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4" r:id="rId4"/>
    <p:sldMasterId id="2147483676" r:id="rId5"/>
  </p:sldMasterIdLst>
  <p:notesMasterIdLst>
    <p:notesMasterId r:id="rId46"/>
  </p:notesMasterIdLst>
  <p:handoutMasterIdLst>
    <p:handoutMasterId r:id="rId47"/>
  </p:handoutMasterIdLst>
  <p:sldIdLst>
    <p:sldId id="295" r:id="rId6"/>
    <p:sldId id="296" r:id="rId7"/>
    <p:sldId id="320" r:id="rId8"/>
    <p:sldId id="258" r:id="rId9"/>
    <p:sldId id="267" r:id="rId10"/>
    <p:sldId id="297" r:id="rId11"/>
    <p:sldId id="298" r:id="rId12"/>
    <p:sldId id="257" r:id="rId13"/>
    <p:sldId id="260" r:id="rId14"/>
    <p:sldId id="261" r:id="rId15"/>
    <p:sldId id="268" r:id="rId16"/>
    <p:sldId id="262" r:id="rId17"/>
    <p:sldId id="259" r:id="rId18"/>
    <p:sldId id="263" r:id="rId19"/>
    <p:sldId id="269" r:id="rId20"/>
    <p:sldId id="299" r:id="rId21"/>
    <p:sldId id="300" r:id="rId22"/>
    <p:sldId id="301" r:id="rId23"/>
    <p:sldId id="302" r:id="rId24"/>
    <p:sldId id="303" r:id="rId25"/>
    <p:sldId id="304" r:id="rId26"/>
    <p:sldId id="305" r:id="rId27"/>
    <p:sldId id="266" r:id="rId28"/>
    <p:sldId id="306" r:id="rId29"/>
    <p:sldId id="307" r:id="rId30"/>
    <p:sldId id="308" r:id="rId31"/>
    <p:sldId id="309" r:id="rId32"/>
    <p:sldId id="310" r:id="rId33"/>
    <p:sldId id="311" r:id="rId34"/>
    <p:sldId id="312" r:id="rId35"/>
    <p:sldId id="279" r:id="rId36"/>
    <p:sldId id="313" r:id="rId37"/>
    <p:sldId id="314" r:id="rId38"/>
    <p:sldId id="315" r:id="rId39"/>
    <p:sldId id="316" r:id="rId40"/>
    <p:sldId id="317" r:id="rId41"/>
    <p:sldId id="318" r:id="rId42"/>
    <p:sldId id="321" r:id="rId43"/>
    <p:sldId id="322" r:id="rId44"/>
    <p:sldId id="319" r:id="rId45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925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C5C5C"/>
    <a:srgbClr val="C01B1C"/>
    <a:srgbClr val="C40836"/>
    <a:srgbClr val="590F4A"/>
    <a:srgbClr val="166813"/>
    <a:srgbClr val="004FBB"/>
    <a:srgbClr val="383838"/>
    <a:srgbClr val="00A2D7"/>
    <a:srgbClr val="FFCF00"/>
    <a:srgbClr val="F27D0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1"/>
    <p:restoredTop sz="94694"/>
  </p:normalViewPr>
  <p:slideViewPr>
    <p:cSldViewPr snapToGrid="0">
      <p:cViewPr varScale="1">
        <p:scale>
          <a:sx n="161" d="100"/>
          <a:sy n="161" d="100"/>
        </p:scale>
        <p:origin x="784" y="200"/>
      </p:cViewPr>
      <p:guideLst>
        <p:guide orient="horz" pos="1620"/>
        <p:guide pos="2925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9" Type="http://schemas.openxmlformats.org/officeDocument/2006/relationships/slide" Target="slides/slide34.xml"/><Relationship Id="rId21" Type="http://schemas.openxmlformats.org/officeDocument/2006/relationships/slide" Target="slides/slide16.xml"/><Relationship Id="rId34" Type="http://schemas.openxmlformats.org/officeDocument/2006/relationships/slide" Target="slides/slide29.xml"/><Relationship Id="rId42" Type="http://schemas.openxmlformats.org/officeDocument/2006/relationships/slide" Target="slides/slide37.xml"/><Relationship Id="rId47" Type="http://schemas.openxmlformats.org/officeDocument/2006/relationships/handoutMaster" Target="handoutMasters/handoutMaster1.xml"/><Relationship Id="rId50" Type="http://schemas.openxmlformats.org/officeDocument/2006/relationships/theme" Target="theme/theme1.xml"/><Relationship Id="rId7" Type="http://schemas.openxmlformats.org/officeDocument/2006/relationships/slide" Target="slides/slide2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9" Type="http://schemas.openxmlformats.org/officeDocument/2006/relationships/slide" Target="slides/slide24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slide" Target="slides/slide27.xml"/><Relationship Id="rId37" Type="http://schemas.openxmlformats.org/officeDocument/2006/relationships/slide" Target="slides/slide32.xml"/><Relationship Id="rId40" Type="http://schemas.openxmlformats.org/officeDocument/2006/relationships/slide" Target="slides/slide35.xml"/><Relationship Id="rId45" Type="http://schemas.openxmlformats.org/officeDocument/2006/relationships/slide" Target="slides/slide40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slide" Target="slides/slide31.xml"/><Relationship Id="rId49" Type="http://schemas.openxmlformats.org/officeDocument/2006/relationships/viewProps" Target="viewProp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slide" Target="slides/slide26.xml"/><Relationship Id="rId44" Type="http://schemas.openxmlformats.org/officeDocument/2006/relationships/slide" Target="slides/slide39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slide" Target="slides/slide30.xml"/><Relationship Id="rId43" Type="http://schemas.openxmlformats.org/officeDocument/2006/relationships/slide" Target="slides/slide38.xml"/><Relationship Id="rId48" Type="http://schemas.openxmlformats.org/officeDocument/2006/relationships/presProps" Target="presProps.xml"/><Relationship Id="rId8" Type="http://schemas.openxmlformats.org/officeDocument/2006/relationships/slide" Target="slides/slide3.xml"/><Relationship Id="rId51" Type="http://schemas.openxmlformats.org/officeDocument/2006/relationships/tableStyles" Target="tableStyles.xml"/><Relationship Id="rId3" Type="http://schemas.openxmlformats.org/officeDocument/2006/relationships/customXml" Target="../customXml/item3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slide" Target="slides/slide28.xml"/><Relationship Id="rId38" Type="http://schemas.openxmlformats.org/officeDocument/2006/relationships/slide" Target="slides/slide33.xml"/><Relationship Id="rId46" Type="http://schemas.openxmlformats.org/officeDocument/2006/relationships/notesMaster" Target="notesMasters/notesMaster1.xml"/><Relationship Id="rId20" Type="http://schemas.openxmlformats.org/officeDocument/2006/relationships/slide" Target="slides/slide15.xml"/><Relationship Id="rId41" Type="http://schemas.openxmlformats.org/officeDocument/2006/relationships/slide" Target="slides/slide36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686E606-A10F-224D-985D-2B96CE18CE37}" type="datetimeFigureOut">
              <a:rPr lang="en-US" smtClean="0"/>
              <a:pPr/>
              <a:t>9/2/19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7A98AA6-3752-434A-BDF7-58C9E8FDA66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0184218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FD0EEA6-3FE3-4FAA-B648-A79F7B237411}" type="datetimeFigureOut">
              <a:rPr lang="en-AU" smtClean="0"/>
              <a:pPr/>
              <a:t>2/9/19</a:t>
            </a:fld>
            <a:endParaRPr lang="en-AU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AU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1760B50-68CE-4856-A7F5-953E39274F9E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599407557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05B2319-BA23-8C4D-9E0A-25CACB4B2192}" type="slidenum">
              <a:rPr lang="en-AU" smtClean="0"/>
              <a:t>25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64520555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2786" y="-5701"/>
            <a:ext cx="9320051" cy="524252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23528" y="1383619"/>
            <a:ext cx="8424936" cy="1620179"/>
          </a:xfrm>
        </p:spPr>
        <p:txBody>
          <a:bodyPr>
            <a:normAutofit/>
          </a:bodyPr>
          <a:lstStyle>
            <a:lvl1pPr algn="l">
              <a:defRPr sz="5400">
                <a:solidFill>
                  <a:schemeClr val="bg1"/>
                </a:solidFill>
              </a:defRPr>
            </a:lvl1pPr>
          </a:lstStyle>
          <a:p>
            <a:r>
              <a:rPr lang="en-AU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23528" y="3057804"/>
            <a:ext cx="8424936" cy="1314450"/>
          </a:xfrm>
        </p:spPr>
        <p:txBody>
          <a:bodyPr/>
          <a:lstStyle>
            <a:lvl1pPr marL="0" indent="0" algn="l">
              <a:buNone/>
              <a:defRPr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AU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33837449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205979"/>
            <a:ext cx="8352928" cy="857250"/>
          </a:xfrm>
        </p:spPr>
        <p:txBody>
          <a:bodyPr/>
          <a:lstStyle/>
          <a:p>
            <a:r>
              <a:rPr lang="en-AU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536" y="1200151"/>
            <a:ext cx="8352928" cy="3423827"/>
          </a:xfrm>
        </p:spPr>
        <p:txBody>
          <a:bodyPr/>
          <a:lstStyle/>
          <a:p>
            <a:pPr lvl="0"/>
            <a:r>
              <a:rPr lang="en-AU"/>
              <a:t>Click to edit Master text styles</a:t>
            </a:r>
          </a:p>
          <a:p>
            <a:pPr lvl="1"/>
            <a:r>
              <a:rPr lang="en-AU"/>
              <a:t>Second level</a:t>
            </a:r>
          </a:p>
          <a:p>
            <a:pPr lvl="2"/>
            <a:r>
              <a:rPr lang="en-AU"/>
              <a:t>Third level</a:t>
            </a:r>
          </a:p>
        </p:txBody>
      </p:sp>
      <p:sp>
        <p:nvSpPr>
          <p:cNvPr id="8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8820472" y="4948014"/>
            <a:ext cx="288032" cy="162018"/>
          </a:xfrm>
          <a:prstGeom prst="rect">
            <a:avLst/>
          </a:prstGeom>
        </p:spPr>
        <p:txBody>
          <a:bodyPr lIns="0" tIns="0" rIns="0" bIns="0" anchor="b"/>
          <a:lstStyle>
            <a:lvl1pPr algn="r">
              <a:defRPr sz="800">
                <a:solidFill>
                  <a:srgbClr val="BFBFBF"/>
                </a:solidFill>
              </a:defRPr>
            </a:lvl1pPr>
          </a:lstStyle>
          <a:p>
            <a:fld id="{38B2A337-2C29-4402-A0A2-E290C184D5D3}" type="slidenum">
              <a:rPr lang="en-AU" kern="0" smtClean="0"/>
              <a:pPr/>
              <a:t>‹#›</a:t>
            </a:fld>
            <a:endParaRPr lang="en-AU" kern="0"/>
          </a:p>
        </p:txBody>
      </p:sp>
    </p:spTree>
    <p:extLst>
      <p:ext uri="{BB962C8B-B14F-4D97-AF65-F5344CB8AC3E}">
        <p14:creationId xmlns:p14="http://schemas.microsoft.com/office/powerpoint/2010/main" val="23746506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303498"/>
            <a:ext cx="8352928" cy="85725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AU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536" y="1329612"/>
            <a:ext cx="8352928" cy="264629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</a:lstStyle>
          <a:p>
            <a:pPr lvl="0"/>
            <a:r>
              <a:rPr lang="en-AU"/>
              <a:t>Click to edit Master text styles</a:t>
            </a:r>
          </a:p>
          <a:p>
            <a:pPr lvl="1"/>
            <a:r>
              <a:rPr lang="en-AU"/>
              <a:t>Second level</a:t>
            </a:r>
          </a:p>
          <a:p>
            <a:pPr lvl="2"/>
            <a:r>
              <a:rPr lang="en-AU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4134799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205979"/>
            <a:ext cx="8352928" cy="857250"/>
          </a:xfrm>
        </p:spPr>
        <p:txBody>
          <a:bodyPr/>
          <a:lstStyle/>
          <a:p>
            <a:r>
              <a:rPr lang="en-AU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95536" y="1200151"/>
            <a:ext cx="4104456" cy="3423827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AU"/>
              <a:t>Click to edit Master text styles</a:t>
            </a:r>
          </a:p>
          <a:p>
            <a:pPr lvl="1"/>
            <a:r>
              <a:rPr lang="en-AU"/>
              <a:t>Second level</a:t>
            </a:r>
          </a:p>
          <a:p>
            <a:pPr lvl="2"/>
            <a:r>
              <a:rPr lang="en-AU"/>
              <a:t>Third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0" y="1200151"/>
            <a:ext cx="4176464" cy="3423827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AU"/>
              <a:t>Click to edit Master text styles</a:t>
            </a:r>
          </a:p>
          <a:p>
            <a:pPr lvl="1"/>
            <a:r>
              <a:rPr lang="en-AU"/>
              <a:t>Second level</a:t>
            </a:r>
          </a:p>
          <a:p>
            <a:pPr lvl="2"/>
            <a:r>
              <a:rPr lang="en-AU"/>
              <a:t>Third level</a:t>
            </a:r>
          </a:p>
        </p:txBody>
      </p:sp>
      <p:sp>
        <p:nvSpPr>
          <p:cNvPr id="9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8820472" y="4948014"/>
            <a:ext cx="288032" cy="162018"/>
          </a:xfrm>
          <a:prstGeom prst="rect">
            <a:avLst/>
          </a:prstGeom>
        </p:spPr>
        <p:txBody>
          <a:bodyPr lIns="0" tIns="0" rIns="0" bIns="0" anchor="b"/>
          <a:lstStyle>
            <a:lvl1pPr algn="r">
              <a:defRPr sz="800">
                <a:solidFill>
                  <a:srgbClr val="BFBFBF"/>
                </a:solidFill>
              </a:defRPr>
            </a:lvl1pPr>
          </a:lstStyle>
          <a:p>
            <a:fld id="{38B2A337-2C29-4402-A0A2-E290C184D5D3}" type="slidenum">
              <a:rPr lang="en-AU" kern="0" smtClean="0"/>
              <a:pPr/>
              <a:t>‹#›</a:t>
            </a:fld>
            <a:endParaRPr lang="en-AU" kern="0"/>
          </a:p>
        </p:txBody>
      </p:sp>
    </p:spTree>
    <p:extLst>
      <p:ext uri="{BB962C8B-B14F-4D97-AF65-F5344CB8AC3E}">
        <p14:creationId xmlns:p14="http://schemas.microsoft.com/office/powerpoint/2010/main" val="18088532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205979"/>
            <a:ext cx="8352928" cy="857250"/>
          </a:xfrm>
        </p:spPr>
        <p:txBody>
          <a:bodyPr/>
          <a:lstStyle/>
          <a:p>
            <a:r>
              <a:rPr lang="en-AU"/>
              <a:t>Click to edit Master title style</a:t>
            </a:r>
          </a:p>
        </p:txBody>
      </p:sp>
      <p:sp>
        <p:nvSpPr>
          <p:cNvPr id="7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8820472" y="4948014"/>
            <a:ext cx="288032" cy="162018"/>
          </a:xfrm>
          <a:prstGeom prst="rect">
            <a:avLst/>
          </a:prstGeom>
        </p:spPr>
        <p:txBody>
          <a:bodyPr lIns="0" tIns="0" rIns="0" bIns="0" anchor="b"/>
          <a:lstStyle>
            <a:lvl1pPr algn="r">
              <a:defRPr sz="800">
                <a:solidFill>
                  <a:srgbClr val="BFBFBF"/>
                </a:solidFill>
              </a:defRPr>
            </a:lvl1pPr>
          </a:lstStyle>
          <a:p>
            <a:fld id="{38B2A337-2C29-4402-A0A2-E290C184D5D3}" type="slidenum">
              <a:rPr lang="en-AU" kern="0" smtClean="0"/>
              <a:pPr/>
              <a:t>‹#›</a:t>
            </a:fld>
            <a:endParaRPr lang="en-AU" kern="0"/>
          </a:p>
        </p:txBody>
      </p:sp>
    </p:spTree>
    <p:extLst>
      <p:ext uri="{BB962C8B-B14F-4D97-AF65-F5344CB8AC3E}">
        <p14:creationId xmlns:p14="http://schemas.microsoft.com/office/powerpoint/2010/main" val="9940380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8820472" y="4948014"/>
            <a:ext cx="288032" cy="162018"/>
          </a:xfrm>
          <a:prstGeom prst="rect">
            <a:avLst/>
          </a:prstGeom>
        </p:spPr>
        <p:txBody>
          <a:bodyPr lIns="0" tIns="0" rIns="0" bIns="0" anchor="b"/>
          <a:lstStyle>
            <a:lvl1pPr algn="r">
              <a:defRPr sz="800">
                <a:solidFill>
                  <a:srgbClr val="BFBFBF"/>
                </a:solidFill>
              </a:defRPr>
            </a:lvl1pPr>
          </a:lstStyle>
          <a:p>
            <a:fld id="{38B2A337-2C29-4402-A0A2-E290C184D5D3}" type="slidenum">
              <a:rPr lang="en-AU" kern="0" smtClean="0"/>
              <a:pPr/>
              <a:t>‹#›</a:t>
            </a:fld>
            <a:endParaRPr lang="en-AU" kern="0"/>
          </a:p>
        </p:txBody>
      </p:sp>
    </p:spTree>
    <p:extLst>
      <p:ext uri="{BB962C8B-B14F-4D97-AF65-F5344CB8AC3E}">
        <p14:creationId xmlns:p14="http://schemas.microsoft.com/office/powerpoint/2010/main" val="20728924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8613"/>
            <a:ext cx="7772400" cy="1101725"/>
          </a:xfrm>
        </p:spPr>
        <p:txBody>
          <a:bodyPr/>
          <a:lstStyle/>
          <a:p>
            <a:r>
              <a:rPr lang="en-AU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AU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112E91-D63C-DF4F-B5F7-4E7E0F2A8B33}" type="datetimeFigureOut">
              <a:rPr lang="en-US" smtClean="0"/>
              <a:t>9/2/19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4CF6FD-D67D-344A-A27E-27A43D797A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77346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emf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95536" y="205979"/>
            <a:ext cx="8352928" cy="857250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en-AU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5536" y="1200151"/>
            <a:ext cx="8352928" cy="3423827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15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8835206" y="4968848"/>
            <a:ext cx="288032" cy="162018"/>
          </a:xfrm>
          <a:prstGeom prst="rect">
            <a:avLst/>
          </a:prstGeom>
        </p:spPr>
        <p:txBody>
          <a:bodyPr lIns="0" tIns="0" rIns="0" bIns="0" anchor="b"/>
          <a:lstStyle>
            <a:lvl1pPr algn="r">
              <a:defRPr sz="80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fld id="{D799884C-756A-1343-825C-902DCF4F245A}" type="slidenum">
              <a:rPr lang="en-AU" kern="0" smtClean="0"/>
              <a:pPr/>
              <a:t>‹#›</a:t>
            </a:fld>
            <a:endParaRPr lang="en-AU" kern="0"/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56947" cy="51507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57894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5" r:id="rId1"/>
    <p:sldLayoutId id="2147483667" r:id="rId2"/>
    <p:sldLayoutId id="2147483668" r:id="rId3"/>
    <p:sldLayoutId id="2147483672" r:id="rId4"/>
    <p:sldLayoutId id="2147483674" r:id="rId5"/>
    <p:sldLayoutId id="2147483675" r:id="rId6"/>
  </p:sldLayoutIdLst>
  <p:hf hdr="0" ftr="0" dt="0"/>
  <p:txStyles>
    <p:titleStyle>
      <a:lvl1pPr algn="l" defTabSz="914400" rtl="0" eaLnBrk="1" latinLnBrk="0" hangingPunct="1">
        <a:spcBef>
          <a:spcPct val="0"/>
        </a:spcBef>
        <a:buNone/>
        <a:defRPr sz="36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66700" indent="-266700" algn="l" defTabSz="914400" rtl="0" eaLnBrk="1" latinLnBrk="0" hangingPunct="1">
        <a:spcBef>
          <a:spcPts val="12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33400" indent="-266700" algn="l" defTabSz="914400" rtl="0" eaLnBrk="1" latinLnBrk="0" hangingPunct="1">
        <a:spcBef>
          <a:spcPts val="4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812800" indent="-279400" algn="l" defTabSz="914400" rtl="0" eaLnBrk="1" latinLnBrk="0" hangingPunct="1">
        <a:spcBef>
          <a:spcPts val="4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6375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AU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0"/>
            <a:ext cx="8229600" cy="33940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AU"/>
              <a:t>Click to edit Master text styles</a:t>
            </a:r>
          </a:p>
          <a:p>
            <a:pPr lvl="1"/>
            <a:r>
              <a:rPr lang="en-AU"/>
              <a:t>Second level</a:t>
            </a:r>
          </a:p>
          <a:p>
            <a:pPr lvl="2"/>
            <a:r>
              <a:rPr lang="en-AU"/>
              <a:t>Third level</a:t>
            </a:r>
          </a:p>
          <a:p>
            <a:pPr lvl="3"/>
            <a:r>
              <a:rPr lang="en-AU"/>
              <a:t>Fourth level</a:t>
            </a:r>
          </a:p>
          <a:p>
            <a:pPr lvl="4"/>
            <a:r>
              <a:rPr lang="en-AU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112E91-D63C-DF4F-B5F7-4E7E0F2A8B33}" type="datetimeFigureOut">
              <a:rPr lang="en-US" smtClean="0"/>
              <a:t>9/2/19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4CF6FD-D67D-344A-A27E-27A43D797A7A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80512" cy="51640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67187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7" r:id="rId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11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7.png"/><Relationship Id="rId4" Type="http://schemas.openxmlformats.org/officeDocument/2006/relationships/image" Target="../media/image11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98AD8A-D44E-8F47-8255-8606D42160D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>
                <a:solidFill>
                  <a:schemeClr val="tx1"/>
                </a:solidFill>
                <a:latin typeface="Powderfinger Type" panose="02020709070000000403" pitchFamily="49" charset="77"/>
              </a:rPr>
              <a:t>IPv6 Reliability Measurements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6D93FE3-BE99-F149-BF2F-9AD18C2A7B2C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pPr algn="r"/>
            <a:r>
              <a:rPr lang="en-US" dirty="0">
                <a:solidFill>
                  <a:schemeClr val="bg1">
                    <a:lumMod val="65000"/>
                  </a:schemeClr>
                </a:solidFill>
                <a:latin typeface="AhnbergHand" pitchFamily="2" charset="0"/>
              </a:rPr>
              <a:t>Geoff Huston</a:t>
            </a:r>
          </a:p>
          <a:p>
            <a:pPr algn="r"/>
            <a:r>
              <a:rPr lang="en-US" dirty="0">
                <a:solidFill>
                  <a:schemeClr val="bg1">
                    <a:lumMod val="65000"/>
                  </a:schemeClr>
                </a:solidFill>
                <a:latin typeface="AhnbergHand" pitchFamily="2" charset="0"/>
              </a:rPr>
              <a:t>APNIC Labs</a:t>
            </a:r>
          </a:p>
        </p:txBody>
      </p:sp>
    </p:spTree>
    <p:extLst>
      <p:ext uri="{BB962C8B-B14F-4D97-AF65-F5344CB8AC3E}">
        <p14:creationId xmlns:p14="http://schemas.microsoft.com/office/powerpoint/2010/main" val="257601981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4D3870-95C0-3340-9E71-D4C048F148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Powderfinger Type" panose="02020709070000000403" pitchFamily="49" charset="77"/>
              </a:rPr>
              <a:t>The Good</a:t>
            </a:r>
          </a:p>
        </p:txBody>
      </p:sp>
      <p:pic>
        <p:nvPicPr>
          <p:cNvPr id="9" name="Content Placeholder 8">
            <a:extLst>
              <a:ext uri="{FF2B5EF4-FFF2-40B4-BE49-F238E27FC236}">
                <a16:creationId xmlns:a16="http://schemas.microsoft.com/office/drawing/2014/main" id="{036A8E85-31ED-EF4F-BDEB-57FADAA9C7D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51848" y="1268016"/>
            <a:ext cx="5884833" cy="3263504"/>
          </a:xfr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4DEFDFDA-A313-1641-A2ED-8FE73AF7116B}"/>
              </a:ext>
            </a:extLst>
          </p:cNvPr>
          <p:cNvSpPr/>
          <p:nvPr/>
        </p:nvSpPr>
        <p:spPr>
          <a:xfrm>
            <a:off x="6287523" y="2316246"/>
            <a:ext cx="778328" cy="157842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D60AA8C-735A-DC44-BA7D-A2DF3DF1CE9D}"/>
              </a:ext>
            </a:extLst>
          </p:cNvPr>
          <p:cNvSpPr txBox="1"/>
          <p:nvPr/>
        </p:nvSpPr>
        <p:spPr>
          <a:xfrm>
            <a:off x="6347104" y="1712908"/>
            <a:ext cx="2545049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50" dirty="0"/>
              <a:t>This 464XLAT mobile network </a:t>
            </a:r>
          </a:p>
          <a:p>
            <a:r>
              <a:rPr lang="en-US" sz="1350" dirty="0"/>
              <a:t>(T-Mobile) has remarkably small failure rates – the endpoints are connected via native IPv6 and as this is a mobile network there is only a small amount of customer-operated filtering middleware</a:t>
            </a:r>
          </a:p>
        </p:txBody>
      </p:sp>
    </p:spTree>
    <p:extLst>
      <p:ext uri="{BB962C8B-B14F-4D97-AF65-F5344CB8AC3E}">
        <p14:creationId xmlns:p14="http://schemas.microsoft.com/office/powerpoint/2010/main" val="159587687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363FB4-50D1-F140-A535-9CF473B140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>
                <a:latin typeface="Powderfinger Type" panose="02020709070000000403" pitchFamily="49" charset="77"/>
              </a:rPr>
              <a:t>464XLAT Performance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A7DD0D3-D016-004D-95D3-3AB7626F5FE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AU" dirty="0"/>
              <a:t>These networks operate in a “native” IPv6 mode</a:t>
            </a:r>
          </a:p>
          <a:p>
            <a:r>
              <a:rPr lang="en-AU" dirty="0"/>
              <a:t>IPv6 connections to a server require no network processing and no client handling</a:t>
            </a:r>
          </a:p>
          <a:p>
            <a:pPr marL="0" indent="0">
              <a:buNone/>
            </a:pPr>
            <a:endParaRPr lang="en-AU" dirty="0"/>
          </a:p>
          <a:p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18237571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4D3870-95C0-3340-9E71-D4C048F148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Powderfinger Type" panose="02020709070000000403" pitchFamily="49" charset="77"/>
              </a:rPr>
              <a:t>The Good</a:t>
            </a:r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60550558-8ACB-994F-B0A9-CAD1D0E95F9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77522" y="1268016"/>
            <a:ext cx="5860664" cy="3263504"/>
          </a:xfr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4DEFDFDA-A313-1641-A2ED-8FE73AF7116B}"/>
              </a:ext>
            </a:extLst>
          </p:cNvPr>
          <p:cNvSpPr/>
          <p:nvPr/>
        </p:nvSpPr>
        <p:spPr>
          <a:xfrm>
            <a:off x="6287523" y="2316246"/>
            <a:ext cx="778328" cy="157842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D60AA8C-735A-DC44-BA7D-A2DF3DF1CE9D}"/>
              </a:ext>
            </a:extLst>
          </p:cNvPr>
          <p:cNvSpPr txBox="1"/>
          <p:nvPr/>
        </p:nvSpPr>
        <p:spPr>
          <a:xfrm>
            <a:off x="6347103" y="1712908"/>
            <a:ext cx="2655749" cy="15465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50" dirty="0"/>
              <a:t>Similar story in India with Reliance JIO – the endpoints are connected via native IPv6 and as this is a mobile network there is only a small amount of customer-operated filtering middleware</a:t>
            </a:r>
          </a:p>
        </p:txBody>
      </p:sp>
    </p:spTree>
    <p:extLst>
      <p:ext uri="{BB962C8B-B14F-4D97-AF65-F5344CB8AC3E}">
        <p14:creationId xmlns:p14="http://schemas.microsoft.com/office/powerpoint/2010/main" val="318929825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9AC04B-D100-2C45-A097-46900EC9B2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Powderfinger Type" panose="02020709070000000403" pitchFamily="49" charset="77"/>
              </a:rPr>
              <a:t>The Bad</a:t>
            </a:r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6FC33626-B9D1-AF4A-8821-7BA7F6886D9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29814" y="1268016"/>
            <a:ext cx="6418032" cy="3263504"/>
          </a:xfr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58469AF0-E264-E443-A40F-08B4012E6790}"/>
              </a:ext>
            </a:extLst>
          </p:cNvPr>
          <p:cNvSpPr txBox="1"/>
          <p:nvPr/>
        </p:nvSpPr>
        <p:spPr>
          <a:xfrm>
            <a:off x="6769880" y="1744723"/>
            <a:ext cx="2186203" cy="19620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1350" dirty="0"/>
              <a:t>Seriously?</a:t>
            </a:r>
          </a:p>
          <a:p>
            <a:endParaRPr lang="en-AU" sz="1350" dirty="0"/>
          </a:p>
          <a:p>
            <a:r>
              <a:rPr lang="en-AU" sz="1350" dirty="0"/>
              <a:t>A 6%-10% IPv6 connection failure rate is bad enough </a:t>
            </a:r>
          </a:p>
          <a:p>
            <a:endParaRPr lang="en-AU" sz="1350" dirty="0"/>
          </a:p>
          <a:p>
            <a:r>
              <a:rPr lang="en-AU" sz="1350" dirty="0"/>
              <a:t>A sustained high failure rate for over 2 years seems worse!</a:t>
            </a:r>
          </a:p>
        </p:txBody>
      </p:sp>
    </p:spTree>
    <p:extLst>
      <p:ext uri="{BB962C8B-B14F-4D97-AF65-F5344CB8AC3E}">
        <p14:creationId xmlns:p14="http://schemas.microsoft.com/office/powerpoint/2010/main" val="252746922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0254DD-AE14-434D-907E-2BFCFC6646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Powderfinger Type" panose="02020709070000000403" pitchFamily="49" charset="77"/>
              </a:rPr>
              <a:t>The Appalling!</a:t>
            </a:r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EEBDE6E1-687F-764A-8F86-3BF19231574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605179" y="1369219"/>
            <a:ext cx="5933642" cy="3263504"/>
          </a:xfrm>
        </p:spPr>
      </p:pic>
    </p:spTree>
    <p:extLst>
      <p:ext uri="{BB962C8B-B14F-4D97-AF65-F5344CB8AC3E}">
        <p14:creationId xmlns:p14="http://schemas.microsoft.com/office/powerpoint/2010/main" val="145364803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CAC3F2-2362-054F-8478-64105EA651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>
                <a:latin typeface="Powderfinger Type" panose="02020709070000000403" pitchFamily="49" charset="77"/>
              </a:rPr>
              <a:t>High IPv6 Failure Levels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4D3EBF3-09A4-2D49-A245-26640160F53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6143" y="1162198"/>
            <a:ext cx="3127976" cy="17495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384243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CAC3F2-2362-054F-8478-64105EA651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>
                <a:latin typeface="Powderfinger Type" panose="02020709070000000403" pitchFamily="49" charset="77"/>
              </a:rPr>
              <a:t>High IPv6 Failure Levels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4D3EBF3-09A4-2D49-A245-26640160F53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6143" y="1162198"/>
            <a:ext cx="3127976" cy="1749546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855A3F86-7992-1141-AA37-3F6F79282D5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27163" y="1601770"/>
            <a:ext cx="3276704" cy="16823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636912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CAC3F2-2362-054F-8478-64105EA651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>
                <a:latin typeface="Powderfinger Type" panose="02020709070000000403" pitchFamily="49" charset="77"/>
              </a:rPr>
              <a:t>High IPv6 Failure Levels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4D3EBF3-09A4-2D49-A245-26640160F53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6143" y="1162198"/>
            <a:ext cx="3127976" cy="1749546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855A3F86-7992-1141-AA37-3F6F79282D5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27163" y="1601770"/>
            <a:ext cx="3276704" cy="1682394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64E165B3-D8DC-784F-BCA6-64D1AFC8159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46910" y="1974190"/>
            <a:ext cx="3596194" cy="18493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377920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CAC3F2-2362-054F-8478-64105EA651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>
                <a:latin typeface="Powderfinger Type" panose="02020709070000000403" pitchFamily="49" charset="77"/>
              </a:rPr>
              <a:t>High IPv6 Failure Levels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4D3EBF3-09A4-2D49-A245-26640160F53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6143" y="1162198"/>
            <a:ext cx="3127976" cy="1749546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855A3F86-7992-1141-AA37-3F6F79282D5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27163" y="1601770"/>
            <a:ext cx="3276704" cy="1682394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64E165B3-D8DC-784F-BCA6-64D1AFC8159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46910" y="1974190"/>
            <a:ext cx="3596194" cy="1849380"/>
          </a:xfrm>
          <a:prstGeom prst="rect">
            <a:avLst/>
          </a:prstGeom>
        </p:spPr>
      </p:pic>
      <p:pic>
        <p:nvPicPr>
          <p:cNvPr id="6" name="Content Placeholder 7">
            <a:extLst>
              <a:ext uri="{FF2B5EF4-FFF2-40B4-BE49-F238E27FC236}">
                <a16:creationId xmlns:a16="http://schemas.microsoft.com/office/drawing/2014/main" id="{BD195A31-7667-0040-B4DB-3A218BC020F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786147" y="2513596"/>
            <a:ext cx="3822867" cy="19438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633543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CAC3F2-2362-054F-8478-64105EA651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>
                <a:latin typeface="Powderfinger Type" panose="02020709070000000403" pitchFamily="49" charset="77"/>
              </a:rPr>
              <a:t>High IPv6 Failure Levels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4D3EBF3-09A4-2D49-A245-26640160F53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6143" y="1162198"/>
            <a:ext cx="3127976" cy="1749546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855A3F86-7992-1141-AA37-3F6F79282D5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27163" y="1601770"/>
            <a:ext cx="3276704" cy="1682394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64E165B3-D8DC-784F-BCA6-64D1AFC8159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46910" y="1974190"/>
            <a:ext cx="3596194" cy="1849380"/>
          </a:xfrm>
          <a:prstGeom prst="rect">
            <a:avLst/>
          </a:prstGeom>
        </p:spPr>
      </p:pic>
      <p:pic>
        <p:nvPicPr>
          <p:cNvPr id="6" name="Content Placeholder 7">
            <a:extLst>
              <a:ext uri="{FF2B5EF4-FFF2-40B4-BE49-F238E27FC236}">
                <a16:creationId xmlns:a16="http://schemas.microsoft.com/office/drawing/2014/main" id="{BD195A31-7667-0040-B4DB-3A218BC020F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786147" y="2513596"/>
            <a:ext cx="3822867" cy="1943889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F368F3FD-7ABF-F643-8D7B-11B136F8BF5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452057" y="3147511"/>
            <a:ext cx="3543215" cy="18191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526610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34A835-A6FC-9543-92A1-27636899F4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>
                <a:latin typeface="Powderfinger Type" panose="02020709070000000403" pitchFamily="49" charset="77"/>
              </a:rPr>
              <a:t>The Question is…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D8E449C-19FA-E94A-A71C-0A6AACA9AD4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AU" b="1" dirty="0"/>
              <a:t>Does IPv6 perform “better” than IPv4?</a:t>
            </a:r>
          </a:p>
          <a:p>
            <a:pPr marL="0" indent="0">
              <a:buNone/>
            </a:pPr>
            <a:r>
              <a:rPr lang="en-AU" b="1" dirty="0"/>
              <a:t>	</a:t>
            </a:r>
            <a:endParaRPr lang="en-AU" dirty="0"/>
          </a:p>
          <a:p>
            <a:pPr marL="0" indent="0">
              <a:buNone/>
            </a:pP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92147028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BAFBD0-C6E9-5C4A-91DE-C05F3C683C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>
                <a:latin typeface="Powderfinger Type" panose="02020709070000000403" pitchFamily="49" charset="77"/>
              </a:rPr>
              <a:t>Thailand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C84DF02B-17A3-244E-91FE-3B787BEC00A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84248" y="1080025"/>
            <a:ext cx="6920191" cy="3500438"/>
          </a:xfrm>
        </p:spPr>
      </p:pic>
    </p:spTree>
    <p:extLst>
      <p:ext uri="{BB962C8B-B14F-4D97-AF65-F5344CB8AC3E}">
        <p14:creationId xmlns:p14="http://schemas.microsoft.com/office/powerpoint/2010/main" val="10062311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F782F1-33BC-184B-BEF7-397AAC60F2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>
                <a:latin typeface="Powderfinger Type" panose="02020709070000000403" pitchFamily="49" charset="77"/>
              </a:rPr>
              <a:t>The big picture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AC64A32C-B861-EA4C-A20E-F2E33209F60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71178" y="1369219"/>
            <a:ext cx="7601644" cy="3263504"/>
          </a:xfrm>
        </p:spPr>
      </p:pic>
    </p:spTree>
    <p:extLst>
      <p:ext uri="{BB962C8B-B14F-4D97-AF65-F5344CB8AC3E}">
        <p14:creationId xmlns:p14="http://schemas.microsoft.com/office/powerpoint/2010/main" val="213900044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483A12-AD47-F546-A20C-CE5155017D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Powderfinger Type" panose="02020709070000000403" pitchFamily="49" charset="77"/>
              </a:rPr>
              <a:t>Comment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282A0D2-9317-AC47-AB2F-B28178D4FCA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For many end users in Vietnam, New Zealand, </a:t>
            </a:r>
            <a:r>
              <a:rPr lang="en-US" dirty="0" err="1"/>
              <a:t>Guatamala</a:t>
            </a:r>
            <a:r>
              <a:rPr lang="en-US" dirty="0"/>
              <a:t>, Colombia and China their IPv6 service looks pretty broken</a:t>
            </a:r>
          </a:p>
          <a:p>
            <a:pPr lvl="1"/>
            <a:r>
              <a:rPr lang="en-US" dirty="0"/>
              <a:t>The combination of Dual Stack and Happy Eyeballs masks the problem so that the user does not experience a degraded service</a:t>
            </a:r>
          </a:p>
          <a:p>
            <a:pPr lvl="1"/>
            <a:r>
              <a:rPr lang="en-US" dirty="0"/>
              <a:t>But this only will work while Dual Stack is around</a:t>
            </a:r>
          </a:p>
          <a:p>
            <a:r>
              <a:rPr lang="en-US" dirty="0"/>
              <a:t>Other ISPs have managed to do a much better job, such as in the United States, Sweden, Thailand and Korea and the IPv6 connection failure rates are close to experimental noise levels</a:t>
            </a:r>
          </a:p>
          <a:p>
            <a:r>
              <a:rPr lang="en-US" dirty="0"/>
              <a:t>What’s happening in the second set of countries and ISPs that is NOT happening in the first set?</a:t>
            </a:r>
          </a:p>
        </p:txBody>
      </p:sp>
    </p:spTree>
    <p:extLst>
      <p:ext uri="{BB962C8B-B14F-4D97-AF65-F5344CB8AC3E}">
        <p14:creationId xmlns:p14="http://schemas.microsoft.com/office/powerpoint/2010/main" val="66998345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E01A5B-3D67-0A43-8BB2-674D65D1DB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Powderfinger Type" panose="02020709070000000403" pitchFamily="49" charset="77"/>
              </a:rPr>
              <a:t>Transition Technologies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0CEC5E4-D6A2-014D-8374-573A1C907B5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Stateful transition technologies that involve protocol translation show higher levels of instability</a:t>
            </a:r>
          </a:p>
          <a:p>
            <a:r>
              <a:rPr lang="en-US" dirty="0"/>
              <a:t>Translation technologies that require orchestration of DNS and network state are also more unstable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6680342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A50283-B8E1-484B-AD92-3B29DCF245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AU" dirty="0">
                <a:latin typeface="Powderfinger Type" panose="02020709070000000403" pitchFamily="49" charset="77"/>
              </a:rPr>
              <a:t>Dual Stack is NOT the Goal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EA9B323-B817-224D-9E40-D730B50A005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AU" dirty="0"/>
              <a:t>Despite all the grim predictions that IPv4 will be around for a long time to come, the aim of this transition is NOT to make Dual Stack work optimally</a:t>
            </a:r>
          </a:p>
          <a:p>
            <a:r>
              <a:rPr lang="en-AU" dirty="0"/>
              <a:t>The goal is to automatically transition the network to operate over IPv6</a:t>
            </a:r>
          </a:p>
          <a:p>
            <a:r>
              <a:rPr lang="en-AU" dirty="0"/>
              <a:t>The way to achieve this is for client systems to prefer to use IPv6 whenever it can </a:t>
            </a:r>
          </a:p>
          <a:p>
            <a:pPr marL="0" indent="0">
              <a:buNone/>
            </a:pP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87777717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6BC600-EE45-B247-81AE-E9052DE980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AU" dirty="0">
                <a:latin typeface="Powderfinger Type" panose="02020709070000000403" pitchFamily="49" charset="77"/>
              </a:rPr>
              <a:t>Happy Eyeballs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9B3767C-DC66-FB4F-978C-01E31897D86B}"/>
              </a:ext>
            </a:extLst>
          </p:cNvPr>
          <p:cNvSpPr>
            <a:spLocks noGrp="1"/>
          </p:cNvSpPr>
          <p:nvPr>
            <p:ph idx="1"/>
          </p:nvPr>
        </p:nvSpPr>
        <p:spPr>
          <a:ln>
            <a:noFill/>
          </a:ln>
        </p:spPr>
        <p:txBody>
          <a:bodyPr/>
          <a:lstStyle/>
          <a:p>
            <a:r>
              <a:rPr lang="en-AU" dirty="0"/>
              <a:t>An unconditional preference for IPv6 can lead to some very poor user experience instances</a:t>
            </a:r>
          </a:p>
          <a:p>
            <a:pPr lvl="1"/>
            <a:r>
              <a:rPr lang="en-AU" dirty="0"/>
              <a:t>Linux uses a 108 second connection timer, for example</a:t>
            </a:r>
          </a:p>
          <a:p>
            <a:r>
              <a:rPr lang="en-AU" dirty="0"/>
              <a:t>Applications (particularly browsers) have used a “Happy Eyeballs” approach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DC905E0-481F-EA46-9988-EB1FB11D0307}"/>
              </a:ext>
            </a:extLst>
          </p:cNvPr>
          <p:cNvSpPr txBox="1"/>
          <p:nvPr/>
        </p:nvSpPr>
        <p:spPr>
          <a:xfrm>
            <a:off x="1499461" y="3667286"/>
            <a:ext cx="1636987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sz="1350" dirty="0">
                <a:latin typeface="AhnbergHand" pitchFamily="2" charset="0"/>
              </a:rPr>
              <a:t>DNS Resolution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1ED0B37-E97E-4644-96F1-519F79F93854}"/>
              </a:ext>
            </a:extLst>
          </p:cNvPr>
          <p:cNvSpPr txBox="1"/>
          <p:nvPr/>
        </p:nvSpPr>
        <p:spPr>
          <a:xfrm>
            <a:off x="3438686" y="3667286"/>
            <a:ext cx="1625766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sz="1350" dirty="0">
                <a:latin typeface="AhnbergHand" pitchFamily="2" charset="0"/>
              </a:rPr>
              <a:t>TCP Handshake</a:t>
            </a:r>
          </a:p>
        </p:txBody>
      </p:sp>
      <p:sp>
        <p:nvSpPr>
          <p:cNvPr id="6" name="Freeform 5">
            <a:extLst>
              <a:ext uri="{FF2B5EF4-FFF2-40B4-BE49-F238E27FC236}">
                <a16:creationId xmlns:a16="http://schemas.microsoft.com/office/drawing/2014/main" id="{B44D19F1-F406-DA40-8EBB-C00445A40CC5}"/>
              </a:ext>
            </a:extLst>
          </p:cNvPr>
          <p:cNvSpPr/>
          <p:nvPr/>
        </p:nvSpPr>
        <p:spPr>
          <a:xfrm>
            <a:off x="1214680" y="3259403"/>
            <a:ext cx="1967869" cy="498367"/>
          </a:xfrm>
          <a:custGeom>
            <a:avLst/>
            <a:gdLst>
              <a:gd name="connsiteX0" fmla="*/ 0 w 2623825"/>
              <a:gd name="connsiteY0" fmla="*/ 481852 h 664489"/>
              <a:gd name="connsiteX1" fmla="*/ 526942 w 2623825"/>
              <a:gd name="connsiteY1" fmla="*/ 133140 h 664489"/>
              <a:gd name="connsiteX2" fmla="*/ 1340603 w 2623825"/>
              <a:gd name="connsiteY2" fmla="*/ 9154 h 664489"/>
              <a:gd name="connsiteX3" fmla="*/ 2107769 w 2623825"/>
              <a:gd name="connsiteY3" fmla="*/ 78896 h 664489"/>
              <a:gd name="connsiteX4" fmla="*/ 2588217 w 2623825"/>
              <a:gd name="connsiteY4" fmla="*/ 629086 h 664489"/>
              <a:gd name="connsiteX5" fmla="*/ 2572719 w 2623825"/>
              <a:gd name="connsiteY5" fmla="*/ 443106 h 664489"/>
              <a:gd name="connsiteX6" fmla="*/ 2619213 w 2623825"/>
              <a:gd name="connsiteY6" fmla="*/ 652333 h 664489"/>
              <a:gd name="connsiteX7" fmla="*/ 2440983 w 2623825"/>
              <a:gd name="connsiteY7" fmla="*/ 621337 h 6644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623825" h="664489">
                <a:moveTo>
                  <a:pt x="0" y="481852"/>
                </a:moveTo>
                <a:cubicBezTo>
                  <a:pt x="151754" y="346887"/>
                  <a:pt x="303508" y="211923"/>
                  <a:pt x="526942" y="133140"/>
                </a:cubicBezTo>
                <a:cubicBezTo>
                  <a:pt x="750376" y="54357"/>
                  <a:pt x="1077132" y="18195"/>
                  <a:pt x="1340603" y="9154"/>
                </a:cubicBezTo>
                <a:cubicBezTo>
                  <a:pt x="1604074" y="113"/>
                  <a:pt x="1899833" y="-24426"/>
                  <a:pt x="2107769" y="78896"/>
                </a:cubicBezTo>
                <a:cubicBezTo>
                  <a:pt x="2315705" y="182218"/>
                  <a:pt x="2510725" y="568384"/>
                  <a:pt x="2588217" y="629086"/>
                </a:cubicBezTo>
                <a:cubicBezTo>
                  <a:pt x="2665709" y="689788"/>
                  <a:pt x="2567553" y="439232"/>
                  <a:pt x="2572719" y="443106"/>
                </a:cubicBezTo>
                <a:cubicBezTo>
                  <a:pt x="2577885" y="446980"/>
                  <a:pt x="2641169" y="622628"/>
                  <a:pt x="2619213" y="652333"/>
                </a:cubicBezTo>
                <a:cubicBezTo>
                  <a:pt x="2597257" y="682038"/>
                  <a:pt x="2519120" y="651687"/>
                  <a:pt x="2440983" y="621337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sz="1350"/>
          </a:p>
        </p:txBody>
      </p:sp>
      <p:sp>
        <p:nvSpPr>
          <p:cNvPr id="7" name="Freeform 6">
            <a:extLst>
              <a:ext uri="{FF2B5EF4-FFF2-40B4-BE49-F238E27FC236}">
                <a16:creationId xmlns:a16="http://schemas.microsoft.com/office/drawing/2014/main" id="{A3E3BF7C-1E1B-7D49-999B-1C06F3BE5053}"/>
              </a:ext>
            </a:extLst>
          </p:cNvPr>
          <p:cNvSpPr/>
          <p:nvPr/>
        </p:nvSpPr>
        <p:spPr>
          <a:xfrm>
            <a:off x="1197244" y="3847748"/>
            <a:ext cx="2039965" cy="515506"/>
          </a:xfrm>
          <a:custGeom>
            <a:avLst/>
            <a:gdLst>
              <a:gd name="connsiteX0" fmla="*/ 0 w 2719953"/>
              <a:gd name="connsiteY0" fmla="*/ 15107 h 687341"/>
              <a:gd name="connsiteX1" fmla="*/ 612183 w 2719953"/>
              <a:gd name="connsiteY1" fmla="*/ 596294 h 687341"/>
              <a:gd name="connsiteX2" fmla="*/ 2030278 w 2719953"/>
              <a:gd name="connsiteY2" fmla="*/ 627290 h 687341"/>
              <a:gd name="connsiteX3" fmla="*/ 2595967 w 2719953"/>
              <a:gd name="connsiteY3" fmla="*/ 22856 h 687341"/>
              <a:gd name="connsiteX4" fmla="*/ 2464231 w 2719953"/>
              <a:gd name="connsiteY4" fmla="*/ 115846 h 687341"/>
              <a:gd name="connsiteX5" fmla="*/ 2580468 w 2719953"/>
              <a:gd name="connsiteY5" fmla="*/ 7358 h 687341"/>
              <a:gd name="connsiteX6" fmla="*/ 2719953 w 2719953"/>
              <a:gd name="connsiteY6" fmla="*/ 139094 h 6873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719953" h="687341">
                <a:moveTo>
                  <a:pt x="0" y="15107"/>
                </a:moveTo>
                <a:cubicBezTo>
                  <a:pt x="136901" y="254685"/>
                  <a:pt x="273803" y="494264"/>
                  <a:pt x="612183" y="596294"/>
                </a:cubicBezTo>
                <a:cubicBezTo>
                  <a:pt x="950563" y="698324"/>
                  <a:pt x="1699647" y="722863"/>
                  <a:pt x="2030278" y="627290"/>
                </a:cubicBezTo>
                <a:cubicBezTo>
                  <a:pt x="2360909" y="531717"/>
                  <a:pt x="2523642" y="108097"/>
                  <a:pt x="2595967" y="22856"/>
                </a:cubicBezTo>
                <a:cubicBezTo>
                  <a:pt x="2668293" y="-62385"/>
                  <a:pt x="2466814" y="118429"/>
                  <a:pt x="2464231" y="115846"/>
                </a:cubicBezTo>
                <a:cubicBezTo>
                  <a:pt x="2461648" y="113263"/>
                  <a:pt x="2537848" y="3483"/>
                  <a:pt x="2580468" y="7358"/>
                </a:cubicBezTo>
                <a:cubicBezTo>
                  <a:pt x="2623088" y="11233"/>
                  <a:pt x="2671520" y="75163"/>
                  <a:pt x="2719953" y="139094"/>
                </a:cubicBezTo>
              </a:path>
            </a:pathLst>
          </a:cu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sz="1350"/>
          </a:p>
        </p:txBody>
      </p:sp>
      <p:sp>
        <p:nvSpPr>
          <p:cNvPr id="8" name="Freeform 7">
            <a:extLst>
              <a:ext uri="{FF2B5EF4-FFF2-40B4-BE49-F238E27FC236}">
                <a16:creationId xmlns:a16="http://schemas.microsoft.com/office/drawing/2014/main" id="{AC4C37C0-DBA7-9A4E-A047-DEBF2BF4B40C}"/>
              </a:ext>
            </a:extLst>
          </p:cNvPr>
          <p:cNvSpPr/>
          <p:nvPr/>
        </p:nvSpPr>
        <p:spPr>
          <a:xfrm>
            <a:off x="3237209" y="3179080"/>
            <a:ext cx="1828810" cy="523078"/>
          </a:xfrm>
          <a:custGeom>
            <a:avLst/>
            <a:gdLst>
              <a:gd name="connsiteX0" fmla="*/ 0 w 2438413"/>
              <a:gd name="connsiteY0" fmla="*/ 697437 h 697437"/>
              <a:gd name="connsiteX1" fmla="*/ 247973 w 2438413"/>
              <a:gd name="connsiteY1" fmla="*/ 317729 h 697437"/>
              <a:gd name="connsiteX2" fmla="*/ 472698 w 2438413"/>
              <a:gd name="connsiteY2" fmla="*/ 139498 h 697437"/>
              <a:gd name="connsiteX3" fmla="*/ 1379349 w 2438413"/>
              <a:gd name="connsiteY3" fmla="*/ 100752 h 697437"/>
              <a:gd name="connsiteX4" fmla="*/ 2007030 w 2438413"/>
              <a:gd name="connsiteY4" fmla="*/ 100752 h 697437"/>
              <a:gd name="connsiteX5" fmla="*/ 2433234 w 2438413"/>
              <a:gd name="connsiteY5" fmla="*/ 108502 h 697437"/>
              <a:gd name="connsiteX6" fmla="*/ 2255003 w 2438413"/>
              <a:gd name="connsiteY6" fmla="*/ 13 h 697437"/>
              <a:gd name="connsiteX7" fmla="*/ 2433234 w 2438413"/>
              <a:gd name="connsiteY7" fmla="*/ 116251 h 697437"/>
              <a:gd name="connsiteX8" fmla="*/ 2293749 w 2438413"/>
              <a:gd name="connsiteY8" fmla="*/ 348725 h 6974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438413" h="697437">
                <a:moveTo>
                  <a:pt x="0" y="697437"/>
                </a:moveTo>
                <a:cubicBezTo>
                  <a:pt x="84595" y="554078"/>
                  <a:pt x="169190" y="410719"/>
                  <a:pt x="247973" y="317729"/>
                </a:cubicBezTo>
                <a:cubicBezTo>
                  <a:pt x="326756" y="224739"/>
                  <a:pt x="284135" y="175661"/>
                  <a:pt x="472698" y="139498"/>
                </a:cubicBezTo>
                <a:cubicBezTo>
                  <a:pt x="661261" y="103335"/>
                  <a:pt x="1123627" y="107210"/>
                  <a:pt x="1379349" y="100752"/>
                </a:cubicBezTo>
                <a:cubicBezTo>
                  <a:pt x="1635071" y="94294"/>
                  <a:pt x="1831383" y="99460"/>
                  <a:pt x="2007030" y="100752"/>
                </a:cubicBezTo>
                <a:cubicBezTo>
                  <a:pt x="2182677" y="102044"/>
                  <a:pt x="2391905" y="125292"/>
                  <a:pt x="2433234" y="108502"/>
                </a:cubicBezTo>
                <a:cubicBezTo>
                  <a:pt x="2474563" y="91712"/>
                  <a:pt x="2255003" y="-1278"/>
                  <a:pt x="2255003" y="13"/>
                </a:cubicBezTo>
                <a:cubicBezTo>
                  <a:pt x="2255003" y="1304"/>
                  <a:pt x="2426776" y="58132"/>
                  <a:pt x="2433234" y="116251"/>
                </a:cubicBezTo>
                <a:cubicBezTo>
                  <a:pt x="2439692" y="174370"/>
                  <a:pt x="2366720" y="261547"/>
                  <a:pt x="2293749" y="348725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sz="1350"/>
          </a:p>
        </p:txBody>
      </p:sp>
      <p:sp>
        <p:nvSpPr>
          <p:cNvPr id="9" name="Freeform 8">
            <a:extLst>
              <a:ext uri="{FF2B5EF4-FFF2-40B4-BE49-F238E27FC236}">
                <a16:creationId xmlns:a16="http://schemas.microsoft.com/office/drawing/2014/main" id="{462C0BC8-BD85-1342-BBAA-17A57E282F41}"/>
              </a:ext>
            </a:extLst>
          </p:cNvPr>
          <p:cNvSpPr/>
          <p:nvPr/>
        </p:nvSpPr>
        <p:spPr>
          <a:xfrm>
            <a:off x="3963692" y="3992751"/>
            <a:ext cx="1152411" cy="302217"/>
          </a:xfrm>
          <a:custGeom>
            <a:avLst/>
            <a:gdLst>
              <a:gd name="connsiteX0" fmla="*/ 0 w 1536548"/>
              <a:gd name="connsiteY0" fmla="*/ 0 h 402956"/>
              <a:gd name="connsiteX1" fmla="*/ 209227 w 1536548"/>
              <a:gd name="connsiteY1" fmla="*/ 278969 h 402956"/>
              <a:gd name="connsiteX2" fmla="*/ 813661 w 1536548"/>
              <a:gd name="connsiteY2" fmla="*/ 309966 h 402956"/>
              <a:gd name="connsiteX3" fmla="*/ 1518834 w 1536548"/>
              <a:gd name="connsiteY3" fmla="*/ 263471 h 402956"/>
              <a:gd name="connsiteX4" fmla="*/ 1340603 w 1536548"/>
              <a:gd name="connsiteY4" fmla="*/ 108488 h 402956"/>
              <a:gd name="connsiteX5" fmla="*/ 1526583 w 1536548"/>
              <a:gd name="connsiteY5" fmla="*/ 271220 h 402956"/>
              <a:gd name="connsiteX6" fmla="*/ 1418095 w 1536548"/>
              <a:gd name="connsiteY6" fmla="*/ 402956 h 4029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536548" h="402956">
                <a:moveTo>
                  <a:pt x="0" y="0"/>
                </a:moveTo>
                <a:cubicBezTo>
                  <a:pt x="36808" y="113654"/>
                  <a:pt x="73617" y="227308"/>
                  <a:pt x="209227" y="278969"/>
                </a:cubicBezTo>
                <a:cubicBezTo>
                  <a:pt x="344837" y="330630"/>
                  <a:pt x="595393" y="312549"/>
                  <a:pt x="813661" y="309966"/>
                </a:cubicBezTo>
                <a:cubicBezTo>
                  <a:pt x="1031929" y="307383"/>
                  <a:pt x="1431010" y="297051"/>
                  <a:pt x="1518834" y="263471"/>
                </a:cubicBezTo>
                <a:cubicBezTo>
                  <a:pt x="1606658" y="229891"/>
                  <a:pt x="1339312" y="107197"/>
                  <a:pt x="1340603" y="108488"/>
                </a:cubicBezTo>
                <a:cubicBezTo>
                  <a:pt x="1341894" y="109779"/>
                  <a:pt x="1513668" y="222142"/>
                  <a:pt x="1526583" y="271220"/>
                </a:cubicBezTo>
                <a:cubicBezTo>
                  <a:pt x="1539498" y="320298"/>
                  <a:pt x="1478796" y="361627"/>
                  <a:pt x="1418095" y="402956"/>
                </a:cubicBezTo>
              </a:path>
            </a:pathLst>
          </a:cu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sz="135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1D9B23F6-187C-7741-A8DA-3E322186067D}"/>
              </a:ext>
            </a:extLst>
          </p:cNvPr>
          <p:cNvSpPr txBox="1"/>
          <p:nvPr/>
        </p:nvSpPr>
        <p:spPr>
          <a:xfrm>
            <a:off x="2544367" y="4421209"/>
            <a:ext cx="894320" cy="71558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AU" sz="1350" dirty="0">
                <a:solidFill>
                  <a:srgbClr val="0070C0"/>
                </a:solidFill>
                <a:latin typeface="AhnbergHand" pitchFamily="2" charset="0"/>
              </a:rPr>
              <a:t>50ms AAAA Delay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DB7DE9FB-69DF-A345-888D-D176FD906CE0}"/>
              </a:ext>
            </a:extLst>
          </p:cNvPr>
          <p:cNvSpPr txBox="1"/>
          <p:nvPr/>
        </p:nvSpPr>
        <p:spPr>
          <a:xfrm>
            <a:off x="3530980" y="4421209"/>
            <a:ext cx="894320" cy="71558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AU" sz="1350" dirty="0">
                <a:solidFill>
                  <a:srgbClr val="0070C0"/>
                </a:solidFill>
                <a:latin typeface="AhnbergHand" pitchFamily="2" charset="0"/>
              </a:rPr>
              <a:t>250ms IPv6 Delay</a:t>
            </a:r>
          </a:p>
        </p:txBody>
      </p:sp>
      <p:sp>
        <p:nvSpPr>
          <p:cNvPr id="13" name="Freeform 12">
            <a:extLst>
              <a:ext uri="{FF2B5EF4-FFF2-40B4-BE49-F238E27FC236}">
                <a16:creationId xmlns:a16="http://schemas.microsoft.com/office/drawing/2014/main" id="{2E06ADFC-409C-F64F-9479-6B10E3891B98}"/>
              </a:ext>
            </a:extLst>
          </p:cNvPr>
          <p:cNvSpPr/>
          <p:nvPr/>
        </p:nvSpPr>
        <p:spPr>
          <a:xfrm>
            <a:off x="2739455" y="3800960"/>
            <a:ext cx="393140" cy="621869"/>
          </a:xfrm>
          <a:custGeom>
            <a:avLst/>
            <a:gdLst>
              <a:gd name="connsiteX0" fmla="*/ 4993 w 524186"/>
              <a:gd name="connsiteY0" fmla="*/ 829159 h 829159"/>
              <a:gd name="connsiteX1" fmla="*/ 74735 w 524186"/>
              <a:gd name="connsiteY1" fmla="*/ 689674 h 829159"/>
              <a:gd name="connsiteX2" fmla="*/ 524186 w 524186"/>
              <a:gd name="connsiteY2" fmla="*/ 0 h 8291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24186" h="829159">
                <a:moveTo>
                  <a:pt x="4993" y="829159"/>
                </a:moveTo>
                <a:cubicBezTo>
                  <a:pt x="-3402" y="828513"/>
                  <a:pt x="-11797" y="827867"/>
                  <a:pt x="74735" y="689674"/>
                </a:cubicBezTo>
                <a:cubicBezTo>
                  <a:pt x="161267" y="551481"/>
                  <a:pt x="342726" y="275740"/>
                  <a:pt x="524186" y="0"/>
                </a:cubicBezTo>
              </a:path>
            </a:pathLst>
          </a:cu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sz="1350"/>
          </a:p>
        </p:txBody>
      </p:sp>
      <p:sp>
        <p:nvSpPr>
          <p:cNvPr id="14" name="Freeform 13">
            <a:extLst>
              <a:ext uri="{FF2B5EF4-FFF2-40B4-BE49-F238E27FC236}">
                <a16:creationId xmlns:a16="http://schemas.microsoft.com/office/drawing/2014/main" id="{989924DA-8565-4E41-85F0-E90CC0839AB0}"/>
              </a:ext>
            </a:extLst>
          </p:cNvPr>
          <p:cNvSpPr/>
          <p:nvPr/>
        </p:nvSpPr>
        <p:spPr>
          <a:xfrm>
            <a:off x="3266268" y="3957880"/>
            <a:ext cx="656741" cy="11624"/>
          </a:xfrm>
          <a:custGeom>
            <a:avLst/>
            <a:gdLst>
              <a:gd name="connsiteX0" fmla="*/ 0 w 875654"/>
              <a:gd name="connsiteY0" fmla="*/ 15498 h 15498"/>
              <a:gd name="connsiteX1" fmla="*/ 875654 w 875654"/>
              <a:gd name="connsiteY1" fmla="*/ 0 h 154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875654" h="15498">
                <a:moveTo>
                  <a:pt x="0" y="15498"/>
                </a:moveTo>
                <a:lnTo>
                  <a:pt x="875654" y="0"/>
                </a:lnTo>
              </a:path>
            </a:pathLst>
          </a:cu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sz="1350"/>
          </a:p>
        </p:txBody>
      </p:sp>
      <p:sp>
        <p:nvSpPr>
          <p:cNvPr id="15" name="Freeform 14">
            <a:extLst>
              <a:ext uri="{FF2B5EF4-FFF2-40B4-BE49-F238E27FC236}">
                <a16:creationId xmlns:a16="http://schemas.microsoft.com/office/drawing/2014/main" id="{D39A8F12-1AC2-9246-9588-6807F5102564}"/>
              </a:ext>
            </a:extLst>
          </p:cNvPr>
          <p:cNvSpPr/>
          <p:nvPr/>
        </p:nvSpPr>
        <p:spPr>
          <a:xfrm>
            <a:off x="3551049" y="3981127"/>
            <a:ext cx="95566" cy="360336"/>
          </a:xfrm>
          <a:custGeom>
            <a:avLst/>
            <a:gdLst>
              <a:gd name="connsiteX0" fmla="*/ 116237 w 127421"/>
              <a:gd name="connsiteY0" fmla="*/ 480448 h 480448"/>
              <a:gd name="connsiteX1" fmla="*/ 116237 w 127421"/>
              <a:gd name="connsiteY1" fmla="*/ 263472 h 480448"/>
              <a:gd name="connsiteX2" fmla="*/ 0 w 127421"/>
              <a:gd name="connsiteY2" fmla="*/ 0 h 4804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27421" h="480448">
                <a:moveTo>
                  <a:pt x="116237" y="480448"/>
                </a:moveTo>
                <a:cubicBezTo>
                  <a:pt x="125923" y="411997"/>
                  <a:pt x="135610" y="343547"/>
                  <a:pt x="116237" y="263472"/>
                </a:cubicBezTo>
                <a:cubicBezTo>
                  <a:pt x="96864" y="183397"/>
                  <a:pt x="48432" y="91698"/>
                  <a:pt x="0" y="0"/>
                </a:cubicBezTo>
              </a:path>
            </a:pathLst>
          </a:cu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sz="135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0698249D-1465-3340-B30A-AB3654873263}"/>
              </a:ext>
            </a:extLst>
          </p:cNvPr>
          <p:cNvSpPr txBox="1"/>
          <p:nvPr/>
        </p:nvSpPr>
        <p:spPr>
          <a:xfrm flipH="1">
            <a:off x="-2849" y="4153845"/>
            <a:ext cx="2388677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AU" sz="900" dirty="0"/>
              <a:t>DNS A and AAAA are fired off at the same time – if the A response comes back first then the application will start a 50ms timer to wait for a AAAA response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795F12EA-13DE-5B4B-9DCA-901BD78B928D}"/>
              </a:ext>
            </a:extLst>
          </p:cNvPr>
          <p:cNvSpPr txBox="1"/>
          <p:nvPr/>
        </p:nvSpPr>
        <p:spPr>
          <a:xfrm flipH="1">
            <a:off x="5179978" y="3983642"/>
            <a:ext cx="238867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900" dirty="0"/>
              <a:t>A TCP session will be started in IPv6 if there is a IPv6 address record. If the handshake is not completed within 250 </a:t>
            </a:r>
            <a:r>
              <a:rPr lang="en-AU" sz="900" dirty="0" err="1"/>
              <a:t>ms</a:t>
            </a:r>
            <a:r>
              <a:rPr lang="en-AU" sz="900" dirty="0"/>
              <a:t> then an IPv4 TCP session is also fired off</a:t>
            </a:r>
          </a:p>
        </p:txBody>
      </p:sp>
    </p:spTree>
    <p:extLst>
      <p:ext uri="{BB962C8B-B14F-4D97-AF65-F5344CB8AC3E}">
        <p14:creationId xmlns:p14="http://schemas.microsoft.com/office/powerpoint/2010/main" val="277926073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19328C-3C6C-8C4B-8860-C2B04DDCCA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4265" y="240227"/>
            <a:ext cx="9211235" cy="994172"/>
          </a:xfrm>
        </p:spPr>
        <p:txBody>
          <a:bodyPr>
            <a:normAutofit/>
          </a:bodyPr>
          <a:lstStyle/>
          <a:p>
            <a:r>
              <a:rPr lang="en-AU" dirty="0">
                <a:latin typeface="Powderfinger Type" panose="02020709070000000403" pitchFamily="49" charset="77"/>
              </a:rPr>
              <a:t>Tuning IPv6 for Happy Eyeballs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30A72EA-ABBF-884E-859C-247F281CBC2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AU" dirty="0"/>
              <a:t>When connecting to a remote dual stack service, the Routing Path selection for IPv6 should be similar to IPv4</a:t>
            </a:r>
          </a:p>
          <a:p>
            <a:r>
              <a:rPr lang="en-AU" dirty="0"/>
              <a:t>Where there are path deviations, the path discrepancy should be contained</a:t>
            </a:r>
          </a:p>
          <a:p>
            <a:endParaRPr lang="en-AU" dirty="0"/>
          </a:p>
          <a:p>
            <a:r>
              <a:rPr lang="en-AU" dirty="0"/>
              <a:t>This is not always the case…</a:t>
            </a:r>
          </a:p>
          <a:p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75894395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8F6C63-18CA-1043-8D22-02CCD4A5C3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>
                <a:latin typeface="Powderfinger Type" panose="02020709070000000403" pitchFamily="49" charset="77"/>
              </a:rPr>
              <a:t>India, late 2016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F05BA3CC-B920-A244-843F-D326343D3D1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401918" y="1369219"/>
            <a:ext cx="6340165" cy="3263504"/>
          </a:xfrm>
        </p:spPr>
      </p:pic>
      <p:sp>
        <p:nvSpPr>
          <p:cNvPr id="8" name="Freeform 7">
            <a:extLst>
              <a:ext uri="{FF2B5EF4-FFF2-40B4-BE49-F238E27FC236}">
                <a16:creationId xmlns:a16="http://schemas.microsoft.com/office/drawing/2014/main" id="{ED11C172-9233-BD40-B9C4-B9EF8742B5D5}"/>
              </a:ext>
            </a:extLst>
          </p:cNvPr>
          <p:cNvSpPr/>
          <p:nvPr/>
        </p:nvSpPr>
        <p:spPr>
          <a:xfrm>
            <a:off x="5474777" y="2904208"/>
            <a:ext cx="412676" cy="1052282"/>
          </a:xfrm>
          <a:custGeom>
            <a:avLst/>
            <a:gdLst>
              <a:gd name="connsiteX0" fmla="*/ 0 w 550235"/>
              <a:gd name="connsiteY0" fmla="*/ 320016 h 1403043"/>
              <a:gd name="connsiteX1" fmla="*/ 216976 w 550235"/>
              <a:gd name="connsiteY1" fmla="*/ 64294 h 1403043"/>
              <a:gd name="connsiteX2" fmla="*/ 550190 w 550235"/>
              <a:gd name="connsiteY2" fmla="*/ 250274 h 1403043"/>
              <a:gd name="connsiteX3" fmla="*/ 193729 w 550235"/>
              <a:gd name="connsiteY3" fmla="*/ 48796 h 1403043"/>
              <a:gd name="connsiteX4" fmla="*/ 178231 w 550235"/>
              <a:gd name="connsiteY4" fmla="*/ 1335155 h 1403043"/>
              <a:gd name="connsiteX5" fmla="*/ 395207 w 550235"/>
              <a:gd name="connsiteY5" fmla="*/ 970945 h 1403043"/>
              <a:gd name="connsiteX6" fmla="*/ 170481 w 550235"/>
              <a:gd name="connsiteY6" fmla="*/ 1397148 h 1403043"/>
              <a:gd name="connsiteX7" fmla="*/ 30997 w 550235"/>
              <a:gd name="connsiteY7" fmla="*/ 1180172 h 14030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50235" h="1403043">
                <a:moveTo>
                  <a:pt x="0" y="320016"/>
                </a:moveTo>
                <a:cubicBezTo>
                  <a:pt x="62639" y="197967"/>
                  <a:pt x="125278" y="75918"/>
                  <a:pt x="216976" y="64294"/>
                </a:cubicBezTo>
                <a:cubicBezTo>
                  <a:pt x="308674" y="52670"/>
                  <a:pt x="554065" y="252857"/>
                  <a:pt x="550190" y="250274"/>
                </a:cubicBezTo>
                <a:cubicBezTo>
                  <a:pt x="546316" y="247691"/>
                  <a:pt x="255722" y="-132018"/>
                  <a:pt x="193729" y="48796"/>
                </a:cubicBezTo>
                <a:cubicBezTo>
                  <a:pt x="131736" y="229609"/>
                  <a:pt x="144651" y="1181464"/>
                  <a:pt x="178231" y="1335155"/>
                </a:cubicBezTo>
                <a:cubicBezTo>
                  <a:pt x="211811" y="1488846"/>
                  <a:pt x="396499" y="960613"/>
                  <a:pt x="395207" y="970945"/>
                </a:cubicBezTo>
                <a:cubicBezTo>
                  <a:pt x="393915" y="981277"/>
                  <a:pt x="231183" y="1362277"/>
                  <a:pt x="170481" y="1397148"/>
                </a:cubicBezTo>
                <a:cubicBezTo>
                  <a:pt x="109779" y="1432019"/>
                  <a:pt x="70388" y="1306095"/>
                  <a:pt x="30997" y="1180172"/>
                </a:cubicBezTo>
              </a:path>
            </a:pathLst>
          </a:custGeom>
          <a:noFill/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sz="1350"/>
          </a:p>
        </p:txBody>
      </p:sp>
    </p:spTree>
    <p:extLst>
      <p:ext uri="{BB962C8B-B14F-4D97-AF65-F5344CB8AC3E}">
        <p14:creationId xmlns:p14="http://schemas.microsoft.com/office/powerpoint/2010/main" val="142483314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399DB7-D9D4-244D-9114-B0389F46FB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73844"/>
            <a:ext cx="8165726" cy="994172"/>
          </a:xfrm>
        </p:spPr>
        <p:txBody>
          <a:bodyPr>
            <a:normAutofit/>
          </a:bodyPr>
          <a:lstStyle/>
          <a:p>
            <a:r>
              <a:rPr lang="en-AU" dirty="0">
                <a:latin typeface="Powderfinger Type" panose="02020709070000000403" pitchFamily="49" charset="77"/>
              </a:rPr>
              <a:t>Vodaphone New Zealand - 2019</a:t>
            </a:r>
          </a:p>
        </p:txBody>
      </p:sp>
      <p:pic>
        <p:nvPicPr>
          <p:cNvPr id="9" name="Content Placeholder 8">
            <a:extLst>
              <a:ext uri="{FF2B5EF4-FFF2-40B4-BE49-F238E27FC236}">
                <a16:creationId xmlns:a16="http://schemas.microsoft.com/office/drawing/2014/main" id="{281C6404-2E86-BD46-A37E-F3B065DCBFA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23210" y="1078499"/>
            <a:ext cx="5904885" cy="3263504"/>
          </a:xfrm>
        </p:spPr>
      </p:pic>
      <p:sp>
        <p:nvSpPr>
          <p:cNvPr id="7" name="Freeform 6">
            <a:extLst>
              <a:ext uri="{FF2B5EF4-FFF2-40B4-BE49-F238E27FC236}">
                <a16:creationId xmlns:a16="http://schemas.microsoft.com/office/drawing/2014/main" id="{E36112FE-1AB8-D940-8CFF-92520E56BEBC}"/>
              </a:ext>
            </a:extLst>
          </p:cNvPr>
          <p:cNvSpPr/>
          <p:nvPr/>
        </p:nvSpPr>
        <p:spPr>
          <a:xfrm>
            <a:off x="6515419" y="1966332"/>
            <a:ext cx="412676" cy="743919"/>
          </a:xfrm>
          <a:custGeom>
            <a:avLst/>
            <a:gdLst>
              <a:gd name="connsiteX0" fmla="*/ 0 w 550235"/>
              <a:gd name="connsiteY0" fmla="*/ 320016 h 1403043"/>
              <a:gd name="connsiteX1" fmla="*/ 216976 w 550235"/>
              <a:gd name="connsiteY1" fmla="*/ 64294 h 1403043"/>
              <a:gd name="connsiteX2" fmla="*/ 550190 w 550235"/>
              <a:gd name="connsiteY2" fmla="*/ 250274 h 1403043"/>
              <a:gd name="connsiteX3" fmla="*/ 193729 w 550235"/>
              <a:gd name="connsiteY3" fmla="*/ 48796 h 1403043"/>
              <a:gd name="connsiteX4" fmla="*/ 178231 w 550235"/>
              <a:gd name="connsiteY4" fmla="*/ 1335155 h 1403043"/>
              <a:gd name="connsiteX5" fmla="*/ 395207 w 550235"/>
              <a:gd name="connsiteY5" fmla="*/ 970945 h 1403043"/>
              <a:gd name="connsiteX6" fmla="*/ 170481 w 550235"/>
              <a:gd name="connsiteY6" fmla="*/ 1397148 h 1403043"/>
              <a:gd name="connsiteX7" fmla="*/ 30997 w 550235"/>
              <a:gd name="connsiteY7" fmla="*/ 1180172 h 14030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50235" h="1403043">
                <a:moveTo>
                  <a:pt x="0" y="320016"/>
                </a:moveTo>
                <a:cubicBezTo>
                  <a:pt x="62639" y="197967"/>
                  <a:pt x="125278" y="75918"/>
                  <a:pt x="216976" y="64294"/>
                </a:cubicBezTo>
                <a:cubicBezTo>
                  <a:pt x="308674" y="52670"/>
                  <a:pt x="554065" y="252857"/>
                  <a:pt x="550190" y="250274"/>
                </a:cubicBezTo>
                <a:cubicBezTo>
                  <a:pt x="546316" y="247691"/>
                  <a:pt x="255722" y="-132018"/>
                  <a:pt x="193729" y="48796"/>
                </a:cubicBezTo>
                <a:cubicBezTo>
                  <a:pt x="131736" y="229609"/>
                  <a:pt x="144651" y="1181464"/>
                  <a:pt x="178231" y="1335155"/>
                </a:cubicBezTo>
                <a:cubicBezTo>
                  <a:pt x="211811" y="1488846"/>
                  <a:pt x="396499" y="960613"/>
                  <a:pt x="395207" y="970945"/>
                </a:cubicBezTo>
                <a:cubicBezTo>
                  <a:pt x="393915" y="981277"/>
                  <a:pt x="231183" y="1362277"/>
                  <a:pt x="170481" y="1397148"/>
                </a:cubicBezTo>
                <a:cubicBezTo>
                  <a:pt x="109779" y="1432019"/>
                  <a:pt x="70388" y="1306095"/>
                  <a:pt x="30997" y="1180172"/>
                </a:cubicBezTo>
              </a:path>
            </a:pathLst>
          </a:custGeom>
          <a:noFill/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sz="1350"/>
          </a:p>
        </p:txBody>
      </p:sp>
    </p:spTree>
    <p:extLst>
      <p:ext uri="{BB962C8B-B14F-4D97-AF65-F5344CB8AC3E}">
        <p14:creationId xmlns:p14="http://schemas.microsoft.com/office/powerpoint/2010/main" val="169707597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399DB7-D9D4-244D-9114-B0389F46FB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73844"/>
            <a:ext cx="8165726" cy="994172"/>
          </a:xfrm>
        </p:spPr>
        <p:txBody>
          <a:bodyPr>
            <a:normAutofit/>
          </a:bodyPr>
          <a:lstStyle/>
          <a:p>
            <a:r>
              <a:rPr lang="en-AU" dirty="0">
                <a:latin typeface="Powderfinger Type" panose="02020709070000000403" pitchFamily="49" charset="77"/>
              </a:rPr>
              <a:t>Vodaphone New Zealand - 2019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47CC1F3-12F7-FF47-B8C9-E0D0C6D0CA7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94692" y="1177787"/>
            <a:ext cx="6154807" cy="34144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849947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34A835-A6FC-9543-92A1-27636899F4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>
                <a:latin typeface="Powderfinger Type" panose="02020709070000000403" pitchFamily="49" charset="77"/>
              </a:rPr>
              <a:t>The Question is…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D8E449C-19FA-E94A-A71C-0A6AACA9AD4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AU" b="1" dirty="0"/>
              <a:t>Does IPv6 perform “better” than IPv4?</a:t>
            </a:r>
          </a:p>
          <a:p>
            <a:pPr marL="0" indent="0">
              <a:buNone/>
            </a:pPr>
            <a:r>
              <a:rPr lang="en-AU" b="1" dirty="0"/>
              <a:t>	</a:t>
            </a:r>
            <a:r>
              <a:rPr lang="en-AU" dirty="0"/>
              <a:t>Is it more reliable?</a:t>
            </a:r>
          </a:p>
          <a:p>
            <a:pPr marL="0" indent="0">
              <a:buNone/>
            </a:pPr>
            <a:r>
              <a:rPr lang="en-AU" dirty="0"/>
              <a:t>	Is it faster?</a:t>
            </a:r>
          </a:p>
          <a:p>
            <a:pPr marL="0" indent="0">
              <a:buNone/>
            </a:pPr>
            <a:endParaRPr lang="en-AU" dirty="0"/>
          </a:p>
          <a:p>
            <a:pPr marL="0" indent="0">
              <a:buNone/>
            </a:pP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18435907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CEE582-9CDD-9143-9260-3D67DA9B92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>
                <a:latin typeface="Powderfinger Type" panose="02020709070000000403" pitchFamily="49" charset="77"/>
              </a:rPr>
              <a:t>Sometimes it’s the DNS!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2FF4452-1345-6647-9747-19408AD891D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AU" sz="2000" dirty="0"/>
              <a:t>Happy Eyeballs assumes that the time to resolve an A and a AAAA record are within 50 </a:t>
            </a:r>
            <a:r>
              <a:rPr lang="en-AU" sz="2000" dirty="0" err="1"/>
              <a:t>msecs</a:t>
            </a:r>
            <a:r>
              <a:rPr lang="en-AU" sz="2000" dirty="0"/>
              <a:t> of each other</a:t>
            </a:r>
          </a:p>
          <a:p>
            <a:r>
              <a:rPr lang="en-AU" sz="2000" dirty="0"/>
              <a:t>The client generates a query for the A record and a second query for a AAAA record at the same time</a:t>
            </a:r>
          </a:p>
          <a:p>
            <a:r>
              <a:rPr lang="en-AU" sz="2000" dirty="0"/>
              <a:t>The recursive resolver does not necessarily process the two requests in parallel:</a:t>
            </a:r>
          </a:p>
          <a:p>
            <a:pPr lvl="1"/>
            <a:r>
              <a:rPr lang="en-AU" sz="1800" dirty="0"/>
              <a:t>A QNAME minimisation resolver may use A queries to walk the DNS hierarchy</a:t>
            </a:r>
          </a:p>
          <a:p>
            <a:pPr lvl="1"/>
            <a:r>
              <a:rPr lang="en-AU" sz="1800" dirty="0"/>
              <a:t>A DNS-based content filter may use A queries to determine the outcome</a:t>
            </a:r>
          </a:p>
          <a:p>
            <a:pPr lvl="1"/>
            <a:r>
              <a:rPr lang="en-AU" sz="1800" dirty="0"/>
              <a:t>In a partial deployed state its more likely that the A record is already in the local cache</a:t>
            </a:r>
          </a:p>
          <a:p>
            <a:pPr lvl="1"/>
            <a:endParaRPr lang="en-AU" sz="1800" dirty="0"/>
          </a:p>
        </p:txBody>
      </p:sp>
    </p:spTree>
    <p:extLst>
      <p:ext uri="{BB962C8B-B14F-4D97-AF65-F5344CB8AC3E}">
        <p14:creationId xmlns:p14="http://schemas.microsoft.com/office/powerpoint/2010/main" val="122565588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E4C8A3-A775-754C-A957-B8212F12E3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2133" y="226780"/>
            <a:ext cx="7886700" cy="994172"/>
          </a:xfrm>
        </p:spPr>
        <p:txBody>
          <a:bodyPr>
            <a:normAutofit fontScale="90000"/>
          </a:bodyPr>
          <a:lstStyle/>
          <a:p>
            <a:r>
              <a:rPr lang="en-AU" dirty="0">
                <a:latin typeface="Powderfinger Type" panose="02020709070000000403" pitchFamily="49" charset="77"/>
              </a:rPr>
              <a:t>Worldwide RTT Diff Performance</a:t>
            </a:r>
          </a:p>
        </p:txBody>
      </p:sp>
      <p:pic>
        <p:nvPicPr>
          <p:cNvPr id="12" name="Content Placeholder 11">
            <a:extLst>
              <a:ext uri="{FF2B5EF4-FFF2-40B4-BE49-F238E27FC236}">
                <a16:creationId xmlns:a16="http://schemas.microsoft.com/office/drawing/2014/main" id="{1812B596-C18B-3541-A2BF-5635B8F947D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52133" y="1226844"/>
            <a:ext cx="6274674" cy="3263504"/>
          </a:xfr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490E4A98-31A4-D14F-8BA6-1958924DBCBB}"/>
              </a:ext>
            </a:extLst>
          </p:cNvPr>
          <p:cNvSpPr txBox="1"/>
          <p:nvPr/>
        </p:nvSpPr>
        <p:spPr>
          <a:xfrm>
            <a:off x="6595717" y="2041753"/>
            <a:ext cx="228489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1350" dirty="0"/>
              <a:t>The overall trend was improving through 2018. The picture appears to have reversed in 2019</a:t>
            </a:r>
          </a:p>
        </p:txBody>
      </p:sp>
    </p:spTree>
    <p:extLst>
      <p:ext uri="{BB962C8B-B14F-4D97-AF65-F5344CB8AC3E}">
        <p14:creationId xmlns:p14="http://schemas.microsoft.com/office/powerpoint/2010/main" val="4017446443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47ED4B-844B-D849-B6E0-6668EF8BB3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>
                <a:latin typeface="Powderfinger Type" panose="02020709070000000403" pitchFamily="49" charset="77"/>
              </a:rPr>
              <a:t>China’s IPv6 Network</a:t>
            </a:r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FD51250F-66E2-2A4D-BEC5-862C15C7A97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14881" y="1268016"/>
            <a:ext cx="6843828" cy="3538015"/>
          </a:xfrm>
        </p:spPr>
      </p:pic>
    </p:spTree>
    <p:extLst>
      <p:ext uri="{BB962C8B-B14F-4D97-AF65-F5344CB8AC3E}">
        <p14:creationId xmlns:p14="http://schemas.microsoft.com/office/powerpoint/2010/main" val="923138511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E9E795-E843-D74B-B281-2595A49F61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AU" dirty="0">
                <a:latin typeface="Powderfinger Type" panose="02020709070000000403" pitchFamily="49" charset="77"/>
              </a:rPr>
              <a:t>3 Suggestions to Assist IPv6 Robustness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26F0BDE-DA3C-C144-BAB0-9B657FF300A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AU" dirty="0"/>
              <a:t>Avoid stateful IPv6 -&gt; IPv4 transition mechanisms if possible – if you can operate IPv6 in native mode all the better!</a:t>
            </a:r>
          </a:p>
          <a:p>
            <a:r>
              <a:rPr lang="en-AU" dirty="0"/>
              <a:t>Avoid using IPv6-in-IPv4 encapsulations</a:t>
            </a:r>
          </a:p>
          <a:p>
            <a:pPr lvl="1"/>
            <a:r>
              <a:rPr lang="en-AU" dirty="0"/>
              <a:t>Not only are tunnels unstable, but the reduced IPv6 MTU may cause problems with extension header based packet discard</a:t>
            </a:r>
          </a:p>
          <a:p>
            <a:r>
              <a:rPr lang="en-AU" dirty="0"/>
              <a:t>Keep IPv4 and IPv6 paths congruent if possible</a:t>
            </a:r>
          </a:p>
          <a:p>
            <a:pPr lvl="1"/>
            <a:r>
              <a:rPr lang="en-AU" dirty="0"/>
              <a:t>Yes, this can be really challenging for multi-homed networks, but try to use transit and peer arrangements that are dual stack</a:t>
            </a:r>
          </a:p>
          <a:p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396668692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7B833B-D5D8-7845-A096-6B4471F2A4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>
                <a:latin typeface="Powderfinger Type" panose="02020709070000000403" pitchFamily="49" charset="77"/>
              </a:rPr>
              <a:t>But that’s not all…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5E916EF-A89A-1A4A-8619-AFBDC6308C0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56453" y="1369219"/>
            <a:ext cx="7158897" cy="3263504"/>
          </a:xfrm>
        </p:spPr>
        <p:txBody>
          <a:bodyPr/>
          <a:lstStyle/>
          <a:p>
            <a:r>
              <a:rPr lang="en-AU" dirty="0"/>
              <a:t>IPv6 used a new approach to extension headers, including packet fragmentation by inserting them between the IPv6 header and the transport header</a:t>
            </a:r>
          </a:p>
          <a:p>
            <a:r>
              <a:rPr lang="en-AU" dirty="0"/>
              <a:t>Which means that hardware will have to spend cycles to hunt for a transport header</a:t>
            </a:r>
          </a:p>
          <a:p>
            <a:endParaRPr lang="en-AU" dirty="0"/>
          </a:p>
          <a:p>
            <a:r>
              <a:rPr lang="en-AU" dirty="0"/>
              <a:t>Or it can just drop the packet…</a:t>
            </a:r>
          </a:p>
          <a:p>
            <a:endParaRPr lang="en-AU" dirty="0"/>
          </a:p>
          <a:p>
            <a:endParaRPr lang="en-AU" dirty="0"/>
          </a:p>
        </p:txBody>
      </p:sp>
      <p:grpSp>
        <p:nvGrpSpPr>
          <p:cNvPr id="31" name="Group 30">
            <a:extLst>
              <a:ext uri="{FF2B5EF4-FFF2-40B4-BE49-F238E27FC236}">
                <a16:creationId xmlns:a16="http://schemas.microsoft.com/office/drawing/2014/main" id="{053EE2EE-D12B-CC47-AE30-6D5B89003001}"/>
              </a:ext>
            </a:extLst>
          </p:cNvPr>
          <p:cNvGrpSpPr/>
          <p:nvPr/>
        </p:nvGrpSpPr>
        <p:grpSpPr>
          <a:xfrm>
            <a:off x="144895" y="2458419"/>
            <a:ext cx="1175584" cy="1002547"/>
            <a:chOff x="61458" y="2185261"/>
            <a:chExt cx="1567445" cy="1336729"/>
          </a:xfrm>
        </p:grpSpPr>
        <p:sp>
          <p:nvSpPr>
            <p:cNvPr id="22" name="Freeform 21">
              <a:extLst>
                <a:ext uri="{FF2B5EF4-FFF2-40B4-BE49-F238E27FC236}">
                  <a16:creationId xmlns:a16="http://schemas.microsoft.com/office/drawing/2014/main" id="{F2B5207D-5B6D-C64E-9E37-CCA7CBCD682F}"/>
                </a:ext>
              </a:extLst>
            </p:cNvPr>
            <p:cNvSpPr/>
            <p:nvPr/>
          </p:nvSpPr>
          <p:spPr>
            <a:xfrm>
              <a:off x="180609" y="2605662"/>
              <a:ext cx="1323532" cy="916328"/>
            </a:xfrm>
            <a:custGeom>
              <a:avLst/>
              <a:gdLst>
                <a:gd name="connsiteX0" fmla="*/ 0 w 540899"/>
                <a:gd name="connsiteY0" fmla="*/ 74711 h 768493"/>
                <a:gd name="connsiteX1" fmla="*/ 17418 w 540899"/>
                <a:gd name="connsiteY1" fmla="*/ 588517 h 768493"/>
                <a:gd name="connsiteX2" fmla="*/ 17418 w 540899"/>
                <a:gd name="connsiteY2" fmla="*/ 745271 h 768493"/>
                <a:gd name="connsiteX3" fmla="*/ 78378 w 540899"/>
                <a:gd name="connsiteY3" fmla="*/ 762688 h 768493"/>
                <a:gd name="connsiteX4" fmla="*/ 470263 w 540899"/>
                <a:gd name="connsiteY4" fmla="*/ 762688 h 768493"/>
                <a:gd name="connsiteX5" fmla="*/ 531223 w 540899"/>
                <a:gd name="connsiteY5" fmla="*/ 762688 h 768493"/>
                <a:gd name="connsiteX6" fmla="*/ 539932 w 540899"/>
                <a:gd name="connsiteY6" fmla="*/ 684311 h 768493"/>
                <a:gd name="connsiteX7" fmla="*/ 522515 w 540899"/>
                <a:gd name="connsiteY7" fmla="*/ 66002 h 768493"/>
                <a:gd name="connsiteX8" fmla="*/ 478972 w 540899"/>
                <a:gd name="connsiteY8" fmla="*/ 13751 h 768493"/>
                <a:gd name="connsiteX9" fmla="*/ 95795 w 540899"/>
                <a:gd name="connsiteY9" fmla="*/ 31168 h 768493"/>
                <a:gd name="connsiteX10" fmla="*/ 60960 w 540899"/>
                <a:gd name="connsiteY10" fmla="*/ 22460 h 7684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540899" h="768493">
                  <a:moveTo>
                    <a:pt x="0" y="74711"/>
                  </a:moveTo>
                  <a:cubicBezTo>
                    <a:pt x="7257" y="275734"/>
                    <a:pt x="14515" y="476757"/>
                    <a:pt x="17418" y="588517"/>
                  </a:cubicBezTo>
                  <a:cubicBezTo>
                    <a:pt x="20321" y="700277"/>
                    <a:pt x="7258" y="716242"/>
                    <a:pt x="17418" y="745271"/>
                  </a:cubicBezTo>
                  <a:cubicBezTo>
                    <a:pt x="27578" y="774300"/>
                    <a:pt x="2904" y="759785"/>
                    <a:pt x="78378" y="762688"/>
                  </a:cubicBezTo>
                  <a:cubicBezTo>
                    <a:pt x="153852" y="765591"/>
                    <a:pt x="470263" y="762688"/>
                    <a:pt x="470263" y="762688"/>
                  </a:cubicBezTo>
                  <a:cubicBezTo>
                    <a:pt x="545737" y="762688"/>
                    <a:pt x="519611" y="775751"/>
                    <a:pt x="531223" y="762688"/>
                  </a:cubicBezTo>
                  <a:cubicBezTo>
                    <a:pt x="542835" y="749625"/>
                    <a:pt x="541383" y="800425"/>
                    <a:pt x="539932" y="684311"/>
                  </a:cubicBezTo>
                  <a:cubicBezTo>
                    <a:pt x="538481" y="568197"/>
                    <a:pt x="532675" y="177762"/>
                    <a:pt x="522515" y="66002"/>
                  </a:cubicBezTo>
                  <a:cubicBezTo>
                    <a:pt x="512355" y="-45758"/>
                    <a:pt x="550092" y="19557"/>
                    <a:pt x="478972" y="13751"/>
                  </a:cubicBezTo>
                  <a:cubicBezTo>
                    <a:pt x="407852" y="7945"/>
                    <a:pt x="165464" y="29716"/>
                    <a:pt x="95795" y="31168"/>
                  </a:cubicBezTo>
                  <a:cubicBezTo>
                    <a:pt x="26126" y="32619"/>
                    <a:pt x="60960" y="22460"/>
                    <a:pt x="60960" y="22460"/>
                  </a:cubicBezTo>
                </a:path>
              </a:pathLst>
            </a:cu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13"/>
            </a:p>
          </p:txBody>
        </p:sp>
        <p:sp>
          <p:nvSpPr>
            <p:cNvPr id="23" name="Freeform 22">
              <a:extLst>
                <a:ext uri="{FF2B5EF4-FFF2-40B4-BE49-F238E27FC236}">
                  <a16:creationId xmlns:a16="http://schemas.microsoft.com/office/drawing/2014/main" id="{51E5004E-0F08-A041-A3DF-EB8018EE99A1}"/>
                </a:ext>
              </a:extLst>
            </p:cNvPr>
            <p:cNvSpPr/>
            <p:nvPr/>
          </p:nvSpPr>
          <p:spPr>
            <a:xfrm>
              <a:off x="168544" y="2185261"/>
              <a:ext cx="1346435" cy="612302"/>
            </a:xfrm>
            <a:custGeom>
              <a:avLst/>
              <a:gdLst>
                <a:gd name="connsiteX0" fmla="*/ 5027 w 550259"/>
                <a:gd name="connsiteY0" fmla="*/ 222133 h 222133"/>
                <a:gd name="connsiteX1" fmla="*/ 5027 w 550259"/>
                <a:gd name="connsiteY1" fmla="*/ 13128 h 222133"/>
                <a:gd name="connsiteX2" fmla="*/ 57278 w 550259"/>
                <a:gd name="connsiteY2" fmla="*/ 21836 h 222133"/>
                <a:gd name="connsiteX3" fmla="*/ 518833 w 550259"/>
                <a:gd name="connsiteY3" fmla="*/ 21836 h 222133"/>
                <a:gd name="connsiteX4" fmla="*/ 510124 w 550259"/>
                <a:gd name="connsiteY4" fmla="*/ 47962 h 222133"/>
                <a:gd name="connsiteX5" fmla="*/ 518833 w 550259"/>
                <a:gd name="connsiteY5" fmla="*/ 196008 h 2221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50259" h="222133">
                  <a:moveTo>
                    <a:pt x="5027" y="222133"/>
                  </a:moveTo>
                  <a:cubicBezTo>
                    <a:pt x="673" y="134322"/>
                    <a:pt x="-3681" y="46511"/>
                    <a:pt x="5027" y="13128"/>
                  </a:cubicBezTo>
                  <a:cubicBezTo>
                    <a:pt x="13735" y="-20255"/>
                    <a:pt x="-28356" y="20385"/>
                    <a:pt x="57278" y="21836"/>
                  </a:cubicBezTo>
                  <a:cubicBezTo>
                    <a:pt x="142912" y="23287"/>
                    <a:pt x="443359" y="17482"/>
                    <a:pt x="518833" y="21836"/>
                  </a:cubicBezTo>
                  <a:cubicBezTo>
                    <a:pt x="594307" y="26190"/>
                    <a:pt x="510124" y="18933"/>
                    <a:pt x="510124" y="47962"/>
                  </a:cubicBezTo>
                  <a:cubicBezTo>
                    <a:pt x="510124" y="76991"/>
                    <a:pt x="518833" y="196008"/>
                    <a:pt x="518833" y="196008"/>
                  </a:cubicBezTo>
                </a:path>
              </a:pathLst>
            </a:custGeom>
            <a:solidFill>
              <a:schemeClr val="bg1">
                <a:lumMod val="8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13"/>
            </a:p>
          </p:txBody>
        </p:sp>
        <p:sp>
          <p:nvSpPr>
            <p:cNvPr id="24" name="Freeform 23">
              <a:extLst>
                <a:ext uri="{FF2B5EF4-FFF2-40B4-BE49-F238E27FC236}">
                  <a16:creationId xmlns:a16="http://schemas.microsoft.com/office/drawing/2014/main" id="{9F64AA97-DB0A-564A-B935-D122383DCF72}"/>
                </a:ext>
              </a:extLst>
            </p:cNvPr>
            <p:cNvSpPr/>
            <p:nvPr/>
          </p:nvSpPr>
          <p:spPr>
            <a:xfrm>
              <a:off x="107343" y="2450533"/>
              <a:ext cx="1502796" cy="402507"/>
            </a:xfrm>
            <a:custGeom>
              <a:avLst/>
              <a:gdLst>
                <a:gd name="connsiteX0" fmla="*/ 11989 w 557971"/>
                <a:gd name="connsiteY0" fmla="*/ 0 h 146023"/>
                <a:gd name="connsiteX1" fmla="*/ 29406 w 557971"/>
                <a:gd name="connsiteY1" fmla="*/ 139337 h 146023"/>
                <a:gd name="connsiteX2" fmla="*/ 38115 w 557971"/>
                <a:gd name="connsiteY2" fmla="*/ 121920 h 146023"/>
                <a:gd name="connsiteX3" fmla="*/ 525795 w 557971"/>
                <a:gd name="connsiteY3" fmla="*/ 104503 h 146023"/>
                <a:gd name="connsiteX4" fmla="*/ 508377 w 557971"/>
                <a:gd name="connsiteY4" fmla="*/ 104503 h 146023"/>
                <a:gd name="connsiteX5" fmla="*/ 482252 w 557971"/>
                <a:gd name="connsiteY5" fmla="*/ 8708 h 146023"/>
                <a:gd name="connsiteX6" fmla="*/ 482252 w 557971"/>
                <a:gd name="connsiteY6" fmla="*/ 8708 h 146023"/>
                <a:gd name="connsiteX7" fmla="*/ 99075 w 557971"/>
                <a:gd name="connsiteY7" fmla="*/ 8708 h 1460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57971" h="146023">
                  <a:moveTo>
                    <a:pt x="11989" y="0"/>
                  </a:moveTo>
                  <a:cubicBezTo>
                    <a:pt x="18520" y="59508"/>
                    <a:pt x="25052" y="119017"/>
                    <a:pt x="29406" y="139337"/>
                  </a:cubicBezTo>
                  <a:cubicBezTo>
                    <a:pt x="33760" y="159657"/>
                    <a:pt x="-44616" y="127726"/>
                    <a:pt x="38115" y="121920"/>
                  </a:cubicBezTo>
                  <a:cubicBezTo>
                    <a:pt x="120846" y="116114"/>
                    <a:pt x="447418" y="107406"/>
                    <a:pt x="525795" y="104503"/>
                  </a:cubicBezTo>
                  <a:cubicBezTo>
                    <a:pt x="604172" y="101600"/>
                    <a:pt x="515634" y="120469"/>
                    <a:pt x="508377" y="104503"/>
                  </a:cubicBezTo>
                  <a:cubicBezTo>
                    <a:pt x="501120" y="88537"/>
                    <a:pt x="482252" y="8708"/>
                    <a:pt x="482252" y="8708"/>
                  </a:cubicBezTo>
                  <a:lnTo>
                    <a:pt x="482252" y="8708"/>
                  </a:lnTo>
                  <a:lnTo>
                    <a:pt x="99075" y="8708"/>
                  </a:lnTo>
                </a:path>
              </a:pathLst>
            </a:custGeom>
            <a:solidFill>
              <a:srgbClr val="00B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13"/>
            </a:p>
          </p:txBody>
        </p:sp>
        <p:sp>
          <p:nvSpPr>
            <p:cNvPr id="25" name="Freeform 24">
              <a:extLst>
                <a:ext uri="{FF2B5EF4-FFF2-40B4-BE49-F238E27FC236}">
                  <a16:creationId xmlns:a16="http://schemas.microsoft.com/office/drawing/2014/main" id="{CB4B6FB9-D71E-E44D-A79E-69C98CE1E540}"/>
                </a:ext>
              </a:extLst>
            </p:cNvPr>
            <p:cNvSpPr/>
            <p:nvPr/>
          </p:nvSpPr>
          <p:spPr>
            <a:xfrm>
              <a:off x="253739" y="3073531"/>
              <a:ext cx="1168409" cy="8624"/>
            </a:xfrm>
            <a:custGeom>
              <a:avLst/>
              <a:gdLst>
                <a:gd name="connsiteX0" fmla="*/ 0 w 906449"/>
                <a:gd name="connsiteY0" fmla="*/ 0 h 7951"/>
                <a:gd name="connsiteX1" fmla="*/ 524786 w 906449"/>
                <a:gd name="connsiteY1" fmla="*/ 0 h 7951"/>
                <a:gd name="connsiteX2" fmla="*/ 906449 w 906449"/>
                <a:gd name="connsiteY2" fmla="*/ 7951 h 79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06449" h="7951">
                  <a:moveTo>
                    <a:pt x="0" y="0"/>
                  </a:moveTo>
                  <a:lnTo>
                    <a:pt x="524786" y="0"/>
                  </a:lnTo>
                  <a:cubicBezTo>
                    <a:pt x="675861" y="1325"/>
                    <a:pt x="906449" y="7951"/>
                    <a:pt x="906449" y="7951"/>
                  </a:cubicBezTo>
                </a:path>
              </a:pathLst>
            </a:cu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13"/>
            </a:p>
          </p:txBody>
        </p:sp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3F62A4C4-3EA2-124B-8EE7-E6C0316FE85B}"/>
                </a:ext>
              </a:extLst>
            </p:cNvPr>
            <p:cNvSpPr/>
            <p:nvPr/>
          </p:nvSpPr>
          <p:spPr>
            <a:xfrm>
              <a:off x="61458" y="2783345"/>
              <a:ext cx="105998" cy="11996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13"/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C11276CF-88D5-4344-8A0D-7B0C5C3258AF}"/>
                </a:ext>
              </a:extLst>
            </p:cNvPr>
            <p:cNvSpPr txBox="1"/>
            <p:nvPr/>
          </p:nvSpPr>
          <p:spPr>
            <a:xfrm>
              <a:off x="191709" y="2262545"/>
              <a:ext cx="1412030" cy="23861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563" dirty="0">
                  <a:latin typeface="AhnbergHand" charset="0"/>
                  <a:ea typeface="AhnbergHand" charset="0"/>
                  <a:cs typeface="AhnbergHand" charset="0"/>
                </a:rPr>
                <a:t>IPv6 header</a:t>
              </a:r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84B769AE-7195-9E4D-8AA9-6B9200096BAA}"/>
                </a:ext>
              </a:extLst>
            </p:cNvPr>
            <p:cNvSpPr txBox="1"/>
            <p:nvPr/>
          </p:nvSpPr>
          <p:spPr>
            <a:xfrm>
              <a:off x="191709" y="3200795"/>
              <a:ext cx="1412030" cy="23861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563">
                  <a:latin typeface="AhnbergHand" charset="0"/>
                  <a:ea typeface="AhnbergHand" charset="0"/>
                  <a:cs typeface="AhnbergHand" charset="0"/>
                </a:rPr>
                <a:t>Payload</a:t>
              </a:r>
              <a:endParaRPr lang="en-US" sz="563" dirty="0">
                <a:latin typeface="AhnbergHand" charset="0"/>
                <a:ea typeface="AhnbergHand" charset="0"/>
                <a:cs typeface="AhnbergHand" charset="0"/>
              </a:endParaRPr>
            </a:p>
          </p:txBody>
        </p: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7A11439B-2791-0248-B43C-2ACAD6695A5D}"/>
                </a:ext>
              </a:extLst>
            </p:cNvPr>
            <p:cNvSpPr txBox="1"/>
            <p:nvPr/>
          </p:nvSpPr>
          <p:spPr>
            <a:xfrm>
              <a:off x="216873" y="2831101"/>
              <a:ext cx="1412030" cy="23861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563" dirty="0">
                  <a:latin typeface="AhnbergHand" charset="0"/>
                  <a:ea typeface="AhnbergHand" charset="0"/>
                  <a:cs typeface="AhnbergHand" charset="0"/>
                </a:rPr>
                <a:t>TCP/UDP </a:t>
              </a:r>
              <a:r>
                <a:rPr lang="en-US" sz="563" dirty="0" err="1">
                  <a:latin typeface="AhnbergHand" charset="0"/>
                  <a:ea typeface="AhnbergHand" charset="0"/>
                  <a:cs typeface="AhnbergHand" charset="0"/>
                </a:rPr>
                <a:t>xtn</a:t>
              </a:r>
              <a:r>
                <a:rPr lang="en-US" sz="563" dirty="0">
                  <a:latin typeface="AhnbergHand" charset="0"/>
                  <a:ea typeface="AhnbergHand" charset="0"/>
                  <a:cs typeface="AhnbergHand" charset="0"/>
                </a:rPr>
                <a:t> header</a:t>
              </a:r>
            </a:p>
          </p:txBody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1BE8B8B0-FEE9-CC4B-9417-35FA512D14FB}"/>
                </a:ext>
              </a:extLst>
            </p:cNvPr>
            <p:cNvSpPr txBox="1"/>
            <p:nvPr/>
          </p:nvSpPr>
          <p:spPr>
            <a:xfrm>
              <a:off x="208057" y="2496700"/>
              <a:ext cx="1306922" cy="35411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563" dirty="0">
                  <a:latin typeface="AhnbergHand" charset="0"/>
                  <a:ea typeface="AhnbergHand" charset="0"/>
                  <a:cs typeface="AhnbergHand" charset="0"/>
                </a:rPr>
                <a:t>Fragmentation </a:t>
              </a:r>
              <a:r>
                <a:rPr lang="en-US" sz="563" dirty="0" err="1">
                  <a:latin typeface="AhnbergHand" charset="0"/>
                  <a:ea typeface="AhnbergHand" charset="0"/>
                  <a:cs typeface="AhnbergHand" charset="0"/>
                </a:rPr>
                <a:t>xtn</a:t>
              </a:r>
              <a:r>
                <a:rPr lang="en-US" sz="563" dirty="0">
                  <a:latin typeface="AhnbergHand" charset="0"/>
                  <a:ea typeface="AhnbergHand" charset="0"/>
                  <a:cs typeface="AhnbergHand" charset="0"/>
                </a:rPr>
                <a:t> header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050049115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036E07-FED1-284E-A7E2-43E33BB2D7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>
                <a:latin typeface="Powderfinger Type" panose="02020709070000000403" pitchFamily="49" charset="77"/>
              </a:rPr>
              <a:t>2017 Measurement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B326DDD7-A0ED-F54E-AB8E-424724C633F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58619" y="1369219"/>
            <a:ext cx="6026762" cy="3263504"/>
          </a:xfrm>
        </p:spPr>
      </p:pic>
      <p:sp>
        <p:nvSpPr>
          <p:cNvPr id="6" name="Freeform 5">
            <a:extLst>
              <a:ext uri="{FF2B5EF4-FFF2-40B4-BE49-F238E27FC236}">
                <a16:creationId xmlns:a16="http://schemas.microsoft.com/office/drawing/2014/main" id="{584A1445-657B-7B4A-B95A-F67D74BC41E7}"/>
              </a:ext>
            </a:extLst>
          </p:cNvPr>
          <p:cNvSpPr/>
          <p:nvPr/>
        </p:nvSpPr>
        <p:spPr>
          <a:xfrm>
            <a:off x="1410315" y="1221377"/>
            <a:ext cx="6425053" cy="2897810"/>
          </a:xfrm>
          <a:custGeom>
            <a:avLst/>
            <a:gdLst>
              <a:gd name="connsiteX0" fmla="*/ 18049 w 8566737"/>
              <a:gd name="connsiteY0" fmla="*/ 174171 h 3863746"/>
              <a:gd name="connsiteX1" fmla="*/ 35466 w 8566737"/>
              <a:gd name="connsiteY1" fmla="*/ 2708366 h 3863746"/>
              <a:gd name="connsiteX2" fmla="*/ 26757 w 8566737"/>
              <a:gd name="connsiteY2" fmla="*/ 3770811 h 3863746"/>
              <a:gd name="connsiteX3" fmla="*/ 52883 w 8566737"/>
              <a:gd name="connsiteY3" fmla="*/ 3814354 h 3863746"/>
              <a:gd name="connsiteX4" fmla="*/ 645066 w 8566737"/>
              <a:gd name="connsiteY4" fmla="*/ 3814354 h 3863746"/>
              <a:gd name="connsiteX5" fmla="*/ 2395489 w 8566737"/>
              <a:gd name="connsiteY5" fmla="*/ 3735977 h 3863746"/>
              <a:gd name="connsiteX6" fmla="*/ 5844083 w 8566737"/>
              <a:gd name="connsiteY6" fmla="*/ 3587931 h 3863746"/>
              <a:gd name="connsiteX7" fmla="*/ 8282483 w 8566737"/>
              <a:gd name="connsiteY7" fmla="*/ 3675017 h 3863746"/>
              <a:gd name="connsiteX8" fmla="*/ 8543740 w 8566737"/>
              <a:gd name="connsiteY8" fmla="*/ 3631474 h 3863746"/>
              <a:gd name="connsiteX9" fmla="*/ 8543740 w 8566737"/>
              <a:gd name="connsiteY9" fmla="*/ 3300548 h 3863746"/>
              <a:gd name="connsiteX10" fmla="*/ 8456654 w 8566737"/>
              <a:gd name="connsiteY10" fmla="*/ 635726 h 3863746"/>
              <a:gd name="connsiteX11" fmla="*/ 8439237 w 8566737"/>
              <a:gd name="connsiteY11" fmla="*/ 69668 h 3863746"/>
              <a:gd name="connsiteX12" fmla="*/ 8378277 w 8566737"/>
              <a:gd name="connsiteY12" fmla="*/ 52251 h 3863746"/>
              <a:gd name="connsiteX13" fmla="*/ 6984906 w 8566737"/>
              <a:gd name="connsiteY13" fmla="*/ 0 h 3863746"/>
              <a:gd name="connsiteX14" fmla="*/ 2665454 w 8566737"/>
              <a:gd name="connsiteY14" fmla="*/ 43543 h 3863746"/>
              <a:gd name="connsiteX15" fmla="*/ 261889 w 8566737"/>
              <a:gd name="connsiteY15" fmla="*/ 95794 h 38637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8566737" h="3863746">
                <a:moveTo>
                  <a:pt x="18049" y="174171"/>
                </a:moveTo>
                <a:cubicBezTo>
                  <a:pt x="26032" y="1141548"/>
                  <a:pt x="34015" y="2108926"/>
                  <a:pt x="35466" y="2708366"/>
                </a:cubicBezTo>
                <a:cubicBezTo>
                  <a:pt x="36917" y="3307806"/>
                  <a:pt x="23854" y="3586480"/>
                  <a:pt x="26757" y="3770811"/>
                </a:cubicBezTo>
                <a:cubicBezTo>
                  <a:pt x="29660" y="3955142"/>
                  <a:pt x="-50168" y="3807097"/>
                  <a:pt x="52883" y="3814354"/>
                </a:cubicBezTo>
                <a:cubicBezTo>
                  <a:pt x="155934" y="3821611"/>
                  <a:pt x="254632" y="3827417"/>
                  <a:pt x="645066" y="3814354"/>
                </a:cubicBezTo>
                <a:cubicBezTo>
                  <a:pt x="1035500" y="3801291"/>
                  <a:pt x="2395489" y="3735977"/>
                  <a:pt x="2395489" y="3735977"/>
                </a:cubicBezTo>
                <a:cubicBezTo>
                  <a:pt x="3261992" y="3698240"/>
                  <a:pt x="4862917" y="3598091"/>
                  <a:pt x="5844083" y="3587931"/>
                </a:cubicBezTo>
                <a:cubicBezTo>
                  <a:pt x="6825249" y="3577771"/>
                  <a:pt x="7832540" y="3667760"/>
                  <a:pt x="8282483" y="3675017"/>
                </a:cubicBezTo>
                <a:cubicBezTo>
                  <a:pt x="8732426" y="3682274"/>
                  <a:pt x="8500197" y="3693886"/>
                  <a:pt x="8543740" y="3631474"/>
                </a:cubicBezTo>
                <a:cubicBezTo>
                  <a:pt x="8587283" y="3569063"/>
                  <a:pt x="8558254" y="3799839"/>
                  <a:pt x="8543740" y="3300548"/>
                </a:cubicBezTo>
                <a:cubicBezTo>
                  <a:pt x="8529226" y="2801257"/>
                  <a:pt x="8474071" y="1174206"/>
                  <a:pt x="8456654" y="635726"/>
                </a:cubicBezTo>
                <a:cubicBezTo>
                  <a:pt x="8439237" y="97246"/>
                  <a:pt x="8452300" y="166914"/>
                  <a:pt x="8439237" y="69668"/>
                </a:cubicBezTo>
                <a:cubicBezTo>
                  <a:pt x="8426174" y="-27578"/>
                  <a:pt x="8620666" y="63862"/>
                  <a:pt x="8378277" y="52251"/>
                </a:cubicBezTo>
                <a:cubicBezTo>
                  <a:pt x="8135889" y="40640"/>
                  <a:pt x="6984906" y="0"/>
                  <a:pt x="6984906" y="0"/>
                </a:cubicBezTo>
                <a:lnTo>
                  <a:pt x="2665454" y="43543"/>
                </a:lnTo>
                <a:lnTo>
                  <a:pt x="261889" y="95794"/>
                </a:lnTo>
              </a:path>
            </a:pathLst>
          </a:custGeom>
          <a:noFill/>
          <a:ln w="5715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sz="135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DA99AF0-B4A0-7548-BA36-EBD8D77246FD}"/>
              </a:ext>
            </a:extLst>
          </p:cNvPr>
          <p:cNvSpPr txBox="1"/>
          <p:nvPr/>
        </p:nvSpPr>
        <p:spPr>
          <a:xfrm>
            <a:off x="1737400" y="4424273"/>
            <a:ext cx="7010317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sz="1350" dirty="0"/>
              <a:t>This measurement test involved sending a fragmented UDP packet to recursive resolvers</a:t>
            </a:r>
          </a:p>
        </p:txBody>
      </p:sp>
    </p:spTree>
    <p:extLst>
      <p:ext uri="{BB962C8B-B14F-4D97-AF65-F5344CB8AC3E}">
        <p14:creationId xmlns:p14="http://schemas.microsoft.com/office/powerpoint/2010/main" val="3237876447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036E07-FED1-284E-A7E2-43E33BB2D7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>
                <a:latin typeface="Powderfinger Type" panose="02020709070000000403" pitchFamily="49" charset="77"/>
              </a:rPr>
              <a:t>2017 Measurement</a:t>
            </a:r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6C13CEE1-9373-7644-BE87-6A818307190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56839" y="1389046"/>
            <a:ext cx="6132005" cy="2562472"/>
          </a:xfrm>
        </p:spPr>
      </p:pic>
      <p:sp>
        <p:nvSpPr>
          <p:cNvPr id="6" name="Freeform 5">
            <a:extLst>
              <a:ext uri="{FF2B5EF4-FFF2-40B4-BE49-F238E27FC236}">
                <a16:creationId xmlns:a16="http://schemas.microsoft.com/office/drawing/2014/main" id="{584A1445-657B-7B4A-B95A-F67D74BC41E7}"/>
              </a:ext>
            </a:extLst>
          </p:cNvPr>
          <p:cNvSpPr/>
          <p:nvPr/>
        </p:nvSpPr>
        <p:spPr>
          <a:xfrm>
            <a:off x="1410315" y="1221377"/>
            <a:ext cx="6425053" cy="2897810"/>
          </a:xfrm>
          <a:custGeom>
            <a:avLst/>
            <a:gdLst>
              <a:gd name="connsiteX0" fmla="*/ 18049 w 8566737"/>
              <a:gd name="connsiteY0" fmla="*/ 174171 h 3863746"/>
              <a:gd name="connsiteX1" fmla="*/ 35466 w 8566737"/>
              <a:gd name="connsiteY1" fmla="*/ 2708366 h 3863746"/>
              <a:gd name="connsiteX2" fmla="*/ 26757 w 8566737"/>
              <a:gd name="connsiteY2" fmla="*/ 3770811 h 3863746"/>
              <a:gd name="connsiteX3" fmla="*/ 52883 w 8566737"/>
              <a:gd name="connsiteY3" fmla="*/ 3814354 h 3863746"/>
              <a:gd name="connsiteX4" fmla="*/ 645066 w 8566737"/>
              <a:gd name="connsiteY4" fmla="*/ 3814354 h 3863746"/>
              <a:gd name="connsiteX5" fmla="*/ 2395489 w 8566737"/>
              <a:gd name="connsiteY5" fmla="*/ 3735977 h 3863746"/>
              <a:gd name="connsiteX6" fmla="*/ 5844083 w 8566737"/>
              <a:gd name="connsiteY6" fmla="*/ 3587931 h 3863746"/>
              <a:gd name="connsiteX7" fmla="*/ 8282483 w 8566737"/>
              <a:gd name="connsiteY7" fmla="*/ 3675017 h 3863746"/>
              <a:gd name="connsiteX8" fmla="*/ 8543740 w 8566737"/>
              <a:gd name="connsiteY8" fmla="*/ 3631474 h 3863746"/>
              <a:gd name="connsiteX9" fmla="*/ 8543740 w 8566737"/>
              <a:gd name="connsiteY9" fmla="*/ 3300548 h 3863746"/>
              <a:gd name="connsiteX10" fmla="*/ 8456654 w 8566737"/>
              <a:gd name="connsiteY10" fmla="*/ 635726 h 3863746"/>
              <a:gd name="connsiteX11" fmla="*/ 8439237 w 8566737"/>
              <a:gd name="connsiteY11" fmla="*/ 69668 h 3863746"/>
              <a:gd name="connsiteX12" fmla="*/ 8378277 w 8566737"/>
              <a:gd name="connsiteY12" fmla="*/ 52251 h 3863746"/>
              <a:gd name="connsiteX13" fmla="*/ 6984906 w 8566737"/>
              <a:gd name="connsiteY13" fmla="*/ 0 h 3863746"/>
              <a:gd name="connsiteX14" fmla="*/ 2665454 w 8566737"/>
              <a:gd name="connsiteY14" fmla="*/ 43543 h 3863746"/>
              <a:gd name="connsiteX15" fmla="*/ 261889 w 8566737"/>
              <a:gd name="connsiteY15" fmla="*/ 95794 h 38637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8566737" h="3863746">
                <a:moveTo>
                  <a:pt x="18049" y="174171"/>
                </a:moveTo>
                <a:cubicBezTo>
                  <a:pt x="26032" y="1141548"/>
                  <a:pt x="34015" y="2108926"/>
                  <a:pt x="35466" y="2708366"/>
                </a:cubicBezTo>
                <a:cubicBezTo>
                  <a:pt x="36917" y="3307806"/>
                  <a:pt x="23854" y="3586480"/>
                  <a:pt x="26757" y="3770811"/>
                </a:cubicBezTo>
                <a:cubicBezTo>
                  <a:pt x="29660" y="3955142"/>
                  <a:pt x="-50168" y="3807097"/>
                  <a:pt x="52883" y="3814354"/>
                </a:cubicBezTo>
                <a:cubicBezTo>
                  <a:pt x="155934" y="3821611"/>
                  <a:pt x="254632" y="3827417"/>
                  <a:pt x="645066" y="3814354"/>
                </a:cubicBezTo>
                <a:cubicBezTo>
                  <a:pt x="1035500" y="3801291"/>
                  <a:pt x="2395489" y="3735977"/>
                  <a:pt x="2395489" y="3735977"/>
                </a:cubicBezTo>
                <a:cubicBezTo>
                  <a:pt x="3261992" y="3698240"/>
                  <a:pt x="4862917" y="3598091"/>
                  <a:pt x="5844083" y="3587931"/>
                </a:cubicBezTo>
                <a:cubicBezTo>
                  <a:pt x="6825249" y="3577771"/>
                  <a:pt x="7832540" y="3667760"/>
                  <a:pt x="8282483" y="3675017"/>
                </a:cubicBezTo>
                <a:cubicBezTo>
                  <a:pt x="8732426" y="3682274"/>
                  <a:pt x="8500197" y="3693886"/>
                  <a:pt x="8543740" y="3631474"/>
                </a:cubicBezTo>
                <a:cubicBezTo>
                  <a:pt x="8587283" y="3569063"/>
                  <a:pt x="8558254" y="3799839"/>
                  <a:pt x="8543740" y="3300548"/>
                </a:cubicBezTo>
                <a:cubicBezTo>
                  <a:pt x="8529226" y="2801257"/>
                  <a:pt x="8474071" y="1174206"/>
                  <a:pt x="8456654" y="635726"/>
                </a:cubicBezTo>
                <a:cubicBezTo>
                  <a:pt x="8439237" y="97246"/>
                  <a:pt x="8452300" y="166914"/>
                  <a:pt x="8439237" y="69668"/>
                </a:cubicBezTo>
                <a:cubicBezTo>
                  <a:pt x="8426174" y="-27578"/>
                  <a:pt x="8620666" y="63862"/>
                  <a:pt x="8378277" y="52251"/>
                </a:cubicBezTo>
                <a:cubicBezTo>
                  <a:pt x="8135889" y="40640"/>
                  <a:pt x="6984906" y="0"/>
                  <a:pt x="6984906" y="0"/>
                </a:cubicBezTo>
                <a:lnTo>
                  <a:pt x="2665454" y="43543"/>
                </a:lnTo>
                <a:lnTo>
                  <a:pt x="261889" y="95794"/>
                </a:lnTo>
              </a:path>
            </a:pathLst>
          </a:custGeom>
          <a:noFill/>
          <a:ln w="5715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sz="1350"/>
          </a:p>
        </p:txBody>
      </p:sp>
      <p:sp>
        <p:nvSpPr>
          <p:cNvPr id="9" name="Freeform 8">
            <a:extLst>
              <a:ext uri="{FF2B5EF4-FFF2-40B4-BE49-F238E27FC236}">
                <a16:creationId xmlns:a16="http://schemas.microsoft.com/office/drawing/2014/main" id="{68F65B77-2F3A-3F49-A940-DEB06EFC7820}"/>
              </a:ext>
            </a:extLst>
          </p:cNvPr>
          <p:cNvSpPr/>
          <p:nvPr/>
        </p:nvSpPr>
        <p:spPr>
          <a:xfrm>
            <a:off x="2122715" y="2674188"/>
            <a:ext cx="1740506" cy="464943"/>
          </a:xfrm>
          <a:custGeom>
            <a:avLst/>
            <a:gdLst>
              <a:gd name="connsiteX0" fmla="*/ 0 w 2320675"/>
              <a:gd name="connsiteY0" fmla="*/ 570987 h 619924"/>
              <a:gd name="connsiteX1" fmla="*/ 879565 w 2320675"/>
              <a:gd name="connsiteY1" fmla="*/ 562279 h 619924"/>
              <a:gd name="connsiteX2" fmla="*/ 2229394 w 2320675"/>
              <a:gd name="connsiteY2" fmla="*/ 588405 h 619924"/>
              <a:gd name="connsiteX3" fmla="*/ 1976845 w 2320675"/>
              <a:gd name="connsiteY3" fmla="*/ 65890 h 619924"/>
              <a:gd name="connsiteX4" fmla="*/ 191588 w 2320675"/>
              <a:gd name="connsiteY4" fmla="*/ 48473 h 619924"/>
              <a:gd name="connsiteX5" fmla="*/ 226423 w 2320675"/>
              <a:gd name="connsiteY5" fmla="*/ 440359 h 619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320675" h="619924">
                <a:moveTo>
                  <a:pt x="0" y="570987"/>
                </a:moveTo>
                <a:cubicBezTo>
                  <a:pt x="253999" y="565181"/>
                  <a:pt x="507999" y="559376"/>
                  <a:pt x="879565" y="562279"/>
                </a:cubicBezTo>
                <a:cubicBezTo>
                  <a:pt x="1251131" y="565182"/>
                  <a:pt x="2046514" y="671137"/>
                  <a:pt x="2229394" y="588405"/>
                </a:cubicBezTo>
                <a:cubicBezTo>
                  <a:pt x="2412274" y="505673"/>
                  <a:pt x="2316479" y="155879"/>
                  <a:pt x="1976845" y="65890"/>
                </a:cubicBezTo>
                <a:cubicBezTo>
                  <a:pt x="1637211" y="-24099"/>
                  <a:pt x="483325" y="-13938"/>
                  <a:pt x="191588" y="48473"/>
                </a:cubicBezTo>
                <a:cubicBezTo>
                  <a:pt x="-100149" y="110884"/>
                  <a:pt x="63137" y="275621"/>
                  <a:pt x="226423" y="440359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sz="135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007534A-8F80-0947-97FE-AD141DC312FC}"/>
              </a:ext>
            </a:extLst>
          </p:cNvPr>
          <p:cNvSpPr txBox="1"/>
          <p:nvPr/>
        </p:nvSpPr>
        <p:spPr>
          <a:xfrm>
            <a:off x="1737400" y="4424273"/>
            <a:ext cx="6949467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sz="1350" dirty="0"/>
              <a:t>This measurement test involved sending a fragmented TCP packet to browser endpoints</a:t>
            </a:r>
          </a:p>
        </p:txBody>
      </p:sp>
    </p:spTree>
    <p:extLst>
      <p:ext uri="{BB962C8B-B14F-4D97-AF65-F5344CB8AC3E}">
        <p14:creationId xmlns:p14="http://schemas.microsoft.com/office/powerpoint/2010/main" val="714064250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7A9038-89BA-0F45-88FA-74A74BE138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>
                <a:latin typeface="Powderfinger Type" panose="02020709070000000403" pitchFamily="49" charset="77"/>
              </a:rPr>
              <a:t>What can we say?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800490E-1C60-E347-8357-B6E959B8F5C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AU" dirty="0"/>
              <a:t>There are ongoing issues with IPv6 reliability in many parts of the world</a:t>
            </a:r>
          </a:p>
          <a:p>
            <a:pPr lvl="1"/>
            <a:r>
              <a:rPr lang="en-AU" dirty="0"/>
              <a:t>This appears to relate to local security policies at the client edge of the network</a:t>
            </a:r>
          </a:p>
          <a:p>
            <a:pPr lvl="1"/>
            <a:r>
              <a:rPr lang="en-AU" dirty="0"/>
              <a:t>We can expect most of this to improve over time by itself</a:t>
            </a:r>
          </a:p>
        </p:txBody>
      </p:sp>
    </p:spTree>
    <p:extLst>
      <p:ext uri="{BB962C8B-B14F-4D97-AF65-F5344CB8AC3E}">
        <p14:creationId xmlns:p14="http://schemas.microsoft.com/office/powerpoint/2010/main" val="372856307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7A9038-89BA-0F45-88FA-74A74BE138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>
                <a:latin typeface="Powderfinger Type" panose="02020709070000000403" pitchFamily="49" charset="77"/>
              </a:rPr>
              <a:t>What can we say?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800490E-1C60-E347-8357-B6E959B8F5C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AU" dirty="0"/>
              <a:t>But there are also very serious issues with Path MTU management and handling of IPv6 extension headers </a:t>
            </a:r>
          </a:p>
          <a:p>
            <a:pPr lvl="1"/>
            <a:r>
              <a:rPr lang="en-AU" dirty="0"/>
              <a:t>This is a more challenging issue that will probably not just clean itself up over time</a:t>
            </a:r>
          </a:p>
          <a:p>
            <a:pPr lvl="1"/>
            <a:endParaRPr lang="en-AU" dirty="0"/>
          </a:p>
          <a:p>
            <a:pPr lvl="1"/>
            <a:r>
              <a:rPr lang="en-AU" dirty="0"/>
              <a:t>Should we just avoid IPv6 extension headers?</a:t>
            </a:r>
          </a:p>
          <a:p>
            <a:pPr lvl="1"/>
            <a:r>
              <a:rPr lang="en-AU" dirty="0"/>
              <a:t>Or try to clean up the IPv6 switching infrastructure?</a:t>
            </a:r>
          </a:p>
        </p:txBody>
      </p:sp>
    </p:spTree>
    <p:extLst>
      <p:ext uri="{BB962C8B-B14F-4D97-AF65-F5344CB8AC3E}">
        <p14:creationId xmlns:p14="http://schemas.microsoft.com/office/powerpoint/2010/main" val="2763465510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7A9038-89BA-0F45-88FA-74A74BE138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>
                <a:latin typeface="Powderfinger Type" panose="02020709070000000403" pitchFamily="49" charset="77"/>
              </a:rPr>
              <a:t>What can we say?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800490E-1C60-E347-8357-B6E959B8F5C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AU" dirty="0"/>
              <a:t>But there are also very serious issues with Path MTU management and handling of IPv6 extension headers </a:t>
            </a:r>
          </a:p>
          <a:p>
            <a:pPr lvl="1"/>
            <a:r>
              <a:rPr lang="en-AU" dirty="0"/>
              <a:t>This is a more challenging issue that will probably not just clean itself up over time</a:t>
            </a:r>
          </a:p>
          <a:p>
            <a:pPr lvl="1"/>
            <a:endParaRPr lang="en-AU" dirty="0"/>
          </a:p>
          <a:p>
            <a:pPr lvl="1"/>
            <a:r>
              <a:rPr lang="en-AU" dirty="0"/>
              <a:t>Should we just avoid IPv6 extension headers?</a:t>
            </a:r>
          </a:p>
          <a:p>
            <a:pPr lvl="1"/>
            <a:r>
              <a:rPr lang="en-AU" dirty="0"/>
              <a:t>Or try to clean up the IPv6 switching infrastructure?</a:t>
            </a:r>
          </a:p>
        </p:txBody>
      </p:sp>
      <p:sp>
        <p:nvSpPr>
          <p:cNvPr id="4" name="Freeform 3">
            <a:extLst>
              <a:ext uri="{FF2B5EF4-FFF2-40B4-BE49-F238E27FC236}">
                <a16:creationId xmlns:a16="http://schemas.microsoft.com/office/drawing/2014/main" id="{8570EA9D-020B-6D45-930B-6D8F5596612D}"/>
              </a:ext>
            </a:extLst>
          </p:cNvPr>
          <p:cNvSpPr/>
          <p:nvPr/>
        </p:nvSpPr>
        <p:spPr>
          <a:xfrm>
            <a:off x="524786" y="3267962"/>
            <a:ext cx="6408751" cy="493268"/>
          </a:xfrm>
          <a:custGeom>
            <a:avLst/>
            <a:gdLst>
              <a:gd name="connsiteX0" fmla="*/ 0 w 6408751"/>
              <a:gd name="connsiteY0" fmla="*/ 429395 h 493268"/>
              <a:gd name="connsiteX1" fmla="*/ 1009816 w 6408751"/>
              <a:gd name="connsiteY1" fmla="*/ 24 h 493268"/>
              <a:gd name="connsiteX2" fmla="*/ 970059 w 6408751"/>
              <a:gd name="connsiteY2" fmla="*/ 445297 h 493268"/>
              <a:gd name="connsiteX3" fmla="*/ 1852654 w 6408751"/>
              <a:gd name="connsiteY3" fmla="*/ 182904 h 493268"/>
              <a:gd name="connsiteX4" fmla="*/ 2353586 w 6408751"/>
              <a:gd name="connsiteY4" fmla="*/ 493005 h 493268"/>
              <a:gd name="connsiteX5" fmla="*/ 3578087 w 6408751"/>
              <a:gd name="connsiteY5" fmla="*/ 119294 h 493268"/>
              <a:gd name="connsiteX6" fmla="*/ 3816626 w 6408751"/>
              <a:gd name="connsiteY6" fmla="*/ 453248 h 493268"/>
              <a:gd name="connsiteX7" fmla="*/ 5080884 w 6408751"/>
              <a:gd name="connsiteY7" fmla="*/ 302174 h 493268"/>
              <a:gd name="connsiteX8" fmla="*/ 6408751 w 6408751"/>
              <a:gd name="connsiteY8" fmla="*/ 222661 h 4932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408751" h="493268">
                <a:moveTo>
                  <a:pt x="0" y="429395"/>
                </a:moveTo>
                <a:cubicBezTo>
                  <a:pt x="424070" y="213384"/>
                  <a:pt x="848140" y="-2626"/>
                  <a:pt x="1009816" y="24"/>
                </a:cubicBezTo>
                <a:cubicBezTo>
                  <a:pt x="1171492" y="2674"/>
                  <a:pt x="829586" y="414817"/>
                  <a:pt x="970059" y="445297"/>
                </a:cubicBezTo>
                <a:cubicBezTo>
                  <a:pt x="1110532" y="475777"/>
                  <a:pt x="1622066" y="174953"/>
                  <a:pt x="1852654" y="182904"/>
                </a:cubicBezTo>
                <a:cubicBezTo>
                  <a:pt x="2083242" y="190855"/>
                  <a:pt x="2066014" y="503607"/>
                  <a:pt x="2353586" y="493005"/>
                </a:cubicBezTo>
                <a:cubicBezTo>
                  <a:pt x="2641158" y="482403"/>
                  <a:pt x="3334247" y="125920"/>
                  <a:pt x="3578087" y="119294"/>
                </a:cubicBezTo>
                <a:cubicBezTo>
                  <a:pt x="3821927" y="112668"/>
                  <a:pt x="3566160" y="422768"/>
                  <a:pt x="3816626" y="453248"/>
                </a:cubicBezTo>
                <a:cubicBezTo>
                  <a:pt x="4067092" y="483728"/>
                  <a:pt x="4648863" y="340605"/>
                  <a:pt x="5080884" y="302174"/>
                </a:cubicBezTo>
                <a:cubicBezTo>
                  <a:pt x="5512905" y="263743"/>
                  <a:pt x="5960828" y="243202"/>
                  <a:pt x="6408751" y="222661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DE14727-2E91-1E44-B84E-D99F2E2E1D44}"/>
              </a:ext>
            </a:extLst>
          </p:cNvPr>
          <p:cNvSpPr txBox="1"/>
          <p:nvPr/>
        </p:nvSpPr>
        <p:spPr>
          <a:xfrm>
            <a:off x="7062787" y="3391898"/>
            <a:ext cx="11689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dirty="0">
                <a:solidFill>
                  <a:srgbClr val="0070C0"/>
                </a:solidFill>
                <a:latin typeface="AhnbergHand" pitchFamily="2" charset="0"/>
              </a:rPr>
              <a:t>Unlikely!</a:t>
            </a:r>
          </a:p>
        </p:txBody>
      </p:sp>
    </p:spTree>
    <p:extLst>
      <p:ext uri="{BB962C8B-B14F-4D97-AF65-F5344CB8AC3E}">
        <p14:creationId xmlns:p14="http://schemas.microsoft.com/office/powerpoint/2010/main" val="424099133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6FEA7C-0DB5-7344-B4F3-91382B0ED6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Powderfinger Type" panose="02020709070000000403" pitchFamily="49" charset="77"/>
              </a:rPr>
              <a:t>The Measurement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EDC62A6-9CA4-8142-A1CE-DCA57222F10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The measured endpoint retrieves two URLs from the same remote server – one using IPv4 and the other using IPv6</a:t>
            </a:r>
          </a:p>
          <a:p>
            <a:pPr lvl="1"/>
            <a:r>
              <a:rPr lang="en-US" dirty="0"/>
              <a:t>Unique DNS names and TLS are used to ensure that caching does not play a role in the measurement</a:t>
            </a:r>
          </a:p>
          <a:p>
            <a:r>
              <a:rPr lang="en-US" dirty="0"/>
              <a:t>We perform full packet capture at the server</a:t>
            </a:r>
          </a:p>
          <a:p>
            <a:r>
              <a:rPr lang="en-US" dirty="0"/>
              <a:t>We measure some 12M sample points each day and some 22% of these measurements use both IPv4 </a:t>
            </a:r>
            <a:r>
              <a:rPr lang="en-US"/>
              <a:t>and IPv6</a:t>
            </a:r>
            <a:endParaRPr lang="en-US" dirty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58839639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6C9D7271-7F7B-C849-A368-266969683CFC}"/>
              </a:ext>
            </a:extLst>
          </p:cNvPr>
          <p:cNvSpPr txBox="1"/>
          <p:nvPr/>
        </p:nvSpPr>
        <p:spPr>
          <a:xfrm rot="20965583">
            <a:off x="3225748" y="2109789"/>
            <a:ext cx="1882247" cy="6001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sz="3300" dirty="0">
                <a:latin typeface="AhnbergHand" pitchFamily="2" charset="0"/>
              </a:rPr>
              <a:t>Thanks!</a:t>
            </a:r>
          </a:p>
        </p:txBody>
      </p:sp>
    </p:spTree>
    <p:extLst>
      <p:ext uri="{BB962C8B-B14F-4D97-AF65-F5344CB8AC3E}">
        <p14:creationId xmlns:p14="http://schemas.microsoft.com/office/powerpoint/2010/main" val="245774803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CE0553-21BE-E24E-BA90-293ED6911B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>
                <a:latin typeface="Powderfinger Type" panose="02020709070000000403" pitchFamily="49" charset="77"/>
              </a:rPr>
              <a:t>Analysis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8BE8D59-F92D-9B47-99A3-067E4554C80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000" dirty="0"/>
              <a:t>We look at the SYN/ACK exchange at the start of the TLS session</a:t>
            </a:r>
          </a:p>
          <a:p>
            <a:r>
              <a:rPr lang="en-US" sz="2000" dirty="0"/>
              <a:t>The time between receipt of the SYN and the subsequent ACK at the server is no less than one RTT between the server and the endpoint (and is a reasonable first order substitute for an RTT)</a:t>
            </a:r>
          </a:p>
          <a:p>
            <a:r>
              <a:rPr lang="en-US" sz="2000" dirty="0"/>
              <a:t>A received SYN with no subsequent ACK is interpreted as a failed connection attempt</a:t>
            </a:r>
          </a:p>
          <a:p>
            <a:endParaRPr lang="en-AU" sz="2000" dirty="0"/>
          </a:p>
        </p:txBody>
      </p:sp>
      <p:sp>
        <p:nvSpPr>
          <p:cNvPr id="4" name="Freeform 3">
            <a:extLst>
              <a:ext uri="{FF2B5EF4-FFF2-40B4-BE49-F238E27FC236}">
                <a16:creationId xmlns:a16="http://schemas.microsoft.com/office/drawing/2014/main" id="{15985AED-F40E-E146-988F-CA5AE0F9DBE8}"/>
              </a:ext>
            </a:extLst>
          </p:cNvPr>
          <p:cNvSpPr/>
          <p:nvPr/>
        </p:nvSpPr>
        <p:spPr>
          <a:xfrm>
            <a:off x="5202583" y="3742475"/>
            <a:ext cx="637723" cy="543813"/>
          </a:xfrm>
          <a:custGeom>
            <a:avLst/>
            <a:gdLst>
              <a:gd name="connsiteX0" fmla="*/ 6773 w 850297"/>
              <a:gd name="connsiteY0" fmla="*/ 215830 h 725084"/>
              <a:gd name="connsiteX1" fmla="*/ 0 w 850297"/>
              <a:gd name="connsiteY1" fmla="*/ 608684 h 725084"/>
              <a:gd name="connsiteX2" fmla="*/ 6773 w 850297"/>
              <a:gd name="connsiteY2" fmla="*/ 717057 h 725084"/>
              <a:gd name="connsiteX3" fmla="*/ 27093 w 850297"/>
              <a:gd name="connsiteY3" fmla="*/ 717057 h 725084"/>
              <a:gd name="connsiteX4" fmla="*/ 568960 w 850297"/>
              <a:gd name="connsiteY4" fmla="*/ 723830 h 725084"/>
              <a:gd name="connsiteX5" fmla="*/ 575733 w 850297"/>
              <a:gd name="connsiteY5" fmla="*/ 703510 h 725084"/>
              <a:gd name="connsiteX6" fmla="*/ 596053 w 850297"/>
              <a:gd name="connsiteY6" fmla="*/ 581590 h 725084"/>
              <a:gd name="connsiteX7" fmla="*/ 616373 w 850297"/>
              <a:gd name="connsiteY7" fmla="*/ 195510 h 725084"/>
              <a:gd name="connsiteX8" fmla="*/ 555413 w 850297"/>
              <a:gd name="connsiteY8" fmla="*/ 195510 h 725084"/>
              <a:gd name="connsiteX9" fmla="*/ 101600 w 850297"/>
              <a:gd name="connsiteY9" fmla="*/ 209057 h 725084"/>
              <a:gd name="connsiteX10" fmla="*/ 67733 w 850297"/>
              <a:gd name="connsiteY10" fmla="*/ 188737 h 725084"/>
              <a:gd name="connsiteX11" fmla="*/ 338667 w 850297"/>
              <a:gd name="connsiteY11" fmla="*/ 32950 h 725084"/>
              <a:gd name="connsiteX12" fmla="*/ 345440 w 850297"/>
              <a:gd name="connsiteY12" fmla="*/ 32950 h 725084"/>
              <a:gd name="connsiteX13" fmla="*/ 833120 w 850297"/>
              <a:gd name="connsiteY13" fmla="*/ 5857 h 725084"/>
              <a:gd name="connsiteX14" fmla="*/ 636693 w 850297"/>
              <a:gd name="connsiteY14" fmla="*/ 161644 h 725084"/>
              <a:gd name="connsiteX15" fmla="*/ 819573 w 850297"/>
              <a:gd name="connsiteY15" fmla="*/ 60044 h 725084"/>
              <a:gd name="connsiteX16" fmla="*/ 819573 w 850297"/>
              <a:gd name="connsiteY16" fmla="*/ 32950 h 725084"/>
              <a:gd name="connsiteX17" fmla="*/ 839893 w 850297"/>
              <a:gd name="connsiteY17" fmla="*/ 513857 h 725084"/>
              <a:gd name="connsiteX18" fmla="*/ 833120 w 850297"/>
              <a:gd name="connsiteY18" fmla="*/ 540950 h 725084"/>
              <a:gd name="connsiteX19" fmla="*/ 643467 w 850297"/>
              <a:gd name="connsiteY19" fmla="*/ 683190 h 7250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850297" h="725084">
                <a:moveTo>
                  <a:pt x="6773" y="215830"/>
                </a:moveTo>
                <a:cubicBezTo>
                  <a:pt x="3386" y="370488"/>
                  <a:pt x="0" y="525146"/>
                  <a:pt x="0" y="608684"/>
                </a:cubicBezTo>
                <a:cubicBezTo>
                  <a:pt x="0" y="692222"/>
                  <a:pt x="6773" y="717057"/>
                  <a:pt x="6773" y="717057"/>
                </a:cubicBezTo>
                <a:cubicBezTo>
                  <a:pt x="11289" y="735119"/>
                  <a:pt x="27093" y="717057"/>
                  <a:pt x="27093" y="717057"/>
                </a:cubicBezTo>
                <a:lnTo>
                  <a:pt x="568960" y="723830"/>
                </a:lnTo>
                <a:cubicBezTo>
                  <a:pt x="660400" y="721572"/>
                  <a:pt x="571218" y="727217"/>
                  <a:pt x="575733" y="703510"/>
                </a:cubicBezTo>
                <a:cubicBezTo>
                  <a:pt x="580249" y="679803"/>
                  <a:pt x="589280" y="666257"/>
                  <a:pt x="596053" y="581590"/>
                </a:cubicBezTo>
                <a:cubicBezTo>
                  <a:pt x="602826" y="496923"/>
                  <a:pt x="623146" y="259857"/>
                  <a:pt x="616373" y="195510"/>
                </a:cubicBezTo>
                <a:cubicBezTo>
                  <a:pt x="609600" y="131163"/>
                  <a:pt x="555413" y="195510"/>
                  <a:pt x="555413" y="195510"/>
                </a:cubicBezTo>
                <a:lnTo>
                  <a:pt x="101600" y="209057"/>
                </a:lnTo>
                <a:cubicBezTo>
                  <a:pt x="20320" y="207928"/>
                  <a:pt x="28222" y="218088"/>
                  <a:pt x="67733" y="188737"/>
                </a:cubicBezTo>
                <a:cubicBezTo>
                  <a:pt x="107244" y="159386"/>
                  <a:pt x="338667" y="32950"/>
                  <a:pt x="338667" y="32950"/>
                </a:cubicBezTo>
                <a:cubicBezTo>
                  <a:pt x="384952" y="6985"/>
                  <a:pt x="345440" y="32950"/>
                  <a:pt x="345440" y="32950"/>
                </a:cubicBezTo>
                <a:cubicBezTo>
                  <a:pt x="427849" y="28435"/>
                  <a:pt x="784578" y="-15592"/>
                  <a:pt x="833120" y="5857"/>
                </a:cubicBezTo>
                <a:cubicBezTo>
                  <a:pt x="881662" y="27306"/>
                  <a:pt x="638951" y="152613"/>
                  <a:pt x="636693" y="161644"/>
                </a:cubicBezTo>
                <a:cubicBezTo>
                  <a:pt x="634435" y="170675"/>
                  <a:pt x="789093" y="81493"/>
                  <a:pt x="819573" y="60044"/>
                </a:cubicBezTo>
                <a:cubicBezTo>
                  <a:pt x="850053" y="38595"/>
                  <a:pt x="816186" y="-42685"/>
                  <a:pt x="819573" y="32950"/>
                </a:cubicBezTo>
                <a:cubicBezTo>
                  <a:pt x="822960" y="108585"/>
                  <a:pt x="839893" y="513857"/>
                  <a:pt x="839893" y="513857"/>
                </a:cubicBezTo>
                <a:cubicBezTo>
                  <a:pt x="842151" y="598524"/>
                  <a:pt x="865858" y="512728"/>
                  <a:pt x="833120" y="540950"/>
                </a:cubicBezTo>
                <a:cubicBezTo>
                  <a:pt x="800382" y="569172"/>
                  <a:pt x="721924" y="626181"/>
                  <a:pt x="643467" y="683190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sz="1350"/>
          </a:p>
        </p:txBody>
      </p:sp>
      <p:sp>
        <p:nvSpPr>
          <p:cNvPr id="5" name="Freeform 4">
            <a:extLst>
              <a:ext uri="{FF2B5EF4-FFF2-40B4-BE49-F238E27FC236}">
                <a16:creationId xmlns:a16="http://schemas.microsoft.com/office/drawing/2014/main" id="{BB1CE7A4-309D-AA4E-ACF5-CCE1E4E95EE2}"/>
              </a:ext>
            </a:extLst>
          </p:cNvPr>
          <p:cNvSpPr/>
          <p:nvPr/>
        </p:nvSpPr>
        <p:spPr>
          <a:xfrm>
            <a:off x="1379220" y="3904667"/>
            <a:ext cx="637723" cy="543813"/>
          </a:xfrm>
          <a:custGeom>
            <a:avLst/>
            <a:gdLst>
              <a:gd name="connsiteX0" fmla="*/ 6773 w 850297"/>
              <a:gd name="connsiteY0" fmla="*/ 215830 h 725084"/>
              <a:gd name="connsiteX1" fmla="*/ 0 w 850297"/>
              <a:gd name="connsiteY1" fmla="*/ 608684 h 725084"/>
              <a:gd name="connsiteX2" fmla="*/ 6773 w 850297"/>
              <a:gd name="connsiteY2" fmla="*/ 717057 h 725084"/>
              <a:gd name="connsiteX3" fmla="*/ 27093 w 850297"/>
              <a:gd name="connsiteY3" fmla="*/ 717057 h 725084"/>
              <a:gd name="connsiteX4" fmla="*/ 568960 w 850297"/>
              <a:gd name="connsiteY4" fmla="*/ 723830 h 725084"/>
              <a:gd name="connsiteX5" fmla="*/ 575733 w 850297"/>
              <a:gd name="connsiteY5" fmla="*/ 703510 h 725084"/>
              <a:gd name="connsiteX6" fmla="*/ 596053 w 850297"/>
              <a:gd name="connsiteY6" fmla="*/ 581590 h 725084"/>
              <a:gd name="connsiteX7" fmla="*/ 616373 w 850297"/>
              <a:gd name="connsiteY7" fmla="*/ 195510 h 725084"/>
              <a:gd name="connsiteX8" fmla="*/ 555413 w 850297"/>
              <a:gd name="connsiteY8" fmla="*/ 195510 h 725084"/>
              <a:gd name="connsiteX9" fmla="*/ 101600 w 850297"/>
              <a:gd name="connsiteY9" fmla="*/ 209057 h 725084"/>
              <a:gd name="connsiteX10" fmla="*/ 67733 w 850297"/>
              <a:gd name="connsiteY10" fmla="*/ 188737 h 725084"/>
              <a:gd name="connsiteX11" fmla="*/ 338667 w 850297"/>
              <a:gd name="connsiteY11" fmla="*/ 32950 h 725084"/>
              <a:gd name="connsiteX12" fmla="*/ 345440 w 850297"/>
              <a:gd name="connsiteY12" fmla="*/ 32950 h 725084"/>
              <a:gd name="connsiteX13" fmla="*/ 833120 w 850297"/>
              <a:gd name="connsiteY13" fmla="*/ 5857 h 725084"/>
              <a:gd name="connsiteX14" fmla="*/ 636693 w 850297"/>
              <a:gd name="connsiteY14" fmla="*/ 161644 h 725084"/>
              <a:gd name="connsiteX15" fmla="*/ 819573 w 850297"/>
              <a:gd name="connsiteY15" fmla="*/ 60044 h 725084"/>
              <a:gd name="connsiteX16" fmla="*/ 819573 w 850297"/>
              <a:gd name="connsiteY16" fmla="*/ 32950 h 725084"/>
              <a:gd name="connsiteX17" fmla="*/ 839893 w 850297"/>
              <a:gd name="connsiteY17" fmla="*/ 513857 h 725084"/>
              <a:gd name="connsiteX18" fmla="*/ 833120 w 850297"/>
              <a:gd name="connsiteY18" fmla="*/ 540950 h 725084"/>
              <a:gd name="connsiteX19" fmla="*/ 643467 w 850297"/>
              <a:gd name="connsiteY19" fmla="*/ 683190 h 7250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850297" h="725084">
                <a:moveTo>
                  <a:pt x="6773" y="215830"/>
                </a:moveTo>
                <a:cubicBezTo>
                  <a:pt x="3386" y="370488"/>
                  <a:pt x="0" y="525146"/>
                  <a:pt x="0" y="608684"/>
                </a:cubicBezTo>
                <a:cubicBezTo>
                  <a:pt x="0" y="692222"/>
                  <a:pt x="6773" y="717057"/>
                  <a:pt x="6773" y="717057"/>
                </a:cubicBezTo>
                <a:cubicBezTo>
                  <a:pt x="11289" y="735119"/>
                  <a:pt x="27093" y="717057"/>
                  <a:pt x="27093" y="717057"/>
                </a:cubicBezTo>
                <a:lnTo>
                  <a:pt x="568960" y="723830"/>
                </a:lnTo>
                <a:cubicBezTo>
                  <a:pt x="660400" y="721572"/>
                  <a:pt x="571218" y="727217"/>
                  <a:pt x="575733" y="703510"/>
                </a:cubicBezTo>
                <a:cubicBezTo>
                  <a:pt x="580249" y="679803"/>
                  <a:pt x="589280" y="666257"/>
                  <a:pt x="596053" y="581590"/>
                </a:cubicBezTo>
                <a:cubicBezTo>
                  <a:pt x="602826" y="496923"/>
                  <a:pt x="623146" y="259857"/>
                  <a:pt x="616373" y="195510"/>
                </a:cubicBezTo>
                <a:cubicBezTo>
                  <a:pt x="609600" y="131163"/>
                  <a:pt x="555413" y="195510"/>
                  <a:pt x="555413" y="195510"/>
                </a:cubicBezTo>
                <a:lnTo>
                  <a:pt x="101600" y="209057"/>
                </a:lnTo>
                <a:cubicBezTo>
                  <a:pt x="20320" y="207928"/>
                  <a:pt x="28222" y="218088"/>
                  <a:pt x="67733" y="188737"/>
                </a:cubicBezTo>
                <a:cubicBezTo>
                  <a:pt x="107244" y="159386"/>
                  <a:pt x="338667" y="32950"/>
                  <a:pt x="338667" y="32950"/>
                </a:cubicBezTo>
                <a:cubicBezTo>
                  <a:pt x="384952" y="6985"/>
                  <a:pt x="345440" y="32950"/>
                  <a:pt x="345440" y="32950"/>
                </a:cubicBezTo>
                <a:cubicBezTo>
                  <a:pt x="427849" y="28435"/>
                  <a:pt x="784578" y="-15592"/>
                  <a:pt x="833120" y="5857"/>
                </a:cubicBezTo>
                <a:cubicBezTo>
                  <a:pt x="881662" y="27306"/>
                  <a:pt x="638951" y="152613"/>
                  <a:pt x="636693" y="161644"/>
                </a:cubicBezTo>
                <a:cubicBezTo>
                  <a:pt x="634435" y="170675"/>
                  <a:pt x="789093" y="81493"/>
                  <a:pt x="819573" y="60044"/>
                </a:cubicBezTo>
                <a:cubicBezTo>
                  <a:pt x="850053" y="38595"/>
                  <a:pt x="816186" y="-42685"/>
                  <a:pt x="819573" y="32950"/>
                </a:cubicBezTo>
                <a:cubicBezTo>
                  <a:pt x="822960" y="108585"/>
                  <a:pt x="839893" y="513857"/>
                  <a:pt x="839893" y="513857"/>
                </a:cubicBezTo>
                <a:cubicBezTo>
                  <a:pt x="842151" y="598524"/>
                  <a:pt x="865858" y="512728"/>
                  <a:pt x="833120" y="540950"/>
                </a:cubicBezTo>
                <a:cubicBezTo>
                  <a:pt x="800382" y="569172"/>
                  <a:pt x="721924" y="626181"/>
                  <a:pt x="643467" y="683190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sz="1350"/>
          </a:p>
        </p:txBody>
      </p:sp>
      <p:sp>
        <p:nvSpPr>
          <p:cNvPr id="6" name="Freeform 5">
            <a:extLst>
              <a:ext uri="{FF2B5EF4-FFF2-40B4-BE49-F238E27FC236}">
                <a16:creationId xmlns:a16="http://schemas.microsoft.com/office/drawing/2014/main" id="{617488CD-A9D6-4A49-A702-CF0767C74FF1}"/>
              </a:ext>
            </a:extLst>
          </p:cNvPr>
          <p:cNvSpPr/>
          <p:nvPr/>
        </p:nvSpPr>
        <p:spPr>
          <a:xfrm>
            <a:off x="2062480" y="3526452"/>
            <a:ext cx="2819432" cy="435948"/>
          </a:xfrm>
          <a:custGeom>
            <a:avLst/>
            <a:gdLst>
              <a:gd name="connsiteX0" fmla="*/ 0 w 3759243"/>
              <a:gd name="connsiteY0" fmla="*/ 445797 h 581264"/>
              <a:gd name="connsiteX1" fmla="*/ 934720 w 3759243"/>
              <a:gd name="connsiteY1" fmla="*/ 12304 h 581264"/>
              <a:gd name="connsiteX2" fmla="*/ 2370667 w 3759243"/>
              <a:gd name="connsiteY2" fmla="*/ 154544 h 581264"/>
              <a:gd name="connsiteX3" fmla="*/ 3691467 w 3759243"/>
              <a:gd name="connsiteY3" fmla="*/ 527077 h 581264"/>
              <a:gd name="connsiteX4" fmla="*/ 3556000 w 3759243"/>
              <a:gd name="connsiteY4" fmla="*/ 405157 h 581264"/>
              <a:gd name="connsiteX5" fmla="*/ 3759200 w 3759243"/>
              <a:gd name="connsiteY5" fmla="*/ 520304 h 581264"/>
              <a:gd name="connsiteX6" fmla="*/ 3535680 w 3759243"/>
              <a:gd name="connsiteY6" fmla="*/ 581264 h 5812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759243" h="581264">
                <a:moveTo>
                  <a:pt x="0" y="445797"/>
                </a:moveTo>
                <a:cubicBezTo>
                  <a:pt x="269804" y="253321"/>
                  <a:pt x="539609" y="60846"/>
                  <a:pt x="934720" y="12304"/>
                </a:cubicBezTo>
                <a:cubicBezTo>
                  <a:pt x="1329831" y="-36238"/>
                  <a:pt x="1911209" y="68748"/>
                  <a:pt x="2370667" y="154544"/>
                </a:cubicBezTo>
                <a:cubicBezTo>
                  <a:pt x="2830125" y="240339"/>
                  <a:pt x="3493912" y="485308"/>
                  <a:pt x="3691467" y="527077"/>
                </a:cubicBezTo>
                <a:cubicBezTo>
                  <a:pt x="3889022" y="568846"/>
                  <a:pt x="3544711" y="406286"/>
                  <a:pt x="3556000" y="405157"/>
                </a:cubicBezTo>
                <a:cubicBezTo>
                  <a:pt x="3567289" y="404028"/>
                  <a:pt x="3762587" y="490953"/>
                  <a:pt x="3759200" y="520304"/>
                </a:cubicBezTo>
                <a:cubicBezTo>
                  <a:pt x="3755813" y="549655"/>
                  <a:pt x="3645746" y="565459"/>
                  <a:pt x="3535680" y="581264"/>
                </a:cubicBezTo>
              </a:path>
            </a:pathLst>
          </a:cu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sz="1350"/>
          </a:p>
        </p:txBody>
      </p:sp>
      <p:sp>
        <p:nvSpPr>
          <p:cNvPr id="8" name="Freeform 7">
            <a:extLst>
              <a:ext uri="{FF2B5EF4-FFF2-40B4-BE49-F238E27FC236}">
                <a16:creationId xmlns:a16="http://schemas.microsoft.com/office/drawing/2014/main" id="{2C85C8EC-73A6-1647-BB20-C75007D26A1A}"/>
              </a:ext>
            </a:extLst>
          </p:cNvPr>
          <p:cNvSpPr/>
          <p:nvPr/>
        </p:nvSpPr>
        <p:spPr>
          <a:xfrm>
            <a:off x="2062361" y="3955370"/>
            <a:ext cx="2748399" cy="169591"/>
          </a:xfrm>
          <a:custGeom>
            <a:avLst/>
            <a:gdLst>
              <a:gd name="connsiteX0" fmla="*/ 3664532 w 3664532"/>
              <a:gd name="connsiteY0" fmla="*/ 192254 h 226121"/>
              <a:gd name="connsiteX1" fmla="*/ 2811092 w 3664532"/>
              <a:gd name="connsiteY1" fmla="*/ 70334 h 226121"/>
              <a:gd name="connsiteX2" fmla="*/ 1409012 w 3664532"/>
              <a:gd name="connsiteY2" fmla="*/ 2601 h 226121"/>
              <a:gd name="connsiteX3" fmla="*/ 54345 w 3664532"/>
              <a:gd name="connsiteY3" fmla="*/ 158387 h 226121"/>
              <a:gd name="connsiteX4" fmla="*/ 291412 w 3664532"/>
              <a:gd name="connsiteY4" fmla="*/ 70334 h 226121"/>
              <a:gd name="connsiteX5" fmla="*/ 158 w 3664532"/>
              <a:gd name="connsiteY5" fmla="*/ 158387 h 226121"/>
              <a:gd name="connsiteX6" fmla="*/ 338825 w 3664532"/>
              <a:gd name="connsiteY6" fmla="*/ 226121 h 2261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664532" h="226121">
                <a:moveTo>
                  <a:pt x="3664532" y="192254"/>
                </a:moveTo>
                <a:cubicBezTo>
                  <a:pt x="3425772" y="147098"/>
                  <a:pt x="3187012" y="101943"/>
                  <a:pt x="2811092" y="70334"/>
                </a:cubicBezTo>
                <a:cubicBezTo>
                  <a:pt x="2435172" y="38725"/>
                  <a:pt x="1868470" y="-12074"/>
                  <a:pt x="1409012" y="2601"/>
                </a:cubicBezTo>
                <a:cubicBezTo>
                  <a:pt x="949554" y="17276"/>
                  <a:pt x="240612" y="147098"/>
                  <a:pt x="54345" y="158387"/>
                </a:cubicBezTo>
                <a:cubicBezTo>
                  <a:pt x="-131922" y="169676"/>
                  <a:pt x="300443" y="70334"/>
                  <a:pt x="291412" y="70334"/>
                </a:cubicBezTo>
                <a:cubicBezTo>
                  <a:pt x="282381" y="70334"/>
                  <a:pt x="-7744" y="132423"/>
                  <a:pt x="158" y="158387"/>
                </a:cubicBezTo>
                <a:cubicBezTo>
                  <a:pt x="8060" y="184351"/>
                  <a:pt x="173442" y="205236"/>
                  <a:pt x="338825" y="226121"/>
                </a:cubicBezTo>
              </a:path>
            </a:pathLst>
          </a:cu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sz="1350"/>
          </a:p>
        </p:txBody>
      </p:sp>
      <p:sp>
        <p:nvSpPr>
          <p:cNvPr id="9" name="Freeform 8">
            <a:extLst>
              <a:ext uri="{FF2B5EF4-FFF2-40B4-BE49-F238E27FC236}">
                <a16:creationId xmlns:a16="http://schemas.microsoft.com/office/drawing/2014/main" id="{0D71DC42-A1C8-FD4F-A791-FF05D35E7919}"/>
              </a:ext>
            </a:extLst>
          </p:cNvPr>
          <p:cNvSpPr/>
          <p:nvPr/>
        </p:nvSpPr>
        <p:spPr>
          <a:xfrm>
            <a:off x="2153920" y="4236720"/>
            <a:ext cx="2626361" cy="106680"/>
          </a:xfrm>
          <a:custGeom>
            <a:avLst/>
            <a:gdLst>
              <a:gd name="connsiteX0" fmla="*/ 0 w 3501814"/>
              <a:gd name="connsiteY0" fmla="*/ 0 h 142240"/>
              <a:gd name="connsiteX1" fmla="*/ 1395307 w 3501814"/>
              <a:gd name="connsiteY1" fmla="*/ 142240 h 142240"/>
              <a:gd name="connsiteX2" fmla="*/ 3501814 w 3501814"/>
              <a:gd name="connsiteY2" fmla="*/ 0 h 142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501814" h="142240">
                <a:moveTo>
                  <a:pt x="0" y="0"/>
                </a:moveTo>
                <a:cubicBezTo>
                  <a:pt x="405835" y="71120"/>
                  <a:pt x="811671" y="142240"/>
                  <a:pt x="1395307" y="142240"/>
                </a:cubicBezTo>
                <a:cubicBezTo>
                  <a:pt x="1978943" y="142240"/>
                  <a:pt x="2740378" y="71120"/>
                  <a:pt x="3501814" y="0"/>
                </a:cubicBezTo>
              </a:path>
            </a:pathLst>
          </a:cu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sz="1350"/>
          </a:p>
        </p:txBody>
      </p:sp>
      <p:sp>
        <p:nvSpPr>
          <p:cNvPr id="10" name="Freeform 9">
            <a:extLst>
              <a:ext uri="{FF2B5EF4-FFF2-40B4-BE49-F238E27FC236}">
                <a16:creationId xmlns:a16="http://schemas.microsoft.com/office/drawing/2014/main" id="{5D4D7B1F-824A-EF45-A02A-8F0ECD6D3256}"/>
              </a:ext>
            </a:extLst>
          </p:cNvPr>
          <p:cNvSpPr/>
          <p:nvPr/>
        </p:nvSpPr>
        <p:spPr>
          <a:xfrm>
            <a:off x="4597401" y="4155440"/>
            <a:ext cx="192107" cy="193040"/>
          </a:xfrm>
          <a:custGeom>
            <a:avLst/>
            <a:gdLst>
              <a:gd name="connsiteX0" fmla="*/ 0 w 256143"/>
              <a:gd name="connsiteY0" fmla="*/ 0 h 257386"/>
              <a:gd name="connsiteX1" fmla="*/ 250613 w 256143"/>
              <a:gd name="connsiteY1" fmla="*/ 94826 h 257386"/>
              <a:gd name="connsiteX2" fmla="*/ 149013 w 256143"/>
              <a:gd name="connsiteY2" fmla="*/ 257386 h 2573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56143" h="257386">
                <a:moveTo>
                  <a:pt x="0" y="0"/>
                </a:moveTo>
                <a:cubicBezTo>
                  <a:pt x="112889" y="25964"/>
                  <a:pt x="225778" y="51928"/>
                  <a:pt x="250613" y="94826"/>
                </a:cubicBezTo>
                <a:cubicBezTo>
                  <a:pt x="275448" y="137724"/>
                  <a:pt x="212230" y="197555"/>
                  <a:pt x="149013" y="257386"/>
                </a:cubicBezTo>
              </a:path>
            </a:pathLst>
          </a:cu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sz="135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C394ED8A-48B7-C54E-B9DC-16C7892E4668}"/>
              </a:ext>
            </a:extLst>
          </p:cNvPr>
          <p:cNvSpPr txBox="1"/>
          <p:nvPr/>
        </p:nvSpPr>
        <p:spPr>
          <a:xfrm>
            <a:off x="1315720" y="4580629"/>
            <a:ext cx="742511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sz="1350" dirty="0">
                <a:solidFill>
                  <a:srgbClr val="FF0000"/>
                </a:solidFill>
                <a:latin typeface="AhnbergHand" pitchFamily="2" charset="0"/>
              </a:rPr>
              <a:t>Client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B1343EE8-0C14-9B4F-A9E7-832756706C16}"/>
              </a:ext>
            </a:extLst>
          </p:cNvPr>
          <p:cNvSpPr txBox="1"/>
          <p:nvPr/>
        </p:nvSpPr>
        <p:spPr>
          <a:xfrm>
            <a:off x="5099478" y="4552908"/>
            <a:ext cx="788999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sz="1350" dirty="0">
                <a:solidFill>
                  <a:srgbClr val="00B050"/>
                </a:solidFill>
                <a:latin typeface="AhnbergHand" pitchFamily="2" charset="0"/>
              </a:rPr>
              <a:t>Server</a:t>
            </a:r>
          </a:p>
        </p:txBody>
      </p: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3D47A688-9C2B-8E41-96EB-4A9C2A3DAD5A}"/>
              </a:ext>
            </a:extLst>
          </p:cNvPr>
          <p:cNvCxnSpPr>
            <a:cxnSpLocks/>
          </p:cNvCxnSpPr>
          <p:nvPr/>
        </p:nvCxnSpPr>
        <p:spPr>
          <a:xfrm>
            <a:off x="4881912" y="3938971"/>
            <a:ext cx="0" cy="351089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>
            <a:extLst>
              <a:ext uri="{FF2B5EF4-FFF2-40B4-BE49-F238E27FC236}">
                <a16:creationId xmlns:a16="http://schemas.microsoft.com/office/drawing/2014/main" id="{D0B3BC2D-9035-774E-8DA7-BBF038017D82}"/>
              </a:ext>
            </a:extLst>
          </p:cNvPr>
          <p:cNvSpPr txBox="1"/>
          <p:nvPr/>
        </p:nvSpPr>
        <p:spPr>
          <a:xfrm>
            <a:off x="4810761" y="4021085"/>
            <a:ext cx="505267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sz="900" dirty="0"/>
              <a:t>1 RTT</a:t>
            </a:r>
          </a:p>
        </p:txBody>
      </p:sp>
    </p:spTree>
    <p:extLst>
      <p:ext uri="{BB962C8B-B14F-4D97-AF65-F5344CB8AC3E}">
        <p14:creationId xmlns:p14="http://schemas.microsoft.com/office/powerpoint/2010/main" val="53860274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67BB45-B18D-6F4B-871E-CA987B887E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>
                <a:latin typeface="Powderfinger Type" panose="02020709070000000403" pitchFamily="49" charset="77"/>
              </a:rPr>
              <a:t>Analysis - Reliability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753BB2F-7B36-4F42-8BC0-997A7BE3C5A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AU" dirty="0"/>
              <a:t>Why measure SYN handshake failure?</a:t>
            </a:r>
          </a:p>
          <a:p>
            <a:r>
              <a:rPr lang="en-AU" dirty="0"/>
              <a:t>In a dual stack environment many of the most widely used apps (browsers) use Happy Eyeballs to decide which protocol to select</a:t>
            </a:r>
          </a:p>
          <a:p>
            <a:r>
              <a:rPr lang="en-AU" dirty="0"/>
              <a:t>Happy Eyeballs bases its decision on the first protocol to complete a TCP SYN handshake</a:t>
            </a:r>
          </a:p>
          <a:p>
            <a:r>
              <a:rPr lang="en-AU" dirty="0"/>
              <a:t>So TCP handshake failure will strongly influence this decision</a:t>
            </a:r>
          </a:p>
        </p:txBody>
      </p:sp>
    </p:spTree>
    <p:extLst>
      <p:ext uri="{BB962C8B-B14F-4D97-AF65-F5344CB8AC3E}">
        <p14:creationId xmlns:p14="http://schemas.microsoft.com/office/powerpoint/2010/main" val="109270713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67BB45-B18D-6F4B-871E-CA987B887E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>
                <a:latin typeface="Powderfinger Type" panose="02020709070000000403" pitchFamily="49" charset="77"/>
              </a:rPr>
              <a:t>Analysis - Speed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753BB2F-7B36-4F42-8BC0-997A7BE3C5A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AU" dirty="0"/>
              <a:t>Why measure only the handshake delay? Why not measure a larger data transfer?</a:t>
            </a:r>
          </a:p>
          <a:p>
            <a:r>
              <a:rPr lang="en-AU" dirty="0"/>
              <a:t>Because in the end host and the server the same TCP version is used on top of IPv4 and IPv6</a:t>
            </a:r>
          </a:p>
          <a:p>
            <a:pPr lvl="1"/>
            <a:r>
              <a:rPr lang="en-AU" dirty="0"/>
              <a:t>If the end to end paths are the same in IPv4 and IPv6 we would see precisely the same session throughput</a:t>
            </a:r>
          </a:p>
          <a:p>
            <a:r>
              <a:rPr lang="en-AU" dirty="0"/>
              <a:t>RTT and packet loss probability determine session throughput</a:t>
            </a:r>
          </a:p>
          <a:p>
            <a:pPr lvl="1"/>
            <a:r>
              <a:rPr lang="en-AU" dirty="0"/>
              <a:t>In this experiment we use the RTT as in indicator of path difference</a:t>
            </a:r>
          </a:p>
          <a:p>
            <a:pPr marL="342900" lvl="1" indent="0">
              <a:buNone/>
            </a:pPr>
            <a:r>
              <a:rPr lang="en-AU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84961441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C96601-42DE-6B42-8113-9424F7786D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>
                <a:latin typeface="Powderfinger Type" panose="02020709070000000403" pitchFamily="49" charset="77"/>
              </a:rPr>
              <a:t>IPv6 TCP Connection Failure</a:t>
            </a:r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E2000E2C-9D24-5C4A-A745-8673508019D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19979" y="1071263"/>
            <a:ext cx="7450934" cy="3832100"/>
          </a:xfrm>
        </p:spPr>
      </p:pic>
    </p:spTree>
    <p:extLst>
      <p:ext uri="{BB962C8B-B14F-4D97-AF65-F5344CB8AC3E}">
        <p14:creationId xmlns:p14="http://schemas.microsoft.com/office/powerpoint/2010/main" val="275068649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C96601-42DE-6B42-8113-9424F7786D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>
                <a:latin typeface="Powderfinger Type" panose="02020709070000000403" pitchFamily="49" charset="77"/>
              </a:rPr>
              <a:t>IPv6 TCP Connection Failure</a:t>
            </a:r>
          </a:p>
        </p:txBody>
      </p:sp>
      <p:pic>
        <p:nvPicPr>
          <p:cNvPr id="8" name="Content Placeholder 6">
            <a:extLst>
              <a:ext uri="{FF2B5EF4-FFF2-40B4-BE49-F238E27FC236}">
                <a16:creationId xmlns:a16="http://schemas.microsoft.com/office/drawing/2014/main" id="{7D9AE491-7873-FA41-A1F5-D317FB5E97C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15224" y="1231431"/>
            <a:ext cx="3181120" cy="1636086"/>
          </a:xfr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CB8021B5-E6CE-3D4D-A0E6-6E751F0E9F9B}"/>
              </a:ext>
            </a:extLst>
          </p:cNvPr>
          <p:cNvSpPr txBox="1"/>
          <p:nvPr/>
        </p:nvSpPr>
        <p:spPr>
          <a:xfrm>
            <a:off x="3670976" y="1333926"/>
            <a:ext cx="5257800" cy="32316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The global failure rate of some 1.4% is better than earlier data (4% failure in early 2017), but its still bad</a:t>
            </a:r>
          </a:p>
          <a:p>
            <a:endParaRPr lang="en-US" sz="1600" dirty="0"/>
          </a:p>
          <a:p>
            <a:r>
              <a:rPr lang="en-US" sz="1600" dirty="0"/>
              <a:t>We cannot detect failure in attempting to deliver a packet from the client to the server – what we see as “failure” is a failure to deliver an IPv6 packet  from the server to the client</a:t>
            </a:r>
          </a:p>
          <a:p>
            <a:endParaRPr lang="en-US" sz="1600" dirty="0"/>
          </a:p>
          <a:p>
            <a:r>
              <a:rPr lang="en-US" sz="1600" dirty="0"/>
              <a:t>Possible reasons:</a:t>
            </a:r>
          </a:p>
          <a:p>
            <a:pPr marL="557213" lvl="1" indent="-214313">
              <a:buFont typeface="Arial" panose="020B0604020202020204" pitchFamily="34" charset="0"/>
              <a:buChar char="•"/>
            </a:pPr>
            <a:r>
              <a:rPr lang="en-US" sz="1600" dirty="0"/>
              <a:t>Endpoint using an unreachable IPv6 address</a:t>
            </a:r>
          </a:p>
          <a:p>
            <a:pPr marL="557213" lvl="1" indent="-214313">
              <a:buFont typeface="Arial" panose="020B0604020202020204" pitchFamily="34" charset="0"/>
              <a:buChar char="•"/>
            </a:pPr>
            <a:r>
              <a:rPr lang="en-US" sz="1600" dirty="0"/>
              <a:t>End site firewalls and filters</a:t>
            </a:r>
          </a:p>
          <a:p>
            <a:pPr marL="557213" lvl="1" indent="-214313">
              <a:buFont typeface="Arial" panose="020B0604020202020204" pitchFamily="34" charset="0"/>
              <a:buChar char="•"/>
            </a:pPr>
            <a:r>
              <a:rPr lang="en-US" sz="1600" dirty="0"/>
              <a:t>Transition mechanism failure</a:t>
            </a:r>
          </a:p>
          <a:p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483093845"/>
      </p:ext>
    </p:extLst>
  </p:cSld>
  <p:clrMapOvr>
    <a:masterClrMapping/>
  </p:clrMapOvr>
</p:sld>
</file>

<file path=ppt/theme/theme1.xml><?xml version="1.0" encoding="utf-8"?>
<a:theme xmlns:a="http://schemas.openxmlformats.org/drawingml/2006/main" name="APNIC33PowerPointTemplateFinal">
  <a:themeElements>
    <a:clrScheme name="APNIC">
      <a:dk1>
        <a:sysClr val="windowText" lastClr="000000"/>
      </a:dk1>
      <a:lt1>
        <a:sysClr val="window" lastClr="FFFFFF"/>
      </a:lt1>
      <a:dk2>
        <a:srgbClr val="000000"/>
      </a:dk2>
      <a:lt2>
        <a:srgbClr val="FFFFFF"/>
      </a:lt2>
      <a:accent1>
        <a:srgbClr val="004FBA"/>
      </a:accent1>
      <a:accent2>
        <a:srgbClr val="F27D0A"/>
      </a:accent2>
      <a:accent3>
        <a:srgbClr val="590F4A"/>
      </a:accent3>
      <a:accent4>
        <a:srgbClr val="166813"/>
      </a:accent4>
      <a:accent5>
        <a:srgbClr val="C40836"/>
      </a:accent5>
      <a:accent6>
        <a:srgbClr val="FFCF0A"/>
      </a:accent6>
      <a:hlink>
        <a:srgbClr val="5C5C5C"/>
      </a:hlink>
      <a:folHlink>
        <a:srgbClr val="00A2D7"/>
      </a:folHlink>
    </a:clrScheme>
    <a:fontScheme name="APNIC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1C931AACE063D241B46B3DC5C07BA8B7" ma:contentTypeVersion="10" ma:contentTypeDescription="Create a new document." ma:contentTypeScope="" ma:versionID="bd98fdbbaec67e4b75f157998eca886c">
  <xsd:schema xmlns:xsd="http://www.w3.org/2001/XMLSchema" xmlns:xs="http://www.w3.org/2001/XMLSchema" xmlns:p="http://schemas.microsoft.com/office/2006/metadata/properties" xmlns:ns2="3aca21ad-443f-4e74-b301-f32116a9d1a4" xmlns:ns3="52337f47-1ee8-4d8a-8e13-f0ec0e135c4a" targetNamespace="http://schemas.microsoft.com/office/2006/metadata/properties" ma:root="true" ma:fieldsID="6b245aacfd89b37bd22b2fecf0e8fa23" ns2:_="" ns3:_="">
    <xsd:import namespace="3aca21ad-443f-4e74-b301-f32116a9d1a4"/>
    <xsd:import namespace="52337f47-1ee8-4d8a-8e13-f0ec0e135c4a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AutoTags" minOccurs="0"/>
                <xsd:element ref="ns3:MediaServiceOCR" minOccurs="0"/>
                <xsd:element ref="ns3:MediaServiceEventHashCode" minOccurs="0"/>
                <xsd:element ref="ns3:MediaServiceGenerationTime" minOccurs="0"/>
                <xsd:element ref="ns3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aca21ad-443f-4e74-b301-f32116a9d1a4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2337f47-1ee8-4d8a-8e13-f0ec0e135c4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3" nillable="true" ma:displayName="MediaServiceAutoTags" ma:internalName="MediaServiceAutoTags" ma:readOnly="true">
      <xsd:simpleType>
        <xsd:restriction base="dms:Text"/>
      </xsd:simpleType>
    </xsd:element>
    <xsd:element name="MediaServiceOCR" ma:index="14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Location" ma:index="17" nillable="true" ma:displayName="MediaServiceLocation" ma:internalName="MediaServiceLocation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C3A08F6D-A536-4610-A4C9-496C930E34AE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727E03BB-D7D6-4D85-AD91-DA228D7BF1D5}">
  <ds:schemaRefs>
    <ds:schemaRef ds:uri="52337f47-1ee8-4d8a-8e13-f0ec0e135c4a"/>
    <ds:schemaRef ds:uri="http://purl.org/dc/dcmitype/"/>
    <ds:schemaRef ds:uri="http://schemas.openxmlformats.org/package/2006/metadata/core-properties"/>
    <ds:schemaRef ds:uri="http://www.w3.org/XML/1998/namespace"/>
    <ds:schemaRef ds:uri="http://schemas.microsoft.com/office/infopath/2007/PartnerControls"/>
    <ds:schemaRef ds:uri="http://purl.org/dc/terms/"/>
    <ds:schemaRef ds:uri="http://schemas.microsoft.com/office/2006/documentManagement/types"/>
    <ds:schemaRef ds:uri="3aca21ad-443f-4e74-b301-f32116a9d1a4"/>
    <ds:schemaRef ds:uri="http://schemas.microsoft.com/office/2006/metadata/properties"/>
    <ds:schemaRef ds:uri="http://purl.org/dc/elements/1.1/"/>
  </ds:schemaRefs>
</ds:datastoreItem>
</file>

<file path=customXml/itemProps3.xml><?xml version="1.0" encoding="utf-8"?>
<ds:datastoreItem xmlns:ds="http://schemas.openxmlformats.org/officeDocument/2006/customXml" ds:itemID="{EDF7528C-DB6D-469C-BEE9-DCC7929083F3}">
  <ds:schemaRefs>
    <ds:schemaRef ds:uri="3aca21ad-443f-4e74-b301-f32116a9d1a4"/>
    <ds:schemaRef ds:uri="52337f47-1ee8-4d8a-8e13-f0ec0e135c4a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APNIC33PowerPointTemplateFinal.potx</Template>
  <TotalTime>21</TotalTime>
  <Words>1388</Words>
  <Application>Microsoft Macintosh PowerPoint</Application>
  <PresentationFormat>On-screen Show (16:9)</PresentationFormat>
  <Paragraphs>145</Paragraphs>
  <Slides>40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40</vt:i4>
      </vt:variant>
    </vt:vector>
  </HeadingPairs>
  <TitlesOfParts>
    <vt:vector size="46" baseType="lpstr">
      <vt:lpstr>AhnbergHand</vt:lpstr>
      <vt:lpstr>Arial</vt:lpstr>
      <vt:lpstr>Calibri</vt:lpstr>
      <vt:lpstr>Powderfinger Type</vt:lpstr>
      <vt:lpstr>APNIC33PowerPointTemplateFinal</vt:lpstr>
      <vt:lpstr>Custom Design</vt:lpstr>
      <vt:lpstr>IPv6 Reliability Measurements</vt:lpstr>
      <vt:lpstr>The Question is…</vt:lpstr>
      <vt:lpstr>The Question is…</vt:lpstr>
      <vt:lpstr>The Measurement</vt:lpstr>
      <vt:lpstr>Analysis</vt:lpstr>
      <vt:lpstr>Analysis - Reliability</vt:lpstr>
      <vt:lpstr>Analysis - Speed</vt:lpstr>
      <vt:lpstr>IPv6 TCP Connection Failure</vt:lpstr>
      <vt:lpstr>IPv6 TCP Connection Failure</vt:lpstr>
      <vt:lpstr>The Good</vt:lpstr>
      <vt:lpstr>464XLAT Performance</vt:lpstr>
      <vt:lpstr>The Good</vt:lpstr>
      <vt:lpstr>The Bad</vt:lpstr>
      <vt:lpstr>The Appalling!</vt:lpstr>
      <vt:lpstr>High IPv6 Failure Levels</vt:lpstr>
      <vt:lpstr>High IPv6 Failure Levels</vt:lpstr>
      <vt:lpstr>High IPv6 Failure Levels</vt:lpstr>
      <vt:lpstr>High IPv6 Failure Levels</vt:lpstr>
      <vt:lpstr>High IPv6 Failure Levels</vt:lpstr>
      <vt:lpstr>Thailand</vt:lpstr>
      <vt:lpstr>The big picture</vt:lpstr>
      <vt:lpstr>Comment</vt:lpstr>
      <vt:lpstr>Transition Technologies</vt:lpstr>
      <vt:lpstr>Dual Stack is NOT the Goal</vt:lpstr>
      <vt:lpstr>Happy Eyeballs </vt:lpstr>
      <vt:lpstr>Tuning IPv6 for Happy Eyeballs</vt:lpstr>
      <vt:lpstr>India, late 2016</vt:lpstr>
      <vt:lpstr>Vodaphone New Zealand - 2019</vt:lpstr>
      <vt:lpstr>Vodaphone New Zealand - 2019</vt:lpstr>
      <vt:lpstr>Sometimes it’s the DNS!</vt:lpstr>
      <vt:lpstr>Worldwide RTT Diff Performance</vt:lpstr>
      <vt:lpstr>China’s IPv6 Network</vt:lpstr>
      <vt:lpstr>3 Suggestions to Assist IPv6 Robustness</vt:lpstr>
      <vt:lpstr>But that’s not all…</vt:lpstr>
      <vt:lpstr>2017 Measurement</vt:lpstr>
      <vt:lpstr>2017 Measurement</vt:lpstr>
      <vt:lpstr>What can we say?</vt:lpstr>
      <vt:lpstr>What can we say?</vt:lpstr>
      <vt:lpstr>What can we say?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APNIC PowerPoint Template</dc:title>
  <dc:creator>Rebekah</dc:creator>
  <cp:lastModifiedBy>Geoff Huston</cp:lastModifiedBy>
  <cp:revision>4</cp:revision>
  <dcterms:created xsi:type="dcterms:W3CDTF">2014-08-25T06:17:12Z</dcterms:created>
  <dcterms:modified xsi:type="dcterms:W3CDTF">2019-09-02T01:29:10Z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0x0101001C931AACE063D241B46B3DC5C07BA8B7</vt:lpwstr>
  </property>
</Properties>
</file>