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7" r:id="rId2"/>
  </p:sldMasterIdLst>
  <p:notesMasterIdLst>
    <p:notesMasterId r:id="rId44"/>
  </p:notesMasterIdLst>
  <p:sldIdLst>
    <p:sldId id="939" r:id="rId3"/>
    <p:sldId id="273" r:id="rId4"/>
    <p:sldId id="314" r:id="rId5"/>
    <p:sldId id="315" r:id="rId6"/>
    <p:sldId id="332" r:id="rId7"/>
    <p:sldId id="333" r:id="rId8"/>
    <p:sldId id="334" r:id="rId9"/>
    <p:sldId id="335" r:id="rId10"/>
    <p:sldId id="336" r:id="rId11"/>
    <p:sldId id="337" r:id="rId12"/>
    <p:sldId id="329" r:id="rId13"/>
    <p:sldId id="328" r:id="rId14"/>
    <p:sldId id="338" r:id="rId15"/>
    <p:sldId id="339" r:id="rId16"/>
    <p:sldId id="288" r:id="rId17"/>
    <p:sldId id="289" r:id="rId18"/>
    <p:sldId id="340" r:id="rId19"/>
    <p:sldId id="291" r:id="rId20"/>
    <p:sldId id="292" r:id="rId21"/>
    <p:sldId id="293" r:id="rId22"/>
    <p:sldId id="294" r:id="rId23"/>
    <p:sldId id="295" r:id="rId24"/>
    <p:sldId id="296" r:id="rId25"/>
    <p:sldId id="297" r:id="rId26"/>
    <p:sldId id="298" r:id="rId27"/>
    <p:sldId id="299" r:id="rId28"/>
    <p:sldId id="300" r:id="rId29"/>
    <p:sldId id="301" r:id="rId30"/>
    <p:sldId id="306" r:id="rId31"/>
    <p:sldId id="341" r:id="rId32"/>
    <p:sldId id="330" r:id="rId33"/>
    <p:sldId id="342" r:id="rId34"/>
    <p:sldId id="343" r:id="rId35"/>
    <p:sldId id="344" r:id="rId36"/>
    <p:sldId id="345" r:id="rId37"/>
    <p:sldId id="316" r:id="rId38"/>
    <p:sldId id="317" r:id="rId39"/>
    <p:sldId id="318" r:id="rId40"/>
    <p:sldId id="325" r:id="rId41"/>
    <p:sldId id="331" r:id="rId42"/>
    <p:sldId id="326"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BB"/>
    <a:srgbClr val="5C5C5C"/>
    <a:srgbClr val="C01B1C"/>
    <a:srgbClr val="C40836"/>
    <a:srgbClr val="590F4A"/>
    <a:srgbClr val="166813"/>
    <a:srgbClr val="383838"/>
    <a:srgbClr val="00A2D7"/>
    <a:srgbClr val="FFCF00"/>
    <a:srgbClr val="F2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32" autoAdjust="0"/>
    <p:restoredTop sz="94762"/>
  </p:normalViewPr>
  <p:slideViewPr>
    <p:cSldViewPr>
      <p:cViewPr varScale="1">
        <p:scale>
          <a:sx n="192" d="100"/>
          <a:sy n="192" d="100"/>
        </p:scale>
        <p:origin x="1192" y="17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5" d="100"/>
          <a:sy n="105" d="100"/>
        </p:scale>
        <p:origin x="-576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0EEA6-3FE3-4FAA-B648-A79F7B237411}" type="datetimeFigureOut">
              <a:rPr lang="en-AU" smtClean="0"/>
              <a:t>21/7/19</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60B50-68CE-4856-A7F5-953E39274F9E}" type="slidenum">
              <a:rPr lang="en-AU" smtClean="0"/>
              <a:t>‹#›</a:t>
            </a:fld>
            <a:endParaRPr lang="en-AU"/>
          </a:p>
        </p:txBody>
      </p:sp>
    </p:spTree>
    <p:extLst>
      <p:ext uri="{BB962C8B-B14F-4D97-AF65-F5344CB8AC3E}">
        <p14:creationId xmlns:p14="http://schemas.microsoft.com/office/powerpoint/2010/main" val="599407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1760B50-68CE-4856-A7F5-953E39274F9E}" type="slidenum">
              <a:rPr lang="en-AU" smtClean="0"/>
              <a:pPr/>
              <a:t>16</a:t>
            </a:fld>
            <a:endParaRPr lang="en-AU"/>
          </a:p>
        </p:txBody>
      </p:sp>
    </p:spTree>
    <p:extLst>
      <p:ext uri="{BB962C8B-B14F-4D97-AF65-F5344CB8AC3E}">
        <p14:creationId xmlns:p14="http://schemas.microsoft.com/office/powerpoint/2010/main" val="3080609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AU" dirty="0"/>
          </a:p>
        </p:txBody>
      </p:sp>
      <p:sp>
        <p:nvSpPr>
          <p:cNvPr id="3" name="Content Placeholder 2"/>
          <p:cNvSpPr>
            <a:spLocks noGrp="1"/>
          </p:cNvSpPr>
          <p:nvPr>
            <p:ph idx="1"/>
          </p:nvPr>
        </p:nvSpPr>
        <p:spPr>
          <a:xfrm>
            <a:off x="405880" y="843558"/>
            <a:ext cx="8352928" cy="3780421"/>
          </a:xfrm>
        </p:spPr>
        <p:txBody>
          <a:bodyPr/>
          <a:lstStyle/>
          <a:p>
            <a:pPr lvl="0"/>
            <a:r>
              <a:rPr lang="en-US"/>
              <a:t>Click to edit Master text styles</a:t>
            </a:r>
          </a:p>
          <a:p>
            <a:pPr lvl="1"/>
            <a:r>
              <a:rPr lang="en-US"/>
              <a:t>Second level</a:t>
            </a:r>
          </a:p>
          <a:p>
            <a:pPr lvl="2"/>
            <a:r>
              <a:rPr lang="en-US"/>
              <a:t>Third level</a:t>
            </a:r>
          </a:p>
        </p:txBody>
      </p:sp>
      <p:sp>
        <p:nvSpPr>
          <p:cNvPr id="5" name="Rectangle 4"/>
          <p:cNvSpPr/>
          <p:nvPr userDrawn="1"/>
        </p:nvSpPr>
        <p:spPr>
          <a:xfrm>
            <a:off x="8829799" y="4835356"/>
            <a:ext cx="278705" cy="184666"/>
          </a:xfrm>
          <a:prstGeom prst="rect">
            <a:avLst/>
          </a:prstGeom>
        </p:spPr>
        <p:txBody>
          <a:bodyPr wrap="none">
            <a:spAutoFit/>
          </a:bodyPr>
          <a:lstStyle/>
          <a:p>
            <a:pPr algn="r"/>
            <a:fld id="{38B2A337-2C29-4402-A0A2-E290C184D5D3}" type="slidenum">
              <a:rPr lang="en-AU" sz="600" baseline="0" smtClean="0">
                <a:solidFill>
                  <a:schemeClr val="bg1">
                    <a:lumMod val="85000"/>
                  </a:schemeClr>
                </a:solidFill>
                <a:latin typeface="Arial"/>
              </a:rPr>
              <a:pPr algn="r"/>
              <a:t>‹#›</a:t>
            </a:fld>
            <a:endParaRPr lang="en-US" sz="600" baseline="0" dirty="0">
              <a:solidFill>
                <a:schemeClr val="bg1">
                  <a:lumMod val="85000"/>
                </a:schemeClr>
              </a:solidFill>
              <a:latin typeface="Arial"/>
            </a:endParaRPr>
          </a:p>
        </p:txBody>
      </p:sp>
    </p:spTree>
    <p:extLst>
      <p:ext uri="{BB962C8B-B14F-4D97-AF65-F5344CB8AC3E}">
        <p14:creationId xmlns:p14="http://schemas.microsoft.com/office/powerpoint/2010/main" val="736365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70025"/>
            <a:ext cx="7772400" cy="1101725"/>
          </a:xfrm>
        </p:spPr>
        <p:txBody>
          <a:bodyPr/>
          <a:lstStyle/>
          <a:p>
            <a:r>
              <a:rPr lang="en-AU" dirty="0"/>
              <a:t>Click to edit Master title style</a:t>
            </a:r>
            <a:endParaRPr lang="en-US" dirty="0"/>
          </a:p>
        </p:txBody>
      </p:sp>
      <p:sp>
        <p:nvSpPr>
          <p:cNvPr id="3" name="Subtitle 2"/>
          <p:cNvSpPr>
            <a:spLocks noGrp="1"/>
          </p:cNvSpPr>
          <p:nvPr>
            <p:ph type="subTitle" idx="1"/>
          </p:nvPr>
        </p:nvSpPr>
        <p:spPr>
          <a:xfrm>
            <a:off x="683568" y="2659186"/>
            <a:ext cx="6400800"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2144099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74280"/>
            <a:ext cx="7772400" cy="1022350"/>
          </a:xfrm>
        </p:spPr>
        <p:txBody>
          <a:bodyPr anchor="t"/>
          <a:lstStyle>
            <a:lvl1pPr algn="l">
              <a:defRPr sz="4000" b="1" cap="all"/>
            </a:lvl1pPr>
          </a:lstStyle>
          <a:p>
            <a:r>
              <a:rPr lang="en-AU" dirty="0"/>
              <a:t>Click to edit Master title style</a:t>
            </a:r>
            <a:endParaRPr lang="en-US" dirty="0"/>
          </a:p>
        </p:txBody>
      </p:sp>
      <p:sp>
        <p:nvSpPr>
          <p:cNvPr id="3" name="Text Placeholder 2"/>
          <p:cNvSpPr>
            <a:spLocks noGrp="1"/>
          </p:cNvSpPr>
          <p:nvPr>
            <p:ph type="body" idx="1"/>
          </p:nvPr>
        </p:nvSpPr>
        <p:spPr>
          <a:xfrm>
            <a:off x="722313" y="1446213"/>
            <a:ext cx="7772400" cy="112553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Tree>
    <p:extLst>
      <p:ext uri="{BB962C8B-B14F-4D97-AF65-F5344CB8AC3E}">
        <p14:creationId xmlns:p14="http://schemas.microsoft.com/office/powerpoint/2010/main" val="1093336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67"/>
            <a:ext cx="8229600" cy="857250"/>
          </a:xfrm>
        </p:spPr>
        <p:txBody>
          <a:bodyPr/>
          <a:lstStyle/>
          <a:p>
            <a:r>
              <a:rPr lang="en-AU"/>
              <a:t>Click to edit Master title style</a:t>
            </a:r>
            <a:endParaRPr lang="en-US"/>
          </a:p>
        </p:txBody>
      </p:sp>
      <p:sp>
        <p:nvSpPr>
          <p:cNvPr id="3" name="Content Placeholder 2"/>
          <p:cNvSpPr>
            <a:spLocks noGrp="1"/>
          </p:cNvSpPr>
          <p:nvPr>
            <p:ph idx="1"/>
          </p:nvPr>
        </p:nvSpPr>
        <p:spPr>
          <a:xfrm>
            <a:off x="457200" y="843558"/>
            <a:ext cx="8229600" cy="3610099"/>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488391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AU"/>
              <a:t>Click to edit Master title style</a:t>
            </a:r>
            <a:endParaRPr lang="en-US"/>
          </a:p>
        </p:txBody>
      </p:sp>
      <p:sp>
        <p:nvSpPr>
          <p:cNvPr id="3" name="Content Placeholder 2"/>
          <p:cNvSpPr>
            <a:spLocks noGrp="1"/>
          </p:cNvSpPr>
          <p:nvPr>
            <p:ph sz="half" idx="1"/>
          </p:nvPr>
        </p:nvSpPr>
        <p:spPr>
          <a:xfrm>
            <a:off x="457200" y="843558"/>
            <a:ext cx="4038600" cy="37506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843558"/>
            <a:ext cx="4038600" cy="37506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17099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843558"/>
            <a:ext cx="4040188" cy="504056"/>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4" name="Content Placeholder 3"/>
          <p:cNvSpPr>
            <a:spLocks noGrp="1"/>
          </p:cNvSpPr>
          <p:nvPr>
            <p:ph sz="half" idx="2"/>
          </p:nvPr>
        </p:nvSpPr>
        <p:spPr>
          <a:xfrm>
            <a:off x="457200" y="1347614"/>
            <a:ext cx="4040188" cy="3246611"/>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Text Placeholder 4"/>
          <p:cNvSpPr>
            <a:spLocks noGrp="1"/>
          </p:cNvSpPr>
          <p:nvPr>
            <p:ph type="body" sz="quarter" idx="3"/>
          </p:nvPr>
        </p:nvSpPr>
        <p:spPr>
          <a:xfrm>
            <a:off x="4645025" y="843558"/>
            <a:ext cx="4041775" cy="504056"/>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6" name="Content Placeholder 5"/>
          <p:cNvSpPr>
            <a:spLocks noGrp="1"/>
          </p:cNvSpPr>
          <p:nvPr>
            <p:ph sz="quarter" idx="4"/>
          </p:nvPr>
        </p:nvSpPr>
        <p:spPr>
          <a:xfrm>
            <a:off x="4645025" y="1347614"/>
            <a:ext cx="4041775" cy="3246611"/>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1400584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
            <a:ext cx="8229600" cy="857250"/>
          </a:xfrm>
        </p:spPr>
        <p:txBody>
          <a:bodyPr/>
          <a:lstStyle/>
          <a:p>
            <a:r>
              <a:rPr lang="en-AU"/>
              <a:t>Click to edit Master title style</a:t>
            </a:r>
            <a:endParaRPr lang="en-US"/>
          </a:p>
        </p:txBody>
      </p:sp>
    </p:spTree>
    <p:extLst>
      <p:ext uri="{BB962C8B-B14F-4D97-AF65-F5344CB8AC3E}">
        <p14:creationId xmlns:p14="http://schemas.microsoft.com/office/powerpoint/2010/main" val="4230051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563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1215020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256598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pl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AU" dirty="0"/>
          </a:p>
        </p:txBody>
      </p:sp>
      <p:sp>
        <p:nvSpPr>
          <p:cNvPr id="3" name="Content Placeholder 2"/>
          <p:cNvSpPr>
            <a:spLocks noGrp="1"/>
          </p:cNvSpPr>
          <p:nvPr>
            <p:ph idx="1"/>
          </p:nvPr>
        </p:nvSpPr>
        <p:spPr>
          <a:xfrm>
            <a:off x="405880" y="843558"/>
            <a:ext cx="8352928" cy="1836024"/>
          </a:xfrm>
        </p:spPr>
        <p:txBody>
          <a:bodyPr/>
          <a:lstStyle/>
          <a:p>
            <a:pPr lvl="0"/>
            <a:r>
              <a:rPr lang="en-US" dirty="0"/>
              <a:t>Click to edit Master text styles</a:t>
            </a:r>
          </a:p>
          <a:p>
            <a:pPr lvl="1"/>
            <a:r>
              <a:rPr lang="en-US" dirty="0"/>
              <a:t>Second level</a:t>
            </a:r>
          </a:p>
          <a:p>
            <a:pPr lvl="2"/>
            <a:r>
              <a:rPr lang="en-US" dirty="0"/>
              <a:t>Third level</a:t>
            </a:r>
          </a:p>
        </p:txBody>
      </p:sp>
      <p:sp>
        <p:nvSpPr>
          <p:cNvPr id="7" name="Content Placeholder 6"/>
          <p:cNvSpPr>
            <a:spLocks noGrp="1"/>
          </p:cNvSpPr>
          <p:nvPr>
            <p:ph sz="quarter" idx="13"/>
          </p:nvPr>
        </p:nvSpPr>
        <p:spPr>
          <a:xfrm>
            <a:off x="395289" y="2859782"/>
            <a:ext cx="8353425" cy="176419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2610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95536" y="843559"/>
            <a:ext cx="4100264" cy="3780420"/>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843559"/>
            <a:ext cx="4100264" cy="3780420"/>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25416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95536" y="843559"/>
            <a:ext cx="4101852" cy="504056"/>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95536" y="1347614"/>
            <a:ext cx="4101852" cy="3276364"/>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6" y="843559"/>
            <a:ext cx="4103439" cy="504056"/>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347614"/>
            <a:ext cx="4103439" cy="3276364"/>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4315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349860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724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861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362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76456" y="4803998"/>
            <a:ext cx="288032" cy="162018"/>
          </a:xfrm>
          <a:prstGeom prst="rect">
            <a:avLst/>
          </a:prstGeom>
        </p:spPr>
        <p:txBody>
          <a:bodyPr/>
          <a:lstStyle/>
          <a:p>
            <a:fld id="{38B2A337-2C29-4402-A0A2-E290C184D5D3}" type="slidenum">
              <a:rPr lang="en-AU" smtClean="0"/>
              <a:t>‹#›</a:t>
            </a:fld>
            <a:endParaRPr lang="en-AU" dirty="0"/>
          </a:p>
        </p:txBody>
      </p:sp>
      <p:sp>
        <p:nvSpPr>
          <p:cNvPr id="7" name="Footer Placeholder 4"/>
          <p:cNvSpPr>
            <a:spLocks noGrp="1"/>
          </p:cNvSpPr>
          <p:nvPr>
            <p:ph type="ftr" sz="quarter" idx="3"/>
          </p:nvPr>
        </p:nvSpPr>
        <p:spPr>
          <a:xfrm>
            <a:off x="2699792" y="4894008"/>
            <a:ext cx="3960440" cy="188435"/>
          </a:xfrm>
          <a:prstGeom prst="rect">
            <a:avLst/>
          </a:prstGeom>
        </p:spPr>
        <p:txBody>
          <a:bodyPr vert="horz" lIns="0" tIns="0" rIns="0" bIns="0" rtlCol="0" anchor="b" anchorCtr="0"/>
          <a:lstStyle>
            <a:lvl1pPr algn="ctr">
              <a:defRPr sz="700">
                <a:solidFill>
                  <a:srgbClr val="FF0000"/>
                </a:solidFill>
              </a:defRPr>
            </a:lvl1pPr>
          </a:lstStyle>
          <a:p>
            <a:r>
              <a:rPr lang="en-AU" dirty="0"/>
              <a:t>This document is uncontrolled when printed. Before use, check the APNIC electronic master document to verify that this is the current version.</a:t>
            </a:r>
          </a:p>
        </p:txBody>
      </p:sp>
    </p:spTree>
    <p:extLst>
      <p:ext uri="{BB962C8B-B14F-4D97-AF65-F5344CB8AC3E}">
        <p14:creationId xmlns:p14="http://schemas.microsoft.com/office/powerpoint/2010/main" val="2041131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20538"/>
            <a:ext cx="8352928" cy="857250"/>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05880" y="843558"/>
            <a:ext cx="8352928" cy="3780421"/>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5" name="Rectangle 4"/>
          <p:cNvSpPr/>
          <p:nvPr userDrawn="1"/>
        </p:nvSpPr>
        <p:spPr>
          <a:xfrm>
            <a:off x="8829799" y="4835356"/>
            <a:ext cx="278705" cy="184666"/>
          </a:xfrm>
          <a:prstGeom prst="rect">
            <a:avLst/>
          </a:prstGeom>
        </p:spPr>
        <p:txBody>
          <a:bodyPr wrap="none">
            <a:spAutoFit/>
          </a:bodyPr>
          <a:lstStyle/>
          <a:p>
            <a:pPr algn="r"/>
            <a:fld id="{38B2A337-2C29-4402-A0A2-E290C184D5D3}" type="slidenum">
              <a:rPr lang="en-AU" sz="600" baseline="0" smtClean="0">
                <a:solidFill>
                  <a:schemeClr val="bg1">
                    <a:lumMod val="85000"/>
                  </a:schemeClr>
                </a:solidFill>
                <a:latin typeface="Arial"/>
              </a:rPr>
              <a:pPr algn="r"/>
              <a:t>‹#›</a:t>
            </a:fld>
            <a:endParaRPr lang="en-US" sz="600" baseline="0" dirty="0">
              <a:solidFill>
                <a:schemeClr val="bg1">
                  <a:lumMod val="85000"/>
                </a:schemeClr>
              </a:solidFill>
              <a:latin typeface="Arial"/>
            </a:endParaRPr>
          </a:p>
        </p:txBody>
      </p:sp>
    </p:spTree>
    <p:extLst>
      <p:ext uri="{BB962C8B-B14F-4D97-AF65-F5344CB8AC3E}">
        <p14:creationId xmlns:p14="http://schemas.microsoft.com/office/powerpoint/2010/main" val="3173176046"/>
      </p:ext>
    </p:extLst>
  </p:cSld>
  <p:clrMap bg1="lt1" tx1="dk1" bg2="lt2" tx2="dk2" accent1="accent1" accent2="accent2" accent3="accent3" accent4="accent4" accent5="accent5" accent6="accent6" hlink="hlink" folHlink="folHlink"/>
  <p:sldLayoutIdLst>
    <p:sldLayoutId id="2147483650" r:id="rId1"/>
    <p:sldLayoutId id="2147483766" r:id="rId2"/>
    <p:sldLayoutId id="2147483652" r:id="rId3"/>
    <p:sldLayoutId id="2147483653" r:id="rId4"/>
    <p:sldLayoutId id="2147483654" r:id="rId5"/>
    <p:sldLayoutId id="2147483660" r:id="rId6"/>
    <p:sldLayoutId id="2147483705" r:id="rId7"/>
    <p:sldLayoutId id="2147483651" r:id="rId8"/>
    <p:sldLayoutId id="2147483655" r:id="rId9"/>
  </p:sldLayoutIdLst>
  <p:hf hdr="0" dt="0"/>
  <p:txStyles>
    <p:titleStyle>
      <a:lvl1pPr algn="l" defTabSz="914400" rtl="0" eaLnBrk="1" latinLnBrk="0" hangingPunct="1">
        <a:spcBef>
          <a:spcPct val="0"/>
        </a:spcBef>
        <a:buNone/>
        <a:defRPr sz="3600" b="1" kern="1200">
          <a:solidFill>
            <a:srgbClr val="004FBB"/>
          </a:solidFill>
          <a:latin typeface="+mj-lt"/>
          <a:ea typeface="+mj-ea"/>
          <a:cs typeface="+mj-cs"/>
        </a:defRPr>
      </a:lvl1pPr>
    </p:titleStyle>
    <p:bodyStyle>
      <a:lvl1pPr marL="271463" indent="-271463"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41338" indent="-269875"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04863" indent="-263525"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2700"/>
            <a:ext cx="9144000" cy="5156200"/>
          </a:xfrm>
          <a:prstGeom prst="rect">
            <a:avLst/>
          </a:prstGeom>
        </p:spPr>
      </p:pic>
      <p:sp>
        <p:nvSpPr>
          <p:cNvPr id="2" name="Title Placeholder 1"/>
          <p:cNvSpPr>
            <a:spLocks noGrp="1"/>
          </p:cNvSpPr>
          <p:nvPr>
            <p:ph type="title"/>
          </p:nvPr>
        </p:nvSpPr>
        <p:spPr>
          <a:xfrm>
            <a:off x="457200" y="123478"/>
            <a:ext cx="8229600" cy="85725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059582"/>
            <a:ext cx="8229600" cy="3394075"/>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Rectangle 6"/>
          <p:cNvSpPr/>
          <p:nvPr/>
        </p:nvSpPr>
        <p:spPr>
          <a:xfrm>
            <a:off x="8829799" y="4835356"/>
            <a:ext cx="278705" cy="184666"/>
          </a:xfrm>
          <a:prstGeom prst="rect">
            <a:avLst/>
          </a:prstGeom>
        </p:spPr>
        <p:txBody>
          <a:bodyPr wrap="none">
            <a:spAutoFit/>
          </a:bodyPr>
          <a:lstStyle/>
          <a:p>
            <a:pPr algn="r"/>
            <a:fld id="{38B2A337-2C29-4402-A0A2-E290C184D5D3}" type="slidenum">
              <a:rPr lang="en-AU" sz="600" baseline="0" smtClean="0">
                <a:solidFill>
                  <a:schemeClr val="bg1">
                    <a:lumMod val="85000"/>
                  </a:schemeClr>
                </a:solidFill>
                <a:latin typeface="Arial"/>
              </a:rPr>
              <a:pPr algn="r"/>
              <a:t>‹#›</a:t>
            </a:fld>
            <a:endParaRPr lang="en-US" sz="600" baseline="0" dirty="0">
              <a:solidFill>
                <a:schemeClr val="bg1">
                  <a:lumMod val="85000"/>
                </a:schemeClr>
              </a:solidFill>
              <a:latin typeface="Arial"/>
            </a:endParaRPr>
          </a:p>
        </p:txBody>
      </p:sp>
    </p:spTree>
    <p:extLst>
      <p:ext uri="{BB962C8B-B14F-4D97-AF65-F5344CB8AC3E}">
        <p14:creationId xmlns:p14="http://schemas.microsoft.com/office/powerpoint/2010/main" val="403923103"/>
      </p:ext>
    </p:extLst>
  </p:cSld>
  <p:clrMap bg1="lt1" tx1="dk1" bg2="lt2" tx2="dk2" accent1="accent1" accent2="accent2" accent3="accent3" accent4="accent4" accent5="accent5" accent6="accent6" hlink="hlink" folHlink="folHlink"/>
  <p:sldLayoutIdLst>
    <p:sldLayoutId id="2147483768" r:id="rId1"/>
    <p:sldLayoutId id="2147483770" r:id="rId2"/>
    <p:sldLayoutId id="2147483769" r:id="rId3"/>
    <p:sldLayoutId id="2147483771" r:id="rId4"/>
    <p:sldLayoutId id="2147483772" r:id="rId5"/>
    <p:sldLayoutId id="2147483773" r:id="rId6"/>
    <p:sldLayoutId id="2147483774" r:id="rId7"/>
    <p:sldLayoutId id="2147483775" r:id="rId8"/>
    <p:sldLayoutId id="2147483776" r:id="rId9"/>
  </p:sldLayoutIdLst>
  <p:txStyles>
    <p:titleStyle>
      <a:lvl1pPr algn="l" defTabSz="457200" rtl="0" eaLnBrk="1" latinLnBrk="0" hangingPunct="1">
        <a:spcBef>
          <a:spcPct val="0"/>
        </a:spcBef>
        <a:buNone/>
        <a:defRPr sz="3200" b="1" i="0" kern="1200" baseline="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bg1"/>
          </a:solidFill>
          <a:latin typeface="Arial"/>
          <a:ea typeface="+mn-ea"/>
          <a:cs typeface="+mn-cs"/>
        </a:defRPr>
      </a:lvl1pPr>
      <a:lvl2pPr marL="742950" indent="-285750" algn="l" defTabSz="457200" rtl="0" eaLnBrk="1" latinLnBrk="0" hangingPunct="1">
        <a:spcBef>
          <a:spcPct val="20000"/>
        </a:spcBef>
        <a:buFont typeface="Arial"/>
        <a:buChar char="–"/>
        <a:defRPr sz="2000" kern="1200" baseline="0">
          <a:solidFill>
            <a:schemeClr val="bg1"/>
          </a:solidFill>
          <a:latin typeface="Arial"/>
          <a:ea typeface="+mn-ea"/>
          <a:cs typeface="+mn-cs"/>
        </a:defRPr>
      </a:lvl2pPr>
      <a:lvl3pPr marL="1143000" indent="-228600" algn="l" defTabSz="457200" rtl="0" eaLnBrk="1" latinLnBrk="0" hangingPunct="1">
        <a:spcBef>
          <a:spcPct val="20000"/>
        </a:spcBef>
        <a:buFont typeface="Arial"/>
        <a:buChar char="•"/>
        <a:defRPr sz="1800" kern="1200" baseline="0">
          <a:solidFill>
            <a:schemeClr val="bg1"/>
          </a:solidFill>
          <a:latin typeface="Arial"/>
          <a:ea typeface="+mn-ea"/>
          <a:cs typeface="+mn-cs"/>
        </a:defRPr>
      </a:lvl3pPr>
      <a:lvl4pPr marL="1600200" indent="-228600" algn="l" defTabSz="457200" rtl="0" eaLnBrk="1" latinLnBrk="0" hangingPunct="1">
        <a:spcBef>
          <a:spcPct val="20000"/>
        </a:spcBef>
        <a:buFont typeface="Arial"/>
        <a:buChar char="–"/>
        <a:defRPr sz="1600" kern="1200" baseline="0">
          <a:solidFill>
            <a:schemeClr val="bg1"/>
          </a:solidFill>
          <a:latin typeface="Arial"/>
          <a:ea typeface="+mn-ea"/>
          <a:cs typeface="+mn-cs"/>
        </a:defRPr>
      </a:lvl4pPr>
      <a:lvl5pPr marL="2057400" indent="-228600" algn="l" defTabSz="457200" rtl="0" eaLnBrk="1" latinLnBrk="0" hangingPunct="1">
        <a:spcBef>
          <a:spcPct val="20000"/>
        </a:spcBef>
        <a:buFont typeface="Arial"/>
        <a:buChar char="»"/>
        <a:defRPr sz="1600" kern="1200" baseline="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3548" y="1597820"/>
            <a:ext cx="6446664" cy="1102519"/>
          </a:xfrm>
        </p:spPr>
        <p:txBody>
          <a:bodyPr>
            <a:normAutofit/>
          </a:bodyPr>
          <a:lstStyle/>
          <a:p>
            <a:r>
              <a:rPr lang="en-US" dirty="0">
                <a:latin typeface="Powderfinger Type"/>
                <a:cs typeface="Powderfinger Type"/>
              </a:rPr>
              <a:t>Routing in 2018</a:t>
            </a:r>
          </a:p>
        </p:txBody>
      </p:sp>
      <p:sp>
        <p:nvSpPr>
          <p:cNvPr id="3" name="Subtitle 2"/>
          <p:cNvSpPr>
            <a:spLocks noGrp="1"/>
          </p:cNvSpPr>
          <p:nvPr>
            <p:ph type="subTitle" idx="1"/>
          </p:nvPr>
        </p:nvSpPr>
        <p:spPr>
          <a:xfrm>
            <a:off x="3029612" y="3474586"/>
            <a:ext cx="4800600" cy="1314450"/>
          </a:xfrm>
        </p:spPr>
        <p:txBody>
          <a:bodyPr>
            <a:normAutofit/>
          </a:bodyPr>
          <a:lstStyle/>
          <a:p>
            <a:pPr algn="r"/>
            <a:r>
              <a:rPr lang="en-US" sz="1350">
                <a:latin typeface="AhnbergHand"/>
                <a:cs typeface="AhnbergHand"/>
              </a:rPr>
              <a:t>Geoff Huston</a:t>
            </a:r>
          </a:p>
          <a:p>
            <a:pPr algn="r"/>
            <a:r>
              <a:rPr lang="en-US" sz="1350">
                <a:latin typeface="AhnbergHand"/>
                <a:cs typeface="AhnbergHand"/>
              </a:rPr>
              <a:t>APNIC</a:t>
            </a:r>
            <a:endParaRPr lang="en-US" sz="1350" dirty="0">
              <a:latin typeface="AhnbergHand"/>
              <a:cs typeface="AhnbergHand"/>
            </a:endParaRPr>
          </a:p>
        </p:txBody>
      </p:sp>
    </p:spTree>
    <p:extLst>
      <p:ext uri="{BB962C8B-B14F-4D97-AF65-F5344CB8AC3E}">
        <p14:creationId xmlns:p14="http://schemas.microsoft.com/office/powerpoint/2010/main" val="1325236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What happened in 2018 in V4?</a:t>
            </a:r>
          </a:p>
        </p:txBody>
      </p:sp>
      <p:sp>
        <p:nvSpPr>
          <p:cNvPr id="3" name="Content Placeholder 2"/>
          <p:cNvSpPr>
            <a:spLocks noGrp="1"/>
          </p:cNvSpPr>
          <p:nvPr>
            <p:ph idx="1"/>
          </p:nvPr>
        </p:nvSpPr>
        <p:spPr>
          <a:xfrm>
            <a:off x="827584" y="1203599"/>
            <a:ext cx="7632848" cy="3423827"/>
          </a:xfrm>
        </p:spPr>
        <p:txBody>
          <a:bodyPr>
            <a:noAutofit/>
          </a:bodyPr>
          <a:lstStyle/>
          <a:p>
            <a:pPr marL="0" indent="0">
              <a:buNone/>
            </a:pPr>
            <a:r>
              <a:rPr lang="en-US" sz="2000" dirty="0"/>
              <a:t>Routing Business as usual </a:t>
            </a:r>
            <a:r>
              <a:rPr lang="mr-IN" sz="2000" dirty="0"/>
              <a:t>–</a:t>
            </a:r>
            <a:r>
              <a:rPr lang="en-US" sz="2000" dirty="0"/>
              <a:t> despite IPv4 address exhaustion!</a:t>
            </a:r>
          </a:p>
          <a:p>
            <a:pPr lvl="1">
              <a:spcBef>
                <a:spcPts val="900"/>
              </a:spcBef>
            </a:pPr>
            <a:r>
              <a:rPr lang="en-US" sz="1600" dirty="0"/>
              <a:t>From the look of the growth plots, its business as usual, despite the increasing pressures on IPv4 address availability</a:t>
            </a:r>
          </a:p>
          <a:p>
            <a:pPr lvl="1">
              <a:spcBef>
                <a:spcPts val="900"/>
              </a:spcBef>
            </a:pPr>
            <a:r>
              <a:rPr lang="en-US" sz="1600" dirty="0"/>
              <a:t>The number of entries in the IPv4 default-free zone reached 750,000 by the end of 2018</a:t>
            </a:r>
          </a:p>
          <a:p>
            <a:pPr lvl="1">
              <a:spcBef>
                <a:spcPts val="900"/>
              </a:spcBef>
            </a:pPr>
            <a:r>
              <a:rPr lang="en-US" sz="1600" dirty="0"/>
              <a:t>The pace of growth of the routing table is still relatively constant at ~52,000 new entries and 3,400 new AS’s per year</a:t>
            </a:r>
          </a:p>
          <a:p>
            <a:pPr lvl="2">
              <a:spcBef>
                <a:spcPts val="900"/>
              </a:spcBef>
            </a:pPr>
            <a:r>
              <a:rPr lang="en-US" sz="1400" dirty="0"/>
              <a:t>IPv4 address exhaustion is not changing this!</a:t>
            </a:r>
          </a:p>
          <a:p>
            <a:pPr lvl="2">
              <a:spcBef>
                <a:spcPts val="900"/>
              </a:spcBef>
            </a:pPr>
            <a:r>
              <a:rPr lang="en-US" sz="1400" dirty="0"/>
              <a:t>Instead, we appear to be advertising shorter prefixes into the routing system</a:t>
            </a:r>
          </a:p>
        </p:txBody>
      </p:sp>
    </p:spTree>
    <p:extLst>
      <p:ext uri="{BB962C8B-B14F-4D97-AF65-F5344CB8AC3E}">
        <p14:creationId xmlns:p14="http://schemas.microsoft.com/office/powerpoint/2010/main" val="4147637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1E5A-3551-B242-A782-5CDFAC47E462}"/>
              </a:ext>
            </a:extLst>
          </p:cNvPr>
          <p:cNvSpPr>
            <a:spLocks noGrp="1"/>
          </p:cNvSpPr>
          <p:nvPr>
            <p:ph type="title"/>
          </p:nvPr>
        </p:nvSpPr>
        <p:spPr/>
        <p:txBody>
          <a:bodyPr>
            <a:noAutofit/>
          </a:bodyPr>
          <a:lstStyle/>
          <a:p>
            <a:r>
              <a:rPr lang="en-AU" sz="2800" dirty="0">
                <a:solidFill>
                  <a:schemeClr val="accent6">
                    <a:lumMod val="50000"/>
                  </a:schemeClr>
                </a:solidFill>
                <a:latin typeface="Powderfinger Type" panose="02020709070000000403" pitchFamily="49" charset="77"/>
              </a:rPr>
              <a:t>What about IPv4 Address Exhaustion</a:t>
            </a:r>
            <a:r>
              <a:rPr lang="en-AU" sz="2800" dirty="0">
                <a:solidFill>
                  <a:schemeClr val="accent6">
                    <a:lumMod val="50000"/>
                  </a:schemeClr>
                </a:solidFill>
              </a:rPr>
              <a:t>?</a:t>
            </a:r>
          </a:p>
        </p:txBody>
      </p:sp>
      <p:sp>
        <p:nvSpPr>
          <p:cNvPr id="7" name="TextBox 6">
            <a:extLst>
              <a:ext uri="{FF2B5EF4-FFF2-40B4-BE49-F238E27FC236}">
                <a16:creationId xmlns:a16="http://schemas.microsoft.com/office/drawing/2014/main" id="{87016FDA-B672-F247-8008-45A4791593DF}"/>
              </a:ext>
            </a:extLst>
          </p:cNvPr>
          <p:cNvSpPr txBox="1"/>
          <p:nvPr/>
        </p:nvSpPr>
        <p:spPr>
          <a:xfrm>
            <a:off x="5076056" y="2643758"/>
            <a:ext cx="3300904" cy="1754326"/>
          </a:xfrm>
          <a:prstGeom prst="rect">
            <a:avLst/>
          </a:prstGeom>
          <a:noFill/>
        </p:spPr>
        <p:txBody>
          <a:bodyPr wrap="none" rtlCol="0">
            <a:spAutoFit/>
          </a:bodyPr>
          <a:lstStyle/>
          <a:p>
            <a:r>
              <a:rPr lang="en-AU" dirty="0"/>
              <a:t>ARIN          – no free pool left</a:t>
            </a:r>
          </a:p>
          <a:p>
            <a:r>
              <a:rPr lang="en-AU" dirty="0"/>
              <a:t>AFRINIC    – May 2020</a:t>
            </a:r>
          </a:p>
          <a:p>
            <a:r>
              <a:rPr lang="en-AU" dirty="0"/>
              <a:t>LACNIC     – November 2019</a:t>
            </a:r>
          </a:p>
          <a:p>
            <a:r>
              <a:rPr lang="en-AU" dirty="0"/>
              <a:t>APNIC       – November 2020 </a:t>
            </a:r>
          </a:p>
          <a:p>
            <a:r>
              <a:rPr lang="en-AU" dirty="0"/>
              <a:t>RIPE NCC – January 2020</a:t>
            </a:r>
          </a:p>
          <a:p>
            <a:endParaRPr lang="en-AU" dirty="0"/>
          </a:p>
        </p:txBody>
      </p:sp>
      <p:sp>
        <p:nvSpPr>
          <p:cNvPr id="8" name="TextBox 7">
            <a:extLst>
              <a:ext uri="{FF2B5EF4-FFF2-40B4-BE49-F238E27FC236}">
                <a16:creationId xmlns:a16="http://schemas.microsoft.com/office/drawing/2014/main" id="{60AC6E85-44EE-4548-9389-681BA216C936}"/>
              </a:ext>
            </a:extLst>
          </p:cNvPr>
          <p:cNvSpPr txBox="1"/>
          <p:nvPr/>
        </p:nvSpPr>
        <p:spPr>
          <a:xfrm>
            <a:off x="4973482" y="1707655"/>
            <a:ext cx="3799740" cy="646331"/>
          </a:xfrm>
          <a:prstGeom prst="rect">
            <a:avLst/>
          </a:prstGeom>
          <a:noFill/>
        </p:spPr>
        <p:txBody>
          <a:bodyPr wrap="square" rtlCol="0">
            <a:spAutoFit/>
          </a:bodyPr>
          <a:lstStyle/>
          <a:p>
            <a:r>
              <a:rPr lang="en-AU" dirty="0"/>
              <a:t>RIR Address Pool runout projections (as of April 2019):</a:t>
            </a:r>
          </a:p>
        </p:txBody>
      </p:sp>
      <p:pic>
        <p:nvPicPr>
          <p:cNvPr id="6" name="Content Placeholder 5">
            <a:extLst>
              <a:ext uri="{FF2B5EF4-FFF2-40B4-BE49-F238E27FC236}">
                <a16:creationId xmlns:a16="http://schemas.microsoft.com/office/drawing/2014/main" id="{7AD59D24-C538-834B-B7AC-61A8D0E576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453" y="991267"/>
            <a:ext cx="4796029" cy="3410510"/>
          </a:xfrm>
        </p:spPr>
      </p:pic>
    </p:spTree>
    <p:extLst>
      <p:ext uri="{BB962C8B-B14F-4D97-AF65-F5344CB8AC3E}">
        <p14:creationId xmlns:p14="http://schemas.microsoft.com/office/powerpoint/2010/main" val="3012656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Post-Exhaustion Routing Growth</a:t>
            </a:r>
          </a:p>
        </p:txBody>
      </p:sp>
      <p:sp>
        <p:nvSpPr>
          <p:cNvPr id="3" name="Content Placeholder 2"/>
          <p:cNvSpPr>
            <a:spLocks noGrp="1"/>
          </p:cNvSpPr>
          <p:nvPr>
            <p:ph idx="1"/>
          </p:nvPr>
        </p:nvSpPr>
        <p:spPr>
          <a:xfrm>
            <a:off x="1485900" y="1200152"/>
            <a:ext cx="6172200" cy="3287447"/>
          </a:xfrm>
        </p:spPr>
        <p:txBody>
          <a:bodyPr>
            <a:normAutofit/>
          </a:bodyPr>
          <a:lstStyle/>
          <a:p>
            <a:pPr>
              <a:spcBef>
                <a:spcPts val="936"/>
              </a:spcBef>
            </a:pPr>
            <a:r>
              <a:rPr lang="en-US" dirty="0"/>
              <a:t>What’s driving this post-exhaustion growth?</a:t>
            </a:r>
          </a:p>
          <a:p>
            <a:pPr lvl="1">
              <a:spcBef>
                <a:spcPts val="936"/>
              </a:spcBef>
            </a:pPr>
            <a:r>
              <a:rPr lang="en-US" dirty="0"/>
              <a:t>Transfers?</a:t>
            </a:r>
          </a:p>
          <a:p>
            <a:pPr lvl="1">
              <a:spcBef>
                <a:spcPts val="936"/>
              </a:spcBef>
            </a:pPr>
            <a:r>
              <a:rPr lang="en-US" dirty="0"/>
              <a:t>Last /8 policies in RIPE and APNIC?</a:t>
            </a:r>
          </a:p>
          <a:p>
            <a:pPr lvl="1">
              <a:spcBef>
                <a:spcPts val="936"/>
              </a:spcBef>
            </a:pPr>
            <a:r>
              <a:rPr lang="en-US" dirty="0"/>
              <a:t>Leasing and address recovery?</a:t>
            </a:r>
          </a:p>
          <a:p>
            <a:pPr>
              <a:spcBef>
                <a:spcPts val="936"/>
              </a:spcBef>
            </a:pPr>
            <a:endParaRPr lang="en-US" dirty="0"/>
          </a:p>
          <a:p>
            <a:pPr lvl="1">
              <a:spcBef>
                <a:spcPts val="936"/>
              </a:spcBef>
            </a:pPr>
            <a:endParaRPr lang="en-US" dirty="0"/>
          </a:p>
          <a:p>
            <a:pPr lvl="1">
              <a:spcBef>
                <a:spcPts val="936"/>
              </a:spcBef>
            </a:pPr>
            <a:endParaRPr lang="en-US" dirty="0"/>
          </a:p>
        </p:txBody>
      </p:sp>
    </p:spTree>
    <p:extLst>
      <p:ext uri="{BB962C8B-B14F-4D97-AF65-F5344CB8AC3E}">
        <p14:creationId xmlns:p14="http://schemas.microsoft.com/office/powerpoint/2010/main" val="3955868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1661"/>
            <a:ext cx="6830516" cy="857250"/>
          </a:xfrm>
        </p:spPr>
        <p:txBody>
          <a:bodyPr>
            <a:noAutofit/>
          </a:bodyPr>
          <a:lstStyle/>
          <a:p>
            <a:r>
              <a:rPr lang="en-US" sz="2800" dirty="0">
                <a:solidFill>
                  <a:schemeClr val="accent6">
                    <a:lumMod val="50000"/>
                  </a:schemeClr>
                </a:solidFill>
                <a:latin typeface="Powderfinger Type" panose="02020709070000000403" pitchFamily="49" charset="77"/>
              </a:rPr>
              <a:t>Advertised Address “Age”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245" y="1151411"/>
            <a:ext cx="6159874" cy="3519928"/>
          </a:xfrm>
          <a:prstGeom prst="rect">
            <a:avLst/>
          </a:prstGeom>
        </p:spPr>
      </p:pic>
      <p:sp>
        <p:nvSpPr>
          <p:cNvPr id="6" name="TextBox 5"/>
          <p:cNvSpPr txBox="1"/>
          <p:nvPr/>
        </p:nvSpPr>
        <p:spPr>
          <a:xfrm>
            <a:off x="2144806" y="2599752"/>
            <a:ext cx="3980544" cy="646331"/>
          </a:xfrm>
          <a:prstGeom prst="rect">
            <a:avLst/>
          </a:prstGeom>
          <a:noFill/>
        </p:spPr>
        <p:txBody>
          <a:bodyPr wrap="square" rtlCol="0">
            <a:spAutoFit/>
          </a:bodyPr>
          <a:lstStyle/>
          <a:p>
            <a:r>
              <a:rPr lang="en-US" sz="1200" dirty="0">
                <a:latin typeface="AhnbergHand" charset="0"/>
                <a:ea typeface="AhnbergHand" charset="0"/>
                <a:cs typeface="AhnbergHand" charset="0"/>
              </a:rPr>
              <a:t>80% of all new addresses announced in 2010 were allocated or assigned within the past 12 months</a:t>
            </a:r>
          </a:p>
        </p:txBody>
      </p:sp>
      <p:sp>
        <p:nvSpPr>
          <p:cNvPr id="7" name="Freeform 6"/>
          <p:cNvSpPr/>
          <p:nvPr/>
        </p:nvSpPr>
        <p:spPr>
          <a:xfrm>
            <a:off x="2084202" y="2009714"/>
            <a:ext cx="385361" cy="605741"/>
          </a:xfrm>
          <a:custGeom>
            <a:avLst/>
            <a:gdLst>
              <a:gd name="connsiteX0" fmla="*/ 511112 w 513814"/>
              <a:gd name="connsiteY0" fmla="*/ 807655 h 807655"/>
              <a:gd name="connsiteX1" fmla="*/ 475253 w 513814"/>
              <a:gd name="connsiteY1" fmla="*/ 520784 h 807655"/>
              <a:gd name="connsiteX2" fmla="*/ 242171 w 513814"/>
              <a:gd name="connsiteY2" fmla="*/ 171160 h 807655"/>
              <a:gd name="connsiteX3" fmla="*/ 124 w 513814"/>
              <a:gd name="connsiteY3" fmla="*/ 72549 h 807655"/>
              <a:gd name="connsiteX4" fmla="*/ 206312 w 513814"/>
              <a:gd name="connsiteY4" fmla="*/ 831 h 807655"/>
              <a:gd name="connsiteX5" fmla="*/ 9089 w 513814"/>
              <a:gd name="connsiteY5" fmla="*/ 45655 h 807655"/>
              <a:gd name="connsiteX6" fmla="*/ 80806 w 513814"/>
              <a:gd name="connsiteY6" fmla="*/ 215984 h 8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814" h="807655">
                <a:moveTo>
                  <a:pt x="511112" y="807655"/>
                </a:moveTo>
                <a:cubicBezTo>
                  <a:pt x="515594" y="717260"/>
                  <a:pt x="520077" y="626866"/>
                  <a:pt x="475253" y="520784"/>
                </a:cubicBezTo>
                <a:cubicBezTo>
                  <a:pt x="430429" y="414701"/>
                  <a:pt x="321359" y="245866"/>
                  <a:pt x="242171" y="171160"/>
                </a:cubicBezTo>
                <a:cubicBezTo>
                  <a:pt x="162983" y="96454"/>
                  <a:pt x="6101" y="100937"/>
                  <a:pt x="124" y="72549"/>
                </a:cubicBezTo>
                <a:cubicBezTo>
                  <a:pt x="-5853" y="44161"/>
                  <a:pt x="204818" y="5313"/>
                  <a:pt x="206312" y="831"/>
                </a:cubicBezTo>
                <a:cubicBezTo>
                  <a:pt x="207806" y="-3651"/>
                  <a:pt x="30007" y="9796"/>
                  <a:pt x="9089" y="45655"/>
                </a:cubicBezTo>
                <a:cubicBezTo>
                  <a:pt x="-11829" y="81514"/>
                  <a:pt x="80806" y="215984"/>
                  <a:pt x="80806" y="215984"/>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extBox 7"/>
          <p:cNvSpPr txBox="1"/>
          <p:nvPr/>
        </p:nvSpPr>
        <p:spPr>
          <a:xfrm>
            <a:off x="3482573" y="1866151"/>
            <a:ext cx="3980544" cy="461665"/>
          </a:xfrm>
          <a:prstGeom prst="rect">
            <a:avLst/>
          </a:prstGeom>
          <a:noFill/>
        </p:spPr>
        <p:txBody>
          <a:bodyPr wrap="square" rtlCol="0">
            <a:spAutoFit/>
          </a:bodyPr>
          <a:lstStyle/>
          <a:p>
            <a:r>
              <a:rPr lang="en-US" sz="1200" dirty="0">
                <a:latin typeface="AhnbergHand" charset="0"/>
                <a:ea typeface="AhnbergHand" charset="0"/>
                <a:cs typeface="AhnbergHand" charset="0"/>
              </a:rPr>
              <a:t>2% of all new addresses announced in 2010 were &gt;= 20 years ‘old’ (legacy)</a:t>
            </a:r>
          </a:p>
        </p:txBody>
      </p:sp>
      <p:sp>
        <p:nvSpPr>
          <p:cNvPr id="9" name="Freeform 8"/>
          <p:cNvSpPr/>
          <p:nvPr/>
        </p:nvSpPr>
        <p:spPr>
          <a:xfrm>
            <a:off x="5633848" y="1610707"/>
            <a:ext cx="1642160" cy="238265"/>
          </a:xfrm>
          <a:custGeom>
            <a:avLst/>
            <a:gdLst>
              <a:gd name="connsiteX0" fmla="*/ 99239 w 2189546"/>
              <a:gd name="connsiteY0" fmla="*/ 317687 h 317687"/>
              <a:gd name="connsiteX1" fmla="*/ 179922 w 2189546"/>
              <a:gd name="connsiteY1" fmla="*/ 237005 h 317687"/>
              <a:gd name="connsiteX2" fmla="*/ 1748745 w 2189546"/>
              <a:gd name="connsiteY2" fmla="*/ 129428 h 317687"/>
              <a:gd name="connsiteX3" fmla="*/ 2152157 w 2189546"/>
              <a:gd name="connsiteY3" fmla="*/ 3922 h 317687"/>
              <a:gd name="connsiteX4" fmla="*/ 1919075 w 2189546"/>
              <a:gd name="connsiteY4" fmla="*/ 30817 h 317687"/>
              <a:gd name="connsiteX5" fmla="*/ 2188016 w 2189546"/>
              <a:gd name="connsiteY5" fmla="*/ 21852 h 317687"/>
              <a:gd name="connsiteX6" fmla="*/ 2035616 w 2189546"/>
              <a:gd name="connsiteY6" fmla="*/ 192181 h 31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9546" h="317687">
                <a:moveTo>
                  <a:pt x="99239" y="317687"/>
                </a:moveTo>
                <a:cubicBezTo>
                  <a:pt x="2121" y="293034"/>
                  <a:pt x="-94996" y="268381"/>
                  <a:pt x="179922" y="237005"/>
                </a:cubicBezTo>
                <a:cubicBezTo>
                  <a:pt x="454840" y="205629"/>
                  <a:pt x="1420039" y="168275"/>
                  <a:pt x="1748745" y="129428"/>
                </a:cubicBezTo>
                <a:cubicBezTo>
                  <a:pt x="2077451" y="90581"/>
                  <a:pt x="2123769" y="20357"/>
                  <a:pt x="2152157" y="3922"/>
                </a:cubicBezTo>
                <a:cubicBezTo>
                  <a:pt x="2180545" y="-12513"/>
                  <a:pt x="1913099" y="27829"/>
                  <a:pt x="1919075" y="30817"/>
                </a:cubicBezTo>
                <a:cubicBezTo>
                  <a:pt x="1925052" y="33805"/>
                  <a:pt x="2168593" y="-5042"/>
                  <a:pt x="2188016" y="21852"/>
                </a:cubicBezTo>
                <a:cubicBezTo>
                  <a:pt x="2207439" y="48746"/>
                  <a:pt x="2035616" y="192181"/>
                  <a:pt x="2035616" y="192181"/>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Box 9"/>
          <p:cNvSpPr txBox="1"/>
          <p:nvPr/>
        </p:nvSpPr>
        <p:spPr>
          <a:xfrm>
            <a:off x="1358155" y="870043"/>
            <a:ext cx="569387" cy="300082"/>
          </a:xfrm>
          <a:prstGeom prst="rect">
            <a:avLst/>
          </a:prstGeom>
          <a:noFill/>
        </p:spPr>
        <p:txBody>
          <a:bodyPr wrap="none" rtlCol="0">
            <a:spAutoFit/>
          </a:bodyPr>
          <a:lstStyle/>
          <a:p>
            <a:r>
              <a:rPr lang="en-US" sz="1350" b="1"/>
              <a:t>2010</a:t>
            </a:r>
          </a:p>
        </p:txBody>
      </p:sp>
    </p:spTree>
    <p:extLst>
      <p:ext uri="{BB962C8B-B14F-4D97-AF65-F5344CB8AC3E}">
        <p14:creationId xmlns:p14="http://schemas.microsoft.com/office/powerpoint/2010/main" val="1035579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EA8934-E6DA-3E4B-9BC7-413FFAAF7E0E}"/>
              </a:ext>
            </a:extLst>
          </p:cNvPr>
          <p:cNvPicPr>
            <a:picLocks noChangeAspect="1"/>
          </p:cNvPicPr>
          <p:nvPr/>
        </p:nvPicPr>
        <p:blipFill>
          <a:blip r:embed="rId2"/>
          <a:stretch>
            <a:fillRect/>
          </a:stretch>
        </p:blipFill>
        <p:spPr>
          <a:xfrm>
            <a:off x="1803914" y="741303"/>
            <a:ext cx="6442414" cy="4294943"/>
          </a:xfrm>
          <a:prstGeom prst="rect">
            <a:avLst/>
          </a:prstGeom>
        </p:spPr>
      </p:pic>
      <p:sp>
        <p:nvSpPr>
          <p:cNvPr id="2" name="Title 1"/>
          <p:cNvSpPr>
            <a:spLocks noGrp="1"/>
          </p:cNvSpPr>
          <p:nvPr>
            <p:ph type="title"/>
          </p:nvPr>
        </p:nvSpPr>
        <p:spPr>
          <a:xfrm>
            <a:off x="1043608" y="61661"/>
            <a:ext cx="6614492" cy="857250"/>
          </a:xfrm>
        </p:spPr>
        <p:txBody>
          <a:bodyPr>
            <a:noAutofit/>
          </a:bodyPr>
          <a:lstStyle/>
          <a:p>
            <a:r>
              <a:rPr lang="en-US" sz="2800" dirty="0">
                <a:solidFill>
                  <a:schemeClr val="accent6">
                    <a:lumMod val="50000"/>
                  </a:schemeClr>
                </a:solidFill>
                <a:latin typeface="Powderfinger Type" panose="02020709070000000403" pitchFamily="49" charset="77"/>
              </a:rPr>
              <a:t>Advertised Address “Age”</a:t>
            </a:r>
          </a:p>
        </p:txBody>
      </p:sp>
      <p:sp>
        <p:nvSpPr>
          <p:cNvPr id="6" name="TextBox 5"/>
          <p:cNvSpPr txBox="1"/>
          <p:nvPr/>
        </p:nvSpPr>
        <p:spPr>
          <a:xfrm>
            <a:off x="2908873" y="4086022"/>
            <a:ext cx="4415310" cy="646331"/>
          </a:xfrm>
          <a:prstGeom prst="rect">
            <a:avLst/>
          </a:prstGeom>
          <a:solidFill>
            <a:schemeClr val="bg1"/>
          </a:solidFill>
        </p:spPr>
        <p:txBody>
          <a:bodyPr wrap="square" rtlCol="0">
            <a:spAutoFit/>
          </a:bodyPr>
          <a:lstStyle/>
          <a:p>
            <a:r>
              <a:rPr lang="en-US" sz="1200" dirty="0">
                <a:latin typeface="AhnbergHand" charset="0"/>
                <a:ea typeface="AhnbergHand" charset="0"/>
                <a:cs typeface="AhnbergHand" charset="0"/>
              </a:rPr>
              <a:t>20% of all new addresses announced in 2018 were allocated or assigned within the past 12 months</a:t>
            </a:r>
          </a:p>
          <a:p>
            <a:endParaRPr lang="en-US" sz="1200" dirty="0">
              <a:latin typeface="AhnbergHand" charset="0"/>
              <a:ea typeface="AhnbergHand" charset="0"/>
              <a:cs typeface="AhnbergHand" charset="0"/>
            </a:endParaRPr>
          </a:p>
        </p:txBody>
      </p:sp>
      <p:sp>
        <p:nvSpPr>
          <p:cNvPr id="7" name="TextBox 6"/>
          <p:cNvSpPr txBox="1"/>
          <p:nvPr/>
        </p:nvSpPr>
        <p:spPr>
          <a:xfrm>
            <a:off x="5450445" y="3172329"/>
            <a:ext cx="3276456" cy="461665"/>
          </a:xfrm>
          <a:prstGeom prst="rect">
            <a:avLst/>
          </a:prstGeom>
          <a:solidFill>
            <a:schemeClr val="bg1"/>
          </a:solidFill>
        </p:spPr>
        <p:txBody>
          <a:bodyPr wrap="square" rtlCol="0">
            <a:spAutoFit/>
          </a:bodyPr>
          <a:lstStyle/>
          <a:p>
            <a:r>
              <a:rPr lang="en-US" sz="1200" dirty="0">
                <a:latin typeface="AhnbergHand" charset="0"/>
                <a:ea typeface="AhnbergHand" charset="0"/>
                <a:cs typeface="AhnbergHand" charset="0"/>
              </a:rPr>
              <a:t>48% of all new addresses announced in 2018 were &gt;= 20 years ‘old’ (legacy)</a:t>
            </a:r>
          </a:p>
        </p:txBody>
      </p:sp>
      <p:sp>
        <p:nvSpPr>
          <p:cNvPr id="3" name="Freeform 2"/>
          <p:cNvSpPr/>
          <p:nvPr/>
        </p:nvSpPr>
        <p:spPr>
          <a:xfrm>
            <a:off x="2609385" y="3929292"/>
            <a:ext cx="1129898" cy="194982"/>
          </a:xfrm>
          <a:custGeom>
            <a:avLst/>
            <a:gdLst>
              <a:gd name="connsiteX0" fmla="*/ 1605706 w 1605706"/>
              <a:gd name="connsiteY0" fmla="*/ 259976 h 259976"/>
              <a:gd name="connsiteX1" fmla="*/ 1175400 w 1605706"/>
              <a:gd name="connsiteY1" fmla="*/ 35859 h 259976"/>
              <a:gd name="connsiteX2" fmla="*/ 341682 w 1605706"/>
              <a:gd name="connsiteY2" fmla="*/ 80682 h 259976"/>
              <a:gd name="connsiteX3" fmla="*/ 18953 w 1605706"/>
              <a:gd name="connsiteY3" fmla="*/ 53788 h 259976"/>
              <a:gd name="connsiteX4" fmla="*/ 36882 w 1605706"/>
              <a:gd name="connsiteY4" fmla="*/ 170329 h 259976"/>
              <a:gd name="connsiteX5" fmla="*/ 27918 w 1605706"/>
              <a:gd name="connsiteY5" fmla="*/ 53788 h 259976"/>
              <a:gd name="connsiteX6" fmla="*/ 207212 w 1605706"/>
              <a:gd name="connsiteY6" fmla="*/ 0 h 25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5706" h="259976">
                <a:moveTo>
                  <a:pt x="1605706" y="259976"/>
                </a:moveTo>
                <a:cubicBezTo>
                  <a:pt x="1495888" y="162858"/>
                  <a:pt x="1386071" y="65741"/>
                  <a:pt x="1175400" y="35859"/>
                </a:cubicBezTo>
                <a:cubicBezTo>
                  <a:pt x="964729" y="5977"/>
                  <a:pt x="534423" y="77694"/>
                  <a:pt x="341682" y="80682"/>
                </a:cubicBezTo>
                <a:cubicBezTo>
                  <a:pt x="148941" y="83670"/>
                  <a:pt x="69753" y="38847"/>
                  <a:pt x="18953" y="53788"/>
                </a:cubicBezTo>
                <a:cubicBezTo>
                  <a:pt x="-31847" y="68729"/>
                  <a:pt x="35388" y="170329"/>
                  <a:pt x="36882" y="170329"/>
                </a:cubicBezTo>
                <a:cubicBezTo>
                  <a:pt x="38376" y="170329"/>
                  <a:pt x="-470" y="82176"/>
                  <a:pt x="27918" y="53788"/>
                </a:cubicBezTo>
                <a:cubicBezTo>
                  <a:pt x="56306" y="25400"/>
                  <a:pt x="207212" y="0"/>
                  <a:pt x="207212" y="0"/>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Box 10"/>
          <p:cNvSpPr txBox="1"/>
          <p:nvPr/>
        </p:nvSpPr>
        <p:spPr>
          <a:xfrm>
            <a:off x="1358155" y="870043"/>
            <a:ext cx="569387" cy="300082"/>
          </a:xfrm>
          <a:prstGeom prst="rect">
            <a:avLst/>
          </a:prstGeom>
          <a:noFill/>
        </p:spPr>
        <p:txBody>
          <a:bodyPr wrap="none" rtlCol="0">
            <a:spAutoFit/>
          </a:bodyPr>
          <a:lstStyle/>
          <a:p>
            <a:r>
              <a:rPr lang="en-US" sz="1350" b="1" dirty="0"/>
              <a:t>2018</a:t>
            </a:r>
          </a:p>
        </p:txBody>
      </p:sp>
      <p:sp>
        <p:nvSpPr>
          <p:cNvPr id="12" name="Freeform 11"/>
          <p:cNvSpPr/>
          <p:nvPr/>
        </p:nvSpPr>
        <p:spPr>
          <a:xfrm>
            <a:off x="6127229" y="2689966"/>
            <a:ext cx="1922888" cy="482363"/>
          </a:xfrm>
          <a:custGeom>
            <a:avLst/>
            <a:gdLst>
              <a:gd name="connsiteX0" fmla="*/ 0 w 2563851"/>
              <a:gd name="connsiteY0" fmla="*/ 643151 h 643151"/>
              <a:gd name="connsiteX1" fmla="*/ 243280 w 2563851"/>
              <a:gd name="connsiteY1" fmla="*/ 341148 h 643151"/>
              <a:gd name="connsiteX2" fmla="*/ 1006679 w 2563851"/>
              <a:gd name="connsiteY2" fmla="*/ 290814 h 643151"/>
              <a:gd name="connsiteX3" fmla="*/ 2122414 w 2563851"/>
              <a:gd name="connsiteY3" fmla="*/ 206924 h 643151"/>
              <a:gd name="connsiteX4" fmla="*/ 2558642 w 2563851"/>
              <a:gd name="connsiteY4" fmla="*/ 30755 h 643151"/>
              <a:gd name="connsiteX5" fmla="*/ 2374084 w 2563851"/>
              <a:gd name="connsiteY5" fmla="*/ 39144 h 643151"/>
              <a:gd name="connsiteX6" fmla="*/ 2550253 w 2563851"/>
              <a:gd name="connsiteY6" fmla="*/ 5588 h 643151"/>
              <a:gd name="connsiteX7" fmla="*/ 2541864 w 2563851"/>
              <a:gd name="connsiteY7" fmla="*/ 173368 h 64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3851" h="643151">
                <a:moveTo>
                  <a:pt x="0" y="643151"/>
                </a:moveTo>
                <a:cubicBezTo>
                  <a:pt x="37750" y="521511"/>
                  <a:pt x="75500" y="399871"/>
                  <a:pt x="243280" y="341148"/>
                </a:cubicBezTo>
                <a:cubicBezTo>
                  <a:pt x="411060" y="282425"/>
                  <a:pt x="1006679" y="290814"/>
                  <a:pt x="1006679" y="290814"/>
                </a:cubicBezTo>
                <a:cubicBezTo>
                  <a:pt x="1319868" y="268443"/>
                  <a:pt x="1863754" y="250267"/>
                  <a:pt x="2122414" y="206924"/>
                </a:cubicBezTo>
                <a:cubicBezTo>
                  <a:pt x="2381074" y="163581"/>
                  <a:pt x="2516697" y="58718"/>
                  <a:pt x="2558642" y="30755"/>
                </a:cubicBezTo>
                <a:cubicBezTo>
                  <a:pt x="2600587" y="2792"/>
                  <a:pt x="2375482" y="43338"/>
                  <a:pt x="2374084" y="39144"/>
                </a:cubicBezTo>
                <a:cubicBezTo>
                  <a:pt x="2372686" y="34950"/>
                  <a:pt x="2522290" y="-16783"/>
                  <a:pt x="2550253" y="5588"/>
                </a:cubicBezTo>
                <a:cubicBezTo>
                  <a:pt x="2578216" y="27959"/>
                  <a:pt x="2541864" y="173368"/>
                  <a:pt x="2541864" y="1733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29625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05979"/>
            <a:ext cx="8424936" cy="857250"/>
          </a:xfrm>
        </p:spPr>
        <p:txBody>
          <a:bodyPr>
            <a:noAutofit/>
          </a:bodyPr>
          <a:lstStyle/>
          <a:p>
            <a:r>
              <a:rPr lang="en-US" sz="2400" dirty="0">
                <a:solidFill>
                  <a:schemeClr val="accent6">
                    <a:lumMod val="50000"/>
                  </a:schemeClr>
                </a:solidFill>
                <a:latin typeface="Powderfinger Type" panose="02020709070000000403" pitchFamily="49" charset="77"/>
              </a:rPr>
              <a:t>2000 – 2018: IPv4 Advertised vs Unadvertised</a:t>
            </a:r>
          </a:p>
        </p:txBody>
      </p:sp>
      <p:pic>
        <p:nvPicPr>
          <p:cNvPr id="4" name="Picture 3">
            <a:extLst>
              <a:ext uri="{FF2B5EF4-FFF2-40B4-BE49-F238E27FC236}">
                <a16:creationId xmlns:a16="http://schemas.microsoft.com/office/drawing/2014/main" id="{63C3195D-E4AC-7843-BDD2-5C141EEC4A2C}"/>
              </a:ext>
            </a:extLst>
          </p:cNvPr>
          <p:cNvPicPr>
            <a:picLocks noChangeAspect="1"/>
          </p:cNvPicPr>
          <p:nvPr/>
        </p:nvPicPr>
        <p:blipFill>
          <a:blip r:embed="rId2"/>
          <a:stretch>
            <a:fillRect/>
          </a:stretch>
        </p:blipFill>
        <p:spPr>
          <a:xfrm>
            <a:off x="1138428" y="993027"/>
            <a:ext cx="6761988" cy="3944494"/>
          </a:xfrm>
          <a:prstGeom prst="rect">
            <a:avLst/>
          </a:prstGeom>
        </p:spPr>
      </p:pic>
    </p:spTree>
    <p:extLst>
      <p:ext uri="{BB962C8B-B14F-4D97-AF65-F5344CB8AC3E}">
        <p14:creationId xmlns:p14="http://schemas.microsoft.com/office/powerpoint/2010/main" val="2150396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DFDBE26-DEF8-A247-918A-DC04B972E39E}"/>
              </a:ext>
            </a:extLst>
          </p:cNvPr>
          <p:cNvPicPr>
            <a:picLocks noGrp="1" noChangeAspect="1"/>
          </p:cNvPicPr>
          <p:nvPr>
            <p:ph idx="1"/>
          </p:nvPr>
        </p:nvPicPr>
        <p:blipFill>
          <a:blip r:embed="rId3"/>
          <a:stretch>
            <a:fillRect/>
          </a:stretch>
        </p:blipFill>
        <p:spPr>
          <a:xfrm>
            <a:off x="437401" y="1067348"/>
            <a:ext cx="6518243" cy="3802309"/>
          </a:xfrm>
        </p:spPr>
      </p:pic>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2000 – 2018: Unadvertised Addresses</a:t>
            </a:r>
          </a:p>
        </p:txBody>
      </p:sp>
      <p:sp>
        <p:nvSpPr>
          <p:cNvPr id="12" name="Freeform 11">
            <a:extLst>
              <a:ext uri="{FF2B5EF4-FFF2-40B4-BE49-F238E27FC236}">
                <a16:creationId xmlns:a16="http://schemas.microsoft.com/office/drawing/2014/main" id="{1B7BF122-5703-EA4E-A56A-D6A1D7ECEA70}"/>
              </a:ext>
            </a:extLst>
          </p:cNvPr>
          <p:cNvSpPr/>
          <p:nvPr/>
        </p:nvSpPr>
        <p:spPr>
          <a:xfrm>
            <a:off x="4387724" y="1970660"/>
            <a:ext cx="3857625" cy="28575"/>
          </a:xfrm>
          <a:custGeom>
            <a:avLst/>
            <a:gdLst>
              <a:gd name="connsiteX0" fmla="*/ 0 w 3857625"/>
              <a:gd name="connsiteY0" fmla="*/ 28575 h 28575"/>
              <a:gd name="connsiteX1" fmla="*/ 527050 w 3857625"/>
              <a:gd name="connsiteY1" fmla="*/ 15875 h 28575"/>
              <a:gd name="connsiteX2" fmla="*/ 2282825 w 3857625"/>
              <a:gd name="connsiteY2" fmla="*/ 6350 h 28575"/>
              <a:gd name="connsiteX3" fmla="*/ 3857625 w 3857625"/>
              <a:gd name="connsiteY3" fmla="*/ 0 h 28575"/>
            </a:gdLst>
            <a:ahLst/>
            <a:cxnLst>
              <a:cxn ang="0">
                <a:pos x="connsiteX0" y="connsiteY0"/>
              </a:cxn>
              <a:cxn ang="0">
                <a:pos x="connsiteX1" y="connsiteY1"/>
              </a:cxn>
              <a:cxn ang="0">
                <a:pos x="connsiteX2" y="connsiteY2"/>
              </a:cxn>
              <a:cxn ang="0">
                <a:pos x="connsiteX3" y="connsiteY3"/>
              </a:cxn>
            </a:cxnLst>
            <a:rect l="l" t="t" r="r" b="b"/>
            <a:pathLst>
              <a:path w="3857625" h="28575">
                <a:moveTo>
                  <a:pt x="0" y="28575"/>
                </a:moveTo>
                <a:lnTo>
                  <a:pt x="527050" y="15875"/>
                </a:lnTo>
                <a:lnTo>
                  <a:pt x="2282825" y="6350"/>
                </a:lnTo>
                <a:lnTo>
                  <a:pt x="385762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C09F09E7-037B-9647-AC35-956DF2878AB2}"/>
              </a:ext>
            </a:extLst>
          </p:cNvPr>
          <p:cNvSpPr/>
          <p:nvPr/>
        </p:nvSpPr>
        <p:spPr>
          <a:xfrm>
            <a:off x="6270499" y="2625010"/>
            <a:ext cx="1949450" cy="32466"/>
          </a:xfrm>
          <a:custGeom>
            <a:avLst/>
            <a:gdLst>
              <a:gd name="connsiteX0" fmla="*/ 0 w 1949450"/>
              <a:gd name="connsiteY0" fmla="*/ 19050 h 32466"/>
              <a:gd name="connsiteX1" fmla="*/ 685800 w 1949450"/>
              <a:gd name="connsiteY1" fmla="*/ 31750 h 32466"/>
              <a:gd name="connsiteX2" fmla="*/ 1949450 w 1949450"/>
              <a:gd name="connsiteY2" fmla="*/ 0 h 32466"/>
            </a:gdLst>
            <a:ahLst/>
            <a:cxnLst>
              <a:cxn ang="0">
                <a:pos x="connsiteX0" y="connsiteY0"/>
              </a:cxn>
              <a:cxn ang="0">
                <a:pos x="connsiteX1" y="connsiteY1"/>
              </a:cxn>
              <a:cxn ang="0">
                <a:pos x="connsiteX2" y="connsiteY2"/>
              </a:cxn>
            </a:cxnLst>
            <a:rect l="l" t="t" r="r" b="b"/>
            <a:pathLst>
              <a:path w="1949450" h="32466">
                <a:moveTo>
                  <a:pt x="0" y="19050"/>
                </a:moveTo>
                <a:cubicBezTo>
                  <a:pt x="180446" y="26987"/>
                  <a:pt x="360892" y="34925"/>
                  <a:pt x="685800" y="31750"/>
                </a:cubicBezTo>
                <a:cubicBezTo>
                  <a:pt x="1010708" y="28575"/>
                  <a:pt x="1480079" y="14287"/>
                  <a:pt x="19494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a:extLst>
              <a:ext uri="{FF2B5EF4-FFF2-40B4-BE49-F238E27FC236}">
                <a16:creationId xmlns:a16="http://schemas.microsoft.com/office/drawing/2014/main" id="{FB7DFC71-D3E7-3347-89F8-883A18C579B8}"/>
              </a:ext>
            </a:extLst>
          </p:cNvPr>
          <p:cNvSpPr/>
          <p:nvPr/>
        </p:nvSpPr>
        <p:spPr>
          <a:xfrm>
            <a:off x="6800823" y="1967237"/>
            <a:ext cx="196850" cy="680937"/>
          </a:xfrm>
          <a:custGeom>
            <a:avLst/>
            <a:gdLst>
              <a:gd name="connsiteX0" fmla="*/ 0 w 196850"/>
              <a:gd name="connsiteY0" fmla="*/ 66939 h 680937"/>
              <a:gd name="connsiteX1" fmla="*/ 76200 w 196850"/>
              <a:gd name="connsiteY1" fmla="*/ 9789 h 680937"/>
              <a:gd name="connsiteX2" fmla="*/ 196850 w 196850"/>
              <a:gd name="connsiteY2" fmla="*/ 63764 h 680937"/>
              <a:gd name="connsiteX3" fmla="*/ 76200 w 196850"/>
              <a:gd name="connsiteY3" fmla="*/ 12964 h 680937"/>
              <a:gd name="connsiteX4" fmla="*/ 98425 w 196850"/>
              <a:gd name="connsiteY4" fmla="*/ 349514 h 680937"/>
              <a:gd name="connsiteX5" fmla="*/ 114300 w 196850"/>
              <a:gd name="connsiteY5" fmla="*/ 555889 h 680937"/>
              <a:gd name="connsiteX6" fmla="*/ 120650 w 196850"/>
              <a:gd name="connsiteY6" fmla="*/ 679714 h 680937"/>
              <a:gd name="connsiteX7" fmla="*/ 177800 w 196850"/>
              <a:gd name="connsiteY7" fmla="*/ 622564 h 680937"/>
              <a:gd name="connsiteX8" fmla="*/ 114300 w 196850"/>
              <a:gd name="connsiteY8" fmla="*/ 679714 h 680937"/>
              <a:gd name="connsiteX9" fmla="*/ 44450 w 196850"/>
              <a:gd name="connsiteY9" fmla="*/ 625739 h 68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850" h="680937">
                <a:moveTo>
                  <a:pt x="0" y="66939"/>
                </a:moveTo>
                <a:cubicBezTo>
                  <a:pt x="21696" y="38628"/>
                  <a:pt x="43392" y="10318"/>
                  <a:pt x="76200" y="9789"/>
                </a:cubicBezTo>
                <a:cubicBezTo>
                  <a:pt x="109008" y="9260"/>
                  <a:pt x="196850" y="63235"/>
                  <a:pt x="196850" y="63764"/>
                </a:cubicBezTo>
                <a:cubicBezTo>
                  <a:pt x="196850" y="64293"/>
                  <a:pt x="92604" y="-34661"/>
                  <a:pt x="76200" y="12964"/>
                </a:cubicBezTo>
                <a:cubicBezTo>
                  <a:pt x="59796" y="60589"/>
                  <a:pt x="92075" y="259027"/>
                  <a:pt x="98425" y="349514"/>
                </a:cubicBezTo>
                <a:cubicBezTo>
                  <a:pt x="104775" y="440001"/>
                  <a:pt x="110596" y="500856"/>
                  <a:pt x="114300" y="555889"/>
                </a:cubicBezTo>
                <a:cubicBezTo>
                  <a:pt x="118004" y="610922"/>
                  <a:pt x="110067" y="668602"/>
                  <a:pt x="120650" y="679714"/>
                </a:cubicBezTo>
                <a:cubicBezTo>
                  <a:pt x="131233" y="690826"/>
                  <a:pt x="178858" y="622564"/>
                  <a:pt x="177800" y="622564"/>
                </a:cubicBezTo>
                <a:cubicBezTo>
                  <a:pt x="176742" y="622564"/>
                  <a:pt x="136525" y="679185"/>
                  <a:pt x="114300" y="679714"/>
                </a:cubicBezTo>
                <a:cubicBezTo>
                  <a:pt x="92075" y="680243"/>
                  <a:pt x="68262" y="652991"/>
                  <a:pt x="44450" y="6257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8B3E1B9D-8792-D642-9475-2F70BF8DB4FB}"/>
              </a:ext>
            </a:extLst>
          </p:cNvPr>
          <p:cNvSpPr txBox="1"/>
          <p:nvPr/>
        </p:nvSpPr>
        <p:spPr>
          <a:xfrm>
            <a:off x="7004617" y="2092261"/>
            <a:ext cx="1734770" cy="430887"/>
          </a:xfrm>
          <a:prstGeom prst="rect">
            <a:avLst/>
          </a:prstGeom>
          <a:noFill/>
        </p:spPr>
        <p:txBody>
          <a:bodyPr wrap="none" rtlCol="0">
            <a:spAutoFit/>
          </a:bodyPr>
          <a:lstStyle/>
          <a:p>
            <a:r>
              <a:rPr lang="en-AU" sz="1100" dirty="0">
                <a:latin typeface="AhnbergHand" pitchFamily="2" charset="0"/>
              </a:rPr>
              <a:t>Total volume of</a:t>
            </a:r>
          </a:p>
          <a:p>
            <a:r>
              <a:rPr lang="en-AU" sz="1100" dirty="0">
                <a:latin typeface="AhnbergHand" pitchFamily="2" charset="0"/>
              </a:rPr>
              <a:t>“reclaimed” addresses</a:t>
            </a:r>
          </a:p>
        </p:txBody>
      </p:sp>
    </p:spTree>
    <p:extLst>
      <p:ext uri="{BB962C8B-B14F-4D97-AF65-F5344CB8AC3E}">
        <p14:creationId xmlns:p14="http://schemas.microsoft.com/office/powerpoint/2010/main" val="2274887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8887DED-250C-084C-AF68-A1C7779CF2D8}"/>
              </a:ext>
            </a:extLst>
          </p:cNvPr>
          <p:cNvPicPr>
            <a:picLocks noChangeAspect="1"/>
          </p:cNvPicPr>
          <p:nvPr/>
        </p:nvPicPr>
        <p:blipFill>
          <a:blip r:embed="rId2"/>
          <a:stretch>
            <a:fillRect/>
          </a:stretch>
        </p:blipFill>
        <p:spPr>
          <a:xfrm>
            <a:off x="776904" y="1019837"/>
            <a:ext cx="6657695" cy="3883655"/>
          </a:xfrm>
          <a:prstGeom prst="rect">
            <a:avLst/>
          </a:prstGeom>
        </p:spPr>
      </p:pic>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2018: Assigned vs Recovered</a:t>
            </a:r>
          </a:p>
        </p:txBody>
      </p:sp>
      <p:sp>
        <p:nvSpPr>
          <p:cNvPr id="3" name="TextBox 2"/>
          <p:cNvSpPr txBox="1"/>
          <p:nvPr/>
        </p:nvSpPr>
        <p:spPr>
          <a:xfrm>
            <a:off x="1868201" y="3665210"/>
            <a:ext cx="3063659" cy="300082"/>
          </a:xfrm>
          <a:prstGeom prst="rect">
            <a:avLst/>
          </a:prstGeom>
          <a:noFill/>
        </p:spPr>
        <p:txBody>
          <a:bodyPr wrap="none" rtlCol="0">
            <a:spAutoFit/>
          </a:bodyPr>
          <a:lstStyle/>
          <a:p>
            <a:r>
              <a:rPr lang="en-US" sz="1350" dirty="0">
                <a:solidFill>
                  <a:schemeClr val="accent4">
                    <a:lumMod val="60000"/>
                    <a:lumOff val="40000"/>
                  </a:schemeClr>
                </a:solidFill>
                <a:latin typeface="AhnbergHand" charset="0"/>
                <a:ea typeface="AhnbergHand" charset="0"/>
                <a:cs typeface="AhnbergHand" charset="0"/>
              </a:rPr>
              <a:t>Change in Advertised Addresses</a:t>
            </a:r>
          </a:p>
        </p:txBody>
      </p:sp>
      <p:sp>
        <p:nvSpPr>
          <p:cNvPr id="5" name="Freeform 4"/>
          <p:cNvSpPr/>
          <p:nvPr/>
        </p:nvSpPr>
        <p:spPr>
          <a:xfrm>
            <a:off x="3844110" y="1856760"/>
            <a:ext cx="1344494" cy="270545"/>
          </a:xfrm>
          <a:custGeom>
            <a:avLst/>
            <a:gdLst>
              <a:gd name="connsiteX0" fmla="*/ 22534 w 1792658"/>
              <a:gd name="connsiteY0" fmla="*/ 0 h 360727"/>
              <a:gd name="connsiteX1" fmla="*/ 81257 w 1792658"/>
              <a:gd name="connsiteY1" fmla="*/ 75501 h 360727"/>
              <a:gd name="connsiteX2" fmla="*/ 685264 w 1792658"/>
              <a:gd name="connsiteY2" fmla="*/ 192947 h 360727"/>
              <a:gd name="connsiteX3" fmla="*/ 1700332 w 1792658"/>
              <a:gd name="connsiteY3" fmla="*/ 268448 h 360727"/>
              <a:gd name="connsiteX4" fmla="*/ 1498996 w 1792658"/>
              <a:gd name="connsiteY4" fmla="*/ 184558 h 360727"/>
              <a:gd name="connsiteX5" fmla="*/ 1792611 w 1792658"/>
              <a:gd name="connsiteY5" fmla="*/ 302004 h 360727"/>
              <a:gd name="connsiteX6" fmla="*/ 1524163 w 1792658"/>
              <a:gd name="connsiteY6" fmla="*/ 360727 h 36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2658" h="360727">
                <a:moveTo>
                  <a:pt x="22534" y="0"/>
                </a:moveTo>
                <a:cubicBezTo>
                  <a:pt x="-3332" y="21671"/>
                  <a:pt x="-29198" y="43343"/>
                  <a:pt x="81257" y="75501"/>
                </a:cubicBezTo>
                <a:cubicBezTo>
                  <a:pt x="191712" y="107659"/>
                  <a:pt x="415418" y="160789"/>
                  <a:pt x="685264" y="192947"/>
                </a:cubicBezTo>
                <a:cubicBezTo>
                  <a:pt x="955110" y="225105"/>
                  <a:pt x="1564710" y="269846"/>
                  <a:pt x="1700332" y="268448"/>
                </a:cubicBezTo>
                <a:cubicBezTo>
                  <a:pt x="1835954" y="267050"/>
                  <a:pt x="1483616" y="178965"/>
                  <a:pt x="1498996" y="184558"/>
                </a:cubicBezTo>
                <a:cubicBezTo>
                  <a:pt x="1514376" y="190151"/>
                  <a:pt x="1788417" y="272643"/>
                  <a:pt x="1792611" y="302004"/>
                </a:cubicBezTo>
                <a:cubicBezTo>
                  <a:pt x="1796805" y="331365"/>
                  <a:pt x="1524163" y="360727"/>
                  <a:pt x="1524163" y="360727"/>
                </a:cubicBezTo>
              </a:path>
            </a:pathLst>
          </a:cu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1475226" y="1577249"/>
            <a:ext cx="3937296" cy="300082"/>
          </a:xfrm>
          <a:prstGeom prst="rect">
            <a:avLst/>
          </a:prstGeom>
          <a:solidFill>
            <a:schemeClr val="bg1"/>
          </a:solidFill>
        </p:spPr>
        <p:txBody>
          <a:bodyPr wrap="none" rtlCol="0">
            <a:spAutoFit/>
          </a:bodyPr>
          <a:lstStyle/>
          <a:p>
            <a:r>
              <a:rPr lang="en-US" sz="1350" dirty="0">
                <a:solidFill>
                  <a:srgbClr val="FF0000"/>
                </a:solidFill>
                <a:latin typeface="AhnbergHand" charset="0"/>
                <a:ea typeface="AhnbergHand" charset="0"/>
                <a:cs typeface="AhnbergHand" charset="0"/>
              </a:rPr>
              <a:t>Change in the Unadvertised Address Pool</a:t>
            </a:r>
          </a:p>
        </p:txBody>
      </p:sp>
      <p:sp>
        <p:nvSpPr>
          <p:cNvPr id="7" name="Freeform 6"/>
          <p:cNvSpPr/>
          <p:nvPr/>
        </p:nvSpPr>
        <p:spPr>
          <a:xfrm>
            <a:off x="4722535" y="3589617"/>
            <a:ext cx="1062521" cy="435782"/>
          </a:xfrm>
          <a:custGeom>
            <a:avLst/>
            <a:gdLst>
              <a:gd name="connsiteX0" fmla="*/ 0 w 1416695"/>
              <a:gd name="connsiteY0" fmla="*/ 425737 h 581043"/>
              <a:gd name="connsiteX1" fmla="*/ 562062 w 1416695"/>
              <a:gd name="connsiteY1" fmla="*/ 559961 h 581043"/>
              <a:gd name="connsiteX2" fmla="*/ 1392572 w 1416695"/>
              <a:gd name="connsiteY2" fmla="*/ 31455 h 581043"/>
              <a:gd name="connsiteX3" fmla="*/ 1107346 w 1416695"/>
              <a:gd name="connsiteY3" fmla="*/ 56622 h 581043"/>
              <a:gd name="connsiteX4" fmla="*/ 1400961 w 1416695"/>
              <a:gd name="connsiteY4" fmla="*/ 6288 h 581043"/>
              <a:gd name="connsiteX5" fmla="*/ 1375794 w 1416695"/>
              <a:gd name="connsiteY5" fmla="*/ 224401 h 58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6695" h="581043">
                <a:moveTo>
                  <a:pt x="0" y="425737"/>
                </a:moveTo>
                <a:cubicBezTo>
                  <a:pt x="164983" y="525706"/>
                  <a:pt x="329967" y="625675"/>
                  <a:pt x="562062" y="559961"/>
                </a:cubicBezTo>
                <a:cubicBezTo>
                  <a:pt x="794157" y="494247"/>
                  <a:pt x="1301691" y="115345"/>
                  <a:pt x="1392572" y="31455"/>
                </a:cubicBezTo>
                <a:cubicBezTo>
                  <a:pt x="1483453" y="-52435"/>
                  <a:pt x="1105948" y="60816"/>
                  <a:pt x="1107346" y="56622"/>
                </a:cubicBezTo>
                <a:cubicBezTo>
                  <a:pt x="1108744" y="52428"/>
                  <a:pt x="1356220" y="-21675"/>
                  <a:pt x="1400961" y="6288"/>
                </a:cubicBezTo>
                <a:cubicBezTo>
                  <a:pt x="1445702" y="34251"/>
                  <a:pt x="1381387" y="188049"/>
                  <a:pt x="1375794" y="224401"/>
                </a:cubicBezTo>
              </a:path>
            </a:pathLst>
          </a:custGeom>
          <a:noFill/>
          <a:ln>
            <a:solidFill>
              <a:srgbClr val="C01B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1589161" y="2499742"/>
            <a:ext cx="1560042" cy="300082"/>
          </a:xfrm>
          <a:prstGeom prst="rect">
            <a:avLst/>
          </a:prstGeom>
          <a:noFill/>
          <a:ln>
            <a:noFill/>
          </a:ln>
        </p:spPr>
        <p:txBody>
          <a:bodyPr wrap="none" rtlCol="0">
            <a:spAutoFit/>
          </a:bodyPr>
          <a:lstStyle/>
          <a:p>
            <a:r>
              <a:rPr lang="en-US" sz="1350" dirty="0">
                <a:solidFill>
                  <a:srgbClr val="004FBB"/>
                </a:solidFill>
                <a:latin typeface="AhnbergHand" charset="0"/>
                <a:ea typeface="AhnbergHand" charset="0"/>
                <a:cs typeface="AhnbergHand" charset="0"/>
              </a:rPr>
              <a:t>RIR Allocations</a:t>
            </a:r>
          </a:p>
        </p:txBody>
      </p:sp>
      <p:sp>
        <p:nvSpPr>
          <p:cNvPr id="10" name="Freeform 9"/>
          <p:cNvSpPr/>
          <p:nvPr/>
        </p:nvSpPr>
        <p:spPr>
          <a:xfrm>
            <a:off x="3108697" y="2615416"/>
            <a:ext cx="455192" cy="269591"/>
          </a:xfrm>
          <a:custGeom>
            <a:avLst/>
            <a:gdLst>
              <a:gd name="connsiteX0" fmla="*/ 0 w 606923"/>
              <a:gd name="connsiteY0" fmla="*/ 0 h 359455"/>
              <a:gd name="connsiteX1" fmla="*/ 461395 w 606923"/>
              <a:gd name="connsiteY1" fmla="*/ 58723 h 359455"/>
              <a:gd name="connsiteX2" fmla="*/ 595618 w 606923"/>
              <a:gd name="connsiteY2" fmla="*/ 327171 h 359455"/>
              <a:gd name="connsiteX3" fmla="*/ 595618 w 606923"/>
              <a:gd name="connsiteY3" fmla="*/ 134224 h 359455"/>
              <a:gd name="connsiteX4" fmla="*/ 562062 w 606923"/>
              <a:gd name="connsiteY4" fmla="*/ 352338 h 359455"/>
              <a:gd name="connsiteX5" fmla="*/ 369116 w 606923"/>
              <a:gd name="connsiteY5" fmla="*/ 285226 h 35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923" h="359455">
                <a:moveTo>
                  <a:pt x="0" y="0"/>
                </a:moveTo>
                <a:cubicBezTo>
                  <a:pt x="181062" y="2097"/>
                  <a:pt x="362125" y="4195"/>
                  <a:pt x="461395" y="58723"/>
                </a:cubicBezTo>
                <a:cubicBezTo>
                  <a:pt x="560665" y="113251"/>
                  <a:pt x="573248" y="314588"/>
                  <a:pt x="595618" y="327171"/>
                </a:cubicBezTo>
                <a:cubicBezTo>
                  <a:pt x="617988" y="339754"/>
                  <a:pt x="601211" y="130030"/>
                  <a:pt x="595618" y="134224"/>
                </a:cubicBezTo>
                <a:cubicBezTo>
                  <a:pt x="590025" y="138418"/>
                  <a:pt x="599812" y="327171"/>
                  <a:pt x="562062" y="352338"/>
                </a:cubicBezTo>
                <a:cubicBezTo>
                  <a:pt x="524312" y="377505"/>
                  <a:pt x="446714" y="331365"/>
                  <a:pt x="369116" y="2852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Freeform 3"/>
          <p:cNvSpPr/>
          <p:nvPr/>
        </p:nvSpPr>
        <p:spPr>
          <a:xfrm>
            <a:off x="7309403" y="2510980"/>
            <a:ext cx="192960" cy="717299"/>
          </a:xfrm>
          <a:custGeom>
            <a:avLst/>
            <a:gdLst>
              <a:gd name="connsiteX0" fmla="*/ 0 w 192960"/>
              <a:gd name="connsiteY0" fmla="*/ 12612 h 935451"/>
              <a:gd name="connsiteX1" fmla="*/ 83890 w 192960"/>
              <a:gd name="connsiteY1" fmla="*/ 4223 h 935451"/>
              <a:gd name="connsiteX2" fmla="*/ 117446 w 192960"/>
              <a:gd name="connsiteY2" fmla="*/ 71335 h 935451"/>
              <a:gd name="connsiteX3" fmla="*/ 75501 w 192960"/>
              <a:gd name="connsiteY3" fmla="*/ 339783 h 935451"/>
              <a:gd name="connsiteX4" fmla="*/ 192947 w 192960"/>
              <a:gd name="connsiteY4" fmla="*/ 390117 h 935451"/>
              <a:gd name="connsiteX5" fmla="*/ 67112 w 192960"/>
              <a:gd name="connsiteY5" fmla="*/ 448840 h 935451"/>
              <a:gd name="connsiteX6" fmla="*/ 117446 w 192960"/>
              <a:gd name="connsiteY6" fmla="*/ 591453 h 935451"/>
              <a:gd name="connsiteX7" fmla="*/ 100668 w 192960"/>
              <a:gd name="connsiteY7" fmla="*/ 901845 h 935451"/>
              <a:gd name="connsiteX8" fmla="*/ 25167 w 192960"/>
              <a:gd name="connsiteY8" fmla="*/ 927012 h 93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960" h="935451">
                <a:moveTo>
                  <a:pt x="0" y="12612"/>
                </a:moveTo>
                <a:cubicBezTo>
                  <a:pt x="32158" y="3524"/>
                  <a:pt x="64316" y="-5564"/>
                  <a:pt x="83890" y="4223"/>
                </a:cubicBezTo>
                <a:cubicBezTo>
                  <a:pt x="103464" y="14010"/>
                  <a:pt x="118844" y="15408"/>
                  <a:pt x="117446" y="71335"/>
                </a:cubicBezTo>
                <a:cubicBezTo>
                  <a:pt x="116048" y="127262"/>
                  <a:pt x="62918" y="286653"/>
                  <a:pt x="75501" y="339783"/>
                </a:cubicBezTo>
                <a:cubicBezTo>
                  <a:pt x="88084" y="392913"/>
                  <a:pt x="194345" y="371941"/>
                  <a:pt x="192947" y="390117"/>
                </a:cubicBezTo>
                <a:cubicBezTo>
                  <a:pt x="191549" y="408293"/>
                  <a:pt x="79696" y="415284"/>
                  <a:pt x="67112" y="448840"/>
                </a:cubicBezTo>
                <a:cubicBezTo>
                  <a:pt x="54529" y="482396"/>
                  <a:pt x="111853" y="515952"/>
                  <a:pt x="117446" y="591453"/>
                </a:cubicBezTo>
                <a:cubicBezTo>
                  <a:pt x="123039" y="666954"/>
                  <a:pt x="116048" y="845919"/>
                  <a:pt x="100668" y="901845"/>
                </a:cubicBezTo>
                <a:cubicBezTo>
                  <a:pt x="85288" y="957772"/>
                  <a:pt x="25167" y="927012"/>
                  <a:pt x="25167" y="92701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382629" y="2615416"/>
            <a:ext cx="1645002" cy="369332"/>
          </a:xfrm>
          <a:prstGeom prst="rect">
            <a:avLst/>
          </a:prstGeom>
          <a:noFill/>
        </p:spPr>
        <p:txBody>
          <a:bodyPr wrap="none" rtlCol="0">
            <a:spAutoFit/>
          </a:bodyPr>
          <a:lstStyle/>
          <a:p>
            <a:r>
              <a:rPr lang="en-US" dirty="0">
                <a:solidFill>
                  <a:schemeClr val="accent1"/>
                </a:solidFill>
                <a:latin typeface="AhnbergHand" charset="0"/>
                <a:ea typeface="AhnbergHand" charset="0"/>
                <a:cs typeface="AhnbergHand" charset="0"/>
              </a:rPr>
              <a:t>“draw down”</a:t>
            </a:r>
          </a:p>
        </p:txBody>
      </p:sp>
    </p:spTree>
    <p:extLst>
      <p:ext uri="{BB962C8B-B14F-4D97-AF65-F5344CB8AC3E}">
        <p14:creationId xmlns:p14="http://schemas.microsoft.com/office/powerpoint/2010/main" val="1368927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V4 in 2018</a:t>
            </a:r>
          </a:p>
        </p:txBody>
      </p:sp>
      <p:sp>
        <p:nvSpPr>
          <p:cNvPr id="3" name="Content Placeholder 2"/>
          <p:cNvSpPr>
            <a:spLocks noGrp="1"/>
          </p:cNvSpPr>
          <p:nvPr>
            <p:ph idx="1"/>
          </p:nvPr>
        </p:nvSpPr>
        <p:spPr>
          <a:xfrm>
            <a:off x="758284" y="1200152"/>
            <a:ext cx="7126085" cy="3287447"/>
          </a:xfrm>
        </p:spPr>
        <p:txBody>
          <a:bodyPr>
            <a:normAutofit/>
          </a:bodyPr>
          <a:lstStyle/>
          <a:p>
            <a:pPr>
              <a:spcBef>
                <a:spcPts val="936"/>
              </a:spcBef>
            </a:pPr>
            <a:r>
              <a:rPr lang="en-US" sz="1600" dirty="0"/>
              <a:t>The equivalent of 1.4 /8s were </a:t>
            </a:r>
            <a:r>
              <a:rPr lang="en-US" sz="1600" b="1" dirty="0"/>
              <a:t>removed</a:t>
            </a:r>
            <a:r>
              <a:rPr lang="en-US" sz="1600" dirty="0"/>
              <a:t> from the routing table across 2018</a:t>
            </a:r>
          </a:p>
          <a:p>
            <a:pPr>
              <a:spcBef>
                <a:spcPts val="936"/>
              </a:spcBef>
            </a:pPr>
            <a:r>
              <a:rPr lang="en-US" sz="1600" dirty="0"/>
              <a:t>Approximately 0.86 /8s were assigned by RIRs in 2015</a:t>
            </a:r>
          </a:p>
          <a:p>
            <a:pPr lvl="1">
              <a:spcBef>
                <a:spcPts val="936"/>
              </a:spcBef>
            </a:pPr>
            <a:r>
              <a:rPr lang="en-US" sz="1400" dirty="0"/>
              <a:t>0.37 /8’s assigned by </a:t>
            </a:r>
            <a:r>
              <a:rPr lang="en-US" sz="1400" dirty="0" err="1"/>
              <a:t>Afrinic</a:t>
            </a:r>
            <a:endParaRPr lang="en-US" sz="1400" dirty="0"/>
          </a:p>
          <a:p>
            <a:pPr lvl="1">
              <a:spcBef>
                <a:spcPts val="936"/>
              </a:spcBef>
            </a:pPr>
            <a:r>
              <a:rPr lang="en-US" sz="1400" dirty="0"/>
              <a:t>0.28 /8s assigned by the RIPE NCC (last /8 allocations) </a:t>
            </a:r>
          </a:p>
          <a:p>
            <a:pPr lvl="1">
              <a:spcBef>
                <a:spcPts val="936"/>
              </a:spcBef>
            </a:pPr>
            <a:r>
              <a:rPr lang="en-US" sz="1400" dirty="0"/>
              <a:t>0.10 /8s were assigned by APNIC (last /8 allocations)</a:t>
            </a:r>
          </a:p>
          <a:p>
            <a:pPr lvl="1">
              <a:spcBef>
                <a:spcPts val="936"/>
              </a:spcBef>
            </a:pPr>
            <a:endParaRPr lang="en-US" sz="1400" dirty="0"/>
          </a:p>
          <a:p>
            <a:pPr marL="300031" indent="-257168">
              <a:spcBef>
                <a:spcPts val="936"/>
              </a:spcBef>
            </a:pPr>
            <a:r>
              <a:rPr lang="en-US" sz="1600" dirty="0"/>
              <a:t>And a net of 2.1 /8’s were added to the pool of unadvertised addresses</a:t>
            </a:r>
          </a:p>
          <a:p>
            <a:pPr marL="300031" indent="-257168">
              <a:spcBef>
                <a:spcPts val="936"/>
              </a:spcBef>
            </a:pPr>
            <a:endParaRPr lang="en-US" sz="1600" dirty="0"/>
          </a:p>
          <a:p>
            <a:pPr marL="42863" indent="0">
              <a:spcBef>
                <a:spcPts val="936"/>
              </a:spcBef>
              <a:buNone/>
            </a:pPr>
            <a:r>
              <a:rPr lang="en-US" sz="1600" dirty="0"/>
              <a:t>In 2018 we saw legacy blocks transferring away from ISPs / end user sites and heading towards cloud SPs.</a:t>
            </a:r>
          </a:p>
          <a:p>
            <a:pPr lvl="1">
              <a:spcBef>
                <a:spcPts val="936"/>
              </a:spcBef>
            </a:pPr>
            <a:endParaRPr lang="en-US" sz="1400" dirty="0"/>
          </a:p>
          <a:p>
            <a:pPr lvl="1">
              <a:spcBef>
                <a:spcPts val="936"/>
              </a:spcBef>
            </a:pPr>
            <a:endParaRPr lang="en-US" sz="1400" dirty="0"/>
          </a:p>
          <a:p>
            <a:pPr lvl="1">
              <a:spcBef>
                <a:spcPts val="936"/>
              </a:spcBef>
            </a:pPr>
            <a:endParaRPr lang="en-US" sz="1400" dirty="0"/>
          </a:p>
        </p:txBody>
      </p:sp>
    </p:spTree>
    <p:extLst>
      <p:ext uri="{BB962C8B-B14F-4D97-AF65-F5344CB8AC3E}">
        <p14:creationId xmlns:p14="http://schemas.microsoft.com/office/powerpoint/2010/main" val="473304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A88A3B15-E73D-2241-90FA-E6E5E16576A5}"/>
              </a:ext>
            </a:extLst>
          </p:cNvPr>
          <p:cNvPicPr>
            <a:picLocks noGrp="1" noChangeAspect="1"/>
          </p:cNvPicPr>
          <p:nvPr>
            <p:ph idx="1"/>
          </p:nvPr>
        </p:nvPicPr>
        <p:blipFill>
          <a:blip r:embed="rId2"/>
          <a:stretch>
            <a:fillRect/>
          </a:stretch>
        </p:blipFill>
        <p:spPr>
          <a:xfrm>
            <a:off x="767052" y="1017954"/>
            <a:ext cx="7609896" cy="3804948"/>
          </a:xfrm>
        </p:spPr>
      </p:pic>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The Route-Views View of IPv6</a:t>
            </a:r>
          </a:p>
        </p:txBody>
      </p:sp>
      <p:sp>
        <p:nvSpPr>
          <p:cNvPr id="9" name="TextBox 8"/>
          <p:cNvSpPr txBox="1"/>
          <p:nvPr/>
        </p:nvSpPr>
        <p:spPr>
          <a:xfrm>
            <a:off x="2339753" y="3440039"/>
            <a:ext cx="2231701" cy="300082"/>
          </a:xfrm>
          <a:prstGeom prst="rect">
            <a:avLst/>
          </a:prstGeom>
          <a:noFill/>
        </p:spPr>
        <p:txBody>
          <a:bodyPr wrap="none" rtlCol="0">
            <a:spAutoFit/>
          </a:bodyPr>
          <a:lstStyle/>
          <a:p>
            <a:r>
              <a:rPr lang="en-US" sz="1350" dirty="0">
                <a:latin typeface="AhnbergHand"/>
                <a:cs typeface="AhnbergHand"/>
              </a:rPr>
              <a:t>IANA IPv4 Exhaustion</a:t>
            </a:r>
          </a:p>
        </p:txBody>
      </p:sp>
      <p:sp>
        <p:nvSpPr>
          <p:cNvPr id="6" name="Freeform 5"/>
          <p:cNvSpPr/>
          <p:nvPr/>
        </p:nvSpPr>
        <p:spPr>
          <a:xfrm>
            <a:off x="3831891" y="3683816"/>
            <a:ext cx="598508" cy="544119"/>
          </a:xfrm>
          <a:custGeom>
            <a:avLst/>
            <a:gdLst>
              <a:gd name="connsiteX0" fmla="*/ 0 w 798010"/>
              <a:gd name="connsiteY0" fmla="*/ 0 h 725492"/>
              <a:gd name="connsiteX1" fmla="*/ 302003 w 798010"/>
              <a:gd name="connsiteY1" fmla="*/ 360727 h 725492"/>
              <a:gd name="connsiteX2" fmla="*/ 780176 w 798010"/>
              <a:gd name="connsiteY2" fmla="*/ 679508 h 725492"/>
              <a:gd name="connsiteX3" fmla="*/ 704675 w 798010"/>
              <a:gd name="connsiteY3" fmla="*/ 545285 h 725492"/>
              <a:gd name="connsiteX4" fmla="*/ 788565 w 798010"/>
              <a:gd name="connsiteY4" fmla="*/ 713064 h 725492"/>
              <a:gd name="connsiteX5" fmla="*/ 612396 w 798010"/>
              <a:gd name="connsiteY5" fmla="*/ 713064 h 72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8010" h="725492">
                <a:moveTo>
                  <a:pt x="0" y="0"/>
                </a:moveTo>
                <a:cubicBezTo>
                  <a:pt x="85987" y="123738"/>
                  <a:pt x="171974" y="247476"/>
                  <a:pt x="302003" y="360727"/>
                </a:cubicBezTo>
                <a:cubicBezTo>
                  <a:pt x="432032" y="473978"/>
                  <a:pt x="713064" y="648748"/>
                  <a:pt x="780176" y="679508"/>
                </a:cubicBezTo>
                <a:cubicBezTo>
                  <a:pt x="847288" y="710268"/>
                  <a:pt x="703277" y="539692"/>
                  <a:pt x="704675" y="545285"/>
                </a:cubicBezTo>
                <a:cubicBezTo>
                  <a:pt x="706073" y="550878"/>
                  <a:pt x="803945" y="685101"/>
                  <a:pt x="788565" y="713064"/>
                </a:cubicBezTo>
                <a:cubicBezTo>
                  <a:pt x="773185" y="741027"/>
                  <a:pt x="612396" y="713064"/>
                  <a:pt x="612396" y="7130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7306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318" y="205979"/>
            <a:ext cx="6741066" cy="857250"/>
          </a:xfrm>
        </p:spPr>
        <p:txBody>
          <a:bodyPr>
            <a:normAutofit/>
          </a:bodyPr>
          <a:lstStyle/>
          <a:p>
            <a:r>
              <a:rPr lang="en-US" sz="3200" dirty="0">
                <a:solidFill>
                  <a:schemeClr val="accent6">
                    <a:lumMod val="50000"/>
                  </a:schemeClr>
                </a:solidFill>
                <a:latin typeface="Powderfinger Type" panose="02020709070000000403" pitchFamily="49" charset="77"/>
              </a:rPr>
              <a:t>Through the Routing Lens …</a:t>
            </a:r>
          </a:p>
        </p:txBody>
      </p:sp>
      <p:sp>
        <p:nvSpPr>
          <p:cNvPr id="3" name="Content Placeholder 2"/>
          <p:cNvSpPr>
            <a:spLocks noGrp="1"/>
          </p:cNvSpPr>
          <p:nvPr>
            <p:ph idx="1"/>
          </p:nvPr>
        </p:nvSpPr>
        <p:spPr>
          <a:xfrm>
            <a:off x="311982" y="1275607"/>
            <a:ext cx="4248472" cy="3394472"/>
          </a:xfrm>
        </p:spPr>
        <p:txBody>
          <a:bodyPr>
            <a:normAutofit/>
          </a:bodyPr>
          <a:lstStyle/>
          <a:p>
            <a:pPr marL="0" indent="0">
              <a:buNone/>
            </a:pPr>
            <a:r>
              <a:rPr lang="en-US" sz="1800" dirty="0"/>
              <a:t>There are very few ways to assemble a single view of the entire Internet</a:t>
            </a:r>
          </a:p>
          <a:p>
            <a:pPr marL="0" indent="0">
              <a:buNone/>
            </a:pPr>
            <a:r>
              <a:rPr lang="en-US" sz="1800" dirty="0"/>
              <a:t>The lens of routing is one of the ways in which information relating to the entire reachable Internet is bought together</a:t>
            </a:r>
          </a:p>
          <a:p>
            <a:pPr marL="0" indent="0">
              <a:buNone/>
            </a:pPr>
            <a:r>
              <a:rPr lang="en-US" sz="1800" dirty="0"/>
              <a:t>Even so, its not a perfect lens, but it can provide some useful insights about the entire scope of the Internet</a:t>
            </a:r>
          </a:p>
        </p:txBody>
      </p:sp>
      <p:pic>
        <p:nvPicPr>
          <p:cNvPr id="6" name="Picture 5">
            <a:extLst>
              <a:ext uri="{FF2B5EF4-FFF2-40B4-BE49-F238E27FC236}">
                <a16:creationId xmlns:a16="http://schemas.microsoft.com/office/drawing/2014/main" id="{5387EC88-FA63-0940-B360-93855CA28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5" y="1203599"/>
            <a:ext cx="3060319" cy="3060319"/>
          </a:xfrm>
          <a:prstGeom prst="rect">
            <a:avLst/>
          </a:prstGeom>
        </p:spPr>
      </p:pic>
    </p:spTree>
    <p:extLst>
      <p:ext uri="{BB962C8B-B14F-4D97-AF65-F5344CB8AC3E}">
        <p14:creationId xmlns:p14="http://schemas.microsoft.com/office/powerpoint/2010/main" val="4054480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2017-2018 in Detail</a:t>
            </a:r>
          </a:p>
        </p:txBody>
      </p:sp>
      <p:pic>
        <p:nvPicPr>
          <p:cNvPr id="6" name="Content Placeholder 5">
            <a:extLst>
              <a:ext uri="{FF2B5EF4-FFF2-40B4-BE49-F238E27FC236}">
                <a16:creationId xmlns:a16="http://schemas.microsoft.com/office/drawing/2014/main" id="{5314FD2F-277E-9646-B8A6-A32994E653FA}"/>
              </a:ext>
            </a:extLst>
          </p:cNvPr>
          <p:cNvPicPr>
            <a:picLocks noGrp="1" noChangeAspect="1"/>
          </p:cNvPicPr>
          <p:nvPr>
            <p:ph idx="1"/>
          </p:nvPr>
        </p:nvPicPr>
        <p:blipFill>
          <a:blip r:embed="rId2"/>
          <a:stretch>
            <a:fillRect/>
          </a:stretch>
        </p:blipFill>
        <p:spPr>
          <a:xfrm>
            <a:off x="1001025" y="1215484"/>
            <a:ext cx="6834479" cy="3417239"/>
          </a:xfrm>
        </p:spPr>
      </p:pic>
      <p:sp>
        <p:nvSpPr>
          <p:cNvPr id="8" name="Freeform 7">
            <a:extLst>
              <a:ext uri="{FF2B5EF4-FFF2-40B4-BE49-F238E27FC236}">
                <a16:creationId xmlns:a16="http://schemas.microsoft.com/office/drawing/2014/main" id="{40735FFD-7CDA-A543-B4B8-CB6761D5D9FC}"/>
              </a:ext>
            </a:extLst>
          </p:cNvPr>
          <p:cNvSpPr/>
          <p:nvPr/>
        </p:nvSpPr>
        <p:spPr>
          <a:xfrm>
            <a:off x="1308497" y="3928017"/>
            <a:ext cx="94805" cy="249971"/>
          </a:xfrm>
          <a:custGeom>
            <a:avLst/>
            <a:gdLst>
              <a:gd name="connsiteX0" fmla="*/ 0 w 126407"/>
              <a:gd name="connsiteY0" fmla="*/ 87938 h 333294"/>
              <a:gd name="connsiteX1" fmla="*/ 74342 w 126407"/>
              <a:gd name="connsiteY1" fmla="*/ 6163 h 333294"/>
              <a:gd name="connsiteX2" fmla="*/ 118947 w 126407"/>
              <a:gd name="connsiteY2" fmla="*/ 43333 h 333294"/>
              <a:gd name="connsiteX3" fmla="*/ 66908 w 126407"/>
              <a:gd name="connsiteY3" fmla="*/ 13597 h 333294"/>
              <a:gd name="connsiteX4" fmla="*/ 74342 w 126407"/>
              <a:gd name="connsiteY4" fmla="*/ 303528 h 333294"/>
              <a:gd name="connsiteX5" fmla="*/ 126381 w 126407"/>
              <a:gd name="connsiteY5" fmla="*/ 251489 h 333294"/>
              <a:gd name="connsiteX6" fmla="*/ 66908 w 126407"/>
              <a:gd name="connsiteY6" fmla="*/ 333265 h 333294"/>
              <a:gd name="connsiteX7" fmla="*/ 22303 w 126407"/>
              <a:gd name="connsiteY7" fmla="*/ 258924 h 3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7" h="333294">
                <a:moveTo>
                  <a:pt x="0" y="87938"/>
                </a:moveTo>
                <a:cubicBezTo>
                  <a:pt x="27259" y="50767"/>
                  <a:pt x="54518" y="13597"/>
                  <a:pt x="74342" y="6163"/>
                </a:cubicBezTo>
                <a:cubicBezTo>
                  <a:pt x="94166" y="-1271"/>
                  <a:pt x="120186" y="42094"/>
                  <a:pt x="118947" y="43333"/>
                </a:cubicBezTo>
                <a:cubicBezTo>
                  <a:pt x="117708" y="44572"/>
                  <a:pt x="74342" y="-29769"/>
                  <a:pt x="66908" y="13597"/>
                </a:cubicBezTo>
                <a:cubicBezTo>
                  <a:pt x="59474" y="56963"/>
                  <a:pt x="64430" y="263879"/>
                  <a:pt x="74342" y="303528"/>
                </a:cubicBezTo>
                <a:cubicBezTo>
                  <a:pt x="84254" y="343177"/>
                  <a:pt x="127620" y="246533"/>
                  <a:pt x="126381" y="251489"/>
                </a:cubicBezTo>
                <a:cubicBezTo>
                  <a:pt x="125142" y="256445"/>
                  <a:pt x="84254" y="332026"/>
                  <a:pt x="66908" y="333265"/>
                </a:cubicBezTo>
                <a:cubicBezTo>
                  <a:pt x="49562" y="334504"/>
                  <a:pt x="35932" y="296714"/>
                  <a:pt x="22303" y="2589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a:extLst>
              <a:ext uri="{FF2B5EF4-FFF2-40B4-BE49-F238E27FC236}">
                <a16:creationId xmlns:a16="http://schemas.microsoft.com/office/drawing/2014/main" id="{5997981E-18C7-7349-B4EE-74CBC17A279F}"/>
              </a:ext>
            </a:extLst>
          </p:cNvPr>
          <p:cNvSpPr/>
          <p:nvPr/>
        </p:nvSpPr>
        <p:spPr>
          <a:xfrm>
            <a:off x="7589422" y="2168912"/>
            <a:ext cx="94805" cy="249971"/>
          </a:xfrm>
          <a:custGeom>
            <a:avLst/>
            <a:gdLst>
              <a:gd name="connsiteX0" fmla="*/ 0 w 126407"/>
              <a:gd name="connsiteY0" fmla="*/ 87938 h 333294"/>
              <a:gd name="connsiteX1" fmla="*/ 74342 w 126407"/>
              <a:gd name="connsiteY1" fmla="*/ 6163 h 333294"/>
              <a:gd name="connsiteX2" fmla="*/ 118947 w 126407"/>
              <a:gd name="connsiteY2" fmla="*/ 43333 h 333294"/>
              <a:gd name="connsiteX3" fmla="*/ 66908 w 126407"/>
              <a:gd name="connsiteY3" fmla="*/ 13597 h 333294"/>
              <a:gd name="connsiteX4" fmla="*/ 74342 w 126407"/>
              <a:gd name="connsiteY4" fmla="*/ 303528 h 333294"/>
              <a:gd name="connsiteX5" fmla="*/ 126381 w 126407"/>
              <a:gd name="connsiteY5" fmla="*/ 251489 h 333294"/>
              <a:gd name="connsiteX6" fmla="*/ 66908 w 126407"/>
              <a:gd name="connsiteY6" fmla="*/ 333265 h 333294"/>
              <a:gd name="connsiteX7" fmla="*/ 22303 w 126407"/>
              <a:gd name="connsiteY7" fmla="*/ 258924 h 3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7" h="333294">
                <a:moveTo>
                  <a:pt x="0" y="87938"/>
                </a:moveTo>
                <a:cubicBezTo>
                  <a:pt x="27259" y="50767"/>
                  <a:pt x="54518" y="13597"/>
                  <a:pt x="74342" y="6163"/>
                </a:cubicBezTo>
                <a:cubicBezTo>
                  <a:pt x="94166" y="-1271"/>
                  <a:pt x="120186" y="42094"/>
                  <a:pt x="118947" y="43333"/>
                </a:cubicBezTo>
                <a:cubicBezTo>
                  <a:pt x="117708" y="44572"/>
                  <a:pt x="74342" y="-29769"/>
                  <a:pt x="66908" y="13597"/>
                </a:cubicBezTo>
                <a:cubicBezTo>
                  <a:pt x="59474" y="56963"/>
                  <a:pt x="64430" y="263879"/>
                  <a:pt x="74342" y="303528"/>
                </a:cubicBezTo>
                <a:cubicBezTo>
                  <a:pt x="84254" y="343177"/>
                  <a:pt x="127620" y="246533"/>
                  <a:pt x="126381" y="251489"/>
                </a:cubicBezTo>
                <a:cubicBezTo>
                  <a:pt x="125142" y="256445"/>
                  <a:pt x="84254" y="332026"/>
                  <a:pt x="66908" y="333265"/>
                </a:cubicBezTo>
                <a:cubicBezTo>
                  <a:pt x="49562" y="334504"/>
                  <a:pt x="35932" y="296714"/>
                  <a:pt x="22303" y="2589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370136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IPv6</a:t>
            </a:r>
          </a:p>
        </p:txBody>
      </p:sp>
      <p:sp>
        <p:nvSpPr>
          <p:cNvPr id="5" name="TextBox 4"/>
          <p:cNvSpPr txBox="1"/>
          <p:nvPr/>
        </p:nvSpPr>
        <p:spPr>
          <a:xfrm>
            <a:off x="4744685" y="1067956"/>
            <a:ext cx="3175499" cy="507831"/>
          </a:xfrm>
          <a:prstGeom prst="rect">
            <a:avLst/>
          </a:prstGeom>
          <a:noFill/>
        </p:spPr>
        <p:txBody>
          <a:bodyPr wrap="square" rtlCol="0">
            <a:spAutoFit/>
          </a:bodyPr>
          <a:lstStyle/>
          <a:p>
            <a:r>
              <a:rPr lang="en-US" sz="1350" dirty="0">
                <a:latin typeface="AhnbergHand"/>
                <a:cs typeface="AhnbergHand"/>
              </a:rPr>
              <a:t>Routing prefixes – growing by some 15,000 prefixes per year</a:t>
            </a:r>
          </a:p>
        </p:txBody>
      </p:sp>
      <p:sp>
        <p:nvSpPr>
          <p:cNvPr id="6" name="Freeform 5"/>
          <p:cNvSpPr/>
          <p:nvPr/>
        </p:nvSpPr>
        <p:spPr>
          <a:xfrm>
            <a:off x="4818846" y="1610591"/>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1" y="3508665"/>
            <a:ext cx="3175499" cy="715581"/>
          </a:xfrm>
          <a:prstGeom prst="rect">
            <a:avLst/>
          </a:prstGeom>
          <a:noFill/>
        </p:spPr>
        <p:txBody>
          <a:bodyPr wrap="square" rtlCol="0">
            <a:spAutoFit/>
          </a:bodyPr>
          <a:lstStyle/>
          <a:p>
            <a:r>
              <a:rPr lang="en-US" sz="1350" dirty="0">
                <a:latin typeface="AhnbergHand"/>
                <a:cs typeface="AhnbergHand"/>
              </a:rPr>
              <a:t>AS Numbers– growing by some 2,000 ASNs per year (which is 60% the V4 growth)</a:t>
            </a:r>
          </a:p>
        </p:txBody>
      </p:sp>
      <p:sp>
        <p:nvSpPr>
          <p:cNvPr id="7" name="Freeform 6"/>
          <p:cNvSpPr/>
          <p:nvPr/>
        </p:nvSpPr>
        <p:spPr>
          <a:xfrm>
            <a:off x="2384265" y="4185227"/>
            <a:ext cx="2034522" cy="59459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1D790C77-A867-1042-8390-4246004C7762}"/>
              </a:ext>
            </a:extLst>
          </p:cNvPr>
          <p:cNvPicPr>
            <a:picLocks noChangeAspect="1"/>
          </p:cNvPicPr>
          <p:nvPr/>
        </p:nvPicPr>
        <p:blipFill>
          <a:blip r:embed="rId2"/>
          <a:stretch>
            <a:fillRect/>
          </a:stretch>
        </p:blipFill>
        <p:spPr>
          <a:xfrm>
            <a:off x="4818847" y="2571751"/>
            <a:ext cx="4240484" cy="2515046"/>
          </a:xfrm>
          <a:prstGeom prst="rect">
            <a:avLst/>
          </a:prstGeom>
        </p:spPr>
      </p:pic>
      <p:pic>
        <p:nvPicPr>
          <p:cNvPr id="4" name="Picture 3">
            <a:extLst>
              <a:ext uri="{FF2B5EF4-FFF2-40B4-BE49-F238E27FC236}">
                <a16:creationId xmlns:a16="http://schemas.microsoft.com/office/drawing/2014/main" id="{D6DE5F44-5CCD-5F48-8C03-CCA9367E580B}"/>
              </a:ext>
            </a:extLst>
          </p:cNvPr>
          <p:cNvPicPr>
            <a:picLocks noChangeAspect="1"/>
          </p:cNvPicPr>
          <p:nvPr/>
        </p:nvPicPr>
        <p:blipFill>
          <a:blip r:embed="rId3"/>
          <a:stretch>
            <a:fillRect/>
          </a:stretch>
        </p:blipFill>
        <p:spPr>
          <a:xfrm>
            <a:off x="17434" y="688546"/>
            <a:ext cx="4733663" cy="2807552"/>
          </a:xfrm>
          <a:prstGeom prst="rect">
            <a:avLst/>
          </a:prstGeom>
        </p:spPr>
      </p:pic>
    </p:spTree>
    <p:extLst>
      <p:ext uri="{BB962C8B-B14F-4D97-AF65-F5344CB8AC3E}">
        <p14:creationId xmlns:p14="http://schemas.microsoft.com/office/powerpoint/2010/main" val="26380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IPv6</a:t>
            </a:r>
          </a:p>
        </p:txBody>
      </p:sp>
      <p:sp>
        <p:nvSpPr>
          <p:cNvPr id="5" name="TextBox 4"/>
          <p:cNvSpPr txBox="1"/>
          <p:nvPr/>
        </p:nvSpPr>
        <p:spPr>
          <a:xfrm>
            <a:off x="4744685" y="1067956"/>
            <a:ext cx="3175499" cy="715581"/>
          </a:xfrm>
          <a:prstGeom prst="rect">
            <a:avLst/>
          </a:prstGeom>
          <a:noFill/>
        </p:spPr>
        <p:txBody>
          <a:bodyPr wrap="square" rtlCol="0">
            <a:spAutoFit/>
          </a:bodyPr>
          <a:lstStyle/>
          <a:p>
            <a:r>
              <a:rPr lang="en-US" sz="1350" dirty="0">
                <a:latin typeface="AhnbergHand"/>
                <a:cs typeface="AhnbergHand"/>
              </a:rPr>
              <a:t>More Specifics now take up more than one third of the routing table</a:t>
            </a:r>
          </a:p>
        </p:txBody>
      </p:sp>
      <p:sp>
        <p:nvSpPr>
          <p:cNvPr id="6" name="Freeform 5"/>
          <p:cNvSpPr/>
          <p:nvPr/>
        </p:nvSpPr>
        <p:spPr>
          <a:xfrm>
            <a:off x="4818846" y="1610591"/>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1" y="3560620"/>
            <a:ext cx="3175499" cy="507831"/>
          </a:xfrm>
          <a:prstGeom prst="rect">
            <a:avLst/>
          </a:prstGeom>
          <a:noFill/>
        </p:spPr>
        <p:txBody>
          <a:bodyPr wrap="square" rtlCol="0">
            <a:spAutoFit/>
          </a:bodyPr>
          <a:lstStyle/>
          <a:p>
            <a:r>
              <a:rPr lang="en-US" sz="1350" dirty="0">
                <a:latin typeface="AhnbergHand"/>
                <a:cs typeface="AhnbergHand"/>
              </a:rPr>
              <a:t>The average size of a routing advertisement is getting smaller</a:t>
            </a:r>
          </a:p>
        </p:txBody>
      </p:sp>
      <p:sp>
        <p:nvSpPr>
          <p:cNvPr id="7" name="Freeform 6"/>
          <p:cNvSpPr/>
          <p:nvPr/>
        </p:nvSpPr>
        <p:spPr>
          <a:xfrm>
            <a:off x="2384265" y="4185227"/>
            <a:ext cx="2034522" cy="59459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4" name="Picture 3">
            <a:extLst>
              <a:ext uri="{FF2B5EF4-FFF2-40B4-BE49-F238E27FC236}">
                <a16:creationId xmlns:a16="http://schemas.microsoft.com/office/drawing/2014/main" id="{8FFF7AB4-A4F2-2F44-B94B-397F40D959C1}"/>
              </a:ext>
            </a:extLst>
          </p:cNvPr>
          <p:cNvPicPr>
            <a:picLocks noChangeAspect="1"/>
          </p:cNvPicPr>
          <p:nvPr/>
        </p:nvPicPr>
        <p:blipFill>
          <a:blip r:embed="rId2"/>
          <a:stretch>
            <a:fillRect/>
          </a:stretch>
        </p:blipFill>
        <p:spPr>
          <a:xfrm>
            <a:off x="606540" y="909293"/>
            <a:ext cx="3737167" cy="2216526"/>
          </a:xfrm>
          <a:prstGeom prst="rect">
            <a:avLst/>
          </a:prstGeom>
        </p:spPr>
      </p:pic>
      <p:pic>
        <p:nvPicPr>
          <p:cNvPr id="9" name="Picture 8">
            <a:extLst>
              <a:ext uri="{FF2B5EF4-FFF2-40B4-BE49-F238E27FC236}">
                <a16:creationId xmlns:a16="http://schemas.microsoft.com/office/drawing/2014/main" id="{37DB6079-F0BC-374B-BE20-98C27E7F774E}"/>
              </a:ext>
            </a:extLst>
          </p:cNvPr>
          <p:cNvPicPr>
            <a:picLocks noChangeAspect="1"/>
          </p:cNvPicPr>
          <p:nvPr/>
        </p:nvPicPr>
        <p:blipFill>
          <a:blip r:embed="rId3"/>
          <a:stretch>
            <a:fillRect/>
          </a:stretch>
        </p:blipFill>
        <p:spPr>
          <a:xfrm>
            <a:off x="4609574" y="2342978"/>
            <a:ext cx="4422915" cy="2626106"/>
          </a:xfrm>
          <a:prstGeom prst="rect">
            <a:avLst/>
          </a:prstGeom>
        </p:spPr>
      </p:pic>
    </p:spTree>
    <p:extLst>
      <p:ext uri="{BB962C8B-B14F-4D97-AF65-F5344CB8AC3E}">
        <p14:creationId xmlns:p14="http://schemas.microsoft.com/office/powerpoint/2010/main" val="368825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F654743-6186-8E47-99F7-0AA32261D871}"/>
              </a:ext>
            </a:extLst>
          </p:cNvPr>
          <p:cNvPicPr>
            <a:picLocks noChangeAspect="1"/>
          </p:cNvPicPr>
          <p:nvPr/>
        </p:nvPicPr>
        <p:blipFill>
          <a:blip r:embed="rId2"/>
          <a:stretch>
            <a:fillRect/>
          </a:stretch>
        </p:blipFill>
        <p:spPr>
          <a:xfrm>
            <a:off x="4695901" y="2379357"/>
            <a:ext cx="4435246" cy="2630560"/>
          </a:xfrm>
          <a:prstGeom prst="rect">
            <a:avLst/>
          </a:prstGeom>
        </p:spPr>
      </p:pic>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IPv6</a:t>
            </a:r>
          </a:p>
        </p:txBody>
      </p:sp>
      <p:sp>
        <p:nvSpPr>
          <p:cNvPr id="5" name="TextBox 4"/>
          <p:cNvSpPr txBox="1"/>
          <p:nvPr/>
        </p:nvSpPr>
        <p:spPr>
          <a:xfrm>
            <a:off x="4740883" y="922849"/>
            <a:ext cx="3175499" cy="507831"/>
          </a:xfrm>
          <a:prstGeom prst="rect">
            <a:avLst/>
          </a:prstGeom>
          <a:noFill/>
        </p:spPr>
        <p:txBody>
          <a:bodyPr wrap="square" rtlCol="0">
            <a:spAutoFit/>
          </a:bodyPr>
          <a:lstStyle/>
          <a:p>
            <a:r>
              <a:rPr lang="en-US" sz="1350" dirty="0">
                <a:latin typeface="AhnbergHand"/>
                <a:cs typeface="AhnbergHand"/>
              </a:rPr>
              <a:t>Advertised Address span is  growing at an exponential rate</a:t>
            </a:r>
          </a:p>
        </p:txBody>
      </p:sp>
      <p:sp>
        <p:nvSpPr>
          <p:cNvPr id="6" name="Freeform 5"/>
          <p:cNvSpPr/>
          <p:nvPr/>
        </p:nvSpPr>
        <p:spPr>
          <a:xfrm>
            <a:off x="4585499" y="1658331"/>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1" y="3560619"/>
            <a:ext cx="3175499" cy="1131079"/>
          </a:xfrm>
          <a:prstGeom prst="rect">
            <a:avLst/>
          </a:prstGeom>
          <a:noFill/>
        </p:spPr>
        <p:txBody>
          <a:bodyPr wrap="square" rtlCol="0">
            <a:spAutoFit/>
          </a:bodyPr>
          <a:lstStyle/>
          <a:p>
            <a:r>
              <a:rPr lang="en-US" sz="1350" dirty="0">
                <a:latin typeface="AhnbergHand"/>
                <a:cs typeface="AhnbergHand"/>
              </a:rPr>
              <a:t>The “shape” of inter-AS interconnection in IPv6 is rising slightly. Local connections appear to be replacing overlay trunk transits</a:t>
            </a:r>
          </a:p>
        </p:txBody>
      </p:sp>
      <p:sp>
        <p:nvSpPr>
          <p:cNvPr id="7" name="Freeform 6"/>
          <p:cNvSpPr/>
          <p:nvPr/>
        </p:nvSpPr>
        <p:spPr>
          <a:xfrm>
            <a:off x="2836277" y="4431171"/>
            <a:ext cx="2034522" cy="474886"/>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4" name="Picture 3">
            <a:extLst>
              <a:ext uri="{FF2B5EF4-FFF2-40B4-BE49-F238E27FC236}">
                <a16:creationId xmlns:a16="http://schemas.microsoft.com/office/drawing/2014/main" id="{E4008F01-A54C-734E-8E16-4A69C4EE694E}"/>
              </a:ext>
            </a:extLst>
          </p:cNvPr>
          <p:cNvPicPr>
            <a:picLocks noChangeAspect="1"/>
          </p:cNvPicPr>
          <p:nvPr/>
        </p:nvPicPr>
        <p:blipFill>
          <a:blip r:embed="rId3"/>
          <a:stretch>
            <a:fillRect/>
          </a:stretch>
        </p:blipFill>
        <p:spPr>
          <a:xfrm>
            <a:off x="223216" y="909293"/>
            <a:ext cx="4179903" cy="2481818"/>
          </a:xfrm>
          <a:prstGeom prst="rect">
            <a:avLst/>
          </a:prstGeom>
        </p:spPr>
      </p:pic>
    </p:spTree>
    <p:extLst>
      <p:ext uri="{BB962C8B-B14F-4D97-AF65-F5344CB8AC3E}">
        <p14:creationId xmlns:p14="http://schemas.microsoft.com/office/powerpoint/2010/main" val="2786344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AS Adjacencies (AS131072)</a:t>
            </a:r>
          </a:p>
        </p:txBody>
      </p:sp>
      <p:sp>
        <p:nvSpPr>
          <p:cNvPr id="9" name="TextBox 8"/>
          <p:cNvSpPr txBox="1"/>
          <p:nvPr/>
        </p:nvSpPr>
        <p:spPr>
          <a:xfrm>
            <a:off x="179512" y="1371034"/>
            <a:ext cx="5132367" cy="954107"/>
          </a:xfrm>
          <a:prstGeom prst="rect">
            <a:avLst/>
          </a:prstGeom>
          <a:noFill/>
        </p:spPr>
        <p:txBody>
          <a:bodyPr wrap="none" rtlCol="0">
            <a:spAutoFit/>
          </a:bodyPr>
          <a:lstStyle/>
          <a:p>
            <a:r>
              <a:rPr lang="en-US" sz="1400" dirty="0"/>
              <a:t>13,095 out of 16,465  ASNs have 1 or 2 AS Adjacencies (79%)</a:t>
            </a:r>
          </a:p>
          <a:p>
            <a:r>
              <a:rPr lang="en-US" sz="1400" dirty="0"/>
              <a:t>573 ASNs have 10 or more adjacencies</a:t>
            </a:r>
          </a:p>
          <a:p>
            <a:r>
              <a:rPr lang="en-US" sz="1400" dirty="0"/>
              <a:t>2 ASNs have &gt;1,000 adjacencies</a:t>
            </a:r>
          </a:p>
          <a:p>
            <a:endParaRPr lang="en-US" sz="1400" dirty="0"/>
          </a:p>
        </p:txBody>
      </p:sp>
      <p:sp>
        <p:nvSpPr>
          <p:cNvPr id="10" name="TextBox 9"/>
          <p:cNvSpPr txBox="1"/>
          <p:nvPr/>
        </p:nvSpPr>
        <p:spPr>
          <a:xfrm>
            <a:off x="77704" y="2825551"/>
            <a:ext cx="4396460" cy="1015663"/>
          </a:xfrm>
          <a:prstGeom prst="rect">
            <a:avLst/>
          </a:prstGeom>
          <a:noFill/>
        </p:spPr>
        <p:txBody>
          <a:bodyPr wrap="none" rtlCol="0">
            <a:spAutoFit/>
          </a:bodyPr>
          <a:lstStyle/>
          <a:p>
            <a:r>
              <a:rPr lang="en-US" sz="1200" dirty="0"/>
              <a:t>4,295  AS6939   HURRICANE - Hurricane Electric, Inc., US</a:t>
            </a:r>
          </a:p>
          <a:p>
            <a:r>
              <a:rPr lang="en-US" sz="1200" dirty="0"/>
              <a:t>1,049  AS3356   LEVEL3 - Level 3 Communications, Inc., US</a:t>
            </a:r>
          </a:p>
          <a:p>
            <a:r>
              <a:rPr lang="en-US" sz="1200" dirty="0"/>
              <a:t>   749  AS174     COGENT-174 - Cogent Communications, US</a:t>
            </a:r>
          </a:p>
          <a:p>
            <a:r>
              <a:rPr lang="en-US" sz="1200" dirty="0"/>
              <a:t>   719  AS2915   NTT America, US</a:t>
            </a:r>
          </a:p>
          <a:p>
            <a:r>
              <a:rPr lang="en-US" sz="1200" dirty="0"/>
              <a:t>   632  AS1299   </a:t>
            </a:r>
            <a:r>
              <a:rPr lang="en-US" sz="1200" dirty="0" err="1"/>
              <a:t>Telia</a:t>
            </a:r>
            <a:r>
              <a:rPr lang="en-US" sz="1200" dirty="0"/>
              <a:t> Carrier, SE</a:t>
            </a:r>
          </a:p>
        </p:txBody>
      </p:sp>
      <p:pic>
        <p:nvPicPr>
          <p:cNvPr id="6" name="Picture 5">
            <a:extLst>
              <a:ext uri="{FF2B5EF4-FFF2-40B4-BE49-F238E27FC236}">
                <a16:creationId xmlns:a16="http://schemas.microsoft.com/office/drawing/2014/main" id="{F4B498CE-5688-464E-95F9-4E3C958C5657}"/>
              </a:ext>
            </a:extLst>
          </p:cNvPr>
          <p:cNvPicPr>
            <a:picLocks noChangeAspect="1"/>
          </p:cNvPicPr>
          <p:nvPr/>
        </p:nvPicPr>
        <p:blipFill>
          <a:blip r:embed="rId2"/>
          <a:stretch>
            <a:fillRect/>
          </a:stretch>
        </p:blipFill>
        <p:spPr>
          <a:xfrm>
            <a:off x="4649762" y="2141034"/>
            <a:ext cx="3958599" cy="2779442"/>
          </a:xfrm>
          <a:prstGeom prst="rect">
            <a:avLst/>
          </a:prstGeom>
        </p:spPr>
      </p:pic>
    </p:spTree>
    <p:extLst>
      <p:ext uri="{BB962C8B-B14F-4D97-AF65-F5344CB8AC3E}">
        <p14:creationId xmlns:p14="http://schemas.microsoft.com/office/powerpoint/2010/main" val="3103377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V6 in 2018</a:t>
            </a:r>
          </a:p>
        </p:txBody>
      </p:sp>
      <p:sp>
        <p:nvSpPr>
          <p:cNvPr id="3" name="Content Placeholder 2"/>
          <p:cNvSpPr>
            <a:spLocks noGrp="1"/>
          </p:cNvSpPr>
          <p:nvPr>
            <p:ph idx="1"/>
          </p:nvPr>
        </p:nvSpPr>
        <p:spPr/>
        <p:txBody>
          <a:bodyPr/>
          <a:lstStyle/>
          <a:p>
            <a:r>
              <a:rPr lang="en-US" dirty="0"/>
              <a:t>Overall IPv6 Internet growth in terms of BGP is still increasing, and is currently at some </a:t>
            </a:r>
            <a:r>
              <a:rPr lang="en-US" b="1" dirty="0">
                <a:solidFill>
                  <a:srgbClr val="FF0000"/>
                </a:solidFill>
              </a:rPr>
              <a:t>15,000 route entries p.a.	</a:t>
            </a:r>
          </a:p>
          <a:p>
            <a:endParaRPr lang="en-US" b="1" dirty="0">
              <a:solidFill>
                <a:srgbClr val="FF0000"/>
              </a:solidFill>
            </a:endParaRPr>
          </a:p>
        </p:txBody>
      </p:sp>
    </p:spTree>
    <p:extLst>
      <p:ext uri="{BB962C8B-B14F-4D97-AF65-F5344CB8AC3E}">
        <p14:creationId xmlns:p14="http://schemas.microsoft.com/office/powerpoint/2010/main" val="3090664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329" y="1573496"/>
            <a:ext cx="6172200" cy="857250"/>
          </a:xfrm>
        </p:spPr>
        <p:txBody>
          <a:bodyPr/>
          <a:lstStyle/>
          <a:p>
            <a:r>
              <a:rPr lang="en-US" dirty="0">
                <a:solidFill>
                  <a:schemeClr val="accent6">
                    <a:lumMod val="50000"/>
                  </a:schemeClr>
                </a:solidFill>
                <a:latin typeface="AhnbergHand"/>
                <a:cs typeface="AhnbergHand"/>
              </a:rPr>
              <a:t>What to expect</a:t>
            </a:r>
          </a:p>
        </p:txBody>
      </p:sp>
    </p:spTree>
    <p:extLst>
      <p:ext uri="{BB962C8B-B14F-4D97-AF65-F5344CB8AC3E}">
        <p14:creationId xmlns:p14="http://schemas.microsoft.com/office/powerpoint/2010/main" val="3294351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BGP Size Projections</a:t>
            </a:r>
          </a:p>
        </p:txBody>
      </p:sp>
      <p:sp>
        <p:nvSpPr>
          <p:cNvPr id="3" name="Content Placeholder 2"/>
          <p:cNvSpPr>
            <a:spLocks noGrp="1"/>
          </p:cNvSpPr>
          <p:nvPr>
            <p:ph idx="1"/>
          </p:nvPr>
        </p:nvSpPr>
        <p:spPr/>
        <p:txBody>
          <a:bodyPr>
            <a:normAutofit/>
          </a:bodyPr>
          <a:lstStyle/>
          <a:p>
            <a:pPr marL="0" indent="0">
              <a:buNone/>
            </a:pPr>
            <a:r>
              <a:rPr lang="en-US" dirty="0"/>
              <a:t>How quickly is the routing space growing?</a:t>
            </a:r>
          </a:p>
          <a:p>
            <a:pPr marL="0" indent="0">
              <a:buNone/>
            </a:pPr>
            <a:endParaRPr lang="en-US" dirty="0"/>
          </a:p>
          <a:p>
            <a:pPr marL="0" indent="0">
              <a:buNone/>
            </a:pPr>
            <a:r>
              <a:rPr lang="en-US" dirty="0"/>
              <a:t>What are the projections of future BGP FIB size?</a:t>
            </a:r>
          </a:p>
        </p:txBody>
      </p:sp>
    </p:spTree>
    <p:extLst>
      <p:ext uri="{BB962C8B-B14F-4D97-AF65-F5344CB8AC3E}">
        <p14:creationId xmlns:p14="http://schemas.microsoft.com/office/powerpoint/2010/main" val="2369355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652" y="33468"/>
            <a:ext cx="6264696" cy="857250"/>
          </a:xfrm>
        </p:spPr>
        <p:txBody>
          <a:bodyPr>
            <a:normAutofit/>
          </a:bodyPr>
          <a:lstStyle/>
          <a:p>
            <a:r>
              <a:rPr lang="en-US" sz="2800" dirty="0">
                <a:solidFill>
                  <a:schemeClr val="accent6">
                    <a:lumMod val="50000"/>
                  </a:schemeClr>
                </a:solidFill>
                <a:latin typeface="Powderfinger Type"/>
                <a:cs typeface="Powderfinger Type"/>
              </a:rPr>
              <a:t>V4 - Daily Growth Rates</a:t>
            </a:r>
          </a:p>
        </p:txBody>
      </p:sp>
      <p:sp>
        <p:nvSpPr>
          <p:cNvPr id="9" name="TextBox 8">
            <a:extLst>
              <a:ext uri="{FF2B5EF4-FFF2-40B4-BE49-F238E27FC236}">
                <a16:creationId xmlns:a16="http://schemas.microsoft.com/office/drawing/2014/main" id="{844E4A2E-3E82-594F-B73D-0017A0F595A3}"/>
              </a:ext>
            </a:extLst>
          </p:cNvPr>
          <p:cNvSpPr txBox="1"/>
          <p:nvPr/>
        </p:nvSpPr>
        <p:spPr>
          <a:xfrm>
            <a:off x="808437" y="4403153"/>
            <a:ext cx="5544616" cy="461665"/>
          </a:xfrm>
          <a:prstGeom prst="rect">
            <a:avLst/>
          </a:prstGeom>
          <a:noFill/>
        </p:spPr>
        <p:txBody>
          <a:bodyPr wrap="square" rtlCol="0">
            <a:spAutoFit/>
          </a:bodyPr>
          <a:lstStyle/>
          <a:p>
            <a:r>
              <a:rPr lang="en-US" sz="1200" dirty="0"/>
              <a:t>Growth in the V4 network appears to be constant at a long term average of 140 additional routes per day, or some 52,000 additional routes per year</a:t>
            </a:r>
          </a:p>
        </p:txBody>
      </p:sp>
      <p:pic>
        <p:nvPicPr>
          <p:cNvPr id="6" name="Content Placeholder 5">
            <a:extLst>
              <a:ext uri="{FF2B5EF4-FFF2-40B4-BE49-F238E27FC236}">
                <a16:creationId xmlns:a16="http://schemas.microsoft.com/office/drawing/2014/main" id="{30B2CC9C-6D3E-3E4E-9294-3279DAB4B804}"/>
              </a:ext>
            </a:extLst>
          </p:cNvPr>
          <p:cNvPicPr>
            <a:picLocks noGrp="1" noChangeAspect="1"/>
          </p:cNvPicPr>
          <p:nvPr>
            <p:ph idx="1"/>
          </p:nvPr>
        </p:nvPicPr>
        <p:blipFill>
          <a:blip r:embed="rId2"/>
          <a:stretch>
            <a:fillRect/>
          </a:stretch>
        </p:blipFill>
        <p:spPr>
          <a:xfrm>
            <a:off x="1332571" y="890229"/>
            <a:ext cx="5020482" cy="2977665"/>
          </a:xfrm>
        </p:spPr>
      </p:pic>
    </p:spTree>
    <p:extLst>
      <p:ext uri="{BB962C8B-B14F-4D97-AF65-F5344CB8AC3E}">
        <p14:creationId xmlns:p14="http://schemas.microsoft.com/office/powerpoint/2010/main" val="1489577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V4 BGP Table Size Predictions</a:t>
            </a:r>
          </a:p>
        </p:txBody>
      </p:sp>
      <p:sp>
        <p:nvSpPr>
          <p:cNvPr id="3" name="Content Placeholder 2"/>
          <p:cNvSpPr>
            <a:spLocks noGrp="1"/>
          </p:cNvSpPr>
          <p:nvPr>
            <p:ph idx="1"/>
          </p:nvPr>
        </p:nvSpPr>
        <p:spPr>
          <a:xfrm>
            <a:off x="611560" y="1419623"/>
            <a:ext cx="2988332" cy="3423827"/>
          </a:xfrm>
        </p:spPr>
        <p:txBody>
          <a:bodyPr>
            <a:normAutofit/>
          </a:bodyPr>
          <a:lstStyle/>
          <a:p>
            <a:pPr marL="0" indent="0">
              <a:spcBef>
                <a:spcPts val="450"/>
              </a:spcBef>
              <a:buNone/>
            </a:pPr>
            <a:r>
              <a:rPr lang="en-US" sz="1600" dirty="0"/>
              <a:t>Jan</a:t>
            </a:r>
            <a:r>
              <a:rPr lang="en-US" sz="1600" i="1" dirty="0">
                <a:solidFill>
                  <a:schemeClr val="tx1">
                    <a:lumMod val="50000"/>
                    <a:lumOff val="50000"/>
                  </a:schemeClr>
                </a:solidFill>
              </a:rPr>
              <a:t> </a:t>
            </a:r>
            <a:r>
              <a:rPr lang="en-US" sz="1600" i="1" dirty="0">
                <a:solidFill>
                  <a:schemeClr val="tx1">
                    <a:lumMod val="85000"/>
                    <a:lumOff val="15000"/>
                  </a:schemeClr>
                </a:solidFill>
              </a:rPr>
              <a:t>2017	    646,000</a:t>
            </a:r>
            <a:endParaRPr lang="en-US" sz="1600" i="1" dirty="0">
              <a:solidFill>
                <a:schemeClr val="bg1">
                  <a:lumMod val="75000"/>
                </a:schemeClr>
              </a:solidFill>
            </a:endParaRPr>
          </a:p>
          <a:p>
            <a:pPr marL="0" indent="0">
              <a:spcBef>
                <a:spcPts val="450"/>
              </a:spcBef>
              <a:buNone/>
            </a:pPr>
            <a:r>
              <a:rPr lang="en-US" sz="1600" i="1" dirty="0">
                <a:solidFill>
                  <a:schemeClr val="tx1">
                    <a:lumMod val="50000"/>
                    <a:lumOff val="50000"/>
                  </a:schemeClr>
                </a:solidFill>
              </a:rPr>
              <a:t>       </a:t>
            </a:r>
            <a:r>
              <a:rPr lang="en-US" sz="1600" i="1" dirty="0"/>
              <a:t>2018	    699,000</a:t>
            </a:r>
            <a:r>
              <a:rPr lang="en-US" sz="1600" i="1" dirty="0">
                <a:solidFill>
                  <a:schemeClr val="bg1">
                    <a:lumMod val="75000"/>
                  </a:schemeClr>
                </a:solidFill>
              </a:rPr>
              <a:t>	</a:t>
            </a:r>
          </a:p>
          <a:p>
            <a:pPr marL="0" indent="0">
              <a:spcBef>
                <a:spcPts val="450"/>
              </a:spcBef>
              <a:buNone/>
            </a:pPr>
            <a:r>
              <a:rPr lang="en-US" sz="1600" i="1" dirty="0">
                <a:solidFill>
                  <a:schemeClr val="tx1">
                    <a:lumMod val="50000"/>
                    <a:lumOff val="50000"/>
                  </a:schemeClr>
                </a:solidFill>
              </a:rPr>
              <a:t>       </a:t>
            </a:r>
            <a:r>
              <a:rPr lang="en-US" sz="1600" b="1" i="1" dirty="0">
                <a:solidFill>
                  <a:srgbClr val="FF0000"/>
                </a:solidFill>
              </a:rPr>
              <a:t>2019	    755,000</a:t>
            </a:r>
          </a:p>
          <a:p>
            <a:pPr marL="0" indent="0">
              <a:spcBef>
                <a:spcPts val="450"/>
              </a:spcBef>
              <a:buNone/>
            </a:pPr>
            <a:r>
              <a:rPr lang="en-US" sz="1600" i="1" dirty="0">
                <a:solidFill>
                  <a:schemeClr val="bg1">
                    <a:lumMod val="65000"/>
                  </a:schemeClr>
                </a:solidFill>
              </a:rPr>
              <a:t>       </a:t>
            </a:r>
            <a:r>
              <a:rPr lang="en-US" sz="1600" i="1" dirty="0">
                <a:solidFill>
                  <a:schemeClr val="bg1">
                    <a:lumMod val="50000"/>
                  </a:schemeClr>
                </a:solidFill>
              </a:rPr>
              <a:t>2020	    807,000</a:t>
            </a:r>
          </a:p>
          <a:p>
            <a:pPr marL="0" indent="0">
              <a:spcBef>
                <a:spcPts val="450"/>
              </a:spcBef>
              <a:buNone/>
            </a:pPr>
            <a:r>
              <a:rPr lang="en-US" sz="1600" i="1" dirty="0">
                <a:solidFill>
                  <a:schemeClr val="bg1">
                    <a:lumMod val="50000"/>
                  </a:schemeClr>
                </a:solidFill>
              </a:rPr>
              <a:t>       2021     859,000</a:t>
            </a:r>
          </a:p>
          <a:p>
            <a:pPr marL="0" indent="0">
              <a:spcBef>
                <a:spcPts val="450"/>
              </a:spcBef>
              <a:buNone/>
            </a:pPr>
            <a:r>
              <a:rPr lang="en-US" sz="1600" i="1" dirty="0">
                <a:solidFill>
                  <a:schemeClr val="tx1">
                    <a:lumMod val="50000"/>
                    <a:lumOff val="50000"/>
                  </a:schemeClr>
                </a:solidFill>
              </a:rPr>
              <a:t>       </a:t>
            </a:r>
            <a:r>
              <a:rPr lang="en-US" sz="1600" i="1" dirty="0">
                <a:solidFill>
                  <a:schemeClr val="bg2">
                    <a:lumMod val="75000"/>
                  </a:schemeClr>
                </a:solidFill>
              </a:rPr>
              <a:t>2022	    911,000</a:t>
            </a:r>
          </a:p>
          <a:p>
            <a:pPr marL="0" indent="0">
              <a:spcBef>
                <a:spcPts val="450"/>
              </a:spcBef>
              <a:buNone/>
            </a:pPr>
            <a:r>
              <a:rPr lang="en-US" sz="1600" i="1" dirty="0">
                <a:solidFill>
                  <a:schemeClr val="bg2">
                    <a:lumMod val="75000"/>
                  </a:schemeClr>
                </a:solidFill>
              </a:rPr>
              <a:t>       2023	    963,000</a:t>
            </a:r>
          </a:p>
          <a:p>
            <a:pPr marL="0" indent="0">
              <a:spcBef>
                <a:spcPts val="450"/>
              </a:spcBef>
              <a:buNone/>
            </a:pPr>
            <a:r>
              <a:rPr lang="en-US" sz="1600" i="1" dirty="0">
                <a:solidFill>
                  <a:schemeClr val="bg2">
                    <a:lumMod val="75000"/>
                  </a:schemeClr>
                </a:solidFill>
              </a:rPr>
              <a:t>       2024  1,015,000</a:t>
            </a:r>
          </a:p>
          <a:p>
            <a:pPr marL="0" indent="0">
              <a:spcBef>
                <a:spcPts val="450"/>
              </a:spcBef>
              <a:buNone/>
            </a:pPr>
            <a:endParaRPr lang="en-US" sz="1600" dirty="0">
              <a:solidFill>
                <a:schemeClr val="bg1">
                  <a:lumMod val="65000"/>
                </a:schemeClr>
              </a:solidFill>
            </a:endParaRPr>
          </a:p>
        </p:txBody>
      </p:sp>
      <p:pic>
        <p:nvPicPr>
          <p:cNvPr id="5" name="Picture 4">
            <a:extLst>
              <a:ext uri="{FF2B5EF4-FFF2-40B4-BE49-F238E27FC236}">
                <a16:creationId xmlns:a16="http://schemas.microsoft.com/office/drawing/2014/main" id="{35576DB6-65F9-8240-BAFC-2F7CE6C017A5}"/>
              </a:ext>
            </a:extLst>
          </p:cNvPr>
          <p:cNvPicPr>
            <a:picLocks noChangeAspect="1"/>
          </p:cNvPicPr>
          <p:nvPr/>
        </p:nvPicPr>
        <p:blipFill>
          <a:blip r:embed="rId2"/>
          <a:stretch>
            <a:fillRect/>
          </a:stretch>
        </p:blipFill>
        <p:spPr>
          <a:xfrm>
            <a:off x="3320233" y="1131849"/>
            <a:ext cx="4959167" cy="3481968"/>
          </a:xfrm>
          <a:prstGeom prst="rect">
            <a:avLst/>
          </a:prstGeom>
        </p:spPr>
      </p:pic>
    </p:spTree>
    <p:extLst>
      <p:ext uri="{BB962C8B-B14F-4D97-AF65-F5344CB8AC3E}">
        <p14:creationId xmlns:p14="http://schemas.microsoft.com/office/powerpoint/2010/main" val="738818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DDC533-AC83-584F-836A-D791641162E0}"/>
              </a:ext>
            </a:extLst>
          </p:cNvPr>
          <p:cNvPicPr>
            <a:picLocks noChangeAspect="1"/>
          </p:cNvPicPr>
          <p:nvPr/>
        </p:nvPicPr>
        <p:blipFill>
          <a:blip r:embed="rId2"/>
          <a:stretch>
            <a:fillRect/>
          </a:stretch>
        </p:blipFill>
        <p:spPr>
          <a:xfrm>
            <a:off x="552905" y="713093"/>
            <a:ext cx="8411705" cy="4205853"/>
          </a:xfrm>
          <a:prstGeom prst="rect">
            <a:avLst/>
          </a:prstGeom>
        </p:spPr>
      </p:pic>
      <p:sp>
        <p:nvSpPr>
          <p:cNvPr id="3" name="TextBox 2"/>
          <p:cNvSpPr txBox="1"/>
          <p:nvPr/>
        </p:nvSpPr>
        <p:spPr>
          <a:xfrm>
            <a:off x="1976464" y="3384306"/>
            <a:ext cx="2159566" cy="253916"/>
          </a:xfrm>
          <a:prstGeom prst="rect">
            <a:avLst/>
          </a:prstGeom>
          <a:solidFill>
            <a:srgbClr val="FFFFFF"/>
          </a:solidFill>
        </p:spPr>
        <p:txBody>
          <a:bodyPr wrap="none" rtlCol="0">
            <a:spAutoFit/>
          </a:bodyPr>
          <a:lstStyle/>
          <a:p>
            <a:r>
              <a:rPr lang="en-US" sz="1050" dirty="0">
                <a:latin typeface="AhnbergHand"/>
                <a:cs typeface="AhnbergHand"/>
              </a:rPr>
              <a:t>1994: Introduction of CIDR</a:t>
            </a:r>
          </a:p>
        </p:txBody>
      </p:sp>
      <p:sp>
        <p:nvSpPr>
          <p:cNvPr id="5" name="TextBox 4"/>
          <p:cNvSpPr txBox="1"/>
          <p:nvPr/>
        </p:nvSpPr>
        <p:spPr>
          <a:xfrm>
            <a:off x="1830120" y="2879949"/>
            <a:ext cx="3260636" cy="253916"/>
          </a:xfrm>
          <a:prstGeom prst="rect">
            <a:avLst/>
          </a:prstGeom>
          <a:solidFill>
            <a:srgbClr val="FFFFFF"/>
          </a:solidFill>
        </p:spPr>
        <p:txBody>
          <a:bodyPr wrap="square" rtlCol="0">
            <a:spAutoFit/>
          </a:bodyPr>
          <a:lstStyle/>
          <a:p>
            <a:r>
              <a:rPr lang="en-US" sz="1050" dirty="0">
                <a:latin typeface="AhnbergHand"/>
                <a:cs typeface="AhnbergHand"/>
              </a:rPr>
              <a:t>2001: The Great Internet Boom and Bust</a:t>
            </a:r>
          </a:p>
        </p:txBody>
      </p:sp>
      <p:sp>
        <p:nvSpPr>
          <p:cNvPr id="6" name="TextBox 5"/>
          <p:cNvSpPr txBox="1"/>
          <p:nvPr/>
        </p:nvSpPr>
        <p:spPr>
          <a:xfrm>
            <a:off x="3568329" y="2415198"/>
            <a:ext cx="1939955" cy="253916"/>
          </a:xfrm>
          <a:prstGeom prst="rect">
            <a:avLst/>
          </a:prstGeom>
          <a:solidFill>
            <a:srgbClr val="FFFFFF"/>
          </a:solidFill>
        </p:spPr>
        <p:txBody>
          <a:bodyPr wrap="none" rtlCol="0">
            <a:spAutoFit/>
          </a:bodyPr>
          <a:lstStyle/>
          <a:p>
            <a:r>
              <a:rPr lang="en-US" sz="1050" dirty="0">
                <a:latin typeface="AhnbergHand"/>
                <a:cs typeface="AhnbergHand"/>
              </a:rPr>
              <a:t>2005: Consumer Market</a:t>
            </a:r>
          </a:p>
        </p:txBody>
      </p:sp>
      <p:sp>
        <p:nvSpPr>
          <p:cNvPr id="8" name="TextBox 7"/>
          <p:cNvSpPr txBox="1"/>
          <p:nvPr/>
        </p:nvSpPr>
        <p:spPr>
          <a:xfrm>
            <a:off x="4258851" y="1578249"/>
            <a:ext cx="1972015" cy="253916"/>
          </a:xfrm>
          <a:prstGeom prst="rect">
            <a:avLst/>
          </a:prstGeom>
          <a:solidFill>
            <a:srgbClr val="FFFFFF"/>
          </a:solidFill>
        </p:spPr>
        <p:txBody>
          <a:bodyPr wrap="none" rtlCol="0">
            <a:spAutoFit/>
          </a:bodyPr>
          <a:lstStyle/>
          <a:p>
            <a:r>
              <a:rPr lang="en-US" sz="1050" dirty="0">
                <a:latin typeface="AhnbergHand"/>
                <a:cs typeface="AhnbergHand"/>
              </a:rPr>
              <a:t>2011: Address Exhaustion</a:t>
            </a:r>
          </a:p>
        </p:txBody>
      </p:sp>
      <p:cxnSp>
        <p:nvCxnSpPr>
          <p:cNvPr id="9" name="Straight Arrow Connector 8"/>
          <p:cNvCxnSpPr>
            <a:cxnSpLocks/>
          </p:cNvCxnSpPr>
          <p:nvPr/>
        </p:nvCxnSpPr>
        <p:spPr>
          <a:xfrm flipH="1">
            <a:off x="1162373" y="3651871"/>
            <a:ext cx="1804593" cy="7593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cxnSpLocks/>
          </p:cNvCxnSpPr>
          <p:nvPr/>
        </p:nvCxnSpPr>
        <p:spPr>
          <a:xfrm flipH="1">
            <a:off x="3392176" y="3179074"/>
            <a:ext cx="176153" cy="7216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cxnSpLocks/>
          </p:cNvCxnSpPr>
          <p:nvPr/>
        </p:nvCxnSpPr>
        <p:spPr>
          <a:xfrm flipH="1">
            <a:off x="4452112" y="2646031"/>
            <a:ext cx="202028" cy="10525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cxnSpLocks/>
          </p:cNvCxnSpPr>
          <p:nvPr/>
        </p:nvCxnSpPr>
        <p:spPr>
          <a:xfrm>
            <a:off x="5033490" y="1787134"/>
            <a:ext cx="1088758" cy="12082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261607" y="169498"/>
            <a:ext cx="7058343" cy="523220"/>
          </a:xfrm>
          <a:prstGeom prst="rect">
            <a:avLst/>
          </a:prstGeom>
          <a:noFill/>
        </p:spPr>
        <p:txBody>
          <a:bodyPr wrap="none" rtlCol="0">
            <a:spAutoFit/>
          </a:bodyPr>
          <a:lstStyle/>
          <a:p>
            <a:r>
              <a:rPr lang="en-US" sz="2800">
                <a:solidFill>
                  <a:schemeClr val="accent6">
                    <a:lumMod val="50000"/>
                  </a:schemeClr>
                </a:solidFill>
                <a:latin typeface="Powderfinger Type"/>
                <a:cs typeface="Powderfinger Type"/>
              </a:rPr>
              <a:t>25 </a:t>
            </a:r>
            <a:r>
              <a:rPr lang="en-US" sz="2800" dirty="0">
                <a:solidFill>
                  <a:schemeClr val="accent6">
                    <a:lumMod val="50000"/>
                  </a:schemeClr>
                </a:solidFill>
                <a:latin typeface="Powderfinger Type"/>
                <a:cs typeface="Powderfinger Type"/>
              </a:rPr>
              <a:t>Years of Routing the Internet</a:t>
            </a:r>
          </a:p>
        </p:txBody>
      </p:sp>
      <p:sp>
        <p:nvSpPr>
          <p:cNvPr id="2" name="TextBox 1"/>
          <p:cNvSpPr txBox="1"/>
          <p:nvPr/>
        </p:nvSpPr>
        <p:spPr>
          <a:xfrm>
            <a:off x="285450" y="1370740"/>
            <a:ext cx="2736304" cy="577081"/>
          </a:xfrm>
          <a:prstGeom prst="rect">
            <a:avLst/>
          </a:prstGeom>
          <a:solidFill>
            <a:schemeClr val="bg1"/>
          </a:solidFill>
        </p:spPr>
        <p:txBody>
          <a:bodyPr wrap="square" rtlCol="0">
            <a:spAutoFit/>
          </a:bodyPr>
          <a:lstStyle/>
          <a:p>
            <a:r>
              <a:rPr lang="en-US" sz="1050" dirty="0">
                <a:solidFill>
                  <a:schemeClr val="accent6">
                    <a:lumMod val="50000"/>
                  </a:schemeClr>
                </a:solidFill>
                <a:latin typeface="AhnbergHand"/>
                <a:cs typeface="AhnbergHand"/>
              </a:rPr>
              <a:t>This is a view pulled together from each of the routing peers of Route-Views</a:t>
            </a:r>
          </a:p>
        </p:txBody>
      </p:sp>
    </p:spTree>
    <p:extLst>
      <p:ext uri="{BB962C8B-B14F-4D97-AF65-F5344CB8AC3E}">
        <p14:creationId xmlns:p14="http://schemas.microsoft.com/office/powerpoint/2010/main" val="2308248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V6 - Daily Growth Rates</a:t>
            </a:r>
          </a:p>
        </p:txBody>
      </p:sp>
      <p:pic>
        <p:nvPicPr>
          <p:cNvPr id="6" name="Content Placeholder 5">
            <a:extLst>
              <a:ext uri="{FF2B5EF4-FFF2-40B4-BE49-F238E27FC236}">
                <a16:creationId xmlns:a16="http://schemas.microsoft.com/office/drawing/2014/main" id="{923952D4-D162-4B4B-A3E8-411ABCD4EE87}"/>
              </a:ext>
            </a:extLst>
          </p:cNvPr>
          <p:cNvPicPr>
            <a:picLocks noGrp="1" noChangeAspect="1"/>
          </p:cNvPicPr>
          <p:nvPr>
            <p:ph idx="1"/>
          </p:nvPr>
        </p:nvPicPr>
        <p:blipFill>
          <a:blip r:embed="rId2"/>
          <a:stretch>
            <a:fillRect/>
          </a:stretch>
        </p:blipFill>
        <p:spPr>
          <a:xfrm>
            <a:off x="1115122" y="1140460"/>
            <a:ext cx="6350620" cy="3770681"/>
          </a:xfrm>
        </p:spPr>
      </p:pic>
    </p:spTree>
    <p:extLst>
      <p:ext uri="{BB962C8B-B14F-4D97-AF65-F5344CB8AC3E}">
        <p14:creationId xmlns:p14="http://schemas.microsoft.com/office/powerpoint/2010/main" val="3857827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V6 BGP Table Size Predictions</a:t>
            </a:r>
          </a:p>
        </p:txBody>
      </p:sp>
      <p:sp>
        <p:nvSpPr>
          <p:cNvPr id="3" name="Content Placeholder 2"/>
          <p:cNvSpPr>
            <a:spLocks noGrp="1"/>
          </p:cNvSpPr>
          <p:nvPr>
            <p:ph idx="1"/>
          </p:nvPr>
        </p:nvSpPr>
        <p:spPr>
          <a:xfrm>
            <a:off x="383217" y="1704116"/>
            <a:ext cx="7020780" cy="3423827"/>
          </a:xfrm>
        </p:spPr>
        <p:txBody>
          <a:bodyPr>
            <a:normAutofit/>
          </a:bodyPr>
          <a:lstStyle/>
          <a:p>
            <a:pPr marL="0" indent="0">
              <a:spcBef>
                <a:spcPts val="450"/>
              </a:spcBef>
              <a:buNone/>
            </a:pPr>
            <a:r>
              <a:rPr lang="en-US" sz="1400" dirty="0"/>
              <a:t>Jan</a:t>
            </a:r>
            <a:r>
              <a:rPr lang="en-US" sz="1400" i="1" dirty="0">
                <a:solidFill>
                  <a:schemeClr val="tx1">
                    <a:lumMod val="50000"/>
                    <a:lumOff val="50000"/>
                  </a:schemeClr>
                </a:solidFill>
              </a:rPr>
              <a:t> </a:t>
            </a:r>
            <a:r>
              <a:rPr lang="en-US" sz="1400" i="1" dirty="0">
                <a:solidFill>
                  <a:schemeClr val="tx1">
                    <a:lumMod val="85000"/>
                    <a:lumOff val="15000"/>
                  </a:schemeClr>
                </a:solidFill>
              </a:rPr>
              <a:t>2017	      35,000	  36,000</a:t>
            </a:r>
            <a:endParaRPr lang="en-US" sz="1400" i="1" dirty="0">
              <a:solidFill>
                <a:schemeClr val="bg1">
                  <a:lumMod val="75000"/>
                </a:schemeClr>
              </a:solidFill>
            </a:endParaRPr>
          </a:p>
          <a:p>
            <a:pPr marL="0" indent="0">
              <a:spcBef>
                <a:spcPts val="450"/>
              </a:spcBef>
              <a:buNone/>
            </a:pPr>
            <a:r>
              <a:rPr lang="en-US" sz="1400" i="1" dirty="0">
                <a:solidFill>
                  <a:schemeClr val="tx1">
                    <a:lumMod val="50000"/>
                    <a:lumOff val="50000"/>
                  </a:schemeClr>
                </a:solidFill>
              </a:rPr>
              <a:t>       </a:t>
            </a:r>
            <a:r>
              <a:rPr lang="en-US" sz="1400" i="1" dirty="0"/>
              <a:t>2018	      49,000</a:t>
            </a:r>
            <a:r>
              <a:rPr lang="en-US" sz="1400" i="1" dirty="0">
                <a:solidFill>
                  <a:schemeClr val="bg1">
                    <a:lumMod val="75000"/>
                  </a:schemeClr>
                </a:solidFill>
              </a:rPr>
              <a:t>	  </a:t>
            </a:r>
            <a:r>
              <a:rPr lang="en-US" sz="1400" i="1" dirty="0"/>
              <a:t>47,000</a:t>
            </a:r>
          </a:p>
          <a:p>
            <a:pPr marL="0" indent="0">
              <a:spcBef>
                <a:spcPts val="450"/>
              </a:spcBef>
              <a:buNone/>
            </a:pPr>
            <a:r>
              <a:rPr lang="en-US" sz="1400" i="1" dirty="0">
                <a:solidFill>
                  <a:schemeClr val="tx1">
                    <a:lumMod val="50000"/>
                    <a:lumOff val="50000"/>
                  </a:schemeClr>
                </a:solidFill>
              </a:rPr>
              <a:t>       </a:t>
            </a:r>
            <a:r>
              <a:rPr lang="en-US" sz="1400" b="1" i="1" dirty="0">
                <a:solidFill>
                  <a:srgbClr val="FF0000"/>
                </a:solidFill>
              </a:rPr>
              <a:t>2019	      62,000	  62,000</a:t>
            </a:r>
          </a:p>
          <a:p>
            <a:pPr marL="0" indent="0">
              <a:spcBef>
                <a:spcPts val="450"/>
              </a:spcBef>
              <a:buNone/>
            </a:pPr>
            <a:r>
              <a:rPr lang="en-US" sz="1400" i="1" dirty="0">
                <a:solidFill>
                  <a:schemeClr val="bg1">
                    <a:lumMod val="65000"/>
                  </a:schemeClr>
                </a:solidFill>
              </a:rPr>
              <a:t>       </a:t>
            </a:r>
            <a:r>
              <a:rPr lang="en-US" sz="1400" i="1" dirty="0">
                <a:solidFill>
                  <a:schemeClr val="bg1">
                    <a:lumMod val="50000"/>
                  </a:schemeClr>
                </a:solidFill>
              </a:rPr>
              <a:t>2020	      75,000	  83,000</a:t>
            </a:r>
          </a:p>
          <a:p>
            <a:pPr marL="0" indent="0">
              <a:spcBef>
                <a:spcPts val="450"/>
              </a:spcBef>
              <a:buNone/>
            </a:pPr>
            <a:r>
              <a:rPr lang="en-US" sz="1400" i="1" dirty="0">
                <a:solidFill>
                  <a:schemeClr val="tx1">
                    <a:lumMod val="50000"/>
                    <a:lumOff val="50000"/>
                  </a:schemeClr>
                </a:solidFill>
              </a:rPr>
              <a:t>       </a:t>
            </a:r>
            <a:r>
              <a:rPr lang="en-US" sz="1400" i="1" dirty="0">
                <a:solidFill>
                  <a:schemeClr val="bg2">
                    <a:lumMod val="75000"/>
                  </a:schemeClr>
                </a:solidFill>
              </a:rPr>
              <a:t>2021	      89,000	109,000</a:t>
            </a:r>
          </a:p>
          <a:p>
            <a:pPr marL="0" indent="0">
              <a:spcBef>
                <a:spcPts val="450"/>
              </a:spcBef>
              <a:buNone/>
            </a:pPr>
            <a:r>
              <a:rPr lang="en-US" sz="1400" i="1" dirty="0">
                <a:solidFill>
                  <a:schemeClr val="bg2">
                    <a:lumMod val="75000"/>
                  </a:schemeClr>
                </a:solidFill>
              </a:rPr>
              <a:t>       2022	    102,000	145,000</a:t>
            </a:r>
          </a:p>
          <a:p>
            <a:pPr marL="0" indent="0">
              <a:spcBef>
                <a:spcPts val="450"/>
              </a:spcBef>
              <a:buNone/>
            </a:pPr>
            <a:r>
              <a:rPr lang="en-US" sz="1400" i="1" dirty="0">
                <a:solidFill>
                  <a:schemeClr val="bg2">
                    <a:lumMod val="75000"/>
                  </a:schemeClr>
                </a:solidFill>
              </a:rPr>
              <a:t>       2023       116,000	192,000</a:t>
            </a:r>
          </a:p>
          <a:p>
            <a:pPr marL="0" indent="0">
              <a:spcBef>
                <a:spcPts val="450"/>
              </a:spcBef>
              <a:buNone/>
            </a:pPr>
            <a:r>
              <a:rPr lang="en-US" sz="1400" i="1" dirty="0">
                <a:solidFill>
                  <a:schemeClr val="bg2">
                    <a:lumMod val="75000"/>
                  </a:schemeClr>
                </a:solidFill>
              </a:rPr>
              <a:t>       2024	    130,000	255,000</a:t>
            </a:r>
          </a:p>
          <a:p>
            <a:pPr marL="0" indent="0">
              <a:spcBef>
                <a:spcPts val="450"/>
              </a:spcBef>
              <a:buNone/>
            </a:pPr>
            <a:endParaRPr lang="en-US" sz="1400" dirty="0">
              <a:solidFill>
                <a:schemeClr val="bg1">
                  <a:lumMod val="65000"/>
                </a:schemeClr>
              </a:solidFill>
            </a:endParaRPr>
          </a:p>
        </p:txBody>
      </p:sp>
      <p:sp>
        <p:nvSpPr>
          <p:cNvPr id="4" name="TextBox 3">
            <a:extLst>
              <a:ext uri="{FF2B5EF4-FFF2-40B4-BE49-F238E27FC236}">
                <a16:creationId xmlns:a16="http://schemas.microsoft.com/office/drawing/2014/main" id="{945F02E0-C3B4-9246-9FA2-E2641D76802F}"/>
              </a:ext>
            </a:extLst>
          </p:cNvPr>
          <p:cNvSpPr txBox="1"/>
          <p:nvPr/>
        </p:nvSpPr>
        <p:spPr>
          <a:xfrm>
            <a:off x="1403648" y="1296329"/>
            <a:ext cx="2480166" cy="369332"/>
          </a:xfrm>
          <a:prstGeom prst="rect">
            <a:avLst/>
          </a:prstGeom>
          <a:noFill/>
        </p:spPr>
        <p:txBody>
          <a:bodyPr wrap="none" rtlCol="0">
            <a:spAutoFit/>
          </a:bodyPr>
          <a:lstStyle/>
          <a:p>
            <a:r>
              <a:rPr lang="en-AU" dirty="0"/>
              <a:t>Linear   Exponential    </a:t>
            </a:r>
          </a:p>
        </p:txBody>
      </p:sp>
      <p:pic>
        <p:nvPicPr>
          <p:cNvPr id="11" name="Picture 10">
            <a:extLst>
              <a:ext uri="{FF2B5EF4-FFF2-40B4-BE49-F238E27FC236}">
                <a16:creationId xmlns:a16="http://schemas.microsoft.com/office/drawing/2014/main" id="{B75309CF-501B-9846-A196-9698416015FE}"/>
              </a:ext>
            </a:extLst>
          </p:cNvPr>
          <p:cNvPicPr>
            <a:picLocks noChangeAspect="1"/>
          </p:cNvPicPr>
          <p:nvPr/>
        </p:nvPicPr>
        <p:blipFill>
          <a:blip r:embed="rId2"/>
          <a:stretch>
            <a:fillRect/>
          </a:stretch>
        </p:blipFill>
        <p:spPr>
          <a:xfrm>
            <a:off x="4075136" y="1460809"/>
            <a:ext cx="4773356" cy="3351505"/>
          </a:xfrm>
          <a:prstGeom prst="rect">
            <a:avLst/>
          </a:prstGeom>
        </p:spPr>
      </p:pic>
    </p:spTree>
    <p:extLst>
      <p:ext uri="{BB962C8B-B14F-4D97-AF65-F5344CB8AC3E}">
        <p14:creationId xmlns:p14="http://schemas.microsoft.com/office/powerpoint/2010/main" val="1264245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BGP Table Growth</a:t>
            </a:r>
          </a:p>
        </p:txBody>
      </p:sp>
      <p:sp>
        <p:nvSpPr>
          <p:cNvPr id="3" name="Content Placeholder 2"/>
          <p:cNvSpPr>
            <a:spLocks noGrp="1"/>
          </p:cNvSpPr>
          <p:nvPr>
            <p:ph idx="1"/>
          </p:nvPr>
        </p:nvSpPr>
        <p:spPr>
          <a:xfrm>
            <a:off x="1043608" y="1200153"/>
            <a:ext cx="7200800" cy="3423827"/>
          </a:xfrm>
        </p:spPr>
        <p:txBody>
          <a:bodyPr>
            <a:normAutofit/>
          </a:bodyPr>
          <a:lstStyle/>
          <a:p>
            <a:pPr marL="0" indent="0">
              <a:spcAft>
                <a:spcPts val="600"/>
              </a:spcAft>
              <a:buNone/>
            </a:pPr>
            <a:r>
              <a:rPr lang="en-US" sz="1800" b="1" dirty="0"/>
              <a:t>The absolute size of the IPv6 routing table is growing much faster than the IPv4 table</a:t>
            </a:r>
          </a:p>
          <a:p>
            <a:pPr marL="0" indent="0">
              <a:spcAft>
                <a:spcPts val="600"/>
              </a:spcAft>
              <a:buNone/>
            </a:pPr>
            <a:r>
              <a:rPr lang="en-US" sz="1800" b="1" dirty="0"/>
              <a:t>IPv6 will require the same memory size in around 5 years time, given that each IPv6 entry is 4 times the memory size of an IPv4 entry</a:t>
            </a:r>
          </a:p>
          <a:p>
            <a:pPr marL="0" indent="0">
              <a:spcAft>
                <a:spcPts val="600"/>
              </a:spcAft>
              <a:buNone/>
            </a:pPr>
            <a:endParaRPr lang="en-US" sz="1900" dirty="0"/>
          </a:p>
          <a:p>
            <a:pPr marL="0" indent="0">
              <a:spcAft>
                <a:spcPts val="600"/>
              </a:spcAft>
              <a:buNone/>
            </a:pPr>
            <a:r>
              <a:rPr lang="en-US" sz="1900" dirty="0"/>
              <a:t>As long as we are prepared to live within the technical constraints of the current routing paradigm, the Internet’s use of BGP will continue to be viable for some time yet</a:t>
            </a:r>
          </a:p>
          <a:p>
            <a:pPr marL="266693" lvl="1" indent="0">
              <a:spcAft>
                <a:spcPts val="600"/>
              </a:spcAft>
              <a:buNone/>
            </a:pPr>
            <a:endParaRPr lang="en-US" sz="1600" dirty="0"/>
          </a:p>
          <a:p>
            <a:pPr marL="0" indent="0">
              <a:spcAft>
                <a:spcPts val="600"/>
              </a:spcAft>
              <a:buNone/>
            </a:pPr>
            <a:endParaRPr lang="en-US" sz="1800" dirty="0"/>
          </a:p>
          <a:p>
            <a:pPr>
              <a:spcAft>
                <a:spcPts val="600"/>
              </a:spcAft>
            </a:pPr>
            <a:endParaRPr lang="en-US" sz="1800" dirty="0"/>
          </a:p>
        </p:txBody>
      </p:sp>
    </p:spTree>
    <p:extLst>
      <p:ext uri="{BB962C8B-B14F-4D97-AF65-F5344CB8AC3E}">
        <p14:creationId xmlns:p14="http://schemas.microsoft.com/office/powerpoint/2010/main" val="1211279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BGP Updates</a:t>
            </a:r>
          </a:p>
        </p:txBody>
      </p:sp>
      <p:sp>
        <p:nvSpPr>
          <p:cNvPr id="3" name="Content Placeholder 2"/>
          <p:cNvSpPr>
            <a:spLocks noGrp="1"/>
          </p:cNvSpPr>
          <p:nvPr>
            <p:ph idx="1"/>
          </p:nvPr>
        </p:nvSpPr>
        <p:spPr/>
        <p:txBody>
          <a:bodyPr/>
          <a:lstStyle/>
          <a:p>
            <a:r>
              <a:rPr lang="en-US" dirty="0"/>
              <a:t>What about the level of updates in BGP?</a:t>
            </a:r>
          </a:p>
          <a:p>
            <a:pPr marL="0" indent="0">
              <a:buNone/>
            </a:pPr>
            <a:endParaRPr lang="en-US" dirty="0"/>
          </a:p>
        </p:txBody>
      </p:sp>
    </p:spTree>
    <p:extLst>
      <p:ext uri="{BB962C8B-B14F-4D97-AF65-F5344CB8AC3E}">
        <p14:creationId xmlns:p14="http://schemas.microsoft.com/office/powerpoint/2010/main" val="3877666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7" y="43037"/>
            <a:ext cx="7200800" cy="857250"/>
          </a:xfrm>
        </p:spPr>
        <p:txBody>
          <a:bodyPr>
            <a:normAutofit/>
          </a:bodyPr>
          <a:lstStyle/>
          <a:p>
            <a:r>
              <a:rPr lang="en-US" sz="2800" dirty="0">
                <a:solidFill>
                  <a:schemeClr val="accent6">
                    <a:lumMod val="50000"/>
                  </a:schemeClr>
                </a:solidFill>
                <a:latin typeface="Powderfinger Type"/>
                <a:cs typeface="Powderfinger Type"/>
              </a:rPr>
              <a:t>IPv4 BGP Updates</a:t>
            </a:r>
          </a:p>
        </p:txBody>
      </p:sp>
      <p:pic>
        <p:nvPicPr>
          <p:cNvPr id="6" name="Content Placeholder 5">
            <a:extLst>
              <a:ext uri="{FF2B5EF4-FFF2-40B4-BE49-F238E27FC236}">
                <a16:creationId xmlns:a16="http://schemas.microsoft.com/office/drawing/2014/main" id="{2E3969C5-F8E9-AE4A-AF17-5379A27C892F}"/>
              </a:ext>
            </a:extLst>
          </p:cNvPr>
          <p:cNvPicPr>
            <a:picLocks noGrp="1" noChangeAspect="1"/>
          </p:cNvPicPr>
          <p:nvPr>
            <p:ph idx="1"/>
          </p:nvPr>
        </p:nvPicPr>
        <p:blipFill>
          <a:blip r:embed="rId2"/>
          <a:stretch>
            <a:fillRect/>
          </a:stretch>
        </p:blipFill>
        <p:spPr>
          <a:xfrm>
            <a:off x="827584" y="777724"/>
            <a:ext cx="7028450" cy="4173143"/>
          </a:xfrm>
        </p:spPr>
      </p:pic>
    </p:spTree>
    <p:extLst>
      <p:ext uri="{BB962C8B-B14F-4D97-AF65-F5344CB8AC3E}">
        <p14:creationId xmlns:p14="http://schemas.microsoft.com/office/powerpoint/2010/main" val="1685553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3" y="74591"/>
            <a:ext cx="7118548" cy="857250"/>
          </a:xfrm>
        </p:spPr>
        <p:txBody>
          <a:bodyPr>
            <a:noAutofit/>
          </a:bodyPr>
          <a:lstStyle/>
          <a:p>
            <a:r>
              <a:rPr lang="en-US" sz="2800" dirty="0">
                <a:solidFill>
                  <a:schemeClr val="accent6">
                    <a:lumMod val="50000"/>
                  </a:schemeClr>
                </a:solidFill>
                <a:latin typeface="Powderfinger Type"/>
                <a:cs typeface="Powderfinger Type"/>
              </a:rPr>
              <a:t>IPv4 BGP Convergence Performance</a:t>
            </a:r>
          </a:p>
        </p:txBody>
      </p:sp>
      <p:pic>
        <p:nvPicPr>
          <p:cNvPr id="6" name="Content Placeholder 5">
            <a:extLst>
              <a:ext uri="{FF2B5EF4-FFF2-40B4-BE49-F238E27FC236}">
                <a16:creationId xmlns:a16="http://schemas.microsoft.com/office/drawing/2014/main" id="{BA1B70D3-2DF6-3242-97EA-BBDDBBD80F37}"/>
              </a:ext>
            </a:extLst>
          </p:cNvPr>
          <p:cNvPicPr>
            <a:picLocks noGrp="1" noChangeAspect="1"/>
          </p:cNvPicPr>
          <p:nvPr>
            <p:ph idx="1"/>
          </p:nvPr>
        </p:nvPicPr>
        <p:blipFill>
          <a:blip r:embed="rId2"/>
          <a:stretch>
            <a:fillRect/>
          </a:stretch>
        </p:blipFill>
        <p:spPr>
          <a:xfrm>
            <a:off x="4572000" y="1289081"/>
            <a:ext cx="4572000" cy="2926080"/>
          </a:xfrm>
        </p:spPr>
      </p:pic>
      <p:pic>
        <p:nvPicPr>
          <p:cNvPr id="9" name="Picture 8">
            <a:extLst>
              <a:ext uri="{FF2B5EF4-FFF2-40B4-BE49-F238E27FC236}">
                <a16:creationId xmlns:a16="http://schemas.microsoft.com/office/drawing/2014/main" id="{D3C96C5F-3DF4-0B48-97C8-D042FEFB62DF}"/>
              </a:ext>
            </a:extLst>
          </p:cNvPr>
          <p:cNvPicPr>
            <a:picLocks noChangeAspect="1"/>
          </p:cNvPicPr>
          <p:nvPr/>
        </p:nvPicPr>
        <p:blipFill>
          <a:blip r:embed="rId3"/>
          <a:stretch>
            <a:fillRect/>
          </a:stretch>
        </p:blipFill>
        <p:spPr>
          <a:xfrm>
            <a:off x="0" y="1289081"/>
            <a:ext cx="4572000" cy="2926080"/>
          </a:xfrm>
          <a:prstGeom prst="rect">
            <a:avLst/>
          </a:prstGeom>
        </p:spPr>
      </p:pic>
    </p:spTree>
    <p:extLst>
      <p:ext uri="{BB962C8B-B14F-4D97-AF65-F5344CB8AC3E}">
        <p14:creationId xmlns:p14="http://schemas.microsoft.com/office/powerpoint/2010/main" val="2605682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Updates in IPv4 BGP</a:t>
            </a:r>
          </a:p>
        </p:txBody>
      </p:sp>
      <p:sp>
        <p:nvSpPr>
          <p:cNvPr id="3" name="Content Placeholder 2"/>
          <p:cNvSpPr>
            <a:spLocks noGrp="1"/>
          </p:cNvSpPr>
          <p:nvPr>
            <p:ph idx="1"/>
          </p:nvPr>
        </p:nvSpPr>
        <p:spPr>
          <a:xfrm>
            <a:off x="1043608" y="1200152"/>
            <a:ext cx="6120680" cy="3423827"/>
          </a:xfrm>
        </p:spPr>
        <p:txBody>
          <a:bodyPr>
            <a:noAutofit/>
          </a:bodyPr>
          <a:lstStyle/>
          <a:p>
            <a:pPr marL="0" indent="0">
              <a:buNone/>
            </a:pPr>
            <a:r>
              <a:rPr lang="en-US" sz="2000" b="1" dirty="0"/>
              <a:t>Still no great level of concern …</a:t>
            </a:r>
          </a:p>
          <a:p>
            <a:r>
              <a:rPr lang="en-US" sz="1600" dirty="0"/>
              <a:t>The number of updates per instability event and the time to converge has been relatively constant</a:t>
            </a:r>
          </a:p>
          <a:p>
            <a:r>
              <a:rPr lang="en-US" sz="1600" dirty="0"/>
              <a:t>Likely contributors to this outcome are the damping effect of widespread use of the MRAI interval by eBGP speakers, and the compressed topology factor, as seen in the relatively constant AS Path Length</a:t>
            </a:r>
          </a:p>
          <a:p>
            <a:pPr marL="0" indent="0">
              <a:buNone/>
            </a:pPr>
            <a:endParaRPr lang="en-US" sz="1200" dirty="0"/>
          </a:p>
        </p:txBody>
      </p:sp>
    </p:spTree>
    <p:extLst>
      <p:ext uri="{BB962C8B-B14F-4D97-AF65-F5344CB8AC3E}">
        <p14:creationId xmlns:p14="http://schemas.microsoft.com/office/powerpoint/2010/main" val="603742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1" y="5402"/>
            <a:ext cx="8136904" cy="857250"/>
          </a:xfrm>
        </p:spPr>
        <p:txBody>
          <a:bodyPr>
            <a:noAutofit/>
          </a:bodyPr>
          <a:lstStyle/>
          <a:p>
            <a:r>
              <a:rPr lang="en-US" sz="2800" dirty="0">
                <a:solidFill>
                  <a:schemeClr val="accent6">
                    <a:lumMod val="50000"/>
                  </a:schemeClr>
                </a:solidFill>
                <a:latin typeface="Powderfinger Type"/>
                <a:cs typeface="Powderfinger Type"/>
              </a:rPr>
              <a:t>V6 BGP Updates</a:t>
            </a:r>
          </a:p>
        </p:txBody>
      </p:sp>
      <p:pic>
        <p:nvPicPr>
          <p:cNvPr id="8" name="Picture 7">
            <a:extLst>
              <a:ext uri="{FF2B5EF4-FFF2-40B4-BE49-F238E27FC236}">
                <a16:creationId xmlns:a16="http://schemas.microsoft.com/office/drawing/2014/main" id="{55FF9FAD-7D60-4E4C-A4DF-9DFDE7CB88E0}"/>
              </a:ext>
            </a:extLst>
          </p:cNvPr>
          <p:cNvPicPr>
            <a:picLocks noChangeAspect="1"/>
          </p:cNvPicPr>
          <p:nvPr/>
        </p:nvPicPr>
        <p:blipFill>
          <a:blip r:embed="rId2"/>
          <a:stretch>
            <a:fillRect/>
          </a:stretch>
        </p:blipFill>
        <p:spPr>
          <a:xfrm>
            <a:off x="825190" y="798358"/>
            <a:ext cx="7130324" cy="4233630"/>
          </a:xfrm>
          <a:prstGeom prst="rect">
            <a:avLst/>
          </a:prstGeom>
        </p:spPr>
      </p:pic>
    </p:spTree>
    <p:extLst>
      <p:ext uri="{BB962C8B-B14F-4D97-AF65-F5344CB8AC3E}">
        <p14:creationId xmlns:p14="http://schemas.microsoft.com/office/powerpoint/2010/main" val="787503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9" y="14331"/>
            <a:ext cx="7488832" cy="857250"/>
          </a:xfrm>
        </p:spPr>
        <p:txBody>
          <a:bodyPr>
            <a:normAutofit/>
          </a:bodyPr>
          <a:lstStyle/>
          <a:p>
            <a:r>
              <a:rPr lang="en-US" sz="2800" dirty="0">
                <a:solidFill>
                  <a:schemeClr val="accent6">
                    <a:lumMod val="50000"/>
                  </a:schemeClr>
                </a:solidFill>
                <a:latin typeface="Powderfinger Type"/>
                <a:cs typeface="Powderfinger Type"/>
              </a:rPr>
              <a:t>V6 Convergence Performance</a:t>
            </a:r>
          </a:p>
        </p:txBody>
      </p:sp>
      <p:pic>
        <p:nvPicPr>
          <p:cNvPr id="4" name="Picture 3">
            <a:extLst>
              <a:ext uri="{FF2B5EF4-FFF2-40B4-BE49-F238E27FC236}">
                <a16:creationId xmlns:a16="http://schemas.microsoft.com/office/drawing/2014/main" id="{6D4C9C71-5E06-E44C-A923-CB6A454B8003}"/>
              </a:ext>
            </a:extLst>
          </p:cNvPr>
          <p:cNvPicPr>
            <a:picLocks noChangeAspect="1"/>
          </p:cNvPicPr>
          <p:nvPr/>
        </p:nvPicPr>
        <p:blipFill>
          <a:blip r:embed="rId2"/>
          <a:stretch>
            <a:fillRect/>
          </a:stretch>
        </p:blipFill>
        <p:spPr>
          <a:xfrm>
            <a:off x="4779906" y="1357884"/>
            <a:ext cx="4296718" cy="2551176"/>
          </a:xfrm>
          <a:prstGeom prst="rect">
            <a:avLst/>
          </a:prstGeom>
        </p:spPr>
      </p:pic>
      <p:pic>
        <p:nvPicPr>
          <p:cNvPr id="6" name="Picture 5">
            <a:extLst>
              <a:ext uri="{FF2B5EF4-FFF2-40B4-BE49-F238E27FC236}">
                <a16:creationId xmlns:a16="http://schemas.microsoft.com/office/drawing/2014/main" id="{E6137A93-FEB8-9242-8B03-5FE2A9FDC251}"/>
              </a:ext>
            </a:extLst>
          </p:cNvPr>
          <p:cNvPicPr>
            <a:picLocks noChangeAspect="1"/>
          </p:cNvPicPr>
          <p:nvPr/>
        </p:nvPicPr>
        <p:blipFill>
          <a:blip r:embed="rId3"/>
          <a:stretch>
            <a:fillRect/>
          </a:stretch>
        </p:blipFill>
        <p:spPr>
          <a:xfrm>
            <a:off x="200476" y="1312483"/>
            <a:ext cx="4456106" cy="2645813"/>
          </a:xfrm>
          <a:prstGeom prst="rect">
            <a:avLst/>
          </a:prstGeom>
        </p:spPr>
      </p:pic>
    </p:spTree>
    <p:extLst>
      <p:ext uri="{BB962C8B-B14F-4D97-AF65-F5344CB8AC3E}">
        <p14:creationId xmlns:p14="http://schemas.microsoft.com/office/powerpoint/2010/main" val="2947665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Routing Futures</a:t>
            </a:r>
          </a:p>
        </p:txBody>
      </p:sp>
      <p:sp>
        <p:nvSpPr>
          <p:cNvPr id="3" name="Content Placeholder 2"/>
          <p:cNvSpPr>
            <a:spLocks noGrp="1"/>
          </p:cNvSpPr>
          <p:nvPr>
            <p:ph idx="1"/>
          </p:nvPr>
        </p:nvSpPr>
        <p:spPr>
          <a:xfrm>
            <a:off x="1043609" y="1200153"/>
            <a:ext cx="6840760" cy="3423827"/>
          </a:xfrm>
        </p:spPr>
        <p:txBody>
          <a:bodyPr>
            <a:normAutofit/>
          </a:bodyPr>
          <a:lstStyle/>
          <a:p>
            <a:pPr>
              <a:spcBef>
                <a:spcPts val="0"/>
              </a:spcBef>
              <a:defRPr/>
            </a:pPr>
            <a:r>
              <a:rPr lang="en-US" sz="1600" dirty="0"/>
              <a:t>There is little in the way of scaling pressure from BGP as a routing protocol – the relatively compressed topology and stability of the infrastructure links tend to ensure that BGP remains effective in routing the internet</a:t>
            </a:r>
          </a:p>
          <a:p>
            <a:pPr>
              <a:spcBef>
                <a:spcPts val="0"/>
              </a:spcBef>
              <a:defRPr/>
            </a:pPr>
            <a:endParaRPr lang="en-US" sz="1600" dirty="0"/>
          </a:p>
          <a:p>
            <a:pPr>
              <a:spcBef>
                <a:spcPts val="0"/>
              </a:spcBef>
              <a:defRPr/>
            </a:pPr>
            <a:r>
              <a:rPr lang="en-US" sz="1600" dirty="0"/>
              <a:t>The issues of FIB size, line speeds and equipment cost of line cards represent a more significant issue for hardware suppliers – we can expect cheaper line cards to to use far smaller LRU cache local FIBs in the high speed switches and push less used routes to a slower / cheaper lookup path. This approach  may also become common in very high speed line cards </a:t>
            </a:r>
          </a:p>
        </p:txBody>
      </p:sp>
    </p:spTree>
    <p:extLst>
      <p:ext uri="{BB962C8B-B14F-4D97-AF65-F5344CB8AC3E}">
        <p14:creationId xmlns:p14="http://schemas.microsoft.com/office/powerpoint/2010/main" val="1270621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123478"/>
            <a:ext cx="8352928" cy="857250"/>
          </a:xfrm>
        </p:spPr>
        <p:txBody>
          <a:bodyPr>
            <a:normAutofit/>
          </a:bodyPr>
          <a:lstStyle/>
          <a:p>
            <a:r>
              <a:rPr lang="en-US" sz="2800" dirty="0">
                <a:solidFill>
                  <a:schemeClr val="accent6">
                    <a:lumMod val="50000"/>
                  </a:schemeClr>
                </a:solidFill>
                <a:latin typeface="Powderfinger Type" panose="02020709070000000403" pitchFamily="49" charset="77"/>
              </a:rPr>
              <a:t>2016-2018 in detail</a:t>
            </a:r>
          </a:p>
        </p:txBody>
      </p:sp>
      <p:pic>
        <p:nvPicPr>
          <p:cNvPr id="4" name="Picture 3">
            <a:extLst>
              <a:ext uri="{FF2B5EF4-FFF2-40B4-BE49-F238E27FC236}">
                <a16:creationId xmlns:a16="http://schemas.microsoft.com/office/drawing/2014/main" id="{8844192C-FD0D-C94B-86BB-8D35F0786F64}"/>
              </a:ext>
            </a:extLst>
          </p:cNvPr>
          <p:cNvPicPr>
            <a:picLocks noChangeAspect="1"/>
          </p:cNvPicPr>
          <p:nvPr/>
        </p:nvPicPr>
        <p:blipFill>
          <a:blip r:embed="rId2"/>
          <a:stretch>
            <a:fillRect/>
          </a:stretch>
        </p:blipFill>
        <p:spPr>
          <a:xfrm>
            <a:off x="772979" y="753630"/>
            <a:ext cx="7894449" cy="4341947"/>
          </a:xfrm>
          <a:prstGeom prst="rect">
            <a:avLst/>
          </a:prstGeom>
        </p:spPr>
      </p:pic>
    </p:spTree>
    <p:extLst>
      <p:ext uri="{BB962C8B-B14F-4D97-AF65-F5344CB8AC3E}">
        <p14:creationId xmlns:p14="http://schemas.microsoft.com/office/powerpoint/2010/main" val="2365216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4831-B4EC-0D4A-A9CD-180ACC9BDCF8}"/>
              </a:ext>
            </a:extLst>
          </p:cNvPr>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Some Practical Suggestions</a:t>
            </a:r>
            <a:endParaRPr lang="en-AU" sz="2800" dirty="0">
              <a:latin typeface="Powderfinger Type" panose="02020709070000000403" pitchFamily="49" charset="77"/>
            </a:endParaRPr>
          </a:p>
        </p:txBody>
      </p:sp>
      <p:sp>
        <p:nvSpPr>
          <p:cNvPr id="3" name="Content Placeholder 2">
            <a:extLst>
              <a:ext uri="{FF2B5EF4-FFF2-40B4-BE49-F238E27FC236}">
                <a16:creationId xmlns:a16="http://schemas.microsoft.com/office/drawing/2014/main" id="{521FD855-D1CA-7A4F-93BB-B5CA1EC3555F}"/>
              </a:ext>
            </a:extLst>
          </p:cNvPr>
          <p:cNvSpPr>
            <a:spLocks noGrp="1"/>
          </p:cNvSpPr>
          <p:nvPr>
            <p:ph idx="1"/>
          </p:nvPr>
        </p:nvSpPr>
        <p:spPr>
          <a:xfrm>
            <a:off x="1187625" y="1200152"/>
            <a:ext cx="6984776" cy="3423827"/>
          </a:xfrm>
        </p:spPr>
        <p:txBody>
          <a:bodyPr>
            <a:normAutofit/>
          </a:bodyPr>
          <a:lstStyle/>
          <a:p>
            <a:r>
              <a:rPr lang="en-AU" sz="1800" dirty="0"/>
              <a:t>Understand your hardware’s high speed FIB capacity in the default-free parts of your network</a:t>
            </a:r>
          </a:p>
          <a:p>
            <a:r>
              <a:rPr lang="en-AU" sz="1800" dirty="0"/>
              <a:t>Review your IPv4 / IPv6 portioning - a dual-stack eBGP router will need 900,000 IPv4 slots and 110,000 IPv6 slots for a full eBGP routing table in line cards over the coming 24 months if they are using a full FIB load</a:t>
            </a:r>
          </a:p>
          <a:p>
            <a:r>
              <a:rPr lang="en-AU" sz="1800" dirty="0"/>
              <a:t>Judicious use of default routes in your internal network  may allow you drop this requirement significantly</a:t>
            </a:r>
          </a:p>
        </p:txBody>
      </p:sp>
    </p:spTree>
    <p:extLst>
      <p:ext uri="{BB962C8B-B14F-4D97-AF65-F5344CB8AC3E}">
        <p14:creationId xmlns:p14="http://schemas.microsoft.com/office/powerpoint/2010/main" val="2928293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637" y="520241"/>
            <a:ext cx="4339390" cy="857250"/>
          </a:xfrm>
        </p:spPr>
        <p:txBody>
          <a:bodyPr>
            <a:normAutofit/>
          </a:bodyPr>
          <a:lstStyle/>
          <a:p>
            <a:r>
              <a:rPr lang="en-US" sz="4950" dirty="0">
                <a:latin typeface="Vadim's Writing"/>
                <a:cs typeface="Vadim's Writing"/>
              </a:rPr>
              <a:t>That’s it!</a:t>
            </a:r>
          </a:p>
        </p:txBody>
      </p:sp>
      <p:sp>
        <p:nvSpPr>
          <p:cNvPr id="4" name="Rectangle 2"/>
          <p:cNvSpPr>
            <a:spLocks/>
          </p:cNvSpPr>
          <p:nvPr/>
        </p:nvSpPr>
        <p:spPr bwMode="auto">
          <a:xfrm rot="397884">
            <a:off x="3169064" y="2377160"/>
            <a:ext cx="2408481" cy="885312"/>
          </a:xfrm>
          <a:prstGeom prst="rect">
            <a:avLst/>
          </a:prstGeom>
          <a:solidFill>
            <a:srgbClr val="F0F082"/>
          </a:solidFill>
          <a:ln>
            <a:noFill/>
          </a:ln>
          <a:effectLst>
            <a:outerShdw blurRad="76200" dist="50799" dir="3000000" algn="ctr" rotWithShape="0">
              <a:schemeClr val="tx1">
                <a:alpha val="50000"/>
              </a:schemeClr>
            </a:outerShdw>
          </a:effectLst>
        </p:spPr>
        <p:txBody>
          <a:bodyPr lIns="0" tIns="0" rIns="0" bIns="0" anchor="ctr"/>
          <a:lstStyle/>
          <a:p>
            <a:pPr algn="ctr">
              <a:defRPr/>
            </a:pPr>
            <a:r>
              <a:rPr lang="en-US" sz="1200" b="1" dirty="0">
                <a:effectLst>
                  <a:outerShdw blurRad="38100" dist="38100" dir="2700000" algn="tl">
                    <a:srgbClr val="FFFFFF"/>
                  </a:outerShdw>
                </a:effectLst>
                <a:latin typeface="AhnbergHand"/>
                <a:ea typeface="ＭＳ Ｐゴシック" charset="0"/>
                <a:cs typeface="AhnbergHand"/>
                <a:sym typeface="Bradley Hand ITC TT-Bold" charset="0"/>
              </a:rPr>
              <a:t>Questions?</a:t>
            </a:r>
          </a:p>
        </p:txBody>
      </p:sp>
    </p:spTree>
    <p:extLst>
      <p:ext uri="{BB962C8B-B14F-4D97-AF65-F5344CB8AC3E}">
        <p14:creationId xmlns:p14="http://schemas.microsoft.com/office/powerpoint/2010/main" val="2956270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123478"/>
            <a:ext cx="8352928" cy="857250"/>
          </a:xfrm>
        </p:spPr>
        <p:txBody>
          <a:bodyPr>
            <a:normAutofit/>
          </a:bodyPr>
          <a:lstStyle/>
          <a:p>
            <a:r>
              <a:rPr lang="en-US" sz="2800" dirty="0">
                <a:solidFill>
                  <a:schemeClr val="accent6">
                    <a:lumMod val="50000"/>
                  </a:schemeClr>
                </a:solidFill>
                <a:latin typeface="Powderfinger Type" panose="02020709070000000403" pitchFamily="49" charset="77"/>
              </a:rPr>
              <a:t>2016-2018 in detail</a:t>
            </a:r>
          </a:p>
        </p:txBody>
      </p:sp>
      <p:pic>
        <p:nvPicPr>
          <p:cNvPr id="4" name="Picture 3">
            <a:extLst>
              <a:ext uri="{FF2B5EF4-FFF2-40B4-BE49-F238E27FC236}">
                <a16:creationId xmlns:a16="http://schemas.microsoft.com/office/drawing/2014/main" id="{8844192C-FD0D-C94B-86BB-8D35F0786F64}"/>
              </a:ext>
            </a:extLst>
          </p:cNvPr>
          <p:cNvPicPr>
            <a:picLocks noChangeAspect="1"/>
          </p:cNvPicPr>
          <p:nvPr/>
        </p:nvPicPr>
        <p:blipFill>
          <a:blip r:embed="rId2"/>
          <a:stretch>
            <a:fillRect/>
          </a:stretch>
        </p:blipFill>
        <p:spPr>
          <a:xfrm>
            <a:off x="772979" y="753630"/>
            <a:ext cx="7894449" cy="4341947"/>
          </a:xfrm>
          <a:prstGeom prst="rect">
            <a:avLst/>
          </a:prstGeom>
        </p:spPr>
      </p:pic>
      <p:cxnSp>
        <p:nvCxnSpPr>
          <p:cNvPr id="5" name="Straight Connector 4">
            <a:extLst>
              <a:ext uri="{FF2B5EF4-FFF2-40B4-BE49-F238E27FC236}">
                <a16:creationId xmlns:a16="http://schemas.microsoft.com/office/drawing/2014/main" id="{66F9D620-699F-EA45-8ED6-8ECDA05FF348}"/>
              </a:ext>
            </a:extLst>
          </p:cNvPr>
          <p:cNvCxnSpPr>
            <a:cxnSpLocks/>
          </p:cNvCxnSpPr>
          <p:nvPr/>
        </p:nvCxnSpPr>
        <p:spPr>
          <a:xfrm flipH="1">
            <a:off x="1222513" y="2089400"/>
            <a:ext cx="7389745" cy="1970735"/>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1EF5DF5-9571-D14E-93B8-032E97002B86}"/>
              </a:ext>
            </a:extLst>
          </p:cNvPr>
          <p:cNvSpPr txBox="1"/>
          <p:nvPr/>
        </p:nvSpPr>
        <p:spPr>
          <a:xfrm>
            <a:off x="5578902" y="3602275"/>
            <a:ext cx="2161451" cy="300082"/>
          </a:xfrm>
          <a:prstGeom prst="rect">
            <a:avLst/>
          </a:prstGeom>
          <a:solidFill>
            <a:schemeClr val="bg1"/>
          </a:solidFill>
        </p:spPr>
        <p:txBody>
          <a:bodyPr wrap="square" rtlCol="0">
            <a:spAutoFit/>
          </a:bodyPr>
          <a:lstStyle/>
          <a:p>
            <a:r>
              <a:rPr lang="en-US" sz="1350" dirty="0">
                <a:solidFill>
                  <a:srgbClr val="FF0000"/>
                </a:solidFill>
                <a:latin typeface="AhnbergHand" charset="0"/>
                <a:ea typeface="AhnbergHand" charset="0"/>
                <a:cs typeface="AhnbergHand" charset="0"/>
              </a:rPr>
              <a:t>average growth trend</a:t>
            </a:r>
          </a:p>
        </p:txBody>
      </p:sp>
      <p:sp>
        <p:nvSpPr>
          <p:cNvPr id="7" name="TextBox 6">
            <a:extLst>
              <a:ext uri="{FF2B5EF4-FFF2-40B4-BE49-F238E27FC236}">
                <a16:creationId xmlns:a16="http://schemas.microsoft.com/office/drawing/2014/main" id="{7996B761-B9E6-DA47-B19C-D43BE5EFA3D7}"/>
              </a:ext>
            </a:extLst>
          </p:cNvPr>
          <p:cNvSpPr txBox="1"/>
          <p:nvPr/>
        </p:nvSpPr>
        <p:spPr>
          <a:xfrm>
            <a:off x="2411761" y="2402935"/>
            <a:ext cx="1907895" cy="300082"/>
          </a:xfrm>
          <a:prstGeom prst="rect">
            <a:avLst/>
          </a:prstGeom>
          <a:noFill/>
        </p:spPr>
        <p:txBody>
          <a:bodyPr wrap="none" rtlCol="0">
            <a:spAutoFit/>
          </a:bodyPr>
          <a:lstStyle/>
          <a:p>
            <a:r>
              <a:rPr lang="en-US" sz="1350" dirty="0">
                <a:solidFill>
                  <a:schemeClr val="accent1">
                    <a:lumMod val="75000"/>
                  </a:schemeClr>
                </a:solidFill>
                <a:latin typeface="AhnbergHand" charset="0"/>
                <a:ea typeface="AhnbergHand" charset="0"/>
                <a:cs typeface="AhnbergHand" charset="0"/>
              </a:rPr>
              <a:t>Route Views Peers</a:t>
            </a:r>
          </a:p>
        </p:txBody>
      </p:sp>
      <p:sp>
        <p:nvSpPr>
          <p:cNvPr id="8" name="TextBox 7">
            <a:extLst>
              <a:ext uri="{FF2B5EF4-FFF2-40B4-BE49-F238E27FC236}">
                <a16:creationId xmlns:a16="http://schemas.microsoft.com/office/drawing/2014/main" id="{2F385302-B7D6-7D44-9F9F-556AD44AC06A}"/>
              </a:ext>
            </a:extLst>
          </p:cNvPr>
          <p:cNvSpPr txBox="1"/>
          <p:nvPr/>
        </p:nvSpPr>
        <p:spPr>
          <a:xfrm>
            <a:off x="2294109" y="4271390"/>
            <a:ext cx="1141659" cy="300082"/>
          </a:xfrm>
          <a:prstGeom prst="rect">
            <a:avLst/>
          </a:prstGeom>
          <a:noFill/>
        </p:spPr>
        <p:txBody>
          <a:bodyPr wrap="none" rtlCol="0">
            <a:spAutoFit/>
          </a:bodyPr>
          <a:lstStyle/>
          <a:p>
            <a:r>
              <a:rPr lang="en-US" sz="1350" dirty="0">
                <a:solidFill>
                  <a:schemeClr val="accent1">
                    <a:lumMod val="75000"/>
                  </a:schemeClr>
                </a:solidFill>
                <a:latin typeface="AhnbergHand" charset="0"/>
                <a:ea typeface="AhnbergHand" charset="0"/>
                <a:cs typeface="AhnbergHand" charset="0"/>
              </a:rPr>
              <a:t>RIS Peers</a:t>
            </a:r>
          </a:p>
        </p:txBody>
      </p:sp>
      <p:sp>
        <p:nvSpPr>
          <p:cNvPr id="9" name="Freeform 8">
            <a:extLst>
              <a:ext uri="{FF2B5EF4-FFF2-40B4-BE49-F238E27FC236}">
                <a16:creationId xmlns:a16="http://schemas.microsoft.com/office/drawing/2014/main" id="{223F4109-6F7A-8E4A-923E-4CD1B78ED459}"/>
              </a:ext>
            </a:extLst>
          </p:cNvPr>
          <p:cNvSpPr/>
          <p:nvPr/>
        </p:nvSpPr>
        <p:spPr>
          <a:xfrm>
            <a:off x="3607216" y="3486091"/>
            <a:ext cx="132656" cy="473246"/>
          </a:xfrm>
          <a:custGeom>
            <a:avLst/>
            <a:gdLst>
              <a:gd name="connsiteX0" fmla="*/ 134930 w 176875"/>
              <a:gd name="connsiteY0" fmla="*/ 145204 h 630994"/>
              <a:gd name="connsiteX1" fmla="*/ 34262 w 176875"/>
              <a:gd name="connsiteY1" fmla="*/ 27758 h 630994"/>
              <a:gd name="connsiteX2" fmla="*/ 9095 w 176875"/>
              <a:gd name="connsiteY2" fmla="*/ 606599 h 630994"/>
              <a:gd name="connsiteX3" fmla="*/ 176875 w 176875"/>
              <a:gd name="connsiteY3" fmla="*/ 531098 h 630994"/>
            </a:gdLst>
            <a:ahLst/>
            <a:cxnLst>
              <a:cxn ang="0">
                <a:pos x="connsiteX0" y="connsiteY0"/>
              </a:cxn>
              <a:cxn ang="0">
                <a:pos x="connsiteX1" y="connsiteY1"/>
              </a:cxn>
              <a:cxn ang="0">
                <a:pos x="connsiteX2" y="connsiteY2"/>
              </a:cxn>
              <a:cxn ang="0">
                <a:pos x="connsiteX3" y="connsiteY3"/>
              </a:cxn>
            </a:cxnLst>
            <a:rect l="l" t="t" r="r" b="b"/>
            <a:pathLst>
              <a:path w="176875" h="630994">
                <a:moveTo>
                  <a:pt x="134930" y="145204"/>
                </a:moveTo>
                <a:cubicBezTo>
                  <a:pt x="95082" y="48031"/>
                  <a:pt x="55234" y="-49141"/>
                  <a:pt x="34262" y="27758"/>
                </a:cubicBezTo>
                <a:cubicBezTo>
                  <a:pt x="13290" y="104657"/>
                  <a:pt x="-14674" y="522709"/>
                  <a:pt x="9095" y="606599"/>
                </a:cubicBezTo>
                <a:cubicBezTo>
                  <a:pt x="32864" y="690489"/>
                  <a:pt x="176875" y="531098"/>
                  <a:pt x="176875" y="5310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9">
            <a:extLst>
              <a:ext uri="{FF2B5EF4-FFF2-40B4-BE49-F238E27FC236}">
                <a16:creationId xmlns:a16="http://schemas.microsoft.com/office/drawing/2014/main" id="{6AD19664-B254-654C-9712-B60CDD31DD9E}"/>
              </a:ext>
            </a:extLst>
          </p:cNvPr>
          <p:cNvSpPr/>
          <p:nvPr/>
        </p:nvSpPr>
        <p:spPr>
          <a:xfrm>
            <a:off x="3053085" y="2646751"/>
            <a:ext cx="638077" cy="352338"/>
          </a:xfrm>
          <a:custGeom>
            <a:avLst/>
            <a:gdLst>
              <a:gd name="connsiteX0" fmla="*/ 53809 w 850769"/>
              <a:gd name="connsiteY0" fmla="*/ 0 h 469784"/>
              <a:gd name="connsiteX1" fmla="*/ 78976 w 850769"/>
              <a:gd name="connsiteY1" fmla="*/ 268448 h 469784"/>
              <a:gd name="connsiteX2" fmla="*/ 808818 w 850769"/>
              <a:gd name="connsiteY2" fmla="*/ 276837 h 469784"/>
              <a:gd name="connsiteX3" fmla="*/ 624261 w 850769"/>
              <a:gd name="connsiteY3" fmla="*/ 134224 h 469784"/>
              <a:gd name="connsiteX4" fmla="*/ 850763 w 850769"/>
              <a:gd name="connsiteY4" fmla="*/ 327171 h 469784"/>
              <a:gd name="connsiteX5" fmla="*/ 615872 w 850769"/>
              <a:gd name="connsiteY5" fmla="*/ 469784 h 46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0769" h="469784">
                <a:moveTo>
                  <a:pt x="53809" y="0"/>
                </a:moveTo>
                <a:cubicBezTo>
                  <a:pt x="3475" y="111154"/>
                  <a:pt x="-46859" y="222309"/>
                  <a:pt x="78976" y="268448"/>
                </a:cubicBezTo>
                <a:cubicBezTo>
                  <a:pt x="204811" y="314587"/>
                  <a:pt x="717937" y="299208"/>
                  <a:pt x="808818" y="276837"/>
                </a:cubicBezTo>
                <a:cubicBezTo>
                  <a:pt x="899699" y="254466"/>
                  <a:pt x="617270" y="125835"/>
                  <a:pt x="624261" y="134224"/>
                </a:cubicBezTo>
                <a:cubicBezTo>
                  <a:pt x="631252" y="142613"/>
                  <a:pt x="852161" y="271244"/>
                  <a:pt x="850763" y="327171"/>
                </a:cubicBezTo>
                <a:cubicBezTo>
                  <a:pt x="849365" y="383098"/>
                  <a:pt x="615872" y="469784"/>
                  <a:pt x="615872" y="4697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95C29BFE-9648-0B41-8B60-26FF3CEDCC11}"/>
              </a:ext>
            </a:extLst>
          </p:cNvPr>
          <p:cNvSpPr/>
          <p:nvPr/>
        </p:nvSpPr>
        <p:spPr>
          <a:xfrm>
            <a:off x="3224754" y="3830572"/>
            <a:ext cx="327292" cy="453005"/>
          </a:xfrm>
          <a:custGeom>
            <a:avLst/>
            <a:gdLst>
              <a:gd name="connsiteX0" fmla="*/ 11416 w 436389"/>
              <a:gd name="connsiteY0" fmla="*/ 604007 h 604007"/>
              <a:gd name="connsiteX1" fmla="*/ 53361 w 436389"/>
              <a:gd name="connsiteY1" fmla="*/ 218114 h 604007"/>
              <a:gd name="connsiteX2" fmla="*/ 430865 w 436389"/>
              <a:gd name="connsiteY2" fmla="*/ 75501 h 604007"/>
              <a:gd name="connsiteX3" fmla="*/ 288253 w 436389"/>
              <a:gd name="connsiteY3" fmla="*/ 0 h 604007"/>
              <a:gd name="connsiteX4" fmla="*/ 430865 w 436389"/>
              <a:gd name="connsiteY4" fmla="*/ 75501 h 604007"/>
              <a:gd name="connsiteX5" fmla="*/ 338587 w 436389"/>
              <a:gd name="connsiteY5" fmla="*/ 218114 h 60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389" h="604007">
                <a:moveTo>
                  <a:pt x="11416" y="604007"/>
                </a:moveTo>
                <a:cubicBezTo>
                  <a:pt x="-2566" y="455102"/>
                  <a:pt x="-16547" y="306198"/>
                  <a:pt x="53361" y="218114"/>
                </a:cubicBezTo>
                <a:cubicBezTo>
                  <a:pt x="123269" y="130030"/>
                  <a:pt x="391717" y="111853"/>
                  <a:pt x="430865" y="75501"/>
                </a:cubicBezTo>
                <a:cubicBezTo>
                  <a:pt x="470013" y="39149"/>
                  <a:pt x="288253" y="0"/>
                  <a:pt x="288253" y="0"/>
                </a:cubicBezTo>
                <a:cubicBezTo>
                  <a:pt x="288253" y="0"/>
                  <a:pt x="422476" y="39149"/>
                  <a:pt x="430865" y="75501"/>
                </a:cubicBezTo>
                <a:cubicBezTo>
                  <a:pt x="439254" y="111853"/>
                  <a:pt x="338587" y="218114"/>
                  <a:pt x="338587" y="2181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972BD811-E85E-2D46-BDB3-BA0F5EC376B9}"/>
              </a:ext>
            </a:extLst>
          </p:cNvPr>
          <p:cNvSpPr/>
          <p:nvPr/>
        </p:nvSpPr>
        <p:spPr>
          <a:xfrm>
            <a:off x="5043806" y="3066239"/>
            <a:ext cx="471957" cy="680052"/>
          </a:xfrm>
          <a:custGeom>
            <a:avLst/>
            <a:gdLst>
              <a:gd name="connsiteX0" fmla="*/ 629276 w 629276"/>
              <a:gd name="connsiteY0" fmla="*/ 906736 h 906736"/>
              <a:gd name="connsiteX1" fmla="*/ 218215 w 629276"/>
              <a:gd name="connsiteY1" fmla="*/ 462119 h 906736"/>
              <a:gd name="connsiteX2" fmla="*/ 159492 w 629276"/>
              <a:gd name="connsiteY2" fmla="*/ 67837 h 906736"/>
              <a:gd name="connsiteX3" fmla="*/ 101 w 629276"/>
              <a:gd name="connsiteY3" fmla="*/ 218839 h 906736"/>
              <a:gd name="connsiteX4" fmla="*/ 184659 w 629276"/>
              <a:gd name="connsiteY4" fmla="*/ 725 h 906736"/>
              <a:gd name="connsiteX5" fmla="*/ 302105 w 629276"/>
              <a:gd name="connsiteY5" fmla="*/ 143338 h 90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276" h="906736">
                <a:moveTo>
                  <a:pt x="629276" y="906736"/>
                </a:moveTo>
                <a:cubicBezTo>
                  <a:pt x="462894" y="754335"/>
                  <a:pt x="296512" y="601935"/>
                  <a:pt x="218215" y="462119"/>
                </a:cubicBezTo>
                <a:cubicBezTo>
                  <a:pt x="139918" y="322303"/>
                  <a:pt x="195844" y="108384"/>
                  <a:pt x="159492" y="67837"/>
                </a:cubicBezTo>
                <a:cubicBezTo>
                  <a:pt x="123140" y="27290"/>
                  <a:pt x="-4094" y="230024"/>
                  <a:pt x="101" y="218839"/>
                </a:cubicBezTo>
                <a:cubicBezTo>
                  <a:pt x="4295" y="207654"/>
                  <a:pt x="134325" y="13308"/>
                  <a:pt x="184659" y="725"/>
                </a:cubicBezTo>
                <a:cubicBezTo>
                  <a:pt x="234993" y="-11858"/>
                  <a:pt x="302105" y="143338"/>
                  <a:pt x="302105" y="14333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reeform 13">
            <a:extLst>
              <a:ext uri="{FF2B5EF4-FFF2-40B4-BE49-F238E27FC236}">
                <a16:creationId xmlns:a16="http://schemas.microsoft.com/office/drawing/2014/main" id="{923604EB-D341-5F40-8067-27192BCF3264}"/>
              </a:ext>
            </a:extLst>
          </p:cNvPr>
          <p:cNvSpPr/>
          <p:nvPr/>
        </p:nvSpPr>
        <p:spPr>
          <a:xfrm rot="1000526">
            <a:off x="3632129" y="2748611"/>
            <a:ext cx="327406" cy="688386"/>
          </a:xfrm>
          <a:custGeom>
            <a:avLst/>
            <a:gdLst>
              <a:gd name="connsiteX0" fmla="*/ 344262 w 436541"/>
              <a:gd name="connsiteY0" fmla="*/ 73508 h 921263"/>
              <a:gd name="connsiteX1" fmla="*/ 313 w 436541"/>
              <a:gd name="connsiteY1" fmla="*/ 81897 h 921263"/>
              <a:gd name="connsiteX2" fmla="*/ 285539 w 436541"/>
              <a:gd name="connsiteY2" fmla="*/ 904018 h 921263"/>
              <a:gd name="connsiteX3" fmla="*/ 436541 w 436541"/>
              <a:gd name="connsiteY3" fmla="*/ 660737 h 921263"/>
            </a:gdLst>
            <a:ahLst/>
            <a:cxnLst>
              <a:cxn ang="0">
                <a:pos x="connsiteX0" y="connsiteY0"/>
              </a:cxn>
              <a:cxn ang="0">
                <a:pos x="connsiteX1" y="connsiteY1"/>
              </a:cxn>
              <a:cxn ang="0">
                <a:pos x="connsiteX2" y="connsiteY2"/>
              </a:cxn>
              <a:cxn ang="0">
                <a:pos x="connsiteX3" y="connsiteY3"/>
              </a:cxn>
            </a:cxnLst>
            <a:rect l="l" t="t" r="r" b="b"/>
            <a:pathLst>
              <a:path w="436541" h="921263">
                <a:moveTo>
                  <a:pt x="344262" y="73508"/>
                </a:moveTo>
                <a:cubicBezTo>
                  <a:pt x="177181" y="8493"/>
                  <a:pt x="10100" y="-56521"/>
                  <a:pt x="313" y="81897"/>
                </a:cubicBezTo>
                <a:cubicBezTo>
                  <a:pt x="-9474" y="220315"/>
                  <a:pt x="212834" y="807545"/>
                  <a:pt x="285539" y="904018"/>
                </a:cubicBezTo>
                <a:cubicBezTo>
                  <a:pt x="358244" y="1000491"/>
                  <a:pt x="436541" y="660737"/>
                  <a:pt x="436541" y="6607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3" name="Straight Arrow Connector 12">
            <a:extLst>
              <a:ext uri="{FF2B5EF4-FFF2-40B4-BE49-F238E27FC236}">
                <a16:creationId xmlns:a16="http://schemas.microsoft.com/office/drawing/2014/main" id="{E7FB53A8-9D0E-0241-B574-B959E8C8ADAB}"/>
              </a:ext>
            </a:extLst>
          </p:cNvPr>
          <p:cNvCxnSpPr/>
          <p:nvPr/>
        </p:nvCxnSpPr>
        <p:spPr>
          <a:xfrm>
            <a:off x="1222513" y="3746291"/>
            <a:ext cx="0" cy="719773"/>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C91BF08-BA17-4A4F-829A-E3AF41E47499}"/>
              </a:ext>
            </a:extLst>
          </p:cNvPr>
          <p:cNvCxnSpPr/>
          <p:nvPr/>
        </p:nvCxnSpPr>
        <p:spPr>
          <a:xfrm>
            <a:off x="8468018" y="1801797"/>
            <a:ext cx="0" cy="719773"/>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227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IPv4</a:t>
            </a:r>
          </a:p>
        </p:txBody>
      </p:sp>
      <p:sp>
        <p:nvSpPr>
          <p:cNvPr id="5" name="TextBox 4"/>
          <p:cNvSpPr txBox="1"/>
          <p:nvPr/>
        </p:nvSpPr>
        <p:spPr>
          <a:xfrm>
            <a:off x="4744685" y="1067956"/>
            <a:ext cx="3175499" cy="507831"/>
          </a:xfrm>
          <a:prstGeom prst="rect">
            <a:avLst/>
          </a:prstGeom>
          <a:noFill/>
        </p:spPr>
        <p:txBody>
          <a:bodyPr wrap="square" rtlCol="0">
            <a:spAutoFit/>
          </a:bodyPr>
          <a:lstStyle/>
          <a:p>
            <a:r>
              <a:rPr lang="en-US" sz="1350" dirty="0">
                <a:latin typeface="AhnbergHand"/>
                <a:cs typeface="AhnbergHand"/>
              </a:rPr>
              <a:t>Routing prefixes – growing by some 52,000 prefixes per year</a:t>
            </a:r>
          </a:p>
        </p:txBody>
      </p:sp>
      <p:sp>
        <p:nvSpPr>
          <p:cNvPr id="6" name="Freeform 5"/>
          <p:cNvSpPr/>
          <p:nvPr/>
        </p:nvSpPr>
        <p:spPr>
          <a:xfrm>
            <a:off x="4818846" y="1610591"/>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1" y="3560620"/>
            <a:ext cx="3175499" cy="507831"/>
          </a:xfrm>
          <a:prstGeom prst="rect">
            <a:avLst/>
          </a:prstGeom>
          <a:noFill/>
        </p:spPr>
        <p:txBody>
          <a:bodyPr wrap="square" rtlCol="0">
            <a:spAutoFit/>
          </a:bodyPr>
          <a:lstStyle/>
          <a:p>
            <a:r>
              <a:rPr lang="en-US" sz="1350" dirty="0">
                <a:latin typeface="AhnbergHand"/>
                <a:cs typeface="AhnbergHand"/>
              </a:rPr>
              <a:t>AS Numbers– growing by some 3,400 prefixes per year</a:t>
            </a:r>
          </a:p>
        </p:txBody>
      </p:sp>
      <p:sp>
        <p:nvSpPr>
          <p:cNvPr id="7" name="Freeform 6"/>
          <p:cNvSpPr/>
          <p:nvPr/>
        </p:nvSpPr>
        <p:spPr>
          <a:xfrm>
            <a:off x="2384265" y="4185227"/>
            <a:ext cx="2034522" cy="59459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4" name="Picture 3">
            <a:extLst>
              <a:ext uri="{FF2B5EF4-FFF2-40B4-BE49-F238E27FC236}">
                <a16:creationId xmlns:a16="http://schemas.microsoft.com/office/drawing/2014/main" id="{40C76E3A-EE37-6A4D-AD95-D455AF9AD028}"/>
              </a:ext>
            </a:extLst>
          </p:cNvPr>
          <p:cNvPicPr>
            <a:picLocks noChangeAspect="1"/>
          </p:cNvPicPr>
          <p:nvPr/>
        </p:nvPicPr>
        <p:blipFill>
          <a:blip r:embed="rId2"/>
          <a:stretch>
            <a:fillRect/>
          </a:stretch>
        </p:blipFill>
        <p:spPr>
          <a:xfrm>
            <a:off x="400598" y="783388"/>
            <a:ext cx="4299536" cy="2552849"/>
          </a:xfrm>
          <a:prstGeom prst="rect">
            <a:avLst/>
          </a:prstGeom>
        </p:spPr>
      </p:pic>
      <p:pic>
        <p:nvPicPr>
          <p:cNvPr id="11" name="Picture 10">
            <a:extLst>
              <a:ext uri="{FF2B5EF4-FFF2-40B4-BE49-F238E27FC236}">
                <a16:creationId xmlns:a16="http://schemas.microsoft.com/office/drawing/2014/main" id="{B120FE96-C870-1147-BD1B-AEDEB6BA2D27}"/>
              </a:ext>
            </a:extLst>
          </p:cNvPr>
          <p:cNvPicPr>
            <a:picLocks noChangeAspect="1"/>
          </p:cNvPicPr>
          <p:nvPr/>
        </p:nvPicPr>
        <p:blipFill>
          <a:blip r:embed="rId3"/>
          <a:stretch>
            <a:fillRect/>
          </a:stretch>
        </p:blipFill>
        <p:spPr>
          <a:xfrm>
            <a:off x="4700134" y="2496101"/>
            <a:ext cx="4165571" cy="2473307"/>
          </a:xfrm>
          <a:prstGeom prst="rect">
            <a:avLst/>
          </a:prstGeom>
        </p:spPr>
      </p:pic>
    </p:spTree>
    <p:extLst>
      <p:ext uri="{BB962C8B-B14F-4D97-AF65-F5344CB8AC3E}">
        <p14:creationId xmlns:p14="http://schemas.microsoft.com/office/powerpoint/2010/main" val="3870813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IPv4</a:t>
            </a:r>
            <a:endParaRPr lang="en-US" sz="2800" dirty="0">
              <a:solidFill>
                <a:srgbClr val="984807"/>
              </a:solidFill>
              <a:latin typeface="Powderfinger Type" panose="02020709070000000403" pitchFamily="49" charset="77"/>
              <a:cs typeface="Powderfinger Type"/>
            </a:endParaRPr>
          </a:p>
        </p:txBody>
      </p:sp>
      <p:sp>
        <p:nvSpPr>
          <p:cNvPr id="5" name="TextBox 4"/>
          <p:cNvSpPr txBox="1"/>
          <p:nvPr/>
        </p:nvSpPr>
        <p:spPr>
          <a:xfrm>
            <a:off x="4744685" y="1067956"/>
            <a:ext cx="3175499" cy="715581"/>
          </a:xfrm>
          <a:prstGeom prst="rect">
            <a:avLst/>
          </a:prstGeom>
          <a:noFill/>
        </p:spPr>
        <p:txBody>
          <a:bodyPr wrap="square" rtlCol="0">
            <a:spAutoFit/>
          </a:bodyPr>
          <a:lstStyle/>
          <a:p>
            <a:r>
              <a:rPr lang="en-US" sz="1350" dirty="0">
                <a:latin typeface="AhnbergHand"/>
                <a:cs typeface="AhnbergHand"/>
              </a:rPr>
              <a:t>More Specifics are still taking up slightly more than one half of the routing table</a:t>
            </a:r>
          </a:p>
        </p:txBody>
      </p:sp>
      <p:sp>
        <p:nvSpPr>
          <p:cNvPr id="6" name="Freeform 5"/>
          <p:cNvSpPr/>
          <p:nvPr/>
        </p:nvSpPr>
        <p:spPr>
          <a:xfrm>
            <a:off x="4818846" y="1783536"/>
            <a:ext cx="1529551" cy="398555"/>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1" y="3560620"/>
            <a:ext cx="3175499" cy="715581"/>
          </a:xfrm>
          <a:prstGeom prst="rect">
            <a:avLst/>
          </a:prstGeom>
          <a:noFill/>
        </p:spPr>
        <p:txBody>
          <a:bodyPr wrap="square" rtlCol="0">
            <a:spAutoFit/>
          </a:bodyPr>
          <a:lstStyle/>
          <a:p>
            <a:r>
              <a:rPr lang="en-US" sz="1350" dirty="0">
                <a:latin typeface="AhnbergHand"/>
                <a:cs typeface="AhnbergHand"/>
              </a:rPr>
              <a:t>But the average size of a routing advertisement continues to shrink</a:t>
            </a:r>
          </a:p>
        </p:txBody>
      </p:sp>
      <p:sp>
        <p:nvSpPr>
          <p:cNvPr id="7" name="Freeform 6"/>
          <p:cNvSpPr/>
          <p:nvPr/>
        </p:nvSpPr>
        <p:spPr>
          <a:xfrm>
            <a:off x="2537478" y="4168656"/>
            <a:ext cx="2034522" cy="59459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4" name="Picture 3">
            <a:extLst>
              <a:ext uri="{FF2B5EF4-FFF2-40B4-BE49-F238E27FC236}">
                <a16:creationId xmlns:a16="http://schemas.microsoft.com/office/drawing/2014/main" id="{C965E824-52EA-604B-A053-F21EEDCEB2BE}"/>
              </a:ext>
            </a:extLst>
          </p:cNvPr>
          <p:cNvPicPr>
            <a:picLocks noChangeAspect="1"/>
          </p:cNvPicPr>
          <p:nvPr/>
        </p:nvPicPr>
        <p:blipFill>
          <a:blip r:embed="rId2"/>
          <a:stretch>
            <a:fillRect/>
          </a:stretch>
        </p:blipFill>
        <p:spPr>
          <a:xfrm>
            <a:off x="496956" y="890383"/>
            <a:ext cx="4138780" cy="2457401"/>
          </a:xfrm>
          <a:prstGeom prst="rect">
            <a:avLst/>
          </a:prstGeom>
        </p:spPr>
      </p:pic>
      <p:pic>
        <p:nvPicPr>
          <p:cNvPr id="11" name="Picture 10">
            <a:extLst>
              <a:ext uri="{FF2B5EF4-FFF2-40B4-BE49-F238E27FC236}">
                <a16:creationId xmlns:a16="http://schemas.microsoft.com/office/drawing/2014/main" id="{3A8A4D42-B128-B749-A70A-8E6468038E0E}"/>
              </a:ext>
            </a:extLst>
          </p:cNvPr>
          <p:cNvPicPr>
            <a:picLocks noChangeAspect="1"/>
          </p:cNvPicPr>
          <p:nvPr/>
        </p:nvPicPr>
        <p:blipFill>
          <a:blip r:embed="rId3"/>
          <a:stretch>
            <a:fillRect/>
          </a:stretch>
        </p:blipFill>
        <p:spPr>
          <a:xfrm>
            <a:off x="4603707" y="2439625"/>
            <a:ext cx="4252583" cy="2524971"/>
          </a:xfrm>
          <a:prstGeom prst="rect">
            <a:avLst/>
          </a:prstGeom>
        </p:spPr>
      </p:pic>
    </p:spTree>
    <p:extLst>
      <p:ext uri="{BB962C8B-B14F-4D97-AF65-F5344CB8AC3E}">
        <p14:creationId xmlns:p14="http://schemas.microsoft.com/office/powerpoint/2010/main" val="2779693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A98DA6-5779-2240-B6F9-FE8167264088}"/>
              </a:ext>
            </a:extLst>
          </p:cNvPr>
          <p:cNvPicPr>
            <a:picLocks noChangeAspect="1"/>
          </p:cNvPicPr>
          <p:nvPr/>
        </p:nvPicPr>
        <p:blipFill>
          <a:blip r:embed="rId2"/>
          <a:stretch>
            <a:fillRect/>
          </a:stretch>
        </p:blipFill>
        <p:spPr>
          <a:xfrm>
            <a:off x="4724571" y="2666102"/>
            <a:ext cx="4081499" cy="2423390"/>
          </a:xfrm>
          <a:prstGeom prst="rect">
            <a:avLst/>
          </a:prstGeom>
        </p:spPr>
      </p:pic>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IPv4</a:t>
            </a:r>
            <a:endParaRPr lang="en-US" sz="2800" dirty="0">
              <a:solidFill>
                <a:srgbClr val="984807"/>
              </a:solidFill>
              <a:latin typeface="Powderfinger Type" panose="02020709070000000403" pitchFamily="49" charset="77"/>
              <a:cs typeface="Powderfinger Type"/>
            </a:endParaRPr>
          </a:p>
        </p:txBody>
      </p:sp>
      <p:sp>
        <p:nvSpPr>
          <p:cNvPr id="5" name="TextBox 4"/>
          <p:cNvSpPr txBox="1"/>
          <p:nvPr/>
        </p:nvSpPr>
        <p:spPr>
          <a:xfrm>
            <a:off x="5122825" y="1161368"/>
            <a:ext cx="2849313" cy="715581"/>
          </a:xfrm>
          <a:prstGeom prst="rect">
            <a:avLst/>
          </a:prstGeom>
          <a:noFill/>
        </p:spPr>
        <p:txBody>
          <a:bodyPr wrap="square" rtlCol="0">
            <a:spAutoFit/>
          </a:bodyPr>
          <a:lstStyle/>
          <a:p>
            <a:r>
              <a:rPr lang="en-US" sz="1350" dirty="0">
                <a:latin typeface="AhnbergHand"/>
                <a:cs typeface="AhnbergHand"/>
              </a:rPr>
              <a:t>Address Exhaustion is now visible in the extent of advertised address space</a:t>
            </a:r>
          </a:p>
        </p:txBody>
      </p:sp>
      <p:sp>
        <p:nvSpPr>
          <p:cNvPr id="6" name="Freeform 5"/>
          <p:cNvSpPr/>
          <p:nvPr/>
        </p:nvSpPr>
        <p:spPr>
          <a:xfrm>
            <a:off x="4870801" y="1916547"/>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1" y="3560619"/>
            <a:ext cx="3175499" cy="715581"/>
          </a:xfrm>
          <a:prstGeom prst="rect">
            <a:avLst/>
          </a:prstGeom>
          <a:noFill/>
        </p:spPr>
        <p:txBody>
          <a:bodyPr wrap="square" rtlCol="0">
            <a:spAutoFit/>
          </a:bodyPr>
          <a:lstStyle/>
          <a:p>
            <a:r>
              <a:rPr lang="en-US" sz="1350" dirty="0">
                <a:latin typeface="AhnbergHand"/>
                <a:cs typeface="AhnbergHand"/>
              </a:rPr>
              <a:t>The “shape” of inter-AS interconnection appears to be relatively steady </a:t>
            </a:r>
          </a:p>
        </p:txBody>
      </p:sp>
      <p:sp>
        <p:nvSpPr>
          <p:cNvPr id="7" name="Freeform 6"/>
          <p:cNvSpPr/>
          <p:nvPr/>
        </p:nvSpPr>
        <p:spPr>
          <a:xfrm>
            <a:off x="2836277" y="4431171"/>
            <a:ext cx="2034522" cy="474886"/>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4" name="Picture 3">
            <a:extLst>
              <a:ext uri="{FF2B5EF4-FFF2-40B4-BE49-F238E27FC236}">
                <a16:creationId xmlns:a16="http://schemas.microsoft.com/office/drawing/2014/main" id="{53CB7484-5099-4F48-B575-23BB7CD73AF8}"/>
              </a:ext>
            </a:extLst>
          </p:cNvPr>
          <p:cNvPicPr>
            <a:picLocks noChangeAspect="1"/>
          </p:cNvPicPr>
          <p:nvPr/>
        </p:nvPicPr>
        <p:blipFill>
          <a:blip r:embed="rId3"/>
          <a:stretch>
            <a:fillRect/>
          </a:stretch>
        </p:blipFill>
        <p:spPr>
          <a:xfrm>
            <a:off x="372718" y="849966"/>
            <a:ext cx="4199282" cy="2493324"/>
          </a:xfrm>
          <a:prstGeom prst="rect">
            <a:avLst/>
          </a:prstGeom>
        </p:spPr>
      </p:pic>
    </p:spTree>
    <p:extLst>
      <p:ext uri="{BB962C8B-B14F-4D97-AF65-F5344CB8AC3E}">
        <p14:creationId xmlns:p14="http://schemas.microsoft.com/office/powerpoint/2010/main" val="3710364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F576C0-1AE6-8D42-8EA6-B6EEA7350670}"/>
              </a:ext>
            </a:extLst>
          </p:cNvPr>
          <p:cNvPicPr>
            <a:picLocks noChangeAspect="1"/>
          </p:cNvPicPr>
          <p:nvPr/>
        </p:nvPicPr>
        <p:blipFill>
          <a:blip r:embed="rId2"/>
          <a:stretch>
            <a:fillRect/>
          </a:stretch>
        </p:blipFill>
        <p:spPr>
          <a:xfrm>
            <a:off x="4875333" y="1347853"/>
            <a:ext cx="4017148" cy="2869391"/>
          </a:xfrm>
          <a:prstGeom prst="rect">
            <a:avLst/>
          </a:prstGeom>
        </p:spPr>
      </p:pic>
      <p:sp>
        <p:nvSpPr>
          <p:cNvPr id="2" name="Title 1"/>
          <p:cNvSpPr>
            <a:spLocks noGrp="1"/>
          </p:cNvSpPr>
          <p:nvPr>
            <p:ph type="title"/>
          </p:nvPr>
        </p:nvSpPr>
        <p:spPr>
          <a:xfrm>
            <a:off x="251520" y="167610"/>
            <a:ext cx="8352928" cy="857250"/>
          </a:xfrm>
        </p:spPr>
        <p:txBody>
          <a:bodyPr>
            <a:normAutofit/>
          </a:bodyPr>
          <a:lstStyle/>
          <a:p>
            <a:r>
              <a:rPr lang="en-US" sz="2800" dirty="0">
                <a:solidFill>
                  <a:schemeClr val="accent6">
                    <a:lumMod val="50000"/>
                  </a:schemeClr>
                </a:solidFill>
                <a:latin typeface="Powderfinger Type" panose="02020709070000000403" pitchFamily="49" charset="77"/>
              </a:rPr>
              <a:t>AS Adjacencies (AS131072)</a:t>
            </a:r>
          </a:p>
        </p:txBody>
      </p:sp>
      <p:sp>
        <p:nvSpPr>
          <p:cNvPr id="5" name="TextBox 4"/>
          <p:cNvSpPr txBox="1"/>
          <p:nvPr/>
        </p:nvSpPr>
        <p:spPr>
          <a:xfrm>
            <a:off x="251520" y="2859782"/>
            <a:ext cx="5544616" cy="1785104"/>
          </a:xfrm>
          <a:prstGeom prst="rect">
            <a:avLst/>
          </a:prstGeom>
          <a:noFill/>
        </p:spPr>
        <p:txBody>
          <a:bodyPr wrap="square" rtlCol="0">
            <a:spAutoFit/>
          </a:bodyPr>
          <a:lstStyle/>
          <a:p>
            <a:r>
              <a:rPr lang="en-US" sz="1100" dirty="0"/>
              <a:t>4,144  </a:t>
            </a:r>
            <a:r>
              <a:rPr lang="mr-IN" sz="1100" dirty="0"/>
              <a:t>AS6939       HURRICANE - </a:t>
            </a:r>
            <a:r>
              <a:rPr lang="mr-IN" sz="1100" dirty="0" err="1"/>
              <a:t>Hurricane</a:t>
            </a:r>
            <a:r>
              <a:rPr lang="mr-IN" sz="1100" dirty="0"/>
              <a:t> </a:t>
            </a:r>
            <a:r>
              <a:rPr lang="mr-IN" sz="1100" dirty="0" err="1"/>
              <a:t>Electric</a:t>
            </a:r>
            <a:r>
              <a:rPr lang="mr-IN" sz="1100" dirty="0"/>
              <a:t>, </a:t>
            </a:r>
            <a:r>
              <a:rPr lang="mr-IN" sz="1100" dirty="0" err="1"/>
              <a:t>Inc</a:t>
            </a:r>
            <a:r>
              <a:rPr lang="mr-IN" sz="1100" dirty="0"/>
              <a:t>., US  </a:t>
            </a:r>
            <a:r>
              <a:rPr lang="en-US" sz="1100" dirty="0"/>
              <a:t>  </a:t>
            </a:r>
          </a:p>
          <a:p>
            <a:r>
              <a:rPr lang="en-US" sz="1100" dirty="0"/>
              <a:t>4.032  </a:t>
            </a:r>
            <a:r>
              <a:rPr lang="mr-IN" sz="1100" dirty="0"/>
              <a:t>AS</a:t>
            </a:r>
            <a:r>
              <a:rPr lang="en-US" sz="1100" dirty="0"/>
              <a:t>3356</a:t>
            </a:r>
            <a:r>
              <a:rPr lang="mr-IN" sz="1100" dirty="0"/>
              <a:t> </a:t>
            </a:r>
            <a:r>
              <a:rPr lang="en-US" sz="1100" dirty="0"/>
              <a:t>     </a:t>
            </a:r>
            <a:r>
              <a:rPr lang="mr-IN" sz="1100" dirty="0"/>
              <a:t>LEVEL3 - </a:t>
            </a:r>
            <a:r>
              <a:rPr lang="mr-IN" sz="1100" dirty="0" err="1"/>
              <a:t>Level</a:t>
            </a:r>
            <a:r>
              <a:rPr lang="mr-IN" sz="1100" dirty="0"/>
              <a:t> </a:t>
            </a:r>
            <a:r>
              <a:rPr lang="en-US" sz="1100" dirty="0"/>
              <a:t>3</a:t>
            </a:r>
            <a:r>
              <a:rPr lang="mr-IN" sz="1100" dirty="0"/>
              <a:t> </a:t>
            </a:r>
            <a:r>
              <a:rPr lang="mr-IN" sz="1100" dirty="0" err="1"/>
              <a:t>Communications</a:t>
            </a:r>
            <a:r>
              <a:rPr lang="mr-IN" sz="1100" dirty="0"/>
              <a:t>, </a:t>
            </a:r>
            <a:r>
              <a:rPr lang="mr-IN" sz="1100" dirty="0" err="1"/>
              <a:t>Inc</a:t>
            </a:r>
            <a:r>
              <a:rPr lang="mr-IN" sz="1100" dirty="0"/>
              <a:t>., </a:t>
            </a:r>
            <a:r>
              <a:rPr lang="mr-IN" sz="1100" dirty="0" err="1"/>
              <a:t>U</a:t>
            </a:r>
            <a:r>
              <a:rPr lang="en-US" sz="1100" dirty="0"/>
              <a:t>S</a:t>
            </a:r>
          </a:p>
          <a:p>
            <a:r>
              <a:rPr lang="en-US" sz="1100" dirty="0"/>
              <a:t>3,702  </a:t>
            </a:r>
            <a:r>
              <a:rPr lang="mr-IN" sz="1100" dirty="0"/>
              <a:t>AS</a:t>
            </a:r>
            <a:r>
              <a:rPr lang="en-US" sz="1100" dirty="0"/>
              <a:t>174         </a:t>
            </a:r>
            <a:r>
              <a:rPr lang="mr-IN" sz="1100" dirty="0"/>
              <a:t>COGENT-174 - </a:t>
            </a:r>
            <a:r>
              <a:rPr lang="mr-IN" sz="1100" dirty="0" err="1"/>
              <a:t>Cogent</a:t>
            </a:r>
            <a:r>
              <a:rPr lang="mr-IN" sz="1100" dirty="0"/>
              <a:t> </a:t>
            </a:r>
            <a:r>
              <a:rPr lang="mr-IN" sz="1100" dirty="0" err="1"/>
              <a:t>Communications</a:t>
            </a:r>
            <a:r>
              <a:rPr lang="mr-IN" sz="1100" dirty="0"/>
              <a:t>, US</a:t>
            </a:r>
            <a:endParaRPr lang="en-US" sz="1100" dirty="0"/>
          </a:p>
          <a:p>
            <a:r>
              <a:rPr lang="en-US" sz="1100" dirty="0"/>
              <a:t>1,724  </a:t>
            </a:r>
            <a:r>
              <a:rPr lang="mr-IN" sz="1100" dirty="0"/>
              <a:t>AS</a:t>
            </a:r>
            <a:r>
              <a:rPr lang="en-US" sz="1100" dirty="0"/>
              <a:t>6461</a:t>
            </a:r>
            <a:r>
              <a:rPr lang="mr-IN" sz="1100" dirty="0"/>
              <a:t>   </a:t>
            </a:r>
            <a:r>
              <a:rPr lang="en-US" sz="1100" dirty="0"/>
              <a:t> ZAYO Bandwidth, US</a:t>
            </a:r>
          </a:p>
          <a:p>
            <a:r>
              <a:rPr lang="en-US" sz="1100" dirty="0"/>
              <a:t>1,646  </a:t>
            </a:r>
            <a:r>
              <a:rPr lang="mr-IN" sz="1100" dirty="0"/>
              <a:t>AS7018</a:t>
            </a:r>
            <a:r>
              <a:rPr lang="en-US" sz="1100" dirty="0"/>
              <a:t>       </a:t>
            </a:r>
            <a:r>
              <a:rPr lang="mr-IN" sz="1100" dirty="0"/>
              <a:t>ATT-INTERNET4 - AT&amp;T </a:t>
            </a:r>
            <a:r>
              <a:rPr lang="mr-IN" sz="1100" dirty="0" err="1"/>
              <a:t>Services</a:t>
            </a:r>
            <a:r>
              <a:rPr lang="mr-IN" sz="1100" dirty="0"/>
              <a:t>, </a:t>
            </a:r>
            <a:r>
              <a:rPr lang="mr-IN" sz="1100" dirty="0" err="1"/>
              <a:t>Inc</a:t>
            </a:r>
            <a:r>
              <a:rPr lang="mr-IN" sz="1100" dirty="0"/>
              <a:t>., </a:t>
            </a:r>
            <a:r>
              <a:rPr lang="mr-IN" sz="1100" dirty="0" err="1"/>
              <a:t>U</a:t>
            </a:r>
            <a:r>
              <a:rPr lang="en-US" sz="1100" dirty="0"/>
              <a:t>S</a:t>
            </a:r>
          </a:p>
          <a:p>
            <a:r>
              <a:rPr lang="en-US" sz="1100" dirty="0"/>
              <a:t>1,618  </a:t>
            </a:r>
            <a:r>
              <a:rPr lang="mr-IN" sz="1100" dirty="0"/>
              <a:t>AS</a:t>
            </a:r>
            <a:r>
              <a:rPr lang="en-US" sz="1100" dirty="0"/>
              <a:t>3549</a:t>
            </a:r>
            <a:r>
              <a:rPr lang="mr-IN" sz="1100" dirty="0"/>
              <a:t>   </a:t>
            </a:r>
            <a:r>
              <a:rPr lang="en-US" sz="1100" dirty="0"/>
              <a:t> LVLT – Level 3 Parent, US</a:t>
            </a:r>
          </a:p>
          <a:p>
            <a:r>
              <a:rPr lang="en-US" sz="1100" dirty="0"/>
              <a:t>1,428  </a:t>
            </a:r>
            <a:r>
              <a:rPr lang="mr-IN" sz="1100" dirty="0"/>
              <a:t>AS</a:t>
            </a:r>
            <a:r>
              <a:rPr lang="en-US" sz="1100" dirty="0"/>
              <a:t>3257</a:t>
            </a:r>
            <a:r>
              <a:rPr lang="mr-IN" sz="1100" dirty="0"/>
              <a:t>   </a:t>
            </a:r>
            <a:r>
              <a:rPr lang="en-US" sz="1100" dirty="0"/>
              <a:t> GTT-Backbone, DE</a:t>
            </a:r>
          </a:p>
          <a:p>
            <a:r>
              <a:rPr lang="en-US" sz="1100" dirty="0"/>
              <a:t>1,377  AS2914       NTT America, US</a:t>
            </a:r>
          </a:p>
          <a:p>
            <a:r>
              <a:rPr lang="en-US" sz="1100" dirty="0"/>
              <a:t>1,208  </a:t>
            </a:r>
            <a:r>
              <a:rPr lang="mr-IN" sz="1100" dirty="0"/>
              <a:t>AS</a:t>
            </a:r>
            <a:r>
              <a:rPr lang="en-US" sz="1100" dirty="0"/>
              <a:t>209</a:t>
            </a:r>
            <a:r>
              <a:rPr lang="mr-IN" sz="1100" dirty="0"/>
              <a:t>    </a:t>
            </a:r>
            <a:r>
              <a:rPr lang="en-US" sz="1100" dirty="0"/>
              <a:t> CENTURYLINK, US</a:t>
            </a:r>
          </a:p>
          <a:p>
            <a:r>
              <a:rPr lang="en-US" sz="1100" dirty="0"/>
              <a:t>   957  </a:t>
            </a:r>
            <a:r>
              <a:rPr lang="mr-IN" sz="1100" dirty="0"/>
              <a:t>AS</a:t>
            </a:r>
            <a:r>
              <a:rPr lang="en-US" sz="1100" dirty="0"/>
              <a:t>701</a:t>
            </a:r>
            <a:r>
              <a:rPr lang="mr-IN" sz="1100" dirty="0"/>
              <a:t>  </a:t>
            </a:r>
            <a:r>
              <a:rPr lang="en-US" sz="1100" dirty="0"/>
              <a:t>  </a:t>
            </a:r>
            <a:r>
              <a:rPr lang="mr-IN" sz="1100" dirty="0"/>
              <a:t> </a:t>
            </a:r>
            <a:r>
              <a:rPr lang="en-US" sz="1100" dirty="0"/>
              <a:t> Verizon Business, US</a:t>
            </a:r>
          </a:p>
        </p:txBody>
      </p:sp>
      <p:sp>
        <p:nvSpPr>
          <p:cNvPr id="3" name="Content Placeholder 2"/>
          <p:cNvSpPr>
            <a:spLocks noGrp="1"/>
          </p:cNvSpPr>
          <p:nvPr>
            <p:ph idx="1"/>
          </p:nvPr>
        </p:nvSpPr>
        <p:spPr>
          <a:xfrm>
            <a:off x="251520" y="1147870"/>
            <a:ext cx="5328592" cy="1135850"/>
          </a:xfrm>
        </p:spPr>
        <p:txBody>
          <a:bodyPr>
            <a:normAutofit/>
          </a:bodyPr>
          <a:lstStyle/>
          <a:p>
            <a:pPr marL="0" indent="0">
              <a:buNone/>
            </a:pPr>
            <a:r>
              <a:rPr lang="en-US" sz="1400" dirty="0"/>
              <a:t>51,613 out of 63,080  ASNs have 1 or 2 AS Adjacencies (82%)</a:t>
            </a:r>
          </a:p>
          <a:p>
            <a:pPr marL="0" indent="0">
              <a:buNone/>
            </a:pPr>
            <a:r>
              <a:rPr lang="en-US" sz="1400" dirty="0"/>
              <a:t>1,803 ASNs have 10 or more adjacencies</a:t>
            </a:r>
          </a:p>
          <a:p>
            <a:pPr marL="0" indent="0">
              <a:buNone/>
            </a:pPr>
            <a:r>
              <a:rPr lang="en-US" sz="1400" dirty="0"/>
              <a:t>9 ASNs have &gt;1,000 adjacencies</a:t>
            </a:r>
          </a:p>
        </p:txBody>
      </p:sp>
      <p:sp>
        <p:nvSpPr>
          <p:cNvPr id="9" name="TextBox 8">
            <a:extLst>
              <a:ext uri="{FF2B5EF4-FFF2-40B4-BE49-F238E27FC236}">
                <a16:creationId xmlns:a16="http://schemas.microsoft.com/office/drawing/2014/main" id="{58FEF6A1-0B07-6A44-A930-CFCA557EF0F8}"/>
              </a:ext>
            </a:extLst>
          </p:cNvPr>
          <p:cNvSpPr txBox="1"/>
          <p:nvPr/>
        </p:nvSpPr>
        <p:spPr>
          <a:xfrm>
            <a:off x="4283969" y="4316005"/>
            <a:ext cx="1872208" cy="215444"/>
          </a:xfrm>
          <a:prstGeom prst="rect">
            <a:avLst/>
          </a:prstGeom>
          <a:noFill/>
        </p:spPr>
        <p:txBody>
          <a:bodyPr wrap="square" rtlCol="0">
            <a:spAutoFit/>
          </a:bodyPr>
          <a:lstStyle/>
          <a:p>
            <a:r>
              <a:rPr lang="en-AU" sz="800" dirty="0">
                <a:solidFill>
                  <a:schemeClr val="accent6">
                    <a:lumMod val="50000"/>
                  </a:schemeClr>
                </a:solidFill>
                <a:latin typeface="AhnbergHand" pitchFamily="2" charset="0"/>
              </a:rPr>
              <a:t>Most networks are stub AS’s</a:t>
            </a:r>
          </a:p>
        </p:txBody>
      </p:sp>
      <p:sp>
        <p:nvSpPr>
          <p:cNvPr id="11" name="Freeform 10">
            <a:extLst>
              <a:ext uri="{FF2B5EF4-FFF2-40B4-BE49-F238E27FC236}">
                <a16:creationId xmlns:a16="http://schemas.microsoft.com/office/drawing/2014/main" id="{1C808623-C492-674F-9C78-273C27F70C29}"/>
              </a:ext>
            </a:extLst>
          </p:cNvPr>
          <p:cNvSpPr/>
          <p:nvPr/>
        </p:nvSpPr>
        <p:spPr>
          <a:xfrm>
            <a:off x="5256379" y="2091448"/>
            <a:ext cx="286295" cy="2123366"/>
          </a:xfrm>
          <a:custGeom>
            <a:avLst/>
            <a:gdLst>
              <a:gd name="connsiteX0" fmla="*/ 0 w 286295"/>
              <a:gd name="connsiteY0" fmla="*/ 2123366 h 2123366"/>
              <a:gd name="connsiteX1" fmla="*/ 231775 w 286295"/>
              <a:gd name="connsiteY1" fmla="*/ 1456616 h 2123366"/>
              <a:gd name="connsiteX2" fmla="*/ 282575 w 286295"/>
              <a:gd name="connsiteY2" fmla="*/ 627941 h 2123366"/>
              <a:gd name="connsiteX3" fmla="*/ 161925 w 286295"/>
              <a:gd name="connsiteY3" fmla="*/ 34216 h 2123366"/>
              <a:gd name="connsiteX4" fmla="*/ 133350 w 286295"/>
              <a:gd name="connsiteY4" fmla="*/ 97716 h 2123366"/>
              <a:gd name="connsiteX5" fmla="*/ 161925 w 286295"/>
              <a:gd name="connsiteY5" fmla="*/ 2466 h 2123366"/>
              <a:gd name="connsiteX6" fmla="*/ 231775 w 286295"/>
              <a:gd name="connsiteY6" fmla="*/ 37391 h 21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295" h="2123366">
                <a:moveTo>
                  <a:pt x="0" y="2123366"/>
                </a:moveTo>
                <a:cubicBezTo>
                  <a:pt x="92339" y="1914609"/>
                  <a:pt x="184679" y="1705853"/>
                  <a:pt x="231775" y="1456616"/>
                </a:cubicBezTo>
                <a:cubicBezTo>
                  <a:pt x="278871" y="1207379"/>
                  <a:pt x="294217" y="865008"/>
                  <a:pt x="282575" y="627941"/>
                </a:cubicBezTo>
                <a:cubicBezTo>
                  <a:pt x="270933" y="390874"/>
                  <a:pt x="186796" y="122587"/>
                  <a:pt x="161925" y="34216"/>
                </a:cubicBezTo>
                <a:cubicBezTo>
                  <a:pt x="137054" y="-54155"/>
                  <a:pt x="133350" y="103008"/>
                  <a:pt x="133350" y="97716"/>
                </a:cubicBezTo>
                <a:cubicBezTo>
                  <a:pt x="133350" y="92424"/>
                  <a:pt x="145521" y="12520"/>
                  <a:pt x="161925" y="2466"/>
                </a:cubicBezTo>
                <a:cubicBezTo>
                  <a:pt x="178329" y="-7588"/>
                  <a:pt x="205052" y="14901"/>
                  <a:pt x="231775" y="373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4F86D3B3-B4D2-7C4B-8A37-FA9CFA80CF68}"/>
              </a:ext>
            </a:extLst>
          </p:cNvPr>
          <p:cNvSpPr/>
          <p:nvPr/>
        </p:nvSpPr>
        <p:spPr>
          <a:xfrm>
            <a:off x="4840765" y="1717219"/>
            <a:ext cx="831228" cy="317491"/>
          </a:xfrm>
          <a:custGeom>
            <a:avLst/>
            <a:gdLst>
              <a:gd name="connsiteX0" fmla="*/ 650926 w 831228"/>
              <a:gd name="connsiteY0" fmla="*/ 266691 h 317491"/>
              <a:gd name="connsiteX1" fmla="*/ 828726 w 831228"/>
              <a:gd name="connsiteY1" fmla="*/ 139691 h 317491"/>
              <a:gd name="connsiteX2" fmla="*/ 533451 w 831228"/>
              <a:gd name="connsiteY2" fmla="*/ 3166 h 317491"/>
              <a:gd name="connsiteX3" fmla="*/ 51 w 831228"/>
              <a:gd name="connsiteY3" fmla="*/ 66666 h 317491"/>
              <a:gd name="connsiteX4" fmla="*/ 508051 w 831228"/>
              <a:gd name="connsiteY4" fmla="*/ 317491 h 317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228" h="317491">
                <a:moveTo>
                  <a:pt x="650926" y="266691"/>
                </a:moveTo>
                <a:cubicBezTo>
                  <a:pt x="749615" y="225151"/>
                  <a:pt x="848305" y="183612"/>
                  <a:pt x="828726" y="139691"/>
                </a:cubicBezTo>
                <a:cubicBezTo>
                  <a:pt x="809147" y="95770"/>
                  <a:pt x="671563" y="15337"/>
                  <a:pt x="533451" y="3166"/>
                </a:cubicBezTo>
                <a:cubicBezTo>
                  <a:pt x="395339" y="-9005"/>
                  <a:pt x="4284" y="14279"/>
                  <a:pt x="51" y="66666"/>
                </a:cubicBezTo>
                <a:cubicBezTo>
                  <a:pt x="-4182" y="119053"/>
                  <a:pt x="251934" y="218272"/>
                  <a:pt x="508051" y="3174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C8A092E9-8FE8-824A-86DF-0A5210CA509C}"/>
              </a:ext>
            </a:extLst>
          </p:cNvPr>
          <p:cNvSpPr txBox="1"/>
          <p:nvPr/>
        </p:nvSpPr>
        <p:spPr>
          <a:xfrm>
            <a:off x="6914109" y="4304005"/>
            <a:ext cx="2232248" cy="215444"/>
          </a:xfrm>
          <a:prstGeom prst="rect">
            <a:avLst/>
          </a:prstGeom>
          <a:noFill/>
        </p:spPr>
        <p:txBody>
          <a:bodyPr wrap="square" rtlCol="0">
            <a:spAutoFit/>
          </a:bodyPr>
          <a:lstStyle/>
          <a:p>
            <a:r>
              <a:rPr lang="en-AU" sz="800" dirty="0">
                <a:solidFill>
                  <a:schemeClr val="accent6">
                    <a:lumMod val="50000"/>
                  </a:schemeClr>
                </a:solidFill>
                <a:latin typeface="AhnbergHand" pitchFamily="2" charset="0"/>
              </a:rPr>
              <a:t>A small number of major connectors</a:t>
            </a:r>
          </a:p>
        </p:txBody>
      </p:sp>
      <p:sp>
        <p:nvSpPr>
          <p:cNvPr id="14" name="Freeform 13">
            <a:extLst>
              <a:ext uri="{FF2B5EF4-FFF2-40B4-BE49-F238E27FC236}">
                <a16:creationId xmlns:a16="http://schemas.microsoft.com/office/drawing/2014/main" id="{63D443DE-225E-4C4D-BDE6-6BE1B8EE9C9D}"/>
              </a:ext>
            </a:extLst>
          </p:cNvPr>
          <p:cNvSpPr/>
          <p:nvPr/>
        </p:nvSpPr>
        <p:spPr>
          <a:xfrm>
            <a:off x="8712201" y="4114801"/>
            <a:ext cx="196850" cy="200025"/>
          </a:xfrm>
          <a:custGeom>
            <a:avLst/>
            <a:gdLst>
              <a:gd name="connsiteX0" fmla="*/ 0 w 196850"/>
              <a:gd name="connsiteY0" fmla="*/ 200025 h 200025"/>
              <a:gd name="connsiteX1" fmla="*/ 88900 w 196850"/>
              <a:gd name="connsiteY1" fmla="*/ 95250 h 200025"/>
              <a:gd name="connsiteX2" fmla="*/ 114300 w 196850"/>
              <a:gd name="connsiteY2" fmla="*/ 12700 h 200025"/>
              <a:gd name="connsiteX3" fmla="*/ 19050 w 196850"/>
              <a:gd name="connsiteY3" fmla="*/ 82550 h 200025"/>
              <a:gd name="connsiteX4" fmla="*/ 146050 w 196850"/>
              <a:gd name="connsiteY4" fmla="*/ 0 h 200025"/>
              <a:gd name="connsiteX5" fmla="*/ 196850 w 196850"/>
              <a:gd name="connsiteY5" fmla="*/ 825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850" h="200025">
                <a:moveTo>
                  <a:pt x="0" y="200025"/>
                </a:moveTo>
                <a:cubicBezTo>
                  <a:pt x="34925" y="163248"/>
                  <a:pt x="69850" y="126471"/>
                  <a:pt x="88900" y="95250"/>
                </a:cubicBezTo>
                <a:cubicBezTo>
                  <a:pt x="107950" y="64029"/>
                  <a:pt x="125942" y="14817"/>
                  <a:pt x="114300" y="12700"/>
                </a:cubicBezTo>
                <a:cubicBezTo>
                  <a:pt x="102658" y="10583"/>
                  <a:pt x="13758" y="84667"/>
                  <a:pt x="19050" y="82550"/>
                </a:cubicBezTo>
                <a:cubicBezTo>
                  <a:pt x="24342" y="80433"/>
                  <a:pt x="116417" y="0"/>
                  <a:pt x="146050" y="0"/>
                </a:cubicBezTo>
                <a:cubicBezTo>
                  <a:pt x="175683" y="0"/>
                  <a:pt x="186266" y="41275"/>
                  <a:pt x="196850" y="825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44537182"/>
      </p:ext>
    </p:extLst>
  </p:cSld>
  <p:clrMapOvr>
    <a:masterClrMapping/>
  </p:clrMapOvr>
</p:sld>
</file>

<file path=ppt/theme/theme1.xml><?xml version="1.0" encoding="utf-8"?>
<a:theme xmlns:a="http://schemas.openxmlformats.org/drawingml/2006/main" name="Presentation template 16x9 blue 01">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0"/>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template 16x9 blue 01.potx</Template>
  <TotalTime>660</TotalTime>
  <Words>1363</Words>
  <Application>Microsoft Macintosh PowerPoint</Application>
  <PresentationFormat>On-screen Show (16:9)</PresentationFormat>
  <Paragraphs>168</Paragraphs>
  <Slides>41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AhnbergHand</vt:lpstr>
      <vt:lpstr>Arial</vt:lpstr>
      <vt:lpstr>Calibri</vt:lpstr>
      <vt:lpstr>Powderfinger Type</vt:lpstr>
      <vt:lpstr>Vadim's Writing</vt:lpstr>
      <vt:lpstr>Presentation template 16x9 blue 01</vt:lpstr>
      <vt:lpstr>Custom Design</vt:lpstr>
      <vt:lpstr>Routing in 2018</vt:lpstr>
      <vt:lpstr>Through the Routing Lens …</vt:lpstr>
      <vt:lpstr>PowerPoint Presentation</vt:lpstr>
      <vt:lpstr>2016-2018 in detail</vt:lpstr>
      <vt:lpstr>2016-2018 in detail</vt:lpstr>
      <vt:lpstr>Routing Indicators for IPv4</vt:lpstr>
      <vt:lpstr>Routing Indicators for IPv4</vt:lpstr>
      <vt:lpstr>Routing Indicators for IPv4</vt:lpstr>
      <vt:lpstr>AS Adjacencies (AS131072)</vt:lpstr>
      <vt:lpstr>What happened in 2018 in V4?</vt:lpstr>
      <vt:lpstr>What about IPv4 Address Exhaustion?</vt:lpstr>
      <vt:lpstr>Post-Exhaustion Routing Growth</vt:lpstr>
      <vt:lpstr>Advertised Address “Age”</vt:lpstr>
      <vt:lpstr>Advertised Address “Age”</vt:lpstr>
      <vt:lpstr>2000 – 2018: IPv4 Advertised vs Unadvertised</vt:lpstr>
      <vt:lpstr>2000 – 2018: Unadvertised Addresses</vt:lpstr>
      <vt:lpstr>2018: Assigned vs Recovered</vt:lpstr>
      <vt:lpstr>V4 in 2018</vt:lpstr>
      <vt:lpstr>The Route-Views View of IPv6</vt:lpstr>
      <vt:lpstr>2017-2018 in Detail</vt:lpstr>
      <vt:lpstr>Routing Indicators for IPv6</vt:lpstr>
      <vt:lpstr>Routing Indicators for IPv6</vt:lpstr>
      <vt:lpstr>Routing Indicators for IPv6</vt:lpstr>
      <vt:lpstr>AS Adjacencies (AS131072)</vt:lpstr>
      <vt:lpstr>V6 in 2018</vt:lpstr>
      <vt:lpstr>What to expect</vt:lpstr>
      <vt:lpstr>BGP Size Projections</vt:lpstr>
      <vt:lpstr>V4 - Daily Growth Rates</vt:lpstr>
      <vt:lpstr>V4 BGP Table Size Predictions</vt:lpstr>
      <vt:lpstr>V6 - Daily Growth Rates</vt:lpstr>
      <vt:lpstr>V6 BGP Table Size Predictions</vt:lpstr>
      <vt:lpstr>BGP Table Growth</vt:lpstr>
      <vt:lpstr>BGP Updates</vt:lpstr>
      <vt:lpstr>IPv4 BGP Updates</vt:lpstr>
      <vt:lpstr>IPv4 BGP Convergence Performance</vt:lpstr>
      <vt:lpstr>Updates in IPv4 BGP</vt:lpstr>
      <vt:lpstr>V6 BGP Updates</vt:lpstr>
      <vt:lpstr>V6 Convergence Performance</vt:lpstr>
      <vt:lpstr>Routing Futures</vt:lpstr>
      <vt:lpstr>Some Practical Suggestions</vt:lpstr>
      <vt:lpstr>That’s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using this template</dc:title>
  <cp:lastModifiedBy>Geoff Huston</cp:lastModifiedBy>
  <cp:revision>34</cp:revision>
  <dcterms:created xsi:type="dcterms:W3CDTF">2015-09-29T02:45:20Z</dcterms:created>
  <dcterms:modified xsi:type="dcterms:W3CDTF">2019-07-21T20:17:13Z</dcterms:modified>
</cp:coreProperties>
</file>