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7" r:id="rId4"/>
    <p:sldId id="257" r:id="rId5"/>
    <p:sldId id="260" r:id="rId6"/>
    <p:sldId id="261" r:id="rId7"/>
    <p:sldId id="268" r:id="rId8"/>
    <p:sldId id="262" r:id="rId9"/>
    <p:sldId id="259" r:id="rId10"/>
    <p:sldId id="263" r:id="rId11"/>
    <p:sldId id="269" r:id="rId12"/>
    <p:sldId id="270" r:id="rId13"/>
    <p:sldId id="271" r:id="rId14"/>
    <p:sldId id="272" r:id="rId15"/>
    <p:sldId id="264" r:id="rId16"/>
    <p:sldId id="266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6" r:id="rId28"/>
    <p:sldId id="285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/>
    <p:restoredTop sz="94675"/>
  </p:normalViewPr>
  <p:slideViewPr>
    <p:cSldViewPr snapToGrid="0" snapToObjects="1">
      <p:cViewPr varScale="1">
        <p:scale>
          <a:sx n="175" d="100"/>
          <a:sy n="175" d="100"/>
        </p:scale>
        <p:origin x="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9127C-EE02-334E-9DC9-D1B9E24A7821}" type="datetimeFigureOut">
              <a:rPr lang="en-AU" smtClean="0"/>
              <a:t>21/5/19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B2319-BA23-8C4D-9E0A-25CACB4B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35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B2319-BA23-8C4D-9E0A-25CACB4B219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48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3351-7F4E-8B46-843F-E7D1BF7BC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88C5F-EACF-E84D-A3B7-D27899F94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DE42-8CE0-5943-9E9F-D2331BB0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777B-80E8-0B4A-8FC0-899C234B3447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3731A-1851-6043-B9E7-11B17C3FC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BBA53-B8DD-8F47-BCC0-15D8186D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D81-EF16-2E41-A37A-33C31ED5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473E0-C55B-214B-A8FE-C5C559F3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D0529-C258-7E4D-8C99-02467A18F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CF413-09F2-464A-B6A7-AD20095C8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777B-80E8-0B4A-8FC0-899C234B3447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8DF64-EFA5-2B4B-909F-7C2667CC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6DD16-E0F9-4241-848D-ADF001FD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D81-EF16-2E41-A37A-33C31ED5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40F09-8666-CB49-AA92-02B595CB0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8698F-44B6-E34E-AD8A-C51887E06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B3800-4937-D64B-810A-499311D8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777B-80E8-0B4A-8FC0-899C234B3447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05B6C-99AF-1D42-BB9C-00656829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8D2F0-789E-EC4A-9572-73CEC684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D81-EF16-2E41-A37A-33C31ED5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2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EE9C-A7C3-1948-92F4-5E884887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8A189-F099-ED44-85F3-AF4F9F6F2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32004-94C6-934A-9654-2BBCE24D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777B-80E8-0B4A-8FC0-899C234B3447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C2D01-F59E-F04C-8CE3-BA017BF6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B43B8-0C35-9241-BBE5-5FA9CF50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D81-EF16-2E41-A37A-33C31ED5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2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06F1-4DA9-2C41-960B-9BA24D42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168AA-20C0-9640-A88E-F477C897C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2EDCA-30B0-7D44-A8C8-DCDD4ACE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777B-80E8-0B4A-8FC0-899C234B3447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67645-FFAC-F94F-B986-D8D0DDA0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3786-A34A-D146-BDCA-DC317380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D81-EF16-2E41-A37A-33C31ED5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8186-B66D-1042-ACBD-2E49CA78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FAAC1-9BC1-7D49-9D8B-B00B68433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B975B-D453-AE48-BF44-EEE827A3F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4711D-44D2-D444-B714-AFCB6374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777B-80E8-0B4A-8FC0-899C234B3447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FDBF7-53DE-AD47-A156-C9362848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F4932-F814-B24D-BDCE-3196528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D81-EF16-2E41-A37A-33C31ED5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3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6185-6D7A-194D-A6C7-B24FBA1B5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61A00-47B7-1649-9637-14D4F5101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3784E-D6AD-4D47-9047-687F85291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7C99F-9FDC-C84F-9BA0-AA84EFEB0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DA324-07F1-7F4C-82DD-D36E24212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6921D4-C06E-4242-AC7E-D9670172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777B-80E8-0B4A-8FC0-899C234B3447}" type="datetimeFigureOut">
              <a:rPr lang="en-US" smtClean="0"/>
              <a:t>5/21/19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148A2-05E3-944C-804C-127E62A2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64B6F3-ADC2-D447-A7E8-D874A087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D81-EF16-2E41-A37A-33C31ED5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7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6DA0-329D-2343-9221-5DC7D6C0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33925-9E87-954A-AACF-D4847F0D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777B-80E8-0B4A-8FC0-899C234B3447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0ADF3-311B-2749-928B-C05B572A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20FA2-5745-794D-9104-62D66EEF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D81-EF16-2E41-A37A-33C31ED5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6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B69EC-3467-9E40-B090-319640A7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777B-80E8-0B4A-8FC0-899C234B3447}" type="datetimeFigureOut">
              <a:rPr lang="en-US" smtClean="0"/>
              <a:t>5/21/19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D5C52-972E-3F41-80A5-D7F28DBE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543BE-BE43-6747-B337-BEAD7E74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D81-EF16-2E41-A37A-33C31ED5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5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D1AE-661D-CD41-BBA5-CD50B74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8C51A-41E8-0046-92C4-8A6F6A265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9A370-D418-1749-BDC1-E9909EEE2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FE244-CDA3-D74A-B8EB-59C754CC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777B-80E8-0B4A-8FC0-899C234B3447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13482-7118-3245-84EB-84A20900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B6625-E5CB-7B4D-946A-2DE93A1C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D81-EF16-2E41-A37A-33C31ED5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D13A-70C0-F74D-A13F-761115ED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FB25B-7AA0-4840-87FA-2FF492B1D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A5AF2-DB0B-8846-A66A-B1BB99FDA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49C83-A478-FB43-BE5A-3A21D775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777B-80E8-0B4A-8FC0-899C234B3447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F74C8-213E-BF4E-B467-C4BE83D6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BACEF-6A1F-F447-95EA-7BDB094D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D81-EF16-2E41-A37A-33C31ED5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30076-A3F6-B545-AEB9-8C8A3BC5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79C7F-67B6-164C-B6B8-7EB518700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0A6EF-8083-5243-BF12-E7A60850A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3777B-80E8-0B4A-8FC0-899C234B3447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7BE80-31CE-7348-9B8E-363734D12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D9994-A1DA-FE49-86FF-A732A9430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44D81-EF16-2E41-A37A-33C31ED5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2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8AD8A-D44E-8F47-8255-8606D4216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IPv6 Reliability Measurements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93FE3-BE99-F149-BF2F-9AD18C2A7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2019</a:t>
            </a:r>
          </a:p>
          <a:p>
            <a:r>
              <a:rPr lang="en-US" dirty="0"/>
              <a:t>Geoff Huston</a:t>
            </a:r>
          </a:p>
          <a:p>
            <a:r>
              <a:rPr lang="en-US" dirty="0"/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40404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54DD-AE14-434D-907E-2BFCFC66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The Appalling!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91FF6-64F8-D048-A415-C2E3DFBBE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17607"/>
            <a:ext cx="10515600" cy="376737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DFC5ED-28C9-6B42-9E57-493552AEEEFE}"/>
              </a:ext>
            </a:extLst>
          </p:cNvPr>
          <p:cNvSpPr/>
          <p:nvPr/>
        </p:nvSpPr>
        <p:spPr>
          <a:xfrm>
            <a:off x="8265886" y="3429000"/>
            <a:ext cx="3156857" cy="194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3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C3F2-2362-054F-8478-64105EA6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High IPv6 Failure Levels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52A140-ED45-9040-8A8C-1F5793084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50" y="1795688"/>
            <a:ext cx="4970649" cy="2509611"/>
          </a:xfrm>
        </p:spPr>
      </p:pic>
    </p:spTree>
    <p:extLst>
      <p:ext uri="{BB962C8B-B14F-4D97-AF65-F5344CB8AC3E}">
        <p14:creationId xmlns:p14="http://schemas.microsoft.com/office/powerpoint/2010/main" val="340990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C3F2-2362-054F-8478-64105EA6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High IPv6 Failure Levels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52A140-ED45-9040-8A8C-1F5793084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50" y="1795688"/>
            <a:ext cx="4970649" cy="250961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54276-A03C-7E44-A6C7-7DE9F3B0B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0" y="2456301"/>
            <a:ext cx="4839607" cy="24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7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C3F2-2362-054F-8478-64105EA6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High IPv6 Failure Levels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52A140-ED45-9040-8A8C-1F5793084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50" y="1795688"/>
            <a:ext cx="4970649" cy="250961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54276-A03C-7E44-A6C7-7DE9F3B0B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0" y="2456301"/>
            <a:ext cx="4839607" cy="2427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FA0E68-0599-1E4F-87C2-90C23C8E4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788" y="3325103"/>
            <a:ext cx="5078297" cy="253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02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C3F2-2362-054F-8478-64105EA6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High IPv6 Failure Levels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52A140-ED45-9040-8A8C-1F5793084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50" y="1795688"/>
            <a:ext cx="4970649" cy="250961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54276-A03C-7E44-A6C7-7DE9F3B0B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0" y="2456301"/>
            <a:ext cx="4839607" cy="2427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FA0E68-0599-1E4F-87C2-90C23C8E4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788" y="3325103"/>
            <a:ext cx="5078297" cy="253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2547C-D922-3B47-9DEB-8254CFB7D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836" y="4250614"/>
            <a:ext cx="4624987" cy="23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86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3A12-AD47-F546-A20C-CE515501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A0D2-9317-AC47-AB2F-B28178D4F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many end users in Vietnam, Panama</a:t>
            </a:r>
            <a:r>
              <a:rPr lang="en-US"/>
              <a:t>, Morocco, </a:t>
            </a:r>
            <a:r>
              <a:rPr lang="en-US" dirty="0"/>
              <a:t>Turkey, Venezuela, China and Bangladesh their IPv6 service looks pretty broken</a:t>
            </a:r>
          </a:p>
          <a:p>
            <a:pPr lvl="1"/>
            <a:r>
              <a:rPr lang="en-US" dirty="0"/>
              <a:t>The combination of Dual Stack and Happy Eyeballs masks the problem so that the user does not experience a degraded service</a:t>
            </a:r>
          </a:p>
          <a:p>
            <a:pPr lvl="1"/>
            <a:r>
              <a:rPr lang="en-US" dirty="0"/>
              <a:t>But this only will work while Dual Stack is around</a:t>
            </a:r>
          </a:p>
          <a:p>
            <a:r>
              <a:rPr lang="en-US" dirty="0"/>
              <a:t>Other ISPs have managed to do a much better job, such as in the United States, Sweden, Thailand and Korea and the IPv6 connection failure rates are close to experimental noise levels</a:t>
            </a:r>
          </a:p>
          <a:p>
            <a:r>
              <a:rPr lang="en-US" dirty="0"/>
              <a:t>What’s happening in the second set of countries and ISPs that is NOT happening in the first set?</a:t>
            </a:r>
          </a:p>
        </p:txBody>
      </p:sp>
    </p:spTree>
    <p:extLst>
      <p:ext uri="{BB962C8B-B14F-4D97-AF65-F5344CB8AC3E}">
        <p14:creationId xmlns:p14="http://schemas.microsoft.com/office/powerpoint/2010/main" val="100109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1A5B-3D67-0A43-8BB2-674D65D1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Transition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EC5E4-D6A2-014D-8374-573A1C907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Stateful transition technologies that involve protocol translation show higher levels of instability</a:t>
            </a:r>
          </a:p>
          <a:p>
            <a:r>
              <a:rPr lang="en-US" dirty="0"/>
              <a:t>Translation technologies that require orchestration of DNS and network state are also more unstable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7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0283-B8E1-484B-AD92-3B29DCF2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Dual Stack is NOT the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9B323-B817-224D-9E40-D730B50A0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Despite all the grim predictions that IPv4 will be around for a long time to come, the aim of this transition is NOT to make Dual Stack work optimally</a:t>
            </a:r>
          </a:p>
          <a:p>
            <a:r>
              <a:rPr lang="en-AU" dirty="0"/>
              <a:t>The goal is to automatically transition the network to operate over IPv6</a:t>
            </a:r>
          </a:p>
          <a:p>
            <a:r>
              <a:rPr lang="en-AU" dirty="0"/>
              <a:t>The way to achieve this is for client systems to prefer to use IPv6 whenever it can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259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C600-EE45-B247-81AE-E9052DE9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Happy Eyeballs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767C-DC66-FB4F-978C-01E31897D86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AU" dirty="0"/>
              <a:t>An unconditional preference for IPv6 can lead to some very poor user experience instances</a:t>
            </a:r>
          </a:p>
          <a:p>
            <a:pPr lvl="1"/>
            <a:r>
              <a:rPr lang="en-AU" dirty="0"/>
              <a:t>Linux uses a 108 second connection timer, for example</a:t>
            </a:r>
          </a:p>
          <a:p>
            <a:r>
              <a:rPr lang="en-AU" dirty="0"/>
              <a:t>Applications (particularly browsers) have used a “Happy Eyeballs”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905E0-481F-EA46-9988-EB1FB11D0307}"/>
              </a:ext>
            </a:extLst>
          </p:cNvPr>
          <p:cNvSpPr txBox="1"/>
          <p:nvPr/>
        </p:nvSpPr>
        <p:spPr>
          <a:xfrm>
            <a:off x="1999281" y="4889715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DNS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D0B37-E97E-4644-96F1-519F79F93854}"/>
              </a:ext>
            </a:extLst>
          </p:cNvPr>
          <p:cNvSpPr txBox="1"/>
          <p:nvPr/>
        </p:nvSpPr>
        <p:spPr>
          <a:xfrm>
            <a:off x="4584915" y="4889715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TCP Handshake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44D19F1-F406-DA40-8EBB-C00445A40CC5}"/>
              </a:ext>
            </a:extLst>
          </p:cNvPr>
          <p:cNvSpPr/>
          <p:nvPr/>
        </p:nvSpPr>
        <p:spPr>
          <a:xfrm>
            <a:off x="1619573" y="4345870"/>
            <a:ext cx="2623825" cy="664489"/>
          </a:xfrm>
          <a:custGeom>
            <a:avLst/>
            <a:gdLst>
              <a:gd name="connsiteX0" fmla="*/ 0 w 2623825"/>
              <a:gd name="connsiteY0" fmla="*/ 481852 h 664489"/>
              <a:gd name="connsiteX1" fmla="*/ 526942 w 2623825"/>
              <a:gd name="connsiteY1" fmla="*/ 133140 h 664489"/>
              <a:gd name="connsiteX2" fmla="*/ 1340603 w 2623825"/>
              <a:gd name="connsiteY2" fmla="*/ 9154 h 664489"/>
              <a:gd name="connsiteX3" fmla="*/ 2107769 w 2623825"/>
              <a:gd name="connsiteY3" fmla="*/ 78896 h 664489"/>
              <a:gd name="connsiteX4" fmla="*/ 2588217 w 2623825"/>
              <a:gd name="connsiteY4" fmla="*/ 629086 h 664489"/>
              <a:gd name="connsiteX5" fmla="*/ 2572719 w 2623825"/>
              <a:gd name="connsiteY5" fmla="*/ 443106 h 664489"/>
              <a:gd name="connsiteX6" fmla="*/ 2619213 w 2623825"/>
              <a:gd name="connsiteY6" fmla="*/ 652333 h 664489"/>
              <a:gd name="connsiteX7" fmla="*/ 2440983 w 2623825"/>
              <a:gd name="connsiteY7" fmla="*/ 621337 h 66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3825" h="664489">
                <a:moveTo>
                  <a:pt x="0" y="481852"/>
                </a:moveTo>
                <a:cubicBezTo>
                  <a:pt x="151754" y="346887"/>
                  <a:pt x="303508" y="211923"/>
                  <a:pt x="526942" y="133140"/>
                </a:cubicBezTo>
                <a:cubicBezTo>
                  <a:pt x="750376" y="54357"/>
                  <a:pt x="1077132" y="18195"/>
                  <a:pt x="1340603" y="9154"/>
                </a:cubicBezTo>
                <a:cubicBezTo>
                  <a:pt x="1604074" y="113"/>
                  <a:pt x="1899833" y="-24426"/>
                  <a:pt x="2107769" y="78896"/>
                </a:cubicBezTo>
                <a:cubicBezTo>
                  <a:pt x="2315705" y="182218"/>
                  <a:pt x="2510725" y="568384"/>
                  <a:pt x="2588217" y="629086"/>
                </a:cubicBezTo>
                <a:cubicBezTo>
                  <a:pt x="2665709" y="689788"/>
                  <a:pt x="2567553" y="439232"/>
                  <a:pt x="2572719" y="443106"/>
                </a:cubicBezTo>
                <a:cubicBezTo>
                  <a:pt x="2577885" y="446980"/>
                  <a:pt x="2641169" y="622628"/>
                  <a:pt x="2619213" y="652333"/>
                </a:cubicBezTo>
                <a:cubicBezTo>
                  <a:pt x="2597257" y="682038"/>
                  <a:pt x="2519120" y="651687"/>
                  <a:pt x="2440983" y="621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E3BF7C-1E1B-7D49-999B-1C06F3BE5053}"/>
              </a:ext>
            </a:extLst>
          </p:cNvPr>
          <p:cNvSpPr/>
          <p:nvPr/>
        </p:nvSpPr>
        <p:spPr>
          <a:xfrm>
            <a:off x="1596325" y="5130330"/>
            <a:ext cx="2719953" cy="687341"/>
          </a:xfrm>
          <a:custGeom>
            <a:avLst/>
            <a:gdLst>
              <a:gd name="connsiteX0" fmla="*/ 0 w 2719953"/>
              <a:gd name="connsiteY0" fmla="*/ 15107 h 687341"/>
              <a:gd name="connsiteX1" fmla="*/ 612183 w 2719953"/>
              <a:gd name="connsiteY1" fmla="*/ 596294 h 687341"/>
              <a:gd name="connsiteX2" fmla="*/ 2030278 w 2719953"/>
              <a:gd name="connsiteY2" fmla="*/ 627290 h 687341"/>
              <a:gd name="connsiteX3" fmla="*/ 2595967 w 2719953"/>
              <a:gd name="connsiteY3" fmla="*/ 22856 h 687341"/>
              <a:gd name="connsiteX4" fmla="*/ 2464231 w 2719953"/>
              <a:gd name="connsiteY4" fmla="*/ 115846 h 687341"/>
              <a:gd name="connsiteX5" fmla="*/ 2580468 w 2719953"/>
              <a:gd name="connsiteY5" fmla="*/ 7358 h 687341"/>
              <a:gd name="connsiteX6" fmla="*/ 2719953 w 2719953"/>
              <a:gd name="connsiteY6" fmla="*/ 139094 h 68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9953" h="687341">
                <a:moveTo>
                  <a:pt x="0" y="15107"/>
                </a:moveTo>
                <a:cubicBezTo>
                  <a:pt x="136901" y="254685"/>
                  <a:pt x="273803" y="494264"/>
                  <a:pt x="612183" y="596294"/>
                </a:cubicBezTo>
                <a:cubicBezTo>
                  <a:pt x="950563" y="698324"/>
                  <a:pt x="1699647" y="722863"/>
                  <a:pt x="2030278" y="627290"/>
                </a:cubicBezTo>
                <a:cubicBezTo>
                  <a:pt x="2360909" y="531717"/>
                  <a:pt x="2523642" y="108097"/>
                  <a:pt x="2595967" y="22856"/>
                </a:cubicBezTo>
                <a:cubicBezTo>
                  <a:pt x="2668293" y="-62385"/>
                  <a:pt x="2466814" y="118429"/>
                  <a:pt x="2464231" y="115846"/>
                </a:cubicBezTo>
                <a:cubicBezTo>
                  <a:pt x="2461648" y="113263"/>
                  <a:pt x="2537848" y="3483"/>
                  <a:pt x="2580468" y="7358"/>
                </a:cubicBezTo>
                <a:cubicBezTo>
                  <a:pt x="2623088" y="11233"/>
                  <a:pt x="2671520" y="75163"/>
                  <a:pt x="2719953" y="13909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C4C37C0-DBA7-9A4E-A047-DEBF2BF4B40C}"/>
              </a:ext>
            </a:extLst>
          </p:cNvPr>
          <p:cNvSpPr/>
          <p:nvPr/>
        </p:nvSpPr>
        <p:spPr>
          <a:xfrm>
            <a:off x="4316278" y="4238773"/>
            <a:ext cx="2438413" cy="697437"/>
          </a:xfrm>
          <a:custGeom>
            <a:avLst/>
            <a:gdLst>
              <a:gd name="connsiteX0" fmla="*/ 0 w 2438413"/>
              <a:gd name="connsiteY0" fmla="*/ 697437 h 697437"/>
              <a:gd name="connsiteX1" fmla="*/ 247973 w 2438413"/>
              <a:gd name="connsiteY1" fmla="*/ 317729 h 697437"/>
              <a:gd name="connsiteX2" fmla="*/ 472698 w 2438413"/>
              <a:gd name="connsiteY2" fmla="*/ 139498 h 697437"/>
              <a:gd name="connsiteX3" fmla="*/ 1379349 w 2438413"/>
              <a:gd name="connsiteY3" fmla="*/ 100752 h 697437"/>
              <a:gd name="connsiteX4" fmla="*/ 2007030 w 2438413"/>
              <a:gd name="connsiteY4" fmla="*/ 100752 h 697437"/>
              <a:gd name="connsiteX5" fmla="*/ 2433234 w 2438413"/>
              <a:gd name="connsiteY5" fmla="*/ 108502 h 697437"/>
              <a:gd name="connsiteX6" fmla="*/ 2255003 w 2438413"/>
              <a:gd name="connsiteY6" fmla="*/ 13 h 697437"/>
              <a:gd name="connsiteX7" fmla="*/ 2433234 w 2438413"/>
              <a:gd name="connsiteY7" fmla="*/ 116251 h 697437"/>
              <a:gd name="connsiteX8" fmla="*/ 2293749 w 2438413"/>
              <a:gd name="connsiteY8" fmla="*/ 348725 h 69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13" h="697437">
                <a:moveTo>
                  <a:pt x="0" y="697437"/>
                </a:moveTo>
                <a:cubicBezTo>
                  <a:pt x="84595" y="554078"/>
                  <a:pt x="169190" y="410719"/>
                  <a:pt x="247973" y="317729"/>
                </a:cubicBezTo>
                <a:cubicBezTo>
                  <a:pt x="326756" y="224739"/>
                  <a:pt x="284135" y="175661"/>
                  <a:pt x="472698" y="139498"/>
                </a:cubicBezTo>
                <a:cubicBezTo>
                  <a:pt x="661261" y="103335"/>
                  <a:pt x="1123627" y="107210"/>
                  <a:pt x="1379349" y="100752"/>
                </a:cubicBezTo>
                <a:cubicBezTo>
                  <a:pt x="1635071" y="94294"/>
                  <a:pt x="1831383" y="99460"/>
                  <a:pt x="2007030" y="100752"/>
                </a:cubicBezTo>
                <a:cubicBezTo>
                  <a:pt x="2182677" y="102044"/>
                  <a:pt x="2391905" y="125292"/>
                  <a:pt x="2433234" y="108502"/>
                </a:cubicBezTo>
                <a:cubicBezTo>
                  <a:pt x="2474563" y="91712"/>
                  <a:pt x="2255003" y="-1278"/>
                  <a:pt x="2255003" y="13"/>
                </a:cubicBezTo>
                <a:cubicBezTo>
                  <a:pt x="2255003" y="1304"/>
                  <a:pt x="2426776" y="58132"/>
                  <a:pt x="2433234" y="116251"/>
                </a:cubicBezTo>
                <a:cubicBezTo>
                  <a:pt x="2439692" y="174370"/>
                  <a:pt x="2366720" y="261547"/>
                  <a:pt x="2293749" y="348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62C0BC8-BD85-1342-BBAA-17A57E282F41}"/>
              </a:ext>
            </a:extLst>
          </p:cNvPr>
          <p:cNvSpPr/>
          <p:nvPr/>
        </p:nvSpPr>
        <p:spPr>
          <a:xfrm>
            <a:off x="5284922" y="5323668"/>
            <a:ext cx="1536548" cy="402956"/>
          </a:xfrm>
          <a:custGeom>
            <a:avLst/>
            <a:gdLst>
              <a:gd name="connsiteX0" fmla="*/ 0 w 1536548"/>
              <a:gd name="connsiteY0" fmla="*/ 0 h 402956"/>
              <a:gd name="connsiteX1" fmla="*/ 209227 w 1536548"/>
              <a:gd name="connsiteY1" fmla="*/ 278969 h 402956"/>
              <a:gd name="connsiteX2" fmla="*/ 813661 w 1536548"/>
              <a:gd name="connsiteY2" fmla="*/ 309966 h 402956"/>
              <a:gd name="connsiteX3" fmla="*/ 1518834 w 1536548"/>
              <a:gd name="connsiteY3" fmla="*/ 263471 h 402956"/>
              <a:gd name="connsiteX4" fmla="*/ 1340603 w 1536548"/>
              <a:gd name="connsiteY4" fmla="*/ 108488 h 402956"/>
              <a:gd name="connsiteX5" fmla="*/ 1526583 w 1536548"/>
              <a:gd name="connsiteY5" fmla="*/ 271220 h 402956"/>
              <a:gd name="connsiteX6" fmla="*/ 1418095 w 1536548"/>
              <a:gd name="connsiteY6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6548" h="402956">
                <a:moveTo>
                  <a:pt x="0" y="0"/>
                </a:moveTo>
                <a:cubicBezTo>
                  <a:pt x="36808" y="113654"/>
                  <a:pt x="73617" y="227308"/>
                  <a:pt x="209227" y="278969"/>
                </a:cubicBezTo>
                <a:cubicBezTo>
                  <a:pt x="344837" y="330630"/>
                  <a:pt x="595393" y="312549"/>
                  <a:pt x="813661" y="309966"/>
                </a:cubicBezTo>
                <a:cubicBezTo>
                  <a:pt x="1031929" y="307383"/>
                  <a:pt x="1431010" y="297051"/>
                  <a:pt x="1518834" y="263471"/>
                </a:cubicBezTo>
                <a:cubicBezTo>
                  <a:pt x="1606658" y="229891"/>
                  <a:pt x="1339312" y="107197"/>
                  <a:pt x="1340603" y="108488"/>
                </a:cubicBezTo>
                <a:cubicBezTo>
                  <a:pt x="1341894" y="109779"/>
                  <a:pt x="1513668" y="222142"/>
                  <a:pt x="1526583" y="271220"/>
                </a:cubicBezTo>
                <a:cubicBezTo>
                  <a:pt x="1539498" y="320298"/>
                  <a:pt x="1478796" y="361627"/>
                  <a:pt x="1418095" y="40295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B23F6-187C-7741-A8DA-3E322186067D}"/>
              </a:ext>
            </a:extLst>
          </p:cNvPr>
          <p:cNvSpPr txBox="1"/>
          <p:nvPr/>
        </p:nvSpPr>
        <p:spPr>
          <a:xfrm>
            <a:off x="3392488" y="5894944"/>
            <a:ext cx="1192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50ms AAAA Delay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DE9FB-69DF-A345-888D-D176FD906CE0}"/>
              </a:ext>
            </a:extLst>
          </p:cNvPr>
          <p:cNvSpPr txBox="1"/>
          <p:nvPr/>
        </p:nvSpPr>
        <p:spPr>
          <a:xfrm>
            <a:off x="4584915" y="5876717"/>
            <a:ext cx="1192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latin typeface="AhnbergHand" pitchFamily="2" charset="0"/>
              </a:rPr>
              <a:t>250ms IPv6 Delay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E06ADFC-409C-F64F-9479-6B10E3891B98}"/>
              </a:ext>
            </a:extLst>
          </p:cNvPr>
          <p:cNvSpPr/>
          <p:nvPr/>
        </p:nvSpPr>
        <p:spPr>
          <a:xfrm>
            <a:off x="3652607" y="5067946"/>
            <a:ext cx="524186" cy="829159"/>
          </a:xfrm>
          <a:custGeom>
            <a:avLst/>
            <a:gdLst>
              <a:gd name="connsiteX0" fmla="*/ 4993 w 524186"/>
              <a:gd name="connsiteY0" fmla="*/ 829159 h 829159"/>
              <a:gd name="connsiteX1" fmla="*/ 74735 w 524186"/>
              <a:gd name="connsiteY1" fmla="*/ 689674 h 829159"/>
              <a:gd name="connsiteX2" fmla="*/ 524186 w 524186"/>
              <a:gd name="connsiteY2" fmla="*/ 0 h 82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186" h="829159">
                <a:moveTo>
                  <a:pt x="4993" y="829159"/>
                </a:moveTo>
                <a:cubicBezTo>
                  <a:pt x="-3402" y="828513"/>
                  <a:pt x="-11797" y="827867"/>
                  <a:pt x="74735" y="689674"/>
                </a:cubicBezTo>
                <a:cubicBezTo>
                  <a:pt x="161267" y="551481"/>
                  <a:pt x="342726" y="275740"/>
                  <a:pt x="524186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9924DA-8565-4E41-85F0-E90CC0839AB0}"/>
              </a:ext>
            </a:extLst>
          </p:cNvPr>
          <p:cNvSpPr/>
          <p:nvPr/>
        </p:nvSpPr>
        <p:spPr>
          <a:xfrm>
            <a:off x="4355024" y="5277173"/>
            <a:ext cx="875654" cy="15498"/>
          </a:xfrm>
          <a:custGeom>
            <a:avLst/>
            <a:gdLst>
              <a:gd name="connsiteX0" fmla="*/ 0 w 875654"/>
              <a:gd name="connsiteY0" fmla="*/ 15498 h 15498"/>
              <a:gd name="connsiteX1" fmla="*/ 875654 w 875654"/>
              <a:gd name="connsiteY1" fmla="*/ 0 h 1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5654" h="15498">
                <a:moveTo>
                  <a:pt x="0" y="15498"/>
                </a:moveTo>
                <a:lnTo>
                  <a:pt x="875654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39A8F12-1AC2-9246-9588-6807F5102564}"/>
              </a:ext>
            </a:extLst>
          </p:cNvPr>
          <p:cNvSpPr/>
          <p:nvPr/>
        </p:nvSpPr>
        <p:spPr>
          <a:xfrm>
            <a:off x="4734732" y="5308169"/>
            <a:ext cx="127421" cy="480448"/>
          </a:xfrm>
          <a:custGeom>
            <a:avLst/>
            <a:gdLst>
              <a:gd name="connsiteX0" fmla="*/ 116237 w 127421"/>
              <a:gd name="connsiteY0" fmla="*/ 480448 h 480448"/>
              <a:gd name="connsiteX1" fmla="*/ 116237 w 127421"/>
              <a:gd name="connsiteY1" fmla="*/ 263472 h 480448"/>
              <a:gd name="connsiteX2" fmla="*/ 0 w 127421"/>
              <a:gd name="connsiteY2" fmla="*/ 0 h 48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421" h="480448">
                <a:moveTo>
                  <a:pt x="116237" y="480448"/>
                </a:moveTo>
                <a:cubicBezTo>
                  <a:pt x="125923" y="411997"/>
                  <a:pt x="135610" y="343547"/>
                  <a:pt x="116237" y="263472"/>
                </a:cubicBezTo>
                <a:cubicBezTo>
                  <a:pt x="96864" y="183397"/>
                  <a:pt x="48432" y="91698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98249D-1465-3340-B30A-AB3654873263}"/>
              </a:ext>
            </a:extLst>
          </p:cNvPr>
          <p:cNvSpPr txBox="1"/>
          <p:nvPr/>
        </p:nvSpPr>
        <p:spPr>
          <a:xfrm flipH="1">
            <a:off x="207586" y="5922883"/>
            <a:ext cx="318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DNS A and AAAA are fired off at the same time – if the A response comes back first then the application will start a 50ms timer to wait for a AAAA response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5F12EA-13DE-5B4B-9DCA-901BD78B928D}"/>
              </a:ext>
            </a:extLst>
          </p:cNvPr>
          <p:cNvSpPr txBox="1"/>
          <p:nvPr/>
        </p:nvSpPr>
        <p:spPr>
          <a:xfrm flipH="1">
            <a:off x="6422758" y="5876717"/>
            <a:ext cx="318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A TCP session will be started in IPv6 if there is a IPv6 address record. If the handshake is not completed within 250 </a:t>
            </a:r>
            <a:r>
              <a:rPr lang="en-AU" sz="1200" dirty="0" err="1"/>
              <a:t>ms</a:t>
            </a:r>
            <a:r>
              <a:rPr lang="en-AU" sz="1200" dirty="0"/>
              <a:t> then an IPv4 TCP session is also fired off</a:t>
            </a:r>
          </a:p>
        </p:txBody>
      </p:sp>
    </p:spTree>
    <p:extLst>
      <p:ext uri="{BB962C8B-B14F-4D97-AF65-F5344CB8AC3E}">
        <p14:creationId xmlns:p14="http://schemas.microsoft.com/office/powerpoint/2010/main" val="2024043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328C-3C6C-8C4B-8860-C2B04DDC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2" y="320302"/>
            <a:ext cx="12281647" cy="1325563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Tuning IPv6 for Happy Eyeballs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A72EA-ABBF-884E-859C-247F281C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When connecting to a remote dual stack service, the Routing Path selection for IPv6 should be similar to IPv4</a:t>
            </a:r>
          </a:p>
          <a:p>
            <a:r>
              <a:rPr lang="en-AU" dirty="0"/>
              <a:t>Where there are path deviations, the path discrepancy should be contained</a:t>
            </a:r>
          </a:p>
          <a:p>
            <a:endParaRPr lang="en-AU" dirty="0"/>
          </a:p>
          <a:p>
            <a:r>
              <a:rPr lang="en-AU" dirty="0"/>
              <a:t>This is not always the case…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136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EA7C-0DB5-7344-B4F3-91382B0E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The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C62A6-9CA4-8142-A1CE-DCA57222F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endpoint retrieves two URLs from the same remote server – one using IPv4 and the other using IPv6</a:t>
            </a:r>
          </a:p>
          <a:p>
            <a:pPr lvl="1"/>
            <a:r>
              <a:rPr lang="en-US" dirty="0"/>
              <a:t>Unique DNS names and TLS are used to ensure that caching does not play a role in the measurement</a:t>
            </a:r>
          </a:p>
          <a:p>
            <a:r>
              <a:rPr lang="en-US" dirty="0"/>
              <a:t>We perform full packet capture at the server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0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6C63-18CA-1043-8D22-02CCD4A5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India, late 2016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5BA3CC-B920-A244-843F-D326343D3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223" y="1825625"/>
            <a:ext cx="8453553" cy="4351338"/>
          </a:xfr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ED11C172-9233-BD40-B9C4-B9EF8742B5D5}"/>
              </a:ext>
            </a:extLst>
          </p:cNvPr>
          <p:cNvSpPr/>
          <p:nvPr/>
        </p:nvSpPr>
        <p:spPr>
          <a:xfrm>
            <a:off x="7299702" y="3872276"/>
            <a:ext cx="550235" cy="1403043"/>
          </a:xfrm>
          <a:custGeom>
            <a:avLst/>
            <a:gdLst>
              <a:gd name="connsiteX0" fmla="*/ 0 w 550235"/>
              <a:gd name="connsiteY0" fmla="*/ 320016 h 1403043"/>
              <a:gd name="connsiteX1" fmla="*/ 216976 w 550235"/>
              <a:gd name="connsiteY1" fmla="*/ 64294 h 1403043"/>
              <a:gd name="connsiteX2" fmla="*/ 550190 w 550235"/>
              <a:gd name="connsiteY2" fmla="*/ 250274 h 1403043"/>
              <a:gd name="connsiteX3" fmla="*/ 193729 w 550235"/>
              <a:gd name="connsiteY3" fmla="*/ 48796 h 1403043"/>
              <a:gd name="connsiteX4" fmla="*/ 178231 w 550235"/>
              <a:gd name="connsiteY4" fmla="*/ 1335155 h 1403043"/>
              <a:gd name="connsiteX5" fmla="*/ 395207 w 550235"/>
              <a:gd name="connsiteY5" fmla="*/ 970945 h 1403043"/>
              <a:gd name="connsiteX6" fmla="*/ 170481 w 550235"/>
              <a:gd name="connsiteY6" fmla="*/ 1397148 h 1403043"/>
              <a:gd name="connsiteX7" fmla="*/ 30997 w 550235"/>
              <a:gd name="connsiteY7" fmla="*/ 1180172 h 140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235" h="1403043">
                <a:moveTo>
                  <a:pt x="0" y="320016"/>
                </a:moveTo>
                <a:cubicBezTo>
                  <a:pt x="62639" y="197967"/>
                  <a:pt x="125278" y="75918"/>
                  <a:pt x="216976" y="64294"/>
                </a:cubicBezTo>
                <a:cubicBezTo>
                  <a:pt x="308674" y="52670"/>
                  <a:pt x="554065" y="252857"/>
                  <a:pt x="550190" y="250274"/>
                </a:cubicBezTo>
                <a:cubicBezTo>
                  <a:pt x="546316" y="247691"/>
                  <a:pt x="255722" y="-132018"/>
                  <a:pt x="193729" y="48796"/>
                </a:cubicBezTo>
                <a:cubicBezTo>
                  <a:pt x="131736" y="229609"/>
                  <a:pt x="144651" y="1181464"/>
                  <a:pt x="178231" y="1335155"/>
                </a:cubicBezTo>
                <a:cubicBezTo>
                  <a:pt x="211811" y="1488846"/>
                  <a:pt x="396499" y="960613"/>
                  <a:pt x="395207" y="970945"/>
                </a:cubicBezTo>
                <a:cubicBezTo>
                  <a:pt x="393915" y="981277"/>
                  <a:pt x="231183" y="1362277"/>
                  <a:pt x="170481" y="1397148"/>
                </a:cubicBezTo>
                <a:cubicBezTo>
                  <a:pt x="109779" y="1432019"/>
                  <a:pt x="70388" y="1306095"/>
                  <a:pt x="30997" y="118017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6324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9DB7-D9D4-244D-9114-B0389F46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635" cy="1325563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Vodaphone New Zealand - 2019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24B2EA-C1C1-2543-B3A5-D808B7DF0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417" y="1825625"/>
            <a:ext cx="9179165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266EA-2638-864E-8B6E-38A3D7D4D12C}"/>
              </a:ext>
            </a:extLst>
          </p:cNvPr>
          <p:cNvSpPr txBox="1"/>
          <p:nvPr/>
        </p:nvSpPr>
        <p:spPr>
          <a:xfrm>
            <a:off x="9368118" y="6350187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AS9500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36112FE-1AB8-D940-8CFF-92520E56BEBC}"/>
              </a:ext>
            </a:extLst>
          </p:cNvPr>
          <p:cNvSpPr/>
          <p:nvPr/>
        </p:nvSpPr>
        <p:spPr>
          <a:xfrm>
            <a:off x="9093000" y="3828081"/>
            <a:ext cx="550235" cy="991892"/>
          </a:xfrm>
          <a:custGeom>
            <a:avLst/>
            <a:gdLst>
              <a:gd name="connsiteX0" fmla="*/ 0 w 550235"/>
              <a:gd name="connsiteY0" fmla="*/ 320016 h 1403043"/>
              <a:gd name="connsiteX1" fmla="*/ 216976 w 550235"/>
              <a:gd name="connsiteY1" fmla="*/ 64294 h 1403043"/>
              <a:gd name="connsiteX2" fmla="*/ 550190 w 550235"/>
              <a:gd name="connsiteY2" fmla="*/ 250274 h 1403043"/>
              <a:gd name="connsiteX3" fmla="*/ 193729 w 550235"/>
              <a:gd name="connsiteY3" fmla="*/ 48796 h 1403043"/>
              <a:gd name="connsiteX4" fmla="*/ 178231 w 550235"/>
              <a:gd name="connsiteY4" fmla="*/ 1335155 h 1403043"/>
              <a:gd name="connsiteX5" fmla="*/ 395207 w 550235"/>
              <a:gd name="connsiteY5" fmla="*/ 970945 h 1403043"/>
              <a:gd name="connsiteX6" fmla="*/ 170481 w 550235"/>
              <a:gd name="connsiteY6" fmla="*/ 1397148 h 1403043"/>
              <a:gd name="connsiteX7" fmla="*/ 30997 w 550235"/>
              <a:gd name="connsiteY7" fmla="*/ 1180172 h 140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235" h="1403043">
                <a:moveTo>
                  <a:pt x="0" y="320016"/>
                </a:moveTo>
                <a:cubicBezTo>
                  <a:pt x="62639" y="197967"/>
                  <a:pt x="125278" y="75918"/>
                  <a:pt x="216976" y="64294"/>
                </a:cubicBezTo>
                <a:cubicBezTo>
                  <a:pt x="308674" y="52670"/>
                  <a:pt x="554065" y="252857"/>
                  <a:pt x="550190" y="250274"/>
                </a:cubicBezTo>
                <a:cubicBezTo>
                  <a:pt x="546316" y="247691"/>
                  <a:pt x="255722" y="-132018"/>
                  <a:pt x="193729" y="48796"/>
                </a:cubicBezTo>
                <a:cubicBezTo>
                  <a:pt x="131736" y="229609"/>
                  <a:pt x="144651" y="1181464"/>
                  <a:pt x="178231" y="1335155"/>
                </a:cubicBezTo>
                <a:cubicBezTo>
                  <a:pt x="211811" y="1488846"/>
                  <a:pt x="396499" y="960613"/>
                  <a:pt x="395207" y="970945"/>
                </a:cubicBezTo>
                <a:cubicBezTo>
                  <a:pt x="393915" y="981277"/>
                  <a:pt x="231183" y="1362277"/>
                  <a:pt x="170481" y="1397148"/>
                </a:cubicBezTo>
                <a:cubicBezTo>
                  <a:pt x="109779" y="1432019"/>
                  <a:pt x="70388" y="1306095"/>
                  <a:pt x="30997" y="118017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855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C8A3-A775-754C-A957-B8212F12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7" y="302372"/>
            <a:ext cx="10515600" cy="1325563"/>
          </a:xfrm>
        </p:spPr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Worldwide Performance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1F7B1F-F7DA-3346-BD51-D2ED57247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832" y="2085895"/>
            <a:ext cx="7602538" cy="38756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0E4A98-31A4-D14F-8BA6-1958924DBCBB}"/>
              </a:ext>
            </a:extLst>
          </p:cNvPr>
          <p:cNvSpPr txBox="1"/>
          <p:nvPr/>
        </p:nvSpPr>
        <p:spPr>
          <a:xfrm>
            <a:off x="8307272" y="2682580"/>
            <a:ext cx="3046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Across the sample set the RTT for IPv4 is on average ~7ms faster than IPv6</a:t>
            </a:r>
          </a:p>
          <a:p>
            <a:endParaRPr lang="en-AU" dirty="0"/>
          </a:p>
          <a:p>
            <a:r>
              <a:rPr lang="en-AU" dirty="0"/>
              <a:t>This is not a major cause for concern</a:t>
            </a:r>
          </a:p>
        </p:txBody>
      </p:sp>
    </p:spTree>
    <p:extLst>
      <p:ext uri="{BB962C8B-B14F-4D97-AF65-F5344CB8AC3E}">
        <p14:creationId xmlns:p14="http://schemas.microsoft.com/office/powerpoint/2010/main" val="3932130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ED4B-844B-D849-B6E0-6668EF8B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China’s IPv6 Network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690FA1-DE02-AC4D-9245-BB16DA8CE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791" y="1825625"/>
            <a:ext cx="8586418" cy="4351338"/>
          </a:xfrm>
        </p:spPr>
      </p:pic>
    </p:spTree>
    <p:extLst>
      <p:ext uri="{BB962C8B-B14F-4D97-AF65-F5344CB8AC3E}">
        <p14:creationId xmlns:p14="http://schemas.microsoft.com/office/powerpoint/2010/main" val="3335030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E795-E843-D74B-B281-2595A49F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3 Suggestions to Assist IPv6 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F0BDE-DA3C-C144-BAB0-9B657FF3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Avoid stateful IPv6 -&gt; IPv4 transition mechanisms if possible – if you can operate IPv6 in native mode all the better!</a:t>
            </a:r>
          </a:p>
          <a:p>
            <a:r>
              <a:rPr lang="en-AU" dirty="0"/>
              <a:t>Avoid using IPv6-in-IPv4 encapsulations</a:t>
            </a:r>
          </a:p>
          <a:p>
            <a:pPr lvl="1"/>
            <a:r>
              <a:rPr lang="en-AU" dirty="0"/>
              <a:t>Not only are tunnels unstable, but the reduced IPv6 MTU may cause problems with extension header based packet discard</a:t>
            </a:r>
          </a:p>
          <a:p>
            <a:r>
              <a:rPr lang="en-AU" dirty="0"/>
              <a:t>Keep IPv4 and IPv6 paths congruent if possible</a:t>
            </a:r>
          </a:p>
          <a:p>
            <a:pPr lvl="1"/>
            <a:r>
              <a:rPr lang="en-AU" dirty="0"/>
              <a:t>Yes, this can be really challenging for multi-homed networks, but try to use transit and peer arrangements that are dual stack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2379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833B-D5D8-7845-A096-6B4471F2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But that’s not all…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916EF-A89A-1A4A-8619-AFBDC6308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604" y="1825625"/>
            <a:ext cx="9545196" cy="4351338"/>
          </a:xfrm>
        </p:spPr>
        <p:txBody>
          <a:bodyPr/>
          <a:lstStyle/>
          <a:p>
            <a:r>
              <a:rPr lang="en-AU" dirty="0"/>
              <a:t>IPv6 used a new approach to extension headers, including packet fragmentation by inserting them between the IPv6 header and the transport header</a:t>
            </a:r>
          </a:p>
          <a:p>
            <a:r>
              <a:rPr lang="en-AU" dirty="0"/>
              <a:t>Which means that hardware will have to spend cycles to hunt for a transport header</a:t>
            </a:r>
          </a:p>
          <a:p>
            <a:endParaRPr lang="en-AU" dirty="0"/>
          </a:p>
          <a:p>
            <a:r>
              <a:rPr lang="en-AU" dirty="0"/>
              <a:t>Or it can just drop the packet…</a:t>
            </a:r>
          </a:p>
          <a:p>
            <a:endParaRPr lang="en-AU" dirty="0"/>
          </a:p>
          <a:p>
            <a:endParaRPr lang="en-A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3EE2EE-D12B-CC47-AE30-6D5B89003001}"/>
              </a:ext>
            </a:extLst>
          </p:cNvPr>
          <p:cNvGrpSpPr/>
          <p:nvPr/>
        </p:nvGrpSpPr>
        <p:grpSpPr>
          <a:xfrm>
            <a:off x="193193" y="3277892"/>
            <a:ext cx="1567445" cy="1336729"/>
            <a:chOff x="61458" y="2185261"/>
            <a:chExt cx="1567445" cy="1336729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2B5207D-5B6D-C64E-9E37-CCA7CBCD682F}"/>
                </a:ext>
              </a:extLst>
            </p:cNvPr>
            <p:cNvSpPr/>
            <p:nvPr/>
          </p:nvSpPr>
          <p:spPr>
            <a:xfrm>
              <a:off x="180609" y="2605662"/>
              <a:ext cx="1323532" cy="916328"/>
            </a:xfrm>
            <a:custGeom>
              <a:avLst/>
              <a:gdLst>
                <a:gd name="connsiteX0" fmla="*/ 0 w 540899"/>
                <a:gd name="connsiteY0" fmla="*/ 74711 h 768493"/>
                <a:gd name="connsiteX1" fmla="*/ 17418 w 540899"/>
                <a:gd name="connsiteY1" fmla="*/ 588517 h 768493"/>
                <a:gd name="connsiteX2" fmla="*/ 17418 w 540899"/>
                <a:gd name="connsiteY2" fmla="*/ 745271 h 768493"/>
                <a:gd name="connsiteX3" fmla="*/ 78378 w 540899"/>
                <a:gd name="connsiteY3" fmla="*/ 762688 h 768493"/>
                <a:gd name="connsiteX4" fmla="*/ 470263 w 540899"/>
                <a:gd name="connsiteY4" fmla="*/ 762688 h 768493"/>
                <a:gd name="connsiteX5" fmla="*/ 531223 w 540899"/>
                <a:gd name="connsiteY5" fmla="*/ 762688 h 768493"/>
                <a:gd name="connsiteX6" fmla="*/ 539932 w 540899"/>
                <a:gd name="connsiteY6" fmla="*/ 684311 h 768493"/>
                <a:gd name="connsiteX7" fmla="*/ 522515 w 540899"/>
                <a:gd name="connsiteY7" fmla="*/ 66002 h 768493"/>
                <a:gd name="connsiteX8" fmla="*/ 478972 w 540899"/>
                <a:gd name="connsiteY8" fmla="*/ 13751 h 768493"/>
                <a:gd name="connsiteX9" fmla="*/ 95795 w 540899"/>
                <a:gd name="connsiteY9" fmla="*/ 31168 h 768493"/>
                <a:gd name="connsiteX10" fmla="*/ 60960 w 540899"/>
                <a:gd name="connsiteY10" fmla="*/ 22460 h 76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0899" h="768493">
                  <a:moveTo>
                    <a:pt x="0" y="74711"/>
                  </a:moveTo>
                  <a:cubicBezTo>
                    <a:pt x="7257" y="275734"/>
                    <a:pt x="14515" y="476757"/>
                    <a:pt x="17418" y="588517"/>
                  </a:cubicBezTo>
                  <a:cubicBezTo>
                    <a:pt x="20321" y="700277"/>
                    <a:pt x="7258" y="716242"/>
                    <a:pt x="17418" y="745271"/>
                  </a:cubicBezTo>
                  <a:cubicBezTo>
                    <a:pt x="27578" y="774300"/>
                    <a:pt x="2904" y="759785"/>
                    <a:pt x="78378" y="762688"/>
                  </a:cubicBezTo>
                  <a:cubicBezTo>
                    <a:pt x="153852" y="765591"/>
                    <a:pt x="470263" y="762688"/>
                    <a:pt x="470263" y="762688"/>
                  </a:cubicBezTo>
                  <a:cubicBezTo>
                    <a:pt x="545737" y="762688"/>
                    <a:pt x="519611" y="775751"/>
                    <a:pt x="531223" y="762688"/>
                  </a:cubicBezTo>
                  <a:cubicBezTo>
                    <a:pt x="542835" y="749625"/>
                    <a:pt x="541383" y="800425"/>
                    <a:pt x="539932" y="684311"/>
                  </a:cubicBezTo>
                  <a:cubicBezTo>
                    <a:pt x="538481" y="568197"/>
                    <a:pt x="532675" y="177762"/>
                    <a:pt x="522515" y="66002"/>
                  </a:cubicBezTo>
                  <a:cubicBezTo>
                    <a:pt x="512355" y="-45758"/>
                    <a:pt x="550092" y="19557"/>
                    <a:pt x="478972" y="13751"/>
                  </a:cubicBezTo>
                  <a:cubicBezTo>
                    <a:pt x="407852" y="7945"/>
                    <a:pt x="165464" y="29716"/>
                    <a:pt x="95795" y="31168"/>
                  </a:cubicBezTo>
                  <a:cubicBezTo>
                    <a:pt x="26126" y="32619"/>
                    <a:pt x="60960" y="22460"/>
                    <a:pt x="60960" y="2246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1E5004E-0F08-A041-A3DF-EB8018EE99A1}"/>
                </a:ext>
              </a:extLst>
            </p:cNvPr>
            <p:cNvSpPr/>
            <p:nvPr/>
          </p:nvSpPr>
          <p:spPr>
            <a:xfrm>
              <a:off x="168544" y="2185261"/>
              <a:ext cx="1346435" cy="612302"/>
            </a:xfrm>
            <a:custGeom>
              <a:avLst/>
              <a:gdLst>
                <a:gd name="connsiteX0" fmla="*/ 5027 w 550259"/>
                <a:gd name="connsiteY0" fmla="*/ 222133 h 222133"/>
                <a:gd name="connsiteX1" fmla="*/ 5027 w 550259"/>
                <a:gd name="connsiteY1" fmla="*/ 13128 h 222133"/>
                <a:gd name="connsiteX2" fmla="*/ 57278 w 550259"/>
                <a:gd name="connsiteY2" fmla="*/ 21836 h 222133"/>
                <a:gd name="connsiteX3" fmla="*/ 518833 w 550259"/>
                <a:gd name="connsiteY3" fmla="*/ 21836 h 222133"/>
                <a:gd name="connsiteX4" fmla="*/ 510124 w 550259"/>
                <a:gd name="connsiteY4" fmla="*/ 47962 h 222133"/>
                <a:gd name="connsiteX5" fmla="*/ 518833 w 550259"/>
                <a:gd name="connsiteY5" fmla="*/ 196008 h 22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259" h="222133">
                  <a:moveTo>
                    <a:pt x="5027" y="222133"/>
                  </a:moveTo>
                  <a:cubicBezTo>
                    <a:pt x="673" y="134322"/>
                    <a:pt x="-3681" y="46511"/>
                    <a:pt x="5027" y="13128"/>
                  </a:cubicBezTo>
                  <a:cubicBezTo>
                    <a:pt x="13735" y="-20255"/>
                    <a:pt x="-28356" y="20385"/>
                    <a:pt x="57278" y="21836"/>
                  </a:cubicBezTo>
                  <a:cubicBezTo>
                    <a:pt x="142912" y="23287"/>
                    <a:pt x="443359" y="17482"/>
                    <a:pt x="518833" y="21836"/>
                  </a:cubicBezTo>
                  <a:cubicBezTo>
                    <a:pt x="594307" y="26190"/>
                    <a:pt x="510124" y="18933"/>
                    <a:pt x="510124" y="47962"/>
                  </a:cubicBezTo>
                  <a:cubicBezTo>
                    <a:pt x="510124" y="76991"/>
                    <a:pt x="518833" y="196008"/>
                    <a:pt x="518833" y="19600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64AA97-DB0A-564A-B935-D122383DCF72}"/>
                </a:ext>
              </a:extLst>
            </p:cNvPr>
            <p:cNvSpPr/>
            <p:nvPr/>
          </p:nvSpPr>
          <p:spPr>
            <a:xfrm>
              <a:off x="107343" y="2450533"/>
              <a:ext cx="1502796" cy="402507"/>
            </a:xfrm>
            <a:custGeom>
              <a:avLst/>
              <a:gdLst>
                <a:gd name="connsiteX0" fmla="*/ 11989 w 557971"/>
                <a:gd name="connsiteY0" fmla="*/ 0 h 146023"/>
                <a:gd name="connsiteX1" fmla="*/ 29406 w 557971"/>
                <a:gd name="connsiteY1" fmla="*/ 139337 h 146023"/>
                <a:gd name="connsiteX2" fmla="*/ 38115 w 557971"/>
                <a:gd name="connsiteY2" fmla="*/ 121920 h 146023"/>
                <a:gd name="connsiteX3" fmla="*/ 525795 w 557971"/>
                <a:gd name="connsiteY3" fmla="*/ 104503 h 146023"/>
                <a:gd name="connsiteX4" fmla="*/ 508377 w 557971"/>
                <a:gd name="connsiteY4" fmla="*/ 104503 h 146023"/>
                <a:gd name="connsiteX5" fmla="*/ 482252 w 557971"/>
                <a:gd name="connsiteY5" fmla="*/ 8708 h 146023"/>
                <a:gd name="connsiteX6" fmla="*/ 482252 w 557971"/>
                <a:gd name="connsiteY6" fmla="*/ 8708 h 146023"/>
                <a:gd name="connsiteX7" fmla="*/ 99075 w 557971"/>
                <a:gd name="connsiteY7" fmla="*/ 8708 h 14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7971" h="146023">
                  <a:moveTo>
                    <a:pt x="11989" y="0"/>
                  </a:moveTo>
                  <a:cubicBezTo>
                    <a:pt x="18520" y="59508"/>
                    <a:pt x="25052" y="119017"/>
                    <a:pt x="29406" y="139337"/>
                  </a:cubicBezTo>
                  <a:cubicBezTo>
                    <a:pt x="33760" y="159657"/>
                    <a:pt x="-44616" y="127726"/>
                    <a:pt x="38115" y="121920"/>
                  </a:cubicBezTo>
                  <a:cubicBezTo>
                    <a:pt x="120846" y="116114"/>
                    <a:pt x="447418" y="107406"/>
                    <a:pt x="525795" y="104503"/>
                  </a:cubicBezTo>
                  <a:cubicBezTo>
                    <a:pt x="604172" y="101600"/>
                    <a:pt x="515634" y="120469"/>
                    <a:pt x="508377" y="104503"/>
                  </a:cubicBezTo>
                  <a:cubicBezTo>
                    <a:pt x="501120" y="88537"/>
                    <a:pt x="482252" y="8708"/>
                    <a:pt x="482252" y="8708"/>
                  </a:cubicBezTo>
                  <a:lnTo>
                    <a:pt x="482252" y="8708"/>
                  </a:lnTo>
                  <a:lnTo>
                    <a:pt x="99075" y="8708"/>
                  </a:lnTo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B4B6FB9-D71E-E44D-A79E-69C98CE1E540}"/>
                </a:ext>
              </a:extLst>
            </p:cNvPr>
            <p:cNvSpPr/>
            <p:nvPr/>
          </p:nvSpPr>
          <p:spPr>
            <a:xfrm>
              <a:off x="253739" y="3073531"/>
              <a:ext cx="1168409" cy="8624"/>
            </a:xfrm>
            <a:custGeom>
              <a:avLst/>
              <a:gdLst>
                <a:gd name="connsiteX0" fmla="*/ 0 w 906449"/>
                <a:gd name="connsiteY0" fmla="*/ 0 h 7951"/>
                <a:gd name="connsiteX1" fmla="*/ 524786 w 906449"/>
                <a:gd name="connsiteY1" fmla="*/ 0 h 7951"/>
                <a:gd name="connsiteX2" fmla="*/ 906449 w 906449"/>
                <a:gd name="connsiteY2" fmla="*/ 7951 h 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6449" h="7951">
                  <a:moveTo>
                    <a:pt x="0" y="0"/>
                  </a:moveTo>
                  <a:lnTo>
                    <a:pt x="524786" y="0"/>
                  </a:lnTo>
                  <a:cubicBezTo>
                    <a:pt x="675861" y="1325"/>
                    <a:pt x="906449" y="7951"/>
                    <a:pt x="906449" y="795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62A4C4-3EA2-124B-8EE7-E6C0316FE85B}"/>
                </a:ext>
              </a:extLst>
            </p:cNvPr>
            <p:cNvSpPr/>
            <p:nvPr/>
          </p:nvSpPr>
          <p:spPr>
            <a:xfrm>
              <a:off x="61458" y="2783345"/>
              <a:ext cx="105998" cy="119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1276CF-88D5-4344-8A0D-7B0C5C3258AF}"/>
                </a:ext>
              </a:extLst>
            </p:cNvPr>
            <p:cNvSpPr txBox="1"/>
            <p:nvPr/>
          </p:nvSpPr>
          <p:spPr>
            <a:xfrm>
              <a:off x="191709" y="2262545"/>
              <a:ext cx="141203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latin typeface="AhnbergHand" charset="0"/>
                  <a:ea typeface="AhnbergHand" charset="0"/>
                  <a:cs typeface="AhnbergHand" charset="0"/>
                </a:rPr>
                <a:t>IPv6 header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B769AE-7195-9E4D-8AA9-6B9200096BAA}"/>
                </a:ext>
              </a:extLst>
            </p:cNvPr>
            <p:cNvSpPr txBox="1"/>
            <p:nvPr/>
          </p:nvSpPr>
          <p:spPr>
            <a:xfrm>
              <a:off x="191709" y="3200796"/>
              <a:ext cx="141203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>
                  <a:latin typeface="AhnbergHand" charset="0"/>
                  <a:ea typeface="AhnbergHand" charset="0"/>
                  <a:cs typeface="AhnbergHand" charset="0"/>
                </a:rPr>
                <a:t>Payload</a:t>
              </a:r>
              <a:endParaRPr lang="en-US" sz="750" dirty="0">
                <a:latin typeface="AhnbergHand" charset="0"/>
                <a:ea typeface="AhnbergHand" charset="0"/>
                <a:cs typeface="AhnbergHand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11439B-2791-0248-B43C-2ACAD6695A5D}"/>
                </a:ext>
              </a:extLst>
            </p:cNvPr>
            <p:cNvSpPr txBox="1"/>
            <p:nvPr/>
          </p:nvSpPr>
          <p:spPr>
            <a:xfrm>
              <a:off x="216873" y="2831101"/>
              <a:ext cx="141203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latin typeface="AhnbergHand" charset="0"/>
                  <a:ea typeface="AhnbergHand" charset="0"/>
                  <a:cs typeface="AhnbergHand" charset="0"/>
                </a:rPr>
                <a:t>TCP/UDP </a:t>
              </a:r>
              <a:r>
                <a:rPr lang="en-US" sz="750" dirty="0" err="1">
                  <a:latin typeface="AhnbergHand" charset="0"/>
                  <a:ea typeface="AhnbergHand" charset="0"/>
                  <a:cs typeface="AhnbergHand" charset="0"/>
                </a:rPr>
                <a:t>xtn</a:t>
              </a:r>
              <a:r>
                <a:rPr lang="en-US" sz="750" dirty="0">
                  <a:latin typeface="AhnbergHand" charset="0"/>
                  <a:ea typeface="AhnbergHand" charset="0"/>
                  <a:cs typeface="AhnbergHand" charset="0"/>
                </a:rPr>
                <a:t> header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E8B8B0-FEE9-CC4B-9417-35FA512D14FB}"/>
                </a:ext>
              </a:extLst>
            </p:cNvPr>
            <p:cNvSpPr txBox="1"/>
            <p:nvPr/>
          </p:nvSpPr>
          <p:spPr>
            <a:xfrm>
              <a:off x="208056" y="2496699"/>
              <a:ext cx="13069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latin typeface="AhnbergHand" charset="0"/>
                  <a:ea typeface="AhnbergHand" charset="0"/>
                  <a:cs typeface="AhnbergHand" charset="0"/>
                </a:rPr>
                <a:t>Fragmentation </a:t>
              </a:r>
              <a:r>
                <a:rPr lang="en-US" sz="750" dirty="0" err="1">
                  <a:latin typeface="AhnbergHand" charset="0"/>
                  <a:ea typeface="AhnbergHand" charset="0"/>
                  <a:cs typeface="AhnbergHand" charset="0"/>
                </a:rPr>
                <a:t>xtn</a:t>
              </a:r>
              <a:r>
                <a:rPr lang="en-US" sz="750" dirty="0">
                  <a:latin typeface="AhnbergHand" charset="0"/>
                  <a:ea typeface="AhnbergHand" charset="0"/>
                  <a:cs typeface="AhnbergHand" charset="0"/>
                </a:rPr>
                <a:t> header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154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6E07-FED1-284E-A7E2-43E33BB2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2017 Measurement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26DDD7-A0ED-F54E-AB8E-424724C63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59" y="1825625"/>
            <a:ext cx="8035682" cy="4351338"/>
          </a:xfr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584A1445-657B-7B4A-B95A-F67D74BC41E7}"/>
              </a:ext>
            </a:extLst>
          </p:cNvPr>
          <p:cNvSpPr/>
          <p:nvPr/>
        </p:nvSpPr>
        <p:spPr>
          <a:xfrm>
            <a:off x="1880420" y="1628503"/>
            <a:ext cx="8566737" cy="3863746"/>
          </a:xfrm>
          <a:custGeom>
            <a:avLst/>
            <a:gdLst>
              <a:gd name="connsiteX0" fmla="*/ 18049 w 8566737"/>
              <a:gd name="connsiteY0" fmla="*/ 174171 h 3863746"/>
              <a:gd name="connsiteX1" fmla="*/ 35466 w 8566737"/>
              <a:gd name="connsiteY1" fmla="*/ 2708366 h 3863746"/>
              <a:gd name="connsiteX2" fmla="*/ 26757 w 8566737"/>
              <a:gd name="connsiteY2" fmla="*/ 3770811 h 3863746"/>
              <a:gd name="connsiteX3" fmla="*/ 52883 w 8566737"/>
              <a:gd name="connsiteY3" fmla="*/ 3814354 h 3863746"/>
              <a:gd name="connsiteX4" fmla="*/ 645066 w 8566737"/>
              <a:gd name="connsiteY4" fmla="*/ 3814354 h 3863746"/>
              <a:gd name="connsiteX5" fmla="*/ 2395489 w 8566737"/>
              <a:gd name="connsiteY5" fmla="*/ 3735977 h 3863746"/>
              <a:gd name="connsiteX6" fmla="*/ 5844083 w 8566737"/>
              <a:gd name="connsiteY6" fmla="*/ 3587931 h 3863746"/>
              <a:gd name="connsiteX7" fmla="*/ 8282483 w 8566737"/>
              <a:gd name="connsiteY7" fmla="*/ 3675017 h 3863746"/>
              <a:gd name="connsiteX8" fmla="*/ 8543740 w 8566737"/>
              <a:gd name="connsiteY8" fmla="*/ 3631474 h 3863746"/>
              <a:gd name="connsiteX9" fmla="*/ 8543740 w 8566737"/>
              <a:gd name="connsiteY9" fmla="*/ 3300548 h 3863746"/>
              <a:gd name="connsiteX10" fmla="*/ 8456654 w 8566737"/>
              <a:gd name="connsiteY10" fmla="*/ 635726 h 3863746"/>
              <a:gd name="connsiteX11" fmla="*/ 8439237 w 8566737"/>
              <a:gd name="connsiteY11" fmla="*/ 69668 h 3863746"/>
              <a:gd name="connsiteX12" fmla="*/ 8378277 w 8566737"/>
              <a:gd name="connsiteY12" fmla="*/ 52251 h 3863746"/>
              <a:gd name="connsiteX13" fmla="*/ 6984906 w 8566737"/>
              <a:gd name="connsiteY13" fmla="*/ 0 h 3863746"/>
              <a:gd name="connsiteX14" fmla="*/ 2665454 w 8566737"/>
              <a:gd name="connsiteY14" fmla="*/ 43543 h 3863746"/>
              <a:gd name="connsiteX15" fmla="*/ 261889 w 8566737"/>
              <a:gd name="connsiteY15" fmla="*/ 95794 h 386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66737" h="3863746">
                <a:moveTo>
                  <a:pt x="18049" y="174171"/>
                </a:moveTo>
                <a:cubicBezTo>
                  <a:pt x="26032" y="1141548"/>
                  <a:pt x="34015" y="2108926"/>
                  <a:pt x="35466" y="2708366"/>
                </a:cubicBezTo>
                <a:cubicBezTo>
                  <a:pt x="36917" y="3307806"/>
                  <a:pt x="23854" y="3586480"/>
                  <a:pt x="26757" y="3770811"/>
                </a:cubicBezTo>
                <a:cubicBezTo>
                  <a:pt x="29660" y="3955142"/>
                  <a:pt x="-50168" y="3807097"/>
                  <a:pt x="52883" y="3814354"/>
                </a:cubicBezTo>
                <a:cubicBezTo>
                  <a:pt x="155934" y="3821611"/>
                  <a:pt x="254632" y="3827417"/>
                  <a:pt x="645066" y="3814354"/>
                </a:cubicBezTo>
                <a:cubicBezTo>
                  <a:pt x="1035500" y="3801291"/>
                  <a:pt x="2395489" y="3735977"/>
                  <a:pt x="2395489" y="3735977"/>
                </a:cubicBezTo>
                <a:cubicBezTo>
                  <a:pt x="3261992" y="3698240"/>
                  <a:pt x="4862917" y="3598091"/>
                  <a:pt x="5844083" y="3587931"/>
                </a:cubicBezTo>
                <a:cubicBezTo>
                  <a:pt x="6825249" y="3577771"/>
                  <a:pt x="7832540" y="3667760"/>
                  <a:pt x="8282483" y="3675017"/>
                </a:cubicBezTo>
                <a:cubicBezTo>
                  <a:pt x="8732426" y="3682274"/>
                  <a:pt x="8500197" y="3693886"/>
                  <a:pt x="8543740" y="3631474"/>
                </a:cubicBezTo>
                <a:cubicBezTo>
                  <a:pt x="8587283" y="3569063"/>
                  <a:pt x="8558254" y="3799839"/>
                  <a:pt x="8543740" y="3300548"/>
                </a:cubicBezTo>
                <a:cubicBezTo>
                  <a:pt x="8529226" y="2801257"/>
                  <a:pt x="8474071" y="1174206"/>
                  <a:pt x="8456654" y="635726"/>
                </a:cubicBezTo>
                <a:cubicBezTo>
                  <a:pt x="8439237" y="97246"/>
                  <a:pt x="8452300" y="166914"/>
                  <a:pt x="8439237" y="69668"/>
                </a:cubicBezTo>
                <a:cubicBezTo>
                  <a:pt x="8426174" y="-27578"/>
                  <a:pt x="8620666" y="63862"/>
                  <a:pt x="8378277" y="52251"/>
                </a:cubicBezTo>
                <a:cubicBezTo>
                  <a:pt x="8135889" y="40640"/>
                  <a:pt x="6984906" y="0"/>
                  <a:pt x="6984906" y="0"/>
                </a:cubicBezTo>
                <a:lnTo>
                  <a:pt x="2665454" y="43543"/>
                </a:lnTo>
                <a:lnTo>
                  <a:pt x="261889" y="95794"/>
                </a:lnTo>
              </a:path>
            </a:pathLst>
          </a:cu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99AF0-B4A0-7548-BA36-EBD8D77246FD}"/>
              </a:ext>
            </a:extLst>
          </p:cNvPr>
          <p:cNvSpPr txBox="1"/>
          <p:nvPr/>
        </p:nvSpPr>
        <p:spPr>
          <a:xfrm>
            <a:off x="2316533" y="5899031"/>
            <a:ext cx="856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This measurement test involved sending a fragmented UDP packet to recursive resolvers</a:t>
            </a:r>
          </a:p>
        </p:txBody>
      </p:sp>
    </p:spTree>
    <p:extLst>
      <p:ext uri="{BB962C8B-B14F-4D97-AF65-F5344CB8AC3E}">
        <p14:creationId xmlns:p14="http://schemas.microsoft.com/office/powerpoint/2010/main" val="1793208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13CEE1-9373-7644-BE87-6A8183071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784" y="1852061"/>
            <a:ext cx="8176007" cy="341662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036E07-FED1-284E-A7E2-43E33BB2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2017 Measurement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84A1445-657B-7B4A-B95A-F67D74BC41E7}"/>
              </a:ext>
            </a:extLst>
          </p:cNvPr>
          <p:cNvSpPr/>
          <p:nvPr/>
        </p:nvSpPr>
        <p:spPr>
          <a:xfrm>
            <a:off x="1880420" y="1628503"/>
            <a:ext cx="8566737" cy="3863746"/>
          </a:xfrm>
          <a:custGeom>
            <a:avLst/>
            <a:gdLst>
              <a:gd name="connsiteX0" fmla="*/ 18049 w 8566737"/>
              <a:gd name="connsiteY0" fmla="*/ 174171 h 3863746"/>
              <a:gd name="connsiteX1" fmla="*/ 35466 w 8566737"/>
              <a:gd name="connsiteY1" fmla="*/ 2708366 h 3863746"/>
              <a:gd name="connsiteX2" fmla="*/ 26757 w 8566737"/>
              <a:gd name="connsiteY2" fmla="*/ 3770811 h 3863746"/>
              <a:gd name="connsiteX3" fmla="*/ 52883 w 8566737"/>
              <a:gd name="connsiteY3" fmla="*/ 3814354 h 3863746"/>
              <a:gd name="connsiteX4" fmla="*/ 645066 w 8566737"/>
              <a:gd name="connsiteY4" fmla="*/ 3814354 h 3863746"/>
              <a:gd name="connsiteX5" fmla="*/ 2395489 w 8566737"/>
              <a:gd name="connsiteY5" fmla="*/ 3735977 h 3863746"/>
              <a:gd name="connsiteX6" fmla="*/ 5844083 w 8566737"/>
              <a:gd name="connsiteY6" fmla="*/ 3587931 h 3863746"/>
              <a:gd name="connsiteX7" fmla="*/ 8282483 w 8566737"/>
              <a:gd name="connsiteY7" fmla="*/ 3675017 h 3863746"/>
              <a:gd name="connsiteX8" fmla="*/ 8543740 w 8566737"/>
              <a:gd name="connsiteY8" fmla="*/ 3631474 h 3863746"/>
              <a:gd name="connsiteX9" fmla="*/ 8543740 w 8566737"/>
              <a:gd name="connsiteY9" fmla="*/ 3300548 h 3863746"/>
              <a:gd name="connsiteX10" fmla="*/ 8456654 w 8566737"/>
              <a:gd name="connsiteY10" fmla="*/ 635726 h 3863746"/>
              <a:gd name="connsiteX11" fmla="*/ 8439237 w 8566737"/>
              <a:gd name="connsiteY11" fmla="*/ 69668 h 3863746"/>
              <a:gd name="connsiteX12" fmla="*/ 8378277 w 8566737"/>
              <a:gd name="connsiteY12" fmla="*/ 52251 h 3863746"/>
              <a:gd name="connsiteX13" fmla="*/ 6984906 w 8566737"/>
              <a:gd name="connsiteY13" fmla="*/ 0 h 3863746"/>
              <a:gd name="connsiteX14" fmla="*/ 2665454 w 8566737"/>
              <a:gd name="connsiteY14" fmla="*/ 43543 h 3863746"/>
              <a:gd name="connsiteX15" fmla="*/ 261889 w 8566737"/>
              <a:gd name="connsiteY15" fmla="*/ 95794 h 386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66737" h="3863746">
                <a:moveTo>
                  <a:pt x="18049" y="174171"/>
                </a:moveTo>
                <a:cubicBezTo>
                  <a:pt x="26032" y="1141548"/>
                  <a:pt x="34015" y="2108926"/>
                  <a:pt x="35466" y="2708366"/>
                </a:cubicBezTo>
                <a:cubicBezTo>
                  <a:pt x="36917" y="3307806"/>
                  <a:pt x="23854" y="3586480"/>
                  <a:pt x="26757" y="3770811"/>
                </a:cubicBezTo>
                <a:cubicBezTo>
                  <a:pt x="29660" y="3955142"/>
                  <a:pt x="-50168" y="3807097"/>
                  <a:pt x="52883" y="3814354"/>
                </a:cubicBezTo>
                <a:cubicBezTo>
                  <a:pt x="155934" y="3821611"/>
                  <a:pt x="254632" y="3827417"/>
                  <a:pt x="645066" y="3814354"/>
                </a:cubicBezTo>
                <a:cubicBezTo>
                  <a:pt x="1035500" y="3801291"/>
                  <a:pt x="2395489" y="3735977"/>
                  <a:pt x="2395489" y="3735977"/>
                </a:cubicBezTo>
                <a:cubicBezTo>
                  <a:pt x="3261992" y="3698240"/>
                  <a:pt x="4862917" y="3598091"/>
                  <a:pt x="5844083" y="3587931"/>
                </a:cubicBezTo>
                <a:cubicBezTo>
                  <a:pt x="6825249" y="3577771"/>
                  <a:pt x="7832540" y="3667760"/>
                  <a:pt x="8282483" y="3675017"/>
                </a:cubicBezTo>
                <a:cubicBezTo>
                  <a:pt x="8732426" y="3682274"/>
                  <a:pt x="8500197" y="3693886"/>
                  <a:pt x="8543740" y="3631474"/>
                </a:cubicBezTo>
                <a:cubicBezTo>
                  <a:pt x="8587283" y="3569063"/>
                  <a:pt x="8558254" y="3799839"/>
                  <a:pt x="8543740" y="3300548"/>
                </a:cubicBezTo>
                <a:cubicBezTo>
                  <a:pt x="8529226" y="2801257"/>
                  <a:pt x="8474071" y="1174206"/>
                  <a:pt x="8456654" y="635726"/>
                </a:cubicBezTo>
                <a:cubicBezTo>
                  <a:pt x="8439237" y="97246"/>
                  <a:pt x="8452300" y="166914"/>
                  <a:pt x="8439237" y="69668"/>
                </a:cubicBezTo>
                <a:cubicBezTo>
                  <a:pt x="8426174" y="-27578"/>
                  <a:pt x="8620666" y="63862"/>
                  <a:pt x="8378277" y="52251"/>
                </a:cubicBezTo>
                <a:cubicBezTo>
                  <a:pt x="8135889" y="40640"/>
                  <a:pt x="6984906" y="0"/>
                  <a:pt x="6984906" y="0"/>
                </a:cubicBezTo>
                <a:lnTo>
                  <a:pt x="2665454" y="43543"/>
                </a:lnTo>
                <a:lnTo>
                  <a:pt x="261889" y="95794"/>
                </a:lnTo>
              </a:path>
            </a:pathLst>
          </a:cu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8F65B77-2F3A-3F49-A940-DEB06EFC7820}"/>
              </a:ext>
            </a:extLst>
          </p:cNvPr>
          <p:cNvSpPr/>
          <p:nvPr/>
        </p:nvSpPr>
        <p:spPr>
          <a:xfrm>
            <a:off x="2830286" y="3565584"/>
            <a:ext cx="2320675" cy="619924"/>
          </a:xfrm>
          <a:custGeom>
            <a:avLst/>
            <a:gdLst>
              <a:gd name="connsiteX0" fmla="*/ 0 w 2320675"/>
              <a:gd name="connsiteY0" fmla="*/ 570987 h 619924"/>
              <a:gd name="connsiteX1" fmla="*/ 879565 w 2320675"/>
              <a:gd name="connsiteY1" fmla="*/ 562279 h 619924"/>
              <a:gd name="connsiteX2" fmla="*/ 2229394 w 2320675"/>
              <a:gd name="connsiteY2" fmla="*/ 588405 h 619924"/>
              <a:gd name="connsiteX3" fmla="*/ 1976845 w 2320675"/>
              <a:gd name="connsiteY3" fmla="*/ 65890 h 619924"/>
              <a:gd name="connsiteX4" fmla="*/ 191588 w 2320675"/>
              <a:gd name="connsiteY4" fmla="*/ 48473 h 619924"/>
              <a:gd name="connsiteX5" fmla="*/ 226423 w 2320675"/>
              <a:gd name="connsiteY5" fmla="*/ 440359 h 61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0675" h="619924">
                <a:moveTo>
                  <a:pt x="0" y="570987"/>
                </a:moveTo>
                <a:cubicBezTo>
                  <a:pt x="253999" y="565181"/>
                  <a:pt x="507999" y="559376"/>
                  <a:pt x="879565" y="562279"/>
                </a:cubicBezTo>
                <a:cubicBezTo>
                  <a:pt x="1251131" y="565182"/>
                  <a:pt x="2046514" y="671137"/>
                  <a:pt x="2229394" y="588405"/>
                </a:cubicBezTo>
                <a:cubicBezTo>
                  <a:pt x="2412274" y="505673"/>
                  <a:pt x="2316479" y="155879"/>
                  <a:pt x="1976845" y="65890"/>
                </a:cubicBezTo>
                <a:cubicBezTo>
                  <a:pt x="1637211" y="-24099"/>
                  <a:pt x="483325" y="-13938"/>
                  <a:pt x="191588" y="48473"/>
                </a:cubicBezTo>
                <a:cubicBezTo>
                  <a:pt x="-100149" y="110884"/>
                  <a:pt x="63137" y="275621"/>
                  <a:pt x="226423" y="4403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7534A-8F80-0947-97FE-AD141DC312FC}"/>
              </a:ext>
            </a:extLst>
          </p:cNvPr>
          <p:cNvSpPr txBox="1"/>
          <p:nvPr/>
        </p:nvSpPr>
        <p:spPr>
          <a:xfrm>
            <a:off x="2316533" y="5899031"/>
            <a:ext cx="840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This measurement test involved sending a fragmented TCP packet to browser endpoints</a:t>
            </a:r>
          </a:p>
        </p:txBody>
      </p:sp>
    </p:spTree>
    <p:extLst>
      <p:ext uri="{BB962C8B-B14F-4D97-AF65-F5344CB8AC3E}">
        <p14:creationId xmlns:p14="http://schemas.microsoft.com/office/powerpoint/2010/main" val="2730022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9038-89BA-0F45-88FA-74A74BE1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What can we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490E-1C60-E347-8357-B6E959B8F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There are ongoing issues with IPv6 reliability in many parts of the world</a:t>
            </a:r>
          </a:p>
          <a:p>
            <a:pPr lvl="1"/>
            <a:r>
              <a:rPr lang="en-AU" dirty="0"/>
              <a:t>This appears to relate to local security policies at the client edge of the network</a:t>
            </a:r>
          </a:p>
          <a:p>
            <a:pPr lvl="1"/>
            <a:r>
              <a:rPr lang="en-AU" dirty="0"/>
              <a:t>We can expect most of this to improve over time </a:t>
            </a:r>
            <a:r>
              <a:rPr lang="en-AU"/>
              <a:t>by itself</a:t>
            </a:r>
            <a:endParaRPr lang="en-AU" dirty="0"/>
          </a:p>
          <a:p>
            <a:r>
              <a:rPr lang="en-AU" dirty="0"/>
              <a:t>But there are also very serious issues with Path MTU management and handling of IPv6 extension headers </a:t>
            </a:r>
          </a:p>
          <a:p>
            <a:pPr lvl="1"/>
            <a:r>
              <a:rPr lang="en-AU" dirty="0"/>
              <a:t>This is a more challenging issue</a:t>
            </a:r>
          </a:p>
          <a:p>
            <a:pPr lvl="1"/>
            <a:r>
              <a:rPr lang="en-AU" dirty="0"/>
              <a:t>Should we just avoid IPv6 extension headers?</a:t>
            </a:r>
          </a:p>
          <a:p>
            <a:pPr lvl="1"/>
            <a:r>
              <a:rPr lang="en-AU" dirty="0"/>
              <a:t>Or try to clean up the IPv6 switching infrastructure?</a:t>
            </a:r>
          </a:p>
        </p:txBody>
      </p:sp>
    </p:spTree>
    <p:extLst>
      <p:ext uri="{BB962C8B-B14F-4D97-AF65-F5344CB8AC3E}">
        <p14:creationId xmlns:p14="http://schemas.microsoft.com/office/powerpoint/2010/main" val="1906394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9D7271-7F7B-C849-A368-266969683CFC}"/>
              </a:ext>
            </a:extLst>
          </p:cNvPr>
          <p:cNvSpPr txBox="1"/>
          <p:nvPr/>
        </p:nvSpPr>
        <p:spPr>
          <a:xfrm rot="20965583">
            <a:off x="4331776" y="2828441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latin typeface="AhnbergHand" pitchFamily="2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65912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0553-21BE-E24E-BA90-293ED691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8D59-F92D-9B47-99A3-067E4554C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look at the SYN/ACK exchange at the start of the TLS session</a:t>
            </a:r>
          </a:p>
          <a:p>
            <a:r>
              <a:rPr lang="en-US" dirty="0"/>
              <a:t>The time between receipt of the SYN and the subsequent ACK at the server is no less than one RTT between the server and the endpoint (and is a reasonable first order substitute for an RTT)</a:t>
            </a:r>
          </a:p>
          <a:p>
            <a:r>
              <a:rPr lang="en-US" dirty="0"/>
              <a:t>A received SYN with no subsequent ACK is interpreted as a failed connection attempt</a:t>
            </a:r>
          </a:p>
          <a:p>
            <a:endParaRPr lang="en-A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5985AED-F40E-E146-988F-CA5AE0F9DBE8}"/>
              </a:ext>
            </a:extLst>
          </p:cNvPr>
          <p:cNvSpPr/>
          <p:nvPr/>
        </p:nvSpPr>
        <p:spPr>
          <a:xfrm>
            <a:off x="6936777" y="4989967"/>
            <a:ext cx="850297" cy="725084"/>
          </a:xfrm>
          <a:custGeom>
            <a:avLst/>
            <a:gdLst>
              <a:gd name="connsiteX0" fmla="*/ 6773 w 850297"/>
              <a:gd name="connsiteY0" fmla="*/ 215830 h 725084"/>
              <a:gd name="connsiteX1" fmla="*/ 0 w 850297"/>
              <a:gd name="connsiteY1" fmla="*/ 608684 h 725084"/>
              <a:gd name="connsiteX2" fmla="*/ 6773 w 850297"/>
              <a:gd name="connsiteY2" fmla="*/ 717057 h 725084"/>
              <a:gd name="connsiteX3" fmla="*/ 27093 w 850297"/>
              <a:gd name="connsiteY3" fmla="*/ 717057 h 725084"/>
              <a:gd name="connsiteX4" fmla="*/ 568960 w 850297"/>
              <a:gd name="connsiteY4" fmla="*/ 723830 h 725084"/>
              <a:gd name="connsiteX5" fmla="*/ 575733 w 850297"/>
              <a:gd name="connsiteY5" fmla="*/ 703510 h 725084"/>
              <a:gd name="connsiteX6" fmla="*/ 596053 w 850297"/>
              <a:gd name="connsiteY6" fmla="*/ 581590 h 725084"/>
              <a:gd name="connsiteX7" fmla="*/ 616373 w 850297"/>
              <a:gd name="connsiteY7" fmla="*/ 195510 h 725084"/>
              <a:gd name="connsiteX8" fmla="*/ 555413 w 850297"/>
              <a:gd name="connsiteY8" fmla="*/ 195510 h 725084"/>
              <a:gd name="connsiteX9" fmla="*/ 101600 w 850297"/>
              <a:gd name="connsiteY9" fmla="*/ 209057 h 725084"/>
              <a:gd name="connsiteX10" fmla="*/ 67733 w 850297"/>
              <a:gd name="connsiteY10" fmla="*/ 188737 h 725084"/>
              <a:gd name="connsiteX11" fmla="*/ 338667 w 850297"/>
              <a:gd name="connsiteY11" fmla="*/ 32950 h 725084"/>
              <a:gd name="connsiteX12" fmla="*/ 345440 w 850297"/>
              <a:gd name="connsiteY12" fmla="*/ 32950 h 725084"/>
              <a:gd name="connsiteX13" fmla="*/ 833120 w 850297"/>
              <a:gd name="connsiteY13" fmla="*/ 5857 h 725084"/>
              <a:gd name="connsiteX14" fmla="*/ 636693 w 850297"/>
              <a:gd name="connsiteY14" fmla="*/ 161644 h 725084"/>
              <a:gd name="connsiteX15" fmla="*/ 819573 w 850297"/>
              <a:gd name="connsiteY15" fmla="*/ 60044 h 725084"/>
              <a:gd name="connsiteX16" fmla="*/ 819573 w 850297"/>
              <a:gd name="connsiteY16" fmla="*/ 32950 h 725084"/>
              <a:gd name="connsiteX17" fmla="*/ 839893 w 850297"/>
              <a:gd name="connsiteY17" fmla="*/ 513857 h 725084"/>
              <a:gd name="connsiteX18" fmla="*/ 833120 w 850297"/>
              <a:gd name="connsiteY18" fmla="*/ 540950 h 725084"/>
              <a:gd name="connsiteX19" fmla="*/ 643467 w 850297"/>
              <a:gd name="connsiteY19" fmla="*/ 683190 h 72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0297" h="725084">
                <a:moveTo>
                  <a:pt x="6773" y="215830"/>
                </a:moveTo>
                <a:cubicBezTo>
                  <a:pt x="3386" y="370488"/>
                  <a:pt x="0" y="525146"/>
                  <a:pt x="0" y="608684"/>
                </a:cubicBezTo>
                <a:cubicBezTo>
                  <a:pt x="0" y="692222"/>
                  <a:pt x="6773" y="717057"/>
                  <a:pt x="6773" y="717057"/>
                </a:cubicBezTo>
                <a:cubicBezTo>
                  <a:pt x="11289" y="735119"/>
                  <a:pt x="27093" y="717057"/>
                  <a:pt x="27093" y="717057"/>
                </a:cubicBezTo>
                <a:lnTo>
                  <a:pt x="568960" y="723830"/>
                </a:lnTo>
                <a:cubicBezTo>
                  <a:pt x="660400" y="721572"/>
                  <a:pt x="571218" y="727217"/>
                  <a:pt x="575733" y="703510"/>
                </a:cubicBezTo>
                <a:cubicBezTo>
                  <a:pt x="580249" y="679803"/>
                  <a:pt x="589280" y="666257"/>
                  <a:pt x="596053" y="581590"/>
                </a:cubicBezTo>
                <a:cubicBezTo>
                  <a:pt x="602826" y="496923"/>
                  <a:pt x="623146" y="259857"/>
                  <a:pt x="616373" y="195510"/>
                </a:cubicBezTo>
                <a:cubicBezTo>
                  <a:pt x="609600" y="131163"/>
                  <a:pt x="555413" y="195510"/>
                  <a:pt x="555413" y="195510"/>
                </a:cubicBezTo>
                <a:lnTo>
                  <a:pt x="101600" y="209057"/>
                </a:lnTo>
                <a:cubicBezTo>
                  <a:pt x="20320" y="207928"/>
                  <a:pt x="28222" y="218088"/>
                  <a:pt x="67733" y="188737"/>
                </a:cubicBezTo>
                <a:cubicBezTo>
                  <a:pt x="107244" y="159386"/>
                  <a:pt x="338667" y="32950"/>
                  <a:pt x="338667" y="32950"/>
                </a:cubicBezTo>
                <a:cubicBezTo>
                  <a:pt x="384952" y="6985"/>
                  <a:pt x="345440" y="32950"/>
                  <a:pt x="345440" y="32950"/>
                </a:cubicBezTo>
                <a:cubicBezTo>
                  <a:pt x="427849" y="28435"/>
                  <a:pt x="784578" y="-15592"/>
                  <a:pt x="833120" y="5857"/>
                </a:cubicBezTo>
                <a:cubicBezTo>
                  <a:pt x="881662" y="27306"/>
                  <a:pt x="638951" y="152613"/>
                  <a:pt x="636693" y="161644"/>
                </a:cubicBezTo>
                <a:cubicBezTo>
                  <a:pt x="634435" y="170675"/>
                  <a:pt x="789093" y="81493"/>
                  <a:pt x="819573" y="60044"/>
                </a:cubicBezTo>
                <a:cubicBezTo>
                  <a:pt x="850053" y="38595"/>
                  <a:pt x="816186" y="-42685"/>
                  <a:pt x="819573" y="32950"/>
                </a:cubicBezTo>
                <a:cubicBezTo>
                  <a:pt x="822960" y="108585"/>
                  <a:pt x="839893" y="513857"/>
                  <a:pt x="839893" y="513857"/>
                </a:cubicBezTo>
                <a:cubicBezTo>
                  <a:pt x="842151" y="598524"/>
                  <a:pt x="865858" y="512728"/>
                  <a:pt x="833120" y="540950"/>
                </a:cubicBezTo>
                <a:cubicBezTo>
                  <a:pt x="800382" y="569172"/>
                  <a:pt x="721924" y="626181"/>
                  <a:pt x="643467" y="683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B1CE7A4-309D-AA4E-ACF5-CCE1E4E95EE2}"/>
              </a:ext>
            </a:extLst>
          </p:cNvPr>
          <p:cNvSpPr/>
          <p:nvPr/>
        </p:nvSpPr>
        <p:spPr>
          <a:xfrm>
            <a:off x="1838960" y="5206223"/>
            <a:ext cx="850297" cy="725084"/>
          </a:xfrm>
          <a:custGeom>
            <a:avLst/>
            <a:gdLst>
              <a:gd name="connsiteX0" fmla="*/ 6773 w 850297"/>
              <a:gd name="connsiteY0" fmla="*/ 215830 h 725084"/>
              <a:gd name="connsiteX1" fmla="*/ 0 w 850297"/>
              <a:gd name="connsiteY1" fmla="*/ 608684 h 725084"/>
              <a:gd name="connsiteX2" fmla="*/ 6773 w 850297"/>
              <a:gd name="connsiteY2" fmla="*/ 717057 h 725084"/>
              <a:gd name="connsiteX3" fmla="*/ 27093 w 850297"/>
              <a:gd name="connsiteY3" fmla="*/ 717057 h 725084"/>
              <a:gd name="connsiteX4" fmla="*/ 568960 w 850297"/>
              <a:gd name="connsiteY4" fmla="*/ 723830 h 725084"/>
              <a:gd name="connsiteX5" fmla="*/ 575733 w 850297"/>
              <a:gd name="connsiteY5" fmla="*/ 703510 h 725084"/>
              <a:gd name="connsiteX6" fmla="*/ 596053 w 850297"/>
              <a:gd name="connsiteY6" fmla="*/ 581590 h 725084"/>
              <a:gd name="connsiteX7" fmla="*/ 616373 w 850297"/>
              <a:gd name="connsiteY7" fmla="*/ 195510 h 725084"/>
              <a:gd name="connsiteX8" fmla="*/ 555413 w 850297"/>
              <a:gd name="connsiteY8" fmla="*/ 195510 h 725084"/>
              <a:gd name="connsiteX9" fmla="*/ 101600 w 850297"/>
              <a:gd name="connsiteY9" fmla="*/ 209057 h 725084"/>
              <a:gd name="connsiteX10" fmla="*/ 67733 w 850297"/>
              <a:gd name="connsiteY10" fmla="*/ 188737 h 725084"/>
              <a:gd name="connsiteX11" fmla="*/ 338667 w 850297"/>
              <a:gd name="connsiteY11" fmla="*/ 32950 h 725084"/>
              <a:gd name="connsiteX12" fmla="*/ 345440 w 850297"/>
              <a:gd name="connsiteY12" fmla="*/ 32950 h 725084"/>
              <a:gd name="connsiteX13" fmla="*/ 833120 w 850297"/>
              <a:gd name="connsiteY13" fmla="*/ 5857 h 725084"/>
              <a:gd name="connsiteX14" fmla="*/ 636693 w 850297"/>
              <a:gd name="connsiteY14" fmla="*/ 161644 h 725084"/>
              <a:gd name="connsiteX15" fmla="*/ 819573 w 850297"/>
              <a:gd name="connsiteY15" fmla="*/ 60044 h 725084"/>
              <a:gd name="connsiteX16" fmla="*/ 819573 w 850297"/>
              <a:gd name="connsiteY16" fmla="*/ 32950 h 725084"/>
              <a:gd name="connsiteX17" fmla="*/ 839893 w 850297"/>
              <a:gd name="connsiteY17" fmla="*/ 513857 h 725084"/>
              <a:gd name="connsiteX18" fmla="*/ 833120 w 850297"/>
              <a:gd name="connsiteY18" fmla="*/ 540950 h 725084"/>
              <a:gd name="connsiteX19" fmla="*/ 643467 w 850297"/>
              <a:gd name="connsiteY19" fmla="*/ 683190 h 72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0297" h="725084">
                <a:moveTo>
                  <a:pt x="6773" y="215830"/>
                </a:moveTo>
                <a:cubicBezTo>
                  <a:pt x="3386" y="370488"/>
                  <a:pt x="0" y="525146"/>
                  <a:pt x="0" y="608684"/>
                </a:cubicBezTo>
                <a:cubicBezTo>
                  <a:pt x="0" y="692222"/>
                  <a:pt x="6773" y="717057"/>
                  <a:pt x="6773" y="717057"/>
                </a:cubicBezTo>
                <a:cubicBezTo>
                  <a:pt x="11289" y="735119"/>
                  <a:pt x="27093" y="717057"/>
                  <a:pt x="27093" y="717057"/>
                </a:cubicBezTo>
                <a:lnTo>
                  <a:pt x="568960" y="723830"/>
                </a:lnTo>
                <a:cubicBezTo>
                  <a:pt x="660400" y="721572"/>
                  <a:pt x="571218" y="727217"/>
                  <a:pt x="575733" y="703510"/>
                </a:cubicBezTo>
                <a:cubicBezTo>
                  <a:pt x="580249" y="679803"/>
                  <a:pt x="589280" y="666257"/>
                  <a:pt x="596053" y="581590"/>
                </a:cubicBezTo>
                <a:cubicBezTo>
                  <a:pt x="602826" y="496923"/>
                  <a:pt x="623146" y="259857"/>
                  <a:pt x="616373" y="195510"/>
                </a:cubicBezTo>
                <a:cubicBezTo>
                  <a:pt x="609600" y="131163"/>
                  <a:pt x="555413" y="195510"/>
                  <a:pt x="555413" y="195510"/>
                </a:cubicBezTo>
                <a:lnTo>
                  <a:pt x="101600" y="209057"/>
                </a:lnTo>
                <a:cubicBezTo>
                  <a:pt x="20320" y="207928"/>
                  <a:pt x="28222" y="218088"/>
                  <a:pt x="67733" y="188737"/>
                </a:cubicBezTo>
                <a:cubicBezTo>
                  <a:pt x="107244" y="159386"/>
                  <a:pt x="338667" y="32950"/>
                  <a:pt x="338667" y="32950"/>
                </a:cubicBezTo>
                <a:cubicBezTo>
                  <a:pt x="384952" y="6985"/>
                  <a:pt x="345440" y="32950"/>
                  <a:pt x="345440" y="32950"/>
                </a:cubicBezTo>
                <a:cubicBezTo>
                  <a:pt x="427849" y="28435"/>
                  <a:pt x="784578" y="-15592"/>
                  <a:pt x="833120" y="5857"/>
                </a:cubicBezTo>
                <a:cubicBezTo>
                  <a:pt x="881662" y="27306"/>
                  <a:pt x="638951" y="152613"/>
                  <a:pt x="636693" y="161644"/>
                </a:cubicBezTo>
                <a:cubicBezTo>
                  <a:pt x="634435" y="170675"/>
                  <a:pt x="789093" y="81493"/>
                  <a:pt x="819573" y="60044"/>
                </a:cubicBezTo>
                <a:cubicBezTo>
                  <a:pt x="850053" y="38595"/>
                  <a:pt x="816186" y="-42685"/>
                  <a:pt x="819573" y="32950"/>
                </a:cubicBezTo>
                <a:cubicBezTo>
                  <a:pt x="822960" y="108585"/>
                  <a:pt x="839893" y="513857"/>
                  <a:pt x="839893" y="513857"/>
                </a:cubicBezTo>
                <a:cubicBezTo>
                  <a:pt x="842151" y="598524"/>
                  <a:pt x="865858" y="512728"/>
                  <a:pt x="833120" y="540950"/>
                </a:cubicBezTo>
                <a:cubicBezTo>
                  <a:pt x="800382" y="569172"/>
                  <a:pt x="721924" y="626181"/>
                  <a:pt x="643467" y="683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17488CD-A9D6-4A49-A702-CF0767C74FF1}"/>
              </a:ext>
            </a:extLst>
          </p:cNvPr>
          <p:cNvSpPr/>
          <p:nvPr/>
        </p:nvSpPr>
        <p:spPr>
          <a:xfrm>
            <a:off x="2749973" y="4701936"/>
            <a:ext cx="3759243" cy="581264"/>
          </a:xfrm>
          <a:custGeom>
            <a:avLst/>
            <a:gdLst>
              <a:gd name="connsiteX0" fmla="*/ 0 w 3759243"/>
              <a:gd name="connsiteY0" fmla="*/ 445797 h 581264"/>
              <a:gd name="connsiteX1" fmla="*/ 934720 w 3759243"/>
              <a:gd name="connsiteY1" fmla="*/ 12304 h 581264"/>
              <a:gd name="connsiteX2" fmla="*/ 2370667 w 3759243"/>
              <a:gd name="connsiteY2" fmla="*/ 154544 h 581264"/>
              <a:gd name="connsiteX3" fmla="*/ 3691467 w 3759243"/>
              <a:gd name="connsiteY3" fmla="*/ 527077 h 581264"/>
              <a:gd name="connsiteX4" fmla="*/ 3556000 w 3759243"/>
              <a:gd name="connsiteY4" fmla="*/ 405157 h 581264"/>
              <a:gd name="connsiteX5" fmla="*/ 3759200 w 3759243"/>
              <a:gd name="connsiteY5" fmla="*/ 520304 h 581264"/>
              <a:gd name="connsiteX6" fmla="*/ 3535680 w 3759243"/>
              <a:gd name="connsiteY6" fmla="*/ 581264 h 58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9243" h="581264">
                <a:moveTo>
                  <a:pt x="0" y="445797"/>
                </a:moveTo>
                <a:cubicBezTo>
                  <a:pt x="269804" y="253321"/>
                  <a:pt x="539609" y="60846"/>
                  <a:pt x="934720" y="12304"/>
                </a:cubicBezTo>
                <a:cubicBezTo>
                  <a:pt x="1329831" y="-36238"/>
                  <a:pt x="1911209" y="68748"/>
                  <a:pt x="2370667" y="154544"/>
                </a:cubicBezTo>
                <a:cubicBezTo>
                  <a:pt x="2830125" y="240339"/>
                  <a:pt x="3493912" y="485308"/>
                  <a:pt x="3691467" y="527077"/>
                </a:cubicBezTo>
                <a:cubicBezTo>
                  <a:pt x="3889022" y="568846"/>
                  <a:pt x="3544711" y="406286"/>
                  <a:pt x="3556000" y="405157"/>
                </a:cubicBezTo>
                <a:cubicBezTo>
                  <a:pt x="3567289" y="404028"/>
                  <a:pt x="3762587" y="490953"/>
                  <a:pt x="3759200" y="520304"/>
                </a:cubicBezTo>
                <a:cubicBezTo>
                  <a:pt x="3755813" y="549655"/>
                  <a:pt x="3645746" y="565459"/>
                  <a:pt x="3535680" y="5812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C85C8EC-73A6-1647-BB20-C75007D26A1A}"/>
              </a:ext>
            </a:extLst>
          </p:cNvPr>
          <p:cNvSpPr/>
          <p:nvPr/>
        </p:nvSpPr>
        <p:spPr>
          <a:xfrm>
            <a:off x="2749815" y="5273826"/>
            <a:ext cx="3664532" cy="226121"/>
          </a:xfrm>
          <a:custGeom>
            <a:avLst/>
            <a:gdLst>
              <a:gd name="connsiteX0" fmla="*/ 3664532 w 3664532"/>
              <a:gd name="connsiteY0" fmla="*/ 192254 h 226121"/>
              <a:gd name="connsiteX1" fmla="*/ 2811092 w 3664532"/>
              <a:gd name="connsiteY1" fmla="*/ 70334 h 226121"/>
              <a:gd name="connsiteX2" fmla="*/ 1409012 w 3664532"/>
              <a:gd name="connsiteY2" fmla="*/ 2601 h 226121"/>
              <a:gd name="connsiteX3" fmla="*/ 54345 w 3664532"/>
              <a:gd name="connsiteY3" fmla="*/ 158387 h 226121"/>
              <a:gd name="connsiteX4" fmla="*/ 291412 w 3664532"/>
              <a:gd name="connsiteY4" fmla="*/ 70334 h 226121"/>
              <a:gd name="connsiteX5" fmla="*/ 158 w 3664532"/>
              <a:gd name="connsiteY5" fmla="*/ 158387 h 226121"/>
              <a:gd name="connsiteX6" fmla="*/ 338825 w 3664532"/>
              <a:gd name="connsiteY6" fmla="*/ 226121 h 22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4532" h="226121">
                <a:moveTo>
                  <a:pt x="3664532" y="192254"/>
                </a:moveTo>
                <a:cubicBezTo>
                  <a:pt x="3425772" y="147098"/>
                  <a:pt x="3187012" y="101943"/>
                  <a:pt x="2811092" y="70334"/>
                </a:cubicBezTo>
                <a:cubicBezTo>
                  <a:pt x="2435172" y="38725"/>
                  <a:pt x="1868470" y="-12074"/>
                  <a:pt x="1409012" y="2601"/>
                </a:cubicBezTo>
                <a:cubicBezTo>
                  <a:pt x="949554" y="17276"/>
                  <a:pt x="240612" y="147098"/>
                  <a:pt x="54345" y="158387"/>
                </a:cubicBezTo>
                <a:cubicBezTo>
                  <a:pt x="-131922" y="169676"/>
                  <a:pt x="300443" y="70334"/>
                  <a:pt x="291412" y="70334"/>
                </a:cubicBezTo>
                <a:cubicBezTo>
                  <a:pt x="282381" y="70334"/>
                  <a:pt x="-7744" y="132423"/>
                  <a:pt x="158" y="158387"/>
                </a:cubicBezTo>
                <a:cubicBezTo>
                  <a:pt x="8060" y="184351"/>
                  <a:pt x="173442" y="205236"/>
                  <a:pt x="338825" y="226121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D71DC42-A1C8-FD4F-A791-FF05D35E7919}"/>
              </a:ext>
            </a:extLst>
          </p:cNvPr>
          <p:cNvSpPr/>
          <p:nvPr/>
        </p:nvSpPr>
        <p:spPr>
          <a:xfrm>
            <a:off x="2871893" y="5648960"/>
            <a:ext cx="3501814" cy="142240"/>
          </a:xfrm>
          <a:custGeom>
            <a:avLst/>
            <a:gdLst>
              <a:gd name="connsiteX0" fmla="*/ 0 w 3501814"/>
              <a:gd name="connsiteY0" fmla="*/ 0 h 142240"/>
              <a:gd name="connsiteX1" fmla="*/ 1395307 w 3501814"/>
              <a:gd name="connsiteY1" fmla="*/ 142240 h 142240"/>
              <a:gd name="connsiteX2" fmla="*/ 3501814 w 3501814"/>
              <a:gd name="connsiteY2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1814" h="142240">
                <a:moveTo>
                  <a:pt x="0" y="0"/>
                </a:moveTo>
                <a:cubicBezTo>
                  <a:pt x="405835" y="71120"/>
                  <a:pt x="811671" y="142240"/>
                  <a:pt x="1395307" y="142240"/>
                </a:cubicBezTo>
                <a:cubicBezTo>
                  <a:pt x="1978943" y="142240"/>
                  <a:pt x="2740378" y="71120"/>
                  <a:pt x="350181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4D7B1F-824A-EF45-A02A-8F0ECD6D3256}"/>
              </a:ext>
            </a:extLst>
          </p:cNvPr>
          <p:cNvSpPr/>
          <p:nvPr/>
        </p:nvSpPr>
        <p:spPr>
          <a:xfrm>
            <a:off x="6129867" y="5540587"/>
            <a:ext cx="256143" cy="257386"/>
          </a:xfrm>
          <a:custGeom>
            <a:avLst/>
            <a:gdLst>
              <a:gd name="connsiteX0" fmla="*/ 0 w 256143"/>
              <a:gd name="connsiteY0" fmla="*/ 0 h 257386"/>
              <a:gd name="connsiteX1" fmla="*/ 250613 w 256143"/>
              <a:gd name="connsiteY1" fmla="*/ 94826 h 257386"/>
              <a:gd name="connsiteX2" fmla="*/ 149013 w 256143"/>
              <a:gd name="connsiteY2" fmla="*/ 257386 h 25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143" h="257386">
                <a:moveTo>
                  <a:pt x="0" y="0"/>
                </a:moveTo>
                <a:cubicBezTo>
                  <a:pt x="112889" y="25964"/>
                  <a:pt x="225778" y="51928"/>
                  <a:pt x="250613" y="94826"/>
                </a:cubicBezTo>
                <a:cubicBezTo>
                  <a:pt x="275448" y="137724"/>
                  <a:pt x="212230" y="197555"/>
                  <a:pt x="149013" y="25738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4ED8A-48B7-C54E-B9DC-16C7892E4668}"/>
              </a:ext>
            </a:extLst>
          </p:cNvPr>
          <p:cNvSpPr txBox="1"/>
          <p:nvPr/>
        </p:nvSpPr>
        <p:spPr>
          <a:xfrm>
            <a:off x="1754293" y="6107505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Client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343EE8-0C14-9B4F-A9E7-832756706C16}"/>
              </a:ext>
            </a:extLst>
          </p:cNvPr>
          <p:cNvSpPr txBox="1"/>
          <p:nvPr/>
        </p:nvSpPr>
        <p:spPr>
          <a:xfrm>
            <a:off x="6799303" y="6070544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AhnbergHand" pitchFamily="2" charset="0"/>
              </a:rPr>
              <a:t>Server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D47A688-9C2B-8E41-96EB-4A9C2A3DAD5A}"/>
              </a:ext>
            </a:extLst>
          </p:cNvPr>
          <p:cNvCxnSpPr>
            <a:cxnSpLocks/>
          </p:cNvCxnSpPr>
          <p:nvPr/>
        </p:nvCxnSpPr>
        <p:spPr>
          <a:xfrm>
            <a:off x="6509216" y="5251961"/>
            <a:ext cx="0" cy="4681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B3BC2D-9035-774E-8DA7-BBF038017D82}"/>
              </a:ext>
            </a:extLst>
          </p:cNvPr>
          <p:cNvSpPr txBox="1"/>
          <p:nvPr/>
        </p:nvSpPr>
        <p:spPr>
          <a:xfrm>
            <a:off x="6414347" y="5361447"/>
            <a:ext cx="533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1 RTT</a:t>
            </a:r>
          </a:p>
        </p:txBody>
      </p:sp>
    </p:spTree>
    <p:extLst>
      <p:ext uri="{BB962C8B-B14F-4D97-AF65-F5344CB8AC3E}">
        <p14:creationId xmlns:p14="http://schemas.microsoft.com/office/powerpoint/2010/main" val="8937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6601-42DE-6B42-8113-9424F778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owderfinger Type" panose="02020709070000000403" pitchFamily="49" charset="77"/>
              </a:rPr>
              <a:t>IPv6 TCP Connection Failure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2761E4-612C-2844-B96A-B1FCD9E64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302" y="1690688"/>
            <a:ext cx="9223578" cy="4723039"/>
          </a:xfrm>
        </p:spPr>
      </p:pic>
    </p:spTree>
    <p:extLst>
      <p:ext uri="{BB962C8B-B14F-4D97-AF65-F5344CB8AC3E}">
        <p14:creationId xmlns:p14="http://schemas.microsoft.com/office/powerpoint/2010/main" val="164733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6601-42DE-6B42-8113-9424F778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owderfinger Type" panose="02020709070000000403" pitchFamily="49" charset="77"/>
              </a:rPr>
              <a:t>IPv6 TCP Connection Failure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021B5-E6CE-3D4D-A0E6-6E751F0E9F9B}"/>
              </a:ext>
            </a:extLst>
          </p:cNvPr>
          <p:cNvSpPr txBox="1"/>
          <p:nvPr/>
        </p:nvSpPr>
        <p:spPr>
          <a:xfrm>
            <a:off x="4528458" y="1799772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global failure rate of some 1.4% is better than earlier data (4% failure in early 2017), but its still bad</a:t>
            </a:r>
          </a:p>
          <a:p>
            <a:endParaRPr lang="en-US" dirty="0"/>
          </a:p>
          <a:p>
            <a:r>
              <a:rPr lang="en-US" dirty="0"/>
              <a:t>We cannot detect failure in attempting to deliver a packet from the client to the server – what we see as “failure” is a failure to deliver an IPv6 packet  from the server to the client</a:t>
            </a:r>
          </a:p>
          <a:p>
            <a:endParaRPr lang="en-US" dirty="0"/>
          </a:p>
          <a:p>
            <a:r>
              <a:rPr lang="en-US" dirty="0"/>
              <a:t>Possible reasons: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Endpoint using an unreachable IPv6 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End site firewalls and filters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Transition mechanism failure</a:t>
            </a:r>
          </a:p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2424D57-111C-3F47-825D-DB8DAE52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1" y="1611733"/>
            <a:ext cx="4148151" cy="212410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B7ED233D-A360-B849-92AB-5C9281C6A079}"/>
              </a:ext>
            </a:extLst>
          </p:cNvPr>
          <p:cNvSpPr/>
          <p:nvPr/>
        </p:nvSpPr>
        <p:spPr>
          <a:xfrm>
            <a:off x="4336988" y="2084522"/>
            <a:ext cx="3342422" cy="1170122"/>
          </a:xfrm>
          <a:custGeom>
            <a:avLst/>
            <a:gdLst>
              <a:gd name="connsiteX0" fmla="*/ 3342422 w 3342422"/>
              <a:gd name="connsiteY0" fmla="*/ 0 h 1170122"/>
              <a:gd name="connsiteX1" fmla="*/ 204015 w 3342422"/>
              <a:gd name="connsiteY1" fmla="*/ 1038386 h 1170122"/>
              <a:gd name="connsiteX2" fmla="*/ 289256 w 3342422"/>
              <a:gd name="connsiteY2" fmla="*/ 751668 h 1170122"/>
              <a:gd name="connsiteX3" fmla="*/ 2537 w 3342422"/>
              <a:gd name="connsiteY3" fmla="*/ 1038386 h 1170122"/>
              <a:gd name="connsiteX4" fmla="*/ 173019 w 3342422"/>
              <a:gd name="connsiteY4" fmla="*/ 1170122 h 117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422" h="1170122">
                <a:moveTo>
                  <a:pt x="3342422" y="0"/>
                </a:moveTo>
                <a:cubicBezTo>
                  <a:pt x="2027649" y="456554"/>
                  <a:pt x="712876" y="913108"/>
                  <a:pt x="204015" y="1038386"/>
                </a:cubicBezTo>
                <a:cubicBezTo>
                  <a:pt x="-304846" y="1163664"/>
                  <a:pt x="322836" y="751668"/>
                  <a:pt x="289256" y="751668"/>
                </a:cubicBezTo>
                <a:cubicBezTo>
                  <a:pt x="255676" y="751668"/>
                  <a:pt x="21910" y="968644"/>
                  <a:pt x="2537" y="1038386"/>
                </a:cubicBezTo>
                <a:cubicBezTo>
                  <a:pt x="-16836" y="1108128"/>
                  <a:pt x="78091" y="1139125"/>
                  <a:pt x="173019" y="11701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BFBA6EA-3466-0248-8BC8-FCDE4A225A85}"/>
              </a:ext>
            </a:extLst>
          </p:cNvPr>
          <p:cNvSpPr/>
          <p:nvPr/>
        </p:nvSpPr>
        <p:spPr>
          <a:xfrm>
            <a:off x="2083766" y="2394488"/>
            <a:ext cx="3402634" cy="387458"/>
          </a:xfrm>
          <a:custGeom>
            <a:avLst/>
            <a:gdLst>
              <a:gd name="connsiteX0" fmla="*/ 3402634 w 3402634"/>
              <a:gd name="connsiteY0" fmla="*/ 0 h 387458"/>
              <a:gd name="connsiteX1" fmla="*/ 1023644 w 3402634"/>
              <a:gd name="connsiteY1" fmla="*/ 278970 h 387458"/>
              <a:gd name="connsiteX2" fmla="*/ 31753 w 3402634"/>
              <a:gd name="connsiteY2" fmla="*/ 302217 h 387458"/>
              <a:gd name="connsiteX3" fmla="*/ 225481 w 3402634"/>
              <a:gd name="connsiteY3" fmla="*/ 162732 h 387458"/>
              <a:gd name="connsiteX4" fmla="*/ 24003 w 3402634"/>
              <a:gd name="connsiteY4" fmla="*/ 294468 h 387458"/>
              <a:gd name="connsiteX5" fmla="*/ 209983 w 3402634"/>
              <a:gd name="connsiteY5" fmla="*/ 387458 h 38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2634" h="387458">
                <a:moveTo>
                  <a:pt x="3402634" y="0"/>
                </a:moveTo>
                <a:lnTo>
                  <a:pt x="1023644" y="278970"/>
                </a:lnTo>
                <a:cubicBezTo>
                  <a:pt x="461831" y="329339"/>
                  <a:pt x="164780" y="321590"/>
                  <a:pt x="31753" y="302217"/>
                </a:cubicBezTo>
                <a:cubicBezTo>
                  <a:pt x="-101274" y="282844"/>
                  <a:pt x="226773" y="164023"/>
                  <a:pt x="225481" y="162732"/>
                </a:cubicBezTo>
                <a:cubicBezTo>
                  <a:pt x="224189" y="161441"/>
                  <a:pt x="26586" y="257014"/>
                  <a:pt x="24003" y="294468"/>
                </a:cubicBezTo>
                <a:cubicBezTo>
                  <a:pt x="21420" y="331922"/>
                  <a:pt x="115701" y="359690"/>
                  <a:pt x="209983" y="3874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033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3870-95C0-3340-9E71-D4C048F1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The Good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FFB1E8-E8C1-0E42-B535-B70789D24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754" y="1604696"/>
            <a:ext cx="8347618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EFDFDA-A313-1641-A2ED-8FE73AF7116B}"/>
              </a:ext>
            </a:extLst>
          </p:cNvPr>
          <p:cNvSpPr/>
          <p:nvPr/>
        </p:nvSpPr>
        <p:spPr>
          <a:xfrm>
            <a:off x="8383363" y="3088328"/>
            <a:ext cx="1037771" cy="2104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0AA8C-735A-DC44-BA7D-A2DF3DF1CE9D}"/>
              </a:ext>
            </a:extLst>
          </p:cNvPr>
          <p:cNvSpPr txBox="1"/>
          <p:nvPr/>
        </p:nvSpPr>
        <p:spPr>
          <a:xfrm>
            <a:off x="8462804" y="2283877"/>
            <a:ext cx="3393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464XLAT mobile network </a:t>
            </a:r>
          </a:p>
          <a:p>
            <a:r>
              <a:rPr lang="en-US" dirty="0"/>
              <a:t>(T-Mobile) has remarkably small failure rates – the endpoints are connected via native IPv6 and as this is a mobile network there is only a small amount of customer-operated filtering middleware</a:t>
            </a:r>
          </a:p>
        </p:txBody>
      </p:sp>
    </p:spTree>
    <p:extLst>
      <p:ext uri="{BB962C8B-B14F-4D97-AF65-F5344CB8AC3E}">
        <p14:creationId xmlns:p14="http://schemas.microsoft.com/office/powerpoint/2010/main" val="103634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63FB4-50D1-F140-A535-9CF473B1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464XLAT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DD0D3-D016-004D-95D3-3AB7626F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These networks operate in a “native” IPv6 mode</a:t>
            </a:r>
          </a:p>
          <a:p>
            <a:r>
              <a:rPr lang="en-AU" dirty="0"/>
              <a:t>IPv6 connections to a server require no network processing and no client handling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245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3870-95C0-3340-9E71-D4C048F1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The Good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FDFDA-A313-1641-A2ED-8FE73AF7116B}"/>
              </a:ext>
            </a:extLst>
          </p:cNvPr>
          <p:cNvSpPr/>
          <p:nvPr/>
        </p:nvSpPr>
        <p:spPr>
          <a:xfrm>
            <a:off x="8383363" y="3088328"/>
            <a:ext cx="1037771" cy="2104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0AA8C-735A-DC44-BA7D-A2DF3DF1CE9D}"/>
              </a:ext>
            </a:extLst>
          </p:cNvPr>
          <p:cNvSpPr txBox="1"/>
          <p:nvPr/>
        </p:nvSpPr>
        <p:spPr>
          <a:xfrm>
            <a:off x="8462804" y="2283877"/>
            <a:ext cx="3540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story in India with Reliance JIO – the endpoints are connected via native IPv6 and as this is a mobile network there is only a small amount of customer-operated filtering middleware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10A337-E831-424F-9F22-1557269AF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518" y="1665100"/>
            <a:ext cx="7885845" cy="4351338"/>
          </a:xfrm>
        </p:spPr>
      </p:pic>
    </p:spTree>
    <p:extLst>
      <p:ext uri="{BB962C8B-B14F-4D97-AF65-F5344CB8AC3E}">
        <p14:creationId xmlns:p14="http://schemas.microsoft.com/office/powerpoint/2010/main" val="77528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C04B-D100-2C45-A097-46900EC9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The Bad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E9ABD0-47F3-EE4A-8022-5D6A41015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294" y="1600899"/>
            <a:ext cx="8635213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469AF0-E264-E443-A40F-08B4012E6790}"/>
              </a:ext>
            </a:extLst>
          </p:cNvPr>
          <p:cNvSpPr txBox="1"/>
          <p:nvPr/>
        </p:nvSpPr>
        <p:spPr>
          <a:xfrm>
            <a:off x="9026506" y="2326297"/>
            <a:ext cx="2914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Seriously?</a:t>
            </a:r>
          </a:p>
          <a:p>
            <a:endParaRPr lang="en-AU" dirty="0"/>
          </a:p>
          <a:p>
            <a:r>
              <a:rPr lang="en-AU" dirty="0"/>
              <a:t>A 6%-10% IPv6 connection failure rate is bad enough </a:t>
            </a:r>
          </a:p>
          <a:p>
            <a:endParaRPr lang="en-AU" dirty="0"/>
          </a:p>
          <a:p>
            <a:r>
              <a:rPr lang="en-AU" dirty="0"/>
              <a:t>A sustained failure rate for over 2 years seems worse!</a:t>
            </a:r>
          </a:p>
        </p:txBody>
      </p:sp>
    </p:spTree>
    <p:extLst>
      <p:ext uri="{BB962C8B-B14F-4D97-AF65-F5344CB8AC3E}">
        <p14:creationId xmlns:p14="http://schemas.microsoft.com/office/powerpoint/2010/main" val="417320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1024</Words>
  <Application>Microsoft Macintosh PowerPoint</Application>
  <PresentationFormat>Widescreen</PresentationFormat>
  <Paragraphs>109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AhnbergHand</vt:lpstr>
      <vt:lpstr>Arial</vt:lpstr>
      <vt:lpstr>Calibri</vt:lpstr>
      <vt:lpstr>Calibri Light</vt:lpstr>
      <vt:lpstr>Powderfinger Type</vt:lpstr>
      <vt:lpstr>Office Theme</vt:lpstr>
      <vt:lpstr>IPv6 Reliability Measurements</vt:lpstr>
      <vt:lpstr>The Measurement</vt:lpstr>
      <vt:lpstr>Analysis</vt:lpstr>
      <vt:lpstr>IPv6 TCP Connection Failure</vt:lpstr>
      <vt:lpstr>IPv6 TCP Connection Failure</vt:lpstr>
      <vt:lpstr>The Good</vt:lpstr>
      <vt:lpstr>464XLAT Performance</vt:lpstr>
      <vt:lpstr>The Good</vt:lpstr>
      <vt:lpstr>The Bad</vt:lpstr>
      <vt:lpstr>The Appalling!</vt:lpstr>
      <vt:lpstr>High IPv6 Failure Levels</vt:lpstr>
      <vt:lpstr>High IPv6 Failure Levels</vt:lpstr>
      <vt:lpstr>High IPv6 Failure Levels</vt:lpstr>
      <vt:lpstr>High IPv6 Failure Levels</vt:lpstr>
      <vt:lpstr>Comment</vt:lpstr>
      <vt:lpstr>Transition Technologies</vt:lpstr>
      <vt:lpstr>Dual Stack is NOT the Goal</vt:lpstr>
      <vt:lpstr>Happy Eyeballs </vt:lpstr>
      <vt:lpstr>Tuning IPv6 for Happy Eyeballs</vt:lpstr>
      <vt:lpstr>India, late 2016</vt:lpstr>
      <vt:lpstr>Vodaphone New Zealand - 2019</vt:lpstr>
      <vt:lpstr>Worldwide Performance</vt:lpstr>
      <vt:lpstr>China’s IPv6 Network</vt:lpstr>
      <vt:lpstr>3 Suggestions to Assist IPv6 Robustness</vt:lpstr>
      <vt:lpstr>But that’s not all…</vt:lpstr>
      <vt:lpstr>2017 Measurement</vt:lpstr>
      <vt:lpstr>2017 Measurement</vt:lpstr>
      <vt:lpstr>What can we say?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Performance Measurement</dc:title>
  <dc:creator>Geoff Huston</dc:creator>
  <cp:lastModifiedBy>Geoff Huston</cp:lastModifiedBy>
  <cp:revision>30</cp:revision>
  <cp:lastPrinted>2019-05-20T15:09:19Z</cp:lastPrinted>
  <dcterms:created xsi:type="dcterms:W3CDTF">2019-03-14T23:48:36Z</dcterms:created>
  <dcterms:modified xsi:type="dcterms:W3CDTF">2019-05-20T15:10:25Z</dcterms:modified>
</cp:coreProperties>
</file>