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7" r:id="rId5"/>
    <p:sldMasterId id="2147483693" r:id="rId6"/>
  </p:sldMasterIdLst>
  <p:notesMasterIdLst>
    <p:notesMasterId r:id="rId26"/>
  </p:notesMasterIdLst>
  <p:handoutMasterIdLst>
    <p:handoutMasterId r:id="rId27"/>
  </p:handoutMasterIdLst>
  <p:sldIdLst>
    <p:sldId id="256" r:id="rId7"/>
    <p:sldId id="288" r:id="rId8"/>
    <p:sldId id="300" r:id="rId9"/>
    <p:sldId id="289" r:id="rId10"/>
    <p:sldId id="301" r:id="rId11"/>
    <p:sldId id="291" r:id="rId12"/>
    <p:sldId id="292" r:id="rId13"/>
    <p:sldId id="293" r:id="rId14"/>
    <p:sldId id="302" r:id="rId15"/>
    <p:sldId id="295" r:id="rId16"/>
    <p:sldId id="296" r:id="rId17"/>
    <p:sldId id="304" r:id="rId18"/>
    <p:sldId id="305" r:id="rId19"/>
    <p:sldId id="303" r:id="rId20"/>
    <p:sldId id="306" r:id="rId21"/>
    <p:sldId id="297" r:id="rId22"/>
    <p:sldId id="298" r:id="rId23"/>
    <p:sldId id="299" r:id="rId24"/>
    <p:sldId id="27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D398C-6488-0546-8A74-2CC9AB883E93}" v="48" dt="2019-02-13T22:56:43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5" autoAdjust="0"/>
    <p:restoredTop sz="94623" autoAdjust="0"/>
  </p:normalViewPr>
  <p:slideViewPr>
    <p:cSldViewPr>
      <p:cViewPr varScale="1">
        <p:scale>
          <a:sx n="157" d="100"/>
          <a:sy n="157" d="100"/>
        </p:scale>
        <p:origin x="752" y="160"/>
      </p:cViewPr>
      <p:guideLst>
        <p:guide orient="horz" pos="1620"/>
        <p:guide pos="2925"/>
      </p:guideLst>
    </p:cSldViewPr>
  </p:slideViewPr>
  <p:outlineViewPr>
    <p:cViewPr>
      <p:scale>
        <a:sx n="33" d="100"/>
        <a:sy n="33" d="100"/>
      </p:scale>
      <p:origin x="0" y="4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E606-A10F-224D-985D-2B96CE18CE37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8AA6-3752-434A-BDF7-58C9E8FDA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4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pPr/>
              <a:t>22/2/19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15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7515"/>
            <a:ext cx="8208912" cy="162017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71700"/>
            <a:ext cx="820891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4104456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764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4104456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76464" cy="34238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7515"/>
            <a:ext cx="8208912" cy="162017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171700"/>
            <a:ext cx="820891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1"/>
            <a:ext cx="8352928" cy="342382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20472" y="4948014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-20538"/>
            <a:ext cx="9161993" cy="5151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1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6" r:id="rId3"/>
    <p:sldLayoutId id="2147483668" r:id="rId4"/>
    <p:sldLayoutId id="2147483672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15269"/>
            <a:ext cx="9161993" cy="51517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352928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1"/>
            <a:ext cx="8352928" cy="3423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35206" y="4968848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" y="-8214"/>
            <a:ext cx="9161993" cy="5151713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4930012"/>
            <a:ext cx="288032" cy="162018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799884C-756A-1343-825C-902DCF4F245A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905D-1165-6842-B1EC-7590F127F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Unadvertised Addresses in APNIC’s Registry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44CF6-FB83-9248-A928-C93BEEABB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Huston</a:t>
            </a:r>
          </a:p>
          <a:p>
            <a:r>
              <a:rPr lang="en-US" dirty="0"/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388942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9F8DF9-4A67-674C-AC61-1B43FD37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66" y="919863"/>
            <a:ext cx="6173987" cy="37043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FE51C0-9146-2B43-935F-422FE3E0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447617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APNIC “Age” profile of addresses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3D452-A0D5-5E42-82CE-FF4BDADF9E7C}"/>
              </a:ext>
            </a:extLst>
          </p:cNvPr>
          <p:cNvSpPr txBox="1"/>
          <p:nvPr/>
        </p:nvSpPr>
        <p:spPr>
          <a:xfrm>
            <a:off x="1520269" y="4536526"/>
            <a:ext cx="12675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latin typeface="AhnbergHand" pitchFamily="2" charset="0"/>
              </a:rPr>
              <a:t>Address Exhaustion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6C5E9FB-A306-7645-8929-094C383FE4CF}"/>
              </a:ext>
            </a:extLst>
          </p:cNvPr>
          <p:cNvSpPr/>
          <p:nvPr/>
        </p:nvSpPr>
        <p:spPr>
          <a:xfrm>
            <a:off x="2356054" y="1515397"/>
            <a:ext cx="55307" cy="2975487"/>
          </a:xfrm>
          <a:custGeom>
            <a:avLst/>
            <a:gdLst>
              <a:gd name="connsiteX0" fmla="*/ 0 w 73742"/>
              <a:gd name="connsiteY0" fmla="*/ 0 h 3967316"/>
              <a:gd name="connsiteX1" fmla="*/ 73742 w 73742"/>
              <a:gd name="connsiteY1" fmla="*/ 3967316 h 396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42" h="3967316">
                <a:moveTo>
                  <a:pt x="0" y="0"/>
                </a:moveTo>
                <a:lnTo>
                  <a:pt x="73742" y="396731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AFE34-8F3F-B945-93C4-2B050758716A}"/>
              </a:ext>
            </a:extLst>
          </p:cNvPr>
          <p:cNvSpPr txBox="1"/>
          <p:nvPr/>
        </p:nvSpPr>
        <p:spPr>
          <a:xfrm>
            <a:off x="4493437" y="4531520"/>
            <a:ext cx="19275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Pre-APNIC legacy allocations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93EA2B2-6935-BB4D-AC4A-697D6D665270}"/>
              </a:ext>
            </a:extLst>
          </p:cNvPr>
          <p:cNvSpPr/>
          <p:nvPr/>
        </p:nvSpPr>
        <p:spPr>
          <a:xfrm>
            <a:off x="4418920" y="1548581"/>
            <a:ext cx="77429" cy="2953365"/>
          </a:xfrm>
          <a:custGeom>
            <a:avLst/>
            <a:gdLst>
              <a:gd name="connsiteX0" fmla="*/ 0 w 103239"/>
              <a:gd name="connsiteY0" fmla="*/ 0 h 3937820"/>
              <a:gd name="connsiteX1" fmla="*/ 58994 w 103239"/>
              <a:gd name="connsiteY1" fmla="*/ 1666568 h 3937820"/>
              <a:gd name="connsiteX2" fmla="*/ 103239 w 103239"/>
              <a:gd name="connsiteY2" fmla="*/ 3937820 h 393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39" h="3937820">
                <a:moveTo>
                  <a:pt x="0" y="0"/>
                </a:moveTo>
                <a:cubicBezTo>
                  <a:pt x="20894" y="505132"/>
                  <a:pt x="41788" y="1010265"/>
                  <a:pt x="58994" y="1666568"/>
                </a:cubicBezTo>
                <a:cubicBezTo>
                  <a:pt x="76200" y="2322871"/>
                  <a:pt x="89719" y="3130345"/>
                  <a:pt x="103239" y="39378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375E5-C54C-614B-A2DE-BBF7E9B35FA9}"/>
              </a:ext>
            </a:extLst>
          </p:cNvPr>
          <p:cNvSpPr/>
          <p:nvPr/>
        </p:nvSpPr>
        <p:spPr>
          <a:xfrm>
            <a:off x="4562717" y="4302843"/>
            <a:ext cx="741521" cy="210164"/>
          </a:xfrm>
          <a:custGeom>
            <a:avLst/>
            <a:gdLst>
              <a:gd name="connsiteX0" fmla="*/ 0 w 988695"/>
              <a:gd name="connsiteY0" fmla="*/ 88490 h 280219"/>
              <a:gd name="connsiteX1" fmla="*/ 958645 w 988695"/>
              <a:gd name="connsiteY1" fmla="*/ 117987 h 280219"/>
              <a:gd name="connsiteX2" fmla="*/ 693174 w 988695"/>
              <a:gd name="connsiteY2" fmla="*/ 0 h 280219"/>
              <a:gd name="connsiteX3" fmla="*/ 988142 w 988695"/>
              <a:gd name="connsiteY3" fmla="*/ 117987 h 280219"/>
              <a:gd name="connsiteX4" fmla="*/ 752168 w 988695"/>
              <a:gd name="connsiteY4" fmla="*/ 280219 h 28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695" h="280219">
                <a:moveTo>
                  <a:pt x="0" y="88490"/>
                </a:moveTo>
                <a:cubicBezTo>
                  <a:pt x="421558" y="110612"/>
                  <a:pt x="843116" y="132735"/>
                  <a:pt x="958645" y="117987"/>
                </a:cubicBezTo>
                <a:cubicBezTo>
                  <a:pt x="1074174" y="103239"/>
                  <a:pt x="688258" y="0"/>
                  <a:pt x="693174" y="0"/>
                </a:cubicBezTo>
                <a:cubicBezTo>
                  <a:pt x="698090" y="0"/>
                  <a:pt x="978310" y="71284"/>
                  <a:pt x="988142" y="117987"/>
                </a:cubicBezTo>
                <a:cubicBezTo>
                  <a:pt x="997974" y="164690"/>
                  <a:pt x="875071" y="222454"/>
                  <a:pt x="752168" y="2802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53A00-4B61-8743-88F9-73D18A9370D5}"/>
              </a:ext>
            </a:extLst>
          </p:cNvPr>
          <p:cNvSpPr txBox="1"/>
          <p:nvPr/>
        </p:nvSpPr>
        <p:spPr>
          <a:xfrm>
            <a:off x="52485" y="1268017"/>
            <a:ext cx="8386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/>
              <a:t>absolute</a:t>
            </a:r>
          </a:p>
          <a:p>
            <a:pPr algn="r"/>
            <a:r>
              <a:rPr lang="en-US" sz="1350" dirty="0"/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59052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DA2827-5A71-9B44-887B-8602209EB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967" y="809221"/>
            <a:ext cx="6917266" cy="41503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1A5B3-1097-B849-8A05-E7870953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Relative Age Profile for APNIC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33607-4572-B243-9677-C1ED94AA6814}"/>
              </a:ext>
            </a:extLst>
          </p:cNvPr>
          <p:cNvSpPr txBox="1"/>
          <p:nvPr/>
        </p:nvSpPr>
        <p:spPr>
          <a:xfrm>
            <a:off x="3976537" y="2046837"/>
            <a:ext cx="22930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50% of unadvertised address are &gt; 12 years ‘old’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B701E23-7688-8B40-820C-02B9EC4E82A3}"/>
              </a:ext>
            </a:extLst>
          </p:cNvPr>
          <p:cNvSpPr/>
          <p:nvPr/>
        </p:nvSpPr>
        <p:spPr>
          <a:xfrm>
            <a:off x="3423654" y="2515732"/>
            <a:ext cx="300988" cy="322203"/>
          </a:xfrm>
          <a:custGeom>
            <a:avLst/>
            <a:gdLst>
              <a:gd name="connsiteX0" fmla="*/ 357072 w 401317"/>
              <a:gd name="connsiteY0" fmla="*/ 0 h 429604"/>
              <a:gd name="connsiteX1" fmla="*/ 17859 w 401317"/>
              <a:gd name="connsiteY1" fmla="*/ 383458 h 429604"/>
              <a:gd name="connsiteX2" fmla="*/ 47356 w 401317"/>
              <a:gd name="connsiteY2" fmla="*/ 58994 h 429604"/>
              <a:gd name="connsiteX3" fmla="*/ 47356 w 401317"/>
              <a:gd name="connsiteY3" fmla="*/ 412955 h 429604"/>
              <a:gd name="connsiteX4" fmla="*/ 401317 w 401317"/>
              <a:gd name="connsiteY4" fmla="*/ 339213 h 42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17" h="429604">
                <a:moveTo>
                  <a:pt x="357072" y="0"/>
                </a:moveTo>
                <a:cubicBezTo>
                  <a:pt x="213275" y="186813"/>
                  <a:pt x="69478" y="373626"/>
                  <a:pt x="17859" y="383458"/>
                </a:cubicBezTo>
                <a:cubicBezTo>
                  <a:pt x="-33760" y="393290"/>
                  <a:pt x="42440" y="54078"/>
                  <a:pt x="47356" y="58994"/>
                </a:cubicBezTo>
                <a:cubicBezTo>
                  <a:pt x="52272" y="63910"/>
                  <a:pt x="-11638" y="366252"/>
                  <a:pt x="47356" y="412955"/>
                </a:cubicBezTo>
                <a:cubicBezTo>
                  <a:pt x="106349" y="459658"/>
                  <a:pt x="253833" y="399435"/>
                  <a:pt x="401317" y="339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B72DE-12EF-734A-92F9-A4A7B17D82CB}"/>
              </a:ext>
            </a:extLst>
          </p:cNvPr>
          <p:cNvSpPr txBox="1"/>
          <p:nvPr/>
        </p:nvSpPr>
        <p:spPr>
          <a:xfrm>
            <a:off x="6269559" y="4681615"/>
            <a:ext cx="19275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Pre-APNIC legacy allocations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35A805E-9B54-5748-B7EF-4651697DB9BA}"/>
              </a:ext>
            </a:extLst>
          </p:cNvPr>
          <p:cNvSpPr/>
          <p:nvPr/>
        </p:nvSpPr>
        <p:spPr>
          <a:xfrm>
            <a:off x="5020734" y="4681615"/>
            <a:ext cx="1129286" cy="188042"/>
          </a:xfrm>
          <a:custGeom>
            <a:avLst/>
            <a:gdLst>
              <a:gd name="connsiteX0" fmla="*/ 0 w 1166372"/>
              <a:gd name="connsiteY0" fmla="*/ 88490 h 250722"/>
              <a:gd name="connsiteX1" fmla="*/ 1106129 w 1166372"/>
              <a:gd name="connsiteY1" fmla="*/ 88490 h 250722"/>
              <a:gd name="connsiteX2" fmla="*/ 752168 w 1166372"/>
              <a:gd name="connsiteY2" fmla="*/ 0 h 250722"/>
              <a:gd name="connsiteX3" fmla="*/ 1165123 w 1166372"/>
              <a:gd name="connsiteY3" fmla="*/ 88490 h 250722"/>
              <a:gd name="connsiteX4" fmla="*/ 855407 w 1166372"/>
              <a:gd name="connsiteY4" fmla="*/ 250722 h 2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372" h="250722">
                <a:moveTo>
                  <a:pt x="0" y="88490"/>
                </a:moveTo>
                <a:cubicBezTo>
                  <a:pt x="490384" y="95864"/>
                  <a:pt x="980768" y="103238"/>
                  <a:pt x="1106129" y="88490"/>
                </a:cubicBezTo>
                <a:cubicBezTo>
                  <a:pt x="1231490" y="73742"/>
                  <a:pt x="742336" y="0"/>
                  <a:pt x="752168" y="0"/>
                </a:cubicBezTo>
                <a:cubicBezTo>
                  <a:pt x="762000" y="0"/>
                  <a:pt x="1147917" y="46703"/>
                  <a:pt x="1165123" y="88490"/>
                </a:cubicBezTo>
                <a:cubicBezTo>
                  <a:pt x="1182329" y="130277"/>
                  <a:pt x="1018868" y="190499"/>
                  <a:pt x="855407" y="2507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85B198E-C065-4E4C-A797-0323C1480473}"/>
              </a:ext>
            </a:extLst>
          </p:cNvPr>
          <p:cNvSpPr/>
          <p:nvPr/>
        </p:nvSpPr>
        <p:spPr>
          <a:xfrm>
            <a:off x="3393186" y="2594379"/>
            <a:ext cx="17178" cy="1989667"/>
          </a:xfrm>
          <a:custGeom>
            <a:avLst/>
            <a:gdLst>
              <a:gd name="connsiteX0" fmla="*/ 11289 w 22904"/>
              <a:gd name="connsiteY0" fmla="*/ 0 h 2652889"/>
              <a:gd name="connsiteX1" fmla="*/ 22578 w 22904"/>
              <a:gd name="connsiteY1" fmla="*/ 1106311 h 2652889"/>
              <a:gd name="connsiteX2" fmla="*/ 0 w 22904"/>
              <a:gd name="connsiteY2" fmla="*/ 2652889 h 265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4" h="2652889">
                <a:moveTo>
                  <a:pt x="11289" y="0"/>
                </a:moveTo>
                <a:cubicBezTo>
                  <a:pt x="17874" y="332081"/>
                  <a:pt x="24459" y="664163"/>
                  <a:pt x="22578" y="1106311"/>
                </a:cubicBezTo>
                <a:cubicBezTo>
                  <a:pt x="20697" y="1548459"/>
                  <a:pt x="10348" y="2100674"/>
                  <a:pt x="0" y="26528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AE696AF-FC1A-E04D-94CF-4F90C8F392BE}"/>
              </a:ext>
            </a:extLst>
          </p:cNvPr>
          <p:cNvSpPr/>
          <p:nvPr/>
        </p:nvSpPr>
        <p:spPr>
          <a:xfrm>
            <a:off x="1208268" y="2845412"/>
            <a:ext cx="2503084" cy="17178"/>
          </a:xfrm>
          <a:custGeom>
            <a:avLst/>
            <a:gdLst>
              <a:gd name="connsiteX0" fmla="*/ 0 w 3337445"/>
              <a:gd name="connsiteY0" fmla="*/ 22904 h 22904"/>
              <a:gd name="connsiteX1" fmla="*/ 2957689 w 3337445"/>
              <a:gd name="connsiteY1" fmla="*/ 326 h 22904"/>
              <a:gd name="connsiteX2" fmla="*/ 3206044 w 3337445"/>
              <a:gd name="connsiteY2" fmla="*/ 11615 h 2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7445" h="22904">
                <a:moveTo>
                  <a:pt x="0" y="22904"/>
                </a:moveTo>
                <a:lnTo>
                  <a:pt x="2957689" y="326"/>
                </a:lnTo>
                <a:cubicBezTo>
                  <a:pt x="3492030" y="-1556"/>
                  <a:pt x="3349037" y="5029"/>
                  <a:pt x="3206044" y="11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01D337C-EB18-8F45-9D75-690AB0FF009C}"/>
              </a:ext>
            </a:extLst>
          </p:cNvPr>
          <p:cNvSpPr/>
          <p:nvPr/>
        </p:nvSpPr>
        <p:spPr>
          <a:xfrm>
            <a:off x="5097647" y="3284615"/>
            <a:ext cx="58055" cy="1585041"/>
          </a:xfrm>
          <a:custGeom>
            <a:avLst/>
            <a:gdLst>
              <a:gd name="connsiteX0" fmla="*/ 33867 w 33867"/>
              <a:gd name="connsiteY0" fmla="*/ 1862666 h 1862666"/>
              <a:gd name="connsiteX1" fmla="*/ 11289 w 33867"/>
              <a:gd name="connsiteY1" fmla="*/ 1241777 h 1862666"/>
              <a:gd name="connsiteX2" fmla="*/ 0 w 33867"/>
              <a:gd name="connsiteY2" fmla="*/ 0 h 186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67" h="1862666">
                <a:moveTo>
                  <a:pt x="33867" y="1862666"/>
                </a:moveTo>
                <a:cubicBezTo>
                  <a:pt x="25400" y="1707443"/>
                  <a:pt x="16934" y="1552221"/>
                  <a:pt x="11289" y="1241777"/>
                </a:cubicBezTo>
                <a:cubicBezTo>
                  <a:pt x="5644" y="931333"/>
                  <a:pt x="2822" y="46566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5874-C624-244E-9455-36986636D56D}"/>
              </a:ext>
            </a:extLst>
          </p:cNvPr>
          <p:cNvSpPr txBox="1"/>
          <p:nvPr/>
        </p:nvSpPr>
        <p:spPr>
          <a:xfrm>
            <a:off x="406099" y="1476375"/>
            <a:ext cx="7906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% scale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1249DAF-07DC-D148-8D88-6FBA5F38A2D6}"/>
              </a:ext>
            </a:extLst>
          </p:cNvPr>
          <p:cNvSpPr/>
          <p:nvPr/>
        </p:nvSpPr>
        <p:spPr>
          <a:xfrm>
            <a:off x="3431357" y="4185501"/>
            <a:ext cx="372447" cy="274520"/>
          </a:xfrm>
          <a:custGeom>
            <a:avLst/>
            <a:gdLst>
              <a:gd name="connsiteX0" fmla="*/ 0 w 372447"/>
              <a:gd name="connsiteY0" fmla="*/ 75414 h 274520"/>
              <a:gd name="connsiteX1" fmla="*/ 296944 w 372447"/>
              <a:gd name="connsiteY1" fmla="*/ 80128 h 274520"/>
              <a:gd name="connsiteX2" fmla="*/ 212103 w 372447"/>
              <a:gd name="connsiteY2" fmla="*/ 0 h 274520"/>
              <a:gd name="connsiteX3" fmla="*/ 372358 w 372447"/>
              <a:gd name="connsiteY3" fmla="*/ 150829 h 274520"/>
              <a:gd name="connsiteX4" fmla="*/ 235670 w 372447"/>
              <a:gd name="connsiteY4" fmla="*/ 273377 h 274520"/>
              <a:gd name="connsiteX5" fmla="*/ 292231 w 372447"/>
              <a:gd name="connsiteY5" fmla="*/ 212103 h 274520"/>
              <a:gd name="connsiteX6" fmla="*/ 42420 w 372447"/>
              <a:gd name="connsiteY6" fmla="*/ 212103 h 2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47" h="274520">
                <a:moveTo>
                  <a:pt x="0" y="75414"/>
                </a:moveTo>
                <a:cubicBezTo>
                  <a:pt x="130796" y="84055"/>
                  <a:pt x="261593" y="92697"/>
                  <a:pt x="296944" y="80128"/>
                </a:cubicBezTo>
                <a:cubicBezTo>
                  <a:pt x="332295" y="67559"/>
                  <a:pt x="212103" y="0"/>
                  <a:pt x="212103" y="0"/>
                </a:cubicBezTo>
                <a:cubicBezTo>
                  <a:pt x="224672" y="11783"/>
                  <a:pt x="368430" y="105266"/>
                  <a:pt x="372358" y="150829"/>
                </a:cubicBezTo>
                <a:cubicBezTo>
                  <a:pt x="376286" y="196392"/>
                  <a:pt x="249025" y="263165"/>
                  <a:pt x="235670" y="273377"/>
                </a:cubicBezTo>
                <a:cubicBezTo>
                  <a:pt x="222316" y="283589"/>
                  <a:pt x="324439" y="222315"/>
                  <a:pt x="292231" y="212103"/>
                </a:cubicBezTo>
                <a:cubicBezTo>
                  <a:pt x="260023" y="201891"/>
                  <a:pt x="151221" y="206997"/>
                  <a:pt x="42420" y="2121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3553-FA50-3E48-BFBF-1E41B9ED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Unadvertised Period of APNIC </a:t>
            </a:r>
            <a:r>
              <a:rPr lang="en-US" dirty="0" err="1">
                <a:latin typeface="Powderfinger Type" panose="02020709070000000403" pitchFamily="49" charset="77"/>
              </a:rPr>
              <a:t>Unadv</a:t>
            </a:r>
            <a:r>
              <a:rPr lang="en-US" dirty="0">
                <a:latin typeface="Powderfinger Type" panose="02020709070000000403" pitchFamily="49" charset="77"/>
              </a:rPr>
              <a:t> Addresses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FF45C-A7CD-7C47-B22A-CDEA3BC2A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95" y="1268016"/>
            <a:ext cx="5983090" cy="32635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1433D-C9E3-954E-AF5D-851DF0F7CD5A}"/>
              </a:ext>
            </a:extLst>
          </p:cNvPr>
          <p:cNvSpPr txBox="1"/>
          <p:nvPr/>
        </p:nvSpPr>
        <p:spPr>
          <a:xfrm>
            <a:off x="6204684" y="2262189"/>
            <a:ext cx="23245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How long has it been since this address was last seen in BGP?</a:t>
            </a:r>
          </a:p>
        </p:txBody>
      </p:sp>
    </p:spTree>
    <p:extLst>
      <p:ext uri="{BB962C8B-B14F-4D97-AF65-F5344CB8AC3E}">
        <p14:creationId xmlns:p14="http://schemas.microsoft.com/office/powerpoint/2010/main" val="2675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3553-FA50-3E48-BFBF-1E41B9ED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Unadvertised Period of APNIC </a:t>
            </a:r>
            <a:r>
              <a:rPr lang="en-US" dirty="0" err="1">
                <a:latin typeface="Powderfinger Type" panose="02020709070000000403" pitchFamily="49" charset="77"/>
              </a:rPr>
              <a:t>Unadv</a:t>
            </a:r>
            <a:r>
              <a:rPr lang="en-US" dirty="0">
                <a:latin typeface="Powderfinger Type" panose="02020709070000000403" pitchFamily="49" charset="77"/>
              </a:rPr>
              <a:t> Addresses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46D1A3-8B97-D44B-B5C0-D4989E396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75" y="1436952"/>
            <a:ext cx="5983090" cy="32635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1B4ED-B5EF-B94D-B0D4-36403594A502}"/>
              </a:ext>
            </a:extLst>
          </p:cNvPr>
          <p:cNvSpPr txBox="1"/>
          <p:nvPr/>
        </p:nvSpPr>
        <p:spPr>
          <a:xfrm flipH="1">
            <a:off x="6191472" y="2617879"/>
            <a:ext cx="280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55% of unadvertised addresses have not been seen in BGP for more than 11 years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F7098F0-7210-8C48-827D-9BEBF08EE3A5}"/>
              </a:ext>
            </a:extLst>
          </p:cNvPr>
          <p:cNvSpPr/>
          <p:nvPr/>
        </p:nvSpPr>
        <p:spPr>
          <a:xfrm>
            <a:off x="6084597" y="3703043"/>
            <a:ext cx="939643" cy="504746"/>
          </a:xfrm>
          <a:custGeom>
            <a:avLst/>
            <a:gdLst>
              <a:gd name="connsiteX0" fmla="*/ 1085448 w 1252857"/>
              <a:gd name="connsiteY0" fmla="*/ 0 h 798162"/>
              <a:gd name="connsiteX1" fmla="*/ 1170689 w 1252857"/>
              <a:gd name="connsiteY1" fmla="*/ 565688 h 798162"/>
              <a:gd name="connsiteX2" fmla="*/ 62560 w 1252857"/>
              <a:gd name="connsiteY2" fmla="*/ 650929 h 798162"/>
              <a:gd name="connsiteX3" fmla="*/ 209794 w 1252857"/>
              <a:gd name="connsiteY3" fmla="*/ 557939 h 798162"/>
              <a:gd name="connsiteX4" fmla="*/ 567 w 1252857"/>
              <a:gd name="connsiteY4" fmla="*/ 650929 h 798162"/>
              <a:gd name="connsiteX5" fmla="*/ 287285 w 1252857"/>
              <a:gd name="connsiteY5" fmla="*/ 798162 h 79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857" h="798162">
                <a:moveTo>
                  <a:pt x="1085448" y="0"/>
                </a:moveTo>
                <a:cubicBezTo>
                  <a:pt x="1213309" y="228600"/>
                  <a:pt x="1341170" y="457200"/>
                  <a:pt x="1170689" y="565688"/>
                </a:cubicBezTo>
                <a:cubicBezTo>
                  <a:pt x="1000208" y="674176"/>
                  <a:pt x="222709" y="652220"/>
                  <a:pt x="62560" y="650929"/>
                </a:cubicBezTo>
                <a:cubicBezTo>
                  <a:pt x="-97589" y="649638"/>
                  <a:pt x="220126" y="557939"/>
                  <a:pt x="209794" y="557939"/>
                </a:cubicBezTo>
                <a:cubicBezTo>
                  <a:pt x="199462" y="557939"/>
                  <a:pt x="-12348" y="610892"/>
                  <a:pt x="567" y="650929"/>
                </a:cubicBezTo>
                <a:cubicBezTo>
                  <a:pt x="13482" y="690966"/>
                  <a:pt x="150383" y="744564"/>
                  <a:pt x="287285" y="7981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40C99-B8C6-1E47-8843-491C29514748}"/>
              </a:ext>
            </a:extLst>
          </p:cNvPr>
          <p:cNvSpPr txBox="1"/>
          <p:nvPr/>
        </p:nvSpPr>
        <p:spPr>
          <a:xfrm flipH="1">
            <a:off x="5340520" y="1100535"/>
            <a:ext cx="3086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10% of unadvertised addresses were last seen in BGP in 2018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FDF510B-51E0-DD4F-8CEC-719078B4E870}"/>
              </a:ext>
            </a:extLst>
          </p:cNvPr>
          <p:cNvSpPr/>
          <p:nvPr/>
        </p:nvSpPr>
        <p:spPr>
          <a:xfrm>
            <a:off x="1251462" y="1575016"/>
            <a:ext cx="4949798" cy="738107"/>
          </a:xfrm>
          <a:custGeom>
            <a:avLst/>
            <a:gdLst>
              <a:gd name="connsiteX0" fmla="*/ 6599731 w 6599731"/>
              <a:gd name="connsiteY0" fmla="*/ 0 h 984143"/>
              <a:gd name="connsiteX1" fmla="*/ 6584232 w 6599731"/>
              <a:gd name="connsiteY1" fmla="*/ 54244 h 984143"/>
              <a:gd name="connsiteX2" fmla="*/ 6514490 w 6599731"/>
              <a:gd name="connsiteY2" fmla="*/ 92990 h 984143"/>
              <a:gd name="connsiteX3" fmla="*/ 6344009 w 6599731"/>
              <a:gd name="connsiteY3" fmla="*/ 139485 h 984143"/>
              <a:gd name="connsiteX4" fmla="*/ 4228490 w 6599731"/>
              <a:gd name="connsiteY4" fmla="*/ 526943 h 984143"/>
              <a:gd name="connsiteX5" fmla="*/ 1206321 w 6599731"/>
              <a:gd name="connsiteY5" fmla="*/ 720672 h 984143"/>
              <a:gd name="connsiteX6" fmla="*/ 51697 w 6599731"/>
              <a:gd name="connsiteY6" fmla="*/ 891153 h 984143"/>
              <a:gd name="connsiteX7" fmla="*/ 183432 w 6599731"/>
              <a:gd name="connsiteY7" fmla="*/ 782665 h 984143"/>
              <a:gd name="connsiteX8" fmla="*/ 28449 w 6599731"/>
              <a:gd name="connsiteY8" fmla="*/ 891153 h 984143"/>
              <a:gd name="connsiteX9" fmla="*/ 136938 w 6599731"/>
              <a:gd name="connsiteY9" fmla="*/ 984143 h 9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9731" h="984143">
                <a:moveTo>
                  <a:pt x="6599731" y="0"/>
                </a:moveTo>
                <a:cubicBezTo>
                  <a:pt x="6599085" y="19373"/>
                  <a:pt x="6598439" y="38746"/>
                  <a:pt x="6584232" y="54244"/>
                </a:cubicBezTo>
                <a:cubicBezTo>
                  <a:pt x="6570025" y="69742"/>
                  <a:pt x="6554527" y="78783"/>
                  <a:pt x="6514490" y="92990"/>
                </a:cubicBezTo>
                <a:cubicBezTo>
                  <a:pt x="6474453" y="107197"/>
                  <a:pt x="6344009" y="139485"/>
                  <a:pt x="6344009" y="139485"/>
                </a:cubicBezTo>
                <a:cubicBezTo>
                  <a:pt x="5963009" y="211811"/>
                  <a:pt x="5084771" y="430079"/>
                  <a:pt x="4228490" y="526943"/>
                </a:cubicBezTo>
                <a:cubicBezTo>
                  <a:pt x="3372209" y="623807"/>
                  <a:pt x="1902453" y="659970"/>
                  <a:pt x="1206321" y="720672"/>
                </a:cubicBezTo>
                <a:cubicBezTo>
                  <a:pt x="510189" y="781374"/>
                  <a:pt x="222178" y="880821"/>
                  <a:pt x="51697" y="891153"/>
                </a:cubicBezTo>
                <a:cubicBezTo>
                  <a:pt x="-118784" y="901485"/>
                  <a:pt x="187307" y="782665"/>
                  <a:pt x="183432" y="782665"/>
                </a:cubicBezTo>
                <a:cubicBezTo>
                  <a:pt x="179557" y="782665"/>
                  <a:pt x="36198" y="857573"/>
                  <a:pt x="28449" y="891153"/>
                </a:cubicBezTo>
                <a:cubicBezTo>
                  <a:pt x="20700" y="924733"/>
                  <a:pt x="78819" y="954438"/>
                  <a:pt x="136938" y="9841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5808057-BBA2-3A49-A098-B6083A4CFA98}"/>
              </a:ext>
            </a:extLst>
          </p:cNvPr>
          <p:cNvSpPr/>
          <p:nvPr/>
        </p:nvSpPr>
        <p:spPr>
          <a:xfrm>
            <a:off x="1168924" y="2318994"/>
            <a:ext cx="14140" cy="2097464"/>
          </a:xfrm>
          <a:custGeom>
            <a:avLst/>
            <a:gdLst>
              <a:gd name="connsiteX0" fmla="*/ 0 w 14140"/>
              <a:gd name="connsiteY0" fmla="*/ 0 h 2097464"/>
              <a:gd name="connsiteX1" fmla="*/ 14140 w 14140"/>
              <a:gd name="connsiteY1" fmla="*/ 2097464 h 209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40" h="2097464">
                <a:moveTo>
                  <a:pt x="0" y="0"/>
                </a:moveTo>
                <a:cubicBezTo>
                  <a:pt x="4713" y="699155"/>
                  <a:pt x="9426" y="1398309"/>
                  <a:pt x="14140" y="209746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4600EDC-8CB8-104A-8504-E95525F9DA79}"/>
              </a:ext>
            </a:extLst>
          </p:cNvPr>
          <p:cNvSpPr/>
          <p:nvPr/>
        </p:nvSpPr>
        <p:spPr>
          <a:xfrm>
            <a:off x="452487" y="4086520"/>
            <a:ext cx="5547674" cy="23567"/>
          </a:xfrm>
          <a:custGeom>
            <a:avLst/>
            <a:gdLst>
              <a:gd name="connsiteX0" fmla="*/ 5547674 w 5547674"/>
              <a:gd name="connsiteY0" fmla="*/ 0 h 23567"/>
              <a:gd name="connsiteX1" fmla="*/ 0 w 5547674"/>
              <a:gd name="connsiteY1" fmla="*/ 23567 h 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7674" h="23567">
                <a:moveTo>
                  <a:pt x="5547674" y="0"/>
                </a:moveTo>
                <a:lnTo>
                  <a:pt x="0" y="23567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1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7639-A7B8-A04E-8E5D-47091B7D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these Unadvertised Addresses?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2D2AB-95A7-0445-81D2-7F63860331A6}"/>
              </a:ext>
            </a:extLst>
          </p:cNvPr>
          <p:cNvSpPr/>
          <p:nvPr/>
        </p:nvSpPr>
        <p:spPr>
          <a:xfrm>
            <a:off x="1187624" y="915566"/>
            <a:ext cx="7092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Rank CC  </a:t>
            </a:r>
            <a:r>
              <a:rPr lang="en-US" sz="12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Unadv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Pool  Name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1  CN  39,250,176  China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2  JP  34,462,208  Japan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3  IN   9,285,888  India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4  SG   6,311,424  Singapore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5  AU   6,228,480  Australia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6  KR   5,376,768  Republic of Korea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7  ID   1,901,312  Indonesia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8  TW   1,621,504  Taiwan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9  NZ   1,450,240  New Zealand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10  VN   1,044,992  Vietnam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11  HK     773,632  Hong Kong SAR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12  TH     760,832  Thailand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13  PH     748,288  Philippines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14  MY     670,464  Malaysia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15  BD     169,984  Bangladesh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16  PK     145,664  Pakistan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17  BN      71,424  Brunei Darussalam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18  US      70,656  United States of America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19  AF      62,976  Afghanistan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20  MM      45,824  Myanmar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726EB-1CBD-C14B-A6D5-B724E7781C41}"/>
              </a:ext>
            </a:extLst>
          </p:cNvPr>
          <p:cNvSpPr txBox="1"/>
          <p:nvPr/>
        </p:nvSpPr>
        <p:spPr>
          <a:xfrm>
            <a:off x="5724128" y="2222707"/>
            <a:ext cx="312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the APNIC registration</a:t>
            </a:r>
          </a:p>
          <a:p>
            <a:r>
              <a:rPr lang="en-US" dirty="0"/>
              <a:t>Code in the registry</a:t>
            </a:r>
          </a:p>
        </p:txBody>
      </p:sp>
    </p:spTree>
    <p:extLst>
      <p:ext uri="{BB962C8B-B14F-4D97-AF65-F5344CB8AC3E}">
        <p14:creationId xmlns:p14="http://schemas.microsoft.com/office/powerpoint/2010/main" val="42303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7639-A7B8-A04E-8E5D-47091B7D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these Unadvertised Addresses?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2D2AB-95A7-0445-81D2-7F63860331A6}"/>
              </a:ext>
            </a:extLst>
          </p:cNvPr>
          <p:cNvSpPr/>
          <p:nvPr/>
        </p:nvSpPr>
        <p:spPr>
          <a:xfrm>
            <a:off x="1187624" y="915566"/>
            <a:ext cx="7092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Rank CC  </a:t>
            </a:r>
            <a:r>
              <a:rPr lang="en-US" sz="12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Unadv</a:t>
            </a:r>
            <a:r>
              <a:rPr lang="en-US" sz="12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Pool  Name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1  CN  38,491,648  China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2  JP  34,374,912  Japan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3  IN   9,546,496  India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4  AU   6,108,672  Australia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5  US   5,748,480  United States of America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6  KR   5,369,088  Republic of Korea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7  ID   1,898,240  Indonesia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8  TW   1,617,920  Taiwan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9  NZ   1,444,608  New Zealand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10  VN   1,037,312  Vietnam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11  SG     976,384  Singapore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12  PH     766,976  Philippines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13  TH     760,320  Thailand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14  HK     737,792  Hong Kong SAR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15  MY     655,872  Malaysia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16  NL     398,336  Netherlands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17  BD     167,936  Bangladesh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18  PK     117,504  Pakistan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19  BN      66,304  Brunei Darussalam</a:t>
            </a:r>
          </a:p>
          <a:p>
            <a:r>
              <a:rPr lang="en-US" sz="1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20  BE      65,536  Belgium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F1CD2-5B5D-D74B-B625-643C572D5E8E}"/>
              </a:ext>
            </a:extLst>
          </p:cNvPr>
          <p:cNvSpPr txBox="1"/>
          <p:nvPr/>
        </p:nvSpPr>
        <p:spPr>
          <a:xfrm>
            <a:off x="6012160" y="2444855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the </a:t>
            </a:r>
            <a:r>
              <a:rPr lang="en-US" dirty="0" err="1"/>
              <a:t>Maxmind</a:t>
            </a:r>
            <a:r>
              <a:rPr lang="en-US" dirty="0"/>
              <a:t> </a:t>
            </a:r>
            <a:r>
              <a:rPr lang="en-US" dirty="0" err="1"/>
              <a:t>geoloc</a:t>
            </a:r>
            <a:endParaRPr lang="en-US" dirty="0"/>
          </a:p>
          <a:p>
            <a:r>
              <a:rPr lang="en-US" dirty="0"/>
              <a:t>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37C8F-9416-724F-9B59-802AA49BC8E6}"/>
              </a:ext>
            </a:extLst>
          </p:cNvPr>
          <p:cNvSpPr txBox="1"/>
          <p:nvPr/>
        </p:nvSpPr>
        <p:spPr>
          <a:xfrm>
            <a:off x="6693188" y="3219822"/>
            <a:ext cx="183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The differences between these two tables expose a larger issue with the interpretation of geolocation codes in the address registries which I won’t delve into here</a:t>
            </a:r>
          </a:p>
        </p:txBody>
      </p:sp>
    </p:spTree>
    <p:extLst>
      <p:ext uri="{BB962C8B-B14F-4D97-AF65-F5344CB8AC3E}">
        <p14:creationId xmlns:p14="http://schemas.microsoft.com/office/powerpoint/2010/main" val="127367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F517-6F06-AE46-8A1E-EB4A90BB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3C2E-0B7F-A843-A70E-62615F35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900"/>
              </a:spcAft>
            </a:pPr>
            <a:r>
              <a:rPr lang="en-US" dirty="0"/>
              <a:t>110M addresses in the APNIC registry are not visible in the BGP routing table at present. </a:t>
            </a:r>
          </a:p>
          <a:p>
            <a:pPr marL="342900" lvl="1" indent="0">
              <a:spcAft>
                <a:spcPts val="900"/>
              </a:spcAft>
              <a:buNone/>
            </a:pPr>
            <a:r>
              <a:rPr lang="en-US" dirty="0"/>
              <a:t>This is 12% of the total size of the allocated IPv4 address pool in the APNIC registry</a:t>
            </a:r>
          </a:p>
          <a:p>
            <a:pPr>
              <a:spcAft>
                <a:spcPts val="900"/>
              </a:spcAft>
            </a:pPr>
            <a:r>
              <a:rPr lang="en-US" dirty="0"/>
              <a:t>30% of the unadvertised pool in the APNIC registry was allocated/assigned by APNIC in the 3 year run up to pool exhaustion in 2011</a:t>
            </a:r>
          </a:p>
          <a:p>
            <a:pPr>
              <a:spcAft>
                <a:spcPts val="900"/>
              </a:spcAft>
            </a:pPr>
            <a:r>
              <a:rPr lang="en-US" dirty="0"/>
              <a:t>Approximately 10% of the unadvertised pool is due to recent address transfers that are as-yet unadvertised</a:t>
            </a:r>
          </a:p>
          <a:p>
            <a:pPr>
              <a:spcAft>
                <a:spcPts val="900"/>
              </a:spcAft>
            </a:pPr>
            <a:r>
              <a:rPr lang="en-US" dirty="0"/>
              <a:t>Some 30% of the unadvertised pool is composed of pre-APNIC legacy address allocations (including AUNIC, and NZ registry transfers into APNIC that occurred in ~1999). </a:t>
            </a:r>
          </a:p>
        </p:txBody>
      </p:sp>
    </p:spTree>
    <p:extLst>
      <p:ext uri="{BB962C8B-B14F-4D97-AF65-F5344CB8AC3E}">
        <p14:creationId xmlns:p14="http://schemas.microsoft.com/office/powerpoint/2010/main" val="395914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9D55-97F4-8E42-8F1C-2FBA06D9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E56A-E553-5948-A466-8E73B2B9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analysis used a local archive of the daily stats files generated by the RIRs</a:t>
            </a:r>
          </a:p>
          <a:p>
            <a:r>
              <a:rPr lang="en-US" dirty="0"/>
              <a:t>If an address block is listed in the APNIC transfer log, I’ve used the date of the transfer rather than the original allocation/assignment date</a:t>
            </a:r>
          </a:p>
          <a:p>
            <a:r>
              <a:rPr lang="en-US" dirty="0"/>
              <a:t>I have not included APNIC-</a:t>
            </a:r>
            <a:r>
              <a:rPr lang="en-US" b="1" i="1" dirty="0"/>
              <a:t>reserved</a:t>
            </a:r>
            <a:r>
              <a:rPr lang="en-US" dirty="0"/>
              <a:t> blocks in this analysis. </a:t>
            </a:r>
          </a:p>
          <a:p>
            <a:pPr lvl="1"/>
            <a:r>
              <a:rPr lang="en-US" dirty="0"/>
              <a:t>1,282 entries are marked “reserved”</a:t>
            </a:r>
          </a:p>
          <a:p>
            <a:pPr lvl="1"/>
            <a:r>
              <a:rPr lang="en-US" dirty="0"/>
              <a:t>Reserved addresses total 4,423,680 addresses (roughly a /10) </a:t>
            </a:r>
          </a:p>
          <a:p>
            <a:r>
              <a:rPr lang="en-US" dirty="0"/>
              <a:t>The BGP feed is taken from AS131072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F274F-EF51-2A42-8C87-972E6571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3CD5-6D0F-5B4C-B72A-A4899F43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6" y="2057400"/>
            <a:ext cx="6398684" cy="2575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391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17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857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owderfinger Type" panose="02020709070000000403" pitchFamily="49" charset="77"/>
              </a:rPr>
              <a:t>2000 – 2018: IPv4 </a:t>
            </a:r>
            <a:r>
              <a:rPr lang="en-US" sz="2800" dirty="0" err="1">
                <a:latin typeface="Powderfinger Type" panose="02020709070000000403" pitchFamily="49" charset="77"/>
              </a:rPr>
              <a:t>Adddresses</a:t>
            </a:r>
            <a:endParaRPr lang="en-US" sz="2800" dirty="0">
              <a:latin typeface="Powderfinger Type" panose="02020709070000000403" pitchFamily="49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3195D-E4AC-7843-BDD2-5C141EEC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28" y="993027"/>
            <a:ext cx="6761988" cy="3944494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9D17A58-AB3F-AB43-8E15-6DDDDDBBB9EB}"/>
              </a:ext>
            </a:extLst>
          </p:cNvPr>
          <p:cNvSpPr/>
          <p:nvPr/>
        </p:nvSpPr>
        <p:spPr>
          <a:xfrm>
            <a:off x="7799540" y="3478491"/>
            <a:ext cx="896687" cy="575035"/>
          </a:xfrm>
          <a:custGeom>
            <a:avLst/>
            <a:gdLst>
              <a:gd name="connsiteX0" fmla="*/ 896687 w 896687"/>
              <a:gd name="connsiteY0" fmla="*/ 0 h 575035"/>
              <a:gd name="connsiteX1" fmla="*/ 670444 w 896687"/>
              <a:gd name="connsiteY1" fmla="*/ 89554 h 575035"/>
              <a:gd name="connsiteX2" fmla="*/ 29421 w 896687"/>
              <a:gd name="connsiteY2" fmla="*/ 509047 h 575035"/>
              <a:gd name="connsiteX3" fmla="*/ 104835 w 896687"/>
              <a:gd name="connsiteY3" fmla="*/ 263950 h 575035"/>
              <a:gd name="connsiteX4" fmla="*/ 5854 w 896687"/>
              <a:gd name="connsiteY4" fmla="*/ 523187 h 575035"/>
              <a:gd name="connsiteX5" fmla="*/ 312225 w 896687"/>
              <a:gd name="connsiteY5" fmla="*/ 575035 h 5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87" h="575035">
                <a:moveTo>
                  <a:pt x="896687" y="0"/>
                </a:moveTo>
                <a:cubicBezTo>
                  <a:pt x="855837" y="2356"/>
                  <a:pt x="814988" y="4713"/>
                  <a:pt x="670444" y="89554"/>
                </a:cubicBezTo>
                <a:cubicBezTo>
                  <a:pt x="525900" y="174395"/>
                  <a:pt x="123689" y="479981"/>
                  <a:pt x="29421" y="509047"/>
                </a:cubicBezTo>
                <a:cubicBezTo>
                  <a:pt x="-64847" y="538113"/>
                  <a:pt x="108763" y="261593"/>
                  <a:pt x="104835" y="263950"/>
                </a:cubicBezTo>
                <a:cubicBezTo>
                  <a:pt x="100907" y="266307"/>
                  <a:pt x="-28711" y="471340"/>
                  <a:pt x="5854" y="523187"/>
                </a:cubicBezTo>
                <a:cubicBezTo>
                  <a:pt x="40419" y="575034"/>
                  <a:pt x="176322" y="575034"/>
                  <a:pt x="312225" y="57503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24936" cy="85725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owderfinger Type" panose="02020709070000000403" pitchFamily="49" charset="77"/>
              </a:rPr>
              <a:t>2000 – 2018: IPv4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3195D-E4AC-7843-BDD2-5C141EEC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28" y="993027"/>
            <a:ext cx="6761988" cy="39444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DA202-E75D-6048-A873-37739036CE20}"/>
              </a:ext>
            </a:extLst>
          </p:cNvPr>
          <p:cNvSpPr/>
          <p:nvPr/>
        </p:nvSpPr>
        <p:spPr>
          <a:xfrm>
            <a:off x="323529" y="821267"/>
            <a:ext cx="8363272" cy="4116254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E2814-64AF-574A-AEAA-DB1875265DEA}"/>
              </a:ext>
            </a:extLst>
          </p:cNvPr>
          <p:cNvSpPr txBox="1"/>
          <p:nvPr/>
        </p:nvSpPr>
        <p:spPr>
          <a:xfrm>
            <a:off x="855134" y="1761067"/>
            <a:ext cx="6510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We ‘ran out’ of IPv4 addresses some years ago, yet some 23% of  IPv4 addresses (or the equivalent of 45 /8s) that are described in the registry system as ‘</a:t>
            </a:r>
            <a:r>
              <a:rPr lang="en-US" sz="2100" i="1" dirty="0"/>
              <a:t>assigned</a:t>
            </a:r>
            <a:r>
              <a:rPr lang="en-US" sz="2100" dirty="0"/>
              <a:t>’ or ‘</a:t>
            </a:r>
            <a:r>
              <a:rPr lang="en-US" sz="2100" i="1" dirty="0"/>
              <a:t>allocated</a:t>
            </a:r>
            <a:r>
              <a:rPr lang="en-US" sz="2100" dirty="0"/>
              <a:t>’ are not advertised in BGP.</a:t>
            </a:r>
          </a:p>
        </p:txBody>
      </p:sp>
    </p:spTree>
    <p:extLst>
      <p:ext uri="{BB962C8B-B14F-4D97-AF65-F5344CB8AC3E}">
        <p14:creationId xmlns:p14="http://schemas.microsoft.com/office/powerpoint/2010/main" val="429119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FDBE26-DEF8-A247-918A-DC04B972E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401" y="1067348"/>
            <a:ext cx="6518243" cy="38023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49" y="73176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Powderfinger Type" panose="02020709070000000403" pitchFamily="49" charset="77"/>
              </a:rPr>
              <a:t>2000 – 2018: Unadvertised Addresses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B7BF122-5703-EA4E-A56A-D6A1D7ECEA70}"/>
              </a:ext>
            </a:extLst>
          </p:cNvPr>
          <p:cNvSpPr/>
          <p:nvPr/>
        </p:nvSpPr>
        <p:spPr>
          <a:xfrm>
            <a:off x="4387724" y="1970660"/>
            <a:ext cx="3857625" cy="28575"/>
          </a:xfrm>
          <a:custGeom>
            <a:avLst/>
            <a:gdLst>
              <a:gd name="connsiteX0" fmla="*/ 0 w 3857625"/>
              <a:gd name="connsiteY0" fmla="*/ 28575 h 28575"/>
              <a:gd name="connsiteX1" fmla="*/ 527050 w 3857625"/>
              <a:gd name="connsiteY1" fmla="*/ 15875 h 28575"/>
              <a:gd name="connsiteX2" fmla="*/ 2282825 w 3857625"/>
              <a:gd name="connsiteY2" fmla="*/ 6350 h 28575"/>
              <a:gd name="connsiteX3" fmla="*/ 3857625 w 3857625"/>
              <a:gd name="connsiteY3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7625" h="28575">
                <a:moveTo>
                  <a:pt x="0" y="28575"/>
                </a:moveTo>
                <a:lnTo>
                  <a:pt x="527050" y="15875"/>
                </a:lnTo>
                <a:lnTo>
                  <a:pt x="2282825" y="6350"/>
                </a:lnTo>
                <a:lnTo>
                  <a:pt x="38576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09F09E7-037B-9647-AC35-956DF2878AB2}"/>
              </a:ext>
            </a:extLst>
          </p:cNvPr>
          <p:cNvSpPr/>
          <p:nvPr/>
        </p:nvSpPr>
        <p:spPr>
          <a:xfrm>
            <a:off x="6270499" y="2625010"/>
            <a:ext cx="1949450" cy="32466"/>
          </a:xfrm>
          <a:custGeom>
            <a:avLst/>
            <a:gdLst>
              <a:gd name="connsiteX0" fmla="*/ 0 w 1949450"/>
              <a:gd name="connsiteY0" fmla="*/ 19050 h 32466"/>
              <a:gd name="connsiteX1" fmla="*/ 685800 w 1949450"/>
              <a:gd name="connsiteY1" fmla="*/ 31750 h 32466"/>
              <a:gd name="connsiteX2" fmla="*/ 1949450 w 1949450"/>
              <a:gd name="connsiteY2" fmla="*/ 0 h 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9450" h="32466">
                <a:moveTo>
                  <a:pt x="0" y="19050"/>
                </a:moveTo>
                <a:cubicBezTo>
                  <a:pt x="180446" y="26987"/>
                  <a:pt x="360892" y="34925"/>
                  <a:pt x="685800" y="31750"/>
                </a:cubicBezTo>
                <a:cubicBezTo>
                  <a:pt x="1010708" y="28575"/>
                  <a:pt x="1480079" y="14287"/>
                  <a:pt x="19494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B7DFC71-D3E7-3347-89F8-883A18C579B8}"/>
              </a:ext>
            </a:extLst>
          </p:cNvPr>
          <p:cNvSpPr/>
          <p:nvPr/>
        </p:nvSpPr>
        <p:spPr>
          <a:xfrm>
            <a:off x="6800823" y="1967237"/>
            <a:ext cx="196850" cy="680937"/>
          </a:xfrm>
          <a:custGeom>
            <a:avLst/>
            <a:gdLst>
              <a:gd name="connsiteX0" fmla="*/ 0 w 196850"/>
              <a:gd name="connsiteY0" fmla="*/ 66939 h 680937"/>
              <a:gd name="connsiteX1" fmla="*/ 76200 w 196850"/>
              <a:gd name="connsiteY1" fmla="*/ 9789 h 680937"/>
              <a:gd name="connsiteX2" fmla="*/ 196850 w 196850"/>
              <a:gd name="connsiteY2" fmla="*/ 63764 h 680937"/>
              <a:gd name="connsiteX3" fmla="*/ 76200 w 196850"/>
              <a:gd name="connsiteY3" fmla="*/ 12964 h 680937"/>
              <a:gd name="connsiteX4" fmla="*/ 98425 w 196850"/>
              <a:gd name="connsiteY4" fmla="*/ 349514 h 680937"/>
              <a:gd name="connsiteX5" fmla="*/ 114300 w 196850"/>
              <a:gd name="connsiteY5" fmla="*/ 555889 h 680937"/>
              <a:gd name="connsiteX6" fmla="*/ 120650 w 196850"/>
              <a:gd name="connsiteY6" fmla="*/ 679714 h 680937"/>
              <a:gd name="connsiteX7" fmla="*/ 177800 w 196850"/>
              <a:gd name="connsiteY7" fmla="*/ 622564 h 680937"/>
              <a:gd name="connsiteX8" fmla="*/ 114300 w 196850"/>
              <a:gd name="connsiteY8" fmla="*/ 679714 h 680937"/>
              <a:gd name="connsiteX9" fmla="*/ 44450 w 196850"/>
              <a:gd name="connsiteY9" fmla="*/ 625739 h 6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50" h="680937">
                <a:moveTo>
                  <a:pt x="0" y="66939"/>
                </a:moveTo>
                <a:cubicBezTo>
                  <a:pt x="21696" y="38628"/>
                  <a:pt x="43392" y="10318"/>
                  <a:pt x="76200" y="9789"/>
                </a:cubicBezTo>
                <a:cubicBezTo>
                  <a:pt x="109008" y="9260"/>
                  <a:pt x="196850" y="63235"/>
                  <a:pt x="196850" y="63764"/>
                </a:cubicBezTo>
                <a:cubicBezTo>
                  <a:pt x="196850" y="64293"/>
                  <a:pt x="92604" y="-34661"/>
                  <a:pt x="76200" y="12964"/>
                </a:cubicBezTo>
                <a:cubicBezTo>
                  <a:pt x="59796" y="60589"/>
                  <a:pt x="92075" y="259027"/>
                  <a:pt x="98425" y="349514"/>
                </a:cubicBezTo>
                <a:cubicBezTo>
                  <a:pt x="104775" y="440001"/>
                  <a:pt x="110596" y="500856"/>
                  <a:pt x="114300" y="555889"/>
                </a:cubicBezTo>
                <a:cubicBezTo>
                  <a:pt x="118004" y="610922"/>
                  <a:pt x="110067" y="668602"/>
                  <a:pt x="120650" y="679714"/>
                </a:cubicBezTo>
                <a:cubicBezTo>
                  <a:pt x="131233" y="690826"/>
                  <a:pt x="178858" y="622564"/>
                  <a:pt x="177800" y="622564"/>
                </a:cubicBezTo>
                <a:cubicBezTo>
                  <a:pt x="176742" y="622564"/>
                  <a:pt x="136525" y="679185"/>
                  <a:pt x="114300" y="679714"/>
                </a:cubicBezTo>
                <a:cubicBezTo>
                  <a:pt x="92075" y="680243"/>
                  <a:pt x="68262" y="652991"/>
                  <a:pt x="44450" y="6257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E1B9D-8792-D642-9475-2F70BF8DB4FB}"/>
              </a:ext>
            </a:extLst>
          </p:cNvPr>
          <p:cNvSpPr txBox="1"/>
          <p:nvPr/>
        </p:nvSpPr>
        <p:spPr>
          <a:xfrm>
            <a:off x="7004617" y="2092261"/>
            <a:ext cx="2114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AhnbergHand" pitchFamily="2" charset="0"/>
              </a:rPr>
              <a:t>Peak aggregate volume of</a:t>
            </a:r>
          </a:p>
          <a:p>
            <a:r>
              <a:rPr lang="en-AU" sz="1100" dirty="0">
                <a:latin typeface="AhnbergHand" pitchFamily="2" charset="0"/>
              </a:rPr>
              <a:t>“reclaimed” addresses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3921467-3746-9948-9FA9-28A080E4586B}"/>
              </a:ext>
            </a:extLst>
          </p:cNvPr>
          <p:cNvSpPr/>
          <p:nvPr/>
        </p:nvSpPr>
        <p:spPr>
          <a:xfrm>
            <a:off x="4368801" y="1778000"/>
            <a:ext cx="34355" cy="2819400"/>
          </a:xfrm>
          <a:custGeom>
            <a:avLst/>
            <a:gdLst>
              <a:gd name="connsiteX0" fmla="*/ 0 w 45807"/>
              <a:gd name="connsiteY0" fmla="*/ 0 h 3759200"/>
              <a:gd name="connsiteX1" fmla="*/ 45155 w 45807"/>
              <a:gd name="connsiteY1" fmla="*/ 1298222 h 3759200"/>
              <a:gd name="connsiteX2" fmla="*/ 22577 w 45807"/>
              <a:gd name="connsiteY2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07" h="3759200">
                <a:moveTo>
                  <a:pt x="0" y="0"/>
                </a:moveTo>
                <a:cubicBezTo>
                  <a:pt x="20696" y="335844"/>
                  <a:pt x="41392" y="671689"/>
                  <a:pt x="45155" y="1298222"/>
                </a:cubicBezTo>
                <a:cubicBezTo>
                  <a:pt x="48918" y="1924755"/>
                  <a:pt x="35747" y="2841977"/>
                  <a:pt x="22577" y="3759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B2C34-3AF6-5345-BE8B-0EC9CD248C64}"/>
              </a:ext>
            </a:extLst>
          </p:cNvPr>
          <p:cNvSpPr txBox="1"/>
          <p:nvPr/>
        </p:nvSpPr>
        <p:spPr>
          <a:xfrm>
            <a:off x="4256596" y="4631410"/>
            <a:ext cx="2210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Initial exhaustion date</a:t>
            </a:r>
          </a:p>
        </p:txBody>
      </p:sp>
    </p:spTree>
    <p:extLst>
      <p:ext uri="{BB962C8B-B14F-4D97-AF65-F5344CB8AC3E}">
        <p14:creationId xmlns:p14="http://schemas.microsoft.com/office/powerpoint/2010/main" val="224369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3EE7-3870-4E41-AD35-0CAAFDA5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273844"/>
            <a:ext cx="8155586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 panose="02020709070000000403" pitchFamily="49" charset="77"/>
              </a:rPr>
              <a:t>Per-RIR Breakdown – 2016 to now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753175-28DA-B140-8B27-AD1E10473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575" y="1158835"/>
            <a:ext cx="6002175" cy="381956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76C62-62D7-7B4C-BD9A-4BDC3E763806}"/>
              </a:ext>
            </a:extLst>
          </p:cNvPr>
          <p:cNvSpPr txBox="1"/>
          <p:nvPr/>
        </p:nvSpPr>
        <p:spPr>
          <a:xfrm>
            <a:off x="6646334" y="1810003"/>
            <a:ext cx="2167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ARIN’s legacy pool has a high level of unadvertised addresses </a:t>
            </a:r>
          </a:p>
          <a:p>
            <a:endParaRPr lang="en-US" sz="1350" dirty="0">
              <a:latin typeface="AhnbergHand" pitchFamily="2" charset="0"/>
            </a:endParaRPr>
          </a:p>
          <a:p>
            <a:endParaRPr lang="en-US" sz="1350" dirty="0">
              <a:latin typeface="AhnbergHand" pitchFamily="2" charset="0"/>
            </a:endParaRPr>
          </a:p>
          <a:p>
            <a:r>
              <a:rPr lang="en-US" sz="1350" dirty="0">
                <a:latin typeface="AhnbergHand" pitchFamily="2" charset="0"/>
              </a:rPr>
              <a:t>RIPE NCC and APNIC are both have 12% of their total IPv4 pool size as unadvertised addresses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D9EFB4F-ED88-9C40-B279-1A210515DCEA}"/>
              </a:ext>
            </a:extLst>
          </p:cNvPr>
          <p:cNvSpPr/>
          <p:nvPr/>
        </p:nvSpPr>
        <p:spPr>
          <a:xfrm>
            <a:off x="251390" y="3624606"/>
            <a:ext cx="412004" cy="422994"/>
          </a:xfrm>
          <a:custGeom>
            <a:avLst/>
            <a:gdLst>
              <a:gd name="connsiteX0" fmla="*/ 73835 w 412004"/>
              <a:gd name="connsiteY0" fmla="*/ 113122 h 422994"/>
              <a:gd name="connsiteX1" fmla="*/ 17274 w 412004"/>
              <a:gd name="connsiteY1" fmla="*/ 372359 h 422994"/>
              <a:gd name="connsiteX2" fmla="*/ 342499 w 412004"/>
              <a:gd name="connsiteY2" fmla="*/ 395926 h 422994"/>
              <a:gd name="connsiteX3" fmla="*/ 384919 w 412004"/>
              <a:gd name="connsiteY3" fmla="*/ 70701 h 422994"/>
              <a:gd name="connsiteX4" fmla="*/ 12561 w 412004"/>
              <a:gd name="connsiteY4" fmla="*/ 0 h 4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004" h="422994">
                <a:moveTo>
                  <a:pt x="73835" y="113122"/>
                </a:moveTo>
                <a:cubicBezTo>
                  <a:pt x="23166" y="219173"/>
                  <a:pt x="-27503" y="325225"/>
                  <a:pt x="17274" y="372359"/>
                </a:cubicBezTo>
                <a:cubicBezTo>
                  <a:pt x="62051" y="419493"/>
                  <a:pt x="281225" y="446202"/>
                  <a:pt x="342499" y="395926"/>
                </a:cubicBezTo>
                <a:cubicBezTo>
                  <a:pt x="403773" y="345650"/>
                  <a:pt x="439909" y="136689"/>
                  <a:pt x="384919" y="70701"/>
                </a:cubicBezTo>
                <a:cubicBezTo>
                  <a:pt x="329929" y="4713"/>
                  <a:pt x="171245" y="2356"/>
                  <a:pt x="1256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05D2AC-54D3-AF4D-9BFC-537FF0822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19" y="1165293"/>
            <a:ext cx="5619491" cy="35760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BCD6E-4666-EA4F-9674-C494FCF6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Powderfinger Type" panose="02020709070000000403" pitchFamily="49" charset="77"/>
              </a:rPr>
              <a:t>Changes to the Unadvertised pool</a:t>
            </a:r>
            <a:br>
              <a:rPr lang="en-US" sz="3000" dirty="0">
                <a:latin typeface="Powderfinger Type" panose="02020709070000000403" pitchFamily="49" charset="77"/>
              </a:rPr>
            </a:br>
            <a:r>
              <a:rPr lang="en-US" sz="3000" dirty="0">
                <a:latin typeface="Powderfinger Type" panose="02020709070000000403" pitchFamily="49" charset="77"/>
              </a:rPr>
              <a:t>since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9C305-C97B-634B-A9EF-4C0098E33813}"/>
              </a:ext>
            </a:extLst>
          </p:cNvPr>
          <p:cNvSpPr txBox="1"/>
          <p:nvPr/>
        </p:nvSpPr>
        <p:spPr>
          <a:xfrm>
            <a:off x="6322201" y="3323457"/>
            <a:ext cx="26303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B050"/>
                </a:solidFill>
                <a:latin typeface="AhnbergHand" pitchFamily="2" charset="0"/>
              </a:rPr>
              <a:t>Since 2016 the APNIC unadvertised pool has grown by 5M addresses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349D8BA-2FD8-1F49-86B4-777545020388}"/>
              </a:ext>
            </a:extLst>
          </p:cNvPr>
          <p:cNvSpPr/>
          <p:nvPr/>
        </p:nvSpPr>
        <p:spPr>
          <a:xfrm>
            <a:off x="5901267" y="2263608"/>
            <a:ext cx="499761" cy="1026967"/>
          </a:xfrm>
          <a:custGeom>
            <a:avLst/>
            <a:gdLst>
              <a:gd name="connsiteX0" fmla="*/ 1037443 w 1037443"/>
              <a:gd name="connsiteY0" fmla="*/ 1220651 h 1220651"/>
              <a:gd name="connsiteX1" fmla="*/ 55309 w 1037443"/>
              <a:gd name="connsiteY1" fmla="*/ 46606 h 1220651"/>
              <a:gd name="connsiteX2" fmla="*/ 111754 w 1037443"/>
              <a:gd name="connsiteY2" fmla="*/ 306251 h 1220651"/>
              <a:gd name="connsiteX3" fmla="*/ 10154 w 1037443"/>
              <a:gd name="connsiteY3" fmla="*/ 12739 h 1220651"/>
              <a:gd name="connsiteX4" fmla="*/ 247221 w 1037443"/>
              <a:gd name="connsiteY4" fmla="*/ 80473 h 122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443" h="1220651">
                <a:moveTo>
                  <a:pt x="1037443" y="1220651"/>
                </a:moveTo>
                <a:cubicBezTo>
                  <a:pt x="623517" y="709828"/>
                  <a:pt x="209591" y="199006"/>
                  <a:pt x="55309" y="46606"/>
                </a:cubicBezTo>
                <a:cubicBezTo>
                  <a:pt x="-98973" y="-105794"/>
                  <a:pt x="119280" y="311895"/>
                  <a:pt x="111754" y="306251"/>
                </a:cubicBezTo>
                <a:cubicBezTo>
                  <a:pt x="104228" y="300607"/>
                  <a:pt x="-12424" y="50369"/>
                  <a:pt x="10154" y="12739"/>
                </a:cubicBezTo>
                <a:cubicBezTo>
                  <a:pt x="32732" y="-24891"/>
                  <a:pt x="139976" y="27791"/>
                  <a:pt x="247221" y="8047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348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946EFD-D762-E744-BE62-3DE72FA7E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91" y="954352"/>
            <a:ext cx="5916981" cy="37653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DC8EE-86EA-BA43-9073-1409F2FB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APNIC IPv4 data since 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BA1F2-DF57-1741-BF58-D274C0E10DDC}"/>
              </a:ext>
            </a:extLst>
          </p:cNvPr>
          <p:cNvSpPr txBox="1"/>
          <p:nvPr/>
        </p:nvSpPr>
        <p:spPr>
          <a:xfrm>
            <a:off x="6990760" y="1796836"/>
            <a:ext cx="20855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pitchFamily="2" charset="0"/>
              </a:rPr>
              <a:t>This is a transfer of a /10 + /12 from</a:t>
            </a:r>
          </a:p>
          <a:p>
            <a:r>
              <a:rPr lang="en-US" sz="1350" dirty="0">
                <a:latin typeface="AhnbergHand" pitchFamily="2" charset="0"/>
              </a:rPr>
              <a:t>ARIN to </a:t>
            </a:r>
            <a:r>
              <a:rPr lang="en-US" sz="1350" dirty="0" err="1">
                <a:latin typeface="AhnbergHand" pitchFamily="2" charset="0"/>
              </a:rPr>
              <a:t>AliCloud</a:t>
            </a:r>
            <a:r>
              <a:rPr lang="en-US" sz="1350" dirty="0">
                <a:latin typeface="AhnbergHand" pitchFamily="2" charset="0"/>
              </a:rPr>
              <a:t>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795C9F-F047-F741-8461-0627BD47AAA1}"/>
              </a:ext>
            </a:extLst>
          </p:cNvPr>
          <p:cNvSpPr/>
          <p:nvPr/>
        </p:nvSpPr>
        <p:spPr>
          <a:xfrm>
            <a:off x="5194441" y="1878941"/>
            <a:ext cx="1731293" cy="305459"/>
          </a:xfrm>
          <a:custGeom>
            <a:avLst/>
            <a:gdLst>
              <a:gd name="connsiteX0" fmla="*/ 2308390 w 2308390"/>
              <a:gd name="connsiteY0" fmla="*/ 192789 h 407278"/>
              <a:gd name="connsiteX1" fmla="*/ 118346 w 2308390"/>
              <a:gd name="connsiteY1" fmla="*/ 147634 h 407278"/>
              <a:gd name="connsiteX2" fmla="*/ 355412 w 2308390"/>
              <a:gd name="connsiteY2" fmla="*/ 878 h 407278"/>
              <a:gd name="connsiteX3" fmla="*/ 5457 w 2308390"/>
              <a:gd name="connsiteY3" fmla="*/ 102478 h 407278"/>
              <a:gd name="connsiteX4" fmla="*/ 174790 w 2308390"/>
              <a:gd name="connsiteY4" fmla="*/ 407278 h 40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390" h="407278">
                <a:moveTo>
                  <a:pt x="2308390" y="192789"/>
                </a:moveTo>
                <a:cubicBezTo>
                  <a:pt x="1376116" y="186204"/>
                  <a:pt x="443842" y="179619"/>
                  <a:pt x="118346" y="147634"/>
                </a:cubicBezTo>
                <a:cubicBezTo>
                  <a:pt x="-207150" y="115649"/>
                  <a:pt x="374227" y="8404"/>
                  <a:pt x="355412" y="878"/>
                </a:cubicBezTo>
                <a:cubicBezTo>
                  <a:pt x="336597" y="-6648"/>
                  <a:pt x="35561" y="34745"/>
                  <a:pt x="5457" y="102478"/>
                </a:cubicBezTo>
                <a:cubicBezTo>
                  <a:pt x="-24647" y="170211"/>
                  <a:pt x="75071" y="288744"/>
                  <a:pt x="174790" y="407278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F927123-5DEB-754B-940C-7D1E62F79BC8}"/>
              </a:ext>
            </a:extLst>
          </p:cNvPr>
          <p:cNvSpPr/>
          <p:nvPr/>
        </p:nvSpPr>
        <p:spPr>
          <a:xfrm>
            <a:off x="5084737" y="2000144"/>
            <a:ext cx="1851030" cy="1301857"/>
          </a:xfrm>
          <a:custGeom>
            <a:avLst/>
            <a:gdLst>
              <a:gd name="connsiteX0" fmla="*/ 2420795 w 2468040"/>
              <a:gd name="connsiteY0" fmla="*/ 76342 h 1735809"/>
              <a:gd name="connsiteX1" fmla="*/ 2161151 w 2468040"/>
              <a:gd name="connsiteY1" fmla="*/ 177942 h 1735809"/>
              <a:gd name="connsiteX2" fmla="*/ 106573 w 2468040"/>
              <a:gd name="connsiteY2" fmla="*/ 1634209 h 1735809"/>
              <a:gd name="connsiteX3" fmla="*/ 264618 w 2468040"/>
              <a:gd name="connsiteY3" fmla="*/ 1464875 h 1735809"/>
              <a:gd name="connsiteX4" fmla="*/ 16262 w 2468040"/>
              <a:gd name="connsiteY4" fmla="*/ 1679364 h 1735809"/>
              <a:gd name="connsiteX5" fmla="*/ 264618 w 2468040"/>
              <a:gd name="connsiteY5" fmla="*/ 1735809 h 173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040" h="1735809">
                <a:moveTo>
                  <a:pt x="2420795" y="76342"/>
                </a:moveTo>
                <a:cubicBezTo>
                  <a:pt x="2483825" y="-2680"/>
                  <a:pt x="2546855" y="-81702"/>
                  <a:pt x="2161151" y="177942"/>
                </a:cubicBezTo>
                <a:cubicBezTo>
                  <a:pt x="1775447" y="437586"/>
                  <a:pt x="422662" y="1419720"/>
                  <a:pt x="106573" y="1634209"/>
                </a:cubicBezTo>
                <a:cubicBezTo>
                  <a:pt x="-209516" y="1848698"/>
                  <a:pt x="279670" y="1457349"/>
                  <a:pt x="264618" y="1464875"/>
                </a:cubicBezTo>
                <a:cubicBezTo>
                  <a:pt x="249566" y="1472401"/>
                  <a:pt x="16262" y="1634208"/>
                  <a:pt x="16262" y="1679364"/>
                </a:cubicBezTo>
                <a:cubicBezTo>
                  <a:pt x="16262" y="1724520"/>
                  <a:pt x="140440" y="1730164"/>
                  <a:pt x="264618" y="17358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7412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6CD-7CC2-0643-BD87-BC5C93D6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APNIC IPv4 Status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BB3F-488D-1A4E-9454-69579D82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 Address span in Registry*:  	880 M addresses</a:t>
            </a:r>
          </a:p>
          <a:p>
            <a:r>
              <a:rPr lang="en-US" dirty="0"/>
              <a:t>Advertised Addresses:			770 M addresses</a:t>
            </a:r>
          </a:p>
          <a:p>
            <a:r>
              <a:rPr lang="en-US" dirty="0"/>
              <a:t>Unadvertised Addresses:		110 M Addresses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0FDA7-FCBC-D941-9760-457FECC455AE}"/>
              </a:ext>
            </a:extLst>
          </p:cNvPr>
          <p:cNvSpPr txBox="1"/>
          <p:nvPr/>
        </p:nvSpPr>
        <p:spPr>
          <a:xfrm>
            <a:off x="5632494" y="4052115"/>
            <a:ext cx="31983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 Excluding 4.4M ‘</a:t>
            </a:r>
            <a:r>
              <a:rPr lang="en-US" sz="1500" dirty="0"/>
              <a:t>reserved</a:t>
            </a:r>
            <a:r>
              <a:rPr lang="en-US" sz="1350" dirty="0"/>
              <a:t>’ addresses</a:t>
            </a:r>
          </a:p>
        </p:txBody>
      </p:sp>
    </p:spTree>
    <p:extLst>
      <p:ext uri="{BB962C8B-B14F-4D97-AF65-F5344CB8AC3E}">
        <p14:creationId xmlns:p14="http://schemas.microsoft.com/office/powerpoint/2010/main" val="372806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6CD-7CC2-0643-BD87-BC5C93D6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 panose="02020709070000000403" pitchFamily="49" charset="77"/>
              </a:rPr>
              <a:t>APNIC IPv4 Status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BB3F-488D-1A4E-9454-69579D82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 Address span in Registry*:  	880 M addresses</a:t>
            </a:r>
          </a:p>
          <a:p>
            <a:r>
              <a:rPr lang="en-US" dirty="0"/>
              <a:t>Advertised Addresses:			770 M addresses</a:t>
            </a:r>
          </a:p>
          <a:p>
            <a:r>
              <a:rPr lang="en-US" dirty="0"/>
              <a:t>Unadvertised Addresses:		110 M Addresses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0FDA7-FCBC-D941-9760-457FECC455AE}"/>
              </a:ext>
            </a:extLst>
          </p:cNvPr>
          <p:cNvSpPr txBox="1"/>
          <p:nvPr/>
        </p:nvSpPr>
        <p:spPr>
          <a:xfrm>
            <a:off x="5632494" y="4052115"/>
            <a:ext cx="31983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 Excluding 4.4M ‘</a:t>
            </a:r>
            <a:r>
              <a:rPr lang="en-US" sz="1500" dirty="0"/>
              <a:t>reserved</a:t>
            </a:r>
            <a:r>
              <a:rPr lang="en-US" sz="1350" dirty="0"/>
              <a:t>’ addresses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32A7ADA-2BAF-F44E-94A4-7EBDEA36EBAF}"/>
              </a:ext>
            </a:extLst>
          </p:cNvPr>
          <p:cNvSpPr/>
          <p:nvPr/>
        </p:nvSpPr>
        <p:spPr>
          <a:xfrm>
            <a:off x="313195" y="2227960"/>
            <a:ext cx="6858815" cy="550166"/>
          </a:xfrm>
          <a:custGeom>
            <a:avLst/>
            <a:gdLst>
              <a:gd name="connsiteX0" fmla="*/ 3077481 w 9145087"/>
              <a:gd name="connsiteY0" fmla="*/ 33506 h 733554"/>
              <a:gd name="connsiteX1" fmla="*/ 2980045 w 9145087"/>
              <a:gd name="connsiteY1" fmla="*/ 18516 h 733554"/>
              <a:gd name="connsiteX2" fmla="*/ 1031324 w 9145087"/>
              <a:gd name="connsiteY2" fmla="*/ 63486 h 733554"/>
              <a:gd name="connsiteX3" fmla="*/ 266826 w 9145087"/>
              <a:gd name="connsiteY3" fmla="*/ 130942 h 733554"/>
              <a:gd name="connsiteX4" fmla="*/ 514163 w 9145087"/>
              <a:gd name="connsiteY4" fmla="*/ 490706 h 733554"/>
              <a:gd name="connsiteX5" fmla="*/ 5835672 w 9145087"/>
              <a:gd name="connsiteY5" fmla="*/ 730549 h 733554"/>
              <a:gd name="connsiteX6" fmla="*/ 8983606 w 9145087"/>
              <a:gd name="connsiteY6" fmla="*/ 325814 h 733554"/>
              <a:gd name="connsiteX7" fmla="*/ 8196622 w 9145087"/>
              <a:gd name="connsiteY7" fmla="*/ 33506 h 733554"/>
              <a:gd name="connsiteX8" fmla="*/ 3999376 w 9145087"/>
              <a:gd name="connsiteY8" fmla="*/ 18516 h 73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5087" h="733554">
                <a:moveTo>
                  <a:pt x="3077481" y="33506"/>
                </a:moveTo>
                <a:cubicBezTo>
                  <a:pt x="3199276" y="23512"/>
                  <a:pt x="2980045" y="18516"/>
                  <a:pt x="2980045" y="18516"/>
                </a:cubicBezTo>
                <a:lnTo>
                  <a:pt x="1031324" y="63486"/>
                </a:lnTo>
                <a:cubicBezTo>
                  <a:pt x="579121" y="82224"/>
                  <a:pt x="353019" y="59739"/>
                  <a:pt x="266826" y="130942"/>
                </a:cubicBezTo>
                <a:cubicBezTo>
                  <a:pt x="180632" y="202145"/>
                  <a:pt x="-413978" y="390772"/>
                  <a:pt x="514163" y="490706"/>
                </a:cubicBezTo>
                <a:cubicBezTo>
                  <a:pt x="1442304" y="590641"/>
                  <a:pt x="4424098" y="758031"/>
                  <a:pt x="5835672" y="730549"/>
                </a:cubicBezTo>
                <a:cubicBezTo>
                  <a:pt x="7247246" y="703067"/>
                  <a:pt x="8590114" y="441988"/>
                  <a:pt x="8983606" y="325814"/>
                </a:cubicBezTo>
                <a:cubicBezTo>
                  <a:pt x="9377098" y="209640"/>
                  <a:pt x="9027327" y="84722"/>
                  <a:pt x="8196622" y="33506"/>
                </a:cubicBezTo>
                <a:cubicBezTo>
                  <a:pt x="7365917" y="-17710"/>
                  <a:pt x="5682646" y="403"/>
                  <a:pt x="3999376" y="185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ED5F4-9691-2B40-8983-43CAD5C6BB19}"/>
              </a:ext>
            </a:extLst>
          </p:cNvPr>
          <p:cNvSpPr txBox="1"/>
          <p:nvPr/>
        </p:nvSpPr>
        <p:spPr>
          <a:xfrm rot="21154402">
            <a:off x="1422191" y="3072840"/>
            <a:ext cx="6723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1">
                    <a:lumMod val="75000"/>
                  </a:schemeClr>
                </a:solidFill>
                <a:latin typeface="AhnbergHand" pitchFamily="2" charset="0"/>
              </a:rPr>
              <a:t>How “old” are these unadvertised addresses? Are they legacy addresses or are they more recently allocated addresses?</a:t>
            </a:r>
          </a:p>
        </p:txBody>
      </p:sp>
    </p:spTree>
    <p:extLst>
      <p:ext uri="{BB962C8B-B14F-4D97-AF65-F5344CB8AC3E}">
        <p14:creationId xmlns:p14="http://schemas.microsoft.com/office/powerpoint/2010/main" val="1117890213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31AACE063D241B46B3DC5C07BA8B7" ma:contentTypeVersion="10" ma:contentTypeDescription="Create a new document." ma:contentTypeScope="" ma:versionID="0ef9054dad61721a68667d2a700ec1eb">
  <xsd:schema xmlns:xsd="http://www.w3.org/2001/XMLSchema" xmlns:xs="http://www.w3.org/2001/XMLSchema" xmlns:p="http://schemas.microsoft.com/office/2006/metadata/properties" xmlns:ns2="3aca21ad-443f-4e74-b301-f32116a9d1a4" xmlns:ns3="52337f47-1ee8-4d8a-8e13-f0ec0e135c4a" targetNamespace="http://schemas.microsoft.com/office/2006/metadata/properties" ma:root="true" ma:fieldsID="e6fe91d65edcd261c6baead32098e112" ns2:_="" ns3:_="">
    <xsd:import namespace="3aca21ad-443f-4e74-b301-f32116a9d1a4"/>
    <xsd:import namespace="52337f47-1ee8-4d8a-8e13-f0ec0e135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a21ad-443f-4e74-b301-f32116a9d1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37f47-1ee8-4d8a-8e13-f0ec0e135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B11227-DF30-4D26-B40E-D8D5ED502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a21ad-443f-4e74-b301-f32116a9d1a4"/>
    <ds:schemaRef ds:uri="52337f47-1ee8-4d8a-8e13-f0ec0e13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392B44-B12A-40CB-AE0C-61945C9E3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77A78-FE12-48E0-8681-161DCCCDF430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52337f47-1ee8-4d8a-8e13-f0ec0e135c4a"/>
    <ds:schemaRef ds:uri="http://schemas.microsoft.com/office/2006/metadata/properties"/>
    <ds:schemaRef ds:uri="http://purl.org/dc/elements/1.1/"/>
    <ds:schemaRef ds:uri="http://schemas.microsoft.com/office/infopath/2007/PartnerControls"/>
    <ds:schemaRef ds:uri="3aca21ad-443f-4e74-b301-f32116a9d1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1246</TotalTime>
  <Words>774</Words>
  <Application>Microsoft Macintosh PowerPoint</Application>
  <PresentationFormat>On-screen Show (16:9)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AhnbergHand</vt:lpstr>
      <vt:lpstr>Arial</vt:lpstr>
      <vt:lpstr>Calibri</vt:lpstr>
      <vt:lpstr>Menlo</vt:lpstr>
      <vt:lpstr>Powderfinger Type</vt:lpstr>
      <vt:lpstr>APNIC33PowerPointTemplateFinal</vt:lpstr>
      <vt:lpstr>1_APNIC33PowerPointTemplateFinal</vt:lpstr>
      <vt:lpstr>3_APNIC33PowerPointTemplateFinal</vt:lpstr>
      <vt:lpstr>Unadvertised Addresses in APNIC’s Registry</vt:lpstr>
      <vt:lpstr>2000 – 2018: IPv4 Adddresses</vt:lpstr>
      <vt:lpstr>2000 – 2018: IPv4 Addresses</vt:lpstr>
      <vt:lpstr>2000 – 2018: Unadvertised Addresses</vt:lpstr>
      <vt:lpstr>Per-RIR Breakdown – 2016 to now</vt:lpstr>
      <vt:lpstr>Changes to the Unadvertised pool since 2016</vt:lpstr>
      <vt:lpstr>APNIC IPv4 data since 2016</vt:lpstr>
      <vt:lpstr>APNIC IPv4 Status - 2019</vt:lpstr>
      <vt:lpstr>APNIC IPv4 Status - 2019</vt:lpstr>
      <vt:lpstr>APNIC “Age” profile of addresses</vt:lpstr>
      <vt:lpstr>Relative Age Profile for APNIC</vt:lpstr>
      <vt:lpstr>Unadvertised Period of APNIC Unadv Addresses</vt:lpstr>
      <vt:lpstr>Unadvertised Period of APNIC Unadv Addresses</vt:lpstr>
      <vt:lpstr>Where are these Unadvertised Addresses?</vt:lpstr>
      <vt:lpstr>Where are these Unadvertised Addresses?</vt:lpstr>
      <vt:lpstr>Observations</vt:lpstr>
      <vt:lpstr>Notes</vt:lpstr>
      <vt:lpstr>Thanks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83</cp:revision>
  <dcterms:created xsi:type="dcterms:W3CDTF">2014-12-22T07:13:58Z</dcterms:created>
  <dcterms:modified xsi:type="dcterms:W3CDTF">2019-02-22T22:11:10Z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0x0101001C931AACE063D241B46B3DC5C07BA8B7</vt:lpwstr>
  </property>
</Properties>
</file>