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77" r:id="rId5"/>
    <p:sldMasterId id="2147483693" r:id="rId6"/>
  </p:sldMasterIdLst>
  <p:notesMasterIdLst>
    <p:notesMasterId r:id="rId59"/>
  </p:notesMasterIdLst>
  <p:handoutMasterIdLst>
    <p:handoutMasterId r:id="rId60"/>
  </p:handoutMasterIdLst>
  <p:sldIdLst>
    <p:sldId id="256" r:id="rId7"/>
    <p:sldId id="257" r:id="rId8"/>
    <p:sldId id="258" r:id="rId9"/>
    <p:sldId id="312" r:id="rId10"/>
    <p:sldId id="271" r:id="rId11"/>
    <p:sldId id="272" r:id="rId12"/>
    <p:sldId id="259" r:id="rId13"/>
    <p:sldId id="286" r:id="rId14"/>
    <p:sldId id="287" r:id="rId15"/>
    <p:sldId id="288" r:id="rId16"/>
    <p:sldId id="313" r:id="rId17"/>
    <p:sldId id="289" r:id="rId18"/>
    <p:sldId id="291" r:id="rId19"/>
    <p:sldId id="292" r:id="rId20"/>
    <p:sldId id="293" r:id="rId21"/>
    <p:sldId id="294" r:id="rId22"/>
    <p:sldId id="306" r:id="rId23"/>
    <p:sldId id="295" r:id="rId24"/>
    <p:sldId id="260" r:id="rId25"/>
    <p:sldId id="314" r:id="rId26"/>
    <p:sldId id="315" r:id="rId27"/>
    <p:sldId id="274" r:id="rId28"/>
    <p:sldId id="273" r:id="rId29"/>
    <p:sldId id="261" r:id="rId30"/>
    <p:sldId id="275" r:id="rId31"/>
    <p:sldId id="316" r:id="rId32"/>
    <p:sldId id="317" r:id="rId33"/>
    <p:sldId id="263" r:id="rId34"/>
    <p:sldId id="265" r:id="rId35"/>
    <p:sldId id="284" r:id="rId36"/>
    <p:sldId id="297" r:id="rId37"/>
    <p:sldId id="318" r:id="rId38"/>
    <p:sldId id="320" r:id="rId39"/>
    <p:sldId id="319" r:id="rId40"/>
    <p:sldId id="285" r:id="rId41"/>
    <p:sldId id="296" r:id="rId42"/>
    <p:sldId id="308" r:id="rId43"/>
    <p:sldId id="298" r:id="rId44"/>
    <p:sldId id="300" r:id="rId45"/>
    <p:sldId id="301" r:id="rId46"/>
    <p:sldId id="303" r:id="rId47"/>
    <p:sldId id="270" r:id="rId48"/>
    <p:sldId id="304" r:id="rId49"/>
    <p:sldId id="283" r:id="rId50"/>
    <p:sldId id="305" r:id="rId51"/>
    <p:sldId id="310" r:id="rId52"/>
    <p:sldId id="268" r:id="rId53"/>
    <p:sldId id="266" r:id="rId54"/>
    <p:sldId id="309" r:id="rId55"/>
    <p:sldId id="307" r:id="rId56"/>
    <p:sldId id="269" r:id="rId57"/>
    <p:sldId id="311" r:id="rId5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C5C"/>
    <a:srgbClr val="C01B1C"/>
    <a:srgbClr val="C40836"/>
    <a:srgbClr val="590F4A"/>
    <a:srgbClr val="166813"/>
    <a:srgbClr val="004FBB"/>
    <a:srgbClr val="383838"/>
    <a:srgbClr val="00A2D7"/>
    <a:srgbClr val="FFCF00"/>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95" autoAdjust="0"/>
    <p:restoredTop sz="94623" autoAdjust="0"/>
  </p:normalViewPr>
  <p:slideViewPr>
    <p:cSldViewPr>
      <p:cViewPr varScale="1">
        <p:scale>
          <a:sx n="157" d="100"/>
          <a:sy n="157" d="100"/>
        </p:scale>
        <p:origin x="752" y="160"/>
      </p:cViewPr>
      <p:guideLst>
        <p:guide orient="horz" pos="1620"/>
        <p:guide pos="2925"/>
      </p:guideLst>
    </p:cSldViewPr>
  </p:slideViewPr>
  <p:outlineViewPr>
    <p:cViewPr>
      <p:scale>
        <a:sx n="33" d="100"/>
        <a:sy n="33" d="100"/>
      </p:scale>
      <p:origin x="0" y="498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2/22/19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22/2/19</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5"/>
            <a:ext cx="8208912" cy="1620179"/>
          </a:xfrm>
        </p:spPr>
        <p:txBody>
          <a:bodyPr>
            <a:normAutofit/>
          </a:bodyPr>
          <a:lstStyle>
            <a:lvl1pPr algn="l">
              <a:defRPr sz="5400">
                <a:solidFill>
                  <a:srgbClr val="000000"/>
                </a:solidFill>
              </a:defRPr>
            </a:lvl1pPr>
          </a:lstStyle>
          <a:p>
            <a:r>
              <a:rPr lang="en-AU" dirty="0"/>
              <a:t>Click to edit Master title style</a:t>
            </a:r>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p>
        </p:txBody>
      </p:sp>
    </p:spTree>
    <p:extLst>
      <p:ext uri="{BB962C8B-B14F-4D97-AF65-F5344CB8AC3E}">
        <p14:creationId xmlns:p14="http://schemas.microsoft.com/office/powerpoint/2010/main" val="338374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AU"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6" name="Content Placeholder 2"/>
          <p:cNvSpPr>
            <a:spLocks noGrp="1"/>
          </p:cNvSpPr>
          <p:nvPr>
            <p:ph idx="1"/>
          </p:nvPr>
        </p:nvSpPr>
        <p:spPr>
          <a:xfrm>
            <a:off x="395536" y="1200151"/>
            <a:ext cx="8352928" cy="3423827"/>
          </a:xfrm>
        </p:spPr>
        <p:txBody>
          <a:bodyPr/>
          <a:lstStyle/>
          <a:p>
            <a:pPr lvl="0"/>
            <a:endParaRPr lang="en-AU" dirty="0"/>
          </a:p>
        </p:txBody>
      </p:sp>
    </p:spTree>
    <p:extLst>
      <p:ext uri="{BB962C8B-B14F-4D97-AF65-F5344CB8AC3E}">
        <p14:creationId xmlns:p14="http://schemas.microsoft.com/office/powerpoint/2010/main" val="141347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4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lvl1pPr>
              <a:defRPr baseline="0">
                <a:latin typeface="Powderfinger Type" panose="02020709070000000403" pitchFamily="49" charset="77"/>
              </a:defRPr>
            </a:lvl1pPr>
          </a:lstStyle>
          <a:p>
            <a:r>
              <a:rPr lang="en-AU" dirty="0"/>
              <a:t>Click to edit Master title style</a:t>
            </a:r>
          </a:p>
        </p:txBody>
      </p:sp>
      <p:sp>
        <p:nvSpPr>
          <p:cNvPr id="3"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AU"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6" name="Content Placeholder 2"/>
          <p:cNvSpPr>
            <a:spLocks noGrp="1"/>
          </p:cNvSpPr>
          <p:nvPr>
            <p:ph idx="1"/>
          </p:nvPr>
        </p:nvSpPr>
        <p:spPr>
          <a:xfrm>
            <a:off x="395536" y="1200151"/>
            <a:ext cx="8352928" cy="3423827"/>
          </a:xfrm>
        </p:spPr>
        <p:txBody>
          <a:bodyPr/>
          <a:lstStyle/>
          <a:p>
            <a:pPr lvl="0"/>
            <a:endParaRPr lang="en-AU" dirty="0"/>
          </a:p>
        </p:txBody>
      </p:sp>
    </p:spTree>
    <p:extLst>
      <p:ext uri="{BB962C8B-B14F-4D97-AF65-F5344CB8AC3E}">
        <p14:creationId xmlns:p14="http://schemas.microsoft.com/office/powerpoint/2010/main" val="141347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5"/>
            <a:ext cx="8208912" cy="1620179"/>
          </a:xfrm>
        </p:spPr>
        <p:txBody>
          <a:bodyPr>
            <a:normAutofit/>
          </a:bodyPr>
          <a:lstStyle>
            <a:lvl1pPr algn="l">
              <a:defRPr sz="5400">
                <a:solidFill>
                  <a:srgbClr val="000000"/>
                </a:solidFill>
              </a:defRPr>
            </a:lvl1pPr>
          </a:lstStyle>
          <a:p>
            <a:r>
              <a:rPr lang="en-AU" dirty="0"/>
              <a:t>Click to edit Master title style</a:t>
            </a:r>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p>
        </p:txBody>
      </p:sp>
    </p:spTree>
    <p:extLst>
      <p:ext uri="{BB962C8B-B14F-4D97-AF65-F5344CB8AC3E}">
        <p14:creationId xmlns:p14="http://schemas.microsoft.com/office/powerpoint/2010/main" val="338374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4" y="-20538"/>
            <a:ext cx="9161993" cy="5151714"/>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a:t>Click to edit Master title style</a:t>
            </a:r>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76" r:id="rId3"/>
    <p:sldLayoutId id="2147483668" r:id="rId4"/>
    <p:sldLayoutId id="2147483672" r:id="rId5"/>
    <p:sldLayoutId id="2147483674" r:id="rId6"/>
    <p:sldLayoutId id="2147483675" r:id="rId7"/>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4" y="15269"/>
            <a:ext cx="9161993" cy="5151714"/>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a:t>Click to edit Master title style</a:t>
            </a:r>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 y="-8214"/>
            <a:ext cx="9161993" cy="5151713"/>
          </a:xfrm>
          <a:prstGeom prst="rect">
            <a:avLst/>
          </a:prstGeom>
        </p:spPr>
      </p:pic>
      <p:sp>
        <p:nvSpPr>
          <p:cNvPr id="15" name="Slide Number Placeholder 3"/>
          <p:cNvSpPr>
            <a:spLocks noGrp="1"/>
          </p:cNvSpPr>
          <p:nvPr>
            <p:ph type="sldNum" sz="quarter" idx="4"/>
          </p:nvPr>
        </p:nvSpPr>
        <p:spPr>
          <a:xfrm>
            <a:off x="8748464" y="4930012"/>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xample.com/" TargetMode="External"/><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xample.com/" TargetMode="External"/><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hyperlink" Target="http://www.thepiratebay.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433C-73BD-A642-8CBC-4C2E425B609E}"/>
              </a:ext>
            </a:extLst>
          </p:cNvPr>
          <p:cNvSpPr>
            <a:spLocks noGrp="1"/>
          </p:cNvSpPr>
          <p:nvPr>
            <p:ph type="ctrTitle"/>
          </p:nvPr>
        </p:nvSpPr>
        <p:spPr/>
        <p:txBody>
          <a:bodyPr>
            <a:normAutofit fontScale="90000"/>
          </a:bodyPr>
          <a:lstStyle/>
          <a:p>
            <a:r>
              <a:rPr lang="en-AU" dirty="0">
                <a:latin typeface="Powderfinger Type" panose="02020709070000000403" pitchFamily="49" charset="77"/>
              </a:rPr>
              <a:t>DNS Privacy</a:t>
            </a:r>
            <a:br>
              <a:rPr lang="en-AU" dirty="0">
                <a:latin typeface="Powderfinger Type" panose="02020709070000000403" pitchFamily="49" charset="77"/>
              </a:rPr>
            </a:br>
            <a:r>
              <a:rPr lang="en-AU" dirty="0">
                <a:latin typeface="Powderfinger Type" panose="02020709070000000403" pitchFamily="49" charset="77"/>
              </a:rPr>
              <a:t>(or not!)</a:t>
            </a:r>
          </a:p>
        </p:txBody>
      </p:sp>
      <p:sp>
        <p:nvSpPr>
          <p:cNvPr id="3" name="Subtitle 2">
            <a:extLst>
              <a:ext uri="{FF2B5EF4-FFF2-40B4-BE49-F238E27FC236}">
                <a16:creationId xmlns:a16="http://schemas.microsoft.com/office/drawing/2014/main" id="{F3E38C45-B1A8-1147-AE83-17D3E576A1D7}"/>
              </a:ext>
            </a:extLst>
          </p:cNvPr>
          <p:cNvSpPr>
            <a:spLocks noGrp="1"/>
          </p:cNvSpPr>
          <p:nvPr>
            <p:ph type="subTitle" idx="1"/>
          </p:nvPr>
        </p:nvSpPr>
        <p:spPr>
          <a:xfrm>
            <a:off x="1143000" y="3086100"/>
            <a:ext cx="6858000" cy="857250"/>
          </a:xfrm>
        </p:spPr>
        <p:txBody>
          <a:bodyPr>
            <a:normAutofit lnSpcReduction="10000"/>
          </a:bodyPr>
          <a:lstStyle/>
          <a:p>
            <a:pPr algn="r"/>
            <a:r>
              <a:rPr lang="en-AU" dirty="0">
                <a:solidFill>
                  <a:schemeClr val="bg1">
                    <a:lumMod val="75000"/>
                  </a:schemeClr>
                </a:solidFill>
                <a:latin typeface="AhnbergHand" pitchFamily="2" charset="0"/>
              </a:rPr>
              <a:t>Geoff Huston</a:t>
            </a:r>
          </a:p>
          <a:p>
            <a:pPr algn="r"/>
            <a:r>
              <a:rPr lang="en-AU" dirty="0">
                <a:solidFill>
                  <a:schemeClr val="bg1">
                    <a:lumMod val="75000"/>
                  </a:schemeClr>
                </a:solidFill>
                <a:latin typeface="AhnbergHand" pitchFamily="2" charset="0"/>
              </a:rPr>
              <a:t>APNIC</a:t>
            </a:r>
          </a:p>
        </p:txBody>
      </p:sp>
    </p:spTree>
    <p:extLst>
      <p:ext uri="{BB962C8B-B14F-4D97-AF65-F5344CB8AC3E}">
        <p14:creationId xmlns:p14="http://schemas.microsoft.com/office/powerpoint/2010/main" val="91471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6016-0FC3-E845-9950-AC655B08522D}"/>
              </a:ext>
            </a:extLst>
          </p:cNvPr>
          <p:cNvSpPr>
            <a:spLocks noGrp="1"/>
          </p:cNvSpPr>
          <p:nvPr>
            <p:ph type="title"/>
          </p:nvPr>
        </p:nvSpPr>
        <p:spPr/>
        <p:txBody>
          <a:bodyPr/>
          <a:lstStyle/>
          <a:p>
            <a:r>
              <a:rPr lang="en-AU" dirty="0"/>
              <a:t>DNS Surveillance</a:t>
            </a:r>
          </a:p>
        </p:txBody>
      </p:sp>
      <p:sp>
        <p:nvSpPr>
          <p:cNvPr id="3" name="Content Placeholder 2">
            <a:extLst>
              <a:ext uri="{FF2B5EF4-FFF2-40B4-BE49-F238E27FC236}">
                <a16:creationId xmlns:a16="http://schemas.microsoft.com/office/drawing/2014/main" id="{AA9AA6D9-79B1-6743-A72C-2F51909BC93C}"/>
              </a:ext>
            </a:extLst>
          </p:cNvPr>
          <p:cNvSpPr>
            <a:spLocks noGrp="1"/>
          </p:cNvSpPr>
          <p:nvPr>
            <p:ph idx="1"/>
          </p:nvPr>
        </p:nvSpPr>
        <p:spPr/>
        <p:txBody>
          <a:bodyPr/>
          <a:lstStyle/>
          <a:p>
            <a:r>
              <a:rPr lang="en-AU" dirty="0"/>
              <a:t>The DNS appears to be used by many actors as a means of looking at what we do online and censoring what services we can access online</a:t>
            </a:r>
          </a:p>
          <a:p>
            <a:endParaRPr lang="en-AU" dirty="0"/>
          </a:p>
          <a:p>
            <a:pPr lvl="1"/>
            <a:endParaRPr lang="en-AU" dirty="0"/>
          </a:p>
        </p:txBody>
      </p:sp>
    </p:spTree>
    <p:extLst>
      <p:ext uri="{BB962C8B-B14F-4D97-AF65-F5344CB8AC3E}">
        <p14:creationId xmlns:p14="http://schemas.microsoft.com/office/powerpoint/2010/main" val="30002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6016-0FC3-E845-9950-AC655B08522D}"/>
              </a:ext>
            </a:extLst>
          </p:cNvPr>
          <p:cNvSpPr>
            <a:spLocks noGrp="1"/>
          </p:cNvSpPr>
          <p:nvPr>
            <p:ph type="title"/>
          </p:nvPr>
        </p:nvSpPr>
        <p:spPr/>
        <p:txBody>
          <a:bodyPr/>
          <a:lstStyle/>
          <a:p>
            <a:r>
              <a:rPr lang="en-AU" dirty="0"/>
              <a:t>DNS Surveillance</a:t>
            </a:r>
          </a:p>
        </p:txBody>
      </p:sp>
      <p:sp>
        <p:nvSpPr>
          <p:cNvPr id="3" name="Content Placeholder 2">
            <a:extLst>
              <a:ext uri="{FF2B5EF4-FFF2-40B4-BE49-F238E27FC236}">
                <a16:creationId xmlns:a16="http://schemas.microsoft.com/office/drawing/2014/main" id="{AA9AA6D9-79B1-6743-A72C-2F51909BC93C}"/>
              </a:ext>
            </a:extLst>
          </p:cNvPr>
          <p:cNvSpPr>
            <a:spLocks noGrp="1"/>
          </p:cNvSpPr>
          <p:nvPr>
            <p:ph idx="1"/>
          </p:nvPr>
        </p:nvSpPr>
        <p:spPr/>
        <p:txBody>
          <a:bodyPr>
            <a:normAutofit fontScale="92500" lnSpcReduction="20000"/>
          </a:bodyPr>
          <a:lstStyle/>
          <a:p>
            <a:r>
              <a:rPr lang="en-AU" dirty="0"/>
              <a:t>The DNS appears to be used by many actors as a means of looking at what we do online and censoring what services we can access online</a:t>
            </a:r>
          </a:p>
          <a:p>
            <a:endParaRPr lang="en-AU" dirty="0"/>
          </a:p>
          <a:p>
            <a:r>
              <a:rPr lang="en-AU" dirty="0"/>
              <a:t>Can we stop DNS surveillance completely?</a:t>
            </a:r>
          </a:p>
          <a:p>
            <a:pPr lvl="1"/>
            <a:r>
              <a:rPr lang="en-AU" dirty="0"/>
              <a:t>Probably not!</a:t>
            </a:r>
          </a:p>
          <a:p>
            <a:endParaRPr lang="en-AU" dirty="0"/>
          </a:p>
          <a:p>
            <a:r>
              <a:rPr lang="en-AU" dirty="0"/>
              <a:t>Can we make it harder to collect individual profiles of activity?</a:t>
            </a:r>
          </a:p>
          <a:p>
            <a:pPr lvl="1"/>
            <a:r>
              <a:rPr lang="en-AU" dirty="0"/>
              <a:t>Well, yes</a:t>
            </a:r>
          </a:p>
          <a:p>
            <a:pPr lvl="1"/>
            <a:r>
              <a:rPr lang="en-AU" dirty="0"/>
              <a:t>And that’s what I want to talk about today</a:t>
            </a:r>
          </a:p>
          <a:p>
            <a:pPr lvl="1"/>
            <a:endParaRPr lang="en-AU" dirty="0"/>
          </a:p>
        </p:txBody>
      </p:sp>
    </p:spTree>
    <p:extLst>
      <p:ext uri="{BB962C8B-B14F-4D97-AF65-F5344CB8AC3E}">
        <p14:creationId xmlns:p14="http://schemas.microsoft.com/office/powerpoint/2010/main" val="2072131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2BB1B-51F5-254C-A14B-28284EC31BFA}"/>
              </a:ext>
            </a:extLst>
          </p:cNvPr>
          <p:cNvSpPr>
            <a:spLocks noGrp="1"/>
          </p:cNvSpPr>
          <p:nvPr>
            <p:ph type="title"/>
          </p:nvPr>
        </p:nvSpPr>
        <p:spPr/>
        <p:txBody>
          <a:bodyPr/>
          <a:lstStyle/>
          <a:p>
            <a:r>
              <a:rPr lang="en-AU" dirty="0"/>
              <a:t>The DNS Privacy Issue</a:t>
            </a:r>
          </a:p>
        </p:txBody>
      </p:sp>
      <p:sp>
        <p:nvSpPr>
          <p:cNvPr id="3" name="Content Placeholder 2">
            <a:extLst>
              <a:ext uri="{FF2B5EF4-FFF2-40B4-BE49-F238E27FC236}">
                <a16:creationId xmlns:a16="http://schemas.microsoft.com/office/drawing/2014/main" id="{ED70C472-9EF3-4F45-9A6F-BB962EC58329}"/>
              </a:ext>
            </a:extLst>
          </p:cNvPr>
          <p:cNvSpPr>
            <a:spLocks noGrp="1"/>
          </p:cNvSpPr>
          <p:nvPr>
            <p:ph idx="1"/>
          </p:nvPr>
        </p:nvSpPr>
        <p:spPr/>
        <p:txBody>
          <a:bodyPr/>
          <a:lstStyle/>
          <a:p>
            <a:r>
              <a:rPr lang="en-AU" dirty="0"/>
              <a:t>Lots of actors get to see what I do in the DNS</a:t>
            </a:r>
          </a:p>
          <a:p>
            <a:pPr lvl="1"/>
            <a:r>
              <a:rPr lang="en-AU" dirty="0"/>
              <a:t>My platform</a:t>
            </a:r>
          </a:p>
          <a:p>
            <a:pPr lvl="1"/>
            <a:r>
              <a:rPr lang="en-AU" dirty="0"/>
              <a:t>My ISP’s recursive resolver</a:t>
            </a:r>
          </a:p>
          <a:p>
            <a:pPr lvl="1"/>
            <a:r>
              <a:rPr lang="en-AU" dirty="0"/>
              <a:t>Their forwarding resolver, if they have one</a:t>
            </a:r>
          </a:p>
          <a:p>
            <a:pPr lvl="1"/>
            <a:r>
              <a:rPr lang="en-AU" dirty="0"/>
              <a:t>Authoritative Name servers</a:t>
            </a:r>
          </a:p>
          <a:p>
            <a:pPr lvl="1"/>
            <a:r>
              <a:rPr lang="en-AU" dirty="0"/>
              <a:t>Snoopers on the wire</a:t>
            </a:r>
          </a:p>
          <a:p>
            <a:r>
              <a:rPr lang="en-AU" dirty="0"/>
              <a:t>Can we make it harder for these “others” to snoop on me?</a:t>
            </a:r>
          </a:p>
        </p:txBody>
      </p:sp>
    </p:spTree>
    <p:extLst>
      <p:ext uri="{BB962C8B-B14F-4D97-AF65-F5344CB8AC3E}">
        <p14:creationId xmlns:p14="http://schemas.microsoft.com/office/powerpoint/2010/main" val="1067328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98" y="273844"/>
            <a:ext cx="8271252" cy="994172"/>
          </a:xfrm>
        </p:spPr>
        <p:txBody>
          <a:bodyPr>
            <a:normAutofit fontScale="90000"/>
          </a:bodyPr>
          <a:lstStyle/>
          <a:p>
            <a:r>
              <a:rPr lang="en-AU" dirty="0"/>
              <a:t>How we might think the DNS works</a:t>
            </a:r>
          </a:p>
        </p:txBody>
      </p:sp>
      <p:sp>
        <p:nvSpPr>
          <p:cNvPr id="4" name="Freeform 3"/>
          <p:cNvSpPr/>
          <p:nvPr/>
        </p:nvSpPr>
        <p:spPr>
          <a:xfrm>
            <a:off x="1851422" y="2443905"/>
            <a:ext cx="1103526"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 name="TextBox 4"/>
          <p:cNvSpPr txBox="1"/>
          <p:nvPr/>
        </p:nvSpPr>
        <p:spPr>
          <a:xfrm>
            <a:off x="2006296" y="2611795"/>
            <a:ext cx="742511" cy="300082"/>
          </a:xfrm>
          <a:prstGeom prst="rect">
            <a:avLst/>
          </a:prstGeom>
          <a:noFill/>
        </p:spPr>
        <p:txBody>
          <a:bodyPr wrap="none" rtlCol="0">
            <a:spAutoFit/>
          </a:bodyPr>
          <a:lstStyle/>
          <a:p>
            <a:r>
              <a:rPr lang="en-US" sz="1350" dirty="0">
                <a:latin typeface="AhnbergHand"/>
                <a:cs typeface="AhnbergHand"/>
              </a:rPr>
              <a:t>Client</a:t>
            </a:r>
          </a:p>
        </p:txBody>
      </p:sp>
      <p:sp>
        <p:nvSpPr>
          <p:cNvPr id="6" name="Freeform 5"/>
          <p:cNvSpPr/>
          <p:nvPr/>
        </p:nvSpPr>
        <p:spPr>
          <a:xfrm>
            <a:off x="3848401" y="2444189"/>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Box 6"/>
          <p:cNvSpPr txBox="1"/>
          <p:nvPr/>
        </p:nvSpPr>
        <p:spPr>
          <a:xfrm>
            <a:off x="3808716" y="2611795"/>
            <a:ext cx="1470274" cy="300082"/>
          </a:xfrm>
          <a:prstGeom prst="rect">
            <a:avLst/>
          </a:prstGeom>
          <a:noFill/>
        </p:spPr>
        <p:txBody>
          <a:bodyPr wrap="none" rtlCol="0">
            <a:spAutoFit/>
          </a:bodyPr>
          <a:lstStyle/>
          <a:p>
            <a:r>
              <a:rPr lang="en-US" sz="1350" dirty="0">
                <a:latin typeface="AhnbergHand"/>
                <a:cs typeface="AhnbergHand"/>
              </a:rPr>
              <a:t>DNS Resolver</a:t>
            </a:r>
          </a:p>
        </p:txBody>
      </p:sp>
      <p:sp>
        <p:nvSpPr>
          <p:cNvPr id="8" name="Freeform 7"/>
          <p:cNvSpPr/>
          <p:nvPr/>
        </p:nvSpPr>
        <p:spPr>
          <a:xfrm>
            <a:off x="2878235" y="2463792"/>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 name="Freeform 8"/>
          <p:cNvSpPr/>
          <p:nvPr/>
        </p:nvSpPr>
        <p:spPr>
          <a:xfrm>
            <a:off x="5160766" y="2370262"/>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2" name="Freeform 11"/>
          <p:cNvSpPr/>
          <p:nvPr/>
        </p:nvSpPr>
        <p:spPr>
          <a:xfrm>
            <a:off x="2954948" y="2861832"/>
            <a:ext cx="860877" cy="147200"/>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9" name="Freeform 18"/>
          <p:cNvSpPr/>
          <p:nvPr/>
        </p:nvSpPr>
        <p:spPr>
          <a:xfrm>
            <a:off x="5192646" y="2861832"/>
            <a:ext cx="860877" cy="147200"/>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0" name="Freeform 19"/>
          <p:cNvSpPr/>
          <p:nvPr/>
        </p:nvSpPr>
        <p:spPr>
          <a:xfrm>
            <a:off x="6104709" y="2370262"/>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TextBox 20"/>
          <p:cNvSpPr txBox="1"/>
          <p:nvPr/>
        </p:nvSpPr>
        <p:spPr>
          <a:xfrm>
            <a:off x="6124891" y="2544414"/>
            <a:ext cx="1313180" cy="300082"/>
          </a:xfrm>
          <a:prstGeom prst="rect">
            <a:avLst/>
          </a:prstGeom>
          <a:noFill/>
        </p:spPr>
        <p:txBody>
          <a:bodyPr wrap="none" rtlCol="0">
            <a:spAutoFit/>
          </a:bodyPr>
          <a:lstStyle/>
          <a:p>
            <a:r>
              <a:rPr lang="en-US" sz="1350" dirty="0">
                <a:solidFill>
                  <a:schemeClr val="accent1"/>
                </a:solidFill>
                <a:latin typeface="AhnbergHand"/>
                <a:cs typeface="AhnbergHand"/>
              </a:rPr>
              <a:t>DNS Server</a:t>
            </a:r>
          </a:p>
        </p:txBody>
      </p:sp>
    </p:spTree>
    <p:extLst>
      <p:ext uri="{BB962C8B-B14F-4D97-AF65-F5344CB8AC3E}">
        <p14:creationId xmlns:p14="http://schemas.microsoft.com/office/powerpoint/2010/main" val="363827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74" y="273844"/>
            <a:ext cx="8381677" cy="994172"/>
          </a:xfrm>
        </p:spPr>
        <p:txBody>
          <a:bodyPr>
            <a:normAutofit fontScale="90000"/>
          </a:bodyPr>
          <a:lstStyle/>
          <a:p>
            <a:r>
              <a:rPr lang="en-AU" dirty="0"/>
              <a:t>What we suspect the DNS is like</a:t>
            </a:r>
          </a:p>
        </p:txBody>
      </p:sp>
      <p:sp>
        <p:nvSpPr>
          <p:cNvPr id="14" name="Freeform 13"/>
          <p:cNvSpPr/>
          <p:nvPr/>
        </p:nvSpPr>
        <p:spPr>
          <a:xfrm>
            <a:off x="1498655" y="1437438"/>
            <a:ext cx="1103526"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5" name="TextBox 14"/>
          <p:cNvSpPr txBox="1"/>
          <p:nvPr/>
        </p:nvSpPr>
        <p:spPr>
          <a:xfrm>
            <a:off x="1653529" y="1605328"/>
            <a:ext cx="742511" cy="300082"/>
          </a:xfrm>
          <a:prstGeom prst="rect">
            <a:avLst/>
          </a:prstGeom>
          <a:noFill/>
        </p:spPr>
        <p:txBody>
          <a:bodyPr wrap="none" rtlCol="0">
            <a:spAutoFit/>
          </a:bodyPr>
          <a:lstStyle/>
          <a:p>
            <a:r>
              <a:rPr lang="en-US" sz="1350" dirty="0">
                <a:latin typeface="AhnbergHand"/>
                <a:cs typeface="AhnbergHand"/>
              </a:rPr>
              <a:t>Client</a:t>
            </a:r>
          </a:p>
        </p:txBody>
      </p:sp>
      <p:sp>
        <p:nvSpPr>
          <p:cNvPr id="16" name="Freeform 15"/>
          <p:cNvSpPr/>
          <p:nvPr/>
        </p:nvSpPr>
        <p:spPr>
          <a:xfrm>
            <a:off x="3495634" y="1437722"/>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TextBox 16"/>
          <p:cNvSpPr txBox="1"/>
          <p:nvPr/>
        </p:nvSpPr>
        <p:spPr>
          <a:xfrm>
            <a:off x="3455949" y="1605328"/>
            <a:ext cx="1470274" cy="300082"/>
          </a:xfrm>
          <a:prstGeom prst="rect">
            <a:avLst/>
          </a:prstGeom>
          <a:noFill/>
        </p:spPr>
        <p:txBody>
          <a:bodyPr wrap="none" rtlCol="0">
            <a:spAutoFit/>
          </a:bodyPr>
          <a:lstStyle/>
          <a:p>
            <a:r>
              <a:rPr lang="en-US" sz="1350" dirty="0">
                <a:latin typeface="AhnbergHand"/>
                <a:cs typeface="AhnbergHand"/>
              </a:rPr>
              <a:t>DNS Resolver</a:t>
            </a:r>
          </a:p>
        </p:txBody>
      </p:sp>
      <p:sp>
        <p:nvSpPr>
          <p:cNvPr id="18" name="Freeform 17"/>
          <p:cNvSpPr/>
          <p:nvPr/>
        </p:nvSpPr>
        <p:spPr>
          <a:xfrm>
            <a:off x="2525468" y="1457325"/>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2" name="Freeform 21"/>
          <p:cNvSpPr/>
          <p:nvPr/>
        </p:nvSpPr>
        <p:spPr>
          <a:xfrm>
            <a:off x="4807999" y="1363795"/>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3" name="Freeform 22"/>
          <p:cNvSpPr/>
          <p:nvPr/>
        </p:nvSpPr>
        <p:spPr>
          <a:xfrm>
            <a:off x="5732637" y="1455046"/>
            <a:ext cx="1519698"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4" name="TextBox 23"/>
          <p:cNvSpPr txBox="1"/>
          <p:nvPr/>
        </p:nvSpPr>
        <p:spPr>
          <a:xfrm>
            <a:off x="5887511" y="1622937"/>
            <a:ext cx="1313180" cy="300082"/>
          </a:xfrm>
          <a:prstGeom prst="rect">
            <a:avLst/>
          </a:prstGeom>
          <a:noFill/>
        </p:spPr>
        <p:txBody>
          <a:bodyPr wrap="none" rtlCol="0">
            <a:spAutoFit/>
          </a:bodyPr>
          <a:lstStyle/>
          <a:p>
            <a:r>
              <a:rPr lang="en-US" sz="1350" dirty="0">
                <a:solidFill>
                  <a:schemeClr val="accent1"/>
                </a:solidFill>
                <a:latin typeface="AhnbergHand"/>
                <a:cs typeface="AhnbergHand"/>
              </a:rPr>
              <a:t>DNS Server</a:t>
            </a:r>
          </a:p>
        </p:txBody>
      </p:sp>
      <p:grpSp>
        <p:nvGrpSpPr>
          <p:cNvPr id="25" name="Group 24"/>
          <p:cNvGrpSpPr/>
          <p:nvPr/>
        </p:nvGrpSpPr>
        <p:grpSpPr>
          <a:xfrm>
            <a:off x="4807999" y="2291520"/>
            <a:ext cx="546927" cy="419754"/>
            <a:chOff x="4924605" y="4010196"/>
            <a:chExt cx="729236" cy="559672"/>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Box 26"/>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28" name="Group 27"/>
          <p:cNvGrpSpPr/>
          <p:nvPr/>
        </p:nvGrpSpPr>
        <p:grpSpPr>
          <a:xfrm>
            <a:off x="4813462" y="2881699"/>
            <a:ext cx="546927" cy="419754"/>
            <a:chOff x="4924605" y="4010196"/>
            <a:chExt cx="729236" cy="559672"/>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Box 29"/>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31" name="Group 30"/>
          <p:cNvGrpSpPr/>
          <p:nvPr/>
        </p:nvGrpSpPr>
        <p:grpSpPr>
          <a:xfrm>
            <a:off x="4079686" y="3330556"/>
            <a:ext cx="546927" cy="419754"/>
            <a:chOff x="4924605" y="4010196"/>
            <a:chExt cx="729236" cy="559672"/>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TextBox 32"/>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34" name="Group 33"/>
          <p:cNvGrpSpPr/>
          <p:nvPr/>
        </p:nvGrpSpPr>
        <p:grpSpPr>
          <a:xfrm>
            <a:off x="4004800" y="2695759"/>
            <a:ext cx="546927" cy="419754"/>
            <a:chOff x="4924605" y="4010196"/>
            <a:chExt cx="729236" cy="559672"/>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6" name="TextBox 35"/>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49" name="Group 48"/>
          <p:cNvGrpSpPr/>
          <p:nvPr/>
        </p:nvGrpSpPr>
        <p:grpSpPr>
          <a:xfrm>
            <a:off x="3472196" y="2291520"/>
            <a:ext cx="546927" cy="419754"/>
            <a:chOff x="4924605" y="4010196"/>
            <a:chExt cx="729236" cy="559672"/>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1" name="TextBox 50"/>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sp>
        <p:nvSpPr>
          <p:cNvPr id="52" name="Freeform 51"/>
          <p:cNvSpPr/>
          <p:nvPr/>
        </p:nvSpPr>
        <p:spPr>
          <a:xfrm>
            <a:off x="3983869" y="2295276"/>
            <a:ext cx="793094" cy="110932"/>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3" name="Freeform 52"/>
          <p:cNvSpPr/>
          <p:nvPr/>
        </p:nvSpPr>
        <p:spPr>
          <a:xfrm>
            <a:off x="5275553" y="1721169"/>
            <a:ext cx="398916" cy="567604"/>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7" name="Freeform 56"/>
          <p:cNvSpPr/>
          <p:nvPr/>
        </p:nvSpPr>
        <p:spPr>
          <a:xfrm>
            <a:off x="4508735" y="2483477"/>
            <a:ext cx="277632" cy="327354"/>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8" name="Freeform 57"/>
          <p:cNvSpPr/>
          <p:nvPr/>
        </p:nvSpPr>
        <p:spPr>
          <a:xfrm>
            <a:off x="5353838" y="1983277"/>
            <a:ext cx="323422" cy="1094921"/>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9" name="Freeform 58"/>
          <p:cNvSpPr/>
          <p:nvPr/>
        </p:nvSpPr>
        <p:spPr>
          <a:xfrm>
            <a:off x="4297004" y="3042493"/>
            <a:ext cx="163092" cy="277100"/>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0" name="Freeform 59"/>
          <p:cNvSpPr/>
          <p:nvPr/>
        </p:nvSpPr>
        <p:spPr>
          <a:xfrm>
            <a:off x="4538379" y="2901934"/>
            <a:ext cx="234890" cy="104498"/>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1" name="Freeform 60"/>
          <p:cNvSpPr/>
          <p:nvPr/>
        </p:nvSpPr>
        <p:spPr>
          <a:xfrm>
            <a:off x="4636234" y="3253949"/>
            <a:ext cx="547988" cy="238547"/>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6" name="Freeform 65"/>
          <p:cNvSpPr/>
          <p:nvPr/>
        </p:nvSpPr>
        <p:spPr>
          <a:xfrm>
            <a:off x="4009963" y="2054851"/>
            <a:ext cx="521893" cy="240446"/>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nvGrpSpPr>
          <p:cNvPr id="67" name="Group 66"/>
          <p:cNvGrpSpPr/>
          <p:nvPr/>
        </p:nvGrpSpPr>
        <p:grpSpPr>
          <a:xfrm>
            <a:off x="5002090" y="3547937"/>
            <a:ext cx="546927" cy="419754"/>
            <a:chOff x="4924605" y="4010196"/>
            <a:chExt cx="729236" cy="559672"/>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9" name="TextBox 68"/>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0" name="Group 69"/>
          <p:cNvGrpSpPr/>
          <p:nvPr/>
        </p:nvGrpSpPr>
        <p:grpSpPr>
          <a:xfrm>
            <a:off x="5581959" y="3261280"/>
            <a:ext cx="546927" cy="419754"/>
            <a:chOff x="5670962" y="4828436"/>
            <a:chExt cx="729236" cy="559672"/>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2" name="TextBox 71"/>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3" name="Group 72"/>
          <p:cNvGrpSpPr/>
          <p:nvPr/>
        </p:nvGrpSpPr>
        <p:grpSpPr>
          <a:xfrm>
            <a:off x="5696259" y="3375580"/>
            <a:ext cx="546927" cy="419754"/>
            <a:chOff x="5670962" y="4828436"/>
            <a:chExt cx="729236" cy="559672"/>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5" name="TextBox 74"/>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6" name="Group 75"/>
          <p:cNvGrpSpPr/>
          <p:nvPr/>
        </p:nvGrpSpPr>
        <p:grpSpPr>
          <a:xfrm>
            <a:off x="5810559" y="3489880"/>
            <a:ext cx="546927" cy="419754"/>
            <a:chOff x="5670962" y="4828436"/>
            <a:chExt cx="729236" cy="559672"/>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8" name="TextBox 77"/>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9" name="Group 78"/>
          <p:cNvGrpSpPr/>
          <p:nvPr/>
        </p:nvGrpSpPr>
        <p:grpSpPr>
          <a:xfrm>
            <a:off x="5924859" y="3604180"/>
            <a:ext cx="546927" cy="419754"/>
            <a:chOff x="5670962" y="4828436"/>
            <a:chExt cx="729236" cy="559672"/>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1" name="TextBox 80"/>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82" name="Group 81"/>
          <p:cNvGrpSpPr/>
          <p:nvPr/>
        </p:nvGrpSpPr>
        <p:grpSpPr>
          <a:xfrm>
            <a:off x="6039159" y="3718480"/>
            <a:ext cx="546927" cy="419754"/>
            <a:chOff x="5670962" y="4828436"/>
            <a:chExt cx="729236" cy="559672"/>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4" name="TextBox 83"/>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85" name="Group 84"/>
          <p:cNvGrpSpPr/>
          <p:nvPr/>
        </p:nvGrpSpPr>
        <p:grpSpPr>
          <a:xfrm>
            <a:off x="6153459" y="3832780"/>
            <a:ext cx="546927" cy="419754"/>
            <a:chOff x="5670962" y="4828436"/>
            <a:chExt cx="729236" cy="559672"/>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7" name="TextBox 86"/>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sp>
        <p:nvSpPr>
          <p:cNvPr id="88" name="Freeform 87"/>
          <p:cNvSpPr/>
          <p:nvPr/>
        </p:nvSpPr>
        <p:spPr>
          <a:xfrm>
            <a:off x="4628828" y="3607383"/>
            <a:ext cx="298837" cy="162837"/>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9" name="Freeform 88"/>
          <p:cNvSpPr/>
          <p:nvPr/>
        </p:nvSpPr>
        <p:spPr>
          <a:xfrm>
            <a:off x="4497575" y="3056143"/>
            <a:ext cx="444862" cy="558740"/>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0" name="Freeform 89"/>
          <p:cNvSpPr/>
          <p:nvPr/>
        </p:nvSpPr>
        <p:spPr>
          <a:xfrm>
            <a:off x="5513853" y="3643637"/>
            <a:ext cx="146254" cy="79643"/>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1" name="Freeform 90"/>
          <p:cNvSpPr/>
          <p:nvPr/>
        </p:nvSpPr>
        <p:spPr>
          <a:xfrm>
            <a:off x="5517602" y="3768630"/>
            <a:ext cx="245174" cy="86249"/>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2" name="Freeform 91"/>
          <p:cNvSpPr/>
          <p:nvPr/>
        </p:nvSpPr>
        <p:spPr>
          <a:xfrm>
            <a:off x="5517603" y="3802379"/>
            <a:ext cx="368926" cy="16617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3" name="Freeform 92"/>
          <p:cNvSpPr/>
          <p:nvPr/>
        </p:nvSpPr>
        <p:spPr>
          <a:xfrm>
            <a:off x="5506351" y="3847379"/>
            <a:ext cx="483764" cy="255566"/>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4" name="Freeform 93"/>
          <p:cNvSpPr/>
          <p:nvPr/>
        </p:nvSpPr>
        <p:spPr>
          <a:xfrm>
            <a:off x="5480101" y="3881128"/>
            <a:ext cx="604754" cy="426655"/>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5" name="Freeform 94"/>
          <p:cNvSpPr/>
          <p:nvPr/>
        </p:nvSpPr>
        <p:spPr>
          <a:xfrm>
            <a:off x="5382599" y="3888628"/>
            <a:ext cx="877524" cy="619917"/>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6" name="Freeform 95"/>
          <p:cNvSpPr/>
          <p:nvPr/>
        </p:nvSpPr>
        <p:spPr>
          <a:xfrm>
            <a:off x="5986845" y="2065113"/>
            <a:ext cx="486283" cy="12344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7" name="Freeform 96"/>
          <p:cNvSpPr/>
          <p:nvPr/>
        </p:nvSpPr>
        <p:spPr>
          <a:xfrm>
            <a:off x="6101145" y="2065113"/>
            <a:ext cx="486283" cy="13487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8" name="Freeform 97"/>
          <p:cNvSpPr/>
          <p:nvPr/>
        </p:nvSpPr>
        <p:spPr>
          <a:xfrm>
            <a:off x="6215445" y="2065113"/>
            <a:ext cx="486283" cy="14630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9" name="Freeform 98"/>
          <p:cNvSpPr/>
          <p:nvPr/>
        </p:nvSpPr>
        <p:spPr>
          <a:xfrm>
            <a:off x="6329745" y="2065113"/>
            <a:ext cx="486283" cy="15773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0" name="Freeform 99"/>
          <p:cNvSpPr/>
          <p:nvPr/>
        </p:nvSpPr>
        <p:spPr>
          <a:xfrm>
            <a:off x="6444045" y="2065113"/>
            <a:ext cx="486283" cy="16916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1" name="Freeform 100"/>
          <p:cNvSpPr/>
          <p:nvPr/>
        </p:nvSpPr>
        <p:spPr>
          <a:xfrm>
            <a:off x="6558345" y="2065113"/>
            <a:ext cx="486283" cy="18059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 name="Freeform 9"/>
          <p:cNvSpPr/>
          <p:nvPr/>
        </p:nvSpPr>
        <p:spPr>
          <a:xfrm>
            <a:off x="2605543" y="1667805"/>
            <a:ext cx="803329" cy="801076"/>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Freeform 10"/>
          <p:cNvSpPr/>
          <p:nvPr/>
        </p:nvSpPr>
        <p:spPr>
          <a:xfrm>
            <a:off x="2588895" y="1774508"/>
            <a:ext cx="1483453" cy="185166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18286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74" y="273844"/>
            <a:ext cx="8381677" cy="994172"/>
          </a:xfrm>
        </p:spPr>
        <p:txBody>
          <a:bodyPr>
            <a:normAutofit fontScale="90000"/>
          </a:bodyPr>
          <a:lstStyle/>
          <a:p>
            <a:r>
              <a:rPr lang="en-AU" dirty="0"/>
              <a:t>What we suspect the DNS is like</a:t>
            </a:r>
          </a:p>
        </p:txBody>
      </p:sp>
      <p:sp>
        <p:nvSpPr>
          <p:cNvPr id="14" name="Freeform 13"/>
          <p:cNvSpPr/>
          <p:nvPr/>
        </p:nvSpPr>
        <p:spPr>
          <a:xfrm>
            <a:off x="1498655" y="1437438"/>
            <a:ext cx="1103526"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5" name="TextBox 14"/>
          <p:cNvSpPr txBox="1"/>
          <p:nvPr/>
        </p:nvSpPr>
        <p:spPr>
          <a:xfrm>
            <a:off x="1653529" y="1605328"/>
            <a:ext cx="742511" cy="300082"/>
          </a:xfrm>
          <a:prstGeom prst="rect">
            <a:avLst/>
          </a:prstGeom>
          <a:noFill/>
        </p:spPr>
        <p:txBody>
          <a:bodyPr wrap="none" rtlCol="0">
            <a:spAutoFit/>
          </a:bodyPr>
          <a:lstStyle/>
          <a:p>
            <a:r>
              <a:rPr lang="en-US" sz="1350" dirty="0">
                <a:latin typeface="AhnbergHand"/>
                <a:cs typeface="AhnbergHand"/>
              </a:rPr>
              <a:t>Client</a:t>
            </a:r>
          </a:p>
        </p:txBody>
      </p:sp>
      <p:sp>
        <p:nvSpPr>
          <p:cNvPr id="16" name="Freeform 15"/>
          <p:cNvSpPr/>
          <p:nvPr/>
        </p:nvSpPr>
        <p:spPr>
          <a:xfrm>
            <a:off x="3495634" y="1437722"/>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TextBox 16"/>
          <p:cNvSpPr txBox="1"/>
          <p:nvPr/>
        </p:nvSpPr>
        <p:spPr>
          <a:xfrm>
            <a:off x="3455949" y="1605328"/>
            <a:ext cx="1470274" cy="300082"/>
          </a:xfrm>
          <a:prstGeom prst="rect">
            <a:avLst/>
          </a:prstGeom>
          <a:noFill/>
        </p:spPr>
        <p:txBody>
          <a:bodyPr wrap="none" rtlCol="0">
            <a:spAutoFit/>
          </a:bodyPr>
          <a:lstStyle/>
          <a:p>
            <a:r>
              <a:rPr lang="en-US" sz="1350" dirty="0">
                <a:latin typeface="AhnbergHand"/>
                <a:cs typeface="AhnbergHand"/>
              </a:rPr>
              <a:t>DNS Resolver</a:t>
            </a:r>
          </a:p>
        </p:txBody>
      </p:sp>
      <p:sp>
        <p:nvSpPr>
          <p:cNvPr id="18" name="Freeform 17"/>
          <p:cNvSpPr/>
          <p:nvPr/>
        </p:nvSpPr>
        <p:spPr>
          <a:xfrm>
            <a:off x="2525468" y="1457325"/>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2" name="Freeform 21"/>
          <p:cNvSpPr/>
          <p:nvPr/>
        </p:nvSpPr>
        <p:spPr>
          <a:xfrm>
            <a:off x="4807999" y="1363795"/>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3" name="Freeform 22"/>
          <p:cNvSpPr/>
          <p:nvPr/>
        </p:nvSpPr>
        <p:spPr>
          <a:xfrm>
            <a:off x="5732637" y="1455046"/>
            <a:ext cx="1519698"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4" name="TextBox 23"/>
          <p:cNvSpPr txBox="1"/>
          <p:nvPr/>
        </p:nvSpPr>
        <p:spPr>
          <a:xfrm>
            <a:off x="5887511" y="1622937"/>
            <a:ext cx="1313180" cy="300082"/>
          </a:xfrm>
          <a:prstGeom prst="rect">
            <a:avLst/>
          </a:prstGeom>
          <a:noFill/>
        </p:spPr>
        <p:txBody>
          <a:bodyPr wrap="none" rtlCol="0">
            <a:spAutoFit/>
          </a:bodyPr>
          <a:lstStyle/>
          <a:p>
            <a:r>
              <a:rPr lang="en-US" sz="1350" dirty="0">
                <a:solidFill>
                  <a:schemeClr val="accent1"/>
                </a:solidFill>
                <a:latin typeface="AhnbergHand"/>
                <a:cs typeface="AhnbergHand"/>
              </a:rPr>
              <a:t>DNS Server</a:t>
            </a:r>
          </a:p>
        </p:txBody>
      </p:sp>
      <p:grpSp>
        <p:nvGrpSpPr>
          <p:cNvPr id="25" name="Group 24"/>
          <p:cNvGrpSpPr/>
          <p:nvPr/>
        </p:nvGrpSpPr>
        <p:grpSpPr>
          <a:xfrm>
            <a:off x="4807999" y="2291520"/>
            <a:ext cx="546927" cy="419754"/>
            <a:chOff x="4924605" y="4010196"/>
            <a:chExt cx="729236" cy="559672"/>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Box 26"/>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28" name="Group 27"/>
          <p:cNvGrpSpPr/>
          <p:nvPr/>
        </p:nvGrpSpPr>
        <p:grpSpPr>
          <a:xfrm>
            <a:off x="4813462" y="2881699"/>
            <a:ext cx="546927" cy="419754"/>
            <a:chOff x="4924605" y="4010196"/>
            <a:chExt cx="729236" cy="559672"/>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Box 29"/>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31" name="Group 30"/>
          <p:cNvGrpSpPr/>
          <p:nvPr/>
        </p:nvGrpSpPr>
        <p:grpSpPr>
          <a:xfrm>
            <a:off x="4079686" y="3330556"/>
            <a:ext cx="546927" cy="419754"/>
            <a:chOff x="4924605" y="4010196"/>
            <a:chExt cx="729236" cy="559672"/>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TextBox 32"/>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34" name="Group 33"/>
          <p:cNvGrpSpPr/>
          <p:nvPr/>
        </p:nvGrpSpPr>
        <p:grpSpPr>
          <a:xfrm>
            <a:off x="4004800" y="2695759"/>
            <a:ext cx="546927" cy="419754"/>
            <a:chOff x="4924605" y="4010196"/>
            <a:chExt cx="729236" cy="559672"/>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6" name="TextBox 35"/>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49" name="Group 48"/>
          <p:cNvGrpSpPr/>
          <p:nvPr/>
        </p:nvGrpSpPr>
        <p:grpSpPr>
          <a:xfrm>
            <a:off x="3472196" y="2291520"/>
            <a:ext cx="546927" cy="419754"/>
            <a:chOff x="4924605" y="4010196"/>
            <a:chExt cx="729236" cy="559672"/>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1" name="TextBox 50"/>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sp>
        <p:nvSpPr>
          <p:cNvPr id="52" name="Freeform 51"/>
          <p:cNvSpPr/>
          <p:nvPr/>
        </p:nvSpPr>
        <p:spPr>
          <a:xfrm>
            <a:off x="3983869" y="2295276"/>
            <a:ext cx="793094" cy="110932"/>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3" name="Freeform 52"/>
          <p:cNvSpPr/>
          <p:nvPr/>
        </p:nvSpPr>
        <p:spPr>
          <a:xfrm>
            <a:off x="5275553" y="1721169"/>
            <a:ext cx="398916" cy="567604"/>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7" name="Freeform 56"/>
          <p:cNvSpPr/>
          <p:nvPr/>
        </p:nvSpPr>
        <p:spPr>
          <a:xfrm>
            <a:off x="4508735" y="2483477"/>
            <a:ext cx="277632" cy="327354"/>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8" name="Freeform 57"/>
          <p:cNvSpPr/>
          <p:nvPr/>
        </p:nvSpPr>
        <p:spPr>
          <a:xfrm>
            <a:off x="5353838" y="1983277"/>
            <a:ext cx="323422" cy="1094921"/>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9" name="Freeform 58"/>
          <p:cNvSpPr/>
          <p:nvPr/>
        </p:nvSpPr>
        <p:spPr>
          <a:xfrm>
            <a:off x="4297004" y="3042493"/>
            <a:ext cx="163092" cy="277100"/>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0" name="Freeform 59"/>
          <p:cNvSpPr/>
          <p:nvPr/>
        </p:nvSpPr>
        <p:spPr>
          <a:xfrm>
            <a:off x="4538379" y="2901934"/>
            <a:ext cx="234890" cy="104498"/>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1" name="Freeform 60"/>
          <p:cNvSpPr/>
          <p:nvPr/>
        </p:nvSpPr>
        <p:spPr>
          <a:xfrm>
            <a:off x="4636234" y="3253949"/>
            <a:ext cx="547988" cy="238547"/>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6" name="Freeform 65"/>
          <p:cNvSpPr/>
          <p:nvPr/>
        </p:nvSpPr>
        <p:spPr>
          <a:xfrm>
            <a:off x="4009963" y="2054851"/>
            <a:ext cx="521893" cy="240446"/>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nvGrpSpPr>
          <p:cNvPr id="67" name="Group 66"/>
          <p:cNvGrpSpPr/>
          <p:nvPr/>
        </p:nvGrpSpPr>
        <p:grpSpPr>
          <a:xfrm>
            <a:off x="5002090" y="3547937"/>
            <a:ext cx="546927" cy="419754"/>
            <a:chOff x="4924605" y="4010196"/>
            <a:chExt cx="729236" cy="559672"/>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9" name="TextBox 68"/>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0" name="Group 69"/>
          <p:cNvGrpSpPr/>
          <p:nvPr/>
        </p:nvGrpSpPr>
        <p:grpSpPr>
          <a:xfrm>
            <a:off x="5581959" y="3261280"/>
            <a:ext cx="546927" cy="419754"/>
            <a:chOff x="5670962" y="4828436"/>
            <a:chExt cx="729236" cy="559672"/>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2" name="TextBox 71"/>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3" name="Group 72"/>
          <p:cNvGrpSpPr/>
          <p:nvPr/>
        </p:nvGrpSpPr>
        <p:grpSpPr>
          <a:xfrm>
            <a:off x="5696259" y="3375580"/>
            <a:ext cx="546927" cy="419754"/>
            <a:chOff x="5670962" y="4828436"/>
            <a:chExt cx="729236" cy="559672"/>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5" name="TextBox 74"/>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6" name="Group 75"/>
          <p:cNvGrpSpPr/>
          <p:nvPr/>
        </p:nvGrpSpPr>
        <p:grpSpPr>
          <a:xfrm>
            <a:off x="5810559" y="3489880"/>
            <a:ext cx="546927" cy="419754"/>
            <a:chOff x="5670962" y="4828436"/>
            <a:chExt cx="729236" cy="559672"/>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8" name="TextBox 77"/>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9" name="Group 78"/>
          <p:cNvGrpSpPr/>
          <p:nvPr/>
        </p:nvGrpSpPr>
        <p:grpSpPr>
          <a:xfrm>
            <a:off x="5924859" y="3604180"/>
            <a:ext cx="546927" cy="419754"/>
            <a:chOff x="5670962" y="4828436"/>
            <a:chExt cx="729236" cy="559672"/>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1" name="TextBox 80"/>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82" name="Group 81"/>
          <p:cNvGrpSpPr/>
          <p:nvPr/>
        </p:nvGrpSpPr>
        <p:grpSpPr>
          <a:xfrm>
            <a:off x="6039159" y="3718480"/>
            <a:ext cx="546927" cy="419754"/>
            <a:chOff x="5670962" y="4828436"/>
            <a:chExt cx="729236" cy="559672"/>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4" name="TextBox 83"/>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85" name="Group 84"/>
          <p:cNvGrpSpPr/>
          <p:nvPr/>
        </p:nvGrpSpPr>
        <p:grpSpPr>
          <a:xfrm>
            <a:off x="6153459" y="3832780"/>
            <a:ext cx="546927" cy="419754"/>
            <a:chOff x="5670962" y="4828436"/>
            <a:chExt cx="729236" cy="559672"/>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7" name="TextBox 86"/>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sp>
        <p:nvSpPr>
          <p:cNvPr id="88" name="Freeform 87"/>
          <p:cNvSpPr/>
          <p:nvPr/>
        </p:nvSpPr>
        <p:spPr>
          <a:xfrm>
            <a:off x="4628828" y="3607383"/>
            <a:ext cx="298837" cy="162837"/>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9" name="Freeform 88"/>
          <p:cNvSpPr/>
          <p:nvPr/>
        </p:nvSpPr>
        <p:spPr>
          <a:xfrm>
            <a:off x="4497575" y="3056143"/>
            <a:ext cx="444862" cy="558740"/>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0" name="Freeform 89"/>
          <p:cNvSpPr/>
          <p:nvPr/>
        </p:nvSpPr>
        <p:spPr>
          <a:xfrm>
            <a:off x="5513853" y="3643637"/>
            <a:ext cx="146254" cy="79643"/>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1" name="Freeform 90"/>
          <p:cNvSpPr/>
          <p:nvPr/>
        </p:nvSpPr>
        <p:spPr>
          <a:xfrm>
            <a:off x="5517602" y="3768630"/>
            <a:ext cx="245174" cy="86249"/>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2" name="Freeform 91"/>
          <p:cNvSpPr/>
          <p:nvPr/>
        </p:nvSpPr>
        <p:spPr>
          <a:xfrm>
            <a:off x="5517603" y="3802379"/>
            <a:ext cx="368926" cy="16617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3" name="Freeform 92"/>
          <p:cNvSpPr/>
          <p:nvPr/>
        </p:nvSpPr>
        <p:spPr>
          <a:xfrm>
            <a:off x="5506351" y="3847379"/>
            <a:ext cx="483764" cy="255566"/>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4" name="Freeform 93"/>
          <p:cNvSpPr/>
          <p:nvPr/>
        </p:nvSpPr>
        <p:spPr>
          <a:xfrm>
            <a:off x="5480101" y="3881128"/>
            <a:ext cx="604754" cy="426655"/>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5" name="Freeform 94"/>
          <p:cNvSpPr/>
          <p:nvPr/>
        </p:nvSpPr>
        <p:spPr>
          <a:xfrm>
            <a:off x="5382599" y="3888628"/>
            <a:ext cx="877524" cy="619917"/>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6" name="Freeform 95"/>
          <p:cNvSpPr/>
          <p:nvPr/>
        </p:nvSpPr>
        <p:spPr>
          <a:xfrm>
            <a:off x="5986845" y="2065113"/>
            <a:ext cx="486283" cy="12344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7" name="Freeform 96"/>
          <p:cNvSpPr/>
          <p:nvPr/>
        </p:nvSpPr>
        <p:spPr>
          <a:xfrm>
            <a:off x="6101145" y="2065113"/>
            <a:ext cx="486283" cy="13487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8" name="Freeform 97"/>
          <p:cNvSpPr/>
          <p:nvPr/>
        </p:nvSpPr>
        <p:spPr>
          <a:xfrm>
            <a:off x="6215445" y="2065113"/>
            <a:ext cx="486283" cy="14630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9" name="Freeform 98"/>
          <p:cNvSpPr/>
          <p:nvPr/>
        </p:nvSpPr>
        <p:spPr>
          <a:xfrm>
            <a:off x="6329745" y="2065113"/>
            <a:ext cx="486283" cy="15773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0" name="Freeform 99"/>
          <p:cNvSpPr/>
          <p:nvPr/>
        </p:nvSpPr>
        <p:spPr>
          <a:xfrm>
            <a:off x="6444045" y="2065113"/>
            <a:ext cx="486283" cy="16916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1" name="Freeform 100"/>
          <p:cNvSpPr/>
          <p:nvPr/>
        </p:nvSpPr>
        <p:spPr>
          <a:xfrm>
            <a:off x="6558345" y="2065113"/>
            <a:ext cx="486283" cy="18059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 name="Freeform 9"/>
          <p:cNvSpPr/>
          <p:nvPr/>
        </p:nvSpPr>
        <p:spPr>
          <a:xfrm>
            <a:off x="2605543" y="1667805"/>
            <a:ext cx="803329" cy="801076"/>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Freeform 10"/>
          <p:cNvSpPr/>
          <p:nvPr/>
        </p:nvSpPr>
        <p:spPr>
          <a:xfrm>
            <a:off x="2588895" y="1774508"/>
            <a:ext cx="1483453" cy="185166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TextBox 2">
            <a:extLst>
              <a:ext uri="{FF2B5EF4-FFF2-40B4-BE49-F238E27FC236}">
                <a16:creationId xmlns:a16="http://schemas.microsoft.com/office/drawing/2014/main" id="{DE899EE4-5E5C-314B-8F0D-A5E7AD198C2D}"/>
              </a:ext>
            </a:extLst>
          </p:cNvPr>
          <p:cNvSpPr txBox="1"/>
          <p:nvPr/>
        </p:nvSpPr>
        <p:spPr>
          <a:xfrm>
            <a:off x="42659" y="2530736"/>
            <a:ext cx="2502608" cy="300082"/>
          </a:xfrm>
          <a:prstGeom prst="rect">
            <a:avLst/>
          </a:prstGeom>
          <a:noFill/>
        </p:spPr>
        <p:txBody>
          <a:bodyPr wrap="none" rtlCol="0">
            <a:spAutoFit/>
          </a:bodyPr>
          <a:lstStyle/>
          <a:p>
            <a:r>
              <a:rPr lang="en-AU" sz="1350" dirty="0">
                <a:solidFill>
                  <a:srgbClr val="FF0000"/>
                </a:solidFill>
                <a:latin typeface="AhnbergHand" pitchFamily="2" charset="0"/>
              </a:rPr>
              <a:t>Corrupted host platforms</a:t>
            </a:r>
          </a:p>
        </p:txBody>
      </p:sp>
      <p:sp>
        <p:nvSpPr>
          <p:cNvPr id="102" name="TextBox 101">
            <a:extLst>
              <a:ext uri="{FF2B5EF4-FFF2-40B4-BE49-F238E27FC236}">
                <a16:creationId xmlns:a16="http://schemas.microsoft.com/office/drawing/2014/main" id="{C87928BE-D134-6E4E-8AE7-42ED60F845D4}"/>
              </a:ext>
            </a:extLst>
          </p:cNvPr>
          <p:cNvSpPr txBox="1"/>
          <p:nvPr/>
        </p:nvSpPr>
        <p:spPr>
          <a:xfrm>
            <a:off x="132194" y="2941752"/>
            <a:ext cx="2555508" cy="507831"/>
          </a:xfrm>
          <a:prstGeom prst="rect">
            <a:avLst/>
          </a:prstGeom>
          <a:noFill/>
        </p:spPr>
        <p:txBody>
          <a:bodyPr wrap="none" rtlCol="0">
            <a:spAutoFit/>
          </a:bodyPr>
          <a:lstStyle/>
          <a:p>
            <a:r>
              <a:rPr lang="en-AU" sz="1350" dirty="0">
                <a:solidFill>
                  <a:srgbClr val="FF0000"/>
                </a:solidFill>
                <a:latin typeface="AhnbergHand" pitchFamily="2" charset="0"/>
              </a:rPr>
              <a:t>Wireline and middleware</a:t>
            </a:r>
          </a:p>
          <a:p>
            <a:r>
              <a:rPr lang="en-AU" sz="1350" dirty="0">
                <a:solidFill>
                  <a:srgbClr val="FF0000"/>
                </a:solidFill>
                <a:latin typeface="AhnbergHand" pitchFamily="2" charset="0"/>
              </a:rPr>
              <a:t>Inspection and interception</a:t>
            </a:r>
          </a:p>
        </p:txBody>
      </p:sp>
      <p:sp>
        <p:nvSpPr>
          <p:cNvPr id="103" name="TextBox 102">
            <a:extLst>
              <a:ext uri="{FF2B5EF4-FFF2-40B4-BE49-F238E27FC236}">
                <a16:creationId xmlns:a16="http://schemas.microsoft.com/office/drawing/2014/main" id="{109931D1-9A18-0642-AD3D-759C614E9932}"/>
              </a:ext>
            </a:extLst>
          </p:cNvPr>
          <p:cNvSpPr txBox="1"/>
          <p:nvPr/>
        </p:nvSpPr>
        <p:spPr>
          <a:xfrm>
            <a:off x="707066" y="3578705"/>
            <a:ext cx="2670924" cy="300082"/>
          </a:xfrm>
          <a:prstGeom prst="rect">
            <a:avLst/>
          </a:prstGeom>
          <a:noFill/>
        </p:spPr>
        <p:txBody>
          <a:bodyPr wrap="none" rtlCol="0">
            <a:spAutoFit/>
          </a:bodyPr>
          <a:lstStyle/>
          <a:p>
            <a:r>
              <a:rPr lang="en-AU" sz="1350" dirty="0">
                <a:solidFill>
                  <a:srgbClr val="FF0000"/>
                </a:solidFill>
                <a:latin typeface="AhnbergHand" pitchFamily="2" charset="0"/>
              </a:rPr>
              <a:t>Resolvers that leak queries</a:t>
            </a:r>
          </a:p>
        </p:txBody>
      </p:sp>
      <p:sp>
        <p:nvSpPr>
          <p:cNvPr id="104" name="TextBox 103">
            <a:extLst>
              <a:ext uri="{FF2B5EF4-FFF2-40B4-BE49-F238E27FC236}">
                <a16:creationId xmlns:a16="http://schemas.microsoft.com/office/drawing/2014/main" id="{50CE13A4-6806-B143-A07E-0DB9EA6CBE9E}"/>
              </a:ext>
            </a:extLst>
          </p:cNvPr>
          <p:cNvSpPr txBox="1"/>
          <p:nvPr/>
        </p:nvSpPr>
        <p:spPr>
          <a:xfrm>
            <a:off x="6930328" y="2175074"/>
            <a:ext cx="1828152" cy="507831"/>
          </a:xfrm>
          <a:prstGeom prst="rect">
            <a:avLst/>
          </a:prstGeom>
          <a:noFill/>
        </p:spPr>
        <p:txBody>
          <a:bodyPr wrap="square" rtlCol="0">
            <a:spAutoFit/>
          </a:bodyPr>
          <a:lstStyle/>
          <a:p>
            <a:r>
              <a:rPr lang="en-AU" sz="1350" dirty="0">
                <a:solidFill>
                  <a:srgbClr val="FF0000"/>
                </a:solidFill>
                <a:latin typeface="AhnbergHand" pitchFamily="2" charset="0"/>
              </a:rPr>
              <a:t>Servers that leak queries</a:t>
            </a:r>
          </a:p>
        </p:txBody>
      </p:sp>
      <p:sp>
        <p:nvSpPr>
          <p:cNvPr id="4" name="Freeform 3">
            <a:extLst>
              <a:ext uri="{FF2B5EF4-FFF2-40B4-BE49-F238E27FC236}">
                <a16:creationId xmlns:a16="http://schemas.microsoft.com/office/drawing/2014/main" id="{3F014A42-F4DF-6C40-A362-8A936F61CD26}"/>
              </a:ext>
            </a:extLst>
          </p:cNvPr>
          <p:cNvSpPr/>
          <p:nvPr/>
        </p:nvSpPr>
        <p:spPr>
          <a:xfrm>
            <a:off x="1638946" y="2016535"/>
            <a:ext cx="308029" cy="529062"/>
          </a:xfrm>
          <a:custGeom>
            <a:avLst/>
            <a:gdLst>
              <a:gd name="connsiteX0" fmla="*/ 0 w 410705"/>
              <a:gd name="connsiteY0" fmla="*/ 705416 h 705416"/>
              <a:gd name="connsiteX1" fmla="*/ 309966 w 410705"/>
              <a:gd name="connsiteY1" fmla="*/ 38989 h 705416"/>
              <a:gd name="connsiteX2" fmla="*/ 147234 w 410705"/>
              <a:gd name="connsiteY2" fmla="*/ 124229 h 705416"/>
              <a:gd name="connsiteX3" fmla="*/ 317715 w 410705"/>
              <a:gd name="connsiteY3" fmla="*/ 243 h 705416"/>
              <a:gd name="connsiteX4" fmla="*/ 410705 w 410705"/>
              <a:gd name="connsiteY4" fmla="*/ 162975 h 70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05" h="705416">
                <a:moveTo>
                  <a:pt x="0" y="705416"/>
                </a:moveTo>
                <a:cubicBezTo>
                  <a:pt x="142713" y="420634"/>
                  <a:pt x="285427" y="135853"/>
                  <a:pt x="309966" y="38989"/>
                </a:cubicBezTo>
                <a:cubicBezTo>
                  <a:pt x="334505" y="-57876"/>
                  <a:pt x="145943" y="130687"/>
                  <a:pt x="147234" y="124229"/>
                </a:cubicBezTo>
                <a:cubicBezTo>
                  <a:pt x="148525" y="117771"/>
                  <a:pt x="273803" y="-6215"/>
                  <a:pt x="317715" y="243"/>
                </a:cubicBezTo>
                <a:cubicBezTo>
                  <a:pt x="361627" y="6701"/>
                  <a:pt x="386166" y="84838"/>
                  <a:pt x="410705" y="16297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Freeform 4">
            <a:extLst>
              <a:ext uri="{FF2B5EF4-FFF2-40B4-BE49-F238E27FC236}">
                <a16:creationId xmlns:a16="http://schemas.microsoft.com/office/drawing/2014/main" id="{B82D4D9F-1702-D949-B6BC-41A4ECFA3E8B}"/>
              </a:ext>
            </a:extLst>
          </p:cNvPr>
          <p:cNvSpPr/>
          <p:nvPr/>
        </p:nvSpPr>
        <p:spPr>
          <a:xfrm>
            <a:off x="2435172" y="2120954"/>
            <a:ext cx="285116" cy="877968"/>
          </a:xfrm>
          <a:custGeom>
            <a:avLst/>
            <a:gdLst>
              <a:gd name="connsiteX0" fmla="*/ 0 w 380155"/>
              <a:gd name="connsiteY0" fmla="*/ 1170624 h 1170624"/>
              <a:gd name="connsiteX1" fmla="*/ 348712 w 380155"/>
              <a:gd name="connsiteY1" fmla="*/ 77993 h 1170624"/>
              <a:gd name="connsiteX2" fmla="*/ 201478 w 380155"/>
              <a:gd name="connsiteY2" fmla="*/ 155485 h 1170624"/>
              <a:gd name="connsiteX3" fmla="*/ 348712 w 380155"/>
              <a:gd name="connsiteY3" fmla="*/ 502 h 1170624"/>
              <a:gd name="connsiteX4" fmla="*/ 379708 w 380155"/>
              <a:gd name="connsiteY4" fmla="*/ 217478 h 1170624"/>
              <a:gd name="connsiteX5" fmla="*/ 364210 w 380155"/>
              <a:gd name="connsiteY5" fmla="*/ 54746 h 11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155" h="1170624">
                <a:moveTo>
                  <a:pt x="0" y="1170624"/>
                </a:moveTo>
                <a:cubicBezTo>
                  <a:pt x="157566" y="708903"/>
                  <a:pt x="315132" y="247183"/>
                  <a:pt x="348712" y="77993"/>
                </a:cubicBezTo>
                <a:cubicBezTo>
                  <a:pt x="382292" y="-91197"/>
                  <a:pt x="201478" y="168400"/>
                  <a:pt x="201478" y="155485"/>
                </a:cubicBezTo>
                <a:cubicBezTo>
                  <a:pt x="201478" y="142570"/>
                  <a:pt x="319007" y="-9830"/>
                  <a:pt x="348712" y="502"/>
                </a:cubicBezTo>
                <a:cubicBezTo>
                  <a:pt x="378417" y="10834"/>
                  <a:pt x="377125" y="208437"/>
                  <a:pt x="379708" y="217478"/>
                </a:cubicBezTo>
                <a:cubicBezTo>
                  <a:pt x="382291" y="226519"/>
                  <a:pt x="373250" y="140632"/>
                  <a:pt x="364210" y="5474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Freeform 5">
            <a:extLst>
              <a:ext uri="{FF2B5EF4-FFF2-40B4-BE49-F238E27FC236}">
                <a16:creationId xmlns:a16="http://schemas.microsoft.com/office/drawing/2014/main" id="{01B32869-BA7C-1B44-8E85-DE2B18F334C8}"/>
              </a:ext>
            </a:extLst>
          </p:cNvPr>
          <p:cNvSpPr/>
          <p:nvPr/>
        </p:nvSpPr>
        <p:spPr>
          <a:xfrm>
            <a:off x="2533973" y="2074791"/>
            <a:ext cx="418454" cy="1034557"/>
          </a:xfrm>
          <a:custGeom>
            <a:avLst/>
            <a:gdLst>
              <a:gd name="connsiteX0" fmla="*/ 0 w 557938"/>
              <a:gd name="connsiteY0" fmla="*/ 1379409 h 1379409"/>
              <a:gd name="connsiteX1" fmla="*/ 503694 w 557938"/>
              <a:gd name="connsiteY1" fmla="*/ 69802 h 1379409"/>
              <a:gd name="connsiteX2" fmla="*/ 379708 w 557938"/>
              <a:gd name="connsiteY2" fmla="*/ 178290 h 1379409"/>
              <a:gd name="connsiteX3" fmla="*/ 511444 w 557938"/>
              <a:gd name="connsiteY3" fmla="*/ 59 h 1379409"/>
              <a:gd name="connsiteX4" fmla="*/ 557938 w 557938"/>
              <a:gd name="connsiteY4" fmla="*/ 162792 h 137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38" h="1379409">
                <a:moveTo>
                  <a:pt x="0" y="1379409"/>
                </a:moveTo>
                <a:cubicBezTo>
                  <a:pt x="220204" y="824698"/>
                  <a:pt x="440409" y="269988"/>
                  <a:pt x="503694" y="69802"/>
                </a:cubicBezTo>
                <a:cubicBezTo>
                  <a:pt x="566979" y="-130385"/>
                  <a:pt x="378416" y="189914"/>
                  <a:pt x="379708" y="178290"/>
                </a:cubicBezTo>
                <a:cubicBezTo>
                  <a:pt x="381000" y="166666"/>
                  <a:pt x="481739" y="2642"/>
                  <a:pt x="511444" y="59"/>
                </a:cubicBezTo>
                <a:cubicBezTo>
                  <a:pt x="541149" y="-2524"/>
                  <a:pt x="549543" y="80134"/>
                  <a:pt x="557938" y="16279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Freeform 6">
            <a:extLst>
              <a:ext uri="{FF2B5EF4-FFF2-40B4-BE49-F238E27FC236}">
                <a16:creationId xmlns:a16="http://schemas.microsoft.com/office/drawing/2014/main" id="{0764C557-6B02-AE4C-BFEC-4DD9BED513AA}"/>
              </a:ext>
            </a:extLst>
          </p:cNvPr>
          <p:cNvSpPr/>
          <p:nvPr/>
        </p:nvSpPr>
        <p:spPr>
          <a:xfrm>
            <a:off x="2632774" y="1547856"/>
            <a:ext cx="674177" cy="1637047"/>
          </a:xfrm>
          <a:custGeom>
            <a:avLst/>
            <a:gdLst>
              <a:gd name="connsiteX0" fmla="*/ 0 w 898902"/>
              <a:gd name="connsiteY0" fmla="*/ 2182729 h 2182729"/>
              <a:gd name="connsiteX1" fmla="*/ 798163 w 898902"/>
              <a:gd name="connsiteY1" fmla="*/ 113705 h 2182729"/>
              <a:gd name="connsiteX2" fmla="*/ 635431 w 898902"/>
              <a:gd name="connsiteY2" fmla="*/ 245440 h 2182729"/>
              <a:gd name="connsiteX3" fmla="*/ 821410 w 898902"/>
              <a:gd name="connsiteY3" fmla="*/ 28464 h 2182729"/>
              <a:gd name="connsiteX4" fmla="*/ 898902 w 898902"/>
              <a:gd name="connsiteY4" fmla="*/ 245440 h 218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902" h="2182729">
                <a:moveTo>
                  <a:pt x="0" y="2182729"/>
                </a:moveTo>
                <a:cubicBezTo>
                  <a:pt x="346129" y="1309657"/>
                  <a:pt x="692258" y="436586"/>
                  <a:pt x="798163" y="113705"/>
                </a:cubicBezTo>
                <a:cubicBezTo>
                  <a:pt x="904068" y="-209176"/>
                  <a:pt x="631556" y="259647"/>
                  <a:pt x="635431" y="245440"/>
                </a:cubicBezTo>
                <a:cubicBezTo>
                  <a:pt x="639306" y="231233"/>
                  <a:pt x="777498" y="28464"/>
                  <a:pt x="821410" y="28464"/>
                </a:cubicBezTo>
                <a:cubicBezTo>
                  <a:pt x="865322" y="28464"/>
                  <a:pt x="882112" y="136952"/>
                  <a:pt x="898902" y="24544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Freeform 7">
            <a:extLst>
              <a:ext uri="{FF2B5EF4-FFF2-40B4-BE49-F238E27FC236}">
                <a16:creationId xmlns:a16="http://schemas.microsoft.com/office/drawing/2014/main" id="{1315952D-8B17-9647-9053-0BCE36E7129E}"/>
              </a:ext>
            </a:extLst>
          </p:cNvPr>
          <p:cNvSpPr/>
          <p:nvPr/>
        </p:nvSpPr>
        <p:spPr>
          <a:xfrm>
            <a:off x="3219773" y="2690894"/>
            <a:ext cx="415778" cy="871780"/>
          </a:xfrm>
          <a:custGeom>
            <a:avLst/>
            <a:gdLst>
              <a:gd name="connsiteX0" fmla="*/ 0 w 554370"/>
              <a:gd name="connsiteY0" fmla="*/ 1162373 h 1162373"/>
              <a:gd name="connsiteX1" fmla="*/ 519193 w 554370"/>
              <a:gd name="connsiteY1" fmla="*/ 54244 h 1162373"/>
              <a:gd name="connsiteX2" fmla="*/ 418454 w 554370"/>
              <a:gd name="connsiteY2" fmla="*/ 154983 h 1162373"/>
              <a:gd name="connsiteX3" fmla="*/ 542440 w 554370"/>
              <a:gd name="connsiteY3" fmla="*/ 0 h 1162373"/>
              <a:gd name="connsiteX4" fmla="*/ 542440 w 554370"/>
              <a:gd name="connsiteY4" fmla="*/ 154983 h 1162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0" h="1162373">
                <a:moveTo>
                  <a:pt x="0" y="1162373"/>
                </a:moveTo>
                <a:cubicBezTo>
                  <a:pt x="224725" y="692257"/>
                  <a:pt x="449451" y="222142"/>
                  <a:pt x="519193" y="54244"/>
                </a:cubicBezTo>
                <a:cubicBezTo>
                  <a:pt x="588935" y="-113654"/>
                  <a:pt x="414580" y="164024"/>
                  <a:pt x="418454" y="154983"/>
                </a:cubicBezTo>
                <a:cubicBezTo>
                  <a:pt x="422328" y="145942"/>
                  <a:pt x="521776" y="0"/>
                  <a:pt x="542440" y="0"/>
                </a:cubicBezTo>
                <a:cubicBezTo>
                  <a:pt x="563104" y="0"/>
                  <a:pt x="552772" y="77491"/>
                  <a:pt x="542440" y="1549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Freeform 8">
            <a:extLst>
              <a:ext uri="{FF2B5EF4-FFF2-40B4-BE49-F238E27FC236}">
                <a16:creationId xmlns:a16="http://schemas.microsoft.com/office/drawing/2014/main" id="{EBCC24E6-0EC8-2F40-B48E-4ACD4F18157A}"/>
              </a:ext>
            </a:extLst>
          </p:cNvPr>
          <p:cNvSpPr/>
          <p:nvPr/>
        </p:nvSpPr>
        <p:spPr>
          <a:xfrm>
            <a:off x="3243195" y="1901355"/>
            <a:ext cx="861890" cy="1720214"/>
          </a:xfrm>
          <a:custGeom>
            <a:avLst/>
            <a:gdLst>
              <a:gd name="connsiteX0" fmla="*/ 0 w 1149186"/>
              <a:gd name="connsiteY0" fmla="*/ 2324745 h 2324745"/>
              <a:gd name="connsiteX1" fmla="*/ 1022888 w 1149186"/>
              <a:gd name="connsiteY1" fmla="*/ 247973 h 2324745"/>
              <a:gd name="connsiteX2" fmla="*/ 1015139 w 1149186"/>
              <a:gd name="connsiteY2" fmla="*/ 131735 h 2324745"/>
              <a:gd name="connsiteX3" fmla="*/ 1131376 w 1149186"/>
              <a:gd name="connsiteY3" fmla="*/ 0 h 2324745"/>
              <a:gd name="connsiteX4" fmla="*/ 1146874 w 1149186"/>
              <a:gd name="connsiteY4" fmla="*/ 131735 h 232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186" h="2324745">
                <a:moveTo>
                  <a:pt x="0" y="2324745"/>
                </a:moveTo>
                <a:cubicBezTo>
                  <a:pt x="426849" y="1469110"/>
                  <a:pt x="853698" y="613475"/>
                  <a:pt x="1022888" y="247973"/>
                </a:cubicBezTo>
                <a:cubicBezTo>
                  <a:pt x="1192078" y="-117529"/>
                  <a:pt x="997058" y="173064"/>
                  <a:pt x="1015139" y="131735"/>
                </a:cubicBezTo>
                <a:cubicBezTo>
                  <a:pt x="1033220" y="90406"/>
                  <a:pt x="1109420" y="0"/>
                  <a:pt x="1131376" y="0"/>
                </a:cubicBezTo>
                <a:cubicBezTo>
                  <a:pt x="1153332" y="0"/>
                  <a:pt x="1150103" y="65867"/>
                  <a:pt x="1146874" y="13173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Freeform 11">
            <a:extLst>
              <a:ext uri="{FF2B5EF4-FFF2-40B4-BE49-F238E27FC236}">
                <a16:creationId xmlns:a16="http://schemas.microsoft.com/office/drawing/2014/main" id="{3DE992FC-F2D2-A344-B891-EDCE0520FDBB}"/>
              </a:ext>
            </a:extLst>
          </p:cNvPr>
          <p:cNvSpPr/>
          <p:nvPr/>
        </p:nvSpPr>
        <p:spPr>
          <a:xfrm>
            <a:off x="3318574" y="2882503"/>
            <a:ext cx="589673" cy="773160"/>
          </a:xfrm>
          <a:custGeom>
            <a:avLst/>
            <a:gdLst>
              <a:gd name="connsiteX0" fmla="*/ 0 w 786230"/>
              <a:gd name="connsiteY0" fmla="*/ 1030880 h 1030880"/>
              <a:gd name="connsiteX1" fmla="*/ 751668 w 786230"/>
              <a:gd name="connsiteY1" fmla="*/ 69985 h 1030880"/>
              <a:gd name="connsiteX2" fmla="*/ 635431 w 786230"/>
              <a:gd name="connsiteY2" fmla="*/ 85483 h 1030880"/>
              <a:gd name="connsiteX3" fmla="*/ 767166 w 786230"/>
              <a:gd name="connsiteY3" fmla="*/ 243 h 1030880"/>
              <a:gd name="connsiteX4" fmla="*/ 782665 w 786230"/>
              <a:gd name="connsiteY4" fmla="*/ 116480 h 103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30" h="1030880">
                <a:moveTo>
                  <a:pt x="0" y="1030880"/>
                </a:moveTo>
                <a:cubicBezTo>
                  <a:pt x="322881" y="629215"/>
                  <a:pt x="645763" y="227551"/>
                  <a:pt x="751668" y="69985"/>
                </a:cubicBezTo>
                <a:cubicBezTo>
                  <a:pt x="857573" y="-87581"/>
                  <a:pt x="632848" y="97107"/>
                  <a:pt x="635431" y="85483"/>
                </a:cubicBezTo>
                <a:cubicBezTo>
                  <a:pt x="638014" y="73859"/>
                  <a:pt x="742627" y="-4923"/>
                  <a:pt x="767166" y="243"/>
                </a:cubicBezTo>
                <a:cubicBezTo>
                  <a:pt x="791705" y="5409"/>
                  <a:pt x="787185" y="60944"/>
                  <a:pt x="782665" y="11648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Freeform 12">
            <a:extLst>
              <a:ext uri="{FF2B5EF4-FFF2-40B4-BE49-F238E27FC236}">
                <a16:creationId xmlns:a16="http://schemas.microsoft.com/office/drawing/2014/main" id="{AC47333C-5A28-D24D-B422-6C237BD1CD72}"/>
              </a:ext>
            </a:extLst>
          </p:cNvPr>
          <p:cNvSpPr/>
          <p:nvPr/>
        </p:nvSpPr>
        <p:spPr>
          <a:xfrm>
            <a:off x="3370881" y="3527733"/>
            <a:ext cx="614265" cy="162802"/>
          </a:xfrm>
          <a:custGeom>
            <a:avLst/>
            <a:gdLst>
              <a:gd name="connsiteX0" fmla="*/ 0 w 819020"/>
              <a:gd name="connsiteY0" fmla="*/ 217069 h 217069"/>
              <a:gd name="connsiteX1" fmla="*/ 798163 w 819020"/>
              <a:gd name="connsiteY1" fmla="*/ 85333 h 217069"/>
              <a:gd name="connsiteX2" fmla="*/ 604434 w 819020"/>
              <a:gd name="connsiteY2" fmla="*/ 93 h 217069"/>
              <a:gd name="connsiteX3" fmla="*/ 813661 w 819020"/>
              <a:gd name="connsiteY3" fmla="*/ 100832 h 217069"/>
              <a:gd name="connsiteX4" fmla="*/ 728421 w 819020"/>
              <a:gd name="connsiteY4" fmla="*/ 178323 h 217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020" h="217069">
                <a:moveTo>
                  <a:pt x="0" y="217069"/>
                </a:moveTo>
                <a:cubicBezTo>
                  <a:pt x="348712" y="169282"/>
                  <a:pt x="697424" y="121496"/>
                  <a:pt x="798163" y="85333"/>
                </a:cubicBezTo>
                <a:cubicBezTo>
                  <a:pt x="898902" y="49170"/>
                  <a:pt x="601851" y="-2490"/>
                  <a:pt x="604434" y="93"/>
                </a:cubicBezTo>
                <a:cubicBezTo>
                  <a:pt x="607017" y="2676"/>
                  <a:pt x="792997" y="71127"/>
                  <a:pt x="813661" y="100832"/>
                </a:cubicBezTo>
                <a:cubicBezTo>
                  <a:pt x="834326" y="130537"/>
                  <a:pt x="781373" y="154430"/>
                  <a:pt x="728421" y="17832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9" name="Freeform 18">
            <a:extLst>
              <a:ext uri="{FF2B5EF4-FFF2-40B4-BE49-F238E27FC236}">
                <a16:creationId xmlns:a16="http://schemas.microsoft.com/office/drawing/2014/main" id="{AB969F77-44A1-AA4A-97D8-159200A495BF}"/>
              </a:ext>
            </a:extLst>
          </p:cNvPr>
          <p:cNvSpPr/>
          <p:nvPr/>
        </p:nvSpPr>
        <p:spPr>
          <a:xfrm>
            <a:off x="7067352" y="2000766"/>
            <a:ext cx="185855" cy="167060"/>
          </a:xfrm>
          <a:custGeom>
            <a:avLst/>
            <a:gdLst>
              <a:gd name="connsiteX0" fmla="*/ 247806 w 247806"/>
              <a:gd name="connsiteY0" fmla="*/ 222746 h 222746"/>
              <a:gd name="connsiteX1" fmla="*/ 30830 w 247806"/>
              <a:gd name="connsiteY1" fmla="*/ 52265 h 222746"/>
              <a:gd name="connsiteX2" fmla="*/ 23081 w 247806"/>
              <a:gd name="connsiteY2" fmla="*/ 168502 h 222746"/>
              <a:gd name="connsiteX3" fmla="*/ 15332 w 247806"/>
              <a:gd name="connsiteY3" fmla="*/ 5770 h 222746"/>
              <a:gd name="connsiteX4" fmla="*/ 247806 w 247806"/>
              <a:gd name="connsiteY4" fmla="*/ 52265 h 22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06" h="222746">
                <a:moveTo>
                  <a:pt x="247806" y="222746"/>
                </a:moveTo>
                <a:cubicBezTo>
                  <a:pt x="158045" y="142026"/>
                  <a:pt x="68284" y="61306"/>
                  <a:pt x="30830" y="52265"/>
                </a:cubicBezTo>
                <a:cubicBezTo>
                  <a:pt x="-6624" y="43224"/>
                  <a:pt x="25664" y="176251"/>
                  <a:pt x="23081" y="168502"/>
                </a:cubicBezTo>
                <a:cubicBezTo>
                  <a:pt x="20498" y="160753"/>
                  <a:pt x="-22122" y="25143"/>
                  <a:pt x="15332" y="5770"/>
                </a:cubicBezTo>
                <a:cubicBezTo>
                  <a:pt x="52786" y="-13603"/>
                  <a:pt x="150296" y="19331"/>
                  <a:pt x="247806" y="5226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105" name="Content Placeholder 4" descr="devil 1.jpg">
            <a:extLst>
              <a:ext uri="{FF2B5EF4-FFF2-40B4-BE49-F238E27FC236}">
                <a16:creationId xmlns:a16="http://schemas.microsoft.com/office/drawing/2014/main" id="{50E6FE04-9284-4341-9B6B-844EB5E34382}"/>
              </a:ext>
            </a:extLst>
          </p:cNvPr>
          <p:cNvPicPr>
            <a:picLocks noChangeAspect="1"/>
          </p:cNvPicPr>
          <p:nvPr/>
        </p:nvPicPr>
        <p:blipFill>
          <a:blip r:embed="rId2">
            <a:extLst>
              <a:ext uri="{28A0092B-C50C-407E-A947-70E740481C1C}">
                <a14:useLocalDpi xmlns:a14="http://schemas.microsoft.com/office/drawing/2010/main" val="0"/>
              </a:ext>
            </a:extLst>
          </a:blip>
          <a:srcRect l="-28040" r="-28040"/>
          <a:stretch>
            <a:fillRect/>
          </a:stretch>
        </p:blipFill>
        <p:spPr>
          <a:xfrm>
            <a:off x="132194" y="3987079"/>
            <a:ext cx="1743697" cy="958921"/>
          </a:xfrm>
          <a:prstGeom prst="rect">
            <a:avLst/>
          </a:prstGeom>
        </p:spPr>
      </p:pic>
    </p:spTree>
    <p:extLst>
      <p:ext uri="{BB962C8B-B14F-4D97-AF65-F5344CB8AC3E}">
        <p14:creationId xmlns:p14="http://schemas.microsoft.com/office/powerpoint/2010/main" val="1979586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p:txBody>
          <a:bodyPr/>
          <a:lstStyle/>
          <a:p>
            <a:r>
              <a:rPr lang="en-AU" dirty="0"/>
              <a:t>Why pick on the DNS?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p:txBody>
          <a:bodyPr/>
          <a:lstStyle/>
          <a:p>
            <a:r>
              <a:rPr lang="en-AU" dirty="0"/>
              <a:t>The DNS is very </a:t>
            </a:r>
            <a:r>
              <a:rPr lang="en-AU" b="1" dirty="0"/>
              <a:t>easy to tap</a:t>
            </a:r>
          </a:p>
          <a:p>
            <a:pPr lvl="1"/>
            <a:r>
              <a:rPr lang="en-AU" dirty="0"/>
              <a:t>Its open and unencrypted</a:t>
            </a:r>
          </a:p>
          <a:p>
            <a:r>
              <a:rPr lang="en-AU" dirty="0"/>
              <a:t>DNS traffic is </a:t>
            </a:r>
            <a:r>
              <a:rPr lang="en-AU" b="1" dirty="0"/>
              <a:t>easy to tamper with</a:t>
            </a:r>
          </a:p>
          <a:p>
            <a:pPr lvl="1"/>
            <a:r>
              <a:rPr lang="en-AU" dirty="0"/>
              <a:t>Its payload is not secured and tampering cannot be detected</a:t>
            </a:r>
          </a:p>
          <a:p>
            <a:pPr lvl="1"/>
            <a:r>
              <a:rPr lang="en-AU" dirty="0"/>
              <a:t>Its predictable and false answers can be readily inserted</a:t>
            </a:r>
          </a:p>
          <a:p>
            <a:r>
              <a:rPr lang="en-AU" dirty="0"/>
              <a:t>The DNS is </a:t>
            </a:r>
            <a:r>
              <a:rPr lang="en-AU" b="1" dirty="0"/>
              <a:t>hard to trace</a:t>
            </a:r>
          </a:p>
          <a:p>
            <a:pPr lvl="1"/>
            <a:r>
              <a:rPr lang="en-AU" dirty="0" err="1"/>
              <a:t>Noone</a:t>
            </a:r>
            <a:r>
              <a:rPr lang="en-AU" dirty="0"/>
              <a:t> knows exactly where their queries go</a:t>
            </a:r>
          </a:p>
          <a:p>
            <a:pPr lvl="1"/>
            <a:r>
              <a:rPr lang="en-AU" dirty="0" err="1"/>
              <a:t>Noone</a:t>
            </a:r>
            <a:r>
              <a:rPr lang="en-AU" dirty="0"/>
              <a:t> can know precisely where their answers come from</a:t>
            </a:r>
          </a:p>
          <a:p>
            <a:pPr lvl="1"/>
            <a:endParaRPr lang="en-AU" dirty="0"/>
          </a:p>
        </p:txBody>
      </p:sp>
    </p:spTree>
    <p:extLst>
      <p:ext uri="{BB962C8B-B14F-4D97-AF65-F5344CB8AC3E}">
        <p14:creationId xmlns:p14="http://schemas.microsoft.com/office/powerpoint/2010/main" val="300047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4A3D-DC8C-354B-BFD5-D9E1558631E4}"/>
              </a:ext>
            </a:extLst>
          </p:cNvPr>
          <p:cNvSpPr>
            <a:spLocks noGrp="1"/>
          </p:cNvSpPr>
          <p:nvPr>
            <p:ph type="title"/>
          </p:nvPr>
        </p:nvSpPr>
        <p:spPr>
          <a:xfrm>
            <a:off x="389395" y="273844"/>
            <a:ext cx="8125955" cy="994172"/>
          </a:xfrm>
        </p:spPr>
        <p:txBody>
          <a:bodyPr>
            <a:normAutofit fontScale="90000"/>
          </a:bodyPr>
          <a:lstStyle/>
          <a:p>
            <a:r>
              <a:rPr lang="en-AU" dirty="0"/>
              <a:t>Second-hand DNS queries are a business opportunity these days</a:t>
            </a:r>
          </a:p>
        </p:txBody>
      </p:sp>
      <p:pic>
        <p:nvPicPr>
          <p:cNvPr id="5" name="Content Placeholder 4">
            <a:extLst>
              <a:ext uri="{FF2B5EF4-FFF2-40B4-BE49-F238E27FC236}">
                <a16:creationId xmlns:a16="http://schemas.microsoft.com/office/drawing/2014/main" id="{C7B47C29-2393-7346-B2FE-10C5698F3DC4}"/>
              </a:ext>
            </a:extLst>
          </p:cNvPr>
          <p:cNvPicPr>
            <a:picLocks noGrp="1" noChangeAspect="1"/>
          </p:cNvPicPr>
          <p:nvPr>
            <p:ph idx="1"/>
          </p:nvPr>
        </p:nvPicPr>
        <p:blipFill>
          <a:blip r:embed="rId2"/>
          <a:stretch>
            <a:fillRect/>
          </a:stretch>
        </p:blipFill>
        <p:spPr>
          <a:xfrm>
            <a:off x="1455324" y="1648189"/>
            <a:ext cx="6244976" cy="3263504"/>
          </a:xfrm>
        </p:spPr>
      </p:pic>
    </p:spTree>
    <p:extLst>
      <p:ext uri="{BB962C8B-B14F-4D97-AF65-F5344CB8AC3E}">
        <p14:creationId xmlns:p14="http://schemas.microsoft.com/office/powerpoint/2010/main" val="1230516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2DF8-7F0D-2A49-8FF2-F5C755E61EDB}"/>
              </a:ext>
            </a:extLst>
          </p:cNvPr>
          <p:cNvSpPr>
            <a:spLocks noGrp="1"/>
          </p:cNvSpPr>
          <p:nvPr>
            <p:ph type="title"/>
          </p:nvPr>
        </p:nvSpPr>
        <p:spPr/>
        <p:txBody>
          <a:bodyPr>
            <a:normAutofit fontScale="90000"/>
          </a:bodyPr>
          <a:lstStyle/>
          <a:p>
            <a:r>
              <a:rPr lang="en-AU" dirty="0"/>
              <a:t>How can we improve DNS Privacy?</a:t>
            </a:r>
          </a:p>
        </p:txBody>
      </p:sp>
      <p:sp>
        <p:nvSpPr>
          <p:cNvPr id="3" name="Content Placeholder 2">
            <a:extLst>
              <a:ext uri="{FF2B5EF4-FFF2-40B4-BE49-F238E27FC236}">
                <a16:creationId xmlns:a16="http://schemas.microsoft.com/office/drawing/2014/main" id="{70F96D1A-8690-9447-A6AE-03410A96EB5B}"/>
              </a:ext>
            </a:extLst>
          </p:cNvPr>
          <p:cNvSpPr>
            <a:spLocks noGrp="1"/>
          </p:cNvSpPr>
          <p:nvPr>
            <p:ph idx="1"/>
          </p:nvPr>
        </p:nvSpPr>
        <p:spPr/>
        <p:txBody>
          <a:bodyPr/>
          <a:lstStyle/>
          <a:p>
            <a:r>
              <a:rPr lang="en-AU" dirty="0"/>
              <a:t>Lets look at a few behaviours of the DNS and see what we are doing to try and improve its privacy properties</a:t>
            </a:r>
          </a:p>
        </p:txBody>
      </p:sp>
    </p:spTree>
    <p:extLst>
      <p:ext uri="{BB962C8B-B14F-4D97-AF65-F5344CB8AC3E}">
        <p14:creationId xmlns:p14="http://schemas.microsoft.com/office/powerpoint/2010/main" val="3511235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t>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lstStyle/>
          <a:p>
            <a:pPr marL="0" indent="0">
              <a:buNone/>
            </a:pPr>
            <a:r>
              <a:rPr lang="en-AU" dirty="0"/>
              <a:t>The DNS uses the full query name to discover the identity of the name servers for the query name</a:t>
            </a:r>
          </a:p>
          <a:p>
            <a:pPr marL="342900" lvl="1" indent="0">
              <a:buNone/>
            </a:pPr>
            <a:endParaRPr lang="en-AU" dirty="0"/>
          </a:p>
          <a:p>
            <a:pPr marL="342900" lvl="1" indent="0">
              <a:buNone/>
            </a:pPr>
            <a:r>
              <a:rPr lang="en-AU" dirty="0"/>
              <a:t>Hi root server, I want to resolve </a:t>
            </a:r>
            <a:r>
              <a:rPr lang="en-AU" dirty="0" err="1">
                <a:hlinkClick r:id="rId2"/>
              </a:rPr>
              <a:t>www.example.com</a:t>
            </a:r>
            <a:endParaRPr lang="en-AU" dirty="0"/>
          </a:p>
          <a:p>
            <a:pPr marL="342900" lvl="1" indent="0">
              <a:buNone/>
            </a:pPr>
            <a:r>
              <a:rPr lang="en-AU" dirty="0"/>
              <a:t>	Not me – try asking the servers for .com</a:t>
            </a:r>
          </a:p>
        </p:txBody>
      </p:sp>
    </p:spTree>
    <p:extLst>
      <p:ext uri="{BB962C8B-B14F-4D97-AF65-F5344CB8AC3E}">
        <p14:creationId xmlns:p14="http://schemas.microsoft.com/office/powerpoint/2010/main" val="142034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845D77-66C2-9D4C-9F6F-3C5EFA49EBCC}"/>
              </a:ext>
            </a:extLst>
          </p:cNvPr>
          <p:cNvPicPr>
            <a:picLocks noChangeAspect="1"/>
          </p:cNvPicPr>
          <p:nvPr/>
        </p:nvPicPr>
        <p:blipFill>
          <a:blip r:embed="rId2"/>
          <a:stretch>
            <a:fillRect/>
          </a:stretch>
        </p:blipFill>
        <p:spPr>
          <a:xfrm>
            <a:off x="2829828" y="173280"/>
            <a:ext cx="3580598" cy="4929454"/>
          </a:xfrm>
          <a:prstGeom prst="rect">
            <a:avLst/>
          </a:prstGeom>
        </p:spPr>
      </p:pic>
      <p:sp>
        <p:nvSpPr>
          <p:cNvPr id="6" name="Rectangle 5">
            <a:extLst>
              <a:ext uri="{FF2B5EF4-FFF2-40B4-BE49-F238E27FC236}">
                <a16:creationId xmlns:a16="http://schemas.microsoft.com/office/drawing/2014/main" id="{7BC32410-D57E-1D41-8380-072D1B9C6507}"/>
              </a:ext>
            </a:extLst>
          </p:cNvPr>
          <p:cNvSpPr/>
          <p:nvPr/>
        </p:nvSpPr>
        <p:spPr>
          <a:xfrm>
            <a:off x="6330765" y="4700000"/>
            <a:ext cx="1915909" cy="300082"/>
          </a:xfrm>
          <a:prstGeom prst="rect">
            <a:avLst/>
          </a:prstGeom>
        </p:spPr>
        <p:txBody>
          <a:bodyPr wrap="none">
            <a:spAutoFit/>
          </a:bodyPr>
          <a:lstStyle/>
          <a:p>
            <a:r>
              <a:rPr lang="en-AU" sz="1350" dirty="0"/>
              <a:t>https://</a:t>
            </a:r>
            <a:r>
              <a:rPr lang="en-AU" sz="1350" dirty="0" err="1"/>
              <a:t>xkcd.com</a:t>
            </a:r>
            <a:r>
              <a:rPr lang="en-AU" sz="1350" dirty="0"/>
              <a:t>/1361/</a:t>
            </a:r>
          </a:p>
        </p:txBody>
      </p:sp>
    </p:spTree>
    <p:extLst>
      <p:ext uri="{BB962C8B-B14F-4D97-AF65-F5344CB8AC3E}">
        <p14:creationId xmlns:p14="http://schemas.microsoft.com/office/powerpoint/2010/main" val="2503999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t>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lstStyle/>
          <a:p>
            <a:pPr marL="0" indent="0">
              <a:buNone/>
            </a:pPr>
            <a:r>
              <a:rPr lang="en-AU" dirty="0"/>
              <a:t>The DNS uses the full query name to discover the identity of the name servers for the query name</a:t>
            </a:r>
          </a:p>
          <a:p>
            <a:pPr marL="342900" lvl="1" indent="0">
              <a:buNone/>
            </a:pPr>
            <a:endParaRPr lang="en-AU" dirty="0"/>
          </a:p>
          <a:p>
            <a:pPr marL="342900" lvl="1" indent="0">
              <a:buNone/>
            </a:pPr>
            <a:r>
              <a:rPr lang="en-AU" dirty="0"/>
              <a:t>Hi root server, I want to resolve </a:t>
            </a:r>
            <a:r>
              <a:rPr lang="en-AU" dirty="0" err="1">
                <a:hlinkClick r:id="rId2"/>
              </a:rPr>
              <a:t>www.example.com</a:t>
            </a:r>
            <a:endParaRPr lang="en-AU" dirty="0"/>
          </a:p>
          <a:p>
            <a:pPr marL="342900" lvl="1" indent="0">
              <a:buNone/>
            </a:pPr>
            <a:r>
              <a:rPr lang="en-AU" dirty="0"/>
              <a:t>	Not me – try asking the servers for .com</a:t>
            </a:r>
          </a:p>
          <a:p>
            <a:pPr marL="342900" lvl="1" indent="0">
              <a:buNone/>
            </a:pPr>
            <a:r>
              <a:rPr lang="en-AU" dirty="0"/>
              <a:t>Hi .com server, I want to resolve </a:t>
            </a:r>
            <a:r>
              <a:rPr lang="en-AU" dirty="0" err="1">
                <a:hlinkClick r:id="rId2"/>
              </a:rPr>
              <a:t>www.example.com</a:t>
            </a:r>
            <a:endParaRPr lang="en-AU" dirty="0"/>
          </a:p>
          <a:p>
            <a:pPr marL="342900" lvl="1" indent="0">
              <a:buNone/>
            </a:pPr>
            <a:r>
              <a:rPr lang="en-AU" dirty="0"/>
              <a:t>	Not me – try asking the servers for </a:t>
            </a:r>
            <a:r>
              <a:rPr lang="en-AU" dirty="0" err="1"/>
              <a:t>example.com</a:t>
            </a:r>
            <a:endParaRPr lang="en-AU" dirty="0"/>
          </a:p>
        </p:txBody>
      </p:sp>
    </p:spTree>
    <p:extLst>
      <p:ext uri="{BB962C8B-B14F-4D97-AF65-F5344CB8AC3E}">
        <p14:creationId xmlns:p14="http://schemas.microsoft.com/office/powerpoint/2010/main" val="2408162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t>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lstStyle/>
          <a:p>
            <a:pPr marL="0" indent="0">
              <a:buNone/>
            </a:pPr>
            <a:r>
              <a:rPr lang="en-AU" dirty="0"/>
              <a:t>The DNS uses the full query name to discover the identity of the name servers for the query name</a:t>
            </a:r>
          </a:p>
          <a:p>
            <a:pPr marL="342900" lvl="1" indent="0">
              <a:buNone/>
            </a:pPr>
            <a:endParaRPr lang="en-AU" dirty="0"/>
          </a:p>
          <a:p>
            <a:pPr marL="342900" lvl="1" indent="0">
              <a:buNone/>
            </a:pPr>
            <a:r>
              <a:rPr lang="en-AU" dirty="0"/>
              <a:t>Hi root server, I want to resolve </a:t>
            </a:r>
            <a:r>
              <a:rPr lang="en-AU" dirty="0" err="1">
                <a:hlinkClick r:id="rId2"/>
              </a:rPr>
              <a:t>www.example.com</a:t>
            </a:r>
            <a:endParaRPr lang="en-AU" dirty="0"/>
          </a:p>
          <a:p>
            <a:pPr marL="342900" lvl="1" indent="0">
              <a:buNone/>
            </a:pPr>
            <a:r>
              <a:rPr lang="en-AU" dirty="0"/>
              <a:t>	Not me – try asking the servers for .com</a:t>
            </a:r>
          </a:p>
          <a:p>
            <a:pPr marL="342900" lvl="1" indent="0">
              <a:buNone/>
            </a:pPr>
            <a:r>
              <a:rPr lang="en-AU" dirty="0"/>
              <a:t>Hi .com server, I want to resolve </a:t>
            </a:r>
            <a:r>
              <a:rPr lang="en-AU" dirty="0" err="1">
                <a:hlinkClick r:id="rId2"/>
              </a:rPr>
              <a:t>www.example.com</a:t>
            </a:r>
            <a:endParaRPr lang="en-AU" dirty="0"/>
          </a:p>
          <a:p>
            <a:pPr marL="342900" lvl="1" indent="0">
              <a:buNone/>
            </a:pPr>
            <a:r>
              <a:rPr lang="en-AU" dirty="0"/>
              <a:t>	Not me – try asking the servers for </a:t>
            </a:r>
            <a:r>
              <a:rPr lang="en-AU" dirty="0" err="1"/>
              <a:t>example.com</a:t>
            </a:r>
            <a:endParaRPr lang="en-AU" dirty="0"/>
          </a:p>
          <a:p>
            <a:pPr marL="342900" lvl="1" indent="0">
              <a:buNone/>
            </a:pPr>
            <a:r>
              <a:rPr lang="en-AU" dirty="0"/>
              <a:t>Hi </a:t>
            </a:r>
            <a:r>
              <a:rPr lang="en-AU" dirty="0" err="1"/>
              <a:t>example.com</a:t>
            </a:r>
            <a:r>
              <a:rPr lang="en-AU" dirty="0"/>
              <a:t> server, I want to resolve </a:t>
            </a:r>
            <a:r>
              <a:rPr lang="en-AU" dirty="0" err="1">
                <a:hlinkClick r:id="rId2"/>
              </a:rPr>
              <a:t>www.example.com</a:t>
            </a:r>
            <a:endParaRPr lang="en-AU" dirty="0"/>
          </a:p>
          <a:p>
            <a:pPr marL="342900" lvl="1" indent="0">
              <a:buNone/>
            </a:pPr>
            <a:r>
              <a:rPr lang="en-AU" dirty="0"/>
              <a:t>	Sure – its 93.184.216.34</a:t>
            </a:r>
          </a:p>
        </p:txBody>
      </p:sp>
    </p:spTree>
    <p:extLst>
      <p:ext uri="{BB962C8B-B14F-4D97-AF65-F5344CB8AC3E}">
        <p14:creationId xmlns:p14="http://schemas.microsoft.com/office/powerpoint/2010/main" val="1774126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t>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lstStyle/>
          <a:p>
            <a:pPr marL="0" indent="0">
              <a:buNone/>
            </a:pPr>
            <a:r>
              <a:rPr lang="en-AU" dirty="0"/>
              <a:t>The DNS uses the full query name to discover the identity of the name servers for the query name</a:t>
            </a:r>
          </a:p>
          <a:p>
            <a:endParaRPr lang="en-AU" dirty="0"/>
          </a:p>
          <a:p>
            <a:pPr marL="342900" lvl="1" indent="0">
              <a:buNone/>
            </a:pPr>
            <a:r>
              <a:rPr lang="en-AU" dirty="0"/>
              <a:t>Why are we telling root servers all our DNS secrets?</a:t>
            </a:r>
          </a:p>
          <a:p>
            <a:pPr marL="342900" lvl="1" indent="0">
              <a:buNone/>
            </a:pPr>
            <a:endParaRPr lang="en-AU" dirty="0"/>
          </a:p>
          <a:p>
            <a:pPr marL="342900" lvl="1" indent="0">
              <a:buNone/>
            </a:pPr>
            <a:r>
              <a:rPr lang="en-AU" dirty="0"/>
              <a:t>In our example case, both a root server and a .com server now know that I am attempting to resolve the name </a:t>
            </a:r>
            <a:r>
              <a:rPr lang="en-AU" dirty="0">
                <a:hlinkClick r:id="rId2"/>
              </a:rPr>
              <a:t>www.example.com</a:t>
            </a:r>
            <a:endParaRPr lang="en-AU" dirty="0"/>
          </a:p>
          <a:p>
            <a:pPr marL="342900" lvl="1" indent="0">
              <a:buNone/>
            </a:pPr>
            <a:endParaRPr lang="en-AU" dirty="0"/>
          </a:p>
          <a:p>
            <a:pPr marL="342900" lvl="1" indent="0">
              <a:buNone/>
            </a:pPr>
            <a:r>
              <a:rPr lang="en-AU" b="1" dirty="0">
                <a:solidFill>
                  <a:schemeClr val="accent4">
                    <a:lumMod val="50000"/>
                  </a:schemeClr>
                </a:solidFill>
              </a:rPr>
              <a:t>Maybe I don’t want them to know this</a:t>
            </a:r>
          </a:p>
          <a:p>
            <a:pPr marL="342900" lvl="1" indent="0">
              <a:buNone/>
            </a:pPr>
            <a:endParaRPr lang="en-AU" dirty="0"/>
          </a:p>
        </p:txBody>
      </p:sp>
    </p:spTree>
    <p:extLst>
      <p:ext uri="{BB962C8B-B14F-4D97-AF65-F5344CB8AC3E}">
        <p14:creationId xmlns:p14="http://schemas.microsoft.com/office/powerpoint/2010/main" val="1767795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t>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lstStyle/>
          <a:p>
            <a:pPr marL="0" indent="0">
              <a:buNone/>
            </a:pPr>
            <a:r>
              <a:rPr lang="en-AU" dirty="0"/>
              <a:t>Is there an alternative approach to name server discovery that strips the query name in iterative search for a zone’s servers?</a:t>
            </a:r>
          </a:p>
          <a:p>
            <a:pPr marL="342900" lvl="1" indent="0">
              <a:buNone/>
            </a:pPr>
            <a:r>
              <a:rPr lang="en-AU" dirty="0"/>
              <a:t>Yes – the extra information was inserted into the query to make the protocol simpler and slightly more efficient in some cases</a:t>
            </a:r>
          </a:p>
          <a:p>
            <a:pPr marL="342900" lvl="1" indent="0">
              <a:buNone/>
            </a:pPr>
            <a:r>
              <a:rPr lang="en-AU" dirty="0"/>
              <a:t>But we can alter query behaviour to only expose as much as is necessary to the folk who need to know in order to answer the query</a:t>
            </a:r>
          </a:p>
          <a:p>
            <a:pPr marL="342900" lvl="1" indent="0">
              <a:buNone/>
            </a:pPr>
            <a:endParaRPr lang="en-AU" dirty="0"/>
          </a:p>
        </p:txBody>
      </p:sp>
    </p:spTree>
    <p:extLst>
      <p:ext uri="{BB962C8B-B14F-4D97-AF65-F5344CB8AC3E}">
        <p14:creationId xmlns:p14="http://schemas.microsoft.com/office/powerpoint/2010/main" val="2042095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b="1" dirty="0">
                <a:solidFill>
                  <a:schemeClr val="accent4">
                    <a:lumMod val="50000"/>
                  </a:schemeClr>
                </a:solidFill>
              </a:rPr>
              <a:t>QNAME Minimisation</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r>
              <a:rPr lang="en-AU" dirty="0"/>
              <a:t>A resolver technique intended to improve DNS privacy where a DNS resolver no longer sends the entire original query name to the upstream name server</a:t>
            </a:r>
          </a:p>
          <a:p>
            <a:r>
              <a:rPr lang="en-AU" dirty="0"/>
              <a:t>Described in RFC 7816</a:t>
            </a:r>
          </a:p>
        </p:txBody>
      </p:sp>
      <p:pic>
        <p:nvPicPr>
          <p:cNvPr id="4" name="Picture 3">
            <a:extLst>
              <a:ext uri="{FF2B5EF4-FFF2-40B4-BE49-F238E27FC236}">
                <a16:creationId xmlns:a16="http://schemas.microsoft.com/office/drawing/2014/main" id="{CA83762E-CA81-B140-A4E3-11B762CBA0A1}"/>
              </a:ext>
            </a:extLst>
          </p:cNvPr>
          <p:cNvPicPr>
            <a:picLocks noChangeAspect="1"/>
          </p:cNvPicPr>
          <p:nvPr/>
        </p:nvPicPr>
        <p:blipFill>
          <a:blip r:embed="rId2"/>
          <a:stretch>
            <a:fillRect/>
          </a:stretch>
        </p:blipFill>
        <p:spPr>
          <a:xfrm>
            <a:off x="1327714" y="2798038"/>
            <a:ext cx="6324600" cy="1676400"/>
          </a:xfrm>
          <a:prstGeom prst="rect">
            <a:avLst/>
          </a:prstGeom>
        </p:spPr>
      </p:pic>
    </p:spTree>
    <p:extLst>
      <p:ext uri="{BB962C8B-B14F-4D97-AF65-F5344CB8AC3E}">
        <p14:creationId xmlns:p14="http://schemas.microsoft.com/office/powerpoint/2010/main" val="343747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dirty="0"/>
              <a:t>Example of QNAME Minimisation</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pPr marL="0" indent="0">
              <a:buNone/>
            </a:pPr>
            <a:r>
              <a:rPr lang="en-AU" dirty="0"/>
              <a:t>Ask the authoritative server for a zone for the NS records of the next zone:</a:t>
            </a:r>
          </a:p>
          <a:p>
            <a:pPr marL="342900" lvl="1" indent="0">
              <a:buNone/>
            </a:pPr>
            <a:endParaRPr lang="en-AU" dirty="0"/>
          </a:p>
          <a:p>
            <a:pPr marL="342900" lvl="1" indent="0">
              <a:buNone/>
            </a:pPr>
            <a:r>
              <a:rPr lang="en-AU" dirty="0"/>
              <a:t>Hi Root server, I want to know the nameservers for </a:t>
            </a:r>
            <a:r>
              <a:rPr lang="en-AU" dirty="0">
                <a:hlinkClick r:id="rId2"/>
              </a:rPr>
              <a:t>com</a:t>
            </a:r>
            <a:endParaRPr lang="en-AU" dirty="0"/>
          </a:p>
          <a:p>
            <a:pPr marL="342900" lvl="1" indent="0">
              <a:buNone/>
            </a:pPr>
            <a:r>
              <a:rPr lang="en-AU" dirty="0"/>
              <a:t>	Sure, here are the servers for .com</a:t>
            </a:r>
          </a:p>
          <a:p>
            <a:pPr marL="0" indent="0">
              <a:buNone/>
            </a:pPr>
            <a:endParaRPr lang="en-AU" dirty="0"/>
          </a:p>
        </p:txBody>
      </p:sp>
    </p:spTree>
    <p:extLst>
      <p:ext uri="{BB962C8B-B14F-4D97-AF65-F5344CB8AC3E}">
        <p14:creationId xmlns:p14="http://schemas.microsoft.com/office/powerpoint/2010/main" val="302781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dirty="0"/>
              <a:t>Example of QNAME Minimisation</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pPr marL="0" indent="0">
              <a:buNone/>
            </a:pPr>
            <a:r>
              <a:rPr lang="en-AU" dirty="0"/>
              <a:t>Ask the authoritative server for a zone for the NS records of the next zone:</a:t>
            </a:r>
          </a:p>
          <a:p>
            <a:pPr marL="342900" lvl="1" indent="0">
              <a:buNone/>
            </a:pPr>
            <a:endParaRPr lang="en-AU" dirty="0"/>
          </a:p>
          <a:p>
            <a:pPr marL="342900" lvl="1" indent="0">
              <a:buNone/>
            </a:pPr>
            <a:r>
              <a:rPr lang="en-AU" dirty="0"/>
              <a:t>Hi Root server, I want to know the nameservers for </a:t>
            </a:r>
            <a:r>
              <a:rPr lang="en-AU" dirty="0">
                <a:hlinkClick r:id="rId2"/>
              </a:rPr>
              <a:t>com</a:t>
            </a:r>
            <a:endParaRPr lang="en-AU" dirty="0"/>
          </a:p>
          <a:p>
            <a:pPr marL="342900" lvl="1" indent="0">
              <a:buNone/>
            </a:pPr>
            <a:r>
              <a:rPr lang="en-AU" dirty="0"/>
              <a:t>	Sure, here are the servers for .com</a:t>
            </a:r>
          </a:p>
          <a:p>
            <a:pPr marL="342900" lvl="1" indent="0">
              <a:buNone/>
            </a:pPr>
            <a:r>
              <a:rPr lang="en-AU" dirty="0"/>
              <a:t>Hi .com server, I want to know the nameservers for </a:t>
            </a:r>
            <a:r>
              <a:rPr lang="en-AU" dirty="0" err="1">
                <a:hlinkClick r:id="rId3"/>
              </a:rPr>
              <a:t>example.com</a:t>
            </a:r>
            <a:endParaRPr lang="en-AU" dirty="0"/>
          </a:p>
          <a:p>
            <a:pPr marL="342900" lvl="1" indent="0">
              <a:buNone/>
            </a:pPr>
            <a:r>
              <a:rPr lang="en-AU" dirty="0"/>
              <a:t>	Sure, here are the servers for </a:t>
            </a:r>
            <a:r>
              <a:rPr lang="en-AU" dirty="0" err="1"/>
              <a:t>example.com</a:t>
            </a:r>
            <a:endParaRPr lang="en-AU" dirty="0"/>
          </a:p>
          <a:p>
            <a:pPr marL="0" indent="0">
              <a:buNone/>
            </a:pPr>
            <a:endParaRPr lang="en-AU" dirty="0"/>
          </a:p>
        </p:txBody>
      </p:sp>
    </p:spTree>
    <p:extLst>
      <p:ext uri="{BB962C8B-B14F-4D97-AF65-F5344CB8AC3E}">
        <p14:creationId xmlns:p14="http://schemas.microsoft.com/office/powerpoint/2010/main" val="1464028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dirty="0"/>
              <a:t>Example of QNAME Minimisation</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pPr marL="0" indent="0">
              <a:buNone/>
            </a:pPr>
            <a:r>
              <a:rPr lang="en-AU" dirty="0"/>
              <a:t>Ask the authoritative server for a zone for the NS records of the next zone:</a:t>
            </a:r>
          </a:p>
          <a:p>
            <a:pPr marL="342900" lvl="1" indent="0">
              <a:buNone/>
            </a:pPr>
            <a:endParaRPr lang="en-AU" dirty="0"/>
          </a:p>
          <a:p>
            <a:pPr marL="342900" lvl="1" indent="0">
              <a:buNone/>
            </a:pPr>
            <a:r>
              <a:rPr lang="en-AU" dirty="0"/>
              <a:t>Hi Root server, I want to know the nameservers for </a:t>
            </a:r>
            <a:r>
              <a:rPr lang="en-AU" dirty="0">
                <a:hlinkClick r:id="rId2"/>
              </a:rPr>
              <a:t>com</a:t>
            </a:r>
            <a:endParaRPr lang="en-AU" dirty="0"/>
          </a:p>
          <a:p>
            <a:pPr marL="342900" lvl="1" indent="0">
              <a:buNone/>
            </a:pPr>
            <a:r>
              <a:rPr lang="en-AU" dirty="0"/>
              <a:t>	Sure, here are the servers for .com</a:t>
            </a:r>
          </a:p>
          <a:p>
            <a:pPr marL="342900" lvl="1" indent="0">
              <a:buNone/>
            </a:pPr>
            <a:r>
              <a:rPr lang="en-AU" dirty="0"/>
              <a:t>Hi .com server, I want to know the nameservers for </a:t>
            </a:r>
            <a:r>
              <a:rPr lang="en-AU" dirty="0" err="1">
                <a:hlinkClick r:id="rId3"/>
              </a:rPr>
              <a:t>example.com</a:t>
            </a:r>
            <a:endParaRPr lang="en-AU" dirty="0"/>
          </a:p>
          <a:p>
            <a:pPr marL="342900" lvl="1" indent="0">
              <a:buNone/>
            </a:pPr>
            <a:r>
              <a:rPr lang="en-AU" dirty="0"/>
              <a:t>	Sure, here are the servers for </a:t>
            </a:r>
            <a:r>
              <a:rPr lang="en-AU" dirty="0" err="1"/>
              <a:t>example.com</a:t>
            </a:r>
            <a:endParaRPr lang="en-AU" dirty="0"/>
          </a:p>
          <a:p>
            <a:pPr marL="342900" lvl="1" indent="0">
              <a:buNone/>
            </a:pPr>
            <a:r>
              <a:rPr lang="en-AU" dirty="0"/>
              <a:t>Hi </a:t>
            </a:r>
            <a:r>
              <a:rPr lang="en-AU" dirty="0" err="1"/>
              <a:t>example.com</a:t>
            </a:r>
            <a:r>
              <a:rPr lang="en-AU" dirty="0"/>
              <a:t> server, I want to resolve </a:t>
            </a:r>
            <a:r>
              <a:rPr lang="en-AU" dirty="0" err="1">
                <a:hlinkClick r:id="rId2"/>
              </a:rPr>
              <a:t>www.example.com</a:t>
            </a:r>
            <a:endParaRPr lang="en-AU" dirty="0"/>
          </a:p>
          <a:p>
            <a:pPr marL="342900" lvl="1" indent="0">
              <a:buNone/>
            </a:pPr>
            <a:r>
              <a:rPr lang="en-AU" dirty="0"/>
              <a:t>	Sure – its 93.184.216.34</a:t>
            </a:r>
          </a:p>
          <a:p>
            <a:pPr marL="0" indent="0">
              <a:buNone/>
            </a:pPr>
            <a:endParaRPr lang="en-AU" dirty="0"/>
          </a:p>
        </p:txBody>
      </p:sp>
    </p:spTree>
    <p:extLst>
      <p:ext uri="{BB962C8B-B14F-4D97-AF65-F5344CB8AC3E}">
        <p14:creationId xmlns:p14="http://schemas.microsoft.com/office/powerpoint/2010/main" val="32266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1EC6-B823-0848-A565-7F4400D56274}"/>
              </a:ext>
            </a:extLst>
          </p:cNvPr>
          <p:cNvSpPr>
            <a:spLocks noGrp="1"/>
          </p:cNvSpPr>
          <p:nvPr>
            <p:ph type="title"/>
          </p:nvPr>
        </p:nvSpPr>
        <p:spPr/>
        <p:txBody>
          <a:bodyPr/>
          <a:lstStyle/>
          <a:p>
            <a:r>
              <a:rPr lang="en-AU" dirty="0"/>
              <a:t>Interception and Rewriting</a:t>
            </a:r>
          </a:p>
        </p:txBody>
      </p:sp>
      <p:sp>
        <p:nvSpPr>
          <p:cNvPr id="3" name="Content Placeholder 2">
            <a:extLst>
              <a:ext uri="{FF2B5EF4-FFF2-40B4-BE49-F238E27FC236}">
                <a16:creationId xmlns:a16="http://schemas.microsoft.com/office/drawing/2014/main" id="{3130FACF-0D14-7947-8015-6555F63A3431}"/>
              </a:ext>
            </a:extLst>
          </p:cNvPr>
          <p:cNvSpPr>
            <a:spLocks noGrp="1"/>
          </p:cNvSpPr>
          <p:nvPr>
            <p:ph idx="1"/>
          </p:nvPr>
        </p:nvSpPr>
        <p:spPr/>
        <p:txBody>
          <a:bodyPr>
            <a:normAutofit lnSpcReduction="10000"/>
          </a:bodyPr>
          <a:lstStyle/>
          <a:p>
            <a:r>
              <a:rPr lang="en-AU" dirty="0"/>
              <a:t>The DNS is an easy target for the imposition of control over access</a:t>
            </a:r>
          </a:p>
          <a:p>
            <a:pPr lvl="1"/>
            <a:r>
              <a:rPr lang="en-AU" dirty="0"/>
              <a:t>Try asking for </a:t>
            </a:r>
            <a:r>
              <a:rPr lang="en-AU" dirty="0" err="1">
                <a:hlinkClick r:id="rId2"/>
              </a:rPr>
              <a:t>www.thepiratebay.org</a:t>
            </a:r>
            <a:r>
              <a:rPr lang="en-AU" dirty="0"/>
              <a:t> in Australia</a:t>
            </a:r>
          </a:p>
          <a:p>
            <a:pPr lvl="1"/>
            <a:r>
              <a:rPr lang="en-AU" dirty="0"/>
              <a:t>Try asking for </a:t>
            </a:r>
            <a:r>
              <a:rPr lang="en-AU" dirty="0">
                <a:hlinkClick r:id="rId3"/>
              </a:rPr>
              <a:t>www.facebook.com</a:t>
            </a:r>
            <a:r>
              <a:rPr lang="en-AU" dirty="0"/>
              <a:t> in China</a:t>
            </a:r>
          </a:p>
          <a:p>
            <a:pPr lvl="1"/>
            <a:r>
              <a:rPr lang="en-AU" dirty="0"/>
              <a:t>Etc etc</a:t>
            </a:r>
          </a:p>
          <a:p>
            <a:r>
              <a:rPr lang="en-AU" dirty="0"/>
              <a:t>These days interception systems typically offer an incorrect response </a:t>
            </a:r>
          </a:p>
          <a:p>
            <a:r>
              <a:rPr lang="en-AU" dirty="0"/>
              <a:t>How can you tell is the answer that the DNS gives you is the genuine answer or not?</a:t>
            </a:r>
          </a:p>
          <a:p>
            <a:endParaRPr lang="en-AU" dirty="0"/>
          </a:p>
          <a:p>
            <a:endParaRPr lang="en-AU" dirty="0"/>
          </a:p>
        </p:txBody>
      </p:sp>
    </p:spTree>
    <p:extLst>
      <p:ext uri="{BB962C8B-B14F-4D97-AF65-F5344CB8AC3E}">
        <p14:creationId xmlns:p14="http://schemas.microsoft.com/office/powerpoint/2010/main" val="666169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D74C-A1B5-2640-BA47-24007B1DC59B}"/>
              </a:ext>
            </a:extLst>
          </p:cNvPr>
          <p:cNvSpPr>
            <a:spLocks noGrp="1"/>
          </p:cNvSpPr>
          <p:nvPr>
            <p:ph type="title"/>
          </p:nvPr>
        </p:nvSpPr>
        <p:spPr/>
        <p:txBody>
          <a:bodyPr/>
          <a:lstStyle/>
          <a:p>
            <a:r>
              <a:rPr lang="en-AU" b="1" dirty="0">
                <a:solidFill>
                  <a:schemeClr val="accent4">
                    <a:lumMod val="50000"/>
                  </a:schemeClr>
                </a:solidFill>
              </a:rPr>
              <a:t>DNSSEC </a:t>
            </a:r>
          </a:p>
        </p:txBody>
      </p:sp>
      <p:sp>
        <p:nvSpPr>
          <p:cNvPr id="3" name="Content Placeholder 2">
            <a:extLst>
              <a:ext uri="{FF2B5EF4-FFF2-40B4-BE49-F238E27FC236}">
                <a16:creationId xmlns:a16="http://schemas.microsoft.com/office/drawing/2014/main" id="{D4371E7F-F802-2540-B13C-2F005AFE6B1A}"/>
              </a:ext>
            </a:extLst>
          </p:cNvPr>
          <p:cNvSpPr>
            <a:spLocks noGrp="1"/>
          </p:cNvSpPr>
          <p:nvPr>
            <p:ph idx="1"/>
          </p:nvPr>
        </p:nvSpPr>
        <p:spPr/>
        <p:txBody>
          <a:bodyPr>
            <a:normAutofit fontScale="92500"/>
          </a:bodyPr>
          <a:lstStyle/>
          <a:p>
            <a:r>
              <a:rPr lang="en-AU" dirty="0"/>
              <a:t>DNSSEC is defined in RFCs 4033, 4034 &amp; 4035</a:t>
            </a:r>
          </a:p>
          <a:p>
            <a:pPr lvl="1"/>
            <a:r>
              <a:rPr lang="en-AU" dirty="0"/>
              <a:t>Adds a number of new </a:t>
            </a:r>
            <a:r>
              <a:rPr lang="en-AU" dirty="0" err="1"/>
              <a:t>RRtypes</a:t>
            </a:r>
            <a:r>
              <a:rPr lang="en-AU" dirty="0"/>
              <a:t> that allow a digital signature to be attached to </a:t>
            </a:r>
            <a:r>
              <a:rPr lang="en-AU" dirty="0" err="1"/>
              <a:t>RRsets</a:t>
            </a:r>
            <a:r>
              <a:rPr lang="en-AU" dirty="0"/>
              <a:t> in a zone and to define how keys that are used to generate signatures are also stored in the zone</a:t>
            </a:r>
          </a:p>
          <a:p>
            <a:r>
              <a:rPr lang="en-AU" dirty="0"/>
              <a:t>DNSSEC validation of the DNS response can tell you if the response is genuine or if it is out of date or has been altered</a:t>
            </a:r>
          </a:p>
          <a:p>
            <a:r>
              <a:rPr lang="en-AU" dirty="0"/>
              <a:t>DNSSEC can’t tell you what the “good” answer is, just that the answer you got was not it!</a:t>
            </a:r>
          </a:p>
          <a:p>
            <a:r>
              <a:rPr lang="en-AU" dirty="0"/>
              <a:t>DNSSEC will also tell if is an NXDOMAIN response is authentic</a:t>
            </a:r>
          </a:p>
          <a:p>
            <a:endParaRPr lang="en-AU" dirty="0"/>
          </a:p>
        </p:txBody>
      </p:sp>
    </p:spTree>
    <p:extLst>
      <p:ext uri="{BB962C8B-B14F-4D97-AF65-F5344CB8AC3E}">
        <p14:creationId xmlns:p14="http://schemas.microsoft.com/office/powerpoint/2010/main" val="392384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A4FB-8ED4-5E46-9228-E9DD7E032F02}"/>
              </a:ext>
            </a:extLst>
          </p:cNvPr>
          <p:cNvSpPr>
            <a:spLocks noGrp="1"/>
          </p:cNvSpPr>
          <p:nvPr>
            <p:ph type="title"/>
          </p:nvPr>
        </p:nvSpPr>
        <p:spPr/>
        <p:txBody>
          <a:bodyPr/>
          <a:lstStyle/>
          <a:p>
            <a:r>
              <a:rPr lang="en-AU" dirty="0"/>
              <a:t>Why?</a:t>
            </a:r>
          </a:p>
        </p:txBody>
      </p:sp>
      <p:sp>
        <p:nvSpPr>
          <p:cNvPr id="3" name="Content Placeholder 2">
            <a:extLst>
              <a:ext uri="{FF2B5EF4-FFF2-40B4-BE49-F238E27FC236}">
                <a16:creationId xmlns:a16="http://schemas.microsoft.com/office/drawing/2014/main" id="{71A0B033-DB24-A34E-9D00-6EA88A84B8B7}"/>
              </a:ext>
            </a:extLst>
          </p:cNvPr>
          <p:cNvSpPr>
            <a:spLocks noGrp="1"/>
          </p:cNvSpPr>
          <p:nvPr>
            <p:ph idx="1"/>
          </p:nvPr>
        </p:nvSpPr>
        <p:spPr/>
        <p:txBody>
          <a:bodyPr/>
          <a:lstStyle/>
          <a:p>
            <a:r>
              <a:rPr lang="en-AU" dirty="0"/>
              <a:t>Because everything you do on the net starts with a call to the DNS</a:t>
            </a:r>
          </a:p>
          <a:p>
            <a:r>
              <a:rPr lang="en-AU" dirty="0"/>
              <a:t>If we could see your stream of queries in real time we could assemble a detailed profile of you and interests and activities</a:t>
            </a:r>
          </a:p>
          <a:p>
            <a:r>
              <a:rPr lang="en-AU" dirty="0"/>
              <a:t>Do we have any evidence of DNS data mining?</a:t>
            </a:r>
          </a:p>
          <a:p>
            <a:pPr lvl="1"/>
            <a:r>
              <a:rPr lang="en-AU" dirty="0"/>
              <a:t>Data miners don’t disclose their sources as a rule</a:t>
            </a:r>
          </a:p>
        </p:txBody>
      </p:sp>
    </p:spTree>
    <p:extLst>
      <p:ext uri="{BB962C8B-B14F-4D97-AF65-F5344CB8AC3E}">
        <p14:creationId xmlns:p14="http://schemas.microsoft.com/office/powerpoint/2010/main" val="4003830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B36F-8831-1346-8A15-166CE27080DD}"/>
              </a:ext>
            </a:extLst>
          </p:cNvPr>
          <p:cNvSpPr>
            <a:spLocks noGrp="1"/>
          </p:cNvSpPr>
          <p:nvPr>
            <p:ph type="title"/>
          </p:nvPr>
        </p:nvSpPr>
        <p:spPr/>
        <p:txBody>
          <a:bodyPr/>
          <a:lstStyle/>
          <a:p>
            <a:r>
              <a:rPr lang="en-AU" dirty="0"/>
              <a:t>DNSSEC and Recursive Resolvers</a:t>
            </a:r>
          </a:p>
        </p:txBody>
      </p:sp>
      <p:sp>
        <p:nvSpPr>
          <p:cNvPr id="3" name="Content Placeholder 2">
            <a:extLst>
              <a:ext uri="{FF2B5EF4-FFF2-40B4-BE49-F238E27FC236}">
                <a16:creationId xmlns:a16="http://schemas.microsoft.com/office/drawing/2014/main" id="{BBFCB524-C18C-5F4C-9B1F-D310AFAA249E}"/>
              </a:ext>
            </a:extLst>
          </p:cNvPr>
          <p:cNvSpPr>
            <a:spLocks noGrp="1"/>
          </p:cNvSpPr>
          <p:nvPr>
            <p:ph idx="1"/>
          </p:nvPr>
        </p:nvSpPr>
        <p:spPr>
          <a:xfrm>
            <a:off x="628650" y="1369219"/>
            <a:ext cx="7886700" cy="3263504"/>
          </a:xfrm>
        </p:spPr>
        <p:txBody>
          <a:bodyPr>
            <a:normAutofit fontScale="85000" lnSpcReduction="10000"/>
          </a:bodyPr>
          <a:lstStyle/>
          <a:p>
            <a:r>
              <a:rPr lang="en-AU" dirty="0"/>
              <a:t>A DNS response that has been modified will fail to validate. </a:t>
            </a:r>
          </a:p>
          <a:p>
            <a:pPr marL="342900" lvl="1" indent="0">
              <a:buNone/>
            </a:pPr>
            <a:r>
              <a:rPr lang="en-AU" dirty="0"/>
              <a:t>When: </a:t>
            </a:r>
          </a:p>
          <a:p>
            <a:pPr lvl="2"/>
            <a:r>
              <a:rPr lang="en-AU" dirty="0"/>
              <a:t>a client asks a security-aware resolver to resolve a name, and </a:t>
            </a:r>
          </a:p>
          <a:p>
            <a:pPr lvl="2"/>
            <a:r>
              <a:rPr lang="en-AU" dirty="0"/>
              <a:t>sets the EDNS(0) DNSSEC OK bit, and</a:t>
            </a:r>
          </a:p>
          <a:p>
            <a:pPr lvl="2"/>
            <a:r>
              <a:rPr lang="en-AU" dirty="0"/>
              <a:t>the zone is DNSSEC-signed</a:t>
            </a:r>
          </a:p>
          <a:p>
            <a:pPr marL="342900" lvl="1" indent="0">
              <a:buNone/>
            </a:pPr>
            <a:r>
              <a:rPr lang="en-AU" dirty="0"/>
              <a:t>then the recursive resolver will only return a </a:t>
            </a:r>
            <a:r>
              <a:rPr lang="en-AU" dirty="0" err="1"/>
              <a:t>RRset</a:t>
            </a:r>
            <a:r>
              <a:rPr lang="en-AU" dirty="0"/>
              <a:t> for the query if it can validate the response using the attached digital signature</a:t>
            </a:r>
          </a:p>
          <a:p>
            <a:pPr marL="342900" lvl="1" indent="0">
              <a:buNone/>
            </a:pPr>
            <a:r>
              <a:rPr lang="en-AU" dirty="0"/>
              <a:t>It will set the AD bit in the resolver response to indicate validation success</a:t>
            </a:r>
          </a:p>
          <a:p>
            <a:pPr marL="342900" lvl="1" indent="0">
              <a:buNone/>
            </a:pPr>
            <a:r>
              <a:rPr lang="en-AU" dirty="0"/>
              <a:t>Otherwise it will return SERVFAIL</a:t>
            </a:r>
          </a:p>
          <a:p>
            <a:r>
              <a:rPr lang="en-AU" dirty="0"/>
              <a:t>But SERVFAIL is not the same as “I smell tampering”</a:t>
            </a:r>
          </a:p>
          <a:p>
            <a:r>
              <a:rPr lang="en-AU" dirty="0"/>
              <a:t>Its ”nope, I failed. Try another resolver”</a:t>
            </a:r>
          </a:p>
          <a:p>
            <a:endParaRPr lang="en-AU" dirty="0"/>
          </a:p>
        </p:txBody>
      </p:sp>
    </p:spTree>
    <p:extLst>
      <p:ext uri="{BB962C8B-B14F-4D97-AF65-F5344CB8AC3E}">
        <p14:creationId xmlns:p14="http://schemas.microsoft.com/office/powerpoint/2010/main" val="4255978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B36F-8831-1346-8A15-166CE27080DD}"/>
              </a:ext>
            </a:extLst>
          </p:cNvPr>
          <p:cNvSpPr>
            <a:spLocks noGrp="1"/>
          </p:cNvSpPr>
          <p:nvPr>
            <p:ph type="title"/>
          </p:nvPr>
        </p:nvSpPr>
        <p:spPr/>
        <p:txBody>
          <a:bodyPr/>
          <a:lstStyle/>
          <a:p>
            <a:r>
              <a:rPr lang="en-AU" dirty="0"/>
              <a:t>DNSSEC and Recursive Resolvers</a:t>
            </a:r>
          </a:p>
        </p:txBody>
      </p:sp>
      <p:sp>
        <p:nvSpPr>
          <p:cNvPr id="3" name="Content Placeholder 2">
            <a:extLst>
              <a:ext uri="{FF2B5EF4-FFF2-40B4-BE49-F238E27FC236}">
                <a16:creationId xmlns:a16="http://schemas.microsoft.com/office/drawing/2014/main" id="{BBFCB524-C18C-5F4C-9B1F-D310AFAA249E}"/>
              </a:ext>
            </a:extLst>
          </p:cNvPr>
          <p:cNvSpPr>
            <a:spLocks noGrp="1"/>
          </p:cNvSpPr>
          <p:nvPr>
            <p:ph idx="1"/>
          </p:nvPr>
        </p:nvSpPr>
        <p:spPr>
          <a:xfrm>
            <a:off x="628650" y="1369219"/>
            <a:ext cx="7886700" cy="3263504"/>
          </a:xfrm>
        </p:spPr>
        <p:txBody>
          <a:bodyPr>
            <a:normAutofit/>
          </a:bodyPr>
          <a:lstStyle/>
          <a:p>
            <a:r>
              <a:rPr lang="en-AU" dirty="0"/>
              <a:t>If you are going to use a DNSSEC-validating recursive resolver</a:t>
            </a:r>
          </a:p>
          <a:p>
            <a:pPr lvl="1"/>
            <a:r>
              <a:rPr lang="en-AU" dirty="0"/>
              <a:t>Such as 1.1.1.1, 8.8.8.8, 9.9.9.9 or any other validating open resolver</a:t>
            </a:r>
          </a:p>
          <a:p>
            <a:r>
              <a:rPr lang="en-AU" dirty="0"/>
              <a:t>Then make sure that all your resolvers perform DNSSEC validation if you don’t want to be mislead</a:t>
            </a:r>
          </a:p>
          <a:p>
            <a:pPr lvl="1"/>
            <a:r>
              <a:rPr lang="en-AU" dirty="0"/>
              <a:t>Because SERVFAIL from a validating resolver means “try the next resolver in your resolver list”</a:t>
            </a:r>
          </a:p>
        </p:txBody>
      </p:sp>
    </p:spTree>
    <p:extLst>
      <p:ext uri="{BB962C8B-B14F-4D97-AF65-F5344CB8AC3E}">
        <p14:creationId xmlns:p14="http://schemas.microsoft.com/office/powerpoint/2010/main" val="3745550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415F-84F9-D044-B91A-5CD7E5CB72E6}"/>
              </a:ext>
            </a:extLst>
          </p:cNvPr>
          <p:cNvSpPr>
            <a:spLocks noGrp="1"/>
          </p:cNvSpPr>
          <p:nvPr>
            <p:ph type="title"/>
          </p:nvPr>
        </p:nvSpPr>
        <p:spPr/>
        <p:txBody>
          <a:bodyPr/>
          <a:lstStyle/>
          <a:p>
            <a:r>
              <a:rPr lang="en-US" dirty="0"/>
              <a:t>DNSSEC in Spain</a:t>
            </a:r>
          </a:p>
        </p:txBody>
      </p:sp>
      <p:pic>
        <p:nvPicPr>
          <p:cNvPr id="5" name="Content Placeholder 4">
            <a:extLst>
              <a:ext uri="{FF2B5EF4-FFF2-40B4-BE49-F238E27FC236}">
                <a16:creationId xmlns:a16="http://schemas.microsoft.com/office/drawing/2014/main" id="{E358D0E4-A6A0-9247-8BD7-715482607D81}"/>
              </a:ext>
            </a:extLst>
          </p:cNvPr>
          <p:cNvPicPr>
            <a:picLocks noGrp="1" noChangeAspect="1"/>
          </p:cNvPicPr>
          <p:nvPr>
            <p:ph idx="1"/>
          </p:nvPr>
        </p:nvPicPr>
        <p:blipFill>
          <a:blip r:embed="rId2"/>
          <a:stretch>
            <a:fillRect/>
          </a:stretch>
        </p:blipFill>
        <p:spPr>
          <a:xfrm>
            <a:off x="1155436" y="1448627"/>
            <a:ext cx="5591469" cy="3263504"/>
          </a:xfrm>
        </p:spPr>
      </p:pic>
    </p:spTree>
    <p:extLst>
      <p:ext uri="{BB962C8B-B14F-4D97-AF65-F5344CB8AC3E}">
        <p14:creationId xmlns:p14="http://schemas.microsoft.com/office/powerpoint/2010/main" val="1771733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415F-84F9-D044-B91A-5CD7E5CB72E6}"/>
              </a:ext>
            </a:extLst>
          </p:cNvPr>
          <p:cNvSpPr>
            <a:spLocks noGrp="1"/>
          </p:cNvSpPr>
          <p:nvPr>
            <p:ph type="title"/>
          </p:nvPr>
        </p:nvSpPr>
        <p:spPr/>
        <p:txBody>
          <a:bodyPr/>
          <a:lstStyle/>
          <a:p>
            <a:r>
              <a:rPr lang="en-US" dirty="0"/>
              <a:t>DNSSEC in Spain</a:t>
            </a:r>
          </a:p>
        </p:txBody>
      </p:sp>
      <p:pic>
        <p:nvPicPr>
          <p:cNvPr id="5" name="Content Placeholder 4">
            <a:extLst>
              <a:ext uri="{FF2B5EF4-FFF2-40B4-BE49-F238E27FC236}">
                <a16:creationId xmlns:a16="http://schemas.microsoft.com/office/drawing/2014/main" id="{E358D0E4-A6A0-9247-8BD7-715482607D81}"/>
              </a:ext>
            </a:extLst>
          </p:cNvPr>
          <p:cNvPicPr>
            <a:picLocks noGrp="1" noChangeAspect="1"/>
          </p:cNvPicPr>
          <p:nvPr>
            <p:ph idx="1"/>
          </p:nvPr>
        </p:nvPicPr>
        <p:blipFill>
          <a:blip r:embed="rId2"/>
          <a:stretch>
            <a:fillRect/>
          </a:stretch>
        </p:blipFill>
        <p:spPr>
          <a:xfrm>
            <a:off x="1155436" y="1448627"/>
            <a:ext cx="5591469" cy="3263504"/>
          </a:xfrm>
        </p:spPr>
      </p:pic>
      <p:pic>
        <p:nvPicPr>
          <p:cNvPr id="4" name="Picture 3">
            <a:extLst>
              <a:ext uri="{FF2B5EF4-FFF2-40B4-BE49-F238E27FC236}">
                <a16:creationId xmlns:a16="http://schemas.microsoft.com/office/drawing/2014/main" id="{DD5E1E79-2302-D146-8AAE-CF27388405A7}"/>
              </a:ext>
            </a:extLst>
          </p:cNvPr>
          <p:cNvPicPr>
            <a:picLocks noChangeAspect="1"/>
          </p:cNvPicPr>
          <p:nvPr/>
        </p:nvPicPr>
        <p:blipFill>
          <a:blip r:embed="rId3"/>
          <a:stretch>
            <a:fillRect/>
          </a:stretch>
        </p:blipFill>
        <p:spPr>
          <a:xfrm>
            <a:off x="266700" y="1357313"/>
            <a:ext cx="8610600" cy="2428875"/>
          </a:xfrm>
          <a:prstGeom prst="rect">
            <a:avLst/>
          </a:prstGeom>
        </p:spPr>
      </p:pic>
    </p:spTree>
    <p:extLst>
      <p:ext uri="{BB962C8B-B14F-4D97-AF65-F5344CB8AC3E}">
        <p14:creationId xmlns:p14="http://schemas.microsoft.com/office/powerpoint/2010/main" val="3077341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2DE7-2B48-D84B-AB5B-445E6DF24561}"/>
              </a:ext>
            </a:extLst>
          </p:cNvPr>
          <p:cNvSpPr>
            <a:spLocks noGrp="1"/>
          </p:cNvSpPr>
          <p:nvPr>
            <p:ph type="title"/>
          </p:nvPr>
        </p:nvSpPr>
        <p:spPr/>
        <p:txBody>
          <a:bodyPr/>
          <a:lstStyle/>
          <a:p>
            <a:r>
              <a:rPr lang="en-US" dirty="0"/>
              <a:t>DNSSEC in Portugal</a:t>
            </a:r>
          </a:p>
        </p:txBody>
      </p:sp>
      <p:pic>
        <p:nvPicPr>
          <p:cNvPr id="5" name="Content Placeholder 4">
            <a:extLst>
              <a:ext uri="{FF2B5EF4-FFF2-40B4-BE49-F238E27FC236}">
                <a16:creationId xmlns:a16="http://schemas.microsoft.com/office/drawing/2014/main" id="{105849F6-E1E9-6D46-B836-2851B75B3A4B}"/>
              </a:ext>
            </a:extLst>
          </p:cNvPr>
          <p:cNvPicPr>
            <a:picLocks noGrp="1" noChangeAspect="1"/>
          </p:cNvPicPr>
          <p:nvPr>
            <p:ph idx="1"/>
          </p:nvPr>
        </p:nvPicPr>
        <p:blipFill>
          <a:blip r:embed="rId2"/>
          <a:stretch>
            <a:fillRect/>
          </a:stretch>
        </p:blipFill>
        <p:spPr>
          <a:xfrm>
            <a:off x="1745279" y="1369219"/>
            <a:ext cx="5653442" cy="3263504"/>
          </a:xfrm>
        </p:spPr>
      </p:pic>
    </p:spTree>
    <p:extLst>
      <p:ext uri="{BB962C8B-B14F-4D97-AF65-F5344CB8AC3E}">
        <p14:creationId xmlns:p14="http://schemas.microsoft.com/office/powerpoint/2010/main" val="2081369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4916-E394-2D40-8406-8A70646DF28E}"/>
              </a:ext>
            </a:extLst>
          </p:cNvPr>
          <p:cNvSpPr>
            <a:spLocks noGrp="1"/>
          </p:cNvSpPr>
          <p:nvPr>
            <p:ph type="title"/>
          </p:nvPr>
        </p:nvSpPr>
        <p:spPr/>
        <p:txBody>
          <a:bodyPr/>
          <a:lstStyle/>
          <a:p>
            <a:r>
              <a:rPr lang="en-AU" dirty="0"/>
              <a:t>Negative Chattiness</a:t>
            </a:r>
          </a:p>
        </p:txBody>
      </p:sp>
      <p:sp>
        <p:nvSpPr>
          <p:cNvPr id="3" name="Content Placeholder 2">
            <a:extLst>
              <a:ext uri="{FF2B5EF4-FFF2-40B4-BE49-F238E27FC236}">
                <a16:creationId xmlns:a16="http://schemas.microsoft.com/office/drawing/2014/main" id="{DD44878E-9C89-064C-AE71-2C83E0E62C12}"/>
              </a:ext>
            </a:extLst>
          </p:cNvPr>
          <p:cNvSpPr>
            <a:spLocks noGrp="1"/>
          </p:cNvSpPr>
          <p:nvPr>
            <p:ph idx="1"/>
          </p:nvPr>
        </p:nvSpPr>
        <p:spPr/>
        <p:txBody>
          <a:bodyPr/>
          <a:lstStyle/>
          <a:p>
            <a:r>
              <a:rPr lang="en-AU" dirty="0"/>
              <a:t>Names that do not exist in the DNS are also passed to the authoritative servers in order to return the NXDOMAIN response</a:t>
            </a:r>
          </a:p>
          <a:p>
            <a:r>
              <a:rPr lang="en-AU" dirty="0"/>
              <a:t>Sometimes the questions we ask are informative, whether or not the DNS gives an answer </a:t>
            </a:r>
          </a:p>
        </p:txBody>
      </p:sp>
    </p:spTree>
    <p:extLst>
      <p:ext uri="{BB962C8B-B14F-4D97-AF65-F5344CB8AC3E}">
        <p14:creationId xmlns:p14="http://schemas.microsoft.com/office/powerpoint/2010/main" val="1853507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F9DF-8457-D844-86F7-E5B4D3270FA8}"/>
              </a:ext>
            </a:extLst>
          </p:cNvPr>
          <p:cNvSpPr>
            <a:spLocks noGrp="1"/>
          </p:cNvSpPr>
          <p:nvPr>
            <p:ph type="title"/>
          </p:nvPr>
        </p:nvSpPr>
        <p:spPr/>
        <p:txBody>
          <a:bodyPr/>
          <a:lstStyle/>
          <a:p>
            <a:r>
              <a:rPr lang="en-AU" dirty="0">
                <a:solidFill>
                  <a:schemeClr val="accent4">
                    <a:lumMod val="50000"/>
                  </a:schemeClr>
                </a:solidFill>
              </a:rPr>
              <a:t>Aggressive NSEC Caching</a:t>
            </a:r>
          </a:p>
        </p:txBody>
      </p:sp>
      <p:sp>
        <p:nvSpPr>
          <p:cNvPr id="3" name="Content Placeholder 2">
            <a:extLst>
              <a:ext uri="{FF2B5EF4-FFF2-40B4-BE49-F238E27FC236}">
                <a16:creationId xmlns:a16="http://schemas.microsoft.com/office/drawing/2014/main" id="{49290E49-5605-3945-8265-F660BB70DE6A}"/>
              </a:ext>
            </a:extLst>
          </p:cNvPr>
          <p:cNvSpPr>
            <a:spLocks noGrp="1"/>
          </p:cNvSpPr>
          <p:nvPr>
            <p:ph idx="1"/>
          </p:nvPr>
        </p:nvSpPr>
        <p:spPr/>
        <p:txBody>
          <a:bodyPr>
            <a:normAutofit fontScale="92500" lnSpcReduction="20000"/>
          </a:bodyPr>
          <a:lstStyle/>
          <a:p>
            <a:r>
              <a:rPr lang="en-AU" dirty="0"/>
              <a:t>Described in RFC 8198</a:t>
            </a:r>
          </a:p>
          <a:p>
            <a:r>
              <a:rPr lang="en-AU" dirty="0"/>
              <a:t>When a zone is DNSSEC-signed an authoritative server will answer a query for a non-existent name with an authenticated denial of existence response (NSEC or NSEC3)</a:t>
            </a:r>
          </a:p>
          <a:p>
            <a:r>
              <a:rPr lang="en-AU" dirty="0"/>
              <a:t>These records describe two adjacent labels in the zone that span the non-existent record</a:t>
            </a:r>
          </a:p>
          <a:p>
            <a:r>
              <a:rPr lang="en-AU" dirty="0"/>
              <a:t>If recursive resolvers cache the NSEC span record then they can answer subsequent queries for any label within the span without passing the specific query onward for the cache lifetime of the NSEC record</a:t>
            </a:r>
          </a:p>
        </p:txBody>
      </p:sp>
    </p:spTree>
    <p:extLst>
      <p:ext uri="{BB962C8B-B14F-4D97-AF65-F5344CB8AC3E}">
        <p14:creationId xmlns:p14="http://schemas.microsoft.com/office/powerpoint/2010/main" val="2123467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9A853-35A2-0E47-8848-19D4FF20E1D1}"/>
              </a:ext>
            </a:extLst>
          </p:cNvPr>
          <p:cNvSpPr>
            <a:spLocks noGrp="1"/>
          </p:cNvSpPr>
          <p:nvPr>
            <p:ph type="title"/>
          </p:nvPr>
        </p:nvSpPr>
        <p:spPr/>
        <p:txBody>
          <a:bodyPr/>
          <a:lstStyle/>
          <a:p>
            <a:r>
              <a:rPr lang="en-AU" dirty="0"/>
              <a:t>Aggressive NSEC caching</a:t>
            </a:r>
          </a:p>
        </p:txBody>
      </p:sp>
      <p:sp>
        <p:nvSpPr>
          <p:cNvPr id="3" name="Content Placeholder 2">
            <a:extLst>
              <a:ext uri="{FF2B5EF4-FFF2-40B4-BE49-F238E27FC236}">
                <a16:creationId xmlns:a16="http://schemas.microsoft.com/office/drawing/2014/main" id="{D1B396CF-BB0E-564C-8E52-BB5FE42E38AB}"/>
              </a:ext>
            </a:extLst>
          </p:cNvPr>
          <p:cNvSpPr>
            <a:spLocks noGrp="1"/>
          </p:cNvSpPr>
          <p:nvPr>
            <p:ph idx="1"/>
          </p:nvPr>
        </p:nvSpPr>
        <p:spPr/>
        <p:txBody>
          <a:bodyPr/>
          <a:lstStyle/>
          <a:p>
            <a:r>
              <a:rPr lang="en-AU" dirty="0"/>
              <a:t>It’s a tool for recursive resolvers</a:t>
            </a:r>
          </a:p>
          <a:p>
            <a:r>
              <a:rPr lang="en-AU" dirty="0"/>
              <a:t>Stops queries for non-existent names always heading to the zone authoritative servers</a:t>
            </a:r>
          </a:p>
          <a:p>
            <a:r>
              <a:rPr lang="en-AU" dirty="0"/>
              <a:t>Improves the efficiency of the resolver’s cache</a:t>
            </a:r>
          </a:p>
          <a:p>
            <a:endParaRPr lang="en-AU" dirty="0"/>
          </a:p>
        </p:txBody>
      </p:sp>
    </p:spTree>
    <p:extLst>
      <p:ext uri="{BB962C8B-B14F-4D97-AF65-F5344CB8AC3E}">
        <p14:creationId xmlns:p14="http://schemas.microsoft.com/office/powerpoint/2010/main" val="4085569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0454-8319-8244-9229-D2E386E5BA68}"/>
              </a:ext>
            </a:extLst>
          </p:cNvPr>
          <p:cNvSpPr>
            <a:spLocks noGrp="1"/>
          </p:cNvSpPr>
          <p:nvPr>
            <p:ph type="title"/>
          </p:nvPr>
        </p:nvSpPr>
        <p:spPr/>
        <p:txBody>
          <a:bodyPr/>
          <a:lstStyle/>
          <a:p>
            <a:r>
              <a:rPr lang="en-AU" dirty="0"/>
              <a:t>Middleware and </a:t>
            </a:r>
            <a:r>
              <a:rPr lang="en-AU" dirty="0" err="1"/>
              <a:t>WireTapping</a:t>
            </a:r>
            <a:endParaRPr lang="en-AU" dirty="0"/>
          </a:p>
        </p:txBody>
      </p:sp>
      <p:sp>
        <p:nvSpPr>
          <p:cNvPr id="3" name="Content Placeholder 2">
            <a:extLst>
              <a:ext uri="{FF2B5EF4-FFF2-40B4-BE49-F238E27FC236}">
                <a16:creationId xmlns:a16="http://schemas.microsoft.com/office/drawing/2014/main" id="{DFECCFDC-18ED-0247-A299-9DD2246D5391}"/>
              </a:ext>
            </a:extLst>
          </p:cNvPr>
          <p:cNvSpPr>
            <a:spLocks noGrp="1"/>
          </p:cNvSpPr>
          <p:nvPr>
            <p:ph idx="1"/>
          </p:nvPr>
        </p:nvSpPr>
        <p:spPr/>
        <p:txBody>
          <a:bodyPr>
            <a:normAutofit fontScale="92500" lnSpcReduction="20000"/>
          </a:bodyPr>
          <a:lstStyle/>
          <a:p>
            <a:r>
              <a:rPr lang="en-AU" dirty="0"/>
              <a:t>Protecting the content of DNS responses  is part of what we need to make the DNS more robust</a:t>
            </a:r>
          </a:p>
          <a:p>
            <a:r>
              <a:rPr lang="en-AU" dirty="0"/>
              <a:t>If we want to prevent DNS inspection we also should look at encrypting the transport used by DNS queries and responses</a:t>
            </a:r>
          </a:p>
          <a:p>
            <a:r>
              <a:rPr lang="en-AU" dirty="0"/>
              <a:t>Today the standard tool is TLS, which uses dynamically generated session keys to encrypt all traffic between two parties</a:t>
            </a:r>
          </a:p>
          <a:p>
            <a:r>
              <a:rPr lang="en-AU" dirty="0"/>
              <a:t>We could use TLS between the end client and the client’s recursive resolver</a:t>
            </a:r>
          </a:p>
          <a:p>
            <a:pPr lvl="1"/>
            <a:r>
              <a:rPr lang="en-AU" dirty="0"/>
              <a:t>It’s more challenging to use encryption between recursive resolvers and authoritative servers</a:t>
            </a:r>
          </a:p>
        </p:txBody>
      </p:sp>
    </p:spTree>
    <p:extLst>
      <p:ext uri="{BB962C8B-B14F-4D97-AF65-F5344CB8AC3E}">
        <p14:creationId xmlns:p14="http://schemas.microsoft.com/office/powerpoint/2010/main" val="1161069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E71A-7B0F-FE42-98C2-083D7C9EC88A}"/>
              </a:ext>
            </a:extLst>
          </p:cNvPr>
          <p:cNvSpPr>
            <a:spLocks noGrp="1"/>
          </p:cNvSpPr>
          <p:nvPr>
            <p:ph type="title"/>
          </p:nvPr>
        </p:nvSpPr>
        <p:spPr/>
        <p:txBody>
          <a:bodyPr/>
          <a:lstStyle/>
          <a:p>
            <a:r>
              <a:rPr lang="en-AU" dirty="0">
                <a:solidFill>
                  <a:schemeClr val="accent4">
                    <a:lumMod val="50000"/>
                  </a:schemeClr>
                </a:solidFill>
              </a:rPr>
              <a:t>DNS over DTLS</a:t>
            </a:r>
          </a:p>
        </p:txBody>
      </p:sp>
      <p:sp>
        <p:nvSpPr>
          <p:cNvPr id="3" name="Content Placeholder 2">
            <a:extLst>
              <a:ext uri="{FF2B5EF4-FFF2-40B4-BE49-F238E27FC236}">
                <a16:creationId xmlns:a16="http://schemas.microsoft.com/office/drawing/2014/main" id="{DCBA5F1E-938B-D34F-9538-7B7FC8703273}"/>
              </a:ext>
            </a:extLst>
          </p:cNvPr>
          <p:cNvSpPr>
            <a:spLocks noGrp="1"/>
          </p:cNvSpPr>
          <p:nvPr>
            <p:ph idx="1"/>
          </p:nvPr>
        </p:nvSpPr>
        <p:spPr/>
        <p:txBody>
          <a:bodyPr/>
          <a:lstStyle/>
          <a:p>
            <a:r>
              <a:rPr lang="en-AU" dirty="0"/>
              <a:t>DTLS is a UDP variant of TLS that is intended to work over UDP rather than TCP (RFC 8094)</a:t>
            </a:r>
          </a:p>
          <a:p>
            <a:r>
              <a:rPr lang="en-AU" dirty="0"/>
              <a:t>However:</a:t>
            </a:r>
          </a:p>
          <a:p>
            <a:pPr lvl="1"/>
            <a:r>
              <a:rPr lang="en-AU" dirty="0"/>
              <a:t>DTLS is intolerant of fragmentation</a:t>
            </a:r>
          </a:p>
          <a:p>
            <a:pPr lvl="1"/>
            <a:r>
              <a:rPr lang="en-AU" dirty="0"/>
              <a:t>It appears to have similar overheads to TLS</a:t>
            </a:r>
          </a:p>
          <a:p>
            <a:pPr lvl="1"/>
            <a:r>
              <a:rPr lang="en-AU" dirty="0"/>
              <a:t>I’m not sure if there are any implementations of DNS over DTLS</a:t>
            </a:r>
          </a:p>
        </p:txBody>
      </p:sp>
    </p:spTree>
    <p:extLst>
      <p:ext uri="{BB962C8B-B14F-4D97-AF65-F5344CB8AC3E}">
        <p14:creationId xmlns:p14="http://schemas.microsoft.com/office/powerpoint/2010/main" val="64280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A4FB-8ED4-5E46-9228-E9DD7E032F02}"/>
              </a:ext>
            </a:extLst>
          </p:cNvPr>
          <p:cNvSpPr>
            <a:spLocks noGrp="1"/>
          </p:cNvSpPr>
          <p:nvPr>
            <p:ph type="title"/>
          </p:nvPr>
        </p:nvSpPr>
        <p:spPr/>
        <p:txBody>
          <a:bodyPr/>
          <a:lstStyle/>
          <a:p>
            <a:r>
              <a:rPr lang="en-AU" dirty="0"/>
              <a:t>Why?</a:t>
            </a:r>
          </a:p>
        </p:txBody>
      </p:sp>
      <p:sp>
        <p:nvSpPr>
          <p:cNvPr id="3" name="Content Placeholder 2">
            <a:extLst>
              <a:ext uri="{FF2B5EF4-FFF2-40B4-BE49-F238E27FC236}">
                <a16:creationId xmlns:a16="http://schemas.microsoft.com/office/drawing/2014/main" id="{71A0B033-DB24-A34E-9D00-6EA88A84B8B7}"/>
              </a:ext>
            </a:extLst>
          </p:cNvPr>
          <p:cNvSpPr>
            <a:spLocks noGrp="1"/>
          </p:cNvSpPr>
          <p:nvPr>
            <p:ph idx="1"/>
          </p:nvPr>
        </p:nvSpPr>
        <p:spPr/>
        <p:txBody>
          <a:bodyPr>
            <a:normAutofit lnSpcReduction="10000"/>
          </a:bodyPr>
          <a:lstStyle/>
          <a:p>
            <a:r>
              <a:rPr lang="en-AU" dirty="0"/>
              <a:t>Because everything you do on the net starts with a call to the DNS</a:t>
            </a:r>
          </a:p>
          <a:p>
            <a:r>
              <a:rPr lang="en-AU" dirty="0"/>
              <a:t>If we could see your stream of queries in real time we could assemble a detailed profile of you and interests and activities</a:t>
            </a:r>
          </a:p>
          <a:p>
            <a:r>
              <a:rPr lang="en-AU" dirty="0"/>
              <a:t>Do we have any evidence of DNS data mining?</a:t>
            </a:r>
          </a:p>
          <a:p>
            <a:pPr lvl="1"/>
            <a:r>
              <a:rPr lang="en-AU" dirty="0"/>
              <a:t>Data miners don’t disclose their sources as a rule</a:t>
            </a:r>
          </a:p>
          <a:p>
            <a:r>
              <a:rPr lang="en-AU" dirty="0"/>
              <a:t>How about something related:</a:t>
            </a:r>
          </a:p>
          <a:p>
            <a:pPr lvl="1"/>
            <a:r>
              <a:rPr lang="en-AU" dirty="0"/>
              <a:t>Do we have any evidence of DNS stalking?</a:t>
            </a:r>
          </a:p>
        </p:txBody>
      </p:sp>
    </p:spTree>
    <p:extLst>
      <p:ext uri="{BB962C8B-B14F-4D97-AF65-F5344CB8AC3E}">
        <p14:creationId xmlns:p14="http://schemas.microsoft.com/office/powerpoint/2010/main" val="3938096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EE8B-57D3-3345-AB9C-CD29D7B1CC22}"/>
              </a:ext>
            </a:extLst>
          </p:cNvPr>
          <p:cNvSpPr>
            <a:spLocks noGrp="1"/>
          </p:cNvSpPr>
          <p:nvPr>
            <p:ph type="title"/>
          </p:nvPr>
        </p:nvSpPr>
        <p:spPr>
          <a:xfrm>
            <a:off x="628650" y="273844"/>
            <a:ext cx="7886700" cy="994172"/>
          </a:xfrm>
        </p:spPr>
        <p:txBody>
          <a:bodyPr/>
          <a:lstStyle/>
          <a:p>
            <a:r>
              <a:rPr lang="en-AU" dirty="0">
                <a:solidFill>
                  <a:schemeClr val="accent4">
                    <a:lumMod val="50000"/>
                  </a:schemeClr>
                </a:solidFill>
              </a:rPr>
              <a:t>DNS over TLS</a:t>
            </a:r>
          </a:p>
        </p:txBody>
      </p:sp>
      <p:sp>
        <p:nvSpPr>
          <p:cNvPr id="3" name="Content Placeholder 2">
            <a:extLst>
              <a:ext uri="{FF2B5EF4-FFF2-40B4-BE49-F238E27FC236}">
                <a16:creationId xmlns:a16="http://schemas.microsoft.com/office/drawing/2014/main" id="{96C66076-A1C7-DD4E-8083-2E116F2E7694}"/>
              </a:ext>
            </a:extLst>
          </p:cNvPr>
          <p:cNvSpPr>
            <a:spLocks noGrp="1"/>
          </p:cNvSpPr>
          <p:nvPr>
            <p:ph idx="1"/>
          </p:nvPr>
        </p:nvSpPr>
        <p:spPr>
          <a:xfrm>
            <a:off x="339291" y="1369219"/>
            <a:ext cx="3970064" cy="3263504"/>
          </a:xfrm>
        </p:spPr>
        <p:txBody>
          <a:bodyPr>
            <a:normAutofit fontScale="85000" lnSpcReduction="10000"/>
          </a:bodyPr>
          <a:lstStyle/>
          <a:p>
            <a:r>
              <a:rPr lang="en-AU" dirty="0"/>
              <a:t>TLS is a TCP ‘overlay’ that adds server authentication and session encryption to TCP</a:t>
            </a:r>
          </a:p>
          <a:p>
            <a:r>
              <a:rPr lang="en-AU" dirty="0"/>
              <a:t>TLS uses an initial handshake to allow a client to: </a:t>
            </a:r>
          </a:p>
          <a:p>
            <a:pPr lvl="1"/>
            <a:r>
              <a:rPr lang="en-AU" dirty="0"/>
              <a:t>Validate the identity of the server</a:t>
            </a:r>
          </a:p>
          <a:p>
            <a:pPr lvl="1"/>
            <a:r>
              <a:rPr lang="en-AU" dirty="0"/>
              <a:t>Negotiate a session key to be used in all subsequent packets in the TCP session</a:t>
            </a:r>
          </a:p>
          <a:p>
            <a:r>
              <a:rPr lang="en-AU" dirty="0"/>
              <a:t>RFC 7858, RFC 8310</a:t>
            </a:r>
          </a:p>
          <a:p>
            <a:pPr marL="0" indent="0">
              <a:buNone/>
            </a:pPr>
            <a:endParaRPr lang="en-AU" dirty="0"/>
          </a:p>
        </p:txBody>
      </p:sp>
      <p:pic>
        <p:nvPicPr>
          <p:cNvPr id="5" name="Content Placeholder 3">
            <a:extLst>
              <a:ext uri="{FF2B5EF4-FFF2-40B4-BE49-F238E27FC236}">
                <a16:creationId xmlns:a16="http://schemas.microsoft.com/office/drawing/2014/main" id="{FE29D7A9-68AA-5641-ADAD-F0B74AFF9A64}"/>
              </a:ext>
            </a:extLst>
          </p:cNvPr>
          <p:cNvPicPr>
            <a:picLocks noChangeAspect="1"/>
          </p:cNvPicPr>
          <p:nvPr/>
        </p:nvPicPr>
        <p:blipFill>
          <a:blip r:embed="rId2"/>
          <a:stretch>
            <a:fillRect/>
          </a:stretch>
        </p:blipFill>
        <p:spPr>
          <a:xfrm>
            <a:off x="4309354" y="1369219"/>
            <a:ext cx="4764366" cy="3263504"/>
          </a:xfrm>
          <a:prstGeom prst="rect">
            <a:avLst/>
          </a:prstGeom>
        </p:spPr>
      </p:pic>
      <p:sp>
        <p:nvSpPr>
          <p:cNvPr id="6" name="TextBox 5">
            <a:extLst>
              <a:ext uri="{FF2B5EF4-FFF2-40B4-BE49-F238E27FC236}">
                <a16:creationId xmlns:a16="http://schemas.microsoft.com/office/drawing/2014/main" id="{D093C556-CEA7-2E47-B57A-DC9035453432}"/>
              </a:ext>
            </a:extLst>
          </p:cNvPr>
          <p:cNvSpPr txBox="1"/>
          <p:nvPr/>
        </p:nvSpPr>
        <p:spPr>
          <a:xfrm>
            <a:off x="5789596" y="4355723"/>
            <a:ext cx="1685077" cy="300082"/>
          </a:xfrm>
          <a:prstGeom prst="rect">
            <a:avLst/>
          </a:prstGeom>
          <a:noFill/>
        </p:spPr>
        <p:txBody>
          <a:bodyPr wrap="none" rtlCol="0">
            <a:spAutoFit/>
          </a:bodyPr>
          <a:lstStyle/>
          <a:p>
            <a:r>
              <a:rPr lang="en-AU" sz="1350" dirty="0"/>
              <a:t>TLS 1.2 handshake</a:t>
            </a:r>
          </a:p>
        </p:txBody>
      </p:sp>
    </p:spTree>
    <p:extLst>
      <p:ext uri="{BB962C8B-B14F-4D97-AF65-F5344CB8AC3E}">
        <p14:creationId xmlns:p14="http://schemas.microsoft.com/office/powerpoint/2010/main" val="3226377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D079-6D83-084E-A112-6070DA708618}"/>
              </a:ext>
            </a:extLst>
          </p:cNvPr>
          <p:cNvSpPr>
            <a:spLocks noGrp="1"/>
          </p:cNvSpPr>
          <p:nvPr>
            <p:ph type="title"/>
          </p:nvPr>
        </p:nvSpPr>
        <p:spPr/>
        <p:txBody>
          <a:bodyPr/>
          <a:lstStyle/>
          <a:p>
            <a:r>
              <a:rPr lang="en-AU" dirty="0"/>
              <a:t>DNS over TLS</a:t>
            </a:r>
          </a:p>
        </p:txBody>
      </p:sp>
      <p:sp>
        <p:nvSpPr>
          <p:cNvPr id="3" name="Content Placeholder 2">
            <a:extLst>
              <a:ext uri="{FF2B5EF4-FFF2-40B4-BE49-F238E27FC236}">
                <a16:creationId xmlns:a16="http://schemas.microsoft.com/office/drawing/2014/main" id="{08BEB260-632B-E846-B95E-3640B15E3B02}"/>
              </a:ext>
            </a:extLst>
          </p:cNvPr>
          <p:cNvSpPr>
            <a:spLocks noGrp="1"/>
          </p:cNvSpPr>
          <p:nvPr>
            <p:ph idx="1"/>
          </p:nvPr>
        </p:nvSpPr>
        <p:spPr/>
        <p:txBody>
          <a:bodyPr>
            <a:normAutofit lnSpcReduction="10000"/>
          </a:bodyPr>
          <a:lstStyle/>
          <a:p>
            <a:r>
              <a:rPr lang="en-AU" dirty="0"/>
              <a:t>Similar to DNS over TCP:</a:t>
            </a:r>
          </a:p>
          <a:p>
            <a:pPr lvl="1"/>
            <a:r>
              <a:rPr lang="en-AU" dirty="0"/>
              <a:t>Open a TLS session with a recursive resolver</a:t>
            </a:r>
          </a:p>
          <a:p>
            <a:pPr lvl="1"/>
            <a:r>
              <a:rPr lang="en-AU" dirty="0"/>
              <a:t>Pass the DNS query using DNS wireline format</a:t>
            </a:r>
          </a:p>
          <a:p>
            <a:pPr lvl="1"/>
            <a:r>
              <a:rPr lang="en-AU" dirty="0"/>
              <a:t>Wait for the response</a:t>
            </a:r>
          </a:p>
          <a:p>
            <a:r>
              <a:rPr lang="en-AU" dirty="0"/>
              <a:t>Can use held DNS sessions to allow the TLS session to be used for multiple DNS queries</a:t>
            </a:r>
          </a:p>
          <a:p>
            <a:r>
              <a:rPr lang="en-AU" dirty="0"/>
              <a:t>The queries and the responses are hidden	from intermediaries </a:t>
            </a:r>
          </a:p>
          <a:p>
            <a:r>
              <a:rPr lang="en-AU" dirty="0"/>
              <a:t>The client validates the recursive resolver’s identity</a:t>
            </a:r>
          </a:p>
        </p:txBody>
      </p:sp>
    </p:spTree>
    <p:extLst>
      <p:ext uri="{BB962C8B-B14F-4D97-AF65-F5344CB8AC3E}">
        <p14:creationId xmlns:p14="http://schemas.microsoft.com/office/powerpoint/2010/main" val="555604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6961-5E8C-B643-831F-9D06D8AB1311}"/>
              </a:ext>
            </a:extLst>
          </p:cNvPr>
          <p:cNvSpPr>
            <a:spLocks noGrp="1"/>
          </p:cNvSpPr>
          <p:nvPr>
            <p:ph type="title"/>
          </p:nvPr>
        </p:nvSpPr>
        <p:spPr/>
        <p:txBody>
          <a:bodyPr/>
          <a:lstStyle/>
          <a:p>
            <a:r>
              <a:rPr lang="en-AU" dirty="0"/>
              <a:t>DNS over TLS and Android</a:t>
            </a:r>
          </a:p>
        </p:txBody>
      </p:sp>
      <p:pic>
        <p:nvPicPr>
          <p:cNvPr id="5" name="Content Placeholder 4">
            <a:extLst>
              <a:ext uri="{FF2B5EF4-FFF2-40B4-BE49-F238E27FC236}">
                <a16:creationId xmlns:a16="http://schemas.microsoft.com/office/drawing/2014/main" id="{91F72670-2E4A-CF4F-9E6B-1D3E4776D5F3}"/>
              </a:ext>
            </a:extLst>
          </p:cNvPr>
          <p:cNvPicPr>
            <a:picLocks noGrp="1" noChangeAspect="1"/>
          </p:cNvPicPr>
          <p:nvPr>
            <p:ph idx="1"/>
          </p:nvPr>
        </p:nvPicPr>
        <p:blipFill>
          <a:blip r:embed="rId2"/>
          <a:stretch>
            <a:fillRect/>
          </a:stretch>
        </p:blipFill>
        <p:spPr>
          <a:xfrm>
            <a:off x="930867" y="1041984"/>
            <a:ext cx="5450560" cy="1241441"/>
          </a:xfrm>
        </p:spPr>
      </p:pic>
      <p:pic>
        <p:nvPicPr>
          <p:cNvPr id="7" name="Picture 6">
            <a:extLst>
              <a:ext uri="{FF2B5EF4-FFF2-40B4-BE49-F238E27FC236}">
                <a16:creationId xmlns:a16="http://schemas.microsoft.com/office/drawing/2014/main" id="{C9B4A55F-BD6F-4940-B946-B6F874D691A8}"/>
              </a:ext>
            </a:extLst>
          </p:cNvPr>
          <p:cNvPicPr>
            <a:picLocks noChangeAspect="1"/>
          </p:cNvPicPr>
          <p:nvPr/>
        </p:nvPicPr>
        <p:blipFill>
          <a:blip r:embed="rId3"/>
          <a:stretch>
            <a:fillRect/>
          </a:stretch>
        </p:blipFill>
        <p:spPr>
          <a:xfrm>
            <a:off x="930867" y="2283425"/>
            <a:ext cx="4463716" cy="2597635"/>
          </a:xfrm>
          <a:prstGeom prst="rect">
            <a:avLst/>
          </a:prstGeom>
        </p:spPr>
      </p:pic>
      <p:sp>
        <p:nvSpPr>
          <p:cNvPr id="8" name="Rectangle 7">
            <a:extLst>
              <a:ext uri="{FF2B5EF4-FFF2-40B4-BE49-F238E27FC236}">
                <a16:creationId xmlns:a16="http://schemas.microsoft.com/office/drawing/2014/main" id="{64EAB685-074D-2C4B-BC70-8B93F210A29D}"/>
              </a:ext>
            </a:extLst>
          </p:cNvPr>
          <p:cNvSpPr/>
          <p:nvPr/>
        </p:nvSpPr>
        <p:spPr>
          <a:xfrm>
            <a:off x="990444" y="4892045"/>
            <a:ext cx="4572000" cy="369332"/>
          </a:xfrm>
          <a:prstGeom prst="rect">
            <a:avLst/>
          </a:prstGeom>
        </p:spPr>
        <p:txBody>
          <a:bodyPr>
            <a:spAutoFit/>
          </a:bodyPr>
          <a:lstStyle/>
          <a:p>
            <a:r>
              <a:rPr lang="en-AU" sz="900" dirty="0"/>
              <a:t>https://android-</a:t>
            </a:r>
            <a:r>
              <a:rPr lang="en-AU" sz="900" dirty="0" err="1"/>
              <a:t>developers.googleblog.com</a:t>
            </a:r>
            <a:r>
              <a:rPr lang="en-AU" sz="900" dirty="0"/>
              <a:t>/2018/04/</a:t>
            </a:r>
            <a:r>
              <a:rPr lang="en-AU" sz="900" dirty="0" err="1"/>
              <a:t>dns</a:t>
            </a:r>
            <a:r>
              <a:rPr lang="en-AU" sz="900" dirty="0"/>
              <a:t>-over-</a:t>
            </a:r>
            <a:r>
              <a:rPr lang="en-AU" sz="900" dirty="0" err="1"/>
              <a:t>tls</a:t>
            </a:r>
            <a:r>
              <a:rPr lang="en-AU" sz="900" dirty="0"/>
              <a:t>-support-in-android-</a:t>
            </a:r>
            <a:r>
              <a:rPr lang="en-AU" sz="900" dirty="0" err="1"/>
              <a:t>p.html</a:t>
            </a:r>
            <a:endParaRPr lang="en-AU" sz="900" dirty="0"/>
          </a:p>
        </p:txBody>
      </p:sp>
    </p:spTree>
    <p:extLst>
      <p:ext uri="{BB962C8B-B14F-4D97-AF65-F5344CB8AC3E}">
        <p14:creationId xmlns:p14="http://schemas.microsoft.com/office/powerpoint/2010/main" val="3877299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69BD-D5CE-AD40-BDAE-F6CB412333A0}"/>
              </a:ext>
            </a:extLst>
          </p:cNvPr>
          <p:cNvSpPr>
            <a:spLocks noGrp="1"/>
          </p:cNvSpPr>
          <p:nvPr>
            <p:ph type="title"/>
          </p:nvPr>
        </p:nvSpPr>
        <p:spPr/>
        <p:txBody>
          <a:bodyPr/>
          <a:lstStyle/>
          <a:p>
            <a:r>
              <a:rPr lang="en-AU" dirty="0"/>
              <a:t>DNS over TLS</a:t>
            </a:r>
          </a:p>
        </p:txBody>
      </p:sp>
      <p:sp>
        <p:nvSpPr>
          <p:cNvPr id="3" name="Content Placeholder 2">
            <a:extLst>
              <a:ext uri="{FF2B5EF4-FFF2-40B4-BE49-F238E27FC236}">
                <a16:creationId xmlns:a16="http://schemas.microsoft.com/office/drawing/2014/main" id="{F5CBC537-4830-8641-BD08-2765772919B5}"/>
              </a:ext>
            </a:extLst>
          </p:cNvPr>
          <p:cNvSpPr>
            <a:spLocks noGrp="1"/>
          </p:cNvSpPr>
          <p:nvPr>
            <p:ph idx="1"/>
          </p:nvPr>
        </p:nvSpPr>
        <p:spPr/>
        <p:txBody>
          <a:bodyPr/>
          <a:lstStyle/>
          <a:p>
            <a:r>
              <a:rPr lang="en-AU" dirty="0"/>
              <a:t>Will generate a higher recursive resolver memory load as each client may have a held state with one or more recursive resolvers</a:t>
            </a:r>
          </a:p>
          <a:p>
            <a:r>
              <a:rPr lang="en-AU" dirty="0"/>
              <a:t>The TCP session state is on port 853</a:t>
            </a:r>
          </a:p>
          <a:p>
            <a:pPr lvl="1"/>
            <a:r>
              <a:rPr lang="en-AU" dirty="0"/>
              <a:t>DNS over TLS can be readily blocked by middleware</a:t>
            </a:r>
          </a:p>
          <a:p>
            <a:r>
              <a:rPr lang="en-AU" dirty="0"/>
              <a:t>The privacy is relative, as the recursive resolver still knows all your DNS queries</a:t>
            </a:r>
          </a:p>
          <a:p>
            <a:r>
              <a:rPr lang="en-AU" dirty="0"/>
              <a:t>Supported by Bind (</a:t>
            </a:r>
            <a:r>
              <a:rPr lang="en-AU" dirty="0" err="1"/>
              <a:t>stunnel</a:t>
            </a:r>
            <a:r>
              <a:rPr lang="en-AU" dirty="0"/>
              <a:t>), Unbound, </a:t>
            </a:r>
            <a:r>
              <a:rPr lang="en-AU" dirty="0" err="1"/>
              <a:t>DNSDist</a:t>
            </a:r>
            <a:endParaRPr lang="en-AU" dirty="0"/>
          </a:p>
        </p:txBody>
      </p:sp>
    </p:spTree>
    <p:extLst>
      <p:ext uri="{BB962C8B-B14F-4D97-AF65-F5344CB8AC3E}">
        <p14:creationId xmlns:p14="http://schemas.microsoft.com/office/powerpoint/2010/main" val="2417811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3546-A9D0-2349-B7B5-9AF2FC374C77}"/>
              </a:ext>
            </a:extLst>
          </p:cNvPr>
          <p:cNvSpPr>
            <a:spLocks noGrp="1"/>
          </p:cNvSpPr>
          <p:nvPr>
            <p:ph type="title"/>
          </p:nvPr>
        </p:nvSpPr>
        <p:spPr/>
        <p:txBody>
          <a:bodyPr/>
          <a:lstStyle/>
          <a:p>
            <a:r>
              <a:rPr lang="en-AU" dirty="0">
                <a:solidFill>
                  <a:schemeClr val="accent4">
                    <a:lumMod val="50000"/>
                  </a:schemeClr>
                </a:solidFill>
              </a:rPr>
              <a:t>DNS over QUIC</a:t>
            </a:r>
          </a:p>
        </p:txBody>
      </p:sp>
      <p:sp>
        <p:nvSpPr>
          <p:cNvPr id="3" name="Content Placeholder 2">
            <a:extLst>
              <a:ext uri="{FF2B5EF4-FFF2-40B4-BE49-F238E27FC236}">
                <a16:creationId xmlns:a16="http://schemas.microsoft.com/office/drawing/2014/main" id="{4E2392F0-72C1-9D40-97B4-3E733C2DFD42}"/>
              </a:ext>
            </a:extLst>
          </p:cNvPr>
          <p:cNvSpPr>
            <a:spLocks noGrp="1"/>
          </p:cNvSpPr>
          <p:nvPr>
            <p:ph idx="1"/>
          </p:nvPr>
        </p:nvSpPr>
        <p:spPr>
          <a:xfrm>
            <a:off x="628650" y="1369219"/>
            <a:ext cx="5171591" cy="3263504"/>
          </a:xfrm>
        </p:spPr>
        <p:txBody>
          <a:bodyPr>
            <a:normAutofit fontScale="62500" lnSpcReduction="20000"/>
          </a:bodyPr>
          <a:lstStyle/>
          <a:p>
            <a:r>
              <a:rPr lang="en-AU" dirty="0"/>
              <a:t>QUIC is a transport protocol originally developed by Google and passed over to the IETF for standardised profile development</a:t>
            </a:r>
          </a:p>
          <a:p>
            <a:r>
              <a:rPr lang="en-AU" dirty="0"/>
              <a:t>QUIC uses a thin UDP shim and an encrypted payload</a:t>
            </a:r>
          </a:p>
          <a:p>
            <a:pPr lvl="1"/>
            <a:r>
              <a:rPr lang="en-AU" dirty="0"/>
              <a:t>The payload is divided into a TCP-like transport header and a payload</a:t>
            </a:r>
          </a:p>
          <a:p>
            <a:r>
              <a:rPr lang="en-AU" dirty="0"/>
              <a:t>The essential difference between DOT and DOQ is the deliberate hiding of the transport protocol from network middleware with the use of QUIC</a:t>
            </a:r>
          </a:p>
          <a:p>
            <a:r>
              <a:rPr lang="en-AU" dirty="0"/>
              <a:t>No known implementations of DNS over QUIC exist, though IETF work continues</a:t>
            </a:r>
          </a:p>
          <a:p>
            <a:pPr marL="0" indent="0">
              <a:buNone/>
            </a:pPr>
            <a:r>
              <a:rPr lang="en-AU" dirty="0"/>
              <a:t>   draft-huitema-quic-dnsoquic-05</a:t>
            </a:r>
          </a:p>
          <a:p>
            <a:endParaRPr lang="en-AU" dirty="0"/>
          </a:p>
        </p:txBody>
      </p:sp>
      <p:sp>
        <p:nvSpPr>
          <p:cNvPr id="4" name="Rounded Rectangle 3">
            <a:extLst>
              <a:ext uri="{FF2B5EF4-FFF2-40B4-BE49-F238E27FC236}">
                <a16:creationId xmlns:a16="http://schemas.microsoft.com/office/drawing/2014/main" id="{C75FB0D0-EFA8-204F-8EB2-EB4164F8ABD6}"/>
              </a:ext>
            </a:extLst>
          </p:cNvPr>
          <p:cNvSpPr/>
          <p:nvPr/>
        </p:nvSpPr>
        <p:spPr>
          <a:xfrm>
            <a:off x="6334930" y="1646218"/>
            <a:ext cx="889216" cy="278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DNS</a:t>
            </a:r>
          </a:p>
        </p:txBody>
      </p:sp>
      <p:sp>
        <p:nvSpPr>
          <p:cNvPr id="5" name="Rounded Rectangle 4">
            <a:extLst>
              <a:ext uri="{FF2B5EF4-FFF2-40B4-BE49-F238E27FC236}">
                <a16:creationId xmlns:a16="http://schemas.microsoft.com/office/drawing/2014/main" id="{6846E935-9A72-3B42-944D-513CF1353705}"/>
              </a:ext>
            </a:extLst>
          </p:cNvPr>
          <p:cNvSpPr/>
          <p:nvPr/>
        </p:nvSpPr>
        <p:spPr>
          <a:xfrm>
            <a:off x="6334930" y="1925188"/>
            <a:ext cx="889216" cy="27897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TLS</a:t>
            </a:r>
          </a:p>
        </p:txBody>
      </p:sp>
      <p:sp>
        <p:nvSpPr>
          <p:cNvPr id="6" name="Rounded Rectangle 5">
            <a:extLst>
              <a:ext uri="{FF2B5EF4-FFF2-40B4-BE49-F238E27FC236}">
                <a16:creationId xmlns:a16="http://schemas.microsoft.com/office/drawing/2014/main" id="{1E91CCEA-4A50-CA40-98BE-FDC9B3657292}"/>
              </a:ext>
            </a:extLst>
          </p:cNvPr>
          <p:cNvSpPr/>
          <p:nvPr/>
        </p:nvSpPr>
        <p:spPr>
          <a:xfrm>
            <a:off x="6334930" y="2204158"/>
            <a:ext cx="889216" cy="27897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TCP</a:t>
            </a:r>
          </a:p>
        </p:txBody>
      </p:sp>
      <p:sp>
        <p:nvSpPr>
          <p:cNvPr id="7" name="Rounded Rectangle 6">
            <a:extLst>
              <a:ext uri="{FF2B5EF4-FFF2-40B4-BE49-F238E27FC236}">
                <a16:creationId xmlns:a16="http://schemas.microsoft.com/office/drawing/2014/main" id="{74BDA43C-38DB-4B41-9A18-6CD325C97BE3}"/>
              </a:ext>
            </a:extLst>
          </p:cNvPr>
          <p:cNvSpPr/>
          <p:nvPr/>
        </p:nvSpPr>
        <p:spPr>
          <a:xfrm>
            <a:off x="6334929" y="2483128"/>
            <a:ext cx="889216" cy="2789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IP</a:t>
            </a:r>
          </a:p>
        </p:txBody>
      </p:sp>
      <p:sp>
        <p:nvSpPr>
          <p:cNvPr id="8" name="Rounded Rectangle 7">
            <a:extLst>
              <a:ext uri="{FF2B5EF4-FFF2-40B4-BE49-F238E27FC236}">
                <a16:creationId xmlns:a16="http://schemas.microsoft.com/office/drawing/2014/main" id="{F1C9D01D-4F3E-9641-ADD2-0C87C85D973B}"/>
              </a:ext>
            </a:extLst>
          </p:cNvPr>
          <p:cNvSpPr/>
          <p:nvPr/>
        </p:nvSpPr>
        <p:spPr>
          <a:xfrm>
            <a:off x="7414000" y="1646218"/>
            <a:ext cx="889216" cy="278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DNS</a:t>
            </a:r>
          </a:p>
        </p:txBody>
      </p:sp>
      <p:sp>
        <p:nvSpPr>
          <p:cNvPr id="9" name="Rounded Rectangle 8">
            <a:extLst>
              <a:ext uri="{FF2B5EF4-FFF2-40B4-BE49-F238E27FC236}">
                <a16:creationId xmlns:a16="http://schemas.microsoft.com/office/drawing/2014/main" id="{00305855-8EB1-484F-96D1-927D0D72AE1C}"/>
              </a:ext>
            </a:extLst>
          </p:cNvPr>
          <p:cNvSpPr/>
          <p:nvPr/>
        </p:nvSpPr>
        <p:spPr>
          <a:xfrm>
            <a:off x="7414000" y="1925187"/>
            <a:ext cx="889216" cy="41845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QUIC</a:t>
            </a:r>
          </a:p>
        </p:txBody>
      </p:sp>
      <p:sp>
        <p:nvSpPr>
          <p:cNvPr id="10" name="Rounded Rectangle 9">
            <a:extLst>
              <a:ext uri="{FF2B5EF4-FFF2-40B4-BE49-F238E27FC236}">
                <a16:creationId xmlns:a16="http://schemas.microsoft.com/office/drawing/2014/main" id="{D58BDD07-EF12-0D49-A97C-C761E803D192}"/>
              </a:ext>
            </a:extLst>
          </p:cNvPr>
          <p:cNvSpPr/>
          <p:nvPr/>
        </p:nvSpPr>
        <p:spPr>
          <a:xfrm>
            <a:off x="7414000" y="2343642"/>
            <a:ext cx="889216" cy="13948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UDP</a:t>
            </a:r>
          </a:p>
        </p:txBody>
      </p:sp>
      <p:sp>
        <p:nvSpPr>
          <p:cNvPr id="11" name="Rounded Rectangle 10">
            <a:extLst>
              <a:ext uri="{FF2B5EF4-FFF2-40B4-BE49-F238E27FC236}">
                <a16:creationId xmlns:a16="http://schemas.microsoft.com/office/drawing/2014/main" id="{A7B5998F-924E-AC4A-91D0-97B51927C44D}"/>
              </a:ext>
            </a:extLst>
          </p:cNvPr>
          <p:cNvSpPr/>
          <p:nvPr/>
        </p:nvSpPr>
        <p:spPr>
          <a:xfrm>
            <a:off x="7413999" y="2483128"/>
            <a:ext cx="889216" cy="2789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IP</a:t>
            </a:r>
          </a:p>
        </p:txBody>
      </p:sp>
      <p:sp>
        <p:nvSpPr>
          <p:cNvPr id="12" name="TextBox 11">
            <a:extLst>
              <a:ext uri="{FF2B5EF4-FFF2-40B4-BE49-F238E27FC236}">
                <a16:creationId xmlns:a16="http://schemas.microsoft.com/office/drawing/2014/main" id="{2A2794B5-4AA8-7745-B2A7-C4B2378EBEFB}"/>
              </a:ext>
            </a:extLst>
          </p:cNvPr>
          <p:cNvSpPr txBox="1"/>
          <p:nvPr/>
        </p:nvSpPr>
        <p:spPr>
          <a:xfrm>
            <a:off x="6559933" y="1369219"/>
            <a:ext cx="550151" cy="300082"/>
          </a:xfrm>
          <a:prstGeom prst="rect">
            <a:avLst/>
          </a:prstGeom>
          <a:noFill/>
        </p:spPr>
        <p:txBody>
          <a:bodyPr wrap="none" rtlCol="0">
            <a:spAutoFit/>
          </a:bodyPr>
          <a:lstStyle/>
          <a:p>
            <a:r>
              <a:rPr lang="en-AU" sz="1350" dirty="0"/>
              <a:t>DOT</a:t>
            </a:r>
          </a:p>
        </p:txBody>
      </p:sp>
      <p:sp>
        <p:nvSpPr>
          <p:cNvPr id="13" name="TextBox 12">
            <a:extLst>
              <a:ext uri="{FF2B5EF4-FFF2-40B4-BE49-F238E27FC236}">
                <a16:creationId xmlns:a16="http://schemas.microsoft.com/office/drawing/2014/main" id="{2A9A5041-8334-DE42-9D71-188C18643F5B}"/>
              </a:ext>
            </a:extLst>
          </p:cNvPr>
          <p:cNvSpPr txBox="1"/>
          <p:nvPr/>
        </p:nvSpPr>
        <p:spPr>
          <a:xfrm>
            <a:off x="7639003" y="1369219"/>
            <a:ext cx="579005" cy="300082"/>
          </a:xfrm>
          <a:prstGeom prst="rect">
            <a:avLst/>
          </a:prstGeom>
          <a:noFill/>
        </p:spPr>
        <p:txBody>
          <a:bodyPr wrap="none" rtlCol="0">
            <a:spAutoFit/>
          </a:bodyPr>
          <a:lstStyle/>
          <a:p>
            <a:r>
              <a:rPr lang="en-AU" sz="1350" dirty="0"/>
              <a:t>DOQ</a:t>
            </a:r>
          </a:p>
        </p:txBody>
      </p:sp>
    </p:spTree>
    <p:extLst>
      <p:ext uri="{BB962C8B-B14F-4D97-AF65-F5344CB8AC3E}">
        <p14:creationId xmlns:p14="http://schemas.microsoft.com/office/powerpoint/2010/main" val="2134733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BBB6-B2E8-1F4E-81FF-27ABA18CF4F8}"/>
              </a:ext>
            </a:extLst>
          </p:cNvPr>
          <p:cNvSpPr>
            <a:spLocks noGrp="1"/>
          </p:cNvSpPr>
          <p:nvPr>
            <p:ph type="title"/>
          </p:nvPr>
        </p:nvSpPr>
        <p:spPr>
          <a:xfrm>
            <a:off x="628650" y="279656"/>
            <a:ext cx="7886700" cy="994172"/>
          </a:xfrm>
        </p:spPr>
        <p:txBody>
          <a:bodyPr/>
          <a:lstStyle/>
          <a:p>
            <a:r>
              <a:rPr lang="en-AU" dirty="0"/>
              <a:t>DNS over HTTPS</a:t>
            </a:r>
          </a:p>
        </p:txBody>
      </p:sp>
      <p:sp>
        <p:nvSpPr>
          <p:cNvPr id="3" name="Content Placeholder 2">
            <a:extLst>
              <a:ext uri="{FF2B5EF4-FFF2-40B4-BE49-F238E27FC236}">
                <a16:creationId xmlns:a16="http://schemas.microsoft.com/office/drawing/2014/main" id="{48C66941-FD26-1649-BF84-A9B1CE5E7F60}"/>
              </a:ext>
            </a:extLst>
          </p:cNvPr>
          <p:cNvSpPr>
            <a:spLocks noGrp="1"/>
          </p:cNvSpPr>
          <p:nvPr>
            <p:ph idx="1"/>
          </p:nvPr>
        </p:nvSpPr>
        <p:spPr/>
        <p:txBody>
          <a:bodyPr/>
          <a:lstStyle/>
          <a:p>
            <a:r>
              <a:rPr lang="en-AU" dirty="0"/>
              <a:t>DNS over HTTPS</a:t>
            </a:r>
          </a:p>
          <a:p>
            <a:r>
              <a:rPr lang="en-AU" dirty="0"/>
              <a:t>Uses an HTTPS session with a resolver</a:t>
            </a:r>
          </a:p>
          <a:p>
            <a:r>
              <a:rPr lang="en-AU" dirty="0"/>
              <a:t>Similar to DNS over TLS, but with HTTP object semantics</a:t>
            </a:r>
          </a:p>
          <a:p>
            <a:r>
              <a:rPr lang="en-AU" dirty="0"/>
              <a:t>Uses TCP port 443, so can be masked within other HTTPS traffic</a:t>
            </a:r>
          </a:p>
          <a:p>
            <a:r>
              <a:rPr lang="en-AU" dirty="0"/>
              <a:t>Can use DNS </a:t>
            </a:r>
            <a:r>
              <a:rPr lang="en-AU" dirty="0" err="1"/>
              <a:t>wireformat</a:t>
            </a:r>
            <a:r>
              <a:rPr lang="en-AU" dirty="0"/>
              <a:t> or JSON format DNS payload</a:t>
            </a:r>
          </a:p>
          <a:p>
            <a:endParaRPr lang="en-AU" dirty="0"/>
          </a:p>
          <a:p>
            <a:endParaRPr lang="en-AU" dirty="0"/>
          </a:p>
          <a:p>
            <a:endParaRPr lang="en-AU" dirty="0"/>
          </a:p>
        </p:txBody>
      </p:sp>
    </p:spTree>
    <p:extLst>
      <p:ext uri="{BB962C8B-B14F-4D97-AF65-F5344CB8AC3E}">
        <p14:creationId xmlns:p14="http://schemas.microsoft.com/office/powerpoint/2010/main" val="2808376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41AD-A617-1B4E-B7E6-5E67C0B7C973}"/>
              </a:ext>
            </a:extLst>
          </p:cNvPr>
          <p:cNvSpPr>
            <a:spLocks noGrp="1"/>
          </p:cNvSpPr>
          <p:nvPr>
            <p:ph type="title"/>
          </p:nvPr>
        </p:nvSpPr>
        <p:spPr/>
        <p:txBody>
          <a:bodyPr/>
          <a:lstStyle/>
          <a:p>
            <a:r>
              <a:rPr lang="en-AU" dirty="0"/>
              <a:t>DNS within the Browser</a:t>
            </a:r>
          </a:p>
        </p:txBody>
      </p:sp>
      <p:sp>
        <p:nvSpPr>
          <p:cNvPr id="3" name="Content Placeholder 2">
            <a:extLst>
              <a:ext uri="{FF2B5EF4-FFF2-40B4-BE49-F238E27FC236}">
                <a16:creationId xmlns:a16="http://schemas.microsoft.com/office/drawing/2014/main" id="{2E73B030-46D5-F441-818C-4F95A344EDA8}"/>
              </a:ext>
            </a:extLst>
          </p:cNvPr>
          <p:cNvSpPr>
            <a:spLocks noGrp="1"/>
          </p:cNvSpPr>
          <p:nvPr>
            <p:ph idx="1"/>
          </p:nvPr>
        </p:nvSpPr>
        <p:spPr/>
        <p:txBody>
          <a:bodyPr/>
          <a:lstStyle/>
          <a:p>
            <a:r>
              <a:rPr lang="en-AU" dirty="0"/>
              <a:t>Firefox’s “Trusted Recursive Resolver”</a:t>
            </a:r>
          </a:p>
          <a:p>
            <a:r>
              <a:rPr lang="en-AU" dirty="0"/>
              <a:t>Avoids using the local DNS resolver library and local DNS infrastructure</a:t>
            </a:r>
          </a:p>
          <a:p>
            <a:r>
              <a:rPr lang="en-AU" dirty="0"/>
              <a:t>Has the browser sending its DNS queries directly to a trusted resolver over HTTPS</a:t>
            </a:r>
          </a:p>
          <a:p>
            <a:r>
              <a:rPr lang="en-AU" dirty="0"/>
              <a:t>Servers available from Cloudflare, Google, </a:t>
            </a:r>
            <a:r>
              <a:rPr lang="en-AU" dirty="0" err="1"/>
              <a:t>Cleanbrowsing</a:t>
            </a:r>
            <a:endParaRPr lang="en-AU" dirty="0"/>
          </a:p>
        </p:txBody>
      </p:sp>
    </p:spTree>
    <p:extLst>
      <p:ext uri="{BB962C8B-B14F-4D97-AF65-F5344CB8AC3E}">
        <p14:creationId xmlns:p14="http://schemas.microsoft.com/office/powerpoint/2010/main" val="1120949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C9F7-D636-7A40-974A-0429F201B994}"/>
              </a:ext>
            </a:extLst>
          </p:cNvPr>
          <p:cNvSpPr>
            <a:spLocks noGrp="1"/>
          </p:cNvSpPr>
          <p:nvPr>
            <p:ph type="title"/>
          </p:nvPr>
        </p:nvSpPr>
        <p:spPr/>
        <p:txBody>
          <a:bodyPr/>
          <a:lstStyle/>
          <a:p>
            <a:r>
              <a:rPr lang="en-AU" dirty="0">
                <a:solidFill>
                  <a:schemeClr val="accent4">
                    <a:lumMod val="50000"/>
                  </a:schemeClr>
                </a:solidFill>
              </a:rPr>
              <a:t>Push DNS</a:t>
            </a:r>
          </a:p>
        </p:txBody>
      </p:sp>
      <p:sp>
        <p:nvSpPr>
          <p:cNvPr id="3" name="Content Placeholder 2">
            <a:extLst>
              <a:ext uri="{FF2B5EF4-FFF2-40B4-BE49-F238E27FC236}">
                <a16:creationId xmlns:a16="http://schemas.microsoft.com/office/drawing/2014/main" id="{4CDA044B-35DF-D24B-902D-6C3D51A10DAE}"/>
              </a:ext>
            </a:extLst>
          </p:cNvPr>
          <p:cNvSpPr>
            <a:spLocks noGrp="1"/>
          </p:cNvSpPr>
          <p:nvPr>
            <p:ph idx="1"/>
          </p:nvPr>
        </p:nvSpPr>
        <p:spPr/>
        <p:txBody>
          <a:bodyPr/>
          <a:lstStyle/>
          <a:p>
            <a:r>
              <a:rPr lang="en-AU" dirty="0"/>
              <a:t>HTTPS allows server push objects as well as pull/get methods</a:t>
            </a:r>
          </a:p>
          <a:p>
            <a:r>
              <a:rPr lang="en-AU" dirty="0"/>
              <a:t>This can allow a web page to push a DNS result to the client without the client performing a query</a:t>
            </a:r>
          </a:p>
          <a:p>
            <a:r>
              <a:rPr lang="en-AU" dirty="0"/>
              <a:t>There is no need for these DNS names to be separately defined by conventional DNS queries</a:t>
            </a:r>
          </a:p>
          <a:p>
            <a:r>
              <a:rPr lang="en-AU" dirty="0"/>
              <a:t>Raises possibilities for segmented namespaces</a:t>
            </a:r>
          </a:p>
          <a:p>
            <a:pPr marL="0" indent="0">
              <a:buNone/>
            </a:pPr>
            <a:endParaRPr lang="en-AU" dirty="0"/>
          </a:p>
        </p:txBody>
      </p:sp>
    </p:spTree>
    <p:extLst>
      <p:ext uri="{BB962C8B-B14F-4D97-AF65-F5344CB8AC3E}">
        <p14:creationId xmlns:p14="http://schemas.microsoft.com/office/powerpoint/2010/main" val="3581797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6BD2-5356-0345-AA01-87E3F31866DB}"/>
              </a:ext>
            </a:extLst>
          </p:cNvPr>
          <p:cNvSpPr>
            <a:spLocks noGrp="1"/>
          </p:cNvSpPr>
          <p:nvPr>
            <p:ph type="title"/>
          </p:nvPr>
        </p:nvSpPr>
        <p:spPr/>
        <p:txBody>
          <a:bodyPr/>
          <a:lstStyle/>
          <a:p>
            <a:r>
              <a:rPr lang="en-AU" dirty="0">
                <a:solidFill>
                  <a:schemeClr val="accent4">
                    <a:lumMod val="50000"/>
                  </a:schemeClr>
                </a:solidFill>
              </a:rPr>
              <a:t>DIY DNS</a:t>
            </a:r>
          </a:p>
        </p:txBody>
      </p:sp>
      <p:sp>
        <p:nvSpPr>
          <p:cNvPr id="3" name="Content Placeholder 2">
            <a:extLst>
              <a:ext uri="{FF2B5EF4-FFF2-40B4-BE49-F238E27FC236}">
                <a16:creationId xmlns:a16="http://schemas.microsoft.com/office/drawing/2014/main" id="{88255314-79F2-0F47-90B6-0BAB07295D0F}"/>
              </a:ext>
            </a:extLst>
          </p:cNvPr>
          <p:cNvSpPr>
            <a:spLocks noGrp="1"/>
          </p:cNvSpPr>
          <p:nvPr>
            <p:ph idx="1"/>
          </p:nvPr>
        </p:nvSpPr>
        <p:spPr/>
        <p:txBody>
          <a:bodyPr/>
          <a:lstStyle/>
          <a:p>
            <a:r>
              <a:rPr lang="en-AU" dirty="0"/>
              <a:t>Run your own resolver</a:t>
            </a:r>
          </a:p>
          <a:p>
            <a:pPr lvl="1"/>
            <a:r>
              <a:rPr lang="en-AU" dirty="0"/>
              <a:t>The issue here is limited opportunity for caching, which means that performance could be painful!</a:t>
            </a:r>
          </a:p>
          <a:p>
            <a:r>
              <a:rPr lang="en-AU" dirty="0"/>
              <a:t>Run your own validating stub resolver</a:t>
            </a:r>
          </a:p>
          <a:p>
            <a:pPr lvl="1"/>
            <a:r>
              <a:rPr lang="en-AU" dirty="0" err="1"/>
              <a:t>Getdns</a:t>
            </a:r>
            <a:r>
              <a:rPr lang="en-AU" dirty="0"/>
              <a:t> API interface</a:t>
            </a:r>
          </a:p>
          <a:p>
            <a:pPr lvl="1"/>
            <a:r>
              <a:rPr lang="en-AU" dirty="0"/>
              <a:t>Stubby stub resolver</a:t>
            </a:r>
          </a:p>
          <a:p>
            <a:pPr lvl="1"/>
            <a:r>
              <a:rPr lang="en-AU" dirty="0"/>
              <a:t>Still need to select a recursive resolver, but allows the local resolver to perform its own DNSSEC validation</a:t>
            </a:r>
          </a:p>
          <a:p>
            <a:endParaRPr lang="en-AU" dirty="0"/>
          </a:p>
        </p:txBody>
      </p:sp>
    </p:spTree>
    <p:extLst>
      <p:ext uri="{BB962C8B-B14F-4D97-AF65-F5344CB8AC3E}">
        <p14:creationId xmlns:p14="http://schemas.microsoft.com/office/powerpoint/2010/main" val="2854250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0253-86EE-FD47-8F4D-93B0D20CEC9F}"/>
              </a:ext>
            </a:extLst>
          </p:cNvPr>
          <p:cNvSpPr>
            <a:spLocks noGrp="1"/>
          </p:cNvSpPr>
          <p:nvPr>
            <p:ph type="title"/>
          </p:nvPr>
        </p:nvSpPr>
        <p:spPr/>
        <p:txBody>
          <a:bodyPr/>
          <a:lstStyle/>
          <a:p>
            <a:r>
              <a:rPr lang="en-AU" dirty="0"/>
              <a:t>EDNS(0) Client Subnet</a:t>
            </a:r>
          </a:p>
        </p:txBody>
      </p:sp>
      <p:sp>
        <p:nvSpPr>
          <p:cNvPr id="3" name="Content Placeholder 2">
            <a:extLst>
              <a:ext uri="{FF2B5EF4-FFF2-40B4-BE49-F238E27FC236}">
                <a16:creationId xmlns:a16="http://schemas.microsoft.com/office/drawing/2014/main" id="{9B081629-F447-4B4A-A647-9EB295D6541E}"/>
              </a:ext>
            </a:extLst>
          </p:cNvPr>
          <p:cNvSpPr>
            <a:spLocks noGrp="1"/>
          </p:cNvSpPr>
          <p:nvPr>
            <p:ph idx="1"/>
          </p:nvPr>
        </p:nvSpPr>
        <p:spPr/>
        <p:txBody>
          <a:bodyPr>
            <a:normAutofit fontScale="92500" lnSpcReduction="20000"/>
          </a:bodyPr>
          <a:lstStyle/>
          <a:p>
            <a:r>
              <a:rPr lang="en-AU" dirty="0"/>
              <a:t>There is a current debate between CDN operators that rely on customized DNS responses to perform content steering, and the use of large scale open resolvers that so not necessarily preserve locality</a:t>
            </a:r>
          </a:p>
          <a:p>
            <a:r>
              <a:rPr lang="en-AU" dirty="0"/>
              <a:t>The result is that the CDN operators wanted the client’s subnet embedded in the query to ensure that the CDN could provide enhanced content steering for the client</a:t>
            </a:r>
          </a:p>
          <a:p>
            <a:r>
              <a:rPr lang="en-AU" dirty="0"/>
              <a:t>This has raised a number of concerns about DNS privacy</a:t>
            </a:r>
          </a:p>
          <a:p>
            <a:r>
              <a:rPr lang="en-AU" dirty="0"/>
              <a:t>There is a forming consensus that Client Subnet has been a step too far in terms of potential privacy leakage into the DNS  </a:t>
            </a:r>
          </a:p>
        </p:txBody>
      </p:sp>
    </p:spTree>
    <p:extLst>
      <p:ext uri="{BB962C8B-B14F-4D97-AF65-F5344CB8AC3E}">
        <p14:creationId xmlns:p14="http://schemas.microsoft.com/office/powerpoint/2010/main" val="174193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3D98-E0B4-784D-97D5-B82E4D183C6E}"/>
              </a:ext>
            </a:extLst>
          </p:cNvPr>
          <p:cNvSpPr>
            <a:spLocks noGrp="1"/>
          </p:cNvSpPr>
          <p:nvPr>
            <p:ph type="title"/>
          </p:nvPr>
        </p:nvSpPr>
        <p:spPr/>
        <p:txBody>
          <a:bodyPr/>
          <a:lstStyle/>
          <a:p>
            <a:r>
              <a:rPr lang="en-AU" dirty="0"/>
              <a:t>What if…</a:t>
            </a:r>
          </a:p>
        </p:txBody>
      </p:sp>
      <p:sp>
        <p:nvSpPr>
          <p:cNvPr id="3" name="Content Placeholder 2">
            <a:extLst>
              <a:ext uri="{FF2B5EF4-FFF2-40B4-BE49-F238E27FC236}">
                <a16:creationId xmlns:a16="http://schemas.microsoft.com/office/drawing/2014/main" id="{DE657AF9-B2A1-094D-86AC-F094C023B8E9}"/>
              </a:ext>
            </a:extLst>
          </p:cNvPr>
          <p:cNvSpPr>
            <a:spLocks noGrp="1"/>
          </p:cNvSpPr>
          <p:nvPr>
            <p:ph idx="1"/>
          </p:nvPr>
        </p:nvSpPr>
        <p:spPr/>
        <p:txBody>
          <a:bodyPr>
            <a:normAutofit fontScale="92500" lnSpcReduction="10000"/>
          </a:bodyPr>
          <a:lstStyle/>
          <a:p>
            <a:r>
              <a:rPr lang="en-AU" dirty="0"/>
              <a:t>I gave you an absolutely unique name to resolve:</a:t>
            </a:r>
          </a:p>
          <a:p>
            <a:pPr lvl="1"/>
            <a:r>
              <a:rPr lang="en-AU" dirty="0"/>
              <a:t>The name never existed before now</a:t>
            </a:r>
          </a:p>
          <a:p>
            <a:pPr lvl="1"/>
            <a:r>
              <a:rPr lang="en-AU" dirty="0"/>
              <a:t>The name will never be used again</a:t>
            </a:r>
          </a:p>
          <a:p>
            <a:pPr lvl="1"/>
            <a:r>
              <a:rPr lang="en-AU" dirty="0"/>
              <a:t>The name includes the time when the name was created </a:t>
            </a:r>
          </a:p>
          <a:p>
            <a:r>
              <a:rPr lang="en-AU" dirty="0"/>
              <a:t>If I am the authoritative server for the name’s zone then I should see your efforts to resolve the name</a:t>
            </a:r>
          </a:p>
          <a:p>
            <a:r>
              <a:rPr lang="en-AU" dirty="0"/>
              <a:t>Then I should never see the name as a resolution query ever again</a:t>
            </a:r>
          </a:p>
          <a:p>
            <a:pPr marL="342900" lvl="1" indent="0">
              <a:buNone/>
            </a:pPr>
            <a:r>
              <a:rPr lang="en-AU" dirty="0"/>
              <a:t>Unless you have attracted a digital stalker who performs re-queries of your DNS names!</a:t>
            </a:r>
          </a:p>
        </p:txBody>
      </p:sp>
    </p:spTree>
    <p:extLst>
      <p:ext uri="{BB962C8B-B14F-4D97-AF65-F5344CB8AC3E}">
        <p14:creationId xmlns:p14="http://schemas.microsoft.com/office/powerpoint/2010/main" val="1853612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3E2A-2E4B-1042-911E-527E0DE65272}"/>
              </a:ext>
            </a:extLst>
          </p:cNvPr>
          <p:cNvSpPr>
            <a:spLocks noGrp="1"/>
          </p:cNvSpPr>
          <p:nvPr>
            <p:ph type="title"/>
          </p:nvPr>
        </p:nvSpPr>
        <p:spPr/>
        <p:txBody>
          <a:bodyPr/>
          <a:lstStyle/>
          <a:p>
            <a:r>
              <a:rPr lang="en-AU" dirty="0"/>
              <a:t>Choose your resolver carefully</a:t>
            </a:r>
          </a:p>
        </p:txBody>
      </p:sp>
      <p:sp>
        <p:nvSpPr>
          <p:cNvPr id="3" name="Content Placeholder 2">
            <a:extLst>
              <a:ext uri="{FF2B5EF4-FFF2-40B4-BE49-F238E27FC236}">
                <a16:creationId xmlns:a16="http://schemas.microsoft.com/office/drawing/2014/main" id="{4664EEE0-E96E-3346-B819-6F7A34D8A9CC}"/>
              </a:ext>
            </a:extLst>
          </p:cNvPr>
          <p:cNvSpPr>
            <a:spLocks noGrp="1"/>
          </p:cNvSpPr>
          <p:nvPr>
            <p:ph idx="1"/>
          </p:nvPr>
        </p:nvSpPr>
        <p:spPr/>
        <p:txBody>
          <a:bodyPr/>
          <a:lstStyle/>
          <a:p>
            <a:r>
              <a:rPr lang="en-AU" dirty="0"/>
              <a:t>The careful choice of an open recursive resolver and an encrypted DNS session will go a long way along the path of DNS privacy</a:t>
            </a:r>
          </a:p>
          <a:p>
            <a:r>
              <a:rPr lang="en-AU" dirty="0"/>
              <a:t>But the compromise is that you are sharing your activity profile with the recursive resolver operator</a:t>
            </a:r>
          </a:p>
          <a:p>
            <a:endParaRPr lang="en-AU" dirty="0"/>
          </a:p>
        </p:txBody>
      </p:sp>
    </p:spTree>
    <p:extLst>
      <p:ext uri="{BB962C8B-B14F-4D97-AF65-F5344CB8AC3E}">
        <p14:creationId xmlns:p14="http://schemas.microsoft.com/office/powerpoint/2010/main" val="3954743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F920-CC3C-FA4B-A976-667A89F55472}"/>
              </a:ext>
            </a:extLst>
          </p:cNvPr>
          <p:cNvSpPr>
            <a:spLocks noGrp="1"/>
          </p:cNvSpPr>
          <p:nvPr>
            <p:ph type="title"/>
          </p:nvPr>
        </p:nvSpPr>
        <p:spPr/>
        <p:txBody>
          <a:bodyPr/>
          <a:lstStyle/>
          <a:p>
            <a:r>
              <a:rPr lang="en-AU" dirty="0"/>
              <a:t>My (current) DNS Config </a:t>
            </a:r>
          </a:p>
        </p:txBody>
      </p:sp>
      <p:sp>
        <p:nvSpPr>
          <p:cNvPr id="3" name="Content Placeholder 2">
            <a:extLst>
              <a:ext uri="{FF2B5EF4-FFF2-40B4-BE49-F238E27FC236}">
                <a16:creationId xmlns:a16="http://schemas.microsoft.com/office/drawing/2014/main" id="{3269E4CE-F358-4940-BE03-5E1188AF1108}"/>
              </a:ext>
            </a:extLst>
          </p:cNvPr>
          <p:cNvSpPr>
            <a:spLocks noGrp="1"/>
          </p:cNvSpPr>
          <p:nvPr>
            <p:ph idx="1"/>
          </p:nvPr>
        </p:nvSpPr>
        <p:spPr/>
        <p:txBody>
          <a:bodyPr/>
          <a:lstStyle/>
          <a:p>
            <a:pPr marL="0" indent="0">
              <a:buNone/>
            </a:pPr>
            <a:r>
              <a:rPr lang="en-AU" dirty="0"/>
              <a:t>I use DNS over HTTPS</a:t>
            </a:r>
          </a:p>
          <a:p>
            <a:pPr lvl="1"/>
            <a:r>
              <a:rPr lang="en-AU" dirty="0"/>
              <a:t>I have configured Cloudflare’s </a:t>
            </a:r>
            <a:r>
              <a:rPr lang="en-AU" dirty="0" err="1"/>
              <a:t>Cloudflared</a:t>
            </a:r>
            <a:r>
              <a:rPr lang="en-AU" dirty="0"/>
              <a:t> </a:t>
            </a:r>
            <a:r>
              <a:rPr lang="en-AU" sz="1200" dirty="0"/>
              <a:t>*</a:t>
            </a:r>
            <a:r>
              <a:rPr lang="en-AU" dirty="0"/>
              <a:t> to listen of localhost:53</a:t>
            </a:r>
          </a:p>
          <a:p>
            <a:pPr lvl="1"/>
            <a:r>
              <a:rPr lang="en-AU" dirty="0"/>
              <a:t>I have set up my local /etc/</a:t>
            </a:r>
            <a:r>
              <a:rPr lang="en-AU" dirty="0" err="1"/>
              <a:t>resolv.conf</a:t>
            </a:r>
            <a:r>
              <a:rPr lang="en-AU" dirty="0"/>
              <a:t> to contain 127.0.0.1</a:t>
            </a:r>
          </a:p>
          <a:p>
            <a:pPr lvl="1"/>
            <a:r>
              <a:rPr lang="en-AU" dirty="0"/>
              <a:t>All my DNS queries leave my laptop in an HTTPS port 443 stream towards 1.1.1.1</a:t>
            </a:r>
          </a:p>
          <a:p>
            <a:pPr marL="342900" lvl="1" indent="0">
              <a:buNone/>
            </a:pPr>
            <a:endParaRPr lang="en-AU" dirty="0"/>
          </a:p>
          <a:p>
            <a:endParaRPr lang="en-AU" dirty="0"/>
          </a:p>
          <a:p>
            <a:endParaRPr lang="en-AU" dirty="0"/>
          </a:p>
        </p:txBody>
      </p:sp>
      <p:sp>
        <p:nvSpPr>
          <p:cNvPr id="4" name="TextBox 3">
            <a:extLst>
              <a:ext uri="{FF2B5EF4-FFF2-40B4-BE49-F238E27FC236}">
                <a16:creationId xmlns:a16="http://schemas.microsoft.com/office/drawing/2014/main" id="{AB7135D8-8623-F14B-B10E-87C57858F45B}"/>
              </a:ext>
            </a:extLst>
          </p:cNvPr>
          <p:cNvSpPr txBox="1"/>
          <p:nvPr/>
        </p:nvSpPr>
        <p:spPr>
          <a:xfrm>
            <a:off x="2272440" y="4632722"/>
            <a:ext cx="5993949" cy="300082"/>
          </a:xfrm>
          <a:prstGeom prst="rect">
            <a:avLst/>
          </a:prstGeom>
          <a:noFill/>
        </p:spPr>
        <p:txBody>
          <a:bodyPr wrap="none" rtlCol="0">
            <a:spAutoFit/>
          </a:bodyPr>
          <a:lstStyle/>
          <a:p>
            <a:r>
              <a:rPr lang="en-AU" sz="1350" dirty="0"/>
              <a:t>* https://</a:t>
            </a:r>
            <a:r>
              <a:rPr lang="en-AU" sz="1350" dirty="0" err="1"/>
              <a:t>developers.cloudflare.com</a:t>
            </a:r>
            <a:r>
              <a:rPr lang="en-AU" sz="1350" dirty="0"/>
              <a:t>/1.1.1.1/</a:t>
            </a:r>
            <a:r>
              <a:rPr lang="en-AU" sz="1350" dirty="0" err="1"/>
              <a:t>dns</a:t>
            </a:r>
            <a:r>
              <a:rPr lang="en-AU" sz="1350" dirty="0"/>
              <a:t>-over-https/</a:t>
            </a:r>
            <a:r>
              <a:rPr lang="en-AU" sz="1350" dirty="0" err="1"/>
              <a:t>cloudflared</a:t>
            </a:r>
            <a:r>
              <a:rPr lang="en-AU" sz="1350" dirty="0"/>
              <a:t>-proxy/</a:t>
            </a:r>
          </a:p>
        </p:txBody>
      </p:sp>
    </p:spTree>
    <p:extLst>
      <p:ext uri="{BB962C8B-B14F-4D97-AF65-F5344CB8AC3E}">
        <p14:creationId xmlns:p14="http://schemas.microsoft.com/office/powerpoint/2010/main" val="1811670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0EA5C-11B2-FD48-A1BE-9B7A6CCD8603}"/>
              </a:ext>
            </a:extLst>
          </p:cNvPr>
          <p:cNvSpPr txBox="1"/>
          <p:nvPr/>
        </p:nvSpPr>
        <p:spPr>
          <a:xfrm>
            <a:off x="2342181" y="1644758"/>
            <a:ext cx="2037737" cy="646331"/>
          </a:xfrm>
          <a:prstGeom prst="rect">
            <a:avLst/>
          </a:prstGeom>
          <a:noFill/>
        </p:spPr>
        <p:txBody>
          <a:bodyPr wrap="none" rtlCol="0">
            <a:spAutoFit/>
          </a:bodyPr>
          <a:lstStyle/>
          <a:p>
            <a:r>
              <a:rPr lang="en-AU" sz="3600" dirty="0">
                <a:solidFill>
                  <a:schemeClr val="bg1">
                    <a:lumMod val="75000"/>
                  </a:schemeClr>
                </a:solidFill>
                <a:latin typeface="AhnbergHand" pitchFamily="2" charset="0"/>
              </a:rPr>
              <a:t>Thanks!</a:t>
            </a:r>
            <a:endParaRPr lang="en-AU" sz="1350" dirty="0">
              <a:solidFill>
                <a:schemeClr val="bg1">
                  <a:lumMod val="75000"/>
                </a:schemeClr>
              </a:solidFill>
              <a:latin typeface="AhnbergHand" pitchFamily="2" charset="0"/>
            </a:endParaRPr>
          </a:p>
        </p:txBody>
      </p:sp>
    </p:spTree>
    <p:extLst>
      <p:ext uri="{BB962C8B-B14F-4D97-AF65-F5344CB8AC3E}">
        <p14:creationId xmlns:p14="http://schemas.microsoft.com/office/powerpoint/2010/main" val="345450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ies-banksy.jpg">
            <a:extLst>
              <a:ext uri="{FF2B5EF4-FFF2-40B4-BE49-F238E27FC236}">
                <a16:creationId xmlns:a16="http://schemas.microsoft.com/office/drawing/2014/main" id="{26B64415-6BDD-E841-B5CE-5C069BC10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376" y="0"/>
            <a:ext cx="5143500" cy="5143500"/>
          </a:xfrm>
          <a:prstGeom prst="rect">
            <a:avLst/>
          </a:prstGeom>
        </p:spPr>
      </p:pic>
    </p:spTree>
    <p:extLst>
      <p:ext uri="{BB962C8B-B14F-4D97-AF65-F5344CB8AC3E}">
        <p14:creationId xmlns:p14="http://schemas.microsoft.com/office/powerpoint/2010/main" val="150114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52EA-25F5-2045-A18E-536A498F9AE0}"/>
              </a:ext>
            </a:extLst>
          </p:cNvPr>
          <p:cNvSpPr>
            <a:spLocks noGrp="1"/>
          </p:cNvSpPr>
          <p:nvPr>
            <p:ph type="title"/>
          </p:nvPr>
        </p:nvSpPr>
        <p:spPr/>
        <p:txBody>
          <a:bodyPr/>
          <a:lstStyle/>
          <a:p>
            <a:r>
              <a:rPr lang="en-AU" dirty="0"/>
              <a:t>DNS Re-query Rate</a:t>
            </a:r>
          </a:p>
        </p:txBody>
      </p:sp>
      <p:sp>
        <p:nvSpPr>
          <p:cNvPr id="3" name="Content Placeholder 2">
            <a:extLst>
              <a:ext uri="{FF2B5EF4-FFF2-40B4-BE49-F238E27FC236}">
                <a16:creationId xmlns:a16="http://schemas.microsoft.com/office/drawing/2014/main" id="{54D8FC5C-86A3-2C44-8380-639DC5D9BD21}"/>
              </a:ext>
            </a:extLst>
          </p:cNvPr>
          <p:cNvSpPr>
            <a:spLocks noGrp="1"/>
          </p:cNvSpPr>
          <p:nvPr>
            <p:ph idx="1"/>
          </p:nvPr>
        </p:nvSpPr>
        <p:spPr>
          <a:xfrm>
            <a:off x="395536" y="1200152"/>
            <a:ext cx="8352928" cy="1800820"/>
          </a:xfrm>
        </p:spPr>
        <p:txBody>
          <a:bodyPr>
            <a:normAutofit lnSpcReduction="10000"/>
          </a:bodyPr>
          <a:lstStyle/>
          <a:p>
            <a:r>
              <a:rPr lang="en-AU" dirty="0"/>
              <a:t>Over the past 30 days, some 5.3% of users have some kind of DNS stalker that is asking the same query more than 30 seconds after the initial query</a:t>
            </a:r>
          </a:p>
          <a:p>
            <a:r>
              <a:rPr lang="en-AU" dirty="0"/>
              <a:t>Only some of these could be explained by incredibly slow DNS resolver systems</a:t>
            </a:r>
          </a:p>
        </p:txBody>
      </p:sp>
      <p:pic>
        <p:nvPicPr>
          <p:cNvPr id="5" name="Picture 4">
            <a:extLst>
              <a:ext uri="{FF2B5EF4-FFF2-40B4-BE49-F238E27FC236}">
                <a16:creationId xmlns:a16="http://schemas.microsoft.com/office/drawing/2014/main" id="{02CE9D9C-0588-2A4F-9BFF-EF8E6D6610A4}"/>
              </a:ext>
            </a:extLst>
          </p:cNvPr>
          <p:cNvPicPr>
            <a:picLocks noChangeAspect="1"/>
          </p:cNvPicPr>
          <p:nvPr/>
        </p:nvPicPr>
        <p:blipFill>
          <a:blip r:embed="rId2"/>
          <a:stretch>
            <a:fillRect/>
          </a:stretch>
        </p:blipFill>
        <p:spPr>
          <a:xfrm>
            <a:off x="789814" y="3068053"/>
            <a:ext cx="3601712" cy="2000951"/>
          </a:xfrm>
          <a:prstGeom prst="rect">
            <a:avLst/>
          </a:prstGeom>
        </p:spPr>
      </p:pic>
      <p:pic>
        <p:nvPicPr>
          <p:cNvPr id="7" name="Picture 6">
            <a:extLst>
              <a:ext uri="{FF2B5EF4-FFF2-40B4-BE49-F238E27FC236}">
                <a16:creationId xmlns:a16="http://schemas.microsoft.com/office/drawing/2014/main" id="{BBE21981-62FD-0F46-80A0-AAF9E72498B3}"/>
              </a:ext>
            </a:extLst>
          </p:cNvPr>
          <p:cNvPicPr>
            <a:picLocks noChangeAspect="1"/>
          </p:cNvPicPr>
          <p:nvPr/>
        </p:nvPicPr>
        <p:blipFill>
          <a:blip r:embed="rId3"/>
          <a:stretch>
            <a:fillRect/>
          </a:stretch>
        </p:blipFill>
        <p:spPr>
          <a:xfrm>
            <a:off x="5164075" y="3000971"/>
            <a:ext cx="3585888" cy="1992160"/>
          </a:xfrm>
          <a:prstGeom prst="rect">
            <a:avLst/>
          </a:prstGeom>
        </p:spPr>
      </p:pic>
      <p:sp>
        <p:nvSpPr>
          <p:cNvPr id="8" name="TextBox 7">
            <a:extLst>
              <a:ext uri="{FF2B5EF4-FFF2-40B4-BE49-F238E27FC236}">
                <a16:creationId xmlns:a16="http://schemas.microsoft.com/office/drawing/2014/main" id="{D04A57A3-72E1-5E4E-8551-72CB2CE92F7B}"/>
              </a:ext>
            </a:extLst>
          </p:cNvPr>
          <p:cNvSpPr txBox="1"/>
          <p:nvPr/>
        </p:nvSpPr>
        <p:spPr>
          <a:xfrm>
            <a:off x="-29810" y="3068052"/>
            <a:ext cx="1165704" cy="300082"/>
          </a:xfrm>
          <a:prstGeom prst="rect">
            <a:avLst/>
          </a:prstGeom>
          <a:noFill/>
        </p:spPr>
        <p:txBody>
          <a:bodyPr wrap="none" rtlCol="0">
            <a:spAutoFit/>
          </a:bodyPr>
          <a:lstStyle/>
          <a:p>
            <a:r>
              <a:rPr lang="en-AU" sz="1350" dirty="0"/>
              <a:t>Daily Counts</a:t>
            </a:r>
          </a:p>
        </p:txBody>
      </p:sp>
      <p:sp>
        <p:nvSpPr>
          <p:cNvPr id="9" name="TextBox 8">
            <a:extLst>
              <a:ext uri="{FF2B5EF4-FFF2-40B4-BE49-F238E27FC236}">
                <a16:creationId xmlns:a16="http://schemas.microsoft.com/office/drawing/2014/main" id="{E83A4BC8-75A1-7D42-BFC2-BB095735E62B}"/>
              </a:ext>
            </a:extLst>
          </p:cNvPr>
          <p:cNvSpPr txBox="1"/>
          <p:nvPr/>
        </p:nvSpPr>
        <p:spPr>
          <a:xfrm>
            <a:off x="4320872" y="3063649"/>
            <a:ext cx="1107996" cy="300082"/>
          </a:xfrm>
          <a:prstGeom prst="rect">
            <a:avLst/>
          </a:prstGeom>
          <a:noFill/>
        </p:spPr>
        <p:txBody>
          <a:bodyPr wrap="none" rtlCol="0">
            <a:spAutoFit/>
          </a:bodyPr>
          <a:lstStyle/>
          <a:p>
            <a:r>
              <a:rPr lang="en-AU" sz="1350" dirty="0"/>
              <a:t>Daily Ratios</a:t>
            </a:r>
          </a:p>
        </p:txBody>
      </p:sp>
    </p:spTree>
    <p:extLst>
      <p:ext uri="{BB962C8B-B14F-4D97-AF65-F5344CB8AC3E}">
        <p14:creationId xmlns:p14="http://schemas.microsoft.com/office/powerpoint/2010/main" val="252666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FE01-8D94-2341-98DD-FE85C78D76B7}"/>
              </a:ext>
            </a:extLst>
          </p:cNvPr>
          <p:cNvSpPr>
            <a:spLocks noGrp="1"/>
          </p:cNvSpPr>
          <p:nvPr>
            <p:ph type="title"/>
          </p:nvPr>
        </p:nvSpPr>
        <p:spPr/>
        <p:txBody>
          <a:bodyPr/>
          <a:lstStyle/>
          <a:p>
            <a:r>
              <a:rPr lang="en-AU" dirty="0"/>
              <a:t>DNS Stalking</a:t>
            </a:r>
          </a:p>
        </p:txBody>
      </p:sp>
      <p:sp>
        <p:nvSpPr>
          <p:cNvPr id="3" name="Content Placeholder 2">
            <a:extLst>
              <a:ext uri="{FF2B5EF4-FFF2-40B4-BE49-F238E27FC236}">
                <a16:creationId xmlns:a16="http://schemas.microsoft.com/office/drawing/2014/main" id="{AC8BD996-B9FF-1B4F-AB3F-BA3F380C71B7}"/>
              </a:ext>
            </a:extLst>
          </p:cNvPr>
          <p:cNvSpPr>
            <a:spLocks noGrp="1"/>
          </p:cNvSpPr>
          <p:nvPr>
            <p:ph idx="1"/>
          </p:nvPr>
        </p:nvSpPr>
        <p:spPr/>
        <p:txBody>
          <a:bodyPr/>
          <a:lstStyle/>
          <a:p>
            <a:r>
              <a:rPr lang="en-AU" dirty="0"/>
              <a:t>There are two kinds of DNS stalkers</a:t>
            </a:r>
          </a:p>
          <a:p>
            <a:pPr lvl="1"/>
            <a:r>
              <a:rPr lang="en-AU" dirty="0"/>
              <a:t>Rapid tracking stalkers that appear to track users in real time</a:t>
            </a:r>
          </a:p>
          <a:p>
            <a:pPr lvl="1"/>
            <a:r>
              <a:rPr lang="en-AU" dirty="0"/>
              <a:t>Bulk replay stalkers that replay DNS queries at a very high rate in bursts</a:t>
            </a:r>
          </a:p>
        </p:txBody>
      </p:sp>
      <p:pic>
        <p:nvPicPr>
          <p:cNvPr id="5" name="Picture 4">
            <a:extLst>
              <a:ext uri="{FF2B5EF4-FFF2-40B4-BE49-F238E27FC236}">
                <a16:creationId xmlns:a16="http://schemas.microsoft.com/office/drawing/2014/main" id="{A897DAB3-F874-6A42-9964-395A92EA47B9}"/>
              </a:ext>
            </a:extLst>
          </p:cNvPr>
          <p:cNvPicPr>
            <a:picLocks noChangeAspect="1"/>
          </p:cNvPicPr>
          <p:nvPr/>
        </p:nvPicPr>
        <p:blipFill>
          <a:blip r:embed="rId2"/>
          <a:stretch>
            <a:fillRect/>
          </a:stretch>
        </p:blipFill>
        <p:spPr>
          <a:xfrm>
            <a:off x="1613234" y="2286000"/>
            <a:ext cx="4762500" cy="2857500"/>
          </a:xfrm>
          <a:prstGeom prst="rect">
            <a:avLst/>
          </a:prstGeom>
        </p:spPr>
      </p:pic>
      <p:sp>
        <p:nvSpPr>
          <p:cNvPr id="6" name="Freeform 5">
            <a:extLst>
              <a:ext uri="{FF2B5EF4-FFF2-40B4-BE49-F238E27FC236}">
                <a16:creationId xmlns:a16="http://schemas.microsoft.com/office/drawing/2014/main" id="{50F15178-9853-F24A-AE90-7232EF2F6FD9}"/>
              </a:ext>
            </a:extLst>
          </p:cNvPr>
          <p:cNvSpPr/>
          <p:nvPr/>
        </p:nvSpPr>
        <p:spPr>
          <a:xfrm>
            <a:off x="6292648" y="1807209"/>
            <a:ext cx="1815791" cy="2308138"/>
          </a:xfrm>
          <a:custGeom>
            <a:avLst/>
            <a:gdLst>
              <a:gd name="connsiteX0" fmla="*/ 840430 w 2421054"/>
              <a:gd name="connsiteY0" fmla="*/ 54455 h 3077517"/>
              <a:gd name="connsiteX1" fmla="*/ 1822207 w 2421054"/>
              <a:gd name="connsiteY1" fmla="*/ 6329 h 3077517"/>
              <a:gd name="connsiteX2" fmla="*/ 2341971 w 2421054"/>
              <a:gd name="connsiteY2" fmla="*/ 179584 h 3077517"/>
              <a:gd name="connsiteX3" fmla="*/ 2313096 w 2421054"/>
              <a:gd name="connsiteY3" fmla="*/ 1093984 h 3077517"/>
              <a:gd name="connsiteX4" fmla="*/ 1340944 w 2421054"/>
              <a:gd name="connsiteY4" fmla="*/ 1825504 h 3077517"/>
              <a:gd name="connsiteX5" fmla="*/ 99285 w 2421054"/>
              <a:gd name="connsiteY5" fmla="*/ 3009411 h 3077517"/>
              <a:gd name="connsiteX6" fmla="*/ 157037 w 2421054"/>
              <a:gd name="connsiteY6" fmla="*/ 2749529 h 3077517"/>
              <a:gd name="connsiteX7" fmla="*/ 3032 w 2421054"/>
              <a:gd name="connsiteY7" fmla="*/ 3038287 h 3077517"/>
              <a:gd name="connsiteX8" fmla="*/ 320666 w 2421054"/>
              <a:gd name="connsiteY8" fmla="*/ 3067163 h 307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054" h="3077517">
                <a:moveTo>
                  <a:pt x="840430" y="54455"/>
                </a:moveTo>
                <a:cubicBezTo>
                  <a:pt x="1206190" y="19964"/>
                  <a:pt x="1571950" y="-14526"/>
                  <a:pt x="1822207" y="6329"/>
                </a:cubicBezTo>
                <a:cubicBezTo>
                  <a:pt x="2072464" y="27184"/>
                  <a:pt x="2260156" y="-1692"/>
                  <a:pt x="2341971" y="179584"/>
                </a:cubicBezTo>
                <a:cubicBezTo>
                  <a:pt x="2423786" y="360860"/>
                  <a:pt x="2479934" y="819664"/>
                  <a:pt x="2313096" y="1093984"/>
                </a:cubicBezTo>
                <a:cubicBezTo>
                  <a:pt x="2146258" y="1368304"/>
                  <a:pt x="1709912" y="1506266"/>
                  <a:pt x="1340944" y="1825504"/>
                </a:cubicBezTo>
                <a:cubicBezTo>
                  <a:pt x="971976" y="2144742"/>
                  <a:pt x="296603" y="2855407"/>
                  <a:pt x="99285" y="3009411"/>
                </a:cubicBezTo>
                <a:cubicBezTo>
                  <a:pt x="-98033" y="3163415"/>
                  <a:pt x="173079" y="2744716"/>
                  <a:pt x="157037" y="2749529"/>
                </a:cubicBezTo>
                <a:cubicBezTo>
                  <a:pt x="140995" y="2754342"/>
                  <a:pt x="-24239" y="2985348"/>
                  <a:pt x="3032" y="3038287"/>
                </a:cubicBezTo>
                <a:cubicBezTo>
                  <a:pt x="30303" y="3091226"/>
                  <a:pt x="175484" y="3079194"/>
                  <a:pt x="320666" y="30671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Freeform 6">
            <a:extLst>
              <a:ext uri="{FF2B5EF4-FFF2-40B4-BE49-F238E27FC236}">
                <a16:creationId xmlns:a16="http://schemas.microsoft.com/office/drawing/2014/main" id="{C3F26668-2D37-2444-83E3-1538630ED4BC}"/>
              </a:ext>
            </a:extLst>
          </p:cNvPr>
          <p:cNvSpPr/>
          <p:nvPr/>
        </p:nvSpPr>
        <p:spPr>
          <a:xfrm>
            <a:off x="5691203" y="2662607"/>
            <a:ext cx="417067" cy="567131"/>
          </a:xfrm>
          <a:custGeom>
            <a:avLst/>
            <a:gdLst>
              <a:gd name="connsiteX0" fmla="*/ 455350 w 556089"/>
              <a:gd name="connsiteY0" fmla="*/ 239194 h 756175"/>
              <a:gd name="connsiteX1" fmla="*/ 67893 w 556089"/>
              <a:gd name="connsiteY1" fmla="*/ 6719 h 756175"/>
              <a:gd name="connsiteX2" fmla="*/ 5899 w 556089"/>
              <a:gd name="connsiteY2" fmla="*/ 471668 h 756175"/>
              <a:gd name="connsiteX3" fmla="*/ 137635 w 556089"/>
              <a:gd name="connsiteY3" fmla="*/ 750638 h 756175"/>
              <a:gd name="connsiteX4" fmla="*/ 470849 w 556089"/>
              <a:gd name="connsiteY4" fmla="*/ 626651 h 756175"/>
              <a:gd name="connsiteX5" fmla="*/ 556089 w 556089"/>
              <a:gd name="connsiteY5" fmla="*/ 262441 h 75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089" h="756175">
                <a:moveTo>
                  <a:pt x="455350" y="239194"/>
                </a:moveTo>
                <a:cubicBezTo>
                  <a:pt x="299075" y="103583"/>
                  <a:pt x="142801" y="-32027"/>
                  <a:pt x="67893" y="6719"/>
                </a:cubicBezTo>
                <a:cubicBezTo>
                  <a:pt x="-7016" y="45465"/>
                  <a:pt x="-5725" y="347682"/>
                  <a:pt x="5899" y="471668"/>
                </a:cubicBezTo>
                <a:cubicBezTo>
                  <a:pt x="17523" y="595654"/>
                  <a:pt x="60143" y="724808"/>
                  <a:pt x="137635" y="750638"/>
                </a:cubicBezTo>
                <a:cubicBezTo>
                  <a:pt x="215127" y="776468"/>
                  <a:pt x="401107" y="708017"/>
                  <a:pt x="470849" y="626651"/>
                </a:cubicBezTo>
                <a:cubicBezTo>
                  <a:pt x="540591" y="545285"/>
                  <a:pt x="548340" y="403863"/>
                  <a:pt x="556089" y="26244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Freeform 7">
            <a:extLst>
              <a:ext uri="{FF2B5EF4-FFF2-40B4-BE49-F238E27FC236}">
                <a16:creationId xmlns:a16="http://schemas.microsoft.com/office/drawing/2014/main" id="{78C20215-2B43-0142-A315-7CE2BD2D9AE7}"/>
              </a:ext>
            </a:extLst>
          </p:cNvPr>
          <p:cNvSpPr/>
          <p:nvPr/>
        </p:nvSpPr>
        <p:spPr>
          <a:xfrm>
            <a:off x="6222217" y="2249192"/>
            <a:ext cx="1581059" cy="650929"/>
          </a:xfrm>
          <a:custGeom>
            <a:avLst/>
            <a:gdLst>
              <a:gd name="connsiteX0" fmla="*/ 2079825 w 2108078"/>
              <a:gd name="connsiteY0" fmla="*/ 0 h 867905"/>
              <a:gd name="connsiteX1" fmla="*/ 1940341 w 2108078"/>
              <a:gd name="connsiteY1" fmla="*/ 317715 h 867905"/>
              <a:gd name="connsiteX2" fmla="*/ 801215 w 2108078"/>
              <a:gd name="connsiteY2" fmla="*/ 658678 h 867905"/>
              <a:gd name="connsiteX3" fmla="*/ 18551 w 2108078"/>
              <a:gd name="connsiteY3" fmla="*/ 821410 h 867905"/>
              <a:gd name="connsiteX4" fmla="*/ 227778 w 2108078"/>
              <a:gd name="connsiteY4" fmla="*/ 619932 h 867905"/>
              <a:gd name="connsiteX5" fmla="*/ 18551 w 2108078"/>
              <a:gd name="connsiteY5" fmla="*/ 805912 h 867905"/>
              <a:gd name="connsiteX6" fmla="*/ 297520 w 2108078"/>
              <a:gd name="connsiteY6" fmla="*/ 867905 h 86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078" h="867905">
                <a:moveTo>
                  <a:pt x="2079825" y="0"/>
                </a:moveTo>
                <a:cubicBezTo>
                  <a:pt x="2116634" y="103967"/>
                  <a:pt x="2153443" y="207935"/>
                  <a:pt x="1940341" y="317715"/>
                </a:cubicBezTo>
                <a:cubicBezTo>
                  <a:pt x="1727239" y="427495"/>
                  <a:pt x="1121513" y="574729"/>
                  <a:pt x="801215" y="658678"/>
                </a:cubicBezTo>
                <a:cubicBezTo>
                  <a:pt x="480917" y="742627"/>
                  <a:pt x="114124" y="827868"/>
                  <a:pt x="18551" y="821410"/>
                </a:cubicBezTo>
                <a:cubicBezTo>
                  <a:pt x="-77022" y="814952"/>
                  <a:pt x="227778" y="622515"/>
                  <a:pt x="227778" y="619932"/>
                </a:cubicBezTo>
                <a:cubicBezTo>
                  <a:pt x="227778" y="617349"/>
                  <a:pt x="6927" y="764583"/>
                  <a:pt x="18551" y="805912"/>
                </a:cubicBezTo>
                <a:cubicBezTo>
                  <a:pt x="30175" y="847241"/>
                  <a:pt x="163847" y="857573"/>
                  <a:pt x="297520" y="8679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108268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3685-A93F-2249-A9B0-D230BD178A8E}"/>
              </a:ext>
            </a:extLst>
          </p:cNvPr>
          <p:cNvSpPr>
            <a:spLocks noGrp="1"/>
          </p:cNvSpPr>
          <p:nvPr>
            <p:ph type="title"/>
          </p:nvPr>
        </p:nvSpPr>
        <p:spPr/>
        <p:txBody>
          <a:bodyPr/>
          <a:lstStyle/>
          <a:p>
            <a:r>
              <a:rPr lang="en-AU" dirty="0"/>
              <a:t>DNS Stalking Age</a:t>
            </a:r>
          </a:p>
        </p:txBody>
      </p:sp>
      <p:sp>
        <p:nvSpPr>
          <p:cNvPr id="3" name="Content Placeholder 2">
            <a:extLst>
              <a:ext uri="{FF2B5EF4-FFF2-40B4-BE49-F238E27FC236}">
                <a16:creationId xmlns:a16="http://schemas.microsoft.com/office/drawing/2014/main" id="{D1136EAC-7C51-6644-A7BC-9A498A0DA10B}"/>
              </a:ext>
            </a:extLst>
          </p:cNvPr>
          <p:cNvSpPr>
            <a:spLocks noGrp="1"/>
          </p:cNvSpPr>
          <p:nvPr>
            <p:ph idx="1"/>
          </p:nvPr>
        </p:nvSpPr>
        <p:spPr/>
        <p:txBody>
          <a:bodyPr/>
          <a:lstStyle/>
          <a:p>
            <a:pPr marL="0" indent="0">
              <a:buNone/>
            </a:pPr>
            <a:r>
              <a:rPr lang="en-AU" dirty="0"/>
              <a:t>DNS Stalking uses both really recent data and more than year-old data!</a:t>
            </a:r>
          </a:p>
        </p:txBody>
      </p:sp>
      <p:pic>
        <p:nvPicPr>
          <p:cNvPr id="5" name="Picture 4">
            <a:extLst>
              <a:ext uri="{FF2B5EF4-FFF2-40B4-BE49-F238E27FC236}">
                <a16:creationId xmlns:a16="http://schemas.microsoft.com/office/drawing/2014/main" id="{93FD6BB0-2F4C-9A4B-AF3E-51DD23E0374D}"/>
              </a:ext>
            </a:extLst>
          </p:cNvPr>
          <p:cNvPicPr>
            <a:picLocks noChangeAspect="1"/>
          </p:cNvPicPr>
          <p:nvPr/>
        </p:nvPicPr>
        <p:blipFill>
          <a:blip r:embed="rId2"/>
          <a:stretch>
            <a:fillRect/>
          </a:stretch>
        </p:blipFill>
        <p:spPr>
          <a:xfrm>
            <a:off x="1994384" y="1803797"/>
            <a:ext cx="4029075" cy="2828925"/>
          </a:xfrm>
          <a:prstGeom prst="rect">
            <a:avLst/>
          </a:prstGeom>
        </p:spPr>
      </p:pic>
      <p:sp>
        <p:nvSpPr>
          <p:cNvPr id="7" name="Freeform 6">
            <a:extLst>
              <a:ext uri="{FF2B5EF4-FFF2-40B4-BE49-F238E27FC236}">
                <a16:creationId xmlns:a16="http://schemas.microsoft.com/office/drawing/2014/main" id="{AEB8DCD9-79C7-8747-A6A8-85701988EDA4}"/>
              </a:ext>
            </a:extLst>
          </p:cNvPr>
          <p:cNvSpPr/>
          <p:nvPr/>
        </p:nvSpPr>
        <p:spPr>
          <a:xfrm>
            <a:off x="3824207" y="2562776"/>
            <a:ext cx="1917916" cy="308285"/>
          </a:xfrm>
          <a:custGeom>
            <a:avLst/>
            <a:gdLst>
              <a:gd name="connsiteX0" fmla="*/ 0 w 2557221"/>
              <a:gd name="connsiteY0" fmla="*/ 411046 h 411046"/>
              <a:gd name="connsiteX1" fmla="*/ 170482 w 2557221"/>
              <a:gd name="connsiteY1" fmla="*/ 225067 h 411046"/>
              <a:gd name="connsiteX2" fmla="*/ 929899 w 2557221"/>
              <a:gd name="connsiteY2" fmla="*/ 194070 h 411046"/>
              <a:gd name="connsiteX3" fmla="*/ 891153 w 2557221"/>
              <a:gd name="connsiteY3" fmla="*/ 341 h 411046"/>
              <a:gd name="connsiteX4" fmla="*/ 984143 w 2557221"/>
              <a:gd name="connsiteY4" fmla="*/ 147575 h 411046"/>
              <a:gd name="connsiteX5" fmla="*/ 1139126 w 2557221"/>
              <a:gd name="connsiteY5" fmla="*/ 170823 h 411046"/>
              <a:gd name="connsiteX6" fmla="*/ 1604075 w 2557221"/>
              <a:gd name="connsiteY6" fmla="*/ 155324 h 411046"/>
              <a:gd name="connsiteX7" fmla="*/ 2154265 w 2557221"/>
              <a:gd name="connsiteY7" fmla="*/ 93331 h 411046"/>
              <a:gd name="connsiteX8" fmla="*/ 2557221 w 2557221"/>
              <a:gd name="connsiteY8" fmla="*/ 194070 h 4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221" h="411046">
                <a:moveTo>
                  <a:pt x="0" y="411046"/>
                </a:moveTo>
                <a:cubicBezTo>
                  <a:pt x="7749" y="336138"/>
                  <a:pt x="15499" y="261230"/>
                  <a:pt x="170482" y="225067"/>
                </a:cubicBezTo>
                <a:cubicBezTo>
                  <a:pt x="325465" y="188904"/>
                  <a:pt x="809787" y="231524"/>
                  <a:pt x="929899" y="194070"/>
                </a:cubicBezTo>
                <a:cubicBezTo>
                  <a:pt x="1050011" y="156616"/>
                  <a:pt x="882112" y="8090"/>
                  <a:pt x="891153" y="341"/>
                </a:cubicBezTo>
                <a:cubicBezTo>
                  <a:pt x="900194" y="-7408"/>
                  <a:pt x="942814" y="119161"/>
                  <a:pt x="984143" y="147575"/>
                </a:cubicBezTo>
                <a:cubicBezTo>
                  <a:pt x="1025472" y="175989"/>
                  <a:pt x="1035804" y="169531"/>
                  <a:pt x="1139126" y="170823"/>
                </a:cubicBezTo>
                <a:cubicBezTo>
                  <a:pt x="1242448" y="172114"/>
                  <a:pt x="1434885" y="168239"/>
                  <a:pt x="1604075" y="155324"/>
                </a:cubicBezTo>
                <a:cubicBezTo>
                  <a:pt x="1773265" y="142409"/>
                  <a:pt x="1995407" y="86873"/>
                  <a:pt x="2154265" y="93331"/>
                </a:cubicBezTo>
                <a:cubicBezTo>
                  <a:pt x="2313123" y="99789"/>
                  <a:pt x="2435172" y="146929"/>
                  <a:pt x="2557221" y="1940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Freeform 9">
            <a:extLst>
              <a:ext uri="{FF2B5EF4-FFF2-40B4-BE49-F238E27FC236}">
                <a16:creationId xmlns:a16="http://schemas.microsoft.com/office/drawing/2014/main" id="{01B42105-E648-D544-8407-BB1ADDF6D788}"/>
              </a:ext>
            </a:extLst>
          </p:cNvPr>
          <p:cNvSpPr/>
          <p:nvPr/>
        </p:nvSpPr>
        <p:spPr>
          <a:xfrm>
            <a:off x="2545084" y="1731936"/>
            <a:ext cx="1453479" cy="1040324"/>
          </a:xfrm>
          <a:custGeom>
            <a:avLst/>
            <a:gdLst>
              <a:gd name="connsiteX0" fmla="*/ 1937972 w 1937972"/>
              <a:gd name="connsiteY0" fmla="*/ 0 h 1828800"/>
              <a:gd name="connsiteX1" fmla="*/ 1101063 w 1937972"/>
              <a:gd name="connsiteY1" fmla="*/ 1022889 h 1828800"/>
              <a:gd name="connsiteX2" fmla="*/ 93674 w 1937972"/>
              <a:gd name="connsiteY2" fmla="*/ 1751309 h 1828800"/>
              <a:gd name="connsiteX3" fmla="*/ 209911 w 1937972"/>
              <a:gd name="connsiteY3" fmla="*/ 1588577 h 1828800"/>
              <a:gd name="connsiteX4" fmla="*/ 684 w 1937972"/>
              <a:gd name="connsiteY4" fmla="*/ 1774556 h 1828800"/>
              <a:gd name="connsiteX5" fmla="*/ 155667 w 1937972"/>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7972" h="1828800">
                <a:moveTo>
                  <a:pt x="1937972" y="0"/>
                </a:moveTo>
                <a:cubicBezTo>
                  <a:pt x="1673209" y="365502"/>
                  <a:pt x="1408446" y="731004"/>
                  <a:pt x="1101063" y="1022889"/>
                </a:cubicBezTo>
                <a:cubicBezTo>
                  <a:pt x="793680" y="1314774"/>
                  <a:pt x="242199" y="1657028"/>
                  <a:pt x="93674" y="1751309"/>
                </a:cubicBezTo>
                <a:cubicBezTo>
                  <a:pt x="-54851" y="1845590"/>
                  <a:pt x="225409" y="1584702"/>
                  <a:pt x="209911" y="1588577"/>
                </a:cubicBezTo>
                <a:cubicBezTo>
                  <a:pt x="194413" y="1592452"/>
                  <a:pt x="9725" y="1734519"/>
                  <a:pt x="684" y="1774556"/>
                </a:cubicBezTo>
                <a:cubicBezTo>
                  <a:pt x="-8357" y="1814593"/>
                  <a:pt x="73655" y="1821696"/>
                  <a:pt x="155667" y="1828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Freeform 5">
            <a:extLst>
              <a:ext uri="{FF2B5EF4-FFF2-40B4-BE49-F238E27FC236}">
                <a16:creationId xmlns:a16="http://schemas.microsoft.com/office/drawing/2014/main" id="{8953E308-0945-F04D-B79B-CC2341882FCC}"/>
              </a:ext>
            </a:extLst>
          </p:cNvPr>
          <p:cNvSpPr/>
          <p:nvPr/>
        </p:nvSpPr>
        <p:spPr>
          <a:xfrm>
            <a:off x="4178089" y="1691253"/>
            <a:ext cx="3156485" cy="871780"/>
          </a:xfrm>
          <a:custGeom>
            <a:avLst/>
            <a:gdLst>
              <a:gd name="connsiteX0" fmla="*/ 4208646 w 4208646"/>
              <a:gd name="connsiteY0" fmla="*/ 0 h 1162373"/>
              <a:gd name="connsiteX1" fmla="*/ 2558076 w 4208646"/>
              <a:gd name="connsiteY1" fmla="*/ 131736 h 1162373"/>
              <a:gd name="connsiteX2" fmla="*/ 155839 w 4208646"/>
              <a:gd name="connsiteY2" fmla="*/ 534692 h 1162373"/>
              <a:gd name="connsiteX3" fmla="*/ 434808 w 4208646"/>
              <a:gd name="connsiteY3" fmla="*/ 1162373 h 1162373"/>
            </a:gdLst>
            <a:ahLst/>
            <a:cxnLst>
              <a:cxn ang="0">
                <a:pos x="connsiteX0" y="connsiteY0"/>
              </a:cxn>
              <a:cxn ang="0">
                <a:pos x="connsiteX1" y="connsiteY1"/>
              </a:cxn>
              <a:cxn ang="0">
                <a:pos x="connsiteX2" y="connsiteY2"/>
              </a:cxn>
              <a:cxn ang="0">
                <a:pos x="connsiteX3" y="connsiteY3"/>
              </a:cxn>
            </a:cxnLst>
            <a:rect l="l" t="t" r="r" b="b"/>
            <a:pathLst>
              <a:path w="4208646" h="1162373">
                <a:moveTo>
                  <a:pt x="4208646" y="0"/>
                </a:moveTo>
                <a:cubicBezTo>
                  <a:pt x="3721095" y="21310"/>
                  <a:pt x="3233544" y="42621"/>
                  <a:pt x="2558076" y="131736"/>
                </a:cubicBezTo>
                <a:cubicBezTo>
                  <a:pt x="1882608" y="220851"/>
                  <a:pt x="509717" y="362919"/>
                  <a:pt x="155839" y="534692"/>
                </a:cubicBezTo>
                <a:cubicBezTo>
                  <a:pt x="-198039" y="706465"/>
                  <a:pt x="118384" y="934419"/>
                  <a:pt x="434808" y="116237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945850150"/>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931AACE063D241B46B3DC5C07BA8B7" ma:contentTypeVersion="10" ma:contentTypeDescription="Create a new document." ma:contentTypeScope="" ma:versionID="0ef9054dad61721a68667d2a700ec1eb">
  <xsd:schema xmlns:xsd="http://www.w3.org/2001/XMLSchema" xmlns:xs="http://www.w3.org/2001/XMLSchema" xmlns:p="http://schemas.microsoft.com/office/2006/metadata/properties" xmlns:ns2="3aca21ad-443f-4e74-b301-f32116a9d1a4" xmlns:ns3="52337f47-1ee8-4d8a-8e13-f0ec0e135c4a" targetNamespace="http://schemas.microsoft.com/office/2006/metadata/properties" ma:root="true" ma:fieldsID="e6fe91d65edcd261c6baead32098e112" ns2:_="" ns3:_="">
    <xsd:import namespace="3aca21ad-443f-4e74-b301-f32116a9d1a4"/>
    <xsd:import namespace="52337f47-1ee8-4d8a-8e13-f0ec0e135c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a21ad-443f-4e74-b301-f32116a9d1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337f47-1ee8-4d8a-8e13-f0ec0e135c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077A78-FE12-48E0-8681-161DCCCDF430}">
  <ds:schemaRefs>
    <ds:schemaRef ds:uri="http://schemas.microsoft.com/office/2006/documentManagement/types"/>
    <ds:schemaRef ds:uri="http://purl.org/dc/terms/"/>
    <ds:schemaRef ds:uri="http://purl.org/dc/dcmitype/"/>
    <ds:schemaRef ds:uri="http://www.w3.org/XML/1998/namespace"/>
    <ds:schemaRef ds:uri="http://schemas.openxmlformats.org/package/2006/metadata/core-properties"/>
    <ds:schemaRef ds:uri="52337f47-1ee8-4d8a-8e13-f0ec0e135c4a"/>
    <ds:schemaRef ds:uri="http://schemas.microsoft.com/office/2006/metadata/properties"/>
    <ds:schemaRef ds:uri="http://purl.org/dc/elements/1.1/"/>
    <ds:schemaRef ds:uri="http://schemas.microsoft.com/office/infopath/2007/PartnerControls"/>
    <ds:schemaRef ds:uri="3aca21ad-443f-4e74-b301-f32116a9d1a4"/>
  </ds:schemaRefs>
</ds:datastoreItem>
</file>

<file path=customXml/itemProps2.xml><?xml version="1.0" encoding="utf-8"?>
<ds:datastoreItem xmlns:ds="http://schemas.openxmlformats.org/officeDocument/2006/customXml" ds:itemID="{3F392B44-B12A-40CB-AE0C-61945C9E3454}">
  <ds:schemaRefs>
    <ds:schemaRef ds:uri="http://schemas.microsoft.com/sharepoint/v3/contenttype/forms"/>
  </ds:schemaRefs>
</ds:datastoreItem>
</file>

<file path=customXml/itemProps3.xml><?xml version="1.0" encoding="utf-8"?>
<ds:datastoreItem xmlns:ds="http://schemas.openxmlformats.org/officeDocument/2006/customXml" ds:itemID="{1CB11227-DF30-4D26-B40E-D8D5ED502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ca21ad-443f-4e74-b301-f32116a9d1a4"/>
    <ds:schemaRef ds:uri="52337f47-1ee8-4d8a-8e13-f0ec0e135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APNIC33PowerPointTemplateFinal.potx</Template>
  <TotalTime>2385</TotalTime>
  <Words>2402</Words>
  <Application>Microsoft Macintosh PowerPoint</Application>
  <PresentationFormat>On-screen Show (16:9)</PresentationFormat>
  <Paragraphs>300</Paragraphs>
  <Slides>52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52</vt:i4>
      </vt:variant>
    </vt:vector>
  </HeadingPairs>
  <TitlesOfParts>
    <vt:vector size="59" baseType="lpstr">
      <vt:lpstr>AhnbergHand</vt:lpstr>
      <vt:lpstr>Arial</vt:lpstr>
      <vt:lpstr>Calibri</vt:lpstr>
      <vt:lpstr>Powderfinger Type</vt:lpstr>
      <vt:lpstr>APNIC33PowerPointTemplateFinal</vt:lpstr>
      <vt:lpstr>1_APNIC33PowerPointTemplateFinal</vt:lpstr>
      <vt:lpstr>3_APNIC33PowerPointTemplateFinal</vt:lpstr>
      <vt:lpstr>DNS Privacy (or not!)</vt:lpstr>
      <vt:lpstr>PowerPoint Presentation</vt:lpstr>
      <vt:lpstr>Why?</vt:lpstr>
      <vt:lpstr>Why?</vt:lpstr>
      <vt:lpstr>What if…</vt:lpstr>
      <vt:lpstr>PowerPoint Presentation</vt:lpstr>
      <vt:lpstr>DNS Re-query Rate</vt:lpstr>
      <vt:lpstr>DNS Stalking</vt:lpstr>
      <vt:lpstr>DNS Stalking Age</vt:lpstr>
      <vt:lpstr>DNS Surveillance</vt:lpstr>
      <vt:lpstr>DNS Surveillance</vt:lpstr>
      <vt:lpstr>The DNS Privacy Issue</vt:lpstr>
      <vt:lpstr>How we might think the DNS works</vt:lpstr>
      <vt:lpstr>What we suspect the DNS is like</vt:lpstr>
      <vt:lpstr>What we suspect the DNS is like</vt:lpstr>
      <vt:lpstr>Why pick on the DNS?</vt:lpstr>
      <vt:lpstr>Second-hand DNS queries are a business opportunity these days</vt:lpstr>
      <vt:lpstr>How can we improve DNS Privacy?</vt:lpstr>
      <vt:lpstr>The DNS is overly chatty</vt:lpstr>
      <vt:lpstr>The DNS is overly chatty</vt:lpstr>
      <vt:lpstr>The DNS is overly chatty</vt:lpstr>
      <vt:lpstr>The DNS is overly chatty</vt:lpstr>
      <vt:lpstr>The DNS is overly chatty</vt:lpstr>
      <vt:lpstr>QNAME Minimisation</vt:lpstr>
      <vt:lpstr>Example of QNAME Minimisation</vt:lpstr>
      <vt:lpstr>Example of QNAME Minimisation</vt:lpstr>
      <vt:lpstr>Example of QNAME Minimisation</vt:lpstr>
      <vt:lpstr>Interception and Rewriting</vt:lpstr>
      <vt:lpstr>DNSSEC </vt:lpstr>
      <vt:lpstr>DNSSEC and Recursive Resolvers</vt:lpstr>
      <vt:lpstr>DNSSEC and Recursive Resolvers</vt:lpstr>
      <vt:lpstr>DNSSEC in Spain</vt:lpstr>
      <vt:lpstr>DNSSEC in Spain</vt:lpstr>
      <vt:lpstr>DNSSEC in Portugal</vt:lpstr>
      <vt:lpstr>Negative Chattiness</vt:lpstr>
      <vt:lpstr>Aggressive NSEC Caching</vt:lpstr>
      <vt:lpstr>Aggressive NSEC caching</vt:lpstr>
      <vt:lpstr>Middleware and WireTapping</vt:lpstr>
      <vt:lpstr>DNS over DTLS</vt:lpstr>
      <vt:lpstr>DNS over TLS</vt:lpstr>
      <vt:lpstr>DNS over TLS</vt:lpstr>
      <vt:lpstr>DNS over TLS and Android</vt:lpstr>
      <vt:lpstr>DNS over TLS</vt:lpstr>
      <vt:lpstr>DNS over QUIC</vt:lpstr>
      <vt:lpstr>DNS over HTTPS</vt:lpstr>
      <vt:lpstr>DNS within the Browser</vt:lpstr>
      <vt:lpstr>Push DNS</vt:lpstr>
      <vt:lpstr>DIY DNS</vt:lpstr>
      <vt:lpstr>EDNS(0) Client Subnet</vt:lpstr>
      <vt:lpstr>Choose your resolver carefully</vt:lpstr>
      <vt:lpstr>My (current) DNS Config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94</cp:revision>
  <cp:lastPrinted>2019-02-22T21:57:13Z</cp:lastPrinted>
  <dcterms:created xsi:type="dcterms:W3CDTF">2014-12-22T07:13:58Z</dcterms:created>
  <dcterms:modified xsi:type="dcterms:W3CDTF">2019-02-22T22:04:10Z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0x0101001C931AACE063D241B46B3DC5C07BA8B7</vt:lpwstr>
  </property>
</Properties>
</file>