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677" r:id="rId5"/>
    <p:sldMasterId id="2147483693" r:id="rId6"/>
  </p:sldMasterIdLst>
  <p:notesMasterIdLst>
    <p:notesMasterId r:id="rId49"/>
  </p:notesMasterIdLst>
  <p:handoutMasterIdLst>
    <p:handoutMasterId r:id="rId50"/>
  </p:handoutMasterIdLst>
  <p:sldIdLst>
    <p:sldId id="313" r:id="rId7"/>
    <p:sldId id="273" r:id="rId8"/>
    <p:sldId id="314" r:id="rId9"/>
    <p:sldId id="315" r:id="rId10"/>
    <p:sldId id="332" r:id="rId11"/>
    <p:sldId id="333" r:id="rId12"/>
    <p:sldId id="334" r:id="rId13"/>
    <p:sldId id="335" r:id="rId14"/>
    <p:sldId id="336" r:id="rId15"/>
    <p:sldId id="337" r:id="rId16"/>
    <p:sldId id="329" r:id="rId17"/>
    <p:sldId id="328" r:id="rId18"/>
    <p:sldId id="338" r:id="rId19"/>
    <p:sldId id="339" r:id="rId20"/>
    <p:sldId id="288" r:id="rId21"/>
    <p:sldId id="289" r:id="rId22"/>
    <p:sldId id="290" r:id="rId23"/>
    <p:sldId id="340" r:id="rId24"/>
    <p:sldId id="291" r:id="rId25"/>
    <p:sldId id="292" r:id="rId26"/>
    <p:sldId id="293" r:id="rId27"/>
    <p:sldId id="294" r:id="rId28"/>
    <p:sldId id="295" r:id="rId29"/>
    <p:sldId id="296" r:id="rId30"/>
    <p:sldId id="297" r:id="rId31"/>
    <p:sldId id="298" r:id="rId32"/>
    <p:sldId id="299" r:id="rId33"/>
    <p:sldId id="300" r:id="rId34"/>
    <p:sldId id="301" r:id="rId35"/>
    <p:sldId id="306" r:id="rId36"/>
    <p:sldId id="341" r:id="rId37"/>
    <p:sldId id="330" r:id="rId38"/>
    <p:sldId id="342" r:id="rId39"/>
    <p:sldId id="343" r:id="rId40"/>
    <p:sldId id="344" r:id="rId41"/>
    <p:sldId id="345" r:id="rId42"/>
    <p:sldId id="316" r:id="rId43"/>
    <p:sldId id="317" r:id="rId44"/>
    <p:sldId id="318" r:id="rId45"/>
    <p:sldId id="325" r:id="rId46"/>
    <p:sldId id="331" r:id="rId47"/>
    <p:sldId id="326"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9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5C5C"/>
    <a:srgbClr val="C01B1C"/>
    <a:srgbClr val="C40836"/>
    <a:srgbClr val="590F4A"/>
    <a:srgbClr val="166813"/>
    <a:srgbClr val="004FBB"/>
    <a:srgbClr val="383838"/>
    <a:srgbClr val="00A2D7"/>
    <a:srgbClr val="FFCF00"/>
    <a:srgbClr val="F27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95" autoAdjust="0"/>
    <p:restoredTop sz="94623" autoAdjust="0"/>
  </p:normalViewPr>
  <p:slideViewPr>
    <p:cSldViewPr>
      <p:cViewPr varScale="1">
        <p:scale>
          <a:sx n="157" d="100"/>
          <a:sy n="157" d="100"/>
        </p:scale>
        <p:origin x="752" y="160"/>
      </p:cViewPr>
      <p:guideLst>
        <p:guide orient="horz" pos="1620"/>
        <p:guide pos="2925"/>
      </p:guideLst>
    </p:cSldViewPr>
  </p:slideViewPr>
  <p:outlineViewPr>
    <p:cViewPr>
      <p:scale>
        <a:sx n="33" d="100"/>
        <a:sy n="33" d="100"/>
      </p:scale>
      <p:origin x="0" y="498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86E606-A10F-224D-985D-2B96CE18CE37}" type="datetimeFigureOut">
              <a:rPr lang="en-US" smtClean="0"/>
              <a:pPr/>
              <a:t>2/21/19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8AA6-3752-434A-BDF7-58C9E8FDA662}" type="slidenum">
              <a:rPr lang="en-US" smtClean="0"/>
              <a:pPr/>
              <a:t>‹#›</a:t>
            </a:fld>
            <a:endParaRPr lang="en-US"/>
          </a:p>
        </p:txBody>
      </p:sp>
    </p:spTree>
    <p:extLst>
      <p:ext uri="{BB962C8B-B14F-4D97-AF65-F5344CB8AC3E}">
        <p14:creationId xmlns:p14="http://schemas.microsoft.com/office/powerpoint/2010/main" val="1960184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0EEA6-3FE3-4FAA-B648-A79F7B237411}" type="datetimeFigureOut">
              <a:rPr lang="en-AU" smtClean="0"/>
              <a:pPr/>
              <a:t>21/2/19</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60B50-68CE-4856-A7F5-953E39274F9E}" type="slidenum">
              <a:rPr lang="en-AU" smtClean="0"/>
              <a:pPr/>
              <a:t>‹#›</a:t>
            </a:fld>
            <a:endParaRPr lang="en-AU"/>
          </a:p>
        </p:txBody>
      </p:sp>
    </p:spTree>
    <p:extLst>
      <p:ext uri="{BB962C8B-B14F-4D97-AF65-F5344CB8AC3E}">
        <p14:creationId xmlns:p14="http://schemas.microsoft.com/office/powerpoint/2010/main" val="5994075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1760B50-68CE-4856-A7F5-953E39274F9E}" type="slidenum">
              <a:rPr lang="en-AU" smtClean="0"/>
              <a:pPr/>
              <a:t>16</a:t>
            </a:fld>
            <a:endParaRPr lang="en-AU"/>
          </a:p>
        </p:txBody>
      </p:sp>
    </p:spTree>
    <p:extLst>
      <p:ext uri="{BB962C8B-B14F-4D97-AF65-F5344CB8AC3E}">
        <p14:creationId xmlns:p14="http://schemas.microsoft.com/office/powerpoint/2010/main" val="939037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97515"/>
            <a:ext cx="8208912" cy="1620179"/>
          </a:xfrm>
        </p:spPr>
        <p:txBody>
          <a:bodyPr>
            <a:normAutofit/>
          </a:bodyPr>
          <a:lstStyle>
            <a:lvl1pPr algn="l">
              <a:defRPr sz="5400">
                <a:solidFill>
                  <a:srgbClr val="000000"/>
                </a:solidFill>
              </a:defRPr>
            </a:lvl1pPr>
          </a:lstStyle>
          <a:p>
            <a:r>
              <a:rPr lang="en-AU" dirty="0"/>
              <a:t>Click to edit Master title style</a:t>
            </a:r>
          </a:p>
        </p:txBody>
      </p:sp>
      <p:sp>
        <p:nvSpPr>
          <p:cNvPr id="3" name="Subtitle 2"/>
          <p:cNvSpPr>
            <a:spLocks noGrp="1"/>
          </p:cNvSpPr>
          <p:nvPr>
            <p:ph type="subTitle" idx="1"/>
          </p:nvPr>
        </p:nvSpPr>
        <p:spPr>
          <a:xfrm>
            <a:off x="539552" y="2171700"/>
            <a:ext cx="8208912" cy="131445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p>
        </p:txBody>
      </p:sp>
    </p:spTree>
    <p:extLst>
      <p:ext uri="{BB962C8B-B14F-4D97-AF65-F5344CB8AC3E}">
        <p14:creationId xmlns:p14="http://schemas.microsoft.com/office/powerpoint/2010/main" val="338374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our background title +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6" name="Title 1"/>
          <p:cNvSpPr txBox="1">
            <a:spLocks/>
          </p:cNvSpPr>
          <p:nvPr userDrawn="1"/>
        </p:nvSpPr>
        <p:spPr>
          <a:xfrm>
            <a:off x="395536" y="205979"/>
            <a:ext cx="8352928" cy="857250"/>
          </a:xfrm>
          <a:prstGeom prst="rect">
            <a:avLst/>
          </a:prstGeom>
        </p:spPr>
        <p:txBody>
          <a:bodyPr vert="horz" lIns="0" tIns="0" rIns="0" bIns="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600" b="1" i="0" u="none" strike="noStrike" kern="1200" cap="none" spc="0" normalizeH="0" baseline="0" noProof="0">
                <a:ln>
                  <a:noFill/>
                </a:ln>
                <a:solidFill>
                  <a:schemeClr val="tx1"/>
                </a:solidFill>
                <a:effectLst/>
                <a:uLnTx/>
                <a:uFillTx/>
                <a:latin typeface="+mj-lt"/>
                <a:ea typeface="+mj-ea"/>
                <a:cs typeface="+mj-cs"/>
              </a:rPr>
              <a:t>Click to edit Master title style</a:t>
            </a:r>
            <a:endParaRPr kumimoji="0" lang="en-AU"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Content Placeholder 2"/>
          <p:cNvSpPr>
            <a:spLocks noGrp="1"/>
          </p:cNvSpPr>
          <p:nvPr>
            <p:ph idx="1"/>
          </p:nvPr>
        </p:nvSpPr>
        <p:spPr>
          <a:xfrm>
            <a:off x="395536" y="1200151"/>
            <a:ext cx="8352928" cy="3423827"/>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72183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
        <p:nvSpPr>
          <p:cNvPr id="5"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6" name="Content Placeholder 2"/>
          <p:cNvSpPr>
            <a:spLocks noGrp="1"/>
          </p:cNvSpPr>
          <p:nvPr>
            <p:ph idx="1"/>
          </p:nvPr>
        </p:nvSpPr>
        <p:spPr>
          <a:xfrm>
            <a:off x="395536" y="1200151"/>
            <a:ext cx="8352928" cy="3423827"/>
          </a:xfrm>
        </p:spPr>
        <p:txBody>
          <a:bodyPr/>
          <a:lstStyle/>
          <a:p>
            <a:pPr lvl="0"/>
            <a:endParaRPr lang="en-AU" dirty="0"/>
          </a:p>
        </p:txBody>
      </p:sp>
    </p:spTree>
    <p:extLst>
      <p:ext uri="{BB962C8B-B14F-4D97-AF65-F5344CB8AC3E}">
        <p14:creationId xmlns:p14="http://schemas.microsoft.com/office/powerpoint/2010/main" val="1413479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3" name="Content Placeholder 2"/>
          <p:cNvSpPr>
            <a:spLocks noGrp="1"/>
          </p:cNvSpPr>
          <p:nvPr>
            <p:ph sz="half" idx="1"/>
          </p:nvPr>
        </p:nvSpPr>
        <p:spPr>
          <a:xfrm>
            <a:off x="395536" y="1200151"/>
            <a:ext cx="4104456"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p:txBody>
      </p:sp>
      <p:sp>
        <p:nvSpPr>
          <p:cNvPr id="4" name="Content Placeholder 3"/>
          <p:cNvSpPr>
            <a:spLocks noGrp="1"/>
          </p:cNvSpPr>
          <p:nvPr>
            <p:ph sz="half" idx="2"/>
          </p:nvPr>
        </p:nvSpPr>
        <p:spPr>
          <a:xfrm>
            <a:off x="4572000" y="1200151"/>
            <a:ext cx="4176464"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p:txBody>
      </p:sp>
      <p:sp>
        <p:nvSpPr>
          <p:cNvPr id="9"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7"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74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lvl1pPr>
              <a:defRPr baseline="0">
                <a:latin typeface="Powderfinger Type" panose="02020709070000000403" pitchFamily="49" charset="77"/>
              </a:defRPr>
            </a:lvl1pPr>
          </a:lstStyle>
          <a:p>
            <a:r>
              <a:rPr lang="en-AU" dirty="0"/>
              <a:t>Click to edit Master title style</a:t>
            </a:r>
          </a:p>
        </p:txBody>
      </p:sp>
      <p:sp>
        <p:nvSpPr>
          <p:cNvPr id="3" name="Content Placeholder 2"/>
          <p:cNvSpPr>
            <a:spLocks noGrp="1"/>
          </p:cNvSpPr>
          <p:nvPr>
            <p:ph idx="1"/>
          </p:nvPr>
        </p:nvSpPr>
        <p:spPr>
          <a:xfrm>
            <a:off x="395536" y="1200151"/>
            <a:ext cx="8352928" cy="3423827"/>
          </a:xfrm>
        </p:spPr>
        <p:txBody>
          <a:bodyPr/>
          <a:lstStyle/>
          <a:p>
            <a:pPr lvl="0"/>
            <a:r>
              <a:rPr lang="en-AU" dirty="0"/>
              <a:t>Click to edit Master text styles</a:t>
            </a:r>
          </a:p>
          <a:p>
            <a:pPr lvl="1"/>
            <a:r>
              <a:rPr lang="en-AU" dirty="0"/>
              <a:t>Second level</a:t>
            </a:r>
          </a:p>
          <a:p>
            <a:pPr lvl="2"/>
            <a:r>
              <a:rPr lang="en-AU" dirty="0"/>
              <a:t>Third level</a:t>
            </a:r>
          </a:p>
        </p:txBody>
      </p:sp>
      <p:sp>
        <p:nvSpPr>
          <p:cNvPr id="8"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ur background title +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6" name="Title 1"/>
          <p:cNvSpPr txBox="1">
            <a:spLocks/>
          </p:cNvSpPr>
          <p:nvPr userDrawn="1"/>
        </p:nvSpPr>
        <p:spPr>
          <a:xfrm>
            <a:off x="395536" y="205979"/>
            <a:ext cx="8352928" cy="857250"/>
          </a:xfrm>
          <a:prstGeom prst="rect">
            <a:avLst/>
          </a:prstGeom>
        </p:spPr>
        <p:txBody>
          <a:bodyPr vert="horz" lIns="0" tIns="0" rIns="0" bIns="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600" b="1" i="0" u="none" strike="noStrike" kern="1200" cap="none" spc="0" normalizeH="0" baseline="0" noProof="0">
                <a:ln>
                  <a:noFill/>
                </a:ln>
                <a:solidFill>
                  <a:schemeClr val="tx1"/>
                </a:solidFill>
                <a:effectLst/>
                <a:uLnTx/>
                <a:uFillTx/>
                <a:latin typeface="+mj-lt"/>
                <a:ea typeface="+mj-ea"/>
                <a:cs typeface="+mj-cs"/>
              </a:rPr>
              <a:t>Click to edit Master title style</a:t>
            </a:r>
            <a:endParaRPr kumimoji="0" lang="en-AU"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Content Placeholder 2"/>
          <p:cNvSpPr>
            <a:spLocks noGrp="1"/>
          </p:cNvSpPr>
          <p:nvPr>
            <p:ph idx="1"/>
          </p:nvPr>
        </p:nvSpPr>
        <p:spPr>
          <a:xfrm>
            <a:off x="395536" y="1200151"/>
            <a:ext cx="8352928" cy="3423827"/>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72183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
        <p:nvSpPr>
          <p:cNvPr id="5"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6" name="Content Placeholder 2"/>
          <p:cNvSpPr>
            <a:spLocks noGrp="1"/>
          </p:cNvSpPr>
          <p:nvPr>
            <p:ph idx="1"/>
          </p:nvPr>
        </p:nvSpPr>
        <p:spPr>
          <a:xfrm>
            <a:off x="395536" y="1200151"/>
            <a:ext cx="8352928" cy="3423827"/>
          </a:xfrm>
        </p:spPr>
        <p:txBody>
          <a:bodyPr/>
          <a:lstStyle/>
          <a:p>
            <a:pPr lvl="0"/>
            <a:endParaRPr lang="en-AU" dirty="0"/>
          </a:p>
        </p:txBody>
      </p:sp>
    </p:spTree>
    <p:extLst>
      <p:ext uri="{BB962C8B-B14F-4D97-AF65-F5344CB8AC3E}">
        <p14:creationId xmlns:p14="http://schemas.microsoft.com/office/powerpoint/2010/main" val="141347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3" name="Content Placeholder 2"/>
          <p:cNvSpPr>
            <a:spLocks noGrp="1"/>
          </p:cNvSpPr>
          <p:nvPr>
            <p:ph sz="half" idx="1"/>
          </p:nvPr>
        </p:nvSpPr>
        <p:spPr>
          <a:xfrm>
            <a:off x="395536" y="1200151"/>
            <a:ext cx="4104456"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p:txBody>
      </p:sp>
      <p:sp>
        <p:nvSpPr>
          <p:cNvPr id="4" name="Content Placeholder 3"/>
          <p:cNvSpPr>
            <a:spLocks noGrp="1"/>
          </p:cNvSpPr>
          <p:nvPr>
            <p:ph sz="half" idx="2"/>
          </p:nvPr>
        </p:nvSpPr>
        <p:spPr>
          <a:xfrm>
            <a:off x="4572000" y="1200151"/>
            <a:ext cx="4176464"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p:txBody>
      </p:sp>
      <p:sp>
        <p:nvSpPr>
          <p:cNvPr id="9"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7"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97515"/>
            <a:ext cx="8208912" cy="1620179"/>
          </a:xfrm>
        </p:spPr>
        <p:txBody>
          <a:bodyPr>
            <a:normAutofit/>
          </a:bodyPr>
          <a:lstStyle>
            <a:lvl1pPr algn="l">
              <a:defRPr sz="5400">
                <a:solidFill>
                  <a:srgbClr val="000000"/>
                </a:solidFill>
              </a:defRPr>
            </a:lvl1pPr>
          </a:lstStyle>
          <a:p>
            <a:r>
              <a:rPr lang="en-AU" dirty="0"/>
              <a:t>Click to edit Master title style</a:t>
            </a:r>
          </a:p>
        </p:txBody>
      </p:sp>
      <p:sp>
        <p:nvSpPr>
          <p:cNvPr id="3" name="Subtitle 2"/>
          <p:cNvSpPr>
            <a:spLocks noGrp="1"/>
          </p:cNvSpPr>
          <p:nvPr>
            <p:ph type="subTitle" idx="1"/>
          </p:nvPr>
        </p:nvSpPr>
        <p:spPr>
          <a:xfrm>
            <a:off x="539552" y="2171700"/>
            <a:ext cx="8208912" cy="131445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p>
        </p:txBody>
      </p:sp>
    </p:spTree>
    <p:extLst>
      <p:ext uri="{BB962C8B-B14F-4D97-AF65-F5344CB8AC3E}">
        <p14:creationId xmlns:p14="http://schemas.microsoft.com/office/powerpoint/2010/main" val="3383744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a:t>Click to edit Master title style</a:t>
            </a:r>
            <a:endParaRPr lang="en-AU" dirty="0"/>
          </a:p>
        </p:txBody>
      </p:sp>
      <p:sp>
        <p:nvSpPr>
          <p:cNvPr id="3" name="Content Placeholder 2"/>
          <p:cNvSpPr>
            <a:spLocks noGrp="1"/>
          </p:cNvSpPr>
          <p:nvPr>
            <p:ph idx="1"/>
          </p:nvPr>
        </p:nvSpPr>
        <p:spPr>
          <a:xfrm>
            <a:off x="395536" y="1200151"/>
            <a:ext cx="8352928" cy="3423827"/>
          </a:xfrm>
        </p:spPr>
        <p:txBody>
          <a:bodyPr/>
          <a:lstStyle/>
          <a:p>
            <a:pPr lvl="0"/>
            <a:r>
              <a:rPr lang="en-AU" dirty="0"/>
              <a:t>Click to edit Master text styles</a:t>
            </a:r>
          </a:p>
          <a:p>
            <a:pPr lvl="1"/>
            <a:r>
              <a:rPr lang="en-AU" dirty="0"/>
              <a:t>Second level</a:t>
            </a:r>
          </a:p>
          <a:p>
            <a:pPr lvl="2"/>
            <a:r>
              <a:rPr lang="en-AU" dirty="0"/>
              <a:t>Third level</a:t>
            </a:r>
          </a:p>
        </p:txBody>
      </p:sp>
      <p:sp>
        <p:nvSpPr>
          <p:cNvPr id="8"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54" y="-20538"/>
            <a:ext cx="9161993" cy="5151714"/>
          </a:xfrm>
          <a:prstGeom prst="rect">
            <a:avLst/>
          </a:prstGeom>
        </p:spPr>
      </p:pic>
      <p:sp>
        <p:nvSpPr>
          <p:cNvPr id="2" name="Title Placeholder 1"/>
          <p:cNvSpPr>
            <a:spLocks noGrp="1"/>
          </p:cNvSpPr>
          <p:nvPr>
            <p:ph type="title"/>
          </p:nvPr>
        </p:nvSpPr>
        <p:spPr>
          <a:xfrm>
            <a:off x="395536" y="205979"/>
            <a:ext cx="8352928" cy="857250"/>
          </a:xfrm>
          <a:prstGeom prst="rect">
            <a:avLst/>
          </a:prstGeom>
        </p:spPr>
        <p:txBody>
          <a:bodyPr vert="horz" lIns="0" tIns="0" rIns="0" bIns="0" rtlCol="0" anchor="ctr">
            <a:normAutofit/>
          </a:bodyPr>
          <a:lstStyle/>
          <a:p>
            <a:r>
              <a:rPr lang="en-AU" dirty="0"/>
              <a:t>Click to edit Master title style</a:t>
            </a:r>
          </a:p>
        </p:txBody>
      </p:sp>
      <p:sp>
        <p:nvSpPr>
          <p:cNvPr id="3" name="Text Placeholder 2"/>
          <p:cNvSpPr>
            <a:spLocks noGrp="1"/>
          </p:cNvSpPr>
          <p:nvPr>
            <p:ph type="body" idx="1"/>
          </p:nvPr>
        </p:nvSpPr>
        <p:spPr>
          <a:xfrm>
            <a:off x="395536" y="1200151"/>
            <a:ext cx="8352928" cy="342382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15" name="Slide Number Placeholder 3"/>
          <p:cNvSpPr>
            <a:spLocks noGrp="1"/>
          </p:cNvSpPr>
          <p:nvPr>
            <p:ph type="sldNum" sz="quarter" idx="4"/>
          </p:nvPr>
        </p:nvSpPr>
        <p:spPr>
          <a:xfrm>
            <a:off x="8835206" y="4968848"/>
            <a:ext cx="288032" cy="162018"/>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76" r:id="rId3"/>
    <p:sldLayoutId id="2147483668" r:id="rId4"/>
    <p:sldLayoutId id="2147483672" r:id="rId5"/>
    <p:sldLayoutId id="2147483674" r:id="rId6"/>
    <p:sldLayoutId id="2147483675" r:id="rId7"/>
  </p:sldLayoutIdLst>
  <p:hf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54" y="15269"/>
            <a:ext cx="9161993" cy="5151714"/>
          </a:xfrm>
          <a:prstGeom prst="rect">
            <a:avLst/>
          </a:prstGeom>
        </p:spPr>
      </p:pic>
      <p:sp>
        <p:nvSpPr>
          <p:cNvPr id="2" name="Title Placeholder 1"/>
          <p:cNvSpPr>
            <a:spLocks noGrp="1"/>
          </p:cNvSpPr>
          <p:nvPr>
            <p:ph type="title"/>
          </p:nvPr>
        </p:nvSpPr>
        <p:spPr>
          <a:xfrm>
            <a:off x="395536" y="205979"/>
            <a:ext cx="8352928" cy="857250"/>
          </a:xfrm>
          <a:prstGeom prst="rect">
            <a:avLst/>
          </a:prstGeom>
        </p:spPr>
        <p:txBody>
          <a:bodyPr vert="horz" lIns="0" tIns="0" rIns="0" bIns="0" rtlCol="0" anchor="ctr">
            <a:normAutofit/>
          </a:bodyPr>
          <a:lstStyle/>
          <a:p>
            <a:r>
              <a:rPr lang="en-AU" dirty="0"/>
              <a:t>Click to edit Master title style</a:t>
            </a:r>
          </a:p>
        </p:txBody>
      </p:sp>
      <p:sp>
        <p:nvSpPr>
          <p:cNvPr id="3" name="Text Placeholder 2"/>
          <p:cNvSpPr>
            <a:spLocks noGrp="1"/>
          </p:cNvSpPr>
          <p:nvPr>
            <p:ph type="body" idx="1"/>
          </p:nvPr>
        </p:nvSpPr>
        <p:spPr>
          <a:xfrm>
            <a:off x="395536" y="1200151"/>
            <a:ext cx="8352928" cy="342382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15" name="Slide Number Placeholder 3"/>
          <p:cNvSpPr>
            <a:spLocks noGrp="1"/>
          </p:cNvSpPr>
          <p:nvPr>
            <p:ph type="sldNum" sz="quarter" idx="4"/>
          </p:nvPr>
        </p:nvSpPr>
        <p:spPr>
          <a:xfrm>
            <a:off x="8835206" y="4968848"/>
            <a:ext cx="288032" cy="162018"/>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hf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 y="-8214"/>
            <a:ext cx="9161993" cy="5151713"/>
          </a:xfrm>
          <a:prstGeom prst="rect">
            <a:avLst/>
          </a:prstGeom>
        </p:spPr>
      </p:pic>
      <p:sp>
        <p:nvSpPr>
          <p:cNvPr id="15" name="Slide Number Placeholder 3"/>
          <p:cNvSpPr>
            <a:spLocks noGrp="1"/>
          </p:cNvSpPr>
          <p:nvPr>
            <p:ph type="sldNum" sz="quarter" idx="4"/>
          </p:nvPr>
        </p:nvSpPr>
        <p:spPr>
          <a:xfrm>
            <a:off x="8748464" y="4930012"/>
            <a:ext cx="288032" cy="162018"/>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94" r:id="rId1"/>
  </p:sldLayoutIdLst>
  <p:hf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3548" y="1597820"/>
            <a:ext cx="6446664" cy="1102519"/>
          </a:xfrm>
        </p:spPr>
        <p:txBody>
          <a:bodyPr>
            <a:normAutofit fontScale="90000"/>
          </a:bodyPr>
          <a:lstStyle/>
          <a:p>
            <a:r>
              <a:rPr lang="en-US" dirty="0">
                <a:latin typeface="Powderfinger Type"/>
                <a:cs typeface="Powderfinger Type"/>
              </a:rPr>
              <a:t>Routing and Addressing in 2018</a:t>
            </a:r>
          </a:p>
        </p:txBody>
      </p:sp>
      <p:sp>
        <p:nvSpPr>
          <p:cNvPr id="3" name="Subtitle 2"/>
          <p:cNvSpPr>
            <a:spLocks noGrp="1"/>
          </p:cNvSpPr>
          <p:nvPr>
            <p:ph type="subTitle" idx="1"/>
          </p:nvPr>
        </p:nvSpPr>
        <p:spPr>
          <a:xfrm>
            <a:off x="3029612" y="3474586"/>
            <a:ext cx="4800600" cy="1314450"/>
          </a:xfrm>
        </p:spPr>
        <p:txBody>
          <a:bodyPr>
            <a:normAutofit/>
          </a:bodyPr>
          <a:lstStyle/>
          <a:p>
            <a:pPr algn="r"/>
            <a:r>
              <a:rPr lang="en-US" sz="1350" dirty="0">
                <a:solidFill>
                  <a:schemeClr val="bg1">
                    <a:lumMod val="50000"/>
                  </a:schemeClr>
                </a:solidFill>
                <a:latin typeface="AhnbergHand"/>
                <a:cs typeface="AhnbergHand"/>
              </a:rPr>
              <a:t>Geoff Huston</a:t>
            </a:r>
          </a:p>
          <a:p>
            <a:pPr algn="r"/>
            <a:r>
              <a:rPr lang="en-US" sz="1350" dirty="0">
                <a:solidFill>
                  <a:schemeClr val="bg1">
                    <a:lumMod val="50000"/>
                  </a:schemeClr>
                </a:solidFill>
                <a:latin typeface="AhnbergHand"/>
                <a:cs typeface="AhnbergHand"/>
              </a:rPr>
              <a:t>Chief Scientist, APNIC</a:t>
            </a:r>
          </a:p>
        </p:txBody>
      </p:sp>
    </p:spTree>
    <p:extLst>
      <p:ext uri="{BB962C8B-B14F-4D97-AF65-F5344CB8AC3E}">
        <p14:creationId xmlns:p14="http://schemas.microsoft.com/office/powerpoint/2010/main" val="2662512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rPr>
              <a:t>What happened in 2018 in V4?</a:t>
            </a:r>
          </a:p>
        </p:txBody>
      </p:sp>
      <p:sp>
        <p:nvSpPr>
          <p:cNvPr id="3" name="Content Placeholder 2"/>
          <p:cNvSpPr>
            <a:spLocks noGrp="1"/>
          </p:cNvSpPr>
          <p:nvPr>
            <p:ph idx="1"/>
          </p:nvPr>
        </p:nvSpPr>
        <p:spPr>
          <a:xfrm>
            <a:off x="827584" y="1203599"/>
            <a:ext cx="7632848" cy="3423827"/>
          </a:xfrm>
        </p:spPr>
        <p:txBody>
          <a:bodyPr>
            <a:noAutofit/>
          </a:bodyPr>
          <a:lstStyle/>
          <a:p>
            <a:pPr marL="0" indent="0">
              <a:buNone/>
            </a:pPr>
            <a:r>
              <a:rPr lang="en-US" sz="2000" dirty="0"/>
              <a:t>Routing Business as usual </a:t>
            </a:r>
            <a:r>
              <a:rPr lang="mr-IN" sz="2000" dirty="0"/>
              <a:t>–</a:t>
            </a:r>
            <a:r>
              <a:rPr lang="en-US" sz="2000" dirty="0"/>
              <a:t> despite IPv4 address exhaustion!</a:t>
            </a:r>
          </a:p>
          <a:p>
            <a:pPr lvl="1">
              <a:spcBef>
                <a:spcPts val="900"/>
              </a:spcBef>
            </a:pPr>
            <a:r>
              <a:rPr lang="en-US" sz="1600" dirty="0"/>
              <a:t>From the look of the growth plots, its business as usual, despite the increasing pressures on IPv4 address availability</a:t>
            </a:r>
          </a:p>
          <a:p>
            <a:pPr lvl="1">
              <a:spcBef>
                <a:spcPts val="900"/>
              </a:spcBef>
            </a:pPr>
            <a:r>
              <a:rPr lang="en-US" sz="1600" dirty="0"/>
              <a:t>The number of entries in the IPv4 default-free zone reached 750,000 by the end of 2018</a:t>
            </a:r>
          </a:p>
          <a:p>
            <a:pPr lvl="1">
              <a:spcBef>
                <a:spcPts val="900"/>
              </a:spcBef>
            </a:pPr>
            <a:r>
              <a:rPr lang="en-US" sz="1600" dirty="0"/>
              <a:t>The pace of growth of the routing table is still relatively constant at ~52,000 new entries and 3,400 new AS’s per year</a:t>
            </a:r>
          </a:p>
          <a:p>
            <a:pPr lvl="2">
              <a:spcBef>
                <a:spcPts val="900"/>
              </a:spcBef>
            </a:pPr>
            <a:r>
              <a:rPr lang="en-US" sz="1400" dirty="0"/>
              <a:t>IPv4 address exhaustion is not changing this!</a:t>
            </a:r>
          </a:p>
          <a:p>
            <a:pPr lvl="2">
              <a:spcBef>
                <a:spcPts val="900"/>
              </a:spcBef>
            </a:pPr>
            <a:r>
              <a:rPr lang="en-US" sz="1400" dirty="0"/>
              <a:t>Instead, we appear to be advertising shorter prefixes into the routing system</a:t>
            </a:r>
          </a:p>
        </p:txBody>
      </p:sp>
    </p:spTree>
    <p:extLst>
      <p:ext uri="{BB962C8B-B14F-4D97-AF65-F5344CB8AC3E}">
        <p14:creationId xmlns:p14="http://schemas.microsoft.com/office/powerpoint/2010/main" val="2334210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1E5A-3551-B242-A782-5CDFAC47E462}"/>
              </a:ext>
            </a:extLst>
          </p:cNvPr>
          <p:cNvSpPr>
            <a:spLocks noGrp="1"/>
          </p:cNvSpPr>
          <p:nvPr>
            <p:ph type="title"/>
          </p:nvPr>
        </p:nvSpPr>
        <p:spPr/>
        <p:txBody>
          <a:bodyPr>
            <a:noAutofit/>
          </a:bodyPr>
          <a:lstStyle/>
          <a:p>
            <a:r>
              <a:rPr lang="en-AU" sz="2800" dirty="0">
                <a:solidFill>
                  <a:schemeClr val="accent6">
                    <a:lumMod val="50000"/>
                  </a:schemeClr>
                </a:solidFill>
              </a:rPr>
              <a:t>What about IPv4 Address Exhaustion?</a:t>
            </a:r>
          </a:p>
        </p:txBody>
      </p:sp>
      <p:sp>
        <p:nvSpPr>
          <p:cNvPr id="7" name="TextBox 6">
            <a:extLst>
              <a:ext uri="{FF2B5EF4-FFF2-40B4-BE49-F238E27FC236}">
                <a16:creationId xmlns:a16="http://schemas.microsoft.com/office/drawing/2014/main" id="{87016FDA-B672-F247-8008-45A4791593DF}"/>
              </a:ext>
            </a:extLst>
          </p:cNvPr>
          <p:cNvSpPr txBox="1"/>
          <p:nvPr/>
        </p:nvSpPr>
        <p:spPr>
          <a:xfrm>
            <a:off x="5076056" y="2643758"/>
            <a:ext cx="3300904" cy="1754326"/>
          </a:xfrm>
          <a:prstGeom prst="rect">
            <a:avLst/>
          </a:prstGeom>
          <a:noFill/>
        </p:spPr>
        <p:txBody>
          <a:bodyPr wrap="none" rtlCol="0">
            <a:spAutoFit/>
          </a:bodyPr>
          <a:lstStyle/>
          <a:p>
            <a:r>
              <a:rPr lang="en-AU" dirty="0"/>
              <a:t>ARIN          – no free pool left</a:t>
            </a:r>
          </a:p>
          <a:p>
            <a:r>
              <a:rPr lang="en-AU" dirty="0"/>
              <a:t>AFRINIC    – October 2019</a:t>
            </a:r>
          </a:p>
          <a:p>
            <a:r>
              <a:rPr lang="en-AU" dirty="0"/>
              <a:t>LACNIC     – November 2019</a:t>
            </a:r>
          </a:p>
          <a:p>
            <a:r>
              <a:rPr lang="en-AU" dirty="0"/>
              <a:t>APNIC       – September 2020 </a:t>
            </a:r>
          </a:p>
          <a:p>
            <a:r>
              <a:rPr lang="en-AU" dirty="0"/>
              <a:t>RIPE NCC – January 2021</a:t>
            </a:r>
          </a:p>
          <a:p>
            <a:endParaRPr lang="en-AU" dirty="0"/>
          </a:p>
        </p:txBody>
      </p:sp>
      <p:sp>
        <p:nvSpPr>
          <p:cNvPr id="8" name="TextBox 7">
            <a:extLst>
              <a:ext uri="{FF2B5EF4-FFF2-40B4-BE49-F238E27FC236}">
                <a16:creationId xmlns:a16="http://schemas.microsoft.com/office/drawing/2014/main" id="{60AC6E85-44EE-4548-9389-681BA216C936}"/>
              </a:ext>
            </a:extLst>
          </p:cNvPr>
          <p:cNvSpPr txBox="1"/>
          <p:nvPr/>
        </p:nvSpPr>
        <p:spPr>
          <a:xfrm>
            <a:off x="4973482" y="1707655"/>
            <a:ext cx="3799740" cy="646331"/>
          </a:xfrm>
          <a:prstGeom prst="rect">
            <a:avLst/>
          </a:prstGeom>
          <a:noFill/>
        </p:spPr>
        <p:txBody>
          <a:bodyPr wrap="square" rtlCol="0">
            <a:spAutoFit/>
          </a:bodyPr>
          <a:lstStyle/>
          <a:p>
            <a:r>
              <a:rPr lang="en-AU" dirty="0"/>
              <a:t>RIR Address Pool runout projections as of the start of 2019:</a:t>
            </a:r>
          </a:p>
        </p:txBody>
      </p:sp>
      <p:pic>
        <p:nvPicPr>
          <p:cNvPr id="10" name="Content Placeholder 9">
            <a:extLst>
              <a:ext uri="{FF2B5EF4-FFF2-40B4-BE49-F238E27FC236}">
                <a16:creationId xmlns:a16="http://schemas.microsoft.com/office/drawing/2014/main" id="{AE89E95D-277E-8B49-A3A5-49B8AE7544F1}"/>
              </a:ext>
            </a:extLst>
          </p:cNvPr>
          <p:cNvPicPr>
            <a:picLocks noGrp="1" noChangeAspect="1"/>
          </p:cNvPicPr>
          <p:nvPr>
            <p:ph idx="1"/>
          </p:nvPr>
        </p:nvPicPr>
        <p:blipFill>
          <a:blip r:embed="rId2"/>
          <a:stretch>
            <a:fillRect/>
          </a:stretch>
        </p:blipFill>
        <p:spPr>
          <a:xfrm>
            <a:off x="317970" y="1268016"/>
            <a:ext cx="4589302" cy="3263504"/>
          </a:xfrm>
        </p:spPr>
      </p:pic>
    </p:spTree>
    <p:extLst>
      <p:ext uri="{BB962C8B-B14F-4D97-AF65-F5344CB8AC3E}">
        <p14:creationId xmlns:p14="http://schemas.microsoft.com/office/powerpoint/2010/main" val="2388916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Post-Exhaustion Routing Growth</a:t>
            </a:r>
          </a:p>
        </p:txBody>
      </p:sp>
      <p:sp>
        <p:nvSpPr>
          <p:cNvPr id="3" name="Content Placeholder 2"/>
          <p:cNvSpPr>
            <a:spLocks noGrp="1"/>
          </p:cNvSpPr>
          <p:nvPr>
            <p:ph idx="1"/>
          </p:nvPr>
        </p:nvSpPr>
        <p:spPr>
          <a:xfrm>
            <a:off x="1485900" y="1200152"/>
            <a:ext cx="6172200" cy="3287447"/>
          </a:xfrm>
        </p:spPr>
        <p:txBody>
          <a:bodyPr>
            <a:normAutofit/>
          </a:bodyPr>
          <a:lstStyle/>
          <a:p>
            <a:pPr>
              <a:spcBef>
                <a:spcPts val="936"/>
              </a:spcBef>
            </a:pPr>
            <a:r>
              <a:rPr lang="en-US" dirty="0"/>
              <a:t>What’s driving this post-exhaustion growth?</a:t>
            </a:r>
          </a:p>
          <a:p>
            <a:pPr lvl="1">
              <a:spcBef>
                <a:spcPts val="936"/>
              </a:spcBef>
            </a:pPr>
            <a:r>
              <a:rPr lang="en-US" dirty="0"/>
              <a:t>Transfers?</a:t>
            </a:r>
          </a:p>
          <a:p>
            <a:pPr lvl="1">
              <a:spcBef>
                <a:spcPts val="936"/>
              </a:spcBef>
            </a:pPr>
            <a:r>
              <a:rPr lang="en-US" dirty="0"/>
              <a:t>Last /8 policies in RIPE and APNIC?</a:t>
            </a:r>
          </a:p>
          <a:p>
            <a:pPr lvl="1">
              <a:spcBef>
                <a:spcPts val="936"/>
              </a:spcBef>
            </a:pPr>
            <a:r>
              <a:rPr lang="en-US" dirty="0"/>
              <a:t>Leasing and address recovery?</a:t>
            </a:r>
          </a:p>
          <a:p>
            <a:pPr>
              <a:spcBef>
                <a:spcPts val="936"/>
              </a:spcBef>
            </a:pPr>
            <a:endParaRPr lang="en-US" dirty="0"/>
          </a:p>
          <a:p>
            <a:pPr lvl="1">
              <a:spcBef>
                <a:spcPts val="936"/>
              </a:spcBef>
            </a:pPr>
            <a:endParaRPr lang="en-US" dirty="0"/>
          </a:p>
          <a:p>
            <a:pPr lvl="1">
              <a:spcBef>
                <a:spcPts val="936"/>
              </a:spcBef>
            </a:pPr>
            <a:endParaRPr lang="en-US" dirty="0"/>
          </a:p>
        </p:txBody>
      </p:sp>
    </p:spTree>
    <p:extLst>
      <p:ext uri="{BB962C8B-B14F-4D97-AF65-F5344CB8AC3E}">
        <p14:creationId xmlns:p14="http://schemas.microsoft.com/office/powerpoint/2010/main" val="3461378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61661"/>
            <a:ext cx="6830516" cy="857250"/>
          </a:xfrm>
        </p:spPr>
        <p:txBody>
          <a:bodyPr>
            <a:noAutofit/>
          </a:bodyPr>
          <a:lstStyle/>
          <a:p>
            <a:r>
              <a:rPr lang="en-US" sz="2800" dirty="0">
                <a:solidFill>
                  <a:schemeClr val="accent6">
                    <a:lumMod val="50000"/>
                  </a:schemeClr>
                </a:solidFill>
              </a:rPr>
              <a:t>Advertised Address “Age”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245" y="1151411"/>
            <a:ext cx="6159874" cy="3519928"/>
          </a:xfrm>
          <a:prstGeom prst="rect">
            <a:avLst/>
          </a:prstGeom>
        </p:spPr>
      </p:pic>
      <p:sp>
        <p:nvSpPr>
          <p:cNvPr id="6" name="TextBox 5"/>
          <p:cNvSpPr txBox="1"/>
          <p:nvPr/>
        </p:nvSpPr>
        <p:spPr>
          <a:xfrm>
            <a:off x="2144806" y="2599752"/>
            <a:ext cx="3980544" cy="646331"/>
          </a:xfrm>
          <a:prstGeom prst="rect">
            <a:avLst/>
          </a:prstGeom>
          <a:noFill/>
        </p:spPr>
        <p:txBody>
          <a:bodyPr wrap="square" rtlCol="0">
            <a:spAutoFit/>
          </a:bodyPr>
          <a:lstStyle/>
          <a:p>
            <a:r>
              <a:rPr lang="en-US" sz="1200" dirty="0">
                <a:latin typeface="AhnbergHand" charset="0"/>
                <a:ea typeface="AhnbergHand" charset="0"/>
                <a:cs typeface="AhnbergHand" charset="0"/>
              </a:rPr>
              <a:t>80% of all new addresses announced in 2010 were allocated or assigned within the past 12 months</a:t>
            </a:r>
          </a:p>
        </p:txBody>
      </p:sp>
      <p:sp>
        <p:nvSpPr>
          <p:cNvPr id="7" name="Freeform 6"/>
          <p:cNvSpPr/>
          <p:nvPr/>
        </p:nvSpPr>
        <p:spPr>
          <a:xfrm>
            <a:off x="2084202" y="2009714"/>
            <a:ext cx="385361" cy="605741"/>
          </a:xfrm>
          <a:custGeom>
            <a:avLst/>
            <a:gdLst>
              <a:gd name="connsiteX0" fmla="*/ 511112 w 513814"/>
              <a:gd name="connsiteY0" fmla="*/ 807655 h 807655"/>
              <a:gd name="connsiteX1" fmla="*/ 475253 w 513814"/>
              <a:gd name="connsiteY1" fmla="*/ 520784 h 807655"/>
              <a:gd name="connsiteX2" fmla="*/ 242171 w 513814"/>
              <a:gd name="connsiteY2" fmla="*/ 171160 h 807655"/>
              <a:gd name="connsiteX3" fmla="*/ 124 w 513814"/>
              <a:gd name="connsiteY3" fmla="*/ 72549 h 807655"/>
              <a:gd name="connsiteX4" fmla="*/ 206312 w 513814"/>
              <a:gd name="connsiteY4" fmla="*/ 831 h 807655"/>
              <a:gd name="connsiteX5" fmla="*/ 9089 w 513814"/>
              <a:gd name="connsiteY5" fmla="*/ 45655 h 807655"/>
              <a:gd name="connsiteX6" fmla="*/ 80806 w 513814"/>
              <a:gd name="connsiteY6" fmla="*/ 215984 h 8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814" h="807655">
                <a:moveTo>
                  <a:pt x="511112" y="807655"/>
                </a:moveTo>
                <a:cubicBezTo>
                  <a:pt x="515594" y="717260"/>
                  <a:pt x="520077" y="626866"/>
                  <a:pt x="475253" y="520784"/>
                </a:cubicBezTo>
                <a:cubicBezTo>
                  <a:pt x="430429" y="414701"/>
                  <a:pt x="321359" y="245866"/>
                  <a:pt x="242171" y="171160"/>
                </a:cubicBezTo>
                <a:cubicBezTo>
                  <a:pt x="162983" y="96454"/>
                  <a:pt x="6101" y="100937"/>
                  <a:pt x="124" y="72549"/>
                </a:cubicBezTo>
                <a:cubicBezTo>
                  <a:pt x="-5853" y="44161"/>
                  <a:pt x="204818" y="5313"/>
                  <a:pt x="206312" y="831"/>
                </a:cubicBezTo>
                <a:cubicBezTo>
                  <a:pt x="207806" y="-3651"/>
                  <a:pt x="30007" y="9796"/>
                  <a:pt x="9089" y="45655"/>
                </a:cubicBezTo>
                <a:cubicBezTo>
                  <a:pt x="-11829" y="81514"/>
                  <a:pt x="80806" y="215984"/>
                  <a:pt x="80806" y="215984"/>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TextBox 7"/>
          <p:cNvSpPr txBox="1"/>
          <p:nvPr/>
        </p:nvSpPr>
        <p:spPr>
          <a:xfrm>
            <a:off x="3482573" y="1866151"/>
            <a:ext cx="3980544" cy="461665"/>
          </a:xfrm>
          <a:prstGeom prst="rect">
            <a:avLst/>
          </a:prstGeom>
          <a:noFill/>
        </p:spPr>
        <p:txBody>
          <a:bodyPr wrap="square" rtlCol="0">
            <a:spAutoFit/>
          </a:bodyPr>
          <a:lstStyle/>
          <a:p>
            <a:r>
              <a:rPr lang="en-US" sz="1200" dirty="0">
                <a:latin typeface="AhnbergHand" charset="0"/>
                <a:ea typeface="AhnbergHand" charset="0"/>
                <a:cs typeface="AhnbergHand" charset="0"/>
              </a:rPr>
              <a:t>2% of all new addresses announced in 2010 were &gt;= 20 years ‘old’ (legacy)</a:t>
            </a:r>
          </a:p>
        </p:txBody>
      </p:sp>
      <p:sp>
        <p:nvSpPr>
          <p:cNvPr id="9" name="Freeform 8"/>
          <p:cNvSpPr/>
          <p:nvPr/>
        </p:nvSpPr>
        <p:spPr>
          <a:xfrm>
            <a:off x="5633848" y="1610707"/>
            <a:ext cx="1642160" cy="238265"/>
          </a:xfrm>
          <a:custGeom>
            <a:avLst/>
            <a:gdLst>
              <a:gd name="connsiteX0" fmla="*/ 99239 w 2189546"/>
              <a:gd name="connsiteY0" fmla="*/ 317687 h 317687"/>
              <a:gd name="connsiteX1" fmla="*/ 179922 w 2189546"/>
              <a:gd name="connsiteY1" fmla="*/ 237005 h 317687"/>
              <a:gd name="connsiteX2" fmla="*/ 1748745 w 2189546"/>
              <a:gd name="connsiteY2" fmla="*/ 129428 h 317687"/>
              <a:gd name="connsiteX3" fmla="*/ 2152157 w 2189546"/>
              <a:gd name="connsiteY3" fmla="*/ 3922 h 317687"/>
              <a:gd name="connsiteX4" fmla="*/ 1919075 w 2189546"/>
              <a:gd name="connsiteY4" fmla="*/ 30817 h 317687"/>
              <a:gd name="connsiteX5" fmla="*/ 2188016 w 2189546"/>
              <a:gd name="connsiteY5" fmla="*/ 21852 h 317687"/>
              <a:gd name="connsiteX6" fmla="*/ 2035616 w 2189546"/>
              <a:gd name="connsiteY6" fmla="*/ 192181 h 31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9546" h="317687">
                <a:moveTo>
                  <a:pt x="99239" y="317687"/>
                </a:moveTo>
                <a:cubicBezTo>
                  <a:pt x="2121" y="293034"/>
                  <a:pt x="-94996" y="268381"/>
                  <a:pt x="179922" y="237005"/>
                </a:cubicBezTo>
                <a:cubicBezTo>
                  <a:pt x="454840" y="205629"/>
                  <a:pt x="1420039" y="168275"/>
                  <a:pt x="1748745" y="129428"/>
                </a:cubicBezTo>
                <a:cubicBezTo>
                  <a:pt x="2077451" y="90581"/>
                  <a:pt x="2123769" y="20357"/>
                  <a:pt x="2152157" y="3922"/>
                </a:cubicBezTo>
                <a:cubicBezTo>
                  <a:pt x="2180545" y="-12513"/>
                  <a:pt x="1913099" y="27829"/>
                  <a:pt x="1919075" y="30817"/>
                </a:cubicBezTo>
                <a:cubicBezTo>
                  <a:pt x="1925052" y="33805"/>
                  <a:pt x="2168593" y="-5042"/>
                  <a:pt x="2188016" y="21852"/>
                </a:cubicBezTo>
                <a:cubicBezTo>
                  <a:pt x="2207439" y="48746"/>
                  <a:pt x="2035616" y="192181"/>
                  <a:pt x="2035616" y="192181"/>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Box 9"/>
          <p:cNvSpPr txBox="1"/>
          <p:nvPr/>
        </p:nvSpPr>
        <p:spPr>
          <a:xfrm>
            <a:off x="1358155" y="870043"/>
            <a:ext cx="569387" cy="300082"/>
          </a:xfrm>
          <a:prstGeom prst="rect">
            <a:avLst/>
          </a:prstGeom>
          <a:noFill/>
        </p:spPr>
        <p:txBody>
          <a:bodyPr wrap="none" rtlCol="0">
            <a:spAutoFit/>
          </a:bodyPr>
          <a:lstStyle/>
          <a:p>
            <a:r>
              <a:rPr lang="en-US" sz="1350" b="1"/>
              <a:t>2010</a:t>
            </a:r>
          </a:p>
        </p:txBody>
      </p:sp>
    </p:spTree>
    <p:extLst>
      <p:ext uri="{BB962C8B-B14F-4D97-AF65-F5344CB8AC3E}">
        <p14:creationId xmlns:p14="http://schemas.microsoft.com/office/powerpoint/2010/main" val="4071286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EA8934-E6DA-3E4B-9BC7-413FFAAF7E0E}"/>
              </a:ext>
            </a:extLst>
          </p:cNvPr>
          <p:cNvPicPr>
            <a:picLocks noChangeAspect="1"/>
          </p:cNvPicPr>
          <p:nvPr/>
        </p:nvPicPr>
        <p:blipFill>
          <a:blip r:embed="rId2"/>
          <a:stretch>
            <a:fillRect/>
          </a:stretch>
        </p:blipFill>
        <p:spPr>
          <a:xfrm>
            <a:off x="1803914" y="741303"/>
            <a:ext cx="6442414" cy="4294943"/>
          </a:xfrm>
          <a:prstGeom prst="rect">
            <a:avLst/>
          </a:prstGeom>
        </p:spPr>
      </p:pic>
      <p:sp>
        <p:nvSpPr>
          <p:cNvPr id="2" name="Title 1"/>
          <p:cNvSpPr>
            <a:spLocks noGrp="1"/>
          </p:cNvSpPr>
          <p:nvPr>
            <p:ph type="title"/>
          </p:nvPr>
        </p:nvSpPr>
        <p:spPr>
          <a:xfrm>
            <a:off x="1043608" y="61661"/>
            <a:ext cx="6614492" cy="857250"/>
          </a:xfrm>
        </p:spPr>
        <p:txBody>
          <a:bodyPr>
            <a:noAutofit/>
          </a:bodyPr>
          <a:lstStyle/>
          <a:p>
            <a:r>
              <a:rPr lang="en-US" sz="2800" dirty="0">
                <a:solidFill>
                  <a:schemeClr val="accent6">
                    <a:lumMod val="50000"/>
                  </a:schemeClr>
                </a:solidFill>
              </a:rPr>
              <a:t>Advertised Address “Age”</a:t>
            </a:r>
          </a:p>
        </p:txBody>
      </p:sp>
      <p:sp>
        <p:nvSpPr>
          <p:cNvPr id="6" name="TextBox 5"/>
          <p:cNvSpPr txBox="1"/>
          <p:nvPr/>
        </p:nvSpPr>
        <p:spPr>
          <a:xfrm>
            <a:off x="2908873" y="4086022"/>
            <a:ext cx="4415310" cy="646331"/>
          </a:xfrm>
          <a:prstGeom prst="rect">
            <a:avLst/>
          </a:prstGeom>
          <a:solidFill>
            <a:schemeClr val="bg1"/>
          </a:solidFill>
        </p:spPr>
        <p:txBody>
          <a:bodyPr wrap="square" rtlCol="0">
            <a:spAutoFit/>
          </a:bodyPr>
          <a:lstStyle/>
          <a:p>
            <a:r>
              <a:rPr lang="en-US" sz="1200" dirty="0">
                <a:latin typeface="AhnbergHand" charset="0"/>
                <a:ea typeface="AhnbergHand" charset="0"/>
                <a:cs typeface="AhnbergHand" charset="0"/>
              </a:rPr>
              <a:t>20% of all new addresses announced in 2018 were allocated or assigned within the past 12 months</a:t>
            </a:r>
          </a:p>
          <a:p>
            <a:endParaRPr lang="en-US" sz="1200" dirty="0">
              <a:latin typeface="AhnbergHand" charset="0"/>
              <a:ea typeface="AhnbergHand" charset="0"/>
              <a:cs typeface="AhnbergHand" charset="0"/>
            </a:endParaRPr>
          </a:p>
        </p:txBody>
      </p:sp>
      <p:sp>
        <p:nvSpPr>
          <p:cNvPr id="7" name="TextBox 6"/>
          <p:cNvSpPr txBox="1"/>
          <p:nvPr/>
        </p:nvSpPr>
        <p:spPr>
          <a:xfrm>
            <a:off x="5450445" y="3172329"/>
            <a:ext cx="3276456" cy="461665"/>
          </a:xfrm>
          <a:prstGeom prst="rect">
            <a:avLst/>
          </a:prstGeom>
          <a:solidFill>
            <a:schemeClr val="bg1"/>
          </a:solidFill>
        </p:spPr>
        <p:txBody>
          <a:bodyPr wrap="square" rtlCol="0">
            <a:spAutoFit/>
          </a:bodyPr>
          <a:lstStyle/>
          <a:p>
            <a:r>
              <a:rPr lang="en-US" sz="1200" dirty="0">
                <a:latin typeface="AhnbergHand" charset="0"/>
                <a:ea typeface="AhnbergHand" charset="0"/>
                <a:cs typeface="AhnbergHand" charset="0"/>
              </a:rPr>
              <a:t>48% of all new addresses announced in 2018 were &gt;= 20 years ‘old’ (legacy)</a:t>
            </a:r>
          </a:p>
        </p:txBody>
      </p:sp>
      <p:sp>
        <p:nvSpPr>
          <p:cNvPr id="3" name="Freeform 2"/>
          <p:cNvSpPr/>
          <p:nvPr/>
        </p:nvSpPr>
        <p:spPr>
          <a:xfrm>
            <a:off x="2609385" y="3929292"/>
            <a:ext cx="1129898" cy="194982"/>
          </a:xfrm>
          <a:custGeom>
            <a:avLst/>
            <a:gdLst>
              <a:gd name="connsiteX0" fmla="*/ 1605706 w 1605706"/>
              <a:gd name="connsiteY0" fmla="*/ 259976 h 259976"/>
              <a:gd name="connsiteX1" fmla="*/ 1175400 w 1605706"/>
              <a:gd name="connsiteY1" fmla="*/ 35859 h 259976"/>
              <a:gd name="connsiteX2" fmla="*/ 341682 w 1605706"/>
              <a:gd name="connsiteY2" fmla="*/ 80682 h 259976"/>
              <a:gd name="connsiteX3" fmla="*/ 18953 w 1605706"/>
              <a:gd name="connsiteY3" fmla="*/ 53788 h 259976"/>
              <a:gd name="connsiteX4" fmla="*/ 36882 w 1605706"/>
              <a:gd name="connsiteY4" fmla="*/ 170329 h 259976"/>
              <a:gd name="connsiteX5" fmla="*/ 27918 w 1605706"/>
              <a:gd name="connsiteY5" fmla="*/ 53788 h 259976"/>
              <a:gd name="connsiteX6" fmla="*/ 207212 w 1605706"/>
              <a:gd name="connsiteY6" fmla="*/ 0 h 25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5706" h="259976">
                <a:moveTo>
                  <a:pt x="1605706" y="259976"/>
                </a:moveTo>
                <a:cubicBezTo>
                  <a:pt x="1495888" y="162858"/>
                  <a:pt x="1386071" y="65741"/>
                  <a:pt x="1175400" y="35859"/>
                </a:cubicBezTo>
                <a:cubicBezTo>
                  <a:pt x="964729" y="5977"/>
                  <a:pt x="534423" y="77694"/>
                  <a:pt x="341682" y="80682"/>
                </a:cubicBezTo>
                <a:cubicBezTo>
                  <a:pt x="148941" y="83670"/>
                  <a:pt x="69753" y="38847"/>
                  <a:pt x="18953" y="53788"/>
                </a:cubicBezTo>
                <a:cubicBezTo>
                  <a:pt x="-31847" y="68729"/>
                  <a:pt x="35388" y="170329"/>
                  <a:pt x="36882" y="170329"/>
                </a:cubicBezTo>
                <a:cubicBezTo>
                  <a:pt x="38376" y="170329"/>
                  <a:pt x="-470" y="82176"/>
                  <a:pt x="27918" y="53788"/>
                </a:cubicBezTo>
                <a:cubicBezTo>
                  <a:pt x="56306" y="25400"/>
                  <a:pt x="207212" y="0"/>
                  <a:pt x="207212" y="0"/>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Box 10"/>
          <p:cNvSpPr txBox="1"/>
          <p:nvPr/>
        </p:nvSpPr>
        <p:spPr>
          <a:xfrm>
            <a:off x="1358155" y="870043"/>
            <a:ext cx="569387" cy="300082"/>
          </a:xfrm>
          <a:prstGeom prst="rect">
            <a:avLst/>
          </a:prstGeom>
          <a:noFill/>
        </p:spPr>
        <p:txBody>
          <a:bodyPr wrap="none" rtlCol="0">
            <a:spAutoFit/>
          </a:bodyPr>
          <a:lstStyle/>
          <a:p>
            <a:r>
              <a:rPr lang="en-US" sz="1350" b="1" dirty="0"/>
              <a:t>2018</a:t>
            </a:r>
          </a:p>
        </p:txBody>
      </p:sp>
      <p:sp>
        <p:nvSpPr>
          <p:cNvPr id="12" name="Freeform 11"/>
          <p:cNvSpPr/>
          <p:nvPr/>
        </p:nvSpPr>
        <p:spPr>
          <a:xfrm>
            <a:off x="6127229" y="2689966"/>
            <a:ext cx="1922888" cy="482363"/>
          </a:xfrm>
          <a:custGeom>
            <a:avLst/>
            <a:gdLst>
              <a:gd name="connsiteX0" fmla="*/ 0 w 2563851"/>
              <a:gd name="connsiteY0" fmla="*/ 643151 h 643151"/>
              <a:gd name="connsiteX1" fmla="*/ 243280 w 2563851"/>
              <a:gd name="connsiteY1" fmla="*/ 341148 h 643151"/>
              <a:gd name="connsiteX2" fmla="*/ 1006679 w 2563851"/>
              <a:gd name="connsiteY2" fmla="*/ 290814 h 643151"/>
              <a:gd name="connsiteX3" fmla="*/ 2122414 w 2563851"/>
              <a:gd name="connsiteY3" fmla="*/ 206924 h 643151"/>
              <a:gd name="connsiteX4" fmla="*/ 2558642 w 2563851"/>
              <a:gd name="connsiteY4" fmla="*/ 30755 h 643151"/>
              <a:gd name="connsiteX5" fmla="*/ 2374084 w 2563851"/>
              <a:gd name="connsiteY5" fmla="*/ 39144 h 643151"/>
              <a:gd name="connsiteX6" fmla="*/ 2550253 w 2563851"/>
              <a:gd name="connsiteY6" fmla="*/ 5588 h 643151"/>
              <a:gd name="connsiteX7" fmla="*/ 2541864 w 2563851"/>
              <a:gd name="connsiteY7" fmla="*/ 173368 h 64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3851" h="643151">
                <a:moveTo>
                  <a:pt x="0" y="643151"/>
                </a:moveTo>
                <a:cubicBezTo>
                  <a:pt x="37750" y="521511"/>
                  <a:pt x="75500" y="399871"/>
                  <a:pt x="243280" y="341148"/>
                </a:cubicBezTo>
                <a:cubicBezTo>
                  <a:pt x="411060" y="282425"/>
                  <a:pt x="1006679" y="290814"/>
                  <a:pt x="1006679" y="290814"/>
                </a:cubicBezTo>
                <a:cubicBezTo>
                  <a:pt x="1319868" y="268443"/>
                  <a:pt x="1863754" y="250267"/>
                  <a:pt x="2122414" y="206924"/>
                </a:cubicBezTo>
                <a:cubicBezTo>
                  <a:pt x="2381074" y="163581"/>
                  <a:pt x="2516697" y="58718"/>
                  <a:pt x="2558642" y="30755"/>
                </a:cubicBezTo>
                <a:cubicBezTo>
                  <a:pt x="2600587" y="2792"/>
                  <a:pt x="2375482" y="43338"/>
                  <a:pt x="2374084" y="39144"/>
                </a:cubicBezTo>
                <a:cubicBezTo>
                  <a:pt x="2372686" y="34950"/>
                  <a:pt x="2522290" y="-16783"/>
                  <a:pt x="2550253" y="5588"/>
                </a:cubicBezTo>
                <a:cubicBezTo>
                  <a:pt x="2578216" y="27959"/>
                  <a:pt x="2541864" y="173368"/>
                  <a:pt x="2541864" y="1733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85355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05979"/>
            <a:ext cx="8424936" cy="857250"/>
          </a:xfrm>
        </p:spPr>
        <p:txBody>
          <a:bodyPr>
            <a:noAutofit/>
          </a:bodyPr>
          <a:lstStyle/>
          <a:p>
            <a:r>
              <a:rPr lang="en-US" sz="2800" dirty="0">
                <a:solidFill>
                  <a:schemeClr val="accent6">
                    <a:lumMod val="50000"/>
                  </a:schemeClr>
                </a:solidFill>
              </a:rPr>
              <a:t>2000 – 2018: IPv4 Advertised vs Unadvertised</a:t>
            </a:r>
          </a:p>
        </p:txBody>
      </p:sp>
      <p:pic>
        <p:nvPicPr>
          <p:cNvPr id="4" name="Picture 3">
            <a:extLst>
              <a:ext uri="{FF2B5EF4-FFF2-40B4-BE49-F238E27FC236}">
                <a16:creationId xmlns:a16="http://schemas.microsoft.com/office/drawing/2014/main" id="{63C3195D-E4AC-7843-BDD2-5C141EEC4A2C}"/>
              </a:ext>
            </a:extLst>
          </p:cNvPr>
          <p:cNvPicPr>
            <a:picLocks noChangeAspect="1"/>
          </p:cNvPicPr>
          <p:nvPr/>
        </p:nvPicPr>
        <p:blipFill>
          <a:blip r:embed="rId2"/>
          <a:stretch>
            <a:fillRect/>
          </a:stretch>
        </p:blipFill>
        <p:spPr>
          <a:xfrm>
            <a:off x="1138428" y="993027"/>
            <a:ext cx="6761988" cy="3944494"/>
          </a:xfrm>
          <a:prstGeom prst="rect">
            <a:avLst/>
          </a:prstGeom>
        </p:spPr>
      </p:pic>
    </p:spTree>
    <p:extLst>
      <p:ext uri="{BB962C8B-B14F-4D97-AF65-F5344CB8AC3E}">
        <p14:creationId xmlns:p14="http://schemas.microsoft.com/office/powerpoint/2010/main" val="394073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DFDBE26-DEF8-A247-918A-DC04B972E39E}"/>
              </a:ext>
            </a:extLst>
          </p:cNvPr>
          <p:cNvPicPr>
            <a:picLocks noGrp="1" noChangeAspect="1"/>
          </p:cNvPicPr>
          <p:nvPr>
            <p:ph idx="1"/>
          </p:nvPr>
        </p:nvPicPr>
        <p:blipFill>
          <a:blip r:embed="rId3"/>
          <a:stretch>
            <a:fillRect/>
          </a:stretch>
        </p:blipFill>
        <p:spPr>
          <a:xfrm>
            <a:off x="437401" y="1067348"/>
            <a:ext cx="6518243" cy="3802309"/>
          </a:xfrm>
        </p:spPr>
      </p:pic>
      <p:sp>
        <p:nvSpPr>
          <p:cNvPr id="2" name="Title 1"/>
          <p:cNvSpPr>
            <a:spLocks noGrp="1"/>
          </p:cNvSpPr>
          <p:nvPr>
            <p:ph type="title"/>
          </p:nvPr>
        </p:nvSpPr>
        <p:spPr/>
        <p:txBody>
          <a:bodyPr>
            <a:normAutofit/>
          </a:bodyPr>
          <a:lstStyle/>
          <a:p>
            <a:r>
              <a:rPr lang="en-US" sz="2800" dirty="0">
                <a:solidFill>
                  <a:schemeClr val="accent6">
                    <a:lumMod val="50000"/>
                  </a:schemeClr>
                </a:solidFill>
              </a:rPr>
              <a:t>2000 – 2018: Unadvertised Addresses</a:t>
            </a:r>
          </a:p>
        </p:txBody>
      </p:sp>
      <p:sp>
        <p:nvSpPr>
          <p:cNvPr id="12" name="Freeform 11">
            <a:extLst>
              <a:ext uri="{FF2B5EF4-FFF2-40B4-BE49-F238E27FC236}">
                <a16:creationId xmlns:a16="http://schemas.microsoft.com/office/drawing/2014/main" id="{1B7BF122-5703-EA4E-A56A-D6A1D7ECEA70}"/>
              </a:ext>
            </a:extLst>
          </p:cNvPr>
          <p:cNvSpPr/>
          <p:nvPr/>
        </p:nvSpPr>
        <p:spPr>
          <a:xfrm>
            <a:off x="4387724" y="1970660"/>
            <a:ext cx="3857625" cy="28575"/>
          </a:xfrm>
          <a:custGeom>
            <a:avLst/>
            <a:gdLst>
              <a:gd name="connsiteX0" fmla="*/ 0 w 3857625"/>
              <a:gd name="connsiteY0" fmla="*/ 28575 h 28575"/>
              <a:gd name="connsiteX1" fmla="*/ 527050 w 3857625"/>
              <a:gd name="connsiteY1" fmla="*/ 15875 h 28575"/>
              <a:gd name="connsiteX2" fmla="*/ 2282825 w 3857625"/>
              <a:gd name="connsiteY2" fmla="*/ 6350 h 28575"/>
              <a:gd name="connsiteX3" fmla="*/ 3857625 w 3857625"/>
              <a:gd name="connsiteY3" fmla="*/ 0 h 28575"/>
            </a:gdLst>
            <a:ahLst/>
            <a:cxnLst>
              <a:cxn ang="0">
                <a:pos x="connsiteX0" y="connsiteY0"/>
              </a:cxn>
              <a:cxn ang="0">
                <a:pos x="connsiteX1" y="connsiteY1"/>
              </a:cxn>
              <a:cxn ang="0">
                <a:pos x="connsiteX2" y="connsiteY2"/>
              </a:cxn>
              <a:cxn ang="0">
                <a:pos x="connsiteX3" y="connsiteY3"/>
              </a:cxn>
            </a:cxnLst>
            <a:rect l="l" t="t" r="r" b="b"/>
            <a:pathLst>
              <a:path w="3857625" h="28575">
                <a:moveTo>
                  <a:pt x="0" y="28575"/>
                </a:moveTo>
                <a:lnTo>
                  <a:pt x="527050" y="15875"/>
                </a:lnTo>
                <a:lnTo>
                  <a:pt x="2282825" y="6350"/>
                </a:lnTo>
                <a:lnTo>
                  <a:pt x="385762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C09F09E7-037B-9647-AC35-956DF2878AB2}"/>
              </a:ext>
            </a:extLst>
          </p:cNvPr>
          <p:cNvSpPr/>
          <p:nvPr/>
        </p:nvSpPr>
        <p:spPr>
          <a:xfrm>
            <a:off x="6270499" y="2625010"/>
            <a:ext cx="1949450" cy="32466"/>
          </a:xfrm>
          <a:custGeom>
            <a:avLst/>
            <a:gdLst>
              <a:gd name="connsiteX0" fmla="*/ 0 w 1949450"/>
              <a:gd name="connsiteY0" fmla="*/ 19050 h 32466"/>
              <a:gd name="connsiteX1" fmla="*/ 685800 w 1949450"/>
              <a:gd name="connsiteY1" fmla="*/ 31750 h 32466"/>
              <a:gd name="connsiteX2" fmla="*/ 1949450 w 1949450"/>
              <a:gd name="connsiteY2" fmla="*/ 0 h 32466"/>
            </a:gdLst>
            <a:ahLst/>
            <a:cxnLst>
              <a:cxn ang="0">
                <a:pos x="connsiteX0" y="connsiteY0"/>
              </a:cxn>
              <a:cxn ang="0">
                <a:pos x="connsiteX1" y="connsiteY1"/>
              </a:cxn>
              <a:cxn ang="0">
                <a:pos x="connsiteX2" y="connsiteY2"/>
              </a:cxn>
            </a:cxnLst>
            <a:rect l="l" t="t" r="r" b="b"/>
            <a:pathLst>
              <a:path w="1949450" h="32466">
                <a:moveTo>
                  <a:pt x="0" y="19050"/>
                </a:moveTo>
                <a:cubicBezTo>
                  <a:pt x="180446" y="26987"/>
                  <a:pt x="360892" y="34925"/>
                  <a:pt x="685800" y="31750"/>
                </a:cubicBezTo>
                <a:cubicBezTo>
                  <a:pt x="1010708" y="28575"/>
                  <a:pt x="1480079" y="14287"/>
                  <a:pt x="194945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a:extLst>
              <a:ext uri="{FF2B5EF4-FFF2-40B4-BE49-F238E27FC236}">
                <a16:creationId xmlns:a16="http://schemas.microsoft.com/office/drawing/2014/main" id="{FB7DFC71-D3E7-3347-89F8-883A18C579B8}"/>
              </a:ext>
            </a:extLst>
          </p:cNvPr>
          <p:cNvSpPr/>
          <p:nvPr/>
        </p:nvSpPr>
        <p:spPr>
          <a:xfrm>
            <a:off x="6800823" y="1967237"/>
            <a:ext cx="196850" cy="680937"/>
          </a:xfrm>
          <a:custGeom>
            <a:avLst/>
            <a:gdLst>
              <a:gd name="connsiteX0" fmla="*/ 0 w 196850"/>
              <a:gd name="connsiteY0" fmla="*/ 66939 h 680937"/>
              <a:gd name="connsiteX1" fmla="*/ 76200 w 196850"/>
              <a:gd name="connsiteY1" fmla="*/ 9789 h 680937"/>
              <a:gd name="connsiteX2" fmla="*/ 196850 w 196850"/>
              <a:gd name="connsiteY2" fmla="*/ 63764 h 680937"/>
              <a:gd name="connsiteX3" fmla="*/ 76200 w 196850"/>
              <a:gd name="connsiteY3" fmla="*/ 12964 h 680937"/>
              <a:gd name="connsiteX4" fmla="*/ 98425 w 196850"/>
              <a:gd name="connsiteY4" fmla="*/ 349514 h 680937"/>
              <a:gd name="connsiteX5" fmla="*/ 114300 w 196850"/>
              <a:gd name="connsiteY5" fmla="*/ 555889 h 680937"/>
              <a:gd name="connsiteX6" fmla="*/ 120650 w 196850"/>
              <a:gd name="connsiteY6" fmla="*/ 679714 h 680937"/>
              <a:gd name="connsiteX7" fmla="*/ 177800 w 196850"/>
              <a:gd name="connsiteY7" fmla="*/ 622564 h 680937"/>
              <a:gd name="connsiteX8" fmla="*/ 114300 w 196850"/>
              <a:gd name="connsiteY8" fmla="*/ 679714 h 680937"/>
              <a:gd name="connsiteX9" fmla="*/ 44450 w 196850"/>
              <a:gd name="connsiteY9" fmla="*/ 625739 h 68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850" h="680937">
                <a:moveTo>
                  <a:pt x="0" y="66939"/>
                </a:moveTo>
                <a:cubicBezTo>
                  <a:pt x="21696" y="38628"/>
                  <a:pt x="43392" y="10318"/>
                  <a:pt x="76200" y="9789"/>
                </a:cubicBezTo>
                <a:cubicBezTo>
                  <a:pt x="109008" y="9260"/>
                  <a:pt x="196850" y="63235"/>
                  <a:pt x="196850" y="63764"/>
                </a:cubicBezTo>
                <a:cubicBezTo>
                  <a:pt x="196850" y="64293"/>
                  <a:pt x="92604" y="-34661"/>
                  <a:pt x="76200" y="12964"/>
                </a:cubicBezTo>
                <a:cubicBezTo>
                  <a:pt x="59796" y="60589"/>
                  <a:pt x="92075" y="259027"/>
                  <a:pt x="98425" y="349514"/>
                </a:cubicBezTo>
                <a:cubicBezTo>
                  <a:pt x="104775" y="440001"/>
                  <a:pt x="110596" y="500856"/>
                  <a:pt x="114300" y="555889"/>
                </a:cubicBezTo>
                <a:cubicBezTo>
                  <a:pt x="118004" y="610922"/>
                  <a:pt x="110067" y="668602"/>
                  <a:pt x="120650" y="679714"/>
                </a:cubicBezTo>
                <a:cubicBezTo>
                  <a:pt x="131233" y="690826"/>
                  <a:pt x="178858" y="622564"/>
                  <a:pt x="177800" y="622564"/>
                </a:cubicBezTo>
                <a:cubicBezTo>
                  <a:pt x="176742" y="622564"/>
                  <a:pt x="136525" y="679185"/>
                  <a:pt x="114300" y="679714"/>
                </a:cubicBezTo>
                <a:cubicBezTo>
                  <a:pt x="92075" y="680243"/>
                  <a:pt x="68262" y="652991"/>
                  <a:pt x="44450" y="6257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8B3E1B9D-8792-D642-9475-2F70BF8DB4FB}"/>
              </a:ext>
            </a:extLst>
          </p:cNvPr>
          <p:cNvSpPr txBox="1"/>
          <p:nvPr/>
        </p:nvSpPr>
        <p:spPr>
          <a:xfrm>
            <a:off x="7004617" y="2092261"/>
            <a:ext cx="1734770" cy="430887"/>
          </a:xfrm>
          <a:prstGeom prst="rect">
            <a:avLst/>
          </a:prstGeom>
          <a:noFill/>
        </p:spPr>
        <p:txBody>
          <a:bodyPr wrap="none" rtlCol="0">
            <a:spAutoFit/>
          </a:bodyPr>
          <a:lstStyle/>
          <a:p>
            <a:r>
              <a:rPr lang="en-AU" sz="1100" dirty="0">
                <a:latin typeface="AhnbergHand" pitchFamily="2" charset="0"/>
              </a:rPr>
              <a:t>Total volume of</a:t>
            </a:r>
          </a:p>
          <a:p>
            <a:r>
              <a:rPr lang="en-AU" sz="1100" dirty="0">
                <a:latin typeface="AhnbergHand" pitchFamily="2" charset="0"/>
              </a:rPr>
              <a:t>“reclaimed” addresses</a:t>
            </a:r>
          </a:p>
        </p:txBody>
      </p:sp>
    </p:spTree>
    <p:extLst>
      <p:ext uri="{BB962C8B-B14F-4D97-AF65-F5344CB8AC3E}">
        <p14:creationId xmlns:p14="http://schemas.microsoft.com/office/powerpoint/2010/main" val="2695097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E638905-E385-1246-B50D-9D6150196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180" y="1059583"/>
            <a:ext cx="6105653" cy="3757325"/>
          </a:xfrm>
          <a:prstGeom prst="rect">
            <a:avLst/>
          </a:prstGeom>
        </p:spPr>
      </p:pic>
      <p:sp>
        <p:nvSpPr>
          <p:cNvPr id="2" name="Title 1"/>
          <p:cNvSpPr>
            <a:spLocks noGrp="1"/>
          </p:cNvSpPr>
          <p:nvPr>
            <p:ph type="title"/>
          </p:nvPr>
        </p:nvSpPr>
        <p:spPr/>
        <p:txBody>
          <a:bodyPr>
            <a:normAutofit/>
          </a:bodyPr>
          <a:lstStyle/>
          <a:p>
            <a:r>
              <a:rPr lang="en-US" sz="2800" dirty="0">
                <a:solidFill>
                  <a:schemeClr val="accent6">
                    <a:lumMod val="50000"/>
                  </a:schemeClr>
                </a:solidFill>
              </a:rPr>
              <a:t>2017: Assigned vs Recovered</a:t>
            </a:r>
          </a:p>
        </p:txBody>
      </p:sp>
      <p:sp>
        <p:nvSpPr>
          <p:cNvPr id="3" name="TextBox 2"/>
          <p:cNvSpPr txBox="1"/>
          <p:nvPr/>
        </p:nvSpPr>
        <p:spPr>
          <a:xfrm>
            <a:off x="1979713" y="1563638"/>
            <a:ext cx="3063659" cy="300082"/>
          </a:xfrm>
          <a:prstGeom prst="rect">
            <a:avLst/>
          </a:prstGeom>
          <a:noFill/>
        </p:spPr>
        <p:txBody>
          <a:bodyPr wrap="none" rtlCol="0">
            <a:spAutoFit/>
          </a:bodyPr>
          <a:lstStyle/>
          <a:p>
            <a:r>
              <a:rPr lang="en-US" sz="1350" dirty="0">
                <a:solidFill>
                  <a:srgbClr val="166813"/>
                </a:solidFill>
                <a:latin typeface="AhnbergHand" charset="0"/>
                <a:ea typeface="AhnbergHand" charset="0"/>
                <a:cs typeface="AhnbergHand" charset="0"/>
              </a:rPr>
              <a:t>Growth in Advertised Addresses</a:t>
            </a:r>
          </a:p>
        </p:txBody>
      </p:sp>
      <p:sp>
        <p:nvSpPr>
          <p:cNvPr id="5" name="Freeform 4"/>
          <p:cNvSpPr/>
          <p:nvPr/>
        </p:nvSpPr>
        <p:spPr>
          <a:xfrm>
            <a:off x="3844110" y="1856760"/>
            <a:ext cx="1344494" cy="270545"/>
          </a:xfrm>
          <a:custGeom>
            <a:avLst/>
            <a:gdLst>
              <a:gd name="connsiteX0" fmla="*/ 22534 w 1792658"/>
              <a:gd name="connsiteY0" fmla="*/ 0 h 360727"/>
              <a:gd name="connsiteX1" fmla="*/ 81257 w 1792658"/>
              <a:gd name="connsiteY1" fmla="*/ 75501 h 360727"/>
              <a:gd name="connsiteX2" fmla="*/ 685264 w 1792658"/>
              <a:gd name="connsiteY2" fmla="*/ 192947 h 360727"/>
              <a:gd name="connsiteX3" fmla="*/ 1700332 w 1792658"/>
              <a:gd name="connsiteY3" fmla="*/ 268448 h 360727"/>
              <a:gd name="connsiteX4" fmla="*/ 1498996 w 1792658"/>
              <a:gd name="connsiteY4" fmla="*/ 184558 h 360727"/>
              <a:gd name="connsiteX5" fmla="*/ 1792611 w 1792658"/>
              <a:gd name="connsiteY5" fmla="*/ 302004 h 360727"/>
              <a:gd name="connsiteX6" fmla="*/ 1524163 w 1792658"/>
              <a:gd name="connsiteY6" fmla="*/ 360727 h 36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2658" h="360727">
                <a:moveTo>
                  <a:pt x="22534" y="0"/>
                </a:moveTo>
                <a:cubicBezTo>
                  <a:pt x="-3332" y="21671"/>
                  <a:pt x="-29198" y="43343"/>
                  <a:pt x="81257" y="75501"/>
                </a:cubicBezTo>
                <a:cubicBezTo>
                  <a:pt x="191712" y="107659"/>
                  <a:pt x="415418" y="160789"/>
                  <a:pt x="685264" y="192947"/>
                </a:cubicBezTo>
                <a:cubicBezTo>
                  <a:pt x="955110" y="225105"/>
                  <a:pt x="1564710" y="269846"/>
                  <a:pt x="1700332" y="268448"/>
                </a:cubicBezTo>
                <a:cubicBezTo>
                  <a:pt x="1835954" y="267050"/>
                  <a:pt x="1483616" y="178965"/>
                  <a:pt x="1498996" y="184558"/>
                </a:cubicBezTo>
                <a:cubicBezTo>
                  <a:pt x="1514376" y="190151"/>
                  <a:pt x="1788417" y="272643"/>
                  <a:pt x="1792611" y="302004"/>
                </a:cubicBezTo>
                <a:cubicBezTo>
                  <a:pt x="1796805" y="331365"/>
                  <a:pt x="1524163" y="360727"/>
                  <a:pt x="1524163" y="360727"/>
                </a:cubicBezTo>
              </a:path>
            </a:pathLst>
          </a:cu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611561" y="4128981"/>
            <a:ext cx="3937296" cy="300082"/>
          </a:xfrm>
          <a:prstGeom prst="rect">
            <a:avLst/>
          </a:prstGeom>
          <a:solidFill>
            <a:schemeClr val="bg1"/>
          </a:solidFill>
        </p:spPr>
        <p:txBody>
          <a:bodyPr wrap="none" rtlCol="0">
            <a:spAutoFit/>
          </a:bodyPr>
          <a:lstStyle/>
          <a:p>
            <a:r>
              <a:rPr lang="en-US" sz="1350" dirty="0">
                <a:solidFill>
                  <a:srgbClr val="C00000"/>
                </a:solidFill>
                <a:latin typeface="AhnbergHand" charset="0"/>
                <a:ea typeface="AhnbergHand" charset="0"/>
                <a:cs typeface="AhnbergHand" charset="0"/>
              </a:rPr>
              <a:t>Change in the Unadvertised Address Pool</a:t>
            </a:r>
          </a:p>
        </p:txBody>
      </p:sp>
      <p:sp>
        <p:nvSpPr>
          <p:cNvPr id="7" name="Freeform 6"/>
          <p:cNvSpPr/>
          <p:nvPr/>
        </p:nvSpPr>
        <p:spPr>
          <a:xfrm>
            <a:off x="4014432" y="4080184"/>
            <a:ext cx="1062521" cy="435782"/>
          </a:xfrm>
          <a:custGeom>
            <a:avLst/>
            <a:gdLst>
              <a:gd name="connsiteX0" fmla="*/ 0 w 1416695"/>
              <a:gd name="connsiteY0" fmla="*/ 425737 h 581043"/>
              <a:gd name="connsiteX1" fmla="*/ 562062 w 1416695"/>
              <a:gd name="connsiteY1" fmla="*/ 559961 h 581043"/>
              <a:gd name="connsiteX2" fmla="*/ 1392572 w 1416695"/>
              <a:gd name="connsiteY2" fmla="*/ 31455 h 581043"/>
              <a:gd name="connsiteX3" fmla="*/ 1107346 w 1416695"/>
              <a:gd name="connsiteY3" fmla="*/ 56622 h 581043"/>
              <a:gd name="connsiteX4" fmla="*/ 1400961 w 1416695"/>
              <a:gd name="connsiteY4" fmla="*/ 6288 h 581043"/>
              <a:gd name="connsiteX5" fmla="*/ 1375794 w 1416695"/>
              <a:gd name="connsiteY5" fmla="*/ 224401 h 58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6695" h="581043">
                <a:moveTo>
                  <a:pt x="0" y="425737"/>
                </a:moveTo>
                <a:cubicBezTo>
                  <a:pt x="164983" y="525706"/>
                  <a:pt x="329967" y="625675"/>
                  <a:pt x="562062" y="559961"/>
                </a:cubicBezTo>
                <a:cubicBezTo>
                  <a:pt x="794157" y="494247"/>
                  <a:pt x="1301691" y="115345"/>
                  <a:pt x="1392572" y="31455"/>
                </a:cubicBezTo>
                <a:cubicBezTo>
                  <a:pt x="1483453" y="-52435"/>
                  <a:pt x="1105948" y="60816"/>
                  <a:pt x="1107346" y="56622"/>
                </a:cubicBezTo>
                <a:cubicBezTo>
                  <a:pt x="1108744" y="52428"/>
                  <a:pt x="1356220" y="-21675"/>
                  <a:pt x="1400961" y="6288"/>
                </a:cubicBezTo>
                <a:cubicBezTo>
                  <a:pt x="1445702" y="34251"/>
                  <a:pt x="1381387" y="188049"/>
                  <a:pt x="1375794" y="224401"/>
                </a:cubicBezTo>
              </a:path>
            </a:pathLst>
          </a:custGeom>
          <a:noFill/>
          <a:ln>
            <a:solidFill>
              <a:srgbClr val="C01B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1589161" y="2499742"/>
            <a:ext cx="1560042" cy="300082"/>
          </a:xfrm>
          <a:prstGeom prst="rect">
            <a:avLst/>
          </a:prstGeom>
          <a:noFill/>
          <a:ln>
            <a:noFill/>
          </a:ln>
        </p:spPr>
        <p:txBody>
          <a:bodyPr wrap="none" rtlCol="0">
            <a:spAutoFit/>
          </a:bodyPr>
          <a:lstStyle/>
          <a:p>
            <a:r>
              <a:rPr lang="en-US" sz="1350" dirty="0">
                <a:solidFill>
                  <a:schemeClr val="accent1">
                    <a:lumMod val="75000"/>
                  </a:schemeClr>
                </a:solidFill>
                <a:latin typeface="AhnbergHand" charset="0"/>
                <a:ea typeface="AhnbergHand" charset="0"/>
                <a:cs typeface="AhnbergHand" charset="0"/>
              </a:rPr>
              <a:t>RIR Allocations</a:t>
            </a:r>
          </a:p>
        </p:txBody>
      </p:sp>
      <p:sp>
        <p:nvSpPr>
          <p:cNvPr id="10" name="Freeform 9"/>
          <p:cNvSpPr/>
          <p:nvPr/>
        </p:nvSpPr>
        <p:spPr>
          <a:xfrm>
            <a:off x="3108697" y="2615416"/>
            <a:ext cx="455192" cy="269591"/>
          </a:xfrm>
          <a:custGeom>
            <a:avLst/>
            <a:gdLst>
              <a:gd name="connsiteX0" fmla="*/ 0 w 606923"/>
              <a:gd name="connsiteY0" fmla="*/ 0 h 359455"/>
              <a:gd name="connsiteX1" fmla="*/ 461395 w 606923"/>
              <a:gd name="connsiteY1" fmla="*/ 58723 h 359455"/>
              <a:gd name="connsiteX2" fmla="*/ 595618 w 606923"/>
              <a:gd name="connsiteY2" fmla="*/ 327171 h 359455"/>
              <a:gd name="connsiteX3" fmla="*/ 595618 w 606923"/>
              <a:gd name="connsiteY3" fmla="*/ 134224 h 359455"/>
              <a:gd name="connsiteX4" fmla="*/ 562062 w 606923"/>
              <a:gd name="connsiteY4" fmla="*/ 352338 h 359455"/>
              <a:gd name="connsiteX5" fmla="*/ 369116 w 606923"/>
              <a:gd name="connsiteY5" fmla="*/ 285226 h 35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923" h="359455">
                <a:moveTo>
                  <a:pt x="0" y="0"/>
                </a:moveTo>
                <a:cubicBezTo>
                  <a:pt x="181062" y="2097"/>
                  <a:pt x="362125" y="4195"/>
                  <a:pt x="461395" y="58723"/>
                </a:cubicBezTo>
                <a:cubicBezTo>
                  <a:pt x="560665" y="113251"/>
                  <a:pt x="573248" y="314588"/>
                  <a:pt x="595618" y="327171"/>
                </a:cubicBezTo>
                <a:cubicBezTo>
                  <a:pt x="617988" y="339754"/>
                  <a:pt x="601211" y="130030"/>
                  <a:pt x="595618" y="134224"/>
                </a:cubicBezTo>
                <a:cubicBezTo>
                  <a:pt x="590025" y="138418"/>
                  <a:pt x="599812" y="327171"/>
                  <a:pt x="562062" y="352338"/>
                </a:cubicBezTo>
                <a:cubicBezTo>
                  <a:pt x="524312" y="377505"/>
                  <a:pt x="446714" y="331365"/>
                  <a:pt x="369116" y="2852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Freeform 3"/>
          <p:cNvSpPr/>
          <p:nvPr/>
        </p:nvSpPr>
        <p:spPr>
          <a:xfrm>
            <a:off x="7164288" y="2430918"/>
            <a:ext cx="192960" cy="1012682"/>
          </a:xfrm>
          <a:custGeom>
            <a:avLst/>
            <a:gdLst>
              <a:gd name="connsiteX0" fmla="*/ 0 w 192960"/>
              <a:gd name="connsiteY0" fmla="*/ 12612 h 935451"/>
              <a:gd name="connsiteX1" fmla="*/ 83890 w 192960"/>
              <a:gd name="connsiteY1" fmla="*/ 4223 h 935451"/>
              <a:gd name="connsiteX2" fmla="*/ 117446 w 192960"/>
              <a:gd name="connsiteY2" fmla="*/ 71335 h 935451"/>
              <a:gd name="connsiteX3" fmla="*/ 75501 w 192960"/>
              <a:gd name="connsiteY3" fmla="*/ 339783 h 935451"/>
              <a:gd name="connsiteX4" fmla="*/ 192947 w 192960"/>
              <a:gd name="connsiteY4" fmla="*/ 390117 h 935451"/>
              <a:gd name="connsiteX5" fmla="*/ 67112 w 192960"/>
              <a:gd name="connsiteY5" fmla="*/ 448840 h 935451"/>
              <a:gd name="connsiteX6" fmla="*/ 117446 w 192960"/>
              <a:gd name="connsiteY6" fmla="*/ 591453 h 935451"/>
              <a:gd name="connsiteX7" fmla="*/ 100668 w 192960"/>
              <a:gd name="connsiteY7" fmla="*/ 901845 h 935451"/>
              <a:gd name="connsiteX8" fmla="*/ 25167 w 192960"/>
              <a:gd name="connsiteY8" fmla="*/ 927012 h 93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960" h="935451">
                <a:moveTo>
                  <a:pt x="0" y="12612"/>
                </a:moveTo>
                <a:cubicBezTo>
                  <a:pt x="32158" y="3524"/>
                  <a:pt x="64316" y="-5564"/>
                  <a:pt x="83890" y="4223"/>
                </a:cubicBezTo>
                <a:cubicBezTo>
                  <a:pt x="103464" y="14010"/>
                  <a:pt x="118844" y="15408"/>
                  <a:pt x="117446" y="71335"/>
                </a:cubicBezTo>
                <a:cubicBezTo>
                  <a:pt x="116048" y="127262"/>
                  <a:pt x="62918" y="286653"/>
                  <a:pt x="75501" y="339783"/>
                </a:cubicBezTo>
                <a:cubicBezTo>
                  <a:pt x="88084" y="392913"/>
                  <a:pt x="194345" y="371941"/>
                  <a:pt x="192947" y="390117"/>
                </a:cubicBezTo>
                <a:cubicBezTo>
                  <a:pt x="191549" y="408293"/>
                  <a:pt x="79696" y="415284"/>
                  <a:pt x="67112" y="448840"/>
                </a:cubicBezTo>
                <a:cubicBezTo>
                  <a:pt x="54529" y="482396"/>
                  <a:pt x="111853" y="515952"/>
                  <a:pt x="117446" y="591453"/>
                </a:cubicBezTo>
                <a:cubicBezTo>
                  <a:pt x="123039" y="666954"/>
                  <a:pt x="116048" y="845919"/>
                  <a:pt x="100668" y="901845"/>
                </a:cubicBezTo>
                <a:cubicBezTo>
                  <a:pt x="85288" y="957772"/>
                  <a:pt x="25167" y="927012"/>
                  <a:pt x="25167" y="92701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7197845" y="3451938"/>
            <a:ext cx="184785" cy="628247"/>
          </a:xfrm>
          <a:custGeom>
            <a:avLst/>
            <a:gdLst>
              <a:gd name="connsiteX0" fmla="*/ 41945 w 184785"/>
              <a:gd name="connsiteY0" fmla="*/ 0 h 343949"/>
              <a:gd name="connsiteX1" fmla="*/ 83890 w 184785"/>
              <a:gd name="connsiteY1" fmla="*/ 33556 h 343949"/>
              <a:gd name="connsiteX2" fmla="*/ 41945 w 184785"/>
              <a:gd name="connsiteY2" fmla="*/ 159391 h 343949"/>
              <a:gd name="connsiteX3" fmla="*/ 184558 w 184785"/>
              <a:gd name="connsiteY3" fmla="*/ 176169 h 343949"/>
              <a:gd name="connsiteX4" fmla="*/ 75501 w 184785"/>
              <a:gd name="connsiteY4" fmla="*/ 218114 h 343949"/>
              <a:gd name="connsiteX5" fmla="*/ 92279 w 184785"/>
              <a:gd name="connsiteY5" fmla="*/ 285226 h 343949"/>
              <a:gd name="connsiteX6" fmla="*/ 0 w 184785"/>
              <a:gd name="connsiteY6" fmla="*/ 343949 h 34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785" h="343949">
                <a:moveTo>
                  <a:pt x="41945" y="0"/>
                </a:moveTo>
                <a:cubicBezTo>
                  <a:pt x="62917" y="3495"/>
                  <a:pt x="83890" y="6991"/>
                  <a:pt x="83890" y="33556"/>
                </a:cubicBezTo>
                <a:cubicBezTo>
                  <a:pt x="83890" y="60121"/>
                  <a:pt x="25167" y="135622"/>
                  <a:pt x="41945" y="159391"/>
                </a:cubicBezTo>
                <a:cubicBezTo>
                  <a:pt x="58723" y="183160"/>
                  <a:pt x="178965" y="166382"/>
                  <a:pt x="184558" y="176169"/>
                </a:cubicBezTo>
                <a:cubicBezTo>
                  <a:pt x="190151" y="185956"/>
                  <a:pt x="90881" y="199938"/>
                  <a:pt x="75501" y="218114"/>
                </a:cubicBezTo>
                <a:cubicBezTo>
                  <a:pt x="60121" y="236290"/>
                  <a:pt x="104862" y="264254"/>
                  <a:pt x="92279" y="285226"/>
                </a:cubicBezTo>
                <a:cubicBezTo>
                  <a:pt x="79696" y="306198"/>
                  <a:pt x="0" y="343949"/>
                  <a:pt x="0" y="34394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357249" y="3402151"/>
            <a:ext cx="1410964" cy="646331"/>
          </a:xfrm>
          <a:prstGeom prst="rect">
            <a:avLst/>
          </a:prstGeom>
          <a:noFill/>
        </p:spPr>
        <p:txBody>
          <a:bodyPr wrap="none" rtlCol="0">
            <a:spAutoFit/>
          </a:bodyPr>
          <a:lstStyle/>
          <a:p>
            <a:r>
              <a:rPr lang="en-US" dirty="0">
                <a:solidFill>
                  <a:srgbClr val="FF0000"/>
                </a:solidFill>
                <a:latin typeface="AhnbergHand" charset="0"/>
                <a:ea typeface="AhnbergHand" charset="0"/>
                <a:cs typeface="AhnbergHand" charset="0"/>
              </a:rPr>
              <a:t>“address</a:t>
            </a:r>
          </a:p>
          <a:p>
            <a:r>
              <a:rPr lang="en-US" dirty="0">
                <a:solidFill>
                  <a:srgbClr val="FF0000"/>
                </a:solidFill>
                <a:latin typeface="AhnbergHand" charset="0"/>
                <a:ea typeface="AhnbergHand" charset="0"/>
                <a:cs typeface="AhnbergHand" charset="0"/>
              </a:rPr>
              <a:t> recovery”</a:t>
            </a:r>
          </a:p>
        </p:txBody>
      </p:sp>
      <p:sp>
        <p:nvSpPr>
          <p:cNvPr id="13" name="TextBox 12"/>
          <p:cNvSpPr txBox="1"/>
          <p:nvPr/>
        </p:nvSpPr>
        <p:spPr>
          <a:xfrm>
            <a:off x="7382629" y="2615416"/>
            <a:ext cx="1645002" cy="369332"/>
          </a:xfrm>
          <a:prstGeom prst="rect">
            <a:avLst/>
          </a:prstGeom>
          <a:noFill/>
        </p:spPr>
        <p:txBody>
          <a:bodyPr wrap="none" rtlCol="0">
            <a:spAutoFit/>
          </a:bodyPr>
          <a:lstStyle/>
          <a:p>
            <a:r>
              <a:rPr lang="en-US" dirty="0">
                <a:solidFill>
                  <a:schemeClr val="accent1"/>
                </a:solidFill>
                <a:latin typeface="AhnbergHand" charset="0"/>
                <a:ea typeface="AhnbergHand" charset="0"/>
                <a:cs typeface="AhnbergHand" charset="0"/>
              </a:rPr>
              <a:t>“draw down”</a:t>
            </a:r>
          </a:p>
        </p:txBody>
      </p:sp>
    </p:spTree>
    <p:extLst>
      <p:ext uri="{BB962C8B-B14F-4D97-AF65-F5344CB8AC3E}">
        <p14:creationId xmlns:p14="http://schemas.microsoft.com/office/powerpoint/2010/main" val="457822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8887DED-250C-084C-AF68-A1C7779CF2D8}"/>
              </a:ext>
            </a:extLst>
          </p:cNvPr>
          <p:cNvPicPr>
            <a:picLocks noChangeAspect="1"/>
          </p:cNvPicPr>
          <p:nvPr/>
        </p:nvPicPr>
        <p:blipFill>
          <a:blip r:embed="rId2"/>
          <a:stretch>
            <a:fillRect/>
          </a:stretch>
        </p:blipFill>
        <p:spPr>
          <a:xfrm>
            <a:off x="776904" y="1019837"/>
            <a:ext cx="6657695" cy="3883655"/>
          </a:xfrm>
          <a:prstGeom prst="rect">
            <a:avLst/>
          </a:prstGeom>
        </p:spPr>
      </p:pic>
      <p:sp>
        <p:nvSpPr>
          <p:cNvPr id="2" name="Title 1"/>
          <p:cNvSpPr>
            <a:spLocks noGrp="1"/>
          </p:cNvSpPr>
          <p:nvPr>
            <p:ph type="title"/>
          </p:nvPr>
        </p:nvSpPr>
        <p:spPr/>
        <p:txBody>
          <a:bodyPr>
            <a:normAutofit/>
          </a:bodyPr>
          <a:lstStyle/>
          <a:p>
            <a:r>
              <a:rPr lang="en-US" sz="2800" dirty="0">
                <a:solidFill>
                  <a:schemeClr val="accent6">
                    <a:lumMod val="50000"/>
                  </a:schemeClr>
                </a:solidFill>
              </a:rPr>
              <a:t>2018: Assigned vs Recovered</a:t>
            </a:r>
          </a:p>
        </p:txBody>
      </p:sp>
      <p:sp>
        <p:nvSpPr>
          <p:cNvPr id="3" name="TextBox 2"/>
          <p:cNvSpPr txBox="1"/>
          <p:nvPr/>
        </p:nvSpPr>
        <p:spPr>
          <a:xfrm>
            <a:off x="1868201" y="3665210"/>
            <a:ext cx="2999539" cy="300082"/>
          </a:xfrm>
          <a:prstGeom prst="rect">
            <a:avLst/>
          </a:prstGeom>
          <a:noFill/>
        </p:spPr>
        <p:txBody>
          <a:bodyPr wrap="none" rtlCol="0">
            <a:spAutoFit/>
          </a:bodyPr>
          <a:lstStyle/>
          <a:p>
            <a:r>
              <a:rPr lang="en-US" sz="1350" dirty="0">
                <a:solidFill>
                  <a:srgbClr val="166813"/>
                </a:solidFill>
                <a:latin typeface="AhnbergHand" charset="0"/>
                <a:ea typeface="AhnbergHand" charset="0"/>
                <a:cs typeface="AhnbergHand" charset="0"/>
              </a:rPr>
              <a:t>Decline in Advertised Addresses</a:t>
            </a:r>
          </a:p>
        </p:txBody>
      </p:sp>
      <p:sp>
        <p:nvSpPr>
          <p:cNvPr id="5" name="Freeform 4"/>
          <p:cNvSpPr/>
          <p:nvPr/>
        </p:nvSpPr>
        <p:spPr>
          <a:xfrm>
            <a:off x="3844110" y="1856760"/>
            <a:ext cx="1344494" cy="270545"/>
          </a:xfrm>
          <a:custGeom>
            <a:avLst/>
            <a:gdLst>
              <a:gd name="connsiteX0" fmla="*/ 22534 w 1792658"/>
              <a:gd name="connsiteY0" fmla="*/ 0 h 360727"/>
              <a:gd name="connsiteX1" fmla="*/ 81257 w 1792658"/>
              <a:gd name="connsiteY1" fmla="*/ 75501 h 360727"/>
              <a:gd name="connsiteX2" fmla="*/ 685264 w 1792658"/>
              <a:gd name="connsiteY2" fmla="*/ 192947 h 360727"/>
              <a:gd name="connsiteX3" fmla="*/ 1700332 w 1792658"/>
              <a:gd name="connsiteY3" fmla="*/ 268448 h 360727"/>
              <a:gd name="connsiteX4" fmla="*/ 1498996 w 1792658"/>
              <a:gd name="connsiteY4" fmla="*/ 184558 h 360727"/>
              <a:gd name="connsiteX5" fmla="*/ 1792611 w 1792658"/>
              <a:gd name="connsiteY5" fmla="*/ 302004 h 360727"/>
              <a:gd name="connsiteX6" fmla="*/ 1524163 w 1792658"/>
              <a:gd name="connsiteY6" fmla="*/ 360727 h 36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2658" h="360727">
                <a:moveTo>
                  <a:pt x="22534" y="0"/>
                </a:moveTo>
                <a:cubicBezTo>
                  <a:pt x="-3332" y="21671"/>
                  <a:pt x="-29198" y="43343"/>
                  <a:pt x="81257" y="75501"/>
                </a:cubicBezTo>
                <a:cubicBezTo>
                  <a:pt x="191712" y="107659"/>
                  <a:pt x="415418" y="160789"/>
                  <a:pt x="685264" y="192947"/>
                </a:cubicBezTo>
                <a:cubicBezTo>
                  <a:pt x="955110" y="225105"/>
                  <a:pt x="1564710" y="269846"/>
                  <a:pt x="1700332" y="268448"/>
                </a:cubicBezTo>
                <a:cubicBezTo>
                  <a:pt x="1835954" y="267050"/>
                  <a:pt x="1483616" y="178965"/>
                  <a:pt x="1498996" y="184558"/>
                </a:cubicBezTo>
                <a:cubicBezTo>
                  <a:pt x="1514376" y="190151"/>
                  <a:pt x="1788417" y="272643"/>
                  <a:pt x="1792611" y="302004"/>
                </a:cubicBezTo>
                <a:cubicBezTo>
                  <a:pt x="1796805" y="331365"/>
                  <a:pt x="1524163" y="360727"/>
                  <a:pt x="1524163" y="360727"/>
                </a:cubicBezTo>
              </a:path>
            </a:pathLst>
          </a:cu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1475226" y="1577249"/>
            <a:ext cx="3937296" cy="300082"/>
          </a:xfrm>
          <a:prstGeom prst="rect">
            <a:avLst/>
          </a:prstGeom>
          <a:solidFill>
            <a:schemeClr val="bg1"/>
          </a:solidFill>
        </p:spPr>
        <p:txBody>
          <a:bodyPr wrap="none" rtlCol="0">
            <a:spAutoFit/>
          </a:bodyPr>
          <a:lstStyle/>
          <a:p>
            <a:r>
              <a:rPr lang="en-US" sz="1350" dirty="0">
                <a:solidFill>
                  <a:srgbClr val="C00000"/>
                </a:solidFill>
                <a:latin typeface="AhnbergHand" charset="0"/>
                <a:ea typeface="AhnbergHand" charset="0"/>
                <a:cs typeface="AhnbergHand" charset="0"/>
              </a:rPr>
              <a:t>Change in the Unadvertised Address Pool</a:t>
            </a:r>
          </a:p>
        </p:txBody>
      </p:sp>
      <p:sp>
        <p:nvSpPr>
          <p:cNvPr id="7" name="Freeform 6"/>
          <p:cNvSpPr/>
          <p:nvPr/>
        </p:nvSpPr>
        <p:spPr>
          <a:xfrm>
            <a:off x="4722535" y="3589617"/>
            <a:ext cx="1062521" cy="435782"/>
          </a:xfrm>
          <a:custGeom>
            <a:avLst/>
            <a:gdLst>
              <a:gd name="connsiteX0" fmla="*/ 0 w 1416695"/>
              <a:gd name="connsiteY0" fmla="*/ 425737 h 581043"/>
              <a:gd name="connsiteX1" fmla="*/ 562062 w 1416695"/>
              <a:gd name="connsiteY1" fmla="*/ 559961 h 581043"/>
              <a:gd name="connsiteX2" fmla="*/ 1392572 w 1416695"/>
              <a:gd name="connsiteY2" fmla="*/ 31455 h 581043"/>
              <a:gd name="connsiteX3" fmla="*/ 1107346 w 1416695"/>
              <a:gd name="connsiteY3" fmla="*/ 56622 h 581043"/>
              <a:gd name="connsiteX4" fmla="*/ 1400961 w 1416695"/>
              <a:gd name="connsiteY4" fmla="*/ 6288 h 581043"/>
              <a:gd name="connsiteX5" fmla="*/ 1375794 w 1416695"/>
              <a:gd name="connsiteY5" fmla="*/ 224401 h 58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6695" h="581043">
                <a:moveTo>
                  <a:pt x="0" y="425737"/>
                </a:moveTo>
                <a:cubicBezTo>
                  <a:pt x="164983" y="525706"/>
                  <a:pt x="329967" y="625675"/>
                  <a:pt x="562062" y="559961"/>
                </a:cubicBezTo>
                <a:cubicBezTo>
                  <a:pt x="794157" y="494247"/>
                  <a:pt x="1301691" y="115345"/>
                  <a:pt x="1392572" y="31455"/>
                </a:cubicBezTo>
                <a:cubicBezTo>
                  <a:pt x="1483453" y="-52435"/>
                  <a:pt x="1105948" y="60816"/>
                  <a:pt x="1107346" y="56622"/>
                </a:cubicBezTo>
                <a:cubicBezTo>
                  <a:pt x="1108744" y="52428"/>
                  <a:pt x="1356220" y="-21675"/>
                  <a:pt x="1400961" y="6288"/>
                </a:cubicBezTo>
                <a:cubicBezTo>
                  <a:pt x="1445702" y="34251"/>
                  <a:pt x="1381387" y="188049"/>
                  <a:pt x="1375794" y="224401"/>
                </a:cubicBezTo>
              </a:path>
            </a:pathLst>
          </a:custGeom>
          <a:noFill/>
          <a:ln>
            <a:solidFill>
              <a:srgbClr val="C01B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1589161" y="2499742"/>
            <a:ext cx="1560042" cy="300082"/>
          </a:xfrm>
          <a:prstGeom prst="rect">
            <a:avLst/>
          </a:prstGeom>
          <a:noFill/>
          <a:ln>
            <a:noFill/>
          </a:ln>
        </p:spPr>
        <p:txBody>
          <a:bodyPr wrap="none" rtlCol="0">
            <a:spAutoFit/>
          </a:bodyPr>
          <a:lstStyle/>
          <a:p>
            <a:r>
              <a:rPr lang="en-US" sz="1350" dirty="0">
                <a:solidFill>
                  <a:schemeClr val="accent1">
                    <a:lumMod val="75000"/>
                  </a:schemeClr>
                </a:solidFill>
                <a:latin typeface="AhnbergHand" charset="0"/>
                <a:ea typeface="AhnbergHand" charset="0"/>
                <a:cs typeface="AhnbergHand" charset="0"/>
              </a:rPr>
              <a:t>RIR Allocations</a:t>
            </a:r>
          </a:p>
        </p:txBody>
      </p:sp>
      <p:sp>
        <p:nvSpPr>
          <p:cNvPr id="10" name="Freeform 9"/>
          <p:cNvSpPr/>
          <p:nvPr/>
        </p:nvSpPr>
        <p:spPr>
          <a:xfrm>
            <a:off x="3108697" y="2615416"/>
            <a:ext cx="455192" cy="269591"/>
          </a:xfrm>
          <a:custGeom>
            <a:avLst/>
            <a:gdLst>
              <a:gd name="connsiteX0" fmla="*/ 0 w 606923"/>
              <a:gd name="connsiteY0" fmla="*/ 0 h 359455"/>
              <a:gd name="connsiteX1" fmla="*/ 461395 w 606923"/>
              <a:gd name="connsiteY1" fmla="*/ 58723 h 359455"/>
              <a:gd name="connsiteX2" fmla="*/ 595618 w 606923"/>
              <a:gd name="connsiteY2" fmla="*/ 327171 h 359455"/>
              <a:gd name="connsiteX3" fmla="*/ 595618 w 606923"/>
              <a:gd name="connsiteY3" fmla="*/ 134224 h 359455"/>
              <a:gd name="connsiteX4" fmla="*/ 562062 w 606923"/>
              <a:gd name="connsiteY4" fmla="*/ 352338 h 359455"/>
              <a:gd name="connsiteX5" fmla="*/ 369116 w 606923"/>
              <a:gd name="connsiteY5" fmla="*/ 285226 h 35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923" h="359455">
                <a:moveTo>
                  <a:pt x="0" y="0"/>
                </a:moveTo>
                <a:cubicBezTo>
                  <a:pt x="181062" y="2097"/>
                  <a:pt x="362125" y="4195"/>
                  <a:pt x="461395" y="58723"/>
                </a:cubicBezTo>
                <a:cubicBezTo>
                  <a:pt x="560665" y="113251"/>
                  <a:pt x="573248" y="314588"/>
                  <a:pt x="595618" y="327171"/>
                </a:cubicBezTo>
                <a:cubicBezTo>
                  <a:pt x="617988" y="339754"/>
                  <a:pt x="601211" y="130030"/>
                  <a:pt x="595618" y="134224"/>
                </a:cubicBezTo>
                <a:cubicBezTo>
                  <a:pt x="590025" y="138418"/>
                  <a:pt x="599812" y="327171"/>
                  <a:pt x="562062" y="352338"/>
                </a:cubicBezTo>
                <a:cubicBezTo>
                  <a:pt x="524312" y="377505"/>
                  <a:pt x="446714" y="331365"/>
                  <a:pt x="369116" y="2852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Freeform 3"/>
          <p:cNvSpPr/>
          <p:nvPr/>
        </p:nvSpPr>
        <p:spPr>
          <a:xfrm>
            <a:off x="7309403" y="2510980"/>
            <a:ext cx="192960" cy="717299"/>
          </a:xfrm>
          <a:custGeom>
            <a:avLst/>
            <a:gdLst>
              <a:gd name="connsiteX0" fmla="*/ 0 w 192960"/>
              <a:gd name="connsiteY0" fmla="*/ 12612 h 935451"/>
              <a:gd name="connsiteX1" fmla="*/ 83890 w 192960"/>
              <a:gd name="connsiteY1" fmla="*/ 4223 h 935451"/>
              <a:gd name="connsiteX2" fmla="*/ 117446 w 192960"/>
              <a:gd name="connsiteY2" fmla="*/ 71335 h 935451"/>
              <a:gd name="connsiteX3" fmla="*/ 75501 w 192960"/>
              <a:gd name="connsiteY3" fmla="*/ 339783 h 935451"/>
              <a:gd name="connsiteX4" fmla="*/ 192947 w 192960"/>
              <a:gd name="connsiteY4" fmla="*/ 390117 h 935451"/>
              <a:gd name="connsiteX5" fmla="*/ 67112 w 192960"/>
              <a:gd name="connsiteY5" fmla="*/ 448840 h 935451"/>
              <a:gd name="connsiteX6" fmla="*/ 117446 w 192960"/>
              <a:gd name="connsiteY6" fmla="*/ 591453 h 935451"/>
              <a:gd name="connsiteX7" fmla="*/ 100668 w 192960"/>
              <a:gd name="connsiteY7" fmla="*/ 901845 h 935451"/>
              <a:gd name="connsiteX8" fmla="*/ 25167 w 192960"/>
              <a:gd name="connsiteY8" fmla="*/ 927012 h 93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960" h="935451">
                <a:moveTo>
                  <a:pt x="0" y="12612"/>
                </a:moveTo>
                <a:cubicBezTo>
                  <a:pt x="32158" y="3524"/>
                  <a:pt x="64316" y="-5564"/>
                  <a:pt x="83890" y="4223"/>
                </a:cubicBezTo>
                <a:cubicBezTo>
                  <a:pt x="103464" y="14010"/>
                  <a:pt x="118844" y="15408"/>
                  <a:pt x="117446" y="71335"/>
                </a:cubicBezTo>
                <a:cubicBezTo>
                  <a:pt x="116048" y="127262"/>
                  <a:pt x="62918" y="286653"/>
                  <a:pt x="75501" y="339783"/>
                </a:cubicBezTo>
                <a:cubicBezTo>
                  <a:pt x="88084" y="392913"/>
                  <a:pt x="194345" y="371941"/>
                  <a:pt x="192947" y="390117"/>
                </a:cubicBezTo>
                <a:cubicBezTo>
                  <a:pt x="191549" y="408293"/>
                  <a:pt x="79696" y="415284"/>
                  <a:pt x="67112" y="448840"/>
                </a:cubicBezTo>
                <a:cubicBezTo>
                  <a:pt x="54529" y="482396"/>
                  <a:pt x="111853" y="515952"/>
                  <a:pt x="117446" y="591453"/>
                </a:cubicBezTo>
                <a:cubicBezTo>
                  <a:pt x="123039" y="666954"/>
                  <a:pt x="116048" y="845919"/>
                  <a:pt x="100668" y="901845"/>
                </a:cubicBezTo>
                <a:cubicBezTo>
                  <a:pt x="85288" y="957772"/>
                  <a:pt x="25167" y="927012"/>
                  <a:pt x="25167" y="92701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382629" y="2615416"/>
            <a:ext cx="1645002" cy="369332"/>
          </a:xfrm>
          <a:prstGeom prst="rect">
            <a:avLst/>
          </a:prstGeom>
          <a:noFill/>
        </p:spPr>
        <p:txBody>
          <a:bodyPr wrap="none" rtlCol="0">
            <a:spAutoFit/>
          </a:bodyPr>
          <a:lstStyle/>
          <a:p>
            <a:r>
              <a:rPr lang="en-US" dirty="0">
                <a:solidFill>
                  <a:schemeClr val="accent1"/>
                </a:solidFill>
                <a:latin typeface="AhnbergHand" charset="0"/>
                <a:ea typeface="AhnbergHand" charset="0"/>
                <a:cs typeface="AhnbergHand" charset="0"/>
              </a:rPr>
              <a:t>“draw down”</a:t>
            </a:r>
          </a:p>
        </p:txBody>
      </p:sp>
    </p:spTree>
    <p:extLst>
      <p:ext uri="{BB962C8B-B14F-4D97-AF65-F5344CB8AC3E}">
        <p14:creationId xmlns:p14="http://schemas.microsoft.com/office/powerpoint/2010/main" val="4212432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V4 in 2018</a:t>
            </a:r>
          </a:p>
        </p:txBody>
      </p:sp>
      <p:sp>
        <p:nvSpPr>
          <p:cNvPr id="3" name="Content Placeholder 2"/>
          <p:cNvSpPr>
            <a:spLocks noGrp="1"/>
          </p:cNvSpPr>
          <p:nvPr>
            <p:ph idx="1"/>
          </p:nvPr>
        </p:nvSpPr>
        <p:spPr>
          <a:xfrm>
            <a:off x="758284" y="1200152"/>
            <a:ext cx="7126085" cy="3287447"/>
          </a:xfrm>
        </p:spPr>
        <p:txBody>
          <a:bodyPr>
            <a:normAutofit/>
          </a:bodyPr>
          <a:lstStyle/>
          <a:p>
            <a:pPr>
              <a:spcBef>
                <a:spcPts val="936"/>
              </a:spcBef>
            </a:pPr>
            <a:r>
              <a:rPr lang="en-US" sz="1600" dirty="0"/>
              <a:t>The equivalent of 1.4 /8s were </a:t>
            </a:r>
            <a:r>
              <a:rPr lang="en-US" sz="1600" b="1" dirty="0"/>
              <a:t>removed</a:t>
            </a:r>
            <a:r>
              <a:rPr lang="en-US" sz="1600" dirty="0"/>
              <a:t> from the routing table across 2018</a:t>
            </a:r>
          </a:p>
          <a:p>
            <a:pPr>
              <a:spcBef>
                <a:spcPts val="936"/>
              </a:spcBef>
            </a:pPr>
            <a:r>
              <a:rPr lang="en-US" sz="1600" dirty="0"/>
              <a:t>Approximately 0.86 /8s were assigned by RIRs in 2015</a:t>
            </a:r>
          </a:p>
          <a:p>
            <a:pPr lvl="1">
              <a:spcBef>
                <a:spcPts val="936"/>
              </a:spcBef>
            </a:pPr>
            <a:r>
              <a:rPr lang="en-US" sz="1400" dirty="0"/>
              <a:t>0.37 /8’s assigned by </a:t>
            </a:r>
            <a:r>
              <a:rPr lang="en-US" sz="1400" dirty="0" err="1"/>
              <a:t>Afrinic</a:t>
            </a:r>
            <a:endParaRPr lang="en-US" sz="1400" dirty="0"/>
          </a:p>
          <a:p>
            <a:pPr lvl="1">
              <a:spcBef>
                <a:spcPts val="936"/>
              </a:spcBef>
            </a:pPr>
            <a:r>
              <a:rPr lang="en-US" sz="1400" dirty="0"/>
              <a:t>0.28 /8s assigned by the RIPE NCC (last /8 allocations) </a:t>
            </a:r>
          </a:p>
          <a:p>
            <a:pPr lvl="1">
              <a:spcBef>
                <a:spcPts val="936"/>
              </a:spcBef>
            </a:pPr>
            <a:r>
              <a:rPr lang="en-US" sz="1400" dirty="0"/>
              <a:t>0.10 /8s were assigned by APNIC (last /8 allocations)</a:t>
            </a:r>
          </a:p>
          <a:p>
            <a:pPr lvl="1">
              <a:spcBef>
                <a:spcPts val="936"/>
              </a:spcBef>
            </a:pPr>
            <a:endParaRPr lang="en-US" sz="1400" dirty="0"/>
          </a:p>
          <a:p>
            <a:pPr marL="300031" indent="-257168">
              <a:spcBef>
                <a:spcPts val="936"/>
              </a:spcBef>
            </a:pPr>
            <a:r>
              <a:rPr lang="en-US" sz="1600" dirty="0"/>
              <a:t>And a net of 2.1 /8’s were added to the pool of unadvertised addresses</a:t>
            </a:r>
          </a:p>
          <a:p>
            <a:pPr marL="300031" indent="-257168">
              <a:spcBef>
                <a:spcPts val="936"/>
              </a:spcBef>
            </a:pPr>
            <a:endParaRPr lang="en-US" sz="1600" dirty="0"/>
          </a:p>
          <a:p>
            <a:pPr marL="42863" indent="0">
              <a:spcBef>
                <a:spcPts val="936"/>
              </a:spcBef>
              <a:buNone/>
            </a:pPr>
            <a:r>
              <a:rPr lang="en-US" sz="1600" dirty="0"/>
              <a:t>In 2018 we saw legacy blocks transferring away from ISPs / end user sites and heading towards cloud SPs.</a:t>
            </a:r>
          </a:p>
          <a:p>
            <a:pPr lvl="1">
              <a:spcBef>
                <a:spcPts val="936"/>
              </a:spcBef>
            </a:pPr>
            <a:endParaRPr lang="en-US" sz="1400" dirty="0"/>
          </a:p>
          <a:p>
            <a:pPr lvl="1">
              <a:spcBef>
                <a:spcPts val="936"/>
              </a:spcBef>
            </a:pPr>
            <a:endParaRPr lang="en-US" sz="1400" dirty="0"/>
          </a:p>
          <a:p>
            <a:pPr lvl="1">
              <a:spcBef>
                <a:spcPts val="936"/>
              </a:spcBef>
            </a:pPr>
            <a:endParaRPr lang="en-US" sz="1400" dirty="0"/>
          </a:p>
        </p:txBody>
      </p:sp>
    </p:spTree>
    <p:extLst>
      <p:ext uri="{BB962C8B-B14F-4D97-AF65-F5344CB8AC3E}">
        <p14:creationId xmlns:p14="http://schemas.microsoft.com/office/powerpoint/2010/main" val="815403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318" y="205979"/>
            <a:ext cx="6741066" cy="857250"/>
          </a:xfrm>
        </p:spPr>
        <p:txBody>
          <a:bodyPr>
            <a:normAutofit/>
          </a:bodyPr>
          <a:lstStyle/>
          <a:p>
            <a:r>
              <a:rPr lang="en-US" sz="3200" dirty="0">
                <a:solidFill>
                  <a:schemeClr val="accent6">
                    <a:lumMod val="50000"/>
                  </a:schemeClr>
                </a:solidFill>
              </a:rPr>
              <a:t>Through the Routing Lens …</a:t>
            </a:r>
          </a:p>
        </p:txBody>
      </p:sp>
      <p:sp>
        <p:nvSpPr>
          <p:cNvPr id="3" name="Content Placeholder 2"/>
          <p:cNvSpPr>
            <a:spLocks noGrp="1"/>
          </p:cNvSpPr>
          <p:nvPr>
            <p:ph idx="1"/>
          </p:nvPr>
        </p:nvSpPr>
        <p:spPr>
          <a:xfrm>
            <a:off x="311982" y="1275607"/>
            <a:ext cx="4248472" cy="3394472"/>
          </a:xfrm>
        </p:spPr>
        <p:txBody>
          <a:bodyPr>
            <a:normAutofit/>
          </a:bodyPr>
          <a:lstStyle/>
          <a:p>
            <a:pPr marL="0" indent="0">
              <a:buNone/>
            </a:pPr>
            <a:r>
              <a:rPr lang="en-US" sz="1800" dirty="0"/>
              <a:t>There are very few ways to assemble a single view of the entire Internet</a:t>
            </a:r>
          </a:p>
          <a:p>
            <a:pPr marL="0" indent="0">
              <a:buNone/>
            </a:pPr>
            <a:r>
              <a:rPr lang="en-US" sz="1800" dirty="0"/>
              <a:t>The lens of routing is one of the ways in which information relating to the entire reachable Internet is bought together</a:t>
            </a:r>
          </a:p>
          <a:p>
            <a:pPr marL="0" indent="0">
              <a:buNone/>
            </a:pPr>
            <a:r>
              <a:rPr lang="en-US" sz="1800" dirty="0"/>
              <a:t>Even so, its not a perfect lens, but it can provide some useful insights about the entire scope of the Internet</a:t>
            </a:r>
          </a:p>
        </p:txBody>
      </p:sp>
      <p:pic>
        <p:nvPicPr>
          <p:cNvPr id="6" name="Picture 5">
            <a:extLst>
              <a:ext uri="{FF2B5EF4-FFF2-40B4-BE49-F238E27FC236}">
                <a16:creationId xmlns:a16="http://schemas.microsoft.com/office/drawing/2014/main" id="{5387EC88-FA63-0940-B360-93855CA28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5" y="1203599"/>
            <a:ext cx="3060319" cy="3060319"/>
          </a:xfrm>
          <a:prstGeom prst="rect">
            <a:avLst/>
          </a:prstGeom>
        </p:spPr>
      </p:pic>
    </p:spTree>
    <p:extLst>
      <p:ext uri="{BB962C8B-B14F-4D97-AF65-F5344CB8AC3E}">
        <p14:creationId xmlns:p14="http://schemas.microsoft.com/office/powerpoint/2010/main" val="2121548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A88A3B15-E73D-2241-90FA-E6E5E16576A5}"/>
              </a:ext>
            </a:extLst>
          </p:cNvPr>
          <p:cNvPicPr>
            <a:picLocks noGrp="1" noChangeAspect="1"/>
          </p:cNvPicPr>
          <p:nvPr>
            <p:ph idx="1"/>
          </p:nvPr>
        </p:nvPicPr>
        <p:blipFill>
          <a:blip r:embed="rId2"/>
          <a:stretch>
            <a:fillRect/>
          </a:stretch>
        </p:blipFill>
        <p:spPr>
          <a:xfrm>
            <a:off x="767052" y="1017954"/>
            <a:ext cx="7609896" cy="3804948"/>
          </a:xfrm>
        </p:spPr>
      </p:pic>
      <p:sp>
        <p:nvSpPr>
          <p:cNvPr id="2" name="Title 1"/>
          <p:cNvSpPr>
            <a:spLocks noGrp="1"/>
          </p:cNvSpPr>
          <p:nvPr>
            <p:ph type="title"/>
          </p:nvPr>
        </p:nvSpPr>
        <p:spPr/>
        <p:txBody>
          <a:bodyPr>
            <a:normAutofit/>
          </a:bodyPr>
          <a:lstStyle/>
          <a:p>
            <a:r>
              <a:rPr lang="en-US" sz="2800" dirty="0">
                <a:solidFill>
                  <a:schemeClr val="accent6">
                    <a:lumMod val="50000"/>
                  </a:schemeClr>
                </a:solidFill>
              </a:rPr>
              <a:t>The Route-Views View of IPv6</a:t>
            </a:r>
          </a:p>
        </p:txBody>
      </p:sp>
      <p:sp>
        <p:nvSpPr>
          <p:cNvPr id="9" name="TextBox 8"/>
          <p:cNvSpPr txBox="1"/>
          <p:nvPr/>
        </p:nvSpPr>
        <p:spPr>
          <a:xfrm>
            <a:off x="2339753" y="3440039"/>
            <a:ext cx="2231701" cy="300082"/>
          </a:xfrm>
          <a:prstGeom prst="rect">
            <a:avLst/>
          </a:prstGeom>
          <a:noFill/>
        </p:spPr>
        <p:txBody>
          <a:bodyPr wrap="none" rtlCol="0">
            <a:spAutoFit/>
          </a:bodyPr>
          <a:lstStyle/>
          <a:p>
            <a:r>
              <a:rPr lang="en-US" sz="1350" dirty="0">
                <a:latin typeface="AhnbergHand"/>
                <a:cs typeface="AhnbergHand"/>
              </a:rPr>
              <a:t>IANA IPv4 Exhaustion</a:t>
            </a:r>
          </a:p>
        </p:txBody>
      </p:sp>
      <p:sp>
        <p:nvSpPr>
          <p:cNvPr id="6" name="Freeform 5"/>
          <p:cNvSpPr/>
          <p:nvPr/>
        </p:nvSpPr>
        <p:spPr>
          <a:xfrm>
            <a:off x="3831891" y="3683816"/>
            <a:ext cx="598508" cy="544119"/>
          </a:xfrm>
          <a:custGeom>
            <a:avLst/>
            <a:gdLst>
              <a:gd name="connsiteX0" fmla="*/ 0 w 798010"/>
              <a:gd name="connsiteY0" fmla="*/ 0 h 725492"/>
              <a:gd name="connsiteX1" fmla="*/ 302003 w 798010"/>
              <a:gd name="connsiteY1" fmla="*/ 360727 h 725492"/>
              <a:gd name="connsiteX2" fmla="*/ 780176 w 798010"/>
              <a:gd name="connsiteY2" fmla="*/ 679508 h 725492"/>
              <a:gd name="connsiteX3" fmla="*/ 704675 w 798010"/>
              <a:gd name="connsiteY3" fmla="*/ 545285 h 725492"/>
              <a:gd name="connsiteX4" fmla="*/ 788565 w 798010"/>
              <a:gd name="connsiteY4" fmla="*/ 713064 h 725492"/>
              <a:gd name="connsiteX5" fmla="*/ 612396 w 798010"/>
              <a:gd name="connsiteY5" fmla="*/ 713064 h 72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8010" h="725492">
                <a:moveTo>
                  <a:pt x="0" y="0"/>
                </a:moveTo>
                <a:cubicBezTo>
                  <a:pt x="85987" y="123738"/>
                  <a:pt x="171974" y="247476"/>
                  <a:pt x="302003" y="360727"/>
                </a:cubicBezTo>
                <a:cubicBezTo>
                  <a:pt x="432032" y="473978"/>
                  <a:pt x="713064" y="648748"/>
                  <a:pt x="780176" y="679508"/>
                </a:cubicBezTo>
                <a:cubicBezTo>
                  <a:pt x="847288" y="710268"/>
                  <a:pt x="703277" y="539692"/>
                  <a:pt x="704675" y="545285"/>
                </a:cubicBezTo>
                <a:cubicBezTo>
                  <a:pt x="706073" y="550878"/>
                  <a:pt x="803945" y="685101"/>
                  <a:pt x="788565" y="713064"/>
                </a:cubicBezTo>
                <a:cubicBezTo>
                  <a:pt x="773185" y="741027"/>
                  <a:pt x="612396" y="713064"/>
                  <a:pt x="612396" y="7130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46542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rPr>
              <a:t>2017-2018 in Detail</a:t>
            </a:r>
          </a:p>
        </p:txBody>
      </p:sp>
      <p:pic>
        <p:nvPicPr>
          <p:cNvPr id="6" name="Content Placeholder 5">
            <a:extLst>
              <a:ext uri="{FF2B5EF4-FFF2-40B4-BE49-F238E27FC236}">
                <a16:creationId xmlns:a16="http://schemas.microsoft.com/office/drawing/2014/main" id="{5314FD2F-277E-9646-B8A6-A32994E653FA}"/>
              </a:ext>
            </a:extLst>
          </p:cNvPr>
          <p:cNvPicPr>
            <a:picLocks noGrp="1" noChangeAspect="1"/>
          </p:cNvPicPr>
          <p:nvPr>
            <p:ph idx="1"/>
          </p:nvPr>
        </p:nvPicPr>
        <p:blipFill>
          <a:blip r:embed="rId2"/>
          <a:stretch>
            <a:fillRect/>
          </a:stretch>
        </p:blipFill>
        <p:spPr>
          <a:xfrm>
            <a:off x="1001025" y="1215484"/>
            <a:ext cx="6834479" cy="3417239"/>
          </a:xfrm>
        </p:spPr>
      </p:pic>
      <p:sp>
        <p:nvSpPr>
          <p:cNvPr id="8" name="Freeform 7">
            <a:extLst>
              <a:ext uri="{FF2B5EF4-FFF2-40B4-BE49-F238E27FC236}">
                <a16:creationId xmlns:a16="http://schemas.microsoft.com/office/drawing/2014/main" id="{40735FFD-7CDA-A543-B4B8-CB6761D5D9FC}"/>
              </a:ext>
            </a:extLst>
          </p:cNvPr>
          <p:cNvSpPr/>
          <p:nvPr/>
        </p:nvSpPr>
        <p:spPr>
          <a:xfrm>
            <a:off x="1308497" y="3928017"/>
            <a:ext cx="94805" cy="249971"/>
          </a:xfrm>
          <a:custGeom>
            <a:avLst/>
            <a:gdLst>
              <a:gd name="connsiteX0" fmla="*/ 0 w 126407"/>
              <a:gd name="connsiteY0" fmla="*/ 87938 h 333294"/>
              <a:gd name="connsiteX1" fmla="*/ 74342 w 126407"/>
              <a:gd name="connsiteY1" fmla="*/ 6163 h 333294"/>
              <a:gd name="connsiteX2" fmla="*/ 118947 w 126407"/>
              <a:gd name="connsiteY2" fmla="*/ 43333 h 333294"/>
              <a:gd name="connsiteX3" fmla="*/ 66908 w 126407"/>
              <a:gd name="connsiteY3" fmla="*/ 13597 h 333294"/>
              <a:gd name="connsiteX4" fmla="*/ 74342 w 126407"/>
              <a:gd name="connsiteY4" fmla="*/ 303528 h 333294"/>
              <a:gd name="connsiteX5" fmla="*/ 126381 w 126407"/>
              <a:gd name="connsiteY5" fmla="*/ 251489 h 333294"/>
              <a:gd name="connsiteX6" fmla="*/ 66908 w 126407"/>
              <a:gd name="connsiteY6" fmla="*/ 333265 h 333294"/>
              <a:gd name="connsiteX7" fmla="*/ 22303 w 126407"/>
              <a:gd name="connsiteY7" fmla="*/ 258924 h 3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7" h="333294">
                <a:moveTo>
                  <a:pt x="0" y="87938"/>
                </a:moveTo>
                <a:cubicBezTo>
                  <a:pt x="27259" y="50767"/>
                  <a:pt x="54518" y="13597"/>
                  <a:pt x="74342" y="6163"/>
                </a:cubicBezTo>
                <a:cubicBezTo>
                  <a:pt x="94166" y="-1271"/>
                  <a:pt x="120186" y="42094"/>
                  <a:pt x="118947" y="43333"/>
                </a:cubicBezTo>
                <a:cubicBezTo>
                  <a:pt x="117708" y="44572"/>
                  <a:pt x="74342" y="-29769"/>
                  <a:pt x="66908" y="13597"/>
                </a:cubicBezTo>
                <a:cubicBezTo>
                  <a:pt x="59474" y="56963"/>
                  <a:pt x="64430" y="263879"/>
                  <a:pt x="74342" y="303528"/>
                </a:cubicBezTo>
                <a:cubicBezTo>
                  <a:pt x="84254" y="343177"/>
                  <a:pt x="127620" y="246533"/>
                  <a:pt x="126381" y="251489"/>
                </a:cubicBezTo>
                <a:cubicBezTo>
                  <a:pt x="125142" y="256445"/>
                  <a:pt x="84254" y="332026"/>
                  <a:pt x="66908" y="333265"/>
                </a:cubicBezTo>
                <a:cubicBezTo>
                  <a:pt x="49562" y="334504"/>
                  <a:pt x="35932" y="296714"/>
                  <a:pt x="22303" y="2589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a:extLst>
              <a:ext uri="{FF2B5EF4-FFF2-40B4-BE49-F238E27FC236}">
                <a16:creationId xmlns:a16="http://schemas.microsoft.com/office/drawing/2014/main" id="{5997981E-18C7-7349-B4EE-74CBC17A279F}"/>
              </a:ext>
            </a:extLst>
          </p:cNvPr>
          <p:cNvSpPr/>
          <p:nvPr/>
        </p:nvSpPr>
        <p:spPr>
          <a:xfrm>
            <a:off x="7589422" y="2168912"/>
            <a:ext cx="94805" cy="249971"/>
          </a:xfrm>
          <a:custGeom>
            <a:avLst/>
            <a:gdLst>
              <a:gd name="connsiteX0" fmla="*/ 0 w 126407"/>
              <a:gd name="connsiteY0" fmla="*/ 87938 h 333294"/>
              <a:gd name="connsiteX1" fmla="*/ 74342 w 126407"/>
              <a:gd name="connsiteY1" fmla="*/ 6163 h 333294"/>
              <a:gd name="connsiteX2" fmla="*/ 118947 w 126407"/>
              <a:gd name="connsiteY2" fmla="*/ 43333 h 333294"/>
              <a:gd name="connsiteX3" fmla="*/ 66908 w 126407"/>
              <a:gd name="connsiteY3" fmla="*/ 13597 h 333294"/>
              <a:gd name="connsiteX4" fmla="*/ 74342 w 126407"/>
              <a:gd name="connsiteY4" fmla="*/ 303528 h 333294"/>
              <a:gd name="connsiteX5" fmla="*/ 126381 w 126407"/>
              <a:gd name="connsiteY5" fmla="*/ 251489 h 333294"/>
              <a:gd name="connsiteX6" fmla="*/ 66908 w 126407"/>
              <a:gd name="connsiteY6" fmla="*/ 333265 h 333294"/>
              <a:gd name="connsiteX7" fmla="*/ 22303 w 126407"/>
              <a:gd name="connsiteY7" fmla="*/ 258924 h 3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7" h="333294">
                <a:moveTo>
                  <a:pt x="0" y="87938"/>
                </a:moveTo>
                <a:cubicBezTo>
                  <a:pt x="27259" y="50767"/>
                  <a:pt x="54518" y="13597"/>
                  <a:pt x="74342" y="6163"/>
                </a:cubicBezTo>
                <a:cubicBezTo>
                  <a:pt x="94166" y="-1271"/>
                  <a:pt x="120186" y="42094"/>
                  <a:pt x="118947" y="43333"/>
                </a:cubicBezTo>
                <a:cubicBezTo>
                  <a:pt x="117708" y="44572"/>
                  <a:pt x="74342" y="-29769"/>
                  <a:pt x="66908" y="13597"/>
                </a:cubicBezTo>
                <a:cubicBezTo>
                  <a:pt x="59474" y="56963"/>
                  <a:pt x="64430" y="263879"/>
                  <a:pt x="74342" y="303528"/>
                </a:cubicBezTo>
                <a:cubicBezTo>
                  <a:pt x="84254" y="343177"/>
                  <a:pt x="127620" y="246533"/>
                  <a:pt x="126381" y="251489"/>
                </a:cubicBezTo>
                <a:cubicBezTo>
                  <a:pt x="125142" y="256445"/>
                  <a:pt x="84254" y="332026"/>
                  <a:pt x="66908" y="333265"/>
                </a:cubicBezTo>
                <a:cubicBezTo>
                  <a:pt x="49562" y="334504"/>
                  <a:pt x="35932" y="296714"/>
                  <a:pt x="22303" y="2589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27930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cs typeface="Powderfinger Type"/>
              </a:rPr>
              <a:t>Routing Indicators for IPv6</a:t>
            </a:r>
          </a:p>
        </p:txBody>
      </p:sp>
      <p:sp>
        <p:nvSpPr>
          <p:cNvPr id="5" name="TextBox 4"/>
          <p:cNvSpPr txBox="1"/>
          <p:nvPr/>
        </p:nvSpPr>
        <p:spPr>
          <a:xfrm>
            <a:off x="4744685" y="1067956"/>
            <a:ext cx="3175499" cy="507831"/>
          </a:xfrm>
          <a:prstGeom prst="rect">
            <a:avLst/>
          </a:prstGeom>
          <a:noFill/>
        </p:spPr>
        <p:txBody>
          <a:bodyPr wrap="square" rtlCol="0">
            <a:spAutoFit/>
          </a:bodyPr>
          <a:lstStyle/>
          <a:p>
            <a:r>
              <a:rPr lang="en-US" sz="1350" dirty="0">
                <a:latin typeface="AhnbergHand"/>
                <a:cs typeface="AhnbergHand"/>
              </a:rPr>
              <a:t>Routing prefixes – growing by some 15,000 prefixes per year</a:t>
            </a:r>
          </a:p>
        </p:txBody>
      </p:sp>
      <p:sp>
        <p:nvSpPr>
          <p:cNvPr id="6" name="Freeform 5"/>
          <p:cNvSpPr/>
          <p:nvPr/>
        </p:nvSpPr>
        <p:spPr>
          <a:xfrm>
            <a:off x="4818846" y="1610591"/>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1" y="3508665"/>
            <a:ext cx="3175499" cy="715581"/>
          </a:xfrm>
          <a:prstGeom prst="rect">
            <a:avLst/>
          </a:prstGeom>
          <a:noFill/>
        </p:spPr>
        <p:txBody>
          <a:bodyPr wrap="square" rtlCol="0">
            <a:spAutoFit/>
          </a:bodyPr>
          <a:lstStyle/>
          <a:p>
            <a:r>
              <a:rPr lang="en-US" sz="1350" dirty="0">
                <a:latin typeface="AhnbergHand"/>
                <a:cs typeface="AhnbergHand"/>
              </a:rPr>
              <a:t>AS Numbers– growing by some 2,000 ASNs per year (which is 60% the V4 growth)</a:t>
            </a:r>
          </a:p>
        </p:txBody>
      </p:sp>
      <p:sp>
        <p:nvSpPr>
          <p:cNvPr id="7" name="Freeform 6"/>
          <p:cNvSpPr/>
          <p:nvPr/>
        </p:nvSpPr>
        <p:spPr>
          <a:xfrm>
            <a:off x="2384265" y="4185227"/>
            <a:ext cx="2034522" cy="59459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1D790C77-A867-1042-8390-4246004C7762}"/>
              </a:ext>
            </a:extLst>
          </p:cNvPr>
          <p:cNvPicPr>
            <a:picLocks noChangeAspect="1"/>
          </p:cNvPicPr>
          <p:nvPr/>
        </p:nvPicPr>
        <p:blipFill>
          <a:blip r:embed="rId2"/>
          <a:stretch>
            <a:fillRect/>
          </a:stretch>
        </p:blipFill>
        <p:spPr>
          <a:xfrm>
            <a:off x="4818847" y="2571751"/>
            <a:ext cx="4240484" cy="2515046"/>
          </a:xfrm>
          <a:prstGeom prst="rect">
            <a:avLst/>
          </a:prstGeom>
        </p:spPr>
      </p:pic>
      <p:pic>
        <p:nvPicPr>
          <p:cNvPr id="4" name="Picture 3">
            <a:extLst>
              <a:ext uri="{FF2B5EF4-FFF2-40B4-BE49-F238E27FC236}">
                <a16:creationId xmlns:a16="http://schemas.microsoft.com/office/drawing/2014/main" id="{D6DE5F44-5CCD-5F48-8C03-CCA9367E580B}"/>
              </a:ext>
            </a:extLst>
          </p:cNvPr>
          <p:cNvPicPr>
            <a:picLocks noChangeAspect="1"/>
          </p:cNvPicPr>
          <p:nvPr/>
        </p:nvPicPr>
        <p:blipFill>
          <a:blip r:embed="rId3"/>
          <a:stretch>
            <a:fillRect/>
          </a:stretch>
        </p:blipFill>
        <p:spPr>
          <a:xfrm>
            <a:off x="17434" y="688546"/>
            <a:ext cx="4733663" cy="2807552"/>
          </a:xfrm>
          <a:prstGeom prst="rect">
            <a:avLst/>
          </a:prstGeom>
        </p:spPr>
      </p:pic>
    </p:spTree>
    <p:extLst>
      <p:ext uri="{BB962C8B-B14F-4D97-AF65-F5344CB8AC3E}">
        <p14:creationId xmlns:p14="http://schemas.microsoft.com/office/powerpoint/2010/main" val="917463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cs typeface="Powderfinger Type"/>
              </a:rPr>
              <a:t>Routing Indicators for IPv6</a:t>
            </a:r>
          </a:p>
        </p:txBody>
      </p:sp>
      <p:sp>
        <p:nvSpPr>
          <p:cNvPr id="5" name="TextBox 4"/>
          <p:cNvSpPr txBox="1"/>
          <p:nvPr/>
        </p:nvSpPr>
        <p:spPr>
          <a:xfrm>
            <a:off x="4744685" y="1067956"/>
            <a:ext cx="3175499" cy="715581"/>
          </a:xfrm>
          <a:prstGeom prst="rect">
            <a:avLst/>
          </a:prstGeom>
          <a:noFill/>
        </p:spPr>
        <p:txBody>
          <a:bodyPr wrap="square" rtlCol="0">
            <a:spAutoFit/>
          </a:bodyPr>
          <a:lstStyle/>
          <a:p>
            <a:r>
              <a:rPr lang="en-US" sz="1350" dirty="0">
                <a:latin typeface="AhnbergHand"/>
                <a:cs typeface="AhnbergHand"/>
              </a:rPr>
              <a:t>More Specifics now take up more than one third of the routing table</a:t>
            </a:r>
          </a:p>
        </p:txBody>
      </p:sp>
      <p:sp>
        <p:nvSpPr>
          <p:cNvPr id="6" name="Freeform 5"/>
          <p:cNvSpPr/>
          <p:nvPr/>
        </p:nvSpPr>
        <p:spPr>
          <a:xfrm>
            <a:off x="4818846" y="1610591"/>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1" y="3560620"/>
            <a:ext cx="3175499" cy="507831"/>
          </a:xfrm>
          <a:prstGeom prst="rect">
            <a:avLst/>
          </a:prstGeom>
          <a:noFill/>
        </p:spPr>
        <p:txBody>
          <a:bodyPr wrap="square" rtlCol="0">
            <a:spAutoFit/>
          </a:bodyPr>
          <a:lstStyle/>
          <a:p>
            <a:r>
              <a:rPr lang="en-US" sz="1350" dirty="0">
                <a:latin typeface="AhnbergHand"/>
                <a:cs typeface="AhnbergHand"/>
              </a:rPr>
              <a:t>The average size of a routing advertisement is getting smaller</a:t>
            </a:r>
          </a:p>
        </p:txBody>
      </p:sp>
      <p:sp>
        <p:nvSpPr>
          <p:cNvPr id="7" name="Freeform 6"/>
          <p:cNvSpPr/>
          <p:nvPr/>
        </p:nvSpPr>
        <p:spPr>
          <a:xfrm>
            <a:off x="2384265" y="4185227"/>
            <a:ext cx="2034522" cy="59459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4" name="Picture 3">
            <a:extLst>
              <a:ext uri="{FF2B5EF4-FFF2-40B4-BE49-F238E27FC236}">
                <a16:creationId xmlns:a16="http://schemas.microsoft.com/office/drawing/2014/main" id="{8FFF7AB4-A4F2-2F44-B94B-397F40D959C1}"/>
              </a:ext>
            </a:extLst>
          </p:cNvPr>
          <p:cNvPicPr>
            <a:picLocks noChangeAspect="1"/>
          </p:cNvPicPr>
          <p:nvPr/>
        </p:nvPicPr>
        <p:blipFill>
          <a:blip r:embed="rId2"/>
          <a:stretch>
            <a:fillRect/>
          </a:stretch>
        </p:blipFill>
        <p:spPr>
          <a:xfrm>
            <a:off x="606540" y="909293"/>
            <a:ext cx="3737167" cy="2216526"/>
          </a:xfrm>
          <a:prstGeom prst="rect">
            <a:avLst/>
          </a:prstGeom>
        </p:spPr>
      </p:pic>
      <p:pic>
        <p:nvPicPr>
          <p:cNvPr id="9" name="Picture 8">
            <a:extLst>
              <a:ext uri="{FF2B5EF4-FFF2-40B4-BE49-F238E27FC236}">
                <a16:creationId xmlns:a16="http://schemas.microsoft.com/office/drawing/2014/main" id="{37DB6079-F0BC-374B-BE20-98C27E7F774E}"/>
              </a:ext>
            </a:extLst>
          </p:cNvPr>
          <p:cNvPicPr>
            <a:picLocks noChangeAspect="1"/>
          </p:cNvPicPr>
          <p:nvPr/>
        </p:nvPicPr>
        <p:blipFill>
          <a:blip r:embed="rId3"/>
          <a:stretch>
            <a:fillRect/>
          </a:stretch>
        </p:blipFill>
        <p:spPr>
          <a:xfrm>
            <a:off x="4609574" y="2342978"/>
            <a:ext cx="4422915" cy="2626106"/>
          </a:xfrm>
          <a:prstGeom prst="rect">
            <a:avLst/>
          </a:prstGeom>
        </p:spPr>
      </p:pic>
    </p:spTree>
    <p:extLst>
      <p:ext uri="{BB962C8B-B14F-4D97-AF65-F5344CB8AC3E}">
        <p14:creationId xmlns:p14="http://schemas.microsoft.com/office/powerpoint/2010/main" val="3446777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F654743-6186-8E47-99F7-0AA32261D871}"/>
              </a:ext>
            </a:extLst>
          </p:cNvPr>
          <p:cNvPicPr>
            <a:picLocks noChangeAspect="1"/>
          </p:cNvPicPr>
          <p:nvPr/>
        </p:nvPicPr>
        <p:blipFill>
          <a:blip r:embed="rId2"/>
          <a:stretch>
            <a:fillRect/>
          </a:stretch>
        </p:blipFill>
        <p:spPr>
          <a:xfrm>
            <a:off x="4695901" y="2379357"/>
            <a:ext cx="4435246" cy="2630560"/>
          </a:xfrm>
          <a:prstGeom prst="rect">
            <a:avLst/>
          </a:prstGeom>
        </p:spPr>
      </p:pic>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cs typeface="Powderfinger Type"/>
              </a:rPr>
              <a:t>Routing Indicators for IPv6</a:t>
            </a:r>
          </a:p>
        </p:txBody>
      </p:sp>
      <p:sp>
        <p:nvSpPr>
          <p:cNvPr id="5" name="TextBox 4"/>
          <p:cNvSpPr txBox="1"/>
          <p:nvPr/>
        </p:nvSpPr>
        <p:spPr>
          <a:xfrm>
            <a:off x="4740883" y="922849"/>
            <a:ext cx="3175499" cy="507831"/>
          </a:xfrm>
          <a:prstGeom prst="rect">
            <a:avLst/>
          </a:prstGeom>
          <a:noFill/>
        </p:spPr>
        <p:txBody>
          <a:bodyPr wrap="square" rtlCol="0">
            <a:spAutoFit/>
          </a:bodyPr>
          <a:lstStyle/>
          <a:p>
            <a:r>
              <a:rPr lang="en-US" sz="1350" dirty="0">
                <a:latin typeface="AhnbergHand"/>
                <a:cs typeface="AhnbergHand"/>
              </a:rPr>
              <a:t>Advertised Address span is  growing at an exponential rate</a:t>
            </a:r>
          </a:p>
        </p:txBody>
      </p:sp>
      <p:sp>
        <p:nvSpPr>
          <p:cNvPr id="6" name="Freeform 5"/>
          <p:cNvSpPr/>
          <p:nvPr/>
        </p:nvSpPr>
        <p:spPr>
          <a:xfrm>
            <a:off x="4585499" y="1658331"/>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1" y="3560619"/>
            <a:ext cx="3175499" cy="1131079"/>
          </a:xfrm>
          <a:prstGeom prst="rect">
            <a:avLst/>
          </a:prstGeom>
          <a:noFill/>
        </p:spPr>
        <p:txBody>
          <a:bodyPr wrap="square" rtlCol="0">
            <a:spAutoFit/>
          </a:bodyPr>
          <a:lstStyle/>
          <a:p>
            <a:r>
              <a:rPr lang="en-US" sz="1350" dirty="0">
                <a:latin typeface="AhnbergHand"/>
                <a:cs typeface="AhnbergHand"/>
              </a:rPr>
              <a:t>The “shape” of inter-AS interconnection in IPv6 is rising slightly. Local connections appear to be replacing overlay trunk transits</a:t>
            </a:r>
          </a:p>
        </p:txBody>
      </p:sp>
      <p:sp>
        <p:nvSpPr>
          <p:cNvPr id="7" name="Freeform 6"/>
          <p:cNvSpPr/>
          <p:nvPr/>
        </p:nvSpPr>
        <p:spPr>
          <a:xfrm>
            <a:off x="2836277" y="4431171"/>
            <a:ext cx="2034522" cy="474886"/>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4" name="Picture 3">
            <a:extLst>
              <a:ext uri="{FF2B5EF4-FFF2-40B4-BE49-F238E27FC236}">
                <a16:creationId xmlns:a16="http://schemas.microsoft.com/office/drawing/2014/main" id="{E4008F01-A54C-734E-8E16-4A69C4EE694E}"/>
              </a:ext>
            </a:extLst>
          </p:cNvPr>
          <p:cNvPicPr>
            <a:picLocks noChangeAspect="1"/>
          </p:cNvPicPr>
          <p:nvPr/>
        </p:nvPicPr>
        <p:blipFill>
          <a:blip r:embed="rId3"/>
          <a:stretch>
            <a:fillRect/>
          </a:stretch>
        </p:blipFill>
        <p:spPr>
          <a:xfrm>
            <a:off x="223216" y="909293"/>
            <a:ext cx="4179903" cy="2481818"/>
          </a:xfrm>
          <a:prstGeom prst="rect">
            <a:avLst/>
          </a:prstGeom>
        </p:spPr>
      </p:pic>
    </p:spTree>
    <p:extLst>
      <p:ext uri="{BB962C8B-B14F-4D97-AF65-F5344CB8AC3E}">
        <p14:creationId xmlns:p14="http://schemas.microsoft.com/office/powerpoint/2010/main" val="2479336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rPr>
              <a:t>AS Adjacencies (AS131072)</a:t>
            </a:r>
          </a:p>
        </p:txBody>
      </p:sp>
      <p:sp>
        <p:nvSpPr>
          <p:cNvPr id="9" name="TextBox 8"/>
          <p:cNvSpPr txBox="1"/>
          <p:nvPr/>
        </p:nvSpPr>
        <p:spPr>
          <a:xfrm>
            <a:off x="179512" y="1371034"/>
            <a:ext cx="5132367" cy="954107"/>
          </a:xfrm>
          <a:prstGeom prst="rect">
            <a:avLst/>
          </a:prstGeom>
          <a:noFill/>
        </p:spPr>
        <p:txBody>
          <a:bodyPr wrap="none" rtlCol="0">
            <a:spAutoFit/>
          </a:bodyPr>
          <a:lstStyle/>
          <a:p>
            <a:r>
              <a:rPr lang="en-US" sz="1400" dirty="0"/>
              <a:t>13,095 out of 16,465  ASNs have 1 or 2 AS Adjacencies (79%)</a:t>
            </a:r>
          </a:p>
          <a:p>
            <a:r>
              <a:rPr lang="en-US" sz="1400" dirty="0"/>
              <a:t>573 ASNs have 10 or more adjacencies</a:t>
            </a:r>
          </a:p>
          <a:p>
            <a:r>
              <a:rPr lang="en-US" sz="1400" dirty="0"/>
              <a:t>2 ASNs have &gt;1,000 adjacencies</a:t>
            </a:r>
          </a:p>
          <a:p>
            <a:endParaRPr lang="en-US" sz="1400" dirty="0"/>
          </a:p>
        </p:txBody>
      </p:sp>
      <p:sp>
        <p:nvSpPr>
          <p:cNvPr id="10" name="TextBox 9"/>
          <p:cNvSpPr txBox="1"/>
          <p:nvPr/>
        </p:nvSpPr>
        <p:spPr>
          <a:xfrm>
            <a:off x="77704" y="2825551"/>
            <a:ext cx="4396460" cy="1015663"/>
          </a:xfrm>
          <a:prstGeom prst="rect">
            <a:avLst/>
          </a:prstGeom>
          <a:noFill/>
        </p:spPr>
        <p:txBody>
          <a:bodyPr wrap="none" rtlCol="0">
            <a:spAutoFit/>
          </a:bodyPr>
          <a:lstStyle/>
          <a:p>
            <a:r>
              <a:rPr lang="en-US" sz="1200" dirty="0"/>
              <a:t>4,295  AS6939   HURRICANE - Hurricane Electric, Inc., US</a:t>
            </a:r>
          </a:p>
          <a:p>
            <a:r>
              <a:rPr lang="en-US" sz="1200" dirty="0"/>
              <a:t>1,049  AS3356   LEVEL3 - Level 3 Communications, Inc., US</a:t>
            </a:r>
          </a:p>
          <a:p>
            <a:r>
              <a:rPr lang="en-US" sz="1200" dirty="0"/>
              <a:t>   749  AS174     COGENT-174 - Cogent Communications, US</a:t>
            </a:r>
          </a:p>
          <a:p>
            <a:r>
              <a:rPr lang="en-US" sz="1200" dirty="0"/>
              <a:t>   719  AS2915   NTT America, US</a:t>
            </a:r>
          </a:p>
          <a:p>
            <a:r>
              <a:rPr lang="en-US" sz="1200" dirty="0"/>
              <a:t>   632  AS1299   </a:t>
            </a:r>
            <a:r>
              <a:rPr lang="en-US" sz="1200" dirty="0" err="1"/>
              <a:t>Telia</a:t>
            </a:r>
            <a:r>
              <a:rPr lang="en-US" sz="1200" dirty="0"/>
              <a:t> Carrier, SE</a:t>
            </a:r>
          </a:p>
        </p:txBody>
      </p:sp>
      <p:pic>
        <p:nvPicPr>
          <p:cNvPr id="6" name="Picture 5">
            <a:extLst>
              <a:ext uri="{FF2B5EF4-FFF2-40B4-BE49-F238E27FC236}">
                <a16:creationId xmlns:a16="http://schemas.microsoft.com/office/drawing/2014/main" id="{F4B498CE-5688-464E-95F9-4E3C958C5657}"/>
              </a:ext>
            </a:extLst>
          </p:cNvPr>
          <p:cNvPicPr>
            <a:picLocks noChangeAspect="1"/>
          </p:cNvPicPr>
          <p:nvPr/>
        </p:nvPicPr>
        <p:blipFill>
          <a:blip r:embed="rId2"/>
          <a:stretch>
            <a:fillRect/>
          </a:stretch>
        </p:blipFill>
        <p:spPr>
          <a:xfrm>
            <a:off x="4649762" y="2141034"/>
            <a:ext cx="3958599" cy="2779442"/>
          </a:xfrm>
          <a:prstGeom prst="rect">
            <a:avLst/>
          </a:prstGeom>
        </p:spPr>
      </p:pic>
    </p:spTree>
    <p:extLst>
      <p:ext uri="{BB962C8B-B14F-4D97-AF65-F5344CB8AC3E}">
        <p14:creationId xmlns:p14="http://schemas.microsoft.com/office/powerpoint/2010/main" val="265009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V6 in 2018</a:t>
            </a:r>
          </a:p>
        </p:txBody>
      </p:sp>
      <p:sp>
        <p:nvSpPr>
          <p:cNvPr id="3" name="Content Placeholder 2"/>
          <p:cNvSpPr>
            <a:spLocks noGrp="1"/>
          </p:cNvSpPr>
          <p:nvPr>
            <p:ph idx="1"/>
          </p:nvPr>
        </p:nvSpPr>
        <p:spPr/>
        <p:txBody>
          <a:bodyPr/>
          <a:lstStyle/>
          <a:p>
            <a:r>
              <a:rPr lang="en-US" dirty="0"/>
              <a:t>Overall IPv6 Internet growth in terms of BGP is still increasing, and is currently at some </a:t>
            </a:r>
            <a:r>
              <a:rPr lang="en-US" b="1" dirty="0">
                <a:solidFill>
                  <a:srgbClr val="FF0000"/>
                </a:solidFill>
              </a:rPr>
              <a:t>15,000 route entries p.a.	</a:t>
            </a:r>
          </a:p>
          <a:p>
            <a:endParaRPr lang="en-US" b="1" dirty="0">
              <a:solidFill>
                <a:srgbClr val="FF0000"/>
              </a:solidFill>
            </a:endParaRPr>
          </a:p>
        </p:txBody>
      </p:sp>
    </p:spTree>
    <p:extLst>
      <p:ext uri="{BB962C8B-B14F-4D97-AF65-F5344CB8AC3E}">
        <p14:creationId xmlns:p14="http://schemas.microsoft.com/office/powerpoint/2010/main" val="2758364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329" y="1573496"/>
            <a:ext cx="6172200" cy="857250"/>
          </a:xfrm>
        </p:spPr>
        <p:txBody>
          <a:bodyPr/>
          <a:lstStyle/>
          <a:p>
            <a:r>
              <a:rPr lang="en-US" dirty="0">
                <a:solidFill>
                  <a:schemeClr val="accent6">
                    <a:lumMod val="50000"/>
                  </a:schemeClr>
                </a:solidFill>
                <a:latin typeface="AhnbergHand"/>
                <a:cs typeface="AhnbergHand"/>
              </a:rPr>
              <a:t>What to expect</a:t>
            </a:r>
          </a:p>
        </p:txBody>
      </p:sp>
    </p:spTree>
    <p:extLst>
      <p:ext uri="{BB962C8B-B14F-4D97-AF65-F5344CB8AC3E}">
        <p14:creationId xmlns:p14="http://schemas.microsoft.com/office/powerpoint/2010/main" val="4084452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BGP Size Projections</a:t>
            </a:r>
          </a:p>
        </p:txBody>
      </p:sp>
      <p:sp>
        <p:nvSpPr>
          <p:cNvPr id="3" name="Content Placeholder 2"/>
          <p:cNvSpPr>
            <a:spLocks noGrp="1"/>
          </p:cNvSpPr>
          <p:nvPr>
            <p:ph idx="1"/>
          </p:nvPr>
        </p:nvSpPr>
        <p:spPr/>
        <p:txBody>
          <a:bodyPr>
            <a:normAutofit/>
          </a:bodyPr>
          <a:lstStyle/>
          <a:p>
            <a:pPr marL="0" indent="0">
              <a:buNone/>
            </a:pPr>
            <a:r>
              <a:rPr lang="en-US" dirty="0"/>
              <a:t>How quickly is the routing space growing?</a:t>
            </a:r>
          </a:p>
          <a:p>
            <a:pPr marL="0" indent="0">
              <a:buNone/>
            </a:pPr>
            <a:endParaRPr lang="en-US" dirty="0"/>
          </a:p>
          <a:p>
            <a:pPr marL="0" indent="0">
              <a:buNone/>
            </a:pPr>
            <a:r>
              <a:rPr lang="en-US" dirty="0"/>
              <a:t>What are the projections of future BGP FIB size?</a:t>
            </a:r>
          </a:p>
        </p:txBody>
      </p:sp>
    </p:spTree>
    <p:extLst>
      <p:ext uri="{BB962C8B-B14F-4D97-AF65-F5344CB8AC3E}">
        <p14:creationId xmlns:p14="http://schemas.microsoft.com/office/powerpoint/2010/main" val="3610462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652" y="33468"/>
            <a:ext cx="6264696" cy="857250"/>
          </a:xfrm>
        </p:spPr>
        <p:txBody>
          <a:bodyPr>
            <a:normAutofit/>
          </a:bodyPr>
          <a:lstStyle/>
          <a:p>
            <a:r>
              <a:rPr lang="en-US" sz="2800" dirty="0">
                <a:solidFill>
                  <a:schemeClr val="accent6">
                    <a:lumMod val="50000"/>
                  </a:schemeClr>
                </a:solidFill>
                <a:latin typeface="Powderfinger Type"/>
                <a:cs typeface="Powderfinger Type"/>
              </a:rPr>
              <a:t>V4 - Daily Growth Rates</a:t>
            </a:r>
          </a:p>
        </p:txBody>
      </p:sp>
      <p:sp>
        <p:nvSpPr>
          <p:cNvPr id="9" name="TextBox 8">
            <a:extLst>
              <a:ext uri="{FF2B5EF4-FFF2-40B4-BE49-F238E27FC236}">
                <a16:creationId xmlns:a16="http://schemas.microsoft.com/office/drawing/2014/main" id="{844E4A2E-3E82-594F-B73D-0017A0F595A3}"/>
              </a:ext>
            </a:extLst>
          </p:cNvPr>
          <p:cNvSpPr txBox="1"/>
          <p:nvPr/>
        </p:nvSpPr>
        <p:spPr>
          <a:xfrm>
            <a:off x="808437" y="4403153"/>
            <a:ext cx="5544616" cy="461665"/>
          </a:xfrm>
          <a:prstGeom prst="rect">
            <a:avLst/>
          </a:prstGeom>
          <a:noFill/>
        </p:spPr>
        <p:txBody>
          <a:bodyPr wrap="square" rtlCol="0">
            <a:spAutoFit/>
          </a:bodyPr>
          <a:lstStyle/>
          <a:p>
            <a:r>
              <a:rPr lang="en-US" sz="1200" dirty="0"/>
              <a:t>Growth in the V4 network appears to be constant at a long term average of 140 additional routes per day, or some 52,000 additional routes per year</a:t>
            </a:r>
          </a:p>
        </p:txBody>
      </p:sp>
      <p:pic>
        <p:nvPicPr>
          <p:cNvPr id="6" name="Content Placeholder 5">
            <a:extLst>
              <a:ext uri="{FF2B5EF4-FFF2-40B4-BE49-F238E27FC236}">
                <a16:creationId xmlns:a16="http://schemas.microsoft.com/office/drawing/2014/main" id="{30B2CC9C-6D3E-3E4E-9294-3279DAB4B804}"/>
              </a:ext>
            </a:extLst>
          </p:cNvPr>
          <p:cNvPicPr>
            <a:picLocks noGrp="1" noChangeAspect="1"/>
          </p:cNvPicPr>
          <p:nvPr>
            <p:ph idx="1"/>
          </p:nvPr>
        </p:nvPicPr>
        <p:blipFill>
          <a:blip r:embed="rId2"/>
          <a:stretch>
            <a:fillRect/>
          </a:stretch>
        </p:blipFill>
        <p:spPr>
          <a:xfrm>
            <a:off x="1332571" y="890229"/>
            <a:ext cx="5020482" cy="2977665"/>
          </a:xfrm>
        </p:spPr>
      </p:pic>
    </p:spTree>
    <p:extLst>
      <p:ext uri="{BB962C8B-B14F-4D97-AF65-F5344CB8AC3E}">
        <p14:creationId xmlns:p14="http://schemas.microsoft.com/office/powerpoint/2010/main" val="3780874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DDC533-AC83-584F-836A-D791641162E0}"/>
              </a:ext>
            </a:extLst>
          </p:cNvPr>
          <p:cNvPicPr>
            <a:picLocks noChangeAspect="1"/>
          </p:cNvPicPr>
          <p:nvPr/>
        </p:nvPicPr>
        <p:blipFill>
          <a:blip r:embed="rId2"/>
          <a:stretch>
            <a:fillRect/>
          </a:stretch>
        </p:blipFill>
        <p:spPr>
          <a:xfrm>
            <a:off x="552905" y="713093"/>
            <a:ext cx="8411705" cy="4205853"/>
          </a:xfrm>
          <a:prstGeom prst="rect">
            <a:avLst/>
          </a:prstGeom>
        </p:spPr>
      </p:pic>
      <p:sp>
        <p:nvSpPr>
          <p:cNvPr id="3" name="TextBox 2"/>
          <p:cNvSpPr txBox="1"/>
          <p:nvPr/>
        </p:nvSpPr>
        <p:spPr>
          <a:xfrm>
            <a:off x="1976464" y="3384306"/>
            <a:ext cx="2159566" cy="253916"/>
          </a:xfrm>
          <a:prstGeom prst="rect">
            <a:avLst/>
          </a:prstGeom>
          <a:solidFill>
            <a:srgbClr val="FFFFFF"/>
          </a:solidFill>
        </p:spPr>
        <p:txBody>
          <a:bodyPr wrap="none" rtlCol="0">
            <a:spAutoFit/>
          </a:bodyPr>
          <a:lstStyle/>
          <a:p>
            <a:r>
              <a:rPr lang="en-US" sz="1050" dirty="0">
                <a:latin typeface="AhnbergHand"/>
                <a:cs typeface="AhnbergHand"/>
              </a:rPr>
              <a:t>1994: Introduction of CIDR</a:t>
            </a:r>
          </a:p>
        </p:txBody>
      </p:sp>
      <p:sp>
        <p:nvSpPr>
          <p:cNvPr id="5" name="TextBox 4"/>
          <p:cNvSpPr txBox="1"/>
          <p:nvPr/>
        </p:nvSpPr>
        <p:spPr>
          <a:xfrm>
            <a:off x="1830120" y="2879949"/>
            <a:ext cx="3260636" cy="253916"/>
          </a:xfrm>
          <a:prstGeom prst="rect">
            <a:avLst/>
          </a:prstGeom>
          <a:solidFill>
            <a:srgbClr val="FFFFFF"/>
          </a:solidFill>
        </p:spPr>
        <p:txBody>
          <a:bodyPr wrap="square" rtlCol="0">
            <a:spAutoFit/>
          </a:bodyPr>
          <a:lstStyle/>
          <a:p>
            <a:r>
              <a:rPr lang="en-US" sz="1050" dirty="0">
                <a:latin typeface="AhnbergHand"/>
                <a:cs typeface="AhnbergHand"/>
              </a:rPr>
              <a:t>2001: The Great Internet Boom and Bust</a:t>
            </a:r>
          </a:p>
        </p:txBody>
      </p:sp>
      <p:sp>
        <p:nvSpPr>
          <p:cNvPr id="6" name="TextBox 5"/>
          <p:cNvSpPr txBox="1"/>
          <p:nvPr/>
        </p:nvSpPr>
        <p:spPr>
          <a:xfrm>
            <a:off x="3568329" y="2415198"/>
            <a:ext cx="1939955" cy="253916"/>
          </a:xfrm>
          <a:prstGeom prst="rect">
            <a:avLst/>
          </a:prstGeom>
          <a:solidFill>
            <a:srgbClr val="FFFFFF"/>
          </a:solidFill>
        </p:spPr>
        <p:txBody>
          <a:bodyPr wrap="none" rtlCol="0">
            <a:spAutoFit/>
          </a:bodyPr>
          <a:lstStyle/>
          <a:p>
            <a:r>
              <a:rPr lang="en-US" sz="1050" dirty="0">
                <a:latin typeface="AhnbergHand"/>
                <a:cs typeface="AhnbergHand"/>
              </a:rPr>
              <a:t>2005: Consumer Market</a:t>
            </a:r>
          </a:p>
        </p:txBody>
      </p:sp>
      <p:sp>
        <p:nvSpPr>
          <p:cNvPr id="8" name="TextBox 7"/>
          <p:cNvSpPr txBox="1"/>
          <p:nvPr/>
        </p:nvSpPr>
        <p:spPr>
          <a:xfrm>
            <a:off x="4258851" y="1578249"/>
            <a:ext cx="1972015" cy="253916"/>
          </a:xfrm>
          <a:prstGeom prst="rect">
            <a:avLst/>
          </a:prstGeom>
          <a:solidFill>
            <a:srgbClr val="FFFFFF"/>
          </a:solidFill>
        </p:spPr>
        <p:txBody>
          <a:bodyPr wrap="none" rtlCol="0">
            <a:spAutoFit/>
          </a:bodyPr>
          <a:lstStyle/>
          <a:p>
            <a:r>
              <a:rPr lang="en-US" sz="1050" dirty="0">
                <a:latin typeface="AhnbergHand"/>
                <a:cs typeface="AhnbergHand"/>
              </a:rPr>
              <a:t>2011: Address Exhaustion</a:t>
            </a:r>
          </a:p>
        </p:txBody>
      </p:sp>
      <p:cxnSp>
        <p:nvCxnSpPr>
          <p:cNvPr id="9" name="Straight Arrow Connector 8"/>
          <p:cNvCxnSpPr>
            <a:cxnSpLocks/>
          </p:cNvCxnSpPr>
          <p:nvPr/>
        </p:nvCxnSpPr>
        <p:spPr>
          <a:xfrm flipH="1">
            <a:off x="1162373" y="3651871"/>
            <a:ext cx="1804593" cy="7593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cxnSpLocks/>
          </p:cNvCxnSpPr>
          <p:nvPr/>
        </p:nvCxnSpPr>
        <p:spPr>
          <a:xfrm flipH="1">
            <a:off x="3392176" y="3179074"/>
            <a:ext cx="176153" cy="7216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cxnSpLocks/>
          </p:cNvCxnSpPr>
          <p:nvPr/>
        </p:nvCxnSpPr>
        <p:spPr>
          <a:xfrm flipH="1">
            <a:off x="4452112" y="2646031"/>
            <a:ext cx="202028" cy="10525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cxnSpLocks/>
          </p:cNvCxnSpPr>
          <p:nvPr/>
        </p:nvCxnSpPr>
        <p:spPr>
          <a:xfrm>
            <a:off x="5033490" y="1787134"/>
            <a:ext cx="1088758" cy="12082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261607" y="169498"/>
            <a:ext cx="7058343" cy="523220"/>
          </a:xfrm>
          <a:prstGeom prst="rect">
            <a:avLst/>
          </a:prstGeom>
          <a:noFill/>
        </p:spPr>
        <p:txBody>
          <a:bodyPr wrap="none" rtlCol="0">
            <a:spAutoFit/>
          </a:bodyPr>
          <a:lstStyle/>
          <a:p>
            <a:r>
              <a:rPr lang="en-US" sz="2800">
                <a:solidFill>
                  <a:schemeClr val="accent6">
                    <a:lumMod val="50000"/>
                  </a:schemeClr>
                </a:solidFill>
                <a:latin typeface="Powderfinger Type"/>
                <a:cs typeface="Powderfinger Type"/>
              </a:rPr>
              <a:t>25 </a:t>
            </a:r>
            <a:r>
              <a:rPr lang="en-US" sz="2800" dirty="0">
                <a:solidFill>
                  <a:schemeClr val="accent6">
                    <a:lumMod val="50000"/>
                  </a:schemeClr>
                </a:solidFill>
                <a:latin typeface="Powderfinger Type"/>
                <a:cs typeface="Powderfinger Type"/>
              </a:rPr>
              <a:t>Years of Routing the Internet</a:t>
            </a:r>
          </a:p>
        </p:txBody>
      </p:sp>
      <p:sp>
        <p:nvSpPr>
          <p:cNvPr id="2" name="TextBox 1"/>
          <p:cNvSpPr txBox="1"/>
          <p:nvPr/>
        </p:nvSpPr>
        <p:spPr>
          <a:xfrm>
            <a:off x="285450" y="1370740"/>
            <a:ext cx="2736304" cy="577081"/>
          </a:xfrm>
          <a:prstGeom prst="rect">
            <a:avLst/>
          </a:prstGeom>
          <a:solidFill>
            <a:schemeClr val="bg1"/>
          </a:solidFill>
        </p:spPr>
        <p:txBody>
          <a:bodyPr wrap="square" rtlCol="0">
            <a:spAutoFit/>
          </a:bodyPr>
          <a:lstStyle/>
          <a:p>
            <a:r>
              <a:rPr lang="en-US" sz="1050" dirty="0">
                <a:solidFill>
                  <a:schemeClr val="accent6">
                    <a:lumMod val="50000"/>
                  </a:schemeClr>
                </a:solidFill>
                <a:latin typeface="AhnbergHand"/>
                <a:cs typeface="AhnbergHand"/>
              </a:rPr>
              <a:t>This is a view pulled together from each of the routing peers of Route-Views</a:t>
            </a:r>
          </a:p>
        </p:txBody>
      </p:sp>
    </p:spTree>
    <p:extLst>
      <p:ext uri="{BB962C8B-B14F-4D97-AF65-F5344CB8AC3E}">
        <p14:creationId xmlns:p14="http://schemas.microsoft.com/office/powerpoint/2010/main" val="3400167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V4 BGP Table Size Predictions</a:t>
            </a:r>
          </a:p>
        </p:txBody>
      </p:sp>
      <p:sp>
        <p:nvSpPr>
          <p:cNvPr id="3" name="Content Placeholder 2"/>
          <p:cNvSpPr>
            <a:spLocks noGrp="1"/>
          </p:cNvSpPr>
          <p:nvPr>
            <p:ph idx="1"/>
          </p:nvPr>
        </p:nvSpPr>
        <p:spPr>
          <a:xfrm>
            <a:off x="611560" y="1419623"/>
            <a:ext cx="2988332" cy="3423827"/>
          </a:xfrm>
        </p:spPr>
        <p:txBody>
          <a:bodyPr>
            <a:normAutofit/>
          </a:bodyPr>
          <a:lstStyle/>
          <a:p>
            <a:pPr marL="0" indent="0">
              <a:spcBef>
                <a:spcPts val="450"/>
              </a:spcBef>
              <a:buNone/>
            </a:pPr>
            <a:r>
              <a:rPr lang="en-US" sz="1600" dirty="0"/>
              <a:t>Jan</a:t>
            </a:r>
            <a:r>
              <a:rPr lang="en-US" sz="1600" i="1" dirty="0">
                <a:solidFill>
                  <a:schemeClr val="tx1">
                    <a:lumMod val="50000"/>
                    <a:lumOff val="50000"/>
                  </a:schemeClr>
                </a:solidFill>
              </a:rPr>
              <a:t> </a:t>
            </a:r>
            <a:r>
              <a:rPr lang="en-US" sz="1600" i="1" dirty="0">
                <a:solidFill>
                  <a:schemeClr val="tx1">
                    <a:lumMod val="85000"/>
                    <a:lumOff val="15000"/>
                  </a:schemeClr>
                </a:solidFill>
              </a:rPr>
              <a:t>2017	    646,000</a:t>
            </a:r>
            <a:endParaRPr lang="en-US" sz="1600" i="1" dirty="0">
              <a:solidFill>
                <a:schemeClr val="bg1">
                  <a:lumMod val="75000"/>
                </a:schemeClr>
              </a:solidFill>
            </a:endParaRPr>
          </a:p>
          <a:p>
            <a:pPr marL="0" indent="0">
              <a:spcBef>
                <a:spcPts val="450"/>
              </a:spcBef>
              <a:buNone/>
            </a:pPr>
            <a:r>
              <a:rPr lang="en-US" sz="1600" i="1" dirty="0">
                <a:solidFill>
                  <a:schemeClr val="tx1">
                    <a:lumMod val="50000"/>
                    <a:lumOff val="50000"/>
                  </a:schemeClr>
                </a:solidFill>
              </a:rPr>
              <a:t>       </a:t>
            </a:r>
            <a:r>
              <a:rPr lang="en-US" sz="1600" i="1" dirty="0"/>
              <a:t>2018	    699,000</a:t>
            </a:r>
            <a:r>
              <a:rPr lang="en-US" sz="1600" i="1" dirty="0">
                <a:solidFill>
                  <a:schemeClr val="bg1">
                    <a:lumMod val="75000"/>
                  </a:schemeClr>
                </a:solidFill>
              </a:rPr>
              <a:t>	</a:t>
            </a:r>
          </a:p>
          <a:p>
            <a:pPr marL="0" indent="0">
              <a:spcBef>
                <a:spcPts val="450"/>
              </a:spcBef>
              <a:buNone/>
            </a:pPr>
            <a:r>
              <a:rPr lang="en-US" sz="1600" i="1" dirty="0">
                <a:solidFill>
                  <a:schemeClr val="tx1">
                    <a:lumMod val="50000"/>
                    <a:lumOff val="50000"/>
                  </a:schemeClr>
                </a:solidFill>
              </a:rPr>
              <a:t>       </a:t>
            </a:r>
            <a:r>
              <a:rPr lang="en-US" sz="1600" b="1" i="1" dirty="0">
                <a:solidFill>
                  <a:srgbClr val="FF0000"/>
                </a:solidFill>
              </a:rPr>
              <a:t>2019	    755,000</a:t>
            </a:r>
          </a:p>
          <a:p>
            <a:pPr marL="0" indent="0">
              <a:spcBef>
                <a:spcPts val="450"/>
              </a:spcBef>
              <a:buNone/>
            </a:pPr>
            <a:r>
              <a:rPr lang="en-US" sz="1600" i="1" dirty="0">
                <a:solidFill>
                  <a:schemeClr val="bg1">
                    <a:lumMod val="65000"/>
                  </a:schemeClr>
                </a:solidFill>
              </a:rPr>
              <a:t>       </a:t>
            </a:r>
            <a:r>
              <a:rPr lang="en-US" sz="1600" i="1" dirty="0">
                <a:solidFill>
                  <a:schemeClr val="bg1">
                    <a:lumMod val="50000"/>
                  </a:schemeClr>
                </a:solidFill>
              </a:rPr>
              <a:t>2020	    807,000</a:t>
            </a:r>
          </a:p>
          <a:p>
            <a:pPr marL="0" indent="0">
              <a:spcBef>
                <a:spcPts val="450"/>
              </a:spcBef>
              <a:buNone/>
            </a:pPr>
            <a:r>
              <a:rPr lang="en-US" sz="1600" i="1" dirty="0">
                <a:solidFill>
                  <a:schemeClr val="bg1">
                    <a:lumMod val="50000"/>
                  </a:schemeClr>
                </a:solidFill>
              </a:rPr>
              <a:t>       2021                  859,000</a:t>
            </a:r>
          </a:p>
          <a:p>
            <a:pPr marL="0" indent="0">
              <a:spcBef>
                <a:spcPts val="450"/>
              </a:spcBef>
              <a:buNone/>
            </a:pPr>
            <a:r>
              <a:rPr lang="en-US" sz="1600" i="1" dirty="0">
                <a:solidFill>
                  <a:schemeClr val="tx1">
                    <a:lumMod val="50000"/>
                    <a:lumOff val="50000"/>
                  </a:schemeClr>
                </a:solidFill>
              </a:rPr>
              <a:t>       </a:t>
            </a:r>
            <a:r>
              <a:rPr lang="en-US" sz="1600" i="1" dirty="0">
                <a:solidFill>
                  <a:schemeClr val="bg2">
                    <a:lumMod val="75000"/>
                  </a:schemeClr>
                </a:solidFill>
              </a:rPr>
              <a:t>2022	    911,000</a:t>
            </a:r>
          </a:p>
          <a:p>
            <a:pPr marL="0" indent="0">
              <a:spcBef>
                <a:spcPts val="450"/>
              </a:spcBef>
              <a:buNone/>
            </a:pPr>
            <a:r>
              <a:rPr lang="en-US" sz="1600" i="1" dirty="0">
                <a:solidFill>
                  <a:schemeClr val="bg2">
                    <a:lumMod val="75000"/>
                  </a:schemeClr>
                </a:solidFill>
              </a:rPr>
              <a:t>       2023	    963,000</a:t>
            </a:r>
          </a:p>
          <a:p>
            <a:pPr marL="0" indent="0">
              <a:spcBef>
                <a:spcPts val="450"/>
              </a:spcBef>
              <a:buNone/>
            </a:pPr>
            <a:r>
              <a:rPr lang="en-US" sz="1600" i="1" dirty="0">
                <a:solidFill>
                  <a:schemeClr val="bg2">
                    <a:lumMod val="75000"/>
                  </a:schemeClr>
                </a:solidFill>
              </a:rPr>
              <a:t>       2024     	 1,015,000</a:t>
            </a:r>
          </a:p>
          <a:p>
            <a:pPr marL="0" indent="0">
              <a:spcBef>
                <a:spcPts val="450"/>
              </a:spcBef>
              <a:buNone/>
            </a:pPr>
            <a:endParaRPr lang="en-US" sz="1600" dirty="0">
              <a:solidFill>
                <a:schemeClr val="bg1">
                  <a:lumMod val="65000"/>
                </a:schemeClr>
              </a:solidFill>
            </a:endParaRPr>
          </a:p>
        </p:txBody>
      </p:sp>
      <p:pic>
        <p:nvPicPr>
          <p:cNvPr id="5" name="Picture 4">
            <a:extLst>
              <a:ext uri="{FF2B5EF4-FFF2-40B4-BE49-F238E27FC236}">
                <a16:creationId xmlns:a16="http://schemas.microsoft.com/office/drawing/2014/main" id="{35576DB6-65F9-8240-BAFC-2F7CE6C017A5}"/>
              </a:ext>
            </a:extLst>
          </p:cNvPr>
          <p:cNvPicPr>
            <a:picLocks noChangeAspect="1"/>
          </p:cNvPicPr>
          <p:nvPr/>
        </p:nvPicPr>
        <p:blipFill>
          <a:blip r:embed="rId2"/>
          <a:stretch>
            <a:fillRect/>
          </a:stretch>
        </p:blipFill>
        <p:spPr>
          <a:xfrm>
            <a:off x="3320233" y="1131849"/>
            <a:ext cx="4959167" cy="3481968"/>
          </a:xfrm>
          <a:prstGeom prst="rect">
            <a:avLst/>
          </a:prstGeom>
        </p:spPr>
      </p:pic>
    </p:spTree>
    <p:extLst>
      <p:ext uri="{BB962C8B-B14F-4D97-AF65-F5344CB8AC3E}">
        <p14:creationId xmlns:p14="http://schemas.microsoft.com/office/powerpoint/2010/main" val="910023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V6 - Daily Growth Rates</a:t>
            </a:r>
          </a:p>
        </p:txBody>
      </p:sp>
      <p:pic>
        <p:nvPicPr>
          <p:cNvPr id="6" name="Content Placeholder 5">
            <a:extLst>
              <a:ext uri="{FF2B5EF4-FFF2-40B4-BE49-F238E27FC236}">
                <a16:creationId xmlns:a16="http://schemas.microsoft.com/office/drawing/2014/main" id="{923952D4-D162-4B4B-A3E8-411ABCD4EE87}"/>
              </a:ext>
            </a:extLst>
          </p:cNvPr>
          <p:cNvPicPr>
            <a:picLocks noGrp="1" noChangeAspect="1"/>
          </p:cNvPicPr>
          <p:nvPr>
            <p:ph idx="1"/>
          </p:nvPr>
        </p:nvPicPr>
        <p:blipFill>
          <a:blip r:embed="rId2"/>
          <a:stretch>
            <a:fillRect/>
          </a:stretch>
        </p:blipFill>
        <p:spPr>
          <a:xfrm>
            <a:off x="1115122" y="1140460"/>
            <a:ext cx="6350620" cy="3770681"/>
          </a:xfrm>
        </p:spPr>
      </p:pic>
    </p:spTree>
    <p:extLst>
      <p:ext uri="{BB962C8B-B14F-4D97-AF65-F5344CB8AC3E}">
        <p14:creationId xmlns:p14="http://schemas.microsoft.com/office/powerpoint/2010/main" val="1093880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V6 BGP Table Size Predictions</a:t>
            </a:r>
          </a:p>
        </p:txBody>
      </p:sp>
      <p:sp>
        <p:nvSpPr>
          <p:cNvPr id="3" name="Content Placeholder 2"/>
          <p:cNvSpPr>
            <a:spLocks noGrp="1"/>
          </p:cNvSpPr>
          <p:nvPr>
            <p:ph idx="1"/>
          </p:nvPr>
        </p:nvSpPr>
        <p:spPr>
          <a:xfrm>
            <a:off x="383217" y="1704116"/>
            <a:ext cx="7020780" cy="3423827"/>
          </a:xfrm>
        </p:spPr>
        <p:txBody>
          <a:bodyPr>
            <a:normAutofit/>
          </a:bodyPr>
          <a:lstStyle/>
          <a:p>
            <a:pPr marL="0" indent="0">
              <a:spcBef>
                <a:spcPts val="450"/>
              </a:spcBef>
              <a:buNone/>
            </a:pPr>
            <a:r>
              <a:rPr lang="en-US" sz="1400" dirty="0"/>
              <a:t>Jan</a:t>
            </a:r>
            <a:r>
              <a:rPr lang="en-US" sz="1400" i="1" dirty="0">
                <a:solidFill>
                  <a:schemeClr val="tx1">
                    <a:lumMod val="50000"/>
                    <a:lumOff val="50000"/>
                  </a:schemeClr>
                </a:solidFill>
              </a:rPr>
              <a:t> </a:t>
            </a:r>
            <a:r>
              <a:rPr lang="en-US" sz="1400" i="1" dirty="0">
                <a:solidFill>
                  <a:schemeClr val="tx1">
                    <a:lumMod val="85000"/>
                    <a:lumOff val="15000"/>
                  </a:schemeClr>
                </a:solidFill>
              </a:rPr>
              <a:t>2017	      35,000	  36,000</a:t>
            </a:r>
            <a:endParaRPr lang="en-US" sz="1400" i="1" dirty="0">
              <a:solidFill>
                <a:schemeClr val="bg1">
                  <a:lumMod val="75000"/>
                </a:schemeClr>
              </a:solidFill>
            </a:endParaRPr>
          </a:p>
          <a:p>
            <a:pPr marL="0" indent="0">
              <a:spcBef>
                <a:spcPts val="450"/>
              </a:spcBef>
              <a:buNone/>
            </a:pPr>
            <a:r>
              <a:rPr lang="en-US" sz="1400" i="1" dirty="0">
                <a:solidFill>
                  <a:schemeClr val="tx1">
                    <a:lumMod val="50000"/>
                    <a:lumOff val="50000"/>
                  </a:schemeClr>
                </a:solidFill>
              </a:rPr>
              <a:t>       </a:t>
            </a:r>
            <a:r>
              <a:rPr lang="en-US" sz="1400" i="1" dirty="0"/>
              <a:t>2018	      49,000</a:t>
            </a:r>
            <a:r>
              <a:rPr lang="en-US" sz="1400" i="1" dirty="0">
                <a:solidFill>
                  <a:schemeClr val="bg1">
                    <a:lumMod val="75000"/>
                  </a:schemeClr>
                </a:solidFill>
              </a:rPr>
              <a:t>	  </a:t>
            </a:r>
            <a:r>
              <a:rPr lang="en-US" sz="1400" i="1" dirty="0"/>
              <a:t>47,000</a:t>
            </a:r>
          </a:p>
          <a:p>
            <a:pPr marL="0" indent="0">
              <a:spcBef>
                <a:spcPts val="450"/>
              </a:spcBef>
              <a:buNone/>
            </a:pPr>
            <a:r>
              <a:rPr lang="en-US" sz="1400" i="1" dirty="0">
                <a:solidFill>
                  <a:schemeClr val="tx1">
                    <a:lumMod val="50000"/>
                    <a:lumOff val="50000"/>
                  </a:schemeClr>
                </a:solidFill>
              </a:rPr>
              <a:t>       </a:t>
            </a:r>
            <a:r>
              <a:rPr lang="en-US" sz="1400" b="1" i="1" dirty="0">
                <a:solidFill>
                  <a:srgbClr val="FF0000"/>
                </a:solidFill>
              </a:rPr>
              <a:t>2019	      62,000	  62,000</a:t>
            </a:r>
          </a:p>
          <a:p>
            <a:pPr marL="0" indent="0">
              <a:spcBef>
                <a:spcPts val="450"/>
              </a:spcBef>
              <a:buNone/>
            </a:pPr>
            <a:r>
              <a:rPr lang="en-US" sz="1400" i="1" dirty="0">
                <a:solidFill>
                  <a:schemeClr val="bg1">
                    <a:lumMod val="65000"/>
                  </a:schemeClr>
                </a:solidFill>
              </a:rPr>
              <a:t>       </a:t>
            </a:r>
            <a:r>
              <a:rPr lang="en-US" sz="1400" i="1" dirty="0">
                <a:solidFill>
                  <a:schemeClr val="bg1">
                    <a:lumMod val="50000"/>
                  </a:schemeClr>
                </a:solidFill>
              </a:rPr>
              <a:t>2020	      75,000	  83,000</a:t>
            </a:r>
          </a:p>
          <a:p>
            <a:pPr marL="0" indent="0">
              <a:spcBef>
                <a:spcPts val="450"/>
              </a:spcBef>
              <a:buNone/>
            </a:pPr>
            <a:r>
              <a:rPr lang="en-US" sz="1400" i="1" dirty="0">
                <a:solidFill>
                  <a:schemeClr val="tx1">
                    <a:lumMod val="50000"/>
                    <a:lumOff val="50000"/>
                  </a:schemeClr>
                </a:solidFill>
              </a:rPr>
              <a:t>       </a:t>
            </a:r>
            <a:r>
              <a:rPr lang="en-US" sz="1400" i="1" dirty="0">
                <a:solidFill>
                  <a:schemeClr val="bg2">
                    <a:lumMod val="75000"/>
                  </a:schemeClr>
                </a:solidFill>
              </a:rPr>
              <a:t>2021	      89,000	109,000</a:t>
            </a:r>
          </a:p>
          <a:p>
            <a:pPr marL="0" indent="0">
              <a:spcBef>
                <a:spcPts val="450"/>
              </a:spcBef>
              <a:buNone/>
            </a:pPr>
            <a:r>
              <a:rPr lang="en-US" sz="1400" i="1" dirty="0">
                <a:solidFill>
                  <a:schemeClr val="bg2">
                    <a:lumMod val="75000"/>
                  </a:schemeClr>
                </a:solidFill>
              </a:rPr>
              <a:t>       2022	    102,000	145,000</a:t>
            </a:r>
          </a:p>
          <a:p>
            <a:pPr marL="0" indent="0">
              <a:spcBef>
                <a:spcPts val="450"/>
              </a:spcBef>
              <a:buNone/>
            </a:pPr>
            <a:r>
              <a:rPr lang="en-US" sz="1400" i="1" dirty="0">
                <a:solidFill>
                  <a:schemeClr val="bg2">
                    <a:lumMod val="75000"/>
                  </a:schemeClr>
                </a:solidFill>
              </a:rPr>
              <a:t>       2023       116,000	192,000</a:t>
            </a:r>
          </a:p>
          <a:p>
            <a:pPr marL="0" indent="0">
              <a:spcBef>
                <a:spcPts val="450"/>
              </a:spcBef>
              <a:buNone/>
            </a:pPr>
            <a:r>
              <a:rPr lang="en-US" sz="1400" i="1" dirty="0">
                <a:solidFill>
                  <a:schemeClr val="bg2">
                    <a:lumMod val="75000"/>
                  </a:schemeClr>
                </a:solidFill>
              </a:rPr>
              <a:t>       2024	    130,000	255,000</a:t>
            </a:r>
          </a:p>
          <a:p>
            <a:pPr marL="0" indent="0">
              <a:spcBef>
                <a:spcPts val="450"/>
              </a:spcBef>
              <a:buNone/>
            </a:pPr>
            <a:endParaRPr lang="en-US" sz="1400" dirty="0">
              <a:solidFill>
                <a:schemeClr val="bg1">
                  <a:lumMod val="65000"/>
                </a:schemeClr>
              </a:solidFill>
            </a:endParaRPr>
          </a:p>
        </p:txBody>
      </p:sp>
      <p:sp>
        <p:nvSpPr>
          <p:cNvPr id="4" name="TextBox 3">
            <a:extLst>
              <a:ext uri="{FF2B5EF4-FFF2-40B4-BE49-F238E27FC236}">
                <a16:creationId xmlns:a16="http://schemas.microsoft.com/office/drawing/2014/main" id="{945F02E0-C3B4-9246-9FA2-E2641D76802F}"/>
              </a:ext>
            </a:extLst>
          </p:cNvPr>
          <p:cNvSpPr txBox="1"/>
          <p:nvPr/>
        </p:nvSpPr>
        <p:spPr>
          <a:xfrm>
            <a:off x="1403648" y="1296329"/>
            <a:ext cx="2480166" cy="369332"/>
          </a:xfrm>
          <a:prstGeom prst="rect">
            <a:avLst/>
          </a:prstGeom>
          <a:noFill/>
        </p:spPr>
        <p:txBody>
          <a:bodyPr wrap="none" rtlCol="0">
            <a:spAutoFit/>
          </a:bodyPr>
          <a:lstStyle/>
          <a:p>
            <a:r>
              <a:rPr lang="en-AU" dirty="0"/>
              <a:t>Linear   Exponential    </a:t>
            </a:r>
          </a:p>
        </p:txBody>
      </p:sp>
      <p:pic>
        <p:nvPicPr>
          <p:cNvPr id="11" name="Picture 10">
            <a:extLst>
              <a:ext uri="{FF2B5EF4-FFF2-40B4-BE49-F238E27FC236}">
                <a16:creationId xmlns:a16="http://schemas.microsoft.com/office/drawing/2014/main" id="{B75309CF-501B-9846-A196-9698416015FE}"/>
              </a:ext>
            </a:extLst>
          </p:cNvPr>
          <p:cNvPicPr>
            <a:picLocks noChangeAspect="1"/>
          </p:cNvPicPr>
          <p:nvPr/>
        </p:nvPicPr>
        <p:blipFill>
          <a:blip r:embed="rId2"/>
          <a:stretch>
            <a:fillRect/>
          </a:stretch>
        </p:blipFill>
        <p:spPr>
          <a:xfrm>
            <a:off x="4075136" y="1460809"/>
            <a:ext cx="4773356" cy="3351505"/>
          </a:xfrm>
          <a:prstGeom prst="rect">
            <a:avLst/>
          </a:prstGeom>
        </p:spPr>
      </p:pic>
    </p:spTree>
    <p:extLst>
      <p:ext uri="{BB962C8B-B14F-4D97-AF65-F5344CB8AC3E}">
        <p14:creationId xmlns:p14="http://schemas.microsoft.com/office/powerpoint/2010/main" val="1303640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BGP Table Growth</a:t>
            </a:r>
          </a:p>
        </p:txBody>
      </p:sp>
      <p:sp>
        <p:nvSpPr>
          <p:cNvPr id="3" name="Content Placeholder 2"/>
          <p:cNvSpPr>
            <a:spLocks noGrp="1"/>
          </p:cNvSpPr>
          <p:nvPr>
            <p:ph idx="1"/>
          </p:nvPr>
        </p:nvSpPr>
        <p:spPr>
          <a:xfrm>
            <a:off x="1043608" y="1200153"/>
            <a:ext cx="7200800" cy="3423827"/>
          </a:xfrm>
        </p:spPr>
        <p:txBody>
          <a:bodyPr>
            <a:normAutofit/>
          </a:bodyPr>
          <a:lstStyle/>
          <a:p>
            <a:pPr marL="0" indent="0">
              <a:spcAft>
                <a:spcPts val="600"/>
              </a:spcAft>
              <a:buNone/>
            </a:pPr>
            <a:r>
              <a:rPr lang="en-US" sz="1800" b="1" dirty="0"/>
              <a:t>The absolute size of the IPv6 routing table is growing much faster than the IPv4 table</a:t>
            </a:r>
          </a:p>
          <a:p>
            <a:pPr marL="0" indent="0">
              <a:spcAft>
                <a:spcPts val="600"/>
              </a:spcAft>
              <a:buNone/>
            </a:pPr>
            <a:r>
              <a:rPr lang="en-US" sz="1800" b="1" dirty="0"/>
              <a:t>They will require the same memory size in around 5 years time, given that each IPv6 entry is 4 times the memory size of an IPv4 entry</a:t>
            </a:r>
          </a:p>
          <a:p>
            <a:pPr marL="0" indent="0">
              <a:spcAft>
                <a:spcPts val="600"/>
              </a:spcAft>
              <a:buNone/>
            </a:pPr>
            <a:endParaRPr lang="en-US" sz="1900" dirty="0"/>
          </a:p>
          <a:p>
            <a:pPr marL="0" indent="0">
              <a:spcAft>
                <a:spcPts val="600"/>
              </a:spcAft>
              <a:buNone/>
            </a:pPr>
            <a:r>
              <a:rPr lang="en-US" sz="1900" dirty="0"/>
              <a:t>As long as we are prepared to live within the technical constraints of the current routing paradigm, the Internet’s use of BGP will continue to be viable for some time yet</a:t>
            </a:r>
          </a:p>
          <a:p>
            <a:pPr marL="266693" lvl="1" indent="0">
              <a:spcAft>
                <a:spcPts val="600"/>
              </a:spcAft>
              <a:buNone/>
            </a:pPr>
            <a:endParaRPr lang="en-US" sz="1600" dirty="0"/>
          </a:p>
          <a:p>
            <a:pPr marL="0" indent="0">
              <a:spcAft>
                <a:spcPts val="600"/>
              </a:spcAft>
              <a:buNone/>
            </a:pPr>
            <a:endParaRPr lang="en-US" sz="1800" dirty="0"/>
          </a:p>
          <a:p>
            <a:pPr>
              <a:spcAft>
                <a:spcPts val="600"/>
              </a:spcAft>
            </a:pPr>
            <a:endParaRPr lang="en-US" sz="1800" dirty="0"/>
          </a:p>
        </p:txBody>
      </p:sp>
    </p:spTree>
    <p:extLst>
      <p:ext uri="{BB962C8B-B14F-4D97-AF65-F5344CB8AC3E}">
        <p14:creationId xmlns:p14="http://schemas.microsoft.com/office/powerpoint/2010/main" val="3295519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BGP Updates</a:t>
            </a:r>
          </a:p>
        </p:txBody>
      </p:sp>
      <p:sp>
        <p:nvSpPr>
          <p:cNvPr id="3" name="Content Placeholder 2"/>
          <p:cNvSpPr>
            <a:spLocks noGrp="1"/>
          </p:cNvSpPr>
          <p:nvPr>
            <p:ph idx="1"/>
          </p:nvPr>
        </p:nvSpPr>
        <p:spPr/>
        <p:txBody>
          <a:bodyPr/>
          <a:lstStyle/>
          <a:p>
            <a:r>
              <a:rPr lang="en-US" dirty="0"/>
              <a:t>What about the level of updates in BGP?</a:t>
            </a:r>
          </a:p>
          <a:p>
            <a:pPr marL="0" indent="0">
              <a:buNone/>
            </a:pPr>
            <a:endParaRPr lang="en-US" dirty="0"/>
          </a:p>
        </p:txBody>
      </p:sp>
    </p:spTree>
    <p:extLst>
      <p:ext uri="{BB962C8B-B14F-4D97-AF65-F5344CB8AC3E}">
        <p14:creationId xmlns:p14="http://schemas.microsoft.com/office/powerpoint/2010/main" val="1519891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7" y="43037"/>
            <a:ext cx="7200800" cy="857250"/>
          </a:xfrm>
        </p:spPr>
        <p:txBody>
          <a:bodyPr>
            <a:normAutofit/>
          </a:bodyPr>
          <a:lstStyle/>
          <a:p>
            <a:r>
              <a:rPr lang="en-US" sz="2800" dirty="0">
                <a:solidFill>
                  <a:schemeClr val="accent6">
                    <a:lumMod val="50000"/>
                  </a:schemeClr>
                </a:solidFill>
                <a:latin typeface="Powderfinger Type"/>
                <a:cs typeface="Powderfinger Type"/>
              </a:rPr>
              <a:t>IPv4 BGP Updates</a:t>
            </a:r>
          </a:p>
        </p:txBody>
      </p:sp>
      <p:pic>
        <p:nvPicPr>
          <p:cNvPr id="6" name="Content Placeholder 5">
            <a:extLst>
              <a:ext uri="{FF2B5EF4-FFF2-40B4-BE49-F238E27FC236}">
                <a16:creationId xmlns:a16="http://schemas.microsoft.com/office/drawing/2014/main" id="{2E3969C5-F8E9-AE4A-AF17-5379A27C892F}"/>
              </a:ext>
            </a:extLst>
          </p:cNvPr>
          <p:cNvPicPr>
            <a:picLocks noGrp="1" noChangeAspect="1"/>
          </p:cNvPicPr>
          <p:nvPr>
            <p:ph idx="1"/>
          </p:nvPr>
        </p:nvPicPr>
        <p:blipFill>
          <a:blip r:embed="rId2"/>
          <a:stretch>
            <a:fillRect/>
          </a:stretch>
        </p:blipFill>
        <p:spPr>
          <a:xfrm>
            <a:off x="827584" y="777724"/>
            <a:ext cx="7028450" cy="4173143"/>
          </a:xfrm>
        </p:spPr>
      </p:pic>
    </p:spTree>
    <p:extLst>
      <p:ext uri="{BB962C8B-B14F-4D97-AF65-F5344CB8AC3E}">
        <p14:creationId xmlns:p14="http://schemas.microsoft.com/office/powerpoint/2010/main" val="2890873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3" y="74591"/>
            <a:ext cx="7118548" cy="857250"/>
          </a:xfrm>
        </p:spPr>
        <p:txBody>
          <a:bodyPr>
            <a:noAutofit/>
          </a:bodyPr>
          <a:lstStyle/>
          <a:p>
            <a:r>
              <a:rPr lang="en-US" sz="2800" dirty="0">
                <a:solidFill>
                  <a:schemeClr val="accent6">
                    <a:lumMod val="50000"/>
                  </a:schemeClr>
                </a:solidFill>
                <a:latin typeface="Powderfinger Type"/>
                <a:cs typeface="Powderfinger Type"/>
              </a:rPr>
              <a:t>IPv4 BGP Convergence Performance</a:t>
            </a:r>
          </a:p>
        </p:txBody>
      </p:sp>
      <p:pic>
        <p:nvPicPr>
          <p:cNvPr id="6" name="Content Placeholder 5">
            <a:extLst>
              <a:ext uri="{FF2B5EF4-FFF2-40B4-BE49-F238E27FC236}">
                <a16:creationId xmlns:a16="http://schemas.microsoft.com/office/drawing/2014/main" id="{BA1B70D3-2DF6-3242-97EA-BBDDBBD80F37}"/>
              </a:ext>
            </a:extLst>
          </p:cNvPr>
          <p:cNvPicPr>
            <a:picLocks noGrp="1" noChangeAspect="1"/>
          </p:cNvPicPr>
          <p:nvPr>
            <p:ph idx="1"/>
          </p:nvPr>
        </p:nvPicPr>
        <p:blipFill>
          <a:blip r:embed="rId2"/>
          <a:stretch>
            <a:fillRect/>
          </a:stretch>
        </p:blipFill>
        <p:spPr>
          <a:xfrm>
            <a:off x="4572000" y="1289081"/>
            <a:ext cx="4572000" cy="2926080"/>
          </a:xfrm>
        </p:spPr>
      </p:pic>
      <p:pic>
        <p:nvPicPr>
          <p:cNvPr id="9" name="Picture 8">
            <a:extLst>
              <a:ext uri="{FF2B5EF4-FFF2-40B4-BE49-F238E27FC236}">
                <a16:creationId xmlns:a16="http://schemas.microsoft.com/office/drawing/2014/main" id="{D3C96C5F-3DF4-0B48-97C8-D042FEFB62DF}"/>
              </a:ext>
            </a:extLst>
          </p:cNvPr>
          <p:cNvPicPr>
            <a:picLocks noChangeAspect="1"/>
          </p:cNvPicPr>
          <p:nvPr/>
        </p:nvPicPr>
        <p:blipFill>
          <a:blip r:embed="rId3"/>
          <a:stretch>
            <a:fillRect/>
          </a:stretch>
        </p:blipFill>
        <p:spPr>
          <a:xfrm>
            <a:off x="0" y="1289081"/>
            <a:ext cx="4572000" cy="2926080"/>
          </a:xfrm>
          <a:prstGeom prst="rect">
            <a:avLst/>
          </a:prstGeom>
        </p:spPr>
      </p:pic>
    </p:spTree>
    <p:extLst>
      <p:ext uri="{BB962C8B-B14F-4D97-AF65-F5344CB8AC3E}">
        <p14:creationId xmlns:p14="http://schemas.microsoft.com/office/powerpoint/2010/main" val="3088542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latin typeface="Powderfinger Type"/>
                <a:cs typeface="Powderfinger Type"/>
              </a:rPr>
              <a:t>Updates in IPv4 BGP</a:t>
            </a:r>
          </a:p>
        </p:txBody>
      </p:sp>
      <p:sp>
        <p:nvSpPr>
          <p:cNvPr id="3" name="Content Placeholder 2"/>
          <p:cNvSpPr>
            <a:spLocks noGrp="1"/>
          </p:cNvSpPr>
          <p:nvPr>
            <p:ph idx="1"/>
          </p:nvPr>
        </p:nvSpPr>
        <p:spPr>
          <a:xfrm>
            <a:off x="1043608" y="1200152"/>
            <a:ext cx="6120680" cy="3423827"/>
          </a:xfrm>
        </p:spPr>
        <p:txBody>
          <a:bodyPr>
            <a:noAutofit/>
          </a:bodyPr>
          <a:lstStyle/>
          <a:p>
            <a:pPr marL="0" indent="0">
              <a:buNone/>
            </a:pPr>
            <a:r>
              <a:rPr lang="en-US" sz="2000" b="1" dirty="0"/>
              <a:t>Still no great level of concern …</a:t>
            </a:r>
          </a:p>
          <a:p>
            <a:r>
              <a:rPr lang="en-US" sz="1600" dirty="0"/>
              <a:t>The number of updates per instability event and the time to converge has been relatively constant</a:t>
            </a:r>
          </a:p>
          <a:p>
            <a:r>
              <a:rPr lang="en-US" sz="1600" dirty="0"/>
              <a:t>Likely contributors to this outcome are the damping effect of widespread use of the MRAI interval by eBGP speakers, and the compressed topology factor, as seen in the relatively constant AS Path Length</a:t>
            </a:r>
          </a:p>
          <a:p>
            <a:pPr marL="0" indent="0">
              <a:buNone/>
            </a:pPr>
            <a:endParaRPr lang="en-US" sz="1200" dirty="0"/>
          </a:p>
        </p:txBody>
      </p:sp>
    </p:spTree>
    <p:extLst>
      <p:ext uri="{BB962C8B-B14F-4D97-AF65-F5344CB8AC3E}">
        <p14:creationId xmlns:p14="http://schemas.microsoft.com/office/powerpoint/2010/main" val="3433338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1" y="5402"/>
            <a:ext cx="8136904" cy="857250"/>
          </a:xfrm>
        </p:spPr>
        <p:txBody>
          <a:bodyPr>
            <a:noAutofit/>
          </a:bodyPr>
          <a:lstStyle/>
          <a:p>
            <a:r>
              <a:rPr lang="en-US" sz="2800" dirty="0">
                <a:solidFill>
                  <a:schemeClr val="accent6">
                    <a:lumMod val="50000"/>
                  </a:schemeClr>
                </a:solidFill>
                <a:latin typeface="Powderfinger Type"/>
                <a:cs typeface="Powderfinger Type"/>
              </a:rPr>
              <a:t>V6 BGP Updates</a:t>
            </a:r>
          </a:p>
        </p:txBody>
      </p:sp>
      <p:pic>
        <p:nvPicPr>
          <p:cNvPr id="8" name="Picture 7">
            <a:extLst>
              <a:ext uri="{FF2B5EF4-FFF2-40B4-BE49-F238E27FC236}">
                <a16:creationId xmlns:a16="http://schemas.microsoft.com/office/drawing/2014/main" id="{55FF9FAD-7D60-4E4C-A4DF-9DFDE7CB88E0}"/>
              </a:ext>
            </a:extLst>
          </p:cNvPr>
          <p:cNvPicPr>
            <a:picLocks noChangeAspect="1"/>
          </p:cNvPicPr>
          <p:nvPr/>
        </p:nvPicPr>
        <p:blipFill>
          <a:blip r:embed="rId2"/>
          <a:stretch>
            <a:fillRect/>
          </a:stretch>
        </p:blipFill>
        <p:spPr>
          <a:xfrm>
            <a:off x="825190" y="798358"/>
            <a:ext cx="7130324" cy="4233630"/>
          </a:xfrm>
          <a:prstGeom prst="rect">
            <a:avLst/>
          </a:prstGeom>
        </p:spPr>
      </p:pic>
    </p:spTree>
    <p:extLst>
      <p:ext uri="{BB962C8B-B14F-4D97-AF65-F5344CB8AC3E}">
        <p14:creationId xmlns:p14="http://schemas.microsoft.com/office/powerpoint/2010/main" val="4634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9" y="14331"/>
            <a:ext cx="7488832" cy="857250"/>
          </a:xfrm>
        </p:spPr>
        <p:txBody>
          <a:bodyPr>
            <a:normAutofit/>
          </a:bodyPr>
          <a:lstStyle/>
          <a:p>
            <a:r>
              <a:rPr lang="en-US" sz="2800" dirty="0">
                <a:solidFill>
                  <a:schemeClr val="accent6">
                    <a:lumMod val="50000"/>
                  </a:schemeClr>
                </a:solidFill>
                <a:latin typeface="Powderfinger Type"/>
                <a:cs typeface="Powderfinger Type"/>
              </a:rPr>
              <a:t>V6 Convergence Performance</a:t>
            </a:r>
          </a:p>
        </p:txBody>
      </p:sp>
      <p:pic>
        <p:nvPicPr>
          <p:cNvPr id="4" name="Picture 3">
            <a:extLst>
              <a:ext uri="{FF2B5EF4-FFF2-40B4-BE49-F238E27FC236}">
                <a16:creationId xmlns:a16="http://schemas.microsoft.com/office/drawing/2014/main" id="{6D4C9C71-5E06-E44C-A923-CB6A454B8003}"/>
              </a:ext>
            </a:extLst>
          </p:cNvPr>
          <p:cNvPicPr>
            <a:picLocks noChangeAspect="1"/>
          </p:cNvPicPr>
          <p:nvPr/>
        </p:nvPicPr>
        <p:blipFill>
          <a:blip r:embed="rId2"/>
          <a:stretch>
            <a:fillRect/>
          </a:stretch>
        </p:blipFill>
        <p:spPr>
          <a:xfrm>
            <a:off x="4779906" y="1357884"/>
            <a:ext cx="4296718" cy="2551176"/>
          </a:xfrm>
          <a:prstGeom prst="rect">
            <a:avLst/>
          </a:prstGeom>
        </p:spPr>
      </p:pic>
      <p:pic>
        <p:nvPicPr>
          <p:cNvPr id="6" name="Picture 5">
            <a:extLst>
              <a:ext uri="{FF2B5EF4-FFF2-40B4-BE49-F238E27FC236}">
                <a16:creationId xmlns:a16="http://schemas.microsoft.com/office/drawing/2014/main" id="{E6137A93-FEB8-9242-8B03-5FE2A9FDC251}"/>
              </a:ext>
            </a:extLst>
          </p:cNvPr>
          <p:cNvPicPr>
            <a:picLocks noChangeAspect="1"/>
          </p:cNvPicPr>
          <p:nvPr/>
        </p:nvPicPr>
        <p:blipFill>
          <a:blip r:embed="rId3"/>
          <a:stretch>
            <a:fillRect/>
          </a:stretch>
        </p:blipFill>
        <p:spPr>
          <a:xfrm>
            <a:off x="200476" y="1312483"/>
            <a:ext cx="4456106" cy="2645813"/>
          </a:xfrm>
          <a:prstGeom prst="rect">
            <a:avLst/>
          </a:prstGeom>
        </p:spPr>
      </p:pic>
    </p:spTree>
    <p:extLst>
      <p:ext uri="{BB962C8B-B14F-4D97-AF65-F5344CB8AC3E}">
        <p14:creationId xmlns:p14="http://schemas.microsoft.com/office/powerpoint/2010/main" val="91448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123478"/>
            <a:ext cx="8352928" cy="857250"/>
          </a:xfrm>
        </p:spPr>
        <p:txBody>
          <a:bodyPr>
            <a:normAutofit/>
          </a:bodyPr>
          <a:lstStyle/>
          <a:p>
            <a:r>
              <a:rPr lang="en-US" sz="2800" dirty="0">
                <a:solidFill>
                  <a:schemeClr val="accent6">
                    <a:lumMod val="50000"/>
                  </a:schemeClr>
                </a:solidFill>
              </a:rPr>
              <a:t>2016-2018 in detail</a:t>
            </a:r>
          </a:p>
        </p:txBody>
      </p:sp>
      <p:pic>
        <p:nvPicPr>
          <p:cNvPr id="4" name="Picture 3">
            <a:extLst>
              <a:ext uri="{FF2B5EF4-FFF2-40B4-BE49-F238E27FC236}">
                <a16:creationId xmlns:a16="http://schemas.microsoft.com/office/drawing/2014/main" id="{8844192C-FD0D-C94B-86BB-8D35F0786F64}"/>
              </a:ext>
            </a:extLst>
          </p:cNvPr>
          <p:cNvPicPr>
            <a:picLocks noChangeAspect="1"/>
          </p:cNvPicPr>
          <p:nvPr/>
        </p:nvPicPr>
        <p:blipFill>
          <a:blip r:embed="rId2"/>
          <a:stretch>
            <a:fillRect/>
          </a:stretch>
        </p:blipFill>
        <p:spPr>
          <a:xfrm>
            <a:off x="772979" y="753630"/>
            <a:ext cx="7894449" cy="4341947"/>
          </a:xfrm>
          <a:prstGeom prst="rect">
            <a:avLst/>
          </a:prstGeom>
        </p:spPr>
      </p:pic>
    </p:spTree>
    <p:extLst>
      <p:ext uri="{BB962C8B-B14F-4D97-AF65-F5344CB8AC3E}">
        <p14:creationId xmlns:p14="http://schemas.microsoft.com/office/powerpoint/2010/main" val="779274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50000"/>
                  </a:schemeClr>
                </a:solidFill>
              </a:rPr>
              <a:t>Routing Futures</a:t>
            </a:r>
          </a:p>
        </p:txBody>
      </p:sp>
      <p:sp>
        <p:nvSpPr>
          <p:cNvPr id="3" name="Content Placeholder 2"/>
          <p:cNvSpPr>
            <a:spLocks noGrp="1"/>
          </p:cNvSpPr>
          <p:nvPr>
            <p:ph idx="1"/>
          </p:nvPr>
        </p:nvSpPr>
        <p:spPr>
          <a:xfrm>
            <a:off x="1043609" y="1200153"/>
            <a:ext cx="6840760" cy="3423827"/>
          </a:xfrm>
        </p:spPr>
        <p:txBody>
          <a:bodyPr>
            <a:normAutofit/>
          </a:bodyPr>
          <a:lstStyle/>
          <a:p>
            <a:pPr>
              <a:spcBef>
                <a:spcPts val="0"/>
              </a:spcBef>
              <a:defRPr/>
            </a:pPr>
            <a:r>
              <a:rPr lang="en-US" sz="1600" dirty="0"/>
              <a:t>There is little in the way of scaling pressure from BGP as a routing protocol – the relatively compressed topology and stability of the infrastructure links tend to ensure that BGP remains effective in routing the internet</a:t>
            </a:r>
          </a:p>
          <a:p>
            <a:pPr>
              <a:spcBef>
                <a:spcPts val="0"/>
              </a:spcBef>
              <a:defRPr/>
            </a:pPr>
            <a:endParaRPr lang="en-US" sz="1600" dirty="0"/>
          </a:p>
          <a:p>
            <a:pPr>
              <a:spcBef>
                <a:spcPts val="0"/>
              </a:spcBef>
              <a:defRPr/>
            </a:pPr>
            <a:r>
              <a:rPr lang="en-US" sz="1600" dirty="0"/>
              <a:t>The issues of FIB size, line speeds and equipment cost of line cards represent a more significant issue for hardware suppliers – we can expect cheaper line cards to to use far smaller LRU cache local FIBs in the high speed switches and push less used routes to a slower / cheaper lookup path. This approach  may also become common in very high speed line cards </a:t>
            </a:r>
          </a:p>
        </p:txBody>
      </p:sp>
    </p:spTree>
    <p:extLst>
      <p:ext uri="{BB962C8B-B14F-4D97-AF65-F5344CB8AC3E}">
        <p14:creationId xmlns:p14="http://schemas.microsoft.com/office/powerpoint/2010/main" val="2762781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14831-B4EC-0D4A-A9CD-180ACC9BDCF8}"/>
              </a:ext>
            </a:extLst>
          </p:cNvPr>
          <p:cNvSpPr>
            <a:spLocks noGrp="1"/>
          </p:cNvSpPr>
          <p:nvPr>
            <p:ph type="title"/>
          </p:nvPr>
        </p:nvSpPr>
        <p:spPr/>
        <p:txBody>
          <a:bodyPr>
            <a:normAutofit/>
          </a:bodyPr>
          <a:lstStyle/>
          <a:p>
            <a:r>
              <a:rPr lang="en-US" sz="2800" dirty="0">
                <a:solidFill>
                  <a:schemeClr val="accent6">
                    <a:lumMod val="50000"/>
                  </a:schemeClr>
                </a:solidFill>
              </a:rPr>
              <a:t>Some Practical Suggestions</a:t>
            </a:r>
            <a:endParaRPr lang="en-AU" sz="2800" dirty="0"/>
          </a:p>
        </p:txBody>
      </p:sp>
      <p:sp>
        <p:nvSpPr>
          <p:cNvPr id="3" name="Content Placeholder 2">
            <a:extLst>
              <a:ext uri="{FF2B5EF4-FFF2-40B4-BE49-F238E27FC236}">
                <a16:creationId xmlns:a16="http://schemas.microsoft.com/office/drawing/2014/main" id="{521FD855-D1CA-7A4F-93BB-B5CA1EC3555F}"/>
              </a:ext>
            </a:extLst>
          </p:cNvPr>
          <p:cNvSpPr>
            <a:spLocks noGrp="1"/>
          </p:cNvSpPr>
          <p:nvPr>
            <p:ph idx="1"/>
          </p:nvPr>
        </p:nvSpPr>
        <p:spPr>
          <a:xfrm>
            <a:off x="1187625" y="1200152"/>
            <a:ext cx="6984776" cy="3423827"/>
          </a:xfrm>
        </p:spPr>
        <p:txBody>
          <a:bodyPr>
            <a:normAutofit/>
          </a:bodyPr>
          <a:lstStyle/>
          <a:p>
            <a:r>
              <a:rPr lang="en-AU" sz="1800" dirty="0"/>
              <a:t>Understand your hardware’s high speed FIB capacity in the default-free parts of your network</a:t>
            </a:r>
          </a:p>
          <a:p>
            <a:r>
              <a:rPr lang="en-AU" sz="1800" dirty="0"/>
              <a:t>Review your IPv4 / IPv6 portioning - a dual-stack eBGP router will need 900,000 IPv4 slots and 110,000 IPv6 slots for a full eBGP routing table in line cards over the coming 24 months if they are using a full FIB load</a:t>
            </a:r>
          </a:p>
          <a:p>
            <a:r>
              <a:rPr lang="en-AU" sz="1800" dirty="0"/>
              <a:t>Judicious use of default routes in your internal network  may allow you drop this requirement significantly</a:t>
            </a:r>
          </a:p>
        </p:txBody>
      </p:sp>
    </p:spTree>
    <p:extLst>
      <p:ext uri="{BB962C8B-B14F-4D97-AF65-F5344CB8AC3E}">
        <p14:creationId xmlns:p14="http://schemas.microsoft.com/office/powerpoint/2010/main" val="3211341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637" y="520241"/>
            <a:ext cx="4339390" cy="857250"/>
          </a:xfrm>
        </p:spPr>
        <p:txBody>
          <a:bodyPr>
            <a:normAutofit/>
          </a:bodyPr>
          <a:lstStyle/>
          <a:p>
            <a:r>
              <a:rPr lang="en-US" sz="4950" dirty="0">
                <a:latin typeface="Vadim's Writing"/>
                <a:cs typeface="Vadim's Writing"/>
              </a:rPr>
              <a:t>That’s it!</a:t>
            </a:r>
          </a:p>
        </p:txBody>
      </p:sp>
      <p:sp>
        <p:nvSpPr>
          <p:cNvPr id="4" name="Rectangle 2"/>
          <p:cNvSpPr>
            <a:spLocks/>
          </p:cNvSpPr>
          <p:nvPr/>
        </p:nvSpPr>
        <p:spPr bwMode="auto">
          <a:xfrm rot="397884">
            <a:off x="3169064" y="2377160"/>
            <a:ext cx="2408481" cy="885312"/>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1200" b="1" dirty="0">
                <a:effectLst>
                  <a:outerShdw blurRad="38100" dist="38100" dir="2700000" algn="tl">
                    <a:srgbClr val="FFFFFF"/>
                  </a:outerShdw>
                </a:effectLst>
                <a:latin typeface="AhnbergHand"/>
                <a:ea typeface="ＭＳ Ｐゴシック" charset="0"/>
                <a:cs typeface="AhnbergHand"/>
                <a:sym typeface="Bradley Hand ITC TT-Bold" charset="0"/>
              </a:rPr>
              <a:t>Questions?</a:t>
            </a:r>
          </a:p>
        </p:txBody>
      </p:sp>
    </p:spTree>
    <p:extLst>
      <p:ext uri="{BB962C8B-B14F-4D97-AF65-F5344CB8AC3E}">
        <p14:creationId xmlns:p14="http://schemas.microsoft.com/office/powerpoint/2010/main" val="3893444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123478"/>
            <a:ext cx="8352928" cy="857250"/>
          </a:xfrm>
        </p:spPr>
        <p:txBody>
          <a:bodyPr>
            <a:normAutofit/>
          </a:bodyPr>
          <a:lstStyle/>
          <a:p>
            <a:r>
              <a:rPr lang="en-US" sz="2800" dirty="0">
                <a:solidFill>
                  <a:schemeClr val="accent6">
                    <a:lumMod val="50000"/>
                  </a:schemeClr>
                </a:solidFill>
              </a:rPr>
              <a:t>2016-2018 in detail</a:t>
            </a:r>
          </a:p>
        </p:txBody>
      </p:sp>
      <p:pic>
        <p:nvPicPr>
          <p:cNvPr id="4" name="Picture 3">
            <a:extLst>
              <a:ext uri="{FF2B5EF4-FFF2-40B4-BE49-F238E27FC236}">
                <a16:creationId xmlns:a16="http://schemas.microsoft.com/office/drawing/2014/main" id="{8844192C-FD0D-C94B-86BB-8D35F0786F64}"/>
              </a:ext>
            </a:extLst>
          </p:cNvPr>
          <p:cNvPicPr>
            <a:picLocks noChangeAspect="1"/>
          </p:cNvPicPr>
          <p:nvPr/>
        </p:nvPicPr>
        <p:blipFill>
          <a:blip r:embed="rId2"/>
          <a:stretch>
            <a:fillRect/>
          </a:stretch>
        </p:blipFill>
        <p:spPr>
          <a:xfrm>
            <a:off x="772979" y="753630"/>
            <a:ext cx="7894449" cy="4341947"/>
          </a:xfrm>
          <a:prstGeom prst="rect">
            <a:avLst/>
          </a:prstGeom>
        </p:spPr>
      </p:pic>
      <p:cxnSp>
        <p:nvCxnSpPr>
          <p:cNvPr id="5" name="Straight Connector 4">
            <a:extLst>
              <a:ext uri="{FF2B5EF4-FFF2-40B4-BE49-F238E27FC236}">
                <a16:creationId xmlns:a16="http://schemas.microsoft.com/office/drawing/2014/main" id="{66F9D620-699F-EA45-8ED6-8ECDA05FF348}"/>
              </a:ext>
            </a:extLst>
          </p:cNvPr>
          <p:cNvCxnSpPr>
            <a:cxnSpLocks/>
          </p:cNvCxnSpPr>
          <p:nvPr/>
        </p:nvCxnSpPr>
        <p:spPr>
          <a:xfrm flipH="1">
            <a:off x="1222513" y="2089400"/>
            <a:ext cx="7389745" cy="1970735"/>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1EF5DF5-9571-D14E-93B8-032E97002B86}"/>
              </a:ext>
            </a:extLst>
          </p:cNvPr>
          <p:cNvSpPr txBox="1"/>
          <p:nvPr/>
        </p:nvSpPr>
        <p:spPr>
          <a:xfrm>
            <a:off x="5578902" y="3602275"/>
            <a:ext cx="2161451" cy="300082"/>
          </a:xfrm>
          <a:prstGeom prst="rect">
            <a:avLst/>
          </a:prstGeom>
          <a:solidFill>
            <a:schemeClr val="bg1"/>
          </a:solidFill>
        </p:spPr>
        <p:txBody>
          <a:bodyPr wrap="square" rtlCol="0">
            <a:spAutoFit/>
          </a:bodyPr>
          <a:lstStyle/>
          <a:p>
            <a:r>
              <a:rPr lang="en-US" sz="1350" dirty="0">
                <a:solidFill>
                  <a:srgbClr val="FF0000"/>
                </a:solidFill>
                <a:latin typeface="AhnbergHand" charset="0"/>
                <a:ea typeface="AhnbergHand" charset="0"/>
                <a:cs typeface="AhnbergHand" charset="0"/>
              </a:rPr>
              <a:t>average growth trend</a:t>
            </a:r>
          </a:p>
        </p:txBody>
      </p:sp>
      <p:sp>
        <p:nvSpPr>
          <p:cNvPr id="7" name="TextBox 6">
            <a:extLst>
              <a:ext uri="{FF2B5EF4-FFF2-40B4-BE49-F238E27FC236}">
                <a16:creationId xmlns:a16="http://schemas.microsoft.com/office/drawing/2014/main" id="{7996B761-B9E6-DA47-B19C-D43BE5EFA3D7}"/>
              </a:ext>
            </a:extLst>
          </p:cNvPr>
          <p:cNvSpPr txBox="1"/>
          <p:nvPr/>
        </p:nvSpPr>
        <p:spPr>
          <a:xfrm>
            <a:off x="2411761" y="2402935"/>
            <a:ext cx="1907895" cy="300082"/>
          </a:xfrm>
          <a:prstGeom prst="rect">
            <a:avLst/>
          </a:prstGeom>
          <a:noFill/>
        </p:spPr>
        <p:txBody>
          <a:bodyPr wrap="none" rtlCol="0">
            <a:spAutoFit/>
          </a:bodyPr>
          <a:lstStyle/>
          <a:p>
            <a:r>
              <a:rPr lang="en-US" sz="1350" dirty="0">
                <a:solidFill>
                  <a:schemeClr val="accent1">
                    <a:lumMod val="75000"/>
                  </a:schemeClr>
                </a:solidFill>
                <a:latin typeface="AhnbergHand" charset="0"/>
                <a:ea typeface="AhnbergHand" charset="0"/>
                <a:cs typeface="AhnbergHand" charset="0"/>
              </a:rPr>
              <a:t>Route Views Peers</a:t>
            </a:r>
          </a:p>
        </p:txBody>
      </p:sp>
      <p:sp>
        <p:nvSpPr>
          <p:cNvPr id="8" name="TextBox 7">
            <a:extLst>
              <a:ext uri="{FF2B5EF4-FFF2-40B4-BE49-F238E27FC236}">
                <a16:creationId xmlns:a16="http://schemas.microsoft.com/office/drawing/2014/main" id="{2F385302-B7D6-7D44-9F9F-556AD44AC06A}"/>
              </a:ext>
            </a:extLst>
          </p:cNvPr>
          <p:cNvSpPr txBox="1"/>
          <p:nvPr/>
        </p:nvSpPr>
        <p:spPr>
          <a:xfrm>
            <a:off x="2294109" y="4271390"/>
            <a:ext cx="1141659" cy="300082"/>
          </a:xfrm>
          <a:prstGeom prst="rect">
            <a:avLst/>
          </a:prstGeom>
          <a:noFill/>
        </p:spPr>
        <p:txBody>
          <a:bodyPr wrap="none" rtlCol="0">
            <a:spAutoFit/>
          </a:bodyPr>
          <a:lstStyle/>
          <a:p>
            <a:r>
              <a:rPr lang="en-US" sz="1350" dirty="0">
                <a:solidFill>
                  <a:schemeClr val="accent1">
                    <a:lumMod val="75000"/>
                  </a:schemeClr>
                </a:solidFill>
                <a:latin typeface="AhnbergHand" charset="0"/>
                <a:ea typeface="AhnbergHand" charset="0"/>
                <a:cs typeface="AhnbergHand" charset="0"/>
              </a:rPr>
              <a:t>RIS Peers</a:t>
            </a:r>
          </a:p>
        </p:txBody>
      </p:sp>
      <p:sp>
        <p:nvSpPr>
          <p:cNvPr id="9" name="Freeform 8">
            <a:extLst>
              <a:ext uri="{FF2B5EF4-FFF2-40B4-BE49-F238E27FC236}">
                <a16:creationId xmlns:a16="http://schemas.microsoft.com/office/drawing/2014/main" id="{223F4109-6F7A-8E4A-923E-4CD1B78ED459}"/>
              </a:ext>
            </a:extLst>
          </p:cNvPr>
          <p:cNvSpPr/>
          <p:nvPr/>
        </p:nvSpPr>
        <p:spPr>
          <a:xfrm>
            <a:off x="3607216" y="3486091"/>
            <a:ext cx="132656" cy="473246"/>
          </a:xfrm>
          <a:custGeom>
            <a:avLst/>
            <a:gdLst>
              <a:gd name="connsiteX0" fmla="*/ 134930 w 176875"/>
              <a:gd name="connsiteY0" fmla="*/ 145204 h 630994"/>
              <a:gd name="connsiteX1" fmla="*/ 34262 w 176875"/>
              <a:gd name="connsiteY1" fmla="*/ 27758 h 630994"/>
              <a:gd name="connsiteX2" fmla="*/ 9095 w 176875"/>
              <a:gd name="connsiteY2" fmla="*/ 606599 h 630994"/>
              <a:gd name="connsiteX3" fmla="*/ 176875 w 176875"/>
              <a:gd name="connsiteY3" fmla="*/ 531098 h 630994"/>
            </a:gdLst>
            <a:ahLst/>
            <a:cxnLst>
              <a:cxn ang="0">
                <a:pos x="connsiteX0" y="connsiteY0"/>
              </a:cxn>
              <a:cxn ang="0">
                <a:pos x="connsiteX1" y="connsiteY1"/>
              </a:cxn>
              <a:cxn ang="0">
                <a:pos x="connsiteX2" y="connsiteY2"/>
              </a:cxn>
              <a:cxn ang="0">
                <a:pos x="connsiteX3" y="connsiteY3"/>
              </a:cxn>
            </a:cxnLst>
            <a:rect l="l" t="t" r="r" b="b"/>
            <a:pathLst>
              <a:path w="176875" h="630994">
                <a:moveTo>
                  <a:pt x="134930" y="145204"/>
                </a:moveTo>
                <a:cubicBezTo>
                  <a:pt x="95082" y="48031"/>
                  <a:pt x="55234" y="-49141"/>
                  <a:pt x="34262" y="27758"/>
                </a:cubicBezTo>
                <a:cubicBezTo>
                  <a:pt x="13290" y="104657"/>
                  <a:pt x="-14674" y="522709"/>
                  <a:pt x="9095" y="606599"/>
                </a:cubicBezTo>
                <a:cubicBezTo>
                  <a:pt x="32864" y="690489"/>
                  <a:pt x="176875" y="531098"/>
                  <a:pt x="176875" y="5310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9">
            <a:extLst>
              <a:ext uri="{FF2B5EF4-FFF2-40B4-BE49-F238E27FC236}">
                <a16:creationId xmlns:a16="http://schemas.microsoft.com/office/drawing/2014/main" id="{6AD19664-B254-654C-9712-B60CDD31DD9E}"/>
              </a:ext>
            </a:extLst>
          </p:cNvPr>
          <p:cNvSpPr/>
          <p:nvPr/>
        </p:nvSpPr>
        <p:spPr>
          <a:xfrm>
            <a:off x="3053085" y="2646751"/>
            <a:ext cx="638077" cy="352338"/>
          </a:xfrm>
          <a:custGeom>
            <a:avLst/>
            <a:gdLst>
              <a:gd name="connsiteX0" fmla="*/ 53809 w 850769"/>
              <a:gd name="connsiteY0" fmla="*/ 0 h 469784"/>
              <a:gd name="connsiteX1" fmla="*/ 78976 w 850769"/>
              <a:gd name="connsiteY1" fmla="*/ 268448 h 469784"/>
              <a:gd name="connsiteX2" fmla="*/ 808818 w 850769"/>
              <a:gd name="connsiteY2" fmla="*/ 276837 h 469784"/>
              <a:gd name="connsiteX3" fmla="*/ 624261 w 850769"/>
              <a:gd name="connsiteY3" fmla="*/ 134224 h 469784"/>
              <a:gd name="connsiteX4" fmla="*/ 850763 w 850769"/>
              <a:gd name="connsiteY4" fmla="*/ 327171 h 469784"/>
              <a:gd name="connsiteX5" fmla="*/ 615872 w 850769"/>
              <a:gd name="connsiteY5" fmla="*/ 469784 h 46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0769" h="469784">
                <a:moveTo>
                  <a:pt x="53809" y="0"/>
                </a:moveTo>
                <a:cubicBezTo>
                  <a:pt x="3475" y="111154"/>
                  <a:pt x="-46859" y="222309"/>
                  <a:pt x="78976" y="268448"/>
                </a:cubicBezTo>
                <a:cubicBezTo>
                  <a:pt x="204811" y="314587"/>
                  <a:pt x="717937" y="299208"/>
                  <a:pt x="808818" y="276837"/>
                </a:cubicBezTo>
                <a:cubicBezTo>
                  <a:pt x="899699" y="254466"/>
                  <a:pt x="617270" y="125835"/>
                  <a:pt x="624261" y="134224"/>
                </a:cubicBezTo>
                <a:cubicBezTo>
                  <a:pt x="631252" y="142613"/>
                  <a:pt x="852161" y="271244"/>
                  <a:pt x="850763" y="327171"/>
                </a:cubicBezTo>
                <a:cubicBezTo>
                  <a:pt x="849365" y="383098"/>
                  <a:pt x="615872" y="469784"/>
                  <a:pt x="615872" y="4697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95C29BFE-9648-0B41-8B60-26FF3CEDCC11}"/>
              </a:ext>
            </a:extLst>
          </p:cNvPr>
          <p:cNvSpPr/>
          <p:nvPr/>
        </p:nvSpPr>
        <p:spPr>
          <a:xfrm>
            <a:off x="3224754" y="3830572"/>
            <a:ext cx="327292" cy="453005"/>
          </a:xfrm>
          <a:custGeom>
            <a:avLst/>
            <a:gdLst>
              <a:gd name="connsiteX0" fmla="*/ 11416 w 436389"/>
              <a:gd name="connsiteY0" fmla="*/ 604007 h 604007"/>
              <a:gd name="connsiteX1" fmla="*/ 53361 w 436389"/>
              <a:gd name="connsiteY1" fmla="*/ 218114 h 604007"/>
              <a:gd name="connsiteX2" fmla="*/ 430865 w 436389"/>
              <a:gd name="connsiteY2" fmla="*/ 75501 h 604007"/>
              <a:gd name="connsiteX3" fmla="*/ 288253 w 436389"/>
              <a:gd name="connsiteY3" fmla="*/ 0 h 604007"/>
              <a:gd name="connsiteX4" fmla="*/ 430865 w 436389"/>
              <a:gd name="connsiteY4" fmla="*/ 75501 h 604007"/>
              <a:gd name="connsiteX5" fmla="*/ 338587 w 436389"/>
              <a:gd name="connsiteY5" fmla="*/ 218114 h 60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389" h="604007">
                <a:moveTo>
                  <a:pt x="11416" y="604007"/>
                </a:moveTo>
                <a:cubicBezTo>
                  <a:pt x="-2566" y="455102"/>
                  <a:pt x="-16547" y="306198"/>
                  <a:pt x="53361" y="218114"/>
                </a:cubicBezTo>
                <a:cubicBezTo>
                  <a:pt x="123269" y="130030"/>
                  <a:pt x="391717" y="111853"/>
                  <a:pt x="430865" y="75501"/>
                </a:cubicBezTo>
                <a:cubicBezTo>
                  <a:pt x="470013" y="39149"/>
                  <a:pt x="288253" y="0"/>
                  <a:pt x="288253" y="0"/>
                </a:cubicBezTo>
                <a:cubicBezTo>
                  <a:pt x="288253" y="0"/>
                  <a:pt x="422476" y="39149"/>
                  <a:pt x="430865" y="75501"/>
                </a:cubicBezTo>
                <a:cubicBezTo>
                  <a:pt x="439254" y="111853"/>
                  <a:pt x="338587" y="218114"/>
                  <a:pt x="338587" y="2181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972BD811-E85E-2D46-BDB3-BA0F5EC376B9}"/>
              </a:ext>
            </a:extLst>
          </p:cNvPr>
          <p:cNvSpPr/>
          <p:nvPr/>
        </p:nvSpPr>
        <p:spPr>
          <a:xfrm>
            <a:off x="5043806" y="3066239"/>
            <a:ext cx="471957" cy="680052"/>
          </a:xfrm>
          <a:custGeom>
            <a:avLst/>
            <a:gdLst>
              <a:gd name="connsiteX0" fmla="*/ 629276 w 629276"/>
              <a:gd name="connsiteY0" fmla="*/ 906736 h 906736"/>
              <a:gd name="connsiteX1" fmla="*/ 218215 w 629276"/>
              <a:gd name="connsiteY1" fmla="*/ 462119 h 906736"/>
              <a:gd name="connsiteX2" fmla="*/ 159492 w 629276"/>
              <a:gd name="connsiteY2" fmla="*/ 67837 h 906736"/>
              <a:gd name="connsiteX3" fmla="*/ 101 w 629276"/>
              <a:gd name="connsiteY3" fmla="*/ 218839 h 906736"/>
              <a:gd name="connsiteX4" fmla="*/ 184659 w 629276"/>
              <a:gd name="connsiteY4" fmla="*/ 725 h 906736"/>
              <a:gd name="connsiteX5" fmla="*/ 302105 w 629276"/>
              <a:gd name="connsiteY5" fmla="*/ 143338 h 90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276" h="906736">
                <a:moveTo>
                  <a:pt x="629276" y="906736"/>
                </a:moveTo>
                <a:cubicBezTo>
                  <a:pt x="462894" y="754335"/>
                  <a:pt x="296512" y="601935"/>
                  <a:pt x="218215" y="462119"/>
                </a:cubicBezTo>
                <a:cubicBezTo>
                  <a:pt x="139918" y="322303"/>
                  <a:pt x="195844" y="108384"/>
                  <a:pt x="159492" y="67837"/>
                </a:cubicBezTo>
                <a:cubicBezTo>
                  <a:pt x="123140" y="27290"/>
                  <a:pt x="-4094" y="230024"/>
                  <a:pt x="101" y="218839"/>
                </a:cubicBezTo>
                <a:cubicBezTo>
                  <a:pt x="4295" y="207654"/>
                  <a:pt x="134325" y="13308"/>
                  <a:pt x="184659" y="725"/>
                </a:cubicBezTo>
                <a:cubicBezTo>
                  <a:pt x="234993" y="-11858"/>
                  <a:pt x="302105" y="143338"/>
                  <a:pt x="302105" y="14333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reeform 13">
            <a:extLst>
              <a:ext uri="{FF2B5EF4-FFF2-40B4-BE49-F238E27FC236}">
                <a16:creationId xmlns:a16="http://schemas.microsoft.com/office/drawing/2014/main" id="{923604EB-D341-5F40-8067-27192BCF3264}"/>
              </a:ext>
            </a:extLst>
          </p:cNvPr>
          <p:cNvSpPr/>
          <p:nvPr/>
        </p:nvSpPr>
        <p:spPr>
          <a:xfrm rot="1000526">
            <a:off x="3632129" y="2748611"/>
            <a:ext cx="327406" cy="688386"/>
          </a:xfrm>
          <a:custGeom>
            <a:avLst/>
            <a:gdLst>
              <a:gd name="connsiteX0" fmla="*/ 344262 w 436541"/>
              <a:gd name="connsiteY0" fmla="*/ 73508 h 921263"/>
              <a:gd name="connsiteX1" fmla="*/ 313 w 436541"/>
              <a:gd name="connsiteY1" fmla="*/ 81897 h 921263"/>
              <a:gd name="connsiteX2" fmla="*/ 285539 w 436541"/>
              <a:gd name="connsiteY2" fmla="*/ 904018 h 921263"/>
              <a:gd name="connsiteX3" fmla="*/ 436541 w 436541"/>
              <a:gd name="connsiteY3" fmla="*/ 660737 h 921263"/>
            </a:gdLst>
            <a:ahLst/>
            <a:cxnLst>
              <a:cxn ang="0">
                <a:pos x="connsiteX0" y="connsiteY0"/>
              </a:cxn>
              <a:cxn ang="0">
                <a:pos x="connsiteX1" y="connsiteY1"/>
              </a:cxn>
              <a:cxn ang="0">
                <a:pos x="connsiteX2" y="connsiteY2"/>
              </a:cxn>
              <a:cxn ang="0">
                <a:pos x="connsiteX3" y="connsiteY3"/>
              </a:cxn>
            </a:cxnLst>
            <a:rect l="l" t="t" r="r" b="b"/>
            <a:pathLst>
              <a:path w="436541" h="921263">
                <a:moveTo>
                  <a:pt x="344262" y="73508"/>
                </a:moveTo>
                <a:cubicBezTo>
                  <a:pt x="177181" y="8493"/>
                  <a:pt x="10100" y="-56521"/>
                  <a:pt x="313" y="81897"/>
                </a:cubicBezTo>
                <a:cubicBezTo>
                  <a:pt x="-9474" y="220315"/>
                  <a:pt x="212834" y="807545"/>
                  <a:pt x="285539" y="904018"/>
                </a:cubicBezTo>
                <a:cubicBezTo>
                  <a:pt x="358244" y="1000491"/>
                  <a:pt x="436541" y="660737"/>
                  <a:pt x="436541" y="6607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3" name="Straight Arrow Connector 12">
            <a:extLst>
              <a:ext uri="{FF2B5EF4-FFF2-40B4-BE49-F238E27FC236}">
                <a16:creationId xmlns:a16="http://schemas.microsoft.com/office/drawing/2014/main" id="{E7FB53A8-9D0E-0241-B574-B959E8C8ADAB}"/>
              </a:ext>
            </a:extLst>
          </p:cNvPr>
          <p:cNvCxnSpPr/>
          <p:nvPr/>
        </p:nvCxnSpPr>
        <p:spPr>
          <a:xfrm>
            <a:off x="1222513" y="3746291"/>
            <a:ext cx="0" cy="719773"/>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C91BF08-BA17-4A4F-829A-E3AF41E47499}"/>
              </a:ext>
            </a:extLst>
          </p:cNvPr>
          <p:cNvCxnSpPr/>
          <p:nvPr/>
        </p:nvCxnSpPr>
        <p:spPr>
          <a:xfrm>
            <a:off x="8468018" y="1801797"/>
            <a:ext cx="0" cy="719773"/>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196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cs typeface="Powderfinger Type"/>
              </a:rPr>
              <a:t>Routing Indicators for IPv4</a:t>
            </a:r>
          </a:p>
        </p:txBody>
      </p:sp>
      <p:sp>
        <p:nvSpPr>
          <p:cNvPr id="5" name="TextBox 4"/>
          <p:cNvSpPr txBox="1"/>
          <p:nvPr/>
        </p:nvSpPr>
        <p:spPr>
          <a:xfrm>
            <a:off x="4744685" y="1067956"/>
            <a:ext cx="3175499" cy="507831"/>
          </a:xfrm>
          <a:prstGeom prst="rect">
            <a:avLst/>
          </a:prstGeom>
          <a:noFill/>
        </p:spPr>
        <p:txBody>
          <a:bodyPr wrap="square" rtlCol="0">
            <a:spAutoFit/>
          </a:bodyPr>
          <a:lstStyle/>
          <a:p>
            <a:r>
              <a:rPr lang="en-US" sz="1350" dirty="0">
                <a:latin typeface="AhnbergHand"/>
                <a:cs typeface="AhnbergHand"/>
              </a:rPr>
              <a:t>Routing prefixes – growing by some 52,000 prefixes per year</a:t>
            </a:r>
          </a:p>
        </p:txBody>
      </p:sp>
      <p:sp>
        <p:nvSpPr>
          <p:cNvPr id="6" name="Freeform 5"/>
          <p:cNvSpPr/>
          <p:nvPr/>
        </p:nvSpPr>
        <p:spPr>
          <a:xfrm>
            <a:off x="4818846" y="1610591"/>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1" y="3560620"/>
            <a:ext cx="3175499" cy="507831"/>
          </a:xfrm>
          <a:prstGeom prst="rect">
            <a:avLst/>
          </a:prstGeom>
          <a:noFill/>
        </p:spPr>
        <p:txBody>
          <a:bodyPr wrap="square" rtlCol="0">
            <a:spAutoFit/>
          </a:bodyPr>
          <a:lstStyle/>
          <a:p>
            <a:r>
              <a:rPr lang="en-US" sz="1350" dirty="0">
                <a:latin typeface="AhnbergHand"/>
                <a:cs typeface="AhnbergHand"/>
              </a:rPr>
              <a:t>AS Numbers– growing by some 3,400 prefixes per year</a:t>
            </a:r>
          </a:p>
        </p:txBody>
      </p:sp>
      <p:sp>
        <p:nvSpPr>
          <p:cNvPr id="7" name="Freeform 6"/>
          <p:cNvSpPr/>
          <p:nvPr/>
        </p:nvSpPr>
        <p:spPr>
          <a:xfrm>
            <a:off x="2384265" y="4185227"/>
            <a:ext cx="2034522" cy="59459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4" name="Picture 3">
            <a:extLst>
              <a:ext uri="{FF2B5EF4-FFF2-40B4-BE49-F238E27FC236}">
                <a16:creationId xmlns:a16="http://schemas.microsoft.com/office/drawing/2014/main" id="{40C76E3A-EE37-6A4D-AD95-D455AF9AD028}"/>
              </a:ext>
            </a:extLst>
          </p:cNvPr>
          <p:cNvPicPr>
            <a:picLocks noChangeAspect="1"/>
          </p:cNvPicPr>
          <p:nvPr/>
        </p:nvPicPr>
        <p:blipFill>
          <a:blip r:embed="rId2"/>
          <a:stretch>
            <a:fillRect/>
          </a:stretch>
        </p:blipFill>
        <p:spPr>
          <a:xfrm>
            <a:off x="400598" y="783388"/>
            <a:ext cx="4299536" cy="2552849"/>
          </a:xfrm>
          <a:prstGeom prst="rect">
            <a:avLst/>
          </a:prstGeom>
        </p:spPr>
      </p:pic>
      <p:pic>
        <p:nvPicPr>
          <p:cNvPr id="11" name="Picture 10">
            <a:extLst>
              <a:ext uri="{FF2B5EF4-FFF2-40B4-BE49-F238E27FC236}">
                <a16:creationId xmlns:a16="http://schemas.microsoft.com/office/drawing/2014/main" id="{B120FE96-C870-1147-BD1B-AEDEB6BA2D27}"/>
              </a:ext>
            </a:extLst>
          </p:cNvPr>
          <p:cNvPicPr>
            <a:picLocks noChangeAspect="1"/>
          </p:cNvPicPr>
          <p:nvPr/>
        </p:nvPicPr>
        <p:blipFill>
          <a:blip r:embed="rId3"/>
          <a:stretch>
            <a:fillRect/>
          </a:stretch>
        </p:blipFill>
        <p:spPr>
          <a:xfrm>
            <a:off x="4700134" y="2496101"/>
            <a:ext cx="4165571" cy="2473307"/>
          </a:xfrm>
          <a:prstGeom prst="rect">
            <a:avLst/>
          </a:prstGeom>
        </p:spPr>
      </p:pic>
    </p:spTree>
    <p:extLst>
      <p:ext uri="{BB962C8B-B14F-4D97-AF65-F5344CB8AC3E}">
        <p14:creationId xmlns:p14="http://schemas.microsoft.com/office/powerpoint/2010/main" val="2034037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cs typeface="Powderfinger Type"/>
              </a:rPr>
              <a:t>Routing Indicators for IPv4</a:t>
            </a:r>
            <a:endParaRPr lang="en-US" sz="2800" dirty="0">
              <a:solidFill>
                <a:srgbClr val="984807"/>
              </a:solidFill>
              <a:latin typeface="Powderfinger Type"/>
              <a:cs typeface="Powderfinger Type"/>
            </a:endParaRPr>
          </a:p>
        </p:txBody>
      </p:sp>
      <p:sp>
        <p:nvSpPr>
          <p:cNvPr id="5" name="TextBox 4"/>
          <p:cNvSpPr txBox="1"/>
          <p:nvPr/>
        </p:nvSpPr>
        <p:spPr>
          <a:xfrm>
            <a:off x="4744685" y="1067956"/>
            <a:ext cx="3175499" cy="715581"/>
          </a:xfrm>
          <a:prstGeom prst="rect">
            <a:avLst/>
          </a:prstGeom>
          <a:noFill/>
        </p:spPr>
        <p:txBody>
          <a:bodyPr wrap="square" rtlCol="0">
            <a:spAutoFit/>
          </a:bodyPr>
          <a:lstStyle/>
          <a:p>
            <a:r>
              <a:rPr lang="en-US" sz="1350" dirty="0">
                <a:latin typeface="AhnbergHand"/>
                <a:cs typeface="AhnbergHand"/>
              </a:rPr>
              <a:t>More Specifics are still taking up slightly more than one half of the routing table</a:t>
            </a:r>
          </a:p>
        </p:txBody>
      </p:sp>
      <p:sp>
        <p:nvSpPr>
          <p:cNvPr id="6" name="Freeform 5"/>
          <p:cNvSpPr/>
          <p:nvPr/>
        </p:nvSpPr>
        <p:spPr>
          <a:xfrm>
            <a:off x="4818846" y="1783536"/>
            <a:ext cx="1529551" cy="398555"/>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1" y="3560620"/>
            <a:ext cx="3175499" cy="715581"/>
          </a:xfrm>
          <a:prstGeom prst="rect">
            <a:avLst/>
          </a:prstGeom>
          <a:noFill/>
        </p:spPr>
        <p:txBody>
          <a:bodyPr wrap="square" rtlCol="0">
            <a:spAutoFit/>
          </a:bodyPr>
          <a:lstStyle/>
          <a:p>
            <a:r>
              <a:rPr lang="en-US" sz="1350" dirty="0">
                <a:latin typeface="AhnbergHand"/>
                <a:cs typeface="AhnbergHand"/>
              </a:rPr>
              <a:t>But the average size of a routing advertisement continues to shrink</a:t>
            </a:r>
          </a:p>
        </p:txBody>
      </p:sp>
      <p:sp>
        <p:nvSpPr>
          <p:cNvPr id="7" name="Freeform 6"/>
          <p:cNvSpPr/>
          <p:nvPr/>
        </p:nvSpPr>
        <p:spPr>
          <a:xfrm>
            <a:off x="2537478" y="4168656"/>
            <a:ext cx="2034522" cy="59459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4" name="Picture 3">
            <a:extLst>
              <a:ext uri="{FF2B5EF4-FFF2-40B4-BE49-F238E27FC236}">
                <a16:creationId xmlns:a16="http://schemas.microsoft.com/office/drawing/2014/main" id="{C965E824-52EA-604B-A053-F21EEDCEB2BE}"/>
              </a:ext>
            </a:extLst>
          </p:cNvPr>
          <p:cNvPicPr>
            <a:picLocks noChangeAspect="1"/>
          </p:cNvPicPr>
          <p:nvPr/>
        </p:nvPicPr>
        <p:blipFill>
          <a:blip r:embed="rId2"/>
          <a:stretch>
            <a:fillRect/>
          </a:stretch>
        </p:blipFill>
        <p:spPr>
          <a:xfrm>
            <a:off x="496956" y="890383"/>
            <a:ext cx="4138780" cy="2457401"/>
          </a:xfrm>
          <a:prstGeom prst="rect">
            <a:avLst/>
          </a:prstGeom>
        </p:spPr>
      </p:pic>
      <p:pic>
        <p:nvPicPr>
          <p:cNvPr id="11" name="Picture 10">
            <a:extLst>
              <a:ext uri="{FF2B5EF4-FFF2-40B4-BE49-F238E27FC236}">
                <a16:creationId xmlns:a16="http://schemas.microsoft.com/office/drawing/2014/main" id="{3A8A4D42-B128-B749-A70A-8E6468038E0E}"/>
              </a:ext>
            </a:extLst>
          </p:cNvPr>
          <p:cNvPicPr>
            <a:picLocks noChangeAspect="1"/>
          </p:cNvPicPr>
          <p:nvPr/>
        </p:nvPicPr>
        <p:blipFill>
          <a:blip r:embed="rId3"/>
          <a:stretch>
            <a:fillRect/>
          </a:stretch>
        </p:blipFill>
        <p:spPr>
          <a:xfrm>
            <a:off x="4603707" y="2439625"/>
            <a:ext cx="4252583" cy="2524971"/>
          </a:xfrm>
          <a:prstGeom prst="rect">
            <a:avLst/>
          </a:prstGeom>
        </p:spPr>
      </p:pic>
    </p:spTree>
    <p:extLst>
      <p:ext uri="{BB962C8B-B14F-4D97-AF65-F5344CB8AC3E}">
        <p14:creationId xmlns:p14="http://schemas.microsoft.com/office/powerpoint/2010/main" val="753775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A98DA6-5779-2240-B6F9-FE8167264088}"/>
              </a:ext>
            </a:extLst>
          </p:cNvPr>
          <p:cNvPicPr>
            <a:picLocks noChangeAspect="1"/>
          </p:cNvPicPr>
          <p:nvPr/>
        </p:nvPicPr>
        <p:blipFill>
          <a:blip r:embed="rId2"/>
          <a:stretch>
            <a:fillRect/>
          </a:stretch>
        </p:blipFill>
        <p:spPr>
          <a:xfrm>
            <a:off x="4724571" y="2666102"/>
            <a:ext cx="4081499" cy="2423390"/>
          </a:xfrm>
          <a:prstGeom prst="rect">
            <a:avLst/>
          </a:prstGeom>
        </p:spPr>
      </p:pic>
      <p:sp>
        <p:nvSpPr>
          <p:cNvPr id="2" name="Title 1"/>
          <p:cNvSpPr>
            <a:spLocks noGrp="1"/>
          </p:cNvSpPr>
          <p:nvPr>
            <p:ph type="title"/>
          </p:nvPr>
        </p:nvSpPr>
        <p:spPr>
          <a:xfrm>
            <a:off x="1485900" y="52043"/>
            <a:ext cx="6172200" cy="857250"/>
          </a:xfrm>
        </p:spPr>
        <p:txBody>
          <a:bodyPr>
            <a:noAutofit/>
          </a:bodyPr>
          <a:lstStyle/>
          <a:p>
            <a:r>
              <a:rPr lang="en-US" sz="2800" dirty="0">
                <a:solidFill>
                  <a:schemeClr val="accent6">
                    <a:lumMod val="50000"/>
                  </a:schemeClr>
                </a:solidFill>
                <a:cs typeface="Powderfinger Type"/>
              </a:rPr>
              <a:t>Routing Indicators for IPv4</a:t>
            </a:r>
            <a:endParaRPr lang="en-US" sz="2800" dirty="0">
              <a:solidFill>
                <a:srgbClr val="984807"/>
              </a:solidFill>
              <a:latin typeface="Powderfinger Type"/>
              <a:cs typeface="Powderfinger Type"/>
            </a:endParaRPr>
          </a:p>
        </p:txBody>
      </p:sp>
      <p:sp>
        <p:nvSpPr>
          <p:cNvPr id="5" name="TextBox 4"/>
          <p:cNvSpPr txBox="1"/>
          <p:nvPr/>
        </p:nvSpPr>
        <p:spPr>
          <a:xfrm>
            <a:off x="5122825" y="1161368"/>
            <a:ext cx="2849313" cy="715581"/>
          </a:xfrm>
          <a:prstGeom prst="rect">
            <a:avLst/>
          </a:prstGeom>
          <a:noFill/>
        </p:spPr>
        <p:txBody>
          <a:bodyPr wrap="square" rtlCol="0">
            <a:spAutoFit/>
          </a:bodyPr>
          <a:lstStyle/>
          <a:p>
            <a:r>
              <a:rPr lang="en-US" sz="1350" dirty="0">
                <a:latin typeface="AhnbergHand"/>
                <a:cs typeface="AhnbergHand"/>
              </a:rPr>
              <a:t>Address Exhaustion is now visible in the extent of advertised address space</a:t>
            </a:r>
          </a:p>
        </p:txBody>
      </p:sp>
      <p:sp>
        <p:nvSpPr>
          <p:cNvPr id="6" name="Freeform 5"/>
          <p:cNvSpPr/>
          <p:nvPr/>
        </p:nvSpPr>
        <p:spPr>
          <a:xfrm>
            <a:off x="4870801" y="1916547"/>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1" y="3560619"/>
            <a:ext cx="3175499" cy="715581"/>
          </a:xfrm>
          <a:prstGeom prst="rect">
            <a:avLst/>
          </a:prstGeom>
          <a:noFill/>
        </p:spPr>
        <p:txBody>
          <a:bodyPr wrap="square" rtlCol="0">
            <a:spAutoFit/>
          </a:bodyPr>
          <a:lstStyle/>
          <a:p>
            <a:r>
              <a:rPr lang="en-US" sz="1350" dirty="0">
                <a:latin typeface="AhnbergHand"/>
                <a:cs typeface="AhnbergHand"/>
              </a:rPr>
              <a:t>The “shape” of inter-AS interconnection appears to be relatively steady </a:t>
            </a:r>
          </a:p>
        </p:txBody>
      </p:sp>
      <p:sp>
        <p:nvSpPr>
          <p:cNvPr id="7" name="Freeform 6"/>
          <p:cNvSpPr/>
          <p:nvPr/>
        </p:nvSpPr>
        <p:spPr>
          <a:xfrm>
            <a:off x="2836277" y="4431171"/>
            <a:ext cx="2034522" cy="474886"/>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4" name="Picture 3">
            <a:extLst>
              <a:ext uri="{FF2B5EF4-FFF2-40B4-BE49-F238E27FC236}">
                <a16:creationId xmlns:a16="http://schemas.microsoft.com/office/drawing/2014/main" id="{53CB7484-5099-4F48-B575-23BB7CD73AF8}"/>
              </a:ext>
            </a:extLst>
          </p:cNvPr>
          <p:cNvPicPr>
            <a:picLocks noChangeAspect="1"/>
          </p:cNvPicPr>
          <p:nvPr/>
        </p:nvPicPr>
        <p:blipFill>
          <a:blip r:embed="rId3"/>
          <a:stretch>
            <a:fillRect/>
          </a:stretch>
        </p:blipFill>
        <p:spPr>
          <a:xfrm>
            <a:off x="372718" y="849966"/>
            <a:ext cx="4199282" cy="2493324"/>
          </a:xfrm>
          <a:prstGeom prst="rect">
            <a:avLst/>
          </a:prstGeom>
        </p:spPr>
      </p:pic>
    </p:spTree>
    <p:extLst>
      <p:ext uri="{BB962C8B-B14F-4D97-AF65-F5344CB8AC3E}">
        <p14:creationId xmlns:p14="http://schemas.microsoft.com/office/powerpoint/2010/main" val="1845807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F576C0-1AE6-8D42-8EA6-B6EEA7350670}"/>
              </a:ext>
            </a:extLst>
          </p:cNvPr>
          <p:cNvPicPr>
            <a:picLocks noChangeAspect="1"/>
          </p:cNvPicPr>
          <p:nvPr/>
        </p:nvPicPr>
        <p:blipFill>
          <a:blip r:embed="rId2"/>
          <a:stretch>
            <a:fillRect/>
          </a:stretch>
        </p:blipFill>
        <p:spPr>
          <a:xfrm>
            <a:off x="4875333" y="1347853"/>
            <a:ext cx="4017148" cy="2869391"/>
          </a:xfrm>
          <a:prstGeom prst="rect">
            <a:avLst/>
          </a:prstGeom>
        </p:spPr>
      </p:pic>
      <p:sp>
        <p:nvSpPr>
          <p:cNvPr id="2" name="Title 1"/>
          <p:cNvSpPr>
            <a:spLocks noGrp="1"/>
          </p:cNvSpPr>
          <p:nvPr>
            <p:ph type="title"/>
          </p:nvPr>
        </p:nvSpPr>
        <p:spPr>
          <a:xfrm>
            <a:off x="251520" y="167610"/>
            <a:ext cx="8352928" cy="857250"/>
          </a:xfrm>
        </p:spPr>
        <p:txBody>
          <a:bodyPr>
            <a:normAutofit/>
          </a:bodyPr>
          <a:lstStyle/>
          <a:p>
            <a:r>
              <a:rPr lang="en-US" sz="2800" dirty="0">
                <a:solidFill>
                  <a:schemeClr val="accent6">
                    <a:lumMod val="50000"/>
                  </a:schemeClr>
                </a:solidFill>
              </a:rPr>
              <a:t>AS Adjacencies (AS131072)</a:t>
            </a:r>
          </a:p>
        </p:txBody>
      </p:sp>
      <p:sp>
        <p:nvSpPr>
          <p:cNvPr id="5" name="TextBox 4"/>
          <p:cNvSpPr txBox="1"/>
          <p:nvPr/>
        </p:nvSpPr>
        <p:spPr>
          <a:xfrm>
            <a:off x="251520" y="2859782"/>
            <a:ext cx="5544616" cy="1785104"/>
          </a:xfrm>
          <a:prstGeom prst="rect">
            <a:avLst/>
          </a:prstGeom>
          <a:noFill/>
        </p:spPr>
        <p:txBody>
          <a:bodyPr wrap="square" rtlCol="0">
            <a:spAutoFit/>
          </a:bodyPr>
          <a:lstStyle/>
          <a:p>
            <a:r>
              <a:rPr lang="en-US" sz="1100" dirty="0"/>
              <a:t>4,144  </a:t>
            </a:r>
            <a:r>
              <a:rPr lang="mr-IN" sz="1100" dirty="0"/>
              <a:t>AS6939       HURRICANE - </a:t>
            </a:r>
            <a:r>
              <a:rPr lang="mr-IN" sz="1100" dirty="0" err="1"/>
              <a:t>Hurricane</a:t>
            </a:r>
            <a:r>
              <a:rPr lang="mr-IN" sz="1100" dirty="0"/>
              <a:t> </a:t>
            </a:r>
            <a:r>
              <a:rPr lang="mr-IN" sz="1100" dirty="0" err="1"/>
              <a:t>Electric</a:t>
            </a:r>
            <a:r>
              <a:rPr lang="mr-IN" sz="1100" dirty="0"/>
              <a:t>, </a:t>
            </a:r>
            <a:r>
              <a:rPr lang="mr-IN" sz="1100" dirty="0" err="1"/>
              <a:t>Inc</a:t>
            </a:r>
            <a:r>
              <a:rPr lang="mr-IN" sz="1100" dirty="0"/>
              <a:t>., US  </a:t>
            </a:r>
            <a:r>
              <a:rPr lang="en-US" sz="1100" dirty="0"/>
              <a:t>  </a:t>
            </a:r>
          </a:p>
          <a:p>
            <a:r>
              <a:rPr lang="en-US" sz="1100" dirty="0"/>
              <a:t>4.032  </a:t>
            </a:r>
            <a:r>
              <a:rPr lang="mr-IN" sz="1100" dirty="0"/>
              <a:t>AS</a:t>
            </a:r>
            <a:r>
              <a:rPr lang="en-US" sz="1100" dirty="0"/>
              <a:t>3356</a:t>
            </a:r>
            <a:r>
              <a:rPr lang="mr-IN" sz="1100" dirty="0"/>
              <a:t> </a:t>
            </a:r>
            <a:r>
              <a:rPr lang="en-US" sz="1100" dirty="0"/>
              <a:t>     </a:t>
            </a:r>
            <a:r>
              <a:rPr lang="mr-IN" sz="1100" dirty="0"/>
              <a:t>LEVEL3 - </a:t>
            </a:r>
            <a:r>
              <a:rPr lang="mr-IN" sz="1100" dirty="0" err="1"/>
              <a:t>Level</a:t>
            </a:r>
            <a:r>
              <a:rPr lang="mr-IN" sz="1100" dirty="0"/>
              <a:t> </a:t>
            </a:r>
            <a:r>
              <a:rPr lang="en-US" sz="1100" dirty="0"/>
              <a:t>3</a:t>
            </a:r>
            <a:r>
              <a:rPr lang="mr-IN" sz="1100" dirty="0"/>
              <a:t> </a:t>
            </a:r>
            <a:r>
              <a:rPr lang="mr-IN" sz="1100" dirty="0" err="1"/>
              <a:t>Communications</a:t>
            </a:r>
            <a:r>
              <a:rPr lang="mr-IN" sz="1100" dirty="0"/>
              <a:t>, </a:t>
            </a:r>
            <a:r>
              <a:rPr lang="mr-IN" sz="1100" dirty="0" err="1"/>
              <a:t>Inc</a:t>
            </a:r>
            <a:r>
              <a:rPr lang="mr-IN" sz="1100" dirty="0"/>
              <a:t>., </a:t>
            </a:r>
            <a:r>
              <a:rPr lang="mr-IN" sz="1100" dirty="0" err="1"/>
              <a:t>U</a:t>
            </a:r>
            <a:r>
              <a:rPr lang="en-US" sz="1100" dirty="0"/>
              <a:t>S</a:t>
            </a:r>
          </a:p>
          <a:p>
            <a:r>
              <a:rPr lang="en-US" sz="1100" dirty="0"/>
              <a:t>3,702  </a:t>
            </a:r>
            <a:r>
              <a:rPr lang="mr-IN" sz="1100" dirty="0"/>
              <a:t>AS</a:t>
            </a:r>
            <a:r>
              <a:rPr lang="en-US" sz="1100" dirty="0"/>
              <a:t>174         </a:t>
            </a:r>
            <a:r>
              <a:rPr lang="mr-IN" sz="1100" dirty="0"/>
              <a:t>COGENT-174 - </a:t>
            </a:r>
            <a:r>
              <a:rPr lang="mr-IN" sz="1100" dirty="0" err="1"/>
              <a:t>Cogent</a:t>
            </a:r>
            <a:r>
              <a:rPr lang="mr-IN" sz="1100" dirty="0"/>
              <a:t> </a:t>
            </a:r>
            <a:r>
              <a:rPr lang="mr-IN" sz="1100" dirty="0" err="1"/>
              <a:t>Communications</a:t>
            </a:r>
            <a:r>
              <a:rPr lang="mr-IN" sz="1100" dirty="0"/>
              <a:t>, US</a:t>
            </a:r>
            <a:endParaRPr lang="en-US" sz="1100" dirty="0"/>
          </a:p>
          <a:p>
            <a:r>
              <a:rPr lang="en-US" sz="1100" dirty="0"/>
              <a:t>1,724  </a:t>
            </a:r>
            <a:r>
              <a:rPr lang="mr-IN" sz="1100" dirty="0"/>
              <a:t>AS</a:t>
            </a:r>
            <a:r>
              <a:rPr lang="en-US" sz="1100" dirty="0"/>
              <a:t>6461</a:t>
            </a:r>
            <a:r>
              <a:rPr lang="mr-IN" sz="1100" dirty="0"/>
              <a:t>   </a:t>
            </a:r>
            <a:r>
              <a:rPr lang="en-US" sz="1100" dirty="0"/>
              <a:t>ZAYO Bandwidth, US</a:t>
            </a:r>
          </a:p>
          <a:p>
            <a:r>
              <a:rPr lang="en-US" sz="1100" dirty="0"/>
              <a:t>1,646  </a:t>
            </a:r>
            <a:r>
              <a:rPr lang="mr-IN" sz="1100" dirty="0"/>
              <a:t>AS7018</a:t>
            </a:r>
            <a:r>
              <a:rPr lang="en-US" sz="1100" dirty="0"/>
              <a:t>       </a:t>
            </a:r>
            <a:r>
              <a:rPr lang="mr-IN" sz="1100" dirty="0"/>
              <a:t>ATT-INTERNET4 - AT&amp;T </a:t>
            </a:r>
            <a:r>
              <a:rPr lang="mr-IN" sz="1100" dirty="0" err="1"/>
              <a:t>Services</a:t>
            </a:r>
            <a:r>
              <a:rPr lang="mr-IN" sz="1100" dirty="0"/>
              <a:t>, </a:t>
            </a:r>
            <a:r>
              <a:rPr lang="mr-IN" sz="1100" dirty="0" err="1"/>
              <a:t>Inc</a:t>
            </a:r>
            <a:r>
              <a:rPr lang="mr-IN" sz="1100" dirty="0"/>
              <a:t>., </a:t>
            </a:r>
            <a:r>
              <a:rPr lang="mr-IN" sz="1100" dirty="0" err="1"/>
              <a:t>U</a:t>
            </a:r>
            <a:r>
              <a:rPr lang="en-US" sz="1100" dirty="0"/>
              <a:t>S</a:t>
            </a:r>
          </a:p>
          <a:p>
            <a:r>
              <a:rPr lang="en-US" sz="1100" dirty="0"/>
              <a:t>1,618  </a:t>
            </a:r>
            <a:r>
              <a:rPr lang="mr-IN" sz="1100" dirty="0"/>
              <a:t>AS</a:t>
            </a:r>
            <a:r>
              <a:rPr lang="en-US" sz="1100" dirty="0"/>
              <a:t>3549</a:t>
            </a:r>
            <a:r>
              <a:rPr lang="mr-IN" sz="1100" dirty="0"/>
              <a:t>   </a:t>
            </a:r>
            <a:r>
              <a:rPr lang="en-US" sz="1100" dirty="0"/>
              <a:t>LVLT – Level 3 Parent, US</a:t>
            </a:r>
          </a:p>
          <a:p>
            <a:r>
              <a:rPr lang="en-US" sz="1100" dirty="0"/>
              <a:t>1,428  </a:t>
            </a:r>
            <a:r>
              <a:rPr lang="mr-IN" sz="1100" dirty="0"/>
              <a:t>AS</a:t>
            </a:r>
            <a:r>
              <a:rPr lang="en-US" sz="1100" dirty="0"/>
              <a:t>3257</a:t>
            </a:r>
            <a:r>
              <a:rPr lang="mr-IN" sz="1100" dirty="0"/>
              <a:t>   </a:t>
            </a:r>
            <a:r>
              <a:rPr lang="en-US" sz="1100" dirty="0"/>
              <a:t>GTT-Backbone, DE</a:t>
            </a:r>
          </a:p>
          <a:p>
            <a:r>
              <a:rPr lang="en-US" sz="1100" dirty="0"/>
              <a:t>1,377  AS2914       NTT America, US</a:t>
            </a:r>
          </a:p>
          <a:p>
            <a:r>
              <a:rPr lang="en-US" sz="1100" dirty="0"/>
              <a:t>1,208  </a:t>
            </a:r>
            <a:r>
              <a:rPr lang="mr-IN" sz="1100" dirty="0"/>
              <a:t>AS</a:t>
            </a:r>
            <a:r>
              <a:rPr lang="en-US" sz="1100" dirty="0"/>
              <a:t>209</a:t>
            </a:r>
            <a:r>
              <a:rPr lang="mr-IN" sz="1100" dirty="0"/>
              <a:t>    </a:t>
            </a:r>
            <a:r>
              <a:rPr lang="en-US" sz="1100" dirty="0"/>
              <a:t>CENTURYLINK, US</a:t>
            </a:r>
          </a:p>
          <a:p>
            <a:r>
              <a:rPr lang="en-US" sz="1100" dirty="0"/>
              <a:t>   957  </a:t>
            </a:r>
            <a:r>
              <a:rPr lang="mr-IN" sz="1100" dirty="0"/>
              <a:t>AS</a:t>
            </a:r>
            <a:r>
              <a:rPr lang="en-US" sz="1100" dirty="0"/>
              <a:t>701</a:t>
            </a:r>
            <a:r>
              <a:rPr lang="mr-IN" sz="1100" dirty="0"/>
              <a:t>  </a:t>
            </a:r>
            <a:r>
              <a:rPr lang="en-US" sz="1100" dirty="0"/>
              <a:t>  </a:t>
            </a:r>
            <a:r>
              <a:rPr lang="mr-IN" sz="1100" dirty="0"/>
              <a:t> </a:t>
            </a:r>
            <a:r>
              <a:rPr lang="en-US" sz="1100" dirty="0"/>
              <a:t> Verizon Business, US</a:t>
            </a:r>
          </a:p>
        </p:txBody>
      </p:sp>
      <p:sp>
        <p:nvSpPr>
          <p:cNvPr id="3" name="Content Placeholder 2"/>
          <p:cNvSpPr>
            <a:spLocks noGrp="1"/>
          </p:cNvSpPr>
          <p:nvPr>
            <p:ph idx="1"/>
          </p:nvPr>
        </p:nvSpPr>
        <p:spPr>
          <a:xfrm>
            <a:off x="251520" y="1147870"/>
            <a:ext cx="5328592" cy="1135850"/>
          </a:xfrm>
        </p:spPr>
        <p:txBody>
          <a:bodyPr>
            <a:normAutofit/>
          </a:bodyPr>
          <a:lstStyle/>
          <a:p>
            <a:pPr marL="0" indent="0">
              <a:buNone/>
            </a:pPr>
            <a:r>
              <a:rPr lang="en-US" sz="1400" dirty="0"/>
              <a:t>51,613 out of 63,080  ASNs have 1 or 2 AS Adjacencies (82%)</a:t>
            </a:r>
          </a:p>
          <a:p>
            <a:pPr marL="0" indent="0">
              <a:buNone/>
            </a:pPr>
            <a:r>
              <a:rPr lang="en-US" sz="1400" dirty="0"/>
              <a:t>1,803 ASNs have 10 or more adjacencies</a:t>
            </a:r>
          </a:p>
          <a:p>
            <a:pPr marL="0" indent="0">
              <a:buNone/>
            </a:pPr>
            <a:r>
              <a:rPr lang="en-US" sz="1400" dirty="0"/>
              <a:t>9 ASNs have &gt;1,000 adjacencies</a:t>
            </a:r>
          </a:p>
        </p:txBody>
      </p:sp>
      <p:sp>
        <p:nvSpPr>
          <p:cNvPr id="9" name="TextBox 8">
            <a:extLst>
              <a:ext uri="{FF2B5EF4-FFF2-40B4-BE49-F238E27FC236}">
                <a16:creationId xmlns:a16="http://schemas.microsoft.com/office/drawing/2014/main" id="{58FEF6A1-0B07-6A44-A930-CFCA557EF0F8}"/>
              </a:ext>
            </a:extLst>
          </p:cNvPr>
          <p:cNvSpPr txBox="1"/>
          <p:nvPr/>
        </p:nvSpPr>
        <p:spPr>
          <a:xfrm>
            <a:off x="4283969" y="4316005"/>
            <a:ext cx="1872208" cy="215444"/>
          </a:xfrm>
          <a:prstGeom prst="rect">
            <a:avLst/>
          </a:prstGeom>
          <a:noFill/>
        </p:spPr>
        <p:txBody>
          <a:bodyPr wrap="square" rtlCol="0">
            <a:spAutoFit/>
          </a:bodyPr>
          <a:lstStyle/>
          <a:p>
            <a:r>
              <a:rPr lang="en-AU" sz="800" dirty="0">
                <a:solidFill>
                  <a:schemeClr val="accent6">
                    <a:lumMod val="50000"/>
                  </a:schemeClr>
                </a:solidFill>
                <a:latin typeface="AhnbergHand" pitchFamily="2" charset="0"/>
              </a:rPr>
              <a:t>Most networks are stub AS’s</a:t>
            </a:r>
          </a:p>
        </p:txBody>
      </p:sp>
      <p:sp>
        <p:nvSpPr>
          <p:cNvPr id="11" name="Freeform 10">
            <a:extLst>
              <a:ext uri="{FF2B5EF4-FFF2-40B4-BE49-F238E27FC236}">
                <a16:creationId xmlns:a16="http://schemas.microsoft.com/office/drawing/2014/main" id="{1C808623-C492-674F-9C78-273C27F70C29}"/>
              </a:ext>
            </a:extLst>
          </p:cNvPr>
          <p:cNvSpPr/>
          <p:nvPr/>
        </p:nvSpPr>
        <p:spPr>
          <a:xfrm>
            <a:off x="5256379" y="2091448"/>
            <a:ext cx="286295" cy="2123366"/>
          </a:xfrm>
          <a:custGeom>
            <a:avLst/>
            <a:gdLst>
              <a:gd name="connsiteX0" fmla="*/ 0 w 286295"/>
              <a:gd name="connsiteY0" fmla="*/ 2123366 h 2123366"/>
              <a:gd name="connsiteX1" fmla="*/ 231775 w 286295"/>
              <a:gd name="connsiteY1" fmla="*/ 1456616 h 2123366"/>
              <a:gd name="connsiteX2" fmla="*/ 282575 w 286295"/>
              <a:gd name="connsiteY2" fmla="*/ 627941 h 2123366"/>
              <a:gd name="connsiteX3" fmla="*/ 161925 w 286295"/>
              <a:gd name="connsiteY3" fmla="*/ 34216 h 2123366"/>
              <a:gd name="connsiteX4" fmla="*/ 133350 w 286295"/>
              <a:gd name="connsiteY4" fmla="*/ 97716 h 2123366"/>
              <a:gd name="connsiteX5" fmla="*/ 161925 w 286295"/>
              <a:gd name="connsiteY5" fmla="*/ 2466 h 2123366"/>
              <a:gd name="connsiteX6" fmla="*/ 231775 w 286295"/>
              <a:gd name="connsiteY6" fmla="*/ 37391 h 21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295" h="2123366">
                <a:moveTo>
                  <a:pt x="0" y="2123366"/>
                </a:moveTo>
                <a:cubicBezTo>
                  <a:pt x="92339" y="1914609"/>
                  <a:pt x="184679" y="1705853"/>
                  <a:pt x="231775" y="1456616"/>
                </a:cubicBezTo>
                <a:cubicBezTo>
                  <a:pt x="278871" y="1207379"/>
                  <a:pt x="294217" y="865008"/>
                  <a:pt x="282575" y="627941"/>
                </a:cubicBezTo>
                <a:cubicBezTo>
                  <a:pt x="270933" y="390874"/>
                  <a:pt x="186796" y="122587"/>
                  <a:pt x="161925" y="34216"/>
                </a:cubicBezTo>
                <a:cubicBezTo>
                  <a:pt x="137054" y="-54155"/>
                  <a:pt x="133350" y="103008"/>
                  <a:pt x="133350" y="97716"/>
                </a:cubicBezTo>
                <a:cubicBezTo>
                  <a:pt x="133350" y="92424"/>
                  <a:pt x="145521" y="12520"/>
                  <a:pt x="161925" y="2466"/>
                </a:cubicBezTo>
                <a:cubicBezTo>
                  <a:pt x="178329" y="-7588"/>
                  <a:pt x="205052" y="14901"/>
                  <a:pt x="231775" y="373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4F86D3B3-B4D2-7C4B-8A37-FA9CFA80CF68}"/>
              </a:ext>
            </a:extLst>
          </p:cNvPr>
          <p:cNvSpPr/>
          <p:nvPr/>
        </p:nvSpPr>
        <p:spPr>
          <a:xfrm>
            <a:off x="4840765" y="1717219"/>
            <a:ext cx="831228" cy="317491"/>
          </a:xfrm>
          <a:custGeom>
            <a:avLst/>
            <a:gdLst>
              <a:gd name="connsiteX0" fmla="*/ 650926 w 831228"/>
              <a:gd name="connsiteY0" fmla="*/ 266691 h 317491"/>
              <a:gd name="connsiteX1" fmla="*/ 828726 w 831228"/>
              <a:gd name="connsiteY1" fmla="*/ 139691 h 317491"/>
              <a:gd name="connsiteX2" fmla="*/ 533451 w 831228"/>
              <a:gd name="connsiteY2" fmla="*/ 3166 h 317491"/>
              <a:gd name="connsiteX3" fmla="*/ 51 w 831228"/>
              <a:gd name="connsiteY3" fmla="*/ 66666 h 317491"/>
              <a:gd name="connsiteX4" fmla="*/ 508051 w 831228"/>
              <a:gd name="connsiteY4" fmla="*/ 317491 h 317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228" h="317491">
                <a:moveTo>
                  <a:pt x="650926" y="266691"/>
                </a:moveTo>
                <a:cubicBezTo>
                  <a:pt x="749615" y="225151"/>
                  <a:pt x="848305" y="183612"/>
                  <a:pt x="828726" y="139691"/>
                </a:cubicBezTo>
                <a:cubicBezTo>
                  <a:pt x="809147" y="95770"/>
                  <a:pt x="671563" y="15337"/>
                  <a:pt x="533451" y="3166"/>
                </a:cubicBezTo>
                <a:cubicBezTo>
                  <a:pt x="395339" y="-9005"/>
                  <a:pt x="4284" y="14279"/>
                  <a:pt x="51" y="66666"/>
                </a:cubicBezTo>
                <a:cubicBezTo>
                  <a:pt x="-4182" y="119053"/>
                  <a:pt x="251934" y="218272"/>
                  <a:pt x="508051" y="3174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C8A092E9-8FE8-824A-86DF-0A5210CA509C}"/>
              </a:ext>
            </a:extLst>
          </p:cNvPr>
          <p:cNvSpPr txBox="1"/>
          <p:nvPr/>
        </p:nvSpPr>
        <p:spPr>
          <a:xfrm>
            <a:off x="6914109" y="4304005"/>
            <a:ext cx="2232248" cy="215444"/>
          </a:xfrm>
          <a:prstGeom prst="rect">
            <a:avLst/>
          </a:prstGeom>
          <a:noFill/>
        </p:spPr>
        <p:txBody>
          <a:bodyPr wrap="square" rtlCol="0">
            <a:spAutoFit/>
          </a:bodyPr>
          <a:lstStyle/>
          <a:p>
            <a:r>
              <a:rPr lang="en-AU" sz="800" dirty="0">
                <a:solidFill>
                  <a:schemeClr val="accent6">
                    <a:lumMod val="50000"/>
                  </a:schemeClr>
                </a:solidFill>
                <a:latin typeface="AhnbergHand" pitchFamily="2" charset="0"/>
              </a:rPr>
              <a:t>A small number of major connectors</a:t>
            </a:r>
          </a:p>
        </p:txBody>
      </p:sp>
      <p:sp>
        <p:nvSpPr>
          <p:cNvPr id="14" name="Freeform 13">
            <a:extLst>
              <a:ext uri="{FF2B5EF4-FFF2-40B4-BE49-F238E27FC236}">
                <a16:creationId xmlns:a16="http://schemas.microsoft.com/office/drawing/2014/main" id="{63D443DE-225E-4C4D-BDE6-6BE1B8EE9C9D}"/>
              </a:ext>
            </a:extLst>
          </p:cNvPr>
          <p:cNvSpPr/>
          <p:nvPr/>
        </p:nvSpPr>
        <p:spPr>
          <a:xfrm>
            <a:off x="8712201" y="4114801"/>
            <a:ext cx="196850" cy="200025"/>
          </a:xfrm>
          <a:custGeom>
            <a:avLst/>
            <a:gdLst>
              <a:gd name="connsiteX0" fmla="*/ 0 w 196850"/>
              <a:gd name="connsiteY0" fmla="*/ 200025 h 200025"/>
              <a:gd name="connsiteX1" fmla="*/ 88900 w 196850"/>
              <a:gd name="connsiteY1" fmla="*/ 95250 h 200025"/>
              <a:gd name="connsiteX2" fmla="*/ 114300 w 196850"/>
              <a:gd name="connsiteY2" fmla="*/ 12700 h 200025"/>
              <a:gd name="connsiteX3" fmla="*/ 19050 w 196850"/>
              <a:gd name="connsiteY3" fmla="*/ 82550 h 200025"/>
              <a:gd name="connsiteX4" fmla="*/ 146050 w 196850"/>
              <a:gd name="connsiteY4" fmla="*/ 0 h 200025"/>
              <a:gd name="connsiteX5" fmla="*/ 196850 w 196850"/>
              <a:gd name="connsiteY5" fmla="*/ 825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850" h="200025">
                <a:moveTo>
                  <a:pt x="0" y="200025"/>
                </a:moveTo>
                <a:cubicBezTo>
                  <a:pt x="34925" y="163248"/>
                  <a:pt x="69850" y="126471"/>
                  <a:pt x="88900" y="95250"/>
                </a:cubicBezTo>
                <a:cubicBezTo>
                  <a:pt x="107950" y="64029"/>
                  <a:pt x="125942" y="14817"/>
                  <a:pt x="114300" y="12700"/>
                </a:cubicBezTo>
                <a:cubicBezTo>
                  <a:pt x="102658" y="10583"/>
                  <a:pt x="13758" y="84667"/>
                  <a:pt x="19050" y="82550"/>
                </a:cubicBezTo>
                <a:cubicBezTo>
                  <a:pt x="24342" y="80433"/>
                  <a:pt x="116417" y="0"/>
                  <a:pt x="146050" y="0"/>
                </a:cubicBezTo>
                <a:cubicBezTo>
                  <a:pt x="175683" y="0"/>
                  <a:pt x="186266" y="41275"/>
                  <a:pt x="196850" y="825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54748775"/>
      </p:ext>
    </p:extLst>
  </p:cSld>
  <p:clrMapOvr>
    <a:masterClrMapping/>
  </p:clrMapOvr>
</p:sld>
</file>

<file path=ppt/theme/theme1.xml><?xml version="1.0" encoding="utf-8"?>
<a:theme xmlns:a="http://schemas.openxmlformats.org/drawingml/2006/main" name="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931AACE063D241B46B3DC5C07BA8B7" ma:contentTypeVersion="10" ma:contentTypeDescription="Create a new document." ma:contentTypeScope="" ma:versionID="0ef9054dad61721a68667d2a700ec1eb">
  <xsd:schema xmlns:xsd="http://www.w3.org/2001/XMLSchema" xmlns:xs="http://www.w3.org/2001/XMLSchema" xmlns:p="http://schemas.microsoft.com/office/2006/metadata/properties" xmlns:ns2="3aca21ad-443f-4e74-b301-f32116a9d1a4" xmlns:ns3="52337f47-1ee8-4d8a-8e13-f0ec0e135c4a" targetNamespace="http://schemas.microsoft.com/office/2006/metadata/properties" ma:root="true" ma:fieldsID="e6fe91d65edcd261c6baead32098e112" ns2:_="" ns3:_="">
    <xsd:import namespace="3aca21ad-443f-4e74-b301-f32116a9d1a4"/>
    <xsd:import namespace="52337f47-1ee8-4d8a-8e13-f0ec0e135c4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ca21ad-443f-4e74-b301-f32116a9d1a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337f47-1ee8-4d8a-8e13-f0ec0e135c4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392B44-B12A-40CB-AE0C-61945C9E3454}">
  <ds:schemaRefs>
    <ds:schemaRef ds:uri="http://schemas.microsoft.com/sharepoint/v3/contenttype/forms"/>
  </ds:schemaRefs>
</ds:datastoreItem>
</file>

<file path=customXml/itemProps2.xml><?xml version="1.0" encoding="utf-8"?>
<ds:datastoreItem xmlns:ds="http://schemas.openxmlformats.org/officeDocument/2006/customXml" ds:itemID="{CC077A78-FE12-48E0-8681-161DCCCDF430}">
  <ds:schemaRefs>
    <ds:schemaRef ds:uri="http://schemas.microsoft.com/office/2006/documentManagement/types"/>
    <ds:schemaRef ds:uri="http://purl.org/dc/terms/"/>
    <ds:schemaRef ds:uri="http://purl.org/dc/dcmitype/"/>
    <ds:schemaRef ds:uri="http://www.w3.org/XML/1998/namespace"/>
    <ds:schemaRef ds:uri="http://schemas.openxmlformats.org/package/2006/metadata/core-properties"/>
    <ds:schemaRef ds:uri="52337f47-1ee8-4d8a-8e13-f0ec0e135c4a"/>
    <ds:schemaRef ds:uri="http://schemas.microsoft.com/office/2006/metadata/properties"/>
    <ds:schemaRef ds:uri="http://purl.org/dc/elements/1.1/"/>
    <ds:schemaRef ds:uri="http://schemas.microsoft.com/office/infopath/2007/PartnerControls"/>
    <ds:schemaRef ds:uri="3aca21ad-443f-4e74-b301-f32116a9d1a4"/>
  </ds:schemaRefs>
</ds:datastoreItem>
</file>

<file path=customXml/itemProps3.xml><?xml version="1.0" encoding="utf-8"?>
<ds:datastoreItem xmlns:ds="http://schemas.openxmlformats.org/officeDocument/2006/customXml" ds:itemID="{1CB11227-DF30-4D26-B40E-D8D5ED502F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ca21ad-443f-4e74-b301-f32116a9d1a4"/>
    <ds:schemaRef ds:uri="52337f47-1ee8-4d8a-8e13-f0ec0e135c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APNIC33PowerPointTemplateFinal.potx</Template>
  <TotalTime>2363</TotalTime>
  <Words>1395</Words>
  <Application>Microsoft Macintosh PowerPoint</Application>
  <PresentationFormat>On-screen Show (16:9)</PresentationFormat>
  <Paragraphs>175</Paragraphs>
  <Slides>42</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42</vt:i4>
      </vt:variant>
    </vt:vector>
  </HeadingPairs>
  <TitlesOfParts>
    <vt:vector size="50" baseType="lpstr">
      <vt:lpstr>AhnbergHand</vt:lpstr>
      <vt:lpstr>Arial</vt:lpstr>
      <vt:lpstr>Calibri</vt:lpstr>
      <vt:lpstr>Powderfinger Type</vt:lpstr>
      <vt:lpstr>Vadim's Writing</vt:lpstr>
      <vt:lpstr>APNIC33PowerPointTemplateFinal</vt:lpstr>
      <vt:lpstr>1_APNIC33PowerPointTemplateFinal</vt:lpstr>
      <vt:lpstr>3_APNIC33PowerPointTemplateFinal</vt:lpstr>
      <vt:lpstr>Routing and Addressing in 2018</vt:lpstr>
      <vt:lpstr>Through the Routing Lens …</vt:lpstr>
      <vt:lpstr>PowerPoint Presentation</vt:lpstr>
      <vt:lpstr>2016-2018 in detail</vt:lpstr>
      <vt:lpstr>2016-2018 in detail</vt:lpstr>
      <vt:lpstr>Routing Indicators for IPv4</vt:lpstr>
      <vt:lpstr>Routing Indicators for IPv4</vt:lpstr>
      <vt:lpstr>Routing Indicators for IPv4</vt:lpstr>
      <vt:lpstr>AS Adjacencies (AS131072)</vt:lpstr>
      <vt:lpstr>What happened in 2018 in V4?</vt:lpstr>
      <vt:lpstr>What about IPv4 Address Exhaustion?</vt:lpstr>
      <vt:lpstr>Post-Exhaustion Routing Growth</vt:lpstr>
      <vt:lpstr>Advertised Address “Age”</vt:lpstr>
      <vt:lpstr>Advertised Address “Age”</vt:lpstr>
      <vt:lpstr>2000 – 2018: IPv4 Advertised vs Unadvertised</vt:lpstr>
      <vt:lpstr>2000 – 2018: Unadvertised Addresses</vt:lpstr>
      <vt:lpstr>2017: Assigned vs Recovered</vt:lpstr>
      <vt:lpstr>2018: Assigned vs Recovered</vt:lpstr>
      <vt:lpstr>V4 in 2018</vt:lpstr>
      <vt:lpstr>The Route-Views View of IPv6</vt:lpstr>
      <vt:lpstr>2017-2018 in Detail</vt:lpstr>
      <vt:lpstr>Routing Indicators for IPv6</vt:lpstr>
      <vt:lpstr>Routing Indicators for IPv6</vt:lpstr>
      <vt:lpstr>Routing Indicators for IPv6</vt:lpstr>
      <vt:lpstr>AS Adjacencies (AS131072)</vt:lpstr>
      <vt:lpstr>V6 in 2018</vt:lpstr>
      <vt:lpstr>What to expect</vt:lpstr>
      <vt:lpstr>BGP Size Projections</vt:lpstr>
      <vt:lpstr>V4 - Daily Growth Rates</vt:lpstr>
      <vt:lpstr>V4 BGP Table Size Predictions</vt:lpstr>
      <vt:lpstr>V6 - Daily Growth Rates</vt:lpstr>
      <vt:lpstr>V6 BGP Table Size Predictions</vt:lpstr>
      <vt:lpstr>BGP Table Growth</vt:lpstr>
      <vt:lpstr>BGP Updates</vt:lpstr>
      <vt:lpstr>IPv4 BGP Updates</vt:lpstr>
      <vt:lpstr>IPv4 BGP Convergence Performance</vt:lpstr>
      <vt:lpstr>Updates in IPv4 BGP</vt:lpstr>
      <vt:lpstr>V6 BGP Updates</vt:lpstr>
      <vt:lpstr>V6 Convergence Performance</vt:lpstr>
      <vt:lpstr>Routing Futures</vt:lpstr>
      <vt:lpstr>Some Practical Suggestions</vt:lpstr>
      <vt:lpstr>That’s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APNIC PowerPoint Template</dc:title>
  <dc:creator>Rebekah</dc:creator>
  <cp:lastModifiedBy>Geoff Huston</cp:lastModifiedBy>
  <cp:revision>86</cp:revision>
  <cp:lastPrinted>2019-02-22T18:56:43Z</cp:lastPrinted>
  <dcterms:created xsi:type="dcterms:W3CDTF">2014-12-22T07:13:58Z</dcterms:created>
  <dcterms:modified xsi:type="dcterms:W3CDTF">2019-02-22T19:25:43Z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0x0101001C931AACE063D241B46B3DC5C07BA8B7</vt:lpwstr>
  </property>
</Properties>
</file>