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7" r:id="rId5"/>
    <p:sldMasterId id="2147483693" r:id="rId6"/>
  </p:sldMasterIdLst>
  <p:notesMasterIdLst>
    <p:notesMasterId r:id="rId41"/>
  </p:notesMasterIdLst>
  <p:handoutMasterIdLst>
    <p:handoutMasterId r:id="rId42"/>
  </p:handoutMasterIdLst>
  <p:sldIdLst>
    <p:sldId id="307" r:id="rId7"/>
    <p:sldId id="257" r:id="rId8"/>
    <p:sldId id="258" r:id="rId9"/>
    <p:sldId id="259" r:id="rId10"/>
    <p:sldId id="260" r:id="rId11"/>
    <p:sldId id="261" r:id="rId12"/>
    <p:sldId id="283" r:id="rId13"/>
    <p:sldId id="281" r:id="rId14"/>
    <p:sldId id="282" r:id="rId15"/>
    <p:sldId id="262" r:id="rId16"/>
    <p:sldId id="263" r:id="rId17"/>
    <p:sldId id="264" r:id="rId18"/>
    <p:sldId id="265" r:id="rId19"/>
    <p:sldId id="272" r:id="rId20"/>
    <p:sldId id="266" r:id="rId21"/>
    <p:sldId id="267" r:id="rId22"/>
    <p:sldId id="268" r:id="rId23"/>
    <p:sldId id="269" r:id="rId24"/>
    <p:sldId id="312" r:id="rId25"/>
    <p:sldId id="311" r:id="rId26"/>
    <p:sldId id="270" r:id="rId27"/>
    <p:sldId id="274" r:id="rId28"/>
    <p:sldId id="275" r:id="rId29"/>
    <p:sldId id="276" r:id="rId30"/>
    <p:sldId id="277" r:id="rId31"/>
    <p:sldId id="284" r:id="rId32"/>
    <p:sldId id="285" r:id="rId33"/>
    <p:sldId id="286" r:id="rId34"/>
    <p:sldId id="287" r:id="rId35"/>
    <p:sldId id="308" r:id="rId36"/>
    <p:sldId id="309" r:id="rId37"/>
    <p:sldId id="278" r:id="rId38"/>
    <p:sldId id="279" r:id="rId39"/>
    <p:sldId id="280"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5C"/>
    <a:srgbClr val="C01B1C"/>
    <a:srgbClr val="C40836"/>
    <a:srgbClr val="590F4A"/>
    <a:srgbClr val="166813"/>
    <a:srgbClr val="004FBB"/>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5" autoAdjust="0"/>
    <p:restoredTop sz="94623" autoAdjust="0"/>
  </p:normalViewPr>
  <p:slideViewPr>
    <p:cSldViewPr>
      <p:cViewPr varScale="1">
        <p:scale>
          <a:sx n="157" d="100"/>
          <a:sy n="157" d="100"/>
        </p:scale>
        <p:origin x="752" y="168"/>
      </p:cViewPr>
      <p:guideLst>
        <p:guide orient="horz" pos="1620"/>
        <p:guide pos="2925"/>
      </p:guideLst>
    </p:cSldViewPr>
  </p:slideViewPr>
  <p:outlineViewPr>
    <p:cViewPr>
      <p:scale>
        <a:sx n="33" d="100"/>
        <a:sy n="33" d="100"/>
      </p:scale>
      <p:origin x="0" y="498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2/21/19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21/2/19</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5"/>
            <a:ext cx="8208912" cy="1620179"/>
          </a:xfrm>
        </p:spPr>
        <p:txBody>
          <a:bodyPr>
            <a:normAutofit/>
          </a:bodyPr>
          <a:lstStyle>
            <a:lvl1pPr algn="l">
              <a:defRPr sz="5400">
                <a:solidFill>
                  <a:srgbClr val="000000"/>
                </a:solidFill>
              </a:defRPr>
            </a:lvl1pPr>
          </a:lstStyle>
          <a:p>
            <a:r>
              <a:rPr lang="en-AU" dirty="0"/>
              <a:t>Click to edit Master title style</a:t>
            </a:r>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Tree>
    <p:extLst>
      <p:ext uri="{BB962C8B-B14F-4D97-AF65-F5344CB8AC3E}">
        <p14:creationId xmlns:p14="http://schemas.microsoft.com/office/powerpoint/2010/main" val="338374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A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6" name="Content Placeholder 2"/>
          <p:cNvSpPr>
            <a:spLocks noGrp="1"/>
          </p:cNvSpPr>
          <p:nvPr>
            <p:ph idx="1"/>
          </p:nvPr>
        </p:nvSpPr>
        <p:spPr>
          <a:xfrm>
            <a:off x="395536" y="1200151"/>
            <a:ext cx="8352928" cy="3423827"/>
          </a:xfrm>
        </p:spPr>
        <p:txBody>
          <a:bodyPr/>
          <a:lstStyle/>
          <a:p>
            <a:pPr lvl="0"/>
            <a:endParaRPr lang="en-AU" dirty="0"/>
          </a:p>
        </p:txBody>
      </p:sp>
    </p:spTree>
    <p:extLst>
      <p:ext uri="{BB962C8B-B14F-4D97-AF65-F5344CB8AC3E}">
        <p14:creationId xmlns:p14="http://schemas.microsoft.com/office/powerpoint/2010/main" val="141347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4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lvl1pPr>
              <a:defRPr baseline="0">
                <a:latin typeface="Powderfinger Type" panose="02020709070000000403" pitchFamily="49" charset="77"/>
              </a:defRPr>
            </a:lvl1pPr>
          </a:lstStyle>
          <a:p>
            <a:r>
              <a:rPr lang="en-AU" dirty="0"/>
              <a:t>Click to edit Master title style</a:t>
            </a:r>
          </a:p>
        </p:txBody>
      </p:sp>
      <p:sp>
        <p:nvSpPr>
          <p:cNvPr id="3"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A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6" name="Content Placeholder 2"/>
          <p:cNvSpPr>
            <a:spLocks noGrp="1"/>
          </p:cNvSpPr>
          <p:nvPr>
            <p:ph idx="1"/>
          </p:nvPr>
        </p:nvSpPr>
        <p:spPr>
          <a:xfrm>
            <a:off x="395536" y="1200151"/>
            <a:ext cx="8352928" cy="3423827"/>
          </a:xfrm>
        </p:spPr>
        <p:txBody>
          <a:bodyPr/>
          <a:lstStyle/>
          <a:p>
            <a:pPr lvl="0"/>
            <a:endParaRPr lang="en-AU" dirty="0"/>
          </a:p>
        </p:txBody>
      </p:sp>
    </p:spTree>
    <p:extLst>
      <p:ext uri="{BB962C8B-B14F-4D97-AF65-F5344CB8AC3E}">
        <p14:creationId xmlns:p14="http://schemas.microsoft.com/office/powerpoint/2010/main" val="141347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5"/>
            <a:ext cx="8208912" cy="1620179"/>
          </a:xfrm>
        </p:spPr>
        <p:txBody>
          <a:bodyPr>
            <a:normAutofit/>
          </a:bodyPr>
          <a:lstStyle>
            <a:lvl1pPr algn="l">
              <a:defRPr sz="5400">
                <a:solidFill>
                  <a:srgbClr val="000000"/>
                </a:solidFill>
              </a:defRPr>
            </a:lvl1pPr>
          </a:lstStyle>
          <a:p>
            <a:r>
              <a:rPr lang="en-AU" dirty="0"/>
              <a:t>Click to edit Master title style</a:t>
            </a:r>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Tree>
    <p:extLst>
      <p:ext uri="{BB962C8B-B14F-4D97-AF65-F5344CB8AC3E}">
        <p14:creationId xmlns:p14="http://schemas.microsoft.com/office/powerpoint/2010/main" val="338374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4" y="-20538"/>
            <a:ext cx="9161993" cy="515171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a:t>Click to edit Master title style</a:t>
            </a:r>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76" r:id="rId3"/>
    <p:sldLayoutId id="2147483668" r:id="rId4"/>
    <p:sldLayoutId id="2147483672" r:id="rId5"/>
    <p:sldLayoutId id="2147483674" r:id="rId6"/>
    <p:sldLayoutId id="2147483675" r:id="rId7"/>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4" y="15269"/>
            <a:ext cx="9161993" cy="515171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a:t>Click to edit Master title style</a:t>
            </a:r>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 y="-8214"/>
            <a:ext cx="9161993" cy="5151713"/>
          </a:xfrm>
          <a:prstGeom prst="rect">
            <a:avLst/>
          </a:prstGeom>
        </p:spPr>
      </p:pic>
      <p:sp>
        <p:nvSpPr>
          <p:cNvPr id="15" name="Slide Number Placeholder 3"/>
          <p:cNvSpPr>
            <a:spLocks noGrp="1"/>
          </p:cNvSpPr>
          <p:nvPr>
            <p:ph type="sldNum" sz="quarter" idx="4"/>
          </p:nvPr>
        </p:nvSpPr>
        <p:spPr>
          <a:xfrm>
            <a:off x="8748464" y="4930012"/>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BBA7-A122-8041-B8EA-423C65145A0C}"/>
              </a:ext>
            </a:extLst>
          </p:cNvPr>
          <p:cNvSpPr>
            <a:spLocks noGrp="1"/>
          </p:cNvSpPr>
          <p:nvPr>
            <p:ph type="ctrTitle"/>
          </p:nvPr>
        </p:nvSpPr>
        <p:spPr/>
        <p:txBody>
          <a:bodyPr/>
          <a:lstStyle/>
          <a:p>
            <a:r>
              <a:rPr lang="en-US" dirty="0"/>
              <a:t>What’s the Time?</a:t>
            </a:r>
          </a:p>
        </p:txBody>
      </p:sp>
      <p:sp>
        <p:nvSpPr>
          <p:cNvPr id="3" name="Subtitle 2">
            <a:extLst>
              <a:ext uri="{FF2B5EF4-FFF2-40B4-BE49-F238E27FC236}">
                <a16:creationId xmlns:a16="http://schemas.microsoft.com/office/drawing/2014/main" id="{D00C14A1-ACBB-2B46-8581-2FD41073F37F}"/>
              </a:ext>
            </a:extLst>
          </p:cNvPr>
          <p:cNvSpPr>
            <a:spLocks noGrp="1"/>
          </p:cNvSpPr>
          <p:nvPr>
            <p:ph type="subTitle" idx="1"/>
          </p:nvPr>
        </p:nvSpPr>
        <p:spPr/>
        <p:txBody>
          <a:bodyPr/>
          <a:lstStyle/>
          <a:p>
            <a:pPr algn="r"/>
            <a:r>
              <a:rPr lang="en-US" dirty="0">
                <a:solidFill>
                  <a:schemeClr val="bg1">
                    <a:lumMod val="65000"/>
                  </a:schemeClr>
                </a:solidFill>
              </a:rPr>
              <a:t>Geoff Huston</a:t>
            </a:r>
          </a:p>
          <a:p>
            <a:pPr algn="r"/>
            <a:r>
              <a:rPr lang="en-US" dirty="0">
                <a:solidFill>
                  <a:schemeClr val="bg1">
                    <a:lumMod val="65000"/>
                  </a:schemeClr>
                </a:solidFill>
              </a:rPr>
              <a:t>APNIC</a:t>
            </a:r>
          </a:p>
        </p:txBody>
      </p:sp>
    </p:spTree>
    <p:extLst>
      <p:ext uri="{BB962C8B-B14F-4D97-AF65-F5344CB8AC3E}">
        <p14:creationId xmlns:p14="http://schemas.microsoft.com/office/powerpoint/2010/main" val="217816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039F-6B3B-E544-A478-1DA7AED97748}"/>
              </a:ext>
            </a:extLst>
          </p:cNvPr>
          <p:cNvSpPr>
            <a:spLocks noGrp="1"/>
          </p:cNvSpPr>
          <p:nvPr>
            <p:ph type="title"/>
          </p:nvPr>
        </p:nvSpPr>
        <p:spPr/>
        <p:txBody>
          <a:bodyPr/>
          <a:lstStyle/>
          <a:p>
            <a:r>
              <a:rPr lang="en-US" dirty="0"/>
              <a:t>Keeping Accurate Time</a:t>
            </a:r>
          </a:p>
        </p:txBody>
      </p:sp>
      <p:sp>
        <p:nvSpPr>
          <p:cNvPr id="3" name="Content Placeholder 2">
            <a:extLst>
              <a:ext uri="{FF2B5EF4-FFF2-40B4-BE49-F238E27FC236}">
                <a16:creationId xmlns:a16="http://schemas.microsoft.com/office/drawing/2014/main" id="{5B511D76-6DE5-1148-B1C0-E380AFC79432}"/>
              </a:ext>
            </a:extLst>
          </p:cNvPr>
          <p:cNvSpPr>
            <a:spLocks noGrp="1"/>
          </p:cNvSpPr>
          <p:nvPr>
            <p:ph idx="1"/>
          </p:nvPr>
        </p:nvSpPr>
        <p:spPr/>
        <p:txBody>
          <a:bodyPr/>
          <a:lstStyle/>
          <a:p>
            <a:r>
              <a:rPr lang="en-AU" dirty="0"/>
              <a:t>Not everyone can afford to run their own caesium clock</a:t>
            </a:r>
            <a:r>
              <a:rPr lang="en-US" dirty="0"/>
              <a:t> </a:t>
            </a:r>
          </a:p>
        </p:txBody>
      </p:sp>
      <p:pic>
        <p:nvPicPr>
          <p:cNvPr id="5" name="Picture 4">
            <a:extLst>
              <a:ext uri="{FF2B5EF4-FFF2-40B4-BE49-F238E27FC236}">
                <a16:creationId xmlns:a16="http://schemas.microsoft.com/office/drawing/2014/main" id="{4B376C0A-A35C-A846-8707-DB84B0739455}"/>
              </a:ext>
            </a:extLst>
          </p:cNvPr>
          <p:cNvPicPr>
            <a:picLocks noChangeAspect="1"/>
          </p:cNvPicPr>
          <p:nvPr/>
        </p:nvPicPr>
        <p:blipFill>
          <a:blip r:embed="rId2"/>
          <a:stretch>
            <a:fillRect/>
          </a:stretch>
        </p:blipFill>
        <p:spPr>
          <a:xfrm>
            <a:off x="1547664" y="1653387"/>
            <a:ext cx="4392488" cy="2950743"/>
          </a:xfrm>
          <a:prstGeom prst="rect">
            <a:avLst/>
          </a:prstGeom>
        </p:spPr>
      </p:pic>
    </p:spTree>
    <p:extLst>
      <p:ext uri="{BB962C8B-B14F-4D97-AF65-F5344CB8AC3E}">
        <p14:creationId xmlns:p14="http://schemas.microsoft.com/office/powerpoint/2010/main" val="414608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3422-B0FE-B94F-8B7F-94536265EB10}"/>
              </a:ext>
            </a:extLst>
          </p:cNvPr>
          <p:cNvSpPr>
            <a:spLocks noGrp="1"/>
          </p:cNvSpPr>
          <p:nvPr>
            <p:ph type="title"/>
          </p:nvPr>
        </p:nvSpPr>
        <p:spPr/>
        <p:txBody>
          <a:bodyPr/>
          <a:lstStyle/>
          <a:p>
            <a:r>
              <a:rPr lang="en-US" dirty="0"/>
              <a:t>Keeping Accurate Time</a:t>
            </a:r>
          </a:p>
        </p:txBody>
      </p:sp>
      <p:sp>
        <p:nvSpPr>
          <p:cNvPr id="3" name="Content Placeholder 2">
            <a:extLst>
              <a:ext uri="{FF2B5EF4-FFF2-40B4-BE49-F238E27FC236}">
                <a16:creationId xmlns:a16="http://schemas.microsoft.com/office/drawing/2014/main" id="{6761D88B-4850-0042-B31B-CE46E56B2D8B}"/>
              </a:ext>
            </a:extLst>
          </p:cNvPr>
          <p:cNvSpPr>
            <a:spLocks noGrp="1"/>
          </p:cNvSpPr>
          <p:nvPr>
            <p:ph idx="1"/>
          </p:nvPr>
        </p:nvSpPr>
        <p:spPr>
          <a:xfrm>
            <a:off x="395536" y="1200151"/>
            <a:ext cx="6048672" cy="3423827"/>
          </a:xfrm>
        </p:spPr>
        <p:txBody>
          <a:bodyPr>
            <a:normAutofit fontScale="92500" lnSpcReduction="20000"/>
          </a:bodyPr>
          <a:lstStyle/>
          <a:p>
            <a:pPr marL="0" indent="0">
              <a:buNone/>
            </a:pPr>
            <a:r>
              <a:rPr lang="en-US" dirty="0"/>
              <a:t>Not everyone can launch their own GPS network</a:t>
            </a:r>
          </a:p>
          <a:p>
            <a:r>
              <a:rPr lang="en-US" dirty="0"/>
              <a:t>The GPS satellite constellation is a set of 31 active earth-orbiting spacecraft operated by the US Air Force</a:t>
            </a:r>
          </a:p>
          <a:p>
            <a:r>
              <a:rPr lang="en-US" dirty="0"/>
              <a:t>These spacecraft are equipped with Caesium-133 reference clocks that broadcast time signals</a:t>
            </a:r>
          </a:p>
          <a:p>
            <a:r>
              <a:rPr lang="en-US" dirty="0"/>
              <a:t>GPS receivers can use triangulation from multiple satellites and delay measurement to determine the receiver’s position and provide an accurate reference time</a:t>
            </a:r>
          </a:p>
        </p:txBody>
      </p:sp>
      <p:pic>
        <p:nvPicPr>
          <p:cNvPr id="5" name="Picture 4">
            <a:extLst>
              <a:ext uri="{FF2B5EF4-FFF2-40B4-BE49-F238E27FC236}">
                <a16:creationId xmlns:a16="http://schemas.microsoft.com/office/drawing/2014/main" id="{AFB138D8-D34B-174E-846E-CF253D65764C}"/>
              </a:ext>
            </a:extLst>
          </p:cNvPr>
          <p:cNvPicPr>
            <a:picLocks noChangeAspect="1"/>
          </p:cNvPicPr>
          <p:nvPr/>
        </p:nvPicPr>
        <p:blipFill>
          <a:blip r:embed="rId2"/>
          <a:stretch>
            <a:fillRect/>
          </a:stretch>
        </p:blipFill>
        <p:spPr>
          <a:xfrm>
            <a:off x="6990583" y="1347614"/>
            <a:ext cx="1731520" cy="1295801"/>
          </a:xfrm>
          <a:prstGeom prst="rect">
            <a:avLst/>
          </a:prstGeom>
        </p:spPr>
      </p:pic>
      <p:pic>
        <p:nvPicPr>
          <p:cNvPr id="7" name="Picture 6">
            <a:extLst>
              <a:ext uri="{FF2B5EF4-FFF2-40B4-BE49-F238E27FC236}">
                <a16:creationId xmlns:a16="http://schemas.microsoft.com/office/drawing/2014/main" id="{08AC4147-AEBF-2349-8094-5A87B28306B6}"/>
              </a:ext>
            </a:extLst>
          </p:cNvPr>
          <p:cNvPicPr>
            <a:picLocks noChangeAspect="1"/>
          </p:cNvPicPr>
          <p:nvPr/>
        </p:nvPicPr>
        <p:blipFill>
          <a:blip r:embed="rId3"/>
          <a:stretch>
            <a:fillRect/>
          </a:stretch>
        </p:blipFill>
        <p:spPr>
          <a:xfrm>
            <a:off x="6834165" y="2877080"/>
            <a:ext cx="2035400" cy="1321779"/>
          </a:xfrm>
          <a:prstGeom prst="rect">
            <a:avLst/>
          </a:prstGeom>
        </p:spPr>
      </p:pic>
    </p:spTree>
    <p:extLst>
      <p:ext uri="{BB962C8B-B14F-4D97-AF65-F5344CB8AC3E}">
        <p14:creationId xmlns:p14="http://schemas.microsoft.com/office/powerpoint/2010/main" val="257809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2671-9917-A14E-8B4A-1C35A64FADF3}"/>
              </a:ext>
            </a:extLst>
          </p:cNvPr>
          <p:cNvSpPr>
            <a:spLocks noGrp="1"/>
          </p:cNvSpPr>
          <p:nvPr>
            <p:ph type="title"/>
          </p:nvPr>
        </p:nvSpPr>
        <p:spPr/>
        <p:txBody>
          <a:bodyPr/>
          <a:lstStyle/>
          <a:p>
            <a:r>
              <a:rPr lang="en-US" dirty="0"/>
              <a:t>Distributing Accurate Time</a:t>
            </a:r>
          </a:p>
        </p:txBody>
      </p:sp>
      <p:sp>
        <p:nvSpPr>
          <p:cNvPr id="3" name="Content Placeholder 2">
            <a:extLst>
              <a:ext uri="{FF2B5EF4-FFF2-40B4-BE49-F238E27FC236}">
                <a16:creationId xmlns:a16="http://schemas.microsoft.com/office/drawing/2014/main" id="{86E53B03-204E-284A-8BD7-1F85EB5943F0}"/>
              </a:ext>
            </a:extLst>
          </p:cNvPr>
          <p:cNvSpPr>
            <a:spLocks noGrp="1"/>
          </p:cNvSpPr>
          <p:nvPr>
            <p:ph idx="1"/>
          </p:nvPr>
        </p:nvSpPr>
        <p:spPr/>
        <p:txBody>
          <a:bodyPr>
            <a:normAutofit lnSpcReduction="10000"/>
          </a:bodyPr>
          <a:lstStyle/>
          <a:p>
            <a:r>
              <a:rPr lang="en-US" dirty="0"/>
              <a:t>Not every computer runs their own Cesium Clock or runs a GPS receiver to maintain accurate time</a:t>
            </a:r>
          </a:p>
          <a:p>
            <a:pPr lvl="1"/>
            <a:r>
              <a:rPr lang="en-US" dirty="0"/>
              <a:t>But some folk do, and that’s a good thing!</a:t>
            </a:r>
          </a:p>
          <a:p>
            <a:r>
              <a:rPr lang="en-US" dirty="0"/>
              <a:t>So what we would like is a way to take this set of highly accurate reference time sources and provide a mechanism for others to synchronize their local clock against a reference source </a:t>
            </a:r>
          </a:p>
          <a:p>
            <a:r>
              <a:rPr lang="en-US" dirty="0"/>
              <a:t>On the Internet we use the Network Time Protocol (NTP) to perform this time synchronization function</a:t>
            </a:r>
          </a:p>
          <a:p>
            <a:endParaRPr lang="en-US" dirty="0"/>
          </a:p>
        </p:txBody>
      </p:sp>
    </p:spTree>
    <p:extLst>
      <p:ext uri="{BB962C8B-B14F-4D97-AF65-F5344CB8AC3E}">
        <p14:creationId xmlns:p14="http://schemas.microsoft.com/office/powerpoint/2010/main" val="2819034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0398005B-50FD-B945-AD9E-980ADFB892C7}"/>
              </a:ext>
            </a:extLst>
          </p:cNvPr>
          <p:cNvSpPr/>
          <p:nvPr/>
        </p:nvSpPr>
        <p:spPr>
          <a:xfrm>
            <a:off x="1276610" y="3323799"/>
            <a:ext cx="5325322" cy="1163001"/>
          </a:xfrm>
          <a:custGeom>
            <a:avLst/>
            <a:gdLst>
              <a:gd name="connsiteX0" fmla="*/ 80159 w 7100429"/>
              <a:gd name="connsiteY0" fmla="*/ 504478 h 1550668"/>
              <a:gd name="connsiteX1" fmla="*/ 893820 w 7100429"/>
              <a:gd name="connsiteY1" fmla="*/ 357244 h 1550668"/>
              <a:gd name="connsiteX2" fmla="*/ 2815610 w 7100429"/>
              <a:gd name="connsiteY2" fmla="*/ 62776 h 1550668"/>
              <a:gd name="connsiteX3" fmla="*/ 4923379 w 7100429"/>
              <a:gd name="connsiteY3" fmla="*/ 39529 h 1550668"/>
              <a:gd name="connsiteX4" fmla="*/ 6876166 w 7100429"/>
              <a:gd name="connsiteY4" fmla="*/ 512227 h 1550668"/>
              <a:gd name="connsiteX5" fmla="*/ 7062146 w 7100429"/>
              <a:gd name="connsiteY5" fmla="*/ 659461 h 1550668"/>
              <a:gd name="connsiteX6" fmla="*/ 6914912 w 7100429"/>
              <a:gd name="connsiteY6" fmla="*/ 845441 h 1550668"/>
              <a:gd name="connsiteX7" fmla="*/ 6550701 w 7100429"/>
              <a:gd name="connsiteY7" fmla="*/ 1077915 h 1550668"/>
              <a:gd name="connsiteX8" fmla="*/ 3187569 w 7100429"/>
              <a:gd name="connsiteY8" fmla="*/ 1550614 h 1550668"/>
              <a:gd name="connsiteX9" fmla="*/ 188647 w 7100429"/>
              <a:gd name="connsiteY9" fmla="*/ 1046919 h 1550668"/>
              <a:gd name="connsiteX10" fmla="*/ 459868 w 7100429"/>
              <a:gd name="connsiteY10" fmla="*/ 884187 h 1550668"/>
              <a:gd name="connsiteX11" fmla="*/ 18166 w 7100429"/>
              <a:gd name="connsiteY11" fmla="*/ 1008173 h 1550668"/>
              <a:gd name="connsiteX12" fmla="*/ 126654 w 7100429"/>
              <a:gd name="connsiteY12" fmla="*/ 1201902 h 155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00429" h="1550668">
                <a:moveTo>
                  <a:pt x="80159" y="504478"/>
                </a:moveTo>
                <a:cubicBezTo>
                  <a:pt x="259035" y="467669"/>
                  <a:pt x="893820" y="357244"/>
                  <a:pt x="893820" y="357244"/>
                </a:cubicBezTo>
                <a:cubicBezTo>
                  <a:pt x="1349728" y="283627"/>
                  <a:pt x="2144017" y="115728"/>
                  <a:pt x="2815610" y="62776"/>
                </a:cubicBezTo>
                <a:cubicBezTo>
                  <a:pt x="3487203" y="9824"/>
                  <a:pt x="4246620" y="-35380"/>
                  <a:pt x="4923379" y="39529"/>
                </a:cubicBezTo>
                <a:cubicBezTo>
                  <a:pt x="5600138" y="114437"/>
                  <a:pt x="6519705" y="408905"/>
                  <a:pt x="6876166" y="512227"/>
                </a:cubicBezTo>
                <a:cubicBezTo>
                  <a:pt x="7232627" y="615549"/>
                  <a:pt x="7055688" y="603925"/>
                  <a:pt x="7062146" y="659461"/>
                </a:cubicBezTo>
                <a:cubicBezTo>
                  <a:pt x="7068604" y="714997"/>
                  <a:pt x="7000153" y="775699"/>
                  <a:pt x="6914912" y="845441"/>
                </a:cubicBezTo>
                <a:cubicBezTo>
                  <a:pt x="6829671" y="915183"/>
                  <a:pt x="7171925" y="960386"/>
                  <a:pt x="6550701" y="1077915"/>
                </a:cubicBezTo>
                <a:cubicBezTo>
                  <a:pt x="5929477" y="1195444"/>
                  <a:pt x="4247911" y="1555780"/>
                  <a:pt x="3187569" y="1550614"/>
                </a:cubicBezTo>
                <a:cubicBezTo>
                  <a:pt x="2127227" y="1545448"/>
                  <a:pt x="643264" y="1157990"/>
                  <a:pt x="188647" y="1046919"/>
                </a:cubicBezTo>
                <a:cubicBezTo>
                  <a:pt x="-265970" y="935848"/>
                  <a:pt x="488281" y="890645"/>
                  <a:pt x="459868" y="884187"/>
                </a:cubicBezTo>
                <a:cubicBezTo>
                  <a:pt x="431455" y="877729"/>
                  <a:pt x="73702" y="955221"/>
                  <a:pt x="18166" y="1008173"/>
                </a:cubicBezTo>
                <a:cubicBezTo>
                  <a:pt x="-37370" y="1061125"/>
                  <a:pt x="44642" y="1131513"/>
                  <a:pt x="126654" y="1201902"/>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18">
            <a:extLst>
              <a:ext uri="{FF2B5EF4-FFF2-40B4-BE49-F238E27FC236}">
                <a16:creationId xmlns:a16="http://schemas.microsoft.com/office/drawing/2014/main" id="{08F0A161-7233-6C4B-AD1A-E7BB043C5195}"/>
              </a:ext>
            </a:extLst>
          </p:cNvPr>
          <p:cNvSpPr/>
          <p:nvPr/>
        </p:nvSpPr>
        <p:spPr>
          <a:xfrm>
            <a:off x="1378587" y="3283704"/>
            <a:ext cx="1397555" cy="300928"/>
          </a:xfrm>
          <a:custGeom>
            <a:avLst/>
            <a:gdLst>
              <a:gd name="connsiteX0" fmla="*/ 37180 w 1863407"/>
              <a:gd name="connsiteY0" fmla="*/ 0 h 401237"/>
              <a:gd name="connsiteX1" fmla="*/ 29431 w 1863407"/>
              <a:gd name="connsiteY1" fmla="*/ 302217 h 401237"/>
              <a:gd name="connsiteX2" fmla="*/ 52678 w 1863407"/>
              <a:gd name="connsiteY2" fmla="*/ 387458 h 401237"/>
              <a:gd name="connsiteX3" fmla="*/ 657112 w 1863407"/>
              <a:gd name="connsiteY3" fmla="*/ 364210 h 401237"/>
              <a:gd name="connsiteX4" fmla="*/ 1455275 w 1863407"/>
              <a:gd name="connsiteY4" fmla="*/ 371960 h 401237"/>
              <a:gd name="connsiteX5" fmla="*/ 1803987 w 1863407"/>
              <a:gd name="connsiteY5" fmla="*/ 379709 h 401237"/>
              <a:gd name="connsiteX6" fmla="*/ 1850482 w 1863407"/>
              <a:gd name="connsiteY6" fmla="*/ 379709 h 401237"/>
              <a:gd name="connsiteX7" fmla="*/ 1858231 w 1863407"/>
              <a:gd name="connsiteY7" fmla="*/ 92990 h 401237"/>
              <a:gd name="connsiteX8" fmla="*/ 1780739 w 1863407"/>
              <a:gd name="connsiteY8" fmla="*/ 85241 h 401237"/>
              <a:gd name="connsiteX9" fmla="*/ 912834 w 1863407"/>
              <a:gd name="connsiteY9" fmla="*/ 23248 h 401237"/>
              <a:gd name="connsiteX10" fmla="*/ 145668 w 1863407"/>
              <a:gd name="connsiteY10" fmla="*/ 15498 h 40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3407" h="401237">
                <a:moveTo>
                  <a:pt x="37180" y="0"/>
                </a:moveTo>
                <a:cubicBezTo>
                  <a:pt x="32014" y="118820"/>
                  <a:pt x="26848" y="237641"/>
                  <a:pt x="29431" y="302217"/>
                </a:cubicBezTo>
                <a:cubicBezTo>
                  <a:pt x="32014" y="366793"/>
                  <a:pt x="-51935" y="377126"/>
                  <a:pt x="52678" y="387458"/>
                </a:cubicBezTo>
                <a:cubicBezTo>
                  <a:pt x="157291" y="397790"/>
                  <a:pt x="657112" y="364210"/>
                  <a:pt x="657112" y="364210"/>
                </a:cubicBezTo>
                <a:lnTo>
                  <a:pt x="1455275" y="371960"/>
                </a:lnTo>
                <a:lnTo>
                  <a:pt x="1803987" y="379709"/>
                </a:lnTo>
                <a:cubicBezTo>
                  <a:pt x="1869855" y="381000"/>
                  <a:pt x="1841441" y="427495"/>
                  <a:pt x="1850482" y="379709"/>
                </a:cubicBezTo>
                <a:cubicBezTo>
                  <a:pt x="1859523" y="331923"/>
                  <a:pt x="1869855" y="142068"/>
                  <a:pt x="1858231" y="92990"/>
                </a:cubicBezTo>
                <a:cubicBezTo>
                  <a:pt x="1846607" y="43912"/>
                  <a:pt x="1780739" y="85241"/>
                  <a:pt x="1780739" y="85241"/>
                </a:cubicBezTo>
                <a:cubicBezTo>
                  <a:pt x="1623173" y="73617"/>
                  <a:pt x="1185346" y="34872"/>
                  <a:pt x="912834" y="23248"/>
                </a:cubicBezTo>
                <a:cubicBezTo>
                  <a:pt x="640322" y="11624"/>
                  <a:pt x="392995" y="13561"/>
                  <a:pt x="145668" y="15498"/>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545DD7E-5D21-784C-9A18-26C83E672B31}"/>
              </a:ext>
            </a:extLst>
          </p:cNvPr>
          <p:cNvSpPr>
            <a:spLocks noGrp="1"/>
          </p:cNvSpPr>
          <p:nvPr>
            <p:ph type="title"/>
          </p:nvPr>
        </p:nvSpPr>
        <p:spPr/>
        <p:txBody>
          <a:bodyPr/>
          <a:lstStyle/>
          <a:p>
            <a:r>
              <a:rPr lang="en-US" dirty="0"/>
              <a:t>NTP Operation</a:t>
            </a:r>
          </a:p>
        </p:txBody>
      </p:sp>
      <p:sp>
        <p:nvSpPr>
          <p:cNvPr id="3" name="Content Placeholder 2">
            <a:extLst>
              <a:ext uri="{FF2B5EF4-FFF2-40B4-BE49-F238E27FC236}">
                <a16:creationId xmlns:a16="http://schemas.microsoft.com/office/drawing/2014/main" id="{AE06DBAD-952C-5641-BE0D-C3E9509FC38A}"/>
              </a:ext>
            </a:extLst>
          </p:cNvPr>
          <p:cNvSpPr>
            <a:spLocks noGrp="1"/>
          </p:cNvSpPr>
          <p:nvPr>
            <p:ph idx="1"/>
          </p:nvPr>
        </p:nvSpPr>
        <p:spPr>
          <a:xfrm>
            <a:off x="621852" y="1104597"/>
            <a:ext cx="7886700" cy="3263504"/>
          </a:xfrm>
        </p:spPr>
        <p:txBody>
          <a:bodyPr>
            <a:normAutofit/>
          </a:bodyPr>
          <a:lstStyle/>
          <a:p>
            <a:r>
              <a:rPr lang="en-US" sz="2000" dirty="0"/>
              <a:t>Time sources are classified by their accuracy</a:t>
            </a:r>
          </a:p>
          <a:p>
            <a:pPr lvl="1"/>
            <a:r>
              <a:rPr lang="en-US" sz="1800" dirty="0"/>
              <a:t>A Stratum 0 server is a reference clock (GPS or cesium)</a:t>
            </a:r>
          </a:p>
          <a:p>
            <a:pPr lvl="1"/>
            <a:r>
              <a:rPr lang="en-US" sz="1800" dirty="0"/>
              <a:t>A Stratum 1 server is directly connected to a reference clock source</a:t>
            </a:r>
          </a:p>
          <a:p>
            <a:pPr lvl="1"/>
            <a:r>
              <a:rPr lang="en-US" sz="1800" dirty="0"/>
              <a:t>A Stratum 2 server receives its time from a Stratum 1 server, and so on</a:t>
            </a:r>
          </a:p>
          <a:p>
            <a:r>
              <a:rPr lang="en-US" sz="2000" dirty="0"/>
              <a:t>NTP is a simple clock exchange UDP protocol</a:t>
            </a:r>
          </a:p>
        </p:txBody>
      </p:sp>
      <p:sp>
        <p:nvSpPr>
          <p:cNvPr id="4" name="Freeform 3">
            <a:extLst>
              <a:ext uri="{FF2B5EF4-FFF2-40B4-BE49-F238E27FC236}">
                <a16:creationId xmlns:a16="http://schemas.microsoft.com/office/drawing/2014/main" id="{CF4D30A6-4B1D-2A45-9A86-7C7F687D0B97}"/>
              </a:ext>
            </a:extLst>
          </p:cNvPr>
          <p:cNvSpPr/>
          <p:nvPr/>
        </p:nvSpPr>
        <p:spPr>
          <a:xfrm>
            <a:off x="540504" y="3737029"/>
            <a:ext cx="5812" cy="441702"/>
          </a:xfrm>
          <a:custGeom>
            <a:avLst/>
            <a:gdLst>
              <a:gd name="connsiteX0" fmla="*/ 7749 w 7749"/>
              <a:gd name="connsiteY0" fmla="*/ 0 h 588936"/>
              <a:gd name="connsiteX1" fmla="*/ 0 w 7749"/>
              <a:gd name="connsiteY1" fmla="*/ 588936 h 588936"/>
            </a:gdLst>
            <a:ahLst/>
            <a:cxnLst>
              <a:cxn ang="0">
                <a:pos x="connsiteX0" y="connsiteY0"/>
              </a:cxn>
              <a:cxn ang="0">
                <a:pos x="connsiteX1" y="connsiteY1"/>
              </a:cxn>
            </a:cxnLst>
            <a:rect l="l" t="t" r="r" b="b"/>
            <a:pathLst>
              <a:path w="7749" h="588936">
                <a:moveTo>
                  <a:pt x="7749" y="0"/>
                </a:moveTo>
                <a:lnTo>
                  <a:pt x="0" y="58893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a:extLst>
              <a:ext uri="{FF2B5EF4-FFF2-40B4-BE49-F238E27FC236}">
                <a16:creationId xmlns:a16="http://schemas.microsoft.com/office/drawing/2014/main" id="{9EC1FF45-7CCF-A649-A947-BB99DB2226EC}"/>
              </a:ext>
            </a:extLst>
          </p:cNvPr>
          <p:cNvSpPr/>
          <p:nvPr/>
        </p:nvSpPr>
        <p:spPr>
          <a:xfrm>
            <a:off x="563751" y="3704600"/>
            <a:ext cx="632241" cy="503770"/>
          </a:xfrm>
          <a:custGeom>
            <a:avLst/>
            <a:gdLst>
              <a:gd name="connsiteX0" fmla="*/ 23247 w 842988"/>
              <a:gd name="connsiteY0" fmla="*/ 35490 h 671693"/>
              <a:gd name="connsiteX1" fmla="*/ 751668 w 842988"/>
              <a:gd name="connsiteY1" fmla="*/ 27741 h 671693"/>
              <a:gd name="connsiteX2" fmla="*/ 790413 w 842988"/>
              <a:gd name="connsiteY2" fmla="*/ 50988 h 671693"/>
              <a:gd name="connsiteX3" fmla="*/ 790413 w 842988"/>
              <a:gd name="connsiteY3" fmla="*/ 632175 h 671693"/>
              <a:gd name="connsiteX4" fmla="*/ 782664 w 842988"/>
              <a:gd name="connsiteY4" fmla="*/ 624426 h 671693"/>
              <a:gd name="connsiteX5" fmla="*/ 0 w 842988"/>
              <a:gd name="connsiteY5" fmla="*/ 663171 h 6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988" h="671693">
                <a:moveTo>
                  <a:pt x="23247" y="35490"/>
                </a:moveTo>
                <a:lnTo>
                  <a:pt x="751668" y="27741"/>
                </a:lnTo>
                <a:cubicBezTo>
                  <a:pt x="879529" y="30324"/>
                  <a:pt x="783956" y="-49751"/>
                  <a:pt x="790413" y="50988"/>
                </a:cubicBezTo>
                <a:cubicBezTo>
                  <a:pt x="796871" y="151727"/>
                  <a:pt x="791705" y="536602"/>
                  <a:pt x="790413" y="632175"/>
                </a:cubicBezTo>
                <a:cubicBezTo>
                  <a:pt x="789122" y="727748"/>
                  <a:pt x="914400" y="619260"/>
                  <a:pt x="782664" y="624426"/>
                </a:cubicBezTo>
                <a:cubicBezTo>
                  <a:pt x="650929" y="629592"/>
                  <a:pt x="325464" y="646381"/>
                  <a:pt x="0" y="6631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a:extLst>
              <a:ext uri="{FF2B5EF4-FFF2-40B4-BE49-F238E27FC236}">
                <a16:creationId xmlns:a16="http://schemas.microsoft.com/office/drawing/2014/main" id="{A0564023-4059-C54D-BD67-735B41DC4851}"/>
              </a:ext>
            </a:extLst>
          </p:cNvPr>
          <p:cNvSpPr/>
          <p:nvPr/>
        </p:nvSpPr>
        <p:spPr>
          <a:xfrm>
            <a:off x="569563" y="3568485"/>
            <a:ext cx="180168" cy="133673"/>
          </a:xfrm>
          <a:custGeom>
            <a:avLst/>
            <a:gdLst>
              <a:gd name="connsiteX0" fmla="*/ 0 w 240224"/>
              <a:gd name="connsiteY0" fmla="*/ 178230 h 178230"/>
              <a:gd name="connsiteX1" fmla="*/ 240224 w 240224"/>
              <a:gd name="connsiteY1" fmla="*/ 0 h 178230"/>
            </a:gdLst>
            <a:ahLst/>
            <a:cxnLst>
              <a:cxn ang="0">
                <a:pos x="connsiteX0" y="connsiteY0"/>
              </a:cxn>
              <a:cxn ang="0">
                <a:pos x="connsiteX1" y="connsiteY1"/>
              </a:cxn>
            </a:cxnLst>
            <a:rect l="l" t="t" r="r" b="b"/>
            <a:pathLst>
              <a:path w="240224" h="178230">
                <a:moveTo>
                  <a:pt x="0" y="178230"/>
                </a:moveTo>
                <a:lnTo>
                  <a:pt x="24022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6">
            <a:extLst>
              <a:ext uri="{FF2B5EF4-FFF2-40B4-BE49-F238E27FC236}">
                <a16:creationId xmlns:a16="http://schemas.microsoft.com/office/drawing/2014/main" id="{47683B90-5665-E745-9614-1BA1EC4AE712}"/>
              </a:ext>
            </a:extLst>
          </p:cNvPr>
          <p:cNvSpPr/>
          <p:nvPr/>
        </p:nvSpPr>
        <p:spPr>
          <a:xfrm>
            <a:off x="790414" y="3521217"/>
            <a:ext cx="537641" cy="657514"/>
          </a:xfrm>
          <a:custGeom>
            <a:avLst/>
            <a:gdLst>
              <a:gd name="connsiteX0" fmla="*/ 0 w 716854"/>
              <a:gd name="connsiteY0" fmla="*/ 39776 h 876685"/>
              <a:gd name="connsiteX1" fmla="*/ 426203 w 716854"/>
              <a:gd name="connsiteY1" fmla="*/ 32027 h 876685"/>
              <a:gd name="connsiteX2" fmla="*/ 674176 w 716854"/>
              <a:gd name="connsiteY2" fmla="*/ 16529 h 876685"/>
              <a:gd name="connsiteX3" fmla="*/ 697423 w 716854"/>
              <a:gd name="connsiteY3" fmla="*/ 55275 h 876685"/>
              <a:gd name="connsiteX4" fmla="*/ 697423 w 716854"/>
              <a:gd name="connsiteY4" fmla="*/ 605464 h 876685"/>
              <a:gd name="connsiteX5" fmla="*/ 705173 w 716854"/>
              <a:gd name="connsiteY5" fmla="*/ 744949 h 876685"/>
              <a:gd name="connsiteX6" fmla="*/ 519193 w 716854"/>
              <a:gd name="connsiteY6" fmla="*/ 876685 h 87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54" h="876685">
                <a:moveTo>
                  <a:pt x="0" y="39776"/>
                </a:moveTo>
                <a:lnTo>
                  <a:pt x="426203" y="32027"/>
                </a:lnTo>
                <a:cubicBezTo>
                  <a:pt x="538566" y="28153"/>
                  <a:pt x="628973" y="12654"/>
                  <a:pt x="674176" y="16529"/>
                </a:cubicBezTo>
                <a:cubicBezTo>
                  <a:pt x="719379" y="20404"/>
                  <a:pt x="693549" y="-42881"/>
                  <a:pt x="697423" y="55275"/>
                </a:cubicBezTo>
                <a:cubicBezTo>
                  <a:pt x="701297" y="153431"/>
                  <a:pt x="696131" y="490518"/>
                  <a:pt x="697423" y="605464"/>
                </a:cubicBezTo>
                <a:cubicBezTo>
                  <a:pt x="698715" y="720410"/>
                  <a:pt x="734878" y="699746"/>
                  <a:pt x="705173" y="744949"/>
                </a:cubicBezTo>
                <a:cubicBezTo>
                  <a:pt x="675468" y="790152"/>
                  <a:pt x="597330" y="833418"/>
                  <a:pt x="519193" y="8766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a:extLst>
              <a:ext uri="{FF2B5EF4-FFF2-40B4-BE49-F238E27FC236}">
                <a16:creationId xmlns:a16="http://schemas.microsoft.com/office/drawing/2014/main" id="{DBFC8DD6-16C1-CB4C-A356-B2652B42BBDB}"/>
              </a:ext>
            </a:extLst>
          </p:cNvPr>
          <p:cNvSpPr/>
          <p:nvPr/>
        </p:nvSpPr>
        <p:spPr>
          <a:xfrm>
            <a:off x="1173997" y="3539426"/>
            <a:ext cx="116237" cy="145297"/>
          </a:xfrm>
          <a:custGeom>
            <a:avLst/>
            <a:gdLst>
              <a:gd name="connsiteX0" fmla="*/ 0 w 154983"/>
              <a:gd name="connsiteY0" fmla="*/ 193729 h 193729"/>
              <a:gd name="connsiteX1" fmla="*/ 69742 w 154983"/>
              <a:gd name="connsiteY1" fmla="*/ 131735 h 193729"/>
              <a:gd name="connsiteX2" fmla="*/ 154983 w 154983"/>
              <a:gd name="connsiteY2" fmla="*/ 0 h 193729"/>
            </a:gdLst>
            <a:ahLst/>
            <a:cxnLst>
              <a:cxn ang="0">
                <a:pos x="connsiteX0" y="connsiteY0"/>
              </a:cxn>
              <a:cxn ang="0">
                <a:pos x="connsiteX1" y="connsiteY1"/>
              </a:cxn>
              <a:cxn ang="0">
                <a:pos x="connsiteX2" y="connsiteY2"/>
              </a:cxn>
            </a:cxnLst>
            <a:rect l="l" t="t" r="r" b="b"/>
            <a:pathLst>
              <a:path w="154983" h="193729">
                <a:moveTo>
                  <a:pt x="0" y="193729"/>
                </a:moveTo>
                <a:cubicBezTo>
                  <a:pt x="21956" y="178876"/>
                  <a:pt x="43912" y="164023"/>
                  <a:pt x="69742" y="131735"/>
                </a:cubicBezTo>
                <a:cubicBezTo>
                  <a:pt x="95572" y="99447"/>
                  <a:pt x="125277" y="49723"/>
                  <a:pt x="15498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E7D3F289-6543-3B4D-8DDF-3AE5AA3252CE}"/>
              </a:ext>
            </a:extLst>
          </p:cNvPr>
          <p:cNvSpPr txBox="1"/>
          <p:nvPr/>
        </p:nvSpPr>
        <p:spPr>
          <a:xfrm>
            <a:off x="1368737" y="3291486"/>
            <a:ext cx="1486304" cy="300082"/>
          </a:xfrm>
          <a:prstGeom prst="rect">
            <a:avLst/>
          </a:prstGeom>
          <a:noFill/>
        </p:spPr>
        <p:txBody>
          <a:bodyPr wrap="none" rtlCol="0">
            <a:spAutoFit/>
          </a:bodyPr>
          <a:lstStyle/>
          <a:p>
            <a:r>
              <a:rPr lang="en-US" sz="1350" dirty="0">
                <a:latin typeface="AhnbergHand" pitchFamily="2" charset="0"/>
              </a:rPr>
              <a:t>1 – client time</a:t>
            </a:r>
          </a:p>
        </p:txBody>
      </p:sp>
      <p:grpSp>
        <p:nvGrpSpPr>
          <p:cNvPr id="26" name="Group 25">
            <a:extLst>
              <a:ext uri="{FF2B5EF4-FFF2-40B4-BE49-F238E27FC236}">
                <a16:creationId xmlns:a16="http://schemas.microsoft.com/office/drawing/2014/main" id="{31A6E339-8458-B544-B5A2-79853E198A8E}"/>
              </a:ext>
            </a:extLst>
          </p:cNvPr>
          <p:cNvGrpSpPr/>
          <p:nvPr/>
        </p:nvGrpSpPr>
        <p:grpSpPr>
          <a:xfrm>
            <a:off x="1506204" y="3951899"/>
            <a:ext cx="1669644" cy="523806"/>
            <a:chOff x="8493071" y="3339885"/>
            <a:chExt cx="2226191" cy="698407"/>
          </a:xfrm>
        </p:grpSpPr>
        <p:sp>
          <p:nvSpPr>
            <p:cNvPr id="25" name="Freeform 24">
              <a:extLst>
                <a:ext uri="{FF2B5EF4-FFF2-40B4-BE49-F238E27FC236}">
                  <a16:creationId xmlns:a16="http://schemas.microsoft.com/office/drawing/2014/main" id="{8423F080-65C8-9E44-A6E9-F1E200C44EF5}"/>
                </a:ext>
              </a:extLst>
            </p:cNvPr>
            <p:cNvSpPr/>
            <p:nvPr/>
          </p:nvSpPr>
          <p:spPr>
            <a:xfrm>
              <a:off x="8493071" y="3339885"/>
              <a:ext cx="2103933" cy="683925"/>
            </a:xfrm>
            <a:custGeom>
              <a:avLst/>
              <a:gdLst>
                <a:gd name="connsiteX0" fmla="*/ 0 w 2103933"/>
                <a:gd name="connsiteY0" fmla="*/ 7749 h 683925"/>
                <a:gd name="connsiteX1" fmla="*/ 15498 w 2103933"/>
                <a:gd name="connsiteY1" fmla="*/ 317715 h 683925"/>
                <a:gd name="connsiteX2" fmla="*/ 15498 w 2103933"/>
                <a:gd name="connsiteY2" fmla="*/ 612183 h 683925"/>
                <a:gd name="connsiteX3" fmla="*/ 15498 w 2103933"/>
                <a:gd name="connsiteY3" fmla="*/ 681925 h 683925"/>
                <a:gd name="connsiteX4" fmla="*/ 54244 w 2103933"/>
                <a:gd name="connsiteY4" fmla="*/ 666427 h 683925"/>
                <a:gd name="connsiteX5" fmla="*/ 333214 w 2103933"/>
                <a:gd name="connsiteY5" fmla="*/ 674176 h 683925"/>
                <a:gd name="connsiteX6" fmla="*/ 1921790 w 2103933"/>
                <a:gd name="connsiteY6" fmla="*/ 658678 h 683925"/>
                <a:gd name="connsiteX7" fmla="*/ 2084522 w 2103933"/>
                <a:gd name="connsiteY7" fmla="*/ 635430 h 683925"/>
                <a:gd name="connsiteX8" fmla="*/ 2061275 w 2103933"/>
                <a:gd name="connsiteY8" fmla="*/ 464949 h 683925"/>
                <a:gd name="connsiteX9" fmla="*/ 2030278 w 2103933"/>
                <a:gd name="connsiteY9" fmla="*/ 69742 h 683925"/>
                <a:gd name="connsiteX10" fmla="*/ 2007031 w 2103933"/>
                <a:gd name="connsiteY10" fmla="*/ 23247 h 683925"/>
                <a:gd name="connsiteX11" fmla="*/ 1503336 w 2103933"/>
                <a:gd name="connsiteY11" fmla="*/ 23247 h 683925"/>
                <a:gd name="connsiteX12" fmla="*/ 581187 w 2103933"/>
                <a:gd name="connsiteY12" fmla="*/ 0 h 683925"/>
                <a:gd name="connsiteX13" fmla="*/ 77492 w 2103933"/>
                <a:gd name="connsiteY13" fmla="*/ 23247 h 68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3933" h="683925">
                  <a:moveTo>
                    <a:pt x="0" y="7749"/>
                  </a:moveTo>
                  <a:cubicBezTo>
                    <a:pt x="6457" y="112362"/>
                    <a:pt x="12915" y="216976"/>
                    <a:pt x="15498" y="317715"/>
                  </a:cubicBezTo>
                  <a:cubicBezTo>
                    <a:pt x="18081" y="418454"/>
                    <a:pt x="15498" y="612183"/>
                    <a:pt x="15498" y="612183"/>
                  </a:cubicBezTo>
                  <a:cubicBezTo>
                    <a:pt x="15498" y="672885"/>
                    <a:pt x="9040" y="672884"/>
                    <a:pt x="15498" y="681925"/>
                  </a:cubicBezTo>
                  <a:cubicBezTo>
                    <a:pt x="21956" y="690966"/>
                    <a:pt x="54244" y="666427"/>
                    <a:pt x="54244" y="666427"/>
                  </a:cubicBezTo>
                  <a:lnTo>
                    <a:pt x="333214" y="674176"/>
                  </a:lnTo>
                  <a:lnTo>
                    <a:pt x="1921790" y="658678"/>
                  </a:lnTo>
                  <a:cubicBezTo>
                    <a:pt x="2213675" y="652220"/>
                    <a:pt x="2061275" y="667718"/>
                    <a:pt x="2084522" y="635430"/>
                  </a:cubicBezTo>
                  <a:cubicBezTo>
                    <a:pt x="2107770" y="603142"/>
                    <a:pt x="2070316" y="559230"/>
                    <a:pt x="2061275" y="464949"/>
                  </a:cubicBezTo>
                  <a:cubicBezTo>
                    <a:pt x="2052234" y="370668"/>
                    <a:pt x="2039319" y="143359"/>
                    <a:pt x="2030278" y="69742"/>
                  </a:cubicBezTo>
                  <a:cubicBezTo>
                    <a:pt x="2021237" y="-3875"/>
                    <a:pt x="2094855" y="30996"/>
                    <a:pt x="2007031" y="23247"/>
                  </a:cubicBezTo>
                  <a:cubicBezTo>
                    <a:pt x="1919207" y="15498"/>
                    <a:pt x="1503336" y="23247"/>
                    <a:pt x="1503336" y="23247"/>
                  </a:cubicBezTo>
                  <a:lnTo>
                    <a:pt x="581187" y="0"/>
                  </a:lnTo>
                  <a:cubicBezTo>
                    <a:pt x="343546" y="0"/>
                    <a:pt x="210519" y="11623"/>
                    <a:pt x="77492" y="23247"/>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83FFD37C-2653-9A45-91FF-69DDFD74B4FB}"/>
                </a:ext>
              </a:extLst>
            </p:cNvPr>
            <p:cNvSpPr txBox="1"/>
            <p:nvPr/>
          </p:nvSpPr>
          <p:spPr>
            <a:xfrm>
              <a:off x="8525926" y="3361184"/>
              <a:ext cx="2193336" cy="677108"/>
            </a:xfrm>
            <a:prstGeom prst="rect">
              <a:avLst/>
            </a:prstGeom>
            <a:noFill/>
          </p:spPr>
          <p:txBody>
            <a:bodyPr wrap="none" rtlCol="0">
              <a:spAutoFit/>
            </a:bodyPr>
            <a:lstStyle/>
            <a:p>
              <a:r>
                <a:rPr lang="en-US" sz="1350" dirty="0">
                  <a:latin typeface="AhnbergHand" pitchFamily="2" charset="0"/>
                </a:rPr>
                <a:t>1 – client time</a:t>
              </a:r>
            </a:p>
            <a:p>
              <a:r>
                <a:rPr lang="en-US" sz="1350" dirty="0">
                  <a:latin typeface="AhnbergHand" pitchFamily="2" charset="0"/>
                </a:rPr>
                <a:t>2 – server time</a:t>
              </a:r>
            </a:p>
          </p:txBody>
        </p:sp>
      </p:grpSp>
      <p:sp>
        <p:nvSpPr>
          <p:cNvPr id="11" name="Freeform 10">
            <a:extLst>
              <a:ext uri="{FF2B5EF4-FFF2-40B4-BE49-F238E27FC236}">
                <a16:creationId xmlns:a16="http://schemas.microsoft.com/office/drawing/2014/main" id="{990781FF-2BFA-1A4E-A75A-8F7349D868F0}"/>
              </a:ext>
            </a:extLst>
          </p:cNvPr>
          <p:cNvSpPr/>
          <p:nvPr/>
        </p:nvSpPr>
        <p:spPr>
          <a:xfrm>
            <a:off x="6508026" y="3705344"/>
            <a:ext cx="5812" cy="441702"/>
          </a:xfrm>
          <a:custGeom>
            <a:avLst/>
            <a:gdLst>
              <a:gd name="connsiteX0" fmla="*/ 7749 w 7749"/>
              <a:gd name="connsiteY0" fmla="*/ 0 h 588936"/>
              <a:gd name="connsiteX1" fmla="*/ 0 w 7749"/>
              <a:gd name="connsiteY1" fmla="*/ 588936 h 588936"/>
            </a:gdLst>
            <a:ahLst/>
            <a:cxnLst>
              <a:cxn ang="0">
                <a:pos x="connsiteX0" y="connsiteY0"/>
              </a:cxn>
              <a:cxn ang="0">
                <a:pos x="connsiteX1" y="connsiteY1"/>
              </a:cxn>
            </a:cxnLst>
            <a:rect l="l" t="t" r="r" b="b"/>
            <a:pathLst>
              <a:path w="7749" h="588936">
                <a:moveTo>
                  <a:pt x="7749" y="0"/>
                </a:moveTo>
                <a:lnTo>
                  <a:pt x="0" y="58893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46B2A88D-0A14-CD4B-A885-8154690CAC51}"/>
              </a:ext>
            </a:extLst>
          </p:cNvPr>
          <p:cNvSpPr/>
          <p:nvPr/>
        </p:nvSpPr>
        <p:spPr>
          <a:xfrm>
            <a:off x="6531273" y="3672915"/>
            <a:ext cx="632241" cy="503770"/>
          </a:xfrm>
          <a:custGeom>
            <a:avLst/>
            <a:gdLst>
              <a:gd name="connsiteX0" fmla="*/ 23247 w 842988"/>
              <a:gd name="connsiteY0" fmla="*/ 35490 h 671693"/>
              <a:gd name="connsiteX1" fmla="*/ 751668 w 842988"/>
              <a:gd name="connsiteY1" fmla="*/ 27741 h 671693"/>
              <a:gd name="connsiteX2" fmla="*/ 790413 w 842988"/>
              <a:gd name="connsiteY2" fmla="*/ 50988 h 671693"/>
              <a:gd name="connsiteX3" fmla="*/ 790413 w 842988"/>
              <a:gd name="connsiteY3" fmla="*/ 632175 h 671693"/>
              <a:gd name="connsiteX4" fmla="*/ 782664 w 842988"/>
              <a:gd name="connsiteY4" fmla="*/ 624426 h 671693"/>
              <a:gd name="connsiteX5" fmla="*/ 0 w 842988"/>
              <a:gd name="connsiteY5" fmla="*/ 663171 h 6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988" h="671693">
                <a:moveTo>
                  <a:pt x="23247" y="35490"/>
                </a:moveTo>
                <a:lnTo>
                  <a:pt x="751668" y="27741"/>
                </a:lnTo>
                <a:cubicBezTo>
                  <a:pt x="879529" y="30324"/>
                  <a:pt x="783956" y="-49751"/>
                  <a:pt x="790413" y="50988"/>
                </a:cubicBezTo>
                <a:cubicBezTo>
                  <a:pt x="796871" y="151727"/>
                  <a:pt x="791705" y="536602"/>
                  <a:pt x="790413" y="632175"/>
                </a:cubicBezTo>
                <a:cubicBezTo>
                  <a:pt x="789122" y="727748"/>
                  <a:pt x="914400" y="619260"/>
                  <a:pt x="782664" y="624426"/>
                </a:cubicBezTo>
                <a:cubicBezTo>
                  <a:pt x="650929" y="629592"/>
                  <a:pt x="325464" y="646381"/>
                  <a:pt x="0" y="66317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a:extLst>
              <a:ext uri="{FF2B5EF4-FFF2-40B4-BE49-F238E27FC236}">
                <a16:creationId xmlns:a16="http://schemas.microsoft.com/office/drawing/2014/main" id="{F7B237FE-297F-464E-8A45-F60B1A36CC7E}"/>
              </a:ext>
            </a:extLst>
          </p:cNvPr>
          <p:cNvSpPr/>
          <p:nvPr/>
        </p:nvSpPr>
        <p:spPr>
          <a:xfrm>
            <a:off x="6537085" y="3536800"/>
            <a:ext cx="180168" cy="133673"/>
          </a:xfrm>
          <a:custGeom>
            <a:avLst/>
            <a:gdLst>
              <a:gd name="connsiteX0" fmla="*/ 0 w 240224"/>
              <a:gd name="connsiteY0" fmla="*/ 178230 h 178230"/>
              <a:gd name="connsiteX1" fmla="*/ 240224 w 240224"/>
              <a:gd name="connsiteY1" fmla="*/ 0 h 178230"/>
            </a:gdLst>
            <a:ahLst/>
            <a:cxnLst>
              <a:cxn ang="0">
                <a:pos x="connsiteX0" y="connsiteY0"/>
              </a:cxn>
              <a:cxn ang="0">
                <a:pos x="connsiteX1" y="connsiteY1"/>
              </a:cxn>
            </a:cxnLst>
            <a:rect l="l" t="t" r="r" b="b"/>
            <a:pathLst>
              <a:path w="240224" h="178230">
                <a:moveTo>
                  <a:pt x="0" y="178230"/>
                </a:moveTo>
                <a:lnTo>
                  <a:pt x="240224"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13">
            <a:extLst>
              <a:ext uri="{FF2B5EF4-FFF2-40B4-BE49-F238E27FC236}">
                <a16:creationId xmlns:a16="http://schemas.microsoft.com/office/drawing/2014/main" id="{B3358A40-25E0-8C4E-B2B3-CB4D4A3809D8}"/>
              </a:ext>
            </a:extLst>
          </p:cNvPr>
          <p:cNvSpPr/>
          <p:nvPr/>
        </p:nvSpPr>
        <p:spPr>
          <a:xfrm>
            <a:off x="6757936" y="3489532"/>
            <a:ext cx="537641" cy="657514"/>
          </a:xfrm>
          <a:custGeom>
            <a:avLst/>
            <a:gdLst>
              <a:gd name="connsiteX0" fmla="*/ 0 w 716854"/>
              <a:gd name="connsiteY0" fmla="*/ 39776 h 876685"/>
              <a:gd name="connsiteX1" fmla="*/ 426203 w 716854"/>
              <a:gd name="connsiteY1" fmla="*/ 32027 h 876685"/>
              <a:gd name="connsiteX2" fmla="*/ 674176 w 716854"/>
              <a:gd name="connsiteY2" fmla="*/ 16529 h 876685"/>
              <a:gd name="connsiteX3" fmla="*/ 697423 w 716854"/>
              <a:gd name="connsiteY3" fmla="*/ 55275 h 876685"/>
              <a:gd name="connsiteX4" fmla="*/ 697423 w 716854"/>
              <a:gd name="connsiteY4" fmla="*/ 605464 h 876685"/>
              <a:gd name="connsiteX5" fmla="*/ 705173 w 716854"/>
              <a:gd name="connsiteY5" fmla="*/ 744949 h 876685"/>
              <a:gd name="connsiteX6" fmla="*/ 519193 w 716854"/>
              <a:gd name="connsiteY6" fmla="*/ 876685 h 87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54" h="876685">
                <a:moveTo>
                  <a:pt x="0" y="39776"/>
                </a:moveTo>
                <a:lnTo>
                  <a:pt x="426203" y="32027"/>
                </a:lnTo>
                <a:cubicBezTo>
                  <a:pt x="538566" y="28153"/>
                  <a:pt x="628973" y="12654"/>
                  <a:pt x="674176" y="16529"/>
                </a:cubicBezTo>
                <a:cubicBezTo>
                  <a:pt x="719379" y="20404"/>
                  <a:pt x="693549" y="-42881"/>
                  <a:pt x="697423" y="55275"/>
                </a:cubicBezTo>
                <a:cubicBezTo>
                  <a:pt x="701297" y="153431"/>
                  <a:pt x="696131" y="490518"/>
                  <a:pt x="697423" y="605464"/>
                </a:cubicBezTo>
                <a:cubicBezTo>
                  <a:pt x="698715" y="720410"/>
                  <a:pt x="734878" y="699746"/>
                  <a:pt x="705173" y="744949"/>
                </a:cubicBezTo>
                <a:cubicBezTo>
                  <a:pt x="675468" y="790152"/>
                  <a:pt x="597330" y="833418"/>
                  <a:pt x="519193" y="87668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14">
            <a:extLst>
              <a:ext uri="{FF2B5EF4-FFF2-40B4-BE49-F238E27FC236}">
                <a16:creationId xmlns:a16="http://schemas.microsoft.com/office/drawing/2014/main" id="{A4A19127-5B37-7141-B8E9-A8A4D745465B}"/>
              </a:ext>
            </a:extLst>
          </p:cNvPr>
          <p:cNvSpPr/>
          <p:nvPr/>
        </p:nvSpPr>
        <p:spPr>
          <a:xfrm>
            <a:off x="7141519" y="3507741"/>
            <a:ext cx="116237" cy="145297"/>
          </a:xfrm>
          <a:custGeom>
            <a:avLst/>
            <a:gdLst>
              <a:gd name="connsiteX0" fmla="*/ 0 w 154983"/>
              <a:gd name="connsiteY0" fmla="*/ 193729 h 193729"/>
              <a:gd name="connsiteX1" fmla="*/ 69742 w 154983"/>
              <a:gd name="connsiteY1" fmla="*/ 131735 h 193729"/>
              <a:gd name="connsiteX2" fmla="*/ 154983 w 154983"/>
              <a:gd name="connsiteY2" fmla="*/ 0 h 193729"/>
            </a:gdLst>
            <a:ahLst/>
            <a:cxnLst>
              <a:cxn ang="0">
                <a:pos x="connsiteX0" y="connsiteY0"/>
              </a:cxn>
              <a:cxn ang="0">
                <a:pos x="connsiteX1" y="connsiteY1"/>
              </a:cxn>
              <a:cxn ang="0">
                <a:pos x="connsiteX2" y="connsiteY2"/>
              </a:cxn>
            </a:cxnLst>
            <a:rect l="l" t="t" r="r" b="b"/>
            <a:pathLst>
              <a:path w="154983" h="193729">
                <a:moveTo>
                  <a:pt x="0" y="193729"/>
                </a:moveTo>
                <a:cubicBezTo>
                  <a:pt x="21956" y="178876"/>
                  <a:pt x="43912" y="164023"/>
                  <a:pt x="69742" y="131735"/>
                </a:cubicBezTo>
                <a:cubicBezTo>
                  <a:pt x="95572" y="99447"/>
                  <a:pt x="125277" y="49723"/>
                  <a:pt x="154983"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18EB69EE-1D4B-2B41-A252-F5523C9A0E98}"/>
              </a:ext>
            </a:extLst>
          </p:cNvPr>
          <p:cNvSpPr txBox="1"/>
          <p:nvPr/>
        </p:nvSpPr>
        <p:spPr>
          <a:xfrm>
            <a:off x="1120605" y="3345422"/>
            <a:ext cx="285656" cy="196208"/>
          </a:xfrm>
          <a:prstGeom prst="rect">
            <a:avLst/>
          </a:prstGeom>
          <a:noFill/>
        </p:spPr>
        <p:txBody>
          <a:bodyPr wrap="none" rtlCol="0">
            <a:spAutoFit/>
          </a:bodyPr>
          <a:lstStyle/>
          <a:p>
            <a:r>
              <a:rPr lang="en-US" sz="675" dirty="0"/>
              <a:t>T1</a:t>
            </a:r>
          </a:p>
        </p:txBody>
      </p:sp>
      <p:sp>
        <p:nvSpPr>
          <p:cNvPr id="21" name="TextBox 20">
            <a:extLst>
              <a:ext uri="{FF2B5EF4-FFF2-40B4-BE49-F238E27FC236}">
                <a16:creationId xmlns:a16="http://schemas.microsoft.com/office/drawing/2014/main" id="{81A47FC6-DC31-0A49-A47A-80AD679D0189}"/>
              </a:ext>
            </a:extLst>
          </p:cNvPr>
          <p:cNvSpPr txBox="1"/>
          <p:nvPr/>
        </p:nvSpPr>
        <p:spPr>
          <a:xfrm>
            <a:off x="6394445" y="4230361"/>
            <a:ext cx="285656" cy="196208"/>
          </a:xfrm>
          <a:prstGeom prst="rect">
            <a:avLst/>
          </a:prstGeom>
          <a:noFill/>
        </p:spPr>
        <p:txBody>
          <a:bodyPr wrap="none" rtlCol="0">
            <a:spAutoFit/>
          </a:bodyPr>
          <a:lstStyle/>
          <a:p>
            <a:r>
              <a:rPr lang="en-US" sz="675" dirty="0"/>
              <a:t>T3</a:t>
            </a:r>
          </a:p>
        </p:txBody>
      </p:sp>
      <p:sp>
        <p:nvSpPr>
          <p:cNvPr id="22" name="TextBox 21">
            <a:extLst>
              <a:ext uri="{FF2B5EF4-FFF2-40B4-BE49-F238E27FC236}">
                <a16:creationId xmlns:a16="http://schemas.microsoft.com/office/drawing/2014/main" id="{662C3861-E42C-F747-8C6D-1915C61849C3}"/>
              </a:ext>
            </a:extLst>
          </p:cNvPr>
          <p:cNvSpPr txBox="1"/>
          <p:nvPr/>
        </p:nvSpPr>
        <p:spPr>
          <a:xfrm>
            <a:off x="901081" y="4246203"/>
            <a:ext cx="285656" cy="196208"/>
          </a:xfrm>
          <a:prstGeom prst="rect">
            <a:avLst/>
          </a:prstGeom>
          <a:noFill/>
        </p:spPr>
        <p:txBody>
          <a:bodyPr wrap="none" rtlCol="0">
            <a:spAutoFit/>
          </a:bodyPr>
          <a:lstStyle/>
          <a:p>
            <a:r>
              <a:rPr lang="en-US" sz="675" dirty="0"/>
              <a:t>T4</a:t>
            </a:r>
          </a:p>
        </p:txBody>
      </p:sp>
      <p:sp>
        <p:nvSpPr>
          <p:cNvPr id="23" name="Freeform 22">
            <a:extLst>
              <a:ext uri="{FF2B5EF4-FFF2-40B4-BE49-F238E27FC236}">
                <a16:creationId xmlns:a16="http://schemas.microsoft.com/office/drawing/2014/main" id="{D4D1A6A4-537B-C744-9959-4B7BED6E28C2}"/>
              </a:ext>
            </a:extLst>
          </p:cNvPr>
          <p:cNvSpPr/>
          <p:nvPr/>
        </p:nvSpPr>
        <p:spPr>
          <a:xfrm>
            <a:off x="5056807" y="3354511"/>
            <a:ext cx="1397555" cy="300928"/>
          </a:xfrm>
          <a:custGeom>
            <a:avLst/>
            <a:gdLst>
              <a:gd name="connsiteX0" fmla="*/ 37180 w 1863407"/>
              <a:gd name="connsiteY0" fmla="*/ 0 h 401237"/>
              <a:gd name="connsiteX1" fmla="*/ 29431 w 1863407"/>
              <a:gd name="connsiteY1" fmla="*/ 302217 h 401237"/>
              <a:gd name="connsiteX2" fmla="*/ 52678 w 1863407"/>
              <a:gd name="connsiteY2" fmla="*/ 387458 h 401237"/>
              <a:gd name="connsiteX3" fmla="*/ 657112 w 1863407"/>
              <a:gd name="connsiteY3" fmla="*/ 364210 h 401237"/>
              <a:gd name="connsiteX4" fmla="*/ 1455275 w 1863407"/>
              <a:gd name="connsiteY4" fmla="*/ 371960 h 401237"/>
              <a:gd name="connsiteX5" fmla="*/ 1803987 w 1863407"/>
              <a:gd name="connsiteY5" fmla="*/ 379709 h 401237"/>
              <a:gd name="connsiteX6" fmla="*/ 1850482 w 1863407"/>
              <a:gd name="connsiteY6" fmla="*/ 379709 h 401237"/>
              <a:gd name="connsiteX7" fmla="*/ 1858231 w 1863407"/>
              <a:gd name="connsiteY7" fmla="*/ 92990 h 401237"/>
              <a:gd name="connsiteX8" fmla="*/ 1780739 w 1863407"/>
              <a:gd name="connsiteY8" fmla="*/ 85241 h 401237"/>
              <a:gd name="connsiteX9" fmla="*/ 912834 w 1863407"/>
              <a:gd name="connsiteY9" fmla="*/ 23248 h 401237"/>
              <a:gd name="connsiteX10" fmla="*/ 145668 w 1863407"/>
              <a:gd name="connsiteY10" fmla="*/ 15498 h 40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3407" h="401237">
                <a:moveTo>
                  <a:pt x="37180" y="0"/>
                </a:moveTo>
                <a:cubicBezTo>
                  <a:pt x="32014" y="118820"/>
                  <a:pt x="26848" y="237641"/>
                  <a:pt x="29431" y="302217"/>
                </a:cubicBezTo>
                <a:cubicBezTo>
                  <a:pt x="32014" y="366793"/>
                  <a:pt x="-51935" y="377126"/>
                  <a:pt x="52678" y="387458"/>
                </a:cubicBezTo>
                <a:cubicBezTo>
                  <a:pt x="157291" y="397790"/>
                  <a:pt x="657112" y="364210"/>
                  <a:pt x="657112" y="364210"/>
                </a:cubicBezTo>
                <a:lnTo>
                  <a:pt x="1455275" y="371960"/>
                </a:lnTo>
                <a:lnTo>
                  <a:pt x="1803987" y="379709"/>
                </a:lnTo>
                <a:cubicBezTo>
                  <a:pt x="1869855" y="381000"/>
                  <a:pt x="1841441" y="427495"/>
                  <a:pt x="1850482" y="379709"/>
                </a:cubicBezTo>
                <a:cubicBezTo>
                  <a:pt x="1859523" y="331923"/>
                  <a:pt x="1869855" y="142068"/>
                  <a:pt x="1858231" y="92990"/>
                </a:cubicBezTo>
                <a:cubicBezTo>
                  <a:pt x="1846607" y="43912"/>
                  <a:pt x="1780739" y="85241"/>
                  <a:pt x="1780739" y="85241"/>
                </a:cubicBezTo>
                <a:cubicBezTo>
                  <a:pt x="1623173" y="73617"/>
                  <a:pt x="1185346" y="34872"/>
                  <a:pt x="912834" y="23248"/>
                </a:cubicBezTo>
                <a:cubicBezTo>
                  <a:pt x="640322" y="11624"/>
                  <a:pt x="392995" y="13561"/>
                  <a:pt x="145668" y="15498"/>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39521EFC-A341-B349-A7A0-17657DAC5BAE}"/>
              </a:ext>
            </a:extLst>
          </p:cNvPr>
          <p:cNvSpPr txBox="1"/>
          <p:nvPr/>
        </p:nvSpPr>
        <p:spPr>
          <a:xfrm>
            <a:off x="5046958" y="3362293"/>
            <a:ext cx="1486304" cy="300082"/>
          </a:xfrm>
          <a:prstGeom prst="rect">
            <a:avLst/>
          </a:prstGeom>
          <a:noFill/>
        </p:spPr>
        <p:txBody>
          <a:bodyPr wrap="none" rtlCol="0">
            <a:spAutoFit/>
          </a:bodyPr>
          <a:lstStyle/>
          <a:p>
            <a:r>
              <a:rPr lang="en-US" sz="1350" dirty="0">
                <a:latin typeface="AhnbergHand" pitchFamily="2" charset="0"/>
              </a:rPr>
              <a:t>1 – client time</a:t>
            </a:r>
          </a:p>
        </p:txBody>
      </p:sp>
      <p:grpSp>
        <p:nvGrpSpPr>
          <p:cNvPr id="27" name="Group 26">
            <a:extLst>
              <a:ext uri="{FF2B5EF4-FFF2-40B4-BE49-F238E27FC236}">
                <a16:creationId xmlns:a16="http://schemas.microsoft.com/office/drawing/2014/main" id="{547F86D5-B34C-BF4E-9CB4-A6139FBBBCBD}"/>
              </a:ext>
            </a:extLst>
          </p:cNvPr>
          <p:cNvGrpSpPr/>
          <p:nvPr/>
        </p:nvGrpSpPr>
        <p:grpSpPr>
          <a:xfrm>
            <a:off x="4751930" y="3886574"/>
            <a:ext cx="1669644" cy="523806"/>
            <a:chOff x="8493071" y="3339885"/>
            <a:chExt cx="2226191" cy="698407"/>
          </a:xfrm>
        </p:grpSpPr>
        <p:sp>
          <p:nvSpPr>
            <p:cNvPr id="28" name="Freeform 27">
              <a:extLst>
                <a:ext uri="{FF2B5EF4-FFF2-40B4-BE49-F238E27FC236}">
                  <a16:creationId xmlns:a16="http://schemas.microsoft.com/office/drawing/2014/main" id="{D29D5C4E-8FC3-6840-914D-B4B96A52C120}"/>
                </a:ext>
              </a:extLst>
            </p:cNvPr>
            <p:cNvSpPr/>
            <p:nvPr/>
          </p:nvSpPr>
          <p:spPr>
            <a:xfrm>
              <a:off x="8493071" y="3339885"/>
              <a:ext cx="2103933" cy="683925"/>
            </a:xfrm>
            <a:custGeom>
              <a:avLst/>
              <a:gdLst>
                <a:gd name="connsiteX0" fmla="*/ 0 w 2103933"/>
                <a:gd name="connsiteY0" fmla="*/ 7749 h 683925"/>
                <a:gd name="connsiteX1" fmla="*/ 15498 w 2103933"/>
                <a:gd name="connsiteY1" fmla="*/ 317715 h 683925"/>
                <a:gd name="connsiteX2" fmla="*/ 15498 w 2103933"/>
                <a:gd name="connsiteY2" fmla="*/ 612183 h 683925"/>
                <a:gd name="connsiteX3" fmla="*/ 15498 w 2103933"/>
                <a:gd name="connsiteY3" fmla="*/ 681925 h 683925"/>
                <a:gd name="connsiteX4" fmla="*/ 54244 w 2103933"/>
                <a:gd name="connsiteY4" fmla="*/ 666427 h 683925"/>
                <a:gd name="connsiteX5" fmla="*/ 333214 w 2103933"/>
                <a:gd name="connsiteY5" fmla="*/ 674176 h 683925"/>
                <a:gd name="connsiteX6" fmla="*/ 1921790 w 2103933"/>
                <a:gd name="connsiteY6" fmla="*/ 658678 h 683925"/>
                <a:gd name="connsiteX7" fmla="*/ 2084522 w 2103933"/>
                <a:gd name="connsiteY7" fmla="*/ 635430 h 683925"/>
                <a:gd name="connsiteX8" fmla="*/ 2061275 w 2103933"/>
                <a:gd name="connsiteY8" fmla="*/ 464949 h 683925"/>
                <a:gd name="connsiteX9" fmla="*/ 2030278 w 2103933"/>
                <a:gd name="connsiteY9" fmla="*/ 69742 h 683925"/>
                <a:gd name="connsiteX10" fmla="*/ 2007031 w 2103933"/>
                <a:gd name="connsiteY10" fmla="*/ 23247 h 683925"/>
                <a:gd name="connsiteX11" fmla="*/ 1503336 w 2103933"/>
                <a:gd name="connsiteY11" fmla="*/ 23247 h 683925"/>
                <a:gd name="connsiteX12" fmla="*/ 581187 w 2103933"/>
                <a:gd name="connsiteY12" fmla="*/ 0 h 683925"/>
                <a:gd name="connsiteX13" fmla="*/ 77492 w 2103933"/>
                <a:gd name="connsiteY13" fmla="*/ 23247 h 68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3933" h="683925">
                  <a:moveTo>
                    <a:pt x="0" y="7749"/>
                  </a:moveTo>
                  <a:cubicBezTo>
                    <a:pt x="6457" y="112362"/>
                    <a:pt x="12915" y="216976"/>
                    <a:pt x="15498" y="317715"/>
                  </a:cubicBezTo>
                  <a:cubicBezTo>
                    <a:pt x="18081" y="418454"/>
                    <a:pt x="15498" y="612183"/>
                    <a:pt x="15498" y="612183"/>
                  </a:cubicBezTo>
                  <a:cubicBezTo>
                    <a:pt x="15498" y="672885"/>
                    <a:pt x="9040" y="672884"/>
                    <a:pt x="15498" y="681925"/>
                  </a:cubicBezTo>
                  <a:cubicBezTo>
                    <a:pt x="21956" y="690966"/>
                    <a:pt x="54244" y="666427"/>
                    <a:pt x="54244" y="666427"/>
                  </a:cubicBezTo>
                  <a:lnTo>
                    <a:pt x="333214" y="674176"/>
                  </a:lnTo>
                  <a:lnTo>
                    <a:pt x="1921790" y="658678"/>
                  </a:lnTo>
                  <a:cubicBezTo>
                    <a:pt x="2213675" y="652220"/>
                    <a:pt x="2061275" y="667718"/>
                    <a:pt x="2084522" y="635430"/>
                  </a:cubicBezTo>
                  <a:cubicBezTo>
                    <a:pt x="2107770" y="603142"/>
                    <a:pt x="2070316" y="559230"/>
                    <a:pt x="2061275" y="464949"/>
                  </a:cubicBezTo>
                  <a:cubicBezTo>
                    <a:pt x="2052234" y="370668"/>
                    <a:pt x="2039319" y="143359"/>
                    <a:pt x="2030278" y="69742"/>
                  </a:cubicBezTo>
                  <a:cubicBezTo>
                    <a:pt x="2021237" y="-3875"/>
                    <a:pt x="2094855" y="30996"/>
                    <a:pt x="2007031" y="23247"/>
                  </a:cubicBezTo>
                  <a:cubicBezTo>
                    <a:pt x="1919207" y="15498"/>
                    <a:pt x="1503336" y="23247"/>
                    <a:pt x="1503336" y="23247"/>
                  </a:cubicBezTo>
                  <a:lnTo>
                    <a:pt x="581187" y="0"/>
                  </a:lnTo>
                  <a:cubicBezTo>
                    <a:pt x="343546" y="0"/>
                    <a:pt x="210519" y="11623"/>
                    <a:pt x="77492" y="23247"/>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BECAB85C-9268-6D40-BAD7-7B035991BA4F}"/>
                </a:ext>
              </a:extLst>
            </p:cNvPr>
            <p:cNvSpPr txBox="1"/>
            <p:nvPr/>
          </p:nvSpPr>
          <p:spPr>
            <a:xfrm>
              <a:off x="8525926" y="3361184"/>
              <a:ext cx="2193336" cy="677108"/>
            </a:xfrm>
            <a:prstGeom prst="rect">
              <a:avLst/>
            </a:prstGeom>
            <a:noFill/>
          </p:spPr>
          <p:txBody>
            <a:bodyPr wrap="none" rtlCol="0">
              <a:spAutoFit/>
            </a:bodyPr>
            <a:lstStyle/>
            <a:p>
              <a:r>
                <a:rPr lang="en-US" sz="1350" dirty="0">
                  <a:latin typeface="AhnbergHand" pitchFamily="2" charset="0"/>
                </a:rPr>
                <a:t>1 – client time</a:t>
              </a:r>
            </a:p>
            <a:p>
              <a:r>
                <a:rPr lang="en-US" sz="1350" dirty="0">
                  <a:latin typeface="AhnbergHand" pitchFamily="2" charset="0"/>
                </a:rPr>
                <a:t>2 – server time</a:t>
              </a:r>
            </a:p>
          </p:txBody>
        </p:sp>
      </p:grpSp>
      <p:sp>
        <p:nvSpPr>
          <p:cNvPr id="30" name="TextBox 29">
            <a:extLst>
              <a:ext uri="{FF2B5EF4-FFF2-40B4-BE49-F238E27FC236}">
                <a16:creationId xmlns:a16="http://schemas.microsoft.com/office/drawing/2014/main" id="{F90EE290-11CA-C44C-A4A6-08B0C81BA0C1}"/>
              </a:ext>
            </a:extLst>
          </p:cNvPr>
          <p:cNvSpPr txBox="1"/>
          <p:nvPr/>
        </p:nvSpPr>
        <p:spPr>
          <a:xfrm>
            <a:off x="1790054" y="4748293"/>
            <a:ext cx="2989986" cy="300082"/>
          </a:xfrm>
          <a:prstGeom prst="rect">
            <a:avLst/>
          </a:prstGeom>
          <a:noFill/>
        </p:spPr>
        <p:txBody>
          <a:bodyPr wrap="none" rtlCol="0">
            <a:spAutoFit/>
          </a:bodyPr>
          <a:lstStyle/>
          <a:p>
            <a:r>
              <a:rPr lang="en-US" sz="1350" dirty="0"/>
              <a:t>Client Offset = ½ ((T2-T1) + (T3-T4))</a:t>
            </a:r>
          </a:p>
        </p:txBody>
      </p:sp>
      <p:sp>
        <p:nvSpPr>
          <p:cNvPr id="31" name="TextBox 30">
            <a:extLst>
              <a:ext uri="{FF2B5EF4-FFF2-40B4-BE49-F238E27FC236}">
                <a16:creationId xmlns:a16="http://schemas.microsoft.com/office/drawing/2014/main" id="{D7CAED59-5419-5F45-9DE7-942926F7A662}"/>
              </a:ext>
            </a:extLst>
          </p:cNvPr>
          <p:cNvSpPr txBox="1"/>
          <p:nvPr/>
        </p:nvSpPr>
        <p:spPr>
          <a:xfrm>
            <a:off x="6507320" y="3305252"/>
            <a:ext cx="285656" cy="196208"/>
          </a:xfrm>
          <a:prstGeom prst="rect">
            <a:avLst/>
          </a:prstGeom>
          <a:noFill/>
        </p:spPr>
        <p:txBody>
          <a:bodyPr wrap="none" rtlCol="0">
            <a:spAutoFit/>
          </a:bodyPr>
          <a:lstStyle/>
          <a:p>
            <a:r>
              <a:rPr lang="en-US" sz="675" dirty="0"/>
              <a:t>T2</a:t>
            </a:r>
          </a:p>
        </p:txBody>
      </p:sp>
      <p:sp>
        <p:nvSpPr>
          <p:cNvPr id="33" name="TextBox 32">
            <a:extLst>
              <a:ext uri="{FF2B5EF4-FFF2-40B4-BE49-F238E27FC236}">
                <a16:creationId xmlns:a16="http://schemas.microsoft.com/office/drawing/2014/main" id="{A2A492A6-41DD-134F-83FC-5414628E7C9D}"/>
              </a:ext>
            </a:extLst>
          </p:cNvPr>
          <p:cNvSpPr txBox="1"/>
          <p:nvPr/>
        </p:nvSpPr>
        <p:spPr>
          <a:xfrm>
            <a:off x="324156" y="4176884"/>
            <a:ext cx="627095" cy="300082"/>
          </a:xfrm>
          <a:prstGeom prst="rect">
            <a:avLst/>
          </a:prstGeom>
          <a:noFill/>
        </p:spPr>
        <p:txBody>
          <a:bodyPr wrap="none" rtlCol="0">
            <a:spAutoFit/>
          </a:bodyPr>
          <a:lstStyle/>
          <a:p>
            <a:r>
              <a:rPr lang="en-US" sz="1350" dirty="0"/>
              <a:t>Client</a:t>
            </a:r>
          </a:p>
        </p:txBody>
      </p:sp>
      <p:sp>
        <p:nvSpPr>
          <p:cNvPr id="34" name="TextBox 33">
            <a:extLst>
              <a:ext uri="{FF2B5EF4-FFF2-40B4-BE49-F238E27FC236}">
                <a16:creationId xmlns:a16="http://schemas.microsoft.com/office/drawing/2014/main" id="{11FE6794-B203-9D46-9F72-E5C8731E64BA}"/>
              </a:ext>
            </a:extLst>
          </p:cNvPr>
          <p:cNvSpPr txBox="1"/>
          <p:nvPr/>
        </p:nvSpPr>
        <p:spPr>
          <a:xfrm>
            <a:off x="6754518" y="4142328"/>
            <a:ext cx="694421" cy="300082"/>
          </a:xfrm>
          <a:prstGeom prst="rect">
            <a:avLst/>
          </a:prstGeom>
          <a:noFill/>
        </p:spPr>
        <p:txBody>
          <a:bodyPr wrap="none" rtlCol="0">
            <a:spAutoFit/>
          </a:bodyPr>
          <a:lstStyle/>
          <a:p>
            <a:r>
              <a:rPr lang="en-US" sz="1350" dirty="0"/>
              <a:t>Server</a:t>
            </a:r>
          </a:p>
        </p:txBody>
      </p:sp>
    </p:spTree>
    <p:extLst>
      <p:ext uri="{BB962C8B-B14F-4D97-AF65-F5344CB8AC3E}">
        <p14:creationId xmlns:p14="http://schemas.microsoft.com/office/powerpoint/2010/main" val="2180380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9CB4-84B1-D240-A2E1-43D2A985FB3F}"/>
              </a:ext>
            </a:extLst>
          </p:cNvPr>
          <p:cNvSpPr>
            <a:spLocks noGrp="1"/>
          </p:cNvSpPr>
          <p:nvPr>
            <p:ph type="title"/>
          </p:nvPr>
        </p:nvSpPr>
        <p:spPr/>
        <p:txBody>
          <a:bodyPr/>
          <a:lstStyle/>
          <a:p>
            <a:r>
              <a:rPr lang="en-US" dirty="0"/>
              <a:t>NTP UDP Packets</a:t>
            </a:r>
          </a:p>
        </p:txBody>
      </p:sp>
      <p:pic>
        <p:nvPicPr>
          <p:cNvPr id="5" name="Picture 4">
            <a:extLst>
              <a:ext uri="{FF2B5EF4-FFF2-40B4-BE49-F238E27FC236}">
                <a16:creationId xmlns:a16="http://schemas.microsoft.com/office/drawing/2014/main" id="{67889C4A-AAF3-FA43-BE3E-16C18D2C22F7}"/>
              </a:ext>
            </a:extLst>
          </p:cNvPr>
          <p:cNvPicPr>
            <a:picLocks noChangeAspect="1"/>
          </p:cNvPicPr>
          <p:nvPr/>
        </p:nvPicPr>
        <p:blipFill>
          <a:blip r:embed="rId2"/>
          <a:stretch>
            <a:fillRect/>
          </a:stretch>
        </p:blipFill>
        <p:spPr>
          <a:xfrm>
            <a:off x="5301983" y="1570207"/>
            <a:ext cx="2882622" cy="3418172"/>
          </a:xfrm>
          <a:prstGeom prst="rect">
            <a:avLst/>
          </a:prstGeom>
        </p:spPr>
      </p:pic>
      <p:sp>
        <p:nvSpPr>
          <p:cNvPr id="6" name="TextBox 5">
            <a:extLst>
              <a:ext uri="{FF2B5EF4-FFF2-40B4-BE49-F238E27FC236}">
                <a16:creationId xmlns:a16="http://schemas.microsoft.com/office/drawing/2014/main" id="{E3E694D9-E0EA-9C40-9911-97CA66A4F656}"/>
              </a:ext>
            </a:extLst>
          </p:cNvPr>
          <p:cNvSpPr txBox="1"/>
          <p:nvPr/>
        </p:nvSpPr>
        <p:spPr>
          <a:xfrm>
            <a:off x="628650" y="1268016"/>
            <a:ext cx="4607658" cy="3308598"/>
          </a:xfrm>
          <a:prstGeom prst="rect">
            <a:avLst/>
          </a:prstGeom>
          <a:noFill/>
        </p:spPr>
        <p:txBody>
          <a:bodyPr wrap="square" rtlCol="0">
            <a:spAutoFit/>
          </a:bodyPr>
          <a:lstStyle/>
          <a:p>
            <a:r>
              <a:rPr lang="en-US" sz="1100" dirty="0"/>
              <a:t>A 48 byte UDP packet is passed between the client and server</a:t>
            </a:r>
          </a:p>
          <a:p>
            <a:endParaRPr lang="en-US" sz="1100" dirty="0"/>
          </a:p>
          <a:p>
            <a:r>
              <a:rPr lang="en-US" sz="1100" dirty="0"/>
              <a:t>The fields in the packet are:</a:t>
            </a:r>
          </a:p>
          <a:p>
            <a:endParaRPr lang="en-US" sz="1100" dirty="0"/>
          </a:p>
          <a:p>
            <a:pPr marL="214313" indent="-214313">
              <a:buFont typeface="Arial" panose="020B0604020202020204" pitchFamily="34" charset="0"/>
              <a:buChar char="•"/>
            </a:pPr>
            <a:r>
              <a:rPr lang="en-US" sz="1100" dirty="0"/>
              <a:t>The header section contains leap seconds, NTP version, NTP mode, Stratum level, polling interval and clock precision</a:t>
            </a:r>
          </a:p>
          <a:p>
            <a:pPr marL="214313" indent="-214313">
              <a:buFont typeface="Arial" panose="020B0604020202020204" pitchFamily="34" charset="0"/>
              <a:buChar char="•"/>
            </a:pPr>
            <a:endParaRPr lang="en-US" sz="1100" dirty="0"/>
          </a:p>
          <a:p>
            <a:pPr marL="214313" indent="-214313">
              <a:buFont typeface="Arial" panose="020B0604020202020204" pitchFamily="34" charset="0"/>
              <a:buChar char="•"/>
            </a:pPr>
            <a:r>
              <a:rPr lang="en-US" sz="1100" dirty="0"/>
              <a:t>Server’s round trip delay to its reference source and dispersion</a:t>
            </a:r>
          </a:p>
          <a:p>
            <a:pPr marL="214313" indent="-214313">
              <a:buFont typeface="Arial" panose="020B0604020202020204" pitchFamily="34" charset="0"/>
              <a:buChar char="•"/>
            </a:pPr>
            <a:endParaRPr lang="en-US" sz="1100" dirty="0"/>
          </a:p>
          <a:p>
            <a:pPr marL="214313" indent="-214313">
              <a:buFont typeface="Arial" panose="020B0604020202020204" pitchFamily="34" charset="0"/>
              <a:buChar char="•"/>
            </a:pPr>
            <a:r>
              <a:rPr lang="en-US" sz="1100" dirty="0"/>
              <a:t>Identification of reference source</a:t>
            </a:r>
          </a:p>
          <a:p>
            <a:pPr marL="214313" indent="-214313">
              <a:buFont typeface="Arial" panose="020B0604020202020204" pitchFamily="34" charset="0"/>
              <a:buChar char="•"/>
            </a:pPr>
            <a:endParaRPr lang="en-US" sz="1100" dirty="0"/>
          </a:p>
          <a:p>
            <a:pPr marL="214313" indent="-214313">
              <a:buFont typeface="Arial" panose="020B0604020202020204" pitchFamily="34" charset="0"/>
              <a:buChar char="•"/>
            </a:pPr>
            <a:r>
              <a:rPr lang="en-US" sz="1100" dirty="0"/>
              <a:t>64 bit reference date (seconds and fractions from 1 January 1900 00:00:00 UTC)</a:t>
            </a:r>
          </a:p>
          <a:p>
            <a:pPr marL="214313" indent="-214313">
              <a:buFont typeface="Arial" panose="020B0604020202020204" pitchFamily="34" charset="0"/>
              <a:buChar char="•"/>
            </a:pPr>
            <a:endParaRPr lang="en-US" sz="1100" dirty="0"/>
          </a:p>
          <a:p>
            <a:pPr marL="214313" indent="-214313">
              <a:buFont typeface="Arial" panose="020B0604020202020204" pitchFamily="34" charset="0"/>
              <a:buChar char="•"/>
            </a:pPr>
            <a:r>
              <a:rPr lang="en-US" sz="1100" dirty="0"/>
              <a:t>Time the request left the client</a:t>
            </a:r>
          </a:p>
          <a:p>
            <a:pPr marL="214313" indent="-214313">
              <a:buFont typeface="Arial" panose="020B0604020202020204" pitchFamily="34" charset="0"/>
              <a:buChar char="•"/>
            </a:pPr>
            <a:endParaRPr lang="en-US" sz="1100" dirty="0"/>
          </a:p>
          <a:p>
            <a:pPr marL="214313" indent="-214313">
              <a:buFont typeface="Arial" panose="020B0604020202020204" pitchFamily="34" charset="0"/>
              <a:buChar char="•"/>
            </a:pPr>
            <a:r>
              <a:rPr lang="en-US" sz="1100" dirty="0"/>
              <a:t>Time the request arrived at the server</a:t>
            </a:r>
          </a:p>
          <a:p>
            <a:pPr marL="214313" indent="-214313">
              <a:buFont typeface="Arial" panose="020B0604020202020204" pitchFamily="34" charset="0"/>
              <a:buChar char="•"/>
            </a:pPr>
            <a:endParaRPr lang="en-US" sz="1100" dirty="0"/>
          </a:p>
          <a:p>
            <a:pPr marL="214313" indent="-214313">
              <a:buFont typeface="Arial" panose="020B0604020202020204" pitchFamily="34" charset="0"/>
              <a:buChar char="•"/>
            </a:pPr>
            <a:r>
              <a:rPr lang="en-US" sz="1100" dirty="0"/>
              <a:t>Time the response left the server</a:t>
            </a:r>
          </a:p>
        </p:txBody>
      </p:sp>
      <p:sp>
        <p:nvSpPr>
          <p:cNvPr id="3" name="Freeform 2">
            <a:extLst>
              <a:ext uri="{FF2B5EF4-FFF2-40B4-BE49-F238E27FC236}">
                <a16:creationId xmlns:a16="http://schemas.microsoft.com/office/drawing/2014/main" id="{FED2E6A7-2221-CA48-8279-C2491B202211}"/>
              </a:ext>
            </a:extLst>
          </p:cNvPr>
          <p:cNvSpPr/>
          <p:nvPr/>
        </p:nvSpPr>
        <p:spPr>
          <a:xfrm>
            <a:off x="1431707" y="3485934"/>
            <a:ext cx="615699" cy="177691"/>
          </a:xfrm>
          <a:custGeom>
            <a:avLst/>
            <a:gdLst>
              <a:gd name="connsiteX0" fmla="*/ 24859 w 615699"/>
              <a:gd name="connsiteY0" fmla="*/ 42193 h 177691"/>
              <a:gd name="connsiteX1" fmla="*/ 469921 w 615699"/>
              <a:gd name="connsiteY1" fmla="*/ 66470 h 177691"/>
              <a:gd name="connsiteX2" fmla="*/ 57228 w 615699"/>
              <a:gd name="connsiteY2" fmla="*/ 82654 h 177691"/>
              <a:gd name="connsiteX3" fmla="*/ 615578 w 615699"/>
              <a:gd name="connsiteY3" fmla="*/ 1733 h 177691"/>
              <a:gd name="connsiteX4" fmla="*/ 583 w 615699"/>
              <a:gd name="connsiteY4" fmla="*/ 171666 h 177691"/>
              <a:gd name="connsiteX5" fmla="*/ 526566 w 615699"/>
              <a:gd name="connsiteY5" fmla="*/ 123114 h 17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699" h="177691">
                <a:moveTo>
                  <a:pt x="24859" y="42193"/>
                </a:moveTo>
                <a:cubicBezTo>
                  <a:pt x="244692" y="50960"/>
                  <a:pt x="464526" y="59727"/>
                  <a:pt x="469921" y="66470"/>
                </a:cubicBezTo>
                <a:cubicBezTo>
                  <a:pt x="475316" y="73213"/>
                  <a:pt x="32952" y="93443"/>
                  <a:pt x="57228" y="82654"/>
                </a:cubicBezTo>
                <a:cubicBezTo>
                  <a:pt x="81504" y="71865"/>
                  <a:pt x="625019" y="-13102"/>
                  <a:pt x="615578" y="1733"/>
                </a:cubicBezTo>
                <a:cubicBezTo>
                  <a:pt x="606137" y="16568"/>
                  <a:pt x="15418" y="151436"/>
                  <a:pt x="583" y="171666"/>
                </a:cubicBezTo>
                <a:cubicBezTo>
                  <a:pt x="-14252" y="191896"/>
                  <a:pt x="256157" y="157505"/>
                  <a:pt x="526566" y="1231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2B1369E-F55F-8B4D-8FCE-48C205165067}"/>
              </a:ext>
            </a:extLst>
          </p:cNvPr>
          <p:cNvSpPr txBox="1"/>
          <p:nvPr/>
        </p:nvSpPr>
        <p:spPr>
          <a:xfrm>
            <a:off x="761852" y="4619047"/>
            <a:ext cx="4341253" cy="369332"/>
          </a:xfrm>
          <a:prstGeom prst="rect">
            <a:avLst/>
          </a:prstGeom>
          <a:noFill/>
        </p:spPr>
        <p:txBody>
          <a:bodyPr wrap="none" rtlCol="0">
            <a:spAutoFit/>
          </a:bodyPr>
          <a:lstStyle/>
          <a:p>
            <a:r>
              <a:rPr lang="en-US" dirty="0">
                <a:latin typeface="AhnbergHand" pitchFamily="2" charset="0"/>
              </a:rPr>
              <a:t>NTP runs UTC – remember this!</a:t>
            </a:r>
          </a:p>
        </p:txBody>
      </p:sp>
      <p:sp>
        <p:nvSpPr>
          <p:cNvPr id="9" name="Freeform 8">
            <a:extLst>
              <a:ext uri="{FF2B5EF4-FFF2-40B4-BE49-F238E27FC236}">
                <a16:creationId xmlns:a16="http://schemas.microsoft.com/office/drawing/2014/main" id="{728176C4-EF16-D041-B089-21BA27AD1C43}"/>
              </a:ext>
            </a:extLst>
          </p:cNvPr>
          <p:cNvSpPr/>
          <p:nvPr/>
        </p:nvSpPr>
        <p:spPr>
          <a:xfrm>
            <a:off x="1691235" y="3552404"/>
            <a:ext cx="392072" cy="1118635"/>
          </a:xfrm>
          <a:custGeom>
            <a:avLst/>
            <a:gdLst>
              <a:gd name="connsiteX0" fmla="*/ 0 w 392072"/>
              <a:gd name="connsiteY0" fmla="*/ 0 h 1118635"/>
              <a:gd name="connsiteX1" fmla="*/ 356050 w 392072"/>
              <a:gd name="connsiteY1" fmla="*/ 1051964 h 1118635"/>
              <a:gd name="connsiteX2" fmla="*/ 380326 w 392072"/>
              <a:gd name="connsiteY2" fmla="*/ 930584 h 1118635"/>
              <a:gd name="connsiteX3" fmla="*/ 380326 w 392072"/>
              <a:gd name="connsiteY3" fmla="*/ 1116700 h 1118635"/>
              <a:gd name="connsiteX4" fmla="*/ 234669 w 392072"/>
              <a:gd name="connsiteY4" fmla="*/ 1011504 h 111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072" h="1118635">
                <a:moveTo>
                  <a:pt x="0" y="0"/>
                </a:moveTo>
                <a:cubicBezTo>
                  <a:pt x="146331" y="448433"/>
                  <a:pt x="292662" y="896867"/>
                  <a:pt x="356050" y="1051964"/>
                </a:cubicBezTo>
                <a:cubicBezTo>
                  <a:pt x="419438" y="1207061"/>
                  <a:pt x="376280" y="919795"/>
                  <a:pt x="380326" y="930584"/>
                </a:cubicBezTo>
                <a:cubicBezTo>
                  <a:pt x="384372" y="941373"/>
                  <a:pt x="404602" y="1103213"/>
                  <a:pt x="380326" y="1116700"/>
                </a:cubicBezTo>
                <a:cubicBezTo>
                  <a:pt x="356050" y="1130187"/>
                  <a:pt x="295359" y="1070845"/>
                  <a:pt x="234669" y="10115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39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5DD7E-5D21-784C-9A18-26C83E672B31}"/>
              </a:ext>
            </a:extLst>
          </p:cNvPr>
          <p:cNvSpPr>
            <a:spLocks noGrp="1"/>
          </p:cNvSpPr>
          <p:nvPr>
            <p:ph type="title"/>
          </p:nvPr>
        </p:nvSpPr>
        <p:spPr/>
        <p:txBody>
          <a:bodyPr/>
          <a:lstStyle/>
          <a:p>
            <a:r>
              <a:rPr lang="en-US" dirty="0"/>
              <a:t>NTP Operation</a:t>
            </a:r>
          </a:p>
        </p:txBody>
      </p:sp>
      <p:sp>
        <p:nvSpPr>
          <p:cNvPr id="3" name="Content Placeholder 2">
            <a:extLst>
              <a:ext uri="{FF2B5EF4-FFF2-40B4-BE49-F238E27FC236}">
                <a16:creationId xmlns:a16="http://schemas.microsoft.com/office/drawing/2014/main" id="{AE06DBAD-952C-5641-BE0D-C3E9509FC38A}"/>
              </a:ext>
            </a:extLst>
          </p:cNvPr>
          <p:cNvSpPr>
            <a:spLocks noGrp="1"/>
          </p:cNvSpPr>
          <p:nvPr>
            <p:ph idx="1"/>
          </p:nvPr>
        </p:nvSpPr>
        <p:spPr>
          <a:xfrm>
            <a:off x="628650" y="1375030"/>
            <a:ext cx="7886700" cy="3263504"/>
          </a:xfrm>
        </p:spPr>
        <p:txBody>
          <a:bodyPr>
            <a:normAutofit fontScale="85000" lnSpcReduction="20000"/>
          </a:bodyPr>
          <a:lstStyle/>
          <a:p>
            <a:r>
              <a:rPr lang="en-US" dirty="0"/>
              <a:t>In steady state the UDP clock packet exchange happens every 16 seconds</a:t>
            </a:r>
          </a:p>
          <a:p>
            <a:pPr lvl="1"/>
            <a:r>
              <a:rPr lang="en-US" dirty="0"/>
              <a:t>Faster clock exchanges happen when the client clock has lost </a:t>
            </a:r>
            <a:r>
              <a:rPr lang="en-US" dirty="0" err="1"/>
              <a:t>synchronisation</a:t>
            </a:r>
            <a:r>
              <a:rPr lang="en-US" dirty="0"/>
              <a:t> with the server, and it will burst 8 packets evenly spaced across a 16 second interval </a:t>
            </a:r>
          </a:p>
          <a:p>
            <a:r>
              <a:rPr lang="en-US" dirty="0"/>
              <a:t>If the local clock needs to be adjusted the client time application will use </a:t>
            </a:r>
            <a:r>
              <a:rPr lang="en-US" dirty="0" err="1"/>
              <a:t>adjtime</a:t>
            </a:r>
            <a:r>
              <a:rPr lang="en-US" dirty="0"/>
              <a:t>() to slew the local clock. Clock correction is slow – 0.5ms per second</a:t>
            </a:r>
          </a:p>
          <a:p>
            <a:pPr lvl="1"/>
            <a:r>
              <a:rPr lang="en-US" dirty="0"/>
              <a:t>Jumping the clock can fatally confuse applications, so this gentle slew is far kinder</a:t>
            </a:r>
          </a:p>
          <a:p>
            <a:r>
              <a:rPr lang="en-US" dirty="0"/>
              <a:t>NTP can normally maintain a client clock within a few hundredths of second of the server reference clock</a:t>
            </a:r>
          </a:p>
        </p:txBody>
      </p:sp>
    </p:spTree>
    <p:extLst>
      <p:ext uri="{BB962C8B-B14F-4D97-AF65-F5344CB8AC3E}">
        <p14:creationId xmlns:p14="http://schemas.microsoft.com/office/powerpoint/2010/main" val="1159090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D02F-E7C4-BD4B-8410-386169D94CD9}"/>
              </a:ext>
            </a:extLst>
          </p:cNvPr>
          <p:cNvSpPr>
            <a:spLocks noGrp="1"/>
          </p:cNvSpPr>
          <p:nvPr>
            <p:ph type="title"/>
          </p:nvPr>
        </p:nvSpPr>
        <p:spPr/>
        <p:txBody>
          <a:bodyPr/>
          <a:lstStyle/>
          <a:p>
            <a:r>
              <a:rPr lang="en-US" dirty="0"/>
              <a:t>So we all agree on the time?</a:t>
            </a:r>
          </a:p>
        </p:txBody>
      </p:sp>
      <p:sp>
        <p:nvSpPr>
          <p:cNvPr id="3" name="Content Placeholder 2">
            <a:extLst>
              <a:ext uri="{FF2B5EF4-FFF2-40B4-BE49-F238E27FC236}">
                <a16:creationId xmlns:a16="http://schemas.microsoft.com/office/drawing/2014/main" id="{0E1FA594-A1A4-9D4D-9067-C0FD8901CCBB}"/>
              </a:ext>
            </a:extLst>
          </p:cNvPr>
          <p:cNvSpPr>
            <a:spLocks noGrp="1"/>
          </p:cNvSpPr>
          <p:nvPr>
            <p:ph idx="1"/>
          </p:nvPr>
        </p:nvSpPr>
        <p:spPr/>
        <p:txBody>
          <a:bodyPr/>
          <a:lstStyle/>
          <a:p>
            <a:r>
              <a:rPr lang="en-US" dirty="0"/>
              <a:t>If everything supports NTP, and there is a well structured mesh of NTP reference clock servers then every connected Internet device that runs a clock should have the same value of time</a:t>
            </a:r>
          </a:p>
          <a:p>
            <a:pPr lvl="1"/>
            <a:r>
              <a:rPr lang="en-US" dirty="0"/>
              <a:t>“same” is within a tenth of a second or less </a:t>
            </a:r>
          </a:p>
          <a:p>
            <a:endParaRPr lang="en-US" dirty="0"/>
          </a:p>
          <a:p>
            <a:r>
              <a:rPr lang="en-US" dirty="0"/>
              <a:t>But does the Internet agree on the time?</a:t>
            </a:r>
          </a:p>
        </p:txBody>
      </p:sp>
      <p:sp>
        <p:nvSpPr>
          <p:cNvPr id="4" name="Freeform 3">
            <a:extLst>
              <a:ext uri="{FF2B5EF4-FFF2-40B4-BE49-F238E27FC236}">
                <a16:creationId xmlns:a16="http://schemas.microsoft.com/office/drawing/2014/main" id="{3A40FF47-F627-D242-B130-24C7D021C0EE}"/>
              </a:ext>
            </a:extLst>
          </p:cNvPr>
          <p:cNvSpPr/>
          <p:nvPr/>
        </p:nvSpPr>
        <p:spPr>
          <a:xfrm>
            <a:off x="120045" y="3356808"/>
            <a:ext cx="6304855" cy="988615"/>
          </a:xfrm>
          <a:custGeom>
            <a:avLst/>
            <a:gdLst>
              <a:gd name="connsiteX0" fmla="*/ 3998801 w 6304855"/>
              <a:gd name="connsiteY0" fmla="*/ 988615 h 988615"/>
              <a:gd name="connsiteX1" fmla="*/ 5843785 w 6304855"/>
              <a:gd name="connsiteY1" fmla="*/ 826774 h 988615"/>
              <a:gd name="connsiteX2" fmla="*/ 6272663 w 6304855"/>
              <a:gd name="connsiteY2" fmla="*/ 405988 h 988615"/>
              <a:gd name="connsiteX3" fmla="*/ 5212606 w 6304855"/>
              <a:gd name="connsiteY3" fmla="*/ 9479 h 988615"/>
              <a:gd name="connsiteX4" fmla="*/ 1911056 w 6304855"/>
              <a:gd name="connsiteY4" fmla="*/ 114675 h 988615"/>
              <a:gd name="connsiteX5" fmla="*/ 761987 w 6304855"/>
              <a:gd name="connsiteY5" fmla="*/ 155135 h 988615"/>
              <a:gd name="connsiteX6" fmla="*/ 244097 w 6304855"/>
              <a:gd name="connsiteY6" fmla="*/ 66123 h 988615"/>
              <a:gd name="connsiteX7" fmla="*/ 57980 w 6304855"/>
              <a:gd name="connsiteY7" fmla="*/ 842958 h 988615"/>
              <a:gd name="connsiteX8" fmla="*/ 1247509 w 6304855"/>
              <a:gd name="connsiteY8" fmla="*/ 810590 h 988615"/>
              <a:gd name="connsiteX9" fmla="*/ 4144458 w 6304855"/>
              <a:gd name="connsiteY9" fmla="*/ 802498 h 9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4855" h="988615">
                <a:moveTo>
                  <a:pt x="3998801" y="988615"/>
                </a:moveTo>
                <a:cubicBezTo>
                  <a:pt x="4731804" y="956246"/>
                  <a:pt x="5464808" y="923878"/>
                  <a:pt x="5843785" y="826774"/>
                </a:cubicBezTo>
                <a:cubicBezTo>
                  <a:pt x="6222762" y="729669"/>
                  <a:pt x="6377859" y="542204"/>
                  <a:pt x="6272663" y="405988"/>
                </a:cubicBezTo>
                <a:cubicBezTo>
                  <a:pt x="6167467" y="269772"/>
                  <a:pt x="5939541" y="58031"/>
                  <a:pt x="5212606" y="9479"/>
                </a:cubicBezTo>
                <a:cubicBezTo>
                  <a:pt x="4485671" y="-39073"/>
                  <a:pt x="1911056" y="114675"/>
                  <a:pt x="1911056" y="114675"/>
                </a:cubicBezTo>
                <a:cubicBezTo>
                  <a:pt x="1169286" y="138951"/>
                  <a:pt x="1039813" y="163227"/>
                  <a:pt x="761987" y="155135"/>
                </a:cubicBezTo>
                <a:cubicBezTo>
                  <a:pt x="484161" y="147043"/>
                  <a:pt x="361431" y="-48514"/>
                  <a:pt x="244097" y="66123"/>
                </a:cubicBezTo>
                <a:cubicBezTo>
                  <a:pt x="126763" y="180760"/>
                  <a:pt x="-109255" y="718880"/>
                  <a:pt x="57980" y="842958"/>
                </a:cubicBezTo>
                <a:cubicBezTo>
                  <a:pt x="225215" y="967036"/>
                  <a:pt x="1247509" y="810590"/>
                  <a:pt x="1247509" y="810590"/>
                </a:cubicBezTo>
                <a:lnTo>
                  <a:pt x="4144458" y="80249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73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C487-7D5C-9043-865D-1272D6129E01}"/>
              </a:ext>
            </a:extLst>
          </p:cNvPr>
          <p:cNvSpPr>
            <a:spLocks noGrp="1"/>
          </p:cNvSpPr>
          <p:nvPr>
            <p:ph type="title"/>
          </p:nvPr>
        </p:nvSpPr>
        <p:spPr/>
        <p:txBody>
          <a:bodyPr/>
          <a:lstStyle/>
          <a:p>
            <a:r>
              <a:rPr lang="en-US" dirty="0"/>
              <a:t>The Experiment</a:t>
            </a:r>
          </a:p>
        </p:txBody>
      </p:sp>
      <p:sp>
        <p:nvSpPr>
          <p:cNvPr id="3" name="Content Placeholder 2">
            <a:extLst>
              <a:ext uri="{FF2B5EF4-FFF2-40B4-BE49-F238E27FC236}">
                <a16:creationId xmlns:a16="http://schemas.microsoft.com/office/drawing/2014/main" id="{1E4171BD-AF34-2F4E-AD17-077EA510012F}"/>
              </a:ext>
            </a:extLst>
          </p:cNvPr>
          <p:cNvSpPr>
            <a:spLocks noGrp="1"/>
          </p:cNvSpPr>
          <p:nvPr>
            <p:ph idx="1"/>
          </p:nvPr>
        </p:nvSpPr>
        <p:spPr>
          <a:xfrm>
            <a:off x="395536" y="1063229"/>
            <a:ext cx="8352928" cy="3560749"/>
          </a:xfrm>
        </p:spPr>
        <p:txBody>
          <a:bodyPr>
            <a:normAutofit fontScale="85000" lnSpcReduction="20000"/>
          </a:bodyPr>
          <a:lstStyle/>
          <a:p>
            <a:pPr>
              <a:lnSpc>
                <a:spcPct val="110000"/>
              </a:lnSpc>
            </a:pPr>
            <a:r>
              <a:rPr lang="en-US" dirty="0"/>
              <a:t>Use a scripted online ad to direct a client to report back the value of the client’s clock</a:t>
            </a:r>
          </a:p>
          <a:p>
            <a:pPr lvl="1">
              <a:lnSpc>
                <a:spcPct val="110000"/>
              </a:lnSpc>
            </a:pPr>
            <a:r>
              <a:rPr lang="en-US" dirty="0"/>
              <a:t>Use the </a:t>
            </a:r>
            <a:r>
              <a:rPr lang="en-US" dirty="0" err="1"/>
              <a:t>Javascript</a:t>
            </a:r>
            <a:r>
              <a:rPr lang="en-US" dirty="0"/>
              <a:t> </a:t>
            </a:r>
            <a:r>
              <a:rPr lang="en-US" dirty="0" err="1"/>
              <a:t>getTime</a:t>
            </a:r>
            <a:r>
              <a:rPr lang="en-US" dirty="0"/>
              <a:t>() method to get the local UTC clock value</a:t>
            </a:r>
          </a:p>
          <a:p>
            <a:pPr lvl="1">
              <a:lnSpc>
                <a:spcPct val="110000"/>
              </a:lnSpc>
            </a:pPr>
            <a:r>
              <a:rPr lang="en-US" dirty="0"/>
              <a:t>Pass this value to the server as an argument to a URL fetch operation</a:t>
            </a:r>
          </a:p>
          <a:p>
            <a:pPr>
              <a:lnSpc>
                <a:spcPct val="110000"/>
              </a:lnSpc>
            </a:pPr>
            <a:r>
              <a:rPr lang="en-US" dirty="0"/>
              <a:t>Use NTP-managed clock on the server to maintain a stable reference clock</a:t>
            </a:r>
          </a:p>
          <a:p>
            <a:pPr>
              <a:lnSpc>
                <a:spcPct val="110000"/>
              </a:lnSpc>
            </a:pPr>
            <a:r>
              <a:rPr lang="en-US" dirty="0"/>
              <a:t>Record the distribution of differences</a:t>
            </a:r>
          </a:p>
          <a:p>
            <a:pPr lvl="1">
              <a:lnSpc>
                <a:spcPct val="110000"/>
              </a:lnSpc>
            </a:pPr>
            <a:r>
              <a:rPr lang="en-US" dirty="0"/>
              <a:t>Ignore the fine-grained differences due to local processing and network propagation time</a:t>
            </a:r>
          </a:p>
          <a:p>
            <a:pPr lvl="1">
              <a:lnSpc>
                <a:spcPct val="110000"/>
              </a:lnSpc>
            </a:pPr>
            <a:r>
              <a:rPr lang="en-US" dirty="0"/>
              <a:t>Which means that we are looking at measurements of time within +/- 1 second as being equivalent</a:t>
            </a:r>
          </a:p>
        </p:txBody>
      </p:sp>
    </p:spTree>
    <p:extLst>
      <p:ext uri="{BB962C8B-B14F-4D97-AF65-F5344CB8AC3E}">
        <p14:creationId xmlns:p14="http://schemas.microsoft.com/office/powerpoint/2010/main" val="46225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5FD0-0A07-2C4A-B787-9824DBB796E7}"/>
              </a:ext>
            </a:extLst>
          </p:cNvPr>
          <p:cNvSpPr>
            <a:spLocks noGrp="1"/>
          </p:cNvSpPr>
          <p:nvPr>
            <p:ph type="title"/>
          </p:nvPr>
        </p:nvSpPr>
        <p:spPr/>
        <p:txBody>
          <a:bodyPr/>
          <a:lstStyle/>
          <a:p>
            <a:r>
              <a:rPr lang="en-US" dirty="0"/>
              <a:t>Results</a:t>
            </a:r>
          </a:p>
        </p:txBody>
      </p:sp>
      <p:pic>
        <p:nvPicPr>
          <p:cNvPr id="7" name="Picture 6">
            <a:extLst>
              <a:ext uri="{FF2B5EF4-FFF2-40B4-BE49-F238E27FC236}">
                <a16:creationId xmlns:a16="http://schemas.microsoft.com/office/drawing/2014/main" id="{0AFC9217-0988-2E46-BFD8-1A9D71FC5A23}"/>
              </a:ext>
            </a:extLst>
          </p:cNvPr>
          <p:cNvPicPr>
            <a:picLocks noChangeAspect="1"/>
          </p:cNvPicPr>
          <p:nvPr/>
        </p:nvPicPr>
        <p:blipFill>
          <a:blip r:embed="rId2"/>
          <a:stretch>
            <a:fillRect/>
          </a:stretch>
        </p:blipFill>
        <p:spPr>
          <a:xfrm>
            <a:off x="1043608" y="915566"/>
            <a:ext cx="6192688" cy="4128458"/>
          </a:xfrm>
          <a:prstGeom prst="rect">
            <a:avLst/>
          </a:prstGeom>
        </p:spPr>
      </p:pic>
      <p:sp>
        <p:nvSpPr>
          <p:cNvPr id="6" name="Freeform 5">
            <a:extLst>
              <a:ext uri="{FF2B5EF4-FFF2-40B4-BE49-F238E27FC236}">
                <a16:creationId xmlns:a16="http://schemas.microsoft.com/office/drawing/2014/main" id="{12B57916-92F0-1E44-9CC0-A003675857F9}"/>
              </a:ext>
            </a:extLst>
          </p:cNvPr>
          <p:cNvSpPr/>
          <p:nvPr/>
        </p:nvSpPr>
        <p:spPr>
          <a:xfrm>
            <a:off x="1221759" y="2298138"/>
            <a:ext cx="24414" cy="412694"/>
          </a:xfrm>
          <a:custGeom>
            <a:avLst/>
            <a:gdLst>
              <a:gd name="connsiteX0" fmla="*/ 16322 w 24414"/>
              <a:gd name="connsiteY0" fmla="*/ 412694 h 412694"/>
              <a:gd name="connsiteX1" fmla="*/ 138 w 24414"/>
              <a:gd name="connsiteY1" fmla="*/ 210393 h 412694"/>
              <a:gd name="connsiteX2" fmla="*/ 24414 w 24414"/>
              <a:gd name="connsiteY2" fmla="*/ 0 h 412694"/>
            </a:gdLst>
            <a:ahLst/>
            <a:cxnLst>
              <a:cxn ang="0">
                <a:pos x="connsiteX0" y="connsiteY0"/>
              </a:cxn>
              <a:cxn ang="0">
                <a:pos x="connsiteX1" y="connsiteY1"/>
              </a:cxn>
              <a:cxn ang="0">
                <a:pos x="connsiteX2" y="connsiteY2"/>
              </a:cxn>
            </a:cxnLst>
            <a:rect l="l" t="t" r="r" b="b"/>
            <a:pathLst>
              <a:path w="24414" h="412694">
                <a:moveTo>
                  <a:pt x="16322" y="412694"/>
                </a:moveTo>
                <a:cubicBezTo>
                  <a:pt x="7555" y="345934"/>
                  <a:pt x="-1211" y="279175"/>
                  <a:pt x="138" y="210393"/>
                </a:cubicBezTo>
                <a:cubicBezTo>
                  <a:pt x="1487" y="141611"/>
                  <a:pt x="12950" y="70805"/>
                  <a:pt x="2441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CB578373-0218-C145-A6A3-2C25FF30FC5A}"/>
              </a:ext>
            </a:extLst>
          </p:cNvPr>
          <p:cNvSpPr/>
          <p:nvPr/>
        </p:nvSpPr>
        <p:spPr>
          <a:xfrm>
            <a:off x="4636736" y="5065614"/>
            <a:ext cx="267037" cy="16184"/>
          </a:xfrm>
          <a:custGeom>
            <a:avLst/>
            <a:gdLst>
              <a:gd name="connsiteX0" fmla="*/ 0 w 267037"/>
              <a:gd name="connsiteY0" fmla="*/ 16184 h 16184"/>
              <a:gd name="connsiteX1" fmla="*/ 267037 w 267037"/>
              <a:gd name="connsiteY1" fmla="*/ 0 h 16184"/>
            </a:gdLst>
            <a:ahLst/>
            <a:cxnLst>
              <a:cxn ang="0">
                <a:pos x="connsiteX0" y="connsiteY0"/>
              </a:cxn>
              <a:cxn ang="0">
                <a:pos x="connsiteX1" y="connsiteY1"/>
              </a:cxn>
            </a:cxnLst>
            <a:rect l="l" t="t" r="r" b="b"/>
            <a:pathLst>
              <a:path w="267037" h="16184">
                <a:moveTo>
                  <a:pt x="0" y="16184"/>
                </a:moveTo>
                <a:lnTo>
                  <a:pt x="26703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404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2C6F-1891-EF47-8AA3-0E0AEEA4CDA4}"/>
              </a:ext>
            </a:extLst>
          </p:cNvPr>
          <p:cNvSpPr>
            <a:spLocks noGrp="1"/>
          </p:cNvSpPr>
          <p:nvPr>
            <p:ph type="title"/>
          </p:nvPr>
        </p:nvSpPr>
        <p:spPr/>
        <p:txBody>
          <a:bodyPr/>
          <a:lstStyle/>
          <a:p>
            <a:r>
              <a:rPr lang="en-US" dirty="0"/>
              <a:t>Log Scales can be misleading</a:t>
            </a:r>
          </a:p>
        </p:txBody>
      </p:sp>
      <p:sp>
        <p:nvSpPr>
          <p:cNvPr id="4" name="Slide Number Placeholder 3">
            <a:extLst>
              <a:ext uri="{FF2B5EF4-FFF2-40B4-BE49-F238E27FC236}">
                <a16:creationId xmlns:a16="http://schemas.microsoft.com/office/drawing/2014/main" id="{30251B0D-1865-664F-BA36-8C061A1A02D8}"/>
              </a:ext>
            </a:extLst>
          </p:cNvPr>
          <p:cNvSpPr>
            <a:spLocks noGrp="1"/>
          </p:cNvSpPr>
          <p:nvPr>
            <p:ph type="sldNum" sz="quarter" idx="4"/>
          </p:nvPr>
        </p:nvSpPr>
        <p:spPr/>
        <p:txBody>
          <a:bodyPr/>
          <a:lstStyle/>
          <a:p>
            <a:fld id="{38B2A337-2C29-4402-A0A2-E290C184D5D3}" type="slidenum">
              <a:rPr lang="en-AU" kern="0" smtClean="0"/>
              <a:pPr/>
              <a:t>19</a:t>
            </a:fld>
            <a:endParaRPr lang="en-AU" kern="0" dirty="0"/>
          </a:p>
        </p:txBody>
      </p:sp>
      <p:pic>
        <p:nvPicPr>
          <p:cNvPr id="5" name="Content Placeholder 4">
            <a:extLst>
              <a:ext uri="{FF2B5EF4-FFF2-40B4-BE49-F238E27FC236}">
                <a16:creationId xmlns:a16="http://schemas.microsoft.com/office/drawing/2014/main" id="{D1F1969E-DF6C-5B41-AFF6-E518A93A0ADB}"/>
              </a:ext>
            </a:extLst>
          </p:cNvPr>
          <p:cNvPicPr>
            <a:picLocks noGrp="1" noChangeAspect="1"/>
          </p:cNvPicPr>
          <p:nvPr>
            <p:ph idx="1"/>
          </p:nvPr>
        </p:nvPicPr>
        <p:blipFill>
          <a:blip r:embed="rId2"/>
          <a:stretch>
            <a:fillRect/>
          </a:stretch>
        </p:blipFill>
        <p:spPr>
          <a:xfrm>
            <a:off x="1475656" y="848039"/>
            <a:ext cx="6048672" cy="4032448"/>
          </a:xfrm>
          <a:prstGeom prst="rect">
            <a:avLst/>
          </a:prstGeom>
        </p:spPr>
      </p:pic>
    </p:spTree>
    <p:extLst>
      <p:ext uri="{BB962C8B-B14F-4D97-AF65-F5344CB8AC3E}">
        <p14:creationId xmlns:p14="http://schemas.microsoft.com/office/powerpoint/2010/main" val="156876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11EA-0BED-CE40-BABF-3E94C269EC9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79D0FA98-542A-D347-A952-ADE4BFD93DB9}"/>
              </a:ext>
            </a:extLst>
          </p:cNvPr>
          <p:cNvSpPr>
            <a:spLocks noGrp="1"/>
          </p:cNvSpPr>
          <p:nvPr>
            <p:ph idx="1"/>
          </p:nvPr>
        </p:nvSpPr>
        <p:spPr/>
        <p:txBody>
          <a:bodyPr/>
          <a:lstStyle/>
          <a:p>
            <a:r>
              <a:rPr lang="en-US" dirty="0"/>
              <a:t>All computers run with some kind of internal oscillator (called a ‘clock’)</a:t>
            </a:r>
          </a:p>
          <a:p>
            <a:pPr lvl="1"/>
            <a:r>
              <a:rPr lang="en-US" dirty="0"/>
              <a:t>This clock manages the internal state changes at each cycle of the central processing unit</a:t>
            </a:r>
          </a:p>
          <a:p>
            <a:pPr lvl="1"/>
            <a:r>
              <a:rPr lang="en-US" dirty="0"/>
              <a:t>Clock ‘ticks’ are fed to a digital counter</a:t>
            </a:r>
          </a:p>
          <a:p>
            <a:pPr lvl="1"/>
            <a:r>
              <a:rPr lang="en-US" dirty="0"/>
              <a:t>From this counter the computer can maintain a conventional clock and maintain the current time</a:t>
            </a:r>
          </a:p>
        </p:txBody>
      </p:sp>
    </p:spTree>
    <p:extLst>
      <p:ext uri="{BB962C8B-B14F-4D97-AF65-F5344CB8AC3E}">
        <p14:creationId xmlns:p14="http://schemas.microsoft.com/office/powerpoint/2010/main" val="3001911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5FD0-0A07-2C4A-B787-9824DBB796E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F7DE343A-E006-CF49-9A78-B60345BE7096}"/>
              </a:ext>
            </a:extLst>
          </p:cNvPr>
          <p:cNvSpPr>
            <a:spLocks noGrp="1"/>
          </p:cNvSpPr>
          <p:nvPr>
            <p:ph idx="1"/>
          </p:nvPr>
        </p:nvSpPr>
        <p:spPr>
          <a:xfrm>
            <a:off x="339153" y="1369219"/>
            <a:ext cx="4930679" cy="3263504"/>
          </a:xfrm>
        </p:spPr>
        <p:txBody>
          <a:bodyPr>
            <a:normAutofit/>
          </a:bodyPr>
          <a:lstStyle/>
          <a:p>
            <a:pPr marL="0" indent="0">
              <a:buNone/>
            </a:pPr>
            <a:r>
              <a:rPr lang="en-US" sz="2000" dirty="0"/>
              <a:t>We tested the clock of 202,460,921 clients over a 80 day period:</a:t>
            </a:r>
          </a:p>
          <a:p>
            <a:pPr lvl="1"/>
            <a:r>
              <a:rPr lang="en-US" sz="1800" dirty="0"/>
              <a:t>11% of clocks are more than 1 second fast</a:t>
            </a:r>
          </a:p>
          <a:p>
            <a:pPr lvl="1"/>
            <a:r>
              <a:rPr lang="en-US" sz="1800" dirty="0"/>
              <a:t>57% of clients are more than 1 second slow</a:t>
            </a:r>
          </a:p>
          <a:p>
            <a:pPr lvl="1"/>
            <a:r>
              <a:rPr lang="en-US" sz="1800" dirty="0"/>
              <a:t>We observed clock slew values of up to 1 year both fast and slow</a:t>
            </a:r>
          </a:p>
          <a:p>
            <a:pPr lvl="1"/>
            <a:r>
              <a:rPr lang="en-US" sz="1800" dirty="0"/>
              <a:t>92% of clients are within 120 seconds of the reference clock</a:t>
            </a:r>
          </a:p>
          <a:p>
            <a:endParaRPr lang="en-US" sz="1800" dirty="0"/>
          </a:p>
          <a:p>
            <a:endParaRPr lang="en-US" sz="1800" dirty="0"/>
          </a:p>
        </p:txBody>
      </p:sp>
      <p:pic>
        <p:nvPicPr>
          <p:cNvPr id="7" name="Picture 6">
            <a:extLst>
              <a:ext uri="{FF2B5EF4-FFF2-40B4-BE49-F238E27FC236}">
                <a16:creationId xmlns:a16="http://schemas.microsoft.com/office/drawing/2014/main" id="{0AFC9217-0988-2E46-BFD8-1A9D71FC5A23}"/>
              </a:ext>
            </a:extLst>
          </p:cNvPr>
          <p:cNvPicPr>
            <a:picLocks noChangeAspect="1"/>
          </p:cNvPicPr>
          <p:nvPr/>
        </p:nvPicPr>
        <p:blipFill>
          <a:blip r:embed="rId2"/>
          <a:stretch>
            <a:fillRect/>
          </a:stretch>
        </p:blipFill>
        <p:spPr>
          <a:xfrm>
            <a:off x="5637997" y="283833"/>
            <a:ext cx="2952551" cy="1968367"/>
          </a:xfrm>
          <a:prstGeom prst="rect">
            <a:avLst/>
          </a:prstGeom>
        </p:spPr>
      </p:pic>
      <p:pic>
        <p:nvPicPr>
          <p:cNvPr id="9" name="Picture 8">
            <a:extLst>
              <a:ext uri="{FF2B5EF4-FFF2-40B4-BE49-F238E27FC236}">
                <a16:creationId xmlns:a16="http://schemas.microsoft.com/office/drawing/2014/main" id="{0A509180-3A40-A14B-AB29-7F3903ACFCE7}"/>
              </a:ext>
            </a:extLst>
          </p:cNvPr>
          <p:cNvPicPr>
            <a:picLocks noChangeAspect="1"/>
          </p:cNvPicPr>
          <p:nvPr/>
        </p:nvPicPr>
        <p:blipFill>
          <a:blip r:embed="rId3"/>
          <a:stretch>
            <a:fillRect/>
          </a:stretch>
        </p:blipFill>
        <p:spPr>
          <a:xfrm>
            <a:off x="5764162" y="2237351"/>
            <a:ext cx="2824891" cy="1883261"/>
          </a:xfrm>
          <a:prstGeom prst="rect">
            <a:avLst/>
          </a:prstGeom>
        </p:spPr>
      </p:pic>
      <p:sp>
        <p:nvSpPr>
          <p:cNvPr id="11" name="Freeform 10">
            <a:extLst>
              <a:ext uri="{FF2B5EF4-FFF2-40B4-BE49-F238E27FC236}">
                <a16:creationId xmlns:a16="http://schemas.microsoft.com/office/drawing/2014/main" id="{4C77C7DD-2D13-D841-81B4-75D7E41072DD}"/>
              </a:ext>
            </a:extLst>
          </p:cNvPr>
          <p:cNvSpPr/>
          <p:nvPr/>
        </p:nvSpPr>
        <p:spPr>
          <a:xfrm>
            <a:off x="5396694" y="1420701"/>
            <a:ext cx="789959" cy="735501"/>
          </a:xfrm>
          <a:custGeom>
            <a:avLst/>
            <a:gdLst>
              <a:gd name="connsiteX0" fmla="*/ 421825 w 1053278"/>
              <a:gd name="connsiteY0" fmla="*/ 647454 h 980668"/>
              <a:gd name="connsiteX1" fmla="*/ 669798 w 1053278"/>
              <a:gd name="connsiteY1" fmla="*/ 980668 h 980668"/>
              <a:gd name="connsiteX2" fmla="*/ 941018 w 1053278"/>
              <a:gd name="connsiteY2" fmla="*/ 647454 h 980668"/>
              <a:gd name="connsiteX3" fmla="*/ 987513 w 1053278"/>
              <a:gd name="connsiteY3" fmla="*/ 12024 h 980668"/>
              <a:gd name="connsiteX4" fmla="*/ 49866 w 1053278"/>
              <a:gd name="connsiteY4" fmla="*/ 259996 h 980668"/>
              <a:gd name="connsiteX5" fmla="*/ 212598 w 1053278"/>
              <a:gd name="connsiteY5" fmla="*/ 616457 h 9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278" h="980668">
                <a:moveTo>
                  <a:pt x="421825" y="647454"/>
                </a:moveTo>
                <a:cubicBezTo>
                  <a:pt x="502545" y="814061"/>
                  <a:pt x="583266" y="980668"/>
                  <a:pt x="669798" y="980668"/>
                </a:cubicBezTo>
                <a:cubicBezTo>
                  <a:pt x="756330" y="980668"/>
                  <a:pt x="888066" y="808895"/>
                  <a:pt x="941018" y="647454"/>
                </a:cubicBezTo>
                <a:cubicBezTo>
                  <a:pt x="993970" y="486013"/>
                  <a:pt x="1136038" y="76600"/>
                  <a:pt x="987513" y="12024"/>
                </a:cubicBezTo>
                <a:cubicBezTo>
                  <a:pt x="838988" y="-52552"/>
                  <a:pt x="179019" y="159257"/>
                  <a:pt x="49866" y="259996"/>
                </a:cubicBezTo>
                <a:cubicBezTo>
                  <a:pt x="-79287" y="360735"/>
                  <a:pt x="66655" y="488596"/>
                  <a:pt x="212598" y="6164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05E5E898-77BD-5C4F-A622-C8EF637E668E}"/>
              </a:ext>
            </a:extLst>
          </p:cNvPr>
          <p:cNvSpPr/>
          <p:nvPr/>
        </p:nvSpPr>
        <p:spPr>
          <a:xfrm>
            <a:off x="8069445" y="1429220"/>
            <a:ext cx="735402" cy="669148"/>
          </a:xfrm>
          <a:custGeom>
            <a:avLst/>
            <a:gdLst>
              <a:gd name="connsiteX0" fmla="*/ 190293 w 980536"/>
              <a:gd name="connsiteY0" fmla="*/ 388123 h 892197"/>
              <a:gd name="connsiteX1" fmla="*/ 810225 w 980536"/>
              <a:gd name="connsiteY1" fmla="*/ 891818 h 892197"/>
              <a:gd name="connsiteX2" fmla="*/ 965208 w 980536"/>
              <a:gd name="connsiteY2" fmla="*/ 318381 h 892197"/>
              <a:gd name="connsiteX3" fmla="*/ 872218 w 980536"/>
              <a:gd name="connsiteY3" fmla="*/ 666 h 892197"/>
              <a:gd name="connsiteX4" fmla="*/ 58557 w 980536"/>
              <a:gd name="connsiteY4" fmla="*/ 240889 h 892197"/>
              <a:gd name="connsiteX5" fmla="*/ 128299 w 980536"/>
              <a:gd name="connsiteY5" fmla="*/ 450116 h 89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0536" h="892197">
                <a:moveTo>
                  <a:pt x="190293" y="388123"/>
                </a:moveTo>
                <a:cubicBezTo>
                  <a:pt x="435683" y="645782"/>
                  <a:pt x="681073" y="903442"/>
                  <a:pt x="810225" y="891818"/>
                </a:cubicBezTo>
                <a:cubicBezTo>
                  <a:pt x="939377" y="880194"/>
                  <a:pt x="954876" y="466906"/>
                  <a:pt x="965208" y="318381"/>
                </a:cubicBezTo>
                <a:cubicBezTo>
                  <a:pt x="975540" y="169856"/>
                  <a:pt x="1023326" y="13581"/>
                  <a:pt x="872218" y="666"/>
                </a:cubicBezTo>
                <a:cubicBezTo>
                  <a:pt x="721110" y="-12249"/>
                  <a:pt x="182543" y="165981"/>
                  <a:pt x="58557" y="240889"/>
                </a:cubicBezTo>
                <a:cubicBezTo>
                  <a:pt x="-65429" y="315797"/>
                  <a:pt x="31435" y="382956"/>
                  <a:pt x="128299" y="4501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6764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3ACB-8EB9-D544-9811-A4DA090B95DE}"/>
              </a:ext>
            </a:extLst>
          </p:cNvPr>
          <p:cNvSpPr>
            <a:spLocks noGrp="1"/>
          </p:cNvSpPr>
          <p:nvPr>
            <p:ph type="title"/>
          </p:nvPr>
        </p:nvSpPr>
        <p:spPr/>
        <p:txBody>
          <a:bodyPr/>
          <a:lstStyle/>
          <a:p>
            <a:r>
              <a:rPr lang="en-US" dirty="0"/>
              <a:t>Fast Clocks</a:t>
            </a:r>
          </a:p>
        </p:txBody>
      </p:sp>
      <p:pic>
        <p:nvPicPr>
          <p:cNvPr id="5" name="Picture 4">
            <a:extLst>
              <a:ext uri="{FF2B5EF4-FFF2-40B4-BE49-F238E27FC236}">
                <a16:creationId xmlns:a16="http://schemas.microsoft.com/office/drawing/2014/main" id="{13D95185-EBF7-1842-8C26-001608B12107}"/>
              </a:ext>
            </a:extLst>
          </p:cNvPr>
          <p:cNvPicPr>
            <a:picLocks noChangeAspect="1"/>
          </p:cNvPicPr>
          <p:nvPr/>
        </p:nvPicPr>
        <p:blipFill>
          <a:blip r:embed="rId2"/>
          <a:stretch>
            <a:fillRect/>
          </a:stretch>
        </p:blipFill>
        <p:spPr>
          <a:xfrm>
            <a:off x="3031656" y="801303"/>
            <a:ext cx="5311341" cy="3540894"/>
          </a:xfrm>
          <a:prstGeom prst="rect">
            <a:avLst/>
          </a:prstGeom>
        </p:spPr>
      </p:pic>
      <p:sp>
        <p:nvSpPr>
          <p:cNvPr id="6" name="TextBox 5">
            <a:extLst>
              <a:ext uri="{FF2B5EF4-FFF2-40B4-BE49-F238E27FC236}">
                <a16:creationId xmlns:a16="http://schemas.microsoft.com/office/drawing/2014/main" id="{999067FE-1A4C-B943-B2F7-04587D295782}"/>
              </a:ext>
            </a:extLst>
          </p:cNvPr>
          <p:cNvSpPr txBox="1"/>
          <p:nvPr/>
        </p:nvSpPr>
        <p:spPr>
          <a:xfrm>
            <a:off x="432835" y="1443790"/>
            <a:ext cx="2598821" cy="2377574"/>
          </a:xfrm>
          <a:prstGeom prst="rect">
            <a:avLst/>
          </a:prstGeom>
          <a:noFill/>
        </p:spPr>
        <p:txBody>
          <a:bodyPr wrap="square" rtlCol="0">
            <a:spAutoFit/>
          </a:bodyPr>
          <a:lstStyle/>
          <a:p>
            <a:r>
              <a:rPr lang="en-US" sz="1350" dirty="0"/>
              <a:t>0.05% of all clocks are ahead by more than 2 days</a:t>
            </a:r>
          </a:p>
          <a:p>
            <a:endParaRPr lang="en-US" sz="1350" dirty="0"/>
          </a:p>
          <a:p>
            <a:r>
              <a:rPr lang="en-US" sz="1350" dirty="0"/>
              <a:t>There is a clear step function in this distribution that is aligned quite precisely to whole days</a:t>
            </a:r>
          </a:p>
          <a:p>
            <a:endParaRPr lang="en-US" sz="1350" dirty="0"/>
          </a:p>
          <a:p>
            <a:r>
              <a:rPr lang="en-US" sz="1350" dirty="0"/>
              <a:t>How can a client clock maintain a stable per-second clock, yet report a time value that is off by a number of whole days?</a:t>
            </a:r>
          </a:p>
        </p:txBody>
      </p:sp>
    </p:spTree>
    <p:extLst>
      <p:ext uri="{BB962C8B-B14F-4D97-AF65-F5344CB8AC3E}">
        <p14:creationId xmlns:p14="http://schemas.microsoft.com/office/powerpoint/2010/main" val="4044439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3ACB-8EB9-D544-9811-A4DA090B95DE}"/>
              </a:ext>
            </a:extLst>
          </p:cNvPr>
          <p:cNvSpPr>
            <a:spLocks noGrp="1"/>
          </p:cNvSpPr>
          <p:nvPr>
            <p:ph type="title"/>
          </p:nvPr>
        </p:nvSpPr>
        <p:spPr/>
        <p:txBody>
          <a:bodyPr/>
          <a:lstStyle/>
          <a:p>
            <a:r>
              <a:rPr lang="en-US" dirty="0"/>
              <a:t>Fast Clocks</a:t>
            </a:r>
          </a:p>
        </p:txBody>
      </p:sp>
      <p:sp>
        <p:nvSpPr>
          <p:cNvPr id="6" name="TextBox 5">
            <a:extLst>
              <a:ext uri="{FF2B5EF4-FFF2-40B4-BE49-F238E27FC236}">
                <a16:creationId xmlns:a16="http://schemas.microsoft.com/office/drawing/2014/main" id="{999067FE-1A4C-B943-B2F7-04587D295782}"/>
              </a:ext>
            </a:extLst>
          </p:cNvPr>
          <p:cNvSpPr txBox="1"/>
          <p:nvPr/>
        </p:nvSpPr>
        <p:spPr>
          <a:xfrm>
            <a:off x="432835" y="1443790"/>
            <a:ext cx="2598821" cy="3000821"/>
          </a:xfrm>
          <a:prstGeom prst="rect">
            <a:avLst/>
          </a:prstGeom>
          <a:noFill/>
        </p:spPr>
        <p:txBody>
          <a:bodyPr wrap="square" rtlCol="0">
            <a:spAutoFit/>
          </a:bodyPr>
          <a:lstStyle/>
          <a:p>
            <a:r>
              <a:rPr lang="en-US" sz="1350" dirty="0"/>
              <a:t>0.7% of all clocks are ahead by more than 1 hour</a:t>
            </a:r>
          </a:p>
          <a:p>
            <a:endParaRPr lang="en-US" sz="1350" dirty="0"/>
          </a:p>
          <a:p>
            <a:r>
              <a:rPr lang="en-US" sz="1350" dirty="0"/>
              <a:t>As with the day distribution, there is a marked clustering of the clock offsets into units of hours, and a slightly smaller clustering into half-hours</a:t>
            </a:r>
          </a:p>
          <a:p>
            <a:endParaRPr lang="en-US" sz="1350" dirty="0"/>
          </a:p>
          <a:p>
            <a:r>
              <a:rPr lang="en-US" sz="1350" dirty="0"/>
              <a:t>Similar question: How can a client clock maintain a stable per-second clock, yet report a time value that is off by a number of whole hours?</a:t>
            </a:r>
          </a:p>
        </p:txBody>
      </p:sp>
      <p:pic>
        <p:nvPicPr>
          <p:cNvPr id="4" name="Picture 3">
            <a:extLst>
              <a:ext uri="{FF2B5EF4-FFF2-40B4-BE49-F238E27FC236}">
                <a16:creationId xmlns:a16="http://schemas.microsoft.com/office/drawing/2014/main" id="{42E27BCA-6E66-F64A-9690-225BF90A8F84}"/>
              </a:ext>
            </a:extLst>
          </p:cNvPr>
          <p:cNvPicPr>
            <a:picLocks noChangeAspect="1"/>
          </p:cNvPicPr>
          <p:nvPr/>
        </p:nvPicPr>
        <p:blipFill>
          <a:blip r:embed="rId2"/>
          <a:stretch>
            <a:fillRect/>
          </a:stretch>
        </p:blipFill>
        <p:spPr>
          <a:xfrm>
            <a:off x="3031657" y="842410"/>
            <a:ext cx="5839829" cy="3893219"/>
          </a:xfrm>
          <a:prstGeom prst="rect">
            <a:avLst/>
          </a:prstGeom>
        </p:spPr>
      </p:pic>
    </p:spTree>
    <p:extLst>
      <p:ext uri="{BB962C8B-B14F-4D97-AF65-F5344CB8AC3E}">
        <p14:creationId xmlns:p14="http://schemas.microsoft.com/office/powerpoint/2010/main" val="2278050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3ACB-8EB9-D544-9811-A4DA090B95DE}"/>
              </a:ext>
            </a:extLst>
          </p:cNvPr>
          <p:cNvSpPr>
            <a:spLocks noGrp="1"/>
          </p:cNvSpPr>
          <p:nvPr>
            <p:ph type="title"/>
          </p:nvPr>
        </p:nvSpPr>
        <p:spPr/>
        <p:txBody>
          <a:bodyPr/>
          <a:lstStyle/>
          <a:p>
            <a:r>
              <a:rPr lang="en-US" dirty="0"/>
              <a:t>Slow Clocks</a:t>
            </a:r>
          </a:p>
        </p:txBody>
      </p:sp>
      <p:sp>
        <p:nvSpPr>
          <p:cNvPr id="6" name="TextBox 5">
            <a:extLst>
              <a:ext uri="{FF2B5EF4-FFF2-40B4-BE49-F238E27FC236}">
                <a16:creationId xmlns:a16="http://schemas.microsoft.com/office/drawing/2014/main" id="{999067FE-1A4C-B943-B2F7-04587D295782}"/>
              </a:ext>
            </a:extLst>
          </p:cNvPr>
          <p:cNvSpPr txBox="1"/>
          <p:nvPr/>
        </p:nvSpPr>
        <p:spPr>
          <a:xfrm>
            <a:off x="432835" y="1443790"/>
            <a:ext cx="2598821" cy="1546577"/>
          </a:xfrm>
          <a:prstGeom prst="rect">
            <a:avLst/>
          </a:prstGeom>
          <a:noFill/>
        </p:spPr>
        <p:txBody>
          <a:bodyPr wrap="square" rtlCol="0">
            <a:spAutoFit/>
          </a:bodyPr>
          <a:lstStyle/>
          <a:p>
            <a:r>
              <a:rPr lang="en-US" sz="1350" dirty="0"/>
              <a:t>0.15% of all clocks lag by more than 2 days (3 x the number of fast clocks)</a:t>
            </a:r>
          </a:p>
          <a:p>
            <a:endParaRPr lang="en-US" sz="1350" dirty="0"/>
          </a:p>
          <a:p>
            <a:r>
              <a:rPr lang="en-US" sz="1350" dirty="0"/>
              <a:t>The per-day clustering is not so clear for slow clocks with a lag of  greater than 2 days.</a:t>
            </a:r>
          </a:p>
        </p:txBody>
      </p:sp>
      <p:pic>
        <p:nvPicPr>
          <p:cNvPr id="4" name="Picture 3">
            <a:extLst>
              <a:ext uri="{FF2B5EF4-FFF2-40B4-BE49-F238E27FC236}">
                <a16:creationId xmlns:a16="http://schemas.microsoft.com/office/drawing/2014/main" id="{07E2CC3D-AAE9-CA48-9CBD-61E3D91CCD15}"/>
              </a:ext>
            </a:extLst>
          </p:cNvPr>
          <p:cNvPicPr>
            <a:picLocks noChangeAspect="1"/>
          </p:cNvPicPr>
          <p:nvPr/>
        </p:nvPicPr>
        <p:blipFill>
          <a:blip r:embed="rId2"/>
          <a:stretch>
            <a:fillRect/>
          </a:stretch>
        </p:blipFill>
        <p:spPr>
          <a:xfrm>
            <a:off x="3049235" y="546122"/>
            <a:ext cx="5813226" cy="3875484"/>
          </a:xfrm>
          <a:prstGeom prst="rect">
            <a:avLst/>
          </a:prstGeom>
        </p:spPr>
      </p:pic>
    </p:spTree>
    <p:extLst>
      <p:ext uri="{BB962C8B-B14F-4D97-AF65-F5344CB8AC3E}">
        <p14:creationId xmlns:p14="http://schemas.microsoft.com/office/powerpoint/2010/main" val="588486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3ACB-8EB9-D544-9811-A4DA090B95DE}"/>
              </a:ext>
            </a:extLst>
          </p:cNvPr>
          <p:cNvSpPr>
            <a:spLocks noGrp="1"/>
          </p:cNvSpPr>
          <p:nvPr>
            <p:ph type="title"/>
          </p:nvPr>
        </p:nvSpPr>
        <p:spPr/>
        <p:txBody>
          <a:bodyPr/>
          <a:lstStyle/>
          <a:p>
            <a:r>
              <a:rPr lang="en-US" dirty="0"/>
              <a:t>Slow Clocks</a:t>
            </a:r>
          </a:p>
        </p:txBody>
      </p:sp>
      <p:sp>
        <p:nvSpPr>
          <p:cNvPr id="6" name="TextBox 5">
            <a:extLst>
              <a:ext uri="{FF2B5EF4-FFF2-40B4-BE49-F238E27FC236}">
                <a16:creationId xmlns:a16="http://schemas.microsoft.com/office/drawing/2014/main" id="{999067FE-1A4C-B943-B2F7-04587D295782}"/>
              </a:ext>
            </a:extLst>
          </p:cNvPr>
          <p:cNvSpPr txBox="1"/>
          <p:nvPr/>
        </p:nvSpPr>
        <p:spPr>
          <a:xfrm>
            <a:off x="432835" y="1443790"/>
            <a:ext cx="2598821" cy="1338828"/>
          </a:xfrm>
          <a:prstGeom prst="rect">
            <a:avLst/>
          </a:prstGeom>
          <a:noFill/>
        </p:spPr>
        <p:txBody>
          <a:bodyPr wrap="square" rtlCol="0">
            <a:spAutoFit/>
          </a:bodyPr>
          <a:lstStyle/>
          <a:p>
            <a:r>
              <a:rPr lang="en-US" sz="1350" dirty="0"/>
              <a:t>1.05% of all clocks lag by 1 hour or more</a:t>
            </a:r>
          </a:p>
          <a:p>
            <a:endParaRPr lang="en-US" sz="1350" dirty="0"/>
          </a:p>
          <a:p>
            <a:r>
              <a:rPr lang="en-US" sz="1350" dirty="0"/>
              <a:t>Here there is a marked clustering of the clock offsets into units of hours</a:t>
            </a:r>
          </a:p>
        </p:txBody>
      </p:sp>
      <p:pic>
        <p:nvPicPr>
          <p:cNvPr id="8" name="Picture 7">
            <a:extLst>
              <a:ext uri="{FF2B5EF4-FFF2-40B4-BE49-F238E27FC236}">
                <a16:creationId xmlns:a16="http://schemas.microsoft.com/office/drawing/2014/main" id="{864AA73E-736C-044D-9880-BB772C293F1F}"/>
              </a:ext>
            </a:extLst>
          </p:cNvPr>
          <p:cNvPicPr>
            <a:picLocks noChangeAspect="1"/>
          </p:cNvPicPr>
          <p:nvPr/>
        </p:nvPicPr>
        <p:blipFill>
          <a:blip r:embed="rId2"/>
          <a:stretch>
            <a:fillRect/>
          </a:stretch>
        </p:blipFill>
        <p:spPr>
          <a:xfrm>
            <a:off x="3172427" y="1032310"/>
            <a:ext cx="5538739" cy="3692492"/>
          </a:xfrm>
          <a:prstGeom prst="rect">
            <a:avLst/>
          </a:prstGeom>
        </p:spPr>
      </p:pic>
    </p:spTree>
    <p:extLst>
      <p:ext uri="{BB962C8B-B14F-4D97-AF65-F5344CB8AC3E}">
        <p14:creationId xmlns:p14="http://schemas.microsoft.com/office/powerpoint/2010/main" val="1205400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A56B-C6B9-C349-8690-2240A6A06E81}"/>
              </a:ext>
            </a:extLst>
          </p:cNvPr>
          <p:cNvSpPr>
            <a:spLocks noGrp="1"/>
          </p:cNvSpPr>
          <p:nvPr>
            <p:ph type="title"/>
          </p:nvPr>
        </p:nvSpPr>
        <p:spPr/>
        <p:txBody>
          <a:bodyPr>
            <a:normAutofit fontScale="90000"/>
          </a:bodyPr>
          <a:lstStyle/>
          <a:p>
            <a:r>
              <a:rPr lang="en-US" dirty="0"/>
              <a:t>Clustering of Clock Slew Values</a:t>
            </a:r>
          </a:p>
        </p:txBody>
      </p:sp>
      <p:pic>
        <p:nvPicPr>
          <p:cNvPr id="5" name="Content Placeholder 4">
            <a:extLst>
              <a:ext uri="{FF2B5EF4-FFF2-40B4-BE49-F238E27FC236}">
                <a16:creationId xmlns:a16="http://schemas.microsoft.com/office/drawing/2014/main" id="{1E7F458C-8426-8648-8F82-940DD3880EEC}"/>
              </a:ext>
            </a:extLst>
          </p:cNvPr>
          <p:cNvPicPr>
            <a:picLocks noGrp="1" noChangeAspect="1"/>
          </p:cNvPicPr>
          <p:nvPr>
            <p:ph idx="1"/>
          </p:nvPr>
        </p:nvPicPr>
        <p:blipFill>
          <a:blip r:embed="rId2"/>
          <a:stretch>
            <a:fillRect/>
          </a:stretch>
        </p:blipFill>
        <p:spPr>
          <a:xfrm>
            <a:off x="3849701" y="1325905"/>
            <a:ext cx="4895255" cy="3263504"/>
          </a:xfrm>
        </p:spPr>
      </p:pic>
      <p:sp>
        <p:nvSpPr>
          <p:cNvPr id="6" name="TextBox 5">
            <a:extLst>
              <a:ext uri="{FF2B5EF4-FFF2-40B4-BE49-F238E27FC236}">
                <a16:creationId xmlns:a16="http://schemas.microsoft.com/office/drawing/2014/main" id="{D222B1F4-A228-ED4F-8BA1-157FE03D3815}"/>
              </a:ext>
            </a:extLst>
          </p:cNvPr>
          <p:cNvSpPr txBox="1"/>
          <p:nvPr/>
        </p:nvSpPr>
        <p:spPr>
          <a:xfrm>
            <a:off x="310415" y="1472665"/>
            <a:ext cx="3539286" cy="2793072"/>
          </a:xfrm>
          <a:prstGeom prst="rect">
            <a:avLst/>
          </a:prstGeom>
          <a:noFill/>
        </p:spPr>
        <p:txBody>
          <a:bodyPr wrap="square" rtlCol="0">
            <a:spAutoFit/>
          </a:bodyPr>
          <a:lstStyle/>
          <a:p>
            <a:r>
              <a:rPr lang="en-US" sz="1350" dirty="0"/>
              <a:t>This is a distribution of the clock slew values when the whole hours are removed</a:t>
            </a:r>
          </a:p>
          <a:p>
            <a:endParaRPr lang="en-US" sz="1350" dirty="0"/>
          </a:p>
          <a:p>
            <a:r>
              <a:rPr lang="en-US" sz="1350" dirty="0"/>
              <a:t>There is a very strong signal that when a clock has slewed from UTC time it does so in units of hours (and less so in units of half-hours)</a:t>
            </a:r>
          </a:p>
          <a:p>
            <a:endParaRPr lang="en-US" sz="1350" dirty="0"/>
          </a:p>
          <a:p>
            <a:r>
              <a:rPr lang="en-US" sz="1350" dirty="0"/>
              <a:t>NTP does not stabilize a local clock into a slew value of a whole number of hours, so this distribution is not an artefact of NTP.</a:t>
            </a:r>
          </a:p>
          <a:p>
            <a:endParaRPr lang="en-US" sz="1350" dirty="0"/>
          </a:p>
          <a:p>
            <a:r>
              <a:rPr lang="en-US" sz="1350" dirty="0"/>
              <a:t>What is going on here?</a:t>
            </a:r>
          </a:p>
        </p:txBody>
      </p:sp>
    </p:spTree>
    <p:extLst>
      <p:ext uri="{BB962C8B-B14F-4D97-AF65-F5344CB8AC3E}">
        <p14:creationId xmlns:p14="http://schemas.microsoft.com/office/powerpoint/2010/main" val="3384895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A56B-C6B9-C349-8690-2240A6A06E81}"/>
              </a:ext>
            </a:extLst>
          </p:cNvPr>
          <p:cNvSpPr>
            <a:spLocks noGrp="1"/>
          </p:cNvSpPr>
          <p:nvPr>
            <p:ph type="title"/>
          </p:nvPr>
        </p:nvSpPr>
        <p:spPr/>
        <p:txBody>
          <a:bodyPr>
            <a:normAutofit fontScale="90000"/>
          </a:bodyPr>
          <a:lstStyle/>
          <a:p>
            <a:r>
              <a:rPr lang="en-US" dirty="0"/>
              <a:t>Clustering of Clock Slew Values</a:t>
            </a:r>
          </a:p>
        </p:txBody>
      </p:sp>
      <p:pic>
        <p:nvPicPr>
          <p:cNvPr id="5" name="Content Placeholder 4">
            <a:extLst>
              <a:ext uri="{FF2B5EF4-FFF2-40B4-BE49-F238E27FC236}">
                <a16:creationId xmlns:a16="http://schemas.microsoft.com/office/drawing/2014/main" id="{1E7F458C-8426-8648-8F82-940DD3880EEC}"/>
              </a:ext>
            </a:extLst>
          </p:cNvPr>
          <p:cNvPicPr>
            <a:picLocks noGrp="1" noChangeAspect="1"/>
          </p:cNvPicPr>
          <p:nvPr>
            <p:ph idx="1"/>
          </p:nvPr>
        </p:nvPicPr>
        <p:blipFill>
          <a:blip r:embed="rId2"/>
          <a:stretch>
            <a:fillRect/>
          </a:stretch>
        </p:blipFill>
        <p:spPr>
          <a:xfrm>
            <a:off x="3849701" y="1325905"/>
            <a:ext cx="4895255" cy="3263504"/>
          </a:xfrm>
        </p:spPr>
      </p:pic>
      <p:sp>
        <p:nvSpPr>
          <p:cNvPr id="6" name="TextBox 5">
            <a:extLst>
              <a:ext uri="{FF2B5EF4-FFF2-40B4-BE49-F238E27FC236}">
                <a16:creationId xmlns:a16="http://schemas.microsoft.com/office/drawing/2014/main" id="{D222B1F4-A228-ED4F-8BA1-157FE03D3815}"/>
              </a:ext>
            </a:extLst>
          </p:cNvPr>
          <p:cNvSpPr txBox="1"/>
          <p:nvPr/>
        </p:nvSpPr>
        <p:spPr>
          <a:xfrm>
            <a:off x="310415" y="1472665"/>
            <a:ext cx="3539286" cy="2793072"/>
          </a:xfrm>
          <a:prstGeom prst="rect">
            <a:avLst/>
          </a:prstGeom>
          <a:noFill/>
        </p:spPr>
        <p:txBody>
          <a:bodyPr wrap="square" rtlCol="0">
            <a:spAutoFit/>
          </a:bodyPr>
          <a:lstStyle/>
          <a:p>
            <a:r>
              <a:rPr lang="en-US" sz="1350" dirty="0"/>
              <a:t>This is a distribution of the clock slew values when the whole hours are removed</a:t>
            </a:r>
          </a:p>
          <a:p>
            <a:endParaRPr lang="en-US" sz="1350" dirty="0"/>
          </a:p>
          <a:p>
            <a:r>
              <a:rPr lang="en-US" sz="1350" dirty="0"/>
              <a:t>There is a very strong signal that when a clock has slewed from UTC time it does so in units of hours (and less so in units of half-hours)</a:t>
            </a:r>
          </a:p>
          <a:p>
            <a:endParaRPr lang="en-US" sz="1350" dirty="0"/>
          </a:p>
          <a:p>
            <a:r>
              <a:rPr lang="en-US" sz="1350" dirty="0"/>
              <a:t>NTP does not stabilize a local clock into a slew value of a whole number of hours, so this distribution is not an artefact of NTP.</a:t>
            </a:r>
          </a:p>
          <a:p>
            <a:endParaRPr lang="en-US" sz="1350" dirty="0"/>
          </a:p>
          <a:p>
            <a:r>
              <a:rPr lang="en-US" sz="1350" dirty="0"/>
              <a:t>What is going on here?</a:t>
            </a:r>
          </a:p>
        </p:txBody>
      </p:sp>
      <p:sp>
        <p:nvSpPr>
          <p:cNvPr id="3" name="TextBox 2">
            <a:extLst>
              <a:ext uri="{FF2B5EF4-FFF2-40B4-BE49-F238E27FC236}">
                <a16:creationId xmlns:a16="http://schemas.microsoft.com/office/drawing/2014/main" id="{4D557212-4F6A-7949-8BA0-73CACB7ADEC1}"/>
              </a:ext>
            </a:extLst>
          </p:cNvPr>
          <p:cNvSpPr txBox="1"/>
          <p:nvPr/>
        </p:nvSpPr>
        <p:spPr>
          <a:xfrm rot="20948348">
            <a:off x="578480" y="2708604"/>
            <a:ext cx="6822702" cy="369332"/>
          </a:xfrm>
          <a:prstGeom prst="rect">
            <a:avLst/>
          </a:prstGeom>
          <a:solidFill>
            <a:schemeClr val="bg1"/>
          </a:solidFill>
        </p:spPr>
        <p:txBody>
          <a:bodyPr wrap="none" rtlCol="0">
            <a:spAutoFit/>
          </a:bodyPr>
          <a:lstStyle/>
          <a:p>
            <a:r>
              <a:rPr lang="en-US" dirty="0">
                <a:solidFill>
                  <a:schemeClr val="accent2">
                    <a:lumMod val="50000"/>
                  </a:schemeClr>
                </a:solidFill>
                <a:latin typeface="AhnbergHand" pitchFamily="2" charset="0"/>
              </a:rPr>
              <a:t>Does anyone here have some idea of what causes this?</a:t>
            </a:r>
          </a:p>
        </p:txBody>
      </p:sp>
    </p:spTree>
    <p:extLst>
      <p:ext uri="{BB962C8B-B14F-4D97-AF65-F5344CB8AC3E}">
        <p14:creationId xmlns:p14="http://schemas.microsoft.com/office/powerpoint/2010/main" val="293789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DD32-345C-3E43-A176-FB44DEC6C06D}"/>
              </a:ext>
            </a:extLst>
          </p:cNvPr>
          <p:cNvSpPr>
            <a:spLocks noGrp="1"/>
          </p:cNvSpPr>
          <p:nvPr>
            <p:ph type="title"/>
          </p:nvPr>
        </p:nvSpPr>
        <p:spPr/>
        <p:txBody>
          <a:bodyPr/>
          <a:lstStyle/>
          <a:p>
            <a:r>
              <a:rPr lang="en-US" dirty="0"/>
              <a:t>A Possible Theory</a:t>
            </a:r>
          </a:p>
        </p:txBody>
      </p:sp>
      <p:sp>
        <p:nvSpPr>
          <p:cNvPr id="3" name="Content Placeholder 2">
            <a:extLst>
              <a:ext uri="{FF2B5EF4-FFF2-40B4-BE49-F238E27FC236}">
                <a16:creationId xmlns:a16="http://schemas.microsoft.com/office/drawing/2014/main" id="{EFA87BC0-B812-184C-BED9-97DB9D802C51}"/>
              </a:ext>
            </a:extLst>
          </p:cNvPr>
          <p:cNvSpPr>
            <a:spLocks noGrp="1"/>
          </p:cNvSpPr>
          <p:nvPr>
            <p:ph idx="1"/>
          </p:nvPr>
        </p:nvSpPr>
        <p:spPr/>
        <p:txBody>
          <a:bodyPr/>
          <a:lstStyle/>
          <a:p>
            <a:pPr marL="0" indent="0">
              <a:buNone/>
            </a:pPr>
            <a:r>
              <a:rPr lang="en-US" dirty="0" err="1"/>
              <a:t>Localtime</a:t>
            </a:r>
            <a:r>
              <a:rPr lang="en-US" dirty="0"/>
              <a:t> and UTC time are getting confused</a:t>
            </a:r>
          </a:p>
          <a:p>
            <a:pPr marL="0" indent="0">
              <a:buNone/>
            </a:pPr>
            <a:endParaRPr lang="en-US" dirty="0"/>
          </a:p>
          <a:p>
            <a:pPr marL="0" indent="0">
              <a:buNone/>
            </a:pPr>
            <a:r>
              <a:rPr lang="en-US" dirty="0"/>
              <a:t>We can test this theory with some additional data</a:t>
            </a:r>
          </a:p>
          <a:p>
            <a:pPr marL="0" indent="0">
              <a:buNone/>
            </a:pPr>
            <a:endParaRPr lang="en-US" dirty="0"/>
          </a:p>
          <a:p>
            <a:pPr marL="0" indent="0">
              <a:buNone/>
            </a:pPr>
            <a:r>
              <a:rPr lang="en-US" dirty="0"/>
              <a:t>Lets look at 3 countries with a large user population</a:t>
            </a:r>
          </a:p>
        </p:txBody>
      </p:sp>
    </p:spTree>
    <p:extLst>
      <p:ext uri="{BB962C8B-B14F-4D97-AF65-F5344CB8AC3E}">
        <p14:creationId xmlns:p14="http://schemas.microsoft.com/office/powerpoint/2010/main" val="108310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C89D-4505-D74C-803E-86776BD77056}"/>
              </a:ext>
            </a:extLst>
          </p:cNvPr>
          <p:cNvSpPr>
            <a:spLocks noGrp="1"/>
          </p:cNvSpPr>
          <p:nvPr>
            <p:ph type="title"/>
          </p:nvPr>
        </p:nvSpPr>
        <p:spPr/>
        <p:txBody>
          <a:bodyPr/>
          <a:lstStyle/>
          <a:p>
            <a:r>
              <a:rPr lang="en-US" dirty="0"/>
              <a:t>Brazil</a:t>
            </a:r>
          </a:p>
        </p:txBody>
      </p:sp>
      <p:sp>
        <p:nvSpPr>
          <p:cNvPr id="3" name="Content Placeholder 2">
            <a:extLst>
              <a:ext uri="{FF2B5EF4-FFF2-40B4-BE49-F238E27FC236}">
                <a16:creationId xmlns:a16="http://schemas.microsoft.com/office/drawing/2014/main" id="{FBD2A4DE-097F-E14C-BA17-80A41C1F1F66}"/>
              </a:ext>
            </a:extLst>
          </p:cNvPr>
          <p:cNvSpPr>
            <a:spLocks noGrp="1"/>
          </p:cNvSpPr>
          <p:nvPr>
            <p:ph idx="1"/>
          </p:nvPr>
        </p:nvSpPr>
        <p:spPr>
          <a:xfrm>
            <a:off x="628650" y="1369219"/>
            <a:ext cx="3475435" cy="3263504"/>
          </a:xfrm>
        </p:spPr>
        <p:txBody>
          <a:bodyPr/>
          <a:lstStyle/>
          <a:p>
            <a:r>
              <a:rPr lang="en-US" dirty="0" err="1"/>
              <a:t>LocalTime</a:t>
            </a:r>
            <a:r>
              <a:rPr lang="en-US" dirty="0"/>
              <a:t> is UTC – 2, UTC-3, UTC -4, UTC-5</a:t>
            </a:r>
          </a:p>
          <a:p>
            <a:r>
              <a:rPr lang="en-US" dirty="0"/>
              <a:t>DST is variously applied in Brazil</a:t>
            </a:r>
          </a:p>
          <a:p>
            <a:r>
              <a:rPr lang="en-US" dirty="0"/>
              <a:t>So we should expect </a:t>
            </a:r>
            <a:r>
              <a:rPr lang="en-US" dirty="0" err="1"/>
              <a:t>localtime</a:t>
            </a:r>
            <a:r>
              <a:rPr lang="en-US" dirty="0"/>
              <a:t> at UTC -1 through UTC-5</a:t>
            </a:r>
          </a:p>
          <a:p>
            <a:endParaRPr lang="en-US" dirty="0"/>
          </a:p>
        </p:txBody>
      </p:sp>
      <p:pic>
        <p:nvPicPr>
          <p:cNvPr id="5" name="Picture 4">
            <a:extLst>
              <a:ext uri="{FF2B5EF4-FFF2-40B4-BE49-F238E27FC236}">
                <a16:creationId xmlns:a16="http://schemas.microsoft.com/office/drawing/2014/main" id="{36279DC9-A424-8F41-AAD3-458395FF30DD}"/>
              </a:ext>
            </a:extLst>
          </p:cNvPr>
          <p:cNvPicPr>
            <a:picLocks noChangeAspect="1"/>
          </p:cNvPicPr>
          <p:nvPr/>
        </p:nvPicPr>
        <p:blipFill>
          <a:blip r:embed="rId2"/>
          <a:stretch>
            <a:fillRect/>
          </a:stretch>
        </p:blipFill>
        <p:spPr>
          <a:xfrm>
            <a:off x="4104085" y="1135856"/>
            <a:ext cx="4629150" cy="3086100"/>
          </a:xfrm>
          <a:prstGeom prst="rect">
            <a:avLst/>
          </a:prstGeom>
        </p:spPr>
      </p:pic>
    </p:spTree>
    <p:extLst>
      <p:ext uri="{BB962C8B-B14F-4D97-AF65-F5344CB8AC3E}">
        <p14:creationId xmlns:p14="http://schemas.microsoft.com/office/powerpoint/2010/main" val="4123550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ABEFE9-514C-2F44-9AF5-A8744C1AB89E}"/>
              </a:ext>
            </a:extLst>
          </p:cNvPr>
          <p:cNvPicPr>
            <a:picLocks noChangeAspect="1"/>
          </p:cNvPicPr>
          <p:nvPr/>
        </p:nvPicPr>
        <p:blipFill>
          <a:blip r:embed="rId2"/>
          <a:stretch>
            <a:fillRect/>
          </a:stretch>
        </p:blipFill>
        <p:spPr>
          <a:xfrm>
            <a:off x="3557588" y="858442"/>
            <a:ext cx="5661422" cy="3774281"/>
          </a:xfrm>
          <a:prstGeom prst="rect">
            <a:avLst/>
          </a:prstGeom>
        </p:spPr>
      </p:pic>
      <p:sp>
        <p:nvSpPr>
          <p:cNvPr id="2" name="Title 1">
            <a:extLst>
              <a:ext uri="{FF2B5EF4-FFF2-40B4-BE49-F238E27FC236}">
                <a16:creationId xmlns:a16="http://schemas.microsoft.com/office/drawing/2014/main" id="{DF51C89D-4505-D74C-803E-86776BD77056}"/>
              </a:ext>
            </a:extLst>
          </p:cNvPr>
          <p:cNvSpPr>
            <a:spLocks noGrp="1"/>
          </p:cNvSpPr>
          <p:nvPr>
            <p:ph type="title"/>
          </p:nvPr>
        </p:nvSpPr>
        <p:spPr/>
        <p:txBody>
          <a:bodyPr/>
          <a:lstStyle/>
          <a:p>
            <a:r>
              <a:rPr lang="en-US" dirty="0"/>
              <a:t>India</a:t>
            </a:r>
          </a:p>
        </p:txBody>
      </p:sp>
      <p:sp>
        <p:nvSpPr>
          <p:cNvPr id="3" name="Content Placeholder 2">
            <a:extLst>
              <a:ext uri="{FF2B5EF4-FFF2-40B4-BE49-F238E27FC236}">
                <a16:creationId xmlns:a16="http://schemas.microsoft.com/office/drawing/2014/main" id="{FBD2A4DE-097F-E14C-BA17-80A41C1F1F66}"/>
              </a:ext>
            </a:extLst>
          </p:cNvPr>
          <p:cNvSpPr>
            <a:spLocks noGrp="1"/>
          </p:cNvSpPr>
          <p:nvPr>
            <p:ph idx="1"/>
          </p:nvPr>
        </p:nvSpPr>
        <p:spPr>
          <a:xfrm>
            <a:off x="628651" y="1369219"/>
            <a:ext cx="3078956" cy="3263504"/>
          </a:xfrm>
        </p:spPr>
        <p:txBody>
          <a:bodyPr>
            <a:normAutofit fontScale="77500" lnSpcReduction="20000"/>
          </a:bodyPr>
          <a:lstStyle/>
          <a:p>
            <a:r>
              <a:rPr lang="en-US" dirty="0" err="1"/>
              <a:t>LocalTime</a:t>
            </a:r>
            <a:r>
              <a:rPr lang="en-US" dirty="0"/>
              <a:t> is UTC +5:30</a:t>
            </a:r>
          </a:p>
          <a:p>
            <a:r>
              <a:rPr lang="en-US" dirty="0"/>
              <a:t>DST is not applied in India</a:t>
            </a:r>
          </a:p>
          <a:p>
            <a:r>
              <a:rPr lang="en-US" dirty="0"/>
              <a:t>So we should expect </a:t>
            </a:r>
            <a:r>
              <a:rPr lang="en-US" dirty="0" err="1"/>
              <a:t>localtime</a:t>
            </a:r>
            <a:r>
              <a:rPr lang="en-US" dirty="0"/>
              <a:t> at UTC +5:30</a:t>
            </a:r>
          </a:p>
          <a:p>
            <a:r>
              <a:rPr lang="en-US" dirty="0"/>
              <a:t>This is not clearly evident in the data</a:t>
            </a:r>
          </a:p>
          <a:p>
            <a:r>
              <a:rPr lang="en-US" dirty="0"/>
              <a:t>There is a strong bias to 30 minute offsets, but no pronounced peak at +5:30</a:t>
            </a:r>
          </a:p>
          <a:p>
            <a:endParaRPr lang="en-US" dirty="0"/>
          </a:p>
        </p:txBody>
      </p:sp>
    </p:spTree>
    <p:extLst>
      <p:ext uri="{BB962C8B-B14F-4D97-AF65-F5344CB8AC3E}">
        <p14:creationId xmlns:p14="http://schemas.microsoft.com/office/powerpoint/2010/main" val="367407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C45B-1AAB-5542-95A7-D91A62BB47D0}"/>
              </a:ext>
            </a:extLst>
          </p:cNvPr>
          <p:cNvSpPr>
            <a:spLocks noGrp="1"/>
          </p:cNvSpPr>
          <p:nvPr>
            <p:ph type="title"/>
          </p:nvPr>
        </p:nvSpPr>
        <p:spPr/>
        <p:txBody>
          <a:bodyPr>
            <a:normAutofit fontScale="90000"/>
          </a:bodyPr>
          <a:lstStyle/>
          <a:p>
            <a:r>
              <a:rPr lang="en-US" dirty="0"/>
              <a:t>Why is Time useful for a computer?</a:t>
            </a:r>
          </a:p>
        </p:txBody>
      </p:sp>
      <p:sp>
        <p:nvSpPr>
          <p:cNvPr id="3" name="Content Placeholder 2">
            <a:extLst>
              <a:ext uri="{FF2B5EF4-FFF2-40B4-BE49-F238E27FC236}">
                <a16:creationId xmlns:a16="http://schemas.microsoft.com/office/drawing/2014/main" id="{1139C046-3DE8-E248-95F2-BA38DAB0489B}"/>
              </a:ext>
            </a:extLst>
          </p:cNvPr>
          <p:cNvSpPr>
            <a:spLocks noGrp="1"/>
          </p:cNvSpPr>
          <p:nvPr>
            <p:ph idx="1"/>
          </p:nvPr>
        </p:nvSpPr>
        <p:spPr/>
        <p:txBody>
          <a:bodyPr/>
          <a:lstStyle/>
          <a:p>
            <a:r>
              <a:rPr lang="en-US" dirty="0"/>
              <a:t>To understand when things happen</a:t>
            </a:r>
          </a:p>
          <a:p>
            <a:pPr lvl="1"/>
            <a:r>
              <a:rPr lang="en-US" dirty="0"/>
              <a:t>Crontab and event scheduling to ensure that a computer performs certain tasks at precise times</a:t>
            </a:r>
          </a:p>
          <a:p>
            <a:r>
              <a:rPr lang="en-US" dirty="0"/>
              <a:t>To understand the relative age of things</a:t>
            </a:r>
          </a:p>
          <a:p>
            <a:pPr lvl="1"/>
            <a:r>
              <a:rPr lang="en-US" dirty="0"/>
              <a:t>For example, with NFS file systems its vital to understand which file is more recent</a:t>
            </a:r>
          </a:p>
          <a:p>
            <a:r>
              <a:rPr lang="en-US" dirty="0"/>
              <a:t>To understand when things are valid</a:t>
            </a:r>
          </a:p>
          <a:p>
            <a:pPr lvl="1"/>
            <a:endParaRPr lang="en-US" dirty="0"/>
          </a:p>
        </p:txBody>
      </p:sp>
    </p:spTree>
    <p:extLst>
      <p:ext uri="{BB962C8B-B14F-4D97-AF65-F5344CB8AC3E}">
        <p14:creationId xmlns:p14="http://schemas.microsoft.com/office/powerpoint/2010/main" val="193857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06016-6C71-6345-88A8-371A268E1844}"/>
              </a:ext>
            </a:extLst>
          </p:cNvPr>
          <p:cNvPicPr>
            <a:picLocks noChangeAspect="1"/>
          </p:cNvPicPr>
          <p:nvPr/>
        </p:nvPicPr>
        <p:blipFill>
          <a:blip r:embed="rId2"/>
          <a:stretch>
            <a:fillRect/>
          </a:stretch>
        </p:blipFill>
        <p:spPr>
          <a:xfrm>
            <a:off x="3344167" y="638473"/>
            <a:ext cx="5799833" cy="3866555"/>
          </a:xfrm>
          <a:prstGeom prst="rect">
            <a:avLst/>
          </a:prstGeom>
        </p:spPr>
      </p:pic>
      <p:sp>
        <p:nvSpPr>
          <p:cNvPr id="2" name="Title 1">
            <a:extLst>
              <a:ext uri="{FF2B5EF4-FFF2-40B4-BE49-F238E27FC236}">
                <a16:creationId xmlns:a16="http://schemas.microsoft.com/office/drawing/2014/main" id="{DF51C89D-4505-D74C-803E-86776BD77056}"/>
              </a:ext>
            </a:extLst>
          </p:cNvPr>
          <p:cNvSpPr>
            <a:spLocks noGrp="1"/>
          </p:cNvSpPr>
          <p:nvPr>
            <p:ph type="title"/>
          </p:nvPr>
        </p:nvSpPr>
        <p:spPr/>
        <p:txBody>
          <a:bodyPr/>
          <a:lstStyle/>
          <a:p>
            <a:r>
              <a:rPr lang="en-US" dirty="0"/>
              <a:t>China</a:t>
            </a:r>
          </a:p>
        </p:txBody>
      </p:sp>
      <p:sp>
        <p:nvSpPr>
          <p:cNvPr id="3" name="Content Placeholder 2">
            <a:extLst>
              <a:ext uri="{FF2B5EF4-FFF2-40B4-BE49-F238E27FC236}">
                <a16:creationId xmlns:a16="http://schemas.microsoft.com/office/drawing/2014/main" id="{FBD2A4DE-097F-E14C-BA17-80A41C1F1F66}"/>
              </a:ext>
            </a:extLst>
          </p:cNvPr>
          <p:cNvSpPr>
            <a:spLocks noGrp="1"/>
          </p:cNvSpPr>
          <p:nvPr>
            <p:ph idx="1"/>
          </p:nvPr>
        </p:nvSpPr>
        <p:spPr>
          <a:xfrm>
            <a:off x="628651" y="1369219"/>
            <a:ext cx="3078956" cy="3263504"/>
          </a:xfrm>
        </p:spPr>
        <p:txBody>
          <a:bodyPr>
            <a:normAutofit/>
          </a:bodyPr>
          <a:lstStyle/>
          <a:p>
            <a:r>
              <a:rPr lang="en-US" dirty="0" err="1"/>
              <a:t>LocalTime</a:t>
            </a:r>
            <a:r>
              <a:rPr lang="en-US" dirty="0"/>
              <a:t> is UTC +8</a:t>
            </a:r>
          </a:p>
          <a:p>
            <a:r>
              <a:rPr lang="en-US" dirty="0"/>
              <a:t>DST is not applied in China</a:t>
            </a:r>
          </a:p>
          <a:p>
            <a:r>
              <a:rPr lang="en-US" dirty="0"/>
              <a:t>So we should expect a peak of </a:t>
            </a:r>
            <a:r>
              <a:rPr lang="en-US" dirty="0" err="1"/>
              <a:t>localtime</a:t>
            </a:r>
            <a:r>
              <a:rPr lang="en-US" dirty="0"/>
              <a:t> at UTC +8</a:t>
            </a:r>
          </a:p>
          <a:p>
            <a:pPr marL="0" indent="0">
              <a:buNone/>
            </a:pPr>
            <a:endParaRPr lang="en-US" dirty="0"/>
          </a:p>
          <a:p>
            <a:endParaRPr lang="en-US" dirty="0"/>
          </a:p>
        </p:txBody>
      </p:sp>
    </p:spTree>
    <p:extLst>
      <p:ext uri="{BB962C8B-B14F-4D97-AF65-F5344CB8AC3E}">
        <p14:creationId xmlns:p14="http://schemas.microsoft.com/office/powerpoint/2010/main" val="1559217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DD32-345C-3E43-A176-FB44DEC6C06D}"/>
              </a:ext>
            </a:extLst>
          </p:cNvPr>
          <p:cNvSpPr>
            <a:spLocks noGrp="1"/>
          </p:cNvSpPr>
          <p:nvPr>
            <p:ph type="title"/>
          </p:nvPr>
        </p:nvSpPr>
        <p:spPr/>
        <p:txBody>
          <a:bodyPr/>
          <a:lstStyle/>
          <a:p>
            <a:r>
              <a:rPr lang="en-US" dirty="0"/>
              <a:t>A Possible Theory</a:t>
            </a:r>
          </a:p>
        </p:txBody>
      </p:sp>
      <p:sp>
        <p:nvSpPr>
          <p:cNvPr id="3" name="Content Placeholder 2">
            <a:extLst>
              <a:ext uri="{FF2B5EF4-FFF2-40B4-BE49-F238E27FC236}">
                <a16:creationId xmlns:a16="http://schemas.microsoft.com/office/drawing/2014/main" id="{EFA87BC0-B812-184C-BED9-97DB9D802C51}"/>
              </a:ext>
            </a:extLst>
          </p:cNvPr>
          <p:cNvSpPr>
            <a:spLocks noGrp="1"/>
          </p:cNvSpPr>
          <p:nvPr>
            <p:ph idx="1"/>
          </p:nvPr>
        </p:nvSpPr>
        <p:spPr/>
        <p:txBody>
          <a:bodyPr/>
          <a:lstStyle/>
          <a:p>
            <a:pPr marL="0" indent="0">
              <a:buNone/>
            </a:pPr>
            <a:r>
              <a:rPr lang="en-US" dirty="0" err="1"/>
              <a:t>Localtime</a:t>
            </a:r>
            <a:r>
              <a:rPr lang="en-US" dirty="0"/>
              <a:t> and UTC time are getting confused</a:t>
            </a:r>
          </a:p>
          <a:p>
            <a:pPr marL="0" indent="0">
              <a:buNone/>
            </a:pPr>
            <a:endParaRPr lang="en-US" dirty="0"/>
          </a:p>
          <a:p>
            <a:pPr marL="0" indent="0">
              <a:buNone/>
            </a:pPr>
            <a:endParaRPr lang="en-US" dirty="0"/>
          </a:p>
          <a:p>
            <a:pPr marL="0" indent="0">
              <a:buNone/>
            </a:pPr>
            <a:r>
              <a:rPr lang="en-US" dirty="0"/>
              <a:t>For the remainder of cases this is not simple clock drift. Some time source is syncing the local hosts UTC clock to the right second, but the hour value of the sync source is incorrect</a:t>
            </a:r>
          </a:p>
        </p:txBody>
      </p:sp>
      <p:sp>
        <p:nvSpPr>
          <p:cNvPr id="4" name="TextBox 3">
            <a:extLst>
              <a:ext uri="{FF2B5EF4-FFF2-40B4-BE49-F238E27FC236}">
                <a16:creationId xmlns:a16="http://schemas.microsoft.com/office/drawing/2014/main" id="{E9C7C4D6-0FF7-FB4C-A838-0870D0F58AAE}"/>
              </a:ext>
            </a:extLst>
          </p:cNvPr>
          <p:cNvSpPr txBox="1"/>
          <p:nvPr/>
        </p:nvSpPr>
        <p:spPr>
          <a:xfrm rot="20699264">
            <a:off x="1205600" y="1438886"/>
            <a:ext cx="4336444" cy="300082"/>
          </a:xfrm>
          <a:prstGeom prst="rect">
            <a:avLst/>
          </a:prstGeom>
          <a:solidFill>
            <a:schemeClr val="bg1"/>
          </a:solidFill>
        </p:spPr>
        <p:txBody>
          <a:bodyPr wrap="none" rtlCol="0">
            <a:spAutoFit/>
          </a:bodyPr>
          <a:lstStyle/>
          <a:p>
            <a:r>
              <a:rPr lang="en-US" sz="1350" dirty="0">
                <a:solidFill>
                  <a:schemeClr val="accent4">
                    <a:lumMod val="50000"/>
                  </a:schemeClr>
                </a:solidFill>
                <a:latin typeface="AhnbergHand" pitchFamily="2" charset="0"/>
              </a:rPr>
              <a:t>This occurs between 10% to 20% of the time</a:t>
            </a:r>
          </a:p>
        </p:txBody>
      </p:sp>
    </p:spTree>
    <p:extLst>
      <p:ext uri="{BB962C8B-B14F-4D97-AF65-F5344CB8AC3E}">
        <p14:creationId xmlns:p14="http://schemas.microsoft.com/office/powerpoint/2010/main" val="1892579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8925-6F5C-8447-99D3-5059D6D7A375}"/>
              </a:ext>
            </a:extLst>
          </p:cNvPr>
          <p:cNvSpPr>
            <a:spLocks noGrp="1"/>
          </p:cNvSpPr>
          <p:nvPr>
            <p:ph type="title"/>
          </p:nvPr>
        </p:nvSpPr>
        <p:spPr/>
        <p:txBody>
          <a:bodyPr>
            <a:normAutofit fontScale="90000"/>
          </a:bodyPr>
          <a:lstStyle/>
          <a:p>
            <a:r>
              <a:rPr lang="en-US" dirty="0"/>
              <a:t>A view of Whole of Internet Time</a:t>
            </a:r>
          </a:p>
        </p:txBody>
      </p:sp>
      <p:sp>
        <p:nvSpPr>
          <p:cNvPr id="3" name="Content Placeholder 2">
            <a:extLst>
              <a:ext uri="{FF2B5EF4-FFF2-40B4-BE49-F238E27FC236}">
                <a16:creationId xmlns:a16="http://schemas.microsoft.com/office/drawing/2014/main" id="{0AB6D2EB-6EDC-EC43-94A3-86F0DBFD2B57}"/>
              </a:ext>
            </a:extLst>
          </p:cNvPr>
          <p:cNvSpPr>
            <a:spLocks noGrp="1"/>
          </p:cNvSpPr>
          <p:nvPr>
            <p:ph idx="1"/>
          </p:nvPr>
        </p:nvSpPr>
        <p:spPr/>
        <p:txBody>
          <a:bodyPr/>
          <a:lstStyle/>
          <a:p>
            <a:r>
              <a:rPr lang="en-US" dirty="0"/>
              <a:t>Only 58% of visible clients run their clock with 2 seconds of UTC time</a:t>
            </a:r>
          </a:p>
          <a:p>
            <a:r>
              <a:rPr lang="en-US" dirty="0"/>
              <a:t>92% of visible clients run a clock that is within 60 seconds of UTC time</a:t>
            </a:r>
          </a:p>
          <a:p>
            <a:r>
              <a:rPr lang="en-US" dirty="0"/>
              <a:t>98% of clients are within 1 hour of UTC time</a:t>
            </a:r>
          </a:p>
        </p:txBody>
      </p:sp>
    </p:spTree>
    <p:extLst>
      <p:ext uri="{BB962C8B-B14F-4D97-AF65-F5344CB8AC3E}">
        <p14:creationId xmlns:p14="http://schemas.microsoft.com/office/powerpoint/2010/main" val="738907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D893-D433-2F45-BFF7-1322653900E9}"/>
              </a:ext>
            </a:extLst>
          </p:cNvPr>
          <p:cNvSpPr>
            <a:spLocks noGrp="1"/>
          </p:cNvSpPr>
          <p:nvPr>
            <p:ph type="title"/>
          </p:nvPr>
        </p:nvSpPr>
        <p:spPr/>
        <p:txBody>
          <a:bodyPr>
            <a:noAutofit/>
          </a:bodyPr>
          <a:lstStyle/>
          <a:p>
            <a:r>
              <a:rPr lang="en-US" sz="2800" dirty="0"/>
              <a:t>If your application’s behavior relies on a consistent view of UTC time …</a:t>
            </a:r>
          </a:p>
        </p:txBody>
      </p:sp>
      <p:sp>
        <p:nvSpPr>
          <p:cNvPr id="3" name="Content Placeholder 2">
            <a:extLst>
              <a:ext uri="{FF2B5EF4-FFF2-40B4-BE49-F238E27FC236}">
                <a16:creationId xmlns:a16="http://schemas.microsoft.com/office/drawing/2014/main" id="{F6C2E879-F6C8-584F-98F3-C91C08D22E6E}"/>
              </a:ext>
            </a:extLst>
          </p:cNvPr>
          <p:cNvSpPr>
            <a:spLocks noGrp="1"/>
          </p:cNvSpPr>
          <p:nvPr>
            <p:ph idx="1"/>
          </p:nvPr>
        </p:nvSpPr>
        <p:spPr/>
        <p:txBody>
          <a:bodyPr/>
          <a:lstStyle/>
          <a:p>
            <a:r>
              <a:rPr lang="en-US" dirty="0"/>
              <a:t>Its probably a poor idea to assume that all local clocks are tracking UTC time to within 1 hour</a:t>
            </a:r>
          </a:p>
          <a:p>
            <a:r>
              <a:rPr lang="en-US" dirty="0"/>
              <a:t>Its probably more robust to work in periods of days rather than seconds, minutes or even hours </a:t>
            </a:r>
          </a:p>
        </p:txBody>
      </p:sp>
    </p:spTree>
    <p:extLst>
      <p:ext uri="{BB962C8B-B14F-4D97-AF65-F5344CB8AC3E}">
        <p14:creationId xmlns:p14="http://schemas.microsoft.com/office/powerpoint/2010/main" val="1508586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F49A54-6901-A448-AF73-D615AF04DED7}"/>
              </a:ext>
            </a:extLst>
          </p:cNvPr>
          <p:cNvSpPr txBox="1"/>
          <p:nvPr/>
        </p:nvSpPr>
        <p:spPr>
          <a:xfrm>
            <a:off x="3940995" y="2239465"/>
            <a:ext cx="1627369" cy="523220"/>
          </a:xfrm>
          <a:prstGeom prst="rect">
            <a:avLst/>
          </a:prstGeom>
          <a:noFill/>
        </p:spPr>
        <p:txBody>
          <a:bodyPr wrap="none" rtlCol="0">
            <a:spAutoFit/>
          </a:bodyPr>
          <a:lstStyle/>
          <a:p>
            <a:r>
              <a:rPr lang="en-US" sz="2800" dirty="0">
                <a:solidFill>
                  <a:schemeClr val="bg1">
                    <a:lumMod val="65000"/>
                  </a:schemeClr>
                </a:solidFill>
                <a:latin typeface="AhnbergHand" pitchFamily="2" charset="0"/>
              </a:rPr>
              <a:t>Thanks!</a:t>
            </a:r>
          </a:p>
        </p:txBody>
      </p:sp>
    </p:spTree>
    <p:extLst>
      <p:ext uri="{BB962C8B-B14F-4D97-AF65-F5344CB8AC3E}">
        <p14:creationId xmlns:p14="http://schemas.microsoft.com/office/powerpoint/2010/main" val="61285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D584-0689-AA43-8B68-5FC00D505716}"/>
              </a:ext>
            </a:extLst>
          </p:cNvPr>
          <p:cNvSpPr>
            <a:spLocks noGrp="1"/>
          </p:cNvSpPr>
          <p:nvPr>
            <p:ph type="title"/>
          </p:nvPr>
        </p:nvSpPr>
        <p:spPr/>
        <p:txBody>
          <a:bodyPr/>
          <a:lstStyle/>
          <a:p>
            <a:r>
              <a:rPr lang="en-US" dirty="0"/>
              <a:t>Security Certificates and Time</a:t>
            </a:r>
          </a:p>
        </p:txBody>
      </p:sp>
      <p:pic>
        <p:nvPicPr>
          <p:cNvPr id="9" name="Content Placeholder 8">
            <a:extLst>
              <a:ext uri="{FF2B5EF4-FFF2-40B4-BE49-F238E27FC236}">
                <a16:creationId xmlns:a16="http://schemas.microsoft.com/office/drawing/2014/main" id="{648CC2AC-5621-564F-BDBB-57E19FB0E520}"/>
              </a:ext>
            </a:extLst>
          </p:cNvPr>
          <p:cNvPicPr>
            <a:picLocks noGrp="1" noChangeAspect="1"/>
          </p:cNvPicPr>
          <p:nvPr>
            <p:ph idx="1"/>
          </p:nvPr>
        </p:nvPicPr>
        <p:blipFill>
          <a:blip r:embed="rId2"/>
          <a:stretch>
            <a:fillRect/>
          </a:stretch>
        </p:blipFill>
        <p:spPr>
          <a:xfrm>
            <a:off x="864226" y="1268016"/>
            <a:ext cx="4080752" cy="3740225"/>
          </a:xfrm>
        </p:spPr>
      </p:pic>
      <p:sp>
        <p:nvSpPr>
          <p:cNvPr id="10" name="Freeform 9">
            <a:extLst>
              <a:ext uri="{FF2B5EF4-FFF2-40B4-BE49-F238E27FC236}">
                <a16:creationId xmlns:a16="http://schemas.microsoft.com/office/drawing/2014/main" id="{1AFC8664-C33E-4849-8E19-C2AA3DE7F024}"/>
              </a:ext>
            </a:extLst>
          </p:cNvPr>
          <p:cNvSpPr/>
          <p:nvPr/>
        </p:nvSpPr>
        <p:spPr>
          <a:xfrm>
            <a:off x="3925391" y="2981426"/>
            <a:ext cx="2091204" cy="1335505"/>
          </a:xfrm>
          <a:custGeom>
            <a:avLst/>
            <a:gdLst>
              <a:gd name="connsiteX0" fmla="*/ 2639610 w 2788272"/>
              <a:gd name="connsiteY0" fmla="*/ 0 h 1780673"/>
              <a:gd name="connsiteX1" fmla="*/ 2514482 w 2788272"/>
              <a:gd name="connsiteY1" fmla="*/ 750770 h 1780673"/>
              <a:gd name="connsiteX2" fmla="*/ 137042 w 2788272"/>
              <a:gd name="connsiteY2" fmla="*/ 1645920 h 1780673"/>
              <a:gd name="connsiteX3" fmla="*/ 262170 w 2788272"/>
              <a:gd name="connsiteY3" fmla="*/ 1405288 h 1780673"/>
              <a:gd name="connsiteX4" fmla="*/ 40789 w 2788272"/>
              <a:gd name="connsiteY4" fmla="*/ 1665170 h 1780673"/>
              <a:gd name="connsiteX5" fmla="*/ 271796 w 2788272"/>
              <a:gd name="connsiteY5" fmla="*/ 1780673 h 178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8272" h="1780673">
                <a:moveTo>
                  <a:pt x="2639610" y="0"/>
                </a:moveTo>
                <a:cubicBezTo>
                  <a:pt x="2785593" y="238225"/>
                  <a:pt x="2931577" y="476450"/>
                  <a:pt x="2514482" y="750770"/>
                </a:cubicBezTo>
                <a:cubicBezTo>
                  <a:pt x="2097387" y="1025090"/>
                  <a:pt x="512427" y="1536834"/>
                  <a:pt x="137042" y="1645920"/>
                </a:cubicBezTo>
                <a:cubicBezTo>
                  <a:pt x="-238343" y="1755006"/>
                  <a:pt x="278212" y="1402080"/>
                  <a:pt x="262170" y="1405288"/>
                </a:cubicBezTo>
                <a:cubicBezTo>
                  <a:pt x="246128" y="1408496"/>
                  <a:pt x="39185" y="1602606"/>
                  <a:pt x="40789" y="1665170"/>
                </a:cubicBezTo>
                <a:cubicBezTo>
                  <a:pt x="42393" y="1727734"/>
                  <a:pt x="157094" y="1754203"/>
                  <a:pt x="271796" y="17806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8A2ED42-461C-DD4C-B926-F8AFB5995C28}"/>
              </a:ext>
            </a:extLst>
          </p:cNvPr>
          <p:cNvSpPr txBox="1"/>
          <p:nvPr/>
        </p:nvSpPr>
        <p:spPr>
          <a:xfrm>
            <a:off x="5220072" y="1227100"/>
            <a:ext cx="2917556" cy="1754326"/>
          </a:xfrm>
          <a:prstGeom prst="rect">
            <a:avLst/>
          </a:prstGeom>
          <a:noFill/>
        </p:spPr>
        <p:txBody>
          <a:bodyPr wrap="square" rtlCol="0">
            <a:spAutoFit/>
          </a:bodyPr>
          <a:lstStyle/>
          <a:p>
            <a:r>
              <a:rPr lang="en-US" sz="1350" dirty="0">
                <a:latin typeface="AhnbergHand" pitchFamily="2" charset="0"/>
              </a:rPr>
              <a:t>These security credentials are only usable in a defined window of time</a:t>
            </a:r>
          </a:p>
          <a:p>
            <a:endParaRPr lang="en-US" sz="1350" dirty="0">
              <a:latin typeface="AhnbergHand" pitchFamily="2" charset="0"/>
            </a:endParaRPr>
          </a:p>
          <a:p>
            <a:r>
              <a:rPr lang="en-US" sz="1350" dirty="0">
                <a:latin typeface="AhnbergHand" pitchFamily="2" charset="0"/>
              </a:rPr>
              <a:t>The computer’s local clock is compared to these dates to determine whether to trust this certificate or not</a:t>
            </a:r>
          </a:p>
        </p:txBody>
      </p:sp>
    </p:spTree>
    <p:extLst>
      <p:ext uri="{BB962C8B-B14F-4D97-AF65-F5344CB8AC3E}">
        <p14:creationId xmlns:p14="http://schemas.microsoft.com/office/powerpoint/2010/main" val="185689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673A-ED97-B641-979A-37A1597A3268}"/>
              </a:ext>
            </a:extLst>
          </p:cNvPr>
          <p:cNvSpPr>
            <a:spLocks noGrp="1"/>
          </p:cNvSpPr>
          <p:nvPr>
            <p:ph type="title"/>
          </p:nvPr>
        </p:nvSpPr>
        <p:spPr/>
        <p:txBody>
          <a:bodyPr/>
          <a:lstStyle/>
          <a:p>
            <a:r>
              <a:rPr lang="en-US" dirty="0"/>
              <a:t>So we need to keep “time”</a:t>
            </a:r>
          </a:p>
        </p:txBody>
      </p:sp>
      <p:sp>
        <p:nvSpPr>
          <p:cNvPr id="3" name="Content Placeholder 2">
            <a:extLst>
              <a:ext uri="{FF2B5EF4-FFF2-40B4-BE49-F238E27FC236}">
                <a16:creationId xmlns:a16="http://schemas.microsoft.com/office/drawing/2014/main" id="{85921749-139B-AC4B-AD64-534E5D041A91}"/>
              </a:ext>
            </a:extLst>
          </p:cNvPr>
          <p:cNvSpPr>
            <a:spLocks noGrp="1"/>
          </p:cNvSpPr>
          <p:nvPr>
            <p:ph idx="1"/>
          </p:nvPr>
        </p:nvSpPr>
        <p:spPr/>
        <p:txBody>
          <a:bodyPr>
            <a:normAutofit fontScale="92500" lnSpcReduction="10000"/>
          </a:bodyPr>
          <a:lstStyle/>
          <a:p>
            <a:r>
              <a:rPr lang="en-US" dirty="0"/>
              <a:t>But this can be challenging</a:t>
            </a:r>
          </a:p>
          <a:p>
            <a:r>
              <a:rPr lang="en-US" dirty="0"/>
              <a:t>Computer clocks are based on quartz crystal oscillation</a:t>
            </a:r>
          </a:p>
          <a:p>
            <a:pPr lvl="1"/>
            <a:r>
              <a:rPr lang="en-US" dirty="0"/>
              <a:t>Quartz crystal oscillation is only stable if the temperature and excitation voltage are kept stable. Changes in temperature or voltage will cause oscillation changes</a:t>
            </a:r>
          </a:p>
          <a:p>
            <a:r>
              <a:rPr lang="en-US" dirty="0"/>
              <a:t>Computer time of day clocks rely on counting ticks in a register</a:t>
            </a:r>
          </a:p>
          <a:p>
            <a:pPr lvl="1"/>
            <a:r>
              <a:rPr lang="en-US" dirty="0"/>
              <a:t>Which is performed by software running in the processor at an elevated interrupt level</a:t>
            </a:r>
          </a:p>
          <a:p>
            <a:pPr lvl="1"/>
            <a:r>
              <a:rPr lang="en-US" dirty="0"/>
              <a:t>If the processor runs for extended times at an even higher interrupt level then clock ticks can be ‘lost’ </a:t>
            </a:r>
          </a:p>
        </p:txBody>
      </p:sp>
    </p:spTree>
    <p:extLst>
      <p:ext uri="{BB962C8B-B14F-4D97-AF65-F5344CB8AC3E}">
        <p14:creationId xmlns:p14="http://schemas.microsoft.com/office/powerpoint/2010/main" val="47979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FA20-96C2-B143-AD45-728E78348E7E}"/>
              </a:ext>
            </a:extLst>
          </p:cNvPr>
          <p:cNvSpPr>
            <a:spLocks noGrp="1"/>
          </p:cNvSpPr>
          <p:nvPr>
            <p:ph type="title"/>
          </p:nvPr>
        </p:nvSpPr>
        <p:spPr/>
        <p:txBody>
          <a:bodyPr>
            <a:normAutofit fontScale="90000"/>
          </a:bodyPr>
          <a:lstStyle/>
          <a:p>
            <a:r>
              <a:rPr lang="en-US" dirty="0"/>
              <a:t>Example of Computer Clock Stability</a:t>
            </a:r>
          </a:p>
        </p:txBody>
      </p:sp>
      <p:pic>
        <p:nvPicPr>
          <p:cNvPr id="5" name="Content Placeholder 4">
            <a:extLst>
              <a:ext uri="{FF2B5EF4-FFF2-40B4-BE49-F238E27FC236}">
                <a16:creationId xmlns:a16="http://schemas.microsoft.com/office/drawing/2014/main" id="{3A1DF0D2-D707-804B-BF3E-AFE58B85E9F0}"/>
              </a:ext>
            </a:extLst>
          </p:cNvPr>
          <p:cNvPicPr>
            <a:picLocks noGrp="1" noChangeAspect="1"/>
          </p:cNvPicPr>
          <p:nvPr>
            <p:ph idx="1"/>
          </p:nvPr>
        </p:nvPicPr>
        <p:blipFill>
          <a:blip r:embed="rId2"/>
          <a:stretch>
            <a:fillRect/>
          </a:stretch>
        </p:blipFill>
        <p:spPr>
          <a:xfrm>
            <a:off x="734135" y="1268016"/>
            <a:ext cx="4759276" cy="3263504"/>
          </a:xfrm>
        </p:spPr>
      </p:pic>
      <p:sp>
        <p:nvSpPr>
          <p:cNvPr id="6" name="TextBox 5">
            <a:extLst>
              <a:ext uri="{FF2B5EF4-FFF2-40B4-BE49-F238E27FC236}">
                <a16:creationId xmlns:a16="http://schemas.microsoft.com/office/drawing/2014/main" id="{8F58F67E-757E-7842-AF07-DA9E1FFCCB7D}"/>
              </a:ext>
            </a:extLst>
          </p:cNvPr>
          <p:cNvSpPr txBox="1"/>
          <p:nvPr/>
        </p:nvSpPr>
        <p:spPr>
          <a:xfrm>
            <a:off x="5493411" y="3039178"/>
            <a:ext cx="3125804" cy="1338828"/>
          </a:xfrm>
          <a:prstGeom prst="rect">
            <a:avLst/>
          </a:prstGeom>
          <a:noFill/>
        </p:spPr>
        <p:txBody>
          <a:bodyPr wrap="square" rtlCol="0">
            <a:spAutoFit/>
          </a:bodyPr>
          <a:lstStyle/>
          <a:p>
            <a:r>
              <a:rPr lang="en-US" sz="1350" dirty="0"/>
              <a:t>Dave Mill’s 2001 experiment on looking at clock stability over a one week period using a Linux PC</a:t>
            </a:r>
          </a:p>
          <a:p>
            <a:endParaRPr lang="en-US" sz="1350" dirty="0"/>
          </a:p>
          <a:p>
            <a:r>
              <a:rPr lang="en-US" sz="1350" dirty="0"/>
              <a:t>https://</a:t>
            </a:r>
            <a:r>
              <a:rPr lang="en-US" sz="1350" dirty="0" err="1"/>
              <a:t>www.eecis.udel.edu</a:t>
            </a:r>
            <a:r>
              <a:rPr lang="en-US" sz="1350" dirty="0"/>
              <a:t>/~</a:t>
            </a:r>
            <a:r>
              <a:rPr lang="en-US" sz="1350" dirty="0" err="1"/>
              <a:t>ntp</a:t>
            </a:r>
            <a:r>
              <a:rPr lang="en-US" sz="1350" dirty="0"/>
              <a:t>/</a:t>
            </a:r>
            <a:r>
              <a:rPr lang="en-US" sz="1350" dirty="0" err="1"/>
              <a:t>ntpfaq</a:t>
            </a:r>
            <a:r>
              <a:rPr lang="en-US" sz="1350" dirty="0"/>
              <a:t>/NTP-s-</a:t>
            </a:r>
            <a:r>
              <a:rPr lang="en-US" sz="1350" dirty="0" err="1"/>
              <a:t>sw</a:t>
            </a:r>
            <a:r>
              <a:rPr lang="en-US" sz="1350" dirty="0"/>
              <a:t>-</a:t>
            </a:r>
            <a:r>
              <a:rPr lang="en-US" sz="1350" dirty="0" err="1"/>
              <a:t>clocks.htm</a:t>
            </a:r>
            <a:endParaRPr lang="en-US" sz="1350" dirty="0"/>
          </a:p>
        </p:txBody>
      </p:sp>
    </p:spTree>
    <p:extLst>
      <p:ext uri="{BB962C8B-B14F-4D97-AF65-F5344CB8AC3E}">
        <p14:creationId xmlns:p14="http://schemas.microsoft.com/office/powerpoint/2010/main" val="127304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AF0E-CB08-024B-BF15-61E3075EF356}"/>
              </a:ext>
            </a:extLst>
          </p:cNvPr>
          <p:cNvSpPr>
            <a:spLocks noGrp="1"/>
          </p:cNvSpPr>
          <p:nvPr>
            <p:ph type="title"/>
          </p:nvPr>
        </p:nvSpPr>
        <p:spPr/>
        <p:txBody>
          <a:bodyPr/>
          <a:lstStyle/>
          <a:p>
            <a:r>
              <a:rPr lang="en-US" dirty="0"/>
              <a:t>So we need to keep “time”</a:t>
            </a:r>
          </a:p>
        </p:txBody>
      </p:sp>
      <p:sp>
        <p:nvSpPr>
          <p:cNvPr id="3" name="Content Placeholder 2">
            <a:extLst>
              <a:ext uri="{FF2B5EF4-FFF2-40B4-BE49-F238E27FC236}">
                <a16:creationId xmlns:a16="http://schemas.microsoft.com/office/drawing/2014/main" id="{AA64C46B-D578-B146-A7F4-4B5DECBAE08E}"/>
              </a:ext>
            </a:extLst>
          </p:cNvPr>
          <p:cNvSpPr>
            <a:spLocks noGrp="1"/>
          </p:cNvSpPr>
          <p:nvPr>
            <p:ph idx="1"/>
          </p:nvPr>
        </p:nvSpPr>
        <p:spPr/>
        <p:txBody>
          <a:bodyPr/>
          <a:lstStyle/>
          <a:p>
            <a:r>
              <a:rPr lang="en-US" dirty="0"/>
              <a:t>We actually want to keep </a:t>
            </a:r>
            <a:r>
              <a:rPr lang="en-US" b="1" dirty="0"/>
              <a:t>accurate</a:t>
            </a:r>
            <a:r>
              <a:rPr lang="en-US" dirty="0"/>
              <a:t> and </a:t>
            </a:r>
            <a:r>
              <a:rPr lang="en-US" b="1" dirty="0"/>
              <a:t>stable</a:t>
            </a:r>
            <a:r>
              <a:rPr lang="en-US" dirty="0"/>
              <a:t> time</a:t>
            </a:r>
          </a:p>
          <a:p>
            <a:pPr lvl="1"/>
            <a:r>
              <a:rPr lang="en-US" b="1" dirty="0"/>
              <a:t>Accurate</a:t>
            </a:r>
            <a:r>
              <a:rPr lang="en-US" dirty="0"/>
              <a:t> in that every reference timekeeper keeps the same time</a:t>
            </a:r>
          </a:p>
          <a:p>
            <a:pPr marL="685800" lvl="2" indent="0">
              <a:buNone/>
            </a:pPr>
            <a:r>
              <a:rPr lang="en-US" dirty="0"/>
              <a:t>(modulo the spacetime stretch factors of relativity)</a:t>
            </a:r>
          </a:p>
          <a:p>
            <a:pPr lvl="1"/>
            <a:r>
              <a:rPr lang="en-US" b="1" dirty="0"/>
              <a:t>Stable</a:t>
            </a:r>
            <a:r>
              <a:rPr lang="en-US" dirty="0"/>
              <a:t> in that the duration of each measured interval is exactly the same</a:t>
            </a:r>
          </a:p>
        </p:txBody>
      </p:sp>
    </p:spTree>
    <p:extLst>
      <p:ext uri="{BB962C8B-B14F-4D97-AF65-F5344CB8AC3E}">
        <p14:creationId xmlns:p14="http://schemas.microsoft.com/office/powerpoint/2010/main" val="348855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673A-ED97-B641-979A-37A1597A3268}"/>
              </a:ext>
            </a:extLst>
          </p:cNvPr>
          <p:cNvSpPr>
            <a:spLocks noGrp="1"/>
          </p:cNvSpPr>
          <p:nvPr>
            <p:ph type="title"/>
          </p:nvPr>
        </p:nvSpPr>
        <p:spPr/>
        <p:txBody>
          <a:bodyPr/>
          <a:lstStyle/>
          <a:p>
            <a:r>
              <a:rPr lang="en-US" dirty="0"/>
              <a:t>So we need to </a:t>
            </a:r>
            <a:r>
              <a:rPr lang="en-US"/>
              <a:t>keep “time”</a:t>
            </a:r>
            <a:endParaRPr lang="en-US" dirty="0"/>
          </a:p>
        </p:txBody>
      </p:sp>
      <p:sp>
        <p:nvSpPr>
          <p:cNvPr id="3" name="Content Placeholder 2">
            <a:extLst>
              <a:ext uri="{FF2B5EF4-FFF2-40B4-BE49-F238E27FC236}">
                <a16:creationId xmlns:a16="http://schemas.microsoft.com/office/drawing/2014/main" id="{85921749-139B-AC4B-AD64-534E5D041A91}"/>
              </a:ext>
            </a:extLst>
          </p:cNvPr>
          <p:cNvSpPr>
            <a:spLocks noGrp="1"/>
          </p:cNvSpPr>
          <p:nvPr>
            <p:ph idx="1"/>
          </p:nvPr>
        </p:nvSpPr>
        <p:spPr/>
        <p:txBody>
          <a:bodyPr>
            <a:normAutofit lnSpcReduction="10000"/>
          </a:bodyPr>
          <a:lstStyle/>
          <a:p>
            <a:pPr marL="0" indent="0">
              <a:buNone/>
            </a:pPr>
            <a:r>
              <a:rPr lang="en-US" dirty="0"/>
              <a:t>What is “time”?</a:t>
            </a:r>
          </a:p>
          <a:p>
            <a:r>
              <a:rPr lang="en-US" dirty="0"/>
              <a:t>We all know that time is divided into days, where a ‘day’ is defined as the duration between successive events when the sun is at precisely the same elevation in the sky</a:t>
            </a:r>
          </a:p>
          <a:p>
            <a:pPr lvl="1"/>
            <a:r>
              <a:rPr lang="en-US" dirty="0"/>
              <a:t>But we don’t do this any more because the earth and the sun are poor timekeepers</a:t>
            </a:r>
          </a:p>
          <a:p>
            <a:r>
              <a:rPr lang="en-US" dirty="0"/>
              <a:t>We turned to distant quasars as the reference point</a:t>
            </a:r>
          </a:p>
          <a:p>
            <a:pPr lvl="1"/>
            <a:r>
              <a:rPr lang="en-US" dirty="0"/>
              <a:t>But we don’t do this any more because we needed even greater precision</a:t>
            </a:r>
          </a:p>
          <a:p>
            <a:pPr marL="0" indent="0">
              <a:buNone/>
            </a:pPr>
            <a:endParaRPr lang="en-US" dirty="0"/>
          </a:p>
        </p:txBody>
      </p:sp>
    </p:spTree>
    <p:extLst>
      <p:ext uri="{BB962C8B-B14F-4D97-AF65-F5344CB8AC3E}">
        <p14:creationId xmlns:p14="http://schemas.microsoft.com/office/powerpoint/2010/main" val="3376843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673A-ED97-B641-979A-37A1597A3268}"/>
              </a:ext>
            </a:extLst>
          </p:cNvPr>
          <p:cNvSpPr>
            <a:spLocks noGrp="1"/>
          </p:cNvSpPr>
          <p:nvPr>
            <p:ph type="title"/>
          </p:nvPr>
        </p:nvSpPr>
        <p:spPr/>
        <p:txBody>
          <a:bodyPr/>
          <a:lstStyle/>
          <a:p>
            <a:r>
              <a:rPr lang="en-US" dirty="0"/>
              <a:t>So we need to </a:t>
            </a:r>
            <a:r>
              <a:rPr lang="en-US"/>
              <a:t>keep “time”</a:t>
            </a:r>
            <a:endParaRPr lang="en-US" dirty="0"/>
          </a:p>
        </p:txBody>
      </p:sp>
      <p:sp>
        <p:nvSpPr>
          <p:cNvPr id="3" name="Content Placeholder 2">
            <a:extLst>
              <a:ext uri="{FF2B5EF4-FFF2-40B4-BE49-F238E27FC236}">
                <a16:creationId xmlns:a16="http://schemas.microsoft.com/office/drawing/2014/main" id="{85921749-139B-AC4B-AD64-534E5D041A91}"/>
              </a:ext>
            </a:extLst>
          </p:cNvPr>
          <p:cNvSpPr>
            <a:spLocks noGrp="1"/>
          </p:cNvSpPr>
          <p:nvPr>
            <p:ph idx="1"/>
          </p:nvPr>
        </p:nvSpPr>
        <p:spPr/>
        <p:txBody>
          <a:bodyPr/>
          <a:lstStyle/>
          <a:p>
            <a:r>
              <a:rPr lang="en-US" dirty="0"/>
              <a:t>We turned to nuclear physics:</a:t>
            </a:r>
          </a:p>
          <a:p>
            <a:pPr lvl="1"/>
            <a:r>
              <a:rPr lang="en-US" dirty="0"/>
              <a:t>Time is defined using </a:t>
            </a:r>
            <a:r>
              <a:rPr lang="en-AU" dirty="0" err="1"/>
              <a:t>Système</a:t>
            </a:r>
            <a:r>
              <a:rPr lang="en-AU" dirty="0"/>
              <a:t> International (SI) </a:t>
            </a:r>
            <a:r>
              <a:rPr lang="en-US" dirty="0"/>
              <a:t>seconds, defined as the duration of </a:t>
            </a:r>
            <a:r>
              <a:rPr lang="en-AU" dirty="0"/>
              <a:t>9,192,631,770 periods of the radiation emitted by a caesium-133 atom in the transition between the two hyperfine levels of its ground state at a temperature of 0K</a:t>
            </a:r>
          </a:p>
          <a:p>
            <a:endParaRPr lang="en-US" dirty="0"/>
          </a:p>
        </p:txBody>
      </p:sp>
    </p:spTree>
    <p:extLst>
      <p:ext uri="{BB962C8B-B14F-4D97-AF65-F5344CB8AC3E}">
        <p14:creationId xmlns:p14="http://schemas.microsoft.com/office/powerpoint/2010/main" val="118911211"/>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931AACE063D241B46B3DC5C07BA8B7" ma:contentTypeVersion="10" ma:contentTypeDescription="Create a new document." ma:contentTypeScope="" ma:versionID="0ef9054dad61721a68667d2a700ec1eb">
  <xsd:schema xmlns:xsd="http://www.w3.org/2001/XMLSchema" xmlns:xs="http://www.w3.org/2001/XMLSchema" xmlns:p="http://schemas.microsoft.com/office/2006/metadata/properties" xmlns:ns2="3aca21ad-443f-4e74-b301-f32116a9d1a4" xmlns:ns3="52337f47-1ee8-4d8a-8e13-f0ec0e135c4a" targetNamespace="http://schemas.microsoft.com/office/2006/metadata/properties" ma:root="true" ma:fieldsID="e6fe91d65edcd261c6baead32098e112" ns2:_="" ns3:_="">
    <xsd:import namespace="3aca21ad-443f-4e74-b301-f32116a9d1a4"/>
    <xsd:import namespace="52337f47-1ee8-4d8a-8e13-f0ec0e135c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a21ad-443f-4e74-b301-f32116a9d1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337f47-1ee8-4d8a-8e13-f0ec0e135c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392B44-B12A-40CB-AE0C-61945C9E3454}">
  <ds:schemaRefs>
    <ds:schemaRef ds:uri="http://schemas.microsoft.com/sharepoint/v3/contenttype/forms"/>
  </ds:schemaRefs>
</ds:datastoreItem>
</file>

<file path=customXml/itemProps2.xml><?xml version="1.0" encoding="utf-8"?>
<ds:datastoreItem xmlns:ds="http://schemas.openxmlformats.org/officeDocument/2006/customXml" ds:itemID="{CC077A78-FE12-48E0-8681-161DCCCDF430}">
  <ds:schemaRefs>
    <ds:schemaRef ds:uri="http://schemas.microsoft.com/office/2006/documentManagement/types"/>
    <ds:schemaRef ds:uri="http://purl.org/dc/terms/"/>
    <ds:schemaRef ds:uri="http://purl.org/dc/dcmitype/"/>
    <ds:schemaRef ds:uri="http://www.w3.org/XML/1998/namespace"/>
    <ds:schemaRef ds:uri="http://schemas.openxmlformats.org/package/2006/metadata/core-properties"/>
    <ds:schemaRef ds:uri="52337f47-1ee8-4d8a-8e13-f0ec0e135c4a"/>
    <ds:schemaRef ds:uri="http://schemas.microsoft.com/office/2006/metadata/properties"/>
    <ds:schemaRef ds:uri="http://purl.org/dc/elements/1.1/"/>
    <ds:schemaRef ds:uri="http://schemas.microsoft.com/office/infopath/2007/PartnerControls"/>
    <ds:schemaRef ds:uri="3aca21ad-443f-4e74-b301-f32116a9d1a4"/>
  </ds:schemaRefs>
</ds:datastoreItem>
</file>

<file path=customXml/itemProps3.xml><?xml version="1.0" encoding="utf-8"?>
<ds:datastoreItem xmlns:ds="http://schemas.openxmlformats.org/officeDocument/2006/customXml" ds:itemID="{1CB11227-DF30-4D26-B40E-D8D5ED502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a21ad-443f-4e74-b301-f32116a9d1a4"/>
    <ds:schemaRef ds:uri="52337f47-1ee8-4d8a-8e13-f0ec0e135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APNIC33PowerPointTemplateFinal.potx</Template>
  <TotalTime>2333</TotalTime>
  <Words>1826</Words>
  <Application>Microsoft Macintosh PowerPoint</Application>
  <PresentationFormat>On-screen Show (16:9)</PresentationFormat>
  <Paragraphs>192</Paragraphs>
  <Slides>34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AhnbergHand</vt:lpstr>
      <vt:lpstr>Arial</vt:lpstr>
      <vt:lpstr>Calibri</vt:lpstr>
      <vt:lpstr>Powderfinger Type</vt:lpstr>
      <vt:lpstr>APNIC33PowerPointTemplateFinal</vt:lpstr>
      <vt:lpstr>1_APNIC33PowerPointTemplateFinal</vt:lpstr>
      <vt:lpstr>3_APNIC33PowerPointTemplateFinal</vt:lpstr>
      <vt:lpstr>What’s the Time?</vt:lpstr>
      <vt:lpstr>Background</vt:lpstr>
      <vt:lpstr>Why is Time useful for a computer?</vt:lpstr>
      <vt:lpstr>Security Certificates and Time</vt:lpstr>
      <vt:lpstr>So we need to keep “time”</vt:lpstr>
      <vt:lpstr>Example of Computer Clock Stability</vt:lpstr>
      <vt:lpstr>So we need to keep “time”</vt:lpstr>
      <vt:lpstr>So we need to keep “time”</vt:lpstr>
      <vt:lpstr>So we need to keep “time”</vt:lpstr>
      <vt:lpstr>Keeping Accurate Time</vt:lpstr>
      <vt:lpstr>Keeping Accurate Time</vt:lpstr>
      <vt:lpstr>Distributing Accurate Time</vt:lpstr>
      <vt:lpstr>NTP Operation</vt:lpstr>
      <vt:lpstr>NTP UDP Packets</vt:lpstr>
      <vt:lpstr>NTP Operation</vt:lpstr>
      <vt:lpstr>So we all agree on the time?</vt:lpstr>
      <vt:lpstr>The Experiment</vt:lpstr>
      <vt:lpstr>Results</vt:lpstr>
      <vt:lpstr>Log Scales can be misleading</vt:lpstr>
      <vt:lpstr>Results</vt:lpstr>
      <vt:lpstr>Fast Clocks</vt:lpstr>
      <vt:lpstr>Fast Clocks</vt:lpstr>
      <vt:lpstr>Slow Clocks</vt:lpstr>
      <vt:lpstr>Slow Clocks</vt:lpstr>
      <vt:lpstr>Clustering of Clock Slew Values</vt:lpstr>
      <vt:lpstr>Clustering of Clock Slew Values</vt:lpstr>
      <vt:lpstr>A Possible Theory</vt:lpstr>
      <vt:lpstr>Brazil</vt:lpstr>
      <vt:lpstr>India</vt:lpstr>
      <vt:lpstr>China</vt:lpstr>
      <vt:lpstr>A Possible Theory</vt:lpstr>
      <vt:lpstr>A view of Whole of Internet Time</vt:lpstr>
      <vt:lpstr>If your application’s behavior relies on a consistent view of UTC time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84</cp:revision>
  <dcterms:created xsi:type="dcterms:W3CDTF">2014-12-22T07:13:58Z</dcterms:created>
  <dcterms:modified xsi:type="dcterms:W3CDTF">2019-02-22T18:56:22Z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0x0101001C931AACE063D241B46B3DC5C07BA8B7</vt:lpwstr>
  </property>
</Properties>
</file>