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91" r:id="rId3"/>
    <p:sldId id="593" r:id="rId4"/>
    <p:sldId id="545" r:id="rId5"/>
    <p:sldId id="587" r:id="rId6"/>
    <p:sldId id="588" r:id="rId7"/>
    <p:sldId id="595" r:id="rId8"/>
    <p:sldId id="556" r:id="rId9"/>
    <p:sldId id="557" r:id="rId10"/>
    <p:sldId id="560" r:id="rId11"/>
    <p:sldId id="558" r:id="rId12"/>
    <p:sldId id="602" r:id="rId13"/>
    <p:sldId id="544" r:id="rId14"/>
    <p:sldId id="267" r:id="rId15"/>
    <p:sldId id="561" r:id="rId16"/>
    <p:sldId id="546" r:id="rId17"/>
    <p:sldId id="532" r:id="rId18"/>
    <p:sldId id="535" r:id="rId19"/>
    <p:sldId id="547" r:id="rId20"/>
    <p:sldId id="533" r:id="rId21"/>
    <p:sldId id="265" r:id="rId22"/>
    <p:sldId id="564" r:id="rId23"/>
    <p:sldId id="596" r:id="rId24"/>
    <p:sldId id="554" r:id="rId25"/>
    <p:sldId id="274" r:id="rId26"/>
    <p:sldId id="275" r:id="rId27"/>
    <p:sldId id="555" r:id="rId28"/>
    <p:sldId id="277" r:id="rId29"/>
    <p:sldId id="600" r:id="rId30"/>
    <p:sldId id="597" r:id="rId31"/>
    <p:sldId id="589" r:id="rId32"/>
    <p:sldId id="280" r:id="rId33"/>
    <p:sldId id="542" r:id="rId34"/>
    <p:sldId id="282" r:id="rId35"/>
    <p:sldId id="582" r:id="rId36"/>
    <p:sldId id="598" r:id="rId37"/>
    <p:sldId id="599" r:id="rId38"/>
    <p:sldId id="581" r:id="rId39"/>
    <p:sldId id="586" r:id="rId40"/>
    <p:sldId id="601" r:id="rId41"/>
    <p:sldId id="583" r:id="rId42"/>
    <p:sldId id="590" r:id="rId43"/>
    <p:sldId id="283" r:id="rId44"/>
    <p:sldId id="567" r:id="rId45"/>
    <p:sldId id="568" r:id="rId46"/>
    <p:sldId id="521" r:id="rId47"/>
    <p:sldId id="520" r:id="rId48"/>
    <p:sldId id="522" r:id="rId49"/>
    <p:sldId id="52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A5D"/>
    <a:srgbClr val="F0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/>
    <p:restoredTop sz="94661"/>
  </p:normalViewPr>
  <p:slideViewPr>
    <p:cSldViewPr snapToGrid="0" snapToObjects="1">
      <p:cViewPr varScale="1">
        <p:scale>
          <a:sx n="96" d="100"/>
          <a:sy n="96" d="100"/>
        </p:scale>
        <p:origin x="1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8477D-03F5-4374-8C29-B35971D9C5F0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18B994-0C88-4D10-91AC-06D60CF17544}">
      <dgm:prSet/>
      <dgm:spPr/>
      <dgm:t>
        <a:bodyPr/>
        <a:lstStyle/>
        <a:p>
          <a:r>
            <a:rPr lang="en-US" dirty="0"/>
            <a:t>It might be </a:t>
          </a:r>
          <a:r>
            <a:rPr lang="en-US" b="1" dirty="0"/>
            <a:t>technically challenging</a:t>
          </a:r>
          <a:r>
            <a:rPr lang="en-US" dirty="0"/>
            <a:t>: While we understand what we might want that does not mean we know how to construct a solution</a:t>
          </a:r>
        </a:p>
      </dgm:t>
    </dgm:pt>
    <dgm:pt modelId="{04F7B493-3524-4A36-A4A3-CB21093C1AB6}" type="parTrans" cxnId="{604D9165-8449-46BC-B0A9-6A640297959F}">
      <dgm:prSet/>
      <dgm:spPr/>
      <dgm:t>
        <a:bodyPr/>
        <a:lstStyle/>
        <a:p>
          <a:endParaRPr lang="en-US"/>
        </a:p>
      </dgm:t>
    </dgm:pt>
    <dgm:pt modelId="{AE3CEDE3-B9F7-4E6E-A81B-4B785BB3CF9E}" type="sibTrans" cxnId="{604D9165-8449-46BC-B0A9-6A640297959F}">
      <dgm:prSet/>
      <dgm:spPr/>
      <dgm:t>
        <a:bodyPr/>
        <a:lstStyle/>
        <a:p>
          <a:endParaRPr lang="en-US"/>
        </a:p>
      </dgm:t>
    </dgm:pt>
    <dgm:pt modelId="{6A3ACE3F-62CA-4123-A340-F60846928189}">
      <dgm:prSet/>
      <dgm:spPr/>
      <dgm:t>
        <a:bodyPr/>
        <a:lstStyle/>
        <a:p>
          <a:r>
            <a:rPr lang="en-US" dirty="0"/>
            <a:t>It might be </a:t>
          </a:r>
          <a:r>
            <a:rPr lang="en-US" b="1" dirty="0"/>
            <a:t>economically hard</a:t>
          </a:r>
          <a:r>
            <a:rPr lang="en-US" dirty="0"/>
            <a:t>: The costs of a solution are not directly borne by the potential beneficiaries of deploying the solution</a:t>
          </a:r>
        </a:p>
      </dgm:t>
    </dgm:pt>
    <dgm:pt modelId="{38354863-B26E-4FBD-B71E-2B80D3E9240A}" type="parTrans" cxnId="{628ABDA2-1570-463C-8736-698BCCD824A2}">
      <dgm:prSet/>
      <dgm:spPr/>
      <dgm:t>
        <a:bodyPr/>
        <a:lstStyle/>
        <a:p>
          <a:endParaRPr lang="en-US"/>
        </a:p>
      </dgm:t>
    </dgm:pt>
    <dgm:pt modelId="{E6C6C691-7EA9-4BFE-AC84-B01A30252D04}" type="sibTrans" cxnId="{628ABDA2-1570-463C-8736-698BCCD824A2}">
      <dgm:prSet/>
      <dgm:spPr/>
      <dgm:t>
        <a:bodyPr/>
        <a:lstStyle/>
        <a:p>
          <a:endParaRPr lang="en-US"/>
        </a:p>
      </dgm:t>
    </dgm:pt>
    <dgm:pt modelId="{B648D641-AEDA-4B6B-A2AC-8434F3F855CD}">
      <dgm:prSet/>
      <dgm:spPr/>
      <dgm:t>
        <a:bodyPr/>
        <a:lstStyle/>
        <a:p>
          <a:r>
            <a:rPr lang="en-US" dirty="0"/>
            <a:t>It might be </a:t>
          </a:r>
          <a:r>
            <a:rPr lang="en-US" b="1" dirty="0"/>
            <a:t>motivated by risk mitigation</a:t>
          </a:r>
          <a:r>
            <a:rPr lang="en-US" dirty="0"/>
            <a:t>: We are notorious for undervaluing future risk!</a:t>
          </a:r>
        </a:p>
      </dgm:t>
    </dgm:pt>
    <dgm:pt modelId="{61B4119B-6B5C-4C9B-9D76-D6351A8AAAC4}" type="parTrans" cxnId="{3D2F44D6-6304-4444-BB3F-83E0D311E4B2}">
      <dgm:prSet/>
      <dgm:spPr/>
      <dgm:t>
        <a:bodyPr/>
        <a:lstStyle/>
        <a:p>
          <a:endParaRPr lang="en-US"/>
        </a:p>
      </dgm:t>
    </dgm:pt>
    <dgm:pt modelId="{54963B1F-372E-4EEC-A5D9-C05BC6F51310}" type="sibTrans" cxnId="{3D2F44D6-6304-4444-BB3F-83E0D311E4B2}">
      <dgm:prSet/>
      <dgm:spPr/>
      <dgm:t>
        <a:bodyPr/>
        <a:lstStyle/>
        <a:p>
          <a:endParaRPr lang="en-US"/>
        </a:p>
      </dgm:t>
    </dgm:pt>
    <dgm:pt modelId="{8E1D3F14-2ED7-3342-BB61-8A3F06B64386}" type="pres">
      <dgm:prSet presAssocID="{0418477D-03F5-4374-8C29-B35971D9C5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69CD2-DDA5-7C44-ABB1-B46FBF50E6E3}" type="pres">
      <dgm:prSet presAssocID="{6518B994-0C88-4D10-91AC-06D60CF17544}" presName="hierRoot1" presStyleCnt="0"/>
      <dgm:spPr/>
    </dgm:pt>
    <dgm:pt modelId="{AFCD2908-1853-1A4B-9F4B-6AD375D0D567}" type="pres">
      <dgm:prSet presAssocID="{6518B994-0C88-4D10-91AC-06D60CF17544}" presName="composite" presStyleCnt="0"/>
      <dgm:spPr/>
    </dgm:pt>
    <dgm:pt modelId="{529D36D9-0664-D441-8B54-D0ACAF81135D}" type="pres">
      <dgm:prSet presAssocID="{6518B994-0C88-4D10-91AC-06D60CF17544}" presName="background" presStyleLbl="node0" presStyleIdx="0" presStyleCnt="3"/>
      <dgm:spPr/>
    </dgm:pt>
    <dgm:pt modelId="{6495724D-60C9-8E47-A381-DAFE48E3A54E}" type="pres">
      <dgm:prSet presAssocID="{6518B994-0C88-4D10-91AC-06D60CF17544}" presName="text" presStyleLbl="fgAcc0" presStyleIdx="0" presStyleCnt="3">
        <dgm:presLayoutVars>
          <dgm:chPref val="3"/>
        </dgm:presLayoutVars>
      </dgm:prSet>
      <dgm:spPr/>
    </dgm:pt>
    <dgm:pt modelId="{A385FAC6-AF5A-5D4A-8150-8B37CEAFA54E}" type="pres">
      <dgm:prSet presAssocID="{6518B994-0C88-4D10-91AC-06D60CF17544}" presName="hierChild2" presStyleCnt="0"/>
      <dgm:spPr/>
    </dgm:pt>
    <dgm:pt modelId="{3807FA87-1ADD-FC44-8E18-DD7E4EBB0F8C}" type="pres">
      <dgm:prSet presAssocID="{6A3ACE3F-62CA-4123-A340-F60846928189}" presName="hierRoot1" presStyleCnt="0"/>
      <dgm:spPr/>
    </dgm:pt>
    <dgm:pt modelId="{AF662C1C-BCD0-354A-9A09-5E8B00972A39}" type="pres">
      <dgm:prSet presAssocID="{6A3ACE3F-62CA-4123-A340-F60846928189}" presName="composite" presStyleCnt="0"/>
      <dgm:spPr/>
    </dgm:pt>
    <dgm:pt modelId="{8CEFE829-8000-F048-9AF4-FED76B4D4CE4}" type="pres">
      <dgm:prSet presAssocID="{6A3ACE3F-62CA-4123-A340-F60846928189}" presName="background" presStyleLbl="node0" presStyleIdx="1" presStyleCnt="3"/>
      <dgm:spPr/>
    </dgm:pt>
    <dgm:pt modelId="{545DD9F5-7D39-484A-BCEB-A0B30D873F38}" type="pres">
      <dgm:prSet presAssocID="{6A3ACE3F-62CA-4123-A340-F60846928189}" presName="text" presStyleLbl="fgAcc0" presStyleIdx="1" presStyleCnt="3">
        <dgm:presLayoutVars>
          <dgm:chPref val="3"/>
        </dgm:presLayoutVars>
      </dgm:prSet>
      <dgm:spPr/>
    </dgm:pt>
    <dgm:pt modelId="{77EBB174-C327-2648-845C-101800C71BD8}" type="pres">
      <dgm:prSet presAssocID="{6A3ACE3F-62CA-4123-A340-F60846928189}" presName="hierChild2" presStyleCnt="0"/>
      <dgm:spPr/>
    </dgm:pt>
    <dgm:pt modelId="{FEA7461C-A68C-F047-9485-DF92883E5247}" type="pres">
      <dgm:prSet presAssocID="{B648D641-AEDA-4B6B-A2AC-8434F3F855CD}" presName="hierRoot1" presStyleCnt="0"/>
      <dgm:spPr/>
    </dgm:pt>
    <dgm:pt modelId="{71AB9515-DC62-C242-8587-B12A6025B275}" type="pres">
      <dgm:prSet presAssocID="{B648D641-AEDA-4B6B-A2AC-8434F3F855CD}" presName="composite" presStyleCnt="0"/>
      <dgm:spPr/>
    </dgm:pt>
    <dgm:pt modelId="{89040CEB-3386-C040-A383-E9B0D9BDBA57}" type="pres">
      <dgm:prSet presAssocID="{B648D641-AEDA-4B6B-A2AC-8434F3F855CD}" presName="background" presStyleLbl="node0" presStyleIdx="2" presStyleCnt="3"/>
      <dgm:spPr/>
    </dgm:pt>
    <dgm:pt modelId="{DD846E4E-E0D3-6C44-844F-118975626AB2}" type="pres">
      <dgm:prSet presAssocID="{B648D641-AEDA-4B6B-A2AC-8434F3F855CD}" presName="text" presStyleLbl="fgAcc0" presStyleIdx="2" presStyleCnt="3">
        <dgm:presLayoutVars>
          <dgm:chPref val="3"/>
        </dgm:presLayoutVars>
      </dgm:prSet>
      <dgm:spPr/>
    </dgm:pt>
    <dgm:pt modelId="{C53B212F-FEC6-8D4B-94A1-2B9595D01155}" type="pres">
      <dgm:prSet presAssocID="{B648D641-AEDA-4B6B-A2AC-8434F3F855CD}" presName="hierChild2" presStyleCnt="0"/>
      <dgm:spPr/>
    </dgm:pt>
  </dgm:ptLst>
  <dgm:cxnLst>
    <dgm:cxn modelId="{604D9165-8449-46BC-B0A9-6A640297959F}" srcId="{0418477D-03F5-4374-8C29-B35971D9C5F0}" destId="{6518B994-0C88-4D10-91AC-06D60CF17544}" srcOrd="0" destOrd="0" parTransId="{04F7B493-3524-4A36-A4A3-CB21093C1AB6}" sibTransId="{AE3CEDE3-B9F7-4E6E-A81B-4B785BB3CF9E}"/>
    <dgm:cxn modelId="{E921FB6B-AED5-9845-BAA1-C843E44C8736}" type="presOf" srcId="{6A3ACE3F-62CA-4123-A340-F60846928189}" destId="{545DD9F5-7D39-484A-BCEB-A0B30D873F38}" srcOrd="0" destOrd="0" presId="urn:microsoft.com/office/officeart/2005/8/layout/hierarchy1"/>
    <dgm:cxn modelId="{628ABDA2-1570-463C-8736-698BCCD824A2}" srcId="{0418477D-03F5-4374-8C29-B35971D9C5F0}" destId="{6A3ACE3F-62CA-4123-A340-F60846928189}" srcOrd="1" destOrd="0" parTransId="{38354863-B26E-4FBD-B71E-2B80D3E9240A}" sibTransId="{E6C6C691-7EA9-4BFE-AC84-B01A30252D04}"/>
    <dgm:cxn modelId="{CB9367B9-263F-C249-B448-DC9323E356AA}" type="presOf" srcId="{6518B994-0C88-4D10-91AC-06D60CF17544}" destId="{6495724D-60C9-8E47-A381-DAFE48E3A54E}" srcOrd="0" destOrd="0" presId="urn:microsoft.com/office/officeart/2005/8/layout/hierarchy1"/>
    <dgm:cxn modelId="{ADF8BBC7-1DD3-A04C-9427-E7350239E2FC}" type="presOf" srcId="{0418477D-03F5-4374-8C29-B35971D9C5F0}" destId="{8E1D3F14-2ED7-3342-BB61-8A3F06B64386}" srcOrd="0" destOrd="0" presId="urn:microsoft.com/office/officeart/2005/8/layout/hierarchy1"/>
    <dgm:cxn modelId="{3D2F44D6-6304-4444-BB3F-83E0D311E4B2}" srcId="{0418477D-03F5-4374-8C29-B35971D9C5F0}" destId="{B648D641-AEDA-4B6B-A2AC-8434F3F855CD}" srcOrd="2" destOrd="0" parTransId="{61B4119B-6B5C-4C9B-9D76-D6351A8AAAC4}" sibTransId="{54963B1F-372E-4EEC-A5D9-C05BC6F51310}"/>
    <dgm:cxn modelId="{D08970DF-C9E0-0441-B2BB-D544D2CB0542}" type="presOf" srcId="{B648D641-AEDA-4B6B-A2AC-8434F3F855CD}" destId="{DD846E4E-E0D3-6C44-844F-118975626AB2}" srcOrd="0" destOrd="0" presId="urn:microsoft.com/office/officeart/2005/8/layout/hierarchy1"/>
    <dgm:cxn modelId="{B709010F-6C57-8546-B22E-B372B48CBCA8}" type="presParOf" srcId="{8E1D3F14-2ED7-3342-BB61-8A3F06B64386}" destId="{E9469CD2-DDA5-7C44-ABB1-B46FBF50E6E3}" srcOrd="0" destOrd="0" presId="urn:microsoft.com/office/officeart/2005/8/layout/hierarchy1"/>
    <dgm:cxn modelId="{C18FFC2C-AC20-C24C-9A26-A084F0013377}" type="presParOf" srcId="{E9469CD2-DDA5-7C44-ABB1-B46FBF50E6E3}" destId="{AFCD2908-1853-1A4B-9F4B-6AD375D0D567}" srcOrd="0" destOrd="0" presId="urn:microsoft.com/office/officeart/2005/8/layout/hierarchy1"/>
    <dgm:cxn modelId="{C0ED897F-7758-164F-9A86-57FC7DBD5306}" type="presParOf" srcId="{AFCD2908-1853-1A4B-9F4B-6AD375D0D567}" destId="{529D36D9-0664-D441-8B54-D0ACAF81135D}" srcOrd="0" destOrd="0" presId="urn:microsoft.com/office/officeart/2005/8/layout/hierarchy1"/>
    <dgm:cxn modelId="{3B9E884D-C8BA-D94B-8F1A-549BEC8D034B}" type="presParOf" srcId="{AFCD2908-1853-1A4B-9F4B-6AD375D0D567}" destId="{6495724D-60C9-8E47-A381-DAFE48E3A54E}" srcOrd="1" destOrd="0" presId="urn:microsoft.com/office/officeart/2005/8/layout/hierarchy1"/>
    <dgm:cxn modelId="{5C06500F-D392-DB4D-AD61-EFD00FAAC94C}" type="presParOf" srcId="{E9469CD2-DDA5-7C44-ABB1-B46FBF50E6E3}" destId="{A385FAC6-AF5A-5D4A-8150-8B37CEAFA54E}" srcOrd="1" destOrd="0" presId="urn:microsoft.com/office/officeart/2005/8/layout/hierarchy1"/>
    <dgm:cxn modelId="{DC9F17A3-B4BE-3F4D-A4BC-138C649CCFE2}" type="presParOf" srcId="{8E1D3F14-2ED7-3342-BB61-8A3F06B64386}" destId="{3807FA87-1ADD-FC44-8E18-DD7E4EBB0F8C}" srcOrd="1" destOrd="0" presId="urn:microsoft.com/office/officeart/2005/8/layout/hierarchy1"/>
    <dgm:cxn modelId="{2A35B907-C9A7-884F-88A3-5BB59E1F2239}" type="presParOf" srcId="{3807FA87-1ADD-FC44-8E18-DD7E4EBB0F8C}" destId="{AF662C1C-BCD0-354A-9A09-5E8B00972A39}" srcOrd="0" destOrd="0" presId="urn:microsoft.com/office/officeart/2005/8/layout/hierarchy1"/>
    <dgm:cxn modelId="{5BA069F0-40AA-D94F-B9E1-FE8AFB6BD968}" type="presParOf" srcId="{AF662C1C-BCD0-354A-9A09-5E8B00972A39}" destId="{8CEFE829-8000-F048-9AF4-FED76B4D4CE4}" srcOrd="0" destOrd="0" presId="urn:microsoft.com/office/officeart/2005/8/layout/hierarchy1"/>
    <dgm:cxn modelId="{64C856B5-8EA4-8449-842C-3B654D64A906}" type="presParOf" srcId="{AF662C1C-BCD0-354A-9A09-5E8B00972A39}" destId="{545DD9F5-7D39-484A-BCEB-A0B30D873F38}" srcOrd="1" destOrd="0" presId="urn:microsoft.com/office/officeart/2005/8/layout/hierarchy1"/>
    <dgm:cxn modelId="{68717571-DB34-5544-8170-90FAB66CD764}" type="presParOf" srcId="{3807FA87-1ADD-FC44-8E18-DD7E4EBB0F8C}" destId="{77EBB174-C327-2648-845C-101800C71BD8}" srcOrd="1" destOrd="0" presId="urn:microsoft.com/office/officeart/2005/8/layout/hierarchy1"/>
    <dgm:cxn modelId="{F2A4A821-4B8C-944E-B67A-DF4774494766}" type="presParOf" srcId="{8E1D3F14-2ED7-3342-BB61-8A3F06B64386}" destId="{FEA7461C-A68C-F047-9485-DF92883E5247}" srcOrd="2" destOrd="0" presId="urn:microsoft.com/office/officeart/2005/8/layout/hierarchy1"/>
    <dgm:cxn modelId="{0FC44306-2B0C-024D-9880-4D619F90EA85}" type="presParOf" srcId="{FEA7461C-A68C-F047-9485-DF92883E5247}" destId="{71AB9515-DC62-C242-8587-B12A6025B275}" srcOrd="0" destOrd="0" presId="urn:microsoft.com/office/officeart/2005/8/layout/hierarchy1"/>
    <dgm:cxn modelId="{6964DCE9-8176-4C43-99F1-A3B4208FB047}" type="presParOf" srcId="{71AB9515-DC62-C242-8587-B12A6025B275}" destId="{89040CEB-3386-C040-A383-E9B0D9BDBA57}" srcOrd="0" destOrd="0" presId="urn:microsoft.com/office/officeart/2005/8/layout/hierarchy1"/>
    <dgm:cxn modelId="{6071F757-9D37-1748-B14B-533A5F9A28E1}" type="presParOf" srcId="{71AB9515-DC62-C242-8587-B12A6025B275}" destId="{DD846E4E-E0D3-6C44-844F-118975626AB2}" srcOrd="1" destOrd="0" presId="urn:microsoft.com/office/officeart/2005/8/layout/hierarchy1"/>
    <dgm:cxn modelId="{7B62EF9E-6225-D140-AEE7-A1DA15447224}" type="presParOf" srcId="{FEA7461C-A68C-F047-9485-DF92883E5247}" destId="{C53B212F-FEC6-8D4B-94A1-2B9595D011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D36D9-0664-D441-8B54-D0ACAF81135D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5724D-60C9-8E47-A381-DAFE48E3A54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might be </a:t>
          </a:r>
          <a:r>
            <a:rPr lang="en-US" sz="1800" b="1" kern="1200" dirty="0"/>
            <a:t>technically challenging</a:t>
          </a:r>
          <a:r>
            <a:rPr lang="en-US" sz="1800" kern="1200" dirty="0"/>
            <a:t>: While we understand what we might want that does not mean we know how to construct a solution</a:t>
          </a:r>
        </a:p>
      </dsp:txBody>
      <dsp:txXfrm>
        <a:off x="369163" y="865197"/>
        <a:ext cx="2740203" cy="1701388"/>
      </dsp:txXfrm>
    </dsp:sp>
    <dsp:sp modelId="{8CEFE829-8000-F048-9AF4-FED76B4D4CE4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DD9F5-7D39-484A-BCEB-A0B30D873F38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might be </a:t>
          </a:r>
          <a:r>
            <a:rPr lang="en-US" sz="1800" b="1" kern="1200" dirty="0"/>
            <a:t>economically hard</a:t>
          </a:r>
          <a:r>
            <a:rPr lang="en-US" sz="1800" kern="1200" dirty="0"/>
            <a:t>: The costs of a solution are not directly borne by the potential beneficiaries of deploying the solution</a:t>
          </a:r>
        </a:p>
      </dsp:txBody>
      <dsp:txXfrm>
        <a:off x="3847692" y="865197"/>
        <a:ext cx="2740203" cy="1701388"/>
      </dsp:txXfrm>
    </dsp:sp>
    <dsp:sp modelId="{89040CEB-3386-C040-A383-E9B0D9BDBA57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46E4E-E0D3-6C44-844F-118975626AB2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might be </a:t>
          </a:r>
          <a:r>
            <a:rPr lang="en-US" sz="1800" b="1" kern="1200" dirty="0"/>
            <a:t>motivated by risk mitigation</a:t>
          </a:r>
          <a:r>
            <a:rPr lang="en-US" sz="1800" kern="1200" dirty="0"/>
            <a:t>: We are notorious for undervaluing future risk!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CB40-3E0D-3D42-B341-9D38366D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7B96F-F112-484B-9F56-90D0EC7D9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A989-D8E1-564F-9036-99967503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9E07-58F0-FA4A-B2B3-875B9805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313CD-064F-8446-82E6-E2497D0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2382-5310-664A-8F5E-927564C7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DF5B4-DDBE-BE4E-AEB5-4316F05BA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571C-7B43-8843-8C98-986E42FD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B474-CC4E-0A44-8703-BC40AE5E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0D64-694F-7046-AA32-21157039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5C3BF-920D-1A45-BDB4-1DB280433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4A7C0-2ADD-974E-B474-4CF1BA5C7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C3CC3-E86C-2E44-ABFC-3EE20B0F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80B8-C4F0-E049-ACD7-58A8D931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CCDDC-5B09-7449-A264-B330033F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BC52-250E-3042-B41F-882477FA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23A51-97BB-1D47-8C0C-2EE9A140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96EF7-8ED8-9945-9B4D-3826DA9F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8DA1-C784-CF46-95ED-105C5CDB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AD2C2-F16A-B145-90E3-3BD7828E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98BF-4987-F742-A897-E1DAF59A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F10C0-A7A6-3A4F-8414-47C2D9683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9393-416D-6341-88FF-F8B1E373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7834-C3E6-7B43-A663-7B44A1A0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D52C9-BE49-F644-BDE6-5AE61516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3ACB-4A57-7C49-8B47-8C3BDB56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942B-0EFB-9048-A57F-B84034F4B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4C3CD-8E0A-2549-A290-CEA63EEE6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D78C-A7BE-3740-9A24-28DF592C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F689E-EE1F-5C45-9F35-9AF79C46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64AD5-B3D7-3A4A-8229-98099495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7A60-0418-454A-96B7-1A658E05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CC3B4-0905-6149-9DE7-E7ABC35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9DAAD-6ED1-C54D-B814-7B843B5F5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0B865-534A-8848-B2A2-0B1DED7A3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E087B-C40D-D644-A5CA-9201FC494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2C8E1-DFAB-934B-8EBD-93CECC30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F3E3A-2074-4643-8AB2-2FD85AA5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2B37B-6D7A-844F-827D-C7A9FAC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B83A-F195-EE40-B58E-CEEE9D90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653E8-EEC2-3E44-9664-A2333AC6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FB18B-5D6E-2741-B0AE-D16CCD9F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A0C23-04DF-0341-87E2-6DDDE920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D342-72B2-D14D-92AA-F8B59B86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BBA3D-176E-364E-A09E-92858A0C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ECEC-16F8-1F4D-BE65-751C4915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785E-4122-1E4B-8694-CCB6C99F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9B86-C28F-354E-87FE-95A7A408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5453F-1FFE-DD4E-8AD4-9E2092E9B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14F82-D488-EF42-84B2-8C3430ED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A073-2535-7243-BA80-575FCC70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6746-BBE7-F645-9A12-1C529D11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3376-5CA5-014D-BFFE-2F8439E1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21C2D-41DA-2F40-BE16-535CC2C2D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B37DD-DEB9-044E-A536-F4448E1E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2D883-125C-0246-BE48-A4B6EBA2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DAE82-2C44-CB43-A63D-FB1FD17D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D83F-653A-F645-B63C-4242FC27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B9C38-942F-5841-B013-65C5770F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C44D2-4B22-FA4D-80A2-DA8D9B4A7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0B87-0634-5943-BFA0-43947F149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460D-C962-3246-831A-F54A00CAFB1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057E-4FDE-9F4B-8382-EA70BCEC0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ABFD-10C0-7943-A446-3B386256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rs.org/" TargetMode="External"/><Relationship Id="rId2" Type="http://schemas.openxmlformats.org/officeDocument/2006/relationships/hyperlink" Target="http://www.irr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CA50-F4F8-D349-BA26-A9470FE4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385" y="1122363"/>
            <a:ext cx="1010489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Securing the Internet’s Routing System so Damn Difficult?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3C21C-EC90-6F4F-B0E3-D8730BC3B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772"/>
            <a:ext cx="9144000" cy="89502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APNIC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76517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C574D-3FE1-CD40-B1A4-9055A06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7046-7BCA-844A-A1B6-7A18A799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Piecemeal deployment without the requirement for central orchestration</a:t>
            </a:r>
          </a:p>
          <a:p>
            <a:r>
              <a:rPr lang="en-US" sz="2400" dirty="0"/>
              <a:t>Competitive advantages to early adopters</a:t>
            </a:r>
          </a:p>
          <a:p>
            <a:r>
              <a:rPr lang="en-US" sz="2400" dirty="0"/>
              <a:t>Economies of scale as adopter numbers increase</a:t>
            </a:r>
          </a:p>
          <a:p>
            <a:r>
              <a:rPr lang="en-US" sz="2400" dirty="0"/>
              <a:t>Alignment of common benefit with individual benefit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0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37CE-39D6-7046-AB95-640A0034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Non-Successes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F044-D825-3C41-B377-4733677B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</a:t>
            </a:r>
          </a:p>
          <a:p>
            <a:r>
              <a:rPr lang="en-US" dirty="0"/>
              <a:t>DDOS </a:t>
            </a:r>
            <a:r>
              <a:rPr lang="en-US" dirty="0" err="1"/>
              <a:t>defence</a:t>
            </a:r>
            <a:endParaRPr lang="en-US" dirty="0"/>
          </a:p>
          <a:p>
            <a:r>
              <a:rPr lang="en-US" dirty="0"/>
              <a:t>BCP 38 deployment</a:t>
            </a:r>
          </a:p>
          <a:p>
            <a:r>
              <a:rPr lang="en-US" dirty="0"/>
              <a:t>Secure end systems</a:t>
            </a:r>
          </a:p>
          <a:p>
            <a:r>
              <a:rPr lang="en-US" dirty="0"/>
              <a:t>Secure networks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IPv6 adoption (so far!)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D66900-05DE-E54A-AE30-B7F6E4FA7292}"/>
              </a:ext>
            </a:extLst>
          </p:cNvPr>
          <p:cNvSpPr/>
          <p:nvPr/>
        </p:nvSpPr>
        <p:spPr>
          <a:xfrm>
            <a:off x="3723629" y="464450"/>
            <a:ext cx="4505965" cy="943435"/>
          </a:xfrm>
          <a:custGeom>
            <a:avLst/>
            <a:gdLst>
              <a:gd name="connsiteX0" fmla="*/ 93623 w 4505965"/>
              <a:gd name="connsiteY0" fmla="*/ 943435 h 943435"/>
              <a:gd name="connsiteX1" fmla="*/ 405680 w 4505965"/>
              <a:gd name="connsiteY1" fmla="*/ 783778 h 943435"/>
              <a:gd name="connsiteX2" fmla="*/ 3315794 w 4505965"/>
              <a:gd name="connsiteY2" fmla="*/ 6 h 943435"/>
              <a:gd name="connsiteX3" fmla="*/ 1523280 w 4505965"/>
              <a:gd name="connsiteY3" fmla="*/ 798292 h 943435"/>
              <a:gd name="connsiteX4" fmla="*/ 4505965 w 4505965"/>
              <a:gd name="connsiteY4" fmla="*/ 362863 h 9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965" h="943435">
                <a:moveTo>
                  <a:pt x="93623" y="943435"/>
                </a:moveTo>
                <a:cubicBezTo>
                  <a:pt x="-18863" y="942225"/>
                  <a:pt x="-131349" y="941016"/>
                  <a:pt x="405680" y="783778"/>
                </a:cubicBezTo>
                <a:cubicBezTo>
                  <a:pt x="942709" y="626540"/>
                  <a:pt x="3129527" y="-2413"/>
                  <a:pt x="3315794" y="6"/>
                </a:cubicBezTo>
                <a:cubicBezTo>
                  <a:pt x="3502061" y="2425"/>
                  <a:pt x="1324918" y="737816"/>
                  <a:pt x="1523280" y="798292"/>
                </a:cubicBezTo>
                <a:cubicBezTo>
                  <a:pt x="1721642" y="858768"/>
                  <a:pt x="3113803" y="610815"/>
                  <a:pt x="4505965" y="36286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71C70-9998-6D4A-8120-024C5EB1CC6F}"/>
              </a:ext>
            </a:extLst>
          </p:cNvPr>
          <p:cNvSpPr txBox="1"/>
          <p:nvPr/>
        </p:nvSpPr>
        <p:spPr>
          <a:xfrm rot="21123339">
            <a:off x="4779327" y="225675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Failures!</a:t>
            </a:r>
          </a:p>
        </p:txBody>
      </p:sp>
    </p:spTree>
    <p:extLst>
      <p:ext uri="{BB962C8B-B14F-4D97-AF65-F5344CB8AC3E}">
        <p14:creationId xmlns:p14="http://schemas.microsoft.com/office/powerpoint/2010/main" val="216765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C574D-3FE1-CD40-B1A4-9055A06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Failure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7046-7BCA-844A-A1B6-7A18A799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Need for orchestrated actions (flag days)</a:t>
            </a:r>
          </a:p>
          <a:p>
            <a:r>
              <a:rPr lang="en-US" sz="2400">
                <a:solidFill>
                  <a:srgbClr val="000000"/>
                </a:solidFill>
              </a:rPr>
              <a:t>Technologies that require universal or near universal adoption</a:t>
            </a:r>
          </a:p>
          <a:p>
            <a:r>
              <a:rPr lang="en-US" sz="2400">
                <a:solidFill>
                  <a:srgbClr val="000000"/>
                </a:solidFill>
              </a:rPr>
              <a:t>Where there are common benefits but not necessarily individual benefits</a:t>
            </a:r>
          </a:p>
          <a:p>
            <a:r>
              <a:rPr lang="en-US" sz="2400">
                <a:solidFill>
                  <a:srgbClr val="000000"/>
                </a:solidFill>
              </a:rPr>
              <a:t>Where there is no clear early adopter advantage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3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8627D-F19C-314B-83B9-C62D8DD8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What makes a problem “hard”?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566290A-61AC-43C6-A6A8-C51325C2C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32559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502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D6D5-4C4D-4D4B-BAC6-C7FE0CB3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Securing Routing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DFBD-AC73-B143-BC5F-57F9AFFF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no single entity is in charge</a:t>
            </a:r>
          </a:p>
          <a:p>
            <a:r>
              <a:rPr lang="en-US" dirty="0"/>
              <a:t>Because we can’t audit BGP, as we have no standard reference route set to compare with</a:t>
            </a:r>
          </a:p>
          <a:p>
            <a:r>
              <a:rPr lang="en-US" dirty="0"/>
              <a:t>Because we can’t arbitrate between conflicting BGP information (because there is no standard reference point)</a:t>
            </a:r>
          </a:p>
          <a:p>
            <a:r>
              <a:rPr lang="en-US" dirty="0"/>
              <a:t>Because there are no credentials that allow a BGP update to be compared against the original route injection (because BGP is a hop-by-hop protocol)</a:t>
            </a:r>
          </a:p>
          <a:p>
            <a:r>
              <a:rPr lang="en-US" dirty="0"/>
              <a:t>Because BGP is based on opaque local decisions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6E87CFD-BC07-0C41-A242-BF7FED5E3272}"/>
              </a:ext>
            </a:extLst>
          </p:cNvPr>
          <p:cNvSpPr/>
          <p:nvPr/>
        </p:nvSpPr>
        <p:spPr>
          <a:xfrm>
            <a:off x="3328416" y="987160"/>
            <a:ext cx="5303520" cy="55256"/>
          </a:xfrm>
          <a:custGeom>
            <a:avLst/>
            <a:gdLst>
              <a:gd name="connsiteX0" fmla="*/ 0 w 5303520"/>
              <a:gd name="connsiteY0" fmla="*/ 27824 h 55256"/>
              <a:gd name="connsiteX1" fmla="*/ 1307592 w 5303520"/>
              <a:gd name="connsiteY1" fmla="*/ 392 h 55256"/>
              <a:gd name="connsiteX2" fmla="*/ 3200400 w 5303520"/>
              <a:gd name="connsiteY2" fmla="*/ 46112 h 55256"/>
              <a:gd name="connsiteX3" fmla="*/ 5303520 w 5303520"/>
              <a:gd name="connsiteY3" fmla="*/ 55256 h 5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520" h="55256">
                <a:moveTo>
                  <a:pt x="0" y="27824"/>
                </a:moveTo>
                <a:cubicBezTo>
                  <a:pt x="387096" y="12584"/>
                  <a:pt x="774192" y="-2656"/>
                  <a:pt x="1307592" y="392"/>
                </a:cubicBezTo>
                <a:cubicBezTo>
                  <a:pt x="1840992" y="3440"/>
                  <a:pt x="3200400" y="46112"/>
                  <a:pt x="3200400" y="46112"/>
                </a:cubicBezTo>
                <a:lnTo>
                  <a:pt x="5303520" y="55256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0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4DAC-C168-004D-AEB9-302A7E5B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worry?</a:t>
            </a:r>
          </a:p>
        </p:txBody>
      </p:sp>
    </p:spTree>
    <p:extLst>
      <p:ext uri="{BB962C8B-B14F-4D97-AF65-F5344CB8AC3E}">
        <p14:creationId xmlns:p14="http://schemas.microsoft.com/office/powerpoint/2010/main" val="104423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8627D-F19C-314B-83B9-C62D8DD8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Because it’s just too easy to be bad in routing!</a:t>
            </a:r>
          </a:p>
        </p:txBody>
      </p:sp>
      <p:pic>
        <p:nvPicPr>
          <p:cNvPr id="7" name="Content Placeholder 4" descr="devil 1.jpg">
            <a:extLst>
              <a:ext uri="{FF2B5EF4-FFF2-40B4-BE49-F238E27FC236}">
                <a16:creationId xmlns:a16="http://schemas.microsoft.com/office/drawing/2014/main" id="{659884A5-B2DF-324C-A5CF-2EE1D339A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3241187" y="2560640"/>
            <a:ext cx="3875119" cy="21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20352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User traffic gets diverted enabling a Man-in-the-Middle attack on a service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34052D7-E50E-B04E-BCC1-02C84A744D03}"/>
              </a:ext>
            </a:extLst>
          </p:cNvPr>
          <p:cNvSpPr/>
          <p:nvPr/>
        </p:nvSpPr>
        <p:spPr>
          <a:xfrm>
            <a:off x="5989581" y="4162781"/>
            <a:ext cx="267449" cy="256950"/>
          </a:xfrm>
          <a:custGeom>
            <a:avLst/>
            <a:gdLst>
              <a:gd name="connsiteX0" fmla="*/ 148173 w 267449"/>
              <a:gd name="connsiteY0" fmla="*/ 0 h 256950"/>
              <a:gd name="connsiteX1" fmla="*/ 939 w 267449"/>
              <a:gd name="connsiteY1" fmla="*/ 131736 h 256950"/>
              <a:gd name="connsiteX2" fmla="*/ 93929 w 267449"/>
              <a:gd name="connsiteY2" fmla="*/ 255722 h 256950"/>
              <a:gd name="connsiteX3" fmla="*/ 264410 w 267449"/>
              <a:gd name="connsiteY3" fmla="*/ 185980 h 256950"/>
              <a:gd name="connsiteX4" fmla="*/ 186919 w 267449"/>
              <a:gd name="connsiteY4" fmla="*/ 38746 h 2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49" h="256950">
                <a:moveTo>
                  <a:pt x="148173" y="0"/>
                </a:moveTo>
                <a:cubicBezTo>
                  <a:pt x="79076" y="44558"/>
                  <a:pt x="9980" y="89116"/>
                  <a:pt x="939" y="131736"/>
                </a:cubicBezTo>
                <a:cubicBezTo>
                  <a:pt x="-8102" y="174356"/>
                  <a:pt x="50017" y="246681"/>
                  <a:pt x="93929" y="255722"/>
                </a:cubicBezTo>
                <a:cubicBezTo>
                  <a:pt x="137841" y="264763"/>
                  <a:pt x="248912" y="222143"/>
                  <a:pt x="264410" y="185980"/>
                </a:cubicBezTo>
                <a:cubicBezTo>
                  <a:pt x="279908" y="149817"/>
                  <a:pt x="233413" y="94281"/>
                  <a:pt x="186919" y="3874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8331154-09F6-DC41-B018-660591549DE2}"/>
              </a:ext>
            </a:extLst>
          </p:cNvPr>
          <p:cNvSpPr/>
          <p:nvPr/>
        </p:nvSpPr>
        <p:spPr>
          <a:xfrm>
            <a:off x="5990520" y="4441751"/>
            <a:ext cx="123987" cy="751535"/>
          </a:xfrm>
          <a:custGeom>
            <a:avLst/>
            <a:gdLst>
              <a:gd name="connsiteX0" fmla="*/ 123987 w 123987"/>
              <a:gd name="connsiteY0" fmla="*/ 0 h 751535"/>
              <a:gd name="connsiteX1" fmla="*/ 116237 w 123987"/>
              <a:gd name="connsiteY1" fmla="*/ 325464 h 751535"/>
              <a:gd name="connsiteX2" fmla="*/ 108488 w 123987"/>
              <a:gd name="connsiteY2" fmla="*/ 488196 h 751535"/>
              <a:gd name="connsiteX3" fmla="*/ 30997 w 123987"/>
              <a:gd name="connsiteY3" fmla="*/ 728420 h 751535"/>
              <a:gd name="connsiteX4" fmla="*/ 0 w 123987"/>
              <a:gd name="connsiteY4" fmla="*/ 728420 h 7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87" h="751535">
                <a:moveTo>
                  <a:pt x="123987" y="0"/>
                </a:moveTo>
                <a:cubicBezTo>
                  <a:pt x="121403" y="122049"/>
                  <a:pt x="118820" y="244098"/>
                  <a:pt x="116237" y="325464"/>
                </a:cubicBezTo>
                <a:cubicBezTo>
                  <a:pt x="113654" y="406830"/>
                  <a:pt x="122695" y="421037"/>
                  <a:pt x="108488" y="488196"/>
                </a:cubicBezTo>
                <a:cubicBezTo>
                  <a:pt x="94281" y="555355"/>
                  <a:pt x="30997" y="728420"/>
                  <a:pt x="30997" y="728420"/>
                </a:cubicBezTo>
                <a:cubicBezTo>
                  <a:pt x="12916" y="768457"/>
                  <a:pt x="6458" y="748438"/>
                  <a:pt x="0" y="72842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6989A6D-55E8-BB48-A7E7-328D554D037F}"/>
              </a:ext>
            </a:extLst>
          </p:cNvPr>
          <p:cNvSpPr/>
          <p:nvPr/>
        </p:nvSpPr>
        <p:spPr>
          <a:xfrm>
            <a:off x="6122256" y="4891201"/>
            <a:ext cx="61993" cy="294468"/>
          </a:xfrm>
          <a:custGeom>
            <a:avLst/>
            <a:gdLst>
              <a:gd name="connsiteX0" fmla="*/ 0 w 61993"/>
              <a:gd name="connsiteY0" fmla="*/ 0 h 294468"/>
              <a:gd name="connsiteX1" fmla="*/ 61993 w 61993"/>
              <a:gd name="connsiteY1" fmla="*/ 294468 h 29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93" h="294468">
                <a:moveTo>
                  <a:pt x="0" y="0"/>
                </a:moveTo>
                <a:lnTo>
                  <a:pt x="61993" y="294468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D390AA9-3DFF-A44E-9C4B-2C8F179770FA}"/>
              </a:ext>
            </a:extLst>
          </p:cNvPr>
          <p:cNvSpPr/>
          <p:nvPr/>
        </p:nvSpPr>
        <p:spPr>
          <a:xfrm>
            <a:off x="5982771" y="4495941"/>
            <a:ext cx="263471" cy="193782"/>
          </a:xfrm>
          <a:custGeom>
            <a:avLst/>
            <a:gdLst>
              <a:gd name="connsiteX0" fmla="*/ 0 w 263471"/>
              <a:gd name="connsiteY0" fmla="*/ 193782 h 193782"/>
              <a:gd name="connsiteX1" fmla="*/ 123986 w 263471"/>
              <a:gd name="connsiteY1" fmla="*/ 54 h 193782"/>
              <a:gd name="connsiteX2" fmla="*/ 263471 w 263471"/>
              <a:gd name="connsiteY2" fmla="*/ 178284 h 19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71" h="193782">
                <a:moveTo>
                  <a:pt x="0" y="193782"/>
                </a:moveTo>
                <a:cubicBezTo>
                  <a:pt x="40037" y="98209"/>
                  <a:pt x="80074" y="2637"/>
                  <a:pt x="123986" y="54"/>
                </a:cubicBezTo>
                <a:cubicBezTo>
                  <a:pt x="167898" y="-2529"/>
                  <a:pt x="215684" y="87877"/>
                  <a:pt x="263471" y="17828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0283B4D-9605-CD4C-8259-737F4904FAF7}"/>
              </a:ext>
            </a:extLst>
          </p:cNvPr>
          <p:cNvSpPr/>
          <p:nvPr/>
        </p:nvSpPr>
        <p:spPr>
          <a:xfrm>
            <a:off x="10702005" y="4322406"/>
            <a:ext cx="659891" cy="663955"/>
          </a:xfrm>
          <a:custGeom>
            <a:avLst/>
            <a:gdLst>
              <a:gd name="connsiteX0" fmla="*/ 0 w 659891"/>
              <a:gd name="connsiteY0" fmla="*/ 3107 h 663955"/>
              <a:gd name="connsiteX1" fmla="*/ 7749 w 659891"/>
              <a:gd name="connsiteY1" fmla="*/ 351819 h 663955"/>
              <a:gd name="connsiteX2" fmla="*/ 15498 w 659891"/>
              <a:gd name="connsiteY2" fmla="*/ 576545 h 663955"/>
              <a:gd name="connsiteX3" fmla="*/ 46495 w 659891"/>
              <a:gd name="connsiteY3" fmla="*/ 661785 h 663955"/>
              <a:gd name="connsiteX4" fmla="*/ 433952 w 659891"/>
              <a:gd name="connsiteY4" fmla="*/ 638538 h 663955"/>
              <a:gd name="connsiteX5" fmla="*/ 643180 w 659891"/>
              <a:gd name="connsiteY5" fmla="*/ 638538 h 663955"/>
              <a:gd name="connsiteX6" fmla="*/ 643180 w 659891"/>
              <a:gd name="connsiteY6" fmla="*/ 584294 h 663955"/>
              <a:gd name="connsiteX7" fmla="*/ 612183 w 659891"/>
              <a:gd name="connsiteY7" fmla="*/ 88348 h 663955"/>
              <a:gd name="connsiteX8" fmla="*/ 588935 w 659891"/>
              <a:gd name="connsiteY8" fmla="*/ 3107 h 663955"/>
              <a:gd name="connsiteX9" fmla="*/ 340963 w 659891"/>
              <a:gd name="connsiteY9" fmla="*/ 18606 h 663955"/>
              <a:gd name="connsiteX10" fmla="*/ 100739 w 659891"/>
              <a:gd name="connsiteY10" fmla="*/ 18606 h 663955"/>
              <a:gd name="connsiteX11" fmla="*/ 0 w 659891"/>
              <a:gd name="connsiteY11" fmla="*/ 3107 h 66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891" h="663955">
                <a:moveTo>
                  <a:pt x="0" y="3107"/>
                </a:moveTo>
                <a:cubicBezTo>
                  <a:pt x="2583" y="129676"/>
                  <a:pt x="5166" y="256246"/>
                  <a:pt x="7749" y="351819"/>
                </a:cubicBezTo>
                <a:cubicBezTo>
                  <a:pt x="10332" y="447392"/>
                  <a:pt x="9040" y="524884"/>
                  <a:pt x="15498" y="576545"/>
                </a:cubicBezTo>
                <a:cubicBezTo>
                  <a:pt x="21956" y="628206"/>
                  <a:pt x="-23247" y="651453"/>
                  <a:pt x="46495" y="661785"/>
                </a:cubicBezTo>
                <a:cubicBezTo>
                  <a:pt x="116237" y="672117"/>
                  <a:pt x="334505" y="642412"/>
                  <a:pt x="433952" y="638538"/>
                </a:cubicBezTo>
                <a:cubicBezTo>
                  <a:pt x="533399" y="634664"/>
                  <a:pt x="608309" y="647579"/>
                  <a:pt x="643180" y="638538"/>
                </a:cubicBezTo>
                <a:cubicBezTo>
                  <a:pt x="678051" y="629497"/>
                  <a:pt x="648346" y="675992"/>
                  <a:pt x="643180" y="584294"/>
                </a:cubicBezTo>
                <a:cubicBezTo>
                  <a:pt x="638014" y="492596"/>
                  <a:pt x="621224" y="185212"/>
                  <a:pt x="612183" y="88348"/>
                </a:cubicBezTo>
                <a:cubicBezTo>
                  <a:pt x="603142" y="-8516"/>
                  <a:pt x="634138" y="14731"/>
                  <a:pt x="588935" y="3107"/>
                </a:cubicBezTo>
                <a:cubicBezTo>
                  <a:pt x="543732" y="-8517"/>
                  <a:pt x="422329" y="16023"/>
                  <a:pt x="340963" y="18606"/>
                </a:cubicBezTo>
                <a:cubicBezTo>
                  <a:pt x="259597" y="21189"/>
                  <a:pt x="100739" y="18606"/>
                  <a:pt x="100739" y="18606"/>
                </a:cubicBezTo>
                <a:lnTo>
                  <a:pt x="0" y="3107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531BDB6-CE6B-BC44-A4BC-35CE46CAC2B3}"/>
              </a:ext>
            </a:extLst>
          </p:cNvPr>
          <p:cNvSpPr/>
          <p:nvPr/>
        </p:nvSpPr>
        <p:spPr>
          <a:xfrm>
            <a:off x="11314188" y="4147283"/>
            <a:ext cx="232474" cy="162732"/>
          </a:xfrm>
          <a:custGeom>
            <a:avLst/>
            <a:gdLst>
              <a:gd name="connsiteX0" fmla="*/ 0 w 232474"/>
              <a:gd name="connsiteY0" fmla="*/ 162732 h 162732"/>
              <a:gd name="connsiteX1" fmla="*/ 232474 w 232474"/>
              <a:gd name="connsiteY1" fmla="*/ 0 h 1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474" h="162732">
                <a:moveTo>
                  <a:pt x="0" y="162732"/>
                </a:moveTo>
                <a:lnTo>
                  <a:pt x="232474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A17159E-E66D-1A4D-8209-2B29A9C2F8DC}"/>
              </a:ext>
            </a:extLst>
          </p:cNvPr>
          <p:cNvSpPr/>
          <p:nvPr/>
        </p:nvSpPr>
        <p:spPr>
          <a:xfrm>
            <a:off x="11352934" y="4712971"/>
            <a:ext cx="232474" cy="232474"/>
          </a:xfrm>
          <a:custGeom>
            <a:avLst/>
            <a:gdLst>
              <a:gd name="connsiteX0" fmla="*/ 0 w 232474"/>
              <a:gd name="connsiteY0" fmla="*/ 232474 h 232474"/>
              <a:gd name="connsiteX1" fmla="*/ 232474 w 232474"/>
              <a:gd name="connsiteY1" fmla="*/ 0 h 2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474" h="232474">
                <a:moveTo>
                  <a:pt x="0" y="232474"/>
                </a:moveTo>
                <a:lnTo>
                  <a:pt x="232474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280042-534C-E84A-B889-80789EC1F00E}"/>
              </a:ext>
            </a:extLst>
          </p:cNvPr>
          <p:cNvGrpSpPr/>
          <p:nvPr/>
        </p:nvGrpSpPr>
        <p:grpSpPr>
          <a:xfrm>
            <a:off x="7175922" y="4891200"/>
            <a:ext cx="415051" cy="388683"/>
            <a:chOff x="4695768" y="5354663"/>
            <a:chExt cx="415051" cy="38868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88E4BBA-F973-EC49-B207-C62713A69FE9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183EB9B-F9D2-394B-802A-EA00B51BD426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3F7DE28-4AE5-3A49-B0CB-5CE934BAEA5F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9A47B1-9388-4144-842C-7FFF95F4424D}"/>
              </a:ext>
            </a:extLst>
          </p:cNvPr>
          <p:cNvGrpSpPr/>
          <p:nvPr/>
        </p:nvGrpSpPr>
        <p:grpSpPr>
          <a:xfrm>
            <a:off x="8418563" y="5162422"/>
            <a:ext cx="415051" cy="388683"/>
            <a:chOff x="4695768" y="5354663"/>
            <a:chExt cx="415051" cy="38868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1A89150-D76A-A74D-8237-27DA53CFAB67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90DF9B-96D9-BB48-9E9F-619251B1469F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5C669C7-8BF0-D04B-9E4A-8F35AE3B37EA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77E3DA-2D52-2C46-8BB5-354C9F0D9F98}"/>
              </a:ext>
            </a:extLst>
          </p:cNvPr>
          <p:cNvGrpSpPr/>
          <p:nvPr/>
        </p:nvGrpSpPr>
        <p:grpSpPr>
          <a:xfrm>
            <a:off x="9745130" y="4922088"/>
            <a:ext cx="415051" cy="388683"/>
            <a:chOff x="4695768" y="5354663"/>
            <a:chExt cx="415051" cy="388683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9D16207-86C6-3F46-B9B3-2B73E754DA9A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8E1087-C9FC-5E4D-829C-EFA7DD4471C3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96AD7C3-5A9A-B448-9105-EC27F289C1BD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DEA79F-1527-1A45-AE42-57ACA4DB8E49}"/>
              </a:ext>
            </a:extLst>
          </p:cNvPr>
          <p:cNvGrpSpPr/>
          <p:nvPr/>
        </p:nvGrpSpPr>
        <p:grpSpPr>
          <a:xfrm>
            <a:off x="8389867" y="3807557"/>
            <a:ext cx="415051" cy="388683"/>
            <a:chOff x="4695768" y="5354663"/>
            <a:chExt cx="415051" cy="38868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CC1CE3F-428C-244C-9C4E-3285EDDEDD83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EB3708-882C-3143-A988-0DFB29C3648A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CEABDA5-AA3D-674A-ADB3-0E34DB0E565D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Content Placeholder 4" descr="devil 1.jpg">
            <a:extLst>
              <a:ext uri="{FF2B5EF4-FFF2-40B4-BE49-F238E27FC236}">
                <a16:creationId xmlns:a16="http://schemas.microsoft.com/office/drawing/2014/main" id="{CDD43CBD-86C3-1D43-9B4F-4085D087A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7966675" y="3100674"/>
            <a:ext cx="1204043" cy="662146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D8C39121-731F-784E-8AD5-7F70665C3911}"/>
              </a:ext>
            </a:extLst>
          </p:cNvPr>
          <p:cNvSpPr/>
          <p:nvPr/>
        </p:nvSpPr>
        <p:spPr>
          <a:xfrm>
            <a:off x="7586298" y="4193778"/>
            <a:ext cx="775463" cy="702076"/>
          </a:xfrm>
          <a:custGeom>
            <a:avLst/>
            <a:gdLst>
              <a:gd name="connsiteX0" fmla="*/ 775463 w 775463"/>
              <a:gd name="connsiteY0" fmla="*/ 0 h 702076"/>
              <a:gd name="connsiteX1" fmla="*/ 147781 w 775463"/>
              <a:gd name="connsiteY1" fmla="*/ 550190 h 702076"/>
              <a:gd name="connsiteX2" fmla="*/ 8297 w 775463"/>
              <a:gd name="connsiteY2" fmla="*/ 697423 h 702076"/>
              <a:gd name="connsiteX3" fmla="*/ 16046 w 775463"/>
              <a:gd name="connsiteY3" fmla="*/ 495945 h 702076"/>
              <a:gd name="connsiteX4" fmla="*/ 16046 w 775463"/>
              <a:gd name="connsiteY4" fmla="*/ 689674 h 702076"/>
              <a:gd name="connsiteX5" fmla="*/ 202025 w 775463"/>
              <a:gd name="connsiteY5" fmla="*/ 666427 h 7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63" h="702076">
                <a:moveTo>
                  <a:pt x="775463" y="0"/>
                </a:moveTo>
                <a:lnTo>
                  <a:pt x="147781" y="550190"/>
                </a:lnTo>
                <a:cubicBezTo>
                  <a:pt x="19920" y="666427"/>
                  <a:pt x="30253" y="706464"/>
                  <a:pt x="8297" y="697423"/>
                </a:cubicBezTo>
                <a:cubicBezTo>
                  <a:pt x="-13659" y="688382"/>
                  <a:pt x="14755" y="497236"/>
                  <a:pt x="16046" y="495945"/>
                </a:cubicBezTo>
                <a:cubicBezTo>
                  <a:pt x="17337" y="494654"/>
                  <a:pt x="-14950" y="661260"/>
                  <a:pt x="16046" y="689674"/>
                </a:cubicBezTo>
                <a:cubicBezTo>
                  <a:pt x="47042" y="718088"/>
                  <a:pt x="124533" y="692257"/>
                  <a:pt x="202025" y="6664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4F31A-2D59-2F41-8ED6-F6F9A0399EB1}"/>
              </a:ext>
            </a:extLst>
          </p:cNvPr>
          <p:cNvSpPr txBox="1"/>
          <p:nvPr/>
        </p:nvSpPr>
        <p:spPr>
          <a:xfrm>
            <a:off x="7739168" y="4365094"/>
            <a:ext cx="132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False route to server address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2D7B245-7640-7840-BAE0-C21A2E34B68A}"/>
              </a:ext>
            </a:extLst>
          </p:cNvPr>
          <p:cNvSpPr/>
          <p:nvPr/>
        </p:nvSpPr>
        <p:spPr>
          <a:xfrm>
            <a:off x="6773185" y="5038431"/>
            <a:ext cx="3866827" cy="527073"/>
          </a:xfrm>
          <a:custGeom>
            <a:avLst/>
            <a:gdLst>
              <a:gd name="connsiteX0" fmla="*/ 0 w 3866827"/>
              <a:gd name="connsiteY0" fmla="*/ 77492 h 527073"/>
              <a:gd name="connsiteX1" fmla="*/ 426203 w 3866827"/>
              <a:gd name="connsiteY1" fmla="*/ 263471 h 527073"/>
              <a:gd name="connsiteX2" fmla="*/ 1875295 w 3866827"/>
              <a:gd name="connsiteY2" fmla="*/ 526943 h 527073"/>
              <a:gd name="connsiteX3" fmla="*/ 3138406 w 3866827"/>
              <a:gd name="connsiteY3" fmla="*/ 294468 h 527073"/>
              <a:gd name="connsiteX4" fmla="*/ 3866827 w 3866827"/>
              <a:gd name="connsiteY4" fmla="*/ 0 h 52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827" h="527073">
                <a:moveTo>
                  <a:pt x="0" y="77492"/>
                </a:moveTo>
                <a:cubicBezTo>
                  <a:pt x="56827" y="133027"/>
                  <a:pt x="113654" y="188562"/>
                  <a:pt x="426203" y="263471"/>
                </a:cubicBezTo>
                <a:cubicBezTo>
                  <a:pt x="738752" y="338380"/>
                  <a:pt x="1423261" y="521777"/>
                  <a:pt x="1875295" y="526943"/>
                </a:cubicBezTo>
                <a:cubicBezTo>
                  <a:pt x="2327329" y="532109"/>
                  <a:pt x="2806484" y="382292"/>
                  <a:pt x="3138406" y="294468"/>
                </a:cubicBezTo>
                <a:cubicBezTo>
                  <a:pt x="3470328" y="206644"/>
                  <a:pt x="3668577" y="103322"/>
                  <a:pt x="38668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A3A520E-39CA-9D44-A26F-7C76F012987E}"/>
              </a:ext>
            </a:extLst>
          </p:cNvPr>
          <p:cNvSpPr/>
          <p:nvPr/>
        </p:nvSpPr>
        <p:spPr>
          <a:xfrm>
            <a:off x="6811930" y="4093039"/>
            <a:ext cx="1456841" cy="903032"/>
          </a:xfrm>
          <a:custGeom>
            <a:avLst/>
            <a:gdLst>
              <a:gd name="connsiteX0" fmla="*/ 0 w 1456841"/>
              <a:gd name="connsiteY0" fmla="*/ 650929 h 903032"/>
              <a:gd name="connsiteX1" fmla="*/ 464949 w 1456841"/>
              <a:gd name="connsiteY1" fmla="*/ 867905 h 903032"/>
              <a:gd name="connsiteX2" fmla="*/ 1456841 w 1456841"/>
              <a:gd name="connsiteY2" fmla="*/ 0 h 90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841" h="903032">
                <a:moveTo>
                  <a:pt x="0" y="650929"/>
                </a:moveTo>
                <a:cubicBezTo>
                  <a:pt x="111071" y="813661"/>
                  <a:pt x="222142" y="976393"/>
                  <a:pt x="464949" y="867905"/>
                </a:cubicBezTo>
                <a:cubicBezTo>
                  <a:pt x="707756" y="759417"/>
                  <a:pt x="1082298" y="379708"/>
                  <a:pt x="1456841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5F1CC36-EF49-2D4B-A04B-571D9CBE4D44}"/>
              </a:ext>
            </a:extLst>
          </p:cNvPr>
          <p:cNvSpPr/>
          <p:nvPr/>
        </p:nvSpPr>
        <p:spPr>
          <a:xfrm>
            <a:off x="8896452" y="4139534"/>
            <a:ext cx="1635071" cy="745340"/>
          </a:xfrm>
          <a:custGeom>
            <a:avLst/>
            <a:gdLst>
              <a:gd name="connsiteX0" fmla="*/ 0 w 1635071"/>
              <a:gd name="connsiteY0" fmla="*/ 0 h 745340"/>
              <a:gd name="connsiteX1" fmla="*/ 852407 w 1635071"/>
              <a:gd name="connsiteY1" fmla="*/ 705172 h 745340"/>
              <a:gd name="connsiteX2" fmla="*/ 1635071 w 1635071"/>
              <a:gd name="connsiteY2" fmla="*/ 596684 h 7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071" h="745340">
                <a:moveTo>
                  <a:pt x="0" y="0"/>
                </a:moveTo>
                <a:cubicBezTo>
                  <a:pt x="289947" y="302862"/>
                  <a:pt x="579895" y="605725"/>
                  <a:pt x="852407" y="705172"/>
                </a:cubicBezTo>
                <a:cubicBezTo>
                  <a:pt x="1124919" y="804619"/>
                  <a:pt x="1379995" y="700651"/>
                  <a:pt x="1635071" y="59668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06EEB7-7EDF-E74C-9572-A5B1B91BCB31}"/>
              </a:ext>
            </a:extLst>
          </p:cNvPr>
          <p:cNvSpPr txBox="1"/>
          <p:nvPr/>
        </p:nvSpPr>
        <p:spPr>
          <a:xfrm>
            <a:off x="8193742" y="560249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“normal” network path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7245E5-4830-0142-9F0F-9D595444DF08}"/>
              </a:ext>
            </a:extLst>
          </p:cNvPr>
          <p:cNvSpPr txBox="1"/>
          <p:nvPr/>
        </p:nvSpPr>
        <p:spPr>
          <a:xfrm>
            <a:off x="7037304" y="3863630"/>
            <a:ext cx="1085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Re-directed network path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53E986-FFD5-B04C-8B03-097991E58813}"/>
              </a:ext>
            </a:extLst>
          </p:cNvPr>
          <p:cNvSpPr txBox="1"/>
          <p:nvPr/>
        </p:nvSpPr>
        <p:spPr>
          <a:xfrm>
            <a:off x="5895419" y="532549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29102-F3A6-FD47-8880-8C0FD7699CBD}"/>
              </a:ext>
            </a:extLst>
          </p:cNvPr>
          <p:cNvSpPr txBox="1"/>
          <p:nvPr/>
        </p:nvSpPr>
        <p:spPr>
          <a:xfrm>
            <a:off x="10671008" y="5069323"/>
            <a:ext cx="992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Service Point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BA42256-B3E2-D145-9FF3-19D93DE36745}"/>
              </a:ext>
            </a:extLst>
          </p:cNvPr>
          <p:cNvSpPr/>
          <p:nvPr/>
        </p:nvSpPr>
        <p:spPr>
          <a:xfrm>
            <a:off x="10698933" y="4108551"/>
            <a:ext cx="879185" cy="573515"/>
          </a:xfrm>
          <a:custGeom>
            <a:avLst/>
            <a:gdLst>
              <a:gd name="connsiteX0" fmla="*/ 0 w 879185"/>
              <a:gd name="connsiteY0" fmla="*/ 205591 h 573515"/>
              <a:gd name="connsiteX1" fmla="*/ 275943 w 879185"/>
              <a:gd name="connsiteY1" fmla="*/ 16218 h 573515"/>
              <a:gd name="connsiteX2" fmla="*/ 308407 w 879185"/>
              <a:gd name="connsiteY2" fmla="*/ 10807 h 573515"/>
              <a:gd name="connsiteX3" fmla="*/ 827829 w 879185"/>
              <a:gd name="connsiteY3" fmla="*/ 21629 h 573515"/>
              <a:gd name="connsiteX4" fmla="*/ 865704 w 879185"/>
              <a:gd name="connsiteY4" fmla="*/ 59503 h 573515"/>
              <a:gd name="connsiteX5" fmla="*/ 876525 w 879185"/>
              <a:gd name="connsiteY5" fmla="*/ 573515 h 5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85" h="573515">
                <a:moveTo>
                  <a:pt x="0" y="205591"/>
                </a:moveTo>
                <a:lnTo>
                  <a:pt x="275943" y="16218"/>
                </a:lnTo>
                <a:cubicBezTo>
                  <a:pt x="327344" y="-16246"/>
                  <a:pt x="216426" y="9905"/>
                  <a:pt x="308407" y="10807"/>
                </a:cubicBezTo>
                <a:cubicBezTo>
                  <a:pt x="400388" y="11709"/>
                  <a:pt x="734946" y="13513"/>
                  <a:pt x="827829" y="21629"/>
                </a:cubicBezTo>
                <a:cubicBezTo>
                  <a:pt x="920712" y="29745"/>
                  <a:pt x="857588" y="-32478"/>
                  <a:pt x="865704" y="59503"/>
                </a:cubicBezTo>
                <a:cubicBezTo>
                  <a:pt x="873820" y="151484"/>
                  <a:pt x="875172" y="362499"/>
                  <a:pt x="876525" y="57351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12AEF0-DC15-6045-86F2-6192D7C117A7}"/>
              </a:ext>
            </a:extLst>
          </p:cNvPr>
          <p:cNvSpPr/>
          <p:nvPr/>
        </p:nvSpPr>
        <p:spPr>
          <a:xfrm>
            <a:off x="8047973" y="4067598"/>
            <a:ext cx="218547" cy="203777"/>
          </a:xfrm>
          <a:custGeom>
            <a:avLst/>
            <a:gdLst>
              <a:gd name="connsiteX0" fmla="*/ 0 w 218547"/>
              <a:gd name="connsiteY0" fmla="*/ 47202 h 203777"/>
              <a:gd name="connsiteX1" fmla="*/ 206679 w 218547"/>
              <a:gd name="connsiteY1" fmla="*/ 9624 h 203777"/>
              <a:gd name="connsiteX2" fmla="*/ 175364 w 218547"/>
              <a:gd name="connsiteY2" fmla="*/ 203777 h 20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547" h="203777">
                <a:moveTo>
                  <a:pt x="0" y="47202"/>
                </a:moveTo>
                <a:cubicBezTo>
                  <a:pt x="88726" y="15365"/>
                  <a:pt x="177452" y="-16472"/>
                  <a:pt x="206679" y="9624"/>
                </a:cubicBezTo>
                <a:cubicBezTo>
                  <a:pt x="235906" y="35720"/>
                  <a:pt x="205635" y="119748"/>
                  <a:pt x="175364" y="203777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3EDE013-F627-B54E-B548-918DA7AB2159}"/>
              </a:ext>
            </a:extLst>
          </p:cNvPr>
          <p:cNvSpPr/>
          <p:nvPr/>
        </p:nvSpPr>
        <p:spPr>
          <a:xfrm>
            <a:off x="10189923" y="4647156"/>
            <a:ext cx="320831" cy="281836"/>
          </a:xfrm>
          <a:custGeom>
            <a:avLst/>
            <a:gdLst>
              <a:gd name="connsiteX0" fmla="*/ 0 w 320831"/>
              <a:gd name="connsiteY0" fmla="*/ 0 h 281836"/>
              <a:gd name="connsiteX1" fmla="*/ 313151 w 320831"/>
              <a:gd name="connsiteY1" fmla="*/ 87682 h 281836"/>
              <a:gd name="connsiteX2" fmla="*/ 194154 w 320831"/>
              <a:gd name="connsiteY2" fmla="*/ 281836 h 2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31" h="281836">
                <a:moveTo>
                  <a:pt x="0" y="0"/>
                </a:moveTo>
                <a:cubicBezTo>
                  <a:pt x="140396" y="20354"/>
                  <a:pt x="280792" y="40709"/>
                  <a:pt x="313151" y="87682"/>
                </a:cubicBezTo>
                <a:cubicBezTo>
                  <a:pt x="345510" y="134655"/>
                  <a:pt x="269832" y="208245"/>
                  <a:pt x="194154" y="281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7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Powderfinger Type" panose="02020709070000000403" pitchFamily="49" charset="77"/>
              </a:rPr>
              <a:t>DOS Attack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Divert the traffic to a sinkhole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Deny users access to the site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Crude, but effective!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Powderfinger Type" panose="02020709070000000403" pitchFamily="49" charset="77"/>
              </a:rPr>
              <a:t>DNS Attacks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Divert DNS traffic to fake DNS servers and provide fake answers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Very few domains are DNSSEC-signed and not enough resolvers perform DNSSEC validation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 the faked answer can pass unchallenged</a:t>
            </a:r>
          </a:p>
        </p:txBody>
      </p:sp>
    </p:spTree>
    <p:extLst>
      <p:ext uri="{BB962C8B-B14F-4D97-AF65-F5344CB8AC3E}">
        <p14:creationId xmlns:p14="http://schemas.microsoft.com/office/powerpoint/2010/main" val="302706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1D87-FA4F-6047-9FDF-34E35C5A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Usual BGP Disaster-Porn Clips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1C2F-8B74-4C40-B6D7-F1D00B4E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5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Powderfinger Type" panose="02020709070000000403" pitchFamily="49" charset="77"/>
              </a:rPr>
              <a:t>Server Attacks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Divert TCP traffic to fake servers and provide fake answers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Collect user credentials while shadowing the actual site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6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BAC9-876B-5045-B0F1-1D585C30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40" y="365125"/>
            <a:ext cx="9650260" cy="1325563"/>
          </a:xfrm>
        </p:spPr>
        <p:txBody>
          <a:bodyPr/>
          <a:lstStyle/>
          <a:p>
            <a:r>
              <a:rPr lang="en-US" dirty="0"/>
              <a:t>An attack vector on HTTPS…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C0CA-8826-134D-96D3-E7558EDA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18" y="1825625"/>
            <a:ext cx="9443581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Let’s say you can find an online trusted CA  </a:t>
            </a:r>
          </a:p>
          <a:p>
            <a:pPr lvl="1"/>
            <a:r>
              <a:rPr lang="en-US" dirty="0"/>
              <a:t>that uses the DNS as proof-of-possession of a DNS name in order to mint a domain name certificate</a:t>
            </a:r>
          </a:p>
          <a:p>
            <a:pPr lvl="1"/>
            <a:r>
              <a:rPr lang="en-US" dirty="0"/>
              <a:t>And the DNS name is not DNSSEC protected</a:t>
            </a:r>
          </a:p>
          <a:p>
            <a:r>
              <a:rPr lang="en-US" dirty="0"/>
              <a:t>You can mint a fake domain name certificate by:</a:t>
            </a:r>
          </a:p>
          <a:p>
            <a:pPr lvl="1"/>
            <a:r>
              <a:rPr lang="en-US" dirty="0"/>
              <a:t>Mount a routing attack on the DNS infrastructure with a fake DNS responder</a:t>
            </a:r>
          </a:p>
          <a:p>
            <a:pPr lvl="1"/>
            <a:r>
              <a:rPr lang="en-US" dirty="0"/>
              <a:t>Answer everything correctly except for *.victim ACME DNS challenge from the CA</a:t>
            </a:r>
          </a:p>
          <a:p>
            <a:pPr lvl="1"/>
            <a:r>
              <a:rPr lang="en-US" dirty="0"/>
              <a:t>And for the *.victim challenge queries respond with your own answer</a:t>
            </a:r>
          </a:p>
          <a:p>
            <a:pPr lvl="1"/>
            <a:r>
              <a:rPr lang="en-US" dirty="0"/>
              <a:t>Which means you can answer the CA’s DNS challenge</a:t>
            </a:r>
          </a:p>
          <a:p>
            <a:r>
              <a:rPr lang="en-US" dirty="0"/>
              <a:t>Now you have a trusted fake domain name certificate</a:t>
            </a:r>
          </a:p>
          <a:p>
            <a:endParaRPr lang="en-US" dirty="0"/>
          </a:p>
          <a:p>
            <a:r>
              <a:rPr lang="en-US" dirty="0"/>
              <a:t>You are now able to pull off a MITM attack on a TLS ‘protected’ service</a:t>
            </a:r>
          </a:p>
        </p:txBody>
      </p:sp>
    </p:spTree>
    <p:extLst>
      <p:ext uri="{BB962C8B-B14F-4D97-AF65-F5344CB8AC3E}">
        <p14:creationId xmlns:p14="http://schemas.microsoft.com/office/powerpoint/2010/main" val="349951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EEB-71EC-B44D-9C15-8FF4ADC3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a Pony Routing Security wish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9406-3C9E-8F47-A6FD-79E52ACE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whether an address is “bogus” or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Assure that the address holder has given their permission for an address to be announced into the routing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which AS(s) have been given this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‘correct’ operation of BGP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routing policies of the each of the </a:t>
            </a:r>
            <a:r>
              <a:rPr lang="en-US" dirty="0" err="1"/>
              <a:t>Ases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when routing information is being ‘incorrectly’ withheld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7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4BD0-A5B1-2146-9D73-0949DC8E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saga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9A52-E84D-AE48-A9C8-F49DAF12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9D42-1637-0B42-9FC8-DA8AFD7A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Route 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032C-5714-424C-8777-96BDB75D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used in the early 1990’s as the Route Arbiter Database (RADB) as part of the NSFNET program</a:t>
            </a:r>
          </a:p>
          <a:p>
            <a:r>
              <a:rPr lang="en-US" dirty="0"/>
              <a:t>Describes route origination and inter-AS routing policies</a:t>
            </a:r>
          </a:p>
          <a:p>
            <a:r>
              <a:rPr lang="en-US" dirty="0"/>
              <a:t>An explicit declaration of intent in routing</a:t>
            </a:r>
          </a:p>
          <a:p>
            <a:r>
              <a:rPr lang="en-US" dirty="0"/>
              <a:t>Route Registries can be used to filter BGP announcements, filtering out route advertisements that are not described in the route registry</a:t>
            </a:r>
          </a:p>
          <a:p>
            <a:pPr lvl="1"/>
            <a:r>
              <a:rPr lang="en-US" dirty="0"/>
              <a:t>Primary value in preventing neighbor route leaks</a:t>
            </a:r>
          </a:p>
          <a:p>
            <a:pPr lvl="1"/>
            <a:r>
              <a:rPr lang="en-US" dirty="0"/>
              <a:t>Can be used  to prevent hijacks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5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8CE7-AAF3-0D4E-BCDD-7957FF44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Registry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FB19-7C71-C645-850E-E4D8049C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98" y="1542160"/>
            <a:ext cx="11139045" cy="49592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Poor Authority Model (or the complete lack of one in many cases!) </a:t>
            </a:r>
          </a:p>
          <a:p>
            <a:pPr lvl="1"/>
            <a:r>
              <a:rPr lang="en-US" sz="2000" dirty="0"/>
              <a:t>How can a user know that a RR entry is genuine and current?</a:t>
            </a:r>
          </a:p>
          <a:p>
            <a:pPr lvl="1"/>
            <a:r>
              <a:rPr lang="en-US" sz="2000" dirty="0"/>
              <a:t>How can a user know that a RR entry is maintained by an entity who is the authoritative “owner” of an IP address or ASN?</a:t>
            </a:r>
          </a:p>
          <a:p>
            <a:pPr lvl="1"/>
            <a:r>
              <a:rPr lang="en-US" sz="2000" dirty="0"/>
              <a:t>How can a user tell the difference between a current RR entry and a lapsed historical RR entry?</a:t>
            </a:r>
          </a:p>
          <a:p>
            <a:r>
              <a:rPr lang="en-US" sz="2400" dirty="0"/>
              <a:t>Too many Route Registries</a:t>
            </a:r>
          </a:p>
          <a:p>
            <a:pPr lvl="1"/>
            <a:r>
              <a:rPr lang="en-US" sz="2000" dirty="0"/>
              <a:t>If two different RRs contain conflicting information, what are users meant to do?</a:t>
            </a:r>
          </a:p>
          <a:p>
            <a:r>
              <a:rPr lang="en-US" sz="2400" dirty="0"/>
              <a:t>Incomplete Data</a:t>
            </a:r>
          </a:p>
          <a:p>
            <a:pPr lvl="1"/>
            <a:r>
              <a:rPr lang="en-US" sz="2000" dirty="0"/>
              <a:t>If a route is not described in a Route Registry is it just the registry that is missing data or is the route itself invalid?</a:t>
            </a:r>
          </a:p>
          <a:p>
            <a:r>
              <a:rPr lang="en-US" sz="2400" dirty="0"/>
              <a:t>Scaling issues</a:t>
            </a:r>
          </a:p>
          <a:p>
            <a:pPr lvl="1"/>
            <a:r>
              <a:rPr lang="en-US" sz="2000" dirty="0"/>
              <a:t>No realistic way to apply IRR filters to </a:t>
            </a:r>
            <a:r>
              <a:rPr lang="en-US" sz="2000" dirty="0" err="1"/>
              <a:t>upstreams</a:t>
            </a:r>
            <a:r>
              <a:rPr lang="en-US" sz="2000" dirty="0"/>
              <a:t> </a:t>
            </a:r>
          </a:p>
          <a:p>
            <a:r>
              <a:rPr lang="en-US" sz="2400" dirty="0"/>
              <a:t>RPSL got too geeky!</a:t>
            </a:r>
          </a:p>
          <a:p>
            <a:pPr lvl="1"/>
            <a:r>
              <a:rPr lang="en-US" sz="2000" dirty="0"/>
              <a:t>The Route Policy Language used by Route Registries got overly expressive and complex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274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C41A-13D1-8645-9484-7A94179A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 with RRs?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2029-8E89-BE42-8AE4-36A9C90F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to improve the usefulness of route registries we probably need a robust authority model</a:t>
            </a:r>
          </a:p>
          <a:p>
            <a:pPr marL="457200" lvl="1" indent="0">
              <a:buNone/>
            </a:pPr>
            <a:r>
              <a:rPr lang="en-US" b="1" dirty="0"/>
              <a:t>How about Digital Signatures?</a:t>
            </a:r>
          </a:p>
          <a:p>
            <a:pPr lvl="1"/>
            <a:r>
              <a:rPr lang="en-US" dirty="0"/>
              <a:t>The signatures can provide currency and authenticity</a:t>
            </a:r>
          </a:p>
          <a:p>
            <a:pPr lvl="1"/>
            <a:r>
              <a:rPr lang="en-US" dirty="0"/>
              <a:t>The authority model can allow RR entries to be seen as explicit authorities or permissions from address holders to network operators and from network operators to other networks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E511B3E-0A2B-4144-9B61-0471FEB0083A}"/>
              </a:ext>
            </a:extLst>
          </p:cNvPr>
          <p:cNvSpPr/>
          <p:nvPr/>
        </p:nvSpPr>
        <p:spPr>
          <a:xfrm>
            <a:off x="2160208" y="2161289"/>
            <a:ext cx="3742000" cy="598898"/>
          </a:xfrm>
          <a:custGeom>
            <a:avLst/>
            <a:gdLst>
              <a:gd name="connsiteX0" fmla="*/ 158922 w 3742000"/>
              <a:gd name="connsiteY0" fmla="*/ 449389 h 598898"/>
              <a:gd name="connsiteX1" fmla="*/ 1974470 w 3742000"/>
              <a:gd name="connsiteY1" fmla="*/ 502398 h 598898"/>
              <a:gd name="connsiteX2" fmla="*/ 3524975 w 3742000"/>
              <a:gd name="connsiteY2" fmla="*/ 383128 h 598898"/>
              <a:gd name="connsiteX3" fmla="*/ 3379201 w 3742000"/>
              <a:gd name="connsiteY3" fmla="*/ 51824 h 598898"/>
              <a:gd name="connsiteX4" fmla="*/ 291444 w 3742000"/>
              <a:gd name="connsiteY4" fmla="*/ 51824 h 598898"/>
              <a:gd name="connsiteX5" fmla="*/ 145670 w 3742000"/>
              <a:gd name="connsiteY5" fmla="*/ 542154 h 598898"/>
              <a:gd name="connsiteX6" fmla="*/ 437218 w 3742000"/>
              <a:gd name="connsiteY6" fmla="*/ 568659 h 5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000" h="598898">
                <a:moveTo>
                  <a:pt x="158922" y="449389"/>
                </a:moveTo>
                <a:cubicBezTo>
                  <a:pt x="786191" y="481415"/>
                  <a:pt x="1413461" y="513441"/>
                  <a:pt x="1974470" y="502398"/>
                </a:cubicBezTo>
                <a:cubicBezTo>
                  <a:pt x="2535479" y="491355"/>
                  <a:pt x="3290853" y="458224"/>
                  <a:pt x="3524975" y="383128"/>
                </a:cubicBezTo>
                <a:cubicBezTo>
                  <a:pt x="3759097" y="308032"/>
                  <a:pt x="3918123" y="107041"/>
                  <a:pt x="3379201" y="51824"/>
                </a:cubicBezTo>
                <a:cubicBezTo>
                  <a:pt x="2840279" y="-3393"/>
                  <a:pt x="830366" y="-29898"/>
                  <a:pt x="291444" y="51824"/>
                </a:cubicBezTo>
                <a:cubicBezTo>
                  <a:pt x="-247478" y="133546"/>
                  <a:pt x="121374" y="456015"/>
                  <a:pt x="145670" y="542154"/>
                </a:cubicBezTo>
                <a:cubicBezTo>
                  <a:pt x="169966" y="628293"/>
                  <a:pt x="303592" y="598476"/>
                  <a:pt x="437218" y="56865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DB0E-0934-054C-9596-1FC41F98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X.509 Public Key Certificates for IP addresses and AS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E230-7D86-644E-A0D1-C2C0E52A2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329"/>
            <a:ext cx="10515600" cy="4010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X.509 Public key certificate that includes a set of IP addresses and AS numbers</a:t>
            </a:r>
          </a:p>
          <a:p>
            <a:r>
              <a:rPr lang="en-US" dirty="0"/>
              <a:t>If a certificate can be validated against a trust anchor then it indicates that:</a:t>
            </a:r>
          </a:p>
          <a:p>
            <a:pPr lvl="1"/>
            <a:r>
              <a:rPr lang="en-US" dirty="0"/>
              <a:t>The IP addresses and/or AS numbers have been validly allocated </a:t>
            </a:r>
          </a:p>
          <a:p>
            <a:pPr lvl="1"/>
            <a:r>
              <a:rPr lang="en-US" dirty="0"/>
              <a:t>The holder of the subject key pair is the current holder of the IP addresses and/or AS numbers</a:t>
            </a:r>
          </a:p>
          <a:p>
            <a:pPr lvl="1"/>
            <a:r>
              <a:rPr lang="en-US" dirty="0"/>
              <a:t>Attestations validly signed using this key can be considered as genuine authorities that cannot be repudiated</a:t>
            </a:r>
          </a:p>
          <a:p>
            <a:r>
              <a:rPr lang="en-US" dirty="0"/>
              <a:t>This is the foundation of the current work in routing security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3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9007-E807-3947-8415-1A36539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Origination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2E85-EB9E-A243-96CB-D7EE5020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address holder can convey a ‘permission’ for an AS to originate a BGP route for the address by signing a permission authority (ROA) using a signing key associated with a valid public key address certificate</a:t>
            </a:r>
          </a:p>
          <a:p>
            <a:r>
              <a:rPr lang="en-US" dirty="0"/>
              <a:t>This authority:</a:t>
            </a:r>
          </a:p>
          <a:p>
            <a:pPr lvl="1"/>
            <a:r>
              <a:rPr lang="en-US" dirty="0"/>
              <a:t>can be validated by any interested party</a:t>
            </a:r>
          </a:p>
          <a:p>
            <a:pPr lvl="1"/>
            <a:r>
              <a:rPr lang="en-US" dirty="0"/>
              <a:t>is dated, so currency is known</a:t>
            </a:r>
          </a:p>
          <a:p>
            <a:pPr lvl="1"/>
            <a:r>
              <a:rPr lang="en-US" dirty="0"/>
              <a:t>cannot be repudiated</a:t>
            </a:r>
          </a:p>
        </p:txBody>
      </p:sp>
    </p:spTree>
    <p:extLst>
      <p:ext uri="{BB962C8B-B14F-4D97-AF65-F5344CB8AC3E}">
        <p14:creationId xmlns:p14="http://schemas.microsoft.com/office/powerpoint/2010/main" val="155544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EEB-71EC-B44D-9C15-8FF4ADC3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all used ROAs then: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9406-3C9E-8F47-A6FD-79E52ACE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whether an address is “bogus” or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Assure that the address holder has given their permission for an address to be announced into the routing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which AS(s) have been given this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‘correct’ operation of BGP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routing policies of the each of the </a:t>
            </a:r>
            <a:r>
              <a:rPr lang="en-US" dirty="0" err="1"/>
              <a:t>Ases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when routing information is being ‘incorrectly’ withheld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2FA85E-3B27-DA4D-A578-D20C35CC1C71}"/>
              </a:ext>
            </a:extLst>
          </p:cNvPr>
          <p:cNvSpPr/>
          <p:nvPr/>
        </p:nvSpPr>
        <p:spPr>
          <a:xfrm>
            <a:off x="726831" y="1693985"/>
            <a:ext cx="445477" cy="521667"/>
          </a:xfrm>
          <a:custGeom>
            <a:avLst/>
            <a:gdLst>
              <a:gd name="connsiteX0" fmla="*/ 0 w 445477"/>
              <a:gd name="connsiteY0" fmla="*/ 363415 h 521667"/>
              <a:gd name="connsiteX1" fmla="*/ 222738 w 445477"/>
              <a:gd name="connsiteY1" fmla="*/ 509953 h 521667"/>
              <a:gd name="connsiteX2" fmla="*/ 222738 w 445477"/>
              <a:gd name="connsiteY2" fmla="*/ 474784 h 521667"/>
              <a:gd name="connsiteX3" fmla="*/ 328246 w 445477"/>
              <a:gd name="connsiteY3" fmla="*/ 175846 h 521667"/>
              <a:gd name="connsiteX4" fmla="*/ 445477 w 445477"/>
              <a:gd name="connsiteY4" fmla="*/ 0 h 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77" h="521667">
                <a:moveTo>
                  <a:pt x="0" y="363415"/>
                </a:moveTo>
                <a:cubicBezTo>
                  <a:pt x="92807" y="427403"/>
                  <a:pt x="185615" y="491392"/>
                  <a:pt x="222738" y="509953"/>
                </a:cubicBezTo>
                <a:cubicBezTo>
                  <a:pt x="259861" y="528515"/>
                  <a:pt x="205153" y="530468"/>
                  <a:pt x="222738" y="474784"/>
                </a:cubicBezTo>
                <a:cubicBezTo>
                  <a:pt x="240323" y="419100"/>
                  <a:pt x="291123" y="254977"/>
                  <a:pt x="328246" y="175846"/>
                </a:cubicBezTo>
                <a:cubicBezTo>
                  <a:pt x="365369" y="96715"/>
                  <a:pt x="405423" y="48357"/>
                  <a:pt x="44547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58B8B08-0252-AE41-B480-7681C52DB528}"/>
              </a:ext>
            </a:extLst>
          </p:cNvPr>
          <p:cNvSpPr/>
          <p:nvPr/>
        </p:nvSpPr>
        <p:spPr>
          <a:xfrm>
            <a:off x="726831" y="2215652"/>
            <a:ext cx="445477" cy="521667"/>
          </a:xfrm>
          <a:custGeom>
            <a:avLst/>
            <a:gdLst>
              <a:gd name="connsiteX0" fmla="*/ 0 w 445477"/>
              <a:gd name="connsiteY0" fmla="*/ 363415 h 521667"/>
              <a:gd name="connsiteX1" fmla="*/ 222738 w 445477"/>
              <a:gd name="connsiteY1" fmla="*/ 509953 h 521667"/>
              <a:gd name="connsiteX2" fmla="*/ 222738 w 445477"/>
              <a:gd name="connsiteY2" fmla="*/ 474784 h 521667"/>
              <a:gd name="connsiteX3" fmla="*/ 328246 w 445477"/>
              <a:gd name="connsiteY3" fmla="*/ 175846 h 521667"/>
              <a:gd name="connsiteX4" fmla="*/ 445477 w 445477"/>
              <a:gd name="connsiteY4" fmla="*/ 0 h 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77" h="521667">
                <a:moveTo>
                  <a:pt x="0" y="363415"/>
                </a:moveTo>
                <a:cubicBezTo>
                  <a:pt x="92807" y="427403"/>
                  <a:pt x="185615" y="491392"/>
                  <a:pt x="222738" y="509953"/>
                </a:cubicBezTo>
                <a:cubicBezTo>
                  <a:pt x="259861" y="528515"/>
                  <a:pt x="205153" y="530468"/>
                  <a:pt x="222738" y="474784"/>
                </a:cubicBezTo>
                <a:cubicBezTo>
                  <a:pt x="240323" y="419100"/>
                  <a:pt x="291123" y="254977"/>
                  <a:pt x="328246" y="175846"/>
                </a:cubicBezTo>
                <a:cubicBezTo>
                  <a:pt x="365369" y="96715"/>
                  <a:pt x="405423" y="48357"/>
                  <a:pt x="44547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71391B4-C9B8-104F-99D9-60D0EF8D41D2}"/>
              </a:ext>
            </a:extLst>
          </p:cNvPr>
          <p:cNvSpPr/>
          <p:nvPr/>
        </p:nvSpPr>
        <p:spPr>
          <a:xfrm>
            <a:off x="726831" y="3109151"/>
            <a:ext cx="445477" cy="521667"/>
          </a:xfrm>
          <a:custGeom>
            <a:avLst/>
            <a:gdLst>
              <a:gd name="connsiteX0" fmla="*/ 0 w 445477"/>
              <a:gd name="connsiteY0" fmla="*/ 363415 h 521667"/>
              <a:gd name="connsiteX1" fmla="*/ 222738 w 445477"/>
              <a:gd name="connsiteY1" fmla="*/ 509953 h 521667"/>
              <a:gd name="connsiteX2" fmla="*/ 222738 w 445477"/>
              <a:gd name="connsiteY2" fmla="*/ 474784 h 521667"/>
              <a:gd name="connsiteX3" fmla="*/ 328246 w 445477"/>
              <a:gd name="connsiteY3" fmla="*/ 175846 h 521667"/>
              <a:gd name="connsiteX4" fmla="*/ 445477 w 445477"/>
              <a:gd name="connsiteY4" fmla="*/ 0 h 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77" h="521667">
                <a:moveTo>
                  <a:pt x="0" y="363415"/>
                </a:moveTo>
                <a:cubicBezTo>
                  <a:pt x="92807" y="427403"/>
                  <a:pt x="185615" y="491392"/>
                  <a:pt x="222738" y="509953"/>
                </a:cubicBezTo>
                <a:cubicBezTo>
                  <a:pt x="259861" y="528515"/>
                  <a:pt x="205153" y="530468"/>
                  <a:pt x="222738" y="474784"/>
                </a:cubicBezTo>
                <a:cubicBezTo>
                  <a:pt x="240323" y="419100"/>
                  <a:pt x="291123" y="254977"/>
                  <a:pt x="328246" y="175846"/>
                </a:cubicBezTo>
                <a:cubicBezTo>
                  <a:pt x="365369" y="96715"/>
                  <a:pt x="405423" y="48357"/>
                  <a:pt x="44547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Yawn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3CECE-1EBB-CF43-8950-98865F60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74" y="896981"/>
            <a:ext cx="8672025" cy="49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6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C071-A76C-4C46-BDF0-4F7C6E4F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3 out of 6 good enough to get a pony?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CEA0-C49F-AE46-A610-B64A3FB0E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57"/>
            <a:ext cx="10515600" cy="40036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NO!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hijack can reproduce the origin and if the ROA is sloppy then it can use a more specific</a:t>
            </a:r>
          </a:p>
          <a:p>
            <a:pPr lvl="1"/>
            <a:r>
              <a:rPr lang="en-US" dirty="0"/>
              <a:t>Even if the ROA is tight the conflicting routes can still support a desired attack profile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36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D00-814B-974C-B64E-ECA4636B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ROAs to a fully secure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7742-6B70-BA42-8635-5E49162F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197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ROAs are good, but probably not enough to stop a determined routing attacker</a:t>
            </a:r>
          </a:p>
          <a:p>
            <a:pPr lvl="1"/>
            <a:r>
              <a:rPr lang="en-US" dirty="0"/>
              <a:t>The attacker simply needs to replicate the BGP origination in the AS path to be accepted as “good”</a:t>
            </a:r>
          </a:p>
          <a:p>
            <a:pPr marL="0" indent="0">
              <a:buNone/>
            </a:pPr>
            <a:r>
              <a:rPr lang="en-US" dirty="0"/>
              <a:t>So we really need to secure the BGP AS Path as well</a:t>
            </a:r>
          </a:p>
          <a:p>
            <a:pPr marL="0" indent="0">
              <a:buNone/>
            </a:pPr>
            <a:r>
              <a:rPr lang="en-US" dirty="0"/>
              <a:t>We can do this with RPKI certs!</a:t>
            </a:r>
          </a:p>
          <a:p>
            <a:pPr lvl="1"/>
            <a:r>
              <a:rPr lang="en-US" dirty="0"/>
              <a:t>Every eBGP speaker has a key that is certified by the AS</a:t>
            </a:r>
          </a:p>
          <a:p>
            <a:pPr lvl="1"/>
            <a:r>
              <a:rPr lang="en-US" dirty="0"/>
              <a:t>When an update is passed to a neighbor AS, the router signs across the existing AS Path signature and the neighbor AS</a:t>
            </a:r>
          </a:p>
          <a:p>
            <a:pPr lvl="1"/>
            <a:r>
              <a:rPr lang="en-US" dirty="0"/>
              <a:t>A BGPSEC speaker validates a received update by checking that</a:t>
            </a:r>
          </a:p>
          <a:p>
            <a:pPr lvl="2"/>
            <a:r>
              <a:rPr lang="en-US" dirty="0"/>
              <a:t>there is a current ROA to describe the address and origin AS</a:t>
            </a:r>
          </a:p>
          <a:p>
            <a:pPr lvl="2"/>
            <a:r>
              <a:rPr lang="en-US" dirty="0"/>
              <a:t>The received AS Path can be validated as a sequence of sign-over-sign operations by the AS keys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A129EC-E1D4-D048-81EF-74D6CA923EB2}"/>
              </a:ext>
            </a:extLst>
          </p:cNvPr>
          <p:cNvGrpSpPr/>
          <p:nvPr/>
        </p:nvGrpSpPr>
        <p:grpSpPr>
          <a:xfrm>
            <a:off x="7108737" y="2555428"/>
            <a:ext cx="4379726" cy="2499941"/>
            <a:chOff x="1215937" y="1822457"/>
            <a:chExt cx="4379726" cy="24999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0AF824-D13E-0B48-A79A-CD7F372FCBFD}"/>
                </a:ext>
              </a:extLst>
            </p:cNvPr>
            <p:cNvGrpSpPr/>
            <p:nvPr/>
          </p:nvGrpSpPr>
          <p:grpSpPr>
            <a:xfrm>
              <a:off x="1333823" y="2161303"/>
              <a:ext cx="415051" cy="388683"/>
              <a:chOff x="4695768" y="5354663"/>
              <a:chExt cx="415051" cy="388683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DAE5C7E-0BBE-064D-828B-904BD3CCABCA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CDBE7E9-9E48-8941-A776-04E813EC6B10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8B7FADB-3192-0145-A286-A66821AFB13E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36AF76-F796-5940-ACA9-B4258E0D7392}"/>
                </a:ext>
              </a:extLst>
            </p:cNvPr>
            <p:cNvGrpSpPr/>
            <p:nvPr/>
          </p:nvGrpSpPr>
          <p:grpSpPr>
            <a:xfrm>
              <a:off x="3139177" y="3110873"/>
              <a:ext cx="415051" cy="388683"/>
              <a:chOff x="4695768" y="5354663"/>
              <a:chExt cx="415051" cy="388683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5E8EA5F-CC31-2345-B4C0-BCF3EACCD49E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AAF1180-CA2D-EC44-AE12-562B8439ECDA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62FA5B95-1A8E-CD43-9EF3-467CE39E463A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29D1B7-3D8A-C943-9830-A53A9A45F3AD}"/>
                </a:ext>
              </a:extLst>
            </p:cNvPr>
            <p:cNvGrpSpPr/>
            <p:nvPr/>
          </p:nvGrpSpPr>
          <p:grpSpPr>
            <a:xfrm>
              <a:off x="5038315" y="2146920"/>
              <a:ext cx="415051" cy="388683"/>
              <a:chOff x="4695768" y="5354663"/>
              <a:chExt cx="415051" cy="388683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8DB0D3E-6E97-6F4D-9AC9-DD3B9589A96B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FCB8B2E-B52E-974D-889A-4F6AD7D3A677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BB3D2F2-720D-F242-B43D-2BE99CE54381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D57E87-E662-A949-A05F-5FB4AC4E6AF8}"/>
                </a:ext>
              </a:extLst>
            </p:cNvPr>
            <p:cNvGrpSpPr/>
            <p:nvPr/>
          </p:nvGrpSpPr>
          <p:grpSpPr>
            <a:xfrm>
              <a:off x="5028624" y="3933715"/>
              <a:ext cx="415051" cy="388683"/>
              <a:chOff x="4695768" y="5354663"/>
              <a:chExt cx="415051" cy="388683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B55063B-5987-9C4A-8FBF-DA8A527B55D7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418C84D-DC8C-0F42-BE4B-4A48254376E7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FC8185B-D44A-D14B-B0C3-BBD36B1EA3A0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18F5CB-0769-2044-8ED9-C3F0412B7F3A}"/>
                </a:ext>
              </a:extLst>
            </p:cNvPr>
            <p:cNvSpPr txBox="1"/>
            <p:nvPr/>
          </p:nvSpPr>
          <p:spPr>
            <a:xfrm>
              <a:off x="1215937" y="1847932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7043D-10A5-A044-9BBD-D053B0E77965}"/>
                </a:ext>
              </a:extLst>
            </p:cNvPr>
            <p:cNvSpPr txBox="1"/>
            <p:nvPr/>
          </p:nvSpPr>
          <p:spPr>
            <a:xfrm>
              <a:off x="3010070" y="2792220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2492A2-72F6-9846-9A48-F10579519329}"/>
                </a:ext>
              </a:extLst>
            </p:cNvPr>
            <p:cNvSpPr txBox="1"/>
            <p:nvPr/>
          </p:nvSpPr>
          <p:spPr>
            <a:xfrm>
              <a:off x="4862332" y="1822457"/>
              <a:ext cx="660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34BF7-BA9B-B942-B58A-63C7572663D2}"/>
                </a:ext>
              </a:extLst>
            </p:cNvPr>
            <p:cNvSpPr txBox="1"/>
            <p:nvPr/>
          </p:nvSpPr>
          <p:spPr>
            <a:xfrm>
              <a:off x="4942920" y="3610914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B96A11-4C26-CE4B-B52E-4A61C03B9BFC}"/>
                </a:ext>
              </a:extLst>
            </p:cNvPr>
            <p:cNvSpPr txBox="1"/>
            <p:nvPr/>
          </p:nvSpPr>
          <p:spPr>
            <a:xfrm>
              <a:off x="1691483" y="2481777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hnbergHand" pitchFamily="2" charset="0"/>
                </a:rPr>
                <a:t>AS1 -&gt; AS2</a:t>
              </a:r>
            </a:p>
            <a:p>
              <a:r>
                <a:rPr lang="en-US" sz="1000" dirty="0">
                  <a:latin typeface="AhnbergHand" pitchFamily="2" charset="0"/>
                </a:rPr>
                <a:t>Signed AS1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D104C4-B595-A047-882D-99CD7AF38188}"/>
                </a:ext>
              </a:extLst>
            </p:cNvPr>
            <p:cNvSpPr txBox="1"/>
            <p:nvPr/>
          </p:nvSpPr>
          <p:spPr>
            <a:xfrm>
              <a:off x="3554228" y="2417287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hnbergHand" pitchFamily="2" charset="0"/>
                </a:rPr>
                <a:t>AS1 -&gt; AS2</a:t>
              </a:r>
            </a:p>
            <a:p>
              <a:r>
                <a:rPr lang="en-US" sz="1000" dirty="0">
                  <a:latin typeface="AhnbergHand" pitchFamily="2" charset="0"/>
                </a:rPr>
                <a:t>Signed AS1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871C11-94E2-094C-98D7-F89A46084CD1}"/>
                </a:ext>
              </a:extLst>
            </p:cNvPr>
            <p:cNvSpPr txBox="1"/>
            <p:nvPr/>
          </p:nvSpPr>
          <p:spPr>
            <a:xfrm>
              <a:off x="3564261" y="3474930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hnbergHand" pitchFamily="2" charset="0"/>
                </a:rPr>
                <a:t>AS1 -&gt; AS2</a:t>
              </a:r>
            </a:p>
            <a:p>
              <a:r>
                <a:rPr lang="en-US" sz="1000" dirty="0">
                  <a:latin typeface="AhnbergHand" pitchFamily="2" charset="0"/>
                </a:rPr>
                <a:t>Signed AS1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44F165-4F25-304B-9D77-DE4E7753CA17}"/>
                </a:ext>
              </a:extLst>
            </p:cNvPr>
            <p:cNvSpPr txBox="1"/>
            <p:nvPr/>
          </p:nvSpPr>
          <p:spPr>
            <a:xfrm>
              <a:off x="3554227" y="2817397"/>
              <a:ext cx="1037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AS2 -&gt; AS3</a:t>
              </a:r>
            </a:p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Signed AS2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1EE47B-DE85-5045-8671-511F99FB7D10}"/>
                </a:ext>
              </a:extLst>
            </p:cNvPr>
            <p:cNvSpPr txBox="1"/>
            <p:nvPr/>
          </p:nvSpPr>
          <p:spPr>
            <a:xfrm>
              <a:off x="3554227" y="3880895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AS2 -&gt; AS4</a:t>
              </a:r>
            </a:p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Signed AS2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BA5A92B-0867-E645-A5CB-2835E43FEAD5}"/>
                </a:ext>
              </a:extLst>
            </p:cNvPr>
            <p:cNvSpPr/>
            <p:nvPr/>
          </p:nvSpPr>
          <p:spPr>
            <a:xfrm>
              <a:off x="1735015" y="2441533"/>
              <a:ext cx="904462" cy="450054"/>
            </a:xfrm>
            <a:custGeom>
              <a:avLst/>
              <a:gdLst>
                <a:gd name="connsiteX0" fmla="*/ 0 w 904462"/>
                <a:gd name="connsiteY0" fmla="*/ 37898 h 450054"/>
                <a:gd name="connsiteX1" fmla="*/ 23447 w 904462"/>
                <a:gd name="connsiteY1" fmla="*/ 342698 h 450054"/>
                <a:gd name="connsiteX2" fmla="*/ 17585 w 904462"/>
                <a:gd name="connsiteY2" fmla="*/ 436482 h 450054"/>
                <a:gd name="connsiteX3" fmla="*/ 64477 w 904462"/>
                <a:gd name="connsiteY3" fmla="*/ 448205 h 450054"/>
                <a:gd name="connsiteX4" fmla="*/ 674077 w 904462"/>
                <a:gd name="connsiteY4" fmla="*/ 448205 h 450054"/>
                <a:gd name="connsiteX5" fmla="*/ 885093 w 904462"/>
                <a:gd name="connsiteY5" fmla="*/ 430621 h 450054"/>
                <a:gd name="connsiteX6" fmla="*/ 890954 w 904462"/>
                <a:gd name="connsiteY6" fmla="*/ 401313 h 450054"/>
                <a:gd name="connsiteX7" fmla="*/ 849923 w 904462"/>
                <a:gd name="connsiteY7" fmla="*/ 37898 h 450054"/>
                <a:gd name="connsiteX8" fmla="*/ 849923 w 904462"/>
                <a:gd name="connsiteY8" fmla="*/ 8590 h 450054"/>
                <a:gd name="connsiteX9" fmla="*/ 797170 w 904462"/>
                <a:gd name="connsiteY9" fmla="*/ 14452 h 450054"/>
                <a:gd name="connsiteX10" fmla="*/ 46893 w 904462"/>
                <a:gd name="connsiteY10" fmla="*/ 20313 h 4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462" h="450054">
                  <a:moveTo>
                    <a:pt x="0" y="37898"/>
                  </a:moveTo>
                  <a:cubicBezTo>
                    <a:pt x="10258" y="157082"/>
                    <a:pt x="20516" y="276267"/>
                    <a:pt x="23447" y="342698"/>
                  </a:cubicBezTo>
                  <a:cubicBezTo>
                    <a:pt x="26378" y="409129"/>
                    <a:pt x="10747" y="418898"/>
                    <a:pt x="17585" y="436482"/>
                  </a:cubicBezTo>
                  <a:cubicBezTo>
                    <a:pt x="24423" y="454066"/>
                    <a:pt x="-44938" y="446251"/>
                    <a:pt x="64477" y="448205"/>
                  </a:cubicBezTo>
                  <a:cubicBezTo>
                    <a:pt x="173892" y="450159"/>
                    <a:pt x="537308" y="451136"/>
                    <a:pt x="674077" y="448205"/>
                  </a:cubicBezTo>
                  <a:cubicBezTo>
                    <a:pt x="810846" y="445274"/>
                    <a:pt x="885093" y="430621"/>
                    <a:pt x="885093" y="430621"/>
                  </a:cubicBezTo>
                  <a:cubicBezTo>
                    <a:pt x="921239" y="422806"/>
                    <a:pt x="896816" y="466767"/>
                    <a:pt x="890954" y="401313"/>
                  </a:cubicBezTo>
                  <a:cubicBezTo>
                    <a:pt x="885092" y="335859"/>
                    <a:pt x="856762" y="103352"/>
                    <a:pt x="849923" y="37898"/>
                  </a:cubicBezTo>
                  <a:cubicBezTo>
                    <a:pt x="843085" y="-27556"/>
                    <a:pt x="858715" y="12498"/>
                    <a:pt x="849923" y="8590"/>
                  </a:cubicBezTo>
                  <a:cubicBezTo>
                    <a:pt x="841131" y="4682"/>
                    <a:pt x="797170" y="14452"/>
                    <a:pt x="797170" y="14452"/>
                  </a:cubicBezTo>
                  <a:lnTo>
                    <a:pt x="46893" y="20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3C0DA54-BA46-BC43-A869-5B786210AC5C}"/>
                </a:ext>
              </a:extLst>
            </p:cNvPr>
            <p:cNvSpPr/>
            <p:nvPr/>
          </p:nvSpPr>
          <p:spPr>
            <a:xfrm>
              <a:off x="3596176" y="2354076"/>
              <a:ext cx="904462" cy="450054"/>
            </a:xfrm>
            <a:custGeom>
              <a:avLst/>
              <a:gdLst>
                <a:gd name="connsiteX0" fmla="*/ 0 w 904462"/>
                <a:gd name="connsiteY0" fmla="*/ 37898 h 450054"/>
                <a:gd name="connsiteX1" fmla="*/ 23447 w 904462"/>
                <a:gd name="connsiteY1" fmla="*/ 342698 h 450054"/>
                <a:gd name="connsiteX2" fmla="*/ 17585 w 904462"/>
                <a:gd name="connsiteY2" fmla="*/ 436482 h 450054"/>
                <a:gd name="connsiteX3" fmla="*/ 64477 w 904462"/>
                <a:gd name="connsiteY3" fmla="*/ 448205 h 450054"/>
                <a:gd name="connsiteX4" fmla="*/ 674077 w 904462"/>
                <a:gd name="connsiteY4" fmla="*/ 448205 h 450054"/>
                <a:gd name="connsiteX5" fmla="*/ 885093 w 904462"/>
                <a:gd name="connsiteY5" fmla="*/ 430621 h 450054"/>
                <a:gd name="connsiteX6" fmla="*/ 890954 w 904462"/>
                <a:gd name="connsiteY6" fmla="*/ 401313 h 450054"/>
                <a:gd name="connsiteX7" fmla="*/ 849923 w 904462"/>
                <a:gd name="connsiteY7" fmla="*/ 37898 h 450054"/>
                <a:gd name="connsiteX8" fmla="*/ 849923 w 904462"/>
                <a:gd name="connsiteY8" fmla="*/ 8590 h 450054"/>
                <a:gd name="connsiteX9" fmla="*/ 797170 w 904462"/>
                <a:gd name="connsiteY9" fmla="*/ 14452 h 450054"/>
                <a:gd name="connsiteX10" fmla="*/ 46893 w 904462"/>
                <a:gd name="connsiteY10" fmla="*/ 20313 h 4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462" h="450054">
                  <a:moveTo>
                    <a:pt x="0" y="37898"/>
                  </a:moveTo>
                  <a:cubicBezTo>
                    <a:pt x="10258" y="157082"/>
                    <a:pt x="20516" y="276267"/>
                    <a:pt x="23447" y="342698"/>
                  </a:cubicBezTo>
                  <a:cubicBezTo>
                    <a:pt x="26378" y="409129"/>
                    <a:pt x="10747" y="418898"/>
                    <a:pt x="17585" y="436482"/>
                  </a:cubicBezTo>
                  <a:cubicBezTo>
                    <a:pt x="24423" y="454066"/>
                    <a:pt x="-44938" y="446251"/>
                    <a:pt x="64477" y="448205"/>
                  </a:cubicBezTo>
                  <a:cubicBezTo>
                    <a:pt x="173892" y="450159"/>
                    <a:pt x="537308" y="451136"/>
                    <a:pt x="674077" y="448205"/>
                  </a:cubicBezTo>
                  <a:cubicBezTo>
                    <a:pt x="810846" y="445274"/>
                    <a:pt x="885093" y="430621"/>
                    <a:pt x="885093" y="430621"/>
                  </a:cubicBezTo>
                  <a:cubicBezTo>
                    <a:pt x="921239" y="422806"/>
                    <a:pt x="896816" y="466767"/>
                    <a:pt x="890954" y="401313"/>
                  </a:cubicBezTo>
                  <a:cubicBezTo>
                    <a:pt x="885092" y="335859"/>
                    <a:pt x="856762" y="103352"/>
                    <a:pt x="849923" y="37898"/>
                  </a:cubicBezTo>
                  <a:cubicBezTo>
                    <a:pt x="843085" y="-27556"/>
                    <a:pt x="858715" y="12498"/>
                    <a:pt x="849923" y="8590"/>
                  </a:cubicBezTo>
                  <a:cubicBezTo>
                    <a:pt x="841131" y="4682"/>
                    <a:pt x="797170" y="14452"/>
                    <a:pt x="797170" y="14452"/>
                  </a:cubicBezTo>
                  <a:lnTo>
                    <a:pt x="46893" y="20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F06F254-FD02-484E-A1E9-BA878977F7A1}"/>
                </a:ext>
              </a:extLst>
            </p:cNvPr>
            <p:cNvSpPr/>
            <p:nvPr/>
          </p:nvSpPr>
          <p:spPr>
            <a:xfrm>
              <a:off x="3596176" y="3410175"/>
              <a:ext cx="904462" cy="450054"/>
            </a:xfrm>
            <a:custGeom>
              <a:avLst/>
              <a:gdLst>
                <a:gd name="connsiteX0" fmla="*/ 0 w 904462"/>
                <a:gd name="connsiteY0" fmla="*/ 37898 h 450054"/>
                <a:gd name="connsiteX1" fmla="*/ 23447 w 904462"/>
                <a:gd name="connsiteY1" fmla="*/ 342698 h 450054"/>
                <a:gd name="connsiteX2" fmla="*/ 17585 w 904462"/>
                <a:gd name="connsiteY2" fmla="*/ 436482 h 450054"/>
                <a:gd name="connsiteX3" fmla="*/ 64477 w 904462"/>
                <a:gd name="connsiteY3" fmla="*/ 448205 h 450054"/>
                <a:gd name="connsiteX4" fmla="*/ 674077 w 904462"/>
                <a:gd name="connsiteY4" fmla="*/ 448205 h 450054"/>
                <a:gd name="connsiteX5" fmla="*/ 885093 w 904462"/>
                <a:gd name="connsiteY5" fmla="*/ 430621 h 450054"/>
                <a:gd name="connsiteX6" fmla="*/ 890954 w 904462"/>
                <a:gd name="connsiteY6" fmla="*/ 401313 h 450054"/>
                <a:gd name="connsiteX7" fmla="*/ 849923 w 904462"/>
                <a:gd name="connsiteY7" fmla="*/ 37898 h 450054"/>
                <a:gd name="connsiteX8" fmla="*/ 849923 w 904462"/>
                <a:gd name="connsiteY8" fmla="*/ 8590 h 450054"/>
                <a:gd name="connsiteX9" fmla="*/ 797170 w 904462"/>
                <a:gd name="connsiteY9" fmla="*/ 14452 h 450054"/>
                <a:gd name="connsiteX10" fmla="*/ 46893 w 904462"/>
                <a:gd name="connsiteY10" fmla="*/ 20313 h 4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462" h="450054">
                  <a:moveTo>
                    <a:pt x="0" y="37898"/>
                  </a:moveTo>
                  <a:cubicBezTo>
                    <a:pt x="10258" y="157082"/>
                    <a:pt x="20516" y="276267"/>
                    <a:pt x="23447" y="342698"/>
                  </a:cubicBezTo>
                  <a:cubicBezTo>
                    <a:pt x="26378" y="409129"/>
                    <a:pt x="10747" y="418898"/>
                    <a:pt x="17585" y="436482"/>
                  </a:cubicBezTo>
                  <a:cubicBezTo>
                    <a:pt x="24423" y="454066"/>
                    <a:pt x="-44938" y="446251"/>
                    <a:pt x="64477" y="448205"/>
                  </a:cubicBezTo>
                  <a:cubicBezTo>
                    <a:pt x="173892" y="450159"/>
                    <a:pt x="537308" y="451136"/>
                    <a:pt x="674077" y="448205"/>
                  </a:cubicBezTo>
                  <a:cubicBezTo>
                    <a:pt x="810846" y="445274"/>
                    <a:pt x="885093" y="430621"/>
                    <a:pt x="885093" y="430621"/>
                  </a:cubicBezTo>
                  <a:cubicBezTo>
                    <a:pt x="921239" y="422806"/>
                    <a:pt x="896816" y="466767"/>
                    <a:pt x="890954" y="401313"/>
                  </a:cubicBezTo>
                  <a:cubicBezTo>
                    <a:pt x="885092" y="335859"/>
                    <a:pt x="856762" y="103352"/>
                    <a:pt x="849923" y="37898"/>
                  </a:cubicBezTo>
                  <a:cubicBezTo>
                    <a:pt x="843085" y="-27556"/>
                    <a:pt x="858715" y="12498"/>
                    <a:pt x="849923" y="8590"/>
                  </a:cubicBezTo>
                  <a:cubicBezTo>
                    <a:pt x="841131" y="4682"/>
                    <a:pt x="797170" y="14452"/>
                    <a:pt x="797170" y="14452"/>
                  </a:cubicBezTo>
                  <a:lnTo>
                    <a:pt x="46893" y="20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284039-2F9B-814A-8435-55089961F941}"/>
                </a:ext>
              </a:extLst>
            </p:cNvPr>
            <p:cNvSpPr/>
            <p:nvPr/>
          </p:nvSpPr>
          <p:spPr>
            <a:xfrm>
              <a:off x="3522785" y="2286218"/>
              <a:ext cx="1081457" cy="928231"/>
            </a:xfrm>
            <a:custGeom>
              <a:avLst/>
              <a:gdLst>
                <a:gd name="connsiteX0" fmla="*/ 0 w 1081457"/>
                <a:gd name="connsiteY0" fmla="*/ 34951 h 928231"/>
                <a:gd name="connsiteX1" fmla="*/ 46892 w 1081457"/>
                <a:gd name="connsiteY1" fmla="*/ 392505 h 928231"/>
                <a:gd name="connsiteX2" fmla="*/ 58615 w 1081457"/>
                <a:gd name="connsiteY2" fmla="*/ 609382 h 928231"/>
                <a:gd name="connsiteX3" fmla="*/ 93784 w 1081457"/>
                <a:gd name="connsiteY3" fmla="*/ 867290 h 928231"/>
                <a:gd name="connsiteX4" fmla="*/ 105507 w 1081457"/>
                <a:gd name="connsiteY4" fmla="*/ 896597 h 928231"/>
                <a:gd name="connsiteX5" fmla="*/ 533400 w 1081457"/>
                <a:gd name="connsiteY5" fmla="*/ 908320 h 928231"/>
                <a:gd name="connsiteX6" fmla="*/ 1019907 w 1081457"/>
                <a:gd name="connsiteY6" fmla="*/ 908320 h 928231"/>
                <a:gd name="connsiteX7" fmla="*/ 1072661 w 1081457"/>
                <a:gd name="connsiteY7" fmla="*/ 873151 h 928231"/>
                <a:gd name="connsiteX8" fmla="*/ 1002323 w 1081457"/>
                <a:gd name="connsiteY8" fmla="*/ 292859 h 928231"/>
                <a:gd name="connsiteX9" fmla="*/ 1002323 w 1081457"/>
                <a:gd name="connsiteY9" fmla="*/ 81844 h 928231"/>
                <a:gd name="connsiteX10" fmla="*/ 1008184 w 1081457"/>
                <a:gd name="connsiteY10" fmla="*/ 5644 h 928231"/>
                <a:gd name="connsiteX11" fmla="*/ 926123 w 1081457"/>
                <a:gd name="connsiteY11" fmla="*/ 5644 h 928231"/>
                <a:gd name="connsiteX12" fmla="*/ 52753 w 1081457"/>
                <a:gd name="connsiteY12" fmla="*/ 29090 h 9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457" h="928231">
                  <a:moveTo>
                    <a:pt x="0" y="34951"/>
                  </a:moveTo>
                  <a:cubicBezTo>
                    <a:pt x="18561" y="165859"/>
                    <a:pt x="37123" y="296767"/>
                    <a:pt x="46892" y="392505"/>
                  </a:cubicBezTo>
                  <a:cubicBezTo>
                    <a:pt x="56661" y="488243"/>
                    <a:pt x="50800" y="530251"/>
                    <a:pt x="58615" y="609382"/>
                  </a:cubicBezTo>
                  <a:cubicBezTo>
                    <a:pt x="66430" y="688513"/>
                    <a:pt x="85969" y="819421"/>
                    <a:pt x="93784" y="867290"/>
                  </a:cubicBezTo>
                  <a:cubicBezTo>
                    <a:pt x="101599" y="915159"/>
                    <a:pt x="32238" y="889759"/>
                    <a:pt x="105507" y="896597"/>
                  </a:cubicBezTo>
                  <a:cubicBezTo>
                    <a:pt x="178776" y="903435"/>
                    <a:pt x="381000" y="906366"/>
                    <a:pt x="533400" y="908320"/>
                  </a:cubicBezTo>
                  <a:cubicBezTo>
                    <a:pt x="685800" y="910274"/>
                    <a:pt x="930030" y="914181"/>
                    <a:pt x="1019907" y="908320"/>
                  </a:cubicBezTo>
                  <a:cubicBezTo>
                    <a:pt x="1109784" y="902459"/>
                    <a:pt x="1075592" y="975728"/>
                    <a:pt x="1072661" y="873151"/>
                  </a:cubicBezTo>
                  <a:cubicBezTo>
                    <a:pt x="1069730" y="770574"/>
                    <a:pt x="1014046" y="424744"/>
                    <a:pt x="1002323" y="292859"/>
                  </a:cubicBezTo>
                  <a:cubicBezTo>
                    <a:pt x="990600" y="160974"/>
                    <a:pt x="1001346" y="129713"/>
                    <a:pt x="1002323" y="81844"/>
                  </a:cubicBezTo>
                  <a:cubicBezTo>
                    <a:pt x="1003300" y="33975"/>
                    <a:pt x="1020884" y="18344"/>
                    <a:pt x="1008184" y="5644"/>
                  </a:cubicBezTo>
                  <a:cubicBezTo>
                    <a:pt x="995484" y="-7056"/>
                    <a:pt x="926123" y="5644"/>
                    <a:pt x="926123" y="5644"/>
                  </a:cubicBezTo>
                  <a:lnTo>
                    <a:pt x="52753" y="2909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EA4477A-DA9B-F84D-88F6-9EA74D69E121}"/>
                </a:ext>
              </a:extLst>
            </p:cNvPr>
            <p:cNvSpPr/>
            <p:nvPr/>
          </p:nvSpPr>
          <p:spPr>
            <a:xfrm>
              <a:off x="3533786" y="3394167"/>
              <a:ext cx="1081457" cy="928231"/>
            </a:xfrm>
            <a:custGeom>
              <a:avLst/>
              <a:gdLst>
                <a:gd name="connsiteX0" fmla="*/ 0 w 1081457"/>
                <a:gd name="connsiteY0" fmla="*/ 34951 h 928231"/>
                <a:gd name="connsiteX1" fmla="*/ 46892 w 1081457"/>
                <a:gd name="connsiteY1" fmla="*/ 392505 h 928231"/>
                <a:gd name="connsiteX2" fmla="*/ 58615 w 1081457"/>
                <a:gd name="connsiteY2" fmla="*/ 609382 h 928231"/>
                <a:gd name="connsiteX3" fmla="*/ 93784 w 1081457"/>
                <a:gd name="connsiteY3" fmla="*/ 867290 h 928231"/>
                <a:gd name="connsiteX4" fmla="*/ 105507 w 1081457"/>
                <a:gd name="connsiteY4" fmla="*/ 896597 h 928231"/>
                <a:gd name="connsiteX5" fmla="*/ 533400 w 1081457"/>
                <a:gd name="connsiteY5" fmla="*/ 908320 h 928231"/>
                <a:gd name="connsiteX6" fmla="*/ 1019907 w 1081457"/>
                <a:gd name="connsiteY6" fmla="*/ 908320 h 928231"/>
                <a:gd name="connsiteX7" fmla="*/ 1072661 w 1081457"/>
                <a:gd name="connsiteY7" fmla="*/ 873151 h 928231"/>
                <a:gd name="connsiteX8" fmla="*/ 1002323 w 1081457"/>
                <a:gd name="connsiteY8" fmla="*/ 292859 h 928231"/>
                <a:gd name="connsiteX9" fmla="*/ 1002323 w 1081457"/>
                <a:gd name="connsiteY9" fmla="*/ 81844 h 928231"/>
                <a:gd name="connsiteX10" fmla="*/ 1008184 w 1081457"/>
                <a:gd name="connsiteY10" fmla="*/ 5644 h 928231"/>
                <a:gd name="connsiteX11" fmla="*/ 926123 w 1081457"/>
                <a:gd name="connsiteY11" fmla="*/ 5644 h 928231"/>
                <a:gd name="connsiteX12" fmla="*/ 52753 w 1081457"/>
                <a:gd name="connsiteY12" fmla="*/ 29090 h 9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457" h="928231">
                  <a:moveTo>
                    <a:pt x="0" y="34951"/>
                  </a:moveTo>
                  <a:cubicBezTo>
                    <a:pt x="18561" y="165859"/>
                    <a:pt x="37123" y="296767"/>
                    <a:pt x="46892" y="392505"/>
                  </a:cubicBezTo>
                  <a:cubicBezTo>
                    <a:pt x="56661" y="488243"/>
                    <a:pt x="50800" y="530251"/>
                    <a:pt x="58615" y="609382"/>
                  </a:cubicBezTo>
                  <a:cubicBezTo>
                    <a:pt x="66430" y="688513"/>
                    <a:pt x="85969" y="819421"/>
                    <a:pt x="93784" y="867290"/>
                  </a:cubicBezTo>
                  <a:cubicBezTo>
                    <a:pt x="101599" y="915159"/>
                    <a:pt x="32238" y="889759"/>
                    <a:pt x="105507" y="896597"/>
                  </a:cubicBezTo>
                  <a:cubicBezTo>
                    <a:pt x="178776" y="903435"/>
                    <a:pt x="381000" y="906366"/>
                    <a:pt x="533400" y="908320"/>
                  </a:cubicBezTo>
                  <a:cubicBezTo>
                    <a:pt x="685800" y="910274"/>
                    <a:pt x="930030" y="914181"/>
                    <a:pt x="1019907" y="908320"/>
                  </a:cubicBezTo>
                  <a:cubicBezTo>
                    <a:pt x="1109784" y="902459"/>
                    <a:pt x="1075592" y="975728"/>
                    <a:pt x="1072661" y="873151"/>
                  </a:cubicBezTo>
                  <a:cubicBezTo>
                    <a:pt x="1069730" y="770574"/>
                    <a:pt x="1014046" y="424744"/>
                    <a:pt x="1002323" y="292859"/>
                  </a:cubicBezTo>
                  <a:cubicBezTo>
                    <a:pt x="990600" y="160974"/>
                    <a:pt x="1001346" y="129713"/>
                    <a:pt x="1002323" y="81844"/>
                  </a:cubicBezTo>
                  <a:cubicBezTo>
                    <a:pt x="1003300" y="33975"/>
                    <a:pt x="1020884" y="18344"/>
                    <a:pt x="1008184" y="5644"/>
                  </a:cubicBezTo>
                  <a:cubicBezTo>
                    <a:pt x="995484" y="-7056"/>
                    <a:pt x="926123" y="5644"/>
                    <a:pt x="926123" y="5644"/>
                  </a:cubicBezTo>
                  <a:lnTo>
                    <a:pt x="52753" y="2909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2152330-96A7-3B48-AE78-5376B6197896}"/>
                </a:ext>
              </a:extLst>
            </p:cNvPr>
            <p:cNvSpPr/>
            <p:nvPr/>
          </p:nvSpPr>
          <p:spPr>
            <a:xfrm>
              <a:off x="1465385" y="2760785"/>
              <a:ext cx="1642884" cy="521677"/>
            </a:xfrm>
            <a:custGeom>
              <a:avLst/>
              <a:gdLst>
                <a:gd name="connsiteX0" fmla="*/ 0 w 1642884"/>
                <a:gd name="connsiteY0" fmla="*/ 0 h 521677"/>
                <a:gd name="connsiteX1" fmla="*/ 404446 w 1642884"/>
                <a:gd name="connsiteY1" fmla="*/ 158261 h 521677"/>
                <a:gd name="connsiteX2" fmla="*/ 1582615 w 1642884"/>
                <a:gd name="connsiteY2" fmla="*/ 486507 h 521677"/>
                <a:gd name="connsiteX3" fmla="*/ 1488830 w 1642884"/>
                <a:gd name="connsiteY3" fmla="*/ 410307 h 521677"/>
                <a:gd name="connsiteX4" fmla="*/ 1641230 w 1642884"/>
                <a:gd name="connsiteY4" fmla="*/ 492369 h 521677"/>
                <a:gd name="connsiteX5" fmla="*/ 1389184 w 1642884"/>
                <a:gd name="connsiteY5" fmla="*/ 521677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884" h="521677">
                  <a:moveTo>
                    <a:pt x="0" y="0"/>
                  </a:moveTo>
                  <a:cubicBezTo>
                    <a:pt x="70338" y="38588"/>
                    <a:pt x="140677" y="77176"/>
                    <a:pt x="404446" y="158261"/>
                  </a:cubicBezTo>
                  <a:cubicBezTo>
                    <a:pt x="668215" y="239346"/>
                    <a:pt x="1401884" y="444499"/>
                    <a:pt x="1582615" y="486507"/>
                  </a:cubicBezTo>
                  <a:cubicBezTo>
                    <a:pt x="1763346" y="528515"/>
                    <a:pt x="1479061" y="409330"/>
                    <a:pt x="1488830" y="410307"/>
                  </a:cubicBezTo>
                  <a:cubicBezTo>
                    <a:pt x="1498599" y="411284"/>
                    <a:pt x="1657838" y="473807"/>
                    <a:pt x="1641230" y="492369"/>
                  </a:cubicBezTo>
                  <a:cubicBezTo>
                    <a:pt x="1624622" y="510931"/>
                    <a:pt x="1506903" y="516304"/>
                    <a:pt x="1389184" y="521677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A4D7937-97C8-494E-9087-C7474F39621E}"/>
                </a:ext>
              </a:extLst>
            </p:cNvPr>
            <p:cNvSpPr/>
            <p:nvPr/>
          </p:nvSpPr>
          <p:spPr>
            <a:xfrm>
              <a:off x="3516923" y="3206262"/>
              <a:ext cx="246185" cy="58615"/>
            </a:xfrm>
            <a:custGeom>
              <a:avLst/>
              <a:gdLst>
                <a:gd name="connsiteX0" fmla="*/ 0 w 246185"/>
                <a:gd name="connsiteY0" fmla="*/ 58615 h 58615"/>
                <a:gd name="connsiteX1" fmla="*/ 246185 w 246185"/>
                <a:gd name="connsiteY1" fmla="*/ 0 h 5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185" h="58615">
                  <a:moveTo>
                    <a:pt x="0" y="58615"/>
                  </a:moveTo>
                  <a:lnTo>
                    <a:pt x="2461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96DF7C-2485-D449-BEFB-10F7502437C3}"/>
                </a:ext>
              </a:extLst>
            </p:cNvPr>
            <p:cNvSpPr/>
            <p:nvPr/>
          </p:nvSpPr>
          <p:spPr>
            <a:xfrm>
              <a:off x="4551485" y="2481497"/>
              <a:ext cx="578954" cy="383025"/>
            </a:xfrm>
            <a:custGeom>
              <a:avLst/>
              <a:gdLst>
                <a:gd name="connsiteX0" fmla="*/ 2930 w 578954"/>
                <a:gd name="connsiteY0" fmla="*/ 367211 h 383025"/>
                <a:gd name="connsiteX1" fmla="*/ 79130 w 578954"/>
                <a:gd name="connsiteY1" fmla="*/ 343765 h 383025"/>
                <a:gd name="connsiteX2" fmla="*/ 530469 w 578954"/>
                <a:gd name="connsiteY2" fmla="*/ 27241 h 383025"/>
                <a:gd name="connsiteX3" fmla="*/ 360484 w 578954"/>
                <a:gd name="connsiteY3" fmla="*/ 15518 h 383025"/>
                <a:gd name="connsiteX4" fmla="*/ 559777 w 578954"/>
                <a:gd name="connsiteY4" fmla="*/ 15518 h 383025"/>
                <a:gd name="connsiteX5" fmla="*/ 559777 w 578954"/>
                <a:gd name="connsiteY5" fmla="*/ 138611 h 38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954" h="383025">
                  <a:moveTo>
                    <a:pt x="2930" y="367211"/>
                  </a:moveTo>
                  <a:cubicBezTo>
                    <a:pt x="-2932" y="383819"/>
                    <a:pt x="-8793" y="400427"/>
                    <a:pt x="79130" y="343765"/>
                  </a:cubicBezTo>
                  <a:cubicBezTo>
                    <a:pt x="167053" y="287103"/>
                    <a:pt x="483577" y="81949"/>
                    <a:pt x="530469" y="27241"/>
                  </a:cubicBezTo>
                  <a:cubicBezTo>
                    <a:pt x="577361" y="-27467"/>
                    <a:pt x="355599" y="17472"/>
                    <a:pt x="360484" y="15518"/>
                  </a:cubicBezTo>
                  <a:cubicBezTo>
                    <a:pt x="365369" y="13564"/>
                    <a:pt x="526562" y="-4998"/>
                    <a:pt x="559777" y="15518"/>
                  </a:cubicBezTo>
                  <a:cubicBezTo>
                    <a:pt x="592993" y="36033"/>
                    <a:pt x="576385" y="87322"/>
                    <a:pt x="559777" y="13861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3367DC2-85CF-0D41-9FD1-5C11B2AE6131}"/>
                </a:ext>
              </a:extLst>
            </p:cNvPr>
            <p:cNvSpPr/>
            <p:nvPr/>
          </p:nvSpPr>
          <p:spPr>
            <a:xfrm>
              <a:off x="3516923" y="3323492"/>
              <a:ext cx="304800" cy="99646"/>
            </a:xfrm>
            <a:custGeom>
              <a:avLst/>
              <a:gdLst>
                <a:gd name="connsiteX0" fmla="*/ 0 w 304800"/>
                <a:gd name="connsiteY0" fmla="*/ 0 h 99646"/>
                <a:gd name="connsiteX1" fmla="*/ 304800 w 304800"/>
                <a:gd name="connsiteY1" fmla="*/ 99646 h 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9646">
                  <a:moveTo>
                    <a:pt x="0" y="0"/>
                  </a:moveTo>
                  <a:lnTo>
                    <a:pt x="304800" y="99646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FDB74C3-E4D7-2243-A45A-04176220DCA0}"/>
                </a:ext>
              </a:extLst>
            </p:cNvPr>
            <p:cNvSpPr/>
            <p:nvPr/>
          </p:nvSpPr>
          <p:spPr>
            <a:xfrm>
              <a:off x="4560277" y="3768969"/>
              <a:ext cx="465067" cy="309794"/>
            </a:xfrm>
            <a:custGeom>
              <a:avLst/>
              <a:gdLst>
                <a:gd name="connsiteX0" fmla="*/ 0 w 465067"/>
                <a:gd name="connsiteY0" fmla="*/ 0 h 309794"/>
                <a:gd name="connsiteX1" fmla="*/ 339969 w 465067"/>
                <a:gd name="connsiteY1" fmla="*/ 211016 h 309794"/>
                <a:gd name="connsiteX2" fmla="*/ 445477 w 465067"/>
                <a:gd name="connsiteY2" fmla="*/ 275493 h 309794"/>
                <a:gd name="connsiteX3" fmla="*/ 404446 w 465067"/>
                <a:gd name="connsiteY3" fmla="*/ 140677 h 309794"/>
                <a:gd name="connsiteX4" fmla="*/ 463061 w 465067"/>
                <a:gd name="connsiteY4" fmla="*/ 293077 h 309794"/>
                <a:gd name="connsiteX5" fmla="*/ 316523 w 465067"/>
                <a:gd name="connsiteY5" fmla="*/ 298939 h 30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7" h="309794">
                  <a:moveTo>
                    <a:pt x="0" y="0"/>
                  </a:moveTo>
                  <a:lnTo>
                    <a:pt x="339969" y="211016"/>
                  </a:lnTo>
                  <a:cubicBezTo>
                    <a:pt x="414215" y="256931"/>
                    <a:pt x="434731" y="287216"/>
                    <a:pt x="445477" y="275493"/>
                  </a:cubicBezTo>
                  <a:cubicBezTo>
                    <a:pt x="456223" y="263770"/>
                    <a:pt x="401515" y="137746"/>
                    <a:pt x="404446" y="140677"/>
                  </a:cubicBezTo>
                  <a:cubicBezTo>
                    <a:pt x="407377" y="143608"/>
                    <a:pt x="477715" y="266700"/>
                    <a:pt x="463061" y="293077"/>
                  </a:cubicBezTo>
                  <a:cubicBezTo>
                    <a:pt x="448407" y="319454"/>
                    <a:pt x="382465" y="309196"/>
                    <a:pt x="316523" y="29893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19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038B-9E0B-6B42-BB11-B0B3E2EE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dirty="0" err="1"/>
              <a:t>ASPath</a:t>
            </a:r>
            <a:r>
              <a:rPr lang="en-US" dirty="0"/>
              <a:t> protection is hard…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0F0C-49AD-0A4E-9921-50B1BB4E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BGPSEC cannot cope with partial adoption</a:t>
            </a:r>
          </a:p>
          <a:p>
            <a:pPr lvl="1"/>
            <a:r>
              <a:rPr lang="en-US" dirty="0"/>
              <a:t>It cannot jump across non-participating networks</a:t>
            </a:r>
          </a:p>
          <a:p>
            <a:r>
              <a:rPr lang="en-US" dirty="0"/>
              <a:t>It has a high crypto overhead for session restarts</a:t>
            </a:r>
          </a:p>
          <a:p>
            <a:r>
              <a:rPr lang="en-US" dirty="0"/>
              <a:t>It does not define how to promulgate the collection of certificates required to validate the digital signatures</a:t>
            </a:r>
          </a:p>
          <a:p>
            <a:r>
              <a:rPr lang="en-US" dirty="0"/>
              <a:t>It does not necessarily identify and prevent route leaks</a:t>
            </a:r>
          </a:p>
          <a:p>
            <a:endParaRPr lang="en-US" dirty="0"/>
          </a:p>
          <a:p>
            <a:r>
              <a:rPr lang="en-US" dirty="0"/>
              <a:t>Which means that BGPSEC is not looking like its going to be deployed everywhere</a:t>
            </a:r>
          </a:p>
          <a:p>
            <a:pPr marL="457200" lvl="1" indent="0">
              <a:buNone/>
            </a:pPr>
            <a:r>
              <a:rPr lang="en-US" sz="1800" dirty="0"/>
              <a:t>Which means that there is little value in deploying it anywhere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B7C6-33D6-3547-95C9-D421F5B4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C962-467E-6747-B64C-13CF346B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3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economics of this situation work against it</a:t>
            </a:r>
          </a:p>
          <a:p>
            <a:pPr lvl="1"/>
            <a:r>
              <a:rPr lang="en-US" dirty="0"/>
              <a:t>There are inadequate commercial drivers to undertake extensive informed route monitoring that would enable hijack suppression at source</a:t>
            </a:r>
          </a:p>
          <a:p>
            <a:pPr lvl="1"/>
            <a:r>
              <a:rPr lang="en-US" dirty="0"/>
              <a:t>Probably because integrity of common infrastructure is everyone’s problem which in turn quickly becomes nobody’s problem</a:t>
            </a:r>
          </a:p>
          <a:p>
            <a:pPr lvl="1"/>
            <a:r>
              <a:rPr lang="en-US" dirty="0"/>
              <a:t>And we have no ‘forcing’ authority to compel network operators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66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2266-C7AA-E740-8F2F-DB567DB1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8545-5E3A-2443-93CC-68B5892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5197" cy="4351338"/>
          </a:xfrm>
        </p:spPr>
        <p:txBody>
          <a:bodyPr/>
          <a:lstStyle/>
          <a:p>
            <a:r>
              <a:rPr lang="en-US" dirty="0"/>
              <a:t>We are pretty convinced about the value of RPKI certificates and digital signatures</a:t>
            </a:r>
          </a:p>
          <a:p>
            <a:pPr lvl="1"/>
            <a:r>
              <a:rPr lang="en-US" dirty="0"/>
              <a:t>Because we really have nothing better to offer in their place</a:t>
            </a:r>
          </a:p>
          <a:p>
            <a:r>
              <a:rPr lang="en-US" dirty="0"/>
              <a:t>But the AS Path protection  elements of BGPSEC are a critical problem!</a:t>
            </a:r>
          </a:p>
          <a:p>
            <a:r>
              <a:rPr lang="en-US" dirty="0"/>
              <a:t>In the IETF we are working on approaches that address the issues with BGPSEC and AS Path protection</a:t>
            </a:r>
          </a:p>
          <a:p>
            <a:pPr lvl="1"/>
            <a:r>
              <a:rPr lang="en-US" dirty="0"/>
              <a:t>But that effort could take years</a:t>
            </a:r>
          </a:p>
          <a:p>
            <a:pPr lvl="1"/>
            <a:r>
              <a:rPr lang="en-US" dirty="0"/>
              <a:t>And there is no guarantee of success!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94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DB2-337C-FE4F-BFB1-B46405AF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heading?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8B0B-F107-9641-AA7D-C8B07E20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is not going to go away</a:t>
            </a:r>
          </a:p>
          <a:p>
            <a:r>
              <a:rPr lang="en-US" dirty="0"/>
              <a:t>So we probably need to look at other ways to secure the propagation of routing information:</a:t>
            </a:r>
          </a:p>
          <a:p>
            <a:pPr lvl="1"/>
            <a:r>
              <a:rPr lang="en-US" dirty="0"/>
              <a:t>What if we decoupled origination, topology and policy validation?</a:t>
            </a:r>
          </a:p>
          <a:p>
            <a:pPr lvl="1"/>
            <a:r>
              <a:rPr lang="en-US" dirty="0"/>
              <a:t>Will open market disciplines lead us to a secure Internet environment or are we necessarily looking at regulatory imposts to force universal adoption?</a:t>
            </a:r>
          </a:p>
          <a:p>
            <a:pPr lvl="1"/>
            <a:r>
              <a:rPr lang="en-US" dirty="0"/>
              <a:t>What could we gain by using deliberate efforts at asymmetric partial adoption?</a:t>
            </a:r>
          </a:p>
          <a:p>
            <a:pPr lvl="2"/>
            <a:r>
              <a:rPr lang="en-US" dirty="0"/>
              <a:t>What’s more important in routing security: client routes or server routes?</a:t>
            </a:r>
          </a:p>
          <a:p>
            <a:pPr lvl="2"/>
            <a:r>
              <a:rPr lang="en-US" dirty="0"/>
              <a:t>i.e. should we concentrate on IXPs and CDN routes as points of active route policing?</a:t>
            </a:r>
          </a:p>
        </p:txBody>
      </p:sp>
    </p:spTree>
    <p:extLst>
      <p:ext uri="{BB962C8B-B14F-4D97-AF65-F5344CB8AC3E}">
        <p14:creationId xmlns:p14="http://schemas.microsoft.com/office/powerpoint/2010/main" val="4266888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3873-9198-DD48-8519-02F2AD07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meantime…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C081-C764-9745-9F1A-EDCAAB87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at the Google ranch: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B4718-7E71-DE4B-9EBA-3D4F49CE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16" y="2452166"/>
            <a:ext cx="5016657" cy="2819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390DF-A358-CF48-8817-44118A8963F0}"/>
              </a:ext>
            </a:extLst>
          </p:cNvPr>
          <p:cNvSpPr txBox="1"/>
          <p:nvPr/>
        </p:nvSpPr>
        <p:spPr>
          <a:xfrm>
            <a:off x="1036320" y="5712822"/>
            <a:ext cx="1102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October 2018</a:t>
            </a:r>
          </a:p>
          <a:p>
            <a:r>
              <a:rPr lang="en-US" dirty="0"/>
              <a:t>https://</a:t>
            </a:r>
            <a:r>
              <a:rPr lang="en-US" dirty="0" err="1"/>
              <a:t>pc.nanog.org</a:t>
            </a:r>
            <a:r>
              <a:rPr lang="en-US" dirty="0"/>
              <a:t>/static/published/meetings/NANOG74/1760/20181003_Tzvetanov_Security_Track_Bgp_v1.pdf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F493609-C0E1-3447-801A-1E073F369979}"/>
              </a:ext>
            </a:extLst>
          </p:cNvPr>
          <p:cNvSpPr/>
          <p:nvPr/>
        </p:nvSpPr>
        <p:spPr>
          <a:xfrm>
            <a:off x="5921829" y="3429000"/>
            <a:ext cx="496388" cy="572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F194C-96EF-844D-9DE0-88984E863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09" y="2482191"/>
            <a:ext cx="5138239" cy="29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95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3873-9198-DD48-8519-02F2AD07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meantime…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C081-C764-9745-9F1A-EDCAAB87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at the Cloudflare ranch: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390DF-A358-CF48-8817-44118A8963F0}"/>
              </a:ext>
            </a:extLst>
          </p:cNvPr>
          <p:cNvSpPr txBox="1"/>
          <p:nvPr/>
        </p:nvSpPr>
        <p:spPr>
          <a:xfrm>
            <a:off x="5085806" y="5734593"/>
            <a:ext cx="436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www.cloudflare.com</a:t>
            </a:r>
            <a:r>
              <a:rPr lang="en-US" dirty="0"/>
              <a:t>/peering-policy/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72D89-E9AB-E248-9C6E-2F5E44C5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474" y="1429657"/>
            <a:ext cx="3837123" cy="39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0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9E7D-478E-6843-ABF4-E12E0395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9315-A073-8E48-9C8C-041F7FA3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“Don’t let the perfect be the enemy of the good!”</a:t>
            </a:r>
          </a:p>
          <a:p>
            <a:endParaRPr lang="en-US" dirty="0"/>
          </a:p>
          <a:p>
            <a:pPr lvl="1"/>
            <a:r>
              <a:rPr lang="en-US" dirty="0"/>
              <a:t>You could just wait for a complete routing security framework to be invented</a:t>
            </a:r>
          </a:p>
          <a:p>
            <a:pPr lvl="1"/>
            <a:r>
              <a:rPr lang="en-US" dirty="0"/>
              <a:t>Or you could do something practical right now that might be helpful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43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9E7D-478E-6843-ABF4-E12E0395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9315-A073-8E48-9C8C-041F7FA3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57560" cy="49226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You might want to take some steps to make routing attacks easier to detect and easier to deflect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BCP38 filters can help</a:t>
            </a:r>
          </a:p>
          <a:p>
            <a:pPr lvl="3"/>
            <a:r>
              <a:rPr lang="en-US" dirty="0"/>
              <a:t>UDP DOS attacks are very common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Generating ROAs can help</a:t>
            </a:r>
          </a:p>
          <a:p>
            <a:pPr lvl="3"/>
            <a:r>
              <a:rPr lang="en-US" dirty="0"/>
              <a:t>Maybe they won’t help a lot today, but as more networks filter on ROAs then they will be more effective to protect against simple address hijacking</a:t>
            </a:r>
          </a:p>
          <a:p>
            <a:pPr lvl="3"/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Route Registry objects can help</a:t>
            </a:r>
          </a:p>
          <a:p>
            <a:pPr lvl="3"/>
            <a:r>
              <a:rPr lang="en-US" dirty="0">
                <a:hlinkClick r:id="rId2"/>
              </a:rPr>
              <a:t>www.irr.net</a:t>
            </a:r>
            <a:endParaRPr lang="en-US" dirty="0"/>
          </a:p>
          <a:p>
            <a:pPr lvl="3"/>
            <a:r>
              <a:rPr lang="en-US" dirty="0"/>
              <a:t>Again this is not a complete answer, but its better than nothing</a:t>
            </a:r>
          </a:p>
          <a:p>
            <a:pPr lvl="3"/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You should really should filter your customers</a:t>
            </a:r>
          </a:p>
          <a:p>
            <a:pPr lvl="2"/>
            <a:r>
              <a:rPr lang="en-US" dirty="0"/>
              <a:t>Filter customer routing updates according to BCP38, ROAs and IRR profiles</a:t>
            </a:r>
          </a:p>
          <a:p>
            <a:pPr lvl="2"/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Consider signing up to MANRS</a:t>
            </a:r>
          </a:p>
          <a:p>
            <a:pPr lvl="2"/>
            <a:r>
              <a:rPr lang="en-US" dirty="0">
                <a:hlinkClick r:id="rId3"/>
              </a:rPr>
              <a:t>https://www.manrs.org/</a:t>
            </a:r>
            <a:r>
              <a:rPr lang="en-US" dirty="0"/>
              <a:t> (Even spending a few minutes thinking about routing security is better than not thinking about it at all)</a:t>
            </a:r>
          </a:p>
          <a:p>
            <a:pPr lvl="2"/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DNSSEC-sign your domain name</a:t>
            </a:r>
          </a:p>
          <a:p>
            <a:pPr lvl="1"/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Validate DNS responses</a:t>
            </a:r>
          </a:p>
        </p:txBody>
      </p:sp>
    </p:spTree>
    <p:extLst>
      <p:ext uri="{BB962C8B-B14F-4D97-AF65-F5344CB8AC3E}">
        <p14:creationId xmlns:p14="http://schemas.microsoft.com/office/powerpoint/2010/main" val="72797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99288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FFS! No better 10 years later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6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D315F-706D-9D4E-8072-865E3614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18B5-75E1-C340-8B56-BF7E1DB2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E171-9032-0446-B0AB-F75DE18A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2" y="4071257"/>
            <a:ext cx="7246257" cy="21057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nbergHand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172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25C2-C6F4-9245-BE36-190F38FA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4DDAF-F250-3441-8DC8-5E9764C9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soBGP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2905833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3629-CBA0-7F45-976F-E99750F4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65125"/>
            <a:ext cx="10890142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soBGP</a:t>
            </a:r>
            <a:r>
              <a:rPr lang="en-US" dirty="0"/>
              <a:t>: an alternative to BGPSEC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AF02-6C8B-6748-93CF-23F226EF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the high overhead of AS Path validation we can look at secure origin BGP (</a:t>
            </a:r>
            <a:r>
              <a:rPr lang="en-US" dirty="0" err="1"/>
              <a:t>soBGP</a:t>
            </a:r>
            <a:r>
              <a:rPr lang="en-US" dirty="0"/>
              <a:t>) from 2003</a:t>
            </a:r>
          </a:p>
          <a:p>
            <a:r>
              <a:rPr lang="en-US" dirty="0" err="1"/>
              <a:t>soBGP</a:t>
            </a:r>
            <a:r>
              <a:rPr lang="en-US" dirty="0"/>
              <a:t> looked at the AS Path as a topology vector composed of a number of paired AS adjacencies</a:t>
            </a:r>
          </a:p>
          <a:p>
            <a:pPr lvl="1"/>
            <a:r>
              <a:rPr lang="en-US" dirty="0"/>
              <a:t>An AS publishes a signed adjacency attestation for all of its neighbors</a:t>
            </a:r>
          </a:p>
          <a:p>
            <a:pPr lvl="1"/>
            <a:r>
              <a:rPr lang="en-US" dirty="0"/>
              <a:t>If a signing AS appeared in an AS Path then its neighbors in the AS Path must also by described in the adjacency </a:t>
            </a:r>
            <a:r>
              <a:rPr lang="en-US" dirty="0" err="1"/>
              <a:t>attestion</a:t>
            </a:r>
            <a:endParaRPr lang="en-US" dirty="0"/>
          </a:p>
          <a:p>
            <a:r>
              <a:rPr lang="en-US" dirty="0"/>
              <a:t>This replaces strict AS Path </a:t>
            </a:r>
            <a:r>
              <a:rPr lang="en-US" b="1" dirty="0"/>
              <a:t>Validation</a:t>
            </a:r>
            <a:r>
              <a:rPr lang="en-US" dirty="0"/>
              <a:t> with AS Path </a:t>
            </a:r>
            <a:r>
              <a:rPr lang="en-US" b="1" dirty="0"/>
              <a:t>Plausibility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94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C281-2E85-E645-98A2-055E34FC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 </a:t>
            </a:r>
            <a:r>
              <a:rPr lang="en-US" dirty="0" err="1"/>
              <a:t>soBGP</a:t>
            </a:r>
            <a:r>
              <a:rPr lang="en-US" dirty="0"/>
              <a:t> and AS Adjacencies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D3AD02-28C8-D34A-BB5B-99399DBBAC44}"/>
              </a:ext>
            </a:extLst>
          </p:cNvPr>
          <p:cNvGrpSpPr/>
          <p:nvPr/>
        </p:nvGrpSpPr>
        <p:grpSpPr>
          <a:xfrm>
            <a:off x="1333823" y="2161303"/>
            <a:ext cx="415051" cy="388683"/>
            <a:chOff x="4695768" y="5354663"/>
            <a:chExt cx="415051" cy="38868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CDD2413-E963-A940-AF68-C7348E710D4A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B648712-342D-574C-8C66-2C7D6930AF91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00C5F2F-350B-F142-8177-60BB13578B85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12D3-5806-0A4D-9FF0-D43D28C23D79}"/>
              </a:ext>
            </a:extLst>
          </p:cNvPr>
          <p:cNvGrpSpPr/>
          <p:nvPr/>
        </p:nvGrpSpPr>
        <p:grpSpPr>
          <a:xfrm>
            <a:off x="3139177" y="3110873"/>
            <a:ext cx="415051" cy="388683"/>
            <a:chOff x="4695768" y="5354663"/>
            <a:chExt cx="415051" cy="38868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6EFB79-9C33-2A4D-957B-D7641EEA4A0A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4E44046-7BF8-BA4B-805A-F8B318DA494B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13113F6-9CCF-2940-B6A4-1D24B8CF6E24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FBDCD-635E-C040-B8BD-A468C8688133}"/>
              </a:ext>
            </a:extLst>
          </p:cNvPr>
          <p:cNvGrpSpPr/>
          <p:nvPr/>
        </p:nvGrpSpPr>
        <p:grpSpPr>
          <a:xfrm>
            <a:off x="5038315" y="2146920"/>
            <a:ext cx="415051" cy="388683"/>
            <a:chOff x="4695768" y="5354663"/>
            <a:chExt cx="415051" cy="38868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9800E3-A201-B34F-B572-4BC86C23C4E7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EE93AC9-4103-9544-99E9-F156A09CF69B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0E3606-A0D6-DF44-8C71-FC284D4D8D03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3693BC-85C1-C344-9A07-9DA960B0FBD8}"/>
              </a:ext>
            </a:extLst>
          </p:cNvPr>
          <p:cNvGrpSpPr/>
          <p:nvPr/>
        </p:nvGrpSpPr>
        <p:grpSpPr>
          <a:xfrm>
            <a:off x="5028624" y="3933715"/>
            <a:ext cx="415051" cy="388683"/>
            <a:chOff x="4695768" y="5354663"/>
            <a:chExt cx="415051" cy="38868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0BC6E6D-E88D-5844-A9C1-F7CCD80E550E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18B8EE0-5389-C94B-AADD-0A40FE6DE14D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D182FE-20C8-9844-8B72-B9D46F2048DA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A86718F-1522-8048-85C7-082F731727AE}"/>
              </a:ext>
            </a:extLst>
          </p:cNvPr>
          <p:cNvSpPr txBox="1"/>
          <p:nvPr/>
        </p:nvSpPr>
        <p:spPr>
          <a:xfrm>
            <a:off x="1215937" y="1847932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C0C87-6BBF-C049-B670-ED3F8EED9FC7}"/>
              </a:ext>
            </a:extLst>
          </p:cNvPr>
          <p:cNvSpPr txBox="1"/>
          <p:nvPr/>
        </p:nvSpPr>
        <p:spPr>
          <a:xfrm>
            <a:off x="3010070" y="279222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EBC30-D4F8-2D43-BE2B-18E2D9441975}"/>
              </a:ext>
            </a:extLst>
          </p:cNvPr>
          <p:cNvSpPr txBox="1"/>
          <p:nvPr/>
        </p:nvSpPr>
        <p:spPr>
          <a:xfrm>
            <a:off x="4862332" y="1822457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7A1A6D-B05E-5E44-B913-EAE0DB035047}"/>
              </a:ext>
            </a:extLst>
          </p:cNvPr>
          <p:cNvSpPr txBox="1"/>
          <p:nvPr/>
        </p:nvSpPr>
        <p:spPr>
          <a:xfrm>
            <a:off x="4942920" y="361091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1B092-7004-6141-A114-FE58D63B46E5}"/>
              </a:ext>
            </a:extLst>
          </p:cNvPr>
          <p:cNvSpPr txBox="1"/>
          <p:nvPr/>
        </p:nvSpPr>
        <p:spPr>
          <a:xfrm>
            <a:off x="1691483" y="248177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hnbergHand" pitchFamily="2" charset="0"/>
              </a:rPr>
              <a:t>AS1 -&gt; AS2</a:t>
            </a:r>
          </a:p>
          <a:p>
            <a:r>
              <a:rPr lang="en-US" sz="1000" dirty="0">
                <a:latin typeface="AhnbergHand" pitchFamily="2" charset="0"/>
              </a:rPr>
              <a:t>Signed AS1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895F-53EC-BC41-BE74-C2AD8624369F}"/>
              </a:ext>
            </a:extLst>
          </p:cNvPr>
          <p:cNvSpPr txBox="1"/>
          <p:nvPr/>
        </p:nvSpPr>
        <p:spPr>
          <a:xfrm>
            <a:off x="3339544" y="3515099"/>
            <a:ext cx="1031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AS2 -&gt; AS4</a:t>
            </a:r>
          </a:p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Signed AS2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68CB232-7F8C-DF44-8021-2E29C2606D67}"/>
              </a:ext>
            </a:extLst>
          </p:cNvPr>
          <p:cNvSpPr/>
          <p:nvPr/>
        </p:nvSpPr>
        <p:spPr>
          <a:xfrm>
            <a:off x="1582615" y="2532185"/>
            <a:ext cx="152400" cy="117230"/>
          </a:xfrm>
          <a:custGeom>
            <a:avLst/>
            <a:gdLst>
              <a:gd name="connsiteX0" fmla="*/ 0 w 152400"/>
              <a:gd name="connsiteY0" fmla="*/ 0 h 117230"/>
              <a:gd name="connsiteX1" fmla="*/ 152400 w 152400"/>
              <a:gd name="connsiteY1" fmla="*/ 117230 h 11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117230">
                <a:moveTo>
                  <a:pt x="0" y="0"/>
                </a:moveTo>
                <a:lnTo>
                  <a:pt x="152400" y="1172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F4744482-0535-C044-AE04-91E227713BE4}"/>
              </a:ext>
            </a:extLst>
          </p:cNvPr>
          <p:cNvSpPr/>
          <p:nvPr/>
        </p:nvSpPr>
        <p:spPr>
          <a:xfrm>
            <a:off x="2063262" y="2895600"/>
            <a:ext cx="973015" cy="345831"/>
          </a:xfrm>
          <a:custGeom>
            <a:avLst/>
            <a:gdLst>
              <a:gd name="connsiteX0" fmla="*/ 0 w 973015"/>
              <a:gd name="connsiteY0" fmla="*/ 0 h 345831"/>
              <a:gd name="connsiteX1" fmla="*/ 498230 w 973015"/>
              <a:gd name="connsiteY1" fmla="*/ 193431 h 345831"/>
              <a:gd name="connsiteX2" fmla="*/ 973015 w 973015"/>
              <a:gd name="connsiteY2" fmla="*/ 345831 h 3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015" h="345831">
                <a:moveTo>
                  <a:pt x="0" y="0"/>
                </a:moveTo>
                <a:cubicBezTo>
                  <a:pt x="168030" y="67896"/>
                  <a:pt x="336061" y="135793"/>
                  <a:pt x="498230" y="193431"/>
                </a:cubicBezTo>
                <a:cubicBezTo>
                  <a:pt x="660399" y="251070"/>
                  <a:pt x="816707" y="298450"/>
                  <a:pt x="973015" y="3458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12439B9-F5F0-C34E-BB41-299454F566DC}"/>
              </a:ext>
            </a:extLst>
          </p:cNvPr>
          <p:cNvSpPr/>
          <p:nvPr/>
        </p:nvSpPr>
        <p:spPr>
          <a:xfrm>
            <a:off x="3516923" y="2473569"/>
            <a:ext cx="1570892" cy="773723"/>
          </a:xfrm>
          <a:custGeom>
            <a:avLst/>
            <a:gdLst>
              <a:gd name="connsiteX0" fmla="*/ 0 w 1570892"/>
              <a:gd name="connsiteY0" fmla="*/ 773723 h 773723"/>
              <a:gd name="connsiteX1" fmla="*/ 539262 w 1570892"/>
              <a:gd name="connsiteY1" fmla="*/ 504093 h 773723"/>
              <a:gd name="connsiteX2" fmla="*/ 1570892 w 1570892"/>
              <a:gd name="connsiteY2" fmla="*/ 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92" h="773723">
                <a:moveTo>
                  <a:pt x="0" y="773723"/>
                </a:moveTo>
                <a:lnTo>
                  <a:pt x="539262" y="504093"/>
                </a:lnTo>
                <a:lnTo>
                  <a:pt x="1570892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5B0747-75D0-3943-8121-0CA9860B0419}"/>
              </a:ext>
            </a:extLst>
          </p:cNvPr>
          <p:cNvSpPr txBox="1"/>
          <p:nvPr/>
        </p:nvSpPr>
        <p:spPr>
          <a:xfrm>
            <a:off x="1939708" y="3228945"/>
            <a:ext cx="10038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AS2 -&gt; AS1</a:t>
            </a:r>
          </a:p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Signed AS2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23536E9-4E58-A842-8D16-28A8B364E64A}"/>
              </a:ext>
            </a:extLst>
          </p:cNvPr>
          <p:cNvSpPr/>
          <p:nvPr/>
        </p:nvSpPr>
        <p:spPr>
          <a:xfrm>
            <a:off x="3563815" y="3405554"/>
            <a:ext cx="1459523" cy="592015"/>
          </a:xfrm>
          <a:custGeom>
            <a:avLst/>
            <a:gdLst>
              <a:gd name="connsiteX0" fmla="*/ 0 w 1459523"/>
              <a:gd name="connsiteY0" fmla="*/ 0 h 592015"/>
              <a:gd name="connsiteX1" fmla="*/ 803031 w 1459523"/>
              <a:gd name="connsiteY1" fmla="*/ 111369 h 592015"/>
              <a:gd name="connsiteX2" fmla="*/ 1459523 w 1459523"/>
              <a:gd name="connsiteY2" fmla="*/ 592015 h 59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523" h="592015">
                <a:moveTo>
                  <a:pt x="0" y="0"/>
                </a:moveTo>
                <a:cubicBezTo>
                  <a:pt x="279888" y="6350"/>
                  <a:pt x="559777" y="12700"/>
                  <a:pt x="803031" y="111369"/>
                </a:cubicBezTo>
                <a:cubicBezTo>
                  <a:pt x="1046285" y="210038"/>
                  <a:pt x="1252904" y="401026"/>
                  <a:pt x="1459523" y="59201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F154D-1CA2-034B-AE7D-246A752AB1A6}"/>
              </a:ext>
            </a:extLst>
          </p:cNvPr>
          <p:cNvSpPr txBox="1"/>
          <p:nvPr/>
        </p:nvSpPr>
        <p:spPr>
          <a:xfrm>
            <a:off x="3759929" y="2726229"/>
            <a:ext cx="10374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AS2 -&gt; AS3</a:t>
            </a:r>
          </a:p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Signed AS2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B266E8-410D-494F-B270-546C3C42E8F0}"/>
              </a:ext>
            </a:extLst>
          </p:cNvPr>
          <p:cNvSpPr txBox="1"/>
          <p:nvPr/>
        </p:nvSpPr>
        <p:spPr>
          <a:xfrm>
            <a:off x="6523892" y="2792220"/>
            <a:ext cx="4512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Path Processing using AS Adjacency ‘hints’</a:t>
            </a:r>
          </a:p>
          <a:p>
            <a:endParaRPr lang="en-US" dirty="0"/>
          </a:p>
          <a:p>
            <a:r>
              <a:rPr lang="en-US" dirty="0"/>
              <a:t>AS1 -&gt; AS2 -&gt; AS3               plausible</a:t>
            </a:r>
          </a:p>
          <a:p>
            <a:r>
              <a:rPr lang="en-US" dirty="0"/>
              <a:t>AS1-&gt; AS3 -&gt; AS2                implausible</a:t>
            </a:r>
          </a:p>
          <a:p>
            <a:r>
              <a:rPr lang="en-US" dirty="0"/>
              <a:t>AS1-&gt; AS2 -&gt; AS3 -&gt; AS4    implausible</a:t>
            </a: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AAE757-97E5-B147-B61D-719A4774D5C9}"/>
              </a:ext>
            </a:extLst>
          </p:cNvPr>
          <p:cNvSpPr txBox="1"/>
          <p:nvPr/>
        </p:nvSpPr>
        <p:spPr>
          <a:xfrm>
            <a:off x="3912670" y="2140076"/>
            <a:ext cx="10374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nbergHand" pitchFamily="2" charset="0"/>
              </a:rPr>
              <a:t>AS3 -&gt; AS2</a:t>
            </a:r>
          </a:p>
          <a:p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nbergHand" pitchFamily="2" charset="0"/>
              </a:rPr>
              <a:t>Signed AS3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3288B7-5B7E-F245-9755-07992FD52997}"/>
              </a:ext>
            </a:extLst>
          </p:cNvPr>
          <p:cNvSpPr txBox="1"/>
          <p:nvPr/>
        </p:nvSpPr>
        <p:spPr>
          <a:xfrm>
            <a:off x="4035584" y="4254112"/>
            <a:ext cx="1031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  <a:latin typeface="AhnbergHand" pitchFamily="2" charset="0"/>
              </a:rPr>
              <a:t>AS4 -&gt; AS2</a:t>
            </a:r>
          </a:p>
          <a:p>
            <a:r>
              <a:rPr lang="en-US" sz="1000" dirty="0">
                <a:solidFill>
                  <a:srgbClr val="00B0F0"/>
                </a:solidFill>
                <a:latin typeface="AhnbergHand" pitchFamily="2" charset="0"/>
              </a:rPr>
              <a:t>Signed AS4</a:t>
            </a:r>
          </a:p>
        </p:txBody>
      </p:sp>
    </p:spTree>
    <p:extLst>
      <p:ext uri="{BB962C8B-B14F-4D97-AF65-F5344CB8AC3E}">
        <p14:creationId xmlns:p14="http://schemas.microsoft.com/office/powerpoint/2010/main" val="629019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9D8D-9A9E-A74A-B61B-A1171985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soBGP</a:t>
            </a:r>
            <a:r>
              <a:rPr lang="en-US" dirty="0"/>
              <a:t> compared to BGPSEC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B063-449E-EC46-892C-691EEA36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crypto overhead</a:t>
            </a:r>
          </a:p>
          <a:p>
            <a:r>
              <a:rPr lang="en-US" dirty="0"/>
              <a:t>Can be used in scenarios of partial adoption</a:t>
            </a:r>
          </a:p>
          <a:p>
            <a:r>
              <a:rPr lang="en-US" dirty="0"/>
              <a:t>Does not prevent a network from learning false information, but prevents a network being used in a falsified AS path</a:t>
            </a:r>
          </a:p>
          <a:p>
            <a:pPr lvl="1"/>
            <a:r>
              <a:rPr lang="en-US" dirty="0"/>
              <a:t>Unless you also include the AS’s peers</a:t>
            </a:r>
          </a:p>
          <a:p>
            <a:pPr lvl="1"/>
            <a:r>
              <a:rPr lang="en-US" dirty="0"/>
              <a:t>And so on</a:t>
            </a:r>
          </a:p>
          <a:p>
            <a:pPr lvl="1"/>
            <a:r>
              <a:rPr lang="en-US" dirty="0"/>
              <a:t>Incremental deployment generates incremental benefit</a:t>
            </a:r>
          </a:p>
          <a:p>
            <a:r>
              <a:rPr lang="en-US" dirty="0"/>
              <a:t>Can include directionality in the AS adjacency attestation</a:t>
            </a:r>
          </a:p>
          <a:p>
            <a:pPr lvl="1"/>
            <a:r>
              <a:rPr lang="en-US" dirty="0"/>
              <a:t>As a simple “policy”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7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owderfinger Type" charset="0"/>
                <a:ea typeface="ＭＳ Ｐゴシック" charset="0"/>
              </a:rPr>
              <a:t>2. Generic Concerns over PKIs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Is a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trust hierarchy </a:t>
            </a:r>
            <a:r>
              <a:rPr lang="en-US" dirty="0">
                <a:latin typeface="Calibri" charset="0"/>
                <a:ea typeface="ＭＳ Ｐゴシック" charset="0"/>
              </a:rPr>
              <a:t>the best approach to use?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concern here is </a:t>
            </a:r>
            <a:r>
              <a:rPr lang="en-US" b="1" dirty="0">
                <a:solidFill>
                  <a:srgbClr val="BC352C"/>
                </a:solidFill>
                <a:latin typeface="Calibri" charset="0"/>
                <a:ea typeface="ＭＳ Ｐゴシック" charset="0"/>
              </a:rPr>
              <a:t>concentration of vulnerability</a:t>
            </a:r>
          </a:p>
          <a:p>
            <a:pPr marL="914400" lvl="2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If validation of routing information is dependent on the availability and validity of a single root trust anchor then what happens when this single digital artifact is attacked?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But is there a viable alternative approach?</a:t>
            </a:r>
          </a:p>
          <a:p>
            <a:pPr marL="914400" lvl="2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Can you successfully incorporate robust diversity of authentication of security credentials into a supposedly highly resilient secure trust framework?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This is a very challenging question about the nature of trust in a diverse networked environment!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	Web trust – 1,500 CAs vs DNSSEC trust – 1 key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	which is ‘better’?</a:t>
            </a:r>
          </a:p>
        </p:txBody>
      </p:sp>
    </p:spTree>
    <p:extLst>
      <p:ext uri="{BB962C8B-B14F-4D97-AF65-F5344CB8AC3E}">
        <p14:creationId xmlns:p14="http://schemas.microsoft.com/office/powerpoint/2010/main" val="341348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129937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Powderfinger Type" charset="0"/>
                <a:ea typeface="ＭＳ Ｐゴシック" charset="0"/>
              </a:rPr>
              <a:t>2. Generic Concerns over universality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72185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A major issue here is that of </a:t>
            </a:r>
            <a:r>
              <a:rPr lang="en-US" b="1" i="1" dirty="0">
                <a:solidFill>
                  <a:srgbClr val="BC352C"/>
                </a:solidFill>
                <a:latin typeface="Calibri" charset="0"/>
                <a:ea typeface="ＭＳ Ｐゴシック" charset="0"/>
              </a:rPr>
              <a:t>partial use and deployment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This security mechanism has to cope with partial deployment in the routing system</a:t>
            </a:r>
          </a:p>
          <a:p>
            <a:pPr lvl="2" eaLnBrk="1" hangingPunct="1"/>
            <a:r>
              <a:rPr lang="en-US" sz="1800" dirty="0">
                <a:latin typeface="Calibri" charset="0"/>
                <a:ea typeface="ＭＳ Ｐゴシック" charset="0"/>
              </a:rPr>
              <a:t>The basic conventional approach of “what is not certified and proved as good must be bad” will not work in a partial deployment scenario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In BGP we need to think about both origination and the AS Path of a route object in a partial deployed environment</a:t>
            </a:r>
          </a:p>
          <a:p>
            <a:pPr lvl="2" eaLnBrk="1" hangingPunct="1"/>
            <a:r>
              <a:rPr lang="en-US" sz="1800" dirty="0">
                <a:latin typeface="Calibri" charset="0"/>
                <a:ea typeface="ＭＳ Ｐゴシック" charset="0"/>
              </a:rPr>
              <a:t>AS path validation is challenging indeed in an environment of piecemeal use of secure credentials, as the mechanism cannot tunnel from one </a:t>
            </a:r>
            <a:r>
              <a:rPr lang="en-US" sz="1800" dirty="0" err="1">
                <a:latin typeface="Calibri" charset="0"/>
                <a:ea typeface="ＭＳ Ｐゴシック" charset="0"/>
              </a:rPr>
              <a:t>BGPsec</a:t>
            </a:r>
            <a:r>
              <a:rPr lang="en-US" sz="1800" dirty="0">
                <a:latin typeface="Calibri" charset="0"/>
                <a:ea typeface="ＭＳ Ｐゴシック" charset="0"/>
              </a:rPr>
              <a:t> “island” to the next “island”</a:t>
            </a:r>
            <a:endParaRPr lang="en-US" altLang="ja-JP" sz="1800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 partially secured environment may incur a combination of high incremental cost with only marginal net benefit to those deploying </a:t>
            </a:r>
            <a:r>
              <a:rPr lang="en-US" dirty="0" err="1">
                <a:latin typeface="Calibri" charset="0"/>
                <a:ea typeface="ＭＳ Ｐゴシック" charset="0"/>
              </a:rPr>
              <a:t>BGPsec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11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owderfinger Type" charset="0"/>
                <a:ea typeface="ＭＳ Ｐゴシック" charset="0"/>
              </a:rPr>
              <a:t>2. Generic Concerns: Prevention vs Detection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Is certification the </a:t>
            </a:r>
            <a:r>
              <a:rPr lang="en-US" sz="2400" b="1" i="1">
                <a:solidFill>
                  <a:srgbClr val="953735"/>
                </a:solidFill>
                <a:latin typeface="Calibri" charset="0"/>
                <a:ea typeface="ＭＳ Ｐゴシック" charset="0"/>
              </a:rPr>
              <a:t>only way </a:t>
            </a:r>
            <a:r>
              <a:rPr lang="en-US" sz="2400">
                <a:latin typeface="Calibri" charset="0"/>
                <a:ea typeface="ＭＳ Ｐゴシック" charset="0"/>
              </a:rPr>
              <a:t>to achieve useful outcomes in securing routing?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Is this form of augmentation to BGP to enforce “protocol payload correctness” over-engineered, and does it rely on impractical models of universal adoption?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Can various forms of </a:t>
            </a:r>
            <a:r>
              <a:rPr lang="en-US" sz="2000" i="1">
                <a:latin typeface="Calibri" charset="0"/>
                <a:ea typeface="ＭＳ Ｐゴシック" charset="0"/>
              </a:rPr>
              <a:t>routing anomaly detectors</a:t>
            </a:r>
            <a:r>
              <a:rPr lang="en-US" sz="2000">
                <a:latin typeface="Calibri" charset="0"/>
                <a:ea typeface="ＭＳ Ｐゴシック" charset="0"/>
              </a:rPr>
              <a:t> adequately detect the most prevalent forms of typos and deliberate lies in routing with a far lower overhead, and allow for unilateral detection of routing anomalies?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Or are such anomaly detectors yet another instance of “cheap security pantomime” that offer a thinly veiled placebo of apparent security that is easily circumvented or fooled by determined malicious attack?</a:t>
            </a:r>
          </a:p>
          <a:p>
            <a:pPr lvl="2" eaLnBrk="1" hangingPunct="1"/>
            <a:endParaRPr lang="en-US" sz="18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90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747486" y="260350"/>
            <a:ext cx="9474427" cy="1143000"/>
          </a:xfrm>
        </p:spPr>
        <p:txBody>
          <a:bodyPr/>
          <a:lstStyle/>
          <a:p>
            <a:r>
              <a:rPr lang="en-US" dirty="0">
                <a:latin typeface="Powderfinger Type" charset="0"/>
                <a:ea typeface="ＭＳ Ｐゴシック" charset="0"/>
              </a:rPr>
              <a:t>3. My Opinions!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800" dirty="0"/>
              <a:t>My personal view of a design compromise for secure BGP:</a:t>
            </a:r>
          </a:p>
          <a:p>
            <a:pPr lvl="1">
              <a:defRPr/>
            </a:pPr>
            <a:r>
              <a:rPr lang="en-US" sz="1600" dirty="0"/>
              <a:t>Improve the robustness of RPKI certs by altering the cert validation algorithm</a:t>
            </a:r>
          </a:p>
          <a:p>
            <a:pPr lvl="1">
              <a:defRPr/>
            </a:pPr>
            <a:r>
              <a:rPr lang="en-US" sz="1600" dirty="0"/>
              <a:t>Flatten the certificate hierarchy by using a single CA and distributed RAs</a:t>
            </a:r>
          </a:p>
          <a:p>
            <a:pPr lvl="1">
              <a:defRPr/>
            </a:pPr>
            <a:r>
              <a:rPr lang="en-US" sz="1600" dirty="0"/>
              <a:t>Place origination signatures, ROAs and certs into the BGP protocol updates as opaque attributes</a:t>
            </a:r>
            <a:endParaRPr lang="en-US" sz="1400" dirty="0"/>
          </a:p>
          <a:p>
            <a:pPr lvl="1">
              <a:defRPr/>
            </a:pPr>
            <a:r>
              <a:rPr lang="en-US" sz="1600" dirty="0"/>
              <a:t>Use AS Adjacency attestations</a:t>
            </a:r>
          </a:p>
          <a:p>
            <a:pPr lvl="1">
              <a:defRPr/>
            </a:pPr>
            <a:r>
              <a:rPr lang="en-US" sz="1600" dirty="0"/>
              <a:t>Place AS Adjacency attestations into BGP protocol updates as opaque attributes</a:t>
            </a:r>
          </a:p>
          <a:p>
            <a:pPr lvl="1">
              <a:defRPr/>
            </a:pPr>
            <a:r>
              <a:rPr lang="en-US" sz="1600" dirty="0"/>
              <a:t>Exploit the use of TCP in BGP to never resend already-sent certs</a:t>
            </a:r>
          </a:p>
          <a:p>
            <a:pPr lvl="1">
              <a:defRPr/>
            </a:pPr>
            <a:r>
              <a:rPr lang="en-US" sz="1600" dirty="0"/>
              <a:t>Flatten parts of the CA hierarchy by using RAs rather than CA delegations</a:t>
            </a:r>
          </a:p>
          <a:p>
            <a:pPr lvl="1">
              <a:defRPr/>
            </a:pPr>
            <a:r>
              <a:rPr lang="en-US" sz="1600" dirty="0"/>
              <a:t>Reduce OOB credential distribution </a:t>
            </a:r>
            <a:r>
              <a:rPr lang="en-US" sz="1600"/>
              <a:t>to just TA </a:t>
            </a:r>
            <a:r>
              <a:rPr lang="en-US" sz="1600" dirty="0"/>
              <a:t>material</a:t>
            </a:r>
          </a:p>
          <a:p>
            <a:pPr lvl="2">
              <a:defRPr/>
            </a:pPr>
            <a:r>
              <a:rPr lang="en-US" sz="1400" dirty="0"/>
              <a:t>For which you can use the DNS and DNSSEC if you really want to put all your eggs in one basket!</a:t>
            </a:r>
            <a:endParaRPr lang="en-US" sz="1800" dirty="0"/>
          </a:p>
          <a:p>
            <a:pPr lvl="2">
              <a:defRPr/>
            </a:pPr>
            <a:endParaRPr lang="en-US" sz="1400" dirty="0"/>
          </a:p>
          <a:p>
            <a:pPr marL="457200" lvl="1" indent="0">
              <a:buNone/>
              <a:defRPr/>
            </a:pPr>
            <a:r>
              <a:rPr lang="en-US" sz="1800" i="1" dirty="0"/>
              <a:t>Like all the other approaches, this represents a particular set of compromises about speed, complexity, cost, deployment characteristics and robustness – it has it’s weaknesses in terms of comprehensive robustness, but it attempts to reduce the number of distinct moving parts</a:t>
            </a:r>
          </a:p>
          <a:p>
            <a:pPr marL="457200" lvl="1" indent="0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344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8F5F3-1C4E-9842-8C8D-18920122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93" y="162378"/>
            <a:ext cx="46609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and more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8F5F3-1C4E-9842-8C8D-18920122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93" y="162378"/>
            <a:ext cx="4660900" cy="598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8768A-511C-354D-97F3-6B6CD9F4D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476" y="0"/>
            <a:ext cx="3802066" cy="68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we keep seeing these headlines?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8F5F3-1C4E-9842-8C8D-18920122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93" y="162378"/>
            <a:ext cx="4660900" cy="598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8768A-511C-354D-97F3-6B6CD9F4D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476" y="0"/>
            <a:ext cx="3802066" cy="6823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0CC53-FAFA-7E41-825F-8FF56239B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240" y="1077230"/>
            <a:ext cx="7005101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F481-8BA4-5548-9B85-5A923304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Difficulty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F0B5-5523-4440-B089-5564C4067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are some issues so challenging to solve, while others seem to be effortless?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was the IPv4 Internet an unintended runaway success in the 90’s, yet IPv6 has been a protracted exercise in industry-wide indecision?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70AB-91F0-1B40-AEB0-CDF952AF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E0C5-563C-054D-B0F5-84E6D4C3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IPv4 (and datagram packet switching)</a:t>
            </a:r>
          </a:p>
          <a:p>
            <a:r>
              <a:rPr lang="en-US" dirty="0"/>
              <a:t>Network Address Translators (perversely!)</a:t>
            </a:r>
          </a:p>
          <a:p>
            <a:r>
              <a:rPr lang="en-US" dirty="0"/>
              <a:t>TCP evolution and adaptation</a:t>
            </a:r>
          </a:p>
          <a:p>
            <a:r>
              <a:rPr lang="en-US" dirty="0"/>
              <a:t>DNS</a:t>
            </a:r>
          </a:p>
          <a:p>
            <a:r>
              <a:rPr lang="en-US" dirty="0"/>
              <a:t>Content Distribution Systems</a:t>
            </a:r>
          </a:p>
          <a:p>
            <a:r>
              <a:rPr lang="en-US" dirty="0"/>
              <a:t>Streaming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9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2788</Words>
  <Application>Microsoft Macintosh PowerPoint</Application>
  <PresentationFormat>Widescreen</PresentationFormat>
  <Paragraphs>313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AhnbergHand</vt:lpstr>
      <vt:lpstr>Arial</vt:lpstr>
      <vt:lpstr>Calibri</vt:lpstr>
      <vt:lpstr>Calibri Light</vt:lpstr>
      <vt:lpstr>Powderfinger Type</vt:lpstr>
      <vt:lpstr>Wingdings</vt:lpstr>
      <vt:lpstr>Office Theme</vt:lpstr>
      <vt:lpstr>Why is Securing the Internet’s Routing System so Damn Difficult?</vt:lpstr>
      <vt:lpstr>Usual BGP Disaster-Porn Clips</vt:lpstr>
      <vt:lpstr>Yawn</vt:lpstr>
      <vt:lpstr>FFS! No better 10 years later</vt:lpstr>
      <vt:lpstr>more</vt:lpstr>
      <vt:lpstr>and more</vt:lpstr>
      <vt:lpstr>Why do we keep seeing these headlines?</vt:lpstr>
      <vt:lpstr>Degrees of Difficulty</vt:lpstr>
      <vt:lpstr>Internet Successes</vt:lpstr>
      <vt:lpstr>Success Factors</vt:lpstr>
      <vt:lpstr>Internet Non-Successes</vt:lpstr>
      <vt:lpstr>Failure Factors</vt:lpstr>
      <vt:lpstr>What makes a problem “hard”?</vt:lpstr>
      <vt:lpstr>Why is Securing Routing so Hard?</vt:lpstr>
      <vt:lpstr>Why should we worry?</vt:lpstr>
      <vt:lpstr>Because it’s just too easy to be bad in routing!</vt:lpstr>
      <vt:lpstr>What’s the risk?</vt:lpstr>
      <vt:lpstr>What’s the risk?</vt:lpstr>
      <vt:lpstr>What’s the risk?</vt:lpstr>
      <vt:lpstr>What’s the risk?</vt:lpstr>
      <vt:lpstr>An attack vector on HTTPS…</vt:lpstr>
      <vt:lpstr>I want a Pony Routing Security wish list</vt:lpstr>
      <vt:lpstr>The saga so far…</vt:lpstr>
      <vt:lpstr>Internet Route Registries</vt:lpstr>
      <vt:lpstr>Route Registry Issues</vt:lpstr>
      <vt:lpstr>What’s missing with RRs?</vt:lpstr>
      <vt:lpstr>X.509 Public Key Certificates for IP addresses and AS Numbers</vt:lpstr>
      <vt:lpstr>Route Origination Authority</vt:lpstr>
      <vt:lpstr>If we all used ROAs then:</vt:lpstr>
      <vt:lpstr>Is 3 out of 6 good enough to get a pony?</vt:lpstr>
      <vt:lpstr>From ROAs to a fully secure BGP</vt:lpstr>
      <vt:lpstr>But ASPath protection is hard…</vt:lpstr>
      <vt:lpstr>What’s going wrong?</vt:lpstr>
      <vt:lpstr>Where to from here?</vt:lpstr>
      <vt:lpstr>Where are we heading?</vt:lpstr>
      <vt:lpstr>In the meantime…</vt:lpstr>
      <vt:lpstr>In the meantime…</vt:lpstr>
      <vt:lpstr>What can you do today?</vt:lpstr>
      <vt:lpstr>What can you do today?</vt:lpstr>
      <vt:lpstr>PowerPoint Presentation</vt:lpstr>
      <vt:lpstr>Thanks!</vt:lpstr>
      <vt:lpstr>Additional Material</vt:lpstr>
      <vt:lpstr>1. soBGP: an alternative to BGPSEC</vt:lpstr>
      <vt:lpstr>1, soBGP and AS Adjacencies </vt:lpstr>
      <vt:lpstr>1. soBGP compared to BGPSEC</vt:lpstr>
      <vt:lpstr>2. Generic Concerns over PKIs</vt:lpstr>
      <vt:lpstr>2. Generic Concerns over universality</vt:lpstr>
      <vt:lpstr>2. Generic Concerns: Prevention vs Detection</vt:lpstr>
      <vt:lpstr>3. My Opinions!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Securing the Internet’s Routing System so Damn Difficult?</dc:title>
  <dc:creator>Geoff Huston</dc:creator>
  <cp:lastModifiedBy>Geoff Huston</cp:lastModifiedBy>
  <cp:revision>3</cp:revision>
  <dcterms:created xsi:type="dcterms:W3CDTF">2019-01-30T20:42:42Z</dcterms:created>
  <dcterms:modified xsi:type="dcterms:W3CDTF">2019-01-30T20:57:09Z</dcterms:modified>
</cp:coreProperties>
</file>