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67" r:id="rId5"/>
    <p:sldId id="259" r:id="rId6"/>
    <p:sldId id="260" r:id="rId7"/>
    <p:sldId id="293" r:id="rId8"/>
    <p:sldId id="261" r:id="rId9"/>
    <p:sldId id="270" r:id="rId10"/>
    <p:sldId id="269" r:id="rId11"/>
    <p:sldId id="262" r:id="rId12"/>
    <p:sldId id="264" r:id="rId13"/>
    <p:sldId id="283" r:id="rId14"/>
    <p:sldId id="271" r:id="rId15"/>
    <p:sldId id="299" r:id="rId16"/>
    <p:sldId id="276" r:id="rId17"/>
    <p:sldId id="294" r:id="rId18"/>
    <p:sldId id="295" r:id="rId19"/>
    <p:sldId id="277" r:id="rId20"/>
    <p:sldId id="284" r:id="rId21"/>
    <p:sldId id="272" r:id="rId22"/>
    <p:sldId id="285" r:id="rId23"/>
    <p:sldId id="289" r:id="rId24"/>
    <p:sldId id="278" r:id="rId25"/>
    <p:sldId id="296" r:id="rId26"/>
    <p:sldId id="279" r:id="rId27"/>
    <p:sldId id="274" r:id="rId28"/>
    <p:sldId id="280" r:id="rId29"/>
    <p:sldId id="290" r:id="rId30"/>
    <p:sldId id="297" r:id="rId31"/>
    <p:sldId id="286" r:id="rId32"/>
    <p:sldId id="281" r:id="rId33"/>
    <p:sldId id="275" r:id="rId34"/>
    <p:sldId id="273" r:id="rId35"/>
    <p:sldId id="282" r:id="rId36"/>
    <p:sldId id="287" r:id="rId37"/>
    <p:sldId id="292" r:id="rId38"/>
    <p:sldId id="298" r:id="rId39"/>
    <p:sldId id="2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8"/>
    <p:restoredTop sz="94792"/>
  </p:normalViewPr>
  <p:slideViewPr>
    <p:cSldViewPr snapToGrid="0" snapToObjects="1">
      <p:cViewPr varScale="1">
        <p:scale>
          <a:sx n="156" d="100"/>
          <a:sy n="156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3253-F5E9-194F-B698-A1CA52DA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F5786-6927-B34D-8095-1A6449EA5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F008-3CF7-3045-871A-24B1CC75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59FD-3F0A-6344-A7A1-CBBBC0AC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FF38-3CD7-8C43-814E-0DCF9178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62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74A8-0D0A-9D47-B4BB-E1D8A03B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FD89B-33CD-E845-A4CE-09B45C1DC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7AC31-7483-0842-B29A-7DABFA69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C03F-89F7-6B4F-A1C8-689A0BBC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EFFB-FE7A-B44E-AF28-DF3B1383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66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C19A0-95C3-1740-B6F6-3FA482284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77347-47AA-DF40-9BCC-D7AC711B0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898C-28CF-3047-9657-590A8F6A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A7A9A-9B1B-B649-8AC5-87C3E156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4414C-2385-BE4B-8B93-2E05521C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30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24F7-E3E3-7B46-9CB7-183F23DB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ADAF-522E-9A4C-AEAF-B918E83F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DDC2-BAFB-8C42-B2BF-7C5A252A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2DF5E-54AB-D446-9057-3C7F93C9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45E8-BC3E-9B4D-A47E-226C9B49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73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4327-1C21-9145-9C74-CD8FE04F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D038F-B02A-2B4D-9ABC-F8CD5419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3E966-0E25-EE43-A0ED-680E47F8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24377-EC19-9748-B278-F3822F4F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A0E2E-FE09-7244-89C8-52C3CCFC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40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5F7E-A0E8-7749-94AA-A1199E08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4771-FB85-524D-B2B7-647AABFB8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04E1E-87D9-F049-86A5-E9BE6352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0D3F5-5DA3-3345-B743-9D6E7562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C6003-0409-BB49-B6DA-19282324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73CFC-2C72-744E-8149-7DFAD561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99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DD68-7D59-8A44-97C2-42EF4EC9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EC0C-8F84-F44D-AA0C-70EE52E30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2B918-570B-C343-BDA3-9792D0D9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51A57-6479-5245-92BB-4FFFE0FCF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E71D8-8B40-9045-9E16-5910CB71D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EB4F1-ED50-DF49-8D5D-B220730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5856-6A8D-8540-8AE9-56E53E68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33381-43E4-B141-9C11-01F120E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5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5653-56F9-8D4B-8EC1-861B1E29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F4478-4677-CD4A-B36F-569FAE3F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D183D-0F4D-1047-AFFE-FD0E79D3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2B61C-B458-DD46-8710-70F05A63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8187E-7A9E-494A-9E63-0A92B325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7540F-1D47-DA4C-AEF9-C6773C5C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DA3E5-7D05-DD47-BD27-82994A74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20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BB9C-6D64-0F49-80E8-FFDBC3C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ECCE-FF3E-E14C-98AD-6BF212CB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52EF7-A37D-6749-865F-7AC2EFA3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2B4A2-4D3E-134D-9703-4AD9A675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70F8-315D-8243-87C4-D6D8990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81DBB-6E57-C746-A953-761A0F41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82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04BF-576E-EE4B-A112-B6CD4EEB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150A7-1B1E-C849-8872-8FD80BE49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FC0A-4CF5-DE4C-A8BD-9A771E9F9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A92F9-B7F8-1C48-9C9D-874F7E8B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4B25D-7644-394E-9322-1C50B2CA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1FA58-D175-6C4A-A3CC-E1B42717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6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6CF7E-5FB3-DB45-8753-523AB043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0205C-23DE-CF45-80AA-18EE5C613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B9441-BAD9-2C4D-BD19-A0BB54B71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1E1C-EDF8-0243-801A-7EF96C754116}" type="datetimeFigureOut">
              <a:rPr lang="en-AU" smtClean="0"/>
              <a:t>16/5/18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D353-1C15-3E4D-B8AC-E6FCD5A12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E47E-138C-BC4E-917C-027BCE282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0080-FC29-864D-8850-A62D6194F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83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@apnic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5087-17A3-FF40-8FCF-26E0E6A49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265" y="1122363"/>
            <a:ext cx="10539663" cy="2387600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Powderfinger Type" panose="02020709070000000403" pitchFamily="49" charset="77"/>
              </a:rPr>
              <a:t>Is IPv6 only for the Rich?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4838B-CA32-7F49-9CA8-32DD52B2F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754" y="4317146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  <a:hlinkClick r:id="rId2"/>
              </a:rPr>
              <a:t>research@apnic.net</a:t>
            </a:r>
            <a:endParaRPr lang="en-AU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  <a:p>
            <a:pPr algn="r"/>
            <a:endParaRPr lang="en-AU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May 2018</a:t>
            </a:r>
          </a:p>
          <a:p>
            <a:pPr algn="r"/>
            <a:endParaRPr lang="en-AU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4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0E3-A472-2D41-B77F-05E66928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Where is IPv6?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95027-0FB8-4049-BFC9-D743C8A98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491" y="1574800"/>
            <a:ext cx="9750489" cy="4826000"/>
          </a:xfrm>
        </p:spPr>
      </p:pic>
    </p:spTree>
    <p:extLst>
      <p:ext uri="{BB962C8B-B14F-4D97-AF65-F5344CB8AC3E}">
        <p14:creationId xmlns:p14="http://schemas.microsoft.com/office/powerpoint/2010/main" val="51723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0E3-A472-2D41-B77F-05E66928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Where is IPv6?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95027-0FB8-4049-BFC9-D743C8A98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311" y="1835150"/>
            <a:ext cx="9750489" cy="4826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7B255-5D63-EA48-93C0-7306B01AA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18"/>
          <a:stretch/>
        </p:blipFill>
        <p:spPr>
          <a:xfrm>
            <a:off x="1603311" y="2817812"/>
            <a:ext cx="8703062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A80C-722E-B746-855D-BA1344A7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87" y="153987"/>
            <a:ext cx="11324008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Which ISPs have the most IPv6 Users?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813A6-E012-3F48-90A9-62DFB9E4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79550"/>
            <a:ext cx="8547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6B20-7EED-FE43-A01B-A9FE7680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6" y="365125"/>
            <a:ext cx="11159003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IPv6 Deployment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585E-9E0B-BE4A-9391-1155658F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IPv6 was developed to provide a solution for the projected exhaustion of the free pool of IPv4 addresses</a:t>
            </a:r>
          </a:p>
          <a:p>
            <a:r>
              <a:rPr lang="en-AU" dirty="0"/>
              <a:t>We’ve exhausted that IPv4 address pool, yet IPv6 is deployed across less than 20% of the Internet</a:t>
            </a:r>
          </a:p>
          <a:p>
            <a:r>
              <a:rPr lang="en-AU" dirty="0"/>
              <a:t>Whatever motivated new deployment of IPv6 has not been strongly in evidence in recent months</a:t>
            </a:r>
          </a:p>
          <a:p>
            <a:endParaRPr lang="en-AU" dirty="0"/>
          </a:p>
          <a:p>
            <a:r>
              <a:rPr lang="en-AU" dirty="0"/>
              <a:t>Do we even know common motivations for an ISP to deploy IPv6 across its infrastructure?</a:t>
            </a:r>
          </a:p>
          <a:p>
            <a:r>
              <a:rPr lang="en-AU" dirty="0"/>
              <a:t>Let’s look at some common theories and see if the numbers support the theory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136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3FA0-D49B-604B-B16B-6BFECB72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Theories of IPv6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4A65-434C-334D-A0D3-0432FB5D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 need to be a rich ISP to afford IPv6 deployment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60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3FA0-D49B-604B-B16B-6BFECB72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Theories of IPv6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4A65-434C-334D-A0D3-0432FB5D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 need to be a rich ISP to afford IPv6 deployment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Let’s measure the “wealth” of an ISP by the aggregate wealth of its customer base</a:t>
            </a:r>
          </a:p>
          <a:p>
            <a:pPr lvl="1"/>
            <a:r>
              <a:rPr lang="en-AU" dirty="0"/>
              <a:t>Wealth of the customer base can be measured using GDP per capita</a:t>
            </a:r>
          </a:p>
          <a:p>
            <a:pPr lvl="1"/>
            <a:r>
              <a:rPr lang="en-AU" dirty="0"/>
              <a:t>Aggregate wealth of an ISP’s customer base is GDP per capita times the ISP’s estimated customer population</a:t>
            </a:r>
          </a:p>
        </p:txBody>
      </p:sp>
    </p:spTree>
    <p:extLst>
      <p:ext uri="{BB962C8B-B14F-4D97-AF65-F5344CB8AC3E}">
        <p14:creationId xmlns:p14="http://schemas.microsoft.com/office/powerpoint/2010/main" val="383381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97A4-16B9-C14E-9D63-88B59B85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“Rich” ISPs with IPv6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70CB-234F-704D-AFFA-5533E1F87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Rank ISPs by GDP per Capita x Est. Number of Customers</a:t>
            </a:r>
          </a:p>
          <a:p>
            <a:r>
              <a:rPr lang="en-AU" dirty="0"/>
              <a:t>13 of the “richest’ 20 ISPs have IPv6 deployments of 35% or more across their customer bases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180F6-AF4E-9B49-984B-A817016D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1" y="3225566"/>
            <a:ext cx="9554678" cy="33273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E8246F-BD9A-9F4D-BA8C-4135E0918A5B}"/>
              </a:ext>
            </a:extLst>
          </p:cNvPr>
          <p:cNvCxnSpPr/>
          <p:nvPr/>
        </p:nvCxnSpPr>
        <p:spPr>
          <a:xfrm>
            <a:off x="10873342" y="3542097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1D98A-EBC2-3E48-9838-138C1105DB9E}"/>
              </a:ext>
            </a:extLst>
          </p:cNvPr>
          <p:cNvCxnSpPr/>
          <p:nvPr/>
        </p:nvCxnSpPr>
        <p:spPr>
          <a:xfrm>
            <a:off x="10873342" y="3829248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1B1344-A548-1C42-9B58-2E40D88AC653}"/>
              </a:ext>
            </a:extLst>
          </p:cNvPr>
          <p:cNvCxnSpPr/>
          <p:nvPr/>
        </p:nvCxnSpPr>
        <p:spPr>
          <a:xfrm>
            <a:off x="10873342" y="4127633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FCFF3D-A84C-354A-ABCF-E174FBC983BC}"/>
              </a:ext>
            </a:extLst>
          </p:cNvPr>
          <p:cNvCxnSpPr/>
          <p:nvPr/>
        </p:nvCxnSpPr>
        <p:spPr>
          <a:xfrm>
            <a:off x="10873342" y="4291267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B2AF42-9DBF-FC4D-8357-EA4DB1492401}"/>
              </a:ext>
            </a:extLst>
          </p:cNvPr>
          <p:cNvCxnSpPr/>
          <p:nvPr/>
        </p:nvCxnSpPr>
        <p:spPr>
          <a:xfrm>
            <a:off x="10873342" y="4454896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779F35-F8FA-094A-9CC7-D2FC5DAA30C7}"/>
              </a:ext>
            </a:extLst>
          </p:cNvPr>
          <p:cNvCxnSpPr/>
          <p:nvPr/>
        </p:nvCxnSpPr>
        <p:spPr>
          <a:xfrm>
            <a:off x="10873342" y="4618522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7F6AAF-3D6C-7248-BF75-B2EC8C59FFB3}"/>
              </a:ext>
            </a:extLst>
          </p:cNvPr>
          <p:cNvCxnSpPr/>
          <p:nvPr/>
        </p:nvCxnSpPr>
        <p:spPr>
          <a:xfrm>
            <a:off x="10873342" y="4907281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8E3983-779F-2F4F-9AA8-A057DC3B61F3}"/>
              </a:ext>
            </a:extLst>
          </p:cNvPr>
          <p:cNvCxnSpPr/>
          <p:nvPr/>
        </p:nvCxnSpPr>
        <p:spPr>
          <a:xfrm>
            <a:off x="10873342" y="5080536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007223-3103-C149-8779-64E5B36126AF}"/>
              </a:ext>
            </a:extLst>
          </p:cNvPr>
          <p:cNvCxnSpPr/>
          <p:nvPr/>
        </p:nvCxnSpPr>
        <p:spPr>
          <a:xfrm>
            <a:off x="10873342" y="5223311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1C057A-BF0D-B147-952E-DC0312D17AE6}"/>
              </a:ext>
            </a:extLst>
          </p:cNvPr>
          <p:cNvCxnSpPr/>
          <p:nvPr/>
        </p:nvCxnSpPr>
        <p:spPr>
          <a:xfrm>
            <a:off x="10873342" y="5377314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795DEB-8FD3-F640-BB54-7C88629C0B31}"/>
              </a:ext>
            </a:extLst>
          </p:cNvPr>
          <p:cNvCxnSpPr/>
          <p:nvPr/>
        </p:nvCxnSpPr>
        <p:spPr>
          <a:xfrm>
            <a:off x="10873342" y="5666069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1A68CF-655F-204C-98C4-E0F87CB1CCDD}"/>
              </a:ext>
            </a:extLst>
          </p:cNvPr>
          <p:cNvCxnSpPr/>
          <p:nvPr/>
        </p:nvCxnSpPr>
        <p:spPr>
          <a:xfrm>
            <a:off x="10873342" y="6128089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7539B7-A8E5-6E42-A709-8AA742A6FD4B}"/>
              </a:ext>
            </a:extLst>
          </p:cNvPr>
          <p:cNvCxnSpPr/>
          <p:nvPr/>
        </p:nvCxnSpPr>
        <p:spPr>
          <a:xfrm>
            <a:off x="10873342" y="6407218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B9F02F-D3BB-D343-B87B-580BB6BC01F1}"/>
              </a:ext>
            </a:extLst>
          </p:cNvPr>
          <p:cNvCxnSpPr/>
          <p:nvPr/>
        </p:nvCxnSpPr>
        <p:spPr>
          <a:xfrm>
            <a:off x="1129364" y="3548514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C38C30-A579-A94B-9CBF-941B96DE74AA}"/>
              </a:ext>
            </a:extLst>
          </p:cNvPr>
          <p:cNvCxnSpPr/>
          <p:nvPr/>
        </p:nvCxnSpPr>
        <p:spPr>
          <a:xfrm>
            <a:off x="1129364" y="3835665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6F0FDF-BDBE-3840-ACD3-95FAC12C2FB6}"/>
              </a:ext>
            </a:extLst>
          </p:cNvPr>
          <p:cNvCxnSpPr/>
          <p:nvPr/>
        </p:nvCxnSpPr>
        <p:spPr>
          <a:xfrm>
            <a:off x="1129364" y="4134050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80FE2C-CBF8-9546-89EE-A7055FFF2BA7}"/>
              </a:ext>
            </a:extLst>
          </p:cNvPr>
          <p:cNvCxnSpPr/>
          <p:nvPr/>
        </p:nvCxnSpPr>
        <p:spPr>
          <a:xfrm>
            <a:off x="1129364" y="4297684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29FCB9-3EE5-3F4D-9CA8-72CE68979065}"/>
              </a:ext>
            </a:extLst>
          </p:cNvPr>
          <p:cNvCxnSpPr/>
          <p:nvPr/>
        </p:nvCxnSpPr>
        <p:spPr>
          <a:xfrm>
            <a:off x="1129364" y="4461313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AF8D04-CB68-A74D-B68A-A54D70D6D10C}"/>
              </a:ext>
            </a:extLst>
          </p:cNvPr>
          <p:cNvCxnSpPr/>
          <p:nvPr/>
        </p:nvCxnSpPr>
        <p:spPr>
          <a:xfrm>
            <a:off x="1129364" y="4624939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8B2CD3-584F-8743-8D79-8046F919515C}"/>
              </a:ext>
            </a:extLst>
          </p:cNvPr>
          <p:cNvCxnSpPr/>
          <p:nvPr/>
        </p:nvCxnSpPr>
        <p:spPr>
          <a:xfrm>
            <a:off x="1129364" y="4913698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D3B4CC9-B3AD-2E46-A6F4-ED100FF160D3}"/>
              </a:ext>
            </a:extLst>
          </p:cNvPr>
          <p:cNvCxnSpPr/>
          <p:nvPr/>
        </p:nvCxnSpPr>
        <p:spPr>
          <a:xfrm>
            <a:off x="1129364" y="5086953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3F05D3-3C1C-714D-8E3C-0A8508E7800B}"/>
              </a:ext>
            </a:extLst>
          </p:cNvPr>
          <p:cNvCxnSpPr/>
          <p:nvPr/>
        </p:nvCxnSpPr>
        <p:spPr>
          <a:xfrm>
            <a:off x="1129364" y="5229728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080B4B-566C-B64B-8EF4-FA40FBE45968}"/>
              </a:ext>
            </a:extLst>
          </p:cNvPr>
          <p:cNvCxnSpPr/>
          <p:nvPr/>
        </p:nvCxnSpPr>
        <p:spPr>
          <a:xfrm>
            <a:off x="1129364" y="5383731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98CE22-2CA1-BE42-B682-F841622E982A}"/>
              </a:ext>
            </a:extLst>
          </p:cNvPr>
          <p:cNvCxnSpPr/>
          <p:nvPr/>
        </p:nvCxnSpPr>
        <p:spPr>
          <a:xfrm>
            <a:off x="1129364" y="5672486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D13879-8DF6-AC46-98D5-5142EC4661D9}"/>
              </a:ext>
            </a:extLst>
          </p:cNvPr>
          <p:cNvCxnSpPr/>
          <p:nvPr/>
        </p:nvCxnSpPr>
        <p:spPr>
          <a:xfrm>
            <a:off x="1129364" y="6134506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CD0E1B-7F02-A046-9AB3-A08C44978029}"/>
              </a:ext>
            </a:extLst>
          </p:cNvPr>
          <p:cNvCxnSpPr/>
          <p:nvPr/>
        </p:nvCxnSpPr>
        <p:spPr>
          <a:xfrm>
            <a:off x="1129364" y="6413635"/>
            <a:ext cx="250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0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97A4-16B9-C14E-9D63-88B59B85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“Rich” ISPs with IPv6 Deployments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E0419-F9BB-0342-A498-E611D4B0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" y="1397883"/>
            <a:ext cx="10692384" cy="512773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F1832CA-206A-6143-9219-AB768328DE9E}"/>
              </a:ext>
            </a:extLst>
          </p:cNvPr>
          <p:cNvSpPr/>
          <p:nvPr/>
        </p:nvSpPr>
        <p:spPr>
          <a:xfrm>
            <a:off x="1175402" y="2325165"/>
            <a:ext cx="261512" cy="3396366"/>
          </a:xfrm>
          <a:custGeom>
            <a:avLst/>
            <a:gdLst>
              <a:gd name="connsiteX0" fmla="*/ 143947 w 261512"/>
              <a:gd name="connsiteY0" fmla="*/ 3396366 h 3396366"/>
              <a:gd name="connsiteX1" fmla="*/ 130884 w 261512"/>
              <a:gd name="connsiteY1" fmla="*/ 2272961 h 3396366"/>
              <a:gd name="connsiteX2" fmla="*/ 117821 w 261512"/>
              <a:gd name="connsiteY2" fmla="*/ 143715 h 3396366"/>
              <a:gd name="connsiteX3" fmla="*/ 255 w 261512"/>
              <a:gd name="connsiteY3" fmla="*/ 300469 h 3396366"/>
              <a:gd name="connsiteX4" fmla="*/ 91695 w 261512"/>
              <a:gd name="connsiteY4" fmla="*/ 24 h 3396366"/>
              <a:gd name="connsiteX5" fmla="*/ 261512 w 261512"/>
              <a:gd name="connsiteY5" fmla="*/ 287406 h 339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512" h="3396366">
                <a:moveTo>
                  <a:pt x="143947" y="3396366"/>
                </a:moveTo>
                <a:cubicBezTo>
                  <a:pt x="139592" y="3105717"/>
                  <a:pt x="135238" y="2815069"/>
                  <a:pt x="130884" y="2272961"/>
                </a:cubicBezTo>
                <a:cubicBezTo>
                  <a:pt x="126530" y="1730853"/>
                  <a:pt x="139592" y="472464"/>
                  <a:pt x="117821" y="143715"/>
                </a:cubicBezTo>
                <a:cubicBezTo>
                  <a:pt x="96050" y="-185034"/>
                  <a:pt x="4609" y="324417"/>
                  <a:pt x="255" y="300469"/>
                </a:cubicBezTo>
                <a:cubicBezTo>
                  <a:pt x="-4099" y="276521"/>
                  <a:pt x="48152" y="2201"/>
                  <a:pt x="91695" y="24"/>
                </a:cubicBezTo>
                <a:cubicBezTo>
                  <a:pt x="135238" y="-2153"/>
                  <a:pt x="198375" y="142626"/>
                  <a:pt x="261512" y="28740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F1E75-1DD7-7D42-B6F6-4C30DDACD7F8}"/>
              </a:ext>
            </a:extLst>
          </p:cNvPr>
          <p:cNvSpPr txBox="1"/>
          <p:nvPr/>
        </p:nvSpPr>
        <p:spPr>
          <a:xfrm>
            <a:off x="7137990" y="3733041"/>
            <a:ext cx="42158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The 20 richest ISPs as measured by IPv6 deployment vs ISP ‘value’</a:t>
            </a:r>
          </a:p>
        </p:txBody>
      </p:sp>
    </p:spTree>
    <p:extLst>
      <p:ext uri="{BB962C8B-B14F-4D97-AF65-F5344CB8AC3E}">
        <p14:creationId xmlns:p14="http://schemas.microsoft.com/office/powerpoint/2010/main" val="121113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6F96A-148E-3248-90BB-2ED36647B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744226"/>
            <a:ext cx="9183624" cy="6113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197A4-16B9-C14E-9D63-88B59B85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27621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“Rich” ISPs with IPv6 Deployments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0D735-CEE4-B340-9FDC-120BD51736F6}"/>
              </a:ext>
            </a:extLst>
          </p:cNvPr>
          <p:cNvSpPr txBox="1"/>
          <p:nvPr/>
        </p:nvSpPr>
        <p:spPr>
          <a:xfrm>
            <a:off x="5465776" y="3743927"/>
            <a:ext cx="42158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The 400 largest ISPs measured by IPv6 deployment vs ISP ‘value’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396878C-CCFD-0A47-8F36-896E68AFFB92}"/>
              </a:ext>
            </a:extLst>
          </p:cNvPr>
          <p:cNvSpPr/>
          <p:nvPr/>
        </p:nvSpPr>
        <p:spPr>
          <a:xfrm>
            <a:off x="1175402" y="2325165"/>
            <a:ext cx="261512" cy="3396366"/>
          </a:xfrm>
          <a:custGeom>
            <a:avLst/>
            <a:gdLst>
              <a:gd name="connsiteX0" fmla="*/ 143947 w 261512"/>
              <a:gd name="connsiteY0" fmla="*/ 3396366 h 3396366"/>
              <a:gd name="connsiteX1" fmla="*/ 130884 w 261512"/>
              <a:gd name="connsiteY1" fmla="*/ 2272961 h 3396366"/>
              <a:gd name="connsiteX2" fmla="*/ 117821 w 261512"/>
              <a:gd name="connsiteY2" fmla="*/ 143715 h 3396366"/>
              <a:gd name="connsiteX3" fmla="*/ 255 w 261512"/>
              <a:gd name="connsiteY3" fmla="*/ 300469 h 3396366"/>
              <a:gd name="connsiteX4" fmla="*/ 91695 w 261512"/>
              <a:gd name="connsiteY4" fmla="*/ 24 h 3396366"/>
              <a:gd name="connsiteX5" fmla="*/ 261512 w 261512"/>
              <a:gd name="connsiteY5" fmla="*/ 287406 h 339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512" h="3396366">
                <a:moveTo>
                  <a:pt x="143947" y="3396366"/>
                </a:moveTo>
                <a:cubicBezTo>
                  <a:pt x="139592" y="3105717"/>
                  <a:pt x="135238" y="2815069"/>
                  <a:pt x="130884" y="2272961"/>
                </a:cubicBezTo>
                <a:cubicBezTo>
                  <a:pt x="126530" y="1730853"/>
                  <a:pt x="139592" y="472464"/>
                  <a:pt x="117821" y="143715"/>
                </a:cubicBezTo>
                <a:cubicBezTo>
                  <a:pt x="96050" y="-185034"/>
                  <a:pt x="4609" y="324417"/>
                  <a:pt x="255" y="300469"/>
                </a:cubicBezTo>
                <a:cubicBezTo>
                  <a:pt x="-4099" y="276521"/>
                  <a:pt x="48152" y="2201"/>
                  <a:pt x="91695" y="24"/>
                </a:cubicBezTo>
                <a:cubicBezTo>
                  <a:pt x="135238" y="-2153"/>
                  <a:pt x="198375" y="142626"/>
                  <a:pt x="261512" y="28740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77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C742-49B4-DF41-A2EE-AC9703D7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IPv6 is not exclusively deployed by big ISPs in rich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9991-E380-1F43-80CA-0A9223B7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73% of IPv6 users are serviced by ISPs outside the ‘richest’ top 20</a:t>
            </a:r>
          </a:p>
          <a:p>
            <a:r>
              <a:rPr lang="en-AU" dirty="0"/>
              <a:t>Major ISPs with IPv6 deployments with “richness” rank &gt; 20:</a:t>
            </a:r>
          </a:p>
          <a:p>
            <a:pPr lvl="1"/>
            <a:r>
              <a:rPr lang="en-AU" dirty="0"/>
              <a:t>Reliance JIO – India (40%. Rank: 25)</a:t>
            </a:r>
          </a:p>
          <a:p>
            <a:pPr lvl="1"/>
            <a:r>
              <a:rPr lang="en-AU" dirty="0"/>
              <a:t>Vodaphone India (3%, Rank: 111)</a:t>
            </a:r>
          </a:p>
          <a:p>
            <a:pPr lvl="1"/>
            <a:r>
              <a:rPr lang="en-AU" dirty="0" err="1"/>
              <a:t>ICLnet</a:t>
            </a:r>
            <a:r>
              <a:rPr lang="en-AU" dirty="0"/>
              <a:t> India (2.5%, Rank: 129)</a:t>
            </a:r>
          </a:p>
          <a:p>
            <a:pPr lvl="1"/>
            <a:r>
              <a:rPr lang="en-AU" dirty="0"/>
              <a:t>Claro, Brazil (1.7%, Rank: 53)</a:t>
            </a:r>
          </a:p>
          <a:p>
            <a:pPr lvl="1"/>
            <a:r>
              <a:rPr lang="en-AU" dirty="0"/>
              <a:t>Kabel Deutschland, Germany (1%, Rank: 31)</a:t>
            </a:r>
          </a:p>
          <a:p>
            <a:pPr lvl="1"/>
            <a:r>
              <a:rPr lang="en-AU" dirty="0"/>
              <a:t>SK Telecom, Korea (1%, Rank: 56)</a:t>
            </a:r>
          </a:p>
          <a:p>
            <a:pPr lvl="1"/>
            <a:r>
              <a:rPr lang="en-AU" dirty="0"/>
              <a:t>Sprint, US (1%, Rank: 27)</a:t>
            </a:r>
          </a:p>
          <a:p>
            <a:pPr lvl="1"/>
            <a:r>
              <a:rPr lang="en-AU" dirty="0"/>
              <a:t>Telefonica Brazil (1%, Rank: 109)</a:t>
            </a:r>
          </a:p>
          <a:p>
            <a:pPr lvl="1"/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2C116-1048-864F-B2B7-672D8C6DF736}"/>
              </a:ext>
            </a:extLst>
          </p:cNvPr>
          <p:cNvSpPr txBox="1"/>
          <p:nvPr/>
        </p:nvSpPr>
        <p:spPr>
          <a:xfrm>
            <a:off x="2792107" y="6078631"/>
            <a:ext cx="48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Percent of the World’s IPv6 User pool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ABA6B50-8458-9241-A547-0EEA6562A39A}"/>
              </a:ext>
            </a:extLst>
          </p:cNvPr>
          <p:cNvSpPr/>
          <p:nvPr/>
        </p:nvSpPr>
        <p:spPr>
          <a:xfrm>
            <a:off x="3820885" y="5836451"/>
            <a:ext cx="907525" cy="310544"/>
          </a:xfrm>
          <a:custGeom>
            <a:avLst/>
            <a:gdLst>
              <a:gd name="connsiteX0" fmla="*/ 907525 w 907525"/>
              <a:gd name="connsiteY0" fmla="*/ 310544 h 310544"/>
              <a:gd name="connsiteX1" fmla="*/ 233757 w 907525"/>
              <a:gd name="connsiteY1" fmla="*/ 145539 h 310544"/>
              <a:gd name="connsiteX2" fmla="*/ 110003 w 907525"/>
              <a:gd name="connsiteY2" fmla="*/ 21786 h 310544"/>
              <a:gd name="connsiteX3" fmla="*/ 0 w 907525"/>
              <a:gd name="connsiteY3" fmla="*/ 111163 h 310544"/>
              <a:gd name="connsiteX4" fmla="*/ 110003 w 907525"/>
              <a:gd name="connsiteY4" fmla="*/ 1160 h 310544"/>
              <a:gd name="connsiteX5" fmla="*/ 288758 w 907525"/>
              <a:gd name="connsiteY5" fmla="*/ 63037 h 3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525" h="310544">
                <a:moveTo>
                  <a:pt x="907525" y="310544"/>
                </a:moveTo>
                <a:cubicBezTo>
                  <a:pt x="637101" y="252104"/>
                  <a:pt x="366677" y="193665"/>
                  <a:pt x="233757" y="145539"/>
                </a:cubicBezTo>
                <a:cubicBezTo>
                  <a:pt x="100837" y="97413"/>
                  <a:pt x="148962" y="27515"/>
                  <a:pt x="110003" y="21786"/>
                </a:cubicBezTo>
                <a:cubicBezTo>
                  <a:pt x="71044" y="16057"/>
                  <a:pt x="0" y="114601"/>
                  <a:pt x="0" y="111163"/>
                </a:cubicBezTo>
                <a:cubicBezTo>
                  <a:pt x="0" y="107725"/>
                  <a:pt x="61877" y="9181"/>
                  <a:pt x="110003" y="1160"/>
                </a:cubicBezTo>
                <a:cubicBezTo>
                  <a:pt x="158129" y="-6861"/>
                  <a:pt x="223443" y="28088"/>
                  <a:pt x="288758" y="630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9C80F-0766-7640-92A5-1F1D952F1F1E}"/>
              </a:ext>
            </a:extLst>
          </p:cNvPr>
          <p:cNvSpPr txBox="1"/>
          <p:nvPr/>
        </p:nvSpPr>
        <p:spPr>
          <a:xfrm>
            <a:off x="5722083" y="6466687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Rank order of value of customer base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4C8BBA-804D-6F49-BFDA-6DCF67685CCD}"/>
              </a:ext>
            </a:extLst>
          </p:cNvPr>
          <p:cNvSpPr/>
          <p:nvPr/>
        </p:nvSpPr>
        <p:spPr>
          <a:xfrm>
            <a:off x="5350450" y="5823391"/>
            <a:ext cx="2947902" cy="730384"/>
          </a:xfrm>
          <a:custGeom>
            <a:avLst/>
            <a:gdLst>
              <a:gd name="connsiteX0" fmla="*/ 2886025 w 2893461"/>
              <a:gd name="connsiteY0" fmla="*/ 605487 h 605487"/>
              <a:gd name="connsiteX1" fmla="*/ 2604142 w 2893461"/>
              <a:gd name="connsiteY1" fmla="*/ 289228 h 605487"/>
              <a:gd name="connsiteX2" fmla="*/ 995348 w 2893461"/>
              <a:gd name="connsiteY2" fmla="*/ 151724 h 605487"/>
              <a:gd name="connsiteX3" fmla="*/ 294079 w 2893461"/>
              <a:gd name="connsiteY3" fmla="*/ 234226 h 605487"/>
              <a:gd name="connsiteX4" fmla="*/ 32822 w 2893461"/>
              <a:gd name="connsiteY4" fmla="*/ 34846 h 605487"/>
              <a:gd name="connsiteX5" fmla="*/ 5321 w 2893461"/>
              <a:gd name="connsiteY5" fmla="*/ 124223 h 605487"/>
              <a:gd name="connsiteX6" fmla="*/ 46573 w 2893461"/>
              <a:gd name="connsiteY6" fmla="*/ 470 h 605487"/>
              <a:gd name="connsiteX7" fmla="*/ 218452 w 2893461"/>
              <a:gd name="connsiteY7" fmla="*/ 89847 h 60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461" h="605487">
                <a:moveTo>
                  <a:pt x="2886025" y="605487"/>
                </a:moveTo>
                <a:cubicBezTo>
                  <a:pt x="2902640" y="485171"/>
                  <a:pt x="2919255" y="364855"/>
                  <a:pt x="2604142" y="289228"/>
                </a:cubicBezTo>
                <a:cubicBezTo>
                  <a:pt x="2289029" y="213601"/>
                  <a:pt x="1380358" y="160891"/>
                  <a:pt x="995348" y="151724"/>
                </a:cubicBezTo>
                <a:cubicBezTo>
                  <a:pt x="610338" y="142557"/>
                  <a:pt x="454500" y="253706"/>
                  <a:pt x="294079" y="234226"/>
                </a:cubicBezTo>
                <a:cubicBezTo>
                  <a:pt x="133658" y="214746"/>
                  <a:pt x="80948" y="53180"/>
                  <a:pt x="32822" y="34846"/>
                </a:cubicBezTo>
                <a:cubicBezTo>
                  <a:pt x="-15304" y="16512"/>
                  <a:pt x="3029" y="129952"/>
                  <a:pt x="5321" y="124223"/>
                </a:cubicBezTo>
                <a:cubicBezTo>
                  <a:pt x="7613" y="118494"/>
                  <a:pt x="11051" y="6199"/>
                  <a:pt x="46573" y="470"/>
                </a:cubicBezTo>
                <a:cubicBezTo>
                  <a:pt x="82095" y="-5259"/>
                  <a:pt x="150273" y="42294"/>
                  <a:pt x="218452" y="898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A13905A-0E9F-C44B-AB31-46543F1485C0}"/>
              </a:ext>
            </a:extLst>
          </p:cNvPr>
          <p:cNvSpPr/>
          <p:nvPr/>
        </p:nvSpPr>
        <p:spPr>
          <a:xfrm>
            <a:off x="6672944" y="2242456"/>
            <a:ext cx="990600" cy="10886"/>
          </a:xfrm>
          <a:custGeom>
            <a:avLst/>
            <a:gdLst>
              <a:gd name="connsiteX0" fmla="*/ 0 w 990600"/>
              <a:gd name="connsiteY0" fmla="*/ 0 h 10886"/>
              <a:gd name="connsiteX1" fmla="*/ 402771 w 990600"/>
              <a:gd name="connsiteY1" fmla="*/ 10886 h 10886"/>
              <a:gd name="connsiteX2" fmla="*/ 990600 w 990600"/>
              <a:gd name="connsiteY2" fmla="*/ 0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0886">
                <a:moveTo>
                  <a:pt x="0" y="0"/>
                </a:moveTo>
                <a:cubicBezTo>
                  <a:pt x="118835" y="5443"/>
                  <a:pt x="237671" y="10886"/>
                  <a:pt x="402771" y="10886"/>
                </a:cubicBezTo>
                <a:cubicBezTo>
                  <a:pt x="567871" y="10886"/>
                  <a:pt x="779235" y="5443"/>
                  <a:pt x="99060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93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E0E5-120B-5A49-9E50-731608DC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Measuring IPv6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0F8E-6584-D64A-9D9D-5BB340AA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APNIC Labs operates a very large Ad-based measurement system</a:t>
            </a:r>
          </a:p>
          <a:p>
            <a:r>
              <a:rPr lang="en-AU" dirty="0"/>
              <a:t>Users are directed to a IPv6-only and a dual stack ‘blot’, and their capability is measured</a:t>
            </a:r>
          </a:p>
          <a:p>
            <a:pPr lvl="1"/>
            <a:r>
              <a:rPr lang="en-AU" dirty="0"/>
              <a:t>“IPv6-Capable” means that the user can retrieve an IPv6-only web object</a:t>
            </a:r>
          </a:p>
          <a:p>
            <a:pPr lvl="1"/>
            <a:r>
              <a:rPr lang="en-AU" dirty="0"/>
              <a:t>“IPv6-Preferred” means that the user used IPv6 to retrieve a dual stack web object</a:t>
            </a:r>
          </a:p>
          <a:p>
            <a:r>
              <a:rPr lang="en-AU" dirty="0"/>
              <a:t>The Ad runs at some 10M measurements per day</a:t>
            </a:r>
          </a:p>
          <a:p>
            <a:pPr lvl="1"/>
            <a:r>
              <a:rPr lang="en-AU" dirty="0"/>
              <a:t>There is a skew to over-present the Ad in some economies – we weight the results per-economy to represent an ideal uniform random sample set to compensate for this skew so that we reflect “all of the Internet” results</a:t>
            </a:r>
          </a:p>
          <a:p>
            <a:pPr lvl="1"/>
            <a:r>
              <a:rPr lang="en-AU" dirty="0"/>
              <a:t>This tracks the “eyeball” Internet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97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8AF2-FCDA-8440-A103-9B084FBD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You 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don’t</a:t>
            </a:r>
            <a:r>
              <a:rPr lang="en-AU" dirty="0">
                <a:latin typeface="Powderfinger Type" panose="02020709070000000403" pitchFamily="49" charset="77"/>
              </a:rPr>
              <a:t> need to sell services to rich customers to deploy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2008-CB22-624E-9A9A-25A7B4AA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But it helps!</a:t>
            </a:r>
          </a:p>
          <a:p>
            <a:endParaRPr lang="en-AU" dirty="0"/>
          </a:p>
          <a:p>
            <a:r>
              <a:rPr lang="en-AU" dirty="0"/>
              <a:t>Outside of China, the correlation of the aggregate wealth of the an ISP’s customer base to IPv6 deployment is pretty high</a:t>
            </a:r>
          </a:p>
          <a:p>
            <a:r>
              <a:rPr lang="en-AU" dirty="0"/>
              <a:t>But it’s not the entire story… </a:t>
            </a:r>
          </a:p>
        </p:txBody>
      </p:sp>
    </p:spTree>
    <p:extLst>
      <p:ext uri="{BB962C8B-B14F-4D97-AF65-F5344CB8AC3E}">
        <p14:creationId xmlns:p14="http://schemas.microsoft.com/office/powerpoint/2010/main" val="76339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E033-2EED-5647-B4BB-EC0174C2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Theories of IPv6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894B-668C-264D-A07E-81BA05E6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You need to be a rich ISP to afford IPv6 deployment</a:t>
            </a:r>
          </a:p>
          <a:p>
            <a:r>
              <a:rPr lang="en-AU" dirty="0"/>
              <a:t>You need to be growing quickly to be forced into IPv6 deployment</a:t>
            </a:r>
          </a:p>
        </p:txBody>
      </p:sp>
    </p:spTree>
    <p:extLst>
      <p:ext uri="{BB962C8B-B14F-4D97-AF65-F5344CB8AC3E}">
        <p14:creationId xmlns:p14="http://schemas.microsoft.com/office/powerpoint/2010/main" val="289759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59B2-3DA0-4941-A531-09319E2B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Rapidly Growing ISPs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801DD-A46C-E940-8BE7-99CEEECFA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ISPs with high growth in their customer base are now under high IPv4 address stress </a:t>
            </a:r>
          </a:p>
          <a:p>
            <a:r>
              <a:rPr lang="en-AU" dirty="0"/>
              <a:t>Does this growth-related stress alter their perceptions of the risk / benefits of IPv6 adoption and spur IPv6 deployment?</a:t>
            </a:r>
          </a:p>
        </p:txBody>
      </p:sp>
    </p:spTree>
    <p:extLst>
      <p:ext uri="{BB962C8B-B14F-4D97-AF65-F5344CB8AC3E}">
        <p14:creationId xmlns:p14="http://schemas.microsoft.com/office/powerpoint/2010/main" val="88316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C192-EC1C-A74E-BDFC-B4595E00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8" y="172620"/>
            <a:ext cx="1051560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Rapid Growing ISPs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2D464-E2E6-804F-AD09-FDE6FC23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97" y="1403758"/>
            <a:ext cx="9425923" cy="5131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E3303-5BCB-6E47-82CD-A9EA57B465D8}"/>
              </a:ext>
            </a:extLst>
          </p:cNvPr>
          <p:cNvSpPr txBox="1"/>
          <p:nvPr/>
        </p:nvSpPr>
        <p:spPr>
          <a:xfrm>
            <a:off x="7301449" y="306895"/>
            <a:ext cx="468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Aggregate growth of the estimated customer base in the past 16 months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675F882-24C2-4C44-87E6-EA1F7B0264F7}"/>
              </a:ext>
            </a:extLst>
          </p:cNvPr>
          <p:cNvSpPr/>
          <p:nvPr/>
        </p:nvSpPr>
        <p:spPr>
          <a:xfrm>
            <a:off x="8050845" y="914400"/>
            <a:ext cx="591288" cy="468096"/>
          </a:xfrm>
          <a:custGeom>
            <a:avLst/>
            <a:gdLst>
              <a:gd name="connsiteX0" fmla="*/ 0 w 591288"/>
              <a:gd name="connsiteY0" fmla="*/ 0 h 468096"/>
              <a:gd name="connsiteX1" fmla="*/ 426262 w 591288"/>
              <a:gd name="connsiteY1" fmla="*/ 261257 h 468096"/>
              <a:gd name="connsiteX2" fmla="*/ 522514 w 591288"/>
              <a:gd name="connsiteY2" fmla="*/ 446887 h 468096"/>
              <a:gd name="connsiteX3" fmla="*/ 591266 w 591288"/>
              <a:gd name="connsiteY3" fmla="*/ 323134 h 468096"/>
              <a:gd name="connsiteX4" fmla="*/ 515639 w 591288"/>
              <a:gd name="connsiteY4" fmla="*/ 467513 h 468096"/>
              <a:gd name="connsiteX5" fmla="*/ 316259 w 591288"/>
              <a:gd name="connsiteY5" fmla="*/ 364385 h 4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288" h="468096">
                <a:moveTo>
                  <a:pt x="0" y="0"/>
                </a:moveTo>
                <a:cubicBezTo>
                  <a:pt x="169588" y="93388"/>
                  <a:pt x="339177" y="186776"/>
                  <a:pt x="426262" y="261257"/>
                </a:cubicBezTo>
                <a:cubicBezTo>
                  <a:pt x="513347" y="335738"/>
                  <a:pt x="495013" y="436574"/>
                  <a:pt x="522514" y="446887"/>
                </a:cubicBezTo>
                <a:cubicBezTo>
                  <a:pt x="550015" y="457200"/>
                  <a:pt x="592412" y="319696"/>
                  <a:pt x="591266" y="323134"/>
                </a:cubicBezTo>
                <a:cubicBezTo>
                  <a:pt x="590120" y="326572"/>
                  <a:pt x="561473" y="460638"/>
                  <a:pt x="515639" y="467513"/>
                </a:cubicBezTo>
                <a:cubicBezTo>
                  <a:pt x="469805" y="474388"/>
                  <a:pt x="393032" y="419386"/>
                  <a:pt x="316259" y="3643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45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15B3-F866-E141-8513-206C2AD8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Rapidly Growing ISPs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27CF-2AC6-124A-9720-11669B91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100 </a:t>
            </a:r>
            <a:r>
              <a:rPr lang="en-AU" dirty="0"/>
              <a:t>ISPs with more than 1M estimated customers grew their customer base by more than 20% over the past 16 months</a:t>
            </a:r>
          </a:p>
          <a:p>
            <a:r>
              <a:rPr lang="en-AU" dirty="0"/>
              <a:t>Only </a:t>
            </a:r>
            <a:r>
              <a:rPr lang="en-AU" b="1" dirty="0"/>
              <a:t>26</a:t>
            </a:r>
            <a:r>
              <a:rPr lang="en-AU" dirty="0"/>
              <a:t> of these ISPs had a IPv6 deployment above 10% of their user base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189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15B3-F866-E141-8513-206C2AD8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Rapidly Growing ISPs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CAB2A-0B41-FC49-AE9A-49E33091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3" y="1450199"/>
            <a:ext cx="7827709" cy="5407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8C68F-92D0-1248-92AB-23D6C61D2530}"/>
              </a:ext>
            </a:extLst>
          </p:cNvPr>
          <p:cNvSpPr txBox="1"/>
          <p:nvPr/>
        </p:nvSpPr>
        <p:spPr>
          <a:xfrm>
            <a:off x="6421426" y="4737004"/>
            <a:ext cx="48253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 adoption scatter plot for the 100</a:t>
            </a:r>
          </a:p>
          <a:p>
            <a:r>
              <a:rPr lang="en-AU" dirty="0">
                <a:latin typeface="AhnbergHand" pitchFamily="2" charset="0"/>
              </a:rPr>
              <a:t>Fastest growing ISPs</a:t>
            </a:r>
          </a:p>
        </p:txBody>
      </p:sp>
    </p:spTree>
    <p:extLst>
      <p:ext uri="{BB962C8B-B14F-4D97-AF65-F5344CB8AC3E}">
        <p14:creationId xmlns:p14="http://schemas.microsoft.com/office/powerpoint/2010/main" val="2169896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0F9-56D7-014E-909C-901FB186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It’s probably not Rapid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9AD9-60C6-564D-B510-E7676DCF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It appears that at present most rapidly growing ISPs (93%) are using IPv4 addressing to sustain their rapid growth and are not making accelerated investments in IPv6-capable infrastructure</a:t>
            </a:r>
          </a:p>
          <a:p>
            <a:r>
              <a:rPr lang="en-AU" dirty="0"/>
              <a:t>In other words, rapid growth of an ISP’s customer base does not necessarily motivate an accelerated IPv6 deployment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17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E033-2EED-5647-B4BB-EC0174C2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Theories of IPv6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894B-668C-264D-A07E-81BA05E6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You need to be a rich ISP to afford IPv6 deployment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You need to be growing quickly to be forced into IPv6 deployment</a:t>
            </a:r>
          </a:p>
          <a:p>
            <a:r>
              <a:rPr lang="en-AU" dirty="0"/>
              <a:t>You are running very short of IPv4 addresses</a:t>
            </a:r>
          </a:p>
        </p:txBody>
      </p:sp>
    </p:spTree>
    <p:extLst>
      <p:ext uri="{BB962C8B-B14F-4D97-AF65-F5344CB8AC3E}">
        <p14:creationId xmlns:p14="http://schemas.microsoft.com/office/powerpoint/2010/main" val="1460254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EF6B-8817-234D-A0FE-6325D90D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Calculating Customers per IPv4 Address for each ISP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AC2E-F940-8747-A3D8-6BB6C69F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 the estimate of the customer population per ISP</a:t>
            </a:r>
          </a:p>
          <a:p>
            <a:r>
              <a:rPr lang="en-AU" dirty="0"/>
              <a:t>Analysis of the BGP routing table can give us the number of advertised IPv4 addresses per originating ASN</a:t>
            </a:r>
          </a:p>
          <a:p>
            <a:r>
              <a:rPr lang="en-AU" dirty="0"/>
              <a:t>We can then correlate the estimated customer population of an ISP with the span of IPv4 addresses originated by the ISP’s ASN to give a ratio of customers per advertised IPv4 address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578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DEAE-90A7-9E4F-9F13-71E1BF89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45" y="-96253"/>
            <a:ext cx="1051560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Customers per IPv4 Address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41B07-AEB2-1C49-AE70-71CA2EEA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57" y="1003898"/>
            <a:ext cx="8208275" cy="5682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8BB3F1-1625-8449-B946-4C7C575AEF01}"/>
              </a:ext>
            </a:extLst>
          </p:cNvPr>
          <p:cNvSpPr txBox="1"/>
          <p:nvPr/>
        </p:nvSpPr>
        <p:spPr>
          <a:xfrm>
            <a:off x="510358" y="1360715"/>
            <a:ext cx="252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31 Largest ISPs</a:t>
            </a:r>
          </a:p>
          <a:p>
            <a:r>
              <a:rPr lang="en-AU" dirty="0"/>
              <a:t>(measured by estimated customer count)</a:t>
            </a:r>
          </a:p>
        </p:txBody>
      </p:sp>
    </p:spTree>
    <p:extLst>
      <p:ext uri="{BB962C8B-B14F-4D97-AF65-F5344CB8AC3E}">
        <p14:creationId xmlns:p14="http://schemas.microsoft.com/office/powerpoint/2010/main" val="415725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1763-2954-5E4C-8E7C-2AB542EE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08" y="365125"/>
            <a:ext cx="1151594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IPv6 Capable and Preferred Deployment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F42BF-3C88-2C4C-BC21-7CC957FF5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3" t="8430"/>
          <a:stretch/>
        </p:blipFill>
        <p:spPr>
          <a:xfrm>
            <a:off x="1600199" y="1854200"/>
            <a:ext cx="8818479" cy="456303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455B5-2999-EF46-AB2F-19F4518E0746}"/>
              </a:ext>
            </a:extLst>
          </p:cNvPr>
          <p:cNvSpPr txBox="1"/>
          <p:nvPr/>
        </p:nvSpPr>
        <p:spPr>
          <a:xfrm>
            <a:off x="4084320" y="1506022"/>
            <a:ext cx="361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The Long Term Picture: 2012 to 2018</a:t>
            </a:r>
          </a:p>
        </p:txBody>
      </p:sp>
    </p:spTree>
    <p:extLst>
      <p:ext uri="{BB962C8B-B14F-4D97-AF65-F5344CB8AC3E}">
        <p14:creationId xmlns:p14="http://schemas.microsoft.com/office/powerpoint/2010/main" val="1092922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DEAE-90A7-9E4F-9F13-71E1BF89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Customers per IPv4 Address vs IPv6 Deployment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A1467-36D1-594B-B375-9BC58D82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50" y="1620980"/>
            <a:ext cx="8146474" cy="5237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9F714-0AE5-1546-839C-C3EF9D719329}"/>
              </a:ext>
            </a:extLst>
          </p:cNvPr>
          <p:cNvSpPr txBox="1"/>
          <p:nvPr/>
        </p:nvSpPr>
        <p:spPr>
          <a:xfrm>
            <a:off x="-85634" y="3316159"/>
            <a:ext cx="252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418 Largest ISPs</a:t>
            </a:r>
          </a:p>
          <a:p>
            <a:r>
              <a:rPr lang="en-AU" dirty="0"/>
              <a:t>(measured by estimated customer count)</a:t>
            </a:r>
          </a:p>
        </p:txBody>
      </p:sp>
    </p:spTree>
    <p:extLst>
      <p:ext uri="{BB962C8B-B14F-4D97-AF65-F5344CB8AC3E}">
        <p14:creationId xmlns:p14="http://schemas.microsoft.com/office/powerpoint/2010/main" val="19987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EF6B-8817-234D-A0FE-6325D90D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7" y="296374"/>
            <a:ext cx="11241505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Running Short of IPv4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AC2E-F940-8747-A3D8-6BB6C69F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418 ISPs have a customer population of over 1M</a:t>
            </a:r>
          </a:p>
          <a:p>
            <a:r>
              <a:rPr lang="en-AU" dirty="0"/>
              <a:t>81 of these ISPS are not ‘stressed’ for IPv4 yet:</a:t>
            </a:r>
          </a:p>
          <a:p>
            <a:pPr lvl="1"/>
            <a:r>
              <a:rPr lang="en-AU" dirty="0"/>
              <a:t>They have more than 1 IPv4 address per customer</a:t>
            </a:r>
          </a:p>
          <a:p>
            <a:pPr lvl="1"/>
            <a:r>
              <a:rPr lang="en-AU" dirty="0"/>
              <a:t>31 of these ISPs have a IPv6 deployment rate greater than 5% (38% of these ‘unstressed’ ISPs)</a:t>
            </a:r>
          </a:p>
          <a:p>
            <a:r>
              <a:rPr lang="en-AU" dirty="0"/>
              <a:t>337 of these ISPs are ‘stressed’ for IPv4:</a:t>
            </a:r>
          </a:p>
          <a:p>
            <a:pPr lvl="1"/>
            <a:r>
              <a:rPr lang="en-AU" dirty="0"/>
              <a:t>They have less than 1 IPv4 address per customer</a:t>
            </a:r>
          </a:p>
          <a:p>
            <a:pPr lvl="1"/>
            <a:r>
              <a:rPr lang="en-AU" dirty="0"/>
              <a:t>80 of these ISPs have an IPv6 deployment rate greater than 5% (23% of these ‘stressed’ ISPs) </a:t>
            </a:r>
          </a:p>
          <a:p>
            <a:r>
              <a:rPr lang="en-AU" dirty="0"/>
              <a:t>Unusually, those ISPs with a higher level of IPv4 address stress have a lower IPv6 deployment rate </a:t>
            </a:r>
          </a:p>
        </p:txBody>
      </p:sp>
    </p:spTree>
    <p:extLst>
      <p:ext uri="{BB962C8B-B14F-4D97-AF65-F5344CB8AC3E}">
        <p14:creationId xmlns:p14="http://schemas.microsoft.com/office/powerpoint/2010/main" val="3458301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A511-4694-6A4E-A2B8-4D370625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1" y="365125"/>
            <a:ext cx="11564066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Running very short of IPv4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DBF5-E77C-A448-8A26-AA2119AA3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19 ISPs have more than 100 customers per advertised IPv4 address</a:t>
            </a:r>
          </a:p>
          <a:p>
            <a:r>
              <a:rPr lang="en-AU" dirty="0"/>
              <a:t>Only 1 of these ISPs has an IPv6 deployment rate of more than 5% (and its ‘stress rate’ is 100 customers per advertised IPv4 address)</a:t>
            </a:r>
          </a:p>
          <a:p>
            <a:pPr lvl="1"/>
            <a:r>
              <a:rPr lang="en-AU" dirty="0"/>
              <a:t>Actually, only 1 has an IPv6 deployment more than 0.04% </a:t>
            </a:r>
          </a:p>
          <a:p>
            <a:r>
              <a:rPr lang="en-AU" dirty="0"/>
              <a:t>The other 18 ISPs have higher address ‘stress rates’ of between 135 to 1,370 customers per advertised IPv4 address and negligible IPv6 deployment levels</a:t>
            </a:r>
          </a:p>
          <a:p>
            <a:endParaRPr lang="en-AU" dirty="0"/>
          </a:p>
          <a:p>
            <a:r>
              <a:rPr lang="en-AU" dirty="0"/>
              <a:t>It appears that acute IPv4 address overuse is not a major driver for IPv6 deployment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7BF6378-C947-FD48-82BC-E1542E1FCE8C}"/>
              </a:ext>
            </a:extLst>
          </p:cNvPr>
          <p:cNvSpPr/>
          <p:nvPr/>
        </p:nvSpPr>
        <p:spPr>
          <a:xfrm>
            <a:off x="2956331" y="1292374"/>
            <a:ext cx="1182973" cy="48371"/>
          </a:xfrm>
          <a:custGeom>
            <a:avLst/>
            <a:gdLst>
              <a:gd name="connsiteX0" fmla="*/ 0 w 1182973"/>
              <a:gd name="connsiteY0" fmla="*/ 34537 h 48371"/>
              <a:gd name="connsiteX1" fmla="*/ 302508 w 1182973"/>
              <a:gd name="connsiteY1" fmla="*/ 161 h 48371"/>
              <a:gd name="connsiteX2" fmla="*/ 721895 w 1182973"/>
              <a:gd name="connsiteY2" fmla="*/ 20787 h 48371"/>
              <a:gd name="connsiteX3" fmla="*/ 1127531 w 1182973"/>
              <a:gd name="connsiteY3" fmla="*/ 48288 h 48371"/>
              <a:gd name="connsiteX4" fmla="*/ 1168782 w 1182973"/>
              <a:gd name="connsiteY4" fmla="*/ 27662 h 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3" h="48371">
                <a:moveTo>
                  <a:pt x="0" y="34537"/>
                </a:moveTo>
                <a:cubicBezTo>
                  <a:pt x="91096" y="18495"/>
                  <a:pt x="182192" y="2453"/>
                  <a:pt x="302508" y="161"/>
                </a:cubicBezTo>
                <a:cubicBezTo>
                  <a:pt x="422824" y="-2131"/>
                  <a:pt x="721895" y="20787"/>
                  <a:pt x="721895" y="20787"/>
                </a:cubicBezTo>
                <a:cubicBezTo>
                  <a:pt x="859399" y="28808"/>
                  <a:pt x="1053050" y="47142"/>
                  <a:pt x="1127531" y="48288"/>
                </a:cubicBezTo>
                <a:cubicBezTo>
                  <a:pt x="1202012" y="49434"/>
                  <a:pt x="1185397" y="38548"/>
                  <a:pt x="1168782" y="2766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748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FC86-0752-AF47-BE3D-0B26B097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Changing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77B3-3C5C-E047-B5E8-E78E9ABD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IPv6 was designed as a solution to a different Internet</a:t>
            </a:r>
          </a:p>
          <a:p>
            <a:r>
              <a:rPr lang="en-AU" dirty="0"/>
              <a:t>The Client / Server CDN-centric Internet does not require each endpoint to have a globally unique permanent address</a:t>
            </a:r>
          </a:p>
          <a:p>
            <a:r>
              <a:rPr lang="en-AU" dirty="0"/>
              <a:t>Addresses are increasingly being used in the role of ephemeral session tokens, not as persistent endpoint identifiers</a:t>
            </a:r>
          </a:p>
          <a:p>
            <a:endParaRPr lang="en-AU" dirty="0"/>
          </a:p>
          <a:p>
            <a:r>
              <a:rPr lang="en-AU" dirty="0"/>
              <a:t>This does NOT mean that IPv4 will last indefinitely – it won’t</a:t>
            </a:r>
          </a:p>
          <a:p>
            <a:r>
              <a:rPr lang="en-AU" dirty="0"/>
              <a:t>But it does mean that many areas of the Internet are yet to experience major pressures to deploy IPv6 in a client/server context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02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E033-2EED-5647-B4BB-EC0174C2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Theories of IPv6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894B-668C-264D-A07E-81BA05E6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You need to be a rich ISP to afford IPv6 deployment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You need to be growing quickly to be forced into IPv6 deployment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You are running very short of IPv4 addresses</a:t>
            </a:r>
          </a:p>
          <a:p>
            <a:r>
              <a:rPr lang="en-AU" dirty="0"/>
              <a:t>Local conditions</a:t>
            </a:r>
          </a:p>
        </p:txBody>
      </p:sp>
    </p:spTree>
    <p:extLst>
      <p:ext uri="{BB962C8B-B14F-4D97-AF65-F5344CB8AC3E}">
        <p14:creationId xmlns:p14="http://schemas.microsoft.com/office/powerpoint/2010/main" val="1195662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C0D7-DA1D-CB47-8BAA-42A71233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National IPv6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82D3-CD61-A14E-8084-1CA7BFD8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Economies where 3 or more of the 6 largest ISPs have IPv6 deployment levels &gt; 20%:</a:t>
            </a:r>
          </a:p>
          <a:p>
            <a:pPr lvl="1"/>
            <a:r>
              <a:rPr lang="en-AU" dirty="0"/>
              <a:t>India (58%)</a:t>
            </a:r>
          </a:p>
          <a:p>
            <a:pPr lvl="1"/>
            <a:r>
              <a:rPr lang="en-AU" dirty="0"/>
              <a:t>Belgium (58%)</a:t>
            </a:r>
          </a:p>
          <a:p>
            <a:pPr lvl="1"/>
            <a:r>
              <a:rPr lang="en-AU" dirty="0"/>
              <a:t>USA (44%)</a:t>
            </a:r>
          </a:p>
          <a:p>
            <a:pPr lvl="1"/>
            <a:r>
              <a:rPr lang="en-AU" dirty="0"/>
              <a:t>Germany (39%)</a:t>
            </a:r>
          </a:p>
          <a:p>
            <a:pPr lvl="1"/>
            <a:r>
              <a:rPr lang="en-AU" dirty="0"/>
              <a:t>Greece (38%)</a:t>
            </a:r>
          </a:p>
          <a:p>
            <a:pPr lvl="1"/>
            <a:r>
              <a:rPr lang="en-AU" dirty="0"/>
              <a:t>Japan (27%)</a:t>
            </a:r>
          </a:p>
          <a:p>
            <a:pPr lvl="1"/>
            <a:r>
              <a:rPr lang="en-AU" dirty="0"/>
              <a:t>Brazil (26%)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8DBF6-4620-3D4D-AD9E-5E6AD0C42FAD}"/>
              </a:ext>
            </a:extLst>
          </p:cNvPr>
          <p:cNvSpPr txBox="1"/>
          <p:nvPr/>
        </p:nvSpPr>
        <p:spPr>
          <a:xfrm>
            <a:off x="6248399" y="2993572"/>
            <a:ext cx="549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India shows that competitive factors can drive  IPv6 deployment across the major ISPs in a country, but this is not clear in all countries with significant IPv6 deployment</a:t>
            </a:r>
          </a:p>
        </p:txBody>
      </p:sp>
    </p:spTree>
    <p:extLst>
      <p:ext uri="{BB962C8B-B14F-4D97-AF65-F5344CB8AC3E}">
        <p14:creationId xmlns:p14="http://schemas.microsoft.com/office/powerpoint/2010/main" val="3663486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CFFB-04C9-5E41-8A1A-4C877C63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65" y="365125"/>
            <a:ext cx="10790035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 Drives Deployment of IPv6?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24E8-7035-9142-8975-E6E68BA4B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is no major common factor at work here</a:t>
            </a:r>
          </a:p>
          <a:p>
            <a:r>
              <a:rPr lang="en-AU" dirty="0"/>
              <a:t>IPv6 deployment is </a:t>
            </a:r>
            <a:r>
              <a:rPr lang="en-AU" b="1" dirty="0"/>
              <a:t>not</a:t>
            </a:r>
            <a:r>
              <a:rPr lang="en-AU" dirty="0"/>
              <a:t> confined </a:t>
            </a:r>
          </a:p>
          <a:p>
            <a:pPr lvl="1"/>
            <a:r>
              <a:rPr lang="en-AU" sz="2800" dirty="0"/>
              <a:t>to ISPs in countries with higher GDP per capita</a:t>
            </a:r>
          </a:p>
          <a:p>
            <a:pPr lvl="1"/>
            <a:r>
              <a:rPr lang="en-AU" sz="2800" dirty="0"/>
              <a:t>to ISPs who are growing their user base the fastest</a:t>
            </a:r>
          </a:p>
          <a:p>
            <a:pPr lvl="1"/>
            <a:r>
              <a:rPr lang="en-AU" sz="2800" dirty="0"/>
              <a:t>to ISPs that are experiencing the highest levels of IPv4 address stress</a:t>
            </a:r>
          </a:p>
          <a:p>
            <a:pPr lvl="1"/>
            <a:r>
              <a:rPr lang="en-AU" sz="2800" dirty="0"/>
              <a:t>to national communities</a:t>
            </a:r>
          </a:p>
          <a:p>
            <a:r>
              <a:rPr lang="en-AU" dirty="0"/>
              <a:t>However, all these factors appear to help in individual cases</a:t>
            </a:r>
          </a:p>
        </p:txBody>
      </p:sp>
    </p:spTree>
    <p:extLst>
      <p:ext uri="{BB962C8B-B14F-4D97-AF65-F5344CB8AC3E}">
        <p14:creationId xmlns:p14="http://schemas.microsoft.com/office/powerpoint/2010/main" val="2640410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A34D-E8C9-0648-86AB-DED9AD9B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Back to our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B102-CC22-524D-B1A3-484135B9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pace of adoption of IPv6 in the Internet appears to have slowed down over the past 9 months</a:t>
            </a:r>
          </a:p>
          <a:p>
            <a:endParaRPr lang="en-AU" dirty="0"/>
          </a:p>
          <a:p>
            <a:r>
              <a:rPr lang="en-AU" dirty="0"/>
              <a:t>What’s going on?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024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A34D-E8C9-0648-86AB-DED9AD9B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Back to our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B102-CC22-524D-B1A3-484135B9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pace of adoption of IPv6 in the Internet appears to have slowed down over the past 9 months</a:t>
            </a:r>
          </a:p>
          <a:p>
            <a:endParaRPr lang="en-AU" dirty="0"/>
          </a:p>
          <a:p>
            <a:r>
              <a:rPr lang="en-AU" dirty="0"/>
              <a:t>What’s going on?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2C8B6-5F25-0E47-8C5E-906B0CCA6272}"/>
              </a:ext>
            </a:extLst>
          </p:cNvPr>
          <p:cNvSpPr txBox="1"/>
          <p:nvPr/>
        </p:nvSpPr>
        <p:spPr>
          <a:xfrm>
            <a:off x="3642835" y="4197566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We really don’t know!</a:t>
            </a:r>
          </a:p>
        </p:txBody>
      </p:sp>
    </p:spTree>
    <p:extLst>
      <p:ext uri="{BB962C8B-B14F-4D97-AF65-F5344CB8AC3E}">
        <p14:creationId xmlns:p14="http://schemas.microsoft.com/office/powerpoint/2010/main" val="3128818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88A1-AE36-ED48-BDE6-0197A6CD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027" y="3204577"/>
            <a:ext cx="3946931" cy="1325563"/>
          </a:xfrm>
        </p:spPr>
        <p:txBody>
          <a:bodyPr/>
          <a:lstStyle/>
          <a:p>
            <a:r>
              <a:rPr lang="en-AU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7652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1763-2954-5E4C-8E7C-2AB542EE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09" y="365125"/>
            <a:ext cx="11653442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IPv6 Capable and Preferred Deployment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F42BF-3C88-2C4C-BC21-7CC957FF5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3" t="8174"/>
          <a:stretch/>
        </p:blipFill>
        <p:spPr>
          <a:xfrm>
            <a:off x="1600199" y="1841500"/>
            <a:ext cx="8818479" cy="4575736"/>
          </a:xfr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9F600F52-E4C3-BF41-8450-4AE405E60795}"/>
              </a:ext>
            </a:extLst>
          </p:cNvPr>
          <p:cNvSpPr/>
          <p:nvPr/>
        </p:nvSpPr>
        <p:spPr>
          <a:xfrm>
            <a:off x="8224877" y="1459723"/>
            <a:ext cx="2753143" cy="1721993"/>
          </a:xfrm>
          <a:custGeom>
            <a:avLst/>
            <a:gdLst>
              <a:gd name="connsiteX0" fmla="*/ 588923 w 2753143"/>
              <a:gd name="connsiteY0" fmla="*/ 1181877 h 1721993"/>
              <a:gd name="connsiteX1" fmla="*/ 1147723 w 2753143"/>
              <a:gd name="connsiteY1" fmla="*/ 1715277 h 1721993"/>
              <a:gd name="connsiteX2" fmla="*/ 2201823 w 2753143"/>
              <a:gd name="connsiteY2" fmla="*/ 1410477 h 1721993"/>
              <a:gd name="connsiteX3" fmla="*/ 2747923 w 2753143"/>
              <a:gd name="connsiteY3" fmla="*/ 419877 h 1721993"/>
              <a:gd name="connsiteX4" fmla="*/ 1897023 w 2753143"/>
              <a:gd name="connsiteY4" fmla="*/ 777 h 1721993"/>
              <a:gd name="connsiteX5" fmla="*/ 271423 w 2753143"/>
              <a:gd name="connsiteY5" fmla="*/ 508777 h 1721993"/>
              <a:gd name="connsiteX6" fmla="*/ 17423 w 2753143"/>
              <a:gd name="connsiteY6" fmla="*/ 1194577 h 172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3143" h="1721993">
                <a:moveTo>
                  <a:pt x="588923" y="1181877"/>
                </a:moveTo>
                <a:cubicBezTo>
                  <a:pt x="733914" y="1429527"/>
                  <a:pt x="878906" y="1677177"/>
                  <a:pt x="1147723" y="1715277"/>
                </a:cubicBezTo>
                <a:cubicBezTo>
                  <a:pt x="1416540" y="1753377"/>
                  <a:pt x="1935123" y="1626377"/>
                  <a:pt x="2201823" y="1410477"/>
                </a:cubicBezTo>
                <a:cubicBezTo>
                  <a:pt x="2468523" y="1194577"/>
                  <a:pt x="2798723" y="654827"/>
                  <a:pt x="2747923" y="419877"/>
                </a:cubicBezTo>
                <a:cubicBezTo>
                  <a:pt x="2697123" y="184927"/>
                  <a:pt x="2309773" y="-14040"/>
                  <a:pt x="1897023" y="777"/>
                </a:cubicBezTo>
                <a:cubicBezTo>
                  <a:pt x="1484273" y="15594"/>
                  <a:pt x="584690" y="309810"/>
                  <a:pt x="271423" y="508777"/>
                </a:cubicBezTo>
                <a:cubicBezTo>
                  <a:pt x="-41844" y="707744"/>
                  <a:pt x="-12211" y="951160"/>
                  <a:pt x="17423" y="119457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AE21D5A-3D3D-C249-ACF3-3585D9E25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58"/>
          <a:stretch/>
        </p:blipFill>
        <p:spPr>
          <a:xfrm>
            <a:off x="1410911" y="3289300"/>
            <a:ext cx="6438186" cy="32385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44B6E8D4-5FE4-9441-AB1B-A4EE3186C5FB}"/>
              </a:ext>
            </a:extLst>
          </p:cNvPr>
          <p:cNvSpPr/>
          <p:nvPr/>
        </p:nvSpPr>
        <p:spPr>
          <a:xfrm>
            <a:off x="7899296" y="3048000"/>
            <a:ext cx="2800880" cy="1612900"/>
          </a:xfrm>
          <a:custGeom>
            <a:avLst/>
            <a:gdLst>
              <a:gd name="connsiteX0" fmla="*/ 2070204 w 2800880"/>
              <a:gd name="connsiteY0" fmla="*/ 0 h 1612900"/>
              <a:gd name="connsiteX1" fmla="*/ 2794104 w 2800880"/>
              <a:gd name="connsiteY1" fmla="*/ 673100 h 1612900"/>
              <a:gd name="connsiteX2" fmla="*/ 1689204 w 2800880"/>
              <a:gd name="connsiteY2" fmla="*/ 1447800 h 1612900"/>
              <a:gd name="connsiteX3" fmla="*/ 216004 w 2800880"/>
              <a:gd name="connsiteY3" fmla="*/ 1308100 h 1612900"/>
              <a:gd name="connsiteX4" fmla="*/ 228704 w 2800880"/>
              <a:gd name="connsiteY4" fmla="*/ 1092200 h 1612900"/>
              <a:gd name="connsiteX5" fmla="*/ 317604 w 2800880"/>
              <a:gd name="connsiteY5" fmla="*/ 1041400 h 1612900"/>
              <a:gd name="connsiteX6" fmla="*/ 104 w 2800880"/>
              <a:gd name="connsiteY6" fmla="*/ 1244600 h 1612900"/>
              <a:gd name="connsiteX7" fmla="*/ 355704 w 2800880"/>
              <a:gd name="connsiteY7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880" h="1612900">
                <a:moveTo>
                  <a:pt x="2070204" y="0"/>
                </a:moveTo>
                <a:cubicBezTo>
                  <a:pt x="2463904" y="215900"/>
                  <a:pt x="2857604" y="431800"/>
                  <a:pt x="2794104" y="673100"/>
                </a:cubicBezTo>
                <a:cubicBezTo>
                  <a:pt x="2730604" y="914400"/>
                  <a:pt x="2118887" y="1341967"/>
                  <a:pt x="1689204" y="1447800"/>
                </a:cubicBezTo>
                <a:cubicBezTo>
                  <a:pt x="1259521" y="1553633"/>
                  <a:pt x="459421" y="1367367"/>
                  <a:pt x="216004" y="1308100"/>
                </a:cubicBezTo>
                <a:cubicBezTo>
                  <a:pt x="-27413" y="1248833"/>
                  <a:pt x="211771" y="1136650"/>
                  <a:pt x="228704" y="1092200"/>
                </a:cubicBezTo>
                <a:cubicBezTo>
                  <a:pt x="245637" y="1047750"/>
                  <a:pt x="355704" y="1016000"/>
                  <a:pt x="317604" y="1041400"/>
                </a:cubicBezTo>
                <a:cubicBezTo>
                  <a:pt x="279504" y="1066800"/>
                  <a:pt x="-6246" y="1149350"/>
                  <a:pt x="104" y="1244600"/>
                </a:cubicBezTo>
                <a:cubicBezTo>
                  <a:pt x="6454" y="1339850"/>
                  <a:pt x="181079" y="1476375"/>
                  <a:pt x="355704" y="16129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AC1A5-8F0A-434E-8919-908B33214C17}"/>
              </a:ext>
            </a:extLst>
          </p:cNvPr>
          <p:cNvSpPr txBox="1"/>
          <p:nvPr/>
        </p:nvSpPr>
        <p:spPr>
          <a:xfrm>
            <a:off x="3512098" y="525780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IPv6 in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6B4F9-2FFE-F540-8648-C85F145DE597}"/>
              </a:ext>
            </a:extLst>
          </p:cNvPr>
          <p:cNvSpPr txBox="1"/>
          <p:nvPr/>
        </p:nvSpPr>
        <p:spPr>
          <a:xfrm>
            <a:off x="4084320" y="1506022"/>
            <a:ext cx="361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The Long Term Picture: 2012 to 2018</a:t>
            </a:r>
          </a:p>
        </p:txBody>
      </p:sp>
    </p:spTree>
    <p:extLst>
      <p:ext uri="{BB962C8B-B14F-4D97-AF65-F5344CB8AC3E}">
        <p14:creationId xmlns:p14="http://schemas.microsoft.com/office/powerpoint/2010/main" val="340741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337F-B2A9-2E49-B99B-7781545D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90525"/>
            <a:ext cx="1051560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53484-7C83-2548-AC92-1AF4B52C9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12"/>
          <a:stretch/>
        </p:blipFill>
        <p:spPr>
          <a:xfrm>
            <a:off x="2496105" y="1282700"/>
            <a:ext cx="9555481" cy="4851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84798-FCB3-6F40-B089-170B9685762A}"/>
              </a:ext>
            </a:extLst>
          </p:cNvPr>
          <p:cNvSpPr txBox="1"/>
          <p:nvPr/>
        </p:nvSpPr>
        <p:spPr>
          <a:xfrm>
            <a:off x="4876800" y="868640"/>
            <a:ext cx="497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The most recent 16 months – Jan 2017 to Apr 2018</a:t>
            </a:r>
          </a:p>
        </p:txBody>
      </p:sp>
    </p:spTree>
    <p:extLst>
      <p:ext uri="{BB962C8B-B14F-4D97-AF65-F5344CB8AC3E}">
        <p14:creationId xmlns:p14="http://schemas.microsoft.com/office/powerpoint/2010/main" val="167593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A34D-E8C9-0648-86AB-DED9AD9B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 the?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B102-CC22-524D-B1A3-484135B9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pace of adoption of IPv6 in the Internet appears to have slowed down over the past 9 months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Recent IPv6 deployment is tracking only at the rate of growth of the Internet itself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38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70BB-DDE7-704D-A9EF-91F1B387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08" y="365125"/>
            <a:ext cx="11832198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Powderfinger Type" panose="02020709070000000403" pitchFamily="49" charset="77"/>
              </a:rPr>
              <a:t>Why has IPv6 Deployment Growth slowed?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5162-6A89-5245-9B46-BEC5306B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One explanation is the factors that are driving IPv6 deployment are no longer as effective as they were</a:t>
            </a:r>
          </a:p>
          <a:p>
            <a:endParaRPr lang="en-AU" dirty="0"/>
          </a:p>
          <a:p>
            <a:r>
              <a:rPr lang="en-AU" dirty="0"/>
              <a:t>What factors have driven IPv6 growth to date?</a:t>
            </a:r>
          </a:p>
          <a:p>
            <a:endParaRPr lang="en-AU" dirty="0"/>
          </a:p>
          <a:p>
            <a:r>
              <a:rPr lang="en-AU" dirty="0"/>
              <a:t>Lets look at the IPv6 network and see what we can establish as common factors behind IPv6 deployment </a:t>
            </a:r>
          </a:p>
        </p:txBody>
      </p:sp>
    </p:spTree>
    <p:extLst>
      <p:ext uri="{BB962C8B-B14F-4D97-AF65-F5344CB8AC3E}">
        <p14:creationId xmlns:p14="http://schemas.microsoft.com/office/powerpoint/2010/main" val="12619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063EF8-ADB2-3A40-8921-32B17A8F5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" t="1144" r="18082" b="1373"/>
          <a:stretch/>
        </p:blipFill>
        <p:spPr>
          <a:xfrm>
            <a:off x="4635500" y="558800"/>
            <a:ext cx="6692900" cy="541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DCA801-E575-2043-AC57-89177C534888}"/>
              </a:ext>
            </a:extLst>
          </p:cNvPr>
          <p:cNvSpPr txBox="1"/>
          <p:nvPr/>
        </p:nvSpPr>
        <p:spPr>
          <a:xfrm>
            <a:off x="838200" y="2184400"/>
            <a:ext cx="415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is the distribution of IPv6 users across the 13 economies with the largest IPv6</a:t>
            </a:r>
          </a:p>
          <a:p>
            <a:r>
              <a:rPr lang="en-AU" dirty="0"/>
              <a:t>using populations.</a:t>
            </a:r>
          </a:p>
          <a:p>
            <a:endParaRPr lang="en-AU" dirty="0"/>
          </a:p>
          <a:p>
            <a:r>
              <a:rPr lang="en-AU" dirty="0"/>
              <a:t>Can you guess which economy has the largest IPv6 user population?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040E3-A472-2D41-B77F-05E66928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10" y="365125"/>
            <a:ext cx="1099629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Where is IPv6?</a:t>
            </a:r>
          </a:p>
        </p:txBody>
      </p:sp>
    </p:spTree>
    <p:extLst>
      <p:ext uri="{BB962C8B-B14F-4D97-AF65-F5344CB8AC3E}">
        <p14:creationId xmlns:p14="http://schemas.microsoft.com/office/powerpoint/2010/main" val="125950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926D8F-A36F-D741-8EC6-E91BA7EE0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9" t="857" r="20606" b="3104"/>
          <a:stretch/>
        </p:blipFill>
        <p:spPr>
          <a:xfrm>
            <a:off x="4292600" y="266701"/>
            <a:ext cx="7213600" cy="6235700"/>
          </a:xfrm>
          <a:prstGeom prst="rect">
            <a:avLst/>
          </a:prstGeom>
          <a:solidFill>
            <a:srgbClr val="65A33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040E3-A472-2D41-B77F-05E66928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65" y="365125"/>
            <a:ext cx="1051560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Where is IPv6?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B3AAC-70CC-A947-9B08-37B714F80D23}"/>
              </a:ext>
            </a:extLst>
          </p:cNvPr>
          <p:cNvSpPr txBox="1"/>
          <p:nvPr/>
        </p:nvSpPr>
        <p:spPr>
          <a:xfrm>
            <a:off x="1135781" y="6083169"/>
            <a:ext cx="422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The percentages in this table reflect the percentage of the total IPv6 user population who have been geolocated into a particular economy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F7B41-5E0D-5C43-8B65-1282B417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32" y="1690687"/>
            <a:ext cx="3046567" cy="42446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D99DB2-4E45-214E-9BC6-CAF61D37D393}"/>
              </a:ext>
            </a:extLst>
          </p:cNvPr>
          <p:cNvSpPr/>
          <p:nvPr/>
        </p:nvSpPr>
        <p:spPr>
          <a:xfrm>
            <a:off x="6308521" y="2109831"/>
            <a:ext cx="390088" cy="138419"/>
          </a:xfrm>
          <a:prstGeom prst="rect">
            <a:avLst/>
          </a:prstGeom>
          <a:solidFill>
            <a:srgbClr val="65A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D5FCB-CE71-0742-B38E-32B06EDDADA3}"/>
              </a:ext>
            </a:extLst>
          </p:cNvPr>
          <p:cNvSpPr txBox="1"/>
          <p:nvPr/>
        </p:nvSpPr>
        <p:spPr>
          <a:xfrm>
            <a:off x="6345628" y="2078943"/>
            <a:ext cx="303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210293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1630</Words>
  <Application>Microsoft Macintosh PowerPoint</Application>
  <PresentationFormat>Widescreen</PresentationFormat>
  <Paragraphs>172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AhnbergHand</vt:lpstr>
      <vt:lpstr>Arial</vt:lpstr>
      <vt:lpstr>Calibri</vt:lpstr>
      <vt:lpstr>Calibri Light</vt:lpstr>
      <vt:lpstr>Powderfinger Type</vt:lpstr>
      <vt:lpstr>Office Theme</vt:lpstr>
      <vt:lpstr>Is IPv6 only for the Rich?</vt:lpstr>
      <vt:lpstr>Measuring IPv6 Deployment</vt:lpstr>
      <vt:lpstr>IPv6 Capable and Preferred Deployment</vt:lpstr>
      <vt:lpstr>IPv6 Capable and Preferred Deployment</vt:lpstr>
      <vt:lpstr>2017</vt:lpstr>
      <vt:lpstr>What the?</vt:lpstr>
      <vt:lpstr>Why has IPv6 Deployment Growth slowed?</vt:lpstr>
      <vt:lpstr>Where is IPv6?</vt:lpstr>
      <vt:lpstr>Where is IPv6?</vt:lpstr>
      <vt:lpstr>Where is IPv6?</vt:lpstr>
      <vt:lpstr>Where is IPv6?</vt:lpstr>
      <vt:lpstr>Which ISPs have the most IPv6 Users?</vt:lpstr>
      <vt:lpstr>IPv6 Deployment Drivers</vt:lpstr>
      <vt:lpstr>Theories of IPv6 Deployment</vt:lpstr>
      <vt:lpstr>Theories of IPv6 Deployment</vt:lpstr>
      <vt:lpstr>“Rich” ISPs with IPv6 Deployments</vt:lpstr>
      <vt:lpstr>“Rich” ISPs with IPv6 Deployments</vt:lpstr>
      <vt:lpstr>“Rich” ISPs with IPv6 Deployments</vt:lpstr>
      <vt:lpstr>IPv6 is not exclusively deployed by big ISPs in rich countries</vt:lpstr>
      <vt:lpstr>You don’t need to sell services to rich customers to deploy IPv6</vt:lpstr>
      <vt:lpstr>Theories of IPv6 Deployment</vt:lpstr>
      <vt:lpstr>Rapidly Growing ISPs</vt:lpstr>
      <vt:lpstr>Rapid Growing ISPs</vt:lpstr>
      <vt:lpstr>Rapidly Growing ISPs</vt:lpstr>
      <vt:lpstr>Rapidly Growing ISPs</vt:lpstr>
      <vt:lpstr>It’s probably not Rapid Growth</vt:lpstr>
      <vt:lpstr>Theories of IPv6 Deployment</vt:lpstr>
      <vt:lpstr>Calculating Customers per IPv4 Address for each ISP</vt:lpstr>
      <vt:lpstr>Customers per IPv4 Address</vt:lpstr>
      <vt:lpstr>Customers per IPv4 Address vs IPv6 Deployment</vt:lpstr>
      <vt:lpstr>Running Short of IPv4 Addresses</vt:lpstr>
      <vt:lpstr>Running very short of IPv4 Addresses</vt:lpstr>
      <vt:lpstr>The Changing Internet</vt:lpstr>
      <vt:lpstr>Theories of IPv6 Deployment</vt:lpstr>
      <vt:lpstr>National IPv6 Deployments</vt:lpstr>
      <vt:lpstr>What Drives Deployment of IPv6?</vt:lpstr>
      <vt:lpstr>Back to our question…</vt:lpstr>
      <vt:lpstr>Back to our question…</vt:lpstr>
      <vt:lpstr>Thanks!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64</cp:revision>
  <cp:lastPrinted>2018-05-10T16:31:25Z</cp:lastPrinted>
  <dcterms:created xsi:type="dcterms:W3CDTF">2018-04-15T22:48:08Z</dcterms:created>
  <dcterms:modified xsi:type="dcterms:W3CDTF">2018-05-16T16:44:55Z</dcterms:modified>
</cp:coreProperties>
</file>