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63" r:id="rId3"/>
    <p:sldId id="264" r:id="rId4"/>
    <p:sldId id="266" r:id="rId5"/>
    <p:sldId id="286" r:id="rId6"/>
    <p:sldId id="260" r:id="rId7"/>
    <p:sldId id="288" r:id="rId8"/>
    <p:sldId id="289" r:id="rId9"/>
    <p:sldId id="262" r:id="rId10"/>
    <p:sldId id="261" r:id="rId11"/>
    <p:sldId id="270" r:id="rId12"/>
    <p:sldId id="271" r:id="rId13"/>
    <p:sldId id="272" r:id="rId14"/>
    <p:sldId id="283" r:id="rId15"/>
    <p:sldId id="282" r:id="rId16"/>
    <p:sldId id="326" r:id="rId17"/>
    <p:sldId id="276" r:id="rId18"/>
    <p:sldId id="314" r:id="rId19"/>
    <p:sldId id="315" r:id="rId20"/>
    <p:sldId id="316" r:id="rId21"/>
    <p:sldId id="317" r:id="rId22"/>
    <p:sldId id="319" r:id="rId23"/>
    <p:sldId id="320" r:id="rId24"/>
    <p:sldId id="321" r:id="rId25"/>
    <p:sldId id="318" r:id="rId26"/>
    <p:sldId id="311" r:id="rId27"/>
    <p:sldId id="312" r:id="rId28"/>
    <p:sldId id="313" r:id="rId29"/>
    <p:sldId id="310" r:id="rId30"/>
    <p:sldId id="324" r:id="rId31"/>
    <p:sldId id="325" r:id="rId32"/>
    <p:sldId id="281" r:id="rId33"/>
    <p:sldId id="32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47"/>
    <p:restoredTop sz="94684"/>
  </p:normalViewPr>
  <p:slideViewPr>
    <p:cSldViewPr snapToGrid="0" snapToObjects="1">
      <p:cViewPr varScale="1">
        <p:scale>
          <a:sx n="98" d="100"/>
          <a:sy n="98" d="100"/>
        </p:scale>
        <p:origin x="976"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DD5B7-7954-0745-B418-CBCE91F693C6}" type="datetimeFigureOut">
              <a:rPr lang="en-AU" smtClean="0"/>
              <a:t>10/5/18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34F583-186C-8B4A-8AA2-74C1916E0A4C}" type="slidenum">
              <a:rPr lang="en-AU" smtClean="0"/>
              <a:t>‹#›</a:t>
            </a:fld>
            <a:endParaRPr lang="en-AU"/>
          </a:p>
        </p:txBody>
      </p:sp>
    </p:spTree>
    <p:extLst>
      <p:ext uri="{BB962C8B-B14F-4D97-AF65-F5344CB8AC3E}">
        <p14:creationId xmlns:p14="http://schemas.microsoft.com/office/powerpoint/2010/main" val="82008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E4A6-8C58-5843-B0AB-CE468D1BBD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AA77C9D-D401-514A-9027-4E5B2C153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72ADCE2-33E7-CA41-843F-FA74712F5FC3}"/>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5" name="Footer Placeholder 4">
            <a:extLst>
              <a:ext uri="{FF2B5EF4-FFF2-40B4-BE49-F238E27FC236}">
                <a16:creationId xmlns:a16="http://schemas.microsoft.com/office/drawing/2014/main" id="{16F002E3-5C49-BA4A-B4FE-ECFCDBEFDCB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9A1FC3F-10CD-CB4E-9419-B5885F0B22F8}"/>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228413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37511-7380-C74C-83CC-A06F3B20228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F321B7B-9913-EE4E-A082-E697BA8443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E26BA0F-140B-3744-ADD6-2A7208A079FF}"/>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5" name="Footer Placeholder 4">
            <a:extLst>
              <a:ext uri="{FF2B5EF4-FFF2-40B4-BE49-F238E27FC236}">
                <a16:creationId xmlns:a16="http://schemas.microsoft.com/office/drawing/2014/main" id="{8B75C8E5-B665-EE44-827C-8C5F33EBFD0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25D7CBA-2CB8-A447-AC36-256CB3CDFEF9}"/>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760247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5F2ABB-A43A-A44C-93AB-190921A2E6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D275E9B-3EF8-0F42-8537-F076903DBC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35F7B6-C372-A24F-A863-A2B158D07543}"/>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5" name="Footer Placeholder 4">
            <a:extLst>
              <a:ext uri="{FF2B5EF4-FFF2-40B4-BE49-F238E27FC236}">
                <a16:creationId xmlns:a16="http://schemas.microsoft.com/office/drawing/2014/main" id="{CFC2C5CC-585A-BB46-A3E3-A51C4DE19E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E3B69F6-A3C7-7545-9796-99EB7FAC872C}"/>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382103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2149B-1674-7B43-86DE-49C1E5FB4A0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DAD0525-A1B8-334A-93CC-AD95EC8EF1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09F134-1FB8-5E4A-AB28-7F8F54E66D05}"/>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5" name="Footer Placeholder 4">
            <a:extLst>
              <a:ext uri="{FF2B5EF4-FFF2-40B4-BE49-F238E27FC236}">
                <a16:creationId xmlns:a16="http://schemas.microsoft.com/office/drawing/2014/main" id="{DF6C1A21-4528-BB40-9528-628B1F6180F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3B0B2DC-A08A-534B-A0BF-85F622AB8AC5}"/>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108363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BC8B-4DBF-F942-BE9C-CA4EE6998E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6D151CF-4E6F-9146-8D6A-DB69EC8828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FBE4B4-6FB1-CF43-951F-8B2070AD54AD}"/>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5" name="Footer Placeholder 4">
            <a:extLst>
              <a:ext uri="{FF2B5EF4-FFF2-40B4-BE49-F238E27FC236}">
                <a16:creationId xmlns:a16="http://schemas.microsoft.com/office/drawing/2014/main" id="{A258C576-2B59-3B4D-90B9-D4E300028C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79E5D2C-9053-3C46-934D-5CA046218DB2}"/>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401584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4ED4A-909F-9548-BB3F-A64F2ACA6D9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677C9C2-AFF3-6A4B-9A93-F76A906308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F312B1A-BC30-8D4D-9EDC-474DC79A57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1190D98-7000-AA4F-9475-241C5D628708}"/>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6" name="Footer Placeholder 5">
            <a:extLst>
              <a:ext uri="{FF2B5EF4-FFF2-40B4-BE49-F238E27FC236}">
                <a16:creationId xmlns:a16="http://schemas.microsoft.com/office/drawing/2014/main" id="{5A986EE2-0D2E-E245-8990-D75928C2109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7D8E8D8-0298-5948-BF1A-E29273A8BEF0}"/>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39522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51C9-7B54-0543-BDF6-3E7D24A9EB15}"/>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6702D36-2B47-5740-B3BB-EB95EDFC1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6BA53C2-DD22-8C44-AD50-75206165FD2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23FAE3B-AADE-0E48-89BB-551548537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592088-C8D4-A94A-8C04-C9A82D2F39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E54602F-6ED6-E042-B531-7A3E8E07B631}"/>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8" name="Footer Placeholder 7">
            <a:extLst>
              <a:ext uri="{FF2B5EF4-FFF2-40B4-BE49-F238E27FC236}">
                <a16:creationId xmlns:a16="http://schemas.microsoft.com/office/drawing/2014/main" id="{B0B84AEF-964F-1C43-A53F-A872130899A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A539939-1669-EF48-AF0C-E78BEE21223A}"/>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420334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E4202-123A-994B-A3F1-3BD53F03FDC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EB17715-F34C-1D45-BA10-B68EB934F428}"/>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4" name="Footer Placeholder 3">
            <a:extLst>
              <a:ext uri="{FF2B5EF4-FFF2-40B4-BE49-F238E27FC236}">
                <a16:creationId xmlns:a16="http://schemas.microsoft.com/office/drawing/2014/main" id="{A9836BC3-0A3A-7241-A3E1-2840F9F9B60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209364-8FF4-8942-8900-CFEC2F323962}"/>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401854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F3AA0-6ADE-304A-BA32-9C1146D7D424}"/>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3" name="Footer Placeholder 2">
            <a:extLst>
              <a:ext uri="{FF2B5EF4-FFF2-40B4-BE49-F238E27FC236}">
                <a16:creationId xmlns:a16="http://schemas.microsoft.com/office/drawing/2014/main" id="{ED16A7B9-FB79-A843-983C-54C1633DA7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B826D94-7579-474B-A875-683E42BF3B44}"/>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126258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9C126-7F8B-9D4C-A187-47810B96F5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A3DFB6E-4B89-5E42-AA42-12ED579B6A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E7FBC6E-A650-CB42-AA94-CC4F07B8C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4EBF53-7914-5145-9878-536F59B1E6FF}"/>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6" name="Footer Placeholder 5">
            <a:extLst>
              <a:ext uri="{FF2B5EF4-FFF2-40B4-BE49-F238E27FC236}">
                <a16:creationId xmlns:a16="http://schemas.microsoft.com/office/drawing/2014/main" id="{6DC769C2-7E6A-5B4C-842C-00ACEF97771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B7894EF-ACD0-FA47-8E74-3B8117F047D3}"/>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86006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C9132-AFB1-4C4C-B0A2-9642BC1A98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255D991-7D81-8F4F-8EC9-7374383129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587F9F9-7BC9-554B-AD23-8973C8E16A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BF621-7653-4A40-A707-C8B60ACE642E}"/>
              </a:ext>
            </a:extLst>
          </p:cNvPr>
          <p:cNvSpPr>
            <a:spLocks noGrp="1"/>
          </p:cNvSpPr>
          <p:nvPr>
            <p:ph type="dt" sz="half" idx="10"/>
          </p:nvPr>
        </p:nvSpPr>
        <p:spPr/>
        <p:txBody>
          <a:bodyPr/>
          <a:lstStyle/>
          <a:p>
            <a:fld id="{F5953365-7BE3-B24E-AD42-BB1D0CEDA33E}" type="datetimeFigureOut">
              <a:rPr lang="en-AU" smtClean="0"/>
              <a:t>10/5/18</a:t>
            </a:fld>
            <a:endParaRPr lang="en-AU"/>
          </a:p>
        </p:txBody>
      </p:sp>
      <p:sp>
        <p:nvSpPr>
          <p:cNvPr id="6" name="Footer Placeholder 5">
            <a:extLst>
              <a:ext uri="{FF2B5EF4-FFF2-40B4-BE49-F238E27FC236}">
                <a16:creationId xmlns:a16="http://schemas.microsoft.com/office/drawing/2014/main" id="{432BD197-0BB1-3848-995C-38251E476CD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044C477-2623-7542-97A8-72B2D06AA061}"/>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148372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D5D74-8687-3B48-BA4D-97458F1D2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207A813-7B67-B041-B231-A4F0A5E222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41BD40C-14A6-FC40-ABB5-71DFEEA2E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53365-7BE3-B24E-AD42-BB1D0CEDA33E}" type="datetimeFigureOut">
              <a:rPr lang="en-AU" smtClean="0"/>
              <a:t>10/5/18</a:t>
            </a:fld>
            <a:endParaRPr lang="en-AU"/>
          </a:p>
        </p:txBody>
      </p:sp>
      <p:sp>
        <p:nvSpPr>
          <p:cNvPr id="5" name="Footer Placeholder 4">
            <a:extLst>
              <a:ext uri="{FF2B5EF4-FFF2-40B4-BE49-F238E27FC236}">
                <a16:creationId xmlns:a16="http://schemas.microsoft.com/office/drawing/2014/main" id="{87023DC0-4387-DB44-91AE-D5567333F5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49DE6FA-0802-0D49-8183-F28D2A5AB3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190E0-3E5B-4A4A-8D10-CBF08F3BB39F}" type="slidenum">
              <a:rPr lang="en-AU" smtClean="0"/>
              <a:t>‹#›</a:t>
            </a:fld>
            <a:endParaRPr lang="en-AU"/>
          </a:p>
        </p:txBody>
      </p:sp>
    </p:spTree>
    <p:extLst>
      <p:ext uri="{BB962C8B-B14F-4D97-AF65-F5344CB8AC3E}">
        <p14:creationId xmlns:p14="http://schemas.microsoft.com/office/powerpoint/2010/main" val="35886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96F5-59A4-9541-97C8-2080D95DD061}"/>
              </a:ext>
            </a:extLst>
          </p:cNvPr>
          <p:cNvSpPr>
            <a:spLocks noGrp="1"/>
          </p:cNvSpPr>
          <p:nvPr>
            <p:ph type="ctrTitle"/>
          </p:nvPr>
        </p:nvSpPr>
        <p:spPr/>
        <p:txBody>
          <a:bodyPr/>
          <a:lstStyle/>
          <a:p>
            <a:r>
              <a:rPr lang="en-AU" dirty="0"/>
              <a:t>Measuring ATR</a:t>
            </a:r>
          </a:p>
        </p:txBody>
      </p:sp>
      <p:sp>
        <p:nvSpPr>
          <p:cNvPr id="3" name="Subtitle 2">
            <a:extLst>
              <a:ext uri="{FF2B5EF4-FFF2-40B4-BE49-F238E27FC236}">
                <a16:creationId xmlns:a16="http://schemas.microsoft.com/office/drawing/2014/main" id="{16FCFE2D-5833-2D49-8263-BBCEB57E7D03}"/>
              </a:ext>
            </a:extLst>
          </p:cNvPr>
          <p:cNvSpPr>
            <a:spLocks noGrp="1"/>
          </p:cNvSpPr>
          <p:nvPr>
            <p:ph type="subTitle" idx="1"/>
          </p:nvPr>
        </p:nvSpPr>
        <p:spPr>
          <a:xfrm>
            <a:off x="1991360" y="4262438"/>
            <a:ext cx="9144000" cy="1655762"/>
          </a:xfrm>
        </p:spPr>
        <p:txBody>
          <a:bodyPr>
            <a:normAutofit fontScale="92500" lnSpcReduction="10000"/>
          </a:bodyPr>
          <a:lstStyle/>
          <a:p>
            <a:pPr algn="r"/>
            <a:r>
              <a:rPr lang="en-AU" dirty="0">
                <a:solidFill>
                  <a:schemeClr val="accent2">
                    <a:lumMod val="50000"/>
                  </a:schemeClr>
                </a:solidFill>
                <a:latin typeface="AhnbergHand" pitchFamily="2" charset="0"/>
              </a:rPr>
              <a:t>Joao </a:t>
            </a:r>
            <a:r>
              <a:rPr lang="en-AU" dirty="0" err="1">
                <a:solidFill>
                  <a:schemeClr val="accent2">
                    <a:lumMod val="50000"/>
                  </a:schemeClr>
                </a:solidFill>
                <a:latin typeface="AhnbergHand" pitchFamily="2" charset="0"/>
              </a:rPr>
              <a:t>Damas</a:t>
            </a:r>
            <a:endParaRPr lang="en-AU" dirty="0">
              <a:solidFill>
                <a:schemeClr val="accent2">
                  <a:lumMod val="50000"/>
                </a:schemeClr>
              </a:solidFill>
              <a:latin typeface="AhnbergHand" pitchFamily="2" charset="0"/>
            </a:endParaRPr>
          </a:p>
          <a:p>
            <a:pPr algn="r"/>
            <a:r>
              <a:rPr lang="en-AU" dirty="0">
                <a:solidFill>
                  <a:schemeClr val="accent2">
                    <a:lumMod val="50000"/>
                  </a:schemeClr>
                </a:solidFill>
                <a:latin typeface="AhnbergHand" pitchFamily="2" charset="0"/>
              </a:rPr>
              <a:t>Geoff Huston</a:t>
            </a:r>
          </a:p>
          <a:p>
            <a:pPr algn="r"/>
            <a:r>
              <a:rPr lang="en-AU" dirty="0">
                <a:solidFill>
                  <a:schemeClr val="accent2">
                    <a:lumMod val="50000"/>
                  </a:schemeClr>
                </a:solidFill>
                <a:latin typeface="AhnbergHand" pitchFamily="2" charset="0"/>
              </a:rPr>
              <a:t>@</a:t>
            </a:r>
            <a:r>
              <a:rPr lang="en-AU" dirty="0" err="1">
                <a:solidFill>
                  <a:schemeClr val="accent2">
                    <a:lumMod val="50000"/>
                  </a:schemeClr>
                </a:solidFill>
                <a:latin typeface="AhnbergHand" pitchFamily="2" charset="0"/>
              </a:rPr>
              <a:t>apnic.net</a:t>
            </a:r>
            <a:endParaRPr lang="en-AU" dirty="0">
              <a:solidFill>
                <a:schemeClr val="accent2">
                  <a:lumMod val="50000"/>
                </a:schemeClr>
              </a:solidFill>
              <a:latin typeface="AhnbergHand" pitchFamily="2" charset="0"/>
            </a:endParaRPr>
          </a:p>
          <a:p>
            <a:pPr algn="r"/>
            <a:r>
              <a:rPr lang="en-AU" dirty="0">
                <a:solidFill>
                  <a:schemeClr val="accent2">
                    <a:lumMod val="50000"/>
                  </a:schemeClr>
                </a:solidFill>
                <a:latin typeface="AhnbergHand" pitchFamily="2" charset="0"/>
              </a:rPr>
              <a:t>May 2018</a:t>
            </a:r>
          </a:p>
        </p:txBody>
      </p:sp>
    </p:spTree>
    <p:extLst>
      <p:ext uri="{BB962C8B-B14F-4D97-AF65-F5344CB8AC3E}">
        <p14:creationId xmlns:p14="http://schemas.microsoft.com/office/powerpoint/2010/main" val="3125631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Tree>
    <p:extLst>
      <p:ext uri="{BB962C8B-B14F-4D97-AF65-F5344CB8AC3E}">
        <p14:creationId xmlns:p14="http://schemas.microsoft.com/office/powerpoint/2010/main" val="996962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13" name="TextBox 12">
            <a:extLst>
              <a:ext uri="{FF2B5EF4-FFF2-40B4-BE49-F238E27FC236}">
                <a16:creationId xmlns:a16="http://schemas.microsoft.com/office/drawing/2014/main" id="{3E62DC6C-2632-6844-B6AD-F0819E318BF2}"/>
              </a:ext>
            </a:extLst>
          </p:cNvPr>
          <p:cNvSpPr txBox="1"/>
          <p:nvPr/>
        </p:nvSpPr>
        <p:spPr>
          <a:xfrm>
            <a:off x="3418626" y="255226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(Fragmented)</a:t>
            </a:r>
          </a:p>
        </p:txBody>
      </p:sp>
      <p:sp>
        <p:nvSpPr>
          <p:cNvPr id="16" name="Freeform 15">
            <a:extLst>
              <a:ext uri="{FF2B5EF4-FFF2-40B4-BE49-F238E27FC236}">
                <a16:creationId xmlns:a16="http://schemas.microsoft.com/office/drawing/2014/main" id="{4FCDDE00-4BE9-174A-99E5-5AED2DE2B1A6}"/>
              </a:ext>
            </a:extLst>
          </p:cNvPr>
          <p:cNvSpPr/>
          <p:nvPr/>
        </p:nvSpPr>
        <p:spPr>
          <a:xfrm>
            <a:off x="2395307" y="2502568"/>
            <a:ext cx="4823640" cy="653808"/>
          </a:xfrm>
          <a:custGeom>
            <a:avLst/>
            <a:gdLst>
              <a:gd name="connsiteX0" fmla="*/ 4823640 w 4823640"/>
              <a:gd name="connsiteY0" fmla="*/ 0 h 653808"/>
              <a:gd name="connsiteX1" fmla="*/ 3966992 w 4823640"/>
              <a:gd name="connsiteY1" fmla="*/ 548640 h 653808"/>
              <a:gd name="connsiteX2" fmla="*/ 1377796 w 4823640"/>
              <a:gd name="connsiteY2" fmla="*/ 625643 h 653808"/>
              <a:gd name="connsiteX3" fmla="*/ 88011 w 4823640"/>
              <a:gd name="connsiteY3" fmla="*/ 211756 h 653808"/>
              <a:gd name="connsiteX4" fmla="*/ 222765 w 4823640"/>
              <a:gd name="connsiteY4" fmla="*/ 115504 h 653808"/>
              <a:gd name="connsiteX5" fmla="*/ 1384 w 4823640"/>
              <a:gd name="connsiteY5" fmla="*/ 163630 h 653808"/>
              <a:gd name="connsiteX6" fmla="*/ 145762 w 4823640"/>
              <a:gd name="connsiteY6" fmla="*/ 327259 h 653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3640" h="653808">
                <a:moveTo>
                  <a:pt x="4823640" y="0"/>
                </a:moveTo>
                <a:cubicBezTo>
                  <a:pt x="4682469" y="222183"/>
                  <a:pt x="4541299" y="444366"/>
                  <a:pt x="3966992" y="548640"/>
                </a:cubicBezTo>
                <a:cubicBezTo>
                  <a:pt x="3392685" y="652914"/>
                  <a:pt x="2024293" y="681790"/>
                  <a:pt x="1377796" y="625643"/>
                </a:cubicBezTo>
                <a:cubicBezTo>
                  <a:pt x="731299" y="569496"/>
                  <a:pt x="280516" y="296779"/>
                  <a:pt x="88011" y="211756"/>
                </a:cubicBezTo>
                <a:cubicBezTo>
                  <a:pt x="-104494" y="126733"/>
                  <a:pt x="237203" y="123525"/>
                  <a:pt x="222765" y="115504"/>
                </a:cubicBezTo>
                <a:cubicBezTo>
                  <a:pt x="208327" y="107483"/>
                  <a:pt x="14218" y="128338"/>
                  <a:pt x="1384" y="163630"/>
                </a:cubicBezTo>
                <a:cubicBezTo>
                  <a:pt x="-11450" y="198922"/>
                  <a:pt x="67156" y="263090"/>
                  <a:pt x="145762" y="327259"/>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reeform 16">
            <a:extLst>
              <a:ext uri="{FF2B5EF4-FFF2-40B4-BE49-F238E27FC236}">
                <a16:creationId xmlns:a16="http://schemas.microsoft.com/office/drawing/2014/main" id="{2834869D-5EE0-0740-A2B1-492081B01A70}"/>
              </a:ext>
            </a:extLst>
          </p:cNvPr>
          <p:cNvSpPr/>
          <p:nvPr/>
        </p:nvSpPr>
        <p:spPr>
          <a:xfrm>
            <a:off x="2327209" y="2646947"/>
            <a:ext cx="4910989" cy="635371"/>
          </a:xfrm>
          <a:custGeom>
            <a:avLst/>
            <a:gdLst>
              <a:gd name="connsiteX0" fmla="*/ 4910989 w 4910989"/>
              <a:gd name="connsiteY0" fmla="*/ 0 h 635371"/>
              <a:gd name="connsiteX1" fmla="*/ 4400850 w 4910989"/>
              <a:gd name="connsiteY1" fmla="*/ 471638 h 635371"/>
              <a:gd name="connsiteX2" fmla="*/ 2649052 w 4910989"/>
              <a:gd name="connsiteY2" fmla="*/ 635268 h 635371"/>
              <a:gd name="connsiteX3" fmla="*/ 531494 w 4910989"/>
              <a:gd name="connsiteY3" fmla="*/ 490889 h 635371"/>
              <a:gd name="connsiteX4" fmla="*/ 30980 w 4910989"/>
              <a:gd name="connsiteY4" fmla="*/ 182880 h 635371"/>
              <a:gd name="connsiteX5" fmla="*/ 50231 w 4910989"/>
              <a:gd name="connsiteY5" fmla="*/ 394636 h 635371"/>
              <a:gd name="connsiteX6" fmla="*/ 21355 w 4910989"/>
              <a:gd name="connsiteY6" fmla="*/ 192506 h 635371"/>
              <a:gd name="connsiteX7" fmla="*/ 223486 w 4910989"/>
              <a:gd name="connsiteY7" fmla="*/ 211756 h 63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0989" h="635371">
                <a:moveTo>
                  <a:pt x="4910989" y="0"/>
                </a:moveTo>
                <a:cubicBezTo>
                  <a:pt x="4844414" y="182880"/>
                  <a:pt x="4777839" y="365760"/>
                  <a:pt x="4400850" y="471638"/>
                </a:cubicBezTo>
                <a:cubicBezTo>
                  <a:pt x="4023861" y="577516"/>
                  <a:pt x="3293945" y="632060"/>
                  <a:pt x="2649052" y="635268"/>
                </a:cubicBezTo>
                <a:cubicBezTo>
                  <a:pt x="2004159" y="638477"/>
                  <a:pt x="967839" y="566287"/>
                  <a:pt x="531494" y="490889"/>
                </a:cubicBezTo>
                <a:cubicBezTo>
                  <a:pt x="95149" y="415491"/>
                  <a:pt x="111190" y="198922"/>
                  <a:pt x="30980" y="182880"/>
                </a:cubicBezTo>
                <a:cubicBezTo>
                  <a:pt x="-49230" y="166838"/>
                  <a:pt x="51835" y="393032"/>
                  <a:pt x="50231" y="394636"/>
                </a:cubicBezTo>
                <a:cubicBezTo>
                  <a:pt x="48627" y="396240"/>
                  <a:pt x="-7521" y="222986"/>
                  <a:pt x="21355" y="192506"/>
                </a:cubicBezTo>
                <a:cubicBezTo>
                  <a:pt x="50231" y="162026"/>
                  <a:pt x="136858" y="186891"/>
                  <a:pt x="223486" y="21175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Tree>
    <p:extLst>
      <p:ext uri="{BB962C8B-B14F-4D97-AF65-F5344CB8AC3E}">
        <p14:creationId xmlns:p14="http://schemas.microsoft.com/office/powerpoint/2010/main" val="852304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13" name="TextBox 12">
            <a:extLst>
              <a:ext uri="{FF2B5EF4-FFF2-40B4-BE49-F238E27FC236}">
                <a16:creationId xmlns:a16="http://schemas.microsoft.com/office/drawing/2014/main" id="{3E62DC6C-2632-6844-B6AD-F0819E318BF2}"/>
              </a:ext>
            </a:extLst>
          </p:cNvPr>
          <p:cNvSpPr txBox="1"/>
          <p:nvPr/>
        </p:nvSpPr>
        <p:spPr>
          <a:xfrm>
            <a:off x="3418626" y="255226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(Fragmented)</a:t>
            </a:r>
          </a:p>
        </p:txBody>
      </p:sp>
      <p:sp>
        <p:nvSpPr>
          <p:cNvPr id="14" name="TextBox 13">
            <a:extLst>
              <a:ext uri="{FF2B5EF4-FFF2-40B4-BE49-F238E27FC236}">
                <a16:creationId xmlns:a16="http://schemas.microsoft.com/office/drawing/2014/main" id="{A215C03C-65DC-D044-90A0-3D24C363C9C3}"/>
              </a:ext>
            </a:extLst>
          </p:cNvPr>
          <p:cNvSpPr txBox="1"/>
          <p:nvPr/>
        </p:nvSpPr>
        <p:spPr>
          <a:xfrm>
            <a:off x="3471137" y="352562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(Truncated)</a:t>
            </a:r>
          </a:p>
        </p:txBody>
      </p:sp>
      <p:sp>
        <p:nvSpPr>
          <p:cNvPr id="16" name="Freeform 15">
            <a:extLst>
              <a:ext uri="{FF2B5EF4-FFF2-40B4-BE49-F238E27FC236}">
                <a16:creationId xmlns:a16="http://schemas.microsoft.com/office/drawing/2014/main" id="{4FCDDE00-4BE9-174A-99E5-5AED2DE2B1A6}"/>
              </a:ext>
            </a:extLst>
          </p:cNvPr>
          <p:cNvSpPr/>
          <p:nvPr/>
        </p:nvSpPr>
        <p:spPr>
          <a:xfrm>
            <a:off x="2395307" y="2502568"/>
            <a:ext cx="4823640" cy="653808"/>
          </a:xfrm>
          <a:custGeom>
            <a:avLst/>
            <a:gdLst>
              <a:gd name="connsiteX0" fmla="*/ 4823640 w 4823640"/>
              <a:gd name="connsiteY0" fmla="*/ 0 h 653808"/>
              <a:gd name="connsiteX1" fmla="*/ 3966992 w 4823640"/>
              <a:gd name="connsiteY1" fmla="*/ 548640 h 653808"/>
              <a:gd name="connsiteX2" fmla="*/ 1377796 w 4823640"/>
              <a:gd name="connsiteY2" fmla="*/ 625643 h 653808"/>
              <a:gd name="connsiteX3" fmla="*/ 88011 w 4823640"/>
              <a:gd name="connsiteY3" fmla="*/ 211756 h 653808"/>
              <a:gd name="connsiteX4" fmla="*/ 222765 w 4823640"/>
              <a:gd name="connsiteY4" fmla="*/ 115504 h 653808"/>
              <a:gd name="connsiteX5" fmla="*/ 1384 w 4823640"/>
              <a:gd name="connsiteY5" fmla="*/ 163630 h 653808"/>
              <a:gd name="connsiteX6" fmla="*/ 145762 w 4823640"/>
              <a:gd name="connsiteY6" fmla="*/ 327259 h 653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3640" h="653808">
                <a:moveTo>
                  <a:pt x="4823640" y="0"/>
                </a:moveTo>
                <a:cubicBezTo>
                  <a:pt x="4682469" y="222183"/>
                  <a:pt x="4541299" y="444366"/>
                  <a:pt x="3966992" y="548640"/>
                </a:cubicBezTo>
                <a:cubicBezTo>
                  <a:pt x="3392685" y="652914"/>
                  <a:pt x="2024293" y="681790"/>
                  <a:pt x="1377796" y="625643"/>
                </a:cubicBezTo>
                <a:cubicBezTo>
                  <a:pt x="731299" y="569496"/>
                  <a:pt x="280516" y="296779"/>
                  <a:pt x="88011" y="211756"/>
                </a:cubicBezTo>
                <a:cubicBezTo>
                  <a:pt x="-104494" y="126733"/>
                  <a:pt x="237203" y="123525"/>
                  <a:pt x="222765" y="115504"/>
                </a:cubicBezTo>
                <a:cubicBezTo>
                  <a:pt x="208327" y="107483"/>
                  <a:pt x="14218" y="128338"/>
                  <a:pt x="1384" y="163630"/>
                </a:cubicBezTo>
                <a:cubicBezTo>
                  <a:pt x="-11450" y="198922"/>
                  <a:pt x="67156" y="263090"/>
                  <a:pt x="145762" y="327259"/>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reeform 16">
            <a:extLst>
              <a:ext uri="{FF2B5EF4-FFF2-40B4-BE49-F238E27FC236}">
                <a16:creationId xmlns:a16="http://schemas.microsoft.com/office/drawing/2014/main" id="{2834869D-5EE0-0740-A2B1-492081B01A70}"/>
              </a:ext>
            </a:extLst>
          </p:cNvPr>
          <p:cNvSpPr/>
          <p:nvPr/>
        </p:nvSpPr>
        <p:spPr>
          <a:xfrm>
            <a:off x="2327209" y="2646947"/>
            <a:ext cx="4910989" cy="635371"/>
          </a:xfrm>
          <a:custGeom>
            <a:avLst/>
            <a:gdLst>
              <a:gd name="connsiteX0" fmla="*/ 4910989 w 4910989"/>
              <a:gd name="connsiteY0" fmla="*/ 0 h 635371"/>
              <a:gd name="connsiteX1" fmla="*/ 4400850 w 4910989"/>
              <a:gd name="connsiteY1" fmla="*/ 471638 h 635371"/>
              <a:gd name="connsiteX2" fmla="*/ 2649052 w 4910989"/>
              <a:gd name="connsiteY2" fmla="*/ 635268 h 635371"/>
              <a:gd name="connsiteX3" fmla="*/ 531494 w 4910989"/>
              <a:gd name="connsiteY3" fmla="*/ 490889 h 635371"/>
              <a:gd name="connsiteX4" fmla="*/ 30980 w 4910989"/>
              <a:gd name="connsiteY4" fmla="*/ 182880 h 635371"/>
              <a:gd name="connsiteX5" fmla="*/ 50231 w 4910989"/>
              <a:gd name="connsiteY5" fmla="*/ 394636 h 635371"/>
              <a:gd name="connsiteX6" fmla="*/ 21355 w 4910989"/>
              <a:gd name="connsiteY6" fmla="*/ 192506 h 635371"/>
              <a:gd name="connsiteX7" fmla="*/ 223486 w 4910989"/>
              <a:gd name="connsiteY7" fmla="*/ 211756 h 63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0989" h="635371">
                <a:moveTo>
                  <a:pt x="4910989" y="0"/>
                </a:moveTo>
                <a:cubicBezTo>
                  <a:pt x="4844414" y="182880"/>
                  <a:pt x="4777839" y="365760"/>
                  <a:pt x="4400850" y="471638"/>
                </a:cubicBezTo>
                <a:cubicBezTo>
                  <a:pt x="4023861" y="577516"/>
                  <a:pt x="3293945" y="632060"/>
                  <a:pt x="2649052" y="635268"/>
                </a:cubicBezTo>
                <a:cubicBezTo>
                  <a:pt x="2004159" y="638477"/>
                  <a:pt x="967839" y="566287"/>
                  <a:pt x="531494" y="490889"/>
                </a:cubicBezTo>
                <a:cubicBezTo>
                  <a:pt x="95149" y="415491"/>
                  <a:pt x="111190" y="198922"/>
                  <a:pt x="30980" y="182880"/>
                </a:cubicBezTo>
                <a:cubicBezTo>
                  <a:pt x="-49230" y="166838"/>
                  <a:pt x="51835" y="393032"/>
                  <a:pt x="50231" y="394636"/>
                </a:cubicBezTo>
                <a:cubicBezTo>
                  <a:pt x="48627" y="396240"/>
                  <a:pt x="-7521" y="222986"/>
                  <a:pt x="21355" y="192506"/>
                </a:cubicBezTo>
                <a:cubicBezTo>
                  <a:pt x="50231" y="162026"/>
                  <a:pt x="136858" y="186891"/>
                  <a:pt x="223486" y="21175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Freeform 18">
            <a:extLst>
              <a:ext uri="{FF2B5EF4-FFF2-40B4-BE49-F238E27FC236}">
                <a16:creationId xmlns:a16="http://schemas.microsoft.com/office/drawing/2014/main" id="{2BEB2074-651C-FE42-9142-1CA9A46202D8}"/>
              </a:ext>
            </a:extLst>
          </p:cNvPr>
          <p:cNvSpPr/>
          <p:nvPr/>
        </p:nvSpPr>
        <p:spPr>
          <a:xfrm>
            <a:off x="2184078" y="3078959"/>
            <a:ext cx="5188874" cy="1058524"/>
          </a:xfrm>
          <a:custGeom>
            <a:avLst/>
            <a:gdLst>
              <a:gd name="connsiteX0" fmla="*/ 5188874 w 5188874"/>
              <a:gd name="connsiteY0" fmla="*/ 665268 h 1058524"/>
              <a:gd name="connsiteX1" fmla="*/ 3995341 w 5188874"/>
              <a:gd name="connsiteY1" fmla="*/ 944401 h 1058524"/>
              <a:gd name="connsiteX2" fmla="*/ 1204015 w 5188874"/>
              <a:gd name="connsiteY2" fmla="*/ 992527 h 1058524"/>
              <a:gd name="connsiteX3" fmla="*/ 87484 w 5188874"/>
              <a:gd name="connsiteY3" fmla="*/ 49252 h 1058524"/>
              <a:gd name="connsiteX4" fmla="*/ 68234 w 5188874"/>
              <a:gd name="connsiteY4" fmla="*/ 232132 h 1058524"/>
              <a:gd name="connsiteX5" fmla="*/ 39358 w 5188874"/>
              <a:gd name="connsiteY5" fmla="*/ 20376 h 1058524"/>
              <a:gd name="connsiteX6" fmla="*/ 231863 w 5188874"/>
              <a:gd name="connsiteY6" fmla="*/ 20376 h 1058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8874" h="1058524">
                <a:moveTo>
                  <a:pt x="5188874" y="665268"/>
                </a:moveTo>
                <a:cubicBezTo>
                  <a:pt x="4924179" y="777563"/>
                  <a:pt x="4659484" y="889858"/>
                  <a:pt x="3995341" y="944401"/>
                </a:cubicBezTo>
                <a:cubicBezTo>
                  <a:pt x="3331198" y="998944"/>
                  <a:pt x="1855324" y="1141718"/>
                  <a:pt x="1204015" y="992527"/>
                </a:cubicBezTo>
                <a:cubicBezTo>
                  <a:pt x="552706" y="843336"/>
                  <a:pt x="276781" y="175984"/>
                  <a:pt x="87484" y="49252"/>
                </a:cubicBezTo>
                <a:cubicBezTo>
                  <a:pt x="-101813" y="-77481"/>
                  <a:pt x="76255" y="236945"/>
                  <a:pt x="68234" y="232132"/>
                </a:cubicBezTo>
                <a:cubicBezTo>
                  <a:pt x="60213" y="227319"/>
                  <a:pt x="12087" y="55669"/>
                  <a:pt x="39358" y="20376"/>
                </a:cubicBezTo>
                <a:cubicBezTo>
                  <a:pt x="66629" y="-14917"/>
                  <a:pt x="149246" y="2729"/>
                  <a:pt x="231863" y="2037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7BF2CD4E-2527-5544-800A-7745996D3176}"/>
              </a:ext>
            </a:extLst>
          </p:cNvPr>
          <p:cNvSpPr txBox="1"/>
          <p:nvPr/>
        </p:nvSpPr>
        <p:spPr>
          <a:xfrm>
            <a:off x="7285797" y="3072986"/>
            <a:ext cx="771365" cy="369332"/>
          </a:xfrm>
          <a:prstGeom prst="rect">
            <a:avLst/>
          </a:prstGeom>
          <a:noFill/>
        </p:spPr>
        <p:txBody>
          <a:bodyPr wrap="none" rtlCol="0">
            <a:spAutoFit/>
          </a:bodyPr>
          <a:lstStyle/>
          <a:p>
            <a:r>
              <a:rPr lang="en-AU" dirty="0">
                <a:latin typeface="AhnbergHand" pitchFamily="2" charset="0"/>
              </a:rPr>
              <a:t>10ms</a:t>
            </a:r>
          </a:p>
        </p:txBody>
      </p:sp>
      <p:sp>
        <p:nvSpPr>
          <p:cNvPr id="21" name="Freeform 20">
            <a:extLst>
              <a:ext uri="{FF2B5EF4-FFF2-40B4-BE49-F238E27FC236}">
                <a16:creationId xmlns:a16="http://schemas.microsoft.com/office/drawing/2014/main" id="{68BF31CF-74E8-CB43-95A2-0C4678FDC6E7}"/>
              </a:ext>
            </a:extLst>
          </p:cNvPr>
          <p:cNvSpPr/>
          <p:nvPr/>
        </p:nvSpPr>
        <p:spPr>
          <a:xfrm>
            <a:off x="7228573" y="2666198"/>
            <a:ext cx="135451" cy="1094977"/>
          </a:xfrm>
          <a:custGeom>
            <a:avLst/>
            <a:gdLst>
              <a:gd name="connsiteX0" fmla="*/ 0 w 135451"/>
              <a:gd name="connsiteY0" fmla="*/ 0 h 1094977"/>
              <a:gd name="connsiteX1" fmla="*/ 96252 w 135451"/>
              <a:gd name="connsiteY1" fmla="*/ 1049154 h 1094977"/>
              <a:gd name="connsiteX2" fmla="*/ 134753 w 135451"/>
              <a:gd name="connsiteY2" fmla="*/ 924025 h 1094977"/>
              <a:gd name="connsiteX3" fmla="*/ 67376 w 135451"/>
              <a:gd name="connsiteY3" fmla="*/ 1078029 h 1094977"/>
              <a:gd name="connsiteX4" fmla="*/ 38501 w 135451"/>
              <a:gd name="connsiteY4" fmla="*/ 991402 h 1094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451" h="1094977">
                <a:moveTo>
                  <a:pt x="0" y="0"/>
                </a:moveTo>
                <a:cubicBezTo>
                  <a:pt x="36896" y="447575"/>
                  <a:pt x="73793" y="895150"/>
                  <a:pt x="96252" y="1049154"/>
                </a:cubicBezTo>
                <a:cubicBezTo>
                  <a:pt x="118711" y="1203158"/>
                  <a:pt x="139566" y="919213"/>
                  <a:pt x="134753" y="924025"/>
                </a:cubicBezTo>
                <a:cubicBezTo>
                  <a:pt x="129940" y="928837"/>
                  <a:pt x="83418" y="1066800"/>
                  <a:pt x="67376" y="1078029"/>
                </a:cubicBezTo>
                <a:cubicBezTo>
                  <a:pt x="51334" y="1089258"/>
                  <a:pt x="44917" y="1040330"/>
                  <a:pt x="38501" y="99140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Tree>
    <p:extLst>
      <p:ext uri="{BB962C8B-B14F-4D97-AF65-F5344CB8AC3E}">
        <p14:creationId xmlns:p14="http://schemas.microsoft.com/office/powerpoint/2010/main" val="505687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13" name="TextBox 12">
            <a:extLst>
              <a:ext uri="{FF2B5EF4-FFF2-40B4-BE49-F238E27FC236}">
                <a16:creationId xmlns:a16="http://schemas.microsoft.com/office/drawing/2014/main" id="{3E62DC6C-2632-6844-B6AD-F0819E318BF2}"/>
              </a:ext>
            </a:extLst>
          </p:cNvPr>
          <p:cNvSpPr txBox="1"/>
          <p:nvPr/>
        </p:nvSpPr>
        <p:spPr>
          <a:xfrm>
            <a:off x="3418626" y="255226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(Fragmented)</a:t>
            </a:r>
          </a:p>
        </p:txBody>
      </p:sp>
      <p:sp>
        <p:nvSpPr>
          <p:cNvPr id="14" name="TextBox 13">
            <a:extLst>
              <a:ext uri="{FF2B5EF4-FFF2-40B4-BE49-F238E27FC236}">
                <a16:creationId xmlns:a16="http://schemas.microsoft.com/office/drawing/2014/main" id="{A215C03C-65DC-D044-90A0-3D24C363C9C3}"/>
              </a:ext>
            </a:extLst>
          </p:cNvPr>
          <p:cNvSpPr txBox="1"/>
          <p:nvPr/>
        </p:nvSpPr>
        <p:spPr>
          <a:xfrm>
            <a:off x="3471137" y="352562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(Truncated)</a:t>
            </a:r>
          </a:p>
        </p:txBody>
      </p:sp>
      <p:sp>
        <p:nvSpPr>
          <p:cNvPr id="16" name="Freeform 15">
            <a:extLst>
              <a:ext uri="{FF2B5EF4-FFF2-40B4-BE49-F238E27FC236}">
                <a16:creationId xmlns:a16="http://schemas.microsoft.com/office/drawing/2014/main" id="{4FCDDE00-4BE9-174A-99E5-5AED2DE2B1A6}"/>
              </a:ext>
            </a:extLst>
          </p:cNvPr>
          <p:cNvSpPr/>
          <p:nvPr/>
        </p:nvSpPr>
        <p:spPr>
          <a:xfrm>
            <a:off x="2395307" y="2502568"/>
            <a:ext cx="4823640" cy="653808"/>
          </a:xfrm>
          <a:custGeom>
            <a:avLst/>
            <a:gdLst>
              <a:gd name="connsiteX0" fmla="*/ 4823640 w 4823640"/>
              <a:gd name="connsiteY0" fmla="*/ 0 h 653808"/>
              <a:gd name="connsiteX1" fmla="*/ 3966992 w 4823640"/>
              <a:gd name="connsiteY1" fmla="*/ 548640 h 653808"/>
              <a:gd name="connsiteX2" fmla="*/ 1377796 w 4823640"/>
              <a:gd name="connsiteY2" fmla="*/ 625643 h 653808"/>
              <a:gd name="connsiteX3" fmla="*/ 88011 w 4823640"/>
              <a:gd name="connsiteY3" fmla="*/ 211756 h 653808"/>
              <a:gd name="connsiteX4" fmla="*/ 222765 w 4823640"/>
              <a:gd name="connsiteY4" fmla="*/ 115504 h 653808"/>
              <a:gd name="connsiteX5" fmla="*/ 1384 w 4823640"/>
              <a:gd name="connsiteY5" fmla="*/ 163630 h 653808"/>
              <a:gd name="connsiteX6" fmla="*/ 145762 w 4823640"/>
              <a:gd name="connsiteY6" fmla="*/ 327259 h 653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3640" h="653808">
                <a:moveTo>
                  <a:pt x="4823640" y="0"/>
                </a:moveTo>
                <a:cubicBezTo>
                  <a:pt x="4682469" y="222183"/>
                  <a:pt x="4541299" y="444366"/>
                  <a:pt x="3966992" y="548640"/>
                </a:cubicBezTo>
                <a:cubicBezTo>
                  <a:pt x="3392685" y="652914"/>
                  <a:pt x="2024293" y="681790"/>
                  <a:pt x="1377796" y="625643"/>
                </a:cubicBezTo>
                <a:cubicBezTo>
                  <a:pt x="731299" y="569496"/>
                  <a:pt x="280516" y="296779"/>
                  <a:pt x="88011" y="211756"/>
                </a:cubicBezTo>
                <a:cubicBezTo>
                  <a:pt x="-104494" y="126733"/>
                  <a:pt x="237203" y="123525"/>
                  <a:pt x="222765" y="115504"/>
                </a:cubicBezTo>
                <a:cubicBezTo>
                  <a:pt x="208327" y="107483"/>
                  <a:pt x="14218" y="128338"/>
                  <a:pt x="1384" y="163630"/>
                </a:cubicBezTo>
                <a:cubicBezTo>
                  <a:pt x="-11450" y="198922"/>
                  <a:pt x="67156" y="263090"/>
                  <a:pt x="145762" y="327259"/>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reeform 16">
            <a:extLst>
              <a:ext uri="{FF2B5EF4-FFF2-40B4-BE49-F238E27FC236}">
                <a16:creationId xmlns:a16="http://schemas.microsoft.com/office/drawing/2014/main" id="{2834869D-5EE0-0740-A2B1-492081B01A70}"/>
              </a:ext>
            </a:extLst>
          </p:cNvPr>
          <p:cNvSpPr/>
          <p:nvPr/>
        </p:nvSpPr>
        <p:spPr>
          <a:xfrm>
            <a:off x="2327209" y="2646947"/>
            <a:ext cx="4910989" cy="635371"/>
          </a:xfrm>
          <a:custGeom>
            <a:avLst/>
            <a:gdLst>
              <a:gd name="connsiteX0" fmla="*/ 4910989 w 4910989"/>
              <a:gd name="connsiteY0" fmla="*/ 0 h 635371"/>
              <a:gd name="connsiteX1" fmla="*/ 4400850 w 4910989"/>
              <a:gd name="connsiteY1" fmla="*/ 471638 h 635371"/>
              <a:gd name="connsiteX2" fmla="*/ 2649052 w 4910989"/>
              <a:gd name="connsiteY2" fmla="*/ 635268 h 635371"/>
              <a:gd name="connsiteX3" fmla="*/ 531494 w 4910989"/>
              <a:gd name="connsiteY3" fmla="*/ 490889 h 635371"/>
              <a:gd name="connsiteX4" fmla="*/ 30980 w 4910989"/>
              <a:gd name="connsiteY4" fmla="*/ 182880 h 635371"/>
              <a:gd name="connsiteX5" fmla="*/ 50231 w 4910989"/>
              <a:gd name="connsiteY5" fmla="*/ 394636 h 635371"/>
              <a:gd name="connsiteX6" fmla="*/ 21355 w 4910989"/>
              <a:gd name="connsiteY6" fmla="*/ 192506 h 635371"/>
              <a:gd name="connsiteX7" fmla="*/ 223486 w 4910989"/>
              <a:gd name="connsiteY7" fmla="*/ 211756 h 63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0989" h="635371">
                <a:moveTo>
                  <a:pt x="4910989" y="0"/>
                </a:moveTo>
                <a:cubicBezTo>
                  <a:pt x="4844414" y="182880"/>
                  <a:pt x="4777839" y="365760"/>
                  <a:pt x="4400850" y="471638"/>
                </a:cubicBezTo>
                <a:cubicBezTo>
                  <a:pt x="4023861" y="577516"/>
                  <a:pt x="3293945" y="632060"/>
                  <a:pt x="2649052" y="635268"/>
                </a:cubicBezTo>
                <a:cubicBezTo>
                  <a:pt x="2004159" y="638477"/>
                  <a:pt x="967839" y="566287"/>
                  <a:pt x="531494" y="490889"/>
                </a:cubicBezTo>
                <a:cubicBezTo>
                  <a:pt x="95149" y="415491"/>
                  <a:pt x="111190" y="198922"/>
                  <a:pt x="30980" y="182880"/>
                </a:cubicBezTo>
                <a:cubicBezTo>
                  <a:pt x="-49230" y="166838"/>
                  <a:pt x="51835" y="393032"/>
                  <a:pt x="50231" y="394636"/>
                </a:cubicBezTo>
                <a:cubicBezTo>
                  <a:pt x="48627" y="396240"/>
                  <a:pt x="-7521" y="222986"/>
                  <a:pt x="21355" y="192506"/>
                </a:cubicBezTo>
                <a:cubicBezTo>
                  <a:pt x="50231" y="162026"/>
                  <a:pt x="136858" y="186891"/>
                  <a:pt x="223486" y="21175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Freeform 18">
            <a:extLst>
              <a:ext uri="{FF2B5EF4-FFF2-40B4-BE49-F238E27FC236}">
                <a16:creationId xmlns:a16="http://schemas.microsoft.com/office/drawing/2014/main" id="{2BEB2074-651C-FE42-9142-1CA9A46202D8}"/>
              </a:ext>
            </a:extLst>
          </p:cNvPr>
          <p:cNvSpPr/>
          <p:nvPr/>
        </p:nvSpPr>
        <p:spPr>
          <a:xfrm>
            <a:off x="2184078" y="3078959"/>
            <a:ext cx="5188874" cy="1058524"/>
          </a:xfrm>
          <a:custGeom>
            <a:avLst/>
            <a:gdLst>
              <a:gd name="connsiteX0" fmla="*/ 5188874 w 5188874"/>
              <a:gd name="connsiteY0" fmla="*/ 665268 h 1058524"/>
              <a:gd name="connsiteX1" fmla="*/ 3995341 w 5188874"/>
              <a:gd name="connsiteY1" fmla="*/ 944401 h 1058524"/>
              <a:gd name="connsiteX2" fmla="*/ 1204015 w 5188874"/>
              <a:gd name="connsiteY2" fmla="*/ 992527 h 1058524"/>
              <a:gd name="connsiteX3" fmla="*/ 87484 w 5188874"/>
              <a:gd name="connsiteY3" fmla="*/ 49252 h 1058524"/>
              <a:gd name="connsiteX4" fmla="*/ 68234 w 5188874"/>
              <a:gd name="connsiteY4" fmla="*/ 232132 h 1058524"/>
              <a:gd name="connsiteX5" fmla="*/ 39358 w 5188874"/>
              <a:gd name="connsiteY5" fmla="*/ 20376 h 1058524"/>
              <a:gd name="connsiteX6" fmla="*/ 231863 w 5188874"/>
              <a:gd name="connsiteY6" fmla="*/ 20376 h 1058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8874" h="1058524">
                <a:moveTo>
                  <a:pt x="5188874" y="665268"/>
                </a:moveTo>
                <a:cubicBezTo>
                  <a:pt x="4924179" y="777563"/>
                  <a:pt x="4659484" y="889858"/>
                  <a:pt x="3995341" y="944401"/>
                </a:cubicBezTo>
                <a:cubicBezTo>
                  <a:pt x="3331198" y="998944"/>
                  <a:pt x="1855324" y="1141718"/>
                  <a:pt x="1204015" y="992527"/>
                </a:cubicBezTo>
                <a:cubicBezTo>
                  <a:pt x="552706" y="843336"/>
                  <a:pt x="276781" y="175984"/>
                  <a:pt x="87484" y="49252"/>
                </a:cubicBezTo>
                <a:cubicBezTo>
                  <a:pt x="-101813" y="-77481"/>
                  <a:pt x="76255" y="236945"/>
                  <a:pt x="68234" y="232132"/>
                </a:cubicBezTo>
                <a:cubicBezTo>
                  <a:pt x="60213" y="227319"/>
                  <a:pt x="12087" y="55669"/>
                  <a:pt x="39358" y="20376"/>
                </a:cubicBezTo>
                <a:cubicBezTo>
                  <a:pt x="66629" y="-14917"/>
                  <a:pt x="149246" y="2729"/>
                  <a:pt x="231863" y="2037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7BF2CD4E-2527-5544-800A-7745996D3176}"/>
              </a:ext>
            </a:extLst>
          </p:cNvPr>
          <p:cNvSpPr txBox="1"/>
          <p:nvPr/>
        </p:nvSpPr>
        <p:spPr>
          <a:xfrm>
            <a:off x="7285797" y="3072986"/>
            <a:ext cx="771365" cy="369332"/>
          </a:xfrm>
          <a:prstGeom prst="rect">
            <a:avLst/>
          </a:prstGeom>
          <a:noFill/>
        </p:spPr>
        <p:txBody>
          <a:bodyPr wrap="none" rtlCol="0">
            <a:spAutoFit/>
          </a:bodyPr>
          <a:lstStyle/>
          <a:p>
            <a:r>
              <a:rPr lang="en-AU" dirty="0">
                <a:latin typeface="AhnbergHand" pitchFamily="2" charset="0"/>
              </a:rPr>
              <a:t>10ms</a:t>
            </a:r>
          </a:p>
        </p:txBody>
      </p:sp>
      <p:sp>
        <p:nvSpPr>
          <p:cNvPr id="21" name="Freeform 20">
            <a:extLst>
              <a:ext uri="{FF2B5EF4-FFF2-40B4-BE49-F238E27FC236}">
                <a16:creationId xmlns:a16="http://schemas.microsoft.com/office/drawing/2014/main" id="{68BF31CF-74E8-CB43-95A2-0C4678FDC6E7}"/>
              </a:ext>
            </a:extLst>
          </p:cNvPr>
          <p:cNvSpPr/>
          <p:nvPr/>
        </p:nvSpPr>
        <p:spPr>
          <a:xfrm>
            <a:off x="7228573" y="2666198"/>
            <a:ext cx="135451" cy="1094977"/>
          </a:xfrm>
          <a:custGeom>
            <a:avLst/>
            <a:gdLst>
              <a:gd name="connsiteX0" fmla="*/ 0 w 135451"/>
              <a:gd name="connsiteY0" fmla="*/ 0 h 1094977"/>
              <a:gd name="connsiteX1" fmla="*/ 96252 w 135451"/>
              <a:gd name="connsiteY1" fmla="*/ 1049154 h 1094977"/>
              <a:gd name="connsiteX2" fmla="*/ 134753 w 135451"/>
              <a:gd name="connsiteY2" fmla="*/ 924025 h 1094977"/>
              <a:gd name="connsiteX3" fmla="*/ 67376 w 135451"/>
              <a:gd name="connsiteY3" fmla="*/ 1078029 h 1094977"/>
              <a:gd name="connsiteX4" fmla="*/ 38501 w 135451"/>
              <a:gd name="connsiteY4" fmla="*/ 991402 h 1094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451" h="1094977">
                <a:moveTo>
                  <a:pt x="0" y="0"/>
                </a:moveTo>
                <a:cubicBezTo>
                  <a:pt x="36896" y="447575"/>
                  <a:pt x="73793" y="895150"/>
                  <a:pt x="96252" y="1049154"/>
                </a:cubicBezTo>
                <a:cubicBezTo>
                  <a:pt x="118711" y="1203158"/>
                  <a:pt x="139566" y="919213"/>
                  <a:pt x="134753" y="924025"/>
                </a:cubicBezTo>
                <a:cubicBezTo>
                  <a:pt x="129940" y="928837"/>
                  <a:pt x="83418" y="1066800"/>
                  <a:pt x="67376" y="1078029"/>
                </a:cubicBezTo>
                <a:cubicBezTo>
                  <a:pt x="51334" y="1089258"/>
                  <a:pt x="44917" y="1040330"/>
                  <a:pt x="38501" y="99140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
        <p:nvSpPr>
          <p:cNvPr id="4" name="Freeform 3">
            <a:extLst>
              <a:ext uri="{FF2B5EF4-FFF2-40B4-BE49-F238E27FC236}">
                <a16:creationId xmlns:a16="http://schemas.microsoft.com/office/drawing/2014/main" id="{EB604D3A-34A2-5244-AFD8-7D5CFE4E2776}"/>
              </a:ext>
            </a:extLst>
          </p:cNvPr>
          <p:cNvSpPr/>
          <p:nvPr/>
        </p:nvSpPr>
        <p:spPr>
          <a:xfrm>
            <a:off x="2512194" y="2579571"/>
            <a:ext cx="317633" cy="683393"/>
          </a:xfrm>
          <a:custGeom>
            <a:avLst/>
            <a:gdLst>
              <a:gd name="connsiteX0" fmla="*/ 0 w 317633"/>
              <a:gd name="connsiteY0" fmla="*/ 0 h 683393"/>
              <a:gd name="connsiteX1" fmla="*/ 231006 w 317633"/>
              <a:gd name="connsiteY1" fmla="*/ 433136 h 683393"/>
              <a:gd name="connsiteX2" fmla="*/ 317633 w 317633"/>
              <a:gd name="connsiteY2" fmla="*/ 683393 h 683393"/>
            </a:gdLst>
            <a:ahLst/>
            <a:cxnLst>
              <a:cxn ang="0">
                <a:pos x="connsiteX0" y="connsiteY0"/>
              </a:cxn>
              <a:cxn ang="0">
                <a:pos x="connsiteX1" y="connsiteY1"/>
              </a:cxn>
              <a:cxn ang="0">
                <a:pos x="connsiteX2" y="connsiteY2"/>
              </a:cxn>
            </a:cxnLst>
            <a:rect l="l" t="t" r="r" b="b"/>
            <a:pathLst>
              <a:path w="317633" h="683393">
                <a:moveTo>
                  <a:pt x="0" y="0"/>
                </a:moveTo>
                <a:cubicBezTo>
                  <a:pt x="89033" y="159618"/>
                  <a:pt x="178067" y="319237"/>
                  <a:pt x="231006" y="433136"/>
                </a:cubicBezTo>
                <a:cubicBezTo>
                  <a:pt x="283945" y="547035"/>
                  <a:pt x="300789" y="615214"/>
                  <a:pt x="317633" y="683393"/>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Freeform 17">
            <a:extLst>
              <a:ext uri="{FF2B5EF4-FFF2-40B4-BE49-F238E27FC236}">
                <a16:creationId xmlns:a16="http://schemas.microsoft.com/office/drawing/2014/main" id="{372134EB-201F-1C46-8BA4-D03CA252E194}"/>
              </a:ext>
            </a:extLst>
          </p:cNvPr>
          <p:cNvSpPr/>
          <p:nvPr/>
        </p:nvSpPr>
        <p:spPr>
          <a:xfrm>
            <a:off x="2444817" y="2685448"/>
            <a:ext cx="413886" cy="433137"/>
          </a:xfrm>
          <a:custGeom>
            <a:avLst/>
            <a:gdLst>
              <a:gd name="connsiteX0" fmla="*/ 0 w 413886"/>
              <a:gd name="connsiteY0" fmla="*/ 433137 h 433137"/>
              <a:gd name="connsiteX1" fmla="*/ 269507 w 413886"/>
              <a:gd name="connsiteY1" fmla="*/ 163630 h 433137"/>
              <a:gd name="connsiteX2" fmla="*/ 413886 w 413886"/>
              <a:gd name="connsiteY2" fmla="*/ 0 h 433137"/>
            </a:gdLst>
            <a:ahLst/>
            <a:cxnLst>
              <a:cxn ang="0">
                <a:pos x="connsiteX0" y="connsiteY0"/>
              </a:cxn>
              <a:cxn ang="0">
                <a:pos x="connsiteX1" y="connsiteY1"/>
              </a:cxn>
              <a:cxn ang="0">
                <a:pos x="connsiteX2" y="connsiteY2"/>
              </a:cxn>
            </a:cxnLst>
            <a:rect l="l" t="t" r="r" b="b"/>
            <a:pathLst>
              <a:path w="413886" h="433137">
                <a:moveTo>
                  <a:pt x="0" y="433137"/>
                </a:moveTo>
                <a:cubicBezTo>
                  <a:pt x="100263" y="334478"/>
                  <a:pt x="200526" y="235819"/>
                  <a:pt x="269507" y="163630"/>
                </a:cubicBezTo>
                <a:cubicBezTo>
                  <a:pt x="338488" y="91440"/>
                  <a:pt x="376187" y="45720"/>
                  <a:pt x="413886" y="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TextBox 25">
            <a:extLst>
              <a:ext uri="{FF2B5EF4-FFF2-40B4-BE49-F238E27FC236}">
                <a16:creationId xmlns:a16="http://schemas.microsoft.com/office/drawing/2014/main" id="{BE14919D-B9A3-7F4B-AC07-5F0AA96F2C22}"/>
              </a:ext>
            </a:extLst>
          </p:cNvPr>
          <p:cNvSpPr txBox="1"/>
          <p:nvPr/>
        </p:nvSpPr>
        <p:spPr>
          <a:xfrm>
            <a:off x="3223885" y="5184404"/>
            <a:ext cx="3360215" cy="369332"/>
          </a:xfrm>
          <a:prstGeom prst="rect">
            <a:avLst/>
          </a:prstGeom>
          <a:noFill/>
        </p:spPr>
        <p:txBody>
          <a:bodyPr wrap="none" rtlCol="0">
            <a:spAutoFit/>
          </a:bodyPr>
          <a:lstStyle/>
          <a:p>
            <a:r>
              <a:rPr lang="en-AU" dirty="0">
                <a:latin typeface="AhnbergHand" pitchFamily="2" charset="0"/>
              </a:rPr>
              <a:t>TCP Query and Response</a:t>
            </a:r>
          </a:p>
        </p:txBody>
      </p:sp>
      <p:sp>
        <p:nvSpPr>
          <p:cNvPr id="22" name="Freeform 21">
            <a:extLst>
              <a:ext uri="{FF2B5EF4-FFF2-40B4-BE49-F238E27FC236}">
                <a16:creationId xmlns:a16="http://schemas.microsoft.com/office/drawing/2014/main" id="{2A84471B-904F-2C45-825E-FF7B53F880D0}"/>
              </a:ext>
            </a:extLst>
          </p:cNvPr>
          <p:cNvSpPr/>
          <p:nvPr/>
        </p:nvSpPr>
        <p:spPr>
          <a:xfrm>
            <a:off x="1902790" y="3520055"/>
            <a:ext cx="5787795" cy="1436471"/>
          </a:xfrm>
          <a:custGeom>
            <a:avLst/>
            <a:gdLst>
              <a:gd name="connsiteX0" fmla="*/ 5787795 w 5787795"/>
              <a:gd name="connsiteY0" fmla="*/ 907566 h 1436471"/>
              <a:gd name="connsiteX1" fmla="*/ 5402785 w 5787795"/>
              <a:gd name="connsiteY1" fmla="*/ 1167448 h 1436471"/>
              <a:gd name="connsiteX2" fmla="*/ 4295879 w 5787795"/>
              <a:gd name="connsiteY2" fmla="*/ 1408080 h 1436471"/>
              <a:gd name="connsiteX3" fmla="*/ 2014692 w 5787795"/>
              <a:gd name="connsiteY3" fmla="*/ 1388829 h 1436471"/>
              <a:gd name="connsiteX4" fmla="*/ 436149 w 5787795"/>
              <a:gd name="connsiteY4" fmla="*/ 1023069 h 1436471"/>
              <a:gd name="connsiteX5" fmla="*/ 89639 w 5787795"/>
              <a:gd name="connsiteY5" fmla="*/ 41292 h 1436471"/>
              <a:gd name="connsiteX6" fmla="*/ 12637 w 5787795"/>
              <a:gd name="connsiteY6" fmla="*/ 301174 h 1436471"/>
              <a:gd name="connsiteX7" fmla="*/ 31888 w 5787795"/>
              <a:gd name="connsiteY7" fmla="*/ 12417 h 1436471"/>
              <a:gd name="connsiteX8" fmla="*/ 311021 w 5787795"/>
              <a:gd name="connsiteY8" fmla="*/ 79793 h 1436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87795" h="1436471">
                <a:moveTo>
                  <a:pt x="5787795" y="907566"/>
                </a:moveTo>
                <a:cubicBezTo>
                  <a:pt x="5719616" y="995797"/>
                  <a:pt x="5651438" y="1084029"/>
                  <a:pt x="5402785" y="1167448"/>
                </a:cubicBezTo>
                <a:cubicBezTo>
                  <a:pt x="5154132" y="1250867"/>
                  <a:pt x="4860561" y="1371183"/>
                  <a:pt x="4295879" y="1408080"/>
                </a:cubicBezTo>
                <a:cubicBezTo>
                  <a:pt x="3731197" y="1444977"/>
                  <a:pt x="2657980" y="1452997"/>
                  <a:pt x="2014692" y="1388829"/>
                </a:cubicBezTo>
                <a:cubicBezTo>
                  <a:pt x="1371404" y="1324661"/>
                  <a:pt x="756991" y="1247659"/>
                  <a:pt x="436149" y="1023069"/>
                </a:cubicBezTo>
                <a:cubicBezTo>
                  <a:pt x="115307" y="798479"/>
                  <a:pt x="160224" y="161608"/>
                  <a:pt x="89639" y="41292"/>
                </a:cubicBezTo>
                <a:cubicBezTo>
                  <a:pt x="19054" y="-79024"/>
                  <a:pt x="22262" y="305986"/>
                  <a:pt x="12637" y="301174"/>
                </a:cubicBezTo>
                <a:cubicBezTo>
                  <a:pt x="3012" y="296361"/>
                  <a:pt x="-17843" y="49314"/>
                  <a:pt x="31888" y="12417"/>
                </a:cubicBezTo>
                <a:cubicBezTo>
                  <a:pt x="81619" y="-24480"/>
                  <a:pt x="196320" y="27656"/>
                  <a:pt x="311021" y="79793"/>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Freeform 26">
            <a:extLst>
              <a:ext uri="{FF2B5EF4-FFF2-40B4-BE49-F238E27FC236}">
                <a16:creationId xmlns:a16="http://schemas.microsoft.com/office/drawing/2014/main" id="{96808CCF-9CC4-0941-B60F-B13F24C970D6}"/>
              </a:ext>
            </a:extLst>
          </p:cNvPr>
          <p:cNvSpPr/>
          <p:nvPr/>
        </p:nvSpPr>
        <p:spPr>
          <a:xfrm>
            <a:off x="7632826" y="4013611"/>
            <a:ext cx="365768" cy="423635"/>
          </a:xfrm>
          <a:custGeom>
            <a:avLst/>
            <a:gdLst>
              <a:gd name="connsiteX0" fmla="*/ 67385 w 365768"/>
              <a:gd name="connsiteY0" fmla="*/ 423635 h 423635"/>
              <a:gd name="connsiteX1" fmla="*/ 231014 w 365768"/>
              <a:gd name="connsiteY1" fmla="*/ 19374 h 423635"/>
              <a:gd name="connsiteX2" fmla="*/ 8 w 365768"/>
              <a:gd name="connsiteY2" fmla="*/ 134877 h 423635"/>
              <a:gd name="connsiteX3" fmla="*/ 240639 w 365768"/>
              <a:gd name="connsiteY3" fmla="*/ 124 h 423635"/>
              <a:gd name="connsiteX4" fmla="*/ 365768 w 365768"/>
              <a:gd name="connsiteY4" fmla="*/ 115627 h 423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8" h="423635">
                <a:moveTo>
                  <a:pt x="67385" y="423635"/>
                </a:moveTo>
                <a:cubicBezTo>
                  <a:pt x="154814" y="245567"/>
                  <a:pt x="242244" y="67500"/>
                  <a:pt x="231014" y="19374"/>
                </a:cubicBezTo>
                <a:cubicBezTo>
                  <a:pt x="219785" y="-28752"/>
                  <a:pt x="-1596" y="138085"/>
                  <a:pt x="8" y="134877"/>
                </a:cubicBezTo>
                <a:cubicBezTo>
                  <a:pt x="1612" y="131669"/>
                  <a:pt x="179679" y="3332"/>
                  <a:pt x="240639" y="124"/>
                </a:cubicBezTo>
                <a:cubicBezTo>
                  <a:pt x="301599" y="-3084"/>
                  <a:pt x="333683" y="56271"/>
                  <a:pt x="365768" y="115627"/>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835368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What could possibly go wrong?</a:t>
            </a:r>
          </a:p>
        </p:txBody>
      </p:sp>
      <p:sp>
        <p:nvSpPr>
          <p:cNvPr id="3" name="Content Placeholder 2">
            <a:extLst>
              <a:ext uri="{FF2B5EF4-FFF2-40B4-BE49-F238E27FC236}">
                <a16:creationId xmlns:a16="http://schemas.microsoft.com/office/drawing/2014/main" id="{2117A60A-EA58-F444-A6A4-2E56F78C1B4B}"/>
              </a:ext>
            </a:extLst>
          </p:cNvPr>
          <p:cNvSpPr>
            <a:spLocks noGrp="1"/>
          </p:cNvSpPr>
          <p:nvPr>
            <p:ph idx="1"/>
          </p:nvPr>
        </p:nvSpPr>
        <p:spPr/>
        <p:txBody>
          <a:bodyPr>
            <a:normAutofit/>
          </a:bodyPr>
          <a:lstStyle/>
          <a:p>
            <a:r>
              <a:rPr lang="en-AU" dirty="0"/>
              <a:t>Network level packet re-ordering may cause the shorter truncated response packet to overtake the fragmented response, causing an inflated TCP load, and the potential for TCP loss to be triggered</a:t>
            </a:r>
          </a:p>
          <a:p>
            <a:r>
              <a:rPr lang="en-AU" dirty="0"/>
              <a:t>Not every client DNS system supports using TCP to emit queries</a:t>
            </a:r>
          </a:p>
        </p:txBody>
      </p:sp>
    </p:spTree>
    <p:extLst>
      <p:ext uri="{BB962C8B-B14F-4D97-AF65-F5344CB8AC3E}">
        <p14:creationId xmlns:p14="http://schemas.microsoft.com/office/powerpoint/2010/main" val="4113681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868FCE6-FF20-7E48-8AB5-6CD16404941D}"/>
              </a:ext>
            </a:extLst>
          </p:cNvPr>
          <p:cNvSpPr/>
          <p:nvPr/>
        </p:nvSpPr>
        <p:spPr>
          <a:xfrm>
            <a:off x="4743359" y="3019131"/>
            <a:ext cx="3065302" cy="1352386"/>
          </a:xfrm>
          <a:custGeom>
            <a:avLst/>
            <a:gdLst>
              <a:gd name="connsiteX0" fmla="*/ 1911441 w 3065302"/>
              <a:gd name="connsiteY0" fmla="*/ 130469 h 1352386"/>
              <a:gd name="connsiteX1" fmla="*/ 448401 w 3065302"/>
              <a:gd name="connsiteY1" fmla="*/ 28869 h 1352386"/>
              <a:gd name="connsiteX2" fmla="*/ 1361 w 3065302"/>
              <a:gd name="connsiteY2" fmla="*/ 587669 h 1352386"/>
              <a:gd name="connsiteX3" fmla="*/ 387441 w 3065302"/>
              <a:gd name="connsiteY3" fmla="*/ 1044869 h 1352386"/>
              <a:gd name="connsiteX4" fmla="*/ 2145121 w 3065302"/>
              <a:gd name="connsiteY4" fmla="*/ 1349669 h 1352386"/>
              <a:gd name="connsiteX5" fmla="*/ 2947761 w 3065302"/>
              <a:gd name="connsiteY5" fmla="*/ 872149 h 1352386"/>
              <a:gd name="connsiteX6" fmla="*/ 2957921 w 3065302"/>
              <a:gd name="connsiteY6" fmla="*/ 160949 h 1352386"/>
              <a:gd name="connsiteX7" fmla="*/ 1972401 w 3065302"/>
              <a:gd name="connsiteY7" fmla="*/ 130469 h 1352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5302" h="1352386">
                <a:moveTo>
                  <a:pt x="1911441" y="130469"/>
                </a:moveTo>
                <a:cubicBezTo>
                  <a:pt x="1339094" y="41569"/>
                  <a:pt x="766748" y="-47331"/>
                  <a:pt x="448401" y="28869"/>
                </a:cubicBezTo>
                <a:cubicBezTo>
                  <a:pt x="130054" y="105069"/>
                  <a:pt x="11521" y="418336"/>
                  <a:pt x="1361" y="587669"/>
                </a:cubicBezTo>
                <a:cubicBezTo>
                  <a:pt x="-8799" y="757002"/>
                  <a:pt x="30148" y="917869"/>
                  <a:pt x="387441" y="1044869"/>
                </a:cubicBezTo>
                <a:cubicBezTo>
                  <a:pt x="744734" y="1171869"/>
                  <a:pt x="1718401" y="1378456"/>
                  <a:pt x="2145121" y="1349669"/>
                </a:cubicBezTo>
                <a:cubicBezTo>
                  <a:pt x="2571841" y="1320882"/>
                  <a:pt x="2812294" y="1070269"/>
                  <a:pt x="2947761" y="872149"/>
                </a:cubicBezTo>
                <a:cubicBezTo>
                  <a:pt x="3083228" y="674029"/>
                  <a:pt x="3120481" y="284562"/>
                  <a:pt x="2957921" y="160949"/>
                </a:cubicBezTo>
                <a:cubicBezTo>
                  <a:pt x="2795361" y="37336"/>
                  <a:pt x="2383881" y="83902"/>
                  <a:pt x="1972401" y="130469"/>
                </a:cubicBezTo>
              </a:path>
            </a:pathLst>
          </a:cu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776A07E5-0316-F54A-8980-429E2CD23F3A}"/>
              </a:ext>
            </a:extLst>
          </p:cNvPr>
          <p:cNvSpPr/>
          <p:nvPr/>
        </p:nvSpPr>
        <p:spPr>
          <a:xfrm>
            <a:off x="1937955" y="3053438"/>
            <a:ext cx="3340954" cy="1261002"/>
          </a:xfrm>
          <a:custGeom>
            <a:avLst/>
            <a:gdLst>
              <a:gd name="connsiteX0" fmla="*/ 3263965 w 3340954"/>
              <a:gd name="connsiteY0" fmla="*/ 573682 h 1261002"/>
              <a:gd name="connsiteX1" fmla="*/ 2959165 w 3340954"/>
              <a:gd name="connsiteY1" fmla="*/ 65682 h 1261002"/>
              <a:gd name="connsiteX2" fmla="*/ 1171005 w 3340954"/>
              <a:gd name="connsiteY2" fmla="*/ 25042 h 1261002"/>
              <a:gd name="connsiteX3" fmla="*/ 215965 w 3340954"/>
              <a:gd name="connsiteY3" fmla="*/ 238402 h 1261002"/>
              <a:gd name="connsiteX4" fmla="*/ 165165 w 3340954"/>
              <a:gd name="connsiteY4" fmla="*/ 1213762 h 1261002"/>
              <a:gd name="connsiteX5" fmla="*/ 2085405 w 3340954"/>
              <a:gd name="connsiteY5" fmla="*/ 1091842 h 1261002"/>
              <a:gd name="connsiteX6" fmla="*/ 3233485 w 3340954"/>
              <a:gd name="connsiteY6" fmla="*/ 949602 h 1261002"/>
              <a:gd name="connsiteX7" fmla="*/ 3263965 w 3340954"/>
              <a:gd name="connsiteY7" fmla="*/ 573682 h 126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0954" h="1261002">
                <a:moveTo>
                  <a:pt x="3263965" y="573682"/>
                </a:moveTo>
                <a:cubicBezTo>
                  <a:pt x="3218245" y="426362"/>
                  <a:pt x="3307992" y="157122"/>
                  <a:pt x="2959165" y="65682"/>
                </a:cubicBezTo>
                <a:cubicBezTo>
                  <a:pt x="2610338" y="-25758"/>
                  <a:pt x="1628205" y="-3745"/>
                  <a:pt x="1171005" y="25042"/>
                </a:cubicBezTo>
                <a:cubicBezTo>
                  <a:pt x="713805" y="53829"/>
                  <a:pt x="383605" y="40282"/>
                  <a:pt x="215965" y="238402"/>
                </a:cubicBezTo>
                <a:cubicBezTo>
                  <a:pt x="48325" y="436522"/>
                  <a:pt x="-146408" y="1071522"/>
                  <a:pt x="165165" y="1213762"/>
                </a:cubicBezTo>
                <a:cubicBezTo>
                  <a:pt x="476738" y="1356002"/>
                  <a:pt x="1574018" y="1135869"/>
                  <a:pt x="2085405" y="1091842"/>
                </a:cubicBezTo>
                <a:cubicBezTo>
                  <a:pt x="2596792" y="1047815"/>
                  <a:pt x="3040445" y="1037655"/>
                  <a:pt x="3233485" y="949602"/>
                </a:cubicBezTo>
                <a:cubicBezTo>
                  <a:pt x="3426525" y="861549"/>
                  <a:pt x="3309685" y="721002"/>
                  <a:pt x="3263965" y="573682"/>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ATR and Resolver Behaviour</a:t>
            </a:r>
          </a:p>
        </p:txBody>
      </p:sp>
      <p:sp>
        <p:nvSpPr>
          <p:cNvPr id="4" name="TextBox 3">
            <a:extLst>
              <a:ext uri="{FF2B5EF4-FFF2-40B4-BE49-F238E27FC236}">
                <a16:creationId xmlns:a16="http://schemas.microsoft.com/office/drawing/2014/main" id="{F6702168-6F90-1F4B-869C-EF1DA2F35A78}"/>
              </a:ext>
            </a:extLst>
          </p:cNvPr>
          <p:cNvSpPr txBox="1"/>
          <p:nvPr/>
        </p:nvSpPr>
        <p:spPr>
          <a:xfrm>
            <a:off x="2204721" y="3322320"/>
            <a:ext cx="2468880" cy="646331"/>
          </a:xfrm>
          <a:prstGeom prst="rect">
            <a:avLst/>
          </a:prstGeom>
          <a:noFill/>
        </p:spPr>
        <p:txBody>
          <a:bodyPr wrap="square" rtlCol="0">
            <a:spAutoFit/>
          </a:bodyPr>
          <a:lstStyle/>
          <a:p>
            <a:pPr algn="ctr"/>
            <a:r>
              <a:rPr lang="en-AU" dirty="0">
                <a:latin typeface="AhnbergHand" pitchFamily="2" charset="0"/>
              </a:rPr>
              <a:t>Can’t Receive Fragmented UDP</a:t>
            </a:r>
          </a:p>
        </p:txBody>
      </p:sp>
      <p:sp>
        <p:nvSpPr>
          <p:cNvPr id="5" name="TextBox 4">
            <a:extLst>
              <a:ext uri="{FF2B5EF4-FFF2-40B4-BE49-F238E27FC236}">
                <a16:creationId xmlns:a16="http://schemas.microsoft.com/office/drawing/2014/main" id="{FB418AC6-B4C5-E54F-9305-4BA22AB7DA34}"/>
              </a:ext>
            </a:extLst>
          </p:cNvPr>
          <p:cNvSpPr txBox="1"/>
          <p:nvPr/>
        </p:nvSpPr>
        <p:spPr>
          <a:xfrm>
            <a:off x="5171441" y="3444240"/>
            <a:ext cx="2468880" cy="369332"/>
          </a:xfrm>
          <a:prstGeom prst="rect">
            <a:avLst/>
          </a:prstGeom>
          <a:noFill/>
        </p:spPr>
        <p:txBody>
          <a:bodyPr wrap="square" rtlCol="0">
            <a:spAutoFit/>
          </a:bodyPr>
          <a:lstStyle/>
          <a:p>
            <a:pPr algn="ctr"/>
            <a:r>
              <a:rPr lang="en-AU" dirty="0">
                <a:latin typeface="AhnbergHand" pitchFamily="2" charset="0"/>
              </a:rPr>
              <a:t>Can’t Use TCP</a:t>
            </a:r>
          </a:p>
        </p:txBody>
      </p:sp>
      <p:sp>
        <p:nvSpPr>
          <p:cNvPr id="9" name="Freeform 8">
            <a:extLst>
              <a:ext uri="{FF2B5EF4-FFF2-40B4-BE49-F238E27FC236}">
                <a16:creationId xmlns:a16="http://schemas.microsoft.com/office/drawing/2014/main" id="{505E9D63-EEF6-1140-AD00-D7CEE74982B6}"/>
              </a:ext>
            </a:extLst>
          </p:cNvPr>
          <p:cNvSpPr/>
          <p:nvPr/>
        </p:nvSpPr>
        <p:spPr>
          <a:xfrm>
            <a:off x="4712181" y="3129280"/>
            <a:ext cx="575247" cy="932478"/>
          </a:xfrm>
          <a:custGeom>
            <a:avLst/>
            <a:gdLst>
              <a:gd name="connsiteX0" fmla="*/ 205259 w 575247"/>
              <a:gd name="connsiteY0" fmla="*/ 50800 h 932478"/>
              <a:gd name="connsiteX1" fmla="*/ 2059 w 575247"/>
              <a:gd name="connsiteY1" fmla="*/ 457200 h 932478"/>
              <a:gd name="connsiteX2" fmla="*/ 317019 w 575247"/>
              <a:gd name="connsiteY2" fmla="*/ 914400 h 932478"/>
              <a:gd name="connsiteX3" fmla="*/ 571019 w 575247"/>
              <a:gd name="connsiteY3" fmla="*/ 782320 h 932478"/>
              <a:gd name="connsiteX4" fmla="*/ 459259 w 575247"/>
              <a:gd name="connsiteY4" fmla="*/ 243840 h 932478"/>
              <a:gd name="connsiteX5" fmla="*/ 245899 w 575247"/>
              <a:gd name="connsiteY5" fmla="*/ 0 h 93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247" h="932478">
                <a:moveTo>
                  <a:pt x="205259" y="50800"/>
                </a:moveTo>
                <a:cubicBezTo>
                  <a:pt x="94345" y="182033"/>
                  <a:pt x="-16568" y="313267"/>
                  <a:pt x="2059" y="457200"/>
                </a:cubicBezTo>
                <a:cubicBezTo>
                  <a:pt x="20686" y="601133"/>
                  <a:pt x="222192" y="860213"/>
                  <a:pt x="317019" y="914400"/>
                </a:cubicBezTo>
                <a:cubicBezTo>
                  <a:pt x="411846" y="968587"/>
                  <a:pt x="547312" y="894080"/>
                  <a:pt x="571019" y="782320"/>
                </a:cubicBezTo>
                <a:cubicBezTo>
                  <a:pt x="594726" y="670560"/>
                  <a:pt x="513446" y="374227"/>
                  <a:pt x="459259" y="243840"/>
                </a:cubicBezTo>
                <a:cubicBezTo>
                  <a:pt x="405072" y="113453"/>
                  <a:pt x="325485" y="56726"/>
                  <a:pt x="245899" y="0"/>
                </a:cubicBezTo>
              </a:path>
            </a:pathLst>
          </a:cu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83297216-F2F1-6541-8D58-E94D62CE831B}"/>
              </a:ext>
            </a:extLst>
          </p:cNvPr>
          <p:cNvSpPr txBox="1"/>
          <p:nvPr/>
        </p:nvSpPr>
        <p:spPr>
          <a:xfrm>
            <a:off x="838200" y="2638028"/>
            <a:ext cx="181972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will help</a:t>
            </a:r>
          </a:p>
        </p:txBody>
      </p:sp>
      <p:sp>
        <p:nvSpPr>
          <p:cNvPr id="11" name="Freeform 10">
            <a:extLst>
              <a:ext uri="{FF2B5EF4-FFF2-40B4-BE49-F238E27FC236}">
                <a16:creationId xmlns:a16="http://schemas.microsoft.com/office/drawing/2014/main" id="{D499A94C-9FB5-5645-9E64-2AAF26BDB7C5}"/>
              </a:ext>
            </a:extLst>
          </p:cNvPr>
          <p:cNvSpPr/>
          <p:nvPr/>
        </p:nvSpPr>
        <p:spPr>
          <a:xfrm>
            <a:off x="1051424" y="3035962"/>
            <a:ext cx="832214" cy="812800"/>
          </a:xfrm>
          <a:custGeom>
            <a:avLst/>
            <a:gdLst>
              <a:gd name="connsiteX0" fmla="*/ 313455 w 832214"/>
              <a:gd name="connsiteY0" fmla="*/ 0 h 812800"/>
              <a:gd name="connsiteX1" fmla="*/ 18815 w 832214"/>
              <a:gd name="connsiteY1" fmla="*/ 396240 h 812800"/>
              <a:gd name="connsiteX2" fmla="*/ 790975 w 832214"/>
              <a:gd name="connsiteY2" fmla="*/ 650240 h 812800"/>
              <a:gd name="connsiteX3" fmla="*/ 669055 w 832214"/>
              <a:gd name="connsiteY3" fmla="*/ 487680 h 812800"/>
              <a:gd name="connsiteX4" fmla="*/ 831615 w 832214"/>
              <a:gd name="connsiteY4" fmla="*/ 629920 h 812800"/>
              <a:gd name="connsiteX5" fmla="*/ 597935 w 832214"/>
              <a:gd name="connsiteY5" fmla="*/ 812800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2214" h="812800">
                <a:moveTo>
                  <a:pt x="313455" y="0"/>
                </a:moveTo>
                <a:cubicBezTo>
                  <a:pt x="126341" y="143933"/>
                  <a:pt x="-60772" y="287867"/>
                  <a:pt x="18815" y="396240"/>
                </a:cubicBezTo>
                <a:cubicBezTo>
                  <a:pt x="98402" y="504613"/>
                  <a:pt x="682602" y="635000"/>
                  <a:pt x="790975" y="650240"/>
                </a:cubicBezTo>
                <a:cubicBezTo>
                  <a:pt x="899348" y="665480"/>
                  <a:pt x="662282" y="491067"/>
                  <a:pt x="669055" y="487680"/>
                </a:cubicBezTo>
                <a:cubicBezTo>
                  <a:pt x="675828" y="484293"/>
                  <a:pt x="843468" y="575733"/>
                  <a:pt x="831615" y="629920"/>
                </a:cubicBezTo>
                <a:cubicBezTo>
                  <a:pt x="819762" y="684107"/>
                  <a:pt x="708848" y="748453"/>
                  <a:pt x="597935" y="81280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A1A1F98F-3A22-BD4F-A2CB-98A3061EAA11}"/>
              </a:ext>
            </a:extLst>
          </p:cNvPr>
          <p:cNvSpPr txBox="1"/>
          <p:nvPr/>
        </p:nvSpPr>
        <p:spPr>
          <a:xfrm>
            <a:off x="8282722" y="3053438"/>
            <a:ext cx="3626314"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be of use, but it</a:t>
            </a:r>
          </a:p>
          <a:p>
            <a:r>
              <a:rPr lang="en-AU" dirty="0">
                <a:solidFill>
                  <a:schemeClr val="accent4">
                    <a:lumMod val="50000"/>
                  </a:schemeClr>
                </a:solidFill>
                <a:latin typeface="AhnbergHand" pitchFamily="2" charset="0"/>
              </a:rPr>
              <a:t>shouldn’t matter</a:t>
            </a:r>
          </a:p>
        </p:txBody>
      </p:sp>
      <p:sp>
        <p:nvSpPr>
          <p:cNvPr id="14" name="Freeform 13">
            <a:extLst>
              <a:ext uri="{FF2B5EF4-FFF2-40B4-BE49-F238E27FC236}">
                <a16:creationId xmlns:a16="http://schemas.microsoft.com/office/drawing/2014/main" id="{FA7D1D8C-17DE-6540-ADA4-BBC794F48914}"/>
              </a:ext>
            </a:extLst>
          </p:cNvPr>
          <p:cNvSpPr/>
          <p:nvPr/>
        </p:nvSpPr>
        <p:spPr>
          <a:xfrm>
            <a:off x="7869674" y="3444240"/>
            <a:ext cx="1493394" cy="426720"/>
          </a:xfrm>
          <a:custGeom>
            <a:avLst/>
            <a:gdLst>
              <a:gd name="connsiteX0" fmla="*/ 1487686 w 1493394"/>
              <a:gd name="connsiteY0" fmla="*/ 0 h 426720"/>
              <a:gd name="connsiteX1" fmla="*/ 1274326 w 1493394"/>
              <a:gd name="connsiteY1" fmla="*/ 284480 h 426720"/>
              <a:gd name="connsiteX2" fmla="*/ 55126 w 1493394"/>
              <a:gd name="connsiteY2" fmla="*/ 284480 h 426720"/>
              <a:gd name="connsiteX3" fmla="*/ 278646 w 1493394"/>
              <a:gd name="connsiteY3" fmla="*/ 121920 h 426720"/>
              <a:gd name="connsiteX4" fmla="*/ 4326 w 1493394"/>
              <a:gd name="connsiteY4" fmla="*/ 284480 h 426720"/>
              <a:gd name="connsiteX5" fmla="*/ 136406 w 1493394"/>
              <a:gd name="connsiteY5" fmla="*/ 426720 h 42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94" h="426720">
                <a:moveTo>
                  <a:pt x="1487686" y="0"/>
                </a:moveTo>
                <a:cubicBezTo>
                  <a:pt x="1500386" y="118533"/>
                  <a:pt x="1513086" y="237067"/>
                  <a:pt x="1274326" y="284480"/>
                </a:cubicBezTo>
                <a:cubicBezTo>
                  <a:pt x="1035566" y="331893"/>
                  <a:pt x="221073" y="311573"/>
                  <a:pt x="55126" y="284480"/>
                </a:cubicBezTo>
                <a:cubicBezTo>
                  <a:pt x="-110821" y="257387"/>
                  <a:pt x="287113" y="121920"/>
                  <a:pt x="278646" y="121920"/>
                </a:cubicBezTo>
                <a:cubicBezTo>
                  <a:pt x="270179" y="121920"/>
                  <a:pt x="28033" y="233680"/>
                  <a:pt x="4326" y="284480"/>
                </a:cubicBezTo>
                <a:cubicBezTo>
                  <a:pt x="-19381" y="335280"/>
                  <a:pt x="58512" y="381000"/>
                  <a:pt x="136406" y="42672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74A62168-84F3-6244-84D5-1CA5919F168A}"/>
              </a:ext>
            </a:extLst>
          </p:cNvPr>
          <p:cNvSpPr txBox="1"/>
          <p:nvPr/>
        </p:nvSpPr>
        <p:spPr>
          <a:xfrm>
            <a:off x="4157007" y="2488268"/>
            <a:ext cx="206498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help</a:t>
            </a:r>
          </a:p>
        </p:txBody>
      </p:sp>
      <p:sp>
        <p:nvSpPr>
          <p:cNvPr id="16" name="Freeform 15">
            <a:extLst>
              <a:ext uri="{FF2B5EF4-FFF2-40B4-BE49-F238E27FC236}">
                <a16:creationId xmlns:a16="http://schemas.microsoft.com/office/drawing/2014/main" id="{E12B7B5F-1189-294D-8DFD-9070EF95928E}"/>
              </a:ext>
            </a:extLst>
          </p:cNvPr>
          <p:cNvSpPr/>
          <p:nvPr/>
        </p:nvSpPr>
        <p:spPr>
          <a:xfrm>
            <a:off x="4886960" y="2824480"/>
            <a:ext cx="213391" cy="672021"/>
          </a:xfrm>
          <a:custGeom>
            <a:avLst/>
            <a:gdLst>
              <a:gd name="connsiteX0" fmla="*/ 162560 w 213391"/>
              <a:gd name="connsiteY0" fmla="*/ 0 h 672021"/>
              <a:gd name="connsiteX1" fmla="*/ 101600 w 213391"/>
              <a:gd name="connsiteY1" fmla="*/ 640080 h 672021"/>
              <a:gd name="connsiteX2" fmla="*/ 213360 w 213391"/>
              <a:gd name="connsiteY2" fmla="*/ 436880 h 672021"/>
              <a:gd name="connsiteX3" fmla="*/ 111760 w 213391"/>
              <a:gd name="connsiteY3" fmla="*/ 670560 h 672021"/>
              <a:gd name="connsiteX4" fmla="*/ 0 w 213391"/>
              <a:gd name="connsiteY4" fmla="*/ 518160 h 672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91" h="672021">
                <a:moveTo>
                  <a:pt x="162560" y="0"/>
                </a:moveTo>
                <a:cubicBezTo>
                  <a:pt x="127846" y="283633"/>
                  <a:pt x="93133" y="567267"/>
                  <a:pt x="101600" y="640080"/>
                </a:cubicBezTo>
                <a:cubicBezTo>
                  <a:pt x="110067" y="712893"/>
                  <a:pt x="211667" y="431800"/>
                  <a:pt x="213360" y="436880"/>
                </a:cubicBezTo>
                <a:cubicBezTo>
                  <a:pt x="215053" y="441960"/>
                  <a:pt x="147320" y="657013"/>
                  <a:pt x="111760" y="670560"/>
                </a:cubicBezTo>
                <a:cubicBezTo>
                  <a:pt x="76200" y="684107"/>
                  <a:pt x="38100" y="601133"/>
                  <a:pt x="0" y="51816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963304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868FCE6-FF20-7E48-8AB5-6CD16404941D}"/>
              </a:ext>
            </a:extLst>
          </p:cNvPr>
          <p:cNvSpPr/>
          <p:nvPr/>
        </p:nvSpPr>
        <p:spPr>
          <a:xfrm>
            <a:off x="4743359" y="3019131"/>
            <a:ext cx="3065302" cy="1352386"/>
          </a:xfrm>
          <a:custGeom>
            <a:avLst/>
            <a:gdLst>
              <a:gd name="connsiteX0" fmla="*/ 1911441 w 3065302"/>
              <a:gd name="connsiteY0" fmla="*/ 130469 h 1352386"/>
              <a:gd name="connsiteX1" fmla="*/ 448401 w 3065302"/>
              <a:gd name="connsiteY1" fmla="*/ 28869 h 1352386"/>
              <a:gd name="connsiteX2" fmla="*/ 1361 w 3065302"/>
              <a:gd name="connsiteY2" fmla="*/ 587669 h 1352386"/>
              <a:gd name="connsiteX3" fmla="*/ 387441 w 3065302"/>
              <a:gd name="connsiteY3" fmla="*/ 1044869 h 1352386"/>
              <a:gd name="connsiteX4" fmla="*/ 2145121 w 3065302"/>
              <a:gd name="connsiteY4" fmla="*/ 1349669 h 1352386"/>
              <a:gd name="connsiteX5" fmla="*/ 2947761 w 3065302"/>
              <a:gd name="connsiteY5" fmla="*/ 872149 h 1352386"/>
              <a:gd name="connsiteX6" fmla="*/ 2957921 w 3065302"/>
              <a:gd name="connsiteY6" fmla="*/ 160949 h 1352386"/>
              <a:gd name="connsiteX7" fmla="*/ 1972401 w 3065302"/>
              <a:gd name="connsiteY7" fmla="*/ 130469 h 1352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5302" h="1352386">
                <a:moveTo>
                  <a:pt x="1911441" y="130469"/>
                </a:moveTo>
                <a:cubicBezTo>
                  <a:pt x="1339094" y="41569"/>
                  <a:pt x="766748" y="-47331"/>
                  <a:pt x="448401" y="28869"/>
                </a:cubicBezTo>
                <a:cubicBezTo>
                  <a:pt x="130054" y="105069"/>
                  <a:pt x="11521" y="418336"/>
                  <a:pt x="1361" y="587669"/>
                </a:cubicBezTo>
                <a:cubicBezTo>
                  <a:pt x="-8799" y="757002"/>
                  <a:pt x="30148" y="917869"/>
                  <a:pt x="387441" y="1044869"/>
                </a:cubicBezTo>
                <a:cubicBezTo>
                  <a:pt x="744734" y="1171869"/>
                  <a:pt x="1718401" y="1378456"/>
                  <a:pt x="2145121" y="1349669"/>
                </a:cubicBezTo>
                <a:cubicBezTo>
                  <a:pt x="2571841" y="1320882"/>
                  <a:pt x="2812294" y="1070269"/>
                  <a:pt x="2947761" y="872149"/>
                </a:cubicBezTo>
                <a:cubicBezTo>
                  <a:pt x="3083228" y="674029"/>
                  <a:pt x="3120481" y="284562"/>
                  <a:pt x="2957921" y="160949"/>
                </a:cubicBezTo>
                <a:cubicBezTo>
                  <a:pt x="2795361" y="37336"/>
                  <a:pt x="2383881" y="83902"/>
                  <a:pt x="1972401" y="130469"/>
                </a:cubicBezTo>
              </a:path>
            </a:pathLst>
          </a:cu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776A07E5-0316-F54A-8980-429E2CD23F3A}"/>
              </a:ext>
            </a:extLst>
          </p:cNvPr>
          <p:cNvSpPr/>
          <p:nvPr/>
        </p:nvSpPr>
        <p:spPr>
          <a:xfrm>
            <a:off x="1937955" y="3053438"/>
            <a:ext cx="3340954" cy="1261002"/>
          </a:xfrm>
          <a:custGeom>
            <a:avLst/>
            <a:gdLst>
              <a:gd name="connsiteX0" fmla="*/ 3263965 w 3340954"/>
              <a:gd name="connsiteY0" fmla="*/ 573682 h 1261002"/>
              <a:gd name="connsiteX1" fmla="*/ 2959165 w 3340954"/>
              <a:gd name="connsiteY1" fmla="*/ 65682 h 1261002"/>
              <a:gd name="connsiteX2" fmla="*/ 1171005 w 3340954"/>
              <a:gd name="connsiteY2" fmla="*/ 25042 h 1261002"/>
              <a:gd name="connsiteX3" fmla="*/ 215965 w 3340954"/>
              <a:gd name="connsiteY3" fmla="*/ 238402 h 1261002"/>
              <a:gd name="connsiteX4" fmla="*/ 165165 w 3340954"/>
              <a:gd name="connsiteY4" fmla="*/ 1213762 h 1261002"/>
              <a:gd name="connsiteX5" fmla="*/ 2085405 w 3340954"/>
              <a:gd name="connsiteY5" fmla="*/ 1091842 h 1261002"/>
              <a:gd name="connsiteX6" fmla="*/ 3233485 w 3340954"/>
              <a:gd name="connsiteY6" fmla="*/ 949602 h 1261002"/>
              <a:gd name="connsiteX7" fmla="*/ 3263965 w 3340954"/>
              <a:gd name="connsiteY7" fmla="*/ 573682 h 126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0954" h="1261002">
                <a:moveTo>
                  <a:pt x="3263965" y="573682"/>
                </a:moveTo>
                <a:cubicBezTo>
                  <a:pt x="3218245" y="426362"/>
                  <a:pt x="3307992" y="157122"/>
                  <a:pt x="2959165" y="65682"/>
                </a:cubicBezTo>
                <a:cubicBezTo>
                  <a:pt x="2610338" y="-25758"/>
                  <a:pt x="1628205" y="-3745"/>
                  <a:pt x="1171005" y="25042"/>
                </a:cubicBezTo>
                <a:cubicBezTo>
                  <a:pt x="713805" y="53829"/>
                  <a:pt x="383605" y="40282"/>
                  <a:pt x="215965" y="238402"/>
                </a:cubicBezTo>
                <a:cubicBezTo>
                  <a:pt x="48325" y="436522"/>
                  <a:pt x="-146408" y="1071522"/>
                  <a:pt x="165165" y="1213762"/>
                </a:cubicBezTo>
                <a:cubicBezTo>
                  <a:pt x="476738" y="1356002"/>
                  <a:pt x="1574018" y="1135869"/>
                  <a:pt x="2085405" y="1091842"/>
                </a:cubicBezTo>
                <a:cubicBezTo>
                  <a:pt x="2596792" y="1047815"/>
                  <a:pt x="3040445" y="1037655"/>
                  <a:pt x="3233485" y="949602"/>
                </a:cubicBezTo>
                <a:cubicBezTo>
                  <a:pt x="3426525" y="861549"/>
                  <a:pt x="3309685" y="721002"/>
                  <a:pt x="3263965" y="573682"/>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ATR and Resolver Behaviour</a:t>
            </a:r>
          </a:p>
        </p:txBody>
      </p:sp>
      <p:sp>
        <p:nvSpPr>
          <p:cNvPr id="4" name="TextBox 3">
            <a:extLst>
              <a:ext uri="{FF2B5EF4-FFF2-40B4-BE49-F238E27FC236}">
                <a16:creationId xmlns:a16="http://schemas.microsoft.com/office/drawing/2014/main" id="{F6702168-6F90-1F4B-869C-EF1DA2F35A78}"/>
              </a:ext>
            </a:extLst>
          </p:cNvPr>
          <p:cNvSpPr txBox="1"/>
          <p:nvPr/>
        </p:nvSpPr>
        <p:spPr>
          <a:xfrm>
            <a:off x="2204721" y="3322320"/>
            <a:ext cx="2468880" cy="646331"/>
          </a:xfrm>
          <a:prstGeom prst="rect">
            <a:avLst/>
          </a:prstGeom>
          <a:noFill/>
        </p:spPr>
        <p:txBody>
          <a:bodyPr wrap="square" rtlCol="0">
            <a:spAutoFit/>
          </a:bodyPr>
          <a:lstStyle/>
          <a:p>
            <a:pPr algn="ctr"/>
            <a:r>
              <a:rPr lang="en-AU" dirty="0">
                <a:latin typeface="AhnbergHand" pitchFamily="2" charset="0"/>
              </a:rPr>
              <a:t>Can’t Receive Fragmented UDP</a:t>
            </a:r>
          </a:p>
        </p:txBody>
      </p:sp>
      <p:sp>
        <p:nvSpPr>
          <p:cNvPr id="5" name="TextBox 4">
            <a:extLst>
              <a:ext uri="{FF2B5EF4-FFF2-40B4-BE49-F238E27FC236}">
                <a16:creationId xmlns:a16="http://schemas.microsoft.com/office/drawing/2014/main" id="{FB418AC6-B4C5-E54F-9305-4BA22AB7DA34}"/>
              </a:ext>
            </a:extLst>
          </p:cNvPr>
          <p:cNvSpPr txBox="1"/>
          <p:nvPr/>
        </p:nvSpPr>
        <p:spPr>
          <a:xfrm>
            <a:off x="5171441" y="3444240"/>
            <a:ext cx="2468880" cy="369332"/>
          </a:xfrm>
          <a:prstGeom prst="rect">
            <a:avLst/>
          </a:prstGeom>
          <a:noFill/>
        </p:spPr>
        <p:txBody>
          <a:bodyPr wrap="square" rtlCol="0">
            <a:spAutoFit/>
          </a:bodyPr>
          <a:lstStyle/>
          <a:p>
            <a:pPr algn="ctr"/>
            <a:r>
              <a:rPr lang="en-AU" dirty="0">
                <a:latin typeface="AhnbergHand" pitchFamily="2" charset="0"/>
              </a:rPr>
              <a:t>Can’t Use TCP</a:t>
            </a:r>
          </a:p>
        </p:txBody>
      </p:sp>
      <p:sp>
        <p:nvSpPr>
          <p:cNvPr id="9" name="Freeform 8">
            <a:extLst>
              <a:ext uri="{FF2B5EF4-FFF2-40B4-BE49-F238E27FC236}">
                <a16:creationId xmlns:a16="http://schemas.microsoft.com/office/drawing/2014/main" id="{505E9D63-EEF6-1140-AD00-D7CEE74982B6}"/>
              </a:ext>
            </a:extLst>
          </p:cNvPr>
          <p:cNvSpPr/>
          <p:nvPr/>
        </p:nvSpPr>
        <p:spPr>
          <a:xfrm>
            <a:off x="4712181" y="3129280"/>
            <a:ext cx="575247" cy="932478"/>
          </a:xfrm>
          <a:custGeom>
            <a:avLst/>
            <a:gdLst>
              <a:gd name="connsiteX0" fmla="*/ 205259 w 575247"/>
              <a:gd name="connsiteY0" fmla="*/ 50800 h 932478"/>
              <a:gd name="connsiteX1" fmla="*/ 2059 w 575247"/>
              <a:gd name="connsiteY1" fmla="*/ 457200 h 932478"/>
              <a:gd name="connsiteX2" fmla="*/ 317019 w 575247"/>
              <a:gd name="connsiteY2" fmla="*/ 914400 h 932478"/>
              <a:gd name="connsiteX3" fmla="*/ 571019 w 575247"/>
              <a:gd name="connsiteY3" fmla="*/ 782320 h 932478"/>
              <a:gd name="connsiteX4" fmla="*/ 459259 w 575247"/>
              <a:gd name="connsiteY4" fmla="*/ 243840 h 932478"/>
              <a:gd name="connsiteX5" fmla="*/ 245899 w 575247"/>
              <a:gd name="connsiteY5" fmla="*/ 0 h 93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247" h="932478">
                <a:moveTo>
                  <a:pt x="205259" y="50800"/>
                </a:moveTo>
                <a:cubicBezTo>
                  <a:pt x="94345" y="182033"/>
                  <a:pt x="-16568" y="313267"/>
                  <a:pt x="2059" y="457200"/>
                </a:cubicBezTo>
                <a:cubicBezTo>
                  <a:pt x="20686" y="601133"/>
                  <a:pt x="222192" y="860213"/>
                  <a:pt x="317019" y="914400"/>
                </a:cubicBezTo>
                <a:cubicBezTo>
                  <a:pt x="411846" y="968587"/>
                  <a:pt x="547312" y="894080"/>
                  <a:pt x="571019" y="782320"/>
                </a:cubicBezTo>
                <a:cubicBezTo>
                  <a:pt x="594726" y="670560"/>
                  <a:pt x="513446" y="374227"/>
                  <a:pt x="459259" y="243840"/>
                </a:cubicBezTo>
                <a:cubicBezTo>
                  <a:pt x="405072" y="113453"/>
                  <a:pt x="325485" y="56726"/>
                  <a:pt x="245899" y="0"/>
                </a:cubicBezTo>
              </a:path>
            </a:pathLst>
          </a:cu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1B901AB6-C7CC-C84E-87DA-59C47D446A72}"/>
              </a:ext>
            </a:extLst>
          </p:cNvPr>
          <p:cNvSpPr txBox="1"/>
          <p:nvPr/>
        </p:nvSpPr>
        <p:spPr>
          <a:xfrm>
            <a:off x="2837428" y="4629400"/>
            <a:ext cx="4971233"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How big are each of these pools?</a:t>
            </a:r>
          </a:p>
          <a:p>
            <a:r>
              <a:rPr lang="en-AU" dirty="0">
                <a:solidFill>
                  <a:schemeClr val="accent4">
                    <a:lumMod val="50000"/>
                  </a:schemeClr>
                </a:solidFill>
                <a:latin typeface="AhnbergHand" pitchFamily="2" charset="0"/>
              </a:rPr>
              <a:t>What proportion of users are impacted?</a:t>
            </a:r>
          </a:p>
        </p:txBody>
      </p:sp>
      <p:sp>
        <p:nvSpPr>
          <p:cNvPr id="8" name="TextBox 7">
            <a:extLst>
              <a:ext uri="{FF2B5EF4-FFF2-40B4-BE49-F238E27FC236}">
                <a16:creationId xmlns:a16="http://schemas.microsoft.com/office/drawing/2014/main" id="{83297216-F2F1-6541-8D58-E94D62CE831B}"/>
              </a:ext>
            </a:extLst>
          </p:cNvPr>
          <p:cNvSpPr txBox="1"/>
          <p:nvPr/>
        </p:nvSpPr>
        <p:spPr>
          <a:xfrm>
            <a:off x="838200" y="2638028"/>
            <a:ext cx="181972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will help</a:t>
            </a:r>
          </a:p>
        </p:txBody>
      </p:sp>
      <p:sp>
        <p:nvSpPr>
          <p:cNvPr id="11" name="Freeform 10">
            <a:extLst>
              <a:ext uri="{FF2B5EF4-FFF2-40B4-BE49-F238E27FC236}">
                <a16:creationId xmlns:a16="http://schemas.microsoft.com/office/drawing/2014/main" id="{D499A94C-9FB5-5645-9E64-2AAF26BDB7C5}"/>
              </a:ext>
            </a:extLst>
          </p:cNvPr>
          <p:cNvSpPr/>
          <p:nvPr/>
        </p:nvSpPr>
        <p:spPr>
          <a:xfrm>
            <a:off x="1051424" y="3035962"/>
            <a:ext cx="832214" cy="812800"/>
          </a:xfrm>
          <a:custGeom>
            <a:avLst/>
            <a:gdLst>
              <a:gd name="connsiteX0" fmla="*/ 313455 w 832214"/>
              <a:gd name="connsiteY0" fmla="*/ 0 h 812800"/>
              <a:gd name="connsiteX1" fmla="*/ 18815 w 832214"/>
              <a:gd name="connsiteY1" fmla="*/ 396240 h 812800"/>
              <a:gd name="connsiteX2" fmla="*/ 790975 w 832214"/>
              <a:gd name="connsiteY2" fmla="*/ 650240 h 812800"/>
              <a:gd name="connsiteX3" fmla="*/ 669055 w 832214"/>
              <a:gd name="connsiteY3" fmla="*/ 487680 h 812800"/>
              <a:gd name="connsiteX4" fmla="*/ 831615 w 832214"/>
              <a:gd name="connsiteY4" fmla="*/ 629920 h 812800"/>
              <a:gd name="connsiteX5" fmla="*/ 597935 w 832214"/>
              <a:gd name="connsiteY5" fmla="*/ 812800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2214" h="812800">
                <a:moveTo>
                  <a:pt x="313455" y="0"/>
                </a:moveTo>
                <a:cubicBezTo>
                  <a:pt x="126341" y="143933"/>
                  <a:pt x="-60772" y="287867"/>
                  <a:pt x="18815" y="396240"/>
                </a:cubicBezTo>
                <a:cubicBezTo>
                  <a:pt x="98402" y="504613"/>
                  <a:pt x="682602" y="635000"/>
                  <a:pt x="790975" y="650240"/>
                </a:cubicBezTo>
                <a:cubicBezTo>
                  <a:pt x="899348" y="665480"/>
                  <a:pt x="662282" y="491067"/>
                  <a:pt x="669055" y="487680"/>
                </a:cubicBezTo>
                <a:cubicBezTo>
                  <a:pt x="675828" y="484293"/>
                  <a:pt x="843468" y="575733"/>
                  <a:pt x="831615" y="629920"/>
                </a:cubicBezTo>
                <a:cubicBezTo>
                  <a:pt x="819762" y="684107"/>
                  <a:pt x="708848" y="748453"/>
                  <a:pt x="597935" y="81280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A1A1F98F-3A22-BD4F-A2CB-98A3061EAA11}"/>
              </a:ext>
            </a:extLst>
          </p:cNvPr>
          <p:cNvSpPr txBox="1"/>
          <p:nvPr/>
        </p:nvSpPr>
        <p:spPr>
          <a:xfrm>
            <a:off x="8282722" y="3053438"/>
            <a:ext cx="3626314"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be of use, but it</a:t>
            </a:r>
          </a:p>
          <a:p>
            <a:r>
              <a:rPr lang="en-AU" dirty="0">
                <a:solidFill>
                  <a:schemeClr val="accent4">
                    <a:lumMod val="50000"/>
                  </a:schemeClr>
                </a:solidFill>
                <a:latin typeface="AhnbergHand" pitchFamily="2" charset="0"/>
              </a:rPr>
              <a:t>shouldn’t matter</a:t>
            </a:r>
          </a:p>
        </p:txBody>
      </p:sp>
      <p:sp>
        <p:nvSpPr>
          <p:cNvPr id="14" name="Freeform 13">
            <a:extLst>
              <a:ext uri="{FF2B5EF4-FFF2-40B4-BE49-F238E27FC236}">
                <a16:creationId xmlns:a16="http://schemas.microsoft.com/office/drawing/2014/main" id="{FA7D1D8C-17DE-6540-ADA4-BBC794F48914}"/>
              </a:ext>
            </a:extLst>
          </p:cNvPr>
          <p:cNvSpPr/>
          <p:nvPr/>
        </p:nvSpPr>
        <p:spPr>
          <a:xfrm>
            <a:off x="7869674" y="3444240"/>
            <a:ext cx="1493394" cy="426720"/>
          </a:xfrm>
          <a:custGeom>
            <a:avLst/>
            <a:gdLst>
              <a:gd name="connsiteX0" fmla="*/ 1487686 w 1493394"/>
              <a:gd name="connsiteY0" fmla="*/ 0 h 426720"/>
              <a:gd name="connsiteX1" fmla="*/ 1274326 w 1493394"/>
              <a:gd name="connsiteY1" fmla="*/ 284480 h 426720"/>
              <a:gd name="connsiteX2" fmla="*/ 55126 w 1493394"/>
              <a:gd name="connsiteY2" fmla="*/ 284480 h 426720"/>
              <a:gd name="connsiteX3" fmla="*/ 278646 w 1493394"/>
              <a:gd name="connsiteY3" fmla="*/ 121920 h 426720"/>
              <a:gd name="connsiteX4" fmla="*/ 4326 w 1493394"/>
              <a:gd name="connsiteY4" fmla="*/ 284480 h 426720"/>
              <a:gd name="connsiteX5" fmla="*/ 136406 w 1493394"/>
              <a:gd name="connsiteY5" fmla="*/ 426720 h 42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94" h="426720">
                <a:moveTo>
                  <a:pt x="1487686" y="0"/>
                </a:moveTo>
                <a:cubicBezTo>
                  <a:pt x="1500386" y="118533"/>
                  <a:pt x="1513086" y="237067"/>
                  <a:pt x="1274326" y="284480"/>
                </a:cubicBezTo>
                <a:cubicBezTo>
                  <a:pt x="1035566" y="331893"/>
                  <a:pt x="221073" y="311573"/>
                  <a:pt x="55126" y="284480"/>
                </a:cubicBezTo>
                <a:cubicBezTo>
                  <a:pt x="-110821" y="257387"/>
                  <a:pt x="287113" y="121920"/>
                  <a:pt x="278646" y="121920"/>
                </a:cubicBezTo>
                <a:cubicBezTo>
                  <a:pt x="270179" y="121920"/>
                  <a:pt x="28033" y="233680"/>
                  <a:pt x="4326" y="284480"/>
                </a:cubicBezTo>
                <a:cubicBezTo>
                  <a:pt x="-19381" y="335280"/>
                  <a:pt x="58512" y="381000"/>
                  <a:pt x="136406" y="42672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74A62168-84F3-6244-84D5-1CA5919F168A}"/>
              </a:ext>
            </a:extLst>
          </p:cNvPr>
          <p:cNvSpPr txBox="1"/>
          <p:nvPr/>
        </p:nvSpPr>
        <p:spPr>
          <a:xfrm>
            <a:off x="4157007" y="2488268"/>
            <a:ext cx="206498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help</a:t>
            </a:r>
          </a:p>
        </p:txBody>
      </p:sp>
      <p:sp>
        <p:nvSpPr>
          <p:cNvPr id="16" name="Freeform 15">
            <a:extLst>
              <a:ext uri="{FF2B5EF4-FFF2-40B4-BE49-F238E27FC236}">
                <a16:creationId xmlns:a16="http://schemas.microsoft.com/office/drawing/2014/main" id="{E12B7B5F-1189-294D-8DFD-9070EF95928E}"/>
              </a:ext>
            </a:extLst>
          </p:cNvPr>
          <p:cNvSpPr/>
          <p:nvPr/>
        </p:nvSpPr>
        <p:spPr>
          <a:xfrm>
            <a:off x="4886960" y="2824480"/>
            <a:ext cx="213391" cy="672021"/>
          </a:xfrm>
          <a:custGeom>
            <a:avLst/>
            <a:gdLst>
              <a:gd name="connsiteX0" fmla="*/ 162560 w 213391"/>
              <a:gd name="connsiteY0" fmla="*/ 0 h 672021"/>
              <a:gd name="connsiteX1" fmla="*/ 101600 w 213391"/>
              <a:gd name="connsiteY1" fmla="*/ 640080 h 672021"/>
              <a:gd name="connsiteX2" fmla="*/ 213360 w 213391"/>
              <a:gd name="connsiteY2" fmla="*/ 436880 h 672021"/>
              <a:gd name="connsiteX3" fmla="*/ 111760 w 213391"/>
              <a:gd name="connsiteY3" fmla="*/ 670560 h 672021"/>
              <a:gd name="connsiteX4" fmla="*/ 0 w 213391"/>
              <a:gd name="connsiteY4" fmla="*/ 518160 h 672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91" h="672021">
                <a:moveTo>
                  <a:pt x="162560" y="0"/>
                </a:moveTo>
                <a:cubicBezTo>
                  <a:pt x="127846" y="283633"/>
                  <a:pt x="93133" y="567267"/>
                  <a:pt x="101600" y="640080"/>
                </a:cubicBezTo>
                <a:cubicBezTo>
                  <a:pt x="110067" y="712893"/>
                  <a:pt x="211667" y="431800"/>
                  <a:pt x="213360" y="436880"/>
                </a:cubicBezTo>
                <a:cubicBezTo>
                  <a:pt x="215053" y="441960"/>
                  <a:pt x="147320" y="657013"/>
                  <a:pt x="111760" y="670560"/>
                </a:cubicBezTo>
                <a:cubicBezTo>
                  <a:pt x="76200" y="684107"/>
                  <a:pt x="38100" y="601133"/>
                  <a:pt x="0" y="51816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231369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09AD-1AD2-AE40-88C9-69D36B83BAE0}"/>
              </a:ext>
            </a:extLst>
          </p:cNvPr>
          <p:cNvSpPr>
            <a:spLocks noGrp="1"/>
          </p:cNvSpPr>
          <p:nvPr>
            <p:ph type="title"/>
          </p:nvPr>
        </p:nvSpPr>
        <p:spPr/>
        <p:txBody>
          <a:bodyPr/>
          <a:lstStyle/>
          <a:p>
            <a:r>
              <a:rPr lang="en-AU" dirty="0"/>
              <a:t>Experiment Details</a:t>
            </a:r>
          </a:p>
        </p:txBody>
      </p:sp>
      <p:sp>
        <p:nvSpPr>
          <p:cNvPr id="3" name="Content Placeholder 2">
            <a:extLst>
              <a:ext uri="{FF2B5EF4-FFF2-40B4-BE49-F238E27FC236}">
                <a16:creationId xmlns:a16="http://schemas.microsoft.com/office/drawing/2014/main" id="{4A3D5407-1A36-1843-A614-60F56E99E504}"/>
              </a:ext>
            </a:extLst>
          </p:cNvPr>
          <p:cNvSpPr>
            <a:spLocks noGrp="1"/>
          </p:cNvSpPr>
          <p:nvPr>
            <p:ph idx="1"/>
          </p:nvPr>
        </p:nvSpPr>
        <p:spPr/>
        <p:txBody>
          <a:bodyPr/>
          <a:lstStyle/>
          <a:p>
            <a:r>
              <a:rPr lang="en-AU" dirty="0"/>
              <a:t>Use 6 tests:</a:t>
            </a:r>
          </a:p>
          <a:p>
            <a:pPr lvl="1"/>
            <a:r>
              <a:rPr lang="en-AU" dirty="0"/>
              <a:t>2 tests use ATR responses – one is DNS over IPv4, the other is DNS over IPv6</a:t>
            </a:r>
          </a:p>
          <a:p>
            <a:pPr lvl="1"/>
            <a:r>
              <a:rPr lang="en-AU" dirty="0"/>
              <a:t>2 tests use only truncated responses – IPv4 and IPv6</a:t>
            </a:r>
          </a:p>
          <a:p>
            <a:pPr lvl="1"/>
            <a:r>
              <a:rPr lang="en-AU" dirty="0"/>
              <a:t>2 tests use large fragmented UDP responses  - IPv4 and IPv6</a:t>
            </a:r>
          </a:p>
          <a:p>
            <a:endParaRPr lang="en-AU" dirty="0"/>
          </a:p>
          <a:p>
            <a:r>
              <a:rPr lang="en-AU" dirty="0"/>
              <a:t>Performed 55M experiments</a:t>
            </a:r>
          </a:p>
        </p:txBody>
      </p:sp>
    </p:spTree>
    <p:extLst>
      <p:ext uri="{BB962C8B-B14F-4D97-AF65-F5344CB8AC3E}">
        <p14:creationId xmlns:p14="http://schemas.microsoft.com/office/powerpoint/2010/main" val="1573526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D0343-432D-1949-8AB1-04F544FB9CD9}"/>
              </a:ext>
            </a:extLst>
          </p:cNvPr>
          <p:cNvSpPr>
            <a:spLocks noGrp="1"/>
          </p:cNvSpPr>
          <p:nvPr>
            <p:ph type="title"/>
          </p:nvPr>
        </p:nvSpPr>
        <p:spPr/>
        <p:txBody>
          <a:bodyPr/>
          <a:lstStyle/>
          <a:p>
            <a:r>
              <a:rPr lang="en-AU" dirty="0"/>
              <a:t>Looking at Resolvers</a:t>
            </a:r>
          </a:p>
        </p:txBody>
      </p:sp>
      <p:sp>
        <p:nvSpPr>
          <p:cNvPr id="3" name="Content Placeholder 2">
            <a:extLst>
              <a:ext uri="{FF2B5EF4-FFF2-40B4-BE49-F238E27FC236}">
                <a16:creationId xmlns:a16="http://schemas.microsoft.com/office/drawing/2014/main" id="{5D6FBE20-B69F-FC43-906B-3D065D952D9C}"/>
              </a:ext>
            </a:extLst>
          </p:cNvPr>
          <p:cNvSpPr>
            <a:spLocks noGrp="1"/>
          </p:cNvSpPr>
          <p:nvPr>
            <p:ph idx="1"/>
          </p:nvPr>
        </p:nvSpPr>
        <p:spPr>
          <a:xfrm>
            <a:off x="838200" y="1825625"/>
            <a:ext cx="10515600" cy="1255032"/>
          </a:xfrm>
        </p:spPr>
        <p:txBody>
          <a:bodyPr/>
          <a:lstStyle/>
          <a:p>
            <a:pPr marL="0" indent="0">
              <a:buNone/>
            </a:pPr>
            <a:r>
              <a:rPr lang="en-AU" dirty="0"/>
              <a:t>We are looking at resolvers who demonstrated that they received responses of each test type:</a:t>
            </a:r>
          </a:p>
          <a:p>
            <a:pPr marL="0" indent="0">
              <a:buNone/>
            </a:pPr>
            <a:endParaRPr lang="en-AU" dirty="0"/>
          </a:p>
        </p:txBody>
      </p:sp>
      <p:graphicFrame>
        <p:nvGraphicFramePr>
          <p:cNvPr id="5" name="Table 4">
            <a:extLst>
              <a:ext uri="{FF2B5EF4-FFF2-40B4-BE49-F238E27FC236}">
                <a16:creationId xmlns:a16="http://schemas.microsoft.com/office/drawing/2014/main" id="{6E548F9A-67C8-0644-A08D-D8F63D5C168F}"/>
              </a:ext>
            </a:extLst>
          </p:cNvPr>
          <p:cNvGraphicFramePr>
            <a:graphicFrameLocks noGrp="1"/>
          </p:cNvGraphicFramePr>
          <p:nvPr>
            <p:extLst>
              <p:ext uri="{D42A27DB-BD31-4B8C-83A1-F6EECF244321}">
                <p14:modId xmlns:p14="http://schemas.microsoft.com/office/powerpoint/2010/main" val="4238648592"/>
              </p:ext>
            </p:extLst>
          </p:nvPr>
        </p:nvGraphicFramePr>
        <p:xfrm>
          <a:off x="1574800" y="4268409"/>
          <a:ext cx="8128000" cy="111252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256004065"/>
                    </a:ext>
                  </a:extLst>
                </a:gridCol>
                <a:gridCol w="1625600">
                  <a:extLst>
                    <a:ext uri="{9D8B030D-6E8A-4147-A177-3AD203B41FA5}">
                      <a16:colId xmlns:a16="http://schemas.microsoft.com/office/drawing/2014/main" val="4292013095"/>
                    </a:ext>
                  </a:extLst>
                </a:gridCol>
                <a:gridCol w="1625600">
                  <a:extLst>
                    <a:ext uri="{9D8B030D-6E8A-4147-A177-3AD203B41FA5}">
                      <a16:colId xmlns:a16="http://schemas.microsoft.com/office/drawing/2014/main" val="2949457661"/>
                    </a:ext>
                  </a:extLst>
                </a:gridCol>
                <a:gridCol w="1625600">
                  <a:extLst>
                    <a:ext uri="{9D8B030D-6E8A-4147-A177-3AD203B41FA5}">
                      <a16:colId xmlns:a16="http://schemas.microsoft.com/office/drawing/2014/main" val="3882715843"/>
                    </a:ext>
                  </a:extLst>
                </a:gridCol>
                <a:gridCol w="1625600">
                  <a:extLst>
                    <a:ext uri="{9D8B030D-6E8A-4147-A177-3AD203B41FA5}">
                      <a16:colId xmlns:a16="http://schemas.microsoft.com/office/drawing/2014/main" val="3449501462"/>
                    </a:ext>
                  </a:extLst>
                </a:gridCol>
              </a:tblGrid>
              <a:tr h="370840">
                <a:tc>
                  <a:txBody>
                    <a:bodyPr/>
                    <a:lstStyle/>
                    <a:p>
                      <a:r>
                        <a:rPr lang="en-AU" dirty="0"/>
                        <a:t>Protocol</a:t>
                      </a:r>
                    </a:p>
                  </a:txBody>
                  <a:tcPr/>
                </a:tc>
                <a:tc>
                  <a:txBody>
                    <a:bodyPr/>
                    <a:lstStyle/>
                    <a:p>
                      <a:pPr algn="r"/>
                      <a:r>
                        <a:rPr lang="en-AU" dirty="0"/>
                        <a:t>Resolvers</a:t>
                      </a:r>
                    </a:p>
                  </a:txBody>
                  <a:tcPr/>
                </a:tc>
                <a:tc>
                  <a:txBody>
                    <a:bodyPr/>
                    <a:lstStyle/>
                    <a:p>
                      <a:pPr algn="r"/>
                      <a:r>
                        <a:rPr lang="en-AU" dirty="0"/>
                        <a:t>ATR</a:t>
                      </a:r>
                    </a:p>
                  </a:txBody>
                  <a:tcPr/>
                </a:tc>
                <a:tc>
                  <a:txBody>
                    <a:bodyPr/>
                    <a:lstStyle/>
                    <a:p>
                      <a:pPr algn="r"/>
                      <a:r>
                        <a:rPr lang="en-AU" dirty="0"/>
                        <a:t>Large UDP</a:t>
                      </a:r>
                    </a:p>
                  </a:txBody>
                  <a:tcPr/>
                </a:tc>
                <a:tc>
                  <a:txBody>
                    <a:bodyPr/>
                    <a:lstStyle/>
                    <a:p>
                      <a:pPr algn="r"/>
                      <a:r>
                        <a:rPr lang="en-AU" dirty="0"/>
                        <a:t>TCP</a:t>
                      </a:r>
                    </a:p>
                  </a:txBody>
                  <a:tcPr/>
                </a:tc>
                <a:extLst>
                  <a:ext uri="{0D108BD9-81ED-4DB2-BD59-A6C34878D82A}">
                    <a16:rowId xmlns:a16="http://schemas.microsoft.com/office/drawing/2014/main" val="3422051195"/>
                  </a:ext>
                </a:extLst>
              </a:tr>
              <a:tr h="370840">
                <a:tc>
                  <a:txBody>
                    <a:bodyPr/>
                    <a:lstStyle/>
                    <a:p>
                      <a:r>
                        <a:rPr lang="en-AU" dirty="0"/>
                        <a:t>IPv4</a:t>
                      </a:r>
                    </a:p>
                  </a:txBody>
                  <a:tcPr/>
                </a:tc>
                <a:tc>
                  <a:txBody>
                    <a:bodyPr/>
                    <a:lstStyle/>
                    <a:p>
                      <a:pPr algn="r"/>
                      <a:r>
                        <a:rPr lang="en-AU" dirty="0"/>
                        <a:t>113,087</a:t>
                      </a:r>
                    </a:p>
                  </a:txBody>
                  <a:tcPr/>
                </a:tc>
                <a:tc>
                  <a:txBody>
                    <a:bodyPr/>
                    <a:lstStyle/>
                    <a:p>
                      <a:pPr algn="r"/>
                      <a:r>
                        <a:rPr lang="en-AU" dirty="0"/>
                        <a:t>71.2%</a:t>
                      </a:r>
                    </a:p>
                  </a:txBody>
                  <a:tcPr/>
                </a:tc>
                <a:tc>
                  <a:txBody>
                    <a:bodyPr/>
                    <a:lstStyle/>
                    <a:p>
                      <a:pPr algn="r"/>
                      <a:r>
                        <a:rPr lang="en-AU" dirty="0"/>
                        <a:t>60.1%</a:t>
                      </a:r>
                    </a:p>
                  </a:txBody>
                  <a:tcPr/>
                </a:tc>
                <a:tc>
                  <a:txBody>
                    <a:bodyPr/>
                    <a:lstStyle/>
                    <a:p>
                      <a:pPr algn="r"/>
                      <a:r>
                        <a:rPr lang="en-AU" dirty="0"/>
                        <a:t>79.4%</a:t>
                      </a:r>
                    </a:p>
                  </a:txBody>
                  <a:tcPr/>
                </a:tc>
                <a:extLst>
                  <a:ext uri="{0D108BD9-81ED-4DB2-BD59-A6C34878D82A}">
                    <a16:rowId xmlns:a16="http://schemas.microsoft.com/office/drawing/2014/main" val="385167478"/>
                  </a:ext>
                </a:extLst>
              </a:tr>
              <a:tr h="370840">
                <a:tc>
                  <a:txBody>
                    <a:bodyPr/>
                    <a:lstStyle/>
                    <a:p>
                      <a:r>
                        <a:rPr lang="en-AU" dirty="0"/>
                        <a:t>IPv6</a:t>
                      </a:r>
                    </a:p>
                  </a:txBody>
                  <a:tcPr/>
                </a:tc>
                <a:tc>
                  <a:txBody>
                    <a:bodyPr/>
                    <a:lstStyle/>
                    <a:p>
                      <a:pPr algn="r"/>
                      <a:r>
                        <a:rPr lang="en-AU" dirty="0"/>
                        <a:t>20,878</a:t>
                      </a:r>
                    </a:p>
                  </a:txBody>
                  <a:tcPr/>
                </a:tc>
                <a:tc>
                  <a:txBody>
                    <a:bodyPr/>
                    <a:lstStyle/>
                    <a:p>
                      <a:pPr algn="r"/>
                      <a:r>
                        <a:rPr lang="en-AU" dirty="0"/>
                        <a:t>55.4%</a:t>
                      </a:r>
                    </a:p>
                  </a:txBody>
                  <a:tcPr/>
                </a:tc>
                <a:tc>
                  <a:txBody>
                    <a:bodyPr/>
                    <a:lstStyle/>
                    <a:p>
                      <a:pPr algn="r"/>
                      <a:r>
                        <a:rPr lang="en-AU" dirty="0"/>
                        <a:t>50.0%</a:t>
                      </a:r>
                    </a:p>
                  </a:txBody>
                  <a:tcPr/>
                </a:tc>
                <a:tc>
                  <a:txBody>
                    <a:bodyPr/>
                    <a:lstStyle/>
                    <a:p>
                      <a:pPr algn="r"/>
                      <a:r>
                        <a:rPr lang="en-AU" dirty="0"/>
                        <a:t>55.1%</a:t>
                      </a:r>
                    </a:p>
                  </a:txBody>
                  <a:tcPr/>
                </a:tc>
                <a:extLst>
                  <a:ext uri="{0D108BD9-81ED-4DB2-BD59-A6C34878D82A}">
                    <a16:rowId xmlns:a16="http://schemas.microsoft.com/office/drawing/2014/main" val="1239397337"/>
                  </a:ext>
                </a:extLst>
              </a:tr>
            </a:tbl>
          </a:graphicData>
        </a:graphic>
      </p:graphicFrame>
    </p:spTree>
    <p:extLst>
      <p:ext uri="{BB962C8B-B14F-4D97-AF65-F5344CB8AC3E}">
        <p14:creationId xmlns:p14="http://schemas.microsoft.com/office/powerpoint/2010/main" val="971255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D0343-432D-1949-8AB1-04F544FB9CD9}"/>
              </a:ext>
            </a:extLst>
          </p:cNvPr>
          <p:cNvSpPr>
            <a:spLocks noGrp="1"/>
          </p:cNvSpPr>
          <p:nvPr>
            <p:ph type="title"/>
          </p:nvPr>
        </p:nvSpPr>
        <p:spPr/>
        <p:txBody>
          <a:bodyPr/>
          <a:lstStyle/>
          <a:p>
            <a:r>
              <a:rPr lang="en-AU" dirty="0"/>
              <a:t>Looking at Resolvers</a:t>
            </a:r>
          </a:p>
        </p:txBody>
      </p:sp>
      <p:sp>
        <p:nvSpPr>
          <p:cNvPr id="3" name="Content Placeholder 2">
            <a:extLst>
              <a:ext uri="{FF2B5EF4-FFF2-40B4-BE49-F238E27FC236}">
                <a16:creationId xmlns:a16="http://schemas.microsoft.com/office/drawing/2014/main" id="{5D6FBE20-B69F-FC43-906B-3D065D952D9C}"/>
              </a:ext>
            </a:extLst>
          </p:cNvPr>
          <p:cNvSpPr>
            <a:spLocks noGrp="1"/>
          </p:cNvSpPr>
          <p:nvPr>
            <p:ph idx="1"/>
          </p:nvPr>
        </p:nvSpPr>
        <p:spPr>
          <a:xfrm>
            <a:off x="838200" y="1825625"/>
            <a:ext cx="10515600" cy="1255032"/>
          </a:xfrm>
        </p:spPr>
        <p:txBody>
          <a:bodyPr/>
          <a:lstStyle/>
          <a:p>
            <a:pPr marL="0" indent="0">
              <a:buNone/>
            </a:pPr>
            <a:r>
              <a:rPr lang="en-AU" dirty="0"/>
              <a:t>We are looking at resolvers who demonstrated that they received responses of each test type:</a:t>
            </a:r>
          </a:p>
          <a:p>
            <a:pPr marL="0" indent="0">
              <a:buNone/>
            </a:pPr>
            <a:endParaRPr lang="en-AU" dirty="0"/>
          </a:p>
        </p:txBody>
      </p:sp>
      <p:graphicFrame>
        <p:nvGraphicFramePr>
          <p:cNvPr id="5" name="Table 4">
            <a:extLst>
              <a:ext uri="{FF2B5EF4-FFF2-40B4-BE49-F238E27FC236}">
                <a16:creationId xmlns:a16="http://schemas.microsoft.com/office/drawing/2014/main" id="{6E548F9A-67C8-0644-A08D-D8F63D5C168F}"/>
              </a:ext>
            </a:extLst>
          </p:cNvPr>
          <p:cNvGraphicFramePr>
            <a:graphicFrameLocks noGrp="1"/>
          </p:cNvGraphicFramePr>
          <p:nvPr>
            <p:extLst>
              <p:ext uri="{D42A27DB-BD31-4B8C-83A1-F6EECF244321}">
                <p14:modId xmlns:p14="http://schemas.microsoft.com/office/powerpoint/2010/main" val="1222941977"/>
              </p:ext>
            </p:extLst>
          </p:nvPr>
        </p:nvGraphicFramePr>
        <p:xfrm>
          <a:off x="1574800" y="4268409"/>
          <a:ext cx="8128000" cy="111252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256004065"/>
                    </a:ext>
                  </a:extLst>
                </a:gridCol>
                <a:gridCol w="1625600">
                  <a:extLst>
                    <a:ext uri="{9D8B030D-6E8A-4147-A177-3AD203B41FA5}">
                      <a16:colId xmlns:a16="http://schemas.microsoft.com/office/drawing/2014/main" val="4292013095"/>
                    </a:ext>
                  </a:extLst>
                </a:gridCol>
                <a:gridCol w="1625600">
                  <a:extLst>
                    <a:ext uri="{9D8B030D-6E8A-4147-A177-3AD203B41FA5}">
                      <a16:colId xmlns:a16="http://schemas.microsoft.com/office/drawing/2014/main" val="2949457661"/>
                    </a:ext>
                  </a:extLst>
                </a:gridCol>
                <a:gridCol w="1625600">
                  <a:extLst>
                    <a:ext uri="{9D8B030D-6E8A-4147-A177-3AD203B41FA5}">
                      <a16:colId xmlns:a16="http://schemas.microsoft.com/office/drawing/2014/main" val="3882715843"/>
                    </a:ext>
                  </a:extLst>
                </a:gridCol>
                <a:gridCol w="1625600">
                  <a:extLst>
                    <a:ext uri="{9D8B030D-6E8A-4147-A177-3AD203B41FA5}">
                      <a16:colId xmlns:a16="http://schemas.microsoft.com/office/drawing/2014/main" val="3449501462"/>
                    </a:ext>
                  </a:extLst>
                </a:gridCol>
              </a:tblGrid>
              <a:tr h="370840">
                <a:tc>
                  <a:txBody>
                    <a:bodyPr/>
                    <a:lstStyle/>
                    <a:p>
                      <a:r>
                        <a:rPr lang="en-AU" dirty="0"/>
                        <a:t>Protocol</a:t>
                      </a:r>
                    </a:p>
                  </a:txBody>
                  <a:tcPr/>
                </a:tc>
                <a:tc>
                  <a:txBody>
                    <a:bodyPr/>
                    <a:lstStyle/>
                    <a:p>
                      <a:pPr algn="r"/>
                      <a:r>
                        <a:rPr lang="en-AU" dirty="0"/>
                        <a:t>Resolvers</a:t>
                      </a:r>
                    </a:p>
                  </a:txBody>
                  <a:tcPr/>
                </a:tc>
                <a:tc>
                  <a:txBody>
                    <a:bodyPr/>
                    <a:lstStyle/>
                    <a:p>
                      <a:pPr algn="r"/>
                      <a:r>
                        <a:rPr lang="en-AU" dirty="0"/>
                        <a:t>Fail ATR</a:t>
                      </a:r>
                    </a:p>
                  </a:txBody>
                  <a:tcPr/>
                </a:tc>
                <a:tc>
                  <a:txBody>
                    <a:bodyPr/>
                    <a:lstStyle/>
                    <a:p>
                      <a:pPr algn="r"/>
                      <a:r>
                        <a:rPr lang="en-AU" dirty="0"/>
                        <a:t>Fail Large UDP</a:t>
                      </a:r>
                    </a:p>
                  </a:txBody>
                  <a:tcPr/>
                </a:tc>
                <a:tc>
                  <a:txBody>
                    <a:bodyPr/>
                    <a:lstStyle/>
                    <a:p>
                      <a:pPr algn="r"/>
                      <a:r>
                        <a:rPr lang="en-AU" dirty="0"/>
                        <a:t>Fail TCP</a:t>
                      </a:r>
                    </a:p>
                  </a:txBody>
                  <a:tcPr/>
                </a:tc>
                <a:extLst>
                  <a:ext uri="{0D108BD9-81ED-4DB2-BD59-A6C34878D82A}">
                    <a16:rowId xmlns:a16="http://schemas.microsoft.com/office/drawing/2014/main" val="3422051195"/>
                  </a:ext>
                </a:extLst>
              </a:tr>
              <a:tr h="370840">
                <a:tc>
                  <a:txBody>
                    <a:bodyPr/>
                    <a:lstStyle/>
                    <a:p>
                      <a:r>
                        <a:rPr lang="en-AU" dirty="0"/>
                        <a:t>IPv4</a:t>
                      </a:r>
                    </a:p>
                  </a:txBody>
                  <a:tcPr/>
                </a:tc>
                <a:tc>
                  <a:txBody>
                    <a:bodyPr/>
                    <a:lstStyle/>
                    <a:p>
                      <a:pPr algn="r"/>
                      <a:r>
                        <a:rPr lang="en-AU" dirty="0"/>
                        <a:t>113,087</a:t>
                      </a:r>
                    </a:p>
                  </a:txBody>
                  <a:tcPr/>
                </a:tc>
                <a:tc>
                  <a:txBody>
                    <a:bodyPr/>
                    <a:lstStyle/>
                    <a:p>
                      <a:pPr algn="r"/>
                      <a:r>
                        <a:rPr lang="en-AU" dirty="0"/>
                        <a:t>28.8%</a:t>
                      </a:r>
                    </a:p>
                  </a:txBody>
                  <a:tcPr/>
                </a:tc>
                <a:tc>
                  <a:txBody>
                    <a:bodyPr/>
                    <a:lstStyle/>
                    <a:p>
                      <a:pPr algn="r"/>
                      <a:r>
                        <a:rPr lang="en-AU" dirty="0"/>
                        <a:t>39.9%</a:t>
                      </a:r>
                    </a:p>
                  </a:txBody>
                  <a:tcPr/>
                </a:tc>
                <a:tc>
                  <a:txBody>
                    <a:bodyPr/>
                    <a:lstStyle/>
                    <a:p>
                      <a:pPr algn="r"/>
                      <a:r>
                        <a:rPr lang="en-AU" dirty="0"/>
                        <a:t>20.6%</a:t>
                      </a:r>
                    </a:p>
                  </a:txBody>
                  <a:tcPr/>
                </a:tc>
                <a:extLst>
                  <a:ext uri="{0D108BD9-81ED-4DB2-BD59-A6C34878D82A}">
                    <a16:rowId xmlns:a16="http://schemas.microsoft.com/office/drawing/2014/main" val="385167478"/>
                  </a:ext>
                </a:extLst>
              </a:tr>
              <a:tr h="370840">
                <a:tc>
                  <a:txBody>
                    <a:bodyPr/>
                    <a:lstStyle/>
                    <a:p>
                      <a:r>
                        <a:rPr lang="en-AU" dirty="0"/>
                        <a:t>IPv6</a:t>
                      </a:r>
                    </a:p>
                  </a:txBody>
                  <a:tcPr/>
                </a:tc>
                <a:tc>
                  <a:txBody>
                    <a:bodyPr/>
                    <a:lstStyle/>
                    <a:p>
                      <a:pPr algn="r"/>
                      <a:r>
                        <a:rPr lang="en-AU" dirty="0"/>
                        <a:t>20,878</a:t>
                      </a:r>
                    </a:p>
                  </a:txBody>
                  <a:tcPr/>
                </a:tc>
                <a:tc>
                  <a:txBody>
                    <a:bodyPr/>
                    <a:lstStyle/>
                    <a:p>
                      <a:pPr algn="r"/>
                      <a:r>
                        <a:rPr lang="en-AU" dirty="0"/>
                        <a:t>44.6%</a:t>
                      </a:r>
                    </a:p>
                  </a:txBody>
                  <a:tcPr/>
                </a:tc>
                <a:tc>
                  <a:txBody>
                    <a:bodyPr/>
                    <a:lstStyle/>
                    <a:p>
                      <a:pPr algn="r"/>
                      <a:r>
                        <a:rPr lang="en-AU" dirty="0"/>
                        <a:t>50.0%</a:t>
                      </a:r>
                    </a:p>
                  </a:txBody>
                  <a:tcPr/>
                </a:tc>
                <a:tc>
                  <a:txBody>
                    <a:bodyPr/>
                    <a:lstStyle/>
                    <a:p>
                      <a:pPr algn="r"/>
                      <a:r>
                        <a:rPr lang="en-AU" dirty="0"/>
                        <a:t>44.9%</a:t>
                      </a:r>
                    </a:p>
                  </a:txBody>
                  <a:tcPr/>
                </a:tc>
                <a:extLst>
                  <a:ext uri="{0D108BD9-81ED-4DB2-BD59-A6C34878D82A}">
                    <a16:rowId xmlns:a16="http://schemas.microsoft.com/office/drawing/2014/main" val="1239397337"/>
                  </a:ext>
                </a:extLst>
              </a:tr>
            </a:tbl>
          </a:graphicData>
        </a:graphic>
      </p:graphicFrame>
      <p:sp>
        <p:nvSpPr>
          <p:cNvPr id="4" name="TextBox 3">
            <a:extLst>
              <a:ext uri="{FF2B5EF4-FFF2-40B4-BE49-F238E27FC236}">
                <a16:creationId xmlns:a16="http://schemas.microsoft.com/office/drawing/2014/main" id="{EBA3640C-C468-EB43-B12C-DF8B1B75EF63}"/>
              </a:ext>
            </a:extLst>
          </p:cNvPr>
          <p:cNvSpPr txBox="1"/>
          <p:nvPr/>
        </p:nvSpPr>
        <p:spPr>
          <a:xfrm>
            <a:off x="979714" y="3443700"/>
            <a:ext cx="6774611" cy="461665"/>
          </a:xfrm>
          <a:prstGeom prst="rect">
            <a:avLst/>
          </a:prstGeom>
          <a:noFill/>
        </p:spPr>
        <p:txBody>
          <a:bodyPr wrap="none" rtlCol="0">
            <a:spAutoFit/>
          </a:bodyPr>
          <a:lstStyle/>
          <a:p>
            <a:r>
              <a:rPr lang="en-AU" sz="2400" dirty="0"/>
              <a:t>Inversely, lets report on the FAILURE rate of resolvers</a:t>
            </a:r>
          </a:p>
        </p:txBody>
      </p:sp>
    </p:spTree>
    <p:extLst>
      <p:ext uri="{BB962C8B-B14F-4D97-AF65-F5344CB8AC3E}">
        <p14:creationId xmlns:p14="http://schemas.microsoft.com/office/powerpoint/2010/main" val="3900696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0D88D-438D-0847-AF93-14AFE0BC060A}"/>
              </a:ext>
            </a:extLst>
          </p:cNvPr>
          <p:cNvSpPr>
            <a:spLocks noGrp="1"/>
          </p:cNvSpPr>
          <p:nvPr>
            <p:ph type="title"/>
          </p:nvPr>
        </p:nvSpPr>
        <p:spPr/>
        <p:txBody>
          <a:bodyPr/>
          <a:lstStyle/>
          <a:p>
            <a:r>
              <a:rPr lang="en-AU" dirty="0"/>
              <a:t>September 2017:</a:t>
            </a:r>
          </a:p>
        </p:txBody>
      </p:sp>
      <p:pic>
        <p:nvPicPr>
          <p:cNvPr id="5" name="Picture 4">
            <a:extLst>
              <a:ext uri="{FF2B5EF4-FFF2-40B4-BE49-F238E27FC236}">
                <a16:creationId xmlns:a16="http://schemas.microsoft.com/office/drawing/2014/main" id="{D517C127-D70D-5349-9D56-EC439C9A8421}"/>
              </a:ext>
            </a:extLst>
          </p:cNvPr>
          <p:cNvPicPr>
            <a:picLocks noChangeAspect="1"/>
          </p:cNvPicPr>
          <p:nvPr/>
        </p:nvPicPr>
        <p:blipFill>
          <a:blip r:embed="rId2"/>
          <a:stretch>
            <a:fillRect/>
          </a:stretch>
        </p:blipFill>
        <p:spPr>
          <a:xfrm>
            <a:off x="1714500" y="1533598"/>
            <a:ext cx="9144000" cy="5000405"/>
          </a:xfrm>
          <a:prstGeom prst="rect">
            <a:avLst/>
          </a:prstGeom>
        </p:spPr>
      </p:pic>
      <p:sp>
        <p:nvSpPr>
          <p:cNvPr id="3" name="Rectangle 2">
            <a:extLst>
              <a:ext uri="{FF2B5EF4-FFF2-40B4-BE49-F238E27FC236}">
                <a16:creationId xmlns:a16="http://schemas.microsoft.com/office/drawing/2014/main" id="{A87D75D1-DFCD-F541-BCE7-76C0083C0C59}"/>
              </a:ext>
            </a:extLst>
          </p:cNvPr>
          <p:cNvSpPr/>
          <p:nvPr/>
        </p:nvSpPr>
        <p:spPr>
          <a:xfrm>
            <a:off x="1714500" y="1533598"/>
            <a:ext cx="9431555" cy="50004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69807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16C5-E352-E54D-B75B-1C46F5E5846C}"/>
              </a:ext>
            </a:extLst>
          </p:cNvPr>
          <p:cNvSpPr>
            <a:spLocks noGrp="1"/>
          </p:cNvSpPr>
          <p:nvPr>
            <p:ph type="title"/>
          </p:nvPr>
        </p:nvSpPr>
        <p:spPr/>
        <p:txBody>
          <a:bodyPr/>
          <a:lstStyle/>
          <a:p>
            <a:r>
              <a:rPr lang="en-AU" dirty="0"/>
              <a:t>Seriously?</a:t>
            </a:r>
          </a:p>
        </p:txBody>
      </p:sp>
      <p:sp>
        <p:nvSpPr>
          <p:cNvPr id="3" name="Content Placeholder 2">
            <a:extLst>
              <a:ext uri="{FF2B5EF4-FFF2-40B4-BE49-F238E27FC236}">
                <a16:creationId xmlns:a16="http://schemas.microsoft.com/office/drawing/2014/main" id="{66C1357D-BCD6-F147-84F8-5B7BA136788A}"/>
              </a:ext>
            </a:extLst>
          </p:cNvPr>
          <p:cNvSpPr>
            <a:spLocks noGrp="1"/>
          </p:cNvSpPr>
          <p:nvPr>
            <p:ph idx="1"/>
          </p:nvPr>
        </p:nvSpPr>
        <p:spPr/>
        <p:txBody>
          <a:bodyPr/>
          <a:lstStyle/>
          <a:p>
            <a:r>
              <a:rPr lang="en-AU" dirty="0"/>
              <a:t>More than one third of the ”visible” IPv4 resolvers are incapable of receiving a large fragmented packet </a:t>
            </a:r>
          </a:p>
          <a:p>
            <a:r>
              <a:rPr lang="en-AU" dirty="0"/>
              <a:t>And one half of the ”visible” IPv6 resolvers are incapable of receiving a large fragmented packet </a:t>
            </a:r>
          </a:p>
          <a:p>
            <a:endParaRPr lang="en-AU" dirty="0"/>
          </a:p>
        </p:txBody>
      </p:sp>
    </p:spTree>
    <p:extLst>
      <p:ext uri="{BB962C8B-B14F-4D97-AF65-F5344CB8AC3E}">
        <p14:creationId xmlns:p14="http://schemas.microsoft.com/office/powerpoint/2010/main" val="3625937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E92447-5A49-EC47-9AC6-61DE873460C7}"/>
              </a:ext>
            </a:extLst>
          </p:cNvPr>
          <p:cNvSpPr>
            <a:spLocks noGrp="1"/>
          </p:cNvSpPr>
          <p:nvPr>
            <p:ph type="title"/>
          </p:nvPr>
        </p:nvSpPr>
        <p:spPr/>
        <p:txBody>
          <a:bodyPr/>
          <a:lstStyle/>
          <a:p>
            <a:r>
              <a:rPr lang="en-AU" dirty="0"/>
              <a:t>ASNs of </a:t>
            </a:r>
            <a:r>
              <a:rPr lang="en-AU" b="1" dirty="0"/>
              <a:t>IPv4</a:t>
            </a:r>
            <a:r>
              <a:rPr lang="en-AU" dirty="0"/>
              <a:t> Resolvers that do not </a:t>
            </a:r>
            <a:r>
              <a:rPr lang="en-AU" dirty="0" err="1"/>
              <a:t>followup</a:t>
            </a:r>
            <a:r>
              <a:rPr lang="en-AU" dirty="0"/>
              <a:t> when given a </a:t>
            </a:r>
            <a:r>
              <a:rPr lang="en-AU" b="1" dirty="0"/>
              <a:t>large</a:t>
            </a:r>
            <a:r>
              <a:rPr lang="en-AU" dirty="0"/>
              <a:t> </a:t>
            </a:r>
            <a:r>
              <a:rPr lang="en-AU" b="1" dirty="0"/>
              <a:t>UDP</a:t>
            </a:r>
            <a:r>
              <a:rPr lang="en-AU" dirty="0"/>
              <a:t> Response – Top 10</a:t>
            </a:r>
          </a:p>
        </p:txBody>
      </p:sp>
      <p:graphicFrame>
        <p:nvGraphicFramePr>
          <p:cNvPr id="12" name="Content Placeholder 11">
            <a:extLst>
              <a:ext uri="{FF2B5EF4-FFF2-40B4-BE49-F238E27FC236}">
                <a16:creationId xmlns:a16="http://schemas.microsoft.com/office/drawing/2014/main" id="{30F005BE-1506-2047-A814-8D4FBF024D3D}"/>
              </a:ext>
            </a:extLst>
          </p:cNvPr>
          <p:cNvGraphicFramePr>
            <a:graphicFrameLocks noGrp="1"/>
          </p:cNvGraphicFramePr>
          <p:nvPr>
            <p:ph idx="1"/>
            <p:extLst>
              <p:ext uri="{D42A27DB-BD31-4B8C-83A1-F6EECF244321}">
                <p14:modId xmlns:p14="http://schemas.microsoft.com/office/powerpoint/2010/main" val="1772020839"/>
              </p:ext>
            </p:extLst>
          </p:nvPr>
        </p:nvGraphicFramePr>
        <p:xfrm>
          <a:off x="838200" y="2721134"/>
          <a:ext cx="10794477" cy="2682240"/>
        </p:xfrm>
        <a:graphic>
          <a:graphicData uri="http://schemas.openxmlformats.org/drawingml/2006/table">
            <a:tbl>
              <a:tblPr firstRow="1" firstCol="1" bandRow="1">
                <a:tableStyleId>{5C22544A-7EE6-4342-B048-85BDC9FD1C3A}</a:tableStyleId>
              </a:tblPr>
              <a:tblGrid>
                <a:gridCol w="1132002">
                  <a:extLst>
                    <a:ext uri="{9D8B030D-6E8A-4147-A177-3AD203B41FA5}">
                      <a16:colId xmlns:a16="http://schemas.microsoft.com/office/drawing/2014/main" val="4072007862"/>
                    </a:ext>
                  </a:extLst>
                </a:gridCol>
                <a:gridCol w="914400">
                  <a:extLst>
                    <a:ext uri="{9D8B030D-6E8A-4147-A177-3AD203B41FA5}">
                      <a16:colId xmlns:a16="http://schemas.microsoft.com/office/drawing/2014/main" val="3405309486"/>
                    </a:ext>
                  </a:extLst>
                </a:gridCol>
                <a:gridCol w="1093509">
                  <a:extLst>
                    <a:ext uri="{9D8B030D-6E8A-4147-A177-3AD203B41FA5}">
                      <a16:colId xmlns:a16="http://schemas.microsoft.com/office/drawing/2014/main" val="3401074462"/>
                    </a:ext>
                  </a:extLst>
                </a:gridCol>
                <a:gridCol w="6663901">
                  <a:extLst>
                    <a:ext uri="{9D8B030D-6E8A-4147-A177-3AD203B41FA5}">
                      <a16:colId xmlns:a16="http://schemas.microsoft.com/office/drawing/2014/main" val="2919265724"/>
                    </a:ext>
                  </a:extLst>
                </a:gridCol>
                <a:gridCol w="990665">
                  <a:extLst>
                    <a:ext uri="{9D8B030D-6E8A-4147-A177-3AD203B41FA5}">
                      <a16:colId xmlns:a16="http://schemas.microsoft.com/office/drawing/2014/main" val="2177242093"/>
                    </a:ext>
                  </a:extLst>
                </a:gridCol>
              </a:tblGrid>
              <a:tr h="0">
                <a:tc>
                  <a:txBody>
                    <a:bodyPr/>
                    <a:lstStyle/>
                    <a:p>
                      <a:pPr algn="r">
                        <a:spcAft>
                          <a:spcPts val="0"/>
                        </a:spcAft>
                      </a:pPr>
                      <a:r>
                        <a:rPr lang="en-AU" sz="1600" dirty="0">
                          <a:effectLst/>
                        </a:rPr>
                        <a:t>ASN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Use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Exp</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AS Name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CC</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6338391"/>
                  </a:ext>
                </a:extLst>
              </a:tr>
              <a:tr h="0">
                <a:tc>
                  <a:txBody>
                    <a:bodyPr/>
                    <a:lstStyle/>
                    <a:p>
                      <a:pPr algn="r">
                        <a:spcAft>
                          <a:spcPts val="0"/>
                        </a:spcAft>
                      </a:pPr>
                      <a:r>
                        <a:rPr lang="en-AU" sz="1600">
                          <a:effectLst/>
                        </a:rPr>
                        <a:t>AS9644</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0.78%</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447,019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SK Telecom</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KR</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2239355"/>
                  </a:ext>
                </a:extLst>
              </a:tr>
              <a:tr h="0">
                <a:tc>
                  <a:txBody>
                    <a:bodyPr/>
                    <a:lstStyle/>
                    <a:p>
                      <a:pPr algn="r">
                        <a:spcAft>
                          <a:spcPts val="0"/>
                        </a:spcAft>
                      </a:pPr>
                      <a:r>
                        <a:rPr lang="en-AU" sz="1600">
                          <a:effectLst/>
                        </a:rPr>
                        <a:t>AS701</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0.70%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400,798</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UUNET - MCI Communications Services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US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890781"/>
                  </a:ext>
                </a:extLst>
              </a:tr>
              <a:tr h="0">
                <a:tc>
                  <a:txBody>
                    <a:bodyPr/>
                    <a:lstStyle/>
                    <a:p>
                      <a:pPr algn="r">
                        <a:spcAft>
                          <a:spcPts val="0"/>
                        </a:spcAft>
                      </a:pPr>
                      <a:r>
                        <a:rPr lang="en-AU" sz="1600">
                          <a:effectLst/>
                        </a:rPr>
                        <a:t>AS17853</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0.62%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357,335</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LGTELECOM</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KR</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3473467"/>
                  </a:ext>
                </a:extLst>
              </a:tr>
              <a:tr h="0">
                <a:tc>
                  <a:txBody>
                    <a:bodyPr/>
                    <a:lstStyle/>
                    <a:p>
                      <a:pPr algn="r">
                        <a:spcAft>
                          <a:spcPts val="0"/>
                        </a:spcAft>
                      </a:pPr>
                      <a:r>
                        <a:rPr lang="en-AU" sz="1600">
                          <a:effectLst/>
                        </a:rPr>
                        <a:t>AS4766</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0.59%</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340,334</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Korea Telecom</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KR</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0804119"/>
                  </a:ext>
                </a:extLst>
              </a:tr>
              <a:tr h="0">
                <a:tc>
                  <a:txBody>
                    <a:bodyPr/>
                    <a:lstStyle/>
                    <a:p>
                      <a:pPr algn="r">
                        <a:spcAft>
                          <a:spcPts val="0"/>
                        </a:spcAft>
                      </a:pPr>
                      <a:r>
                        <a:rPr lang="en-AU" sz="1600">
                          <a:effectLst/>
                        </a:rPr>
                        <a:t>AS4134</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0.47%</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267,995</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CHINANET-BACKBONE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CN</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0216618"/>
                  </a:ext>
                </a:extLst>
              </a:tr>
              <a:tr h="0">
                <a:tc>
                  <a:txBody>
                    <a:bodyPr/>
                    <a:lstStyle/>
                    <a:p>
                      <a:pPr algn="r">
                        <a:spcAft>
                          <a:spcPts val="0"/>
                        </a:spcAft>
                      </a:pPr>
                      <a:r>
                        <a:rPr lang="en-AU" sz="1600">
                          <a:effectLst/>
                        </a:rPr>
                        <a:t>AS31034</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0.47%</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267,478</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ARUBA-ASN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IT</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48769"/>
                  </a:ext>
                </a:extLst>
              </a:tr>
              <a:tr h="0">
                <a:tc>
                  <a:txBody>
                    <a:bodyPr/>
                    <a:lstStyle/>
                    <a:p>
                      <a:pPr algn="r">
                        <a:spcAft>
                          <a:spcPts val="0"/>
                        </a:spcAft>
                      </a:pPr>
                      <a:r>
                        <a:rPr lang="en-AU" sz="1600">
                          <a:effectLst/>
                        </a:rPr>
                        <a:t>AS3786</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0.39%</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225,296</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DACOM Corporation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KR</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223888"/>
                  </a:ext>
                </a:extLst>
              </a:tr>
              <a:tr h="0">
                <a:tc>
                  <a:txBody>
                    <a:bodyPr/>
                    <a:lstStyle/>
                    <a:p>
                      <a:pPr algn="r">
                        <a:spcAft>
                          <a:spcPts val="0"/>
                        </a:spcAft>
                      </a:pPr>
                      <a:r>
                        <a:rPr lang="en-AU" sz="1600">
                          <a:effectLst/>
                        </a:rPr>
                        <a:t>AS36692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0.38%</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217,306</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OPENDNS - </a:t>
                      </a:r>
                      <a:r>
                        <a:rPr lang="en-AU" sz="1600" dirty="0" err="1">
                          <a:effectLst/>
                        </a:rPr>
                        <a:t>OpenDNS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US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7619481"/>
                  </a:ext>
                </a:extLst>
              </a:tr>
              <a:tr h="0">
                <a:tc>
                  <a:txBody>
                    <a:bodyPr/>
                    <a:lstStyle/>
                    <a:p>
                      <a:pPr algn="r">
                        <a:spcAft>
                          <a:spcPts val="0"/>
                        </a:spcAft>
                      </a:pPr>
                      <a:r>
                        <a:rPr lang="en-AU" sz="1600">
                          <a:effectLst/>
                        </a:rPr>
                        <a:t>AS3215</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0.33%</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189,810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Orange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FR</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2208794"/>
                  </a:ext>
                </a:extLst>
              </a:tr>
              <a:tr h="0">
                <a:tc>
                  <a:txBody>
                    <a:bodyPr/>
                    <a:lstStyle/>
                    <a:p>
                      <a:pPr algn="r">
                        <a:spcAft>
                          <a:spcPts val="0"/>
                        </a:spcAft>
                      </a:pPr>
                      <a:r>
                        <a:rPr lang="en-AU" sz="1600" dirty="0">
                          <a:effectLst/>
                        </a:rPr>
                        <a:t>AS812</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0.30%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169,699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ROGERS COMMUNICATIONS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CA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8246597"/>
                  </a:ext>
                </a:extLst>
              </a:tr>
            </a:tbl>
          </a:graphicData>
        </a:graphic>
      </p:graphicFrame>
    </p:spTree>
    <p:extLst>
      <p:ext uri="{BB962C8B-B14F-4D97-AF65-F5344CB8AC3E}">
        <p14:creationId xmlns:p14="http://schemas.microsoft.com/office/powerpoint/2010/main" val="176050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E92447-5A49-EC47-9AC6-61DE873460C7}"/>
              </a:ext>
            </a:extLst>
          </p:cNvPr>
          <p:cNvSpPr>
            <a:spLocks noGrp="1"/>
          </p:cNvSpPr>
          <p:nvPr>
            <p:ph type="title"/>
          </p:nvPr>
        </p:nvSpPr>
        <p:spPr/>
        <p:txBody>
          <a:bodyPr/>
          <a:lstStyle/>
          <a:p>
            <a:r>
              <a:rPr lang="en-AU" dirty="0"/>
              <a:t>ASNs of </a:t>
            </a:r>
            <a:r>
              <a:rPr lang="en-AU" b="1" dirty="0"/>
              <a:t>IPv6</a:t>
            </a:r>
            <a:r>
              <a:rPr lang="en-AU" dirty="0"/>
              <a:t> Resolvers that do not </a:t>
            </a:r>
            <a:r>
              <a:rPr lang="en-AU" dirty="0" err="1"/>
              <a:t>followup</a:t>
            </a:r>
            <a:r>
              <a:rPr lang="en-AU" dirty="0"/>
              <a:t> when given a </a:t>
            </a:r>
            <a:r>
              <a:rPr lang="en-AU" b="1" dirty="0"/>
              <a:t>large</a:t>
            </a:r>
            <a:r>
              <a:rPr lang="en-AU" dirty="0"/>
              <a:t> </a:t>
            </a:r>
            <a:r>
              <a:rPr lang="en-AU" b="1" dirty="0"/>
              <a:t>UDP</a:t>
            </a:r>
            <a:r>
              <a:rPr lang="en-AU" dirty="0"/>
              <a:t> Response – Top 10</a:t>
            </a:r>
          </a:p>
        </p:txBody>
      </p:sp>
      <p:graphicFrame>
        <p:nvGraphicFramePr>
          <p:cNvPr id="4" name="Content Placeholder 3">
            <a:extLst>
              <a:ext uri="{FF2B5EF4-FFF2-40B4-BE49-F238E27FC236}">
                <a16:creationId xmlns:a16="http://schemas.microsoft.com/office/drawing/2014/main" id="{E8CC24F9-DAC9-2747-AC9F-485C70322A56}"/>
              </a:ext>
            </a:extLst>
          </p:cNvPr>
          <p:cNvGraphicFramePr>
            <a:graphicFrameLocks noGrp="1"/>
          </p:cNvGraphicFramePr>
          <p:nvPr>
            <p:ph idx="1"/>
            <p:extLst>
              <p:ext uri="{D42A27DB-BD31-4B8C-83A1-F6EECF244321}">
                <p14:modId xmlns:p14="http://schemas.microsoft.com/office/powerpoint/2010/main" val="732886824"/>
              </p:ext>
            </p:extLst>
          </p:nvPr>
        </p:nvGraphicFramePr>
        <p:xfrm>
          <a:off x="517686" y="2099906"/>
          <a:ext cx="11039575" cy="3151262"/>
        </p:xfrm>
        <a:graphic>
          <a:graphicData uri="http://schemas.openxmlformats.org/drawingml/2006/table">
            <a:tbl>
              <a:tblPr firstRow="1" firstCol="1" bandRow="1">
                <a:tableStyleId>{5C22544A-7EE6-4342-B048-85BDC9FD1C3A}</a:tableStyleId>
              </a:tblPr>
              <a:tblGrid>
                <a:gridCol w="1294882">
                  <a:extLst>
                    <a:ext uri="{9D8B030D-6E8A-4147-A177-3AD203B41FA5}">
                      <a16:colId xmlns:a16="http://schemas.microsoft.com/office/drawing/2014/main" val="3732133834"/>
                    </a:ext>
                  </a:extLst>
                </a:gridCol>
                <a:gridCol w="1506828">
                  <a:extLst>
                    <a:ext uri="{9D8B030D-6E8A-4147-A177-3AD203B41FA5}">
                      <a16:colId xmlns:a16="http://schemas.microsoft.com/office/drawing/2014/main" val="1840393477"/>
                    </a:ext>
                  </a:extLst>
                </a:gridCol>
                <a:gridCol w="1214897">
                  <a:extLst>
                    <a:ext uri="{9D8B030D-6E8A-4147-A177-3AD203B41FA5}">
                      <a16:colId xmlns:a16="http://schemas.microsoft.com/office/drawing/2014/main" val="3435737764"/>
                    </a:ext>
                  </a:extLst>
                </a:gridCol>
                <a:gridCol w="6042581">
                  <a:extLst>
                    <a:ext uri="{9D8B030D-6E8A-4147-A177-3AD203B41FA5}">
                      <a16:colId xmlns:a16="http://schemas.microsoft.com/office/drawing/2014/main" val="4007014162"/>
                    </a:ext>
                  </a:extLst>
                </a:gridCol>
                <a:gridCol w="980387">
                  <a:extLst>
                    <a:ext uri="{9D8B030D-6E8A-4147-A177-3AD203B41FA5}">
                      <a16:colId xmlns:a16="http://schemas.microsoft.com/office/drawing/2014/main" val="1885425208"/>
                    </a:ext>
                  </a:extLst>
                </a:gridCol>
              </a:tblGrid>
              <a:tr h="246400">
                <a:tc>
                  <a:txBody>
                    <a:bodyPr/>
                    <a:lstStyle/>
                    <a:p>
                      <a:pPr algn="r">
                        <a:spcAft>
                          <a:spcPts val="0"/>
                        </a:spcAft>
                      </a:pPr>
                      <a:r>
                        <a:rPr lang="en-AU" sz="1600" dirty="0">
                          <a:effectLst/>
                        </a:rPr>
                        <a:t>ASN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Use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Exp</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AS Name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CC</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0191874"/>
                  </a:ext>
                </a:extLst>
              </a:tr>
              <a:tr h="274346">
                <a:tc>
                  <a:txBody>
                    <a:bodyPr/>
                    <a:lstStyle/>
                    <a:p>
                      <a:pPr algn="r">
                        <a:spcAft>
                          <a:spcPts val="0"/>
                        </a:spcAft>
                      </a:pPr>
                      <a:r>
                        <a:rPr lang="en-AU" sz="1600" dirty="0">
                          <a:effectLst/>
                        </a:rPr>
                        <a:t>AS15169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40.60%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10,006,596</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Google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US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0846467"/>
                  </a:ext>
                </a:extLst>
              </a:tr>
              <a:tr h="282804">
                <a:tc>
                  <a:txBody>
                    <a:bodyPr/>
                    <a:lstStyle/>
                    <a:p>
                      <a:pPr algn="r">
                        <a:spcAft>
                          <a:spcPts val="0"/>
                        </a:spcAft>
                      </a:pPr>
                      <a:r>
                        <a:rPr lang="en-AU" sz="1600">
                          <a:effectLst/>
                        </a:rPr>
                        <a:t>AS5650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0.90%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221,493</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Frontier Communications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US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6264529"/>
                  </a:ext>
                </a:extLst>
              </a:tr>
              <a:tr h="348353">
                <a:tc>
                  <a:txBody>
                    <a:bodyPr/>
                    <a:lstStyle/>
                    <a:p>
                      <a:pPr algn="r">
                        <a:spcAft>
                          <a:spcPts val="0"/>
                        </a:spcAft>
                      </a:pPr>
                      <a:r>
                        <a:rPr lang="en-AU" sz="1600">
                          <a:effectLst/>
                        </a:rPr>
                        <a:t>AS36692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0.84%</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206,143</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err="1">
                          <a:effectLst/>
                        </a:rPr>
                        <a:t>OpenDNS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US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5634030"/>
                  </a:ext>
                </a:extLst>
              </a:tr>
              <a:tr h="283243">
                <a:tc>
                  <a:txBody>
                    <a:bodyPr/>
                    <a:lstStyle/>
                    <a:p>
                      <a:pPr algn="r">
                        <a:spcAft>
                          <a:spcPts val="0"/>
                        </a:spcAft>
                      </a:pPr>
                      <a:r>
                        <a:rPr lang="en-AU" sz="1600">
                          <a:effectLst/>
                        </a:rPr>
                        <a:t>AS812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0.78%</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193,073</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Rogers Communications Canada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CA</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1505361"/>
                  </a:ext>
                </a:extLst>
              </a:tr>
              <a:tr h="311084">
                <a:tc>
                  <a:txBody>
                    <a:bodyPr/>
                    <a:lstStyle/>
                    <a:p>
                      <a:pPr algn="r">
                        <a:spcAft>
                          <a:spcPts val="0"/>
                        </a:spcAft>
                      </a:pPr>
                      <a:r>
                        <a:rPr lang="en-AU" sz="1600">
                          <a:effectLst/>
                        </a:rPr>
                        <a:t>AS20057</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0.46%</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114,440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AT&amp;T Mobility LLC</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US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8760214"/>
                  </a:ext>
                </a:extLst>
              </a:tr>
              <a:tr h="246400">
                <a:tc>
                  <a:txBody>
                    <a:bodyPr/>
                    <a:lstStyle/>
                    <a:p>
                      <a:pPr algn="r">
                        <a:spcAft>
                          <a:spcPts val="0"/>
                        </a:spcAft>
                      </a:pPr>
                      <a:r>
                        <a:rPr lang="en-AU" sz="1600">
                          <a:effectLst/>
                        </a:rPr>
                        <a:t>AS3352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0.38%</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92,925</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TELEFONICA_DE_ESPANA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ES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8646633"/>
                  </a:ext>
                </a:extLst>
              </a:tr>
              <a:tr h="262648">
                <a:tc>
                  <a:txBody>
                    <a:bodyPr/>
                    <a:lstStyle/>
                    <a:p>
                      <a:pPr algn="r">
                        <a:spcAft>
                          <a:spcPts val="0"/>
                        </a:spcAft>
                      </a:pPr>
                      <a:r>
                        <a:rPr lang="en-AU" sz="1600">
                          <a:effectLst/>
                        </a:rPr>
                        <a:t>AS852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0.35%</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85,043</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TELUS Communications Inc.</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CA</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6319840"/>
                  </a:ext>
                </a:extLst>
              </a:tr>
              <a:tr h="273377">
                <a:tc>
                  <a:txBody>
                    <a:bodyPr/>
                    <a:lstStyle/>
                    <a:p>
                      <a:pPr algn="r">
                        <a:spcAft>
                          <a:spcPts val="0"/>
                        </a:spcAft>
                      </a:pPr>
                      <a:r>
                        <a:rPr lang="en-AU" sz="1600">
                          <a:effectLst/>
                        </a:rPr>
                        <a:t>AS55644</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0.32%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80,032</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Idea Cellular Limited</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IN</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3191195"/>
                  </a:ext>
                </a:extLst>
              </a:tr>
              <a:tr h="292669">
                <a:tc>
                  <a:txBody>
                    <a:bodyPr/>
                    <a:lstStyle/>
                    <a:p>
                      <a:pPr algn="r">
                        <a:spcAft>
                          <a:spcPts val="0"/>
                        </a:spcAft>
                      </a:pPr>
                      <a:r>
                        <a:rPr lang="en-AU" sz="1600">
                          <a:effectLst/>
                        </a:rPr>
                        <a:t>AS3320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0.25%</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61,938</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DTAG Internet service provider operations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a:effectLst/>
                        </a:rPr>
                        <a:t>DE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7596968"/>
                  </a:ext>
                </a:extLst>
              </a:tr>
              <a:tr h="329938">
                <a:tc>
                  <a:txBody>
                    <a:bodyPr/>
                    <a:lstStyle/>
                    <a:p>
                      <a:pPr algn="r">
                        <a:spcAft>
                          <a:spcPts val="0"/>
                        </a:spcAft>
                      </a:pPr>
                      <a:r>
                        <a:rPr lang="en-AU" sz="1600">
                          <a:effectLst/>
                        </a:rPr>
                        <a:t>AS4761</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a:effectLst/>
                        </a:rPr>
                        <a:t>0.24%</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600" dirty="0">
                          <a:effectLst/>
                        </a:rPr>
                        <a:t>60,019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INDOSAT-INP-AP INDOSAT Internet Network Provider</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600" dirty="0">
                          <a:effectLst/>
                        </a:rPr>
                        <a:t>ID</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5633834"/>
                  </a:ext>
                </a:extLst>
              </a:tr>
            </a:tbl>
          </a:graphicData>
        </a:graphic>
      </p:graphicFrame>
    </p:spTree>
    <p:extLst>
      <p:ext uri="{BB962C8B-B14F-4D97-AF65-F5344CB8AC3E}">
        <p14:creationId xmlns:p14="http://schemas.microsoft.com/office/powerpoint/2010/main" val="2729597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E92447-5A49-EC47-9AC6-61DE873460C7}"/>
              </a:ext>
            </a:extLst>
          </p:cNvPr>
          <p:cNvSpPr>
            <a:spLocks noGrp="1"/>
          </p:cNvSpPr>
          <p:nvPr>
            <p:ph type="title"/>
          </p:nvPr>
        </p:nvSpPr>
        <p:spPr/>
        <p:txBody>
          <a:bodyPr>
            <a:normAutofit fontScale="90000"/>
          </a:bodyPr>
          <a:lstStyle/>
          <a:p>
            <a:r>
              <a:rPr lang="en-AU" dirty="0"/>
              <a:t>ASNs of </a:t>
            </a:r>
            <a:r>
              <a:rPr lang="en-AU" b="1" dirty="0"/>
              <a:t>IPv4</a:t>
            </a:r>
            <a:r>
              <a:rPr lang="en-AU" dirty="0"/>
              <a:t> Resolvers that do not </a:t>
            </a:r>
            <a:r>
              <a:rPr lang="en-AU" dirty="0" err="1"/>
              <a:t>followup</a:t>
            </a:r>
            <a:r>
              <a:rPr lang="en-AU" dirty="0"/>
              <a:t> in </a:t>
            </a:r>
            <a:r>
              <a:rPr lang="en-AU" b="1" dirty="0"/>
              <a:t>TCP</a:t>
            </a:r>
            <a:r>
              <a:rPr lang="en-AU" dirty="0"/>
              <a:t> when given a truncated UD</a:t>
            </a:r>
            <a:r>
              <a:rPr lang="en-AU" b="1" dirty="0"/>
              <a:t>P </a:t>
            </a:r>
            <a:r>
              <a:rPr lang="en-AU" dirty="0"/>
              <a:t>Response – Top 10</a:t>
            </a:r>
          </a:p>
        </p:txBody>
      </p:sp>
      <p:graphicFrame>
        <p:nvGraphicFramePr>
          <p:cNvPr id="8" name="Content Placeholder 7">
            <a:extLst>
              <a:ext uri="{FF2B5EF4-FFF2-40B4-BE49-F238E27FC236}">
                <a16:creationId xmlns:a16="http://schemas.microsoft.com/office/drawing/2014/main" id="{88FC3AA0-6134-334C-B0B5-9EED9E5F976B}"/>
              </a:ext>
            </a:extLst>
          </p:cNvPr>
          <p:cNvGraphicFramePr>
            <a:graphicFrameLocks noGrp="1"/>
          </p:cNvGraphicFramePr>
          <p:nvPr>
            <p:ph idx="1"/>
            <p:extLst>
              <p:ext uri="{D42A27DB-BD31-4B8C-83A1-F6EECF244321}">
                <p14:modId xmlns:p14="http://schemas.microsoft.com/office/powerpoint/2010/main" val="451147079"/>
              </p:ext>
            </p:extLst>
          </p:nvPr>
        </p:nvGraphicFramePr>
        <p:xfrm>
          <a:off x="1158712" y="1908595"/>
          <a:ext cx="10515600" cy="3017520"/>
        </p:xfrm>
        <a:graphic>
          <a:graphicData uri="http://schemas.openxmlformats.org/drawingml/2006/table">
            <a:tbl>
              <a:tblPr firstRow="1" firstCol="1" bandRow="1">
                <a:tableStyleId>{5C22544A-7EE6-4342-B048-85BDC9FD1C3A}</a:tableStyleId>
              </a:tblPr>
              <a:tblGrid>
                <a:gridCol w="1188562">
                  <a:extLst>
                    <a:ext uri="{9D8B030D-6E8A-4147-A177-3AD203B41FA5}">
                      <a16:colId xmlns:a16="http://schemas.microsoft.com/office/drawing/2014/main" val="1407059071"/>
                    </a:ext>
                  </a:extLst>
                </a:gridCol>
                <a:gridCol w="923827">
                  <a:extLst>
                    <a:ext uri="{9D8B030D-6E8A-4147-A177-3AD203B41FA5}">
                      <a16:colId xmlns:a16="http://schemas.microsoft.com/office/drawing/2014/main" val="566798221"/>
                    </a:ext>
                  </a:extLst>
                </a:gridCol>
                <a:gridCol w="1027522">
                  <a:extLst>
                    <a:ext uri="{9D8B030D-6E8A-4147-A177-3AD203B41FA5}">
                      <a16:colId xmlns:a16="http://schemas.microsoft.com/office/drawing/2014/main" val="635101765"/>
                    </a:ext>
                  </a:extLst>
                </a:gridCol>
                <a:gridCol w="6363093">
                  <a:extLst>
                    <a:ext uri="{9D8B030D-6E8A-4147-A177-3AD203B41FA5}">
                      <a16:colId xmlns:a16="http://schemas.microsoft.com/office/drawing/2014/main" val="1972068558"/>
                    </a:ext>
                  </a:extLst>
                </a:gridCol>
                <a:gridCol w="1012596">
                  <a:extLst>
                    <a:ext uri="{9D8B030D-6E8A-4147-A177-3AD203B41FA5}">
                      <a16:colId xmlns:a16="http://schemas.microsoft.com/office/drawing/2014/main" val="3607475812"/>
                    </a:ext>
                  </a:extLst>
                </a:gridCol>
              </a:tblGrid>
              <a:tr h="0">
                <a:tc>
                  <a:txBody>
                    <a:bodyPr/>
                    <a:lstStyle/>
                    <a:p>
                      <a:pPr algn="r">
                        <a:spcAft>
                          <a:spcPts val="0"/>
                        </a:spcAft>
                      </a:pPr>
                      <a:r>
                        <a:rPr lang="en-AU" sz="1800">
                          <a:effectLst/>
                        </a:rPr>
                        <a:t>ASN</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Use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Exp</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AS Name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dirty="0">
                          <a:effectLst/>
                        </a:rPr>
                        <a:t>CC</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0405769"/>
                  </a:ext>
                </a:extLst>
              </a:tr>
              <a:tr h="0">
                <a:tc>
                  <a:txBody>
                    <a:bodyPr/>
                    <a:lstStyle/>
                    <a:p>
                      <a:pPr algn="r">
                        <a:spcAft>
                          <a:spcPts val="0"/>
                        </a:spcAft>
                      </a:pPr>
                      <a:r>
                        <a:rPr lang="en-AU" sz="1800">
                          <a:effectLst/>
                        </a:rPr>
                        <a:t>AS9299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0.55%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252,653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Philippine Long Distance Telephone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dirty="0">
                          <a:effectLst/>
                        </a:rPr>
                        <a:t>PH</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5346415"/>
                  </a:ext>
                </a:extLst>
              </a:tr>
              <a:tr h="0">
                <a:tc>
                  <a:txBody>
                    <a:bodyPr/>
                    <a:lstStyle/>
                    <a:p>
                      <a:pPr algn="r">
                        <a:spcAft>
                          <a:spcPts val="0"/>
                        </a:spcAft>
                      </a:pPr>
                      <a:r>
                        <a:rPr lang="en-AU" sz="1800">
                          <a:effectLst/>
                        </a:rPr>
                        <a:t>AS24560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0.34%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155,908</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Bharti Airtel</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dirty="0">
                          <a:effectLst/>
                        </a:rPr>
                        <a:t>IN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2077570"/>
                  </a:ext>
                </a:extLst>
              </a:tr>
              <a:tr h="0">
                <a:tc>
                  <a:txBody>
                    <a:bodyPr/>
                    <a:lstStyle/>
                    <a:p>
                      <a:pPr algn="r">
                        <a:spcAft>
                          <a:spcPts val="0"/>
                        </a:spcAft>
                      </a:pPr>
                      <a:r>
                        <a:rPr lang="en-AU" sz="1800">
                          <a:effectLst/>
                        </a:rPr>
                        <a:t>AS3352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0.29%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132,924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TELEFONICA_DE_ESPANA</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8818309"/>
                  </a:ext>
                </a:extLst>
              </a:tr>
              <a:tr h="0">
                <a:tc>
                  <a:txBody>
                    <a:bodyPr/>
                    <a:lstStyle/>
                    <a:p>
                      <a:pPr algn="r">
                        <a:spcAft>
                          <a:spcPts val="0"/>
                        </a:spcAft>
                      </a:pPr>
                      <a:r>
                        <a:rPr lang="en-AU" sz="1800">
                          <a:effectLst/>
                        </a:rPr>
                        <a:t>AS9498</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0.19%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84,754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BHARTI Airtel</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IN</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2149329"/>
                  </a:ext>
                </a:extLst>
              </a:tr>
              <a:tr h="0">
                <a:tc>
                  <a:txBody>
                    <a:bodyPr/>
                    <a:lstStyle/>
                    <a:p>
                      <a:pPr algn="r">
                        <a:spcAft>
                          <a:spcPts val="0"/>
                        </a:spcAft>
                      </a:pPr>
                      <a:r>
                        <a:rPr lang="en-AU" sz="1800">
                          <a:effectLst/>
                        </a:rPr>
                        <a:t>AS9121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0.14%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61,879</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TTNET</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TR</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4753802"/>
                  </a:ext>
                </a:extLst>
              </a:tr>
              <a:tr h="0">
                <a:tc>
                  <a:txBody>
                    <a:bodyPr/>
                    <a:lstStyle/>
                    <a:p>
                      <a:pPr algn="r">
                        <a:spcAft>
                          <a:spcPts val="0"/>
                        </a:spcAft>
                      </a:pPr>
                      <a:r>
                        <a:rPr lang="en-AU" sz="1800">
                          <a:effectLst/>
                        </a:rPr>
                        <a:t>AS23944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0.13%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58,102</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SKYBroadband</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PH</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1954446"/>
                  </a:ext>
                </a:extLst>
              </a:tr>
              <a:tr h="0">
                <a:tc>
                  <a:txBody>
                    <a:bodyPr/>
                    <a:lstStyle/>
                    <a:p>
                      <a:pPr algn="r">
                        <a:spcAft>
                          <a:spcPts val="0"/>
                        </a:spcAft>
                      </a:pPr>
                      <a:r>
                        <a:rPr lang="en-AU" sz="1800">
                          <a:effectLst/>
                        </a:rPr>
                        <a:t>AS9644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0.11%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51,750</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SK Telecom</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KR</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4124979"/>
                  </a:ext>
                </a:extLst>
              </a:tr>
              <a:tr h="0">
                <a:tc>
                  <a:txBody>
                    <a:bodyPr/>
                    <a:lstStyle/>
                    <a:p>
                      <a:pPr algn="r">
                        <a:spcAft>
                          <a:spcPts val="0"/>
                        </a:spcAft>
                      </a:pPr>
                      <a:r>
                        <a:rPr lang="en-AU" sz="1800">
                          <a:effectLst/>
                        </a:rPr>
                        <a:t>AS24499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0.11%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51,108</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Telenor Pakistan</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PK</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385495"/>
                  </a:ext>
                </a:extLst>
              </a:tr>
              <a:tr h="0">
                <a:tc>
                  <a:txBody>
                    <a:bodyPr/>
                    <a:lstStyle/>
                    <a:p>
                      <a:pPr algn="r">
                        <a:spcAft>
                          <a:spcPts val="0"/>
                        </a:spcAft>
                      </a:pPr>
                      <a:r>
                        <a:rPr lang="en-AU" sz="1800">
                          <a:effectLst/>
                        </a:rPr>
                        <a:t>AS3215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0.10%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43,614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Orange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FR</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5931366"/>
                  </a:ext>
                </a:extLst>
              </a:tr>
              <a:tr h="0">
                <a:tc>
                  <a:txBody>
                    <a:bodyPr/>
                    <a:lstStyle/>
                    <a:p>
                      <a:pPr algn="r">
                        <a:spcAft>
                          <a:spcPts val="0"/>
                        </a:spcAft>
                      </a:pPr>
                      <a:r>
                        <a:rPr lang="en-AU" sz="1800">
                          <a:effectLst/>
                        </a:rPr>
                        <a:t>AS23700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0.09%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39,697</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Fastnet</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dirty="0">
                          <a:effectLst/>
                        </a:rPr>
                        <a:t>ID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7324559"/>
                  </a:ext>
                </a:extLst>
              </a:tr>
            </a:tbl>
          </a:graphicData>
        </a:graphic>
      </p:graphicFrame>
    </p:spTree>
    <p:extLst>
      <p:ext uri="{BB962C8B-B14F-4D97-AF65-F5344CB8AC3E}">
        <p14:creationId xmlns:p14="http://schemas.microsoft.com/office/powerpoint/2010/main" val="3889905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DE92447-5A49-EC47-9AC6-61DE873460C7}"/>
              </a:ext>
            </a:extLst>
          </p:cNvPr>
          <p:cNvSpPr>
            <a:spLocks noGrp="1"/>
          </p:cNvSpPr>
          <p:nvPr>
            <p:ph type="title"/>
          </p:nvPr>
        </p:nvSpPr>
        <p:spPr/>
        <p:txBody>
          <a:bodyPr>
            <a:normAutofit fontScale="90000"/>
          </a:bodyPr>
          <a:lstStyle/>
          <a:p>
            <a:r>
              <a:rPr lang="en-AU" dirty="0"/>
              <a:t>ASNs of </a:t>
            </a:r>
            <a:r>
              <a:rPr lang="en-AU" b="1" dirty="0"/>
              <a:t>IPv6</a:t>
            </a:r>
            <a:r>
              <a:rPr lang="en-AU" dirty="0"/>
              <a:t> Resolvers that do not </a:t>
            </a:r>
            <a:r>
              <a:rPr lang="en-AU" dirty="0" err="1"/>
              <a:t>followup</a:t>
            </a:r>
            <a:r>
              <a:rPr lang="en-AU" dirty="0"/>
              <a:t> in </a:t>
            </a:r>
            <a:r>
              <a:rPr lang="en-AU" b="1" dirty="0"/>
              <a:t>TCP </a:t>
            </a:r>
            <a:r>
              <a:rPr lang="en-AU" dirty="0"/>
              <a:t>when given a truncated UDP Response – Top 10</a:t>
            </a:r>
          </a:p>
        </p:txBody>
      </p:sp>
      <p:graphicFrame>
        <p:nvGraphicFramePr>
          <p:cNvPr id="9" name="Content Placeholder 8">
            <a:extLst>
              <a:ext uri="{FF2B5EF4-FFF2-40B4-BE49-F238E27FC236}">
                <a16:creationId xmlns:a16="http://schemas.microsoft.com/office/drawing/2014/main" id="{2BF152A2-27FE-6448-8F39-5DBE828DE680}"/>
              </a:ext>
            </a:extLst>
          </p:cNvPr>
          <p:cNvGraphicFramePr>
            <a:graphicFrameLocks noGrp="1"/>
          </p:cNvGraphicFramePr>
          <p:nvPr>
            <p:ph idx="1"/>
            <p:extLst>
              <p:ext uri="{D42A27DB-BD31-4B8C-83A1-F6EECF244321}">
                <p14:modId xmlns:p14="http://schemas.microsoft.com/office/powerpoint/2010/main" val="3747440734"/>
              </p:ext>
            </p:extLst>
          </p:nvPr>
        </p:nvGraphicFramePr>
        <p:xfrm>
          <a:off x="913614" y="2071627"/>
          <a:ext cx="9927210" cy="3017520"/>
        </p:xfrm>
        <a:graphic>
          <a:graphicData uri="http://schemas.openxmlformats.org/drawingml/2006/table">
            <a:tbl>
              <a:tblPr firstRow="1" firstCol="1" bandRow="1">
                <a:tableStyleId>{5C22544A-7EE6-4342-B048-85BDC9FD1C3A}</a:tableStyleId>
              </a:tblPr>
              <a:tblGrid>
                <a:gridCol w="1188563">
                  <a:extLst>
                    <a:ext uri="{9D8B030D-6E8A-4147-A177-3AD203B41FA5}">
                      <a16:colId xmlns:a16="http://schemas.microsoft.com/office/drawing/2014/main" val="1296441244"/>
                    </a:ext>
                  </a:extLst>
                </a:gridCol>
                <a:gridCol w="914400">
                  <a:extLst>
                    <a:ext uri="{9D8B030D-6E8A-4147-A177-3AD203B41FA5}">
                      <a16:colId xmlns:a16="http://schemas.microsoft.com/office/drawing/2014/main" val="612439213"/>
                    </a:ext>
                  </a:extLst>
                </a:gridCol>
                <a:gridCol w="999241">
                  <a:extLst>
                    <a:ext uri="{9D8B030D-6E8A-4147-A177-3AD203B41FA5}">
                      <a16:colId xmlns:a16="http://schemas.microsoft.com/office/drawing/2014/main" val="1547614730"/>
                    </a:ext>
                  </a:extLst>
                </a:gridCol>
                <a:gridCol w="5571241">
                  <a:extLst>
                    <a:ext uri="{9D8B030D-6E8A-4147-A177-3AD203B41FA5}">
                      <a16:colId xmlns:a16="http://schemas.microsoft.com/office/drawing/2014/main" val="3727668996"/>
                    </a:ext>
                  </a:extLst>
                </a:gridCol>
                <a:gridCol w="725864">
                  <a:extLst>
                    <a:ext uri="{9D8B030D-6E8A-4147-A177-3AD203B41FA5}">
                      <a16:colId xmlns:a16="http://schemas.microsoft.com/office/drawing/2014/main" val="1709765888"/>
                    </a:ext>
                  </a:extLst>
                </a:gridCol>
                <a:gridCol w="527901">
                  <a:extLst>
                    <a:ext uri="{9D8B030D-6E8A-4147-A177-3AD203B41FA5}">
                      <a16:colId xmlns:a16="http://schemas.microsoft.com/office/drawing/2014/main" val="2880616490"/>
                    </a:ext>
                  </a:extLst>
                </a:gridCol>
              </a:tblGrid>
              <a:tr h="0">
                <a:tc>
                  <a:txBody>
                    <a:bodyPr/>
                    <a:lstStyle/>
                    <a:p>
                      <a:pPr algn="r">
                        <a:spcAft>
                          <a:spcPts val="0"/>
                        </a:spcAft>
                      </a:pPr>
                      <a:r>
                        <a:rPr lang="en-AU" sz="1800" dirty="0">
                          <a:effectLst/>
                        </a:rPr>
                        <a:t>ASN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Use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Exp</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AS Name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CC</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6111159"/>
                  </a:ext>
                </a:extLst>
              </a:tr>
              <a:tr h="0">
                <a:tc>
                  <a:txBody>
                    <a:bodyPr/>
                    <a:lstStyle/>
                    <a:p>
                      <a:pPr algn="r">
                        <a:spcAft>
                          <a:spcPts val="0"/>
                        </a:spcAft>
                      </a:pPr>
                      <a:r>
                        <a:rPr lang="en-AU" sz="1800">
                          <a:effectLst/>
                        </a:rPr>
                        <a:t>AS15169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4.15%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961,287</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Google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5229899"/>
                  </a:ext>
                </a:extLst>
              </a:tr>
              <a:tr h="0">
                <a:tc>
                  <a:txBody>
                    <a:bodyPr/>
                    <a:lstStyle/>
                    <a:p>
                      <a:pPr algn="r">
                        <a:spcAft>
                          <a:spcPts val="0"/>
                        </a:spcAft>
                      </a:pPr>
                      <a:r>
                        <a:rPr lang="en-AU" sz="1800">
                          <a:effectLst/>
                        </a:rPr>
                        <a:t>AS21928</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1.72%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399,129</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T-Mobile USA</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7571898"/>
                  </a:ext>
                </a:extLst>
              </a:tr>
              <a:tr h="0">
                <a:tc>
                  <a:txBody>
                    <a:bodyPr/>
                    <a:lstStyle/>
                    <a:p>
                      <a:pPr algn="r">
                        <a:spcAft>
                          <a:spcPts val="0"/>
                        </a:spcAft>
                      </a:pPr>
                      <a:r>
                        <a:rPr lang="en-AU" sz="1800">
                          <a:effectLst/>
                        </a:rPr>
                        <a:t>AS7922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1.57%</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364,596</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Comcast Cable</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3267394"/>
                  </a:ext>
                </a:extLst>
              </a:tr>
              <a:tr h="0">
                <a:tc>
                  <a:txBody>
                    <a:bodyPr/>
                    <a:lstStyle/>
                    <a:p>
                      <a:pPr algn="r">
                        <a:spcAft>
                          <a:spcPts val="0"/>
                        </a:spcAft>
                      </a:pPr>
                      <a:r>
                        <a:rPr lang="en-AU" sz="1800">
                          <a:effectLst/>
                        </a:rPr>
                        <a:t>AS3352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0.54%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126,146</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TELEFONICA_DE_ESPANA</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9230596"/>
                  </a:ext>
                </a:extLst>
              </a:tr>
              <a:tr h="0">
                <a:tc>
                  <a:txBody>
                    <a:bodyPr/>
                    <a:lstStyle/>
                    <a:p>
                      <a:pPr algn="r">
                        <a:spcAft>
                          <a:spcPts val="0"/>
                        </a:spcAft>
                      </a:pPr>
                      <a:r>
                        <a:rPr lang="en-AU" sz="1800">
                          <a:effectLst/>
                        </a:rPr>
                        <a:t>AS22773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0.38%</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87,723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Cox Communications Inc.</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0425254"/>
                  </a:ext>
                </a:extLst>
              </a:tr>
              <a:tr h="0">
                <a:tc>
                  <a:txBody>
                    <a:bodyPr/>
                    <a:lstStyle/>
                    <a:p>
                      <a:pPr algn="r">
                        <a:spcAft>
                          <a:spcPts val="0"/>
                        </a:spcAft>
                      </a:pPr>
                      <a:r>
                        <a:rPr lang="en-AU" sz="1800">
                          <a:effectLst/>
                        </a:rPr>
                        <a:t>AS55644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0.35%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80,844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Idea Cellular Limited</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IN</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1372967"/>
                  </a:ext>
                </a:extLst>
              </a:tr>
              <a:tr h="0">
                <a:tc>
                  <a:txBody>
                    <a:bodyPr/>
                    <a:lstStyle/>
                    <a:p>
                      <a:pPr algn="r">
                        <a:spcAft>
                          <a:spcPts val="0"/>
                        </a:spcAft>
                      </a:pPr>
                      <a:r>
                        <a:rPr lang="en-AU" sz="1800">
                          <a:effectLst/>
                        </a:rPr>
                        <a:t>AS20115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0.31%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71,831</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Charter Communications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5395006"/>
                  </a:ext>
                </a:extLst>
              </a:tr>
              <a:tr h="0">
                <a:tc>
                  <a:txBody>
                    <a:bodyPr/>
                    <a:lstStyle/>
                    <a:p>
                      <a:pPr algn="r">
                        <a:spcAft>
                          <a:spcPts val="0"/>
                        </a:spcAft>
                      </a:pPr>
                      <a:r>
                        <a:rPr lang="en-AU" sz="1800">
                          <a:effectLst/>
                        </a:rPr>
                        <a:t>AS20057</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0.30%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70,518</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AT&amp;T Mobility</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8543787"/>
                  </a:ext>
                </a:extLst>
              </a:tr>
              <a:tr h="0">
                <a:tc>
                  <a:txBody>
                    <a:bodyPr/>
                    <a:lstStyle/>
                    <a:p>
                      <a:pPr algn="r">
                        <a:spcAft>
                          <a:spcPts val="0"/>
                        </a:spcAft>
                      </a:pPr>
                      <a:r>
                        <a:rPr lang="en-AU" sz="1800">
                          <a:effectLst/>
                        </a:rPr>
                        <a:t>AS6713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0.20%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46,196</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IAM-AS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MA</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1459262"/>
                  </a:ext>
                </a:extLst>
              </a:tr>
              <a:tr h="0">
                <a:tc>
                  <a:txBody>
                    <a:bodyPr/>
                    <a:lstStyle/>
                    <a:p>
                      <a:pPr algn="r">
                        <a:spcAft>
                          <a:spcPts val="0"/>
                        </a:spcAft>
                      </a:pPr>
                      <a:r>
                        <a:rPr lang="en-AU" sz="1800">
                          <a:effectLst/>
                        </a:rPr>
                        <a:t>AS8151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a:effectLst/>
                        </a:rPr>
                        <a:t>0.20%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AU" sz="1800" dirty="0">
                          <a:effectLst/>
                        </a:rPr>
                        <a:t>45,754</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Uninet S.A. de C.V.</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AU" sz="1800">
                          <a:effectLst/>
                        </a:rPr>
                        <a:t>MX</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56115"/>
                  </a:ext>
                </a:extLst>
              </a:tr>
            </a:tbl>
          </a:graphicData>
        </a:graphic>
      </p:graphicFrame>
    </p:spTree>
    <p:extLst>
      <p:ext uri="{BB962C8B-B14F-4D97-AF65-F5344CB8AC3E}">
        <p14:creationId xmlns:p14="http://schemas.microsoft.com/office/powerpoint/2010/main" val="1916958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E5AD9-A7E6-4540-A184-EEC4CCD78FE8}"/>
              </a:ext>
            </a:extLst>
          </p:cNvPr>
          <p:cNvSpPr>
            <a:spLocks noGrp="1"/>
          </p:cNvSpPr>
          <p:nvPr>
            <p:ph type="title"/>
          </p:nvPr>
        </p:nvSpPr>
        <p:spPr/>
        <p:txBody>
          <a:bodyPr/>
          <a:lstStyle/>
          <a:p>
            <a:r>
              <a:rPr lang="en-AU" dirty="0"/>
              <a:t>What’s the impact?</a:t>
            </a:r>
          </a:p>
        </p:txBody>
      </p:sp>
      <p:sp>
        <p:nvSpPr>
          <p:cNvPr id="3" name="Content Placeholder 2">
            <a:extLst>
              <a:ext uri="{FF2B5EF4-FFF2-40B4-BE49-F238E27FC236}">
                <a16:creationId xmlns:a16="http://schemas.microsoft.com/office/drawing/2014/main" id="{CED5C27E-BCEC-9444-8EB7-D925DED860C8}"/>
              </a:ext>
            </a:extLst>
          </p:cNvPr>
          <p:cNvSpPr>
            <a:spLocks noGrp="1"/>
          </p:cNvSpPr>
          <p:nvPr>
            <p:ph idx="1"/>
          </p:nvPr>
        </p:nvSpPr>
        <p:spPr/>
        <p:txBody>
          <a:bodyPr/>
          <a:lstStyle/>
          <a:p>
            <a:pPr marL="0" indent="0">
              <a:buNone/>
            </a:pPr>
            <a:r>
              <a:rPr lang="en-AU" dirty="0"/>
              <a:t>Counting resolvers is NOT the same as counting users!</a:t>
            </a:r>
          </a:p>
          <a:p>
            <a:r>
              <a:rPr lang="en-AU" dirty="0"/>
              <a:t>Failure in the DNS is often masked by having multiple resolvers in the clients local configuration</a:t>
            </a:r>
          </a:p>
          <a:p>
            <a:r>
              <a:rPr lang="en-AU" dirty="0"/>
              <a:t>And the distribution of users to visible recursive resolvers is heavily skewed (10,000 resolvers by IP address handle the DNS queries of some 90% of all end users)</a:t>
            </a:r>
          </a:p>
          <a:p>
            <a:r>
              <a:rPr lang="en-AU" dirty="0"/>
              <a:t>To assess the user impact let’s look at the results by counting user level success / failure</a:t>
            </a:r>
          </a:p>
        </p:txBody>
      </p:sp>
    </p:spTree>
    <p:extLst>
      <p:ext uri="{BB962C8B-B14F-4D97-AF65-F5344CB8AC3E}">
        <p14:creationId xmlns:p14="http://schemas.microsoft.com/office/powerpoint/2010/main" val="1138547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F931-2EBB-1849-890D-972F23CCB330}"/>
              </a:ext>
            </a:extLst>
          </p:cNvPr>
          <p:cNvSpPr>
            <a:spLocks noGrp="1"/>
          </p:cNvSpPr>
          <p:nvPr>
            <p:ph type="title"/>
          </p:nvPr>
        </p:nvSpPr>
        <p:spPr/>
        <p:txBody>
          <a:bodyPr/>
          <a:lstStyle/>
          <a:p>
            <a:r>
              <a:rPr lang="en-AU" dirty="0"/>
              <a:t>Looking at </a:t>
            </a:r>
            <a:r>
              <a:rPr lang="en-AU" b="1" dirty="0"/>
              <a:t>Users</a:t>
            </a:r>
            <a:r>
              <a:rPr lang="en-AU" dirty="0"/>
              <a:t> - Failure Probabilities</a:t>
            </a:r>
          </a:p>
        </p:txBody>
      </p:sp>
      <p:sp>
        <p:nvSpPr>
          <p:cNvPr id="3" name="Content Placeholder 2">
            <a:extLst>
              <a:ext uri="{FF2B5EF4-FFF2-40B4-BE49-F238E27FC236}">
                <a16:creationId xmlns:a16="http://schemas.microsoft.com/office/drawing/2014/main" id="{7D67CDA2-AED2-EA4F-AD9E-BE4BBEC7451A}"/>
              </a:ext>
            </a:extLst>
          </p:cNvPr>
          <p:cNvSpPr>
            <a:spLocks noGrp="1"/>
          </p:cNvSpPr>
          <p:nvPr>
            <p:ph idx="1"/>
          </p:nvPr>
        </p:nvSpPr>
        <p:spPr>
          <a:xfrm>
            <a:off x="838200" y="1825625"/>
            <a:ext cx="4550229" cy="4351338"/>
          </a:xfrm>
        </p:spPr>
        <p:txBody>
          <a:bodyPr/>
          <a:lstStyle/>
          <a:p>
            <a:pPr marL="0" indent="0">
              <a:buNone/>
            </a:pPr>
            <a:r>
              <a:rPr lang="en-AU" b="1" dirty="0"/>
              <a:t>IPv4</a:t>
            </a:r>
          </a:p>
          <a:p>
            <a:pPr marL="0" indent="0">
              <a:buNone/>
            </a:pPr>
            <a:endParaRPr lang="en-AU" dirty="0"/>
          </a:p>
          <a:p>
            <a:pPr marL="0" indent="0">
              <a:buNone/>
            </a:pPr>
            <a:r>
              <a:rPr lang="en-AU" dirty="0"/>
              <a:t>UDP Frag:	12.5%</a:t>
            </a:r>
          </a:p>
          <a:p>
            <a:pPr marL="0" indent="0">
              <a:buNone/>
            </a:pPr>
            <a:r>
              <a:rPr lang="en-AU" dirty="0"/>
              <a:t>TCP:		  4.0%</a:t>
            </a:r>
          </a:p>
          <a:p>
            <a:pPr marL="0" indent="0">
              <a:buNone/>
            </a:pPr>
            <a:r>
              <a:rPr lang="en-AU" b="1" dirty="0"/>
              <a:t>ATR</a:t>
            </a:r>
            <a:r>
              <a:rPr lang="en-AU" dirty="0"/>
              <a:t>		  </a:t>
            </a:r>
            <a:r>
              <a:rPr lang="en-AU" b="1" dirty="0"/>
              <a:t>3.9%</a:t>
            </a:r>
          </a:p>
        </p:txBody>
      </p:sp>
      <p:sp>
        <p:nvSpPr>
          <p:cNvPr id="4" name="Content Placeholder 2">
            <a:extLst>
              <a:ext uri="{FF2B5EF4-FFF2-40B4-BE49-F238E27FC236}">
                <a16:creationId xmlns:a16="http://schemas.microsoft.com/office/drawing/2014/main" id="{9B494298-698E-D846-8DAB-14EFC3A456FD}"/>
              </a:ext>
            </a:extLst>
          </p:cNvPr>
          <p:cNvSpPr txBox="1">
            <a:spLocks/>
          </p:cNvSpPr>
          <p:nvPr/>
        </p:nvSpPr>
        <p:spPr>
          <a:xfrm>
            <a:off x="5856514" y="1825625"/>
            <a:ext cx="455022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b="1" dirty="0"/>
              <a:t>IPv6</a:t>
            </a:r>
          </a:p>
          <a:p>
            <a:pPr marL="0" indent="0">
              <a:buFont typeface="Arial" panose="020B0604020202020204" pitchFamily="34" charset="0"/>
              <a:buNone/>
            </a:pPr>
            <a:endParaRPr lang="en-AU" dirty="0"/>
          </a:p>
          <a:p>
            <a:pPr marL="0" indent="0">
              <a:buFont typeface="Arial" panose="020B0604020202020204" pitchFamily="34" charset="0"/>
              <a:buNone/>
            </a:pPr>
            <a:r>
              <a:rPr lang="en-AU" dirty="0"/>
              <a:t>UDP Frag:	20.8%</a:t>
            </a:r>
          </a:p>
          <a:p>
            <a:pPr marL="0" indent="0">
              <a:buFont typeface="Arial" panose="020B0604020202020204" pitchFamily="34" charset="0"/>
              <a:buNone/>
            </a:pPr>
            <a:r>
              <a:rPr lang="en-AU" dirty="0"/>
              <a:t>TCP:		  8.4%</a:t>
            </a:r>
          </a:p>
          <a:p>
            <a:pPr marL="0" indent="0">
              <a:buFont typeface="Arial" panose="020B0604020202020204" pitchFamily="34" charset="0"/>
              <a:buNone/>
            </a:pPr>
            <a:r>
              <a:rPr lang="en-AU" b="1" dirty="0"/>
              <a:t>ATR</a:t>
            </a:r>
            <a:r>
              <a:rPr lang="en-AU" dirty="0"/>
              <a:t>		  </a:t>
            </a:r>
            <a:r>
              <a:rPr lang="en-AU" b="1" dirty="0"/>
              <a:t>6.5%</a:t>
            </a:r>
          </a:p>
        </p:txBody>
      </p:sp>
    </p:spTree>
    <p:extLst>
      <p:ext uri="{BB962C8B-B14F-4D97-AF65-F5344CB8AC3E}">
        <p14:creationId xmlns:p14="http://schemas.microsoft.com/office/powerpoint/2010/main" val="2091019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868FCE6-FF20-7E48-8AB5-6CD16404941D}"/>
              </a:ext>
            </a:extLst>
          </p:cNvPr>
          <p:cNvSpPr/>
          <p:nvPr/>
        </p:nvSpPr>
        <p:spPr>
          <a:xfrm>
            <a:off x="4743359" y="3019131"/>
            <a:ext cx="3065302" cy="1352386"/>
          </a:xfrm>
          <a:custGeom>
            <a:avLst/>
            <a:gdLst>
              <a:gd name="connsiteX0" fmla="*/ 1911441 w 3065302"/>
              <a:gd name="connsiteY0" fmla="*/ 130469 h 1352386"/>
              <a:gd name="connsiteX1" fmla="*/ 448401 w 3065302"/>
              <a:gd name="connsiteY1" fmla="*/ 28869 h 1352386"/>
              <a:gd name="connsiteX2" fmla="*/ 1361 w 3065302"/>
              <a:gd name="connsiteY2" fmla="*/ 587669 h 1352386"/>
              <a:gd name="connsiteX3" fmla="*/ 387441 w 3065302"/>
              <a:gd name="connsiteY3" fmla="*/ 1044869 h 1352386"/>
              <a:gd name="connsiteX4" fmla="*/ 2145121 w 3065302"/>
              <a:gd name="connsiteY4" fmla="*/ 1349669 h 1352386"/>
              <a:gd name="connsiteX5" fmla="*/ 2947761 w 3065302"/>
              <a:gd name="connsiteY5" fmla="*/ 872149 h 1352386"/>
              <a:gd name="connsiteX6" fmla="*/ 2957921 w 3065302"/>
              <a:gd name="connsiteY6" fmla="*/ 160949 h 1352386"/>
              <a:gd name="connsiteX7" fmla="*/ 1972401 w 3065302"/>
              <a:gd name="connsiteY7" fmla="*/ 130469 h 1352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5302" h="1352386">
                <a:moveTo>
                  <a:pt x="1911441" y="130469"/>
                </a:moveTo>
                <a:cubicBezTo>
                  <a:pt x="1339094" y="41569"/>
                  <a:pt x="766748" y="-47331"/>
                  <a:pt x="448401" y="28869"/>
                </a:cubicBezTo>
                <a:cubicBezTo>
                  <a:pt x="130054" y="105069"/>
                  <a:pt x="11521" y="418336"/>
                  <a:pt x="1361" y="587669"/>
                </a:cubicBezTo>
                <a:cubicBezTo>
                  <a:pt x="-8799" y="757002"/>
                  <a:pt x="30148" y="917869"/>
                  <a:pt x="387441" y="1044869"/>
                </a:cubicBezTo>
                <a:cubicBezTo>
                  <a:pt x="744734" y="1171869"/>
                  <a:pt x="1718401" y="1378456"/>
                  <a:pt x="2145121" y="1349669"/>
                </a:cubicBezTo>
                <a:cubicBezTo>
                  <a:pt x="2571841" y="1320882"/>
                  <a:pt x="2812294" y="1070269"/>
                  <a:pt x="2947761" y="872149"/>
                </a:cubicBezTo>
                <a:cubicBezTo>
                  <a:pt x="3083228" y="674029"/>
                  <a:pt x="3120481" y="284562"/>
                  <a:pt x="2957921" y="160949"/>
                </a:cubicBezTo>
                <a:cubicBezTo>
                  <a:pt x="2795361" y="37336"/>
                  <a:pt x="2383881" y="83902"/>
                  <a:pt x="1972401" y="130469"/>
                </a:cubicBezTo>
              </a:path>
            </a:pathLst>
          </a:cu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776A07E5-0316-F54A-8980-429E2CD23F3A}"/>
              </a:ext>
            </a:extLst>
          </p:cNvPr>
          <p:cNvSpPr/>
          <p:nvPr/>
        </p:nvSpPr>
        <p:spPr>
          <a:xfrm>
            <a:off x="1937955" y="3053438"/>
            <a:ext cx="3340954" cy="1261002"/>
          </a:xfrm>
          <a:custGeom>
            <a:avLst/>
            <a:gdLst>
              <a:gd name="connsiteX0" fmla="*/ 3263965 w 3340954"/>
              <a:gd name="connsiteY0" fmla="*/ 573682 h 1261002"/>
              <a:gd name="connsiteX1" fmla="*/ 2959165 w 3340954"/>
              <a:gd name="connsiteY1" fmla="*/ 65682 h 1261002"/>
              <a:gd name="connsiteX2" fmla="*/ 1171005 w 3340954"/>
              <a:gd name="connsiteY2" fmla="*/ 25042 h 1261002"/>
              <a:gd name="connsiteX3" fmla="*/ 215965 w 3340954"/>
              <a:gd name="connsiteY3" fmla="*/ 238402 h 1261002"/>
              <a:gd name="connsiteX4" fmla="*/ 165165 w 3340954"/>
              <a:gd name="connsiteY4" fmla="*/ 1213762 h 1261002"/>
              <a:gd name="connsiteX5" fmla="*/ 2085405 w 3340954"/>
              <a:gd name="connsiteY5" fmla="*/ 1091842 h 1261002"/>
              <a:gd name="connsiteX6" fmla="*/ 3233485 w 3340954"/>
              <a:gd name="connsiteY6" fmla="*/ 949602 h 1261002"/>
              <a:gd name="connsiteX7" fmla="*/ 3263965 w 3340954"/>
              <a:gd name="connsiteY7" fmla="*/ 573682 h 126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0954" h="1261002">
                <a:moveTo>
                  <a:pt x="3263965" y="573682"/>
                </a:moveTo>
                <a:cubicBezTo>
                  <a:pt x="3218245" y="426362"/>
                  <a:pt x="3307992" y="157122"/>
                  <a:pt x="2959165" y="65682"/>
                </a:cubicBezTo>
                <a:cubicBezTo>
                  <a:pt x="2610338" y="-25758"/>
                  <a:pt x="1628205" y="-3745"/>
                  <a:pt x="1171005" y="25042"/>
                </a:cubicBezTo>
                <a:cubicBezTo>
                  <a:pt x="713805" y="53829"/>
                  <a:pt x="383605" y="40282"/>
                  <a:pt x="215965" y="238402"/>
                </a:cubicBezTo>
                <a:cubicBezTo>
                  <a:pt x="48325" y="436522"/>
                  <a:pt x="-146408" y="1071522"/>
                  <a:pt x="165165" y="1213762"/>
                </a:cubicBezTo>
                <a:cubicBezTo>
                  <a:pt x="476738" y="1356002"/>
                  <a:pt x="1574018" y="1135869"/>
                  <a:pt x="2085405" y="1091842"/>
                </a:cubicBezTo>
                <a:cubicBezTo>
                  <a:pt x="2596792" y="1047815"/>
                  <a:pt x="3040445" y="1037655"/>
                  <a:pt x="3233485" y="949602"/>
                </a:cubicBezTo>
                <a:cubicBezTo>
                  <a:pt x="3426525" y="861549"/>
                  <a:pt x="3309685" y="721002"/>
                  <a:pt x="3263965" y="573682"/>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ATR and Resolver Behaviour – IPv4</a:t>
            </a:r>
          </a:p>
        </p:txBody>
      </p:sp>
      <p:sp>
        <p:nvSpPr>
          <p:cNvPr id="4" name="TextBox 3">
            <a:extLst>
              <a:ext uri="{FF2B5EF4-FFF2-40B4-BE49-F238E27FC236}">
                <a16:creationId xmlns:a16="http://schemas.microsoft.com/office/drawing/2014/main" id="{F6702168-6F90-1F4B-869C-EF1DA2F35A78}"/>
              </a:ext>
            </a:extLst>
          </p:cNvPr>
          <p:cNvSpPr txBox="1"/>
          <p:nvPr/>
        </p:nvSpPr>
        <p:spPr>
          <a:xfrm>
            <a:off x="2204721" y="3322320"/>
            <a:ext cx="2468880" cy="646331"/>
          </a:xfrm>
          <a:prstGeom prst="rect">
            <a:avLst/>
          </a:prstGeom>
          <a:noFill/>
        </p:spPr>
        <p:txBody>
          <a:bodyPr wrap="square" rtlCol="0">
            <a:spAutoFit/>
          </a:bodyPr>
          <a:lstStyle/>
          <a:p>
            <a:pPr algn="ctr"/>
            <a:r>
              <a:rPr lang="en-AU" dirty="0">
                <a:latin typeface="AhnbergHand" pitchFamily="2" charset="0"/>
              </a:rPr>
              <a:t>Can’t Receive Fragmented UDP</a:t>
            </a:r>
          </a:p>
        </p:txBody>
      </p:sp>
      <p:sp>
        <p:nvSpPr>
          <p:cNvPr id="5" name="TextBox 4">
            <a:extLst>
              <a:ext uri="{FF2B5EF4-FFF2-40B4-BE49-F238E27FC236}">
                <a16:creationId xmlns:a16="http://schemas.microsoft.com/office/drawing/2014/main" id="{FB418AC6-B4C5-E54F-9305-4BA22AB7DA34}"/>
              </a:ext>
            </a:extLst>
          </p:cNvPr>
          <p:cNvSpPr txBox="1"/>
          <p:nvPr/>
        </p:nvSpPr>
        <p:spPr>
          <a:xfrm>
            <a:off x="5171441" y="3444240"/>
            <a:ext cx="2468880" cy="369332"/>
          </a:xfrm>
          <a:prstGeom prst="rect">
            <a:avLst/>
          </a:prstGeom>
          <a:noFill/>
        </p:spPr>
        <p:txBody>
          <a:bodyPr wrap="square" rtlCol="0">
            <a:spAutoFit/>
          </a:bodyPr>
          <a:lstStyle/>
          <a:p>
            <a:pPr algn="ctr"/>
            <a:r>
              <a:rPr lang="en-AU" dirty="0">
                <a:latin typeface="AhnbergHand" pitchFamily="2" charset="0"/>
              </a:rPr>
              <a:t>Can’t Use TCP</a:t>
            </a:r>
          </a:p>
        </p:txBody>
      </p:sp>
      <p:sp>
        <p:nvSpPr>
          <p:cNvPr id="9" name="Freeform 8">
            <a:extLst>
              <a:ext uri="{FF2B5EF4-FFF2-40B4-BE49-F238E27FC236}">
                <a16:creationId xmlns:a16="http://schemas.microsoft.com/office/drawing/2014/main" id="{505E9D63-EEF6-1140-AD00-D7CEE74982B6}"/>
              </a:ext>
            </a:extLst>
          </p:cNvPr>
          <p:cNvSpPr/>
          <p:nvPr/>
        </p:nvSpPr>
        <p:spPr>
          <a:xfrm>
            <a:off x="4712181" y="3129280"/>
            <a:ext cx="575247" cy="932478"/>
          </a:xfrm>
          <a:custGeom>
            <a:avLst/>
            <a:gdLst>
              <a:gd name="connsiteX0" fmla="*/ 205259 w 575247"/>
              <a:gd name="connsiteY0" fmla="*/ 50800 h 932478"/>
              <a:gd name="connsiteX1" fmla="*/ 2059 w 575247"/>
              <a:gd name="connsiteY1" fmla="*/ 457200 h 932478"/>
              <a:gd name="connsiteX2" fmla="*/ 317019 w 575247"/>
              <a:gd name="connsiteY2" fmla="*/ 914400 h 932478"/>
              <a:gd name="connsiteX3" fmla="*/ 571019 w 575247"/>
              <a:gd name="connsiteY3" fmla="*/ 782320 h 932478"/>
              <a:gd name="connsiteX4" fmla="*/ 459259 w 575247"/>
              <a:gd name="connsiteY4" fmla="*/ 243840 h 932478"/>
              <a:gd name="connsiteX5" fmla="*/ 245899 w 575247"/>
              <a:gd name="connsiteY5" fmla="*/ 0 h 93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247" h="932478">
                <a:moveTo>
                  <a:pt x="205259" y="50800"/>
                </a:moveTo>
                <a:cubicBezTo>
                  <a:pt x="94345" y="182033"/>
                  <a:pt x="-16568" y="313267"/>
                  <a:pt x="2059" y="457200"/>
                </a:cubicBezTo>
                <a:cubicBezTo>
                  <a:pt x="20686" y="601133"/>
                  <a:pt x="222192" y="860213"/>
                  <a:pt x="317019" y="914400"/>
                </a:cubicBezTo>
                <a:cubicBezTo>
                  <a:pt x="411846" y="968587"/>
                  <a:pt x="547312" y="894080"/>
                  <a:pt x="571019" y="782320"/>
                </a:cubicBezTo>
                <a:cubicBezTo>
                  <a:pt x="594726" y="670560"/>
                  <a:pt x="513446" y="374227"/>
                  <a:pt x="459259" y="243840"/>
                </a:cubicBezTo>
                <a:cubicBezTo>
                  <a:pt x="405072" y="113453"/>
                  <a:pt x="325485" y="56726"/>
                  <a:pt x="245899" y="0"/>
                </a:cubicBezTo>
              </a:path>
            </a:pathLst>
          </a:cu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83297216-F2F1-6541-8D58-E94D62CE831B}"/>
              </a:ext>
            </a:extLst>
          </p:cNvPr>
          <p:cNvSpPr txBox="1"/>
          <p:nvPr/>
        </p:nvSpPr>
        <p:spPr>
          <a:xfrm>
            <a:off x="838200" y="2638028"/>
            <a:ext cx="181972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will help</a:t>
            </a:r>
          </a:p>
        </p:txBody>
      </p:sp>
      <p:sp>
        <p:nvSpPr>
          <p:cNvPr id="11" name="Freeform 10">
            <a:extLst>
              <a:ext uri="{FF2B5EF4-FFF2-40B4-BE49-F238E27FC236}">
                <a16:creationId xmlns:a16="http://schemas.microsoft.com/office/drawing/2014/main" id="{D499A94C-9FB5-5645-9E64-2AAF26BDB7C5}"/>
              </a:ext>
            </a:extLst>
          </p:cNvPr>
          <p:cNvSpPr/>
          <p:nvPr/>
        </p:nvSpPr>
        <p:spPr>
          <a:xfrm>
            <a:off x="1051424" y="3035962"/>
            <a:ext cx="832214" cy="812800"/>
          </a:xfrm>
          <a:custGeom>
            <a:avLst/>
            <a:gdLst>
              <a:gd name="connsiteX0" fmla="*/ 313455 w 832214"/>
              <a:gd name="connsiteY0" fmla="*/ 0 h 812800"/>
              <a:gd name="connsiteX1" fmla="*/ 18815 w 832214"/>
              <a:gd name="connsiteY1" fmla="*/ 396240 h 812800"/>
              <a:gd name="connsiteX2" fmla="*/ 790975 w 832214"/>
              <a:gd name="connsiteY2" fmla="*/ 650240 h 812800"/>
              <a:gd name="connsiteX3" fmla="*/ 669055 w 832214"/>
              <a:gd name="connsiteY3" fmla="*/ 487680 h 812800"/>
              <a:gd name="connsiteX4" fmla="*/ 831615 w 832214"/>
              <a:gd name="connsiteY4" fmla="*/ 629920 h 812800"/>
              <a:gd name="connsiteX5" fmla="*/ 597935 w 832214"/>
              <a:gd name="connsiteY5" fmla="*/ 812800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2214" h="812800">
                <a:moveTo>
                  <a:pt x="313455" y="0"/>
                </a:moveTo>
                <a:cubicBezTo>
                  <a:pt x="126341" y="143933"/>
                  <a:pt x="-60772" y="287867"/>
                  <a:pt x="18815" y="396240"/>
                </a:cubicBezTo>
                <a:cubicBezTo>
                  <a:pt x="98402" y="504613"/>
                  <a:pt x="682602" y="635000"/>
                  <a:pt x="790975" y="650240"/>
                </a:cubicBezTo>
                <a:cubicBezTo>
                  <a:pt x="899348" y="665480"/>
                  <a:pt x="662282" y="491067"/>
                  <a:pt x="669055" y="487680"/>
                </a:cubicBezTo>
                <a:cubicBezTo>
                  <a:pt x="675828" y="484293"/>
                  <a:pt x="843468" y="575733"/>
                  <a:pt x="831615" y="629920"/>
                </a:cubicBezTo>
                <a:cubicBezTo>
                  <a:pt x="819762" y="684107"/>
                  <a:pt x="708848" y="748453"/>
                  <a:pt x="597935" y="81280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A1A1F98F-3A22-BD4F-A2CB-98A3061EAA11}"/>
              </a:ext>
            </a:extLst>
          </p:cNvPr>
          <p:cNvSpPr txBox="1"/>
          <p:nvPr/>
        </p:nvSpPr>
        <p:spPr>
          <a:xfrm>
            <a:off x="8282722" y="3053438"/>
            <a:ext cx="3626314"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be of use, but it</a:t>
            </a:r>
          </a:p>
          <a:p>
            <a:r>
              <a:rPr lang="en-AU" dirty="0">
                <a:solidFill>
                  <a:schemeClr val="accent4">
                    <a:lumMod val="50000"/>
                  </a:schemeClr>
                </a:solidFill>
                <a:latin typeface="AhnbergHand" pitchFamily="2" charset="0"/>
              </a:rPr>
              <a:t>shouldn’t matter</a:t>
            </a:r>
          </a:p>
        </p:txBody>
      </p:sp>
      <p:sp>
        <p:nvSpPr>
          <p:cNvPr id="14" name="Freeform 13">
            <a:extLst>
              <a:ext uri="{FF2B5EF4-FFF2-40B4-BE49-F238E27FC236}">
                <a16:creationId xmlns:a16="http://schemas.microsoft.com/office/drawing/2014/main" id="{FA7D1D8C-17DE-6540-ADA4-BBC794F48914}"/>
              </a:ext>
            </a:extLst>
          </p:cNvPr>
          <p:cNvSpPr/>
          <p:nvPr/>
        </p:nvSpPr>
        <p:spPr>
          <a:xfrm>
            <a:off x="7869674" y="3444240"/>
            <a:ext cx="1493394" cy="426720"/>
          </a:xfrm>
          <a:custGeom>
            <a:avLst/>
            <a:gdLst>
              <a:gd name="connsiteX0" fmla="*/ 1487686 w 1493394"/>
              <a:gd name="connsiteY0" fmla="*/ 0 h 426720"/>
              <a:gd name="connsiteX1" fmla="*/ 1274326 w 1493394"/>
              <a:gd name="connsiteY1" fmla="*/ 284480 h 426720"/>
              <a:gd name="connsiteX2" fmla="*/ 55126 w 1493394"/>
              <a:gd name="connsiteY2" fmla="*/ 284480 h 426720"/>
              <a:gd name="connsiteX3" fmla="*/ 278646 w 1493394"/>
              <a:gd name="connsiteY3" fmla="*/ 121920 h 426720"/>
              <a:gd name="connsiteX4" fmla="*/ 4326 w 1493394"/>
              <a:gd name="connsiteY4" fmla="*/ 284480 h 426720"/>
              <a:gd name="connsiteX5" fmla="*/ 136406 w 1493394"/>
              <a:gd name="connsiteY5" fmla="*/ 426720 h 42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94" h="426720">
                <a:moveTo>
                  <a:pt x="1487686" y="0"/>
                </a:moveTo>
                <a:cubicBezTo>
                  <a:pt x="1500386" y="118533"/>
                  <a:pt x="1513086" y="237067"/>
                  <a:pt x="1274326" y="284480"/>
                </a:cubicBezTo>
                <a:cubicBezTo>
                  <a:pt x="1035566" y="331893"/>
                  <a:pt x="221073" y="311573"/>
                  <a:pt x="55126" y="284480"/>
                </a:cubicBezTo>
                <a:cubicBezTo>
                  <a:pt x="-110821" y="257387"/>
                  <a:pt x="287113" y="121920"/>
                  <a:pt x="278646" y="121920"/>
                </a:cubicBezTo>
                <a:cubicBezTo>
                  <a:pt x="270179" y="121920"/>
                  <a:pt x="28033" y="233680"/>
                  <a:pt x="4326" y="284480"/>
                </a:cubicBezTo>
                <a:cubicBezTo>
                  <a:pt x="-19381" y="335280"/>
                  <a:pt x="58512" y="381000"/>
                  <a:pt x="136406" y="42672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74A62168-84F3-6244-84D5-1CA5919F168A}"/>
              </a:ext>
            </a:extLst>
          </p:cNvPr>
          <p:cNvSpPr txBox="1"/>
          <p:nvPr/>
        </p:nvSpPr>
        <p:spPr>
          <a:xfrm>
            <a:off x="4157007" y="2488268"/>
            <a:ext cx="206498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help</a:t>
            </a:r>
          </a:p>
        </p:txBody>
      </p:sp>
      <p:sp>
        <p:nvSpPr>
          <p:cNvPr id="16" name="Freeform 15">
            <a:extLst>
              <a:ext uri="{FF2B5EF4-FFF2-40B4-BE49-F238E27FC236}">
                <a16:creationId xmlns:a16="http://schemas.microsoft.com/office/drawing/2014/main" id="{E12B7B5F-1189-294D-8DFD-9070EF95928E}"/>
              </a:ext>
            </a:extLst>
          </p:cNvPr>
          <p:cNvSpPr/>
          <p:nvPr/>
        </p:nvSpPr>
        <p:spPr>
          <a:xfrm>
            <a:off x="4886960" y="2824480"/>
            <a:ext cx="213391" cy="672021"/>
          </a:xfrm>
          <a:custGeom>
            <a:avLst/>
            <a:gdLst>
              <a:gd name="connsiteX0" fmla="*/ 162560 w 213391"/>
              <a:gd name="connsiteY0" fmla="*/ 0 h 672021"/>
              <a:gd name="connsiteX1" fmla="*/ 101600 w 213391"/>
              <a:gd name="connsiteY1" fmla="*/ 640080 h 672021"/>
              <a:gd name="connsiteX2" fmla="*/ 213360 w 213391"/>
              <a:gd name="connsiteY2" fmla="*/ 436880 h 672021"/>
              <a:gd name="connsiteX3" fmla="*/ 111760 w 213391"/>
              <a:gd name="connsiteY3" fmla="*/ 670560 h 672021"/>
              <a:gd name="connsiteX4" fmla="*/ 0 w 213391"/>
              <a:gd name="connsiteY4" fmla="*/ 518160 h 672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91" h="672021">
                <a:moveTo>
                  <a:pt x="162560" y="0"/>
                </a:moveTo>
                <a:cubicBezTo>
                  <a:pt x="127846" y="283633"/>
                  <a:pt x="93133" y="567267"/>
                  <a:pt x="101600" y="640080"/>
                </a:cubicBezTo>
                <a:cubicBezTo>
                  <a:pt x="110067" y="712893"/>
                  <a:pt x="211667" y="431800"/>
                  <a:pt x="213360" y="436880"/>
                </a:cubicBezTo>
                <a:cubicBezTo>
                  <a:pt x="215053" y="441960"/>
                  <a:pt x="147320" y="657013"/>
                  <a:pt x="111760" y="670560"/>
                </a:cubicBezTo>
                <a:cubicBezTo>
                  <a:pt x="76200" y="684107"/>
                  <a:pt x="38100" y="601133"/>
                  <a:pt x="0" y="51816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extBox 12">
            <a:extLst>
              <a:ext uri="{FF2B5EF4-FFF2-40B4-BE49-F238E27FC236}">
                <a16:creationId xmlns:a16="http://schemas.microsoft.com/office/drawing/2014/main" id="{4C7D0345-AA8C-EC4A-9A53-9713DADA9438}"/>
              </a:ext>
            </a:extLst>
          </p:cNvPr>
          <p:cNvSpPr txBox="1"/>
          <p:nvPr/>
        </p:nvSpPr>
        <p:spPr>
          <a:xfrm>
            <a:off x="942452" y="4061758"/>
            <a:ext cx="758541" cy="369332"/>
          </a:xfrm>
          <a:prstGeom prst="rect">
            <a:avLst/>
          </a:prstGeom>
          <a:noFill/>
        </p:spPr>
        <p:txBody>
          <a:bodyPr wrap="none" rtlCol="0">
            <a:spAutoFit/>
          </a:bodyPr>
          <a:lstStyle/>
          <a:p>
            <a:r>
              <a:rPr lang="en-AU" dirty="0"/>
              <a:t>12.5%</a:t>
            </a:r>
          </a:p>
        </p:txBody>
      </p:sp>
      <p:sp>
        <p:nvSpPr>
          <p:cNvPr id="17" name="TextBox 16">
            <a:extLst>
              <a:ext uri="{FF2B5EF4-FFF2-40B4-BE49-F238E27FC236}">
                <a16:creationId xmlns:a16="http://schemas.microsoft.com/office/drawing/2014/main" id="{CE365FAE-69B4-7443-9DB9-B36BC3ACCC0B}"/>
              </a:ext>
            </a:extLst>
          </p:cNvPr>
          <p:cNvSpPr txBox="1"/>
          <p:nvPr/>
        </p:nvSpPr>
        <p:spPr>
          <a:xfrm>
            <a:off x="9509481" y="3970193"/>
            <a:ext cx="641522" cy="369332"/>
          </a:xfrm>
          <a:prstGeom prst="rect">
            <a:avLst/>
          </a:prstGeom>
          <a:noFill/>
        </p:spPr>
        <p:txBody>
          <a:bodyPr wrap="none" rtlCol="0">
            <a:spAutoFit/>
          </a:bodyPr>
          <a:lstStyle/>
          <a:p>
            <a:r>
              <a:rPr lang="en-AU" dirty="0"/>
              <a:t>4.0%</a:t>
            </a:r>
          </a:p>
        </p:txBody>
      </p:sp>
      <p:sp>
        <p:nvSpPr>
          <p:cNvPr id="18" name="TextBox 17">
            <a:extLst>
              <a:ext uri="{FF2B5EF4-FFF2-40B4-BE49-F238E27FC236}">
                <a16:creationId xmlns:a16="http://schemas.microsoft.com/office/drawing/2014/main" id="{F842C683-06B8-5840-A097-791B06EEB1F6}"/>
              </a:ext>
            </a:extLst>
          </p:cNvPr>
          <p:cNvSpPr txBox="1"/>
          <p:nvPr/>
        </p:nvSpPr>
        <p:spPr>
          <a:xfrm>
            <a:off x="3977082" y="4890933"/>
            <a:ext cx="2084225" cy="369332"/>
          </a:xfrm>
          <a:prstGeom prst="rect">
            <a:avLst/>
          </a:prstGeom>
          <a:noFill/>
        </p:spPr>
        <p:txBody>
          <a:bodyPr wrap="none" rtlCol="0">
            <a:spAutoFit/>
          </a:bodyPr>
          <a:lstStyle/>
          <a:p>
            <a:r>
              <a:rPr lang="en-AU" dirty="0"/>
              <a:t>8.6%     3.9%    0.1% </a:t>
            </a:r>
          </a:p>
        </p:txBody>
      </p:sp>
      <p:sp>
        <p:nvSpPr>
          <p:cNvPr id="19" name="Freeform 18">
            <a:extLst>
              <a:ext uri="{FF2B5EF4-FFF2-40B4-BE49-F238E27FC236}">
                <a16:creationId xmlns:a16="http://schemas.microsoft.com/office/drawing/2014/main" id="{25553883-EE34-1843-B57F-6FA333CC71A3}"/>
              </a:ext>
            </a:extLst>
          </p:cNvPr>
          <p:cNvSpPr/>
          <p:nvPr/>
        </p:nvSpPr>
        <p:spPr>
          <a:xfrm>
            <a:off x="1148276" y="3776371"/>
            <a:ext cx="239486" cy="270909"/>
          </a:xfrm>
          <a:custGeom>
            <a:avLst/>
            <a:gdLst>
              <a:gd name="connsiteX0" fmla="*/ 119743 w 239486"/>
              <a:gd name="connsiteY0" fmla="*/ 270909 h 270909"/>
              <a:gd name="connsiteX1" fmla="*/ 108857 w 239486"/>
              <a:gd name="connsiteY1" fmla="*/ 20538 h 270909"/>
              <a:gd name="connsiteX2" fmla="*/ 0 w 239486"/>
              <a:gd name="connsiteY2" fmla="*/ 216480 h 270909"/>
              <a:gd name="connsiteX3" fmla="*/ 108857 w 239486"/>
              <a:gd name="connsiteY3" fmla="*/ 9652 h 270909"/>
              <a:gd name="connsiteX4" fmla="*/ 239486 w 239486"/>
              <a:gd name="connsiteY4" fmla="*/ 53195 h 270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486" h="270909">
                <a:moveTo>
                  <a:pt x="119743" y="270909"/>
                </a:moveTo>
                <a:cubicBezTo>
                  <a:pt x="124278" y="150259"/>
                  <a:pt x="128814" y="29609"/>
                  <a:pt x="108857" y="20538"/>
                </a:cubicBezTo>
                <a:cubicBezTo>
                  <a:pt x="88900" y="11466"/>
                  <a:pt x="0" y="218294"/>
                  <a:pt x="0" y="216480"/>
                </a:cubicBezTo>
                <a:cubicBezTo>
                  <a:pt x="0" y="214666"/>
                  <a:pt x="68943" y="36866"/>
                  <a:pt x="108857" y="9652"/>
                </a:cubicBezTo>
                <a:cubicBezTo>
                  <a:pt x="148771" y="-17562"/>
                  <a:pt x="194128" y="17816"/>
                  <a:pt x="239486" y="5319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Freeform 19">
            <a:extLst>
              <a:ext uri="{FF2B5EF4-FFF2-40B4-BE49-F238E27FC236}">
                <a16:creationId xmlns:a16="http://schemas.microsoft.com/office/drawing/2014/main" id="{A04F1E7D-4DDA-E841-8A97-4E19432A1D94}"/>
              </a:ext>
            </a:extLst>
          </p:cNvPr>
          <p:cNvSpPr/>
          <p:nvPr/>
        </p:nvSpPr>
        <p:spPr>
          <a:xfrm>
            <a:off x="9655593" y="3766477"/>
            <a:ext cx="337492" cy="239956"/>
          </a:xfrm>
          <a:custGeom>
            <a:avLst/>
            <a:gdLst>
              <a:gd name="connsiteX0" fmla="*/ 119778 w 337492"/>
              <a:gd name="connsiteY0" fmla="*/ 239956 h 239956"/>
              <a:gd name="connsiteX1" fmla="*/ 87121 w 337492"/>
              <a:gd name="connsiteY1" fmla="*/ 470 h 239956"/>
              <a:gd name="connsiteX2" fmla="*/ 35 w 337492"/>
              <a:gd name="connsiteY2" fmla="*/ 174642 h 239956"/>
              <a:gd name="connsiteX3" fmla="*/ 98006 w 337492"/>
              <a:gd name="connsiteY3" fmla="*/ 22242 h 239956"/>
              <a:gd name="connsiteX4" fmla="*/ 337492 w 337492"/>
              <a:gd name="connsiteY4" fmla="*/ 98442 h 239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492" h="239956">
                <a:moveTo>
                  <a:pt x="119778" y="239956"/>
                </a:moveTo>
                <a:cubicBezTo>
                  <a:pt x="113428" y="125656"/>
                  <a:pt x="107078" y="11356"/>
                  <a:pt x="87121" y="470"/>
                </a:cubicBezTo>
                <a:cubicBezTo>
                  <a:pt x="67164" y="-10416"/>
                  <a:pt x="-1779" y="171014"/>
                  <a:pt x="35" y="174642"/>
                </a:cubicBezTo>
                <a:cubicBezTo>
                  <a:pt x="1849" y="178270"/>
                  <a:pt x="41763" y="34942"/>
                  <a:pt x="98006" y="22242"/>
                </a:cubicBezTo>
                <a:cubicBezTo>
                  <a:pt x="154249" y="9542"/>
                  <a:pt x="245870" y="53992"/>
                  <a:pt x="337492" y="9844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Freeform 20">
            <a:extLst>
              <a:ext uri="{FF2B5EF4-FFF2-40B4-BE49-F238E27FC236}">
                <a16:creationId xmlns:a16="http://schemas.microsoft.com/office/drawing/2014/main" id="{894603B1-A79B-BD47-B507-62FE4D5047BD}"/>
              </a:ext>
            </a:extLst>
          </p:cNvPr>
          <p:cNvSpPr/>
          <p:nvPr/>
        </p:nvSpPr>
        <p:spPr>
          <a:xfrm>
            <a:off x="4942114" y="4154859"/>
            <a:ext cx="293915" cy="809027"/>
          </a:xfrm>
          <a:custGeom>
            <a:avLst/>
            <a:gdLst>
              <a:gd name="connsiteX0" fmla="*/ 21772 w 293915"/>
              <a:gd name="connsiteY0" fmla="*/ 809027 h 809027"/>
              <a:gd name="connsiteX1" fmla="*/ 108857 w 293915"/>
              <a:gd name="connsiteY1" fmla="*/ 25255 h 809027"/>
              <a:gd name="connsiteX2" fmla="*/ 0 w 293915"/>
              <a:gd name="connsiteY2" fmla="*/ 177655 h 809027"/>
              <a:gd name="connsiteX3" fmla="*/ 108857 w 293915"/>
              <a:gd name="connsiteY3" fmla="*/ 25255 h 809027"/>
              <a:gd name="connsiteX4" fmla="*/ 293915 w 293915"/>
              <a:gd name="connsiteY4" fmla="*/ 166770 h 809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915" h="809027">
                <a:moveTo>
                  <a:pt x="21772" y="809027"/>
                </a:moveTo>
                <a:cubicBezTo>
                  <a:pt x="67129" y="469755"/>
                  <a:pt x="112486" y="130484"/>
                  <a:pt x="108857" y="25255"/>
                </a:cubicBezTo>
                <a:cubicBezTo>
                  <a:pt x="105228" y="-79974"/>
                  <a:pt x="0" y="177655"/>
                  <a:pt x="0" y="177655"/>
                </a:cubicBezTo>
                <a:cubicBezTo>
                  <a:pt x="0" y="177655"/>
                  <a:pt x="59871" y="27069"/>
                  <a:pt x="108857" y="25255"/>
                </a:cubicBezTo>
                <a:cubicBezTo>
                  <a:pt x="157843" y="23441"/>
                  <a:pt x="225879" y="95105"/>
                  <a:pt x="293915" y="16677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Freeform 21">
            <a:extLst>
              <a:ext uri="{FF2B5EF4-FFF2-40B4-BE49-F238E27FC236}">
                <a16:creationId xmlns:a16="http://schemas.microsoft.com/office/drawing/2014/main" id="{C40476DF-6571-E844-9A72-F3179473677E}"/>
              </a:ext>
            </a:extLst>
          </p:cNvPr>
          <p:cNvSpPr/>
          <p:nvPr/>
        </p:nvSpPr>
        <p:spPr>
          <a:xfrm>
            <a:off x="5750351" y="4241825"/>
            <a:ext cx="395925" cy="763806"/>
          </a:xfrm>
          <a:custGeom>
            <a:avLst/>
            <a:gdLst>
              <a:gd name="connsiteX0" fmla="*/ 0 w 395925"/>
              <a:gd name="connsiteY0" fmla="*/ 763806 h 763806"/>
              <a:gd name="connsiteX1" fmla="*/ 282804 w 395925"/>
              <a:gd name="connsiteY1" fmla="*/ 28515 h 763806"/>
              <a:gd name="connsiteX2" fmla="*/ 37707 w 395925"/>
              <a:gd name="connsiteY2" fmla="*/ 188771 h 763806"/>
              <a:gd name="connsiteX3" fmla="*/ 282804 w 395925"/>
              <a:gd name="connsiteY3" fmla="*/ 235 h 763806"/>
              <a:gd name="connsiteX4" fmla="*/ 395925 w 395925"/>
              <a:gd name="connsiteY4" fmla="*/ 235905 h 763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925" h="763806">
                <a:moveTo>
                  <a:pt x="0" y="763806"/>
                </a:moveTo>
                <a:cubicBezTo>
                  <a:pt x="138260" y="444080"/>
                  <a:pt x="276520" y="124354"/>
                  <a:pt x="282804" y="28515"/>
                </a:cubicBezTo>
                <a:cubicBezTo>
                  <a:pt x="289088" y="-67324"/>
                  <a:pt x="37707" y="193484"/>
                  <a:pt x="37707" y="188771"/>
                </a:cubicBezTo>
                <a:cubicBezTo>
                  <a:pt x="37707" y="184058"/>
                  <a:pt x="223101" y="-7621"/>
                  <a:pt x="282804" y="235"/>
                </a:cubicBezTo>
                <a:cubicBezTo>
                  <a:pt x="342507" y="8091"/>
                  <a:pt x="369216" y="121998"/>
                  <a:pt x="395925" y="23590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Freeform 22">
            <a:extLst>
              <a:ext uri="{FF2B5EF4-FFF2-40B4-BE49-F238E27FC236}">
                <a16:creationId xmlns:a16="http://schemas.microsoft.com/office/drawing/2014/main" id="{C2148C9D-C6D4-C346-907D-01316C610D36}"/>
              </a:ext>
            </a:extLst>
          </p:cNvPr>
          <p:cNvSpPr/>
          <p:nvPr/>
        </p:nvSpPr>
        <p:spPr>
          <a:xfrm>
            <a:off x="3721811" y="4223916"/>
            <a:ext cx="378849" cy="696873"/>
          </a:xfrm>
          <a:custGeom>
            <a:avLst/>
            <a:gdLst>
              <a:gd name="connsiteX0" fmla="*/ 378849 w 378849"/>
              <a:gd name="connsiteY0" fmla="*/ 696873 h 696873"/>
              <a:gd name="connsiteX1" fmla="*/ 30057 w 378849"/>
              <a:gd name="connsiteY1" fmla="*/ 8716 h 696873"/>
              <a:gd name="connsiteX2" fmla="*/ 20630 w 378849"/>
              <a:gd name="connsiteY2" fmla="*/ 291520 h 696873"/>
              <a:gd name="connsiteX3" fmla="*/ 48911 w 378849"/>
              <a:gd name="connsiteY3" fmla="*/ 27570 h 696873"/>
              <a:gd name="connsiteX4" fmla="*/ 246874 w 378849"/>
              <a:gd name="connsiteY4" fmla="*/ 112411 h 696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849" h="696873">
                <a:moveTo>
                  <a:pt x="378849" y="696873"/>
                </a:moveTo>
                <a:cubicBezTo>
                  <a:pt x="234304" y="386574"/>
                  <a:pt x="89760" y="76275"/>
                  <a:pt x="30057" y="8716"/>
                </a:cubicBezTo>
                <a:cubicBezTo>
                  <a:pt x="-29646" y="-58843"/>
                  <a:pt x="17488" y="288378"/>
                  <a:pt x="20630" y="291520"/>
                </a:cubicBezTo>
                <a:cubicBezTo>
                  <a:pt x="23772" y="294662"/>
                  <a:pt x="11204" y="57421"/>
                  <a:pt x="48911" y="27570"/>
                </a:cubicBezTo>
                <a:cubicBezTo>
                  <a:pt x="86618" y="-2281"/>
                  <a:pt x="166746" y="55065"/>
                  <a:pt x="246874" y="11241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29182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868FCE6-FF20-7E48-8AB5-6CD16404941D}"/>
              </a:ext>
            </a:extLst>
          </p:cNvPr>
          <p:cNvSpPr/>
          <p:nvPr/>
        </p:nvSpPr>
        <p:spPr>
          <a:xfrm>
            <a:off x="4743359" y="3019131"/>
            <a:ext cx="3065302" cy="1352386"/>
          </a:xfrm>
          <a:custGeom>
            <a:avLst/>
            <a:gdLst>
              <a:gd name="connsiteX0" fmla="*/ 1911441 w 3065302"/>
              <a:gd name="connsiteY0" fmla="*/ 130469 h 1352386"/>
              <a:gd name="connsiteX1" fmla="*/ 448401 w 3065302"/>
              <a:gd name="connsiteY1" fmla="*/ 28869 h 1352386"/>
              <a:gd name="connsiteX2" fmla="*/ 1361 w 3065302"/>
              <a:gd name="connsiteY2" fmla="*/ 587669 h 1352386"/>
              <a:gd name="connsiteX3" fmla="*/ 387441 w 3065302"/>
              <a:gd name="connsiteY3" fmla="*/ 1044869 h 1352386"/>
              <a:gd name="connsiteX4" fmla="*/ 2145121 w 3065302"/>
              <a:gd name="connsiteY4" fmla="*/ 1349669 h 1352386"/>
              <a:gd name="connsiteX5" fmla="*/ 2947761 w 3065302"/>
              <a:gd name="connsiteY5" fmla="*/ 872149 h 1352386"/>
              <a:gd name="connsiteX6" fmla="*/ 2957921 w 3065302"/>
              <a:gd name="connsiteY6" fmla="*/ 160949 h 1352386"/>
              <a:gd name="connsiteX7" fmla="*/ 1972401 w 3065302"/>
              <a:gd name="connsiteY7" fmla="*/ 130469 h 1352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5302" h="1352386">
                <a:moveTo>
                  <a:pt x="1911441" y="130469"/>
                </a:moveTo>
                <a:cubicBezTo>
                  <a:pt x="1339094" y="41569"/>
                  <a:pt x="766748" y="-47331"/>
                  <a:pt x="448401" y="28869"/>
                </a:cubicBezTo>
                <a:cubicBezTo>
                  <a:pt x="130054" y="105069"/>
                  <a:pt x="11521" y="418336"/>
                  <a:pt x="1361" y="587669"/>
                </a:cubicBezTo>
                <a:cubicBezTo>
                  <a:pt x="-8799" y="757002"/>
                  <a:pt x="30148" y="917869"/>
                  <a:pt x="387441" y="1044869"/>
                </a:cubicBezTo>
                <a:cubicBezTo>
                  <a:pt x="744734" y="1171869"/>
                  <a:pt x="1718401" y="1378456"/>
                  <a:pt x="2145121" y="1349669"/>
                </a:cubicBezTo>
                <a:cubicBezTo>
                  <a:pt x="2571841" y="1320882"/>
                  <a:pt x="2812294" y="1070269"/>
                  <a:pt x="2947761" y="872149"/>
                </a:cubicBezTo>
                <a:cubicBezTo>
                  <a:pt x="3083228" y="674029"/>
                  <a:pt x="3120481" y="284562"/>
                  <a:pt x="2957921" y="160949"/>
                </a:cubicBezTo>
                <a:cubicBezTo>
                  <a:pt x="2795361" y="37336"/>
                  <a:pt x="2383881" y="83902"/>
                  <a:pt x="1972401" y="130469"/>
                </a:cubicBezTo>
              </a:path>
            </a:pathLst>
          </a:cu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776A07E5-0316-F54A-8980-429E2CD23F3A}"/>
              </a:ext>
            </a:extLst>
          </p:cNvPr>
          <p:cNvSpPr/>
          <p:nvPr/>
        </p:nvSpPr>
        <p:spPr>
          <a:xfrm>
            <a:off x="1937955" y="3053438"/>
            <a:ext cx="3340954" cy="1261002"/>
          </a:xfrm>
          <a:custGeom>
            <a:avLst/>
            <a:gdLst>
              <a:gd name="connsiteX0" fmla="*/ 3263965 w 3340954"/>
              <a:gd name="connsiteY0" fmla="*/ 573682 h 1261002"/>
              <a:gd name="connsiteX1" fmla="*/ 2959165 w 3340954"/>
              <a:gd name="connsiteY1" fmla="*/ 65682 h 1261002"/>
              <a:gd name="connsiteX2" fmla="*/ 1171005 w 3340954"/>
              <a:gd name="connsiteY2" fmla="*/ 25042 h 1261002"/>
              <a:gd name="connsiteX3" fmla="*/ 215965 w 3340954"/>
              <a:gd name="connsiteY3" fmla="*/ 238402 h 1261002"/>
              <a:gd name="connsiteX4" fmla="*/ 165165 w 3340954"/>
              <a:gd name="connsiteY4" fmla="*/ 1213762 h 1261002"/>
              <a:gd name="connsiteX5" fmla="*/ 2085405 w 3340954"/>
              <a:gd name="connsiteY5" fmla="*/ 1091842 h 1261002"/>
              <a:gd name="connsiteX6" fmla="*/ 3233485 w 3340954"/>
              <a:gd name="connsiteY6" fmla="*/ 949602 h 1261002"/>
              <a:gd name="connsiteX7" fmla="*/ 3263965 w 3340954"/>
              <a:gd name="connsiteY7" fmla="*/ 573682 h 126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0954" h="1261002">
                <a:moveTo>
                  <a:pt x="3263965" y="573682"/>
                </a:moveTo>
                <a:cubicBezTo>
                  <a:pt x="3218245" y="426362"/>
                  <a:pt x="3307992" y="157122"/>
                  <a:pt x="2959165" y="65682"/>
                </a:cubicBezTo>
                <a:cubicBezTo>
                  <a:pt x="2610338" y="-25758"/>
                  <a:pt x="1628205" y="-3745"/>
                  <a:pt x="1171005" y="25042"/>
                </a:cubicBezTo>
                <a:cubicBezTo>
                  <a:pt x="713805" y="53829"/>
                  <a:pt x="383605" y="40282"/>
                  <a:pt x="215965" y="238402"/>
                </a:cubicBezTo>
                <a:cubicBezTo>
                  <a:pt x="48325" y="436522"/>
                  <a:pt x="-146408" y="1071522"/>
                  <a:pt x="165165" y="1213762"/>
                </a:cubicBezTo>
                <a:cubicBezTo>
                  <a:pt x="476738" y="1356002"/>
                  <a:pt x="1574018" y="1135869"/>
                  <a:pt x="2085405" y="1091842"/>
                </a:cubicBezTo>
                <a:cubicBezTo>
                  <a:pt x="2596792" y="1047815"/>
                  <a:pt x="3040445" y="1037655"/>
                  <a:pt x="3233485" y="949602"/>
                </a:cubicBezTo>
                <a:cubicBezTo>
                  <a:pt x="3426525" y="861549"/>
                  <a:pt x="3309685" y="721002"/>
                  <a:pt x="3263965" y="573682"/>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ATR and Resolver Behaviour – </a:t>
            </a:r>
            <a:r>
              <a:rPr lang="en-AU" dirty="0">
                <a:solidFill>
                  <a:schemeClr val="bg1">
                    <a:lumMod val="75000"/>
                  </a:schemeClr>
                </a:solidFill>
              </a:rPr>
              <a:t>IPv4</a:t>
            </a:r>
            <a:r>
              <a:rPr lang="en-AU" dirty="0"/>
              <a:t> IPv6</a:t>
            </a:r>
          </a:p>
        </p:txBody>
      </p:sp>
      <p:sp>
        <p:nvSpPr>
          <p:cNvPr id="4" name="TextBox 3">
            <a:extLst>
              <a:ext uri="{FF2B5EF4-FFF2-40B4-BE49-F238E27FC236}">
                <a16:creationId xmlns:a16="http://schemas.microsoft.com/office/drawing/2014/main" id="{F6702168-6F90-1F4B-869C-EF1DA2F35A78}"/>
              </a:ext>
            </a:extLst>
          </p:cNvPr>
          <p:cNvSpPr txBox="1"/>
          <p:nvPr/>
        </p:nvSpPr>
        <p:spPr>
          <a:xfrm>
            <a:off x="2204721" y="3322320"/>
            <a:ext cx="2468880" cy="646331"/>
          </a:xfrm>
          <a:prstGeom prst="rect">
            <a:avLst/>
          </a:prstGeom>
          <a:noFill/>
        </p:spPr>
        <p:txBody>
          <a:bodyPr wrap="square" rtlCol="0">
            <a:spAutoFit/>
          </a:bodyPr>
          <a:lstStyle/>
          <a:p>
            <a:pPr algn="ctr"/>
            <a:r>
              <a:rPr lang="en-AU" dirty="0">
                <a:latin typeface="AhnbergHand" pitchFamily="2" charset="0"/>
              </a:rPr>
              <a:t>Can’t Receive Fragmented UDP</a:t>
            </a:r>
          </a:p>
        </p:txBody>
      </p:sp>
      <p:sp>
        <p:nvSpPr>
          <p:cNvPr id="5" name="TextBox 4">
            <a:extLst>
              <a:ext uri="{FF2B5EF4-FFF2-40B4-BE49-F238E27FC236}">
                <a16:creationId xmlns:a16="http://schemas.microsoft.com/office/drawing/2014/main" id="{FB418AC6-B4C5-E54F-9305-4BA22AB7DA34}"/>
              </a:ext>
            </a:extLst>
          </p:cNvPr>
          <p:cNvSpPr txBox="1"/>
          <p:nvPr/>
        </p:nvSpPr>
        <p:spPr>
          <a:xfrm>
            <a:off x="5171441" y="3444240"/>
            <a:ext cx="2468880" cy="369332"/>
          </a:xfrm>
          <a:prstGeom prst="rect">
            <a:avLst/>
          </a:prstGeom>
          <a:noFill/>
        </p:spPr>
        <p:txBody>
          <a:bodyPr wrap="square" rtlCol="0">
            <a:spAutoFit/>
          </a:bodyPr>
          <a:lstStyle/>
          <a:p>
            <a:pPr algn="ctr"/>
            <a:r>
              <a:rPr lang="en-AU" dirty="0">
                <a:latin typeface="AhnbergHand" pitchFamily="2" charset="0"/>
              </a:rPr>
              <a:t>Can’t Use TCP</a:t>
            </a:r>
          </a:p>
        </p:txBody>
      </p:sp>
      <p:sp>
        <p:nvSpPr>
          <p:cNvPr id="9" name="Freeform 8">
            <a:extLst>
              <a:ext uri="{FF2B5EF4-FFF2-40B4-BE49-F238E27FC236}">
                <a16:creationId xmlns:a16="http://schemas.microsoft.com/office/drawing/2014/main" id="{505E9D63-EEF6-1140-AD00-D7CEE74982B6}"/>
              </a:ext>
            </a:extLst>
          </p:cNvPr>
          <p:cNvSpPr/>
          <p:nvPr/>
        </p:nvSpPr>
        <p:spPr>
          <a:xfrm>
            <a:off x="4712181" y="3129280"/>
            <a:ext cx="575247" cy="932478"/>
          </a:xfrm>
          <a:custGeom>
            <a:avLst/>
            <a:gdLst>
              <a:gd name="connsiteX0" fmla="*/ 205259 w 575247"/>
              <a:gd name="connsiteY0" fmla="*/ 50800 h 932478"/>
              <a:gd name="connsiteX1" fmla="*/ 2059 w 575247"/>
              <a:gd name="connsiteY1" fmla="*/ 457200 h 932478"/>
              <a:gd name="connsiteX2" fmla="*/ 317019 w 575247"/>
              <a:gd name="connsiteY2" fmla="*/ 914400 h 932478"/>
              <a:gd name="connsiteX3" fmla="*/ 571019 w 575247"/>
              <a:gd name="connsiteY3" fmla="*/ 782320 h 932478"/>
              <a:gd name="connsiteX4" fmla="*/ 459259 w 575247"/>
              <a:gd name="connsiteY4" fmla="*/ 243840 h 932478"/>
              <a:gd name="connsiteX5" fmla="*/ 245899 w 575247"/>
              <a:gd name="connsiteY5" fmla="*/ 0 h 93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247" h="932478">
                <a:moveTo>
                  <a:pt x="205259" y="50800"/>
                </a:moveTo>
                <a:cubicBezTo>
                  <a:pt x="94345" y="182033"/>
                  <a:pt x="-16568" y="313267"/>
                  <a:pt x="2059" y="457200"/>
                </a:cubicBezTo>
                <a:cubicBezTo>
                  <a:pt x="20686" y="601133"/>
                  <a:pt x="222192" y="860213"/>
                  <a:pt x="317019" y="914400"/>
                </a:cubicBezTo>
                <a:cubicBezTo>
                  <a:pt x="411846" y="968587"/>
                  <a:pt x="547312" y="894080"/>
                  <a:pt x="571019" y="782320"/>
                </a:cubicBezTo>
                <a:cubicBezTo>
                  <a:pt x="594726" y="670560"/>
                  <a:pt x="513446" y="374227"/>
                  <a:pt x="459259" y="243840"/>
                </a:cubicBezTo>
                <a:cubicBezTo>
                  <a:pt x="405072" y="113453"/>
                  <a:pt x="325485" y="56726"/>
                  <a:pt x="245899" y="0"/>
                </a:cubicBezTo>
              </a:path>
            </a:pathLst>
          </a:cu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83297216-F2F1-6541-8D58-E94D62CE831B}"/>
              </a:ext>
            </a:extLst>
          </p:cNvPr>
          <p:cNvSpPr txBox="1"/>
          <p:nvPr/>
        </p:nvSpPr>
        <p:spPr>
          <a:xfrm>
            <a:off x="838200" y="2638028"/>
            <a:ext cx="181972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will help</a:t>
            </a:r>
          </a:p>
        </p:txBody>
      </p:sp>
      <p:sp>
        <p:nvSpPr>
          <p:cNvPr id="11" name="Freeform 10">
            <a:extLst>
              <a:ext uri="{FF2B5EF4-FFF2-40B4-BE49-F238E27FC236}">
                <a16:creationId xmlns:a16="http://schemas.microsoft.com/office/drawing/2014/main" id="{D499A94C-9FB5-5645-9E64-2AAF26BDB7C5}"/>
              </a:ext>
            </a:extLst>
          </p:cNvPr>
          <p:cNvSpPr/>
          <p:nvPr/>
        </p:nvSpPr>
        <p:spPr>
          <a:xfrm>
            <a:off x="1051424" y="3035962"/>
            <a:ext cx="832214" cy="812800"/>
          </a:xfrm>
          <a:custGeom>
            <a:avLst/>
            <a:gdLst>
              <a:gd name="connsiteX0" fmla="*/ 313455 w 832214"/>
              <a:gd name="connsiteY0" fmla="*/ 0 h 812800"/>
              <a:gd name="connsiteX1" fmla="*/ 18815 w 832214"/>
              <a:gd name="connsiteY1" fmla="*/ 396240 h 812800"/>
              <a:gd name="connsiteX2" fmla="*/ 790975 w 832214"/>
              <a:gd name="connsiteY2" fmla="*/ 650240 h 812800"/>
              <a:gd name="connsiteX3" fmla="*/ 669055 w 832214"/>
              <a:gd name="connsiteY3" fmla="*/ 487680 h 812800"/>
              <a:gd name="connsiteX4" fmla="*/ 831615 w 832214"/>
              <a:gd name="connsiteY4" fmla="*/ 629920 h 812800"/>
              <a:gd name="connsiteX5" fmla="*/ 597935 w 832214"/>
              <a:gd name="connsiteY5" fmla="*/ 812800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2214" h="812800">
                <a:moveTo>
                  <a:pt x="313455" y="0"/>
                </a:moveTo>
                <a:cubicBezTo>
                  <a:pt x="126341" y="143933"/>
                  <a:pt x="-60772" y="287867"/>
                  <a:pt x="18815" y="396240"/>
                </a:cubicBezTo>
                <a:cubicBezTo>
                  <a:pt x="98402" y="504613"/>
                  <a:pt x="682602" y="635000"/>
                  <a:pt x="790975" y="650240"/>
                </a:cubicBezTo>
                <a:cubicBezTo>
                  <a:pt x="899348" y="665480"/>
                  <a:pt x="662282" y="491067"/>
                  <a:pt x="669055" y="487680"/>
                </a:cubicBezTo>
                <a:cubicBezTo>
                  <a:pt x="675828" y="484293"/>
                  <a:pt x="843468" y="575733"/>
                  <a:pt x="831615" y="629920"/>
                </a:cubicBezTo>
                <a:cubicBezTo>
                  <a:pt x="819762" y="684107"/>
                  <a:pt x="708848" y="748453"/>
                  <a:pt x="597935" y="81280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A1A1F98F-3A22-BD4F-A2CB-98A3061EAA11}"/>
              </a:ext>
            </a:extLst>
          </p:cNvPr>
          <p:cNvSpPr txBox="1"/>
          <p:nvPr/>
        </p:nvSpPr>
        <p:spPr>
          <a:xfrm>
            <a:off x="8282722" y="3053438"/>
            <a:ext cx="3626314"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be of use, but it</a:t>
            </a:r>
          </a:p>
          <a:p>
            <a:r>
              <a:rPr lang="en-AU" dirty="0">
                <a:solidFill>
                  <a:schemeClr val="accent4">
                    <a:lumMod val="50000"/>
                  </a:schemeClr>
                </a:solidFill>
                <a:latin typeface="AhnbergHand" pitchFamily="2" charset="0"/>
              </a:rPr>
              <a:t>shouldn’t matter</a:t>
            </a:r>
          </a:p>
        </p:txBody>
      </p:sp>
      <p:sp>
        <p:nvSpPr>
          <p:cNvPr id="14" name="Freeform 13">
            <a:extLst>
              <a:ext uri="{FF2B5EF4-FFF2-40B4-BE49-F238E27FC236}">
                <a16:creationId xmlns:a16="http://schemas.microsoft.com/office/drawing/2014/main" id="{FA7D1D8C-17DE-6540-ADA4-BBC794F48914}"/>
              </a:ext>
            </a:extLst>
          </p:cNvPr>
          <p:cNvSpPr/>
          <p:nvPr/>
        </p:nvSpPr>
        <p:spPr>
          <a:xfrm>
            <a:off x="7869674" y="3444240"/>
            <a:ext cx="1493394" cy="426720"/>
          </a:xfrm>
          <a:custGeom>
            <a:avLst/>
            <a:gdLst>
              <a:gd name="connsiteX0" fmla="*/ 1487686 w 1493394"/>
              <a:gd name="connsiteY0" fmla="*/ 0 h 426720"/>
              <a:gd name="connsiteX1" fmla="*/ 1274326 w 1493394"/>
              <a:gd name="connsiteY1" fmla="*/ 284480 h 426720"/>
              <a:gd name="connsiteX2" fmla="*/ 55126 w 1493394"/>
              <a:gd name="connsiteY2" fmla="*/ 284480 h 426720"/>
              <a:gd name="connsiteX3" fmla="*/ 278646 w 1493394"/>
              <a:gd name="connsiteY3" fmla="*/ 121920 h 426720"/>
              <a:gd name="connsiteX4" fmla="*/ 4326 w 1493394"/>
              <a:gd name="connsiteY4" fmla="*/ 284480 h 426720"/>
              <a:gd name="connsiteX5" fmla="*/ 136406 w 1493394"/>
              <a:gd name="connsiteY5" fmla="*/ 426720 h 42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94" h="426720">
                <a:moveTo>
                  <a:pt x="1487686" y="0"/>
                </a:moveTo>
                <a:cubicBezTo>
                  <a:pt x="1500386" y="118533"/>
                  <a:pt x="1513086" y="237067"/>
                  <a:pt x="1274326" y="284480"/>
                </a:cubicBezTo>
                <a:cubicBezTo>
                  <a:pt x="1035566" y="331893"/>
                  <a:pt x="221073" y="311573"/>
                  <a:pt x="55126" y="284480"/>
                </a:cubicBezTo>
                <a:cubicBezTo>
                  <a:pt x="-110821" y="257387"/>
                  <a:pt x="287113" y="121920"/>
                  <a:pt x="278646" y="121920"/>
                </a:cubicBezTo>
                <a:cubicBezTo>
                  <a:pt x="270179" y="121920"/>
                  <a:pt x="28033" y="233680"/>
                  <a:pt x="4326" y="284480"/>
                </a:cubicBezTo>
                <a:cubicBezTo>
                  <a:pt x="-19381" y="335280"/>
                  <a:pt x="58512" y="381000"/>
                  <a:pt x="136406" y="42672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74A62168-84F3-6244-84D5-1CA5919F168A}"/>
              </a:ext>
            </a:extLst>
          </p:cNvPr>
          <p:cNvSpPr txBox="1"/>
          <p:nvPr/>
        </p:nvSpPr>
        <p:spPr>
          <a:xfrm>
            <a:off x="4157007" y="2488268"/>
            <a:ext cx="206498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help</a:t>
            </a:r>
          </a:p>
        </p:txBody>
      </p:sp>
      <p:sp>
        <p:nvSpPr>
          <p:cNvPr id="16" name="Freeform 15">
            <a:extLst>
              <a:ext uri="{FF2B5EF4-FFF2-40B4-BE49-F238E27FC236}">
                <a16:creationId xmlns:a16="http://schemas.microsoft.com/office/drawing/2014/main" id="{E12B7B5F-1189-294D-8DFD-9070EF95928E}"/>
              </a:ext>
            </a:extLst>
          </p:cNvPr>
          <p:cNvSpPr/>
          <p:nvPr/>
        </p:nvSpPr>
        <p:spPr>
          <a:xfrm>
            <a:off x="4886960" y="2824480"/>
            <a:ext cx="213391" cy="672021"/>
          </a:xfrm>
          <a:custGeom>
            <a:avLst/>
            <a:gdLst>
              <a:gd name="connsiteX0" fmla="*/ 162560 w 213391"/>
              <a:gd name="connsiteY0" fmla="*/ 0 h 672021"/>
              <a:gd name="connsiteX1" fmla="*/ 101600 w 213391"/>
              <a:gd name="connsiteY1" fmla="*/ 640080 h 672021"/>
              <a:gd name="connsiteX2" fmla="*/ 213360 w 213391"/>
              <a:gd name="connsiteY2" fmla="*/ 436880 h 672021"/>
              <a:gd name="connsiteX3" fmla="*/ 111760 w 213391"/>
              <a:gd name="connsiteY3" fmla="*/ 670560 h 672021"/>
              <a:gd name="connsiteX4" fmla="*/ 0 w 213391"/>
              <a:gd name="connsiteY4" fmla="*/ 518160 h 672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91" h="672021">
                <a:moveTo>
                  <a:pt x="162560" y="0"/>
                </a:moveTo>
                <a:cubicBezTo>
                  <a:pt x="127846" y="283633"/>
                  <a:pt x="93133" y="567267"/>
                  <a:pt x="101600" y="640080"/>
                </a:cubicBezTo>
                <a:cubicBezTo>
                  <a:pt x="110067" y="712893"/>
                  <a:pt x="211667" y="431800"/>
                  <a:pt x="213360" y="436880"/>
                </a:cubicBezTo>
                <a:cubicBezTo>
                  <a:pt x="215053" y="441960"/>
                  <a:pt x="147320" y="657013"/>
                  <a:pt x="111760" y="670560"/>
                </a:cubicBezTo>
                <a:cubicBezTo>
                  <a:pt x="76200" y="684107"/>
                  <a:pt x="38100" y="601133"/>
                  <a:pt x="0" y="51816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extBox 12">
            <a:extLst>
              <a:ext uri="{FF2B5EF4-FFF2-40B4-BE49-F238E27FC236}">
                <a16:creationId xmlns:a16="http://schemas.microsoft.com/office/drawing/2014/main" id="{4C7D0345-AA8C-EC4A-9A53-9713DADA9438}"/>
              </a:ext>
            </a:extLst>
          </p:cNvPr>
          <p:cNvSpPr txBox="1"/>
          <p:nvPr/>
        </p:nvSpPr>
        <p:spPr>
          <a:xfrm>
            <a:off x="942452" y="4061758"/>
            <a:ext cx="758541" cy="369332"/>
          </a:xfrm>
          <a:prstGeom prst="rect">
            <a:avLst/>
          </a:prstGeom>
          <a:noFill/>
        </p:spPr>
        <p:txBody>
          <a:bodyPr wrap="none" rtlCol="0">
            <a:spAutoFit/>
          </a:bodyPr>
          <a:lstStyle/>
          <a:p>
            <a:r>
              <a:rPr lang="en-AU" dirty="0">
                <a:solidFill>
                  <a:schemeClr val="bg1">
                    <a:lumMod val="75000"/>
                  </a:schemeClr>
                </a:solidFill>
              </a:rPr>
              <a:t>12.5%</a:t>
            </a:r>
          </a:p>
        </p:txBody>
      </p:sp>
      <p:sp>
        <p:nvSpPr>
          <p:cNvPr id="17" name="TextBox 16">
            <a:extLst>
              <a:ext uri="{FF2B5EF4-FFF2-40B4-BE49-F238E27FC236}">
                <a16:creationId xmlns:a16="http://schemas.microsoft.com/office/drawing/2014/main" id="{CE365FAE-69B4-7443-9DB9-B36BC3ACCC0B}"/>
              </a:ext>
            </a:extLst>
          </p:cNvPr>
          <p:cNvSpPr txBox="1"/>
          <p:nvPr/>
        </p:nvSpPr>
        <p:spPr>
          <a:xfrm>
            <a:off x="9509481" y="3970193"/>
            <a:ext cx="641522" cy="369332"/>
          </a:xfrm>
          <a:prstGeom prst="rect">
            <a:avLst/>
          </a:prstGeom>
          <a:noFill/>
        </p:spPr>
        <p:txBody>
          <a:bodyPr wrap="none" rtlCol="0">
            <a:spAutoFit/>
          </a:bodyPr>
          <a:lstStyle/>
          <a:p>
            <a:r>
              <a:rPr lang="en-AU" dirty="0">
                <a:solidFill>
                  <a:schemeClr val="bg1">
                    <a:lumMod val="75000"/>
                  </a:schemeClr>
                </a:solidFill>
              </a:rPr>
              <a:t>4.0%</a:t>
            </a:r>
          </a:p>
        </p:txBody>
      </p:sp>
      <p:sp>
        <p:nvSpPr>
          <p:cNvPr id="20" name="Freeform 19">
            <a:extLst>
              <a:ext uri="{FF2B5EF4-FFF2-40B4-BE49-F238E27FC236}">
                <a16:creationId xmlns:a16="http://schemas.microsoft.com/office/drawing/2014/main" id="{A04F1E7D-4DDA-E841-8A97-4E19432A1D94}"/>
              </a:ext>
            </a:extLst>
          </p:cNvPr>
          <p:cNvSpPr/>
          <p:nvPr/>
        </p:nvSpPr>
        <p:spPr>
          <a:xfrm>
            <a:off x="9655593" y="3766477"/>
            <a:ext cx="337492" cy="239956"/>
          </a:xfrm>
          <a:custGeom>
            <a:avLst/>
            <a:gdLst>
              <a:gd name="connsiteX0" fmla="*/ 119778 w 337492"/>
              <a:gd name="connsiteY0" fmla="*/ 239956 h 239956"/>
              <a:gd name="connsiteX1" fmla="*/ 87121 w 337492"/>
              <a:gd name="connsiteY1" fmla="*/ 470 h 239956"/>
              <a:gd name="connsiteX2" fmla="*/ 35 w 337492"/>
              <a:gd name="connsiteY2" fmla="*/ 174642 h 239956"/>
              <a:gd name="connsiteX3" fmla="*/ 98006 w 337492"/>
              <a:gd name="connsiteY3" fmla="*/ 22242 h 239956"/>
              <a:gd name="connsiteX4" fmla="*/ 337492 w 337492"/>
              <a:gd name="connsiteY4" fmla="*/ 98442 h 239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492" h="239956">
                <a:moveTo>
                  <a:pt x="119778" y="239956"/>
                </a:moveTo>
                <a:cubicBezTo>
                  <a:pt x="113428" y="125656"/>
                  <a:pt x="107078" y="11356"/>
                  <a:pt x="87121" y="470"/>
                </a:cubicBezTo>
                <a:cubicBezTo>
                  <a:pt x="67164" y="-10416"/>
                  <a:pt x="-1779" y="171014"/>
                  <a:pt x="35" y="174642"/>
                </a:cubicBezTo>
                <a:cubicBezTo>
                  <a:pt x="1849" y="178270"/>
                  <a:pt x="41763" y="34942"/>
                  <a:pt x="98006" y="22242"/>
                </a:cubicBezTo>
                <a:cubicBezTo>
                  <a:pt x="154249" y="9542"/>
                  <a:pt x="245870" y="53992"/>
                  <a:pt x="337492" y="9844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Freeform 20">
            <a:extLst>
              <a:ext uri="{FF2B5EF4-FFF2-40B4-BE49-F238E27FC236}">
                <a16:creationId xmlns:a16="http://schemas.microsoft.com/office/drawing/2014/main" id="{894603B1-A79B-BD47-B507-62FE4D5047BD}"/>
              </a:ext>
            </a:extLst>
          </p:cNvPr>
          <p:cNvSpPr/>
          <p:nvPr/>
        </p:nvSpPr>
        <p:spPr>
          <a:xfrm>
            <a:off x="4942114" y="4154859"/>
            <a:ext cx="293915" cy="809027"/>
          </a:xfrm>
          <a:custGeom>
            <a:avLst/>
            <a:gdLst>
              <a:gd name="connsiteX0" fmla="*/ 21772 w 293915"/>
              <a:gd name="connsiteY0" fmla="*/ 809027 h 809027"/>
              <a:gd name="connsiteX1" fmla="*/ 108857 w 293915"/>
              <a:gd name="connsiteY1" fmla="*/ 25255 h 809027"/>
              <a:gd name="connsiteX2" fmla="*/ 0 w 293915"/>
              <a:gd name="connsiteY2" fmla="*/ 177655 h 809027"/>
              <a:gd name="connsiteX3" fmla="*/ 108857 w 293915"/>
              <a:gd name="connsiteY3" fmla="*/ 25255 h 809027"/>
              <a:gd name="connsiteX4" fmla="*/ 293915 w 293915"/>
              <a:gd name="connsiteY4" fmla="*/ 166770 h 809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915" h="809027">
                <a:moveTo>
                  <a:pt x="21772" y="809027"/>
                </a:moveTo>
                <a:cubicBezTo>
                  <a:pt x="67129" y="469755"/>
                  <a:pt x="112486" y="130484"/>
                  <a:pt x="108857" y="25255"/>
                </a:cubicBezTo>
                <a:cubicBezTo>
                  <a:pt x="105228" y="-79974"/>
                  <a:pt x="0" y="177655"/>
                  <a:pt x="0" y="177655"/>
                </a:cubicBezTo>
                <a:cubicBezTo>
                  <a:pt x="0" y="177655"/>
                  <a:pt x="59871" y="27069"/>
                  <a:pt x="108857" y="25255"/>
                </a:cubicBezTo>
                <a:cubicBezTo>
                  <a:pt x="157843" y="23441"/>
                  <a:pt x="225879" y="95105"/>
                  <a:pt x="293915" y="16677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extBox 2">
            <a:extLst>
              <a:ext uri="{FF2B5EF4-FFF2-40B4-BE49-F238E27FC236}">
                <a16:creationId xmlns:a16="http://schemas.microsoft.com/office/drawing/2014/main" id="{EF75CC2B-AE3A-114F-B035-8F56EC517B40}"/>
              </a:ext>
            </a:extLst>
          </p:cNvPr>
          <p:cNvSpPr txBox="1"/>
          <p:nvPr/>
        </p:nvSpPr>
        <p:spPr>
          <a:xfrm>
            <a:off x="942451" y="4492703"/>
            <a:ext cx="758541" cy="369332"/>
          </a:xfrm>
          <a:prstGeom prst="rect">
            <a:avLst/>
          </a:prstGeom>
          <a:noFill/>
        </p:spPr>
        <p:txBody>
          <a:bodyPr wrap="none" rtlCol="0">
            <a:spAutoFit/>
          </a:bodyPr>
          <a:lstStyle/>
          <a:p>
            <a:r>
              <a:rPr lang="en-AU" dirty="0"/>
              <a:t>20.8%</a:t>
            </a:r>
          </a:p>
        </p:txBody>
      </p:sp>
      <p:sp>
        <p:nvSpPr>
          <p:cNvPr id="22" name="TextBox 21">
            <a:extLst>
              <a:ext uri="{FF2B5EF4-FFF2-40B4-BE49-F238E27FC236}">
                <a16:creationId xmlns:a16="http://schemas.microsoft.com/office/drawing/2014/main" id="{347E07F0-0A4A-5847-AC34-C471B9BB4688}"/>
              </a:ext>
            </a:extLst>
          </p:cNvPr>
          <p:cNvSpPr txBox="1"/>
          <p:nvPr/>
        </p:nvSpPr>
        <p:spPr>
          <a:xfrm>
            <a:off x="3736059" y="5159724"/>
            <a:ext cx="2359941" cy="369332"/>
          </a:xfrm>
          <a:prstGeom prst="rect">
            <a:avLst/>
          </a:prstGeom>
          <a:noFill/>
        </p:spPr>
        <p:txBody>
          <a:bodyPr wrap="none" rtlCol="0">
            <a:spAutoFit/>
          </a:bodyPr>
          <a:lstStyle/>
          <a:p>
            <a:r>
              <a:rPr lang="en-AU" dirty="0"/>
              <a:t>14.3%       6.5%      1.9%</a:t>
            </a:r>
          </a:p>
        </p:txBody>
      </p:sp>
      <p:sp>
        <p:nvSpPr>
          <p:cNvPr id="23" name="TextBox 22">
            <a:extLst>
              <a:ext uri="{FF2B5EF4-FFF2-40B4-BE49-F238E27FC236}">
                <a16:creationId xmlns:a16="http://schemas.microsoft.com/office/drawing/2014/main" id="{18D65429-1420-AB47-9884-D05E0B8FAD59}"/>
              </a:ext>
            </a:extLst>
          </p:cNvPr>
          <p:cNvSpPr txBox="1"/>
          <p:nvPr/>
        </p:nvSpPr>
        <p:spPr>
          <a:xfrm>
            <a:off x="9509481" y="4276857"/>
            <a:ext cx="641522" cy="369332"/>
          </a:xfrm>
          <a:prstGeom prst="rect">
            <a:avLst/>
          </a:prstGeom>
          <a:noFill/>
        </p:spPr>
        <p:txBody>
          <a:bodyPr wrap="none" rtlCol="0">
            <a:spAutoFit/>
          </a:bodyPr>
          <a:lstStyle/>
          <a:p>
            <a:r>
              <a:rPr lang="en-AU" dirty="0"/>
              <a:t>8.4%</a:t>
            </a:r>
          </a:p>
        </p:txBody>
      </p:sp>
      <p:sp>
        <p:nvSpPr>
          <p:cNvPr id="10" name="Freeform 9">
            <a:extLst>
              <a:ext uri="{FF2B5EF4-FFF2-40B4-BE49-F238E27FC236}">
                <a16:creationId xmlns:a16="http://schemas.microsoft.com/office/drawing/2014/main" id="{56814D7C-99FB-BB4F-94A4-BCE477EB99AB}"/>
              </a:ext>
            </a:extLst>
          </p:cNvPr>
          <p:cNvSpPr/>
          <p:nvPr/>
        </p:nvSpPr>
        <p:spPr>
          <a:xfrm>
            <a:off x="5750351" y="4241825"/>
            <a:ext cx="395925" cy="763806"/>
          </a:xfrm>
          <a:custGeom>
            <a:avLst/>
            <a:gdLst>
              <a:gd name="connsiteX0" fmla="*/ 0 w 395925"/>
              <a:gd name="connsiteY0" fmla="*/ 763806 h 763806"/>
              <a:gd name="connsiteX1" fmla="*/ 282804 w 395925"/>
              <a:gd name="connsiteY1" fmla="*/ 28515 h 763806"/>
              <a:gd name="connsiteX2" fmla="*/ 37707 w 395925"/>
              <a:gd name="connsiteY2" fmla="*/ 188771 h 763806"/>
              <a:gd name="connsiteX3" fmla="*/ 282804 w 395925"/>
              <a:gd name="connsiteY3" fmla="*/ 235 h 763806"/>
              <a:gd name="connsiteX4" fmla="*/ 395925 w 395925"/>
              <a:gd name="connsiteY4" fmla="*/ 235905 h 763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925" h="763806">
                <a:moveTo>
                  <a:pt x="0" y="763806"/>
                </a:moveTo>
                <a:cubicBezTo>
                  <a:pt x="138260" y="444080"/>
                  <a:pt x="276520" y="124354"/>
                  <a:pt x="282804" y="28515"/>
                </a:cubicBezTo>
                <a:cubicBezTo>
                  <a:pt x="289088" y="-67324"/>
                  <a:pt x="37707" y="193484"/>
                  <a:pt x="37707" y="188771"/>
                </a:cubicBezTo>
                <a:cubicBezTo>
                  <a:pt x="37707" y="184058"/>
                  <a:pt x="223101" y="-7621"/>
                  <a:pt x="282804" y="235"/>
                </a:cubicBezTo>
                <a:cubicBezTo>
                  <a:pt x="342507" y="8091"/>
                  <a:pt x="369216" y="121998"/>
                  <a:pt x="395925" y="23590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Freeform 23">
            <a:extLst>
              <a:ext uri="{FF2B5EF4-FFF2-40B4-BE49-F238E27FC236}">
                <a16:creationId xmlns:a16="http://schemas.microsoft.com/office/drawing/2014/main" id="{5AB5F936-EED0-C744-A931-E966DAC73712}"/>
              </a:ext>
            </a:extLst>
          </p:cNvPr>
          <p:cNvSpPr/>
          <p:nvPr/>
        </p:nvSpPr>
        <p:spPr>
          <a:xfrm>
            <a:off x="3721811" y="4223916"/>
            <a:ext cx="378849" cy="696873"/>
          </a:xfrm>
          <a:custGeom>
            <a:avLst/>
            <a:gdLst>
              <a:gd name="connsiteX0" fmla="*/ 378849 w 378849"/>
              <a:gd name="connsiteY0" fmla="*/ 696873 h 696873"/>
              <a:gd name="connsiteX1" fmla="*/ 30057 w 378849"/>
              <a:gd name="connsiteY1" fmla="*/ 8716 h 696873"/>
              <a:gd name="connsiteX2" fmla="*/ 20630 w 378849"/>
              <a:gd name="connsiteY2" fmla="*/ 291520 h 696873"/>
              <a:gd name="connsiteX3" fmla="*/ 48911 w 378849"/>
              <a:gd name="connsiteY3" fmla="*/ 27570 h 696873"/>
              <a:gd name="connsiteX4" fmla="*/ 246874 w 378849"/>
              <a:gd name="connsiteY4" fmla="*/ 112411 h 696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849" h="696873">
                <a:moveTo>
                  <a:pt x="378849" y="696873"/>
                </a:moveTo>
                <a:cubicBezTo>
                  <a:pt x="234304" y="386574"/>
                  <a:pt x="89760" y="76275"/>
                  <a:pt x="30057" y="8716"/>
                </a:cubicBezTo>
                <a:cubicBezTo>
                  <a:pt x="-29646" y="-58843"/>
                  <a:pt x="17488" y="288378"/>
                  <a:pt x="20630" y="291520"/>
                </a:cubicBezTo>
                <a:cubicBezTo>
                  <a:pt x="23772" y="294662"/>
                  <a:pt x="11204" y="57421"/>
                  <a:pt x="48911" y="27570"/>
                </a:cubicBezTo>
                <a:cubicBezTo>
                  <a:pt x="86618" y="-2281"/>
                  <a:pt x="166746" y="55065"/>
                  <a:pt x="246874" y="11241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TextBox 24">
            <a:extLst>
              <a:ext uri="{FF2B5EF4-FFF2-40B4-BE49-F238E27FC236}">
                <a16:creationId xmlns:a16="http://schemas.microsoft.com/office/drawing/2014/main" id="{BC516997-899E-5C4B-9714-7160781EA920}"/>
              </a:ext>
            </a:extLst>
          </p:cNvPr>
          <p:cNvSpPr txBox="1"/>
          <p:nvPr/>
        </p:nvSpPr>
        <p:spPr>
          <a:xfrm>
            <a:off x="3900001" y="4920789"/>
            <a:ext cx="2084225" cy="369332"/>
          </a:xfrm>
          <a:prstGeom prst="rect">
            <a:avLst/>
          </a:prstGeom>
          <a:noFill/>
        </p:spPr>
        <p:txBody>
          <a:bodyPr wrap="none" rtlCol="0">
            <a:spAutoFit/>
          </a:bodyPr>
          <a:lstStyle/>
          <a:p>
            <a:r>
              <a:rPr lang="en-AU" dirty="0">
                <a:solidFill>
                  <a:schemeClr val="bg1">
                    <a:lumMod val="50000"/>
                  </a:schemeClr>
                </a:solidFill>
              </a:rPr>
              <a:t>8.6%     3.9%    0.1% </a:t>
            </a:r>
          </a:p>
        </p:txBody>
      </p:sp>
      <p:sp>
        <p:nvSpPr>
          <p:cNvPr id="26" name="Freeform 25">
            <a:extLst>
              <a:ext uri="{FF2B5EF4-FFF2-40B4-BE49-F238E27FC236}">
                <a16:creationId xmlns:a16="http://schemas.microsoft.com/office/drawing/2014/main" id="{B84B8070-F1BD-3146-98F2-AEB9483F27E6}"/>
              </a:ext>
            </a:extLst>
          </p:cNvPr>
          <p:cNvSpPr/>
          <p:nvPr/>
        </p:nvSpPr>
        <p:spPr>
          <a:xfrm>
            <a:off x="1148276" y="3776371"/>
            <a:ext cx="239486" cy="270909"/>
          </a:xfrm>
          <a:custGeom>
            <a:avLst/>
            <a:gdLst>
              <a:gd name="connsiteX0" fmla="*/ 119743 w 239486"/>
              <a:gd name="connsiteY0" fmla="*/ 270909 h 270909"/>
              <a:gd name="connsiteX1" fmla="*/ 108857 w 239486"/>
              <a:gd name="connsiteY1" fmla="*/ 20538 h 270909"/>
              <a:gd name="connsiteX2" fmla="*/ 0 w 239486"/>
              <a:gd name="connsiteY2" fmla="*/ 216480 h 270909"/>
              <a:gd name="connsiteX3" fmla="*/ 108857 w 239486"/>
              <a:gd name="connsiteY3" fmla="*/ 9652 h 270909"/>
              <a:gd name="connsiteX4" fmla="*/ 239486 w 239486"/>
              <a:gd name="connsiteY4" fmla="*/ 53195 h 270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486" h="270909">
                <a:moveTo>
                  <a:pt x="119743" y="270909"/>
                </a:moveTo>
                <a:cubicBezTo>
                  <a:pt x="124278" y="150259"/>
                  <a:pt x="128814" y="29609"/>
                  <a:pt x="108857" y="20538"/>
                </a:cubicBezTo>
                <a:cubicBezTo>
                  <a:pt x="88900" y="11466"/>
                  <a:pt x="0" y="218294"/>
                  <a:pt x="0" y="216480"/>
                </a:cubicBezTo>
                <a:cubicBezTo>
                  <a:pt x="0" y="214666"/>
                  <a:pt x="68943" y="36866"/>
                  <a:pt x="108857" y="9652"/>
                </a:cubicBezTo>
                <a:cubicBezTo>
                  <a:pt x="148771" y="-17562"/>
                  <a:pt x="194128" y="17816"/>
                  <a:pt x="239486" y="5319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76866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D1B10-82A7-414A-BFED-44BD95A8376C}"/>
              </a:ext>
            </a:extLst>
          </p:cNvPr>
          <p:cNvSpPr>
            <a:spLocks noGrp="1"/>
          </p:cNvSpPr>
          <p:nvPr>
            <p:ph type="title"/>
          </p:nvPr>
        </p:nvSpPr>
        <p:spPr/>
        <p:txBody>
          <a:bodyPr/>
          <a:lstStyle/>
          <a:p>
            <a:r>
              <a:rPr lang="en-AU" dirty="0"/>
              <a:t>ATR Impact: Net Change in User Failure Rates</a:t>
            </a:r>
          </a:p>
        </p:txBody>
      </p:sp>
      <p:sp>
        <p:nvSpPr>
          <p:cNvPr id="4" name="TextBox 3">
            <a:extLst>
              <a:ext uri="{FF2B5EF4-FFF2-40B4-BE49-F238E27FC236}">
                <a16:creationId xmlns:a16="http://schemas.microsoft.com/office/drawing/2014/main" id="{773DB946-A5AC-1649-B1A8-E8478F8C0FBA}"/>
              </a:ext>
            </a:extLst>
          </p:cNvPr>
          <p:cNvSpPr txBox="1"/>
          <p:nvPr/>
        </p:nvSpPr>
        <p:spPr>
          <a:xfrm>
            <a:off x="678654" y="2326639"/>
            <a:ext cx="4801314" cy="2062103"/>
          </a:xfrm>
          <a:prstGeom prst="rect">
            <a:avLst/>
          </a:prstGeom>
          <a:noFill/>
        </p:spPr>
        <p:txBody>
          <a:bodyPr wrap="none" rtlCol="0">
            <a:spAutoFit/>
          </a:bodyPr>
          <a:lstStyle/>
          <a:p>
            <a:r>
              <a:rPr lang="en-AU" sz="3200" dirty="0"/>
              <a:t>              </a:t>
            </a:r>
            <a:r>
              <a:rPr lang="en-AU" sz="3200" b="1" dirty="0"/>
              <a:t>IPv4</a:t>
            </a:r>
          </a:p>
          <a:p>
            <a:r>
              <a:rPr lang="en-AU" sz="3200" dirty="0"/>
              <a:t>Fragged UDP Loss:   12.5%</a:t>
            </a:r>
          </a:p>
          <a:p>
            <a:endParaRPr lang="en-AU" sz="3200" dirty="0"/>
          </a:p>
          <a:p>
            <a:r>
              <a:rPr lang="en-AU" sz="3200" dirty="0"/>
              <a:t>ATR Loss Rate:	        3.9%	</a:t>
            </a:r>
          </a:p>
        </p:txBody>
      </p:sp>
      <p:sp>
        <p:nvSpPr>
          <p:cNvPr id="5" name="TextBox 4">
            <a:extLst>
              <a:ext uri="{FF2B5EF4-FFF2-40B4-BE49-F238E27FC236}">
                <a16:creationId xmlns:a16="http://schemas.microsoft.com/office/drawing/2014/main" id="{6762FD15-2E2F-0E48-8C24-C78EDA3C0EFA}"/>
              </a:ext>
            </a:extLst>
          </p:cNvPr>
          <p:cNvSpPr txBox="1"/>
          <p:nvPr/>
        </p:nvSpPr>
        <p:spPr>
          <a:xfrm>
            <a:off x="6096000" y="2326639"/>
            <a:ext cx="4549643" cy="2062103"/>
          </a:xfrm>
          <a:prstGeom prst="rect">
            <a:avLst/>
          </a:prstGeom>
          <a:noFill/>
        </p:spPr>
        <p:txBody>
          <a:bodyPr wrap="none" rtlCol="0">
            <a:spAutoFit/>
          </a:bodyPr>
          <a:lstStyle/>
          <a:p>
            <a:r>
              <a:rPr lang="en-AU" sz="3200" dirty="0"/>
              <a:t>              </a:t>
            </a:r>
            <a:r>
              <a:rPr lang="en-AU" sz="3200" b="1" dirty="0"/>
              <a:t>IPv6</a:t>
            </a:r>
          </a:p>
          <a:p>
            <a:r>
              <a:rPr lang="en-AU" sz="3200" dirty="0"/>
              <a:t>Fragged UDP Loss:   20.8%</a:t>
            </a:r>
          </a:p>
          <a:p>
            <a:endParaRPr lang="en-AU" sz="3200" dirty="0"/>
          </a:p>
          <a:p>
            <a:r>
              <a:rPr lang="en-AU" sz="3200" dirty="0"/>
              <a:t>ATR Loss Rate:	        6.5%</a:t>
            </a:r>
          </a:p>
        </p:txBody>
      </p:sp>
      <p:sp>
        <p:nvSpPr>
          <p:cNvPr id="3" name="Freeform 2">
            <a:extLst>
              <a:ext uri="{FF2B5EF4-FFF2-40B4-BE49-F238E27FC236}">
                <a16:creationId xmlns:a16="http://schemas.microsoft.com/office/drawing/2014/main" id="{6222F96D-8C41-F34A-B50F-6623B86FB187}"/>
              </a:ext>
            </a:extLst>
          </p:cNvPr>
          <p:cNvSpPr/>
          <p:nvPr/>
        </p:nvSpPr>
        <p:spPr>
          <a:xfrm>
            <a:off x="4507745" y="3341267"/>
            <a:ext cx="192801" cy="558595"/>
          </a:xfrm>
          <a:custGeom>
            <a:avLst/>
            <a:gdLst>
              <a:gd name="connsiteX0" fmla="*/ 108739 w 192801"/>
              <a:gd name="connsiteY0" fmla="*/ 0 h 558595"/>
              <a:gd name="connsiteX1" fmla="*/ 93911 w 192801"/>
              <a:gd name="connsiteY1" fmla="*/ 172995 h 558595"/>
              <a:gd name="connsiteX2" fmla="*/ 123567 w 192801"/>
              <a:gd name="connsiteY2" fmla="*/ 528869 h 558595"/>
              <a:gd name="connsiteX3" fmla="*/ 192765 w 192801"/>
              <a:gd name="connsiteY3" fmla="*/ 420130 h 558595"/>
              <a:gd name="connsiteX4" fmla="*/ 113682 w 192801"/>
              <a:gd name="connsiteY4" fmla="*/ 558525 h 558595"/>
              <a:gd name="connsiteX5" fmla="*/ 0 w 192801"/>
              <a:gd name="connsiteY5" fmla="*/ 434958 h 558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801" h="558595">
                <a:moveTo>
                  <a:pt x="108739" y="0"/>
                </a:moveTo>
                <a:cubicBezTo>
                  <a:pt x="100089" y="42425"/>
                  <a:pt x="91440" y="84850"/>
                  <a:pt x="93911" y="172995"/>
                </a:cubicBezTo>
                <a:cubicBezTo>
                  <a:pt x="96382" y="261140"/>
                  <a:pt x="107091" y="487680"/>
                  <a:pt x="123567" y="528869"/>
                </a:cubicBezTo>
                <a:cubicBezTo>
                  <a:pt x="140043" y="570058"/>
                  <a:pt x="194413" y="415187"/>
                  <a:pt x="192765" y="420130"/>
                </a:cubicBezTo>
                <a:cubicBezTo>
                  <a:pt x="191117" y="425073"/>
                  <a:pt x="145810" y="556054"/>
                  <a:pt x="113682" y="558525"/>
                </a:cubicBezTo>
                <a:cubicBezTo>
                  <a:pt x="81554" y="560996"/>
                  <a:pt x="40777" y="497977"/>
                  <a:pt x="0" y="43495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1A64AFAB-9A11-224E-BBDF-DA30D63C77B4}"/>
              </a:ext>
            </a:extLst>
          </p:cNvPr>
          <p:cNvSpPr/>
          <p:nvPr/>
        </p:nvSpPr>
        <p:spPr>
          <a:xfrm>
            <a:off x="9835154" y="3341266"/>
            <a:ext cx="192801" cy="558595"/>
          </a:xfrm>
          <a:custGeom>
            <a:avLst/>
            <a:gdLst>
              <a:gd name="connsiteX0" fmla="*/ 108739 w 192801"/>
              <a:gd name="connsiteY0" fmla="*/ 0 h 558595"/>
              <a:gd name="connsiteX1" fmla="*/ 93911 w 192801"/>
              <a:gd name="connsiteY1" fmla="*/ 172995 h 558595"/>
              <a:gd name="connsiteX2" fmla="*/ 123567 w 192801"/>
              <a:gd name="connsiteY2" fmla="*/ 528869 h 558595"/>
              <a:gd name="connsiteX3" fmla="*/ 192765 w 192801"/>
              <a:gd name="connsiteY3" fmla="*/ 420130 h 558595"/>
              <a:gd name="connsiteX4" fmla="*/ 113682 w 192801"/>
              <a:gd name="connsiteY4" fmla="*/ 558525 h 558595"/>
              <a:gd name="connsiteX5" fmla="*/ 0 w 192801"/>
              <a:gd name="connsiteY5" fmla="*/ 434958 h 558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801" h="558595">
                <a:moveTo>
                  <a:pt x="108739" y="0"/>
                </a:moveTo>
                <a:cubicBezTo>
                  <a:pt x="100089" y="42425"/>
                  <a:pt x="91440" y="84850"/>
                  <a:pt x="93911" y="172995"/>
                </a:cubicBezTo>
                <a:cubicBezTo>
                  <a:pt x="96382" y="261140"/>
                  <a:pt x="107091" y="487680"/>
                  <a:pt x="123567" y="528869"/>
                </a:cubicBezTo>
                <a:cubicBezTo>
                  <a:pt x="140043" y="570058"/>
                  <a:pt x="194413" y="415187"/>
                  <a:pt x="192765" y="420130"/>
                </a:cubicBezTo>
                <a:cubicBezTo>
                  <a:pt x="191117" y="425073"/>
                  <a:pt x="145810" y="556054"/>
                  <a:pt x="113682" y="558525"/>
                </a:cubicBezTo>
                <a:cubicBezTo>
                  <a:pt x="81554" y="560996"/>
                  <a:pt x="40777" y="497977"/>
                  <a:pt x="0" y="43495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63507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8A1B9-CF10-4643-A9FA-58161C884653}"/>
              </a:ext>
            </a:extLst>
          </p:cNvPr>
          <p:cNvSpPr>
            <a:spLocks noGrp="1"/>
          </p:cNvSpPr>
          <p:nvPr>
            <p:ph type="title"/>
          </p:nvPr>
        </p:nvSpPr>
        <p:spPr/>
        <p:txBody>
          <a:bodyPr/>
          <a:lstStyle/>
          <a:p>
            <a:r>
              <a:rPr lang="en-AU" dirty="0"/>
              <a:t>The Internet has a problem …</a:t>
            </a:r>
          </a:p>
        </p:txBody>
      </p:sp>
      <p:sp>
        <p:nvSpPr>
          <p:cNvPr id="3" name="Content Placeholder 2">
            <a:extLst>
              <a:ext uri="{FF2B5EF4-FFF2-40B4-BE49-F238E27FC236}">
                <a16:creationId xmlns:a16="http://schemas.microsoft.com/office/drawing/2014/main" id="{5BB96045-41D2-4142-BFDC-3E6750630948}"/>
              </a:ext>
            </a:extLst>
          </p:cNvPr>
          <p:cNvSpPr>
            <a:spLocks noGrp="1"/>
          </p:cNvSpPr>
          <p:nvPr>
            <p:ph idx="1"/>
          </p:nvPr>
        </p:nvSpPr>
        <p:spPr/>
        <p:txBody>
          <a:bodyPr/>
          <a:lstStyle/>
          <a:p>
            <a:r>
              <a:rPr lang="en-AU" dirty="0"/>
              <a:t>Instead of evolving to be more flexible and more capable, it appears that the Internet’s transport is becoming more ossified and more inflexible in certain aspects</a:t>
            </a:r>
          </a:p>
          <a:p>
            <a:r>
              <a:rPr lang="en-AU" dirty="0"/>
              <a:t>One of the major issues here is the handling of large IP packets and IP level packet fragmentation</a:t>
            </a:r>
          </a:p>
          <a:p>
            <a:r>
              <a:rPr lang="en-AU" dirty="0"/>
              <a:t>We are seeing a number of end-to-end paths on the network that no longer support the carriage of fragmented IP datagrams</a:t>
            </a:r>
          </a:p>
          <a:p>
            <a:r>
              <a:rPr lang="en-AU" dirty="0"/>
              <a:t>We are concerned that this number might be getting larger, not smaller</a:t>
            </a:r>
          </a:p>
          <a:p>
            <a:endParaRPr lang="en-AU" dirty="0"/>
          </a:p>
        </p:txBody>
      </p:sp>
    </p:spTree>
    <p:extLst>
      <p:ext uri="{BB962C8B-B14F-4D97-AF65-F5344CB8AC3E}">
        <p14:creationId xmlns:p14="http://schemas.microsoft.com/office/powerpoint/2010/main" val="3052927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35E6-39AE-0343-80EA-CC257FF1BD92}"/>
              </a:ext>
            </a:extLst>
          </p:cNvPr>
          <p:cNvSpPr>
            <a:spLocks noGrp="1"/>
          </p:cNvSpPr>
          <p:nvPr>
            <p:ph type="title"/>
          </p:nvPr>
        </p:nvSpPr>
        <p:spPr/>
        <p:txBody>
          <a:bodyPr/>
          <a:lstStyle/>
          <a:p>
            <a:r>
              <a:rPr lang="en-AU" dirty="0"/>
              <a:t>Why use ATR?</a:t>
            </a:r>
          </a:p>
        </p:txBody>
      </p:sp>
      <p:sp>
        <p:nvSpPr>
          <p:cNvPr id="3" name="Content Placeholder 2">
            <a:extLst>
              <a:ext uri="{FF2B5EF4-FFF2-40B4-BE49-F238E27FC236}">
                <a16:creationId xmlns:a16="http://schemas.microsoft.com/office/drawing/2014/main" id="{997500D4-6548-AA4E-AC12-167B1B17C03C}"/>
              </a:ext>
            </a:extLst>
          </p:cNvPr>
          <p:cNvSpPr>
            <a:spLocks noGrp="1"/>
          </p:cNvSpPr>
          <p:nvPr>
            <p:ph idx="1"/>
          </p:nvPr>
        </p:nvSpPr>
        <p:spPr/>
        <p:txBody>
          <a:bodyPr/>
          <a:lstStyle/>
          <a:p>
            <a:r>
              <a:rPr lang="en-AU" dirty="0"/>
              <a:t>Allows those resolvers that can receive large fragmented UDP packets to do so without being pushed into using TCP</a:t>
            </a:r>
          </a:p>
          <a:p>
            <a:pPr lvl="1"/>
            <a:r>
              <a:rPr lang="en-AU" dirty="0"/>
              <a:t>In this case the trailing truncated packet is ignored</a:t>
            </a:r>
          </a:p>
          <a:p>
            <a:pPr marL="914400" lvl="2" indent="0">
              <a:buNone/>
            </a:pPr>
            <a:r>
              <a:rPr lang="en-AU" dirty="0"/>
              <a:t>(or, at worst, generates an ICMP Port Unreachable message back to the server)</a:t>
            </a:r>
          </a:p>
          <a:p>
            <a:r>
              <a:rPr lang="en-AU" dirty="0"/>
              <a:t>Faster resolution when fragmented UDP responses are blocked</a:t>
            </a:r>
          </a:p>
          <a:p>
            <a:pPr lvl="1"/>
            <a:r>
              <a:rPr lang="en-AU" dirty="0"/>
              <a:t>The ATR switchover to TCP happens immediately rather than waiting for local timeouts to perform EDNS(0) UDP Buffer Size hunting to trigger a truncated response</a:t>
            </a:r>
          </a:p>
          <a:p>
            <a:pPr lvl="2"/>
            <a:r>
              <a:rPr lang="en-AU" dirty="0"/>
              <a:t>Less time to resolve, fewer packets to resolve</a:t>
            </a:r>
          </a:p>
          <a:p>
            <a:pPr lvl="1"/>
            <a:endParaRPr lang="en-AU" dirty="0"/>
          </a:p>
          <a:p>
            <a:endParaRPr lang="en-AU" dirty="0"/>
          </a:p>
          <a:p>
            <a:pPr lvl="1"/>
            <a:endParaRPr lang="en-AU" dirty="0"/>
          </a:p>
          <a:p>
            <a:endParaRPr lang="en-AU" dirty="0"/>
          </a:p>
        </p:txBody>
      </p:sp>
    </p:spTree>
    <p:extLst>
      <p:ext uri="{BB962C8B-B14F-4D97-AF65-F5344CB8AC3E}">
        <p14:creationId xmlns:p14="http://schemas.microsoft.com/office/powerpoint/2010/main" val="2190101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AFA36-82EC-9C4C-9626-31259640CD4B}"/>
              </a:ext>
            </a:extLst>
          </p:cNvPr>
          <p:cNvSpPr>
            <a:spLocks noGrp="1"/>
          </p:cNvSpPr>
          <p:nvPr>
            <p:ph type="title"/>
          </p:nvPr>
        </p:nvSpPr>
        <p:spPr/>
        <p:txBody>
          <a:bodyPr/>
          <a:lstStyle/>
          <a:p>
            <a:r>
              <a:rPr lang="en-AU" dirty="0"/>
              <a:t>Why NOT use ATR?</a:t>
            </a:r>
          </a:p>
        </p:txBody>
      </p:sp>
      <p:sp>
        <p:nvSpPr>
          <p:cNvPr id="3" name="Content Placeholder 2">
            <a:extLst>
              <a:ext uri="{FF2B5EF4-FFF2-40B4-BE49-F238E27FC236}">
                <a16:creationId xmlns:a16="http://schemas.microsoft.com/office/drawing/2014/main" id="{8B8BD95D-148A-0244-ABE4-FEEE0B133CE0}"/>
              </a:ext>
            </a:extLst>
          </p:cNvPr>
          <p:cNvSpPr>
            <a:spLocks noGrp="1"/>
          </p:cNvSpPr>
          <p:nvPr>
            <p:ph idx="1"/>
          </p:nvPr>
        </p:nvSpPr>
        <p:spPr/>
        <p:txBody>
          <a:bodyPr>
            <a:normAutofit fontScale="92500" lnSpcReduction="10000"/>
          </a:bodyPr>
          <a:lstStyle/>
          <a:p>
            <a:r>
              <a:rPr lang="en-AU" dirty="0"/>
              <a:t>Large UDP responses are used in DDOS attacks - adding an additional packet to the response adds to the DDOS amplification factor</a:t>
            </a:r>
          </a:p>
          <a:p>
            <a:r>
              <a:rPr lang="en-AU" dirty="0"/>
              <a:t>The trailing UDP packet may generate ICMP Port Unreachable messages back to the server</a:t>
            </a:r>
          </a:p>
          <a:p>
            <a:pPr marL="457200" lvl="1" indent="0">
              <a:buNone/>
            </a:pPr>
            <a:r>
              <a:rPr lang="en-AU" sz="2200" dirty="0"/>
              <a:t>(This IMCP message occurs about at a rate of approximately 1 in 5 responses in our experiments) </a:t>
            </a:r>
          </a:p>
          <a:p>
            <a:r>
              <a:rPr lang="en-AU" dirty="0"/>
              <a:t>Potential DDOS vector for the server</a:t>
            </a:r>
          </a:p>
          <a:p>
            <a:pPr marL="457200" lvl="1" indent="0">
              <a:buNone/>
            </a:pPr>
            <a:r>
              <a:rPr lang="en-AU" sz="2000" dirty="0"/>
              <a:t>(unless the server limits the queue of delayed packets to some arbitrary ceiling)</a:t>
            </a:r>
          </a:p>
          <a:p>
            <a:r>
              <a:rPr lang="en-AU" dirty="0"/>
              <a:t>Potential re-ordering of the responses in flight may cause an unnecessary delay and an additional TCP local component</a:t>
            </a:r>
          </a:p>
          <a:p>
            <a:pPr marL="457200" lvl="1" indent="0">
              <a:buNone/>
            </a:pPr>
            <a:r>
              <a:rPr lang="en-AU" sz="2000" dirty="0"/>
              <a:t>(This can be reduced by using a longer delay, but too long a delay will allow for clients to </a:t>
            </a:r>
            <a:r>
              <a:rPr lang="en-AU" sz="2000" dirty="0" err="1"/>
              <a:t>requery</a:t>
            </a:r>
            <a:r>
              <a:rPr lang="en-AU" sz="2000" dirty="0"/>
              <a:t>)</a:t>
            </a:r>
          </a:p>
          <a:p>
            <a:r>
              <a:rPr lang="en-AU" dirty="0"/>
              <a:t>One more straw to add to the back of the DNS camel!</a:t>
            </a:r>
          </a:p>
          <a:p>
            <a:endParaRPr lang="en-AU" dirty="0"/>
          </a:p>
        </p:txBody>
      </p:sp>
    </p:spTree>
    <p:extLst>
      <p:ext uri="{BB962C8B-B14F-4D97-AF65-F5344CB8AC3E}">
        <p14:creationId xmlns:p14="http://schemas.microsoft.com/office/powerpoint/2010/main" val="1863116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CB1F9-CE07-0B48-BCEA-60568BAA7A18}"/>
              </a:ext>
            </a:extLst>
          </p:cNvPr>
          <p:cNvSpPr>
            <a:spLocks noGrp="1"/>
          </p:cNvSpPr>
          <p:nvPr>
            <p:ph type="title"/>
          </p:nvPr>
        </p:nvSpPr>
        <p:spPr/>
        <p:txBody>
          <a:bodyPr/>
          <a:lstStyle/>
          <a:p>
            <a:r>
              <a:rPr lang="en-AU" dirty="0"/>
              <a:t>ATR Assessment</a:t>
            </a:r>
          </a:p>
        </p:txBody>
      </p:sp>
      <p:sp>
        <p:nvSpPr>
          <p:cNvPr id="3" name="Content Placeholder 2">
            <a:extLst>
              <a:ext uri="{FF2B5EF4-FFF2-40B4-BE49-F238E27FC236}">
                <a16:creationId xmlns:a16="http://schemas.microsoft.com/office/drawing/2014/main" id="{D90F8576-BCAA-CE4B-90EE-D63ED965F410}"/>
              </a:ext>
            </a:extLst>
          </p:cNvPr>
          <p:cNvSpPr>
            <a:spLocks noGrp="1"/>
          </p:cNvSpPr>
          <p:nvPr>
            <p:ph idx="1"/>
          </p:nvPr>
        </p:nvSpPr>
        <p:spPr/>
        <p:txBody>
          <a:bodyPr/>
          <a:lstStyle/>
          <a:p>
            <a:r>
              <a:rPr lang="en-AU" dirty="0"/>
              <a:t>Is this level of benefit worth the additional server and traffic load when sending large responses?</a:t>
            </a:r>
          </a:p>
          <a:p>
            <a:pPr lvl="1"/>
            <a:r>
              <a:rPr lang="en-AU" dirty="0"/>
              <a:t>Is this load smaller than resolver hunting in response to packet drop?</a:t>
            </a:r>
          </a:p>
          <a:p>
            <a:pPr lvl="1"/>
            <a:r>
              <a:rPr lang="en-AU" dirty="0"/>
              <a:t>Is the faster </a:t>
            </a:r>
            <a:r>
              <a:rPr lang="en-AU" dirty="0" err="1"/>
              <a:t>fallback</a:t>
            </a:r>
            <a:r>
              <a:rPr lang="en-AU" dirty="0"/>
              <a:t> to TCP for large responses a significant benefit? </a:t>
            </a:r>
          </a:p>
          <a:p>
            <a:r>
              <a:rPr lang="en-AU" dirty="0"/>
              <a:t>Do we have any better ideas about how to cope with large responses in the DNS?</a:t>
            </a:r>
          </a:p>
          <a:p>
            <a:endParaRPr lang="en-AU" dirty="0"/>
          </a:p>
        </p:txBody>
      </p:sp>
    </p:spTree>
    <p:extLst>
      <p:ext uri="{BB962C8B-B14F-4D97-AF65-F5344CB8AC3E}">
        <p14:creationId xmlns:p14="http://schemas.microsoft.com/office/powerpoint/2010/main" val="1801643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54D82-2ABB-C440-A2D6-2C649B4A6EC2}"/>
              </a:ext>
            </a:extLst>
          </p:cNvPr>
          <p:cNvSpPr>
            <a:spLocks noGrp="1"/>
          </p:cNvSpPr>
          <p:nvPr>
            <p:ph type="title"/>
          </p:nvPr>
        </p:nvSpPr>
        <p:spPr>
          <a:xfrm>
            <a:off x="4402317" y="2686638"/>
            <a:ext cx="5561814" cy="697583"/>
          </a:xfrm>
        </p:spPr>
        <p:txBody>
          <a:bodyPr>
            <a:normAutofit fontScale="90000"/>
          </a:bodyPr>
          <a:lstStyle/>
          <a:p>
            <a:r>
              <a:rPr lang="en-AU" dirty="0">
                <a:latin typeface="AhnbergHand" pitchFamily="2" charset="0"/>
              </a:rPr>
              <a:t>Thanks!</a:t>
            </a:r>
          </a:p>
        </p:txBody>
      </p:sp>
    </p:spTree>
    <p:extLst>
      <p:ext uri="{BB962C8B-B14F-4D97-AF65-F5344CB8AC3E}">
        <p14:creationId xmlns:p14="http://schemas.microsoft.com/office/powerpoint/2010/main" val="193799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95AC-7314-994C-8DA9-CAA187A9740D}"/>
              </a:ext>
            </a:extLst>
          </p:cNvPr>
          <p:cNvSpPr>
            <a:spLocks noGrp="1"/>
          </p:cNvSpPr>
          <p:nvPr>
            <p:ph type="title"/>
          </p:nvPr>
        </p:nvSpPr>
        <p:spPr/>
        <p:txBody>
          <a:bodyPr/>
          <a:lstStyle/>
          <a:p>
            <a:r>
              <a:rPr lang="en-AU"/>
              <a:t>The Internet has a problem …</a:t>
            </a:r>
            <a:endParaRPr lang="en-AU" dirty="0"/>
          </a:p>
        </p:txBody>
      </p:sp>
      <p:sp>
        <p:nvSpPr>
          <p:cNvPr id="3" name="Content Placeholder 2">
            <a:extLst>
              <a:ext uri="{FF2B5EF4-FFF2-40B4-BE49-F238E27FC236}">
                <a16:creationId xmlns:a16="http://schemas.microsoft.com/office/drawing/2014/main" id="{B4E30BB3-B6C2-7143-83B3-C80590BE8425}"/>
              </a:ext>
            </a:extLst>
          </p:cNvPr>
          <p:cNvSpPr>
            <a:spLocks noGrp="1"/>
          </p:cNvSpPr>
          <p:nvPr>
            <p:ph idx="1"/>
          </p:nvPr>
        </p:nvSpPr>
        <p:spPr/>
        <p:txBody>
          <a:bodyPr/>
          <a:lstStyle/>
          <a:p>
            <a:r>
              <a:rPr lang="en-AU" dirty="0"/>
              <a:t>What about the DNS?</a:t>
            </a:r>
          </a:p>
          <a:p>
            <a:pPr lvl="1"/>
            <a:r>
              <a:rPr lang="en-AU" dirty="0"/>
              <a:t>One application that is making increasing use of large UDP packets is the DNS</a:t>
            </a:r>
          </a:p>
          <a:p>
            <a:pPr lvl="1"/>
            <a:r>
              <a:rPr lang="en-AU" dirty="0"/>
              <a:t>This is generally associated with DNSSEC-signed responses (such as “dig +</a:t>
            </a:r>
            <a:r>
              <a:rPr lang="en-AU" dirty="0" err="1"/>
              <a:t>dnssec</a:t>
            </a:r>
            <a:r>
              <a:rPr lang="en-AU" dirty="0"/>
              <a:t> DNSKEY org”) but large DNS responses can be generated in other ways as well (such as “dig . ANY”)</a:t>
            </a:r>
          </a:p>
          <a:p>
            <a:pPr lvl="1"/>
            <a:r>
              <a:rPr lang="en-AU" dirty="0"/>
              <a:t>In the DNS we appear to be relying on the successful transmission of fragmented UDP packets, but at the same time we see an increasing problem with the coherence in network and host handling of fragmented IP packets, particularly in IPv6</a:t>
            </a:r>
          </a:p>
          <a:p>
            <a:pPr lvl="1"/>
            <a:endParaRPr lang="en-AU" dirty="0"/>
          </a:p>
        </p:txBody>
      </p:sp>
    </p:spTree>
    <p:extLst>
      <p:ext uri="{BB962C8B-B14F-4D97-AF65-F5344CB8AC3E}">
        <p14:creationId xmlns:p14="http://schemas.microsoft.com/office/powerpoint/2010/main" val="864665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A6E49-6EE2-3245-AA24-9DD9DA589DFD}"/>
              </a:ext>
            </a:extLst>
          </p:cNvPr>
          <p:cNvSpPr>
            <a:spLocks noGrp="1"/>
          </p:cNvSpPr>
          <p:nvPr>
            <p:ph type="title"/>
          </p:nvPr>
        </p:nvSpPr>
        <p:spPr/>
        <p:txBody>
          <a:bodyPr/>
          <a:lstStyle/>
          <a:p>
            <a:r>
              <a:rPr lang="en-AU" dirty="0"/>
              <a:t>Changing the DNS?</a:t>
            </a:r>
          </a:p>
        </p:txBody>
      </p:sp>
      <p:sp>
        <p:nvSpPr>
          <p:cNvPr id="3" name="Content Placeholder 2">
            <a:extLst>
              <a:ext uri="{FF2B5EF4-FFF2-40B4-BE49-F238E27FC236}">
                <a16:creationId xmlns:a16="http://schemas.microsoft.com/office/drawing/2014/main" id="{A49DA289-2ABE-1E4B-A987-0B57BD4EDFB9}"/>
              </a:ext>
            </a:extLst>
          </p:cNvPr>
          <p:cNvSpPr>
            <a:spLocks noGrp="1"/>
          </p:cNvSpPr>
          <p:nvPr>
            <p:ph idx="1"/>
          </p:nvPr>
        </p:nvSpPr>
        <p:spPr>
          <a:xfrm>
            <a:off x="838200" y="1825624"/>
            <a:ext cx="10515600" cy="4900295"/>
          </a:xfrm>
        </p:spPr>
        <p:txBody>
          <a:bodyPr>
            <a:normAutofit/>
          </a:bodyPr>
          <a:lstStyle/>
          <a:p>
            <a:r>
              <a:rPr lang="en-AU" dirty="0"/>
              <a:t>But don’t large DNS transactions use TCP anyway?</a:t>
            </a:r>
          </a:p>
          <a:p>
            <a:pPr lvl="1"/>
            <a:r>
              <a:rPr lang="en-AU" dirty="0"/>
              <a:t>In the original DNS specification only small (smaller than 512 octets) responses are passed across UDP. </a:t>
            </a:r>
          </a:p>
          <a:p>
            <a:pPr lvl="1"/>
            <a:r>
              <a:rPr lang="en-AU" dirty="0"/>
              <a:t>Larger DNS responses are truncated and the truncation is intended to trigger the client to re-query using TCP</a:t>
            </a:r>
          </a:p>
          <a:p>
            <a:pPr lvl="1"/>
            <a:r>
              <a:rPr lang="en-AU" dirty="0"/>
              <a:t>EDNS(0) allowed a client to signal a larger truncation size threshold, and assumes that fragmented DNS is mostly reliable</a:t>
            </a:r>
          </a:p>
          <a:p>
            <a:pPr lvl="1"/>
            <a:r>
              <a:rPr lang="en-AU" dirty="0"/>
              <a:t>But what if it’s not that reliable?</a:t>
            </a:r>
          </a:p>
          <a:p>
            <a:pPr lvl="1"/>
            <a:endParaRPr lang="en-AU" dirty="0"/>
          </a:p>
        </p:txBody>
      </p:sp>
    </p:spTree>
    <p:extLst>
      <p:ext uri="{BB962C8B-B14F-4D97-AF65-F5344CB8AC3E}">
        <p14:creationId xmlns:p14="http://schemas.microsoft.com/office/powerpoint/2010/main" val="414874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C89B8-FCFF-7343-8613-2A5EEA77BD26}"/>
              </a:ext>
            </a:extLst>
          </p:cNvPr>
          <p:cNvSpPr>
            <a:spLocks noGrp="1"/>
          </p:cNvSpPr>
          <p:nvPr>
            <p:ph type="title"/>
          </p:nvPr>
        </p:nvSpPr>
        <p:spPr/>
        <p:txBody>
          <a:bodyPr/>
          <a:lstStyle/>
          <a:p>
            <a:r>
              <a:rPr lang="en-AU" dirty="0"/>
              <a:t>What is “ATR”?</a:t>
            </a:r>
          </a:p>
        </p:txBody>
      </p:sp>
      <p:sp>
        <p:nvSpPr>
          <p:cNvPr id="3" name="Content Placeholder 2">
            <a:extLst>
              <a:ext uri="{FF2B5EF4-FFF2-40B4-BE49-F238E27FC236}">
                <a16:creationId xmlns:a16="http://schemas.microsoft.com/office/drawing/2014/main" id="{E71F4D97-8CCE-FB43-9089-7285E1801602}"/>
              </a:ext>
            </a:extLst>
          </p:cNvPr>
          <p:cNvSpPr>
            <a:spLocks noGrp="1"/>
          </p:cNvSpPr>
          <p:nvPr>
            <p:ph idx="1"/>
          </p:nvPr>
        </p:nvSpPr>
        <p:spPr/>
        <p:txBody>
          <a:bodyPr/>
          <a:lstStyle/>
          <a:p>
            <a:r>
              <a:rPr lang="en-AU" dirty="0"/>
              <a:t>It stands for “Additional Truncated Response”</a:t>
            </a:r>
          </a:p>
          <a:p>
            <a:pPr marL="457200" lvl="1" indent="0">
              <a:buNone/>
            </a:pPr>
            <a:r>
              <a:rPr lang="en-AU" dirty="0"/>
              <a:t>Internet draft: draft-song-atr-large-resp-01</a:t>
            </a:r>
          </a:p>
          <a:p>
            <a:pPr marL="914400" lvl="2" indent="0">
              <a:buNone/>
            </a:pPr>
            <a:r>
              <a:rPr lang="en-AU" dirty="0"/>
              <a:t>May 2018</a:t>
            </a:r>
          </a:p>
          <a:p>
            <a:pPr marL="914400" lvl="2" indent="0">
              <a:buNone/>
            </a:pPr>
            <a:r>
              <a:rPr lang="en-AU" dirty="0" err="1"/>
              <a:t>Linjian</a:t>
            </a:r>
            <a:r>
              <a:rPr lang="en-AU" dirty="0"/>
              <a:t> (Davey) Song, Beijing Internet Institute</a:t>
            </a:r>
          </a:p>
          <a:p>
            <a:r>
              <a:rPr lang="en-AU" dirty="0"/>
              <a:t>It’s a hybrid response to noted problems in IPv4 and IPv6 over handling of large UDP packets and IP fragmentation</a:t>
            </a:r>
          </a:p>
          <a:p>
            <a:r>
              <a:rPr lang="en-AU" dirty="0"/>
              <a:t>ATR adds an additional response packet to ‘trail’ a fragmented UDP response</a:t>
            </a:r>
          </a:p>
          <a:p>
            <a:r>
              <a:rPr lang="en-AU" dirty="0"/>
              <a:t>The additional response is just the original query with the Truncated bit set, and the sender delays this additional response packet by 10ms </a:t>
            </a:r>
          </a:p>
          <a:p>
            <a:pPr lvl="1"/>
            <a:endParaRPr lang="en-AU" dirty="0"/>
          </a:p>
        </p:txBody>
      </p:sp>
      <p:pic>
        <p:nvPicPr>
          <p:cNvPr id="6" name="Picture 5">
            <a:extLst>
              <a:ext uri="{FF2B5EF4-FFF2-40B4-BE49-F238E27FC236}">
                <a16:creationId xmlns:a16="http://schemas.microsoft.com/office/drawing/2014/main" id="{AEA0B905-EE88-BC45-82BF-21B58F72B76D}"/>
              </a:ext>
            </a:extLst>
          </p:cNvPr>
          <p:cNvPicPr>
            <a:picLocks noChangeAspect="1"/>
          </p:cNvPicPr>
          <p:nvPr/>
        </p:nvPicPr>
        <p:blipFill>
          <a:blip r:embed="rId2"/>
          <a:stretch>
            <a:fillRect/>
          </a:stretch>
        </p:blipFill>
        <p:spPr>
          <a:xfrm>
            <a:off x="8268788" y="184280"/>
            <a:ext cx="3547654" cy="2694266"/>
          </a:xfrm>
          <a:prstGeom prst="rect">
            <a:avLst/>
          </a:prstGeom>
        </p:spPr>
      </p:pic>
    </p:spTree>
    <p:extLst>
      <p:ext uri="{BB962C8B-B14F-4D97-AF65-F5344CB8AC3E}">
        <p14:creationId xmlns:p14="http://schemas.microsoft.com/office/powerpoint/2010/main" val="2256960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88EC-48AE-BB4D-8E58-7C28A468234E}"/>
              </a:ext>
            </a:extLst>
          </p:cNvPr>
          <p:cNvSpPr>
            <a:spLocks noGrp="1"/>
          </p:cNvSpPr>
          <p:nvPr>
            <p:ph type="title"/>
          </p:nvPr>
        </p:nvSpPr>
        <p:spPr/>
        <p:txBody>
          <a:bodyPr/>
          <a:lstStyle/>
          <a:p>
            <a:r>
              <a:rPr lang="en-AU" dirty="0"/>
              <a:t>The Intention of ATR</a:t>
            </a:r>
          </a:p>
        </p:txBody>
      </p:sp>
      <p:sp>
        <p:nvSpPr>
          <p:cNvPr id="3" name="Content Placeholder 2">
            <a:extLst>
              <a:ext uri="{FF2B5EF4-FFF2-40B4-BE49-F238E27FC236}">
                <a16:creationId xmlns:a16="http://schemas.microsoft.com/office/drawing/2014/main" id="{8B5545BD-2BD5-A146-820B-07AF5DCB4FE1}"/>
              </a:ext>
            </a:extLst>
          </p:cNvPr>
          <p:cNvSpPr>
            <a:spLocks noGrp="1"/>
          </p:cNvSpPr>
          <p:nvPr>
            <p:ph idx="1"/>
          </p:nvPr>
        </p:nvSpPr>
        <p:spPr/>
        <p:txBody>
          <a:bodyPr/>
          <a:lstStyle/>
          <a:p>
            <a:pPr marL="0" indent="0">
              <a:buNone/>
            </a:pPr>
            <a:r>
              <a:rPr lang="en-AU" dirty="0"/>
              <a:t>Today:</a:t>
            </a:r>
          </a:p>
          <a:p>
            <a:r>
              <a:rPr lang="en-AU" dirty="0"/>
              <a:t>If the client cannot receive large truncated responses then it will need to timeout from the original query, </a:t>
            </a:r>
          </a:p>
          <a:p>
            <a:r>
              <a:rPr lang="en-AU" dirty="0"/>
              <a:t>Then re-query using more resolvers,</a:t>
            </a:r>
          </a:p>
          <a:p>
            <a:r>
              <a:rPr lang="en-AU" dirty="0"/>
              <a:t>Timeout on these queries</a:t>
            </a:r>
          </a:p>
          <a:p>
            <a:r>
              <a:rPr lang="en-AU" dirty="0"/>
              <a:t>Then re-query using a 512 octet EDNS(0) UDP </a:t>
            </a:r>
            <a:r>
              <a:rPr lang="en-AU" dirty="0" err="1"/>
              <a:t>buffersize</a:t>
            </a:r>
            <a:endParaRPr lang="en-AU" dirty="0"/>
          </a:p>
          <a:p>
            <a:r>
              <a:rPr lang="en-AU" dirty="0"/>
              <a:t>Then get a truncated response</a:t>
            </a:r>
          </a:p>
          <a:p>
            <a:r>
              <a:rPr lang="en-AU" dirty="0"/>
              <a:t>Then re-query using TCP </a:t>
            </a:r>
          </a:p>
        </p:txBody>
      </p:sp>
    </p:spTree>
    <p:extLst>
      <p:ext uri="{BB962C8B-B14F-4D97-AF65-F5344CB8AC3E}">
        <p14:creationId xmlns:p14="http://schemas.microsoft.com/office/powerpoint/2010/main" val="408596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88EC-48AE-BB4D-8E58-7C28A468234E}"/>
              </a:ext>
            </a:extLst>
          </p:cNvPr>
          <p:cNvSpPr>
            <a:spLocks noGrp="1"/>
          </p:cNvSpPr>
          <p:nvPr>
            <p:ph type="title"/>
          </p:nvPr>
        </p:nvSpPr>
        <p:spPr/>
        <p:txBody>
          <a:bodyPr/>
          <a:lstStyle/>
          <a:p>
            <a:r>
              <a:rPr lang="en-AU" dirty="0"/>
              <a:t>The Intention of ATR</a:t>
            </a:r>
          </a:p>
        </p:txBody>
      </p:sp>
      <p:sp>
        <p:nvSpPr>
          <p:cNvPr id="3" name="Content Placeholder 2">
            <a:extLst>
              <a:ext uri="{FF2B5EF4-FFF2-40B4-BE49-F238E27FC236}">
                <a16:creationId xmlns:a16="http://schemas.microsoft.com/office/drawing/2014/main" id="{8B5545BD-2BD5-A146-820B-07AF5DCB4FE1}"/>
              </a:ext>
            </a:extLst>
          </p:cNvPr>
          <p:cNvSpPr>
            <a:spLocks noGrp="1"/>
          </p:cNvSpPr>
          <p:nvPr>
            <p:ph idx="1"/>
          </p:nvPr>
        </p:nvSpPr>
        <p:spPr/>
        <p:txBody>
          <a:bodyPr/>
          <a:lstStyle/>
          <a:p>
            <a:pPr marL="0" indent="0">
              <a:buNone/>
            </a:pPr>
            <a:r>
              <a:rPr lang="en-AU" dirty="0"/>
              <a:t>Today:</a:t>
            </a:r>
          </a:p>
          <a:p>
            <a:r>
              <a:rPr lang="en-AU" dirty="0"/>
              <a:t>If the client cannot receive large truncated responses then it will need to timeout from the original query, </a:t>
            </a:r>
          </a:p>
          <a:p>
            <a:r>
              <a:rPr lang="en-AU" dirty="0"/>
              <a:t>Then re-query using more resolvers,</a:t>
            </a:r>
          </a:p>
          <a:p>
            <a:r>
              <a:rPr lang="en-AU" dirty="0"/>
              <a:t>Timeout on these queries</a:t>
            </a:r>
          </a:p>
          <a:p>
            <a:r>
              <a:rPr lang="en-AU" dirty="0"/>
              <a:t>Then </a:t>
            </a:r>
            <a:r>
              <a:rPr lang="en-AU" dirty="0" err="1"/>
              <a:t>requery</a:t>
            </a:r>
            <a:r>
              <a:rPr lang="en-AU" dirty="0"/>
              <a:t> using a 512 octet EDNS(0) UDP </a:t>
            </a:r>
            <a:r>
              <a:rPr lang="en-AU" dirty="0" err="1"/>
              <a:t>buffersize</a:t>
            </a:r>
            <a:endParaRPr lang="en-AU" dirty="0"/>
          </a:p>
          <a:p>
            <a:r>
              <a:rPr lang="en-AU" dirty="0"/>
              <a:t>Then get a truncated response</a:t>
            </a:r>
          </a:p>
          <a:p>
            <a:r>
              <a:rPr lang="en-AU" dirty="0"/>
              <a:t>Then </a:t>
            </a:r>
            <a:r>
              <a:rPr lang="en-AU" dirty="0" err="1"/>
              <a:t>requery</a:t>
            </a:r>
            <a:r>
              <a:rPr lang="en-AU" dirty="0"/>
              <a:t> using TCP </a:t>
            </a:r>
          </a:p>
        </p:txBody>
      </p:sp>
      <p:sp>
        <p:nvSpPr>
          <p:cNvPr id="4" name="Freeform 3">
            <a:extLst>
              <a:ext uri="{FF2B5EF4-FFF2-40B4-BE49-F238E27FC236}">
                <a16:creationId xmlns:a16="http://schemas.microsoft.com/office/drawing/2014/main" id="{03F7EE30-0C6A-0F48-8415-9D97A6E1B943}"/>
              </a:ext>
            </a:extLst>
          </p:cNvPr>
          <p:cNvSpPr/>
          <p:nvPr/>
        </p:nvSpPr>
        <p:spPr>
          <a:xfrm>
            <a:off x="10576560" y="2621280"/>
            <a:ext cx="660403" cy="30480"/>
          </a:xfrm>
          <a:custGeom>
            <a:avLst/>
            <a:gdLst>
              <a:gd name="connsiteX0" fmla="*/ 0 w 660403"/>
              <a:gd name="connsiteY0" fmla="*/ 0 h 30480"/>
              <a:gd name="connsiteX1" fmla="*/ 660400 w 660403"/>
              <a:gd name="connsiteY1" fmla="*/ 30480 h 30480"/>
              <a:gd name="connsiteX2" fmla="*/ 0 w 660403"/>
              <a:gd name="connsiteY2" fmla="*/ 0 h 30480"/>
            </a:gdLst>
            <a:ahLst/>
            <a:cxnLst>
              <a:cxn ang="0">
                <a:pos x="connsiteX0" y="connsiteY0"/>
              </a:cxn>
              <a:cxn ang="0">
                <a:pos x="connsiteX1" y="connsiteY1"/>
              </a:cxn>
              <a:cxn ang="0">
                <a:pos x="connsiteX2" y="connsiteY2"/>
              </a:cxn>
            </a:cxnLst>
            <a:rect l="l" t="t" r="r" b="b"/>
            <a:pathLst>
              <a:path w="660403" h="30480">
                <a:moveTo>
                  <a:pt x="0" y="0"/>
                </a:moveTo>
                <a:lnTo>
                  <a:pt x="660400" y="30480"/>
                </a:lnTo>
                <a:cubicBezTo>
                  <a:pt x="662093" y="25400"/>
                  <a:pt x="0" y="0"/>
                  <a:pt x="0" y="0"/>
                </a:cubicBezTo>
                <a:close/>
              </a:path>
            </a:pathLst>
          </a:cu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42B07B9B-3706-F249-A3BF-C48321C06D94}"/>
              </a:ext>
            </a:extLst>
          </p:cNvPr>
          <p:cNvSpPr/>
          <p:nvPr/>
        </p:nvSpPr>
        <p:spPr>
          <a:xfrm>
            <a:off x="1249680" y="2895469"/>
            <a:ext cx="4805550" cy="142685"/>
          </a:xfrm>
          <a:custGeom>
            <a:avLst/>
            <a:gdLst>
              <a:gd name="connsiteX0" fmla="*/ 0 w 4805550"/>
              <a:gd name="connsiteY0" fmla="*/ 111891 h 142685"/>
              <a:gd name="connsiteX1" fmla="*/ 1036320 w 4805550"/>
              <a:gd name="connsiteY1" fmla="*/ 30611 h 142685"/>
              <a:gd name="connsiteX2" fmla="*/ 1778000 w 4805550"/>
              <a:gd name="connsiteY2" fmla="*/ 122051 h 142685"/>
              <a:gd name="connsiteX3" fmla="*/ 2753360 w 4805550"/>
              <a:gd name="connsiteY3" fmla="*/ 40771 h 142685"/>
              <a:gd name="connsiteX4" fmla="*/ 3738880 w 4805550"/>
              <a:gd name="connsiteY4" fmla="*/ 142371 h 142685"/>
              <a:gd name="connsiteX5" fmla="*/ 4653280 w 4805550"/>
              <a:gd name="connsiteY5" fmla="*/ 131 h 142685"/>
              <a:gd name="connsiteX6" fmla="*/ 4795520 w 4805550"/>
              <a:gd name="connsiteY6" fmla="*/ 122051 h 14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5550" h="142685">
                <a:moveTo>
                  <a:pt x="0" y="111891"/>
                </a:moveTo>
                <a:cubicBezTo>
                  <a:pt x="369993" y="70404"/>
                  <a:pt x="739987" y="28918"/>
                  <a:pt x="1036320" y="30611"/>
                </a:cubicBezTo>
                <a:cubicBezTo>
                  <a:pt x="1332653" y="32304"/>
                  <a:pt x="1491827" y="120358"/>
                  <a:pt x="1778000" y="122051"/>
                </a:cubicBezTo>
                <a:cubicBezTo>
                  <a:pt x="2064173" y="123744"/>
                  <a:pt x="2426547" y="37384"/>
                  <a:pt x="2753360" y="40771"/>
                </a:cubicBezTo>
                <a:cubicBezTo>
                  <a:pt x="3080173" y="44158"/>
                  <a:pt x="3422227" y="149144"/>
                  <a:pt x="3738880" y="142371"/>
                </a:cubicBezTo>
                <a:cubicBezTo>
                  <a:pt x="4055533" y="135598"/>
                  <a:pt x="4477173" y="3518"/>
                  <a:pt x="4653280" y="131"/>
                </a:cubicBezTo>
                <a:cubicBezTo>
                  <a:pt x="4829387" y="-3256"/>
                  <a:pt x="4812453" y="59397"/>
                  <a:pt x="4795520" y="122051"/>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56232F3F-5E61-AD4A-A9B8-D3F04484B5BA}"/>
              </a:ext>
            </a:extLst>
          </p:cNvPr>
          <p:cNvSpPr/>
          <p:nvPr/>
        </p:nvSpPr>
        <p:spPr>
          <a:xfrm>
            <a:off x="1117600" y="3339117"/>
            <a:ext cx="5090160" cy="249169"/>
          </a:xfrm>
          <a:custGeom>
            <a:avLst/>
            <a:gdLst>
              <a:gd name="connsiteX0" fmla="*/ 0 w 5090160"/>
              <a:gd name="connsiteY0" fmla="*/ 125443 h 249169"/>
              <a:gd name="connsiteX1" fmla="*/ 1371600 w 5090160"/>
              <a:gd name="connsiteY1" fmla="*/ 3523 h 249169"/>
              <a:gd name="connsiteX2" fmla="*/ 3708400 w 5090160"/>
              <a:gd name="connsiteY2" fmla="*/ 247363 h 249169"/>
              <a:gd name="connsiteX3" fmla="*/ 5090160 w 5090160"/>
              <a:gd name="connsiteY3" fmla="*/ 94963 h 249169"/>
            </a:gdLst>
            <a:ahLst/>
            <a:cxnLst>
              <a:cxn ang="0">
                <a:pos x="connsiteX0" y="connsiteY0"/>
              </a:cxn>
              <a:cxn ang="0">
                <a:pos x="connsiteX1" y="connsiteY1"/>
              </a:cxn>
              <a:cxn ang="0">
                <a:pos x="connsiteX2" y="connsiteY2"/>
              </a:cxn>
              <a:cxn ang="0">
                <a:pos x="connsiteX3" y="connsiteY3"/>
              </a:cxn>
            </a:cxnLst>
            <a:rect l="l" t="t" r="r" b="b"/>
            <a:pathLst>
              <a:path w="5090160" h="249169">
                <a:moveTo>
                  <a:pt x="0" y="125443"/>
                </a:moveTo>
                <a:cubicBezTo>
                  <a:pt x="376766" y="54323"/>
                  <a:pt x="753533" y="-16797"/>
                  <a:pt x="1371600" y="3523"/>
                </a:cubicBezTo>
                <a:cubicBezTo>
                  <a:pt x="1989667" y="23843"/>
                  <a:pt x="3088640" y="232123"/>
                  <a:pt x="3708400" y="247363"/>
                </a:cubicBezTo>
                <a:cubicBezTo>
                  <a:pt x="4328160" y="262603"/>
                  <a:pt x="4709160" y="178783"/>
                  <a:pt x="5090160" y="94963"/>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Freeform 6">
            <a:extLst>
              <a:ext uri="{FF2B5EF4-FFF2-40B4-BE49-F238E27FC236}">
                <a16:creationId xmlns:a16="http://schemas.microsoft.com/office/drawing/2014/main" id="{7701FA54-38FE-2647-8334-E5490FB93178}"/>
              </a:ext>
            </a:extLst>
          </p:cNvPr>
          <p:cNvSpPr/>
          <p:nvPr/>
        </p:nvSpPr>
        <p:spPr>
          <a:xfrm>
            <a:off x="1198880" y="3982720"/>
            <a:ext cx="3657600" cy="30480"/>
          </a:xfrm>
          <a:custGeom>
            <a:avLst/>
            <a:gdLst>
              <a:gd name="connsiteX0" fmla="*/ 0 w 3657600"/>
              <a:gd name="connsiteY0" fmla="*/ 20320 h 30480"/>
              <a:gd name="connsiteX1" fmla="*/ 1158240 w 3657600"/>
              <a:gd name="connsiteY1" fmla="*/ 30480 h 30480"/>
              <a:gd name="connsiteX2" fmla="*/ 2783840 w 3657600"/>
              <a:gd name="connsiteY2" fmla="*/ 10160 h 30480"/>
              <a:gd name="connsiteX3" fmla="*/ 3657600 w 3657600"/>
              <a:gd name="connsiteY3" fmla="*/ 0 h 30480"/>
            </a:gdLst>
            <a:ahLst/>
            <a:cxnLst>
              <a:cxn ang="0">
                <a:pos x="connsiteX0" y="connsiteY0"/>
              </a:cxn>
              <a:cxn ang="0">
                <a:pos x="connsiteX1" y="connsiteY1"/>
              </a:cxn>
              <a:cxn ang="0">
                <a:pos x="connsiteX2" y="connsiteY2"/>
              </a:cxn>
              <a:cxn ang="0">
                <a:pos x="connsiteX3" y="connsiteY3"/>
              </a:cxn>
            </a:cxnLst>
            <a:rect l="l" t="t" r="r" b="b"/>
            <a:pathLst>
              <a:path w="3657600" h="30480">
                <a:moveTo>
                  <a:pt x="0" y="20320"/>
                </a:moveTo>
                <a:lnTo>
                  <a:pt x="1158240" y="30480"/>
                </a:lnTo>
                <a:lnTo>
                  <a:pt x="2783840" y="10160"/>
                </a:lnTo>
                <a:lnTo>
                  <a:pt x="3657600" y="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Freeform 7">
            <a:extLst>
              <a:ext uri="{FF2B5EF4-FFF2-40B4-BE49-F238E27FC236}">
                <a16:creationId xmlns:a16="http://schemas.microsoft.com/office/drawing/2014/main" id="{7EDBA806-BE1F-354A-BEDF-9A1B793FB41C}"/>
              </a:ext>
            </a:extLst>
          </p:cNvPr>
          <p:cNvSpPr/>
          <p:nvPr/>
        </p:nvSpPr>
        <p:spPr>
          <a:xfrm>
            <a:off x="1310640" y="4480560"/>
            <a:ext cx="7892498" cy="60960"/>
          </a:xfrm>
          <a:custGeom>
            <a:avLst/>
            <a:gdLst>
              <a:gd name="connsiteX0" fmla="*/ 0 w 7892498"/>
              <a:gd name="connsiteY0" fmla="*/ 30480 h 60960"/>
              <a:gd name="connsiteX1" fmla="*/ 1879600 w 7892498"/>
              <a:gd name="connsiteY1" fmla="*/ 20320 h 60960"/>
              <a:gd name="connsiteX2" fmla="*/ 4521200 w 7892498"/>
              <a:gd name="connsiteY2" fmla="*/ 10160 h 60960"/>
              <a:gd name="connsiteX3" fmla="*/ 7406640 w 7892498"/>
              <a:gd name="connsiteY3" fmla="*/ 0 h 60960"/>
              <a:gd name="connsiteX4" fmla="*/ 7863840 w 7892498"/>
              <a:gd name="connsiteY4" fmla="*/ 60960 h 60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92498" h="60960">
                <a:moveTo>
                  <a:pt x="0" y="30480"/>
                </a:moveTo>
                <a:lnTo>
                  <a:pt x="1879600" y="20320"/>
                </a:lnTo>
                <a:lnTo>
                  <a:pt x="4521200" y="10160"/>
                </a:lnTo>
                <a:lnTo>
                  <a:pt x="7406640" y="0"/>
                </a:lnTo>
                <a:cubicBezTo>
                  <a:pt x="7963747" y="8467"/>
                  <a:pt x="7913793" y="34713"/>
                  <a:pt x="7863840" y="6096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Freeform 8">
            <a:extLst>
              <a:ext uri="{FF2B5EF4-FFF2-40B4-BE49-F238E27FC236}">
                <a16:creationId xmlns:a16="http://schemas.microsoft.com/office/drawing/2014/main" id="{F1315DE7-80E2-1045-862D-C7D0EAB99357}"/>
              </a:ext>
            </a:extLst>
          </p:cNvPr>
          <p:cNvSpPr/>
          <p:nvPr/>
        </p:nvSpPr>
        <p:spPr>
          <a:xfrm>
            <a:off x="1219200" y="4947920"/>
            <a:ext cx="599440" cy="50800"/>
          </a:xfrm>
          <a:custGeom>
            <a:avLst/>
            <a:gdLst>
              <a:gd name="connsiteX0" fmla="*/ 0 w 599440"/>
              <a:gd name="connsiteY0" fmla="*/ 0 h 50800"/>
              <a:gd name="connsiteX1" fmla="*/ 599440 w 599440"/>
              <a:gd name="connsiteY1" fmla="*/ 50800 h 50800"/>
            </a:gdLst>
            <a:ahLst/>
            <a:cxnLst>
              <a:cxn ang="0">
                <a:pos x="connsiteX0" y="connsiteY0"/>
              </a:cxn>
              <a:cxn ang="0">
                <a:pos x="connsiteX1" y="connsiteY1"/>
              </a:cxn>
            </a:cxnLst>
            <a:rect l="l" t="t" r="r" b="b"/>
            <a:pathLst>
              <a:path w="599440" h="50800">
                <a:moveTo>
                  <a:pt x="0" y="0"/>
                </a:moveTo>
                <a:lnTo>
                  <a:pt x="599440" y="5080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EAF8798C-36A9-254B-B02D-895F7E20F2B2}"/>
              </a:ext>
            </a:extLst>
          </p:cNvPr>
          <p:cNvSpPr/>
          <p:nvPr/>
        </p:nvSpPr>
        <p:spPr>
          <a:xfrm>
            <a:off x="484509" y="2611120"/>
            <a:ext cx="10359037" cy="2361240"/>
          </a:xfrm>
          <a:custGeom>
            <a:avLst/>
            <a:gdLst>
              <a:gd name="connsiteX0" fmla="*/ 10010771 w 10359037"/>
              <a:gd name="connsiteY0" fmla="*/ 0 h 2361240"/>
              <a:gd name="connsiteX1" fmla="*/ 10092051 w 10359037"/>
              <a:gd name="connsiteY1" fmla="*/ 680720 h 2361240"/>
              <a:gd name="connsiteX2" fmla="*/ 7054211 w 10359037"/>
              <a:gd name="connsiteY2" fmla="*/ 1036320 h 2361240"/>
              <a:gd name="connsiteX3" fmla="*/ 277491 w 10359037"/>
              <a:gd name="connsiteY3" fmla="*/ 1605280 h 2361240"/>
              <a:gd name="connsiteX4" fmla="*/ 1303651 w 10359037"/>
              <a:gd name="connsiteY4" fmla="*/ 2326640 h 2361240"/>
              <a:gd name="connsiteX5" fmla="*/ 1273171 w 10359037"/>
              <a:gd name="connsiteY5" fmla="*/ 2082800 h 2361240"/>
              <a:gd name="connsiteX6" fmla="*/ 1374771 w 10359037"/>
              <a:gd name="connsiteY6" fmla="*/ 2336800 h 2361240"/>
              <a:gd name="connsiteX7" fmla="*/ 1090291 w 10359037"/>
              <a:gd name="connsiteY7" fmla="*/ 2336800 h 2361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9037" h="2361240">
                <a:moveTo>
                  <a:pt x="10010771" y="0"/>
                </a:moveTo>
                <a:cubicBezTo>
                  <a:pt x="10297791" y="254000"/>
                  <a:pt x="10584811" y="508000"/>
                  <a:pt x="10092051" y="680720"/>
                </a:cubicBezTo>
                <a:cubicBezTo>
                  <a:pt x="9599291" y="853440"/>
                  <a:pt x="8689971" y="882227"/>
                  <a:pt x="7054211" y="1036320"/>
                </a:cubicBezTo>
                <a:cubicBezTo>
                  <a:pt x="5418451" y="1190413"/>
                  <a:pt x="1235918" y="1390227"/>
                  <a:pt x="277491" y="1605280"/>
                </a:cubicBezTo>
                <a:cubicBezTo>
                  <a:pt x="-680936" y="1820333"/>
                  <a:pt x="1137704" y="2247053"/>
                  <a:pt x="1303651" y="2326640"/>
                </a:cubicBezTo>
                <a:cubicBezTo>
                  <a:pt x="1469598" y="2406227"/>
                  <a:pt x="1261318" y="2081107"/>
                  <a:pt x="1273171" y="2082800"/>
                </a:cubicBezTo>
                <a:cubicBezTo>
                  <a:pt x="1285024" y="2084493"/>
                  <a:pt x="1405251" y="2294467"/>
                  <a:pt x="1374771" y="2336800"/>
                </a:cubicBezTo>
                <a:cubicBezTo>
                  <a:pt x="1344291" y="2379133"/>
                  <a:pt x="1217291" y="2357966"/>
                  <a:pt x="1090291" y="233680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DF005B62-684D-6F4C-9966-42B2E94CB470}"/>
              </a:ext>
            </a:extLst>
          </p:cNvPr>
          <p:cNvSpPr txBox="1"/>
          <p:nvPr/>
        </p:nvSpPr>
        <p:spPr>
          <a:xfrm>
            <a:off x="5664027" y="4802442"/>
            <a:ext cx="2388795" cy="400110"/>
          </a:xfrm>
          <a:prstGeom prst="rect">
            <a:avLst/>
          </a:prstGeom>
          <a:noFill/>
        </p:spPr>
        <p:txBody>
          <a:bodyPr wrap="none" rtlCol="0">
            <a:spAutoFit/>
          </a:bodyPr>
          <a:lstStyle/>
          <a:p>
            <a:r>
              <a:rPr lang="en-AU" sz="2000" dirty="0">
                <a:solidFill>
                  <a:srgbClr val="002060"/>
                </a:solidFill>
                <a:latin typeface="AhnbergHand" pitchFamily="2" charset="0"/>
              </a:rPr>
              <a:t>within a few </a:t>
            </a:r>
            <a:r>
              <a:rPr lang="en-AU" sz="2000" dirty="0" err="1">
                <a:solidFill>
                  <a:srgbClr val="002060"/>
                </a:solidFill>
                <a:latin typeface="AhnbergHand" pitchFamily="2" charset="0"/>
              </a:rPr>
              <a:t>ms</a:t>
            </a:r>
            <a:endParaRPr lang="en-AU" sz="2000" dirty="0">
              <a:solidFill>
                <a:srgbClr val="002060"/>
              </a:solidFill>
              <a:latin typeface="AhnbergHand" pitchFamily="2" charset="0"/>
            </a:endParaRPr>
          </a:p>
        </p:txBody>
      </p:sp>
      <p:sp>
        <p:nvSpPr>
          <p:cNvPr id="11" name="TextBox 10">
            <a:extLst>
              <a:ext uri="{FF2B5EF4-FFF2-40B4-BE49-F238E27FC236}">
                <a16:creationId xmlns:a16="http://schemas.microsoft.com/office/drawing/2014/main" id="{2E8A38FF-5AB7-1F41-9822-ECB8C1F1F806}"/>
              </a:ext>
            </a:extLst>
          </p:cNvPr>
          <p:cNvSpPr txBox="1"/>
          <p:nvPr/>
        </p:nvSpPr>
        <p:spPr>
          <a:xfrm>
            <a:off x="1402428" y="1462292"/>
            <a:ext cx="1048685" cy="523220"/>
          </a:xfrm>
          <a:prstGeom prst="rect">
            <a:avLst/>
          </a:prstGeom>
          <a:noFill/>
        </p:spPr>
        <p:txBody>
          <a:bodyPr wrap="none" rtlCol="0">
            <a:spAutoFit/>
          </a:bodyPr>
          <a:lstStyle/>
          <a:p>
            <a:r>
              <a:rPr lang="en-AU" sz="2800" b="1" dirty="0">
                <a:solidFill>
                  <a:schemeClr val="accent5">
                    <a:lumMod val="50000"/>
                  </a:schemeClr>
                </a:solidFill>
                <a:latin typeface="AhnbergHand" pitchFamily="2" charset="0"/>
              </a:rPr>
              <a:t>ATR</a:t>
            </a:r>
          </a:p>
        </p:txBody>
      </p:sp>
      <p:sp>
        <p:nvSpPr>
          <p:cNvPr id="13" name="Freeform 12">
            <a:extLst>
              <a:ext uri="{FF2B5EF4-FFF2-40B4-BE49-F238E27FC236}">
                <a16:creationId xmlns:a16="http://schemas.microsoft.com/office/drawing/2014/main" id="{51BCA2C1-9869-3C45-A5F6-C1D6004BD3B5}"/>
              </a:ext>
            </a:extLst>
          </p:cNvPr>
          <p:cNvSpPr/>
          <p:nvPr/>
        </p:nvSpPr>
        <p:spPr>
          <a:xfrm>
            <a:off x="664029" y="1871580"/>
            <a:ext cx="1262742" cy="382128"/>
          </a:xfrm>
          <a:custGeom>
            <a:avLst/>
            <a:gdLst>
              <a:gd name="connsiteX0" fmla="*/ 0 w 1262742"/>
              <a:gd name="connsiteY0" fmla="*/ 283791 h 382128"/>
              <a:gd name="connsiteX1" fmla="*/ 664028 w 1262742"/>
              <a:gd name="connsiteY1" fmla="*/ 763 h 382128"/>
              <a:gd name="connsiteX2" fmla="*/ 489857 w 1262742"/>
              <a:gd name="connsiteY2" fmla="*/ 359991 h 382128"/>
              <a:gd name="connsiteX3" fmla="*/ 1001485 w 1262742"/>
              <a:gd name="connsiteY3" fmla="*/ 153163 h 382128"/>
              <a:gd name="connsiteX4" fmla="*/ 859971 w 1262742"/>
              <a:gd name="connsiteY4" fmla="*/ 381763 h 382128"/>
              <a:gd name="connsiteX5" fmla="*/ 1262742 w 1262742"/>
              <a:gd name="connsiteY5" fmla="*/ 87849 h 382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2742" h="382128">
                <a:moveTo>
                  <a:pt x="0" y="283791"/>
                </a:moveTo>
                <a:cubicBezTo>
                  <a:pt x="291192" y="135927"/>
                  <a:pt x="582385" y="-11937"/>
                  <a:pt x="664028" y="763"/>
                </a:cubicBezTo>
                <a:cubicBezTo>
                  <a:pt x="745671" y="13463"/>
                  <a:pt x="433614" y="334591"/>
                  <a:pt x="489857" y="359991"/>
                </a:cubicBezTo>
                <a:cubicBezTo>
                  <a:pt x="546100" y="385391"/>
                  <a:pt x="939799" y="149534"/>
                  <a:pt x="1001485" y="153163"/>
                </a:cubicBezTo>
                <a:cubicBezTo>
                  <a:pt x="1063171" y="156792"/>
                  <a:pt x="816428" y="392649"/>
                  <a:pt x="859971" y="381763"/>
                </a:cubicBezTo>
                <a:cubicBezTo>
                  <a:pt x="903514" y="370877"/>
                  <a:pt x="1083128" y="229363"/>
                  <a:pt x="1262742" y="87849"/>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754780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0098D-8CD4-C943-8C4E-64F7F8CF1DD4}"/>
              </a:ext>
            </a:extLst>
          </p:cNvPr>
          <p:cNvSpPr>
            <a:spLocks noGrp="1"/>
          </p:cNvSpPr>
          <p:nvPr>
            <p:ph type="title"/>
          </p:nvPr>
        </p:nvSpPr>
        <p:spPr/>
        <p:txBody>
          <a:bodyPr/>
          <a:lstStyle/>
          <a:p>
            <a:r>
              <a:rPr lang="en-AU" dirty="0"/>
              <a:t>The Intention of ATR</a:t>
            </a:r>
          </a:p>
        </p:txBody>
      </p:sp>
      <p:sp>
        <p:nvSpPr>
          <p:cNvPr id="3" name="Content Placeholder 2">
            <a:extLst>
              <a:ext uri="{FF2B5EF4-FFF2-40B4-BE49-F238E27FC236}">
                <a16:creationId xmlns:a16="http://schemas.microsoft.com/office/drawing/2014/main" id="{BCF8DF14-E4BE-D94D-9D7A-E5B82F458F19}"/>
              </a:ext>
            </a:extLst>
          </p:cNvPr>
          <p:cNvSpPr>
            <a:spLocks noGrp="1"/>
          </p:cNvSpPr>
          <p:nvPr>
            <p:ph idx="1"/>
          </p:nvPr>
        </p:nvSpPr>
        <p:spPr/>
        <p:txBody>
          <a:bodyPr>
            <a:normAutofit/>
          </a:bodyPr>
          <a:lstStyle/>
          <a:p>
            <a:r>
              <a:rPr lang="en-AU" dirty="0"/>
              <a:t>When a UDP DNS response is fragmented by the server, then the server will also send a delayed truncated UDP DNS response</a:t>
            </a:r>
          </a:p>
          <a:p>
            <a:pPr marL="457200" lvl="1" indent="0">
              <a:buNone/>
            </a:pPr>
            <a:r>
              <a:rPr lang="en-AU" dirty="0"/>
              <a:t>The delay is proposed to be 10ms</a:t>
            </a:r>
          </a:p>
          <a:p>
            <a:r>
              <a:rPr lang="en-AU" dirty="0"/>
              <a:t>If the DNS client receives and reassembles the fragmented UDP response the ensuing truncated response will be ignored</a:t>
            </a:r>
          </a:p>
          <a:p>
            <a:r>
              <a:rPr lang="en-AU" dirty="0"/>
              <a:t>If the fragmented response is lost due to fragmentation loss, then the client will receive the short truncated response</a:t>
            </a:r>
          </a:p>
          <a:p>
            <a:r>
              <a:rPr lang="en-AU" dirty="0"/>
              <a:t>The truncation setting is intended to trigger the client to re-query using TCP without further delay</a:t>
            </a:r>
          </a:p>
        </p:txBody>
      </p:sp>
    </p:spTree>
    <p:extLst>
      <p:ext uri="{BB962C8B-B14F-4D97-AF65-F5344CB8AC3E}">
        <p14:creationId xmlns:p14="http://schemas.microsoft.com/office/powerpoint/2010/main" val="4005585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5575</TotalTime>
  <Words>1853</Words>
  <Application>Microsoft Macintosh PowerPoint</Application>
  <PresentationFormat>Widescreen</PresentationFormat>
  <Paragraphs>443</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AhnbergHand</vt:lpstr>
      <vt:lpstr>Arial</vt:lpstr>
      <vt:lpstr>Calibri</vt:lpstr>
      <vt:lpstr>Calibri Light</vt:lpstr>
      <vt:lpstr>Times New Roman</vt:lpstr>
      <vt:lpstr>Office Theme</vt:lpstr>
      <vt:lpstr>Measuring ATR</vt:lpstr>
      <vt:lpstr>September 2017:</vt:lpstr>
      <vt:lpstr>The Internet has a problem …</vt:lpstr>
      <vt:lpstr>The Internet has a problem …</vt:lpstr>
      <vt:lpstr>Changing the DNS?</vt:lpstr>
      <vt:lpstr>What is “ATR”?</vt:lpstr>
      <vt:lpstr>The Intention of ATR</vt:lpstr>
      <vt:lpstr>The Intention of ATR</vt:lpstr>
      <vt:lpstr>The Intention of ATR</vt:lpstr>
      <vt:lpstr>ATR Operation</vt:lpstr>
      <vt:lpstr>ATR Operation</vt:lpstr>
      <vt:lpstr>ATR Operation</vt:lpstr>
      <vt:lpstr>ATR Operation</vt:lpstr>
      <vt:lpstr>What could possibly go wrong?</vt:lpstr>
      <vt:lpstr>ATR and Resolver Behaviour</vt:lpstr>
      <vt:lpstr>ATR and Resolver Behaviour</vt:lpstr>
      <vt:lpstr>Experiment Details</vt:lpstr>
      <vt:lpstr>Looking at Resolvers</vt:lpstr>
      <vt:lpstr>Looking at Resolvers</vt:lpstr>
      <vt:lpstr>Seriously?</vt:lpstr>
      <vt:lpstr>ASNs of IPv4 Resolvers that do not followup when given a large UDP Response – Top 10</vt:lpstr>
      <vt:lpstr>ASNs of IPv6 Resolvers that do not followup when given a large UDP Response – Top 10</vt:lpstr>
      <vt:lpstr>ASNs of IPv4 Resolvers that do not followup in TCP when given a truncated UDP Response – Top 10</vt:lpstr>
      <vt:lpstr>ASNs of IPv6 Resolvers that do not followup in TCP when given a truncated UDP Response – Top 10</vt:lpstr>
      <vt:lpstr>What’s the impact?</vt:lpstr>
      <vt:lpstr>Looking at Users - Failure Probabilities</vt:lpstr>
      <vt:lpstr>ATR and Resolver Behaviour – IPv4</vt:lpstr>
      <vt:lpstr>ATR and Resolver Behaviour – IPv4 IPv6</vt:lpstr>
      <vt:lpstr>ATR Impact: Net Change in User Failure Rates</vt:lpstr>
      <vt:lpstr>Why use ATR?</vt:lpstr>
      <vt:lpstr>Why NOT use ATR?</vt:lpstr>
      <vt:lpstr>ATR Assessment</vt:lpstr>
      <vt:lpstr>Thanks!</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ATR</dc:title>
  <dc:creator>Geoff Huston</dc:creator>
  <cp:lastModifiedBy>Geoff Huston</cp:lastModifiedBy>
  <cp:revision>89</cp:revision>
  <cp:lastPrinted>2018-03-17T18:04:09Z</cp:lastPrinted>
  <dcterms:created xsi:type="dcterms:W3CDTF">2018-02-18T23:17:48Z</dcterms:created>
  <dcterms:modified xsi:type="dcterms:W3CDTF">2018-05-10T16:48:34Z</dcterms:modified>
</cp:coreProperties>
</file>