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7" r:id="rId2"/>
    <p:sldMasterId id="2147483693" r:id="rId3"/>
  </p:sldMasterIdLst>
  <p:notesMasterIdLst>
    <p:notesMasterId r:id="rId47"/>
  </p:notesMasterIdLst>
  <p:handoutMasterIdLst>
    <p:handoutMasterId r:id="rId48"/>
  </p:handoutMasterIdLst>
  <p:sldIdLst>
    <p:sldId id="272" r:id="rId4"/>
    <p:sldId id="273" r:id="rId5"/>
    <p:sldId id="274" r:id="rId6"/>
    <p:sldId id="276" r:id="rId7"/>
    <p:sldId id="327" r:id="rId8"/>
    <p:sldId id="279" r:id="rId9"/>
    <p:sldId id="280" r:id="rId10"/>
    <p:sldId id="281" r:id="rId11"/>
    <p:sldId id="282" r:id="rId12"/>
    <p:sldId id="283" r:id="rId13"/>
    <p:sldId id="329" r:id="rId14"/>
    <p:sldId id="328"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6" r:id="rId32"/>
    <p:sldId id="307" r:id="rId33"/>
    <p:sldId id="330" r:id="rId34"/>
    <p:sldId id="311" r:id="rId35"/>
    <p:sldId id="312" r:id="rId36"/>
    <p:sldId id="313" r:id="rId37"/>
    <p:sldId id="315" r:id="rId38"/>
    <p:sldId id="316" r:id="rId39"/>
    <p:sldId id="317" r:id="rId40"/>
    <p:sldId id="318" r:id="rId41"/>
    <p:sldId id="321" r:id="rId42"/>
    <p:sldId id="322" r:id="rId43"/>
    <p:sldId id="325" r:id="rId44"/>
    <p:sldId id="331" r:id="rId45"/>
    <p:sldId id="326" r:id="rId4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9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5C5C"/>
    <a:srgbClr val="C01B1C"/>
    <a:srgbClr val="C40836"/>
    <a:srgbClr val="590F4A"/>
    <a:srgbClr val="166813"/>
    <a:srgbClr val="004FBB"/>
    <a:srgbClr val="383838"/>
    <a:srgbClr val="00A2D7"/>
    <a:srgbClr val="FFCF00"/>
    <a:srgbClr val="F27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10" autoAdjust="0"/>
    <p:restoredTop sz="94611" autoAdjust="0"/>
  </p:normalViewPr>
  <p:slideViewPr>
    <p:cSldViewPr>
      <p:cViewPr varScale="1">
        <p:scale>
          <a:sx n="194" d="100"/>
          <a:sy n="194" d="100"/>
        </p:scale>
        <p:origin x="184" y="664"/>
      </p:cViewPr>
      <p:guideLst>
        <p:guide orient="horz" pos="1620"/>
        <p:guide pos="2925"/>
      </p:guideLst>
    </p:cSldViewPr>
  </p:slideViewPr>
  <p:outlineViewPr>
    <p:cViewPr>
      <p:scale>
        <a:sx n="33" d="100"/>
        <a:sy n="33" d="100"/>
      </p:scale>
      <p:origin x="0" y="498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86E606-A10F-224D-985D-2B96CE18CE37}" type="datetimeFigureOut">
              <a:rPr lang="en-US" smtClean="0"/>
              <a:pPr/>
              <a:t>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8AA6-3752-434A-BDF7-58C9E8FDA662}" type="slidenum">
              <a:rPr lang="en-US" smtClean="0"/>
              <a:pPr/>
              <a:t>‹#›</a:t>
            </a:fld>
            <a:endParaRPr lang="en-US"/>
          </a:p>
        </p:txBody>
      </p:sp>
    </p:spTree>
    <p:extLst>
      <p:ext uri="{BB962C8B-B14F-4D97-AF65-F5344CB8AC3E}">
        <p14:creationId xmlns:p14="http://schemas.microsoft.com/office/powerpoint/2010/main" val="1960184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0EEA6-3FE3-4FAA-B648-A79F7B237411}" type="datetimeFigureOut">
              <a:rPr lang="en-AU" smtClean="0"/>
              <a:pPr/>
              <a:t>20/2/18</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60B50-68CE-4856-A7F5-953E39274F9E}" type="slidenum">
              <a:rPr lang="en-AU" smtClean="0"/>
              <a:pPr/>
              <a:t>‹#›</a:t>
            </a:fld>
            <a:endParaRPr lang="en-AU"/>
          </a:p>
        </p:txBody>
      </p:sp>
    </p:spTree>
    <p:extLst>
      <p:ext uri="{BB962C8B-B14F-4D97-AF65-F5344CB8AC3E}">
        <p14:creationId xmlns:p14="http://schemas.microsoft.com/office/powerpoint/2010/main" val="5994075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1760B50-68CE-4856-A7F5-953E39274F9E}" type="slidenum">
              <a:rPr lang="en-AU" smtClean="0"/>
              <a:pPr/>
              <a:t>16</a:t>
            </a:fld>
            <a:endParaRPr lang="en-AU"/>
          </a:p>
        </p:txBody>
      </p:sp>
    </p:spTree>
    <p:extLst>
      <p:ext uri="{BB962C8B-B14F-4D97-AF65-F5344CB8AC3E}">
        <p14:creationId xmlns:p14="http://schemas.microsoft.com/office/powerpoint/2010/main" val="1416690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97515"/>
            <a:ext cx="8208912" cy="1620179"/>
          </a:xfrm>
        </p:spPr>
        <p:txBody>
          <a:bodyPr>
            <a:normAutofit/>
          </a:bodyPr>
          <a:lstStyle>
            <a:lvl1pPr algn="l">
              <a:defRPr sz="5400">
                <a:solidFill>
                  <a:srgbClr val="000000"/>
                </a:solidFill>
              </a:defRPr>
            </a:lvl1pPr>
          </a:lstStyle>
          <a:p>
            <a:r>
              <a:rPr lang="en-AU" dirty="0"/>
              <a:t>Click to edit Master title style</a:t>
            </a:r>
          </a:p>
        </p:txBody>
      </p:sp>
      <p:sp>
        <p:nvSpPr>
          <p:cNvPr id="3" name="Subtitle 2"/>
          <p:cNvSpPr>
            <a:spLocks noGrp="1"/>
          </p:cNvSpPr>
          <p:nvPr>
            <p:ph type="subTitle" idx="1"/>
          </p:nvPr>
        </p:nvSpPr>
        <p:spPr>
          <a:xfrm>
            <a:off x="539552" y="2171700"/>
            <a:ext cx="8208912" cy="131445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p>
        </p:txBody>
      </p:sp>
    </p:spTree>
    <p:extLst>
      <p:ext uri="{BB962C8B-B14F-4D97-AF65-F5344CB8AC3E}">
        <p14:creationId xmlns:p14="http://schemas.microsoft.com/office/powerpoint/2010/main" val="338374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our background title +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6" name="Title 1"/>
          <p:cNvSpPr txBox="1">
            <a:spLocks/>
          </p:cNvSpPr>
          <p:nvPr userDrawn="1"/>
        </p:nvSpPr>
        <p:spPr>
          <a:xfrm>
            <a:off x="395536" y="205979"/>
            <a:ext cx="8352928" cy="857250"/>
          </a:xfrm>
          <a:prstGeom prst="rect">
            <a:avLst/>
          </a:prstGeom>
        </p:spPr>
        <p:txBody>
          <a:bodyPr vert="horz" lIns="0" tIns="0" rIns="0" bIns="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600" b="1" i="0" u="none" strike="noStrike" kern="1200" cap="none" spc="0" normalizeH="0" baseline="0" noProof="0">
                <a:ln>
                  <a:noFill/>
                </a:ln>
                <a:solidFill>
                  <a:schemeClr val="tx1"/>
                </a:solidFill>
                <a:effectLst/>
                <a:uLnTx/>
                <a:uFillTx/>
                <a:latin typeface="+mj-lt"/>
                <a:ea typeface="+mj-ea"/>
                <a:cs typeface="+mj-cs"/>
              </a:rPr>
              <a:t>Click to edit Master title style</a:t>
            </a:r>
            <a:endParaRPr kumimoji="0" lang="en-AU"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Content Placeholder 2"/>
          <p:cNvSpPr>
            <a:spLocks noGrp="1"/>
          </p:cNvSpPr>
          <p:nvPr>
            <p:ph idx="1"/>
          </p:nvPr>
        </p:nvSpPr>
        <p:spPr>
          <a:xfrm>
            <a:off x="395536" y="1200151"/>
            <a:ext cx="8352928" cy="3423827"/>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72183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
        <p:nvSpPr>
          <p:cNvPr id="5"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6" name="Content Placeholder 2"/>
          <p:cNvSpPr>
            <a:spLocks noGrp="1"/>
          </p:cNvSpPr>
          <p:nvPr>
            <p:ph idx="1"/>
          </p:nvPr>
        </p:nvSpPr>
        <p:spPr>
          <a:xfrm>
            <a:off x="395536" y="1200151"/>
            <a:ext cx="8352928" cy="3423827"/>
          </a:xfrm>
        </p:spPr>
        <p:txBody>
          <a:bodyPr/>
          <a:lstStyle/>
          <a:p>
            <a:pPr lvl="0"/>
            <a:endParaRPr lang="en-AU" dirty="0"/>
          </a:p>
        </p:txBody>
      </p:sp>
    </p:spTree>
    <p:extLst>
      <p:ext uri="{BB962C8B-B14F-4D97-AF65-F5344CB8AC3E}">
        <p14:creationId xmlns:p14="http://schemas.microsoft.com/office/powerpoint/2010/main" val="1413479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3" name="Content Placeholder 2"/>
          <p:cNvSpPr>
            <a:spLocks noGrp="1"/>
          </p:cNvSpPr>
          <p:nvPr>
            <p:ph sz="half" idx="1"/>
          </p:nvPr>
        </p:nvSpPr>
        <p:spPr>
          <a:xfrm>
            <a:off x="395536" y="1200151"/>
            <a:ext cx="4104456"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p:txBody>
      </p:sp>
      <p:sp>
        <p:nvSpPr>
          <p:cNvPr id="4" name="Content Placeholder 3"/>
          <p:cNvSpPr>
            <a:spLocks noGrp="1"/>
          </p:cNvSpPr>
          <p:nvPr>
            <p:ph sz="half" idx="2"/>
          </p:nvPr>
        </p:nvSpPr>
        <p:spPr>
          <a:xfrm>
            <a:off x="4572000" y="1200151"/>
            <a:ext cx="4176464"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p:txBody>
      </p:sp>
      <p:sp>
        <p:nvSpPr>
          <p:cNvPr id="9"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7"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74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3" name="Content Placeholder 2"/>
          <p:cNvSpPr>
            <a:spLocks noGrp="1"/>
          </p:cNvSpPr>
          <p:nvPr>
            <p:ph idx="1"/>
          </p:nvPr>
        </p:nvSpPr>
        <p:spPr>
          <a:xfrm>
            <a:off x="395536" y="1200151"/>
            <a:ext cx="8352928" cy="3423827"/>
          </a:xfrm>
        </p:spPr>
        <p:txBody>
          <a:bodyPr/>
          <a:lstStyle/>
          <a:p>
            <a:pPr lvl="0"/>
            <a:r>
              <a:rPr lang="en-AU" dirty="0"/>
              <a:t>Click to edit Master text styles</a:t>
            </a:r>
          </a:p>
          <a:p>
            <a:pPr lvl="1"/>
            <a:r>
              <a:rPr lang="en-AU" dirty="0"/>
              <a:t>Second level</a:t>
            </a:r>
          </a:p>
          <a:p>
            <a:pPr lvl="2"/>
            <a:r>
              <a:rPr lang="en-AU" dirty="0"/>
              <a:t>Third level</a:t>
            </a:r>
          </a:p>
        </p:txBody>
      </p:sp>
      <p:sp>
        <p:nvSpPr>
          <p:cNvPr id="8"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ur background title +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6" name="Title 1"/>
          <p:cNvSpPr txBox="1">
            <a:spLocks/>
          </p:cNvSpPr>
          <p:nvPr userDrawn="1"/>
        </p:nvSpPr>
        <p:spPr>
          <a:xfrm>
            <a:off x="395536" y="205979"/>
            <a:ext cx="8352928" cy="857250"/>
          </a:xfrm>
          <a:prstGeom prst="rect">
            <a:avLst/>
          </a:prstGeom>
        </p:spPr>
        <p:txBody>
          <a:bodyPr vert="horz" lIns="0" tIns="0" rIns="0" bIns="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600" b="1" i="0" u="none" strike="noStrike" kern="1200" cap="none" spc="0" normalizeH="0" baseline="0" noProof="0">
                <a:ln>
                  <a:noFill/>
                </a:ln>
                <a:solidFill>
                  <a:schemeClr val="tx1"/>
                </a:solidFill>
                <a:effectLst/>
                <a:uLnTx/>
                <a:uFillTx/>
                <a:latin typeface="+mj-lt"/>
                <a:ea typeface="+mj-ea"/>
                <a:cs typeface="+mj-cs"/>
              </a:rPr>
              <a:t>Click to edit Master title style</a:t>
            </a:r>
            <a:endParaRPr kumimoji="0" lang="en-AU"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Content Placeholder 2"/>
          <p:cNvSpPr>
            <a:spLocks noGrp="1"/>
          </p:cNvSpPr>
          <p:nvPr>
            <p:ph idx="1"/>
          </p:nvPr>
        </p:nvSpPr>
        <p:spPr>
          <a:xfrm>
            <a:off x="395536" y="1200151"/>
            <a:ext cx="8352928" cy="3423827"/>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72183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
        <p:nvSpPr>
          <p:cNvPr id="5"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6" name="Content Placeholder 2"/>
          <p:cNvSpPr>
            <a:spLocks noGrp="1"/>
          </p:cNvSpPr>
          <p:nvPr>
            <p:ph idx="1"/>
          </p:nvPr>
        </p:nvSpPr>
        <p:spPr>
          <a:xfrm>
            <a:off x="395536" y="1200151"/>
            <a:ext cx="8352928" cy="3423827"/>
          </a:xfrm>
        </p:spPr>
        <p:txBody>
          <a:bodyPr/>
          <a:lstStyle/>
          <a:p>
            <a:pPr lvl="0"/>
            <a:endParaRPr lang="en-AU" dirty="0"/>
          </a:p>
        </p:txBody>
      </p:sp>
    </p:spTree>
    <p:extLst>
      <p:ext uri="{BB962C8B-B14F-4D97-AF65-F5344CB8AC3E}">
        <p14:creationId xmlns:p14="http://schemas.microsoft.com/office/powerpoint/2010/main" val="141347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3" name="Content Placeholder 2"/>
          <p:cNvSpPr>
            <a:spLocks noGrp="1"/>
          </p:cNvSpPr>
          <p:nvPr>
            <p:ph sz="half" idx="1"/>
          </p:nvPr>
        </p:nvSpPr>
        <p:spPr>
          <a:xfrm>
            <a:off x="395536" y="1200151"/>
            <a:ext cx="4104456"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p:txBody>
      </p:sp>
      <p:sp>
        <p:nvSpPr>
          <p:cNvPr id="4" name="Content Placeholder 3"/>
          <p:cNvSpPr>
            <a:spLocks noGrp="1"/>
          </p:cNvSpPr>
          <p:nvPr>
            <p:ph sz="half" idx="2"/>
          </p:nvPr>
        </p:nvSpPr>
        <p:spPr>
          <a:xfrm>
            <a:off x="4572000" y="1200151"/>
            <a:ext cx="4176464"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p:txBody>
      </p:sp>
      <p:sp>
        <p:nvSpPr>
          <p:cNvPr id="9"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7"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97515"/>
            <a:ext cx="8208912" cy="1620179"/>
          </a:xfrm>
        </p:spPr>
        <p:txBody>
          <a:bodyPr>
            <a:normAutofit/>
          </a:bodyPr>
          <a:lstStyle>
            <a:lvl1pPr algn="l">
              <a:defRPr sz="5400">
                <a:solidFill>
                  <a:srgbClr val="000000"/>
                </a:solidFill>
              </a:defRPr>
            </a:lvl1pPr>
          </a:lstStyle>
          <a:p>
            <a:r>
              <a:rPr lang="en-AU" dirty="0"/>
              <a:t>Click to edit Master title style</a:t>
            </a:r>
          </a:p>
        </p:txBody>
      </p:sp>
      <p:sp>
        <p:nvSpPr>
          <p:cNvPr id="3" name="Subtitle 2"/>
          <p:cNvSpPr>
            <a:spLocks noGrp="1"/>
          </p:cNvSpPr>
          <p:nvPr>
            <p:ph type="subTitle" idx="1"/>
          </p:nvPr>
        </p:nvSpPr>
        <p:spPr>
          <a:xfrm>
            <a:off x="539552" y="2171700"/>
            <a:ext cx="8208912" cy="131445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p>
        </p:txBody>
      </p:sp>
    </p:spTree>
    <p:extLst>
      <p:ext uri="{BB962C8B-B14F-4D97-AF65-F5344CB8AC3E}">
        <p14:creationId xmlns:p14="http://schemas.microsoft.com/office/powerpoint/2010/main" val="3383744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3" name="Content Placeholder 2"/>
          <p:cNvSpPr>
            <a:spLocks noGrp="1"/>
          </p:cNvSpPr>
          <p:nvPr>
            <p:ph idx="1"/>
          </p:nvPr>
        </p:nvSpPr>
        <p:spPr>
          <a:xfrm>
            <a:off x="395536" y="1200151"/>
            <a:ext cx="8352928" cy="3423827"/>
          </a:xfrm>
        </p:spPr>
        <p:txBody>
          <a:bodyPr/>
          <a:lstStyle/>
          <a:p>
            <a:pPr lvl="0"/>
            <a:r>
              <a:rPr lang="en-AU" dirty="0"/>
              <a:t>Click to edit Master text styles</a:t>
            </a:r>
          </a:p>
          <a:p>
            <a:pPr lvl="1"/>
            <a:r>
              <a:rPr lang="en-AU" dirty="0"/>
              <a:t>Second level</a:t>
            </a:r>
          </a:p>
          <a:p>
            <a:pPr lvl="2"/>
            <a:r>
              <a:rPr lang="en-AU" dirty="0"/>
              <a:t>Third level</a:t>
            </a:r>
          </a:p>
        </p:txBody>
      </p:sp>
      <p:sp>
        <p:nvSpPr>
          <p:cNvPr id="8"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3" y="51470"/>
            <a:ext cx="9161995" cy="5151714"/>
          </a:xfrm>
          <a:prstGeom prst="rect">
            <a:avLst/>
          </a:prstGeom>
        </p:spPr>
      </p:pic>
      <p:sp>
        <p:nvSpPr>
          <p:cNvPr id="2" name="Title Placeholder 1"/>
          <p:cNvSpPr>
            <a:spLocks noGrp="1"/>
          </p:cNvSpPr>
          <p:nvPr>
            <p:ph type="title"/>
          </p:nvPr>
        </p:nvSpPr>
        <p:spPr>
          <a:xfrm>
            <a:off x="395536" y="205979"/>
            <a:ext cx="8352928" cy="857250"/>
          </a:xfrm>
          <a:prstGeom prst="rect">
            <a:avLst/>
          </a:prstGeom>
        </p:spPr>
        <p:txBody>
          <a:bodyPr vert="horz" lIns="0" tIns="0" rIns="0" bIns="0" rtlCol="0" anchor="ctr">
            <a:normAutofit/>
          </a:bodyPr>
          <a:lstStyle/>
          <a:p>
            <a:r>
              <a:rPr lang="en-AU" dirty="0"/>
              <a:t>Click to edit Master title style</a:t>
            </a:r>
          </a:p>
        </p:txBody>
      </p:sp>
      <p:sp>
        <p:nvSpPr>
          <p:cNvPr id="3" name="Text Placeholder 2"/>
          <p:cNvSpPr>
            <a:spLocks noGrp="1"/>
          </p:cNvSpPr>
          <p:nvPr>
            <p:ph type="body" idx="1"/>
          </p:nvPr>
        </p:nvSpPr>
        <p:spPr>
          <a:xfrm>
            <a:off x="395536" y="1200151"/>
            <a:ext cx="8352928" cy="342382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15" name="Slide Number Placeholder 3"/>
          <p:cNvSpPr>
            <a:spLocks noGrp="1"/>
          </p:cNvSpPr>
          <p:nvPr>
            <p:ph type="sldNum" sz="quarter" idx="4"/>
          </p:nvPr>
        </p:nvSpPr>
        <p:spPr>
          <a:xfrm>
            <a:off x="8835206" y="4968848"/>
            <a:ext cx="288032" cy="162018"/>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76" r:id="rId3"/>
    <p:sldLayoutId id="2147483668" r:id="rId4"/>
    <p:sldLayoutId id="2147483672" r:id="rId5"/>
    <p:sldLayoutId id="2147483674" r:id="rId6"/>
    <p:sldLayoutId id="2147483675" r:id="rId7"/>
  </p:sldLayoutIdLst>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3" y="15269"/>
            <a:ext cx="9161995" cy="5151714"/>
          </a:xfrm>
          <a:prstGeom prst="rect">
            <a:avLst/>
          </a:prstGeom>
        </p:spPr>
      </p:pic>
      <p:sp>
        <p:nvSpPr>
          <p:cNvPr id="2" name="Title Placeholder 1"/>
          <p:cNvSpPr>
            <a:spLocks noGrp="1"/>
          </p:cNvSpPr>
          <p:nvPr>
            <p:ph type="title"/>
          </p:nvPr>
        </p:nvSpPr>
        <p:spPr>
          <a:xfrm>
            <a:off x="395536" y="205979"/>
            <a:ext cx="8352928" cy="857250"/>
          </a:xfrm>
          <a:prstGeom prst="rect">
            <a:avLst/>
          </a:prstGeom>
        </p:spPr>
        <p:txBody>
          <a:bodyPr vert="horz" lIns="0" tIns="0" rIns="0" bIns="0" rtlCol="0" anchor="ctr">
            <a:normAutofit/>
          </a:bodyPr>
          <a:lstStyle/>
          <a:p>
            <a:r>
              <a:rPr lang="en-AU" dirty="0"/>
              <a:t>Click to edit Master title style</a:t>
            </a:r>
          </a:p>
        </p:txBody>
      </p:sp>
      <p:sp>
        <p:nvSpPr>
          <p:cNvPr id="3" name="Text Placeholder 2"/>
          <p:cNvSpPr>
            <a:spLocks noGrp="1"/>
          </p:cNvSpPr>
          <p:nvPr>
            <p:ph type="body" idx="1"/>
          </p:nvPr>
        </p:nvSpPr>
        <p:spPr>
          <a:xfrm>
            <a:off x="395536" y="1200151"/>
            <a:ext cx="8352928" cy="342382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15" name="Slide Number Placeholder 3"/>
          <p:cNvSpPr>
            <a:spLocks noGrp="1"/>
          </p:cNvSpPr>
          <p:nvPr>
            <p:ph type="sldNum" sz="quarter" idx="4"/>
          </p:nvPr>
        </p:nvSpPr>
        <p:spPr>
          <a:xfrm>
            <a:off x="8835206" y="4968848"/>
            <a:ext cx="288032" cy="162018"/>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 y="-8214"/>
            <a:ext cx="9161993" cy="5151714"/>
          </a:xfrm>
          <a:prstGeom prst="rect">
            <a:avLst/>
          </a:prstGeom>
        </p:spPr>
      </p:pic>
      <p:sp>
        <p:nvSpPr>
          <p:cNvPr id="15" name="Slide Number Placeholder 3"/>
          <p:cNvSpPr>
            <a:spLocks noGrp="1"/>
          </p:cNvSpPr>
          <p:nvPr>
            <p:ph type="sldNum" sz="quarter" idx="4"/>
          </p:nvPr>
        </p:nvSpPr>
        <p:spPr>
          <a:xfrm>
            <a:off x="8748464" y="4930012"/>
            <a:ext cx="288032" cy="162018"/>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94" r:id="rId1"/>
  </p:sldLayoutIdLst>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3548" y="1597819"/>
            <a:ext cx="6446664" cy="1102519"/>
          </a:xfrm>
        </p:spPr>
        <p:txBody>
          <a:bodyPr>
            <a:normAutofit fontScale="90000"/>
          </a:bodyPr>
          <a:lstStyle/>
          <a:p>
            <a:r>
              <a:rPr lang="en-US" dirty="0">
                <a:latin typeface="Powderfinger Type"/>
                <a:cs typeface="Powderfinger Type"/>
              </a:rPr>
              <a:t>Routing and Addressing in 2017</a:t>
            </a:r>
          </a:p>
        </p:txBody>
      </p:sp>
      <p:sp>
        <p:nvSpPr>
          <p:cNvPr id="3" name="Subtitle 2"/>
          <p:cNvSpPr>
            <a:spLocks noGrp="1"/>
          </p:cNvSpPr>
          <p:nvPr>
            <p:ph type="subTitle" idx="1"/>
          </p:nvPr>
        </p:nvSpPr>
        <p:spPr>
          <a:xfrm>
            <a:off x="3029612" y="3474586"/>
            <a:ext cx="4800600" cy="1314450"/>
          </a:xfrm>
        </p:spPr>
        <p:txBody>
          <a:bodyPr>
            <a:normAutofit/>
          </a:bodyPr>
          <a:lstStyle/>
          <a:p>
            <a:pPr algn="r"/>
            <a:r>
              <a:rPr lang="en-US" sz="1350" dirty="0">
                <a:solidFill>
                  <a:schemeClr val="bg1">
                    <a:lumMod val="50000"/>
                  </a:schemeClr>
                </a:solidFill>
                <a:latin typeface="AhnbergHand"/>
                <a:cs typeface="AhnbergHand"/>
              </a:rPr>
              <a:t>Geoff Huston</a:t>
            </a:r>
          </a:p>
          <a:p>
            <a:pPr algn="r"/>
            <a:r>
              <a:rPr lang="en-US" sz="1350" dirty="0">
                <a:solidFill>
                  <a:schemeClr val="bg1">
                    <a:lumMod val="50000"/>
                  </a:schemeClr>
                </a:solidFill>
                <a:latin typeface="AhnbergHand"/>
                <a:cs typeface="AhnbergHand"/>
              </a:rPr>
              <a:t>Chief Scientist, APNIC</a:t>
            </a:r>
          </a:p>
        </p:txBody>
      </p:sp>
    </p:spTree>
    <p:extLst>
      <p:ext uri="{BB962C8B-B14F-4D97-AF65-F5344CB8AC3E}">
        <p14:creationId xmlns:p14="http://schemas.microsoft.com/office/powerpoint/2010/main" val="63837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What happened in 2017 in V4?</a:t>
            </a:r>
          </a:p>
        </p:txBody>
      </p:sp>
      <p:sp>
        <p:nvSpPr>
          <p:cNvPr id="3" name="Content Placeholder 2"/>
          <p:cNvSpPr>
            <a:spLocks noGrp="1"/>
          </p:cNvSpPr>
          <p:nvPr>
            <p:ph idx="1"/>
          </p:nvPr>
        </p:nvSpPr>
        <p:spPr>
          <a:xfrm>
            <a:off x="827584" y="1203598"/>
            <a:ext cx="7632848" cy="3423827"/>
          </a:xfrm>
        </p:spPr>
        <p:txBody>
          <a:bodyPr>
            <a:noAutofit/>
          </a:bodyPr>
          <a:lstStyle/>
          <a:p>
            <a:pPr marL="0" indent="0">
              <a:buNone/>
            </a:pPr>
            <a:r>
              <a:rPr lang="en-US" sz="2000" dirty="0"/>
              <a:t>Routing Business as usual </a:t>
            </a:r>
            <a:r>
              <a:rPr lang="mr-IN" sz="2000" dirty="0"/>
              <a:t>–</a:t>
            </a:r>
            <a:r>
              <a:rPr lang="en-US" sz="2000" dirty="0"/>
              <a:t> despite IPv4 address exhaustion!</a:t>
            </a:r>
          </a:p>
          <a:p>
            <a:pPr lvl="1">
              <a:spcBef>
                <a:spcPts val="900"/>
              </a:spcBef>
            </a:pPr>
            <a:r>
              <a:rPr lang="en-US" sz="1600" dirty="0"/>
              <a:t>From the look of the growth plots, its business as usual, despite the increasing pressures on IPv4 address availability</a:t>
            </a:r>
          </a:p>
          <a:p>
            <a:pPr lvl="1">
              <a:spcBef>
                <a:spcPts val="900"/>
              </a:spcBef>
            </a:pPr>
            <a:r>
              <a:rPr lang="en-US" sz="1600" dirty="0"/>
              <a:t>The number of entries in the IPv4 default-free zone reached 700,000 by the end of 2018</a:t>
            </a:r>
          </a:p>
          <a:p>
            <a:pPr lvl="1">
              <a:spcBef>
                <a:spcPts val="900"/>
              </a:spcBef>
            </a:pPr>
            <a:r>
              <a:rPr lang="en-US" sz="1600" dirty="0"/>
              <a:t>The pace of growth of the routing table is still relatively constant at ~53,000 new entries and 3,400 new AS’s per year</a:t>
            </a:r>
          </a:p>
          <a:p>
            <a:pPr lvl="2">
              <a:spcBef>
                <a:spcPts val="900"/>
              </a:spcBef>
            </a:pPr>
            <a:r>
              <a:rPr lang="en-US" sz="1400" dirty="0"/>
              <a:t>IPv4 address exhaustion is not changing this!</a:t>
            </a:r>
          </a:p>
          <a:p>
            <a:pPr lvl="2">
              <a:spcBef>
                <a:spcPts val="900"/>
              </a:spcBef>
            </a:pPr>
            <a:r>
              <a:rPr lang="en-US" sz="1400" dirty="0"/>
              <a:t>Instead, we are advertising shorter prefixes into the routing system</a:t>
            </a:r>
          </a:p>
        </p:txBody>
      </p:sp>
    </p:spTree>
    <p:extLst>
      <p:ext uri="{BB962C8B-B14F-4D97-AF65-F5344CB8AC3E}">
        <p14:creationId xmlns:p14="http://schemas.microsoft.com/office/powerpoint/2010/main" val="1304112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1E5A-3551-B242-A782-5CDFAC47E462}"/>
              </a:ext>
            </a:extLst>
          </p:cNvPr>
          <p:cNvSpPr>
            <a:spLocks noGrp="1"/>
          </p:cNvSpPr>
          <p:nvPr>
            <p:ph type="title"/>
          </p:nvPr>
        </p:nvSpPr>
        <p:spPr/>
        <p:txBody>
          <a:bodyPr>
            <a:noAutofit/>
          </a:bodyPr>
          <a:lstStyle/>
          <a:p>
            <a:r>
              <a:rPr lang="en-AU" sz="2800" dirty="0">
                <a:solidFill>
                  <a:schemeClr val="accent6">
                    <a:lumMod val="50000"/>
                  </a:schemeClr>
                </a:solidFill>
                <a:latin typeface="Powderfinger Type" panose="02020709070000000403" pitchFamily="49" charset="77"/>
              </a:rPr>
              <a:t>What about IPv4 Address Exhaustion?</a:t>
            </a:r>
          </a:p>
        </p:txBody>
      </p:sp>
      <p:pic>
        <p:nvPicPr>
          <p:cNvPr id="6" name="Content Placeholder 5">
            <a:extLst>
              <a:ext uri="{FF2B5EF4-FFF2-40B4-BE49-F238E27FC236}">
                <a16:creationId xmlns:a16="http://schemas.microsoft.com/office/drawing/2014/main" id="{7C0563D0-75CF-0F40-9D47-FAD2F09EF6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467" y="1063229"/>
            <a:ext cx="4565650" cy="3424238"/>
          </a:xfrm>
        </p:spPr>
      </p:pic>
      <p:sp>
        <p:nvSpPr>
          <p:cNvPr id="4" name="Slide Number Placeholder 3">
            <a:extLst>
              <a:ext uri="{FF2B5EF4-FFF2-40B4-BE49-F238E27FC236}">
                <a16:creationId xmlns:a16="http://schemas.microsoft.com/office/drawing/2014/main" id="{6773DBF0-9E34-324D-8CAA-B8FA20DBA93A}"/>
              </a:ext>
            </a:extLst>
          </p:cNvPr>
          <p:cNvSpPr>
            <a:spLocks noGrp="1"/>
          </p:cNvSpPr>
          <p:nvPr>
            <p:ph type="sldNum" sz="quarter" idx="4"/>
          </p:nvPr>
        </p:nvSpPr>
        <p:spPr/>
        <p:txBody>
          <a:bodyPr/>
          <a:lstStyle/>
          <a:p>
            <a:fld id="{38B2A337-2C29-4402-A0A2-E290C184D5D3}" type="slidenum">
              <a:rPr lang="en-AU" kern="0" smtClean="0"/>
              <a:pPr/>
              <a:t>11</a:t>
            </a:fld>
            <a:endParaRPr lang="en-AU" kern="0" dirty="0"/>
          </a:p>
        </p:txBody>
      </p:sp>
      <p:sp>
        <p:nvSpPr>
          <p:cNvPr id="7" name="TextBox 6">
            <a:extLst>
              <a:ext uri="{FF2B5EF4-FFF2-40B4-BE49-F238E27FC236}">
                <a16:creationId xmlns:a16="http://schemas.microsoft.com/office/drawing/2014/main" id="{87016FDA-B672-F247-8008-45A4791593DF}"/>
              </a:ext>
            </a:extLst>
          </p:cNvPr>
          <p:cNvSpPr txBox="1"/>
          <p:nvPr/>
        </p:nvSpPr>
        <p:spPr>
          <a:xfrm>
            <a:off x="5076056" y="2643758"/>
            <a:ext cx="3288080" cy="1477328"/>
          </a:xfrm>
          <a:prstGeom prst="rect">
            <a:avLst/>
          </a:prstGeom>
          <a:noFill/>
        </p:spPr>
        <p:txBody>
          <a:bodyPr wrap="none" rtlCol="0">
            <a:spAutoFit/>
          </a:bodyPr>
          <a:lstStyle/>
          <a:p>
            <a:r>
              <a:rPr lang="en-AU" dirty="0"/>
              <a:t>ARIN          – no free pool left</a:t>
            </a:r>
          </a:p>
          <a:p>
            <a:r>
              <a:rPr lang="en-AU" dirty="0"/>
              <a:t>AFRINIC    – June 2019</a:t>
            </a:r>
          </a:p>
          <a:p>
            <a:r>
              <a:rPr lang="en-AU" dirty="0"/>
              <a:t>LACNIC     – September 2019</a:t>
            </a:r>
          </a:p>
          <a:p>
            <a:r>
              <a:rPr lang="en-AU" dirty="0"/>
              <a:t>RIPE NCC – September 2020</a:t>
            </a:r>
          </a:p>
          <a:p>
            <a:r>
              <a:rPr lang="en-AU" dirty="0"/>
              <a:t>APNIC       – February 2021</a:t>
            </a:r>
          </a:p>
        </p:txBody>
      </p:sp>
      <p:sp>
        <p:nvSpPr>
          <p:cNvPr id="8" name="TextBox 7">
            <a:extLst>
              <a:ext uri="{FF2B5EF4-FFF2-40B4-BE49-F238E27FC236}">
                <a16:creationId xmlns:a16="http://schemas.microsoft.com/office/drawing/2014/main" id="{60AC6E85-44EE-4548-9389-681BA216C936}"/>
              </a:ext>
            </a:extLst>
          </p:cNvPr>
          <p:cNvSpPr txBox="1"/>
          <p:nvPr/>
        </p:nvSpPr>
        <p:spPr>
          <a:xfrm>
            <a:off x="4973481" y="1707654"/>
            <a:ext cx="3994281" cy="646331"/>
          </a:xfrm>
          <a:prstGeom prst="rect">
            <a:avLst/>
          </a:prstGeom>
          <a:noFill/>
        </p:spPr>
        <p:txBody>
          <a:bodyPr wrap="square" rtlCol="0">
            <a:spAutoFit/>
          </a:bodyPr>
          <a:lstStyle/>
          <a:p>
            <a:r>
              <a:rPr lang="en-AU" dirty="0"/>
              <a:t>RIR Address Pool runout projections as of the start of 2018:</a:t>
            </a:r>
          </a:p>
        </p:txBody>
      </p:sp>
    </p:spTree>
    <p:extLst>
      <p:ext uri="{BB962C8B-B14F-4D97-AF65-F5344CB8AC3E}">
        <p14:creationId xmlns:p14="http://schemas.microsoft.com/office/powerpoint/2010/main" val="3846417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Post-Exhaustion Routing Growth</a:t>
            </a:r>
          </a:p>
        </p:txBody>
      </p:sp>
      <p:sp>
        <p:nvSpPr>
          <p:cNvPr id="3" name="Content Placeholder 2"/>
          <p:cNvSpPr>
            <a:spLocks noGrp="1"/>
          </p:cNvSpPr>
          <p:nvPr>
            <p:ph idx="1"/>
          </p:nvPr>
        </p:nvSpPr>
        <p:spPr>
          <a:xfrm>
            <a:off x="1485900" y="1200151"/>
            <a:ext cx="6172200" cy="3287447"/>
          </a:xfrm>
        </p:spPr>
        <p:txBody>
          <a:bodyPr>
            <a:normAutofit/>
          </a:bodyPr>
          <a:lstStyle/>
          <a:p>
            <a:pPr>
              <a:spcBef>
                <a:spcPts val="936"/>
              </a:spcBef>
            </a:pPr>
            <a:r>
              <a:rPr lang="en-US" dirty="0"/>
              <a:t>What’s driving this post-exhaustion growth?</a:t>
            </a:r>
          </a:p>
          <a:p>
            <a:pPr lvl="1">
              <a:spcBef>
                <a:spcPts val="936"/>
              </a:spcBef>
            </a:pPr>
            <a:r>
              <a:rPr lang="en-US" dirty="0"/>
              <a:t>Transfers?</a:t>
            </a:r>
          </a:p>
          <a:p>
            <a:pPr lvl="1">
              <a:spcBef>
                <a:spcPts val="936"/>
              </a:spcBef>
            </a:pPr>
            <a:r>
              <a:rPr lang="en-US" dirty="0"/>
              <a:t>Last /8 policies in RIPE and APNIC?</a:t>
            </a:r>
          </a:p>
          <a:p>
            <a:pPr lvl="1">
              <a:spcBef>
                <a:spcPts val="936"/>
              </a:spcBef>
            </a:pPr>
            <a:r>
              <a:rPr lang="en-US" dirty="0"/>
              <a:t>Leasing and address recovery?</a:t>
            </a:r>
          </a:p>
          <a:p>
            <a:pPr>
              <a:spcBef>
                <a:spcPts val="936"/>
              </a:spcBef>
            </a:pPr>
            <a:endParaRPr lang="en-US" dirty="0"/>
          </a:p>
          <a:p>
            <a:pPr lvl="1">
              <a:spcBef>
                <a:spcPts val="936"/>
              </a:spcBef>
            </a:pPr>
            <a:endParaRPr lang="en-US" dirty="0"/>
          </a:p>
          <a:p>
            <a:pPr lvl="1">
              <a:spcBef>
                <a:spcPts val="936"/>
              </a:spcBef>
            </a:pPr>
            <a:endParaRPr lang="en-US" dirty="0"/>
          </a:p>
        </p:txBody>
      </p:sp>
    </p:spTree>
    <p:extLst>
      <p:ext uri="{BB962C8B-B14F-4D97-AF65-F5344CB8AC3E}">
        <p14:creationId xmlns:p14="http://schemas.microsoft.com/office/powerpoint/2010/main" val="3803586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1661"/>
            <a:ext cx="6830516" cy="857250"/>
          </a:xfrm>
        </p:spPr>
        <p:txBody>
          <a:bodyPr>
            <a:noAutofit/>
          </a:bodyPr>
          <a:lstStyle/>
          <a:p>
            <a:r>
              <a:rPr lang="en-US" sz="2800" dirty="0">
                <a:solidFill>
                  <a:schemeClr val="accent6">
                    <a:lumMod val="50000"/>
                  </a:schemeClr>
                </a:solidFill>
                <a:latin typeface="Powderfinger Type" panose="02020709070000000403" pitchFamily="49" charset="77"/>
              </a:rPr>
              <a:t>Advertised Address “Age”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244" y="1151410"/>
            <a:ext cx="6159874" cy="3519928"/>
          </a:xfrm>
          <a:prstGeom prst="rect">
            <a:avLst/>
          </a:prstGeom>
        </p:spPr>
      </p:pic>
      <p:sp>
        <p:nvSpPr>
          <p:cNvPr id="6" name="TextBox 5"/>
          <p:cNvSpPr txBox="1"/>
          <p:nvPr/>
        </p:nvSpPr>
        <p:spPr>
          <a:xfrm>
            <a:off x="2144806" y="2599751"/>
            <a:ext cx="3980544" cy="646331"/>
          </a:xfrm>
          <a:prstGeom prst="rect">
            <a:avLst/>
          </a:prstGeom>
          <a:noFill/>
        </p:spPr>
        <p:txBody>
          <a:bodyPr wrap="square" rtlCol="0">
            <a:spAutoFit/>
          </a:bodyPr>
          <a:lstStyle/>
          <a:p>
            <a:r>
              <a:rPr lang="en-US" sz="1200" dirty="0">
                <a:latin typeface="AhnbergHand" charset="0"/>
                <a:ea typeface="AhnbergHand" charset="0"/>
                <a:cs typeface="AhnbergHand" charset="0"/>
              </a:rPr>
              <a:t>80% of all new addresses announced in 2010 were allocated or assigned within the past 12 months</a:t>
            </a:r>
          </a:p>
        </p:txBody>
      </p:sp>
      <p:sp>
        <p:nvSpPr>
          <p:cNvPr id="7" name="Freeform 6"/>
          <p:cNvSpPr/>
          <p:nvPr/>
        </p:nvSpPr>
        <p:spPr>
          <a:xfrm>
            <a:off x="2084201" y="2009713"/>
            <a:ext cx="385361" cy="605741"/>
          </a:xfrm>
          <a:custGeom>
            <a:avLst/>
            <a:gdLst>
              <a:gd name="connsiteX0" fmla="*/ 511112 w 513814"/>
              <a:gd name="connsiteY0" fmla="*/ 807655 h 807655"/>
              <a:gd name="connsiteX1" fmla="*/ 475253 w 513814"/>
              <a:gd name="connsiteY1" fmla="*/ 520784 h 807655"/>
              <a:gd name="connsiteX2" fmla="*/ 242171 w 513814"/>
              <a:gd name="connsiteY2" fmla="*/ 171160 h 807655"/>
              <a:gd name="connsiteX3" fmla="*/ 124 w 513814"/>
              <a:gd name="connsiteY3" fmla="*/ 72549 h 807655"/>
              <a:gd name="connsiteX4" fmla="*/ 206312 w 513814"/>
              <a:gd name="connsiteY4" fmla="*/ 831 h 807655"/>
              <a:gd name="connsiteX5" fmla="*/ 9089 w 513814"/>
              <a:gd name="connsiteY5" fmla="*/ 45655 h 807655"/>
              <a:gd name="connsiteX6" fmla="*/ 80806 w 513814"/>
              <a:gd name="connsiteY6" fmla="*/ 215984 h 8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814" h="807655">
                <a:moveTo>
                  <a:pt x="511112" y="807655"/>
                </a:moveTo>
                <a:cubicBezTo>
                  <a:pt x="515594" y="717260"/>
                  <a:pt x="520077" y="626866"/>
                  <a:pt x="475253" y="520784"/>
                </a:cubicBezTo>
                <a:cubicBezTo>
                  <a:pt x="430429" y="414701"/>
                  <a:pt x="321359" y="245866"/>
                  <a:pt x="242171" y="171160"/>
                </a:cubicBezTo>
                <a:cubicBezTo>
                  <a:pt x="162983" y="96454"/>
                  <a:pt x="6101" y="100937"/>
                  <a:pt x="124" y="72549"/>
                </a:cubicBezTo>
                <a:cubicBezTo>
                  <a:pt x="-5853" y="44161"/>
                  <a:pt x="204818" y="5313"/>
                  <a:pt x="206312" y="831"/>
                </a:cubicBezTo>
                <a:cubicBezTo>
                  <a:pt x="207806" y="-3651"/>
                  <a:pt x="30007" y="9796"/>
                  <a:pt x="9089" y="45655"/>
                </a:cubicBezTo>
                <a:cubicBezTo>
                  <a:pt x="-11829" y="81514"/>
                  <a:pt x="80806" y="215984"/>
                  <a:pt x="80806" y="215984"/>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TextBox 7"/>
          <p:cNvSpPr txBox="1"/>
          <p:nvPr/>
        </p:nvSpPr>
        <p:spPr>
          <a:xfrm>
            <a:off x="3482573" y="1866150"/>
            <a:ext cx="3980544" cy="461665"/>
          </a:xfrm>
          <a:prstGeom prst="rect">
            <a:avLst/>
          </a:prstGeom>
          <a:noFill/>
        </p:spPr>
        <p:txBody>
          <a:bodyPr wrap="square" rtlCol="0">
            <a:spAutoFit/>
          </a:bodyPr>
          <a:lstStyle/>
          <a:p>
            <a:r>
              <a:rPr lang="en-US" sz="1200" dirty="0">
                <a:latin typeface="AhnbergHand" charset="0"/>
                <a:ea typeface="AhnbergHand" charset="0"/>
                <a:cs typeface="AhnbergHand" charset="0"/>
              </a:rPr>
              <a:t>2% of all new addresses announced in 2010 were &gt;= 20 years ‘old’ (legacy)</a:t>
            </a:r>
          </a:p>
        </p:txBody>
      </p:sp>
      <p:sp>
        <p:nvSpPr>
          <p:cNvPr id="9" name="Freeform 8"/>
          <p:cNvSpPr/>
          <p:nvPr/>
        </p:nvSpPr>
        <p:spPr>
          <a:xfrm>
            <a:off x="5633847" y="1610706"/>
            <a:ext cx="1642160" cy="238265"/>
          </a:xfrm>
          <a:custGeom>
            <a:avLst/>
            <a:gdLst>
              <a:gd name="connsiteX0" fmla="*/ 99239 w 2189546"/>
              <a:gd name="connsiteY0" fmla="*/ 317687 h 317687"/>
              <a:gd name="connsiteX1" fmla="*/ 179922 w 2189546"/>
              <a:gd name="connsiteY1" fmla="*/ 237005 h 317687"/>
              <a:gd name="connsiteX2" fmla="*/ 1748745 w 2189546"/>
              <a:gd name="connsiteY2" fmla="*/ 129428 h 317687"/>
              <a:gd name="connsiteX3" fmla="*/ 2152157 w 2189546"/>
              <a:gd name="connsiteY3" fmla="*/ 3922 h 317687"/>
              <a:gd name="connsiteX4" fmla="*/ 1919075 w 2189546"/>
              <a:gd name="connsiteY4" fmla="*/ 30817 h 317687"/>
              <a:gd name="connsiteX5" fmla="*/ 2188016 w 2189546"/>
              <a:gd name="connsiteY5" fmla="*/ 21852 h 317687"/>
              <a:gd name="connsiteX6" fmla="*/ 2035616 w 2189546"/>
              <a:gd name="connsiteY6" fmla="*/ 192181 h 31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9546" h="317687">
                <a:moveTo>
                  <a:pt x="99239" y="317687"/>
                </a:moveTo>
                <a:cubicBezTo>
                  <a:pt x="2121" y="293034"/>
                  <a:pt x="-94996" y="268381"/>
                  <a:pt x="179922" y="237005"/>
                </a:cubicBezTo>
                <a:cubicBezTo>
                  <a:pt x="454840" y="205629"/>
                  <a:pt x="1420039" y="168275"/>
                  <a:pt x="1748745" y="129428"/>
                </a:cubicBezTo>
                <a:cubicBezTo>
                  <a:pt x="2077451" y="90581"/>
                  <a:pt x="2123769" y="20357"/>
                  <a:pt x="2152157" y="3922"/>
                </a:cubicBezTo>
                <a:cubicBezTo>
                  <a:pt x="2180545" y="-12513"/>
                  <a:pt x="1913099" y="27829"/>
                  <a:pt x="1919075" y="30817"/>
                </a:cubicBezTo>
                <a:cubicBezTo>
                  <a:pt x="1925052" y="33805"/>
                  <a:pt x="2168593" y="-5042"/>
                  <a:pt x="2188016" y="21852"/>
                </a:cubicBezTo>
                <a:cubicBezTo>
                  <a:pt x="2207439" y="48746"/>
                  <a:pt x="2035616" y="192181"/>
                  <a:pt x="2035616" y="192181"/>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Box 9"/>
          <p:cNvSpPr txBox="1"/>
          <p:nvPr/>
        </p:nvSpPr>
        <p:spPr>
          <a:xfrm>
            <a:off x="1358154" y="870043"/>
            <a:ext cx="569387" cy="300082"/>
          </a:xfrm>
          <a:prstGeom prst="rect">
            <a:avLst/>
          </a:prstGeom>
          <a:noFill/>
        </p:spPr>
        <p:txBody>
          <a:bodyPr wrap="none" rtlCol="0">
            <a:spAutoFit/>
          </a:bodyPr>
          <a:lstStyle/>
          <a:p>
            <a:r>
              <a:rPr lang="en-US" sz="1350" b="1"/>
              <a:t>2010</a:t>
            </a:r>
          </a:p>
        </p:txBody>
      </p:sp>
    </p:spTree>
    <p:extLst>
      <p:ext uri="{BB962C8B-B14F-4D97-AF65-F5344CB8AC3E}">
        <p14:creationId xmlns:p14="http://schemas.microsoft.com/office/powerpoint/2010/main" val="3259382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7787847-A879-1148-B386-3BB24B101A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785012"/>
            <a:ext cx="6377905" cy="4251937"/>
          </a:xfrm>
          <a:prstGeom prst="rect">
            <a:avLst/>
          </a:prstGeom>
        </p:spPr>
      </p:pic>
      <p:sp>
        <p:nvSpPr>
          <p:cNvPr id="2" name="Title 1"/>
          <p:cNvSpPr>
            <a:spLocks noGrp="1"/>
          </p:cNvSpPr>
          <p:nvPr>
            <p:ph type="title"/>
          </p:nvPr>
        </p:nvSpPr>
        <p:spPr>
          <a:xfrm>
            <a:off x="1043608" y="61661"/>
            <a:ext cx="6614492" cy="857250"/>
          </a:xfrm>
        </p:spPr>
        <p:txBody>
          <a:bodyPr>
            <a:noAutofit/>
          </a:bodyPr>
          <a:lstStyle/>
          <a:p>
            <a:r>
              <a:rPr lang="en-US" sz="2800" dirty="0">
                <a:solidFill>
                  <a:schemeClr val="accent6">
                    <a:lumMod val="50000"/>
                  </a:schemeClr>
                </a:solidFill>
                <a:latin typeface="Powderfinger Type" panose="02020709070000000403" pitchFamily="49" charset="77"/>
              </a:rPr>
              <a:t>Advertised Address “Age”</a:t>
            </a:r>
          </a:p>
        </p:txBody>
      </p:sp>
      <p:sp>
        <p:nvSpPr>
          <p:cNvPr id="6" name="TextBox 5"/>
          <p:cNvSpPr txBox="1"/>
          <p:nvPr/>
        </p:nvSpPr>
        <p:spPr>
          <a:xfrm>
            <a:off x="2460946" y="4001069"/>
            <a:ext cx="4415310" cy="646331"/>
          </a:xfrm>
          <a:prstGeom prst="rect">
            <a:avLst/>
          </a:prstGeom>
          <a:solidFill>
            <a:schemeClr val="bg1"/>
          </a:solidFill>
        </p:spPr>
        <p:txBody>
          <a:bodyPr wrap="square" rtlCol="0">
            <a:spAutoFit/>
          </a:bodyPr>
          <a:lstStyle/>
          <a:p>
            <a:r>
              <a:rPr lang="en-US" sz="1200" dirty="0">
                <a:latin typeface="AhnbergHand" charset="0"/>
                <a:ea typeface="AhnbergHand" charset="0"/>
                <a:cs typeface="AhnbergHand" charset="0"/>
              </a:rPr>
              <a:t>25 % of all new addresses announced in 2017 were allocated or assigned within the past 12 months</a:t>
            </a:r>
          </a:p>
          <a:p>
            <a:endParaRPr lang="en-US" sz="1200" dirty="0">
              <a:latin typeface="AhnbergHand" charset="0"/>
              <a:ea typeface="AhnbergHand" charset="0"/>
              <a:cs typeface="AhnbergHand" charset="0"/>
            </a:endParaRPr>
          </a:p>
        </p:txBody>
      </p:sp>
      <p:sp>
        <p:nvSpPr>
          <p:cNvPr id="7" name="TextBox 6"/>
          <p:cNvSpPr txBox="1"/>
          <p:nvPr/>
        </p:nvSpPr>
        <p:spPr>
          <a:xfrm>
            <a:off x="4581998" y="2619591"/>
            <a:ext cx="3276456" cy="646331"/>
          </a:xfrm>
          <a:prstGeom prst="rect">
            <a:avLst/>
          </a:prstGeom>
          <a:solidFill>
            <a:schemeClr val="bg1"/>
          </a:solidFill>
        </p:spPr>
        <p:txBody>
          <a:bodyPr wrap="square" rtlCol="0">
            <a:spAutoFit/>
          </a:bodyPr>
          <a:lstStyle/>
          <a:p>
            <a:r>
              <a:rPr lang="en-US" sz="1200" dirty="0">
                <a:latin typeface="AhnbergHand" charset="0"/>
                <a:ea typeface="AhnbergHand" charset="0"/>
                <a:cs typeface="AhnbergHand" charset="0"/>
              </a:rPr>
              <a:t>32 % of all new addresses announced in 2017 were &gt;= 20 years ‘old’ (legacy)</a:t>
            </a:r>
          </a:p>
        </p:txBody>
      </p:sp>
      <p:sp>
        <p:nvSpPr>
          <p:cNvPr id="3" name="Freeform 2"/>
          <p:cNvSpPr/>
          <p:nvPr/>
        </p:nvSpPr>
        <p:spPr>
          <a:xfrm>
            <a:off x="2395612" y="3817142"/>
            <a:ext cx="1204280" cy="194982"/>
          </a:xfrm>
          <a:custGeom>
            <a:avLst/>
            <a:gdLst>
              <a:gd name="connsiteX0" fmla="*/ 1605706 w 1605706"/>
              <a:gd name="connsiteY0" fmla="*/ 259976 h 259976"/>
              <a:gd name="connsiteX1" fmla="*/ 1175400 w 1605706"/>
              <a:gd name="connsiteY1" fmla="*/ 35859 h 259976"/>
              <a:gd name="connsiteX2" fmla="*/ 341682 w 1605706"/>
              <a:gd name="connsiteY2" fmla="*/ 80682 h 259976"/>
              <a:gd name="connsiteX3" fmla="*/ 18953 w 1605706"/>
              <a:gd name="connsiteY3" fmla="*/ 53788 h 259976"/>
              <a:gd name="connsiteX4" fmla="*/ 36882 w 1605706"/>
              <a:gd name="connsiteY4" fmla="*/ 170329 h 259976"/>
              <a:gd name="connsiteX5" fmla="*/ 27918 w 1605706"/>
              <a:gd name="connsiteY5" fmla="*/ 53788 h 259976"/>
              <a:gd name="connsiteX6" fmla="*/ 207212 w 1605706"/>
              <a:gd name="connsiteY6" fmla="*/ 0 h 25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5706" h="259976">
                <a:moveTo>
                  <a:pt x="1605706" y="259976"/>
                </a:moveTo>
                <a:cubicBezTo>
                  <a:pt x="1495888" y="162858"/>
                  <a:pt x="1386071" y="65741"/>
                  <a:pt x="1175400" y="35859"/>
                </a:cubicBezTo>
                <a:cubicBezTo>
                  <a:pt x="964729" y="5977"/>
                  <a:pt x="534423" y="77694"/>
                  <a:pt x="341682" y="80682"/>
                </a:cubicBezTo>
                <a:cubicBezTo>
                  <a:pt x="148941" y="83670"/>
                  <a:pt x="69753" y="38847"/>
                  <a:pt x="18953" y="53788"/>
                </a:cubicBezTo>
                <a:cubicBezTo>
                  <a:pt x="-31847" y="68729"/>
                  <a:pt x="35388" y="170329"/>
                  <a:pt x="36882" y="170329"/>
                </a:cubicBezTo>
                <a:cubicBezTo>
                  <a:pt x="38376" y="170329"/>
                  <a:pt x="-470" y="82176"/>
                  <a:pt x="27918" y="53788"/>
                </a:cubicBezTo>
                <a:cubicBezTo>
                  <a:pt x="56306" y="25400"/>
                  <a:pt x="207212" y="0"/>
                  <a:pt x="207212" y="0"/>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Box 10"/>
          <p:cNvSpPr txBox="1"/>
          <p:nvPr/>
        </p:nvSpPr>
        <p:spPr>
          <a:xfrm>
            <a:off x="1358154" y="870043"/>
            <a:ext cx="569387" cy="300082"/>
          </a:xfrm>
          <a:prstGeom prst="rect">
            <a:avLst/>
          </a:prstGeom>
          <a:noFill/>
        </p:spPr>
        <p:txBody>
          <a:bodyPr wrap="none" rtlCol="0">
            <a:spAutoFit/>
          </a:bodyPr>
          <a:lstStyle/>
          <a:p>
            <a:r>
              <a:rPr lang="en-US" sz="1350" b="1" dirty="0"/>
              <a:t>2017</a:t>
            </a:r>
          </a:p>
        </p:txBody>
      </p:sp>
      <p:sp>
        <p:nvSpPr>
          <p:cNvPr id="12" name="Freeform 11"/>
          <p:cNvSpPr/>
          <p:nvPr/>
        </p:nvSpPr>
        <p:spPr>
          <a:xfrm>
            <a:off x="5961480" y="2139702"/>
            <a:ext cx="1922888" cy="482363"/>
          </a:xfrm>
          <a:custGeom>
            <a:avLst/>
            <a:gdLst>
              <a:gd name="connsiteX0" fmla="*/ 0 w 2563851"/>
              <a:gd name="connsiteY0" fmla="*/ 643151 h 643151"/>
              <a:gd name="connsiteX1" fmla="*/ 243280 w 2563851"/>
              <a:gd name="connsiteY1" fmla="*/ 341148 h 643151"/>
              <a:gd name="connsiteX2" fmla="*/ 1006679 w 2563851"/>
              <a:gd name="connsiteY2" fmla="*/ 290814 h 643151"/>
              <a:gd name="connsiteX3" fmla="*/ 2122414 w 2563851"/>
              <a:gd name="connsiteY3" fmla="*/ 206924 h 643151"/>
              <a:gd name="connsiteX4" fmla="*/ 2558642 w 2563851"/>
              <a:gd name="connsiteY4" fmla="*/ 30755 h 643151"/>
              <a:gd name="connsiteX5" fmla="*/ 2374084 w 2563851"/>
              <a:gd name="connsiteY5" fmla="*/ 39144 h 643151"/>
              <a:gd name="connsiteX6" fmla="*/ 2550253 w 2563851"/>
              <a:gd name="connsiteY6" fmla="*/ 5588 h 643151"/>
              <a:gd name="connsiteX7" fmla="*/ 2541864 w 2563851"/>
              <a:gd name="connsiteY7" fmla="*/ 173368 h 64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3851" h="643151">
                <a:moveTo>
                  <a:pt x="0" y="643151"/>
                </a:moveTo>
                <a:cubicBezTo>
                  <a:pt x="37750" y="521511"/>
                  <a:pt x="75500" y="399871"/>
                  <a:pt x="243280" y="341148"/>
                </a:cubicBezTo>
                <a:cubicBezTo>
                  <a:pt x="411060" y="282425"/>
                  <a:pt x="1006679" y="290814"/>
                  <a:pt x="1006679" y="290814"/>
                </a:cubicBezTo>
                <a:cubicBezTo>
                  <a:pt x="1319868" y="268443"/>
                  <a:pt x="1863754" y="250267"/>
                  <a:pt x="2122414" y="206924"/>
                </a:cubicBezTo>
                <a:cubicBezTo>
                  <a:pt x="2381074" y="163581"/>
                  <a:pt x="2516697" y="58718"/>
                  <a:pt x="2558642" y="30755"/>
                </a:cubicBezTo>
                <a:cubicBezTo>
                  <a:pt x="2600587" y="2792"/>
                  <a:pt x="2375482" y="43338"/>
                  <a:pt x="2374084" y="39144"/>
                </a:cubicBezTo>
                <a:cubicBezTo>
                  <a:pt x="2372686" y="34950"/>
                  <a:pt x="2522290" y="-16783"/>
                  <a:pt x="2550253" y="5588"/>
                </a:cubicBezTo>
                <a:cubicBezTo>
                  <a:pt x="2578216" y="27959"/>
                  <a:pt x="2541864" y="173368"/>
                  <a:pt x="2541864" y="1733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81208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05979"/>
            <a:ext cx="8424936" cy="857250"/>
          </a:xfrm>
        </p:spPr>
        <p:txBody>
          <a:bodyPr>
            <a:noAutofit/>
          </a:bodyPr>
          <a:lstStyle/>
          <a:p>
            <a:r>
              <a:rPr lang="en-US" sz="2800" dirty="0">
                <a:solidFill>
                  <a:schemeClr val="accent6">
                    <a:lumMod val="50000"/>
                  </a:schemeClr>
                </a:solidFill>
                <a:latin typeface="Powderfinger Type" panose="02020709070000000403" pitchFamily="49" charset="77"/>
              </a:rPr>
              <a:t>2000 – 2017: Advertised vs Unadvertised</a:t>
            </a:r>
          </a:p>
        </p:txBody>
      </p:sp>
      <p:pic>
        <p:nvPicPr>
          <p:cNvPr id="7" name="Content Placeholder 6">
            <a:extLst>
              <a:ext uri="{FF2B5EF4-FFF2-40B4-BE49-F238E27FC236}">
                <a16:creationId xmlns:a16="http://schemas.microsoft.com/office/drawing/2014/main" id="{BA44D994-62C9-4A46-882F-F6F1B03FF4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347614"/>
            <a:ext cx="5564386" cy="3424238"/>
          </a:xfrm>
        </p:spPr>
      </p:pic>
    </p:spTree>
    <p:extLst>
      <p:ext uri="{BB962C8B-B14F-4D97-AF65-F5344CB8AC3E}">
        <p14:creationId xmlns:p14="http://schemas.microsoft.com/office/powerpoint/2010/main" val="2488802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2000 – 2017: Unadvertised Addresses</a:t>
            </a:r>
          </a:p>
        </p:txBody>
      </p:sp>
      <p:pic>
        <p:nvPicPr>
          <p:cNvPr id="11" name="Content Placeholder 10">
            <a:extLst>
              <a:ext uri="{FF2B5EF4-FFF2-40B4-BE49-F238E27FC236}">
                <a16:creationId xmlns:a16="http://schemas.microsoft.com/office/drawing/2014/main" id="{1AE3D95D-58CE-F442-9F08-6ADC49F90C8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1131590"/>
            <a:ext cx="5564386" cy="3424238"/>
          </a:xfrm>
        </p:spPr>
      </p:pic>
      <p:sp>
        <p:nvSpPr>
          <p:cNvPr id="12" name="Freeform 11">
            <a:extLst>
              <a:ext uri="{FF2B5EF4-FFF2-40B4-BE49-F238E27FC236}">
                <a16:creationId xmlns:a16="http://schemas.microsoft.com/office/drawing/2014/main" id="{1B7BF122-5703-EA4E-A56A-D6A1D7ECEA70}"/>
              </a:ext>
            </a:extLst>
          </p:cNvPr>
          <p:cNvSpPr/>
          <p:nvPr/>
        </p:nvSpPr>
        <p:spPr>
          <a:xfrm>
            <a:off x="4175125" y="1812925"/>
            <a:ext cx="3857625" cy="28575"/>
          </a:xfrm>
          <a:custGeom>
            <a:avLst/>
            <a:gdLst>
              <a:gd name="connsiteX0" fmla="*/ 0 w 3857625"/>
              <a:gd name="connsiteY0" fmla="*/ 28575 h 28575"/>
              <a:gd name="connsiteX1" fmla="*/ 527050 w 3857625"/>
              <a:gd name="connsiteY1" fmla="*/ 15875 h 28575"/>
              <a:gd name="connsiteX2" fmla="*/ 2282825 w 3857625"/>
              <a:gd name="connsiteY2" fmla="*/ 6350 h 28575"/>
              <a:gd name="connsiteX3" fmla="*/ 3857625 w 3857625"/>
              <a:gd name="connsiteY3" fmla="*/ 0 h 28575"/>
            </a:gdLst>
            <a:ahLst/>
            <a:cxnLst>
              <a:cxn ang="0">
                <a:pos x="connsiteX0" y="connsiteY0"/>
              </a:cxn>
              <a:cxn ang="0">
                <a:pos x="connsiteX1" y="connsiteY1"/>
              </a:cxn>
              <a:cxn ang="0">
                <a:pos x="connsiteX2" y="connsiteY2"/>
              </a:cxn>
              <a:cxn ang="0">
                <a:pos x="connsiteX3" y="connsiteY3"/>
              </a:cxn>
            </a:cxnLst>
            <a:rect l="l" t="t" r="r" b="b"/>
            <a:pathLst>
              <a:path w="3857625" h="28575">
                <a:moveTo>
                  <a:pt x="0" y="28575"/>
                </a:moveTo>
                <a:lnTo>
                  <a:pt x="527050" y="15875"/>
                </a:lnTo>
                <a:lnTo>
                  <a:pt x="2282825" y="6350"/>
                </a:lnTo>
                <a:lnTo>
                  <a:pt x="385762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C09F09E7-037B-9647-AC35-956DF2878AB2}"/>
              </a:ext>
            </a:extLst>
          </p:cNvPr>
          <p:cNvSpPr/>
          <p:nvPr/>
        </p:nvSpPr>
        <p:spPr>
          <a:xfrm>
            <a:off x="6057900" y="2467276"/>
            <a:ext cx="1949450" cy="32466"/>
          </a:xfrm>
          <a:custGeom>
            <a:avLst/>
            <a:gdLst>
              <a:gd name="connsiteX0" fmla="*/ 0 w 1949450"/>
              <a:gd name="connsiteY0" fmla="*/ 19050 h 32466"/>
              <a:gd name="connsiteX1" fmla="*/ 685800 w 1949450"/>
              <a:gd name="connsiteY1" fmla="*/ 31750 h 32466"/>
              <a:gd name="connsiteX2" fmla="*/ 1949450 w 1949450"/>
              <a:gd name="connsiteY2" fmla="*/ 0 h 32466"/>
            </a:gdLst>
            <a:ahLst/>
            <a:cxnLst>
              <a:cxn ang="0">
                <a:pos x="connsiteX0" y="connsiteY0"/>
              </a:cxn>
              <a:cxn ang="0">
                <a:pos x="connsiteX1" y="connsiteY1"/>
              </a:cxn>
              <a:cxn ang="0">
                <a:pos x="connsiteX2" y="connsiteY2"/>
              </a:cxn>
            </a:cxnLst>
            <a:rect l="l" t="t" r="r" b="b"/>
            <a:pathLst>
              <a:path w="1949450" h="32466">
                <a:moveTo>
                  <a:pt x="0" y="19050"/>
                </a:moveTo>
                <a:cubicBezTo>
                  <a:pt x="180446" y="26987"/>
                  <a:pt x="360892" y="34925"/>
                  <a:pt x="685800" y="31750"/>
                </a:cubicBezTo>
                <a:cubicBezTo>
                  <a:pt x="1010708" y="28575"/>
                  <a:pt x="1480079" y="14287"/>
                  <a:pt x="194945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a:extLst>
              <a:ext uri="{FF2B5EF4-FFF2-40B4-BE49-F238E27FC236}">
                <a16:creationId xmlns:a16="http://schemas.microsoft.com/office/drawing/2014/main" id="{FB7DFC71-D3E7-3347-89F8-883A18C579B8}"/>
              </a:ext>
            </a:extLst>
          </p:cNvPr>
          <p:cNvSpPr/>
          <p:nvPr/>
        </p:nvSpPr>
        <p:spPr>
          <a:xfrm>
            <a:off x="6588224" y="1809502"/>
            <a:ext cx="196850" cy="680937"/>
          </a:xfrm>
          <a:custGeom>
            <a:avLst/>
            <a:gdLst>
              <a:gd name="connsiteX0" fmla="*/ 0 w 196850"/>
              <a:gd name="connsiteY0" fmla="*/ 66939 h 680937"/>
              <a:gd name="connsiteX1" fmla="*/ 76200 w 196850"/>
              <a:gd name="connsiteY1" fmla="*/ 9789 h 680937"/>
              <a:gd name="connsiteX2" fmla="*/ 196850 w 196850"/>
              <a:gd name="connsiteY2" fmla="*/ 63764 h 680937"/>
              <a:gd name="connsiteX3" fmla="*/ 76200 w 196850"/>
              <a:gd name="connsiteY3" fmla="*/ 12964 h 680937"/>
              <a:gd name="connsiteX4" fmla="*/ 98425 w 196850"/>
              <a:gd name="connsiteY4" fmla="*/ 349514 h 680937"/>
              <a:gd name="connsiteX5" fmla="*/ 114300 w 196850"/>
              <a:gd name="connsiteY5" fmla="*/ 555889 h 680937"/>
              <a:gd name="connsiteX6" fmla="*/ 120650 w 196850"/>
              <a:gd name="connsiteY6" fmla="*/ 679714 h 680937"/>
              <a:gd name="connsiteX7" fmla="*/ 177800 w 196850"/>
              <a:gd name="connsiteY7" fmla="*/ 622564 h 680937"/>
              <a:gd name="connsiteX8" fmla="*/ 114300 w 196850"/>
              <a:gd name="connsiteY8" fmla="*/ 679714 h 680937"/>
              <a:gd name="connsiteX9" fmla="*/ 44450 w 196850"/>
              <a:gd name="connsiteY9" fmla="*/ 625739 h 68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850" h="680937">
                <a:moveTo>
                  <a:pt x="0" y="66939"/>
                </a:moveTo>
                <a:cubicBezTo>
                  <a:pt x="21696" y="38628"/>
                  <a:pt x="43392" y="10318"/>
                  <a:pt x="76200" y="9789"/>
                </a:cubicBezTo>
                <a:cubicBezTo>
                  <a:pt x="109008" y="9260"/>
                  <a:pt x="196850" y="63235"/>
                  <a:pt x="196850" y="63764"/>
                </a:cubicBezTo>
                <a:cubicBezTo>
                  <a:pt x="196850" y="64293"/>
                  <a:pt x="92604" y="-34661"/>
                  <a:pt x="76200" y="12964"/>
                </a:cubicBezTo>
                <a:cubicBezTo>
                  <a:pt x="59796" y="60589"/>
                  <a:pt x="92075" y="259027"/>
                  <a:pt x="98425" y="349514"/>
                </a:cubicBezTo>
                <a:cubicBezTo>
                  <a:pt x="104775" y="440001"/>
                  <a:pt x="110596" y="500856"/>
                  <a:pt x="114300" y="555889"/>
                </a:cubicBezTo>
                <a:cubicBezTo>
                  <a:pt x="118004" y="610922"/>
                  <a:pt x="110067" y="668602"/>
                  <a:pt x="120650" y="679714"/>
                </a:cubicBezTo>
                <a:cubicBezTo>
                  <a:pt x="131233" y="690826"/>
                  <a:pt x="178858" y="622564"/>
                  <a:pt x="177800" y="622564"/>
                </a:cubicBezTo>
                <a:cubicBezTo>
                  <a:pt x="176742" y="622564"/>
                  <a:pt x="136525" y="679185"/>
                  <a:pt x="114300" y="679714"/>
                </a:cubicBezTo>
                <a:cubicBezTo>
                  <a:pt x="92075" y="680243"/>
                  <a:pt x="68262" y="652991"/>
                  <a:pt x="44450" y="6257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8B3E1B9D-8792-D642-9475-2F70BF8DB4FB}"/>
              </a:ext>
            </a:extLst>
          </p:cNvPr>
          <p:cNvSpPr txBox="1"/>
          <p:nvPr/>
        </p:nvSpPr>
        <p:spPr>
          <a:xfrm>
            <a:off x="6792019" y="1934526"/>
            <a:ext cx="1734770" cy="430887"/>
          </a:xfrm>
          <a:prstGeom prst="rect">
            <a:avLst/>
          </a:prstGeom>
          <a:noFill/>
        </p:spPr>
        <p:txBody>
          <a:bodyPr wrap="none" rtlCol="0">
            <a:spAutoFit/>
          </a:bodyPr>
          <a:lstStyle/>
          <a:p>
            <a:r>
              <a:rPr lang="en-AU" sz="1100" dirty="0">
                <a:latin typeface="AhnbergHand" pitchFamily="2" charset="0"/>
              </a:rPr>
              <a:t>Total volume of</a:t>
            </a:r>
          </a:p>
          <a:p>
            <a:r>
              <a:rPr lang="en-AU" sz="1100" dirty="0">
                <a:latin typeface="AhnbergHand" pitchFamily="2" charset="0"/>
              </a:rPr>
              <a:t>“reclaimed” addresses</a:t>
            </a:r>
          </a:p>
        </p:txBody>
      </p:sp>
    </p:spTree>
    <p:extLst>
      <p:ext uri="{BB962C8B-B14F-4D97-AF65-F5344CB8AC3E}">
        <p14:creationId xmlns:p14="http://schemas.microsoft.com/office/powerpoint/2010/main" val="2726009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E638905-E385-1246-B50D-9D6150196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179" y="1059582"/>
            <a:ext cx="6105653" cy="3757325"/>
          </a:xfrm>
          <a:prstGeom prst="rect">
            <a:avLst/>
          </a:prstGeom>
        </p:spPr>
      </p:pic>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2017: Assigned vs Recovered</a:t>
            </a:r>
          </a:p>
        </p:txBody>
      </p:sp>
      <p:sp>
        <p:nvSpPr>
          <p:cNvPr id="3" name="TextBox 2"/>
          <p:cNvSpPr txBox="1"/>
          <p:nvPr/>
        </p:nvSpPr>
        <p:spPr>
          <a:xfrm>
            <a:off x="1979712" y="1563638"/>
            <a:ext cx="3063659" cy="300082"/>
          </a:xfrm>
          <a:prstGeom prst="rect">
            <a:avLst/>
          </a:prstGeom>
          <a:noFill/>
        </p:spPr>
        <p:txBody>
          <a:bodyPr wrap="none" rtlCol="0">
            <a:spAutoFit/>
          </a:bodyPr>
          <a:lstStyle/>
          <a:p>
            <a:r>
              <a:rPr lang="en-US" sz="1350" dirty="0">
                <a:solidFill>
                  <a:srgbClr val="166813"/>
                </a:solidFill>
                <a:latin typeface="AhnbergHand" charset="0"/>
                <a:ea typeface="AhnbergHand" charset="0"/>
                <a:cs typeface="AhnbergHand" charset="0"/>
              </a:rPr>
              <a:t>Growth in Advertised Addresses</a:t>
            </a:r>
          </a:p>
        </p:txBody>
      </p:sp>
      <p:sp>
        <p:nvSpPr>
          <p:cNvPr id="5" name="Freeform 4"/>
          <p:cNvSpPr/>
          <p:nvPr/>
        </p:nvSpPr>
        <p:spPr>
          <a:xfrm>
            <a:off x="3844109" y="1856759"/>
            <a:ext cx="1344494" cy="270545"/>
          </a:xfrm>
          <a:custGeom>
            <a:avLst/>
            <a:gdLst>
              <a:gd name="connsiteX0" fmla="*/ 22534 w 1792658"/>
              <a:gd name="connsiteY0" fmla="*/ 0 h 360727"/>
              <a:gd name="connsiteX1" fmla="*/ 81257 w 1792658"/>
              <a:gd name="connsiteY1" fmla="*/ 75501 h 360727"/>
              <a:gd name="connsiteX2" fmla="*/ 685264 w 1792658"/>
              <a:gd name="connsiteY2" fmla="*/ 192947 h 360727"/>
              <a:gd name="connsiteX3" fmla="*/ 1700332 w 1792658"/>
              <a:gd name="connsiteY3" fmla="*/ 268448 h 360727"/>
              <a:gd name="connsiteX4" fmla="*/ 1498996 w 1792658"/>
              <a:gd name="connsiteY4" fmla="*/ 184558 h 360727"/>
              <a:gd name="connsiteX5" fmla="*/ 1792611 w 1792658"/>
              <a:gd name="connsiteY5" fmla="*/ 302004 h 360727"/>
              <a:gd name="connsiteX6" fmla="*/ 1524163 w 1792658"/>
              <a:gd name="connsiteY6" fmla="*/ 360727 h 36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2658" h="360727">
                <a:moveTo>
                  <a:pt x="22534" y="0"/>
                </a:moveTo>
                <a:cubicBezTo>
                  <a:pt x="-3332" y="21671"/>
                  <a:pt x="-29198" y="43343"/>
                  <a:pt x="81257" y="75501"/>
                </a:cubicBezTo>
                <a:cubicBezTo>
                  <a:pt x="191712" y="107659"/>
                  <a:pt x="415418" y="160789"/>
                  <a:pt x="685264" y="192947"/>
                </a:cubicBezTo>
                <a:cubicBezTo>
                  <a:pt x="955110" y="225105"/>
                  <a:pt x="1564710" y="269846"/>
                  <a:pt x="1700332" y="268448"/>
                </a:cubicBezTo>
                <a:cubicBezTo>
                  <a:pt x="1835954" y="267050"/>
                  <a:pt x="1483616" y="178965"/>
                  <a:pt x="1498996" y="184558"/>
                </a:cubicBezTo>
                <a:cubicBezTo>
                  <a:pt x="1514376" y="190151"/>
                  <a:pt x="1788417" y="272643"/>
                  <a:pt x="1792611" y="302004"/>
                </a:cubicBezTo>
                <a:cubicBezTo>
                  <a:pt x="1796805" y="331365"/>
                  <a:pt x="1524163" y="360727"/>
                  <a:pt x="1524163" y="360727"/>
                </a:cubicBezTo>
              </a:path>
            </a:pathLst>
          </a:cu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611560" y="4128981"/>
            <a:ext cx="3937296" cy="300082"/>
          </a:xfrm>
          <a:prstGeom prst="rect">
            <a:avLst/>
          </a:prstGeom>
          <a:solidFill>
            <a:schemeClr val="bg1"/>
          </a:solidFill>
        </p:spPr>
        <p:txBody>
          <a:bodyPr wrap="none" rtlCol="0">
            <a:spAutoFit/>
          </a:bodyPr>
          <a:lstStyle/>
          <a:p>
            <a:r>
              <a:rPr lang="en-US" sz="1350" dirty="0">
                <a:solidFill>
                  <a:srgbClr val="C00000"/>
                </a:solidFill>
                <a:latin typeface="AhnbergHand" charset="0"/>
                <a:ea typeface="AhnbergHand" charset="0"/>
                <a:cs typeface="AhnbergHand" charset="0"/>
              </a:rPr>
              <a:t>Change in the Unadvertised Address Pool</a:t>
            </a:r>
          </a:p>
        </p:txBody>
      </p:sp>
      <p:sp>
        <p:nvSpPr>
          <p:cNvPr id="7" name="Freeform 6"/>
          <p:cNvSpPr/>
          <p:nvPr/>
        </p:nvSpPr>
        <p:spPr>
          <a:xfrm>
            <a:off x="4014431" y="4080184"/>
            <a:ext cx="1062521" cy="435782"/>
          </a:xfrm>
          <a:custGeom>
            <a:avLst/>
            <a:gdLst>
              <a:gd name="connsiteX0" fmla="*/ 0 w 1416695"/>
              <a:gd name="connsiteY0" fmla="*/ 425737 h 581043"/>
              <a:gd name="connsiteX1" fmla="*/ 562062 w 1416695"/>
              <a:gd name="connsiteY1" fmla="*/ 559961 h 581043"/>
              <a:gd name="connsiteX2" fmla="*/ 1392572 w 1416695"/>
              <a:gd name="connsiteY2" fmla="*/ 31455 h 581043"/>
              <a:gd name="connsiteX3" fmla="*/ 1107346 w 1416695"/>
              <a:gd name="connsiteY3" fmla="*/ 56622 h 581043"/>
              <a:gd name="connsiteX4" fmla="*/ 1400961 w 1416695"/>
              <a:gd name="connsiteY4" fmla="*/ 6288 h 581043"/>
              <a:gd name="connsiteX5" fmla="*/ 1375794 w 1416695"/>
              <a:gd name="connsiteY5" fmla="*/ 224401 h 58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6695" h="581043">
                <a:moveTo>
                  <a:pt x="0" y="425737"/>
                </a:moveTo>
                <a:cubicBezTo>
                  <a:pt x="164983" y="525706"/>
                  <a:pt x="329967" y="625675"/>
                  <a:pt x="562062" y="559961"/>
                </a:cubicBezTo>
                <a:cubicBezTo>
                  <a:pt x="794157" y="494247"/>
                  <a:pt x="1301691" y="115345"/>
                  <a:pt x="1392572" y="31455"/>
                </a:cubicBezTo>
                <a:cubicBezTo>
                  <a:pt x="1483453" y="-52435"/>
                  <a:pt x="1105948" y="60816"/>
                  <a:pt x="1107346" y="56622"/>
                </a:cubicBezTo>
                <a:cubicBezTo>
                  <a:pt x="1108744" y="52428"/>
                  <a:pt x="1356220" y="-21675"/>
                  <a:pt x="1400961" y="6288"/>
                </a:cubicBezTo>
                <a:cubicBezTo>
                  <a:pt x="1445702" y="34251"/>
                  <a:pt x="1381387" y="188049"/>
                  <a:pt x="1375794" y="224401"/>
                </a:cubicBezTo>
              </a:path>
            </a:pathLst>
          </a:custGeom>
          <a:noFill/>
          <a:ln>
            <a:solidFill>
              <a:srgbClr val="C01B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1589161" y="2499742"/>
            <a:ext cx="1560042" cy="300082"/>
          </a:xfrm>
          <a:prstGeom prst="rect">
            <a:avLst/>
          </a:prstGeom>
          <a:noFill/>
          <a:ln>
            <a:noFill/>
          </a:ln>
        </p:spPr>
        <p:txBody>
          <a:bodyPr wrap="none" rtlCol="0">
            <a:spAutoFit/>
          </a:bodyPr>
          <a:lstStyle/>
          <a:p>
            <a:r>
              <a:rPr lang="en-US" sz="1350" dirty="0">
                <a:solidFill>
                  <a:schemeClr val="accent1">
                    <a:lumMod val="75000"/>
                  </a:schemeClr>
                </a:solidFill>
                <a:latin typeface="AhnbergHand" charset="0"/>
                <a:ea typeface="AhnbergHand" charset="0"/>
                <a:cs typeface="AhnbergHand" charset="0"/>
              </a:rPr>
              <a:t>RIR Allocations</a:t>
            </a:r>
          </a:p>
        </p:txBody>
      </p:sp>
      <p:sp>
        <p:nvSpPr>
          <p:cNvPr id="10" name="Freeform 9"/>
          <p:cNvSpPr/>
          <p:nvPr/>
        </p:nvSpPr>
        <p:spPr>
          <a:xfrm>
            <a:off x="3108696" y="2615415"/>
            <a:ext cx="455192" cy="269591"/>
          </a:xfrm>
          <a:custGeom>
            <a:avLst/>
            <a:gdLst>
              <a:gd name="connsiteX0" fmla="*/ 0 w 606923"/>
              <a:gd name="connsiteY0" fmla="*/ 0 h 359455"/>
              <a:gd name="connsiteX1" fmla="*/ 461395 w 606923"/>
              <a:gd name="connsiteY1" fmla="*/ 58723 h 359455"/>
              <a:gd name="connsiteX2" fmla="*/ 595618 w 606923"/>
              <a:gd name="connsiteY2" fmla="*/ 327171 h 359455"/>
              <a:gd name="connsiteX3" fmla="*/ 595618 w 606923"/>
              <a:gd name="connsiteY3" fmla="*/ 134224 h 359455"/>
              <a:gd name="connsiteX4" fmla="*/ 562062 w 606923"/>
              <a:gd name="connsiteY4" fmla="*/ 352338 h 359455"/>
              <a:gd name="connsiteX5" fmla="*/ 369116 w 606923"/>
              <a:gd name="connsiteY5" fmla="*/ 285226 h 35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923" h="359455">
                <a:moveTo>
                  <a:pt x="0" y="0"/>
                </a:moveTo>
                <a:cubicBezTo>
                  <a:pt x="181062" y="2097"/>
                  <a:pt x="362125" y="4195"/>
                  <a:pt x="461395" y="58723"/>
                </a:cubicBezTo>
                <a:cubicBezTo>
                  <a:pt x="560665" y="113251"/>
                  <a:pt x="573248" y="314588"/>
                  <a:pt x="595618" y="327171"/>
                </a:cubicBezTo>
                <a:cubicBezTo>
                  <a:pt x="617988" y="339754"/>
                  <a:pt x="601211" y="130030"/>
                  <a:pt x="595618" y="134224"/>
                </a:cubicBezTo>
                <a:cubicBezTo>
                  <a:pt x="590025" y="138418"/>
                  <a:pt x="599812" y="327171"/>
                  <a:pt x="562062" y="352338"/>
                </a:cubicBezTo>
                <a:cubicBezTo>
                  <a:pt x="524312" y="377505"/>
                  <a:pt x="446714" y="331365"/>
                  <a:pt x="369116" y="2852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Freeform 3"/>
          <p:cNvSpPr/>
          <p:nvPr/>
        </p:nvSpPr>
        <p:spPr>
          <a:xfrm>
            <a:off x="7164288" y="2430917"/>
            <a:ext cx="192960" cy="1012682"/>
          </a:xfrm>
          <a:custGeom>
            <a:avLst/>
            <a:gdLst>
              <a:gd name="connsiteX0" fmla="*/ 0 w 192960"/>
              <a:gd name="connsiteY0" fmla="*/ 12612 h 935451"/>
              <a:gd name="connsiteX1" fmla="*/ 83890 w 192960"/>
              <a:gd name="connsiteY1" fmla="*/ 4223 h 935451"/>
              <a:gd name="connsiteX2" fmla="*/ 117446 w 192960"/>
              <a:gd name="connsiteY2" fmla="*/ 71335 h 935451"/>
              <a:gd name="connsiteX3" fmla="*/ 75501 w 192960"/>
              <a:gd name="connsiteY3" fmla="*/ 339783 h 935451"/>
              <a:gd name="connsiteX4" fmla="*/ 192947 w 192960"/>
              <a:gd name="connsiteY4" fmla="*/ 390117 h 935451"/>
              <a:gd name="connsiteX5" fmla="*/ 67112 w 192960"/>
              <a:gd name="connsiteY5" fmla="*/ 448840 h 935451"/>
              <a:gd name="connsiteX6" fmla="*/ 117446 w 192960"/>
              <a:gd name="connsiteY6" fmla="*/ 591453 h 935451"/>
              <a:gd name="connsiteX7" fmla="*/ 100668 w 192960"/>
              <a:gd name="connsiteY7" fmla="*/ 901845 h 935451"/>
              <a:gd name="connsiteX8" fmla="*/ 25167 w 192960"/>
              <a:gd name="connsiteY8" fmla="*/ 927012 h 93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960" h="935451">
                <a:moveTo>
                  <a:pt x="0" y="12612"/>
                </a:moveTo>
                <a:cubicBezTo>
                  <a:pt x="32158" y="3524"/>
                  <a:pt x="64316" y="-5564"/>
                  <a:pt x="83890" y="4223"/>
                </a:cubicBezTo>
                <a:cubicBezTo>
                  <a:pt x="103464" y="14010"/>
                  <a:pt x="118844" y="15408"/>
                  <a:pt x="117446" y="71335"/>
                </a:cubicBezTo>
                <a:cubicBezTo>
                  <a:pt x="116048" y="127262"/>
                  <a:pt x="62918" y="286653"/>
                  <a:pt x="75501" y="339783"/>
                </a:cubicBezTo>
                <a:cubicBezTo>
                  <a:pt x="88084" y="392913"/>
                  <a:pt x="194345" y="371941"/>
                  <a:pt x="192947" y="390117"/>
                </a:cubicBezTo>
                <a:cubicBezTo>
                  <a:pt x="191549" y="408293"/>
                  <a:pt x="79696" y="415284"/>
                  <a:pt x="67112" y="448840"/>
                </a:cubicBezTo>
                <a:cubicBezTo>
                  <a:pt x="54529" y="482396"/>
                  <a:pt x="111853" y="515952"/>
                  <a:pt x="117446" y="591453"/>
                </a:cubicBezTo>
                <a:cubicBezTo>
                  <a:pt x="123039" y="666954"/>
                  <a:pt x="116048" y="845919"/>
                  <a:pt x="100668" y="901845"/>
                </a:cubicBezTo>
                <a:cubicBezTo>
                  <a:pt x="85288" y="957772"/>
                  <a:pt x="25167" y="927012"/>
                  <a:pt x="25167" y="92701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7197844" y="3451937"/>
            <a:ext cx="184785" cy="628247"/>
          </a:xfrm>
          <a:custGeom>
            <a:avLst/>
            <a:gdLst>
              <a:gd name="connsiteX0" fmla="*/ 41945 w 184785"/>
              <a:gd name="connsiteY0" fmla="*/ 0 h 343949"/>
              <a:gd name="connsiteX1" fmla="*/ 83890 w 184785"/>
              <a:gd name="connsiteY1" fmla="*/ 33556 h 343949"/>
              <a:gd name="connsiteX2" fmla="*/ 41945 w 184785"/>
              <a:gd name="connsiteY2" fmla="*/ 159391 h 343949"/>
              <a:gd name="connsiteX3" fmla="*/ 184558 w 184785"/>
              <a:gd name="connsiteY3" fmla="*/ 176169 h 343949"/>
              <a:gd name="connsiteX4" fmla="*/ 75501 w 184785"/>
              <a:gd name="connsiteY4" fmla="*/ 218114 h 343949"/>
              <a:gd name="connsiteX5" fmla="*/ 92279 w 184785"/>
              <a:gd name="connsiteY5" fmla="*/ 285226 h 343949"/>
              <a:gd name="connsiteX6" fmla="*/ 0 w 184785"/>
              <a:gd name="connsiteY6" fmla="*/ 343949 h 34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785" h="343949">
                <a:moveTo>
                  <a:pt x="41945" y="0"/>
                </a:moveTo>
                <a:cubicBezTo>
                  <a:pt x="62917" y="3495"/>
                  <a:pt x="83890" y="6991"/>
                  <a:pt x="83890" y="33556"/>
                </a:cubicBezTo>
                <a:cubicBezTo>
                  <a:pt x="83890" y="60121"/>
                  <a:pt x="25167" y="135622"/>
                  <a:pt x="41945" y="159391"/>
                </a:cubicBezTo>
                <a:cubicBezTo>
                  <a:pt x="58723" y="183160"/>
                  <a:pt x="178965" y="166382"/>
                  <a:pt x="184558" y="176169"/>
                </a:cubicBezTo>
                <a:cubicBezTo>
                  <a:pt x="190151" y="185956"/>
                  <a:pt x="90881" y="199938"/>
                  <a:pt x="75501" y="218114"/>
                </a:cubicBezTo>
                <a:cubicBezTo>
                  <a:pt x="60121" y="236290"/>
                  <a:pt x="104862" y="264254"/>
                  <a:pt x="92279" y="285226"/>
                </a:cubicBezTo>
                <a:cubicBezTo>
                  <a:pt x="79696" y="306198"/>
                  <a:pt x="0" y="343949"/>
                  <a:pt x="0" y="34394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357248" y="3402150"/>
            <a:ext cx="1410964" cy="646331"/>
          </a:xfrm>
          <a:prstGeom prst="rect">
            <a:avLst/>
          </a:prstGeom>
          <a:noFill/>
        </p:spPr>
        <p:txBody>
          <a:bodyPr wrap="none" rtlCol="0">
            <a:spAutoFit/>
          </a:bodyPr>
          <a:lstStyle/>
          <a:p>
            <a:r>
              <a:rPr lang="en-US" dirty="0">
                <a:solidFill>
                  <a:srgbClr val="FF0000"/>
                </a:solidFill>
                <a:latin typeface="AhnbergHand" charset="0"/>
                <a:ea typeface="AhnbergHand" charset="0"/>
                <a:cs typeface="AhnbergHand" charset="0"/>
              </a:rPr>
              <a:t>“address</a:t>
            </a:r>
          </a:p>
          <a:p>
            <a:r>
              <a:rPr lang="en-US" dirty="0">
                <a:solidFill>
                  <a:srgbClr val="FF0000"/>
                </a:solidFill>
                <a:latin typeface="AhnbergHand" charset="0"/>
                <a:ea typeface="AhnbergHand" charset="0"/>
                <a:cs typeface="AhnbergHand" charset="0"/>
              </a:rPr>
              <a:t> recovery”</a:t>
            </a:r>
          </a:p>
        </p:txBody>
      </p:sp>
      <p:sp>
        <p:nvSpPr>
          <p:cNvPr id="13" name="TextBox 12"/>
          <p:cNvSpPr txBox="1"/>
          <p:nvPr/>
        </p:nvSpPr>
        <p:spPr>
          <a:xfrm>
            <a:off x="7382629" y="2615415"/>
            <a:ext cx="1632178" cy="369332"/>
          </a:xfrm>
          <a:prstGeom prst="rect">
            <a:avLst/>
          </a:prstGeom>
          <a:noFill/>
        </p:spPr>
        <p:txBody>
          <a:bodyPr wrap="none" rtlCol="0">
            <a:spAutoFit/>
          </a:bodyPr>
          <a:lstStyle/>
          <a:p>
            <a:r>
              <a:rPr lang="en-US" dirty="0">
                <a:solidFill>
                  <a:schemeClr val="accent1"/>
                </a:solidFill>
                <a:latin typeface="AhnbergHand" charset="0"/>
                <a:ea typeface="AhnbergHand" charset="0"/>
                <a:cs typeface="AhnbergHand" charset="0"/>
              </a:rPr>
              <a:t>“draw down”</a:t>
            </a:r>
          </a:p>
        </p:txBody>
      </p:sp>
    </p:spTree>
    <p:extLst>
      <p:ext uri="{BB962C8B-B14F-4D97-AF65-F5344CB8AC3E}">
        <p14:creationId xmlns:p14="http://schemas.microsoft.com/office/powerpoint/2010/main" val="1389956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V4 in 2017</a:t>
            </a:r>
          </a:p>
        </p:txBody>
      </p:sp>
      <p:sp>
        <p:nvSpPr>
          <p:cNvPr id="3" name="Content Placeholder 2"/>
          <p:cNvSpPr>
            <a:spLocks noGrp="1"/>
          </p:cNvSpPr>
          <p:nvPr>
            <p:ph idx="1"/>
          </p:nvPr>
        </p:nvSpPr>
        <p:spPr>
          <a:xfrm>
            <a:off x="1485900" y="1200151"/>
            <a:ext cx="6398468" cy="3287447"/>
          </a:xfrm>
        </p:spPr>
        <p:txBody>
          <a:bodyPr>
            <a:normAutofit/>
          </a:bodyPr>
          <a:lstStyle/>
          <a:p>
            <a:pPr marL="0" indent="0">
              <a:spcBef>
                <a:spcPts val="936"/>
              </a:spcBef>
              <a:buNone/>
            </a:pPr>
            <a:r>
              <a:rPr lang="en-US" sz="1600" dirty="0"/>
              <a:t>The equivalent of 1.4 /8s was added to the routing table across 2017</a:t>
            </a:r>
          </a:p>
          <a:p>
            <a:pPr>
              <a:spcBef>
                <a:spcPts val="936"/>
              </a:spcBef>
            </a:pPr>
            <a:r>
              <a:rPr lang="en-US" sz="1600" dirty="0"/>
              <a:t>Approximately 0.8 /8s were assigned by RIRs in 2015</a:t>
            </a:r>
          </a:p>
          <a:p>
            <a:pPr lvl="1">
              <a:spcBef>
                <a:spcPts val="936"/>
              </a:spcBef>
            </a:pPr>
            <a:r>
              <a:rPr lang="en-US" sz="1400" dirty="0"/>
              <a:t>0.5 /8’s assigned by </a:t>
            </a:r>
            <a:r>
              <a:rPr lang="en-US" sz="1400" dirty="0" err="1"/>
              <a:t>Afrinic</a:t>
            </a:r>
            <a:endParaRPr lang="en-US" sz="1400" dirty="0"/>
          </a:p>
          <a:p>
            <a:pPr lvl="1">
              <a:spcBef>
                <a:spcPts val="936"/>
              </a:spcBef>
            </a:pPr>
            <a:r>
              <a:rPr lang="en-US" sz="1400" dirty="0"/>
              <a:t>0.3 /8s were assigned by RIPE NCC and APNIC (Last /8 allocations) </a:t>
            </a:r>
          </a:p>
          <a:p>
            <a:pPr lvl="1">
              <a:spcBef>
                <a:spcPts val="936"/>
              </a:spcBef>
            </a:pPr>
            <a:endParaRPr lang="en-US" sz="1400" dirty="0"/>
          </a:p>
          <a:p>
            <a:pPr marL="300038" indent="-257175">
              <a:spcBef>
                <a:spcPts val="936"/>
              </a:spcBef>
            </a:pPr>
            <a:r>
              <a:rPr lang="en-US" sz="1600" dirty="0"/>
              <a:t>And a net of 0.6 /8’s were recovered from the pool of previously Unadvertised addresses</a:t>
            </a:r>
          </a:p>
          <a:p>
            <a:pPr lvl="1">
              <a:spcBef>
                <a:spcPts val="936"/>
              </a:spcBef>
            </a:pPr>
            <a:endParaRPr lang="en-US" sz="1400" dirty="0"/>
          </a:p>
          <a:p>
            <a:pPr lvl="1">
              <a:spcBef>
                <a:spcPts val="936"/>
              </a:spcBef>
            </a:pPr>
            <a:endParaRPr lang="en-US" sz="1400" dirty="0"/>
          </a:p>
          <a:p>
            <a:pPr lvl="1">
              <a:spcBef>
                <a:spcPts val="936"/>
              </a:spcBef>
            </a:pPr>
            <a:endParaRPr lang="en-US" sz="1400" dirty="0"/>
          </a:p>
        </p:txBody>
      </p:sp>
    </p:spTree>
    <p:extLst>
      <p:ext uri="{BB962C8B-B14F-4D97-AF65-F5344CB8AC3E}">
        <p14:creationId xmlns:p14="http://schemas.microsoft.com/office/powerpoint/2010/main" val="2395208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8FBC9F86-D84D-224B-A2F4-28769ED1A9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915566"/>
            <a:ext cx="6427661" cy="3816424"/>
          </a:xfrm>
        </p:spPr>
      </p:pic>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The Route-Views View of IPv6</a:t>
            </a:r>
          </a:p>
        </p:txBody>
      </p:sp>
      <p:sp>
        <p:nvSpPr>
          <p:cNvPr id="9" name="TextBox 8"/>
          <p:cNvSpPr txBox="1"/>
          <p:nvPr/>
        </p:nvSpPr>
        <p:spPr>
          <a:xfrm>
            <a:off x="2339752" y="3440039"/>
            <a:ext cx="2231701" cy="300082"/>
          </a:xfrm>
          <a:prstGeom prst="rect">
            <a:avLst/>
          </a:prstGeom>
          <a:noFill/>
        </p:spPr>
        <p:txBody>
          <a:bodyPr wrap="none" rtlCol="0">
            <a:spAutoFit/>
          </a:bodyPr>
          <a:lstStyle/>
          <a:p>
            <a:r>
              <a:rPr lang="en-US" sz="1350" dirty="0">
                <a:latin typeface="AhnbergHand"/>
                <a:cs typeface="AhnbergHand"/>
              </a:rPr>
              <a:t>IANA IPv4 Exhaustion</a:t>
            </a:r>
          </a:p>
        </p:txBody>
      </p:sp>
      <p:sp>
        <p:nvSpPr>
          <p:cNvPr id="6" name="Freeform 5"/>
          <p:cNvSpPr/>
          <p:nvPr/>
        </p:nvSpPr>
        <p:spPr>
          <a:xfrm>
            <a:off x="3831890" y="3683815"/>
            <a:ext cx="598508" cy="544119"/>
          </a:xfrm>
          <a:custGeom>
            <a:avLst/>
            <a:gdLst>
              <a:gd name="connsiteX0" fmla="*/ 0 w 798010"/>
              <a:gd name="connsiteY0" fmla="*/ 0 h 725492"/>
              <a:gd name="connsiteX1" fmla="*/ 302003 w 798010"/>
              <a:gd name="connsiteY1" fmla="*/ 360727 h 725492"/>
              <a:gd name="connsiteX2" fmla="*/ 780176 w 798010"/>
              <a:gd name="connsiteY2" fmla="*/ 679508 h 725492"/>
              <a:gd name="connsiteX3" fmla="*/ 704675 w 798010"/>
              <a:gd name="connsiteY3" fmla="*/ 545285 h 725492"/>
              <a:gd name="connsiteX4" fmla="*/ 788565 w 798010"/>
              <a:gd name="connsiteY4" fmla="*/ 713064 h 725492"/>
              <a:gd name="connsiteX5" fmla="*/ 612396 w 798010"/>
              <a:gd name="connsiteY5" fmla="*/ 713064 h 72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8010" h="725492">
                <a:moveTo>
                  <a:pt x="0" y="0"/>
                </a:moveTo>
                <a:cubicBezTo>
                  <a:pt x="85987" y="123738"/>
                  <a:pt x="171974" y="247476"/>
                  <a:pt x="302003" y="360727"/>
                </a:cubicBezTo>
                <a:cubicBezTo>
                  <a:pt x="432032" y="473978"/>
                  <a:pt x="713064" y="648748"/>
                  <a:pt x="780176" y="679508"/>
                </a:cubicBezTo>
                <a:cubicBezTo>
                  <a:pt x="847288" y="710268"/>
                  <a:pt x="703277" y="539692"/>
                  <a:pt x="704675" y="545285"/>
                </a:cubicBezTo>
                <a:cubicBezTo>
                  <a:pt x="706073" y="550878"/>
                  <a:pt x="803945" y="685101"/>
                  <a:pt x="788565" y="713064"/>
                </a:cubicBezTo>
                <a:cubicBezTo>
                  <a:pt x="773185" y="741027"/>
                  <a:pt x="612396" y="713064"/>
                  <a:pt x="612396" y="7130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9371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318" y="205979"/>
            <a:ext cx="6741066" cy="857250"/>
          </a:xfrm>
        </p:spPr>
        <p:txBody>
          <a:bodyPr>
            <a:normAutofit/>
          </a:bodyPr>
          <a:lstStyle/>
          <a:p>
            <a:r>
              <a:rPr lang="en-US" sz="3200" dirty="0">
                <a:solidFill>
                  <a:schemeClr val="accent6">
                    <a:lumMod val="50000"/>
                  </a:schemeClr>
                </a:solidFill>
                <a:latin typeface="Powderfinger Type" panose="02020709070000000403" pitchFamily="49" charset="77"/>
              </a:rPr>
              <a:t>Through the Routing Lens …</a:t>
            </a:r>
          </a:p>
        </p:txBody>
      </p:sp>
      <p:sp>
        <p:nvSpPr>
          <p:cNvPr id="3" name="Content Placeholder 2"/>
          <p:cNvSpPr>
            <a:spLocks noGrp="1"/>
          </p:cNvSpPr>
          <p:nvPr>
            <p:ph idx="1"/>
          </p:nvPr>
        </p:nvSpPr>
        <p:spPr>
          <a:xfrm>
            <a:off x="311982" y="1275606"/>
            <a:ext cx="4248472" cy="3394472"/>
          </a:xfrm>
        </p:spPr>
        <p:txBody>
          <a:bodyPr>
            <a:normAutofit/>
          </a:bodyPr>
          <a:lstStyle/>
          <a:p>
            <a:pPr marL="0" indent="0">
              <a:buNone/>
            </a:pPr>
            <a:r>
              <a:rPr lang="en-US" sz="1800" dirty="0"/>
              <a:t>There are very few ways to assemble a single view of the entire Internet</a:t>
            </a:r>
          </a:p>
          <a:p>
            <a:pPr marL="0" indent="0">
              <a:buNone/>
            </a:pPr>
            <a:r>
              <a:rPr lang="en-US" sz="1800" dirty="0"/>
              <a:t>The lens of routing is one of the ways in which information relating to the entire reachable Internet is bought together</a:t>
            </a:r>
          </a:p>
          <a:p>
            <a:pPr marL="0" indent="0">
              <a:buNone/>
            </a:pPr>
            <a:r>
              <a:rPr lang="en-US" sz="1800" dirty="0"/>
              <a:t>Even so, its not a perfect lens…</a:t>
            </a:r>
          </a:p>
        </p:txBody>
      </p:sp>
      <p:pic>
        <p:nvPicPr>
          <p:cNvPr id="6" name="Picture 5">
            <a:extLst>
              <a:ext uri="{FF2B5EF4-FFF2-40B4-BE49-F238E27FC236}">
                <a16:creationId xmlns:a16="http://schemas.microsoft.com/office/drawing/2014/main" id="{5387EC88-FA63-0940-B360-93855CA28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1203598"/>
            <a:ext cx="3060319" cy="3060319"/>
          </a:xfrm>
          <a:prstGeom prst="rect">
            <a:avLst/>
          </a:prstGeom>
        </p:spPr>
      </p:pic>
    </p:spTree>
    <p:extLst>
      <p:ext uri="{BB962C8B-B14F-4D97-AF65-F5344CB8AC3E}">
        <p14:creationId xmlns:p14="http://schemas.microsoft.com/office/powerpoint/2010/main" val="655385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2016-2017 in Detail</a:t>
            </a:r>
          </a:p>
        </p:txBody>
      </p:sp>
      <p:pic>
        <p:nvPicPr>
          <p:cNvPr id="7" name="Content Placeholder 6">
            <a:extLst>
              <a:ext uri="{FF2B5EF4-FFF2-40B4-BE49-F238E27FC236}">
                <a16:creationId xmlns:a16="http://schemas.microsoft.com/office/drawing/2014/main" id="{959DEE01-0363-E84E-A554-617E08A3AC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031059"/>
            <a:ext cx="6051921" cy="3593329"/>
          </a:xfrm>
        </p:spPr>
      </p:pic>
    </p:spTree>
    <p:extLst>
      <p:ext uri="{BB962C8B-B14F-4D97-AF65-F5344CB8AC3E}">
        <p14:creationId xmlns:p14="http://schemas.microsoft.com/office/powerpoint/2010/main" val="4155080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IPv6</a:t>
            </a:r>
          </a:p>
        </p:txBody>
      </p:sp>
      <p:sp>
        <p:nvSpPr>
          <p:cNvPr id="5" name="TextBox 4"/>
          <p:cNvSpPr txBox="1"/>
          <p:nvPr/>
        </p:nvSpPr>
        <p:spPr>
          <a:xfrm>
            <a:off x="4744684" y="1067955"/>
            <a:ext cx="3175499" cy="507831"/>
          </a:xfrm>
          <a:prstGeom prst="rect">
            <a:avLst/>
          </a:prstGeom>
          <a:noFill/>
        </p:spPr>
        <p:txBody>
          <a:bodyPr wrap="square" rtlCol="0">
            <a:spAutoFit/>
          </a:bodyPr>
          <a:lstStyle/>
          <a:p>
            <a:r>
              <a:rPr lang="en-US" sz="1350" dirty="0">
                <a:latin typeface="AhnbergHand"/>
                <a:cs typeface="AhnbergHand"/>
              </a:rPr>
              <a:t>Routing prefixes – growing by some 10,000 prefixes per year</a:t>
            </a:r>
          </a:p>
        </p:txBody>
      </p:sp>
      <p:sp>
        <p:nvSpPr>
          <p:cNvPr id="6" name="Freeform 5"/>
          <p:cNvSpPr/>
          <p:nvPr/>
        </p:nvSpPr>
        <p:spPr>
          <a:xfrm>
            <a:off x="4818845" y="1610591"/>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0" y="3508664"/>
            <a:ext cx="3175499" cy="715581"/>
          </a:xfrm>
          <a:prstGeom prst="rect">
            <a:avLst/>
          </a:prstGeom>
          <a:noFill/>
        </p:spPr>
        <p:txBody>
          <a:bodyPr wrap="square" rtlCol="0">
            <a:spAutoFit/>
          </a:bodyPr>
          <a:lstStyle/>
          <a:p>
            <a:r>
              <a:rPr lang="en-US" sz="1350" dirty="0">
                <a:latin typeface="AhnbergHand"/>
                <a:cs typeface="AhnbergHand"/>
              </a:rPr>
              <a:t>AS Numbers– growing by some 1,700 prefixes per year (which is half the V4 growth)</a:t>
            </a:r>
          </a:p>
        </p:txBody>
      </p:sp>
      <p:sp>
        <p:nvSpPr>
          <p:cNvPr id="7" name="Freeform 6"/>
          <p:cNvSpPr/>
          <p:nvPr/>
        </p:nvSpPr>
        <p:spPr>
          <a:xfrm>
            <a:off x="2384265" y="4185227"/>
            <a:ext cx="2034522" cy="59459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4" name="Picture 3">
            <a:extLst>
              <a:ext uri="{FF2B5EF4-FFF2-40B4-BE49-F238E27FC236}">
                <a16:creationId xmlns:a16="http://schemas.microsoft.com/office/drawing/2014/main" id="{67EFCD49-2C9E-C049-B9C6-43120C6E4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843558"/>
            <a:ext cx="4452645" cy="2643758"/>
          </a:xfrm>
          <a:prstGeom prst="rect">
            <a:avLst/>
          </a:prstGeom>
        </p:spPr>
      </p:pic>
      <p:pic>
        <p:nvPicPr>
          <p:cNvPr id="12" name="Picture 11">
            <a:extLst>
              <a:ext uri="{FF2B5EF4-FFF2-40B4-BE49-F238E27FC236}">
                <a16:creationId xmlns:a16="http://schemas.microsoft.com/office/drawing/2014/main" id="{DA21C836-48F1-DD46-B724-20761E884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372" y="2630122"/>
            <a:ext cx="3611289" cy="2144203"/>
          </a:xfrm>
          <a:prstGeom prst="rect">
            <a:avLst/>
          </a:prstGeom>
        </p:spPr>
      </p:pic>
    </p:spTree>
    <p:extLst>
      <p:ext uri="{BB962C8B-B14F-4D97-AF65-F5344CB8AC3E}">
        <p14:creationId xmlns:p14="http://schemas.microsoft.com/office/powerpoint/2010/main" val="3620063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IPv6</a:t>
            </a:r>
          </a:p>
        </p:txBody>
      </p:sp>
      <p:sp>
        <p:nvSpPr>
          <p:cNvPr id="5" name="TextBox 4"/>
          <p:cNvSpPr txBox="1"/>
          <p:nvPr/>
        </p:nvSpPr>
        <p:spPr>
          <a:xfrm>
            <a:off x="4744684" y="1067955"/>
            <a:ext cx="3175499" cy="715581"/>
          </a:xfrm>
          <a:prstGeom prst="rect">
            <a:avLst/>
          </a:prstGeom>
          <a:noFill/>
        </p:spPr>
        <p:txBody>
          <a:bodyPr wrap="square" rtlCol="0">
            <a:spAutoFit/>
          </a:bodyPr>
          <a:lstStyle/>
          <a:p>
            <a:r>
              <a:rPr lang="en-US" sz="1350" dirty="0">
                <a:latin typeface="AhnbergHand"/>
                <a:cs typeface="AhnbergHand"/>
              </a:rPr>
              <a:t>More Specifics now take up more than one third of the routing table</a:t>
            </a:r>
          </a:p>
        </p:txBody>
      </p:sp>
      <p:sp>
        <p:nvSpPr>
          <p:cNvPr id="6" name="Freeform 5"/>
          <p:cNvSpPr/>
          <p:nvPr/>
        </p:nvSpPr>
        <p:spPr>
          <a:xfrm>
            <a:off x="4818845" y="1610591"/>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0" y="3560619"/>
            <a:ext cx="3175499" cy="507831"/>
          </a:xfrm>
          <a:prstGeom prst="rect">
            <a:avLst/>
          </a:prstGeom>
          <a:noFill/>
        </p:spPr>
        <p:txBody>
          <a:bodyPr wrap="square" rtlCol="0">
            <a:spAutoFit/>
          </a:bodyPr>
          <a:lstStyle/>
          <a:p>
            <a:r>
              <a:rPr lang="en-US" sz="1350" dirty="0">
                <a:latin typeface="AhnbergHand"/>
                <a:cs typeface="AhnbergHand"/>
              </a:rPr>
              <a:t>The average size of a routing advertisement is getting smaller</a:t>
            </a:r>
          </a:p>
        </p:txBody>
      </p:sp>
      <p:sp>
        <p:nvSpPr>
          <p:cNvPr id="7" name="Freeform 6"/>
          <p:cNvSpPr/>
          <p:nvPr/>
        </p:nvSpPr>
        <p:spPr>
          <a:xfrm>
            <a:off x="2384265" y="4185227"/>
            <a:ext cx="2034522" cy="59459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9" name="Picture 8">
            <a:extLst>
              <a:ext uri="{FF2B5EF4-FFF2-40B4-BE49-F238E27FC236}">
                <a16:creationId xmlns:a16="http://schemas.microsoft.com/office/drawing/2014/main" id="{3D52BB0A-F82D-C54E-9DA6-22126FAF8C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880" y="887791"/>
            <a:ext cx="3846262" cy="2283718"/>
          </a:xfrm>
          <a:prstGeom prst="rect">
            <a:avLst/>
          </a:prstGeom>
        </p:spPr>
      </p:pic>
      <p:pic>
        <p:nvPicPr>
          <p:cNvPr id="12" name="Picture 11">
            <a:extLst>
              <a:ext uri="{FF2B5EF4-FFF2-40B4-BE49-F238E27FC236}">
                <a16:creationId xmlns:a16="http://schemas.microsoft.com/office/drawing/2014/main" id="{6401B310-5732-DD49-B79A-C4B3168E8F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005" y="2427734"/>
            <a:ext cx="3709893" cy="2202749"/>
          </a:xfrm>
          <a:prstGeom prst="rect">
            <a:avLst/>
          </a:prstGeom>
        </p:spPr>
      </p:pic>
    </p:spTree>
    <p:extLst>
      <p:ext uri="{BB962C8B-B14F-4D97-AF65-F5344CB8AC3E}">
        <p14:creationId xmlns:p14="http://schemas.microsoft.com/office/powerpoint/2010/main" val="955706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IPv6</a:t>
            </a:r>
          </a:p>
        </p:txBody>
      </p:sp>
      <p:sp>
        <p:nvSpPr>
          <p:cNvPr id="5" name="TextBox 4"/>
          <p:cNvSpPr txBox="1"/>
          <p:nvPr/>
        </p:nvSpPr>
        <p:spPr>
          <a:xfrm>
            <a:off x="4796638" y="1373911"/>
            <a:ext cx="3175499" cy="507831"/>
          </a:xfrm>
          <a:prstGeom prst="rect">
            <a:avLst/>
          </a:prstGeom>
          <a:noFill/>
        </p:spPr>
        <p:txBody>
          <a:bodyPr wrap="square" rtlCol="0">
            <a:spAutoFit/>
          </a:bodyPr>
          <a:lstStyle/>
          <a:p>
            <a:r>
              <a:rPr lang="en-US" sz="1350" dirty="0">
                <a:latin typeface="AhnbergHand"/>
                <a:cs typeface="AhnbergHand"/>
              </a:rPr>
              <a:t>Advertised Address span is  growing at a linear rate</a:t>
            </a:r>
          </a:p>
        </p:txBody>
      </p:sp>
      <p:sp>
        <p:nvSpPr>
          <p:cNvPr id="6" name="Freeform 5"/>
          <p:cNvSpPr/>
          <p:nvPr/>
        </p:nvSpPr>
        <p:spPr>
          <a:xfrm>
            <a:off x="4865027" y="2049320"/>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0" y="3560618"/>
            <a:ext cx="3175499" cy="1131079"/>
          </a:xfrm>
          <a:prstGeom prst="rect">
            <a:avLst/>
          </a:prstGeom>
          <a:noFill/>
        </p:spPr>
        <p:txBody>
          <a:bodyPr wrap="square" rtlCol="0">
            <a:spAutoFit/>
          </a:bodyPr>
          <a:lstStyle/>
          <a:p>
            <a:r>
              <a:rPr lang="en-US" sz="1350" dirty="0">
                <a:latin typeface="AhnbergHand"/>
                <a:cs typeface="AhnbergHand"/>
              </a:rPr>
              <a:t>The “shape” of inter-AS interconnection in IPv6 appears to be steady, as the Average AS Path length has been held steady through the year </a:t>
            </a:r>
          </a:p>
        </p:txBody>
      </p:sp>
      <p:sp>
        <p:nvSpPr>
          <p:cNvPr id="7" name="Freeform 6"/>
          <p:cNvSpPr/>
          <p:nvPr/>
        </p:nvSpPr>
        <p:spPr>
          <a:xfrm>
            <a:off x="2836277" y="4431171"/>
            <a:ext cx="2034522" cy="474886"/>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101" y="3195800"/>
            <a:ext cx="2996952" cy="1831737"/>
          </a:xfrm>
          <a:prstGeom prst="rect">
            <a:avLst/>
          </a:prstGeom>
        </p:spPr>
      </p:pic>
      <p:pic>
        <p:nvPicPr>
          <p:cNvPr id="9" name="Picture 8">
            <a:extLst>
              <a:ext uri="{FF2B5EF4-FFF2-40B4-BE49-F238E27FC236}">
                <a16:creationId xmlns:a16="http://schemas.microsoft.com/office/drawing/2014/main" id="{431D81A8-30C1-8943-93E8-021E2ED8C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70" y="943350"/>
            <a:ext cx="4088815" cy="2427734"/>
          </a:xfrm>
          <a:prstGeom prst="rect">
            <a:avLst/>
          </a:prstGeom>
        </p:spPr>
      </p:pic>
    </p:spTree>
    <p:extLst>
      <p:ext uri="{BB962C8B-B14F-4D97-AF65-F5344CB8AC3E}">
        <p14:creationId xmlns:p14="http://schemas.microsoft.com/office/powerpoint/2010/main" val="3827379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AS Adjacencies (Route Views)</a:t>
            </a:r>
          </a:p>
        </p:txBody>
      </p:sp>
      <p:sp>
        <p:nvSpPr>
          <p:cNvPr id="4" name="Slide Number Placeholder 3"/>
          <p:cNvSpPr>
            <a:spLocks noGrp="1"/>
          </p:cNvSpPr>
          <p:nvPr>
            <p:ph type="sldNum" sz="quarter" idx="4"/>
          </p:nvPr>
        </p:nvSpPr>
        <p:spPr/>
        <p:txBody>
          <a:bodyPr/>
          <a:lstStyle/>
          <a:p>
            <a:fld id="{38B2A337-2C29-4402-A0A2-E290C184D5D3}" type="slidenum">
              <a:rPr lang="en-AU" kern="0" smtClean="0"/>
              <a:pPr/>
              <a:t>24</a:t>
            </a:fld>
            <a:endParaRPr lang="en-AU" kern="0" dirty="0"/>
          </a:p>
        </p:txBody>
      </p:sp>
      <p:sp>
        <p:nvSpPr>
          <p:cNvPr id="9" name="TextBox 8"/>
          <p:cNvSpPr txBox="1"/>
          <p:nvPr/>
        </p:nvSpPr>
        <p:spPr>
          <a:xfrm>
            <a:off x="179512" y="1371034"/>
            <a:ext cx="5132367" cy="954107"/>
          </a:xfrm>
          <a:prstGeom prst="rect">
            <a:avLst/>
          </a:prstGeom>
          <a:noFill/>
        </p:spPr>
        <p:txBody>
          <a:bodyPr wrap="none" rtlCol="0">
            <a:spAutoFit/>
          </a:bodyPr>
          <a:lstStyle/>
          <a:p>
            <a:r>
              <a:rPr lang="en-US" sz="1400" dirty="0"/>
              <a:t>10,415 out of 14,975  ASNs have 1 or 2 AS Adjacencies (69%)</a:t>
            </a:r>
          </a:p>
          <a:p>
            <a:r>
              <a:rPr lang="en-US" sz="1400" dirty="0"/>
              <a:t>1,020 ASNs have 10 or more adjacencies</a:t>
            </a:r>
          </a:p>
          <a:p>
            <a:r>
              <a:rPr lang="en-US" sz="1400" dirty="0"/>
              <a:t>5 ASNs have &gt;1,000 adjacencies</a:t>
            </a:r>
          </a:p>
          <a:p>
            <a:endParaRPr lang="en-US" sz="1400" dirty="0"/>
          </a:p>
        </p:txBody>
      </p:sp>
      <p:sp>
        <p:nvSpPr>
          <p:cNvPr id="10" name="TextBox 9"/>
          <p:cNvSpPr txBox="1"/>
          <p:nvPr/>
        </p:nvSpPr>
        <p:spPr>
          <a:xfrm>
            <a:off x="77703" y="2825550"/>
            <a:ext cx="4340162" cy="1015663"/>
          </a:xfrm>
          <a:prstGeom prst="rect">
            <a:avLst/>
          </a:prstGeom>
          <a:noFill/>
        </p:spPr>
        <p:txBody>
          <a:bodyPr wrap="none" rtlCol="0">
            <a:spAutoFit/>
          </a:bodyPr>
          <a:lstStyle/>
          <a:p>
            <a:r>
              <a:rPr lang="en-US" sz="1200" dirty="0"/>
              <a:t>4,190  AS6939   HURRICANE - Hurricane Electric, Inc., US</a:t>
            </a:r>
          </a:p>
          <a:p>
            <a:r>
              <a:rPr lang="en-US" sz="1200" dirty="0"/>
              <a:t>1,711  AS174    COGENT-174 - Cogent Communications, US</a:t>
            </a:r>
          </a:p>
          <a:p>
            <a:r>
              <a:rPr lang="en-US" sz="1200" dirty="0"/>
              <a:t>1,436  AS3356   LEVEL3 - Level 3 Communications, Inc., US</a:t>
            </a:r>
          </a:p>
          <a:p>
            <a:r>
              <a:rPr lang="en-US" sz="1200" dirty="0"/>
              <a:t>1,179  AS37100  SEACOM-AS, MU</a:t>
            </a:r>
          </a:p>
          <a:p>
            <a:r>
              <a:rPr lang="en-US" sz="1200" dirty="0"/>
              <a:t>1,041  AS1299   </a:t>
            </a:r>
            <a:r>
              <a:rPr lang="en-US" sz="1200" dirty="0" err="1"/>
              <a:t>Telia</a:t>
            </a:r>
            <a:r>
              <a:rPr lang="en-US" sz="1200" dirty="0"/>
              <a:t> Carrier, SE</a:t>
            </a:r>
          </a:p>
        </p:txBody>
      </p:sp>
      <p:pic>
        <p:nvPicPr>
          <p:cNvPr id="5" name="Picture 4">
            <a:extLst>
              <a:ext uri="{FF2B5EF4-FFF2-40B4-BE49-F238E27FC236}">
                <a16:creationId xmlns:a16="http://schemas.microsoft.com/office/drawing/2014/main" id="{7157DC0A-0FDD-0B4D-ABCB-7AD3487C8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1606" y="1707654"/>
            <a:ext cx="4175580" cy="2931790"/>
          </a:xfrm>
          <a:prstGeom prst="rect">
            <a:avLst/>
          </a:prstGeom>
        </p:spPr>
      </p:pic>
    </p:spTree>
    <p:extLst>
      <p:ext uri="{BB962C8B-B14F-4D97-AF65-F5344CB8AC3E}">
        <p14:creationId xmlns:p14="http://schemas.microsoft.com/office/powerpoint/2010/main" val="1999090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V6 in 2017</a:t>
            </a:r>
          </a:p>
        </p:txBody>
      </p:sp>
      <p:sp>
        <p:nvSpPr>
          <p:cNvPr id="3" name="Content Placeholder 2"/>
          <p:cNvSpPr>
            <a:spLocks noGrp="1"/>
          </p:cNvSpPr>
          <p:nvPr>
            <p:ph idx="1"/>
          </p:nvPr>
        </p:nvSpPr>
        <p:spPr/>
        <p:txBody>
          <a:bodyPr/>
          <a:lstStyle/>
          <a:p>
            <a:r>
              <a:rPr lang="en-US" dirty="0"/>
              <a:t>Overall IPv6 Internet growth in terms of BGP is steady at some </a:t>
            </a:r>
            <a:r>
              <a:rPr lang="en-US" b="1" dirty="0">
                <a:solidFill>
                  <a:srgbClr val="FF0000"/>
                </a:solidFill>
              </a:rPr>
              <a:t>10,000 route entries p.a.	</a:t>
            </a:r>
          </a:p>
          <a:p>
            <a:endParaRPr lang="en-US" b="1" dirty="0">
              <a:solidFill>
                <a:srgbClr val="FF0000"/>
              </a:solidFill>
            </a:endParaRPr>
          </a:p>
        </p:txBody>
      </p:sp>
    </p:spTree>
    <p:extLst>
      <p:ext uri="{BB962C8B-B14F-4D97-AF65-F5344CB8AC3E}">
        <p14:creationId xmlns:p14="http://schemas.microsoft.com/office/powerpoint/2010/main" val="405849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329" y="1573496"/>
            <a:ext cx="6172200" cy="857250"/>
          </a:xfrm>
        </p:spPr>
        <p:txBody>
          <a:bodyPr/>
          <a:lstStyle/>
          <a:p>
            <a:r>
              <a:rPr lang="en-US" dirty="0">
                <a:solidFill>
                  <a:schemeClr val="accent6">
                    <a:lumMod val="50000"/>
                  </a:schemeClr>
                </a:solidFill>
                <a:latin typeface="AhnbergHand"/>
                <a:cs typeface="AhnbergHand"/>
              </a:rPr>
              <a:t>What to expect</a:t>
            </a:r>
          </a:p>
        </p:txBody>
      </p:sp>
    </p:spTree>
    <p:extLst>
      <p:ext uri="{BB962C8B-B14F-4D97-AF65-F5344CB8AC3E}">
        <p14:creationId xmlns:p14="http://schemas.microsoft.com/office/powerpoint/2010/main" val="2887337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BGP Size Projections</a:t>
            </a:r>
          </a:p>
        </p:txBody>
      </p:sp>
      <p:sp>
        <p:nvSpPr>
          <p:cNvPr id="3" name="Content Placeholder 2"/>
          <p:cNvSpPr>
            <a:spLocks noGrp="1"/>
          </p:cNvSpPr>
          <p:nvPr>
            <p:ph idx="1"/>
          </p:nvPr>
        </p:nvSpPr>
        <p:spPr/>
        <p:txBody>
          <a:bodyPr>
            <a:normAutofit/>
          </a:bodyPr>
          <a:lstStyle/>
          <a:p>
            <a:pPr marL="0" indent="0">
              <a:buNone/>
            </a:pPr>
            <a:r>
              <a:rPr lang="en-US" dirty="0"/>
              <a:t>For the Internet this is a time of some uncertainty</a:t>
            </a:r>
          </a:p>
          <a:p>
            <a:pPr lvl="2"/>
            <a:r>
              <a:rPr lang="en-US" dirty="0"/>
              <a:t>Registry IPv4 address run out</a:t>
            </a:r>
          </a:p>
          <a:p>
            <a:pPr lvl="2"/>
            <a:r>
              <a:rPr lang="en-US" dirty="0"/>
              <a:t>Uncertainty over the impacts of market-mediated movements of IPv4 on the routing table</a:t>
            </a:r>
          </a:p>
          <a:p>
            <a:pPr lvl="2"/>
            <a:r>
              <a:rPr lang="en-US" dirty="0"/>
              <a:t>Uncertainty over the timing of IPv6 </a:t>
            </a:r>
            <a:r>
              <a:rPr lang="en-US" dirty="0" err="1"/>
              <a:t>takeup</a:t>
            </a:r>
            <a:r>
              <a:rPr lang="en-US" dirty="0"/>
              <a:t> leads to a mixed response to IPv6 so far, and no clear indicator of trigger points for change for those remaining IPv4-only networks</a:t>
            </a:r>
          </a:p>
        </p:txBody>
      </p:sp>
    </p:spTree>
    <p:extLst>
      <p:ext uri="{BB962C8B-B14F-4D97-AF65-F5344CB8AC3E}">
        <p14:creationId xmlns:p14="http://schemas.microsoft.com/office/powerpoint/2010/main" val="2726567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652" y="33468"/>
            <a:ext cx="6264696" cy="857250"/>
          </a:xfrm>
        </p:spPr>
        <p:txBody>
          <a:bodyPr>
            <a:normAutofit/>
          </a:bodyPr>
          <a:lstStyle/>
          <a:p>
            <a:r>
              <a:rPr lang="en-US" sz="2800" dirty="0">
                <a:solidFill>
                  <a:schemeClr val="accent6">
                    <a:lumMod val="50000"/>
                  </a:schemeClr>
                </a:solidFill>
                <a:latin typeface="Powderfinger Type"/>
                <a:cs typeface="Powderfinger Type"/>
              </a:rPr>
              <a:t>V4 - Daily Growth Rates</a:t>
            </a:r>
          </a:p>
        </p:txBody>
      </p:sp>
      <p:pic>
        <p:nvPicPr>
          <p:cNvPr id="7" name="Content Placeholder 6">
            <a:extLst>
              <a:ext uri="{FF2B5EF4-FFF2-40B4-BE49-F238E27FC236}">
                <a16:creationId xmlns:a16="http://schemas.microsoft.com/office/drawing/2014/main" id="{62045CB1-25B1-454C-B020-658E806275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659680"/>
            <a:ext cx="5403307" cy="3208214"/>
          </a:xfrm>
        </p:spPr>
      </p:pic>
      <p:sp>
        <p:nvSpPr>
          <p:cNvPr id="9" name="TextBox 8">
            <a:extLst>
              <a:ext uri="{FF2B5EF4-FFF2-40B4-BE49-F238E27FC236}">
                <a16:creationId xmlns:a16="http://schemas.microsoft.com/office/drawing/2014/main" id="{844E4A2E-3E82-594F-B73D-0017A0F595A3}"/>
              </a:ext>
            </a:extLst>
          </p:cNvPr>
          <p:cNvSpPr txBox="1"/>
          <p:nvPr/>
        </p:nvSpPr>
        <p:spPr>
          <a:xfrm>
            <a:off x="323528" y="3867894"/>
            <a:ext cx="5544616" cy="923330"/>
          </a:xfrm>
          <a:prstGeom prst="rect">
            <a:avLst/>
          </a:prstGeom>
          <a:noFill/>
        </p:spPr>
        <p:txBody>
          <a:bodyPr wrap="square" rtlCol="0">
            <a:spAutoFit/>
          </a:bodyPr>
          <a:lstStyle/>
          <a:p>
            <a:r>
              <a:rPr lang="en-US" dirty="0"/>
              <a:t>Growth in the V4 network appears to be constant at a long term average of 140 additional routes per day, or some 51,000 additional routes per year</a:t>
            </a:r>
          </a:p>
        </p:txBody>
      </p:sp>
    </p:spTree>
    <p:extLst>
      <p:ext uri="{BB962C8B-B14F-4D97-AF65-F5344CB8AC3E}">
        <p14:creationId xmlns:p14="http://schemas.microsoft.com/office/powerpoint/2010/main" val="1358117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V4 BGP Table Size Predictions</a:t>
            </a:r>
          </a:p>
        </p:txBody>
      </p:sp>
      <p:sp>
        <p:nvSpPr>
          <p:cNvPr id="3" name="Content Placeholder 2"/>
          <p:cNvSpPr>
            <a:spLocks noGrp="1"/>
          </p:cNvSpPr>
          <p:nvPr>
            <p:ph idx="1"/>
          </p:nvPr>
        </p:nvSpPr>
        <p:spPr>
          <a:xfrm>
            <a:off x="611560" y="1419622"/>
            <a:ext cx="2988332" cy="3423827"/>
          </a:xfrm>
        </p:spPr>
        <p:txBody>
          <a:bodyPr>
            <a:normAutofit/>
          </a:bodyPr>
          <a:lstStyle/>
          <a:p>
            <a:pPr marL="0" indent="0">
              <a:spcBef>
                <a:spcPts val="450"/>
              </a:spcBef>
              <a:buNone/>
            </a:pPr>
            <a:r>
              <a:rPr lang="en-US" sz="1600" dirty="0"/>
              <a:t>Jan</a:t>
            </a:r>
            <a:r>
              <a:rPr lang="en-US" sz="1600" i="1" dirty="0">
                <a:solidFill>
                  <a:schemeClr val="tx1">
                    <a:lumMod val="50000"/>
                    <a:lumOff val="50000"/>
                  </a:schemeClr>
                </a:solidFill>
              </a:rPr>
              <a:t> </a:t>
            </a:r>
            <a:r>
              <a:rPr lang="en-US" sz="1600" i="1" dirty="0"/>
              <a:t>2016	    587,000</a:t>
            </a:r>
            <a:endParaRPr lang="en-US" sz="1600" i="1" dirty="0">
              <a:solidFill>
                <a:schemeClr val="bg1">
                  <a:lumMod val="75000"/>
                </a:schemeClr>
              </a:solidFill>
            </a:endParaRPr>
          </a:p>
          <a:p>
            <a:pPr marL="0" indent="0">
              <a:spcBef>
                <a:spcPts val="450"/>
              </a:spcBef>
              <a:buNone/>
            </a:pPr>
            <a:r>
              <a:rPr lang="en-US" sz="1600" i="1" dirty="0">
                <a:solidFill>
                  <a:schemeClr val="tx1">
                    <a:lumMod val="50000"/>
                    <a:lumOff val="50000"/>
                  </a:schemeClr>
                </a:solidFill>
              </a:rPr>
              <a:t>       </a:t>
            </a:r>
            <a:r>
              <a:rPr lang="en-US" sz="1600" i="1" dirty="0">
                <a:solidFill>
                  <a:schemeClr val="tx1">
                    <a:lumMod val="85000"/>
                    <a:lumOff val="15000"/>
                  </a:schemeClr>
                </a:solidFill>
              </a:rPr>
              <a:t>2017	    646,000</a:t>
            </a:r>
            <a:endParaRPr lang="en-US" sz="1600" i="1" dirty="0">
              <a:solidFill>
                <a:schemeClr val="bg1">
                  <a:lumMod val="75000"/>
                </a:schemeClr>
              </a:solidFill>
            </a:endParaRPr>
          </a:p>
          <a:p>
            <a:pPr marL="0" indent="0">
              <a:spcBef>
                <a:spcPts val="450"/>
              </a:spcBef>
              <a:buNone/>
            </a:pPr>
            <a:r>
              <a:rPr lang="en-US" sz="1600" i="1" dirty="0">
                <a:solidFill>
                  <a:schemeClr val="tx1">
                    <a:lumMod val="50000"/>
                    <a:lumOff val="50000"/>
                  </a:schemeClr>
                </a:solidFill>
              </a:rPr>
              <a:t>       </a:t>
            </a:r>
            <a:r>
              <a:rPr lang="en-US" sz="1600" b="1" i="1" dirty="0"/>
              <a:t>2018	    699,000</a:t>
            </a:r>
            <a:r>
              <a:rPr lang="en-US" sz="1600" i="1" dirty="0">
                <a:solidFill>
                  <a:schemeClr val="bg1">
                    <a:lumMod val="75000"/>
                  </a:schemeClr>
                </a:solidFill>
              </a:rPr>
              <a:t>	</a:t>
            </a:r>
          </a:p>
          <a:p>
            <a:pPr marL="0" indent="0">
              <a:spcBef>
                <a:spcPts val="450"/>
              </a:spcBef>
              <a:buNone/>
            </a:pPr>
            <a:r>
              <a:rPr lang="en-US" sz="1600" i="1" dirty="0">
                <a:solidFill>
                  <a:schemeClr val="tx1">
                    <a:lumMod val="50000"/>
                    <a:lumOff val="50000"/>
                  </a:schemeClr>
                </a:solidFill>
              </a:rPr>
              <a:t>       2019	    744,000</a:t>
            </a:r>
            <a:endParaRPr lang="en-US" sz="1600" i="1" dirty="0">
              <a:solidFill>
                <a:schemeClr val="bg1">
                  <a:lumMod val="75000"/>
                </a:schemeClr>
              </a:solidFill>
            </a:endParaRPr>
          </a:p>
          <a:p>
            <a:pPr marL="0" indent="0">
              <a:spcBef>
                <a:spcPts val="450"/>
              </a:spcBef>
              <a:buNone/>
            </a:pPr>
            <a:r>
              <a:rPr lang="en-US" sz="1600" i="1" dirty="0">
                <a:solidFill>
                  <a:schemeClr val="bg1">
                    <a:lumMod val="65000"/>
                  </a:schemeClr>
                </a:solidFill>
              </a:rPr>
              <a:t>       </a:t>
            </a:r>
            <a:r>
              <a:rPr lang="en-US" sz="1600" i="1" dirty="0">
                <a:solidFill>
                  <a:schemeClr val="bg1">
                    <a:lumMod val="50000"/>
                  </a:schemeClr>
                </a:solidFill>
              </a:rPr>
              <a:t>2020	    795,000</a:t>
            </a:r>
          </a:p>
          <a:p>
            <a:pPr marL="0" indent="0">
              <a:spcBef>
                <a:spcPts val="450"/>
              </a:spcBef>
              <a:buNone/>
            </a:pPr>
            <a:r>
              <a:rPr lang="en-US" sz="1600" i="1" dirty="0">
                <a:solidFill>
                  <a:schemeClr val="tx1">
                    <a:lumMod val="50000"/>
                    <a:lumOff val="50000"/>
                  </a:schemeClr>
                </a:solidFill>
              </a:rPr>
              <a:t>       </a:t>
            </a:r>
            <a:r>
              <a:rPr lang="en-US" sz="1600" i="1" dirty="0">
                <a:solidFill>
                  <a:schemeClr val="bg2">
                    <a:lumMod val="75000"/>
                  </a:schemeClr>
                </a:solidFill>
              </a:rPr>
              <a:t>2021	    846,000</a:t>
            </a:r>
          </a:p>
          <a:p>
            <a:pPr marL="0" indent="0">
              <a:spcBef>
                <a:spcPts val="450"/>
              </a:spcBef>
              <a:buNone/>
            </a:pPr>
            <a:r>
              <a:rPr lang="en-US" sz="1600" i="1" dirty="0">
                <a:solidFill>
                  <a:schemeClr val="bg2">
                    <a:lumMod val="75000"/>
                  </a:schemeClr>
                </a:solidFill>
              </a:rPr>
              <a:t>       2022	    897,000</a:t>
            </a:r>
          </a:p>
          <a:p>
            <a:pPr marL="0" indent="0">
              <a:spcBef>
                <a:spcPts val="450"/>
              </a:spcBef>
              <a:buNone/>
            </a:pPr>
            <a:r>
              <a:rPr lang="en-US" sz="1600" i="1" dirty="0">
                <a:solidFill>
                  <a:schemeClr val="bg2">
                    <a:lumMod val="75000"/>
                  </a:schemeClr>
                </a:solidFill>
              </a:rPr>
              <a:t>       2023     948,000</a:t>
            </a:r>
          </a:p>
          <a:p>
            <a:pPr marL="0" indent="0">
              <a:spcBef>
                <a:spcPts val="450"/>
              </a:spcBef>
              <a:buNone/>
            </a:pPr>
            <a:endParaRPr lang="en-US" sz="1600" dirty="0">
              <a:solidFill>
                <a:schemeClr val="bg1">
                  <a:lumMod val="65000"/>
                </a:schemeClr>
              </a:solidFill>
            </a:endParaRPr>
          </a:p>
        </p:txBody>
      </p:sp>
      <p:pic>
        <p:nvPicPr>
          <p:cNvPr id="9" name="Picture 8">
            <a:extLst>
              <a:ext uri="{FF2B5EF4-FFF2-40B4-BE49-F238E27FC236}">
                <a16:creationId xmlns:a16="http://schemas.microsoft.com/office/drawing/2014/main" id="{76EECCA1-951F-904C-AC3F-B51094D83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1131590"/>
            <a:ext cx="4380693" cy="3075806"/>
          </a:xfrm>
          <a:prstGeom prst="rect">
            <a:avLst/>
          </a:prstGeom>
        </p:spPr>
      </p:pic>
    </p:spTree>
    <p:extLst>
      <p:ext uri="{BB962C8B-B14F-4D97-AF65-F5344CB8AC3E}">
        <p14:creationId xmlns:p14="http://schemas.microsoft.com/office/powerpoint/2010/main" val="3794837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B37C75B-9286-0341-A0CA-474F59DA0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921" y="699542"/>
            <a:ext cx="6811962" cy="4044603"/>
          </a:xfrm>
          <a:prstGeom prst="rect">
            <a:avLst/>
          </a:prstGeom>
        </p:spPr>
      </p:pic>
      <p:sp>
        <p:nvSpPr>
          <p:cNvPr id="3" name="TextBox 2"/>
          <p:cNvSpPr txBox="1"/>
          <p:nvPr/>
        </p:nvSpPr>
        <p:spPr>
          <a:xfrm>
            <a:off x="1976464" y="3384305"/>
            <a:ext cx="2159566" cy="253916"/>
          </a:xfrm>
          <a:prstGeom prst="rect">
            <a:avLst/>
          </a:prstGeom>
          <a:solidFill>
            <a:srgbClr val="FFFFFF"/>
          </a:solidFill>
        </p:spPr>
        <p:txBody>
          <a:bodyPr wrap="none" rtlCol="0">
            <a:spAutoFit/>
          </a:bodyPr>
          <a:lstStyle/>
          <a:p>
            <a:r>
              <a:rPr lang="en-US" sz="1050" dirty="0">
                <a:latin typeface="AhnbergHand"/>
                <a:cs typeface="AhnbergHand"/>
              </a:rPr>
              <a:t>1994: Introduction of CIDR</a:t>
            </a:r>
          </a:p>
        </p:txBody>
      </p:sp>
      <p:sp>
        <p:nvSpPr>
          <p:cNvPr id="5" name="TextBox 4"/>
          <p:cNvSpPr txBox="1"/>
          <p:nvPr/>
        </p:nvSpPr>
        <p:spPr>
          <a:xfrm>
            <a:off x="1830119" y="2879949"/>
            <a:ext cx="3260636" cy="253916"/>
          </a:xfrm>
          <a:prstGeom prst="rect">
            <a:avLst/>
          </a:prstGeom>
          <a:solidFill>
            <a:srgbClr val="FFFFFF"/>
          </a:solidFill>
        </p:spPr>
        <p:txBody>
          <a:bodyPr wrap="square" rtlCol="0">
            <a:spAutoFit/>
          </a:bodyPr>
          <a:lstStyle/>
          <a:p>
            <a:r>
              <a:rPr lang="en-US" sz="1050" dirty="0">
                <a:latin typeface="AhnbergHand"/>
                <a:cs typeface="AhnbergHand"/>
              </a:rPr>
              <a:t>2001: The Great Internet Boom and Bust</a:t>
            </a:r>
          </a:p>
        </p:txBody>
      </p:sp>
      <p:sp>
        <p:nvSpPr>
          <p:cNvPr id="6" name="TextBox 5"/>
          <p:cNvSpPr txBox="1"/>
          <p:nvPr/>
        </p:nvSpPr>
        <p:spPr>
          <a:xfrm>
            <a:off x="3568328" y="2415197"/>
            <a:ext cx="1983235" cy="253916"/>
          </a:xfrm>
          <a:prstGeom prst="rect">
            <a:avLst/>
          </a:prstGeom>
          <a:solidFill>
            <a:srgbClr val="FFFFFF"/>
          </a:solidFill>
        </p:spPr>
        <p:txBody>
          <a:bodyPr wrap="none" rtlCol="0">
            <a:spAutoFit/>
          </a:bodyPr>
          <a:lstStyle/>
          <a:p>
            <a:r>
              <a:rPr lang="en-US" sz="1050" dirty="0">
                <a:latin typeface="AhnbergHand"/>
                <a:cs typeface="AhnbergHand"/>
              </a:rPr>
              <a:t>2005: Consumer Market</a:t>
            </a:r>
          </a:p>
        </p:txBody>
      </p:sp>
      <p:sp>
        <p:nvSpPr>
          <p:cNvPr id="8" name="TextBox 7"/>
          <p:cNvSpPr txBox="1"/>
          <p:nvPr/>
        </p:nvSpPr>
        <p:spPr>
          <a:xfrm>
            <a:off x="4258850" y="1578248"/>
            <a:ext cx="1972015" cy="253916"/>
          </a:xfrm>
          <a:prstGeom prst="rect">
            <a:avLst/>
          </a:prstGeom>
          <a:solidFill>
            <a:srgbClr val="FFFFFF"/>
          </a:solidFill>
        </p:spPr>
        <p:txBody>
          <a:bodyPr wrap="none" rtlCol="0">
            <a:spAutoFit/>
          </a:bodyPr>
          <a:lstStyle/>
          <a:p>
            <a:r>
              <a:rPr lang="en-US" sz="1050" dirty="0">
                <a:latin typeface="AhnbergHand"/>
                <a:cs typeface="AhnbergHand"/>
              </a:rPr>
              <a:t>2011: Address Exhaustion</a:t>
            </a:r>
          </a:p>
        </p:txBody>
      </p:sp>
      <p:cxnSp>
        <p:nvCxnSpPr>
          <p:cNvPr id="9" name="Straight Arrow Connector 8"/>
          <p:cNvCxnSpPr>
            <a:cxnSpLocks/>
          </p:cNvCxnSpPr>
          <p:nvPr/>
        </p:nvCxnSpPr>
        <p:spPr>
          <a:xfrm flipH="1">
            <a:off x="1528169" y="3651870"/>
            <a:ext cx="1438797" cy="628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cxnSpLocks/>
          </p:cNvCxnSpPr>
          <p:nvPr/>
        </p:nvCxnSpPr>
        <p:spPr>
          <a:xfrm flipH="1">
            <a:off x="3286885" y="3146282"/>
            <a:ext cx="176153" cy="7216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cxnSpLocks/>
          </p:cNvCxnSpPr>
          <p:nvPr/>
        </p:nvCxnSpPr>
        <p:spPr>
          <a:xfrm flipH="1">
            <a:off x="4258850" y="2669113"/>
            <a:ext cx="531928" cy="9107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cxnSpLocks/>
          </p:cNvCxnSpPr>
          <p:nvPr/>
        </p:nvCxnSpPr>
        <p:spPr>
          <a:xfrm>
            <a:off x="5033489" y="1787133"/>
            <a:ext cx="706471" cy="10006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261606" y="169498"/>
            <a:ext cx="7058343" cy="523220"/>
          </a:xfrm>
          <a:prstGeom prst="rect">
            <a:avLst/>
          </a:prstGeom>
          <a:noFill/>
        </p:spPr>
        <p:txBody>
          <a:bodyPr wrap="none" rtlCol="0">
            <a:spAutoFit/>
          </a:bodyPr>
          <a:lstStyle/>
          <a:p>
            <a:r>
              <a:rPr lang="en-US" sz="2800" dirty="0">
                <a:solidFill>
                  <a:schemeClr val="accent6">
                    <a:lumMod val="50000"/>
                  </a:schemeClr>
                </a:solidFill>
                <a:latin typeface="Powderfinger Type"/>
                <a:cs typeface="Powderfinger Type"/>
              </a:rPr>
              <a:t>24 Years of Routing the Internet</a:t>
            </a:r>
          </a:p>
        </p:txBody>
      </p:sp>
      <p:sp>
        <p:nvSpPr>
          <p:cNvPr id="2" name="TextBox 1"/>
          <p:cNvSpPr txBox="1"/>
          <p:nvPr/>
        </p:nvSpPr>
        <p:spPr>
          <a:xfrm>
            <a:off x="285450" y="1370740"/>
            <a:ext cx="2736304" cy="577081"/>
          </a:xfrm>
          <a:prstGeom prst="rect">
            <a:avLst/>
          </a:prstGeom>
          <a:solidFill>
            <a:schemeClr val="bg1"/>
          </a:solidFill>
        </p:spPr>
        <p:txBody>
          <a:bodyPr wrap="square" rtlCol="0">
            <a:spAutoFit/>
          </a:bodyPr>
          <a:lstStyle/>
          <a:p>
            <a:r>
              <a:rPr lang="en-US" sz="1050" dirty="0">
                <a:solidFill>
                  <a:schemeClr val="accent6">
                    <a:lumMod val="50000"/>
                  </a:schemeClr>
                </a:solidFill>
                <a:latin typeface="AhnbergHand"/>
                <a:cs typeface="AhnbergHand"/>
              </a:rPr>
              <a:t>This is a view pulled together from each of the routing peers of Route-Views</a:t>
            </a:r>
          </a:p>
        </p:txBody>
      </p:sp>
    </p:spTree>
    <p:extLst>
      <p:ext uri="{BB962C8B-B14F-4D97-AF65-F5344CB8AC3E}">
        <p14:creationId xmlns:p14="http://schemas.microsoft.com/office/powerpoint/2010/main" val="449725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V6 - Daily Growth Rates</a:t>
            </a:r>
          </a:p>
        </p:txBody>
      </p:sp>
      <p:pic>
        <p:nvPicPr>
          <p:cNvPr id="8" name="Content Placeholder 7">
            <a:extLst>
              <a:ext uri="{FF2B5EF4-FFF2-40B4-BE49-F238E27FC236}">
                <a16:creationId xmlns:a16="http://schemas.microsoft.com/office/drawing/2014/main" id="{4A169762-B49E-3C46-AD55-F6007A943D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131590"/>
            <a:ext cx="5707063" cy="3424238"/>
          </a:xfrm>
        </p:spPr>
      </p:pic>
    </p:spTree>
    <p:extLst>
      <p:ext uri="{BB962C8B-B14F-4D97-AF65-F5344CB8AC3E}">
        <p14:creationId xmlns:p14="http://schemas.microsoft.com/office/powerpoint/2010/main" val="1633110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V6 BGP Table Size Predictions</a:t>
            </a:r>
          </a:p>
        </p:txBody>
      </p:sp>
      <p:sp>
        <p:nvSpPr>
          <p:cNvPr id="3" name="Content Placeholder 2"/>
          <p:cNvSpPr>
            <a:spLocks noGrp="1"/>
          </p:cNvSpPr>
          <p:nvPr>
            <p:ph idx="1"/>
          </p:nvPr>
        </p:nvSpPr>
        <p:spPr>
          <a:xfrm>
            <a:off x="383217" y="1704115"/>
            <a:ext cx="7020780" cy="3423827"/>
          </a:xfrm>
        </p:spPr>
        <p:txBody>
          <a:bodyPr>
            <a:normAutofit/>
          </a:bodyPr>
          <a:lstStyle/>
          <a:p>
            <a:pPr marL="0" indent="0">
              <a:spcBef>
                <a:spcPts val="450"/>
              </a:spcBef>
              <a:buNone/>
            </a:pPr>
            <a:r>
              <a:rPr lang="en-US" sz="1600" dirty="0"/>
              <a:t>Jan</a:t>
            </a:r>
            <a:r>
              <a:rPr lang="en-US" sz="1600" i="1" dirty="0">
                <a:solidFill>
                  <a:schemeClr val="tx1">
                    <a:lumMod val="50000"/>
                    <a:lumOff val="50000"/>
                  </a:schemeClr>
                </a:solidFill>
              </a:rPr>
              <a:t> </a:t>
            </a:r>
            <a:r>
              <a:rPr lang="en-US" sz="1600" i="1" dirty="0"/>
              <a:t>2016	      27,000	  27,000</a:t>
            </a:r>
            <a:endParaRPr lang="en-US" sz="1600" i="1" dirty="0">
              <a:solidFill>
                <a:schemeClr val="bg1">
                  <a:lumMod val="75000"/>
                </a:schemeClr>
              </a:solidFill>
            </a:endParaRPr>
          </a:p>
          <a:p>
            <a:pPr marL="0" indent="0">
              <a:spcBef>
                <a:spcPts val="450"/>
              </a:spcBef>
              <a:buNone/>
            </a:pPr>
            <a:r>
              <a:rPr lang="en-US" sz="1600" i="1" dirty="0">
                <a:solidFill>
                  <a:schemeClr val="tx1">
                    <a:lumMod val="50000"/>
                    <a:lumOff val="50000"/>
                  </a:schemeClr>
                </a:solidFill>
              </a:rPr>
              <a:t>       </a:t>
            </a:r>
            <a:r>
              <a:rPr lang="en-US" sz="1600" i="1" dirty="0">
                <a:solidFill>
                  <a:schemeClr val="tx1">
                    <a:lumMod val="85000"/>
                    <a:lumOff val="15000"/>
                  </a:schemeClr>
                </a:solidFill>
              </a:rPr>
              <a:t>2017	      37,000	  37,000</a:t>
            </a:r>
            <a:endParaRPr lang="en-US" sz="1600" i="1" dirty="0">
              <a:solidFill>
                <a:schemeClr val="bg1">
                  <a:lumMod val="75000"/>
                </a:schemeClr>
              </a:solidFill>
            </a:endParaRPr>
          </a:p>
          <a:p>
            <a:pPr marL="0" indent="0">
              <a:spcBef>
                <a:spcPts val="450"/>
              </a:spcBef>
              <a:buNone/>
            </a:pPr>
            <a:r>
              <a:rPr lang="en-US" sz="1600" i="1" dirty="0">
                <a:solidFill>
                  <a:schemeClr val="tx1">
                    <a:lumMod val="50000"/>
                    <a:lumOff val="50000"/>
                  </a:schemeClr>
                </a:solidFill>
              </a:rPr>
              <a:t>       </a:t>
            </a:r>
            <a:r>
              <a:rPr lang="en-US" sz="1600" b="1" i="1" dirty="0"/>
              <a:t>2018	      45,000</a:t>
            </a:r>
            <a:r>
              <a:rPr lang="en-US" sz="1600" i="1" dirty="0">
                <a:solidFill>
                  <a:schemeClr val="bg1">
                    <a:lumMod val="75000"/>
                  </a:schemeClr>
                </a:solidFill>
              </a:rPr>
              <a:t>	  </a:t>
            </a:r>
            <a:r>
              <a:rPr lang="en-US" sz="1600" b="1" i="1" dirty="0"/>
              <a:t>45,000</a:t>
            </a:r>
          </a:p>
          <a:p>
            <a:pPr marL="0" indent="0">
              <a:spcBef>
                <a:spcPts val="450"/>
              </a:spcBef>
              <a:buNone/>
            </a:pPr>
            <a:r>
              <a:rPr lang="en-US" sz="1600" i="1" dirty="0">
                <a:solidFill>
                  <a:schemeClr val="tx1">
                    <a:lumMod val="50000"/>
                    <a:lumOff val="50000"/>
                  </a:schemeClr>
                </a:solidFill>
              </a:rPr>
              <a:t>       2019	      47,000	  63,000</a:t>
            </a:r>
            <a:endParaRPr lang="en-US" sz="1600" i="1" dirty="0">
              <a:solidFill>
                <a:schemeClr val="bg1">
                  <a:lumMod val="75000"/>
                </a:schemeClr>
              </a:solidFill>
            </a:endParaRPr>
          </a:p>
          <a:p>
            <a:pPr marL="0" indent="0">
              <a:spcBef>
                <a:spcPts val="450"/>
              </a:spcBef>
              <a:buNone/>
            </a:pPr>
            <a:r>
              <a:rPr lang="en-US" sz="1600" i="1" dirty="0">
                <a:solidFill>
                  <a:schemeClr val="bg1">
                    <a:lumMod val="65000"/>
                  </a:schemeClr>
                </a:solidFill>
              </a:rPr>
              <a:t>       </a:t>
            </a:r>
            <a:r>
              <a:rPr lang="en-US" sz="1600" i="1" dirty="0">
                <a:solidFill>
                  <a:schemeClr val="bg1">
                    <a:lumMod val="50000"/>
                  </a:schemeClr>
                </a:solidFill>
              </a:rPr>
              <a:t>2020	      53,000	  83,000</a:t>
            </a:r>
          </a:p>
          <a:p>
            <a:pPr marL="0" indent="0">
              <a:spcBef>
                <a:spcPts val="450"/>
              </a:spcBef>
              <a:buNone/>
            </a:pPr>
            <a:r>
              <a:rPr lang="en-US" sz="1600" i="1" dirty="0">
                <a:solidFill>
                  <a:schemeClr val="tx1">
                    <a:lumMod val="50000"/>
                    <a:lumOff val="50000"/>
                  </a:schemeClr>
                </a:solidFill>
              </a:rPr>
              <a:t>       </a:t>
            </a:r>
            <a:r>
              <a:rPr lang="en-US" sz="1600" i="1" dirty="0">
                <a:solidFill>
                  <a:schemeClr val="bg2">
                    <a:lumMod val="75000"/>
                  </a:schemeClr>
                </a:solidFill>
              </a:rPr>
              <a:t>2021	      59,000	110,000</a:t>
            </a:r>
          </a:p>
          <a:p>
            <a:pPr marL="0" indent="0">
              <a:spcBef>
                <a:spcPts val="450"/>
              </a:spcBef>
              <a:buNone/>
            </a:pPr>
            <a:r>
              <a:rPr lang="en-US" sz="1600" i="1" dirty="0">
                <a:solidFill>
                  <a:schemeClr val="bg2">
                    <a:lumMod val="75000"/>
                  </a:schemeClr>
                </a:solidFill>
              </a:rPr>
              <a:t>       2022	      65,000	146,000</a:t>
            </a:r>
          </a:p>
          <a:p>
            <a:pPr marL="0" indent="0">
              <a:spcBef>
                <a:spcPts val="450"/>
              </a:spcBef>
              <a:buNone/>
            </a:pPr>
            <a:r>
              <a:rPr lang="en-US" sz="1600" i="1" dirty="0">
                <a:solidFill>
                  <a:schemeClr val="bg2">
                    <a:lumMod val="75000"/>
                  </a:schemeClr>
                </a:solidFill>
              </a:rPr>
              <a:t>       2023       71,000	194,000</a:t>
            </a:r>
          </a:p>
          <a:p>
            <a:pPr marL="0" indent="0">
              <a:spcBef>
                <a:spcPts val="450"/>
              </a:spcBef>
              <a:buNone/>
            </a:pPr>
            <a:endParaRPr lang="en-US" sz="1600" dirty="0">
              <a:solidFill>
                <a:schemeClr val="bg1">
                  <a:lumMod val="65000"/>
                </a:schemeClr>
              </a:solidFill>
            </a:endParaRPr>
          </a:p>
        </p:txBody>
      </p:sp>
      <p:sp>
        <p:nvSpPr>
          <p:cNvPr id="4" name="TextBox 3">
            <a:extLst>
              <a:ext uri="{FF2B5EF4-FFF2-40B4-BE49-F238E27FC236}">
                <a16:creationId xmlns:a16="http://schemas.microsoft.com/office/drawing/2014/main" id="{945F02E0-C3B4-9246-9FA2-E2641D76802F}"/>
              </a:ext>
            </a:extLst>
          </p:cNvPr>
          <p:cNvSpPr txBox="1"/>
          <p:nvPr/>
        </p:nvSpPr>
        <p:spPr>
          <a:xfrm>
            <a:off x="1355325" y="1211399"/>
            <a:ext cx="3185487" cy="369332"/>
          </a:xfrm>
          <a:prstGeom prst="rect">
            <a:avLst/>
          </a:prstGeom>
          <a:noFill/>
        </p:spPr>
        <p:txBody>
          <a:bodyPr wrap="none" rtlCol="0">
            <a:spAutoFit/>
          </a:bodyPr>
          <a:lstStyle/>
          <a:p>
            <a:r>
              <a:rPr lang="en-AU" dirty="0"/>
              <a:t>Linear              Exponential    </a:t>
            </a:r>
          </a:p>
        </p:txBody>
      </p:sp>
      <p:pic>
        <p:nvPicPr>
          <p:cNvPr id="7" name="Picture 6">
            <a:extLst>
              <a:ext uri="{FF2B5EF4-FFF2-40B4-BE49-F238E27FC236}">
                <a16:creationId xmlns:a16="http://schemas.microsoft.com/office/drawing/2014/main" id="{366569CB-D9EA-EE46-96C8-01B15A26E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131590"/>
            <a:ext cx="4380693" cy="3075806"/>
          </a:xfrm>
          <a:prstGeom prst="rect">
            <a:avLst/>
          </a:prstGeom>
        </p:spPr>
      </p:pic>
    </p:spTree>
    <p:extLst>
      <p:ext uri="{BB962C8B-B14F-4D97-AF65-F5344CB8AC3E}">
        <p14:creationId xmlns:p14="http://schemas.microsoft.com/office/powerpoint/2010/main" val="4192336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BGP Table Growth</a:t>
            </a:r>
          </a:p>
        </p:txBody>
      </p:sp>
      <p:sp>
        <p:nvSpPr>
          <p:cNvPr id="3" name="Content Placeholder 2"/>
          <p:cNvSpPr>
            <a:spLocks noGrp="1"/>
          </p:cNvSpPr>
          <p:nvPr>
            <p:ph idx="1"/>
          </p:nvPr>
        </p:nvSpPr>
        <p:spPr>
          <a:xfrm>
            <a:off x="1043608" y="1200152"/>
            <a:ext cx="7200800" cy="3423827"/>
          </a:xfrm>
        </p:spPr>
        <p:txBody>
          <a:bodyPr>
            <a:normAutofit/>
          </a:bodyPr>
          <a:lstStyle/>
          <a:p>
            <a:pPr marL="0" indent="0">
              <a:spcAft>
                <a:spcPts val="600"/>
              </a:spcAft>
              <a:buNone/>
            </a:pPr>
            <a:r>
              <a:rPr lang="en-US" sz="1800" b="1" dirty="0"/>
              <a:t>Nothing in these figures suggests that there is cause for urgent alarm -- at present</a:t>
            </a:r>
          </a:p>
          <a:p>
            <a:pPr lvl="1">
              <a:spcAft>
                <a:spcPts val="600"/>
              </a:spcAft>
            </a:pPr>
            <a:r>
              <a:rPr lang="en-US" sz="1600" dirty="0"/>
              <a:t>The overall eBGP growth rates for IPv4 are holding at a modest level, and the IPv6 table, although it is growing at a faster relative rate, is still small in size in absolute terms</a:t>
            </a:r>
          </a:p>
          <a:p>
            <a:pPr lvl="1">
              <a:spcAft>
                <a:spcPts val="600"/>
              </a:spcAft>
            </a:pPr>
            <a:r>
              <a:rPr lang="en-US" sz="1600" dirty="0"/>
              <a:t>As long as we are prepared to live within the technical constraints of the current routing paradigm, the Internet’s use of BGP will continue to be viable for some time yet</a:t>
            </a:r>
          </a:p>
          <a:p>
            <a:pPr marL="266700" lvl="1" indent="0">
              <a:spcAft>
                <a:spcPts val="600"/>
              </a:spcAft>
              <a:buNone/>
            </a:pPr>
            <a:endParaRPr lang="en-US" sz="1600" dirty="0"/>
          </a:p>
          <a:p>
            <a:pPr marL="0" indent="0">
              <a:spcAft>
                <a:spcPts val="600"/>
              </a:spcAft>
              <a:buNone/>
            </a:pPr>
            <a:endParaRPr lang="en-US" sz="1800" dirty="0"/>
          </a:p>
          <a:p>
            <a:pPr>
              <a:spcAft>
                <a:spcPts val="600"/>
              </a:spcAft>
            </a:pPr>
            <a:endParaRPr lang="en-US" sz="1800" dirty="0"/>
          </a:p>
        </p:txBody>
      </p:sp>
    </p:spTree>
    <p:extLst>
      <p:ext uri="{BB962C8B-B14F-4D97-AF65-F5344CB8AC3E}">
        <p14:creationId xmlns:p14="http://schemas.microsoft.com/office/powerpoint/2010/main" val="465909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BGP Updates</a:t>
            </a:r>
          </a:p>
        </p:txBody>
      </p:sp>
      <p:sp>
        <p:nvSpPr>
          <p:cNvPr id="3" name="Content Placeholder 2"/>
          <p:cNvSpPr>
            <a:spLocks noGrp="1"/>
          </p:cNvSpPr>
          <p:nvPr>
            <p:ph idx="1"/>
          </p:nvPr>
        </p:nvSpPr>
        <p:spPr/>
        <p:txBody>
          <a:bodyPr/>
          <a:lstStyle/>
          <a:p>
            <a:r>
              <a:rPr lang="en-US" dirty="0"/>
              <a:t>What about the level of updates in BGP?</a:t>
            </a:r>
          </a:p>
          <a:p>
            <a:pPr marL="0" indent="0">
              <a:buNone/>
            </a:pPr>
            <a:endParaRPr lang="en-US" dirty="0"/>
          </a:p>
        </p:txBody>
      </p:sp>
    </p:spTree>
    <p:extLst>
      <p:ext uri="{BB962C8B-B14F-4D97-AF65-F5344CB8AC3E}">
        <p14:creationId xmlns:p14="http://schemas.microsoft.com/office/powerpoint/2010/main" val="1233891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3037"/>
            <a:ext cx="7200800" cy="857250"/>
          </a:xfrm>
        </p:spPr>
        <p:txBody>
          <a:bodyPr>
            <a:normAutofit/>
          </a:bodyPr>
          <a:lstStyle/>
          <a:p>
            <a:r>
              <a:rPr lang="en-US" sz="2800" dirty="0">
                <a:solidFill>
                  <a:schemeClr val="accent6">
                    <a:lumMod val="50000"/>
                  </a:schemeClr>
                </a:solidFill>
                <a:latin typeface="Powderfinger Type"/>
                <a:cs typeface="Powderfinger Type"/>
              </a:rPr>
              <a:t>IPv4 BGP Updates</a:t>
            </a:r>
          </a:p>
        </p:txBody>
      </p:sp>
      <p:pic>
        <p:nvPicPr>
          <p:cNvPr id="7" name="Content Placeholder 6">
            <a:extLst>
              <a:ext uri="{FF2B5EF4-FFF2-40B4-BE49-F238E27FC236}">
                <a16:creationId xmlns:a16="http://schemas.microsoft.com/office/drawing/2014/main" id="{4F41CE0B-3AE7-844C-845A-38B8EE2941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047262"/>
            <a:ext cx="5800745" cy="3577126"/>
          </a:xfrm>
        </p:spPr>
      </p:pic>
    </p:spTree>
    <p:extLst>
      <p:ext uri="{BB962C8B-B14F-4D97-AF65-F5344CB8AC3E}">
        <p14:creationId xmlns:p14="http://schemas.microsoft.com/office/powerpoint/2010/main" val="377810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4591"/>
            <a:ext cx="7118548" cy="857250"/>
          </a:xfrm>
        </p:spPr>
        <p:txBody>
          <a:bodyPr>
            <a:noAutofit/>
          </a:bodyPr>
          <a:lstStyle/>
          <a:p>
            <a:r>
              <a:rPr lang="en-US" sz="2800" dirty="0">
                <a:solidFill>
                  <a:schemeClr val="accent6">
                    <a:lumMod val="50000"/>
                  </a:schemeClr>
                </a:solidFill>
                <a:latin typeface="Powderfinger Type"/>
                <a:cs typeface="Powderfinger Type"/>
              </a:rPr>
              <a:t>IPv4 BGP Convergence Performance</a:t>
            </a:r>
          </a:p>
        </p:txBody>
      </p:sp>
      <p:pic>
        <p:nvPicPr>
          <p:cNvPr id="7" name="Content Placeholder 6">
            <a:extLst>
              <a:ext uri="{FF2B5EF4-FFF2-40B4-BE49-F238E27FC236}">
                <a16:creationId xmlns:a16="http://schemas.microsoft.com/office/drawing/2014/main" id="{4595D4FC-AF0C-DC4F-8464-FABDFA36FA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6815" y="1200150"/>
            <a:ext cx="5350371" cy="3424238"/>
          </a:xfrm>
        </p:spPr>
      </p:pic>
    </p:spTree>
    <p:extLst>
      <p:ext uri="{BB962C8B-B14F-4D97-AF65-F5344CB8AC3E}">
        <p14:creationId xmlns:p14="http://schemas.microsoft.com/office/powerpoint/2010/main" val="2746172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Updates in IPv4 BGP</a:t>
            </a:r>
          </a:p>
        </p:txBody>
      </p:sp>
      <p:sp>
        <p:nvSpPr>
          <p:cNvPr id="3" name="Content Placeholder 2"/>
          <p:cNvSpPr>
            <a:spLocks noGrp="1"/>
          </p:cNvSpPr>
          <p:nvPr>
            <p:ph idx="1"/>
          </p:nvPr>
        </p:nvSpPr>
        <p:spPr>
          <a:xfrm>
            <a:off x="1043608" y="1200151"/>
            <a:ext cx="6120680" cy="3423827"/>
          </a:xfrm>
        </p:spPr>
        <p:txBody>
          <a:bodyPr>
            <a:noAutofit/>
          </a:bodyPr>
          <a:lstStyle/>
          <a:p>
            <a:pPr marL="0" indent="0">
              <a:buNone/>
            </a:pPr>
            <a:r>
              <a:rPr lang="en-US" sz="2000" b="1" dirty="0"/>
              <a:t>Still no great level of concern …</a:t>
            </a:r>
          </a:p>
          <a:p>
            <a:r>
              <a:rPr lang="en-US" sz="1600" dirty="0"/>
              <a:t>The number of updates per instability event has been relatively constant, which unanticipated.</a:t>
            </a:r>
          </a:p>
          <a:p>
            <a:r>
              <a:rPr lang="en-US" sz="1600" dirty="0"/>
              <a:t>Likely contributors to this outcome are the damping effect of widespread use of the MRAI interval by eBGP speakers, and the compressed topology factor, as seen in the relatively constant V4 AS Path Length</a:t>
            </a:r>
          </a:p>
          <a:p>
            <a:pPr marL="0" indent="0">
              <a:buNone/>
            </a:pPr>
            <a:endParaRPr lang="en-US" sz="1200" dirty="0"/>
          </a:p>
        </p:txBody>
      </p:sp>
    </p:spTree>
    <p:extLst>
      <p:ext uri="{BB962C8B-B14F-4D97-AF65-F5344CB8AC3E}">
        <p14:creationId xmlns:p14="http://schemas.microsoft.com/office/powerpoint/2010/main" val="2130608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402"/>
            <a:ext cx="8136904" cy="857250"/>
          </a:xfrm>
        </p:spPr>
        <p:txBody>
          <a:bodyPr>
            <a:noAutofit/>
          </a:bodyPr>
          <a:lstStyle/>
          <a:p>
            <a:r>
              <a:rPr lang="en-US" sz="2800" dirty="0">
                <a:solidFill>
                  <a:schemeClr val="accent6">
                    <a:lumMod val="50000"/>
                  </a:schemeClr>
                </a:solidFill>
                <a:latin typeface="Powderfinger Type"/>
                <a:cs typeface="Powderfinger Type"/>
              </a:rPr>
              <a:t>V6 BGP Updates</a:t>
            </a:r>
          </a:p>
        </p:txBody>
      </p:sp>
      <p:pic>
        <p:nvPicPr>
          <p:cNvPr id="5" name="Picture 4">
            <a:extLst>
              <a:ext uri="{FF2B5EF4-FFF2-40B4-BE49-F238E27FC236}">
                <a16:creationId xmlns:a16="http://schemas.microsoft.com/office/drawing/2014/main" id="{0F5F8B01-6C5D-5541-94C6-C115B07D4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699542"/>
            <a:ext cx="6505800" cy="4011910"/>
          </a:xfrm>
          <a:prstGeom prst="rect">
            <a:avLst/>
          </a:prstGeom>
        </p:spPr>
      </p:pic>
    </p:spTree>
    <p:extLst>
      <p:ext uri="{BB962C8B-B14F-4D97-AF65-F5344CB8AC3E}">
        <p14:creationId xmlns:p14="http://schemas.microsoft.com/office/powerpoint/2010/main" val="2526135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4331"/>
            <a:ext cx="7488832" cy="857250"/>
          </a:xfrm>
        </p:spPr>
        <p:txBody>
          <a:bodyPr>
            <a:normAutofit/>
          </a:bodyPr>
          <a:lstStyle/>
          <a:p>
            <a:r>
              <a:rPr lang="en-US" sz="2800" dirty="0">
                <a:solidFill>
                  <a:schemeClr val="accent6">
                    <a:lumMod val="50000"/>
                  </a:schemeClr>
                </a:solidFill>
                <a:latin typeface="Powderfinger Type"/>
                <a:cs typeface="Powderfinger Type"/>
              </a:rPr>
              <a:t>V6 Convergence Performance</a:t>
            </a:r>
          </a:p>
        </p:txBody>
      </p:sp>
      <p:pic>
        <p:nvPicPr>
          <p:cNvPr id="7" name="Picture 6">
            <a:extLst>
              <a:ext uri="{FF2B5EF4-FFF2-40B4-BE49-F238E27FC236}">
                <a16:creationId xmlns:a16="http://schemas.microsoft.com/office/drawing/2014/main" id="{ECC4A2E9-83DD-734A-ACDC-2332F9880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699542"/>
            <a:ext cx="6156097" cy="3939902"/>
          </a:xfrm>
          <a:prstGeom prst="rect">
            <a:avLst/>
          </a:prstGeom>
        </p:spPr>
      </p:pic>
    </p:spTree>
    <p:extLst>
      <p:ext uri="{BB962C8B-B14F-4D97-AF65-F5344CB8AC3E}">
        <p14:creationId xmlns:p14="http://schemas.microsoft.com/office/powerpoint/2010/main" val="1271349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Updates in IPv6</a:t>
            </a:r>
          </a:p>
        </p:txBody>
      </p:sp>
      <p:sp>
        <p:nvSpPr>
          <p:cNvPr id="3" name="Content Placeholder 2"/>
          <p:cNvSpPr>
            <a:spLocks noGrp="1"/>
          </p:cNvSpPr>
          <p:nvPr>
            <p:ph idx="1"/>
          </p:nvPr>
        </p:nvSpPr>
        <p:spPr>
          <a:xfrm>
            <a:off x="395536" y="1200151"/>
            <a:ext cx="6552728" cy="3423827"/>
          </a:xfrm>
        </p:spPr>
        <p:txBody>
          <a:bodyPr>
            <a:normAutofit/>
          </a:bodyPr>
          <a:lstStyle/>
          <a:p>
            <a:pPr marL="0" indent="0">
              <a:buNone/>
            </a:pPr>
            <a:r>
              <a:rPr lang="en-US" sz="1800" dirty="0"/>
              <a:t>BGP Route Updates are very unequally distributed across the prefix set – they appear to affect a very small number of prefixes which stand out well above the average</a:t>
            </a:r>
          </a:p>
        </p:txBody>
      </p:sp>
      <p:pic>
        <p:nvPicPr>
          <p:cNvPr id="4" name="Picture 3">
            <a:extLst>
              <a:ext uri="{FF2B5EF4-FFF2-40B4-BE49-F238E27FC236}">
                <a16:creationId xmlns:a16="http://schemas.microsoft.com/office/drawing/2014/main" id="{481BEA6C-60AE-3340-AADF-94D3874258D1}"/>
              </a:ext>
            </a:extLst>
          </p:cNvPr>
          <p:cNvPicPr>
            <a:picLocks noChangeAspect="1"/>
          </p:cNvPicPr>
          <p:nvPr/>
        </p:nvPicPr>
        <p:blipFill rotWithShape="1">
          <a:blip r:embed="rId2"/>
          <a:srcRect t="34600" r="32150"/>
          <a:stretch/>
        </p:blipFill>
        <p:spPr>
          <a:xfrm>
            <a:off x="2483768" y="2283718"/>
            <a:ext cx="3059418" cy="2211710"/>
          </a:xfrm>
          <a:prstGeom prst="rect">
            <a:avLst/>
          </a:prstGeom>
        </p:spPr>
      </p:pic>
    </p:spTree>
    <p:extLst>
      <p:ext uri="{BB962C8B-B14F-4D97-AF65-F5344CB8AC3E}">
        <p14:creationId xmlns:p14="http://schemas.microsoft.com/office/powerpoint/2010/main" val="40527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3478"/>
            <a:ext cx="8352928" cy="857250"/>
          </a:xfrm>
        </p:spPr>
        <p:txBody>
          <a:bodyPr>
            <a:normAutofit/>
          </a:bodyPr>
          <a:lstStyle/>
          <a:p>
            <a:r>
              <a:rPr lang="en-US" sz="2800" dirty="0">
                <a:solidFill>
                  <a:schemeClr val="accent6">
                    <a:lumMod val="50000"/>
                  </a:schemeClr>
                </a:solidFill>
                <a:latin typeface="Powderfinger Type" panose="02020709070000000403" pitchFamily="49" charset="77"/>
              </a:rPr>
              <a:t>2016-2017 in detail</a:t>
            </a:r>
          </a:p>
        </p:txBody>
      </p:sp>
      <p:pic>
        <p:nvPicPr>
          <p:cNvPr id="5" name="Picture 4">
            <a:extLst>
              <a:ext uri="{FF2B5EF4-FFF2-40B4-BE49-F238E27FC236}">
                <a16:creationId xmlns:a16="http://schemas.microsoft.com/office/drawing/2014/main" id="{B1D3BB69-65D9-9D45-8DB3-DB15BDD86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843558"/>
            <a:ext cx="6923656" cy="4110921"/>
          </a:xfrm>
          <a:prstGeom prst="rect">
            <a:avLst/>
          </a:prstGeom>
        </p:spPr>
      </p:pic>
    </p:spTree>
    <p:extLst>
      <p:ext uri="{BB962C8B-B14F-4D97-AF65-F5344CB8AC3E}">
        <p14:creationId xmlns:p14="http://schemas.microsoft.com/office/powerpoint/2010/main" val="3615437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Updates in IPv6</a:t>
            </a:r>
          </a:p>
        </p:txBody>
      </p:sp>
      <p:sp>
        <p:nvSpPr>
          <p:cNvPr id="5" name="TextBox 4"/>
          <p:cNvSpPr txBox="1"/>
          <p:nvPr/>
        </p:nvSpPr>
        <p:spPr>
          <a:xfrm flipH="1">
            <a:off x="899592" y="3207772"/>
            <a:ext cx="6606734" cy="300082"/>
          </a:xfrm>
          <a:prstGeom prst="rect">
            <a:avLst/>
          </a:prstGeom>
          <a:noFill/>
        </p:spPr>
        <p:txBody>
          <a:bodyPr wrap="square" rtlCol="0">
            <a:spAutoFit/>
          </a:bodyPr>
          <a:lstStyle/>
          <a:p>
            <a:r>
              <a:rPr lang="en-US" sz="1350" dirty="0"/>
              <a:t>The busiest 6 origin AS’s prefixes accounted for 70% of all BGP IPv6 prefix updates</a:t>
            </a:r>
          </a:p>
        </p:txBody>
      </p:sp>
      <p:pic>
        <p:nvPicPr>
          <p:cNvPr id="8" name="Content Placeholder 7">
            <a:extLst>
              <a:ext uri="{FF2B5EF4-FFF2-40B4-BE49-F238E27FC236}">
                <a16:creationId xmlns:a16="http://schemas.microsoft.com/office/drawing/2014/main" id="{BE57E176-F90E-ED42-AC9C-22A819F2684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3652"/>
          <a:stretch/>
        </p:blipFill>
        <p:spPr>
          <a:xfrm>
            <a:off x="395288" y="1191548"/>
            <a:ext cx="8353425" cy="1821366"/>
          </a:xfrm>
        </p:spPr>
      </p:pic>
    </p:spTree>
    <p:extLst>
      <p:ext uri="{BB962C8B-B14F-4D97-AF65-F5344CB8AC3E}">
        <p14:creationId xmlns:p14="http://schemas.microsoft.com/office/powerpoint/2010/main" val="3010885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Routing Futures</a:t>
            </a:r>
          </a:p>
        </p:txBody>
      </p:sp>
      <p:sp>
        <p:nvSpPr>
          <p:cNvPr id="3" name="Content Placeholder 2"/>
          <p:cNvSpPr>
            <a:spLocks noGrp="1"/>
          </p:cNvSpPr>
          <p:nvPr>
            <p:ph idx="1"/>
          </p:nvPr>
        </p:nvSpPr>
        <p:spPr>
          <a:xfrm>
            <a:off x="1043608" y="1200152"/>
            <a:ext cx="6840760" cy="3423827"/>
          </a:xfrm>
        </p:spPr>
        <p:txBody>
          <a:bodyPr>
            <a:normAutofit/>
          </a:bodyPr>
          <a:lstStyle/>
          <a:p>
            <a:pPr>
              <a:spcBef>
                <a:spcPts val="0"/>
              </a:spcBef>
              <a:defRPr/>
            </a:pPr>
            <a:r>
              <a:rPr lang="en-US" sz="1600" dirty="0"/>
              <a:t>There is little in the way of scaling pressure from BGP as a routing protocol – the relatively compressed topology and stability of the infrastructure links tend to ensure that BGP remains effective in routing the internet</a:t>
            </a:r>
          </a:p>
          <a:p>
            <a:pPr>
              <a:spcBef>
                <a:spcPts val="0"/>
              </a:spcBef>
              <a:defRPr/>
            </a:pPr>
            <a:endParaRPr lang="en-US" sz="1600" dirty="0"/>
          </a:p>
          <a:p>
            <a:pPr>
              <a:spcBef>
                <a:spcPts val="0"/>
              </a:spcBef>
              <a:defRPr/>
            </a:pPr>
            <a:r>
              <a:rPr lang="en-US" sz="1600" dirty="0"/>
              <a:t>The issues of FIB size, line speeds and equipment cost of line cards represent a more significant issue for hardware suppliers – we can expect cheaper line cards to to use far smaller LRU cache local FIBs in the high speed switches and push less used routes to a slower / cheaper lookup path. This approach  may also become common in very high speed line cards </a:t>
            </a:r>
          </a:p>
        </p:txBody>
      </p:sp>
      <p:sp>
        <p:nvSpPr>
          <p:cNvPr id="4" name="Slide Number Placeholder 3"/>
          <p:cNvSpPr>
            <a:spLocks noGrp="1"/>
          </p:cNvSpPr>
          <p:nvPr>
            <p:ph type="sldNum" sz="quarter" idx="4"/>
          </p:nvPr>
        </p:nvSpPr>
        <p:spPr/>
        <p:txBody>
          <a:bodyPr/>
          <a:lstStyle/>
          <a:p>
            <a:fld id="{38B2A337-2C29-4402-A0A2-E290C184D5D3}" type="slidenum">
              <a:rPr lang="en-AU" kern="0" smtClean="0"/>
              <a:pPr/>
              <a:t>41</a:t>
            </a:fld>
            <a:endParaRPr lang="en-AU" kern="0" dirty="0"/>
          </a:p>
        </p:txBody>
      </p:sp>
    </p:spTree>
    <p:extLst>
      <p:ext uri="{BB962C8B-B14F-4D97-AF65-F5344CB8AC3E}">
        <p14:creationId xmlns:p14="http://schemas.microsoft.com/office/powerpoint/2010/main" val="649006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14831-B4EC-0D4A-A9CD-180ACC9BDCF8}"/>
              </a:ext>
            </a:extLst>
          </p:cNvPr>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Some Practical Suggestions</a:t>
            </a:r>
            <a:endParaRPr lang="en-AU" sz="2800" dirty="0"/>
          </a:p>
        </p:txBody>
      </p:sp>
      <p:sp>
        <p:nvSpPr>
          <p:cNvPr id="3" name="Content Placeholder 2">
            <a:extLst>
              <a:ext uri="{FF2B5EF4-FFF2-40B4-BE49-F238E27FC236}">
                <a16:creationId xmlns:a16="http://schemas.microsoft.com/office/drawing/2014/main" id="{521FD855-D1CA-7A4F-93BB-B5CA1EC3555F}"/>
              </a:ext>
            </a:extLst>
          </p:cNvPr>
          <p:cNvSpPr>
            <a:spLocks noGrp="1"/>
          </p:cNvSpPr>
          <p:nvPr>
            <p:ph idx="1"/>
          </p:nvPr>
        </p:nvSpPr>
        <p:spPr>
          <a:xfrm>
            <a:off x="1187624" y="1200151"/>
            <a:ext cx="6984776" cy="3423827"/>
          </a:xfrm>
        </p:spPr>
        <p:txBody>
          <a:bodyPr>
            <a:normAutofit/>
          </a:bodyPr>
          <a:lstStyle/>
          <a:p>
            <a:r>
              <a:rPr lang="en-AU" sz="1800" dirty="0"/>
              <a:t>Understand your hardware’s </a:t>
            </a:r>
            <a:r>
              <a:rPr lang="en-AU" sz="1800" dirty="0" err="1"/>
              <a:t>highspeed</a:t>
            </a:r>
            <a:r>
              <a:rPr lang="en-AU" sz="1800" dirty="0"/>
              <a:t> FIB capacity in the default-free parts of your network</a:t>
            </a:r>
          </a:p>
          <a:p>
            <a:r>
              <a:rPr lang="en-AU" sz="1800" dirty="0"/>
              <a:t>Review your IPv4 / IPv6 portioning - a dual-stack eBGP router will need 850,000 IPv4 slots and 85,000 IPv6 slots for a full eBGP routing table in line cards over the coming 24 months</a:t>
            </a:r>
          </a:p>
          <a:p>
            <a:r>
              <a:rPr lang="en-AU" sz="1800" dirty="0"/>
              <a:t>Judicious use of default routes in your internal network  may allow you drop this requirement significantly</a:t>
            </a:r>
          </a:p>
        </p:txBody>
      </p:sp>
      <p:sp>
        <p:nvSpPr>
          <p:cNvPr id="4" name="Slide Number Placeholder 3">
            <a:extLst>
              <a:ext uri="{FF2B5EF4-FFF2-40B4-BE49-F238E27FC236}">
                <a16:creationId xmlns:a16="http://schemas.microsoft.com/office/drawing/2014/main" id="{E17BC529-13BC-D84C-9882-75D0C62CEC5F}"/>
              </a:ext>
            </a:extLst>
          </p:cNvPr>
          <p:cNvSpPr>
            <a:spLocks noGrp="1"/>
          </p:cNvSpPr>
          <p:nvPr>
            <p:ph type="sldNum" sz="quarter" idx="4"/>
          </p:nvPr>
        </p:nvSpPr>
        <p:spPr/>
        <p:txBody>
          <a:bodyPr/>
          <a:lstStyle/>
          <a:p>
            <a:fld id="{38B2A337-2C29-4402-A0A2-E290C184D5D3}" type="slidenum">
              <a:rPr lang="en-AU" kern="0" smtClean="0"/>
              <a:pPr/>
              <a:t>42</a:t>
            </a:fld>
            <a:endParaRPr lang="en-AU" kern="0" dirty="0"/>
          </a:p>
        </p:txBody>
      </p:sp>
    </p:spTree>
    <p:extLst>
      <p:ext uri="{BB962C8B-B14F-4D97-AF65-F5344CB8AC3E}">
        <p14:creationId xmlns:p14="http://schemas.microsoft.com/office/powerpoint/2010/main" val="37073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637" y="520241"/>
            <a:ext cx="4339390" cy="857250"/>
          </a:xfrm>
        </p:spPr>
        <p:txBody>
          <a:bodyPr>
            <a:normAutofit/>
          </a:bodyPr>
          <a:lstStyle/>
          <a:p>
            <a:r>
              <a:rPr lang="en-US" sz="4950" dirty="0">
                <a:latin typeface="Vadim's Writing"/>
                <a:cs typeface="Vadim's Writing"/>
              </a:rPr>
              <a:t>That’s it!</a:t>
            </a:r>
          </a:p>
        </p:txBody>
      </p:sp>
      <p:sp>
        <p:nvSpPr>
          <p:cNvPr id="4" name="Rectangle 2"/>
          <p:cNvSpPr>
            <a:spLocks/>
          </p:cNvSpPr>
          <p:nvPr/>
        </p:nvSpPr>
        <p:spPr bwMode="auto">
          <a:xfrm rot="397884">
            <a:off x="3169064" y="2377160"/>
            <a:ext cx="2408481" cy="885312"/>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1200" b="1" dirty="0">
                <a:effectLst>
                  <a:outerShdw blurRad="38100" dist="38100" dir="2700000" algn="tl">
                    <a:srgbClr val="FFFFFF"/>
                  </a:outerShdw>
                </a:effectLst>
                <a:latin typeface="AhnbergHand"/>
                <a:ea typeface="ＭＳ Ｐゴシック" charset="0"/>
                <a:cs typeface="AhnbergHand"/>
                <a:sym typeface="Bradley Hand ITC TT-Bold" charset="0"/>
              </a:rPr>
              <a:t>Questions?</a:t>
            </a:r>
          </a:p>
        </p:txBody>
      </p:sp>
    </p:spTree>
    <p:extLst>
      <p:ext uri="{BB962C8B-B14F-4D97-AF65-F5344CB8AC3E}">
        <p14:creationId xmlns:p14="http://schemas.microsoft.com/office/powerpoint/2010/main" val="1817906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1470"/>
            <a:ext cx="8352928" cy="857250"/>
          </a:xfrm>
        </p:spPr>
        <p:txBody>
          <a:bodyPr>
            <a:normAutofit/>
          </a:bodyPr>
          <a:lstStyle/>
          <a:p>
            <a:r>
              <a:rPr lang="en-US" sz="2800" dirty="0">
                <a:solidFill>
                  <a:schemeClr val="accent6">
                    <a:lumMod val="50000"/>
                  </a:schemeClr>
                </a:solidFill>
                <a:latin typeface="Powderfinger Type" panose="02020709070000000403" pitchFamily="49" charset="77"/>
              </a:rPr>
              <a:t>2016-2017 in detail</a:t>
            </a:r>
          </a:p>
        </p:txBody>
      </p:sp>
      <p:pic>
        <p:nvPicPr>
          <p:cNvPr id="5" name="Picture 4">
            <a:extLst>
              <a:ext uri="{FF2B5EF4-FFF2-40B4-BE49-F238E27FC236}">
                <a16:creationId xmlns:a16="http://schemas.microsoft.com/office/drawing/2014/main" id="{B1D3BB69-65D9-9D45-8DB3-DB15BDD86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836" y="843558"/>
            <a:ext cx="6923656" cy="4110921"/>
          </a:xfrm>
          <a:prstGeom prst="rect">
            <a:avLst/>
          </a:prstGeom>
        </p:spPr>
      </p:pic>
      <p:cxnSp>
        <p:nvCxnSpPr>
          <p:cNvPr id="4" name="Straight Connector 3">
            <a:extLst>
              <a:ext uri="{FF2B5EF4-FFF2-40B4-BE49-F238E27FC236}">
                <a16:creationId xmlns:a16="http://schemas.microsoft.com/office/drawing/2014/main" id="{CCB30D78-DF69-4A4E-9518-4D057EC400FD}"/>
              </a:ext>
            </a:extLst>
          </p:cNvPr>
          <p:cNvCxnSpPr>
            <a:cxnSpLocks/>
          </p:cNvCxnSpPr>
          <p:nvPr/>
        </p:nvCxnSpPr>
        <p:spPr>
          <a:xfrm flipH="1">
            <a:off x="1177198" y="2125670"/>
            <a:ext cx="6923194" cy="1643079"/>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835525A-6DBB-AE4A-880C-E101581BF930}"/>
              </a:ext>
            </a:extLst>
          </p:cNvPr>
          <p:cNvSpPr txBox="1"/>
          <p:nvPr/>
        </p:nvSpPr>
        <p:spPr>
          <a:xfrm>
            <a:off x="5578901" y="3507854"/>
            <a:ext cx="2161451" cy="300082"/>
          </a:xfrm>
          <a:prstGeom prst="rect">
            <a:avLst/>
          </a:prstGeom>
          <a:solidFill>
            <a:schemeClr val="bg1"/>
          </a:solidFill>
        </p:spPr>
        <p:txBody>
          <a:bodyPr wrap="square" rtlCol="0">
            <a:spAutoFit/>
          </a:bodyPr>
          <a:lstStyle/>
          <a:p>
            <a:r>
              <a:rPr lang="en-US" sz="1350" dirty="0">
                <a:solidFill>
                  <a:srgbClr val="FF0000"/>
                </a:solidFill>
                <a:latin typeface="AhnbergHand" charset="0"/>
                <a:ea typeface="AhnbergHand" charset="0"/>
                <a:cs typeface="AhnbergHand" charset="0"/>
              </a:rPr>
              <a:t>average growth trend</a:t>
            </a:r>
          </a:p>
        </p:txBody>
      </p:sp>
      <p:sp>
        <p:nvSpPr>
          <p:cNvPr id="7" name="Freeform 6">
            <a:extLst>
              <a:ext uri="{FF2B5EF4-FFF2-40B4-BE49-F238E27FC236}">
                <a16:creationId xmlns:a16="http://schemas.microsoft.com/office/drawing/2014/main" id="{1109A0AA-8861-2645-B129-24803726D875}"/>
              </a:ext>
            </a:extLst>
          </p:cNvPr>
          <p:cNvSpPr/>
          <p:nvPr/>
        </p:nvSpPr>
        <p:spPr>
          <a:xfrm rot="1000526">
            <a:off x="3754030" y="2685967"/>
            <a:ext cx="327406" cy="688386"/>
          </a:xfrm>
          <a:custGeom>
            <a:avLst/>
            <a:gdLst>
              <a:gd name="connsiteX0" fmla="*/ 344262 w 436541"/>
              <a:gd name="connsiteY0" fmla="*/ 73508 h 921263"/>
              <a:gd name="connsiteX1" fmla="*/ 313 w 436541"/>
              <a:gd name="connsiteY1" fmla="*/ 81897 h 921263"/>
              <a:gd name="connsiteX2" fmla="*/ 285539 w 436541"/>
              <a:gd name="connsiteY2" fmla="*/ 904018 h 921263"/>
              <a:gd name="connsiteX3" fmla="*/ 436541 w 436541"/>
              <a:gd name="connsiteY3" fmla="*/ 660737 h 921263"/>
            </a:gdLst>
            <a:ahLst/>
            <a:cxnLst>
              <a:cxn ang="0">
                <a:pos x="connsiteX0" y="connsiteY0"/>
              </a:cxn>
              <a:cxn ang="0">
                <a:pos x="connsiteX1" y="connsiteY1"/>
              </a:cxn>
              <a:cxn ang="0">
                <a:pos x="connsiteX2" y="connsiteY2"/>
              </a:cxn>
              <a:cxn ang="0">
                <a:pos x="connsiteX3" y="connsiteY3"/>
              </a:cxn>
            </a:cxnLst>
            <a:rect l="l" t="t" r="r" b="b"/>
            <a:pathLst>
              <a:path w="436541" h="921263">
                <a:moveTo>
                  <a:pt x="344262" y="73508"/>
                </a:moveTo>
                <a:cubicBezTo>
                  <a:pt x="177181" y="8493"/>
                  <a:pt x="10100" y="-56521"/>
                  <a:pt x="313" y="81897"/>
                </a:cubicBezTo>
                <a:cubicBezTo>
                  <a:pt x="-9474" y="220315"/>
                  <a:pt x="212834" y="807545"/>
                  <a:pt x="285539" y="904018"/>
                </a:cubicBezTo>
                <a:cubicBezTo>
                  <a:pt x="358244" y="1000491"/>
                  <a:pt x="436541" y="660737"/>
                  <a:pt x="436541" y="6607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52150B3F-B515-3C45-86E5-C49F9EA43448}"/>
              </a:ext>
            </a:extLst>
          </p:cNvPr>
          <p:cNvSpPr txBox="1"/>
          <p:nvPr/>
        </p:nvSpPr>
        <p:spPr>
          <a:xfrm>
            <a:off x="2411761" y="2308514"/>
            <a:ext cx="1907895" cy="300082"/>
          </a:xfrm>
          <a:prstGeom prst="rect">
            <a:avLst/>
          </a:prstGeom>
          <a:noFill/>
        </p:spPr>
        <p:txBody>
          <a:bodyPr wrap="none" rtlCol="0">
            <a:spAutoFit/>
          </a:bodyPr>
          <a:lstStyle/>
          <a:p>
            <a:r>
              <a:rPr lang="en-US" sz="1350">
                <a:solidFill>
                  <a:schemeClr val="accent1">
                    <a:lumMod val="75000"/>
                  </a:schemeClr>
                </a:solidFill>
                <a:latin typeface="AhnbergHand" charset="0"/>
                <a:ea typeface="AhnbergHand" charset="0"/>
                <a:cs typeface="AhnbergHand" charset="0"/>
              </a:rPr>
              <a:t>Route Views Peers</a:t>
            </a:r>
          </a:p>
        </p:txBody>
      </p:sp>
      <p:sp>
        <p:nvSpPr>
          <p:cNvPr id="9" name="TextBox 8">
            <a:extLst>
              <a:ext uri="{FF2B5EF4-FFF2-40B4-BE49-F238E27FC236}">
                <a16:creationId xmlns:a16="http://schemas.microsoft.com/office/drawing/2014/main" id="{DB976B51-408A-F544-AB88-5FC3A88EDB47}"/>
              </a:ext>
            </a:extLst>
          </p:cNvPr>
          <p:cNvSpPr txBox="1"/>
          <p:nvPr/>
        </p:nvSpPr>
        <p:spPr>
          <a:xfrm>
            <a:off x="2710673" y="4057913"/>
            <a:ext cx="1141659" cy="300082"/>
          </a:xfrm>
          <a:prstGeom prst="rect">
            <a:avLst/>
          </a:prstGeom>
          <a:noFill/>
        </p:spPr>
        <p:txBody>
          <a:bodyPr wrap="none" rtlCol="0">
            <a:spAutoFit/>
          </a:bodyPr>
          <a:lstStyle/>
          <a:p>
            <a:r>
              <a:rPr lang="en-US" sz="1350" dirty="0">
                <a:solidFill>
                  <a:schemeClr val="accent1">
                    <a:lumMod val="75000"/>
                  </a:schemeClr>
                </a:solidFill>
                <a:latin typeface="AhnbergHand" charset="0"/>
                <a:ea typeface="AhnbergHand" charset="0"/>
                <a:cs typeface="AhnbergHand" charset="0"/>
              </a:rPr>
              <a:t>RIS Peers</a:t>
            </a:r>
          </a:p>
        </p:txBody>
      </p:sp>
      <p:sp>
        <p:nvSpPr>
          <p:cNvPr id="10" name="Freeform 9">
            <a:extLst>
              <a:ext uri="{FF2B5EF4-FFF2-40B4-BE49-F238E27FC236}">
                <a16:creationId xmlns:a16="http://schemas.microsoft.com/office/drawing/2014/main" id="{0998CA98-45C6-A44D-AA0C-359C6D3A03EB}"/>
              </a:ext>
            </a:extLst>
          </p:cNvPr>
          <p:cNvSpPr/>
          <p:nvPr/>
        </p:nvSpPr>
        <p:spPr>
          <a:xfrm>
            <a:off x="3671752" y="3368313"/>
            <a:ext cx="132656" cy="473246"/>
          </a:xfrm>
          <a:custGeom>
            <a:avLst/>
            <a:gdLst>
              <a:gd name="connsiteX0" fmla="*/ 134930 w 176875"/>
              <a:gd name="connsiteY0" fmla="*/ 145204 h 630994"/>
              <a:gd name="connsiteX1" fmla="*/ 34262 w 176875"/>
              <a:gd name="connsiteY1" fmla="*/ 27758 h 630994"/>
              <a:gd name="connsiteX2" fmla="*/ 9095 w 176875"/>
              <a:gd name="connsiteY2" fmla="*/ 606599 h 630994"/>
              <a:gd name="connsiteX3" fmla="*/ 176875 w 176875"/>
              <a:gd name="connsiteY3" fmla="*/ 531098 h 630994"/>
            </a:gdLst>
            <a:ahLst/>
            <a:cxnLst>
              <a:cxn ang="0">
                <a:pos x="connsiteX0" y="connsiteY0"/>
              </a:cxn>
              <a:cxn ang="0">
                <a:pos x="connsiteX1" y="connsiteY1"/>
              </a:cxn>
              <a:cxn ang="0">
                <a:pos x="connsiteX2" y="connsiteY2"/>
              </a:cxn>
              <a:cxn ang="0">
                <a:pos x="connsiteX3" y="connsiteY3"/>
              </a:cxn>
            </a:cxnLst>
            <a:rect l="l" t="t" r="r" b="b"/>
            <a:pathLst>
              <a:path w="176875" h="630994">
                <a:moveTo>
                  <a:pt x="134930" y="145204"/>
                </a:moveTo>
                <a:cubicBezTo>
                  <a:pt x="95082" y="48031"/>
                  <a:pt x="55234" y="-49141"/>
                  <a:pt x="34262" y="27758"/>
                </a:cubicBezTo>
                <a:cubicBezTo>
                  <a:pt x="13290" y="104657"/>
                  <a:pt x="-14674" y="522709"/>
                  <a:pt x="9095" y="606599"/>
                </a:cubicBezTo>
                <a:cubicBezTo>
                  <a:pt x="32864" y="690489"/>
                  <a:pt x="176875" y="531098"/>
                  <a:pt x="176875" y="5310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41F7D275-DB6B-0946-BC97-5D005BF5BA13}"/>
              </a:ext>
            </a:extLst>
          </p:cNvPr>
          <p:cNvSpPr/>
          <p:nvPr/>
        </p:nvSpPr>
        <p:spPr>
          <a:xfrm>
            <a:off x="3053084" y="2552330"/>
            <a:ext cx="638077" cy="352338"/>
          </a:xfrm>
          <a:custGeom>
            <a:avLst/>
            <a:gdLst>
              <a:gd name="connsiteX0" fmla="*/ 53809 w 850769"/>
              <a:gd name="connsiteY0" fmla="*/ 0 h 469784"/>
              <a:gd name="connsiteX1" fmla="*/ 78976 w 850769"/>
              <a:gd name="connsiteY1" fmla="*/ 268448 h 469784"/>
              <a:gd name="connsiteX2" fmla="*/ 808818 w 850769"/>
              <a:gd name="connsiteY2" fmla="*/ 276837 h 469784"/>
              <a:gd name="connsiteX3" fmla="*/ 624261 w 850769"/>
              <a:gd name="connsiteY3" fmla="*/ 134224 h 469784"/>
              <a:gd name="connsiteX4" fmla="*/ 850763 w 850769"/>
              <a:gd name="connsiteY4" fmla="*/ 327171 h 469784"/>
              <a:gd name="connsiteX5" fmla="*/ 615872 w 850769"/>
              <a:gd name="connsiteY5" fmla="*/ 469784 h 46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0769" h="469784">
                <a:moveTo>
                  <a:pt x="53809" y="0"/>
                </a:moveTo>
                <a:cubicBezTo>
                  <a:pt x="3475" y="111154"/>
                  <a:pt x="-46859" y="222309"/>
                  <a:pt x="78976" y="268448"/>
                </a:cubicBezTo>
                <a:cubicBezTo>
                  <a:pt x="204811" y="314587"/>
                  <a:pt x="717937" y="299208"/>
                  <a:pt x="808818" y="276837"/>
                </a:cubicBezTo>
                <a:cubicBezTo>
                  <a:pt x="899699" y="254466"/>
                  <a:pt x="617270" y="125835"/>
                  <a:pt x="624261" y="134224"/>
                </a:cubicBezTo>
                <a:cubicBezTo>
                  <a:pt x="631252" y="142613"/>
                  <a:pt x="852161" y="271244"/>
                  <a:pt x="850763" y="327171"/>
                </a:cubicBezTo>
                <a:cubicBezTo>
                  <a:pt x="849365" y="383098"/>
                  <a:pt x="615872" y="469784"/>
                  <a:pt x="615872" y="4697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AB5573D2-79EA-9141-9EB0-292EC842D3FC}"/>
              </a:ext>
            </a:extLst>
          </p:cNvPr>
          <p:cNvSpPr/>
          <p:nvPr/>
        </p:nvSpPr>
        <p:spPr>
          <a:xfrm>
            <a:off x="3279923" y="3552718"/>
            <a:ext cx="327292" cy="453005"/>
          </a:xfrm>
          <a:custGeom>
            <a:avLst/>
            <a:gdLst>
              <a:gd name="connsiteX0" fmla="*/ 11416 w 436389"/>
              <a:gd name="connsiteY0" fmla="*/ 604007 h 604007"/>
              <a:gd name="connsiteX1" fmla="*/ 53361 w 436389"/>
              <a:gd name="connsiteY1" fmla="*/ 218114 h 604007"/>
              <a:gd name="connsiteX2" fmla="*/ 430865 w 436389"/>
              <a:gd name="connsiteY2" fmla="*/ 75501 h 604007"/>
              <a:gd name="connsiteX3" fmla="*/ 288253 w 436389"/>
              <a:gd name="connsiteY3" fmla="*/ 0 h 604007"/>
              <a:gd name="connsiteX4" fmla="*/ 430865 w 436389"/>
              <a:gd name="connsiteY4" fmla="*/ 75501 h 604007"/>
              <a:gd name="connsiteX5" fmla="*/ 338587 w 436389"/>
              <a:gd name="connsiteY5" fmla="*/ 218114 h 60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389" h="604007">
                <a:moveTo>
                  <a:pt x="11416" y="604007"/>
                </a:moveTo>
                <a:cubicBezTo>
                  <a:pt x="-2566" y="455102"/>
                  <a:pt x="-16547" y="306198"/>
                  <a:pt x="53361" y="218114"/>
                </a:cubicBezTo>
                <a:cubicBezTo>
                  <a:pt x="123269" y="130030"/>
                  <a:pt x="391717" y="111853"/>
                  <a:pt x="430865" y="75501"/>
                </a:cubicBezTo>
                <a:cubicBezTo>
                  <a:pt x="470013" y="39149"/>
                  <a:pt x="288253" y="0"/>
                  <a:pt x="288253" y="0"/>
                </a:cubicBezTo>
                <a:cubicBezTo>
                  <a:pt x="288253" y="0"/>
                  <a:pt x="422476" y="39149"/>
                  <a:pt x="430865" y="75501"/>
                </a:cubicBezTo>
                <a:cubicBezTo>
                  <a:pt x="439254" y="111853"/>
                  <a:pt x="338587" y="218114"/>
                  <a:pt x="338587" y="2181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12">
            <a:extLst>
              <a:ext uri="{FF2B5EF4-FFF2-40B4-BE49-F238E27FC236}">
                <a16:creationId xmlns:a16="http://schemas.microsoft.com/office/drawing/2014/main" id="{F99321E5-4C43-284D-B776-59040E06C711}"/>
              </a:ext>
            </a:extLst>
          </p:cNvPr>
          <p:cNvSpPr/>
          <p:nvPr/>
        </p:nvSpPr>
        <p:spPr>
          <a:xfrm>
            <a:off x="5043805" y="2971818"/>
            <a:ext cx="471957" cy="680052"/>
          </a:xfrm>
          <a:custGeom>
            <a:avLst/>
            <a:gdLst>
              <a:gd name="connsiteX0" fmla="*/ 629276 w 629276"/>
              <a:gd name="connsiteY0" fmla="*/ 906736 h 906736"/>
              <a:gd name="connsiteX1" fmla="*/ 218215 w 629276"/>
              <a:gd name="connsiteY1" fmla="*/ 462119 h 906736"/>
              <a:gd name="connsiteX2" fmla="*/ 159492 w 629276"/>
              <a:gd name="connsiteY2" fmla="*/ 67837 h 906736"/>
              <a:gd name="connsiteX3" fmla="*/ 101 w 629276"/>
              <a:gd name="connsiteY3" fmla="*/ 218839 h 906736"/>
              <a:gd name="connsiteX4" fmla="*/ 184659 w 629276"/>
              <a:gd name="connsiteY4" fmla="*/ 725 h 906736"/>
              <a:gd name="connsiteX5" fmla="*/ 302105 w 629276"/>
              <a:gd name="connsiteY5" fmla="*/ 143338 h 90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276" h="906736">
                <a:moveTo>
                  <a:pt x="629276" y="906736"/>
                </a:moveTo>
                <a:cubicBezTo>
                  <a:pt x="462894" y="754335"/>
                  <a:pt x="296512" y="601935"/>
                  <a:pt x="218215" y="462119"/>
                </a:cubicBezTo>
                <a:cubicBezTo>
                  <a:pt x="139918" y="322303"/>
                  <a:pt x="195844" y="108384"/>
                  <a:pt x="159492" y="67837"/>
                </a:cubicBezTo>
                <a:cubicBezTo>
                  <a:pt x="123140" y="27290"/>
                  <a:pt x="-4094" y="230024"/>
                  <a:pt x="101" y="218839"/>
                </a:cubicBezTo>
                <a:cubicBezTo>
                  <a:pt x="4295" y="207654"/>
                  <a:pt x="134325" y="13308"/>
                  <a:pt x="184659" y="725"/>
                </a:cubicBezTo>
                <a:cubicBezTo>
                  <a:pt x="234993" y="-11858"/>
                  <a:pt x="302105" y="143338"/>
                  <a:pt x="302105" y="14333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4267136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0BA4BA-CBEC-D54B-A314-F1B62B855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418760"/>
            <a:ext cx="3846262" cy="2283718"/>
          </a:xfrm>
          <a:prstGeom prst="rect">
            <a:avLst/>
          </a:prstGeom>
        </p:spPr>
      </p:pic>
      <p:pic>
        <p:nvPicPr>
          <p:cNvPr id="10" name="Picture 9">
            <a:extLst>
              <a:ext uri="{FF2B5EF4-FFF2-40B4-BE49-F238E27FC236}">
                <a16:creationId xmlns:a16="http://schemas.microsoft.com/office/drawing/2014/main" id="{3BB3F902-DD04-E848-BBDD-A075C8E6F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951" y="699542"/>
            <a:ext cx="4290182" cy="2547295"/>
          </a:xfrm>
          <a:prstGeom prst="rect">
            <a:avLst/>
          </a:prstGeom>
        </p:spPr>
      </p:pic>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IPv4</a:t>
            </a:r>
          </a:p>
        </p:txBody>
      </p:sp>
      <p:sp>
        <p:nvSpPr>
          <p:cNvPr id="5" name="TextBox 4"/>
          <p:cNvSpPr txBox="1"/>
          <p:nvPr/>
        </p:nvSpPr>
        <p:spPr>
          <a:xfrm>
            <a:off x="4744684" y="1067955"/>
            <a:ext cx="3175499" cy="507831"/>
          </a:xfrm>
          <a:prstGeom prst="rect">
            <a:avLst/>
          </a:prstGeom>
          <a:noFill/>
        </p:spPr>
        <p:txBody>
          <a:bodyPr wrap="square" rtlCol="0">
            <a:spAutoFit/>
          </a:bodyPr>
          <a:lstStyle/>
          <a:p>
            <a:r>
              <a:rPr lang="en-US" sz="1350" dirty="0">
                <a:latin typeface="AhnbergHand"/>
                <a:cs typeface="AhnbergHand"/>
              </a:rPr>
              <a:t>Routing prefixes – growing by some 53,000 prefixes per year</a:t>
            </a:r>
          </a:p>
        </p:txBody>
      </p:sp>
      <p:sp>
        <p:nvSpPr>
          <p:cNvPr id="6" name="Freeform 5"/>
          <p:cNvSpPr/>
          <p:nvPr/>
        </p:nvSpPr>
        <p:spPr>
          <a:xfrm>
            <a:off x="4818845" y="1610591"/>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0" y="3560619"/>
            <a:ext cx="3175499" cy="507831"/>
          </a:xfrm>
          <a:prstGeom prst="rect">
            <a:avLst/>
          </a:prstGeom>
          <a:noFill/>
        </p:spPr>
        <p:txBody>
          <a:bodyPr wrap="square" rtlCol="0">
            <a:spAutoFit/>
          </a:bodyPr>
          <a:lstStyle/>
          <a:p>
            <a:r>
              <a:rPr lang="en-US" sz="1350" dirty="0">
                <a:latin typeface="AhnbergHand"/>
                <a:cs typeface="AhnbergHand"/>
              </a:rPr>
              <a:t>AS Numbers– growing by some 3,400 prefixes per year</a:t>
            </a:r>
          </a:p>
        </p:txBody>
      </p:sp>
      <p:sp>
        <p:nvSpPr>
          <p:cNvPr id="7" name="Freeform 6"/>
          <p:cNvSpPr/>
          <p:nvPr/>
        </p:nvSpPr>
        <p:spPr>
          <a:xfrm>
            <a:off x="2384265" y="4185227"/>
            <a:ext cx="2034522" cy="59459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2554482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EF5E05E-FE4A-0B43-9608-EAAF2F2B50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526" y="771550"/>
            <a:ext cx="4125077" cy="2449264"/>
          </a:xfrm>
          <a:prstGeom prst="rect">
            <a:avLst/>
          </a:prstGeom>
        </p:spPr>
      </p:pic>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IPv4</a:t>
            </a:r>
            <a:endParaRPr lang="en-US" sz="2800" dirty="0">
              <a:solidFill>
                <a:srgbClr val="984807"/>
              </a:solidFill>
              <a:latin typeface="Powderfinger Type"/>
              <a:cs typeface="Powderfinger Type"/>
            </a:endParaRPr>
          </a:p>
        </p:txBody>
      </p:sp>
      <p:sp>
        <p:nvSpPr>
          <p:cNvPr id="5" name="TextBox 4"/>
          <p:cNvSpPr txBox="1"/>
          <p:nvPr/>
        </p:nvSpPr>
        <p:spPr>
          <a:xfrm>
            <a:off x="4744684" y="1067955"/>
            <a:ext cx="3175499" cy="715581"/>
          </a:xfrm>
          <a:prstGeom prst="rect">
            <a:avLst/>
          </a:prstGeom>
          <a:noFill/>
        </p:spPr>
        <p:txBody>
          <a:bodyPr wrap="square" rtlCol="0">
            <a:spAutoFit/>
          </a:bodyPr>
          <a:lstStyle/>
          <a:p>
            <a:r>
              <a:rPr lang="en-US" sz="1350" dirty="0">
                <a:latin typeface="AhnbergHand"/>
                <a:cs typeface="AhnbergHand"/>
              </a:rPr>
              <a:t>More Specifics are still taking up slightly more than one half of the routing table</a:t>
            </a:r>
          </a:p>
        </p:txBody>
      </p:sp>
      <p:sp>
        <p:nvSpPr>
          <p:cNvPr id="6" name="Freeform 5"/>
          <p:cNvSpPr/>
          <p:nvPr/>
        </p:nvSpPr>
        <p:spPr>
          <a:xfrm>
            <a:off x="4818845" y="1783535"/>
            <a:ext cx="1529551" cy="398555"/>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0" y="3560619"/>
            <a:ext cx="3175499" cy="715581"/>
          </a:xfrm>
          <a:prstGeom prst="rect">
            <a:avLst/>
          </a:prstGeom>
          <a:noFill/>
        </p:spPr>
        <p:txBody>
          <a:bodyPr wrap="square" rtlCol="0">
            <a:spAutoFit/>
          </a:bodyPr>
          <a:lstStyle/>
          <a:p>
            <a:r>
              <a:rPr lang="en-US" sz="1350" dirty="0">
                <a:latin typeface="AhnbergHand"/>
                <a:cs typeface="AhnbergHand"/>
              </a:rPr>
              <a:t>But the average size of a routing advertisement continues to shrink</a:t>
            </a:r>
          </a:p>
        </p:txBody>
      </p:sp>
      <p:sp>
        <p:nvSpPr>
          <p:cNvPr id="7" name="Freeform 6"/>
          <p:cNvSpPr/>
          <p:nvPr/>
        </p:nvSpPr>
        <p:spPr>
          <a:xfrm>
            <a:off x="2384265" y="4185227"/>
            <a:ext cx="2034522" cy="59459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1ADAE2BE-1486-0840-A0AF-99D14014DF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603" y="2379087"/>
            <a:ext cx="4043336" cy="2400731"/>
          </a:xfrm>
          <a:prstGeom prst="rect">
            <a:avLst/>
          </a:prstGeom>
        </p:spPr>
      </p:pic>
    </p:spTree>
    <p:extLst>
      <p:ext uri="{BB962C8B-B14F-4D97-AF65-F5344CB8AC3E}">
        <p14:creationId xmlns:p14="http://schemas.microsoft.com/office/powerpoint/2010/main" val="268451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IPv4</a:t>
            </a:r>
            <a:endParaRPr lang="en-US" sz="2800" dirty="0">
              <a:solidFill>
                <a:srgbClr val="984807"/>
              </a:solidFill>
              <a:latin typeface="Powderfinger Type"/>
              <a:cs typeface="Powderfinger Type"/>
            </a:endParaRPr>
          </a:p>
        </p:txBody>
      </p:sp>
      <p:sp>
        <p:nvSpPr>
          <p:cNvPr id="5" name="TextBox 4"/>
          <p:cNvSpPr txBox="1"/>
          <p:nvPr/>
        </p:nvSpPr>
        <p:spPr>
          <a:xfrm>
            <a:off x="5122824" y="1161367"/>
            <a:ext cx="2849313" cy="715581"/>
          </a:xfrm>
          <a:prstGeom prst="rect">
            <a:avLst/>
          </a:prstGeom>
          <a:noFill/>
        </p:spPr>
        <p:txBody>
          <a:bodyPr wrap="square" rtlCol="0">
            <a:spAutoFit/>
          </a:bodyPr>
          <a:lstStyle/>
          <a:p>
            <a:r>
              <a:rPr lang="en-US" sz="1350" dirty="0">
                <a:latin typeface="AhnbergHand"/>
                <a:cs typeface="AhnbergHand"/>
              </a:rPr>
              <a:t>Address Exhaustion is now visible in the extent of advertised address space</a:t>
            </a:r>
          </a:p>
        </p:txBody>
      </p:sp>
      <p:sp>
        <p:nvSpPr>
          <p:cNvPr id="6" name="Freeform 5"/>
          <p:cNvSpPr/>
          <p:nvPr/>
        </p:nvSpPr>
        <p:spPr>
          <a:xfrm>
            <a:off x="4870800" y="1916547"/>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0" y="3560618"/>
            <a:ext cx="3175499" cy="715581"/>
          </a:xfrm>
          <a:prstGeom prst="rect">
            <a:avLst/>
          </a:prstGeom>
          <a:noFill/>
        </p:spPr>
        <p:txBody>
          <a:bodyPr wrap="square" rtlCol="0">
            <a:spAutoFit/>
          </a:bodyPr>
          <a:lstStyle/>
          <a:p>
            <a:r>
              <a:rPr lang="en-US" sz="1350" dirty="0">
                <a:latin typeface="AhnbergHand"/>
                <a:cs typeface="AhnbergHand"/>
              </a:rPr>
              <a:t>The “shape” of inter-AS interconnection appears to be relatively steady </a:t>
            </a:r>
          </a:p>
        </p:txBody>
      </p:sp>
      <p:sp>
        <p:nvSpPr>
          <p:cNvPr id="7" name="Freeform 6"/>
          <p:cNvSpPr/>
          <p:nvPr/>
        </p:nvSpPr>
        <p:spPr>
          <a:xfrm>
            <a:off x="2836277" y="4431171"/>
            <a:ext cx="2034522" cy="474886"/>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10" name="Picture 9">
            <a:extLst>
              <a:ext uri="{FF2B5EF4-FFF2-40B4-BE49-F238E27FC236}">
                <a16:creationId xmlns:a16="http://schemas.microsoft.com/office/drawing/2014/main" id="{EF24F18F-4679-F54A-9CD1-3DFA96113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780314"/>
            <a:ext cx="3827312" cy="2272466"/>
          </a:xfrm>
          <a:prstGeom prst="rect">
            <a:avLst/>
          </a:prstGeom>
        </p:spPr>
      </p:pic>
      <p:pic>
        <p:nvPicPr>
          <p:cNvPr id="13" name="Picture 12">
            <a:extLst>
              <a:ext uri="{FF2B5EF4-FFF2-40B4-BE49-F238E27FC236}">
                <a16:creationId xmlns:a16="http://schemas.microsoft.com/office/drawing/2014/main" id="{D7CFC862-BFDD-DF44-8DCF-80AC4D093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2715766"/>
            <a:ext cx="3521213" cy="2090720"/>
          </a:xfrm>
          <a:prstGeom prst="rect">
            <a:avLst/>
          </a:prstGeom>
        </p:spPr>
      </p:pic>
    </p:spTree>
    <p:extLst>
      <p:ext uri="{BB962C8B-B14F-4D97-AF65-F5344CB8AC3E}">
        <p14:creationId xmlns:p14="http://schemas.microsoft.com/office/powerpoint/2010/main" val="4269015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7610"/>
            <a:ext cx="8352928" cy="857250"/>
          </a:xfrm>
        </p:spPr>
        <p:txBody>
          <a:bodyPr>
            <a:normAutofit/>
          </a:bodyPr>
          <a:lstStyle/>
          <a:p>
            <a:r>
              <a:rPr lang="en-US" sz="2800" dirty="0">
                <a:solidFill>
                  <a:schemeClr val="accent6">
                    <a:lumMod val="50000"/>
                  </a:schemeClr>
                </a:solidFill>
                <a:latin typeface="Powderfinger Type" panose="02020709070000000403" pitchFamily="49" charset="77"/>
              </a:rPr>
              <a:t>AS Adjacencies (Route-Views)</a:t>
            </a:r>
          </a:p>
        </p:txBody>
      </p:sp>
      <p:sp>
        <p:nvSpPr>
          <p:cNvPr id="4" name="Slide Number Placeholder 3"/>
          <p:cNvSpPr>
            <a:spLocks noGrp="1"/>
          </p:cNvSpPr>
          <p:nvPr>
            <p:ph type="sldNum" sz="quarter" idx="4"/>
          </p:nvPr>
        </p:nvSpPr>
        <p:spPr/>
        <p:txBody>
          <a:bodyPr/>
          <a:lstStyle/>
          <a:p>
            <a:fld id="{38B2A337-2C29-4402-A0A2-E290C184D5D3}" type="slidenum">
              <a:rPr lang="en-AU" kern="0" smtClean="0"/>
              <a:pPr/>
              <a:t>9</a:t>
            </a:fld>
            <a:endParaRPr lang="en-AU" kern="0" dirty="0"/>
          </a:p>
        </p:txBody>
      </p:sp>
      <p:sp>
        <p:nvSpPr>
          <p:cNvPr id="5" name="TextBox 4"/>
          <p:cNvSpPr txBox="1"/>
          <p:nvPr/>
        </p:nvSpPr>
        <p:spPr>
          <a:xfrm>
            <a:off x="251520" y="2859782"/>
            <a:ext cx="5544616" cy="1785104"/>
          </a:xfrm>
          <a:prstGeom prst="rect">
            <a:avLst/>
          </a:prstGeom>
          <a:noFill/>
        </p:spPr>
        <p:txBody>
          <a:bodyPr wrap="square" rtlCol="0">
            <a:spAutoFit/>
          </a:bodyPr>
          <a:lstStyle/>
          <a:p>
            <a:r>
              <a:rPr lang="en-US" sz="1100" dirty="0"/>
              <a:t>6,934  </a:t>
            </a:r>
            <a:r>
              <a:rPr lang="mr-IN" sz="1100" dirty="0"/>
              <a:t>AS6939       HURRICANE - </a:t>
            </a:r>
            <a:r>
              <a:rPr lang="mr-IN" sz="1100" dirty="0" err="1"/>
              <a:t>Hurricane</a:t>
            </a:r>
            <a:r>
              <a:rPr lang="mr-IN" sz="1100" dirty="0"/>
              <a:t> </a:t>
            </a:r>
            <a:r>
              <a:rPr lang="mr-IN" sz="1100" dirty="0" err="1"/>
              <a:t>Electric</a:t>
            </a:r>
            <a:r>
              <a:rPr lang="mr-IN" sz="1100" dirty="0"/>
              <a:t>, </a:t>
            </a:r>
            <a:r>
              <a:rPr lang="mr-IN" sz="1100" dirty="0" err="1"/>
              <a:t>Inc</a:t>
            </a:r>
            <a:r>
              <a:rPr lang="mr-IN" sz="1100" dirty="0"/>
              <a:t>., US  </a:t>
            </a:r>
            <a:r>
              <a:rPr lang="en-US" sz="1100" dirty="0"/>
              <a:t>  </a:t>
            </a:r>
          </a:p>
          <a:p>
            <a:r>
              <a:rPr lang="en-US" sz="1100" dirty="0"/>
              <a:t>5,301  </a:t>
            </a:r>
            <a:r>
              <a:rPr lang="mr-IN" sz="1100" dirty="0"/>
              <a:t>AS174         COGENT-174 - </a:t>
            </a:r>
            <a:r>
              <a:rPr lang="mr-IN" sz="1100" dirty="0" err="1"/>
              <a:t>Cogent</a:t>
            </a:r>
            <a:r>
              <a:rPr lang="mr-IN" sz="1100" dirty="0"/>
              <a:t> </a:t>
            </a:r>
            <a:r>
              <a:rPr lang="mr-IN" sz="1100" dirty="0" err="1"/>
              <a:t>Communications</a:t>
            </a:r>
            <a:r>
              <a:rPr lang="mr-IN" sz="1100" dirty="0"/>
              <a:t>, US  </a:t>
            </a:r>
            <a:r>
              <a:rPr lang="en-US" sz="1100" dirty="0"/>
              <a:t>  </a:t>
            </a:r>
          </a:p>
          <a:p>
            <a:r>
              <a:rPr lang="en-US" sz="1100" dirty="0"/>
              <a:t>5,037  </a:t>
            </a:r>
            <a:r>
              <a:rPr lang="mr-IN" sz="1100" dirty="0"/>
              <a:t>AS3356       LEVEL3 - </a:t>
            </a:r>
            <a:r>
              <a:rPr lang="mr-IN" sz="1100" dirty="0" err="1"/>
              <a:t>Level</a:t>
            </a:r>
            <a:r>
              <a:rPr lang="mr-IN" sz="1100" dirty="0"/>
              <a:t> 3 </a:t>
            </a:r>
            <a:r>
              <a:rPr lang="mr-IN" sz="1100" dirty="0" err="1"/>
              <a:t>Communications</a:t>
            </a:r>
            <a:r>
              <a:rPr lang="mr-IN" sz="1100" dirty="0"/>
              <a:t>, </a:t>
            </a:r>
            <a:r>
              <a:rPr lang="mr-IN" sz="1100" dirty="0" err="1"/>
              <a:t>Inc</a:t>
            </a:r>
            <a:r>
              <a:rPr lang="mr-IN" sz="1100" dirty="0"/>
              <a:t>., US </a:t>
            </a:r>
            <a:r>
              <a:rPr lang="en-US" sz="1100" dirty="0"/>
              <a:t>     </a:t>
            </a:r>
          </a:p>
          <a:p>
            <a:r>
              <a:rPr lang="en-US" sz="1100" dirty="0"/>
              <a:t>2,467  </a:t>
            </a:r>
            <a:r>
              <a:rPr lang="mr-IN" sz="1100" dirty="0"/>
              <a:t>AS3549       LVLT-3549 - </a:t>
            </a:r>
            <a:r>
              <a:rPr lang="mr-IN" sz="1100" dirty="0" err="1"/>
              <a:t>Level</a:t>
            </a:r>
            <a:r>
              <a:rPr lang="mr-IN" sz="1100" dirty="0"/>
              <a:t> 3 </a:t>
            </a:r>
            <a:r>
              <a:rPr lang="mr-IN" sz="1100" dirty="0" err="1"/>
              <a:t>Communications</a:t>
            </a:r>
            <a:r>
              <a:rPr lang="mr-IN" sz="1100" dirty="0"/>
              <a:t>, </a:t>
            </a:r>
            <a:r>
              <a:rPr lang="mr-IN" sz="1100" dirty="0" err="1"/>
              <a:t>Inc</a:t>
            </a:r>
            <a:r>
              <a:rPr lang="mr-IN" sz="1100" dirty="0"/>
              <a:t>., US  </a:t>
            </a:r>
            <a:endParaRPr lang="en-US" sz="1100" dirty="0"/>
          </a:p>
          <a:p>
            <a:r>
              <a:rPr lang="en-US" sz="1100" dirty="0"/>
              <a:t>2,388  </a:t>
            </a:r>
            <a:r>
              <a:rPr lang="mr-IN" sz="1100" dirty="0"/>
              <a:t>AS7018</a:t>
            </a:r>
            <a:r>
              <a:rPr lang="en-US" sz="1100" dirty="0"/>
              <a:t>       </a:t>
            </a:r>
            <a:r>
              <a:rPr lang="mr-IN" sz="1100" dirty="0"/>
              <a:t>ATT-INTERNET4 - AT&amp;T </a:t>
            </a:r>
            <a:r>
              <a:rPr lang="mr-IN" sz="1100" dirty="0" err="1"/>
              <a:t>Services</a:t>
            </a:r>
            <a:r>
              <a:rPr lang="mr-IN" sz="1100" dirty="0"/>
              <a:t>, </a:t>
            </a:r>
            <a:r>
              <a:rPr lang="mr-IN" sz="1100" dirty="0" err="1"/>
              <a:t>Inc</a:t>
            </a:r>
            <a:r>
              <a:rPr lang="mr-IN" sz="1100" dirty="0"/>
              <a:t>., </a:t>
            </a:r>
            <a:r>
              <a:rPr lang="mr-IN" sz="1100" dirty="0" err="1"/>
              <a:t>U</a:t>
            </a:r>
            <a:r>
              <a:rPr lang="en-US" sz="1100" dirty="0"/>
              <a:t>S</a:t>
            </a:r>
          </a:p>
          <a:p>
            <a:r>
              <a:rPr lang="en-US" sz="1100" dirty="0"/>
              <a:t>2,068  </a:t>
            </a:r>
            <a:r>
              <a:rPr lang="mr-IN" sz="1100" dirty="0"/>
              <a:t>AS209        </a:t>
            </a:r>
            <a:r>
              <a:rPr lang="en-US" sz="1100" dirty="0"/>
              <a:t> OBIT-AS "OBIT" Ltd., RU</a:t>
            </a:r>
          </a:p>
          <a:p>
            <a:r>
              <a:rPr lang="en-US" sz="1100" dirty="0"/>
              <a:t>2,056  </a:t>
            </a:r>
            <a:r>
              <a:rPr lang="mr-IN" sz="1100" dirty="0"/>
              <a:t>AS57463     NETIX , BG</a:t>
            </a:r>
            <a:endParaRPr lang="en-US" sz="1100" dirty="0"/>
          </a:p>
          <a:p>
            <a:r>
              <a:rPr lang="en-US" sz="1100" dirty="0"/>
              <a:t>1,997  AS209         CENTURYLINK, US</a:t>
            </a:r>
          </a:p>
          <a:p>
            <a:r>
              <a:rPr lang="en-US" sz="1100" dirty="0"/>
              <a:t>1,776  </a:t>
            </a:r>
            <a:r>
              <a:rPr lang="mr-IN" sz="1100" dirty="0"/>
              <a:t>AS37100     SEACOM-AS, MU</a:t>
            </a:r>
            <a:endParaRPr lang="en-US" sz="1100" dirty="0"/>
          </a:p>
          <a:p>
            <a:r>
              <a:rPr lang="en-US" sz="1100" dirty="0"/>
              <a:t>1,755  </a:t>
            </a:r>
            <a:r>
              <a:rPr lang="mr-IN" sz="1100" dirty="0"/>
              <a:t>AS</a:t>
            </a:r>
            <a:r>
              <a:rPr lang="en-US" sz="1100" dirty="0"/>
              <a:t>6461</a:t>
            </a:r>
            <a:r>
              <a:rPr lang="mr-IN" sz="1100" dirty="0"/>
              <a:t>   </a:t>
            </a:r>
            <a:r>
              <a:rPr lang="en-US" sz="1100" dirty="0"/>
              <a:t> ZAYO Bandwidth, US</a:t>
            </a:r>
          </a:p>
        </p:txBody>
      </p:sp>
      <p:sp>
        <p:nvSpPr>
          <p:cNvPr id="3" name="Content Placeholder 2"/>
          <p:cNvSpPr>
            <a:spLocks noGrp="1"/>
          </p:cNvSpPr>
          <p:nvPr>
            <p:ph idx="1"/>
          </p:nvPr>
        </p:nvSpPr>
        <p:spPr>
          <a:xfrm>
            <a:off x="251520" y="1147869"/>
            <a:ext cx="5328592" cy="1135850"/>
          </a:xfrm>
        </p:spPr>
        <p:txBody>
          <a:bodyPr>
            <a:normAutofit/>
          </a:bodyPr>
          <a:lstStyle/>
          <a:p>
            <a:pPr marL="0" indent="0">
              <a:buNone/>
            </a:pPr>
            <a:r>
              <a:rPr lang="en-US" sz="1400" dirty="0"/>
              <a:t>43,368 out of 60,493  ASNs have 1 or 2 AS Adjacencies (72%)</a:t>
            </a:r>
          </a:p>
          <a:p>
            <a:pPr marL="0" indent="0">
              <a:buNone/>
            </a:pPr>
            <a:r>
              <a:rPr lang="en-US" sz="1400" dirty="0"/>
              <a:t>3,543 ASNs have 10 or more adjacencies</a:t>
            </a:r>
          </a:p>
          <a:p>
            <a:pPr marL="0" indent="0">
              <a:buNone/>
            </a:pPr>
            <a:r>
              <a:rPr lang="en-US" sz="1400" dirty="0"/>
              <a:t>20 ASNs have &gt;1,000 adjacencies</a:t>
            </a:r>
          </a:p>
        </p:txBody>
      </p:sp>
      <p:pic>
        <p:nvPicPr>
          <p:cNvPr id="8" name="Picture 7">
            <a:extLst>
              <a:ext uri="{FF2B5EF4-FFF2-40B4-BE49-F238E27FC236}">
                <a16:creationId xmlns:a16="http://schemas.microsoft.com/office/drawing/2014/main" id="{1371F245-30ED-774B-8893-187DBF9A3D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1393887"/>
            <a:ext cx="4397685" cy="2931790"/>
          </a:xfrm>
          <a:prstGeom prst="rect">
            <a:avLst/>
          </a:prstGeom>
        </p:spPr>
      </p:pic>
      <p:sp>
        <p:nvSpPr>
          <p:cNvPr id="9" name="TextBox 8">
            <a:extLst>
              <a:ext uri="{FF2B5EF4-FFF2-40B4-BE49-F238E27FC236}">
                <a16:creationId xmlns:a16="http://schemas.microsoft.com/office/drawing/2014/main" id="{58FEF6A1-0B07-6A44-A930-CFCA557EF0F8}"/>
              </a:ext>
            </a:extLst>
          </p:cNvPr>
          <p:cNvSpPr txBox="1"/>
          <p:nvPr/>
        </p:nvSpPr>
        <p:spPr>
          <a:xfrm>
            <a:off x="4283968" y="4316005"/>
            <a:ext cx="1872208" cy="215444"/>
          </a:xfrm>
          <a:prstGeom prst="rect">
            <a:avLst/>
          </a:prstGeom>
          <a:noFill/>
        </p:spPr>
        <p:txBody>
          <a:bodyPr wrap="square" rtlCol="0">
            <a:spAutoFit/>
          </a:bodyPr>
          <a:lstStyle/>
          <a:p>
            <a:r>
              <a:rPr lang="en-AU" sz="800" dirty="0">
                <a:solidFill>
                  <a:schemeClr val="accent6">
                    <a:lumMod val="50000"/>
                  </a:schemeClr>
                </a:solidFill>
                <a:latin typeface="AhnbergHand" pitchFamily="2" charset="0"/>
              </a:rPr>
              <a:t>Most networks are stub AS’s</a:t>
            </a:r>
          </a:p>
        </p:txBody>
      </p:sp>
      <p:sp>
        <p:nvSpPr>
          <p:cNvPr id="11" name="Freeform 10">
            <a:extLst>
              <a:ext uri="{FF2B5EF4-FFF2-40B4-BE49-F238E27FC236}">
                <a16:creationId xmlns:a16="http://schemas.microsoft.com/office/drawing/2014/main" id="{1C808623-C492-674F-9C78-273C27F70C29}"/>
              </a:ext>
            </a:extLst>
          </p:cNvPr>
          <p:cNvSpPr/>
          <p:nvPr/>
        </p:nvSpPr>
        <p:spPr>
          <a:xfrm>
            <a:off x="5146675" y="2254959"/>
            <a:ext cx="286295" cy="2123366"/>
          </a:xfrm>
          <a:custGeom>
            <a:avLst/>
            <a:gdLst>
              <a:gd name="connsiteX0" fmla="*/ 0 w 286295"/>
              <a:gd name="connsiteY0" fmla="*/ 2123366 h 2123366"/>
              <a:gd name="connsiteX1" fmla="*/ 231775 w 286295"/>
              <a:gd name="connsiteY1" fmla="*/ 1456616 h 2123366"/>
              <a:gd name="connsiteX2" fmla="*/ 282575 w 286295"/>
              <a:gd name="connsiteY2" fmla="*/ 627941 h 2123366"/>
              <a:gd name="connsiteX3" fmla="*/ 161925 w 286295"/>
              <a:gd name="connsiteY3" fmla="*/ 34216 h 2123366"/>
              <a:gd name="connsiteX4" fmla="*/ 133350 w 286295"/>
              <a:gd name="connsiteY4" fmla="*/ 97716 h 2123366"/>
              <a:gd name="connsiteX5" fmla="*/ 161925 w 286295"/>
              <a:gd name="connsiteY5" fmla="*/ 2466 h 2123366"/>
              <a:gd name="connsiteX6" fmla="*/ 231775 w 286295"/>
              <a:gd name="connsiteY6" fmla="*/ 37391 h 21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295" h="2123366">
                <a:moveTo>
                  <a:pt x="0" y="2123366"/>
                </a:moveTo>
                <a:cubicBezTo>
                  <a:pt x="92339" y="1914609"/>
                  <a:pt x="184679" y="1705853"/>
                  <a:pt x="231775" y="1456616"/>
                </a:cubicBezTo>
                <a:cubicBezTo>
                  <a:pt x="278871" y="1207379"/>
                  <a:pt x="294217" y="865008"/>
                  <a:pt x="282575" y="627941"/>
                </a:cubicBezTo>
                <a:cubicBezTo>
                  <a:pt x="270933" y="390874"/>
                  <a:pt x="186796" y="122587"/>
                  <a:pt x="161925" y="34216"/>
                </a:cubicBezTo>
                <a:cubicBezTo>
                  <a:pt x="137054" y="-54155"/>
                  <a:pt x="133350" y="103008"/>
                  <a:pt x="133350" y="97716"/>
                </a:cubicBezTo>
                <a:cubicBezTo>
                  <a:pt x="133350" y="92424"/>
                  <a:pt x="145521" y="12520"/>
                  <a:pt x="161925" y="2466"/>
                </a:cubicBezTo>
                <a:cubicBezTo>
                  <a:pt x="178329" y="-7588"/>
                  <a:pt x="205052" y="14901"/>
                  <a:pt x="231775" y="373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4F86D3B3-B4D2-7C4B-8A37-FA9CFA80CF68}"/>
              </a:ext>
            </a:extLst>
          </p:cNvPr>
          <p:cNvSpPr/>
          <p:nvPr/>
        </p:nvSpPr>
        <p:spPr>
          <a:xfrm>
            <a:off x="4717999" y="1838334"/>
            <a:ext cx="831228" cy="317491"/>
          </a:xfrm>
          <a:custGeom>
            <a:avLst/>
            <a:gdLst>
              <a:gd name="connsiteX0" fmla="*/ 650926 w 831228"/>
              <a:gd name="connsiteY0" fmla="*/ 266691 h 317491"/>
              <a:gd name="connsiteX1" fmla="*/ 828726 w 831228"/>
              <a:gd name="connsiteY1" fmla="*/ 139691 h 317491"/>
              <a:gd name="connsiteX2" fmla="*/ 533451 w 831228"/>
              <a:gd name="connsiteY2" fmla="*/ 3166 h 317491"/>
              <a:gd name="connsiteX3" fmla="*/ 51 w 831228"/>
              <a:gd name="connsiteY3" fmla="*/ 66666 h 317491"/>
              <a:gd name="connsiteX4" fmla="*/ 508051 w 831228"/>
              <a:gd name="connsiteY4" fmla="*/ 317491 h 317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228" h="317491">
                <a:moveTo>
                  <a:pt x="650926" y="266691"/>
                </a:moveTo>
                <a:cubicBezTo>
                  <a:pt x="749615" y="225151"/>
                  <a:pt x="848305" y="183612"/>
                  <a:pt x="828726" y="139691"/>
                </a:cubicBezTo>
                <a:cubicBezTo>
                  <a:pt x="809147" y="95770"/>
                  <a:pt x="671563" y="15337"/>
                  <a:pt x="533451" y="3166"/>
                </a:cubicBezTo>
                <a:cubicBezTo>
                  <a:pt x="395339" y="-9005"/>
                  <a:pt x="4284" y="14279"/>
                  <a:pt x="51" y="66666"/>
                </a:cubicBezTo>
                <a:cubicBezTo>
                  <a:pt x="-4182" y="119053"/>
                  <a:pt x="251934" y="218272"/>
                  <a:pt x="508051" y="3174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C8A092E9-8FE8-824A-86DF-0A5210CA509C}"/>
              </a:ext>
            </a:extLst>
          </p:cNvPr>
          <p:cNvSpPr txBox="1"/>
          <p:nvPr/>
        </p:nvSpPr>
        <p:spPr>
          <a:xfrm>
            <a:off x="6914108" y="4304005"/>
            <a:ext cx="2232248" cy="215444"/>
          </a:xfrm>
          <a:prstGeom prst="rect">
            <a:avLst/>
          </a:prstGeom>
          <a:noFill/>
        </p:spPr>
        <p:txBody>
          <a:bodyPr wrap="square" rtlCol="0">
            <a:spAutoFit/>
          </a:bodyPr>
          <a:lstStyle/>
          <a:p>
            <a:r>
              <a:rPr lang="en-AU" sz="800" dirty="0">
                <a:solidFill>
                  <a:schemeClr val="accent6">
                    <a:lumMod val="50000"/>
                  </a:schemeClr>
                </a:solidFill>
                <a:latin typeface="AhnbergHand" pitchFamily="2" charset="0"/>
              </a:rPr>
              <a:t>A small number of major connectors</a:t>
            </a:r>
          </a:p>
        </p:txBody>
      </p:sp>
      <p:sp>
        <p:nvSpPr>
          <p:cNvPr id="14" name="Freeform 13">
            <a:extLst>
              <a:ext uri="{FF2B5EF4-FFF2-40B4-BE49-F238E27FC236}">
                <a16:creationId xmlns:a16="http://schemas.microsoft.com/office/drawing/2014/main" id="{63D443DE-225E-4C4D-BDE6-6BE1B8EE9C9D}"/>
              </a:ext>
            </a:extLst>
          </p:cNvPr>
          <p:cNvSpPr/>
          <p:nvPr/>
        </p:nvSpPr>
        <p:spPr>
          <a:xfrm>
            <a:off x="8712200" y="4114800"/>
            <a:ext cx="196850" cy="200025"/>
          </a:xfrm>
          <a:custGeom>
            <a:avLst/>
            <a:gdLst>
              <a:gd name="connsiteX0" fmla="*/ 0 w 196850"/>
              <a:gd name="connsiteY0" fmla="*/ 200025 h 200025"/>
              <a:gd name="connsiteX1" fmla="*/ 88900 w 196850"/>
              <a:gd name="connsiteY1" fmla="*/ 95250 h 200025"/>
              <a:gd name="connsiteX2" fmla="*/ 114300 w 196850"/>
              <a:gd name="connsiteY2" fmla="*/ 12700 h 200025"/>
              <a:gd name="connsiteX3" fmla="*/ 19050 w 196850"/>
              <a:gd name="connsiteY3" fmla="*/ 82550 h 200025"/>
              <a:gd name="connsiteX4" fmla="*/ 146050 w 196850"/>
              <a:gd name="connsiteY4" fmla="*/ 0 h 200025"/>
              <a:gd name="connsiteX5" fmla="*/ 196850 w 196850"/>
              <a:gd name="connsiteY5" fmla="*/ 825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850" h="200025">
                <a:moveTo>
                  <a:pt x="0" y="200025"/>
                </a:moveTo>
                <a:cubicBezTo>
                  <a:pt x="34925" y="163248"/>
                  <a:pt x="69850" y="126471"/>
                  <a:pt x="88900" y="95250"/>
                </a:cubicBezTo>
                <a:cubicBezTo>
                  <a:pt x="107950" y="64029"/>
                  <a:pt x="125942" y="14817"/>
                  <a:pt x="114300" y="12700"/>
                </a:cubicBezTo>
                <a:cubicBezTo>
                  <a:pt x="102658" y="10583"/>
                  <a:pt x="13758" y="84667"/>
                  <a:pt x="19050" y="82550"/>
                </a:cubicBezTo>
                <a:cubicBezTo>
                  <a:pt x="24342" y="80433"/>
                  <a:pt x="116417" y="0"/>
                  <a:pt x="146050" y="0"/>
                </a:cubicBezTo>
                <a:cubicBezTo>
                  <a:pt x="175683" y="0"/>
                  <a:pt x="186266" y="41275"/>
                  <a:pt x="196850" y="825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69756541"/>
      </p:ext>
    </p:extLst>
  </p:cSld>
  <p:clrMapOvr>
    <a:masterClrMapping/>
  </p:clrMapOvr>
</p:sld>
</file>

<file path=ppt/theme/theme1.xml><?xml version="1.0" encoding="utf-8"?>
<a:theme xmlns:a="http://schemas.openxmlformats.org/drawingml/2006/main" name="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APNIC33PowerPointTemplateFinal.potx</Template>
  <TotalTime>4335</TotalTime>
  <Words>1415</Words>
  <Application>Microsoft Macintosh PowerPoint</Application>
  <PresentationFormat>On-screen Show (16:9)</PresentationFormat>
  <Paragraphs>176</Paragraphs>
  <Slides>43</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43</vt:i4>
      </vt:variant>
    </vt:vector>
  </HeadingPairs>
  <TitlesOfParts>
    <vt:vector size="53" baseType="lpstr">
      <vt:lpstr>ＭＳ Ｐゴシック</vt:lpstr>
      <vt:lpstr>AhnbergHand</vt:lpstr>
      <vt:lpstr>Arial</vt:lpstr>
      <vt:lpstr>Bradley Hand ITC TT-Bold</vt:lpstr>
      <vt:lpstr>Calibri</vt:lpstr>
      <vt:lpstr>Powderfinger Type</vt:lpstr>
      <vt:lpstr>Vadim's Writing</vt:lpstr>
      <vt:lpstr>APNIC33PowerPointTemplateFinal</vt:lpstr>
      <vt:lpstr>1_APNIC33PowerPointTemplateFinal</vt:lpstr>
      <vt:lpstr>3_APNIC33PowerPointTemplateFinal</vt:lpstr>
      <vt:lpstr>Routing and Addressing in 2017</vt:lpstr>
      <vt:lpstr>Through the Routing Lens …</vt:lpstr>
      <vt:lpstr>PowerPoint Presentation</vt:lpstr>
      <vt:lpstr>2016-2017 in detail</vt:lpstr>
      <vt:lpstr>2016-2017 in detail</vt:lpstr>
      <vt:lpstr>Routing Indicators for IPv4</vt:lpstr>
      <vt:lpstr>Routing Indicators for IPv4</vt:lpstr>
      <vt:lpstr>Routing Indicators for IPv4</vt:lpstr>
      <vt:lpstr>AS Adjacencies (Route-Views)</vt:lpstr>
      <vt:lpstr>What happened in 2017 in V4?</vt:lpstr>
      <vt:lpstr>What about IPv4 Address Exhaustion?</vt:lpstr>
      <vt:lpstr>Post-Exhaustion Routing Growth</vt:lpstr>
      <vt:lpstr>Advertised Address “Age”</vt:lpstr>
      <vt:lpstr>Advertised Address “Age”</vt:lpstr>
      <vt:lpstr>2000 – 2017: Advertised vs Unadvertised</vt:lpstr>
      <vt:lpstr>2000 – 2017: Unadvertised Addresses</vt:lpstr>
      <vt:lpstr>2017: Assigned vs Recovered</vt:lpstr>
      <vt:lpstr>V4 in 2017</vt:lpstr>
      <vt:lpstr>The Route-Views View of IPv6</vt:lpstr>
      <vt:lpstr>2016-2017 in Detail</vt:lpstr>
      <vt:lpstr>Routing Indicators for IPv6</vt:lpstr>
      <vt:lpstr>Routing Indicators for IPv6</vt:lpstr>
      <vt:lpstr>Routing Indicators for IPv6</vt:lpstr>
      <vt:lpstr>AS Adjacencies (Route Views)</vt:lpstr>
      <vt:lpstr>V6 in 2017</vt:lpstr>
      <vt:lpstr>What to expect</vt:lpstr>
      <vt:lpstr>BGP Size Projections</vt:lpstr>
      <vt:lpstr>V4 - Daily Growth Rates</vt:lpstr>
      <vt:lpstr>V4 BGP Table Size Predictions</vt:lpstr>
      <vt:lpstr>V6 - Daily Growth Rates</vt:lpstr>
      <vt:lpstr>V6 BGP Table Size Predictions</vt:lpstr>
      <vt:lpstr>BGP Table Growth</vt:lpstr>
      <vt:lpstr>BGP Updates</vt:lpstr>
      <vt:lpstr>IPv4 BGP Updates</vt:lpstr>
      <vt:lpstr>IPv4 BGP Convergence Performance</vt:lpstr>
      <vt:lpstr>Updates in IPv4 BGP</vt:lpstr>
      <vt:lpstr>V6 BGP Updates</vt:lpstr>
      <vt:lpstr>V6 Convergence Performance</vt:lpstr>
      <vt:lpstr>Updates in IPv6</vt:lpstr>
      <vt:lpstr>Updates in IPv6</vt:lpstr>
      <vt:lpstr>Routing Futures</vt:lpstr>
      <vt:lpstr>Some Practical Suggestions</vt:lpstr>
      <vt:lpstr>That’s it!</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APNIC PowerPoint Template</dc:title>
  <dc:creator>Rebekah</dc:creator>
  <cp:lastModifiedBy>Geoff Huston</cp:lastModifiedBy>
  <cp:revision>109</cp:revision>
  <dcterms:created xsi:type="dcterms:W3CDTF">2014-12-22T07:13:58Z</dcterms:created>
  <dcterms:modified xsi:type="dcterms:W3CDTF">2018-02-20T03:51:18Z</dcterms:modified>
</cp:coreProperties>
</file>