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56" r:id="rId2"/>
    <p:sldId id="346" r:id="rId3"/>
    <p:sldId id="343" r:id="rId4"/>
    <p:sldId id="344" r:id="rId5"/>
    <p:sldId id="351" r:id="rId6"/>
    <p:sldId id="352" r:id="rId7"/>
    <p:sldId id="363" r:id="rId8"/>
    <p:sldId id="364" r:id="rId9"/>
    <p:sldId id="353" r:id="rId10"/>
    <p:sldId id="354" r:id="rId11"/>
    <p:sldId id="347" r:id="rId12"/>
    <p:sldId id="356" r:id="rId13"/>
    <p:sldId id="320" r:id="rId14"/>
    <p:sldId id="345" r:id="rId15"/>
    <p:sldId id="258" r:id="rId16"/>
    <p:sldId id="259" r:id="rId17"/>
    <p:sldId id="283" r:id="rId18"/>
    <p:sldId id="326" r:id="rId19"/>
    <p:sldId id="348" r:id="rId20"/>
    <p:sldId id="355" r:id="rId21"/>
    <p:sldId id="262" r:id="rId22"/>
    <p:sldId id="323" r:id="rId23"/>
    <p:sldId id="296" r:id="rId24"/>
    <p:sldId id="304" r:id="rId25"/>
    <p:sldId id="305" r:id="rId26"/>
    <p:sldId id="319" r:id="rId27"/>
    <p:sldId id="327" r:id="rId28"/>
    <p:sldId id="328" r:id="rId29"/>
    <p:sldId id="329" r:id="rId30"/>
    <p:sldId id="306" r:id="rId31"/>
    <p:sldId id="349" r:id="rId32"/>
    <p:sldId id="314" r:id="rId33"/>
    <p:sldId id="331" r:id="rId34"/>
    <p:sldId id="332" r:id="rId35"/>
    <p:sldId id="333" r:id="rId36"/>
    <p:sldId id="309" r:id="rId37"/>
    <p:sldId id="336" r:id="rId38"/>
    <p:sldId id="337" r:id="rId39"/>
    <p:sldId id="312" r:id="rId40"/>
    <p:sldId id="338" r:id="rId41"/>
    <p:sldId id="358" r:id="rId42"/>
    <p:sldId id="361" r:id="rId43"/>
    <p:sldId id="359" r:id="rId44"/>
    <p:sldId id="360" r:id="rId45"/>
    <p:sldId id="362" r:id="rId46"/>
    <p:sldId id="339" r:id="rId47"/>
    <p:sldId id="315"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3"/>
    <p:restoredTop sz="94671"/>
  </p:normalViewPr>
  <p:slideViewPr>
    <p:cSldViewPr snapToGrid="0" snapToObjects="1">
      <p:cViewPr>
        <p:scale>
          <a:sx n="160" d="100"/>
          <a:sy n="160" d="100"/>
        </p:scale>
        <p:origin x="984" y="12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F02F-ECE0-844B-A8E3-283C6B2898B2}" type="datetimeFigureOut">
              <a:rPr lang="en-US" smtClean="0"/>
              <a:t>11/12/17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ECF43-F320-D64B-BC53-4C8D7F6235CB}" type="slidenum">
              <a:rPr lang="en-US" smtClean="0"/>
              <a:t>‹#›</a:t>
            </a:fld>
            <a:endParaRPr lang="en-US"/>
          </a:p>
        </p:txBody>
      </p:sp>
    </p:spTree>
    <p:extLst>
      <p:ext uri="{BB962C8B-B14F-4D97-AF65-F5344CB8AC3E}">
        <p14:creationId xmlns:p14="http://schemas.microsoft.com/office/powerpoint/2010/main" val="155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DB719-A3FE-C346-918C-DC729AA2F117}"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DB719-A3FE-C346-918C-DC729AA2F117}"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DB719-A3FE-C346-918C-DC729AA2F117}" type="datetimeFigureOut">
              <a:rPr lang="en-US" smtClean="0"/>
              <a:t>11/12/17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DB719-A3FE-C346-918C-DC729AA2F117}" type="datetimeFigureOut">
              <a:rPr lang="en-US" smtClean="0"/>
              <a:t>11/12/17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DB719-A3FE-C346-918C-DC729AA2F117}" type="datetimeFigureOut">
              <a:rPr lang="en-US" smtClean="0"/>
              <a:t>11/12/17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DB719-A3FE-C346-918C-DC729AA2F117}" type="datetimeFigureOut">
              <a:rPr lang="en-US" smtClean="0"/>
              <a:t>11/12/17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EA01A6-39FE-EF47-AE66-71EA3C7A7664}" type="slidenum">
              <a:rPr lang="en-US" smtClean="0"/>
              <a:t>‹#›</a:t>
            </a:fld>
            <a:endParaRPr lang="en-US"/>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841772"/>
            <a:ext cx="7863840" cy="1790700"/>
          </a:xfrm>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Surviving IPv6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Subtitle 2"/>
          <p:cNvSpPr>
            <a:spLocks noGrp="1"/>
          </p:cNvSpPr>
          <p:nvPr>
            <p:ph type="subTitle" idx="1"/>
          </p:nvPr>
        </p:nvSpPr>
        <p:spPr>
          <a:xfrm>
            <a:off x="3240654" y="3097105"/>
            <a:ext cx="5143500" cy="1241822"/>
          </a:xfrm>
        </p:spPr>
        <p:txBody>
          <a:bodyPr>
            <a:normAutofit/>
          </a:bodyPr>
          <a:lstStyle/>
          <a:p>
            <a:pPr algn="r"/>
            <a:r>
              <a:rPr lang="en-US" sz="1200" dirty="0" smtClean="0">
                <a:solidFill>
                  <a:schemeClr val="bg1">
                    <a:lumMod val="65000"/>
                  </a:schemeClr>
                </a:solidFill>
                <a:latin typeface="AhnbergHand" charset="0"/>
                <a:ea typeface="AhnbergHand" charset="0"/>
                <a:cs typeface="AhnbergHand" charset="0"/>
              </a:rPr>
              <a:t>Geoff </a:t>
            </a:r>
            <a:r>
              <a:rPr lang="en-US" sz="1200" dirty="0" smtClean="0">
                <a:solidFill>
                  <a:schemeClr val="bg1">
                    <a:lumMod val="65000"/>
                  </a:schemeClr>
                </a:solidFill>
                <a:latin typeface="AhnbergHand" charset="0"/>
                <a:ea typeface="AhnbergHand" charset="0"/>
                <a:cs typeface="AhnbergHand" charset="0"/>
              </a:rPr>
              <a:t>Huston</a:t>
            </a:r>
          </a:p>
          <a:p>
            <a:pPr algn="r"/>
            <a:r>
              <a:rPr lang="en-US" sz="1200" dirty="0" smtClean="0">
                <a:solidFill>
                  <a:schemeClr val="bg1">
                    <a:lumMod val="65000"/>
                  </a:schemeClr>
                </a:solidFill>
                <a:latin typeface="AhnbergHand" charset="0"/>
                <a:ea typeface="AhnbergHand" charset="0"/>
                <a:cs typeface="AhnbergHand" charset="0"/>
              </a:rPr>
              <a:t>APNIC </a:t>
            </a:r>
            <a:r>
              <a:rPr lang="en-US" sz="1200" dirty="0">
                <a:solidFill>
                  <a:schemeClr val="bg1">
                    <a:lumMod val="65000"/>
                  </a:schemeClr>
                </a:solidFill>
                <a:latin typeface="AhnbergHand" charset="0"/>
                <a:ea typeface="AhnbergHand" charset="0"/>
                <a:cs typeface="AhnbergHand" charset="0"/>
              </a:rPr>
              <a:t>Labs</a:t>
            </a:r>
          </a:p>
          <a:p>
            <a:pPr algn="r"/>
            <a:endParaRPr lang="en-US" sz="1600" dirty="0">
              <a:solidFill>
                <a:schemeClr val="bg1">
                  <a:lumMod val="65000"/>
                </a:schemeClr>
              </a:solidFill>
            </a:endParaRPr>
          </a:p>
        </p:txBody>
      </p:sp>
    </p:spTree>
    <p:extLst>
      <p:ext uri="{BB962C8B-B14F-4D97-AF65-F5344CB8AC3E}">
        <p14:creationId xmlns:p14="http://schemas.microsoft.com/office/powerpoint/2010/main" val="645604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798"/>
            <a:ext cx="9555821" cy="600164"/>
          </a:xfrm>
          <a:prstGeom prst="rect">
            <a:avLst/>
          </a:prstGeom>
          <a:noFill/>
        </p:spPr>
        <p:txBody>
          <a:bodyPr wrap="none" rtlCol="0">
            <a:spAutoFit/>
          </a:bodyPr>
          <a:lstStyle/>
          <a:p>
            <a:r>
              <a:rPr lang="en-US" sz="3300" dirty="0">
                <a:solidFill>
                  <a:schemeClr val="accent4">
                    <a:lumMod val="50000"/>
                  </a:schemeClr>
                </a:solidFill>
                <a:latin typeface="Powderfinger Type" charset="0"/>
                <a:ea typeface="Powderfinger Type" charset="0"/>
                <a:cs typeface="Powderfinger Type" charset="0"/>
              </a:rPr>
              <a:t>IPv6 Fragmentation Extension </a:t>
            </a:r>
            <a:r>
              <a:rPr lang="en-US" sz="3300" dirty="0" smtClean="0">
                <a:solidFill>
                  <a:schemeClr val="accent4">
                    <a:lumMod val="50000"/>
                  </a:schemeClr>
                </a:solidFill>
                <a:latin typeface="Powderfinger Type" charset="0"/>
                <a:ea typeface="Powderfinger Type" charset="0"/>
                <a:cs typeface="Powderfinger Type" charset="0"/>
              </a:rPr>
              <a:t>Header </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2952174" y="918146"/>
            <a:ext cx="6084261" cy="3970318"/>
          </a:xfrm>
          <a:prstGeom prst="rect">
            <a:avLst/>
          </a:prstGeom>
          <a:noFill/>
        </p:spPr>
        <p:txBody>
          <a:bodyPr wrap="square" rtlCol="0">
            <a:spAutoFit/>
          </a:bodyPr>
          <a:lstStyle/>
          <a:p>
            <a:r>
              <a:rPr lang="en-US" dirty="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dirty="0">
              <a:ea typeface="AhnbergHand" charset="0"/>
              <a:cs typeface="AhnbergHand" charset="0"/>
            </a:endParaRPr>
          </a:p>
          <a:p>
            <a:r>
              <a:rPr lang="en-US" dirty="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dirty="0">
                <a:ea typeface="AhnbergHand" charset="0"/>
                <a:cs typeface="AhnbergHand" charset="0"/>
              </a:rPr>
              <a:t>–</a:t>
            </a:r>
            <a:r>
              <a:rPr lang="en-US" dirty="0">
                <a:ea typeface="AhnbergHand" charset="0"/>
                <a:cs typeface="AhnbergHand" charset="0"/>
              </a:rPr>
              <a:t> and the additional time is not predictable. For trailing frags there is no transport header!</a:t>
            </a:r>
          </a:p>
          <a:p>
            <a:endParaRPr lang="en-US" dirty="0">
              <a:ea typeface="AhnbergHand" charset="0"/>
              <a:cs typeface="AhnbergHand" charset="0"/>
            </a:endParaRPr>
          </a:p>
          <a:p>
            <a:r>
              <a:rPr lang="en-US" dirty="0">
                <a:ea typeface="AhnbergHand" charset="0"/>
                <a:cs typeface="AhnbergHand" charset="0"/>
              </a:rPr>
              <a:t>Or the unit can simply discard all </a:t>
            </a:r>
            <a:r>
              <a:rPr lang="en-US" dirty="0" smtClean="0">
                <a:ea typeface="AhnbergHand" charset="0"/>
                <a:cs typeface="AhnbergHand" charset="0"/>
              </a:rPr>
              <a:t>IPv6 </a:t>
            </a:r>
            <a:r>
              <a:rPr lang="en-US" dirty="0">
                <a:ea typeface="AhnbergHand" charset="0"/>
                <a:cs typeface="AhnbergHand" charset="0"/>
              </a:rPr>
              <a:t>packets that contain extension </a:t>
            </a:r>
            <a:r>
              <a:rPr lang="en-US" dirty="0" smtClean="0">
                <a:ea typeface="AhnbergHand" charset="0"/>
                <a:cs typeface="AhnbergHand" charset="0"/>
              </a:rPr>
              <a:t>headers -</a:t>
            </a:r>
            <a:r>
              <a:rPr lang="en-US" dirty="0">
                <a:ea typeface="AhnbergHand" charset="0"/>
                <a:cs typeface="AhnbergHand" charset="0"/>
              </a:rPr>
              <a:t> </a:t>
            </a:r>
            <a:r>
              <a:rPr lang="en-US" dirty="0" smtClean="0">
                <a:ea typeface="AhnbergHand" charset="0"/>
                <a:cs typeface="AhnbergHand" charset="0"/>
              </a:rPr>
              <a:t>which </a:t>
            </a:r>
            <a:r>
              <a:rPr lang="en-US" dirty="0">
                <a:ea typeface="AhnbergHand" charset="0"/>
                <a:cs typeface="AhnbergHand" charset="0"/>
              </a:rPr>
              <a:t>is what a lot of transport protocol sensitive IPv6 deployed switching equipment </a:t>
            </a:r>
            <a:r>
              <a:rPr lang="en-US" dirty="0" smtClean="0">
                <a:ea typeface="AhnbergHand" charset="0"/>
                <a:cs typeface="AhnbergHand" charset="0"/>
              </a:rPr>
              <a:t>appears to do!</a:t>
            </a:r>
            <a:endParaRPr lang="en-US" dirty="0">
              <a:ea typeface="AhnbergHand" charset="0"/>
              <a:cs typeface="AhnbergHand" charset="0"/>
            </a:endParaRPr>
          </a:p>
        </p:txBody>
      </p:sp>
      <p:sp>
        <p:nvSpPr>
          <p:cNvPr id="7" name="TextBox 6"/>
          <p:cNvSpPr txBox="1"/>
          <p:nvPr/>
        </p:nvSpPr>
        <p:spPr>
          <a:xfrm>
            <a:off x="1514980" y="228484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IPv6 header</a:t>
            </a:r>
          </a:p>
        </p:txBody>
      </p:sp>
      <p:sp>
        <p:nvSpPr>
          <p:cNvPr id="8" name="TextBox 7"/>
          <p:cNvSpPr txBox="1"/>
          <p:nvPr/>
        </p:nvSpPr>
        <p:spPr>
          <a:xfrm>
            <a:off x="1514980" y="3223098"/>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endParaRPr lang="en-US" sz="750" dirty="0">
              <a:latin typeface="AhnbergHand" charset="0"/>
              <a:ea typeface="AhnbergHand" charset="0"/>
              <a:cs typeface="AhnbergHand" charset="0"/>
            </a:endParaRPr>
          </a:p>
        </p:txBody>
      </p:sp>
      <p:sp>
        <p:nvSpPr>
          <p:cNvPr id="9" name="TextBox 8"/>
          <p:cNvSpPr txBox="1"/>
          <p:nvPr/>
        </p:nvSpPr>
        <p:spPr>
          <a:xfrm>
            <a:off x="1540144" y="2853403"/>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a:t>
            </a:r>
            <a:r>
              <a:rPr lang="en-US" sz="750" dirty="0" err="1">
                <a:latin typeface="AhnbergHand" charset="0"/>
                <a:ea typeface="AhnbergHand" charset="0"/>
                <a:cs typeface="AhnbergHand" charset="0"/>
              </a:rPr>
              <a:t>xtn</a:t>
            </a:r>
            <a:r>
              <a:rPr lang="en-US" sz="750" dirty="0">
                <a:latin typeface="AhnbergHand" charset="0"/>
                <a:ea typeface="AhnbergHand" charset="0"/>
                <a:cs typeface="AhnbergHand" charset="0"/>
              </a:rPr>
              <a:t> header</a:t>
            </a:r>
          </a:p>
        </p:txBody>
      </p:sp>
      <p:sp>
        <p:nvSpPr>
          <p:cNvPr id="10" name="TextBox 9"/>
          <p:cNvSpPr txBox="1"/>
          <p:nvPr/>
        </p:nvSpPr>
        <p:spPr>
          <a:xfrm>
            <a:off x="1520750" y="2538682"/>
            <a:ext cx="2315147" cy="207749"/>
          </a:xfrm>
          <a:prstGeom prst="rect">
            <a:avLst/>
          </a:prstGeom>
          <a:noFill/>
        </p:spPr>
        <p:txBody>
          <a:bodyPr wrap="square" rtlCol="0">
            <a:spAutoFit/>
          </a:bodyPr>
          <a:lstStyle/>
          <a:p>
            <a:r>
              <a:rPr lang="en-US" sz="750">
                <a:latin typeface="AhnbergHand" charset="0"/>
                <a:ea typeface="AhnbergHand" charset="0"/>
                <a:cs typeface="AhnbergHand" charset="0"/>
              </a:rPr>
              <a:t>Fragmentation </a:t>
            </a:r>
            <a:r>
              <a:rPr lang="en-US" sz="750" dirty="0" err="1">
                <a:latin typeface="AhnbergHand" charset="0"/>
                <a:ea typeface="AhnbergHand" charset="0"/>
                <a:cs typeface="AhnbergHand" charset="0"/>
              </a:rPr>
              <a:t>xtn</a:t>
            </a:r>
            <a:r>
              <a:rPr lang="en-US" sz="750" dirty="0">
                <a:latin typeface="AhnbergHand" charset="0"/>
                <a:ea typeface="AhnbergHand" charset="0"/>
                <a:cs typeface="AhnbergHand" charset="0"/>
              </a:rPr>
              <a:t> header</a:t>
            </a:r>
          </a:p>
        </p:txBody>
      </p:sp>
      <p:sp>
        <p:nvSpPr>
          <p:cNvPr id="4" name="Freeform 3"/>
          <p:cNvSpPr/>
          <p:nvPr/>
        </p:nvSpPr>
        <p:spPr>
          <a:xfrm>
            <a:off x="180609" y="2605662"/>
            <a:ext cx="1323532" cy="916328"/>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168544" y="2185261"/>
            <a:ext cx="1346435" cy="612302"/>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07343" y="2450533"/>
            <a:ext cx="1502796" cy="40250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253739" y="3073531"/>
            <a:ext cx="1168409" cy="8624"/>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504141" y="2677603"/>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61458" y="2783345"/>
            <a:ext cx="105998" cy="119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030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Who uses Fragmentation anyway?</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Well, the DNS is a good place to start looking!</a:t>
            </a:r>
            <a:endParaRPr lang="en-US" dirty="0"/>
          </a:p>
        </p:txBody>
      </p:sp>
    </p:spTree>
    <p:extLst>
      <p:ext uri="{BB962C8B-B14F-4D97-AF65-F5344CB8AC3E}">
        <p14:creationId xmlns:p14="http://schemas.microsoft.com/office/powerpoint/2010/main" val="12235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Who uses Fragmentation anyway?</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Well, the DNS is a good place to start looking!</a:t>
            </a:r>
            <a:endParaRPr lang="en-US" dirty="0"/>
          </a:p>
        </p:txBody>
      </p:sp>
      <p:sp>
        <p:nvSpPr>
          <p:cNvPr id="4" name="Content Placeholder 2"/>
          <p:cNvSpPr txBox="1">
            <a:spLocks/>
          </p:cNvSpPr>
          <p:nvPr/>
        </p:nvSpPr>
        <p:spPr>
          <a:xfrm>
            <a:off x="1614488" y="1369219"/>
            <a:ext cx="6279170" cy="3263504"/>
          </a:xfrm>
          <a:prstGeom prst="rect">
            <a:avLst/>
          </a:prstGeom>
          <a:solidFill>
            <a:schemeClr val="bg1"/>
          </a:solidFill>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a:t>
            </a:r>
            <a:r>
              <a:rPr lang="en-US" sz="2625" b="1" smtClean="0">
                <a:latin typeface="Monaco" charset="0"/>
                <a:ea typeface="Monaco" charset="0"/>
                <a:cs typeface="Monaco" charset="0"/>
              </a:rPr>
              <a:t>dig +dnssec DNSKEY org</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&lt;&lt;&gt;&gt; DiG 9.8.3-P1 &lt;&lt;&gt;&gt; +dnssec DNSKEY org</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global options: +cmd</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Got answer:</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-&gt;&gt;HEADER&lt;&lt;- opcode: QUERY, status: NOERROR, id: 21353</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flags: qr rd ra ad; QUERY: 1, ANSWER: 7, AUTHORITY: 0, ADDITIONAL: 1</a:t>
            </a: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OPT PSEUDOSECTION:</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EDNS: version: 0, flags: do; udp: 512;</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QUESTION SECTION:</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IN	DNSKEY</a:t>
            </a: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ANSWER SECTION:</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256 3 7 AwEAAXxsMmN/JgpEE9Y4uFNRJm7Q9GBwmEYUCsCxuKlg</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256 3 7 AwEAAayiVbuM+ehlsKsuAL1CI3mA+5JM7ti3VeY8ysmo</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257 3 7 AwEAAZTjbIO5kIpxWUtyXc8avsKyHIIZ+LjC2Dv8naO+</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DNSKEY	257 3 7 AwEAAcMnWBKLuvG/LwnPVykcmpvnntwxfshHlHRhlY0F</a:t>
            </a: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RRSIG	DNSKEY 7 1 900 20170815152632 20170725142632 3947</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RRSIG	DNSKEY 7 1 900 20170815152632 20170725142632 9795</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org.	861	IN	RRSIG	DNSKEY 7 1 900 20170815152632 </a:t>
            </a:r>
            <a:r>
              <a:rPr lang="is-IS" smtClean="0">
                <a:latin typeface="Monaco" charset="0"/>
                <a:ea typeface="Monaco" charset="0"/>
                <a:cs typeface="Monaco" charset="0"/>
              </a:rPr>
              <a:t>20170725142632 17883</a:t>
            </a: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endParaRPr lang="en-US" smtClean="0">
              <a:latin typeface="Monaco" charset="0"/>
              <a:ea typeface="Monaco" charset="0"/>
              <a:cs typeface="Monaco" charset="0"/>
            </a:endParaRP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Query time: 134 msec</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SERVER: 8.8.8.8#53(8.8.8.8)</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WHEN: Mon Jul 31 12:07:16 2017</a:t>
            </a:r>
          </a:p>
          <a:p>
            <a:pPr marL="0" indent="0">
              <a:lnSpc>
                <a:spcPct val="100000"/>
              </a:lnSpc>
              <a:spcBef>
                <a:spcPts val="0"/>
              </a:spcBef>
              <a:buFont typeface="Arial" panose="020B0604020202020204" pitchFamily="34" charset="0"/>
              <a:buNone/>
            </a:pPr>
            <a:r>
              <a:rPr lang="en-US" smtClean="0">
                <a:latin typeface="Monaco" charset="0"/>
                <a:ea typeface="Monaco" charset="0"/>
                <a:cs typeface="Monaco" charset="0"/>
              </a:rPr>
              <a:t>;; MSG SIZE  rcvd: 1625</a:t>
            </a:r>
            <a:endParaRPr lang="en-US">
              <a:latin typeface="Monaco" charset="0"/>
              <a:ea typeface="Monaco" charset="0"/>
              <a:cs typeface="Monaco" charset="0"/>
            </a:endParaRPr>
          </a:p>
        </p:txBody>
      </p:sp>
      <p:sp>
        <p:nvSpPr>
          <p:cNvPr id="5" name="Freeform 4"/>
          <p:cNvSpPr/>
          <p:nvPr/>
        </p:nvSpPr>
        <p:spPr>
          <a:xfrm>
            <a:off x="2464905" y="3767404"/>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3298916" y="4239252"/>
            <a:ext cx="4594742" cy="507831"/>
          </a:xfrm>
          <a:prstGeom prst="rect">
            <a:avLst/>
          </a:prstGeom>
          <a:solidFill>
            <a:schemeClr val="bg1"/>
          </a:solidFill>
        </p:spPr>
        <p:txBody>
          <a:bodyPr wrap="square" rtlCol="0">
            <a:spAutoFit/>
          </a:bodyPr>
          <a:lstStyle/>
          <a:p>
            <a:r>
              <a:rPr lang="en-US" sz="1350">
                <a:latin typeface="AhnbergHand" charset="0"/>
                <a:ea typeface="AhnbergHand" charset="0"/>
                <a:cs typeface="AhnbergHand" charset="0"/>
              </a:rPr>
              <a:t>The response to a DNSKEY query for .org uses a response of 1,625 octets!</a:t>
            </a:r>
          </a:p>
        </p:txBody>
      </p:sp>
    </p:spTree>
    <p:extLst>
      <p:ext uri="{BB962C8B-B14F-4D97-AF65-F5344CB8AC3E}">
        <p14:creationId xmlns:p14="http://schemas.microsoft.com/office/powerpoint/2010/main" val="77003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solidFill>
                  <a:schemeClr val="accent4">
                    <a:lumMod val="50000"/>
                  </a:schemeClr>
                </a:solidFill>
                <a:latin typeface="Powderfinger Type" charset="0"/>
                <a:ea typeface="Powderfinger Type" charset="0"/>
                <a:cs typeface="Powderfinger Type" charset="0"/>
              </a:rPr>
              <a:t>What </a:t>
            </a:r>
            <a:r>
              <a:rPr lang="en-US" sz="3600" smtClean="0">
                <a:solidFill>
                  <a:schemeClr val="accent4">
                    <a:lumMod val="50000"/>
                  </a:schemeClr>
                </a:solidFill>
                <a:latin typeface="Powderfinger Type" charset="0"/>
                <a:ea typeface="Powderfinger Type" charset="0"/>
                <a:cs typeface="Powderfinger Type" charset="0"/>
              </a:rPr>
              <a:t>can happen </a:t>
            </a:r>
            <a:r>
              <a:rPr lang="en-US" sz="3600">
                <a:solidFill>
                  <a:schemeClr val="accent4">
                    <a:lumMod val="50000"/>
                  </a:schemeClr>
                </a:solidFill>
                <a:latin typeface="Powderfinger Type" charset="0"/>
                <a:ea typeface="Powderfinger Type" charset="0"/>
                <a:cs typeface="Powderfinger Type" charset="0"/>
              </a:rPr>
              <a:t>to a “large” DNS response?</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a:t>$ </a:t>
            </a:r>
            <a:r>
              <a:rPr lang="mr-IN" sz="1050" err="1"/>
              <a:t>dig</a:t>
            </a:r>
            <a:r>
              <a:rPr lang="mr-IN" sz="1050"/>
              <a: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r>
            <a:br>
              <a:rPr lang="mr-IN" sz="1050"/>
            </a:br>
            <a:endParaRPr lang="mr-IN" sz="1050"/>
          </a:p>
          <a:p>
            <a:pPr marL="0" indent="0">
              <a:spcBef>
                <a:spcPts val="0"/>
              </a:spcBef>
              <a:buNone/>
            </a:pPr>
            <a:r>
              <a:rPr lang="mr-IN" sz="1050"/>
              <a:t>; &lt;&lt;&gt;&gt; </a:t>
            </a:r>
            <a:r>
              <a:rPr lang="mr-IN" sz="1050" err="1"/>
              <a:t>DiG</a:t>
            </a:r>
            <a:r>
              <a:rPr lang="mr-IN" sz="1050"/>
              <a:t> 9.9.5-9+deb8u10-Debian &lt;&lt;&gt;&gt;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t>
            </a:r>
            <a:r>
              <a:rPr lang="mr-IN" sz="1050" err="1"/>
              <a:t>global</a:t>
            </a:r>
            <a:r>
              <a:rPr lang="mr-IN" sz="1050"/>
              <a:t> </a:t>
            </a:r>
            <a:r>
              <a:rPr lang="mr-IN" sz="1050" err="1"/>
              <a:t>options</a:t>
            </a:r>
            <a:r>
              <a:rPr lang="mr-IN" sz="1050"/>
              <a:t>: +</a:t>
            </a:r>
            <a:r>
              <a:rPr lang="mr-IN" sz="1050" err="1"/>
              <a:t>cmd</a:t>
            </a:r>
            <a:r>
              <a:rPr lang="mr-IN" sz="1050"/>
              <a:t> </a:t>
            </a:r>
          </a:p>
          <a:p>
            <a:pPr marL="0" indent="0">
              <a:spcBef>
                <a:spcPts val="0"/>
              </a:spcBef>
              <a:buNone/>
            </a:pPr>
            <a:r>
              <a:rPr lang="mr-IN" sz="1050"/>
              <a:t>;; </a:t>
            </a:r>
            <a:r>
              <a:rPr lang="mr-IN" sz="1050" err="1"/>
              <a:t>Got</a:t>
            </a:r>
            <a:r>
              <a:rPr lang="mr-IN" sz="1050"/>
              <a:t> </a:t>
            </a:r>
            <a:r>
              <a:rPr lang="mr-IN" sz="1050" err="1"/>
              <a:t>answer</a:t>
            </a:r>
            <a:r>
              <a:rPr lang="mr-IN" sz="1050"/>
              <a:t>: </a:t>
            </a:r>
          </a:p>
          <a:p>
            <a:pPr marL="0" indent="0">
              <a:spcBef>
                <a:spcPts val="0"/>
              </a:spcBef>
              <a:buNone/>
            </a:pPr>
            <a:r>
              <a:rPr lang="mr-IN" sz="1050"/>
              <a:t>;; -&gt;&gt;HEADER&lt;&lt;- </a:t>
            </a:r>
            <a:r>
              <a:rPr lang="mr-IN" sz="1050" err="1"/>
              <a:t>opcode</a:t>
            </a:r>
            <a:r>
              <a:rPr lang="mr-IN" sz="1050"/>
              <a:t>: QUERY, </a:t>
            </a:r>
            <a:r>
              <a:rPr lang="mr-IN" sz="1050" err="1"/>
              <a:t>status</a:t>
            </a:r>
            <a:r>
              <a:rPr lang="mr-IN" sz="1050"/>
              <a:t>: SERVFAIL, </a:t>
            </a:r>
            <a:r>
              <a:rPr lang="mr-IN" sz="1050" err="1"/>
              <a:t>id</a:t>
            </a:r>
            <a:r>
              <a:rPr lang="mr-IN" sz="1050"/>
              <a:t>: 34058 </a:t>
            </a:r>
          </a:p>
          <a:p>
            <a:pPr marL="0" indent="0">
              <a:spcBef>
                <a:spcPts val="0"/>
              </a:spcBef>
              <a:buNone/>
            </a:pPr>
            <a:r>
              <a:rPr lang="mr-IN" sz="1050"/>
              <a:t>;; </a:t>
            </a:r>
            <a:r>
              <a:rPr lang="mr-IN" sz="1050" err="1"/>
              <a:t>flags</a:t>
            </a:r>
            <a:r>
              <a:rPr lang="mr-IN" sz="1050"/>
              <a:t>: </a:t>
            </a:r>
            <a:r>
              <a:rPr lang="mr-IN" sz="1050" err="1"/>
              <a:t>qr</a:t>
            </a:r>
            <a:r>
              <a:rPr lang="mr-IN" sz="1050"/>
              <a:t> </a:t>
            </a:r>
            <a:r>
              <a:rPr lang="mr-IN" sz="1050" err="1"/>
              <a:t>rd</a:t>
            </a:r>
            <a:r>
              <a:rPr lang="mr-IN" sz="1050"/>
              <a:t> </a:t>
            </a:r>
            <a:r>
              <a:rPr lang="mr-IN" sz="1050" err="1"/>
              <a:t>ra</a:t>
            </a:r>
            <a:r>
              <a:rPr lang="mr-IN" sz="1050"/>
              <a:t>; QUERY: 1, ANSWER: 0, AUTHORITY: 0, ADDITIONAL: 1 </a:t>
            </a:r>
          </a:p>
          <a:p>
            <a:pPr marL="0" indent="0">
              <a:spcBef>
                <a:spcPts val="0"/>
              </a:spcBef>
              <a:buNone/>
            </a:pPr>
            <a:r>
              <a:rPr lang="mr-IN" sz="1050"/>
              <a:t/>
            </a:r>
            <a:br>
              <a:rPr lang="mr-IN" sz="1050"/>
            </a:br>
            <a:endParaRPr lang="mr-IN" sz="1050"/>
          </a:p>
          <a:p>
            <a:pPr marL="0" indent="0">
              <a:spcBef>
                <a:spcPts val="0"/>
              </a:spcBef>
              <a:buNone/>
            </a:pPr>
            <a:r>
              <a:rPr lang="mr-IN" sz="1050"/>
              <a:t>;; OPT PSEUDOSECTION: </a:t>
            </a:r>
          </a:p>
          <a:p>
            <a:pPr marL="0" indent="0">
              <a:spcBef>
                <a:spcPts val="0"/>
              </a:spcBef>
              <a:buNone/>
            </a:pPr>
            <a:r>
              <a:rPr lang="mr-IN" sz="1050"/>
              <a:t>; EDNS: </a:t>
            </a:r>
            <a:r>
              <a:rPr lang="mr-IN" sz="1050" err="1"/>
              <a:t>version</a:t>
            </a:r>
            <a:r>
              <a:rPr lang="mr-IN" sz="1050"/>
              <a:t>: 0, </a:t>
            </a:r>
            <a:r>
              <a:rPr lang="mr-IN" sz="1050" err="1"/>
              <a:t>flags</a:t>
            </a:r>
            <a:r>
              <a:rPr lang="mr-IN" sz="1050"/>
              <a:t>: </a:t>
            </a:r>
            <a:r>
              <a:rPr lang="mr-IN" sz="1050" err="1"/>
              <a:t>do</a:t>
            </a:r>
            <a:r>
              <a:rPr lang="mr-IN" sz="1050"/>
              <a:t>; </a:t>
            </a:r>
            <a:r>
              <a:rPr lang="mr-IN" sz="1050" err="1"/>
              <a:t>udp</a:t>
            </a:r>
            <a:r>
              <a:rPr lang="mr-IN" sz="1050"/>
              <a:t>: 512 </a:t>
            </a:r>
          </a:p>
          <a:p>
            <a:pPr marL="0" indent="0">
              <a:spcBef>
                <a:spcPts val="0"/>
              </a:spcBef>
              <a:buNone/>
            </a:pPr>
            <a:r>
              <a:rPr lang="mr-IN" sz="1050"/>
              <a:t>;; QUESTION SECTION: </a:t>
            </a:r>
          </a:p>
          <a:p>
            <a:pPr marL="0" indent="0">
              <a:spcBef>
                <a:spcPts val="0"/>
              </a:spcBef>
              <a:buNone/>
            </a:pPr>
            <a:r>
              <a:rPr lang="mr-IN" sz="1050"/>
              <a:t>;</a:t>
            </a:r>
            <a:r>
              <a:rPr lang="en-US" sz="1050" i="1"/>
              <a:t>question</a:t>
            </a:r>
            <a:r>
              <a:rPr lang="mr-IN" sz="1050"/>
              <a:t>.ap2.dotnxdomain.net. IN    </a:t>
            </a:r>
            <a:r>
              <a:rPr lang="mr-IN" sz="1050" err="1"/>
              <a:t>A</a:t>
            </a:r>
            <a:r>
              <a:rPr lang="mr-IN" sz="1050"/>
              <a:t> </a:t>
            </a:r>
          </a:p>
          <a:p>
            <a:pPr marL="0" indent="0">
              <a:spcBef>
                <a:spcPts val="0"/>
              </a:spcBef>
              <a:buNone/>
            </a:pPr>
            <a:r>
              <a:rPr lang="mr-IN" sz="1050"/>
              <a:t/>
            </a:r>
            <a:br>
              <a:rPr lang="mr-IN" sz="1050"/>
            </a:br>
            <a:endParaRPr lang="mr-IN" sz="1050"/>
          </a:p>
          <a:p>
            <a:pPr marL="0" indent="0">
              <a:spcBef>
                <a:spcPts val="0"/>
              </a:spcBef>
              <a:buNone/>
            </a:pPr>
            <a:r>
              <a:rPr lang="mr-IN" sz="1050"/>
              <a:t>;; </a:t>
            </a:r>
            <a:r>
              <a:rPr lang="mr-IN" sz="1050" err="1"/>
              <a:t>Query</a:t>
            </a:r>
            <a:r>
              <a:rPr lang="mr-IN" sz="1050"/>
              <a:t> </a:t>
            </a:r>
            <a:r>
              <a:rPr lang="mr-IN" sz="1050" err="1"/>
              <a:t>time</a:t>
            </a:r>
            <a:r>
              <a:rPr lang="mr-IN" sz="1050"/>
              <a:t>: 3477 </a:t>
            </a:r>
            <a:r>
              <a:rPr lang="mr-IN" sz="1050" err="1"/>
              <a:t>msec</a:t>
            </a:r>
            <a:r>
              <a:rPr lang="mr-IN" sz="1050"/>
              <a:t> </a:t>
            </a:r>
          </a:p>
          <a:p>
            <a:pPr marL="0" indent="0">
              <a:spcBef>
                <a:spcPts val="0"/>
              </a:spcBef>
              <a:buNone/>
            </a:pPr>
            <a:r>
              <a:rPr lang="mr-IN" sz="1050"/>
              <a:t>;; SERVER: 8.8.8.8#53(8.8.8.8) </a:t>
            </a:r>
          </a:p>
          <a:p>
            <a:pPr marL="0" indent="0">
              <a:spcBef>
                <a:spcPts val="0"/>
              </a:spcBef>
              <a:buNone/>
            </a:pPr>
            <a:r>
              <a:rPr lang="mr-IN" sz="1050"/>
              <a:t>;; WHEN: </a:t>
            </a:r>
            <a:r>
              <a:rPr lang="mr-IN" sz="1050" err="1"/>
              <a:t>Thu</a:t>
            </a:r>
            <a:r>
              <a:rPr lang="mr-IN" sz="1050"/>
              <a:t> </a:t>
            </a:r>
            <a:r>
              <a:rPr lang="mr-IN" sz="1050" err="1"/>
              <a:t>Jul</a:t>
            </a:r>
            <a:r>
              <a:rPr lang="mr-IN" sz="1050"/>
              <a:t> 06 04:57:41 UTC 2017 </a:t>
            </a:r>
          </a:p>
          <a:p>
            <a:pPr marL="0" indent="0">
              <a:spcBef>
                <a:spcPts val="0"/>
              </a:spcBef>
              <a:buNone/>
            </a:pPr>
            <a:r>
              <a:rPr lang="mr-IN" sz="1050"/>
              <a:t>;; MSG SIZE  </a:t>
            </a:r>
            <a:r>
              <a:rPr lang="mr-IN" sz="1050" err="1"/>
              <a:t>rcvd</a:t>
            </a:r>
            <a:r>
              <a:rPr lang="mr-IN" sz="1050"/>
              <a:t>: 104 </a:t>
            </a:r>
          </a:p>
        </p:txBody>
      </p:sp>
      <p:sp>
        <p:nvSpPr>
          <p:cNvPr id="4" name="Freeform 3"/>
          <p:cNvSpPr/>
          <p:nvPr/>
        </p:nvSpPr>
        <p:spPr>
          <a:xfrm>
            <a:off x="3367378" y="2045011"/>
            <a:ext cx="1488908" cy="541517"/>
          </a:xfrm>
          <a:custGeom>
            <a:avLst/>
            <a:gdLst>
              <a:gd name="connsiteX0" fmla="*/ 763325 w 1985211"/>
              <a:gd name="connsiteY0" fmla="*/ 143740 h 722023"/>
              <a:gd name="connsiteX1" fmla="*/ 159026 w 1985211"/>
              <a:gd name="connsiteY1" fmla="*/ 278912 h 722023"/>
              <a:gd name="connsiteX2" fmla="*/ 826935 w 1985211"/>
              <a:gd name="connsiteY2" fmla="*/ 565159 h 722023"/>
              <a:gd name="connsiteX3" fmla="*/ 1820848 w 1985211"/>
              <a:gd name="connsiteY3" fmla="*/ 700331 h 722023"/>
              <a:gd name="connsiteX4" fmla="*/ 1852653 w 1985211"/>
              <a:gd name="connsiteY4" fmla="*/ 111935 h 722023"/>
              <a:gd name="connsiteX5" fmla="*/ 516834 w 1985211"/>
              <a:gd name="connsiteY5" fmla="*/ 616 h 722023"/>
              <a:gd name="connsiteX6" fmla="*/ 0 w 1985211"/>
              <a:gd name="connsiteY6" fmla="*/ 64227 h 7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11" h="722023">
                <a:moveTo>
                  <a:pt x="763325" y="143740"/>
                </a:moveTo>
                <a:cubicBezTo>
                  <a:pt x="455874" y="176208"/>
                  <a:pt x="148424" y="208676"/>
                  <a:pt x="159026" y="278912"/>
                </a:cubicBezTo>
                <a:cubicBezTo>
                  <a:pt x="169628" y="349149"/>
                  <a:pt x="549965" y="494923"/>
                  <a:pt x="826935" y="565159"/>
                </a:cubicBezTo>
                <a:cubicBezTo>
                  <a:pt x="1103905" y="635396"/>
                  <a:pt x="1649895" y="775868"/>
                  <a:pt x="1820848" y="700331"/>
                </a:cubicBezTo>
                <a:cubicBezTo>
                  <a:pt x="1991801" y="624794"/>
                  <a:pt x="2069989" y="228554"/>
                  <a:pt x="1852653" y="111935"/>
                </a:cubicBezTo>
                <a:cubicBezTo>
                  <a:pt x="1635317" y="-4684"/>
                  <a:pt x="825609" y="8567"/>
                  <a:pt x="516834" y="616"/>
                </a:cubicBezTo>
                <a:cubicBezTo>
                  <a:pt x="208059" y="-7335"/>
                  <a:pt x="0" y="64227"/>
                  <a:pt x="0" y="642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5484366" y="1115303"/>
            <a:ext cx="3196424" cy="507831"/>
          </a:xfrm>
          <a:prstGeom prst="rect">
            <a:avLst/>
          </a:prstGeom>
          <a:noFill/>
        </p:spPr>
        <p:txBody>
          <a:bodyPr wrap="square" rtlCol="0">
            <a:spAutoFit/>
          </a:bodyPr>
          <a:lstStyle/>
          <a:p>
            <a:r>
              <a:rPr lang="en-US" sz="1350">
                <a:latin typeface="AhnbergHand" charset="0"/>
                <a:ea typeface="AhnbergHand" charset="0"/>
                <a:cs typeface="AhnbergHand" charset="0"/>
              </a:rPr>
              <a:t>The only authoritative name server for this zone is via IPv6</a:t>
            </a:r>
          </a:p>
        </p:txBody>
      </p:sp>
      <p:sp>
        <p:nvSpPr>
          <p:cNvPr id="8" name="Freeform 7"/>
          <p:cNvSpPr/>
          <p:nvPr/>
        </p:nvSpPr>
        <p:spPr>
          <a:xfrm>
            <a:off x="4100884" y="864706"/>
            <a:ext cx="1371602"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a:latin typeface="AhnbergHand" charset="0"/>
                <a:ea typeface="AhnbergHand" charset="0"/>
                <a:cs typeface="AhnbergHand" charset="0"/>
              </a:rPr>
              <a:t>Yes, I’m asking Google’s public</a:t>
            </a:r>
          </a:p>
          <a:p>
            <a:r>
              <a:rPr lang="en-US" sz="135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rot="21386986">
            <a:off x="4213691" y="2628590"/>
            <a:ext cx="1041204" cy="300082"/>
          </a:xfrm>
          <a:prstGeom prst="rect">
            <a:avLst/>
          </a:prstGeom>
          <a:noFill/>
        </p:spPr>
        <p:txBody>
          <a:bodyPr wrap="square" rtlCol="0">
            <a:spAutoFit/>
          </a:bodyPr>
          <a:lstStyle/>
          <a:p>
            <a:r>
              <a:rPr lang="en-US" sz="1350">
                <a:solidFill>
                  <a:srgbClr val="FF0000"/>
                </a:solidFill>
                <a:latin typeface="AhnbergHand" charset="0"/>
                <a:ea typeface="AhnbergHand" charset="0"/>
                <a:cs typeface="AhnbergHand" charset="0"/>
              </a:rPr>
              <a:t>Oops!</a:t>
            </a:r>
          </a:p>
        </p:txBody>
      </p:sp>
    </p:spTree>
    <p:extLst>
      <p:ext uri="{BB962C8B-B14F-4D97-AF65-F5344CB8AC3E}">
        <p14:creationId xmlns:p14="http://schemas.microsoft.com/office/powerpoint/2010/main" val="107820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solidFill>
                  <a:schemeClr val="accent4">
                    <a:lumMod val="50000"/>
                  </a:schemeClr>
                </a:solidFill>
                <a:latin typeface="Powderfinger Type" charset="0"/>
                <a:ea typeface="Powderfinger Type" charset="0"/>
                <a:cs typeface="Powderfinger Type" charset="0"/>
              </a:rPr>
              <a:t>What </a:t>
            </a:r>
            <a:r>
              <a:rPr lang="en-US" sz="3600" smtClean="0">
                <a:solidFill>
                  <a:schemeClr val="accent4">
                    <a:lumMod val="50000"/>
                  </a:schemeClr>
                </a:solidFill>
                <a:latin typeface="Powderfinger Type" charset="0"/>
                <a:ea typeface="Powderfinger Type" charset="0"/>
                <a:cs typeface="Powderfinger Type" charset="0"/>
              </a:rPr>
              <a:t>can happen </a:t>
            </a:r>
            <a:r>
              <a:rPr lang="en-US" sz="3600">
                <a:solidFill>
                  <a:schemeClr val="accent4">
                    <a:lumMod val="50000"/>
                  </a:schemeClr>
                </a:solidFill>
                <a:latin typeface="Powderfinger Type" charset="0"/>
                <a:ea typeface="Powderfinger Type" charset="0"/>
                <a:cs typeface="Powderfinger Type" charset="0"/>
              </a:rPr>
              <a:t>to a “large” DNS response?</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a:t>$ </a:t>
            </a:r>
            <a:r>
              <a:rPr lang="mr-IN" sz="1050" err="1"/>
              <a:t>dig</a:t>
            </a:r>
            <a:r>
              <a:rPr lang="mr-IN" sz="1050"/>
              <a: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r>
            <a:br>
              <a:rPr lang="mr-IN" sz="1050"/>
            </a:br>
            <a:endParaRPr lang="mr-IN" sz="1050"/>
          </a:p>
          <a:p>
            <a:pPr marL="0" indent="0">
              <a:spcBef>
                <a:spcPts val="0"/>
              </a:spcBef>
              <a:buNone/>
            </a:pPr>
            <a:r>
              <a:rPr lang="mr-IN" sz="1050"/>
              <a:t>; &lt;&lt;&gt;&gt; </a:t>
            </a:r>
            <a:r>
              <a:rPr lang="mr-IN" sz="1050" err="1"/>
              <a:t>DiG</a:t>
            </a:r>
            <a:r>
              <a:rPr lang="mr-IN" sz="1050"/>
              <a:t> 9.9.5-9+deb8u10-Debian &lt;&lt;&gt;&gt; +</a:t>
            </a:r>
            <a:r>
              <a:rPr lang="mr-IN" sz="1050" err="1"/>
              <a:t>bufsize</a:t>
            </a:r>
            <a:r>
              <a:rPr lang="mr-IN" sz="1050"/>
              <a:t>=4096 +</a:t>
            </a:r>
            <a:r>
              <a:rPr lang="mr-IN" sz="1050" err="1"/>
              <a:t>dnssec</a:t>
            </a:r>
            <a:r>
              <a:rPr lang="mr-IN" sz="1050"/>
              <a:t> </a:t>
            </a:r>
            <a:r>
              <a:rPr lang="en-US" sz="1050" i="1"/>
              <a:t>question</a:t>
            </a:r>
            <a:r>
              <a:rPr lang="mr-IN" sz="1050"/>
              <a:t>.</a:t>
            </a:r>
            <a:r>
              <a:rPr lang="mr-IN" sz="1050" err="1"/>
              <a:t>dotnxdomain.net</a:t>
            </a:r>
            <a:r>
              <a:rPr lang="mr-IN" sz="1050"/>
              <a:t>. @8.8.8.8 </a:t>
            </a:r>
          </a:p>
          <a:p>
            <a:pPr marL="0" indent="0">
              <a:spcBef>
                <a:spcPts val="0"/>
              </a:spcBef>
              <a:buNone/>
            </a:pPr>
            <a:r>
              <a:rPr lang="mr-IN" sz="1050"/>
              <a:t>;; </a:t>
            </a:r>
            <a:r>
              <a:rPr lang="mr-IN" sz="1050" err="1"/>
              <a:t>global</a:t>
            </a:r>
            <a:r>
              <a:rPr lang="mr-IN" sz="1050"/>
              <a:t> </a:t>
            </a:r>
            <a:r>
              <a:rPr lang="mr-IN" sz="1050" err="1"/>
              <a:t>options</a:t>
            </a:r>
            <a:r>
              <a:rPr lang="mr-IN" sz="1050"/>
              <a:t>: +</a:t>
            </a:r>
            <a:r>
              <a:rPr lang="mr-IN" sz="1050" err="1"/>
              <a:t>cmd</a:t>
            </a:r>
            <a:r>
              <a:rPr lang="mr-IN" sz="1050"/>
              <a:t> </a:t>
            </a:r>
          </a:p>
          <a:p>
            <a:pPr marL="0" indent="0">
              <a:spcBef>
                <a:spcPts val="0"/>
              </a:spcBef>
              <a:buNone/>
            </a:pPr>
            <a:r>
              <a:rPr lang="mr-IN" sz="1050"/>
              <a:t>;; </a:t>
            </a:r>
            <a:r>
              <a:rPr lang="mr-IN" sz="1050" err="1"/>
              <a:t>Got</a:t>
            </a:r>
            <a:r>
              <a:rPr lang="mr-IN" sz="1050"/>
              <a:t> </a:t>
            </a:r>
            <a:r>
              <a:rPr lang="mr-IN" sz="1050" err="1"/>
              <a:t>answer</a:t>
            </a:r>
            <a:r>
              <a:rPr lang="mr-IN" sz="1050"/>
              <a:t>: </a:t>
            </a:r>
          </a:p>
          <a:p>
            <a:pPr marL="0" indent="0">
              <a:spcBef>
                <a:spcPts val="0"/>
              </a:spcBef>
              <a:buNone/>
            </a:pPr>
            <a:r>
              <a:rPr lang="mr-IN" sz="1050"/>
              <a:t>;; -&gt;&gt;HEADER&lt;&lt;- </a:t>
            </a:r>
            <a:r>
              <a:rPr lang="mr-IN" sz="1050" err="1"/>
              <a:t>opcode</a:t>
            </a:r>
            <a:r>
              <a:rPr lang="mr-IN" sz="1050"/>
              <a:t>: QUERY, </a:t>
            </a:r>
            <a:r>
              <a:rPr lang="mr-IN" sz="1050" err="1"/>
              <a:t>status</a:t>
            </a:r>
            <a:r>
              <a:rPr lang="mr-IN" sz="1050"/>
              <a:t>: SERVFAIL, </a:t>
            </a:r>
            <a:r>
              <a:rPr lang="mr-IN" sz="1050" err="1"/>
              <a:t>id</a:t>
            </a:r>
            <a:r>
              <a:rPr lang="mr-IN" sz="1050"/>
              <a:t>: 34058 </a:t>
            </a:r>
          </a:p>
          <a:p>
            <a:pPr marL="0" indent="0">
              <a:spcBef>
                <a:spcPts val="0"/>
              </a:spcBef>
              <a:buNone/>
            </a:pPr>
            <a:r>
              <a:rPr lang="mr-IN" sz="1050"/>
              <a:t>;; </a:t>
            </a:r>
            <a:r>
              <a:rPr lang="mr-IN" sz="1050" err="1"/>
              <a:t>flags</a:t>
            </a:r>
            <a:r>
              <a:rPr lang="mr-IN" sz="1050"/>
              <a:t>: </a:t>
            </a:r>
            <a:r>
              <a:rPr lang="mr-IN" sz="1050" err="1"/>
              <a:t>qr</a:t>
            </a:r>
            <a:r>
              <a:rPr lang="mr-IN" sz="1050"/>
              <a:t> </a:t>
            </a:r>
            <a:r>
              <a:rPr lang="mr-IN" sz="1050" err="1"/>
              <a:t>rd</a:t>
            </a:r>
            <a:r>
              <a:rPr lang="mr-IN" sz="1050"/>
              <a:t> </a:t>
            </a:r>
            <a:r>
              <a:rPr lang="mr-IN" sz="1050" err="1"/>
              <a:t>ra</a:t>
            </a:r>
            <a:r>
              <a:rPr lang="mr-IN" sz="1050"/>
              <a:t>; QUERY: 1, ANSWER: 0, AUTHORITY: 0, ADDITIONAL: 1 </a:t>
            </a:r>
          </a:p>
          <a:p>
            <a:pPr marL="0" indent="0">
              <a:spcBef>
                <a:spcPts val="0"/>
              </a:spcBef>
              <a:buNone/>
            </a:pPr>
            <a:r>
              <a:rPr lang="mr-IN" sz="1050"/>
              <a:t/>
            </a:r>
            <a:br>
              <a:rPr lang="mr-IN" sz="1050"/>
            </a:br>
            <a:endParaRPr lang="mr-IN" sz="1050"/>
          </a:p>
          <a:p>
            <a:pPr marL="0" indent="0">
              <a:spcBef>
                <a:spcPts val="0"/>
              </a:spcBef>
              <a:buNone/>
            </a:pPr>
            <a:r>
              <a:rPr lang="mr-IN" sz="1050"/>
              <a:t>;; OPT PSEUDOSECTION: </a:t>
            </a:r>
          </a:p>
          <a:p>
            <a:pPr marL="0" indent="0">
              <a:spcBef>
                <a:spcPts val="0"/>
              </a:spcBef>
              <a:buNone/>
            </a:pPr>
            <a:r>
              <a:rPr lang="mr-IN" sz="1050"/>
              <a:t>; EDNS: </a:t>
            </a:r>
            <a:r>
              <a:rPr lang="mr-IN" sz="1050" err="1"/>
              <a:t>version</a:t>
            </a:r>
            <a:r>
              <a:rPr lang="mr-IN" sz="1050"/>
              <a:t>: 0, </a:t>
            </a:r>
            <a:r>
              <a:rPr lang="mr-IN" sz="1050" err="1"/>
              <a:t>flags</a:t>
            </a:r>
            <a:r>
              <a:rPr lang="mr-IN" sz="1050"/>
              <a:t>: </a:t>
            </a:r>
            <a:r>
              <a:rPr lang="mr-IN" sz="1050" err="1"/>
              <a:t>do</a:t>
            </a:r>
            <a:r>
              <a:rPr lang="mr-IN" sz="1050"/>
              <a:t>; </a:t>
            </a:r>
            <a:r>
              <a:rPr lang="mr-IN" sz="1050" err="1"/>
              <a:t>udp</a:t>
            </a:r>
            <a:r>
              <a:rPr lang="mr-IN" sz="1050"/>
              <a:t>: 512 </a:t>
            </a:r>
          </a:p>
          <a:p>
            <a:pPr marL="0" indent="0">
              <a:spcBef>
                <a:spcPts val="0"/>
              </a:spcBef>
              <a:buNone/>
            </a:pPr>
            <a:r>
              <a:rPr lang="mr-IN" sz="1050"/>
              <a:t>;; QUESTION SECTION: </a:t>
            </a:r>
          </a:p>
          <a:p>
            <a:pPr marL="0" indent="0">
              <a:spcBef>
                <a:spcPts val="0"/>
              </a:spcBef>
              <a:buNone/>
            </a:pPr>
            <a:r>
              <a:rPr lang="mr-IN" sz="1050"/>
              <a:t>;</a:t>
            </a:r>
            <a:r>
              <a:rPr lang="en-US" sz="1050" i="1"/>
              <a:t>question</a:t>
            </a:r>
            <a:r>
              <a:rPr lang="mr-IN" sz="1050"/>
              <a:t>.ap2.dotnxdomain.net. IN    </a:t>
            </a:r>
            <a:r>
              <a:rPr lang="mr-IN" sz="1050" err="1"/>
              <a:t>A</a:t>
            </a:r>
            <a:r>
              <a:rPr lang="mr-IN" sz="1050"/>
              <a:t> </a:t>
            </a:r>
          </a:p>
          <a:p>
            <a:pPr marL="0" indent="0">
              <a:spcBef>
                <a:spcPts val="0"/>
              </a:spcBef>
              <a:buNone/>
            </a:pPr>
            <a:r>
              <a:rPr lang="mr-IN" sz="1050"/>
              <a:t/>
            </a:r>
            <a:br>
              <a:rPr lang="mr-IN" sz="1050"/>
            </a:br>
            <a:endParaRPr lang="mr-IN" sz="1050"/>
          </a:p>
          <a:p>
            <a:pPr marL="0" indent="0">
              <a:spcBef>
                <a:spcPts val="0"/>
              </a:spcBef>
              <a:buNone/>
            </a:pPr>
            <a:r>
              <a:rPr lang="mr-IN" sz="1050"/>
              <a:t>;; </a:t>
            </a:r>
            <a:r>
              <a:rPr lang="mr-IN" sz="1050" err="1"/>
              <a:t>Query</a:t>
            </a:r>
            <a:r>
              <a:rPr lang="mr-IN" sz="1050"/>
              <a:t> </a:t>
            </a:r>
            <a:r>
              <a:rPr lang="mr-IN" sz="1050" err="1"/>
              <a:t>time</a:t>
            </a:r>
            <a:r>
              <a:rPr lang="mr-IN" sz="1050"/>
              <a:t>: 3477 </a:t>
            </a:r>
            <a:r>
              <a:rPr lang="mr-IN" sz="1050" err="1"/>
              <a:t>msec</a:t>
            </a:r>
            <a:r>
              <a:rPr lang="mr-IN" sz="1050"/>
              <a:t> </a:t>
            </a:r>
          </a:p>
          <a:p>
            <a:pPr marL="0" indent="0">
              <a:spcBef>
                <a:spcPts val="0"/>
              </a:spcBef>
              <a:buNone/>
            </a:pPr>
            <a:r>
              <a:rPr lang="mr-IN" sz="1050"/>
              <a:t>;; SERVER: 8.8.8.8#53(8.8.8.8) </a:t>
            </a:r>
          </a:p>
          <a:p>
            <a:pPr marL="0" indent="0">
              <a:spcBef>
                <a:spcPts val="0"/>
              </a:spcBef>
              <a:buNone/>
            </a:pPr>
            <a:r>
              <a:rPr lang="mr-IN" sz="1050"/>
              <a:t>;; WHEN: </a:t>
            </a:r>
            <a:r>
              <a:rPr lang="mr-IN" sz="1050" err="1"/>
              <a:t>Thu</a:t>
            </a:r>
            <a:r>
              <a:rPr lang="mr-IN" sz="1050"/>
              <a:t> </a:t>
            </a:r>
            <a:r>
              <a:rPr lang="mr-IN" sz="1050" err="1"/>
              <a:t>Jul</a:t>
            </a:r>
            <a:r>
              <a:rPr lang="mr-IN" sz="1050"/>
              <a:t> 06 04:57:41 UTC 2017 </a:t>
            </a:r>
          </a:p>
          <a:p>
            <a:pPr marL="0" indent="0">
              <a:spcBef>
                <a:spcPts val="0"/>
              </a:spcBef>
              <a:buNone/>
            </a:pPr>
            <a:r>
              <a:rPr lang="mr-IN" sz="1050"/>
              <a:t>;; MSG SIZE  </a:t>
            </a:r>
            <a:r>
              <a:rPr lang="mr-IN" sz="1050" err="1"/>
              <a:t>rcvd</a:t>
            </a:r>
            <a:r>
              <a:rPr lang="mr-IN" sz="1050"/>
              <a:t>: 104 </a:t>
            </a:r>
          </a:p>
        </p:txBody>
      </p:sp>
      <p:sp>
        <p:nvSpPr>
          <p:cNvPr id="4" name="Freeform 3"/>
          <p:cNvSpPr/>
          <p:nvPr/>
        </p:nvSpPr>
        <p:spPr>
          <a:xfrm>
            <a:off x="3367378" y="2045011"/>
            <a:ext cx="1488908" cy="541517"/>
          </a:xfrm>
          <a:custGeom>
            <a:avLst/>
            <a:gdLst>
              <a:gd name="connsiteX0" fmla="*/ 763325 w 1985211"/>
              <a:gd name="connsiteY0" fmla="*/ 143740 h 722023"/>
              <a:gd name="connsiteX1" fmla="*/ 159026 w 1985211"/>
              <a:gd name="connsiteY1" fmla="*/ 278912 h 722023"/>
              <a:gd name="connsiteX2" fmla="*/ 826935 w 1985211"/>
              <a:gd name="connsiteY2" fmla="*/ 565159 h 722023"/>
              <a:gd name="connsiteX3" fmla="*/ 1820848 w 1985211"/>
              <a:gd name="connsiteY3" fmla="*/ 700331 h 722023"/>
              <a:gd name="connsiteX4" fmla="*/ 1852653 w 1985211"/>
              <a:gd name="connsiteY4" fmla="*/ 111935 h 722023"/>
              <a:gd name="connsiteX5" fmla="*/ 516834 w 1985211"/>
              <a:gd name="connsiteY5" fmla="*/ 616 h 722023"/>
              <a:gd name="connsiteX6" fmla="*/ 0 w 1985211"/>
              <a:gd name="connsiteY6" fmla="*/ 64227 h 7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11" h="722023">
                <a:moveTo>
                  <a:pt x="763325" y="143740"/>
                </a:moveTo>
                <a:cubicBezTo>
                  <a:pt x="455874" y="176208"/>
                  <a:pt x="148424" y="208676"/>
                  <a:pt x="159026" y="278912"/>
                </a:cubicBezTo>
                <a:cubicBezTo>
                  <a:pt x="169628" y="349149"/>
                  <a:pt x="549965" y="494923"/>
                  <a:pt x="826935" y="565159"/>
                </a:cubicBezTo>
                <a:cubicBezTo>
                  <a:pt x="1103905" y="635396"/>
                  <a:pt x="1649895" y="775868"/>
                  <a:pt x="1820848" y="700331"/>
                </a:cubicBezTo>
                <a:cubicBezTo>
                  <a:pt x="1991801" y="624794"/>
                  <a:pt x="2069989" y="228554"/>
                  <a:pt x="1852653" y="111935"/>
                </a:cubicBezTo>
                <a:cubicBezTo>
                  <a:pt x="1635317" y="-4684"/>
                  <a:pt x="825609" y="8567"/>
                  <a:pt x="516834" y="616"/>
                </a:cubicBezTo>
                <a:cubicBezTo>
                  <a:pt x="208059" y="-7335"/>
                  <a:pt x="0" y="64227"/>
                  <a:pt x="0" y="642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5484366" y="1115303"/>
            <a:ext cx="3196424" cy="507831"/>
          </a:xfrm>
          <a:prstGeom prst="rect">
            <a:avLst/>
          </a:prstGeom>
          <a:noFill/>
        </p:spPr>
        <p:txBody>
          <a:bodyPr wrap="square" rtlCol="0">
            <a:spAutoFit/>
          </a:bodyPr>
          <a:lstStyle/>
          <a:p>
            <a:r>
              <a:rPr lang="en-US" sz="1350">
                <a:latin typeface="AhnbergHand" charset="0"/>
                <a:ea typeface="AhnbergHand" charset="0"/>
                <a:cs typeface="AhnbergHand" charset="0"/>
              </a:rPr>
              <a:t>The only authoritative name server for this zone is via IPv6</a:t>
            </a:r>
          </a:p>
        </p:txBody>
      </p:sp>
      <p:sp>
        <p:nvSpPr>
          <p:cNvPr id="8" name="Freeform 7"/>
          <p:cNvSpPr/>
          <p:nvPr/>
        </p:nvSpPr>
        <p:spPr>
          <a:xfrm>
            <a:off x="4100884" y="864706"/>
            <a:ext cx="1371602"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a:latin typeface="AhnbergHand" charset="0"/>
                <a:ea typeface="AhnbergHand" charset="0"/>
                <a:cs typeface="AhnbergHand" charset="0"/>
              </a:rPr>
              <a:t>Yes, I’m asking Google’s public</a:t>
            </a:r>
          </a:p>
          <a:p>
            <a:r>
              <a:rPr lang="en-US" sz="135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rot="21386986">
            <a:off x="4213691" y="2628590"/>
            <a:ext cx="1041204" cy="300082"/>
          </a:xfrm>
          <a:prstGeom prst="rect">
            <a:avLst/>
          </a:prstGeom>
          <a:noFill/>
        </p:spPr>
        <p:txBody>
          <a:bodyPr wrap="square" rtlCol="0">
            <a:spAutoFit/>
          </a:bodyPr>
          <a:lstStyle/>
          <a:p>
            <a:r>
              <a:rPr lang="en-US" sz="1350">
                <a:solidFill>
                  <a:srgbClr val="FF0000"/>
                </a:solidFill>
                <a:latin typeface="AhnbergHand" charset="0"/>
                <a:ea typeface="AhnbergHand" charset="0"/>
                <a:cs typeface="AhnbergHand" charset="0"/>
              </a:rPr>
              <a:t>Oops!</a:t>
            </a:r>
          </a:p>
        </p:txBody>
      </p:sp>
      <p:sp>
        <p:nvSpPr>
          <p:cNvPr id="12" name="TextBox 11"/>
          <p:cNvSpPr txBox="1"/>
          <p:nvPr/>
        </p:nvSpPr>
        <p:spPr>
          <a:xfrm rot="20290048">
            <a:off x="1190044" y="2191960"/>
            <a:ext cx="6479728" cy="923330"/>
          </a:xfrm>
          <a:prstGeom prst="rect">
            <a:avLst/>
          </a:prstGeom>
          <a:solidFill>
            <a:srgbClr val="FFFFFF">
              <a:alpha val="90588"/>
            </a:srgbClr>
          </a:solidFill>
        </p:spPr>
        <p:txBody>
          <a:bodyPr wrap="square" rtlCol="0">
            <a:spAutoFit/>
          </a:bodyPr>
          <a:lstStyle/>
          <a:p>
            <a:r>
              <a:rPr lang="en-US" sz="1350" b="1">
                <a:latin typeface="AhnbergHand" charset="0"/>
                <a:ea typeface="AhnbergHand" charset="0"/>
                <a:cs typeface="AhnbergHand" charset="0"/>
              </a:rPr>
              <a:t>If the IPv6-only response from the authoritative name server to Google’s name server exceeds 1500 octets the Google resolver returns SERVFAIL, despite providing a large UDP Buffer size option to the authoritative name server </a:t>
            </a:r>
          </a:p>
        </p:txBody>
      </p:sp>
    </p:spTree>
    <p:extLst>
      <p:ext uri="{BB962C8B-B14F-4D97-AF65-F5344CB8AC3E}">
        <p14:creationId xmlns:p14="http://schemas.microsoft.com/office/powerpoint/2010/main" val="170820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50000"/>
                  </a:schemeClr>
                </a:solidFill>
                <a:latin typeface="Powderfinger Type" charset="0"/>
                <a:ea typeface="Powderfinger Type" charset="0"/>
                <a:cs typeface="Powderfinger Type" charset="0"/>
              </a:rPr>
              <a:t>The DNS expects Fragmentation to just work!</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628649" y="1369219"/>
            <a:ext cx="8324519" cy="3263504"/>
          </a:xfrm>
        </p:spPr>
        <p:txBody>
          <a:bodyPr/>
          <a:lstStyle/>
          <a:p>
            <a:pPr marL="0" indent="0">
              <a:buNone/>
            </a:pPr>
            <a:r>
              <a:rPr lang="en-US" smtClean="0"/>
              <a:t>When a resolver offers </a:t>
            </a:r>
            <a:r>
              <a:rPr lang="en-US" b="1" smtClean="0"/>
              <a:t>no</a:t>
            </a:r>
            <a:r>
              <a:rPr lang="en-US" smtClean="0"/>
              <a:t> EDNS(0) UDP buffer size then the server offers a truncated UDP response no larger than 512 octet of DNS payload</a:t>
            </a:r>
            <a:endParaRPr lang="en-US"/>
          </a:p>
          <a:p>
            <a:pPr marL="342900" lvl="1" indent="0">
              <a:buNone/>
            </a:pPr>
            <a:r>
              <a:rPr lang="en-US" sz="2100"/>
              <a:t>The resolver should be capable of interpreting this truncated response as a signal to re-query using TCP </a:t>
            </a:r>
          </a:p>
        </p:txBody>
      </p:sp>
      <p:sp>
        <p:nvSpPr>
          <p:cNvPr id="4" name="Rectangle 3"/>
          <p:cNvSpPr/>
          <p:nvPr/>
        </p:nvSpPr>
        <p:spPr>
          <a:xfrm>
            <a:off x="628649" y="3305281"/>
            <a:ext cx="8249477" cy="1061829"/>
          </a:xfrm>
          <a:prstGeom prst="rect">
            <a:avLst/>
          </a:prstGeom>
        </p:spPr>
        <p:txBody>
          <a:bodyPr wrap="square">
            <a:spAutoFit/>
          </a:bodyPr>
          <a:lstStyle/>
          <a:p>
            <a:r>
              <a:rPr lang="en-US" sz="2100"/>
              <a:t>When </a:t>
            </a:r>
            <a:r>
              <a:rPr lang="en-US" sz="2100" smtClean="0"/>
              <a:t>a resolver offers </a:t>
            </a:r>
            <a:r>
              <a:rPr lang="en-US" sz="2100"/>
              <a:t>a large </a:t>
            </a:r>
            <a:r>
              <a:rPr lang="en-US" sz="2100" smtClean="0"/>
              <a:t>EDNS(0) UDP </a:t>
            </a:r>
            <a:r>
              <a:rPr lang="en-US" sz="2100"/>
              <a:t>buffer size </a:t>
            </a:r>
            <a:r>
              <a:rPr lang="en-US" sz="2100" smtClean="0"/>
              <a:t>then </a:t>
            </a:r>
            <a:r>
              <a:rPr lang="en-US" sz="2100"/>
              <a:t>this denotes a capability of the resolver to process a large response </a:t>
            </a:r>
            <a:r>
              <a:rPr lang="mr-IN" sz="2100"/>
              <a:t>–</a:t>
            </a:r>
            <a:r>
              <a:rPr lang="en-US" sz="2100"/>
              <a:t> the server may then send a large UDP </a:t>
            </a:r>
            <a:r>
              <a:rPr lang="en-US" sz="2100" smtClean="0"/>
              <a:t>response, </a:t>
            </a:r>
            <a:r>
              <a:rPr lang="en-US" sz="2100"/>
              <a:t>which may involve UDP fragmentation</a:t>
            </a:r>
          </a:p>
        </p:txBody>
      </p:sp>
    </p:spTree>
    <p:extLst>
      <p:ext uri="{BB962C8B-B14F-4D97-AF65-F5344CB8AC3E}">
        <p14:creationId xmlns:p14="http://schemas.microsoft.com/office/powerpoint/2010/main" val="484924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However</a:t>
            </a:r>
            <a:r>
              <a:rPr lang="mr-IN" dirty="0" smtClean="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smtClean="0"/>
              <a:t>UDP Fragmentation has its problems</a:t>
            </a:r>
          </a:p>
          <a:p>
            <a:pPr lvl="1"/>
            <a:r>
              <a:rPr lang="en-US" smtClean="0"/>
              <a:t>UDP trailing fragments in IPv4 and IPv6 may encounter fragment filtering rules on firewalls in front of resolvers</a:t>
            </a:r>
          </a:p>
        </p:txBody>
      </p:sp>
    </p:spTree>
    <p:extLst>
      <p:ext uri="{BB962C8B-B14F-4D97-AF65-F5344CB8AC3E}">
        <p14:creationId xmlns:p14="http://schemas.microsoft.com/office/powerpoint/2010/main" val="160377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However</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UDP Fragmentation has its problems</a:t>
            </a:r>
          </a:p>
          <a:p>
            <a:pPr lvl="1"/>
            <a:r>
              <a:rPr lang="en-US" sz="1500" dirty="0">
                <a:solidFill>
                  <a:schemeClr val="bg1">
                    <a:lumMod val="65000"/>
                  </a:schemeClr>
                </a:solidFill>
              </a:rPr>
              <a:t>UDP trailing fragments in IPv4 and IPv6 may encounter fragment filtering rules on firewalls in front of resolvers</a:t>
            </a:r>
          </a:p>
          <a:p>
            <a:pPr lvl="1"/>
            <a:endParaRPr lang="en-US" sz="825" dirty="0">
              <a:solidFill>
                <a:schemeClr val="bg1">
                  <a:lumMod val="65000"/>
                </a:schemeClr>
              </a:solidFill>
            </a:endParaRPr>
          </a:p>
          <a:p>
            <a:pPr lvl="1"/>
            <a:r>
              <a:rPr lang="en-US" dirty="0" smtClean="0"/>
              <a:t>Large UDP packets in IPv6 may encounter path MTU mismatch problems, and the ICMP6 Packet Too Big diagnostic message may be filtered.</a:t>
            </a:r>
          </a:p>
          <a:p>
            <a:pPr lvl="1"/>
            <a:r>
              <a:rPr lang="en-US" dirty="0"/>
              <a:t>Even if it is delivered, the host may not process the message due to the lack of verification of the authenticity of the ICMP6 message. </a:t>
            </a:r>
            <a:endParaRPr lang="en-US" dirty="0" smtClean="0"/>
          </a:p>
          <a:p>
            <a:pPr lvl="1"/>
            <a:r>
              <a:rPr lang="en-US" dirty="0" smtClean="0"/>
              <a:t>Because </a:t>
            </a:r>
            <a:r>
              <a:rPr lang="en-US" dirty="0"/>
              <a:t>the protocol is UDP, receipt of an ICMP6 message will not cause retransmission of a re-framed packet</a:t>
            </a:r>
            <a:r>
              <a:rPr lang="en-US" dirty="0" smtClean="0"/>
              <a:t>. </a:t>
            </a:r>
          </a:p>
        </p:txBody>
      </p:sp>
    </p:spTree>
    <p:extLst>
      <p:ext uri="{BB962C8B-B14F-4D97-AF65-F5344CB8AC3E}">
        <p14:creationId xmlns:p14="http://schemas.microsoft.com/office/powerpoint/2010/main" val="874573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However</a:t>
            </a:r>
            <a:r>
              <a:rPr lang="mr-IN" dirty="0" smtClean="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UDP Fragmentation has its problems</a:t>
            </a:r>
          </a:p>
          <a:p>
            <a:pPr lvl="1"/>
            <a:r>
              <a:rPr lang="en-US" sz="1950" dirty="0">
                <a:solidFill>
                  <a:schemeClr val="bg1">
                    <a:lumMod val="65000"/>
                  </a:schemeClr>
                </a:solidFill>
              </a:rPr>
              <a:t>UDP trailing fragments in IPv4 and IPv6 may encounter fragment filtering rules on firewalls in front of resolvers</a:t>
            </a:r>
          </a:p>
          <a:p>
            <a:pPr lvl="1"/>
            <a:endParaRPr lang="en-US" sz="1950" dirty="0">
              <a:solidFill>
                <a:schemeClr val="bg1">
                  <a:lumMod val="65000"/>
                </a:schemeClr>
              </a:solidFill>
            </a:endParaRPr>
          </a:p>
          <a:p>
            <a:pPr lvl="1"/>
            <a:r>
              <a:rPr lang="en-US" sz="1950" dirty="0">
                <a:solidFill>
                  <a:schemeClr val="bg1">
                    <a:lumMod val="65000"/>
                  </a:schemeClr>
                </a:solidFill>
              </a:rPr>
              <a:t>Large UDP packets in IPv6 may encounter path MTU mismatch problems, and the ICMP6 Packet Too Big diagnostic message may be filtered. </a:t>
            </a:r>
          </a:p>
          <a:p>
            <a:pPr lvl="1">
              <a:buClr>
                <a:schemeClr val="bg1"/>
              </a:buClr>
            </a:pPr>
            <a:r>
              <a:rPr lang="en-US" sz="1950" dirty="0">
                <a:solidFill>
                  <a:schemeClr val="bg1">
                    <a:lumMod val="65000"/>
                  </a:schemeClr>
                </a:solidFill>
              </a:rPr>
              <a:t>Even if it is delivered, the host may not process the message due to the lack of verification of the authenticity of the ICMP6 message. Because the protocol is UDP, receipt of an ICMP6 message will not cause retransmission of a re-framed packet.</a:t>
            </a:r>
          </a:p>
          <a:p>
            <a:pPr lvl="1">
              <a:buClr>
                <a:schemeClr val="bg1"/>
              </a:buClr>
            </a:pPr>
            <a:endParaRPr lang="en-US" dirty="0" smtClean="0">
              <a:solidFill>
                <a:schemeClr val="bg1">
                  <a:lumMod val="65000"/>
                </a:schemeClr>
              </a:solidFill>
            </a:endParaRPr>
          </a:p>
          <a:p>
            <a:pPr lvl="1">
              <a:buClr>
                <a:schemeClr val="tx1"/>
              </a:buClr>
            </a:pPr>
            <a:r>
              <a:rPr lang="en-US" dirty="0"/>
              <a:t>UDP fragments in IPv6 are implemented by Extension Headers. There is some evidence of deployment of IPv6 switching equipment that unilaterally discards IPv6 packets with extension </a:t>
            </a:r>
            <a:r>
              <a:rPr lang="en-US" dirty="0" smtClean="0"/>
              <a:t>headers</a:t>
            </a:r>
            <a:endParaRPr lang="en-US" dirty="0"/>
          </a:p>
          <a:p>
            <a:pPr lvl="1">
              <a:buClr>
                <a:schemeClr val="bg1"/>
              </a:buClr>
            </a:pPr>
            <a:endParaRPr lang="en-US" dirty="0" smtClean="0"/>
          </a:p>
        </p:txBody>
      </p:sp>
    </p:spTree>
    <p:extLst>
      <p:ext uri="{BB962C8B-B14F-4D97-AF65-F5344CB8AC3E}">
        <p14:creationId xmlns:p14="http://schemas.microsoft.com/office/powerpoint/2010/main" val="147752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Is this a problem for today’s IPv6 Internet?</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a:t>C</a:t>
            </a:r>
            <a:r>
              <a:rPr lang="en-US" smtClean="0"/>
              <a:t>an </a:t>
            </a:r>
            <a:r>
              <a:rPr lang="en-US"/>
              <a:t>we measure </a:t>
            </a:r>
            <a:r>
              <a:rPr lang="en-US" smtClean="0"/>
              <a:t>the extent to which users might be affected with this </a:t>
            </a:r>
            <a:r>
              <a:rPr lang="en-US"/>
              <a:t>scenario of large DNS responses, DNS resolvers and IPv6?</a:t>
            </a:r>
            <a:endParaRPr lang="en-US" smtClean="0"/>
          </a:p>
        </p:txBody>
      </p:sp>
    </p:spTree>
    <p:extLst>
      <p:ext uri="{BB962C8B-B14F-4D97-AF65-F5344CB8AC3E}">
        <p14:creationId xmlns:p14="http://schemas.microsoft.com/office/powerpoint/2010/main" val="819160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185"/>
            <a:ext cx="7886700" cy="994172"/>
          </a:xfrm>
        </p:spPr>
        <p:txBody>
          <a:bodyPr/>
          <a:lstStyle/>
          <a:p>
            <a:r>
              <a:rPr lang="en-US" dirty="0">
                <a:solidFill>
                  <a:schemeClr val="accent4">
                    <a:lumMod val="50000"/>
                  </a:schemeClr>
                </a:solidFill>
                <a:latin typeface="Powderfinger Type" charset="0"/>
                <a:ea typeface="Powderfinger Type" charset="0"/>
                <a:cs typeface="Powderfinger Type" charset="0"/>
              </a:rPr>
              <a:t>I</a:t>
            </a:r>
            <a:r>
              <a:rPr lang="en-US" dirty="0" smtClean="0">
                <a:solidFill>
                  <a:schemeClr val="accent4">
                    <a:lumMod val="50000"/>
                  </a:schemeClr>
                </a:solidFill>
                <a:latin typeface="Powderfinger Type" charset="0"/>
                <a:ea typeface="Powderfinger Type" charset="0"/>
                <a:cs typeface="Powderfinger Type" charset="0"/>
              </a:rPr>
              <a:t>Pv6 and Packet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IPv6 made two major changes to IP’s handling of packet fragmentation:</a:t>
            </a:r>
          </a:p>
          <a:p>
            <a:r>
              <a:rPr lang="en-US" dirty="0" smtClean="0"/>
              <a:t>The fragmentation control header has been moved out of the IP header to become an </a:t>
            </a:r>
            <a:r>
              <a:rPr lang="en-US" b="1" dirty="0" smtClean="0"/>
              <a:t>extension header</a:t>
            </a:r>
            <a:endParaRPr lang="en-US" dirty="0" smtClean="0"/>
          </a:p>
          <a:p>
            <a:pPr lvl="1"/>
            <a:r>
              <a:rPr lang="en-US" dirty="0" smtClean="0"/>
              <a:t>In other words the UDP / TCP protocol header is pushed further into the packet and to find it you need to follow the header chain</a:t>
            </a:r>
          </a:p>
          <a:p>
            <a:r>
              <a:rPr lang="en-US" dirty="0" smtClean="0"/>
              <a:t>The IPv4 ‘Don’t Fragment’ bit is jammed </a:t>
            </a:r>
            <a:r>
              <a:rPr lang="en-US" b="1" dirty="0" smtClean="0"/>
              <a:t>on</a:t>
            </a:r>
            <a:r>
              <a:rPr lang="en-US" dirty="0" smtClean="0"/>
              <a:t> </a:t>
            </a:r>
          </a:p>
          <a:p>
            <a:pPr lvl="1"/>
            <a:r>
              <a:rPr lang="en-US" dirty="0" smtClean="0"/>
              <a:t>In the case of path MTU issues IPv6 routers should not perform fragmentation on the fly, but are required to pass an ICMPv6 PTB message back to the packet’s sender</a:t>
            </a:r>
            <a:endParaRPr lang="en-US" dirty="0"/>
          </a:p>
        </p:txBody>
      </p:sp>
    </p:spTree>
    <p:extLst>
      <p:ext uri="{BB962C8B-B14F-4D97-AF65-F5344CB8AC3E}">
        <p14:creationId xmlns:p14="http://schemas.microsoft.com/office/powerpoint/2010/main" val="189894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6413935" cy="523220"/>
          </a:xfrm>
          <a:prstGeom prst="rect">
            <a:avLst/>
          </a:prstGeom>
          <a:noFill/>
        </p:spPr>
        <p:txBody>
          <a:bodyPr wrap="none" rtlCol="0">
            <a:spAutoFit/>
          </a:bodyPr>
          <a:lstStyle/>
          <a:p>
            <a:r>
              <a:rPr lang="en-US" sz="2800" dirty="0">
                <a:solidFill>
                  <a:schemeClr val="accent4">
                    <a:lumMod val="50000"/>
                  </a:schemeClr>
                </a:solidFill>
                <a:latin typeface="Powderfinger Type" charset="0"/>
                <a:ea typeface="Powderfinger Type" charset="0"/>
                <a:cs typeface="Powderfinger Type" charset="0"/>
              </a:rPr>
              <a:t>IPv6 Fragmentation </a:t>
            </a:r>
            <a:r>
              <a:rPr lang="en-US" sz="2800" dirty="0" smtClean="0">
                <a:solidFill>
                  <a:schemeClr val="accent4">
                    <a:lumMod val="50000"/>
                  </a:schemeClr>
                </a:solidFill>
                <a:latin typeface="Powderfinger Type" charset="0"/>
                <a:ea typeface="Powderfinger Type" charset="0"/>
                <a:cs typeface="Powderfinger Type" charset="0"/>
              </a:rPr>
              <a:t>Handling </a:t>
            </a:r>
            <a:endParaRPr lang="en-US" sz="28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985963" y="869858"/>
            <a:ext cx="7189968" cy="3970318"/>
          </a:xfrm>
          <a:prstGeom prst="rect">
            <a:avLst/>
          </a:prstGeom>
          <a:noFill/>
        </p:spPr>
        <p:txBody>
          <a:bodyPr wrap="square" rtlCol="0">
            <a:spAutoFit/>
          </a:bodyPr>
          <a:lstStyle/>
          <a:p>
            <a:r>
              <a:rPr lang="en-US" dirty="0">
                <a:ea typeface="AhnbergHand" charset="0"/>
                <a:cs typeface="AhnbergHand" charset="0"/>
              </a:rPr>
              <a:t>There is a lot of “drop” </a:t>
            </a:r>
            <a:r>
              <a:rPr lang="en-US" dirty="0" err="1">
                <a:ea typeface="AhnbergHand" charset="0"/>
                <a:cs typeface="AhnbergHand" charset="0"/>
              </a:rPr>
              <a:t>behaviour</a:t>
            </a:r>
            <a:r>
              <a:rPr lang="en-US" dirty="0">
                <a:ea typeface="AhnbergHand" charset="0"/>
                <a:cs typeface="AhnbergHand" charset="0"/>
              </a:rPr>
              <a:t> in the Ipv6 Internet for Fragmentation Extension </a:t>
            </a:r>
            <a:r>
              <a:rPr lang="en-US" dirty="0" smtClean="0">
                <a:ea typeface="AhnbergHand" charset="0"/>
                <a:cs typeface="AhnbergHand" charset="0"/>
              </a:rPr>
              <a:t>headers</a:t>
            </a:r>
          </a:p>
          <a:p>
            <a:pPr lvl="1"/>
            <a:r>
              <a:rPr lang="en-US" dirty="0" smtClean="0">
                <a:ea typeface="AhnbergHand" charset="0"/>
                <a:cs typeface="AhnbergHand" charset="0"/>
              </a:rPr>
              <a:t>RFC7872 </a:t>
            </a:r>
            <a:r>
              <a:rPr lang="mr-IN" dirty="0">
                <a:ea typeface="AhnbergHand" charset="0"/>
                <a:cs typeface="AhnbergHand" charset="0"/>
              </a:rPr>
              <a:t>–</a:t>
            </a:r>
            <a:r>
              <a:rPr lang="en-US" dirty="0">
                <a:ea typeface="AhnbergHand" charset="0"/>
                <a:cs typeface="AhnbergHand" charset="0"/>
              </a:rPr>
              <a:t> recorded EH packet drop rates of 30% - 40</a:t>
            </a:r>
            <a:r>
              <a:rPr lang="en-US" dirty="0" smtClean="0">
                <a:ea typeface="AhnbergHand" charset="0"/>
                <a:cs typeface="AhnbergHand" charset="0"/>
              </a:rPr>
              <a:t>%</a:t>
            </a:r>
            <a:endParaRPr lang="en-US" dirty="0">
              <a:ea typeface="AhnbergHand" charset="0"/>
              <a:cs typeface="AhnbergHand" charset="0"/>
            </a:endParaRPr>
          </a:p>
          <a:p>
            <a:endParaRPr lang="en-US" dirty="0">
              <a:ea typeface="AhnbergHand" charset="0"/>
              <a:cs typeface="AhnbergHand" charset="0"/>
            </a:endParaRPr>
          </a:p>
          <a:p>
            <a:pPr lvl="1"/>
            <a:r>
              <a:rPr lang="en-US" dirty="0" smtClean="0">
                <a:ea typeface="AhnbergHand" charset="0"/>
                <a:cs typeface="AhnbergHand" charset="0"/>
              </a:rPr>
              <a:t>This </a:t>
            </a:r>
            <a:r>
              <a:rPr lang="en-US" dirty="0">
                <a:ea typeface="AhnbergHand" charset="0"/>
                <a:cs typeface="AhnbergHand" charset="0"/>
              </a:rPr>
              <a:t>experiment sent fragmented packets towards well-known servers and observed whether the server received and reconstructed the fragmented packet</a:t>
            </a:r>
          </a:p>
          <a:p>
            <a:endParaRPr lang="en-US" dirty="0">
              <a:ea typeface="AhnbergHand" charset="0"/>
              <a:cs typeface="AhnbergHand" charset="0"/>
            </a:endParaRPr>
          </a:p>
          <a:p>
            <a:r>
              <a:rPr lang="en-US" dirty="0">
                <a:ea typeface="AhnbergHand" charset="0"/>
                <a:cs typeface="AhnbergHand" charset="0"/>
              </a:rPr>
              <a:t>But sending fragmented queries to servers is not all that common </a:t>
            </a:r>
            <a:r>
              <a:rPr lang="mr-IN" dirty="0">
                <a:ea typeface="AhnbergHand" charset="0"/>
                <a:cs typeface="AhnbergHand" charset="0"/>
              </a:rPr>
              <a:t>–</a:t>
            </a:r>
            <a:r>
              <a:rPr lang="en-US" dirty="0">
                <a:ea typeface="AhnbergHand" charset="0"/>
                <a:cs typeface="AhnbergHand" charset="0"/>
              </a:rPr>
              <a:t> the reverse situation of big responses is more common</a:t>
            </a:r>
          </a:p>
          <a:p>
            <a:endParaRPr lang="en-US" dirty="0">
              <a:ea typeface="AhnbergHand" charset="0"/>
              <a:cs typeface="AhnbergHand" charset="0"/>
            </a:endParaRPr>
          </a:p>
          <a:p>
            <a:r>
              <a:rPr lang="en-US" dirty="0">
                <a:ea typeface="AhnbergHand" charset="0"/>
                <a:cs typeface="AhnbergHand" charset="0"/>
              </a:rPr>
              <a:t>So what about sending fragmented packets BACK from servers </a:t>
            </a:r>
            <a:r>
              <a:rPr lang="mr-IN" dirty="0">
                <a:ea typeface="AhnbergHand" charset="0"/>
                <a:cs typeface="AhnbergHand" charset="0"/>
              </a:rPr>
              <a:t>–</a:t>
            </a:r>
            <a:r>
              <a:rPr lang="en-US" dirty="0">
                <a:ea typeface="AhnbergHand" charset="0"/>
                <a:cs typeface="AhnbergHand" charset="0"/>
              </a:rPr>
              <a:t> what’s the drop rate of the reverse case?</a:t>
            </a:r>
          </a:p>
          <a:p>
            <a:endParaRPr lang="en-US" dirty="0">
              <a:ea typeface="AhnbergHand" charset="0"/>
              <a:cs typeface="AhnbergHand" charset="0"/>
            </a:endParaRPr>
          </a:p>
        </p:txBody>
      </p:sp>
    </p:spTree>
    <p:extLst>
      <p:ext uri="{BB962C8B-B14F-4D97-AF65-F5344CB8AC3E}">
        <p14:creationId xmlns:p14="http://schemas.microsoft.com/office/powerpoint/2010/main" val="174007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Our Measurement </a:t>
            </a:r>
            <a:r>
              <a:rPr lang="en-US" dirty="0">
                <a:solidFill>
                  <a:schemeClr val="accent4">
                    <a:lumMod val="50000"/>
                  </a:schemeClr>
                </a:solidFill>
                <a:latin typeface="Powderfinger Type" charset="0"/>
                <a:ea typeface="Powderfinger Type" charset="0"/>
                <a:cs typeface="Powderfinger Type" charset="0"/>
              </a:rPr>
              <a:t>A</a:t>
            </a:r>
            <a:r>
              <a:rPr lang="en-US" dirty="0" smtClean="0">
                <a:solidFill>
                  <a:schemeClr val="accent4">
                    <a:lumMod val="50000"/>
                  </a:schemeClr>
                </a:solidFill>
                <a:latin typeface="Powderfinger Type" charset="0"/>
                <a:ea typeface="Powderfinger Type" charset="0"/>
                <a:cs typeface="Powderfinger Type" charset="0"/>
              </a:rPr>
              <a:t>pproach</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smtClean="0"/>
              <a:t>We use an Online Ad platform to enroll endpoints to attempt to resolve a set of DNS names:</a:t>
            </a:r>
          </a:p>
          <a:p>
            <a:pPr lvl="1"/>
            <a:r>
              <a:rPr lang="en-US" smtClean="0"/>
              <a:t>Each endpoint is provided with a unique name string (to eliminate the effects of DNS caching)</a:t>
            </a:r>
          </a:p>
          <a:p>
            <a:pPr lvl="1"/>
            <a:r>
              <a:rPr lang="en-US" smtClean="0"/>
              <a:t>The DNS name is served from our authoritative servers</a:t>
            </a:r>
          </a:p>
          <a:p>
            <a:pPr lvl="1"/>
            <a:r>
              <a:rPr lang="en-US" smtClean="0"/>
              <a:t>Resolving the DNS name requires the user’s DNS resolvers to receive a fragmented IPv6 packet</a:t>
            </a:r>
          </a:p>
        </p:txBody>
      </p:sp>
    </p:spTree>
    <p:extLst>
      <p:ext uri="{BB962C8B-B14F-4D97-AF65-F5344CB8AC3E}">
        <p14:creationId xmlns:p14="http://schemas.microsoft.com/office/powerpoint/2010/main" val="126740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3845"/>
            <a:ext cx="8213697" cy="994172"/>
          </a:xfrm>
        </p:spPr>
        <p:txBody>
          <a:bodyPr>
            <a:noAutofit/>
          </a:bodyPr>
          <a:lstStyle/>
          <a:p>
            <a:r>
              <a:rPr lang="en-US" sz="2700" dirty="0">
                <a:solidFill>
                  <a:schemeClr val="accent4">
                    <a:lumMod val="50000"/>
                  </a:schemeClr>
                </a:solidFill>
                <a:latin typeface="Powderfinger Type" charset="0"/>
                <a:ea typeface="Powderfinger Type" charset="0"/>
                <a:cs typeface="Powderfinger Type" charset="0"/>
              </a:rPr>
              <a:t>“</a:t>
            </a:r>
            <a:r>
              <a:rPr lang="en-US" sz="2700" dirty="0" err="1">
                <a:solidFill>
                  <a:schemeClr val="accent4">
                    <a:lumMod val="50000"/>
                  </a:schemeClr>
                </a:solidFill>
                <a:latin typeface="Powderfinger Type" charset="0"/>
                <a:ea typeface="Powderfinger Type" charset="0"/>
                <a:cs typeface="Powderfinger Type" charset="0"/>
              </a:rPr>
              <a:t>Glueless</a:t>
            </a:r>
            <a:r>
              <a:rPr lang="en-US" sz="2700" dirty="0">
                <a:solidFill>
                  <a:schemeClr val="accent4">
                    <a:lumMod val="50000"/>
                  </a:schemeClr>
                </a:solidFill>
                <a:latin typeface="Powderfinger Type" charset="0"/>
                <a:ea typeface="Powderfinger Type" charset="0"/>
                <a:cs typeface="Powderfinger Type" charset="0"/>
              </a:rPr>
              <a:t>” Delegation </a:t>
            </a:r>
            <a:r>
              <a:rPr lang="en-US" sz="2700" dirty="0" smtClean="0">
                <a:solidFill>
                  <a:schemeClr val="accent4">
                    <a:lumMod val="50000"/>
                  </a:schemeClr>
                </a:solidFill>
                <a:latin typeface="Powderfinger Type" charset="0"/>
                <a:ea typeface="Powderfinger Type" charset="0"/>
                <a:cs typeface="Powderfinger Type" charset="0"/>
              </a:rPr>
              <a:t>to detect </a:t>
            </a:r>
            <a:r>
              <a:rPr lang="en-US" sz="2700" dirty="0">
                <a:solidFill>
                  <a:schemeClr val="accent4">
                    <a:lumMod val="50000"/>
                  </a:schemeClr>
                </a:solidFill>
                <a:latin typeface="Powderfinger Type" charset="0"/>
                <a:ea typeface="Powderfinger Type" charset="0"/>
                <a:cs typeface="Powderfinger Type" charset="0"/>
              </a:rPr>
              <a:t>IPv6 </a:t>
            </a:r>
            <a:r>
              <a:rPr lang="en-US" sz="2700" dirty="0" smtClean="0">
                <a:solidFill>
                  <a:schemeClr val="accent4">
                    <a:lumMod val="50000"/>
                  </a:schemeClr>
                </a:solidFill>
                <a:latin typeface="Powderfinger Type" charset="0"/>
                <a:ea typeface="Powderfinger Type" charset="0"/>
                <a:cs typeface="Powderfinger Type" charset="0"/>
              </a:rPr>
              <a:t>Fragmentation Handling</a:t>
            </a:r>
            <a:endParaRPr lang="en-US" sz="2700" dirty="0">
              <a:solidFill>
                <a:schemeClr val="accent4">
                  <a:lumMod val="50000"/>
                </a:schemeClr>
              </a:solidFill>
              <a:latin typeface="Powderfinger Type" charset="0"/>
              <a:ea typeface="Powderfinger Type" charset="0"/>
              <a:cs typeface="Powderfinger Type" charset="0"/>
            </a:endParaRP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a:t>Reply with the DNS names 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a:t>Secondary objective: resolve these</a:t>
            </a:r>
          </a:p>
          <a:p>
            <a:r>
              <a:rPr lang="en-US" sz="90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a:t>Resume the original name resolution task</a:t>
            </a:r>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4895520" y="3535406"/>
            <a:ext cx="2808799" cy="461665"/>
          </a:xfrm>
          <a:prstGeom prst="rect">
            <a:avLst/>
          </a:prstGeom>
          <a:noFill/>
        </p:spPr>
        <p:txBody>
          <a:bodyPr wrap="square" rtlCol="0">
            <a:spAutoFit/>
          </a:bodyPr>
          <a:lstStyle/>
          <a:p>
            <a:r>
              <a:rPr lang="en-US" sz="1200">
                <a:latin typeface="AhnbergHand" charset="0"/>
                <a:ea typeface="AhnbergHand" charset="0"/>
                <a:cs typeface="AhnbergHand" charset="0"/>
              </a:rPr>
              <a:t>Use a </a:t>
            </a:r>
            <a:r>
              <a:rPr lang="en-US" sz="1200" smtClean="0">
                <a:latin typeface="AhnbergHand" charset="0"/>
                <a:ea typeface="AhnbergHand" charset="0"/>
                <a:cs typeface="AhnbergHand" charset="0"/>
              </a:rPr>
              <a:t>modified </a:t>
            </a:r>
            <a:r>
              <a:rPr lang="en-US" sz="1200">
                <a:latin typeface="AhnbergHand" charset="0"/>
                <a:ea typeface="AhnbergHand" charset="0"/>
                <a:cs typeface="AhnbergHand" charset="0"/>
              </a:rPr>
              <a:t>DNS server that fragments all DNS </a:t>
            </a:r>
            <a:r>
              <a:rPr lang="en-US" sz="1200" smtClean="0">
                <a:latin typeface="AhnbergHand" charset="0"/>
                <a:ea typeface="AhnbergHand" charset="0"/>
                <a:cs typeface="AhnbergHand" charset="0"/>
              </a:rPr>
              <a:t>responses</a:t>
            </a:r>
            <a:endParaRPr lang="en-US" sz="1200">
              <a:latin typeface="AhnbergHand" charset="0"/>
              <a:ea typeface="AhnbergHand" charset="0"/>
              <a:cs typeface="AhnbergHand" charset="0"/>
            </a:endParaRPr>
          </a:p>
        </p:txBody>
      </p:sp>
      <p:sp>
        <p:nvSpPr>
          <p:cNvPr id="12" name="Freeform 11"/>
          <p:cNvSpPr/>
          <p:nvPr/>
        </p:nvSpPr>
        <p:spPr>
          <a:xfrm>
            <a:off x="6550146" y="2868983"/>
            <a:ext cx="282012" cy="770729"/>
          </a:xfrm>
          <a:custGeom>
            <a:avLst/>
            <a:gdLst>
              <a:gd name="connsiteX0" fmla="*/ 320357 w 376016"/>
              <a:gd name="connsiteY0" fmla="*/ 1027639 h 1027639"/>
              <a:gd name="connsiteX1" fmla="*/ 232893 w 376016"/>
              <a:gd name="connsiteY1" fmla="*/ 407437 h 1027639"/>
              <a:gd name="connsiteX2" fmla="*/ 89769 w 376016"/>
              <a:gd name="connsiteY2" fmla="*/ 41677 h 1027639"/>
              <a:gd name="connsiteX3" fmla="*/ 2305 w 376016"/>
              <a:gd name="connsiteY3" fmla="*/ 216606 h 1027639"/>
              <a:gd name="connsiteX4" fmla="*/ 57964 w 376016"/>
              <a:gd name="connsiteY4" fmla="*/ 1921 h 1027639"/>
              <a:gd name="connsiteX5" fmla="*/ 376016 w 376016"/>
              <a:gd name="connsiteY5" fmla="*/ 129142 h 102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016" h="1027639">
                <a:moveTo>
                  <a:pt x="320357" y="1027639"/>
                </a:moveTo>
                <a:cubicBezTo>
                  <a:pt x="295840" y="799701"/>
                  <a:pt x="271324" y="571764"/>
                  <a:pt x="232893" y="407437"/>
                </a:cubicBezTo>
                <a:cubicBezTo>
                  <a:pt x="194462" y="243110"/>
                  <a:pt x="128200" y="73482"/>
                  <a:pt x="89769" y="41677"/>
                </a:cubicBezTo>
                <a:cubicBezTo>
                  <a:pt x="51338" y="9872"/>
                  <a:pt x="7606" y="223232"/>
                  <a:pt x="2305" y="216606"/>
                </a:cubicBezTo>
                <a:cubicBezTo>
                  <a:pt x="-2996" y="209980"/>
                  <a:pt x="-4321" y="16498"/>
                  <a:pt x="57964" y="1921"/>
                </a:cubicBezTo>
                <a:cubicBezTo>
                  <a:pt x="120249" y="-12656"/>
                  <a:pt x="248132" y="58243"/>
                  <a:pt x="376016" y="12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1580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5" y="273845"/>
            <a:ext cx="7565666" cy="994172"/>
          </a:xfrm>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V6, the DNS and Fragmented UDP</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549137" y="1268017"/>
            <a:ext cx="7886700" cy="3263504"/>
          </a:xfrm>
        </p:spPr>
        <p:txBody>
          <a:bodyPr/>
          <a:lstStyle/>
          <a:p>
            <a:pPr marL="0" indent="0">
              <a:buNone/>
            </a:pPr>
            <a:r>
              <a:rPr lang="en-US" smtClean="0"/>
              <a:t>Total number of tests:  10,851,323</a:t>
            </a:r>
          </a:p>
          <a:p>
            <a:pPr marL="0" indent="0">
              <a:buNone/>
            </a:pPr>
            <a:r>
              <a:rPr lang="en-US" smtClean="0"/>
              <a:t>Failure Rate in receiving a large response: 4,064,356</a:t>
            </a:r>
          </a:p>
          <a:p>
            <a:pPr marL="0" indent="0">
              <a:buNone/>
            </a:pPr>
            <a:endParaRPr lang="en-US"/>
          </a:p>
          <a:p>
            <a:pPr marL="0" indent="0">
              <a:buNone/>
            </a:pPr>
            <a:r>
              <a:rPr lang="en-US" smtClean="0"/>
              <a:t>IPv6 Fragmentation Failure Rate: </a:t>
            </a:r>
            <a:r>
              <a:rPr lang="en-US" b="1" smtClean="0"/>
              <a:t>38%</a:t>
            </a:r>
            <a:endParaRPr lang="en-US" b="1"/>
          </a:p>
        </p:txBody>
      </p:sp>
      <p:sp>
        <p:nvSpPr>
          <p:cNvPr id="4" name="Freeform 3"/>
          <p:cNvSpPr/>
          <p:nvPr/>
        </p:nvSpPr>
        <p:spPr>
          <a:xfrm>
            <a:off x="3826639" y="2262189"/>
            <a:ext cx="1331696" cy="798638"/>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0110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Which Resolvers?</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914399" y="1369219"/>
            <a:ext cx="7235190" cy="3263504"/>
          </a:xfrm>
        </p:spPr>
        <p:txBody>
          <a:bodyPr/>
          <a:lstStyle/>
          <a:p>
            <a:r>
              <a:rPr lang="en-US" dirty="0" smtClean="0"/>
              <a:t>10,115 IPv6 seen resolvers</a:t>
            </a:r>
          </a:p>
          <a:p>
            <a:r>
              <a:rPr lang="en-US" dirty="0" smtClean="0"/>
              <a:t>3,592 resolvers were consistently unable to resolve the target name (likely due to failure to receive the fragmented response)</a:t>
            </a:r>
          </a:p>
          <a:p>
            <a:r>
              <a:rPr lang="en-US" dirty="0" smtClean="0"/>
              <a:t>Which is too large a list to display here</a:t>
            </a:r>
          </a:p>
          <a:p>
            <a:r>
              <a:rPr lang="en-US" dirty="0" smtClean="0"/>
              <a:t>But we can show the top 20</a:t>
            </a:r>
            <a:r>
              <a:rPr lang="mr-IN" dirty="0" smtClean="0"/>
              <a:t>…</a:t>
            </a:r>
            <a:endParaRPr lang="en-US" dirty="0" smtClean="0"/>
          </a:p>
          <a:p>
            <a:endParaRPr lang="en-US" dirty="0" smtClean="0"/>
          </a:p>
        </p:txBody>
      </p:sp>
    </p:spTree>
    <p:extLst>
      <p:ext uri="{BB962C8B-B14F-4D97-AF65-F5344CB8AC3E}">
        <p14:creationId xmlns:p14="http://schemas.microsoft.com/office/powerpoint/2010/main" val="666472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28" y="273845"/>
            <a:ext cx="7341042" cy="994172"/>
          </a:xfrm>
        </p:spPr>
        <p:txBody>
          <a:bodyPr>
            <a:normAutofit/>
          </a:bodyPr>
          <a:lstStyle/>
          <a:p>
            <a:r>
              <a:rPr lang="en-US" sz="2700" smtClean="0">
                <a:solidFill>
                  <a:schemeClr val="accent4">
                    <a:lumMod val="50000"/>
                  </a:schemeClr>
                </a:solidFill>
                <a:latin typeface="Powderfinger Type" charset="0"/>
                <a:ea typeface="Powderfinger Type" charset="0"/>
                <a:cs typeface="Powderfinger Type" charset="0"/>
              </a:rPr>
              <a:t>Which Resolvers?</a:t>
            </a:r>
            <a:endParaRPr lang="en-US" sz="270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a:latin typeface="Menlo" charset="0"/>
                <a:ea typeface="Menlo" charset="0"/>
                <a:cs typeface="Menlo" charset="0"/>
              </a:rPr>
              <a:t> </a:t>
            </a:r>
          </a:p>
        </p:txBody>
      </p:sp>
      <p:pic>
        <p:nvPicPr>
          <p:cNvPr id="7" name="Picture 6"/>
          <p:cNvPicPr>
            <a:picLocks noChangeAspect="1"/>
          </p:cNvPicPr>
          <p:nvPr/>
        </p:nvPicPr>
        <p:blipFill>
          <a:blip r:embed="rId2"/>
          <a:stretch>
            <a:fillRect/>
          </a:stretch>
        </p:blipFill>
        <p:spPr>
          <a:xfrm>
            <a:off x="1426393" y="1226094"/>
            <a:ext cx="6291215" cy="2822981"/>
          </a:xfrm>
          <a:prstGeom prst="rect">
            <a:avLst/>
          </a:prstGeom>
        </p:spPr>
      </p:pic>
      <p:sp>
        <p:nvSpPr>
          <p:cNvPr id="8" name="TextBox 7"/>
          <p:cNvSpPr txBox="1"/>
          <p:nvPr/>
        </p:nvSpPr>
        <p:spPr>
          <a:xfrm>
            <a:off x="2067339" y="4185461"/>
            <a:ext cx="4946932" cy="715581"/>
          </a:xfrm>
          <a:prstGeom prst="rect">
            <a:avLst/>
          </a:prstGeom>
          <a:noFill/>
        </p:spPr>
        <p:txBody>
          <a:bodyPr wrap="none" rtlCol="0">
            <a:spAutoFit/>
          </a:bodyPr>
          <a:lstStyle/>
          <a:p>
            <a:r>
              <a:rPr lang="en-US" sz="1350"/>
              <a:t>All these resolvers appears to be unable to receive fragmented UDP</a:t>
            </a:r>
          </a:p>
          <a:p>
            <a:r>
              <a:rPr lang="en-US" sz="1350"/>
              <a:t>DNS responses </a:t>
            </a:r>
            <a:r>
              <a:rPr lang="mr-IN" sz="1350"/>
              <a:t>–</a:t>
            </a:r>
            <a:r>
              <a:rPr lang="en-US" sz="1350"/>
              <a:t> This is the Top 20, as measured by the query count</a:t>
            </a:r>
          </a:p>
          <a:p>
            <a:r>
              <a:rPr lang="en-US" sz="1350"/>
              <a:t>per resolver address</a:t>
            </a:r>
          </a:p>
        </p:txBody>
      </p:sp>
    </p:spTree>
    <p:extLst>
      <p:ext uri="{BB962C8B-B14F-4D97-AF65-F5344CB8AC3E}">
        <p14:creationId xmlns:p14="http://schemas.microsoft.com/office/powerpoint/2010/main" val="1295862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81" y="273845"/>
            <a:ext cx="8499943" cy="994172"/>
          </a:xfrm>
        </p:spPr>
        <p:txBody>
          <a:bodyPr>
            <a:normAutofit/>
          </a:bodyPr>
          <a:lstStyle/>
          <a:p>
            <a:r>
              <a:rPr lang="en-US" sz="3000" smtClean="0">
                <a:solidFill>
                  <a:schemeClr val="accent4">
                    <a:lumMod val="50000"/>
                  </a:schemeClr>
                </a:solidFill>
                <a:latin typeface="Powderfinger Type" charset="0"/>
                <a:ea typeface="Powderfinger Type" charset="0"/>
                <a:cs typeface="Powderfinger Type" charset="0"/>
              </a:rPr>
              <a:t>Resolvers </a:t>
            </a:r>
            <a:r>
              <a:rPr lang="en-US" sz="3000">
                <a:solidFill>
                  <a:schemeClr val="accent4">
                    <a:lumMod val="50000"/>
                  </a:schemeClr>
                </a:solidFill>
                <a:latin typeface="Powderfinger Type" charset="0"/>
                <a:ea typeface="Powderfinger Type" charset="0"/>
                <a:cs typeface="Powderfinger Type" charset="0"/>
              </a:rPr>
              <a:t>in Which Networks?</a:t>
            </a:r>
          </a:p>
        </p:txBody>
      </p:sp>
      <p:pic>
        <p:nvPicPr>
          <p:cNvPr id="4" name="Content Placeholder 3"/>
          <p:cNvPicPr>
            <a:picLocks noGrp="1" noChangeAspect="1"/>
          </p:cNvPicPr>
          <p:nvPr>
            <p:ph idx="1"/>
          </p:nvPr>
        </p:nvPicPr>
        <p:blipFill>
          <a:blip r:embed="rId2"/>
          <a:stretch>
            <a:fillRect/>
          </a:stretch>
        </p:blipFill>
        <p:spPr>
          <a:xfrm>
            <a:off x="1614487" y="1386856"/>
            <a:ext cx="6517990" cy="2924739"/>
          </a:xfrm>
          <a:prstGeom prst="rect">
            <a:avLst/>
          </a:prstGeom>
        </p:spPr>
      </p:pic>
      <p:sp>
        <p:nvSpPr>
          <p:cNvPr id="7" name="TextBox 6"/>
          <p:cNvSpPr txBox="1"/>
          <p:nvPr/>
        </p:nvSpPr>
        <p:spPr>
          <a:xfrm>
            <a:off x="2067339" y="4185461"/>
            <a:ext cx="5385021" cy="715581"/>
          </a:xfrm>
          <a:prstGeom prst="rect">
            <a:avLst/>
          </a:prstGeom>
          <a:noFill/>
        </p:spPr>
        <p:txBody>
          <a:bodyPr wrap="square" rtlCol="0">
            <a:spAutoFit/>
          </a:bodyPr>
          <a:lstStyle/>
          <a:p>
            <a:r>
              <a:rPr lang="en-US" sz="1350"/>
              <a:t>This is the total per origin AS of those resolvers that appear to be unable to receive fragmented UDP DNS responses. This is the Top 20, as measured by the query count per origin AS</a:t>
            </a:r>
          </a:p>
        </p:txBody>
      </p:sp>
    </p:spTree>
    <p:extLst>
      <p:ext uri="{BB962C8B-B14F-4D97-AF65-F5344CB8AC3E}">
        <p14:creationId xmlns:p14="http://schemas.microsoft.com/office/powerpoint/2010/main" val="994527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31" y="273844"/>
            <a:ext cx="8324519" cy="994172"/>
          </a:xfrm>
        </p:spPr>
        <p:txBody>
          <a:bodyPr>
            <a:normAutofit fontScale="90000"/>
          </a:bodyPr>
          <a:lstStyle/>
          <a:p>
            <a:r>
              <a:rPr lang="en-US" dirty="0" smtClean="0">
                <a:solidFill>
                  <a:schemeClr val="accent4">
                    <a:lumMod val="50000"/>
                  </a:schemeClr>
                </a:solidFill>
                <a:latin typeface="Powderfinger Type" charset="0"/>
                <a:ea typeface="Powderfinger Type" charset="0"/>
                <a:cs typeface="Powderfinger Type" charset="0"/>
              </a:rPr>
              <a:t>What about TCP and Fragmentation?</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smtClean="0"/>
              <a:t>Let’s try the same approach:</a:t>
            </a:r>
          </a:p>
          <a:p>
            <a:pPr lvl="1"/>
            <a:r>
              <a:rPr lang="en-US" smtClean="0"/>
              <a:t>Set up an ad-based measurement using a </a:t>
            </a:r>
            <a:r>
              <a:rPr lang="en-US" err="1" smtClean="0"/>
              <a:t>customised</a:t>
            </a:r>
            <a:r>
              <a:rPr lang="en-US" smtClean="0"/>
              <a:t> IPv6 packet handler</a:t>
            </a:r>
          </a:p>
          <a:p>
            <a:pPr lvl="1"/>
            <a:r>
              <a:rPr lang="en-US" smtClean="0"/>
              <a:t>Pass all TCP responses through a packet </a:t>
            </a:r>
            <a:r>
              <a:rPr lang="en-US" err="1" smtClean="0"/>
              <a:t>fragmenter</a:t>
            </a:r>
            <a:endParaRPr lang="en-US" smtClean="0"/>
          </a:p>
          <a:p>
            <a:pPr lvl="1"/>
            <a:r>
              <a:rPr lang="en-US" smtClean="0"/>
              <a:t>Use a packet capture to see if the fragmented TCP segment was </a:t>
            </a:r>
            <a:r>
              <a:rPr lang="en-US" err="1" smtClean="0"/>
              <a:t>ACKed</a:t>
            </a:r>
            <a:r>
              <a:rPr lang="en-US" smtClean="0"/>
              <a:t> or not</a:t>
            </a:r>
          </a:p>
          <a:p>
            <a:pPr lvl="1"/>
            <a:endParaRPr lang="en-US"/>
          </a:p>
        </p:txBody>
      </p:sp>
    </p:spTree>
    <p:extLst>
      <p:ext uri="{BB962C8B-B14F-4D97-AF65-F5344CB8AC3E}">
        <p14:creationId xmlns:p14="http://schemas.microsoft.com/office/powerpoint/2010/main" val="82028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03" y="289747"/>
            <a:ext cx="7886700" cy="994172"/>
          </a:xfrm>
        </p:spPr>
        <p:txBody>
          <a:bodyPr>
            <a:normAutofit fontScale="90000"/>
          </a:bodyPr>
          <a:lstStyle/>
          <a:p>
            <a:r>
              <a:rPr lang="en-US" dirty="0">
                <a:solidFill>
                  <a:schemeClr val="accent4">
                    <a:lumMod val="50000"/>
                  </a:schemeClr>
                </a:solidFill>
                <a:latin typeface="Powderfinger Type" charset="0"/>
                <a:ea typeface="Powderfinger Type" charset="0"/>
                <a:cs typeface="Powderfinger Type" charset="0"/>
              </a:rPr>
              <a:t>What about </a:t>
            </a:r>
            <a:r>
              <a:rPr lang="en-US" dirty="0" smtClean="0">
                <a:solidFill>
                  <a:schemeClr val="accent4">
                    <a:lumMod val="50000"/>
                  </a:schemeClr>
                </a:solidFill>
                <a:latin typeface="Powderfinger Type" charset="0"/>
                <a:ea typeface="Powderfinger Type" charset="0"/>
                <a:cs typeface="Powderfinger Type" charset="0"/>
              </a:rPr>
              <a:t>TCP and Fragmentation?</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marL="0" indent="0">
              <a:buNone/>
            </a:pPr>
            <a:r>
              <a:rPr lang="is-IS" dirty="0" smtClean="0"/>
              <a:t>1,961,561 distinct IPv6 end point addresses</a:t>
            </a:r>
          </a:p>
          <a:p>
            <a:pPr marL="0" indent="0">
              <a:buNone/>
            </a:pPr>
            <a:r>
              <a:rPr lang="cs-CZ" dirty="0" smtClean="0"/>
              <a:t>   434,971 </a:t>
            </a:r>
            <a:r>
              <a:rPr lang="cs-CZ" dirty="0" err="1" smtClean="0"/>
              <a:t>failed</a:t>
            </a:r>
            <a:r>
              <a:rPr lang="cs-CZ" dirty="0" smtClean="0"/>
              <a:t> to </a:t>
            </a:r>
            <a:r>
              <a:rPr lang="cs-CZ" dirty="0" err="1" smtClean="0"/>
              <a:t>receive</a:t>
            </a:r>
            <a:r>
              <a:rPr lang="cs-CZ" dirty="0"/>
              <a:t> </a:t>
            </a:r>
            <a:r>
              <a:rPr lang="cs-CZ" dirty="0" err="1" smtClean="0"/>
              <a:t>Fragmented</a:t>
            </a:r>
            <a:r>
              <a:rPr lang="cs-CZ" dirty="0" smtClean="0"/>
              <a:t> IPv6 </a:t>
            </a:r>
            <a:r>
              <a:rPr lang="cs-CZ" dirty="0" err="1" smtClean="0"/>
              <a:t>packets</a:t>
            </a:r>
            <a:endParaRPr lang="cs-CZ" dirty="0" smtClean="0"/>
          </a:p>
          <a:p>
            <a:pPr marL="0" indent="0">
              <a:buNone/>
            </a:pPr>
            <a:r>
              <a:rPr lang="cs-CZ" dirty="0"/>
              <a:t> </a:t>
            </a:r>
            <a:r>
              <a:rPr lang="cs-CZ" dirty="0" smtClean="0"/>
              <a:t>        22% </a:t>
            </a:r>
            <a:r>
              <a:rPr lang="cs-CZ" dirty="0" err="1" smtClean="0"/>
              <a:t>failure</a:t>
            </a:r>
            <a:r>
              <a:rPr lang="cs-CZ" dirty="0" smtClean="0"/>
              <a:t> </a:t>
            </a:r>
            <a:r>
              <a:rPr lang="cs-CZ" dirty="0" err="1" smtClean="0"/>
              <a:t>rate</a:t>
            </a:r>
            <a:endParaRPr lang="is-IS" dirty="0" smtClean="0"/>
          </a:p>
          <a:p>
            <a:pPr marL="0" indent="0">
              <a:buNone/>
            </a:pPr>
            <a:endParaRPr lang="en-US" dirty="0"/>
          </a:p>
        </p:txBody>
      </p:sp>
    </p:spTree>
    <p:extLst>
      <p:ext uri="{BB962C8B-B14F-4D97-AF65-F5344CB8AC3E}">
        <p14:creationId xmlns:p14="http://schemas.microsoft.com/office/powerpoint/2010/main" val="154874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Where are TCP e-2-e drops?</a:t>
            </a:r>
            <a:endParaRPr lang="en-US" dirty="0">
              <a:solidFill>
                <a:schemeClr val="accent4">
                  <a:lumMod val="50000"/>
                </a:schemeClr>
              </a:solidFill>
            </a:endParaRPr>
          </a:p>
        </p:txBody>
      </p:sp>
      <p:sp>
        <p:nvSpPr>
          <p:cNvPr id="9" name="TextBox 8"/>
          <p:cNvSpPr txBox="1"/>
          <p:nvPr/>
        </p:nvSpPr>
        <p:spPr>
          <a:xfrm>
            <a:off x="1304014" y="4694655"/>
            <a:ext cx="5655394" cy="369332"/>
          </a:xfrm>
          <a:prstGeom prst="rect">
            <a:avLst/>
          </a:prstGeom>
          <a:noFill/>
        </p:spPr>
        <p:txBody>
          <a:bodyPr wrap="none" rtlCol="0">
            <a:spAutoFit/>
          </a:bodyPr>
          <a:lstStyle/>
          <a:p>
            <a:r>
              <a:rPr lang="en-US" smtClean="0"/>
              <a:t>Top 15 networks with highest Fragmented IPv6 Drop Rates</a:t>
            </a:r>
            <a:endParaRPr lang="en-US"/>
          </a:p>
        </p:txBody>
      </p:sp>
      <p:pic>
        <p:nvPicPr>
          <p:cNvPr id="3" name="Picture 2"/>
          <p:cNvPicPr>
            <a:picLocks noChangeAspect="1"/>
          </p:cNvPicPr>
          <p:nvPr/>
        </p:nvPicPr>
        <p:blipFill>
          <a:blip r:embed="rId2"/>
          <a:stretch>
            <a:fillRect/>
          </a:stretch>
        </p:blipFill>
        <p:spPr>
          <a:xfrm>
            <a:off x="1304014" y="1170553"/>
            <a:ext cx="5943600" cy="3454400"/>
          </a:xfrm>
          <a:prstGeom prst="rect">
            <a:avLst/>
          </a:prstGeom>
        </p:spPr>
      </p:pic>
    </p:spTree>
    <p:extLst>
      <p:ext uri="{BB962C8B-B14F-4D97-AF65-F5344CB8AC3E}">
        <p14:creationId xmlns:p14="http://schemas.microsoft.com/office/powerpoint/2010/main" val="143276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042130" y="1592019"/>
            <a:ext cx="1428806" cy="31566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reeform 2"/>
          <p:cNvSpPr/>
          <p:nvPr/>
        </p:nvSpPr>
        <p:spPr>
          <a:xfrm>
            <a:off x="3069772" y="1445917"/>
            <a:ext cx="1525355" cy="191861"/>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eeform 3"/>
          <p:cNvSpPr/>
          <p:nvPr/>
        </p:nvSpPr>
        <p:spPr>
          <a:xfrm>
            <a:off x="4428308" y="1722685"/>
            <a:ext cx="176349" cy="156755"/>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reeform 4"/>
          <p:cNvSpPr/>
          <p:nvPr/>
        </p:nvSpPr>
        <p:spPr>
          <a:xfrm>
            <a:off x="4585063" y="1454897"/>
            <a:ext cx="6532" cy="2286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3228350" y="1648607"/>
            <a:ext cx="1059906" cy="253916"/>
          </a:xfrm>
          <a:prstGeom prst="rect">
            <a:avLst/>
          </a:prstGeom>
          <a:noFill/>
        </p:spPr>
        <p:txBody>
          <a:bodyPr wrap="none" rtlCol="0">
            <a:spAutoFit/>
          </a:bodyPr>
          <a:lstStyle/>
          <a:p>
            <a:r>
              <a:rPr lang="en-US" sz="1050" dirty="0">
                <a:latin typeface="AhnbergHand" charset="0"/>
                <a:ea typeface="AhnbergHand" charset="0"/>
                <a:cs typeface="AhnbergHand" charset="0"/>
              </a:rPr>
              <a:t>IPv4 Router</a:t>
            </a:r>
          </a:p>
        </p:txBody>
      </p:sp>
      <p:sp>
        <p:nvSpPr>
          <p:cNvPr id="7" name="Freeform 6"/>
          <p:cNvSpPr/>
          <p:nvPr/>
        </p:nvSpPr>
        <p:spPr>
          <a:xfrm>
            <a:off x="1227908" y="1618172"/>
            <a:ext cx="1703462" cy="222080"/>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eeform 7"/>
          <p:cNvSpPr/>
          <p:nvPr/>
        </p:nvSpPr>
        <p:spPr>
          <a:xfrm>
            <a:off x="4676503" y="1592058"/>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reeform 9"/>
          <p:cNvSpPr/>
          <p:nvPr/>
        </p:nvSpPr>
        <p:spPr>
          <a:xfrm>
            <a:off x="2325686" y="1015649"/>
            <a:ext cx="405674" cy="576370"/>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reeform 10"/>
          <p:cNvSpPr/>
          <p:nvPr/>
        </p:nvSpPr>
        <p:spPr>
          <a:xfrm>
            <a:off x="2315385" y="852831"/>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reeform 11"/>
          <p:cNvSpPr/>
          <p:nvPr/>
        </p:nvSpPr>
        <p:spPr>
          <a:xfrm>
            <a:off x="4930689"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12"/>
          <p:cNvSpPr/>
          <p:nvPr/>
        </p:nvSpPr>
        <p:spPr>
          <a:xfrm>
            <a:off x="4923669"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p:cNvSpPr/>
          <p:nvPr/>
        </p:nvSpPr>
        <p:spPr>
          <a:xfrm>
            <a:off x="5469532"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14"/>
          <p:cNvSpPr/>
          <p:nvPr/>
        </p:nvSpPr>
        <p:spPr>
          <a:xfrm>
            <a:off x="5462512"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841394" y="804870"/>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18" name="TextBox 17"/>
          <p:cNvSpPr txBox="1"/>
          <p:nvPr/>
        </p:nvSpPr>
        <p:spPr>
          <a:xfrm>
            <a:off x="1359116" y="118349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19" name="Freeform 18"/>
          <p:cNvSpPr/>
          <p:nvPr/>
        </p:nvSpPr>
        <p:spPr>
          <a:xfrm>
            <a:off x="2351315" y="1128326"/>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19"/>
          <p:cNvSpPr/>
          <p:nvPr/>
        </p:nvSpPr>
        <p:spPr>
          <a:xfrm>
            <a:off x="5469531" y="1379223"/>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1062136" y="998831"/>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22" name="Freeform 21"/>
          <p:cNvSpPr/>
          <p:nvPr/>
        </p:nvSpPr>
        <p:spPr>
          <a:xfrm>
            <a:off x="1587137" y="891574"/>
            <a:ext cx="604985" cy="106124"/>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22"/>
          <p:cNvSpPr/>
          <p:nvPr/>
        </p:nvSpPr>
        <p:spPr>
          <a:xfrm>
            <a:off x="2076994" y="1069238"/>
            <a:ext cx="172913" cy="85214"/>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reeform 23"/>
          <p:cNvSpPr/>
          <p:nvPr/>
        </p:nvSpPr>
        <p:spPr>
          <a:xfrm>
            <a:off x="1828800" y="1265374"/>
            <a:ext cx="425038" cy="104615"/>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6241210" y="83180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29" name="TextBox 28"/>
          <p:cNvSpPr txBox="1"/>
          <p:nvPr/>
        </p:nvSpPr>
        <p:spPr>
          <a:xfrm>
            <a:off x="6701246" y="1185324"/>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30" name="TextBox 29"/>
          <p:cNvSpPr txBox="1"/>
          <p:nvPr/>
        </p:nvSpPr>
        <p:spPr>
          <a:xfrm>
            <a:off x="6406133" y="1027129"/>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31" name="Freeform 30"/>
          <p:cNvSpPr/>
          <p:nvPr/>
        </p:nvSpPr>
        <p:spPr>
          <a:xfrm>
            <a:off x="5720319" y="902498"/>
            <a:ext cx="554960" cy="172116"/>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reeform 31"/>
          <p:cNvSpPr/>
          <p:nvPr/>
        </p:nvSpPr>
        <p:spPr>
          <a:xfrm>
            <a:off x="5177998" y="871359"/>
            <a:ext cx="979715" cy="181413"/>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Freeform 32"/>
          <p:cNvSpPr/>
          <p:nvPr/>
        </p:nvSpPr>
        <p:spPr>
          <a:xfrm>
            <a:off x="5981639" y="1139806"/>
            <a:ext cx="456926" cy="215537"/>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Freeform 33"/>
          <p:cNvSpPr/>
          <p:nvPr/>
        </p:nvSpPr>
        <p:spPr>
          <a:xfrm>
            <a:off x="5282632" y="1298143"/>
            <a:ext cx="1464334" cy="33315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Freeform 34"/>
          <p:cNvSpPr/>
          <p:nvPr/>
        </p:nvSpPr>
        <p:spPr>
          <a:xfrm>
            <a:off x="5995904" y="1304675"/>
            <a:ext cx="705342" cy="2286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TextBox 92"/>
          <p:cNvSpPr txBox="1"/>
          <p:nvPr/>
        </p:nvSpPr>
        <p:spPr>
          <a:xfrm>
            <a:off x="433077" y="1059441"/>
            <a:ext cx="256802" cy="300082"/>
          </a:xfrm>
          <a:prstGeom prst="rect">
            <a:avLst/>
          </a:prstGeom>
          <a:noFill/>
        </p:spPr>
        <p:txBody>
          <a:bodyPr wrap="none" rtlCol="0">
            <a:spAutoFit/>
          </a:bodyPr>
          <a:lstStyle/>
          <a:p>
            <a:r>
              <a:rPr lang="en-US" sz="1350" b="1" dirty="0">
                <a:latin typeface="AhnbergHand" charset="0"/>
                <a:ea typeface="AhnbergHand" charset="0"/>
                <a:cs typeface="AhnbergHand" charset="0"/>
              </a:rPr>
              <a:t>1</a:t>
            </a:r>
          </a:p>
        </p:txBody>
      </p:sp>
      <p:sp>
        <p:nvSpPr>
          <p:cNvPr id="94" name="TextBox 93"/>
          <p:cNvSpPr txBox="1"/>
          <p:nvPr/>
        </p:nvSpPr>
        <p:spPr>
          <a:xfrm>
            <a:off x="4576493" y="853366"/>
            <a:ext cx="322524" cy="300082"/>
          </a:xfrm>
          <a:prstGeom prst="rect">
            <a:avLst/>
          </a:prstGeom>
          <a:noFill/>
        </p:spPr>
        <p:txBody>
          <a:bodyPr wrap="none" rtlCol="0">
            <a:spAutoFit/>
          </a:bodyPr>
          <a:lstStyle/>
          <a:p>
            <a:r>
              <a:rPr lang="en-US" sz="1350" b="1" dirty="0">
                <a:latin typeface="AhnbergHand" charset="0"/>
                <a:ea typeface="AhnbergHand" charset="0"/>
                <a:cs typeface="AhnbergHand" charset="0"/>
              </a:rPr>
              <a:t>2</a:t>
            </a:r>
          </a:p>
        </p:txBody>
      </p:sp>
      <p:sp>
        <p:nvSpPr>
          <p:cNvPr id="92" name="TextBox 91"/>
          <p:cNvSpPr txBox="1"/>
          <p:nvPr/>
        </p:nvSpPr>
        <p:spPr>
          <a:xfrm>
            <a:off x="213715" y="10851"/>
            <a:ext cx="7927170" cy="461665"/>
          </a:xfrm>
          <a:prstGeom prst="rect">
            <a:avLst/>
          </a:prstGeom>
          <a:noFill/>
        </p:spPr>
        <p:txBody>
          <a:bodyPr wrap="none" rtlCol="0">
            <a:spAutoFit/>
          </a:bodyPr>
          <a:lstStyle/>
          <a:p>
            <a:r>
              <a:rPr lang="en-US" sz="2400" dirty="0" smtClean="0">
                <a:solidFill>
                  <a:schemeClr val="accent4">
                    <a:lumMod val="50000"/>
                  </a:schemeClr>
                </a:solidFill>
                <a:latin typeface="Powderfinger Type" charset="0"/>
                <a:ea typeface="Powderfinger Type" charset="0"/>
                <a:cs typeface="Powderfinger Type" charset="0"/>
              </a:rPr>
              <a:t>IPv4 and IPv6 handling of Path MTU issues </a:t>
            </a:r>
            <a:endParaRPr lang="en-US" sz="2400" dirty="0">
              <a:solidFill>
                <a:schemeClr val="accent4">
                  <a:lumMod val="50000"/>
                </a:schemeClr>
              </a:solidFill>
              <a:latin typeface="Powderfinger Type" charset="0"/>
              <a:ea typeface="Powderfinger Type" charset="0"/>
              <a:cs typeface="Powderfinger Type" charset="0"/>
            </a:endParaRPr>
          </a:p>
        </p:txBody>
      </p:sp>
      <p:sp>
        <p:nvSpPr>
          <p:cNvPr id="9" name="TextBox 8"/>
          <p:cNvSpPr txBox="1"/>
          <p:nvPr/>
        </p:nvSpPr>
        <p:spPr>
          <a:xfrm>
            <a:off x="3564484" y="426064"/>
            <a:ext cx="3102131" cy="300082"/>
          </a:xfrm>
          <a:prstGeom prst="rect">
            <a:avLst/>
          </a:prstGeom>
          <a:noFill/>
        </p:spPr>
        <p:txBody>
          <a:bodyPr wrap="none" rtlCol="0">
            <a:spAutoFit/>
          </a:bodyPr>
          <a:lstStyle/>
          <a:p>
            <a:r>
              <a:rPr lang="en-US" sz="1350" dirty="0">
                <a:solidFill>
                  <a:schemeClr val="accent4">
                    <a:lumMod val="50000"/>
                  </a:schemeClr>
                </a:solidFill>
                <a:latin typeface="Powderfinger Type" charset="0"/>
                <a:ea typeface="Powderfinger Type" charset="0"/>
                <a:cs typeface="Powderfinger Type" charset="0"/>
              </a:rPr>
              <a:t>IPv4 “Forward Fragmentation”</a:t>
            </a:r>
          </a:p>
        </p:txBody>
      </p:sp>
      <p:sp>
        <p:nvSpPr>
          <p:cNvPr id="96" name="Freeform 95"/>
          <p:cNvSpPr/>
          <p:nvPr/>
        </p:nvSpPr>
        <p:spPr>
          <a:xfrm>
            <a:off x="3102409" y="1683497"/>
            <a:ext cx="125942" cy="150954"/>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Freeform 35"/>
          <p:cNvSpPr/>
          <p:nvPr/>
        </p:nvSpPr>
        <p:spPr>
          <a:xfrm>
            <a:off x="4677498" y="1736175"/>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95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Why do we see these high packet drop rates?</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Two major factors appear to lie behind this failure rate:</a:t>
            </a:r>
          </a:p>
          <a:p>
            <a:pPr lvl="1"/>
            <a:r>
              <a:rPr lang="en-US" dirty="0" smtClean="0"/>
              <a:t>Network equipment dropping IPv6 packets with Extension Headers</a:t>
            </a:r>
          </a:p>
          <a:p>
            <a:pPr lvl="1"/>
            <a:r>
              <a:rPr lang="en-US" dirty="0" smtClean="0"/>
              <a:t>Firewalls dropping Fragmented packets</a:t>
            </a:r>
          </a:p>
          <a:p>
            <a:pPr lvl="1"/>
            <a:endParaRPr lang="en-US" dirty="0"/>
          </a:p>
          <a:p>
            <a:pPr lvl="1"/>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34748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chemeClr val="accent4">
                    <a:lumMod val="50000"/>
                  </a:schemeClr>
                </a:solidFill>
                <a:latin typeface="Powderfinger Type" charset="0"/>
                <a:ea typeface="Powderfinger Type" charset="0"/>
                <a:cs typeface="Powderfinger Type" charset="0"/>
              </a:rPr>
              <a:t>Why do we see these high packet drop rates?</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Two major factors appear to lie behind this failure rate:</a:t>
            </a:r>
          </a:p>
          <a:p>
            <a:pPr lvl="1"/>
            <a:r>
              <a:rPr lang="en-US" dirty="0" smtClean="0"/>
              <a:t>Network equipment dropping IPv6 packets with Extension Headers</a:t>
            </a:r>
          </a:p>
          <a:p>
            <a:pPr lvl="1"/>
            <a:r>
              <a:rPr lang="en-US" dirty="0" smtClean="0"/>
              <a:t>Firewalls dropping Fragmented packets</a:t>
            </a:r>
            <a:endParaRPr lang="en-US" dirty="0"/>
          </a:p>
          <a:p>
            <a:pPr lvl="1"/>
            <a:endParaRPr lang="en-US" dirty="0" smtClean="0"/>
          </a:p>
          <a:p>
            <a:pPr lvl="1"/>
            <a:endParaRPr lang="en-US" dirty="0" smtClean="0"/>
          </a:p>
          <a:p>
            <a:pPr marL="0" indent="0">
              <a:buNone/>
            </a:pPr>
            <a:endParaRPr lang="en-US" dirty="0"/>
          </a:p>
        </p:txBody>
      </p:sp>
      <p:sp>
        <p:nvSpPr>
          <p:cNvPr id="4" name="TextBox 3"/>
          <p:cNvSpPr txBox="1"/>
          <p:nvPr/>
        </p:nvSpPr>
        <p:spPr>
          <a:xfrm rot="21202596">
            <a:off x="564544" y="1577258"/>
            <a:ext cx="7625300" cy="1754326"/>
          </a:xfrm>
          <a:prstGeom prst="rect">
            <a:avLst/>
          </a:prstGeom>
          <a:solidFill>
            <a:schemeClr val="bg1"/>
          </a:solidFill>
        </p:spPr>
        <p:txBody>
          <a:bodyPr wrap="square" rtlCol="0">
            <a:spAutoFit/>
          </a:bodyPr>
          <a:lstStyle/>
          <a:p>
            <a:r>
              <a:rPr lang="en-US" dirty="0">
                <a:solidFill>
                  <a:schemeClr val="accent4">
                    <a:lumMod val="50000"/>
                  </a:schemeClr>
                </a:solidFill>
                <a:latin typeface="AhnbergHand" charset="0"/>
                <a:ea typeface="AhnbergHand" charset="0"/>
                <a:cs typeface="AhnbergHand" charset="0"/>
              </a:rPr>
              <a:t>the </a:t>
            </a:r>
            <a:r>
              <a:rPr lang="en-US" dirty="0" smtClean="0">
                <a:solidFill>
                  <a:schemeClr val="accent4">
                    <a:lumMod val="50000"/>
                  </a:schemeClr>
                </a:solidFill>
                <a:latin typeface="AhnbergHand" charset="0"/>
                <a:ea typeface="AhnbergHand" charset="0"/>
                <a:cs typeface="AhnbergHand" charset="0"/>
              </a:rPr>
              <a:t>underlying large packet response failure </a:t>
            </a:r>
            <a:r>
              <a:rPr lang="en-US" dirty="0">
                <a:solidFill>
                  <a:schemeClr val="accent4">
                    <a:lumMod val="50000"/>
                  </a:schemeClr>
                </a:solidFill>
                <a:latin typeface="AhnbergHand" charset="0"/>
                <a:ea typeface="AhnbergHand" charset="0"/>
                <a:cs typeface="AhnbergHand" charset="0"/>
              </a:rPr>
              <a:t>rate could be higher than the numbers presented here </a:t>
            </a:r>
            <a:r>
              <a:rPr lang="mr-IN" dirty="0">
                <a:solidFill>
                  <a:schemeClr val="accent4">
                    <a:lumMod val="50000"/>
                  </a:schemeClr>
                </a:solidFill>
                <a:latin typeface="AhnbergHand" charset="0"/>
                <a:ea typeface="AhnbergHand" charset="0"/>
                <a:cs typeface="AhnbergHand" charset="0"/>
              </a:rPr>
              <a:t>–</a:t>
            </a:r>
            <a:r>
              <a:rPr lang="en-US" dirty="0">
                <a:solidFill>
                  <a:schemeClr val="accent4">
                    <a:lumMod val="50000"/>
                  </a:schemeClr>
                </a:solidFill>
                <a:latin typeface="AhnbergHand" charset="0"/>
                <a:ea typeface="AhnbergHand" charset="0"/>
                <a:cs typeface="AhnbergHand" charset="0"/>
              </a:rPr>
              <a:t> our experiment gratuitously fragmented the IPv6 packet and did not rely on receipt of an </a:t>
            </a:r>
            <a:r>
              <a:rPr lang="en-US" dirty="0" smtClean="0">
                <a:solidFill>
                  <a:schemeClr val="accent4">
                    <a:lumMod val="50000"/>
                  </a:schemeClr>
                </a:solidFill>
                <a:latin typeface="AhnbergHand" charset="0"/>
                <a:ea typeface="AhnbergHand" charset="0"/>
                <a:cs typeface="AhnbergHand" charset="0"/>
              </a:rPr>
              <a:t>ICMP6 </a:t>
            </a:r>
            <a:r>
              <a:rPr lang="en-US" dirty="0">
                <a:solidFill>
                  <a:schemeClr val="accent4">
                    <a:lumMod val="50000"/>
                  </a:schemeClr>
                </a:solidFill>
                <a:latin typeface="AhnbergHand" charset="0"/>
                <a:ea typeface="AhnbergHand" charset="0"/>
                <a:cs typeface="AhnbergHand" charset="0"/>
              </a:rPr>
              <a:t>PTB message to trigger this action </a:t>
            </a:r>
            <a:r>
              <a:rPr lang="mr-IN" dirty="0">
                <a:solidFill>
                  <a:schemeClr val="accent4">
                    <a:lumMod val="50000"/>
                  </a:schemeClr>
                </a:solidFill>
                <a:latin typeface="AhnbergHand" charset="0"/>
                <a:ea typeface="AhnbergHand" charset="0"/>
                <a:cs typeface="AhnbergHand" charset="0"/>
              </a:rPr>
              <a:t>–</a:t>
            </a:r>
            <a:r>
              <a:rPr lang="en-US" dirty="0">
                <a:solidFill>
                  <a:schemeClr val="accent4">
                    <a:lumMod val="50000"/>
                  </a:schemeClr>
                </a:solidFill>
                <a:latin typeface="AhnbergHand" charset="0"/>
                <a:ea typeface="AhnbergHand" charset="0"/>
                <a:cs typeface="AhnbergHand" charset="0"/>
              </a:rPr>
              <a:t> so these numbers don’t factor in </a:t>
            </a:r>
            <a:r>
              <a:rPr lang="en-US" dirty="0" smtClean="0">
                <a:solidFill>
                  <a:schemeClr val="accent4">
                    <a:lumMod val="50000"/>
                  </a:schemeClr>
                </a:solidFill>
                <a:latin typeface="AhnbergHand" charset="0"/>
                <a:ea typeface="AhnbergHand" charset="0"/>
                <a:cs typeface="AhnbergHand" charset="0"/>
              </a:rPr>
              <a:t>the potential for additional </a:t>
            </a:r>
            <a:r>
              <a:rPr lang="en-US" dirty="0">
                <a:solidFill>
                  <a:schemeClr val="accent4">
                    <a:lumMod val="50000"/>
                  </a:schemeClr>
                </a:solidFill>
                <a:latin typeface="AhnbergHand" charset="0"/>
                <a:ea typeface="AhnbergHand" charset="0"/>
                <a:cs typeface="AhnbergHand" charset="0"/>
              </a:rPr>
              <a:t>failures caused by </a:t>
            </a:r>
            <a:r>
              <a:rPr lang="en-US" dirty="0" smtClean="0">
                <a:solidFill>
                  <a:schemeClr val="accent4">
                    <a:lumMod val="50000"/>
                  </a:schemeClr>
                </a:solidFill>
                <a:latin typeface="AhnbergHand" charset="0"/>
                <a:ea typeface="AhnbergHand" charset="0"/>
                <a:cs typeface="AhnbergHand" charset="0"/>
              </a:rPr>
              <a:t>ICMP6 </a:t>
            </a:r>
            <a:r>
              <a:rPr lang="en-US" dirty="0">
                <a:solidFill>
                  <a:schemeClr val="accent4">
                    <a:lumMod val="50000"/>
                  </a:schemeClr>
                </a:solidFill>
                <a:latin typeface="AhnbergHand" charset="0"/>
                <a:ea typeface="AhnbergHand" charset="0"/>
                <a:cs typeface="AhnbergHand" charset="0"/>
              </a:rPr>
              <a:t>PTB message filtering</a:t>
            </a:r>
            <a:endParaRPr lang="en-AU" dirty="0">
              <a:solidFill>
                <a:schemeClr val="accent4">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413655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What to do?</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a:t>A</a:t>
            </a:r>
            <a:r>
              <a:rPr lang="en-US" smtClean="0"/>
              <a:t>ccepting a future IPv6-only Internet means we are going to have to take the problem of IPv6 Fragmentation seriously</a:t>
            </a:r>
          </a:p>
          <a:p>
            <a:pPr lvl="1"/>
            <a:r>
              <a:rPr lang="en-US" smtClean="0"/>
              <a:t>Because relying on IPv4 as a backup is a hack with an indeterminate future!</a:t>
            </a:r>
          </a:p>
          <a:p>
            <a:endParaRPr lang="en-US" smtClean="0"/>
          </a:p>
          <a:p>
            <a:pPr marL="0" indent="0">
              <a:buNone/>
            </a:pPr>
            <a:r>
              <a:rPr lang="en-US" smtClean="0"/>
              <a:t>Which means that we need to figure out how to change the appalling drop rate for fragmented IPv6 packets both in the DNS and in end-to-end paths in the net</a:t>
            </a:r>
          </a:p>
          <a:p>
            <a:pPr marL="0" indent="0">
              <a:buNone/>
            </a:pPr>
            <a:endParaRPr lang="en-US"/>
          </a:p>
          <a:p>
            <a:pPr marL="0" lvl="1" indent="0">
              <a:spcBef>
                <a:spcPts val="750"/>
              </a:spcBef>
              <a:buNone/>
            </a:pPr>
            <a:r>
              <a:rPr lang="en-US" sz="2100"/>
              <a:t>Should we try and fix the </a:t>
            </a:r>
            <a:r>
              <a:rPr lang="en-US" sz="2100" smtClean="0"/>
              <a:t>network problem </a:t>
            </a:r>
            <a:r>
              <a:rPr lang="en-US" sz="2100"/>
              <a:t>or try to work around it?</a:t>
            </a:r>
          </a:p>
          <a:p>
            <a:pPr marL="0" indent="0">
              <a:buNone/>
            </a:pPr>
            <a:endParaRPr lang="en-US" smtClean="0"/>
          </a:p>
          <a:p>
            <a:endParaRPr lang="en-US"/>
          </a:p>
        </p:txBody>
      </p:sp>
    </p:spTree>
    <p:extLst>
      <p:ext uri="{BB962C8B-B14F-4D97-AF65-F5344CB8AC3E}">
        <p14:creationId xmlns:p14="http://schemas.microsoft.com/office/powerpoint/2010/main" val="362179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177325"/>
            <a:ext cx="6217920" cy="994172"/>
          </a:xfrm>
        </p:spPr>
        <p:txBody>
          <a:bodyPr>
            <a:normAutofit/>
          </a:bodyPr>
          <a:lstStyle/>
          <a:p>
            <a:r>
              <a:rPr lang="en-US" sz="3200" smtClean="0">
                <a:solidFill>
                  <a:schemeClr val="accent4">
                    <a:lumMod val="50000"/>
                  </a:schemeClr>
                </a:solidFill>
                <a:latin typeface="Powderfinger Type" charset="0"/>
                <a:ea typeface="Powderfinger Type" charset="0"/>
                <a:cs typeface="Powderfinger Type" charset="0"/>
              </a:rPr>
              <a:t>What can we do about it?</a:t>
            </a:r>
            <a:endParaRPr lang="en-US" sz="320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81145"/>
            <a:ext cx="5915025" cy="3263504"/>
          </a:xfrm>
        </p:spPr>
        <p:txBody>
          <a:bodyPr>
            <a:normAutofit/>
          </a:bodyPr>
          <a:lstStyle/>
          <a:p>
            <a:pPr marL="0" indent="0">
              <a:buNone/>
            </a:pPr>
            <a:r>
              <a:rPr lang="en-US" sz="2400" b="1" smtClean="0"/>
              <a:t>Fix it! </a:t>
            </a:r>
            <a:endParaRPr lang="en-US" sz="2400" b="1"/>
          </a:p>
        </p:txBody>
      </p:sp>
      <p:sp>
        <p:nvSpPr>
          <p:cNvPr id="5" name="TextBox 4"/>
          <p:cNvSpPr txBox="1"/>
          <p:nvPr/>
        </p:nvSpPr>
        <p:spPr>
          <a:xfrm>
            <a:off x="2091192" y="1956021"/>
            <a:ext cx="6186115" cy="1200329"/>
          </a:xfrm>
          <a:prstGeom prst="rect">
            <a:avLst/>
          </a:prstGeom>
          <a:noFill/>
        </p:spPr>
        <p:txBody>
          <a:bodyPr wrap="square" rtlCol="0">
            <a:spAutoFit/>
          </a:bodyPr>
          <a:lstStyle/>
          <a:p>
            <a:r>
              <a:rPr lang="en-US"/>
              <a:t>Get all the deployed </a:t>
            </a:r>
            <a:r>
              <a:rPr lang="en-US" smtClean="0"/>
              <a:t>routers, switches and firewalls and related network middleware to </a:t>
            </a:r>
            <a:r>
              <a:rPr lang="en-US"/>
              <a:t>accept packets with IPv6 Fragmentation Headers</a:t>
            </a:r>
          </a:p>
          <a:p>
            <a:endParaRPr lang="en-US"/>
          </a:p>
        </p:txBody>
      </p:sp>
      <p:pic>
        <p:nvPicPr>
          <p:cNvPr id="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015" y="3012897"/>
            <a:ext cx="2127969" cy="16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429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59" y="293787"/>
            <a:ext cx="6303397" cy="994172"/>
          </a:xfrm>
        </p:spPr>
        <p:txBody>
          <a:bodyPr/>
          <a:lstStyle/>
          <a:p>
            <a:r>
              <a:rPr lang="en-US" smtClean="0">
                <a:solidFill>
                  <a:schemeClr val="accent4">
                    <a:lumMod val="50000"/>
                  </a:schemeClr>
                </a:solidFill>
                <a:latin typeface="Powderfinger Type" charset="0"/>
                <a:ea typeface="Powderfinger Type" charset="0"/>
                <a:cs typeface="Powderfinger Type" charset="0"/>
              </a:rPr>
              <a:t>What can we do about it?</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81145"/>
            <a:ext cx="5915025" cy="3263504"/>
          </a:xfrm>
        </p:spPr>
        <p:txBody>
          <a:bodyPr>
            <a:norm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sz="2400" b="1" smtClean="0"/>
              <a:t>Change it!</a:t>
            </a:r>
            <a:endParaRPr lang="en-US" sz="2400" b="1"/>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3371146" y="2645271"/>
            <a:ext cx="2711602" cy="2273924"/>
          </a:xfrm>
          <a:prstGeom prst="rect">
            <a:avLst/>
          </a:prstGeom>
        </p:spPr>
      </p:pic>
      <p:sp>
        <p:nvSpPr>
          <p:cNvPr id="4" name="Rectangle 3"/>
          <p:cNvSpPr/>
          <p:nvPr/>
        </p:nvSpPr>
        <p:spPr>
          <a:xfrm>
            <a:off x="1904336" y="1812568"/>
            <a:ext cx="6372971" cy="646331"/>
          </a:xfrm>
          <a:prstGeom prst="rect">
            <a:avLst/>
          </a:prstGeom>
        </p:spPr>
        <p:txBody>
          <a:bodyPr wrap="square">
            <a:spAutoFit/>
          </a:bodyPr>
          <a:lstStyle/>
          <a:p>
            <a:r>
              <a:rPr lang="en-US" smtClean="0"/>
              <a:t>Change the way in which IPv6 manages IP fragmentation and the use of Extension Headers as Fragmentation Control fields</a:t>
            </a:r>
            <a:endParaRPr lang="en-US"/>
          </a:p>
        </p:txBody>
      </p:sp>
    </p:spTree>
    <p:extLst>
      <p:ext uri="{BB962C8B-B14F-4D97-AF65-F5344CB8AC3E}">
        <p14:creationId xmlns:p14="http://schemas.microsoft.com/office/powerpoint/2010/main" val="208099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169275"/>
            <a:ext cx="6380922" cy="994172"/>
          </a:xfrm>
        </p:spPr>
        <p:txBody>
          <a:bodyPr/>
          <a:lstStyle/>
          <a:p>
            <a:r>
              <a:rPr lang="en-US" smtClean="0">
                <a:solidFill>
                  <a:schemeClr val="accent4">
                    <a:lumMod val="50000"/>
                  </a:schemeClr>
                </a:solidFill>
                <a:latin typeface="Powderfinger Type" charset="0"/>
                <a:ea typeface="Powderfinger Type" charset="0"/>
                <a:cs typeface="Powderfinger Type" charset="0"/>
              </a:rPr>
              <a:t>What can we do about it?</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a:xfrm>
            <a:off x="1558456" y="1369219"/>
            <a:ext cx="6956894" cy="3263504"/>
          </a:xfrm>
        </p:spPr>
        <p:txBody>
          <a:bodyPr>
            <a:normAutofit/>
          </a:bodyPr>
          <a:lstStyle/>
          <a:p>
            <a:pPr marL="0" indent="0">
              <a:buNone/>
            </a:pPr>
            <a:r>
              <a:rPr lang="en-US" sz="2400" b="1" smtClean="0"/>
              <a:t>Avoid it!</a:t>
            </a:r>
            <a:endParaRPr lang="en-US" sz="2400" b="1"/>
          </a:p>
        </p:txBody>
      </p:sp>
      <p:pic>
        <p:nvPicPr>
          <p:cNvPr id="4" name="Picture 3"/>
          <p:cNvPicPr>
            <a:picLocks noChangeAspect="1"/>
          </p:cNvPicPr>
          <p:nvPr/>
        </p:nvPicPr>
        <p:blipFill>
          <a:blip r:embed="rId2"/>
          <a:stretch>
            <a:fillRect/>
          </a:stretch>
        </p:blipFill>
        <p:spPr>
          <a:xfrm>
            <a:off x="3066967" y="2343647"/>
            <a:ext cx="1648157" cy="1930842"/>
          </a:xfrm>
          <a:prstGeom prst="rect">
            <a:avLst/>
          </a:prstGeom>
        </p:spPr>
      </p:pic>
      <p:sp>
        <p:nvSpPr>
          <p:cNvPr id="5" name="Rectangle 4"/>
          <p:cNvSpPr/>
          <p:nvPr/>
        </p:nvSpPr>
        <p:spPr>
          <a:xfrm>
            <a:off x="1850417" y="1780763"/>
            <a:ext cx="6372971" cy="646331"/>
          </a:xfrm>
          <a:prstGeom prst="rect">
            <a:avLst/>
          </a:prstGeom>
        </p:spPr>
        <p:txBody>
          <a:bodyPr wrap="square">
            <a:spAutoFit/>
          </a:bodyPr>
          <a:lstStyle/>
          <a:p>
            <a:r>
              <a:rPr lang="en-US" smtClean="0"/>
              <a:t>Change application </a:t>
            </a:r>
            <a:r>
              <a:rPr lang="en-US" err="1" smtClean="0"/>
              <a:t>behaviour</a:t>
            </a:r>
            <a:r>
              <a:rPr lang="en-US" smtClean="0"/>
              <a:t> so as to avoid the use of packet fragmentation completely</a:t>
            </a:r>
            <a:endParaRPr lang="en-US"/>
          </a:p>
        </p:txBody>
      </p:sp>
    </p:spTree>
    <p:extLst>
      <p:ext uri="{BB962C8B-B14F-4D97-AF65-F5344CB8AC3E}">
        <p14:creationId xmlns:p14="http://schemas.microsoft.com/office/powerpoint/2010/main" val="1660978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Pick one?</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smtClean="0"/>
              <a:t>All of these options have a certain level of pain, cost and potential inconvenience</a:t>
            </a:r>
          </a:p>
          <a:p>
            <a:pPr marL="0" indent="0">
              <a:lnSpc>
                <a:spcPct val="100000"/>
              </a:lnSpc>
              <a:spcBef>
                <a:spcPts val="0"/>
              </a:spcBef>
              <a:buNone/>
              <a:defRPr/>
            </a:pPr>
            <a:endParaRPr lang="en-US"/>
          </a:p>
          <a:p>
            <a:pPr marL="0" indent="0">
              <a:lnSpc>
                <a:spcPct val="100000"/>
              </a:lnSpc>
              <a:spcBef>
                <a:spcPts val="0"/>
              </a:spcBef>
              <a:buNone/>
              <a:defRPr/>
            </a:pPr>
            <a:r>
              <a:rPr lang="en-US" smtClean="0"/>
              <a:t>Its hard to work out what is the best course of action, but it seems like a lot of extra effort if we take on all three at once!</a:t>
            </a:r>
          </a:p>
          <a:p>
            <a:pPr marL="0" indent="0">
              <a:lnSpc>
                <a:spcPct val="100000"/>
              </a:lnSpc>
              <a:spcBef>
                <a:spcPts val="0"/>
              </a:spcBef>
              <a:buNone/>
              <a:defRPr/>
            </a:pPr>
            <a:endParaRPr lang="en-US"/>
          </a:p>
          <a:p>
            <a:pPr marL="0" indent="0">
              <a:lnSpc>
                <a:spcPct val="100000"/>
              </a:lnSpc>
              <a:spcBef>
                <a:spcPts val="0"/>
              </a:spcBef>
              <a:buNone/>
              <a:defRPr/>
            </a:pPr>
            <a:endParaRPr lang="en-US" smtClean="0"/>
          </a:p>
          <a:p>
            <a:pPr marL="0" indent="0">
              <a:lnSpc>
                <a:spcPct val="100000"/>
              </a:lnSpc>
              <a:spcBef>
                <a:spcPts val="0"/>
              </a:spcBef>
              <a:buNone/>
              <a:defRPr/>
            </a:pPr>
            <a:endParaRPr lang="en-US"/>
          </a:p>
          <a:p>
            <a:pPr marL="0" indent="0">
              <a:lnSpc>
                <a:spcPct val="100000"/>
              </a:lnSpc>
              <a:spcBef>
                <a:spcPts val="0"/>
              </a:spcBef>
              <a:buNone/>
              <a:defRPr/>
            </a:pPr>
            <a:endParaRPr lang="en-US"/>
          </a:p>
          <a:p>
            <a:pPr marL="0" indent="0">
              <a:lnSpc>
                <a:spcPct val="100000"/>
              </a:lnSpc>
              <a:spcBef>
                <a:spcPts val="0"/>
              </a:spcBef>
              <a:buNone/>
              <a:defRPr/>
            </a:pPr>
            <a:endParaRPr lang="en-US"/>
          </a:p>
        </p:txBody>
      </p:sp>
    </p:spTree>
    <p:extLst>
      <p:ext uri="{BB962C8B-B14F-4D97-AF65-F5344CB8AC3E}">
        <p14:creationId xmlns:p14="http://schemas.microsoft.com/office/powerpoint/2010/main" val="181104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For TCP</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smtClean="0"/>
              <a:t>Working around this issue in TCP can be as simple as a very careful selection of a default IPv6 TCP MSS</a:t>
            </a:r>
          </a:p>
          <a:p>
            <a:pPr lvl="1"/>
            <a:r>
              <a:rPr lang="en-US" smtClean="0"/>
              <a:t>Large enough enough to offer a tolerable data carriage efficiency</a:t>
            </a:r>
          </a:p>
          <a:p>
            <a:pPr lvl="1"/>
            <a:r>
              <a:rPr lang="en-US" smtClean="0"/>
              <a:t>Small enough to avoid Path MTU issues</a:t>
            </a:r>
          </a:p>
          <a:p>
            <a:pPr lvl="1"/>
            <a:endParaRPr lang="en-US" smtClean="0"/>
          </a:p>
          <a:p>
            <a:pPr marL="0" indent="0">
              <a:buNone/>
            </a:pPr>
            <a:r>
              <a:rPr lang="en-US" smtClean="0"/>
              <a:t>And perhaps you might want to to support TCP path MTU discovery (RFC 4281)</a:t>
            </a:r>
          </a:p>
          <a:p>
            <a:pPr marL="342900" lvl="1" indent="0">
              <a:buNone/>
            </a:pPr>
            <a:endParaRPr lang="en-US"/>
          </a:p>
        </p:txBody>
      </p:sp>
    </p:spTree>
    <p:extLst>
      <p:ext uri="{BB962C8B-B14F-4D97-AF65-F5344CB8AC3E}">
        <p14:creationId xmlns:p14="http://schemas.microsoft.com/office/powerpoint/2010/main" val="1197098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4">
                    <a:lumMod val="50000"/>
                  </a:schemeClr>
                </a:solidFill>
                <a:latin typeface="Powderfinger Type" charset="0"/>
                <a:ea typeface="Powderfinger Type" charset="0"/>
                <a:cs typeface="Powderfinger Type" charset="0"/>
              </a:rPr>
              <a:t>For UDP</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smtClean="0"/>
              <a:t>Working around this issue can be challenging with UDP</a:t>
            </a:r>
          </a:p>
          <a:p>
            <a:pPr lvl="1"/>
            <a:r>
              <a:rPr lang="en-US" smtClean="0"/>
              <a:t>ICMPv6 PTB filtering causes silence</a:t>
            </a:r>
          </a:p>
          <a:p>
            <a:pPr lvl="1"/>
            <a:r>
              <a:rPr lang="en-US" smtClean="0"/>
              <a:t>Fragment drop is silent</a:t>
            </a:r>
          </a:p>
          <a:p>
            <a:pPr lvl="1"/>
            <a:endParaRPr lang="en-US"/>
          </a:p>
          <a:p>
            <a:r>
              <a:rPr lang="en-US" smtClean="0"/>
              <a:t>An effort to work around this necessarily involves application-level adaptation to pass large responses without relying on UDP packet fragmentation</a:t>
            </a:r>
            <a:endParaRPr lang="en-US"/>
          </a:p>
        </p:txBody>
      </p:sp>
    </p:spTree>
    <p:extLst>
      <p:ext uri="{BB962C8B-B14F-4D97-AF65-F5344CB8AC3E}">
        <p14:creationId xmlns:p14="http://schemas.microsoft.com/office/powerpoint/2010/main" val="1656615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chemeClr val="accent4">
                    <a:lumMod val="50000"/>
                  </a:schemeClr>
                </a:solidFill>
                <a:latin typeface="Powderfinger Type" charset="0"/>
                <a:ea typeface="Powderfinger Type" charset="0"/>
                <a:cs typeface="Powderfinger Type" charset="0"/>
              </a:rPr>
              <a:t>Large DNS Responses and IPv6</a:t>
            </a:r>
            <a:endParaRPr lang="en-US">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a:t>Change the protocol </a:t>
            </a:r>
            <a:r>
              <a:rPr lang="en-US" err="1"/>
              <a:t>behaviour</a:t>
            </a:r>
            <a:r>
              <a:rPr lang="en-US"/>
              <a:t>?</a:t>
            </a:r>
          </a:p>
          <a:p>
            <a:pPr lvl="1"/>
            <a:r>
              <a:rPr lang="en-US"/>
              <a:t>Shift Additional </a:t>
            </a:r>
            <a:r>
              <a:rPr lang="en-US" smtClean="0"/>
              <a:t>Records </a:t>
            </a:r>
            <a:r>
              <a:rPr lang="en-US"/>
              <a:t>into </a:t>
            </a:r>
            <a:r>
              <a:rPr lang="en-US" smtClean="0"/>
              <a:t>additional explicit </a:t>
            </a:r>
            <a:r>
              <a:rPr lang="en-US"/>
              <a:t>UDP query/response </a:t>
            </a:r>
            <a:r>
              <a:rPr lang="en-US" smtClean="0"/>
              <a:t>transactions rather than bloating the original DNS response</a:t>
            </a:r>
          </a:p>
          <a:p>
            <a:pPr lvl="1"/>
            <a:r>
              <a:rPr lang="en-US" smtClean="0"/>
              <a:t>Perform UDP MTU discovery using EDNS(0) UDP Buffer Size variations as a probe</a:t>
            </a:r>
          </a:p>
          <a:p>
            <a:pPr lvl="1"/>
            <a:r>
              <a:rPr lang="en-US" smtClean="0"/>
              <a:t>Add a truncated minimal UDP response to trail a fragmented response (ATR)</a:t>
            </a:r>
          </a:p>
          <a:p>
            <a:endParaRPr lang="en-US"/>
          </a:p>
          <a:p>
            <a:pPr marL="0" indent="0">
              <a:buNone/>
            </a:pPr>
            <a:r>
              <a:rPr lang="en-US" smtClean="0"/>
              <a:t>Change the transport?</a:t>
            </a:r>
          </a:p>
          <a:p>
            <a:pPr lvl="1"/>
            <a:r>
              <a:rPr lang="en-US" smtClean="0"/>
              <a:t>DNS over TCP by default</a:t>
            </a:r>
          </a:p>
          <a:p>
            <a:pPr lvl="1"/>
            <a:r>
              <a:rPr lang="en-US" smtClean="0"/>
              <a:t>DNS over TLS over TCP by default</a:t>
            </a:r>
          </a:p>
          <a:p>
            <a:pPr lvl="1"/>
            <a:r>
              <a:rPr lang="en-US" smtClean="0"/>
              <a:t>DNS over QUIC</a:t>
            </a:r>
          </a:p>
          <a:p>
            <a:pPr lvl="1"/>
            <a:r>
              <a:rPr lang="en-US" smtClean="0"/>
              <a:t>Devise some new DNS framing protocol that uses multiple packets instead of fragmentation</a:t>
            </a:r>
          </a:p>
          <a:p>
            <a:endParaRPr lang="en-US"/>
          </a:p>
        </p:txBody>
      </p:sp>
    </p:spTree>
    <p:extLst>
      <p:ext uri="{BB962C8B-B14F-4D97-AF65-F5344CB8AC3E}">
        <p14:creationId xmlns:p14="http://schemas.microsoft.com/office/powerpoint/2010/main" val="94370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p:cNvSpPr/>
          <p:nvPr/>
        </p:nvSpPr>
        <p:spPr>
          <a:xfrm>
            <a:off x="1604176" y="3333558"/>
            <a:ext cx="4705358" cy="878548"/>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Freeform 105"/>
          <p:cNvSpPr/>
          <p:nvPr/>
        </p:nvSpPr>
        <p:spPr>
          <a:xfrm>
            <a:off x="1581315" y="3424005"/>
            <a:ext cx="4705358" cy="878548"/>
          </a:xfrm>
          <a:custGeom>
            <a:avLst/>
            <a:gdLst>
              <a:gd name="connsiteX0" fmla="*/ 0 w 6273811"/>
              <a:gd name="connsiteY0" fmla="*/ 341941 h 1171397"/>
              <a:gd name="connsiteX1" fmla="*/ 580445 w 6273811"/>
              <a:gd name="connsiteY1" fmla="*/ 1073461 h 1171397"/>
              <a:gd name="connsiteX2" fmla="*/ 1614115 w 6273811"/>
              <a:gd name="connsiteY2" fmla="*/ 1152974 h 1171397"/>
              <a:gd name="connsiteX3" fmla="*/ 2274073 w 6273811"/>
              <a:gd name="connsiteY3" fmla="*/ 1105266 h 1171397"/>
              <a:gd name="connsiteX4" fmla="*/ 3331596 w 6273811"/>
              <a:gd name="connsiteY4" fmla="*/ 508919 h 1171397"/>
              <a:gd name="connsiteX5" fmla="*/ 3935896 w 6273811"/>
              <a:gd name="connsiteY5" fmla="*/ 127256 h 1171397"/>
              <a:gd name="connsiteX6" fmla="*/ 5247861 w 6273811"/>
              <a:gd name="connsiteY6" fmla="*/ 127256 h 1171397"/>
              <a:gd name="connsiteX7" fmla="*/ 6209969 w 6273811"/>
              <a:gd name="connsiteY7" fmla="*/ 87499 h 1171397"/>
              <a:gd name="connsiteX8" fmla="*/ 5955527 w 6273811"/>
              <a:gd name="connsiteY8" fmla="*/ 35 h 1171397"/>
              <a:gd name="connsiteX9" fmla="*/ 6273579 w 6273811"/>
              <a:gd name="connsiteY9" fmla="*/ 79548 h 1171397"/>
              <a:gd name="connsiteX10" fmla="*/ 6011186 w 6273811"/>
              <a:gd name="connsiteY10" fmla="*/ 270379 h 11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3811" h="1171397">
                <a:moveTo>
                  <a:pt x="0" y="341941"/>
                </a:moveTo>
                <a:cubicBezTo>
                  <a:pt x="155713" y="640115"/>
                  <a:pt x="311426" y="938289"/>
                  <a:pt x="580445" y="1073461"/>
                </a:cubicBezTo>
                <a:cubicBezTo>
                  <a:pt x="849464" y="1208633"/>
                  <a:pt x="1331844" y="1147673"/>
                  <a:pt x="1614115" y="1152974"/>
                </a:cubicBezTo>
                <a:cubicBezTo>
                  <a:pt x="1896386" y="1158275"/>
                  <a:pt x="1987826" y="1212608"/>
                  <a:pt x="2274073" y="1105266"/>
                </a:cubicBezTo>
                <a:cubicBezTo>
                  <a:pt x="2560320" y="997924"/>
                  <a:pt x="3054626" y="671921"/>
                  <a:pt x="3331596" y="508919"/>
                </a:cubicBezTo>
                <a:cubicBezTo>
                  <a:pt x="3608567" y="345917"/>
                  <a:pt x="3616519" y="190866"/>
                  <a:pt x="3935896" y="127256"/>
                </a:cubicBezTo>
                <a:cubicBezTo>
                  <a:pt x="4255274" y="63645"/>
                  <a:pt x="4868849" y="133882"/>
                  <a:pt x="5247861" y="127256"/>
                </a:cubicBezTo>
                <a:cubicBezTo>
                  <a:pt x="5626873" y="120630"/>
                  <a:pt x="6092025" y="108702"/>
                  <a:pt x="6209969" y="87499"/>
                </a:cubicBezTo>
                <a:cubicBezTo>
                  <a:pt x="6327913" y="66295"/>
                  <a:pt x="5944925" y="1360"/>
                  <a:pt x="5955527" y="35"/>
                </a:cubicBezTo>
                <a:cubicBezTo>
                  <a:pt x="5966129" y="-1290"/>
                  <a:pt x="6264303" y="34491"/>
                  <a:pt x="6273579" y="79548"/>
                </a:cubicBezTo>
                <a:cubicBezTo>
                  <a:pt x="6282855" y="124605"/>
                  <a:pt x="6011186" y="270379"/>
                  <a:pt x="6011186" y="27037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Freeform 45"/>
          <p:cNvSpPr/>
          <p:nvPr/>
        </p:nvSpPr>
        <p:spPr>
          <a:xfrm>
            <a:off x="1739854" y="3285877"/>
            <a:ext cx="2160261" cy="740949"/>
          </a:xfrm>
          <a:custGeom>
            <a:avLst/>
            <a:gdLst>
              <a:gd name="connsiteX0" fmla="*/ 2880348 w 2880348"/>
              <a:gd name="connsiteY0" fmla="*/ 0 h 987932"/>
              <a:gd name="connsiteX1" fmla="*/ 1910289 w 2880348"/>
              <a:gd name="connsiteY1" fmla="*/ 866692 h 987932"/>
              <a:gd name="connsiteX2" fmla="*/ 1091305 w 2880348"/>
              <a:gd name="connsiteY2" fmla="*/ 946205 h 987932"/>
              <a:gd name="connsiteX3" fmla="*/ 828912 w 2880348"/>
              <a:gd name="connsiteY3" fmla="*/ 532737 h 987932"/>
              <a:gd name="connsiteX4" fmla="*/ 192807 w 2880348"/>
              <a:gd name="connsiteY4" fmla="*/ 397565 h 987932"/>
              <a:gd name="connsiteX5" fmla="*/ 41732 w 2880348"/>
              <a:gd name="connsiteY5" fmla="*/ 357808 h 987932"/>
              <a:gd name="connsiteX6" fmla="*/ 264369 w 2880348"/>
              <a:gd name="connsiteY6" fmla="*/ 318052 h 987932"/>
              <a:gd name="connsiteX7" fmla="*/ 1976 w 2880348"/>
              <a:gd name="connsiteY7" fmla="*/ 357808 h 987932"/>
              <a:gd name="connsiteX8" fmla="*/ 137148 w 2880348"/>
              <a:gd name="connsiteY8" fmla="*/ 461175 h 9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348" h="987932">
                <a:moveTo>
                  <a:pt x="2880348" y="0"/>
                </a:moveTo>
                <a:cubicBezTo>
                  <a:pt x="2544405" y="354495"/>
                  <a:pt x="2208463" y="708991"/>
                  <a:pt x="1910289" y="866692"/>
                </a:cubicBezTo>
                <a:cubicBezTo>
                  <a:pt x="1612115" y="1024393"/>
                  <a:pt x="1271534" y="1001864"/>
                  <a:pt x="1091305" y="946205"/>
                </a:cubicBezTo>
                <a:cubicBezTo>
                  <a:pt x="911076" y="890546"/>
                  <a:pt x="978662" y="624177"/>
                  <a:pt x="828912" y="532737"/>
                </a:cubicBezTo>
                <a:cubicBezTo>
                  <a:pt x="679162" y="441297"/>
                  <a:pt x="324004" y="426720"/>
                  <a:pt x="192807" y="397565"/>
                </a:cubicBezTo>
                <a:cubicBezTo>
                  <a:pt x="61610" y="368410"/>
                  <a:pt x="29805" y="371060"/>
                  <a:pt x="41732" y="357808"/>
                </a:cubicBezTo>
                <a:cubicBezTo>
                  <a:pt x="53659" y="344556"/>
                  <a:pt x="270995" y="318052"/>
                  <a:pt x="264369" y="318052"/>
                </a:cubicBezTo>
                <a:cubicBezTo>
                  <a:pt x="257743" y="318052"/>
                  <a:pt x="23179" y="333954"/>
                  <a:pt x="1976" y="357808"/>
                </a:cubicBezTo>
                <a:cubicBezTo>
                  <a:pt x="-19227" y="381662"/>
                  <a:pt x="137148" y="461175"/>
                  <a:pt x="137148" y="461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Freeform 1"/>
          <p:cNvSpPr/>
          <p:nvPr/>
        </p:nvSpPr>
        <p:spPr>
          <a:xfrm>
            <a:off x="3042130" y="1592019"/>
            <a:ext cx="1428806" cy="31566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reeform 2"/>
          <p:cNvSpPr/>
          <p:nvPr/>
        </p:nvSpPr>
        <p:spPr>
          <a:xfrm>
            <a:off x="3069772" y="1445917"/>
            <a:ext cx="1525355" cy="191861"/>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eeform 3"/>
          <p:cNvSpPr/>
          <p:nvPr/>
        </p:nvSpPr>
        <p:spPr>
          <a:xfrm>
            <a:off x="4428308" y="1722685"/>
            <a:ext cx="176349" cy="156755"/>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reeform 4"/>
          <p:cNvSpPr/>
          <p:nvPr/>
        </p:nvSpPr>
        <p:spPr>
          <a:xfrm>
            <a:off x="4585063" y="1454897"/>
            <a:ext cx="6532" cy="2286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3228349" y="1661444"/>
            <a:ext cx="1059906" cy="253916"/>
          </a:xfrm>
          <a:prstGeom prst="rect">
            <a:avLst/>
          </a:prstGeom>
          <a:noFill/>
        </p:spPr>
        <p:txBody>
          <a:bodyPr wrap="none" rtlCol="0">
            <a:spAutoFit/>
          </a:bodyPr>
          <a:lstStyle/>
          <a:p>
            <a:r>
              <a:rPr lang="en-US" sz="1050" dirty="0">
                <a:latin typeface="AhnbergHand" charset="0"/>
                <a:ea typeface="AhnbergHand" charset="0"/>
                <a:cs typeface="AhnbergHand" charset="0"/>
              </a:rPr>
              <a:t>IPv4 Router</a:t>
            </a:r>
          </a:p>
        </p:txBody>
      </p:sp>
      <p:sp>
        <p:nvSpPr>
          <p:cNvPr id="7" name="Freeform 6"/>
          <p:cNvSpPr/>
          <p:nvPr/>
        </p:nvSpPr>
        <p:spPr>
          <a:xfrm>
            <a:off x="1227908" y="1618172"/>
            <a:ext cx="1703462" cy="222080"/>
          </a:xfrm>
          <a:custGeom>
            <a:avLst/>
            <a:gdLst>
              <a:gd name="connsiteX0" fmla="*/ 0 w 3264059"/>
              <a:gd name="connsiteY0" fmla="*/ 130643 h 296106"/>
              <a:gd name="connsiteX1" fmla="*/ 1767840 w 3264059"/>
              <a:gd name="connsiteY1" fmla="*/ 121934 h 296106"/>
              <a:gd name="connsiteX2" fmla="*/ 3187337 w 3264059"/>
              <a:gd name="connsiteY2" fmla="*/ 165477 h 296106"/>
              <a:gd name="connsiteX3" fmla="*/ 2943497 w 3264059"/>
              <a:gd name="connsiteY3" fmla="*/ 14 h 296106"/>
              <a:gd name="connsiteX4" fmla="*/ 3257006 w 3264059"/>
              <a:gd name="connsiteY4" fmla="*/ 156769 h 296106"/>
              <a:gd name="connsiteX5" fmla="*/ 3161212 w 3264059"/>
              <a:gd name="connsiteY5" fmla="*/ 296106 h 29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059" h="296106">
                <a:moveTo>
                  <a:pt x="0" y="130643"/>
                </a:moveTo>
                <a:lnTo>
                  <a:pt x="1767840" y="121934"/>
                </a:lnTo>
                <a:cubicBezTo>
                  <a:pt x="2299063" y="127740"/>
                  <a:pt x="2991394" y="185797"/>
                  <a:pt x="3187337" y="165477"/>
                </a:cubicBezTo>
                <a:cubicBezTo>
                  <a:pt x="3383280" y="145157"/>
                  <a:pt x="2931886" y="1465"/>
                  <a:pt x="2943497" y="14"/>
                </a:cubicBezTo>
                <a:cubicBezTo>
                  <a:pt x="2955109" y="-1437"/>
                  <a:pt x="3220720" y="107420"/>
                  <a:pt x="3257006" y="156769"/>
                </a:cubicBezTo>
                <a:cubicBezTo>
                  <a:pt x="3293292" y="206118"/>
                  <a:pt x="3178629" y="272883"/>
                  <a:pt x="3161212" y="296106"/>
                </a:cubicBezTo>
              </a:path>
            </a:pathLst>
          </a:cu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reeform 7"/>
          <p:cNvSpPr/>
          <p:nvPr/>
        </p:nvSpPr>
        <p:spPr>
          <a:xfrm>
            <a:off x="4676503" y="1592058"/>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reeform 9"/>
          <p:cNvSpPr/>
          <p:nvPr/>
        </p:nvSpPr>
        <p:spPr>
          <a:xfrm>
            <a:off x="2325686" y="1015649"/>
            <a:ext cx="405674" cy="576370"/>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reeform 10"/>
          <p:cNvSpPr/>
          <p:nvPr/>
        </p:nvSpPr>
        <p:spPr>
          <a:xfrm>
            <a:off x="2315385" y="852831"/>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reeform 11"/>
          <p:cNvSpPr/>
          <p:nvPr/>
        </p:nvSpPr>
        <p:spPr>
          <a:xfrm>
            <a:off x="4930689"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reeform 12"/>
          <p:cNvSpPr/>
          <p:nvPr/>
        </p:nvSpPr>
        <p:spPr>
          <a:xfrm>
            <a:off x="4923669"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p:cNvSpPr/>
          <p:nvPr/>
        </p:nvSpPr>
        <p:spPr>
          <a:xfrm>
            <a:off x="5469532" y="1257828"/>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14"/>
          <p:cNvSpPr/>
          <p:nvPr/>
        </p:nvSpPr>
        <p:spPr>
          <a:xfrm>
            <a:off x="5462512" y="1091228"/>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p:cNvSpPr txBox="1"/>
          <p:nvPr/>
        </p:nvSpPr>
        <p:spPr>
          <a:xfrm>
            <a:off x="841394" y="804870"/>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18" name="TextBox 17"/>
          <p:cNvSpPr txBox="1"/>
          <p:nvPr/>
        </p:nvSpPr>
        <p:spPr>
          <a:xfrm>
            <a:off x="1359116" y="118349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19" name="Freeform 18"/>
          <p:cNvSpPr/>
          <p:nvPr/>
        </p:nvSpPr>
        <p:spPr>
          <a:xfrm>
            <a:off x="2351315" y="1128326"/>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19"/>
          <p:cNvSpPr/>
          <p:nvPr/>
        </p:nvSpPr>
        <p:spPr>
          <a:xfrm>
            <a:off x="5469531" y="1379223"/>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1062136" y="998831"/>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22" name="Freeform 21"/>
          <p:cNvSpPr/>
          <p:nvPr/>
        </p:nvSpPr>
        <p:spPr>
          <a:xfrm>
            <a:off x="1587137" y="891574"/>
            <a:ext cx="604985" cy="106124"/>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Freeform 22"/>
          <p:cNvSpPr/>
          <p:nvPr/>
        </p:nvSpPr>
        <p:spPr>
          <a:xfrm>
            <a:off x="2076994" y="1069238"/>
            <a:ext cx="172913" cy="85214"/>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Freeform 23"/>
          <p:cNvSpPr/>
          <p:nvPr/>
        </p:nvSpPr>
        <p:spPr>
          <a:xfrm>
            <a:off x="1828800" y="1265374"/>
            <a:ext cx="425038" cy="104615"/>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6241210" y="831807"/>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IPv4 header</a:t>
            </a:r>
          </a:p>
        </p:txBody>
      </p:sp>
      <p:sp>
        <p:nvSpPr>
          <p:cNvPr id="29" name="TextBox 28"/>
          <p:cNvSpPr txBox="1"/>
          <p:nvPr/>
        </p:nvSpPr>
        <p:spPr>
          <a:xfrm>
            <a:off x="6701246" y="1185324"/>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30" name="TextBox 29"/>
          <p:cNvSpPr txBox="1"/>
          <p:nvPr/>
        </p:nvSpPr>
        <p:spPr>
          <a:xfrm>
            <a:off x="6406133" y="1027129"/>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header</a:t>
            </a:r>
          </a:p>
        </p:txBody>
      </p:sp>
      <p:sp>
        <p:nvSpPr>
          <p:cNvPr id="31" name="Freeform 30"/>
          <p:cNvSpPr/>
          <p:nvPr/>
        </p:nvSpPr>
        <p:spPr>
          <a:xfrm>
            <a:off x="5720319" y="902498"/>
            <a:ext cx="554960" cy="172116"/>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Freeform 31"/>
          <p:cNvSpPr/>
          <p:nvPr/>
        </p:nvSpPr>
        <p:spPr>
          <a:xfrm>
            <a:off x="5177998" y="871359"/>
            <a:ext cx="979715" cy="181413"/>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Freeform 32"/>
          <p:cNvSpPr/>
          <p:nvPr/>
        </p:nvSpPr>
        <p:spPr>
          <a:xfrm>
            <a:off x="5981639" y="1139806"/>
            <a:ext cx="456926" cy="215537"/>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Freeform 33"/>
          <p:cNvSpPr/>
          <p:nvPr/>
        </p:nvSpPr>
        <p:spPr>
          <a:xfrm>
            <a:off x="5282632" y="1298143"/>
            <a:ext cx="1464334" cy="33315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Freeform 34"/>
          <p:cNvSpPr/>
          <p:nvPr/>
        </p:nvSpPr>
        <p:spPr>
          <a:xfrm>
            <a:off x="5995904" y="1304675"/>
            <a:ext cx="705342" cy="228600"/>
          </a:xfrm>
          <a:custGeom>
            <a:avLst/>
            <a:gdLst>
              <a:gd name="connsiteX0" fmla="*/ 940456 w 940456"/>
              <a:gd name="connsiteY0" fmla="*/ 0 h 304800"/>
              <a:gd name="connsiteX1" fmla="*/ 365691 w 940456"/>
              <a:gd name="connsiteY1" fmla="*/ 235131 h 304800"/>
              <a:gd name="connsiteX2" fmla="*/ 8639 w 940456"/>
              <a:gd name="connsiteY2" fmla="*/ 243840 h 304800"/>
              <a:gd name="connsiteX3" fmla="*/ 104433 w 940456"/>
              <a:gd name="connsiteY3" fmla="*/ 148046 h 304800"/>
              <a:gd name="connsiteX4" fmla="*/ 34765 w 940456"/>
              <a:gd name="connsiteY4" fmla="*/ 261257 h 304800"/>
              <a:gd name="connsiteX5" fmla="*/ 69599 w 940456"/>
              <a:gd name="connsiteY5" fmla="*/ 304800 h 304800"/>
              <a:gd name="connsiteX6" fmla="*/ 69599 w 940456"/>
              <a:gd name="connsiteY6" fmla="*/ 304800 h 304800"/>
              <a:gd name="connsiteX7" fmla="*/ 104433 w 940456"/>
              <a:gd name="connsiteY7"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456" h="304800">
                <a:moveTo>
                  <a:pt x="940456" y="0"/>
                </a:moveTo>
                <a:cubicBezTo>
                  <a:pt x="730725" y="97245"/>
                  <a:pt x="520994" y="194491"/>
                  <a:pt x="365691" y="235131"/>
                </a:cubicBezTo>
                <a:cubicBezTo>
                  <a:pt x="210388" y="275771"/>
                  <a:pt x="52182" y="258354"/>
                  <a:pt x="8639" y="243840"/>
                </a:cubicBezTo>
                <a:cubicBezTo>
                  <a:pt x="-34904" y="229326"/>
                  <a:pt x="100079" y="145143"/>
                  <a:pt x="104433" y="148046"/>
                </a:cubicBezTo>
                <a:cubicBezTo>
                  <a:pt x="108787" y="150949"/>
                  <a:pt x="40571" y="235131"/>
                  <a:pt x="34765" y="261257"/>
                </a:cubicBezTo>
                <a:cubicBezTo>
                  <a:pt x="28959" y="287383"/>
                  <a:pt x="69599" y="304800"/>
                  <a:pt x="69599" y="304800"/>
                </a:cubicBezTo>
                <a:lnTo>
                  <a:pt x="69599" y="304800"/>
                </a:lnTo>
                <a:lnTo>
                  <a:pt x="104433"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Freeform 35"/>
          <p:cNvSpPr/>
          <p:nvPr/>
        </p:nvSpPr>
        <p:spPr>
          <a:xfrm>
            <a:off x="3985711" y="3043602"/>
            <a:ext cx="1428806" cy="31566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Freeform 36"/>
          <p:cNvSpPr/>
          <p:nvPr/>
        </p:nvSpPr>
        <p:spPr>
          <a:xfrm>
            <a:off x="4013353" y="2897500"/>
            <a:ext cx="1525355" cy="191861"/>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Freeform 37"/>
          <p:cNvSpPr/>
          <p:nvPr/>
        </p:nvSpPr>
        <p:spPr>
          <a:xfrm>
            <a:off x="5371889" y="3174269"/>
            <a:ext cx="176349" cy="156755"/>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Freeform 38"/>
          <p:cNvSpPr/>
          <p:nvPr/>
        </p:nvSpPr>
        <p:spPr>
          <a:xfrm>
            <a:off x="5528644" y="2906481"/>
            <a:ext cx="6532" cy="2286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TextBox 39"/>
          <p:cNvSpPr txBox="1"/>
          <p:nvPr/>
        </p:nvSpPr>
        <p:spPr>
          <a:xfrm>
            <a:off x="4171932" y="3100191"/>
            <a:ext cx="1064715" cy="253916"/>
          </a:xfrm>
          <a:prstGeom prst="rect">
            <a:avLst/>
          </a:prstGeom>
          <a:noFill/>
        </p:spPr>
        <p:txBody>
          <a:bodyPr wrap="none" rtlCol="0">
            <a:spAutoFit/>
          </a:bodyPr>
          <a:lstStyle/>
          <a:p>
            <a:r>
              <a:rPr lang="en-US" sz="1050" dirty="0">
                <a:latin typeface="AhnbergHand" charset="0"/>
                <a:ea typeface="AhnbergHand" charset="0"/>
                <a:cs typeface="AhnbergHand" charset="0"/>
              </a:rPr>
              <a:t>IPv6 Router</a:t>
            </a:r>
          </a:p>
        </p:txBody>
      </p:sp>
      <p:sp>
        <p:nvSpPr>
          <p:cNvPr id="43" name="Freeform 42"/>
          <p:cNvSpPr/>
          <p:nvPr/>
        </p:nvSpPr>
        <p:spPr>
          <a:xfrm>
            <a:off x="3269267" y="2467233"/>
            <a:ext cx="405674" cy="576370"/>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Freeform 43"/>
          <p:cNvSpPr/>
          <p:nvPr/>
        </p:nvSpPr>
        <p:spPr>
          <a:xfrm>
            <a:off x="3258966" y="2304414"/>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Freeform 46"/>
          <p:cNvSpPr/>
          <p:nvPr/>
        </p:nvSpPr>
        <p:spPr>
          <a:xfrm>
            <a:off x="2593183" y="3706619"/>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Freeform 47"/>
          <p:cNvSpPr/>
          <p:nvPr/>
        </p:nvSpPr>
        <p:spPr>
          <a:xfrm>
            <a:off x="2586163" y="3540019"/>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TextBox 48"/>
          <p:cNvSpPr txBox="1"/>
          <p:nvPr/>
        </p:nvSpPr>
        <p:spPr>
          <a:xfrm>
            <a:off x="1784975" y="2256453"/>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IPv6 header</a:t>
            </a:r>
          </a:p>
        </p:txBody>
      </p:sp>
      <p:sp>
        <p:nvSpPr>
          <p:cNvPr id="50" name="TextBox 49"/>
          <p:cNvSpPr txBox="1"/>
          <p:nvPr/>
        </p:nvSpPr>
        <p:spPr>
          <a:xfrm>
            <a:off x="2302697" y="2635080"/>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Payload</a:t>
            </a:r>
          </a:p>
        </p:txBody>
      </p:sp>
      <p:sp>
        <p:nvSpPr>
          <p:cNvPr id="51" name="Freeform 50"/>
          <p:cNvSpPr/>
          <p:nvPr/>
        </p:nvSpPr>
        <p:spPr>
          <a:xfrm>
            <a:off x="3294896" y="2579910"/>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Freeform 51"/>
          <p:cNvSpPr/>
          <p:nvPr/>
        </p:nvSpPr>
        <p:spPr>
          <a:xfrm>
            <a:off x="2593182" y="3828014"/>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TextBox 52"/>
          <p:cNvSpPr txBox="1"/>
          <p:nvPr/>
        </p:nvSpPr>
        <p:spPr>
          <a:xfrm>
            <a:off x="1790181" y="2450415"/>
            <a:ext cx="1412030" cy="207749"/>
          </a:xfrm>
          <a:prstGeom prst="rect">
            <a:avLst/>
          </a:prstGeom>
          <a:noFill/>
        </p:spPr>
        <p:txBody>
          <a:bodyPr wrap="square" rtlCol="0">
            <a:spAutoFit/>
          </a:bodyPr>
          <a:lstStyle/>
          <a:p>
            <a:r>
              <a:rPr lang="en-US" sz="750" dirty="0">
                <a:latin typeface="AhnbergHand" charset="0"/>
                <a:ea typeface="AhnbergHand" charset="0"/>
                <a:cs typeface="AhnbergHand" charset="0"/>
              </a:rPr>
              <a:t>TCP/UDP </a:t>
            </a:r>
            <a:r>
              <a:rPr lang="en-US" sz="750" dirty="0" err="1">
                <a:latin typeface="AhnbergHand" charset="0"/>
                <a:ea typeface="AhnbergHand" charset="0"/>
                <a:cs typeface="AhnbergHand" charset="0"/>
              </a:rPr>
              <a:t>xtn</a:t>
            </a:r>
            <a:r>
              <a:rPr lang="en-US" sz="750">
                <a:latin typeface="AhnbergHand" charset="0"/>
                <a:ea typeface="AhnbergHand" charset="0"/>
                <a:cs typeface="AhnbergHand" charset="0"/>
              </a:rPr>
              <a:t> header</a:t>
            </a:r>
          </a:p>
        </p:txBody>
      </p:sp>
      <p:sp>
        <p:nvSpPr>
          <p:cNvPr id="54" name="Freeform 53"/>
          <p:cNvSpPr/>
          <p:nvPr/>
        </p:nvSpPr>
        <p:spPr>
          <a:xfrm>
            <a:off x="2530718" y="2343157"/>
            <a:ext cx="604985" cy="106124"/>
          </a:xfrm>
          <a:custGeom>
            <a:avLst/>
            <a:gdLst>
              <a:gd name="connsiteX0" fmla="*/ 0 w 806646"/>
              <a:gd name="connsiteY0" fmla="*/ 19578 h 141498"/>
              <a:gd name="connsiteX1" fmla="*/ 130628 w 806646"/>
              <a:gd name="connsiteY1" fmla="*/ 2161 h 141498"/>
              <a:gd name="connsiteX2" fmla="*/ 783771 w 806646"/>
              <a:gd name="connsiteY2" fmla="*/ 63121 h 141498"/>
              <a:gd name="connsiteX3" fmla="*/ 670560 w 806646"/>
              <a:gd name="connsiteY3" fmla="*/ 2161 h 141498"/>
              <a:gd name="connsiteX4" fmla="*/ 792480 w 806646"/>
              <a:gd name="connsiteY4" fmla="*/ 89247 h 141498"/>
              <a:gd name="connsiteX5" fmla="*/ 583474 w 806646"/>
              <a:gd name="connsiteY5" fmla="*/ 141498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46" h="141498">
                <a:moveTo>
                  <a:pt x="0" y="19578"/>
                </a:moveTo>
                <a:cubicBezTo>
                  <a:pt x="0" y="7241"/>
                  <a:pt x="0" y="-5096"/>
                  <a:pt x="130628" y="2161"/>
                </a:cubicBezTo>
                <a:cubicBezTo>
                  <a:pt x="261256" y="9418"/>
                  <a:pt x="693782" y="63121"/>
                  <a:pt x="783771" y="63121"/>
                </a:cubicBezTo>
                <a:cubicBezTo>
                  <a:pt x="873760" y="63121"/>
                  <a:pt x="669109" y="-2193"/>
                  <a:pt x="670560" y="2161"/>
                </a:cubicBezTo>
                <a:cubicBezTo>
                  <a:pt x="672011" y="6515"/>
                  <a:pt x="806994" y="66024"/>
                  <a:pt x="792480" y="89247"/>
                </a:cubicBezTo>
                <a:cubicBezTo>
                  <a:pt x="777966" y="112470"/>
                  <a:pt x="618308" y="134241"/>
                  <a:pt x="583474" y="141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54"/>
          <p:cNvSpPr/>
          <p:nvPr/>
        </p:nvSpPr>
        <p:spPr>
          <a:xfrm>
            <a:off x="3020575" y="2520822"/>
            <a:ext cx="172913" cy="85214"/>
          </a:xfrm>
          <a:custGeom>
            <a:avLst/>
            <a:gdLst>
              <a:gd name="connsiteX0" fmla="*/ 0 w 230550"/>
              <a:gd name="connsiteY0" fmla="*/ 35241 h 113618"/>
              <a:gd name="connsiteX1" fmla="*/ 182880 w 230550"/>
              <a:gd name="connsiteY1" fmla="*/ 43949 h 113618"/>
              <a:gd name="connsiteX2" fmla="*/ 226423 w 230550"/>
              <a:gd name="connsiteY2" fmla="*/ 35241 h 113618"/>
              <a:gd name="connsiteX3" fmla="*/ 104503 w 230550"/>
              <a:gd name="connsiteY3" fmla="*/ 406 h 113618"/>
              <a:gd name="connsiteX4" fmla="*/ 191588 w 230550"/>
              <a:gd name="connsiteY4" fmla="*/ 61366 h 113618"/>
              <a:gd name="connsiteX5" fmla="*/ 78377 w 230550"/>
              <a:gd name="connsiteY5" fmla="*/ 113618 h 1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50" h="113618">
                <a:moveTo>
                  <a:pt x="0" y="35241"/>
                </a:moveTo>
                <a:cubicBezTo>
                  <a:pt x="72571" y="39595"/>
                  <a:pt x="145143" y="43949"/>
                  <a:pt x="182880" y="43949"/>
                </a:cubicBezTo>
                <a:cubicBezTo>
                  <a:pt x="220617" y="43949"/>
                  <a:pt x="239486" y="42498"/>
                  <a:pt x="226423" y="35241"/>
                </a:cubicBezTo>
                <a:cubicBezTo>
                  <a:pt x="213360" y="27984"/>
                  <a:pt x="110309" y="-3948"/>
                  <a:pt x="104503" y="406"/>
                </a:cubicBezTo>
                <a:cubicBezTo>
                  <a:pt x="98697" y="4760"/>
                  <a:pt x="195942" y="42497"/>
                  <a:pt x="191588" y="61366"/>
                </a:cubicBezTo>
                <a:cubicBezTo>
                  <a:pt x="187234" y="80235"/>
                  <a:pt x="132805" y="96926"/>
                  <a:pt x="78377" y="113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Freeform 55"/>
          <p:cNvSpPr/>
          <p:nvPr/>
        </p:nvSpPr>
        <p:spPr>
          <a:xfrm>
            <a:off x="2772381" y="2716958"/>
            <a:ext cx="425038" cy="104615"/>
          </a:xfrm>
          <a:custGeom>
            <a:avLst/>
            <a:gdLst>
              <a:gd name="connsiteX0" fmla="*/ 0 w 566717"/>
              <a:gd name="connsiteY0" fmla="*/ 17566 h 139486"/>
              <a:gd name="connsiteX1" fmla="*/ 400594 w 566717"/>
              <a:gd name="connsiteY1" fmla="*/ 34983 h 139486"/>
              <a:gd name="connsiteX2" fmla="*/ 566057 w 566717"/>
              <a:gd name="connsiteY2" fmla="*/ 43691 h 139486"/>
              <a:gd name="connsiteX3" fmla="*/ 461554 w 566717"/>
              <a:gd name="connsiteY3" fmla="*/ 148 h 139486"/>
              <a:gd name="connsiteX4" fmla="*/ 539931 w 566717"/>
              <a:gd name="connsiteY4" fmla="*/ 61108 h 139486"/>
              <a:gd name="connsiteX5" fmla="*/ 452846 w 566717"/>
              <a:gd name="connsiteY5" fmla="*/ 139486 h 13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717" h="139486">
                <a:moveTo>
                  <a:pt x="0" y="17566"/>
                </a:moveTo>
                <a:lnTo>
                  <a:pt x="400594" y="34983"/>
                </a:lnTo>
                <a:cubicBezTo>
                  <a:pt x="494937" y="39337"/>
                  <a:pt x="555897" y="49497"/>
                  <a:pt x="566057" y="43691"/>
                </a:cubicBezTo>
                <a:cubicBezTo>
                  <a:pt x="576217" y="37885"/>
                  <a:pt x="465908" y="-2755"/>
                  <a:pt x="461554" y="148"/>
                </a:cubicBezTo>
                <a:cubicBezTo>
                  <a:pt x="457200" y="3051"/>
                  <a:pt x="541382" y="37885"/>
                  <a:pt x="539931" y="61108"/>
                </a:cubicBezTo>
                <a:cubicBezTo>
                  <a:pt x="538480" y="84331"/>
                  <a:pt x="452846" y="139486"/>
                  <a:pt x="452846" y="1394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3213978" y="3840730"/>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p>
        </p:txBody>
      </p:sp>
      <p:sp>
        <p:nvSpPr>
          <p:cNvPr id="59" name="TextBox 58"/>
          <p:cNvSpPr txBox="1"/>
          <p:nvPr/>
        </p:nvSpPr>
        <p:spPr>
          <a:xfrm>
            <a:off x="3107032" y="3708465"/>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TCP/UDP </a:t>
            </a:r>
            <a:r>
              <a:rPr lang="en-US" sz="750" err="1">
                <a:latin typeface="AhnbergHand" charset="0"/>
                <a:ea typeface="AhnbergHand" charset="0"/>
                <a:cs typeface="AhnbergHand" charset="0"/>
              </a:rPr>
              <a:t>xtn</a:t>
            </a:r>
            <a:r>
              <a:rPr lang="en-US" sz="750">
                <a:latin typeface="AhnbergHand" charset="0"/>
                <a:ea typeface="AhnbergHand" charset="0"/>
                <a:cs typeface="AhnbergHand" charset="0"/>
              </a:rPr>
              <a:t> header</a:t>
            </a:r>
          </a:p>
        </p:txBody>
      </p:sp>
      <p:sp>
        <p:nvSpPr>
          <p:cNvPr id="65" name="Freeform 64"/>
          <p:cNvSpPr/>
          <p:nvPr/>
        </p:nvSpPr>
        <p:spPr>
          <a:xfrm>
            <a:off x="2586162" y="3359263"/>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TextBox 66"/>
          <p:cNvSpPr txBox="1"/>
          <p:nvPr/>
        </p:nvSpPr>
        <p:spPr>
          <a:xfrm>
            <a:off x="1699219" y="3338003"/>
            <a:ext cx="1412030" cy="207749"/>
          </a:xfrm>
          <a:prstGeom prst="rect">
            <a:avLst/>
          </a:prstGeom>
          <a:noFill/>
        </p:spPr>
        <p:txBody>
          <a:bodyPr wrap="square" rtlCol="0">
            <a:spAutoFit/>
          </a:bodyPr>
          <a:lstStyle/>
          <a:p>
            <a:r>
              <a:rPr lang="en-US" sz="750">
                <a:solidFill>
                  <a:srgbClr val="FF0000"/>
                </a:solidFill>
                <a:latin typeface="AhnbergHand" charset="0"/>
                <a:ea typeface="AhnbergHand" charset="0"/>
                <a:cs typeface="AhnbergHand" charset="0"/>
              </a:rPr>
              <a:t>ICMPv6 PTB</a:t>
            </a:r>
          </a:p>
        </p:txBody>
      </p:sp>
      <p:sp>
        <p:nvSpPr>
          <p:cNvPr id="69" name="TextBox 68"/>
          <p:cNvSpPr txBox="1"/>
          <p:nvPr/>
        </p:nvSpPr>
        <p:spPr>
          <a:xfrm>
            <a:off x="3043429" y="3531964"/>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IPv6 header</a:t>
            </a:r>
          </a:p>
        </p:txBody>
      </p:sp>
      <p:sp>
        <p:nvSpPr>
          <p:cNvPr id="71" name="Freeform 70"/>
          <p:cNvSpPr/>
          <p:nvPr/>
        </p:nvSpPr>
        <p:spPr>
          <a:xfrm>
            <a:off x="326572" y="2088331"/>
            <a:ext cx="8236131" cy="45835"/>
          </a:xfrm>
          <a:custGeom>
            <a:avLst/>
            <a:gdLst>
              <a:gd name="connsiteX0" fmla="*/ 0 w 10981508"/>
              <a:gd name="connsiteY0" fmla="*/ 43696 h 61113"/>
              <a:gd name="connsiteX1" fmla="*/ 1097280 w 10981508"/>
              <a:gd name="connsiteY1" fmla="*/ 43696 h 61113"/>
              <a:gd name="connsiteX2" fmla="*/ 3048000 w 10981508"/>
              <a:gd name="connsiteY2" fmla="*/ 153 h 61113"/>
              <a:gd name="connsiteX3" fmla="*/ 6940731 w 10981508"/>
              <a:gd name="connsiteY3" fmla="*/ 61113 h 61113"/>
              <a:gd name="connsiteX4" fmla="*/ 10981508 w 10981508"/>
              <a:gd name="connsiteY4" fmla="*/ 61113 h 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1508" h="61113">
                <a:moveTo>
                  <a:pt x="0" y="43696"/>
                </a:moveTo>
                <a:lnTo>
                  <a:pt x="1097280" y="43696"/>
                </a:lnTo>
                <a:cubicBezTo>
                  <a:pt x="1605280" y="36439"/>
                  <a:pt x="2074092" y="-2750"/>
                  <a:pt x="3048000" y="153"/>
                </a:cubicBezTo>
                <a:cubicBezTo>
                  <a:pt x="4021908" y="3056"/>
                  <a:pt x="6940731" y="61113"/>
                  <a:pt x="6940731" y="61113"/>
                </a:cubicBezTo>
                <a:lnTo>
                  <a:pt x="10981508" y="6111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Freeform 71"/>
          <p:cNvSpPr/>
          <p:nvPr/>
        </p:nvSpPr>
        <p:spPr>
          <a:xfrm>
            <a:off x="3458011" y="4617215"/>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Freeform 72"/>
          <p:cNvSpPr/>
          <p:nvPr/>
        </p:nvSpPr>
        <p:spPr>
          <a:xfrm>
            <a:off x="3450991" y="4326516"/>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3996854" y="4617215"/>
            <a:ext cx="405674" cy="249322"/>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Freeform 74"/>
          <p:cNvSpPr/>
          <p:nvPr/>
        </p:nvSpPr>
        <p:spPr>
          <a:xfrm>
            <a:off x="3989834" y="4326516"/>
            <a:ext cx="412694" cy="166600"/>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3996854" y="4738610"/>
            <a:ext cx="320040" cy="6532"/>
          </a:xfrm>
          <a:custGeom>
            <a:avLst/>
            <a:gdLst>
              <a:gd name="connsiteX0" fmla="*/ 0 w 426720"/>
              <a:gd name="connsiteY0" fmla="*/ 8709 h 8709"/>
              <a:gd name="connsiteX1" fmla="*/ 304800 w 426720"/>
              <a:gd name="connsiteY1" fmla="*/ 8709 h 8709"/>
              <a:gd name="connsiteX2" fmla="*/ 426720 w 426720"/>
              <a:gd name="connsiteY2" fmla="*/ 0 h 8709"/>
            </a:gdLst>
            <a:ahLst/>
            <a:cxnLst>
              <a:cxn ang="0">
                <a:pos x="connsiteX0" y="connsiteY0"/>
              </a:cxn>
              <a:cxn ang="0">
                <a:pos x="connsiteX1" y="connsiteY1"/>
              </a:cxn>
              <a:cxn ang="0">
                <a:pos x="connsiteX2" y="connsiteY2"/>
              </a:cxn>
            </a:cxnLst>
            <a:rect l="l" t="t" r="r" b="b"/>
            <a:pathLst>
              <a:path w="426720" h="8709">
                <a:moveTo>
                  <a:pt x="0" y="8709"/>
                </a:moveTo>
                <a:lnTo>
                  <a:pt x="304800" y="8709"/>
                </a:lnTo>
                <a:cubicBezTo>
                  <a:pt x="375920" y="7257"/>
                  <a:pt x="426720" y="0"/>
                  <a:pt x="4267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3454654" y="4509947"/>
            <a:ext cx="418478" cy="10951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13086" y="4513210"/>
            <a:ext cx="418478" cy="109517"/>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TextBox 78"/>
          <p:cNvSpPr txBox="1"/>
          <p:nvPr/>
        </p:nvSpPr>
        <p:spPr>
          <a:xfrm>
            <a:off x="4637153" y="4089731"/>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IPv6 header</a:t>
            </a:r>
          </a:p>
        </p:txBody>
      </p:sp>
      <p:sp>
        <p:nvSpPr>
          <p:cNvPr id="80" name="TextBox 79"/>
          <p:cNvSpPr txBox="1"/>
          <p:nvPr/>
        </p:nvSpPr>
        <p:spPr>
          <a:xfrm>
            <a:off x="5127008" y="4559494"/>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Payload</a:t>
            </a:r>
          </a:p>
        </p:txBody>
      </p:sp>
      <p:sp>
        <p:nvSpPr>
          <p:cNvPr id="81" name="TextBox 80"/>
          <p:cNvSpPr txBox="1"/>
          <p:nvPr/>
        </p:nvSpPr>
        <p:spPr>
          <a:xfrm>
            <a:off x="4802076" y="4419189"/>
            <a:ext cx="1412030" cy="207749"/>
          </a:xfrm>
          <a:prstGeom prst="rect">
            <a:avLst/>
          </a:prstGeom>
          <a:noFill/>
        </p:spPr>
        <p:txBody>
          <a:bodyPr wrap="square" rtlCol="0">
            <a:spAutoFit/>
          </a:bodyPr>
          <a:lstStyle/>
          <a:p>
            <a:r>
              <a:rPr lang="en-US" sz="750">
                <a:latin typeface="AhnbergHand" charset="0"/>
                <a:ea typeface="AhnbergHand" charset="0"/>
                <a:cs typeface="AhnbergHand" charset="0"/>
              </a:rPr>
              <a:t>TCP/UDP </a:t>
            </a:r>
            <a:r>
              <a:rPr lang="en-US" sz="750" err="1">
                <a:latin typeface="AhnbergHand" charset="0"/>
                <a:ea typeface="AhnbergHand" charset="0"/>
                <a:cs typeface="AhnbergHand" charset="0"/>
              </a:rPr>
              <a:t>xtn</a:t>
            </a:r>
            <a:r>
              <a:rPr lang="en-US" sz="750">
                <a:latin typeface="AhnbergHand" charset="0"/>
                <a:ea typeface="AhnbergHand" charset="0"/>
                <a:cs typeface="AhnbergHand" charset="0"/>
              </a:rPr>
              <a:t> header</a:t>
            </a:r>
          </a:p>
        </p:txBody>
      </p:sp>
      <p:sp>
        <p:nvSpPr>
          <p:cNvPr id="82" name="Freeform 81"/>
          <p:cNvSpPr/>
          <p:nvPr/>
        </p:nvSpPr>
        <p:spPr>
          <a:xfrm>
            <a:off x="4116262" y="4160422"/>
            <a:ext cx="554960" cy="172116"/>
          </a:xfrm>
          <a:custGeom>
            <a:avLst/>
            <a:gdLst>
              <a:gd name="connsiteX0" fmla="*/ 739947 w 739947"/>
              <a:gd name="connsiteY0" fmla="*/ 2902 h 229488"/>
              <a:gd name="connsiteX1" fmla="*/ 112930 w 739947"/>
              <a:gd name="connsiteY1" fmla="*/ 29028 h 229488"/>
              <a:gd name="connsiteX2" fmla="*/ 8427 w 739947"/>
              <a:gd name="connsiteY2" fmla="*/ 211908 h 229488"/>
              <a:gd name="connsiteX3" fmla="*/ 8427 w 739947"/>
              <a:gd name="connsiteY3" fmla="*/ 142239 h 229488"/>
              <a:gd name="connsiteX4" fmla="*/ 25844 w 739947"/>
              <a:gd name="connsiteY4" fmla="*/ 229325 h 229488"/>
              <a:gd name="connsiteX5" fmla="*/ 104222 w 739947"/>
              <a:gd name="connsiteY5" fmla="*/ 159656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7" h="229488">
                <a:moveTo>
                  <a:pt x="739947" y="2902"/>
                </a:moveTo>
                <a:cubicBezTo>
                  <a:pt x="487398" y="-1452"/>
                  <a:pt x="234850" y="-5806"/>
                  <a:pt x="112930" y="29028"/>
                </a:cubicBezTo>
                <a:cubicBezTo>
                  <a:pt x="-8990" y="63862"/>
                  <a:pt x="25844" y="193040"/>
                  <a:pt x="8427" y="211908"/>
                </a:cubicBezTo>
                <a:cubicBezTo>
                  <a:pt x="-8990" y="230777"/>
                  <a:pt x="5524" y="139336"/>
                  <a:pt x="8427" y="142239"/>
                </a:cubicBezTo>
                <a:cubicBezTo>
                  <a:pt x="11330" y="145142"/>
                  <a:pt x="9878" y="226422"/>
                  <a:pt x="25844" y="229325"/>
                </a:cubicBezTo>
                <a:cubicBezTo>
                  <a:pt x="41810" y="232228"/>
                  <a:pt x="73016" y="195942"/>
                  <a:pt x="104222" y="159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Freeform 82"/>
          <p:cNvSpPr/>
          <p:nvPr/>
        </p:nvSpPr>
        <p:spPr>
          <a:xfrm>
            <a:off x="3573941" y="4129283"/>
            <a:ext cx="979715" cy="181413"/>
          </a:xfrm>
          <a:custGeom>
            <a:avLst/>
            <a:gdLst>
              <a:gd name="connsiteX0" fmla="*/ 1306286 w 1306286"/>
              <a:gd name="connsiteY0" fmla="*/ 27004 h 241884"/>
              <a:gd name="connsiteX1" fmla="*/ 304800 w 1306286"/>
              <a:gd name="connsiteY1" fmla="*/ 18295 h 241884"/>
              <a:gd name="connsiteX2" fmla="*/ 52252 w 1306286"/>
              <a:gd name="connsiteY2" fmla="*/ 236009 h 241884"/>
              <a:gd name="connsiteX3" fmla="*/ 139337 w 1306286"/>
              <a:gd name="connsiteY3" fmla="*/ 183758 h 241884"/>
              <a:gd name="connsiteX4" fmla="*/ 60960 w 1306286"/>
              <a:gd name="connsiteY4" fmla="*/ 227301 h 241884"/>
              <a:gd name="connsiteX5" fmla="*/ 0 w 1306286"/>
              <a:gd name="connsiteY5" fmla="*/ 157632 h 2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286" h="241884">
                <a:moveTo>
                  <a:pt x="1306286" y="27004"/>
                </a:moveTo>
                <a:cubicBezTo>
                  <a:pt x="910046" y="5232"/>
                  <a:pt x="513806" y="-16539"/>
                  <a:pt x="304800" y="18295"/>
                </a:cubicBezTo>
                <a:cubicBezTo>
                  <a:pt x="95794" y="53129"/>
                  <a:pt x="79829" y="208432"/>
                  <a:pt x="52252" y="236009"/>
                </a:cubicBezTo>
                <a:cubicBezTo>
                  <a:pt x="24675" y="263586"/>
                  <a:pt x="137886" y="185209"/>
                  <a:pt x="139337" y="183758"/>
                </a:cubicBezTo>
                <a:cubicBezTo>
                  <a:pt x="140788" y="182307"/>
                  <a:pt x="84183" y="231655"/>
                  <a:pt x="60960" y="227301"/>
                </a:cubicBezTo>
                <a:cubicBezTo>
                  <a:pt x="37737" y="222947"/>
                  <a:pt x="0" y="157632"/>
                  <a:pt x="0" y="1576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Freeform 83"/>
          <p:cNvSpPr/>
          <p:nvPr/>
        </p:nvSpPr>
        <p:spPr>
          <a:xfrm>
            <a:off x="4377582" y="4521829"/>
            <a:ext cx="456926" cy="215537"/>
          </a:xfrm>
          <a:custGeom>
            <a:avLst/>
            <a:gdLst>
              <a:gd name="connsiteX0" fmla="*/ 609235 w 609235"/>
              <a:gd name="connsiteY0" fmla="*/ 0 h 287383"/>
              <a:gd name="connsiteX1" fmla="*/ 25760 w 609235"/>
              <a:gd name="connsiteY1" fmla="*/ 235132 h 287383"/>
              <a:gd name="connsiteX2" fmla="*/ 95429 w 609235"/>
              <a:gd name="connsiteY2" fmla="*/ 148046 h 287383"/>
              <a:gd name="connsiteX3" fmla="*/ 25760 w 609235"/>
              <a:gd name="connsiteY3" fmla="*/ 243840 h 287383"/>
              <a:gd name="connsiteX4" fmla="*/ 112846 w 609235"/>
              <a:gd name="connsiteY4" fmla="*/ 278675 h 287383"/>
              <a:gd name="connsiteX5" fmla="*/ 121555 w 609235"/>
              <a:gd name="connsiteY5" fmla="*/ 278675 h 287383"/>
              <a:gd name="connsiteX6" fmla="*/ 112846 w 609235"/>
              <a:gd name="connsiteY6" fmla="*/ 287383 h 2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235" h="287383">
                <a:moveTo>
                  <a:pt x="609235" y="0"/>
                </a:moveTo>
                <a:cubicBezTo>
                  <a:pt x="360314" y="105229"/>
                  <a:pt x="111394" y="210458"/>
                  <a:pt x="25760" y="235132"/>
                </a:cubicBezTo>
                <a:cubicBezTo>
                  <a:pt x="-59874" y="259806"/>
                  <a:pt x="95429" y="146595"/>
                  <a:pt x="95429" y="148046"/>
                </a:cubicBezTo>
                <a:cubicBezTo>
                  <a:pt x="95429" y="149497"/>
                  <a:pt x="22857" y="222069"/>
                  <a:pt x="25760" y="243840"/>
                </a:cubicBezTo>
                <a:cubicBezTo>
                  <a:pt x="28663" y="265611"/>
                  <a:pt x="96880" y="272869"/>
                  <a:pt x="112846" y="278675"/>
                </a:cubicBezTo>
                <a:cubicBezTo>
                  <a:pt x="128812" y="284481"/>
                  <a:pt x="121555" y="277224"/>
                  <a:pt x="121555" y="278675"/>
                </a:cubicBezTo>
                <a:cubicBezTo>
                  <a:pt x="121555" y="280126"/>
                  <a:pt x="117200" y="283754"/>
                  <a:pt x="112846" y="287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Freeform 84"/>
          <p:cNvSpPr/>
          <p:nvPr/>
        </p:nvSpPr>
        <p:spPr>
          <a:xfrm>
            <a:off x="3678575" y="4621382"/>
            <a:ext cx="1464334" cy="333150"/>
          </a:xfrm>
          <a:custGeom>
            <a:avLst/>
            <a:gdLst>
              <a:gd name="connsiteX0" fmla="*/ 1952445 w 1952445"/>
              <a:gd name="connsiteY0" fmla="*/ 0 h 444200"/>
              <a:gd name="connsiteX1" fmla="*/ 1142548 w 1952445"/>
              <a:gd name="connsiteY1" fmla="*/ 348343 h 444200"/>
              <a:gd name="connsiteX2" fmla="*/ 289108 w 1952445"/>
              <a:gd name="connsiteY2" fmla="*/ 444137 h 444200"/>
              <a:gd name="connsiteX3" fmla="*/ 27851 w 1952445"/>
              <a:gd name="connsiteY3" fmla="*/ 339635 h 444200"/>
              <a:gd name="connsiteX4" fmla="*/ 10434 w 1952445"/>
              <a:gd name="connsiteY4" fmla="*/ 400595 h 444200"/>
              <a:gd name="connsiteX5" fmla="*/ 53977 w 1952445"/>
              <a:gd name="connsiteY5" fmla="*/ 330926 h 444200"/>
              <a:gd name="connsiteX6" fmla="*/ 123645 w 1952445"/>
              <a:gd name="connsiteY6" fmla="*/ 330926 h 44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445" h="444200">
                <a:moveTo>
                  <a:pt x="1952445" y="0"/>
                </a:moveTo>
                <a:cubicBezTo>
                  <a:pt x="1686108" y="137160"/>
                  <a:pt x="1419771" y="274320"/>
                  <a:pt x="1142548" y="348343"/>
                </a:cubicBezTo>
                <a:cubicBezTo>
                  <a:pt x="865325" y="422366"/>
                  <a:pt x="474891" y="445588"/>
                  <a:pt x="289108" y="444137"/>
                </a:cubicBezTo>
                <a:cubicBezTo>
                  <a:pt x="103325" y="442686"/>
                  <a:pt x="74297" y="346892"/>
                  <a:pt x="27851" y="339635"/>
                </a:cubicBezTo>
                <a:cubicBezTo>
                  <a:pt x="-18595" y="332378"/>
                  <a:pt x="6080" y="402046"/>
                  <a:pt x="10434" y="400595"/>
                </a:cubicBezTo>
                <a:cubicBezTo>
                  <a:pt x="14788" y="399144"/>
                  <a:pt x="35108" y="342538"/>
                  <a:pt x="53977" y="330926"/>
                </a:cubicBezTo>
                <a:cubicBezTo>
                  <a:pt x="72845" y="319315"/>
                  <a:pt x="123645" y="330926"/>
                  <a:pt x="123645" y="3309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TextBox 85"/>
          <p:cNvSpPr txBox="1"/>
          <p:nvPr/>
        </p:nvSpPr>
        <p:spPr>
          <a:xfrm>
            <a:off x="4708723" y="4259275"/>
            <a:ext cx="2315147" cy="207749"/>
          </a:xfrm>
          <a:prstGeom prst="rect">
            <a:avLst/>
          </a:prstGeom>
          <a:noFill/>
        </p:spPr>
        <p:txBody>
          <a:bodyPr wrap="square" rtlCol="0">
            <a:spAutoFit/>
          </a:bodyPr>
          <a:lstStyle/>
          <a:p>
            <a:r>
              <a:rPr lang="en-US" sz="750">
                <a:solidFill>
                  <a:srgbClr val="FF0000"/>
                </a:solidFill>
                <a:latin typeface="AhnbergHand" charset="0"/>
                <a:ea typeface="AhnbergHand" charset="0"/>
                <a:cs typeface="AhnbergHand" charset="0"/>
              </a:rPr>
              <a:t>Fragmentation </a:t>
            </a:r>
            <a:r>
              <a:rPr lang="en-US" sz="750" err="1">
                <a:solidFill>
                  <a:srgbClr val="FF0000"/>
                </a:solidFill>
                <a:latin typeface="AhnbergHand" charset="0"/>
                <a:ea typeface="AhnbergHand" charset="0"/>
                <a:cs typeface="AhnbergHand" charset="0"/>
              </a:rPr>
              <a:t>xtn</a:t>
            </a:r>
            <a:r>
              <a:rPr lang="en-US" sz="750">
                <a:solidFill>
                  <a:srgbClr val="FF0000"/>
                </a:solidFill>
                <a:latin typeface="AhnbergHand" charset="0"/>
                <a:ea typeface="AhnbergHand" charset="0"/>
                <a:cs typeface="AhnbergHand" charset="0"/>
              </a:rPr>
              <a:t> header</a:t>
            </a:r>
          </a:p>
        </p:txBody>
      </p:sp>
      <p:sp>
        <p:nvSpPr>
          <p:cNvPr id="87" name="Freeform 86"/>
          <p:cNvSpPr/>
          <p:nvPr/>
        </p:nvSpPr>
        <p:spPr>
          <a:xfrm>
            <a:off x="4479120" y="4379287"/>
            <a:ext cx="205908" cy="193937"/>
          </a:xfrm>
          <a:custGeom>
            <a:avLst/>
            <a:gdLst>
              <a:gd name="connsiteX0" fmla="*/ 274536 w 274544"/>
              <a:gd name="connsiteY0" fmla="*/ 42 h 258582"/>
              <a:gd name="connsiteX1" fmla="*/ 230993 w 274544"/>
              <a:gd name="connsiteY1" fmla="*/ 34876 h 258582"/>
              <a:gd name="connsiteX2" fmla="*/ 4570 w 274544"/>
              <a:gd name="connsiteY2" fmla="*/ 226465 h 258582"/>
              <a:gd name="connsiteX3" fmla="*/ 74239 w 274544"/>
              <a:gd name="connsiteY3" fmla="*/ 69711 h 258582"/>
              <a:gd name="connsiteX4" fmla="*/ 13279 w 274544"/>
              <a:gd name="connsiteY4" fmla="*/ 252591 h 258582"/>
              <a:gd name="connsiteX5" fmla="*/ 204867 w 274544"/>
              <a:gd name="connsiteY5" fmla="*/ 217756 h 2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544" h="258582">
                <a:moveTo>
                  <a:pt x="274536" y="42"/>
                </a:moveTo>
                <a:cubicBezTo>
                  <a:pt x="275261" y="-1410"/>
                  <a:pt x="230993" y="34876"/>
                  <a:pt x="230993" y="34876"/>
                </a:cubicBezTo>
                <a:cubicBezTo>
                  <a:pt x="185999" y="72613"/>
                  <a:pt x="30696" y="220659"/>
                  <a:pt x="4570" y="226465"/>
                </a:cubicBezTo>
                <a:cubicBezTo>
                  <a:pt x="-21556" y="232271"/>
                  <a:pt x="72788" y="65357"/>
                  <a:pt x="74239" y="69711"/>
                </a:cubicBezTo>
                <a:cubicBezTo>
                  <a:pt x="75690" y="74065"/>
                  <a:pt x="-8492" y="227917"/>
                  <a:pt x="13279" y="252591"/>
                </a:cubicBezTo>
                <a:cubicBezTo>
                  <a:pt x="35050" y="277265"/>
                  <a:pt x="204867" y="217756"/>
                  <a:pt x="204867" y="2177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Freeform 87"/>
          <p:cNvSpPr/>
          <p:nvPr/>
        </p:nvSpPr>
        <p:spPr>
          <a:xfrm>
            <a:off x="3861615" y="4411976"/>
            <a:ext cx="759305" cy="116445"/>
          </a:xfrm>
          <a:custGeom>
            <a:avLst/>
            <a:gdLst>
              <a:gd name="connsiteX0" fmla="*/ 1002081 w 1012406"/>
              <a:gd name="connsiteY0" fmla="*/ 0 h 155260"/>
              <a:gd name="connsiteX1" fmla="*/ 914996 w 1012406"/>
              <a:gd name="connsiteY1" fmla="*/ 26126 h 155260"/>
              <a:gd name="connsiteX2" fmla="*/ 296687 w 1012406"/>
              <a:gd name="connsiteY2" fmla="*/ 43543 h 155260"/>
              <a:gd name="connsiteX3" fmla="*/ 26721 w 1012406"/>
              <a:gd name="connsiteY3" fmla="*/ 139337 h 155260"/>
              <a:gd name="connsiteX4" fmla="*/ 157350 w 1012406"/>
              <a:gd name="connsiteY4" fmla="*/ 26126 h 155260"/>
              <a:gd name="connsiteX5" fmla="*/ 596 w 1012406"/>
              <a:gd name="connsiteY5" fmla="*/ 148046 h 155260"/>
              <a:gd name="connsiteX6" fmla="*/ 113807 w 1012406"/>
              <a:gd name="connsiteY6" fmla="*/ 130629 h 15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06" h="155260">
                <a:moveTo>
                  <a:pt x="1002081" y="0"/>
                </a:moveTo>
                <a:cubicBezTo>
                  <a:pt x="1017321" y="9434"/>
                  <a:pt x="1032562" y="18869"/>
                  <a:pt x="914996" y="26126"/>
                </a:cubicBezTo>
                <a:cubicBezTo>
                  <a:pt x="797430" y="33383"/>
                  <a:pt x="444733" y="24674"/>
                  <a:pt x="296687" y="43543"/>
                </a:cubicBezTo>
                <a:cubicBezTo>
                  <a:pt x="148641" y="62412"/>
                  <a:pt x="49944" y="142240"/>
                  <a:pt x="26721" y="139337"/>
                </a:cubicBezTo>
                <a:cubicBezTo>
                  <a:pt x="3498" y="136434"/>
                  <a:pt x="161704" y="24675"/>
                  <a:pt x="157350" y="26126"/>
                </a:cubicBezTo>
                <a:cubicBezTo>
                  <a:pt x="152996" y="27577"/>
                  <a:pt x="7853" y="130629"/>
                  <a:pt x="596" y="148046"/>
                </a:cubicBezTo>
                <a:cubicBezTo>
                  <a:pt x="-6661" y="165463"/>
                  <a:pt x="53573" y="148046"/>
                  <a:pt x="113807"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TextBox 88"/>
          <p:cNvSpPr txBox="1"/>
          <p:nvPr/>
        </p:nvSpPr>
        <p:spPr>
          <a:xfrm>
            <a:off x="483172" y="2578459"/>
            <a:ext cx="256802" cy="300082"/>
          </a:xfrm>
          <a:prstGeom prst="rect">
            <a:avLst/>
          </a:prstGeom>
          <a:noFill/>
        </p:spPr>
        <p:txBody>
          <a:bodyPr wrap="none" rtlCol="0">
            <a:spAutoFit/>
          </a:bodyPr>
          <a:lstStyle/>
          <a:p>
            <a:r>
              <a:rPr lang="en-US" sz="1350" b="1">
                <a:latin typeface="AhnbergHand" charset="0"/>
                <a:ea typeface="AhnbergHand" charset="0"/>
                <a:cs typeface="AhnbergHand" charset="0"/>
              </a:rPr>
              <a:t>1</a:t>
            </a:r>
          </a:p>
        </p:txBody>
      </p:sp>
      <p:sp>
        <p:nvSpPr>
          <p:cNvPr id="90" name="TextBox 89"/>
          <p:cNvSpPr txBox="1"/>
          <p:nvPr/>
        </p:nvSpPr>
        <p:spPr>
          <a:xfrm>
            <a:off x="588490" y="3689514"/>
            <a:ext cx="322524" cy="300082"/>
          </a:xfrm>
          <a:prstGeom prst="rect">
            <a:avLst/>
          </a:prstGeom>
          <a:noFill/>
        </p:spPr>
        <p:txBody>
          <a:bodyPr wrap="none" rtlCol="0">
            <a:spAutoFit/>
          </a:bodyPr>
          <a:lstStyle/>
          <a:p>
            <a:r>
              <a:rPr lang="en-US" sz="1350" b="1">
                <a:latin typeface="AhnbergHand" charset="0"/>
                <a:ea typeface="AhnbergHand" charset="0"/>
                <a:cs typeface="AhnbergHand" charset="0"/>
              </a:rPr>
              <a:t>2</a:t>
            </a:r>
          </a:p>
        </p:txBody>
      </p:sp>
      <p:sp>
        <p:nvSpPr>
          <p:cNvPr id="91" name="TextBox 90"/>
          <p:cNvSpPr txBox="1"/>
          <p:nvPr/>
        </p:nvSpPr>
        <p:spPr>
          <a:xfrm>
            <a:off x="668197" y="4478715"/>
            <a:ext cx="300082" cy="300082"/>
          </a:xfrm>
          <a:prstGeom prst="rect">
            <a:avLst/>
          </a:prstGeom>
          <a:noFill/>
        </p:spPr>
        <p:txBody>
          <a:bodyPr wrap="none" rtlCol="0">
            <a:spAutoFit/>
          </a:bodyPr>
          <a:lstStyle/>
          <a:p>
            <a:r>
              <a:rPr lang="en-US" sz="1350" b="1">
                <a:latin typeface="AhnbergHand" charset="0"/>
                <a:ea typeface="AhnbergHand" charset="0"/>
                <a:cs typeface="AhnbergHand" charset="0"/>
              </a:rPr>
              <a:t>3</a:t>
            </a:r>
          </a:p>
        </p:txBody>
      </p:sp>
      <p:sp>
        <p:nvSpPr>
          <p:cNvPr id="93" name="TextBox 92"/>
          <p:cNvSpPr txBox="1"/>
          <p:nvPr/>
        </p:nvSpPr>
        <p:spPr>
          <a:xfrm>
            <a:off x="433077" y="1059441"/>
            <a:ext cx="256802" cy="300082"/>
          </a:xfrm>
          <a:prstGeom prst="rect">
            <a:avLst/>
          </a:prstGeom>
          <a:noFill/>
        </p:spPr>
        <p:txBody>
          <a:bodyPr wrap="none" rtlCol="0">
            <a:spAutoFit/>
          </a:bodyPr>
          <a:lstStyle/>
          <a:p>
            <a:r>
              <a:rPr lang="en-US" sz="1350" b="1">
                <a:latin typeface="AhnbergHand" charset="0"/>
                <a:ea typeface="AhnbergHand" charset="0"/>
                <a:cs typeface="AhnbergHand" charset="0"/>
              </a:rPr>
              <a:t>1</a:t>
            </a:r>
          </a:p>
        </p:txBody>
      </p:sp>
      <p:sp>
        <p:nvSpPr>
          <p:cNvPr id="94" name="TextBox 93"/>
          <p:cNvSpPr txBox="1"/>
          <p:nvPr/>
        </p:nvSpPr>
        <p:spPr>
          <a:xfrm>
            <a:off x="4576493" y="853366"/>
            <a:ext cx="322524" cy="300082"/>
          </a:xfrm>
          <a:prstGeom prst="rect">
            <a:avLst/>
          </a:prstGeom>
          <a:noFill/>
        </p:spPr>
        <p:txBody>
          <a:bodyPr wrap="none" rtlCol="0">
            <a:spAutoFit/>
          </a:bodyPr>
          <a:lstStyle/>
          <a:p>
            <a:r>
              <a:rPr lang="en-US" sz="1350" b="1">
                <a:latin typeface="AhnbergHand" charset="0"/>
                <a:ea typeface="AhnbergHand" charset="0"/>
                <a:cs typeface="AhnbergHand" charset="0"/>
              </a:rPr>
              <a:t>2</a:t>
            </a:r>
          </a:p>
        </p:txBody>
      </p:sp>
      <p:sp>
        <p:nvSpPr>
          <p:cNvPr id="9" name="TextBox 8"/>
          <p:cNvSpPr txBox="1"/>
          <p:nvPr/>
        </p:nvSpPr>
        <p:spPr>
          <a:xfrm>
            <a:off x="3564484" y="426064"/>
            <a:ext cx="3102131" cy="300082"/>
          </a:xfrm>
          <a:prstGeom prst="rect">
            <a:avLst/>
          </a:prstGeom>
          <a:noFill/>
        </p:spPr>
        <p:txBody>
          <a:bodyPr wrap="none" rtlCol="0">
            <a:spAutoFit/>
          </a:bodyPr>
          <a:lstStyle/>
          <a:p>
            <a:r>
              <a:rPr lang="en-US" sz="1350">
                <a:solidFill>
                  <a:schemeClr val="accent4">
                    <a:lumMod val="50000"/>
                  </a:schemeClr>
                </a:solidFill>
                <a:latin typeface="Powderfinger Type" charset="0"/>
                <a:ea typeface="Powderfinger Type" charset="0"/>
                <a:cs typeface="Powderfinger Type" charset="0"/>
              </a:rPr>
              <a:t>IPv4 “Forward Fragmentation”</a:t>
            </a:r>
          </a:p>
        </p:txBody>
      </p:sp>
      <p:sp>
        <p:nvSpPr>
          <p:cNvPr id="95" name="TextBox 94"/>
          <p:cNvSpPr txBox="1"/>
          <p:nvPr/>
        </p:nvSpPr>
        <p:spPr>
          <a:xfrm>
            <a:off x="4703112" y="2439667"/>
            <a:ext cx="2997937" cy="300082"/>
          </a:xfrm>
          <a:prstGeom prst="rect">
            <a:avLst/>
          </a:prstGeom>
          <a:noFill/>
        </p:spPr>
        <p:txBody>
          <a:bodyPr wrap="none" rtlCol="0">
            <a:spAutoFit/>
          </a:bodyPr>
          <a:lstStyle/>
          <a:p>
            <a:r>
              <a:rPr lang="en-US" sz="1350">
                <a:solidFill>
                  <a:schemeClr val="accent4">
                    <a:lumMod val="50000"/>
                  </a:schemeClr>
                </a:solidFill>
                <a:latin typeface="Powderfinger Type" charset="0"/>
                <a:ea typeface="Powderfinger Type" charset="0"/>
                <a:cs typeface="Powderfinger Type" charset="0"/>
              </a:rPr>
              <a:t>IPv6 “Source Fragmentation”</a:t>
            </a:r>
          </a:p>
        </p:txBody>
      </p:sp>
      <p:sp>
        <p:nvSpPr>
          <p:cNvPr id="96" name="Freeform 95"/>
          <p:cNvSpPr/>
          <p:nvPr/>
        </p:nvSpPr>
        <p:spPr>
          <a:xfrm>
            <a:off x="4677498" y="1736175"/>
            <a:ext cx="1698397" cy="235132"/>
          </a:xfrm>
          <a:custGeom>
            <a:avLst/>
            <a:gdLst>
              <a:gd name="connsiteX0" fmla="*/ 0 w 2264529"/>
              <a:gd name="connsiteY0" fmla="*/ 113211 h 313509"/>
              <a:gd name="connsiteX1" fmla="*/ 1219200 w 2264529"/>
              <a:gd name="connsiteY1" fmla="*/ 121920 h 313509"/>
              <a:gd name="connsiteX2" fmla="*/ 2203269 w 2264529"/>
              <a:gd name="connsiteY2" fmla="*/ 104503 h 313509"/>
              <a:gd name="connsiteX3" fmla="*/ 1976846 w 2264529"/>
              <a:gd name="connsiteY3" fmla="*/ 0 h 313509"/>
              <a:gd name="connsiteX4" fmla="*/ 2264229 w 2264529"/>
              <a:gd name="connsiteY4" fmla="*/ 104503 h 313509"/>
              <a:gd name="connsiteX5" fmla="*/ 2020389 w 2264529"/>
              <a:gd name="connsiteY5" fmla="*/ 313509 h 3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529" h="313509">
                <a:moveTo>
                  <a:pt x="0" y="113211"/>
                </a:moveTo>
                <a:lnTo>
                  <a:pt x="1219200" y="121920"/>
                </a:lnTo>
                <a:cubicBezTo>
                  <a:pt x="1586411" y="120469"/>
                  <a:pt x="2076995" y="124823"/>
                  <a:pt x="2203269" y="104503"/>
                </a:cubicBezTo>
                <a:cubicBezTo>
                  <a:pt x="2329543" y="84183"/>
                  <a:pt x="1966686" y="0"/>
                  <a:pt x="1976846" y="0"/>
                </a:cubicBezTo>
                <a:cubicBezTo>
                  <a:pt x="1987006" y="0"/>
                  <a:pt x="2256972" y="52251"/>
                  <a:pt x="2264229" y="104503"/>
                </a:cubicBezTo>
                <a:cubicBezTo>
                  <a:pt x="2271486" y="156755"/>
                  <a:pt x="2145937" y="235132"/>
                  <a:pt x="2020389" y="313509"/>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25"/>
          <p:cNvSpPr/>
          <p:nvPr/>
        </p:nvSpPr>
        <p:spPr>
          <a:xfrm>
            <a:off x="3112936" y="1675121"/>
            <a:ext cx="125942" cy="150954"/>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Freeform 97"/>
          <p:cNvSpPr/>
          <p:nvPr/>
        </p:nvSpPr>
        <p:spPr>
          <a:xfrm>
            <a:off x="4034403" y="3131001"/>
            <a:ext cx="125942" cy="150954"/>
          </a:xfrm>
          <a:custGeom>
            <a:avLst/>
            <a:gdLst>
              <a:gd name="connsiteX0" fmla="*/ 23854 w 167923"/>
              <a:gd name="connsiteY0" fmla="*/ 8773 h 201272"/>
              <a:gd name="connsiteX1" fmla="*/ 151075 w 167923"/>
              <a:gd name="connsiteY1" fmla="*/ 199604 h 201272"/>
              <a:gd name="connsiteX2" fmla="*/ 71562 w 167923"/>
              <a:gd name="connsiteY2" fmla="*/ 96237 h 201272"/>
              <a:gd name="connsiteX3" fmla="*/ 166977 w 167923"/>
              <a:gd name="connsiteY3" fmla="*/ 822 h 201272"/>
              <a:gd name="connsiteX4" fmla="*/ 0 w 167923"/>
              <a:gd name="connsiteY4" fmla="*/ 151896 h 20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23" h="201272">
                <a:moveTo>
                  <a:pt x="23854" y="8773"/>
                </a:moveTo>
                <a:cubicBezTo>
                  <a:pt x="83489" y="96900"/>
                  <a:pt x="143124" y="185027"/>
                  <a:pt x="151075" y="199604"/>
                </a:cubicBezTo>
                <a:cubicBezTo>
                  <a:pt x="159026" y="214181"/>
                  <a:pt x="68912" y="129367"/>
                  <a:pt x="71562" y="96237"/>
                </a:cubicBezTo>
                <a:cubicBezTo>
                  <a:pt x="74212" y="63107"/>
                  <a:pt x="178904" y="-8454"/>
                  <a:pt x="166977" y="822"/>
                </a:cubicBezTo>
                <a:cubicBezTo>
                  <a:pt x="155050" y="10098"/>
                  <a:pt x="0" y="151896"/>
                  <a:pt x="0" y="15189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p:cNvGrpSpPr/>
          <p:nvPr/>
        </p:nvGrpSpPr>
        <p:grpSpPr>
          <a:xfrm>
            <a:off x="687297" y="3263807"/>
            <a:ext cx="927389" cy="356140"/>
            <a:chOff x="7414501" y="4479017"/>
            <a:chExt cx="1236518" cy="474853"/>
          </a:xfrm>
        </p:grpSpPr>
        <p:grpSp>
          <p:nvGrpSpPr>
            <p:cNvPr id="27" name="Group 26"/>
            <p:cNvGrpSpPr/>
            <p:nvPr/>
          </p:nvGrpSpPr>
          <p:grpSpPr>
            <a:xfrm>
              <a:off x="7414501" y="4479017"/>
              <a:ext cx="1236518" cy="420881"/>
              <a:chOff x="7414501" y="4284215"/>
              <a:chExt cx="2140206" cy="615683"/>
            </a:xfrm>
          </p:grpSpPr>
          <p:sp>
            <p:nvSpPr>
              <p:cNvPr id="99" name="Freeform 98"/>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reeform 99"/>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reeform 100"/>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Freeform 101"/>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5" name="TextBox 104"/>
            <p:cNvSpPr txBox="1"/>
            <p:nvPr/>
          </p:nvSpPr>
          <p:spPr>
            <a:xfrm>
              <a:off x="7493920" y="4615316"/>
              <a:ext cx="878873" cy="338554"/>
            </a:xfrm>
            <a:prstGeom prst="rect">
              <a:avLst/>
            </a:prstGeom>
            <a:noFill/>
          </p:spPr>
          <p:txBody>
            <a:bodyPr wrap="none" rtlCol="0">
              <a:spAutoFit/>
            </a:bodyPr>
            <a:lstStyle/>
            <a:p>
              <a:r>
                <a:rPr lang="en-US" sz="1050">
                  <a:latin typeface="AhnbergHand" charset="0"/>
                  <a:ea typeface="AhnbergHand" charset="0"/>
                  <a:cs typeface="AhnbergHand" charset="0"/>
                </a:rPr>
                <a:t>Source</a:t>
              </a:r>
            </a:p>
          </p:txBody>
        </p:sp>
      </p:grpSp>
      <p:sp>
        <p:nvSpPr>
          <p:cNvPr id="45" name="Freeform 44"/>
          <p:cNvSpPr/>
          <p:nvPr/>
        </p:nvSpPr>
        <p:spPr>
          <a:xfrm>
            <a:off x="1675738" y="2970855"/>
            <a:ext cx="2281806" cy="374657"/>
          </a:xfrm>
          <a:custGeom>
            <a:avLst/>
            <a:gdLst>
              <a:gd name="connsiteX0" fmla="*/ 0 w 3042408"/>
              <a:gd name="connsiteY0" fmla="*/ 499543 h 499543"/>
              <a:gd name="connsiteX1" fmla="*/ 564542 w 3042408"/>
              <a:gd name="connsiteY1" fmla="*/ 62221 h 499543"/>
              <a:gd name="connsiteX2" fmla="*/ 1582309 w 3042408"/>
              <a:gd name="connsiteY2" fmla="*/ 14513 h 499543"/>
              <a:gd name="connsiteX3" fmla="*/ 2250219 w 3042408"/>
              <a:gd name="connsiteY3" fmla="*/ 173539 h 499543"/>
              <a:gd name="connsiteX4" fmla="*/ 3013544 w 3042408"/>
              <a:gd name="connsiteY4" fmla="*/ 268955 h 499543"/>
              <a:gd name="connsiteX5" fmla="*/ 2894274 w 3042408"/>
              <a:gd name="connsiteY5" fmla="*/ 165588 h 499543"/>
              <a:gd name="connsiteX6" fmla="*/ 3013544 w 3042408"/>
              <a:gd name="connsiteY6" fmla="*/ 268955 h 499543"/>
              <a:gd name="connsiteX7" fmla="*/ 2814761 w 3042408"/>
              <a:gd name="connsiteY7" fmla="*/ 324614 h 49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2408" h="499543">
                <a:moveTo>
                  <a:pt x="0" y="499543"/>
                </a:moveTo>
                <a:cubicBezTo>
                  <a:pt x="150412" y="321301"/>
                  <a:pt x="300824" y="143059"/>
                  <a:pt x="564542" y="62221"/>
                </a:cubicBezTo>
                <a:cubicBezTo>
                  <a:pt x="828260" y="-18617"/>
                  <a:pt x="1301363" y="-4040"/>
                  <a:pt x="1582309" y="14513"/>
                </a:cubicBezTo>
                <a:cubicBezTo>
                  <a:pt x="1863255" y="33066"/>
                  <a:pt x="2011680" y="131132"/>
                  <a:pt x="2250219" y="173539"/>
                </a:cubicBezTo>
                <a:cubicBezTo>
                  <a:pt x="2488758" y="215946"/>
                  <a:pt x="2906202" y="270280"/>
                  <a:pt x="3013544" y="268955"/>
                </a:cubicBezTo>
                <a:cubicBezTo>
                  <a:pt x="3120886" y="267630"/>
                  <a:pt x="2894274" y="165588"/>
                  <a:pt x="2894274" y="165588"/>
                </a:cubicBezTo>
                <a:cubicBezTo>
                  <a:pt x="2894274" y="165588"/>
                  <a:pt x="3026796" y="242451"/>
                  <a:pt x="3013544" y="268955"/>
                </a:cubicBezTo>
                <a:cubicBezTo>
                  <a:pt x="3000292" y="295459"/>
                  <a:pt x="2814761" y="324614"/>
                  <a:pt x="2814761" y="324614"/>
                </a:cubicBezTo>
              </a:path>
            </a:pathLst>
          </a:cu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Freeform 60"/>
          <p:cNvSpPr/>
          <p:nvPr/>
        </p:nvSpPr>
        <p:spPr>
          <a:xfrm>
            <a:off x="3026208" y="3047338"/>
            <a:ext cx="565142" cy="685800"/>
          </a:xfrm>
          <a:custGeom>
            <a:avLst/>
            <a:gdLst>
              <a:gd name="connsiteX0" fmla="*/ 696083 w 753523"/>
              <a:gd name="connsiteY0" fmla="*/ 0 h 914400"/>
              <a:gd name="connsiteX1" fmla="*/ 688132 w 753523"/>
              <a:gd name="connsiteY1" fmla="*/ 341906 h 914400"/>
              <a:gd name="connsiteX2" fmla="*/ 36125 w 753523"/>
              <a:gd name="connsiteY2" fmla="*/ 874643 h 914400"/>
              <a:gd name="connsiteX3" fmla="*/ 75881 w 753523"/>
              <a:gd name="connsiteY3" fmla="*/ 755373 h 914400"/>
              <a:gd name="connsiteX4" fmla="*/ 4320 w 753523"/>
              <a:gd name="connsiteY4" fmla="*/ 882594 h 914400"/>
              <a:gd name="connsiteX5" fmla="*/ 83833 w 753523"/>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523" h="914400">
                <a:moveTo>
                  <a:pt x="696083" y="0"/>
                </a:moveTo>
                <a:cubicBezTo>
                  <a:pt x="747104" y="98066"/>
                  <a:pt x="798125" y="196132"/>
                  <a:pt x="688132" y="341906"/>
                </a:cubicBezTo>
                <a:cubicBezTo>
                  <a:pt x="578139" y="487680"/>
                  <a:pt x="138167" y="805732"/>
                  <a:pt x="36125" y="874643"/>
                </a:cubicBezTo>
                <a:cubicBezTo>
                  <a:pt x="-65917" y="943554"/>
                  <a:pt x="81182" y="754048"/>
                  <a:pt x="75881" y="755373"/>
                </a:cubicBezTo>
                <a:cubicBezTo>
                  <a:pt x="70580" y="756698"/>
                  <a:pt x="2995" y="856090"/>
                  <a:pt x="4320" y="882594"/>
                </a:cubicBezTo>
                <a:cubicBezTo>
                  <a:pt x="5645" y="909098"/>
                  <a:pt x="83833" y="914400"/>
                  <a:pt x="83833"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8" name="Group 107"/>
          <p:cNvGrpSpPr/>
          <p:nvPr/>
        </p:nvGrpSpPr>
        <p:grpSpPr>
          <a:xfrm>
            <a:off x="215611" y="1583320"/>
            <a:ext cx="927389" cy="356140"/>
            <a:chOff x="7414501" y="4479017"/>
            <a:chExt cx="1236518" cy="474853"/>
          </a:xfrm>
        </p:grpSpPr>
        <p:grpSp>
          <p:nvGrpSpPr>
            <p:cNvPr id="109" name="Group 108"/>
            <p:cNvGrpSpPr/>
            <p:nvPr/>
          </p:nvGrpSpPr>
          <p:grpSpPr>
            <a:xfrm>
              <a:off x="7414501" y="4479017"/>
              <a:ext cx="1236518" cy="420881"/>
              <a:chOff x="7414501" y="4284215"/>
              <a:chExt cx="2140206" cy="615683"/>
            </a:xfrm>
          </p:grpSpPr>
          <p:sp>
            <p:nvSpPr>
              <p:cNvPr id="111" name="Freeform 110"/>
              <p:cNvSpPr/>
              <p:nvPr/>
            </p:nvSpPr>
            <p:spPr>
              <a:xfrm>
                <a:off x="7414501" y="4479017"/>
                <a:ext cx="1905074" cy="420881"/>
              </a:xfrm>
              <a:custGeom>
                <a:avLst/>
                <a:gdLst>
                  <a:gd name="connsiteX0" fmla="*/ 298112 w 1905074"/>
                  <a:gd name="connsiteY0" fmla="*/ 34886 h 420881"/>
                  <a:gd name="connsiteX1" fmla="*/ 1186386 w 1905074"/>
                  <a:gd name="connsiteY1" fmla="*/ 34886 h 420881"/>
                  <a:gd name="connsiteX2" fmla="*/ 1743735 w 1905074"/>
                  <a:gd name="connsiteY2" fmla="*/ 8761 h 420881"/>
                  <a:gd name="connsiteX3" fmla="*/ 1830820 w 1905074"/>
                  <a:gd name="connsiteY3" fmla="*/ 34886 h 420881"/>
                  <a:gd name="connsiteX4" fmla="*/ 1830820 w 1905074"/>
                  <a:gd name="connsiteY4" fmla="*/ 357103 h 420881"/>
                  <a:gd name="connsiteX5" fmla="*/ 1778569 w 1905074"/>
                  <a:gd name="connsiteY5" fmla="*/ 400646 h 420881"/>
                  <a:gd name="connsiteX6" fmla="*/ 298112 w 1905074"/>
                  <a:gd name="connsiteY6" fmla="*/ 409355 h 420881"/>
                  <a:gd name="connsiteX7" fmla="*/ 54272 w 1905074"/>
                  <a:gd name="connsiteY7" fmla="*/ 409355 h 420881"/>
                  <a:gd name="connsiteX8" fmla="*/ 2020 w 1905074"/>
                  <a:gd name="connsiteY8" fmla="*/ 418063 h 420881"/>
                  <a:gd name="connsiteX9" fmla="*/ 10729 w 1905074"/>
                  <a:gd name="connsiteY9" fmla="*/ 383229 h 420881"/>
                  <a:gd name="connsiteX10" fmla="*/ 10729 w 1905074"/>
                  <a:gd name="connsiteY10" fmla="*/ 69721 h 420881"/>
                  <a:gd name="connsiteX11" fmla="*/ 132649 w 1905074"/>
                  <a:gd name="connsiteY11" fmla="*/ 61012 h 42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74" h="420881">
                    <a:moveTo>
                      <a:pt x="298112" y="34886"/>
                    </a:moveTo>
                    <a:lnTo>
                      <a:pt x="1186386" y="34886"/>
                    </a:lnTo>
                    <a:cubicBezTo>
                      <a:pt x="1427323" y="30532"/>
                      <a:pt x="1636329" y="8761"/>
                      <a:pt x="1743735" y="8761"/>
                    </a:cubicBezTo>
                    <a:cubicBezTo>
                      <a:pt x="1851141" y="8761"/>
                      <a:pt x="1816306" y="-23171"/>
                      <a:pt x="1830820" y="34886"/>
                    </a:cubicBezTo>
                    <a:cubicBezTo>
                      <a:pt x="1845334" y="92943"/>
                      <a:pt x="1839529" y="296143"/>
                      <a:pt x="1830820" y="357103"/>
                    </a:cubicBezTo>
                    <a:cubicBezTo>
                      <a:pt x="1822112" y="418063"/>
                      <a:pt x="2034020" y="391937"/>
                      <a:pt x="1778569" y="400646"/>
                    </a:cubicBezTo>
                    <a:cubicBezTo>
                      <a:pt x="1523118" y="409355"/>
                      <a:pt x="298112" y="409355"/>
                      <a:pt x="298112" y="409355"/>
                    </a:cubicBezTo>
                    <a:lnTo>
                      <a:pt x="54272" y="409355"/>
                    </a:lnTo>
                    <a:cubicBezTo>
                      <a:pt x="4923" y="410806"/>
                      <a:pt x="9277" y="422417"/>
                      <a:pt x="2020" y="418063"/>
                    </a:cubicBezTo>
                    <a:cubicBezTo>
                      <a:pt x="-5237" y="413709"/>
                      <a:pt x="9277" y="441286"/>
                      <a:pt x="10729" y="383229"/>
                    </a:cubicBezTo>
                    <a:cubicBezTo>
                      <a:pt x="12180" y="325172"/>
                      <a:pt x="-9591" y="123424"/>
                      <a:pt x="10729" y="69721"/>
                    </a:cubicBezTo>
                    <a:cubicBezTo>
                      <a:pt x="31049" y="16018"/>
                      <a:pt x="81849" y="38515"/>
                      <a:pt x="132649" y="610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reeform 111"/>
              <p:cNvSpPr/>
              <p:nvPr/>
            </p:nvSpPr>
            <p:spPr>
              <a:xfrm>
                <a:off x="7451356" y="4284215"/>
                <a:ext cx="2033807" cy="255814"/>
              </a:xfrm>
              <a:custGeom>
                <a:avLst/>
                <a:gdLst>
                  <a:gd name="connsiteX0" fmla="*/ 0 w 2033807"/>
                  <a:gd name="connsiteY0" fmla="*/ 255814 h 255814"/>
                  <a:gd name="connsiteX1" fmla="*/ 156754 w 2033807"/>
                  <a:gd name="connsiteY1" fmla="*/ 142603 h 255814"/>
                  <a:gd name="connsiteX2" fmla="*/ 313508 w 2033807"/>
                  <a:gd name="connsiteY2" fmla="*/ 29391 h 255814"/>
                  <a:gd name="connsiteX3" fmla="*/ 357051 w 2033807"/>
                  <a:gd name="connsiteY3" fmla="*/ 29391 h 255814"/>
                  <a:gd name="connsiteX4" fmla="*/ 1872342 w 2033807"/>
                  <a:gd name="connsiteY4" fmla="*/ 3265 h 255814"/>
                  <a:gd name="connsiteX5" fmla="*/ 2002971 w 2033807"/>
                  <a:gd name="connsiteY5" fmla="*/ 3265 h 255814"/>
                  <a:gd name="connsiteX6" fmla="*/ 1985554 w 2033807"/>
                  <a:gd name="connsiteY6" fmla="*/ 29391 h 255814"/>
                  <a:gd name="connsiteX7" fmla="*/ 1828800 w 2033807"/>
                  <a:gd name="connsiteY7" fmla="*/ 160020 h 25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807" h="255814">
                    <a:moveTo>
                      <a:pt x="0" y="255814"/>
                    </a:moveTo>
                    <a:lnTo>
                      <a:pt x="156754" y="142603"/>
                    </a:lnTo>
                    <a:cubicBezTo>
                      <a:pt x="209005" y="104866"/>
                      <a:pt x="280125" y="48260"/>
                      <a:pt x="313508" y="29391"/>
                    </a:cubicBezTo>
                    <a:cubicBezTo>
                      <a:pt x="346891" y="10522"/>
                      <a:pt x="357051" y="29391"/>
                      <a:pt x="357051" y="29391"/>
                    </a:cubicBezTo>
                    <a:lnTo>
                      <a:pt x="1872342" y="3265"/>
                    </a:lnTo>
                    <a:cubicBezTo>
                      <a:pt x="2146662" y="-1089"/>
                      <a:pt x="1984102" y="-1089"/>
                      <a:pt x="2002971" y="3265"/>
                    </a:cubicBezTo>
                    <a:cubicBezTo>
                      <a:pt x="2021840" y="7619"/>
                      <a:pt x="2014582" y="3265"/>
                      <a:pt x="1985554" y="29391"/>
                    </a:cubicBezTo>
                    <a:cubicBezTo>
                      <a:pt x="1956526" y="55517"/>
                      <a:pt x="1828800" y="160020"/>
                      <a:pt x="1828800" y="16002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Freeform 112"/>
              <p:cNvSpPr/>
              <p:nvPr/>
            </p:nvSpPr>
            <p:spPr>
              <a:xfrm>
                <a:off x="9319575" y="4667197"/>
                <a:ext cx="235132" cy="209006"/>
              </a:xfrm>
              <a:custGeom>
                <a:avLst/>
                <a:gdLst>
                  <a:gd name="connsiteX0" fmla="*/ 0 w 235132"/>
                  <a:gd name="connsiteY0" fmla="*/ 209006 h 209006"/>
                  <a:gd name="connsiteX1" fmla="*/ 95795 w 235132"/>
                  <a:gd name="connsiteY1" fmla="*/ 130629 h 209006"/>
                  <a:gd name="connsiteX2" fmla="*/ 235132 w 235132"/>
                  <a:gd name="connsiteY2" fmla="*/ 0 h 209006"/>
                </a:gdLst>
                <a:ahLst/>
                <a:cxnLst>
                  <a:cxn ang="0">
                    <a:pos x="connsiteX0" y="connsiteY0"/>
                  </a:cxn>
                  <a:cxn ang="0">
                    <a:pos x="connsiteX1" y="connsiteY1"/>
                  </a:cxn>
                  <a:cxn ang="0">
                    <a:pos x="connsiteX2" y="connsiteY2"/>
                  </a:cxn>
                </a:cxnLst>
                <a:rect l="l" t="t" r="r" b="b"/>
                <a:pathLst>
                  <a:path w="235132" h="209006">
                    <a:moveTo>
                      <a:pt x="0" y="209006"/>
                    </a:moveTo>
                    <a:cubicBezTo>
                      <a:pt x="28303" y="187234"/>
                      <a:pt x="56606" y="165463"/>
                      <a:pt x="95795" y="130629"/>
                    </a:cubicBezTo>
                    <a:cubicBezTo>
                      <a:pt x="134984" y="95795"/>
                      <a:pt x="211909" y="23223"/>
                      <a:pt x="235132"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Freeform 113"/>
              <p:cNvSpPr/>
              <p:nvPr/>
            </p:nvSpPr>
            <p:spPr>
              <a:xfrm>
                <a:off x="9528581" y="4310146"/>
                <a:ext cx="8709" cy="304800"/>
              </a:xfrm>
              <a:custGeom>
                <a:avLst/>
                <a:gdLst>
                  <a:gd name="connsiteX0" fmla="*/ 8709 w 8709"/>
                  <a:gd name="connsiteY0" fmla="*/ 0 h 304800"/>
                  <a:gd name="connsiteX1" fmla="*/ 0 w 8709"/>
                  <a:gd name="connsiteY1" fmla="*/ 304800 h 304800"/>
                </a:gdLst>
                <a:ahLst/>
                <a:cxnLst>
                  <a:cxn ang="0">
                    <a:pos x="connsiteX0" y="connsiteY0"/>
                  </a:cxn>
                  <a:cxn ang="0">
                    <a:pos x="connsiteX1" y="connsiteY1"/>
                  </a:cxn>
                </a:cxnLst>
                <a:rect l="l" t="t" r="r" b="b"/>
                <a:pathLst>
                  <a:path w="8709" h="304800">
                    <a:moveTo>
                      <a:pt x="8709" y="0"/>
                    </a:moveTo>
                    <a:lnTo>
                      <a:pt x="0" y="3048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0" name="TextBox 109"/>
            <p:cNvSpPr txBox="1"/>
            <p:nvPr/>
          </p:nvSpPr>
          <p:spPr>
            <a:xfrm>
              <a:off x="7493920" y="4615316"/>
              <a:ext cx="878873" cy="338554"/>
            </a:xfrm>
            <a:prstGeom prst="rect">
              <a:avLst/>
            </a:prstGeom>
            <a:noFill/>
          </p:spPr>
          <p:txBody>
            <a:bodyPr wrap="none" rtlCol="0">
              <a:spAutoFit/>
            </a:bodyPr>
            <a:lstStyle/>
            <a:p>
              <a:r>
                <a:rPr lang="en-US" sz="1050">
                  <a:latin typeface="AhnbergHand" charset="0"/>
                  <a:ea typeface="AhnbergHand" charset="0"/>
                  <a:cs typeface="AhnbergHand" charset="0"/>
                </a:rPr>
                <a:t>Source</a:t>
              </a:r>
            </a:p>
          </p:txBody>
        </p:sp>
      </p:grpSp>
      <p:sp>
        <p:nvSpPr>
          <p:cNvPr id="103" name="TextBox 102"/>
          <p:cNvSpPr txBox="1"/>
          <p:nvPr/>
        </p:nvSpPr>
        <p:spPr>
          <a:xfrm>
            <a:off x="253108" y="-5473"/>
            <a:ext cx="7927170" cy="461665"/>
          </a:xfrm>
          <a:prstGeom prst="rect">
            <a:avLst/>
          </a:prstGeom>
          <a:noFill/>
        </p:spPr>
        <p:txBody>
          <a:bodyPr wrap="none" rtlCol="0">
            <a:spAutoFit/>
          </a:bodyPr>
          <a:lstStyle/>
          <a:p>
            <a:r>
              <a:rPr lang="en-US" sz="2400" smtClean="0">
                <a:solidFill>
                  <a:schemeClr val="accent4">
                    <a:lumMod val="50000"/>
                  </a:schemeClr>
                </a:solidFill>
                <a:latin typeface="Powderfinger Type" charset="0"/>
                <a:ea typeface="Powderfinger Type" charset="0"/>
                <a:cs typeface="Powderfinger Type" charset="0"/>
              </a:rPr>
              <a:t>IPv4 and IPv6 handling of Path MTU issues </a:t>
            </a:r>
            <a:endParaRPr lang="en-US" sz="2400">
              <a:solidFill>
                <a:schemeClr val="accent4">
                  <a:lumMod val="50000"/>
                </a:schemeClr>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1735197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5893"/>
            <a:ext cx="7886700" cy="994172"/>
          </a:xfrm>
        </p:spPr>
        <p:txBody>
          <a:bodyPr/>
          <a:lstStyle/>
          <a:p>
            <a:r>
              <a:rPr lang="en-US" dirty="0" smtClean="0">
                <a:solidFill>
                  <a:schemeClr val="accent4">
                    <a:lumMod val="50000"/>
                  </a:schemeClr>
                </a:solidFill>
                <a:latin typeface="Powderfinger Type" charset="0"/>
                <a:ea typeface="Powderfinger Type" charset="0"/>
                <a:cs typeface="Powderfinger Type" charset="0"/>
              </a:rPr>
              <a:t>Where now?</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defTabSz="914400">
              <a:lnSpc>
                <a:spcPct val="100000"/>
              </a:lnSpc>
              <a:spcBef>
                <a:spcPts val="0"/>
              </a:spcBef>
            </a:pPr>
            <a:r>
              <a:rPr lang="en-US" smtClean="0"/>
              <a:t>We have a decent idea of the problem space we need to resolve</a:t>
            </a:r>
          </a:p>
          <a:p>
            <a:pPr defTabSz="914400">
              <a:lnSpc>
                <a:spcPct val="100000"/>
              </a:lnSpc>
              <a:spcBef>
                <a:spcPts val="0"/>
              </a:spcBef>
            </a:pPr>
            <a:r>
              <a:rPr lang="en-US" smtClean="0"/>
              <a:t>We’d prefer a plan that allows each of us to work independently rather than a large scale orchestrated common change</a:t>
            </a:r>
          </a:p>
          <a:p>
            <a:pPr defTabSz="914400">
              <a:lnSpc>
                <a:spcPct val="100000"/>
              </a:lnSpc>
              <a:spcBef>
                <a:spcPts val="0"/>
              </a:spcBef>
            </a:pPr>
            <a:r>
              <a:rPr lang="en-US" smtClean="0"/>
              <a:t>We’re not sure we can clean up all the ICMPv6 filters and EH packet droppers in the IPv6 network</a:t>
            </a:r>
          </a:p>
          <a:p>
            <a:pPr defTabSz="914400">
              <a:lnSpc>
                <a:spcPct val="100000"/>
              </a:lnSpc>
              <a:spcBef>
                <a:spcPts val="0"/>
              </a:spcBef>
            </a:pPr>
            <a:r>
              <a:rPr lang="en-US" smtClean="0"/>
              <a:t>And it sure seems a bit late in the day to contemplate IPv6 protocol changes</a:t>
            </a:r>
          </a:p>
          <a:p>
            <a:pPr defTabSz="914400">
              <a:lnSpc>
                <a:spcPct val="100000"/>
              </a:lnSpc>
              <a:spcBef>
                <a:spcPts val="0"/>
              </a:spcBef>
            </a:pPr>
            <a:r>
              <a:rPr lang="en-US" smtClean="0"/>
              <a:t>Which means that we are probably looking at working around the problem by changing the </a:t>
            </a:r>
            <a:r>
              <a:rPr lang="en-US" err="1" smtClean="0"/>
              <a:t>behaviour</a:t>
            </a:r>
            <a:r>
              <a:rPr lang="en-US" smtClean="0"/>
              <a:t> of applications </a:t>
            </a:r>
            <a:endParaRPr lang="en-US"/>
          </a:p>
        </p:txBody>
      </p:sp>
    </p:spTree>
    <p:extLst>
      <p:ext uri="{BB962C8B-B14F-4D97-AF65-F5344CB8AC3E}">
        <p14:creationId xmlns:p14="http://schemas.microsoft.com/office/powerpoint/2010/main" val="1423623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spTree>
    <p:extLst>
      <p:ext uri="{BB962C8B-B14F-4D97-AF65-F5344CB8AC3E}">
        <p14:creationId xmlns:p14="http://schemas.microsoft.com/office/powerpoint/2010/main" val="1690361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Tree>
    <p:extLst>
      <p:ext uri="{BB962C8B-B14F-4D97-AF65-F5344CB8AC3E}">
        <p14:creationId xmlns:p14="http://schemas.microsoft.com/office/powerpoint/2010/main" val="1998147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Tree>
    <p:extLst>
      <p:ext uri="{BB962C8B-B14F-4D97-AF65-F5344CB8AC3E}">
        <p14:creationId xmlns:p14="http://schemas.microsoft.com/office/powerpoint/2010/main" val="343654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677724" y="2613690"/>
            <a:ext cx="7233479" cy="1433524"/>
          </a:xfrm>
          <a:prstGeom prst="rect">
            <a:avLst/>
          </a:prstGeom>
        </p:spPr>
      </p:pic>
      <p:sp>
        <p:nvSpPr>
          <p:cNvPr id="7" name="Freeform 6"/>
          <p:cNvSpPr/>
          <p:nvPr/>
        </p:nvSpPr>
        <p:spPr>
          <a:xfrm>
            <a:off x="4434619" y="4059583"/>
            <a:ext cx="4341413" cy="71562"/>
          </a:xfrm>
          <a:custGeom>
            <a:avLst/>
            <a:gdLst>
              <a:gd name="connsiteX0" fmla="*/ 0 w 4341413"/>
              <a:gd name="connsiteY0" fmla="*/ 0 h 71562"/>
              <a:gd name="connsiteX1" fmla="*/ 588397 w 4341413"/>
              <a:gd name="connsiteY1" fmla="*/ 15903 h 71562"/>
              <a:gd name="connsiteX2" fmla="*/ 1598213 w 4341413"/>
              <a:gd name="connsiteY2" fmla="*/ 47708 h 71562"/>
              <a:gd name="connsiteX3" fmla="*/ 3069204 w 4341413"/>
              <a:gd name="connsiteY3" fmla="*/ 71562 h 71562"/>
              <a:gd name="connsiteX4" fmla="*/ 4341413 w 4341413"/>
              <a:gd name="connsiteY4" fmla="*/ 31805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413" h="71562">
                <a:moveTo>
                  <a:pt x="0" y="0"/>
                </a:moveTo>
                <a:lnTo>
                  <a:pt x="588397" y="15903"/>
                </a:lnTo>
                <a:lnTo>
                  <a:pt x="1598213" y="47708"/>
                </a:lnTo>
                <a:lnTo>
                  <a:pt x="3069204" y="71562"/>
                </a:lnTo>
                <a:cubicBezTo>
                  <a:pt x="3526404" y="68912"/>
                  <a:pt x="4341413" y="31805"/>
                  <a:pt x="4341413" y="318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Tree>
    <p:extLst>
      <p:ext uri="{BB962C8B-B14F-4D97-AF65-F5344CB8AC3E}">
        <p14:creationId xmlns:p14="http://schemas.microsoft.com/office/powerpoint/2010/main" val="1225789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137036"/>
            <a:ext cx="6302107" cy="3180411"/>
          </a:xfrm>
          <a:prstGeom prst="rect">
            <a:avLst/>
          </a:prstGeom>
        </p:spPr>
      </p:pic>
      <p:sp>
        <p:nvSpPr>
          <p:cNvPr id="2" name="Title 1"/>
          <p:cNvSpPr>
            <a:spLocks noGrp="1"/>
          </p:cNvSpPr>
          <p:nvPr>
            <p:ph type="title"/>
          </p:nvPr>
        </p:nvSpPr>
        <p:spPr/>
        <p:txBody>
          <a:bodyPr>
            <a:normAutofit/>
          </a:bodyPr>
          <a:lstStyle/>
          <a:p>
            <a:r>
              <a:rPr lang="en-US" dirty="0" smtClean="0">
                <a:solidFill>
                  <a:schemeClr val="accent4">
                    <a:lumMod val="50000"/>
                  </a:schemeClr>
                </a:solidFill>
                <a:latin typeface="Powderfinger Type" charset="0"/>
                <a:ea typeface="Powderfinger Type" charset="0"/>
                <a:cs typeface="Powderfinger Type" charset="0"/>
              </a:rPr>
              <a:t>What do the RFC’s say?</a:t>
            </a:r>
            <a:endParaRPr lang="en-US" dirty="0">
              <a:solidFill>
                <a:schemeClr val="accent4">
                  <a:lumMod val="50000"/>
                </a:schemeClr>
              </a:solidFill>
              <a:latin typeface="Powderfinger Type" charset="0"/>
              <a:ea typeface="Powderfinger Type" charset="0"/>
              <a:cs typeface="Powderfinger Type"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944" y="1584086"/>
            <a:ext cx="7297088" cy="2828776"/>
          </a:xfrm>
          <a:prstGeom prst="rect">
            <a:avLst/>
          </a:prstGeom>
        </p:spPr>
      </p:pic>
      <p:sp>
        <p:nvSpPr>
          <p:cNvPr id="5" name="Rectangle 4"/>
          <p:cNvSpPr/>
          <p:nvPr/>
        </p:nvSpPr>
        <p:spPr>
          <a:xfrm>
            <a:off x="524786" y="1041621"/>
            <a:ext cx="8386418" cy="3388028"/>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088004" y="2496820"/>
            <a:ext cx="7823200" cy="1550394"/>
          </a:xfrm>
          <a:prstGeom prst="rect">
            <a:avLst/>
          </a:prstGeom>
        </p:spPr>
      </p:pic>
      <p:sp>
        <p:nvSpPr>
          <p:cNvPr id="7" name="Freeform 6"/>
          <p:cNvSpPr/>
          <p:nvPr/>
        </p:nvSpPr>
        <p:spPr>
          <a:xfrm>
            <a:off x="4166483" y="4079019"/>
            <a:ext cx="4341413" cy="71562"/>
          </a:xfrm>
          <a:custGeom>
            <a:avLst/>
            <a:gdLst>
              <a:gd name="connsiteX0" fmla="*/ 0 w 4341413"/>
              <a:gd name="connsiteY0" fmla="*/ 0 h 71562"/>
              <a:gd name="connsiteX1" fmla="*/ 588397 w 4341413"/>
              <a:gd name="connsiteY1" fmla="*/ 15903 h 71562"/>
              <a:gd name="connsiteX2" fmla="*/ 1598213 w 4341413"/>
              <a:gd name="connsiteY2" fmla="*/ 47708 h 71562"/>
              <a:gd name="connsiteX3" fmla="*/ 3069204 w 4341413"/>
              <a:gd name="connsiteY3" fmla="*/ 71562 h 71562"/>
              <a:gd name="connsiteX4" fmla="*/ 4341413 w 4341413"/>
              <a:gd name="connsiteY4" fmla="*/ 31805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413" h="71562">
                <a:moveTo>
                  <a:pt x="0" y="0"/>
                </a:moveTo>
                <a:lnTo>
                  <a:pt x="588397" y="15903"/>
                </a:lnTo>
                <a:lnTo>
                  <a:pt x="1598213" y="47708"/>
                </a:lnTo>
                <a:lnTo>
                  <a:pt x="3069204" y="71562"/>
                </a:lnTo>
                <a:cubicBezTo>
                  <a:pt x="3526404" y="68912"/>
                  <a:pt x="4341413" y="31805"/>
                  <a:pt x="4341413" y="318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8" name="TextBox 7"/>
          <p:cNvSpPr txBox="1"/>
          <p:nvPr/>
        </p:nvSpPr>
        <p:spPr>
          <a:xfrm rot="21015604">
            <a:off x="1637970" y="2427700"/>
            <a:ext cx="6591631" cy="1754326"/>
          </a:xfrm>
          <a:prstGeom prst="rect">
            <a:avLst/>
          </a:prstGeom>
          <a:solidFill>
            <a:srgbClr val="FFFFFF"/>
          </a:solidFill>
        </p:spPr>
        <p:txBody>
          <a:bodyPr wrap="square" rtlCol="0">
            <a:spAutoFit/>
          </a:bodyPr>
          <a:lstStyle/>
          <a:p>
            <a:r>
              <a:rPr lang="en-AU" dirty="0" smtClean="0">
                <a:latin typeface="AhnbergHand" charset="0"/>
                <a:ea typeface="AhnbergHand" charset="0"/>
                <a:cs typeface="AhnbergHand" charset="0"/>
              </a:rPr>
              <a:t>This BCP is saying that using EDNS(0) in the DNS to signal the capability of accepting large fragmented DNS responses was unwise, and if a host/application does know the path MTU, it should truncate at UDP at 1280 octets (and IPv4 should truncate at 512 octets!)</a:t>
            </a:r>
            <a:endParaRPr lang="en-AU" dirty="0">
              <a:latin typeface="AhnbergHand" charset="0"/>
              <a:ea typeface="AhnbergHand" charset="0"/>
              <a:cs typeface="AhnbergHand" charset="0"/>
            </a:endParaRPr>
          </a:p>
        </p:txBody>
      </p:sp>
    </p:spTree>
    <p:extLst>
      <p:ext uri="{BB962C8B-B14F-4D97-AF65-F5344CB8AC3E}">
        <p14:creationId xmlns:p14="http://schemas.microsoft.com/office/powerpoint/2010/main" val="446081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Powderfinger Type" charset="0"/>
                <a:ea typeface="Powderfinger Type" charset="0"/>
                <a:cs typeface="Powderfinger Type" charset="0"/>
              </a:rPr>
              <a:t>Where are we?</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defTabSz="914400">
              <a:lnSpc>
                <a:spcPct val="100000"/>
              </a:lnSpc>
              <a:spcBef>
                <a:spcPts val="0"/>
              </a:spcBef>
            </a:pPr>
            <a:r>
              <a:rPr lang="en-US" dirty="0" smtClean="0"/>
              <a:t>Is the root cause problem with the way our IPv6 networks handle Fragmented IPv6 packets?</a:t>
            </a:r>
          </a:p>
          <a:p>
            <a:pPr defTabSz="914400">
              <a:lnSpc>
                <a:spcPct val="100000"/>
              </a:lnSpc>
              <a:spcBef>
                <a:spcPts val="0"/>
              </a:spcBef>
            </a:pPr>
            <a:r>
              <a:rPr lang="en-US" dirty="0" smtClean="0"/>
              <a:t>Or with the way our IPv6 networks handle IPv6 packets with Extension Headers?</a:t>
            </a:r>
          </a:p>
          <a:p>
            <a:pPr defTabSz="914400">
              <a:lnSpc>
                <a:spcPct val="100000"/>
              </a:lnSpc>
              <a:spcBef>
                <a:spcPts val="0"/>
              </a:spcBef>
            </a:pPr>
            <a:endParaRPr lang="en-US" dirty="0"/>
          </a:p>
          <a:p>
            <a:pPr defTabSz="914400">
              <a:lnSpc>
                <a:spcPct val="100000"/>
              </a:lnSpc>
              <a:spcBef>
                <a:spcPts val="0"/>
              </a:spcBef>
            </a:pPr>
            <a:r>
              <a:rPr lang="en-US" dirty="0" smtClean="0"/>
              <a:t>The data presented here suggests that EH drop could be the more significant issue here</a:t>
            </a:r>
          </a:p>
          <a:p>
            <a:pPr defTabSz="914400">
              <a:lnSpc>
                <a:spcPct val="100000"/>
              </a:lnSpc>
              <a:spcBef>
                <a:spcPts val="0"/>
              </a:spcBef>
            </a:pPr>
            <a:r>
              <a:rPr lang="en-US" dirty="0"/>
              <a:t>P</a:t>
            </a:r>
            <a:r>
              <a:rPr lang="en-US" dirty="0" smtClean="0"/>
              <a:t>erhaps we might want to think about advice to host stacks and applications to avoid </a:t>
            </a:r>
            <a:r>
              <a:rPr lang="en-US" dirty="0"/>
              <a:t>EH </a:t>
            </a:r>
            <a:r>
              <a:rPr lang="en-US" dirty="0" smtClean="0"/>
              <a:t>altogether on the big-I Internet!</a:t>
            </a:r>
            <a:endParaRPr lang="en-US" dirty="0" smtClean="0"/>
          </a:p>
          <a:p>
            <a:pPr defTabSz="914400">
              <a:lnSpc>
                <a:spcPct val="100000"/>
              </a:lnSpc>
              <a:spcBef>
                <a:spcPts val="0"/>
              </a:spcBef>
            </a:pPr>
            <a:endParaRPr lang="en-US" dirty="0"/>
          </a:p>
        </p:txBody>
      </p:sp>
    </p:spTree>
    <p:extLst>
      <p:ext uri="{BB962C8B-B14F-4D97-AF65-F5344CB8AC3E}">
        <p14:creationId xmlns:p14="http://schemas.microsoft.com/office/powerpoint/2010/main" val="1535634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798" y="2051437"/>
            <a:ext cx="1422184" cy="461665"/>
          </a:xfrm>
          <a:prstGeom prst="rect">
            <a:avLst/>
          </a:prstGeom>
          <a:noFill/>
        </p:spPr>
        <p:txBody>
          <a:bodyPr wrap="none" rtlCol="0">
            <a:spAutoFit/>
          </a:bodyPr>
          <a:lstStyle/>
          <a:p>
            <a:r>
              <a:rPr lang="en-US" sz="2400">
                <a:solidFill>
                  <a:schemeClr val="accent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25067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70" y="205363"/>
            <a:ext cx="4211409" cy="600164"/>
          </a:xfrm>
          <a:prstGeom prst="rect">
            <a:avLst/>
          </a:prstGeom>
          <a:noFill/>
        </p:spPr>
        <p:txBody>
          <a:bodyPr wrap="none" rtlCol="0">
            <a:spAutoFit/>
          </a:bodyPr>
          <a:lstStyle/>
          <a:p>
            <a:r>
              <a:rPr lang="en-US" sz="3200" dirty="0">
                <a:solidFill>
                  <a:schemeClr val="accent4">
                    <a:lumMod val="50000"/>
                  </a:schemeClr>
                </a:solidFill>
                <a:latin typeface="Powderfinger Type" charset="0"/>
                <a:ea typeface="Powderfinger Type" charset="0"/>
                <a:cs typeface="Powderfinger Type" charset="0"/>
              </a:rPr>
              <a:t>New </a:t>
            </a:r>
            <a:r>
              <a:rPr lang="en-US" sz="3300" dirty="0">
                <a:solidFill>
                  <a:schemeClr val="accent4">
                    <a:lumMod val="50000"/>
                  </a:schemeClr>
                </a:solidFill>
                <a:latin typeface="Powderfinger Type" charset="0"/>
                <a:ea typeface="Powderfinger Type" charset="0"/>
                <a:cs typeface="Powderfinger Type" charset="0"/>
              </a:rPr>
              <a:t>Dependencies</a:t>
            </a:r>
          </a:p>
        </p:txBody>
      </p:sp>
      <p:sp>
        <p:nvSpPr>
          <p:cNvPr id="3" name="TextBox 2"/>
          <p:cNvSpPr txBox="1"/>
          <p:nvPr/>
        </p:nvSpPr>
        <p:spPr>
          <a:xfrm>
            <a:off x="942077" y="977203"/>
            <a:ext cx="6937665" cy="3000821"/>
          </a:xfrm>
          <a:prstGeom prst="rect">
            <a:avLst/>
          </a:prstGeom>
          <a:noFill/>
        </p:spPr>
        <p:txBody>
          <a:bodyPr wrap="square" rtlCol="0">
            <a:spAutoFit/>
          </a:bodyPr>
          <a:lstStyle/>
          <a:p>
            <a:r>
              <a:rPr lang="en-US" sz="2100" dirty="0">
                <a:ea typeface="AhnbergHand" charset="0"/>
                <a:cs typeface="AhnbergHand" charset="0"/>
              </a:rPr>
              <a:t>For IP fragmentation to work in IPv6 then:</a:t>
            </a:r>
          </a:p>
          <a:p>
            <a:endParaRPr lang="en-US" sz="2100" dirty="0">
              <a:ea typeface="AhnbergHand" charset="0"/>
              <a:cs typeface="AhnbergHand" charset="0"/>
            </a:endParaRPr>
          </a:p>
          <a:p>
            <a:pPr marL="342900" indent="-342900">
              <a:buFont typeface="Arial" charset="0"/>
              <a:buChar char="•"/>
            </a:pPr>
            <a:r>
              <a:rPr lang="en-US" sz="2100" dirty="0" smtClean="0">
                <a:ea typeface="AhnbergHand" charset="0"/>
                <a:cs typeface="AhnbergHand" charset="0"/>
              </a:rPr>
              <a:t>all </a:t>
            </a:r>
            <a:r>
              <a:rPr lang="en-US" sz="2100" dirty="0">
                <a:ea typeface="AhnbergHand" charset="0"/>
                <a:cs typeface="AhnbergHand" charset="0"/>
              </a:rPr>
              <a:t>ICMPv6 messages have to be passed </a:t>
            </a:r>
            <a:r>
              <a:rPr lang="en-US" sz="2100" b="1" dirty="0">
                <a:ea typeface="AhnbergHand" charset="0"/>
                <a:cs typeface="AhnbergHand" charset="0"/>
              </a:rPr>
              <a:t>backwards</a:t>
            </a:r>
            <a:r>
              <a:rPr lang="en-US" sz="2100" dirty="0">
                <a:ea typeface="AhnbergHand" charset="0"/>
                <a:cs typeface="AhnbergHand" charset="0"/>
              </a:rPr>
              <a:t> from </a:t>
            </a:r>
            <a:r>
              <a:rPr lang="en-US" sz="2100" dirty="0" smtClean="0">
                <a:ea typeface="AhnbergHand" charset="0"/>
                <a:cs typeface="AhnbergHand" charset="0"/>
              </a:rPr>
              <a:t>the interior of </a:t>
            </a:r>
            <a:r>
              <a:rPr lang="en-US" sz="2100" dirty="0">
                <a:ea typeface="AhnbergHand" charset="0"/>
                <a:cs typeface="AhnbergHand" charset="0"/>
              </a:rPr>
              <a:t>the network to the </a:t>
            </a:r>
            <a:r>
              <a:rPr lang="en-US" sz="2100" dirty="0" smtClean="0">
                <a:ea typeface="AhnbergHand" charset="0"/>
                <a:cs typeface="AhnbergHand" charset="0"/>
              </a:rPr>
              <a:t>sender</a:t>
            </a:r>
          </a:p>
          <a:p>
            <a:pPr marL="342900" indent="-342900">
              <a:buFont typeface="Arial" charset="0"/>
              <a:buChar char="•"/>
            </a:pPr>
            <a:endParaRPr lang="en-US" sz="2100" dirty="0">
              <a:ea typeface="AhnbergHand" charset="0"/>
              <a:cs typeface="AhnbergHand" charset="0"/>
            </a:endParaRPr>
          </a:p>
          <a:p>
            <a:r>
              <a:rPr lang="en-US" sz="2100" dirty="0" smtClean="0">
                <a:ea typeface="AhnbergHand" charset="0"/>
                <a:cs typeface="AhnbergHand" charset="0"/>
              </a:rPr>
              <a:t>and</a:t>
            </a:r>
            <a:endParaRPr lang="en-US" sz="2100" dirty="0">
              <a:ea typeface="AhnbergHand" charset="0"/>
              <a:cs typeface="AhnbergHand" charset="0"/>
            </a:endParaRPr>
          </a:p>
          <a:p>
            <a:pPr marL="342900" indent="-342900">
              <a:buFont typeface="Arial" charset="0"/>
              <a:buChar char="•"/>
            </a:pPr>
            <a:endParaRPr lang="en-US" sz="2100" dirty="0">
              <a:ea typeface="AhnbergHand" charset="0"/>
              <a:cs typeface="AhnbergHand" charset="0"/>
            </a:endParaRPr>
          </a:p>
          <a:p>
            <a:pPr marL="342900" indent="-342900">
              <a:buFont typeface="Arial" charset="0"/>
              <a:buChar char="•"/>
            </a:pPr>
            <a:r>
              <a:rPr lang="en-US" sz="2100" dirty="0" smtClean="0">
                <a:ea typeface="AhnbergHand" charset="0"/>
                <a:cs typeface="AhnbergHand" charset="0"/>
              </a:rPr>
              <a:t>IPv6 </a:t>
            </a:r>
            <a:r>
              <a:rPr lang="en-US" sz="2100" dirty="0">
                <a:ea typeface="AhnbergHand" charset="0"/>
                <a:cs typeface="AhnbergHand" charset="0"/>
              </a:rPr>
              <a:t>packets containing a IPv6 Fragmentation </a:t>
            </a:r>
            <a:r>
              <a:rPr lang="en-US" sz="2100" dirty="0" smtClean="0">
                <a:ea typeface="AhnbergHand" charset="0"/>
                <a:cs typeface="AhnbergHand" charset="0"/>
              </a:rPr>
              <a:t>Extension </a:t>
            </a:r>
            <a:r>
              <a:rPr lang="en-US" sz="2100" dirty="0">
                <a:ea typeface="AhnbergHand" charset="0"/>
                <a:cs typeface="AhnbergHand" charset="0"/>
              </a:rPr>
              <a:t>header should </a:t>
            </a:r>
            <a:r>
              <a:rPr lang="en-US" sz="2100" b="1" dirty="0">
                <a:ea typeface="AhnbergHand" charset="0"/>
                <a:cs typeface="AhnbergHand" charset="0"/>
              </a:rPr>
              <a:t>not</a:t>
            </a:r>
            <a:r>
              <a:rPr lang="en-US" sz="2100" dirty="0">
                <a:ea typeface="AhnbergHand" charset="0"/>
                <a:cs typeface="AhnbergHand" charset="0"/>
              </a:rPr>
              <a:t> be dropped</a:t>
            </a:r>
          </a:p>
        </p:txBody>
      </p:sp>
    </p:spTree>
    <p:extLst>
      <p:ext uri="{BB962C8B-B14F-4D97-AF65-F5344CB8AC3E}">
        <p14:creationId xmlns:p14="http://schemas.microsoft.com/office/powerpoint/2010/main" val="37855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69" y="205363"/>
            <a:ext cx="4996881" cy="600164"/>
          </a:xfrm>
          <a:prstGeom prst="rect">
            <a:avLst/>
          </a:prstGeom>
          <a:noFill/>
        </p:spPr>
        <p:txBody>
          <a:bodyPr wrap="none" rtlCol="0">
            <a:spAutoFit/>
          </a:bodyPr>
          <a:lstStyle/>
          <a:p>
            <a:r>
              <a:rPr lang="en-US" sz="3300" dirty="0" smtClean="0">
                <a:solidFill>
                  <a:schemeClr val="accent4">
                    <a:lumMod val="50000"/>
                  </a:schemeClr>
                </a:solidFill>
                <a:latin typeface="Powderfinger Type" charset="0"/>
                <a:ea typeface="Powderfinger Type" charset="0"/>
                <a:cs typeface="Powderfinger Type" charset="0"/>
              </a:rPr>
              <a:t>ICMPv6 PTB handling</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723569" y="927240"/>
            <a:ext cx="8006963" cy="3647152"/>
          </a:xfrm>
          <a:prstGeom prst="rect">
            <a:avLst/>
          </a:prstGeom>
          <a:noFill/>
        </p:spPr>
        <p:txBody>
          <a:bodyPr wrap="square" rtlCol="0">
            <a:spAutoFit/>
          </a:bodyPr>
          <a:lstStyle/>
          <a:p>
            <a:r>
              <a:rPr lang="en-US" sz="2100" dirty="0">
                <a:ea typeface="AhnbergHand" charset="0"/>
                <a:cs typeface="AhnbergHand" charset="0"/>
              </a:rPr>
              <a:t>Only the sending host now has control of </a:t>
            </a:r>
            <a:r>
              <a:rPr lang="en-US" sz="2100" dirty="0" smtClean="0">
                <a:ea typeface="AhnbergHand" charset="0"/>
                <a:cs typeface="AhnbergHand" charset="0"/>
              </a:rPr>
              <a:t>fragmentation</a:t>
            </a:r>
            <a:endParaRPr lang="en-US" sz="2100" dirty="0">
              <a:ea typeface="AhnbergHand" charset="0"/>
              <a:cs typeface="AhnbergHand" charset="0"/>
            </a:endParaRPr>
          </a:p>
          <a:p>
            <a:endParaRPr lang="en-US" sz="2100" dirty="0">
              <a:ea typeface="AhnbergHand" charset="0"/>
              <a:cs typeface="AhnbergHand" charset="0"/>
            </a:endParaRPr>
          </a:p>
          <a:p>
            <a:r>
              <a:rPr lang="en-US" sz="2100" dirty="0">
                <a:ea typeface="AhnbergHand" charset="0"/>
                <a:cs typeface="AhnbergHand" charset="0"/>
              </a:rPr>
              <a:t>A received ICMPv6 message needs to alter the sender’s state to that destination</a:t>
            </a:r>
            <a:r>
              <a:rPr lang="en-US" sz="2100" dirty="0" smtClean="0">
                <a:ea typeface="AhnbergHand" charset="0"/>
                <a:cs typeface="AhnbergHand" charset="0"/>
              </a:rPr>
              <a:t>:</a:t>
            </a:r>
          </a:p>
          <a:p>
            <a:endParaRPr lang="en-US" sz="2100" dirty="0" smtClean="0">
              <a:ea typeface="AhnbergHand" charset="0"/>
              <a:cs typeface="AhnbergHand" charset="0"/>
            </a:endParaRPr>
          </a:p>
          <a:p>
            <a:pPr lvl="1"/>
            <a:r>
              <a:rPr lang="en-US" sz="2100" dirty="0" smtClean="0">
                <a:ea typeface="AhnbergHand" charset="0"/>
                <a:cs typeface="AhnbergHand" charset="0"/>
              </a:rPr>
              <a:t>For </a:t>
            </a:r>
            <a:r>
              <a:rPr lang="en-US" sz="2100" dirty="0">
                <a:ea typeface="AhnbergHand" charset="0"/>
                <a:cs typeface="AhnbergHand" charset="0"/>
              </a:rPr>
              <a:t>TCP, if the ICMP payload contains the TCP header, then you can pass this to the TCP control block. TCP can alter the session MSS and resend the dropped data, or you can just alter the local per-destination MSS and hope that TCP will be prompted to resend</a:t>
            </a:r>
          </a:p>
          <a:p>
            <a:endParaRPr lang="en-US" sz="2100" dirty="0">
              <a:ea typeface="AhnbergHand" charset="0"/>
              <a:cs typeface="AhnbergHand" charset="0"/>
            </a:endParaRPr>
          </a:p>
          <a:p>
            <a:endParaRPr lang="en-US" sz="2100" dirty="0">
              <a:ea typeface="AhnbergHand" charset="0"/>
              <a:cs typeface="AhnbergHand" charset="0"/>
            </a:endParaRPr>
          </a:p>
        </p:txBody>
      </p:sp>
    </p:spTree>
    <p:extLst>
      <p:ext uri="{BB962C8B-B14F-4D97-AF65-F5344CB8AC3E}">
        <p14:creationId xmlns:p14="http://schemas.microsoft.com/office/powerpoint/2010/main" val="159779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69" y="205363"/>
            <a:ext cx="4996881" cy="600164"/>
          </a:xfrm>
          <a:prstGeom prst="rect">
            <a:avLst/>
          </a:prstGeom>
          <a:noFill/>
        </p:spPr>
        <p:txBody>
          <a:bodyPr wrap="none" rtlCol="0">
            <a:spAutoFit/>
          </a:bodyPr>
          <a:lstStyle/>
          <a:p>
            <a:r>
              <a:rPr lang="en-US" sz="3300" dirty="0" smtClean="0">
                <a:solidFill>
                  <a:schemeClr val="accent4">
                    <a:lumMod val="50000"/>
                  </a:schemeClr>
                </a:solidFill>
                <a:latin typeface="Powderfinger Type" charset="0"/>
                <a:ea typeface="Powderfinger Type" charset="0"/>
                <a:cs typeface="Powderfinger Type" charset="0"/>
              </a:rPr>
              <a:t>ICMPv6 PTB handling</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723569" y="927240"/>
            <a:ext cx="8006963" cy="2354491"/>
          </a:xfrm>
          <a:prstGeom prst="rect">
            <a:avLst/>
          </a:prstGeom>
          <a:noFill/>
        </p:spPr>
        <p:txBody>
          <a:bodyPr wrap="square" rtlCol="0">
            <a:spAutoFit/>
          </a:bodyPr>
          <a:lstStyle/>
          <a:p>
            <a:r>
              <a:rPr lang="en-US" sz="2100" dirty="0">
                <a:ea typeface="AhnbergHand" charset="0"/>
                <a:cs typeface="AhnbergHand" charset="0"/>
              </a:rPr>
              <a:t>Only the sending host now has control of </a:t>
            </a:r>
            <a:r>
              <a:rPr lang="en-US" sz="2100" dirty="0" smtClean="0">
                <a:ea typeface="AhnbergHand" charset="0"/>
                <a:cs typeface="AhnbergHand" charset="0"/>
              </a:rPr>
              <a:t>fragmentation</a:t>
            </a:r>
            <a:endParaRPr lang="en-US" sz="2100" dirty="0">
              <a:ea typeface="AhnbergHand" charset="0"/>
              <a:cs typeface="AhnbergHand" charset="0"/>
            </a:endParaRPr>
          </a:p>
          <a:p>
            <a:endParaRPr lang="en-US" sz="2100" dirty="0">
              <a:ea typeface="AhnbergHand" charset="0"/>
              <a:cs typeface="AhnbergHand" charset="0"/>
            </a:endParaRPr>
          </a:p>
          <a:p>
            <a:r>
              <a:rPr lang="en-US" sz="2100" dirty="0">
                <a:ea typeface="AhnbergHand" charset="0"/>
                <a:cs typeface="AhnbergHand" charset="0"/>
              </a:rPr>
              <a:t>A received ICMPv6 message needs to alter the sender’s state to that destination</a:t>
            </a:r>
            <a:r>
              <a:rPr lang="en-US" sz="2100" dirty="0" smtClean="0">
                <a:ea typeface="AhnbergHand" charset="0"/>
                <a:cs typeface="AhnbergHand" charset="0"/>
              </a:rPr>
              <a:t>:</a:t>
            </a:r>
            <a:endParaRPr lang="en-US" sz="2100" dirty="0">
              <a:ea typeface="AhnbergHand" charset="0"/>
              <a:cs typeface="AhnbergHand" charset="0"/>
            </a:endParaRPr>
          </a:p>
          <a:p>
            <a:endParaRPr lang="en-US" sz="2100" dirty="0">
              <a:ea typeface="AhnbergHand" charset="0"/>
              <a:cs typeface="AhnbergHand" charset="0"/>
            </a:endParaRPr>
          </a:p>
          <a:p>
            <a:pPr lvl="1"/>
            <a:r>
              <a:rPr lang="en-US" sz="2100" dirty="0">
                <a:ea typeface="AhnbergHand" charset="0"/>
                <a:cs typeface="AhnbergHand" charset="0"/>
              </a:rPr>
              <a:t>For UDP </a:t>
            </a:r>
            <a:r>
              <a:rPr lang="mr-IN" sz="2100" dirty="0">
                <a:ea typeface="AhnbergHand" charset="0"/>
                <a:cs typeface="AhnbergHand" charset="0"/>
              </a:rPr>
              <a:t>–</a:t>
            </a:r>
            <a:r>
              <a:rPr lang="en-US" sz="2100" dirty="0">
                <a:ea typeface="AhnbergHand" charset="0"/>
                <a:cs typeface="AhnbergHand" charset="0"/>
              </a:rPr>
              <a:t> um, err, um well</a:t>
            </a:r>
          </a:p>
          <a:p>
            <a:endParaRPr lang="en-US" sz="2100" dirty="0">
              <a:ea typeface="AhnbergHand" charset="0"/>
              <a:cs typeface="AhnbergHand" charset="0"/>
            </a:endParaRPr>
          </a:p>
        </p:txBody>
      </p:sp>
    </p:spTree>
    <p:extLst>
      <p:ext uri="{BB962C8B-B14F-4D97-AF65-F5344CB8AC3E}">
        <p14:creationId xmlns:p14="http://schemas.microsoft.com/office/powerpoint/2010/main" val="21213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169" y="205363"/>
            <a:ext cx="4996881" cy="600164"/>
          </a:xfrm>
          <a:prstGeom prst="rect">
            <a:avLst/>
          </a:prstGeom>
          <a:noFill/>
        </p:spPr>
        <p:txBody>
          <a:bodyPr wrap="none" rtlCol="0">
            <a:spAutoFit/>
          </a:bodyPr>
          <a:lstStyle/>
          <a:p>
            <a:r>
              <a:rPr lang="en-US" sz="3300" dirty="0" smtClean="0">
                <a:solidFill>
                  <a:schemeClr val="accent4">
                    <a:lumMod val="50000"/>
                  </a:schemeClr>
                </a:solidFill>
                <a:latin typeface="Powderfinger Type" charset="0"/>
                <a:ea typeface="Powderfinger Type" charset="0"/>
                <a:cs typeface="Powderfinger Type" charset="0"/>
              </a:rPr>
              <a:t>ICMPv6 PTB handling</a:t>
            </a:r>
            <a:endParaRPr lang="en-US" sz="3300" dirty="0">
              <a:solidFill>
                <a:schemeClr val="accent4">
                  <a:lumMod val="50000"/>
                </a:schemeClr>
              </a:solidFill>
              <a:latin typeface="Powderfinger Type" charset="0"/>
              <a:ea typeface="Powderfinger Type" charset="0"/>
              <a:cs typeface="Powderfinger Type" charset="0"/>
            </a:endParaRPr>
          </a:p>
        </p:txBody>
      </p:sp>
      <p:sp>
        <p:nvSpPr>
          <p:cNvPr id="3" name="TextBox 2"/>
          <p:cNvSpPr txBox="1"/>
          <p:nvPr/>
        </p:nvSpPr>
        <p:spPr>
          <a:xfrm>
            <a:off x="723569" y="927240"/>
            <a:ext cx="8006963" cy="2354491"/>
          </a:xfrm>
          <a:prstGeom prst="rect">
            <a:avLst/>
          </a:prstGeom>
          <a:noFill/>
        </p:spPr>
        <p:txBody>
          <a:bodyPr wrap="square" rtlCol="0">
            <a:spAutoFit/>
          </a:bodyPr>
          <a:lstStyle/>
          <a:p>
            <a:r>
              <a:rPr lang="en-US" sz="2100" dirty="0">
                <a:ea typeface="AhnbergHand" charset="0"/>
                <a:cs typeface="AhnbergHand" charset="0"/>
              </a:rPr>
              <a:t>Only the sending host now has control of </a:t>
            </a:r>
            <a:r>
              <a:rPr lang="en-US" sz="2100" dirty="0" smtClean="0">
                <a:ea typeface="AhnbergHand" charset="0"/>
                <a:cs typeface="AhnbergHand" charset="0"/>
              </a:rPr>
              <a:t>fragmentation</a:t>
            </a:r>
            <a:endParaRPr lang="en-US" sz="2100" dirty="0">
              <a:ea typeface="AhnbergHand" charset="0"/>
              <a:cs typeface="AhnbergHand" charset="0"/>
            </a:endParaRPr>
          </a:p>
          <a:p>
            <a:endParaRPr lang="en-US" sz="2100" dirty="0">
              <a:ea typeface="AhnbergHand" charset="0"/>
              <a:cs typeface="AhnbergHand" charset="0"/>
            </a:endParaRPr>
          </a:p>
          <a:p>
            <a:r>
              <a:rPr lang="en-US" sz="2100" dirty="0">
                <a:ea typeface="AhnbergHand" charset="0"/>
                <a:cs typeface="AhnbergHand" charset="0"/>
              </a:rPr>
              <a:t>A received ICMPv6 message needs to alter the sender’s state to that destination</a:t>
            </a:r>
            <a:r>
              <a:rPr lang="en-US" sz="2100" dirty="0" smtClean="0">
                <a:ea typeface="AhnbergHand" charset="0"/>
                <a:cs typeface="AhnbergHand" charset="0"/>
              </a:rPr>
              <a:t>:</a:t>
            </a:r>
            <a:endParaRPr lang="en-US" sz="2100" dirty="0">
              <a:ea typeface="AhnbergHand" charset="0"/>
              <a:cs typeface="AhnbergHand" charset="0"/>
            </a:endParaRPr>
          </a:p>
          <a:p>
            <a:endParaRPr lang="en-US" sz="2100" dirty="0">
              <a:ea typeface="AhnbergHand" charset="0"/>
              <a:cs typeface="AhnbergHand" charset="0"/>
            </a:endParaRPr>
          </a:p>
          <a:p>
            <a:pPr lvl="1"/>
            <a:r>
              <a:rPr lang="en-US" sz="2100" dirty="0">
                <a:ea typeface="AhnbergHand" charset="0"/>
                <a:cs typeface="AhnbergHand" charset="0"/>
              </a:rPr>
              <a:t>For UDP </a:t>
            </a:r>
            <a:r>
              <a:rPr lang="mr-IN" sz="2100" dirty="0">
                <a:ea typeface="AhnbergHand" charset="0"/>
                <a:cs typeface="AhnbergHand" charset="0"/>
              </a:rPr>
              <a:t>–</a:t>
            </a:r>
            <a:r>
              <a:rPr lang="en-US" sz="2100" dirty="0">
                <a:ea typeface="AhnbergHand" charset="0"/>
                <a:cs typeface="AhnbergHand" charset="0"/>
              </a:rPr>
              <a:t> um, err, um well</a:t>
            </a:r>
          </a:p>
          <a:p>
            <a:endParaRPr lang="en-US" sz="2100" dirty="0">
              <a:ea typeface="AhnbergHand" charset="0"/>
              <a:cs typeface="AhnbergHand" charset="0"/>
            </a:endParaRPr>
          </a:p>
        </p:txBody>
      </p:sp>
      <p:sp>
        <p:nvSpPr>
          <p:cNvPr id="4" name="TextBox 3"/>
          <p:cNvSpPr txBox="1"/>
          <p:nvPr/>
        </p:nvSpPr>
        <p:spPr>
          <a:xfrm>
            <a:off x="1596019" y="3144468"/>
            <a:ext cx="7365101" cy="1954381"/>
          </a:xfrm>
          <a:prstGeom prst="rect">
            <a:avLst/>
          </a:prstGeom>
          <a:noFill/>
        </p:spPr>
        <p:txBody>
          <a:bodyPr wrap="square" rtlCol="0">
            <a:spAutoFit/>
          </a:bodyPr>
          <a:lstStyle/>
          <a:p>
            <a:r>
              <a:rPr lang="en-US" sz="2100" dirty="0">
                <a:ea typeface="AhnbergHand" charset="0"/>
                <a:cs typeface="AhnbergHand" charset="0"/>
              </a:rPr>
              <a:t>Maybe you should store the revised path MTU in a </a:t>
            </a:r>
            <a:r>
              <a:rPr lang="en-US" sz="2100" dirty="0" smtClean="0">
                <a:ea typeface="AhnbergHand" charset="0"/>
                <a:cs typeface="AhnbergHand" charset="0"/>
              </a:rPr>
              <a:t>per-host  </a:t>
            </a:r>
            <a:r>
              <a:rPr lang="en-US" sz="2100" dirty="0">
                <a:ea typeface="AhnbergHand" charset="0"/>
                <a:cs typeface="AhnbergHand" charset="0"/>
              </a:rPr>
              <a:t>forwarding table cache for a while</a:t>
            </a:r>
          </a:p>
          <a:p>
            <a:pPr lvl="1"/>
            <a:endParaRPr lang="en-US" sz="2100" dirty="0">
              <a:ea typeface="AhnbergHand" charset="0"/>
              <a:cs typeface="AhnbergHand" charset="0"/>
            </a:endParaRPr>
          </a:p>
          <a:p>
            <a:r>
              <a:rPr lang="en-US" sz="2100" dirty="0">
                <a:ea typeface="AhnbergHand" charset="0"/>
                <a:cs typeface="AhnbergHand" charset="0"/>
              </a:rPr>
              <a:t>If you ever need to send another UDP packet to this host you can use this cache entry to guide your fragmentation </a:t>
            </a:r>
            <a:r>
              <a:rPr lang="en-US" sz="2100" dirty="0" err="1">
                <a:ea typeface="AhnbergHand" charset="0"/>
                <a:cs typeface="AhnbergHand" charset="0"/>
              </a:rPr>
              <a:t>behaviour</a:t>
            </a:r>
            <a:endParaRPr lang="en-US" sz="2100" dirty="0">
              <a:ea typeface="AhnbergHand" charset="0"/>
              <a:cs typeface="AhnbergHand" charset="0"/>
            </a:endParaRPr>
          </a:p>
          <a:p>
            <a:endParaRPr lang="en-US" sz="1600" dirty="0"/>
          </a:p>
        </p:txBody>
      </p:sp>
    </p:spTree>
    <p:extLst>
      <p:ext uri="{BB962C8B-B14F-4D97-AF65-F5344CB8AC3E}">
        <p14:creationId xmlns:p14="http://schemas.microsoft.com/office/powerpoint/2010/main" val="176332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49" y="100166"/>
            <a:ext cx="7886700" cy="994172"/>
          </a:xfrm>
        </p:spPr>
        <p:txBody>
          <a:bodyPr/>
          <a:lstStyle/>
          <a:p>
            <a:r>
              <a:rPr lang="en-US" dirty="0" smtClean="0">
                <a:solidFill>
                  <a:schemeClr val="accent4">
                    <a:lumMod val="50000"/>
                  </a:schemeClr>
                </a:solidFill>
                <a:latin typeface="Powderfinger Type" charset="0"/>
                <a:ea typeface="Powderfinger Type" charset="0"/>
                <a:cs typeface="Powderfinger Type" charset="0"/>
              </a:rPr>
              <a:t>ICMPv6 PTB and </a:t>
            </a:r>
            <a:r>
              <a:rPr lang="en-US" dirty="0" err="1" smtClean="0">
                <a:solidFill>
                  <a:schemeClr val="accent4">
                    <a:lumMod val="50000"/>
                  </a:schemeClr>
                </a:solidFill>
                <a:latin typeface="Powderfinger Type" charset="0"/>
                <a:ea typeface="Powderfinger Type" charset="0"/>
                <a:cs typeface="Powderfinger Type" charset="0"/>
              </a:rPr>
              <a:t>Anycast</a:t>
            </a:r>
            <a:endParaRPr lang="en-US" dirty="0">
              <a:solidFill>
                <a:schemeClr val="accent4">
                  <a:lumMod val="50000"/>
                </a:schemeClr>
              </a:solidFill>
              <a:latin typeface="Powderfinger Type" charset="0"/>
              <a:ea typeface="Powderfinger Type" charset="0"/>
              <a:cs typeface="Powderfinger Type" charset="0"/>
            </a:endParaRPr>
          </a:p>
        </p:txBody>
      </p:sp>
      <p:sp>
        <p:nvSpPr>
          <p:cNvPr id="8" name="TextBox 7"/>
          <p:cNvSpPr txBox="1"/>
          <p:nvPr/>
        </p:nvSpPr>
        <p:spPr>
          <a:xfrm>
            <a:off x="1954033" y="2230342"/>
            <a:ext cx="1624163" cy="300082"/>
          </a:xfrm>
          <a:prstGeom prst="rect">
            <a:avLst/>
          </a:prstGeom>
          <a:noFill/>
          <a:ln w="28575">
            <a:solidFill>
              <a:srgbClr val="0070C0"/>
            </a:solidFill>
          </a:ln>
        </p:spPr>
        <p:txBody>
          <a:bodyPr wrap="none" rtlCol="0">
            <a:spAutoFit/>
          </a:bodyPr>
          <a:lstStyle/>
          <a:p>
            <a:r>
              <a:rPr lang="en-US" sz="1350" dirty="0">
                <a:latin typeface="AhnbergHand" charset="0"/>
                <a:ea typeface="AhnbergHand" charset="0"/>
                <a:cs typeface="AhnbergHand" charset="0"/>
              </a:rPr>
              <a:t>Sender Instance</a:t>
            </a:r>
          </a:p>
        </p:txBody>
      </p:sp>
      <p:sp>
        <p:nvSpPr>
          <p:cNvPr id="9" name="TextBox 8"/>
          <p:cNvSpPr txBox="1"/>
          <p:nvPr/>
        </p:nvSpPr>
        <p:spPr>
          <a:xfrm>
            <a:off x="7190961" y="2010687"/>
            <a:ext cx="742511" cy="300082"/>
          </a:xfrm>
          <a:prstGeom prst="rect">
            <a:avLst/>
          </a:prstGeom>
          <a:noFill/>
        </p:spPr>
        <p:txBody>
          <a:bodyPr wrap="none" rtlCol="0">
            <a:spAutoFit/>
          </a:bodyPr>
          <a:lstStyle/>
          <a:p>
            <a:r>
              <a:rPr lang="en-US" sz="1350" dirty="0">
                <a:latin typeface="AhnbergHand" charset="0"/>
                <a:ea typeface="AhnbergHand" charset="0"/>
                <a:cs typeface="AhnbergHand" charset="0"/>
              </a:rPr>
              <a:t>Client</a:t>
            </a:r>
          </a:p>
        </p:txBody>
      </p:sp>
      <p:sp>
        <p:nvSpPr>
          <p:cNvPr id="10" name="TextBox 9"/>
          <p:cNvSpPr txBox="1"/>
          <p:nvPr/>
        </p:nvSpPr>
        <p:spPr>
          <a:xfrm>
            <a:off x="1996771" y="2833647"/>
            <a:ext cx="1141659" cy="230832"/>
          </a:xfrm>
          <a:prstGeom prst="rect">
            <a:avLst/>
          </a:prstGeom>
          <a:noFill/>
          <a:ln>
            <a:solidFill>
              <a:schemeClr val="accent4">
                <a:lumMod val="50000"/>
              </a:schemeClr>
            </a:solidFill>
          </a:ln>
        </p:spPr>
        <p:txBody>
          <a:bodyPr wrap="none" rtlCol="0">
            <a:spAutoFit/>
          </a:bodyPr>
          <a:lstStyle/>
          <a:p>
            <a:r>
              <a:rPr lang="en-US" sz="900">
                <a:solidFill>
                  <a:schemeClr val="bg1">
                    <a:lumMod val="75000"/>
                  </a:schemeClr>
                </a:solidFill>
                <a:latin typeface="AhnbergHand" charset="0"/>
                <a:ea typeface="AhnbergHand" charset="0"/>
                <a:cs typeface="AhnbergHand" charset="0"/>
              </a:rPr>
              <a:t>Sender Instance</a:t>
            </a:r>
            <a:endParaRPr lang="en-US" sz="900" dirty="0">
              <a:solidFill>
                <a:schemeClr val="bg1">
                  <a:lumMod val="75000"/>
                </a:schemeClr>
              </a:solidFill>
              <a:latin typeface="AhnbergHand" charset="0"/>
              <a:ea typeface="AhnbergHand" charset="0"/>
              <a:cs typeface="AhnbergHand" charset="0"/>
            </a:endParaRPr>
          </a:p>
        </p:txBody>
      </p:sp>
      <p:sp>
        <p:nvSpPr>
          <p:cNvPr id="11" name="TextBox 10"/>
          <p:cNvSpPr txBox="1"/>
          <p:nvPr/>
        </p:nvSpPr>
        <p:spPr>
          <a:xfrm>
            <a:off x="1954032" y="1651691"/>
            <a:ext cx="1141659" cy="230832"/>
          </a:xfrm>
          <a:prstGeom prst="rect">
            <a:avLst/>
          </a:prstGeom>
          <a:noFill/>
          <a:ln>
            <a:solidFill>
              <a:schemeClr val="accent4">
                <a:lumMod val="50000"/>
              </a:schemeClr>
            </a:solidFill>
          </a:ln>
        </p:spPr>
        <p:txBody>
          <a:bodyPr wrap="none" rtlCol="0">
            <a:spAutoFit/>
          </a:bodyPr>
          <a:lstStyle/>
          <a:p>
            <a:r>
              <a:rPr lang="en-US" sz="900" dirty="0">
                <a:solidFill>
                  <a:schemeClr val="bg1">
                    <a:lumMod val="75000"/>
                  </a:schemeClr>
                </a:solidFill>
                <a:latin typeface="AhnbergHand" charset="0"/>
                <a:ea typeface="AhnbergHand" charset="0"/>
                <a:cs typeface="AhnbergHand" charset="0"/>
              </a:rPr>
              <a:t>Sender Instance</a:t>
            </a:r>
          </a:p>
        </p:txBody>
      </p:sp>
      <p:sp>
        <p:nvSpPr>
          <p:cNvPr id="12" name="Freeform 11"/>
          <p:cNvSpPr/>
          <p:nvPr/>
        </p:nvSpPr>
        <p:spPr>
          <a:xfrm>
            <a:off x="3570135" y="2251978"/>
            <a:ext cx="3664088" cy="470529"/>
          </a:xfrm>
          <a:custGeom>
            <a:avLst/>
            <a:gdLst>
              <a:gd name="connsiteX0" fmla="*/ 0 w 4885451"/>
              <a:gd name="connsiteY0" fmla="*/ 209691 h 627372"/>
              <a:gd name="connsiteX1" fmla="*/ 826936 w 4885451"/>
              <a:gd name="connsiteY1" fmla="*/ 495938 h 627372"/>
              <a:gd name="connsiteX2" fmla="*/ 1995778 w 4885451"/>
              <a:gd name="connsiteY2" fmla="*/ 623159 h 627372"/>
              <a:gd name="connsiteX3" fmla="*/ 3578087 w 4885451"/>
              <a:gd name="connsiteY3" fmla="*/ 352815 h 627372"/>
              <a:gd name="connsiteX4" fmla="*/ 4794637 w 4885451"/>
              <a:gd name="connsiteY4" fmla="*/ 50665 h 627372"/>
              <a:gd name="connsiteX5" fmla="*/ 4651513 w 4885451"/>
              <a:gd name="connsiteY5" fmla="*/ 2957 h 627372"/>
              <a:gd name="connsiteX6" fmla="*/ 4882101 w 4885451"/>
              <a:gd name="connsiteY6" fmla="*/ 26811 h 627372"/>
              <a:gd name="connsiteX7" fmla="*/ 4794637 w 4885451"/>
              <a:gd name="connsiteY7" fmla="*/ 201740 h 6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5451" h="627372">
                <a:moveTo>
                  <a:pt x="0" y="209691"/>
                </a:moveTo>
                <a:cubicBezTo>
                  <a:pt x="247153" y="318359"/>
                  <a:pt x="494307" y="427027"/>
                  <a:pt x="826936" y="495938"/>
                </a:cubicBezTo>
                <a:cubicBezTo>
                  <a:pt x="1159565" y="564849"/>
                  <a:pt x="1537253" y="647013"/>
                  <a:pt x="1995778" y="623159"/>
                </a:cubicBezTo>
                <a:cubicBezTo>
                  <a:pt x="2454303" y="599305"/>
                  <a:pt x="3111610" y="448231"/>
                  <a:pt x="3578087" y="352815"/>
                </a:cubicBezTo>
                <a:cubicBezTo>
                  <a:pt x="4044564" y="257399"/>
                  <a:pt x="4615733" y="108975"/>
                  <a:pt x="4794637" y="50665"/>
                </a:cubicBezTo>
                <a:cubicBezTo>
                  <a:pt x="4973541" y="-7645"/>
                  <a:pt x="4636936" y="6933"/>
                  <a:pt x="4651513" y="2957"/>
                </a:cubicBezTo>
                <a:cubicBezTo>
                  <a:pt x="4666090" y="-1019"/>
                  <a:pt x="4858247" y="-6320"/>
                  <a:pt x="4882101" y="26811"/>
                </a:cubicBezTo>
                <a:cubicBezTo>
                  <a:pt x="4905955" y="59941"/>
                  <a:pt x="4794637" y="201740"/>
                  <a:pt x="4794637" y="2017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p:cNvGrpSpPr/>
          <p:nvPr/>
        </p:nvGrpSpPr>
        <p:grpSpPr>
          <a:xfrm>
            <a:off x="4118773" y="2620967"/>
            <a:ext cx="263824" cy="101540"/>
            <a:chOff x="7022831" y="2107096"/>
            <a:chExt cx="914478" cy="334169"/>
          </a:xfrm>
          <a:solidFill>
            <a:srgbClr val="FF0000"/>
          </a:solidFill>
        </p:grpSpPr>
        <p:sp>
          <p:nvSpPr>
            <p:cNvPr id="13" name="Freeform 12"/>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Freeform 1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p:cNvGrpSpPr/>
          <p:nvPr/>
        </p:nvGrpSpPr>
        <p:grpSpPr>
          <a:xfrm>
            <a:off x="4762238" y="2684472"/>
            <a:ext cx="263824" cy="101540"/>
            <a:chOff x="7022831" y="2107096"/>
            <a:chExt cx="914478" cy="334169"/>
          </a:xfrm>
          <a:solidFill>
            <a:srgbClr val="FF0000"/>
          </a:solidFill>
        </p:grpSpPr>
        <p:sp>
          <p:nvSpPr>
            <p:cNvPr id="18" name="Freeform 1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p:cNvGrpSpPr/>
          <p:nvPr/>
        </p:nvGrpSpPr>
        <p:grpSpPr>
          <a:xfrm>
            <a:off x="5468247" y="2608854"/>
            <a:ext cx="263824" cy="101540"/>
            <a:chOff x="7022831" y="2107096"/>
            <a:chExt cx="914478" cy="334169"/>
          </a:xfrm>
          <a:solidFill>
            <a:srgbClr val="FF0000"/>
          </a:solidFill>
        </p:grpSpPr>
        <p:sp>
          <p:nvSpPr>
            <p:cNvPr id="21" name="Freeform 2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2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p:cNvGrpSpPr/>
          <p:nvPr/>
        </p:nvGrpSpPr>
        <p:grpSpPr>
          <a:xfrm>
            <a:off x="6165241" y="2487243"/>
            <a:ext cx="263824" cy="101540"/>
            <a:chOff x="7022831" y="2107096"/>
            <a:chExt cx="914478" cy="334169"/>
          </a:xfrm>
        </p:grpSpPr>
        <p:sp>
          <p:nvSpPr>
            <p:cNvPr id="24" name="Freeform 2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25"/>
          <p:cNvGrpSpPr/>
          <p:nvPr/>
        </p:nvGrpSpPr>
        <p:grpSpPr>
          <a:xfrm>
            <a:off x="3672786" y="2437591"/>
            <a:ext cx="263824" cy="101540"/>
            <a:chOff x="7022831" y="2107096"/>
            <a:chExt cx="914478" cy="334169"/>
          </a:xfrm>
        </p:grpSpPr>
        <p:sp>
          <p:nvSpPr>
            <p:cNvPr id="27" name="Freeform 26"/>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reeform 27"/>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Freeform 28"/>
          <p:cNvSpPr/>
          <p:nvPr/>
        </p:nvSpPr>
        <p:spPr>
          <a:xfrm>
            <a:off x="1718283" y="1195504"/>
            <a:ext cx="2306803" cy="2451739"/>
          </a:xfrm>
          <a:custGeom>
            <a:avLst/>
            <a:gdLst>
              <a:gd name="connsiteX0" fmla="*/ 2485039 w 3075737"/>
              <a:gd name="connsiteY0" fmla="*/ 1093537 h 3268985"/>
              <a:gd name="connsiteX1" fmla="*/ 2564552 w 3075737"/>
              <a:gd name="connsiteY1" fmla="*/ 799339 h 3268985"/>
              <a:gd name="connsiteX2" fmla="*/ 2461185 w 3075737"/>
              <a:gd name="connsiteY2" fmla="*/ 362017 h 3268985"/>
              <a:gd name="connsiteX3" fmla="*/ 2190841 w 3075737"/>
              <a:gd name="connsiteY3" fmla="*/ 465384 h 3268985"/>
              <a:gd name="connsiteX4" fmla="*/ 1960253 w 3075737"/>
              <a:gd name="connsiteY4" fmla="*/ 218894 h 3268985"/>
              <a:gd name="connsiteX5" fmla="*/ 1514980 w 3075737"/>
              <a:gd name="connsiteY5" fmla="*/ 4209 h 3268985"/>
              <a:gd name="connsiteX6" fmla="*/ 974291 w 3075737"/>
              <a:gd name="connsiteY6" fmla="*/ 417676 h 3268985"/>
              <a:gd name="connsiteX7" fmla="*/ 998145 w 3075737"/>
              <a:gd name="connsiteY7" fmla="*/ 528995 h 3268985"/>
              <a:gd name="connsiteX8" fmla="*/ 886827 w 3075737"/>
              <a:gd name="connsiteY8" fmla="*/ 441530 h 3268985"/>
              <a:gd name="connsiteX9" fmla="*/ 552872 w 3075737"/>
              <a:gd name="connsiteY9" fmla="*/ 139381 h 3268985"/>
              <a:gd name="connsiteX10" fmla="*/ 59891 w 3075737"/>
              <a:gd name="connsiteY10" fmla="*/ 401774 h 3268985"/>
              <a:gd name="connsiteX11" fmla="*/ 43988 w 3075737"/>
              <a:gd name="connsiteY11" fmla="*/ 926560 h 3268985"/>
              <a:gd name="connsiteX12" fmla="*/ 91696 w 3075737"/>
              <a:gd name="connsiteY12" fmla="*/ 1117391 h 3268985"/>
              <a:gd name="connsiteX13" fmla="*/ 298430 w 3075737"/>
              <a:gd name="connsiteY13" fmla="*/ 1117391 h 3268985"/>
              <a:gd name="connsiteX14" fmla="*/ 131453 w 3075737"/>
              <a:gd name="connsiteY14" fmla="*/ 1133294 h 3268985"/>
              <a:gd name="connsiteX15" fmla="*/ 4232 w 3075737"/>
              <a:gd name="connsiteY15" fmla="*/ 1681934 h 3268985"/>
              <a:gd name="connsiteX16" fmla="*/ 290479 w 3075737"/>
              <a:gd name="connsiteY16" fmla="*/ 1888668 h 3268985"/>
              <a:gd name="connsiteX17" fmla="*/ 147355 w 3075737"/>
              <a:gd name="connsiteY17" fmla="*/ 1912522 h 3268985"/>
              <a:gd name="connsiteX18" fmla="*/ 83745 w 3075737"/>
              <a:gd name="connsiteY18" fmla="*/ 2381649 h 3268985"/>
              <a:gd name="connsiteX19" fmla="*/ 258674 w 3075737"/>
              <a:gd name="connsiteY19" fmla="*/ 2803068 h 3268985"/>
              <a:gd name="connsiteX20" fmla="*/ 608531 w 3075737"/>
              <a:gd name="connsiteY20" fmla="*/ 2771262 h 3268985"/>
              <a:gd name="connsiteX21" fmla="*/ 783460 w 3075737"/>
              <a:gd name="connsiteY21" fmla="*/ 3089315 h 3268985"/>
              <a:gd name="connsiteX22" fmla="*/ 1578590 w 3075737"/>
              <a:gd name="connsiteY22" fmla="*/ 3264243 h 3268985"/>
              <a:gd name="connsiteX23" fmla="*/ 1840983 w 3075737"/>
              <a:gd name="connsiteY23" fmla="*/ 2906435 h 3268985"/>
              <a:gd name="connsiteX24" fmla="*/ 2047717 w 3075737"/>
              <a:gd name="connsiteY24" fmla="*/ 3001850 h 3268985"/>
              <a:gd name="connsiteX25" fmla="*/ 3049581 w 3075737"/>
              <a:gd name="connsiteY25" fmla="*/ 2850776 h 3268985"/>
              <a:gd name="connsiteX26" fmla="*/ 2739481 w 3075737"/>
              <a:gd name="connsiteY26" fmla="*/ 2119256 h 3268985"/>
              <a:gd name="connsiteX27" fmla="*/ 2270354 w 3075737"/>
              <a:gd name="connsiteY27" fmla="*/ 1920473 h 3268985"/>
              <a:gd name="connsiteX28" fmla="*/ 2508893 w 3075737"/>
              <a:gd name="connsiteY28" fmla="*/ 1602421 h 3268985"/>
              <a:gd name="connsiteX29" fmla="*/ 2373721 w 3075737"/>
              <a:gd name="connsiteY29" fmla="*/ 1204856 h 3268985"/>
              <a:gd name="connsiteX30" fmla="*/ 2254451 w 3075737"/>
              <a:gd name="connsiteY30" fmla="*/ 1276417 h 3268985"/>
              <a:gd name="connsiteX31" fmla="*/ 2492990 w 3075737"/>
              <a:gd name="connsiteY31" fmla="*/ 1037878 h 326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75737" h="3268985">
                <a:moveTo>
                  <a:pt x="2485039" y="1093537"/>
                </a:moveTo>
                <a:cubicBezTo>
                  <a:pt x="2526783" y="1007398"/>
                  <a:pt x="2568528" y="921259"/>
                  <a:pt x="2564552" y="799339"/>
                </a:cubicBezTo>
                <a:cubicBezTo>
                  <a:pt x="2560576" y="677419"/>
                  <a:pt x="2523470" y="417676"/>
                  <a:pt x="2461185" y="362017"/>
                </a:cubicBezTo>
                <a:cubicBezTo>
                  <a:pt x="2398900" y="306358"/>
                  <a:pt x="2274330" y="489238"/>
                  <a:pt x="2190841" y="465384"/>
                </a:cubicBezTo>
                <a:cubicBezTo>
                  <a:pt x="2107352" y="441530"/>
                  <a:pt x="2072896" y="295756"/>
                  <a:pt x="1960253" y="218894"/>
                </a:cubicBezTo>
                <a:cubicBezTo>
                  <a:pt x="1847610" y="142032"/>
                  <a:pt x="1679307" y="-28921"/>
                  <a:pt x="1514980" y="4209"/>
                </a:cubicBezTo>
                <a:cubicBezTo>
                  <a:pt x="1350653" y="37339"/>
                  <a:pt x="1060430" y="330212"/>
                  <a:pt x="974291" y="417676"/>
                </a:cubicBezTo>
                <a:cubicBezTo>
                  <a:pt x="888152" y="505140"/>
                  <a:pt x="1012722" y="525019"/>
                  <a:pt x="998145" y="528995"/>
                </a:cubicBezTo>
                <a:cubicBezTo>
                  <a:pt x="983568" y="532971"/>
                  <a:pt x="961039" y="506466"/>
                  <a:pt x="886827" y="441530"/>
                </a:cubicBezTo>
                <a:cubicBezTo>
                  <a:pt x="812615" y="376594"/>
                  <a:pt x="690695" y="146007"/>
                  <a:pt x="552872" y="139381"/>
                </a:cubicBezTo>
                <a:cubicBezTo>
                  <a:pt x="415049" y="132755"/>
                  <a:pt x="144705" y="270578"/>
                  <a:pt x="59891" y="401774"/>
                </a:cubicBezTo>
                <a:cubicBezTo>
                  <a:pt x="-24923" y="532970"/>
                  <a:pt x="38687" y="807290"/>
                  <a:pt x="43988" y="926560"/>
                </a:cubicBezTo>
                <a:cubicBezTo>
                  <a:pt x="49289" y="1045829"/>
                  <a:pt x="49289" y="1085586"/>
                  <a:pt x="91696" y="1117391"/>
                </a:cubicBezTo>
                <a:cubicBezTo>
                  <a:pt x="134103" y="1149196"/>
                  <a:pt x="291804" y="1114741"/>
                  <a:pt x="298430" y="1117391"/>
                </a:cubicBezTo>
                <a:cubicBezTo>
                  <a:pt x="305056" y="1120041"/>
                  <a:pt x="180486" y="1039204"/>
                  <a:pt x="131453" y="1133294"/>
                </a:cubicBezTo>
                <a:cubicBezTo>
                  <a:pt x="82420" y="1227384"/>
                  <a:pt x="-22272" y="1556038"/>
                  <a:pt x="4232" y="1681934"/>
                </a:cubicBezTo>
                <a:cubicBezTo>
                  <a:pt x="30736" y="1807830"/>
                  <a:pt x="266625" y="1850237"/>
                  <a:pt x="290479" y="1888668"/>
                </a:cubicBezTo>
                <a:cubicBezTo>
                  <a:pt x="314333" y="1927099"/>
                  <a:pt x="181811" y="1830359"/>
                  <a:pt x="147355" y="1912522"/>
                </a:cubicBezTo>
                <a:cubicBezTo>
                  <a:pt x="112899" y="1994685"/>
                  <a:pt x="65192" y="2233225"/>
                  <a:pt x="83745" y="2381649"/>
                </a:cubicBezTo>
                <a:cubicBezTo>
                  <a:pt x="102298" y="2530073"/>
                  <a:pt x="171210" y="2738133"/>
                  <a:pt x="258674" y="2803068"/>
                </a:cubicBezTo>
                <a:cubicBezTo>
                  <a:pt x="346138" y="2868003"/>
                  <a:pt x="521067" y="2723554"/>
                  <a:pt x="608531" y="2771262"/>
                </a:cubicBezTo>
                <a:cubicBezTo>
                  <a:pt x="695995" y="2818970"/>
                  <a:pt x="621783" y="3007152"/>
                  <a:pt x="783460" y="3089315"/>
                </a:cubicBezTo>
                <a:cubicBezTo>
                  <a:pt x="945136" y="3171479"/>
                  <a:pt x="1402336" y="3294723"/>
                  <a:pt x="1578590" y="3264243"/>
                </a:cubicBezTo>
                <a:cubicBezTo>
                  <a:pt x="1754844" y="3233763"/>
                  <a:pt x="1762795" y="2950167"/>
                  <a:pt x="1840983" y="2906435"/>
                </a:cubicBezTo>
                <a:cubicBezTo>
                  <a:pt x="1919171" y="2862703"/>
                  <a:pt x="1846284" y="3011126"/>
                  <a:pt x="2047717" y="3001850"/>
                </a:cubicBezTo>
                <a:cubicBezTo>
                  <a:pt x="2249150" y="2992574"/>
                  <a:pt x="2934287" y="2997875"/>
                  <a:pt x="3049581" y="2850776"/>
                </a:cubicBezTo>
                <a:cubicBezTo>
                  <a:pt x="3164875" y="2703677"/>
                  <a:pt x="2869352" y="2274307"/>
                  <a:pt x="2739481" y="2119256"/>
                </a:cubicBezTo>
                <a:cubicBezTo>
                  <a:pt x="2609610" y="1964205"/>
                  <a:pt x="2308785" y="2006612"/>
                  <a:pt x="2270354" y="1920473"/>
                </a:cubicBezTo>
                <a:cubicBezTo>
                  <a:pt x="2231923" y="1834334"/>
                  <a:pt x="2491665" y="1721691"/>
                  <a:pt x="2508893" y="1602421"/>
                </a:cubicBezTo>
                <a:cubicBezTo>
                  <a:pt x="2526121" y="1483152"/>
                  <a:pt x="2416128" y="1259190"/>
                  <a:pt x="2373721" y="1204856"/>
                </a:cubicBezTo>
                <a:cubicBezTo>
                  <a:pt x="2331314" y="1150522"/>
                  <a:pt x="2234573" y="1304247"/>
                  <a:pt x="2254451" y="1276417"/>
                </a:cubicBezTo>
                <a:cubicBezTo>
                  <a:pt x="2274329" y="1248587"/>
                  <a:pt x="2492990" y="1037878"/>
                  <a:pt x="2492990" y="1037878"/>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1718391" y="910127"/>
            <a:ext cx="2108269" cy="300082"/>
          </a:xfrm>
          <a:prstGeom prst="rect">
            <a:avLst/>
          </a:prstGeom>
          <a:noFill/>
        </p:spPr>
        <p:txBody>
          <a:bodyPr wrap="none" rtlCol="0">
            <a:spAutoFit/>
          </a:bodyPr>
          <a:lstStyle/>
          <a:p>
            <a:r>
              <a:rPr lang="en-US" sz="1350" dirty="0" err="1">
                <a:latin typeface="AhnbergHand" charset="0"/>
                <a:ea typeface="AhnbergHand" charset="0"/>
                <a:cs typeface="AhnbergHand" charset="0"/>
              </a:rPr>
              <a:t>Anycast</a:t>
            </a:r>
            <a:r>
              <a:rPr lang="en-US" sz="1350" dirty="0">
                <a:latin typeface="AhnbergHand" charset="0"/>
                <a:ea typeface="AhnbergHand" charset="0"/>
                <a:cs typeface="AhnbergHand" charset="0"/>
              </a:rPr>
              <a:t> Constellation</a:t>
            </a:r>
          </a:p>
        </p:txBody>
      </p:sp>
      <p:sp>
        <p:nvSpPr>
          <p:cNvPr id="31" name="TextBox 30"/>
          <p:cNvSpPr txBox="1"/>
          <p:nvPr/>
        </p:nvSpPr>
        <p:spPr>
          <a:xfrm>
            <a:off x="2324539" y="1918718"/>
            <a:ext cx="1141659" cy="230832"/>
          </a:xfrm>
          <a:prstGeom prst="rect">
            <a:avLst/>
          </a:prstGeom>
          <a:noFill/>
          <a:ln>
            <a:solidFill>
              <a:schemeClr val="accent4">
                <a:lumMod val="50000"/>
              </a:schemeClr>
            </a:solidFill>
          </a:ln>
        </p:spPr>
        <p:txBody>
          <a:bodyPr wrap="none" rtlCol="0">
            <a:spAutoFit/>
          </a:bodyPr>
          <a:lstStyle/>
          <a:p>
            <a:r>
              <a:rPr lang="en-US" sz="900" dirty="0">
                <a:solidFill>
                  <a:schemeClr val="bg1">
                    <a:lumMod val="75000"/>
                  </a:schemeClr>
                </a:solidFill>
                <a:latin typeface="AhnbergHand" charset="0"/>
                <a:ea typeface="AhnbergHand" charset="0"/>
                <a:cs typeface="AhnbergHand" charset="0"/>
              </a:rPr>
              <a:t>Sender Instance</a:t>
            </a:r>
          </a:p>
        </p:txBody>
      </p:sp>
      <p:sp>
        <p:nvSpPr>
          <p:cNvPr id="32" name="TextBox 31"/>
          <p:cNvSpPr txBox="1"/>
          <p:nvPr/>
        </p:nvSpPr>
        <p:spPr>
          <a:xfrm>
            <a:off x="2503544" y="3127401"/>
            <a:ext cx="1141659" cy="230832"/>
          </a:xfrm>
          <a:prstGeom prst="rect">
            <a:avLst/>
          </a:prstGeom>
          <a:noFill/>
          <a:ln>
            <a:solidFill>
              <a:schemeClr val="accent4">
                <a:lumMod val="50000"/>
              </a:schemeClr>
            </a:solidFill>
          </a:ln>
        </p:spPr>
        <p:txBody>
          <a:bodyPr wrap="none" rtlCol="0">
            <a:spAutoFit/>
          </a:bodyPr>
          <a:lstStyle/>
          <a:p>
            <a:r>
              <a:rPr lang="en-US" sz="900" dirty="0">
                <a:solidFill>
                  <a:schemeClr val="bg1">
                    <a:lumMod val="75000"/>
                  </a:schemeClr>
                </a:solidFill>
                <a:latin typeface="AhnbergHand" charset="0"/>
                <a:ea typeface="AhnbergHand" charset="0"/>
                <a:cs typeface="AhnbergHand" charset="0"/>
              </a:rPr>
              <a:t>Sender Instance</a:t>
            </a:r>
          </a:p>
        </p:txBody>
      </p:sp>
      <p:sp>
        <p:nvSpPr>
          <p:cNvPr id="33" name="Freeform 32"/>
          <p:cNvSpPr/>
          <p:nvPr/>
        </p:nvSpPr>
        <p:spPr>
          <a:xfrm>
            <a:off x="3626918" y="1800852"/>
            <a:ext cx="3574976" cy="542796"/>
          </a:xfrm>
          <a:custGeom>
            <a:avLst/>
            <a:gdLst>
              <a:gd name="connsiteX0" fmla="*/ 4766634 w 4766634"/>
              <a:gd name="connsiteY0" fmla="*/ 445432 h 723728"/>
              <a:gd name="connsiteX1" fmla="*/ 4241848 w 4766634"/>
              <a:gd name="connsiteY1" fmla="*/ 63770 h 723728"/>
              <a:gd name="connsiteX2" fmla="*/ 2890126 w 4766634"/>
              <a:gd name="connsiteY2" fmla="*/ 24013 h 723728"/>
              <a:gd name="connsiteX3" fmla="*/ 1252157 w 4766634"/>
              <a:gd name="connsiteY3" fmla="*/ 310260 h 723728"/>
              <a:gd name="connsiteX4" fmla="*/ 59461 w 4766634"/>
              <a:gd name="connsiteY4" fmla="*/ 644215 h 723728"/>
              <a:gd name="connsiteX5" fmla="*/ 162828 w 4766634"/>
              <a:gd name="connsiteY5" fmla="*/ 493140 h 723728"/>
              <a:gd name="connsiteX6" fmla="*/ 11754 w 4766634"/>
              <a:gd name="connsiteY6" fmla="*/ 652166 h 723728"/>
              <a:gd name="connsiteX7" fmla="*/ 258244 w 4766634"/>
              <a:gd name="connsiteY7" fmla="*/ 723728 h 723728"/>
              <a:gd name="connsiteX8" fmla="*/ 258244 w 4766634"/>
              <a:gd name="connsiteY8" fmla="*/ 723728 h 723728"/>
              <a:gd name="connsiteX9" fmla="*/ 83315 w 4766634"/>
              <a:gd name="connsiteY9" fmla="*/ 691923 h 72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6634" h="723728">
                <a:moveTo>
                  <a:pt x="4766634" y="445432"/>
                </a:moveTo>
                <a:cubicBezTo>
                  <a:pt x="4660616" y="289719"/>
                  <a:pt x="4554599" y="134006"/>
                  <a:pt x="4241848" y="63770"/>
                </a:cubicBezTo>
                <a:cubicBezTo>
                  <a:pt x="3929097" y="-6466"/>
                  <a:pt x="3388408" y="-17069"/>
                  <a:pt x="2890126" y="24013"/>
                </a:cubicBezTo>
                <a:cubicBezTo>
                  <a:pt x="2391844" y="65095"/>
                  <a:pt x="1723934" y="206893"/>
                  <a:pt x="1252157" y="310260"/>
                </a:cubicBezTo>
                <a:cubicBezTo>
                  <a:pt x="780379" y="413627"/>
                  <a:pt x="241016" y="613735"/>
                  <a:pt x="59461" y="644215"/>
                </a:cubicBezTo>
                <a:cubicBezTo>
                  <a:pt x="-122094" y="674695"/>
                  <a:pt x="170779" y="491815"/>
                  <a:pt x="162828" y="493140"/>
                </a:cubicBezTo>
                <a:cubicBezTo>
                  <a:pt x="154877" y="494465"/>
                  <a:pt x="-4149" y="613735"/>
                  <a:pt x="11754" y="652166"/>
                </a:cubicBezTo>
                <a:cubicBezTo>
                  <a:pt x="27657" y="690597"/>
                  <a:pt x="258244" y="723728"/>
                  <a:pt x="258244" y="723728"/>
                </a:cubicBezTo>
                <a:lnTo>
                  <a:pt x="258244" y="723728"/>
                </a:lnTo>
                <a:lnTo>
                  <a:pt x="83315" y="6919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33"/>
          <p:cNvGrpSpPr/>
          <p:nvPr/>
        </p:nvGrpSpPr>
        <p:grpSpPr>
          <a:xfrm>
            <a:off x="6482299" y="1771579"/>
            <a:ext cx="263824" cy="101540"/>
            <a:chOff x="7022831" y="2107096"/>
            <a:chExt cx="914478" cy="334169"/>
          </a:xfrm>
        </p:grpSpPr>
        <p:sp>
          <p:nvSpPr>
            <p:cNvPr id="35" name="Freeform 34"/>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reeform 35"/>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Group 36"/>
          <p:cNvGrpSpPr/>
          <p:nvPr/>
        </p:nvGrpSpPr>
        <p:grpSpPr>
          <a:xfrm>
            <a:off x="5534265" y="1788911"/>
            <a:ext cx="263824" cy="101540"/>
            <a:chOff x="7022831" y="2107096"/>
            <a:chExt cx="914478" cy="334169"/>
          </a:xfrm>
        </p:grpSpPr>
        <p:sp>
          <p:nvSpPr>
            <p:cNvPr id="38" name="Freeform 37"/>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reeform 38"/>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39"/>
          <p:cNvGrpSpPr/>
          <p:nvPr/>
        </p:nvGrpSpPr>
        <p:grpSpPr>
          <a:xfrm>
            <a:off x="4721545" y="1898534"/>
            <a:ext cx="263824" cy="101540"/>
            <a:chOff x="7022831" y="2107096"/>
            <a:chExt cx="914478" cy="334169"/>
          </a:xfrm>
        </p:grpSpPr>
        <p:sp>
          <p:nvSpPr>
            <p:cNvPr id="41" name="Freeform 40"/>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 name="Group 42"/>
          <p:cNvGrpSpPr/>
          <p:nvPr/>
        </p:nvGrpSpPr>
        <p:grpSpPr>
          <a:xfrm>
            <a:off x="4129837" y="2029792"/>
            <a:ext cx="263824" cy="101540"/>
            <a:chOff x="7022831" y="2107096"/>
            <a:chExt cx="914478" cy="334169"/>
          </a:xfrm>
        </p:grpSpPr>
        <p:sp>
          <p:nvSpPr>
            <p:cNvPr id="44" name="Freeform 43"/>
            <p:cNvSpPr/>
            <p:nvPr/>
          </p:nvSpPr>
          <p:spPr>
            <a:xfrm>
              <a:off x="7022831" y="2114455"/>
              <a:ext cx="914478" cy="326810"/>
            </a:xfrm>
            <a:custGeom>
              <a:avLst/>
              <a:gdLst>
                <a:gd name="connsiteX0" fmla="*/ 6121 w 914478"/>
                <a:gd name="connsiteY0" fmla="*/ 143715 h 326810"/>
                <a:gd name="connsiteX1" fmla="*/ 6121 w 914478"/>
                <a:gd name="connsiteY1" fmla="*/ 310693 h 326810"/>
                <a:gd name="connsiteX2" fmla="*/ 69732 w 914478"/>
                <a:gd name="connsiteY2" fmla="*/ 318644 h 326810"/>
                <a:gd name="connsiteX3" fmla="*/ 610421 w 914478"/>
                <a:gd name="connsiteY3" fmla="*/ 302741 h 326810"/>
                <a:gd name="connsiteX4" fmla="*/ 674031 w 914478"/>
                <a:gd name="connsiteY4" fmla="*/ 318644 h 326810"/>
                <a:gd name="connsiteX5" fmla="*/ 674031 w 914478"/>
                <a:gd name="connsiteY5" fmla="*/ 151667 h 326810"/>
                <a:gd name="connsiteX6" fmla="*/ 634275 w 914478"/>
                <a:gd name="connsiteY6" fmla="*/ 96007 h 326810"/>
                <a:gd name="connsiteX7" fmla="*/ 101537 w 914478"/>
                <a:gd name="connsiteY7" fmla="*/ 127813 h 326810"/>
                <a:gd name="connsiteX8" fmla="*/ 53829 w 914478"/>
                <a:gd name="connsiteY8" fmla="*/ 111910 h 326810"/>
                <a:gd name="connsiteX9" fmla="*/ 324174 w 914478"/>
                <a:gd name="connsiteY9" fmla="*/ 16494 h 326810"/>
                <a:gd name="connsiteX10" fmla="*/ 387784 w 914478"/>
                <a:gd name="connsiteY10" fmla="*/ 16494 h 326810"/>
                <a:gd name="connsiteX11" fmla="*/ 848960 w 914478"/>
                <a:gd name="connsiteY11" fmla="*/ 592 h 326810"/>
                <a:gd name="connsiteX12" fmla="*/ 896668 w 914478"/>
                <a:gd name="connsiteY12" fmla="*/ 40348 h 326810"/>
                <a:gd name="connsiteX13" fmla="*/ 912570 w 914478"/>
                <a:gd name="connsiteY13" fmla="*/ 183472 h 326810"/>
                <a:gd name="connsiteX14" fmla="*/ 856911 w 914478"/>
                <a:gd name="connsiteY14" fmla="*/ 183472 h 326810"/>
                <a:gd name="connsiteX15" fmla="*/ 745593 w 914478"/>
                <a:gd name="connsiteY15" fmla="*/ 294790 h 32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78" h="326810">
                  <a:moveTo>
                    <a:pt x="6121" y="143715"/>
                  </a:moveTo>
                  <a:cubicBezTo>
                    <a:pt x="820" y="212626"/>
                    <a:pt x="-4481" y="281538"/>
                    <a:pt x="6121" y="310693"/>
                  </a:cubicBezTo>
                  <a:cubicBezTo>
                    <a:pt x="16723" y="339848"/>
                    <a:pt x="-30985" y="319969"/>
                    <a:pt x="69732" y="318644"/>
                  </a:cubicBezTo>
                  <a:cubicBezTo>
                    <a:pt x="170449" y="317319"/>
                    <a:pt x="509705" y="302741"/>
                    <a:pt x="610421" y="302741"/>
                  </a:cubicBezTo>
                  <a:cubicBezTo>
                    <a:pt x="711137" y="302741"/>
                    <a:pt x="663429" y="343823"/>
                    <a:pt x="674031" y="318644"/>
                  </a:cubicBezTo>
                  <a:cubicBezTo>
                    <a:pt x="684633" y="293465"/>
                    <a:pt x="680657" y="188773"/>
                    <a:pt x="674031" y="151667"/>
                  </a:cubicBezTo>
                  <a:cubicBezTo>
                    <a:pt x="667405" y="114561"/>
                    <a:pt x="729690" y="99983"/>
                    <a:pt x="634275" y="96007"/>
                  </a:cubicBezTo>
                  <a:cubicBezTo>
                    <a:pt x="538860" y="92031"/>
                    <a:pt x="198278" y="125162"/>
                    <a:pt x="101537" y="127813"/>
                  </a:cubicBezTo>
                  <a:cubicBezTo>
                    <a:pt x="4796" y="130464"/>
                    <a:pt x="16723" y="130463"/>
                    <a:pt x="53829" y="111910"/>
                  </a:cubicBezTo>
                  <a:cubicBezTo>
                    <a:pt x="90935" y="93357"/>
                    <a:pt x="268515" y="32397"/>
                    <a:pt x="324174" y="16494"/>
                  </a:cubicBezTo>
                  <a:cubicBezTo>
                    <a:pt x="379833" y="591"/>
                    <a:pt x="387784" y="16494"/>
                    <a:pt x="387784" y="16494"/>
                  </a:cubicBezTo>
                  <a:cubicBezTo>
                    <a:pt x="475248" y="13844"/>
                    <a:pt x="764146" y="-3384"/>
                    <a:pt x="848960" y="592"/>
                  </a:cubicBezTo>
                  <a:cubicBezTo>
                    <a:pt x="933774" y="4568"/>
                    <a:pt x="886066" y="9868"/>
                    <a:pt x="896668" y="40348"/>
                  </a:cubicBezTo>
                  <a:cubicBezTo>
                    <a:pt x="907270" y="70828"/>
                    <a:pt x="919196" y="159618"/>
                    <a:pt x="912570" y="183472"/>
                  </a:cubicBezTo>
                  <a:cubicBezTo>
                    <a:pt x="905944" y="207326"/>
                    <a:pt x="884740" y="164919"/>
                    <a:pt x="856911" y="183472"/>
                  </a:cubicBezTo>
                  <a:cubicBezTo>
                    <a:pt x="829082" y="202025"/>
                    <a:pt x="745593" y="294790"/>
                    <a:pt x="745593" y="2947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44"/>
            <p:cNvSpPr/>
            <p:nvPr/>
          </p:nvSpPr>
          <p:spPr>
            <a:xfrm>
              <a:off x="7696863" y="2107096"/>
              <a:ext cx="198782" cy="127221"/>
            </a:xfrm>
            <a:custGeom>
              <a:avLst/>
              <a:gdLst>
                <a:gd name="connsiteX0" fmla="*/ 0 w 198782"/>
                <a:gd name="connsiteY0" fmla="*/ 127221 h 127221"/>
                <a:gd name="connsiteX1" fmla="*/ 135172 w 198782"/>
                <a:gd name="connsiteY1" fmla="*/ 47707 h 127221"/>
                <a:gd name="connsiteX2" fmla="*/ 198782 w 198782"/>
                <a:gd name="connsiteY2" fmla="*/ 0 h 127221"/>
              </a:gdLst>
              <a:ahLst/>
              <a:cxnLst>
                <a:cxn ang="0">
                  <a:pos x="connsiteX0" y="connsiteY0"/>
                </a:cxn>
                <a:cxn ang="0">
                  <a:pos x="connsiteX1" y="connsiteY1"/>
                </a:cxn>
                <a:cxn ang="0">
                  <a:pos x="connsiteX2" y="connsiteY2"/>
                </a:cxn>
              </a:cxnLst>
              <a:rect l="l" t="t" r="r" b="b"/>
              <a:pathLst>
                <a:path w="198782" h="127221">
                  <a:moveTo>
                    <a:pt x="0" y="127221"/>
                  </a:moveTo>
                  <a:cubicBezTo>
                    <a:pt x="51021" y="98065"/>
                    <a:pt x="102042" y="68910"/>
                    <a:pt x="135172" y="47707"/>
                  </a:cubicBezTo>
                  <a:cubicBezTo>
                    <a:pt x="168302" y="26504"/>
                    <a:pt x="198782" y="0"/>
                    <a:pt x="19878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6" name="Freeform 45"/>
          <p:cNvSpPr/>
          <p:nvPr/>
        </p:nvSpPr>
        <p:spPr>
          <a:xfrm>
            <a:off x="3137531" y="2749165"/>
            <a:ext cx="1088587" cy="250466"/>
          </a:xfrm>
          <a:custGeom>
            <a:avLst/>
            <a:gdLst>
              <a:gd name="connsiteX0" fmla="*/ 1451449 w 1451449"/>
              <a:gd name="connsiteY0" fmla="*/ 0 h 333954"/>
              <a:gd name="connsiteX1" fmla="*/ 1133397 w 1451449"/>
              <a:gd name="connsiteY1" fmla="*/ 87464 h 333954"/>
              <a:gd name="connsiteX2" fmla="*/ 616562 w 1451449"/>
              <a:gd name="connsiteY2" fmla="*/ 182880 h 333954"/>
              <a:gd name="connsiteX3" fmla="*/ 12263 w 1451449"/>
              <a:gd name="connsiteY3" fmla="*/ 262393 h 333954"/>
              <a:gd name="connsiteX4" fmla="*/ 195143 w 1451449"/>
              <a:gd name="connsiteY4" fmla="*/ 151074 h 333954"/>
              <a:gd name="connsiteX5" fmla="*/ 4311 w 1451449"/>
              <a:gd name="connsiteY5" fmla="*/ 262393 h 333954"/>
              <a:gd name="connsiteX6" fmla="*/ 195143 w 1451449"/>
              <a:gd name="connsiteY6" fmla="*/ 333954 h 3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49" h="333954">
                <a:moveTo>
                  <a:pt x="1451449" y="0"/>
                </a:moveTo>
                <a:cubicBezTo>
                  <a:pt x="1361997" y="28492"/>
                  <a:pt x="1272545" y="56984"/>
                  <a:pt x="1133397" y="87464"/>
                </a:cubicBezTo>
                <a:cubicBezTo>
                  <a:pt x="994249" y="117944"/>
                  <a:pt x="803418" y="153725"/>
                  <a:pt x="616562" y="182880"/>
                </a:cubicBezTo>
                <a:cubicBezTo>
                  <a:pt x="429706" y="212035"/>
                  <a:pt x="82499" y="267694"/>
                  <a:pt x="12263" y="262393"/>
                </a:cubicBezTo>
                <a:cubicBezTo>
                  <a:pt x="-57974" y="257092"/>
                  <a:pt x="196468" y="151074"/>
                  <a:pt x="195143" y="151074"/>
                </a:cubicBezTo>
                <a:cubicBezTo>
                  <a:pt x="193818" y="151074"/>
                  <a:pt x="4311" y="231913"/>
                  <a:pt x="4311" y="262393"/>
                </a:cubicBezTo>
                <a:cubicBezTo>
                  <a:pt x="4311" y="292873"/>
                  <a:pt x="99727" y="313413"/>
                  <a:pt x="195143" y="33395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p:cNvSpPr/>
          <p:nvPr/>
        </p:nvSpPr>
        <p:spPr>
          <a:xfrm>
            <a:off x="3695129" y="2695494"/>
            <a:ext cx="1974150" cy="590384"/>
          </a:xfrm>
          <a:custGeom>
            <a:avLst/>
            <a:gdLst>
              <a:gd name="connsiteX0" fmla="*/ 2632200 w 2632200"/>
              <a:gd name="connsiteY0" fmla="*/ 0 h 787179"/>
              <a:gd name="connsiteX1" fmla="*/ 1972242 w 2632200"/>
              <a:gd name="connsiteY1" fmla="*/ 310101 h 787179"/>
              <a:gd name="connsiteX2" fmla="*/ 135491 w 2632200"/>
              <a:gd name="connsiteY2" fmla="*/ 691763 h 787179"/>
              <a:gd name="connsiteX3" fmla="*/ 310420 w 2632200"/>
              <a:gd name="connsiteY3" fmla="*/ 580445 h 787179"/>
              <a:gd name="connsiteX4" fmla="*/ 319 w 2632200"/>
              <a:gd name="connsiteY4" fmla="*/ 723569 h 787179"/>
              <a:gd name="connsiteX5" fmla="*/ 246809 w 2632200"/>
              <a:gd name="connsiteY5" fmla="*/ 787179 h 7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2200" h="787179">
                <a:moveTo>
                  <a:pt x="2632200" y="0"/>
                </a:moveTo>
                <a:cubicBezTo>
                  <a:pt x="2510280" y="97403"/>
                  <a:pt x="2388360" y="194807"/>
                  <a:pt x="1972242" y="310101"/>
                </a:cubicBezTo>
                <a:cubicBezTo>
                  <a:pt x="1556124" y="425395"/>
                  <a:pt x="412461" y="646706"/>
                  <a:pt x="135491" y="691763"/>
                </a:cubicBezTo>
                <a:cubicBezTo>
                  <a:pt x="-141479" y="736820"/>
                  <a:pt x="332949" y="575144"/>
                  <a:pt x="310420" y="580445"/>
                </a:cubicBezTo>
                <a:cubicBezTo>
                  <a:pt x="287891" y="585746"/>
                  <a:pt x="10921" y="689113"/>
                  <a:pt x="319" y="723569"/>
                </a:cubicBezTo>
                <a:cubicBezTo>
                  <a:pt x="-10283" y="758025"/>
                  <a:pt x="246809" y="787179"/>
                  <a:pt x="246809" y="787179"/>
                </a:cubicBezTo>
              </a:path>
            </a:pathLst>
          </a:cu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p:cNvSpPr txBox="1"/>
          <p:nvPr/>
        </p:nvSpPr>
        <p:spPr>
          <a:xfrm>
            <a:off x="573297" y="3683397"/>
            <a:ext cx="8370438" cy="1754326"/>
          </a:xfrm>
          <a:prstGeom prst="rect">
            <a:avLst/>
          </a:prstGeom>
          <a:noFill/>
        </p:spPr>
        <p:txBody>
          <a:bodyPr wrap="square" rtlCol="0">
            <a:spAutoFit/>
          </a:bodyPr>
          <a:lstStyle/>
          <a:p>
            <a:r>
              <a:rPr lang="en-US" dirty="0">
                <a:ea typeface="AhnbergHand" charset="0"/>
                <a:cs typeface="AhnbergHand" charset="0"/>
              </a:rPr>
              <a:t>It is not obvious (or even assured) that every router on the path from an </a:t>
            </a:r>
            <a:r>
              <a:rPr lang="en-US" dirty="0" err="1">
                <a:ea typeface="AhnbergHand" charset="0"/>
                <a:cs typeface="AhnbergHand" charset="0"/>
              </a:rPr>
              <a:t>anycast</a:t>
            </a:r>
            <a:r>
              <a:rPr lang="en-US" dirty="0">
                <a:ea typeface="AhnbergHand" charset="0"/>
                <a:cs typeface="AhnbergHand" charset="0"/>
              </a:rPr>
              <a:t> instance to a client host will necessarily be part of the same </a:t>
            </a:r>
            <a:r>
              <a:rPr lang="en-US" dirty="0" err="1">
                <a:ea typeface="AhnbergHand" charset="0"/>
                <a:cs typeface="AhnbergHand" charset="0"/>
              </a:rPr>
              <a:t>anycast</a:t>
            </a:r>
            <a:r>
              <a:rPr lang="en-US" dirty="0">
                <a:ea typeface="AhnbergHand" charset="0"/>
                <a:cs typeface="AhnbergHand" charset="0"/>
              </a:rPr>
              <a:t> instance “cloud” </a:t>
            </a:r>
          </a:p>
          <a:p>
            <a:endParaRPr lang="en-US" dirty="0">
              <a:ea typeface="AhnbergHand" charset="0"/>
              <a:cs typeface="AhnbergHand" charset="0"/>
            </a:endParaRPr>
          </a:p>
          <a:p>
            <a:r>
              <a:rPr lang="en-US" dirty="0">
                <a:ea typeface="AhnbergHand" charset="0"/>
                <a:cs typeface="AhnbergHand" charset="0"/>
              </a:rPr>
              <a:t>The implication is that in </a:t>
            </a:r>
            <a:r>
              <a:rPr lang="en-US" dirty="0" err="1">
                <a:ea typeface="AhnbergHand" charset="0"/>
                <a:cs typeface="AhnbergHand" charset="0"/>
              </a:rPr>
              <a:t>anycast</a:t>
            </a:r>
            <a:r>
              <a:rPr lang="en-US" dirty="0">
                <a:ea typeface="AhnbergHand" charset="0"/>
                <a:cs typeface="AhnbergHand" charset="0"/>
              </a:rPr>
              <a:t>, the reverse ICMPv6 PTB messages will not necessarily head back to the original sender!</a:t>
            </a:r>
          </a:p>
          <a:p>
            <a:endParaRPr lang="en-US" dirty="0"/>
          </a:p>
        </p:txBody>
      </p:sp>
    </p:spTree>
    <p:extLst>
      <p:ext uri="{BB962C8B-B14F-4D97-AF65-F5344CB8AC3E}">
        <p14:creationId xmlns:p14="http://schemas.microsoft.com/office/powerpoint/2010/main" val="19938998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14456</TotalTime>
  <Words>2526</Words>
  <Application>Microsoft Macintosh PowerPoint</Application>
  <PresentationFormat>On-screen Show (16:9)</PresentationFormat>
  <Paragraphs>328</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AhnbergHand</vt:lpstr>
      <vt:lpstr>Calibri</vt:lpstr>
      <vt:lpstr>Calibri Light</vt:lpstr>
      <vt:lpstr>Mangal</vt:lpstr>
      <vt:lpstr>Menlo</vt:lpstr>
      <vt:lpstr>Monaco</vt:lpstr>
      <vt:lpstr>Powderfinger Type</vt:lpstr>
      <vt:lpstr>Arial</vt:lpstr>
      <vt:lpstr>Office Theme</vt:lpstr>
      <vt:lpstr>Surviving IPv6 Fragmentation</vt:lpstr>
      <vt:lpstr>IPv6 and Packet Fragmentation</vt:lpstr>
      <vt:lpstr>PowerPoint Presentation</vt:lpstr>
      <vt:lpstr>PowerPoint Presentation</vt:lpstr>
      <vt:lpstr>PowerPoint Presentation</vt:lpstr>
      <vt:lpstr>PowerPoint Presentation</vt:lpstr>
      <vt:lpstr>PowerPoint Presentation</vt:lpstr>
      <vt:lpstr>PowerPoint Presentation</vt:lpstr>
      <vt:lpstr>ICMPv6 PTB and Anycast</vt:lpstr>
      <vt:lpstr>PowerPoint Presentation</vt:lpstr>
      <vt:lpstr>Who uses Fragmentation anyway?</vt:lpstr>
      <vt:lpstr>Who uses Fragmentation anyway?</vt:lpstr>
      <vt:lpstr>What can happen to a “large” DNS response?</vt:lpstr>
      <vt:lpstr>What can happen to a “large” DNS response?</vt:lpstr>
      <vt:lpstr>The DNS expects Fragmentation to just work!</vt:lpstr>
      <vt:lpstr>However…</vt:lpstr>
      <vt:lpstr>However…</vt:lpstr>
      <vt:lpstr>However…</vt:lpstr>
      <vt:lpstr>Is this a problem for today’s IPv6 Internet?</vt:lpstr>
      <vt:lpstr>PowerPoint Presentation</vt:lpstr>
      <vt:lpstr>Our Measurement Approach</vt:lpstr>
      <vt:lpstr>“Glueless” Delegation to detect IPv6 Fragmentation Handling</vt:lpstr>
      <vt:lpstr>V6, the DNS and Fragmented UDP</vt:lpstr>
      <vt:lpstr>Which Resolvers?</vt:lpstr>
      <vt:lpstr>Which Resolvers?</vt:lpstr>
      <vt:lpstr>Resolvers in Which Networks?</vt:lpstr>
      <vt:lpstr>What about TCP and Fragmentation?</vt:lpstr>
      <vt:lpstr>What about TCP and Fragmentation?</vt:lpstr>
      <vt:lpstr>Where are TCP e-2-e drops?</vt:lpstr>
      <vt:lpstr>Why do we see these high packet drop rates?</vt:lpstr>
      <vt:lpstr>Why do we see these high packet drop rates?</vt:lpstr>
      <vt:lpstr>What to do?</vt:lpstr>
      <vt:lpstr>What can we do about it?</vt:lpstr>
      <vt:lpstr>What can we do about it?</vt:lpstr>
      <vt:lpstr>What can we do about it?</vt:lpstr>
      <vt:lpstr>Pick one?</vt:lpstr>
      <vt:lpstr>For TCP</vt:lpstr>
      <vt:lpstr>For UDP</vt:lpstr>
      <vt:lpstr>Large DNS Responses and IPv6</vt:lpstr>
      <vt:lpstr>Where now?</vt:lpstr>
      <vt:lpstr>What do the RFC’s say?</vt:lpstr>
      <vt:lpstr>What do the RFC’s say?</vt:lpstr>
      <vt:lpstr>What do the RFC’s say?</vt:lpstr>
      <vt:lpstr>What do the RFC’s say?</vt:lpstr>
      <vt:lpstr>What do the RFC’s say?</vt:lpstr>
      <vt:lpstr>Where are we?</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DNS Packets and IPv6</dc:title>
  <dc:creator>Geoff Huston</dc:creator>
  <cp:lastModifiedBy>Geoff Huston</cp:lastModifiedBy>
  <cp:revision>133</cp:revision>
  <cp:lastPrinted>2017-10-24T01:06:46Z</cp:lastPrinted>
  <dcterms:created xsi:type="dcterms:W3CDTF">2017-05-22T14:15:37Z</dcterms:created>
  <dcterms:modified xsi:type="dcterms:W3CDTF">2017-11-12T00:23:22Z</dcterms:modified>
</cp:coreProperties>
</file>