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4"/>
  </p:notesMasterIdLst>
  <p:sldIdLst>
    <p:sldId id="256" r:id="rId2"/>
    <p:sldId id="257" r:id="rId3"/>
    <p:sldId id="325" r:id="rId4"/>
    <p:sldId id="291" r:id="rId5"/>
    <p:sldId id="292" r:id="rId6"/>
    <p:sldId id="258" r:id="rId7"/>
    <p:sldId id="316" r:id="rId8"/>
    <p:sldId id="259" r:id="rId9"/>
    <p:sldId id="283" r:id="rId10"/>
    <p:sldId id="326" r:id="rId11"/>
    <p:sldId id="295" r:id="rId12"/>
    <p:sldId id="320" r:id="rId13"/>
    <p:sldId id="321" r:id="rId14"/>
    <p:sldId id="285" r:id="rId15"/>
    <p:sldId id="317" r:id="rId16"/>
    <p:sldId id="260" r:id="rId17"/>
    <p:sldId id="262" r:id="rId18"/>
    <p:sldId id="268" r:id="rId19"/>
    <p:sldId id="277" r:id="rId20"/>
    <p:sldId id="286" r:id="rId21"/>
    <p:sldId id="287" r:id="rId22"/>
    <p:sldId id="282" r:id="rId23"/>
    <p:sldId id="288" r:id="rId24"/>
    <p:sldId id="293" r:id="rId25"/>
    <p:sldId id="294" r:id="rId26"/>
    <p:sldId id="322" r:id="rId27"/>
    <p:sldId id="302" r:id="rId28"/>
    <p:sldId id="323" r:id="rId29"/>
    <p:sldId id="296" r:id="rId30"/>
    <p:sldId id="303" r:id="rId31"/>
    <p:sldId id="304" r:id="rId32"/>
    <p:sldId id="305" r:id="rId33"/>
    <p:sldId id="319" r:id="rId34"/>
    <p:sldId id="306" r:id="rId35"/>
    <p:sldId id="310" r:id="rId36"/>
    <p:sldId id="313" r:id="rId37"/>
    <p:sldId id="311" r:id="rId38"/>
    <p:sldId id="309" r:id="rId39"/>
    <p:sldId id="314" r:id="rId40"/>
    <p:sldId id="312" r:id="rId41"/>
    <p:sldId id="324" r:id="rId42"/>
    <p:sldId id="315"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17"/>
    <p:restoredTop sz="94671"/>
  </p:normalViewPr>
  <p:slideViewPr>
    <p:cSldViewPr snapToGrid="0" snapToObjects="1">
      <p:cViewPr>
        <p:scale>
          <a:sx n="160" d="100"/>
          <a:sy n="160" d="100"/>
        </p:scale>
        <p:origin x="1768" y="142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BF02F-ECE0-844B-A8E3-283C6B2898B2}" type="datetimeFigureOut">
              <a:rPr lang="en-US" smtClean="0"/>
              <a:t>9/27/17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ECF43-F320-D64B-BC53-4C8D7F6235CB}" type="slidenum">
              <a:rPr lang="en-US" smtClean="0"/>
              <a:t>‹#›</a:t>
            </a:fld>
            <a:endParaRPr lang="en-US"/>
          </a:p>
        </p:txBody>
      </p:sp>
    </p:spTree>
    <p:extLst>
      <p:ext uri="{BB962C8B-B14F-4D97-AF65-F5344CB8AC3E}">
        <p14:creationId xmlns:p14="http://schemas.microsoft.com/office/powerpoint/2010/main" val="1554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DB719-A3FE-C346-918C-DC729AA2F117}" type="datetimeFigureOut">
              <a:rPr lang="en-US" smtClean="0"/>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DB719-A3FE-C346-918C-DC729AA2F117}" type="datetimeFigureOut">
              <a:rPr lang="en-US" smtClean="0"/>
              <a:t>9/27/17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DB719-A3FE-C346-918C-DC729AA2F117}" type="datetimeFigureOut">
              <a:rPr lang="en-US" smtClean="0"/>
              <a:t>9/27/17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DB719-A3FE-C346-918C-DC729AA2F117}" type="datetimeFigureOut">
              <a:rPr lang="en-US" smtClean="0"/>
              <a:t>9/27/17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DB719-A3FE-C346-918C-DC729AA2F117}" type="datetimeFigureOut">
              <a:rPr lang="en-US" smtClean="0"/>
              <a:t>9/27/17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DB719-A3FE-C346-918C-DC729AA2F117}" type="datetimeFigureOut">
              <a:rPr lang="en-US" smtClean="0"/>
              <a:t>9/27/17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DB719-A3FE-C346-918C-DC729AA2F117}" type="datetimeFigureOut">
              <a:rPr lang="en-US" smtClean="0"/>
              <a:t>9/27/17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DB719-A3FE-C346-918C-DC729AA2F117}" type="datetimeFigureOut">
              <a:rPr lang="en-US" smtClean="0"/>
              <a:t>9/27/17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01A6-39FE-EF47-AE66-71EA3C7A76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ADB719-A3FE-C346-918C-DC729AA2F117}" type="datetimeFigureOut">
              <a:rPr lang="en-US" smtClean="0"/>
              <a:t>9/27/17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EA01A6-39FE-EF47-AE66-71EA3C7A7664}" type="slidenum">
              <a:rPr lang="en-US" smtClean="0"/>
              <a:t>‹#›</a:t>
            </a:fld>
            <a:endParaRPr lang="en-US"/>
          </a:p>
        </p:txBody>
      </p:sp>
    </p:spTree>
    <p:extLst>
      <p:ext uri="{BB962C8B-B14F-4D97-AF65-F5344CB8AC3E}">
        <p14:creationId xmlns:p14="http://schemas.microsoft.com/office/powerpoint/2010/main" val="1172518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taroo.net/presentations/2013-10-05-dns-protocol.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348" y="841772"/>
            <a:ext cx="7863840" cy="1790700"/>
          </a:xfrm>
        </p:spPr>
        <p:txBody>
          <a:bodyPr>
            <a:normAutofit/>
          </a:bodyPr>
          <a:lstStyle/>
          <a:p>
            <a:r>
              <a:rPr lang="en-US" dirty="0" smtClean="0">
                <a:latin typeface="Powderfinger Type" charset="0"/>
                <a:ea typeface="Powderfinger Type" charset="0"/>
                <a:cs typeface="Powderfinger Type" charset="0"/>
              </a:rPr>
              <a:t>DNS over </a:t>
            </a:r>
            <a:r>
              <a:rPr lang="en-US" smtClean="0">
                <a:latin typeface="Powderfinger Type" charset="0"/>
                <a:ea typeface="Powderfinger Type" charset="0"/>
                <a:cs typeface="Powderfinger Type" charset="0"/>
              </a:rPr>
              <a:t>IPv6 - </a:t>
            </a:r>
            <a:r>
              <a:rPr lang="en-US" dirty="0" smtClean="0">
                <a:latin typeface="Powderfinger Type" charset="0"/>
                <a:ea typeface="Powderfinger Type" charset="0"/>
                <a:cs typeface="Powderfinger Type" charset="0"/>
              </a:rPr>
              <a:t>A Study </a:t>
            </a:r>
            <a:r>
              <a:rPr lang="en-US" smtClean="0">
                <a:latin typeface="Powderfinger Type" charset="0"/>
                <a:ea typeface="Powderfinger Type" charset="0"/>
                <a:cs typeface="Powderfinger Type" charset="0"/>
              </a:rPr>
              <a:t>in Fragmentation</a:t>
            </a:r>
            <a:endParaRPr lang="en-US" dirty="0">
              <a:latin typeface="Powderfinger Type" charset="0"/>
              <a:ea typeface="Powderfinger Type" charset="0"/>
              <a:cs typeface="Powderfinger Type" charset="0"/>
            </a:endParaRPr>
          </a:p>
        </p:txBody>
      </p:sp>
      <p:sp>
        <p:nvSpPr>
          <p:cNvPr id="3" name="Subtitle 2"/>
          <p:cNvSpPr>
            <a:spLocks noGrp="1"/>
          </p:cNvSpPr>
          <p:nvPr>
            <p:ph type="subTitle" idx="1"/>
          </p:nvPr>
        </p:nvSpPr>
        <p:spPr>
          <a:xfrm>
            <a:off x="3240654" y="3097105"/>
            <a:ext cx="5143500" cy="1241822"/>
          </a:xfrm>
        </p:spPr>
        <p:txBody>
          <a:bodyPr>
            <a:normAutofit fontScale="92500" lnSpcReduction="10000"/>
          </a:bodyPr>
          <a:lstStyle/>
          <a:p>
            <a:pPr algn="r"/>
            <a:r>
              <a:rPr lang="en-US" sz="1350" dirty="0">
                <a:latin typeface="AhnbergHand" charset="0"/>
                <a:ea typeface="AhnbergHand" charset="0"/>
                <a:cs typeface="AhnbergHand" charset="0"/>
              </a:rPr>
              <a:t>DNS OARC, September 2017</a:t>
            </a:r>
          </a:p>
          <a:p>
            <a:pPr algn="r"/>
            <a:endParaRPr lang="en-US" sz="1350" dirty="0">
              <a:latin typeface="AhnbergHand" charset="0"/>
              <a:ea typeface="AhnbergHand" charset="0"/>
              <a:cs typeface="AhnbergHand" charset="0"/>
            </a:endParaRPr>
          </a:p>
          <a:p>
            <a:pPr algn="r"/>
            <a:r>
              <a:rPr lang="en-US" sz="1350" dirty="0">
                <a:latin typeface="AhnbergHand" charset="0"/>
                <a:ea typeface="AhnbergHand" charset="0"/>
                <a:cs typeface="AhnbergHand" charset="0"/>
              </a:rPr>
              <a:t>Geoff Huston, Joao </a:t>
            </a:r>
            <a:r>
              <a:rPr lang="en-US" sz="1350" dirty="0" err="1">
                <a:latin typeface="AhnbergHand" charset="0"/>
                <a:ea typeface="AhnbergHand" charset="0"/>
                <a:cs typeface="AhnbergHand" charset="0"/>
              </a:rPr>
              <a:t>Damas</a:t>
            </a:r>
            <a:endParaRPr lang="en-US" sz="1350" dirty="0">
              <a:latin typeface="AhnbergHand" charset="0"/>
              <a:ea typeface="AhnbergHand" charset="0"/>
              <a:cs typeface="AhnbergHand" charset="0"/>
            </a:endParaRPr>
          </a:p>
          <a:p>
            <a:pPr algn="r"/>
            <a:endParaRPr lang="en-US" sz="1350" dirty="0">
              <a:latin typeface="AhnbergHand" charset="0"/>
              <a:ea typeface="AhnbergHand" charset="0"/>
              <a:cs typeface="AhnbergHand" charset="0"/>
            </a:endParaRPr>
          </a:p>
          <a:p>
            <a:pPr algn="r"/>
            <a:r>
              <a:rPr lang="en-US" sz="1350" dirty="0">
                <a:latin typeface="AhnbergHand" charset="0"/>
                <a:ea typeface="AhnbergHand" charset="0"/>
                <a:cs typeface="AhnbergHand" charset="0"/>
              </a:rPr>
              <a:t>APNIC Labs</a:t>
            </a:r>
          </a:p>
          <a:p>
            <a:pPr algn="r"/>
            <a:endParaRPr lang="en-US" dirty="0"/>
          </a:p>
        </p:txBody>
      </p:sp>
    </p:spTree>
    <p:extLst>
      <p:ext uri="{BB962C8B-B14F-4D97-AF65-F5344CB8AC3E}">
        <p14:creationId xmlns:p14="http://schemas.microsoft.com/office/powerpoint/2010/main" val="645604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However</a:t>
            </a:r>
            <a:r>
              <a:rPr lang="mr-IN" dirty="0" smtClean="0">
                <a:latin typeface="Powderfinger Type" charset="0"/>
                <a:ea typeface="Powderfinger Type" charset="0"/>
                <a:cs typeface="Powderfinger Type" charset="0"/>
              </a:rPr>
              <a: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UDP Fragmentation has its problems</a:t>
            </a:r>
          </a:p>
          <a:p>
            <a:pPr lvl="1"/>
            <a:r>
              <a:rPr lang="en-US" sz="1950" dirty="0">
                <a:solidFill>
                  <a:schemeClr val="bg1">
                    <a:lumMod val="65000"/>
                  </a:schemeClr>
                </a:solidFill>
              </a:rPr>
              <a:t>UDP trailing fragments in IPv4 and IPv6 may encounter fragment filtering rules on firewalls in front of resolvers</a:t>
            </a:r>
          </a:p>
          <a:p>
            <a:pPr lvl="1"/>
            <a:endParaRPr lang="en-US" sz="1950" dirty="0">
              <a:solidFill>
                <a:schemeClr val="bg1">
                  <a:lumMod val="65000"/>
                </a:schemeClr>
              </a:solidFill>
            </a:endParaRPr>
          </a:p>
          <a:p>
            <a:pPr lvl="1"/>
            <a:r>
              <a:rPr lang="en-US" sz="1950" dirty="0">
                <a:solidFill>
                  <a:schemeClr val="bg1">
                    <a:lumMod val="65000"/>
                  </a:schemeClr>
                </a:solidFill>
              </a:rPr>
              <a:t>Large UDP packets in IPv6 may encounter path MTU mismatch problems, and the ICMP6 Packet Too Big diagnostic message may be filtered. </a:t>
            </a:r>
          </a:p>
          <a:p>
            <a:pPr lvl="1">
              <a:buClr>
                <a:schemeClr val="bg1"/>
              </a:buClr>
            </a:pPr>
            <a:r>
              <a:rPr lang="en-US" sz="1950" dirty="0">
                <a:solidFill>
                  <a:schemeClr val="bg1">
                    <a:lumMod val="65000"/>
                  </a:schemeClr>
                </a:solidFill>
              </a:rPr>
              <a:t>Even if it is delivered, the host may not process the message due to the lack of verification of the authenticity of the ICMP6 message. Because the protocol is UDP, receipt of an ICMP6 message will not cause retransmission of a re-framed packet.</a:t>
            </a:r>
          </a:p>
          <a:p>
            <a:pPr lvl="1">
              <a:buClr>
                <a:schemeClr val="bg1"/>
              </a:buClr>
            </a:pPr>
            <a:endParaRPr lang="en-US" dirty="0" smtClean="0">
              <a:solidFill>
                <a:schemeClr val="bg1">
                  <a:lumMod val="65000"/>
                </a:schemeClr>
              </a:solidFill>
            </a:endParaRPr>
          </a:p>
          <a:p>
            <a:pPr lvl="1">
              <a:buClr>
                <a:schemeClr val="tx1"/>
              </a:buClr>
            </a:pPr>
            <a:r>
              <a:rPr lang="en-US" dirty="0"/>
              <a:t>UDP fragments in IPv6 are implemented by Extension Headers. There is some evidence of deployment of IPv6 switching equipment that unilaterally discards IPv6 packets with extension headers (</a:t>
            </a:r>
            <a:r>
              <a:rPr lang="fi-FI" dirty="0"/>
              <a:t>RFC 7872)</a:t>
            </a:r>
            <a:endParaRPr lang="en-US" dirty="0"/>
          </a:p>
          <a:p>
            <a:pPr lvl="1">
              <a:buClr>
                <a:schemeClr val="bg1"/>
              </a:buClr>
            </a:pPr>
            <a:endParaRPr lang="en-US" dirty="0" smtClean="0"/>
          </a:p>
        </p:txBody>
      </p:sp>
    </p:spTree>
    <p:extLst>
      <p:ext uri="{BB962C8B-B14F-4D97-AF65-F5344CB8AC3E}">
        <p14:creationId xmlns:p14="http://schemas.microsoft.com/office/powerpoint/2010/main" val="1477525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For example:</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7" y="1369219"/>
            <a:ext cx="9648536" cy="3263504"/>
          </a:xfrm>
        </p:spPr>
        <p:txBody>
          <a:bodyPr>
            <a:noAutofit/>
          </a:bodyPr>
          <a:lstStyle/>
          <a:p>
            <a:pPr marL="0" indent="0">
              <a:spcBef>
                <a:spcPts val="0"/>
              </a:spcBef>
              <a:buNone/>
            </a:pPr>
            <a:r>
              <a:rPr lang="mr-IN" sz="1050" dirty="0"/>
              <a:t>$ </a:t>
            </a:r>
            <a:r>
              <a:rPr lang="mr-IN" sz="1050" dirty="0" err="1"/>
              <a:t>dig</a:t>
            </a:r>
            <a:r>
              <a:rPr lang="mr-IN" sz="1050" dirty="0"/>
              <a:t> +</a:t>
            </a:r>
            <a:r>
              <a:rPr lang="mr-IN" sz="1050" dirty="0" err="1"/>
              <a:t>bufsize</a:t>
            </a:r>
            <a:r>
              <a:rPr lang="mr-IN" sz="1050" dirty="0"/>
              <a:t>=4096 +</a:t>
            </a:r>
            <a:r>
              <a:rPr lang="mr-IN" sz="1050" dirty="0" err="1"/>
              <a:t>dnssec</a:t>
            </a:r>
            <a:r>
              <a:rPr lang="mr-IN" sz="1050" dirty="0"/>
              <a:t> </a:t>
            </a:r>
            <a:r>
              <a:rPr lang="en-US" sz="1050" i="1" dirty="0"/>
              <a:t>question</a:t>
            </a:r>
            <a:r>
              <a:rPr lang="mr-IN" sz="1050" dirty="0"/>
              <a:t>.</a:t>
            </a:r>
            <a:r>
              <a:rPr lang="mr-IN" sz="1050" dirty="0" err="1"/>
              <a:t>dotnxdomain.net</a:t>
            </a:r>
            <a:r>
              <a:rPr lang="mr-IN" sz="1050" dirty="0"/>
              <a:t>. @8.8.8.8 </a:t>
            </a:r>
          </a:p>
          <a:p>
            <a:pPr marL="0" indent="0">
              <a:spcBef>
                <a:spcPts val="0"/>
              </a:spcBef>
              <a:buNone/>
            </a:pPr>
            <a:r>
              <a:rPr lang="mr-IN" sz="1050" dirty="0"/>
              <a:t/>
            </a:r>
            <a:br>
              <a:rPr lang="mr-IN" sz="1050" dirty="0"/>
            </a:br>
            <a:endParaRPr lang="mr-IN" sz="1050" dirty="0"/>
          </a:p>
          <a:p>
            <a:pPr marL="0" indent="0">
              <a:spcBef>
                <a:spcPts val="0"/>
              </a:spcBef>
              <a:buNone/>
            </a:pPr>
            <a:r>
              <a:rPr lang="mr-IN" sz="1050" dirty="0"/>
              <a:t>; &lt;&lt;&gt;&gt; </a:t>
            </a:r>
            <a:r>
              <a:rPr lang="mr-IN" sz="1050" dirty="0" err="1"/>
              <a:t>DiG</a:t>
            </a:r>
            <a:r>
              <a:rPr lang="mr-IN" sz="1050" dirty="0"/>
              <a:t> 9.9.5-9+deb8u10-Debian &lt;&lt;&gt;&gt; +</a:t>
            </a:r>
            <a:r>
              <a:rPr lang="mr-IN" sz="1050" dirty="0" err="1"/>
              <a:t>bufsize</a:t>
            </a:r>
            <a:r>
              <a:rPr lang="mr-IN" sz="1050" dirty="0"/>
              <a:t>=4096 +</a:t>
            </a:r>
            <a:r>
              <a:rPr lang="mr-IN" sz="1050" dirty="0" err="1"/>
              <a:t>dnssec</a:t>
            </a:r>
            <a:r>
              <a:rPr lang="mr-IN" sz="1050" dirty="0"/>
              <a:t> </a:t>
            </a:r>
            <a:r>
              <a:rPr lang="en-US" sz="1050" i="1" dirty="0"/>
              <a:t>question</a:t>
            </a:r>
            <a:r>
              <a:rPr lang="mr-IN" sz="1050" dirty="0"/>
              <a:t>.</a:t>
            </a:r>
            <a:r>
              <a:rPr lang="mr-IN" sz="1050" dirty="0" err="1"/>
              <a:t>dotnxdomain.net</a:t>
            </a:r>
            <a:r>
              <a:rPr lang="mr-IN" sz="1050" dirty="0"/>
              <a:t>. @8.8.8.8 </a:t>
            </a:r>
          </a:p>
          <a:p>
            <a:pPr marL="0" indent="0">
              <a:spcBef>
                <a:spcPts val="0"/>
              </a:spcBef>
              <a:buNone/>
            </a:pPr>
            <a:r>
              <a:rPr lang="mr-IN" sz="1050" dirty="0"/>
              <a:t>;; </a:t>
            </a:r>
            <a:r>
              <a:rPr lang="mr-IN" sz="1050" dirty="0" err="1"/>
              <a:t>global</a:t>
            </a:r>
            <a:r>
              <a:rPr lang="mr-IN" sz="1050" dirty="0"/>
              <a:t> </a:t>
            </a:r>
            <a:r>
              <a:rPr lang="mr-IN" sz="1050" dirty="0" err="1"/>
              <a:t>options</a:t>
            </a:r>
            <a:r>
              <a:rPr lang="mr-IN" sz="1050" dirty="0"/>
              <a:t>: +</a:t>
            </a:r>
            <a:r>
              <a:rPr lang="mr-IN" sz="1050" dirty="0" err="1"/>
              <a:t>cmd</a:t>
            </a:r>
            <a:r>
              <a:rPr lang="mr-IN" sz="1050" dirty="0"/>
              <a:t> </a:t>
            </a:r>
          </a:p>
          <a:p>
            <a:pPr marL="0" indent="0">
              <a:spcBef>
                <a:spcPts val="0"/>
              </a:spcBef>
              <a:buNone/>
            </a:pPr>
            <a:r>
              <a:rPr lang="mr-IN" sz="1050" dirty="0"/>
              <a:t>;; </a:t>
            </a:r>
            <a:r>
              <a:rPr lang="mr-IN" sz="1050" dirty="0" err="1"/>
              <a:t>Got</a:t>
            </a:r>
            <a:r>
              <a:rPr lang="mr-IN" sz="1050" dirty="0"/>
              <a:t> </a:t>
            </a:r>
            <a:r>
              <a:rPr lang="mr-IN" sz="1050" dirty="0" err="1"/>
              <a:t>answer</a:t>
            </a:r>
            <a:r>
              <a:rPr lang="mr-IN" sz="1050" dirty="0"/>
              <a:t>: </a:t>
            </a:r>
          </a:p>
          <a:p>
            <a:pPr marL="0" indent="0">
              <a:spcBef>
                <a:spcPts val="0"/>
              </a:spcBef>
              <a:buNone/>
            </a:pPr>
            <a:r>
              <a:rPr lang="mr-IN" sz="1050" dirty="0"/>
              <a:t>;; -&gt;&gt;HEADER&lt;&lt;- </a:t>
            </a:r>
            <a:r>
              <a:rPr lang="mr-IN" sz="1050" dirty="0" err="1"/>
              <a:t>opcode</a:t>
            </a:r>
            <a:r>
              <a:rPr lang="mr-IN" sz="1050" dirty="0"/>
              <a:t>: QUERY, </a:t>
            </a:r>
            <a:r>
              <a:rPr lang="mr-IN" sz="1050" dirty="0" err="1"/>
              <a:t>status</a:t>
            </a:r>
            <a:r>
              <a:rPr lang="mr-IN" sz="1050" dirty="0"/>
              <a:t>: SERVFAIL, </a:t>
            </a:r>
            <a:r>
              <a:rPr lang="mr-IN" sz="1050" dirty="0" err="1"/>
              <a:t>id</a:t>
            </a:r>
            <a:r>
              <a:rPr lang="mr-IN" sz="1050" dirty="0"/>
              <a:t>: 34058 </a:t>
            </a:r>
          </a:p>
          <a:p>
            <a:pPr marL="0" indent="0">
              <a:spcBef>
                <a:spcPts val="0"/>
              </a:spcBef>
              <a:buNone/>
            </a:pPr>
            <a:r>
              <a:rPr lang="mr-IN" sz="1050" dirty="0"/>
              <a:t>;; </a:t>
            </a:r>
            <a:r>
              <a:rPr lang="mr-IN" sz="1050" dirty="0" err="1"/>
              <a:t>flags</a:t>
            </a:r>
            <a:r>
              <a:rPr lang="mr-IN" sz="1050" dirty="0"/>
              <a:t>: </a:t>
            </a:r>
            <a:r>
              <a:rPr lang="mr-IN" sz="1050" dirty="0" err="1"/>
              <a:t>qr</a:t>
            </a:r>
            <a:r>
              <a:rPr lang="mr-IN" sz="1050" dirty="0"/>
              <a:t> </a:t>
            </a:r>
            <a:r>
              <a:rPr lang="mr-IN" sz="1050" dirty="0" err="1"/>
              <a:t>rd</a:t>
            </a:r>
            <a:r>
              <a:rPr lang="mr-IN" sz="1050" dirty="0"/>
              <a:t> </a:t>
            </a:r>
            <a:r>
              <a:rPr lang="mr-IN" sz="1050" dirty="0" err="1"/>
              <a:t>ra</a:t>
            </a:r>
            <a:r>
              <a:rPr lang="mr-IN" sz="1050" dirty="0"/>
              <a:t>; QUERY: 1, ANSWER: 0, AUTHORITY: 0, ADDITIONAL: 1 </a:t>
            </a:r>
          </a:p>
          <a:p>
            <a:pPr marL="0" indent="0">
              <a:spcBef>
                <a:spcPts val="0"/>
              </a:spcBef>
              <a:buNone/>
            </a:pPr>
            <a:r>
              <a:rPr lang="mr-IN" sz="1050" dirty="0"/>
              <a:t/>
            </a:r>
            <a:br>
              <a:rPr lang="mr-IN" sz="1050" dirty="0"/>
            </a:br>
            <a:endParaRPr lang="mr-IN" sz="1050" dirty="0"/>
          </a:p>
          <a:p>
            <a:pPr marL="0" indent="0">
              <a:spcBef>
                <a:spcPts val="0"/>
              </a:spcBef>
              <a:buNone/>
            </a:pPr>
            <a:r>
              <a:rPr lang="mr-IN" sz="1050" dirty="0"/>
              <a:t>;; OPT PSEUDOSECTION: </a:t>
            </a:r>
          </a:p>
          <a:p>
            <a:pPr marL="0" indent="0">
              <a:spcBef>
                <a:spcPts val="0"/>
              </a:spcBef>
              <a:buNone/>
            </a:pPr>
            <a:r>
              <a:rPr lang="mr-IN" sz="1050" dirty="0"/>
              <a:t>; EDNS: </a:t>
            </a:r>
            <a:r>
              <a:rPr lang="mr-IN" sz="1050" dirty="0" err="1"/>
              <a:t>version</a:t>
            </a:r>
            <a:r>
              <a:rPr lang="mr-IN" sz="1050" dirty="0"/>
              <a:t>: 0, </a:t>
            </a:r>
            <a:r>
              <a:rPr lang="mr-IN" sz="1050" dirty="0" err="1"/>
              <a:t>flags</a:t>
            </a:r>
            <a:r>
              <a:rPr lang="mr-IN" sz="1050" dirty="0"/>
              <a:t>: </a:t>
            </a:r>
            <a:r>
              <a:rPr lang="mr-IN" sz="1050" dirty="0" err="1"/>
              <a:t>do</a:t>
            </a:r>
            <a:r>
              <a:rPr lang="mr-IN" sz="1050" dirty="0"/>
              <a:t>; </a:t>
            </a:r>
            <a:r>
              <a:rPr lang="mr-IN" sz="1050" dirty="0" err="1"/>
              <a:t>udp</a:t>
            </a:r>
            <a:r>
              <a:rPr lang="mr-IN" sz="1050" dirty="0"/>
              <a:t>: 512 </a:t>
            </a:r>
          </a:p>
          <a:p>
            <a:pPr marL="0" indent="0">
              <a:spcBef>
                <a:spcPts val="0"/>
              </a:spcBef>
              <a:buNone/>
            </a:pPr>
            <a:r>
              <a:rPr lang="mr-IN" sz="1050" dirty="0"/>
              <a:t>;; QUESTION SECTION: </a:t>
            </a:r>
          </a:p>
          <a:p>
            <a:pPr marL="0" indent="0">
              <a:spcBef>
                <a:spcPts val="0"/>
              </a:spcBef>
              <a:buNone/>
            </a:pPr>
            <a:r>
              <a:rPr lang="mr-IN" sz="1050" dirty="0"/>
              <a:t>;</a:t>
            </a:r>
            <a:r>
              <a:rPr lang="en-US" sz="1050" i="1" dirty="0"/>
              <a:t>question</a:t>
            </a:r>
            <a:r>
              <a:rPr lang="mr-IN" sz="1050" dirty="0"/>
              <a:t>.ap2.dotnxdomain.net. IN    </a:t>
            </a:r>
            <a:r>
              <a:rPr lang="mr-IN" sz="1050" dirty="0" err="1"/>
              <a:t>A</a:t>
            </a:r>
            <a:r>
              <a:rPr lang="mr-IN" sz="1050" dirty="0"/>
              <a:t> </a:t>
            </a:r>
          </a:p>
          <a:p>
            <a:pPr marL="0" indent="0">
              <a:spcBef>
                <a:spcPts val="0"/>
              </a:spcBef>
              <a:buNone/>
            </a:pPr>
            <a:r>
              <a:rPr lang="mr-IN" sz="1050" dirty="0"/>
              <a:t/>
            </a:r>
            <a:br>
              <a:rPr lang="mr-IN" sz="1050" dirty="0"/>
            </a:br>
            <a:endParaRPr lang="mr-IN" sz="1050" dirty="0"/>
          </a:p>
          <a:p>
            <a:pPr marL="0" indent="0">
              <a:spcBef>
                <a:spcPts val="0"/>
              </a:spcBef>
              <a:buNone/>
            </a:pPr>
            <a:r>
              <a:rPr lang="mr-IN" sz="1050" dirty="0"/>
              <a:t>;; </a:t>
            </a:r>
            <a:r>
              <a:rPr lang="mr-IN" sz="1050" dirty="0" err="1"/>
              <a:t>Query</a:t>
            </a:r>
            <a:r>
              <a:rPr lang="mr-IN" sz="1050" dirty="0"/>
              <a:t> </a:t>
            </a:r>
            <a:r>
              <a:rPr lang="mr-IN" sz="1050" dirty="0" err="1"/>
              <a:t>time</a:t>
            </a:r>
            <a:r>
              <a:rPr lang="mr-IN" sz="1050" dirty="0"/>
              <a:t>: 3477 </a:t>
            </a:r>
            <a:r>
              <a:rPr lang="mr-IN" sz="1050" dirty="0" err="1"/>
              <a:t>msec</a:t>
            </a:r>
            <a:r>
              <a:rPr lang="mr-IN" sz="1050" dirty="0"/>
              <a:t> </a:t>
            </a:r>
          </a:p>
          <a:p>
            <a:pPr marL="0" indent="0">
              <a:spcBef>
                <a:spcPts val="0"/>
              </a:spcBef>
              <a:buNone/>
            </a:pPr>
            <a:r>
              <a:rPr lang="mr-IN" sz="1050" dirty="0"/>
              <a:t>;; SERVER: 8.8.8.8#53(8.8.8.8) </a:t>
            </a:r>
          </a:p>
          <a:p>
            <a:pPr marL="0" indent="0">
              <a:spcBef>
                <a:spcPts val="0"/>
              </a:spcBef>
              <a:buNone/>
            </a:pPr>
            <a:r>
              <a:rPr lang="mr-IN" sz="1050" dirty="0"/>
              <a:t>;; WHEN: </a:t>
            </a:r>
            <a:r>
              <a:rPr lang="mr-IN" sz="1050" dirty="0" err="1"/>
              <a:t>Thu</a:t>
            </a:r>
            <a:r>
              <a:rPr lang="mr-IN" sz="1050" dirty="0"/>
              <a:t> </a:t>
            </a:r>
            <a:r>
              <a:rPr lang="mr-IN" sz="1050" dirty="0" err="1"/>
              <a:t>Jul</a:t>
            </a:r>
            <a:r>
              <a:rPr lang="mr-IN" sz="1050" dirty="0"/>
              <a:t> 06 04:57:41 UTC 2017 </a:t>
            </a:r>
          </a:p>
          <a:p>
            <a:pPr marL="0" indent="0">
              <a:spcBef>
                <a:spcPts val="0"/>
              </a:spcBef>
              <a:buNone/>
            </a:pPr>
            <a:r>
              <a:rPr lang="mr-IN" sz="1050" dirty="0"/>
              <a:t>;; MSG SIZE  </a:t>
            </a:r>
            <a:r>
              <a:rPr lang="mr-IN" sz="1050" dirty="0" err="1"/>
              <a:t>rcvd</a:t>
            </a:r>
            <a:r>
              <a:rPr lang="mr-IN" sz="1050" dirty="0"/>
              <a:t>: 104 </a:t>
            </a:r>
          </a:p>
        </p:txBody>
      </p:sp>
      <p:sp>
        <p:nvSpPr>
          <p:cNvPr id="5" name="Freeform 4"/>
          <p:cNvSpPr/>
          <p:nvPr/>
        </p:nvSpPr>
        <p:spPr>
          <a:xfrm>
            <a:off x="4999891" y="1256999"/>
            <a:ext cx="788666" cy="459758"/>
          </a:xfrm>
          <a:custGeom>
            <a:avLst/>
            <a:gdLst>
              <a:gd name="connsiteX0" fmla="*/ 216658 w 1051554"/>
              <a:gd name="connsiteY0" fmla="*/ 446999 h 613010"/>
              <a:gd name="connsiteX1" fmla="*/ 288220 w 1051554"/>
              <a:gd name="connsiteY1" fmla="*/ 470853 h 613010"/>
              <a:gd name="connsiteX2" fmla="*/ 1003837 w 1051554"/>
              <a:gd name="connsiteY2" fmla="*/ 367486 h 613010"/>
              <a:gd name="connsiteX3" fmla="*/ 884568 w 1051554"/>
              <a:gd name="connsiteY3" fmla="*/ 152801 h 613010"/>
              <a:gd name="connsiteX4" fmla="*/ 73535 w 1051554"/>
              <a:gd name="connsiteY4" fmla="*/ 17629 h 613010"/>
              <a:gd name="connsiteX5" fmla="*/ 57632 w 1051554"/>
              <a:gd name="connsiteY5" fmla="*/ 558318 h 613010"/>
              <a:gd name="connsiteX6" fmla="*/ 248463 w 1051554"/>
              <a:gd name="connsiteY6" fmla="*/ 566269 h 6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554" h="613010">
                <a:moveTo>
                  <a:pt x="216658" y="446999"/>
                </a:moveTo>
                <a:cubicBezTo>
                  <a:pt x="186841" y="465552"/>
                  <a:pt x="157024" y="484105"/>
                  <a:pt x="288220" y="470853"/>
                </a:cubicBezTo>
                <a:cubicBezTo>
                  <a:pt x="419416" y="457601"/>
                  <a:pt x="904446" y="420495"/>
                  <a:pt x="1003837" y="367486"/>
                </a:cubicBezTo>
                <a:cubicBezTo>
                  <a:pt x="1103228" y="314477"/>
                  <a:pt x="1039618" y="211110"/>
                  <a:pt x="884568" y="152801"/>
                </a:cubicBezTo>
                <a:cubicBezTo>
                  <a:pt x="729518" y="94492"/>
                  <a:pt x="211358" y="-49957"/>
                  <a:pt x="73535" y="17629"/>
                </a:cubicBezTo>
                <a:cubicBezTo>
                  <a:pt x="-64288" y="85215"/>
                  <a:pt x="28477" y="466878"/>
                  <a:pt x="57632" y="558318"/>
                </a:cubicBezTo>
                <a:cubicBezTo>
                  <a:pt x="86787" y="649758"/>
                  <a:pt x="167625" y="608013"/>
                  <a:pt x="248463" y="5662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887103">
            <a:off x="4479204" y="446747"/>
            <a:ext cx="3196424" cy="507831"/>
          </a:xfrm>
          <a:prstGeom prst="rect">
            <a:avLst/>
          </a:prstGeom>
          <a:noFill/>
        </p:spPr>
        <p:txBody>
          <a:bodyPr wrap="square" rtlCol="0">
            <a:spAutoFit/>
          </a:bodyPr>
          <a:lstStyle/>
          <a:p>
            <a:r>
              <a:rPr lang="en-US" sz="1350" dirty="0">
                <a:latin typeface="AhnbergHand" charset="0"/>
                <a:ea typeface="AhnbergHand" charset="0"/>
                <a:cs typeface="AhnbergHand" charset="0"/>
              </a:rPr>
              <a:t>The only authoritative name server for this zone is via IPv6</a:t>
            </a:r>
          </a:p>
        </p:txBody>
      </p:sp>
      <p:sp>
        <p:nvSpPr>
          <p:cNvPr id="8" name="Freeform 7"/>
          <p:cNvSpPr/>
          <p:nvPr/>
        </p:nvSpPr>
        <p:spPr>
          <a:xfrm>
            <a:off x="4100883" y="864706"/>
            <a:ext cx="1210588" cy="470762"/>
          </a:xfrm>
          <a:custGeom>
            <a:avLst/>
            <a:gdLst>
              <a:gd name="connsiteX0" fmla="*/ 683812 w 683812"/>
              <a:gd name="connsiteY0" fmla="*/ 0 h 627682"/>
              <a:gd name="connsiteX1" fmla="*/ 190831 w 683812"/>
              <a:gd name="connsiteY1" fmla="*/ 166977 h 627682"/>
              <a:gd name="connsiteX2" fmla="*/ 143124 w 683812"/>
              <a:gd name="connsiteY2" fmla="*/ 620202 h 627682"/>
              <a:gd name="connsiteX3" fmla="*/ 310101 w 683812"/>
              <a:gd name="connsiteY3" fmla="*/ 461176 h 627682"/>
              <a:gd name="connsiteX4" fmla="*/ 135172 w 683812"/>
              <a:gd name="connsiteY4" fmla="*/ 620202 h 627682"/>
              <a:gd name="connsiteX5" fmla="*/ 0 w 683812"/>
              <a:gd name="connsiteY5" fmla="*/ 508883 h 62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812" h="627682">
                <a:moveTo>
                  <a:pt x="683812" y="0"/>
                </a:moveTo>
                <a:cubicBezTo>
                  <a:pt x="482379" y="31805"/>
                  <a:pt x="280946" y="63610"/>
                  <a:pt x="190831" y="166977"/>
                </a:cubicBezTo>
                <a:cubicBezTo>
                  <a:pt x="100716" y="270344"/>
                  <a:pt x="123246" y="571169"/>
                  <a:pt x="143124" y="620202"/>
                </a:cubicBezTo>
                <a:cubicBezTo>
                  <a:pt x="163002" y="669235"/>
                  <a:pt x="311426" y="461176"/>
                  <a:pt x="310101" y="461176"/>
                </a:cubicBezTo>
                <a:cubicBezTo>
                  <a:pt x="308776" y="461176"/>
                  <a:pt x="186856" y="612251"/>
                  <a:pt x="135172" y="620202"/>
                </a:cubicBezTo>
                <a:cubicBezTo>
                  <a:pt x="83488" y="628153"/>
                  <a:pt x="41744" y="568518"/>
                  <a:pt x="0" y="508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396606" y="1323893"/>
            <a:ext cx="1635526" cy="318534"/>
          </a:xfrm>
          <a:custGeom>
            <a:avLst/>
            <a:gdLst>
              <a:gd name="connsiteX0" fmla="*/ 215470 w 2180701"/>
              <a:gd name="connsiteY0" fmla="*/ 0 h 424712"/>
              <a:gd name="connsiteX1" fmla="*/ 56444 w 2180701"/>
              <a:gd name="connsiteY1" fmla="*/ 135172 h 424712"/>
              <a:gd name="connsiteX2" fmla="*/ 183665 w 2180701"/>
              <a:gd name="connsiteY2" fmla="*/ 357808 h 424712"/>
              <a:gd name="connsiteX3" fmla="*/ 1932952 w 2180701"/>
              <a:gd name="connsiteY3" fmla="*/ 413467 h 424712"/>
              <a:gd name="connsiteX4" fmla="*/ 2123783 w 2180701"/>
              <a:gd name="connsiteY4" fmla="*/ 166977 h 424712"/>
              <a:gd name="connsiteX5" fmla="*/ 1503582 w 2180701"/>
              <a:gd name="connsiteY5" fmla="*/ 15902 h 424712"/>
              <a:gd name="connsiteX6" fmla="*/ 247275 w 2180701"/>
              <a:gd name="connsiteY6" fmla="*/ 111318 h 4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701" h="424712">
                <a:moveTo>
                  <a:pt x="215470" y="0"/>
                </a:moveTo>
                <a:cubicBezTo>
                  <a:pt x="138607" y="37768"/>
                  <a:pt x="61745" y="75537"/>
                  <a:pt x="56444" y="135172"/>
                </a:cubicBezTo>
                <a:cubicBezTo>
                  <a:pt x="51143" y="194807"/>
                  <a:pt x="-129086" y="311425"/>
                  <a:pt x="183665" y="357808"/>
                </a:cubicBezTo>
                <a:cubicBezTo>
                  <a:pt x="496416" y="404191"/>
                  <a:pt x="1609599" y="445272"/>
                  <a:pt x="1932952" y="413467"/>
                </a:cubicBezTo>
                <a:cubicBezTo>
                  <a:pt x="2256305" y="381662"/>
                  <a:pt x="2195345" y="233238"/>
                  <a:pt x="2123783" y="166977"/>
                </a:cubicBezTo>
                <a:cubicBezTo>
                  <a:pt x="2052221" y="100716"/>
                  <a:pt x="1816333" y="25178"/>
                  <a:pt x="1503582" y="15902"/>
                </a:cubicBezTo>
                <a:cubicBezTo>
                  <a:pt x="1190831" y="6626"/>
                  <a:pt x="719053" y="58972"/>
                  <a:pt x="247275" y="111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rot="21386986">
            <a:off x="4665066" y="3256538"/>
            <a:ext cx="3196424" cy="1131079"/>
          </a:xfrm>
          <a:prstGeom prst="rect">
            <a:avLst/>
          </a:prstGeom>
          <a:noFill/>
        </p:spPr>
        <p:txBody>
          <a:bodyPr wrap="square" rtlCol="0">
            <a:spAutoFit/>
          </a:bodyPr>
          <a:lstStyle/>
          <a:p>
            <a:r>
              <a:rPr lang="en-US" sz="1350" dirty="0">
                <a:latin typeface="AhnbergHand" charset="0"/>
                <a:ea typeface="AhnbergHand" charset="0"/>
                <a:cs typeface="AhnbergHand" charset="0"/>
              </a:rPr>
              <a:t>Yes, I’m asking Google’s public</a:t>
            </a:r>
          </a:p>
          <a:p>
            <a:r>
              <a:rPr lang="en-US" sz="1350" dirty="0">
                <a:latin typeface="AhnbergHand" charset="0"/>
                <a:ea typeface="AhnbergHand" charset="0"/>
                <a:cs typeface="AhnbergHand" charset="0"/>
              </a:rPr>
              <a:t>DNS resolver service over IPv4, and getting Googles PDNS to query the authoritative server over IPv6</a:t>
            </a:r>
          </a:p>
        </p:txBody>
      </p:sp>
      <p:sp>
        <p:nvSpPr>
          <p:cNvPr id="6" name="Freeform 5"/>
          <p:cNvSpPr/>
          <p:nvPr/>
        </p:nvSpPr>
        <p:spPr>
          <a:xfrm>
            <a:off x="5525055" y="1609530"/>
            <a:ext cx="317167" cy="1616713"/>
          </a:xfrm>
          <a:custGeom>
            <a:avLst/>
            <a:gdLst>
              <a:gd name="connsiteX0" fmla="*/ 422889 w 422889"/>
              <a:gd name="connsiteY0" fmla="*/ 2155617 h 2155617"/>
              <a:gd name="connsiteX1" fmla="*/ 279765 w 422889"/>
              <a:gd name="connsiteY1" fmla="*/ 1312778 h 2155617"/>
              <a:gd name="connsiteX2" fmla="*/ 57129 w 422889"/>
              <a:gd name="connsiteY2" fmla="*/ 128034 h 2155617"/>
              <a:gd name="connsiteX3" fmla="*/ 1470 w 422889"/>
              <a:gd name="connsiteY3" fmla="*/ 183693 h 2155617"/>
              <a:gd name="connsiteX4" fmla="*/ 25324 w 422889"/>
              <a:gd name="connsiteY4" fmla="*/ 813 h 2155617"/>
              <a:gd name="connsiteX5" fmla="*/ 120739 w 422889"/>
              <a:gd name="connsiteY5" fmla="*/ 112131 h 215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889" h="2155617">
                <a:moveTo>
                  <a:pt x="422889" y="2155617"/>
                </a:moveTo>
                <a:cubicBezTo>
                  <a:pt x="381807" y="1903162"/>
                  <a:pt x="340725" y="1650708"/>
                  <a:pt x="279765" y="1312778"/>
                </a:cubicBezTo>
                <a:cubicBezTo>
                  <a:pt x="218805" y="974847"/>
                  <a:pt x="103512" y="316215"/>
                  <a:pt x="57129" y="128034"/>
                </a:cubicBezTo>
                <a:cubicBezTo>
                  <a:pt x="10746" y="-60147"/>
                  <a:pt x="6771" y="204896"/>
                  <a:pt x="1470" y="183693"/>
                </a:cubicBezTo>
                <a:cubicBezTo>
                  <a:pt x="-3831" y="162490"/>
                  <a:pt x="5446" y="12740"/>
                  <a:pt x="25324" y="813"/>
                </a:cubicBezTo>
                <a:cubicBezTo>
                  <a:pt x="45202" y="-11114"/>
                  <a:pt x="120739" y="112131"/>
                  <a:pt x="120739" y="11213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75094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For example:</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7" y="1369219"/>
            <a:ext cx="9648536" cy="3263504"/>
          </a:xfrm>
        </p:spPr>
        <p:txBody>
          <a:bodyPr>
            <a:noAutofit/>
          </a:bodyPr>
          <a:lstStyle/>
          <a:p>
            <a:pPr marL="0" indent="0">
              <a:spcBef>
                <a:spcPts val="0"/>
              </a:spcBef>
              <a:buNone/>
            </a:pPr>
            <a:r>
              <a:rPr lang="mr-IN" sz="1050" dirty="0"/>
              <a:t>$ </a:t>
            </a:r>
            <a:r>
              <a:rPr lang="mr-IN" sz="1050" dirty="0" err="1"/>
              <a:t>dig</a:t>
            </a:r>
            <a:r>
              <a:rPr lang="mr-IN" sz="1050" dirty="0"/>
              <a:t> +</a:t>
            </a:r>
            <a:r>
              <a:rPr lang="mr-IN" sz="1050" dirty="0" err="1"/>
              <a:t>bufsize</a:t>
            </a:r>
            <a:r>
              <a:rPr lang="mr-IN" sz="1050" dirty="0"/>
              <a:t>=4096 +</a:t>
            </a:r>
            <a:r>
              <a:rPr lang="mr-IN" sz="1050" dirty="0" err="1"/>
              <a:t>dnssec</a:t>
            </a:r>
            <a:r>
              <a:rPr lang="mr-IN" sz="1050" dirty="0"/>
              <a:t> </a:t>
            </a:r>
            <a:r>
              <a:rPr lang="en-US" sz="1050" i="1" dirty="0"/>
              <a:t>question</a:t>
            </a:r>
            <a:r>
              <a:rPr lang="mr-IN" sz="1050" dirty="0"/>
              <a:t>.</a:t>
            </a:r>
            <a:r>
              <a:rPr lang="mr-IN" sz="1050" dirty="0" err="1"/>
              <a:t>dotnxdomain.net</a:t>
            </a:r>
            <a:r>
              <a:rPr lang="mr-IN" sz="1050" dirty="0"/>
              <a:t>. @8.8.8.8 </a:t>
            </a:r>
          </a:p>
          <a:p>
            <a:pPr marL="0" indent="0">
              <a:spcBef>
                <a:spcPts val="0"/>
              </a:spcBef>
              <a:buNone/>
            </a:pPr>
            <a:r>
              <a:rPr lang="mr-IN" sz="1050" dirty="0"/>
              <a:t/>
            </a:r>
            <a:br>
              <a:rPr lang="mr-IN" sz="1050" dirty="0"/>
            </a:br>
            <a:endParaRPr lang="mr-IN" sz="1050" dirty="0"/>
          </a:p>
          <a:p>
            <a:pPr marL="0" indent="0">
              <a:spcBef>
                <a:spcPts val="0"/>
              </a:spcBef>
              <a:buNone/>
            </a:pPr>
            <a:r>
              <a:rPr lang="mr-IN" sz="1050" dirty="0"/>
              <a:t>; &lt;&lt;&gt;&gt; </a:t>
            </a:r>
            <a:r>
              <a:rPr lang="mr-IN" sz="1050" dirty="0" err="1"/>
              <a:t>DiG</a:t>
            </a:r>
            <a:r>
              <a:rPr lang="mr-IN" sz="1050" dirty="0"/>
              <a:t> 9.9.5-9+deb8u10-Debian &lt;&lt;&gt;&gt; +</a:t>
            </a:r>
            <a:r>
              <a:rPr lang="mr-IN" sz="1050" dirty="0" err="1"/>
              <a:t>bufsize</a:t>
            </a:r>
            <a:r>
              <a:rPr lang="mr-IN" sz="1050" dirty="0"/>
              <a:t>=4096 +</a:t>
            </a:r>
            <a:r>
              <a:rPr lang="mr-IN" sz="1050" dirty="0" err="1"/>
              <a:t>dnssec</a:t>
            </a:r>
            <a:r>
              <a:rPr lang="mr-IN" sz="1050" dirty="0"/>
              <a:t> </a:t>
            </a:r>
            <a:r>
              <a:rPr lang="en-US" sz="1050" i="1" dirty="0"/>
              <a:t>question</a:t>
            </a:r>
            <a:r>
              <a:rPr lang="mr-IN" sz="1050" dirty="0"/>
              <a:t>.</a:t>
            </a:r>
            <a:r>
              <a:rPr lang="mr-IN" sz="1050" dirty="0" err="1"/>
              <a:t>dotnxdomain.net</a:t>
            </a:r>
            <a:r>
              <a:rPr lang="mr-IN" sz="1050" dirty="0"/>
              <a:t>. @8.8.8.8 </a:t>
            </a:r>
          </a:p>
          <a:p>
            <a:pPr marL="0" indent="0">
              <a:spcBef>
                <a:spcPts val="0"/>
              </a:spcBef>
              <a:buNone/>
            </a:pPr>
            <a:r>
              <a:rPr lang="mr-IN" sz="1050" dirty="0"/>
              <a:t>;; </a:t>
            </a:r>
            <a:r>
              <a:rPr lang="mr-IN" sz="1050" dirty="0" err="1"/>
              <a:t>global</a:t>
            </a:r>
            <a:r>
              <a:rPr lang="mr-IN" sz="1050" dirty="0"/>
              <a:t> </a:t>
            </a:r>
            <a:r>
              <a:rPr lang="mr-IN" sz="1050" dirty="0" err="1"/>
              <a:t>options</a:t>
            </a:r>
            <a:r>
              <a:rPr lang="mr-IN" sz="1050" dirty="0"/>
              <a:t>: +</a:t>
            </a:r>
            <a:r>
              <a:rPr lang="mr-IN" sz="1050" dirty="0" err="1"/>
              <a:t>cmd</a:t>
            </a:r>
            <a:r>
              <a:rPr lang="mr-IN" sz="1050" dirty="0"/>
              <a:t> </a:t>
            </a:r>
          </a:p>
          <a:p>
            <a:pPr marL="0" indent="0">
              <a:spcBef>
                <a:spcPts val="0"/>
              </a:spcBef>
              <a:buNone/>
            </a:pPr>
            <a:r>
              <a:rPr lang="mr-IN" sz="1050" dirty="0"/>
              <a:t>;; </a:t>
            </a:r>
            <a:r>
              <a:rPr lang="mr-IN" sz="1050" dirty="0" err="1"/>
              <a:t>Got</a:t>
            </a:r>
            <a:r>
              <a:rPr lang="mr-IN" sz="1050" dirty="0"/>
              <a:t> </a:t>
            </a:r>
            <a:r>
              <a:rPr lang="mr-IN" sz="1050" dirty="0" err="1"/>
              <a:t>answer</a:t>
            </a:r>
            <a:r>
              <a:rPr lang="mr-IN" sz="1050" dirty="0"/>
              <a:t>: </a:t>
            </a:r>
          </a:p>
          <a:p>
            <a:pPr marL="0" indent="0">
              <a:spcBef>
                <a:spcPts val="0"/>
              </a:spcBef>
              <a:buNone/>
            </a:pPr>
            <a:r>
              <a:rPr lang="mr-IN" sz="1050" dirty="0"/>
              <a:t>;; -&gt;&gt;HEADER&lt;&lt;- </a:t>
            </a:r>
            <a:r>
              <a:rPr lang="mr-IN" sz="1050" dirty="0" err="1"/>
              <a:t>opcode</a:t>
            </a:r>
            <a:r>
              <a:rPr lang="mr-IN" sz="1050" dirty="0"/>
              <a:t>: QUERY, </a:t>
            </a:r>
            <a:r>
              <a:rPr lang="mr-IN" sz="1050" dirty="0" err="1"/>
              <a:t>status</a:t>
            </a:r>
            <a:r>
              <a:rPr lang="mr-IN" sz="1050" dirty="0"/>
              <a:t>: SERVFAIL, </a:t>
            </a:r>
            <a:r>
              <a:rPr lang="mr-IN" sz="1050" dirty="0" err="1"/>
              <a:t>id</a:t>
            </a:r>
            <a:r>
              <a:rPr lang="mr-IN" sz="1050" dirty="0"/>
              <a:t>: 34058 </a:t>
            </a:r>
          </a:p>
          <a:p>
            <a:pPr marL="0" indent="0">
              <a:spcBef>
                <a:spcPts val="0"/>
              </a:spcBef>
              <a:buNone/>
            </a:pPr>
            <a:r>
              <a:rPr lang="mr-IN" sz="1050" dirty="0"/>
              <a:t>;; </a:t>
            </a:r>
            <a:r>
              <a:rPr lang="mr-IN" sz="1050" dirty="0" err="1"/>
              <a:t>flags</a:t>
            </a:r>
            <a:r>
              <a:rPr lang="mr-IN" sz="1050" dirty="0"/>
              <a:t>: </a:t>
            </a:r>
            <a:r>
              <a:rPr lang="mr-IN" sz="1050" dirty="0" err="1"/>
              <a:t>qr</a:t>
            </a:r>
            <a:r>
              <a:rPr lang="mr-IN" sz="1050" dirty="0"/>
              <a:t> </a:t>
            </a:r>
            <a:r>
              <a:rPr lang="mr-IN" sz="1050" dirty="0" err="1"/>
              <a:t>rd</a:t>
            </a:r>
            <a:r>
              <a:rPr lang="mr-IN" sz="1050" dirty="0"/>
              <a:t> </a:t>
            </a:r>
            <a:r>
              <a:rPr lang="mr-IN" sz="1050" dirty="0" err="1"/>
              <a:t>ra</a:t>
            </a:r>
            <a:r>
              <a:rPr lang="mr-IN" sz="1050" dirty="0"/>
              <a:t>; QUERY: 1, ANSWER: 0, AUTHORITY: 0, ADDITIONAL: 1 </a:t>
            </a:r>
          </a:p>
          <a:p>
            <a:pPr marL="0" indent="0">
              <a:spcBef>
                <a:spcPts val="0"/>
              </a:spcBef>
              <a:buNone/>
            </a:pPr>
            <a:r>
              <a:rPr lang="mr-IN" sz="1050" dirty="0"/>
              <a:t/>
            </a:r>
            <a:br>
              <a:rPr lang="mr-IN" sz="1050" dirty="0"/>
            </a:br>
            <a:endParaRPr lang="mr-IN" sz="1050" dirty="0"/>
          </a:p>
          <a:p>
            <a:pPr marL="0" indent="0">
              <a:spcBef>
                <a:spcPts val="0"/>
              </a:spcBef>
              <a:buNone/>
            </a:pPr>
            <a:r>
              <a:rPr lang="mr-IN" sz="1050" dirty="0"/>
              <a:t>;; OPT PSEUDOSECTION: </a:t>
            </a:r>
          </a:p>
          <a:p>
            <a:pPr marL="0" indent="0">
              <a:spcBef>
                <a:spcPts val="0"/>
              </a:spcBef>
              <a:buNone/>
            </a:pPr>
            <a:r>
              <a:rPr lang="mr-IN" sz="1050" dirty="0"/>
              <a:t>; EDNS: </a:t>
            </a:r>
            <a:r>
              <a:rPr lang="mr-IN" sz="1050" dirty="0" err="1"/>
              <a:t>version</a:t>
            </a:r>
            <a:r>
              <a:rPr lang="mr-IN" sz="1050" dirty="0"/>
              <a:t>: 0, </a:t>
            </a:r>
            <a:r>
              <a:rPr lang="mr-IN" sz="1050" dirty="0" err="1"/>
              <a:t>flags</a:t>
            </a:r>
            <a:r>
              <a:rPr lang="mr-IN" sz="1050" dirty="0"/>
              <a:t>: </a:t>
            </a:r>
            <a:r>
              <a:rPr lang="mr-IN" sz="1050" dirty="0" err="1"/>
              <a:t>do</a:t>
            </a:r>
            <a:r>
              <a:rPr lang="mr-IN" sz="1050" dirty="0"/>
              <a:t>; </a:t>
            </a:r>
            <a:r>
              <a:rPr lang="mr-IN" sz="1050" dirty="0" err="1"/>
              <a:t>udp</a:t>
            </a:r>
            <a:r>
              <a:rPr lang="mr-IN" sz="1050" dirty="0"/>
              <a:t>: 512 </a:t>
            </a:r>
          </a:p>
          <a:p>
            <a:pPr marL="0" indent="0">
              <a:spcBef>
                <a:spcPts val="0"/>
              </a:spcBef>
              <a:buNone/>
            </a:pPr>
            <a:r>
              <a:rPr lang="mr-IN" sz="1050" dirty="0"/>
              <a:t>;; QUESTION SECTION: </a:t>
            </a:r>
          </a:p>
          <a:p>
            <a:pPr marL="0" indent="0">
              <a:spcBef>
                <a:spcPts val="0"/>
              </a:spcBef>
              <a:buNone/>
            </a:pPr>
            <a:r>
              <a:rPr lang="mr-IN" sz="1050" dirty="0"/>
              <a:t>;</a:t>
            </a:r>
            <a:r>
              <a:rPr lang="en-US" sz="1050" i="1" dirty="0"/>
              <a:t>question</a:t>
            </a:r>
            <a:r>
              <a:rPr lang="mr-IN" sz="1050" dirty="0"/>
              <a:t>.ap2.dotnxdomain.net. IN    </a:t>
            </a:r>
            <a:r>
              <a:rPr lang="mr-IN" sz="1050" dirty="0" err="1"/>
              <a:t>A</a:t>
            </a:r>
            <a:r>
              <a:rPr lang="mr-IN" sz="1050" dirty="0"/>
              <a:t> </a:t>
            </a:r>
          </a:p>
          <a:p>
            <a:pPr marL="0" indent="0">
              <a:spcBef>
                <a:spcPts val="0"/>
              </a:spcBef>
              <a:buNone/>
            </a:pPr>
            <a:r>
              <a:rPr lang="mr-IN" sz="1050" dirty="0"/>
              <a:t/>
            </a:r>
            <a:br>
              <a:rPr lang="mr-IN" sz="1050" dirty="0"/>
            </a:br>
            <a:endParaRPr lang="mr-IN" sz="1050" dirty="0"/>
          </a:p>
          <a:p>
            <a:pPr marL="0" indent="0">
              <a:spcBef>
                <a:spcPts val="0"/>
              </a:spcBef>
              <a:buNone/>
            </a:pPr>
            <a:r>
              <a:rPr lang="mr-IN" sz="1050" dirty="0"/>
              <a:t>;; </a:t>
            </a:r>
            <a:r>
              <a:rPr lang="mr-IN" sz="1050" dirty="0" err="1"/>
              <a:t>Query</a:t>
            </a:r>
            <a:r>
              <a:rPr lang="mr-IN" sz="1050" dirty="0"/>
              <a:t> </a:t>
            </a:r>
            <a:r>
              <a:rPr lang="mr-IN" sz="1050" dirty="0" err="1"/>
              <a:t>time</a:t>
            </a:r>
            <a:r>
              <a:rPr lang="mr-IN" sz="1050" dirty="0"/>
              <a:t>: 3477 </a:t>
            </a:r>
            <a:r>
              <a:rPr lang="mr-IN" sz="1050" dirty="0" err="1"/>
              <a:t>msec</a:t>
            </a:r>
            <a:r>
              <a:rPr lang="mr-IN" sz="1050" dirty="0"/>
              <a:t> </a:t>
            </a:r>
          </a:p>
          <a:p>
            <a:pPr marL="0" indent="0">
              <a:spcBef>
                <a:spcPts val="0"/>
              </a:spcBef>
              <a:buNone/>
            </a:pPr>
            <a:r>
              <a:rPr lang="mr-IN" sz="1050" dirty="0"/>
              <a:t>;; SERVER: 8.8.8.8#53(8.8.8.8) </a:t>
            </a:r>
          </a:p>
          <a:p>
            <a:pPr marL="0" indent="0">
              <a:spcBef>
                <a:spcPts val="0"/>
              </a:spcBef>
              <a:buNone/>
            </a:pPr>
            <a:r>
              <a:rPr lang="mr-IN" sz="1050" dirty="0"/>
              <a:t>;; WHEN: </a:t>
            </a:r>
            <a:r>
              <a:rPr lang="mr-IN" sz="1050" dirty="0" err="1"/>
              <a:t>Thu</a:t>
            </a:r>
            <a:r>
              <a:rPr lang="mr-IN" sz="1050" dirty="0"/>
              <a:t> </a:t>
            </a:r>
            <a:r>
              <a:rPr lang="mr-IN" sz="1050" dirty="0" err="1"/>
              <a:t>Jul</a:t>
            </a:r>
            <a:r>
              <a:rPr lang="mr-IN" sz="1050" dirty="0"/>
              <a:t> 06 04:57:41 UTC 2017 </a:t>
            </a:r>
          </a:p>
          <a:p>
            <a:pPr marL="0" indent="0">
              <a:spcBef>
                <a:spcPts val="0"/>
              </a:spcBef>
              <a:buNone/>
            </a:pPr>
            <a:r>
              <a:rPr lang="mr-IN" sz="1050" dirty="0"/>
              <a:t>;; MSG SIZE  </a:t>
            </a:r>
            <a:r>
              <a:rPr lang="mr-IN" sz="1050" dirty="0" err="1"/>
              <a:t>rcvd</a:t>
            </a:r>
            <a:r>
              <a:rPr lang="mr-IN" sz="1050" dirty="0"/>
              <a:t>: 104 </a:t>
            </a:r>
          </a:p>
        </p:txBody>
      </p:sp>
      <p:sp>
        <p:nvSpPr>
          <p:cNvPr id="4" name="Freeform 3"/>
          <p:cNvSpPr/>
          <p:nvPr/>
        </p:nvSpPr>
        <p:spPr>
          <a:xfrm>
            <a:off x="3367378" y="2045011"/>
            <a:ext cx="1488908" cy="541517"/>
          </a:xfrm>
          <a:custGeom>
            <a:avLst/>
            <a:gdLst>
              <a:gd name="connsiteX0" fmla="*/ 763325 w 1985211"/>
              <a:gd name="connsiteY0" fmla="*/ 143740 h 722023"/>
              <a:gd name="connsiteX1" fmla="*/ 159026 w 1985211"/>
              <a:gd name="connsiteY1" fmla="*/ 278912 h 722023"/>
              <a:gd name="connsiteX2" fmla="*/ 826935 w 1985211"/>
              <a:gd name="connsiteY2" fmla="*/ 565159 h 722023"/>
              <a:gd name="connsiteX3" fmla="*/ 1820848 w 1985211"/>
              <a:gd name="connsiteY3" fmla="*/ 700331 h 722023"/>
              <a:gd name="connsiteX4" fmla="*/ 1852653 w 1985211"/>
              <a:gd name="connsiteY4" fmla="*/ 111935 h 722023"/>
              <a:gd name="connsiteX5" fmla="*/ 516834 w 1985211"/>
              <a:gd name="connsiteY5" fmla="*/ 616 h 722023"/>
              <a:gd name="connsiteX6" fmla="*/ 0 w 1985211"/>
              <a:gd name="connsiteY6" fmla="*/ 64227 h 72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211" h="722023">
                <a:moveTo>
                  <a:pt x="763325" y="143740"/>
                </a:moveTo>
                <a:cubicBezTo>
                  <a:pt x="455874" y="176208"/>
                  <a:pt x="148424" y="208676"/>
                  <a:pt x="159026" y="278912"/>
                </a:cubicBezTo>
                <a:cubicBezTo>
                  <a:pt x="169628" y="349149"/>
                  <a:pt x="549965" y="494923"/>
                  <a:pt x="826935" y="565159"/>
                </a:cubicBezTo>
                <a:cubicBezTo>
                  <a:pt x="1103905" y="635396"/>
                  <a:pt x="1649895" y="775868"/>
                  <a:pt x="1820848" y="700331"/>
                </a:cubicBezTo>
                <a:cubicBezTo>
                  <a:pt x="1991801" y="624794"/>
                  <a:pt x="2069989" y="228554"/>
                  <a:pt x="1852653" y="111935"/>
                </a:cubicBezTo>
                <a:cubicBezTo>
                  <a:pt x="1635317" y="-4684"/>
                  <a:pt x="825609" y="8567"/>
                  <a:pt x="516834" y="616"/>
                </a:cubicBezTo>
                <a:cubicBezTo>
                  <a:pt x="208059" y="-7335"/>
                  <a:pt x="0" y="64227"/>
                  <a:pt x="0" y="642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4999891" y="1256999"/>
            <a:ext cx="788666" cy="459758"/>
          </a:xfrm>
          <a:custGeom>
            <a:avLst/>
            <a:gdLst>
              <a:gd name="connsiteX0" fmla="*/ 216658 w 1051554"/>
              <a:gd name="connsiteY0" fmla="*/ 446999 h 613010"/>
              <a:gd name="connsiteX1" fmla="*/ 288220 w 1051554"/>
              <a:gd name="connsiteY1" fmla="*/ 470853 h 613010"/>
              <a:gd name="connsiteX2" fmla="*/ 1003837 w 1051554"/>
              <a:gd name="connsiteY2" fmla="*/ 367486 h 613010"/>
              <a:gd name="connsiteX3" fmla="*/ 884568 w 1051554"/>
              <a:gd name="connsiteY3" fmla="*/ 152801 h 613010"/>
              <a:gd name="connsiteX4" fmla="*/ 73535 w 1051554"/>
              <a:gd name="connsiteY4" fmla="*/ 17629 h 613010"/>
              <a:gd name="connsiteX5" fmla="*/ 57632 w 1051554"/>
              <a:gd name="connsiteY5" fmla="*/ 558318 h 613010"/>
              <a:gd name="connsiteX6" fmla="*/ 248463 w 1051554"/>
              <a:gd name="connsiteY6" fmla="*/ 566269 h 6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554" h="613010">
                <a:moveTo>
                  <a:pt x="216658" y="446999"/>
                </a:moveTo>
                <a:cubicBezTo>
                  <a:pt x="186841" y="465552"/>
                  <a:pt x="157024" y="484105"/>
                  <a:pt x="288220" y="470853"/>
                </a:cubicBezTo>
                <a:cubicBezTo>
                  <a:pt x="419416" y="457601"/>
                  <a:pt x="904446" y="420495"/>
                  <a:pt x="1003837" y="367486"/>
                </a:cubicBezTo>
                <a:cubicBezTo>
                  <a:pt x="1103228" y="314477"/>
                  <a:pt x="1039618" y="211110"/>
                  <a:pt x="884568" y="152801"/>
                </a:cubicBezTo>
                <a:cubicBezTo>
                  <a:pt x="729518" y="94492"/>
                  <a:pt x="211358" y="-49957"/>
                  <a:pt x="73535" y="17629"/>
                </a:cubicBezTo>
                <a:cubicBezTo>
                  <a:pt x="-64288" y="85215"/>
                  <a:pt x="28477" y="466878"/>
                  <a:pt x="57632" y="558318"/>
                </a:cubicBezTo>
                <a:cubicBezTo>
                  <a:pt x="86787" y="649758"/>
                  <a:pt x="167625" y="608013"/>
                  <a:pt x="248463" y="5662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887103">
            <a:off x="4743229" y="511507"/>
            <a:ext cx="3196424" cy="507831"/>
          </a:xfrm>
          <a:prstGeom prst="rect">
            <a:avLst/>
          </a:prstGeom>
          <a:noFill/>
        </p:spPr>
        <p:txBody>
          <a:bodyPr wrap="square" rtlCol="0">
            <a:spAutoFit/>
          </a:bodyPr>
          <a:lstStyle/>
          <a:p>
            <a:r>
              <a:rPr lang="en-US" sz="1350" dirty="0">
                <a:latin typeface="AhnbergHand" charset="0"/>
                <a:ea typeface="AhnbergHand" charset="0"/>
                <a:cs typeface="AhnbergHand" charset="0"/>
              </a:rPr>
              <a:t>The only authoritative name server for this zone is via IPv6</a:t>
            </a:r>
          </a:p>
        </p:txBody>
      </p:sp>
      <p:sp>
        <p:nvSpPr>
          <p:cNvPr id="8" name="Freeform 7"/>
          <p:cNvSpPr/>
          <p:nvPr/>
        </p:nvSpPr>
        <p:spPr>
          <a:xfrm>
            <a:off x="4100884" y="864706"/>
            <a:ext cx="1371602" cy="470762"/>
          </a:xfrm>
          <a:custGeom>
            <a:avLst/>
            <a:gdLst>
              <a:gd name="connsiteX0" fmla="*/ 683812 w 683812"/>
              <a:gd name="connsiteY0" fmla="*/ 0 h 627682"/>
              <a:gd name="connsiteX1" fmla="*/ 190831 w 683812"/>
              <a:gd name="connsiteY1" fmla="*/ 166977 h 627682"/>
              <a:gd name="connsiteX2" fmla="*/ 143124 w 683812"/>
              <a:gd name="connsiteY2" fmla="*/ 620202 h 627682"/>
              <a:gd name="connsiteX3" fmla="*/ 310101 w 683812"/>
              <a:gd name="connsiteY3" fmla="*/ 461176 h 627682"/>
              <a:gd name="connsiteX4" fmla="*/ 135172 w 683812"/>
              <a:gd name="connsiteY4" fmla="*/ 620202 h 627682"/>
              <a:gd name="connsiteX5" fmla="*/ 0 w 683812"/>
              <a:gd name="connsiteY5" fmla="*/ 508883 h 62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812" h="627682">
                <a:moveTo>
                  <a:pt x="683812" y="0"/>
                </a:moveTo>
                <a:cubicBezTo>
                  <a:pt x="482379" y="31805"/>
                  <a:pt x="280946" y="63610"/>
                  <a:pt x="190831" y="166977"/>
                </a:cubicBezTo>
                <a:cubicBezTo>
                  <a:pt x="100716" y="270344"/>
                  <a:pt x="123246" y="571169"/>
                  <a:pt x="143124" y="620202"/>
                </a:cubicBezTo>
                <a:cubicBezTo>
                  <a:pt x="163002" y="669235"/>
                  <a:pt x="311426" y="461176"/>
                  <a:pt x="310101" y="461176"/>
                </a:cubicBezTo>
                <a:cubicBezTo>
                  <a:pt x="308776" y="461176"/>
                  <a:pt x="186856" y="612251"/>
                  <a:pt x="135172" y="620202"/>
                </a:cubicBezTo>
                <a:cubicBezTo>
                  <a:pt x="83488" y="628153"/>
                  <a:pt x="41744" y="568518"/>
                  <a:pt x="0" y="508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396606" y="1323893"/>
            <a:ext cx="1635526" cy="318534"/>
          </a:xfrm>
          <a:custGeom>
            <a:avLst/>
            <a:gdLst>
              <a:gd name="connsiteX0" fmla="*/ 215470 w 2180701"/>
              <a:gd name="connsiteY0" fmla="*/ 0 h 424712"/>
              <a:gd name="connsiteX1" fmla="*/ 56444 w 2180701"/>
              <a:gd name="connsiteY1" fmla="*/ 135172 h 424712"/>
              <a:gd name="connsiteX2" fmla="*/ 183665 w 2180701"/>
              <a:gd name="connsiteY2" fmla="*/ 357808 h 424712"/>
              <a:gd name="connsiteX3" fmla="*/ 1932952 w 2180701"/>
              <a:gd name="connsiteY3" fmla="*/ 413467 h 424712"/>
              <a:gd name="connsiteX4" fmla="*/ 2123783 w 2180701"/>
              <a:gd name="connsiteY4" fmla="*/ 166977 h 424712"/>
              <a:gd name="connsiteX5" fmla="*/ 1503582 w 2180701"/>
              <a:gd name="connsiteY5" fmla="*/ 15902 h 424712"/>
              <a:gd name="connsiteX6" fmla="*/ 247275 w 2180701"/>
              <a:gd name="connsiteY6" fmla="*/ 111318 h 4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701" h="424712">
                <a:moveTo>
                  <a:pt x="215470" y="0"/>
                </a:moveTo>
                <a:cubicBezTo>
                  <a:pt x="138607" y="37768"/>
                  <a:pt x="61745" y="75537"/>
                  <a:pt x="56444" y="135172"/>
                </a:cubicBezTo>
                <a:cubicBezTo>
                  <a:pt x="51143" y="194807"/>
                  <a:pt x="-129086" y="311425"/>
                  <a:pt x="183665" y="357808"/>
                </a:cubicBezTo>
                <a:cubicBezTo>
                  <a:pt x="496416" y="404191"/>
                  <a:pt x="1609599" y="445272"/>
                  <a:pt x="1932952" y="413467"/>
                </a:cubicBezTo>
                <a:cubicBezTo>
                  <a:pt x="2256305" y="381662"/>
                  <a:pt x="2195345" y="233238"/>
                  <a:pt x="2123783" y="166977"/>
                </a:cubicBezTo>
                <a:cubicBezTo>
                  <a:pt x="2052221" y="100716"/>
                  <a:pt x="1816333" y="25178"/>
                  <a:pt x="1503582" y="15902"/>
                </a:cubicBezTo>
                <a:cubicBezTo>
                  <a:pt x="1190831" y="6626"/>
                  <a:pt x="719053" y="58972"/>
                  <a:pt x="247275" y="111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rot="21386986">
            <a:off x="4665066" y="3256538"/>
            <a:ext cx="3196424" cy="1131079"/>
          </a:xfrm>
          <a:prstGeom prst="rect">
            <a:avLst/>
          </a:prstGeom>
          <a:noFill/>
        </p:spPr>
        <p:txBody>
          <a:bodyPr wrap="square" rtlCol="0">
            <a:spAutoFit/>
          </a:bodyPr>
          <a:lstStyle/>
          <a:p>
            <a:r>
              <a:rPr lang="en-US" sz="1350" dirty="0">
                <a:latin typeface="AhnbergHand" charset="0"/>
                <a:ea typeface="AhnbergHand" charset="0"/>
                <a:cs typeface="AhnbergHand" charset="0"/>
              </a:rPr>
              <a:t>Yes, I’m asking Google’s public</a:t>
            </a:r>
          </a:p>
          <a:p>
            <a:r>
              <a:rPr lang="en-US" sz="1350" dirty="0">
                <a:latin typeface="AhnbergHand" charset="0"/>
                <a:ea typeface="AhnbergHand" charset="0"/>
                <a:cs typeface="AhnbergHand" charset="0"/>
              </a:rPr>
              <a:t>DNS resolver service over IPv4, and getting Googles PDNS to query the authoritative server over IPv6</a:t>
            </a:r>
          </a:p>
        </p:txBody>
      </p:sp>
      <p:sp>
        <p:nvSpPr>
          <p:cNvPr id="6" name="Freeform 5"/>
          <p:cNvSpPr/>
          <p:nvPr/>
        </p:nvSpPr>
        <p:spPr>
          <a:xfrm>
            <a:off x="5525055" y="1609530"/>
            <a:ext cx="317167" cy="1616713"/>
          </a:xfrm>
          <a:custGeom>
            <a:avLst/>
            <a:gdLst>
              <a:gd name="connsiteX0" fmla="*/ 422889 w 422889"/>
              <a:gd name="connsiteY0" fmla="*/ 2155617 h 2155617"/>
              <a:gd name="connsiteX1" fmla="*/ 279765 w 422889"/>
              <a:gd name="connsiteY1" fmla="*/ 1312778 h 2155617"/>
              <a:gd name="connsiteX2" fmla="*/ 57129 w 422889"/>
              <a:gd name="connsiteY2" fmla="*/ 128034 h 2155617"/>
              <a:gd name="connsiteX3" fmla="*/ 1470 w 422889"/>
              <a:gd name="connsiteY3" fmla="*/ 183693 h 2155617"/>
              <a:gd name="connsiteX4" fmla="*/ 25324 w 422889"/>
              <a:gd name="connsiteY4" fmla="*/ 813 h 2155617"/>
              <a:gd name="connsiteX5" fmla="*/ 120739 w 422889"/>
              <a:gd name="connsiteY5" fmla="*/ 112131 h 215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889" h="2155617">
                <a:moveTo>
                  <a:pt x="422889" y="2155617"/>
                </a:moveTo>
                <a:cubicBezTo>
                  <a:pt x="381807" y="1903162"/>
                  <a:pt x="340725" y="1650708"/>
                  <a:pt x="279765" y="1312778"/>
                </a:cubicBezTo>
                <a:cubicBezTo>
                  <a:pt x="218805" y="974847"/>
                  <a:pt x="103512" y="316215"/>
                  <a:pt x="57129" y="128034"/>
                </a:cubicBezTo>
                <a:cubicBezTo>
                  <a:pt x="10746" y="-60147"/>
                  <a:pt x="6771" y="204896"/>
                  <a:pt x="1470" y="183693"/>
                </a:cubicBezTo>
                <a:cubicBezTo>
                  <a:pt x="-3831" y="162490"/>
                  <a:pt x="5446" y="12740"/>
                  <a:pt x="25324" y="813"/>
                </a:cubicBezTo>
                <a:cubicBezTo>
                  <a:pt x="45202" y="-11114"/>
                  <a:pt x="120739" y="112131"/>
                  <a:pt x="120739" y="11213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rot="21386986">
            <a:off x="4213691" y="2628590"/>
            <a:ext cx="1041204" cy="300082"/>
          </a:xfrm>
          <a:prstGeom prst="rect">
            <a:avLst/>
          </a:prstGeom>
          <a:noFill/>
        </p:spPr>
        <p:txBody>
          <a:bodyPr wrap="square" rtlCol="0">
            <a:spAutoFit/>
          </a:bodyPr>
          <a:lstStyle/>
          <a:p>
            <a:r>
              <a:rPr lang="en-US" sz="1350" dirty="0">
                <a:solidFill>
                  <a:srgbClr val="FF0000"/>
                </a:solidFill>
                <a:latin typeface="AhnbergHand" charset="0"/>
                <a:ea typeface="AhnbergHand" charset="0"/>
                <a:cs typeface="AhnbergHand" charset="0"/>
              </a:rPr>
              <a:t>Oops!</a:t>
            </a:r>
          </a:p>
        </p:txBody>
      </p:sp>
    </p:spTree>
    <p:extLst>
      <p:ext uri="{BB962C8B-B14F-4D97-AF65-F5344CB8AC3E}">
        <p14:creationId xmlns:p14="http://schemas.microsoft.com/office/powerpoint/2010/main" val="1078205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For example:</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7" y="1369219"/>
            <a:ext cx="9648536" cy="3263504"/>
          </a:xfrm>
        </p:spPr>
        <p:txBody>
          <a:bodyPr>
            <a:noAutofit/>
          </a:bodyPr>
          <a:lstStyle/>
          <a:p>
            <a:pPr marL="0" indent="0">
              <a:spcBef>
                <a:spcPts val="0"/>
              </a:spcBef>
              <a:buNone/>
            </a:pPr>
            <a:r>
              <a:rPr lang="mr-IN" sz="1050" dirty="0"/>
              <a:t>$ </a:t>
            </a:r>
            <a:r>
              <a:rPr lang="mr-IN" sz="1050" dirty="0" err="1"/>
              <a:t>dig</a:t>
            </a:r>
            <a:r>
              <a:rPr lang="mr-IN" sz="1050" dirty="0"/>
              <a:t> +</a:t>
            </a:r>
            <a:r>
              <a:rPr lang="mr-IN" sz="1050" dirty="0" err="1"/>
              <a:t>bufsize</a:t>
            </a:r>
            <a:r>
              <a:rPr lang="mr-IN" sz="1050" dirty="0"/>
              <a:t>=4096 +</a:t>
            </a:r>
            <a:r>
              <a:rPr lang="mr-IN" sz="1050" dirty="0" err="1"/>
              <a:t>dnssec</a:t>
            </a:r>
            <a:r>
              <a:rPr lang="mr-IN" sz="1050" dirty="0"/>
              <a:t> </a:t>
            </a:r>
            <a:r>
              <a:rPr lang="en-US" sz="1050" i="1" dirty="0"/>
              <a:t>question</a:t>
            </a:r>
            <a:r>
              <a:rPr lang="mr-IN" sz="1050" dirty="0"/>
              <a:t>.</a:t>
            </a:r>
            <a:r>
              <a:rPr lang="mr-IN" sz="1050" dirty="0" err="1"/>
              <a:t>dotnxdomain.net</a:t>
            </a:r>
            <a:r>
              <a:rPr lang="mr-IN" sz="1050" dirty="0"/>
              <a:t>. @8.8.8.8 </a:t>
            </a:r>
          </a:p>
          <a:p>
            <a:pPr marL="0" indent="0">
              <a:spcBef>
                <a:spcPts val="0"/>
              </a:spcBef>
              <a:buNone/>
            </a:pPr>
            <a:r>
              <a:rPr lang="mr-IN" sz="1050" dirty="0"/>
              <a:t/>
            </a:r>
            <a:br>
              <a:rPr lang="mr-IN" sz="1050" dirty="0"/>
            </a:br>
            <a:endParaRPr lang="mr-IN" sz="1050" dirty="0"/>
          </a:p>
          <a:p>
            <a:pPr marL="0" indent="0">
              <a:spcBef>
                <a:spcPts val="0"/>
              </a:spcBef>
              <a:buNone/>
            </a:pPr>
            <a:r>
              <a:rPr lang="mr-IN" sz="1050" dirty="0"/>
              <a:t>; &lt;&lt;&gt;&gt; </a:t>
            </a:r>
            <a:r>
              <a:rPr lang="mr-IN" sz="1050" dirty="0" err="1"/>
              <a:t>DiG</a:t>
            </a:r>
            <a:r>
              <a:rPr lang="mr-IN" sz="1050" dirty="0"/>
              <a:t> 9.9.5-9+deb8u10-Debian &lt;&lt;&gt;&gt; +</a:t>
            </a:r>
            <a:r>
              <a:rPr lang="mr-IN" sz="1050" dirty="0" err="1"/>
              <a:t>bufsize</a:t>
            </a:r>
            <a:r>
              <a:rPr lang="mr-IN" sz="1050" dirty="0"/>
              <a:t>=4096 +</a:t>
            </a:r>
            <a:r>
              <a:rPr lang="mr-IN" sz="1050" dirty="0" err="1"/>
              <a:t>dnssec</a:t>
            </a:r>
            <a:r>
              <a:rPr lang="mr-IN" sz="1050" dirty="0"/>
              <a:t> </a:t>
            </a:r>
            <a:r>
              <a:rPr lang="en-US" sz="1050" i="1" dirty="0"/>
              <a:t>question</a:t>
            </a:r>
            <a:r>
              <a:rPr lang="mr-IN" sz="1050" dirty="0"/>
              <a:t>.</a:t>
            </a:r>
            <a:r>
              <a:rPr lang="mr-IN" sz="1050" dirty="0" err="1"/>
              <a:t>dotnxdomain.net</a:t>
            </a:r>
            <a:r>
              <a:rPr lang="mr-IN" sz="1050" dirty="0"/>
              <a:t>. @8.8.8.8 </a:t>
            </a:r>
          </a:p>
          <a:p>
            <a:pPr marL="0" indent="0">
              <a:spcBef>
                <a:spcPts val="0"/>
              </a:spcBef>
              <a:buNone/>
            </a:pPr>
            <a:r>
              <a:rPr lang="mr-IN" sz="1050" dirty="0"/>
              <a:t>;; </a:t>
            </a:r>
            <a:r>
              <a:rPr lang="mr-IN" sz="1050" dirty="0" err="1"/>
              <a:t>global</a:t>
            </a:r>
            <a:r>
              <a:rPr lang="mr-IN" sz="1050" dirty="0"/>
              <a:t> </a:t>
            </a:r>
            <a:r>
              <a:rPr lang="mr-IN" sz="1050" dirty="0" err="1"/>
              <a:t>options</a:t>
            </a:r>
            <a:r>
              <a:rPr lang="mr-IN" sz="1050" dirty="0"/>
              <a:t>: +</a:t>
            </a:r>
            <a:r>
              <a:rPr lang="mr-IN" sz="1050" dirty="0" err="1"/>
              <a:t>cmd</a:t>
            </a:r>
            <a:r>
              <a:rPr lang="mr-IN" sz="1050" dirty="0"/>
              <a:t> </a:t>
            </a:r>
          </a:p>
          <a:p>
            <a:pPr marL="0" indent="0">
              <a:spcBef>
                <a:spcPts val="0"/>
              </a:spcBef>
              <a:buNone/>
            </a:pPr>
            <a:r>
              <a:rPr lang="mr-IN" sz="1050" dirty="0"/>
              <a:t>;; </a:t>
            </a:r>
            <a:r>
              <a:rPr lang="mr-IN" sz="1050" dirty="0" err="1"/>
              <a:t>Got</a:t>
            </a:r>
            <a:r>
              <a:rPr lang="mr-IN" sz="1050" dirty="0"/>
              <a:t> </a:t>
            </a:r>
            <a:r>
              <a:rPr lang="mr-IN" sz="1050" dirty="0" err="1"/>
              <a:t>answer</a:t>
            </a:r>
            <a:r>
              <a:rPr lang="mr-IN" sz="1050" dirty="0"/>
              <a:t>: </a:t>
            </a:r>
          </a:p>
          <a:p>
            <a:pPr marL="0" indent="0">
              <a:spcBef>
                <a:spcPts val="0"/>
              </a:spcBef>
              <a:buNone/>
            </a:pPr>
            <a:r>
              <a:rPr lang="mr-IN" sz="1050" dirty="0"/>
              <a:t>;; -&gt;&gt;HEADER&lt;&lt;- </a:t>
            </a:r>
            <a:r>
              <a:rPr lang="mr-IN" sz="1050" dirty="0" err="1"/>
              <a:t>opcode</a:t>
            </a:r>
            <a:r>
              <a:rPr lang="mr-IN" sz="1050" dirty="0"/>
              <a:t>: QUERY, </a:t>
            </a:r>
            <a:r>
              <a:rPr lang="mr-IN" sz="1050" dirty="0" err="1"/>
              <a:t>status</a:t>
            </a:r>
            <a:r>
              <a:rPr lang="mr-IN" sz="1050" dirty="0"/>
              <a:t>: SERVFAIL, </a:t>
            </a:r>
            <a:r>
              <a:rPr lang="mr-IN" sz="1050" dirty="0" err="1"/>
              <a:t>id</a:t>
            </a:r>
            <a:r>
              <a:rPr lang="mr-IN" sz="1050" dirty="0"/>
              <a:t>: 34058 </a:t>
            </a:r>
          </a:p>
          <a:p>
            <a:pPr marL="0" indent="0">
              <a:spcBef>
                <a:spcPts val="0"/>
              </a:spcBef>
              <a:buNone/>
            </a:pPr>
            <a:r>
              <a:rPr lang="mr-IN" sz="1050" dirty="0"/>
              <a:t>;; </a:t>
            </a:r>
            <a:r>
              <a:rPr lang="mr-IN" sz="1050" dirty="0" err="1"/>
              <a:t>flags</a:t>
            </a:r>
            <a:r>
              <a:rPr lang="mr-IN" sz="1050" dirty="0"/>
              <a:t>: </a:t>
            </a:r>
            <a:r>
              <a:rPr lang="mr-IN" sz="1050" dirty="0" err="1"/>
              <a:t>qr</a:t>
            </a:r>
            <a:r>
              <a:rPr lang="mr-IN" sz="1050" dirty="0"/>
              <a:t> </a:t>
            </a:r>
            <a:r>
              <a:rPr lang="mr-IN" sz="1050" dirty="0" err="1"/>
              <a:t>rd</a:t>
            </a:r>
            <a:r>
              <a:rPr lang="mr-IN" sz="1050" dirty="0"/>
              <a:t> </a:t>
            </a:r>
            <a:r>
              <a:rPr lang="mr-IN" sz="1050" dirty="0" err="1"/>
              <a:t>ra</a:t>
            </a:r>
            <a:r>
              <a:rPr lang="mr-IN" sz="1050" dirty="0"/>
              <a:t>; QUERY: 1, ANSWER: 0, AUTHORITY: 0, ADDITIONAL: 1 </a:t>
            </a:r>
          </a:p>
          <a:p>
            <a:pPr marL="0" indent="0">
              <a:spcBef>
                <a:spcPts val="0"/>
              </a:spcBef>
              <a:buNone/>
            </a:pPr>
            <a:r>
              <a:rPr lang="mr-IN" sz="1050" dirty="0"/>
              <a:t/>
            </a:r>
            <a:br>
              <a:rPr lang="mr-IN" sz="1050" dirty="0"/>
            </a:br>
            <a:endParaRPr lang="mr-IN" sz="1050" dirty="0"/>
          </a:p>
          <a:p>
            <a:pPr marL="0" indent="0">
              <a:spcBef>
                <a:spcPts val="0"/>
              </a:spcBef>
              <a:buNone/>
            </a:pPr>
            <a:r>
              <a:rPr lang="mr-IN" sz="1050" dirty="0"/>
              <a:t>;; OPT PSEUDOSECTION: </a:t>
            </a:r>
          </a:p>
          <a:p>
            <a:pPr marL="0" indent="0">
              <a:spcBef>
                <a:spcPts val="0"/>
              </a:spcBef>
              <a:buNone/>
            </a:pPr>
            <a:r>
              <a:rPr lang="mr-IN" sz="1050" dirty="0"/>
              <a:t>; EDNS: </a:t>
            </a:r>
            <a:r>
              <a:rPr lang="mr-IN" sz="1050" dirty="0" err="1"/>
              <a:t>version</a:t>
            </a:r>
            <a:r>
              <a:rPr lang="mr-IN" sz="1050" dirty="0"/>
              <a:t>: 0, </a:t>
            </a:r>
            <a:r>
              <a:rPr lang="mr-IN" sz="1050" dirty="0" err="1"/>
              <a:t>flags</a:t>
            </a:r>
            <a:r>
              <a:rPr lang="mr-IN" sz="1050" dirty="0"/>
              <a:t>: </a:t>
            </a:r>
            <a:r>
              <a:rPr lang="mr-IN" sz="1050" dirty="0" err="1"/>
              <a:t>do</a:t>
            </a:r>
            <a:r>
              <a:rPr lang="mr-IN" sz="1050" dirty="0"/>
              <a:t>; </a:t>
            </a:r>
            <a:r>
              <a:rPr lang="mr-IN" sz="1050" dirty="0" err="1"/>
              <a:t>udp</a:t>
            </a:r>
            <a:r>
              <a:rPr lang="mr-IN" sz="1050" dirty="0"/>
              <a:t>: 512 </a:t>
            </a:r>
          </a:p>
          <a:p>
            <a:pPr marL="0" indent="0">
              <a:spcBef>
                <a:spcPts val="0"/>
              </a:spcBef>
              <a:buNone/>
            </a:pPr>
            <a:r>
              <a:rPr lang="mr-IN" sz="1050" dirty="0"/>
              <a:t>;; QUESTION SECTION: </a:t>
            </a:r>
          </a:p>
          <a:p>
            <a:pPr marL="0" indent="0">
              <a:spcBef>
                <a:spcPts val="0"/>
              </a:spcBef>
              <a:buNone/>
            </a:pPr>
            <a:r>
              <a:rPr lang="mr-IN" sz="1050" dirty="0"/>
              <a:t>;</a:t>
            </a:r>
            <a:r>
              <a:rPr lang="en-US" sz="1050" i="1" dirty="0"/>
              <a:t>question</a:t>
            </a:r>
            <a:r>
              <a:rPr lang="mr-IN" sz="1050" dirty="0"/>
              <a:t>.ap2.dotnxdomain.net. IN    </a:t>
            </a:r>
            <a:r>
              <a:rPr lang="mr-IN" sz="1050" dirty="0" err="1"/>
              <a:t>A</a:t>
            </a:r>
            <a:r>
              <a:rPr lang="mr-IN" sz="1050" dirty="0"/>
              <a:t> </a:t>
            </a:r>
          </a:p>
          <a:p>
            <a:pPr marL="0" indent="0">
              <a:spcBef>
                <a:spcPts val="0"/>
              </a:spcBef>
              <a:buNone/>
            </a:pPr>
            <a:r>
              <a:rPr lang="mr-IN" sz="1050" dirty="0"/>
              <a:t/>
            </a:r>
            <a:br>
              <a:rPr lang="mr-IN" sz="1050" dirty="0"/>
            </a:br>
            <a:endParaRPr lang="mr-IN" sz="1050" dirty="0"/>
          </a:p>
          <a:p>
            <a:pPr marL="0" indent="0">
              <a:spcBef>
                <a:spcPts val="0"/>
              </a:spcBef>
              <a:buNone/>
            </a:pPr>
            <a:r>
              <a:rPr lang="mr-IN" sz="1050" dirty="0"/>
              <a:t>;; </a:t>
            </a:r>
            <a:r>
              <a:rPr lang="mr-IN" sz="1050" dirty="0" err="1"/>
              <a:t>Query</a:t>
            </a:r>
            <a:r>
              <a:rPr lang="mr-IN" sz="1050" dirty="0"/>
              <a:t> </a:t>
            </a:r>
            <a:r>
              <a:rPr lang="mr-IN" sz="1050" dirty="0" err="1"/>
              <a:t>time</a:t>
            </a:r>
            <a:r>
              <a:rPr lang="mr-IN" sz="1050" dirty="0"/>
              <a:t>: 3477 </a:t>
            </a:r>
            <a:r>
              <a:rPr lang="mr-IN" sz="1050" dirty="0" err="1"/>
              <a:t>msec</a:t>
            </a:r>
            <a:r>
              <a:rPr lang="mr-IN" sz="1050" dirty="0"/>
              <a:t> </a:t>
            </a:r>
          </a:p>
          <a:p>
            <a:pPr marL="0" indent="0">
              <a:spcBef>
                <a:spcPts val="0"/>
              </a:spcBef>
              <a:buNone/>
            </a:pPr>
            <a:r>
              <a:rPr lang="mr-IN" sz="1050" dirty="0"/>
              <a:t>;; SERVER: 8.8.8.8#53(8.8.8.8) </a:t>
            </a:r>
          </a:p>
          <a:p>
            <a:pPr marL="0" indent="0">
              <a:spcBef>
                <a:spcPts val="0"/>
              </a:spcBef>
              <a:buNone/>
            </a:pPr>
            <a:r>
              <a:rPr lang="mr-IN" sz="1050" dirty="0"/>
              <a:t>;; WHEN: </a:t>
            </a:r>
            <a:r>
              <a:rPr lang="mr-IN" sz="1050" dirty="0" err="1"/>
              <a:t>Thu</a:t>
            </a:r>
            <a:r>
              <a:rPr lang="mr-IN" sz="1050" dirty="0"/>
              <a:t> </a:t>
            </a:r>
            <a:r>
              <a:rPr lang="mr-IN" sz="1050" dirty="0" err="1"/>
              <a:t>Jul</a:t>
            </a:r>
            <a:r>
              <a:rPr lang="mr-IN" sz="1050" dirty="0"/>
              <a:t> 06 04:57:41 UTC 2017 </a:t>
            </a:r>
          </a:p>
          <a:p>
            <a:pPr marL="0" indent="0">
              <a:spcBef>
                <a:spcPts val="0"/>
              </a:spcBef>
              <a:buNone/>
            </a:pPr>
            <a:r>
              <a:rPr lang="mr-IN" sz="1050" dirty="0"/>
              <a:t>;; MSG SIZE  </a:t>
            </a:r>
            <a:r>
              <a:rPr lang="mr-IN" sz="1050" dirty="0" err="1"/>
              <a:t>rcvd</a:t>
            </a:r>
            <a:r>
              <a:rPr lang="mr-IN" sz="1050" dirty="0"/>
              <a:t>: 104 </a:t>
            </a:r>
          </a:p>
        </p:txBody>
      </p:sp>
      <p:sp>
        <p:nvSpPr>
          <p:cNvPr id="4" name="Freeform 3"/>
          <p:cNvSpPr/>
          <p:nvPr/>
        </p:nvSpPr>
        <p:spPr>
          <a:xfrm>
            <a:off x="3367378" y="2045011"/>
            <a:ext cx="1488908" cy="541517"/>
          </a:xfrm>
          <a:custGeom>
            <a:avLst/>
            <a:gdLst>
              <a:gd name="connsiteX0" fmla="*/ 763325 w 1985211"/>
              <a:gd name="connsiteY0" fmla="*/ 143740 h 722023"/>
              <a:gd name="connsiteX1" fmla="*/ 159026 w 1985211"/>
              <a:gd name="connsiteY1" fmla="*/ 278912 h 722023"/>
              <a:gd name="connsiteX2" fmla="*/ 826935 w 1985211"/>
              <a:gd name="connsiteY2" fmla="*/ 565159 h 722023"/>
              <a:gd name="connsiteX3" fmla="*/ 1820848 w 1985211"/>
              <a:gd name="connsiteY3" fmla="*/ 700331 h 722023"/>
              <a:gd name="connsiteX4" fmla="*/ 1852653 w 1985211"/>
              <a:gd name="connsiteY4" fmla="*/ 111935 h 722023"/>
              <a:gd name="connsiteX5" fmla="*/ 516834 w 1985211"/>
              <a:gd name="connsiteY5" fmla="*/ 616 h 722023"/>
              <a:gd name="connsiteX6" fmla="*/ 0 w 1985211"/>
              <a:gd name="connsiteY6" fmla="*/ 64227 h 72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211" h="722023">
                <a:moveTo>
                  <a:pt x="763325" y="143740"/>
                </a:moveTo>
                <a:cubicBezTo>
                  <a:pt x="455874" y="176208"/>
                  <a:pt x="148424" y="208676"/>
                  <a:pt x="159026" y="278912"/>
                </a:cubicBezTo>
                <a:cubicBezTo>
                  <a:pt x="169628" y="349149"/>
                  <a:pt x="549965" y="494923"/>
                  <a:pt x="826935" y="565159"/>
                </a:cubicBezTo>
                <a:cubicBezTo>
                  <a:pt x="1103905" y="635396"/>
                  <a:pt x="1649895" y="775868"/>
                  <a:pt x="1820848" y="700331"/>
                </a:cubicBezTo>
                <a:cubicBezTo>
                  <a:pt x="1991801" y="624794"/>
                  <a:pt x="2069989" y="228554"/>
                  <a:pt x="1852653" y="111935"/>
                </a:cubicBezTo>
                <a:cubicBezTo>
                  <a:pt x="1635317" y="-4684"/>
                  <a:pt x="825609" y="8567"/>
                  <a:pt x="516834" y="616"/>
                </a:cubicBezTo>
                <a:cubicBezTo>
                  <a:pt x="208059" y="-7335"/>
                  <a:pt x="0" y="64227"/>
                  <a:pt x="0" y="642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4999891" y="1256999"/>
            <a:ext cx="788666" cy="459758"/>
          </a:xfrm>
          <a:custGeom>
            <a:avLst/>
            <a:gdLst>
              <a:gd name="connsiteX0" fmla="*/ 216658 w 1051554"/>
              <a:gd name="connsiteY0" fmla="*/ 446999 h 613010"/>
              <a:gd name="connsiteX1" fmla="*/ 288220 w 1051554"/>
              <a:gd name="connsiteY1" fmla="*/ 470853 h 613010"/>
              <a:gd name="connsiteX2" fmla="*/ 1003837 w 1051554"/>
              <a:gd name="connsiteY2" fmla="*/ 367486 h 613010"/>
              <a:gd name="connsiteX3" fmla="*/ 884568 w 1051554"/>
              <a:gd name="connsiteY3" fmla="*/ 152801 h 613010"/>
              <a:gd name="connsiteX4" fmla="*/ 73535 w 1051554"/>
              <a:gd name="connsiteY4" fmla="*/ 17629 h 613010"/>
              <a:gd name="connsiteX5" fmla="*/ 57632 w 1051554"/>
              <a:gd name="connsiteY5" fmla="*/ 558318 h 613010"/>
              <a:gd name="connsiteX6" fmla="*/ 248463 w 1051554"/>
              <a:gd name="connsiteY6" fmla="*/ 566269 h 6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554" h="613010">
                <a:moveTo>
                  <a:pt x="216658" y="446999"/>
                </a:moveTo>
                <a:cubicBezTo>
                  <a:pt x="186841" y="465552"/>
                  <a:pt x="157024" y="484105"/>
                  <a:pt x="288220" y="470853"/>
                </a:cubicBezTo>
                <a:cubicBezTo>
                  <a:pt x="419416" y="457601"/>
                  <a:pt x="904446" y="420495"/>
                  <a:pt x="1003837" y="367486"/>
                </a:cubicBezTo>
                <a:cubicBezTo>
                  <a:pt x="1103228" y="314477"/>
                  <a:pt x="1039618" y="211110"/>
                  <a:pt x="884568" y="152801"/>
                </a:cubicBezTo>
                <a:cubicBezTo>
                  <a:pt x="729518" y="94492"/>
                  <a:pt x="211358" y="-49957"/>
                  <a:pt x="73535" y="17629"/>
                </a:cubicBezTo>
                <a:cubicBezTo>
                  <a:pt x="-64288" y="85215"/>
                  <a:pt x="28477" y="466878"/>
                  <a:pt x="57632" y="558318"/>
                </a:cubicBezTo>
                <a:cubicBezTo>
                  <a:pt x="86787" y="649758"/>
                  <a:pt x="167625" y="608013"/>
                  <a:pt x="248463" y="5662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887103">
            <a:off x="4702365" y="456224"/>
            <a:ext cx="3196424" cy="507831"/>
          </a:xfrm>
          <a:prstGeom prst="rect">
            <a:avLst/>
          </a:prstGeom>
          <a:noFill/>
        </p:spPr>
        <p:txBody>
          <a:bodyPr wrap="square" rtlCol="0">
            <a:spAutoFit/>
          </a:bodyPr>
          <a:lstStyle/>
          <a:p>
            <a:r>
              <a:rPr lang="en-US" sz="1350" dirty="0">
                <a:latin typeface="AhnbergHand" charset="0"/>
                <a:ea typeface="AhnbergHand" charset="0"/>
                <a:cs typeface="AhnbergHand" charset="0"/>
              </a:rPr>
              <a:t>The only authoritative name server for this zone is via IPv6</a:t>
            </a:r>
          </a:p>
        </p:txBody>
      </p:sp>
      <p:sp>
        <p:nvSpPr>
          <p:cNvPr id="8" name="Freeform 7"/>
          <p:cNvSpPr/>
          <p:nvPr/>
        </p:nvSpPr>
        <p:spPr>
          <a:xfrm>
            <a:off x="4100883" y="864706"/>
            <a:ext cx="1341784" cy="470762"/>
          </a:xfrm>
          <a:custGeom>
            <a:avLst/>
            <a:gdLst>
              <a:gd name="connsiteX0" fmla="*/ 683812 w 683812"/>
              <a:gd name="connsiteY0" fmla="*/ 0 h 627682"/>
              <a:gd name="connsiteX1" fmla="*/ 190831 w 683812"/>
              <a:gd name="connsiteY1" fmla="*/ 166977 h 627682"/>
              <a:gd name="connsiteX2" fmla="*/ 143124 w 683812"/>
              <a:gd name="connsiteY2" fmla="*/ 620202 h 627682"/>
              <a:gd name="connsiteX3" fmla="*/ 310101 w 683812"/>
              <a:gd name="connsiteY3" fmla="*/ 461176 h 627682"/>
              <a:gd name="connsiteX4" fmla="*/ 135172 w 683812"/>
              <a:gd name="connsiteY4" fmla="*/ 620202 h 627682"/>
              <a:gd name="connsiteX5" fmla="*/ 0 w 683812"/>
              <a:gd name="connsiteY5" fmla="*/ 508883 h 62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812" h="627682">
                <a:moveTo>
                  <a:pt x="683812" y="0"/>
                </a:moveTo>
                <a:cubicBezTo>
                  <a:pt x="482379" y="31805"/>
                  <a:pt x="280946" y="63610"/>
                  <a:pt x="190831" y="166977"/>
                </a:cubicBezTo>
                <a:cubicBezTo>
                  <a:pt x="100716" y="270344"/>
                  <a:pt x="123246" y="571169"/>
                  <a:pt x="143124" y="620202"/>
                </a:cubicBezTo>
                <a:cubicBezTo>
                  <a:pt x="163002" y="669235"/>
                  <a:pt x="311426" y="461176"/>
                  <a:pt x="310101" y="461176"/>
                </a:cubicBezTo>
                <a:cubicBezTo>
                  <a:pt x="308776" y="461176"/>
                  <a:pt x="186856" y="612251"/>
                  <a:pt x="135172" y="620202"/>
                </a:cubicBezTo>
                <a:cubicBezTo>
                  <a:pt x="83488" y="628153"/>
                  <a:pt x="41744" y="568518"/>
                  <a:pt x="0" y="508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396606" y="1323893"/>
            <a:ext cx="1635526" cy="318534"/>
          </a:xfrm>
          <a:custGeom>
            <a:avLst/>
            <a:gdLst>
              <a:gd name="connsiteX0" fmla="*/ 215470 w 2180701"/>
              <a:gd name="connsiteY0" fmla="*/ 0 h 424712"/>
              <a:gd name="connsiteX1" fmla="*/ 56444 w 2180701"/>
              <a:gd name="connsiteY1" fmla="*/ 135172 h 424712"/>
              <a:gd name="connsiteX2" fmla="*/ 183665 w 2180701"/>
              <a:gd name="connsiteY2" fmla="*/ 357808 h 424712"/>
              <a:gd name="connsiteX3" fmla="*/ 1932952 w 2180701"/>
              <a:gd name="connsiteY3" fmla="*/ 413467 h 424712"/>
              <a:gd name="connsiteX4" fmla="*/ 2123783 w 2180701"/>
              <a:gd name="connsiteY4" fmla="*/ 166977 h 424712"/>
              <a:gd name="connsiteX5" fmla="*/ 1503582 w 2180701"/>
              <a:gd name="connsiteY5" fmla="*/ 15902 h 424712"/>
              <a:gd name="connsiteX6" fmla="*/ 247275 w 2180701"/>
              <a:gd name="connsiteY6" fmla="*/ 111318 h 42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701" h="424712">
                <a:moveTo>
                  <a:pt x="215470" y="0"/>
                </a:moveTo>
                <a:cubicBezTo>
                  <a:pt x="138607" y="37768"/>
                  <a:pt x="61745" y="75537"/>
                  <a:pt x="56444" y="135172"/>
                </a:cubicBezTo>
                <a:cubicBezTo>
                  <a:pt x="51143" y="194807"/>
                  <a:pt x="-129086" y="311425"/>
                  <a:pt x="183665" y="357808"/>
                </a:cubicBezTo>
                <a:cubicBezTo>
                  <a:pt x="496416" y="404191"/>
                  <a:pt x="1609599" y="445272"/>
                  <a:pt x="1932952" y="413467"/>
                </a:cubicBezTo>
                <a:cubicBezTo>
                  <a:pt x="2256305" y="381662"/>
                  <a:pt x="2195345" y="233238"/>
                  <a:pt x="2123783" y="166977"/>
                </a:cubicBezTo>
                <a:cubicBezTo>
                  <a:pt x="2052221" y="100716"/>
                  <a:pt x="1816333" y="25178"/>
                  <a:pt x="1503582" y="15902"/>
                </a:cubicBezTo>
                <a:cubicBezTo>
                  <a:pt x="1190831" y="6626"/>
                  <a:pt x="719053" y="58972"/>
                  <a:pt x="247275" y="111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rot="21386986">
            <a:off x="4665066" y="3256538"/>
            <a:ext cx="3196424" cy="1131079"/>
          </a:xfrm>
          <a:prstGeom prst="rect">
            <a:avLst/>
          </a:prstGeom>
          <a:noFill/>
        </p:spPr>
        <p:txBody>
          <a:bodyPr wrap="square" rtlCol="0">
            <a:spAutoFit/>
          </a:bodyPr>
          <a:lstStyle/>
          <a:p>
            <a:r>
              <a:rPr lang="en-US" sz="1350" dirty="0">
                <a:latin typeface="AhnbergHand" charset="0"/>
                <a:ea typeface="AhnbergHand" charset="0"/>
                <a:cs typeface="AhnbergHand" charset="0"/>
              </a:rPr>
              <a:t>Yes, I’m asking Google’s public</a:t>
            </a:r>
          </a:p>
          <a:p>
            <a:r>
              <a:rPr lang="en-US" sz="1350" dirty="0">
                <a:latin typeface="AhnbergHand" charset="0"/>
                <a:ea typeface="AhnbergHand" charset="0"/>
                <a:cs typeface="AhnbergHand" charset="0"/>
              </a:rPr>
              <a:t>DNS resolver service over IPv4, and getting Googles PDNS to query the authoritative server over IPv6</a:t>
            </a:r>
          </a:p>
        </p:txBody>
      </p:sp>
      <p:sp>
        <p:nvSpPr>
          <p:cNvPr id="6" name="Freeform 5"/>
          <p:cNvSpPr/>
          <p:nvPr/>
        </p:nvSpPr>
        <p:spPr>
          <a:xfrm>
            <a:off x="5525055" y="1609530"/>
            <a:ext cx="317167" cy="1616713"/>
          </a:xfrm>
          <a:custGeom>
            <a:avLst/>
            <a:gdLst>
              <a:gd name="connsiteX0" fmla="*/ 422889 w 422889"/>
              <a:gd name="connsiteY0" fmla="*/ 2155617 h 2155617"/>
              <a:gd name="connsiteX1" fmla="*/ 279765 w 422889"/>
              <a:gd name="connsiteY1" fmla="*/ 1312778 h 2155617"/>
              <a:gd name="connsiteX2" fmla="*/ 57129 w 422889"/>
              <a:gd name="connsiteY2" fmla="*/ 128034 h 2155617"/>
              <a:gd name="connsiteX3" fmla="*/ 1470 w 422889"/>
              <a:gd name="connsiteY3" fmla="*/ 183693 h 2155617"/>
              <a:gd name="connsiteX4" fmla="*/ 25324 w 422889"/>
              <a:gd name="connsiteY4" fmla="*/ 813 h 2155617"/>
              <a:gd name="connsiteX5" fmla="*/ 120739 w 422889"/>
              <a:gd name="connsiteY5" fmla="*/ 112131 h 215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889" h="2155617">
                <a:moveTo>
                  <a:pt x="422889" y="2155617"/>
                </a:moveTo>
                <a:cubicBezTo>
                  <a:pt x="381807" y="1903162"/>
                  <a:pt x="340725" y="1650708"/>
                  <a:pt x="279765" y="1312778"/>
                </a:cubicBezTo>
                <a:cubicBezTo>
                  <a:pt x="218805" y="974847"/>
                  <a:pt x="103512" y="316215"/>
                  <a:pt x="57129" y="128034"/>
                </a:cubicBezTo>
                <a:cubicBezTo>
                  <a:pt x="10746" y="-60147"/>
                  <a:pt x="6771" y="204896"/>
                  <a:pt x="1470" y="183693"/>
                </a:cubicBezTo>
                <a:cubicBezTo>
                  <a:pt x="-3831" y="162490"/>
                  <a:pt x="5446" y="12740"/>
                  <a:pt x="25324" y="813"/>
                </a:cubicBezTo>
                <a:cubicBezTo>
                  <a:pt x="45202" y="-11114"/>
                  <a:pt x="120739" y="112131"/>
                  <a:pt x="120739" y="11213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rot="21386986">
            <a:off x="4213691" y="2628590"/>
            <a:ext cx="1041204" cy="300082"/>
          </a:xfrm>
          <a:prstGeom prst="rect">
            <a:avLst/>
          </a:prstGeom>
          <a:noFill/>
        </p:spPr>
        <p:txBody>
          <a:bodyPr wrap="square" rtlCol="0">
            <a:spAutoFit/>
          </a:bodyPr>
          <a:lstStyle/>
          <a:p>
            <a:r>
              <a:rPr lang="en-US" sz="1350" dirty="0">
                <a:solidFill>
                  <a:srgbClr val="FF0000"/>
                </a:solidFill>
                <a:latin typeface="AhnbergHand" charset="0"/>
                <a:ea typeface="AhnbergHand" charset="0"/>
                <a:cs typeface="AhnbergHand" charset="0"/>
              </a:rPr>
              <a:t>Oops!</a:t>
            </a:r>
          </a:p>
        </p:txBody>
      </p:sp>
      <p:sp>
        <p:nvSpPr>
          <p:cNvPr id="12" name="TextBox 11"/>
          <p:cNvSpPr txBox="1"/>
          <p:nvPr/>
        </p:nvSpPr>
        <p:spPr>
          <a:xfrm rot="20290048">
            <a:off x="1190044" y="2191960"/>
            <a:ext cx="6479728" cy="923330"/>
          </a:xfrm>
          <a:prstGeom prst="rect">
            <a:avLst/>
          </a:prstGeom>
          <a:solidFill>
            <a:srgbClr val="FFFFFF">
              <a:alpha val="90588"/>
            </a:srgbClr>
          </a:solidFill>
        </p:spPr>
        <p:txBody>
          <a:bodyPr wrap="square" rtlCol="0">
            <a:spAutoFit/>
          </a:bodyPr>
          <a:lstStyle/>
          <a:p>
            <a:r>
              <a:rPr lang="en-US" sz="1350" b="1">
                <a:latin typeface="AhnbergHand" charset="0"/>
                <a:ea typeface="AhnbergHand" charset="0"/>
                <a:cs typeface="AhnbergHand" charset="0"/>
              </a:rPr>
              <a:t>If the IPv6-only response </a:t>
            </a:r>
            <a:r>
              <a:rPr lang="en-US" sz="1350" b="1" dirty="0">
                <a:latin typeface="AhnbergHand" charset="0"/>
                <a:ea typeface="AhnbergHand" charset="0"/>
                <a:cs typeface="AhnbergHand" charset="0"/>
              </a:rPr>
              <a:t>from the authoritative name server to Google’s name server exceeds 1500 octets the Google resolver returns SERVFAIL, despite providing a large UDP Buffer size option to the authoritative name server </a:t>
            </a:r>
          </a:p>
        </p:txBody>
      </p:sp>
    </p:spTree>
    <p:extLst>
      <p:ext uri="{BB962C8B-B14F-4D97-AF65-F5344CB8AC3E}">
        <p14:creationId xmlns:p14="http://schemas.microsoft.com/office/powerpoint/2010/main" val="446977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However</a:t>
            </a:r>
            <a:r>
              <a:rPr lang="mr-IN" dirty="0" smtClean="0">
                <a:latin typeface="Powderfinger Type" charset="0"/>
                <a:ea typeface="Powderfinger Type" charset="0"/>
                <a:cs typeface="Powderfinger Type" charset="0"/>
              </a:rPr>
              <a: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r>
              <a:rPr lang="en-US" dirty="0" smtClean="0"/>
              <a:t>UDP Fragmentation has its problems</a:t>
            </a:r>
          </a:p>
          <a:p>
            <a:pPr lvl="1"/>
            <a:r>
              <a:rPr lang="en-US" sz="1200" dirty="0">
                <a:solidFill>
                  <a:schemeClr val="bg1">
                    <a:lumMod val="65000"/>
                  </a:schemeClr>
                </a:solidFill>
              </a:rPr>
              <a:t>UDP trailing fragments in IPv4 and IPv6 may encounter fragment filtering rules on firewalls in front of resolvers</a:t>
            </a:r>
          </a:p>
          <a:p>
            <a:pPr lvl="1"/>
            <a:r>
              <a:rPr lang="en-US" sz="1200" dirty="0">
                <a:solidFill>
                  <a:schemeClr val="bg1">
                    <a:lumMod val="65000"/>
                  </a:schemeClr>
                </a:solidFill>
              </a:rPr>
              <a:t>Large UDP packets in IPv6 may encounter path MTU mismatch problems, and the ICMP6 Packet Too Big diagnostic message may be filtered. </a:t>
            </a:r>
          </a:p>
          <a:p>
            <a:pPr lvl="1">
              <a:buClr>
                <a:schemeClr val="bg1"/>
              </a:buClr>
            </a:pPr>
            <a:r>
              <a:rPr lang="en-US" sz="1200" dirty="0">
                <a:solidFill>
                  <a:schemeClr val="bg1">
                    <a:lumMod val="65000"/>
                  </a:schemeClr>
                </a:solidFill>
              </a:rPr>
              <a:t>Even if it is delivered, the host may not process the message due to the lack of verification of the authenticity of the ICMP6 message. Because the protocol is UDP, receipt of an ICMP6 message will not cause retransmission of a re-framed packet.</a:t>
            </a:r>
          </a:p>
          <a:p>
            <a:pPr lvl="1">
              <a:buClr>
                <a:schemeClr val="bg1">
                  <a:lumMod val="65000"/>
                </a:schemeClr>
              </a:buClr>
            </a:pPr>
            <a:r>
              <a:rPr lang="en-US" sz="1200" dirty="0">
                <a:solidFill>
                  <a:schemeClr val="bg1">
                    <a:lumMod val="65000"/>
                  </a:schemeClr>
                </a:solidFill>
              </a:rPr>
              <a:t>UDP fragments in IPv6 are implemented by Extension Headers. There is some evidence of deployment of IPv6 switching equipment that unilaterally discards IPv6 packets with extension headers (</a:t>
            </a:r>
            <a:r>
              <a:rPr lang="fi-FI" sz="1200" dirty="0">
                <a:solidFill>
                  <a:schemeClr val="bg1">
                    <a:lumMod val="65000"/>
                  </a:schemeClr>
                </a:solidFill>
              </a:rPr>
              <a:t>RFC 7872)</a:t>
            </a:r>
            <a:endParaRPr lang="en-US" sz="1200" dirty="0">
              <a:solidFill>
                <a:schemeClr val="bg1">
                  <a:lumMod val="65000"/>
                </a:schemeClr>
              </a:solidFill>
            </a:endParaRPr>
          </a:p>
          <a:p>
            <a:r>
              <a:rPr lang="en-US" dirty="0" smtClean="0"/>
              <a:t>DNS over TCP is not always available</a:t>
            </a:r>
          </a:p>
          <a:p>
            <a:pPr lvl="1"/>
            <a:r>
              <a:rPr lang="en-US" dirty="0" smtClean="0"/>
              <a:t>TCP over DNS may be blocked by firewall filtering rules even when the resolver re-queries using a smaller EDNS0 buffer size to generate a truncated response (*)</a:t>
            </a:r>
            <a:endParaRPr lang="en-US" dirty="0"/>
          </a:p>
          <a:p>
            <a:endParaRPr lang="en-US" dirty="0" smtClean="0"/>
          </a:p>
          <a:p>
            <a:pPr lvl="1"/>
            <a:endParaRPr lang="en-US" dirty="0"/>
          </a:p>
        </p:txBody>
      </p:sp>
      <p:sp>
        <p:nvSpPr>
          <p:cNvPr id="4" name="TextBox 3"/>
          <p:cNvSpPr txBox="1"/>
          <p:nvPr/>
        </p:nvSpPr>
        <p:spPr>
          <a:xfrm>
            <a:off x="4703197" y="4727061"/>
            <a:ext cx="3244799" cy="346249"/>
          </a:xfrm>
          <a:prstGeom prst="rect">
            <a:avLst/>
          </a:prstGeom>
          <a:noFill/>
        </p:spPr>
        <p:txBody>
          <a:bodyPr wrap="none" rtlCol="0">
            <a:spAutoFit/>
          </a:bodyPr>
          <a:lstStyle/>
          <a:p>
            <a:r>
              <a:rPr lang="en-US" sz="825" dirty="0"/>
              <a:t>* </a:t>
            </a:r>
            <a:r>
              <a:rPr lang="en-US" sz="825" dirty="0">
                <a:hlinkClick r:id="rId2"/>
              </a:rPr>
              <a:t>http://www.potaroo.net/presentations/2013-10-05-dns-protocol.pdf</a:t>
            </a:r>
            <a:endParaRPr lang="en-US" sz="825" dirty="0"/>
          </a:p>
          <a:p>
            <a:r>
              <a:rPr lang="en-US" sz="825" dirty="0"/>
              <a:t>DNS OARC, October 2013</a:t>
            </a:r>
          </a:p>
        </p:txBody>
      </p:sp>
    </p:spTree>
    <p:extLst>
      <p:ext uri="{BB962C8B-B14F-4D97-AF65-F5344CB8AC3E}">
        <p14:creationId xmlns:p14="http://schemas.microsoft.com/office/powerpoint/2010/main" val="1374274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TCP may not help here</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r>
              <a:rPr lang="en-US" dirty="0" smtClean="0"/>
              <a:t>If the fragmented response is lost (firewalls having issues with trailing fragments, PMTU signal loss, or network switches discarding IPv6 packets with Extension Headers) then the client gets no response at all, which is a signal of server failure</a:t>
            </a:r>
          </a:p>
          <a:p>
            <a:r>
              <a:rPr lang="en-US" dirty="0" smtClean="0"/>
              <a:t>A non-responsive server may prompt a client to repeat the UDP query, which won’t help in this case. </a:t>
            </a:r>
          </a:p>
          <a:p>
            <a:r>
              <a:rPr lang="en-US" dirty="0" smtClean="0"/>
              <a:t>This repeated unresponsive </a:t>
            </a:r>
            <a:r>
              <a:rPr lang="en-US" dirty="0" err="1" smtClean="0"/>
              <a:t>behaviour</a:t>
            </a:r>
            <a:r>
              <a:rPr lang="en-US" dirty="0" smtClean="0"/>
              <a:t> is not necessarily an invitation to re-query using TCP unless the client persists and re-issues the query with a small (or no) EDNS(0) UDP Buffer size option</a:t>
            </a:r>
          </a:p>
        </p:txBody>
      </p:sp>
    </p:spTree>
    <p:extLst>
      <p:ext uri="{BB962C8B-B14F-4D97-AF65-F5344CB8AC3E}">
        <p14:creationId xmlns:p14="http://schemas.microsoft.com/office/powerpoint/2010/main" val="567089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8" y="780742"/>
            <a:ext cx="8293210" cy="994172"/>
          </a:xfrm>
        </p:spPr>
        <p:txBody>
          <a:bodyPr>
            <a:normAutofit fontScale="90000"/>
          </a:bodyPr>
          <a:lstStyle/>
          <a:p>
            <a:r>
              <a:rPr lang="en-US" dirty="0" smtClean="0">
                <a:latin typeface="Powderfinger Type" charset="0"/>
                <a:ea typeface="Powderfinger Type" charset="0"/>
                <a:cs typeface="Powderfinger Type" charset="0"/>
              </a:rPr>
              <a:t>How can we measure this scenario of large DNS responses, DNS resolvers and IPv6?</a:t>
            </a:r>
            <a:endParaRPr lang="en-US" dirty="0">
              <a:latin typeface="Powderfinger Type" charset="0"/>
              <a:ea typeface="Powderfinger Type" charset="0"/>
              <a:cs typeface="Powderfinger Type" charset="0"/>
            </a:endParaRPr>
          </a:p>
        </p:txBody>
      </p:sp>
    </p:spTree>
    <p:extLst>
      <p:ext uri="{BB962C8B-B14F-4D97-AF65-F5344CB8AC3E}">
        <p14:creationId xmlns:p14="http://schemas.microsoft.com/office/powerpoint/2010/main" val="178360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Our measurement approach</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We use the Ad platform to enroll endpoints to attempt to resolve a set of DNS names:</a:t>
            </a:r>
          </a:p>
          <a:p>
            <a:pPr lvl="1"/>
            <a:r>
              <a:rPr lang="en-US" dirty="0" smtClean="0"/>
              <a:t>Each endpoint is provided with a unique name string (to eliminate the effects of DNS caching)</a:t>
            </a:r>
          </a:p>
          <a:p>
            <a:pPr lvl="1"/>
            <a:r>
              <a:rPr lang="en-US" dirty="0" smtClean="0"/>
              <a:t>The DNS name is served from our authoritative servers</a:t>
            </a:r>
          </a:p>
          <a:p>
            <a:pPr lvl="1"/>
            <a:r>
              <a:rPr lang="en-US" dirty="0" smtClean="0"/>
              <a:t>Each DNS name contains a name creation time component (so that we can disambiguate subsequent replay from original queries)</a:t>
            </a:r>
          </a:p>
        </p:txBody>
      </p:sp>
    </p:spTree>
    <p:extLst>
      <p:ext uri="{BB962C8B-B14F-4D97-AF65-F5344CB8AC3E}">
        <p14:creationId xmlns:p14="http://schemas.microsoft.com/office/powerpoint/2010/main" val="1267400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Experiment Parameters</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Three DNS response sizes:</a:t>
            </a:r>
          </a:p>
          <a:p>
            <a:endParaRPr lang="en-US" dirty="0"/>
          </a:p>
          <a:p>
            <a:pPr lvl="1"/>
            <a:r>
              <a:rPr lang="en-US" dirty="0" smtClean="0"/>
              <a:t>Small </a:t>
            </a:r>
            <a:r>
              <a:rPr lang="mr-IN" dirty="0" smtClean="0"/>
              <a:t>–</a:t>
            </a:r>
            <a:r>
              <a:rPr lang="en-US" dirty="0" smtClean="0"/>
              <a:t> 169 octet IPv6 packet response</a:t>
            </a:r>
          </a:p>
          <a:p>
            <a:pPr lvl="1"/>
            <a:r>
              <a:rPr lang="en-US" dirty="0" smtClean="0"/>
              <a:t>Medium </a:t>
            </a:r>
            <a:r>
              <a:rPr lang="mr-IN" dirty="0" smtClean="0"/>
              <a:t>–</a:t>
            </a:r>
            <a:r>
              <a:rPr lang="en-US" dirty="0" smtClean="0"/>
              <a:t> 1,428 octet IPv6 packet response </a:t>
            </a:r>
          </a:p>
          <a:p>
            <a:pPr lvl="1"/>
            <a:r>
              <a:rPr lang="en-US" dirty="0" smtClean="0"/>
              <a:t>Large </a:t>
            </a:r>
            <a:r>
              <a:rPr lang="mr-IN" dirty="0" smtClean="0"/>
              <a:t>–</a:t>
            </a:r>
            <a:r>
              <a:rPr lang="en-US" dirty="0" smtClean="0"/>
              <a:t> 1,886 octet IPv6 payload</a:t>
            </a:r>
          </a:p>
          <a:p>
            <a:pPr lvl="1"/>
            <a:endParaRPr lang="en-US" dirty="0"/>
          </a:p>
          <a:p>
            <a:pPr marL="0" indent="0">
              <a:buNone/>
            </a:pPr>
            <a:r>
              <a:rPr lang="en-US" dirty="0" smtClean="0"/>
              <a:t>Operate the experiment’s servers in V6 only, using a 1,280 octet MTU on the DNS server</a:t>
            </a:r>
          </a:p>
          <a:p>
            <a:pPr marL="0" indent="0">
              <a:buNone/>
            </a:pPr>
            <a:endParaRPr lang="en-US" dirty="0"/>
          </a:p>
          <a:p>
            <a:pPr marL="0" indent="0">
              <a:buNone/>
            </a:pPr>
            <a:r>
              <a:rPr lang="en-US" dirty="0" smtClean="0"/>
              <a:t>If the client’s DNS resolvers can successfully resolve the DNS name they they will fetch the named web object, so the measurement here is one of the failure rate to access the web object</a:t>
            </a:r>
          </a:p>
        </p:txBody>
      </p:sp>
    </p:spTree>
    <p:extLst>
      <p:ext uri="{BB962C8B-B14F-4D97-AF65-F5344CB8AC3E}">
        <p14:creationId xmlns:p14="http://schemas.microsoft.com/office/powerpoint/2010/main" val="1843056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Dual Stack Resolvers</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8" y="1319791"/>
            <a:ext cx="5915025" cy="3263504"/>
          </a:xfrm>
        </p:spPr>
        <p:txBody>
          <a:bodyPr>
            <a:normAutofit/>
          </a:bodyPr>
          <a:lstStyle/>
          <a:p>
            <a:pPr marL="0" indent="0">
              <a:buNone/>
            </a:pPr>
            <a:r>
              <a:rPr lang="en-US" b="1" dirty="0" smtClean="0"/>
              <a:t>Not every resolver can perform a DNS query using IPv6</a:t>
            </a:r>
          </a:p>
          <a:p>
            <a:pPr marL="0" indent="0">
              <a:buNone/>
            </a:pPr>
            <a:endParaRPr lang="en-US" b="1" dirty="0"/>
          </a:p>
          <a:p>
            <a:pPr marL="0" indent="0">
              <a:buNone/>
            </a:pPr>
            <a:r>
              <a:rPr lang="en-US" b="1" dirty="0" smtClean="0"/>
              <a:t>48%</a:t>
            </a:r>
            <a:r>
              <a:rPr lang="en-US" dirty="0" smtClean="0"/>
              <a:t> of the 65M experiments could </a:t>
            </a:r>
            <a:r>
              <a:rPr lang="en-US" b="1" dirty="0" smtClean="0"/>
              <a:t>not</a:t>
            </a:r>
            <a:r>
              <a:rPr lang="en-US" dirty="0" smtClean="0"/>
              <a:t> use the DNS over IPv6 to query for the name server record</a:t>
            </a:r>
            <a:endParaRPr lang="en-US" dirty="0"/>
          </a:p>
          <a:p>
            <a:pPr marL="0" indent="0">
              <a:buNone/>
            </a:pPr>
            <a:endParaRPr lang="en-US" b="1" dirty="0" smtClean="0"/>
          </a:p>
        </p:txBody>
      </p:sp>
    </p:spTree>
    <p:extLst>
      <p:ext uri="{BB962C8B-B14F-4D97-AF65-F5344CB8AC3E}">
        <p14:creationId xmlns:p14="http://schemas.microsoft.com/office/powerpoint/2010/main" val="1526823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24" y="273845"/>
            <a:ext cx="7374781" cy="994172"/>
          </a:xfrm>
        </p:spPr>
        <p:txBody>
          <a:bodyPr>
            <a:normAutofit/>
          </a:bodyPr>
          <a:lstStyle/>
          <a:p>
            <a:r>
              <a:rPr lang="en-US" sz="3000" dirty="0">
                <a:latin typeface="Powderfinger Type" charset="0"/>
                <a:ea typeface="Powderfinger Type" charset="0"/>
                <a:cs typeface="Powderfinger Type" charset="0"/>
              </a:rPr>
              <a:t>What happens to a “large” DNS response?</a:t>
            </a: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en-US" sz="2625" dirty="0"/>
              <a:t>(Where “large” is &gt; 1280 octets)</a:t>
            </a:r>
          </a:p>
          <a:p>
            <a:pPr>
              <a:lnSpc>
                <a:spcPct val="100000"/>
              </a:lnSpc>
              <a:spcBef>
                <a:spcPts val="0"/>
              </a:spcBef>
            </a:pPr>
            <a:endParaRPr lang="en-US" dirty="0"/>
          </a:p>
        </p:txBody>
      </p:sp>
    </p:spTree>
    <p:extLst>
      <p:ext uri="{BB962C8B-B14F-4D97-AF65-F5344CB8AC3E}">
        <p14:creationId xmlns:p14="http://schemas.microsoft.com/office/powerpoint/2010/main" val="18214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IPv6 DNS Resolution Results</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8" y="1319791"/>
            <a:ext cx="5915025" cy="3263504"/>
          </a:xfrm>
        </p:spPr>
        <p:txBody>
          <a:bodyPr>
            <a:normAutofit/>
          </a:bodyPr>
          <a:lstStyle/>
          <a:p>
            <a:pPr marL="0" indent="0">
              <a:buNone/>
            </a:pPr>
            <a:r>
              <a:rPr lang="en-US" b="1" dirty="0" smtClean="0">
                <a:solidFill>
                  <a:schemeClr val="bg1">
                    <a:lumMod val="65000"/>
                  </a:schemeClr>
                </a:solidFill>
              </a:rPr>
              <a:t>48%</a:t>
            </a:r>
            <a:r>
              <a:rPr lang="en-US" dirty="0" smtClean="0">
                <a:solidFill>
                  <a:schemeClr val="bg1">
                    <a:lumMod val="65000"/>
                  </a:schemeClr>
                </a:solidFill>
              </a:rPr>
              <a:t> of the 65M experiments could </a:t>
            </a:r>
            <a:r>
              <a:rPr lang="en-US" b="1" dirty="0" smtClean="0">
                <a:solidFill>
                  <a:schemeClr val="bg1">
                    <a:lumMod val="65000"/>
                  </a:schemeClr>
                </a:solidFill>
              </a:rPr>
              <a:t>not</a:t>
            </a:r>
            <a:r>
              <a:rPr lang="en-US" dirty="0" smtClean="0">
                <a:solidFill>
                  <a:schemeClr val="bg1">
                    <a:lumMod val="65000"/>
                  </a:schemeClr>
                </a:solidFill>
              </a:rPr>
              <a:t> use the DNS </a:t>
            </a:r>
            <a:r>
              <a:rPr lang="en-US" dirty="0">
                <a:solidFill>
                  <a:schemeClr val="bg1">
                    <a:lumMod val="65000"/>
                  </a:schemeClr>
                </a:solidFill>
              </a:rPr>
              <a:t>o</a:t>
            </a:r>
            <a:r>
              <a:rPr lang="en-US" dirty="0" smtClean="0">
                <a:solidFill>
                  <a:schemeClr val="bg1">
                    <a:lumMod val="65000"/>
                  </a:schemeClr>
                </a:solidFill>
              </a:rPr>
              <a:t>ver IPv6 to query for the name server record</a:t>
            </a:r>
            <a:endParaRPr lang="en-US" dirty="0">
              <a:solidFill>
                <a:schemeClr val="bg1">
                  <a:lumMod val="65000"/>
                </a:schemeClr>
              </a:solidFill>
            </a:endParaRPr>
          </a:p>
          <a:p>
            <a:pPr marL="0" indent="0">
              <a:buNone/>
            </a:pPr>
            <a:endParaRPr lang="en-US" b="1" dirty="0" smtClean="0">
              <a:solidFill>
                <a:schemeClr val="bg1">
                  <a:lumMod val="65000"/>
                </a:schemeClr>
              </a:solidFill>
            </a:endParaRPr>
          </a:p>
          <a:p>
            <a:pPr marL="0" indent="0">
              <a:buNone/>
            </a:pPr>
            <a:r>
              <a:rPr lang="en-US" dirty="0" smtClean="0"/>
              <a:t>Of those that did, we observed the following Loss Rates in fetching the web object:</a:t>
            </a:r>
          </a:p>
          <a:p>
            <a:pPr marL="0" indent="0">
              <a:buNone/>
            </a:pPr>
            <a:r>
              <a:rPr lang="en-US" dirty="0" smtClean="0"/>
              <a:t>    SMALL:     </a:t>
            </a:r>
            <a:r>
              <a:rPr lang="en-US" b="1" dirty="0"/>
              <a:t>7</a:t>
            </a:r>
            <a:r>
              <a:rPr lang="en-US" b="1" dirty="0" smtClean="0"/>
              <a:t>%</a:t>
            </a:r>
            <a:r>
              <a:rPr lang="en-US" dirty="0" smtClean="0"/>
              <a:t> </a:t>
            </a:r>
          </a:p>
          <a:p>
            <a:pPr marL="0" indent="0">
              <a:buNone/>
            </a:pPr>
            <a:r>
              <a:rPr lang="en-US" dirty="0" smtClean="0"/>
              <a:t>    MEDIUM: </a:t>
            </a:r>
            <a:r>
              <a:rPr lang="en-US" b="1" dirty="0" smtClean="0"/>
              <a:t>42%</a:t>
            </a:r>
            <a:endParaRPr lang="en-US" b="1" dirty="0"/>
          </a:p>
          <a:p>
            <a:pPr marL="0" indent="0">
              <a:buNone/>
            </a:pPr>
            <a:r>
              <a:rPr lang="en-US" dirty="0" smtClean="0"/>
              <a:t>    LARGE:      </a:t>
            </a:r>
            <a:r>
              <a:rPr lang="en-US" b="1" dirty="0" smtClean="0"/>
              <a:t>42%</a:t>
            </a:r>
            <a:endParaRPr lang="en-US" b="1" dirty="0"/>
          </a:p>
        </p:txBody>
      </p:sp>
    </p:spTree>
    <p:extLst>
      <p:ext uri="{BB962C8B-B14F-4D97-AF65-F5344CB8AC3E}">
        <p14:creationId xmlns:p14="http://schemas.microsoft.com/office/powerpoint/2010/main" val="75489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Who, where why?</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Are there regional differences?</a:t>
            </a:r>
          </a:p>
          <a:p>
            <a:pPr marL="0" indent="0">
              <a:buNone/>
            </a:pPr>
            <a:endParaRPr lang="en-US" dirty="0"/>
          </a:p>
          <a:p>
            <a:pPr marL="0" indent="0">
              <a:buNone/>
            </a:pPr>
            <a:r>
              <a:rPr lang="en-US" dirty="0" smtClean="0"/>
              <a:t>We use three different servers, and divide (roughly) clients into three geo areas: Americas, Europe &amp; Africa, Asia &amp; Oceania</a:t>
            </a:r>
          </a:p>
          <a:p>
            <a:pPr marL="0" indent="0">
              <a:buNone/>
            </a:pPr>
            <a:endParaRPr lang="en-US" dirty="0"/>
          </a:p>
          <a:p>
            <a:pPr marL="0" indent="0">
              <a:buNone/>
            </a:pPr>
            <a:r>
              <a:rPr lang="en-US" dirty="0" smtClean="0"/>
              <a:t>LOSS RATE		Americas	Europe	Asia</a:t>
            </a:r>
          </a:p>
          <a:p>
            <a:pPr marL="0" indent="0">
              <a:buNone/>
            </a:pPr>
            <a:r>
              <a:rPr lang="en-US" dirty="0" smtClean="0"/>
              <a:t>SMALL		    4%		    5%		13%</a:t>
            </a:r>
          </a:p>
          <a:p>
            <a:pPr marL="0" indent="0">
              <a:buNone/>
            </a:pPr>
            <a:r>
              <a:rPr lang="en-US" dirty="0" smtClean="0"/>
              <a:t>MEDIUM		  23%		  49%		52%</a:t>
            </a:r>
          </a:p>
          <a:p>
            <a:pPr marL="0" indent="0">
              <a:buNone/>
            </a:pPr>
            <a:r>
              <a:rPr lang="en-US" dirty="0" smtClean="0"/>
              <a:t>LARGE		   24%		  50%		52%	</a:t>
            </a:r>
          </a:p>
        </p:txBody>
      </p:sp>
    </p:spTree>
    <p:extLst>
      <p:ext uri="{BB962C8B-B14F-4D97-AF65-F5344CB8AC3E}">
        <p14:creationId xmlns:p14="http://schemas.microsoft.com/office/powerpoint/2010/main" val="1851980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charset="0"/>
                <a:ea typeface="Powderfinger Type" charset="0"/>
                <a:cs typeface="Powderfinger Type" charset="0"/>
              </a:rPr>
              <a:t>V6, the DNS and Large Responses</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dirty="0" smtClean="0"/>
              <a:t>A V6 only-Authoritative DNS Server serving UDP fragmented DNS responses  appears to have significant problems in delivering this UDP fragmented response to recursive resolvers in the Internet</a:t>
            </a:r>
          </a:p>
          <a:p>
            <a:pPr marL="0" indent="0">
              <a:buNone/>
            </a:pPr>
            <a:endParaRPr lang="en-US" dirty="0"/>
          </a:p>
          <a:p>
            <a:pPr marL="0" indent="0">
              <a:buNone/>
            </a:pPr>
            <a:r>
              <a:rPr lang="en-US" dirty="0" smtClean="0"/>
              <a:t>However the 7% loss rate for the </a:t>
            </a:r>
            <a:r>
              <a:rPr lang="en-US" dirty="0" err="1" smtClean="0"/>
              <a:t>unfragmented</a:t>
            </a:r>
            <a:r>
              <a:rPr lang="en-US" dirty="0" smtClean="0"/>
              <a:t> DNS response points to a high noise rate in the data collected using this experimental technique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346896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charset="0"/>
                <a:ea typeface="Powderfinger Type" charset="0"/>
                <a:cs typeface="Powderfinger Type" charset="0"/>
              </a:rPr>
              <a:t>Can we identify these resolvers?</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dirty="0" smtClean="0"/>
              <a:t>This is a challenging problem:</a:t>
            </a:r>
          </a:p>
          <a:p>
            <a:pPr lvl="1"/>
            <a:r>
              <a:rPr lang="en-US" dirty="0" smtClean="0"/>
              <a:t>An Extension Header packet drop is a silent drop</a:t>
            </a:r>
          </a:p>
          <a:p>
            <a:pPr lvl="2"/>
            <a:r>
              <a:rPr lang="en-US" dirty="0" smtClean="0"/>
              <a:t>no ICMP6 notification back to the sender</a:t>
            </a:r>
          </a:p>
          <a:p>
            <a:pPr lvl="1"/>
            <a:r>
              <a:rPr lang="en-US" dirty="0" smtClean="0"/>
              <a:t>The recursive resolver will receive no answer to its query, and will be unable to answer back to the stub resolver. However it may elect to re-query the authoritative server before giving up</a:t>
            </a:r>
          </a:p>
          <a:p>
            <a:pPr lvl="1"/>
            <a:r>
              <a:rPr lang="en-US" dirty="0" smtClean="0"/>
              <a:t>A stub DNS resolver client will time out on the query to a recursive resolver, and may re-query to other recursive resolvers before giving up</a:t>
            </a:r>
          </a:p>
        </p:txBody>
      </p:sp>
    </p:spTree>
    <p:extLst>
      <p:ext uri="{BB962C8B-B14F-4D97-AF65-F5344CB8AC3E}">
        <p14:creationId xmlns:p14="http://schemas.microsoft.com/office/powerpoint/2010/main" val="1772511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Second Experiment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spcAft>
                <a:spcPts val="450"/>
              </a:spcAft>
              <a:buNone/>
            </a:pPr>
            <a:r>
              <a:rPr lang="en-US" dirty="0" smtClean="0"/>
              <a:t>We created a ”</a:t>
            </a:r>
            <a:r>
              <a:rPr lang="en-US" dirty="0" err="1" smtClean="0"/>
              <a:t>glueless</a:t>
            </a:r>
            <a:r>
              <a:rPr lang="en-US" dirty="0" smtClean="0"/>
              <a:t>” delegation in the DNS</a:t>
            </a:r>
          </a:p>
          <a:p>
            <a:pPr lvl="1">
              <a:spcAft>
                <a:spcPts val="450"/>
              </a:spcAft>
            </a:pPr>
            <a:r>
              <a:rPr lang="en-US" dirty="0" smtClean="0"/>
              <a:t>The response to the query to the ‘parent’ lists the name servers of the ‘child’, but deliberately withholds the IP address of these name servers in the response. i.e. the response </a:t>
            </a:r>
            <a:r>
              <a:rPr lang="en-US" dirty="0"/>
              <a:t>i</a:t>
            </a:r>
            <a:r>
              <a:rPr lang="en-US" dirty="0" smtClean="0"/>
              <a:t>s missing the ‘glue’ records for the name servers</a:t>
            </a:r>
          </a:p>
          <a:p>
            <a:pPr lvl="2">
              <a:spcAft>
                <a:spcPts val="450"/>
              </a:spcAft>
            </a:pPr>
            <a:r>
              <a:rPr lang="en-US" dirty="0" smtClean="0"/>
              <a:t>We do this on the fly to ensure that each query name is unique, to ensure that there is no unintended side effect from DNS caching </a:t>
            </a:r>
          </a:p>
          <a:p>
            <a:pPr lvl="1">
              <a:spcAft>
                <a:spcPts val="450"/>
              </a:spcAft>
            </a:pPr>
            <a:r>
              <a:rPr lang="en-US" dirty="0" smtClean="0"/>
              <a:t>We then inflated the response of the name server record by adding pad records to the response</a:t>
            </a:r>
          </a:p>
          <a:p>
            <a:pPr lvl="1">
              <a:spcAft>
                <a:spcPts val="450"/>
              </a:spcAft>
            </a:pPr>
            <a:r>
              <a:rPr lang="en-US" dirty="0" smtClean="0"/>
              <a:t>The idea is that the name will only be resolved if the resolver is capable of receiving a large response when trying to chase down the name server addresses</a:t>
            </a:r>
          </a:p>
        </p:txBody>
      </p:sp>
    </p:spTree>
    <p:extLst>
      <p:ext uri="{BB962C8B-B14F-4D97-AF65-F5344CB8AC3E}">
        <p14:creationId xmlns:p14="http://schemas.microsoft.com/office/powerpoint/2010/main" val="1115115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a:t>
            </a:r>
            <a:r>
              <a:rPr lang="en-US" dirty="0" err="1" smtClean="0">
                <a:latin typeface="Powderfinger Type" charset="0"/>
                <a:ea typeface="Powderfinger Type" charset="0"/>
                <a:cs typeface="Powderfinger Type" charset="0"/>
              </a:rPr>
              <a:t>Glueless</a:t>
            </a:r>
            <a:r>
              <a:rPr lang="en-US" dirty="0" smtClean="0">
                <a:latin typeface="Powderfinger Type" charset="0"/>
                <a:ea typeface="Powderfinger Type" charset="0"/>
                <a:cs typeface="Powderfinger Type" charset="0"/>
              </a:rPr>
              <a:t>” Delegation</a:t>
            </a:r>
            <a:endParaRPr lang="en-US" dirty="0">
              <a:latin typeface="Powderfinger Type" charset="0"/>
              <a:ea typeface="Powderfinger Type" charset="0"/>
              <a:cs typeface="Powderfinger Type" charset="0"/>
            </a:endParaRPr>
          </a:p>
        </p:txBody>
      </p:sp>
      <p:sp>
        <p:nvSpPr>
          <p:cNvPr id="4" name="Freeform 3"/>
          <p:cNvSpPr/>
          <p:nvPr/>
        </p:nvSpPr>
        <p:spPr>
          <a:xfrm>
            <a:off x="1940419" y="1903774"/>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5406194" y="2536897"/>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940419" y="3467200"/>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2198536" y="1971980"/>
            <a:ext cx="1476686" cy="230832"/>
          </a:xfrm>
          <a:prstGeom prst="rect">
            <a:avLst/>
          </a:prstGeom>
          <a:noFill/>
        </p:spPr>
        <p:txBody>
          <a:bodyPr wrap="none" rtlCol="0">
            <a:spAutoFit/>
          </a:bodyPr>
          <a:lstStyle/>
          <a:p>
            <a:r>
              <a:rPr lang="en-US" sz="900">
                <a:latin typeface="AhnbergHand" charset="0"/>
                <a:ea typeface="AhnbergHand" charset="0"/>
                <a:cs typeface="AhnbergHand" charset="0"/>
              </a:rPr>
              <a:t>“Parent” name server</a:t>
            </a:r>
          </a:p>
        </p:txBody>
      </p:sp>
      <p:sp>
        <p:nvSpPr>
          <p:cNvPr id="8" name="TextBox 7"/>
          <p:cNvSpPr txBox="1"/>
          <p:nvPr/>
        </p:nvSpPr>
        <p:spPr>
          <a:xfrm>
            <a:off x="5515223" y="2605103"/>
            <a:ext cx="1478290" cy="230832"/>
          </a:xfrm>
          <a:prstGeom prst="rect">
            <a:avLst/>
          </a:prstGeom>
          <a:noFill/>
        </p:spPr>
        <p:txBody>
          <a:bodyPr wrap="none" rtlCol="0">
            <a:spAutoFit/>
          </a:bodyPr>
          <a:lstStyle/>
          <a:p>
            <a:r>
              <a:rPr lang="en-US" sz="900">
                <a:latin typeface="AhnbergHand" charset="0"/>
                <a:ea typeface="AhnbergHand" charset="0"/>
                <a:cs typeface="AhnbergHand" charset="0"/>
              </a:rPr>
              <a:t>“Sibling” name server</a:t>
            </a:r>
          </a:p>
        </p:txBody>
      </p:sp>
      <p:sp>
        <p:nvSpPr>
          <p:cNvPr id="9" name="TextBox 8"/>
          <p:cNvSpPr txBox="1"/>
          <p:nvPr/>
        </p:nvSpPr>
        <p:spPr>
          <a:xfrm>
            <a:off x="2093181" y="3535406"/>
            <a:ext cx="1398140" cy="230832"/>
          </a:xfrm>
          <a:prstGeom prst="rect">
            <a:avLst/>
          </a:prstGeom>
          <a:noFill/>
        </p:spPr>
        <p:txBody>
          <a:bodyPr wrap="none" rtlCol="0">
            <a:spAutoFit/>
          </a:bodyPr>
          <a:lstStyle/>
          <a:p>
            <a:r>
              <a:rPr lang="en-US" sz="900" dirty="0">
                <a:latin typeface="AhnbergHand" charset="0"/>
                <a:ea typeface="AhnbergHand" charset="0"/>
                <a:cs typeface="AhnbergHand" charset="0"/>
              </a:rPr>
              <a:t>“Child” name server</a:t>
            </a:r>
          </a:p>
        </p:txBody>
      </p:sp>
      <p:sp>
        <p:nvSpPr>
          <p:cNvPr id="15" name="TextBox 14"/>
          <p:cNvSpPr txBox="1"/>
          <p:nvPr/>
        </p:nvSpPr>
        <p:spPr>
          <a:xfrm flipH="1">
            <a:off x="1940419" y="4121892"/>
            <a:ext cx="2422664" cy="738664"/>
          </a:xfrm>
          <a:prstGeom prst="rect">
            <a:avLst/>
          </a:prstGeom>
          <a:noFill/>
        </p:spPr>
        <p:txBody>
          <a:bodyPr wrap="square" rtlCol="0">
            <a:spAutoFit/>
          </a:bodyPr>
          <a:lstStyle/>
          <a:p>
            <a:r>
              <a:rPr lang="en-US" sz="1050" dirty="0">
                <a:latin typeface="AhnbergHand" charset="0"/>
                <a:ea typeface="AhnbergHand" charset="0"/>
                <a:cs typeface="AhnbergHand" charset="0"/>
              </a:rPr>
              <a:t>The “child” name server will only be queried if the resolver could receive the response from the sibling name server</a:t>
            </a:r>
          </a:p>
        </p:txBody>
      </p:sp>
      <p:sp>
        <p:nvSpPr>
          <p:cNvPr id="16" name="TextBox 15"/>
          <p:cNvSpPr txBox="1"/>
          <p:nvPr/>
        </p:nvSpPr>
        <p:spPr>
          <a:xfrm>
            <a:off x="1829493" y="2425304"/>
            <a:ext cx="2164547" cy="369332"/>
          </a:xfrm>
          <a:prstGeom prst="rect">
            <a:avLst/>
          </a:prstGeom>
          <a:noFill/>
        </p:spPr>
        <p:txBody>
          <a:bodyPr wrap="square" rtlCol="0">
            <a:spAutoFit/>
          </a:bodyPr>
          <a:lstStyle/>
          <a:p>
            <a:r>
              <a:rPr lang="en-US" sz="900" dirty="0"/>
              <a:t>Reply with the DNS names </a:t>
            </a:r>
            <a:r>
              <a:rPr lang="en-US" sz="900"/>
              <a:t>of the name servers, but not their IP addresses</a:t>
            </a:r>
          </a:p>
        </p:txBody>
      </p:sp>
      <p:sp>
        <p:nvSpPr>
          <p:cNvPr id="17" name="TextBox 16"/>
          <p:cNvSpPr txBox="1"/>
          <p:nvPr/>
        </p:nvSpPr>
        <p:spPr>
          <a:xfrm>
            <a:off x="5515224" y="2136160"/>
            <a:ext cx="2164547" cy="369332"/>
          </a:xfrm>
          <a:prstGeom prst="rect">
            <a:avLst/>
          </a:prstGeom>
          <a:noFill/>
        </p:spPr>
        <p:txBody>
          <a:bodyPr wrap="square" rtlCol="0">
            <a:spAutoFit/>
          </a:bodyPr>
          <a:lstStyle/>
          <a:p>
            <a:r>
              <a:rPr lang="en-US" sz="900" dirty="0"/>
              <a:t>Secondary objective: resolve these</a:t>
            </a:r>
          </a:p>
          <a:p>
            <a:r>
              <a:rPr lang="en-US" sz="900" dirty="0"/>
              <a:t>name server names to their IP addresses</a:t>
            </a:r>
          </a:p>
        </p:txBody>
      </p:sp>
      <p:sp>
        <p:nvSpPr>
          <p:cNvPr id="18" name="TextBox 17"/>
          <p:cNvSpPr txBox="1"/>
          <p:nvPr/>
        </p:nvSpPr>
        <p:spPr>
          <a:xfrm>
            <a:off x="2770170" y="3208061"/>
            <a:ext cx="2164547" cy="230832"/>
          </a:xfrm>
          <a:prstGeom prst="rect">
            <a:avLst/>
          </a:prstGeom>
          <a:noFill/>
        </p:spPr>
        <p:txBody>
          <a:bodyPr wrap="square" rtlCol="0">
            <a:spAutoFit/>
          </a:bodyPr>
          <a:lstStyle/>
          <a:p>
            <a:r>
              <a:rPr lang="en-US" sz="900" dirty="0"/>
              <a:t>Resume </a:t>
            </a:r>
            <a:r>
              <a:rPr lang="en-US" sz="900"/>
              <a:t>the original name resolution task</a:t>
            </a:r>
            <a:endParaRPr lang="en-US" sz="900" dirty="0"/>
          </a:p>
        </p:txBody>
      </p:sp>
      <p:sp>
        <p:nvSpPr>
          <p:cNvPr id="3" name="Freeform 2"/>
          <p:cNvSpPr/>
          <p:nvPr/>
        </p:nvSpPr>
        <p:spPr>
          <a:xfrm>
            <a:off x="2818738" y="1371600"/>
            <a:ext cx="172985" cy="543695"/>
          </a:xfrm>
          <a:custGeom>
            <a:avLst/>
            <a:gdLst>
              <a:gd name="connsiteX0" fmla="*/ 103366 w 230647"/>
              <a:gd name="connsiteY0" fmla="*/ 0 h 724926"/>
              <a:gd name="connsiteX1" fmla="*/ 127220 w 230647"/>
              <a:gd name="connsiteY1" fmla="*/ 675861 h 724926"/>
              <a:gd name="connsiteX2" fmla="*/ 230587 w 230647"/>
              <a:gd name="connsiteY2" fmla="*/ 485030 h 724926"/>
              <a:gd name="connsiteX3" fmla="*/ 111318 w 230647"/>
              <a:gd name="connsiteY3" fmla="*/ 723569 h 724926"/>
              <a:gd name="connsiteX4" fmla="*/ 0 w 230647"/>
              <a:gd name="connsiteY4" fmla="*/ 588397 h 72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47" h="724926">
                <a:moveTo>
                  <a:pt x="103366" y="0"/>
                </a:moveTo>
                <a:cubicBezTo>
                  <a:pt x="104691" y="297511"/>
                  <a:pt x="106016" y="595023"/>
                  <a:pt x="127220" y="675861"/>
                </a:cubicBezTo>
                <a:cubicBezTo>
                  <a:pt x="148424" y="756699"/>
                  <a:pt x="233237" y="477079"/>
                  <a:pt x="230587" y="485030"/>
                </a:cubicBezTo>
                <a:cubicBezTo>
                  <a:pt x="227937" y="492981"/>
                  <a:pt x="149749" y="706341"/>
                  <a:pt x="111318" y="723569"/>
                </a:cubicBezTo>
                <a:cubicBezTo>
                  <a:pt x="72887" y="740797"/>
                  <a:pt x="0" y="588397"/>
                  <a:pt x="0" y="58839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0" name="Freeform 9"/>
          <p:cNvSpPr/>
          <p:nvPr/>
        </p:nvSpPr>
        <p:spPr>
          <a:xfrm>
            <a:off x="2904747" y="1529525"/>
            <a:ext cx="3319180" cy="1242484"/>
          </a:xfrm>
          <a:custGeom>
            <a:avLst/>
            <a:gdLst>
              <a:gd name="connsiteX0" fmla="*/ 4590 w 4425573"/>
              <a:gd name="connsiteY0" fmla="*/ 1061643 h 1656645"/>
              <a:gd name="connsiteX1" fmla="*/ 4590 w 4425573"/>
              <a:gd name="connsiteY1" fmla="*/ 1459208 h 1656645"/>
              <a:gd name="connsiteX2" fmla="*/ 52298 w 4425573"/>
              <a:gd name="connsiteY2" fmla="*/ 1626185 h 1656645"/>
              <a:gd name="connsiteX3" fmla="*/ 251081 w 4425573"/>
              <a:gd name="connsiteY3" fmla="*/ 1626185 h 1656645"/>
              <a:gd name="connsiteX4" fmla="*/ 1229091 w 4425573"/>
              <a:gd name="connsiteY4" fmla="*/ 1316084 h 1656645"/>
              <a:gd name="connsiteX5" fmla="*/ 2469494 w 4425573"/>
              <a:gd name="connsiteY5" fmla="*/ 616370 h 1656645"/>
              <a:gd name="connsiteX6" fmla="*/ 3670141 w 4425573"/>
              <a:gd name="connsiteY6" fmla="*/ 67730 h 1656645"/>
              <a:gd name="connsiteX7" fmla="*/ 4218781 w 4425573"/>
              <a:gd name="connsiteY7" fmla="*/ 20022 h 1656645"/>
              <a:gd name="connsiteX8" fmla="*/ 4322148 w 4425573"/>
              <a:gd name="connsiteY8" fmla="*/ 171097 h 1656645"/>
              <a:gd name="connsiteX9" fmla="*/ 4322148 w 4425573"/>
              <a:gd name="connsiteY9" fmla="*/ 775396 h 1656645"/>
              <a:gd name="connsiteX10" fmla="*/ 4425515 w 4425573"/>
              <a:gd name="connsiteY10" fmla="*/ 552759 h 1656645"/>
              <a:gd name="connsiteX11" fmla="*/ 4306246 w 4425573"/>
              <a:gd name="connsiteY11" fmla="*/ 791298 h 1656645"/>
              <a:gd name="connsiteX12" fmla="*/ 4147220 w 4425573"/>
              <a:gd name="connsiteY12" fmla="*/ 632272 h 16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573" h="1656645">
                <a:moveTo>
                  <a:pt x="4590" y="1061643"/>
                </a:moveTo>
                <a:cubicBezTo>
                  <a:pt x="614" y="1213380"/>
                  <a:pt x="-3361" y="1365118"/>
                  <a:pt x="4590" y="1459208"/>
                </a:cubicBezTo>
                <a:cubicBezTo>
                  <a:pt x="12541" y="1553298"/>
                  <a:pt x="11216" y="1598355"/>
                  <a:pt x="52298" y="1626185"/>
                </a:cubicBezTo>
                <a:cubicBezTo>
                  <a:pt x="93380" y="1654015"/>
                  <a:pt x="54949" y="1677868"/>
                  <a:pt x="251081" y="1626185"/>
                </a:cubicBezTo>
                <a:cubicBezTo>
                  <a:pt x="447213" y="1574502"/>
                  <a:pt x="859356" y="1484387"/>
                  <a:pt x="1229091" y="1316084"/>
                </a:cubicBezTo>
                <a:cubicBezTo>
                  <a:pt x="1598827" y="1147782"/>
                  <a:pt x="2062652" y="824429"/>
                  <a:pt x="2469494" y="616370"/>
                </a:cubicBezTo>
                <a:cubicBezTo>
                  <a:pt x="2876336" y="408311"/>
                  <a:pt x="3378593" y="167121"/>
                  <a:pt x="3670141" y="67730"/>
                </a:cubicBezTo>
                <a:cubicBezTo>
                  <a:pt x="3961689" y="-31661"/>
                  <a:pt x="4110113" y="2794"/>
                  <a:pt x="4218781" y="20022"/>
                </a:cubicBezTo>
                <a:cubicBezTo>
                  <a:pt x="4327449" y="37250"/>
                  <a:pt x="4304920" y="45201"/>
                  <a:pt x="4322148" y="171097"/>
                </a:cubicBezTo>
                <a:cubicBezTo>
                  <a:pt x="4339376" y="296993"/>
                  <a:pt x="4304920" y="711786"/>
                  <a:pt x="4322148" y="775396"/>
                </a:cubicBezTo>
                <a:cubicBezTo>
                  <a:pt x="4339376" y="839006"/>
                  <a:pt x="4428165" y="550109"/>
                  <a:pt x="4425515" y="552759"/>
                </a:cubicBezTo>
                <a:cubicBezTo>
                  <a:pt x="4422865" y="555409"/>
                  <a:pt x="4352628" y="778046"/>
                  <a:pt x="4306246" y="791298"/>
                </a:cubicBezTo>
                <a:cubicBezTo>
                  <a:pt x="4259864" y="804550"/>
                  <a:pt x="4147220" y="632272"/>
                  <a:pt x="4147220" y="63227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1" name="Freeform 10"/>
          <p:cNvSpPr/>
          <p:nvPr/>
        </p:nvSpPr>
        <p:spPr>
          <a:xfrm>
            <a:off x="2878373" y="2922105"/>
            <a:ext cx="3341269" cy="333962"/>
          </a:xfrm>
          <a:custGeom>
            <a:avLst/>
            <a:gdLst>
              <a:gd name="connsiteX0" fmla="*/ 4452730 w 4455025"/>
              <a:gd name="connsiteY0" fmla="*/ 0 h 445283"/>
              <a:gd name="connsiteX1" fmla="*/ 4452730 w 4455025"/>
              <a:gd name="connsiteY1" fmla="*/ 238539 h 445283"/>
              <a:gd name="connsiteX2" fmla="*/ 4428876 w 4455025"/>
              <a:gd name="connsiteY2" fmla="*/ 357809 h 445283"/>
              <a:gd name="connsiteX3" fmla="*/ 4285753 w 4455025"/>
              <a:gd name="connsiteY3" fmla="*/ 333955 h 445283"/>
              <a:gd name="connsiteX4" fmla="*/ 3983603 w 4455025"/>
              <a:gd name="connsiteY4" fmla="*/ 254442 h 445283"/>
              <a:gd name="connsiteX5" fmla="*/ 2910177 w 4455025"/>
              <a:gd name="connsiteY5" fmla="*/ 79513 h 445283"/>
              <a:gd name="connsiteX6" fmla="*/ 1375575 w 4455025"/>
              <a:gd name="connsiteY6" fmla="*/ 119270 h 445283"/>
              <a:gd name="connsiteX7" fmla="*/ 326003 w 4455025"/>
              <a:gd name="connsiteY7" fmla="*/ 214685 h 445283"/>
              <a:gd name="connsiteX8" fmla="*/ 159026 w 4455025"/>
              <a:gd name="connsiteY8" fmla="*/ 310101 h 445283"/>
              <a:gd name="connsiteX9" fmla="*/ 151074 w 4455025"/>
              <a:gd name="connsiteY9" fmla="*/ 429371 h 445283"/>
              <a:gd name="connsiteX10" fmla="*/ 246490 w 4455025"/>
              <a:gd name="connsiteY10" fmla="*/ 318052 h 445283"/>
              <a:gd name="connsiteX11" fmla="*/ 111318 w 4455025"/>
              <a:gd name="connsiteY11" fmla="*/ 445273 h 445283"/>
              <a:gd name="connsiteX12" fmla="*/ 0 w 4455025"/>
              <a:gd name="connsiteY12" fmla="*/ 326004 h 44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5025" h="445283">
                <a:moveTo>
                  <a:pt x="4452730" y="0"/>
                </a:moveTo>
                <a:cubicBezTo>
                  <a:pt x="4454718" y="89452"/>
                  <a:pt x="4456706" y="178904"/>
                  <a:pt x="4452730" y="238539"/>
                </a:cubicBezTo>
                <a:cubicBezTo>
                  <a:pt x="4448754" y="298174"/>
                  <a:pt x="4456705" y="341906"/>
                  <a:pt x="4428876" y="357809"/>
                </a:cubicBezTo>
                <a:cubicBezTo>
                  <a:pt x="4401047" y="373712"/>
                  <a:pt x="4359965" y="351183"/>
                  <a:pt x="4285753" y="333955"/>
                </a:cubicBezTo>
                <a:cubicBezTo>
                  <a:pt x="4211541" y="316727"/>
                  <a:pt x="4212866" y="296849"/>
                  <a:pt x="3983603" y="254442"/>
                </a:cubicBezTo>
                <a:cubicBezTo>
                  <a:pt x="3754340" y="212035"/>
                  <a:pt x="3344848" y="102042"/>
                  <a:pt x="2910177" y="79513"/>
                </a:cubicBezTo>
                <a:cubicBezTo>
                  <a:pt x="2475506" y="56984"/>
                  <a:pt x="1806271" y="96741"/>
                  <a:pt x="1375575" y="119270"/>
                </a:cubicBezTo>
                <a:cubicBezTo>
                  <a:pt x="944879" y="141799"/>
                  <a:pt x="528761" y="182880"/>
                  <a:pt x="326003" y="214685"/>
                </a:cubicBezTo>
                <a:cubicBezTo>
                  <a:pt x="123245" y="246490"/>
                  <a:pt x="188181" y="274320"/>
                  <a:pt x="159026" y="310101"/>
                </a:cubicBezTo>
                <a:cubicBezTo>
                  <a:pt x="129871" y="345882"/>
                  <a:pt x="136497" y="428046"/>
                  <a:pt x="151074" y="429371"/>
                </a:cubicBezTo>
                <a:cubicBezTo>
                  <a:pt x="165651" y="430696"/>
                  <a:pt x="253116" y="315402"/>
                  <a:pt x="246490" y="318052"/>
                </a:cubicBezTo>
                <a:cubicBezTo>
                  <a:pt x="239864" y="320702"/>
                  <a:pt x="152400" y="443948"/>
                  <a:pt x="111318" y="445273"/>
                </a:cubicBezTo>
                <a:cubicBezTo>
                  <a:pt x="70236" y="446598"/>
                  <a:pt x="0" y="326004"/>
                  <a:pt x="0" y="3260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Tree>
    <p:extLst>
      <p:ext uri="{BB962C8B-B14F-4D97-AF65-F5344CB8AC3E}">
        <p14:creationId xmlns:p14="http://schemas.microsoft.com/office/powerpoint/2010/main" val="286312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a:t>
            </a:r>
            <a:r>
              <a:rPr lang="en-US" dirty="0" err="1" smtClean="0">
                <a:latin typeface="Powderfinger Type" charset="0"/>
                <a:ea typeface="Powderfinger Type" charset="0"/>
                <a:cs typeface="Powderfinger Type" charset="0"/>
              </a:rPr>
              <a:t>Glueless</a:t>
            </a:r>
            <a:r>
              <a:rPr lang="en-US" dirty="0" smtClean="0">
                <a:latin typeface="Powderfinger Type" charset="0"/>
                <a:ea typeface="Powderfinger Type" charset="0"/>
                <a:cs typeface="Powderfinger Type" charset="0"/>
              </a:rPr>
              <a:t>” Delegation</a:t>
            </a:r>
            <a:endParaRPr lang="en-US" dirty="0">
              <a:latin typeface="Powderfinger Type" charset="0"/>
              <a:ea typeface="Powderfinger Type" charset="0"/>
              <a:cs typeface="Powderfinger Type" charset="0"/>
            </a:endParaRPr>
          </a:p>
        </p:txBody>
      </p:sp>
      <p:sp>
        <p:nvSpPr>
          <p:cNvPr id="4" name="Freeform 3"/>
          <p:cNvSpPr/>
          <p:nvPr/>
        </p:nvSpPr>
        <p:spPr>
          <a:xfrm>
            <a:off x="1940419" y="1903774"/>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5406194" y="2536897"/>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940419" y="3467200"/>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2198536" y="1971980"/>
            <a:ext cx="1476686" cy="230832"/>
          </a:xfrm>
          <a:prstGeom prst="rect">
            <a:avLst/>
          </a:prstGeom>
          <a:noFill/>
        </p:spPr>
        <p:txBody>
          <a:bodyPr wrap="none" rtlCol="0">
            <a:spAutoFit/>
          </a:bodyPr>
          <a:lstStyle/>
          <a:p>
            <a:r>
              <a:rPr lang="en-US" sz="900">
                <a:latin typeface="AhnbergHand" charset="0"/>
                <a:ea typeface="AhnbergHand" charset="0"/>
                <a:cs typeface="AhnbergHand" charset="0"/>
              </a:rPr>
              <a:t>“Parent” name server</a:t>
            </a:r>
          </a:p>
        </p:txBody>
      </p:sp>
      <p:sp>
        <p:nvSpPr>
          <p:cNvPr id="8" name="TextBox 7"/>
          <p:cNvSpPr txBox="1"/>
          <p:nvPr/>
        </p:nvSpPr>
        <p:spPr>
          <a:xfrm>
            <a:off x="5515223" y="2605103"/>
            <a:ext cx="1478290" cy="230832"/>
          </a:xfrm>
          <a:prstGeom prst="rect">
            <a:avLst/>
          </a:prstGeom>
          <a:noFill/>
        </p:spPr>
        <p:txBody>
          <a:bodyPr wrap="none" rtlCol="0">
            <a:spAutoFit/>
          </a:bodyPr>
          <a:lstStyle/>
          <a:p>
            <a:r>
              <a:rPr lang="en-US" sz="900">
                <a:latin typeface="AhnbergHand" charset="0"/>
                <a:ea typeface="AhnbergHand" charset="0"/>
                <a:cs typeface="AhnbergHand" charset="0"/>
              </a:rPr>
              <a:t>“Sibling” name server</a:t>
            </a:r>
          </a:p>
        </p:txBody>
      </p:sp>
      <p:sp>
        <p:nvSpPr>
          <p:cNvPr id="9" name="TextBox 8"/>
          <p:cNvSpPr txBox="1"/>
          <p:nvPr/>
        </p:nvSpPr>
        <p:spPr>
          <a:xfrm>
            <a:off x="2093181" y="3535406"/>
            <a:ext cx="1398140" cy="230832"/>
          </a:xfrm>
          <a:prstGeom prst="rect">
            <a:avLst/>
          </a:prstGeom>
          <a:noFill/>
        </p:spPr>
        <p:txBody>
          <a:bodyPr wrap="none" rtlCol="0">
            <a:spAutoFit/>
          </a:bodyPr>
          <a:lstStyle/>
          <a:p>
            <a:r>
              <a:rPr lang="en-US" sz="900" dirty="0">
                <a:latin typeface="AhnbergHand" charset="0"/>
                <a:ea typeface="AhnbergHand" charset="0"/>
                <a:cs typeface="AhnbergHand" charset="0"/>
              </a:rPr>
              <a:t>“Child” name server</a:t>
            </a:r>
          </a:p>
        </p:txBody>
      </p:sp>
      <p:sp>
        <p:nvSpPr>
          <p:cNvPr id="15" name="TextBox 14"/>
          <p:cNvSpPr txBox="1"/>
          <p:nvPr/>
        </p:nvSpPr>
        <p:spPr>
          <a:xfrm flipH="1">
            <a:off x="1940419" y="4121892"/>
            <a:ext cx="2422664" cy="738664"/>
          </a:xfrm>
          <a:prstGeom prst="rect">
            <a:avLst/>
          </a:prstGeom>
          <a:noFill/>
        </p:spPr>
        <p:txBody>
          <a:bodyPr wrap="square" rtlCol="0">
            <a:spAutoFit/>
          </a:bodyPr>
          <a:lstStyle/>
          <a:p>
            <a:r>
              <a:rPr lang="en-US" sz="1050" dirty="0">
                <a:latin typeface="AhnbergHand" charset="0"/>
                <a:ea typeface="AhnbergHand" charset="0"/>
                <a:cs typeface="AhnbergHand" charset="0"/>
              </a:rPr>
              <a:t>The “child” name server will only be queried if the resolver could receive the response from the sibling name server</a:t>
            </a:r>
          </a:p>
        </p:txBody>
      </p:sp>
      <p:sp>
        <p:nvSpPr>
          <p:cNvPr id="16" name="TextBox 15"/>
          <p:cNvSpPr txBox="1"/>
          <p:nvPr/>
        </p:nvSpPr>
        <p:spPr>
          <a:xfrm>
            <a:off x="1829493" y="2425304"/>
            <a:ext cx="2164547" cy="369332"/>
          </a:xfrm>
          <a:prstGeom prst="rect">
            <a:avLst/>
          </a:prstGeom>
          <a:noFill/>
        </p:spPr>
        <p:txBody>
          <a:bodyPr wrap="square" rtlCol="0">
            <a:spAutoFit/>
          </a:bodyPr>
          <a:lstStyle/>
          <a:p>
            <a:r>
              <a:rPr lang="en-US" sz="900" dirty="0"/>
              <a:t>Reply with the DNS names </a:t>
            </a:r>
            <a:r>
              <a:rPr lang="en-US" sz="900"/>
              <a:t>of the name servers, but not their IP addresses</a:t>
            </a:r>
          </a:p>
        </p:txBody>
      </p:sp>
      <p:sp>
        <p:nvSpPr>
          <p:cNvPr id="17" name="TextBox 16"/>
          <p:cNvSpPr txBox="1"/>
          <p:nvPr/>
        </p:nvSpPr>
        <p:spPr>
          <a:xfrm>
            <a:off x="5515224" y="2136160"/>
            <a:ext cx="2164547" cy="369332"/>
          </a:xfrm>
          <a:prstGeom prst="rect">
            <a:avLst/>
          </a:prstGeom>
          <a:noFill/>
        </p:spPr>
        <p:txBody>
          <a:bodyPr wrap="square" rtlCol="0">
            <a:spAutoFit/>
          </a:bodyPr>
          <a:lstStyle/>
          <a:p>
            <a:r>
              <a:rPr lang="en-US" sz="900" dirty="0"/>
              <a:t>Secondary objective: resolve these</a:t>
            </a:r>
          </a:p>
          <a:p>
            <a:r>
              <a:rPr lang="en-US" sz="900" dirty="0"/>
              <a:t>name server names to their IP addresses</a:t>
            </a:r>
          </a:p>
        </p:txBody>
      </p:sp>
      <p:sp>
        <p:nvSpPr>
          <p:cNvPr id="18" name="TextBox 17"/>
          <p:cNvSpPr txBox="1"/>
          <p:nvPr/>
        </p:nvSpPr>
        <p:spPr>
          <a:xfrm>
            <a:off x="2770170" y="3208061"/>
            <a:ext cx="2164547" cy="230832"/>
          </a:xfrm>
          <a:prstGeom prst="rect">
            <a:avLst/>
          </a:prstGeom>
          <a:noFill/>
        </p:spPr>
        <p:txBody>
          <a:bodyPr wrap="square" rtlCol="0">
            <a:spAutoFit/>
          </a:bodyPr>
          <a:lstStyle/>
          <a:p>
            <a:r>
              <a:rPr lang="en-US" sz="900" dirty="0"/>
              <a:t>Resume </a:t>
            </a:r>
            <a:r>
              <a:rPr lang="en-US" sz="900"/>
              <a:t>the original name resolution task</a:t>
            </a:r>
            <a:endParaRPr lang="en-US" sz="900" dirty="0"/>
          </a:p>
        </p:txBody>
      </p:sp>
      <p:sp>
        <p:nvSpPr>
          <p:cNvPr id="3" name="Freeform 2"/>
          <p:cNvSpPr/>
          <p:nvPr/>
        </p:nvSpPr>
        <p:spPr>
          <a:xfrm>
            <a:off x="2818738" y="1371600"/>
            <a:ext cx="172985" cy="543695"/>
          </a:xfrm>
          <a:custGeom>
            <a:avLst/>
            <a:gdLst>
              <a:gd name="connsiteX0" fmla="*/ 103366 w 230647"/>
              <a:gd name="connsiteY0" fmla="*/ 0 h 724926"/>
              <a:gd name="connsiteX1" fmla="*/ 127220 w 230647"/>
              <a:gd name="connsiteY1" fmla="*/ 675861 h 724926"/>
              <a:gd name="connsiteX2" fmla="*/ 230587 w 230647"/>
              <a:gd name="connsiteY2" fmla="*/ 485030 h 724926"/>
              <a:gd name="connsiteX3" fmla="*/ 111318 w 230647"/>
              <a:gd name="connsiteY3" fmla="*/ 723569 h 724926"/>
              <a:gd name="connsiteX4" fmla="*/ 0 w 230647"/>
              <a:gd name="connsiteY4" fmla="*/ 588397 h 72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47" h="724926">
                <a:moveTo>
                  <a:pt x="103366" y="0"/>
                </a:moveTo>
                <a:cubicBezTo>
                  <a:pt x="104691" y="297511"/>
                  <a:pt x="106016" y="595023"/>
                  <a:pt x="127220" y="675861"/>
                </a:cubicBezTo>
                <a:cubicBezTo>
                  <a:pt x="148424" y="756699"/>
                  <a:pt x="233237" y="477079"/>
                  <a:pt x="230587" y="485030"/>
                </a:cubicBezTo>
                <a:cubicBezTo>
                  <a:pt x="227937" y="492981"/>
                  <a:pt x="149749" y="706341"/>
                  <a:pt x="111318" y="723569"/>
                </a:cubicBezTo>
                <a:cubicBezTo>
                  <a:pt x="72887" y="740797"/>
                  <a:pt x="0" y="588397"/>
                  <a:pt x="0" y="58839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0" name="Freeform 9"/>
          <p:cNvSpPr/>
          <p:nvPr/>
        </p:nvSpPr>
        <p:spPr>
          <a:xfrm>
            <a:off x="2904747" y="1529525"/>
            <a:ext cx="3319180" cy="1242484"/>
          </a:xfrm>
          <a:custGeom>
            <a:avLst/>
            <a:gdLst>
              <a:gd name="connsiteX0" fmla="*/ 4590 w 4425573"/>
              <a:gd name="connsiteY0" fmla="*/ 1061643 h 1656645"/>
              <a:gd name="connsiteX1" fmla="*/ 4590 w 4425573"/>
              <a:gd name="connsiteY1" fmla="*/ 1459208 h 1656645"/>
              <a:gd name="connsiteX2" fmla="*/ 52298 w 4425573"/>
              <a:gd name="connsiteY2" fmla="*/ 1626185 h 1656645"/>
              <a:gd name="connsiteX3" fmla="*/ 251081 w 4425573"/>
              <a:gd name="connsiteY3" fmla="*/ 1626185 h 1656645"/>
              <a:gd name="connsiteX4" fmla="*/ 1229091 w 4425573"/>
              <a:gd name="connsiteY4" fmla="*/ 1316084 h 1656645"/>
              <a:gd name="connsiteX5" fmla="*/ 2469494 w 4425573"/>
              <a:gd name="connsiteY5" fmla="*/ 616370 h 1656645"/>
              <a:gd name="connsiteX6" fmla="*/ 3670141 w 4425573"/>
              <a:gd name="connsiteY6" fmla="*/ 67730 h 1656645"/>
              <a:gd name="connsiteX7" fmla="*/ 4218781 w 4425573"/>
              <a:gd name="connsiteY7" fmla="*/ 20022 h 1656645"/>
              <a:gd name="connsiteX8" fmla="*/ 4322148 w 4425573"/>
              <a:gd name="connsiteY8" fmla="*/ 171097 h 1656645"/>
              <a:gd name="connsiteX9" fmla="*/ 4322148 w 4425573"/>
              <a:gd name="connsiteY9" fmla="*/ 775396 h 1656645"/>
              <a:gd name="connsiteX10" fmla="*/ 4425515 w 4425573"/>
              <a:gd name="connsiteY10" fmla="*/ 552759 h 1656645"/>
              <a:gd name="connsiteX11" fmla="*/ 4306246 w 4425573"/>
              <a:gd name="connsiteY11" fmla="*/ 791298 h 1656645"/>
              <a:gd name="connsiteX12" fmla="*/ 4147220 w 4425573"/>
              <a:gd name="connsiteY12" fmla="*/ 632272 h 16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573" h="1656645">
                <a:moveTo>
                  <a:pt x="4590" y="1061643"/>
                </a:moveTo>
                <a:cubicBezTo>
                  <a:pt x="614" y="1213380"/>
                  <a:pt x="-3361" y="1365118"/>
                  <a:pt x="4590" y="1459208"/>
                </a:cubicBezTo>
                <a:cubicBezTo>
                  <a:pt x="12541" y="1553298"/>
                  <a:pt x="11216" y="1598355"/>
                  <a:pt x="52298" y="1626185"/>
                </a:cubicBezTo>
                <a:cubicBezTo>
                  <a:pt x="93380" y="1654015"/>
                  <a:pt x="54949" y="1677868"/>
                  <a:pt x="251081" y="1626185"/>
                </a:cubicBezTo>
                <a:cubicBezTo>
                  <a:pt x="447213" y="1574502"/>
                  <a:pt x="859356" y="1484387"/>
                  <a:pt x="1229091" y="1316084"/>
                </a:cubicBezTo>
                <a:cubicBezTo>
                  <a:pt x="1598827" y="1147782"/>
                  <a:pt x="2062652" y="824429"/>
                  <a:pt x="2469494" y="616370"/>
                </a:cubicBezTo>
                <a:cubicBezTo>
                  <a:pt x="2876336" y="408311"/>
                  <a:pt x="3378593" y="167121"/>
                  <a:pt x="3670141" y="67730"/>
                </a:cubicBezTo>
                <a:cubicBezTo>
                  <a:pt x="3961689" y="-31661"/>
                  <a:pt x="4110113" y="2794"/>
                  <a:pt x="4218781" y="20022"/>
                </a:cubicBezTo>
                <a:cubicBezTo>
                  <a:pt x="4327449" y="37250"/>
                  <a:pt x="4304920" y="45201"/>
                  <a:pt x="4322148" y="171097"/>
                </a:cubicBezTo>
                <a:cubicBezTo>
                  <a:pt x="4339376" y="296993"/>
                  <a:pt x="4304920" y="711786"/>
                  <a:pt x="4322148" y="775396"/>
                </a:cubicBezTo>
                <a:cubicBezTo>
                  <a:pt x="4339376" y="839006"/>
                  <a:pt x="4428165" y="550109"/>
                  <a:pt x="4425515" y="552759"/>
                </a:cubicBezTo>
                <a:cubicBezTo>
                  <a:pt x="4422865" y="555409"/>
                  <a:pt x="4352628" y="778046"/>
                  <a:pt x="4306246" y="791298"/>
                </a:cubicBezTo>
                <a:cubicBezTo>
                  <a:pt x="4259864" y="804550"/>
                  <a:pt x="4147220" y="632272"/>
                  <a:pt x="4147220" y="63227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1" name="Freeform 10"/>
          <p:cNvSpPr/>
          <p:nvPr/>
        </p:nvSpPr>
        <p:spPr>
          <a:xfrm>
            <a:off x="2878373" y="2922105"/>
            <a:ext cx="3341269" cy="333962"/>
          </a:xfrm>
          <a:custGeom>
            <a:avLst/>
            <a:gdLst>
              <a:gd name="connsiteX0" fmla="*/ 4452730 w 4455025"/>
              <a:gd name="connsiteY0" fmla="*/ 0 h 445283"/>
              <a:gd name="connsiteX1" fmla="*/ 4452730 w 4455025"/>
              <a:gd name="connsiteY1" fmla="*/ 238539 h 445283"/>
              <a:gd name="connsiteX2" fmla="*/ 4428876 w 4455025"/>
              <a:gd name="connsiteY2" fmla="*/ 357809 h 445283"/>
              <a:gd name="connsiteX3" fmla="*/ 4285753 w 4455025"/>
              <a:gd name="connsiteY3" fmla="*/ 333955 h 445283"/>
              <a:gd name="connsiteX4" fmla="*/ 3983603 w 4455025"/>
              <a:gd name="connsiteY4" fmla="*/ 254442 h 445283"/>
              <a:gd name="connsiteX5" fmla="*/ 2910177 w 4455025"/>
              <a:gd name="connsiteY5" fmla="*/ 79513 h 445283"/>
              <a:gd name="connsiteX6" fmla="*/ 1375575 w 4455025"/>
              <a:gd name="connsiteY6" fmla="*/ 119270 h 445283"/>
              <a:gd name="connsiteX7" fmla="*/ 326003 w 4455025"/>
              <a:gd name="connsiteY7" fmla="*/ 214685 h 445283"/>
              <a:gd name="connsiteX8" fmla="*/ 159026 w 4455025"/>
              <a:gd name="connsiteY8" fmla="*/ 310101 h 445283"/>
              <a:gd name="connsiteX9" fmla="*/ 151074 w 4455025"/>
              <a:gd name="connsiteY9" fmla="*/ 429371 h 445283"/>
              <a:gd name="connsiteX10" fmla="*/ 246490 w 4455025"/>
              <a:gd name="connsiteY10" fmla="*/ 318052 h 445283"/>
              <a:gd name="connsiteX11" fmla="*/ 111318 w 4455025"/>
              <a:gd name="connsiteY11" fmla="*/ 445273 h 445283"/>
              <a:gd name="connsiteX12" fmla="*/ 0 w 4455025"/>
              <a:gd name="connsiteY12" fmla="*/ 326004 h 44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5025" h="445283">
                <a:moveTo>
                  <a:pt x="4452730" y="0"/>
                </a:moveTo>
                <a:cubicBezTo>
                  <a:pt x="4454718" y="89452"/>
                  <a:pt x="4456706" y="178904"/>
                  <a:pt x="4452730" y="238539"/>
                </a:cubicBezTo>
                <a:cubicBezTo>
                  <a:pt x="4448754" y="298174"/>
                  <a:pt x="4456705" y="341906"/>
                  <a:pt x="4428876" y="357809"/>
                </a:cubicBezTo>
                <a:cubicBezTo>
                  <a:pt x="4401047" y="373712"/>
                  <a:pt x="4359965" y="351183"/>
                  <a:pt x="4285753" y="333955"/>
                </a:cubicBezTo>
                <a:cubicBezTo>
                  <a:pt x="4211541" y="316727"/>
                  <a:pt x="4212866" y="296849"/>
                  <a:pt x="3983603" y="254442"/>
                </a:cubicBezTo>
                <a:cubicBezTo>
                  <a:pt x="3754340" y="212035"/>
                  <a:pt x="3344848" y="102042"/>
                  <a:pt x="2910177" y="79513"/>
                </a:cubicBezTo>
                <a:cubicBezTo>
                  <a:pt x="2475506" y="56984"/>
                  <a:pt x="1806271" y="96741"/>
                  <a:pt x="1375575" y="119270"/>
                </a:cubicBezTo>
                <a:cubicBezTo>
                  <a:pt x="944879" y="141799"/>
                  <a:pt x="528761" y="182880"/>
                  <a:pt x="326003" y="214685"/>
                </a:cubicBezTo>
                <a:cubicBezTo>
                  <a:pt x="123245" y="246490"/>
                  <a:pt x="188181" y="274320"/>
                  <a:pt x="159026" y="310101"/>
                </a:cubicBezTo>
                <a:cubicBezTo>
                  <a:pt x="129871" y="345882"/>
                  <a:pt x="136497" y="428046"/>
                  <a:pt x="151074" y="429371"/>
                </a:cubicBezTo>
                <a:cubicBezTo>
                  <a:pt x="165651" y="430696"/>
                  <a:pt x="253116" y="315402"/>
                  <a:pt x="246490" y="318052"/>
                </a:cubicBezTo>
                <a:cubicBezTo>
                  <a:pt x="239864" y="320702"/>
                  <a:pt x="152400" y="443948"/>
                  <a:pt x="111318" y="445273"/>
                </a:cubicBezTo>
                <a:cubicBezTo>
                  <a:pt x="70236" y="446598"/>
                  <a:pt x="0" y="326004"/>
                  <a:pt x="0" y="3260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9" name="TextBox 18"/>
          <p:cNvSpPr txBox="1"/>
          <p:nvPr/>
        </p:nvSpPr>
        <p:spPr>
          <a:xfrm>
            <a:off x="4895520" y="3535406"/>
            <a:ext cx="2808799" cy="1015663"/>
          </a:xfrm>
          <a:prstGeom prst="rect">
            <a:avLst/>
          </a:prstGeom>
          <a:noFill/>
        </p:spPr>
        <p:txBody>
          <a:bodyPr wrap="square" rtlCol="0">
            <a:spAutoFit/>
          </a:bodyPr>
          <a:lstStyle/>
          <a:p>
            <a:r>
              <a:rPr lang="en-US" sz="1200" dirty="0" smtClean="0">
                <a:latin typeface="AhnbergHand" charset="0"/>
                <a:ea typeface="AhnbergHand" charset="0"/>
                <a:cs typeface="AhnbergHand" charset="0"/>
              </a:rPr>
              <a:t>We </a:t>
            </a:r>
            <a:r>
              <a:rPr lang="en-US" sz="1200" dirty="0">
                <a:latin typeface="AhnbergHand" charset="0"/>
                <a:ea typeface="AhnbergHand" charset="0"/>
                <a:cs typeface="AhnbergHand" charset="0"/>
              </a:rPr>
              <a:t>make this sibling response large, so that we can use the queries at the child to determine if the resolver can receive these large responses?</a:t>
            </a:r>
          </a:p>
        </p:txBody>
      </p:sp>
      <p:sp>
        <p:nvSpPr>
          <p:cNvPr id="20" name="Freeform 19"/>
          <p:cNvSpPr/>
          <p:nvPr/>
        </p:nvSpPr>
        <p:spPr>
          <a:xfrm>
            <a:off x="6119963" y="2999630"/>
            <a:ext cx="218535" cy="150158"/>
          </a:xfrm>
          <a:custGeom>
            <a:avLst/>
            <a:gdLst>
              <a:gd name="connsiteX0" fmla="*/ 43144 w 291380"/>
              <a:gd name="connsiteY0" fmla="*/ 55659 h 200211"/>
              <a:gd name="connsiteX1" fmla="*/ 19290 w 291380"/>
              <a:gd name="connsiteY1" fmla="*/ 159026 h 200211"/>
              <a:gd name="connsiteX2" fmla="*/ 289634 w 291380"/>
              <a:gd name="connsiteY2" fmla="*/ 190831 h 200211"/>
              <a:gd name="connsiteX3" fmla="*/ 114705 w 291380"/>
              <a:gd name="connsiteY3" fmla="*/ 0 h 200211"/>
            </a:gdLst>
            <a:ahLst/>
            <a:cxnLst>
              <a:cxn ang="0">
                <a:pos x="connsiteX0" y="connsiteY0"/>
              </a:cxn>
              <a:cxn ang="0">
                <a:pos x="connsiteX1" y="connsiteY1"/>
              </a:cxn>
              <a:cxn ang="0">
                <a:pos x="connsiteX2" y="connsiteY2"/>
              </a:cxn>
              <a:cxn ang="0">
                <a:pos x="connsiteX3" y="connsiteY3"/>
              </a:cxn>
            </a:cxnLst>
            <a:rect l="l" t="t" r="r" b="b"/>
            <a:pathLst>
              <a:path w="291380" h="200211">
                <a:moveTo>
                  <a:pt x="43144" y="55659"/>
                </a:moveTo>
                <a:cubicBezTo>
                  <a:pt x="10676" y="96078"/>
                  <a:pt x="-21792" y="136497"/>
                  <a:pt x="19290" y="159026"/>
                </a:cubicBezTo>
                <a:cubicBezTo>
                  <a:pt x="60372" y="181555"/>
                  <a:pt x="273732" y="217335"/>
                  <a:pt x="289634" y="190831"/>
                </a:cubicBezTo>
                <a:cubicBezTo>
                  <a:pt x="305537" y="164327"/>
                  <a:pt x="210121" y="82163"/>
                  <a:pt x="11470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20"/>
          <p:cNvSpPr/>
          <p:nvPr/>
        </p:nvSpPr>
        <p:spPr>
          <a:xfrm>
            <a:off x="6199956" y="3166536"/>
            <a:ext cx="173014" cy="351917"/>
          </a:xfrm>
          <a:custGeom>
            <a:avLst/>
            <a:gdLst>
              <a:gd name="connsiteX0" fmla="*/ 127318 w 230685"/>
              <a:gd name="connsiteY0" fmla="*/ 469222 h 469222"/>
              <a:gd name="connsiteX1" fmla="*/ 103464 w 230685"/>
              <a:gd name="connsiteY1" fmla="*/ 47802 h 469222"/>
              <a:gd name="connsiteX2" fmla="*/ 97 w 230685"/>
              <a:gd name="connsiteY2" fmla="*/ 119364 h 469222"/>
              <a:gd name="connsiteX3" fmla="*/ 87561 w 230685"/>
              <a:gd name="connsiteY3" fmla="*/ 95 h 469222"/>
              <a:gd name="connsiteX4" fmla="*/ 230685 w 230685"/>
              <a:gd name="connsiteY4" fmla="*/ 103462 h 469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85" h="469222">
                <a:moveTo>
                  <a:pt x="127318" y="469222"/>
                </a:moveTo>
                <a:cubicBezTo>
                  <a:pt x="125992" y="287666"/>
                  <a:pt x="124667" y="106111"/>
                  <a:pt x="103464" y="47802"/>
                </a:cubicBezTo>
                <a:cubicBezTo>
                  <a:pt x="82261" y="-10507"/>
                  <a:pt x="2747" y="127315"/>
                  <a:pt x="97" y="119364"/>
                </a:cubicBezTo>
                <a:cubicBezTo>
                  <a:pt x="-2553" y="111413"/>
                  <a:pt x="49130" y="2745"/>
                  <a:pt x="87561" y="95"/>
                </a:cubicBezTo>
                <a:cubicBezTo>
                  <a:pt x="125992" y="-2555"/>
                  <a:pt x="178338" y="50453"/>
                  <a:pt x="230685" y="103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97760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Fail!</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r>
              <a:rPr lang="en-US" dirty="0" smtClean="0"/>
              <a:t>Many resolvers deliberately omit EDNS(0) options in their queries to chase down name server addresses</a:t>
            </a:r>
          </a:p>
          <a:p>
            <a:pPr lvl="1"/>
            <a:r>
              <a:rPr lang="en-US" dirty="0" smtClean="0"/>
              <a:t>As these records are not part of a subsequent DNSSEC validation pass then any DNSSEC records, such as RRSIG records are not needed, and most responses will be under 512 bytes in any case</a:t>
            </a:r>
          </a:p>
          <a:p>
            <a:pPr lvl="1"/>
            <a:r>
              <a:rPr lang="en-US" dirty="0" smtClean="0"/>
              <a:t>And those that are not under 512 will be truncated, allowing the resolver to re-ask the query using TCP</a:t>
            </a:r>
          </a:p>
          <a:p>
            <a:r>
              <a:rPr lang="en-US" dirty="0" smtClean="0"/>
              <a:t>But we wanted to pass the resolver a large fragmented UDP response to see if received it</a:t>
            </a:r>
          </a:p>
          <a:p>
            <a:r>
              <a:rPr lang="en-US" dirty="0" smtClean="0"/>
              <a:t>If we can’t do “</a:t>
            </a:r>
            <a:r>
              <a:rPr lang="en-US" i="1" dirty="0" smtClean="0"/>
              <a:t>large fragmented</a:t>
            </a:r>
            <a:r>
              <a:rPr lang="en-US" dirty="0" smtClean="0"/>
              <a:t>” can we just do “</a:t>
            </a:r>
            <a:r>
              <a:rPr lang="en-US" i="1" dirty="0" smtClean="0"/>
              <a:t>fragmented</a:t>
            </a:r>
            <a:r>
              <a:rPr lang="en-US" dirty="0" smtClean="0"/>
              <a:t>”?</a:t>
            </a:r>
          </a:p>
        </p:txBody>
      </p:sp>
    </p:spTree>
    <p:extLst>
      <p:ext uri="{BB962C8B-B14F-4D97-AF65-F5344CB8AC3E}">
        <p14:creationId xmlns:p14="http://schemas.microsoft.com/office/powerpoint/2010/main" val="1035542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722" y="273845"/>
            <a:ext cx="6177791" cy="994172"/>
          </a:xfrm>
        </p:spPr>
        <p:txBody>
          <a:bodyPr>
            <a:noAutofit/>
          </a:bodyPr>
          <a:lstStyle/>
          <a:p>
            <a:r>
              <a:rPr lang="en-US" sz="2700" dirty="0">
                <a:latin typeface="Powderfinger Type" charset="0"/>
                <a:ea typeface="Powderfinger Type" charset="0"/>
                <a:cs typeface="Powderfinger Type" charset="0"/>
              </a:rPr>
              <a:t>“</a:t>
            </a:r>
            <a:r>
              <a:rPr lang="en-US" sz="2700" dirty="0" err="1">
                <a:latin typeface="Powderfinger Type" charset="0"/>
                <a:ea typeface="Powderfinger Type" charset="0"/>
                <a:cs typeface="Powderfinger Type" charset="0"/>
              </a:rPr>
              <a:t>Glueless</a:t>
            </a:r>
            <a:r>
              <a:rPr lang="en-US" sz="2700" dirty="0">
                <a:latin typeface="Powderfinger Type" charset="0"/>
                <a:ea typeface="Powderfinger Type" charset="0"/>
                <a:cs typeface="Powderfinger Type" charset="0"/>
              </a:rPr>
              <a:t>” Delegation and Gratuitous IPv6 Fragmentation</a:t>
            </a:r>
          </a:p>
        </p:txBody>
      </p:sp>
      <p:sp>
        <p:nvSpPr>
          <p:cNvPr id="4" name="Freeform 3"/>
          <p:cNvSpPr/>
          <p:nvPr/>
        </p:nvSpPr>
        <p:spPr>
          <a:xfrm>
            <a:off x="1940419" y="1903774"/>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4"/>
          <p:cNvSpPr/>
          <p:nvPr/>
        </p:nvSpPr>
        <p:spPr>
          <a:xfrm>
            <a:off x="5406194" y="2536897"/>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5"/>
          <p:cNvSpPr/>
          <p:nvPr/>
        </p:nvSpPr>
        <p:spPr>
          <a:xfrm>
            <a:off x="1940419" y="3467200"/>
            <a:ext cx="2035956" cy="344162"/>
          </a:xfrm>
          <a:custGeom>
            <a:avLst/>
            <a:gdLst>
              <a:gd name="connsiteX0" fmla="*/ 248740 w 2714608"/>
              <a:gd name="connsiteY0" fmla="*/ 29905 h 458882"/>
              <a:gd name="connsiteX1" fmla="*/ 2443300 w 2714608"/>
              <a:gd name="connsiteY1" fmla="*/ 21953 h 458882"/>
              <a:gd name="connsiteX2" fmla="*/ 2697742 w 2714608"/>
              <a:gd name="connsiteY2" fmla="*/ 29905 h 458882"/>
              <a:gd name="connsiteX3" fmla="*/ 2681840 w 2714608"/>
              <a:gd name="connsiteY3" fmla="*/ 395665 h 458882"/>
              <a:gd name="connsiteX4" fmla="*/ 2610278 w 2714608"/>
              <a:gd name="connsiteY4" fmla="*/ 419519 h 458882"/>
              <a:gd name="connsiteX5" fmla="*/ 296448 w 2714608"/>
              <a:gd name="connsiteY5" fmla="*/ 435421 h 458882"/>
              <a:gd name="connsiteX6" fmla="*/ 18153 w 2714608"/>
              <a:gd name="connsiteY6" fmla="*/ 427470 h 458882"/>
              <a:gd name="connsiteX7" fmla="*/ 26104 w 2714608"/>
              <a:gd name="connsiteY7" fmla="*/ 45807 h 458882"/>
              <a:gd name="connsiteX8" fmla="*/ 26104 w 2714608"/>
              <a:gd name="connsiteY8" fmla="*/ 45807 h 458882"/>
              <a:gd name="connsiteX9" fmla="*/ 121520 w 2714608"/>
              <a:gd name="connsiteY9" fmla="*/ 37856 h 4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08" h="458882">
                <a:moveTo>
                  <a:pt x="248740" y="29905"/>
                </a:moveTo>
                <a:lnTo>
                  <a:pt x="2443300" y="21953"/>
                </a:lnTo>
                <a:cubicBezTo>
                  <a:pt x="2851467" y="21953"/>
                  <a:pt x="2657985" y="-32380"/>
                  <a:pt x="2697742" y="29905"/>
                </a:cubicBezTo>
                <a:cubicBezTo>
                  <a:pt x="2737499" y="92190"/>
                  <a:pt x="2696417" y="330729"/>
                  <a:pt x="2681840" y="395665"/>
                </a:cubicBezTo>
                <a:cubicBezTo>
                  <a:pt x="2667263" y="460601"/>
                  <a:pt x="2610278" y="419519"/>
                  <a:pt x="2610278" y="419519"/>
                </a:cubicBezTo>
                <a:lnTo>
                  <a:pt x="296448" y="435421"/>
                </a:lnTo>
                <a:cubicBezTo>
                  <a:pt x="-135573" y="436746"/>
                  <a:pt x="63210" y="492406"/>
                  <a:pt x="18153" y="427470"/>
                </a:cubicBezTo>
                <a:cubicBezTo>
                  <a:pt x="-26904" y="362534"/>
                  <a:pt x="26104" y="45807"/>
                  <a:pt x="26104" y="45807"/>
                </a:cubicBezTo>
                <a:lnTo>
                  <a:pt x="26104" y="45807"/>
                </a:lnTo>
                <a:lnTo>
                  <a:pt x="121520" y="378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2198536" y="1971980"/>
            <a:ext cx="1476686" cy="230832"/>
          </a:xfrm>
          <a:prstGeom prst="rect">
            <a:avLst/>
          </a:prstGeom>
          <a:noFill/>
        </p:spPr>
        <p:txBody>
          <a:bodyPr wrap="none" rtlCol="0">
            <a:spAutoFit/>
          </a:bodyPr>
          <a:lstStyle/>
          <a:p>
            <a:r>
              <a:rPr lang="en-US" sz="900">
                <a:latin typeface="AhnbergHand" charset="0"/>
                <a:ea typeface="AhnbergHand" charset="0"/>
                <a:cs typeface="AhnbergHand" charset="0"/>
              </a:rPr>
              <a:t>“Parent” name server</a:t>
            </a:r>
          </a:p>
        </p:txBody>
      </p:sp>
      <p:sp>
        <p:nvSpPr>
          <p:cNvPr id="8" name="TextBox 7"/>
          <p:cNvSpPr txBox="1"/>
          <p:nvPr/>
        </p:nvSpPr>
        <p:spPr>
          <a:xfrm>
            <a:off x="5515223" y="2605103"/>
            <a:ext cx="1478290" cy="230832"/>
          </a:xfrm>
          <a:prstGeom prst="rect">
            <a:avLst/>
          </a:prstGeom>
          <a:noFill/>
        </p:spPr>
        <p:txBody>
          <a:bodyPr wrap="none" rtlCol="0">
            <a:spAutoFit/>
          </a:bodyPr>
          <a:lstStyle/>
          <a:p>
            <a:r>
              <a:rPr lang="en-US" sz="900">
                <a:latin typeface="AhnbergHand" charset="0"/>
                <a:ea typeface="AhnbergHand" charset="0"/>
                <a:cs typeface="AhnbergHand" charset="0"/>
              </a:rPr>
              <a:t>“Sibling” name server</a:t>
            </a:r>
          </a:p>
        </p:txBody>
      </p:sp>
      <p:sp>
        <p:nvSpPr>
          <p:cNvPr id="9" name="TextBox 8"/>
          <p:cNvSpPr txBox="1"/>
          <p:nvPr/>
        </p:nvSpPr>
        <p:spPr>
          <a:xfrm>
            <a:off x="2093181" y="3535406"/>
            <a:ext cx="1398140" cy="230832"/>
          </a:xfrm>
          <a:prstGeom prst="rect">
            <a:avLst/>
          </a:prstGeom>
          <a:noFill/>
        </p:spPr>
        <p:txBody>
          <a:bodyPr wrap="none" rtlCol="0">
            <a:spAutoFit/>
          </a:bodyPr>
          <a:lstStyle/>
          <a:p>
            <a:r>
              <a:rPr lang="en-US" sz="900" dirty="0">
                <a:latin typeface="AhnbergHand" charset="0"/>
                <a:ea typeface="AhnbergHand" charset="0"/>
                <a:cs typeface="AhnbergHand" charset="0"/>
              </a:rPr>
              <a:t>“Child” name server</a:t>
            </a:r>
          </a:p>
        </p:txBody>
      </p:sp>
      <p:sp>
        <p:nvSpPr>
          <p:cNvPr id="15" name="TextBox 14"/>
          <p:cNvSpPr txBox="1"/>
          <p:nvPr/>
        </p:nvSpPr>
        <p:spPr>
          <a:xfrm flipH="1">
            <a:off x="1940419" y="4121892"/>
            <a:ext cx="2422664" cy="738664"/>
          </a:xfrm>
          <a:prstGeom prst="rect">
            <a:avLst/>
          </a:prstGeom>
          <a:noFill/>
        </p:spPr>
        <p:txBody>
          <a:bodyPr wrap="square" rtlCol="0">
            <a:spAutoFit/>
          </a:bodyPr>
          <a:lstStyle/>
          <a:p>
            <a:r>
              <a:rPr lang="en-US" sz="1050" dirty="0">
                <a:latin typeface="AhnbergHand" charset="0"/>
                <a:ea typeface="AhnbergHand" charset="0"/>
                <a:cs typeface="AhnbergHand" charset="0"/>
              </a:rPr>
              <a:t>The “child” name server will only be queried if the resolver could receive the response from the sibling name server</a:t>
            </a:r>
          </a:p>
        </p:txBody>
      </p:sp>
      <p:sp>
        <p:nvSpPr>
          <p:cNvPr id="16" name="TextBox 15"/>
          <p:cNvSpPr txBox="1"/>
          <p:nvPr/>
        </p:nvSpPr>
        <p:spPr>
          <a:xfrm>
            <a:off x="1829493" y="2425304"/>
            <a:ext cx="2164547" cy="369332"/>
          </a:xfrm>
          <a:prstGeom prst="rect">
            <a:avLst/>
          </a:prstGeom>
          <a:noFill/>
        </p:spPr>
        <p:txBody>
          <a:bodyPr wrap="square" rtlCol="0">
            <a:spAutoFit/>
          </a:bodyPr>
          <a:lstStyle/>
          <a:p>
            <a:r>
              <a:rPr lang="en-US" sz="900" dirty="0"/>
              <a:t>Reply with the DNS names </a:t>
            </a:r>
            <a:r>
              <a:rPr lang="en-US" sz="900"/>
              <a:t>of the name servers, but not their IP addresses</a:t>
            </a:r>
          </a:p>
        </p:txBody>
      </p:sp>
      <p:sp>
        <p:nvSpPr>
          <p:cNvPr id="17" name="TextBox 16"/>
          <p:cNvSpPr txBox="1"/>
          <p:nvPr/>
        </p:nvSpPr>
        <p:spPr>
          <a:xfrm>
            <a:off x="5515224" y="2136160"/>
            <a:ext cx="2164547" cy="369332"/>
          </a:xfrm>
          <a:prstGeom prst="rect">
            <a:avLst/>
          </a:prstGeom>
          <a:noFill/>
        </p:spPr>
        <p:txBody>
          <a:bodyPr wrap="square" rtlCol="0">
            <a:spAutoFit/>
          </a:bodyPr>
          <a:lstStyle/>
          <a:p>
            <a:r>
              <a:rPr lang="en-US" sz="900" dirty="0"/>
              <a:t>Secondary objective: resolve these</a:t>
            </a:r>
          </a:p>
          <a:p>
            <a:r>
              <a:rPr lang="en-US" sz="900" dirty="0"/>
              <a:t>name server names to their IP addresses</a:t>
            </a:r>
          </a:p>
        </p:txBody>
      </p:sp>
      <p:sp>
        <p:nvSpPr>
          <p:cNvPr id="18" name="TextBox 17"/>
          <p:cNvSpPr txBox="1"/>
          <p:nvPr/>
        </p:nvSpPr>
        <p:spPr>
          <a:xfrm>
            <a:off x="2770170" y="3208061"/>
            <a:ext cx="2164547" cy="230832"/>
          </a:xfrm>
          <a:prstGeom prst="rect">
            <a:avLst/>
          </a:prstGeom>
          <a:noFill/>
        </p:spPr>
        <p:txBody>
          <a:bodyPr wrap="square" rtlCol="0">
            <a:spAutoFit/>
          </a:bodyPr>
          <a:lstStyle/>
          <a:p>
            <a:r>
              <a:rPr lang="en-US" sz="900" dirty="0"/>
              <a:t>Resume </a:t>
            </a:r>
            <a:r>
              <a:rPr lang="en-US" sz="900"/>
              <a:t>the original name resolution task</a:t>
            </a:r>
            <a:endParaRPr lang="en-US" sz="900" dirty="0"/>
          </a:p>
        </p:txBody>
      </p:sp>
      <p:sp>
        <p:nvSpPr>
          <p:cNvPr id="3" name="Freeform 2"/>
          <p:cNvSpPr/>
          <p:nvPr/>
        </p:nvSpPr>
        <p:spPr>
          <a:xfrm>
            <a:off x="2818738" y="1371600"/>
            <a:ext cx="172985" cy="543695"/>
          </a:xfrm>
          <a:custGeom>
            <a:avLst/>
            <a:gdLst>
              <a:gd name="connsiteX0" fmla="*/ 103366 w 230647"/>
              <a:gd name="connsiteY0" fmla="*/ 0 h 724926"/>
              <a:gd name="connsiteX1" fmla="*/ 127220 w 230647"/>
              <a:gd name="connsiteY1" fmla="*/ 675861 h 724926"/>
              <a:gd name="connsiteX2" fmla="*/ 230587 w 230647"/>
              <a:gd name="connsiteY2" fmla="*/ 485030 h 724926"/>
              <a:gd name="connsiteX3" fmla="*/ 111318 w 230647"/>
              <a:gd name="connsiteY3" fmla="*/ 723569 h 724926"/>
              <a:gd name="connsiteX4" fmla="*/ 0 w 230647"/>
              <a:gd name="connsiteY4" fmla="*/ 588397 h 72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47" h="724926">
                <a:moveTo>
                  <a:pt x="103366" y="0"/>
                </a:moveTo>
                <a:cubicBezTo>
                  <a:pt x="104691" y="297511"/>
                  <a:pt x="106016" y="595023"/>
                  <a:pt x="127220" y="675861"/>
                </a:cubicBezTo>
                <a:cubicBezTo>
                  <a:pt x="148424" y="756699"/>
                  <a:pt x="233237" y="477079"/>
                  <a:pt x="230587" y="485030"/>
                </a:cubicBezTo>
                <a:cubicBezTo>
                  <a:pt x="227937" y="492981"/>
                  <a:pt x="149749" y="706341"/>
                  <a:pt x="111318" y="723569"/>
                </a:cubicBezTo>
                <a:cubicBezTo>
                  <a:pt x="72887" y="740797"/>
                  <a:pt x="0" y="588397"/>
                  <a:pt x="0" y="58839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0" name="Freeform 9"/>
          <p:cNvSpPr/>
          <p:nvPr/>
        </p:nvSpPr>
        <p:spPr>
          <a:xfrm>
            <a:off x="2904747" y="1529525"/>
            <a:ext cx="3319180" cy="1242484"/>
          </a:xfrm>
          <a:custGeom>
            <a:avLst/>
            <a:gdLst>
              <a:gd name="connsiteX0" fmla="*/ 4590 w 4425573"/>
              <a:gd name="connsiteY0" fmla="*/ 1061643 h 1656645"/>
              <a:gd name="connsiteX1" fmla="*/ 4590 w 4425573"/>
              <a:gd name="connsiteY1" fmla="*/ 1459208 h 1656645"/>
              <a:gd name="connsiteX2" fmla="*/ 52298 w 4425573"/>
              <a:gd name="connsiteY2" fmla="*/ 1626185 h 1656645"/>
              <a:gd name="connsiteX3" fmla="*/ 251081 w 4425573"/>
              <a:gd name="connsiteY3" fmla="*/ 1626185 h 1656645"/>
              <a:gd name="connsiteX4" fmla="*/ 1229091 w 4425573"/>
              <a:gd name="connsiteY4" fmla="*/ 1316084 h 1656645"/>
              <a:gd name="connsiteX5" fmla="*/ 2469494 w 4425573"/>
              <a:gd name="connsiteY5" fmla="*/ 616370 h 1656645"/>
              <a:gd name="connsiteX6" fmla="*/ 3670141 w 4425573"/>
              <a:gd name="connsiteY6" fmla="*/ 67730 h 1656645"/>
              <a:gd name="connsiteX7" fmla="*/ 4218781 w 4425573"/>
              <a:gd name="connsiteY7" fmla="*/ 20022 h 1656645"/>
              <a:gd name="connsiteX8" fmla="*/ 4322148 w 4425573"/>
              <a:gd name="connsiteY8" fmla="*/ 171097 h 1656645"/>
              <a:gd name="connsiteX9" fmla="*/ 4322148 w 4425573"/>
              <a:gd name="connsiteY9" fmla="*/ 775396 h 1656645"/>
              <a:gd name="connsiteX10" fmla="*/ 4425515 w 4425573"/>
              <a:gd name="connsiteY10" fmla="*/ 552759 h 1656645"/>
              <a:gd name="connsiteX11" fmla="*/ 4306246 w 4425573"/>
              <a:gd name="connsiteY11" fmla="*/ 791298 h 1656645"/>
              <a:gd name="connsiteX12" fmla="*/ 4147220 w 4425573"/>
              <a:gd name="connsiteY12" fmla="*/ 632272 h 16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573" h="1656645">
                <a:moveTo>
                  <a:pt x="4590" y="1061643"/>
                </a:moveTo>
                <a:cubicBezTo>
                  <a:pt x="614" y="1213380"/>
                  <a:pt x="-3361" y="1365118"/>
                  <a:pt x="4590" y="1459208"/>
                </a:cubicBezTo>
                <a:cubicBezTo>
                  <a:pt x="12541" y="1553298"/>
                  <a:pt x="11216" y="1598355"/>
                  <a:pt x="52298" y="1626185"/>
                </a:cubicBezTo>
                <a:cubicBezTo>
                  <a:pt x="93380" y="1654015"/>
                  <a:pt x="54949" y="1677868"/>
                  <a:pt x="251081" y="1626185"/>
                </a:cubicBezTo>
                <a:cubicBezTo>
                  <a:pt x="447213" y="1574502"/>
                  <a:pt x="859356" y="1484387"/>
                  <a:pt x="1229091" y="1316084"/>
                </a:cubicBezTo>
                <a:cubicBezTo>
                  <a:pt x="1598827" y="1147782"/>
                  <a:pt x="2062652" y="824429"/>
                  <a:pt x="2469494" y="616370"/>
                </a:cubicBezTo>
                <a:cubicBezTo>
                  <a:pt x="2876336" y="408311"/>
                  <a:pt x="3378593" y="167121"/>
                  <a:pt x="3670141" y="67730"/>
                </a:cubicBezTo>
                <a:cubicBezTo>
                  <a:pt x="3961689" y="-31661"/>
                  <a:pt x="4110113" y="2794"/>
                  <a:pt x="4218781" y="20022"/>
                </a:cubicBezTo>
                <a:cubicBezTo>
                  <a:pt x="4327449" y="37250"/>
                  <a:pt x="4304920" y="45201"/>
                  <a:pt x="4322148" y="171097"/>
                </a:cubicBezTo>
                <a:cubicBezTo>
                  <a:pt x="4339376" y="296993"/>
                  <a:pt x="4304920" y="711786"/>
                  <a:pt x="4322148" y="775396"/>
                </a:cubicBezTo>
                <a:cubicBezTo>
                  <a:pt x="4339376" y="839006"/>
                  <a:pt x="4428165" y="550109"/>
                  <a:pt x="4425515" y="552759"/>
                </a:cubicBezTo>
                <a:cubicBezTo>
                  <a:pt x="4422865" y="555409"/>
                  <a:pt x="4352628" y="778046"/>
                  <a:pt x="4306246" y="791298"/>
                </a:cubicBezTo>
                <a:cubicBezTo>
                  <a:pt x="4259864" y="804550"/>
                  <a:pt x="4147220" y="632272"/>
                  <a:pt x="4147220" y="63227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1" name="Freeform 10"/>
          <p:cNvSpPr/>
          <p:nvPr/>
        </p:nvSpPr>
        <p:spPr>
          <a:xfrm>
            <a:off x="2878373" y="2922105"/>
            <a:ext cx="3341269" cy="333962"/>
          </a:xfrm>
          <a:custGeom>
            <a:avLst/>
            <a:gdLst>
              <a:gd name="connsiteX0" fmla="*/ 4452730 w 4455025"/>
              <a:gd name="connsiteY0" fmla="*/ 0 h 445283"/>
              <a:gd name="connsiteX1" fmla="*/ 4452730 w 4455025"/>
              <a:gd name="connsiteY1" fmla="*/ 238539 h 445283"/>
              <a:gd name="connsiteX2" fmla="*/ 4428876 w 4455025"/>
              <a:gd name="connsiteY2" fmla="*/ 357809 h 445283"/>
              <a:gd name="connsiteX3" fmla="*/ 4285753 w 4455025"/>
              <a:gd name="connsiteY3" fmla="*/ 333955 h 445283"/>
              <a:gd name="connsiteX4" fmla="*/ 3983603 w 4455025"/>
              <a:gd name="connsiteY4" fmla="*/ 254442 h 445283"/>
              <a:gd name="connsiteX5" fmla="*/ 2910177 w 4455025"/>
              <a:gd name="connsiteY5" fmla="*/ 79513 h 445283"/>
              <a:gd name="connsiteX6" fmla="*/ 1375575 w 4455025"/>
              <a:gd name="connsiteY6" fmla="*/ 119270 h 445283"/>
              <a:gd name="connsiteX7" fmla="*/ 326003 w 4455025"/>
              <a:gd name="connsiteY7" fmla="*/ 214685 h 445283"/>
              <a:gd name="connsiteX8" fmla="*/ 159026 w 4455025"/>
              <a:gd name="connsiteY8" fmla="*/ 310101 h 445283"/>
              <a:gd name="connsiteX9" fmla="*/ 151074 w 4455025"/>
              <a:gd name="connsiteY9" fmla="*/ 429371 h 445283"/>
              <a:gd name="connsiteX10" fmla="*/ 246490 w 4455025"/>
              <a:gd name="connsiteY10" fmla="*/ 318052 h 445283"/>
              <a:gd name="connsiteX11" fmla="*/ 111318 w 4455025"/>
              <a:gd name="connsiteY11" fmla="*/ 445273 h 445283"/>
              <a:gd name="connsiteX12" fmla="*/ 0 w 4455025"/>
              <a:gd name="connsiteY12" fmla="*/ 326004 h 44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5025" h="445283">
                <a:moveTo>
                  <a:pt x="4452730" y="0"/>
                </a:moveTo>
                <a:cubicBezTo>
                  <a:pt x="4454718" y="89452"/>
                  <a:pt x="4456706" y="178904"/>
                  <a:pt x="4452730" y="238539"/>
                </a:cubicBezTo>
                <a:cubicBezTo>
                  <a:pt x="4448754" y="298174"/>
                  <a:pt x="4456705" y="341906"/>
                  <a:pt x="4428876" y="357809"/>
                </a:cubicBezTo>
                <a:cubicBezTo>
                  <a:pt x="4401047" y="373712"/>
                  <a:pt x="4359965" y="351183"/>
                  <a:pt x="4285753" y="333955"/>
                </a:cubicBezTo>
                <a:cubicBezTo>
                  <a:pt x="4211541" y="316727"/>
                  <a:pt x="4212866" y="296849"/>
                  <a:pt x="3983603" y="254442"/>
                </a:cubicBezTo>
                <a:cubicBezTo>
                  <a:pt x="3754340" y="212035"/>
                  <a:pt x="3344848" y="102042"/>
                  <a:pt x="2910177" y="79513"/>
                </a:cubicBezTo>
                <a:cubicBezTo>
                  <a:pt x="2475506" y="56984"/>
                  <a:pt x="1806271" y="96741"/>
                  <a:pt x="1375575" y="119270"/>
                </a:cubicBezTo>
                <a:cubicBezTo>
                  <a:pt x="944879" y="141799"/>
                  <a:pt x="528761" y="182880"/>
                  <a:pt x="326003" y="214685"/>
                </a:cubicBezTo>
                <a:cubicBezTo>
                  <a:pt x="123245" y="246490"/>
                  <a:pt x="188181" y="274320"/>
                  <a:pt x="159026" y="310101"/>
                </a:cubicBezTo>
                <a:cubicBezTo>
                  <a:pt x="129871" y="345882"/>
                  <a:pt x="136497" y="428046"/>
                  <a:pt x="151074" y="429371"/>
                </a:cubicBezTo>
                <a:cubicBezTo>
                  <a:pt x="165651" y="430696"/>
                  <a:pt x="253116" y="315402"/>
                  <a:pt x="246490" y="318052"/>
                </a:cubicBezTo>
                <a:cubicBezTo>
                  <a:pt x="239864" y="320702"/>
                  <a:pt x="152400" y="443948"/>
                  <a:pt x="111318" y="445273"/>
                </a:cubicBezTo>
                <a:cubicBezTo>
                  <a:pt x="70236" y="446598"/>
                  <a:pt x="0" y="326004"/>
                  <a:pt x="0" y="3260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9" name="TextBox 18"/>
          <p:cNvSpPr txBox="1"/>
          <p:nvPr/>
        </p:nvSpPr>
        <p:spPr>
          <a:xfrm>
            <a:off x="4895520" y="3535406"/>
            <a:ext cx="2808799" cy="830997"/>
          </a:xfrm>
          <a:prstGeom prst="rect">
            <a:avLst/>
          </a:prstGeom>
          <a:noFill/>
        </p:spPr>
        <p:txBody>
          <a:bodyPr wrap="square" rtlCol="0">
            <a:spAutoFit/>
          </a:bodyPr>
          <a:lstStyle/>
          <a:p>
            <a:r>
              <a:rPr lang="en-US" sz="1200" dirty="0">
                <a:latin typeface="AhnbergHand" charset="0"/>
                <a:ea typeface="AhnbergHand" charset="0"/>
                <a:cs typeface="AhnbergHand" charset="0"/>
              </a:rPr>
              <a:t>Use a heavily modified DNS server that fragments all DNS responses, irrespective of their size!</a:t>
            </a:r>
          </a:p>
        </p:txBody>
      </p:sp>
      <p:sp>
        <p:nvSpPr>
          <p:cNvPr id="20" name="Freeform 19"/>
          <p:cNvSpPr/>
          <p:nvPr/>
        </p:nvSpPr>
        <p:spPr>
          <a:xfrm>
            <a:off x="6630033" y="3705997"/>
            <a:ext cx="458045" cy="284074"/>
          </a:xfrm>
          <a:custGeom>
            <a:avLst/>
            <a:gdLst>
              <a:gd name="connsiteX0" fmla="*/ 187891 w 610726"/>
              <a:gd name="connsiteY0" fmla="*/ 113966 h 378765"/>
              <a:gd name="connsiteX1" fmla="*/ 156085 w 610726"/>
              <a:gd name="connsiteY1" fmla="*/ 360456 h 378765"/>
              <a:gd name="connsiteX2" fmla="*/ 569553 w 610726"/>
              <a:gd name="connsiteY2" fmla="*/ 328651 h 378765"/>
              <a:gd name="connsiteX3" fmla="*/ 553651 w 610726"/>
              <a:gd name="connsiteY3" fmla="*/ 74209 h 378765"/>
              <a:gd name="connsiteX4" fmla="*/ 195842 w 610726"/>
              <a:gd name="connsiteY4" fmla="*/ 2647 h 378765"/>
              <a:gd name="connsiteX5" fmla="*/ 12962 w 610726"/>
              <a:gd name="connsiteY5" fmla="*/ 145771 h 378765"/>
              <a:gd name="connsiteX6" fmla="*/ 20913 w 610726"/>
              <a:gd name="connsiteY6" fmla="*/ 137820 h 378765"/>
              <a:gd name="connsiteX7" fmla="*/ 68621 w 610726"/>
              <a:gd name="connsiteY7" fmla="*/ 145771 h 37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726" h="378765">
                <a:moveTo>
                  <a:pt x="187891" y="113966"/>
                </a:moveTo>
                <a:cubicBezTo>
                  <a:pt x="140183" y="219320"/>
                  <a:pt x="92475" y="324675"/>
                  <a:pt x="156085" y="360456"/>
                </a:cubicBezTo>
                <a:cubicBezTo>
                  <a:pt x="219695" y="396237"/>
                  <a:pt x="503292" y="376359"/>
                  <a:pt x="569553" y="328651"/>
                </a:cubicBezTo>
                <a:cubicBezTo>
                  <a:pt x="635814" y="280943"/>
                  <a:pt x="615936" y="128543"/>
                  <a:pt x="553651" y="74209"/>
                </a:cubicBezTo>
                <a:cubicBezTo>
                  <a:pt x="491366" y="19875"/>
                  <a:pt x="285957" y="-9280"/>
                  <a:pt x="195842" y="2647"/>
                </a:cubicBezTo>
                <a:cubicBezTo>
                  <a:pt x="105727" y="14574"/>
                  <a:pt x="42117" y="123242"/>
                  <a:pt x="12962" y="145771"/>
                </a:cubicBezTo>
                <a:cubicBezTo>
                  <a:pt x="-16193" y="168300"/>
                  <a:pt x="11637" y="137820"/>
                  <a:pt x="20913" y="137820"/>
                </a:cubicBezTo>
                <a:cubicBezTo>
                  <a:pt x="30189" y="137820"/>
                  <a:pt x="49405" y="141795"/>
                  <a:pt x="68621" y="14577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6550146" y="2932591"/>
            <a:ext cx="282012" cy="770729"/>
          </a:xfrm>
          <a:custGeom>
            <a:avLst/>
            <a:gdLst>
              <a:gd name="connsiteX0" fmla="*/ 320357 w 376016"/>
              <a:gd name="connsiteY0" fmla="*/ 1027639 h 1027639"/>
              <a:gd name="connsiteX1" fmla="*/ 232893 w 376016"/>
              <a:gd name="connsiteY1" fmla="*/ 407437 h 1027639"/>
              <a:gd name="connsiteX2" fmla="*/ 89769 w 376016"/>
              <a:gd name="connsiteY2" fmla="*/ 41677 h 1027639"/>
              <a:gd name="connsiteX3" fmla="*/ 2305 w 376016"/>
              <a:gd name="connsiteY3" fmla="*/ 216606 h 1027639"/>
              <a:gd name="connsiteX4" fmla="*/ 57964 w 376016"/>
              <a:gd name="connsiteY4" fmla="*/ 1921 h 1027639"/>
              <a:gd name="connsiteX5" fmla="*/ 376016 w 376016"/>
              <a:gd name="connsiteY5" fmla="*/ 129142 h 102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016" h="1027639">
                <a:moveTo>
                  <a:pt x="320357" y="1027639"/>
                </a:moveTo>
                <a:cubicBezTo>
                  <a:pt x="295840" y="799701"/>
                  <a:pt x="271324" y="571764"/>
                  <a:pt x="232893" y="407437"/>
                </a:cubicBezTo>
                <a:cubicBezTo>
                  <a:pt x="194462" y="243110"/>
                  <a:pt x="128200" y="73482"/>
                  <a:pt x="89769" y="41677"/>
                </a:cubicBezTo>
                <a:cubicBezTo>
                  <a:pt x="51338" y="9872"/>
                  <a:pt x="7606" y="223232"/>
                  <a:pt x="2305" y="216606"/>
                </a:cubicBezTo>
                <a:cubicBezTo>
                  <a:pt x="-2996" y="209980"/>
                  <a:pt x="-4321" y="16498"/>
                  <a:pt x="57964" y="1921"/>
                </a:cubicBezTo>
                <a:cubicBezTo>
                  <a:pt x="120249" y="-12656"/>
                  <a:pt x="248132" y="58243"/>
                  <a:pt x="376016" y="1291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1580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7" y="273845"/>
            <a:ext cx="6285134" cy="994172"/>
          </a:xfrm>
        </p:spPr>
        <p:txBody>
          <a:bodyPr>
            <a:normAutofit fontScale="90000"/>
          </a:bodyPr>
          <a:lstStyle/>
          <a:p>
            <a:r>
              <a:rPr lang="en-US" dirty="0" smtClean="0">
                <a:latin typeface="Powderfinger Type" charset="0"/>
                <a:ea typeface="Powderfinger Type" charset="0"/>
                <a:cs typeface="Powderfinger Type" charset="0"/>
              </a:rPr>
              <a:t>V6, the DNS and Fragmented UDP Responses</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dirty="0"/>
              <a:t>We </a:t>
            </a:r>
            <a:r>
              <a:rPr lang="en-US" dirty="0" smtClean="0"/>
              <a:t>used </a:t>
            </a:r>
            <a:r>
              <a:rPr lang="en-US" dirty="0"/>
              <a:t>the Ad platform to enroll endpoints to attempt to resolve </a:t>
            </a:r>
            <a:r>
              <a:rPr lang="en-US" dirty="0" smtClean="0"/>
              <a:t>a DNS name that included a IPv6 fragmented UDP response when attempting to resolve the name server’s name</a:t>
            </a:r>
          </a:p>
          <a:p>
            <a:pPr marL="0" indent="0">
              <a:buNone/>
            </a:pPr>
            <a:endParaRPr lang="en-US" dirty="0"/>
          </a:p>
          <a:p>
            <a:pPr marL="0" indent="0">
              <a:buNone/>
            </a:pPr>
            <a:r>
              <a:rPr lang="en-US" dirty="0" smtClean="0"/>
              <a:t>Total number of tests:  10,851,323</a:t>
            </a:r>
          </a:p>
          <a:p>
            <a:pPr marL="0" indent="0">
              <a:buNone/>
            </a:pPr>
            <a:r>
              <a:rPr lang="en-US" dirty="0" smtClean="0"/>
              <a:t>Failure Rate in receiving a large response: 4,064,356</a:t>
            </a:r>
          </a:p>
          <a:p>
            <a:pPr marL="0" indent="0">
              <a:buNone/>
            </a:pPr>
            <a:endParaRPr lang="en-US" dirty="0"/>
          </a:p>
          <a:p>
            <a:pPr marL="0" indent="0">
              <a:buNone/>
            </a:pPr>
            <a:r>
              <a:rPr lang="en-US" dirty="0" smtClean="0"/>
              <a:t>IPv6 Fragmentation Failure Rate: </a:t>
            </a:r>
            <a:r>
              <a:rPr lang="en-US" b="1" dirty="0" smtClean="0"/>
              <a:t>38%</a:t>
            </a:r>
            <a:endParaRPr lang="en-US" b="1" dirty="0"/>
          </a:p>
        </p:txBody>
      </p:sp>
      <p:sp>
        <p:nvSpPr>
          <p:cNvPr id="4" name="Freeform 3"/>
          <p:cNvSpPr/>
          <p:nvPr/>
        </p:nvSpPr>
        <p:spPr>
          <a:xfrm>
            <a:off x="4091206" y="3834085"/>
            <a:ext cx="1331696" cy="798638"/>
          </a:xfrm>
          <a:custGeom>
            <a:avLst/>
            <a:gdLst>
              <a:gd name="connsiteX0" fmla="*/ 625116 w 1775595"/>
              <a:gd name="connsiteY0" fmla="*/ 999570 h 1064851"/>
              <a:gd name="connsiteX1" fmla="*/ 768240 w 1775595"/>
              <a:gd name="connsiteY1" fmla="*/ 1015472 h 1064851"/>
              <a:gd name="connsiteX2" fmla="*/ 1770104 w 1775595"/>
              <a:gd name="connsiteY2" fmla="*/ 450930 h 1064851"/>
              <a:gd name="connsiteX3" fmla="*/ 1118097 w 1775595"/>
              <a:gd name="connsiteY3" fmla="*/ 29510 h 1064851"/>
              <a:gd name="connsiteX4" fmla="*/ 20817 w 1775595"/>
              <a:gd name="connsiteY4" fmla="*/ 124926 h 1064851"/>
              <a:gd name="connsiteX5" fmla="*/ 442236 w 1775595"/>
              <a:gd name="connsiteY5" fmla="*/ 840543 h 1064851"/>
              <a:gd name="connsiteX6" fmla="*/ 982925 w 1775595"/>
              <a:gd name="connsiteY6" fmla="*/ 721274 h 106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595" h="1064851">
                <a:moveTo>
                  <a:pt x="625116" y="999570"/>
                </a:moveTo>
                <a:cubicBezTo>
                  <a:pt x="601262" y="1053241"/>
                  <a:pt x="577409" y="1106912"/>
                  <a:pt x="768240" y="1015472"/>
                </a:cubicBezTo>
                <a:cubicBezTo>
                  <a:pt x="959071" y="924032"/>
                  <a:pt x="1711795" y="615257"/>
                  <a:pt x="1770104" y="450930"/>
                </a:cubicBezTo>
                <a:cubicBezTo>
                  <a:pt x="1828413" y="286603"/>
                  <a:pt x="1409645" y="83844"/>
                  <a:pt x="1118097" y="29510"/>
                </a:cubicBezTo>
                <a:cubicBezTo>
                  <a:pt x="826549" y="-24824"/>
                  <a:pt x="133460" y="-10246"/>
                  <a:pt x="20817" y="124926"/>
                </a:cubicBezTo>
                <a:cubicBezTo>
                  <a:pt x="-91826" y="260098"/>
                  <a:pt x="281885" y="741152"/>
                  <a:pt x="442236" y="840543"/>
                </a:cubicBezTo>
                <a:cubicBezTo>
                  <a:pt x="602587" y="939934"/>
                  <a:pt x="982925" y="721274"/>
                  <a:pt x="982925" y="721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60110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19" y="273845"/>
            <a:ext cx="7406586" cy="994172"/>
          </a:xfrm>
        </p:spPr>
        <p:txBody>
          <a:bodyPr>
            <a:normAutofit/>
          </a:bodyPr>
          <a:lstStyle/>
          <a:p>
            <a:r>
              <a:rPr lang="en-US" sz="3000" dirty="0">
                <a:latin typeface="Powderfinger Type" charset="0"/>
                <a:ea typeface="Powderfinger Type" charset="0"/>
                <a:cs typeface="Powderfinger Type" charset="0"/>
              </a:rPr>
              <a:t>What happens to a “large” DNS response?</a:t>
            </a: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en-US" sz="2625" dirty="0"/>
              <a:t>(Where “large” is &gt; 1280 octets)</a:t>
            </a:r>
          </a:p>
          <a:p>
            <a:pPr>
              <a:lnSpc>
                <a:spcPct val="100000"/>
              </a:lnSpc>
              <a:spcBef>
                <a:spcPts val="0"/>
              </a:spcBef>
            </a:pPr>
            <a:endParaRPr lang="en-US" dirty="0"/>
          </a:p>
          <a:p>
            <a:pPr marL="0" indent="0">
              <a:lnSpc>
                <a:spcPct val="100000"/>
              </a:lnSpc>
              <a:spcBef>
                <a:spcPts val="0"/>
              </a:spcBef>
              <a:buNone/>
            </a:pPr>
            <a:r>
              <a:rPr lang="en-US" dirty="0" smtClean="0"/>
              <a:t>For example:</a:t>
            </a:r>
          </a:p>
          <a:p>
            <a:pPr marL="0" indent="0">
              <a:lnSpc>
                <a:spcPct val="100000"/>
              </a:lnSpc>
              <a:spcBef>
                <a:spcPts val="0"/>
              </a:spcBef>
              <a:buNone/>
            </a:pPr>
            <a:endParaRPr lang="en-US" dirty="0" smtClean="0"/>
          </a:p>
          <a:p>
            <a:pPr lvl="1">
              <a:lnSpc>
                <a:spcPct val="100000"/>
              </a:lnSpc>
              <a:spcBef>
                <a:spcPts val="0"/>
              </a:spcBef>
            </a:pPr>
            <a:r>
              <a:rPr lang="en-US" dirty="0"/>
              <a:t>W</a:t>
            </a:r>
            <a:r>
              <a:rPr lang="en-US" dirty="0" smtClean="0"/>
              <a:t>hat happens in a signed DNSSEC response when there are multiple RRSIG records?</a:t>
            </a:r>
          </a:p>
          <a:p>
            <a:pPr>
              <a:lnSpc>
                <a:spcPct val="100000"/>
              </a:lnSpc>
              <a:spcBef>
                <a:spcPts val="0"/>
              </a:spcBef>
            </a:pPr>
            <a:endParaRPr lang="en-US" dirty="0"/>
          </a:p>
        </p:txBody>
      </p:sp>
    </p:spTree>
    <p:extLst>
      <p:ext uri="{BB962C8B-B14F-4D97-AF65-F5344CB8AC3E}">
        <p14:creationId xmlns:p14="http://schemas.microsoft.com/office/powerpoint/2010/main" val="475716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Where?</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dirty="0" smtClean="0"/>
              <a:t>Regionally there are slightly different outcomes:</a:t>
            </a:r>
          </a:p>
          <a:p>
            <a:endParaRPr lang="en-US" dirty="0" smtClean="0"/>
          </a:p>
          <a:p>
            <a:pPr marL="342900" lvl="1" indent="0">
              <a:buNone/>
            </a:pPr>
            <a:r>
              <a:rPr lang="en-US" dirty="0" smtClean="0"/>
              <a:t>Asia Pacific:          31% Failure</a:t>
            </a:r>
          </a:p>
          <a:p>
            <a:pPr marL="342900" lvl="1" indent="0">
              <a:buNone/>
            </a:pPr>
            <a:r>
              <a:rPr lang="en-US" dirty="0" smtClean="0"/>
              <a:t>Americas:             37% Failure</a:t>
            </a:r>
          </a:p>
          <a:p>
            <a:pPr marL="342900" lvl="1" indent="0">
              <a:buNone/>
            </a:pPr>
            <a:r>
              <a:rPr lang="en-US" dirty="0" smtClean="0"/>
              <a:t>Eurasia &amp; Africa: 47% Failure</a:t>
            </a:r>
            <a:endParaRPr lang="en-US" dirty="0"/>
          </a:p>
        </p:txBody>
      </p:sp>
    </p:spTree>
    <p:extLst>
      <p:ext uri="{BB962C8B-B14F-4D97-AF65-F5344CB8AC3E}">
        <p14:creationId xmlns:p14="http://schemas.microsoft.com/office/powerpoint/2010/main" val="264186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Which Resolvers?</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r>
              <a:rPr lang="en-US" dirty="0" smtClean="0"/>
              <a:t>10,115 IPv6 seen resolvers</a:t>
            </a:r>
          </a:p>
          <a:p>
            <a:r>
              <a:rPr lang="en-US" dirty="0" smtClean="0"/>
              <a:t>3,592 resolvers were consistently unable to resolve the target name (likely due to failure to receive the fragmented response)</a:t>
            </a:r>
          </a:p>
          <a:p>
            <a:r>
              <a:rPr lang="en-US" dirty="0" smtClean="0"/>
              <a:t>Which is too large a list to display here</a:t>
            </a:r>
          </a:p>
          <a:p>
            <a:r>
              <a:rPr lang="en-US" dirty="0" smtClean="0"/>
              <a:t>But we can show the top 20</a:t>
            </a:r>
            <a:r>
              <a:rPr lang="mr-IN" dirty="0" smtClean="0"/>
              <a:t>…</a:t>
            </a:r>
            <a:endParaRPr lang="en-US" dirty="0" smtClean="0"/>
          </a:p>
          <a:p>
            <a:endParaRPr lang="en-US" dirty="0" smtClean="0"/>
          </a:p>
        </p:txBody>
      </p:sp>
    </p:spTree>
    <p:extLst>
      <p:ext uri="{BB962C8B-B14F-4D97-AF65-F5344CB8AC3E}">
        <p14:creationId xmlns:p14="http://schemas.microsoft.com/office/powerpoint/2010/main" val="666472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014" y="273845"/>
            <a:ext cx="6506155" cy="994172"/>
          </a:xfrm>
        </p:spPr>
        <p:txBody>
          <a:bodyPr>
            <a:normAutofit/>
          </a:bodyPr>
          <a:lstStyle/>
          <a:p>
            <a:r>
              <a:rPr lang="en-US" sz="2700" dirty="0">
                <a:latin typeface="Powderfinger Type" charset="0"/>
                <a:ea typeface="Powderfinger Type" charset="0"/>
                <a:cs typeface="Powderfinger Type" charset="0"/>
              </a:rPr>
              <a:t>Individual IPv6 Resolvers in Which Networks?</a:t>
            </a:r>
          </a:p>
        </p:txBody>
      </p:sp>
      <p:sp>
        <p:nvSpPr>
          <p:cNvPr id="3" name="Content Placeholder 2"/>
          <p:cNvSpPr>
            <a:spLocks noGrp="1"/>
          </p:cNvSpPr>
          <p:nvPr>
            <p:ph idx="1"/>
          </p:nvPr>
        </p:nvSpPr>
        <p:spPr>
          <a:xfrm>
            <a:off x="1429620" y="1226094"/>
            <a:ext cx="8694379" cy="3263504"/>
          </a:xfrm>
        </p:spPr>
        <p:txBody>
          <a:bodyPr>
            <a:noAutofit/>
          </a:bodyPr>
          <a:lstStyle/>
          <a:p>
            <a:pPr marL="0" indent="0">
              <a:spcBef>
                <a:spcPts val="0"/>
              </a:spcBef>
              <a:spcAft>
                <a:spcPts val="225"/>
              </a:spcAft>
              <a:buNone/>
            </a:pPr>
            <a:r>
              <a:rPr lang="en-US" sz="1050" dirty="0">
                <a:latin typeface="Menlo" charset="0"/>
                <a:ea typeface="Menlo" charset="0"/>
                <a:cs typeface="Menlo" charset="0"/>
              </a:rPr>
              <a:t> </a:t>
            </a:r>
          </a:p>
        </p:txBody>
      </p:sp>
      <p:pic>
        <p:nvPicPr>
          <p:cNvPr id="7" name="Picture 6"/>
          <p:cNvPicPr>
            <a:picLocks noChangeAspect="1"/>
          </p:cNvPicPr>
          <p:nvPr/>
        </p:nvPicPr>
        <p:blipFill>
          <a:blip r:embed="rId2"/>
          <a:stretch>
            <a:fillRect/>
          </a:stretch>
        </p:blipFill>
        <p:spPr>
          <a:xfrm>
            <a:off x="1426393" y="1226094"/>
            <a:ext cx="6291215" cy="2822981"/>
          </a:xfrm>
          <a:prstGeom prst="rect">
            <a:avLst/>
          </a:prstGeom>
        </p:spPr>
      </p:pic>
      <p:sp>
        <p:nvSpPr>
          <p:cNvPr id="8" name="TextBox 7"/>
          <p:cNvSpPr txBox="1"/>
          <p:nvPr/>
        </p:nvSpPr>
        <p:spPr>
          <a:xfrm>
            <a:off x="2067339" y="4185461"/>
            <a:ext cx="4946932" cy="715581"/>
          </a:xfrm>
          <a:prstGeom prst="rect">
            <a:avLst/>
          </a:prstGeom>
          <a:noFill/>
        </p:spPr>
        <p:txBody>
          <a:bodyPr wrap="none" rtlCol="0">
            <a:spAutoFit/>
          </a:bodyPr>
          <a:lstStyle/>
          <a:p>
            <a:r>
              <a:rPr lang="en-US" sz="1350" dirty="0"/>
              <a:t>All these resolvers appears to be unable to receive fragmented UDP</a:t>
            </a:r>
          </a:p>
          <a:p>
            <a:r>
              <a:rPr lang="en-US" sz="1350" dirty="0"/>
              <a:t>DNS responses </a:t>
            </a:r>
            <a:r>
              <a:rPr lang="mr-IN" sz="1350" dirty="0"/>
              <a:t>–</a:t>
            </a:r>
            <a:r>
              <a:rPr lang="en-US" sz="1350" dirty="0"/>
              <a:t> This is the Top 20, as measured by the query count</a:t>
            </a:r>
          </a:p>
          <a:p>
            <a:r>
              <a:rPr lang="en-US" sz="1350" dirty="0"/>
              <a:t>per resolver address</a:t>
            </a:r>
          </a:p>
        </p:txBody>
      </p:sp>
    </p:spTree>
    <p:extLst>
      <p:ext uri="{BB962C8B-B14F-4D97-AF65-F5344CB8AC3E}">
        <p14:creationId xmlns:p14="http://schemas.microsoft.com/office/powerpoint/2010/main" val="1295862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210" y="273845"/>
            <a:ext cx="6327251" cy="994172"/>
          </a:xfrm>
        </p:spPr>
        <p:txBody>
          <a:bodyPr>
            <a:normAutofit/>
          </a:bodyPr>
          <a:lstStyle/>
          <a:p>
            <a:r>
              <a:rPr lang="en-US" sz="3000" dirty="0">
                <a:latin typeface="Powderfinger Type" charset="0"/>
                <a:ea typeface="Powderfinger Type" charset="0"/>
                <a:cs typeface="Powderfinger Type" charset="0"/>
              </a:rPr>
              <a:t>Resolver ‘Farms’ in Which Networks?</a:t>
            </a:r>
          </a:p>
        </p:txBody>
      </p:sp>
      <p:pic>
        <p:nvPicPr>
          <p:cNvPr id="4" name="Content Placeholder 3"/>
          <p:cNvPicPr>
            <a:picLocks noGrp="1" noChangeAspect="1"/>
          </p:cNvPicPr>
          <p:nvPr>
            <p:ph idx="1"/>
          </p:nvPr>
        </p:nvPicPr>
        <p:blipFill>
          <a:blip r:embed="rId2"/>
          <a:stretch>
            <a:fillRect/>
          </a:stretch>
        </p:blipFill>
        <p:spPr>
          <a:xfrm>
            <a:off x="1614487" y="1386856"/>
            <a:ext cx="6517990" cy="2924739"/>
          </a:xfrm>
          <a:prstGeom prst="rect">
            <a:avLst/>
          </a:prstGeom>
        </p:spPr>
      </p:pic>
      <p:sp>
        <p:nvSpPr>
          <p:cNvPr id="7" name="TextBox 6"/>
          <p:cNvSpPr txBox="1"/>
          <p:nvPr/>
        </p:nvSpPr>
        <p:spPr>
          <a:xfrm>
            <a:off x="2067339" y="4185461"/>
            <a:ext cx="5385021" cy="715581"/>
          </a:xfrm>
          <a:prstGeom prst="rect">
            <a:avLst/>
          </a:prstGeom>
          <a:noFill/>
        </p:spPr>
        <p:txBody>
          <a:bodyPr wrap="square" rtlCol="0">
            <a:spAutoFit/>
          </a:bodyPr>
          <a:lstStyle/>
          <a:p>
            <a:r>
              <a:rPr lang="en-US" sz="1350" dirty="0"/>
              <a:t>This is the total per origin AS of those resolvers that appear to be unable to receive fragmented UDP DNS responses. This is the Top 20, as measured by the query count per origin AS</a:t>
            </a:r>
          </a:p>
        </p:txBody>
      </p:sp>
    </p:spTree>
    <p:extLst>
      <p:ext uri="{BB962C8B-B14F-4D97-AF65-F5344CB8AC3E}">
        <p14:creationId xmlns:p14="http://schemas.microsoft.com/office/powerpoint/2010/main" val="994527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What’s the Problem?</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Extension Headers require that any transport protocol-sensitive functions in switches need to unravel the packet header’s extension header chain</a:t>
            </a:r>
          </a:p>
          <a:p>
            <a:pPr lvl="1"/>
            <a:r>
              <a:rPr lang="en-US" dirty="0" smtClean="0"/>
              <a:t>This takes a variable number of cycles for the device</a:t>
            </a:r>
          </a:p>
          <a:p>
            <a:pPr lvl="1"/>
            <a:r>
              <a:rPr lang="en-US" dirty="0" smtClean="0"/>
              <a:t>This is an anathema to a switch</a:t>
            </a:r>
          </a:p>
          <a:p>
            <a:pPr lvl="1"/>
            <a:r>
              <a:rPr lang="en-US" dirty="0" smtClean="0"/>
              <a:t>And passing through extension headers that the switch does not understand or not prepared to check is a security risk</a:t>
            </a:r>
          </a:p>
          <a:p>
            <a:pPr lvl="1"/>
            <a:r>
              <a:rPr lang="en-US" dirty="0" smtClean="0"/>
              <a:t>Easier to drop all packets with extension headers!</a:t>
            </a:r>
          </a:p>
          <a:p>
            <a:pPr lvl="1"/>
            <a:endParaRPr lang="en-US" dirty="0"/>
          </a:p>
          <a:p>
            <a:pPr marL="342900" lvl="1" indent="0">
              <a:buNone/>
            </a:pPr>
            <a:r>
              <a:rPr lang="en-US" dirty="0" smtClean="0"/>
              <a:t>See RFC 7872</a:t>
            </a:r>
            <a:endParaRPr lang="en-US" dirty="0"/>
          </a:p>
        </p:txBody>
      </p:sp>
    </p:spTree>
    <p:extLst>
      <p:ext uri="{BB962C8B-B14F-4D97-AF65-F5344CB8AC3E}">
        <p14:creationId xmlns:p14="http://schemas.microsoft.com/office/powerpoint/2010/main" val="34748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891" y="273845"/>
            <a:ext cx="6225499" cy="994172"/>
          </a:xfrm>
        </p:spPr>
        <p:txBody>
          <a:bodyPr/>
          <a:lstStyle/>
          <a:p>
            <a:r>
              <a:rPr lang="en-US" dirty="0" smtClean="0">
                <a:latin typeface="Powderfinger Type" charset="0"/>
                <a:ea typeface="Powderfinger Type" charset="0"/>
                <a:cs typeface="Powderfinger Type" charset="0"/>
              </a:rPr>
              <a:t>What can we do about it?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8" y="1381145"/>
            <a:ext cx="5915025" cy="3263504"/>
          </a:xfrm>
        </p:spPr>
        <p:txBody>
          <a:bodyPr/>
          <a:lstStyle/>
          <a:p>
            <a:pPr marL="0" indent="0">
              <a:buNone/>
            </a:pPr>
            <a:r>
              <a:rPr lang="en-US" dirty="0" smtClean="0"/>
              <a:t>A. Get all the deployed routers and switches to accept packets with IPv6 Fragmentation Headers</a:t>
            </a:r>
            <a:endParaRPr lang="en-US" dirty="0"/>
          </a:p>
        </p:txBody>
      </p:sp>
      <p:pic>
        <p:nvPicPr>
          <p:cNvPr id="4"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478" y="2663480"/>
            <a:ext cx="1714500" cy="134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85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772" y="273845"/>
            <a:ext cx="6303397" cy="994172"/>
          </a:xfrm>
        </p:spPr>
        <p:txBody>
          <a:bodyPr/>
          <a:lstStyle/>
          <a:p>
            <a:r>
              <a:rPr lang="en-US" dirty="0" smtClean="0">
                <a:latin typeface="Powderfinger Type" charset="0"/>
                <a:ea typeface="Powderfinger Type" charset="0"/>
                <a:cs typeface="Powderfinger Type" charset="0"/>
              </a:rPr>
              <a:t>What can we do about it?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a:xfrm>
            <a:off x="1614488" y="1381145"/>
            <a:ext cx="5915025" cy="3263504"/>
          </a:xfrm>
        </p:spPr>
        <p:txBody>
          <a:bodyPr/>
          <a:lstStyle/>
          <a:p>
            <a:pPr marL="0" indent="0">
              <a:buNone/>
            </a:pPr>
            <a:r>
              <a:rPr lang="en-US" dirty="0" smtClean="0"/>
              <a:t>B. Alter the way IPv6 describes packet fragmentation</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829" b="13951"/>
          <a:stretch/>
        </p:blipFill>
        <p:spPr>
          <a:xfrm>
            <a:off x="3172363" y="2297204"/>
            <a:ext cx="2799274" cy="2347445"/>
          </a:xfrm>
          <a:prstGeom prst="rect">
            <a:avLst/>
          </a:prstGeom>
        </p:spPr>
      </p:pic>
    </p:spTree>
    <p:extLst>
      <p:ext uri="{BB962C8B-B14F-4D97-AF65-F5344CB8AC3E}">
        <p14:creationId xmlns:p14="http://schemas.microsoft.com/office/powerpoint/2010/main" val="2010427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502" y="273845"/>
            <a:ext cx="6380922" cy="994172"/>
          </a:xfrm>
        </p:spPr>
        <p:txBody>
          <a:bodyPr/>
          <a:lstStyle/>
          <a:p>
            <a:r>
              <a:rPr lang="en-US" dirty="0" smtClean="0">
                <a:latin typeface="Powderfinger Type" charset="0"/>
                <a:ea typeface="Powderfinger Type" charset="0"/>
                <a:cs typeface="Powderfinger Type" charset="0"/>
              </a:rPr>
              <a:t>What can we do about it?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dirty="0" smtClean="0"/>
              <a:t>C. Move the DNS off UDP</a:t>
            </a:r>
            <a:endParaRPr lang="en-US" dirty="0"/>
          </a:p>
        </p:txBody>
      </p:sp>
      <p:pic>
        <p:nvPicPr>
          <p:cNvPr id="4" name="Picture 3"/>
          <p:cNvPicPr>
            <a:picLocks noChangeAspect="1"/>
          </p:cNvPicPr>
          <p:nvPr/>
        </p:nvPicPr>
        <p:blipFill>
          <a:blip r:embed="rId2"/>
          <a:stretch>
            <a:fillRect/>
          </a:stretch>
        </p:blipFill>
        <p:spPr>
          <a:xfrm>
            <a:off x="3066967" y="2343647"/>
            <a:ext cx="1648157" cy="1930842"/>
          </a:xfrm>
          <a:prstGeom prst="rect">
            <a:avLst/>
          </a:prstGeom>
        </p:spPr>
      </p:pic>
    </p:spTree>
    <p:extLst>
      <p:ext uri="{BB962C8B-B14F-4D97-AF65-F5344CB8AC3E}">
        <p14:creationId xmlns:p14="http://schemas.microsoft.com/office/powerpoint/2010/main" val="1366478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Which Means</a:t>
            </a:r>
            <a:r>
              <a:rPr lang="mr-IN" dirty="0" smtClean="0">
                <a:latin typeface="Powderfinger Type" charset="0"/>
                <a:ea typeface="Powderfinger Type" charset="0"/>
                <a:cs typeface="Powderfinger Type" charset="0"/>
              </a:rPr>
              <a: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lnSpc>
                <a:spcPct val="100000"/>
              </a:lnSpc>
              <a:spcBef>
                <a:spcPts val="0"/>
              </a:spcBef>
              <a:buNone/>
              <a:defRPr/>
            </a:pPr>
            <a:r>
              <a:rPr lang="en-US" dirty="0" smtClean="0"/>
              <a:t>We can try and ensure that there will always be </a:t>
            </a:r>
            <a:r>
              <a:rPr lang="en-US" dirty="0"/>
              <a:t>e</a:t>
            </a:r>
            <a:r>
              <a:rPr lang="en-US" dirty="0" smtClean="0"/>
              <a:t>nough IPv4 around to keep the DNS running over UDP long after all other traces of IPv4 in the Internet have been extinguished</a:t>
            </a:r>
          </a:p>
          <a:p>
            <a:pPr marL="0" indent="0">
              <a:lnSpc>
                <a:spcPct val="100000"/>
              </a:lnSpc>
              <a:spcBef>
                <a:spcPts val="0"/>
              </a:spcBef>
              <a:buNone/>
              <a:defRPr/>
            </a:pPr>
            <a:endParaRPr lang="en-US" dirty="0"/>
          </a:p>
          <a:p>
            <a:pPr marL="0" indent="0">
              <a:lnSpc>
                <a:spcPct val="100000"/>
              </a:lnSpc>
              <a:spcBef>
                <a:spcPts val="0"/>
              </a:spcBef>
              <a:buNone/>
              <a:defRPr/>
            </a:pPr>
            <a:r>
              <a:rPr lang="en-US" dirty="0" smtClean="0"/>
              <a:t>Or we could try and constrain the bloat pressure in the DNS to keep responses from pushing into UDP fragmentation</a:t>
            </a:r>
          </a:p>
          <a:p>
            <a:pPr marL="0" indent="0">
              <a:lnSpc>
                <a:spcPct val="100000"/>
              </a:lnSpc>
              <a:spcBef>
                <a:spcPts val="0"/>
              </a:spcBef>
              <a:buNone/>
              <a:defRPr/>
            </a:pPr>
            <a:endParaRPr lang="en-US" dirty="0" smtClean="0"/>
          </a:p>
          <a:p>
            <a:pPr marL="0" indent="0">
              <a:lnSpc>
                <a:spcPct val="100000"/>
              </a:lnSpc>
              <a:spcBef>
                <a:spcPts val="0"/>
              </a:spcBef>
              <a:buNone/>
              <a:defRPr/>
            </a:pPr>
            <a:r>
              <a:rPr lang="en-US" dirty="0" smtClean="0"/>
              <a:t>Or think about moving to a different approach to the carriage protocol for the DNS in an IPv6 environment</a:t>
            </a:r>
            <a:endParaRPr lang="en-US" dirty="0"/>
          </a:p>
          <a:p>
            <a:pPr marL="0" indent="0">
              <a:lnSpc>
                <a:spcPct val="100000"/>
              </a:lnSpc>
              <a:spcBef>
                <a:spcPts val="0"/>
              </a:spcBef>
              <a:buNone/>
              <a:defRPr/>
            </a:pPr>
            <a:endParaRPr lang="en-US" dirty="0"/>
          </a:p>
        </p:txBody>
      </p:sp>
    </p:spTree>
    <p:extLst>
      <p:ext uri="{BB962C8B-B14F-4D97-AF65-F5344CB8AC3E}">
        <p14:creationId xmlns:p14="http://schemas.microsoft.com/office/powerpoint/2010/main" val="181104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Seriously</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r>
              <a:rPr lang="en-US" dirty="0" smtClean="0"/>
              <a:t>If we are going to take a future of an IPv6-only Internet seriously we are going to have to take the concept of a DNS over IPv6 equally seriously</a:t>
            </a:r>
          </a:p>
          <a:p>
            <a:r>
              <a:rPr lang="en-US" dirty="0" smtClean="0"/>
              <a:t>Which means that we need to figure out how to change the appalling drop rate for fragmented UDP responses for DNS over IPv6 in today’s network</a:t>
            </a:r>
          </a:p>
          <a:p>
            <a:endParaRPr lang="en-US" dirty="0"/>
          </a:p>
        </p:txBody>
      </p:sp>
    </p:spTree>
    <p:extLst>
      <p:ext uri="{BB962C8B-B14F-4D97-AF65-F5344CB8AC3E}">
        <p14:creationId xmlns:p14="http://schemas.microsoft.com/office/powerpoint/2010/main" val="362179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97" y="273845"/>
            <a:ext cx="7239608" cy="994172"/>
          </a:xfrm>
        </p:spPr>
        <p:txBody>
          <a:bodyPr>
            <a:normAutofit/>
          </a:bodyPr>
          <a:lstStyle/>
          <a:p>
            <a:r>
              <a:rPr lang="en-US" sz="3000" dirty="0">
                <a:latin typeface="Powderfinger Type" charset="0"/>
                <a:ea typeface="Powderfinger Type" charset="0"/>
                <a:cs typeface="Powderfinger Type" charset="0"/>
              </a:rPr>
              <a:t>What happens to a “large” DNS response?</a:t>
            </a:r>
          </a:p>
        </p:txBody>
      </p:sp>
      <p:sp>
        <p:nvSpPr>
          <p:cNvPr id="3" name="Content Placeholder 2"/>
          <p:cNvSpPr>
            <a:spLocks noGrp="1"/>
          </p:cNvSpPr>
          <p:nvPr>
            <p:ph idx="1"/>
          </p:nvPr>
        </p:nvSpPr>
        <p:spPr>
          <a:xfrm>
            <a:off x="1614488" y="1369219"/>
            <a:ext cx="6279170" cy="3263504"/>
          </a:xfrm>
        </p:spPr>
        <p:txBody>
          <a:bodyPr>
            <a:normAutofit fontScale="40000" lnSpcReduction="20000"/>
          </a:bodyPr>
          <a:lstStyle/>
          <a:p>
            <a:pPr marL="0" indent="0">
              <a:lnSpc>
                <a:spcPct val="100000"/>
              </a:lnSpc>
              <a:spcBef>
                <a:spcPts val="0"/>
              </a:spcBef>
              <a:buNone/>
            </a:pPr>
            <a:r>
              <a:rPr lang="en-US" dirty="0">
                <a:latin typeface="Monaco" charset="0"/>
                <a:ea typeface="Monaco" charset="0"/>
                <a:cs typeface="Monaco" charset="0"/>
              </a:rPr>
              <a:t>$ </a:t>
            </a:r>
            <a:r>
              <a:rPr lang="en-US" sz="2625" b="1" dirty="0">
                <a:latin typeface="Monaco" charset="0"/>
                <a:ea typeface="Monaco" charset="0"/>
                <a:cs typeface="Monaco" charset="0"/>
              </a:rPr>
              <a:t>dig +</a:t>
            </a:r>
            <a:r>
              <a:rPr lang="en-US" sz="2625" b="1" dirty="0" err="1">
                <a:latin typeface="Monaco" charset="0"/>
                <a:ea typeface="Monaco" charset="0"/>
                <a:cs typeface="Monaco" charset="0"/>
              </a:rPr>
              <a:t>dnssec</a:t>
            </a:r>
            <a:r>
              <a:rPr lang="en-US" sz="2625" b="1" dirty="0">
                <a:latin typeface="Monaco" charset="0"/>
                <a:ea typeface="Monaco" charset="0"/>
                <a:cs typeface="Monaco" charset="0"/>
              </a:rPr>
              <a:t> DNSKEY org</a:t>
            </a: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&lt;&lt;&gt;&gt; </a:t>
            </a:r>
            <a:r>
              <a:rPr lang="en-US" dirty="0" err="1">
                <a:latin typeface="Monaco" charset="0"/>
                <a:ea typeface="Monaco" charset="0"/>
                <a:cs typeface="Monaco" charset="0"/>
              </a:rPr>
              <a:t>DiG</a:t>
            </a:r>
            <a:r>
              <a:rPr lang="en-US" dirty="0">
                <a:latin typeface="Monaco" charset="0"/>
                <a:ea typeface="Monaco" charset="0"/>
                <a:cs typeface="Monaco" charset="0"/>
              </a:rPr>
              <a:t> 9.8.3-P1 &lt;&lt;&gt;&gt; +</a:t>
            </a:r>
            <a:r>
              <a:rPr lang="en-US" dirty="0" err="1">
                <a:latin typeface="Monaco" charset="0"/>
                <a:ea typeface="Monaco" charset="0"/>
                <a:cs typeface="Monaco" charset="0"/>
              </a:rPr>
              <a:t>dnssec</a:t>
            </a:r>
            <a:r>
              <a:rPr lang="en-US" dirty="0">
                <a:latin typeface="Monaco" charset="0"/>
                <a:ea typeface="Monaco" charset="0"/>
                <a:cs typeface="Monaco" charset="0"/>
              </a:rPr>
              <a:t> DNSKEY </a:t>
            </a:r>
            <a:r>
              <a:rPr lang="en-US" dirty="0" smtClean="0">
                <a:latin typeface="Monaco" charset="0"/>
                <a:ea typeface="Monaco" charset="0"/>
                <a:cs typeface="Monaco" charset="0"/>
              </a:rPr>
              <a:t>org</a:t>
            </a: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global options: +</a:t>
            </a:r>
            <a:r>
              <a:rPr lang="en-US" dirty="0" err="1" smtClean="0">
                <a:latin typeface="Monaco" charset="0"/>
                <a:ea typeface="Monaco" charset="0"/>
                <a:cs typeface="Monaco" charset="0"/>
              </a:rPr>
              <a:t>cmd</a:t>
            </a:r>
            <a:endParaRPr lang="en-US" dirty="0" smtClean="0">
              <a:latin typeface="Monaco" charset="0"/>
              <a:ea typeface="Monaco" charset="0"/>
              <a:cs typeface="Monaco" charset="0"/>
            </a:endParaRP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Got answer</a:t>
            </a:r>
            <a:r>
              <a:rPr lang="en-US" dirty="0" smtClean="0">
                <a:latin typeface="Monaco" charset="0"/>
                <a:ea typeface="Monaco" charset="0"/>
                <a:cs typeface="Monaco" charset="0"/>
              </a:rPr>
              <a:t>:</a:t>
            </a: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-&gt;&gt;HEADER&lt;&lt;- opcode: QUERY, status: NOERROR, id: </a:t>
            </a:r>
            <a:r>
              <a:rPr lang="en-US" dirty="0" smtClean="0">
                <a:latin typeface="Monaco" charset="0"/>
                <a:ea typeface="Monaco" charset="0"/>
                <a:cs typeface="Monaco" charset="0"/>
              </a:rPr>
              <a:t>21353</a:t>
            </a: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flags: </a:t>
            </a:r>
            <a:r>
              <a:rPr lang="en-US" dirty="0" err="1">
                <a:latin typeface="Monaco" charset="0"/>
                <a:ea typeface="Monaco" charset="0"/>
                <a:cs typeface="Monaco" charset="0"/>
              </a:rPr>
              <a:t>qr</a:t>
            </a:r>
            <a:r>
              <a:rPr lang="en-US" dirty="0">
                <a:latin typeface="Monaco" charset="0"/>
                <a:ea typeface="Monaco" charset="0"/>
                <a:cs typeface="Monaco" charset="0"/>
              </a:rPr>
              <a:t> </a:t>
            </a:r>
            <a:r>
              <a:rPr lang="en-US" dirty="0" err="1">
                <a:latin typeface="Monaco" charset="0"/>
                <a:ea typeface="Monaco" charset="0"/>
                <a:cs typeface="Monaco" charset="0"/>
              </a:rPr>
              <a:t>rd</a:t>
            </a:r>
            <a:r>
              <a:rPr lang="en-US" dirty="0">
                <a:latin typeface="Monaco" charset="0"/>
                <a:ea typeface="Monaco" charset="0"/>
                <a:cs typeface="Monaco" charset="0"/>
              </a:rPr>
              <a:t> </a:t>
            </a:r>
            <a:r>
              <a:rPr lang="en-US" dirty="0" err="1">
                <a:latin typeface="Monaco" charset="0"/>
                <a:ea typeface="Monaco" charset="0"/>
                <a:cs typeface="Monaco" charset="0"/>
              </a:rPr>
              <a:t>ra</a:t>
            </a:r>
            <a:r>
              <a:rPr lang="en-US" dirty="0">
                <a:latin typeface="Monaco" charset="0"/>
                <a:ea typeface="Monaco" charset="0"/>
                <a:cs typeface="Monaco" charset="0"/>
              </a:rPr>
              <a:t> ad; QUERY: 1, ANSWER: 7, AUTHORITY: 0, ADDITIONAL: </a:t>
            </a:r>
            <a:r>
              <a:rPr lang="en-US" dirty="0" smtClean="0">
                <a:latin typeface="Monaco" charset="0"/>
                <a:ea typeface="Monaco" charset="0"/>
                <a:cs typeface="Monaco" charset="0"/>
              </a:rPr>
              <a:t>1</a:t>
            </a:r>
          </a:p>
          <a:p>
            <a:pPr marL="0" indent="0">
              <a:lnSpc>
                <a:spcPct val="100000"/>
              </a:lnSpc>
              <a:spcBef>
                <a:spcPts val="0"/>
              </a:spcBef>
              <a:buNone/>
            </a:pPr>
            <a:endParaRPr lang="en-US" dirty="0">
              <a:latin typeface="Monaco" charset="0"/>
              <a:ea typeface="Monaco" charset="0"/>
              <a:cs typeface="Monaco" charset="0"/>
            </a:endParaRP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OPT PSEUDOSECTION</a:t>
            </a:r>
            <a:r>
              <a:rPr lang="en-US" dirty="0" smtClean="0">
                <a:latin typeface="Monaco" charset="0"/>
                <a:ea typeface="Monaco" charset="0"/>
                <a:cs typeface="Monaco" charset="0"/>
              </a:rPr>
              <a:t>:</a:t>
            </a: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EDNS: version: 0, flags: do; </a:t>
            </a:r>
            <a:r>
              <a:rPr lang="en-US" dirty="0" err="1">
                <a:latin typeface="Monaco" charset="0"/>
                <a:ea typeface="Monaco" charset="0"/>
                <a:cs typeface="Monaco" charset="0"/>
              </a:rPr>
              <a:t>udp</a:t>
            </a:r>
            <a:r>
              <a:rPr lang="en-US" dirty="0">
                <a:latin typeface="Monaco" charset="0"/>
                <a:ea typeface="Monaco" charset="0"/>
                <a:cs typeface="Monaco" charset="0"/>
              </a:rPr>
              <a:t>: 512</a:t>
            </a:r>
            <a:r>
              <a:rPr lang="en-US" dirty="0" smtClean="0">
                <a:latin typeface="Monaco" charset="0"/>
                <a:ea typeface="Monaco" charset="0"/>
                <a:cs typeface="Monaco" charset="0"/>
              </a:rPr>
              <a:t>;</a:t>
            </a: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QUESTION SECTION</a:t>
            </a:r>
            <a:r>
              <a:rPr lang="en-US" dirty="0" smtClean="0">
                <a:latin typeface="Monaco" charset="0"/>
                <a:ea typeface="Monaco" charset="0"/>
                <a:cs typeface="Monaco" charset="0"/>
              </a:rPr>
              <a:t>:</a:t>
            </a:r>
          </a:p>
          <a:p>
            <a:pPr marL="0" indent="0">
              <a:lnSpc>
                <a:spcPct val="100000"/>
              </a:lnSpc>
              <a:spcBef>
                <a:spcPts val="0"/>
              </a:spcBef>
              <a:buNone/>
            </a:pPr>
            <a:r>
              <a:rPr lang="en-US" dirty="0" smtClean="0">
                <a:latin typeface="Monaco" charset="0"/>
                <a:ea typeface="Monaco" charset="0"/>
                <a:cs typeface="Monaco" charset="0"/>
              </a:rPr>
              <a:t>;org.	IN	DNSKEY</a:t>
            </a:r>
          </a:p>
          <a:p>
            <a:pPr marL="0" indent="0">
              <a:lnSpc>
                <a:spcPct val="100000"/>
              </a:lnSpc>
              <a:spcBef>
                <a:spcPts val="0"/>
              </a:spcBef>
              <a:buNone/>
            </a:pPr>
            <a:endParaRPr lang="en-US" dirty="0">
              <a:latin typeface="Monaco" charset="0"/>
              <a:ea typeface="Monaco" charset="0"/>
              <a:cs typeface="Monaco" charset="0"/>
            </a:endParaRP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ANSWER SECTION</a:t>
            </a:r>
            <a:r>
              <a:rPr lang="en-US" dirty="0" smtClean="0">
                <a:latin typeface="Monaco" charset="0"/>
                <a:ea typeface="Monaco" charset="0"/>
                <a:cs typeface="Monaco" charset="0"/>
              </a:rPr>
              <a:t>:</a:t>
            </a:r>
          </a:p>
          <a:p>
            <a:pPr marL="0" indent="0">
              <a:lnSpc>
                <a:spcPct val="100000"/>
              </a:lnSpc>
              <a:spcBef>
                <a:spcPts val="0"/>
              </a:spcBef>
              <a:buNone/>
            </a:pPr>
            <a:r>
              <a:rPr lang="en-US" dirty="0">
                <a:latin typeface="Monaco" charset="0"/>
                <a:ea typeface="Monaco" charset="0"/>
                <a:cs typeface="Monaco" charset="0"/>
              </a:rPr>
              <a:t>org.	</a:t>
            </a:r>
            <a:r>
              <a:rPr lang="en-US" dirty="0" smtClean="0">
                <a:latin typeface="Monaco" charset="0"/>
                <a:ea typeface="Monaco" charset="0"/>
                <a:cs typeface="Monaco" charset="0"/>
              </a:rPr>
              <a:t>861</a:t>
            </a:r>
            <a:r>
              <a:rPr lang="en-US" dirty="0">
                <a:latin typeface="Monaco" charset="0"/>
                <a:ea typeface="Monaco" charset="0"/>
                <a:cs typeface="Monaco" charset="0"/>
              </a:rPr>
              <a:t>	IN	DNSKEY	256 3 7 </a:t>
            </a:r>
            <a:r>
              <a:rPr lang="en-US" dirty="0" err="1" smtClean="0">
                <a:latin typeface="Monaco" charset="0"/>
                <a:ea typeface="Monaco" charset="0"/>
                <a:cs typeface="Monaco" charset="0"/>
              </a:rPr>
              <a:t>AwEAAXxsMmN</a:t>
            </a:r>
            <a:r>
              <a:rPr lang="en-US" dirty="0" smtClean="0">
                <a:latin typeface="Monaco" charset="0"/>
                <a:ea typeface="Monaco" charset="0"/>
                <a:cs typeface="Monaco" charset="0"/>
              </a:rPr>
              <a:t>/JgpEE9Y4uFNRJm7Q9GBwmEYUCsCxuKlg</a:t>
            </a:r>
          </a:p>
          <a:p>
            <a:pPr marL="0" indent="0">
              <a:lnSpc>
                <a:spcPct val="100000"/>
              </a:lnSpc>
              <a:spcBef>
                <a:spcPts val="0"/>
              </a:spcBef>
              <a:buNone/>
            </a:pPr>
            <a:r>
              <a:rPr lang="en-US" dirty="0" smtClean="0">
                <a:latin typeface="Monaco" charset="0"/>
                <a:ea typeface="Monaco" charset="0"/>
                <a:cs typeface="Monaco" charset="0"/>
              </a:rPr>
              <a:t>org</a:t>
            </a:r>
            <a:r>
              <a:rPr lang="en-US" dirty="0">
                <a:latin typeface="Monaco" charset="0"/>
                <a:ea typeface="Monaco" charset="0"/>
                <a:cs typeface="Monaco" charset="0"/>
              </a:rPr>
              <a:t>.	</a:t>
            </a:r>
            <a:r>
              <a:rPr lang="en-US" dirty="0" smtClean="0">
                <a:latin typeface="Monaco" charset="0"/>
                <a:ea typeface="Monaco" charset="0"/>
                <a:cs typeface="Monaco" charset="0"/>
              </a:rPr>
              <a:t>861</a:t>
            </a:r>
            <a:r>
              <a:rPr lang="en-US" dirty="0">
                <a:latin typeface="Monaco" charset="0"/>
                <a:ea typeface="Monaco" charset="0"/>
                <a:cs typeface="Monaco" charset="0"/>
              </a:rPr>
              <a:t>	IN	DNSKEY	256 3 7 </a:t>
            </a:r>
            <a:r>
              <a:rPr lang="en-US" dirty="0" smtClean="0">
                <a:latin typeface="Monaco" charset="0"/>
                <a:ea typeface="Monaco" charset="0"/>
                <a:cs typeface="Monaco" charset="0"/>
              </a:rPr>
              <a:t>AwEAAayiVbuM+ehlsKsuAL1CI3mA+5JM7ti3VeY8ysmo</a:t>
            </a:r>
          </a:p>
          <a:p>
            <a:pPr marL="0" indent="0">
              <a:lnSpc>
                <a:spcPct val="100000"/>
              </a:lnSpc>
              <a:spcBef>
                <a:spcPts val="0"/>
              </a:spcBef>
              <a:buNone/>
            </a:pPr>
            <a:r>
              <a:rPr lang="en-US" dirty="0" smtClean="0">
                <a:latin typeface="Monaco" charset="0"/>
                <a:ea typeface="Monaco" charset="0"/>
                <a:cs typeface="Monaco" charset="0"/>
              </a:rPr>
              <a:t>org</a:t>
            </a:r>
            <a:r>
              <a:rPr lang="en-US" dirty="0">
                <a:latin typeface="Monaco" charset="0"/>
                <a:ea typeface="Monaco" charset="0"/>
                <a:cs typeface="Monaco" charset="0"/>
              </a:rPr>
              <a:t>.	</a:t>
            </a:r>
            <a:r>
              <a:rPr lang="en-US" dirty="0" smtClean="0">
                <a:latin typeface="Monaco" charset="0"/>
                <a:ea typeface="Monaco" charset="0"/>
                <a:cs typeface="Monaco" charset="0"/>
              </a:rPr>
              <a:t>861</a:t>
            </a:r>
            <a:r>
              <a:rPr lang="en-US" dirty="0">
                <a:latin typeface="Monaco" charset="0"/>
                <a:ea typeface="Monaco" charset="0"/>
                <a:cs typeface="Monaco" charset="0"/>
              </a:rPr>
              <a:t>	IN	DNSKEY	257 3 7 </a:t>
            </a:r>
            <a:r>
              <a:rPr lang="en-US" dirty="0" smtClean="0">
                <a:latin typeface="Monaco" charset="0"/>
                <a:ea typeface="Monaco" charset="0"/>
                <a:cs typeface="Monaco" charset="0"/>
              </a:rPr>
              <a:t>AwEAAZTjbIO5kIpxWUtyXc8avsKyHIIZ+LjC2Dv8naO+</a:t>
            </a:r>
          </a:p>
          <a:p>
            <a:pPr marL="0" indent="0">
              <a:lnSpc>
                <a:spcPct val="100000"/>
              </a:lnSpc>
              <a:spcBef>
                <a:spcPts val="0"/>
              </a:spcBef>
              <a:buNone/>
            </a:pPr>
            <a:r>
              <a:rPr lang="en-US" dirty="0" smtClean="0">
                <a:latin typeface="Monaco" charset="0"/>
                <a:ea typeface="Monaco" charset="0"/>
                <a:cs typeface="Monaco" charset="0"/>
              </a:rPr>
              <a:t>org</a:t>
            </a:r>
            <a:r>
              <a:rPr lang="en-US" dirty="0">
                <a:latin typeface="Monaco" charset="0"/>
                <a:ea typeface="Monaco" charset="0"/>
                <a:cs typeface="Monaco" charset="0"/>
              </a:rPr>
              <a:t>.	</a:t>
            </a:r>
            <a:r>
              <a:rPr lang="en-US" dirty="0" smtClean="0">
                <a:latin typeface="Monaco" charset="0"/>
                <a:ea typeface="Monaco" charset="0"/>
                <a:cs typeface="Monaco" charset="0"/>
              </a:rPr>
              <a:t>861</a:t>
            </a:r>
            <a:r>
              <a:rPr lang="en-US" dirty="0">
                <a:latin typeface="Monaco" charset="0"/>
                <a:ea typeface="Monaco" charset="0"/>
                <a:cs typeface="Monaco" charset="0"/>
              </a:rPr>
              <a:t>	IN	DNSKEY	257 3 7 </a:t>
            </a:r>
            <a:r>
              <a:rPr lang="en-US" dirty="0" err="1" smtClean="0">
                <a:latin typeface="Monaco" charset="0"/>
                <a:ea typeface="Monaco" charset="0"/>
                <a:cs typeface="Monaco" charset="0"/>
              </a:rPr>
              <a:t>AwEAAcMnWBKLuvG</a:t>
            </a:r>
            <a:r>
              <a:rPr lang="en-US" dirty="0" smtClean="0">
                <a:latin typeface="Monaco" charset="0"/>
                <a:ea typeface="Monaco" charset="0"/>
                <a:cs typeface="Monaco" charset="0"/>
              </a:rPr>
              <a:t>/LwnPVykcmpvnntwxfshHlHRhlY0F</a:t>
            </a:r>
          </a:p>
          <a:p>
            <a:pPr marL="0" indent="0">
              <a:lnSpc>
                <a:spcPct val="100000"/>
              </a:lnSpc>
              <a:spcBef>
                <a:spcPts val="0"/>
              </a:spcBef>
              <a:buNone/>
            </a:pPr>
            <a:endParaRPr lang="en-US" dirty="0" smtClean="0">
              <a:latin typeface="Monaco" charset="0"/>
              <a:ea typeface="Monaco" charset="0"/>
              <a:cs typeface="Monaco" charset="0"/>
            </a:endParaRPr>
          </a:p>
          <a:p>
            <a:pPr marL="0" indent="0">
              <a:lnSpc>
                <a:spcPct val="100000"/>
              </a:lnSpc>
              <a:spcBef>
                <a:spcPts val="0"/>
              </a:spcBef>
              <a:buNone/>
            </a:pPr>
            <a:r>
              <a:rPr lang="en-US" dirty="0" smtClean="0">
                <a:latin typeface="Monaco" charset="0"/>
                <a:ea typeface="Monaco" charset="0"/>
                <a:cs typeface="Monaco" charset="0"/>
              </a:rPr>
              <a:t>org</a:t>
            </a:r>
            <a:r>
              <a:rPr lang="en-US" dirty="0">
                <a:latin typeface="Monaco" charset="0"/>
                <a:ea typeface="Monaco" charset="0"/>
                <a:cs typeface="Monaco" charset="0"/>
              </a:rPr>
              <a:t>.	</a:t>
            </a:r>
            <a:r>
              <a:rPr lang="en-US" dirty="0" smtClean="0">
                <a:latin typeface="Monaco" charset="0"/>
                <a:ea typeface="Monaco" charset="0"/>
                <a:cs typeface="Monaco" charset="0"/>
              </a:rPr>
              <a:t>861</a:t>
            </a:r>
            <a:r>
              <a:rPr lang="en-US" dirty="0">
                <a:latin typeface="Monaco" charset="0"/>
                <a:ea typeface="Monaco" charset="0"/>
                <a:cs typeface="Monaco" charset="0"/>
              </a:rPr>
              <a:t>	IN	RRSIG	DNSKEY 7 1 900 20170815152632 20170725142632 </a:t>
            </a:r>
            <a:r>
              <a:rPr lang="en-US" dirty="0" smtClean="0">
                <a:latin typeface="Monaco" charset="0"/>
                <a:ea typeface="Monaco" charset="0"/>
                <a:cs typeface="Monaco" charset="0"/>
              </a:rPr>
              <a:t>3947</a:t>
            </a:r>
          </a:p>
          <a:p>
            <a:pPr marL="0" indent="0">
              <a:lnSpc>
                <a:spcPct val="100000"/>
              </a:lnSpc>
              <a:spcBef>
                <a:spcPts val="0"/>
              </a:spcBef>
              <a:buNone/>
            </a:pPr>
            <a:r>
              <a:rPr lang="en-US" dirty="0" smtClean="0">
                <a:latin typeface="Monaco" charset="0"/>
                <a:ea typeface="Monaco" charset="0"/>
                <a:cs typeface="Monaco" charset="0"/>
              </a:rPr>
              <a:t>org</a:t>
            </a:r>
            <a:r>
              <a:rPr lang="en-US" dirty="0">
                <a:latin typeface="Monaco" charset="0"/>
                <a:ea typeface="Monaco" charset="0"/>
                <a:cs typeface="Monaco" charset="0"/>
              </a:rPr>
              <a:t>.	</a:t>
            </a:r>
            <a:r>
              <a:rPr lang="en-US" dirty="0" smtClean="0">
                <a:latin typeface="Monaco" charset="0"/>
                <a:ea typeface="Monaco" charset="0"/>
                <a:cs typeface="Monaco" charset="0"/>
              </a:rPr>
              <a:t>861</a:t>
            </a:r>
            <a:r>
              <a:rPr lang="en-US" dirty="0">
                <a:latin typeface="Monaco" charset="0"/>
                <a:ea typeface="Monaco" charset="0"/>
                <a:cs typeface="Monaco" charset="0"/>
              </a:rPr>
              <a:t>	IN	RRSIG	DNSKEY 7 1 900 20170815152632 20170725142632 </a:t>
            </a:r>
            <a:r>
              <a:rPr lang="en-US" dirty="0" smtClean="0">
                <a:latin typeface="Monaco" charset="0"/>
                <a:ea typeface="Monaco" charset="0"/>
                <a:cs typeface="Monaco" charset="0"/>
              </a:rPr>
              <a:t>9795</a:t>
            </a:r>
          </a:p>
          <a:p>
            <a:pPr marL="0" indent="0">
              <a:lnSpc>
                <a:spcPct val="100000"/>
              </a:lnSpc>
              <a:spcBef>
                <a:spcPts val="0"/>
              </a:spcBef>
              <a:buNone/>
            </a:pPr>
            <a:r>
              <a:rPr lang="en-US" dirty="0" smtClean="0">
                <a:latin typeface="Monaco" charset="0"/>
                <a:ea typeface="Monaco" charset="0"/>
                <a:cs typeface="Monaco" charset="0"/>
              </a:rPr>
              <a:t>org</a:t>
            </a:r>
            <a:r>
              <a:rPr lang="en-US" dirty="0">
                <a:latin typeface="Monaco" charset="0"/>
                <a:ea typeface="Monaco" charset="0"/>
                <a:cs typeface="Monaco" charset="0"/>
              </a:rPr>
              <a:t>.	</a:t>
            </a:r>
            <a:r>
              <a:rPr lang="en-US" dirty="0" smtClean="0">
                <a:latin typeface="Monaco" charset="0"/>
                <a:ea typeface="Monaco" charset="0"/>
                <a:cs typeface="Monaco" charset="0"/>
              </a:rPr>
              <a:t>861</a:t>
            </a:r>
            <a:r>
              <a:rPr lang="en-US" dirty="0">
                <a:latin typeface="Monaco" charset="0"/>
                <a:ea typeface="Monaco" charset="0"/>
                <a:cs typeface="Monaco" charset="0"/>
              </a:rPr>
              <a:t>	IN	RRSIG	DNSKEY 7 1 900 </a:t>
            </a:r>
            <a:r>
              <a:rPr lang="en-US" dirty="0" smtClean="0">
                <a:latin typeface="Monaco" charset="0"/>
                <a:ea typeface="Monaco" charset="0"/>
                <a:cs typeface="Monaco" charset="0"/>
              </a:rPr>
              <a:t>20170815152632 </a:t>
            </a:r>
            <a:r>
              <a:rPr lang="is-IS" dirty="0" smtClean="0">
                <a:latin typeface="Monaco" charset="0"/>
                <a:ea typeface="Monaco" charset="0"/>
                <a:cs typeface="Monaco" charset="0"/>
              </a:rPr>
              <a:t>20170725142632 </a:t>
            </a:r>
            <a:r>
              <a:rPr lang="is-IS" dirty="0">
                <a:latin typeface="Monaco" charset="0"/>
                <a:ea typeface="Monaco" charset="0"/>
                <a:cs typeface="Monaco" charset="0"/>
              </a:rPr>
              <a:t>17883</a:t>
            </a:r>
            <a:endParaRPr lang="en-US" dirty="0" smtClean="0">
              <a:latin typeface="Monaco" charset="0"/>
              <a:ea typeface="Monaco" charset="0"/>
              <a:cs typeface="Monaco" charset="0"/>
            </a:endParaRPr>
          </a:p>
          <a:p>
            <a:pPr marL="0" indent="0">
              <a:lnSpc>
                <a:spcPct val="100000"/>
              </a:lnSpc>
              <a:spcBef>
                <a:spcPts val="0"/>
              </a:spcBef>
              <a:buNone/>
            </a:pPr>
            <a:endParaRPr lang="en-US" dirty="0">
              <a:latin typeface="Monaco" charset="0"/>
              <a:ea typeface="Monaco" charset="0"/>
              <a:cs typeface="Monaco" charset="0"/>
            </a:endParaRP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Query time: 134 </a:t>
            </a:r>
            <a:r>
              <a:rPr lang="en-US" dirty="0" err="1" smtClean="0">
                <a:latin typeface="Monaco" charset="0"/>
                <a:ea typeface="Monaco" charset="0"/>
                <a:cs typeface="Monaco" charset="0"/>
              </a:rPr>
              <a:t>msec</a:t>
            </a:r>
            <a:endParaRPr lang="en-US" dirty="0" smtClean="0">
              <a:latin typeface="Monaco" charset="0"/>
              <a:ea typeface="Monaco" charset="0"/>
              <a:cs typeface="Monaco" charset="0"/>
            </a:endParaRP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SERVER: 8.8.8.8#53(8.8.8.8</a:t>
            </a:r>
            <a:r>
              <a:rPr lang="en-US" dirty="0" smtClean="0">
                <a:latin typeface="Monaco" charset="0"/>
                <a:ea typeface="Monaco" charset="0"/>
                <a:cs typeface="Monaco" charset="0"/>
              </a:rPr>
              <a:t>)</a:t>
            </a: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WHEN: Mon Jul 31 12:07:16 </a:t>
            </a:r>
            <a:r>
              <a:rPr lang="en-US" dirty="0" smtClean="0">
                <a:latin typeface="Monaco" charset="0"/>
                <a:ea typeface="Monaco" charset="0"/>
                <a:cs typeface="Monaco" charset="0"/>
              </a:rPr>
              <a:t>2017</a:t>
            </a:r>
          </a:p>
          <a:p>
            <a:pPr marL="0" indent="0">
              <a:lnSpc>
                <a:spcPct val="100000"/>
              </a:lnSpc>
              <a:spcBef>
                <a:spcPts val="0"/>
              </a:spcBef>
              <a:buNone/>
            </a:pPr>
            <a:r>
              <a:rPr lang="en-US" dirty="0" smtClean="0">
                <a:latin typeface="Monaco" charset="0"/>
                <a:ea typeface="Monaco" charset="0"/>
                <a:cs typeface="Monaco" charset="0"/>
              </a:rPr>
              <a:t>;; </a:t>
            </a:r>
            <a:r>
              <a:rPr lang="en-US" dirty="0">
                <a:latin typeface="Monaco" charset="0"/>
                <a:ea typeface="Monaco" charset="0"/>
                <a:cs typeface="Monaco" charset="0"/>
              </a:rPr>
              <a:t>MSG SIZE  rcvd: 1625</a:t>
            </a:r>
          </a:p>
        </p:txBody>
      </p:sp>
      <p:sp>
        <p:nvSpPr>
          <p:cNvPr id="4" name="Freeform 3"/>
          <p:cNvSpPr/>
          <p:nvPr/>
        </p:nvSpPr>
        <p:spPr>
          <a:xfrm>
            <a:off x="2528515" y="3767405"/>
            <a:ext cx="1139766" cy="471848"/>
          </a:xfrm>
          <a:custGeom>
            <a:avLst/>
            <a:gdLst>
              <a:gd name="connsiteX0" fmla="*/ 215312 w 1650186"/>
              <a:gd name="connsiteY0" fmla="*/ 669929 h 1027831"/>
              <a:gd name="connsiteX1" fmla="*/ 390241 w 1650186"/>
              <a:gd name="connsiteY1" fmla="*/ 677880 h 1027831"/>
              <a:gd name="connsiteX2" fmla="*/ 1646547 w 1650186"/>
              <a:gd name="connsiteY2" fmla="*/ 304169 h 1027831"/>
              <a:gd name="connsiteX3" fmla="*/ 748049 w 1650186"/>
              <a:gd name="connsiteY3" fmla="*/ 2019 h 1027831"/>
              <a:gd name="connsiteX4" fmla="*/ 32432 w 1650186"/>
              <a:gd name="connsiteY4" fmla="*/ 216705 h 1027831"/>
              <a:gd name="connsiteX5" fmla="*/ 199409 w 1650186"/>
              <a:gd name="connsiteY5" fmla="*/ 995932 h 1027831"/>
              <a:gd name="connsiteX6" fmla="*/ 883222 w 1650186"/>
              <a:gd name="connsiteY6" fmla="*/ 876663 h 102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186" h="1027831">
                <a:moveTo>
                  <a:pt x="215312" y="669929"/>
                </a:moveTo>
                <a:cubicBezTo>
                  <a:pt x="183507" y="704384"/>
                  <a:pt x="151702" y="738840"/>
                  <a:pt x="390241" y="677880"/>
                </a:cubicBezTo>
                <a:cubicBezTo>
                  <a:pt x="628780" y="616920"/>
                  <a:pt x="1586912" y="416812"/>
                  <a:pt x="1646547" y="304169"/>
                </a:cubicBezTo>
                <a:cubicBezTo>
                  <a:pt x="1706182" y="191526"/>
                  <a:pt x="1017068" y="16596"/>
                  <a:pt x="748049" y="2019"/>
                </a:cubicBezTo>
                <a:cubicBezTo>
                  <a:pt x="479030" y="-12558"/>
                  <a:pt x="123872" y="51053"/>
                  <a:pt x="32432" y="216705"/>
                </a:cubicBezTo>
                <a:cubicBezTo>
                  <a:pt x="-59008" y="382357"/>
                  <a:pt x="57611" y="885939"/>
                  <a:pt x="199409" y="995932"/>
                </a:cubicBezTo>
                <a:cubicBezTo>
                  <a:pt x="341207" y="1105925"/>
                  <a:pt x="767928" y="897866"/>
                  <a:pt x="883222" y="876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3298916" y="4239252"/>
            <a:ext cx="4594742" cy="507831"/>
          </a:xfrm>
          <a:prstGeom prst="rect">
            <a:avLst/>
          </a:prstGeom>
          <a:noFill/>
        </p:spPr>
        <p:txBody>
          <a:bodyPr wrap="square" rtlCol="0">
            <a:spAutoFit/>
          </a:bodyPr>
          <a:lstStyle/>
          <a:p>
            <a:r>
              <a:rPr lang="en-US" sz="1350" dirty="0">
                <a:latin typeface="AhnbergHand" charset="0"/>
                <a:ea typeface="AhnbergHand" charset="0"/>
                <a:cs typeface="AhnbergHand" charset="0"/>
              </a:rPr>
              <a:t>The response to a DNSKEY query for .org uses a response of 1,625 octets!</a:t>
            </a:r>
          </a:p>
        </p:txBody>
      </p:sp>
    </p:spTree>
    <p:extLst>
      <p:ext uri="{BB962C8B-B14F-4D97-AF65-F5344CB8AC3E}">
        <p14:creationId xmlns:p14="http://schemas.microsoft.com/office/powerpoint/2010/main" val="2136334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Some current </a:t>
            </a:r>
            <a:r>
              <a:rPr lang="en-US" dirty="0">
                <a:latin typeface="Powderfinger Type" charset="0"/>
                <a:ea typeface="Powderfinger Type" charset="0"/>
                <a:cs typeface="Powderfinger Type" charset="0"/>
              </a:rPr>
              <a:t>i</a:t>
            </a:r>
            <a:r>
              <a:rPr lang="en-US" dirty="0" smtClean="0">
                <a:latin typeface="Powderfinger Type" charset="0"/>
                <a:ea typeface="Powderfinger Type" charset="0"/>
                <a:cs typeface="Powderfinger Type" charset="0"/>
              </a:rPr>
              <a:t>deas</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a:t>Change the protocol </a:t>
            </a:r>
            <a:r>
              <a:rPr lang="en-US" dirty="0" err="1"/>
              <a:t>behaviour</a:t>
            </a:r>
            <a:r>
              <a:rPr lang="en-US" dirty="0"/>
              <a:t>?</a:t>
            </a:r>
          </a:p>
          <a:p>
            <a:pPr lvl="1"/>
            <a:r>
              <a:rPr lang="en-US" dirty="0"/>
              <a:t>Shift Additional </a:t>
            </a:r>
            <a:r>
              <a:rPr lang="en-US" dirty="0" smtClean="0"/>
              <a:t>Records </a:t>
            </a:r>
            <a:r>
              <a:rPr lang="en-US" dirty="0"/>
              <a:t>into </a:t>
            </a:r>
            <a:r>
              <a:rPr lang="en-US" dirty="0" smtClean="0"/>
              <a:t>additional explicit </a:t>
            </a:r>
            <a:r>
              <a:rPr lang="en-US" dirty="0"/>
              <a:t>UDP query/response </a:t>
            </a:r>
            <a:r>
              <a:rPr lang="en-US" dirty="0" smtClean="0"/>
              <a:t>transactions rather than bloating the original DNS response</a:t>
            </a:r>
          </a:p>
          <a:p>
            <a:pPr lvl="1"/>
            <a:r>
              <a:rPr lang="en-US" dirty="0" smtClean="0"/>
              <a:t>ATR: Add a truncated response to trail a fragmented response</a:t>
            </a:r>
          </a:p>
          <a:p>
            <a:endParaRPr lang="en-US" dirty="0"/>
          </a:p>
          <a:p>
            <a:pPr marL="0" indent="0">
              <a:buNone/>
            </a:pPr>
            <a:r>
              <a:rPr lang="en-US" dirty="0" smtClean="0"/>
              <a:t>Change the transport:</a:t>
            </a:r>
          </a:p>
          <a:p>
            <a:pPr lvl="1"/>
            <a:r>
              <a:rPr lang="en-US" dirty="0" smtClean="0"/>
              <a:t>DNS over TCP by default?</a:t>
            </a:r>
          </a:p>
          <a:p>
            <a:pPr lvl="1"/>
            <a:r>
              <a:rPr lang="en-US" dirty="0" smtClean="0"/>
              <a:t>DNS over TLS over TCP by default?</a:t>
            </a:r>
          </a:p>
          <a:p>
            <a:pPr lvl="1"/>
            <a:r>
              <a:rPr lang="en-US" dirty="0" smtClean="0"/>
              <a:t>DNS over QUIC?</a:t>
            </a:r>
          </a:p>
          <a:p>
            <a:pPr lvl="1"/>
            <a:r>
              <a:rPr lang="en-US" dirty="0" smtClean="0"/>
              <a:t>Devise some new DNS framing protocol that uses multiple packets?</a:t>
            </a:r>
          </a:p>
          <a:p>
            <a:endParaRPr lang="en-US" dirty="0"/>
          </a:p>
        </p:txBody>
      </p:sp>
    </p:spTree>
    <p:extLst>
      <p:ext uri="{BB962C8B-B14F-4D97-AF65-F5344CB8AC3E}">
        <p14:creationId xmlns:p14="http://schemas.microsoft.com/office/powerpoint/2010/main" val="943701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056285" cy="994172"/>
          </a:xfrm>
        </p:spPr>
        <p:txBody>
          <a:bodyPr>
            <a:normAutofit/>
          </a:bodyPr>
          <a:lstStyle/>
          <a:p>
            <a:r>
              <a:rPr lang="en-US" sz="3000">
                <a:latin typeface="Powderfinger Type" charset="0"/>
                <a:ea typeface="Powderfinger Type" charset="0"/>
                <a:cs typeface="Powderfinger Type" charset="0"/>
              </a:rPr>
              <a:t>Acknowledgements and Thanks</a:t>
            </a:r>
            <a:endParaRPr lang="en-US" sz="3000"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r>
              <a:rPr lang="en-US" sz="1500" dirty="0"/>
              <a:t>Google has supported our efforts to conduct this measurement since its inception, and continues to support us.</a:t>
            </a:r>
          </a:p>
          <a:p>
            <a:r>
              <a:rPr lang="en-US" sz="1500" dirty="0"/>
              <a:t>ICANN provide support for this measurement activity, particularly relating to our measurement of DNS and DNSSEC capabilities</a:t>
            </a:r>
          </a:p>
          <a:p>
            <a:r>
              <a:rPr lang="en-US" sz="1500" dirty="0"/>
              <a:t>ISC for a conveniently located server at PAIX</a:t>
            </a:r>
          </a:p>
          <a:p>
            <a:r>
              <a:rPr lang="en-US" sz="1500" dirty="0"/>
              <a:t>Fernando </a:t>
            </a:r>
            <a:r>
              <a:rPr lang="en-US" sz="1500" dirty="0" err="1"/>
              <a:t>Gont’s</a:t>
            </a:r>
            <a:r>
              <a:rPr lang="en-US" sz="1500" dirty="0"/>
              <a:t> IPv6 toolbox provided valuable hints on the raw IPv6 packet handling routines we developed to perform IPv6 fragmentation handling tests</a:t>
            </a:r>
          </a:p>
          <a:p>
            <a:r>
              <a:rPr lang="en-US" sz="1500" dirty="0"/>
              <a:t>And thanks to Ray Bellis for development of the original dynamic DNS server code</a:t>
            </a:r>
          </a:p>
          <a:p>
            <a:endParaRPr lang="en-US" sz="1500" dirty="0"/>
          </a:p>
        </p:txBody>
      </p:sp>
    </p:spTree>
    <p:extLst>
      <p:ext uri="{BB962C8B-B14F-4D97-AF65-F5344CB8AC3E}">
        <p14:creationId xmlns:p14="http://schemas.microsoft.com/office/powerpoint/2010/main" val="1172857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1798" y="2051437"/>
            <a:ext cx="1422184" cy="461665"/>
          </a:xfrm>
          <a:prstGeom prst="rect">
            <a:avLst/>
          </a:prstGeom>
          <a:noFill/>
        </p:spPr>
        <p:txBody>
          <a:bodyPr wrap="none" rtlCol="0">
            <a:spAutoFit/>
          </a:bodyPr>
          <a:lstStyle/>
          <a:p>
            <a:r>
              <a:rPr lang="en-US" sz="2400">
                <a:latin typeface="AhnbergHand" charset="0"/>
                <a:ea typeface="AhnbergHand" charset="0"/>
                <a:cs typeface="AhnbergHand" charset="0"/>
              </a:rPr>
              <a:t>Thanks!</a:t>
            </a:r>
          </a:p>
        </p:txBody>
      </p:sp>
    </p:spTree>
    <p:extLst>
      <p:ext uri="{BB962C8B-B14F-4D97-AF65-F5344CB8AC3E}">
        <p14:creationId xmlns:p14="http://schemas.microsoft.com/office/powerpoint/2010/main" val="125067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932" y="273845"/>
            <a:ext cx="7327073" cy="994172"/>
          </a:xfrm>
        </p:spPr>
        <p:txBody>
          <a:bodyPr>
            <a:normAutofit/>
          </a:bodyPr>
          <a:lstStyle/>
          <a:p>
            <a:r>
              <a:rPr lang="en-US" sz="3000" dirty="0">
                <a:latin typeface="Powderfinger Type" charset="0"/>
                <a:ea typeface="Powderfinger Type" charset="0"/>
                <a:cs typeface="Powderfinger Type" charset="0"/>
              </a:rPr>
              <a:t>What happens to a “large” DNS response?</a:t>
            </a:r>
          </a:p>
        </p:txBody>
      </p:sp>
      <p:sp>
        <p:nvSpPr>
          <p:cNvPr id="3" name="Content Placeholder 2"/>
          <p:cNvSpPr>
            <a:spLocks noGrp="1"/>
          </p:cNvSpPr>
          <p:nvPr>
            <p:ph idx="1"/>
          </p:nvPr>
        </p:nvSpPr>
        <p:spPr/>
        <p:txBody>
          <a:bodyPr>
            <a:normAutofit/>
          </a:bodyPr>
          <a:lstStyle/>
          <a:p>
            <a:pPr marL="0" indent="0">
              <a:lnSpc>
                <a:spcPct val="100000"/>
              </a:lnSpc>
              <a:spcBef>
                <a:spcPts val="0"/>
              </a:spcBef>
              <a:buNone/>
            </a:pPr>
            <a:r>
              <a:rPr lang="en-US" sz="2625" dirty="0"/>
              <a:t>(Where “large” is &gt; 1280 octets)</a:t>
            </a:r>
          </a:p>
          <a:p>
            <a:pPr>
              <a:lnSpc>
                <a:spcPct val="100000"/>
              </a:lnSpc>
              <a:spcBef>
                <a:spcPts val="0"/>
              </a:spcBef>
            </a:pPr>
            <a:endParaRPr lang="en-US" dirty="0"/>
          </a:p>
          <a:p>
            <a:pPr marL="0" indent="0">
              <a:lnSpc>
                <a:spcPct val="100000"/>
              </a:lnSpc>
              <a:spcBef>
                <a:spcPts val="0"/>
              </a:spcBef>
              <a:buNone/>
            </a:pPr>
            <a:r>
              <a:rPr lang="en-US" dirty="0" smtClean="0"/>
              <a:t>For example:</a:t>
            </a:r>
          </a:p>
          <a:p>
            <a:pPr marL="0" indent="0">
              <a:lnSpc>
                <a:spcPct val="100000"/>
              </a:lnSpc>
              <a:spcBef>
                <a:spcPts val="0"/>
              </a:spcBef>
              <a:buNone/>
            </a:pPr>
            <a:endParaRPr lang="en-US" dirty="0" smtClean="0"/>
          </a:p>
          <a:p>
            <a:pPr>
              <a:lnSpc>
                <a:spcPct val="100000"/>
              </a:lnSpc>
              <a:spcBef>
                <a:spcPts val="0"/>
              </a:spcBef>
            </a:pPr>
            <a:r>
              <a:rPr lang="en-US" dirty="0" smtClean="0"/>
              <a:t>The case of the upcoming key roll, when the response to a DNSKEY query will be 1,414 octets for a few weeks (and 1,425 octets at the end of the roll)?</a:t>
            </a:r>
          </a:p>
          <a:p>
            <a:pPr>
              <a:lnSpc>
                <a:spcPct val="100000"/>
              </a:lnSpc>
              <a:spcBef>
                <a:spcPts val="0"/>
              </a:spcBef>
            </a:pPr>
            <a:endParaRPr lang="en-US" dirty="0"/>
          </a:p>
        </p:txBody>
      </p:sp>
    </p:spTree>
    <p:extLst>
      <p:ext uri="{BB962C8B-B14F-4D97-AF65-F5344CB8AC3E}">
        <p14:creationId xmlns:p14="http://schemas.microsoft.com/office/powerpoint/2010/main" val="1779165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What we expect</a:t>
            </a:r>
            <a:r>
              <a:rPr lang="mr-IN" dirty="0" smtClean="0">
                <a:latin typeface="Powderfinger Type" charset="0"/>
                <a:ea typeface="Powderfinger Type" charset="0"/>
                <a:cs typeface="Powderfinger Type" charset="0"/>
              </a:rPr>
              <a: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lstStyle/>
          <a:p>
            <a:pPr marL="0" indent="0">
              <a:buNone/>
            </a:pPr>
            <a:r>
              <a:rPr lang="en-US" dirty="0" smtClean="0"/>
              <a:t>When a resolver offers </a:t>
            </a:r>
            <a:r>
              <a:rPr lang="en-US" b="1" dirty="0" smtClean="0"/>
              <a:t>no</a:t>
            </a:r>
            <a:r>
              <a:rPr lang="en-US" dirty="0" smtClean="0"/>
              <a:t> EDNS(0) UDP buffer size then the server offers a truncated UDP response no larger than 512 octet of DNS payload</a:t>
            </a:r>
          </a:p>
          <a:p>
            <a:endParaRPr lang="en-US" dirty="0"/>
          </a:p>
          <a:p>
            <a:pPr marL="342900" lvl="1" indent="0">
              <a:buNone/>
            </a:pPr>
            <a:r>
              <a:rPr lang="en-US" sz="2100" dirty="0"/>
              <a:t>The resolver should be capable of interpreting this truncated response as a signal to re-query using TCP </a:t>
            </a:r>
          </a:p>
        </p:txBody>
      </p:sp>
    </p:spTree>
    <p:extLst>
      <p:ext uri="{BB962C8B-B14F-4D97-AF65-F5344CB8AC3E}">
        <p14:creationId xmlns:p14="http://schemas.microsoft.com/office/powerpoint/2010/main" val="48492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What we expect</a:t>
            </a:r>
            <a:r>
              <a:rPr lang="mr-IN" dirty="0" smtClean="0">
                <a:latin typeface="Powderfinger Type" charset="0"/>
                <a:ea typeface="Powderfinger Type" charset="0"/>
                <a:cs typeface="Powderfinger Type" charset="0"/>
              </a:rPr>
              <a: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When resolvers offer a large UDP buffer size in the EDNS(0) query options then this denotes a capability of the resolver to process a large response </a:t>
            </a:r>
            <a:r>
              <a:rPr lang="mr-IN" dirty="0" smtClean="0"/>
              <a:t>–</a:t>
            </a:r>
            <a:r>
              <a:rPr lang="en-US" dirty="0" smtClean="0"/>
              <a:t> the server may then send a large UDP response which may involve UDP fragmentation</a:t>
            </a:r>
          </a:p>
          <a:p>
            <a:endParaRPr lang="en-US" dirty="0"/>
          </a:p>
        </p:txBody>
      </p:sp>
      <p:sp>
        <p:nvSpPr>
          <p:cNvPr id="4" name="TextBox 3"/>
          <p:cNvSpPr txBox="1"/>
          <p:nvPr/>
        </p:nvSpPr>
        <p:spPr>
          <a:xfrm rot="21251424">
            <a:off x="2398430" y="2981659"/>
            <a:ext cx="4594742" cy="715581"/>
          </a:xfrm>
          <a:prstGeom prst="rect">
            <a:avLst/>
          </a:prstGeom>
          <a:noFill/>
        </p:spPr>
        <p:txBody>
          <a:bodyPr wrap="square" rtlCol="0">
            <a:spAutoFit/>
          </a:bodyPr>
          <a:lstStyle/>
          <a:p>
            <a:r>
              <a:rPr lang="en-US" sz="1350" dirty="0">
                <a:latin typeface="AhnbergHand" charset="0"/>
                <a:ea typeface="AhnbergHand" charset="0"/>
                <a:cs typeface="AhnbergHand" charset="0"/>
              </a:rPr>
              <a:t>The implicit assumption in the query’s EDNS(0) buffer size offer Is that the network path is equally capable of handling large UDP responses</a:t>
            </a:r>
          </a:p>
        </p:txBody>
      </p:sp>
    </p:spTree>
    <p:extLst>
      <p:ext uri="{BB962C8B-B14F-4D97-AF65-F5344CB8AC3E}">
        <p14:creationId xmlns:p14="http://schemas.microsoft.com/office/powerpoint/2010/main" val="2056865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However</a:t>
            </a:r>
            <a:r>
              <a:rPr lang="mr-IN" dirty="0" smtClean="0">
                <a:latin typeface="Powderfinger Type" charset="0"/>
                <a:ea typeface="Powderfinger Type" charset="0"/>
                <a:cs typeface="Powderfinger Type" charset="0"/>
              </a:rPr>
              <a: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UDP Fragmentation has its problems</a:t>
            </a:r>
          </a:p>
          <a:p>
            <a:pPr lvl="1"/>
            <a:r>
              <a:rPr lang="en-US" dirty="0" smtClean="0"/>
              <a:t>UDP trailing fragments in IPv4 and IPv6 may encounter fragment filtering rules on firewalls in front of resolvers</a:t>
            </a:r>
          </a:p>
        </p:txBody>
      </p:sp>
    </p:spTree>
    <p:extLst>
      <p:ext uri="{BB962C8B-B14F-4D97-AF65-F5344CB8AC3E}">
        <p14:creationId xmlns:p14="http://schemas.microsoft.com/office/powerpoint/2010/main" val="1603778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charset="0"/>
                <a:ea typeface="Powderfinger Type" charset="0"/>
                <a:cs typeface="Powderfinger Type" charset="0"/>
              </a:rPr>
              <a:t>However</a:t>
            </a:r>
            <a:r>
              <a:rPr lang="mr-IN" dirty="0" smtClean="0">
                <a:latin typeface="Powderfinger Type" charset="0"/>
                <a:ea typeface="Powderfinger Type" charset="0"/>
                <a:cs typeface="Powderfinger Type" charset="0"/>
              </a:rPr>
              <a:t>…</a:t>
            </a:r>
            <a:endParaRPr lang="en-US" dirty="0">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a:bodyPr>
          <a:lstStyle/>
          <a:p>
            <a:pPr marL="0" indent="0">
              <a:buNone/>
            </a:pPr>
            <a:r>
              <a:rPr lang="en-US" dirty="0" smtClean="0"/>
              <a:t>UDP Fragmentation has its problems</a:t>
            </a:r>
          </a:p>
          <a:p>
            <a:pPr lvl="1"/>
            <a:r>
              <a:rPr lang="en-US" sz="1500" dirty="0">
                <a:solidFill>
                  <a:schemeClr val="bg1">
                    <a:lumMod val="65000"/>
                  </a:schemeClr>
                </a:solidFill>
              </a:rPr>
              <a:t>UDP trailing fragments in IPv4 and IPv6 may encounter fragment filtering rules on firewalls in front of resolvers</a:t>
            </a:r>
          </a:p>
          <a:p>
            <a:pPr lvl="1"/>
            <a:endParaRPr lang="en-US" sz="825" dirty="0">
              <a:solidFill>
                <a:schemeClr val="bg1">
                  <a:lumMod val="65000"/>
                </a:schemeClr>
              </a:solidFill>
            </a:endParaRPr>
          </a:p>
          <a:p>
            <a:pPr lvl="1"/>
            <a:r>
              <a:rPr lang="en-US" dirty="0" smtClean="0"/>
              <a:t>Large UDP packets in IPv6 may encounter path MTU mismatch problems, and the ICMP6 Packet Too Big diagnostic message may be filtered. </a:t>
            </a:r>
          </a:p>
          <a:p>
            <a:pPr lvl="1">
              <a:buClr>
                <a:schemeClr val="bg1"/>
              </a:buClr>
            </a:pPr>
            <a:r>
              <a:rPr lang="en-US" dirty="0" smtClean="0"/>
              <a:t>Even if it is delivered, the host may not process the message due to the lack of verification of the authenticity of the ICMP6 message. Because the protocol is UDP, receipt of an ICMP6 message will not cause retransmission of a re-framed packet.</a:t>
            </a:r>
          </a:p>
        </p:txBody>
      </p:sp>
    </p:spTree>
    <p:extLst>
      <p:ext uri="{BB962C8B-B14F-4D97-AF65-F5344CB8AC3E}">
        <p14:creationId xmlns:p14="http://schemas.microsoft.com/office/powerpoint/2010/main" val="874573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14057</TotalTime>
  <Words>2645</Words>
  <Application>Microsoft Macintosh PowerPoint</Application>
  <PresentationFormat>On-screen Show (16:9)</PresentationFormat>
  <Paragraphs>306</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AhnbergHand</vt:lpstr>
      <vt:lpstr>Calibri</vt:lpstr>
      <vt:lpstr>Calibri Light</vt:lpstr>
      <vt:lpstr>Mangal</vt:lpstr>
      <vt:lpstr>Menlo</vt:lpstr>
      <vt:lpstr>Monaco</vt:lpstr>
      <vt:lpstr>Powderfinger Type</vt:lpstr>
      <vt:lpstr>Arial</vt:lpstr>
      <vt:lpstr>Office Theme</vt:lpstr>
      <vt:lpstr>DNS over IPv6 - A Study in Fragmentation</vt:lpstr>
      <vt:lpstr>What happens to a “large” DNS response?</vt:lpstr>
      <vt:lpstr>What happens to a “large” DNS response?</vt:lpstr>
      <vt:lpstr>What happens to a “large” DNS response?</vt:lpstr>
      <vt:lpstr>What happens to a “large” DNS response?</vt:lpstr>
      <vt:lpstr>What we expect…</vt:lpstr>
      <vt:lpstr>What we expect…</vt:lpstr>
      <vt:lpstr>However…</vt:lpstr>
      <vt:lpstr>However…</vt:lpstr>
      <vt:lpstr>However…</vt:lpstr>
      <vt:lpstr>For example:</vt:lpstr>
      <vt:lpstr>For example:</vt:lpstr>
      <vt:lpstr>For example:</vt:lpstr>
      <vt:lpstr>However…</vt:lpstr>
      <vt:lpstr>TCP may not help here</vt:lpstr>
      <vt:lpstr>How can we measure this scenario of large DNS responses, DNS resolvers and IPv6?</vt:lpstr>
      <vt:lpstr>Our measurement approach</vt:lpstr>
      <vt:lpstr>Experiment Parameters</vt:lpstr>
      <vt:lpstr>Dual Stack Resolvers</vt:lpstr>
      <vt:lpstr>IPv6 DNS Resolution Results</vt:lpstr>
      <vt:lpstr>Who, where why?</vt:lpstr>
      <vt:lpstr>V6, the DNS and Large Responses</vt:lpstr>
      <vt:lpstr>Can we identify these resolvers?</vt:lpstr>
      <vt:lpstr>Second Experiment</vt:lpstr>
      <vt:lpstr>“Glueless” Delegation</vt:lpstr>
      <vt:lpstr>“Glueless” Delegation</vt:lpstr>
      <vt:lpstr>Fail!</vt:lpstr>
      <vt:lpstr>“Glueless” Delegation and Gratuitous IPv6 Fragmentation</vt:lpstr>
      <vt:lpstr>V6, the DNS and Fragmented UDP Responses</vt:lpstr>
      <vt:lpstr>Where?</vt:lpstr>
      <vt:lpstr>Which Resolvers?</vt:lpstr>
      <vt:lpstr>Individual IPv6 Resolvers in Which Networks?</vt:lpstr>
      <vt:lpstr>Resolver ‘Farms’ in Which Networks?</vt:lpstr>
      <vt:lpstr>What’s the Problem?</vt:lpstr>
      <vt:lpstr>What can we do about it?</vt:lpstr>
      <vt:lpstr>What can we do about it?</vt:lpstr>
      <vt:lpstr>What can we do about it?</vt:lpstr>
      <vt:lpstr>Which Means…</vt:lpstr>
      <vt:lpstr>Seriously</vt:lpstr>
      <vt:lpstr>Some current ideas</vt:lpstr>
      <vt:lpstr>Acknowledgements and Thanks</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DNS Packets and IPv6</dc:title>
  <dc:creator>Geoff Huston</dc:creator>
  <cp:lastModifiedBy>Geoff Huston</cp:lastModifiedBy>
  <cp:revision>97</cp:revision>
  <cp:lastPrinted>2017-09-20T20:46:07Z</cp:lastPrinted>
  <dcterms:created xsi:type="dcterms:W3CDTF">2017-05-22T14:15:37Z</dcterms:created>
  <dcterms:modified xsi:type="dcterms:W3CDTF">2017-09-27T14:22:14Z</dcterms:modified>
</cp:coreProperties>
</file>