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8"/>
  </p:notesMasterIdLst>
  <p:handoutMasterIdLst>
    <p:handoutMasterId r:id="rId49"/>
  </p:handoutMasterIdLst>
  <p:sldIdLst>
    <p:sldId id="353" r:id="rId2"/>
    <p:sldId id="354" r:id="rId3"/>
    <p:sldId id="396"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97"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98" r:id="rId39"/>
    <p:sldId id="388" r:id="rId40"/>
    <p:sldId id="389" r:id="rId41"/>
    <p:sldId id="390" r:id="rId42"/>
    <p:sldId id="391" r:id="rId43"/>
    <p:sldId id="392" r:id="rId44"/>
    <p:sldId id="393" r:id="rId45"/>
    <p:sldId id="394" r:id="rId46"/>
    <p:sldId id="395"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3E3E3"/>
    <a:srgbClr val="C40836"/>
    <a:srgbClr val="5C5C5C"/>
    <a:srgbClr val="C01B1C"/>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4"/>
    <p:restoredTop sz="94494"/>
  </p:normalViewPr>
  <p:slideViewPr>
    <p:cSldViewPr snapToGrid="0">
      <p:cViewPr>
        <p:scale>
          <a:sx n="165" d="100"/>
          <a:sy n="165" d="100"/>
        </p:scale>
        <p:origin x="1000" y="1080"/>
      </p:cViewPr>
      <p:guideLst>
        <p:guide orient="horz" pos="162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8/24/17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24/8/17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7" y="-5701"/>
            <a:ext cx="9320054" cy="5242530"/>
          </a:xfrm>
          <a:prstGeom prst="rect">
            <a:avLst/>
          </a:prstGeom>
        </p:spPr>
      </p:pic>
      <p:sp>
        <p:nvSpPr>
          <p:cNvPr id="2" name="Title 1"/>
          <p:cNvSpPr>
            <a:spLocks noGrp="1"/>
          </p:cNvSpPr>
          <p:nvPr>
            <p:ph type="ctrTitle"/>
          </p:nvPr>
        </p:nvSpPr>
        <p:spPr>
          <a:xfrm>
            <a:off x="323528" y="1383619"/>
            <a:ext cx="8424936" cy="162017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323528" y="3057804"/>
            <a:ext cx="842493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395536" y="303498"/>
            <a:ext cx="8352928" cy="85725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329612"/>
            <a:ext cx="8352928" cy="264629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87" y="4821422"/>
            <a:ext cx="9136426" cy="342616"/>
          </a:xfrm>
          <a:prstGeom prst="rect">
            <a:avLst/>
          </a:prstGeom>
        </p:spPr>
      </p:pic>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72" r:id="rId4"/>
    <p:sldLayoutId id="2147483674" r:id="rId5"/>
    <p:sldLayoutId id="2147483675" r:id="rId6"/>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316" y="1252477"/>
            <a:ext cx="7462684" cy="1790700"/>
          </a:xfrm>
        </p:spPr>
        <p:txBody>
          <a:bodyPr>
            <a:normAutofit fontScale="90000"/>
          </a:bodyPr>
          <a:lstStyle/>
          <a:p>
            <a:r>
              <a:rPr lang="en-US" dirty="0" smtClean="0">
                <a:solidFill>
                  <a:schemeClr val="bg2"/>
                </a:solidFill>
              </a:rPr>
              <a:t>How we measure </a:t>
            </a:r>
            <a:r>
              <a:rPr lang="en-US" smtClean="0">
                <a:solidFill>
                  <a:schemeClr val="bg2"/>
                </a:solidFill>
              </a:rPr>
              <a:t>IPv6 Deployment at </a:t>
            </a:r>
            <a:r>
              <a:rPr lang="en-US" dirty="0" smtClean="0">
                <a:solidFill>
                  <a:schemeClr val="bg2"/>
                </a:solidFill>
              </a:rPr>
              <a:t>APNIC Labs</a:t>
            </a:r>
            <a:endParaRPr lang="en-US" dirty="0">
              <a:solidFill>
                <a:schemeClr val="bg2"/>
              </a:solidFill>
            </a:endParaRPr>
          </a:p>
        </p:txBody>
      </p:sp>
      <p:sp>
        <p:nvSpPr>
          <p:cNvPr id="3" name="Subtitle 2"/>
          <p:cNvSpPr>
            <a:spLocks noGrp="1"/>
          </p:cNvSpPr>
          <p:nvPr>
            <p:ph type="subTitle" idx="1"/>
          </p:nvPr>
        </p:nvSpPr>
        <p:spPr>
          <a:xfrm>
            <a:off x="1143000" y="3099735"/>
            <a:ext cx="6858000" cy="1241822"/>
          </a:xfrm>
        </p:spPr>
        <p:txBody>
          <a:bodyPr>
            <a:normAutofit fontScale="40000" lnSpcReduction="20000"/>
          </a:bodyPr>
          <a:lstStyle/>
          <a:p>
            <a:pPr algn="r"/>
            <a:r>
              <a:rPr lang="en-US" dirty="0" smtClean="0">
                <a:solidFill>
                  <a:schemeClr val="bg2"/>
                </a:solidFill>
              </a:rPr>
              <a:t>George Michaelson</a:t>
            </a:r>
          </a:p>
          <a:p>
            <a:pPr algn="r"/>
            <a:r>
              <a:rPr lang="en-US" dirty="0" smtClean="0">
                <a:solidFill>
                  <a:schemeClr val="bg2"/>
                </a:solidFill>
              </a:rPr>
              <a:t>Geoff Huston</a:t>
            </a:r>
          </a:p>
          <a:p>
            <a:pPr algn="r"/>
            <a:r>
              <a:rPr lang="en-US" dirty="0" smtClean="0">
                <a:solidFill>
                  <a:schemeClr val="bg2"/>
                </a:solidFill>
              </a:rPr>
              <a:t>Joao </a:t>
            </a:r>
            <a:r>
              <a:rPr lang="en-US" dirty="0" err="1" smtClean="0">
                <a:solidFill>
                  <a:schemeClr val="bg2"/>
                </a:solidFill>
              </a:rPr>
              <a:t>Damas</a:t>
            </a:r>
            <a:endParaRPr lang="en-US" dirty="0" smtClean="0">
              <a:solidFill>
                <a:schemeClr val="bg2"/>
              </a:solidFill>
            </a:endParaRPr>
          </a:p>
          <a:p>
            <a:pPr algn="r"/>
            <a:endParaRPr lang="en-US" dirty="0" smtClean="0">
              <a:solidFill>
                <a:schemeClr val="bg2"/>
              </a:solidFill>
            </a:endParaRPr>
          </a:p>
          <a:p>
            <a:pPr algn="r"/>
            <a:r>
              <a:rPr lang="en-US" dirty="0" smtClean="0">
                <a:solidFill>
                  <a:schemeClr val="bg2"/>
                </a:solidFill>
              </a:rPr>
              <a:t>APNIC Labs</a:t>
            </a:r>
            <a:endParaRPr lang="en-US" dirty="0">
              <a:solidFill>
                <a:schemeClr val="bg2"/>
              </a:solidFill>
            </a:endParaRPr>
          </a:p>
        </p:txBody>
      </p:sp>
    </p:spTree>
    <p:extLst>
      <p:ext uri="{BB962C8B-B14F-4D97-AF65-F5344CB8AC3E}">
        <p14:creationId xmlns:p14="http://schemas.microsoft.com/office/powerpoint/2010/main" val="51279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Placement “Learning”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02" y="1387993"/>
            <a:ext cx="2088274" cy="15441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168" y="1843548"/>
            <a:ext cx="2081979" cy="15678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389239"/>
            <a:ext cx="2123768" cy="15678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244" y="3105325"/>
            <a:ext cx="2051606" cy="154332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4229" y="984541"/>
            <a:ext cx="4974776" cy="3690784"/>
          </a:xfrm>
          <a:prstGeom prst="rect">
            <a:avLst/>
          </a:prstGeom>
        </p:spPr>
      </p:pic>
    </p:spTree>
    <p:extLst>
      <p:ext uri="{BB962C8B-B14F-4D97-AF65-F5344CB8AC3E}">
        <p14:creationId xmlns:p14="http://schemas.microsoft.com/office/powerpoint/2010/main" val="171734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Campaign 24 hour life-cycle</a:t>
            </a:r>
            <a:endParaRPr lang="en-US" dirty="0"/>
          </a:p>
        </p:txBody>
      </p:sp>
      <p:sp>
        <p:nvSpPr>
          <p:cNvPr id="5" name="TextBox 4"/>
          <p:cNvSpPr txBox="1"/>
          <p:nvPr/>
        </p:nvSpPr>
        <p:spPr>
          <a:xfrm>
            <a:off x="1848579" y="1779079"/>
            <a:ext cx="1213794" cy="300082"/>
          </a:xfrm>
          <a:prstGeom prst="rect">
            <a:avLst/>
          </a:prstGeom>
          <a:noFill/>
        </p:spPr>
        <p:txBody>
          <a:bodyPr wrap="none" rtlCol="0">
            <a:spAutoFit/>
          </a:bodyPr>
          <a:lstStyle/>
          <a:p>
            <a:r>
              <a:rPr lang="en-US" sz="1350" dirty="0">
                <a:latin typeface="AhnbergHand" charset="0"/>
                <a:ea typeface="AhnbergHand" charset="0"/>
                <a:cs typeface="AhnbergHand" charset="0"/>
              </a:rPr>
              <a:t>Initial Peak</a:t>
            </a:r>
          </a:p>
        </p:txBody>
      </p:sp>
      <p:sp>
        <p:nvSpPr>
          <p:cNvPr id="6" name="TextBox 5"/>
          <p:cNvSpPr txBox="1"/>
          <p:nvPr/>
        </p:nvSpPr>
        <p:spPr>
          <a:xfrm>
            <a:off x="3222522" y="2744412"/>
            <a:ext cx="1417376" cy="300082"/>
          </a:xfrm>
          <a:prstGeom prst="rect">
            <a:avLst/>
          </a:prstGeom>
          <a:noFill/>
        </p:spPr>
        <p:txBody>
          <a:bodyPr wrap="none" rtlCol="0">
            <a:spAutoFit/>
          </a:bodyPr>
          <a:lstStyle/>
          <a:p>
            <a:r>
              <a:rPr lang="en-US" sz="1350" dirty="0">
                <a:latin typeface="AhnbergHand" charset="0"/>
                <a:ea typeface="AhnbergHand" charset="0"/>
                <a:cs typeface="AhnbergHand" charset="0"/>
              </a:rPr>
              <a:t>Smooth decay</a:t>
            </a:r>
          </a:p>
        </p:txBody>
      </p:sp>
      <p:sp>
        <p:nvSpPr>
          <p:cNvPr id="7" name="TextBox 6"/>
          <p:cNvSpPr txBox="1"/>
          <p:nvPr/>
        </p:nvSpPr>
        <p:spPr>
          <a:xfrm>
            <a:off x="5819551" y="1627972"/>
            <a:ext cx="1997663" cy="507831"/>
          </a:xfrm>
          <a:prstGeom prst="rect">
            <a:avLst/>
          </a:prstGeom>
          <a:noFill/>
        </p:spPr>
        <p:txBody>
          <a:bodyPr wrap="none" rtlCol="0">
            <a:spAutoFit/>
          </a:bodyPr>
          <a:lstStyle/>
          <a:p>
            <a:r>
              <a:rPr lang="en-US" sz="1350" dirty="0">
                <a:latin typeface="AhnbergHand" charset="0"/>
                <a:ea typeface="AhnbergHand" charset="0"/>
                <a:cs typeface="AhnbergHand" charset="0"/>
              </a:rPr>
              <a:t>Final “soak”</a:t>
            </a:r>
          </a:p>
          <a:p>
            <a:r>
              <a:rPr lang="en-US" sz="1350" dirty="0">
                <a:latin typeface="AhnbergHand" charset="0"/>
                <a:ea typeface="AhnbergHand" charset="0"/>
                <a:cs typeface="AhnbergHand" charset="0"/>
              </a:rPr>
              <a:t>Spike to use budget</a:t>
            </a:r>
          </a:p>
        </p:txBody>
      </p:sp>
      <p:sp>
        <p:nvSpPr>
          <p:cNvPr id="3" name="Freeform 2"/>
          <p:cNvSpPr/>
          <p:nvPr/>
        </p:nvSpPr>
        <p:spPr>
          <a:xfrm>
            <a:off x="1489587" y="1287981"/>
            <a:ext cx="125362" cy="2494980"/>
          </a:xfrm>
          <a:custGeom>
            <a:avLst/>
            <a:gdLst>
              <a:gd name="connsiteX0" fmla="*/ 127819 w 167149"/>
              <a:gd name="connsiteY0" fmla="*/ 3326640 h 3326640"/>
              <a:gd name="connsiteX1" fmla="*/ 78658 w 167149"/>
              <a:gd name="connsiteY1" fmla="*/ 239311 h 3326640"/>
              <a:gd name="connsiteX2" fmla="*/ 0 w 167149"/>
              <a:gd name="connsiteY2" fmla="*/ 298305 h 3326640"/>
              <a:gd name="connsiteX3" fmla="*/ 78658 w 167149"/>
              <a:gd name="connsiteY3" fmla="*/ 3337 h 3326640"/>
              <a:gd name="connsiteX4" fmla="*/ 167149 w 167149"/>
              <a:gd name="connsiteY4" fmla="*/ 131157 h 332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49" h="3326640">
                <a:moveTo>
                  <a:pt x="127819" y="3326640"/>
                </a:moveTo>
                <a:cubicBezTo>
                  <a:pt x="113890" y="2035336"/>
                  <a:pt x="99961" y="744033"/>
                  <a:pt x="78658" y="239311"/>
                </a:cubicBezTo>
                <a:cubicBezTo>
                  <a:pt x="57355" y="-265411"/>
                  <a:pt x="0" y="337634"/>
                  <a:pt x="0" y="298305"/>
                </a:cubicBezTo>
                <a:cubicBezTo>
                  <a:pt x="0" y="258976"/>
                  <a:pt x="50800" y="31195"/>
                  <a:pt x="78658" y="3337"/>
                </a:cubicBezTo>
                <a:cubicBezTo>
                  <a:pt x="106516" y="-24521"/>
                  <a:pt x="167149" y="131157"/>
                  <a:pt x="167149" y="131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1622323" y="3598002"/>
            <a:ext cx="6046997" cy="229205"/>
          </a:xfrm>
          <a:custGeom>
            <a:avLst/>
            <a:gdLst>
              <a:gd name="connsiteX0" fmla="*/ 0 w 8062663"/>
              <a:gd name="connsiteY0" fmla="*/ 217116 h 305606"/>
              <a:gd name="connsiteX1" fmla="*/ 78658 w 8062663"/>
              <a:gd name="connsiteY1" fmla="*/ 217116 h 305606"/>
              <a:gd name="connsiteX2" fmla="*/ 4709651 w 8062663"/>
              <a:gd name="connsiteY2" fmla="*/ 226948 h 305606"/>
              <a:gd name="connsiteX3" fmla="*/ 7816645 w 8062663"/>
              <a:gd name="connsiteY3" fmla="*/ 148290 h 305606"/>
              <a:gd name="connsiteX4" fmla="*/ 7875638 w 8062663"/>
              <a:gd name="connsiteY4" fmla="*/ 806 h 305606"/>
              <a:gd name="connsiteX5" fmla="*/ 8062451 w 8062663"/>
              <a:gd name="connsiteY5" fmla="*/ 99129 h 305606"/>
              <a:gd name="connsiteX6" fmla="*/ 7905135 w 8062663"/>
              <a:gd name="connsiteY6" fmla="*/ 305606 h 30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2663" h="305606">
                <a:moveTo>
                  <a:pt x="0" y="217116"/>
                </a:moveTo>
                <a:lnTo>
                  <a:pt x="78658" y="217116"/>
                </a:lnTo>
                <a:lnTo>
                  <a:pt x="4709651" y="226948"/>
                </a:lnTo>
                <a:cubicBezTo>
                  <a:pt x="5999315" y="215477"/>
                  <a:pt x="7288981" y="185980"/>
                  <a:pt x="7816645" y="148290"/>
                </a:cubicBezTo>
                <a:cubicBezTo>
                  <a:pt x="8344310" y="110600"/>
                  <a:pt x="7834670" y="8999"/>
                  <a:pt x="7875638" y="806"/>
                </a:cubicBezTo>
                <a:cubicBezTo>
                  <a:pt x="7916606" y="-7387"/>
                  <a:pt x="8057535" y="48329"/>
                  <a:pt x="8062451" y="99129"/>
                </a:cubicBezTo>
                <a:cubicBezTo>
                  <a:pt x="8067367" y="149929"/>
                  <a:pt x="7986251" y="227767"/>
                  <a:pt x="7905135" y="3056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3554362" y="3887420"/>
            <a:ext cx="649537" cy="300082"/>
          </a:xfrm>
          <a:prstGeom prst="rect">
            <a:avLst/>
          </a:prstGeom>
          <a:noFill/>
        </p:spPr>
        <p:txBody>
          <a:bodyPr wrap="none" rtlCol="0">
            <a:spAutoFit/>
          </a:bodyPr>
          <a:lstStyle/>
          <a:p>
            <a:r>
              <a:rPr lang="en-US" sz="1350" dirty="0">
                <a:latin typeface="AhnbergHand" charset="0"/>
                <a:ea typeface="AhnbergHand" charset="0"/>
                <a:cs typeface="AhnbergHand" charset="0"/>
              </a:rPr>
              <a:t>Time</a:t>
            </a:r>
          </a:p>
        </p:txBody>
      </p:sp>
      <p:sp>
        <p:nvSpPr>
          <p:cNvPr id="12" name="TextBox 11"/>
          <p:cNvSpPr txBox="1"/>
          <p:nvPr/>
        </p:nvSpPr>
        <p:spPr>
          <a:xfrm>
            <a:off x="619663" y="2056079"/>
            <a:ext cx="869924" cy="715581"/>
          </a:xfrm>
          <a:prstGeom prst="rect">
            <a:avLst/>
          </a:prstGeom>
          <a:noFill/>
        </p:spPr>
        <p:txBody>
          <a:bodyPr wrap="square" rtlCol="0">
            <a:spAutoFit/>
          </a:bodyPr>
          <a:lstStyle/>
          <a:p>
            <a:pPr algn="r"/>
            <a:r>
              <a:rPr lang="en-US" sz="1350">
                <a:latin typeface="AhnbergHand" charset="0"/>
                <a:ea typeface="AhnbergHand" charset="0"/>
                <a:cs typeface="AhnbergHand" charset="0"/>
              </a:rPr>
              <a:t>Ad Delivery Rate</a:t>
            </a:r>
            <a:endParaRPr lang="en-US" sz="1350" dirty="0">
              <a:latin typeface="AhnbergHand" charset="0"/>
              <a:ea typeface="AhnbergHand" charset="0"/>
              <a:cs typeface="AhnbergHand" charset="0"/>
            </a:endParaRPr>
          </a:p>
        </p:txBody>
      </p:sp>
      <p:sp>
        <p:nvSpPr>
          <p:cNvPr id="13" name="TextBox 12"/>
          <p:cNvSpPr txBox="1"/>
          <p:nvPr/>
        </p:nvSpPr>
        <p:spPr>
          <a:xfrm>
            <a:off x="6467249" y="3435605"/>
            <a:ext cx="2347117" cy="300082"/>
          </a:xfrm>
          <a:prstGeom prst="rect">
            <a:avLst/>
          </a:prstGeom>
          <a:noFill/>
        </p:spPr>
        <p:txBody>
          <a:bodyPr wrap="none" rtlCol="0">
            <a:spAutoFit/>
          </a:bodyPr>
          <a:lstStyle/>
          <a:p>
            <a:r>
              <a:rPr lang="en-US" sz="1350" dirty="0">
                <a:latin typeface="AhnbergHand" charset="0"/>
                <a:ea typeface="AhnbergHand" charset="0"/>
                <a:cs typeface="AhnbergHand" charset="0"/>
              </a:rPr>
              <a:t>Idle time (just in case!)</a:t>
            </a:r>
          </a:p>
        </p:txBody>
      </p:sp>
      <p:sp>
        <p:nvSpPr>
          <p:cNvPr id="4" name="Freeform 3"/>
          <p:cNvSpPr/>
          <p:nvPr/>
        </p:nvSpPr>
        <p:spPr>
          <a:xfrm>
            <a:off x="1644446" y="2058219"/>
            <a:ext cx="5840361" cy="1650165"/>
          </a:xfrm>
          <a:custGeom>
            <a:avLst/>
            <a:gdLst>
              <a:gd name="connsiteX0" fmla="*/ 0 w 7787148"/>
              <a:gd name="connsiteY0" fmla="*/ 2162005 h 2200220"/>
              <a:gd name="connsiteX1" fmla="*/ 88490 w 7787148"/>
              <a:gd name="connsiteY1" fmla="*/ 972302 h 2200220"/>
              <a:gd name="connsiteX2" fmla="*/ 314632 w 7787148"/>
              <a:gd name="connsiteY2" fmla="*/ 126727 h 2200220"/>
              <a:gd name="connsiteX3" fmla="*/ 698090 w 7787148"/>
              <a:gd name="connsiteY3" fmla="*/ 8740 h 2200220"/>
              <a:gd name="connsiteX4" fmla="*/ 717754 w 7787148"/>
              <a:gd name="connsiteY4" fmla="*/ 8740 h 2200220"/>
              <a:gd name="connsiteX5" fmla="*/ 1868129 w 7787148"/>
              <a:gd name="connsiteY5" fmla="*/ 77566 h 2200220"/>
              <a:gd name="connsiteX6" fmla="*/ 3392129 w 7787148"/>
              <a:gd name="connsiteY6" fmla="*/ 461024 h 2200220"/>
              <a:gd name="connsiteX7" fmla="*/ 4424516 w 7787148"/>
              <a:gd name="connsiteY7" fmla="*/ 864147 h 2200220"/>
              <a:gd name="connsiteX8" fmla="*/ 5171767 w 7787148"/>
              <a:gd name="connsiteY8" fmla="*/ 1139450 h 2200220"/>
              <a:gd name="connsiteX9" fmla="*/ 5791200 w 7787148"/>
              <a:gd name="connsiteY9" fmla="*/ 1060792 h 2200220"/>
              <a:gd name="connsiteX10" fmla="*/ 6184490 w 7787148"/>
              <a:gd name="connsiteY10" fmla="*/ 274211 h 2200220"/>
              <a:gd name="connsiteX11" fmla="*/ 6302477 w 7787148"/>
              <a:gd name="connsiteY11" fmla="*/ 1001798 h 2200220"/>
              <a:gd name="connsiteX12" fmla="*/ 6410632 w 7787148"/>
              <a:gd name="connsiteY12" fmla="*/ 2132508 h 2200220"/>
              <a:gd name="connsiteX13" fmla="*/ 6538451 w 7787148"/>
              <a:gd name="connsiteY13" fmla="*/ 2083347 h 2200220"/>
              <a:gd name="connsiteX14" fmla="*/ 6744929 w 7787148"/>
              <a:gd name="connsiteY14" fmla="*/ 2181669 h 2200220"/>
              <a:gd name="connsiteX15" fmla="*/ 7216877 w 7787148"/>
              <a:gd name="connsiteY15" fmla="*/ 2181669 h 2200220"/>
              <a:gd name="connsiteX16" fmla="*/ 7787148 w 7787148"/>
              <a:gd name="connsiteY16" fmla="*/ 2171837 h 220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87148" h="2200220">
                <a:moveTo>
                  <a:pt x="0" y="2162005"/>
                </a:moveTo>
                <a:cubicBezTo>
                  <a:pt x="18025" y="1736760"/>
                  <a:pt x="36051" y="1311515"/>
                  <a:pt x="88490" y="972302"/>
                </a:cubicBezTo>
                <a:cubicBezTo>
                  <a:pt x="140929" y="633089"/>
                  <a:pt x="213032" y="287321"/>
                  <a:pt x="314632" y="126727"/>
                </a:cubicBezTo>
                <a:cubicBezTo>
                  <a:pt x="416232" y="-33867"/>
                  <a:pt x="630903" y="28404"/>
                  <a:pt x="698090" y="8740"/>
                </a:cubicBezTo>
                <a:cubicBezTo>
                  <a:pt x="765277" y="-10925"/>
                  <a:pt x="717754" y="8740"/>
                  <a:pt x="717754" y="8740"/>
                </a:cubicBezTo>
                <a:cubicBezTo>
                  <a:pt x="912761" y="20211"/>
                  <a:pt x="1422400" y="2185"/>
                  <a:pt x="1868129" y="77566"/>
                </a:cubicBezTo>
                <a:cubicBezTo>
                  <a:pt x="2313858" y="152947"/>
                  <a:pt x="2966065" y="329927"/>
                  <a:pt x="3392129" y="461024"/>
                </a:cubicBezTo>
                <a:cubicBezTo>
                  <a:pt x="3818193" y="592121"/>
                  <a:pt x="4127910" y="751076"/>
                  <a:pt x="4424516" y="864147"/>
                </a:cubicBezTo>
                <a:cubicBezTo>
                  <a:pt x="4721122" y="977218"/>
                  <a:pt x="4943986" y="1106676"/>
                  <a:pt x="5171767" y="1139450"/>
                </a:cubicBezTo>
                <a:cubicBezTo>
                  <a:pt x="5399548" y="1172224"/>
                  <a:pt x="5622413" y="1204998"/>
                  <a:pt x="5791200" y="1060792"/>
                </a:cubicBezTo>
                <a:cubicBezTo>
                  <a:pt x="5959987" y="916585"/>
                  <a:pt x="6099277" y="284043"/>
                  <a:pt x="6184490" y="274211"/>
                </a:cubicBezTo>
                <a:cubicBezTo>
                  <a:pt x="6269703" y="264379"/>
                  <a:pt x="6264787" y="692082"/>
                  <a:pt x="6302477" y="1001798"/>
                </a:cubicBezTo>
                <a:cubicBezTo>
                  <a:pt x="6340167" y="1311514"/>
                  <a:pt x="6371303" y="1952250"/>
                  <a:pt x="6410632" y="2132508"/>
                </a:cubicBezTo>
                <a:cubicBezTo>
                  <a:pt x="6449961" y="2312766"/>
                  <a:pt x="6482735" y="2075153"/>
                  <a:pt x="6538451" y="2083347"/>
                </a:cubicBezTo>
                <a:cubicBezTo>
                  <a:pt x="6594167" y="2091540"/>
                  <a:pt x="6631858" y="2165282"/>
                  <a:pt x="6744929" y="2181669"/>
                </a:cubicBezTo>
                <a:cubicBezTo>
                  <a:pt x="6858000" y="2198056"/>
                  <a:pt x="7216877" y="2181669"/>
                  <a:pt x="7216877" y="2181669"/>
                </a:cubicBezTo>
                <a:lnTo>
                  <a:pt x="7787148" y="2171837"/>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3612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Placement Controls</a:t>
            </a:r>
            <a:endParaRPr lang="en-US" dirty="0"/>
          </a:p>
        </p:txBody>
      </p:sp>
      <p:sp>
        <p:nvSpPr>
          <p:cNvPr id="3" name="Content Placeholder 2"/>
          <p:cNvSpPr>
            <a:spLocks noGrp="1"/>
          </p:cNvSpPr>
          <p:nvPr>
            <p:ph idx="1"/>
          </p:nvPr>
        </p:nvSpPr>
        <p:spPr/>
        <p:txBody>
          <a:bodyPr>
            <a:normAutofit/>
          </a:bodyPr>
          <a:lstStyle/>
          <a:p>
            <a:r>
              <a:rPr lang="en-US" dirty="0" smtClean="0"/>
              <a:t>Google groups adverts as ‘campaigns’</a:t>
            </a:r>
          </a:p>
          <a:p>
            <a:r>
              <a:rPr lang="en-US" dirty="0" smtClean="0"/>
              <a:t>APNIC runs 12 ‘campaigns’ per day, separated by time</a:t>
            </a:r>
          </a:p>
          <a:p>
            <a:pPr lvl="1"/>
            <a:r>
              <a:rPr lang="en-US" dirty="0" smtClean="0"/>
              <a:t>All campaigns preference impressions over clicks</a:t>
            </a:r>
          </a:p>
          <a:p>
            <a:pPr lvl="1"/>
            <a:r>
              <a:rPr lang="en-US" dirty="0" smtClean="0"/>
              <a:t>All campaigns ask for desktop, mobile and tablet device presentations</a:t>
            </a:r>
          </a:p>
          <a:p>
            <a:pPr lvl="1"/>
            <a:r>
              <a:rPr lang="en-US" dirty="0" smtClean="0"/>
              <a:t>Solely image based adverts, based on generic keywords</a:t>
            </a:r>
          </a:p>
          <a:p>
            <a:pPr lvl="1"/>
            <a:r>
              <a:rPr lang="en-US" dirty="0" smtClean="0"/>
              <a:t>Campaigns overlap in time, to smooth out presentation rate</a:t>
            </a:r>
          </a:p>
          <a:p>
            <a:pPr lvl="2"/>
            <a:r>
              <a:rPr lang="en-US" dirty="0" smtClean="0"/>
              <a:t>One at ‘start’ phase, one at ‘mid’ phase, one at ‘end’ phase 24/7</a:t>
            </a:r>
          </a:p>
        </p:txBody>
      </p:sp>
    </p:spTree>
    <p:extLst>
      <p:ext uri="{BB962C8B-B14F-4D97-AF65-F5344CB8AC3E}">
        <p14:creationId xmlns:p14="http://schemas.microsoft.com/office/powerpoint/2010/main" val="77375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campaigns</a:t>
            </a:r>
            <a:endParaRPr lang="en-US" dirty="0"/>
          </a:p>
        </p:txBody>
      </p:sp>
      <p:sp>
        <p:nvSpPr>
          <p:cNvPr id="4" name="Content Placeholder 3"/>
          <p:cNvSpPr>
            <a:spLocks noGrp="1"/>
          </p:cNvSpPr>
          <p:nvPr>
            <p:ph idx="1"/>
          </p:nvPr>
        </p:nvSpPr>
        <p:spPr>
          <a:xfrm>
            <a:off x="628650" y="1776413"/>
            <a:ext cx="2407444" cy="1170385"/>
          </a:xfrm>
          <a:custGeom>
            <a:avLst/>
            <a:gdLst>
              <a:gd name="connsiteX0" fmla="*/ 0 w 3836276"/>
              <a:gd name="connsiteY0" fmla="*/ 752118 h 1090141"/>
              <a:gd name="connsiteX1" fmla="*/ 578069 w 3836276"/>
              <a:gd name="connsiteY1" fmla="*/ 226601 h 1090141"/>
              <a:gd name="connsiteX2" fmla="*/ 1051034 w 3836276"/>
              <a:gd name="connsiteY2" fmla="*/ 163539 h 1090141"/>
              <a:gd name="connsiteX3" fmla="*/ 1954924 w 3836276"/>
              <a:gd name="connsiteY3" fmla="*/ 426297 h 1090141"/>
              <a:gd name="connsiteX4" fmla="*/ 2869324 w 3836276"/>
              <a:gd name="connsiteY4" fmla="*/ 699566 h 1090141"/>
              <a:gd name="connsiteX5" fmla="*/ 3405352 w 3836276"/>
              <a:gd name="connsiteY5" fmla="*/ 846711 h 1090141"/>
              <a:gd name="connsiteX6" fmla="*/ 3489434 w 3836276"/>
              <a:gd name="connsiteY6" fmla="*/ 720587 h 1090141"/>
              <a:gd name="connsiteX7" fmla="*/ 3668110 w 3836276"/>
              <a:gd name="connsiteY7" fmla="*/ 436808 h 1090141"/>
              <a:gd name="connsiteX8" fmla="*/ 3752193 w 3836276"/>
              <a:gd name="connsiteY8" fmla="*/ 258132 h 1090141"/>
              <a:gd name="connsiteX9" fmla="*/ 3773214 w 3836276"/>
              <a:gd name="connsiteY9" fmla="*/ 121497 h 1090141"/>
              <a:gd name="connsiteX10" fmla="*/ 3794234 w 3836276"/>
              <a:gd name="connsiteY10" fmla="*/ 58435 h 1090141"/>
              <a:gd name="connsiteX11" fmla="*/ 3804745 w 3836276"/>
              <a:gd name="connsiteY11" fmla="*/ 1014877 h 1090141"/>
              <a:gd name="connsiteX12" fmla="*/ 3825765 w 3836276"/>
              <a:gd name="connsiteY12" fmla="*/ 1035897 h 1090141"/>
              <a:gd name="connsiteX13" fmla="*/ 3815255 w 3836276"/>
              <a:gd name="connsiteY13" fmla="*/ 1088449 h 1090141"/>
              <a:gd name="connsiteX14" fmla="*/ 3836276 w 3836276"/>
              <a:gd name="connsiteY14" fmla="*/ 1077939 h 109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6276" h="1090141">
                <a:moveTo>
                  <a:pt x="0" y="752118"/>
                </a:moveTo>
                <a:cubicBezTo>
                  <a:pt x="201448" y="538408"/>
                  <a:pt x="402897" y="324698"/>
                  <a:pt x="578069" y="226601"/>
                </a:cubicBezTo>
                <a:cubicBezTo>
                  <a:pt x="753241" y="128504"/>
                  <a:pt x="821558" y="130256"/>
                  <a:pt x="1051034" y="163539"/>
                </a:cubicBezTo>
                <a:cubicBezTo>
                  <a:pt x="1280510" y="196822"/>
                  <a:pt x="1954924" y="426297"/>
                  <a:pt x="1954924" y="426297"/>
                </a:cubicBezTo>
                <a:lnTo>
                  <a:pt x="2869324" y="699566"/>
                </a:lnTo>
                <a:cubicBezTo>
                  <a:pt x="3111062" y="769635"/>
                  <a:pt x="3302000" y="843208"/>
                  <a:pt x="3405352" y="846711"/>
                </a:cubicBezTo>
                <a:cubicBezTo>
                  <a:pt x="3508704" y="850215"/>
                  <a:pt x="3445641" y="788904"/>
                  <a:pt x="3489434" y="720587"/>
                </a:cubicBezTo>
                <a:cubicBezTo>
                  <a:pt x="3533227" y="652270"/>
                  <a:pt x="3624317" y="513884"/>
                  <a:pt x="3668110" y="436808"/>
                </a:cubicBezTo>
                <a:cubicBezTo>
                  <a:pt x="3711903" y="359732"/>
                  <a:pt x="3734676" y="310684"/>
                  <a:pt x="3752193" y="258132"/>
                </a:cubicBezTo>
                <a:cubicBezTo>
                  <a:pt x="3769710" y="205580"/>
                  <a:pt x="3766207" y="154780"/>
                  <a:pt x="3773214" y="121497"/>
                </a:cubicBezTo>
                <a:cubicBezTo>
                  <a:pt x="3780221" y="88214"/>
                  <a:pt x="3788979" y="-90462"/>
                  <a:pt x="3794234" y="58435"/>
                </a:cubicBezTo>
                <a:cubicBezTo>
                  <a:pt x="3799489" y="207332"/>
                  <a:pt x="3799490" y="851967"/>
                  <a:pt x="3804745" y="1014877"/>
                </a:cubicBezTo>
                <a:cubicBezTo>
                  <a:pt x="3810000" y="1177787"/>
                  <a:pt x="3824013" y="1023635"/>
                  <a:pt x="3825765" y="1035897"/>
                </a:cubicBezTo>
                <a:cubicBezTo>
                  <a:pt x="3827517" y="1048159"/>
                  <a:pt x="3813503" y="1081442"/>
                  <a:pt x="3815255" y="1088449"/>
                </a:cubicBezTo>
                <a:cubicBezTo>
                  <a:pt x="3817007" y="1095456"/>
                  <a:pt x="3836276" y="1077939"/>
                  <a:pt x="3836276" y="1077939"/>
                </a:cubicBezTo>
              </a:path>
            </a:pathLst>
          </a:cu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 name="Picture 2"/>
          <p:cNvPicPr>
            <a:picLocks noChangeAspect="1"/>
          </p:cNvPicPr>
          <p:nvPr/>
        </p:nvPicPr>
        <p:blipFill>
          <a:blip r:embed="rId2"/>
          <a:stretch>
            <a:fillRect/>
          </a:stretch>
        </p:blipFill>
        <p:spPr>
          <a:xfrm>
            <a:off x="1682354" y="1776413"/>
            <a:ext cx="2457450" cy="1209675"/>
          </a:xfrm>
          <a:prstGeom prst="rect">
            <a:avLst/>
          </a:prstGeom>
          <a:ln>
            <a:solidFill>
              <a:schemeClr val="accent2"/>
            </a:solidFill>
          </a:ln>
        </p:spPr>
      </p:pic>
      <p:pic>
        <p:nvPicPr>
          <p:cNvPr id="8" name="Picture 7"/>
          <p:cNvPicPr>
            <a:picLocks noChangeAspect="1"/>
          </p:cNvPicPr>
          <p:nvPr/>
        </p:nvPicPr>
        <p:blipFill>
          <a:blip r:embed="rId2"/>
          <a:stretch>
            <a:fillRect/>
          </a:stretch>
        </p:blipFill>
        <p:spPr>
          <a:xfrm>
            <a:off x="2736057" y="1776413"/>
            <a:ext cx="2457450" cy="1209675"/>
          </a:xfrm>
          <a:prstGeom prst="rect">
            <a:avLst/>
          </a:prstGeom>
        </p:spPr>
      </p:pic>
      <p:sp>
        <p:nvSpPr>
          <p:cNvPr id="9" name="Right Arrow 8"/>
          <p:cNvSpPr/>
          <p:nvPr/>
        </p:nvSpPr>
        <p:spPr>
          <a:xfrm>
            <a:off x="5518548" y="2088356"/>
            <a:ext cx="1778794" cy="546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628650" y="3403471"/>
            <a:ext cx="7732686" cy="1061829"/>
          </a:xfrm>
          <a:prstGeom prst="rect">
            <a:avLst/>
          </a:prstGeom>
          <a:noFill/>
        </p:spPr>
        <p:txBody>
          <a:bodyPr wrap="square" rtlCol="0">
            <a:spAutoFit/>
          </a:bodyPr>
          <a:lstStyle/>
          <a:p>
            <a:r>
              <a:rPr lang="en-US" sz="2100" dirty="0"/>
              <a:t>Continuous placement, shifted in time, to ensure there is always a mix of initial, mid and </a:t>
            </a:r>
            <a:r>
              <a:rPr lang="en-US" sz="2100"/>
              <a:t>endpoint ad placement </a:t>
            </a:r>
            <a:r>
              <a:rPr lang="en-US" sz="2100" dirty="0" err="1"/>
              <a:t>behaviour</a:t>
            </a:r>
            <a:r>
              <a:rPr lang="en-US" sz="2100" dirty="0"/>
              <a:t> in the day for every user no matter in which </a:t>
            </a:r>
            <a:r>
              <a:rPr lang="en-US" sz="2100" dirty="0" err="1"/>
              <a:t>timezone</a:t>
            </a:r>
            <a:r>
              <a:rPr lang="en-US" sz="2100" dirty="0"/>
              <a:t> they are located</a:t>
            </a:r>
          </a:p>
        </p:txBody>
      </p:sp>
    </p:spTree>
    <p:extLst>
      <p:ext uri="{BB962C8B-B14F-4D97-AF65-F5344CB8AC3E}">
        <p14:creationId xmlns:p14="http://schemas.microsoft.com/office/powerpoint/2010/main" val="147379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campaigns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035" y="1063229"/>
            <a:ext cx="5022920" cy="2464358"/>
          </a:xfrm>
          <a:prstGeom prst="rect">
            <a:avLst/>
          </a:prstGeom>
        </p:spPr>
      </p:pic>
      <p:sp>
        <p:nvSpPr>
          <p:cNvPr id="6" name="TextBox 5"/>
          <p:cNvSpPr txBox="1"/>
          <p:nvPr/>
        </p:nvSpPr>
        <p:spPr>
          <a:xfrm>
            <a:off x="613152" y="3635190"/>
            <a:ext cx="7732686" cy="1061829"/>
          </a:xfrm>
          <a:prstGeom prst="rect">
            <a:avLst/>
          </a:prstGeom>
          <a:noFill/>
        </p:spPr>
        <p:txBody>
          <a:bodyPr wrap="square" rtlCol="0">
            <a:spAutoFit/>
          </a:bodyPr>
          <a:lstStyle/>
          <a:p>
            <a:r>
              <a:rPr lang="en-US" sz="2100" dirty="0"/>
              <a:t>Continuous placement, shifted in time, to ensure there is always a mix of initial, mid and </a:t>
            </a:r>
            <a:r>
              <a:rPr lang="en-US" sz="2100"/>
              <a:t>endpoint ad placement </a:t>
            </a:r>
            <a:r>
              <a:rPr lang="en-US" sz="2100" dirty="0" err="1"/>
              <a:t>behaviour</a:t>
            </a:r>
            <a:r>
              <a:rPr lang="en-US" sz="2100" dirty="0"/>
              <a:t> in the day for every user no matter in which </a:t>
            </a:r>
            <a:r>
              <a:rPr lang="en-US" sz="2100" dirty="0" err="1"/>
              <a:t>timezone</a:t>
            </a:r>
            <a:r>
              <a:rPr lang="en-US" sz="2100" dirty="0"/>
              <a:t> they are located</a:t>
            </a:r>
          </a:p>
        </p:txBody>
      </p:sp>
    </p:spTree>
    <p:extLst>
      <p:ext uri="{BB962C8B-B14F-4D97-AF65-F5344CB8AC3E}">
        <p14:creationId xmlns:p14="http://schemas.microsoft.com/office/powerpoint/2010/main" val="97596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Script Control</a:t>
            </a:r>
            <a:endParaRPr lang="en-US" dirty="0"/>
          </a:p>
        </p:txBody>
      </p:sp>
      <p:sp>
        <p:nvSpPr>
          <p:cNvPr id="4" name="TextBox 3"/>
          <p:cNvSpPr txBox="1"/>
          <p:nvPr/>
        </p:nvSpPr>
        <p:spPr>
          <a:xfrm>
            <a:off x="709448" y="1623848"/>
            <a:ext cx="1332186" cy="1131079"/>
          </a:xfrm>
          <a:prstGeom prst="rect">
            <a:avLst/>
          </a:prstGeom>
          <a:noFill/>
          <a:ln>
            <a:solidFill>
              <a:schemeClr val="tx1"/>
            </a:solidFill>
          </a:ln>
        </p:spPr>
        <p:txBody>
          <a:bodyPr wrap="square" rtlCol="0">
            <a:spAutoFit/>
          </a:bodyPr>
          <a:lstStyle/>
          <a:p>
            <a:r>
              <a:rPr lang="en-US" sz="1350" dirty="0"/>
              <a:t>Web page with Advert embedded</a:t>
            </a:r>
          </a:p>
          <a:p>
            <a:endParaRPr lang="en-US" sz="1350" dirty="0"/>
          </a:p>
          <a:p>
            <a:endParaRPr lang="en-US" sz="1350" dirty="0"/>
          </a:p>
        </p:txBody>
      </p:sp>
      <p:sp>
        <p:nvSpPr>
          <p:cNvPr id="5" name="Rectangle 4"/>
          <p:cNvSpPr/>
          <p:nvPr/>
        </p:nvSpPr>
        <p:spPr>
          <a:xfrm>
            <a:off x="772511" y="2443655"/>
            <a:ext cx="1127234" cy="181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HTML5</a:t>
            </a:r>
          </a:p>
        </p:txBody>
      </p:sp>
      <p:cxnSp>
        <p:nvCxnSpPr>
          <p:cNvPr id="7" name="Straight Arrow Connector 6"/>
          <p:cNvCxnSpPr/>
          <p:nvPr/>
        </p:nvCxnSpPr>
        <p:spPr>
          <a:xfrm flipV="1">
            <a:off x="1978573" y="2522483"/>
            <a:ext cx="1529255" cy="7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324019" y="2222246"/>
            <a:ext cx="1483098" cy="300082"/>
          </a:xfrm>
          <a:prstGeom prst="rect">
            <a:avLst/>
          </a:prstGeom>
          <a:noFill/>
        </p:spPr>
        <p:txBody>
          <a:bodyPr wrap="none" rtlCol="0">
            <a:spAutoFit/>
          </a:bodyPr>
          <a:lstStyle/>
          <a:p>
            <a:r>
              <a:rPr lang="en-US" sz="1350" dirty="0"/>
              <a:t>1. Priming Query</a:t>
            </a:r>
          </a:p>
        </p:txBody>
      </p:sp>
      <p:sp>
        <p:nvSpPr>
          <p:cNvPr id="9" name="Oval 8"/>
          <p:cNvSpPr/>
          <p:nvPr/>
        </p:nvSpPr>
        <p:spPr>
          <a:xfrm>
            <a:off x="3633952" y="2245484"/>
            <a:ext cx="1395248" cy="608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APNIC</a:t>
            </a:r>
          </a:p>
          <a:p>
            <a:pPr algn="ctr"/>
            <a:r>
              <a:rPr lang="en-US" sz="1350" dirty="0"/>
              <a:t>Server</a:t>
            </a:r>
          </a:p>
        </p:txBody>
      </p:sp>
      <p:cxnSp>
        <p:nvCxnSpPr>
          <p:cNvPr id="10" name="Straight Arrow Connector 9"/>
          <p:cNvCxnSpPr/>
          <p:nvPr/>
        </p:nvCxnSpPr>
        <p:spPr>
          <a:xfrm flipH="1">
            <a:off x="2041634" y="2731844"/>
            <a:ext cx="1466193" cy="350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122" y="2992058"/>
            <a:ext cx="2637260" cy="300082"/>
          </a:xfrm>
          <a:prstGeom prst="rect">
            <a:avLst/>
          </a:prstGeom>
          <a:noFill/>
        </p:spPr>
        <p:txBody>
          <a:bodyPr wrap="none" rtlCol="0">
            <a:spAutoFit/>
          </a:bodyPr>
          <a:lstStyle/>
          <a:p>
            <a:r>
              <a:rPr lang="en-US" sz="1350" dirty="0"/>
              <a:t>2. Unique ID, list of experiments</a:t>
            </a:r>
          </a:p>
        </p:txBody>
      </p:sp>
      <p:cxnSp>
        <p:nvCxnSpPr>
          <p:cNvPr id="16" name="Straight Arrow Connector 15"/>
          <p:cNvCxnSpPr/>
          <p:nvPr/>
        </p:nvCxnSpPr>
        <p:spPr>
          <a:xfrm flipV="1">
            <a:off x="2124403" y="3660356"/>
            <a:ext cx="1529255" cy="7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337122" y="4008767"/>
            <a:ext cx="1529255" cy="7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37122" y="3282617"/>
            <a:ext cx="3281668" cy="300082"/>
          </a:xfrm>
          <a:prstGeom prst="rect">
            <a:avLst/>
          </a:prstGeom>
          <a:noFill/>
        </p:spPr>
        <p:txBody>
          <a:bodyPr wrap="none" rtlCol="0">
            <a:spAutoFit/>
          </a:bodyPr>
          <a:lstStyle/>
          <a:p>
            <a:r>
              <a:rPr lang="en-US" sz="1350" dirty="0"/>
              <a:t>3. Individual experiments and responses</a:t>
            </a:r>
          </a:p>
        </p:txBody>
      </p:sp>
      <p:cxnSp>
        <p:nvCxnSpPr>
          <p:cNvPr id="19" name="Straight Arrow Connector 18"/>
          <p:cNvCxnSpPr/>
          <p:nvPr/>
        </p:nvCxnSpPr>
        <p:spPr>
          <a:xfrm flipH="1" flipV="1">
            <a:off x="2633170" y="3841258"/>
            <a:ext cx="1150883" cy="5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871600" y="4187998"/>
            <a:ext cx="1150883" cy="5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5949" y="4172814"/>
            <a:ext cx="583324" cy="58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536883" y="4219057"/>
            <a:ext cx="63062" cy="2916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rot="20235680" flipV="1">
            <a:off x="1523089" y="4412625"/>
            <a:ext cx="208892" cy="764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564189" y="4249484"/>
            <a:ext cx="694421" cy="507831"/>
          </a:xfrm>
          <a:prstGeom prst="rect">
            <a:avLst/>
          </a:prstGeom>
          <a:noFill/>
        </p:spPr>
        <p:txBody>
          <a:bodyPr wrap="none" rtlCol="0">
            <a:spAutoFit/>
          </a:bodyPr>
          <a:lstStyle/>
          <a:p>
            <a:r>
              <a:rPr lang="en-US" sz="1350" dirty="0"/>
              <a:t>10 sec</a:t>
            </a:r>
          </a:p>
          <a:p>
            <a:r>
              <a:rPr lang="en-US" sz="1350" dirty="0"/>
              <a:t>timer</a:t>
            </a:r>
          </a:p>
        </p:txBody>
      </p:sp>
      <p:cxnSp>
        <p:nvCxnSpPr>
          <p:cNvPr id="26" name="Straight Arrow Connector 25"/>
          <p:cNvCxnSpPr/>
          <p:nvPr/>
        </p:nvCxnSpPr>
        <p:spPr>
          <a:xfrm flipV="1">
            <a:off x="2010103" y="4446268"/>
            <a:ext cx="1529255" cy="7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2337123" y="4484710"/>
            <a:ext cx="954107" cy="300082"/>
          </a:xfrm>
          <a:prstGeom prst="rect">
            <a:avLst/>
          </a:prstGeom>
          <a:noFill/>
        </p:spPr>
        <p:txBody>
          <a:bodyPr wrap="none" rtlCol="0">
            <a:spAutoFit/>
          </a:bodyPr>
          <a:lstStyle/>
          <a:p>
            <a:r>
              <a:rPr lang="en-US" sz="1350" dirty="0"/>
              <a:t>4. Results</a:t>
            </a:r>
          </a:p>
        </p:txBody>
      </p:sp>
      <p:sp>
        <p:nvSpPr>
          <p:cNvPr id="29" name="TextBox 28"/>
          <p:cNvSpPr txBox="1"/>
          <p:nvPr/>
        </p:nvSpPr>
        <p:spPr>
          <a:xfrm>
            <a:off x="6447803" y="2039346"/>
            <a:ext cx="2325334" cy="2169825"/>
          </a:xfrm>
          <a:prstGeom prst="rect">
            <a:avLst/>
          </a:prstGeom>
          <a:noFill/>
        </p:spPr>
        <p:txBody>
          <a:bodyPr wrap="square" rtlCol="0">
            <a:spAutoFit/>
          </a:bodyPr>
          <a:lstStyle/>
          <a:p>
            <a:r>
              <a:rPr lang="en-US" sz="1350" dirty="0"/>
              <a:t>Sequenced fetches of DNS, Web fetch, as specified from the initial priming query</a:t>
            </a:r>
          </a:p>
          <a:p>
            <a:endParaRPr lang="en-US" sz="1350" dirty="0"/>
          </a:p>
          <a:p>
            <a:r>
              <a:rPr lang="en-US" sz="1350" dirty="0"/>
              <a:t>Results sent after 10 sec, or all experiments completed</a:t>
            </a:r>
          </a:p>
          <a:p>
            <a:endParaRPr lang="en-US" sz="1350" dirty="0"/>
          </a:p>
          <a:p>
            <a:r>
              <a:rPr lang="en-US" sz="1350" dirty="0"/>
              <a:t>Experiments may continue to flow after 10 seconds</a:t>
            </a:r>
          </a:p>
        </p:txBody>
      </p:sp>
      <p:sp>
        <p:nvSpPr>
          <p:cNvPr id="30" name="TextBox 29"/>
          <p:cNvSpPr txBox="1"/>
          <p:nvPr/>
        </p:nvSpPr>
        <p:spPr>
          <a:xfrm>
            <a:off x="5502166" y="1762347"/>
            <a:ext cx="562975" cy="300082"/>
          </a:xfrm>
          <a:prstGeom prst="rect">
            <a:avLst/>
          </a:prstGeom>
          <a:noFill/>
        </p:spPr>
        <p:txBody>
          <a:bodyPr wrap="none" rtlCol="0">
            <a:spAutoFit/>
          </a:bodyPr>
          <a:lstStyle/>
          <a:p>
            <a:r>
              <a:rPr lang="en-US" sz="1350"/>
              <a:t>Time</a:t>
            </a:r>
            <a:endParaRPr lang="en-US" sz="1350" dirty="0"/>
          </a:p>
        </p:txBody>
      </p:sp>
      <p:grpSp>
        <p:nvGrpSpPr>
          <p:cNvPr id="12" name="Group 11"/>
          <p:cNvGrpSpPr/>
          <p:nvPr/>
        </p:nvGrpSpPr>
        <p:grpSpPr>
          <a:xfrm>
            <a:off x="1299883" y="3101908"/>
            <a:ext cx="333365" cy="306030"/>
            <a:chOff x="4845268" y="1966452"/>
            <a:chExt cx="444487" cy="408040"/>
          </a:xfrm>
        </p:grpSpPr>
        <p:cxnSp>
          <p:nvCxnSpPr>
            <p:cNvPr id="6" name="Straight Connector 5"/>
            <p:cNvCxnSpPr/>
            <p:nvPr/>
          </p:nvCxnSpPr>
          <p:spPr>
            <a:xfrm>
              <a:off x="4845268" y="1966452"/>
              <a:ext cx="4444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45268" y="2102465"/>
              <a:ext cx="4444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45268" y="2238478"/>
              <a:ext cx="4444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45268" y="2374492"/>
              <a:ext cx="444487" cy="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 name="Down Arrow 2"/>
          <p:cNvSpPr/>
          <p:nvPr/>
        </p:nvSpPr>
        <p:spPr>
          <a:xfrm>
            <a:off x="5663381" y="2039346"/>
            <a:ext cx="117987" cy="21486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787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“Priming Query”</a:t>
            </a:r>
            <a:endParaRPr lang="en-US" dirty="0"/>
          </a:p>
        </p:txBody>
      </p:sp>
      <p:sp>
        <p:nvSpPr>
          <p:cNvPr id="3" name="Content Placeholder 2"/>
          <p:cNvSpPr>
            <a:spLocks noGrp="1"/>
          </p:cNvSpPr>
          <p:nvPr>
            <p:ph idx="1"/>
          </p:nvPr>
        </p:nvSpPr>
        <p:spPr/>
        <p:txBody>
          <a:bodyPr>
            <a:normAutofit/>
          </a:bodyPr>
          <a:lstStyle/>
          <a:p>
            <a:r>
              <a:rPr lang="en-US" dirty="0" smtClean="0"/>
              <a:t>There is a code segment in an Ad that is executed by the host at the time the Ad is loaded into the endpoint (on “impression”)</a:t>
            </a:r>
          </a:p>
          <a:p>
            <a:r>
              <a:rPr lang="en-US" dirty="0" smtClean="0"/>
              <a:t>This code segment does not require the user to click on the ad or interact with it in any way.</a:t>
            </a:r>
          </a:p>
          <a:p>
            <a:r>
              <a:rPr lang="en-US" dirty="0" smtClean="0"/>
              <a:t>The ad script is programmed to fetch an experiment task list from an APNIC server, then execute the list of tasks</a:t>
            </a:r>
          </a:p>
          <a:p>
            <a:r>
              <a:rPr lang="en-US" dirty="0" smtClean="0"/>
              <a:t>We call this initial fetch the “Priming Query”</a:t>
            </a:r>
          </a:p>
          <a:p>
            <a:endParaRPr lang="en-US" dirty="0" smtClean="0"/>
          </a:p>
        </p:txBody>
      </p:sp>
    </p:spTree>
    <p:extLst>
      <p:ext uri="{BB962C8B-B14F-4D97-AF65-F5344CB8AC3E}">
        <p14:creationId xmlns:p14="http://schemas.microsoft.com/office/powerpoint/2010/main" val="178504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 Actions</a:t>
            </a:r>
            <a:endParaRPr lang="en-US" dirty="0"/>
          </a:p>
        </p:txBody>
      </p:sp>
      <p:sp>
        <p:nvSpPr>
          <p:cNvPr id="3" name="Content Placeholder 2"/>
          <p:cNvSpPr>
            <a:spLocks noGrp="1"/>
          </p:cNvSpPr>
          <p:nvPr>
            <p:ph idx="1"/>
          </p:nvPr>
        </p:nvSpPr>
        <p:spPr/>
        <p:txBody>
          <a:bodyPr>
            <a:normAutofit fontScale="92500"/>
          </a:bodyPr>
          <a:lstStyle/>
          <a:p>
            <a:r>
              <a:rPr lang="en-US" dirty="0" smtClean="0"/>
              <a:t>When a server receives a priming query, it will:</a:t>
            </a:r>
          </a:p>
          <a:p>
            <a:pPr lvl="1"/>
            <a:r>
              <a:rPr lang="en-US" dirty="0" smtClean="0"/>
              <a:t>Locate the client into a geo region</a:t>
            </a:r>
          </a:p>
          <a:p>
            <a:pPr lvl="1"/>
            <a:r>
              <a:rPr lang="en-US" dirty="0" smtClean="0"/>
              <a:t>Pass the client a set of specific tasks that direct the tests against the APNIC server that serves that locale</a:t>
            </a:r>
          </a:p>
          <a:p>
            <a:endParaRPr lang="en-US" dirty="0"/>
          </a:p>
          <a:p>
            <a:r>
              <a:rPr lang="en-US" dirty="0" smtClean="0"/>
              <a:t>The task list is controlled by the APNIC server, not the ad code. This implies that we can change </a:t>
            </a:r>
            <a:r>
              <a:rPr lang="en-US" smtClean="0"/>
              <a:t>the individual tasks </a:t>
            </a:r>
            <a:r>
              <a:rPr lang="en-US" dirty="0" smtClean="0"/>
              <a:t>without interruption to the ad placement systems, and we can add (or remove) task servers without reconfiguring the ad itself</a:t>
            </a:r>
          </a:p>
          <a:p>
            <a:endParaRPr lang="en-US" dirty="0" smtClean="0"/>
          </a:p>
        </p:txBody>
      </p:sp>
    </p:spTree>
    <p:extLst>
      <p:ext uri="{BB962C8B-B14F-4D97-AF65-F5344CB8AC3E}">
        <p14:creationId xmlns:p14="http://schemas.microsoft.com/office/powerpoint/2010/main" val="90626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41" t="22218" r="1"/>
          <a:stretch/>
        </p:blipFill>
        <p:spPr>
          <a:xfrm>
            <a:off x="333213" y="2014779"/>
            <a:ext cx="8291513" cy="1449651"/>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18</a:t>
            </a:fld>
            <a:endParaRPr lang="en-AU" kern="0" dirty="0"/>
          </a:p>
        </p:txBody>
      </p:sp>
    </p:spTree>
    <p:extLst>
      <p:ext uri="{BB962C8B-B14F-4D97-AF65-F5344CB8AC3E}">
        <p14:creationId xmlns:p14="http://schemas.microsoft.com/office/powerpoint/2010/main" val="15622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Details</a:t>
            </a:r>
            <a:endParaRPr lang="en-US" dirty="0"/>
          </a:p>
        </p:txBody>
      </p:sp>
      <p:sp>
        <p:nvSpPr>
          <p:cNvPr id="3" name="Content Placeholder 2"/>
          <p:cNvSpPr>
            <a:spLocks noGrp="1"/>
          </p:cNvSpPr>
          <p:nvPr>
            <p:ph idx="1"/>
          </p:nvPr>
        </p:nvSpPr>
        <p:spPr/>
        <p:txBody>
          <a:bodyPr>
            <a:normAutofit lnSpcReduction="10000"/>
          </a:bodyPr>
          <a:lstStyle/>
          <a:p>
            <a:pPr marL="385763" indent="-385763">
              <a:buFont typeface="+mj-lt"/>
              <a:buAutoNum type="arabicPeriod"/>
            </a:pPr>
            <a:r>
              <a:rPr lang="en-US" dirty="0" smtClean="0"/>
              <a:t>Connects to an APNIC server via an </a:t>
            </a:r>
            <a:r>
              <a:rPr lang="en-US" dirty="0" err="1" smtClean="0"/>
              <a:t>anycast</a:t>
            </a:r>
            <a:r>
              <a:rPr lang="en-US" dirty="0" smtClean="0"/>
              <a:t> address</a:t>
            </a:r>
          </a:p>
          <a:p>
            <a:pPr marL="385763" indent="-385763">
              <a:buFont typeface="+mj-lt"/>
              <a:buAutoNum type="arabicPeriod"/>
            </a:pPr>
            <a:r>
              <a:rPr lang="en-US" dirty="0" smtClean="0"/>
              <a:t>The connection is via </a:t>
            </a:r>
            <a:r>
              <a:rPr lang="en-US" dirty="0"/>
              <a:t>a</a:t>
            </a:r>
            <a:r>
              <a:rPr lang="en-US" dirty="0" smtClean="0"/>
              <a:t> HTTP(S) “GET” request</a:t>
            </a:r>
          </a:p>
          <a:p>
            <a:pPr lvl="1"/>
            <a:r>
              <a:rPr lang="en-US" dirty="0" smtClean="0"/>
              <a:t>Server assigns the experiment a unique identity string</a:t>
            </a:r>
          </a:p>
          <a:p>
            <a:pPr lvl="1"/>
            <a:r>
              <a:rPr lang="en-US" dirty="0" smtClean="0"/>
              <a:t>Server assigns a locale to the experiment based on the assumed location of the client IP source address</a:t>
            </a:r>
          </a:p>
          <a:p>
            <a:pPr lvl="1"/>
            <a:r>
              <a:rPr lang="en-US" dirty="0" smtClean="0"/>
              <a:t>Server sends list of specific tasks against a nominated measurement server as the response to the web request</a:t>
            </a:r>
          </a:p>
          <a:p>
            <a:pPr marL="385763" indent="-385763">
              <a:buFont typeface="+mj-lt"/>
              <a:buAutoNum type="arabicPeriod"/>
            </a:pPr>
            <a:r>
              <a:rPr lang="en-US" dirty="0" smtClean="0"/>
              <a:t>Each task is a URL</a:t>
            </a:r>
          </a:p>
          <a:p>
            <a:pPr lvl="1"/>
            <a:r>
              <a:rPr lang="en-US" dirty="0" smtClean="0"/>
              <a:t>a component of the URL directs the test to be performed against the server operating in the assigned geographic locale</a:t>
            </a:r>
          </a:p>
        </p:txBody>
      </p:sp>
    </p:spTree>
    <p:extLst>
      <p:ext uri="{BB962C8B-B14F-4D97-AF65-F5344CB8AC3E}">
        <p14:creationId xmlns:p14="http://schemas.microsoft.com/office/powerpoint/2010/main" val="159532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pPr>
              <a:spcAft>
                <a:spcPts val="450"/>
              </a:spcAft>
            </a:pPr>
            <a:r>
              <a:rPr lang="en-US" dirty="0" smtClean="0"/>
              <a:t>Measurement is a big topic in today’s Internet</a:t>
            </a:r>
          </a:p>
          <a:p>
            <a:pPr>
              <a:spcAft>
                <a:spcPts val="450"/>
              </a:spcAft>
            </a:pPr>
            <a:r>
              <a:rPr lang="en-US" dirty="0" smtClean="0"/>
              <a:t>Reliable, unbiased, open measurements in today’s Internet are tough to find, and a number of groups are trying to fill this gap</a:t>
            </a:r>
          </a:p>
          <a:p>
            <a:pPr>
              <a:spcAft>
                <a:spcPts val="450"/>
              </a:spcAft>
            </a:pPr>
            <a:r>
              <a:rPr lang="en-US" dirty="0" smtClean="0"/>
              <a:t>Much effort has been invested in techniques using “active probes” where a pool of special purpose devices can be collectively programmed to perform custom measurements (Atlas, </a:t>
            </a:r>
            <a:r>
              <a:rPr lang="en-US" dirty="0" err="1" smtClean="0"/>
              <a:t>PlanetLabs</a:t>
            </a:r>
            <a:r>
              <a:rPr lang="en-US" dirty="0" smtClean="0"/>
              <a:t>, Archipelago, </a:t>
            </a:r>
            <a:r>
              <a:rPr lang="mr-IN" dirty="0" smtClean="0"/>
              <a:t>…</a:t>
            </a:r>
            <a:r>
              <a:rPr lang="en-US" dirty="0" smtClean="0"/>
              <a:t>)</a:t>
            </a:r>
          </a:p>
          <a:p>
            <a:pPr lvl="1">
              <a:spcAft>
                <a:spcPts val="450"/>
              </a:spcAft>
            </a:pPr>
            <a:r>
              <a:rPr lang="en-US" dirty="0" smtClean="0"/>
              <a:t>All these systems use a relatively small number of relatively constant measurement points, but they are programmable to probe and measure against any target or targets</a:t>
            </a:r>
          </a:p>
          <a:p>
            <a:pPr lvl="1">
              <a:spcAft>
                <a:spcPts val="450"/>
              </a:spcAft>
            </a:pPr>
            <a:r>
              <a:rPr lang="en-US" b="1" dirty="0"/>
              <a:t>A</a:t>
            </a:r>
            <a:r>
              <a:rPr lang="en-US" b="1" dirty="0" smtClean="0"/>
              <a:t> small number of highly agile measurement agents</a:t>
            </a:r>
          </a:p>
          <a:p>
            <a:pPr lvl="1">
              <a:spcAft>
                <a:spcPts val="450"/>
              </a:spcAft>
            </a:pPr>
            <a:endParaRPr lang="en-US" dirty="0" smtClean="0"/>
          </a:p>
          <a:p>
            <a:pPr>
              <a:spcAft>
                <a:spcPts val="450"/>
              </a:spcAft>
            </a:pPr>
            <a:r>
              <a:rPr lang="en-US" dirty="0" smtClean="0"/>
              <a:t>At APNIC we’ve used precisely the opposite approach</a:t>
            </a:r>
          </a:p>
          <a:p>
            <a:pPr lvl="1">
              <a:spcAft>
                <a:spcPts val="450"/>
              </a:spcAft>
            </a:pPr>
            <a:r>
              <a:rPr lang="en-US" b="1" dirty="0" smtClean="0"/>
              <a:t>An extremely large number of relatively inflexible measurement agents</a:t>
            </a:r>
            <a:endParaRPr lang="en-US" b="1" dirty="0"/>
          </a:p>
        </p:txBody>
      </p:sp>
    </p:spTree>
    <p:extLst>
      <p:ext uri="{BB962C8B-B14F-4D97-AF65-F5344CB8AC3E}">
        <p14:creationId xmlns:p14="http://schemas.microsoft.com/office/powerpoint/2010/main" val="64819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List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Each Task is a URL:</a:t>
            </a:r>
          </a:p>
          <a:p>
            <a:pPr lvl="1"/>
            <a:r>
              <a:rPr lang="en-US" dirty="0" smtClean="0"/>
              <a:t>The domain name component of the URL is a unique string (to bypass various forms of caches)</a:t>
            </a:r>
          </a:p>
          <a:p>
            <a:pPr lvl="1"/>
            <a:r>
              <a:rPr lang="en-US" dirty="0" smtClean="0"/>
              <a:t>The domain name label is a multi-part string constructed by the priming query server. The parts include:</a:t>
            </a:r>
          </a:p>
          <a:p>
            <a:pPr lvl="2"/>
            <a:r>
              <a:rPr lang="en-US" dirty="0" smtClean="0"/>
              <a:t>Task name</a:t>
            </a:r>
          </a:p>
          <a:p>
            <a:pPr lvl="2"/>
            <a:r>
              <a:rPr lang="en-US" dirty="0" smtClean="0"/>
              <a:t>Unique experiment identifier</a:t>
            </a:r>
          </a:p>
          <a:p>
            <a:pPr lvl="2"/>
            <a:r>
              <a:rPr lang="en-US" dirty="0" smtClean="0"/>
              <a:t>Locale (country code)</a:t>
            </a:r>
          </a:p>
          <a:p>
            <a:pPr lvl="2"/>
            <a:r>
              <a:rPr lang="en-US" dirty="0" smtClean="0"/>
              <a:t>Time of label creation</a:t>
            </a:r>
          </a:p>
          <a:p>
            <a:pPr lvl="1"/>
            <a:r>
              <a:rPr lang="en-US" dirty="0" smtClean="0"/>
              <a:t>The web component is a 1x1 pixel gif blot</a:t>
            </a:r>
          </a:p>
          <a:p>
            <a:pPr lvl="1"/>
            <a:r>
              <a:rPr lang="en-US" dirty="0" smtClean="0"/>
              <a:t>The arguments to the web object include the same parts as the DNS label</a:t>
            </a:r>
          </a:p>
        </p:txBody>
      </p:sp>
    </p:spTree>
    <p:extLst>
      <p:ext uri="{BB962C8B-B14F-4D97-AF65-F5344CB8AC3E}">
        <p14:creationId xmlns:p14="http://schemas.microsoft.com/office/powerpoint/2010/main" val="130246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Tasks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tasks are processed by the script interpreter running on the endpoint system</a:t>
            </a:r>
          </a:p>
          <a:p>
            <a:r>
              <a:rPr lang="en-US" dirty="0" smtClean="0"/>
              <a:t>Each tasks involves resolution to the DNS name into an IP address</a:t>
            </a:r>
          </a:p>
          <a:p>
            <a:pPr lvl="1"/>
            <a:r>
              <a:rPr lang="en-US" dirty="0" smtClean="0"/>
              <a:t>This lookup is essentially a </a:t>
            </a:r>
            <a:r>
              <a:rPr lang="en-US" dirty="0" err="1" smtClean="0"/>
              <a:t>gethostbyname</a:t>
            </a:r>
            <a:r>
              <a:rPr lang="en-US" dirty="0" smtClean="0"/>
              <a:t>() call performed by the endpoint, as it attempts to map the DNS name to an IP address.</a:t>
            </a:r>
          </a:p>
          <a:p>
            <a:pPr lvl="1"/>
            <a:r>
              <a:rPr lang="en-US" dirty="0" smtClean="0"/>
              <a:t>Because the terminal label of the DNS name is unique, we will see queries from the recursive resolver used by the endpoint against an APNIC name server as it resolves this name</a:t>
            </a:r>
          </a:p>
          <a:p>
            <a:r>
              <a:rPr lang="en-US" dirty="0" smtClean="0"/>
              <a:t>Successful completion of the DNS name lookup then triggers an attempt to fetch the web object</a:t>
            </a:r>
          </a:p>
          <a:p>
            <a:pPr lvl="1"/>
            <a:r>
              <a:rPr lang="en-US" dirty="0" smtClean="0"/>
              <a:t>Because the URL name is unique, the web fetch will be performed against an APNIC web server</a:t>
            </a:r>
          </a:p>
          <a:p>
            <a:endParaRPr lang="en-US" dirty="0"/>
          </a:p>
        </p:txBody>
      </p:sp>
    </p:spTree>
    <p:extLst>
      <p:ext uri="{BB962C8B-B14F-4D97-AF65-F5344CB8AC3E}">
        <p14:creationId xmlns:p14="http://schemas.microsoft.com/office/powerpoint/2010/main" val="120077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Sequencing</a:t>
            </a:r>
            <a:endParaRPr lang="en-US" dirty="0"/>
          </a:p>
        </p:txBody>
      </p:sp>
      <p:sp>
        <p:nvSpPr>
          <p:cNvPr id="3" name="Content Placeholder 2"/>
          <p:cNvSpPr>
            <a:spLocks noGrp="1"/>
          </p:cNvSpPr>
          <p:nvPr>
            <p:ph idx="1"/>
          </p:nvPr>
        </p:nvSpPr>
        <p:spPr/>
        <p:txBody>
          <a:bodyPr>
            <a:normAutofit/>
          </a:bodyPr>
          <a:lstStyle/>
          <a:p>
            <a:r>
              <a:rPr lang="en-US" dirty="0" smtClean="0"/>
              <a:t>Each task is ‘independent’. There is no assumption relating to sequencing, synchronicity or fate sharing</a:t>
            </a:r>
          </a:p>
          <a:p>
            <a:pPr lvl="1"/>
            <a:r>
              <a:rPr lang="en-US" dirty="0" smtClean="0"/>
              <a:t>Order of experiments depends on the threading model in the browser. From our perspective it’s essentially random</a:t>
            </a:r>
          </a:p>
          <a:p>
            <a:r>
              <a:rPr lang="en-US" dirty="0" smtClean="0"/>
              <a:t>Some tasks act as ‘control’ to other experiments, illustrating base capability as a comparison to a test of the support of some extension mechanism</a:t>
            </a:r>
          </a:p>
          <a:p>
            <a:pPr lvl="1"/>
            <a:r>
              <a:rPr lang="en-US" dirty="0" smtClean="0"/>
              <a:t>Again, the order of the tasks should not be critical to the test</a:t>
            </a:r>
          </a:p>
        </p:txBody>
      </p:sp>
    </p:spTree>
    <p:extLst>
      <p:ext uri="{BB962C8B-B14F-4D97-AF65-F5344CB8AC3E}">
        <p14:creationId xmlns:p14="http://schemas.microsoft.com/office/powerpoint/2010/main" val="155196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Variability</a:t>
            </a:r>
            <a:endParaRPr lang="en-US" dirty="0"/>
          </a:p>
        </p:txBody>
      </p:sp>
      <p:sp>
        <p:nvSpPr>
          <p:cNvPr id="3" name="Content Placeholder 2"/>
          <p:cNvSpPr>
            <a:spLocks noGrp="1"/>
          </p:cNvSpPr>
          <p:nvPr>
            <p:ph idx="1"/>
          </p:nvPr>
        </p:nvSpPr>
        <p:spPr/>
        <p:txBody>
          <a:bodyPr/>
          <a:lstStyle/>
          <a:p>
            <a:pPr marL="0" indent="0">
              <a:buNone/>
            </a:pPr>
            <a:r>
              <a:rPr lang="en-US" dirty="0" smtClean="0"/>
              <a:t>We can determine what aspect of end user capabilities we are probing by changing the </a:t>
            </a:r>
            <a:r>
              <a:rPr lang="en-US" dirty="0" err="1" smtClean="0"/>
              <a:t>behaviour</a:t>
            </a:r>
            <a:r>
              <a:rPr lang="en-US" dirty="0" smtClean="0"/>
              <a:t> of the DNS server or the HTTP server</a:t>
            </a:r>
            <a:endParaRPr lang="en-US" dirty="0"/>
          </a:p>
          <a:p>
            <a:pPr lvl="1"/>
            <a:r>
              <a:rPr lang="en-US" dirty="0" smtClean="0"/>
              <a:t>IPv6-only web objects and Dual Stack web objects</a:t>
            </a:r>
          </a:p>
          <a:p>
            <a:pPr lvl="1"/>
            <a:r>
              <a:rPr lang="en-US" dirty="0" smtClean="0"/>
              <a:t>DNSSEC signing of DNS names</a:t>
            </a:r>
          </a:p>
          <a:p>
            <a:pPr lvl="1"/>
            <a:r>
              <a:rPr lang="en-US" dirty="0" smtClean="0"/>
              <a:t>Packet size variation</a:t>
            </a:r>
          </a:p>
          <a:p>
            <a:pPr lvl="1"/>
            <a:r>
              <a:rPr lang="en-US" dirty="0" smtClean="0"/>
              <a:t>QUIC capability </a:t>
            </a:r>
          </a:p>
          <a:p>
            <a:pPr lvl="1"/>
            <a:endParaRPr lang="en-US" dirty="0" smtClean="0"/>
          </a:p>
          <a:p>
            <a:endParaRPr lang="en-US" dirty="0" smtClean="0"/>
          </a:p>
        </p:txBody>
      </p:sp>
    </p:spTree>
    <p:extLst>
      <p:ext uri="{BB962C8B-B14F-4D97-AF65-F5344CB8AC3E}">
        <p14:creationId xmlns:p14="http://schemas.microsoft.com/office/powerpoint/2010/main" val="52912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Results</a:t>
            </a:r>
            <a:endParaRPr lang="en-US" dirty="0"/>
          </a:p>
        </p:txBody>
      </p:sp>
      <p:sp>
        <p:nvSpPr>
          <p:cNvPr id="3" name="Content Placeholder 2"/>
          <p:cNvSpPr>
            <a:spLocks noGrp="1"/>
          </p:cNvSpPr>
          <p:nvPr>
            <p:ph idx="1"/>
          </p:nvPr>
        </p:nvSpPr>
        <p:spPr/>
        <p:txBody>
          <a:bodyPr>
            <a:normAutofit fontScale="92500"/>
          </a:bodyPr>
          <a:lstStyle/>
          <a:p>
            <a:r>
              <a:rPr lang="en-US" dirty="0" smtClean="0"/>
              <a:t>The Ad script running in the endpoint maintains its own record of task execution.</a:t>
            </a:r>
          </a:p>
          <a:p>
            <a:r>
              <a:rPr lang="en-US" dirty="0" smtClean="0"/>
              <a:t>This local record for all assigned tasks is passed back to the APNIC servers through the arguments to an HTTP(S) “GET” request as a </a:t>
            </a:r>
            <a:r>
              <a:rPr lang="en-US" dirty="0"/>
              <a:t>“ </a:t>
            </a:r>
            <a:r>
              <a:rPr lang="en-US" dirty="0" smtClean="0"/>
              <a:t>Result” fetch</a:t>
            </a:r>
          </a:p>
          <a:p>
            <a:r>
              <a:rPr lang="en-US" dirty="0" smtClean="0"/>
              <a:t>The “Result” fetch is performed when all tasks have been completed, or when the tasks have been running for 10 seconds.</a:t>
            </a:r>
          </a:p>
          <a:p>
            <a:pPr lvl="1"/>
            <a:r>
              <a:rPr lang="en-US" dirty="0" smtClean="0"/>
              <a:t>This way we are provided a record of “normal” termination of the experiment</a:t>
            </a:r>
          </a:p>
        </p:txBody>
      </p:sp>
    </p:spTree>
    <p:extLst>
      <p:ext uri="{BB962C8B-B14F-4D97-AF65-F5344CB8AC3E}">
        <p14:creationId xmlns:p14="http://schemas.microsoft.com/office/powerpoint/2010/main" val="29540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“Result” fetch?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measurement rely on the absence of a seen user </a:t>
            </a:r>
            <a:r>
              <a:rPr lang="en-US" dirty="0" err="1" smtClean="0"/>
              <a:t>behaviour</a:t>
            </a:r>
            <a:endParaRPr lang="en-US" dirty="0" smtClean="0"/>
          </a:p>
          <a:p>
            <a:pPr marL="342900" lvl="1" indent="0">
              <a:buNone/>
            </a:pPr>
            <a:r>
              <a:rPr lang="en-US" dirty="0" smtClean="0"/>
              <a:t>(for example, the endpoint did NOT fetch an object that was invalidly signed with DNSSEC)</a:t>
            </a:r>
          </a:p>
          <a:p>
            <a:r>
              <a:rPr lang="en-US" dirty="0" smtClean="0"/>
              <a:t>Endpoints are able to “leave” an ad at any time</a:t>
            </a:r>
            <a:endParaRPr lang="en-US" dirty="0"/>
          </a:p>
          <a:p>
            <a:pPr marL="342900" lvl="1" indent="0">
              <a:buNone/>
            </a:pPr>
            <a:r>
              <a:rPr lang="en-US" dirty="0" smtClean="0"/>
              <a:t>When a user skips an Ad then the script is halted immediately</a:t>
            </a:r>
          </a:p>
          <a:p>
            <a:r>
              <a:rPr lang="en-US" dirty="0" smtClean="0"/>
              <a:t>How can we tell the difference between a task that the user could not complete, as compared to a skipped task?</a:t>
            </a:r>
          </a:p>
          <a:p>
            <a:r>
              <a:rPr lang="en-US" dirty="0" smtClean="0"/>
              <a:t>The “Result” fetch allows us to differentiate between these two cases</a:t>
            </a:r>
          </a:p>
          <a:p>
            <a:endParaRPr lang="en-US" dirty="0" smtClean="0"/>
          </a:p>
        </p:txBody>
      </p:sp>
    </p:spTree>
    <p:extLst>
      <p:ext uri="{BB962C8B-B14F-4D97-AF65-F5344CB8AC3E}">
        <p14:creationId xmlns:p14="http://schemas.microsoft.com/office/powerpoint/2010/main" val="202114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Processing</a:t>
            </a:r>
            <a:endParaRPr lang="en-US" dirty="0"/>
          </a:p>
        </p:txBody>
      </p:sp>
      <p:sp>
        <p:nvSpPr>
          <p:cNvPr id="3" name="Content Placeholder 2"/>
          <p:cNvSpPr>
            <a:spLocks noGrp="1"/>
          </p:cNvSpPr>
          <p:nvPr>
            <p:ph idx="1"/>
          </p:nvPr>
        </p:nvSpPr>
        <p:spPr/>
        <p:txBody>
          <a:bodyPr/>
          <a:lstStyle/>
          <a:p>
            <a:pPr marL="0" indent="0">
              <a:buNone/>
            </a:pPr>
            <a:r>
              <a:rPr lang="en-US" dirty="0" smtClean="0"/>
              <a:t>Each server maintains:</a:t>
            </a:r>
          </a:p>
          <a:p>
            <a:pPr lvl="1"/>
            <a:r>
              <a:rPr lang="en-US" dirty="0" smtClean="0"/>
              <a:t>A log from the NGINX web server of all HTTP(S) “GET” fetch requests</a:t>
            </a:r>
          </a:p>
          <a:p>
            <a:pPr lvl="1"/>
            <a:r>
              <a:rPr lang="en-US" dirty="0" smtClean="0"/>
              <a:t>A log of all DNS queries and responses sent to the authoritative name server running on the server</a:t>
            </a:r>
          </a:p>
          <a:p>
            <a:pPr lvl="1"/>
            <a:r>
              <a:rPr lang="en-US" dirty="0" smtClean="0"/>
              <a:t>A packet capture dump of the headers of all IP packets seen by the server</a:t>
            </a:r>
          </a:p>
          <a:p>
            <a:pPr lvl="1"/>
            <a:endParaRPr lang="en-US" dirty="0"/>
          </a:p>
        </p:txBody>
      </p:sp>
    </p:spTree>
    <p:extLst>
      <p:ext uri="{BB962C8B-B14F-4D97-AF65-F5344CB8AC3E}">
        <p14:creationId xmlns:p14="http://schemas.microsoft.com/office/powerpoint/2010/main" val="459551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a:t>
            </a:r>
            <a:r>
              <a:rPr lang="en-US" dirty="0"/>
              <a:t>L</a:t>
            </a:r>
            <a:r>
              <a:rPr lang="en-US" dirty="0" smtClean="0"/>
              <a:t>ogic</a:t>
            </a:r>
            <a:endParaRPr lang="en-US" dirty="0"/>
          </a:p>
        </p:txBody>
      </p:sp>
      <p:sp>
        <p:nvSpPr>
          <p:cNvPr id="3" name="Content Placeholder 2"/>
          <p:cNvSpPr>
            <a:spLocks noGrp="1"/>
          </p:cNvSpPr>
          <p:nvPr>
            <p:ph idx="1"/>
          </p:nvPr>
        </p:nvSpPr>
        <p:spPr/>
        <p:txBody>
          <a:bodyPr>
            <a:normAutofit fontScale="92500" lnSpcReduction="20000"/>
          </a:bodyPr>
          <a:lstStyle/>
          <a:p>
            <a:r>
              <a:rPr lang="en-US" dirty="0"/>
              <a:t>I</a:t>
            </a:r>
            <a:r>
              <a:rPr lang="en-US" dirty="0" smtClean="0"/>
              <a:t>gnore task records which are ‘out of time’</a:t>
            </a:r>
          </a:p>
          <a:p>
            <a:pPr lvl="1"/>
            <a:r>
              <a:rPr lang="en-US" dirty="0" smtClean="0"/>
              <a:t>The Unique ID includes a time component. We ignore records where the time is too far back in the past.</a:t>
            </a:r>
          </a:p>
          <a:p>
            <a:pPr lvl="1"/>
            <a:r>
              <a:rPr lang="en-US" dirty="0" smtClean="0"/>
              <a:t>Actually we don</a:t>
            </a:r>
            <a:r>
              <a:rPr lang="mr-IN" dirty="0" smtClean="0"/>
              <a:t>’</a:t>
            </a:r>
            <a:r>
              <a:rPr lang="en-US" dirty="0" smtClean="0"/>
              <a:t>t ignore them, as these “echo” queries provide some insight into other </a:t>
            </a:r>
            <a:r>
              <a:rPr lang="en-US" dirty="0" err="1" smtClean="0"/>
              <a:t>behaviours</a:t>
            </a:r>
            <a:r>
              <a:rPr lang="en-US" dirty="0" smtClean="0"/>
              <a:t> on the Internet relating to cache </a:t>
            </a:r>
            <a:r>
              <a:rPr lang="en-US" dirty="0" err="1" smtClean="0"/>
              <a:t>behaviour</a:t>
            </a:r>
            <a:r>
              <a:rPr lang="en-US" dirty="0" smtClean="0"/>
              <a:t> and user tracking, but we don</a:t>
            </a:r>
            <a:r>
              <a:rPr lang="mr-IN" dirty="0" smtClean="0"/>
              <a:t>’</a:t>
            </a:r>
            <a:r>
              <a:rPr lang="en-US" dirty="0" smtClean="0"/>
              <a:t>t use these ‘old’ tasks in the primary reports</a:t>
            </a:r>
          </a:p>
          <a:p>
            <a:r>
              <a:rPr lang="en-US" dirty="0"/>
              <a:t>I</a:t>
            </a:r>
            <a:r>
              <a:rPr lang="en-US" dirty="0" smtClean="0"/>
              <a:t>gnore repeat presentations</a:t>
            </a:r>
          </a:p>
          <a:p>
            <a:pPr lvl="1"/>
            <a:r>
              <a:rPr lang="en-US" dirty="0" smtClean="0"/>
              <a:t>Each GET component of a task should only be seen once. </a:t>
            </a:r>
          </a:p>
          <a:p>
            <a:pPr lvl="1"/>
            <a:r>
              <a:rPr lang="en-US" dirty="0" smtClean="0"/>
              <a:t>Always take the first and ignore any following duplicates</a:t>
            </a:r>
          </a:p>
          <a:p>
            <a:pPr lvl="1"/>
            <a:r>
              <a:rPr lang="en-US" dirty="0" smtClean="0"/>
              <a:t>Again, these duplicates are in themselves a dedicated topic of investigation</a:t>
            </a:r>
          </a:p>
        </p:txBody>
      </p:sp>
    </p:spTree>
    <p:extLst>
      <p:ext uri="{BB962C8B-B14F-4D97-AF65-F5344CB8AC3E}">
        <p14:creationId xmlns:p14="http://schemas.microsoft.com/office/powerpoint/2010/main" val="1336513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a:t>
            </a:r>
            <a:r>
              <a:rPr lang="en-US" dirty="0"/>
              <a:t>L</a:t>
            </a:r>
            <a:r>
              <a:rPr lang="en-US" dirty="0" smtClean="0"/>
              <a:t>ogic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Believe </a:t>
            </a:r>
            <a:r>
              <a:rPr lang="en-US" dirty="0"/>
              <a:t>the client’s fetch record, not the server’s delivery </a:t>
            </a:r>
            <a:r>
              <a:rPr lang="en-US" dirty="0" smtClean="0"/>
              <a:t>record</a:t>
            </a:r>
          </a:p>
          <a:p>
            <a:pPr lvl="1"/>
            <a:r>
              <a:rPr lang="en-US" dirty="0" smtClean="0"/>
              <a:t>Because middleware</a:t>
            </a:r>
            <a:endParaRPr lang="en-US" dirty="0"/>
          </a:p>
          <a:p>
            <a:r>
              <a:rPr lang="en-US" dirty="0" smtClean="0"/>
              <a:t>Believe the server’s clock not the client’s clock</a:t>
            </a:r>
          </a:p>
          <a:p>
            <a:pPr lvl="1"/>
            <a:r>
              <a:rPr lang="en-US" dirty="0" smtClean="0"/>
              <a:t>Because my time is always better than your time</a:t>
            </a:r>
          </a:p>
          <a:p>
            <a:r>
              <a:rPr lang="en-US" dirty="0" smtClean="0"/>
              <a:t>We collate by unique ID to combine tasks records into an “experiment” set</a:t>
            </a:r>
          </a:p>
          <a:p>
            <a:pPr lvl="1"/>
            <a:r>
              <a:rPr lang="en-US" dirty="0" smtClean="0"/>
              <a:t>This IPv4 address with that IPv6 address</a:t>
            </a:r>
          </a:p>
          <a:p>
            <a:pPr lvl="1"/>
            <a:r>
              <a:rPr lang="en-US" dirty="0" smtClean="0"/>
              <a:t>This IPv4 address or IPv6 address with that resolver address</a:t>
            </a:r>
          </a:p>
          <a:p>
            <a:r>
              <a:rPr lang="en-US" dirty="0" smtClean="0"/>
              <a:t>We add Origin-AS (BGP) and geolocation economy and RIR</a:t>
            </a:r>
          </a:p>
          <a:p>
            <a:pPr lvl="1"/>
            <a:r>
              <a:rPr lang="en-US" dirty="0" smtClean="0"/>
              <a:t>Daily BGP dumps, daily cross-RIR delegation stats data</a:t>
            </a:r>
          </a:p>
        </p:txBody>
      </p:sp>
    </p:spTree>
    <p:extLst>
      <p:ext uri="{BB962C8B-B14F-4D97-AF65-F5344CB8AC3E}">
        <p14:creationId xmlns:p14="http://schemas.microsoft.com/office/powerpoint/2010/main" val="9571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“Weighting”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Ad presentation is NOT a uniformly random sample</a:t>
            </a:r>
          </a:p>
          <a:p>
            <a:r>
              <a:rPr lang="en-US" dirty="0" smtClean="0"/>
              <a:t>We would like to report on overall Internet data, so we need to compensate for this bias in the raw AD presentation data</a:t>
            </a:r>
          </a:p>
          <a:p>
            <a:r>
              <a:rPr lang="en-US" dirty="0" smtClean="0"/>
              <a:t>We assume that the Ad presentation within an individual economy is uniform, and that the Ad presentation bias is between countries</a:t>
            </a:r>
          </a:p>
          <a:p>
            <a:pPr lvl="1"/>
            <a:r>
              <a:rPr lang="en-US" dirty="0" smtClean="0"/>
              <a:t>This assumption is probably incorrect, but we cannot compensate at a level of granularity finer than countries, as we have no reference data</a:t>
            </a:r>
          </a:p>
        </p:txBody>
      </p:sp>
    </p:spTree>
    <p:extLst>
      <p:ext uri="{BB962C8B-B14F-4D97-AF65-F5344CB8AC3E}">
        <p14:creationId xmlns:p14="http://schemas.microsoft.com/office/powerpoint/2010/main" val="22784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a:spcAft>
                <a:spcPts val="450"/>
              </a:spcAft>
            </a:pPr>
            <a:r>
              <a:rPr lang="en-US" dirty="0" smtClean="0"/>
              <a:t>At APNIC we’ve used precisely the opposite approach</a:t>
            </a:r>
          </a:p>
          <a:p>
            <a:pPr lvl="1">
              <a:spcAft>
                <a:spcPts val="450"/>
              </a:spcAft>
            </a:pPr>
            <a:r>
              <a:rPr lang="en-US" b="1" dirty="0" smtClean="0"/>
              <a:t>An extremely large number of relatively inflexible measurement agents</a:t>
            </a:r>
            <a:endParaRPr lang="en-US" b="1" dirty="0"/>
          </a:p>
        </p:txBody>
      </p:sp>
    </p:spTree>
    <p:extLst>
      <p:ext uri="{BB962C8B-B14F-4D97-AF65-F5344CB8AC3E}">
        <p14:creationId xmlns:p14="http://schemas.microsoft.com/office/powerpoint/2010/main" val="1711291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“Weighting”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use the current ITU statistics on internet users as the correcting data</a:t>
            </a:r>
          </a:p>
          <a:p>
            <a:pPr lvl="1"/>
            <a:r>
              <a:rPr lang="en-US" dirty="0" smtClean="0"/>
              <a:t>Update the per-country user population data to today using UN population data and current population estimates</a:t>
            </a:r>
          </a:p>
          <a:p>
            <a:pPr lvl="1"/>
            <a:r>
              <a:rPr lang="en-US" dirty="0" smtClean="0"/>
              <a:t>Generate a set of relativity numbers per economy of user populations</a:t>
            </a:r>
          </a:p>
          <a:p>
            <a:pPr lvl="1"/>
            <a:endParaRPr lang="en-US" dirty="0" smtClean="0"/>
          </a:p>
          <a:p>
            <a:r>
              <a:rPr lang="en-US" dirty="0" smtClean="0"/>
              <a:t>Re-weight sample totals by adjustment factor, to calculate economy contribution in proportion to its estimated relative user population</a:t>
            </a:r>
          </a:p>
          <a:p>
            <a:pPr lvl="1"/>
            <a:r>
              <a:rPr lang="en-US" dirty="0" smtClean="0"/>
              <a:t>Used to derive worldwide, regional totals</a:t>
            </a:r>
          </a:p>
          <a:p>
            <a:pPr lvl="1"/>
            <a:r>
              <a:rPr lang="en-US" dirty="0" smtClean="0"/>
              <a:t>Does not alter counts of origin-AS seen, within one economy</a:t>
            </a:r>
            <a:endParaRPr lang="en-US" dirty="0"/>
          </a:p>
        </p:txBody>
      </p:sp>
    </p:spTree>
    <p:extLst>
      <p:ext uri="{BB962C8B-B14F-4D97-AF65-F5344CB8AC3E}">
        <p14:creationId xmlns:p14="http://schemas.microsoft.com/office/powerpoint/2010/main" val="444665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‘Standing’ Reports - We are performing these reports every day to establish a long baseline of data</a:t>
            </a:r>
          </a:p>
          <a:p>
            <a:pPr marL="685800" lvl="1" indent="-342900">
              <a:buFont typeface="+mj-lt"/>
              <a:buAutoNum type="arabicPeriod"/>
            </a:pPr>
            <a:r>
              <a:rPr lang="en-US" dirty="0" smtClean="0"/>
              <a:t>IPv6 Deployment </a:t>
            </a:r>
            <a:r>
              <a:rPr lang="mr-IN" dirty="0" smtClean="0"/>
              <a:t>–</a:t>
            </a:r>
            <a:r>
              <a:rPr lang="en-US" dirty="0" smtClean="0"/>
              <a:t> a measure of the proportion of endpoints that can successfully perform Internet transactions using the IPv6 protocol</a:t>
            </a:r>
          </a:p>
          <a:p>
            <a:pPr marL="685800" lvl="1" indent="-342900">
              <a:buFont typeface="+mj-lt"/>
              <a:buAutoNum type="arabicPeriod"/>
            </a:pPr>
            <a:r>
              <a:rPr lang="en-US" dirty="0" smtClean="0"/>
              <a:t>IPv6 Performance </a:t>
            </a:r>
            <a:r>
              <a:rPr lang="mr-IN" dirty="0" smtClean="0"/>
              <a:t>–</a:t>
            </a:r>
            <a:r>
              <a:rPr lang="en-US" dirty="0" smtClean="0"/>
              <a:t> a measure of the relative RTT delay between the endpoints and an APNIC server in IPv4 and IPv6, and a measure of the IPv6 TCP session drop probability </a:t>
            </a:r>
          </a:p>
          <a:p>
            <a:pPr marL="685800" lvl="1" indent="-342900">
              <a:buFont typeface="+mj-lt"/>
              <a:buAutoNum type="arabicPeriod"/>
            </a:pPr>
            <a:r>
              <a:rPr lang="en-US" dirty="0" smtClean="0"/>
              <a:t>DNSSEC </a:t>
            </a:r>
            <a:r>
              <a:rPr lang="mr-IN" dirty="0" smtClean="0"/>
              <a:t>–</a:t>
            </a:r>
            <a:r>
              <a:rPr lang="en-US" dirty="0" smtClean="0"/>
              <a:t> a measure of the proportion of endpoints that exclusively use DNSSEC-validating DNS resolvers</a:t>
            </a:r>
          </a:p>
          <a:p>
            <a:pPr marL="685800" lvl="1" indent="-342900">
              <a:buFont typeface="+mj-lt"/>
              <a:buAutoNum type="arabicPeriod"/>
            </a:pPr>
            <a:r>
              <a:rPr lang="en-US" dirty="0" smtClean="0"/>
              <a:t>DNSSEC using ECDSA </a:t>
            </a:r>
            <a:r>
              <a:rPr lang="mr-IN" dirty="0" smtClean="0"/>
              <a:t>–</a:t>
            </a:r>
            <a:r>
              <a:rPr lang="en-US" dirty="0" smtClean="0"/>
              <a:t> a refinement of the DNSSEC test comparing the resolvers to their ability to validate using the ECDSA crypto algorithm as compared the RSA</a:t>
            </a:r>
          </a:p>
          <a:p>
            <a:pPr marL="685800" lvl="1" indent="-342900">
              <a:buFont typeface="+mj-lt"/>
              <a:buAutoNum type="arabicPeriod"/>
            </a:pPr>
            <a:endParaRPr lang="en-US" dirty="0" smtClean="0"/>
          </a:p>
          <a:p>
            <a:pPr lvl="1"/>
            <a:r>
              <a:rPr lang="en-US" dirty="0" smtClean="0"/>
              <a:t>These reports are by geographic classification (economy, region, global) and by network (origin AS totals)</a:t>
            </a:r>
            <a:endParaRPr lang="en-US" dirty="0"/>
          </a:p>
        </p:txBody>
      </p:sp>
    </p:spTree>
    <p:extLst>
      <p:ext uri="{BB962C8B-B14F-4D97-AF65-F5344CB8AC3E}">
        <p14:creationId xmlns:p14="http://schemas.microsoft.com/office/powerpoint/2010/main" val="243546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877" y="2701144"/>
            <a:ext cx="4250443" cy="18459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366" y="118928"/>
            <a:ext cx="5007077" cy="21675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13" y="2701144"/>
            <a:ext cx="4402394" cy="1949048"/>
          </a:xfrm>
          <a:prstGeom prst="rect">
            <a:avLst/>
          </a:prstGeom>
        </p:spPr>
      </p:pic>
      <p:sp>
        <p:nvSpPr>
          <p:cNvPr id="10" name="TextBox 9"/>
          <p:cNvSpPr txBox="1"/>
          <p:nvPr/>
        </p:nvSpPr>
        <p:spPr>
          <a:xfrm>
            <a:off x="339213" y="983430"/>
            <a:ext cx="3741730" cy="461665"/>
          </a:xfrm>
          <a:prstGeom prst="rect">
            <a:avLst/>
          </a:prstGeom>
          <a:noFill/>
        </p:spPr>
        <p:txBody>
          <a:bodyPr wrap="none" rtlCol="0">
            <a:spAutoFit/>
          </a:bodyPr>
          <a:lstStyle/>
          <a:p>
            <a:r>
              <a:rPr lang="en-US" sz="2400" dirty="0"/>
              <a:t>https://</a:t>
            </a:r>
            <a:r>
              <a:rPr lang="en-US" sz="2400" dirty="0" err="1"/>
              <a:t>stats.labs.apnic.net</a:t>
            </a:r>
            <a:endParaRPr lang="en-US" sz="2400" dirty="0"/>
          </a:p>
        </p:txBody>
      </p:sp>
    </p:spTree>
    <p:extLst>
      <p:ext uri="{BB962C8B-B14F-4D97-AF65-F5344CB8AC3E}">
        <p14:creationId xmlns:p14="http://schemas.microsoft.com/office/powerpoint/2010/main" val="184984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Measurements</a:t>
            </a:r>
            <a:endParaRPr lang="en-US" dirty="0"/>
          </a:p>
        </p:txBody>
      </p:sp>
      <p:sp>
        <p:nvSpPr>
          <p:cNvPr id="3" name="Content Placeholder 2"/>
          <p:cNvSpPr>
            <a:spLocks noGrp="1"/>
          </p:cNvSpPr>
          <p:nvPr>
            <p:ph idx="1"/>
          </p:nvPr>
        </p:nvSpPr>
        <p:spPr/>
        <p:txBody>
          <a:bodyPr/>
          <a:lstStyle/>
          <a:p>
            <a:r>
              <a:rPr lang="en-US" dirty="0" smtClean="0"/>
              <a:t>We have used this platform to measure other user </a:t>
            </a:r>
            <a:r>
              <a:rPr lang="en-US" dirty="0" err="1" smtClean="0"/>
              <a:t>behaviours</a:t>
            </a:r>
            <a:r>
              <a:rPr lang="en-US" dirty="0" smtClean="0"/>
              <a:t>. For example:</a:t>
            </a:r>
          </a:p>
          <a:p>
            <a:pPr lvl="1"/>
            <a:r>
              <a:rPr lang="en-US" dirty="0" smtClean="0"/>
              <a:t>What is the extent of user ’shadowing’? This was looking at the distribution and extent of second time presentations of the same unique tasks</a:t>
            </a:r>
          </a:p>
          <a:p>
            <a:pPr lvl="1"/>
            <a:r>
              <a:rPr lang="en-US" dirty="0" smtClean="0"/>
              <a:t>How </a:t>
            </a:r>
            <a:r>
              <a:rPr lang="en-US" dirty="0"/>
              <a:t>d</a:t>
            </a:r>
            <a:r>
              <a:rPr lang="en-US" dirty="0" smtClean="0"/>
              <a:t>o names ‘decay’ in the DNS? This looks at the presentation patterns of ‘old’ DNS names over time </a:t>
            </a:r>
          </a:p>
          <a:p>
            <a:pPr lvl="1"/>
            <a:r>
              <a:rPr lang="en-US" dirty="0" smtClean="0"/>
              <a:t>What proportion of DNS resolvers cannot receive a fragmented DNS UDP response using IPv6?</a:t>
            </a:r>
          </a:p>
        </p:txBody>
      </p:sp>
    </p:spTree>
    <p:extLst>
      <p:ext uri="{BB962C8B-B14F-4D97-AF65-F5344CB8AC3E}">
        <p14:creationId xmlns:p14="http://schemas.microsoft.com/office/powerpoint/2010/main" val="162195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04" y="394559"/>
            <a:ext cx="2119554" cy="20846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324" y="2831374"/>
            <a:ext cx="3011135" cy="22435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164" y="241262"/>
            <a:ext cx="3505012" cy="228640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166" y="2680860"/>
            <a:ext cx="3718617" cy="2462641"/>
          </a:xfrm>
          <a:prstGeom prst="rect">
            <a:avLst/>
          </a:prstGeom>
        </p:spPr>
      </p:pic>
    </p:spTree>
    <p:extLst>
      <p:ext uri="{BB962C8B-B14F-4D97-AF65-F5344CB8AC3E}">
        <p14:creationId xmlns:p14="http://schemas.microsoft.com/office/powerpoint/2010/main" val="69699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common questions</a:t>
            </a:r>
            <a:r>
              <a:rPr lang="mr-IN"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3160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“Capable” and “Preferred” in the IPv6 reports?</a:t>
            </a:r>
            <a:endParaRPr lang="en-US" dirty="0"/>
          </a:p>
        </p:txBody>
      </p:sp>
      <p:sp>
        <p:nvSpPr>
          <p:cNvPr id="3" name="Content Placeholder 2"/>
          <p:cNvSpPr>
            <a:spLocks noGrp="1"/>
          </p:cNvSpPr>
          <p:nvPr>
            <p:ph idx="1"/>
          </p:nvPr>
        </p:nvSpPr>
        <p:spPr/>
        <p:txBody>
          <a:bodyPr>
            <a:normAutofit lnSpcReduction="10000"/>
          </a:bodyPr>
          <a:lstStyle/>
          <a:p>
            <a:r>
              <a:rPr lang="en-US" i="1" dirty="0" smtClean="0"/>
              <a:t>Capable</a:t>
            </a:r>
            <a:r>
              <a:rPr lang="en-US" dirty="0" smtClean="0"/>
              <a:t> means “can fetch IPv6”</a:t>
            </a:r>
          </a:p>
          <a:p>
            <a:pPr lvl="1"/>
            <a:r>
              <a:rPr lang="en-US" dirty="0" smtClean="0"/>
              <a:t>The endpoint was observed to fetch a web object when the only address binding to the DNS label was an IPv6 address (IPv6 only)</a:t>
            </a:r>
          </a:p>
          <a:p>
            <a:pPr lvl="1"/>
            <a:endParaRPr lang="en-US" dirty="0" smtClean="0"/>
          </a:p>
          <a:p>
            <a:r>
              <a:rPr lang="en-US" i="1" dirty="0" smtClean="0"/>
              <a:t>Preferred</a:t>
            </a:r>
            <a:r>
              <a:rPr lang="en-US" dirty="0" smtClean="0"/>
              <a:t> means “given dual-stack options, selected IPv6”</a:t>
            </a:r>
          </a:p>
          <a:p>
            <a:pPr lvl="1"/>
            <a:r>
              <a:rPr lang="en-US" dirty="0" smtClean="0"/>
              <a:t>The endpoint was given a DNS name that had bindings to both IPv4 and IPv6 addresses</a:t>
            </a:r>
          </a:p>
          <a:p>
            <a:pPr lvl="1"/>
            <a:r>
              <a:rPr lang="en-US" dirty="0" smtClean="0"/>
              <a:t>The observed web fetch was over IPv6. “Happy Eyeballs” or some other local protocol selection logic at the endpoint preferred to use IPv6 over IPv4.</a:t>
            </a:r>
          </a:p>
        </p:txBody>
      </p:sp>
    </p:spTree>
    <p:extLst>
      <p:ext uri="{BB962C8B-B14F-4D97-AF65-F5344CB8AC3E}">
        <p14:creationId xmlns:p14="http://schemas.microsoft.com/office/powerpoint/2010/main" val="914321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372475" cy="994172"/>
          </a:xfrm>
        </p:spPr>
        <p:txBody>
          <a:bodyPr>
            <a:normAutofit/>
          </a:bodyPr>
          <a:lstStyle/>
          <a:p>
            <a:r>
              <a:rPr lang="en-US" sz="3000" dirty="0"/>
              <a:t>What is “DNSSEC Validating?”</a:t>
            </a:r>
          </a:p>
        </p:txBody>
      </p:sp>
      <p:sp>
        <p:nvSpPr>
          <p:cNvPr id="3" name="Content Placeholder 2"/>
          <p:cNvSpPr>
            <a:spLocks noGrp="1"/>
          </p:cNvSpPr>
          <p:nvPr>
            <p:ph idx="1"/>
          </p:nvPr>
        </p:nvSpPr>
        <p:spPr>
          <a:xfrm>
            <a:off x="628650" y="1113503"/>
            <a:ext cx="7886700" cy="3519219"/>
          </a:xfrm>
        </p:spPr>
        <p:txBody>
          <a:bodyPr>
            <a:normAutofit/>
          </a:bodyPr>
          <a:lstStyle/>
          <a:p>
            <a:r>
              <a:rPr lang="en-US" dirty="0" smtClean="0"/>
              <a:t>DNSSEC Validating means: will only accept DNS outcomes that were successfully validated</a:t>
            </a:r>
          </a:p>
          <a:p>
            <a:endParaRPr lang="en-US" dirty="0" smtClean="0"/>
          </a:p>
          <a:p>
            <a:pPr lvl="1"/>
            <a:r>
              <a:rPr lang="en-US" dirty="0" smtClean="0"/>
              <a:t>The experiment uses three DNS tasks:</a:t>
            </a:r>
          </a:p>
          <a:p>
            <a:pPr lvl="2"/>
            <a:r>
              <a:rPr lang="en-US" dirty="0" smtClean="0"/>
              <a:t>An unsigned label</a:t>
            </a:r>
          </a:p>
          <a:p>
            <a:pPr lvl="2"/>
            <a:r>
              <a:rPr lang="en-US" dirty="0" smtClean="0"/>
              <a:t>A label that is correctly signed using DNSSEC, with the RSA crypto algorithm, and has correct local DNSKEY and parent DS  records</a:t>
            </a:r>
          </a:p>
          <a:p>
            <a:pPr lvl="2"/>
            <a:r>
              <a:rPr lang="en-US" dirty="0" smtClean="0"/>
              <a:t>A label that is incorrectly signed</a:t>
            </a:r>
            <a:endParaRPr lang="en-US" dirty="0"/>
          </a:p>
          <a:p>
            <a:pPr lvl="1"/>
            <a:r>
              <a:rPr lang="en-US" dirty="0" smtClean="0"/>
              <a:t>”Validation” means that we observed DNS fetches for the unique A/AAAA records, the DNSKEY record and the parent DS record</a:t>
            </a:r>
          </a:p>
        </p:txBody>
      </p:sp>
    </p:spTree>
    <p:extLst>
      <p:ext uri="{BB962C8B-B14F-4D97-AF65-F5344CB8AC3E}">
        <p14:creationId xmlns:p14="http://schemas.microsoft.com/office/powerpoint/2010/main" val="1761536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372475" cy="994172"/>
          </a:xfrm>
        </p:spPr>
        <p:txBody>
          <a:bodyPr>
            <a:normAutofit/>
          </a:bodyPr>
          <a:lstStyle/>
          <a:p>
            <a:r>
              <a:rPr lang="en-US" sz="3000" dirty="0"/>
              <a:t>What is “DNSSEC Validating?”</a:t>
            </a:r>
          </a:p>
        </p:txBody>
      </p:sp>
      <p:sp>
        <p:nvSpPr>
          <p:cNvPr id="3" name="Content Placeholder 2"/>
          <p:cNvSpPr>
            <a:spLocks noGrp="1"/>
          </p:cNvSpPr>
          <p:nvPr>
            <p:ph idx="1"/>
          </p:nvPr>
        </p:nvSpPr>
        <p:spPr>
          <a:xfrm>
            <a:off x="628650" y="1113503"/>
            <a:ext cx="7886700" cy="3519219"/>
          </a:xfrm>
        </p:spPr>
        <p:txBody>
          <a:bodyPr>
            <a:normAutofit/>
          </a:bodyPr>
          <a:lstStyle/>
          <a:p>
            <a:pPr lvl="1"/>
            <a:r>
              <a:rPr lang="en-US" dirty="0" smtClean="0"/>
              <a:t>“DNSSEC Validating” means that</a:t>
            </a:r>
          </a:p>
          <a:p>
            <a:pPr lvl="2"/>
            <a:r>
              <a:rPr lang="en-US" dirty="0"/>
              <a:t>W</a:t>
            </a:r>
            <a:r>
              <a:rPr lang="en-US" dirty="0" smtClean="0"/>
              <a:t>e saw DNS Validation queries for both the correctly signed and incorrectly signed DNS records, </a:t>
            </a:r>
          </a:p>
          <a:p>
            <a:pPr lvl="2"/>
            <a:r>
              <a:rPr lang="en-US" dirty="0" smtClean="0"/>
              <a:t>We observed web fetches for the unsigned and correctly signed tasks</a:t>
            </a:r>
          </a:p>
          <a:p>
            <a:pPr lvl="2"/>
            <a:r>
              <a:rPr lang="en-US" dirty="0" smtClean="0"/>
              <a:t>We did not observe a web fetch for the incorrectly signed task</a:t>
            </a:r>
          </a:p>
          <a:p>
            <a:pPr lvl="1"/>
            <a:endParaRPr lang="en-US" dirty="0" smtClean="0"/>
          </a:p>
          <a:p>
            <a:pPr lvl="1"/>
            <a:r>
              <a:rPr lang="en-US" dirty="0" smtClean="0"/>
              <a:t>We observe that for around one half of the experiments, the return from a DNSSEC-Validating resolver of “SERVFAIL” prompted the endpoint to repeat the query to a non-DNSSEC-Validating resolver</a:t>
            </a:r>
            <a:endParaRPr lang="en-US" dirty="0"/>
          </a:p>
        </p:txBody>
      </p:sp>
    </p:spTree>
    <p:extLst>
      <p:ext uri="{BB962C8B-B14F-4D97-AF65-F5344CB8AC3E}">
        <p14:creationId xmlns:p14="http://schemas.microsoft.com/office/powerpoint/2010/main" val="79140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372475" cy="994172"/>
          </a:xfrm>
        </p:spPr>
        <p:txBody>
          <a:bodyPr>
            <a:normAutofit/>
          </a:bodyPr>
          <a:lstStyle/>
          <a:p>
            <a:r>
              <a:rPr lang="en-US" sz="3000" dirty="0"/>
              <a:t>What is meant by “Uses Google’s PDNS”?</a:t>
            </a:r>
          </a:p>
        </p:txBody>
      </p:sp>
      <p:sp>
        <p:nvSpPr>
          <p:cNvPr id="3" name="Content Placeholder 2"/>
          <p:cNvSpPr>
            <a:spLocks noGrp="1"/>
          </p:cNvSpPr>
          <p:nvPr>
            <p:ph idx="1"/>
          </p:nvPr>
        </p:nvSpPr>
        <p:spPr/>
        <p:txBody>
          <a:bodyPr/>
          <a:lstStyle/>
          <a:p>
            <a:r>
              <a:rPr lang="en-US" dirty="0" smtClean="0"/>
              <a:t>Google operates a large scale public DNS service for the entire Internet</a:t>
            </a:r>
          </a:p>
          <a:p>
            <a:pPr marL="342900" lvl="1" indent="0">
              <a:buNone/>
            </a:pPr>
            <a:r>
              <a:rPr lang="en-US" dirty="0"/>
              <a:t>https://</a:t>
            </a:r>
            <a:r>
              <a:rPr lang="en-US" dirty="0" err="1"/>
              <a:t>developers.google.com</a:t>
            </a:r>
            <a:r>
              <a:rPr lang="en-US" dirty="0"/>
              <a:t>/speed/public-</a:t>
            </a:r>
            <a:r>
              <a:rPr lang="en-US" dirty="0" err="1"/>
              <a:t>dns</a:t>
            </a:r>
            <a:r>
              <a:rPr lang="en-US" dirty="0"/>
              <a:t>/</a:t>
            </a:r>
            <a:endParaRPr lang="en-US" dirty="0" smtClean="0"/>
          </a:p>
          <a:p>
            <a:r>
              <a:rPr lang="en-US" dirty="0" smtClean="0"/>
              <a:t>The report logic checks if any query that is part of an experiment comes from an IP address that is part of Google’s Public DNS infrastructure</a:t>
            </a:r>
          </a:p>
          <a:p>
            <a:r>
              <a:rPr lang="en-US" dirty="0" smtClean="0"/>
              <a:t>If we see this then we count the endpoint as a Google PDNS User.</a:t>
            </a:r>
          </a:p>
        </p:txBody>
      </p:sp>
    </p:spTree>
    <p:extLst>
      <p:ext uri="{BB962C8B-B14F-4D97-AF65-F5344CB8AC3E}">
        <p14:creationId xmlns:p14="http://schemas.microsoft.com/office/powerpoint/2010/main" val="92833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Enlist a massive (10’s </a:t>
            </a:r>
            <a:r>
              <a:rPr lang="mr-IN" dirty="0" smtClean="0"/>
              <a:t>–</a:t>
            </a:r>
            <a:r>
              <a:rPr lang="en-US" dirty="0" smtClean="0"/>
              <a:t> 100’s millions) number of measurement endpoints, and operate at a scale of millions of individual experiment sets every day, continually enrolling new measurement endpoints</a:t>
            </a:r>
          </a:p>
          <a:p>
            <a:r>
              <a:rPr lang="en-US" dirty="0" smtClean="0"/>
              <a:t>Perform measurements by doing what users do all the time:</a:t>
            </a:r>
          </a:p>
          <a:p>
            <a:pPr lvl="1"/>
            <a:r>
              <a:rPr lang="en-US" dirty="0" smtClean="0"/>
              <a:t>Resolve DNS names</a:t>
            </a:r>
          </a:p>
          <a:p>
            <a:pPr lvl="1"/>
            <a:r>
              <a:rPr lang="en-US" dirty="0" smtClean="0"/>
              <a:t>Fetch objects references by URLs</a:t>
            </a:r>
          </a:p>
          <a:p>
            <a:r>
              <a:rPr lang="en-US" dirty="0" smtClean="0"/>
              <a:t>And measure how well users perform in these tasks</a:t>
            </a:r>
            <a:endParaRPr lang="en-US" dirty="0"/>
          </a:p>
          <a:p>
            <a:endParaRPr lang="en-US" dirty="0"/>
          </a:p>
        </p:txBody>
      </p:sp>
    </p:spTree>
    <p:extLst>
      <p:ext uri="{BB962C8B-B14F-4D97-AF65-F5344CB8AC3E}">
        <p14:creationId xmlns:p14="http://schemas.microsoft.com/office/powerpoint/2010/main" val="214336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Why does my economy see more or less samples than other economies?</a:t>
            </a:r>
          </a:p>
        </p:txBody>
      </p:sp>
      <p:sp>
        <p:nvSpPr>
          <p:cNvPr id="3" name="Content Placeholder 2"/>
          <p:cNvSpPr>
            <a:spLocks noGrp="1"/>
          </p:cNvSpPr>
          <p:nvPr>
            <p:ph idx="1"/>
          </p:nvPr>
        </p:nvSpPr>
        <p:spPr/>
        <p:txBody>
          <a:bodyPr>
            <a:normAutofit fontScale="70000" lnSpcReduction="20000"/>
          </a:bodyPr>
          <a:lstStyle/>
          <a:p>
            <a:r>
              <a:rPr lang="en-US" dirty="0" smtClean="0"/>
              <a:t>Google choses how to display the advertisement to maximize advertisement revenue to Google</a:t>
            </a:r>
          </a:p>
          <a:p>
            <a:pPr lvl="1"/>
            <a:r>
              <a:rPr lang="en-US" dirty="0" smtClean="0"/>
              <a:t>The ad placement algorithm is obviously a secret, but the algorithm is not only based on the advertiser’s preferences, but on other campaigns from other advertisers that are running at the same time</a:t>
            </a:r>
          </a:p>
          <a:p>
            <a:pPr lvl="1"/>
            <a:r>
              <a:rPr lang="en-US" dirty="0" smtClean="0"/>
              <a:t>From time time time, google changes its display placement algorithms</a:t>
            </a:r>
          </a:p>
          <a:p>
            <a:pPr lvl="1"/>
            <a:r>
              <a:rPr lang="en-US" dirty="0" smtClean="0"/>
              <a:t>At APNIC we designed the Ad placement directives to </a:t>
            </a:r>
            <a:r>
              <a:rPr lang="en-US" dirty="0" err="1" smtClean="0"/>
              <a:t>maximise</a:t>
            </a:r>
            <a:r>
              <a:rPr lang="en-US" dirty="0" smtClean="0"/>
              <a:t> impressions, so we bid low for clicks. This influences where Google choose to place our measurement Ad. </a:t>
            </a:r>
          </a:p>
          <a:p>
            <a:r>
              <a:rPr lang="en-US" dirty="0" smtClean="0"/>
              <a:t>We have no control over this placement process to any useful level of detail</a:t>
            </a:r>
          </a:p>
          <a:p>
            <a:pPr lvl="1"/>
            <a:r>
              <a:rPr lang="en-US" dirty="0" smtClean="0"/>
              <a:t>We can change the campaign budget, but the finer control over the ad placement is not directly available to us as an advertiser</a:t>
            </a:r>
          </a:p>
          <a:p>
            <a:r>
              <a:rPr lang="en-US" dirty="0" smtClean="0"/>
              <a:t>We have seen significant peaks and troughs for some economies</a:t>
            </a:r>
          </a:p>
          <a:p>
            <a:pPr lvl="1"/>
            <a:r>
              <a:rPr lang="en-US" dirty="0" smtClean="0"/>
              <a:t>But we have always remained above a threshold of statistical validity for the major economies worldwide</a:t>
            </a:r>
          </a:p>
          <a:p>
            <a:pPr lvl="1"/>
            <a:r>
              <a:rPr lang="en-US" dirty="0" smtClean="0"/>
              <a:t>It is possible some smaller internet economies are less reliably measured</a:t>
            </a:r>
            <a:endParaRPr lang="en-US" dirty="0"/>
          </a:p>
        </p:txBody>
      </p:sp>
    </p:spTree>
    <p:extLst>
      <p:ext uri="{BB962C8B-B14F-4D97-AF65-F5344CB8AC3E}">
        <p14:creationId xmlns:p14="http://schemas.microsoft.com/office/powerpoint/2010/main" val="984219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Why does my network see more or less samples than other networks?</a:t>
            </a:r>
          </a:p>
        </p:txBody>
      </p:sp>
      <p:sp>
        <p:nvSpPr>
          <p:cNvPr id="3" name="Content Placeholder 2"/>
          <p:cNvSpPr>
            <a:spLocks noGrp="1"/>
          </p:cNvSpPr>
          <p:nvPr>
            <p:ph idx="1"/>
          </p:nvPr>
        </p:nvSpPr>
        <p:spPr/>
        <p:txBody>
          <a:bodyPr>
            <a:normAutofit fontScale="92500" lnSpcReduction="20000"/>
          </a:bodyPr>
          <a:lstStyle/>
          <a:p>
            <a:r>
              <a:rPr lang="en-US" dirty="0" smtClean="0"/>
              <a:t>See previous slide</a:t>
            </a:r>
          </a:p>
          <a:p>
            <a:endParaRPr lang="en-US" dirty="0" smtClean="0"/>
          </a:p>
          <a:p>
            <a:pPr marL="0" indent="0">
              <a:buNone/>
            </a:pPr>
            <a:r>
              <a:rPr lang="en-US" dirty="0" smtClean="0"/>
              <a:t>And</a:t>
            </a:r>
            <a:r>
              <a:rPr lang="mr-IN" dirty="0" smtClean="0"/>
              <a:t>…</a:t>
            </a:r>
            <a:endParaRPr lang="en-US" dirty="0" smtClean="0"/>
          </a:p>
          <a:p>
            <a:r>
              <a:rPr lang="en-US" dirty="0" smtClean="0"/>
              <a:t>Not all networks are the same size, and smaller networks get fewer ads than larger networks, as Google is trying to reach “eyeballs” not networks</a:t>
            </a:r>
          </a:p>
          <a:p>
            <a:r>
              <a:rPr lang="en-US" dirty="0" smtClean="0"/>
              <a:t>Some networks have a higher prevalence of </a:t>
            </a:r>
            <a:r>
              <a:rPr lang="en-US" dirty="0"/>
              <a:t>a</a:t>
            </a:r>
            <a:r>
              <a:rPr lang="en-US" dirty="0" smtClean="0"/>
              <a:t>d blocker use than others</a:t>
            </a:r>
          </a:p>
          <a:p>
            <a:r>
              <a:rPr lang="en-US" dirty="0" smtClean="0"/>
              <a:t>Some markets do not use Google Ads as intensively as others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862490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Why does my economy see more or less samples than other economies?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559" y="1369219"/>
            <a:ext cx="6796883" cy="3263504"/>
          </a:xfrm>
        </p:spPr>
      </p:pic>
    </p:spTree>
    <p:extLst>
      <p:ext uri="{BB962C8B-B14F-4D97-AF65-F5344CB8AC3E}">
        <p14:creationId xmlns:p14="http://schemas.microsoft.com/office/powerpoint/2010/main" val="1160228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Privacy</a:t>
            </a:r>
            <a:endParaRPr lang="en-US" dirty="0"/>
          </a:p>
        </p:txBody>
      </p:sp>
      <p:sp>
        <p:nvSpPr>
          <p:cNvPr id="3" name="Content Placeholder 2"/>
          <p:cNvSpPr>
            <a:spLocks noGrp="1"/>
          </p:cNvSpPr>
          <p:nvPr>
            <p:ph idx="1"/>
          </p:nvPr>
        </p:nvSpPr>
        <p:spPr/>
        <p:txBody>
          <a:bodyPr/>
          <a:lstStyle/>
          <a:p>
            <a:r>
              <a:rPr lang="en-US" dirty="0" smtClean="0"/>
              <a:t>We take personal privacy seriously at APNIC</a:t>
            </a:r>
          </a:p>
          <a:p>
            <a:r>
              <a:rPr lang="en-US" dirty="0" smtClean="0"/>
              <a:t>We do not divulge individual IP addresses gathered in this measurement</a:t>
            </a:r>
          </a:p>
          <a:p>
            <a:r>
              <a:rPr lang="en-US" dirty="0" smtClean="0"/>
              <a:t>We report only aggregate data using totals grouped by Origin AS (network) and Economy (Country Code)</a:t>
            </a:r>
          </a:p>
          <a:p>
            <a:endParaRPr lang="en-US" dirty="0" smtClean="0"/>
          </a:p>
          <a:p>
            <a:endParaRPr lang="en-US" dirty="0" smtClean="0"/>
          </a:p>
          <a:p>
            <a:endParaRPr lang="en-US" dirty="0"/>
          </a:p>
        </p:txBody>
      </p:sp>
    </p:spTree>
    <p:extLst>
      <p:ext uri="{BB962C8B-B14F-4D97-AF65-F5344CB8AC3E}">
        <p14:creationId xmlns:p14="http://schemas.microsoft.com/office/powerpoint/2010/main" val="809019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 stop APNIC measuring me?</a:t>
            </a:r>
            <a:endParaRPr lang="en-US" dirty="0"/>
          </a:p>
        </p:txBody>
      </p:sp>
      <p:sp>
        <p:nvSpPr>
          <p:cNvPr id="3" name="Content Placeholder 2"/>
          <p:cNvSpPr>
            <a:spLocks noGrp="1"/>
          </p:cNvSpPr>
          <p:nvPr>
            <p:ph idx="1"/>
          </p:nvPr>
        </p:nvSpPr>
        <p:spPr/>
        <p:txBody>
          <a:bodyPr/>
          <a:lstStyle/>
          <a:p>
            <a:r>
              <a:rPr lang="en-US" dirty="0" smtClean="0"/>
              <a:t>Not at this point</a:t>
            </a:r>
          </a:p>
          <a:p>
            <a:r>
              <a:rPr lang="en-US" dirty="0" smtClean="0"/>
              <a:t>We had a “Don</a:t>
            </a:r>
            <a:r>
              <a:rPr lang="mr-IN" dirty="0" smtClean="0"/>
              <a:t>’</a:t>
            </a:r>
            <a:r>
              <a:rPr lang="en-US" dirty="0" smtClean="0"/>
              <a:t>t measure me” Cookie, but these days Google Ads are not permitted to read or write cookies in the user’s browser</a:t>
            </a:r>
          </a:p>
          <a:p>
            <a:endParaRPr lang="en-US" dirty="0"/>
          </a:p>
          <a:p>
            <a:r>
              <a:rPr lang="en-US" dirty="0" smtClean="0"/>
              <a:t>If you are running an Ad blocker then the measurement will not be presented to you</a:t>
            </a:r>
          </a:p>
          <a:p>
            <a:endParaRPr lang="en-US" dirty="0"/>
          </a:p>
        </p:txBody>
      </p:sp>
    </p:spTree>
    <p:extLst>
      <p:ext uri="{BB962C8B-B14F-4D97-AF65-F5344CB8AC3E}">
        <p14:creationId xmlns:p14="http://schemas.microsoft.com/office/powerpoint/2010/main" val="14666580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Google has supported our efforts to conduct this measurement since its inception, and continues to support us.</a:t>
            </a:r>
          </a:p>
          <a:p>
            <a:endParaRPr lang="en-US" dirty="0" smtClean="0"/>
          </a:p>
          <a:p>
            <a:r>
              <a:rPr lang="en-US" dirty="0" smtClean="0"/>
              <a:t>ICANN provide support for this measurement activity, particularly relating to DNS and DNSSEC capabilities</a:t>
            </a:r>
          </a:p>
          <a:p>
            <a:endParaRPr lang="en-US" dirty="0"/>
          </a:p>
          <a:p>
            <a:r>
              <a:rPr lang="en-US" dirty="0" smtClean="0"/>
              <a:t>ISC supports us with a server located at PAIX</a:t>
            </a:r>
          </a:p>
          <a:p>
            <a:endParaRPr lang="en-US" dirty="0"/>
          </a:p>
          <a:p>
            <a:r>
              <a:rPr lang="en-US" dirty="0" smtClean="0"/>
              <a:t>And Ray Bellis - development of the dynamic DNS server code</a:t>
            </a:r>
          </a:p>
        </p:txBody>
      </p:sp>
    </p:spTree>
    <p:extLst>
      <p:ext uri="{BB962C8B-B14F-4D97-AF65-F5344CB8AC3E}">
        <p14:creationId xmlns:p14="http://schemas.microsoft.com/office/powerpoint/2010/main" val="1303957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Tree>
    <p:extLst>
      <p:ext uri="{BB962C8B-B14F-4D97-AF65-F5344CB8AC3E}">
        <p14:creationId xmlns:p14="http://schemas.microsoft.com/office/powerpoint/2010/main" val="54878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By using online ad campaigns!</a:t>
            </a:r>
          </a:p>
          <a:p>
            <a:pPr lvl="1"/>
            <a:r>
              <a:rPr lang="en-US" dirty="0" smtClean="0"/>
              <a:t>Ads are almost ubiquitous across the “human use” Internet</a:t>
            </a:r>
          </a:p>
          <a:p>
            <a:pPr lvl="1"/>
            <a:r>
              <a:rPr lang="en-US" dirty="0" smtClean="0"/>
              <a:t>Ads have script elements that are executed when the ad is passed into the display device</a:t>
            </a:r>
          </a:p>
          <a:p>
            <a:pPr lvl="1"/>
            <a:r>
              <a:rPr lang="en-US" dirty="0" smtClean="0"/>
              <a:t>Ad scripts have limited functionality, but if we send all DNS and Web requests to servers that we operate then we can control how the service is managed, and we can measure the agent’s performance on the server’s side of the interaction</a:t>
            </a:r>
          </a:p>
          <a:p>
            <a:endParaRPr lang="en-US" dirty="0"/>
          </a:p>
          <a:p>
            <a:pPr marL="0" indent="0">
              <a:buNone/>
            </a:pPr>
            <a:r>
              <a:rPr lang="en-US" dirty="0" smtClean="0"/>
              <a:t>Lets look in detail at some aspects of the design of this measurement system</a:t>
            </a:r>
          </a:p>
        </p:txBody>
      </p:sp>
    </p:spTree>
    <p:extLst>
      <p:ext uri="{BB962C8B-B14F-4D97-AF65-F5344CB8AC3E}">
        <p14:creationId xmlns:p14="http://schemas.microsoft.com/office/powerpoint/2010/main" val="165655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81" y="273844"/>
            <a:ext cx="8443452" cy="994172"/>
          </a:xfrm>
        </p:spPr>
        <p:txBody>
          <a:bodyPr>
            <a:normAutofit fontScale="90000"/>
          </a:bodyPr>
          <a:lstStyle/>
          <a:p>
            <a:r>
              <a:rPr lang="en-US" dirty="0" smtClean="0"/>
              <a:t>The phases of a measurement experiment</a:t>
            </a:r>
            <a:endParaRPr lang="en-US" dirty="0"/>
          </a:p>
        </p:txBody>
      </p:sp>
      <p:sp>
        <p:nvSpPr>
          <p:cNvPr id="3" name="Content Placeholder 2"/>
          <p:cNvSpPr>
            <a:spLocks noGrp="1"/>
          </p:cNvSpPr>
          <p:nvPr>
            <p:ph idx="1"/>
          </p:nvPr>
        </p:nvSpPr>
        <p:spPr>
          <a:xfrm>
            <a:off x="1193785" y="1822669"/>
            <a:ext cx="7214726" cy="3045619"/>
          </a:xfrm>
        </p:spPr>
        <p:txBody>
          <a:bodyPr>
            <a:normAutofit fontScale="47500" lnSpcReduction="20000"/>
          </a:bodyPr>
          <a:lstStyle/>
          <a:p>
            <a:pPr marL="385763" indent="-385763">
              <a:buFont typeface="+mj-lt"/>
              <a:buAutoNum type="arabicPeriod"/>
            </a:pPr>
            <a:r>
              <a:rPr lang="en-US" b="1" dirty="0" smtClean="0"/>
              <a:t>Ad Placement</a:t>
            </a:r>
          </a:p>
          <a:p>
            <a:pPr lvl="1"/>
            <a:r>
              <a:rPr lang="en-US" dirty="0" smtClean="0"/>
              <a:t>Controlled by Google, under a campaign model</a:t>
            </a:r>
          </a:p>
          <a:p>
            <a:pPr lvl="1"/>
            <a:r>
              <a:rPr lang="en-US" dirty="0" smtClean="0"/>
              <a:t>Client (APNIC) </a:t>
            </a:r>
            <a:r>
              <a:rPr lang="en-US" dirty="0" err="1"/>
              <a:t>p</a:t>
            </a:r>
            <a:r>
              <a:rPr lang="en-US" dirty="0" err="1" smtClean="0"/>
              <a:t>referencing</a:t>
            </a:r>
            <a:r>
              <a:rPr lang="en-US" dirty="0" smtClean="0"/>
              <a:t> of impressions over clicks</a:t>
            </a:r>
          </a:p>
          <a:p>
            <a:pPr lvl="1"/>
            <a:r>
              <a:rPr lang="en-US" dirty="0" smtClean="0"/>
              <a:t>Client (APNIC) placement directive of all device types (includes mobile/cellular)</a:t>
            </a:r>
          </a:p>
          <a:p>
            <a:pPr marL="385763" indent="-385763">
              <a:buFont typeface="+mj-lt"/>
              <a:buAutoNum type="arabicPeriod"/>
            </a:pPr>
            <a:r>
              <a:rPr lang="en-US" b="1" dirty="0" smtClean="0"/>
              <a:t>Script Control</a:t>
            </a:r>
          </a:p>
          <a:p>
            <a:pPr lvl="1"/>
            <a:r>
              <a:rPr lang="en-US" dirty="0" smtClean="0"/>
              <a:t>APNIC response supplies list of tasks, assigns unique ID to the experiment</a:t>
            </a:r>
          </a:p>
          <a:p>
            <a:pPr marL="385763" indent="-385763">
              <a:buFont typeface="+mj-lt"/>
              <a:buAutoNum type="arabicPeriod"/>
            </a:pPr>
            <a:r>
              <a:rPr lang="en-US" b="1" dirty="0" smtClean="0"/>
              <a:t>Tasks</a:t>
            </a:r>
          </a:p>
          <a:p>
            <a:pPr lvl="1"/>
            <a:r>
              <a:rPr lang="en-US" dirty="0" smtClean="0"/>
              <a:t>Name Resolution and Web retrieval of the task</a:t>
            </a:r>
          </a:p>
          <a:p>
            <a:pPr lvl="1"/>
            <a:r>
              <a:rPr lang="en-US" dirty="0" smtClean="0"/>
              <a:t>Order not guaranteed</a:t>
            </a:r>
          </a:p>
          <a:p>
            <a:pPr lvl="1"/>
            <a:r>
              <a:rPr lang="en-US" dirty="0" smtClean="0"/>
              <a:t>May complete before experiment timer, or after</a:t>
            </a:r>
          </a:p>
          <a:p>
            <a:pPr marL="385763" indent="-385763">
              <a:buFont typeface="+mj-lt"/>
              <a:buAutoNum type="arabicPeriod"/>
            </a:pPr>
            <a:r>
              <a:rPr lang="en-US" b="1" dirty="0" smtClean="0"/>
              <a:t>Results</a:t>
            </a:r>
          </a:p>
          <a:p>
            <a:pPr lvl="1"/>
            <a:r>
              <a:rPr lang="en-US" dirty="0" smtClean="0"/>
              <a:t>Summary of task results seen before 10 second experiment timer has elapsed </a:t>
            </a:r>
          </a:p>
          <a:p>
            <a:pPr lvl="1"/>
            <a:r>
              <a:rPr lang="en-US" dirty="0" smtClean="0"/>
              <a:t>We still see task completion events after timer expiration</a:t>
            </a:r>
          </a:p>
          <a:p>
            <a:pPr marL="385763" indent="-385763">
              <a:buFont typeface="+mj-lt"/>
              <a:buAutoNum type="arabicPeriod"/>
            </a:pPr>
            <a:r>
              <a:rPr lang="en-US" b="1" dirty="0" smtClean="0"/>
              <a:t>Processing</a:t>
            </a:r>
          </a:p>
          <a:p>
            <a:pPr lvl="1"/>
            <a:r>
              <a:rPr lang="en-US" dirty="0" smtClean="0"/>
              <a:t>Gathering of task results and server-side packet captures, and analysis of data</a:t>
            </a:r>
            <a:endParaRPr lang="en-US" dirty="0"/>
          </a:p>
          <a:p>
            <a:pPr marL="385763" indent="-385763">
              <a:buFont typeface="+mj-lt"/>
              <a:buAutoNum type="arabicPeriod"/>
            </a:pPr>
            <a:endParaRPr lang="en-US" dirty="0" smtClean="0"/>
          </a:p>
        </p:txBody>
      </p:sp>
      <p:sp>
        <p:nvSpPr>
          <p:cNvPr id="4" name="Rectangle 3"/>
          <p:cNvSpPr/>
          <p:nvPr/>
        </p:nvSpPr>
        <p:spPr>
          <a:xfrm>
            <a:off x="140110" y="1285281"/>
            <a:ext cx="1136835"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Ad Placement</a:t>
            </a:r>
          </a:p>
        </p:txBody>
      </p:sp>
      <p:sp>
        <p:nvSpPr>
          <p:cNvPr id="5" name="Rectangle 4"/>
          <p:cNvSpPr/>
          <p:nvPr/>
        </p:nvSpPr>
        <p:spPr>
          <a:xfrm>
            <a:off x="1844873" y="1285281"/>
            <a:ext cx="1071563" cy="423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Script Control</a:t>
            </a:r>
          </a:p>
        </p:txBody>
      </p:sp>
      <p:sp>
        <p:nvSpPr>
          <p:cNvPr id="7" name="Rectangle 6"/>
          <p:cNvSpPr/>
          <p:nvPr/>
        </p:nvSpPr>
        <p:spPr>
          <a:xfrm>
            <a:off x="5556052" y="1278732"/>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Results</a:t>
            </a:r>
          </a:p>
        </p:txBody>
      </p:sp>
      <p:sp>
        <p:nvSpPr>
          <p:cNvPr id="8" name="Rectangle 7"/>
          <p:cNvSpPr/>
          <p:nvPr/>
        </p:nvSpPr>
        <p:spPr>
          <a:xfrm>
            <a:off x="7533085" y="1281709"/>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Processing</a:t>
            </a:r>
          </a:p>
        </p:txBody>
      </p:sp>
      <p:sp>
        <p:nvSpPr>
          <p:cNvPr id="12" name="Rectangle 11"/>
          <p:cNvSpPr/>
          <p:nvPr/>
        </p:nvSpPr>
        <p:spPr>
          <a:xfrm>
            <a:off x="3654030" y="1290638"/>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Experiments</a:t>
            </a:r>
          </a:p>
        </p:txBody>
      </p:sp>
      <p:sp>
        <p:nvSpPr>
          <p:cNvPr id="13" name="Right Arrow 12"/>
          <p:cNvSpPr/>
          <p:nvPr/>
        </p:nvSpPr>
        <p:spPr>
          <a:xfrm>
            <a:off x="6856215" y="1391841"/>
            <a:ext cx="407193" cy="119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4954193" y="1372791"/>
            <a:ext cx="407193" cy="119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a:off x="1373386" y="1402557"/>
            <a:ext cx="407193" cy="119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a:off x="3044132" y="1402557"/>
            <a:ext cx="407193" cy="119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3768330" y="1404938"/>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Experiments</a:t>
            </a:r>
          </a:p>
        </p:txBody>
      </p:sp>
      <p:sp>
        <p:nvSpPr>
          <p:cNvPr id="18" name="Rectangle 17"/>
          <p:cNvSpPr/>
          <p:nvPr/>
        </p:nvSpPr>
        <p:spPr>
          <a:xfrm>
            <a:off x="3882630" y="1519238"/>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Tasks</a:t>
            </a:r>
          </a:p>
        </p:txBody>
      </p:sp>
    </p:spTree>
    <p:extLst>
      <p:ext uri="{BB962C8B-B14F-4D97-AF65-F5344CB8AC3E}">
        <p14:creationId xmlns:p14="http://schemas.microsoft.com/office/powerpoint/2010/main" val="179052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Advertisement Placement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481" y="1199670"/>
            <a:ext cx="6372225" cy="6381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81" y="2000078"/>
            <a:ext cx="6928362" cy="1225226"/>
          </a:xfrm>
          <a:prstGeom prst="rect">
            <a:avLst/>
          </a:prstGeom>
        </p:spPr>
      </p:pic>
    </p:spTree>
    <p:extLst>
      <p:ext uri="{BB962C8B-B14F-4D97-AF65-F5344CB8AC3E}">
        <p14:creationId xmlns:p14="http://schemas.microsoft.com/office/powerpoint/2010/main" val="66112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Placement “Learning”</a:t>
            </a:r>
            <a:endParaRPr lang="en-US" dirty="0"/>
          </a:p>
        </p:txBody>
      </p:sp>
      <p:sp>
        <p:nvSpPr>
          <p:cNvPr id="3" name="Content Placeholder 2"/>
          <p:cNvSpPr>
            <a:spLocks noGrp="1"/>
          </p:cNvSpPr>
          <p:nvPr>
            <p:ph idx="1"/>
          </p:nvPr>
        </p:nvSpPr>
        <p:spPr/>
        <p:txBody>
          <a:bodyPr/>
          <a:lstStyle/>
          <a:p>
            <a:r>
              <a:rPr lang="en-US" dirty="0" smtClean="0"/>
              <a:t>Advertisement placement is based on a default 24 hour cycle, but is not uniformly distributed over that cycle</a:t>
            </a:r>
          </a:p>
          <a:p>
            <a:r>
              <a:rPr lang="en-US" dirty="0" smtClean="0"/>
              <a:t>The placement system attempts to soak up the advertiser’s available budget within 24 hours by performing the bulk of the placements within 20 hours, leaving 4 hours to ensure that the budget is met</a:t>
            </a:r>
          </a:p>
          <a:p>
            <a:r>
              <a:rPr lang="en-US" dirty="0" smtClean="0"/>
              <a:t>The placement ‘learns’ over a period of weeks to adapt the ad placement rate the the impression and click rate targets</a:t>
            </a:r>
            <a:endParaRPr lang="en-US" dirty="0"/>
          </a:p>
        </p:txBody>
      </p:sp>
    </p:spTree>
    <p:extLst>
      <p:ext uri="{BB962C8B-B14F-4D97-AF65-F5344CB8AC3E}">
        <p14:creationId xmlns:p14="http://schemas.microsoft.com/office/powerpoint/2010/main" val="49520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Placement “Learning”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02" y="1387993"/>
            <a:ext cx="2088274" cy="15441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168" y="1843548"/>
            <a:ext cx="2081979" cy="15678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389239"/>
            <a:ext cx="2123768" cy="15678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244" y="3105325"/>
            <a:ext cx="2051606" cy="1543325"/>
          </a:xfrm>
          <a:prstGeom prst="rect">
            <a:avLst/>
          </a:prstGeom>
        </p:spPr>
      </p:pic>
    </p:spTree>
    <p:extLst>
      <p:ext uri="{BB962C8B-B14F-4D97-AF65-F5344CB8AC3E}">
        <p14:creationId xmlns:p14="http://schemas.microsoft.com/office/powerpoint/2010/main" val="1335587340"/>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2120</TotalTime>
  <Words>2950</Words>
  <Application>Microsoft Macintosh PowerPoint</Application>
  <PresentationFormat>On-screen Show (16:9)</PresentationFormat>
  <Paragraphs>275</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AhnbergHand</vt:lpstr>
      <vt:lpstr>Arial</vt:lpstr>
      <vt:lpstr>Calibri</vt:lpstr>
      <vt:lpstr>APNIC33PowerPointTemplateFinal</vt:lpstr>
      <vt:lpstr>How we measure IPv6 Deployment at APNIC Labs</vt:lpstr>
      <vt:lpstr>Background</vt:lpstr>
      <vt:lpstr>Background</vt:lpstr>
      <vt:lpstr>Objectives</vt:lpstr>
      <vt:lpstr>How?</vt:lpstr>
      <vt:lpstr>The phases of a measurement experiment</vt:lpstr>
      <vt:lpstr>1. Advertisement Placement</vt:lpstr>
      <vt:lpstr>Ad Placement “Learning”</vt:lpstr>
      <vt:lpstr>Ad Placement “Learning”</vt:lpstr>
      <vt:lpstr>Ad Placement “Learning”</vt:lpstr>
      <vt:lpstr>Ad Campaign 24 hour life-cycle</vt:lpstr>
      <vt:lpstr>Advertisement Placement Controls</vt:lpstr>
      <vt:lpstr>Overlapping campaigns</vt:lpstr>
      <vt:lpstr>Overlapping campaigns</vt:lpstr>
      <vt:lpstr>2. Script Control</vt:lpstr>
      <vt:lpstr>The “Priming Query”</vt:lpstr>
      <vt:lpstr>Priming Actions</vt:lpstr>
      <vt:lpstr>An Example</vt:lpstr>
      <vt:lpstr>Query Details</vt:lpstr>
      <vt:lpstr>Task List</vt:lpstr>
      <vt:lpstr>3. Tasks</vt:lpstr>
      <vt:lpstr>Task Sequencing</vt:lpstr>
      <vt:lpstr>Task Variability</vt:lpstr>
      <vt:lpstr>4. Results</vt:lpstr>
      <vt:lpstr>Why a “Result” fetch?</vt:lpstr>
      <vt:lpstr>5. Processing</vt:lpstr>
      <vt:lpstr>Processing Logic</vt:lpstr>
      <vt:lpstr>Processing Logic</vt:lpstr>
      <vt:lpstr>Report “Weighting”</vt:lpstr>
      <vt:lpstr>Report “Weighting”</vt:lpstr>
      <vt:lpstr>Reports</vt:lpstr>
      <vt:lpstr>PowerPoint Presentation</vt:lpstr>
      <vt:lpstr>Custom Measurements</vt:lpstr>
      <vt:lpstr>PowerPoint Presentation</vt:lpstr>
      <vt:lpstr>Some common questions…</vt:lpstr>
      <vt:lpstr>What is “Capable” and “Preferred” in the IPv6 reports?</vt:lpstr>
      <vt:lpstr>What is “DNSSEC Validating?”</vt:lpstr>
      <vt:lpstr>What is “DNSSEC Validating?”</vt:lpstr>
      <vt:lpstr>What is meant by “Uses Google’s PDNS”?</vt:lpstr>
      <vt:lpstr>Why does my economy see more or less samples than other economies?</vt:lpstr>
      <vt:lpstr>Why does my network see more or less samples than other networks?</vt:lpstr>
      <vt:lpstr>Why does my economy see more or less samples than other economies?</vt:lpstr>
      <vt:lpstr>Personal Privacy</vt:lpstr>
      <vt:lpstr>Can I stop APNIC measuring me?</vt:lpstr>
      <vt:lpstr>Acknowledgements</vt:lpstr>
      <vt:lpstr>Thanks!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102</cp:revision>
  <cp:lastPrinted>2017-08-16T21:56:00Z</cp:lastPrinted>
  <dcterms:created xsi:type="dcterms:W3CDTF">2014-08-25T06:17:12Z</dcterms:created>
  <dcterms:modified xsi:type="dcterms:W3CDTF">2017-08-24T02:43:01Z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