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76" r:id="rId7"/>
    <p:sldId id="260" r:id="rId8"/>
    <p:sldId id="275" r:id="rId9"/>
    <p:sldId id="261" r:id="rId10"/>
    <p:sldId id="262" r:id="rId11"/>
    <p:sldId id="272" r:id="rId12"/>
    <p:sldId id="263" r:id="rId13"/>
    <p:sldId id="264" r:id="rId14"/>
    <p:sldId id="265" r:id="rId15"/>
    <p:sldId id="299" r:id="rId16"/>
    <p:sldId id="266" r:id="rId17"/>
    <p:sldId id="267" r:id="rId18"/>
    <p:sldId id="268" r:id="rId19"/>
    <p:sldId id="301" r:id="rId20"/>
    <p:sldId id="300" r:id="rId21"/>
    <p:sldId id="269" r:id="rId22"/>
    <p:sldId id="270" r:id="rId23"/>
    <p:sldId id="271" r:id="rId24"/>
    <p:sldId id="273" r:id="rId25"/>
    <p:sldId id="274" r:id="rId26"/>
    <p:sldId id="278" r:id="rId27"/>
    <p:sldId id="302" r:id="rId28"/>
    <p:sldId id="279" r:id="rId29"/>
    <p:sldId id="280" r:id="rId30"/>
    <p:sldId id="303" r:id="rId31"/>
    <p:sldId id="281" r:id="rId32"/>
    <p:sldId id="282" r:id="rId33"/>
    <p:sldId id="304" r:id="rId34"/>
    <p:sldId id="283" r:id="rId35"/>
    <p:sldId id="284" r:id="rId36"/>
    <p:sldId id="305" r:id="rId37"/>
    <p:sldId id="285" r:id="rId38"/>
    <p:sldId id="306" r:id="rId39"/>
    <p:sldId id="286" r:id="rId40"/>
    <p:sldId id="287" r:id="rId41"/>
    <p:sldId id="288" r:id="rId42"/>
    <p:sldId id="289" r:id="rId43"/>
    <p:sldId id="290" r:id="rId44"/>
    <p:sldId id="291" r:id="rId45"/>
    <p:sldId id="293" r:id="rId46"/>
    <p:sldId id="292" r:id="rId47"/>
    <p:sldId id="295" r:id="rId48"/>
    <p:sldId id="296" r:id="rId49"/>
    <p:sldId id="297" r:id="rId50"/>
    <p:sldId id="298" r:id="rId51"/>
    <p:sldId id="29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/>
    <p:restoredTop sz="94484"/>
  </p:normalViewPr>
  <p:slideViewPr>
    <p:cSldViewPr snapToGrid="0" snapToObjects="1">
      <p:cViewPr>
        <p:scale>
          <a:sx n="154" d="100"/>
          <a:sy n="154" d="100"/>
        </p:scale>
        <p:origin x="18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aseline="0">
                <a:latin typeface="Powderfinger Typ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F89-6E44-0D4F-9C5D-26C2A1AC4971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AD3-56C3-D84E-98B7-E3B6EA802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F89-6E44-0D4F-9C5D-26C2A1AC4971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AD3-56C3-D84E-98B7-E3B6EA802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F89-6E44-0D4F-9C5D-26C2A1AC4971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AD3-56C3-D84E-98B7-E3B6EA802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Powderfinger Typ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F89-6E44-0D4F-9C5D-26C2A1AC4971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AD3-56C3-D84E-98B7-E3B6EA802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F89-6E44-0D4F-9C5D-26C2A1AC4971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AD3-56C3-D84E-98B7-E3B6EA802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F89-6E44-0D4F-9C5D-26C2A1AC4971}" type="datetimeFigureOut">
              <a:rPr lang="en-US" smtClean="0"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AD3-56C3-D84E-98B7-E3B6EA802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F89-6E44-0D4F-9C5D-26C2A1AC4971}" type="datetimeFigureOut">
              <a:rPr lang="en-US" smtClean="0"/>
              <a:t>7/15/17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AD3-56C3-D84E-98B7-E3B6EA802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F89-6E44-0D4F-9C5D-26C2A1AC4971}" type="datetimeFigureOut">
              <a:rPr lang="en-US" smtClean="0"/>
              <a:t>7/15/17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AD3-56C3-D84E-98B7-E3B6EA802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F89-6E44-0D4F-9C5D-26C2A1AC4971}" type="datetimeFigureOut">
              <a:rPr lang="en-US" smtClean="0"/>
              <a:t>7/15/17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AD3-56C3-D84E-98B7-E3B6EA802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F89-6E44-0D4F-9C5D-26C2A1AC4971}" type="datetimeFigureOut">
              <a:rPr lang="en-US" smtClean="0"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AD3-56C3-D84E-98B7-E3B6EA802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6F89-6E44-0D4F-9C5D-26C2A1AC4971}" type="datetimeFigureOut">
              <a:rPr lang="en-US" smtClean="0"/>
              <a:t>7/15/17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AD3-56C3-D84E-98B7-E3B6EA802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36F89-6E44-0D4F-9C5D-26C2A1AC4971}" type="datetimeFigureOut">
              <a:rPr lang="en-US" smtClean="0"/>
              <a:t>7/15/17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FAD3-56C3-D84E-98B7-E3B6EA80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Relationship Id="rId3" Type="http://schemas.openxmlformats.org/officeDocument/2006/relationships/image" Target="../media/image25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 charset="0"/>
                <a:ea typeface="Powderfinger Type" charset="0"/>
                <a:cs typeface="Powderfinger Type" charset="0"/>
              </a:rPr>
              <a:t>More Specific Announcements in BGP</a:t>
            </a:r>
            <a:endParaRPr lang="en-US" dirty="0">
              <a:latin typeface="Powderfinger Type" charset="0"/>
              <a:ea typeface="Powderfinger Type" charset="0"/>
              <a:cs typeface="Powderfinger Typ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744" y="4196731"/>
            <a:ext cx="6858000" cy="1241822"/>
          </a:xfrm>
        </p:spPr>
        <p:txBody>
          <a:bodyPr/>
          <a:lstStyle/>
          <a:p>
            <a:pPr algn="r"/>
            <a:r>
              <a:rPr lang="en-US" smtClean="0"/>
              <a:t>Geoff Huston</a:t>
            </a:r>
          </a:p>
          <a:p>
            <a:pPr algn="r"/>
            <a:r>
              <a:rPr lang="en-US" dirty="0" smtClean="0"/>
              <a:t>APNIC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this changed over time?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0" y="1861860"/>
            <a:ext cx="8076190" cy="4615362"/>
          </a:xfrm>
        </p:spPr>
      </p:pic>
      <p:sp>
        <p:nvSpPr>
          <p:cNvPr id="3" name="TextBox 2"/>
          <p:cNvSpPr txBox="1"/>
          <p:nvPr/>
        </p:nvSpPr>
        <p:spPr>
          <a:xfrm>
            <a:off x="4593265" y="5602029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5" name="TextBox 4"/>
          <p:cNvSpPr txBox="1"/>
          <p:nvPr/>
        </p:nvSpPr>
        <p:spPr>
          <a:xfrm rot="20104410">
            <a:off x="4695826" y="2686050"/>
            <a:ext cx="216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7030A0"/>
                </a:solidFill>
              </a:rPr>
              <a:t>Total Advertisements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359674">
            <a:off x="6295734" y="4800921"/>
            <a:ext cx="155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More Specifics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712" y="63841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2007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67846" y="629255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8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this changed over time?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1" y="2349241"/>
            <a:ext cx="4328174" cy="2473243"/>
          </a:xfrm>
        </p:spPr>
      </p:pic>
      <p:sp>
        <p:nvSpPr>
          <p:cNvPr id="7" name="TextBox 6"/>
          <p:cNvSpPr txBox="1"/>
          <p:nvPr/>
        </p:nvSpPr>
        <p:spPr>
          <a:xfrm>
            <a:off x="1642730" y="5051147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IPv4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9911" y="5042720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IPv6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17" y="2369448"/>
            <a:ext cx="4252384" cy="24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this changed over time?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0" y="2388965"/>
            <a:ext cx="4447545" cy="254167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65" y="2388965"/>
            <a:ext cx="4550735" cy="2600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730" y="5032097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1" y="5023670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2101415" y="5687884"/>
            <a:ext cx="641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Ratio of More Specifics : Total Advertisements (</a:t>
            </a:r>
            <a:r>
              <a:rPr lang="en-US" b="1" dirty="0" smtClean="0">
                <a:latin typeface="+mj-lt"/>
                <a:ea typeface="AhnbergHand" charset="0"/>
                <a:cs typeface="AhnbergHand" charset="0"/>
              </a:rPr>
              <a:t>%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)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0750" y="365980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50%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3443" y="287286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38%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this changed over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Surprisingly not for IPv4!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smtClean="0"/>
              <a:t>the IPv4 network </a:t>
            </a:r>
            <a:r>
              <a:rPr lang="en-US" dirty="0" smtClean="0"/>
              <a:t>more </a:t>
            </a:r>
            <a:r>
              <a:rPr lang="en-US" dirty="0"/>
              <a:t>s</a:t>
            </a:r>
            <a:r>
              <a:rPr lang="en-US" dirty="0" smtClean="0"/>
              <a:t>pecifics </a:t>
            </a:r>
            <a:r>
              <a:rPr lang="en-US" dirty="0" smtClean="0"/>
              <a:t>have been ~</a:t>
            </a:r>
            <a:r>
              <a:rPr lang="en-US" dirty="0" smtClean="0"/>
              <a:t>50% </a:t>
            </a:r>
            <a:r>
              <a:rPr lang="en-US" dirty="0" smtClean="0"/>
              <a:t>of the Internet’s announced route set </a:t>
            </a:r>
            <a:r>
              <a:rPr lang="en-US" dirty="0" smtClean="0"/>
              <a:t>for the </a:t>
            </a:r>
            <a:r>
              <a:rPr lang="en-US" dirty="0" smtClean="0"/>
              <a:t>past 10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IPv6 the relative number of more specifics is climbing, and now stands at 40% of the total set of announced IPv6 prefixes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526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Specific Types </a:t>
            </a:r>
            <a:r>
              <a:rPr lang="mr-IN" dirty="0" smtClean="0"/>
              <a:t>–</a:t>
            </a:r>
            <a:r>
              <a:rPr lang="en-US" dirty="0" smtClean="0"/>
              <a:t> Prefix Counts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7" y="1906569"/>
            <a:ext cx="8462245" cy="4835569"/>
          </a:xfrm>
        </p:spPr>
      </p:pic>
    </p:spTree>
    <p:extLst>
      <p:ext uri="{BB962C8B-B14F-4D97-AF65-F5344CB8AC3E}">
        <p14:creationId xmlns:p14="http://schemas.microsoft.com/office/powerpoint/2010/main" val="99273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Specific Types </a:t>
            </a:r>
            <a:r>
              <a:rPr lang="mr-IN" dirty="0" smtClean="0"/>
              <a:t>–</a:t>
            </a:r>
            <a:r>
              <a:rPr lang="en-US" dirty="0" smtClean="0"/>
              <a:t> Prefix Counts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" y="2264016"/>
            <a:ext cx="4542263" cy="2595579"/>
          </a:xfrm>
        </p:spPr>
      </p:pic>
      <p:sp>
        <p:nvSpPr>
          <p:cNvPr id="5" name="TextBox 4"/>
          <p:cNvSpPr txBox="1"/>
          <p:nvPr/>
        </p:nvSpPr>
        <p:spPr>
          <a:xfrm>
            <a:off x="1642730" y="5032097"/>
            <a:ext cx="4924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IPv4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911" y="5023670"/>
            <a:ext cx="4924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/>
              <a:t>IPv6</a:t>
            </a:r>
            <a:endParaRPr lang="en-US" sz="135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12" y="2264016"/>
            <a:ext cx="4542263" cy="259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Specific Types </a:t>
            </a:r>
            <a:r>
              <a:rPr lang="mr-IN" dirty="0" smtClean="0"/>
              <a:t>–</a:t>
            </a:r>
            <a:r>
              <a:rPr lang="en-US" dirty="0" smtClean="0"/>
              <a:t> Relative Counts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" y="2417433"/>
            <a:ext cx="4615254" cy="2637288"/>
          </a:xfrm>
        </p:spPr>
      </p:pic>
      <p:sp>
        <p:nvSpPr>
          <p:cNvPr id="6" name="TextBox 5"/>
          <p:cNvSpPr txBox="1"/>
          <p:nvPr/>
        </p:nvSpPr>
        <p:spPr>
          <a:xfrm>
            <a:off x="1642730" y="5032097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1" y="5023670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31" y="2417434"/>
            <a:ext cx="4560915" cy="260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3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Specific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both IPv4 and IPv6:</a:t>
            </a:r>
          </a:p>
          <a:p>
            <a:r>
              <a:rPr lang="en-US" dirty="0" smtClean="0"/>
              <a:t>Type I prefixes (”hole punching”) are declining over time (relatively)</a:t>
            </a:r>
          </a:p>
          <a:p>
            <a:r>
              <a:rPr lang="en-US" dirty="0" smtClean="0"/>
              <a:t>Type II prefixes (“</a:t>
            </a:r>
            <a:r>
              <a:rPr lang="en-US" dirty="0"/>
              <a:t>t</a:t>
            </a:r>
            <a:r>
              <a:rPr lang="en-US" dirty="0" smtClean="0"/>
              <a:t>raffic </a:t>
            </a:r>
            <a:r>
              <a:rPr lang="en-US" dirty="0"/>
              <a:t>e</a:t>
            </a:r>
            <a:r>
              <a:rPr lang="en-US" dirty="0" smtClean="0"/>
              <a:t>ngineering”) have been relatively constant at some 30% of more specifics</a:t>
            </a:r>
          </a:p>
          <a:p>
            <a:r>
              <a:rPr lang="en-US" dirty="0" smtClean="0"/>
              <a:t>Type III prefixes (“overlays”) have risen (relatively) and are now the more prevalent form of advertised more </a:t>
            </a:r>
            <a:r>
              <a:rPr lang="en-US" dirty="0" smtClean="0"/>
              <a:t>specifics in both IPv4 and IPv6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Address Spans covered by more specifics?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9" y="1994934"/>
            <a:ext cx="8352801" cy="4773438"/>
          </a:xfrm>
        </p:spPr>
      </p:pic>
    </p:spTree>
    <p:extLst>
      <p:ext uri="{BB962C8B-B14F-4D97-AF65-F5344CB8AC3E}">
        <p14:creationId xmlns:p14="http://schemas.microsoft.com/office/powerpoint/2010/main" val="132887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Address Spans covered by more specifics?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02131"/>
            <a:ext cx="7886700" cy="3674832"/>
          </a:xfrm>
        </p:spPr>
        <p:txBody>
          <a:bodyPr/>
          <a:lstStyle/>
          <a:p>
            <a:r>
              <a:rPr lang="en-US" dirty="0" smtClean="0"/>
              <a:t>Despite IPv4 address exhaustion from 2011, the span of addresses that are announced by more specifics continues to grow by some 32M /32’s per year</a:t>
            </a:r>
          </a:p>
        </p:txBody>
      </p:sp>
    </p:spTree>
    <p:extLst>
      <p:ext uri="{BB962C8B-B14F-4D97-AF65-F5344CB8AC3E}">
        <p14:creationId xmlns:p14="http://schemas.microsoft.com/office/powerpoint/2010/main" val="178950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7" y="365126"/>
            <a:ext cx="8888819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What’s </a:t>
            </a:r>
            <a:r>
              <a:rPr lang="en-US" sz="4000" smtClean="0"/>
              <a:t>a </a:t>
            </a:r>
            <a:r>
              <a:rPr lang="en-US" sz="4000" smtClean="0"/>
              <a:t>“more specific”?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20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prefix advertisement that refines a “covering” advertisement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43446" y="3267347"/>
            <a:ext cx="5767252" cy="150876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6629" y="363963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10.0.0.0/8</a:t>
            </a:r>
          </a:p>
        </p:txBody>
      </p:sp>
      <p:sp>
        <p:nvSpPr>
          <p:cNvPr id="6" name="Oval 5"/>
          <p:cNvSpPr/>
          <p:nvPr/>
        </p:nvSpPr>
        <p:spPr>
          <a:xfrm>
            <a:off x="3585755" y="3778138"/>
            <a:ext cx="3131820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5452" y="3949546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10.1.0.0/16</a:t>
            </a:r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Address Spans covered by more specifics?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2161188"/>
            <a:ext cx="8044166" cy="459705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32510" y="3066325"/>
            <a:ext cx="224443" cy="740904"/>
          </a:xfrm>
          <a:custGeom>
            <a:avLst/>
            <a:gdLst>
              <a:gd name="connsiteX0" fmla="*/ 202452 w 266247"/>
              <a:gd name="connsiteY0" fmla="*/ 513065 h 634091"/>
              <a:gd name="connsiteX1" fmla="*/ 255615 w 266247"/>
              <a:gd name="connsiteY1" fmla="*/ 194089 h 634091"/>
              <a:gd name="connsiteX2" fmla="*/ 117391 w 266247"/>
              <a:gd name="connsiteY2" fmla="*/ 2703 h 634091"/>
              <a:gd name="connsiteX3" fmla="*/ 433 w 266247"/>
              <a:gd name="connsiteY3" fmla="*/ 332312 h 634091"/>
              <a:gd name="connsiteX4" fmla="*/ 159922 w 266247"/>
              <a:gd name="connsiteY4" fmla="*/ 630024 h 634091"/>
              <a:gd name="connsiteX5" fmla="*/ 266247 w 266247"/>
              <a:gd name="connsiteY5" fmla="*/ 513065 h 63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247" h="634091">
                <a:moveTo>
                  <a:pt x="202452" y="513065"/>
                </a:moveTo>
                <a:cubicBezTo>
                  <a:pt x="236122" y="396107"/>
                  <a:pt x="269792" y="279149"/>
                  <a:pt x="255615" y="194089"/>
                </a:cubicBezTo>
                <a:cubicBezTo>
                  <a:pt x="241438" y="109029"/>
                  <a:pt x="159921" y="-20334"/>
                  <a:pt x="117391" y="2703"/>
                </a:cubicBezTo>
                <a:cubicBezTo>
                  <a:pt x="74861" y="25740"/>
                  <a:pt x="-6655" y="227759"/>
                  <a:pt x="433" y="332312"/>
                </a:cubicBezTo>
                <a:cubicBezTo>
                  <a:pt x="7521" y="436865"/>
                  <a:pt x="115620" y="599899"/>
                  <a:pt x="159922" y="630024"/>
                </a:cubicBezTo>
                <a:cubicBezTo>
                  <a:pt x="204224" y="660149"/>
                  <a:pt x="266247" y="513065"/>
                  <a:pt x="266247" y="5130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3989789" y="574409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IPv6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25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Address Spans covered by more specifics?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4" y="2621112"/>
            <a:ext cx="4168441" cy="238217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42" y="2621111"/>
            <a:ext cx="4433777" cy="2533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730" y="5032097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1" y="5023670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3461998" y="3812197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26%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9398" y="3888013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2.5%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349" y="5749039"/>
            <a:ext cx="809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Ratio of More Specific Address Span : </a:t>
            </a:r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Total Advertised Span 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(</a:t>
            </a:r>
            <a:r>
              <a:rPr lang="en-US" b="1" dirty="0" smtClean="0">
                <a:latin typeface="+mj-lt"/>
                <a:ea typeface="AhnbergHand" charset="0"/>
                <a:cs typeface="AhnbergHand" charset="0"/>
              </a:rPr>
              <a:t>%</a:t>
            </a: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)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89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Span: Breakdown into Types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2" y="2584564"/>
            <a:ext cx="4149465" cy="2371123"/>
          </a:xfrm>
        </p:spPr>
      </p:pic>
      <p:sp>
        <p:nvSpPr>
          <p:cNvPr id="5" name="TextBox 4"/>
          <p:cNvSpPr txBox="1"/>
          <p:nvPr/>
        </p:nvSpPr>
        <p:spPr>
          <a:xfrm>
            <a:off x="1642730" y="5032097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1" y="5023670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07" y="2584564"/>
            <a:ext cx="4149466" cy="23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1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of Total Span: Breakdown into Types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13" y="2411804"/>
            <a:ext cx="4399631" cy="2514075"/>
          </a:xfrm>
        </p:spPr>
      </p:pic>
      <p:sp>
        <p:nvSpPr>
          <p:cNvPr id="5" name="TextBox 4"/>
          <p:cNvSpPr txBox="1"/>
          <p:nvPr/>
        </p:nvSpPr>
        <p:spPr>
          <a:xfrm>
            <a:off x="1642730" y="5032097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911" y="5023670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0" y="2411804"/>
            <a:ext cx="4372196" cy="24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3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365126"/>
            <a:ext cx="8844354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Overlays are the majority of More Specifics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both protocols the largest block of more specific announcements in terms of address span are “overlays” where the AS Path of the enclosing aggregate and the more specific are identical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initial IPv6 network had little in the way of overlays and had a high proportion of Type I (Hole Punching) more specifics. This has changed over time and the recent profile is similar to IPv4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9256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Overlays do not change routing, but do they add to the routing load?</a:t>
            </a:r>
          </a:p>
          <a:p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 smtClean="0"/>
              <a:t>more specifics “noisier” than aggregates?</a:t>
            </a:r>
          </a:p>
          <a:p>
            <a:endParaRPr lang="en-US" dirty="0"/>
          </a:p>
          <a:p>
            <a:r>
              <a:rPr lang="en-US" dirty="0" smtClean="0"/>
              <a:t>Are overlays more active in terms of BGP Updates than other </a:t>
            </a:r>
            <a:r>
              <a:rPr lang="en-US" dirty="0" smtClean="0"/>
              <a:t>more specific types?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09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count by Prefix Type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5" y="1943364"/>
            <a:ext cx="8396950" cy="4798257"/>
          </a:xfrm>
        </p:spPr>
      </p:pic>
      <p:cxnSp>
        <p:nvCxnSpPr>
          <p:cNvPr id="4" name="Straight Connector 3"/>
          <p:cNvCxnSpPr/>
          <p:nvPr/>
        </p:nvCxnSpPr>
        <p:spPr>
          <a:xfrm>
            <a:off x="2884516" y="2261062"/>
            <a:ext cx="52370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84516" y="2446713"/>
            <a:ext cx="52370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20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count by Prefix Type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6" y="2492006"/>
            <a:ext cx="4241664" cy="242380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45" y="2492006"/>
            <a:ext cx="4248915" cy="24279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42730" y="5032097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9911" y="5023670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95606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IPv4 the update count for more specific prefixes is greater than the comparable count for root prefixes, while the opposite is the case in IPv6.</a:t>
            </a:r>
          </a:p>
          <a:p>
            <a:r>
              <a:rPr lang="en-US" dirty="0" smtClean="0"/>
              <a:t>But the relative count of more specifics is </a:t>
            </a:r>
            <a:r>
              <a:rPr lang="en-US" dirty="0" smtClean="0"/>
              <a:t>ten times lower </a:t>
            </a:r>
            <a:r>
              <a:rPr lang="en-US" dirty="0" smtClean="0"/>
              <a:t>in IPv6</a:t>
            </a:r>
          </a:p>
          <a:p>
            <a:r>
              <a:rPr lang="en-US" dirty="0" smtClean="0"/>
              <a:t>Let’s “</a:t>
            </a:r>
            <a:r>
              <a:rPr lang="en-US" dirty="0" err="1" smtClean="0"/>
              <a:t>normalise</a:t>
            </a:r>
            <a:r>
              <a:rPr lang="en-US" dirty="0" smtClean="0"/>
              <a:t>” this by dividing the update count by the number of prefixes to get the average update count per prefix of each type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3108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Update count by Prefix 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9" y="1935054"/>
            <a:ext cx="8523008" cy="4870291"/>
          </a:xfrm>
        </p:spPr>
      </p:pic>
      <p:cxnSp>
        <p:nvCxnSpPr>
          <p:cNvPr id="7" name="Straight Connector 6"/>
          <p:cNvCxnSpPr/>
          <p:nvPr/>
        </p:nvCxnSpPr>
        <p:spPr>
          <a:xfrm>
            <a:off x="2360815" y="2252749"/>
            <a:ext cx="52370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0815" y="2438400"/>
            <a:ext cx="52370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26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14" y="147267"/>
            <a:ext cx="111641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advertise a more specific?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700" b="1" dirty="0"/>
              <a:t>I</a:t>
            </a:r>
            <a:r>
              <a:rPr lang="en-US" b="1" dirty="0" smtClean="0"/>
              <a:t>: </a:t>
            </a:r>
            <a:r>
              <a:rPr lang="en-US" dirty="0" smtClean="0"/>
              <a:t> To redirect packets to a different network: “</a:t>
            </a:r>
            <a:r>
              <a:rPr lang="en-US" b="1" dirty="0" smtClean="0"/>
              <a:t>hole punching prefixes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43446" y="3267347"/>
            <a:ext cx="4321561" cy="150876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9809" y="3675479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10.0.0.0/8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AS 65530</a:t>
            </a:r>
          </a:p>
        </p:txBody>
      </p:sp>
      <p:sp>
        <p:nvSpPr>
          <p:cNvPr id="6" name="Oval 5"/>
          <p:cNvSpPr/>
          <p:nvPr/>
        </p:nvSpPr>
        <p:spPr>
          <a:xfrm>
            <a:off x="5525282" y="4813306"/>
            <a:ext cx="3131820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9217" y="5056896"/>
            <a:ext cx="18453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10.1.0.0/16  AS 138000</a:t>
            </a:r>
          </a:p>
        </p:txBody>
      </p:sp>
      <p:sp>
        <p:nvSpPr>
          <p:cNvPr id="8" name="Freeform 7"/>
          <p:cNvSpPr/>
          <p:nvPr/>
        </p:nvSpPr>
        <p:spPr>
          <a:xfrm>
            <a:off x="5545822" y="2764631"/>
            <a:ext cx="1719372" cy="862035"/>
          </a:xfrm>
          <a:custGeom>
            <a:avLst/>
            <a:gdLst>
              <a:gd name="connsiteX0" fmla="*/ 2292496 w 2292496"/>
              <a:gd name="connsiteY0" fmla="*/ 0 h 1149380"/>
              <a:gd name="connsiteX1" fmla="*/ 1163784 w 2292496"/>
              <a:gd name="connsiteY1" fmla="*/ 428625 h 1149380"/>
              <a:gd name="connsiteX2" fmla="*/ 63646 w 2292496"/>
              <a:gd name="connsiteY2" fmla="*/ 1085850 h 1149380"/>
              <a:gd name="connsiteX3" fmla="*/ 120796 w 2292496"/>
              <a:gd name="connsiteY3" fmla="*/ 585788 h 1149380"/>
              <a:gd name="connsiteX4" fmla="*/ 20784 w 2292496"/>
              <a:gd name="connsiteY4" fmla="*/ 1100138 h 1149380"/>
              <a:gd name="connsiteX5" fmla="*/ 563709 w 2292496"/>
              <a:gd name="connsiteY5" fmla="*/ 1128713 h 114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2496" h="1149380">
                <a:moveTo>
                  <a:pt x="2292496" y="0"/>
                </a:moveTo>
                <a:cubicBezTo>
                  <a:pt x="1913877" y="123825"/>
                  <a:pt x="1535259" y="247650"/>
                  <a:pt x="1163784" y="428625"/>
                </a:cubicBezTo>
                <a:cubicBezTo>
                  <a:pt x="792309" y="609600"/>
                  <a:pt x="237477" y="1059656"/>
                  <a:pt x="63646" y="1085850"/>
                </a:cubicBezTo>
                <a:cubicBezTo>
                  <a:pt x="-110185" y="1112044"/>
                  <a:pt x="127940" y="583407"/>
                  <a:pt x="120796" y="585788"/>
                </a:cubicBezTo>
                <a:cubicBezTo>
                  <a:pt x="113652" y="588169"/>
                  <a:pt x="-53035" y="1009651"/>
                  <a:pt x="20784" y="1100138"/>
                </a:cubicBezTo>
                <a:cubicBezTo>
                  <a:pt x="94603" y="1190625"/>
                  <a:pt x="563709" y="1128713"/>
                  <a:pt x="563709" y="1128713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6761560" y="2828925"/>
            <a:ext cx="728663" cy="1813317"/>
          </a:xfrm>
          <a:custGeom>
            <a:avLst/>
            <a:gdLst>
              <a:gd name="connsiteX0" fmla="*/ 971550 w 971550"/>
              <a:gd name="connsiteY0" fmla="*/ 0 h 2417756"/>
              <a:gd name="connsiteX1" fmla="*/ 71437 w 971550"/>
              <a:gd name="connsiteY1" fmla="*/ 857250 h 2417756"/>
              <a:gd name="connsiteX2" fmla="*/ 342900 w 971550"/>
              <a:gd name="connsiteY2" fmla="*/ 2328863 h 2417756"/>
              <a:gd name="connsiteX3" fmla="*/ 414337 w 971550"/>
              <a:gd name="connsiteY3" fmla="*/ 1857375 h 2417756"/>
              <a:gd name="connsiteX4" fmla="*/ 357187 w 971550"/>
              <a:gd name="connsiteY4" fmla="*/ 2414588 h 2417756"/>
              <a:gd name="connsiteX5" fmla="*/ 0 w 971550"/>
              <a:gd name="connsiteY5" fmla="*/ 2043113 h 24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550" h="2417756">
                <a:moveTo>
                  <a:pt x="971550" y="0"/>
                </a:moveTo>
                <a:cubicBezTo>
                  <a:pt x="573881" y="234553"/>
                  <a:pt x="176212" y="469106"/>
                  <a:pt x="71437" y="857250"/>
                </a:cubicBezTo>
                <a:cubicBezTo>
                  <a:pt x="-33338" y="1245394"/>
                  <a:pt x="285750" y="2162176"/>
                  <a:pt x="342900" y="2328863"/>
                </a:cubicBezTo>
                <a:cubicBezTo>
                  <a:pt x="400050" y="2495550"/>
                  <a:pt x="411956" y="1843088"/>
                  <a:pt x="414337" y="1857375"/>
                </a:cubicBezTo>
                <a:cubicBezTo>
                  <a:pt x="416718" y="1871663"/>
                  <a:pt x="426243" y="2383632"/>
                  <a:pt x="357187" y="2414588"/>
                </a:cubicBezTo>
                <a:cubicBezTo>
                  <a:pt x="288131" y="2445544"/>
                  <a:pt x="144065" y="2244328"/>
                  <a:pt x="0" y="2043113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4061005" y="4830739"/>
            <a:ext cx="14960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Different Origin AS</a:t>
            </a:r>
          </a:p>
        </p:txBody>
      </p:sp>
    </p:spTree>
    <p:extLst>
      <p:ext uri="{BB962C8B-B14F-4D97-AF65-F5344CB8AC3E}">
        <p14:creationId xmlns:p14="http://schemas.microsoft.com/office/powerpoint/2010/main" val="1501715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Update count by Prefix 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2" y="2492006"/>
            <a:ext cx="4208559" cy="2404891"/>
          </a:xfrm>
        </p:spPr>
      </p:pic>
      <p:sp>
        <p:nvSpPr>
          <p:cNvPr id="13" name="TextBox 12"/>
          <p:cNvSpPr txBox="1"/>
          <p:nvPr/>
        </p:nvSpPr>
        <p:spPr>
          <a:xfrm>
            <a:off x="1642730" y="5032097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9911" y="5023670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65" y="2492006"/>
            <a:ext cx="4208558" cy="240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52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average, in IPv4 More Specifics are slightly noisier than Roots, while in IPv6 roots and more specifics are equally likely to be the subject of BGP updates</a:t>
            </a:r>
          </a:p>
          <a:p>
            <a:endParaRPr lang="en-US" dirty="0"/>
          </a:p>
          <a:p>
            <a:r>
              <a:rPr lang="en-US" dirty="0" smtClean="0"/>
              <a:t>Are different types of more specifics more or less stable in BGP terms?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0407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Number of Updates Per More Specific Prefix 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55" y="1963712"/>
            <a:ext cx="8565003" cy="4894288"/>
          </a:xfrm>
        </p:spPr>
      </p:pic>
      <p:cxnSp>
        <p:nvCxnSpPr>
          <p:cNvPr id="8" name="Straight Connector 7"/>
          <p:cNvCxnSpPr/>
          <p:nvPr/>
        </p:nvCxnSpPr>
        <p:spPr>
          <a:xfrm>
            <a:off x="3848793" y="2269375"/>
            <a:ext cx="52370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48793" y="2455026"/>
            <a:ext cx="52370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48793" y="2632364"/>
            <a:ext cx="523702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23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Number of Updates Per More Specific Prefix 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3" y="2404287"/>
            <a:ext cx="4381945" cy="25039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49" y="2404287"/>
            <a:ext cx="4381946" cy="2503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730" y="5032097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1" y="5023670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15706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Number of Updates Per More Specific Prefix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019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In IPv4 Type II Traffic Engineering Prefixes show a slightly higher level of BGP instability on average over Type I Hole Punching Prefixes, while Type III Overlay Prefixes show the </a:t>
            </a:r>
            <a:r>
              <a:rPr lang="en-US" dirty="0" smtClean="0"/>
              <a:t>lowest average update rate of </a:t>
            </a:r>
            <a:r>
              <a:rPr lang="en-US" dirty="0" smtClean="0"/>
              <a:t>more specifics</a:t>
            </a:r>
          </a:p>
          <a:p>
            <a:r>
              <a:rPr lang="en-US" dirty="0" smtClean="0"/>
              <a:t> In IPv6 this has only been apparent in the past three </a:t>
            </a:r>
            <a:r>
              <a:rPr lang="en-US" dirty="0" smtClean="0"/>
              <a:t>years, where Type </a:t>
            </a:r>
            <a:r>
              <a:rPr lang="en-US" dirty="0" smtClean="0"/>
              <a:t>II Traffic Engineering Prefixes </a:t>
            </a:r>
            <a:r>
              <a:rPr lang="en-US" dirty="0" smtClean="0"/>
              <a:t>are showing </a:t>
            </a:r>
            <a:r>
              <a:rPr lang="en-US" dirty="0" smtClean="0"/>
              <a:t>the greatest levels of BGP instability </a:t>
            </a:r>
            <a:r>
              <a:rPr lang="en-US" dirty="0" smtClean="0"/>
              <a:t> </a:t>
            </a:r>
            <a:r>
              <a:rPr lang="en-US" dirty="0" smtClean="0"/>
              <a:t>and Type I Hole Punching more specifics showing the </a:t>
            </a:r>
            <a:r>
              <a:rPr lang="en-US" dirty="0" smtClean="0"/>
              <a:t>lowest update rates</a:t>
            </a:r>
          </a:p>
        </p:txBody>
      </p:sp>
    </p:spTree>
    <p:extLst>
      <p:ext uri="{BB962C8B-B14F-4D97-AF65-F5344CB8AC3E}">
        <p14:creationId xmlns:p14="http://schemas.microsoft.com/office/powerpoint/2010/main" val="1653561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Instability is heavily skewed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282" r="31552"/>
          <a:stretch/>
        </p:blipFill>
        <p:spPr>
          <a:xfrm>
            <a:off x="124763" y="2076458"/>
            <a:ext cx="4104602" cy="2955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730" y="5032097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911" y="5023670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2645" r="30814"/>
          <a:stretch/>
        </p:blipFill>
        <p:spPr>
          <a:xfrm>
            <a:off x="4544162" y="1944215"/>
            <a:ext cx="4217582" cy="30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16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Instability is heavily skewed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28" y="1950316"/>
            <a:ext cx="7886700" cy="4351338"/>
          </a:xfrm>
        </p:spPr>
        <p:txBody>
          <a:bodyPr/>
          <a:lstStyle/>
          <a:p>
            <a:r>
              <a:rPr lang="en-US" dirty="0" smtClean="0"/>
              <a:t>Instead of looking at update profiles averaged across all prefixes, lets now look only at those prefixes that showed instability (were updated) each day (“active” prefixes)</a:t>
            </a:r>
          </a:p>
        </p:txBody>
      </p:sp>
    </p:spTree>
    <p:extLst>
      <p:ext uri="{BB962C8B-B14F-4D97-AF65-F5344CB8AC3E}">
        <p14:creationId xmlns:p14="http://schemas.microsoft.com/office/powerpoint/2010/main" val="284496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</a:t>
            </a:r>
            <a:r>
              <a:rPr lang="en-US" dirty="0" smtClean="0"/>
              <a:t>Active Prefixes </a:t>
            </a:r>
            <a:r>
              <a:rPr lang="en-US" dirty="0" smtClean="0"/>
              <a:t>are more Unstable?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" y="1998641"/>
            <a:ext cx="8154742" cy="4659854"/>
          </a:xfrm>
        </p:spPr>
      </p:pic>
    </p:spTree>
    <p:extLst>
      <p:ext uri="{BB962C8B-B14F-4D97-AF65-F5344CB8AC3E}">
        <p14:creationId xmlns:p14="http://schemas.microsoft.com/office/powerpoint/2010/main" val="1098418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</a:t>
            </a:r>
            <a:r>
              <a:rPr lang="en-US" dirty="0" smtClean="0"/>
              <a:t>Active Prefixes </a:t>
            </a:r>
            <a:r>
              <a:rPr lang="en-US" dirty="0" smtClean="0"/>
              <a:t>are more Unstable?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" y="2306212"/>
            <a:ext cx="4665215" cy="26658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33" y="2380364"/>
            <a:ext cx="4367987" cy="2495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730" y="5032097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1" y="5023670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71642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Prefixes are more Unstable?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II More Specific Prefixes (Traffic Engineering) are approximately twice as likely to be unstable than either root prefixes or other types of More Specifics in both IPv4 and IPv6 </a:t>
            </a:r>
          </a:p>
          <a:p>
            <a:endParaRPr lang="en-US" dirty="0"/>
          </a:p>
          <a:p>
            <a:r>
              <a:rPr lang="en-US" dirty="0" smtClean="0"/>
              <a:t>This matches a rough intuition about the nature of more specifics, where overlays and hole punching would be expected to be as stable as root announcements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8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Type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8222955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mr-IN" sz="2000" dirty="0" smtClean="0">
                <a:latin typeface="Menlo" charset="0"/>
                <a:ea typeface="Menlo" charset="0"/>
                <a:cs typeface="Menlo" charset="0"/>
              </a:rPr>
              <a:t>Network       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  </a:t>
            </a:r>
            <a:r>
              <a:rPr lang="mr-IN" sz="2000" dirty="0" err="1" smtClean="0">
                <a:latin typeface="Menlo" charset="0"/>
                <a:ea typeface="Menlo" charset="0"/>
                <a:cs typeface="Menlo" charset="0"/>
              </a:rPr>
              <a:t>Path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>
                <a:latin typeface="Menlo" charset="0"/>
                <a:ea typeface="Menlo" charset="0"/>
                <a:cs typeface="Menlo" charset="0"/>
              </a:rPr>
              <a:t>&gt;* 72.249.184.0/21    4777 </a:t>
            </a:r>
            <a:r>
              <a:rPr lang="cs-CZ" sz="2000" dirty="0">
                <a:latin typeface="Menlo" charset="0"/>
                <a:ea typeface="Menlo" charset="0"/>
                <a:cs typeface="Menlo" charset="0"/>
              </a:rPr>
              <a:t>2497 3356 </a:t>
            </a:r>
            <a:r>
              <a:rPr lang="cs-CZ" sz="2000" dirty="0" smtClean="0">
                <a:latin typeface="Menlo" charset="0"/>
                <a:ea typeface="Menlo" charset="0"/>
                <a:cs typeface="Menlo" charset="0"/>
              </a:rPr>
              <a:t>36024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>
                <a:latin typeface="Menlo" charset="0"/>
                <a:ea typeface="Menlo" charset="0"/>
                <a:cs typeface="Menlo" charset="0"/>
              </a:rPr>
              <a:t>&gt;* 72.249.184.0/24    4777 </a:t>
            </a:r>
            <a:r>
              <a:rPr lang="cs-CZ" sz="2000" dirty="0">
                <a:latin typeface="Menlo" charset="0"/>
                <a:ea typeface="Menlo" charset="0"/>
                <a:cs typeface="Menlo" charset="0"/>
              </a:rPr>
              <a:t>2497 </a:t>
            </a:r>
            <a:r>
              <a:rPr lang="cs-CZ" sz="2000" dirty="0" smtClean="0">
                <a:latin typeface="Menlo" charset="0"/>
                <a:ea typeface="Menlo" charset="0"/>
                <a:cs typeface="Menlo" charset="0"/>
              </a:rPr>
              <a:t>2914 40824 394094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4" name="Freeform 3"/>
          <p:cNvSpPr/>
          <p:nvPr/>
        </p:nvSpPr>
        <p:spPr>
          <a:xfrm>
            <a:off x="6269915" y="2358745"/>
            <a:ext cx="1225193" cy="577500"/>
          </a:xfrm>
          <a:custGeom>
            <a:avLst/>
            <a:gdLst>
              <a:gd name="connsiteX0" fmla="*/ 1407883 w 1633590"/>
              <a:gd name="connsiteY0" fmla="*/ 602984 h 770000"/>
              <a:gd name="connsiteX1" fmla="*/ 621074 w 1633590"/>
              <a:gd name="connsiteY1" fmla="*/ 7560 h 770000"/>
              <a:gd name="connsiteX2" fmla="*/ 36283 w 1633590"/>
              <a:gd name="connsiteY2" fmla="*/ 294640 h 770000"/>
              <a:gd name="connsiteX3" fmla="*/ 174507 w 1633590"/>
              <a:gd name="connsiteY3" fmla="*/ 698677 h 770000"/>
              <a:gd name="connsiteX4" fmla="*/ 1088907 w 1633590"/>
              <a:gd name="connsiteY4" fmla="*/ 751840 h 770000"/>
              <a:gd name="connsiteX5" fmla="*/ 1631167 w 1633590"/>
              <a:gd name="connsiteY5" fmla="*/ 496658 h 770000"/>
              <a:gd name="connsiteX6" fmla="*/ 1301558 w 1633590"/>
              <a:gd name="connsiteY6" fmla="*/ 305272 h 7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590" h="770000">
                <a:moveTo>
                  <a:pt x="1407883" y="602984"/>
                </a:moveTo>
                <a:cubicBezTo>
                  <a:pt x="1128778" y="330967"/>
                  <a:pt x="849674" y="58951"/>
                  <a:pt x="621074" y="7560"/>
                </a:cubicBezTo>
                <a:cubicBezTo>
                  <a:pt x="392474" y="-43831"/>
                  <a:pt x="110711" y="179454"/>
                  <a:pt x="36283" y="294640"/>
                </a:cubicBezTo>
                <a:cubicBezTo>
                  <a:pt x="-38145" y="409826"/>
                  <a:pt x="-930" y="622477"/>
                  <a:pt x="174507" y="698677"/>
                </a:cubicBezTo>
                <a:cubicBezTo>
                  <a:pt x="349944" y="774877"/>
                  <a:pt x="846130" y="785510"/>
                  <a:pt x="1088907" y="751840"/>
                </a:cubicBezTo>
                <a:cubicBezTo>
                  <a:pt x="1331684" y="718170"/>
                  <a:pt x="1595725" y="571086"/>
                  <a:pt x="1631167" y="496658"/>
                </a:cubicBezTo>
                <a:cubicBezTo>
                  <a:pt x="1666609" y="422230"/>
                  <a:pt x="1301558" y="305272"/>
                  <a:pt x="1301558" y="3052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reeform 4"/>
          <p:cNvSpPr/>
          <p:nvPr/>
        </p:nvSpPr>
        <p:spPr>
          <a:xfrm>
            <a:off x="7238109" y="2835223"/>
            <a:ext cx="1211291" cy="589790"/>
          </a:xfrm>
          <a:custGeom>
            <a:avLst/>
            <a:gdLst>
              <a:gd name="connsiteX0" fmla="*/ 191386 w 1615054"/>
              <a:gd name="connsiteY0" fmla="*/ 648162 h 786386"/>
              <a:gd name="connsiteX1" fmla="*/ 1371600 w 1615054"/>
              <a:gd name="connsiteY1" fmla="*/ 573735 h 786386"/>
              <a:gd name="connsiteX2" fmla="*/ 1552354 w 1615054"/>
              <a:gd name="connsiteY2" fmla="*/ 74004 h 786386"/>
              <a:gd name="connsiteX3" fmla="*/ 574158 w 1615054"/>
              <a:gd name="connsiteY3" fmla="*/ 20842 h 786386"/>
              <a:gd name="connsiteX4" fmla="*/ 95693 w 1615054"/>
              <a:gd name="connsiteY4" fmla="*/ 254758 h 786386"/>
              <a:gd name="connsiteX5" fmla="*/ 0 w 1615054"/>
              <a:gd name="connsiteY5" fmla="*/ 786386 h 78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054" h="786386">
                <a:moveTo>
                  <a:pt x="191386" y="648162"/>
                </a:moveTo>
                <a:cubicBezTo>
                  <a:pt x="668079" y="658795"/>
                  <a:pt x="1144772" y="669428"/>
                  <a:pt x="1371600" y="573735"/>
                </a:cubicBezTo>
                <a:cubicBezTo>
                  <a:pt x="1598428" y="478042"/>
                  <a:pt x="1685261" y="166153"/>
                  <a:pt x="1552354" y="74004"/>
                </a:cubicBezTo>
                <a:cubicBezTo>
                  <a:pt x="1419447" y="-18145"/>
                  <a:pt x="816935" y="-9284"/>
                  <a:pt x="574158" y="20842"/>
                </a:cubicBezTo>
                <a:cubicBezTo>
                  <a:pt x="331381" y="50968"/>
                  <a:pt x="191386" y="127167"/>
                  <a:pt x="95693" y="254758"/>
                </a:cubicBezTo>
                <a:cubicBezTo>
                  <a:pt x="0" y="382349"/>
                  <a:pt x="0" y="786386"/>
                  <a:pt x="0" y="7863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214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Number of Updates per Active Prefix Type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3" y="2476057"/>
            <a:ext cx="4409127" cy="25195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76057"/>
            <a:ext cx="4476418" cy="2557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2730" y="5032097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911" y="5023670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50536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Number of Updates per Active Prefix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IPv4 Type II Traffic Engineering Prefixes have a greater average number of updates than other  prefix types</a:t>
            </a:r>
          </a:p>
          <a:p>
            <a:r>
              <a:rPr lang="en-US" dirty="0" smtClean="0"/>
              <a:t>In IPv6 Root Prefixes tend to have a lower average number of updates than other prefix types</a:t>
            </a:r>
          </a:p>
          <a:p>
            <a:r>
              <a:rPr lang="en-US" b="1" dirty="0" smtClean="0"/>
              <a:t>Perhaps the significant message here is that IPv6 has a higher inherent level of </a:t>
            </a:r>
            <a:r>
              <a:rPr lang="en-US" b="1" dirty="0" smtClean="0"/>
              <a:t>routing instability </a:t>
            </a:r>
            <a:r>
              <a:rPr lang="mr-IN" b="1" dirty="0" smtClean="0"/>
              <a:t>–</a:t>
            </a:r>
            <a:r>
              <a:rPr lang="en-US" b="1" dirty="0" smtClean="0"/>
              <a:t> unstable prefixes in IPv6 have 100x more instability events per unstable prefix on average than unstable prefixes in  IPv4</a:t>
            </a:r>
          </a:p>
        </p:txBody>
      </p:sp>
    </p:spTree>
    <p:extLst>
      <p:ext uri="{BB962C8B-B14F-4D97-AF65-F5344CB8AC3E}">
        <p14:creationId xmlns:p14="http://schemas.microsoft.com/office/powerpoint/2010/main" val="5415785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Overlay more specific prefixes were removed from the routing 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71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Size Implications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" y="2356523"/>
            <a:ext cx="4496927" cy="25696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73" y="2356523"/>
            <a:ext cx="4496927" cy="2569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5504" y="5016148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2686" y="5007721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91576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Count Implications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3" y="2372389"/>
            <a:ext cx="4353306" cy="24876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72389"/>
            <a:ext cx="4524984" cy="2585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5504" y="5016148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2686" y="5007721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IPv6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88407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Overlay more specific prefixes were removed from the routing table?</a:t>
            </a:r>
          </a:p>
          <a:p>
            <a:r>
              <a:rPr lang="en-US" dirty="0" smtClean="0"/>
              <a:t>Both IPv4 and IPv6 routing tables would drop in size by approximately 30%, as Overlay more specifics are now the predominate type of more specifics in the routing tables</a:t>
            </a:r>
          </a:p>
          <a:p>
            <a:r>
              <a:rPr lang="en-US" dirty="0" smtClean="0"/>
              <a:t>The rate of dynamic instability in BGP would not change by any significant amount, as </a:t>
            </a:r>
            <a:r>
              <a:rPr lang="en-US" dirty="0" smtClean="0"/>
              <a:t>overlay </a:t>
            </a:r>
            <a:r>
              <a:rPr lang="en-US" dirty="0" smtClean="0"/>
              <a:t>more specifics are relatively stable prefixes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53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More specifics add to both the size and the update load of BGP</a:t>
            </a:r>
          </a:p>
        </p:txBody>
      </p:sp>
    </p:spTree>
    <p:extLst>
      <p:ext uri="{BB962C8B-B14F-4D97-AF65-F5344CB8AC3E}">
        <p14:creationId xmlns:p14="http://schemas.microsoft.com/office/powerpoint/2010/main" val="1088199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More specifics add to both the size and the update load of BGP</a:t>
            </a:r>
          </a:p>
          <a:p>
            <a:r>
              <a:rPr lang="en-US" sz="2000" dirty="0" smtClean="0"/>
              <a:t>However BGP itself is both a reachability and a traffic engineering tool, and more specifics are often used to qualify reachability by traffic engineering. We have no other viable internet-wide traffic engineering tools, so this particular use of BGP really has no alternative</a:t>
            </a:r>
          </a:p>
        </p:txBody>
      </p:sp>
    </p:spTree>
    <p:extLst>
      <p:ext uri="{BB962C8B-B14F-4D97-AF65-F5344CB8AC3E}">
        <p14:creationId xmlns:p14="http://schemas.microsoft.com/office/powerpoint/2010/main" val="4137659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More specifics add to both the size and the update load of BGP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However BGP itself is both a reachability and a traffic engineering tool, and more specifics are often used to qualify reachability by traffic engineering. We have no other viable internet-wide traffic engineering tools, so this particular use of BGP really has no alternative</a:t>
            </a:r>
          </a:p>
          <a:p>
            <a:r>
              <a:rPr lang="en-US" sz="2000" dirty="0" smtClean="0"/>
              <a:t>Recent years have seen the decline of hole punching as more providers tend to treat their address blocks as integral units.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2171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More specifics add to both the size and the update load of BGP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However BGP itself is both a reachability and a traffic engineering tool, and more specifics are often used to qualify reachability by traffic engineering. We have no other viable internet-wide traffic engineering tools, so this particular use of BGP really has no alternative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Recent years have seen the decline of hole punching as more providers tend to treat their address blocks as integral units.</a:t>
            </a:r>
          </a:p>
          <a:p>
            <a:r>
              <a:rPr lang="en-US" sz="2000" dirty="0" smtClean="0"/>
              <a:t>Overlays are becoming more prevalent as a means of protecting a routing block from more specific hijack threats. While this has implications in terms of total table size it has no significant impact on BGP update rates.</a:t>
            </a:r>
          </a:p>
        </p:txBody>
      </p:sp>
    </p:spTree>
    <p:extLst>
      <p:ext uri="{BB962C8B-B14F-4D97-AF65-F5344CB8AC3E}">
        <p14:creationId xmlns:p14="http://schemas.microsoft.com/office/powerpoint/2010/main" val="17765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365126"/>
            <a:ext cx="950595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advertise a more specific?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700" b="1" dirty="0"/>
              <a:t>II</a:t>
            </a:r>
            <a:r>
              <a:rPr lang="en-US" b="1" dirty="0" smtClean="0"/>
              <a:t>: </a:t>
            </a:r>
            <a:r>
              <a:rPr lang="en-US" dirty="0" smtClean="0"/>
              <a:t> To redirect incoming traffic to different network paths: “</a:t>
            </a:r>
            <a:r>
              <a:rPr lang="en-US" b="1" dirty="0" smtClean="0"/>
              <a:t>traffic engineering prefixes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43446" y="3267347"/>
            <a:ext cx="5767252" cy="150876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2606" y="3278567"/>
            <a:ext cx="9108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10.0.0.0/8</a:t>
            </a:r>
          </a:p>
          <a:p>
            <a:r>
              <a:rPr lang="en-US" sz="1350" dirty="0"/>
              <a:t>AS 65530</a:t>
            </a:r>
          </a:p>
        </p:txBody>
      </p:sp>
      <p:sp>
        <p:nvSpPr>
          <p:cNvPr id="6" name="Oval 5"/>
          <p:cNvSpPr/>
          <p:nvPr/>
        </p:nvSpPr>
        <p:spPr>
          <a:xfrm>
            <a:off x="4037917" y="3698259"/>
            <a:ext cx="3131820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6707" y="3847387"/>
            <a:ext cx="1646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10.0.0.0/9  AS 65530</a:t>
            </a:r>
          </a:p>
        </p:txBody>
      </p:sp>
      <p:sp>
        <p:nvSpPr>
          <p:cNvPr id="8" name="Right Arrow 7"/>
          <p:cNvSpPr/>
          <p:nvPr/>
        </p:nvSpPr>
        <p:spPr>
          <a:xfrm rot="15200251">
            <a:off x="5845628" y="4576698"/>
            <a:ext cx="973130" cy="51598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1587807" y="3676273"/>
            <a:ext cx="3039711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8228108">
            <a:off x="1923987" y="4518459"/>
            <a:ext cx="973130" cy="51598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2096003" y="3882843"/>
            <a:ext cx="18229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10.128.0.0/9  AS 65530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9128" y="5315722"/>
            <a:ext cx="1033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AS 65536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2192" y="5324296"/>
            <a:ext cx="1033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AS 65537</a:t>
            </a:r>
          </a:p>
        </p:txBody>
      </p:sp>
      <p:sp>
        <p:nvSpPr>
          <p:cNvPr id="14" name="Freeform 13"/>
          <p:cNvSpPr/>
          <p:nvPr/>
        </p:nvSpPr>
        <p:spPr>
          <a:xfrm>
            <a:off x="4327327" y="4450943"/>
            <a:ext cx="1534121" cy="1474797"/>
          </a:xfrm>
          <a:custGeom>
            <a:avLst/>
            <a:gdLst>
              <a:gd name="connsiteX0" fmla="*/ 88106 w 2045494"/>
              <a:gd name="connsiteY0" fmla="*/ 1966396 h 1966396"/>
              <a:gd name="connsiteX1" fmla="*/ 102394 w 2045494"/>
              <a:gd name="connsiteY1" fmla="*/ 1466333 h 1966396"/>
              <a:gd name="connsiteX2" fmla="*/ 1116806 w 2045494"/>
              <a:gd name="connsiteY2" fmla="*/ 1394896 h 1966396"/>
              <a:gd name="connsiteX3" fmla="*/ 1988344 w 2045494"/>
              <a:gd name="connsiteY3" fmla="*/ 1023421 h 1966396"/>
              <a:gd name="connsiteX4" fmla="*/ 1788319 w 2045494"/>
              <a:gd name="connsiteY4" fmla="*/ 23296 h 1966396"/>
              <a:gd name="connsiteX5" fmla="*/ 1688306 w 2045494"/>
              <a:gd name="connsiteY5" fmla="*/ 294758 h 1966396"/>
              <a:gd name="connsiteX6" fmla="*/ 1802606 w 2045494"/>
              <a:gd name="connsiteY6" fmla="*/ 23296 h 1966396"/>
              <a:gd name="connsiteX7" fmla="*/ 2045494 w 2045494"/>
              <a:gd name="connsiteY7" fmla="*/ 137596 h 196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494" h="1966396">
                <a:moveTo>
                  <a:pt x="88106" y="1966396"/>
                </a:moveTo>
                <a:cubicBezTo>
                  <a:pt x="9525" y="1763989"/>
                  <a:pt x="-69056" y="1561583"/>
                  <a:pt x="102394" y="1466333"/>
                </a:cubicBezTo>
                <a:cubicBezTo>
                  <a:pt x="273844" y="1371083"/>
                  <a:pt x="802481" y="1468715"/>
                  <a:pt x="1116806" y="1394896"/>
                </a:cubicBezTo>
                <a:cubicBezTo>
                  <a:pt x="1431131" y="1321077"/>
                  <a:pt x="1876425" y="1252021"/>
                  <a:pt x="1988344" y="1023421"/>
                </a:cubicBezTo>
                <a:cubicBezTo>
                  <a:pt x="2100263" y="794821"/>
                  <a:pt x="1838325" y="144740"/>
                  <a:pt x="1788319" y="23296"/>
                </a:cubicBezTo>
                <a:cubicBezTo>
                  <a:pt x="1738313" y="-98148"/>
                  <a:pt x="1685925" y="294758"/>
                  <a:pt x="1688306" y="294758"/>
                </a:cubicBezTo>
                <a:cubicBezTo>
                  <a:pt x="1690687" y="294758"/>
                  <a:pt x="1743075" y="49490"/>
                  <a:pt x="1802606" y="23296"/>
                </a:cubicBezTo>
                <a:cubicBezTo>
                  <a:pt x="1862137" y="-2898"/>
                  <a:pt x="2045494" y="137596"/>
                  <a:pt x="2045494" y="137596"/>
                </a:cubicBez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2559340" y="4421621"/>
            <a:ext cx="1729742" cy="1504119"/>
          </a:xfrm>
          <a:custGeom>
            <a:avLst/>
            <a:gdLst>
              <a:gd name="connsiteX0" fmla="*/ 2202535 w 2306322"/>
              <a:gd name="connsiteY0" fmla="*/ 2005492 h 2005492"/>
              <a:gd name="connsiteX1" fmla="*/ 2131097 w 2306322"/>
              <a:gd name="connsiteY1" fmla="*/ 1576867 h 2005492"/>
              <a:gd name="connsiteX2" fmla="*/ 573760 w 2306322"/>
              <a:gd name="connsiteY2" fmla="*/ 1462567 h 2005492"/>
              <a:gd name="connsiteX3" fmla="*/ 2260 w 2306322"/>
              <a:gd name="connsiteY3" fmla="*/ 1305404 h 2005492"/>
              <a:gd name="connsiteX4" fmla="*/ 745210 w 2306322"/>
              <a:gd name="connsiteY4" fmla="*/ 148117 h 2005492"/>
              <a:gd name="connsiteX5" fmla="*/ 488035 w 2306322"/>
              <a:gd name="connsiteY5" fmla="*/ 219554 h 2005492"/>
              <a:gd name="connsiteX6" fmla="*/ 773785 w 2306322"/>
              <a:gd name="connsiteY6" fmla="*/ 5242 h 2005492"/>
              <a:gd name="connsiteX7" fmla="*/ 916660 w 2306322"/>
              <a:gd name="connsiteY7" fmla="*/ 476729 h 200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6322" h="2005492">
                <a:moveTo>
                  <a:pt x="2202535" y="2005492"/>
                </a:moveTo>
                <a:cubicBezTo>
                  <a:pt x="2302547" y="1836423"/>
                  <a:pt x="2402559" y="1667354"/>
                  <a:pt x="2131097" y="1576867"/>
                </a:cubicBezTo>
                <a:cubicBezTo>
                  <a:pt x="1859635" y="1486380"/>
                  <a:pt x="928566" y="1507811"/>
                  <a:pt x="573760" y="1462567"/>
                </a:cubicBezTo>
                <a:cubicBezTo>
                  <a:pt x="218954" y="1417323"/>
                  <a:pt x="-26315" y="1524479"/>
                  <a:pt x="2260" y="1305404"/>
                </a:cubicBezTo>
                <a:cubicBezTo>
                  <a:pt x="30835" y="1086329"/>
                  <a:pt x="664247" y="329092"/>
                  <a:pt x="745210" y="148117"/>
                </a:cubicBezTo>
                <a:cubicBezTo>
                  <a:pt x="826173" y="-32858"/>
                  <a:pt x="483273" y="243366"/>
                  <a:pt x="488035" y="219554"/>
                </a:cubicBezTo>
                <a:cubicBezTo>
                  <a:pt x="492797" y="195742"/>
                  <a:pt x="702348" y="-37620"/>
                  <a:pt x="773785" y="5242"/>
                </a:cubicBezTo>
                <a:cubicBezTo>
                  <a:pt x="845222" y="48104"/>
                  <a:pt x="916660" y="476729"/>
                  <a:pt x="916660" y="476729"/>
                </a:cubicBez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3285532" y="4877310"/>
            <a:ext cx="25247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Same Origin AS, different AS Path</a:t>
            </a:r>
          </a:p>
        </p:txBody>
      </p:sp>
    </p:spTree>
    <p:extLst>
      <p:ext uri="{BB962C8B-B14F-4D97-AF65-F5344CB8AC3E}">
        <p14:creationId xmlns:p14="http://schemas.microsoft.com/office/powerpoint/2010/main" val="321616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More specifics add to both the size and the update load of BGP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However BGP itself is both a reachability and a traffic engineering tool, and more specifics are often used to qualify reachability by traffic engineering. We have no other viable internet-wide traffic engineering tools, so this particular use of BGP really has no alternative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Recent years have seen the decline of hole punching as more providers tend to treat their address blocks as integral units.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Overlays are becoming more prevalent as a mean of protecting a routing block from more specific hijack threats. While this has implications in terms of total table size it has no significant impact on BGP update rates.</a:t>
            </a:r>
          </a:p>
          <a:p>
            <a:r>
              <a:rPr lang="en-US" sz="2000" dirty="0" smtClean="0"/>
              <a:t>There is the question of total instability in IPv6 being far greater than IPv4, but this is not intrinsically an issue with more specifics, but a more general issue of BGP routing instability in IPv6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2241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944" y="3050215"/>
            <a:ext cx="5692406" cy="24397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Thanks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9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Type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mr-IN" sz="2000" dirty="0">
                <a:latin typeface="Menlo" charset="0"/>
                <a:ea typeface="Menlo" charset="0"/>
                <a:cs typeface="Menlo" charset="0"/>
              </a:rPr>
              <a:t>Network          </a:t>
            </a:r>
            <a:r>
              <a:rPr lang="mr-IN" sz="2000" dirty="0" err="1">
                <a:latin typeface="Menlo" charset="0"/>
                <a:ea typeface="Menlo" charset="0"/>
                <a:cs typeface="Menlo" charset="0"/>
              </a:rPr>
              <a:t>Path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 smtClean="0">
                <a:latin typeface="Menlo" charset="0"/>
                <a:ea typeface="Menlo" charset="0"/>
                <a:cs typeface="Menlo" charset="0"/>
              </a:rPr>
              <a:t>*&gt; </a:t>
            </a:r>
            <a:r>
              <a:rPr lang="mr-IN" sz="2000" dirty="0">
                <a:latin typeface="Menlo" charset="0"/>
                <a:ea typeface="Menlo" charset="0"/>
                <a:cs typeface="Menlo" charset="0"/>
              </a:rPr>
              <a:t>1.37.0.0/16    </a:t>
            </a:r>
            <a:r>
              <a:rPr lang="mr-IN" sz="2000" dirty="0" smtClean="0">
                <a:latin typeface="Menlo" charset="0"/>
                <a:ea typeface="Menlo" charset="0"/>
                <a:cs typeface="Menlo" charset="0"/>
              </a:rPr>
              <a:t>4608 </a:t>
            </a:r>
            <a:r>
              <a:rPr lang="mr-IN" sz="2000" dirty="0">
                <a:latin typeface="Menlo" charset="0"/>
                <a:ea typeface="Menlo" charset="0"/>
                <a:cs typeface="Menlo" charset="0"/>
              </a:rPr>
              <a:t>1221 4637 4775 </a:t>
            </a:r>
            <a:r>
              <a:rPr lang="mr-IN" sz="2000" dirty="0" err="1" smtClean="0">
                <a:latin typeface="Menlo" charset="0"/>
                <a:ea typeface="Menlo" charset="0"/>
                <a:cs typeface="Menlo" charset="0"/>
              </a:rPr>
              <a:t>i</a:t>
            </a:r>
            <a:endParaRPr lang="en-US" sz="2000" dirty="0" smtClean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 smtClean="0">
                <a:latin typeface="Menlo" charset="0"/>
                <a:ea typeface="Menlo" charset="0"/>
                <a:cs typeface="Menlo" charset="0"/>
              </a:rPr>
              <a:t>*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&gt;</a:t>
            </a:r>
            <a:r>
              <a:rPr lang="mr-IN" sz="2000" dirty="0" smtClean="0">
                <a:latin typeface="Menlo" charset="0"/>
                <a:ea typeface="Menlo" charset="0"/>
                <a:cs typeface="Menlo" charset="0"/>
              </a:rPr>
              <a:t> 1.37.27.0/24   4608 </a:t>
            </a:r>
            <a:r>
              <a:rPr lang="mr-IN" sz="2000" dirty="0">
                <a:latin typeface="Menlo" charset="0"/>
                <a:ea typeface="Menlo" charset="0"/>
                <a:cs typeface="Menlo" charset="0"/>
              </a:rPr>
              <a:t>1221 4637 4837 4775 </a:t>
            </a:r>
            <a:r>
              <a:rPr lang="mr-IN" sz="2000" dirty="0" err="1" smtClean="0">
                <a:latin typeface="Menlo" charset="0"/>
                <a:ea typeface="Menlo" charset="0"/>
                <a:cs typeface="Menlo" charset="0"/>
              </a:rPr>
              <a:t>i</a:t>
            </a:r>
            <a:endParaRPr lang="en-US" sz="2000" dirty="0" smtClean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 smtClean="0">
                <a:latin typeface="Menlo" charset="0"/>
                <a:ea typeface="Menlo" charset="0"/>
                <a:cs typeface="Menlo" charset="0"/>
              </a:rPr>
              <a:t>*&gt; </a:t>
            </a:r>
            <a:r>
              <a:rPr lang="mr-IN" sz="2000" dirty="0">
                <a:latin typeface="Menlo" charset="0"/>
                <a:ea typeface="Menlo" charset="0"/>
                <a:cs typeface="Menlo" charset="0"/>
              </a:rPr>
              <a:t>1.37.237.0/24  </a:t>
            </a:r>
            <a:r>
              <a:rPr lang="mr-IN" sz="2000" dirty="0" smtClean="0">
                <a:latin typeface="Menlo" charset="0"/>
                <a:ea typeface="Menlo" charset="0"/>
                <a:cs typeface="Menlo" charset="0"/>
              </a:rPr>
              <a:t>4608 </a:t>
            </a:r>
            <a:r>
              <a:rPr lang="mr-IN" sz="2000" dirty="0">
                <a:latin typeface="Menlo" charset="0"/>
                <a:ea typeface="Menlo" charset="0"/>
                <a:cs typeface="Menlo" charset="0"/>
              </a:rPr>
              <a:t>1221 4637 4837 4775 </a:t>
            </a:r>
            <a:r>
              <a:rPr lang="mr-IN" sz="2000" dirty="0" err="1">
                <a:latin typeface="Menlo" charset="0"/>
                <a:ea typeface="Menlo" charset="0"/>
                <a:cs typeface="Menlo" charset="0"/>
              </a:rPr>
              <a:t>i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685761" y="2439323"/>
            <a:ext cx="797442" cy="953795"/>
          </a:xfrm>
          <a:custGeom>
            <a:avLst/>
            <a:gdLst>
              <a:gd name="connsiteX0" fmla="*/ 247345 w 1218105"/>
              <a:gd name="connsiteY0" fmla="*/ 1516275 h 1920312"/>
              <a:gd name="connsiteX1" fmla="*/ 991624 w 1218105"/>
              <a:gd name="connsiteY1" fmla="*/ 1420582 h 1920312"/>
              <a:gd name="connsiteX2" fmla="*/ 1204276 w 1218105"/>
              <a:gd name="connsiteY2" fmla="*/ 304163 h 1920312"/>
              <a:gd name="connsiteX3" fmla="*/ 672648 w 1218105"/>
              <a:gd name="connsiteY3" fmla="*/ 70247 h 1920312"/>
              <a:gd name="connsiteX4" fmla="*/ 119755 w 1218105"/>
              <a:gd name="connsiteY4" fmla="*/ 123410 h 1920312"/>
              <a:gd name="connsiteX5" fmla="*/ 34694 w 1218105"/>
              <a:gd name="connsiteY5" fmla="*/ 1399317 h 1920312"/>
              <a:gd name="connsiteX6" fmla="*/ 566322 w 1218105"/>
              <a:gd name="connsiteY6" fmla="*/ 1920312 h 192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105" h="1920312">
                <a:moveTo>
                  <a:pt x="247345" y="1516275"/>
                </a:moveTo>
                <a:cubicBezTo>
                  <a:pt x="539740" y="1569438"/>
                  <a:pt x="832136" y="1622601"/>
                  <a:pt x="991624" y="1420582"/>
                </a:cubicBezTo>
                <a:cubicBezTo>
                  <a:pt x="1151113" y="1218563"/>
                  <a:pt x="1257439" y="529219"/>
                  <a:pt x="1204276" y="304163"/>
                </a:cubicBezTo>
                <a:cubicBezTo>
                  <a:pt x="1151113" y="79107"/>
                  <a:pt x="853402" y="100372"/>
                  <a:pt x="672648" y="70247"/>
                </a:cubicBezTo>
                <a:cubicBezTo>
                  <a:pt x="491895" y="40121"/>
                  <a:pt x="226081" y="-98102"/>
                  <a:pt x="119755" y="123410"/>
                </a:cubicBezTo>
                <a:cubicBezTo>
                  <a:pt x="13429" y="344922"/>
                  <a:pt x="-39734" y="1099833"/>
                  <a:pt x="34694" y="1399317"/>
                </a:cubicBezTo>
                <a:cubicBezTo>
                  <a:pt x="109122" y="1698801"/>
                  <a:pt x="566322" y="1920312"/>
                  <a:pt x="566322" y="19203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000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365126"/>
            <a:ext cx="885825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advertise a more specific?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700" b="1" dirty="0"/>
              <a:t>III</a:t>
            </a:r>
            <a:r>
              <a:rPr lang="en-US" dirty="0" smtClean="0"/>
              <a:t>: To prevent more specific prefix hijacking: “</a:t>
            </a:r>
            <a:r>
              <a:rPr lang="en-US" b="1" dirty="0" smtClean="0"/>
              <a:t>more </a:t>
            </a:r>
            <a:r>
              <a:rPr lang="en-US" b="1" dirty="0"/>
              <a:t>s</a:t>
            </a:r>
            <a:r>
              <a:rPr lang="en-US" b="1" dirty="0" smtClean="0"/>
              <a:t>pecific overlays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64624" y="2973433"/>
            <a:ext cx="7315200" cy="293261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1830" y="3258149"/>
            <a:ext cx="18387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accent5">
                    <a:lumMod val="50000"/>
                  </a:schemeClr>
                </a:solidFill>
              </a:rPr>
              <a:t>10.0.0.0/22   AS </a:t>
            </a:r>
            <a:r>
              <a:rPr lang="en-US" sz="1350" b="1" dirty="0">
                <a:solidFill>
                  <a:schemeClr val="accent5">
                    <a:lumMod val="50000"/>
                  </a:schemeClr>
                </a:solidFill>
              </a:rPr>
              <a:t>65530</a:t>
            </a:r>
          </a:p>
        </p:txBody>
      </p:sp>
      <p:sp>
        <p:nvSpPr>
          <p:cNvPr id="6" name="Oval 5"/>
          <p:cNvSpPr/>
          <p:nvPr/>
        </p:nvSpPr>
        <p:spPr>
          <a:xfrm>
            <a:off x="1649539" y="3677194"/>
            <a:ext cx="3131820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3498" y="3797070"/>
            <a:ext cx="17572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10.0.0.0/24  AS 65530</a:t>
            </a:r>
          </a:p>
        </p:txBody>
      </p:sp>
      <p:sp>
        <p:nvSpPr>
          <p:cNvPr id="14" name="Oval 13"/>
          <p:cNvSpPr/>
          <p:nvPr/>
        </p:nvSpPr>
        <p:spPr>
          <a:xfrm>
            <a:off x="2580268" y="4034127"/>
            <a:ext cx="3131820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4227" y="4154002"/>
            <a:ext cx="17572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10.0.1.0/24  AS 65530</a:t>
            </a:r>
          </a:p>
        </p:txBody>
      </p:sp>
      <p:sp>
        <p:nvSpPr>
          <p:cNvPr id="16" name="Oval 15"/>
          <p:cNvSpPr/>
          <p:nvPr/>
        </p:nvSpPr>
        <p:spPr>
          <a:xfrm>
            <a:off x="3329573" y="4490092"/>
            <a:ext cx="3131820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3532" y="4609967"/>
            <a:ext cx="17572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10.0.2.0/24  AS 65530</a:t>
            </a:r>
          </a:p>
        </p:txBody>
      </p:sp>
      <p:sp>
        <p:nvSpPr>
          <p:cNvPr id="18" name="Oval 17"/>
          <p:cNvSpPr/>
          <p:nvPr/>
        </p:nvSpPr>
        <p:spPr>
          <a:xfrm>
            <a:off x="4104623" y="4970037"/>
            <a:ext cx="3131820" cy="68906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8582" y="5089912"/>
            <a:ext cx="17572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accent2">
                    <a:lumMod val="75000"/>
                  </a:schemeClr>
                </a:solidFill>
              </a:rPr>
              <a:t>10.0.3.0/24  AS 65530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1391" y="3787185"/>
            <a:ext cx="22890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Same Origin AS</a:t>
            </a:r>
            <a:r>
              <a:rPr lang="en-US" sz="1350"/>
              <a:t>, same </a:t>
            </a:r>
            <a:r>
              <a:rPr lang="en-US" sz="1350" dirty="0"/>
              <a:t>AS Path</a:t>
            </a:r>
          </a:p>
        </p:txBody>
      </p:sp>
    </p:spTree>
    <p:extLst>
      <p:ext uri="{BB962C8B-B14F-4D97-AF65-F5344CB8AC3E}">
        <p14:creationId xmlns:p14="http://schemas.microsoft.com/office/powerpoint/2010/main" val="78116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Type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  </a:t>
            </a: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Network          </a:t>
            </a:r>
            <a:r>
              <a:rPr lang="mr-IN" sz="1800" dirty="0" err="1">
                <a:latin typeface="Menlo" charset="0"/>
                <a:ea typeface="Menlo" charset="0"/>
                <a:cs typeface="Menlo" charset="0"/>
              </a:rPr>
              <a:t>Path</a:t>
            </a:r>
            <a:endParaRPr lang="en-US" sz="18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*&gt; </a:t>
            </a: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1.0.4.0/22     4608 4826 38803 56203 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*&gt; </a:t>
            </a: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1.0.4.0/24     4608 4826 38803 56203 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*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&gt;</a:t>
            </a: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 1.0.5.0/24     4608 4826 38803 56203 </a:t>
            </a:r>
            <a:r>
              <a:rPr lang="en-US" sz="1800" dirty="0" err="1">
                <a:latin typeface="Menlo" charset="0"/>
                <a:ea typeface="Menlo" charset="0"/>
                <a:cs typeface="Menlo" charset="0"/>
              </a:rPr>
              <a:t>i</a:t>
            </a:r>
            <a:endParaRPr lang="en-US" sz="18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*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&gt;</a:t>
            </a: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 1.0.6.0/24     4608 4826 38803 56203 </a:t>
            </a: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Menlo" charset="0"/>
                <a:ea typeface="Menlo" charset="0"/>
                <a:cs typeface="Menlo" charset="0"/>
              </a:rPr>
              <a:t>*&gt; </a:t>
            </a:r>
            <a:r>
              <a:rPr lang="mr-IN" sz="1800" dirty="0">
                <a:latin typeface="Menlo" charset="0"/>
                <a:ea typeface="Menlo" charset="0"/>
                <a:cs typeface="Menlo" charset="0"/>
              </a:rPr>
              <a:t>1.0.7.0/24     4608 4826 38803 56203 </a:t>
            </a:r>
            <a:r>
              <a:rPr lang="mr-IN" sz="1800" dirty="0" err="1">
                <a:latin typeface="Menlo" charset="0"/>
                <a:ea typeface="Menlo" charset="0"/>
                <a:cs typeface="Menlo" charset="0"/>
              </a:rPr>
              <a:t>i</a:t>
            </a:r>
            <a:endParaRPr lang="en-US" sz="1800" dirty="0"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eBGP route advertisements are more specifics?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86025"/>
            <a:ext cx="7886700" cy="30039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 smtClean="0"/>
              <a:t>AS 131072 </a:t>
            </a:r>
            <a:r>
              <a:rPr lang="mr-IN" sz="2000" dirty="0" smtClean="0"/>
              <a:t>–</a:t>
            </a:r>
            <a:r>
              <a:rPr lang="en-US" sz="2000" dirty="0" smtClean="0"/>
              <a:t> 7 June </a:t>
            </a:r>
            <a:r>
              <a:rPr lang="en-US" sz="2000" dirty="0" smtClean="0"/>
              <a:t>2017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 smtClean="0"/>
              <a:t>                                </a:t>
            </a:r>
            <a:r>
              <a:rPr lang="en-US" sz="2000" dirty="0" smtClean="0"/>
              <a:t>Routes                          Advertised Address Span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 smtClean="0"/>
              <a:t>eBGP Routes:	</a:t>
            </a:r>
            <a:r>
              <a:rPr lang="en-US" sz="2000" b="1" dirty="0" smtClean="0"/>
              <a:t>671,659</a:t>
            </a:r>
            <a:r>
              <a:rPr lang="en-US" sz="2000" dirty="0" smtClean="0"/>
              <a:t>                        2.84B /32s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 smtClean="0"/>
              <a:t>More Specifics:	</a:t>
            </a:r>
            <a:r>
              <a:rPr lang="en-US" sz="2000" b="1" dirty="0" smtClean="0"/>
              <a:t>357,372</a:t>
            </a:r>
            <a:r>
              <a:rPr lang="en-US" sz="2000" dirty="0" smtClean="0"/>
              <a:t>   (53%)           0.82B /32s   (28%)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404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10133</TotalTime>
  <Words>1674</Words>
  <Application>Microsoft Macintosh PowerPoint</Application>
  <PresentationFormat>On-screen Show (4:3)</PresentationFormat>
  <Paragraphs>189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AhnbergHand</vt:lpstr>
      <vt:lpstr>Calibri</vt:lpstr>
      <vt:lpstr>Calibri Light</vt:lpstr>
      <vt:lpstr>Mangal</vt:lpstr>
      <vt:lpstr>Menlo</vt:lpstr>
      <vt:lpstr>Powderfinger Type</vt:lpstr>
      <vt:lpstr>Arial</vt:lpstr>
      <vt:lpstr>Office Theme</vt:lpstr>
      <vt:lpstr>More Specific Announcements in BGP</vt:lpstr>
      <vt:lpstr>What’s a “more specific”?</vt:lpstr>
      <vt:lpstr>Why advertise a more specific?</vt:lpstr>
      <vt:lpstr>Example: Type I</vt:lpstr>
      <vt:lpstr>Why advertise a more specific?</vt:lpstr>
      <vt:lpstr>Example: Type II</vt:lpstr>
      <vt:lpstr>Why advertise a more specific?</vt:lpstr>
      <vt:lpstr>Example: Type III</vt:lpstr>
      <vt:lpstr>How many eBGP route advertisements are more specifics?</vt:lpstr>
      <vt:lpstr>Has this changed over time?</vt:lpstr>
      <vt:lpstr>Has this changed over time?</vt:lpstr>
      <vt:lpstr>Has this changed over time?</vt:lpstr>
      <vt:lpstr>Has this changed over time?</vt:lpstr>
      <vt:lpstr>More Specific Types – Prefix Counts</vt:lpstr>
      <vt:lpstr>More Specific Types – Prefix Counts</vt:lpstr>
      <vt:lpstr>More Specific Types – Relative Counts</vt:lpstr>
      <vt:lpstr>More Specific Types</vt:lpstr>
      <vt:lpstr>What about Address Spans covered by more specifics?</vt:lpstr>
      <vt:lpstr>What about Address Spans covered by more specifics?</vt:lpstr>
      <vt:lpstr>What about Address Spans covered by more specifics?</vt:lpstr>
      <vt:lpstr>What about Address Spans covered by more specifics?</vt:lpstr>
      <vt:lpstr>Address Span: Breakdown into Types</vt:lpstr>
      <vt:lpstr>% of Total Span: Breakdown into Types</vt:lpstr>
      <vt:lpstr>Overlays are the majority of More Specifics</vt:lpstr>
      <vt:lpstr>BGP Updates</vt:lpstr>
      <vt:lpstr>Update count by Prefix Type</vt:lpstr>
      <vt:lpstr>Update count by Prefix Type</vt:lpstr>
      <vt:lpstr>Update Count</vt:lpstr>
      <vt:lpstr>Relative Update count by Prefix Type</vt:lpstr>
      <vt:lpstr>Relative Update count by Prefix Type</vt:lpstr>
      <vt:lpstr>Relative Updates</vt:lpstr>
      <vt:lpstr>Average Number of Updates Per More Specific Prefix Type</vt:lpstr>
      <vt:lpstr>Average Number of Updates Per More Specific Prefix Type</vt:lpstr>
      <vt:lpstr>Average Number of Updates Per More Specific Prefix Type</vt:lpstr>
      <vt:lpstr>BGP Instability is heavily skewed</vt:lpstr>
      <vt:lpstr>BGP Instability is heavily skewed</vt:lpstr>
      <vt:lpstr>What Type of Active Prefixes are more Unstable?</vt:lpstr>
      <vt:lpstr>What Type of Active Prefixes are more Unstable?</vt:lpstr>
      <vt:lpstr>What Type of Prefixes are more Unstable?</vt:lpstr>
      <vt:lpstr>Average Number of Updates per Active Prefix Type</vt:lpstr>
      <vt:lpstr>Average Number of Updates per Active Prefix Type</vt:lpstr>
      <vt:lpstr>What if…</vt:lpstr>
      <vt:lpstr>Table Size Implications</vt:lpstr>
      <vt:lpstr>Update Count Implications</vt:lpstr>
      <vt:lpstr>What if…</vt:lpstr>
      <vt:lpstr>Summary of Findings</vt:lpstr>
      <vt:lpstr>Summary of Findings</vt:lpstr>
      <vt:lpstr>Summary of Findings</vt:lpstr>
      <vt:lpstr>Summary of Findings</vt:lpstr>
      <vt:lpstr>Summary of Findings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Specific Announcements in BGP</dc:title>
  <dc:creator>Geoff Huston</dc:creator>
  <cp:lastModifiedBy>Geoff Huston</cp:lastModifiedBy>
  <cp:revision>48</cp:revision>
  <cp:lastPrinted>2017-07-15T08:50:00Z</cp:lastPrinted>
  <dcterms:created xsi:type="dcterms:W3CDTF">2017-06-09T05:17:56Z</dcterms:created>
  <dcterms:modified xsi:type="dcterms:W3CDTF">2017-07-15T08:51:29Z</dcterms:modified>
</cp:coreProperties>
</file>