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handoutMasterIdLst>
    <p:handoutMasterId r:id="rId41"/>
  </p:handoutMasterIdLst>
  <p:sldIdLst>
    <p:sldId id="258" r:id="rId2"/>
    <p:sldId id="307" r:id="rId3"/>
    <p:sldId id="319" r:id="rId4"/>
    <p:sldId id="320" r:id="rId5"/>
    <p:sldId id="318" r:id="rId6"/>
    <p:sldId id="340" r:id="rId7"/>
    <p:sldId id="308" r:id="rId8"/>
    <p:sldId id="309" r:id="rId9"/>
    <p:sldId id="312" r:id="rId10"/>
    <p:sldId id="310" r:id="rId11"/>
    <p:sldId id="341" r:id="rId12"/>
    <p:sldId id="345" r:id="rId13"/>
    <p:sldId id="344" r:id="rId14"/>
    <p:sldId id="331" r:id="rId15"/>
    <p:sldId id="311" r:id="rId16"/>
    <p:sldId id="337" r:id="rId17"/>
    <p:sldId id="313" r:id="rId18"/>
    <p:sldId id="321" r:id="rId19"/>
    <p:sldId id="322" r:id="rId20"/>
    <p:sldId id="329" r:id="rId21"/>
    <p:sldId id="323" r:id="rId22"/>
    <p:sldId id="346" r:id="rId23"/>
    <p:sldId id="347" r:id="rId24"/>
    <p:sldId id="324" r:id="rId25"/>
    <p:sldId id="326" r:id="rId26"/>
    <p:sldId id="314" r:id="rId27"/>
    <p:sldId id="315" r:id="rId28"/>
    <p:sldId id="316" r:id="rId29"/>
    <p:sldId id="327" r:id="rId30"/>
    <p:sldId id="348" r:id="rId31"/>
    <p:sldId id="325" r:id="rId32"/>
    <p:sldId id="328" r:id="rId33"/>
    <p:sldId id="349" r:id="rId34"/>
    <p:sldId id="335" r:id="rId35"/>
    <p:sldId id="336" r:id="rId36"/>
    <p:sldId id="350" r:id="rId37"/>
    <p:sldId id="351" r:id="rId38"/>
    <p:sldId id="306" r:id="rId39"/>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1764A"/>
    <a:srgbClr val="692652"/>
    <a:srgbClr val="43200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70"/>
    <p:restoredTop sz="94544"/>
  </p:normalViewPr>
  <p:slideViewPr>
    <p:cSldViewPr snapToGrid="0" snapToObjects="1">
      <p:cViewPr>
        <p:scale>
          <a:sx n="168" d="100"/>
          <a:sy n="168" d="100"/>
        </p:scale>
        <p:origin x="1808" y="6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08"/>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1E7956CF-4255-1E41-952E-3522DE455183}" type="datetime1">
              <a:rPr lang="en-US"/>
              <a:pPr>
                <a:defRPr/>
              </a:pPr>
              <a:t>4/28/17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EBBD707-7863-434F-8114-956427BD5ABA}" type="slidenum">
              <a:rPr lang="en-US"/>
              <a:pPr>
                <a:defRPr/>
              </a:pPr>
              <a:t>‹#›</a:t>
            </a:fld>
            <a:endParaRPr lang="en-US"/>
          </a:p>
        </p:txBody>
      </p:sp>
    </p:spTree>
    <p:extLst>
      <p:ext uri="{BB962C8B-B14F-4D97-AF65-F5344CB8AC3E}">
        <p14:creationId xmlns:p14="http://schemas.microsoft.com/office/powerpoint/2010/main" val="30882616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13B3BDD9-E6C5-C749-AE2F-6EA2D98E67BD}" type="datetime1">
              <a:rPr lang="en-US"/>
              <a:pPr>
                <a:defRPr/>
              </a:pPr>
              <a:t>4/28/17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77ACE3F-D7B2-E443-8D8D-F037A4A0241D}" type="slidenum">
              <a:rPr lang="en-US"/>
              <a:pPr>
                <a:defRPr/>
              </a:pPr>
              <a:t>‹#›</a:t>
            </a:fld>
            <a:endParaRPr lang="en-US"/>
          </a:p>
        </p:txBody>
      </p:sp>
    </p:spTree>
    <p:extLst>
      <p:ext uri="{BB962C8B-B14F-4D97-AF65-F5344CB8AC3E}">
        <p14:creationId xmlns:p14="http://schemas.microsoft.com/office/powerpoint/2010/main" val="32464255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Tree>
    <p:extLst>
      <p:ext uri="{BB962C8B-B14F-4D97-AF65-F5344CB8AC3E}">
        <p14:creationId xmlns:p14="http://schemas.microsoft.com/office/powerpoint/2010/main" val="107307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017" y="274638"/>
            <a:ext cx="8617966" cy="1143000"/>
          </a:xfrm>
        </p:spPr>
        <p:txBody>
          <a:bodyPr/>
          <a:lstStyle>
            <a:lvl1pPr>
              <a:defRPr baseline="0">
                <a:solidFill>
                  <a:schemeClr val="accent6">
                    <a:lumMod val="50000"/>
                  </a:schemeClr>
                </a:solidFill>
                <a:latin typeface="Powderfinger Type" charset="0"/>
              </a:defRPr>
            </a:lvl1pPr>
          </a:lstStyle>
          <a:p>
            <a:r>
              <a:rPr lang="en-AU" dirty="0" smtClean="0"/>
              <a:t>Click to edit Master title style</a:t>
            </a:r>
            <a:endParaRPr lang="en-US" dirty="0"/>
          </a:p>
        </p:txBody>
      </p:sp>
      <p:sp>
        <p:nvSpPr>
          <p:cNvPr id="3" name="Content Placeholder 2"/>
          <p:cNvSpPr>
            <a:spLocks noGrp="1"/>
          </p:cNvSpPr>
          <p:nvPr>
            <p:ph idx="1"/>
          </p:nvPr>
        </p:nvSpPr>
        <p:spPr>
          <a:xfrm>
            <a:off x="263017" y="1535320"/>
            <a:ext cx="8617966" cy="4660693"/>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DBB1F61E-D2C3-F043-9C6D-07E847FEE88A}" type="slidenum">
              <a:rPr lang="en-US"/>
              <a:pPr>
                <a:defRPr/>
              </a:pPr>
              <a:t>‹#›</a:t>
            </a:fld>
            <a:endParaRPr lang="en-US"/>
          </a:p>
        </p:txBody>
      </p:sp>
    </p:spTree>
    <p:extLst>
      <p:ext uri="{BB962C8B-B14F-4D97-AF65-F5344CB8AC3E}">
        <p14:creationId xmlns:p14="http://schemas.microsoft.com/office/powerpoint/2010/main" val="9454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C5C890CA-04A5-F249-9E4B-67186B64C6BE}" type="slidenum">
              <a:rPr lang="en-US"/>
              <a:pPr>
                <a:defRPr/>
              </a:pPr>
              <a:t>‹#›</a:t>
            </a:fld>
            <a:endParaRPr lang="en-US"/>
          </a:p>
        </p:txBody>
      </p:sp>
    </p:spTree>
    <p:extLst>
      <p:ext uri="{BB962C8B-B14F-4D97-AF65-F5344CB8AC3E}">
        <p14:creationId xmlns:p14="http://schemas.microsoft.com/office/powerpoint/2010/main" val="312523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D018DBE4-7C6E-FC43-A778-1487BF82E77F}" type="slidenum">
              <a:rPr lang="en-US"/>
              <a:pPr>
                <a:defRPr/>
              </a:pPr>
              <a:t>‹#›</a:t>
            </a:fld>
            <a:endParaRPr lang="en-US"/>
          </a:p>
        </p:txBody>
      </p:sp>
    </p:spTree>
    <p:extLst>
      <p:ext uri="{BB962C8B-B14F-4D97-AF65-F5344CB8AC3E}">
        <p14:creationId xmlns:p14="http://schemas.microsoft.com/office/powerpoint/2010/main" val="2749189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
        <p:nvSpPr>
          <p:cNvPr id="1028" name="Text Placeholder 2"/>
          <p:cNvSpPr>
            <a:spLocks noGrp="1"/>
          </p:cNvSpPr>
          <p:nvPr>
            <p:ph type="body" idx="1"/>
          </p:nvPr>
        </p:nvSpPr>
        <p:spPr bwMode="auto">
          <a:xfrm>
            <a:off x="457200" y="167005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defRPr>
            </a:lvl1pPr>
          </a:lstStyle>
          <a:p>
            <a:pPr>
              <a:defRPr/>
            </a:pPr>
            <a:fld id="{1671BC4E-9FFE-6A42-B43C-8618C8A479A0}" type="datetime1">
              <a:rPr lang="en-US"/>
              <a:pPr>
                <a:defRPr/>
              </a:pPr>
              <a:t>4/28/17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defRPr>
            </a:lvl1pPr>
          </a:lstStyle>
          <a:p>
            <a:pPr>
              <a:defRPr/>
            </a:pPr>
            <a:fld id="{CD19D875-D2BB-BC43-A2CF-A5266C0CA6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hf hdr="0" ftr="0" dt="0"/>
  <p:txStyles>
    <p:titleStyle>
      <a:lvl1pPr algn="ctr" defTabSz="457200" rtl="0" eaLnBrk="1" fontAlgn="base" hangingPunct="1">
        <a:spcBef>
          <a:spcPct val="0"/>
        </a:spcBef>
        <a:spcAft>
          <a:spcPct val="0"/>
        </a:spcAft>
        <a:defRPr sz="4400" kern="1200">
          <a:solidFill>
            <a:schemeClr val="tx1"/>
          </a:solidFill>
          <a:latin typeface="Arial"/>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Excel_Worksheet1.xlsx"/><Relationship Id="rId4" Type="http://schemas.openxmlformats.org/officeDocument/2006/relationships/image" Target="../media/image7.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Excel_Worksheet2.xlsx"/><Relationship Id="rId4" Type="http://schemas.openxmlformats.org/officeDocument/2006/relationships/image" Target="../media/image8.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3"/>
          <p:cNvSpPr>
            <a:spLocks noGrp="1"/>
          </p:cNvSpPr>
          <p:nvPr>
            <p:ph type="ctrTitle"/>
          </p:nvPr>
        </p:nvSpPr>
        <p:spPr/>
        <p:txBody>
          <a:bodyPr/>
          <a:lstStyle/>
          <a:p>
            <a:pPr eaLnBrk="1"/>
            <a:r>
              <a:rPr lang="en-US" sz="3600" dirty="0" smtClean="0">
                <a:latin typeface="Powderfinger Type"/>
                <a:cs typeface="Powderfinger Type"/>
              </a:rPr>
              <a:t>Scoring the DNS Root Server System</a:t>
            </a:r>
            <a:endParaRPr lang="en-US" sz="1200" dirty="0">
              <a:latin typeface="Powderfinger Type"/>
              <a:cs typeface="Powderfinger Type"/>
            </a:endParaRPr>
          </a:p>
        </p:txBody>
      </p:sp>
      <p:sp>
        <p:nvSpPr>
          <p:cNvPr id="9218" name="Subtitle 4"/>
          <p:cNvSpPr>
            <a:spLocks noGrp="1"/>
          </p:cNvSpPr>
          <p:nvPr>
            <p:ph type="subTitle" idx="1"/>
          </p:nvPr>
        </p:nvSpPr>
        <p:spPr/>
        <p:txBody>
          <a:bodyPr/>
          <a:lstStyle/>
          <a:p>
            <a:pPr algn="r" eaLnBrk="1"/>
            <a:r>
              <a:rPr lang="en-US" sz="4400" b="1" dirty="0">
                <a:solidFill>
                  <a:srgbClr val="B06824"/>
                </a:solidFill>
                <a:latin typeface="Max's Handwritin"/>
                <a:cs typeface="Max's Handwritin"/>
              </a:rPr>
              <a:t>Geoff Huston</a:t>
            </a:r>
            <a:br>
              <a:rPr lang="en-US" sz="4400" b="1" dirty="0">
                <a:solidFill>
                  <a:srgbClr val="B06824"/>
                </a:solidFill>
                <a:latin typeface="Max's Handwritin"/>
                <a:cs typeface="Max's Handwritin"/>
              </a:rPr>
            </a:br>
            <a:r>
              <a:rPr lang="en-US" sz="2400" b="1" dirty="0" smtClean="0">
                <a:solidFill>
                  <a:srgbClr val="B06824"/>
                </a:solidFill>
                <a:latin typeface="Max's Handwritin"/>
                <a:cs typeface="Max's Handwritin"/>
              </a:rPr>
              <a:t>APNIC</a:t>
            </a:r>
          </a:p>
        </p:txBody>
      </p:sp>
    </p:spTree>
    <p:extLst>
      <p:ext uri="{BB962C8B-B14F-4D97-AF65-F5344CB8AC3E}">
        <p14:creationId xmlns:p14="http://schemas.microsoft.com/office/powerpoint/2010/main" val="1350493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and UDP</a:t>
            </a:r>
            <a:endParaRPr lang="en-US" dirty="0"/>
          </a:p>
        </p:txBody>
      </p:sp>
      <p:sp>
        <p:nvSpPr>
          <p:cNvPr id="3" name="Content Placeholder 2"/>
          <p:cNvSpPr>
            <a:spLocks noGrp="1"/>
          </p:cNvSpPr>
          <p:nvPr>
            <p:ph idx="1"/>
          </p:nvPr>
        </p:nvSpPr>
        <p:spPr/>
        <p:txBody>
          <a:bodyPr/>
          <a:lstStyle/>
          <a:p>
            <a:pPr marL="0" indent="0">
              <a:buNone/>
            </a:pPr>
            <a:r>
              <a:rPr lang="en-US" sz="2400" dirty="0" smtClean="0"/>
              <a:t>There is no clear MTU for all IPv6</a:t>
            </a:r>
          </a:p>
          <a:p>
            <a:pPr lvl="1"/>
            <a:r>
              <a:rPr lang="en-US" sz="2000" dirty="0" smtClean="0"/>
              <a:t>6to4 uses 1,480 octets</a:t>
            </a:r>
          </a:p>
          <a:p>
            <a:pPr lvl="1"/>
            <a:r>
              <a:rPr lang="en-US" sz="2000" dirty="0" err="1" smtClean="0"/>
              <a:t>Teredo</a:t>
            </a:r>
            <a:r>
              <a:rPr lang="en-US" sz="2000" dirty="0" smtClean="0"/>
              <a:t> uses 1,472 octets</a:t>
            </a:r>
          </a:p>
          <a:p>
            <a:pPr lvl="1"/>
            <a:r>
              <a:rPr lang="en-US" sz="2000" dirty="0" smtClean="0"/>
              <a:t>“native IPv6” uses 1,500 octets</a:t>
            </a:r>
          </a:p>
          <a:p>
            <a:pPr lvl="1"/>
            <a:r>
              <a:rPr lang="en-US" sz="2000" dirty="0" smtClean="0"/>
              <a:t>The minimum assured </a:t>
            </a:r>
            <a:r>
              <a:rPr lang="en-US" sz="2000" dirty="0" err="1" smtClean="0"/>
              <a:t>unfragmented</a:t>
            </a:r>
            <a:r>
              <a:rPr lang="en-US" sz="2000" dirty="0" smtClean="0"/>
              <a:t> IPv6 packet size is 1,280 octets, so many systems interpret that as a “safe” MTU for IPv6</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10</a:t>
            </a:fld>
            <a:endParaRPr lang="en-US"/>
          </a:p>
        </p:txBody>
      </p:sp>
    </p:spTree>
    <p:extLst>
      <p:ext uri="{BB962C8B-B14F-4D97-AF65-F5344CB8AC3E}">
        <p14:creationId xmlns:p14="http://schemas.microsoft.com/office/powerpoint/2010/main" val="1210286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and Path MSS</a:t>
            </a:r>
            <a:endParaRPr lang="en-US" dirty="0"/>
          </a:p>
        </p:txBody>
      </p:sp>
      <p:sp>
        <p:nvSpPr>
          <p:cNvPr id="3" name="Content Placeholder 2"/>
          <p:cNvSpPr>
            <a:spLocks noGrp="1"/>
          </p:cNvSpPr>
          <p:nvPr>
            <p:ph idx="1"/>
          </p:nvPr>
        </p:nvSpPr>
        <p:spPr/>
        <p:txBody>
          <a:bodyPr/>
          <a:lstStyle/>
          <a:p>
            <a:r>
              <a:rPr lang="en-US" sz="2400" dirty="0" smtClean="0"/>
              <a:t>IPv6 does not permit routers to fragment packets</a:t>
            </a:r>
          </a:p>
          <a:p>
            <a:r>
              <a:rPr lang="en-US" sz="2400" dirty="0" smtClean="0"/>
              <a:t>It is possible for a sender to generate a packet that is too big for the path</a:t>
            </a:r>
          </a:p>
          <a:p>
            <a:r>
              <a:rPr lang="en-US" sz="2400" dirty="0" smtClean="0"/>
              <a:t>When a router cannot forward a packet because it is too large for the next hop, it generate an ICMPv6 Packet Too Big diagnostic message that is sent back to the source</a:t>
            </a:r>
          </a:p>
          <a:p>
            <a:pPr lvl="1"/>
            <a:r>
              <a:rPr lang="en-US" sz="2000" dirty="0" smtClean="0"/>
              <a:t>The source can only “correct” the problem if it receives this ICMPv6 packet</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11</a:t>
            </a:fld>
            <a:endParaRPr lang="en-US"/>
          </a:p>
        </p:txBody>
      </p:sp>
    </p:spTree>
    <p:extLst>
      <p:ext uri="{BB962C8B-B14F-4D97-AF65-F5344CB8AC3E}">
        <p14:creationId xmlns:p14="http://schemas.microsoft.com/office/powerpoint/2010/main" val="1720531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IPv6 Problem Space </a:t>
            </a:r>
            <a:endParaRPr lang="en-US" dirty="0"/>
          </a:p>
        </p:txBody>
      </p:sp>
      <p:sp>
        <p:nvSpPr>
          <p:cNvPr id="3" name="Content Placeholder 2"/>
          <p:cNvSpPr>
            <a:spLocks noGrp="1"/>
          </p:cNvSpPr>
          <p:nvPr>
            <p:ph idx="1"/>
          </p:nvPr>
        </p:nvSpPr>
        <p:spPr/>
        <p:txBody>
          <a:bodyPr/>
          <a:lstStyle/>
          <a:p>
            <a:r>
              <a:rPr lang="en-US" sz="2400" dirty="0" smtClean="0"/>
              <a:t>Some Firewall configurations drop trailing fragments</a:t>
            </a:r>
          </a:p>
          <a:p>
            <a:r>
              <a:rPr lang="en-US" sz="2400" dirty="0" smtClean="0"/>
              <a:t>Some Firewall configurations drop all ICMPv6 packets</a:t>
            </a:r>
          </a:p>
          <a:p>
            <a:r>
              <a:rPr lang="en-US" sz="2400" dirty="0" smtClean="0"/>
              <a:t>In an </a:t>
            </a:r>
            <a:r>
              <a:rPr lang="en-US" sz="2400" dirty="0" err="1" smtClean="0"/>
              <a:t>anycast</a:t>
            </a:r>
            <a:r>
              <a:rPr lang="en-US" sz="2400" dirty="0" smtClean="0"/>
              <a:t> situation some path elements may see a different </a:t>
            </a:r>
            <a:r>
              <a:rPr lang="en-US" sz="2400" dirty="0" err="1" smtClean="0"/>
              <a:t>anycast</a:t>
            </a:r>
            <a:r>
              <a:rPr lang="en-US" sz="2400" dirty="0" smtClean="0"/>
              <a:t> instance </a:t>
            </a:r>
            <a:r>
              <a:rPr lang="mr-IN" sz="2400" dirty="0" smtClean="0"/>
              <a:t>–</a:t>
            </a:r>
            <a:r>
              <a:rPr lang="en-US" sz="2400" dirty="0" smtClean="0"/>
              <a:t> i.e. an ICMPv6 PTB sent to the “source” may not get to the right source</a:t>
            </a:r>
          </a:p>
          <a:p>
            <a:r>
              <a:rPr lang="en-US" sz="2400" dirty="0" smtClean="0"/>
              <a:t>Fragments require Extension Headers and many switching elements in the network drop IPv6 packets will Extension Headers</a:t>
            </a:r>
          </a:p>
          <a:p>
            <a:r>
              <a:rPr lang="en-US" sz="2400" dirty="0" smtClean="0"/>
              <a:t>Many resolvers cannot query using TCP </a:t>
            </a:r>
            <a:r>
              <a:rPr lang="mr-IN" sz="2400" dirty="0" smtClean="0"/>
              <a:t>–</a:t>
            </a:r>
            <a:r>
              <a:rPr lang="en-US" sz="2400" dirty="0" smtClean="0"/>
              <a:t> either the resolvers are not configured to do so, or local firewall filter rules block TCP </a:t>
            </a:r>
            <a:r>
              <a:rPr lang="en-US" sz="2400" dirty="0" smtClean="0"/>
              <a:t>port </a:t>
            </a:r>
            <a:r>
              <a:rPr lang="en-US" sz="2400" dirty="0" smtClean="0"/>
              <a:t>53 packets</a:t>
            </a:r>
          </a:p>
          <a:p>
            <a:endParaRPr lang="en-US" sz="24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12</a:t>
            </a:fld>
            <a:endParaRPr lang="en-US"/>
          </a:p>
        </p:txBody>
      </p:sp>
    </p:spTree>
    <p:extLst>
      <p:ext uri="{BB962C8B-B14F-4D97-AF65-F5344CB8AC3E}">
        <p14:creationId xmlns:p14="http://schemas.microsoft.com/office/powerpoint/2010/main" val="62685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and ICMPv6 PTB</a:t>
            </a:r>
            <a:endParaRPr lang="en-US" dirty="0"/>
          </a:p>
        </p:txBody>
      </p:sp>
      <p:sp>
        <p:nvSpPr>
          <p:cNvPr id="3" name="Content Placeholder 2"/>
          <p:cNvSpPr>
            <a:spLocks noGrp="1"/>
          </p:cNvSpPr>
          <p:nvPr>
            <p:ph idx="1"/>
          </p:nvPr>
        </p:nvSpPr>
        <p:spPr/>
        <p:txBody>
          <a:bodyPr/>
          <a:lstStyle/>
          <a:p>
            <a:pPr marL="0" indent="0">
              <a:buNone/>
            </a:pPr>
            <a:r>
              <a:rPr lang="en-US" sz="2000" dirty="0" smtClean="0"/>
              <a:t>What should the server do when it receives an ICMPv6 PTB message? </a:t>
            </a:r>
          </a:p>
          <a:p>
            <a:pPr lvl="1"/>
            <a:r>
              <a:rPr lang="en-US" sz="1800" dirty="0" smtClean="0"/>
              <a:t>In TCP: </a:t>
            </a:r>
          </a:p>
          <a:p>
            <a:pPr lvl="2"/>
            <a:r>
              <a:rPr lang="en-US" sz="1400" dirty="0" smtClean="0"/>
              <a:t>the sender can (should?) adjust its MSS to avoid sending </a:t>
            </a:r>
            <a:r>
              <a:rPr lang="en-US" sz="1400" dirty="0" smtClean="0"/>
              <a:t>fragments within </a:t>
            </a:r>
            <a:r>
              <a:rPr lang="en-US" sz="1400" dirty="0" err="1" smtClean="0"/>
              <a:t>ths</a:t>
            </a:r>
            <a:r>
              <a:rPr lang="en-US" sz="1400" dirty="0" smtClean="0"/>
              <a:t> session</a:t>
            </a:r>
          </a:p>
          <a:p>
            <a:pPr lvl="2"/>
            <a:r>
              <a:rPr lang="en-US" sz="1400" dirty="0" smtClean="0"/>
              <a:t>It </a:t>
            </a:r>
            <a:r>
              <a:rPr lang="en-US" sz="1400" dirty="0" smtClean="0"/>
              <a:t>should </a:t>
            </a:r>
            <a:r>
              <a:rPr lang="en-US" sz="1400" dirty="0" smtClean="0"/>
              <a:t>retransmit the </a:t>
            </a:r>
            <a:r>
              <a:rPr lang="en-US" sz="1400" dirty="0" smtClean="0"/>
              <a:t>TCP segment</a:t>
            </a:r>
            <a:endParaRPr lang="en-US" sz="1400" dirty="0" smtClean="0"/>
          </a:p>
          <a:p>
            <a:pPr lvl="2"/>
            <a:r>
              <a:rPr lang="en-US" sz="1400" dirty="0" smtClean="0"/>
              <a:t>It should cache the new value and use this as the new MSS in any following TCP sessions with this resolver</a:t>
            </a:r>
          </a:p>
          <a:p>
            <a:pPr lvl="1"/>
            <a:r>
              <a:rPr lang="en-US" sz="1800" dirty="0" smtClean="0"/>
              <a:t>In UDP:</a:t>
            </a:r>
          </a:p>
          <a:p>
            <a:pPr lvl="2"/>
            <a:r>
              <a:rPr lang="en-US" sz="1600" dirty="0" smtClean="0"/>
              <a:t>It’s unclear what it should do in the case of UDP</a:t>
            </a:r>
          </a:p>
          <a:p>
            <a:pPr lvl="2"/>
            <a:r>
              <a:rPr lang="en-US" sz="1600" dirty="0"/>
              <a:t>A</a:t>
            </a:r>
            <a:r>
              <a:rPr lang="en-US" sz="1600" dirty="0" smtClean="0"/>
              <a:t> conservative approach would be to push the new MSS into a forwarding table, and hold it in this cache for some system-defined time</a:t>
            </a:r>
          </a:p>
          <a:p>
            <a:pPr lvl="3"/>
            <a:r>
              <a:rPr lang="en-US" sz="1400" dirty="0" smtClean="0"/>
              <a:t>this system response needs to be carefully managed as uncontrolled expansion of the forwarding table with host entries represents a host vulnerability</a:t>
            </a:r>
          </a:p>
          <a:p>
            <a:pPr lvl="2"/>
            <a:r>
              <a:rPr lang="en-US" sz="1600" dirty="0" smtClean="0"/>
              <a:t>An alternative approach would be to ignore the PTB and rely on the client to adjust its queries via the EDNS(0) Buffer Size to elicit a truncated response from the </a:t>
            </a:r>
            <a:r>
              <a:rPr lang="en-US" sz="1600" dirty="0" smtClean="0"/>
              <a:t>server </a:t>
            </a:r>
            <a:r>
              <a:rPr lang="mr-IN" sz="1600" dirty="0" smtClean="0"/>
              <a:t>–</a:t>
            </a:r>
            <a:r>
              <a:rPr lang="en-US" sz="1600" dirty="0" smtClean="0"/>
              <a:t> but this would only be applicable to the DNS</a:t>
            </a:r>
            <a:endParaRPr lang="en-US" sz="1600" dirty="0" smtClean="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13</a:t>
            </a:fld>
            <a:endParaRPr lang="en-US"/>
          </a:p>
        </p:txBody>
      </p:sp>
    </p:spTree>
    <p:extLst>
      <p:ext uri="{BB962C8B-B14F-4D97-AF65-F5344CB8AC3E}">
        <p14:creationId xmlns:p14="http://schemas.microsoft.com/office/powerpoint/2010/main" val="298995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and UDP</a:t>
            </a:r>
            <a:endParaRPr lang="en-US" dirty="0"/>
          </a:p>
        </p:txBody>
      </p:sp>
      <p:sp>
        <p:nvSpPr>
          <p:cNvPr id="3" name="Content Placeholder 2"/>
          <p:cNvSpPr>
            <a:spLocks noGrp="1"/>
          </p:cNvSpPr>
          <p:nvPr>
            <p:ph idx="1"/>
          </p:nvPr>
        </p:nvSpPr>
        <p:spPr/>
        <p:txBody>
          <a:bodyPr/>
          <a:lstStyle/>
          <a:p>
            <a:r>
              <a:rPr lang="en-US" sz="2000" dirty="0" smtClean="0"/>
              <a:t>Despite the 1,280 assumption, it’s probably “safer” these days to use a 1500 MTU size for UDP</a:t>
            </a:r>
          </a:p>
          <a:p>
            <a:pPr lvl="1"/>
            <a:r>
              <a:rPr lang="en-US" sz="1800" dirty="0" smtClean="0"/>
              <a:t>The problems here with UDP fragmentation are the loss of IPv6 packets that have the Fragmentation Extension Header </a:t>
            </a:r>
          </a:p>
          <a:p>
            <a:pPr lvl="2"/>
            <a:r>
              <a:rPr lang="en-US" sz="1600" dirty="0" smtClean="0"/>
              <a:t>We observed an increase from 1% to 30% IPv6 packet drop rate when passing a 1,400 octet response when we dropped the server’s MTU from 1,500 to 1,280* </a:t>
            </a:r>
          </a:p>
          <a:p>
            <a:pPr lvl="1"/>
            <a:r>
              <a:rPr lang="en-US" sz="1800" dirty="0" smtClean="0"/>
              <a:t>Also there is the firewall filter issue and the loss of trailing fragments</a:t>
            </a:r>
          </a:p>
          <a:p>
            <a:pPr lvl="1"/>
            <a:r>
              <a:rPr lang="en-US" sz="1800" dirty="0" smtClean="0"/>
              <a:t>ICMPv6 PTB messages are often filtered</a:t>
            </a:r>
            <a:r>
              <a:rPr lang="en-US" sz="1800" dirty="0"/>
              <a:t> </a:t>
            </a:r>
            <a:r>
              <a:rPr lang="en-US" sz="1800" dirty="0" smtClean="0"/>
              <a:t>or lost</a:t>
            </a:r>
          </a:p>
          <a:p>
            <a:pPr lvl="1"/>
            <a:r>
              <a:rPr lang="en-US" sz="1800" dirty="0"/>
              <a:t>T</a:t>
            </a:r>
            <a:r>
              <a:rPr lang="en-US" sz="1800" dirty="0" smtClean="0"/>
              <a:t>he use of a per-host MTU table is a potential vulnerability</a:t>
            </a:r>
          </a:p>
          <a:p>
            <a:pPr lvl="1"/>
            <a:r>
              <a:rPr lang="en-US" sz="1800" dirty="0" smtClean="0"/>
              <a:t>What does a front end IPv6 UDP traffic balancer do with an incoming ICMPv6 PTB message and a farm of back-end UDP engines?</a:t>
            </a:r>
          </a:p>
          <a:p>
            <a:pPr lvl="1"/>
            <a:endParaRPr lang="en-US" sz="1800" dirty="0" smtClean="0"/>
          </a:p>
          <a:p>
            <a:r>
              <a:rPr lang="en-US" sz="2200" dirty="0" smtClean="0"/>
              <a:t>The tradeoff is again between fragmented UDP loss rate and the issues with pushing the client to use TCP</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14</a:t>
            </a:fld>
            <a:endParaRPr lang="en-US"/>
          </a:p>
        </p:txBody>
      </p:sp>
      <p:sp>
        <p:nvSpPr>
          <p:cNvPr id="5" name="TextBox 4"/>
          <p:cNvSpPr txBox="1"/>
          <p:nvPr/>
        </p:nvSpPr>
        <p:spPr>
          <a:xfrm>
            <a:off x="5143500" y="6400413"/>
            <a:ext cx="3843873" cy="276999"/>
          </a:xfrm>
          <a:prstGeom prst="rect">
            <a:avLst/>
          </a:prstGeom>
          <a:noFill/>
        </p:spPr>
        <p:txBody>
          <a:bodyPr wrap="none" rtlCol="0">
            <a:spAutoFit/>
          </a:bodyPr>
          <a:lstStyle/>
          <a:p>
            <a:r>
              <a:rPr lang="en-US" sz="1200" dirty="0" smtClean="0"/>
              <a:t>* http</a:t>
            </a:r>
            <a:r>
              <a:rPr lang="en-US" sz="1200" dirty="0"/>
              <a:t>://</a:t>
            </a:r>
            <a:r>
              <a:rPr lang="en-US" sz="1200" dirty="0" err="1"/>
              <a:t>www.potaroo.net</a:t>
            </a:r>
            <a:r>
              <a:rPr lang="en-US" sz="1200" dirty="0"/>
              <a:t>/</a:t>
            </a:r>
            <a:r>
              <a:rPr lang="en-US" sz="1200" dirty="0" err="1"/>
              <a:t>ispcol</a:t>
            </a:r>
            <a:r>
              <a:rPr lang="en-US" sz="1200" dirty="0"/>
              <a:t>/2016-10/dnsipv6.html</a:t>
            </a:r>
          </a:p>
        </p:txBody>
      </p:sp>
    </p:spTree>
    <p:extLst>
      <p:ext uri="{BB962C8B-B14F-4D97-AF65-F5344CB8AC3E}">
        <p14:creationId xmlns:p14="http://schemas.microsoft.com/office/powerpoint/2010/main" val="935337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and TCP</a:t>
            </a:r>
            <a:endParaRPr lang="en-US" dirty="0"/>
          </a:p>
        </p:txBody>
      </p:sp>
      <p:sp>
        <p:nvSpPr>
          <p:cNvPr id="3" name="Content Placeholder 2"/>
          <p:cNvSpPr>
            <a:spLocks noGrp="1"/>
          </p:cNvSpPr>
          <p:nvPr>
            <p:ph idx="1"/>
          </p:nvPr>
        </p:nvSpPr>
        <p:spPr/>
        <p:txBody>
          <a:bodyPr/>
          <a:lstStyle/>
          <a:p>
            <a:r>
              <a:rPr lang="en-US" sz="2400" dirty="0" smtClean="0"/>
              <a:t>Again, not every resolver supports TCP</a:t>
            </a:r>
          </a:p>
          <a:p>
            <a:r>
              <a:rPr lang="en-US" sz="2400" dirty="0" smtClean="0"/>
              <a:t>There are path MTU issues with TCP in some instances, and the issues of ICMPv6 PTB message filtering and TCP “black holes”</a:t>
            </a:r>
          </a:p>
          <a:p>
            <a:r>
              <a:rPr lang="en-US" sz="2400" dirty="0" smtClean="0"/>
              <a:t>A highly conservative IPv6 TCP </a:t>
            </a:r>
            <a:r>
              <a:rPr lang="en-US" sz="2400" dirty="0"/>
              <a:t>MSS </a:t>
            </a:r>
            <a:r>
              <a:rPr lang="en-US" sz="2400" dirty="0" smtClean="0"/>
              <a:t>would be 1,220 octets </a:t>
            </a:r>
            <a:endParaRPr lang="en-US" sz="2400" dirty="0"/>
          </a:p>
          <a:p>
            <a:pPr lvl="1"/>
            <a:r>
              <a:rPr lang="en-US" sz="2000" dirty="0" smtClean="0"/>
              <a:t>This will minimize the risk of Path MTU ‘</a:t>
            </a:r>
            <a:r>
              <a:rPr lang="en-US" sz="2000" dirty="0" err="1" smtClean="0"/>
              <a:t>blackholing</a:t>
            </a:r>
            <a:r>
              <a:rPr lang="en-US" sz="2000" dirty="0" smtClean="0"/>
              <a:t>’ and fragmentation loss</a:t>
            </a:r>
          </a:p>
          <a:p>
            <a:pPr lvl="1"/>
            <a:r>
              <a:rPr lang="en-US" sz="2000" dirty="0"/>
              <a:t>A</a:t>
            </a:r>
            <a:r>
              <a:rPr lang="en-US" sz="2000" dirty="0" smtClean="0"/>
              <a:t>s DNS is not a very high volume application, the marginally lower carriage efficiency of a low MSS is offset by the higher probability of TCP robustness</a:t>
            </a:r>
            <a:endParaRPr lang="en-US" sz="20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15</a:t>
            </a:fld>
            <a:endParaRPr lang="en-US"/>
          </a:p>
        </p:txBody>
      </p:sp>
    </p:spTree>
    <p:extLst>
      <p:ext uri="{BB962C8B-B14F-4D97-AF65-F5344CB8AC3E}">
        <p14:creationId xmlns:p14="http://schemas.microsoft.com/office/powerpoint/2010/main" val="2019016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Truncation</a:t>
            </a:r>
            <a:endParaRPr lang="en-US" dirty="0"/>
          </a:p>
        </p:txBody>
      </p:sp>
      <p:sp>
        <p:nvSpPr>
          <p:cNvPr id="3" name="Content Placeholder 2"/>
          <p:cNvSpPr>
            <a:spLocks noGrp="1"/>
          </p:cNvSpPr>
          <p:nvPr>
            <p:ph idx="1"/>
          </p:nvPr>
        </p:nvSpPr>
        <p:spPr/>
        <p:txBody>
          <a:bodyPr/>
          <a:lstStyle/>
          <a:p>
            <a:pPr marL="0" indent="0">
              <a:buNone/>
            </a:pPr>
            <a:r>
              <a:rPr lang="en-US" sz="2000" dirty="0" smtClean="0"/>
              <a:t>If a client offers a EDNS(0) UDP Buffer size, should the server honor it?</a:t>
            </a:r>
          </a:p>
          <a:p>
            <a:endParaRPr lang="en-US" sz="2000" dirty="0" smtClean="0"/>
          </a:p>
          <a:p>
            <a:pPr marL="857250" lvl="2" indent="0">
              <a:buNone/>
            </a:pPr>
            <a:r>
              <a:rPr lang="en-US" sz="1600" dirty="0" smtClean="0"/>
              <a:t>For example:</a:t>
            </a:r>
          </a:p>
          <a:p>
            <a:pPr marL="857250" lvl="2" indent="0">
              <a:buNone/>
            </a:pPr>
            <a:r>
              <a:rPr lang="en-US" sz="1600" dirty="0"/>
              <a:t>I</a:t>
            </a:r>
            <a:r>
              <a:rPr lang="en-US" sz="1600" dirty="0" smtClean="0"/>
              <a:t>f the client offers a 4,096 UDP buffer size, and the response is 2,500 octets in size, is it more robust for the server to send UDP fragments of the 2,500 octet response, or just truncate immediately?</a:t>
            </a:r>
          </a:p>
          <a:p>
            <a:pPr marL="857250" lvl="2" indent="0">
              <a:buNone/>
            </a:pPr>
            <a:endParaRPr lang="en-US" sz="1600" dirty="0" smtClean="0"/>
          </a:p>
          <a:p>
            <a:pPr marL="857250" lvl="2" indent="0">
              <a:buNone/>
            </a:pPr>
            <a:r>
              <a:rPr lang="en-US" sz="1600" dirty="0"/>
              <a:t>The larger UDP response is in some sense more “correct”, </a:t>
            </a:r>
            <a:r>
              <a:rPr lang="en-US" sz="1600" i="1" dirty="0"/>
              <a:t>assuming the honest intentions of all query agents</a:t>
            </a:r>
          </a:p>
          <a:p>
            <a:pPr marL="857250" lvl="2" indent="0">
              <a:buNone/>
            </a:pPr>
            <a:endParaRPr lang="en-US" sz="1600" dirty="0"/>
          </a:p>
          <a:p>
            <a:pPr marL="857250" lvl="2" indent="0">
              <a:buNone/>
            </a:pPr>
            <a:r>
              <a:rPr lang="en-US" sz="1600" dirty="0"/>
              <a:t>Sending large DNS responses over UDP is a risk for DDOS reflection attacks</a:t>
            </a:r>
          </a:p>
          <a:p>
            <a:pPr marL="857250" lvl="2" indent="0">
              <a:buNone/>
            </a:pPr>
            <a:endParaRPr lang="en-US" sz="1600" dirty="0" smtClean="0"/>
          </a:p>
          <a:p>
            <a:pPr marL="857250" lvl="2" indent="0">
              <a:buNone/>
            </a:pPr>
            <a:endParaRPr lang="en-US" sz="16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16</a:t>
            </a:fld>
            <a:endParaRPr lang="en-US"/>
          </a:p>
        </p:txBody>
      </p:sp>
    </p:spTree>
    <p:extLst>
      <p:ext uri="{BB962C8B-B14F-4D97-AF65-F5344CB8AC3E}">
        <p14:creationId xmlns:p14="http://schemas.microsoft.com/office/powerpoint/2010/main" val="330652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IPv6 </a:t>
            </a:r>
            <a:r>
              <a:rPr lang="en-US" dirty="0" err="1" smtClean="0"/>
              <a:t>Behaviour</a:t>
            </a:r>
            <a:endParaRPr lang="en-US" dirty="0"/>
          </a:p>
        </p:txBody>
      </p:sp>
      <p:sp>
        <p:nvSpPr>
          <p:cNvPr id="3" name="Content Placeholder 2"/>
          <p:cNvSpPr>
            <a:spLocks noGrp="1"/>
          </p:cNvSpPr>
          <p:nvPr>
            <p:ph idx="1"/>
          </p:nvPr>
        </p:nvSpPr>
        <p:spPr>
          <a:xfrm>
            <a:off x="1074419" y="1548561"/>
            <a:ext cx="7806563" cy="4660693"/>
          </a:xfrm>
        </p:spPr>
        <p:txBody>
          <a:bodyPr/>
          <a:lstStyle/>
          <a:p>
            <a:pPr marL="0" indent="0">
              <a:buNone/>
            </a:pPr>
            <a:r>
              <a:rPr lang="en-US" sz="2800" dirty="0" smtClean="0"/>
              <a:t>Deliver a IPv6 UDP payload up to 1,452 octets without fragmentation and without truncation *</a:t>
            </a:r>
          </a:p>
          <a:p>
            <a:pPr marL="0" indent="0">
              <a:buNone/>
            </a:pPr>
            <a:r>
              <a:rPr lang="en-US" sz="2800" dirty="0" smtClean="0"/>
              <a:t>Do </a:t>
            </a:r>
            <a:r>
              <a:rPr lang="en-US" sz="2800" dirty="0"/>
              <a:t>not truncate </a:t>
            </a:r>
            <a:r>
              <a:rPr lang="en-US" sz="2800" dirty="0" smtClean="0"/>
              <a:t>IPv6 </a:t>
            </a:r>
            <a:r>
              <a:rPr lang="en-US" sz="2800" dirty="0"/>
              <a:t>UDP packets with a payload up to </a:t>
            </a:r>
            <a:r>
              <a:rPr lang="en-US" sz="2800" dirty="0" smtClean="0"/>
              <a:t>1,452 octets *</a:t>
            </a:r>
          </a:p>
          <a:p>
            <a:pPr marL="0" indent="0">
              <a:buNone/>
            </a:pPr>
            <a:r>
              <a:rPr lang="en-US" sz="2800" dirty="0" smtClean="0"/>
              <a:t>Respond to IPv6 ICMP PTB messages with a smaller packet size consistent with the MTU in the PTB message in UDP and TCP</a:t>
            </a:r>
          </a:p>
          <a:p>
            <a:pPr marL="0" indent="0">
              <a:buNone/>
            </a:pPr>
            <a:r>
              <a:rPr lang="en-US" sz="2800" dirty="0" smtClean="0"/>
              <a:t>Offer a IPv6 TCP MSS of 1,220 octets</a:t>
            </a:r>
          </a:p>
          <a:p>
            <a:pPr marL="0" indent="0">
              <a:buNone/>
            </a:pP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17</a:t>
            </a:fld>
            <a:endParaRPr lang="en-US"/>
          </a:p>
        </p:txBody>
      </p:sp>
      <p:sp>
        <p:nvSpPr>
          <p:cNvPr id="5" name="Rectangle 4"/>
          <p:cNvSpPr/>
          <p:nvPr/>
        </p:nvSpPr>
        <p:spPr>
          <a:xfrm>
            <a:off x="2784983" y="6277194"/>
            <a:ext cx="6736080" cy="338554"/>
          </a:xfrm>
          <a:prstGeom prst="rect">
            <a:avLst/>
          </a:prstGeom>
        </p:spPr>
        <p:txBody>
          <a:bodyPr wrap="square">
            <a:spAutoFit/>
          </a:bodyPr>
          <a:lstStyle/>
          <a:p>
            <a:r>
              <a:rPr lang="en-US" sz="1600" smtClean="0"/>
              <a:t>* Assuming </a:t>
            </a:r>
            <a:r>
              <a:rPr lang="en-US" sz="1600" dirty="0"/>
              <a:t>that the offered EDNS(0) UDP buffer size permits this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1619928"/>
            <a:ext cx="558800" cy="41910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2531468"/>
            <a:ext cx="558800" cy="4191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3503968"/>
            <a:ext cx="558800" cy="419100"/>
          </a:xfrm>
          <a:prstGeom prst="rect">
            <a:avLst/>
          </a:prstGeom>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4857468"/>
            <a:ext cx="558800" cy="419100"/>
          </a:xfrm>
          <a:prstGeom prst="rect">
            <a:avLst/>
          </a:prstGeom>
        </p:spPr>
      </p:pic>
    </p:spTree>
    <p:extLst>
      <p:ext uri="{BB962C8B-B14F-4D97-AF65-F5344CB8AC3E}">
        <p14:creationId xmlns:p14="http://schemas.microsoft.com/office/powerpoint/2010/main" val="1074239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Root Servers</a:t>
            </a:r>
            <a:endParaRPr lang="en-US" dirty="0"/>
          </a:p>
        </p:txBody>
      </p:sp>
      <p:sp>
        <p:nvSpPr>
          <p:cNvPr id="3" name="Content Placeholder 2"/>
          <p:cNvSpPr>
            <a:spLocks noGrp="1"/>
          </p:cNvSpPr>
          <p:nvPr>
            <p:ph idx="1"/>
          </p:nvPr>
        </p:nvSpPr>
        <p:spPr/>
        <p:txBody>
          <a:bodyPr/>
          <a:lstStyle/>
          <a:p>
            <a:pPr marL="0" indent="0">
              <a:buNone/>
            </a:pPr>
            <a:r>
              <a:rPr lang="en-US" sz="2800" dirty="0" smtClean="0"/>
              <a:t>Construct a conventional query that generates a large response </a:t>
            </a:r>
          </a:p>
          <a:p>
            <a:pPr lvl="1"/>
            <a:r>
              <a:rPr lang="en-US" sz="2400" dirty="0" smtClean="0"/>
              <a:t>We use a query for a DS record of a large non-existent name, using EDNS(0) with DNSSEC OK and a UDP EDNS(0) buffer size of 4096 octets</a:t>
            </a:r>
          </a:p>
          <a:p>
            <a:pPr lvl="1"/>
            <a:r>
              <a:rPr lang="en-US" sz="2400" dirty="0"/>
              <a:t>T</a:t>
            </a:r>
            <a:r>
              <a:rPr lang="en-US" sz="2400" dirty="0" smtClean="0"/>
              <a:t>he DNS response is 1,268 octets in size</a:t>
            </a:r>
          </a:p>
          <a:p>
            <a:pPr lvl="2"/>
            <a:r>
              <a:rPr lang="en-US" sz="2000" dirty="0" smtClean="0"/>
              <a:t>1296 octet IPv4 packet</a:t>
            </a:r>
          </a:p>
          <a:p>
            <a:pPr lvl="2"/>
            <a:r>
              <a:rPr lang="en-US" sz="2000" dirty="0" smtClean="0"/>
              <a:t>1316 octet IPv6 packet</a:t>
            </a:r>
            <a:endParaRPr lang="en-US" sz="20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18</a:t>
            </a:fld>
            <a:endParaRPr lang="en-US"/>
          </a:p>
        </p:txBody>
      </p:sp>
    </p:spTree>
    <p:extLst>
      <p:ext uri="{BB962C8B-B14F-4D97-AF65-F5344CB8AC3E}">
        <p14:creationId xmlns:p14="http://schemas.microsoft.com/office/powerpoint/2010/main" val="1321434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Tests</a:t>
            </a:r>
            <a:endParaRPr lang="en-US" dirty="0"/>
          </a:p>
        </p:txBody>
      </p:sp>
      <p:sp>
        <p:nvSpPr>
          <p:cNvPr id="3" name="Content Placeholder 2"/>
          <p:cNvSpPr>
            <a:spLocks noGrp="1"/>
          </p:cNvSpPr>
          <p:nvPr>
            <p:ph idx="1"/>
          </p:nvPr>
        </p:nvSpPr>
        <p:spPr/>
        <p:txBody>
          <a:bodyPr/>
          <a:lstStyle/>
          <a:p>
            <a:r>
              <a:rPr lang="en-US" sz="2800" dirty="0" smtClean="0"/>
              <a:t>Query using UDP in </a:t>
            </a:r>
            <a:r>
              <a:rPr lang="en-US" sz="2800" dirty="0" smtClean="0"/>
              <a:t>IPv4, and respond to a truncated </a:t>
            </a:r>
            <a:r>
              <a:rPr lang="en-US" sz="2800" dirty="0" smtClean="0"/>
              <a:t>response </a:t>
            </a:r>
            <a:r>
              <a:rPr lang="en-US" sz="2800" dirty="0" smtClean="0"/>
              <a:t>by re-querying with </a:t>
            </a:r>
            <a:r>
              <a:rPr lang="en-US" sz="2800" dirty="0" smtClean="0"/>
              <a:t>TCP</a:t>
            </a:r>
          </a:p>
          <a:p>
            <a:r>
              <a:rPr lang="en-US" sz="2800" dirty="0" smtClean="0"/>
              <a:t>Query using TCP in IPv4 using a local MSS of 1,460 octets</a:t>
            </a:r>
          </a:p>
          <a:p>
            <a:endParaRPr lang="en-US" sz="2800" dirty="0" smtClean="0"/>
          </a:p>
          <a:p>
            <a:r>
              <a:rPr lang="en-US" sz="2800" dirty="0"/>
              <a:t>Query using UDP in </a:t>
            </a:r>
            <a:r>
              <a:rPr lang="en-US" sz="2800" dirty="0" smtClean="0"/>
              <a:t>IPv6</a:t>
            </a:r>
            <a:r>
              <a:rPr lang="en-US" sz="2800" dirty="0" smtClean="0"/>
              <a:t>, </a:t>
            </a:r>
            <a:r>
              <a:rPr lang="en-US" sz="2800" dirty="0"/>
              <a:t>and respond to a truncated response by re-querying with </a:t>
            </a:r>
            <a:r>
              <a:rPr lang="en-US" sz="2800" dirty="0" smtClean="0"/>
              <a:t>TCP</a:t>
            </a:r>
          </a:p>
          <a:p>
            <a:r>
              <a:rPr lang="en-US" sz="2800" dirty="0" smtClean="0"/>
              <a:t>Query </a:t>
            </a:r>
            <a:r>
              <a:rPr lang="en-US" sz="2800" dirty="0"/>
              <a:t>using TCP in </a:t>
            </a:r>
            <a:r>
              <a:rPr lang="en-US" sz="2800" dirty="0" smtClean="0"/>
              <a:t>IPv6 </a:t>
            </a:r>
            <a:r>
              <a:rPr lang="en-US" sz="2800" dirty="0"/>
              <a:t>using a local MSS of </a:t>
            </a:r>
            <a:r>
              <a:rPr lang="en-US" sz="2800" dirty="0" smtClean="0"/>
              <a:t>1,440 </a:t>
            </a:r>
            <a:r>
              <a:rPr lang="en-US" sz="2800" dirty="0"/>
              <a:t>octets</a:t>
            </a:r>
          </a:p>
          <a:p>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19</a:t>
            </a:fld>
            <a:endParaRPr lang="en-US"/>
          </a:p>
        </p:txBody>
      </p:sp>
    </p:spTree>
    <p:extLst>
      <p:ext uri="{BB962C8B-B14F-4D97-AF65-F5344CB8AC3E}">
        <p14:creationId xmlns:p14="http://schemas.microsoft.com/office/powerpoint/2010/main" val="1218011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64" y="102760"/>
            <a:ext cx="8617966" cy="1143000"/>
          </a:xfrm>
        </p:spPr>
        <p:txBody>
          <a:bodyPr/>
          <a:lstStyle/>
          <a:p>
            <a:r>
              <a:rPr lang="en-US" dirty="0" smtClean="0"/>
              <a:t>The KSK Roll</a:t>
            </a:r>
            <a:endParaRPr lang="en-US" dirty="0"/>
          </a:p>
        </p:txBody>
      </p:sp>
      <p:sp>
        <p:nvSpPr>
          <p:cNvPr id="3" name="Content Placeholder 2"/>
          <p:cNvSpPr>
            <a:spLocks noGrp="1"/>
          </p:cNvSpPr>
          <p:nvPr>
            <p:ph idx="1"/>
          </p:nvPr>
        </p:nvSpPr>
        <p:spPr>
          <a:xfrm>
            <a:off x="244964" y="1062880"/>
            <a:ext cx="8617966" cy="4660693"/>
          </a:xfrm>
        </p:spPr>
        <p:txBody>
          <a:bodyPr/>
          <a:lstStyle/>
          <a:p>
            <a:pPr marL="0" indent="0">
              <a:spcBef>
                <a:spcPts val="1368"/>
              </a:spcBef>
              <a:buNone/>
            </a:pPr>
            <a:r>
              <a:rPr lang="en-US" sz="2000" dirty="0" smtClean="0"/>
              <a:t>The current KSK roll at the root of the DNS includes three periods when the signed response to a query for the DNSKEY RR will exceed 1280 octets</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2709" y="2061100"/>
            <a:ext cx="6383238" cy="4796899"/>
          </a:xfrm>
          <a:prstGeom prst="rect">
            <a:avLst/>
          </a:prstGeom>
        </p:spPr>
      </p:pic>
      <p:sp>
        <p:nvSpPr>
          <p:cNvPr id="6" name="TextBox 5"/>
          <p:cNvSpPr txBox="1"/>
          <p:nvPr/>
        </p:nvSpPr>
        <p:spPr>
          <a:xfrm>
            <a:off x="244964" y="6037362"/>
            <a:ext cx="2307736" cy="461665"/>
          </a:xfrm>
          <a:prstGeom prst="rect">
            <a:avLst/>
          </a:prstGeom>
          <a:noFill/>
        </p:spPr>
        <p:txBody>
          <a:bodyPr wrap="square" rtlCol="0">
            <a:spAutoFit/>
          </a:bodyPr>
          <a:lstStyle/>
          <a:p>
            <a:r>
              <a:rPr lang="en-US" sz="1200" i="1" smtClean="0"/>
              <a:t>ICANN </a:t>
            </a:r>
            <a:r>
              <a:rPr lang="en-US" sz="1200" i="1" smtClean="0"/>
              <a:t>KSK Roll presentation </a:t>
            </a:r>
            <a:r>
              <a:rPr lang="mr-IN" sz="1200" i="1" dirty="0" smtClean="0"/>
              <a:t>–</a:t>
            </a:r>
            <a:r>
              <a:rPr lang="en-US" sz="1200" i="1" dirty="0" smtClean="0"/>
              <a:t> 17 </a:t>
            </a:r>
            <a:r>
              <a:rPr lang="en-US" sz="1200" i="1" dirty="0" smtClean="0"/>
              <a:t>March 2017</a:t>
            </a:r>
            <a:endParaRPr lang="en-US" sz="1200" i="1" dirty="0"/>
          </a:p>
        </p:txBody>
      </p:sp>
    </p:spTree>
    <p:extLst>
      <p:ext uri="{BB962C8B-B14F-4D97-AF65-F5344CB8AC3E}">
        <p14:creationId xmlns:p14="http://schemas.microsoft.com/office/powerpoint/2010/main" val="1220928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add another test</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d</a:t>
            </a:r>
            <a:r>
              <a:rPr lang="en-US" dirty="0" smtClean="0"/>
              <a:t>ig . ANY @root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response is normally 2,587 octets</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Except: </a:t>
            </a:r>
          </a:p>
          <a:p>
            <a:pPr lvl="1" indent="-342900" defTabSz="914400" fontAlgn="auto">
              <a:spcBef>
                <a:spcPts val="0"/>
              </a:spcBef>
              <a:spcAft>
                <a:spcPts val="0"/>
              </a:spcAft>
            </a:pPr>
            <a:r>
              <a:rPr lang="en-US" sz="2000" dirty="0"/>
              <a:t>I</a:t>
            </a:r>
            <a:r>
              <a:rPr lang="en-US" sz="2000" dirty="0" smtClean="0"/>
              <a:t>f you ask E, H or K over UDP (2,015 octet response)</a:t>
            </a:r>
          </a:p>
          <a:p>
            <a:pPr lvl="1" indent="-342900" defTabSz="914400" fontAlgn="auto">
              <a:spcBef>
                <a:spcPts val="0"/>
              </a:spcBef>
              <a:spcAft>
                <a:spcPts val="0"/>
              </a:spcAft>
            </a:pPr>
            <a:r>
              <a:rPr lang="en-US" sz="2000" dirty="0" smtClean="0"/>
              <a:t>Or if you ask some instances of F (2,615 octet response)</a:t>
            </a:r>
          </a:p>
          <a:p>
            <a:pPr lvl="1" indent="-342900" defTabSz="914400" fontAlgn="auto">
              <a:spcBef>
                <a:spcPts val="0"/>
              </a:spcBef>
              <a:spcAft>
                <a:spcPts val="0"/>
              </a:spcAft>
            </a:pPr>
            <a:r>
              <a:rPr lang="en-US" sz="2000" dirty="0" smtClean="0"/>
              <a:t>Or instances of F served by </a:t>
            </a:r>
            <a:r>
              <a:rPr lang="en-US" sz="2000" dirty="0" err="1" smtClean="0"/>
              <a:t>Cloudflare</a:t>
            </a:r>
            <a:r>
              <a:rPr lang="en-US" sz="2000" dirty="0" smtClean="0"/>
              <a:t>, where the response is </a:t>
            </a:r>
            <a:r>
              <a:rPr lang="en-US" sz="2000" dirty="0" smtClean="0"/>
              <a:t>NOTIMPL *</a:t>
            </a:r>
            <a:endParaRPr lang="en-US" sz="2000" dirty="0" smtClean="0"/>
          </a:p>
          <a:p>
            <a:pPr lvl="1" indent="-342900" defTabSz="914400" fontAlgn="auto">
              <a:spcBef>
                <a:spcPts val="0"/>
              </a:spcBef>
              <a:spcAft>
                <a:spcPts val="0"/>
              </a:spcAft>
            </a:pPr>
            <a:r>
              <a:rPr lang="en-US" sz="2000" dirty="0" smtClean="0"/>
              <a:t>Or L, where if you use V6 the response is 2,605 octets, and it’s 2,105 octets using UDP </a:t>
            </a:r>
            <a:r>
              <a:rPr lang="en-US" sz="2000" dirty="0"/>
              <a:t>o</a:t>
            </a:r>
            <a:r>
              <a:rPr lang="en-US" sz="2000" dirty="0" smtClean="0"/>
              <a:t>n V4 and 2,587 octets using TCP on V4</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20</a:t>
            </a:fld>
            <a:endParaRPr lang="en-US"/>
          </a:p>
        </p:txBody>
      </p:sp>
      <p:sp>
        <p:nvSpPr>
          <p:cNvPr id="5" name="TextBox 4"/>
          <p:cNvSpPr txBox="1"/>
          <p:nvPr/>
        </p:nvSpPr>
        <p:spPr>
          <a:xfrm>
            <a:off x="7467600" y="6313695"/>
            <a:ext cx="1611339" cy="261610"/>
          </a:xfrm>
          <a:prstGeom prst="rect">
            <a:avLst/>
          </a:prstGeom>
          <a:noFill/>
        </p:spPr>
        <p:txBody>
          <a:bodyPr wrap="none" rtlCol="0">
            <a:spAutoFit/>
          </a:bodyPr>
          <a:lstStyle/>
          <a:p>
            <a:r>
              <a:rPr lang="en-US" sz="1100" smtClean="0"/>
              <a:t>* As seen in April 2017</a:t>
            </a:r>
            <a:endParaRPr lang="en-US" sz="1100"/>
          </a:p>
        </p:txBody>
      </p:sp>
    </p:spTree>
    <p:extLst>
      <p:ext uri="{BB962C8B-B14F-4D97-AF65-F5344CB8AC3E}">
        <p14:creationId xmlns:p14="http://schemas.microsoft.com/office/powerpoint/2010/main" val="1954866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UDP ICMPv6 PTB test</a:t>
            </a:r>
            <a:endParaRPr lang="en-US" dirty="0"/>
          </a:p>
        </p:txBody>
      </p:sp>
      <p:sp>
        <p:nvSpPr>
          <p:cNvPr id="3" name="Content Placeholder 2"/>
          <p:cNvSpPr>
            <a:spLocks noGrp="1"/>
          </p:cNvSpPr>
          <p:nvPr>
            <p:ph idx="1"/>
          </p:nvPr>
        </p:nvSpPr>
        <p:spPr/>
        <p:txBody>
          <a:bodyPr/>
          <a:lstStyle/>
          <a:p>
            <a:r>
              <a:rPr lang="en-US" sz="2800" dirty="0" smtClean="0"/>
              <a:t>Set up a steady sequence of queries to each root server at 10 second intervals</a:t>
            </a:r>
          </a:p>
          <a:p>
            <a:r>
              <a:rPr lang="en-US" sz="2800" dirty="0" smtClean="0"/>
              <a:t>Synthesize ICMPv6 PTB messages in response to received UDP responses greater than 1,280 octets in size</a:t>
            </a:r>
          </a:p>
          <a:p>
            <a:r>
              <a:rPr lang="en-US" sz="2800" dirty="0" smtClean="0"/>
              <a:t>Turn these PTB messages on for 2 minutes every hour</a:t>
            </a:r>
          </a:p>
          <a:p>
            <a:r>
              <a:rPr lang="en-US" sz="2800" dirty="0" smtClean="0"/>
              <a:t>Run the job for 5 hours</a:t>
            </a:r>
          </a:p>
          <a:p>
            <a:endParaRPr lang="en-US" sz="2800" dirty="0" smtClean="0"/>
          </a:p>
          <a:p>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21</a:t>
            </a:fld>
            <a:endParaRPr lang="en-US"/>
          </a:p>
        </p:txBody>
      </p:sp>
    </p:spTree>
    <p:extLst>
      <p:ext uri="{BB962C8B-B14F-4D97-AF65-F5344CB8AC3E}">
        <p14:creationId xmlns:p14="http://schemas.microsoft.com/office/powerpoint/2010/main" val="1553471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IPv6 </a:t>
            </a:r>
            <a:r>
              <a:rPr lang="en-US" dirty="0" smtClean="0"/>
              <a:t>TCP ICMPv6 </a:t>
            </a:r>
            <a:r>
              <a:rPr lang="en-US" dirty="0"/>
              <a:t>PTB test</a:t>
            </a:r>
          </a:p>
        </p:txBody>
      </p:sp>
      <p:sp>
        <p:nvSpPr>
          <p:cNvPr id="3" name="Content Placeholder 2"/>
          <p:cNvSpPr>
            <a:spLocks noGrp="1"/>
          </p:cNvSpPr>
          <p:nvPr>
            <p:ph idx="1"/>
          </p:nvPr>
        </p:nvSpPr>
        <p:spPr/>
        <p:txBody>
          <a:bodyPr/>
          <a:lstStyle/>
          <a:p>
            <a:r>
              <a:rPr lang="en-US" sz="2400" dirty="0" smtClean="0"/>
              <a:t>Set up a raw socket for outgoing packets, and use the </a:t>
            </a:r>
            <a:r>
              <a:rPr lang="en-US" sz="2400" dirty="0" err="1" smtClean="0"/>
              <a:t>pcap</a:t>
            </a:r>
            <a:r>
              <a:rPr lang="en-US" sz="2400" dirty="0" smtClean="0"/>
              <a:t> library to capture incoming packets</a:t>
            </a:r>
          </a:p>
          <a:p>
            <a:r>
              <a:rPr lang="en-US" sz="2400" dirty="0" smtClean="0"/>
              <a:t>Delve deep into operating system stupidities to turn off gratuitous RSTs and TCP session firewalls</a:t>
            </a:r>
          </a:p>
          <a:p>
            <a:r>
              <a:rPr lang="en-US" sz="2400" dirty="0"/>
              <a:t>T</a:t>
            </a:r>
            <a:r>
              <a:rPr lang="en-US" sz="2400" dirty="0" smtClean="0"/>
              <a:t>urn off totally unhelpful interface TCP segment management</a:t>
            </a:r>
          </a:p>
          <a:p>
            <a:r>
              <a:rPr lang="en-US" sz="2400" dirty="0" smtClean="0"/>
              <a:t>Trap the large TCP response and fake an ICMP response</a:t>
            </a:r>
            <a:endParaRPr lang="en-US" sz="24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22</a:t>
            </a:fld>
            <a:endParaRPr lang="en-US"/>
          </a:p>
        </p:txBody>
      </p:sp>
    </p:spTree>
    <p:extLst>
      <p:ext uri="{BB962C8B-B14F-4D97-AF65-F5344CB8AC3E}">
        <p14:creationId xmlns:p14="http://schemas.microsoft.com/office/powerpoint/2010/main" val="85412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IPv6 </a:t>
            </a:r>
            <a:r>
              <a:rPr lang="en-US" dirty="0" smtClean="0"/>
              <a:t>TCP ICMPv6 </a:t>
            </a:r>
            <a:r>
              <a:rPr lang="en-US" dirty="0"/>
              <a:t>PTB test</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23</a:t>
            </a:fld>
            <a:endParaRPr lang="en-US"/>
          </a:p>
        </p:txBody>
      </p:sp>
      <p:sp>
        <p:nvSpPr>
          <p:cNvPr id="5" name="Freeform 4"/>
          <p:cNvSpPr/>
          <p:nvPr/>
        </p:nvSpPr>
        <p:spPr>
          <a:xfrm>
            <a:off x="821829" y="2383649"/>
            <a:ext cx="549948" cy="520724"/>
          </a:xfrm>
          <a:custGeom>
            <a:avLst/>
            <a:gdLst>
              <a:gd name="connsiteX0" fmla="*/ 31611 w 549948"/>
              <a:gd name="connsiteY0" fmla="*/ 123331 h 520724"/>
              <a:gd name="connsiteX1" fmla="*/ 23991 w 549948"/>
              <a:gd name="connsiteY1" fmla="*/ 473851 h 520724"/>
              <a:gd name="connsiteX2" fmla="*/ 23991 w 549948"/>
              <a:gd name="connsiteY2" fmla="*/ 496711 h 520724"/>
              <a:gd name="connsiteX3" fmla="*/ 344031 w 549948"/>
              <a:gd name="connsiteY3" fmla="*/ 519571 h 520724"/>
              <a:gd name="connsiteX4" fmla="*/ 351651 w 549948"/>
              <a:gd name="connsiteY4" fmla="*/ 458611 h 520724"/>
              <a:gd name="connsiteX5" fmla="*/ 359271 w 549948"/>
              <a:gd name="connsiteY5" fmla="*/ 146191 h 520724"/>
              <a:gd name="connsiteX6" fmla="*/ 328791 w 549948"/>
              <a:gd name="connsiteY6" fmla="*/ 138571 h 520724"/>
              <a:gd name="connsiteX7" fmla="*/ 92571 w 549948"/>
              <a:gd name="connsiteY7" fmla="*/ 130951 h 520724"/>
              <a:gd name="connsiteX8" fmla="*/ 313551 w 549948"/>
              <a:gd name="connsiteY8" fmla="*/ 9031 h 520724"/>
              <a:gd name="connsiteX9" fmla="*/ 351651 w 549948"/>
              <a:gd name="connsiteY9" fmla="*/ 9031 h 520724"/>
              <a:gd name="connsiteX10" fmla="*/ 549771 w 549948"/>
              <a:gd name="connsiteY10" fmla="*/ 9031 h 520724"/>
              <a:gd name="connsiteX11" fmla="*/ 389751 w 549948"/>
              <a:gd name="connsiteY11" fmla="*/ 108091 h 520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9948" h="520724">
                <a:moveTo>
                  <a:pt x="31611" y="123331"/>
                </a:moveTo>
                <a:cubicBezTo>
                  <a:pt x="28436" y="267476"/>
                  <a:pt x="25261" y="411621"/>
                  <a:pt x="23991" y="473851"/>
                </a:cubicBezTo>
                <a:cubicBezTo>
                  <a:pt x="22721" y="536081"/>
                  <a:pt x="-29349" y="489091"/>
                  <a:pt x="23991" y="496711"/>
                </a:cubicBezTo>
                <a:cubicBezTo>
                  <a:pt x="77331" y="504331"/>
                  <a:pt x="289421" y="525921"/>
                  <a:pt x="344031" y="519571"/>
                </a:cubicBezTo>
                <a:cubicBezTo>
                  <a:pt x="398641" y="513221"/>
                  <a:pt x="349111" y="520841"/>
                  <a:pt x="351651" y="458611"/>
                </a:cubicBezTo>
                <a:cubicBezTo>
                  <a:pt x="354191" y="396381"/>
                  <a:pt x="363081" y="199531"/>
                  <a:pt x="359271" y="146191"/>
                </a:cubicBezTo>
                <a:cubicBezTo>
                  <a:pt x="355461" y="92851"/>
                  <a:pt x="373241" y="141111"/>
                  <a:pt x="328791" y="138571"/>
                </a:cubicBezTo>
                <a:cubicBezTo>
                  <a:pt x="284341" y="136031"/>
                  <a:pt x="95111" y="152541"/>
                  <a:pt x="92571" y="130951"/>
                </a:cubicBezTo>
                <a:cubicBezTo>
                  <a:pt x="90031" y="109361"/>
                  <a:pt x="270371" y="29351"/>
                  <a:pt x="313551" y="9031"/>
                </a:cubicBezTo>
                <a:cubicBezTo>
                  <a:pt x="356731" y="-11289"/>
                  <a:pt x="351651" y="9031"/>
                  <a:pt x="351651" y="9031"/>
                </a:cubicBezTo>
                <a:cubicBezTo>
                  <a:pt x="391021" y="9031"/>
                  <a:pt x="543421" y="-7479"/>
                  <a:pt x="549771" y="9031"/>
                </a:cubicBezTo>
                <a:cubicBezTo>
                  <a:pt x="556121" y="25541"/>
                  <a:pt x="389751" y="108091"/>
                  <a:pt x="389751" y="108091"/>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1173480" y="2453640"/>
            <a:ext cx="190500" cy="434340"/>
          </a:xfrm>
          <a:custGeom>
            <a:avLst/>
            <a:gdLst>
              <a:gd name="connsiteX0" fmla="*/ 0 w 190500"/>
              <a:gd name="connsiteY0" fmla="*/ 434340 h 434340"/>
              <a:gd name="connsiteX1" fmla="*/ 167640 w 190500"/>
              <a:gd name="connsiteY1" fmla="*/ 327660 h 434340"/>
              <a:gd name="connsiteX2" fmla="*/ 182880 w 190500"/>
              <a:gd name="connsiteY2" fmla="*/ 274320 h 434340"/>
              <a:gd name="connsiteX3" fmla="*/ 190500 w 190500"/>
              <a:gd name="connsiteY3" fmla="*/ 0 h 434340"/>
            </a:gdLst>
            <a:ahLst/>
            <a:cxnLst>
              <a:cxn ang="0">
                <a:pos x="connsiteX0" y="connsiteY0"/>
              </a:cxn>
              <a:cxn ang="0">
                <a:pos x="connsiteX1" y="connsiteY1"/>
              </a:cxn>
              <a:cxn ang="0">
                <a:pos x="connsiteX2" y="connsiteY2"/>
              </a:cxn>
              <a:cxn ang="0">
                <a:pos x="connsiteX3" y="connsiteY3"/>
              </a:cxn>
            </a:cxnLst>
            <a:rect l="l" t="t" r="r" b="b"/>
            <a:pathLst>
              <a:path w="190500" h="434340">
                <a:moveTo>
                  <a:pt x="0" y="434340"/>
                </a:moveTo>
                <a:cubicBezTo>
                  <a:pt x="68580" y="394335"/>
                  <a:pt x="137160" y="354330"/>
                  <a:pt x="167640" y="327660"/>
                </a:cubicBezTo>
                <a:cubicBezTo>
                  <a:pt x="198120" y="300990"/>
                  <a:pt x="179070" y="328930"/>
                  <a:pt x="182880" y="274320"/>
                </a:cubicBezTo>
                <a:cubicBezTo>
                  <a:pt x="186690" y="219710"/>
                  <a:pt x="190500" y="0"/>
                  <a:pt x="190500" y="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821829" y="1886988"/>
            <a:ext cx="792205" cy="461665"/>
          </a:xfrm>
          <a:prstGeom prst="rect">
            <a:avLst/>
          </a:prstGeom>
          <a:noFill/>
        </p:spPr>
        <p:txBody>
          <a:bodyPr wrap="none" rtlCol="0">
            <a:spAutoFit/>
          </a:bodyPr>
          <a:lstStyle/>
          <a:p>
            <a:r>
              <a:rPr lang="en-US" smtClean="0">
                <a:latin typeface="Vadim's Writing" charset="0"/>
                <a:ea typeface="Vadim's Writing" charset="0"/>
                <a:cs typeface="Vadim's Writing" charset="0"/>
              </a:rPr>
              <a:t>Tester</a:t>
            </a:r>
            <a:endParaRPr lang="en-US">
              <a:latin typeface="Vadim's Writing" charset="0"/>
              <a:ea typeface="Vadim's Writing" charset="0"/>
              <a:cs typeface="Vadim's Writing" charset="0"/>
            </a:endParaRPr>
          </a:p>
        </p:txBody>
      </p:sp>
      <p:sp>
        <p:nvSpPr>
          <p:cNvPr id="8" name="Freeform 7"/>
          <p:cNvSpPr/>
          <p:nvPr/>
        </p:nvSpPr>
        <p:spPr>
          <a:xfrm>
            <a:off x="7292096" y="2261455"/>
            <a:ext cx="549948" cy="520724"/>
          </a:xfrm>
          <a:custGeom>
            <a:avLst/>
            <a:gdLst>
              <a:gd name="connsiteX0" fmla="*/ 31611 w 549948"/>
              <a:gd name="connsiteY0" fmla="*/ 123331 h 520724"/>
              <a:gd name="connsiteX1" fmla="*/ 23991 w 549948"/>
              <a:gd name="connsiteY1" fmla="*/ 473851 h 520724"/>
              <a:gd name="connsiteX2" fmla="*/ 23991 w 549948"/>
              <a:gd name="connsiteY2" fmla="*/ 496711 h 520724"/>
              <a:gd name="connsiteX3" fmla="*/ 344031 w 549948"/>
              <a:gd name="connsiteY3" fmla="*/ 519571 h 520724"/>
              <a:gd name="connsiteX4" fmla="*/ 351651 w 549948"/>
              <a:gd name="connsiteY4" fmla="*/ 458611 h 520724"/>
              <a:gd name="connsiteX5" fmla="*/ 359271 w 549948"/>
              <a:gd name="connsiteY5" fmla="*/ 146191 h 520724"/>
              <a:gd name="connsiteX6" fmla="*/ 328791 w 549948"/>
              <a:gd name="connsiteY6" fmla="*/ 138571 h 520724"/>
              <a:gd name="connsiteX7" fmla="*/ 92571 w 549948"/>
              <a:gd name="connsiteY7" fmla="*/ 130951 h 520724"/>
              <a:gd name="connsiteX8" fmla="*/ 313551 w 549948"/>
              <a:gd name="connsiteY8" fmla="*/ 9031 h 520724"/>
              <a:gd name="connsiteX9" fmla="*/ 351651 w 549948"/>
              <a:gd name="connsiteY9" fmla="*/ 9031 h 520724"/>
              <a:gd name="connsiteX10" fmla="*/ 549771 w 549948"/>
              <a:gd name="connsiteY10" fmla="*/ 9031 h 520724"/>
              <a:gd name="connsiteX11" fmla="*/ 389751 w 549948"/>
              <a:gd name="connsiteY11" fmla="*/ 108091 h 520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9948" h="520724">
                <a:moveTo>
                  <a:pt x="31611" y="123331"/>
                </a:moveTo>
                <a:cubicBezTo>
                  <a:pt x="28436" y="267476"/>
                  <a:pt x="25261" y="411621"/>
                  <a:pt x="23991" y="473851"/>
                </a:cubicBezTo>
                <a:cubicBezTo>
                  <a:pt x="22721" y="536081"/>
                  <a:pt x="-29349" y="489091"/>
                  <a:pt x="23991" y="496711"/>
                </a:cubicBezTo>
                <a:cubicBezTo>
                  <a:pt x="77331" y="504331"/>
                  <a:pt x="289421" y="525921"/>
                  <a:pt x="344031" y="519571"/>
                </a:cubicBezTo>
                <a:cubicBezTo>
                  <a:pt x="398641" y="513221"/>
                  <a:pt x="349111" y="520841"/>
                  <a:pt x="351651" y="458611"/>
                </a:cubicBezTo>
                <a:cubicBezTo>
                  <a:pt x="354191" y="396381"/>
                  <a:pt x="363081" y="199531"/>
                  <a:pt x="359271" y="146191"/>
                </a:cubicBezTo>
                <a:cubicBezTo>
                  <a:pt x="355461" y="92851"/>
                  <a:pt x="373241" y="141111"/>
                  <a:pt x="328791" y="138571"/>
                </a:cubicBezTo>
                <a:cubicBezTo>
                  <a:pt x="284341" y="136031"/>
                  <a:pt x="95111" y="152541"/>
                  <a:pt x="92571" y="130951"/>
                </a:cubicBezTo>
                <a:cubicBezTo>
                  <a:pt x="90031" y="109361"/>
                  <a:pt x="270371" y="29351"/>
                  <a:pt x="313551" y="9031"/>
                </a:cubicBezTo>
                <a:cubicBezTo>
                  <a:pt x="356731" y="-11289"/>
                  <a:pt x="351651" y="9031"/>
                  <a:pt x="351651" y="9031"/>
                </a:cubicBezTo>
                <a:cubicBezTo>
                  <a:pt x="391021" y="9031"/>
                  <a:pt x="543421" y="-7479"/>
                  <a:pt x="549771" y="9031"/>
                </a:cubicBezTo>
                <a:cubicBezTo>
                  <a:pt x="556121" y="25541"/>
                  <a:pt x="389751" y="108091"/>
                  <a:pt x="389751" y="108091"/>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Freeform 8"/>
          <p:cNvSpPr/>
          <p:nvPr/>
        </p:nvSpPr>
        <p:spPr>
          <a:xfrm>
            <a:off x="7643747" y="2331446"/>
            <a:ext cx="190500" cy="434340"/>
          </a:xfrm>
          <a:custGeom>
            <a:avLst/>
            <a:gdLst>
              <a:gd name="connsiteX0" fmla="*/ 0 w 190500"/>
              <a:gd name="connsiteY0" fmla="*/ 434340 h 434340"/>
              <a:gd name="connsiteX1" fmla="*/ 167640 w 190500"/>
              <a:gd name="connsiteY1" fmla="*/ 327660 h 434340"/>
              <a:gd name="connsiteX2" fmla="*/ 182880 w 190500"/>
              <a:gd name="connsiteY2" fmla="*/ 274320 h 434340"/>
              <a:gd name="connsiteX3" fmla="*/ 190500 w 190500"/>
              <a:gd name="connsiteY3" fmla="*/ 0 h 434340"/>
            </a:gdLst>
            <a:ahLst/>
            <a:cxnLst>
              <a:cxn ang="0">
                <a:pos x="connsiteX0" y="connsiteY0"/>
              </a:cxn>
              <a:cxn ang="0">
                <a:pos x="connsiteX1" y="connsiteY1"/>
              </a:cxn>
              <a:cxn ang="0">
                <a:pos x="connsiteX2" y="connsiteY2"/>
              </a:cxn>
              <a:cxn ang="0">
                <a:pos x="connsiteX3" y="connsiteY3"/>
              </a:cxn>
            </a:cxnLst>
            <a:rect l="l" t="t" r="r" b="b"/>
            <a:pathLst>
              <a:path w="190500" h="434340">
                <a:moveTo>
                  <a:pt x="0" y="434340"/>
                </a:moveTo>
                <a:cubicBezTo>
                  <a:pt x="68580" y="394335"/>
                  <a:pt x="137160" y="354330"/>
                  <a:pt x="167640" y="327660"/>
                </a:cubicBezTo>
                <a:cubicBezTo>
                  <a:pt x="198120" y="300990"/>
                  <a:pt x="179070" y="328930"/>
                  <a:pt x="182880" y="274320"/>
                </a:cubicBezTo>
                <a:cubicBezTo>
                  <a:pt x="186690" y="219710"/>
                  <a:pt x="190500" y="0"/>
                  <a:pt x="190500" y="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7010400" y="1799790"/>
            <a:ext cx="1266693" cy="461665"/>
          </a:xfrm>
          <a:prstGeom prst="rect">
            <a:avLst/>
          </a:prstGeom>
          <a:noFill/>
        </p:spPr>
        <p:txBody>
          <a:bodyPr wrap="none" rtlCol="0">
            <a:spAutoFit/>
          </a:bodyPr>
          <a:lstStyle/>
          <a:p>
            <a:r>
              <a:rPr lang="en-US" smtClean="0">
                <a:latin typeface="Vadim's Writing" charset="0"/>
                <a:ea typeface="Vadim's Writing" charset="0"/>
                <a:cs typeface="Vadim's Writing" charset="0"/>
              </a:rPr>
              <a:t>Root Server</a:t>
            </a:r>
            <a:endParaRPr lang="en-US" dirty="0">
              <a:latin typeface="Vadim's Writing" charset="0"/>
              <a:ea typeface="Vadim's Writing" charset="0"/>
              <a:cs typeface="Vadim's Writing" charset="0"/>
            </a:endParaRPr>
          </a:p>
        </p:txBody>
      </p:sp>
      <p:sp>
        <p:nvSpPr>
          <p:cNvPr id="11" name="TextBox 10"/>
          <p:cNvSpPr txBox="1"/>
          <p:nvPr/>
        </p:nvSpPr>
        <p:spPr>
          <a:xfrm>
            <a:off x="1736312" y="1921984"/>
            <a:ext cx="938407" cy="461665"/>
          </a:xfrm>
          <a:prstGeom prst="rect">
            <a:avLst/>
          </a:prstGeom>
          <a:noFill/>
        </p:spPr>
        <p:txBody>
          <a:bodyPr wrap="square" rtlCol="0">
            <a:spAutoFit/>
          </a:bodyPr>
          <a:lstStyle/>
          <a:p>
            <a:r>
              <a:rPr lang="en-US" smtClean="0">
                <a:latin typeface="AhnbergHand" charset="0"/>
                <a:ea typeface="AhnbergHand" charset="0"/>
                <a:cs typeface="AhnbergHand" charset="0"/>
              </a:rPr>
              <a:t>Syn</a:t>
            </a:r>
            <a:endParaRPr lang="en-US" dirty="0">
              <a:latin typeface="AhnbergHand" charset="0"/>
              <a:ea typeface="AhnbergHand" charset="0"/>
              <a:cs typeface="AhnbergHand" charset="0"/>
            </a:endParaRPr>
          </a:p>
        </p:txBody>
      </p:sp>
      <p:sp>
        <p:nvSpPr>
          <p:cNvPr id="12" name="TextBox 11"/>
          <p:cNvSpPr txBox="1"/>
          <p:nvPr/>
        </p:nvSpPr>
        <p:spPr>
          <a:xfrm>
            <a:off x="5295900" y="2439977"/>
            <a:ext cx="1625603" cy="461665"/>
          </a:xfrm>
          <a:prstGeom prst="rect">
            <a:avLst/>
          </a:prstGeom>
          <a:noFill/>
        </p:spPr>
        <p:txBody>
          <a:bodyPr wrap="square" rtlCol="0">
            <a:spAutoFit/>
          </a:bodyPr>
          <a:lstStyle/>
          <a:p>
            <a:pPr algn="r"/>
            <a:r>
              <a:rPr lang="en-US" dirty="0" err="1" smtClean="0">
                <a:latin typeface="AhnbergHand" charset="0"/>
                <a:ea typeface="AhnbergHand" charset="0"/>
                <a:cs typeface="AhnbergHand" charset="0"/>
              </a:rPr>
              <a:t>Syn</a:t>
            </a:r>
            <a:r>
              <a:rPr lang="en-US" dirty="0">
                <a:latin typeface="AhnbergHand" charset="0"/>
                <a:ea typeface="AhnbergHand" charset="0"/>
                <a:cs typeface="AhnbergHand" charset="0"/>
              </a:rPr>
              <a:t>/</a:t>
            </a:r>
            <a:r>
              <a:rPr lang="en-US" dirty="0" err="1" smtClean="0">
                <a:latin typeface="AhnbergHand" charset="0"/>
                <a:ea typeface="AhnbergHand" charset="0"/>
                <a:cs typeface="AhnbergHand" charset="0"/>
              </a:rPr>
              <a:t>Ack</a:t>
            </a:r>
            <a:endParaRPr lang="en-US" dirty="0">
              <a:latin typeface="AhnbergHand" charset="0"/>
              <a:ea typeface="AhnbergHand" charset="0"/>
              <a:cs typeface="AhnbergHand" charset="0"/>
            </a:endParaRPr>
          </a:p>
        </p:txBody>
      </p:sp>
      <p:sp>
        <p:nvSpPr>
          <p:cNvPr id="13" name="TextBox 12"/>
          <p:cNvSpPr txBox="1"/>
          <p:nvPr/>
        </p:nvSpPr>
        <p:spPr>
          <a:xfrm>
            <a:off x="1736312" y="2790073"/>
            <a:ext cx="938407" cy="461665"/>
          </a:xfrm>
          <a:prstGeom prst="rect">
            <a:avLst/>
          </a:prstGeom>
          <a:noFill/>
        </p:spPr>
        <p:txBody>
          <a:bodyPr wrap="square" rtlCol="0">
            <a:spAutoFit/>
          </a:bodyPr>
          <a:lstStyle/>
          <a:p>
            <a:r>
              <a:rPr lang="en-US" smtClean="0">
                <a:latin typeface="AhnbergHand" charset="0"/>
                <a:ea typeface="AhnbergHand" charset="0"/>
                <a:cs typeface="AhnbergHand" charset="0"/>
              </a:rPr>
              <a:t>Ack</a:t>
            </a:r>
            <a:endParaRPr lang="en-US" dirty="0">
              <a:latin typeface="AhnbergHand" charset="0"/>
              <a:ea typeface="AhnbergHand" charset="0"/>
              <a:cs typeface="AhnbergHand" charset="0"/>
            </a:endParaRPr>
          </a:p>
        </p:txBody>
      </p:sp>
      <p:sp>
        <p:nvSpPr>
          <p:cNvPr id="14" name="TextBox 13"/>
          <p:cNvSpPr txBox="1"/>
          <p:nvPr/>
        </p:nvSpPr>
        <p:spPr>
          <a:xfrm>
            <a:off x="1736312" y="3410951"/>
            <a:ext cx="3589732" cy="461665"/>
          </a:xfrm>
          <a:prstGeom prst="rect">
            <a:avLst/>
          </a:prstGeom>
          <a:noFill/>
        </p:spPr>
        <p:txBody>
          <a:bodyPr wrap="square" rtlCol="0">
            <a:spAutoFit/>
          </a:bodyPr>
          <a:lstStyle/>
          <a:p>
            <a:r>
              <a:rPr lang="en-US" smtClean="0">
                <a:latin typeface="AhnbergHand" charset="0"/>
                <a:ea typeface="AhnbergHand" charset="0"/>
                <a:cs typeface="AhnbergHand" charset="0"/>
              </a:rPr>
              <a:t>DNS Query (TCP)</a:t>
            </a:r>
            <a:endParaRPr lang="en-US" dirty="0">
              <a:latin typeface="AhnbergHand" charset="0"/>
              <a:ea typeface="AhnbergHand" charset="0"/>
              <a:cs typeface="AhnbergHand" charset="0"/>
            </a:endParaRPr>
          </a:p>
        </p:txBody>
      </p:sp>
      <p:sp>
        <p:nvSpPr>
          <p:cNvPr id="15" name="TextBox 14"/>
          <p:cNvSpPr txBox="1"/>
          <p:nvPr/>
        </p:nvSpPr>
        <p:spPr>
          <a:xfrm>
            <a:off x="5983096" y="4031829"/>
            <a:ext cx="938407" cy="461665"/>
          </a:xfrm>
          <a:prstGeom prst="rect">
            <a:avLst/>
          </a:prstGeom>
          <a:noFill/>
        </p:spPr>
        <p:txBody>
          <a:bodyPr wrap="square" rtlCol="0">
            <a:spAutoFit/>
          </a:bodyPr>
          <a:lstStyle/>
          <a:p>
            <a:pPr algn="r"/>
            <a:r>
              <a:rPr lang="en-US" smtClean="0">
                <a:latin typeface="AhnbergHand" charset="0"/>
                <a:ea typeface="AhnbergHand" charset="0"/>
                <a:cs typeface="AhnbergHand" charset="0"/>
              </a:rPr>
              <a:t>Ack</a:t>
            </a:r>
            <a:endParaRPr lang="en-US" dirty="0">
              <a:latin typeface="AhnbergHand" charset="0"/>
              <a:ea typeface="AhnbergHand" charset="0"/>
              <a:cs typeface="AhnbergHand" charset="0"/>
            </a:endParaRPr>
          </a:p>
        </p:txBody>
      </p:sp>
      <p:sp>
        <p:nvSpPr>
          <p:cNvPr id="16" name="TextBox 15"/>
          <p:cNvSpPr txBox="1"/>
          <p:nvPr/>
        </p:nvSpPr>
        <p:spPr>
          <a:xfrm>
            <a:off x="3749040" y="4580469"/>
            <a:ext cx="3172463" cy="461665"/>
          </a:xfrm>
          <a:prstGeom prst="rect">
            <a:avLst/>
          </a:prstGeom>
          <a:noFill/>
        </p:spPr>
        <p:txBody>
          <a:bodyPr wrap="square" rtlCol="0">
            <a:spAutoFit/>
          </a:bodyPr>
          <a:lstStyle/>
          <a:p>
            <a:pPr algn="r"/>
            <a:r>
              <a:rPr lang="en-US" smtClean="0">
                <a:latin typeface="AhnbergHand" charset="0"/>
                <a:ea typeface="AhnbergHand" charset="0"/>
                <a:cs typeface="AhnbergHand" charset="0"/>
              </a:rPr>
              <a:t>Large Response</a:t>
            </a:r>
            <a:endParaRPr lang="en-US" dirty="0">
              <a:latin typeface="AhnbergHand" charset="0"/>
              <a:ea typeface="AhnbergHand" charset="0"/>
              <a:cs typeface="AhnbergHand" charset="0"/>
            </a:endParaRPr>
          </a:p>
        </p:txBody>
      </p:sp>
      <p:sp>
        <p:nvSpPr>
          <p:cNvPr id="17" name="TextBox 16"/>
          <p:cNvSpPr txBox="1"/>
          <p:nvPr/>
        </p:nvSpPr>
        <p:spPr>
          <a:xfrm>
            <a:off x="1736312" y="5129109"/>
            <a:ext cx="4999767" cy="461665"/>
          </a:xfrm>
          <a:prstGeom prst="rect">
            <a:avLst/>
          </a:prstGeom>
          <a:noFill/>
        </p:spPr>
        <p:txBody>
          <a:bodyPr wrap="square" rtlCol="0">
            <a:spAutoFit/>
          </a:bodyPr>
          <a:lstStyle/>
          <a:p>
            <a:r>
              <a:rPr lang="en-US" dirty="0" smtClean="0">
                <a:latin typeface="AhnbergHand" charset="0"/>
                <a:ea typeface="AhnbergHand" charset="0"/>
                <a:cs typeface="AhnbergHand" charset="0"/>
              </a:rPr>
              <a:t>ICMP PTB (MTU=1280)</a:t>
            </a:r>
            <a:endParaRPr lang="en-US" dirty="0">
              <a:latin typeface="AhnbergHand" charset="0"/>
              <a:ea typeface="AhnbergHand" charset="0"/>
              <a:cs typeface="AhnbergHand" charset="0"/>
            </a:endParaRPr>
          </a:p>
        </p:txBody>
      </p:sp>
      <p:sp>
        <p:nvSpPr>
          <p:cNvPr id="18" name="TextBox 17"/>
          <p:cNvSpPr txBox="1"/>
          <p:nvPr/>
        </p:nvSpPr>
        <p:spPr>
          <a:xfrm>
            <a:off x="5251675" y="5764724"/>
            <a:ext cx="1669828" cy="461665"/>
          </a:xfrm>
          <a:prstGeom prst="rect">
            <a:avLst/>
          </a:prstGeom>
          <a:noFill/>
        </p:spPr>
        <p:txBody>
          <a:bodyPr wrap="square" rtlCol="0">
            <a:spAutoFit/>
          </a:bodyPr>
          <a:lstStyle/>
          <a:p>
            <a:pPr algn="r"/>
            <a:r>
              <a:rPr lang="en-US" dirty="0" smtClean="0">
                <a:solidFill>
                  <a:srgbClr val="FF0000"/>
                </a:solidFill>
                <a:latin typeface="AhnbergHand" charset="0"/>
                <a:ea typeface="AhnbergHand" charset="0"/>
                <a:cs typeface="AhnbergHand" charset="0"/>
              </a:rPr>
              <a:t>????</a:t>
            </a:r>
            <a:endParaRPr lang="en-US" dirty="0">
              <a:solidFill>
                <a:srgbClr val="FF0000"/>
              </a:solidFill>
              <a:latin typeface="AhnbergHand" charset="0"/>
              <a:ea typeface="AhnbergHand" charset="0"/>
              <a:cs typeface="AhnbergHand" charset="0"/>
            </a:endParaRPr>
          </a:p>
        </p:txBody>
      </p:sp>
      <p:sp>
        <p:nvSpPr>
          <p:cNvPr id="20" name="Freeform 19"/>
          <p:cNvSpPr/>
          <p:nvPr/>
        </p:nvSpPr>
        <p:spPr>
          <a:xfrm>
            <a:off x="1905000" y="2133600"/>
            <a:ext cx="4984385" cy="281940"/>
          </a:xfrm>
          <a:custGeom>
            <a:avLst/>
            <a:gdLst>
              <a:gd name="connsiteX0" fmla="*/ 0 w 4984385"/>
              <a:gd name="connsiteY0" fmla="*/ 281940 h 281940"/>
              <a:gd name="connsiteX1" fmla="*/ 1714500 w 4984385"/>
              <a:gd name="connsiteY1" fmla="*/ 0 h 281940"/>
              <a:gd name="connsiteX2" fmla="*/ 4754880 w 4984385"/>
              <a:gd name="connsiteY2" fmla="*/ 106680 h 281940"/>
              <a:gd name="connsiteX3" fmla="*/ 4686300 w 4984385"/>
              <a:gd name="connsiteY3" fmla="*/ 15240 h 281940"/>
              <a:gd name="connsiteX4" fmla="*/ 4983480 w 4984385"/>
              <a:gd name="connsiteY4" fmla="*/ 106680 h 281940"/>
              <a:gd name="connsiteX5" fmla="*/ 4785360 w 4984385"/>
              <a:gd name="connsiteY5" fmla="*/ 213360 h 281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84385" h="281940">
                <a:moveTo>
                  <a:pt x="0" y="281940"/>
                </a:moveTo>
                <a:cubicBezTo>
                  <a:pt x="461010" y="155575"/>
                  <a:pt x="922020" y="29210"/>
                  <a:pt x="1714500" y="0"/>
                </a:cubicBezTo>
                <a:lnTo>
                  <a:pt x="4754880" y="106680"/>
                </a:lnTo>
                <a:cubicBezTo>
                  <a:pt x="5250180" y="109220"/>
                  <a:pt x="4648200" y="15240"/>
                  <a:pt x="4686300" y="15240"/>
                </a:cubicBezTo>
                <a:cubicBezTo>
                  <a:pt x="4724400" y="15240"/>
                  <a:pt x="4966970" y="73660"/>
                  <a:pt x="4983480" y="106680"/>
                </a:cubicBezTo>
                <a:cubicBezTo>
                  <a:pt x="4999990" y="139700"/>
                  <a:pt x="4785360" y="213360"/>
                  <a:pt x="4785360" y="21336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1905000" y="3063240"/>
            <a:ext cx="5087702" cy="213360"/>
          </a:xfrm>
          <a:custGeom>
            <a:avLst/>
            <a:gdLst>
              <a:gd name="connsiteX0" fmla="*/ 0 w 5087702"/>
              <a:gd name="connsiteY0" fmla="*/ 213360 h 213360"/>
              <a:gd name="connsiteX1" fmla="*/ 1943100 w 5087702"/>
              <a:gd name="connsiteY1" fmla="*/ 0 h 213360"/>
              <a:gd name="connsiteX2" fmla="*/ 4922520 w 5087702"/>
              <a:gd name="connsiteY2" fmla="*/ 76200 h 213360"/>
              <a:gd name="connsiteX3" fmla="*/ 4739640 w 5087702"/>
              <a:gd name="connsiteY3" fmla="*/ 22860 h 213360"/>
              <a:gd name="connsiteX4" fmla="*/ 5052060 w 5087702"/>
              <a:gd name="connsiteY4" fmla="*/ 76200 h 213360"/>
              <a:gd name="connsiteX5" fmla="*/ 4792980 w 5087702"/>
              <a:gd name="connsiteY5" fmla="*/ 152400 h 21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87702" h="213360">
                <a:moveTo>
                  <a:pt x="0" y="213360"/>
                </a:moveTo>
                <a:cubicBezTo>
                  <a:pt x="561340" y="118110"/>
                  <a:pt x="1122680" y="22860"/>
                  <a:pt x="1943100" y="0"/>
                </a:cubicBezTo>
                <a:lnTo>
                  <a:pt x="4922520" y="76200"/>
                </a:lnTo>
                <a:cubicBezTo>
                  <a:pt x="5388610" y="80010"/>
                  <a:pt x="4718050" y="22860"/>
                  <a:pt x="4739640" y="22860"/>
                </a:cubicBezTo>
                <a:cubicBezTo>
                  <a:pt x="4761230" y="22860"/>
                  <a:pt x="5043170" y="54610"/>
                  <a:pt x="5052060" y="76200"/>
                </a:cubicBezTo>
                <a:cubicBezTo>
                  <a:pt x="5060950" y="97790"/>
                  <a:pt x="4792980" y="152400"/>
                  <a:pt x="4792980" y="15240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Freeform 21"/>
          <p:cNvSpPr/>
          <p:nvPr/>
        </p:nvSpPr>
        <p:spPr>
          <a:xfrm>
            <a:off x="1958340" y="3680386"/>
            <a:ext cx="4959828" cy="182954"/>
          </a:xfrm>
          <a:custGeom>
            <a:avLst/>
            <a:gdLst>
              <a:gd name="connsiteX0" fmla="*/ 0 w 4959828"/>
              <a:gd name="connsiteY0" fmla="*/ 182954 h 182954"/>
              <a:gd name="connsiteX1" fmla="*/ 2476500 w 4959828"/>
              <a:gd name="connsiteY1" fmla="*/ 160094 h 182954"/>
              <a:gd name="connsiteX2" fmla="*/ 4183380 w 4959828"/>
              <a:gd name="connsiteY2" fmla="*/ 45794 h 182954"/>
              <a:gd name="connsiteX3" fmla="*/ 4945380 w 4959828"/>
              <a:gd name="connsiteY3" fmla="*/ 38174 h 182954"/>
              <a:gd name="connsiteX4" fmla="*/ 4701540 w 4959828"/>
              <a:gd name="connsiteY4" fmla="*/ 74 h 182954"/>
              <a:gd name="connsiteX5" fmla="*/ 4937760 w 4959828"/>
              <a:gd name="connsiteY5" fmla="*/ 30554 h 182954"/>
              <a:gd name="connsiteX6" fmla="*/ 4709160 w 4959828"/>
              <a:gd name="connsiteY6" fmla="*/ 99134 h 182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828" h="182954">
                <a:moveTo>
                  <a:pt x="0" y="182954"/>
                </a:moveTo>
                <a:lnTo>
                  <a:pt x="2476500" y="160094"/>
                </a:lnTo>
                <a:cubicBezTo>
                  <a:pt x="3173730" y="137234"/>
                  <a:pt x="3771900" y="66114"/>
                  <a:pt x="4183380" y="45794"/>
                </a:cubicBezTo>
                <a:cubicBezTo>
                  <a:pt x="4594860" y="25474"/>
                  <a:pt x="4859020" y="45794"/>
                  <a:pt x="4945380" y="38174"/>
                </a:cubicBezTo>
                <a:cubicBezTo>
                  <a:pt x="5031740" y="30554"/>
                  <a:pt x="4702810" y="1344"/>
                  <a:pt x="4701540" y="74"/>
                </a:cubicBezTo>
                <a:cubicBezTo>
                  <a:pt x="4700270" y="-1196"/>
                  <a:pt x="4936490" y="14044"/>
                  <a:pt x="4937760" y="30554"/>
                </a:cubicBezTo>
                <a:cubicBezTo>
                  <a:pt x="4939030" y="47064"/>
                  <a:pt x="4824095" y="73099"/>
                  <a:pt x="4709160" y="99134"/>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Freeform 22"/>
          <p:cNvSpPr/>
          <p:nvPr/>
        </p:nvSpPr>
        <p:spPr>
          <a:xfrm>
            <a:off x="1927860" y="5509217"/>
            <a:ext cx="4785363" cy="121963"/>
          </a:xfrm>
          <a:custGeom>
            <a:avLst/>
            <a:gdLst>
              <a:gd name="connsiteX0" fmla="*/ 0 w 4785363"/>
              <a:gd name="connsiteY0" fmla="*/ 91483 h 121963"/>
              <a:gd name="connsiteX1" fmla="*/ 3025140 w 4785363"/>
              <a:gd name="connsiteY1" fmla="*/ 91483 h 121963"/>
              <a:gd name="connsiteX2" fmla="*/ 4617720 w 4785363"/>
              <a:gd name="connsiteY2" fmla="*/ 53383 h 121963"/>
              <a:gd name="connsiteX3" fmla="*/ 4457700 w 4785363"/>
              <a:gd name="connsiteY3" fmla="*/ 43 h 121963"/>
              <a:gd name="connsiteX4" fmla="*/ 4785360 w 4785363"/>
              <a:gd name="connsiteY4" fmla="*/ 45763 h 121963"/>
              <a:gd name="connsiteX5" fmla="*/ 4465320 w 4785363"/>
              <a:gd name="connsiteY5" fmla="*/ 121963 h 121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85363" h="121963">
                <a:moveTo>
                  <a:pt x="0" y="91483"/>
                </a:moveTo>
                <a:lnTo>
                  <a:pt x="3025140" y="91483"/>
                </a:lnTo>
                <a:cubicBezTo>
                  <a:pt x="3794760" y="85133"/>
                  <a:pt x="4378960" y="68623"/>
                  <a:pt x="4617720" y="53383"/>
                </a:cubicBezTo>
                <a:cubicBezTo>
                  <a:pt x="4856480" y="38143"/>
                  <a:pt x="4429760" y="1313"/>
                  <a:pt x="4457700" y="43"/>
                </a:cubicBezTo>
                <a:cubicBezTo>
                  <a:pt x="4485640" y="-1227"/>
                  <a:pt x="4784090" y="25443"/>
                  <a:pt x="4785360" y="45763"/>
                </a:cubicBezTo>
                <a:cubicBezTo>
                  <a:pt x="4786630" y="66083"/>
                  <a:pt x="4465320" y="121963"/>
                  <a:pt x="4465320" y="121963"/>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Freeform 23"/>
          <p:cNvSpPr/>
          <p:nvPr/>
        </p:nvSpPr>
        <p:spPr>
          <a:xfrm>
            <a:off x="1912620" y="2606028"/>
            <a:ext cx="4930140" cy="297192"/>
          </a:xfrm>
          <a:custGeom>
            <a:avLst/>
            <a:gdLst>
              <a:gd name="connsiteX0" fmla="*/ 4930140 w 4930140"/>
              <a:gd name="connsiteY0" fmla="*/ 297192 h 297192"/>
              <a:gd name="connsiteX1" fmla="*/ 3657600 w 4930140"/>
              <a:gd name="connsiteY1" fmla="*/ 198132 h 297192"/>
              <a:gd name="connsiteX2" fmla="*/ 1691640 w 4930140"/>
              <a:gd name="connsiteY2" fmla="*/ 38112 h 297192"/>
              <a:gd name="connsiteX3" fmla="*/ 76200 w 4930140"/>
              <a:gd name="connsiteY3" fmla="*/ 99072 h 297192"/>
              <a:gd name="connsiteX4" fmla="*/ 259080 w 4930140"/>
              <a:gd name="connsiteY4" fmla="*/ 12 h 297192"/>
              <a:gd name="connsiteX5" fmla="*/ 0 w 4930140"/>
              <a:gd name="connsiteY5" fmla="*/ 106692 h 297192"/>
              <a:gd name="connsiteX6" fmla="*/ 259080 w 4930140"/>
              <a:gd name="connsiteY6" fmla="*/ 129552 h 297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30140" h="297192">
                <a:moveTo>
                  <a:pt x="4930140" y="297192"/>
                </a:moveTo>
                <a:lnTo>
                  <a:pt x="3657600" y="198132"/>
                </a:lnTo>
                <a:cubicBezTo>
                  <a:pt x="3117850" y="154952"/>
                  <a:pt x="2288540" y="54622"/>
                  <a:pt x="1691640" y="38112"/>
                </a:cubicBezTo>
                <a:cubicBezTo>
                  <a:pt x="1094740" y="21602"/>
                  <a:pt x="314960" y="105422"/>
                  <a:pt x="76200" y="99072"/>
                </a:cubicBezTo>
                <a:cubicBezTo>
                  <a:pt x="-162560" y="92722"/>
                  <a:pt x="271780" y="-1258"/>
                  <a:pt x="259080" y="12"/>
                </a:cubicBezTo>
                <a:cubicBezTo>
                  <a:pt x="246380" y="1282"/>
                  <a:pt x="0" y="85102"/>
                  <a:pt x="0" y="106692"/>
                </a:cubicBezTo>
                <a:cubicBezTo>
                  <a:pt x="0" y="128282"/>
                  <a:pt x="259080" y="129552"/>
                  <a:pt x="259080" y="129552"/>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Freeform 24"/>
          <p:cNvSpPr/>
          <p:nvPr/>
        </p:nvSpPr>
        <p:spPr>
          <a:xfrm>
            <a:off x="1962221" y="4358640"/>
            <a:ext cx="4842439" cy="121920"/>
          </a:xfrm>
          <a:custGeom>
            <a:avLst/>
            <a:gdLst>
              <a:gd name="connsiteX0" fmla="*/ 4842439 w 4842439"/>
              <a:gd name="connsiteY0" fmla="*/ 121920 h 121920"/>
              <a:gd name="connsiteX1" fmla="*/ 3684199 w 4842439"/>
              <a:gd name="connsiteY1" fmla="*/ 99060 h 121920"/>
              <a:gd name="connsiteX2" fmla="*/ 1847779 w 4842439"/>
              <a:gd name="connsiteY2" fmla="*/ 45720 h 121920"/>
              <a:gd name="connsiteX3" fmla="*/ 742879 w 4842439"/>
              <a:gd name="connsiteY3" fmla="*/ 68580 h 121920"/>
              <a:gd name="connsiteX4" fmla="*/ 11359 w 4842439"/>
              <a:gd name="connsiteY4" fmla="*/ 68580 h 121920"/>
              <a:gd name="connsiteX5" fmla="*/ 278059 w 4842439"/>
              <a:gd name="connsiteY5" fmla="*/ 0 h 121920"/>
              <a:gd name="connsiteX6" fmla="*/ 11359 w 4842439"/>
              <a:gd name="connsiteY6" fmla="*/ 68580 h 121920"/>
              <a:gd name="connsiteX7" fmla="*/ 148519 w 4842439"/>
              <a:gd name="connsiteY7" fmla="*/ 106680 h 12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42439" h="121920">
                <a:moveTo>
                  <a:pt x="4842439" y="121920"/>
                </a:moveTo>
                <a:lnTo>
                  <a:pt x="3684199" y="99060"/>
                </a:lnTo>
                <a:lnTo>
                  <a:pt x="1847779" y="45720"/>
                </a:lnTo>
                <a:cubicBezTo>
                  <a:pt x="1357559" y="40640"/>
                  <a:pt x="1048949" y="64770"/>
                  <a:pt x="742879" y="68580"/>
                </a:cubicBezTo>
                <a:cubicBezTo>
                  <a:pt x="436809" y="72390"/>
                  <a:pt x="88829" y="80010"/>
                  <a:pt x="11359" y="68580"/>
                </a:cubicBezTo>
                <a:cubicBezTo>
                  <a:pt x="-66111" y="57150"/>
                  <a:pt x="278059" y="0"/>
                  <a:pt x="278059" y="0"/>
                </a:cubicBezTo>
                <a:cubicBezTo>
                  <a:pt x="278059" y="0"/>
                  <a:pt x="32949" y="50800"/>
                  <a:pt x="11359" y="68580"/>
                </a:cubicBezTo>
                <a:cubicBezTo>
                  <a:pt x="-10231" y="86360"/>
                  <a:pt x="148519" y="106680"/>
                  <a:pt x="148519" y="10668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a:xfrm>
            <a:off x="1835929" y="4869159"/>
            <a:ext cx="5067791" cy="182901"/>
          </a:xfrm>
          <a:custGeom>
            <a:avLst/>
            <a:gdLst>
              <a:gd name="connsiteX0" fmla="*/ 5067791 w 5067791"/>
              <a:gd name="connsiteY0" fmla="*/ 121941 h 182901"/>
              <a:gd name="connsiteX1" fmla="*/ 4351511 w 5067791"/>
              <a:gd name="connsiteY1" fmla="*/ 106701 h 182901"/>
              <a:gd name="connsiteX2" fmla="*/ 2690351 w 5067791"/>
              <a:gd name="connsiteY2" fmla="*/ 76221 h 182901"/>
              <a:gd name="connsiteX3" fmla="*/ 137651 w 5067791"/>
              <a:gd name="connsiteY3" fmla="*/ 91461 h 182901"/>
              <a:gd name="connsiteX4" fmla="*/ 404351 w 5067791"/>
              <a:gd name="connsiteY4" fmla="*/ 21 h 182901"/>
              <a:gd name="connsiteX5" fmla="*/ 8111 w 5067791"/>
              <a:gd name="connsiteY5" fmla="*/ 83841 h 182901"/>
              <a:gd name="connsiteX6" fmla="*/ 175751 w 5067791"/>
              <a:gd name="connsiteY6" fmla="*/ 182901 h 18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67791" h="182901">
                <a:moveTo>
                  <a:pt x="5067791" y="121941"/>
                </a:moveTo>
                <a:lnTo>
                  <a:pt x="4351511" y="106701"/>
                </a:lnTo>
                <a:lnTo>
                  <a:pt x="2690351" y="76221"/>
                </a:lnTo>
                <a:lnTo>
                  <a:pt x="137651" y="91461"/>
                </a:lnTo>
                <a:cubicBezTo>
                  <a:pt x="-243349" y="78761"/>
                  <a:pt x="425941" y="1291"/>
                  <a:pt x="404351" y="21"/>
                </a:cubicBezTo>
                <a:cubicBezTo>
                  <a:pt x="382761" y="-1249"/>
                  <a:pt x="46211" y="53361"/>
                  <a:pt x="8111" y="83841"/>
                </a:cubicBezTo>
                <a:cubicBezTo>
                  <a:pt x="-29989" y="114321"/>
                  <a:pt x="72881" y="148611"/>
                  <a:pt x="175751" y="182901"/>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5623557" y="6103561"/>
            <a:ext cx="1226823" cy="205799"/>
          </a:xfrm>
          <a:custGeom>
            <a:avLst/>
            <a:gdLst>
              <a:gd name="connsiteX0" fmla="*/ 1226823 w 1226823"/>
              <a:gd name="connsiteY0" fmla="*/ 91499 h 205799"/>
              <a:gd name="connsiteX1" fmla="*/ 434343 w 1226823"/>
              <a:gd name="connsiteY1" fmla="*/ 83879 h 205799"/>
              <a:gd name="connsiteX2" fmla="*/ 22863 w 1226823"/>
              <a:gd name="connsiteY2" fmla="*/ 91499 h 205799"/>
              <a:gd name="connsiteX3" fmla="*/ 320043 w 1226823"/>
              <a:gd name="connsiteY3" fmla="*/ 59 h 205799"/>
              <a:gd name="connsiteX4" fmla="*/ 3 w 1226823"/>
              <a:gd name="connsiteY4" fmla="*/ 106739 h 205799"/>
              <a:gd name="connsiteX5" fmla="*/ 312423 w 1226823"/>
              <a:gd name="connsiteY5" fmla="*/ 205799 h 20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6823" h="205799">
                <a:moveTo>
                  <a:pt x="1226823" y="91499"/>
                </a:moveTo>
                <a:lnTo>
                  <a:pt x="434343" y="83879"/>
                </a:lnTo>
                <a:cubicBezTo>
                  <a:pt x="233683" y="83879"/>
                  <a:pt x="41913" y="105469"/>
                  <a:pt x="22863" y="91499"/>
                </a:cubicBezTo>
                <a:cubicBezTo>
                  <a:pt x="3813" y="77529"/>
                  <a:pt x="323853" y="-2481"/>
                  <a:pt x="320043" y="59"/>
                </a:cubicBezTo>
                <a:cubicBezTo>
                  <a:pt x="316233" y="2599"/>
                  <a:pt x="1273" y="72449"/>
                  <a:pt x="3" y="106739"/>
                </a:cubicBezTo>
                <a:cubicBezTo>
                  <a:pt x="-1267" y="141029"/>
                  <a:pt x="312423" y="205799"/>
                  <a:pt x="312423" y="205799"/>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2080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Anycast</a:t>
            </a:r>
            <a:endParaRPr lang="en-US" dirty="0"/>
          </a:p>
        </p:txBody>
      </p:sp>
      <p:sp>
        <p:nvSpPr>
          <p:cNvPr id="3" name="Content Placeholder 2"/>
          <p:cNvSpPr>
            <a:spLocks noGrp="1"/>
          </p:cNvSpPr>
          <p:nvPr>
            <p:ph idx="1"/>
          </p:nvPr>
        </p:nvSpPr>
        <p:spPr>
          <a:xfrm>
            <a:off x="263017" y="1417638"/>
            <a:ext cx="8617966" cy="4660693"/>
          </a:xfrm>
        </p:spPr>
        <p:txBody>
          <a:bodyPr/>
          <a:lstStyle/>
          <a:p>
            <a:r>
              <a:rPr lang="en-US" sz="2800" dirty="0" smtClean="0"/>
              <a:t>These tests were conducted from Brisbane, Canberra (A&amp;R network), Dallas, Frankfurt and Singapore</a:t>
            </a:r>
          </a:p>
          <a:p>
            <a:r>
              <a:rPr lang="en-US" sz="2800" dirty="0" smtClean="0"/>
              <a:t>It may be that there are differences across the entire </a:t>
            </a:r>
            <a:r>
              <a:rPr lang="en-US" sz="2800" dirty="0" err="1" smtClean="0"/>
              <a:t>anycast</a:t>
            </a:r>
            <a:r>
              <a:rPr lang="en-US" sz="2800" dirty="0" smtClean="0"/>
              <a:t> constellation for each root letter, but no material differences were observed in the tested subset</a:t>
            </a:r>
          </a:p>
          <a:p>
            <a:r>
              <a:rPr lang="en-US" sz="2800" dirty="0" smtClean="0"/>
              <a:t>There are major discrepancies between V4 and V6 in some cases, but that</a:t>
            </a:r>
            <a:r>
              <a:rPr lang="mr-IN" sz="2800" dirty="0" smtClean="0"/>
              <a:t>’</a:t>
            </a:r>
            <a:r>
              <a:rPr lang="en-US" sz="2800" dirty="0" smtClean="0"/>
              <a:t>s a different story about the issues of </a:t>
            </a:r>
            <a:r>
              <a:rPr lang="en-US" sz="2800" dirty="0" err="1" smtClean="0"/>
              <a:t>anycast</a:t>
            </a:r>
            <a:r>
              <a:rPr lang="en-US" sz="2800" dirty="0" smtClean="0"/>
              <a:t> and Dual Stack!</a:t>
            </a: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24</a:t>
            </a:fld>
            <a:endParaRPr lang="en-US"/>
          </a:p>
        </p:txBody>
      </p:sp>
    </p:spTree>
    <p:extLst>
      <p:ext uri="{BB962C8B-B14F-4D97-AF65-F5344CB8AC3E}">
        <p14:creationId xmlns:p14="http://schemas.microsoft.com/office/powerpoint/2010/main" val="18882823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Scoresheets</a:t>
            </a:r>
            <a:endParaRPr lang="en-US" dirty="0"/>
          </a:p>
        </p:txBody>
      </p:sp>
      <p:sp>
        <p:nvSpPr>
          <p:cNvPr id="5" name="Content Placeholder 2"/>
          <p:cNvSpPr>
            <a:spLocks noGrp="1"/>
          </p:cNvSpPr>
          <p:nvPr>
            <p:ph idx="1"/>
          </p:nvPr>
        </p:nvSpPr>
        <p:spPr>
          <a:xfrm>
            <a:off x="841057" y="2250275"/>
            <a:ext cx="8486140" cy="2801785"/>
          </a:xfrm>
        </p:spPr>
        <p:txBody>
          <a:bodyPr/>
          <a:lstStyle/>
          <a:p>
            <a:pPr marL="0" indent="0">
              <a:buNone/>
            </a:pPr>
            <a:r>
              <a:rPr lang="en-US" sz="1800" dirty="0" smtClean="0"/>
              <a:t>Operates in a robust manner with large responses</a:t>
            </a:r>
          </a:p>
          <a:p>
            <a:pPr marL="0" indent="0">
              <a:buNone/>
            </a:pPr>
            <a:endParaRPr lang="en-US" sz="1800" dirty="0" smtClean="0"/>
          </a:p>
          <a:p>
            <a:pPr marL="0" indent="0">
              <a:buNone/>
            </a:pPr>
            <a:r>
              <a:rPr lang="en-US" sz="1800" dirty="0" smtClean="0"/>
              <a:t>Poor choice in operational </a:t>
            </a:r>
            <a:r>
              <a:rPr lang="en-US" sz="1800" dirty="0" err="1" smtClean="0"/>
              <a:t>behaviour</a:t>
            </a:r>
            <a:endParaRPr lang="en-US" sz="1800" dirty="0" smtClean="0"/>
          </a:p>
          <a:p>
            <a:pPr marL="0" indent="0">
              <a:buNone/>
            </a:pPr>
            <a:endParaRPr lang="en-US" sz="1800" dirty="0" smtClean="0"/>
          </a:p>
          <a:p>
            <a:pPr marL="0" indent="0">
              <a:buNone/>
            </a:pPr>
            <a:r>
              <a:rPr lang="en-US" sz="1800" dirty="0" smtClean="0"/>
              <a:t>Not relevant for this </a:t>
            </a:r>
            <a:r>
              <a:rPr lang="en-US" sz="1800" dirty="0" err="1" smtClean="0"/>
              <a:t>behaviour</a:t>
            </a:r>
            <a:r>
              <a:rPr lang="en-US" sz="1800" dirty="0" smtClean="0"/>
              <a:t> profile</a:t>
            </a:r>
          </a:p>
          <a:p>
            <a:pPr marL="0" indent="0">
              <a:buNone/>
            </a:pPr>
            <a:endParaRPr lang="en-US" sz="18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537" y="2176188"/>
            <a:ext cx="558800" cy="419100"/>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603" y="3575312"/>
            <a:ext cx="406669" cy="406669"/>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272" y="2844635"/>
            <a:ext cx="481330" cy="481330"/>
          </a:xfrm>
          <a:prstGeom prst="rect">
            <a:avLst/>
          </a:prstGeom>
        </p:spPr>
      </p:pic>
    </p:spTree>
    <p:extLst>
      <p:ext uri="{BB962C8B-B14F-4D97-AF65-F5344CB8AC3E}">
        <p14:creationId xmlns:p14="http://schemas.microsoft.com/office/powerpoint/2010/main" val="55957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and J</a:t>
            </a:r>
            <a:endParaRPr lang="en-US" dirty="0"/>
          </a:p>
        </p:txBody>
      </p:sp>
      <p:sp>
        <p:nvSpPr>
          <p:cNvPr id="3" name="Content Placeholder 2"/>
          <p:cNvSpPr>
            <a:spLocks noGrp="1"/>
          </p:cNvSpPr>
          <p:nvPr>
            <p:ph idx="1"/>
          </p:nvPr>
        </p:nvSpPr>
        <p:spPr>
          <a:xfrm>
            <a:off x="932180" y="4056215"/>
            <a:ext cx="8486140" cy="2801785"/>
          </a:xfrm>
        </p:spPr>
        <p:txBody>
          <a:bodyPr/>
          <a:lstStyle/>
          <a:p>
            <a:pPr marL="0" indent="0">
              <a:buNone/>
            </a:pPr>
            <a:r>
              <a:rPr lang="en-US" sz="1800" dirty="0" smtClean="0"/>
              <a:t>Delivers </a:t>
            </a:r>
            <a:r>
              <a:rPr lang="en-US" sz="1800" dirty="0"/>
              <a:t>a IPv4 UDP payload up to 1,472 octets without </a:t>
            </a:r>
            <a:r>
              <a:rPr lang="en-US" sz="1800" dirty="0" smtClean="0"/>
              <a:t>fragmentation</a:t>
            </a:r>
          </a:p>
          <a:p>
            <a:pPr marL="0" indent="0">
              <a:buNone/>
            </a:pPr>
            <a:r>
              <a:rPr lang="en-US" sz="1800" dirty="0" smtClean="0"/>
              <a:t>Does </a:t>
            </a:r>
            <a:r>
              <a:rPr lang="en-US" sz="1800" dirty="0"/>
              <a:t>not truncate IPv4 UDP packets with a payload up to 1,472 </a:t>
            </a:r>
            <a:r>
              <a:rPr lang="en-US" sz="1800" dirty="0" smtClean="0"/>
              <a:t>octets</a:t>
            </a:r>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Delivers </a:t>
            </a:r>
            <a:r>
              <a:rPr lang="en-US" sz="1800" dirty="0"/>
              <a:t>a IPv6 UDP payload up to 1,452 octets without </a:t>
            </a:r>
            <a:r>
              <a:rPr lang="en-US" sz="1800" dirty="0" smtClean="0"/>
              <a:t>fragmentation</a:t>
            </a:r>
            <a:endParaRPr lang="en-US" sz="1800" dirty="0"/>
          </a:p>
          <a:p>
            <a:pPr marL="0" indent="0">
              <a:buNone/>
            </a:pPr>
            <a:r>
              <a:rPr lang="en-US" sz="1800" dirty="0" smtClean="0"/>
              <a:t>Truncates </a:t>
            </a:r>
            <a:r>
              <a:rPr lang="en-US" sz="1800" dirty="0"/>
              <a:t>IPv6 UDP packets </a:t>
            </a:r>
            <a:r>
              <a:rPr lang="en-US" sz="1800" dirty="0" smtClean="0"/>
              <a:t>at 1,280 octets </a:t>
            </a:r>
          </a:p>
          <a:p>
            <a:pPr marL="0" indent="0">
              <a:buNone/>
            </a:pPr>
            <a:r>
              <a:rPr lang="en-US" sz="1800" dirty="0" smtClean="0"/>
              <a:t>A responds to IPv6 ICMP PTB messages, J does not</a:t>
            </a:r>
          </a:p>
          <a:p>
            <a:pPr marL="0" indent="0">
              <a:buNone/>
            </a:pPr>
            <a:r>
              <a:rPr lang="en-US" sz="1800" dirty="0" smtClean="0"/>
              <a:t>Offers </a:t>
            </a:r>
            <a:r>
              <a:rPr lang="en-US" sz="1800" dirty="0"/>
              <a:t>a IPv6 TCP MSS of </a:t>
            </a:r>
            <a:r>
              <a:rPr lang="en-US" sz="1800" dirty="0" smtClean="0"/>
              <a:t>1,440 octets</a:t>
            </a:r>
            <a:endParaRPr lang="en-US" sz="1800" dirty="0"/>
          </a:p>
          <a:p>
            <a:pPr marL="0" indent="0">
              <a:buNone/>
            </a:pPr>
            <a:endParaRPr lang="en-US" sz="1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4014942"/>
            <a:ext cx="558800" cy="4191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4352865"/>
            <a:ext cx="558800" cy="419100"/>
          </a:xfrm>
          <a:prstGeom prst="rect">
            <a:avLst/>
          </a:prstGeom>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4690788"/>
            <a:ext cx="558800" cy="41910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083" y="5354203"/>
            <a:ext cx="406669" cy="406669"/>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752" y="5606881"/>
            <a:ext cx="481330" cy="481330"/>
          </a:xfrm>
          <a:prstGeom prst="rect">
            <a:avLst/>
          </a:prstGeom>
        </p:spPr>
      </p:pic>
      <p:sp>
        <p:nvSpPr>
          <p:cNvPr id="18" name="TextBox 17"/>
          <p:cNvSpPr txBox="1"/>
          <p:nvPr/>
        </p:nvSpPr>
        <p:spPr>
          <a:xfrm>
            <a:off x="438084" y="1283121"/>
            <a:ext cx="8442900" cy="2308324"/>
          </a:xfrm>
          <a:prstGeom prst="rect">
            <a:avLst/>
          </a:prstGeom>
          <a:noFill/>
        </p:spPr>
        <p:txBody>
          <a:bodyPr wrap="square" rtlCol="0">
            <a:spAutoFit/>
          </a:bodyPr>
          <a:lstStyle/>
          <a:p>
            <a:r>
              <a:rPr lang="en-US" dirty="0" smtClean="0"/>
              <a:t>These servers always truncate IPv6 UDP responses such that the UDP response is always under 1280 octets in size. This way they avoid fragmentation and UDP PMTU issues, but may encounter TCP issues instead. They use a large IPv6 TCP MSS. A </a:t>
            </a:r>
            <a:r>
              <a:rPr lang="en-US" dirty="0" smtClean="0"/>
              <a:t>responds to </a:t>
            </a:r>
            <a:r>
              <a:rPr lang="en-US" dirty="0" smtClean="0"/>
              <a:t>TCP ICMPv6 PTB messages, while J does not</a:t>
            </a:r>
          </a:p>
        </p:txBody>
      </p:sp>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195" y="6291857"/>
            <a:ext cx="481330" cy="48133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063" y="5949369"/>
            <a:ext cx="481330" cy="481330"/>
          </a:xfrm>
          <a:prstGeom prst="rect">
            <a:avLst/>
          </a:prstGeom>
        </p:spPr>
      </p:pic>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694" y="5969732"/>
            <a:ext cx="558800" cy="419100"/>
          </a:xfrm>
          <a:prstGeom prst="rect">
            <a:avLst/>
          </a:prstGeom>
        </p:spPr>
      </p:pic>
    </p:spTree>
    <p:extLst>
      <p:ext uri="{BB962C8B-B14F-4D97-AF65-F5344CB8AC3E}">
        <p14:creationId xmlns:p14="http://schemas.microsoft.com/office/powerpoint/2010/main" val="14605536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and G</a:t>
            </a:r>
            <a:endParaRPr lang="en-US" dirty="0"/>
          </a:p>
        </p:txBody>
      </p:sp>
      <p:sp>
        <p:nvSpPr>
          <p:cNvPr id="17" name="Content Placeholder 2"/>
          <p:cNvSpPr>
            <a:spLocks noGrp="1"/>
          </p:cNvSpPr>
          <p:nvPr>
            <p:ph idx="1"/>
          </p:nvPr>
        </p:nvSpPr>
        <p:spPr>
          <a:xfrm>
            <a:off x="932180" y="4056215"/>
            <a:ext cx="8486140" cy="2801785"/>
          </a:xfrm>
        </p:spPr>
        <p:txBody>
          <a:bodyPr/>
          <a:lstStyle/>
          <a:p>
            <a:pPr marL="0" indent="0">
              <a:buNone/>
            </a:pPr>
            <a:r>
              <a:rPr lang="en-US" sz="1800" dirty="0"/>
              <a:t>Delivers a IPv4 UDP payload up to 1,472 octets without fragmentation</a:t>
            </a:r>
          </a:p>
          <a:p>
            <a:pPr marL="0" indent="0">
              <a:buNone/>
            </a:pPr>
            <a:r>
              <a:rPr lang="en-US" sz="1800" dirty="0" smtClean="0"/>
              <a:t>Truncates </a:t>
            </a:r>
            <a:r>
              <a:rPr lang="en-US" sz="1800" dirty="0"/>
              <a:t>IPv4 UDP packets at 1,280 </a:t>
            </a:r>
            <a:r>
              <a:rPr lang="en-US" sz="1800" dirty="0" smtClean="0"/>
              <a:t>octets</a:t>
            </a:r>
            <a:endParaRPr lang="en-US" sz="1800" dirty="0"/>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Delivers </a:t>
            </a:r>
            <a:r>
              <a:rPr lang="en-US" sz="1800" dirty="0"/>
              <a:t>a IPv6 UDP payload up to 1,452 octets without </a:t>
            </a:r>
            <a:r>
              <a:rPr lang="en-US" sz="1800" dirty="0" smtClean="0"/>
              <a:t>fragmentation</a:t>
            </a:r>
            <a:endParaRPr lang="en-US" sz="1800" dirty="0"/>
          </a:p>
          <a:p>
            <a:pPr marL="0" indent="0">
              <a:buNone/>
            </a:pPr>
            <a:r>
              <a:rPr lang="en-US" sz="1800" dirty="0" smtClean="0"/>
              <a:t>Truncates </a:t>
            </a:r>
            <a:r>
              <a:rPr lang="en-US" sz="1800" dirty="0"/>
              <a:t>IPv6 UDP packets at 1,280 </a:t>
            </a:r>
            <a:r>
              <a:rPr lang="en-US" sz="1800" dirty="0" smtClean="0"/>
              <a:t>octets</a:t>
            </a:r>
            <a:endParaRPr lang="en-US" sz="1800" dirty="0"/>
          </a:p>
          <a:p>
            <a:pPr marL="0" indent="0">
              <a:buNone/>
            </a:pPr>
            <a:r>
              <a:rPr lang="en-US" sz="1800" dirty="0" smtClean="0"/>
              <a:t>Responds to IPv6 ICMP PTB messages</a:t>
            </a:r>
          </a:p>
          <a:p>
            <a:pPr marL="0" indent="0">
              <a:buNone/>
            </a:pPr>
            <a:r>
              <a:rPr lang="en-US" sz="1800" dirty="0" smtClean="0"/>
              <a:t>Offers </a:t>
            </a:r>
            <a:r>
              <a:rPr lang="en-US" sz="1800" dirty="0"/>
              <a:t>a IPv6 TCP MSS of </a:t>
            </a:r>
            <a:r>
              <a:rPr lang="en-US" sz="1800" dirty="0" smtClean="0"/>
              <a:t>1,440 </a:t>
            </a:r>
            <a:r>
              <a:rPr lang="en-US" sz="1800" dirty="0"/>
              <a:t>octets  (1,220 would be more robust)</a:t>
            </a:r>
          </a:p>
          <a:p>
            <a:pPr marL="0" indent="0">
              <a:buNone/>
            </a:pPr>
            <a:endParaRPr lang="en-US" sz="1800" dirty="0"/>
          </a:p>
        </p:txBody>
      </p:sp>
      <p:sp>
        <p:nvSpPr>
          <p:cNvPr id="18" name="Slide Number Placeholder 3"/>
          <p:cNvSpPr>
            <a:spLocks noGrp="1"/>
          </p:cNvSpPr>
          <p:nvPr>
            <p:ph type="sldNum" sz="quarter" idx="10"/>
          </p:nvPr>
        </p:nvSpPr>
        <p:spPr>
          <a:xfrm>
            <a:off x="7010400" y="6538913"/>
            <a:ext cx="2133600" cy="365125"/>
          </a:xfrm>
        </p:spPr>
        <p:txBody>
          <a:bodyPr/>
          <a:lstStyle/>
          <a:p>
            <a:pPr>
              <a:defRPr/>
            </a:pPr>
            <a:fld id="{DBB1F61E-D2C3-F043-9C6D-07E847FEE88A}" type="slidenum">
              <a:rPr lang="en-US" smtClean="0"/>
              <a:pPr>
                <a:defRPr/>
              </a:pPr>
              <a:t>27</a:t>
            </a:fld>
            <a:endParaRPr lang="en-US"/>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17" y="4690788"/>
            <a:ext cx="558800" cy="419100"/>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083" y="5338963"/>
            <a:ext cx="406669" cy="406669"/>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752" y="5606881"/>
            <a:ext cx="481330" cy="481330"/>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074" y="6270456"/>
            <a:ext cx="481330" cy="481330"/>
          </a:xfrm>
          <a:prstGeom prst="rect">
            <a:avLst/>
          </a:prstGeom>
        </p:spPr>
      </p:pic>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880" y="4040171"/>
            <a:ext cx="406669" cy="406669"/>
          </a:xfrm>
          <a:prstGeom prst="rect">
            <a:avLst/>
          </a:prstGeom>
        </p:spPr>
      </p:pic>
      <p:pic>
        <p:nvPicPr>
          <p:cNvPr id="27" name="Picture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49" y="4323329"/>
            <a:ext cx="481330" cy="481330"/>
          </a:xfrm>
          <a:prstGeom prst="rect">
            <a:avLst/>
          </a:prstGeom>
        </p:spPr>
      </p:pic>
      <p:sp>
        <p:nvSpPr>
          <p:cNvPr id="28" name="TextBox 27"/>
          <p:cNvSpPr txBox="1"/>
          <p:nvPr/>
        </p:nvSpPr>
        <p:spPr>
          <a:xfrm>
            <a:off x="436880" y="1483351"/>
            <a:ext cx="8444103" cy="2308324"/>
          </a:xfrm>
          <a:prstGeom prst="rect">
            <a:avLst/>
          </a:prstGeom>
          <a:noFill/>
        </p:spPr>
        <p:txBody>
          <a:bodyPr wrap="square" rtlCol="0">
            <a:spAutoFit/>
          </a:bodyPr>
          <a:lstStyle/>
          <a:p>
            <a:r>
              <a:rPr lang="en-US" dirty="0" smtClean="0"/>
              <a:t>These servers always truncate IPv4 and IPv6 UDP responses such that the UDP response is always under 1280 octets in size. This way they avoid fragmentation and UDP PMTU issues, but may encounter TCP issues instead. They use a large IPv6 TCP MSS and do not respond to ICMPv6 PTB messages in TCP</a:t>
            </a: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074" y="5927877"/>
            <a:ext cx="481330" cy="481330"/>
          </a:xfrm>
          <a:prstGeom prst="rect">
            <a:avLst/>
          </a:prstGeom>
        </p:spPr>
      </p:pic>
    </p:spTree>
    <p:extLst>
      <p:ext uri="{BB962C8B-B14F-4D97-AF65-F5344CB8AC3E}">
        <p14:creationId xmlns:p14="http://schemas.microsoft.com/office/powerpoint/2010/main" val="1784042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D, E, I and L</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28</a:t>
            </a:fld>
            <a:endParaRPr lang="en-US"/>
          </a:p>
        </p:txBody>
      </p:sp>
      <p:sp>
        <p:nvSpPr>
          <p:cNvPr id="6" name="Slide Number Placeholder 3"/>
          <p:cNvSpPr txBox="1">
            <a:spLocks/>
          </p:cNvSpPr>
          <p:nvPr/>
        </p:nvSpPr>
        <p:spPr>
          <a:xfrm>
            <a:off x="7010400" y="6538913"/>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smtClean="0">
                <a:solidFill>
                  <a:srgbClr val="898989"/>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fld id="{DBB1F61E-D2C3-F043-9C6D-07E847FEE88A}" type="slidenum">
              <a:rPr lang="en-US" smtClean="0"/>
              <a:pPr>
                <a:defRPr/>
              </a:pPr>
              <a:t>28</a:t>
            </a:fld>
            <a:endParaRPr lang="en-US"/>
          </a:p>
        </p:txBody>
      </p:sp>
      <p:sp>
        <p:nvSpPr>
          <p:cNvPr id="17" name="Content Placeholder 2"/>
          <p:cNvSpPr>
            <a:spLocks noGrp="1"/>
          </p:cNvSpPr>
          <p:nvPr>
            <p:ph idx="1"/>
          </p:nvPr>
        </p:nvSpPr>
        <p:spPr>
          <a:xfrm>
            <a:off x="932180" y="4056215"/>
            <a:ext cx="8486140" cy="2801785"/>
          </a:xfrm>
        </p:spPr>
        <p:txBody>
          <a:bodyPr/>
          <a:lstStyle/>
          <a:p>
            <a:pPr marL="0" indent="0">
              <a:buNone/>
            </a:pPr>
            <a:r>
              <a:rPr lang="en-US" sz="1800" dirty="0" smtClean="0"/>
              <a:t>Delivers </a:t>
            </a:r>
            <a:r>
              <a:rPr lang="en-US" sz="1800" dirty="0"/>
              <a:t>a IPv4 UDP payload up to 1,472 octets without </a:t>
            </a:r>
            <a:r>
              <a:rPr lang="en-US" sz="1800" dirty="0" smtClean="0"/>
              <a:t>fragmentation</a:t>
            </a:r>
          </a:p>
          <a:p>
            <a:pPr marL="0" indent="0">
              <a:buNone/>
            </a:pPr>
            <a:r>
              <a:rPr lang="en-US" sz="1800" dirty="0" smtClean="0"/>
              <a:t>Does </a:t>
            </a:r>
            <a:r>
              <a:rPr lang="en-US" sz="1800" dirty="0"/>
              <a:t>not truncate IPv4 UDP packets with a payload up to 1,472 </a:t>
            </a:r>
            <a:r>
              <a:rPr lang="en-US" sz="1800" dirty="0" smtClean="0"/>
              <a:t>octets</a:t>
            </a:r>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Delivers </a:t>
            </a:r>
            <a:r>
              <a:rPr lang="en-US" sz="1800" dirty="0"/>
              <a:t>a IPv6 </a:t>
            </a:r>
            <a:r>
              <a:rPr lang="en-US" sz="1800" dirty="0" smtClean="0"/>
              <a:t>UDP packet &gt; 1,280 in size without fragmentation</a:t>
            </a:r>
            <a:endParaRPr lang="en-US" sz="1800" dirty="0"/>
          </a:p>
          <a:p>
            <a:pPr marL="0" indent="0">
              <a:buNone/>
            </a:pPr>
            <a:r>
              <a:rPr lang="en-US" sz="1800" dirty="0" smtClean="0"/>
              <a:t>Does </a:t>
            </a:r>
            <a:r>
              <a:rPr lang="en-US" sz="1800" dirty="0"/>
              <a:t>not truncate IPv6 UDP packets with a payload up to 1,452 </a:t>
            </a:r>
            <a:r>
              <a:rPr lang="en-US" sz="1800" dirty="0" smtClean="0"/>
              <a:t>octets</a:t>
            </a:r>
            <a:endParaRPr lang="en-US" sz="1800" dirty="0"/>
          </a:p>
          <a:p>
            <a:pPr marL="0" indent="0">
              <a:buNone/>
            </a:pPr>
            <a:r>
              <a:rPr lang="en-US" sz="1800" dirty="0" smtClean="0"/>
              <a:t>Respond to UDP ICMPv6 PTB. D and I respond to TCP ICMPv6 PTB</a:t>
            </a:r>
          </a:p>
          <a:p>
            <a:pPr marL="0" indent="0">
              <a:buNone/>
            </a:pPr>
            <a:r>
              <a:rPr lang="en-US" sz="1800" dirty="0" smtClean="0"/>
              <a:t>Offers </a:t>
            </a:r>
            <a:r>
              <a:rPr lang="en-US" sz="1800" dirty="0"/>
              <a:t>a IPv6 TCP MSS of 1,440 octets  (1,220 would be more robust)</a:t>
            </a:r>
          </a:p>
          <a:p>
            <a:pPr marL="0" indent="0">
              <a:buNone/>
            </a:pPr>
            <a:endParaRPr lang="en-US" sz="1800"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4642046"/>
            <a:ext cx="558800" cy="419100"/>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690" y="6270456"/>
            <a:ext cx="481330" cy="481330"/>
          </a:xfrm>
          <a:prstGeom prst="rect">
            <a:avLst/>
          </a:prstGeom>
        </p:spPr>
      </p:pic>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4316364"/>
            <a:ext cx="558800" cy="419100"/>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990682"/>
            <a:ext cx="558800" cy="419100"/>
          </a:xfrm>
          <a:prstGeom prst="rect">
            <a:avLst/>
          </a:prstGeom>
        </p:spPr>
      </p:pic>
      <p:pic>
        <p:nvPicPr>
          <p:cNvPr id="28" name="Picture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5293410"/>
            <a:ext cx="558800" cy="419100"/>
          </a:xfrm>
          <a:prstGeom prst="rect">
            <a:avLst/>
          </a:prstGeom>
        </p:spPr>
      </p:pic>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5619092"/>
            <a:ext cx="558800" cy="419100"/>
          </a:xfrm>
          <a:prstGeom prst="rect">
            <a:avLst/>
          </a:prstGeom>
        </p:spPr>
      </p:pic>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255" y="5956533"/>
            <a:ext cx="558800" cy="419100"/>
          </a:xfrm>
          <a:prstGeom prst="rect">
            <a:avLst/>
          </a:prstGeom>
        </p:spPr>
      </p:pic>
      <p:sp>
        <p:nvSpPr>
          <p:cNvPr id="31" name="TextBox 30"/>
          <p:cNvSpPr txBox="1"/>
          <p:nvPr/>
        </p:nvSpPr>
        <p:spPr>
          <a:xfrm>
            <a:off x="436880" y="1755561"/>
            <a:ext cx="8444103" cy="1569660"/>
          </a:xfrm>
          <a:prstGeom prst="rect">
            <a:avLst/>
          </a:prstGeom>
          <a:noFill/>
        </p:spPr>
        <p:txBody>
          <a:bodyPr wrap="square" rtlCol="0">
            <a:spAutoFit/>
          </a:bodyPr>
          <a:lstStyle/>
          <a:p>
            <a:r>
              <a:rPr lang="en-US" dirty="0" smtClean="0"/>
              <a:t>These servers appear to operate with a 1,500 octet MTU for both protocols in both UDP and TCP. They react to ICMPv6 PTB by clamping a 1,280 octet MTU against a host route for 10 minutes. They use a large IPv6 TCP MSS.</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712" y="5944774"/>
            <a:ext cx="481330" cy="481330"/>
          </a:xfrm>
          <a:prstGeom prst="rect">
            <a:avLst/>
          </a:prstGeom>
        </p:spPr>
      </p:pic>
    </p:spTree>
    <p:extLst>
      <p:ext uri="{BB962C8B-B14F-4D97-AF65-F5344CB8AC3E}">
        <p14:creationId xmlns:p14="http://schemas.microsoft.com/office/powerpoint/2010/main" val="7084642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17" y="30798"/>
            <a:ext cx="8617966" cy="1143000"/>
          </a:xfrm>
        </p:spPr>
        <p:txBody>
          <a:bodyPr/>
          <a:lstStyle/>
          <a:p>
            <a:r>
              <a:rPr lang="en-US" dirty="0" smtClean="0"/>
              <a:t>F</a:t>
            </a:r>
            <a:endParaRPr lang="en-US" dirty="0"/>
          </a:p>
        </p:txBody>
      </p:sp>
      <p:sp>
        <p:nvSpPr>
          <p:cNvPr id="4" name="Slide Number Placeholder 3"/>
          <p:cNvSpPr>
            <a:spLocks noGrp="1"/>
          </p:cNvSpPr>
          <p:nvPr>
            <p:ph type="sldNum" sz="quarter" idx="10"/>
          </p:nvPr>
        </p:nvSpPr>
        <p:spPr>
          <a:xfrm>
            <a:off x="7010400" y="6028373"/>
            <a:ext cx="2133600" cy="365125"/>
          </a:xfrm>
        </p:spPr>
        <p:txBody>
          <a:bodyPr/>
          <a:lstStyle/>
          <a:p>
            <a:pPr>
              <a:defRPr/>
            </a:pPr>
            <a:fld id="{DBB1F61E-D2C3-F043-9C6D-07E847FEE88A}" type="slidenum">
              <a:rPr lang="en-US" smtClean="0"/>
              <a:pPr>
                <a:defRPr/>
              </a:pPr>
              <a:t>29</a:t>
            </a:fld>
            <a:endParaRPr lang="en-US"/>
          </a:p>
        </p:txBody>
      </p:sp>
      <p:sp>
        <p:nvSpPr>
          <p:cNvPr id="6" name="Slide Number Placeholder 3"/>
          <p:cNvSpPr txBox="1">
            <a:spLocks/>
          </p:cNvSpPr>
          <p:nvPr/>
        </p:nvSpPr>
        <p:spPr>
          <a:xfrm>
            <a:off x="7010400" y="6028373"/>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smtClean="0">
                <a:solidFill>
                  <a:srgbClr val="898989"/>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fld id="{DBB1F61E-D2C3-F043-9C6D-07E847FEE88A}" type="slidenum">
              <a:rPr lang="en-US" smtClean="0"/>
              <a:pPr>
                <a:defRPr/>
              </a:pPr>
              <a:t>29</a:t>
            </a:fld>
            <a:endParaRPr lang="en-US"/>
          </a:p>
        </p:txBody>
      </p:sp>
      <p:sp>
        <p:nvSpPr>
          <p:cNvPr id="17" name="Content Placeholder 2"/>
          <p:cNvSpPr>
            <a:spLocks noGrp="1"/>
          </p:cNvSpPr>
          <p:nvPr>
            <p:ph idx="1"/>
          </p:nvPr>
        </p:nvSpPr>
        <p:spPr>
          <a:xfrm>
            <a:off x="929375" y="3309505"/>
            <a:ext cx="8486140" cy="2801785"/>
          </a:xfrm>
        </p:spPr>
        <p:txBody>
          <a:bodyPr/>
          <a:lstStyle/>
          <a:p>
            <a:pPr marL="0" indent="0">
              <a:buNone/>
            </a:pPr>
            <a:r>
              <a:rPr lang="en-US" sz="1800" dirty="0" smtClean="0"/>
              <a:t>Delivers </a:t>
            </a:r>
            <a:r>
              <a:rPr lang="en-US" sz="1800" dirty="0"/>
              <a:t>a IPv4 UDP payload up to 1,472 octets without </a:t>
            </a:r>
            <a:r>
              <a:rPr lang="en-US" sz="1800" dirty="0" smtClean="0"/>
              <a:t>fragmentation</a:t>
            </a:r>
          </a:p>
          <a:p>
            <a:pPr marL="0" indent="0">
              <a:buNone/>
            </a:pPr>
            <a:r>
              <a:rPr lang="en-US" sz="1800" dirty="0" smtClean="0"/>
              <a:t>Does </a:t>
            </a:r>
            <a:r>
              <a:rPr lang="en-US" sz="1800" dirty="0"/>
              <a:t>not truncate IPv4 UDP packets with a payload up to 1,472 </a:t>
            </a:r>
            <a:r>
              <a:rPr lang="en-US" sz="1800" dirty="0" smtClean="0"/>
              <a:t>octets</a:t>
            </a:r>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Fragments IPv6 </a:t>
            </a:r>
            <a:r>
              <a:rPr lang="en-US" sz="1800" dirty="0"/>
              <a:t>UDP packets at 1,280 </a:t>
            </a:r>
            <a:r>
              <a:rPr lang="en-US" sz="1800" dirty="0" smtClean="0"/>
              <a:t>octets</a:t>
            </a:r>
          </a:p>
          <a:p>
            <a:pPr marL="0" indent="0">
              <a:buNone/>
            </a:pPr>
            <a:r>
              <a:rPr lang="en-US" sz="1800" dirty="0" smtClean="0"/>
              <a:t>Does </a:t>
            </a:r>
            <a:r>
              <a:rPr lang="en-US" sz="1800" dirty="0"/>
              <a:t>not truncate IPv6 UDP packets with a </a:t>
            </a:r>
            <a:r>
              <a:rPr lang="en-US" sz="1800" dirty="0" smtClean="0"/>
              <a:t>size &gt; 1,280</a:t>
            </a:r>
            <a:endParaRPr lang="en-US" sz="1800" dirty="0"/>
          </a:p>
          <a:p>
            <a:pPr marL="0" indent="0">
              <a:buNone/>
            </a:pPr>
            <a:r>
              <a:rPr lang="en-US" sz="1800" dirty="0" smtClean="0"/>
              <a:t>Responds to IPv6 ICMP PTB messages</a:t>
            </a:r>
          </a:p>
          <a:p>
            <a:pPr marL="0" indent="0">
              <a:buNone/>
            </a:pPr>
            <a:r>
              <a:rPr lang="en-US" sz="1800" dirty="0" err="1" smtClean="0"/>
              <a:t>Cloudflare</a:t>
            </a:r>
            <a:r>
              <a:rPr lang="en-US" sz="1800" dirty="0" smtClean="0"/>
              <a:t> instances offer TCP </a:t>
            </a:r>
            <a:r>
              <a:rPr lang="en-US" sz="1800" dirty="0"/>
              <a:t>MSS of </a:t>
            </a:r>
            <a:r>
              <a:rPr lang="en-US" sz="1800" dirty="0" smtClean="0"/>
              <a:t>1,220 octets, yet pass 1,271 octet segments (?)</a:t>
            </a:r>
          </a:p>
          <a:p>
            <a:pPr marL="0" indent="0">
              <a:buNone/>
            </a:pPr>
            <a:r>
              <a:rPr lang="en-US" sz="1800" dirty="0" smtClean="0"/>
              <a:t>F instances offer a TCP MSS of 1,440 octets, but fragment at 1,232 octet TCP segments</a:t>
            </a:r>
            <a:endParaRPr lang="en-US" sz="1800" dirty="0"/>
          </a:p>
          <a:p>
            <a:pPr marL="0" indent="0">
              <a:buNone/>
            </a:pPr>
            <a:endParaRPr lang="en-US" sz="1800"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880046"/>
            <a:ext cx="558800" cy="419100"/>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690" y="5508456"/>
            <a:ext cx="481330" cy="481330"/>
          </a:xfrm>
          <a:prstGeom prst="rect">
            <a:avLst/>
          </a:prstGeom>
        </p:spPr>
      </p:pic>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554364"/>
            <a:ext cx="558800" cy="419100"/>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221062"/>
            <a:ext cx="558800" cy="419100"/>
          </a:xfrm>
          <a:prstGeom prst="rect">
            <a:avLst/>
          </a:prstGeom>
        </p:spPr>
      </p:pic>
      <p:sp>
        <p:nvSpPr>
          <p:cNvPr id="31" name="TextBox 30"/>
          <p:cNvSpPr txBox="1"/>
          <p:nvPr/>
        </p:nvSpPr>
        <p:spPr>
          <a:xfrm>
            <a:off x="436880" y="1001181"/>
            <a:ext cx="8444103" cy="2308324"/>
          </a:xfrm>
          <a:prstGeom prst="rect">
            <a:avLst/>
          </a:prstGeom>
          <a:noFill/>
        </p:spPr>
        <p:txBody>
          <a:bodyPr wrap="square" rtlCol="0">
            <a:spAutoFit/>
          </a:bodyPr>
          <a:lstStyle/>
          <a:p>
            <a:r>
              <a:rPr lang="en-US" dirty="0" smtClean="0"/>
              <a:t>These servers appear to operate with a 1,500 octet MTU for IPv4 in both UDP and TCP. They appear to use a local 1,280 octet MTU setting for UDP in IPv6, fragmenting the outbound packet to fit within this MTU. There are subtle differences between ‘original’ F root </a:t>
            </a:r>
            <a:r>
              <a:rPr lang="en-US" dirty="0"/>
              <a:t>i</a:t>
            </a:r>
            <a:r>
              <a:rPr lang="en-US" dirty="0" smtClean="0"/>
              <a:t>nstances and those operated by </a:t>
            </a:r>
            <a:r>
              <a:rPr lang="en-US" dirty="0" err="1" smtClean="0"/>
              <a:t>Cloudflare</a:t>
            </a:r>
            <a:endParaRPr lang="en-US" dirty="0" smtClean="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690" y="4500295"/>
            <a:ext cx="481330" cy="48133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020" y="5182774"/>
            <a:ext cx="406669" cy="406669"/>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400" y="4862734"/>
            <a:ext cx="406669" cy="406669"/>
          </a:xfrm>
          <a:prstGeom prst="rect">
            <a:avLst/>
          </a:prstGeom>
        </p:spPr>
      </p:pic>
    </p:spTree>
    <p:extLst>
      <p:ext uri="{BB962C8B-B14F-4D97-AF65-F5344CB8AC3E}">
        <p14:creationId xmlns:p14="http://schemas.microsoft.com/office/powerpoint/2010/main" val="1224970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94" y="35015"/>
            <a:ext cx="8617966" cy="1143000"/>
          </a:xfrm>
        </p:spPr>
        <p:txBody>
          <a:bodyPr/>
          <a:lstStyle/>
          <a:p>
            <a:r>
              <a:rPr lang="en-US" dirty="0" smtClean="0"/>
              <a:t>Root Zone Response Sizes</a:t>
            </a:r>
            <a:endParaRPr lang="en-US" dirty="0"/>
          </a:p>
        </p:txBody>
      </p:sp>
      <p:pic>
        <p:nvPicPr>
          <p:cNvPr id="5" name="Content Placeholder 4"/>
          <p:cNvPicPr>
            <a:picLocks noGrp="1" noChangeAspect="1"/>
          </p:cNvPicPr>
          <p:nvPr>
            <p:ph idx="1"/>
          </p:nvPr>
        </p:nvPicPr>
        <p:blipFill>
          <a:blip r:embed="rId2"/>
          <a:stretch>
            <a:fillRect/>
          </a:stretch>
        </p:blipFill>
        <p:spPr>
          <a:xfrm>
            <a:off x="1000914" y="1535113"/>
            <a:ext cx="7142172" cy="4660900"/>
          </a:xfrm>
          <a:prstGeom prst="rect">
            <a:avLst/>
          </a:prstGeom>
        </p:spPr>
      </p:pic>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a:t>
            </a:fld>
            <a:endParaRPr lang="en-US"/>
          </a:p>
        </p:txBody>
      </p:sp>
      <p:sp>
        <p:nvSpPr>
          <p:cNvPr id="6" name="TextBox 5"/>
          <p:cNvSpPr txBox="1"/>
          <p:nvPr/>
        </p:nvSpPr>
        <p:spPr>
          <a:xfrm>
            <a:off x="3375660" y="6196013"/>
            <a:ext cx="1390124" cy="307777"/>
          </a:xfrm>
          <a:prstGeom prst="rect">
            <a:avLst/>
          </a:prstGeom>
          <a:noFill/>
        </p:spPr>
        <p:txBody>
          <a:bodyPr wrap="none" rtlCol="0">
            <a:spAutoFit/>
          </a:bodyPr>
          <a:lstStyle/>
          <a:p>
            <a:r>
              <a:rPr lang="en-US" sz="1400" smtClean="0"/>
              <a:t>Response Size</a:t>
            </a:r>
            <a:endParaRPr lang="en-US" sz="1400" dirty="0"/>
          </a:p>
        </p:txBody>
      </p:sp>
      <p:sp>
        <p:nvSpPr>
          <p:cNvPr id="7" name="TextBox 6"/>
          <p:cNvSpPr txBox="1"/>
          <p:nvPr/>
        </p:nvSpPr>
        <p:spPr>
          <a:xfrm rot="16200000">
            <a:off x="-247490" y="3574733"/>
            <a:ext cx="1877437" cy="307777"/>
          </a:xfrm>
          <a:prstGeom prst="rect">
            <a:avLst/>
          </a:prstGeom>
          <a:noFill/>
        </p:spPr>
        <p:txBody>
          <a:bodyPr wrap="none" rtlCol="0">
            <a:spAutoFit/>
          </a:bodyPr>
          <a:lstStyle/>
          <a:p>
            <a:r>
              <a:rPr lang="en-US" sz="1400" smtClean="0"/>
              <a:t>% of total Responses</a:t>
            </a:r>
            <a:endParaRPr lang="en-US" sz="1400" dirty="0"/>
          </a:p>
        </p:txBody>
      </p:sp>
      <p:sp>
        <p:nvSpPr>
          <p:cNvPr id="8" name="Freeform 7"/>
          <p:cNvSpPr/>
          <p:nvPr/>
        </p:nvSpPr>
        <p:spPr>
          <a:xfrm>
            <a:off x="5077477" y="5623560"/>
            <a:ext cx="2692294" cy="228600"/>
          </a:xfrm>
          <a:custGeom>
            <a:avLst/>
            <a:gdLst>
              <a:gd name="connsiteX0" fmla="*/ 325103 w 2692294"/>
              <a:gd name="connsiteY0" fmla="*/ 0 h 228600"/>
              <a:gd name="connsiteX1" fmla="*/ 58403 w 2692294"/>
              <a:gd name="connsiteY1" fmla="*/ 114300 h 228600"/>
              <a:gd name="connsiteX2" fmla="*/ 218423 w 2692294"/>
              <a:gd name="connsiteY2" fmla="*/ 213360 h 228600"/>
              <a:gd name="connsiteX3" fmla="*/ 88883 w 2692294"/>
              <a:gd name="connsiteY3" fmla="*/ 121920 h 228600"/>
              <a:gd name="connsiteX4" fmla="*/ 1780523 w 2692294"/>
              <a:gd name="connsiteY4" fmla="*/ 129540 h 228600"/>
              <a:gd name="connsiteX5" fmla="*/ 2664443 w 2692294"/>
              <a:gd name="connsiteY5" fmla="*/ 129540 h 228600"/>
              <a:gd name="connsiteX6" fmla="*/ 2489183 w 2692294"/>
              <a:gd name="connsiteY6" fmla="*/ 22860 h 228600"/>
              <a:gd name="connsiteX7" fmla="*/ 2679683 w 2692294"/>
              <a:gd name="connsiteY7" fmla="*/ 121920 h 228600"/>
              <a:gd name="connsiteX8" fmla="*/ 2405363 w 2692294"/>
              <a:gd name="connsiteY8" fmla="*/ 22860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2294" h="228600">
                <a:moveTo>
                  <a:pt x="325103" y="0"/>
                </a:moveTo>
                <a:cubicBezTo>
                  <a:pt x="200643" y="39370"/>
                  <a:pt x="76183" y="78740"/>
                  <a:pt x="58403" y="114300"/>
                </a:cubicBezTo>
                <a:cubicBezTo>
                  <a:pt x="40623" y="149860"/>
                  <a:pt x="213343" y="212090"/>
                  <a:pt x="218423" y="213360"/>
                </a:cubicBezTo>
                <a:cubicBezTo>
                  <a:pt x="223503" y="214630"/>
                  <a:pt x="-171467" y="135890"/>
                  <a:pt x="88883" y="121920"/>
                </a:cubicBezTo>
                <a:cubicBezTo>
                  <a:pt x="349233" y="107950"/>
                  <a:pt x="1780523" y="129540"/>
                  <a:pt x="1780523" y="129540"/>
                </a:cubicBezTo>
                <a:cubicBezTo>
                  <a:pt x="2209783" y="130810"/>
                  <a:pt x="2546333" y="147320"/>
                  <a:pt x="2664443" y="129540"/>
                </a:cubicBezTo>
                <a:cubicBezTo>
                  <a:pt x="2782553" y="111760"/>
                  <a:pt x="2486643" y="24130"/>
                  <a:pt x="2489183" y="22860"/>
                </a:cubicBezTo>
                <a:cubicBezTo>
                  <a:pt x="2491723" y="21590"/>
                  <a:pt x="2693653" y="87630"/>
                  <a:pt x="2679683" y="121920"/>
                </a:cubicBezTo>
                <a:cubicBezTo>
                  <a:pt x="2665713" y="156210"/>
                  <a:pt x="2535538" y="192405"/>
                  <a:pt x="2405363" y="228600"/>
                </a:cubicBezTo>
              </a:path>
            </a:pathLst>
          </a:custGeom>
          <a:noFill/>
          <a:ln w="28575">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5726074" y="5390495"/>
            <a:ext cx="1284326" cy="461665"/>
          </a:xfrm>
          <a:prstGeom prst="rect">
            <a:avLst/>
          </a:prstGeom>
          <a:noFill/>
        </p:spPr>
        <p:txBody>
          <a:bodyPr wrap="none" rtlCol="0">
            <a:spAutoFit/>
          </a:bodyPr>
          <a:lstStyle/>
          <a:p>
            <a:r>
              <a:rPr lang="en-US" b="1" dirty="0" smtClean="0">
                <a:latin typeface="Vadim's Writing" charset="0"/>
                <a:ea typeface="Vadim's Writing" charset="0"/>
                <a:cs typeface="Vadim's Writing" charset="0"/>
              </a:rPr>
              <a:t>No responses</a:t>
            </a:r>
            <a:endParaRPr lang="en-US" b="1" dirty="0">
              <a:latin typeface="Vadim's Writing" charset="0"/>
              <a:ea typeface="Vadim's Writing" charset="0"/>
              <a:cs typeface="Vadim's Writing" charset="0"/>
            </a:endParaRPr>
          </a:p>
        </p:txBody>
      </p:sp>
      <p:sp>
        <p:nvSpPr>
          <p:cNvPr id="10" name="TextBox 9"/>
          <p:cNvSpPr txBox="1"/>
          <p:nvPr/>
        </p:nvSpPr>
        <p:spPr>
          <a:xfrm>
            <a:off x="7490424" y="4309200"/>
            <a:ext cx="720069" cy="461665"/>
          </a:xfrm>
          <a:prstGeom prst="rect">
            <a:avLst/>
          </a:prstGeom>
          <a:noFill/>
        </p:spPr>
        <p:txBody>
          <a:bodyPr wrap="none" rtlCol="0">
            <a:spAutoFit/>
          </a:bodyPr>
          <a:lstStyle/>
          <a:p>
            <a:r>
              <a:rPr lang="en-US" b="1" dirty="0" smtClean="0">
                <a:latin typeface="Vadim's Writing" charset="0"/>
                <a:ea typeface="Vadim's Writing" charset="0"/>
                <a:cs typeface="Vadim's Writing" charset="0"/>
              </a:rPr>
              <a:t>. Any?</a:t>
            </a:r>
            <a:endParaRPr lang="en-US" b="1" dirty="0">
              <a:latin typeface="Vadim's Writing" charset="0"/>
              <a:ea typeface="Vadim's Writing" charset="0"/>
              <a:cs typeface="Vadim's Writing" charset="0"/>
            </a:endParaRPr>
          </a:p>
        </p:txBody>
      </p:sp>
      <p:sp>
        <p:nvSpPr>
          <p:cNvPr id="11" name="Freeform 10"/>
          <p:cNvSpPr/>
          <p:nvPr/>
        </p:nvSpPr>
        <p:spPr>
          <a:xfrm>
            <a:off x="7749540" y="4695107"/>
            <a:ext cx="168219" cy="1026608"/>
          </a:xfrm>
          <a:custGeom>
            <a:avLst/>
            <a:gdLst>
              <a:gd name="connsiteX0" fmla="*/ 45720 w 168219"/>
              <a:gd name="connsiteY0" fmla="*/ 21673 h 1026608"/>
              <a:gd name="connsiteX1" fmla="*/ 68580 w 168219"/>
              <a:gd name="connsiteY1" fmla="*/ 113113 h 1026608"/>
              <a:gd name="connsiteX2" fmla="*/ 83820 w 168219"/>
              <a:gd name="connsiteY2" fmla="*/ 897973 h 1026608"/>
              <a:gd name="connsiteX3" fmla="*/ 91440 w 168219"/>
              <a:gd name="connsiteY3" fmla="*/ 1019893 h 1026608"/>
              <a:gd name="connsiteX4" fmla="*/ 167640 w 168219"/>
              <a:gd name="connsiteY4" fmla="*/ 837013 h 1026608"/>
              <a:gd name="connsiteX5" fmla="*/ 45720 w 168219"/>
              <a:gd name="connsiteY5" fmla="*/ 974173 h 1026608"/>
              <a:gd name="connsiteX6" fmla="*/ 0 w 168219"/>
              <a:gd name="connsiteY6" fmla="*/ 882733 h 1026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219" h="1026608">
                <a:moveTo>
                  <a:pt x="45720" y="21673"/>
                </a:moveTo>
                <a:cubicBezTo>
                  <a:pt x="53975" y="-5632"/>
                  <a:pt x="62230" y="-32937"/>
                  <a:pt x="68580" y="113113"/>
                </a:cubicBezTo>
                <a:cubicBezTo>
                  <a:pt x="74930" y="259163"/>
                  <a:pt x="80010" y="746843"/>
                  <a:pt x="83820" y="897973"/>
                </a:cubicBezTo>
                <a:cubicBezTo>
                  <a:pt x="87630" y="1049103"/>
                  <a:pt x="77470" y="1030053"/>
                  <a:pt x="91440" y="1019893"/>
                </a:cubicBezTo>
                <a:cubicBezTo>
                  <a:pt x="105410" y="1009733"/>
                  <a:pt x="175260" y="844633"/>
                  <a:pt x="167640" y="837013"/>
                </a:cubicBezTo>
                <a:cubicBezTo>
                  <a:pt x="160020" y="829393"/>
                  <a:pt x="73660" y="966553"/>
                  <a:pt x="45720" y="974173"/>
                </a:cubicBezTo>
                <a:cubicBezTo>
                  <a:pt x="17780" y="981793"/>
                  <a:pt x="0" y="882733"/>
                  <a:pt x="0" y="882733"/>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332977" y="4078367"/>
            <a:ext cx="2266967" cy="830997"/>
          </a:xfrm>
          <a:prstGeom prst="rect">
            <a:avLst/>
          </a:prstGeom>
          <a:noFill/>
        </p:spPr>
        <p:txBody>
          <a:bodyPr wrap="none" rtlCol="0">
            <a:spAutoFit/>
          </a:bodyPr>
          <a:lstStyle/>
          <a:p>
            <a:pPr algn="ctr"/>
            <a:r>
              <a:rPr lang="en-US" b="1" dirty="0" smtClean="0">
                <a:latin typeface="Vadim's Writing" charset="0"/>
                <a:ea typeface="Vadim's Writing" charset="0"/>
                <a:cs typeface="Vadim's Writing" charset="0"/>
              </a:rPr>
              <a:t>. Any? queries</a:t>
            </a:r>
          </a:p>
          <a:p>
            <a:pPr algn="ctr"/>
            <a:r>
              <a:rPr lang="en-US" b="1" dirty="0" err="1" smtClean="0">
                <a:latin typeface="Vadim's Writing" charset="0"/>
                <a:ea typeface="Vadim's Writing" charset="0"/>
                <a:cs typeface="Vadim's Writing" charset="0"/>
              </a:rPr>
              <a:t>Trunc</a:t>
            </a:r>
            <a:r>
              <a:rPr lang="en-US" b="1" dirty="0" smtClean="0">
                <a:latin typeface="Vadim's Writing" charset="0"/>
                <a:ea typeface="Vadim's Writing" charset="0"/>
                <a:cs typeface="Vadim's Writing" charset="0"/>
              </a:rPr>
              <a:t> to ~1,440 octets</a:t>
            </a:r>
            <a:endParaRPr lang="en-US" b="1" dirty="0">
              <a:latin typeface="Vadim's Writing" charset="0"/>
              <a:ea typeface="Vadim's Writing" charset="0"/>
              <a:cs typeface="Vadim's Writing" charset="0"/>
            </a:endParaRPr>
          </a:p>
        </p:txBody>
      </p:sp>
      <p:sp>
        <p:nvSpPr>
          <p:cNvPr id="13" name="Freeform 12"/>
          <p:cNvSpPr/>
          <p:nvPr/>
        </p:nvSpPr>
        <p:spPr>
          <a:xfrm>
            <a:off x="4838700" y="4815840"/>
            <a:ext cx="194597" cy="1074560"/>
          </a:xfrm>
          <a:custGeom>
            <a:avLst/>
            <a:gdLst>
              <a:gd name="connsiteX0" fmla="*/ 76200 w 194597"/>
              <a:gd name="connsiteY0" fmla="*/ 0 h 1074560"/>
              <a:gd name="connsiteX1" fmla="*/ 68580 w 194597"/>
              <a:gd name="connsiteY1" fmla="*/ 739140 h 1074560"/>
              <a:gd name="connsiteX2" fmla="*/ 167640 w 194597"/>
              <a:gd name="connsiteY2" fmla="*/ 1051560 h 1074560"/>
              <a:gd name="connsiteX3" fmla="*/ 175260 w 194597"/>
              <a:gd name="connsiteY3" fmla="*/ 914400 h 1074560"/>
              <a:gd name="connsiteX4" fmla="*/ 182880 w 194597"/>
              <a:gd name="connsiteY4" fmla="*/ 1074420 h 1074560"/>
              <a:gd name="connsiteX5" fmla="*/ 0 w 194597"/>
              <a:gd name="connsiteY5" fmla="*/ 944880 h 107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4597" h="1074560">
                <a:moveTo>
                  <a:pt x="76200" y="0"/>
                </a:moveTo>
                <a:cubicBezTo>
                  <a:pt x="64770" y="281940"/>
                  <a:pt x="53340" y="563880"/>
                  <a:pt x="68580" y="739140"/>
                </a:cubicBezTo>
                <a:cubicBezTo>
                  <a:pt x="83820" y="914400"/>
                  <a:pt x="149860" y="1022350"/>
                  <a:pt x="167640" y="1051560"/>
                </a:cubicBezTo>
                <a:cubicBezTo>
                  <a:pt x="185420" y="1080770"/>
                  <a:pt x="172720" y="910590"/>
                  <a:pt x="175260" y="914400"/>
                </a:cubicBezTo>
                <a:cubicBezTo>
                  <a:pt x="177800" y="918210"/>
                  <a:pt x="212090" y="1069340"/>
                  <a:pt x="182880" y="1074420"/>
                </a:cubicBezTo>
                <a:cubicBezTo>
                  <a:pt x="153670" y="1079500"/>
                  <a:pt x="0" y="944880"/>
                  <a:pt x="0" y="944880"/>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220724" y="1055166"/>
            <a:ext cx="7922362" cy="830997"/>
          </a:xfrm>
          <a:prstGeom prst="rect">
            <a:avLst/>
          </a:prstGeom>
          <a:noFill/>
        </p:spPr>
        <p:txBody>
          <a:bodyPr wrap="none" rtlCol="0">
            <a:spAutoFit/>
          </a:bodyPr>
          <a:lstStyle/>
          <a:p>
            <a:r>
              <a:rPr lang="en-US" dirty="0"/>
              <a:t>Root Servers do not normally pass back large responses</a:t>
            </a:r>
          </a:p>
          <a:p>
            <a:endParaRPr lang="en-US" dirty="0"/>
          </a:p>
        </p:txBody>
      </p:sp>
    </p:spTree>
    <p:extLst>
      <p:ext uri="{BB962C8B-B14F-4D97-AF65-F5344CB8AC3E}">
        <p14:creationId xmlns:p14="http://schemas.microsoft.com/office/powerpoint/2010/main" val="10619374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a:r>
            <a:endParaRPr lang="en-US" dirty="0"/>
          </a:p>
        </p:txBody>
      </p:sp>
      <p:sp>
        <p:nvSpPr>
          <p:cNvPr id="4" name="Slide Number Placeholder 3"/>
          <p:cNvSpPr>
            <a:spLocks noGrp="1"/>
          </p:cNvSpPr>
          <p:nvPr>
            <p:ph type="sldNum" sz="quarter" idx="10"/>
          </p:nvPr>
        </p:nvSpPr>
        <p:spPr>
          <a:xfrm>
            <a:off x="7010400" y="6028373"/>
            <a:ext cx="2133600" cy="365125"/>
          </a:xfrm>
        </p:spPr>
        <p:txBody>
          <a:bodyPr/>
          <a:lstStyle/>
          <a:p>
            <a:pPr>
              <a:defRPr/>
            </a:pPr>
            <a:fld id="{DBB1F61E-D2C3-F043-9C6D-07E847FEE88A}" type="slidenum">
              <a:rPr lang="en-US" smtClean="0"/>
              <a:pPr>
                <a:defRPr/>
              </a:pPr>
              <a:t>30</a:t>
            </a:fld>
            <a:endParaRPr lang="en-US"/>
          </a:p>
        </p:txBody>
      </p:sp>
      <p:sp>
        <p:nvSpPr>
          <p:cNvPr id="6" name="Slide Number Placeholder 3"/>
          <p:cNvSpPr txBox="1">
            <a:spLocks/>
          </p:cNvSpPr>
          <p:nvPr/>
        </p:nvSpPr>
        <p:spPr>
          <a:xfrm>
            <a:off x="7010400" y="6028373"/>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smtClean="0">
                <a:solidFill>
                  <a:srgbClr val="898989"/>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fld id="{DBB1F61E-D2C3-F043-9C6D-07E847FEE88A}" type="slidenum">
              <a:rPr lang="en-US" smtClean="0"/>
              <a:pPr>
                <a:defRPr/>
              </a:pPr>
              <a:t>30</a:t>
            </a:fld>
            <a:endParaRPr lang="en-US"/>
          </a:p>
        </p:txBody>
      </p:sp>
      <p:sp>
        <p:nvSpPr>
          <p:cNvPr id="17" name="Content Placeholder 2"/>
          <p:cNvSpPr>
            <a:spLocks noGrp="1"/>
          </p:cNvSpPr>
          <p:nvPr>
            <p:ph idx="1"/>
          </p:nvPr>
        </p:nvSpPr>
        <p:spPr>
          <a:xfrm>
            <a:off x="932180" y="3545675"/>
            <a:ext cx="8112760" cy="2801785"/>
          </a:xfrm>
        </p:spPr>
        <p:txBody>
          <a:bodyPr/>
          <a:lstStyle/>
          <a:p>
            <a:pPr marL="0" indent="0">
              <a:buNone/>
            </a:pPr>
            <a:r>
              <a:rPr lang="en-US" sz="1800" dirty="0" smtClean="0"/>
              <a:t>Delivers </a:t>
            </a:r>
            <a:r>
              <a:rPr lang="en-US" sz="1800" dirty="0"/>
              <a:t>a IPv4 UDP payload up to 1,472 octets without </a:t>
            </a:r>
            <a:r>
              <a:rPr lang="en-US" sz="1800" dirty="0" smtClean="0"/>
              <a:t>fragmentation</a:t>
            </a:r>
          </a:p>
          <a:p>
            <a:pPr marL="0" indent="0">
              <a:buNone/>
            </a:pPr>
            <a:r>
              <a:rPr lang="en-US" sz="1800" dirty="0" smtClean="0"/>
              <a:t>Does </a:t>
            </a:r>
            <a:r>
              <a:rPr lang="en-US" sz="1800" dirty="0"/>
              <a:t>not truncate IPv4 UDP packets with a payload up to 1,472 </a:t>
            </a:r>
            <a:r>
              <a:rPr lang="en-US" sz="1800" dirty="0" smtClean="0"/>
              <a:t>octets</a:t>
            </a:r>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Fragments IPv6 </a:t>
            </a:r>
            <a:r>
              <a:rPr lang="en-US" sz="1800" dirty="0"/>
              <a:t>UDP packets at 1,280 </a:t>
            </a:r>
            <a:r>
              <a:rPr lang="en-US" sz="1800" dirty="0" smtClean="0"/>
              <a:t>octets</a:t>
            </a:r>
          </a:p>
          <a:p>
            <a:pPr marL="0" indent="0">
              <a:buNone/>
            </a:pPr>
            <a:r>
              <a:rPr lang="en-US" sz="1800" dirty="0" smtClean="0"/>
              <a:t>Does </a:t>
            </a:r>
            <a:r>
              <a:rPr lang="en-US" sz="1800" dirty="0"/>
              <a:t>not truncate IPv6 UDP packets with a </a:t>
            </a:r>
            <a:r>
              <a:rPr lang="en-US" sz="1800" dirty="0" smtClean="0"/>
              <a:t>size &gt; 1,280</a:t>
            </a:r>
            <a:endParaRPr lang="en-US" sz="1800" dirty="0"/>
          </a:p>
          <a:p>
            <a:pPr marL="0" indent="0">
              <a:buNone/>
            </a:pPr>
            <a:r>
              <a:rPr lang="en-US" sz="1800" dirty="0" smtClean="0"/>
              <a:t>Responds to IPv6 ICMP PTB messages</a:t>
            </a:r>
          </a:p>
          <a:p>
            <a:pPr marL="0" indent="0">
              <a:buNone/>
            </a:pPr>
            <a:r>
              <a:rPr lang="en-US" sz="1800" dirty="0" smtClean="0"/>
              <a:t>Offers </a:t>
            </a:r>
            <a:r>
              <a:rPr lang="en-US" sz="1800" dirty="0"/>
              <a:t>a IPv6 TCP MSS of 1,440 </a:t>
            </a:r>
            <a:r>
              <a:rPr lang="en-US" sz="1800" dirty="0" smtClean="0"/>
              <a:t>octets, yet fragments its </a:t>
            </a:r>
            <a:r>
              <a:rPr lang="en-US" sz="1800" dirty="0" smtClean="0"/>
              <a:t>TCP </a:t>
            </a:r>
            <a:r>
              <a:rPr lang="en-US" sz="1800" dirty="0" smtClean="0"/>
              <a:t>response at 1,220 octets</a:t>
            </a:r>
            <a:endParaRPr lang="en-US" sz="1800" dirty="0"/>
          </a:p>
          <a:p>
            <a:pPr marL="0" indent="0">
              <a:buNone/>
            </a:pPr>
            <a:endParaRPr lang="en-US" sz="1800"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4131506"/>
            <a:ext cx="558800" cy="419100"/>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690" y="5759916"/>
            <a:ext cx="481330" cy="481330"/>
          </a:xfrm>
          <a:prstGeom prst="rect">
            <a:avLst/>
          </a:prstGeom>
        </p:spPr>
      </p:pic>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805824"/>
            <a:ext cx="558800" cy="419100"/>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472522"/>
            <a:ext cx="558800" cy="419100"/>
          </a:xfrm>
          <a:prstGeom prst="rect">
            <a:avLst/>
          </a:prstGeom>
        </p:spPr>
      </p:pic>
      <p:sp>
        <p:nvSpPr>
          <p:cNvPr id="31" name="TextBox 30"/>
          <p:cNvSpPr txBox="1"/>
          <p:nvPr/>
        </p:nvSpPr>
        <p:spPr>
          <a:xfrm>
            <a:off x="436880" y="1245021"/>
            <a:ext cx="8444103" cy="1938992"/>
          </a:xfrm>
          <a:prstGeom prst="rect">
            <a:avLst/>
          </a:prstGeom>
          <a:noFill/>
        </p:spPr>
        <p:txBody>
          <a:bodyPr wrap="square" rtlCol="0">
            <a:spAutoFit/>
          </a:bodyPr>
          <a:lstStyle/>
          <a:p>
            <a:r>
              <a:rPr lang="en-US" dirty="0" smtClean="0"/>
              <a:t>These servers appear to operate with a 1,500 octet MTU for IPv4 in both UDP and TCP. They appear to use a local 1,280 octet MTU setting for UDP in IPv6, fragmenting the outbound packet to fit within this MTU. They use a large IPv6 TCP MSS.</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690" y="4751755"/>
            <a:ext cx="481330" cy="48133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020" y="5434234"/>
            <a:ext cx="406669" cy="406669"/>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400" y="5114194"/>
            <a:ext cx="406669" cy="406669"/>
          </a:xfrm>
          <a:prstGeom prst="rect">
            <a:avLst/>
          </a:prstGeom>
        </p:spPr>
      </p:pic>
    </p:spTree>
    <p:extLst>
      <p:ext uri="{BB962C8B-B14F-4D97-AF65-F5344CB8AC3E}">
        <p14:creationId xmlns:p14="http://schemas.microsoft.com/office/powerpoint/2010/main" val="1949850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 and K</a:t>
            </a:r>
            <a:endParaRPr lang="en-US" dirty="0"/>
          </a:p>
        </p:txBody>
      </p:sp>
      <p:sp>
        <p:nvSpPr>
          <p:cNvPr id="21" name="Slide Number Placeholder 3"/>
          <p:cNvSpPr>
            <a:spLocks noGrp="1"/>
          </p:cNvSpPr>
          <p:nvPr>
            <p:ph type="sldNum" sz="quarter" idx="10"/>
          </p:nvPr>
        </p:nvSpPr>
        <p:spPr>
          <a:xfrm>
            <a:off x="7010400" y="5883593"/>
            <a:ext cx="2133600" cy="365125"/>
          </a:xfrm>
        </p:spPr>
        <p:txBody>
          <a:bodyPr/>
          <a:lstStyle/>
          <a:p>
            <a:pPr>
              <a:defRPr/>
            </a:pPr>
            <a:fld id="{DBB1F61E-D2C3-F043-9C6D-07E847FEE88A}" type="slidenum">
              <a:rPr lang="en-US" smtClean="0"/>
              <a:pPr>
                <a:defRPr/>
              </a:pPr>
              <a:t>31</a:t>
            </a:fld>
            <a:endParaRPr lang="en-US"/>
          </a:p>
        </p:txBody>
      </p:sp>
      <p:sp>
        <p:nvSpPr>
          <p:cNvPr id="23" name="Content Placeholder 2"/>
          <p:cNvSpPr>
            <a:spLocks noGrp="1"/>
          </p:cNvSpPr>
          <p:nvPr>
            <p:ph idx="1"/>
          </p:nvPr>
        </p:nvSpPr>
        <p:spPr>
          <a:xfrm>
            <a:off x="932180" y="3400895"/>
            <a:ext cx="8486140" cy="2801785"/>
          </a:xfrm>
        </p:spPr>
        <p:txBody>
          <a:bodyPr/>
          <a:lstStyle/>
          <a:p>
            <a:pPr marL="0" indent="0">
              <a:buNone/>
            </a:pPr>
            <a:r>
              <a:rPr lang="en-US" sz="1800" dirty="0" smtClean="0"/>
              <a:t>Delivers </a:t>
            </a:r>
            <a:r>
              <a:rPr lang="en-US" sz="1800" dirty="0"/>
              <a:t>a IPv4 UDP payload up to 1,472 octets without </a:t>
            </a:r>
            <a:r>
              <a:rPr lang="en-US" sz="1800" dirty="0" smtClean="0"/>
              <a:t>fragmentation</a:t>
            </a:r>
          </a:p>
          <a:p>
            <a:pPr marL="0" indent="0">
              <a:buNone/>
            </a:pPr>
            <a:r>
              <a:rPr lang="en-US" sz="1800" dirty="0" smtClean="0"/>
              <a:t>Does </a:t>
            </a:r>
            <a:r>
              <a:rPr lang="en-US" sz="1800" dirty="0"/>
              <a:t>not truncate IPv4 UDP packets with a payload up to 1,472 </a:t>
            </a:r>
            <a:r>
              <a:rPr lang="en-US" sz="1800" dirty="0" smtClean="0"/>
              <a:t>octets</a:t>
            </a:r>
          </a:p>
          <a:p>
            <a:pPr marL="0" indent="0">
              <a:buNone/>
            </a:pPr>
            <a:r>
              <a:rPr lang="en-US" sz="1800" dirty="0" smtClean="0"/>
              <a:t>Offers </a:t>
            </a:r>
            <a:r>
              <a:rPr lang="en-US" sz="1800" dirty="0"/>
              <a:t>a IPv4 TCP MSS of 1,460 </a:t>
            </a:r>
            <a:r>
              <a:rPr lang="en-US" sz="1800" dirty="0" smtClean="0"/>
              <a:t>octets</a:t>
            </a:r>
          </a:p>
          <a:p>
            <a:pPr marL="0" indent="0">
              <a:buNone/>
            </a:pPr>
            <a:endParaRPr lang="en-US" sz="1800" dirty="0" smtClean="0"/>
          </a:p>
          <a:p>
            <a:pPr marL="0" indent="0">
              <a:buNone/>
            </a:pPr>
            <a:r>
              <a:rPr lang="en-US" sz="1800" dirty="0" smtClean="0"/>
              <a:t>Delivers </a:t>
            </a:r>
            <a:r>
              <a:rPr lang="en-US" sz="1800" dirty="0"/>
              <a:t>a IPv6 UDP payload up to 1,452 octets without </a:t>
            </a:r>
            <a:r>
              <a:rPr lang="en-US" sz="1800" dirty="0" smtClean="0"/>
              <a:t>fragmentation</a:t>
            </a:r>
            <a:endParaRPr lang="en-US" sz="1800" dirty="0"/>
          </a:p>
          <a:p>
            <a:pPr marL="0" indent="0">
              <a:buNone/>
            </a:pPr>
            <a:r>
              <a:rPr lang="en-US" sz="1800" dirty="0" smtClean="0"/>
              <a:t>Does </a:t>
            </a:r>
            <a:r>
              <a:rPr lang="en-US" sz="1800" dirty="0"/>
              <a:t>not truncate IPv6 UDP packets with a payload up to 1,452 </a:t>
            </a:r>
            <a:r>
              <a:rPr lang="en-US" sz="1800" dirty="0" smtClean="0"/>
              <a:t>octets</a:t>
            </a:r>
            <a:endParaRPr lang="en-US" sz="1800" dirty="0"/>
          </a:p>
          <a:p>
            <a:pPr marL="0" indent="0">
              <a:buNone/>
            </a:pPr>
            <a:r>
              <a:rPr lang="en-US" sz="1800" dirty="0" smtClean="0"/>
              <a:t>H responds to TCP ICMPv6 PTB, but not UDP. K does not respond in UDP</a:t>
            </a:r>
          </a:p>
          <a:p>
            <a:pPr marL="0" indent="0">
              <a:buNone/>
            </a:pPr>
            <a:r>
              <a:rPr lang="en-US" sz="1800" dirty="0" smtClean="0"/>
              <a:t>H offers </a:t>
            </a:r>
            <a:r>
              <a:rPr lang="en-US" sz="1800" dirty="0"/>
              <a:t>a IPv6 TCP MSS of 1,440 </a:t>
            </a:r>
            <a:r>
              <a:rPr lang="en-US" sz="1800" dirty="0" smtClean="0"/>
              <a:t>octets. K offers 1,220</a:t>
            </a:r>
            <a:endParaRPr lang="en-US" sz="1800" dirty="0"/>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986726"/>
            <a:ext cx="558800" cy="419100"/>
          </a:xfrm>
          <a:prstGeom prst="rect">
            <a:avLst/>
          </a:prstGeom>
        </p:spPr>
      </p:pic>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370" y="5613512"/>
            <a:ext cx="481330" cy="481330"/>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661044"/>
            <a:ext cx="558800" cy="419100"/>
          </a:xfrm>
          <a:prstGeom prst="rect">
            <a:avLst/>
          </a:prstGeom>
        </p:spPr>
      </p:pic>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3335362"/>
            <a:ext cx="558800" cy="419100"/>
          </a:xfrm>
          <a:prstGeom prst="rect">
            <a:avLst/>
          </a:prstGeom>
        </p:spPr>
      </p:pic>
      <p:pic>
        <p:nvPicPr>
          <p:cNvPr id="28" name="Picture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55" y="4963772"/>
            <a:ext cx="558800" cy="419100"/>
          </a:xfrm>
          <a:prstGeom prst="rect">
            <a:avLst/>
          </a:prstGeom>
        </p:spPr>
      </p:pic>
      <p:pic>
        <p:nvPicPr>
          <p:cNvPr id="31" name="Picture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530" y="4638090"/>
            <a:ext cx="558800" cy="419100"/>
          </a:xfrm>
          <a:prstGeom prst="rect">
            <a:avLst/>
          </a:prstGeom>
        </p:spPr>
      </p:pic>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775" y="5272065"/>
            <a:ext cx="481330" cy="481330"/>
          </a:xfrm>
          <a:prstGeom prst="rect">
            <a:avLst/>
          </a:prstGeom>
        </p:spPr>
      </p:pic>
      <p:sp>
        <p:nvSpPr>
          <p:cNvPr id="12" name="Rectangle 11"/>
          <p:cNvSpPr/>
          <p:nvPr/>
        </p:nvSpPr>
        <p:spPr>
          <a:xfrm>
            <a:off x="459210" y="1648278"/>
            <a:ext cx="8364750" cy="1200329"/>
          </a:xfrm>
          <a:prstGeom prst="rect">
            <a:avLst/>
          </a:prstGeom>
        </p:spPr>
        <p:txBody>
          <a:bodyPr wrap="square">
            <a:spAutoFit/>
          </a:bodyPr>
          <a:lstStyle/>
          <a:p>
            <a:r>
              <a:rPr lang="en-US" dirty="0"/>
              <a:t>These servers appear to operate with a 1,500 octet MTU for both protocols in both UDP and TCP. They </a:t>
            </a:r>
            <a:r>
              <a:rPr lang="en-US" dirty="0" smtClean="0"/>
              <a:t>do not react </a:t>
            </a:r>
            <a:r>
              <a:rPr lang="en-US" dirty="0"/>
              <a:t>to ICMPv6 PTB </a:t>
            </a:r>
            <a:r>
              <a:rPr lang="en-US" dirty="0" smtClean="0"/>
              <a:t>messages. H uses </a:t>
            </a:r>
            <a:r>
              <a:rPr lang="en-US" dirty="0"/>
              <a:t>a large IPv6 TCP MSS</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415" y="5642587"/>
            <a:ext cx="558800" cy="419100"/>
          </a:xfrm>
          <a:prstGeom prst="rect">
            <a:avLst/>
          </a:prstGeom>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135" y="5287830"/>
            <a:ext cx="558800" cy="419100"/>
          </a:xfrm>
          <a:prstGeom prst="rect">
            <a:avLst/>
          </a:prstGeom>
        </p:spPr>
      </p:pic>
    </p:spTree>
    <p:extLst>
      <p:ext uri="{BB962C8B-B14F-4D97-AF65-F5344CB8AC3E}">
        <p14:creationId xmlns:p14="http://schemas.microsoft.com/office/powerpoint/2010/main" val="1355429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32</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747194249"/>
              </p:ext>
            </p:extLst>
          </p:nvPr>
        </p:nvGraphicFramePr>
        <p:xfrm>
          <a:off x="647700" y="1535113"/>
          <a:ext cx="7569200" cy="4686300"/>
        </p:xfrm>
        <a:graphic>
          <a:graphicData uri="http://schemas.openxmlformats.org/presentationml/2006/ole">
            <mc:AlternateContent xmlns:mc="http://schemas.openxmlformats.org/markup-compatibility/2006">
              <mc:Choice xmlns:v="urn:schemas-microsoft-com:vml" Requires="v">
                <p:oleObj spid="_x0000_s1039" name="Worksheet" r:id="rId3" imgW="7569200" imgH="4686300" progId="Excel.Sheet.12">
                  <p:embed/>
                </p:oleObj>
              </mc:Choice>
              <mc:Fallback>
                <p:oleObj name="Worksheet" r:id="rId3" imgW="7569200" imgH="4686300" progId="Excel.Sheet.12">
                  <p:embed/>
                  <p:pic>
                    <p:nvPicPr>
                      <p:cNvPr id="0" name=""/>
                      <p:cNvPicPr/>
                      <p:nvPr/>
                    </p:nvPicPr>
                    <p:blipFill>
                      <a:blip r:embed="rId4"/>
                      <a:stretch>
                        <a:fillRect/>
                      </a:stretch>
                    </p:blipFill>
                    <p:spPr>
                      <a:xfrm>
                        <a:off x="647700" y="1535113"/>
                        <a:ext cx="7569200" cy="4686300"/>
                      </a:xfrm>
                      <a:prstGeom prst="rect">
                        <a:avLst/>
                      </a:prstGeom>
                    </p:spPr>
                  </p:pic>
                </p:oleObj>
              </mc:Fallback>
            </mc:AlternateContent>
          </a:graphicData>
        </a:graphic>
      </p:graphicFrame>
    </p:spTree>
    <p:extLst>
      <p:ext uri="{BB962C8B-B14F-4D97-AF65-F5344CB8AC3E}">
        <p14:creationId xmlns:p14="http://schemas.microsoft.com/office/powerpoint/2010/main" val="13871354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33</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1164706048"/>
              </p:ext>
            </p:extLst>
          </p:nvPr>
        </p:nvGraphicFramePr>
        <p:xfrm>
          <a:off x="647700" y="1535113"/>
          <a:ext cx="7569200" cy="4686300"/>
        </p:xfrm>
        <a:graphic>
          <a:graphicData uri="http://schemas.openxmlformats.org/presentationml/2006/ole">
            <mc:AlternateContent xmlns:mc="http://schemas.openxmlformats.org/markup-compatibility/2006">
              <mc:Choice xmlns:v="urn:schemas-microsoft-com:vml" Requires="v">
                <p:oleObj spid="_x0000_s2061" name="Worksheet" r:id="rId3" imgW="7569200" imgH="4686300" progId="Excel.Sheet.12">
                  <p:embed/>
                </p:oleObj>
              </mc:Choice>
              <mc:Fallback>
                <p:oleObj name="Worksheet" r:id="rId3" imgW="7569200" imgH="4686300" progId="Excel.Sheet.12">
                  <p:embed/>
                  <p:pic>
                    <p:nvPicPr>
                      <p:cNvPr id="0" name=""/>
                      <p:cNvPicPr/>
                      <p:nvPr/>
                    </p:nvPicPr>
                    <p:blipFill>
                      <a:blip r:embed="rId4"/>
                      <a:stretch>
                        <a:fillRect/>
                      </a:stretch>
                    </p:blipFill>
                    <p:spPr>
                      <a:xfrm>
                        <a:off x="647700" y="1535113"/>
                        <a:ext cx="7569200" cy="4686300"/>
                      </a:xfrm>
                      <a:prstGeom prst="rect">
                        <a:avLst/>
                      </a:prstGeom>
                    </p:spPr>
                  </p:pic>
                </p:oleObj>
              </mc:Fallback>
            </mc:AlternateContent>
          </a:graphicData>
        </a:graphic>
      </p:graphicFrame>
      <p:sp>
        <p:nvSpPr>
          <p:cNvPr id="3" name="Freeform 2"/>
          <p:cNvSpPr/>
          <p:nvPr/>
        </p:nvSpPr>
        <p:spPr>
          <a:xfrm>
            <a:off x="4242560" y="2301240"/>
            <a:ext cx="4159115" cy="366699"/>
          </a:xfrm>
          <a:custGeom>
            <a:avLst/>
            <a:gdLst>
              <a:gd name="connsiteX0" fmla="*/ 1220980 w 4159115"/>
              <a:gd name="connsiteY0" fmla="*/ 91440 h 366699"/>
              <a:gd name="connsiteX1" fmla="*/ 131320 w 4159115"/>
              <a:gd name="connsiteY1" fmla="*/ 53340 h 366699"/>
              <a:gd name="connsiteX2" fmla="*/ 428500 w 4159115"/>
              <a:gd name="connsiteY2" fmla="*/ 350520 h 366699"/>
              <a:gd name="connsiteX3" fmla="*/ 3788920 w 4159115"/>
              <a:gd name="connsiteY3" fmla="*/ 304800 h 366699"/>
              <a:gd name="connsiteX4" fmla="*/ 3895600 w 4159115"/>
              <a:gd name="connsiteY4" fmla="*/ 114300 h 366699"/>
              <a:gd name="connsiteX5" fmla="*/ 2203960 w 4159115"/>
              <a:gd name="connsiteY5" fmla="*/ 68580 h 366699"/>
              <a:gd name="connsiteX6" fmla="*/ 1274320 w 4159115"/>
              <a:gd name="connsiteY6" fmla="*/ 0 h 366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59115" h="366699">
                <a:moveTo>
                  <a:pt x="1220980" y="91440"/>
                </a:moveTo>
                <a:cubicBezTo>
                  <a:pt x="742190" y="50800"/>
                  <a:pt x="263400" y="10160"/>
                  <a:pt x="131320" y="53340"/>
                </a:cubicBezTo>
                <a:cubicBezTo>
                  <a:pt x="-760" y="96520"/>
                  <a:pt x="-181100" y="308610"/>
                  <a:pt x="428500" y="350520"/>
                </a:cubicBezTo>
                <a:cubicBezTo>
                  <a:pt x="1038100" y="392430"/>
                  <a:pt x="3211070" y="344170"/>
                  <a:pt x="3788920" y="304800"/>
                </a:cubicBezTo>
                <a:cubicBezTo>
                  <a:pt x="4366770" y="265430"/>
                  <a:pt x="4159760" y="153670"/>
                  <a:pt x="3895600" y="114300"/>
                </a:cubicBezTo>
                <a:cubicBezTo>
                  <a:pt x="3631440" y="74930"/>
                  <a:pt x="2640840" y="87630"/>
                  <a:pt x="2203960" y="68580"/>
                </a:cubicBezTo>
                <a:cubicBezTo>
                  <a:pt x="1767080" y="49530"/>
                  <a:pt x="1520700" y="24765"/>
                  <a:pt x="1274320" y="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reeform 4"/>
          <p:cNvSpPr/>
          <p:nvPr/>
        </p:nvSpPr>
        <p:spPr>
          <a:xfrm>
            <a:off x="4206240" y="3648076"/>
            <a:ext cx="3957039" cy="405764"/>
          </a:xfrm>
          <a:custGeom>
            <a:avLst/>
            <a:gdLst>
              <a:gd name="connsiteX0" fmla="*/ 0 w 3957039"/>
              <a:gd name="connsiteY0" fmla="*/ 299084 h 405764"/>
              <a:gd name="connsiteX1" fmla="*/ 53340 w 3957039"/>
              <a:gd name="connsiteY1" fmla="*/ 299084 h 405764"/>
              <a:gd name="connsiteX2" fmla="*/ 3421380 w 3957039"/>
              <a:gd name="connsiteY2" fmla="*/ 306704 h 405764"/>
              <a:gd name="connsiteX3" fmla="*/ 3947160 w 3957039"/>
              <a:gd name="connsiteY3" fmla="*/ 139064 h 405764"/>
              <a:gd name="connsiteX4" fmla="*/ 3413760 w 3957039"/>
              <a:gd name="connsiteY4" fmla="*/ 85724 h 405764"/>
              <a:gd name="connsiteX5" fmla="*/ 1615440 w 3957039"/>
              <a:gd name="connsiteY5" fmla="*/ 47624 h 405764"/>
              <a:gd name="connsiteX6" fmla="*/ 373380 w 3957039"/>
              <a:gd name="connsiteY6" fmla="*/ 1904 h 405764"/>
              <a:gd name="connsiteX7" fmla="*/ 152400 w 3957039"/>
              <a:gd name="connsiteY7" fmla="*/ 116204 h 405764"/>
              <a:gd name="connsiteX8" fmla="*/ 403860 w 3957039"/>
              <a:gd name="connsiteY8" fmla="*/ 405764 h 405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57039" h="405764">
                <a:moveTo>
                  <a:pt x="0" y="299084"/>
                </a:moveTo>
                <a:lnTo>
                  <a:pt x="53340" y="299084"/>
                </a:lnTo>
                <a:cubicBezTo>
                  <a:pt x="623570" y="300354"/>
                  <a:pt x="2772410" y="333374"/>
                  <a:pt x="3421380" y="306704"/>
                </a:cubicBezTo>
                <a:cubicBezTo>
                  <a:pt x="4070350" y="280034"/>
                  <a:pt x="3948430" y="175894"/>
                  <a:pt x="3947160" y="139064"/>
                </a:cubicBezTo>
                <a:cubicBezTo>
                  <a:pt x="3945890" y="102234"/>
                  <a:pt x="3802380" y="100964"/>
                  <a:pt x="3413760" y="85724"/>
                </a:cubicBezTo>
                <a:cubicBezTo>
                  <a:pt x="3025140" y="70484"/>
                  <a:pt x="1615440" y="47624"/>
                  <a:pt x="1615440" y="47624"/>
                </a:cubicBezTo>
                <a:cubicBezTo>
                  <a:pt x="1108710" y="33654"/>
                  <a:pt x="617220" y="-9526"/>
                  <a:pt x="373380" y="1904"/>
                </a:cubicBezTo>
                <a:cubicBezTo>
                  <a:pt x="129540" y="13334"/>
                  <a:pt x="147320" y="48894"/>
                  <a:pt x="152400" y="116204"/>
                </a:cubicBezTo>
                <a:cubicBezTo>
                  <a:pt x="157480" y="183514"/>
                  <a:pt x="280670" y="294639"/>
                  <a:pt x="403860" y="405764"/>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4143724" y="4456689"/>
            <a:ext cx="4111347" cy="316707"/>
          </a:xfrm>
          <a:custGeom>
            <a:avLst/>
            <a:gdLst>
              <a:gd name="connsiteX0" fmla="*/ 473996 w 4111347"/>
              <a:gd name="connsiteY0" fmla="*/ 31491 h 316707"/>
              <a:gd name="connsiteX1" fmla="*/ 253016 w 4111347"/>
              <a:gd name="connsiteY1" fmla="*/ 69591 h 316707"/>
              <a:gd name="connsiteX2" fmla="*/ 306356 w 4111347"/>
              <a:gd name="connsiteY2" fmla="*/ 290571 h 316707"/>
              <a:gd name="connsiteX3" fmla="*/ 1853216 w 4111347"/>
              <a:gd name="connsiteY3" fmla="*/ 298191 h 316707"/>
              <a:gd name="connsiteX4" fmla="*/ 2988596 w 4111347"/>
              <a:gd name="connsiteY4" fmla="*/ 290571 h 316707"/>
              <a:gd name="connsiteX5" fmla="*/ 4002056 w 4111347"/>
              <a:gd name="connsiteY5" fmla="*/ 298191 h 316707"/>
              <a:gd name="connsiteX6" fmla="*/ 3948716 w 4111347"/>
              <a:gd name="connsiteY6" fmla="*/ 16251 h 316707"/>
              <a:gd name="connsiteX7" fmla="*/ 2805716 w 4111347"/>
              <a:gd name="connsiteY7" fmla="*/ 31491 h 316707"/>
              <a:gd name="connsiteX8" fmla="*/ 1586516 w 4111347"/>
              <a:gd name="connsiteY8" fmla="*/ 8631 h 316707"/>
              <a:gd name="connsiteX9" fmla="*/ 161576 w 4111347"/>
              <a:gd name="connsiteY9" fmla="*/ 1011 h 316707"/>
              <a:gd name="connsiteX10" fmla="*/ 92996 w 4111347"/>
              <a:gd name="connsiteY10" fmla="*/ 46731 h 31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11347" h="316707">
                <a:moveTo>
                  <a:pt x="473996" y="31491"/>
                </a:moveTo>
                <a:cubicBezTo>
                  <a:pt x="377476" y="28951"/>
                  <a:pt x="280956" y="26411"/>
                  <a:pt x="253016" y="69591"/>
                </a:cubicBezTo>
                <a:cubicBezTo>
                  <a:pt x="225076" y="112771"/>
                  <a:pt x="39656" y="252471"/>
                  <a:pt x="306356" y="290571"/>
                </a:cubicBezTo>
                <a:cubicBezTo>
                  <a:pt x="573056" y="328671"/>
                  <a:pt x="1853216" y="298191"/>
                  <a:pt x="1853216" y="298191"/>
                </a:cubicBezTo>
                <a:lnTo>
                  <a:pt x="2988596" y="290571"/>
                </a:lnTo>
                <a:cubicBezTo>
                  <a:pt x="3346736" y="290571"/>
                  <a:pt x="3842036" y="343911"/>
                  <a:pt x="4002056" y="298191"/>
                </a:cubicBezTo>
                <a:cubicBezTo>
                  <a:pt x="4162076" y="252471"/>
                  <a:pt x="4148106" y="60701"/>
                  <a:pt x="3948716" y="16251"/>
                </a:cubicBezTo>
                <a:cubicBezTo>
                  <a:pt x="3749326" y="-28199"/>
                  <a:pt x="3199416" y="32761"/>
                  <a:pt x="2805716" y="31491"/>
                </a:cubicBezTo>
                <a:cubicBezTo>
                  <a:pt x="2412016" y="30221"/>
                  <a:pt x="1586516" y="8631"/>
                  <a:pt x="1586516" y="8631"/>
                </a:cubicBezTo>
                <a:lnTo>
                  <a:pt x="161576" y="1011"/>
                </a:lnTo>
                <a:cubicBezTo>
                  <a:pt x="-87344" y="7361"/>
                  <a:pt x="2826" y="27046"/>
                  <a:pt x="92996" y="46731"/>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24495" y="5548014"/>
            <a:ext cx="3878580" cy="1200329"/>
          </a:xfrm>
          <a:prstGeom prst="rect">
            <a:avLst/>
          </a:prstGeom>
          <a:solidFill>
            <a:schemeClr val="bg1"/>
          </a:solidFill>
        </p:spPr>
        <p:txBody>
          <a:bodyPr wrap="square" rtlCol="0">
            <a:spAutoFit/>
          </a:bodyPr>
          <a:lstStyle/>
          <a:p>
            <a:r>
              <a:rPr lang="en-US" dirty="0" smtClean="0">
                <a:latin typeface="Vadim's Writing" charset="0"/>
                <a:ea typeface="Vadim's Writing" charset="0"/>
                <a:cs typeface="Vadim's Writing" charset="0"/>
              </a:rPr>
              <a:t>These three servers cannot provide a large response in IPv6 over a constrained path</a:t>
            </a:r>
            <a:endParaRPr lang="en-US" dirty="0">
              <a:latin typeface="Vadim's Writing" charset="0"/>
              <a:ea typeface="Vadim's Writing" charset="0"/>
              <a:cs typeface="Vadim's Writing" charset="0"/>
            </a:endParaRPr>
          </a:p>
        </p:txBody>
      </p:sp>
      <p:sp>
        <p:nvSpPr>
          <p:cNvPr id="8" name="Freeform 7"/>
          <p:cNvSpPr/>
          <p:nvPr/>
        </p:nvSpPr>
        <p:spPr>
          <a:xfrm>
            <a:off x="262590" y="4617463"/>
            <a:ext cx="616339" cy="731777"/>
          </a:xfrm>
          <a:custGeom>
            <a:avLst/>
            <a:gdLst>
              <a:gd name="connsiteX0" fmla="*/ 263190 w 616339"/>
              <a:gd name="connsiteY0" fmla="*/ 731777 h 731777"/>
              <a:gd name="connsiteX1" fmla="*/ 11730 w 616339"/>
              <a:gd name="connsiteY1" fmla="*/ 297437 h 731777"/>
              <a:gd name="connsiteX2" fmla="*/ 598470 w 616339"/>
              <a:gd name="connsiteY2" fmla="*/ 53597 h 731777"/>
              <a:gd name="connsiteX3" fmla="*/ 407970 w 616339"/>
              <a:gd name="connsiteY3" fmla="*/ 257 h 731777"/>
              <a:gd name="connsiteX4" fmla="*/ 613710 w 616339"/>
              <a:gd name="connsiteY4" fmla="*/ 38357 h 731777"/>
              <a:gd name="connsiteX5" fmla="*/ 529890 w 616339"/>
              <a:gd name="connsiteY5" fmla="*/ 145037 h 73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6339" h="731777">
                <a:moveTo>
                  <a:pt x="263190" y="731777"/>
                </a:moveTo>
                <a:cubicBezTo>
                  <a:pt x="109520" y="571122"/>
                  <a:pt x="-44150" y="410467"/>
                  <a:pt x="11730" y="297437"/>
                </a:cubicBezTo>
                <a:cubicBezTo>
                  <a:pt x="67610" y="184407"/>
                  <a:pt x="532430" y="103127"/>
                  <a:pt x="598470" y="53597"/>
                </a:cubicBezTo>
                <a:cubicBezTo>
                  <a:pt x="664510" y="4067"/>
                  <a:pt x="405430" y="2797"/>
                  <a:pt x="407970" y="257"/>
                </a:cubicBezTo>
                <a:cubicBezTo>
                  <a:pt x="410510" y="-2283"/>
                  <a:pt x="593390" y="14227"/>
                  <a:pt x="613710" y="38357"/>
                </a:cubicBezTo>
                <a:cubicBezTo>
                  <a:pt x="634030" y="62487"/>
                  <a:pt x="529890" y="145037"/>
                  <a:pt x="529890" y="145037"/>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Freeform 9"/>
          <p:cNvSpPr/>
          <p:nvPr/>
        </p:nvSpPr>
        <p:spPr>
          <a:xfrm>
            <a:off x="324495" y="3884303"/>
            <a:ext cx="536902" cy="1381117"/>
          </a:xfrm>
          <a:custGeom>
            <a:avLst/>
            <a:gdLst>
              <a:gd name="connsiteX0" fmla="*/ 193665 w 536902"/>
              <a:gd name="connsiteY0" fmla="*/ 1381117 h 1381117"/>
              <a:gd name="connsiteX1" fmla="*/ 10785 w 536902"/>
              <a:gd name="connsiteY1" fmla="*/ 634357 h 1381117"/>
              <a:gd name="connsiteX2" fmla="*/ 475605 w 536902"/>
              <a:gd name="connsiteY2" fmla="*/ 62857 h 1381117"/>
              <a:gd name="connsiteX3" fmla="*/ 269865 w 536902"/>
              <a:gd name="connsiteY3" fmla="*/ 78097 h 1381117"/>
              <a:gd name="connsiteX4" fmla="*/ 528945 w 536902"/>
              <a:gd name="connsiteY4" fmla="*/ 1897 h 1381117"/>
              <a:gd name="connsiteX5" fmla="*/ 475605 w 536902"/>
              <a:gd name="connsiteY5" fmla="*/ 169537 h 1381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6902" h="1381117">
                <a:moveTo>
                  <a:pt x="193665" y="1381117"/>
                </a:moveTo>
                <a:cubicBezTo>
                  <a:pt x="78730" y="1117592"/>
                  <a:pt x="-36205" y="854067"/>
                  <a:pt x="10785" y="634357"/>
                </a:cubicBezTo>
                <a:cubicBezTo>
                  <a:pt x="57775" y="414647"/>
                  <a:pt x="432425" y="155567"/>
                  <a:pt x="475605" y="62857"/>
                </a:cubicBezTo>
                <a:cubicBezTo>
                  <a:pt x="518785" y="-29853"/>
                  <a:pt x="260975" y="88257"/>
                  <a:pt x="269865" y="78097"/>
                </a:cubicBezTo>
                <a:cubicBezTo>
                  <a:pt x="278755" y="67937"/>
                  <a:pt x="494655" y="-13343"/>
                  <a:pt x="528945" y="1897"/>
                </a:cubicBezTo>
                <a:cubicBezTo>
                  <a:pt x="563235" y="17137"/>
                  <a:pt x="475605" y="169537"/>
                  <a:pt x="475605" y="169537"/>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reeform 10"/>
          <p:cNvSpPr/>
          <p:nvPr/>
        </p:nvSpPr>
        <p:spPr>
          <a:xfrm>
            <a:off x="181548" y="2521423"/>
            <a:ext cx="748490" cy="2820197"/>
          </a:xfrm>
          <a:custGeom>
            <a:avLst/>
            <a:gdLst>
              <a:gd name="connsiteX0" fmla="*/ 344232 w 748490"/>
              <a:gd name="connsiteY0" fmla="*/ 2820197 h 2820197"/>
              <a:gd name="connsiteX1" fmla="*/ 16572 w 748490"/>
              <a:gd name="connsiteY1" fmla="*/ 2088677 h 2820197"/>
              <a:gd name="connsiteX2" fmla="*/ 115632 w 748490"/>
              <a:gd name="connsiteY2" fmla="*/ 1227617 h 2820197"/>
              <a:gd name="connsiteX3" fmla="*/ 687132 w 748490"/>
              <a:gd name="connsiteY3" fmla="*/ 137957 h 2820197"/>
              <a:gd name="connsiteX4" fmla="*/ 580452 w 748490"/>
              <a:gd name="connsiteY4" fmla="*/ 183677 h 2820197"/>
              <a:gd name="connsiteX5" fmla="*/ 740472 w 748490"/>
              <a:gd name="connsiteY5" fmla="*/ 797 h 2820197"/>
              <a:gd name="connsiteX6" fmla="*/ 709992 w 748490"/>
              <a:gd name="connsiteY6" fmla="*/ 267497 h 282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90" h="2820197">
                <a:moveTo>
                  <a:pt x="344232" y="2820197"/>
                </a:moveTo>
                <a:cubicBezTo>
                  <a:pt x="199452" y="2587152"/>
                  <a:pt x="54672" y="2354107"/>
                  <a:pt x="16572" y="2088677"/>
                </a:cubicBezTo>
                <a:cubicBezTo>
                  <a:pt x="-21528" y="1823247"/>
                  <a:pt x="3872" y="1552737"/>
                  <a:pt x="115632" y="1227617"/>
                </a:cubicBezTo>
                <a:cubicBezTo>
                  <a:pt x="227392" y="902497"/>
                  <a:pt x="609662" y="311947"/>
                  <a:pt x="687132" y="137957"/>
                </a:cubicBezTo>
                <a:cubicBezTo>
                  <a:pt x="764602" y="-36033"/>
                  <a:pt x="571562" y="206537"/>
                  <a:pt x="580452" y="183677"/>
                </a:cubicBezTo>
                <a:cubicBezTo>
                  <a:pt x="589342" y="160817"/>
                  <a:pt x="718882" y="-13173"/>
                  <a:pt x="740472" y="797"/>
                </a:cubicBezTo>
                <a:cubicBezTo>
                  <a:pt x="762062" y="14767"/>
                  <a:pt x="736027" y="141132"/>
                  <a:pt x="709992" y="267497"/>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7967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 Table</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34</a:t>
            </a:fld>
            <a:endParaRPr lang="en-US"/>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680" y="1298234"/>
            <a:ext cx="5349185" cy="5437845"/>
          </a:xfrm>
          <a:prstGeom prst="rect">
            <a:avLst/>
          </a:prstGeom>
        </p:spPr>
      </p:pic>
      <p:pic>
        <p:nvPicPr>
          <p:cNvPr id="3177" name="Picture 1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76" name="Picture 1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75" name="Picture 1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74" name="Picture 1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73" name="Picture 1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72" name="Picture 1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71" name="Picture 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70" name="Picture 9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69" name="Picture 9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68"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67" name="Picture 9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66" name="Picture 9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65" name="Picture 9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64" name="Picture 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63" name="Picture 9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62" name="Picture 9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61" name="Picture 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60" name="Picture 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9" name="Picture 8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8" name="Picture 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7" name="Picture 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6" name="Picture 8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55" name="Picture 8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4" name="Picture 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53" name="Picture 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2" name="Picture 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1" name="Picture 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50" name="Picture 7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9" name="Picture 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8" name="Picture 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47"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6" name="Picture 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5" name="Picture 7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4" name="Picture 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3" name="Picture 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2" name="Picture 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1" name="Picture 6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40" name="Picture 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39"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38"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37" name="Picture 6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36" name="Picture 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35" name="Picture 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34" name="Picture 6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33"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32" name="Picture 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31" name="Picture 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30" name="Picture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29"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28"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27"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26"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25"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24"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23"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22" name="Picture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21" name="Picture 4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20" name="Picture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9" name="Picture 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8" name="Picture 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7" name="Picture 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6" name="Picture 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15"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14"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3"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2" name="Picture 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1" name="Picture 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1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09"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08"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7" name="Picture 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6"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5"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4"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3"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02"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01"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99" name="Picture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97"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5"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3"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91"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089"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7"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82" name="Picture 2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81" name="Picture 2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80" name="Picture 2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79" name="Picture 2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78" name="Picture 2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77" name="Picture 2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76" name="Picture 2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75" name="Picture 2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74" name="Picture 2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73" name="Picture 2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72" name="Picture 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71" name="Picture 1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70" name="Picture 19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69" name="Picture 19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68" name="Picture 1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67" name="Picture 19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66" name="Picture 19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65" name="Picture 19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64" name="Picture 1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63" name="Picture 1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62" name="Picture 1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61" name="Picture 18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60" name="Picture 1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9" name="Picture 1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58" name="Picture 1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7" name="Picture 1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6" name="Picture 18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5" name="Picture 18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4" name="Picture 1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3" name="Picture 18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52" name="Picture 1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1" name="Picture 1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50" name="Picture 17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9" name="Picture 1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8" name="Picture 17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7" name="Picture 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6" name="Picture 1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5" name="Picture 1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44" name="Picture 1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3" name="Picture 1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42" name="Picture 1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1" name="Picture 16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40" name="Picture 1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39" name="Picture 16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38" name="Picture 1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37" name="Picture 1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36" name="Picture 1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35" name="Picture 16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34" name="Picture 1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33" name="Picture 1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32" name="Picture 1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31" name="Picture 1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30" name="Picture 1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29" name="Picture 1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28" name="Picture 1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27" name="Picture 1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26" name="Picture 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25" name="Picture 1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24" name="Picture 1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23" name="Picture 1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22" name="Picture 1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21" name="Picture 1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20" name="Picture 1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19" name="Picture 1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8" name="Picture 1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7" name="Picture 1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6" name="Picture 1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5" name="Picture 1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14" name="Picture 1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13" name="Picture 1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2" name="Picture 1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1" name="Picture 1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10" name="Picture 1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09" name="Picture 1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08" name="Picture 1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07" name="Picture 1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06" name="Picture 1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05" name="Picture 1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04" name="Picture 1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203" name="Picture 1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202" name="Picture 1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01" name="Picture 1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200" name="Picture 1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9" name="Picture 1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8" name="Picture 1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7" name="Picture 1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6" name="Picture 1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95" name="Picture 1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94" name="Picture 1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3" name="Picture 1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2" name="Picture 1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1" name="Picture 1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90" name="Picture 1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89" name="Picture 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88" name="Picture 1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87" name="Picture 1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86" name="Picture 1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85" name="Picture 1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84" name="Picture 1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88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3183" name="Picture 1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82" name="Picture 1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81" name="Picture 1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2600" cy="482600"/>
          </a:xfrm>
          <a:prstGeom prst="rect">
            <a:avLst/>
          </a:prstGeom>
          <a:noFill/>
          <a:extLst>
            <a:ext uri="{909E8E84-426E-40DD-AFC4-6F175D3DCCD1}">
              <a14:hiddenFill xmlns:a14="http://schemas.microsoft.com/office/drawing/2010/main">
                <a:solidFill>
                  <a:srgbClr val="FFFFFF"/>
                </a:solidFill>
              </a14:hiddenFill>
            </a:ext>
          </a:extLst>
        </p:spPr>
      </p:pic>
      <p:pic>
        <p:nvPicPr>
          <p:cNvPr id="3180" name="Picture 1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3179" name="Picture 1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06400" cy="40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007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Engineering </a:t>
            </a:r>
            <a:r>
              <a:rPr lang="en-US" dirty="0" smtClean="0"/>
              <a:t>Trade-Offs</a:t>
            </a:r>
            <a:endParaRPr lang="en-US" dirty="0"/>
          </a:p>
        </p:txBody>
      </p:sp>
      <p:sp>
        <p:nvSpPr>
          <p:cNvPr id="3" name="Content Placeholder 2"/>
          <p:cNvSpPr>
            <a:spLocks noGrp="1"/>
          </p:cNvSpPr>
          <p:nvPr>
            <p:ph idx="1"/>
          </p:nvPr>
        </p:nvSpPr>
        <p:spPr/>
        <p:txBody>
          <a:bodyPr/>
          <a:lstStyle/>
          <a:p>
            <a:r>
              <a:rPr lang="en-US" sz="2400" dirty="0" smtClean="0"/>
              <a:t>There is no single “correct” way to handle large DNS responses</a:t>
            </a:r>
          </a:p>
          <a:p>
            <a:r>
              <a:rPr lang="en-US" sz="2400" dirty="0" smtClean="0"/>
              <a:t>Each root server has made its own design decision about truncation vs fragmentation in IPv6 for large responses</a:t>
            </a:r>
          </a:p>
          <a:p>
            <a:r>
              <a:rPr lang="en-US" sz="2400" dirty="0" smtClean="0"/>
              <a:t>As long as there is a dual stack DNS, and as long as this variation in </a:t>
            </a:r>
            <a:r>
              <a:rPr lang="en-US" sz="2400" dirty="0" err="1" smtClean="0"/>
              <a:t>behaviour</a:t>
            </a:r>
            <a:r>
              <a:rPr lang="en-US" sz="2400" dirty="0" smtClean="0"/>
              <a:t> still exists, then a persistent dual stack resolver will get the answer they are seeking from one of the DNS root servers (eventually!)</a:t>
            </a:r>
          </a:p>
          <a:p>
            <a:pPr lvl="1"/>
            <a:r>
              <a:rPr lang="en-US" sz="2000" dirty="0" smtClean="0"/>
              <a:t>Assuming, of course, that they are able to pose queries using both UDP and TCP</a:t>
            </a:r>
            <a:r>
              <a:rPr lang="en-US" sz="2000" smtClean="0"/>
              <a:t>, and in IPv4 and IPv6</a:t>
            </a:r>
            <a:endParaRPr lang="en-US" sz="2000" dirty="0" smtClean="0"/>
          </a:p>
          <a:p>
            <a:endParaRPr lang="en-US" sz="2400" dirty="0" smtClean="0"/>
          </a:p>
          <a:p>
            <a:endParaRPr lang="en-US" sz="24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35</a:t>
            </a:fld>
            <a:endParaRPr lang="en-US"/>
          </a:p>
        </p:txBody>
      </p:sp>
    </p:spTree>
    <p:extLst>
      <p:ext uri="{BB962C8B-B14F-4D97-AF65-F5344CB8AC3E}">
        <p14:creationId xmlns:p14="http://schemas.microsoft.com/office/powerpoint/2010/main" val="447850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KSK roll</a:t>
            </a:r>
            <a:endParaRPr lang="en-US" dirty="0"/>
          </a:p>
        </p:txBody>
      </p:sp>
      <p:sp>
        <p:nvSpPr>
          <p:cNvPr id="3" name="Content Placeholder 2"/>
          <p:cNvSpPr>
            <a:spLocks noGrp="1"/>
          </p:cNvSpPr>
          <p:nvPr>
            <p:ph idx="1"/>
          </p:nvPr>
        </p:nvSpPr>
        <p:spPr/>
        <p:txBody>
          <a:bodyPr/>
          <a:lstStyle/>
          <a:p>
            <a:pPr marL="0" indent="0">
              <a:buNone/>
            </a:pPr>
            <a:r>
              <a:rPr lang="en-US" sz="2400" dirty="0" smtClean="0"/>
              <a:t>The 1,414 / 1,425 octet response might require a resolver to try harder, using both IPv6 and IPv4 and a number of root server letters to get the root zone’s DNSKEY RR</a:t>
            </a:r>
          </a:p>
          <a:p>
            <a:pPr lvl="1"/>
            <a:r>
              <a:rPr lang="en-US" sz="2000" dirty="0" smtClean="0"/>
              <a:t>If resolver cannot query over TCP/IPv4 then </a:t>
            </a:r>
            <a:r>
              <a:rPr lang="en-US" sz="2000" b="1" dirty="0" smtClean="0"/>
              <a:t>B</a:t>
            </a:r>
            <a:r>
              <a:rPr lang="en-US" sz="2000" dirty="0" smtClean="0"/>
              <a:t> and </a:t>
            </a:r>
            <a:r>
              <a:rPr lang="en-US" sz="2000" b="1" dirty="0" smtClean="0"/>
              <a:t>G</a:t>
            </a:r>
            <a:r>
              <a:rPr lang="en-US" sz="2000" dirty="0" smtClean="0"/>
              <a:t> cannot provide a complete response in UDP/IPv4</a:t>
            </a:r>
          </a:p>
          <a:p>
            <a:pPr lvl="1"/>
            <a:r>
              <a:rPr lang="en-US" sz="2000" dirty="0"/>
              <a:t>If </a:t>
            </a:r>
            <a:r>
              <a:rPr lang="en-US" sz="2000" dirty="0" smtClean="0"/>
              <a:t>resolver </a:t>
            </a:r>
            <a:r>
              <a:rPr lang="en-US" sz="2000" dirty="0"/>
              <a:t>cannot query over </a:t>
            </a:r>
            <a:r>
              <a:rPr lang="en-US" sz="2000" dirty="0" smtClean="0"/>
              <a:t>TCP/IPv6 </a:t>
            </a:r>
            <a:r>
              <a:rPr lang="en-US" sz="2000" dirty="0"/>
              <a:t>then </a:t>
            </a:r>
            <a:r>
              <a:rPr lang="en-US" sz="2000" b="1" dirty="0" smtClean="0"/>
              <a:t>A</a:t>
            </a:r>
            <a:r>
              <a:rPr lang="en-US" sz="2000" dirty="0" smtClean="0"/>
              <a:t>, </a:t>
            </a:r>
            <a:r>
              <a:rPr lang="en-US" sz="2000" b="1" dirty="0" smtClean="0"/>
              <a:t>B</a:t>
            </a:r>
            <a:r>
              <a:rPr lang="en-US" sz="2000" dirty="0" smtClean="0"/>
              <a:t>, </a:t>
            </a:r>
            <a:r>
              <a:rPr lang="en-US" sz="2000" b="1" dirty="0" smtClean="0"/>
              <a:t>G</a:t>
            </a:r>
            <a:r>
              <a:rPr lang="en-US" sz="2000" dirty="0" smtClean="0"/>
              <a:t> </a:t>
            </a:r>
            <a:r>
              <a:rPr lang="en-US" sz="2000" dirty="0"/>
              <a:t>and </a:t>
            </a:r>
            <a:r>
              <a:rPr lang="en-US" sz="2000" b="1" dirty="0"/>
              <a:t>J</a:t>
            </a:r>
            <a:r>
              <a:rPr lang="en-US" sz="2000" dirty="0" smtClean="0"/>
              <a:t> </a:t>
            </a:r>
            <a:r>
              <a:rPr lang="en-US" sz="2000" dirty="0"/>
              <a:t>cannot provide a complete response in </a:t>
            </a:r>
            <a:r>
              <a:rPr lang="en-US" sz="2000" dirty="0" smtClean="0"/>
              <a:t>UDP/IPv6</a:t>
            </a:r>
          </a:p>
          <a:p>
            <a:pPr lvl="1"/>
            <a:r>
              <a:rPr lang="en-US" sz="2000" dirty="0" smtClean="0"/>
              <a:t>If the resolver sits behind an MTU-constrained IPv6 Path, then </a:t>
            </a:r>
            <a:r>
              <a:rPr lang="en-US" sz="2000" b="1" dirty="0" smtClean="0"/>
              <a:t>B</a:t>
            </a:r>
            <a:r>
              <a:rPr lang="en-US" sz="2000" dirty="0" smtClean="0"/>
              <a:t>, </a:t>
            </a:r>
            <a:r>
              <a:rPr lang="en-US" sz="2000" b="1" dirty="0" smtClean="0"/>
              <a:t>C</a:t>
            </a:r>
            <a:r>
              <a:rPr lang="en-US" sz="2000" dirty="0" smtClean="0"/>
              <a:t>, </a:t>
            </a:r>
            <a:r>
              <a:rPr lang="en-US" sz="2000" b="1" dirty="0" smtClean="0"/>
              <a:t>E</a:t>
            </a:r>
            <a:r>
              <a:rPr lang="en-US" sz="2000" dirty="0" smtClean="0"/>
              <a:t>, </a:t>
            </a:r>
            <a:r>
              <a:rPr lang="en-US" sz="2000" b="1" dirty="0" smtClean="0"/>
              <a:t>G</a:t>
            </a:r>
            <a:r>
              <a:rPr lang="en-US" sz="2000" dirty="0" smtClean="0"/>
              <a:t>, </a:t>
            </a:r>
            <a:r>
              <a:rPr lang="en-US" sz="2000" b="1" dirty="0" smtClean="0"/>
              <a:t>J</a:t>
            </a:r>
            <a:r>
              <a:rPr lang="en-US" sz="2000" dirty="0" smtClean="0"/>
              <a:t> and </a:t>
            </a:r>
            <a:r>
              <a:rPr lang="en-US" sz="2000" b="1" dirty="0" smtClean="0"/>
              <a:t>L</a:t>
            </a:r>
            <a:r>
              <a:rPr lang="en-US" sz="2000" dirty="0" smtClean="0"/>
              <a:t> will not respond to an ICMPv6 PTB message in TCP/IPv6</a:t>
            </a:r>
          </a:p>
          <a:p>
            <a:pPr lvl="1"/>
            <a:r>
              <a:rPr lang="en-US" sz="2000" dirty="0" smtClean="0"/>
              <a:t>If the resolver sits behind a firewall that strips IPv6 Fragmented packets, then </a:t>
            </a:r>
            <a:r>
              <a:rPr lang="en-US" sz="2000" b="1" dirty="0" smtClean="0"/>
              <a:t>F</a:t>
            </a:r>
            <a:r>
              <a:rPr lang="en-US" sz="2000" dirty="0" smtClean="0"/>
              <a:t> and </a:t>
            </a:r>
            <a:r>
              <a:rPr lang="en-US" sz="2000" b="1" dirty="0" smtClean="0"/>
              <a:t>M</a:t>
            </a:r>
            <a:r>
              <a:rPr lang="en-US" sz="2000" dirty="0" smtClean="0"/>
              <a:t> will be unable to deliver a response in TCP/IPv6</a:t>
            </a:r>
          </a:p>
          <a:p>
            <a:pPr lvl="1"/>
            <a:endParaRPr lang="en-US" sz="2000" dirty="0"/>
          </a:p>
          <a:p>
            <a:pPr lvl="1"/>
            <a:endParaRPr lang="en-US" sz="20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36</a:t>
            </a:fld>
            <a:endParaRPr lang="en-US"/>
          </a:p>
        </p:txBody>
      </p:sp>
    </p:spTree>
    <p:extLst>
      <p:ext uri="{BB962C8B-B14F-4D97-AF65-F5344CB8AC3E}">
        <p14:creationId xmlns:p14="http://schemas.microsoft.com/office/powerpoint/2010/main" val="1592077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63017" y="1550560"/>
            <a:ext cx="8617966" cy="4660693"/>
          </a:xfrm>
        </p:spPr>
        <p:txBody>
          <a:bodyPr/>
          <a:lstStyle/>
          <a:p>
            <a:pPr marL="0" indent="0">
              <a:buNone/>
            </a:pPr>
            <a:r>
              <a:rPr lang="en-US" sz="2800" dirty="0"/>
              <a:t>The various root server </a:t>
            </a:r>
            <a:r>
              <a:rPr lang="en-US" sz="2800" dirty="0" err="1"/>
              <a:t>behaviours</a:t>
            </a:r>
            <a:r>
              <a:rPr lang="en-US" sz="2800" dirty="0"/>
              <a:t> are to some extent anomalous, but </a:t>
            </a:r>
            <a:r>
              <a:rPr lang="en-US" sz="2800" dirty="0" smtClean="0"/>
              <a:t>probably not </a:t>
            </a:r>
            <a:r>
              <a:rPr lang="en-US" sz="2800" dirty="0"/>
              <a:t>fatal to </a:t>
            </a:r>
            <a:r>
              <a:rPr lang="en-US" sz="2800" dirty="0" smtClean="0"/>
              <a:t>DNSSEC-validating  resolvers</a:t>
            </a:r>
            <a:endParaRPr lang="en-US" sz="2800" dirty="0"/>
          </a:p>
          <a:p>
            <a:pPr marL="0" indent="0">
              <a:buNone/>
            </a:pPr>
            <a:endParaRPr lang="en-US" sz="2800" dirty="0" smtClean="0"/>
          </a:p>
          <a:p>
            <a:pPr marL="0" indent="0">
              <a:buNone/>
            </a:pPr>
            <a:r>
              <a:rPr lang="en-US" sz="2800" dirty="0" smtClean="0"/>
              <a:t>As long as a DNSSEC-validating resolver is persistent, and is able to try a combination of protocols and Root Servers, then it will probably be able to retrieve </a:t>
            </a:r>
            <a:r>
              <a:rPr lang="en-US" sz="2800" smtClean="0"/>
              <a:t>the larger </a:t>
            </a:r>
            <a:r>
              <a:rPr lang="en-US" sz="2800" dirty="0" smtClean="0"/>
              <a:t>Root Zone DNSKEY RR</a:t>
            </a:r>
          </a:p>
          <a:p>
            <a:pPr marL="0" indent="0">
              <a:buNone/>
            </a:pP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37</a:t>
            </a:fld>
            <a:endParaRPr lang="en-US"/>
          </a:p>
        </p:txBody>
      </p:sp>
    </p:spTree>
    <p:extLst>
      <p:ext uri="{BB962C8B-B14F-4D97-AF65-F5344CB8AC3E}">
        <p14:creationId xmlns:p14="http://schemas.microsoft.com/office/powerpoint/2010/main" val="5231242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 y="2962136"/>
            <a:ext cx="7772400" cy="1470025"/>
          </a:xfrm>
        </p:spPr>
        <p:txBody>
          <a:bodyPr/>
          <a:lstStyle/>
          <a:p>
            <a:r>
              <a:rPr lang="en-US" sz="6600" smtClean="0">
                <a:solidFill>
                  <a:schemeClr val="bg2">
                    <a:lumMod val="25000"/>
                  </a:schemeClr>
                </a:solidFill>
                <a:latin typeface="Max's Handwritin"/>
                <a:cs typeface="Max's Handwritin"/>
              </a:rPr>
              <a:t>Questions</a:t>
            </a:r>
            <a:r>
              <a:rPr lang="en-US" sz="6600" dirty="0" smtClean="0">
                <a:solidFill>
                  <a:schemeClr val="bg2">
                    <a:lumMod val="25000"/>
                  </a:schemeClr>
                </a:solidFill>
                <a:latin typeface="Max's Handwritin"/>
                <a:cs typeface="Max's Handwritin"/>
              </a:rPr>
              <a:t>?</a:t>
            </a:r>
            <a:endParaRPr lang="en-US" sz="6600" dirty="0">
              <a:solidFill>
                <a:schemeClr val="bg2">
                  <a:lumMod val="25000"/>
                </a:schemeClr>
              </a:solidFill>
              <a:latin typeface="Max's Handwritin"/>
              <a:cs typeface="Max's Handwritin"/>
            </a:endParaRPr>
          </a:p>
        </p:txBody>
      </p:sp>
    </p:spTree>
    <p:extLst>
      <p:ext uri="{BB962C8B-B14F-4D97-AF65-F5344CB8AC3E}">
        <p14:creationId xmlns:p14="http://schemas.microsoft.com/office/powerpoint/2010/main" val="3141697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Zone Response Sizes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a:t>
            </a:fld>
            <a:endParaRPr lang="en-US"/>
          </a:p>
        </p:txBody>
      </p:sp>
      <p:sp>
        <p:nvSpPr>
          <p:cNvPr id="6" name="TextBox 5"/>
          <p:cNvSpPr txBox="1"/>
          <p:nvPr/>
        </p:nvSpPr>
        <p:spPr>
          <a:xfrm>
            <a:off x="3375660" y="6196013"/>
            <a:ext cx="1390124" cy="307777"/>
          </a:xfrm>
          <a:prstGeom prst="rect">
            <a:avLst/>
          </a:prstGeom>
          <a:noFill/>
        </p:spPr>
        <p:txBody>
          <a:bodyPr wrap="none" rtlCol="0">
            <a:spAutoFit/>
          </a:bodyPr>
          <a:lstStyle/>
          <a:p>
            <a:r>
              <a:rPr lang="en-US" sz="1400" smtClean="0"/>
              <a:t>Response Size</a:t>
            </a:r>
            <a:endParaRPr lang="en-US" sz="1400" dirty="0"/>
          </a:p>
        </p:txBody>
      </p:sp>
      <p:sp>
        <p:nvSpPr>
          <p:cNvPr id="7" name="TextBox 6"/>
          <p:cNvSpPr txBox="1"/>
          <p:nvPr/>
        </p:nvSpPr>
        <p:spPr>
          <a:xfrm rot="16200000">
            <a:off x="-247490" y="3574733"/>
            <a:ext cx="1877437" cy="307777"/>
          </a:xfrm>
          <a:prstGeom prst="rect">
            <a:avLst/>
          </a:prstGeom>
          <a:noFill/>
        </p:spPr>
        <p:txBody>
          <a:bodyPr wrap="none" rtlCol="0">
            <a:spAutoFit/>
          </a:bodyPr>
          <a:lstStyle/>
          <a:p>
            <a:r>
              <a:rPr lang="en-US" sz="1400" smtClean="0"/>
              <a:t>% of total Responses</a:t>
            </a:r>
            <a:endParaRPr lang="en-US" sz="1400" dirty="0"/>
          </a:p>
        </p:txBody>
      </p:sp>
      <p:pic>
        <p:nvPicPr>
          <p:cNvPr id="8" name="Picture 7"/>
          <p:cNvPicPr>
            <a:picLocks noChangeAspect="1"/>
          </p:cNvPicPr>
          <p:nvPr/>
        </p:nvPicPr>
        <p:blipFill>
          <a:blip r:embed="rId2"/>
          <a:stretch>
            <a:fillRect/>
          </a:stretch>
        </p:blipFill>
        <p:spPr>
          <a:xfrm>
            <a:off x="960120" y="1538518"/>
            <a:ext cx="7193280" cy="4694253"/>
          </a:xfrm>
          <a:prstGeom prst="rect">
            <a:avLst/>
          </a:prstGeom>
        </p:spPr>
      </p:pic>
      <p:sp>
        <p:nvSpPr>
          <p:cNvPr id="9" name="TextBox 8"/>
          <p:cNvSpPr txBox="1"/>
          <p:nvPr/>
        </p:nvSpPr>
        <p:spPr>
          <a:xfrm>
            <a:off x="1580624" y="1247246"/>
            <a:ext cx="3272050" cy="461665"/>
          </a:xfrm>
          <a:prstGeom prst="rect">
            <a:avLst/>
          </a:prstGeom>
          <a:solidFill>
            <a:schemeClr val="bg1"/>
          </a:solidFill>
        </p:spPr>
        <p:txBody>
          <a:bodyPr wrap="none" rtlCol="0">
            <a:spAutoFit/>
          </a:bodyPr>
          <a:lstStyle/>
          <a:p>
            <a:r>
              <a:rPr lang="en-US" b="1" dirty="0" smtClean="0">
                <a:latin typeface="Vadim's Writing" charset="0"/>
                <a:ea typeface="Vadim's Writing" charset="0"/>
                <a:cs typeface="Vadim's Writing" charset="0"/>
              </a:rPr>
              <a:t>99.994% of responses &lt;= 1232 octets</a:t>
            </a:r>
            <a:endParaRPr lang="en-US" b="1" dirty="0">
              <a:latin typeface="Vadim's Writing" charset="0"/>
              <a:ea typeface="Vadim's Writing" charset="0"/>
              <a:cs typeface="Vadim's Writing" charset="0"/>
            </a:endParaRPr>
          </a:p>
        </p:txBody>
      </p:sp>
      <p:sp>
        <p:nvSpPr>
          <p:cNvPr id="10" name="Freeform 9"/>
          <p:cNvSpPr/>
          <p:nvPr/>
        </p:nvSpPr>
        <p:spPr>
          <a:xfrm>
            <a:off x="2354580" y="1684020"/>
            <a:ext cx="1661809" cy="441960"/>
          </a:xfrm>
          <a:custGeom>
            <a:avLst/>
            <a:gdLst>
              <a:gd name="connsiteX0" fmla="*/ 0 w 1661809"/>
              <a:gd name="connsiteY0" fmla="*/ 0 h 441960"/>
              <a:gd name="connsiteX1" fmla="*/ 91440 w 1661809"/>
              <a:gd name="connsiteY1" fmla="*/ 220980 h 441960"/>
              <a:gd name="connsiteX2" fmla="*/ 411480 w 1661809"/>
              <a:gd name="connsiteY2" fmla="*/ 251460 h 441960"/>
              <a:gd name="connsiteX3" fmla="*/ 1592580 w 1661809"/>
              <a:gd name="connsiteY3" fmla="*/ 251460 h 441960"/>
              <a:gd name="connsiteX4" fmla="*/ 1447800 w 1661809"/>
              <a:gd name="connsiteY4" fmla="*/ 167640 h 441960"/>
              <a:gd name="connsiteX5" fmla="*/ 1661160 w 1661809"/>
              <a:gd name="connsiteY5" fmla="*/ 274320 h 441960"/>
              <a:gd name="connsiteX6" fmla="*/ 1363980 w 1661809"/>
              <a:gd name="connsiteY6" fmla="*/ 441960 h 44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61809" h="441960">
                <a:moveTo>
                  <a:pt x="0" y="0"/>
                </a:moveTo>
                <a:cubicBezTo>
                  <a:pt x="11430" y="89535"/>
                  <a:pt x="22860" y="179070"/>
                  <a:pt x="91440" y="220980"/>
                </a:cubicBezTo>
                <a:cubicBezTo>
                  <a:pt x="160020" y="262890"/>
                  <a:pt x="161290" y="246380"/>
                  <a:pt x="411480" y="251460"/>
                </a:cubicBezTo>
                <a:cubicBezTo>
                  <a:pt x="661670" y="256540"/>
                  <a:pt x="1419860" y="265430"/>
                  <a:pt x="1592580" y="251460"/>
                </a:cubicBezTo>
                <a:cubicBezTo>
                  <a:pt x="1765300" y="237490"/>
                  <a:pt x="1436370" y="163830"/>
                  <a:pt x="1447800" y="167640"/>
                </a:cubicBezTo>
                <a:cubicBezTo>
                  <a:pt x="1459230" y="171450"/>
                  <a:pt x="1675130" y="228600"/>
                  <a:pt x="1661160" y="274320"/>
                </a:cubicBezTo>
                <a:cubicBezTo>
                  <a:pt x="1647190" y="320040"/>
                  <a:pt x="1363980" y="441960"/>
                  <a:pt x="1363980" y="441960"/>
                </a:cubicBezTo>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reeform 10"/>
          <p:cNvSpPr/>
          <p:nvPr/>
        </p:nvSpPr>
        <p:spPr>
          <a:xfrm>
            <a:off x="4143031" y="1767840"/>
            <a:ext cx="264808" cy="368648"/>
          </a:xfrm>
          <a:custGeom>
            <a:avLst/>
            <a:gdLst>
              <a:gd name="connsiteX0" fmla="*/ 70829 w 264808"/>
              <a:gd name="connsiteY0" fmla="*/ 76200 h 368648"/>
              <a:gd name="connsiteX1" fmla="*/ 9869 w 264808"/>
              <a:gd name="connsiteY1" fmla="*/ 335280 h 368648"/>
              <a:gd name="connsiteX2" fmla="*/ 253709 w 264808"/>
              <a:gd name="connsiteY2" fmla="*/ 342900 h 368648"/>
              <a:gd name="connsiteX3" fmla="*/ 207989 w 264808"/>
              <a:gd name="connsiteY3" fmla="*/ 129540 h 368648"/>
              <a:gd name="connsiteX4" fmla="*/ 70829 w 264808"/>
              <a:gd name="connsiteY4" fmla="*/ 0 h 368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08" h="368648">
                <a:moveTo>
                  <a:pt x="70829" y="76200"/>
                </a:moveTo>
                <a:cubicBezTo>
                  <a:pt x="25109" y="183515"/>
                  <a:pt x="-20611" y="290830"/>
                  <a:pt x="9869" y="335280"/>
                </a:cubicBezTo>
                <a:cubicBezTo>
                  <a:pt x="40349" y="379730"/>
                  <a:pt x="220689" y="377190"/>
                  <a:pt x="253709" y="342900"/>
                </a:cubicBezTo>
                <a:cubicBezTo>
                  <a:pt x="286729" y="308610"/>
                  <a:pt x="238469" y="186690"/>
                  <a:pt x="207989" y="129540"/>
                </a:cubicBezTo>
                <a:cubicBezTo>
                  <a:pt x="177509" y="72390"/>
                  <a:pt x="124169" y="36195"/>
                  <a:pt x="70829" y="0"/>
                </a:cubicBezTo>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6100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898"/>
            <a:ext cx="9311640" cy="1143000"/>
          </a:xfrm>
        </p:spPr>
        <p:txBody>
          <a:bodyPr/>
          <a:lstStyle/>
          <a:p>
            <a:r>
              <a:rPr lang="en-US" sz="4000" dirty="0" smtClean="0"/>
              <a:t>Root Zone “large” responses</a:t>
            </a:r>
            <a:endParaRPr lang="en-US" sz="4000" dirty="0"/>
          </a:p>
        </p:txBody>
      </p:sp>
      <p:sp>
        <p:nvSpPr>
          <p:cNvPr id="3" name="Content Placeholder 2"/>
          <p:cNvSpPr>
            <a:spLocks noGrp="1"/>
          </p:cNvSpPr>
          <p:nvPr>
            <p:ph idx="1"/>
          </p:nvPr>
        </p:nvSpPr>
        <p:spPr/>
        <p:txBody>
          <a:bodyPr/>
          <a:lstStyle/>
          <a:p>
            <a:pPr>
              <a:spcBef>
                <a:spcPts val="1368"/>
              </a:spcBef>
            </a:pPr>
            <a:r>
              <a:rPr lang="en-US" sz="2400" dirty="0" smtClean="0"/>
              <a:t>“Large” responses from root servers are currently very uncommon (and they are probably not critical to a resolver’s operation)</a:t>
            </a:r>
          </a:p>
          <a:p>
            <a:pPr>
              <a:spcBef>
                <a:spcPts val="1368"/>
              </a:spcBef>
            </a:pPr>
            <a:r>
              <a:rPr lang="en-US" sz="2400" dirty="0" smtClean="0"/>
              <a:t>The KSK roll will exercise this aspect of DNS </a:t>
            </a:r>
            <a:r>
              <a:rPr lang="en-US" sz="2400" dirty="0" err="1" smtClean="0"/>
              <a:t>behaviour</a:t>
            </a:r>
            <a:r>
              <a:rPr lang="en-US" sz="2400" dirty="0" smtClean="0"/>
              <a:t> in order to revoke the old KSK</a:t>
            </a:r>
          </a:p>
          <a:p>
            <a:pPr>
              <a:spcBef>
                <a:spcPts val="1368"/>
              </a:spcBef>
            </a:pPr>
            <a:r>
              <a:rPr lang="en-US" sz="2400" dirty="0" smtClean="0"/>
              <a:t>Two questions: </a:t>
            </a:r>
          </a:p>
          <a:p>
            <a:pPr lvl="1">
              <a:spcBef>
                <a:spcPts val="1368"/>
              </a:spcBef>
            </a:pPr>
            <a:r>
              <a:rPr lang="en-US" sz="2000" dirty="0" smtClean="0"/>
              <a:t>What </a:t>
            </a:r>
            <a:r>
              <a:rPr lang="en-US" sz="2000" dirty="0"/>
              <a:t>is an ’ideal’ way for a server to pass back a large response?</a:t>
            </a:r>
          </a:p>
          <a:p>
            <a:pPr lvl="1">
              <a:spcBef>
                <a:spcPts val="1368"/>
              </a:spcBef>
            </a:pPr>
            <a:r>
              <a:rPr lang="en-US" sz="2000" dirty="0"/>
              <a:t>How do root servers pass back large DNS </a:t>
            </a:r>
            <a:r>
              <a:rPr lang="en-US" sz="2000" dirty="0" smtClean="0"/>
              <a:t>responses today? </a:t>
            </a:r>
            <a:endParaRPr lang="en-US" sz="20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5</a:t>
            </a:fld>
            <a:endParaRPr lang="en-US"/>
          </a:p>
        </p:txBody>
      </p:sp>
    </p:spTree>
    <p:extLst>
      <p:ext uri="{BB962C8B-B14F-4D97-AF65-F5344CB8AC3E}">
        <p14:creationId xmlns:p14="http://schemas.microsoft.com/office/powerpoint/2010/main" val="2131095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Large Packet Response </a:t>
            </a:r>
            <a:r>
              <a:rPr lang="en-US" dirty="0" err="1" smtClean="0"/>
              <a:t>Behaviours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6</a:t>
            </a:fld>
            <a:endParaRPr lang="en-US"/>
          </a:p>
        </p:txBody>
      </p:sp>
    </p:spTree>
    <p:extLst>
      <p:ext uri="{BB962C8B-B14F-4D97-AF65-F5344CB8AC3E}">
        <p14:creationId xmlns:p14="http://schemas.microsoft.com/office/powerpoint/2010/main" val="120754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 and UDP</a:t>
            </a:r>
            <a:endParaRPr lang="en-US" dirty="0"/>
          </a:p>
        </p:txBody>
      </p:sp>
      <p:sp>
        <p:nvSpPr>
          <p:cNvPr id="3" name="Content Placeholder 2"/>
          <p:cNvSpPr>
            <a:spLocks noGrp="1"/>
          </p:cNvSpPr>
          <p:nvPr>
            <p:ph idx="1"/>
          </p:nvPr>
        </p:nvSpPr>
        <p:spPr/>
        <p:txBody>
          <a:bodyPr/>
          <a:lstStyle/>
          <a:p>
            <a:pPr marL="457200" indent="-457200"/>
            <a:r>
              <a:rPr lang="en-US" sz="2400" dirty="0" smtClean="0"/>
              <a:t>The </a:t>
            </a:r>
            <a:r>
              <a:rPr lang="en-US" sz="2400" dirty="0" err="1" smtClean="0"/>
              <a:t>defacto</a:t>
            </a:r>
            <a:r>
              <a:rPr lang="en-US" sz="2400" dirty="0" smtClean="0"/>
              <a:t> MTU for the IPv4 Internet is 1,500 octets</a:t>
            </a:r>
          </a:p>
          <a:p>
            <a:pPr marL="457200" indent="-457200"/>
            <a:r>
              <a:rPr lang="en-US" sz="2400" dirty="0" smtClean="0"/>
              <a:t>Larger responses in UDP typically require IP fragmentation</a:t>
            </a:r>
          </a:p>
          <a:p>
            <a:pPr marL="457200" indent="-457200"/>
            <a:r>
              <a:rPr lang="en-US" sz="2400" dirty="0" smtClean="0"/>
              <a:t>Firewalls don</a:t>
            </a:r>
            <a:r>
              <a:rPr lang="mr-IN" sz="2400" dirty="0" smtClean="0"/>
              <a:t>’</a:t>
            </a:r>
            <a:r>
              <a:rPr lang="en-US" sz="2400" dirty="0" smtClean="0"/>
              <a:t>t like fragments</a:t>
            </a:r>
          </a:p>
          <a:p>
            <a:pPr marL="857250" lvl="1" indent="-457200"/>
            <a:r>
              <a:rPr lang="en-US" sz="2000" dirty="0" smtClean="0"/>
              <a:t>Some discard all trailing frags</a:t>
            </a:r>
          </a:p>
          <a:p>
            <a:pPr marL="857250" lvl="1" indent="-457200"/>
            <a:r>
              <a:rPr lang="en-US" sz="2000" dirty="0" smtClean="0"/>
              <a:t>Some reassemble the packet and make an admission decision based on the re-assembled packet and then </a:t>
            </a:r>
            <a:r>
              <a:rPr lang="en-US" sz="2000" dirty="0" err="1" smtClean="0"/>
              <a:t>refragment</a:t>
            </a:r>
            <a:r>
              <a:rPr lang="en-US" sz="2000" dirty="0" smtClean="0"/>
              <a:t> the payload</a:t>
            </a:r>
          </a:p>
          <a:p>
            <a:pPr marL="457200" indent="-457200"/>
            <a:r>
              <a:rPr lang="en-US" sz="2400" dirty="0" smtClean="0"/>
              <a:t>UDP should not fragment the payload until the payload size reaches 1,472 octets</a:t>
            </a:r>
          </a:p>
          <a:p>
            <a:pPr marL="457200" indent="-457200"/>
            <a:r>
              <a:rPr lang="en-US" sz="2400" dirty="0" smtClean="0"/>
              <a:t>At this point for the DNS it’s a design trade-off between potential loss of trailing fragments or deliberately pushing the client to TCP by truncating the DNS response</a:t>
            </a:r>
          </a:p>
          <a:p>
            <a:pPr marL="400050" lvl="1" indent="0">
              <a:buNone/>
            </a:pPr>
            <a:endParaRPr lang="en-US" sz="2000" dirty="0" smtClean="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7</a:t>
            </a:fld>
            <a:endParaRPr lang="en-US"/>
          </a:p>
        </p:txBody>
      </p:sp>
    </p:spTree>
    <p:extLst>
      <p:ext uri="{BB962C8B-B14F-4D97-AF65-F5344CB8AC3E}">
        <p14:creationId xmlns:p14="http://schemas.microsoft.com/office/powerpoint/2010/main" val="1875527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 and TCP</a:t>
            </a:r>
            <a:endParaRPr lang="en-US" dirty="0"/>
          </a:p>
        </p:txBody>
      </p:sp>
      <p:sp>
        <p:nvSpPr>
          <p:cNvPr id="3" name="Content Placeholder 2"/>
          <p:cNvSpPr>
            <a:spLocks noGrp="1"/>
          </p:cNvSpPr>
          <p:nvPr>
            <p:ph idx="1"/>
          </p:nvPr>
        </p:nvSpPr>
        <p:spPr/>
        <p:txBody>
          <a:bodyPr/>
          <a:lstStyle/>
          <a:p>
            <a:r>
              <a:rPr lang="en-US" sz="2400" dirty="0" smtClean="0"/>
              <a:t>Another approach is to truncate the response at a maximum DNS payload of 1472 octets to avoid IP fragmentation, so that the resolver will re-query over TCP</a:t>
            </a:r>
          </a:p>
          <a:p>
            <a:r>
              <a:rPr lang="en-US" sz="2400" dirty="0" smtClean="0"/>
              <a:t>BUT not every DNS resolver supports TCP</a:t>
            </a:r>
          </a:p>
          <a:p>
            <a:pPr lvl="1"/>
            <a:r>
              <a:rPr lang="en-US" sz="2000" dirty="0" smtClean="0"/>
              <a:t>Some 17% of resolvers, serving some 6% of end users, do not perform a TCP query following a truncated UDP response *</a:t>
            </a:r>
          </a:p>
          <a:p>
            <a:pPr lvl="1"/>
            <a:endParaRPr lang="en-US" sz="2000" dirty="0" smtClean="0"/>
          </a:p>
          <a:p>
            <a:r>
              <a:rPr lang="en-US" sz="2400" dirty="0" smtClean="0"/>
              <a:t>TCP </a:t>
            </a:r>
            <a:r>
              <a:rPr lang="en-US" sz="2400" dirty="0"/>
              <a:t>MSS should be initially offered as the interface size, less the </a:t>
            </a:r>
            <a:r>
              <a:rPr lang="en-US" sz="2400" dirty="0" smtClean="0"/>
              <a:t>header </a:t>
            </a:r>
            <a:r>
              <a:rPr lang="en-US" sz="2400" dirty="0"/>
              <a:t>overheads of IP (20 octets) and TCP (20 octets)</a:t>
            </a:r>
          </a:p>
          <a:p>
            <a:pPr marL="800100" lvl="2" indent="0">
              <a:buNone/>
            </a:pPr>
            <a:r>
              <a:rPr lang="en-US" b="1" dirty="0"/>
              <a:t>1,460</a:t>
            </a:r>
            <a:r>
              <a:rPr lang="en-US" dirty="0"/>
              <a:t> is a good MSS </a:t>
            </a:r>
            <a:r>
              <a:rPr lang="en-US" dirty="0" smtClean="0"/>
              <a:t>value to </a:t>
            </a:r>
            <a:r>
              <a:rPr lang="en-US" dirty="0" smtClean="0"/>
              <a:t>offer when using IPv4</a:t>
            </a:r>
            <a:endParaRPr lang="en-US" dirty="0"/>
          </a:p>
          <a:p>
            <a:endParaRPr lang="en-US" sz="24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8</a:t>
            </a:fld>
            <a:endParaRPr lang="en-US"/>
          </a:p>
        </p:txBody>
      </p:sp>
      <p:sp>
        <p:nvSpPr>
          <p:cNvPr id="5" name="TextBox 4"/>
          <p:cNvSpPr txBox="1"/>
          <p:nvPr/>
        </p:nvSpPr>
        <p:spPr>
          <a:xfrm>
            <a:off x="3522721" y="6400413"/>
            <a:ext cx="5358262" cy="276999"/>
          </a:xfrm>
          <a:prstGeom prst="rect">
            <a:avLst/>
          </a:prstGeom>
          <a:noFill/>
        </p:spPr>
        <p:txBody>
          <a:bodyPr wrap="none" rtlCol="0">
            <a:spAutoFit/>
          </a:bodyPr>
          <a:lstStyle/>
          <a:p>
            <a:r>
              <a:rPr lang="en-US" sz="1200" dirty="0"/>
              <a:t>* “A Question of </a:t>
            </a:r>
            <a:r>
              <a:rPr lang="en-US" sz="1200" dirty="0" smtClean="0"/>
              <a:t>Protocol” </a:t>
            </a:r>
            <a:r>
              <a:rPr lang="en-US" sz="1200" dirty="0"/>
              <a:t>http://</a:t>
            </a:r>
            <a:r>
              <a:rPr lang="en-US" sz="1200" dirty="0" err="1"/>
              <a:t>www.potaroo.net</a:t>
            </a:r>
            <a:r>
              <a:rPr lang="en-US" sz="1200" dirty="0"/>
              <a:t>/</a:t>
            </a:r>
            <a:r>
              <a:rPr lang="en-US" sz="1200" dirty="0" err="1"/>
              <a:t>ispcol</a:t>
            </a:r>
            <a:r>
              <a:rPr lang="en-US" sz="1200" dirty="0"/>
              <a:t>/2013-09/</a:t>
            </a:r>
            <a:r>
              <a:rPr lang="en-US" sz="1200" dirty="0" err="1"/>
              <a:t>dnstcp.html</a:t>
            </a:r>
            <a:endParaRPr lang="en-US" sz="1200" dirty="0"/>
          </a:p>
        </p:txBody>
      </p:sp>
    </p:spTree>
    <p:extLst>
      <p:ext uri="{BB962C8B-B14F-4D97-AF65-F5344CB8AC3E}">
        <p14:creationId xmlns:p14="http://schemas.microsoft.com/office/powerpoint/2010/main" val="250174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IPv4 </a:t>
            </a:r>
            <a:r>
              <a:rPr lang="en-US" dirty="0" err="1" smtClean="0"/>
              <a:t>Behaviour</a:t>
            </a:r>
            <a:endParaRPr lang="en-US" dirty="0"/>
          </a:p>
        </p:txBody>
      </p:sp>
      <p:sp>
        <p:nvSpPr>
          <p:cNvPr id="3" name="Content Placeholder 2"/>
          <p:cNvSpPr>
            <a:spLocks noGrp="1"/>
          </p:cNvSpPr>
          <p:nvPr>
            <p:ph idx="1"/>
          </p:nvPr>
        </p:nvSpPr>
        <p:spPr>
          <a:xfrm>
            <a:off x="1120139" y="1535320"/>
            <a:ext cx="7760843" cy="4660693"/>
          </a:xfrm>
        </p:spPr>
        <p:txBody>
          <a:bodyPr/>
          <a:lstStyle/>
          <a:p>
            <a:pPr marL="0" indent="0">
              <a:buNone/>
            </a:pPr>
            <a:r>
              <a:rPr lang="en-US" dirty="0" smtClean="0"/>
              <a:t>Deliver a IPv4 UDP payload up to 1,472 octets without fragmentation at source</a:t>
            </a:r>
          </a:p>
          <a:p>
            <a:pPr marL="0" indent="0">
              <a:buNone/>
            </a:pPr>
            <a:r>
              <a:rPr lang="en-US" dirty="0" smtClean="0"/>
              <a:t>Do not truncate IPv4 UDP packets with a payload up to 1,472 octets *</a:t>
            </a:r>
          </a:p>
          <a:p>
            <a:pPr marL="0" indent="0">
              <a:buNone/>
            </a:pPr>
            <a:r>
              <a:rPr lang="en-US" dirty="0" smtClean="0"/>
              <a:t>Offer a IPv4 TCP MSS of 1,460 octets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9</a:t>
            </a:fld>
            <a:endParaRPr lang="en-US"/>
          </a:p>
        </p:txBody>
      </p:sp>
      <p:sp>
        <p:nvSpPr>
          <p:cNvPr id="5" name="TextBox 4"/>
          <p:cNvSpPr txBox="1"/>
          <p:nvPr/>
        </p:nvSpPr>
        <p:spPr>
          <a:xfrm>
            <a:off x="2761999" y="6200359"/>
            <a:ext cx="6118983" cy="338554"/>
          </a:xfrm>
          <a:prstGeom prst="rect">
            <a:avLst/>
          </a:prstGeom>
          <a:noFill/>
        </p:spPr>
        <p:txBody>
          <a:bodyPr wrap="none" rtlCol="0">
            <a:spAutoFit/>
          </a:bodyPr>
          <a:lstStyle/>
          <a:p>
            <a:r>
              <a:rPr lang="en-US" sz="1600" dirty="0" smtClean="0"/>
              <a:t>* Assuming that the offered EDNS(0) UDP buffer size permits this</a:t>
            </a:r>
            <a:endParaRPr lang="en-US" sz="16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457" y="1619928"/>
            <a:ext cx="558800" cy="41910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457" y="2702487"/>
            <a:ext cx="558800" cy="4191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457" y="3785046"/>
            <a:ext cx="558800" cy="419100"/>
          </a:xfrm>
          <a:prstGeom prst="rect">
            <a:avLst/>
          </a:prstGeom>
        </p:spPr>
      </p:pic>
    </p:spTree>
    <p:extLst>
      <p:ext uri="{BB962C8B-B14F-4D97-AF65-F5344CB8AC3E}">
        <p14:creationId xmlns:p14="http://schemas.microsoft.com/office/powerpoint/2010/main" val="73810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APNIC 32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APNIC 32 PPT template.pot</Template>
  <TotalTime>7090</TotalTime>
  <Words>2804</Words>
  <Application>Microsoft Macintosh PowerPoint</Application>
  <PresentationFormat>On-screen Show (4:3)</PresentationFormat>
  <Paragraphs>278</Paragraphs>
  <Slides>38</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AhnbergHand</vt:lpstr>
      <vt:lpstr>Calibri</vt:lpstr>
      <vt:lpstr>Mangal</vt:lpstr>
      <vt:lpstr>Max's Handwritin</vt:lpstr>
      <vt:lpstr>ＭＳ Ｐゴシック</vt:lpstr>
      <vt:lpstr>Powderfinger Type</vt:lpstr>
      <vt:lpstr>Vadim's Writing</vt:lpstr>
      <vt:lpstr>Arial</vt:lpstr>
      <vt:lpstr>APNIC 32 PPT template</vt:lpstr>
      <vt:lpstr>Worksheet</vt:lpstr>
      <vt:lpstr>Scoring the DNS Root Server System</vt:lpstr>
      <vt:lpstr>The KSK Roll</vt:lpstr>
      <vt:lpstr>Root Zone Response Sizes</vt:lpstr>
      <vt:lpstr>Root Zone Response Sizes</vt:lpstr>
      <vt:lpstr>Root Zone “large” responses</vt:lpstr>
      <vt:lpstr>“Ideal” Large Packet Response Behaviours</vt:lpstr>
      <vt:lpstr>IPv4 and UDP</vt:lpstr>
      <vt:lpstr>IPv4 and TCP</vt:lpstr>
      <vt:lpstr>Robust IPv4 Behaviour</vt:lpstr>
      <vt:lpstr>IPv6 and UDP</vt:lpstr>
      <vt:lpstr>IPv6 and Path MSS</vt:lpstr>
      <vt:lpstr>The IPv6 Problem Space </vt:lpstr>
      <vt:lpstr>IPv6 and ICMPv6 PTB</vt:lpstr>
      <vt:lpstr>IPv6 and UDP</vt:lpstr>
      <vt:lpstr>IPv6 and TCP</vt:lpstr>
      <vt:lpstr>About Truncation</vt:lpstr>
      <vt:lpstr>Robust IPv6 Behaviour</vt:lpstr>
      <vt:lpstr>Testing Root Servers</vt:lpstr>
      <vt:lpstr>Query Tests</vt:lpstr>
      <vt:lpstr>Let’s add another test</vt:lpstr>
      <vt:lpstr>IPv6 UDP ICMPv6 PTB test</vt:lpstr>
      <vt:lpstr>IPv6 TCP ICMPv6 PTB test</vt:lpstr>
      <vt:lpstr>IPv6 TCP ICMPv6 PTB test</vt:lpstr>
      <vt:lpstr>Anycast</vt:lpstr>
      <vt:lpstr>The Scoresheets</vt:lpstr>
      <vt:lpstr>A and J</vt:lpstr>
      <vt:lpstr>B and G</vt:lpstr>
      <vt:lpstr>C, D, E, I and L</vt:lpstr>
      <vt:lpstr>F</vt:lpstr>
      <vt:lpstr>M</vt:lpstr>
      <vt:lpstr>H and K</vt:lpstr>
      <vt:lpstr>Results</vt:lpstr>
      <vt:lpstr>Results</vt:lpstr>
      <vt:lpstr>The Star Table</vt:lpstr>
      <vt:lpstr>Engineering Trade-Offs</vt:lpstr>
      <vt:lpstr>Back to the KSK roll</vt:lpstr>
      <vt:lpstr>Conclusion</vt:lpstr>
      <vt:lpstr>Questions?</vt:lpstr>
    </vt:vector>
  </TitlesOfParts>
  <Company>APNIC</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Bhadrika Magan</dc:creator>
  <cp:lastModifiedBy>Geoff Huston</cp:lastModifiedBy>
  <cp:revision>173</cp:revision>
  <cp:lastPrinted>2017-04-21T23:58:51Z</cp:lastPrinted>
  <dcterms:created xsi:type="dcterms:W3CDTF">2011-08-09T21:25:48Z</dcterms:created>
  <dcterms:modified xsi:type="dcterms:W3CDTF">2017-04-27T23:50:14Z</dcterms:modified>
</cp:coreProperties>
</file>