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89" r:id="rId3"/>
    <p:sldId id="257" r:id="rId4"/>
    <p:sldId id="258" r:id="rId5"/>
    <p:sldId id="259" r:id="rId6"/>
    <p:sldId id="260" r:id="rId7"/>
    <p:sldId id="261" r:id="rId8"/>
    <p:sldId id="263" r:id="rId9"/>
    <p:sldId id="264" r:id="rId10"/>
    <p:sldId id="265" r:id="rId11"/>
    <p:sldId id="267" r:id="rId12"/>
    <p:sldId id="266" r:id="rId13"/>
    <p:sldId id="268" r:id="rId14"/>
    <p:sldId id="269" r:id="rId15"/>
    <p:sldId id="270" r:id="rId16"/>
    <p:sldId id="271" r:id="rId17"/>
    <p:sldId id="272" r:id="rId18"/>
    <p:sldId id="273" r:id="rId19"/>
    <p:sldId id="281" r:id="rId20"/>
    <p:sldId id="274" r:id="rId21"/>
    <p:sldId id="275" r:id="rId22"/>
    <p:sldId id="276" r:id="rId23"/>
    <p:sldId id="277" r:id="rId24"/>
    <p:sldId id="278" r:id="rId25"/>
    <p:sldId id="279" r:id="rId26"/>
    <p:sldId id="280" r:id="rId27"/>
    <p:sldId id="290" r:id="rId28"/>
    <p:sldId id="291" r:id="rId29"/>
    <p:sldId id="282" r:id="rId30"/>
    <p:sldId id="292" r:id="rId31"/>
    <p:sldId id="283" r:id="rId32"/>
    <p:sldId id="285" r:id="rId33"/>
    <p:sldId id="286" r:id="rId34"/>
    <p:sldId id="287" r:id="rId35"/>
    <p:sldId id="284"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3FF"/>
    <a:srgbClr val="E3EB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60"/>
    <p:restoredTop sz="94596"/>
  </p:normalViewPr>
  <p:slideViewPr>
    <p:cSldViewPr snapToGrid="0" snapToObjects="1">
      <p:cViewPr>
        <p:scale>
          <a:sx n="175" d="100"/>
          <a:sy n="175" d="100"/>
        </p:scale>
        <p:origin x="151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23C531-5F99-C64C-A371-1EAD9B8E413A}" type="datetimeFigureOut">
              <a:rPr lang="en-US" smtClean="0"/>
              <a:t>5/2/17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D9699-15F9-964A-BDDD-C17C15E0B8E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23C531-5F99-C64C-A371-1EAD9B8E413A}" type="datetimeFigureOut">
              <a:rPr lang="en-US" smtClean="0"/>
              <a:t>5/2/17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D9699-15F9-964A-BDDD-C17C15E0B8E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23C531-5F99-C64C-A371-1EAD9B8E413A}" type="datetimeFigureOut">
              <a:rPr lang="en-US" smtClean="0"/>
              <a:t>5/2/17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D9699-15F9-964A-BDDD-C17C15E0B8E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23C531-5F99-C64C-A371-1EAD9B8E413A}" type="datetimeFigureOut">
              <a:rPr lang="en-US" smtClean="0"/>
              <a:t>5/2/17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D9699-15F9-964A-BDDD-C17C15E0B8E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23C531-5F99-C64C-A371-1EAD9B8E413A}" type="datetimeFigureOut">
              <a:rPr lang="en-US" smtClean="0"/>
              <a:t>5/2/17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D9699-15F9-964A-BDDD-C17C15E0B8E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923C531-5F99-C64C-A371-1EAD9B8E413A}" type="datetimeFigureOut">
              <a:rPr lang="en-US" smtClean="0"/>
              <a:t>5/2/17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D9699-15F9-964A-BDDD-C17C15E0B8E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923C531-5F99-C64C-A371-1EAD9B8E413A}" type="datetimeFigureOut">
              <a:rPr lang="en-US" smtClean="0"/>
              <a:t>5/2/17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2D9699-15F9-964A-BDDD-C17C15E0B8E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923C531-5F99-C64C-A371-1EAD9B8E413A}" type="datetimeFigureOut">
              <a:rPr lang="en-US" smtClean="0"/>
              <a:t>5/2/17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2D9699-15F9-964A-BDDD-C17C15E0B8E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23C531-5F99-C64C-A371-1EAD9B8E413A}" type="datetimeFigureOut">
              <a:rPr lang="en-US" smtClean="0"/>
              <a:t>5/2/17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2D9699-15F9-964A-BDDD-C17C15E0B8E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23C531-5F99-C64C-A371-1EAD9B8E413A}" type="datetimeFigureOut">
              <a:rPr lang="en-US" smtClean="0"/>
              <a:t>5/2/17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D9699-15F9-964A-BDDD-C17C15E0B8E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23C531-5F99-C64C-A371-1EAD9B8E413A}" type="datetimeFigureOut">
              <a:rPr lang="en-US" smtClean="0"/>
              <a:t>5/2/17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D9699-15F9-964A-BDDD-C17C15E0B8E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23C531-5F99-C64C-A371-1EAD9B8E413A}" type="datetimeFigureOut">
              <a:rPr lang="en-US" smtClean="0"/>
              <a:t>5/2/17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D9699-15F9-964A-BDDD-C17C15E0B8E0}" type="slidenum">
              <a:rPr lang="en-US" smtClean="0"/>
              <a:t>‹#›</a:t>
            </a:fld>
            <a:endParaRPr lang="en-US"/>
          </a:p>
        </p:txBody>
      </p:sp>
    </p:spTree>
    <p:extLst>
      <p:ext uri="{BB962C8B-B14F-4D97-AF65-F5344CB8AC3E}">
        <p14:creationId xmlns:p14="http://schemas.microsoft.com/office/powerpoint/2010/main" val="17347901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 </a:t>
            </a:r>
            <a:r>
              <a:rPr lang="en-US" dirty="0" err="1" smtClean="0"/>
              <a:t>Defence</a:t>
            </a:r>
            <a:r>
              <a:rPr lang="en-US" dirty="0" smtClean="0"/>
              <a:t> of NATs</a:t>
            </a:r>
            <a:endParaRPr lang="en-US" dirty="0"/>
          </a:p>
        </p:txBody>
      </p:sp>
      <p:sp>
        <p:nvSpPr>
          <p:cNvPr id="3" name="Subtitle 2"/>
          <p:cNvSpPr>
            <a:spLocks noGrp="1"/>
          </p:cNvSpPr>
          <p:nvPr>
            <p:ph type="subTitle" idx="1"/>
          </p:nvPr>
        </p:nvSpPr>
        <p:spPr/>
        <p:txBody>
          <a:bodyPr>
            <a:normAutofit lnSpcReduction="10000"/>
          </a:bodyPr>
          <a:lstStyle/>
          <a:p>
            <a:r>
              <a:rPr lang="en-US" dirty="0" smtClean="0"/>
              <a:t>Geoff Huston</a:t>
            </a:r>
          </a:p>
          <a:p>
            <a:r>
              <a:rPr lang="en-US" dirty="0" smtClean="0"/>
              <a:t>APNIC</a:t>
            </a:r>
          </a:p>
          <a:p>
            <a:endParaRPr lang="en-US" dirty="0"/>
          </a:p>
          <a:p>
            <a:r>
              <a:rPr lang="en-US" dirty="0" smtClean="0"/>
              <a:t>IEEE Global Internet Symposium, May 2017</a:t>
            </a:r>
            <a:endParaRPr lang="en-US" dirty="0"/>
          </a:p>
        </p:txBody>
      </p:sp>
    </p:spTree>
    <p:extLst>
      <p:ext uri="{BB962C8B-B14F-4D97-AF65-F5344CB8AC3E}">
        <p14:creationId xmlns:p14="http://schemas.microsoft.com/office/powerpoint/2010/main" val="601494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Removing Classes</a:t>
            </a:r>
            <a:endParaRPr lang="en-US" dirty="0"/>
          </a:p>
        </p:txBody>
      </p:sp>
      <p:sp>
        <p:nvSpPr>
          <p:cNvPr id="3" name="Content Placeholder 2"/>
          <p:cNvSpPr>
            <a:spLocks noGrp="1"/>
          </p:cNvSpPr>
          <p:nvPr>
            <p:ph idx="1"/>
          </p:nvPr>
        </p:nvSpPr>
        <p:spPr/>
        <p:txBody>
          <a:bodyPr/>
          <a:lstStyle/>
          <a:p>
            <a:r>
              <a:rPr lang="en-US" dirty="0" smtClean="0"/>
              <a:t>The problem was </a:t>
            </a:r>
            <a:r>
              <a:rPr lang="en-US" b="1" dirty="0" smtClean="0"/>
              <a:t>not</a:t>
            </a:r>
            <a:r>
              <a:rPr lang="en-US" dirty="0" smtClean="0"/>
              <a:t> that we were running out of addresses</a:t>
            </a:r>
          </a:p>
          <a:p>
            <a:r>
              <a:rPr lang="en-US" dirty="0" smtClean="0"/>
              <a:t>The problem was that we were running out of Class B addresses</a:t>
            </a:r>
          </a:p>
          <a:p>
            <a:r>
              <a:rPr lang="en-US" dirty="0" smtClean="0"/>
              <a:t>The adopted solution was to keep the implicit routing aggregation of the network / host division of addresses, but carry the network/host division point with the address prefix</a:t>
            </a:r>
          </a:p>
          <a:p>
            <a:pPr marL="457200" lvl="1" indent="0">
              <a:buNone/>
            </a:pPr>
            <a:r>
              <a:rPr lang="en-US" dirty="0" smtClean="0"/>
              <a:t>E.g. 192.0.2.0/24</a:t>
            </a:r>
          </a:p>
          <a:p>
            <a:endParaRPr lang="en-US" dirty="0"/>
          </a:p>
        </p:txBody>
      </p:sp>
      <p:sp>
        <p:nvSpPr>
          <p:cNvPr id="4" name="Freeform 3"/>
          <p:cNvSpPr/>
          <p:nvPr/>
        </p:nvSpPr>
        <p:spPr>
          <a:xfrm>
            <a:off x="2854811" y="5159273"/>
            <a:ext cx="543743" cy="653698"/>
          </a:xfrm>
          <a:custGeom>
            <a:avLst/>
            <a:gdLst>
              <a:gd name="connsiteX0" fmla="*/ 149646 w 543743"/>
              <a:gd name="connsiteY0" fmla="*/ 573870 h 653698"/>
              <a:gd name="connsiteX1" fmla="*/ 519760 w 543743"/>
              <a:gd name="connsiteY1" fmla="*/ 392441 h 653698"/>
              <a:gd name="connsiteX2" fmla="*/ 468960 w 543743"/>
              <a:gd name="connsiteY2" fmla="*/ 65870 h 653698"/>
              <a:gd name="connsiteX3" fmla="*/ 156903 w 543743"/>
              <a:gd name="connsiteY3" fmla="*/ 22327 h 653698"/>
              <a:gd name="connsiteX4" fmla="*/ 4503 w 543743"/>
              <a:gd name="connsiteY4" fmla="*/ 334384 h 653698"/>
              <a:gd name="connsiteX5" fmla="*/ 55303 w 543743"/>
              <a:gd name="connsiteY5" fmla="*/ 653698 h 653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3743" h="653698">
                <a:moveTo>
                  <a:pt x="149646" y="573870"/>
                </a:moveTo>
                <a:cubicBezTo>
                  <a:pt x="308093" y="525489"/>
                  <a:pt x="466541" y="477108"/>
                  <a:pt x="519760" y="392441"/>
                </a:cubicBezTo>
                <a:cubicBezTo>
                  <a:pt x="572979" y="307774"/>
                  <a:pt x="529436" y="127556"/>
                  <a:pt x="468960" y="65870"/>
                </a:cubicBezTo>
                <a:cubicBezTo>
                  <a:pt x="408484" y="4184"/>
                  <a:pt x="234312" y="-22425"/>
                  <a:pt x="156903" y="22327"/>
                </a:cubicBezTo>
                <a:cubicBezTo>
                  <a:pt x="79494" y="67079"/>
                  <a:pt x="21436" y="229155"/>
                  <a:pt x="4503" y="334384"/>
                </a:cubicBezTo>
                <a:cubicBezTo>
                  <a:pt x="-12430" y="439612"/>
                  <a:pt x="21436" y="546655"/>
                  <a:pt x="55303" y="65369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534229" y="6059714"/>
            <a:ext cx="3321743" cy="307777"/>
          </a:xfrm>
          <a:prstGeom prst="rect">
            <a:avLst/>
          </a:prstGeom>
          <a:noFill/>
        </p:spPr>
        <p:txBody>
          <a:bodyPr wrap="none" rtlCol="0">
            <a:spAutoFit/>
          </a:bodyPr>
          <a:lstStyle/>
          <a:p>
            <a:r>
              <a:rPr lang="en-US" sz="1400" dirty="0" smtClean="0">
                <a:latin typeface="AhnbergHand" charset="0"/>
                <a:ea typeface="AhnbergHand" charset="0"/>
                <a:cs typeface="AhnbergHand" charset="0"/>
              </a:rPr>
              <a:t>Length </a:t>
            </a:r>
            <a:r>
              <a:rPr lang="en-US" sz="1400" smtClean="0">
                <a:latin typeface="AhnbergHand" charset="0"/>
                <a:ea typeface="AhnbergHand" charset="0"/>
                <a:cs typeface="AhnbergHand" charset="0"/>
              </a:rPr>
              <a:t>of network prefix in bits</a:t>
            </a:r>
            <a:endParaRPr lang="en-US" sz="1400">
              <a:latin typeface="AhnbergHand" charset="0"/>
              <a:ea typeface="AhnbergHand" charset="0"/>
              <a:cs typeface="AhnbergHand" charset="0"/>
            </a:endParaRPr>
          </a:p>
        </p:txBody>
      </p:sp>
      <p:sp>
        <p:nvSpPr>
          <p:cNvPr id="6" name="Freeform 5"/>
          <p:cNvSpPr/>
          <p:nvPr/>
        </p:nvSpPr>
        <p:spPr>
          <a:xfrm>
            <a:off x="3417147" y="5464379"/>
            <a:ext cx="1096796" cy="566307"/>
          </a:xfrm>
          <a:custGeom>
            <a:avLst/>
            <a:gdLst>
              <a:gd name="connsiteX0" fmla="*/ 1096796 w 1096796"/>
              <a:gd name="connsiteY0" fmla="*/ 566307 h 566307"/>
              <a:gd name="connsiteX1" fmla="*/ 762967 w 1096796"/>
              <a:gd name="connsiteY1" fmla="*/ 297792 h 566307"/>
              <a:gd name="connsiteX2" fmla="*/ 66282 w 1096796"/>
              <a:gd name="connsiteY2" fmla="*/ 101850 h 566307"/>
              <a:gd name="connsiteX3" fmla="*/ 211424 w 1096796"/>
              <a:gd name="connsiteY3" fmla="*/ 250 h 566307"/>
              <a:gd name="connsiteX4" fmla="*/ 8224 w 1096796"/>
              <a:gd name="connsiteY4" fmla="*/ 80078 h 566307"/>
              <a:gd name="connsiteX5" fmla="*/ 59024 w 1096796"/>
              <a:gd name="connsiteY5" fmla="*/ 283278 h 566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6796" h="566307">
                <a:moveTo>
                  <a:pt x="1096796" y="566307"/>
                </a:moveTo>
                <a:cubicBezTo>
                  <a:pt x="1015757" y="470754"/>
                  <a:pt x="934719" y="375201"/>
                  <a:pt x="762967" y="297792"/>
                </a:cubicBezTo>
                <a:cubicBezTo>
                  <a:pt x="591215" y="220382"/>
                  <a:pt x="158206" y="151440"/>
                  <a:pt x="66282" y="101850"/>
                </a:cubicBezTo>
                <a:cubicBezTo>
                  <a:pt x="-25642" y="52260"/>
                  <a:pt x="221100" y="3879"/>
                  <a:pt x="211424" y="250"/>
                </a:cubicBezTo>
                <a:cubicBezTo>
                  <a:pt x="201748" y="-3379"/>
                  <a:pt x="33624" y="32907"/>
                  <a:pt x="8224" y="80078"/>
                </a:cubicBezTo>
                <a:cubicBezTo>
                  <a:pt x="-17176" y="127249"/>
                  <a:pt x="20924" y="205263"/>
                  <a:pt x="59024" y="28327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1864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CIDR Worked!</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9115" y="1816084"/>
            <a:ext cx="5705548" cy="4323459"/>
          </a:xfrm>
          <a:prstGeom prst="rect">
            <a:avLst/>
          </a:prstGeom>
        </p:spPr>
      </p:pic>
      <p:sp>
        <p:nvSpPr>
          <p:cNvPr id="6" name="Freeform 5"/>
          <p:cNvSpPr/>
          <p:nvPr/>
        </p:nvSpPr>
        <p:spPr>
          <a:xfrm>
            <a:off x="4779757" y="1035714"/>
            <a:ext cx="1010093" cy="3402620"/>
          </a:xfrm>
          <a:custGeom>
            <a:avLst/>
            <a:gdLst>
              <a:gd name="connsiteX0" fmla="*/ 0 w 1010093"/>
              <a:gd name="connsiteY0" fmla="*/ 3402620 h 3402620"/>
              <a:gd name="connsiteX1" fmla="*/ 372139 w 1010093"/>
              <a:gd name="connsiteY1" fmla="*/ 3051745 h 3402620"/>
              <a:gd name="connsiteX2" fmla="*/ 574158 w 1010093"/>
              <a:gd name="connsiteY2" fmla="*/ 2424424 h 3402620"/>
              <a:gd name="connsiteX3" fmla="*/ 893135 w 1010093"/>
              <a:gd name="connsiteY3" fmla="*/ 255382 h 3402620"/>
              <a:gd name="connsiteX4" fmla="*/ 776177 w 1010093"/>
              <a:gd name="connsiteY4" fmla="*/ 468034 h 3402620"/>
              <a:gd name="connsiteX5" fmla="*/ 914400 w 1010093"/>
              <a:gd name="connsiteY5" fmla="*/ 201 h 3402620"/>
              <a:gd name="connsiteX6" fmla="*/ 1010093 w 1010093"/>
              <a:gd name="connsiteY6" fmla="*/ 404238 h 3402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10093" h="3402620">
                <a:moveTo>
                  <a:pt x="0" y="3402620"/>
                </a:moveTo>
                <a:cubicBezTo>
                  <a:pt x="138223" y="3308699"/>
                  <a:pt x="276446" y="3214778"/>
                  <a:pt x="372139" y="3051745"/>
                </a:cubicBezTo>
                <a:cubicBezTo>
                  <a:pt x="467832" y="2888712"/>
                  <a:pt x="487325" y="2890484"/>
                  <a:pt x="574158" y="2424424"/>
                </a:cubicBezTo>
                <a:cubicBezTo>
                  <a:pt x="660991" y="1958363"/>
                  <a:pt x="859465" y="581447"/>
                  <a:pt x="893135" y="255382"/>
                </a:cubicBezTo>
                <a:cubicBezTo>
                  <a:pt x="926805" y="-70683"/>
                  <a:pt x="772633" y="510564"/>
                  <a:pt x="776177" y="468034"/>
                </a:cubicBezTo>
                <a:cubicBezTo>
                  <a:pt x="779721" y="425504"/>
                  <a:pt x="875414" y="10834"/>
                  <a:pt x="914400" y="201"/>
                </a:cubicBezTo>
                <a:cubicBezTo>
                  <a:pt x="953386" y="-10432"/>
                  <a:pt x="1010093" y="404238"/>
                  <a:pt x="1010093" y="404238"/>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5502771" y="1116155"/>
            <a:ext cx="2413100" cy="2726755"/>
          </a:xfrm>
          <a:custGeom>
            <a:avLst/>
            <a:gdLst>
              <a:gd name="connsiteX0" fmla="*/ 0 w 2413100"/>
              <a:gd name="connsiteY0" fmla="*/ 2726755 h 2726755"/>
              <a:gd name="connsiteX1" fmla="*/ 744279 w 2413100"/>
              <a:gd name="connsiteY1" fmla="*/ 1822988 h 2726755"/>
              <a:gd name="connsiteX2" fmla="*/ 1360967 w 2413100"/>
              <a:gd name="connsiteY2" fmla="*/ 1089341 h 2726755"/>
              <a:gd name="connsiteX3" fmla="*/ 2115879 w 2413100"/>
              <a:gd name="connsiteY3" fmla="*/ 217472 h 2726755"/>
              <a:gd name="connsiteX4" fmla="*/ 1733107 w 2413100"/>
              <a:gd name="connsiteY4" fmla="*/ 270635 h 2726755"/>
              <a:gd name="connsiteX5" fmla="*/ 2392325 w 2413100"/>
              <a:gd name="connsiteY5" fmla="*/ 4821 h 2726755"/>
              <a:gd name="connsiteX6" fmla="*/ 2254102 w 2413100"/>
              <a:gd name="connsiteY6" fmla="*/ 536448 h 2726755"/>
              <a:gd name="connsiteX7" fmla="*/ 2317898 w 2413100"/>
              <a:gd name="connsiteY7" fmla="*/ 121779 h 2726755"/>
              <a:gd name="connsiteX8" fmla="*/ 2200939 w 2413100"/>
              <a:gd name="connsiteY8" fmla="*/ 185574 h 2726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3100" h="2726755">
                <a:moveTo>
                  <a:pt x="0" y="2726755"/>
                </a:moveTo>
                <a:lnTo>
                  <a:pt x="744279" y="1822988"/>
                </a:lnTo>
                <a:cubicBezTo>
                  <a:pt x="971107" y="1550086"/>
                  <a:pt x="1132367" y="1356927"/>
                  <a:pt x="1360967" y="1089341"/>
                </a:cubicBezTo>
                <a:cubicBezTo>
                  <a:pt x="1589567" y="821755"/>
                  <a:pt x="2053856" y="353923"/>
                  <a:pt x="2115879" y="217472"/>
                </a:cubicBezTo>
                <a:cubicBezTo>
                  <a:pt x="2177902" y="81021"/>
                  <a:pt x="1687033" y="306077"/>
                  <a:pt x="1733107" y="270635"/>
                </a:cubicBezTo>
                <a:cubicBezTo>
                  <a:pt x="1779181" y="235193"/>
                  <a:pt x="2305493" y="-39481"/>
                  <a:pt x="2392325" y="4821"/>
                </a:cubicBezTo>
                <a:cubicBezTo>
                  <a:pt x="2479157" y="49123"/>
                  <a:pt x="2266506" y="516955"/>
                  <a:pt x="2254102" y="536448"/>
                </a:cubicBezTo>
                <a:cubicBezTo>
                  <a:pt x="2241698" y="555941"/>
                  <a:pt x="2326759" y="180258"/>
                  <a:pt x="2317898" y="121779"/>
                </a:cubicBezTo>
                <a:cubicBezTo>
                  <a:pt x="2309038" y="63300"/>
                  <a:pt x="2200939" y="185574"/>
                  <a:pt x="2200939" y="185574"/>
                </a:cubicBezTo>
              </a:path>
            </a:pathLst>
          </a:cu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789850" y="6139543"/>
            <a:ext cx="2859314" cy="523220"/>
          </a:xfrm>
          <a:prstGeom prst="rect">
            <a:avLst/>
          </a:prstGeom>
          <a:noFill/>
        </p:spPr>
        <p:txBody>
          <a:bodyPr wrap="square" rtlCol="0">
            <a:spAutoFit/>
          </a:bodyPr>
          <a:lstStyle/>
          <a:p>
            <a:r>
              <a:rPr lang="en-US" sz="1400" dirty="0" smtClean="0">
                <a:latin typeface="AhnbergHand" charset="0"/>
                <a:ea typeface="AhnbergHand" charset="0"/>
                <a:cs typeface="AhnbergHand" charset="0"/>
              </a:rPr>
              <a:t>March 1994 </a:t>
            </a:r>
            <a:r>
              <a:rPr lang="mr-IN" sz="1400" dirty="0" smtClean="0">
                <a:latin typeface="AhnbergHand" charset="0"/>
                <a:ea typeface="AhnbergHand" charset="0"/>
                <a:cs typeface="AhnbergHand" charset="0"/>
              </a:rPr>
              <a:t>–</a:t>
            </a:r>
            <a:r>
              <a:rPr lang="en-US" sz="1400" dirty="0" smtClean="0">
                <a:latin typeface="AhnbergHand" charset="0"/>
                <a:ea typeface="AhnbergHand" charset="0"/>
                <a:cs typeface="AhnbergHand" charset="0"/>
              </a:rPr>
              <a:t> deployment of CIDR in BGP-4</a:t>
            </a:r>
            <a:endParaRPr lang="en-US" sz="1400" dirty="0">
              <a:latin typeface="AhnbergHand" charset="0"/>
              <a:ea typeface="AhnbergHand" charset="0"/>
              <a:cs typeface="AhnbergHand" charset="0"/>
            </a:endParaRPr>
          </a:p>
        </p:txBody>
      </p:sp>
      <p:sp>
        <p:nvSpPr>
          <p:cNvPr id="5" name="Freeform 4"/>
          <p:cNvSpPr/>
          <p:nvPr/>
        </p:nvSpPr>
        <p:spPr>
          <a:xfrm>
            <a:off x="5398151" y="4131744"/>
            <a:ext cx="893792" cy="1993285"/>
          </a:xfrm>
          <a:custGeom>
            <a:avLst/>
            <a:gdLst>
              <a:gd name="connsiteX0" fmla="*/ 893792 w 893792"/>
              <a:gd name="connsiteY0" fmla="*/ 1993285 h 1993285"/>
              <a:gd name="connsiteX1" fmla="*/ 313220 w 893792"/>
              <a:gd name="connsiteY1" fmla="*/ 643456 h 1993285"/>
              <a:gd name="connsiteX2" fmla="*/ 37449 w 893792"/>
              <a:gd name="connsiteY2" fmla="*/ 26599 h 1993285"/>
              <a:gd name="connsiteX3" fmla="*/ 8420 w 893792"/>
              <a:gd name="connsiteY3" fmla="*/ 186256 h 1993285"/>
              <a:gd name="connsiteX4" fmla="*/ 15678 w 893792"/>
              <a:gd name="connsiteY4" fmla="*/ 4827 h 1993285"/>
              <a:gd name="connsiteX5" fmla="*/ 175335 w 893792"/>
              <a:gd name="connsiteY5" fmla="*/ 48370 h 1993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792" h="1993285">
                <a:moveTo>
                  <a:pt x="893792" y="1993285"/>
                </a:moveTo>
                <a:lnTo>
                  <a:pt x="313220" y="643456"/>
                </a:lnTo>
                <a:cubicBezTo>
                  <a:pt x="170496" y="315675"/>
                  <a:pt x="88249" y="102799"/>
                  <a:pt x="37449" y="26599"/>
                </a:cubicBezTo>
                <a:cubicBezTo>
                  <a:pt x="-13351" y="-49601"/>
                  <a:pt x="12048" y="189885"/>
                  <a:pt x="8420" y="186256"/>
                </a:cubicBezTo>
                <a:cubicBezTo>
                  <a:pt x="4792" y="182627"/>
                  <a:pt x="-12141" y="27808"/>
                  <a:pt x="15678" y="4827"/>
                </a:cubicBezTo>
                <a:cubicBezTo>
                  <a:pt x="43497" y="-18154"/>
                  <a:pt x="175335" y="48370"/>
                  <a:pt x="175335" y="4837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415390" y="396644"/>
            <a:ext cx="2859314" cy="523220"/>
          </a:xfrm>
          <a:prstGeom prst="rect">
            <a:avLst/>
          </a:prstGeom>
          <a:noFill/>
        </p:spPr>
        <p:txBody>
          <a:bodyPr wrap="square" rtlCol="0">
            <a:spAutoFit/>
          </a:bodyPr>
          <a:lstStyle/>
          <a:p>
            <a:r>
              <a:rPr lang="en-US" sz="1400" smtClean="0">
                <a:solidFill>
                  <a:srgbClr val="FF0000"/>
                </a:solidFill>
                <a:latin typeface="AhnbergHand" charset="0"/>
                <a:ea typeface="AhnbergHand" charset="0"/>
                <a:cs typeface="AhnbergHand" charset="0"/>
              </a:rPr>
              <a:t>Pre-CIDR Routing Table Growth</a:t>
            </a:r>
            <a:endParaRPr lang="en-US" sz="1400" dirty="0">
              <a:solidFill>
                <a:srgbClr val="FF0000"/>
              </a:solidFill>
              <a:latin typeface="AhnbergHand" charset="0"/>
              <a:ea typeface="AhnbergHand" charset="0"/>
              <a:cs typeface="AhnbergHand" charset="0"/>
            </a:endParaRPr>
          </a:p>
        </p:txBody>
      </p:sp>
      <p:sp>
        <p:nvSpPr>
          <p:cNvPr id="11" name="TextBox 10"/>
          <p:cNvSpPr txBox="1"/>
          <p:nvPr/>
        </p:nvSpPr>
        <p:spPr>
          <a:xfrm>
            <a:off x="6379050" y="802671"/>
            <a:ext cx="2859314" cy="523220"/>
          </a:xfrm>
          <a:prstGeom prst="rect">
            <a:avLst/>
          </a:prstGeom>
          <a:noFill/>
        </p:spPr>
        <p:txBody>
          <a:bodyPr wrap="square" rtlCol="0">
            <a:spAutoFit/>
          </a:bodyPr>
          <a:lstStyle/>
          <a:p>
            <a:r>
              <a:rPr lang="en-US" sz="1400" dirty="0" smtClean="0">
                <a:solidFill>
                  <a:srgbClr val="00B050"/>
                </a:solidFill>
                <a:latin typeface="AhnbergHand" charset="0"/>
                <a:ea typeface="AhnbergHand" charset="0"/>
                <a:cs typeface="AhnbergHand" charset="0"/>
              </a:rPr>
              <a:t>Post-CIDR Routing Table Growth</a:t>
            </a:r>
            <a:endParaRPr lang="en-US" sz="1400" dirty="0">
              <a:solidFill>
                <a:srgbClr val="00B050"/>
              </a:solidFill>
              <a:latin typeface="AhnbergHand" charset="0"/>
              <a:ea typeface="AhnbergHand" charset="0"/>
              <a:cs typeface="AhnbergHand" charset="0"/>
            </a:endParaRPr>
          </a:p>
        </p:txBody>
      </p:sp>
    </p:spTree>
    <p:extLst>
      <p:ext uri="{BB962C8B-B14F-4D97-AF65-F5344CB8AC3E}">
        <p14:creationId xmlns:p14="http://schemas.microsoft.com/office/powerpoint/2010/main" val="485700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“Buying Time” was just a stopgap measure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underlying issue was the personal computer, which dramatically increased the numbers of connected devices and indirectly fueled the first wave of commercialization of the Internet </a:t>
            </a:r>
          </a:p>
          <a:p>
            <a:r>
              <a:rPr lang="en-US" dirty="0" smtClean="0"/>
              <a:t>And this was not going to stop </a:t>
            </a:r>
            <a:r>
              <a:rPr lang="mr-IN" dirty="0" smtClean="0"/>
              <a:t>–</a:t>
            </a:r>
            <a:r>
              <a:rPr lang="en-US" dirty="0" smtClean="0"/>
              <a:t> laptops, the mobile devices </a:t>
            </a:r>
            <a:r>
              <a:rPr lang="en-US" dirty="0" smtClean="0"/>
              <a:t>all added </a:t>
            </a:r>
            <a:r>
              <a:rPr lang="en-US" dirty="0" smtClean="0"/>
              <a:t>to the numbers of connected devices</a:t>
            </a:r>
          </a:p>
          <a:p>
            <a:r>
              <a:rPr lang="en-US" dirty="0" smtClean="0"/>
              <a:t>The thinking at the time was to change as little as possible, so we thought that enlarging the address fields of the IP header would be </a:t>
            </a:r>
            <a:r>
              <a:rPr lang="en-US" dirty="0" smtClean="0"/>
              <a:t>sufficient to meet this challenge to scaling</a:t>
            </a:r>
            <a:endParaRPr lang="en-US" dirty="0" smtClean="0"/>
          </a:p>
          <a:p>
            <a:endParaRPr lang="en-US" dirty="0" smtClean="0"/>
          </a:p>
          <a:p>
            <a:r>
              <a:rPr lang="en-US" dirty="0" smtClean="0"/>
              <a:t>The answer that was adopted by the IETF was IPv6</a:t>
            </a:r>
            <a:endParaRPr lang="en-US" dirty="0"/>
          </a:p>
        </p:txBody>
      </p:sp>
    </p:spTree>
    <p:extLst>
      <p:ext uri="{BB962C8B-B14F-4D97-AF65-F5344CB8AC3E}">
        <p14:creationId xmlns:p14="http://schemas.microsoft.com/office/powerpoint/2010/main" val="1769387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origins of IPv6</a:t>
            </a:r>
            <a:endParaRPr lang="en-US" dirty="0"/>
          </a:p>
        </p:txBody>
      </p:sp>
      <p:sp>
        <p:nvSpPr>
          <p:cNvPr id="3" name="Content Placeholder 2"/>
          <p:cNvSpPr>
            <a:spLocks noGrp="1"/>
          </p:cNvSpPr>
          <p:nvPr>
            <p:ph idx="1"/>
          </p:nvPr>
        </p:nvSpPr>
        <p:spPr/>
        <p:txBody>
          <a:bodyPr>
            <a:normAutofit lnSpcReduction="10000"/>
          </a:bodyPr>
          <a:lstStyle/>
          <a:p>
            <a:r>
              <a:rPr lang="en-US" dirty="0" smtClean="0"/>
              <a:t>IPv6 represented a minimal change to IPv4</a:t>
            </a:r>
          </a:p>
          <a:p>
            <a:r>
              <a:rPr lang="en-US" dirty="0" smtClean="0"/>
              <a:t>Some aspects of IP were changed:</a:t>
            </a:r>
          </a:p>
          <a:p>
            <a:pPr lvl="1"/>
            <a:r>
              <a:rPr lang="en-US" dirty="0" smtClean="0"/>
              <a:t>Expanded address fields</a:t>
            </a:r>
          </a:p>
          <a:p>
            <a:pPr lvl="1"/>
            <a:r>
              <a:rPr lang="en-US" dirty="0" smtClean="0"/>
              <a:t>Altered fragmentation controls</a:t>
            </a:r>
          </a:p>
          <a:p>
            <a:pPr lvl="1"/>
            <a:r>
              <a:rPr lang="en-US" dirty="0" smtClean="0"/>
              <a:t>Re-formatted options and control fields</a:t>
            </a:r>
          </a:p>
          <a:p>
            <a:r>
              <a:rPr lang="en-US" dirty="0" smtClean="0"/>
              <a:t>Much was unaltered:</a:t>
            </a:r>
          </a:p>
          <a:p>
            <a:pPr lvl="1"/>
            <a:r>
              <a:rPr lang="en-US" dirty="0" smtClean="0"/>
              <a:t>UDP and TCP transport protocol </a:t>
            </a:r>
            <a:r>
              <a:rPr lang="en-US" dirty="0" err="1" smtClean="0"/>
              <a:t>behaviour</a:t>
            </a:r>
            <a:endParaRPr lang="en-US" dirty="0" smtClean="0"/>
          </a:p>
          <a:p>
            <a:pPr lvl="1"/>
            <a:r>
              <a:rPr lang="en-US" dirty="0" smtClean="0"/>
              <a:t>Hop-by-hop destination-based datagram forwarding</a:t>
            </a:r>
          </a:p>
          <a:p>
            <a:r>
              <a:rPr lang="en-US" dirty="0" smtClean="0"/>
              <a:t>And some was unspecified:</a:t>
            </a:r>
          </a:p>
          <a:p>
            <a:pPr lvl="1"/>
            <a:r>
              <a:rPr lang="en-US" dirty="0" smtClean="0"/>
              <a:t>IPv6 Address Plan</a:t>
            </a:r>
            <a:endParaRPr lang="en-US" dirty="0"/>
          </a:p>
        </p:txBody>
      </p:sp>
    </p:spTree>
    <p:extLst>
      <p:ext uri="{BB962C8B-B14F-4D97-AF65-F5344CB8AC3E}">
        <p14:creationId xmlns:p14="http://schemas.microsoft.com/office/powerpoint/2010/main" val="837855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were many other ideas that were aired at the time</a:t>
            </a:r>
            <a:endParaRPr lang="en-US" dirty="0"/>
          </a:p>
        </p:txBody>
      </p:sp>
      <p:sp>
        <p:nvSpPr>
          <p:cNvPr id="3" name="Content Placeholder 2"/>
          <p:cNvSpPr>
            <a:spLocks noGrp="1"/>
          </p:cNvSpPr>
          <p:nvPr>
            <p:ph idx="1"/>
          </p:nvPr>
        </p:nvSpPr>
        <p:spPr>
          <a:xfrm>
            <a:off x="628650" y="1825625"/>
            <a:ext cx="7886700" cy="1066431"/>
          </a:xfrm>
        </p:spPr>
        <p:txBody>
          <a:bodyPr/>
          <a:lstStyle/>
          <a:p>
            <a:pPr marL="0" indent="0">
              <a:buNone/>
            </a:pPr>
            <a:r>
              <a:rPr lang="en-US" dirty="0" smtClean="0"/>
              <a:t>And one of them was </a:t>
            </a:r>
            <a:r>
              <a:rPr lang="en-US" smtClean="0"/>
              <a:t>a mechanism for address ”sharing”</a:t>
            </a:r>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8919" y="2580074"/>
            <a:ext cx="5642935" cy="3992027"/>
          </a:xfrm>
          <a:prstGeom prst="rect">
            <a:avLst/>
          </a:prstGeom>
        </p:spPr>
      </p:pic>
    </p:spTree>
    <p:extLst>
      <p:ext uri="{BB962C8B-B14F-4D97-AF65-F5344CB8AC3E}">
        <p14:creationId xmlns:p14="http://schemas.microsoft.com/office/powerpoint/2010/main" val="1668556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loud 2"/>
          <p:cNvSpPr/>
          <p:nvPr/>
        </p:nvSpPr>
        <p:spPr>
          <a:xfrm>
            <a:off x="413657" y="1690689"/>
            <a:ext cx="3018971" cy="3604087"/>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Address Sharing</a:t>
            </a:r>
            <a:endParaRPr lang="en-US" dirty="0"/>
          </a:p>
        </p:txBody>
      </p:sp>
      <p:grpSp>
        <p:nvGrpSpPr>
          <p:cNvPr id="6" name="Group 5"/>
          <p:cNvGrpSpPr/>
          <p:nvPr/>
        </p:nvGrpSpPr>
        <p:grpSpPr>
          <a:xfrm>
            <a:off x="1726019" y="2978046"/>
            <a:ext cx="795473" cy="743633"/>
            <a:chOff x="778146" y="2082013"/>
            <a:chExt cx="912431" cy="852969"/>
          </a:xfrm>
        </p:grpSpPr>
        <p:sp>
          <p:nvSpPr>
            <p:cNvPr id="4" name="Freeform 3"/>
            <p:cNvSpPr/>
            <p:nvPr/>
          </p:nvSpPr>
          <p:spPr>
            <a:xfrm>
              <a:off x="778146" y="2082013"/>
              <a:ext cx="891426" cy="852969"/>
            </a:xfrm>
            <a:custGeom>
              <a:avLst/>
              <a:gdLst>
                <a:gd name="connsiteX0" fmla="*/ 29928 w 891426"/>
                <a:gd name="connsiteY0" fmla="*/ 214620 h 852969"/>
                <a:gd name="connsiteX1" fmla="*/ 29928 w 891426"/>
                <a:gd name="connsiteY1" fmla="*/ 767513 h 852969"/>
                <a:gd name="connsiteX2" fmla="*/ 29928 w 891426"/>
                <a:gd name="connsiteY2" fmla="*/ 799410 h 852969"/>
                <a:gd name="connsiteX3" fmla="*/ 433966 w 891426"/>
                <a:gd name="connsiteY3" fmla="*/ 810043 h 852969"/>
                <a:gd name="connsiteX4" fmla="*/ 540291 w 891426"/>
                <a:gd name="connsiteY4" fmla="*/ 810043 h 852969"/>
                <a:gd name="connsiteX5" fmla="*/ 529659 w 891426"/>
                <a:gd name="connsiteY5" fmla="*/ 235885 h 852969"/>
                <a:gd name="connsiteX6" fmla="*/ 487128 w 891426"/>
                <a:gd name="connsiteY6" fmla="*/ 235885 h 852969"/>
                <a:gd name="connsiteX7" fmla="*/ 104356 w 891426"/>
                <a:gd name="connsiteY7" fmla="*/ 214620 h 852969"/>
                <a:gd name="connsiteX8" fmla="*/ 519026 w 891426"/>
                <a:gd name="connsiteY8" fmla="*/ 12601 h 852969"/>
                <a:gd name="connsiteX9" fmla="*/ 519026 w 891426"/>
                <a:gd name="connsiteY9" fmla="*/ 12601 h 852969"/>
                <a:gd name="connsiteX10" fmla="*/ 891166 w 891426"/>
                <a:gd name="connsiteY10" fmla="*/ 12601 h 852969"/>
                <a:gd name="connsiteX11" fmla="*/ 582821 w 891426"/>
                <a:gd name="connsiteY11" fmla="*/ 182722 h 852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1426" h="852969">
                  <a:moveTo>
                    <a:pt x="29928" y="214620"/>
                  </a:moveTo>
                  <a:lnTo>
                    <a:pt x="29928" y="767513"/>
                  </a:lnTo>
                  <a:cubicBezTo>
                    <a:pt x="29928" y="864978"/>
                    <a:pt x="-37412" y="792322"/>
                    <a:pt x="29928" y="799410"/>
                  </a:cubicBezTo>
                  <a:cubicBezTo>
                    <a:pt x="97268" y="806498"/>
                    <a:pt x="348906" y="808271"/>
                    <a:pt x="433966" y="810043"/>
                  </a:cubicBezTo>
                  <a:cubicBezTo>
                    <a:pt x="519026" y="811815"/>
                    <a:pt x="524342" y="905736"/>
                    <a:pt x="540291" y="810043"/>
                  </a:cubicBezTo>
                  <a:cubicBezTo>
                    <a:pt x="556240" y="714350"/>
                    <a:pt x="538520" y="331578"/>
                    <a:pt x="529659" y="235885"/>
                  </a:cubicBezTo>
                  <a:cubicBezTo>
                    <a:pt x="520798" y="140192"/>
                    <a:pt x="487128" y="235885"/>
                    <a:pt x="487128" y="235885"/>
                  </a:cubicBezTo>
                  <a:cubicBezTo>
                    <a:pt x="416244" y="232341"/>
                    <a:pt x="99040" y="251834"/>
                    <a:pt x="104356" y="214620"/>
                  </a:cubicBezTo>
                  <a:cubicBezTo>
                    <a:pt x="109672" y="177406"/>
                    <a:pt x="519026" y="12601"/>
                    <a:pt x="519026" y="12601"/>
                  </a:cubicBezTo>
                  <a:lnTo>
                    <a:pt x="519026" y="12601"/>
                  </a:lnTo>
                  <a:cubicBezTo>
                    <a:pt x="581049" y="12601"/>
                    <a:pt x="880534" y="-15753"/>
                    <a:pt x="891166" y="12601"/>
                  </a:cubicBezTo>
                  <a:cubicBezTo>
                    <a:pt x="901799" y="40954"/>
                    <a:pt x="582821" y="182722"/>
                    <a:pt x="582821" y="18272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92865" y="2147777"/>
              <a:ext cx="297712" cy="765544"/>
            </a:xfrm>
            <a:custGeom>
              <a:avLst/>
              <a:gdLst>
                <a:gd name="connsiteX0" fmla="*/ 297712 w 297712"/>
                <a:gd name="connsiteY0" fmla="*/ 0 h 765544"/>
                <a:gd name="connsiteX1" fmla="*/ 255182 w 297712"/>
                <a:gd name="connsiteY1" fmla="*/ 595423 h 765544"/>
                <a:gd name="connsiteX2" fmla="*/ 212651 w 297712"/>
                <a:gd name="connsiteY2" fmla="*/ 637953 h 765544"/>
                <a:gd name="connsiteX3" fmla="*/ 0 w 297712"/>
                <a:gd name="connsiteY3" fmla="*/ 765544 h 765544"/>
              </a:gdLst>
              <a:ahLst/>
              <a:cxnLst>
                <a:cxn ang="0">
                  <a:pos x="connsiteX0" y="connsiteY0"/>
                </a:cxn>
                <a:cxn ang="0">
                  <a:pos x="connsiteX1" y="connsiteY1"/>
                </a:cxn>
                <a:cxn ang="0">
                  <a:pos x="connsiteX2" y="connsiteY2"/>
                </a:cxn>
                <a:cxn ang="0">
                  <a:pos x="connsiteX3" y="connsiteY3"/>
                </a:cxn>
              </a:cxnLst>
              <a:rect l="l" t="t" r="r" b="b"/>
              <a:pathLst>
                <a:path w="297712" h="765544">
                  <a:moveTo>
                    <a:pt x="297712" y="0"/>
                  </a:moveTo>
                  <a:cubicBezTo>
                    <a:pt x="283535" y="244549"/>
                    <a:pt x="269359" y="489098"/>
                    <a:pt x="255182" y="595423"/>
                  </a:cubicBezTo>
                  <a:cubicBezTo>
                    <a:pt x="241005" y="701749"/>
                    <a:pt x="255181" y="609600"/>
                    <a:pt x="212651" y="637953"/>
                  </a:cubicBezTo>
                  <a:cubicBezTo>
                    <a:pt x="170121" y="666306"/>
                    <a:pt x="0" y="765544"/>
                    <a:pt x="0" y="76554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6"/>
          <p:cNvGrpSpPr/>
          <p:nvPr/>
        </p:nvGrpSpPr>
        <p:grpSpPr>
          <a:xfrm>
            <a:off x="930546" y="2234413"/>
            <a:ext cx="795473" cy="743633"/>
            <a:chOff x="778146" y="2082013"/>
            <a:chExt cx="912431" cy="852969"/>
          </a:xfrm>
        </p:grpSpPr>
        <p:sp>
          <p:nvSpPr>
            <p:cNvPr id="8" name="Freeform 7"/>
            <p:cNvSpPr/>
            <p:nvPr/>
          </p:nvSpPr>
          <p:spPr>
            <a:xfrm>
              <a:off x="778146" y="2082013"/>
              <a:ext cx="891426" cy="852969"/>
            </a:xfrm>
            <a:custGeom>
              <a:avLst/>
              <a:gdLst>
                <a:gd name="connsiteX0" fmla="*/ 29928 w 891426"/>
                <a:gd name="connsiteY0" fmla="*/ 214620 h 852969"/>
                <a:gd name="connsiteX1" fmla="*/ 29928 w 891426"/>
                <a:gd name="connsiteY1" fmla="*/ 767513 h 852969"/>
                <a:gd name="connsiteX2" fmla="*/ 29928 w 891426"/>
                <a:gd name="connsiteY2" fmla="*/ 799410 h 852969"/>
                <a:gd name="connsiteX3" fmla="*/ 433966 w 891426"/>
                <a:gd name="connsiteY3" fmla="*/ 810043 h 852969"/>
                <a:gd name="connsiteX4" fmla="*/ 540291 w 891426"/>
                <a:gd name="connsiteY4" fmla="*/ 810043 h 852969"/>
                <a:gd name="connsiteX5" fmla="*/ 529659 w 891426"/>
                <a:gd name="connsiteY5" fmla="*/ 235885 h 852969"/>
                <a:gd name="connsiteX6" fmla="*/ 487128 w 891426"/>
                <a:gd name="connsiteY6" fmla="*/ 235885 h 852969"/>
                <a:gd name="connsiteX7" fmla="*/ 104356 w 891426"/>
                <a:gd name="connsiteY7" fmla="*/ 214620 h 852969"/>
                <a:gd name="connsiteX8" fmla="*/ 519026 w 891426"/>
                <a:gd name="connsiteY8" fmla="*/ 12601 h 852969"/>
                <a:gd name="connsiteX9" fmla="*/ 519026 w 891426"/>
                <a:gd name="connsiteY9" fmla="*/ 12601 h 852969"/>
                <a:gd name="connsiteX10" fmla="*/ 891166 w 891426"/>
                <a:gd name="connsiteY10" fmla="*/ 12601 h 852969"/>
                <a:gd name="connsiteX11" fmla="*/ 582821 w 891426"/>
                <a:gd name="connsiteY11" fmla="*/ 182722 h 852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1426" h="852969">
                  <a:moveTo>
                    <a:pt x="29928" y="214620"/>
                  </a:moveTo>
                  <a:lnTo>
                    <a:pt x="29928" y="767513"/>
                  </a:lnTo>
                  <a:cubicBezTo>
                    <a:pt x="29928" y="864978"/>
                    <a:pt x="-37412" y="792322"/>
                    <a:pt x="29928" y="799410"/>
                  </a:cubicBezTo>
                  <a:cubicBezTo>
                    <a:pt x="97268" y="806498"/>
                    <a:pt x="348906" y="808271"/>
                    <a:pt x="433966" y="810043"/>
                  </a:cubicBezTo>
                  <a:cubicBezTo>
                    <a:pt x="519026" y="811815"/>
                    <a:pt x="524342" y="905736"/>
                    <a:pt x="540291" y="810043"/>
                  </a:cubicBezTo>
                  <a:cubicBezTo>
                    <a:pt x="556240" y="714350"/>
                    <a:pt x="538520" y="331578"/>
                    <a:pt x="529659" y="235885"/>
                  </a:cubicBezTo>
                  <a:cubicBezTo>
                    <a:pt x="520798" y="140192"/>
                    <a:pt x="487128" y="235885"/>
                    <a:pt x="487128" y="235885"/>
                  </a:cubicBezTo>
                  <a:cubicBezTo>
                    <a:pt x="416244" y="232341"/>
                    <a:pt x="99040" y="251834"/>
                    <a:pt x="104356" y="214620"/>
                  </a:cubicBezTo>
                  <a:cubicBezTo>
                    <a:pt x="109672" y="177406"/>
                    <a:pt x="519026" y="12601"/>
                    <a:pt x="519026" y="12601"/>
                  </a:cubicBezTo>
                  <a:lnTo>
                    <a:pt x="519026" y="12601"/>
                  </a:lnTo>
                  <a:cubicBezTo>
                    <a:pt x="581049" y="12601"/>
                    <a:pt x="880534" y="-15753"/>
                    <a:pt x="891166" y="12601"/>
                  </a:cubicBezTo>
                  <a:cubicBezTo>
                    <a:pt x="901799" y="40954"/>
                    <a:pt x="582821" y="182722"/>
                    <a:pt x="582821" y="18272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392865" y="2147777"/>
              <a:ext cx="297712" cy="765544"/>
            </a:xfrm>
            <a:custGeom>
              <a:avLst/>
              <a:gdLst>
                <a:gd name="connsiteX0" fmla="*/ 297712 w 297712"/>
                <a:gd name="connsiteY0" fmla="*/ 0 h 765544"/>
                <a:gd name="connsiteX1" fmla="*/ 255182 w 297712"/>
                <a:gd name="connsiteY1" fmla="*/ 595423 h 765544"/>
                <a:gd name="connsiteX2" fmla="*/ 212651 w 297712"/>
                <a:gd name="connsiteY2" fmla="*/ 637953 h 765544"/>
                <a:gd name="connsiteX3" fmla="*/ 0 w 297712"/>
                <a:gd name="connsiteY3" fmla="*/ 765544 h 765544"/>
              </a:gdLst>
              <a:ahLst/>
              <a:cxnLst>
                <a:cxn ang="0">
                  <a:pos x="connsiteX0" y="connsiteY0"/>
                </a:cxn>
                <a:cxn ang="0">
                  <a:pos x="connsiteX1" y="connsiteY1"/>
                </a:cxn>
                <a:cxn ang="0">
                  <a:pos x="connsiteX2" y="connsiteY2"/>
                </a:cxn>
                <a:cxn ang="0">
                  <a:pos x="connsiteX3" y="connsiteY3"/>
                </a:cxn>
              </a:cxnLst>
              <a:rect l="l" t="t" r="r" b="b"/>
              <a:pathLst>
                <a:path w="297712" h="765544">
                  <a:moveTo>
                    <a:pt x="297712" y="0"/>
                  </a:moveTo>
                  <a:cubicBezTo>
                    <a:pt x="283535" y="244549"/>
                    <a:pt x="269359" y="489098"/>
                    <a:pt x="255182" y="595423"/>
                  </a:cubicBezTo>
                  <a:cubicBezTo>
                    <a:pt x="241005" y="701749"/>
                    <a:pt x="255181" y="609600"/>
                    <a:pt x="212651" y="637953"/>
                  </a:cubicBezTo>
                  <a:cubicBezTo>
                    <a:pt x="170121" y="666306"/>
                    <a:pt x="0" y="765544"/>
                    <a:pt x="0" y="76554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9"/>
          <p:cNvGrpSpPr/>
          <p:nvPr/>
        </p:nvGrpSpPr>
        <p:grpSpPr>
          <a:xfrm>
            <a:off x="800771" y="3490156"/>
            <a:ext cx="795473" cy="743633"/>
            <a:chOff x="778146" y="2082013"/>
            <a:chExt cx="912431" cy="852969"/>
          </a:xfrm>
        </p:grpSpPr>
        <p:sp>
          <p:nvSpPr>
            <p:cNvPr id="11" name="Freeform 10"/>
            <p:cNvSpPr/>
            <p:nvPr/>
          </p:nvSpPr>
          <p:spPr>
            <a:xfrm>
              <a:off x="778146" y="2082013"/>
              <a:ext cx="891426" cy="852969"/>
            </a:xfrm>
            <a:custGeom>
              <a:avLst/>
              <a:gdLst>
                <a:gd name="connsiteX0" fmla="*/ 29928 w 891426"/>
                <a:gd name="connsiteY0" fmla="*/ 214620 h 852969"/>
                <a:gd name="connsiteX1" fmla="*/ 29928 w 891426"/>
                <a:gd name="connsiteY1" fmla="*/ 767513 h 852969"/>
                <a:gd name="connsiteX2" fmla="*/ 29928 w 891426"/>
                <a:gd name="connsiteY2" fmla="*/ 799410 h 852969"/>
                <a:gd name="connsiteX3" fmla="*/ 433966 w 891426"/>
                <a:gd name="connsiteY3" fmla="*/ 810043 h 852969"/>
                <a:gd name="connsiteX4" fmla="*/ 540291 w 891426"/>
                <a:gd name="connsiteY4" fmla="*/ 810043 h 852969"/>
                <a:gd name="connsiteX5" fmla="*/ 529659 w 891426"/>
                <a:gd name="connsiteY5" fmla="*/ 235885 h 852969"/>
                <a:gd name="connsiteX6" fmla="*/ 487128 w 891426"/>
                <a:gd name="connsiteY6" fmla="*/ 235885 h 852969"/>
                <a:gd name="connsiteX7" fmla="*/ 104356 w 891426"/>
                <a:gd name="connsiteY7" fmla="*/ 214620 h 852969"/>
                <a:gd name="connsiteX8" fmla="*/ 519026 w 891426"/>
                <a:gd name="connsiteY8" fmla="*/ 12601 h 852969"/>
                <a:gd name="connsiteX9" fmla="*/ 519026 w 891426"/>
                <a:gd name="connsiteY9" fmla="*/ 12601 h 852969"/>
                <a:gd name="connsiteX10" fmla="*/ 891166 w 891426"/>
                <a:gd name="connsiteY10" fmla="*/ 12601 h 852969"/>
                <a:gd name="connsiteX11" fmla="*/ 582821 w 891426"/>
                <a:gd name="connsiteY11" fmla="*/ 182722 h 852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1426" h="852969">
                  <a:moveTo>
                    <a:pt x="29928" y="214620"/>
                  </a:moveTo>
                  <a:lnTo>
                    <a:pt x="29928" y="767513"/>
                  </a:lnTo>
                  <a:cubicBezTo>
                    <a:pt x="29928" y="864978"/>
                    <a:pt x="-37412" y="792322"/>
                    <a:pt x="29928" y="799410"/>
                  </a:cubicBezTo>
                  <a:cubicBezTo>
                    <a:pt x="97268" y="806498"/>
                    <a:pt x="348906" y="808271"/>
                    <a:pt x="433966" y="810043"/>
                  </a:cubicBezTo>
                  <a:cubicBezTo>
                    <a:pt x="519026" y="811815"/>
                    <a:pt x="524342" y="905736"/>
                    <a:pt x="540291" y="810043"/>
                  </a:cubicBezTo>
                  <a:cubicBezTo>
                    <a:pt x="556240" y="714350"/>
                    <a:pt x="538520" y="331578"/>
                    <a:pt x="529659" y="235885"/>
                  </a:cubicBezTo>
                  <a:cubicBezTo>
                    <a:pt x="520798" y="140192"/>
                    <a:pt x="487128" y="235885"/>
                    <a:pt x="487128" y="235885"/>
                  </a:cubicBezTo>
                  <a:cubicBezTo>
                    <a:pt x="416244" y="232341"/>
                    <a:pt x="99040" y="251834"/>
                    <a:pt x="104356" y="214620"/>
                  </a:cubicBezTo>
                  <a:cubicBezTo>
                    <a:pt x="109672" y="177406"/>
                    <a:pt x="519026" y="12601"/>
                    <a:pt x="519026" y="12601"/>
                  </a:cubicBezTo>
                  <a:lnTo>
                    <a:pt x="519026" y="12601"/>
                  </a:lnTo>
                  <a:cubicBezTo>
                    <a:pt x="581049" y="12601"/>
                    <a:pt x="880534" y="-15753"/>
                    <a:pt x="891166" y="12601"/>
                  </a:cubicBezTo>
                  <a:cubicBezTo>
                    <a:pt x="901799" y="40954"/>
                    <a:pt x="582821" y="182722"/>
                    <a:pt x="582821" y="18272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1392865" y="2147777"/>
              <a:ext cx="297712" cy="765544"/>
            </a:xfrm>
            <a:custGeom>
              <a:avLst/>
              <a:gdLst>
                <a:gd name="connsiteX0" fmla="*/ 297712 w 297712"/>
                <a:gd name="connsiteY0" fmla="*/ 0 h 765544"/>
                <a:gd name="connsiteX1" fmla="*/ 255182 w 297712"/>
                <a:gd name="connsiteY1" fmla="*/ 595423 h 765544"/>
                <a:gd name="connsiteX2" fmla="*/ 212651 w 297712"/>
                <a:gd name="connsiteY2" fmla="*/ 637953 h 765544"/>
                <a:gd name="connsiteX3" fmla="*/ 0 w 297712"/>
                <a:gd name="connsiteY3" fmla="*/ 765544 h 765544"/>
              </a:gdLst>
              <a:ahLst/>
              <a:cxnLst>
                <a:cxn ang="0">
                  <a:pos x="connsiteX0" y="connsiteY0"/>
                </a:cxn>
                <a:cxn ang="0">
                  <a:pos x="connsiteX1" y="connsiteY1"/>
                </a:cxn>
                <a:cxn ang="0">
                  <a:pos x="connsiteX2" y="connsiteY2"/>
                </a:cxn>
                <a:cxn ang="0">
                  <a:pos x="connsiteX3" y="connsiteY3"/>
                </a:cxn>
              </a:cxnLst>
              <a:rect l="l" t="t" r="r" b="b"/>
              <a:pathLst>
                <a:path w="297712" h="765544">
                  <a:moveTo>
                    <a:pt x="297712" y="0"/>
                  </a:moveTo>
                  <a:cubicBezTo>
                    <a:pt x="283535" y="244549"/>
                    <a:pt x="269359" y="489098"/>
                    <a:pt x="255182" y="595423"/>
                  </a:cubicBezTo>
                  <a:cubicBezTo>
                    <a:pt x="241005" y="701749"/>
                    <a:pt x="255181" y="609600"/>
                    <a:pt x="212651" y="637953"/>
                  </a:cubicBezTo>
                  <a:cubicBezTo>
                    <a:pt x="170121" y="666306"/>
                    <a:pt x="0" y="765544"/>
                    <a:pt x="0" y="76554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p:cNvGrpSpPr/>
          <p:nvPr/>
        </p:nvGrpSpPr>
        <p:grpSpPr>
          <a:xfrm>
            <a:off x="1707706" y="4214904"/>
            <a:ext cx="795473" cy="743633"/>
            <a:chOff x="778146" y="2082013"/>
            <a:chExt cx="912431" cy="852969"/>
          </a:xfrm>
        </p:grpSpPr>
        <p:sp>
          <p:nvSpPr>
            <p:cNvPr id="14" name="Freeform 13"/>
            <p:cNvSpPr/>
            <p:nvPr/>
          </p:nvSpPr>
          <p:spPr>
            <a:xfrm>
              <a:off x="778146" y="2082013"/>
              <a:ext cx="891426" cy="852969"/>
            </a:xfrm>
            <a:custGeom>
              <a:avLst/>
              <a:gdLst>
                <a:gd name="connsiteX0" fmla="*/ 29928 w 891426"/>
                <a:gd name="connsiteY0" fmla="*/ 214620 h 852969"/>
                <a:gd name="connsiteX1" fmla="*/ 29928 w 891426"/>
                <a:gd name="connsiteY1" fmla="*/ 767513 h 852969"/>
                <a:gd name="connsiteX2" fmla="*/ 29928 w 891426"/>
                <a:gd name="connsiteY2" fmla="*/ 799410 h 852969"/>
                <a:gd name="connsiteX3" fmla="*/ 433966 w 891426"/>
                <a:gd name="connsiteY3" fmla="*/ 810043 h 852969"/>
                <a:gd name="connsiteX4" fmla="*/ 540291 w 891426"/>
                <a:gd name="connsiteY4" fmla="*/ 810043 h 852969"/>
                <a:gd name="connsiteX5" fmla="*/ 529659 w 891426"/>
                <a:gd name="connsiteY5" fmla="*/ 235885 h 852969"/>
                <a:gd name="connsiteX6" fmla="*/ 487128 w 891426"/>
                <a:gd name="connsiteY6" fmla="*/ 235885 h 852969"/>
                <a:gd name="connsiteX7" fmla="*/ 104356 w 891426"/>
                <a:gd name="connsiteY7" fmla="*/ 214620 h 852969"/>
                <a:gd name="connsiteX8" fmla="*/ 519026 w 891426"/>
                <a:gd name="connsiteY8" fmla="*/ 12601 h 852969"/>
                <a:gd name="connsiteX9" fmla="*/ 519026 w 891426"/>
                <a:gd name="connsiteY9" fmla="*/ 12601 h 852969"/>
                <a:gd name="connsiteX10" fmla="*/ 891166 w 891426"/>
                <a:gd name="connsiteY10" fmla="*/ 12601 h 852969"/>
                <a:gd name="connsiteX11" fmla="*/ 582821 w 891426"/>
                <a:gd name="connsiteY11" fmla="*/ 182722 h 852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1426" h="852969">
                  <a:moveTo>
                    <a:pt x="29928" y="214620"/>
                  </a:moveTo>
                  <a:lnTo>
                    <a:pt x="29928" y="767513"/>
                  </a:lnTo>
                  <a:cubicBezTo>
                    <a:pt x="29928" y="864978"/>
                    <a:pt x="-37412" y="792322"/>
                    <a:pt x="29928" y="799410"/>
                  </a:cubicBezTo>
                  <a:cubicBezTo>
                    <a:pt x="97268" y="806498"/>
                    <a:pt x="348906" y="808271"/>
                    <a:pt x="433966" y="810043"/>
                  </a:cubicBezTo>
                  <a:cubicBezTo>
                    <a:pt x="519026" y="811815"/>
                    <a:pt x="524342" y="905736"/>
                    <a:pt x="540291" y="810043"/>
                  </a:cubicBezTo>
                  <a:cubicBezTo>
                    <a:pt x="556240" y="714350"/>
                    <a:pt x="538520" y="331578"/>
                    <a:pt x="529659" y="235885"/>
                  </a:cubicBezTo>
                  <a:cubicBezTo>
                    <a:pt x="520798" y="140192"/>
                    <a:pt x="487128" y="235885"/>
                    <a:pt x="487128" y="235885"/>
                  </a:cubicBezTo>
                  <a:cubicBezTo>
                    <a:pt x="416244" y="232341"/>
                    <a:pt x="99040" y="251834"/>
                    <a:pt x="104356" y="214620"/>
                  </a:cubicBezTo>
                  <a:cubicBezTo>
                    <a:pt x="109672" y="177406"/>
                    <a:pt x="519026" y="12601"/>
                    <a:pt x="519026" y="12601"/>
                  </a:cubicBezTo>
                  <a:lnTo>
                    <a:pt x="519026" y="12601"/>
                  </a:lnTo>
                  <a:cubicBezTo>
                    <a:pt x="581049" y="12601"/>
                    <a:pt x="880534" y="-15753"/>
                    <a:pt x="891166" y="12601"/>
                  </a:cubicBezTo>
                  <a:cubicBezTo>
                    <a:pt x="901799" y="40954"/>
                    <a:pt x="582821" y="182722"/>
                    <a:pt x="582821" y="18272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1392865" y="2147777"/>
              <a:ext cx="297712" cy="765544"/>
            </a:xfrm>
            <a:custGeom>
              <a:avLst/>
              <a:gdLst>
                <a:gd name="connsiteX0" fmla="*/ 297712 w 297712"/>
                <a:gd name="connsiteY0" fmla="*/ 0 h 765544"/>
                <a:gd name="connsiteX1" fmla="*/ 255182 w 297712"/>
                <a:gd name="connsiteY1" fmla="*/ 595423 h 765544"/>
                <a:gd name="connsiteX2" fmla="*/ 212651 w 297712"/>
                <a:gd name="connsiteY2" fmla="*/ 637953 h 765544"/>
                <a:gd name="connsiteX3" fmla="*/ 0 w 297712"/>
                <a:gd name="connsiteY3" fmla="*/ 765544 h 765544"/>
              </a:gdLst>
              <a:ahLst/>
              <a:cxnLst>
                <a:cxn ang="0">
                  <a:pos x="connsiteX0" y="connsiteY0"/>
                </a:cxn>
                <a:cxn ang="0">
                  <a:pos x="connsiteX1" y="connsiteY1"/>
                </a:cxn>
                <a:cxn ang="0">
                  <a:pos x="connsiteX2" y="connsiteY2"/>
                </a:cxn>
                <a:cxn ang="0">
                  <a:pos x="connsiteX3" y="connsiteY3"/>
                </a:cxn>
              </a:cxnLst>
              <a:rect l="l" t="t" r="r" b="b"/>
              <a:pathLst>
                <a:path w="297712" h="765544">
                  <a:moveTo>
                    <a:pt x="297712" y="0"/>
                  </a:moveTo>
                  <a:cubicBezTo>
                    <a:pt x="283535" y="244549"/>
                    <a:pt x="269359" y="489098"/>
                    <a:pt x="255182" y="595423"/>
                  </a:cubicBezTo>
                  <a:cubicBezTo>
                    <a:pt x="241005" y="701749"/>
                    <a:pt x="255181" y="609600"/>
                    <a:pt x="212651" y="637953"/>
                  </a:cubicBezTo>
                  <a:cubicBezTo>
                    <a:pt x="170121" y="666306"/>
                    <a:pt x="0" y="765544"/>
                    <a:pt x="0" y="76554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p:cNvSpPr txBox="1"/>
          <p:nvPr/>
        </p:nvSpPr>
        <p:spPr>
          <a:xfrm>
            <a:off x="3753293" y="3369087"/>
            <a:ext cx="789832" cy="523220"/>
          </a:xfrm>
          <a:prstGeom prst="rect">
            <a:avLst/>
          </a:prstGeom>
          <a:noFill/>
          <a:ln>
            <a:solidFill>
              <a:schemeClr val="tx1"/>
            </a:solidFill>
          </a:ln>
        </p:spPr>
        <p:txBody>
          <a:bodyPr wrap="none" rtlCol="0">
            <a:spAutoFit/>
          </a:bodyPr>
          <a:lstStyle/>
          <a:p>
            <a:r>
              <a:rPr lang="en-US" sz="2800" b="1" dirty="0" smtClean="0"/>
              <a:t>NAT</a:t>
            </a:r>
            <a:endParaRPr lang="en-US" sz="2800" b="1" dirty="0"/>
          </a:p>
        </p:txBody>
      </p:sp>
      <p:sp>
        <p:nvSpPr>
          <p:cNvPr id="17" name="TextBox 16"/>
          <p:cNvSpPr txBox="1"/>
          <p:nvPr/>
        </p:nvSpPr>
        <p:spPr>
          <a:xfrm>
            <a:off x="866620" y="5386925"/>
            <a:ext cx="2052165" cy="646331"/>
          </a:xfrm>
          <a:prstGeom prst="rect">
            <a:avLst/>
          </a:prstGeom>
          <a:noFill/>
        </p:spPr>
        <p:txBody>
          <a:bodyPr wrap="none" rtlCol="0">
            <a:spAutoFit/>
          </a:bodyPr>
          <a:lstStyle/>
          <a:p>
            <a:pPr algn="ctr"/>
            <a:r>
              <a:rPr lang="en-US" dirty="0" smtClean="0">
                <a:latin typeface="AhnbergHand" charset="0"/>
                <a:ea typeface="AhnbergHand" charset="0"/>
                <a:cs typeface="AhnbergHand" charset="0"/>
              </a:rPr>
              <a:t>Private Address</a:t>
            </a:r>
          </a:p>
          <a:p>
            <a:pPr algn="ctr"/>
            <a:r>
              <a:rPr lang="en-US" dirty="0" smtClean="0">
                <a:latin typeface="AhnbergHand" charset="0"/>
                <a:ea typeface="AhnbergHand" charset="0"/>
                <a:cs typeface="AhnbergHand" charset="0"/>
              </a:rPr>
              <a:t>Realm</a:t>
            </a:r>
            <a:endParaRPr lang="en-US" dirty="0">
              <a:latin typeface="AhnbergHand" charset="0"/>
              <a:ea typeface="AhnbergHand" charset="0"/>
              <a:cs typeface="AhnbergHand" charset="0"/>
            </a:endParaRPr>
          </a:p>
        </p:txBody>
      </p:sp>
      <p:sp>
        <p:nvSpPr>
          <p:cNvPr id="18" name="TextBox 17"/>
          <p:cNvSpPr txBox="1"/>
          <p:nvPr/>
        </p:nvSpPr>
        <p:spPr>
          <a:xfrm>
            <a:off x="6047643" y="5294776"/>
            <a:ext cx="1755609" cy="646331"/>
          </a:xfrm>
          <a:prstGeom prst="rect">
            <a:avLst/>
          </a:prstGeom>
          <a:noFill/>
        </p:spPr>
        <p:txBody>
          <a:bodyPr wrap="none" rtlCol="0">
            <a:spAutoFit/>
          </a:bodyPr>
          <a:lstStyle/>
          <a:p>
            <a:pPr algn="ctr"/>
            <a:r>
              <a:rPr lang="en-US" dirty="0" err="1" smtClean="0">
                <a:latin typeface="AhnbergHand" charset="0"/>
                <a:ea typeface="AhnbergHand" charset="0"/>
                <a:cs typeface="AhnbergHand" charset="0"/>
              </a:rPr>
              <a:t>PublicAddress</a:t>
            </a:r>
            <a:endParaRPr lang="en-US" dirty="0" smtClean="0">
              <a:latin typeface="AhnbergHand" charset="0"/>
              <a:ea typeface="AhnbergHand" charset="0"/>
              <a:cs typeface="AhnbergHand" charset="0"/>
            </a:endParaRPr>
          </a:p>
          <a:p>
            <a:pPr algn="ctr"/>
            <a:r>
              <a:rPr lang="en-US" dirty="0" smtClean="0">
                <a:latin typeface="AhnbergHand" charset="0"/>
                <a:ea typeface="AhnbergHand" charset="0"/>
                <a:cs typeface="AhnbergHand" charset="0"/>
              </a:rPr>
              <a:t>Realm</a:t>
            </a:r>
            <a:endParaRPr lang="en-US" dirty="0">
              <a:latin typeface="AhnbergHand" charset="0"/>
              <a:ea typeface="AhnbergHand" charset="0"/>
              <a:cs typeface="AhnbergHand" charset="0"/>
            </a:endParaRPr>
          </a:p>
        </p:txBody>
      </p:sp>
      <p:sp>
        <p:nvSpPr>
          <p:cNvPr id="19" name="Freeform 18"/>
          <p:cNvSpPr/>
          <p:nvPr/>
        </p:nvSpPr>
        <p:spPr>
          <a:xfrm>
            <a:off x="1796902" y="2418154"/>
            <a:ext cx="1986427" cy="1024826"/>
          </a:xfrm>
          <a:custGeom>
            <a:avLst/>
            <a:gdLst>
              <a:gd name="connsiteX0" fmla="*/ 0 w 1986427"/>
              <a:gd name="connsiteY0" fmla="*/ 91130 h 1024826"/>
              <a:gd name="connsiteX1" fmla="*/ 733647 w 1986427"/>
              <a:gd name="connsiteY1" fmla="*/ 80497 h 1024826"/>
              <a:gd name="connsiteX2" fmla="*/ 1935126 w 1986427"/>
              <a:gd name="connsiteY2" fmla="*/ 952367 h 1024826"/>
              <a:gd name="connsiteX3" fmla="*/ 1786270 w 1986427"/>
              <a:gd name="connsiteY3" fmla="*/ 654655 h 1024826"/>
              <a:gd name="connsiteX4" fmla="*/ 1977656 w 1986427"/>
              <a:gd name="connsiteY4" fmla="*/ 1016162 h 1024826"/>
              <a:gd name="connsiteX5" fmla="*/ 1701210 w 1986427"/>
              <a:gd name="connsiteY5" fmla="*/ 920469 h 102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86427" h="1024826">
                <a:moveTo>
                  <a:pt x="0" y="91130"/>
                </a:moveTo>
                <a:cubicBezTo>
                  <a:pt x="205563" y="14044"/>
                  <a:pt x="411126" y="-63042"/>
                  <a:pt x="733647" y="80497"/>
                </a:cubicBezTo>
                <a:cubicBezTo>
                  <a:pt x="1056168" y="224036"/>
                  <a:pt x="1759689" y="856674"/>
                  <a:pt x="1935126" y="952367"/>
                </a:cubicBezTo>
                <a:cubicBezTo>
                  <a:pt x="2110563" y="1048060"/>
                  <a:pt x="1779182" y="644023"/>
                  <a:pt x="1786270" y="654655"/>
                </a:cubicBezTo>
                <a:cubicBezTo>
                  <a:pt x="1793358" y="665287"/>
                  <a:pt x="1991833" y="971860"/>
                  <a:pt x="1977656" y="1016162"/>
                </a:cubicBezTo>
                <a:cubicBezTo>
                  <a:pt x="1963479" y="1060464"/>
                  <a:pt x="1701210" y="920469"/>
                  <a:pt x="1701210" y="92046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1806397" y="2157481"/>
            <a:ext cx="288217" cy="521924"/>
          </a:xfrm>
          <a:custGeom>
            <a:avLst/>
            <a:gdLst>
              <a:gd name="connsiteX0" fmla="*/ 22403 w 288217"/>
              <a:gd name="connsiteY0" fmla="*/ 288007 h 521924"/>
              <a:gd name="connsiteX1" fmla="*/ 181891 w 288217"/>
              <a:gd name="connsiteY1" fmla="*/ 928 h 521924"/>
              <a:gd name="connsiteX2" fmla="*/ 1138 w 288217"/>
              <a:gd name="connsiteY2" fmla="*/ 373068 h 521924"/>
              <a:gd name="connsiteX3" fmla="*/ 288217 w 288217"/>
              <a:gd name="connsiteY3" fmla="*/ 521924 h 521924"/>
            </a:gdLst>
            <a:ahLst/>
            <a:cxnLst>
              <a:cxn ang="0">
                <a:pos x="connsiteX0" y="connsiteY0"/>
              </a:cxn>
              <a:cxn ang="0">
                <a:pos x="connsiteX1" y="connsiteY1"/>
              </a:cxn>
              <a:cxn ang="0">
                <a:pos x="connsiteX2" y="connsiteY2"/>
              </a:cxn>
              <a:cxn ang="0">
                <a:pos x="connsiteX3" y="connsiteY3"/>
              </a:cxn>
            </a:cxnLst>
            <a:rect l="l" t="t" r="r" b="b"/>
            <a:pathLst>
              <a:path w="288217" h="521924">
                <a:moveTo>
                  <a:pt x="22403" y="288007"/>
                </a:moveTo>
                <a:cubicBezTo>
                  <a:pt x="103919" y="137379"/>
                  <a:pt x="185435" y="-13249"/>
                  <a:pt x="181891" y="928"/>
                </a:cubicBezTo>
                <a:cubicBezTo>
                  <a:pt x="178347" y="15105"/>
                  <a:pt x="-16583" y="286235"/>
                  <a:pt x="1138" y="373068"/>
                </a:cubicBezTo>
                <a:cubicBezTo>
                  <a:pt x="18859" y="459901"/>
                  <a:pt x="288217" y="521924"/>
                  <a:pt x="288217" y="52192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2564829" y="3157870"/>
            <a:ext cx="1124924" cy="484490"/>
          </a:xfrm>
          <a:custGeom>
            <a:avLst/>
            <a:gdLst>
              <a:gd name="connsiteX0" fmla="*/ 252799 w 1124924"/>
              <a:gd name="connsiteY0" fmla="*/ 0 h 484490"/>
              <a:gd name="connsiteX1" fmla="*/ 8250 w 1124924"/>
              <a:gd name="connsiteY1" fmla="*/ 159488 h 484490"/>
              <a:gd name="connsiteX2" fmla="*/ 242166 w 1124924"/>
              <a:gd name="connsiteY2" fmla="*/ 361507 h 484490"/>
              <a:gd name="connsiteX3" fmla="*/ 18883 w 1124924"/>
              <a:gd name="connsiteY3" fmla="*/ 170121 h 484490"/>
              <a:gd name="connsiteX4" fmla="*/ 837590 w 1124924"/>
              <a:gd name="connsiteY4" fmla="*/ 361507 h 484490"/>
              <a:gd name="connsiteX5" fmla="*/ 1124669 w 1124924"/>
              <a:gd name="connsiteY5" fmla="*/ 425302 h 484490"/>
              <a:gd name="connsiteX6" fmla="*/ 805692 w 1124924"/>
              <a:gd name="connsiteY6" fmla="*/ 212651 h 484490"/>
              <a:gd name="connsiteX7" fmla="*/ 1124669 w 1124924"/>
              <a:gd name="connsiteY7" fmla="*/ 457200 h 484490"/>
              <a:gd name="connsiteX8" fmla="*/ 848222 w 1124924"/>
              <a:gd name="connsiteY8" fmla="*/ 467832 h 484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4924" h="484490">
                <a:moveTo>
                  <a:pt x="252799" y="0"/>
                </a:moveTo>
                <a:cubicBezTo>
                  <a:pt x="131410" y="49618"/>
                  <a:pt x="10022" y="99237"/>
                  <a:pt x="8250" y="159488"/>
                </a:cubicBezTo>
                <a:cubicBezTo>
                  <a:pt x="6478" y="219739"/>
                  <a:pt x="240394" y="359735"/>
                  <a:pt x="242166" y="361507"/>
                </a:cubicBezTo>
                <a:cubicBezTo>
                  <a:pt x="243938" y="363279"/>
                  <a:pt x="-80354" y="170121"/>
                  <a:pt x="18883" y="170121"/>
                </a:cubicBezTo>
                <a:cubicBezTo>
                  <a:pt x="118120" y="170121"/>
                  <a:pt x="837590" y="361507"/>
                  <a:pt x="837590" y="361507"/>
                </a:cubicBezTo>
                <a:cubicBezTo>
                  <a:pt x="1021888" y="404037"/>
                  <a:pt x="1129985" y="450111"/>
                  <a:pt x="1124669" y="425302"/>
                </a:cubicBezTo>
                <a:cubicBezTo>
                  <a:pt x="1119353" y="400493"/>
                  <a:pt x="805692" y="207335"/>
                  <a:pt x="805692" y="212651"/>
                </a:cubicBezTo>
                <a:cubicBezTo>
                  <a:pt x="805692" y="217967"/>
                  <a:pt x="1117581" y="414670"/>
                  <a:pt x="1124669" y="457200"/>
                </a:cubicBezTo>
                <a:cubicBezTo>
                  <a:pt x="1131757" y="499730"/>
                  <a:pt x="989989" y="483781"/>
                  <a:pt x="848222" y="46783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1613725" y="3719338"/>
            <a:ext cx="2023874" cy="533904"/>
          </a:xfrm>
          <a:custGeom>
            <a:avLst/>
            <a:gdLst>
              <a:gd name="connsiteX0" fmla="*/ 225708 w 2023874"/>
              <a:gd name="connsiteY0" fmla="*/ 161546 h 533904"/>
              <a:gd name="connsiteX1" fmla="*/ 2424 w 2023874"/>
              <a:gd name="connsiteY1" fmla="*/ 289136 h 533904"/>
              <a:gd name="connsiteX2" fmla="*/ 353298 w 2023874"/>
              <a:gd name="connsiteY2" fmla="*/ 533685 h 533904"/>
              <a:gd name="connsiteX3" fmla="*/ 55587 w 2023874"/>
              <a:gd name="connsiteY3" fmla="*/ 331667 h 533904"/>
              <a:gd name="connsiteX4" fmla="*/ 534052 w 2023874"/>
              <a:gd name="connsiteY4" fmla="*/ 278504 h 533904"/>
              <a:gd name="connsiteX5" fmla="*/ 1958815 w 2023874"/>
              <a:gd name="connsiteY5" fmla="*/ 33955 h 533904"/>
              <a:gd name="connsiteX6" fmla="*/ 1607940 w 2023874"/>
              <a:gd name="connsiteY6" fmla="*/ 2057 h 533904"/>
              <a:gd name="connsiteX7" fmla="*/ 2022610 w 2023874"/>
              <a:gd name="connsiteY7" fmla="*/ 33955 h 533904"/>
              <a:gd name="connsiteX8" fmla="*/ 1746163 w 2023874"/>
              <a:gd name="connsiteY8" fmla="*/ 214709 h 533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23874" h="533904">
                <a:moveTo>
                  <a:pt x="225708" y="161546"/>
                </a:moveTo>
                <a:cubicBezTo>
                  <a:pt x="103433" y="194329"/>
                  <a:pt x="-18841" y="227113"/>
                  <a:pt x="2424" y="289136"/>
                </a:cubicBezTo>
                <a:cubicBezTo>
                  <a:pt x="23689" y="351159"/>
                  <a:pt x="344438" y="526597"/>
                  <a:pt x="353298" y="533685"/>
                </a:cubicBezTo>
                <a:cubicBezTo>
                  <a:pt x="362159" y="540774"/>
                  <a:pt x="25461" y="374197"/>
                  <a:pt x="55587" y="331667"/>
                </a:cubicBezTo>
                <a:cubicBezTo>
                  <a:pt x="85713" y="289137"/>
                  <a:pt x="216847" y="328123"/>
                  <a:pt x="534052" y="278504"/>
                </a:cubicBezTo>
                <a:cubicBezTo>
                  <a:pt x="851257" y="228885"/>
                  <a:pt x="1779834" y="80029"/>
                  <a:pt x="1958815" y="33955"/>
                </a:cubicBezTo>
                <a:cubicBezTo>
                  <a:pt x="2137796" y="-12119"/>
                  <a:pt x="1597308" y="2057"/>
                  <a:pt x="1607940" y="2057"/>
                </a:cubicBezTo>
                <a:cubicBezTo>
                  <a:pt x="1618572" y="2057"/>
                  <a:pt x="1999573" y="-1487"/>
                  <a:pt x="2022610" y="33955"/>
                </a:cubicBezTo>
                <a:cubicBezTo>
                  <a:pt x="2045647" y="69397"/>
                  <a:pt x="1746163" y="214709"/>
                  <a:pt x="1746163" y="21470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2527642" y="3973811"/>
            <a:ext cx="1235717" cy="821504"/>
          </a:xfrm>
          <a:custGeom>
            <a:avLst/>
            <a:gdLst>
              <a:gd name="connsiteX0" fmla="*/ 215558 w 1235717"/>
              <a:gd name="connsiteY0" fmla="*/ 481231 h 821504"/>
              <a:gd name="connsiteX1" fmla="*/ 2907 w 1235717"/>
              <a:gd name="connsiteY1" fmla="*/ 672617 h 821504"/>
              <a:gd name="connsiteX2" fmla="*/ 353781 w 1235717"/>
              <a:gd name="connsiteY2" fmla="*/ 821473 h 821504"/>
              <a:gd name="connsiteX3" fmla="*/ 56070 w 1235717"/>
              <a:gd name="connsiteY3" fmla="*/ 683249 h 821504"/>
              <a:gd name="connsiteX4" fmla="*/ 725921 w 1235717"/>
              <a:gd name="connsiteY4" fmla="*/ 428068 h 821504"/>
              <a:gd name="connsiteX5" fmla="*/ 1151223 w 1235717"/>
              <a:gd name="connsiteY5" fmla="*/ 13398 h 821504"/>
              <a:gd name="connsiteX6" fmla="*/ 810981 w 1235717"/>
              <a:gd name="connsiteY6" fmla="*/ 151622 h 821504"/>
              <a:gd name="connsiteX7" fmla="*/ 1215018 w 1235717"/>
              <a:gd name="connsiteY7" fmla="*/ 2766 h 821504"/>
              <a:gd name="connsiteX8" fmla="*/ 1140591 w 1235717"/>
              <a:gd name="connsiteY8" fmla="*/ 311110 h 821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5717" h="821504">
                <a:moveTo>
                  <a:pt x="215558" y="481231"/>
                </a:moveTo>
                <a:cubicBezTo>
                  <a:pt x="97714" y="548570"/>
                  <a:pt x="-20130" y="615910"/>
                  <a:pt x="2907" y="672617"/>
                </a:cubicBezTo>
                <a:cubicBezTo>
                  <a:pt x="25944" y="729324"/>
                  <a:pt x="344921" y="819701"/>
                  <a:pt x="353781" y="821473"/>
                </a:cubicBezTo>
                <a:cubicBezTo>
                  <a:pt x="362641" y="823245"/>
                  <a:pt x="-5953" y="748816"/>
                  <a:pt x="56070" y="683249"/>
                </a:cubicBezTo>
                <a:cubicBezTo>
                  <a:pt x="118093" y="617682"/>
                  <a:pt x="543396" y="539710"/>
                  <a:pt x="725921" y="428068"/>
                </a:cubicBezTo>
                <a:cubicBezTo>
                  <a:pt x="908447" y="316426"/>
                  <a:pt x="1137046" y="59472"/>
                  <a:pt x="1151223" y="13398"/>
                </a:cubicBezTo>
                <a:cubicBezTo>
                  <a:pt x="1165400" y="-32676"/>
                  <a:pt x="800348" y="153394"/>
                  <a:pt x="810981" y="151622"/>
                </a:cubicBezTo>
                <a:cubicBezTo>
                  <a:pt x="821614" y="149850"/>
                  <a:pt x="1160083" y="-23815"/>
                  <a:pt x="1215018" y="2766"/>
                </a:cubicBezTo>
                <a:cubicBezTo>
                  <a:pt x="1269953" y="29347"/>
                  <a:pt x="1205272" y="170228"/>
                  <a:pt x="1140591" y="31111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4593265" y="3020959"/>
            <a:ext cx="1197013" cy="392092"/>
          </a:xfrm>
          <a:custGeom>
            <a:avLst/>
            <a:gdLst>
              <a:gd name="connsiteX0" fmla="*/ 0 w 1197013"/>
              <a:gd name="connsiteY0" fmla="*/ 392092 h 392092"/>
              <a:gd name="connsiteX1" fmla="*/ 1063256 w 1197013"/>
              <a:gd name="connsiteY1" fmla="*/ 41218 h 392092"/>
              <a:gd name="connsiteX2" fmla="*/ 786809 w 1197013"/>
              <a:gd name="connsiteY2" fmla="*/ 9320 h 392092"/>
              <a:gd name="connsiteX3" fmla="*/ 1190847 w 1197013"/>
              <a:gd name="connsiteY3" fmla="*/ 62483 h 392092"/>
              <a:gd name="connsiteX4" fmla="*/ 1041991 w 1197013"/>
              <a:gd name="connsiteY4" fmla="*/ 200706 h 392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7013" h="392092">
                <a:moveTo>
                  <a:pt x="0" y="392092"/>
                </a:moveTo>
                <a:cubicBezTo>
                  <a:pt x="466060" y="248552"/>
                  <a:pt x="932121" y="105013"/>
                  <a:pt x="1063256" y="41218"/>
                </a:cubicBezTo>
                <a:cubicBezTo>
                  <a:pt x="1194391" y="-22577"/>
                  <a:pt x="765544" y="5776"/>
                  <a:pt x="786809" y="9320"/>
                </a:cubicBezTo>
                <a:cubicBezTo>
                  <a:pt x="808074" y="12864"/>
                  <a:pt x="1148317" y="30585"/>
                  <a:pt x="1190847" y="62483"/>
                </a:cubicBezTo>
                <a:cubicBezTo>
                  <a:pt x="1233377" y="94381"/>
                  <a:pt x="1041991" y="200706"/>
                  <a:pt x="1041991" y="2007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4603898" y="3412424"/>
            <a:ext cx="1243515" cy="277074"/>
          </a:xfrm>
          <a:custGeom>
            <a:avLst/>
            <a:gdLst>
              <a:gd name="connsiteX0" fmla="*/ 0 w 1243515"/>
              <a:gd name="connsiteY0" fmla="*/ 181381 h 277074"/>
              <a:gd name="connsiteX1" fmla="*/ 1212111 w 1243515"/>
              <a:gd name="connsiteY1" fmla="*/ 75055 h 277074"/>
              <a:gd name="connsiteX2" fmla="*/ 914400 w 1243515"/>
              <a:gd name="connsiteY2" fmla="*/ 627 h 277074"/>
              <a:gd name="connsiteX3" fmla="*/ 1222744 w 1243515"/>
              <a:gd name="connsiteY3" fmla="*/ 53790 h 277074"/>
              <a:gd name="connsiteX4" fmla="*/ 903767 w 1243515"/>
              <a:gd name="connsiteY4" fmla="*/ 277074 h 2770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3515" h="277074">
                <a:moveTo>
                  <a:pt x="0" y="181381"/>
                </a:moveTo>
                <a:cubicBezTo>
                  <a:pt x="529855" y="143281"/>
                  <a:pt x="1059711" y="105181"/>
                  <a:pt x="1212111" y="75055"/>
                </a:cubicBezTo>
                <a:cubicBezTo>
                  <a:pt x="1364511" y="44929"/>
                  <a:pt x="912628" y="4171"/>
                  <a:pt x="914400" y="627"/>
                </a:cubicBezTo>
                <a:cubicBezTo>
                  <a:pt x="916172" y="-2917"/>
                  <a:pt x="1224516" y="7716"/>
                  <a:pt x="1222744" y="53790"/>
                </a:cubicBezTo>
                <a:cubicBezTo>
                  <a:pt x="1220972" y="99864"/>
                  <a:pt x="903767" y="277074"/>
                  <a:pt x="903767" y="27707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4572000" y="3774558"/>
            <a:ext cx="1244009" cy="255182"/>
          </a:xfrm>
          <a:custGeom>
            <a:avLst/>
            <a:gdLst>
              <a:gd name="connsiteX0" fmla="*/ 0 w 1244009"/>
              <a:gd name="connsiteY0" fmla="*/ 0 h 255182"/>
              <a:gd name="connsiteX1" fmla="*/ 1169581 w 1244009"/>
              <a:gd name="connsiteY1" fmla="*/ 159489 h 255182"/>
              <a:gd name="connsiteX2" fmla="*/ 988828 w 1244009"/>
              <a:gd name="connsiteY2" fmla="*/ 31898 h 255182"/>
              <a:gd name="connsiteX3" fmla="*/ 1244009 w 1244009"/>
              <a:gd name="connsiteY3" fmla="*/ 202019 h 255182"/>
              <a:gd name="connsiteX4" fmla="*/ 988828 w 1244009"/>
              <a:gd name="connsiteY4" fmla="*/ 255182 h 2551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4009" h="255182">
                <a:moveTo>
                  <a:pt x="0" y="0"/>
                </a:moveTo>
                <a:cubicBezTo>
                  <a:pt x="502388" y="77086"/>
                  <a:pt x="1004776" y="154173"/>
                  <a:pt x="1169581" y="159489"/>
                </a:cubicBezTo>
                <a:cubicBezTo>
                  <a:pt x="1334386" y="164805"/>
                  <a:pt x="976423" y="24810"/>
                  <a:pt x="988828" y="31898"/>
                </a:cubicBezTo>
                <a:cubicBezTo>
                  <a:pt x="1001233" y="38986"/>
                  <a:pt x="1244009" y="164805"/>
                  <a:pt x="1244009" y="202019"/>
                </a:cubicBezTo>
                <a:cubicBezTo>
                  <a:pt x="1244009" y="239233"/>
                  <a:pt x="988828" y="255182"/>
                  <a:pt x="988828" y="2551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4529470" y="3965944"/>
            <a:ext cx="1172389" cy="414109"/>
          </a:xfrm>
          <a:custGeom>
            <a:avLst/>
            <a:gdLst>
              <a:gd name="connsiteX0" fmla="*/ 0 w 1172389"/>
              <a:gd name="connsiteY0" fmla="*/ 0 h 414109"/>
              <a:gd name="connsiteX1" fmla="*/ 1116418 w 1172389"/>
              <a:gd name="connsiteY1" fmla="*/ 308344 h 414109"/>
              <a:gd name="connsiteX2" fmla="*/ 914400 w 1172389"/>
              <a:gd name="connsiteY2" fmla="*/ 95693 h 414109"/>
              <a:gd name="connsiteX3" fmla="*/ 1169581 w 1172389"/>
              <a:gd name="connsiteY3" fmla="*/ 382772 h 414109"/>
              <a:gd name="connsiteX4" fmla="*/ 712381 w 1172389"/>
              <a:gd name="connsiteY4" fmla="*/ 393405 h 414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2389" h="414109">
                <a:moveTo>
                  <a:pt x="0" y="0"/>
                </a:moveTo>
                <a:cubicBezTo>
                  <a:pt x="482009" y="146197"/>
                  <a:pt x="964018" y="292395"/>
                  <a:pt x="1116418" y="308344"/>
                </a:cubicBezTo>
                <a:cubicBezTo>
                  <a:pt x="1268818" y="324293"/>
                  <a:pt x="905540" y="83288"/>
                  <a:pt x="914400" y="95693"/>
                </a:cubicBezTo>
                <a:cubicBezTo>
                  <a:pt x="923260" y="108098"/>
                  <a:pt x="1203251" y="333153"/>
                  <a:pt x="1169581" y="382772"/>
                </a:cubicBezTo>
                <a:cubicBezTo>
                  <a:pt x="1135911" y="432391"/>
                  <a:pt x="924146" y="412898"/>
                  <a:pt x="712381" y="39340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loud 28"/>
          <p:cNvSpPr/>
          <p:nvPr/>
        </p:nvSpPr>
        <p:spPr>
          <a:xfrm>
            <a:off x="5764407" y="1745446"/>
            <a:ext cx="3018971" cy="3604087"/>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9799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6"/>
          <p:cNvSpPr>
            <a:spLocks noChangeArrowheads="1"/>
          </p:cNvSpPr>
          <p:nvPr/>
        </p:nvSpPr>
        <p:spPr bwMode="auto">
          <a:xfrm>
            <a:off x="1873860" y="1754356"/>
            <a:ext cx="5281612" cy="1714500"/>
          </a:xfrm>
          <a:prstGeom prst="rect">
            <a:avLst/>
          </a:prstGeom>
          <a:solidFill>
            <a:srgbClr val="EBEBEB"/>
          </a:solidFill>
          <a:ln w="9525">
            <a:solidFill>
              <a:schemeClr val="tx1"/>
            </a:solidFill>
            <a:miter lim="800000"/>
            <a:headEnd/>
            <a:tailEnd/>
          </a:ln>
          <a:effectLst>
            <a:outerShdw blurRad="63500" dist="107763" dir="2700000" algn="ctr" rotWithShape="0">
              <a:schemeClr val="tx2">
                <a:alpha val="74998"/>
              </a:schemeClr>
            </a:outerShdw>
          </a:effectLst>
        </p:spPr>
        <p:txBody>
          <a:bodyPr wrap="none" anchor="ctr"/>
          <a:lstStyle/>
          <a:p>
            <a:endParaRPr lang="en-US" sz="1400"/>
          </a:p>
        </p:txBody>
      </p:sp>
      <p:sp>
        <p:nvSpPr>
          <p:cNvPr id="5" name="Line 157"/>
          <p:cNvSpPr>
            <a:spLocks noChangeShapeType="1"/>
          </p:cNvSpPr>
          <p:nvPr/>
        </p:nvSpPr>
        <p:spPr bwMode="auto">
          <a:xfrm>
            <a:off x="1870685" y="2325856"/>
            <a:ext cx="52816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6" name="Line 158"/>
          <p:cNvSpPr>
            <a:spLocks noChangeShapeType="1"/>
          </p:cNvSpPr>
          <p:nvPr/>
        </p:nvSpPr>
        <p:spPr bwMode="auto">
          <a:xfrm>
            <a:off x="1870685" y="2897356"/>
            <a:ext cx="5287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tx2">
                      <a:alpha val="74998"/>
                    </a:schemeClr>
                  </a:outerShdw>
                </a:effectLst>
              </a14:hiddenEffects>
            </a:ext>
          </a:extLst>
        </p:spPr>
        <p:txBody>
          <a:bodyPr wrap="none" anchor="ctr"/>
          <a:lstStyle/>
          <a:p>
            <a:endParaRPr lang="en-US" sz="1400"/>
          </a:p>
        </p:txBody>
      </p:sp>
      <p:sp>
        <p:nvSpPr>
          <p:cNvPr id="7" name="Line 159"/>
          <p:cNvSpPr>
            <a:spLocks noChangeShapeType="1"/>
          </p:cNvSpPr>
          <p:nvPr/>
        </p:nvSpPr>
        <p:spPr bwMode="auto">
          <a:xfrm>
            <a:off x="4510697" y="1754356"/>
            <a:ext cx="0" cy="857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8" name="Line 160"/>
          <p:cNvSpPr>
            <a:spLocks noChangeShapeType="1"/>
          </p:cNvSpPr>
          <p:nvPr/>
        </p:nvSpPr>
        <p:spPr bwMode="auto">
          <a:xfrm>
            <a:off x="5831497" y="3183106"/>
            <a:ext cx="0" cy="285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9" name="Line 161"/>
          <p:cNvSpPr>
            <a:spLocks noChangeShapeType="1"/>
          </p:cNvSpPr>
          <p:nvPr/>
        </p:nvSpPr>
        <p:spPr bwMode="auto">
          <a:xfrm>
            <a:off x="5005997" y="2046456"/>
            <a:ext cx="0" cy="285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0" name="Line 162"/>
          <p:cNvSpPr>
            <a:spLocks noChangeShapeType="1"/>
          </p:cNvSpPr>
          <p:nvPr/>
        </p:nvSpPr>
        <p:spPr bwMode="auto">
          <a:xfrm>
            <a:off x="2531085" y="1748006"/>
            <a:ext cx="0" cy="292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1" name="Line 163"/>
          <p:cNvSpPr>
            <a:spLocks noChangeShapeType="1"/>
          </p:cNvSpPr>
          <p:nvPr/>
        </p:nvSpPr>
        <p:spPr bwMode="auto">
          <a:xfrm>
            <a:off x="3189897" y="1754356"/>
            <a:ext cx="0" cy="285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2" name="Text Box 164"/>
          <p:cNvSpPr txBox="1">
            <a:spLocks noChangeArrowheads="1"/>
          </p:cNvSpPr>
          <p:nvPr/>
        </p:nvSpPr>
        <p:spPr bwMode="auto">
          <a:xfrm>
            <a:off x="1818297" y="1743243"/>
            <a:ext cx="78233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latin typeface="Arial" charset="0"/>
              </a:rPr>
              <a:t>Version</a:t>
            </a:r>
          </a:p>
        </p:txBody>
      </p:sp>
      <p:sp>
        <p:nvSpPr>
          <p:cNvPr id="13" name="Text Box 165"/>
          <p:cNvSpPr txBox="1">
            <a:spLocks noChangeArrowheads="1"/>
          </p:cNvSpPr>
          <p:nvPr/>
        </p:nvSpPr>
        <p:spPr bwMode="auto">
          <a:xfrm>
            <a:off x="2567597" y="1743243"/>
            <a:ext cx="46358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latin typeface="Arial" charset="0"/>
              </a:rPr>
              <a:t>IHL</a:t>
            </a:r>
          </a:p>
        </p:txBody>
      </p:sp>
      <p:sp>
        <p:nvSpPr>
          <p:cNvPr id="14" name="Text Box 166"/>
          <p:cNvSpPr txBox="1">
            <a:spLocks noChangeArrowheads="1"/>
          </p:cNvSpPr>
          <p:nvPr/>
        </p:nvSpPr>
        <p:spPr bwMode="auto">
          <a:xfrm>
            <a:off x="4755172" y="1743243"/>
            <a:ext cx="115877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latin typeface="Arial" charset="0"/>
              </a:rPr>
              <a:t>Total Length</a:t>
            </a:r>
          </a:p>
        </p:txBody>
      </p:sp>
      <p:sp>
        <p:nvSpPr>
          <p:cNvPr id="15" name="Text Box 167"/>
          <p:cNvSpPr txBox="1">
            <a:spLocks noChangeArrowheads="1"/>
          </p:cNvSpPr>
          <p:nvPr/>
        </p:nvSpPr>
        <p:spPr bwMode="auto">
          <a:xfrm>
            <a:off x="4466247" y="2054393"/>
            <a:ext cx="62228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latin typeface="Arial" charset="0"/>
              </a:rPr>
              <a:t>Flags</a:t>
            </a:r>
          </a:p>
        </p:txBody>
      </p:sp>
      <p:sp>
        <p:nvSpPr>
          <p:cNvPr id="16" name="Text Box 168"/>
          <p:cNvSpPr txBox="1">
            <a:spLocks noChangeArrowheads="1"/>
          </p:cNvSpPr>
          <p:nvPr/>
        </p:nvSpPr>
        <p:spPr bwMode="auto">
          <a:xfrm>
            <a:off x="2678722" y="2054393"/>
            <a:ext cx="118974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latin typeface="Arial" charset="0"/>
              </a:rPr>
              <a:t>Identification</a:t>
            </a:r>
          </a:p>
        </p:txBody>
      </p:sp>
      <p:sp>
        <p:nvSpPr>
          <p:cNvPr id="17" name="Text Box 169"/>
          <p:cNvSpPr txBox="1">
            <a:spLocks noChangeArrowheads="1"/>
          </p:cNvSpPr>
          <p:nvPr/>
        </p:nvSpPr>
        <p:spPr bwMode="auto">
          <a:xfrm>
            <a:off x="5312385" y="2054393"/>
            <a:ext cx="147348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latin typeface="Arial" charset="0"/>
              </a:rPr>
              <a:t>Fragment Offset</a:t>
            </a:r>
          </a:p>
        </p:txBody>
      </p:sp>
      <p:sp>
        <p:nvSpPr>
          <p:cNvPr id="18" name="Text Box 170"/>
          <p:cNvSpPr txBox="1">
            <a:spLocks noChangeArrowheads="1"/>
          </p:cNvSpPr>
          <p:nvPr/>
        </p:nvSpPr>
        <p:spPr bwMode="auto">
          <a:xfrm>
            <a:off x="1956410" y="2346493"/>
            <a:ext cx="118898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latin typeface="Arial" charset="0"/>
              </a:rPr>
              <a:t>Time To Live</a:t>
            </a:r>
          </a:p>
        </p:txBody>
      </p:sp>
      <p:sp>
        <p:nvSpPr>
          <p:cNvPr id="19" name="Text Box 171"/>
          <p:cNvSpPr txBox="1">
            <a:spLocks noChangeArrowheads="1"/>
          </p:cNvSpPr>
          <p:nvPr/>
        </p:nvSpPr>
        <p:spPr bwMode="auto">
          <a:xfrm>
            <a:off x="3991585" y="2625893"/>
            <a:ext cx="155177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b="1" dirty="0">
                <a:solidFill>
                  <a:srgbClr val="FF0000"/>
                </a:solidFill>
                <a:latin typeface="Arial" charset="0"/>
              </a:rPr>
              <a:t>Source Address</a:t>
            </a:r>
          </a:p>
        </p:txBody>
      </p:sp>
      <p:sp>
        <p:nvSpPr>
          <p:cNvPr id="20" name="Text Box 172"/>
          <p:cNvSpPr txBox="1">
            <a:spLocks noChangeArrowheads="1"/>
          </p:cNvSpPr>
          <p:nvPr/>
        </p:nvSpPr>
        <p:spPr bwMode="auto">
          <a:xfrm>
            <a:off x="3950310" y="2898943"/>
            <a:ext cx="191725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b="1" dirty="0">
                <a:solidFill>
                  <a:srgbClr val="FF0000"/>
                </a:solidFill>
                <a:latin typeface="Arial" charset="0"/>
              </a:rPr>
              <a:t>Destination Address</a:t>
            </a:r>
          </a:p>
        </p:txBody>
      </p:sp>
      <p:sp>
        <p:nvSpPr>
          <p:cNvPr id="21" name="Text Box 173"/>
          <p:cNvSpPr txBox="1">
            <a:spLocks noChangeArrowheads="1"/>
          </p:cNvSpPr>
          <p:nvPr/>
        </p:nvSpPr>
        <p:spPr bwMode="auto">
          <a:xfrm>
            <a:off x="3442310" y="3203743"/>
            <a:ext cx="80182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latin typeface="Arial" charset="0"/>
              </a:rPr>
              <a:t>Options</a:t>
            </a:r>
          </a:p>
        </p:txBody>
      </p:sp>
      <p:sp>
        <p:nvSpPr>
          <p:cNvPr id="22" name="Text Box 174"/>
          <p:cNvSpPr txBox="1">
            <a:spLocks noChangeArrowheads="1"/>
          </p:cNvSpPr>
          <p:nvPr/>
        </p:nvSpPr>
        <p:spPr bwMode="auto">
          <a:xfrm>
            <a:off x="5958497" y="3203743"/>
            <a:ext cx="84189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latin typeface="Arial" charset="0"/>
              </a:rPr>
              <a:t>Padding</a:t>
            </a:r>
          </a:p>
        </p:txBody>
      </p:sp>
      <p:sp>
        <p:nvSpPr>
          <p:cNvPr id="23" name="Line 175"/>
          <p:cNvSpPr>
            <a:spLocks noChangeShapeType="1"/>
          </p:cNvSpPr>
          <p:nvPr/>
        </p:nvSpPr>
        <p:spPr bwMode="auto">
          <a:xfrm>
            <a:off x="3189897" y="2332206"/>
            <a:ext cx="0" cy="284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24" name="Text Box 176"/>
          <p:cNvSpPr txBox="1">
            <a:spLocks noChangeArrowheads="1"/>
          </p:cNvSpPr>
          <p:nvPr/>
        </p:nvSpPr>
        <p:spPr bwMode="auto">
          <a:xfrm>
            <a:off x="3393097" y="2346493"/>
            <a:ext cx="114486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dirty="0">
                <a:latin typeface="Arial" charset="0"/>
              </a:rPr>
              <a:t>Protocol = 6</a:t>
            </a:r>
          </a:p>
        </p:txBody>
      </p:sp>
      <p:sp>
        <p:nvSpPr>
          <p:cNvPr id="25" name="Text Box 177"/>
          <p:cNvSpPr txBox="1">
            <a:spLocks noChangeArrowheads="1"/>
          </p:cNvSpPr>
          <p:nvPr/>
        </p:nvSpPr>
        <p:spPr bwMode="auto">
          <a:xfrm>
            <a:off x="4831372" y="2346493"/>
            <a:ext cx="174759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b="1" dirty="0">
                <a:solidFill>
                  <a:srgbClr val="FF0000"/>
                </a:solidFill>
                <a:latin typeface="Arial" charset="0"/>
              </a:rPr>
              <a:t>Header Checksum</a:t>
            </a:r>
          </a:p>
        </p:txBody>
      </p:sp>
      <p:sp>
        <p:nvSpPr>
          <p:cNvPr id="26" name="Rectangle 178"/>
          <p:cNvSpPr>
            <a:spLocks noChangeArrowheads="1"/>
          </p:cNvSpPr>
          <p:nvPr/>
        </p:nvSpPr>
        <p:spPr bwMode="auto">
          <a:xfrm rot="2537342">
            <a:off x="7017360" y="3232318"/>
            <a:ext cx="146050" cy="142875"/>
          </a:xfrm>
          <a:prstGeom prst="rect">
            <a:avLst/>
          </a:prstGeom>
          <a:solidFill>
            <a:srgbClr val="EBEBEB"/>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27" name="Rectangle 179"/>
          <p:cNvSpPr>
            <a:spLocks noChangeArrowheads="1"/>
          </p:cNvSpPr>
          <p:nvPr/>
        </p:nvSpPr>
        <p:spPr bwMode="auto">
          <a:xfrm>
            <a:off x="6952272" y="3198981"/>
            <a:ext cx="200025" cy="227012"/>
          </a:xfrm>
          <a:prstGeom prst="rect">
            <a:avLst/>
          </a:prstGeom>
          <a:solidFill>
            <a:srgbClr val="EBEB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28" name="Rectangle 180"/>
          <p:cNvSpPr>
            <a:spLocks noChangeArrowheads="1"/>
          </p:cNvSpPr>
          <p:nvPr/>
        </p:nvSpPr>
        <p:spPr bwMode="auto">
          <a:xfrm rot="19473818">
            <a:off x="7125310" y="3330743"/>
            <a:ext cx="82550" cy="7461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29" name="Line 181"/>
          <p:cNvSpPr>
            <a:spLocks noChangeShapeType="1"/>
          </p:cNvSpPr>
          <p:nvPr/>
        </p:nvSpPr>
        <p:spPr bwMode="auto">
          <a:xfrm flipH="1">
            <a:off x="7114197" y="3303756"/>
            <a:ext cx="82550" cy="63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30" name="Line 182"/>
          <p:cNvSpPr>
            <a:spLocks noChangeShapeType="1"/>
          </p:cNvSpPr>
          <p:nvPr/>
        </p:nvSpPr>
        <p:spPr bwMode="auto">
          <a:xfrm flipH="1" flipV="1">
            <a:off x="7117372" y="3370431"/>
            <a:ext cx="38100" cy="47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31" name="Line 183"/>
          <p:cNvSpPr>
            <a:spLocks noChangeShapeType="1"/>
          </p:cNvSpPr>
          <p:nvPr/>
        </p:nvSpPr>
        <p:spPr bwMode="auto">
          <a:xfrm>
            <a:off x="1870685" y="3186281"/>
            <a:ext cx="5287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32" name="Line 184"/>
          <p:cNvSpPr>
            <a:spLocks noChangeShapeType="1"/>
          </p:cNvSpPr>
          <p:nvPr/>
        </p:nvSpPr>
        <p:spPr bwMode="auto">
          <a:xfrm>
            <a:off x="1870685" y="2600493"/>
            <a:ext cx="5287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33" name="Line 185"/>
          <p:cNvSpPr>
            <a:spLocks noChangeShapeType="1"/>
          </p:cNvSpPr>
          <p:nvPr/>
        </p:nvSpPr>
        <p:spPr bwMode="auto">
          <a:xfrm>
            <a:off x="1870685" y="2028993"/>
            <a:ext cx="5287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grpSp>
        <p:nvGrpSpPr>
          <p:cNvPr id="34" name="Group 186"/>
          <p:cNvGrpSpPr>
            <a:grpSpLocks/>
          </p:cNvGrpSpPr>
          <p:nvPr/>
        </p:nvGrpSpPr>
        <p:grpSpPr bwMode="auto">
          <a:xfrm>
            <a:off x="1857985" y="1536868"/>
            <a:ext cx="5292725" cy="179388"/>
            <a:chOff x="980" y="639"/>
            <a:chExt cx="3334" cy="113"/>
          </a:xfrm>
        </p:grpSpPr>
        <p:sp>
          <p:nvSpPr>
            <p:cNvPr id="35" name="Line 187"/>
            <p:cNvSpPr>
              <a:spLocks noChangeShapeType="1"/>
            </p:cNvSpPr>
            <p:nvPr/>
          </p:nvSpPr>
          <p:spPr bwMode="auto">
            <a:xfrm>
              <a:off x="983" y="752"/>
              <a:ext cx="333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36" name="Line 188"/>
            <p:cNvSpPr>
              <a:spLocks noChangeShapeType="1"/>
            </p:cNvSpPr>
            <p:nvPr/>
          </p:nvSpPr>
          <p:spPr bwMode="auto">
            <a:xfrm flipV="1">
              <a:off x="980" y="639"/>
              <a:ext cx="0" cy="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37" name="Line 189"/>
            <p:cNvSpPr>
              <a:spLocks noChangeShapeType="1"/>
            </p:cNvSpPr>
            <p:nvPr/>
          </p:nvSpPr>
          <p:spPr bwMode="auto">
            <a:xfrm flipV="1">
              <a:off x="1813" y="639"/>
              <a:ext cx="0" cy="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38" name="Line 190"/>
            <p:cNvSpPr>
              <a:spLocks noChangeShapeType="1"/>
            </p:cNvSpPr>
            <p:nvPr/>
          </p:nvSpPr>
          <p:spPr bwMode="auto">
            <a:xfrm flipV="1">
              <a:off x="4314" y="639"/>
              <a:ext cx="0" cy="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39" name="Line 191"/>
            <p:cNvSpPr>
              <a:spLocks noChangeShapeType="1"/>
            </p:cNvSpPr>
            <p:nvPr/>
          </p:nvSpPr>
          <p:spPr bwMode="auto">
            <a:xfrm flipV="1">
              <a:off x="2647" y="639"/>
              <a:ext cx="0" cy="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40" name="Line 192"/>
            <p:cNvSpPr>
              <a:spLocks noChangeShapeType="1"/>
            </p:cNvSpPr>
            <p:nvPr/>
          </p:nvSpPr>
          <p:spPr bwMode="auto">
            <a:xfrm flipV="1">
              <a:off x="3480" y="639"/>
              <a:ext cx="0" cy="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grpSp>
          <p:nvGrpSpPr>
            <p:cNvPr id="41" name="Group 193"/>
            <p:cNvGrpSpPr>
              <a:grpSpLocks/>
            </p:cNvGrpSpPr>
            <p:nvPr/>
          </p:nvGrpSpPr>
          <p:grpSpPr bwMode="auto">
            <a:xfrm>
              <a:off x="1094" y="692"/>
              <a:ext cx="620" cy="60"/>
              <a:chOff x="1094" y="688"/>
              <a:chExt cx="620" cy="60"/>
            </a:xfrm>
          </p:grpSpPr>
          <p:sp>
            <p:nvSpPr>
              <p:cNvPr id="66" name="Line 194"/>
              <p:cNvSpPr>
                <a:spLocks noChangeShapeType="1"/>
              </p:cNvSpPr>
              <p:nvPr/>
            </p:nvSpPr>
            <p:spPr bwMode="auto">
              <a:xfrm flipV="1">
                <a:off x="109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67" name="Line 195"/>
              <p:cNvSpPr>
                <a:spLocks noChangeShapeType="1"/>
              </p:cNvSpPr>
              <p:nvPr/>
            </p:nvSpPr>
            <p:spPr bwMode="auto">
              <a:xfrm flipV="1">
                <a:off x="171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68" name="Line 196"/>
              <p:cNvSpPr>
                <a:spLocks noChangeShapeType="1"/>
              </p:cNvSpPr>
              <p:nvPr/>
            </p:nvSpPr>
            <p:spPr bwMode="auto">
              <a:xfrm flipV="1">
                <a:off x="150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69" name="Line 197"/>
              <p:cNvSpPr>
                <a:spLocks noChangeShapeType="1"/>
              </p:cNvSpPr>
              <p:nvPr/>
            </p:nvSpPr>
            <p:spPr bwMode="auto">
              <a:xfrm flipV="1">
                <a:off x="140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70" name="Line 198"/>
              <p:cNvSpPr>
                <a:spLocks noChangeShapeType="1"/>
              </p:cNvSpPr>
              <p:nvPr/>
            </p:nvSpPr>
            <p:spPr bwMode="auto">
              <a:xfrm flipV="1">
                <a:off x="119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71" name="Line 199"/>
              <p:cNvSpPr>
                <a:spLocks noChangeShapeType="1"/>
              </p:cNvSpPr>
              <p:nvPr/>
            </p:nvSpPr>
            <p:spPr bwMode="auto">
              <a:xfrm flipV="1">
                <a:off x="130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72" name="Line 200"/>
              <p:cNvSpPr>
                <a:spLocks noChangeShapeType="1"/>
              </p:cNvSpPr>
              <p:nvPr/>
            </p:nvSpPr>
            <p:spPr bwMode="auto">
              <a:xfrm flipV="1">
                <a:off x="161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grpSp>
        <p:grpSp>
          <p:nvGrpSpPr>
            <p:cNvPr id="42" name="Group 201"/>
            <p:cNvGrpSpPr>
              <a:grpSpLocks/>
            </p:cNvGrpSpPr>
            <p:nvPr/>
          </p:nvGrpSpPr>
          <p:grpSpPr bwMode="auto">
            <a:xfrm>
              <a:off x="3578" y="692"/>
              <a:ext cx="620" cy="60"/>
              <a:chOff x="1094" y="688"/>
              <a:chExt cx="620" cy="60"/>
            </a:xfrm>
          </p:grpSpPr>
          <p:sp>
            <p:nvSpPr>
              <p:cNvPr id="59" name="Line 202"/>
              <p:cNvSpPr>
                <a:spLocks noChangeShapeType="1"/>
              </p:cNvSpPr>
              <p:nvPr/>
            </p:nvSpPr>
            <p:spPr bwMode="auto">
              <a:xfrm flipV="1">
                <a:off x="109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60" name="Line 203"/>
              <p:cNvSpPr>
                <a:spLocks noChangeShapeType="1"/>
              </p:cNvSpPr>
              <p:nvPr/>
            </p:nvSpPr>
            <p:spPr bwMode="auto">
              <a:xfrm flipV="1">
                <a:off x="171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61" name="Line 204"/>
              <p:cNvSpPr>
                <a:spLocks noChangeShapeType="1"/>
              </p:cNvSpPr>
              <p:nvPr/>
            </p:nvSpPr>
            <p:spPr bwMode="auto">
              <a:xfrm flipV="1">
                <a:off x="150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62" name="Line 205"/>
              <p:cNvSpPr>
                <a:spLocks noChangeShapeType="1"/>
              </p:cNvSpPr>
              <p:nvPr/>
            </p:nvSpPr>
            <p:spPr bwMode="auto">
              <a:xfrm flipV="1">
                <a:off x="140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63" name="Line 206"/>
              <p:cNvSpPr>
                <a:spLocks noChangeShapeType="1"/>
              </p:cNvSpPr>
              <p:nvPr/>
            </p:nvSpPr>
            <p:spPr bwMode="auto">
              <a:xfrm flipV="1">
                <a:off x="119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64" name="Line 207"/>
              <p:cNvSpPr>
                <a:spLocks noChangeShapeType="1"/>
              </p:cNvSpPr>
              <p:nvPr/>
            </p:nvSpPr>
            <p:spPr bwMode="auto">
              <a:xfrm flipV="1">
                <a:off x="130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65" name="Line 208"/>
              <p:cNvSpPr>
                <a:spLocks noChangeShapeType="1"/>
              </p:cNvSpPr>
              <p:nvPr/>
            </p:nvSpPr>
            <p:spPr bwMode="auto">
              <a:xfrm flipV="1">
                <a:off x="161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grpSp>
        <p:grpSp>
          <p:nvGrpSpPr>
            <p:cNvPr id="43" name="Group 209"/>
            <p:cNvGrpSpPr>
              <a:grpSpLocks/>
            </p:cNvGrpSpPr>
            <p:nvPr/>
          </p:nvGrpSpPr>
          <p:grpSpPr bwMode="auto">
            <a:xfrm>
              <a:off x="2754" y="692"/>
              <a:ext cx="620" cy="60"/>
              <a:chOff x="1094" y="688"/>
              <a:chExt cx="620" cy="60"/>
            </a:xfrm>
          </p:grpSpPr>
          <p:sp>
            <p:nvSpPr>
              <p:cNvPr id="52" name="Line 210"/>
              <p:cNvSpPr>
                <a:spLocks noChangeShapeType="1"/>
              </p:cNvSpPr>
              <p:nvPr/>
            </p:nvSpPr>
            <p:spPr bwMode="auto">
              <a:xfrm flipV="1">
                <a:off x="109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53" name="Line 211"/>
              <p:cNvSpPr>
                <a:spLocks noChangeShapeType="1"/>
              </p:cNvSpPr>
              <p:nvPr/>
            </p:nvSpPr>
            <p:spPr bwMode="auto">
              <a:xfrm flipV="1">
                <a:off x="171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54" name="Line 212"/>
              <p:cNvSpPr>
                <a:spLocks noChangeShapeType="1"/>
              </p:cNvSpPr>
              <p:nvPr/>
            </p:nvSpPr>
            <p:spPr bwMode="auto">
              <a:xfrm flipV="1">
                <a:off x="150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55" name="Line 213"/>
              <p:cNvSpPr>
                <a:spLocks noChangeShapeType="1"/>
              </p:cNvSpPr>
              <p:nvPr/>
            </p:nvSpPr>
            <p:spPr bwMode="auto">
              <a:xfrm flipV="1">
                <a:off x="140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56" name="Line 214"/>
              <p:cNvSpPr>
                <a:spLocks noChangeShapeType="1"/>
              </p:cNvSpPr>
              <p:nvPr/>
            </p:nvSpPr>
            <p:spPr bwMode="auto">
              <a:xfrm flipV="1">
                <a:off x="119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57" name="Line 215"/>
              <p:cNvSpPr>
                <a:spLocks noChangeShapeType="1"/>
              </p:cNvSpPr>
              <p:nvPr/>
            </p:nvSpPr>
            <p:spPr bwMode="auto">
              <a:xfrm flipV="1">
                <a:off x="130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58" name="Line 216"/>
              <p:cNvSpPr>
                <a:spLocks noChangeShapeType="1"/>
              </p:cNvSpPr>
              <p:nvPr/>
            </p:nvSpPr>
            <p:spPr bwMode="auto">
              <a:xfrm flipV="1">
                <a:off x="161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grpSp>
        <p:grpSp>
          <p:nvGrpSpPr>
            <p:cNvPr id="44" name="Group 217"/>
            <p:cNvGrpSpPr>
              <a:grpSpLocks/>
            </p:cNvGrpSpPr>
            <p:nvPr/>
          </p:nvGrpSpPr>
          <p:grpSpPr bwMode="auto">
            <a:xfrm>
              <a:off x="1925" y="692"/>
              <a:ext cx="620" cy="60"/>
              <a:chOff x="1094" y="688"/>
              <a:chExt cx="620" cy="60"/>
            </a:xfrm>
          </p:grpSpPr>
          <p:sp>
            <p:nvSpPr>
              <p:cNvPr id="45" name="Line 218"/>
              <p:cNvSpPr>
                <a:spLocks noChangeShapeType="1"/>
              </p:cNvSpPr>
              <p:nvPr/>
            </p:nvSpPr>
            <p:spPr bwMode="auto">
              <a:xfrm flipV="1">
                <a:off x="109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46" name="Line 219"/>
              <p:cNvSpPr>
                <a:spLocks noChangeShapeType="1"/>
              </p:cNvSpPr>
              <p:nvPr/>
            </p:nvSpPr>
            <p:spPr bwMode="auto">
              <a:xfrm flipV="1">
                <a:off x="171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47" name="Line 220"/>
              <p:cNvSpPr>
                <a:spLocks noChangeShapeType="1"/>
              </p:cNvSpPr>
              <p:nvPr/>
            </p:nvSpPr>
            <p:spPr bwMode="auto">
              <a:xfrm flipV="1">
                <a:off x="150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48" name="Line 221"/>
              <p:cNvSpPr>
                <a:spLocks noChangeShapeType="1"/>
              </p:cNvSpPr>
              <p:nvPr/>
            </p:nvSpPr>
            <p:spPr bwMode="auto">
              <a:xfrm flipV="1">
                <a:off x="140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49" name="Line 222"/>
              <p:cNvSpPr>
                <a:spLocks noChangeShapeType="1"/>
              </p:cNvSpPr>
              <p:nvPr/>
            </p:nvSpPr>
            <p:spPr bwMode="auto">
              <a:xfrm flipV="1">
                <a:off x="119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50" name="Line 223"/>
              <p:cNvSpPr>
                <a:spLocks noChangeShapeType="1"/>
              </p:cNvSpPr>
              <p:nvPr/>
            </p:nvSpPr>
            <p:spPr bwMode="auto">
              <a:xfrm flipV="1">
                <a:off x="130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51" name="Line 224"/>
              <p:cNvSpPr>
                <a:spLocks noChangeShapeType="1"/>
              </p:cNvSpPr>
              <p:nvPr/>
            </p:nvSpPr>
            <p:spPr bwMode="auto">
              <a:xfrm flipV="1">
                <a:off x="161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grpSp>
      </p:grpSp>
      <p:grpSp>
        <p:nvGrpSpPr>
          <p:cNvPr id="73" name="Group 225"/>
          <p:cNvGrpSpPr>
            <a:grpSpLocks/>
          </p:cNvGrpSpPr>
          <p:nvPr/>
        </p:nvGrpSpPr>
        <p:grpSpPr bwMode="auto">
          <a:xfrm>
            <a:off x="1832585" y="3275181"/>
            <a:ext cx="93662" cy="155575"/>
            <a:chOff x="958" y="1930"/>
            <a:chExt cx="59" cy="98"/>
          </a:xfrm>
        </p:grpSpPr>
        <p:sp>
          <p:nvSpPr>
            <p:cNvPr id="74" name="Rectangle 226"/>
            <p:cNvSpPr>
              <a:spLocks noChangeArrowheads="1"/>
            </p:cNvSpPr>
            <p:nvPr/>
          </p:nvSpPr>
          <p:spPr bwMode="auto">
            <a:xfrm rot="-2126182">
              <a:off x="965" y="1973"/>
              <a:ext cx="52" cy="47"/>
            </a:xfrm>
            <a:prstGeom prst="rect">
              <a:avLst/>
            </a:prstGeom>
            <a:solidFill>
              <a:srgbClr val="EBEB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75" name="Line 227"/>
            <p:cNvSpPr>
              <a:spLocks noChangeShapeType="1"/>
            </p:cNvSpPr>
            <p:nvPr/>
          </p:nvSpPr>
          <p:spPr bwMode="auto">
            <a:xfrm flipH="1" flipV="1">
              <a:off x="960" y="1998"/>
              <a:ext cx="24" cy="3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76" name="AutoShape 228"/>
            <p:cNvSpPr>
              <a:spLocks noChangeArrowheads="1"/>
            </p:cNvSpPr>
            <p:nvPr/>
          </p:nvSpPr>
          <p:spPr bwMode="auto">
            <a:xfrm rot="13500000">
              <a:off x="963" y="1937"/>
              <a:ext cx="40" cy="40"/>
            </a:xfrm>
            <a:prstGeom prst="rtTriangle">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77" name="Line 229"/>
            <p:cNvSpPr>
              <a:spLocks noChangeShapeType="1"/>
            </p:cNvSpPr>
            <p:nvPr/>
          </p:nvSpPr>
          <p:spPr bwMode="auto">
            <a:xfrm>
              <a:off x="981" y="1937"/>
              <a:ext cx="0" cy="39"/>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78" name="Line 230"/>
            <p:cNvSpPr>
              <a:spLocks noChangeShapeType="1"/>
            </p:cNvSpPr>
            <p:nvPr/>
          </p:nvSpPr>
          <p:spPr bwMode="auto">
            <a:xfrm flipH="1">
              <a:off x="958" y="1958"/>
              <a:ext cx="5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79" name="Line 231"/>
            <p:cNvSpPr>
              <a:spLocks noChangeShapeType="1"/>
            </p:cNvSpPr>
            <p:nvPr/>
          </p:nvSpPr>
          <p:spPr bwMode="auto">
            <a:xfrm>
              <a:off x="982" y="1930"/>
              <a:ext cx="34"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grpSp>
      <p:sp>
        <p:nvSpPr>
          <p:cNvPr id="80" name="Text Box 232"/>
          <p:cNvSpPr txBox="1">
            <a:spLocks noChangeArrowheads="1"/>
          </p:cNvSpPr>
          <p:nvPr/>
        </p:nvSpPr>
        <p:spPr bwMode="auto">
          <a:xfrm>
            <a:off x="3180554" y="1754356"/>
            <a:ext cx="141872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dirty="0">
                <a:latin typeface="Arial" charset="0"/>
              </a:rPr>
              <a:t>Type of Service</a:t>
            </a:r>
          </a:p>
        </p:txBody>
      </p:sp>
      <p:sp>
        <p:nvSpPr>
          <p:cNvPr id="81" name="Rectangle 79"/>
          <p:cNvSpPr>
            <a:spLocks noChangeArrowheads="1"/>
          </p:cNvSpPr>
          <p:nvPr/>
        </p:nvSpPr>
        <p:spPr bwMode="auto">
          <a:xfrm>
            <a:off x="1875447" y="3460918"/>
            <a:ext cx="5280025" cy="298450"/>
          </a:xfrm>
          <a:prstGeom prst="rect">
            <a:avLst/>
          </a:prstGeom>
          <a:solidFill>
            <a:schemeClr val="bg1"/>
          </a:solidFill>
          <a:ln w="9525">
            <a:solidFill>
              <a:schemeClr val="tx1"/>
            </a:solidFill>
            <a:miter lim="800000"/>
            <a:headEnd/>
            <a:tailEnd/>
          </a:ln>
          <a:effectLst>
            <a:outerShdw blurRad="63500" dist="107763" dir="2700000" algn="ctr" rotWithShape="0">
              <a:schemeClr val="tx1">
                <a:alpha val="74998"/>
              </a:schemeClr>
            </a:outerShdw>
          </a:effectLst>
        </p:spPr>
        <p:txBody>
          <a:bodyPr wrap="none" anchor="ctr"/>
          <a:lstStyle/>
          <a:p>
            <a:endParaRPr lang="en-US" sz="1400"/>
          </a:p>
        </p:txBody>
      </p:sp>
      <p:sp>
        <p:nvSpPr>
          <p:cNvPr id="82" name="Rectangle 80"/>
          <p:cNvSpPr>
            <a:spLocks noChangeArrowheads="1"/>
          </p:cNvSpPr>
          <p:nvPr/>
        </p:nvSpPr>
        <p:spPr bwMode="auto">
          <a:xfrm>
            <a:off x="1875447" y="3759368"/>
            <a:ext cx="5280025" cy="298450"/>
          </a:xfrm>
          <a:prstGeom prst="rect">
            <a:avLst/>
          </a:prstGeom>
          <a:solidFill>
            <a:schemeClr val="bg1"/>
          </a:solidFill>
          <a:ln w="9525">
            <a:solidFill>
              <a:schemeClr val="tx1"/>
            </a:solidFill>
            <a:miter lim="800000"/>
            <a:headEnd/>
            <a:tailEnd/>
          </a:ln>
          <a:effectLst>
            <a:outerShdw blurRad="63500" dist="107763" dir="2700000" algn="ctr" rotWithShape="0">
              <a:schemeClr val="tx1">
                <a:alpha val="74998"/>
              </a:schemeClr>
            </a:outerShdw>
          </a:effectLst>
        </p:spPr>
        <p:txBody>
          <a:bodyPr wrap="none" anchor="ctr"/>
          <a:lstStyle/>
          <a:p>
            <a:endParaRPr lang="en-US" sz="1400"/>
          </a:p>
        </p:txBody>
      </p:sp>
      <p:sp>
        <p:nvSpPr>
          <p:cNvPr id="83" name="Line 84"/>
          <p:cNvSpPr>
            <a:spLocks noChangeShapeType="1"/>
          </p:cNvSpPr>
          <p:nvPr/>
        </p:nvSpPr>
        <p:spPr bwMode="auto">
          <a:xfrm flipH="1">
            <a:off x="1627797" y="3460918"/>
            <a:ext cx="247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84" name="Text Box 85"/>
          <p:cNvSpPr txBox="1">
            <a:spLocks noChangeArrowheads="1"/>
          </p:cNvSpPr>
          <p:nvPr/>
        </p:nvSpPr>
        <p:spPr bwMode="auto">
          <a:xfrm rot="16200000">
            <a:off x="1152603" y="2452954"/>
            <a:ext cx="89800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t>IP Header</a:t>
            </a:r>
          </a:p>
        </p:txBody>
      </p:sp>
      <p:sp>
        <p:nvSpPr>
          <p:cNvPr id="85" name="Rectangle 86"/>
          <p:cNvSpPr>
            <a:spLocks noChangeArrowheads="1"/>
          </p:cNvSpPr>
          <p:nvPr/>
        </p:nvSpPr>
        <p:spPr bwMode="auto">
          <a:xfrm>
            <a:off x="1872272" y="3460918"/>
            <a:ext cx="2636838" cy="2984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86" name="Text Box 87"/>
          <p:cNvSpPr txBox="1">
            <a:spLocks noChangeArrowheads="1"/>
          </p:cNvSpPr>
          <p:nvPr/>
        </p:nvSpPr>
        <p:spPr bwMode="auto">
          <a:xfrm rot="16200000">
            <a:off x="1405744" y="3793598"/>
            <a:ext cx="45839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t>TCP</a:t>
            </a:r>
          </a:p>
        </p:txBody>
      </p:sp>
      <p:sp>
        <p:nvSpPr>
          <p:cNvPr id="87" name="Text Box 88"/>
          <p:cNvSpPr txBox="1">
            <a:spLocks noChangeArrowheads="1"/>
          </p:cNvSpPr>
          <p:nvPr/>
        </p:nvSpPr>
        <p:spPr bwMode="auto">
          <a:xfrm>
            <a:off x="4885347" y="3489493"/>
            <a:ext cx="156645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b="1" dirty="0">
                <a:solidFill>
                  <a:srgbClr val="FF0000"/>
                </a:solidFill>
                <a:latin typeface="Arial" charset="0"/>
              </a:rPr>
              <a:t>Destination Port</a:t>
            </a:r>
          </a:p>
        </p:txBody>
      </p:sp>
      <p:sp>
        <p:nvSpPr>
          <p:cNvPr id="88" name="Text Box 89"/>
          <p:cNvSpPr txBox="1">
            <a:spLocks noChangeArrowheads="1"/>
          </p:cNvSpPr>
          <p:nvPr/>
        </p:nvSpPr>
        <p:spPr bwMode="auto">
          <a:xfrm>
            <a:off x="2524735" y="3479968"/>
            <a:ext cx="119135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b="1" dirty="0">
                <a:solidFill>
                  <a:srgbClr val="FF0000"/>
                </a:solidFill>
                <a:latin typeface="Arial" charset="0"/>
              </a:rPr>
              <a:t>Source Por</a:t>
            </a:r>
            <a:r>
              <a:rPr lang="en-US" altLang="x-none" sz="1400" dirty="0">
                <a:latin typeface="Arial" charset="0"/>
              </a:rPr>
              <a:t>t</a:t>
            </a:r>
          </a:p>
        </p:txBody>
      </p:sp>
      <p:sp>
        <p:nvSpPr>
          <p:cNvPr id="89" name="Text Box 93"/>
          <p:cNvSpPr txBox="1">
            <a:spLocks noChangeArrowheads="1"/>
          </p:cNvSpPr>
          <p:nvPr/>
        </p:nvSpPr>
        <p:spPr bwMode="auto">
          <a:xfrm>
            <a:off x="3791560" y="3776831"/>
            <a:ext cx="167706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latin typeface="Arial" charset="0"/>
              </a:rPr>
              <a:t>Sequence Number</a:t>
            </a:r>
          </a:p>
        </p:txBody>
      </p:sp>
      <p:sp>
        <p:nvSpPr>
          <p:cNvPr id="90" name="Rectangle 103"/>
          <p:cNvSpPr>
            <a:spLocks noChangeArrowheads="1"/>
          </p:cNvSpPr>
          <p:nvPr/>
        </p:nvSpPr>
        <p:spPr bwMode="auto">
          <a:xfrm>
            <a:off x="1875447" y="4057818"/>
            <a:ext cx="5280025" cy="298450"/>
          </a:xfrm>
          <a:prstGeom prst="rect">
            <a:avLst/>
          </a:prstGeom>
          <a:solidFill>
            <a:schemeClr val="bg1"/>
          </a:solidFill>
          <a:ln w="9525">
            <a:solidFill>
              <a:schemeClr val="tx1"/>
            </a:solidFill>
            <a:miter lim="800000"/>
            <a:headEnd/>
            <a:tailEnd/>
          </a:ln>
          <a:effectLst>
            <a:outerShdw blurRad="63500" dist="107763" dir="2700000" algn="ctr" rotWithShape="0">
              <a:schemeClr val="tx1">
                <a:alpha val="74998"/>
              </a:schemeClr>
            </a:outerShdw>
          </a:effectLst>
        </p:spPr>
        <p:txBody>
          <a:bodyPr wrap="none" anchor="ctr"/>
          <a:lstStyle/>
          <a:p>
            <a:endParaRPr lang="en-US" sz="1400"/>
          </a:p>
        </p:txBody>
      </p:sp>
      <p:sp>
        <p:nvSpPr>
          <p:cNvPr id="91" name="Rectangle 104"/>
          <p:cNvSpPr>
            <a:spLocks noChangeArrowheads="1"/>
          </p:cNvSpPr>
          <p:nvPr/>
        </p:nvSpPr>
        <p:spPr bwMode="auto">
          <a:xfrm>
            <a:off x="1875447" y="4356268"/>
            <a:ext cx="5280025" cy="431800"/>
          </a:xfrm>
          <a:prstGeom prst="rect">
            <a:avLst/>
          </a:prstGeom>
          <a:solidFill>
            <a:schemeClr val="bg1"/>
          </a:solidFill>
          <a:ln w="9525">
            <a:solidFill>
              <a:schemeClr val="tx1"/>
            </a:solidFill>
            <a:miter lim="800000"/>
            <a:headEnd/>
            <a:tailEnd/>
          </a:ln>
          <a:effectLst>
            <a:outerShdw blurRad="63500" dist="107763" dir="2700000" algn="ctr" rotWithShape="0">
              <a:schemeClr val="tx1">
                <a:alpha val="74998"/>
              </a:schemeClr>
            </a:outerShdw>
          </a:effectLst>
        </p:spPr>
        <p:txBody>
          <a:bodyPr wrap="none" anchor="ctr"/>
          <a:lstStyle/>
          <a:p>
            <a:pPr algn="ctr"/>
            <a:endParaRPr lang="x-none" altLang="x-none" sz="1400"/>
          </a:p>
        </p:txBody>
      </p:sp>
      <p:sp>
        <p:nvSpPr>
          <p:cNvPr id="92" name="Text Box 107"/>
          <p:cNvSpPr txBox="1">
            <a:spLocks noChangeArrowheads="1"/>
          </p:cNvSpPr>
          <p:nvPr/>
        </p:nvSpPr>
        <p:spPr bwMode="auto">
          <a:xfrm>
            <a:off x="3523272" y="4075281"/>
            <a:ext cx="223490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latin typeface="Arial" charset="0"/>
              </a:rPr>
              <a:t>Acknowledgment Number</a:t>
            </a:r>
          </a:p>
        </p:txBody>
      </p:sp>
      <p:sp>
        <p:nvSpPr>
          <p:cNvPr id="93" name="Rectangle 109"/>
          <p:cNvSpPr>
            <a:spLocks noChangeArrowheads="1"/>
          </p:cNvSpPr>
          <p:nvPr/>
        </p:nvSpPr>
        <p:spPr bwMode="auto">
          <a:xfrm>
            <a:off x="1875447" y="4356268"/>
            <a:ext cx="660400" cy="431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x-none" altLang="x-none" sz="1400"/>
          </a:p>
        </p:txBody>
      </p:sp>
      <p:sp>
        <p:nvSpPr>
          <p:cNvPr id="94" name="Text Box 111"/>
          <p:cNvSpPr txBox="1">
            <a:spLocks noChangeArrowheads="1"/>
          </p:cNvSpPr>
          <p:nvPr/>
        </p:nvSpPr>
        <p:spPr bwMode="auto">
          <a:xfrm>
            <a:off x="1905610" y="4305468"/>
            <a:ext cx="60465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t>Data</a:t>
            </a:r>
          </a:p>
          <a:p>
            <a:r>
              <a:rPr lang="en-US" altLang="x-none" sz="1400"/>
              <a:t>offset</a:t>
            </a:r>
          </a:p>
        </p:txBody>
      </p:sp>
      <p:sp>
        <p:nvSpPr>
          <p:cNvPr id="95" name="Rectangle 113"/>
          <p:cNvSpPr>
            <a:spLocks noChangeArrowheads="1"/>
          </p:cNvSpPr>
          <p:nvPr/>
        </p:nvSpPr>
        <p:spPr bwMode="auto">
          <a:xfrm>
            <a:off x="4350360" y="4356268"/>
            <a:ext cx="165100" cy="441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96" name="Rectangle 115"/>
          <p:cNvSpPr>
            <a:spLocks noChangeArrowheads="1"/>
          </p:cNvSpPr>
          <p:nvPr/>
        </p:nvSpPr>
        <p:spPr bwMode="auto">
          <a:xfrm>
            <a:off x="4185260" y="4356268"/>
            <a:ext cx="165100" cy="441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97" name="Rectangle 116"/>
          <p:cNvSpPr>
            <a:spLocks noChangeArrowheads="1"/>
          </p:cNvSpPr>
          <p:nvPr/>
        </p:nvSpPr>
        <p:spPr bwMode="auto">
          <a:xfrm>
            <a:off x="4020160" y="4356268"/>
            <a:ext cx="165100" cy="4349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98" name="Text Box 118"/>
          <p:cNvSpPr txBox="1">
            <a:spLocks noChangeArrowheads="1"/>
          </p:cNvSpPr>
          <p:nvPr/>
        </p:nvSpPr>
        <p:spPr bwMode="auto">
          <a:xfrm>
            <a:off x="4291622" y="4343568"/>
            <a:ext cx="300082" cy="55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70000"/>
              </a:lnSpc>
            </a:pPr>
            <a:r>
              <a:rPr lang="en-US" altLang="x-none" sz="1400"/>
              <a:t>F</a:t>
            </a:r>
          </a:p>
          <a:p>
            <a:pPr>
              <a:lnSpc>
                <a:spcPct val="70000"/>
              </a:lnSpc>
            </a:pPr>
            <a:r>
              <a:rPr lang="en-US" altLang="x-none" sz="1400"/>
              <a:t>I</a:t>
            </a:r>
          </a:p>
          <a:p>
            <a:pPr>
              <a:lnSpc>
                <a:spcPct val="70000"/>
              </a:lnSpc>
            </a:pPr>
            <a:r>
              <a:rPr lang="en-US" altLang="x-none" sz="1400"/>
              <a:t>N</a:t>
            </a:r>
          </a:p>
        </p:txBody>
      </p:sp>
      <p:sp>
        <p:nvSpPr>
          <p:cNvPr id="99" name="Text Box 119"/>
          <p:cNvSpPr txBox="1">
            <a:spLocks noChangeArrowheads="1"/>
          </p:cNvSpPr>
          <p:nvPr/>
        </p:nvSpPr>
        <p:spPr bwMode="auto">
          <a:xfrm>
            <a:off x="4134460" y="4343568"/>
            <a:ext cx="300082" cy="55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70000"/>
              </a:lnSpc>
            </a:pPr>
            <a:r>
              <a:rPr lang="en-US" altLang="x-none" sz="1400"/>
              <a:t>S</a:t>
            </a:r>
          </a:p>
          <a:p>
            <a:pPr>
              <a:lnSpc>
                <a:spcPct val="70000"/>
              </a:lnSpc>
            </a:pPr>
            <a:r>
              <a:rPr lang="en-US" altLang="x-none" sz="1400"/>
              <a:t>Y</a:t>
            </a:r>
          </a:p>
          <a:p>
            <a:pPr>
              <a:lnSpc>
                <a:spcPct val="70000"/>
              </a:lnSpc>
            </a:pPr>
            <a:r>
              <a:rPr lang="en-US" altLang="x-none" sz="1400"/>
              <a:t>N</a:t>
            </a:r>
          </a:p>
        </p:txBody>
      </p:sp>
      <p:sp>
        <p:nvSpPr>
          <p:cNvPr id="100" name="Rectangle 120"/>
          <p:cNvSpPr>
            <a:spLocks noChangeArrowheads="1"/>
          </p:cNvSpPr>
          <p:nvPr/>
        </p:nvSpPr>
        <p:spPr bwMode="auto">
          <a:xfrm>
            <a:off x="3855060" y="4356268"/>
            <a:ext cx="165100" cy="431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01" name="Rectangle 121"/>
          <p:cNvSpPr>
            <a:spLocks noChangeArrowheads="1"/>
          </p:cNvSpPr>
          <p:nvPr/>
        </p:nvSpPr>
        <p:spPr bwMode="auto">
          <a:xfrm>
            <a:off x="3689960" y="4356268"/>
            <a:ext cx="165100" cy="431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02" name="Rectangle 122"/>
          <p:cNvSpPr>
            <a:spLocks noChangeArrowheads="1"/>
          </p:cNvSpPr>
          <p:nvPr/>
        </p:nvSpPr>
        <p:spPr bwMode="auto">
          <a:xfrm>
            <a:off x="3524860" y="4356268"/>
            <a:ext cx="165100" cy="431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03" name="Text Box 124"/>
          <p:cNvSpPr txBox="1">
            <a:spLocks noChangeArrowheads="1"/>
          </p:cNvSpPr>
          <p:nvPr/>
        </p:nvSpPr>
        <p:spPr bwMode="auto">
          <a:xfrm>
            <a:off x="3459772" y="4349918"/>
            <a:ext cx="300082" cy="55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70000"/>
              </a:lnSpc>
            </a:pPr>
            <a:r>
              <a:rPr lang="en-US" altLang="x-none" sz="1400"/>
              <a:t>U</a:t>
            </a:r>
          </a:p>
          <a:p>
            <a:pPr>
              <a:lnSpc>
                <a:spcPct val="70000"/>
              </a:lnSpc>
            </a:pPr>
            <a:r>
              <a:rPr lang="en-US" altLang="x-none" sz="1400"/>
              <a:t>R</a:t>
            </a:r>
          </a:p>
          <a:p>
            <a:pPr>
              <a:lnSpc>
                <a:spcPct val="70000"/>
              </a:lnSpc>
            </a:pPr>
            <a:r>
              <a:rPr lang="en-US" altLang="x-none" sz="1400"/>
              <a:t>G</a:t>
            </a:r>
          </a:p>
        </p:txBody>
      </p:sp>
      <p:sp>
        <p:nvSpPr>
          <p:cNvPr id="104" name="Text Box 125"/>
          <p:cNvSpPr txBox="1">
            <a:spLocks noChangeArrowheads="1"/>
          </p:cNvSpPr>
          <p:nvPr/>
        </p:nvSpPr>
        <p:spPr bwMode="auto">
          <a:xfrm>
            <a:off x="3618522" y="4349918"/>
            <a:ext cx="288862" cy="55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70000"/>
              </a:lnSpc>
            </a:pPr>
            <a:r>
              <a:rPr lang="en-US" altLang="x-none" sz="1400"/>
              <a:t>A</a:t>
            </a:r>
          </a:p>
          <a:p>
            <a:pPr>
              <a:lnSpc>
                <a:spcPct val="70000"/>
              </a:lnSpc>
            </a:pPr>
            <a:r>
              <a:rPr lang="en-US" altLang="x-none" sz="1400"/>
              <a:t>C</a:t>
            </a:r>
          </a:p>
          <a:p>
            <a:pPr>
              <a:lnSpc>
                <a:spcPct val="70000"/>
              </a:lnSpc>
            </a:pPr>
            <a:r>
              <a:rPr lang="en-US" altLang="x-none" sz="1400"/>
              <a:t>K</a:t>
            </a:r>
          </a:p>
        </p:txBody>
      </p:sp>
      <p:sp>
        <p:nvSpPr>
          <p:cNvPr id="105" name="Text Box 126"/>
          <p:cNvSpPr txBox="1">
            <a:spLocks noChangeArrowheads="1"/>
          </p:cNvSpPr>
          <p:nvPr/>
        </p:nvSpPr>
        <p:spPr bwMode="auto">
          <a:xfrm>
            <a:off x="3783622" y="4349918"/>
            <a:ext cx="296876" cy="55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70000"/>
              </a:lnSpc>
            </a:pPr>
            <a:r>
              <a:rPr lang="en-US" altLang="x-none" sz="1400"/>
              <a:t>P</a:t>
            </a:r>
          </a:p>
          <a:p>
            <a:pPr>
              <a:lnSpc>
                <a:spcPct val="70000"/>
              </a:lnSpc>
            </a:pPr>
            <a:r>
              <a:rPr lang="en-US" altLang="x-none" sz="1400"/>
              <a:t>S</a:t>
            </a:r>
          </a:p>
          <a:p>
            <a:pPr>
              <a:lnSpc>
                <a:spcPct val="70000"/>
              </a:lnSpc>
            </a:pPr>
            <a:r>
              <a:rPr lang="en-US" altLang="x-none" sz="1400"/>
              <a:t>H</a:t>
            </a:r>
          </a:p>
        </p:txBody>
      </p:sp>
      <p:sp>
        <p:nvSpPr>
          <p:cNvPr id="106" name="Text Box 127"/>
          <p:cNvSpPr txBox="1">
            <a:spLocks noChangeArrowheads="1"/>
          </p:cNvSpPr>
          <p:nvPr/>
        </p:nvSpPr>
        <p:spPr bwMode="auto">
          <a:xfrm>
            <a:off x="3948722" y="4349918"/>
            <a:ext cx="282450" cy="55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70000"/>
              </a:lnSpc>
            </a:pPr>
            <a:r>
              <a:rPr lang="en-US" altLang="x-none" sz="1400"/>
              <a:t>R</a:t>
            </a:r>
          </a:p>
          <a:p>
            <a:pPr>
              <a:lnSpc>
                <a:spcPct val="70000"/>
              </a:lnSpc>
            </a:pPr>
            <a:r>
              <a:rPr lang="en-US" altLang="x-none" sz="1400"/>
              <a:t>S</a:t>
            </a:r>
          </a:p>
          <a:p>
            <a:pPr>
              <a:lnSpc>
                <a:spcPct val="70000"/>
              </a:lnSpc>
            </a:pPr>
            <a:r>
              <a:rPr lang="en-US" altLang="x-none" sz="1400"/>
              <a:t>T</a:t>
            </a:r>
          </a:p>
        </p:txBody>
      </p:sp>
      <p:sp>
        <p:nvSpPr>
          <p:cNvPr id="107" name="Text Box 128"/>
          <p:cNvSpPr txBox="1">
            <a:spLocks noChangeArrowheads="1"/>
          </p:cNvSpPr>
          <p:nvPr/>
        </p:nvSpPr>
        <p:spPr bwMode="auto">
          <a:xfrm>
            <a:off x="5350485" y="4413418"/>
            <a:ext cx="7981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t>Window</a:t>
            </a:r>
          </a:p>
        </p:txBody>
      </p:sp>
      <p:sp>
        <p:nvSpPr>
          <p:cNvPr id="108" name="Rectangle 107"/>
          <p:cNvSpPr>
            <a:spLocks noChangeArrowheads="1"/>
          </p:cNvSpPr>
          <p:nvPr/>
        </p:nvSpPr>
        <p:spPr bwMode="auto">
          <a:xfrm>
            <a:off x="1873860" y="4788068"/>
            <a:ext cx="5281612" cy="298450"/>
          </a:xfrm>
          <a:prstGeom prst="rect">
            <a:avLst/>
          </a:prstGeom>
          <a:solidFill>
            <a:schemeClr val="bg1"/>
          </a:solidFill>
          <a:ln w="9525">
            <a:solidFill>
              <a:schemeClr val="tx1"/>
            </a:solidFill>
            <a:miter lim="800000"/>
            <a:headEnd/>
            <a:tailEnd/>
          </a:ln>
          <a:effectLst>
            <a:outerShdw blurRad="63500" dist="107763" dir="2700000" algn="ctr" rotWithShape="0">
              <a:schemeClr val="tx1">
                <a:alpha val="74998"/>
              </a:schemeClr>
            </a:outerShdw>
          </a:effectLst>
        </p:spPr>
        <p:txBody>
          <a:bodyPr wrap="none" anchor="ctr"/>
          <a:lstStyle/>
          <a:p>
            <a:pPr algn="ctr"/>
            <a:endParaRPr lang="x-none" altLang="x-none" sz="1400"/>
          </a:p>
        </p:txBody>
      </p:sp>
      <p:sp>
        <p:nvSpPr>
          <p:cNvPr id="109" name="Rectangle 90"/>
          <p:cNvSpPr>
            <a:spLocks noChangeArrowheads="1"/>
          </p:cNvSpPr>
          <p:nvPr/>
        </p:nvSpPr>
        <p:spPr bwMode="auto">
          <a:xfrm>
            <a:off x="1873860" y="4788068"/>
            <a:ext cx="2638425" cy="2984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ltLang="x-none" sz="1600" b="1" dirty="0">
                <a:solidFill>
                  <a:srgbClr val="FF0000"/>
                </a:solidFill>
              </a:rPr>
              <a:t>Checksum</a:t>
            </a:r>
            <a:endParaRPr lang="en-US" altLang="x-none" sz="1400" b="1" dirty="0">
              <a:solidFill>
                <a:srgbClr val="FF0000"/>
              </a:solidFill>
            </a:endParaRPr>
          </a:p>
        </p:txBody>
      </p:sp>
      <p:sp>
        <p:nvSpPr>
          <p:cNvPr id="110" name="Rectangle 108"/>
          <p:cNvSpPr>
            <a:spLocks noChangeArrowheads="1"/>
          </p:cNvSpPr>
          <p:nvPr/>
        </p:nvSpPr>
        <p:spPr bwMode="auto">
          <a:xfrm>
            <a:off x="1873860" y="5086518"/>
            <a:ext cx="5280025" cy="298450"/>
          </a:xfrm>
          <a:prstGeom prst="rect">
            <a:avLst/>
          </a:prstGeom>
          <a:solidFill>
            <a:schemeClr val="bg1"/>
          </a:solidFill>
          <a:ln w="9525">
            <a:solidFill>
              <a:schemeClr val="tx1"/>
            </a:solidFill>
            <a:miter lim="800000"/>
            <a:headEnd/>
            <a:tailEnd/>
          </a:ln>
          <a:effectLst>
            <a:outerShdw blurRad="63500" dist="107763" dir="2700000" algn="ctr" rotWithShape="0">
              <a:schemeClr val="tx1">
                <a:alpha val="74998"/>
              </a:schemeClr>
            </a:outerShdw>
          </a:effectLst>
        </p:spPr>
        <p:txBody>
          <a:bodyPr wrap="none" anchor="ctr"/>
          <a:lstStyle/>
          <a:p>
            <a:endParaRPr lang="en-US" sz="1400"/>
          </a:p>
        </p:txBody>
      </p:sp>
      <p:sp>
        <p:nvSpPr>
          <p:cNvPr id="111" name="Text Box 132"/>
          <p:cNvSpPr txBox="1">
            <a:spLocks noChangeArrowheads="1"/>
          </p:cNvSpPr>
          <p:nvPr/>
        </p:nvSpPr>
        <p:spPr bwMode="auto">
          <a:xfrm>
            <a:off x="5090135" y="4800768"/>
            <a:ext cx="125758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t>Urgent Pointer</a:t>
            </a:r>
          </a:p>
        </p:txBody>
      </p:sp>
      <p:sp>
        <p:nvSpPr>
          <p:cNvPr id="112" name="Rectangle 134"/>
          <p:cNvSpPr>
            <a:spLocks noChangeArrowheads="1"/>
          </p:cNvSpPr>
          <p:nvPr/>
        </p:nvSpPr>
        <p:spPr bwMode="auto">
          <a:xfrm>
            <a:off x="5842610" y="5086518"/>
            <a:ext cx="1314450" cy="298450"/>
          </a:xfrm>
          <a:prstGeom prst="rect">
            <a:avLst/>
          </a:prstGeom>
          <a:solidFill>
            <a:schemeClr val="bg1"/>
          </a:solidFill>
          <a:ln w="9525">
            <a:solidFill>
              <a:schemeClr val="tx1"/>
            </a:solidFill>
            <a:miter lim="800000"/>
            <a:headEnd/>
            <a:tailEnd/>
          </a:ln>
          <a:effectLst>
            <a:outerShdw blurRad="63500" dist="38099" dir="2700000" algn="ctr" rotWithShape="0">
              <a:schemeClr val="tx1">
                <a:alpha val="74998"/>
              </a:schemeClr>
            </a:outerShdw>
          </a:effectLst>
        </p:spPr>
        <p:txBody>
          <a:bodyPr wrap="none" anchor="ctr"/>
          <a:lstStyle/>
          <a:p>
            <a:endParaRPr lang="en-US" sz="1400"/>
          </a:p>
        </p:txBody>
      </p:sp>
      <p:sp>
        <p:nvSpPr>
          <p:cNvPr id="113" name="Text Box 135"/>
          <p:cNvSpPr txBox="1">
            <a:spLocks noChangeArrowheads="1"/>
          </p:cNvSpPr>
          <p:nvPr/>
        </p:nvSpPr>
        <p:spPr bwMode="auto">
          <a:xfrm>
            <a:off x="6010885" y="5094456"/>
            <a:ext cx="84189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latin typeface="Arial" charset="0"/>
              </a:rPr>
              <a:t>Padding</a:t>
            </a:r>
          </a:p>
        </p:txBody>
      </p:sp>
      <p:sp>
        <p:nvSpPr>
          <p:cNvPr id="114" name="Text Box 136"/>
          <p:cNvSpPr txBox="1">
            <a:spLocks noChangeArrowheads="1"/>
          </p:cNvSpPr>
          <p:nvPr/>
        </p:nvSpPr>
        <p:spPr bwMode="auto">
          <a:xfrm>
            <a:off x="3651860" y="5100806"/>
            <a:ext cx="120738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latin typeface="Arial" charset="0"/>
              </a:rPr>
              <a:t>TCP Options</a:t>
            </a:r>
          </a:p>
        </p:txBody>
      </p:sp>
      <p:sp>
        <p:nvSpPr>
          <p:cNvPr id="115" name="Rectangle 81"/>
          <p:cNvSpPr>
            <a:spLocks noChangeArrowheads="1"/>
          </p:cNvSpPr>
          <p:nvPr/>
        </p:nvSpPr>
        <p:spPr bwMode="auto">
          <a:xfrm>
            <a:off x="1873860" y="5384968"/>
            <a:ext cx="5281612" cy="298450"/>
          </a:xfrm>
          <a:prstGeom prst="rect">
            <a:avLst/>
          </a:prstGeom>
          <a:solidFill>
            <a:schemeClr val="bg1"/>
          </a:solidFill>
          <a:ln w="9525">
            <a:solidFill>
              <a:schemeClr val="tx1"/>
            </a:solidFill>
            <a:miter lim="800000"/>
            <a:headEnd/>
            <a:tailEnd/>
          </a:ln>
          <a:effectLst>
            <a:outerShdw blurRad="63500" dist="107763" dir="2700000" algn="ctr" rotWithShape="0">
              <a:schemeClr val="tx1">
                <a:alpha val="74998"/>
              </a:schemeClr>
            </a:outerShdw>
          </a:effectLst>
        </p:spPr>
        <p:txBody>
          <a:bodyPr wrap="none" anchor="ctr"/>
          <a:lstStyle/>
          <a:p>
            <a:endParaRPr lang="en-US" sz="1400"/>
          </a:p>
        </p:txBody>
      </p:sp>
      <p:grpSp>
        <p:nvGrpSpPr>
          <p:cNvPr id="116" name="Group 233"/>
          <p:cNvGrpSpPr>
            <a:grpSpLocks/>
          </p:cNvGrpSpPr>
          <p:nvPr/>
        </p:nvGrpSpPr>
        <p:grpSpPr bwMode="auto">
          <a:xfrm>
            <a:off x="1834172" y="5465931"/>
            <a:ext cx="92075" cy="155575"/>
            <a:chOff x="962" y="1938"/>
            <a:chExt cx="58" cy="98"/>
          </a:xfrm>
        </p:grpSpPr>
        <p:sp>
          <p:nvSpPr>
            <p:cNvPr id="117" name="Rectangle 234"/>
            <p:cNvSpPr>
              <a:spLocks noChangeArrowheads="1"/>
            </p:cNvSpPr>
            <p:nvPr/>
          </p:nvSpPr>
          <p:spPr bwMode="auto">
            <a:xfrm rot="-2126182">
              <a:off x="967" y="1981"/>
              <a:ext cx="52" cy="47"/>
            </a:xfrm>
            <a:prstGeom prst="rect">
              <a:avLst/>
            </a:prstGeom>
            <a:solidFill>
              <a:srgbClr val="FDFDF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18" name="Line 235"/>
            <p:cNvSpPr>
              <a:spLocks noChangeShapeType="1"/>
            </p:cNvSpPr>
            <p:nvPr/>
          </p:nvSpPr>
          <p:spPr bwMode="auto">
            <a:xfrm flipH="1" flipV="1">
              <a:off x="962" y="2006"/>
              <a:ext cx="24" cy="3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19" name="AutoShape 236"/>
            <p:cNvSpPr>
              <a:spLocks noChangeArrowheads="1"/>
            </p:cNvSpPr>
            <p:nvPr/>
          </p:nvSpPr>
          <p:spPr bwMode="auto">
            <a:xfrm rot="13500000">
              <a:off x="965" y="1945"/>
              <a:ext cx="40" cy="40"/>
            </a:xfrm>
            <a:prstGeom prst="rtTriangle">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20" name="Line 237"/>
            <p:cNvSpPr>
              <a:spLocks noChangeShapeType="1"/>
            </p:cNvSpPr>
            <p:nvPr/>
          </p:nvSpPr>
          <p:spPr bwMode="auto">
            <a:xfrm>
              <a:off x="983" y="1945"/>
              <a:ext cx="0" cy="39"/>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21" name="Line 238"/>
            <p:cNvSpPr>
              <a:spLocks noChangeShapeType="1"/>
            </p:cNvSpPr>
            <p:nvPr/>
          </p:nvSpPr>
          <p:spPr bwMode="auto">
            <a:xfrm flipH="1">
              <a:off x="962" y="1966"/>
              <a:ext cx="5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22" name="Line 239"/>
            <p:cNvSpPr>
              <a:spLocks noChangeShapeType="1"/>
            </p:cNvSpPr>
            <p:nvPr/>
          </p:nvSpPr>
          <p:spPr bwMode="auto">
            <a:xfrm>
              <a:off x="986" y="1938"/>
              <a:ext cx="34"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grpSp>
      <p:sp>
        <p:nvSpPr>
          <p:cNvPr id="123" name="Text Box 92"/>
          <p:cNvSpPr txBox="1">
            <a:spLocks noChangeArrowheads="1"/>
          </p:cNvSpPr>
          <p:nvPr/>
        </p:nvSpPr>
        <p:spPr bwMode="auto">
          <a:xfrm>
            <a:off x="3964597" y="5394493"/>
            <a:ext cx="96853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400">
                <a:latin typeface="Arial" charset="0"/>
              </a:rPr>
              <a:t>TCP Data</a:t>
            </a:r>
          </a:p>
        </p:txBody>
      </p:sp>
      <p:grpSp>
        <p:nvGrpSpPr>
          <p:cNvPr id="124" name="Group 240"/>
          <p:cNvGrpSpPr>
            <a:grpSpLocks/>
          </p:cNvGrpSpPr>
          <p:nvPr/>
        </p:nvGrpSpPr>
        <p:grpSpPr bwMode="auto">
          <a:xfrm>
            <a:off x="1838935" y="5135731"/>
            <a:ext cx="92075" cy="155575"/>
            <a:chOff x="962" y="1938"/>
            <a:chExt cx="58" cy="98"/>
          </a:xfrm>
        </p:grpSpPr>
        <p:sp>
          <p:nvSpPr>
            <p:cNvPr id="125" name="Rectangle 241"/>
            <p:cNvSpPr>
              <a:spLocks noChangeArrowheads="1"/>
            </p:cNvSpPr>
            <p:nvPr/>
          </p:nvSpPr>
          <p:spPr bwMode="auto">
            <a:xfrm rot="-2126182">
              <a:off x="967" y="1981"/>
              <a:ext cx="52" cy="47"/>
            </a:xfrm>
            <a:prstGeom prst="rect">
              <a:avLst/>
            </a:prstGeom>
            <a:solidFill>
              <a:srgbClr val="FDFDF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26" name="Line 242"/>
            <p:cNvSpPr>
              <a:spLocks noChangeShapeType="1"/>
            </p:cNvSpPr>
            <p:nvPr/>
          </p:nvSpPr>
          <p:spPr bwMode="auto">
            <a:xfrm flipH="1" flipV="1">
              <a:off x="962" y="2006"/>
              <a:ext cx="24" cy="3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27" name="AutoShape 243"/>
            <p:cNvSpPr>
              <a:spLocks noChangeArrowheads="1"/>
            </p:cNvSpPr>
            <p:nvPr/>
          </p:nvSpPr>
          <p:spPr bwMode="auto">
            <a:xfrm rot="13500000">
              <a:off x="965" y="1945"/>
              <a:ext cx="40" cy="40"/>
            </a:xfrm>
            <a:prstGeom prst="rtTriangle">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28" name="Line 244"/>
            <p:cNvSpPr>
              <a:spLocks noChangeShapeType="1"/>
            </p:cNvSpPr>
            <p:nvPr/>
          </p:nvSpPr>
          <p:spPr bwMode="auto">
            <a:xfrm>
              <a:off x="983" y="1945"/>
              <a:ext cx="0" cy="39"/>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29" name="Line 245"/>
            <p:cNvSpPr>
              <a:spLocks noChangeShapeType="1"/>
            </p:cNvSpPr>
            <p:nvPr/>
          </p:nvSpPr>
          <p:spPr bwMode="auto">
            <a:xfrm flipH="1">
              <a:off x="962" y="1966"/>
              <a:ext cx="5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30" name="Line 246"/>
            <p:cNvSpPr>
              <a:spLocks noChangeShapeType="1"/>
            </p:cNvSpPr>
            <p:nvPr/>
          </p:nvSpPr>
          <p:spPr bwMode="auto">
            <a:xfrm>
              <a:off x="986" y="1938"/>
              <a:ext cx="34"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grpSp>
      <p:grpSp>
        <p:nvGrpSpPr>
          <p:cNvPr id="131" name="Group 247"/>
          <p:cNvGrpSpPr>
            <a:grpSpLocks/>
          </p:cNvGrpSpPr>
          <p:nvPr/>
        </p:nvGrpSpPr>
        <p:grpSpPr bwMode="auto">
          <a:xfrm>
            <a:off x="7120547" y="5461168"/>
            <a:ext cx="71438" cy="168275"/>
            <a:chOff x="4291" y="1943"/>
            <a:chExt cx="45" cy="106"/>
          </a:xfrm>
        </p:grpSpPr>
        <p:sp>
          <p:nvSpPr>
            <p:cNvPr id="132" name="AutoShape 248"/>
            <p:cNvSpPr>
              <a:spLocks noChangeArrowheads="1"/>
            </p:cNvSpPr>
            <p:nvPr/>
          </p:nvSpPr>
          <p:spPr bwMode="auto">
            <a:xfrm rot="8580000" flipH="1">
              <a:off x="4301" y="2003"/>
              <a:ext cx="35" cy="46"/>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33" name="AutoShape 249"/>
            <p:cNvSpPr>
              <a:spLocks noChangeArrowheads="1"/>
            </p:cNvSpPr>
            <p:nvPr/>
          </p:nvSpPr>
          <p:spPr bwMode="auto">
            <a:xfrm rot="8580000" flipV="1">
              <a:off x="4291" y="1949"/>
              <a:ext cx="35" cy="46"/>
            </a:xfrm>
            <a:prstGeom prst="rtTriangle">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34" name="Line 250"/>
            <p:cNvSpPr>
              <a:spLocks noChangeShapeType="1"/>
            </p:cNvSpPr>
            <p:nvPr/>
          </p:nvSpPr>
          <p:spPr bwMode="auto">
            <a:xfrm>
              <a:off x="4309" y="1943"/>
              <a:ext cx="0" cy="53"/>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grpSp>
      <p:grpSp>
        <p:nvGrpSpPr>
          <p:cNvPr id="135" name="Group 251"/>
          <p:cNvGrpSpPr>
            <a:grpSpLocks/>
          </p:cNvGrpSpPr>
          <p:nvPr/>
        </p:nvGrpSpPr>
        <p:grpSpPr bwMode="auto">
          <a:xfrm>
            <a:off x="7120547" y="5161131"/>
            <a:ext cx="71438" cy="168275"/>
            <a:chOff x="4291" y="1943"/>
            <a:chExt cx="45" cy="106"/>
          </a:xfrm>
        </p:grpSpPr>
        <p:sp>
          <p:nvSpPr>
            <p:cNvPr id="136" name="AutoShape 252"/>
            <p:cNvSpPr>
              <a:spLocks noChangeArrowheads="1"/>
            </p:cNvSpPr>
            <p:nvPr/>
          </p:nvSpPr>
          <p:spPr bwMode="auto">
            <a:xfrm rot="8580000" flipH="1">
              <a:off x="4301" y="2003"/>
              <a:ext cx="35" cy="46"/>
            </a:xfrm>
            <a:prstGeom prst="rtTriangle">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37" name="AutoShape 253"/>
            <p:cNvSpPr>
              <a:spLocks noChangeArrowheads="1"/>
            </p:cNvSpPr>
            <p:nvPr/>
          </p:nvSpPr>
          <p:spPr bwMode="auto">
            <a:xfrm rot="8580000" flipV="1">
              <a:off x="4291" y="1949"/>
              <a:ext cx="35" cy="46"/>
            </a:xfrm>
            <a:prstGeom prst="rtTriangle">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sp>
          <p:nvSpPr>
            <p:cNvPr id="138" name="Line 254"/>
            <p:cNvSpPr>
              <a:spLocks noChangeShapeType="1"/>
            </p:cNvSpPr>
            <p:nvPr/>
          </p:nvSpPr>
          <p:spPr bwMode="auto">
            <a:xfrm>
              <a:off x="4309" y="1943"/>
              <a:ext cx="0" cy="53"/>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a:p>
          </p:txBody>
        </p:sp>
      </p:grpSp>
      <p:sp>
        <p:nvSpPr>
          <p:cNvPr id="139" name="TextBox 138"/>
          <p:cNvSpPr txBox="1"/>
          <p:nvPr/>
        </p:nvSpPr>
        <p:spPr>
          <a:xfrm>
            <a:off x="910284" y="5981868"/>
            <a:ext cx="7527852" cy="646331"/>
          </a:xfrm>
          <a:prstGeom prst="rect">
            <a:avLst/>
          </a:prstGeom>
          <a:noFill/>
        </p:spPr>
        <p:txBody>
          <a:bodyPr wrap="square" rtlCol="0">
            <a:spAutoFit/>
          </a:bodyPr>
          <a:lstStyle/>
          <a:p>
            <a:r>
              <a:rPr lang="en-US" dirty="0" smtClean="0"/>
              <a:t>These </a:t>
            </a:r>
            <a:r>
              <a:rPr lang="en-US" dirty="0" smtClean="0"/>
              <a:t>NATs allow address sharing by using the transport </a:t>
            </a:r>
            <a:r>
              <a:rPr lang="en-US" dirty="0" smtClean="0"/>
              <a:t>protocol’s </a:t>
            </a:r>
            <a:r>
              <a:rPr lang="en-US" dirty="0" smtClean="0"/>
              <a:t>port fields as part of the address ‘distinguisher’</a:t>
            </a:r>
            <a:endParaRPr lang="en-US" dirty="0"/>
          </a:p>
        </p:txBody>
      </p:sp>
      <p:sp>
        <p:nvSpPr>
          <p:cNvPr id="140" name="Title 1"/>
          <p:cNvSpPr>
            <a:spLocks noGrp="1"/>
          </p:cNvSpPr>
          <p:nvPr>
            <p:ph type="title"/>
          </p:nvPr>
        </p:nvSpPr>
        <p:spPr>
          <a:xfrm>
            <a:off x="628650" y="365126"/>
            <a:ext cx="7886700" cy="1325563"/>
          </a:xfrm>
        </p:spPr>
        <p:txBody>
          <a:bodyPr/>
          <a:lstStyle/>
          <a:p>
            <a:r>
              <a:rPr lang="en-US" dirty="0" smtClean="0"/>
              <a:t>Port-Translating NATs</a:t>
            </a:r>
            <a:endParaRPr lang="en-US" dirty="0"/>
          </a:p>
        </p:txBody>
      </p:sp>
    </p:spTree>
    <p:extLst>
      <p:ext uri="{BB962C8B-B14F-4D97-AF65-F5344CB8AC3E}">
        <p14:creationId xmlns:p14="http://schemas.microsoft.com/office/powerpoint/2010/main" val="7676261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84414" y="543918"/>
            <a:ext cx="789832" cy="523220"/>
          </a:xfrm>
          <a:prstGeom prst="rect">
            <a:avLst/>
          </a:prstGeom>
          <a:noFill/>
          <a:ln>
            <a:solidFill>
              <a:schemeClr val="tx1"/>
            </a:solidFill>
          </a:ln>
        </p:spPr>
        <p:txBody>
          <a:bodyPr wrap="none" rtlCol="0">
            <a:spAutoFit/>
          </a:bodyPr>
          <a:lstStyle/>
          <a:p>
            <a:r>
              <a:rPr lang="en-US" sz="2800" b="1" dirty="0" smtClean="0"/>
              <a:t>NAT</a:t>
            </a:r>
            <a:endParaRPr lang="en-US" sz="2800" b="1" dirty="0"/>
          </a:p>
        </p:txBody>
      </p:sp>
      <p:sp>
        <p:nvSpPr>
          <p:cNvPr id="5" name="TextBox 4"/>
          <p:cNvSpPr txBox="1"/>
          <p:nvPr/>
        </p:nvSpPr>
        <p:spPr>
          <a:xfrm>
            <a:off x="3580455" y="1527015"/>
            <a:ext cx="1871474" cy="461665"/>
          </a:xfrm>
          <a:prstGeom prst="rect">
            <a:avLst/>
          </a:prstGeom>
          <a:noFill/>
        </p:spPr>
        <p:txBody>
          <a:bodyPr wrap="none" rtlCol="0">
            <a:spAutoFit/>
          </a:bodyPr>
          <a:lstStyle/>
          <a:p>
            <a:r>
              <a:rPr lang="en-US" sz="2400" b="1" smtClean="0"/>
              <a:t>Binding table</a:t>
            </a:r>
            <a:endParaRPr lang="en-US" sz="2400" b="1"/>
          </a:p>
        </p:txBody>
      </p:sp>
      <p:sp>
        <p:nvSpPr>
          <p:cNvPr id="6" name="TextBox 5"/>
          <p:cNvSpPr txBox="1"/>
          <p:nvPr/>
        </p:nvSpPr>
        <p:spPr>
          <a:xfrm>
            <a:off x="442840" y="1924701"/>
            <a:ext cx="4036490" cy="369332"/>
          </a:xfrm>
          <a:prstGeom prst="rect">
            <a:avLst/>
          </a:prstGeom>
          <a:noFill/>
          <a:ln>
            <a:solidFill>
              <a:schemeClr val="tx1"/>
            </a:solidFill>
          </a:ln>
        </p:spPr>
        <p:txBody>
          <a:bodyPr wrap="none" rtlCol="0">
            <a:spAutoFit/>
          </a:bodyPr>
          <a:lstStyle/>
          <a:p>
            <a:r>
              <a:rPr lang="en-US" dirty="0" smtClean="0"/>
              <a:t>Source </a:t>
            </a:r>
            <a:r>
              <a:rPr lang="en-US" smtClean="0"/>
              <a:t>Address/Port + </a:t>
            </a:r>
            <a:r>
              <a:rPr lang="en-US" dirty="0" err="1" smtClean="0"/>
              <a:t>Dest</a:t>
            </a:r>
            <a:r>
              <a:rPr lang="en-US" dirty="0" smtClean="0"/>
              <a:t> Address/Port</a:t>
            </a:r>
            <a:endParaRPr lang="en-US" dirty="0"/>
          </a:p>
        </p:txBody>
      </p:sp>
      <p:sp>
        <p:nvSpPr>
          <p:cNvPr id="7" name="TextBox 6"/>
          <p:cNvSpPr txBox="1"/>
          <p:nvPr/>
        </p:nvSpPr>
        <p:spPr>
          <a:xfrm>
            <a:off x="4516192" y="1924701"/>
            <a:ext cx="4036490" cy="369332"/>
          </a:xfrm>
          <a:prstGeom prst="rect">
            <a:avLst/>
          </a:prstGeom>
          <a:noFill/>
          <a:ln>
            <a:solidFill>
              <a:schemeClr val="tx1"/>
            </a:solidFill>
          </a:ln>
        </p:spPr>
        <p:txBody>
          <a:bodyPr wrap="none" rtlCol="0">
            <a:spAutoFit/>
          </a:bodyPr>
          <a:lstStyle/>
          <a:p>
            <a:r>
              <a:rPr lang="en-US" dirty="0" smtClean="0"/>
              <a:t>Source </a:t>
            </a:r>
            <a:r>
              <a:rPr lang="en-US" smtClean="0"/>
              <a:t>Address/Port + </a:t>
            </a:r>
            <a:r>
              <a:rPr lang="en-US" dirty="0" err="1" smtClean="0"/>
              <a:t>Dest</a:t>
            </a:r>
            <a:r>
              <a:rPr lang="en-US" dirty="0" smtClean="0"/>
              <a:t> Address/Port</a:t>
            </a:r>
            <a:endParaRPr lang="en-US" dirty="0"/>
          </a:p>
        </p:txBody>
      </p:sp>
      <p:sp>
        <p:nvSpPr>
          <p:cNvPr id="8" name="TextBox 7"/>
          <p:cNvSpPr txBox="1"/>
          <p:nvPr/>
        </p:nvSpPr>
        <p:spPr>
          <a:xfrm>
            <a:off x="637954" y="3232297"/>
            <a:ext cx="933269" cy="369332"/>
          </a:xfrm>
          <a:prstGeom prst="rect">
            <a:avLst/>
          </a:prstGeom>
          <a:noFill/>
        </p:spPr>
        <p:txBody>
          <a:bodyPr wrap="none" rtlCol="0">
            <a:spAutoFit/>
          </a:bodyPr>
          <a:lstStyle/>
          <a:p>
            <a:r>
              <a:rPr lang="en-US" smtClean="0"/>
              <a:t>”Inside”</a:t>
            </a:r>
            <a:endParaRPr lang="en-US"/>
          </a:p>
        </p:txBody>
      </p:sp>
      <p:sp>
        <p:nvSpPr>
          <p:cNvPr id="9" name="TextBox 8"/>
          <p:cNvSpPr txBox="1"/>
          <p:nvPr/>
        </p:nvSpPr>
        <p:spPr>
          <a:xfrm>
            <a:off x="6361815" y="3232297"/>
            <a:ext cx="1099468" cy="369332"/>
          </a:xfrm>
          <a:prstGeom prst="rect">
            <a:avLst/>
          </a:prstGeom>
          <a:noFill/>
        </p:spPr>
        <p:txBody>
          <a:bodyPr wrap="none" rtlCol="0">
            <a:spAutoFit/>
          </a:bodyPr>
          <a:lstStyle/>
          <a:p>
            <a:r>
              <a:rPr lang="en-US" dirty="0" smtClean="0"/>
              <a:t>”Outside”</a:t>
            </a:r>
            <a:endParaRPr lang="en-US" dirty="0"/>
          </a:p>
        </p:txBody>
      </p:sp>
      <p:sp>
        <p:nvSpPr>
          <p:cNvPr id="10" name="Freeform 9"/>
          <p:cNvSpPr/>
          <p:nvPr/>
        </p:nvSpPr>
        <p:spPr>
          <a:xfrm>
            <a:off x="1073888" y="1373274"/>
            <a:ext cx="5986327" cy="1849020"/>
          </a:xfrm>
          <a:custGeom>
            <a:avLst/>
            <a:gdLst>
              <a:gd name="connsiteX0" fmla="*/ 0 w 5986327"/>
              <a:gd name="connsiteY0" fmla="*/ 1710168 h 1849020"/>
              <a:gd name="connsiteX1" fmla="*/ 531628 w 5986327"/>
              <a:gd name="connsiteY1" fmla="*/ 1136010 h 1849020"/>
              <a:gd name="connsiteX2" fmla="*/ 2030819 w 5986327"/>
              <a:gd name="connsiteY2" fmla="*/ 242875 h 1849020"/>
              <a:gd name="connsiteX3" fmla="*/ 3944679 w 5986327"/>
              <a:gd name="connsiteY3" fmla="*/ 62121 h 1849020"/>
              <a:gd name="connsiteX4" fmla="*/ 5560828 w 5986327"/>
              <a:gd name="connsiteY4" fmla="*/ 1157275 h 1849020"/>
              <a:gd name="connsiteX5" fmla="*/ 5922335 w 5986327"/>
              <a:gd name="connsiteY5" fmla="*/ 1837759 h 1849020"/>
              <a:gd name="connsiteX6" fmla="*/ 5986131 w 5986327"/>
              <a:gd name="connsiteY6" fmla="*/ 1476252 h 1849020"/>
              <a:gd name="connsiteX7" fmla="*/ 5922335 w 5986327"/>
              <a:gd name="connsiteY7" fmla="*/ 1848391 h 1849020"/>
              <a:gd name="connsiteX8" fmla="*/ 5720317 w 5986327"/>
              <a:gd name="connsiteY8" fmla="*/ 1571945 h 1849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86327" h="1849020">
                <a:moveTo>
                  <a:pt x="0" y="1710168"/>
                </a:moveTo>
                <a:cubicBezTo>
                  <a:pt x="96579" y="1545363"/>
                  <a:pt x="193158" y="1380559"/>
                  <a:pt x="531628" y="1136010"/>
                </a:cubicBezTo>
                <a:cubicBezTo>
                  <a:pt x="870098" y="891461"/>
                  <a:pt x="1461977" y="421856"/>
                  <a:pt x="2030819" y="242875"/>
                </a:cubicBezTo>
                <a:cubicBezTo>
                  <a:pt x="2599661" y="63894"/>
                  <a:pt x="3356344" y="-90279"/>
                  <a:pt x="3944679" y="62121"/>
                </a:cubicBezTo>
                <a:cubicBezTo>
                  <a:pt x="4533014" y="214521"/>
                  <a:pt x="5231219" y="861335"/>
                  <a:pt x="5560828" y="1157275"/>
                </a:cubicBezTo>
                <a:cubicBezTo>
                  <a:pt x="5890437" y="1453215"/>
                  <a:pt x="5851451" y="1784596"/>
                  <a:pt x="5922335" y="1837759"/>
                </a:cubicBezTo>
                <a:cubicBezTo>
                  <a:pt x="5993219" y="1890922"/>
                  <a:pt x="5986131" y="1474480"/>
                  <a:pt x="5986131" y="1476252"/>
                </a:cubicBezTo>
                <a:cubicBezTo>
                  <a:pt x="5986131" y="1478024"/>
                  <a:pt x="5966637" y="1832442"/>
                  <a:pt x="5922335" y="1848391"/>
                </a:cubicBezTo>
                <a:cubicBezTo>
                  <a:pt x="5878033" y="1864340"/>
                  <a:pt x="5720317" y="1571945"/>
                  <a:pt x="5720317" y="157194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977354" y="2849526"/>
            <a:ext cx="372981" cy="308797"/>
          </a:xfrm>
          <a:custGeom>
            <a:avLst/>
            <a:gdLst>
              <a:gd name="connsiteX0" fmla="*/ 32739 w 372981"/>
              <a:gd name="connsiteY0" fmla="*/ 0 h 308797"/>
              <a:gd name="connsiteX1" fmla="*/ 32739 w 372981"/>
              <a:gd name="connsiteY1" fmla="*/ 308344 h 308797"/>
              <a:gd name="connsiteX2" fmla="*/ 372981 w 372981"/>
              <a:gd name="connsiteY2" fmla="*/ 74427 h 308797"/>
            </a:gdLst>
            <a:ahLst/>
            <a:cxnLst>
              <a:cxn ang="0">
                <a:pos x="connsiteX0" y="connsiteY0"/>
              </a:cxn>
              <a:cxn ang="0">
                <a:pos x="connsiteX1" y="connsiteY1"/>
              </a:cxn>
              <a:cxn ang="0">
                <a:pos x="connsiteX2" y="connsiteY2"/>
              </a:cxn>
            </a:cxnLst>
            <a:rect l="l" t="t" r="r" b="b"/>
            <a:pathLst>
              <a:path w="372981" h="308797">
                <a:moveTo>
                  <a:pt x="32739" y="0"/>
                </a:moveTo>
                <a:cubicBezTo>
                  <a:pt x="4385" y="147970"/>
                  <a:pt x="-23968" y="295940"/>
                  <a:pt x="32739" y="308344"/>
                </a:cubicBezTo>
                <a:cubicBezTo>
                  <a:pt x="89446" y="320749"/>
                  <a:pt x="372981" y="74427"/>
                  <a:pt x="372981" y="744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64372" y="4359348"/>
            <a:ext cx="8361841" cy="1754326"/>
          </a:xfrm>
          <a:prstGeom prst="rect">
            <a:avLst/>
          </a:prstGeom>
          <a:noFill/>
        </p:spPr>
        <p:txBody>
          <a:bodyPr wrap="none" rtlCol="0">
            <a:spAutoFit/>
          </a:bodyPr>
          <a:lstStyle/>
          <a:p>
            <a:r>
              <a:rPr lang="en-US" dirty="0" smtClean="0"/>
              <a:t>NATs take the 96-bit 4-tuple of </a:t>
            </a:r>
            <a:r>
              <a:rPr lang="en-US" dirty="0" err="1" smtClean="0"/>
              <a:t>Protocol+Address+Ports</a:t>
            </a:r>
            <a:r>
              <a:rPr lang="en-US" dirty="0" smtClean="0"/>
              <a:t> and replace the packet’s fields </a:t>
            </a:r>
          </a:p>
          <a:p>
            <a:r>
              <a:rPr lang="en-US" dirty="0"/>
              <a:t>t</a:t>
            </a:r>
            <a:r>
              <a:rPr lang="en-US" dirty="0" smtClean="0"/>
              <a:t>hat match one side of the binding table with the fields on the other side</a:t>
            </a:r>
          </a:p>
          <a:p>
            <a:endParaRPr lang="en-US" dirty="0"/>
          </a:p>
          <a:p>
            <a:r>
              <a:rPr lang="en-US" dirty="0" smtClean="0"/>
              <a:t>Outbound packets that do not match any binding table generate a new table entry</a:t>
            </a:r>
          </a:p>
          <a:p>
            <a:endParaRPr lang="en-US" dirty="0"/>
          </a:p>
          <a:p>
            <a:r>
              <a:rPr lang="en-US" dirty="0" smtClean="0"/>
              <a:t>Inbound packets are discarded</a:t>
            </a:r>
            <a:endParaRPr lang="en-US" dirty="0"/>
          </a:p>
        </p:txBody>
      </p:sp>
    </p:spTree>
    <p:extLst>
      <p:ext uri="{BB962C8B-B14F-4D97-AF65-F5344CB8AC3E}">
        <p14:creationId xmlns:p14="http://schemas.microsoft.com/office/powerpoint/2010/main" val="1699739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NATs:</a:t>
            </a:r>
            <a:endParaRPr lang="en-US" dirty="0"/>
          </a:p>
        </p:txBody>
      </p:sp>
      <p:sp>
        <p:nvSpPr>
          <p:cNvPr id="3" name="Content Placeholder 2"/>
          <p:cNvSpPr>
            <a:spLocks noGrp="1"/>
          </p:cNvSpPr>
          <p:nvPr>
            <p:ph idx="1"/>
          </p:nvPr>
        </p:nvSpPr>
        <p:spPr/>
        <p:txBody>
          <a:bodyPr/>
          <a:lstStyle/>
          <a:p>
            <a:r>
              <a:rPr lang="en-US" dirty="0" smtClean="0"/>
              <a:t>Enforce symmetric network paths</a:t>
            </a:r>
          </a:p>
          <a:p>
            <a:r>
              <a:rPr lang="en-US" dirty="0" smtClean="0"/>
              <a:t>Require session state within the network</a:t>
            </a:r>
          </a:p>
          <a:p>
            <a:r>
              <a:rPr lang="en-US" dirty="0" smtClean="0"/>
              <a:t>Enforce Client / Server architecture</a:t>
            </a:r>
          </a:p>
          <a:p>
            <a:r>
              <a:rPr lang="en-US" dirty="0" smtClean="0"/>
              <a:t>Create fragility in the network</a:t>
            </a:r>
          </a:p>
          <a:p>
            <a:r>
              <a:rPr lang="en-US" dirty="0" smtClean="0"/>
              <a:t>Violate </a:t>
            </a:r>
            <a:r>
              <a:rPr lang="en-US" dirty="0"/>
              <a:t>l</a:t>
            </a:r>
            <a:r>
              <a:rPr lang="en-US" dirty="0" smtClean="0"/>
              <a:t>ayer integrity</a:t>
            </a:r>
          </a:p>
          <a:p>
            <a:r>
              <a:rPr lang="en-US" dirty="0" smtClean="0"/>
              <a:t>Motivate the use of proxies and gateways</a:t>
            </a:r>
          </a:p>
          <a:p>
            <a:r>
              <a:rPr lang="en-US" dirty="0" smtClean="0"/>
              <a:t>Prevent innovation in transport services</a:t>
            </a:r>
          </a:p>
          <a:p>
            <a:r>
              <a:rPr lang="en-US" dirty="0" smtClean="0"/>
              <a:t>Handle UDP bindings inconsistently</a:t>
            </a:r>
          </a:p>
        </p:txBody>
      </p:sp>
    </p:spTree>
    <p:extLst>
      <p:ext uri="{BB962C8B-B14F-4D97-AF65-F5344CB8AC3E}">
        <p14:creationId xmlns:p14="http://schemas.microsoft.com/office/powerpoint/2010/main" val="974177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NATs are Evil!</a:t>
            </a:r>
            <a:endParaRPr lang="en-US" dirty="0"/>
          </a:p>
        </p:txBody>
      </p:sp>
      <p:sp>
        <p:nvSpPr>
          <p:cNvPr id="3" name="Content Placeholder 2"/>
          <p:cNvSpPr>
            <a:spLocks noGrp="1"/>
          </p:cNvSpPr>
          <p:nvPr>
            <p:ph idx="1"/>
          </p:nvPr>
        </p:nvSpPr>
        <p:spPr/>
        <p:txBody>
          <a:bodyPr/>
          <a:lstStyle/>
          <a:p>
            <a:r>
              <a:rPr lang="en-US" dirty="0" smtClean="0"/>
              <a:t>These considerations led </a:t>
            </a:r>
            <a:r>
              <a:rPr lang="en-US" dirty="0" smtClean="0"/>
              <a:t>to a long held mantra in the IETF that “NATS are evil” and the IETF refused to work on standardizing NAT </a:t>
            </a:r>
            <a:r>
              <a:rPr lang="en-US" dirty="0" err="1" smtClean="0"/>
              <a:t>behaviour</a:t>
            </a:r>
            <a:r>
              <a:rPr lang="en-US" dirty="0"/>
              <a:t> </a:t>
            </a:r>
            <a:r>
              <a:rPr lang="en-US" dirty="0" smtClean="0"/>
              <a:t>for many years</a:t>
            </a:r>
          </a:p>
          <a:p>
            <a:r>
              <a:rPr lang="en-US" dirty="0" smtClean="0"/>
              <a:t>The consequence was that NATs were developed with idiosyncratic </a:t>
            </a:r>
            <a:r>
              <a:rPr lang="en-US" dirty="0" err="1" smtClean="0"/>
              <a:t>behaviours</a:t>
            </a:r>
            <a:r>
              <a:rPr lang="en-US" dirty="0" smtClean="0"/>
              <a:t>, particularly in relation to UDP-based binding</a:t>
            </a:r>
          </a:p>
          <a:p>
            <a:r>
              <a:rPr lang="en-US" dirty="0" smtClean="0"/>
              <a:t>Which </a:t>
            </a:r>
            <a:r>
              <a:rPr lang="en-US" dirty="0" smtClean="0"/>
              <a:t>led </a:t>
            </a:r>
            <a:r>
              <a:rPr lang="en-US" dirty="0" smtClean="0"/>
              <a:t>to all kinds of convoluted application level </a:t>
            </a:r>
            <a:r>
              <a:rPr lang="en-US" dirty="0" err="1" smtClean="0"/>
              <a:t>behaviours</a:t>
            </a:r>
            <a:r>
              <a:rPr lang="en-US" dirty="0" smtClean="0"/>
              <a:t> to discover and adapt to the NATs in the path (STUN, TURN, ICE, TEREDO,</a:t>
            </a:r>
            <a:r>
              <a:rPr lang="mr-IN" dirty="0" smtClean="0"/>
              <a:t>…</a:t>
            </a:r>
            <a:r>
              <a:rPr lang="en-US" dirty="0" smtClean="0"/>
              <a:t>)</a:t>
            </a:r>
            <a:endParaRPr lang="en-US" dirty="0"/>
          </a:p>
        </p:txBody>
      </p:sp>
    </p:spTree>
    <p:extLst>
      <p:ext uri="{BB962C8B-B14F-4D97-AF65-F5344CB8AC3E}">
        <p14:creationId xmlns:p14="http://schemas.microsoft.com/office/powerpoint/2010/main" val="1724110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Architecture of the 1990 Internet</a:t>
            </a:r>
            <a:endParaRPr lang="en-US" dirty="0"/>
          </a:p>
        </p:txBody>
      </p:sp>
      <p:sp>
        <p:nvSpPr>
          <p:cNvPr id="3" name="Content Placeholder 2"/>
          <p:cNvSpPr>
            <a:spLocks noGrp="1"/>
          </p:cNvSpPr>
          <p:nvPr>
            <p:ph idx="1"/>
          </p:nvPr>
        </p:nvSpPr>
        <p:spPr/>
        <p:txBody>
          <a:bodyPr/>
          <a:lstStyle/>
          <a:p>
            <a:pPr marL="0" indent="0">
              <a:lnSpc>
                <a:spcPct val="100000"/>
              </a:lnSpc>
              <a:spcBef>
                <a:spcPts val="0"/>
              </a:spcBef>
              <a:buNone/>
            </a:pPr>
            <a:r>
              <a:rPr lang="en-US" dirty="0" smtClean="0"/>
              <a:t>“Dumb Network, Smart Hosts”</a:t>
            </a:r>
          </a:p>
          <a:p>
            <a:pPr marL="0" indent="0">
              <a:lnSpc>
                <a:spcPct val="100000"/>
              </a:lnSpc>
              <a:spcBef>
                <a:spcPts val="0"/>
              </a:spcBef>
              <a:buNone/>
            </a:pPr>
            <a:endParaRPr lang="en-US" dirty="0" smtClean="0"/>
          </a:p>
          <a:p>
            <a:pPr marL="457200" lvl="1" indent="0">
              <a:lnSpc>
                <a:spcPct val="100000"/>
              </a:lnSpc>
              <a:spcBef>
                <a:spcPts val="0"/>
              </a:spcBef>
              <a:buNone/>
            </a:pPr>
            <a:r>
              <a:rPr lang="en-US" dirty="0" smtClean="0"/>
              <a:t>Remove all the functionality from the network apart from forwarding and buffering</a:t>
            </a:r>
          </a:p>
          <a:p>
            <a:pPr marL="457200" lvl="1" indent="0">
              <a:lnSpc>
                <a:spcPct val="100000"/>
              </a:lnSpc>
              <a:spcBef>
                <a:spcPts val="0"/>
              </a:spcBef>
              <a:buNone/>
            </a:pPr>
            <a:endParaRPr lang="en-US" dirty="0"/>
          </a:p>
          <a:p>
            <a:pPr marL="457200" lvl="1" indent="0">
              <a:lnSpc>
                <a:spcPct val="100000"/>
              </a:lnSpc>
              <a:spcBef>
                <a:spcPts val="0"/>
              </a:spcBef>
              <a:buNone/>
            </a:pPr>
            <a:r>
              <a:rPr lang="en-US" dirty="0" smtClean="0"/>
              <a:t>Place all the responsibility for data flow integrity and control into the end host protocol stacks</a:t>
            </a:r>
            <a:endParaRPr lang="en-US" dirty="0"/>
          </a:p>
          <a:p>
            <a:pPr marL="457200" lvl="1" indent="0">
              <a:lnSpc>
                <a:spcPct val="100000"/>
              </a:lnSpc>
              <a:spcBef>
                <a:spcPts val="0"/>
              </a:spcBef>
              <a:buNone/>
            </a:pPr>
            <a:endParaRPr lang="en-US" dirty="0"/>
          </a:p>
        </p:txBody>
      </p:sp>
    </p:spTree>
    <p:extLst>
      <p:ext uri="{BB962C8B-B14F-4D97-AF65-F5344CB8AC3E}">
        <p14:creationId xmlns:p14="http://schemas.microsoft.com/office/powerpoint/2010/main" val="915173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yet</a:t>
            </a:r>
            <a:r>
              <a:rPr lang="mr-IN" dirty="0" smtClean="0"/>
              <a:t>…</a:t>
            </a:r>
            <a:endParaRPr lang="en-US" dirty="0"/>
          </a:p>
        </p:txBody>
      </p:sp>
    </p:spTree>
    <p:extLst>
      <p:ext uri="{BB962C8B-B14F-4D97-AF65-F5344CB8AC3E}">
        <p14:creationId xmlns:p14="http://schemas.microsoft.com/office/powerpoint/2010/main" val="511582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NATs run today’s Internet</a:t>
            </a:r>
            <a:endParaRPr lang="en-US" dirty="0"/>
          </a:p>
        </p:txBody>
      </p:sp>
      <p:sp>
        <p:nvSpPr>
          <p:cNvPr id="3" name="Content Placeholder 2"/>
          <p:cNvSpPr>
            <a:spLocks noGrp="1"/>
          </p:cNvSpPr>
          <p:nvPr>
            <p:ph idx="1"/>
          </p:nvPr>
        </p:nvSpPr>
        <p:spPr/>
        <p:txBody>
          <a:bodyPr/>
          <a:lstStyle/>
          <a:p>
            <a:r>
              <a:rPr lang="en-US" dirty="0" smtClean="0"/>
              <a:t>2.8B advertised IPv4 Addresses</a:t>
            </a:r>
          </a:p>
          <a:p>
            <a:r>
              <a:rPr lang="en-US" dirty="0" smtClean="0"/>
              <a:t>25B connected devices *</a:t>
            </a:r>
          </a:p>
          <a:p>
            <a:r>
              <a:rPr lang="en-US" dirty="0" smtClean="0"/>
              <a:t>The average address sharing ratio appears to be 10:1</a:t>
            </a:r>
          </a:p>
          <a:p>
            <a:endParaRPr lang="en-US" dirty="0" smtClean="0"/>
          </a:p>
          <a:p>
            <a:pPr marL="0" indent="0">
              <a:buNone/>
            </a:pPr>
            <a:r>
              <a:rPr lang="en-US" dirty="0" smtClean="0"/>
              <a:t>NATs are everywhere!</a:t>
            </a:r>
            <a:endParaRPr lang="en-US" dirty="0"/>
          </a:p>
        </p:txBody>
      </p:sp>
      <p:sp>
        <p:nvSpPr>
          <p:cNvPr id="4" name="TextBox 3"/>
          <p:cNvSpPr txBox="1"/>
          <p:nvPr/>
        </p:nvSpPr>
        <p:spPr>
          <a:xfrm>
            <a:off x="1998921" y="6311899"/>
            <a:ext cx="6858929" cy="307777"/>
          </a:xfrm>
          <a:prstGeom prst="rect">
            <a:avLst/>
          </a:prstGeom>
          <a:noFill/>
        </p:spPr>
        <p:txBody>
          <a:bodyPr wrap="none" rtlCol="0">
            <a:spAutoFit/>
          </a:bodyPr>
          <a:lstStyle/>
          <a:p>
            <a:r>
              <a:rPr lang="en-US" sz="1400" dirty="0" smtClean="0"/>
              <a:t>* https://</a:t>
            </a:r>
            <a:r>
              <a:rPr lang="en-US" sz="1400" dirty="0" err="1" smtClean="0"/>
              <a:t>www.statista.com</a:t>
            </a:r>
            <a:r>
              <a:rPr lang="en-US" sz="1400" dirty="0" smtClean="0"/>
              <a:t>/statistics/471264/</a:t>
            </a:r>
            <a:r>
              <a:rPr lang="en-US" sz="1400" dirty="0" err="1" smtClean="0"/>
              <a:t>iot</a:t>
            </a:r>
            <a:r>
              <a:rPr lang="en-US" sz="1400" dirty="0" smtClean="0"/>
              <a:t>-number-of-connected-devices-worldwide/</a:t>
            </a:r>
            <a:endParaRPr lang="en-US" sz="1400" dirty="0"/>
          </a:p>
        </p:txBody>
      </p:sp>
    </p:spTree>
    <p:extLst>
      <p:ext uri="{BB962C8B-B14F-4D97-AF65-F5344CB8AC3E}">
        <p14:creationId xmlns:p14="http://schemas.microsoft.com/office/powerpoint/2010/main" val="2017742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NATs so pervasive?</a:t>
            </a:r>
            <a:endParaRPr lang="en-US" dirty="0"/>
          </a:p>
        </p:txBody>
      </p:sp>
      <p:sp>
        <p:nvSpPr>
          <p:cNvPr id="3" name="Content Placeholder 2"/>
          <p:cNvSpPr>
            <a:spLocks noGrp="1"/>
          </p:cNvSpPr>
          <p:nvPr>
            <p:ph idx="1"/>
          </p:nvPr>
        </p:nvSpPr>
        <p:spPr/>
        <p:txBody>
          <a:bodyPr>
            <a:normAutofit/>
          </a:bodyPr>
          <a:lstStyle/>
          <a:p>
            <a:r>
              <a:rPr lang="en-US" sz="2400" dirty="0" smtClean="0"/>
              <a:t>They are backward compatible with the existing network</a:t>
            </a:r>
          </a:p>
          <a:p>
            <a:r>
              <a:rPr lang="en-US" sz="2400" dirty="0" smtClean="0"/>
              <a:t>They allow for uncoordinated piecemeal deployment</a:t>
            </a:r>
          </a:p>
          <a:p>
            <a:r>
              <a:rPr lang="en-US" sz="2400" dirty="0" smtClean="0"/>
              <a:t>They impair open peer to peer connectivity and enforce client </a:t>
            </a:r>
            <a:r>
              <a:rPr lang="en-US" sz="2400" dirty="0" err="1" smtClean="0"/>
              <a:t>behaviours</a:t>
            </a:r>
            <a:r>
              <a:rPr lang="en-US" sz="2400" dirty="0" smtClean="0"/>
              <a:t> behind the NATs</a:t>
            </a:r>
          </a:p>
          <a:p>
            <a:r>
              <a:rPr lang="en-US" sz="2400" dirty="0" smtClean="0"/>
              <a:t>They use the port space to enlarge the effective address space</a:t>
            </a:r>
          </a:p>
          <a:p>
            <a:endParaRPr lang="en-US" sz="2400" dirty="0" smtClean="0"/>
          </a:p>
          <a:p>
            <a:endParaRPr lang="en-US" sz="2400" dirty="0" smtClean="0"/>
          </a:p>
          <a:p>
            <a:endParaRPr lang="en-US" sz="2400" dirty="0" smtClean="0"/>
          </a:p>
          <a:p>
            <a:endParaRPr lang="en-US" sz="2400" dirty="0"/>
          </a:p>
        </p:txBody>
      </p:sp>
    </p:spTree>
    <p:extLst>
      <p:ext uri="{BB962C8B-B14F-4D97-AF65-F5344CB8AC3E}">
        <p14:creationId xmlns:p14="http://schemas.microsoft.com/office/powerpoint/2010/main" val="63822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far can we push NATs?</a:t>
            </a:r>
            <a:endParaRPr lang="en-US" dirty="0"/>
          </a:p>
        </p:txBody>
      </p:sp>
      <p:sp>
        <p:nvSpPr>
          <p:cNvPr id="3" name="Content Placeholder 2"/>
          <p:cNvSpPr>
            <a:spLocks noGrp="1"/>
          </p:cNvSpPr>
          <p:nvPr>
            <p:ph idx="1"/>
          </p:nvPr>
        </p:nvSpPr>
        <p:spPr>
          <a:xfrm>
            <a:off x="1977656" y="2052084"/>
            <a:ext cx="6537694" cy="3030280"/>
          </a:xfrm>
        </p:spPr>
        <p:txBody>
          <a:bodyPr>
            <a:noAutofit/>
          </a:bodyPr>
          <a:lstStyle/>
          <a:p>
            <a:pPr marL="0" indent="0">
              <a:buNone/>
            </a:pPr>
            <a:r>
              <a:rPr lang="en-US" sz="1600" dirty="0">
                <a:latin typeface="Courier" charset="0"/>
                <a:ea typeface="Courier" charset="0"/>
                <a:cs typeface="Courier" charset="0"/>
              </a:rPr>
              <a:t>I have 7,000 DSL broadband customers behind it.  Peak time throughput </a:t>
            </a:r>
            <a:r>
              <a:rPr lang="en-US" sz="1600" dirty="0" smtClean="0">
                <a:latin typeface="Courier" charset="0"/>
                <a:ea typeface="Courier" charset="0"/>
                <a:cs typeface="Courier" charset="0"/>
              </a:rPr>
              <a:t>is hitting </a:t>
            </a:r>
            <a:r>
              <a:rPr lang="en-US" sz="1600" dirty="0">
                <a:latin typeface="Courier" charset="0"/>
                <a:ea typeface="Courier" charset="0"/>
                <a:cs typeface="Courier" charset="0"/>
              </a:rPr>
              <a:t>up at 4 </a:t>
            </a:r>
            <a:r>
              <a:rPr lang="en-US" sz="1600" dirty="0" err="1">
                <a:latin typeface="Courier" charset="0"/>
                <a:ea typeface="Courier" charset="0"/>
                <a:cs typeface="Courier" charset="0"/>
              </a:rPr>
              <a:t>gbps</a:t>
            </a:r>
            <a:r>
              <a:rPr lang="en-US" sz="1600" dirty="0">
                <a:latin typeface="Courier" charset="0"/>
                <a:ea typeface="Courier" charset="0"/>
                <a:cs typeface="Courier" charset="0"/>
              </a:rPr>
              <a:t>... I see a little over 100,000 service flows</a:t>
            </a:r>
            <a:br>
              <a:rPr lang="en-US" sz="1600" dirty="0">
                <a:latin typeface="Courier" charset="0"/>
                <a:ea typeface="Courier" charset="0"/>
                <a:cs typeface="Courier" charset="0"/>
              </a:rPr>
            </a:br>
            <a:r>
              <a:rPr lang="en-US" sz="1600" dirty="0">
                <a:latin typeface="Courier" charset="0"/>
                <a:ea typeface="Courier" charset="0"/>
                <a:cs typeface="Courier" charset="0"/>
              </a:rPr>
              <a:t>(translations) at peak time</a:t>
            </a:r>
            <a:br>
              <a:rPr lang="en-US" sz="1600" dirty="0">
                <a:latin typeface="Courier" charset="0"/>
                <a:ea typeface="Courier" charset="0"/>
                <a:cs typeface="Courier" charset="0"/>
              </a:rPr>
            </a:br>
            <a:r>
              <a:rPr lang="en-US" sz="1600" dirty="0">
                <a:latin typeface="Courier" charset="0"/>
                <a:ea typeface="Courier" charset="0"/>
                <a:cs typeface="Courier" charset="0"/>
              </a:rPr>
              <a:t/>
            </a:r>
            <a:br>
              <a:rPr lang="en-US" sz="1600" dirty="0">
                <a:latin typeface="Courier" charset="0"/>
                <a:ea typeface="Courier" charset="0"/>
                <a:cs typeface="Courier" charset="0"/>
              </a:rPr>
            </a:br>
            <a:r>
              <a:rPr lang="en-US" sz="1600" dirty="0">
                <a:latin typeface="Courier" charset="0"/>
                <a:ea typeface="Courier" charset="0"/>
                <a:cs typeface="Courier" charset="0"/>
              </a:rPr>
              <a:t>I think each MX104 MS-MIC-16G can able about ~7 million translations </a:t>
            </a:r>
            <a:r>
              <a:rPr lang="en-US" sz="1600" dirty="0" smtClean="0">
                <a:latin typeface="Courier" charset="0"/>
                <a:ea typeface="Courier" charset="0"/>
                <a:cs typeface="Courier" charset="0"/>
              </a:rPr>
              <a:t>and about </a:t>
            </a:r>
            <a:r>
              <a:rPr lang="en-US" sz="1600" dirty="0">
                <a:latin typeface="Courier" charset="0"/>
                <a:ea typeface="Courier" charset="0"/>
                <a:cs typeface="Courier" charset="0"/>
              </a:rPr>
              <a:t>7 </a:t>
            </a:r>
            <a:r>
              <a:rPr lang="en-US" sz="1600" dirty="0" err="1">
                <a:latin typeface="Courier" charset="0"/>
                <a:ea typeface="Courier" charset="0"/>
                <a:cs typeface="Courier" charset="0"/>
              </a:rPr>
              <a:t>gbps</a:t>
            </a:r>
            <a:r>
              <a:rPr lang="en-US" sz="1600" dirty="0">
                <a:latin typeface="Courier" charset="0"/>
                <a:ea typeface="Courier" charset="0"/>
                <a:cs typeface="Courier" charset="0"/>
              </a:rPr>
              <a:t> of </a:t>
            </a:r>
            <a:r>
              <a:rPr lang="en-US" sz="1600" dirty="0" err="1">
                <a:latin typeface="Courier" charset="0"/>
                <a:ea typeface="Courier" charset="0"/>
                <a:cs typeface="Courier" charset="0"/>
              </a:rPr>
              <a:t>cgnat</a:t>
            </a:r>
            <a:r>
              <a:rPr lang="en-US" sz="1600" dirty="0">
                <a:latin typeface="Courier" charset="0"/>
                <a:ea typeface="Courier" charset="0"/>
                <a:cs typeface="Courier" charset="0"/>
              </a:rPr>
              <a:t> throughput... so I'm good.</a:t>
            </a:r>
            <a:br>
              <a:rPr lang="en-US" sz="1600" dirty="0">
                <a:latin typeface="Courier" charset="0"/>
                <a:ea typeface="Courier" charset="0"/>
                <a:cs typeface="Courier" charset="0"/>
              </a:rPr>
            </a:br>
            <a:r>
              <a:rPr lang="en-US" sz="1600" dirty="0">
                <a:latin typeface="Courier" charset="0"/>
                <a:ea typeface="Courier" charset="0"/>
                <a:cs typeface="Courier" charset="0"/>
              </a:rPr>
              <a:t/>
            </a:r>
            <a:br>
              <a:rPr lang="en-US" sz="1600" dirty="0">
                <a:latin typeface="Courier" charset="0"/>
                <a:ea typeface="Courier" charset="0"/>
                <a:cs typeface="Courier" charset="0"/>
              </a:rPr>
            </a:br>
            <a:r>
              <a:rPr lang="en-US" sz="1600" dirty="0">
                <a:latin typeface="Courier" charset="0"/>
                <a:ea typeface="Courier" charset="0"/>
                <a:cs typeface="Courier" charset="0"/>
              </a:rPr>
              <a:t>I have a /25 for each MX104 outside public address pool (so /24 total </a:t>
            </a:r>
            <a:r>
              <a:rPr lang="en-US" sz="1600" dirty="0" smtClean="0">
                <a:latin typeface="Courier" charset="0"/>
                <a:ea typeface="Courier" charset="0"/>
                <a:cs typeface="Courier" charset="0"/>
              </a:rPr>
              <a:t>for both </a:t>
            </a:r>
            <a:r>
              <a:rPr lang="en-US" sz="1600" dirty="0">
                <a:latin typeface="Courier" charset="0"/>
                <a:ea typeface="Courier" charset="0"/>
                <a:cs typeface="Courier" charset="0"/>
              </a:rPr>
              <a:t>MX104's)... pretty sweet how </a:t>
            </a:r>
            <a:r>
              <a:rPr lang="en-US" sz="1600" dirty="0">
                <a:solidFill>
                  <a:srgbClr val="FF0000"/>
                </a:solidFill>
                <a:latin typeface="Courier" charset="0"/>
                <a:ea typeface="Courier" charset="0"/>
                <a:cs typeface="Courier" charset="0"/>
              </a:rPr>
              <a:t>I use /24 for ~7,000 customers </a:t>
            </a:r>
            <a:r>
              <a:rPr lang="en-US" sz="1600" dirty="0">
                <a:latin typeface="Courier" charset="0"/>
                <a:ea typeface="Courier" charset="0"/>
                <a:cs typeface="Courier" charset="0"/>
              </a:rPr>
              <a:t>:) </a:t>
            </a:r>
          </a:p>
        </p:txBody>
      </p:sp>
      <p:sp>
        <p:nvSpPr>
          <p:cNvPr id="4" name="TextBox 3"/>
          <p:cNvSpPr txBox="1"/>
          <p:nvPr/>
        </p:nvSpPr>
        <p:spPr>
          <a:xfrm>
            <a:off x="1977656" y="5677786"/>
            <a:ext cx="6959919" cy="307777"/>
          </a:xfrm>
          <a:prstGeom prst="rect">
            <a:avLst/>
          </a:prstGeom>
          <a:noFill/>
        </p:spPr>
        <p:txBody>
          <a:bodyPr wrap="none" rtlCol="0">
            <a:spAutoFit/>
          </a:bodyPr>
          <a:lstStyle/>
          <a:p>
            <a:r>
              <a:rPr lang="en-US" sz="1400" dirty="0" smtClean="0"/>
              <a:t>Aaron Gould, NANOG, https://</a:t>
            </a:r>
            <a:r>
              <a:rPr lang="en-US" sz="1400" dirty="0" err="1" smtClean="0"/>
              <a:t>mailman.nanog.org</a:t>
            </a:r>
            <a:r>
              <a:rPr lang="en-US" sz="1400" dirty="0" smtClean="0"/>
              <a:t>/</a:t>
            </a:r>
            <a:r>
              <a:rPr lang="en-US" sz="1400" dirty="0" err="1" smtClean="0"/>
              <a:t>pipermail</a:t>
            </a:r>
            <a:r>
              <a:rPr lang="en-US" sz="1400" dirty="0" smtClean="0"/>
              <a:t>/</a:t>
            </a:r>
            <a:r>
              <a:rPr lang="en-US" sz="1400" dirty="0" err="1" smtClean="0"/>
              <a:t>nanog</a:t>
            </a:r>
            <a:r>
              <a:rPr lang="en-US" sz="1400" dirty="0" smtClean="0"/>
              <a:t>/2017-April/090809.html</a:t>
            </a:r>
            <a:endParaRPr lang="en-US" sz="1400" dirty="0"/>
          </a:p>
        </p:txBody>
      </p:sp>
    </p:spTree>
    <p:extLst>
      <p:ext uri="{BB962C8B-B14F-4D97-AF65-F5344CB8AC3E}">
        <p14:creationId xmlns:p14="http://schemas.microsoft.com/office/powerpoint/2010/main" val="756159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far can we push NATs?</a:t>
            </a:r>
            <a:endParaRPr lang="en-US" dirty="0"/>
          </a:p>
        </p:txBody>
      </p:sp>
      <p:sp>
        <p:nvSpPr>
          <p:cNvPr id="3" name="Content Placeholder 2"/>
          <p:cNvSpPr>
            <a:spLocks noGrp="1"/>
          </p:cNvSpPr>
          <p:nvPr>
            <p:ph idx="1"/>
          </p:nvPr>
        </p:nvSpPr>
        <p:spPr>
          <a:xfrm>
            <a:off x="628650" y="1840139"/>
            <a:ext cx="7886700" cy="4351338"/>
          </a:xfrm>
        </p:spPr>
        <p:txBody>
          <a:bodyPr/>
          <a:lstStyle/>
          <a:p>
            <a:pPr marL="0" indent="0">
              <a:buNone/>
            </a:pPr>
            <a:r>
              <a:rPr lang="en-US" dirty="0" smtClean="0"/>
              <a:t>The NAT binding space is a 96 bits wide 4-tuple</a:t>
            </a:r>
          </a:p>
          <a:p>
            <a:endParaRPr lang="en-US" dirty="0"/>
          </a:p>
          <a:p>
            <a:endParaRPr lang="en-US" dirty="0" smtClean="0"/>
          </a:p>
        </p:txBody>
      </p:sp>
      <p:sp>
        <p:nvSpPr>
          <p:cNvPr id="4" name="TextBox 3"/>
          <p:cNvSpPr txBox="1"/>
          <p:nvPr/>
        </p:nvSpPr>
        <p:spPr>
          <a:xfrm>
            <a:off x="1127630" y="3182637"/>
            <a:ext cx="5249707" cy="1692771"/>
          </a:xfrm>
          <a:prstGeom prst="rect">
            <a:avLst/>
          </a:prstGeom>
          <a:noFill/>
        </p:spPr>
        <p:txBody>
          <a:bodyPr wrap="none" rtlCol="0">
            <a:spAutoFit/>
          </a:bodyPr>
          <a:lstStyle/>
          <a:p>
            <a:r>
              <a:rPr lang="en-US" sz="2400" dirty="0" smtClean="0"/>
              <a:t>NAT type:</a:t>
            </a:r>
            <a:endParaRPr lang="en-US" sz="2400" dirty="0"/>
          </a:p>
          <a:p>
            <a:r>
              <a:rPr lang="en-US" sz="2000" dirty="0"/>
              <a:t>CGN with per user port blocks</a:t>
            </a:r>
          </a:p>
          <a:p>
            <a:r>
              <a:rPr lang="en-US" sz="2000" dirty="0"/>
              <a:t>CGN with per user port blocks + pooled overflow</a:t>
            </a:r>
          </a:p>
          <a:p>
            <a:r>
              <a:rPr lang="en-US" sz="2000" dirty="0"/>
              <a:t>CGN with pooled ports</a:t>
            </a:r>
          </a:p>
          <a:p>
            <a:r>
              <a:rPr lang="en-US" sz="2000" dirty="0"/>
              <a:t>CGN with </a:t>
            </a:r>
            <a:r>
              <a:rPr lang="en-US" sz="2000" dirty="0" smtClean="0"/>
              <a:t>4-tuple </a:t>
            </a:r>
            <a:r>
              <a:rPr lang="en-US" sz="2000" dirty="0"/>
              <a:t>binding maps</a:t>
            </a:r>
          </a:p>
        </p:txBody>
      </p:sp>
      <p:sp>
        <p:nvSpPr>
          <p:cNvPr id="5" name="TextBox 4"/>
          <p:cNvSpPr txBox="1"/>
          <p:nvPr/>
        </p:nvSpPr>
        <p:spPr>
          <a:xfrm>
            <a:off x="5981845" y="2985271"/>
            <a:ext cx="2206438" cy="1877437"/>
          </a:xfrm>
          <a:prstGeom prst="rect">
            <a:avLst/>
          </a:prstGeom>
          <a:noFill/>
        </p:spPr>
        <p:txBody>
          <a:bodyPr wrap="none" rtlCol="0">
            <a:spAutoFit/>
          </a:bodyPr>
          <a:lstStyle/>
          <a:p>
            <a:r>
              <a:rPr lang="en-US" dirty="0"/>
              <a:t>Address Compression</a:t>
            </a:r>
          </a:p>
          <a:p>
            <a:r>
              <a:rPr lang="en-US" dirty="0"/>
              <a:t>               Ratio           </a:t>
            </a:r>
          </a:p>
          <a:p>
            <a:r>
              <a:rPr lang="en-US" sz="2000" dirty="0"/>
              <a:t>           10:1</a:t>
            </a:r>
          </a:p>
          <a:p>
            <a:r>
              <a:rPr lang="en-US" sz="2000" dirty="0"/>
              <a:t>         100:1</a:t>
            </a:r>
          </a:p>
          <a:p>
            <a:r>
              <a:rPr lang="en-US" sz="2000" dirty="0"/>
              <a:t>      1,000:1</a:t>
            </a:r>
          </a:p>
          <a:p>
            <a:r>
              <a:rPr lang="en-US" sz="2000" dirty="0"/>
              <a:t>&gt;&gt;10,000:1</a:t>
            </a:r>
          </a:p>
        </p:txBody>
      </p:sp>
      <p:sp>
        <p:nvSpPr>
          <p:cNvPr id="6" name="TextBox 5"/>
          <p:cNvSpPr txBox="1"/>
          <p:nvPr/>
        </p:nvSpPr>
        <p:spPr>
          <a:xfrm>
            <a:off x="2264228" y="2363805"/>
            <a:ext cx="4036490" cy="369332"/>
          </a:xfrm>
          <a:prstGeom prst="rect">
            <a:avLst/>
          </a:prstGeom>
          <a:noFill/>
          <a:ln>
            <a:solidFill>
              <a:schemeClr val="tx1"/>
            </a:solidFill>
          </a:ln>
        </p:spPr>
        <p:txBody>
          <a:bodyPr wrap="none" rtlCol="0">
            <a:spAutoFit/>
          </a:bodyPr>
          <a:lstStyle/>
          <a:p>
            <a:r>
              <a:rPr lang="en-US" dirty="0" smtClean="0"/>
              <a:t>Source </a:t>
            </a:r>
            <a:r>
              <a:rPr lang="en-US" smtClean="0"/>
              <a:t>Address/Port + </a:t>
            </a:r>
            <a:r>
              <a:rPr lang="en-US" dirty="0" err="1" smtClean="0"/>
              <a:t>Dest</a:t>
            </a:r>
            <a:r>
              <a:rPr lang="en-US" dirty="0" smtClean="0"/>
              <a:t> Address/Port</a:t>
            </a:r>
            <a:endParaRPr lang="en-US" dirty="0"/>
          </a:p>
        </p:txBody>
      </p:sp>
      <p:sp>
        <p:nvSpPr>
          <p:cNvPr id="7" name="Freeform 6"/>
          <p:cNvSpPr/>
          <p:nvPr/>
        </p:nvSpPr>
        <p:spPr>
          <a:xfrm>
            <a:off x="2170164" y="2764824"/>
            <a:ext cx="4225534" cy="283190"/>
          </a:xfrm>
          <a:custGeom>
            <a:avLst/>
            <a:gdLst>
              <a:gd name="connsiteX0" fmla="*/ 173893 w 4225534"/>
              <a:gd name="connsiteY0" fmla="*/ 101747 h 283190"/>
              <a:gd name="connsiteX1" fmla="*/ 14236 w 4225534"/>
              <a:gd name="connsiteY1" fmla="*/ 181576 h 283190"/>
              <a:gd name="connsiteX2" fmla="*/ 217436 w 4225534"/>
              <a:gd name="connsiteY2" fmla="*/ 283176 h 283190"/>
              <a:gd name="connsiteX3" fmla="*/ 43265 w 4225534"/>
              <a:gd name="connsiteY3" fmla="*/ 174319 h 283190"/>
              <a:gd name="connsiteX4" fmla="*/ 1182636 w 4225534"/>
              <a:gd name="connsiteY4" fmla="*/ 174319 h 283190"/>
              <a:gd name="connsiteX5" fmla="*/ 2300236 w 4225534"/>
              <a:gd name="connsiteY5" fmla="*/ 159805 h 283190"/>
              <a:gd name="connsiteX6" fmla="*/ 4143550 w 4225534"/>
              <a:gd name="connsiteY6" fmla="*/ 116262 h 283190"/>
              <a:gd name="connsiteX7" fmla="*/ 3933093 w 4225534"/>
              <a:gd name="connsiteY7" fmla="*/ 147 h 283190"/>
              <a:gd name="connsiteX8" fmla="*/ 4208865 w 4225534"/>
              <a:gd name="connsiteY8" fmla="*/ 94490 h 283190"/>
              <a:gd name="connsiteX9" fmla="*/ 4005665 w 4225534"/>
              <a:gd name="connsiteY9" fmla="*/ 203347 h 283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25534" h="283190">
                <a:moveTo>
                  <a:pt x="173893" y="101747"/>
                </a:moveTo>
                <a:cubicBezTo>
                  <a:pt x="90436" y="126542"/>
                  <a:pt x="6979" y="151338"/>
                  <a:pt x="14236" y="181576"/>
                </a:cubicBezTo>
                <a:cubicBezTo>
                  <a:pt x="21493" y="211814"/>
                  <a:pt x="212598" y="284385"/>
                  <a:pt x="217436" y="283176"/>
                </a:cubicBezTo>
                <a:cubicBezTo>
                  <a:pt x="222274" y="281967"/>
                  <a:pt x="-117602" y="192462"/>
                  <a:pt x="43265" y="174319"/>
                </a:cubicBezTo>
                <a:cubicBezTo>
                  <a:pt x="204132" y="156176"/>
                  <a:pt x="1182636" y="174319"/>
                  <a:pt x="1182636" y="174319"/>
                </a:cubicBezTo>
                <a:lnTo>
                  <a:pt x="2300236" y="159805"/>
                </a:lnTo>
                <a:cubicBezTo>
                  <a:pt x="2793722" y="150129"/>
                  <a:pt x="3871407" y="142872"/>
                  <a:pt x="4143550" y="116262"/>
                </a:cubicBezTo>
                <a:cubicBezTo>
                  <a:pt x="4415693" y="89652"/>
                  <a:pt x="3922207" y="3776"/>
                  <a:pt x="3933093" y="147"/>
                </a:cubicBezTo>
                <a:cubicBezTo>
                  <a:pt x="3943979" y="-3482"/>
                  <a:pt x="4196770" y="60623"/>
                  <a:pt x="4208865" y="94490"/>
                </a:cubicBezTo>
                <a:cubicBezTo>
                  <a:pt x="4220960" y="128357"/>
                  <a:pt x="4005665" y="203347"/>
                  <a:pt x="4005665" y="20334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717279" y="2800135"/>
            <a:ext cx="854721" cy="307777"/>
          </a:xfrm>
          <a:prstGeom prst="rect">
            <a:avLst/>
          </a:prstGeom>
          <a:solidFill>
            <a:schemeClr val="bg1"/>
          </a:solidFill>
        </p:spPr>
        <p:txBody>
          <a:bodyPr wrap="none" rtlCol="0">
            <a:spAutoFit/>
          </a:bodyPr>
          <a:lstStyle/>
          <a:p>
            <a:r>
              <a:rPr lang="en-US" sz="1400" dirty="0" smtClean="0">
                <a:latin typeface="AhnbergHand" charset="0"/>
                <a:ea typeface="AhnbergHand" charset="0"/>
                <a:cs typeface="AhnbergHand" charset="0"/>
              </a:rPr>
              <a:t>96 bits</a:t>
            </a:r>
            <a:endParaRPr lang="en-US" dirty="0">
              <a:latin typeface="AhnbergHand" charset="0"/>
              <a:ea typeface="AhnbergHand" charset="0"/>
              <a:cs typeface="AhnbergHand" charset="0"/>
            </a:endParaRPr>
          </a:p>
        </p:txBody>
      </p:sp>
    </p:spTree>
    <p:extLst>
      <p:ext uri="{BB962C8B-B14F-4D97-AF65-F5344CB8AC3E}">
        <p14:creationId xmlns:p14="http://schemas.microsoft.com/office/powerpoint/2010/main" val="319865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in comparison, what </a:t>
            </a:r>
            <a:r>
              <a:rPr lang="en-US" dirty="0" smtClean="0"/>
              <a:t>does IPv6 offer?</a:t>
            </a:r>
            <a:endParaRPr lang="en-US" dirty="0"/>
          </a:p>
        </p:txBody>
      </p:sp>
      <p:sp>
        <p:nvSpPr>
          <p:cNvPr id="3" name="Content Placeholder 2"/>
          <p:cNvSpPr>
            <a:spLocks noGrp="1"/>
          </p:cNvSpPr>
          <p:nvPr>
            <p:ph idx="1"/>
          </p:nvPr>
        </p:nvSpPr>
        <p:spPr/>
        <p:txBody>
          <a:bodyPr>
            <a:normAutofit fontScale="70000" lnSpcReduction="20000"/>
          </a:bodyPr>
          <a:lstStyle/>
          <a:p>
            <a:r>
              <a:rPr lang="en-US" i="1" dirty="0" smtClean="0"/>
              <a:t>Backward Compatibility with IPv4?</a:t>
            </a:r>
          </a:p>
          <a:p>
            <a:pPr lvl="1"/>
            <a:r>
              <a:rPr lang="en-US" dirty="0" smtClean="0"/>
              <a:t>Nope!</a:t>
            </a:r>
          </a:p>
          <a:p>
            <a:pPr lvl="1"/>
            <a:endParaRPr lang="en-US" i="1" dirty="0" smtClean="0"/>
          </a:p>
          <a:p>
            <a:r>
              <a:rPr lang="en-US" i="1" dirty="0" smtClean="0"/>
              <a:t>More </a:t>
            </a:r>
            <a:r>
              <a:rPr lang="en-US" i="1" dirty="0" smtClean="0"/>
              <a:t>address bits?</a:t>
            </a:r>
          </a:p>
          <a:p>
            <a:pPr lvl="1"/>
            <a:r>
              <a:rPr lang="en-US" dirty="0" smtClean="0"/>
              <a:t>The current IPv6 address plans typically use a 48 bit end site prefix</a:t>
            </a:r>
          </a:p>
          <a:p>
            <a:pPr lvl="1"/>
            <a:r>
              <a:rPr lang="en-US" dirty="0" err="1" smtClean="0"/>
              <a:t>CGNats</a:t>
            </a:r>
            <a:r>
              <a:rPr lang="en-US" dirty="0" smtClean="0"/>
              <a:t> potentially push the virtual IPv4 address space to between 42 and 45 bits</a:t>
            </a:r>
          </a:p>
          <a:p>
            <a:pPr lvl="1"/>
            <a:endParaRPr lang="en-US" dirty="0" smtClean="0"/>
          </a:p>
          <a:p>
            <a:r>
              <a:rPr lang="en-US" i="1" dirty="0" smtClean="0"/>
              <a:t>More flexibility?</a:t>
            </a:r>
          </a:p>
          <a:p>
            <a:pPr lvl="1"/>
            <a:r>
              <a:rPr lang="en-US" dirty="0" smtClean="0"/>
              <a:t>It is unclear if there is a clear need to shift back to the overloaded location / identifier semantics of addresses as the client / server model is closely aligned to today’s Internet</a:t>
            </a:r>
          </a:p>
          <a:p>
            <a:pPr lvl="1"/>
            <a:endParaRPr lang="en-US" dirty="0" smtClean="0"/>
          </a:p>
          <a:p>
            <a:r>
              <a:rPr lang="en-US" i="1" dirty="0" smtClean="0"/>
              <a:t>Less cost?</a:t>
            </a:r>
          </a:p>
          <a:p>
            <a:pPr lvl="1"/>
            <a:r>
              <a:rPr lang="en-US" dirty="0" smtClean="0"/>
              <a:t>Well no </a:t>
            </a:r>
            <a:r>
              <a:rPr lang="mr-IN" dirty="0" smtClean="0"/>
              <a:t>–</a:t>
            </a:r>
            <a:r>
              <a:rPr lang="en-US" dirty="0" smtClean="0"/>
              <a:t> for as long as IPv4 remains the dominant protocol then the Internet needs to support IPv4, which implies the use of NATs. It is IPv6 that is the discretionary expenditure item for many service providers</a:t>
            </a:r>
          </a:p>
        </p:txBody>
      </p:sp>
    </p:spTree>
    <p:extLst>
      <p:ext uri="{BB962C8B-B14F-4D97-AF65-F5344CB8AC3E}">
        <p14:creationId xmlns:p14="http://schemas.microsoft.com/office/powerpoint/2010/main" val="1074886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NATs are under-appreciated!</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For </a:t>
            </a:r>
            <a:r>
              <a:rPr lang="en-US" sz="2400" dirty="0"/>
              <a:t>some time now we have been contemplating what it </a:t>
            </a:r>
            <a:r>
              <a:rPr lang="en-US" sz="2400" dirty="0" smtClean="0"/>
              <a:t>means to </a:t>
            </a:r>
            <a:r>
              <a:rPr lang="en-US" sz="2400" dirty="0"/>
              <a:t>have a </a:t>
            </a:r>
            <a:r>
              <a:rPr lang="en-US" sz="2400" dirty="0" smtClean="0"/>
              <a:t>name-based </a:t>
            </a:r>
            <a:r>
              <a:rPr lang="en-US" sz="2400" dirty="0"/>
              <a:t>data </a:t>
            </a:r>
            <a:r>
              <a:rPr lang="en-US" sz="2400" dirty="0" smtClean="0"/>
              <a:t>network, </a:t>
            </a:r>
            <a:r>
              <a:rPr lang="en-US" sz="2400" dirty="0"/>
              <a:t>where instead of using </a:t>
            </a:r>
            <a:r>
              <a:rPr lang="en-US" sz="2400" dirty="0" smtClean="0"/>
              <a:t>a fixed </a:t>
            </a:r>
            <a:r>
              <a:rPr lang="en-US" sz="2400" dirty="0"/>
              <a:t>relationship between names and IP addresses, we </a:t>
            </a:r>
            <a:r>
              <a:rPr lang="en-US" sz="2400" dirty="0" smtClean="0"/>
              <a:t>eschew this </a:t>
            </a:r>
            <a:r>
              <a:rPr lang="en-US" sz="2400" dirty="0"/>
              <a:t>mapping and perform network transactions by </a:t>
            </a:r>
            <a:r>
              <a:rPr lang="en-US" sz="2400" dirty="0" smtClean="0"/>
              <a:t>specifying the </a:t>
            </a:r>
            <a:r>
              <a:rPr lang="en-US" sz="2400" dirty="0"/>
              <a:t>name of the desired service or </a:t>
            </a:r>
            <a:r>
              <a:rPr lang="en-US" sz="2400" dirty="0" smtClean="0"/>
              <a:t>resource</a:t>
            </a:r>
          </a:p>
          <a:p>
            <a:pPr marL="0" indent="0">
              <a:buNone/>
            </a:pPr>
            <a:endParaRPr lang="en-US" sz="2400" dirty="0"/>
          </a:p>
        </p:txBody>
      </p:sp>
    </p:spTree>
    <p:extLst>
      <p:ext uri="{BB962C8B-B14F-4D97-AF65-F5344CB8AC3E}">
        <p14:creationId xmlns:p14="http://schemas.microsoft.com/office/powerpoint/2010/main" val="15117219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NATs are under-appreciated!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NATs </a:t>
            </a:r>
            <a:r>
              <a:rPr lang="en-US" dirty="0"/>
              <a:t>are </a:t>
            </a:r>
            <a:r>
              <a:rPr lang="en-US" dirty="0" smtClean="0"/>
              <a:t>an interesting </a:t>
            </a:r>
            <a:r>
              <a:rPr lang="en-US" dirty="0"/>
              <a:t>step in this direction, where IP addresses have </a:t>
            </a:r>
            <a:r>
              <a:rPr lang="en-US" dirty="0" smtClean="0"/>
              <a:t>lost their </a:t>
            </a:r>
            <a:r>
              <a:rPr lang="en-US" dirty="0"/>
              <a:t>static association with particular endpoints, and are </a:t>
            </a:r>
            <a:r>
              <a:rPr lang="en-US" dirty="0" smtClean="0"/>
              <a:t>used more </a:t>
            </a:r>
            <a:r>
              <a:rPr lang="en-US" dirty="0"/>
              <a:t>as </a:t>
            </a:r>
            <a:r>
              <a:rPr lang="en-US" b="1" dirty="0"/>
              <a:t>ephemeral session tokens </a:t>
            </a:r>
            <a:r>
              <a:rPr lang="en-US" dirty="0"/>
              <a:t>than endpoint locators. </a:t>
            </a:r>
            <a:endParaRPr lang="en-US" dirty="0" smtClean="0"/>
          </a:p>
        </p:txBody>
      </p:sp>
    </p:spTree>
    <p:extLst>
      <p:ext uri="{BB962C8B-B14F-4D97-AF65-F5344CB8AC3E}">
        <p14:creationId xmlns:p14="http://schemas.microsoft.com/office/powerpoint/2010/main" val="6785406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NATs are under-appreciated!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This certainly </a:t>
            </a:r>
            <a:r>
              <a:rPr lang="en-US" dirty="0"/>
              <a:t>appears to be an interesting step in the direction </a:t>
            </a:r>
            <a:r>
              <a:rPr lang="en-US" dirty="0" smtClean="0"/>
              <a:t>of </a:t>
            </a:r>
            <a:r>
              <a:rPr lang="en-US" b="1" dirty="0" smtClean="0"/>
              <a:t>named </a:t>
            </a:r>
            <a:r>
              <a:rPr lang="en-US" b="1" dirty="0"/>
              <a:t>data </a:t>
            </a:r>
            <a:r>
              <a:rPr lang="en-US" b="1" dirty="0" smtClean="0"/>
              <a:t>networking</a:t>
            </a:r>
            <a:r>
              <a:rPr lang="en-US" dirty="0" smtClean="0"/>
              <a:t> where addresses lose any permanent association with endpoint identity, and retain only the fixed semantics of a network locator used in routing</a:t>
            </a:r>
          </a:p>
          <a:p>
            <a:pPr marL="0" indent="0">
              <a:buNone/>
            </a:pPr>
            <a:endParaRPr lang="en-US" dirty="0"/>
          </a:p>
        </p:txBody>
      </p:sp>
    </p:spTree>
    <p:extLst>
      <p:ext uri="{BB962C8B-B14F-4D97-AF65-F5344CB8AC3E}">
        <p14:creationId xmlns:p14="http://schemas.microsoft.com/office/powerpoint/2010/main" val="10951776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a:t>
            </a:r>
            <a:r>
              <a:rPr lang="en-US" dirty="0" err="1" smtClean="0"/>
              <a:t>Defence</a:t>
            </a:r>
            <a:r>
              <a:rPr lang="en-US" dirty="0" smtClean="0"/>
              <a:t> of NATs</a:t>
            </a:r>
            <a:endParaRPr lang="en-US" dirty="0"/>
          </a:p>
        </p:txBody>
      </p:sp>
      <p:sp>
        <p:nvSpPr>
          <p:cNvPr id="3" name="Content Placeholder 2"/>
          <p:cNvSpPr>
            <a:spLocks noGrp="1"/>
          </p:cNvSpPr>
          <p:nvPr>
            <p:ph idx="1"/>
          </p:nvPr>
        </p:nvSpPr>
        <p:spPr/>
        <p:txBody>
          <a:bodyPr/>
          <a:lstStyle/>
          <a:p>
            <a:r>
              <a:rPr lang="en-US" dirty="0" smtClean="0"/>
              <a:t>It is NATs that have kept the Internet running for the past decade</a:t>
            </a:r>
          </a:p>
          <a:p>
            <a:r>
              <a:rPr lang="en-US" dirty="0" smtClean="0"/>
              <a:t>In that time the network has grown from around 2B connected devices to ten times that number</a:t>
            </a:r>
          </a:p>
          <a:p>
            <a:r>
              <a:rPr lang="en-US" dirty="0" smtClean="0"/>
              <a:t>The IPv4 network and its application suite is now built on the assumption of pervasive use of NATs</a:t>
            </a:r>
          </a:p>
          <a:p>
            <a:r>
              <a:rPr lang="en-US" dirty="0" smtClean="0"/>
              <a:t>These same application and service design parameters are used in the context of IPv6</a:t>
            </a:r>
          </a:p>
          <a:p>
            <a:endParaRPr lang="en-US" dirty="0" smtClean="0"/>
          </a:p>
        </p:txBody>
      </p:sp>
    </p:spTree>
    <p:extLst>
      <p:ext uri="{BB962C8B-B14F-4D97-AF65-F5344CB8AC3E}">
        <p14:creationId xmlns:p14="http://schemas.microsoft.com/office/powerpoint/2010/main" val="2001715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Architecture of the 1990 Internet</a:t>
            </a:r>
            <a:endParaRPr lang="en-US" dirty="0"/>
          </a:p>
        </p:txBody>
      </p:sp>
      <p:sp>
        <p:nvSpPr>
          <p:cNvPr id="3" name="Content Placeholder 2"/>
          <p:cNvSpPr>
            <a:spLocks noGrp="1"/>
          </p:cNvSpPr>
          <p:nvPr>
            <p:ph idx="1"/>
          </p:nvPr>
        </p:nvSpPr>
        <p:spPr/>
        <p:txBody>
          <a:bodyPr/>
          <a:lstStyle/>
          <a:p>
            <a:pPr marL="0" indent="0">
              <a:lnSpc>
                <a:spcPct val="100000"/>
              </a:lnSpc>
              <a:spcBef>
                <a:spcPts val="0"/>
              </a:spcBef>
              <a:buNone/>
            </a:pPr>
            <a:r>
              <a:rPr lang="en-US" dirty="0" smtClean="0"/>
              <a:t>Each IP header carries sufficient information to enable a network of stateless forwarders to pass a packet to its intended destination</a:t>
            </a:r>
            <a:endParaRPr lang="en-US" dirty="0"/>
          </a:p>
          <a:p>
            <a:pPr marL="0" indent="0">
              <a:lnSpc>
                <a:spcPct val="100000"/>
              </a:lnSpc>
              <a:spcBef>
                <a:spcPts val="0"/>
              </a:spcBef>
              <a:buNone/>
            </a:pPr>
            <a:endParaRPr lang="en-US" dirty="0" smtClean="0"/>
          </a:p>
          <a:p>
            <a:pPr marL="0" indent="0">
              <a:lnSpc>
                <a:spcPct val="100000"/>
              </a:lnSpc>
              <a:spcBef>
                <a:spcPts val="0"/>
              </a:spcBef>
              <a:buNone/>
            </a:pPr>
            <a:endParaRPr lang="en-US" dirty="0"/>
          </a:p>
        </p:txBody>
      </p:sp>
      <p:grpSp>
        <p:nvGrpSpPr>
          <p:cNvPr id="4" name="Group 262"/>
          <p:cNvGrpSpPr>
            <a:grpSpLocks/>
          </p:cNvGrpSpPr>
          <p:nvPr/>
        </p:nvGrpSpPr>
        <p:grpSpPr bwMode="auto">
          <a:xfrm>
            <a:off x="1588634" y="3699556"/>
            <a:ext cx="5389562" cy="1943100"/>
            <a:chOff x="955" y="831"/>
            <a:chExt cx="3395" cy="1224"/>
          </a:xfrm>
        </p:grpSpPr>
        <p:sp>
          <p:nvSpPr>
            <p:cNvPr id="5" name="Rectangle 142"/>
            <p:cNvSpPr>
              <a:spLocks noChangeArrowheads="1"/>
            </p:cNvSpPr>
            <p:nvPr/>
          </p:nvSpPr>
          <p:spPr bwMode="auto">
            <a:xfrm>
              <a:off x="988" y="968"/>
              <a:ext cx="3327" cy="1080"/>
            </a:xfrm>
            <a:prstGeom prst="rect">
              <a:avLst/>
            </a:prstGeom>
            <a:solidFill>
              <a:srgbClr val="EBEBEB"/>
            </a:solidFill>
            <a:ln w="9525">
              <a:solidFill>
                <a:schemeClr val="tx1"/>
              </a:solidFill>
              <a:miter lim="800000"/>
              <a:headEnd/>
              <a:tailEnd/>
            </a:ln>
            <a:effectLst>
              <a:outerShdw blurRad="63500" dist="107763" dir="2700000" algn="ctr" rotWithShape="0">
                <a:schemeClr val="tx2">
                  <a:alpha val="74998"/>
                </a:schemeClr>
              </a:outerShdw>
            </a:effectLst>
          </p:spPr>
          <p:txBody>
            <a:bodyPr wrap="none" anchor="ctr"/>
            <a:lstStyle/>
            <a:p>
              <a:endParaRPr lang="en-US" sz="1200"/>
            </a:p>
          </p:txBody>
        </p:sp>
        <p:sp>
          <p:nvSpPr>
            <p:cNvPr id="6" name="Line 144"/>
            <p:cNvSpPr>
              <a:spLocks noChangeShapeType="1"/>
            </p:cNvSpPr>
            <p:nvPr/>
          </p:nvSpPr>
          <p:spPr bwMode="auto">
            <a:xfrm>
              <a:off x="988" y="1328"/>
              <a:ext cx="33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7" name="Line 145"/>
            <p:cNvSpPr>
              <a:spLocks noChangeShapeType="1"/>
            </p:cNvSpPr>
            <p:nvPr/>
          </p:nvSpPr>
          <p:spPr bwMode="auto">
            <a:xfrm>
              <a:off x="988" y="1688"/>
              <a:ext cx="333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tx2">
                        <a:alpha val="74998"/>
                      </a:schemeClr>
                    </a:outerShdw>
                  </a:effectLst>
                </a14:hiddenEffects>
              </a:ext>
            </a:extLst>
          </p:spPr>
          <p:txBody>
            <a:bodyPr wrap="none" anchor="ctr"/>
            <a:lstStyle/>
            <a:p>
              <a:endParaRPr lang="en-US" sz="1200"/>
            </a:p>
          </p:txBody>
        </p:sp>
        <p:sp>
          <p:nvSpPr>
            <p:cNvPr id="8" name="Line 146"/>
            <p:cNvSpPr>
              <a:spLocks noChangeShapeType="1"/>
            </p:cNvSpPr>
            <p:nvPr/>
          </p:nvSpPr>
          <p:spPr bwMode="auto">
            <a:xfrm>
              <a:off x="2651" y="968"/>
              <a:ext cx="0" cy="5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9" name="Line 147"/>
            <p:cNvSpPr>
              <a:spLocks noChangeShapeType="1"/>
            </p:cNvSpPr>
            <p:nvPr/>
          </p:nvSpPr>
          <p:spPr bwMode="auto">
            <a:xfrm>
              <a:off x="3483" y="1868"/>
              <a:ext cx="0" cy="1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10" name="Line 148"/>
            <p:cNvSpPr>
              <a:spLocks noChangeShapeType="1"/>
            </p:cNvSpPr>
            <p:nvPr/>
          </p:nvSpPr>
          <p:spPr bwMode="auto">
            <a:xfrm>
              <a:off x="2963" y="1152"/>
              <a:ext cx="0" cy="1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11" name="Line 149"/>
            <p:cNvSpPr>
              <a:spLocks noChangeShapeType="1"/>
            </p:cNvSpPr>
            <p:nvPr/>
          </p:nvSpPr>
          <p:spPr bwMode="auto">
            <a:xfrm>
              <a:off x="1404" y="964"/>
              <a:ext cx="0" cy="1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12" name="Line 150"/>
            <p:cNvSpPr>
              <a:spLocks noChangeShapeType="1"/>
            </p:cNvSpPr>
            <p:nvPr/>
          </p:nvSpPr>
          <p:spPr bwMode="auto">
            <a:xfrm>
              <a:off x="1819" y="968"/>
              <a:ext cx="0" cy="1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13" name="Text Box 151"/>
            <p:cNvSpPr txBox="1">
              <a:spLocks noChangeArrowheads="1"/>
            </p:cNvSpPr>
            <p:nvPr/>
          </p:nvSpPr>
          <p:spPr bwMode="auto">
            <a:xfrm>
              <a:off x="955" y="961"/>
              <a:ext cx="466"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200" b="1" dirty="0">
                  <a:solidFill>
                    <a:srgbClr val="FF0000"/>
                  </a:solidFill>
                  <a:latin typeface="Arial" charset="0"/>
                </a:rPr>
                <a:t>Version</a:t>
              </a:r>
            </a:p>
          </p:txBody>
        </p:sp>
        <p:sp>
          <p:nvSpPr>
            <p:cNvPr id="14" name="Text Box 152"/>
            <p:cNvSpPr txBox="1">
              <a:spLocks noChangeArrowheads="1"/>
            </p:cNvSpPr>
            <p:nvPr/>
          </p:nvSpPr>
          <p:spPr bwMode="auto">
            <a:xfrm>
              <a:off x="1427" y="961"/>
              <a:ext cx="267"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200">
                  <a:latin typeface="Arial" charset="0"/>
                </a:rPr>
                <a:t>IHL</a:t>
              </a:r>
            </a:p>
          </p:txBody>
        </p:sp>
        <p:sp>
          <p:nvSpPr>
            <p:cNvPr id="15" name="Text Box 154"/>
            <p:cNvSpPr txBox="1">
              <a:spLocks noChangeArrowheads="1"/>
            </p:cNvSpPr>
            <p:nvPr/>
          </p:nvSpPr>
          <p:spPr bwMode="auto">
            <a:xfrm>
              <a:off x="2805" y="961"/>
              <a:ext cx="643"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200">
                  <a:latin typeface="Arial" charset="0"/>
                </a:rPr>
                <a:t>Total Length</a:t>
              </a:r>
            </a:p>
          </p:txBody>
        </p:sp>
        <p:sp>
          <p:nvSpPr>
            <p:cNvPr id="16" name="Text Box 155"/>
            <p:cNvSpPr txBox="1">
              <a:spLocks noChangeArrowheads="1"/>
            </p:cNvSpPr>
            <p:nvPr/>
          </p:nvSpPr>
          <p:spPr bwMode="auto">
            <a:xfrm>
              <a:off x="2623" y="1157"/>
              <a:ext cx="353"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200">
                  <a:latin typeface="Arial" charset="0"/>
                </a:rPr>
                <a:t>Flags</a:t>
              </a:r>
            </a:p>
          </p:txBody>
        </p:sp>
        <p:sp>
          <p:nvSpPr>
            <p:cNvPr id="17" name="Text Box 156"/>
            <p:cNvSpPr txBox="1">
              <a:spLocks noChangeArrowheads="1"/>
            </p:cNvSpPr>
            <p:nvPr/>
          </p:nvSpPr>
          <p:spPr bwMode="auto">
            <a:xfrm>
              <a:off x="1497" y="1157"/>
              <a:ext cx="659"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200">
                  <a:latin typeface="Arial" charset="0"/>
                </a:rPr>
                <a:t>Identification</a:t>
              </a:r>
            </a:p>
          </p:txBody>
        </p:sp>
        <p:sp>
          <p:nvSpPr>
            <p:cNvPr id="18" name="Text Box 157"/>
            <p:cNvSpPr txBox="1">
              <a:spLocks noChangeArrowheads="1"/>
            </p:cNvSpPr>
            <p:nvPr/>
          </p:nvSpPr>
          <p:spPr bwMode="auto">
            <a:xfrm>
              <a:off x="3156" y="1157"/>
              <a:ext cx="815"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200">
                  <a:latin typeface="Arial" charset="0"/>
                </a:rPr>
                <a:t>Fragment Offset</a:t>
              </a:r>
            </a:p>
          </p:txBody>
        </p:sp>
        <p:sp>
          <p:nvSpPr>
            <p:cNvPr id="19" name="Text Box 158"/>
            <p:cNvSpPr txBox="1">
              <a:spLocks noChangeArrowheads="1"/>
            </p:cNvSpPr>
            <p:nvPr/>
          </p:nvSpPr>
          <p:spPr bwMode="auto">
            <a:xfrm>
              <a:off x="1042" y="1341"/>
              <a:ext cx="701"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200" b="1" dirty="0">
                  <a:solidFill>
                    <a:srgbClr val="FF0000"/>
                  </a:solidFill>
                  <a:latin typeface="Arial" charset="0"/>
                </a:rPr>
                <a:t>Time To Live</a:t>
              </a:r>
            </a:p>
          </p:txBody>
        </p:sp>
        <p:sp>
          <p:nvSpPr>
            <p:cNvPr id="20" name="Text Box 159"/>
            <p:cNvSpPr txBox="1">
              <a:spLocks noChangeArrowheads="1"/>
            </p:cNvSpPr>
            <p:nvPr/>
          </p:nvSpPr>
          <p:spPr bwMode="auto">
            <a:xfrm>
              <a:off x="2324" y="1517"/>
              <a:ext cx="799"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200">
                  <a:latin typeface="Arial" charset="0"/>
                </a:rPr>
                <a:t>Source Address</a:t>
              </a:r>
            </a:p>
          </p:txBody>
        </p:sp>
        <p:sp>
          <p:nvSpPr>
            <p:cNvPr id="21" name="Text Box 160"/>
            <p:cNvSpPr txBox="1">
              <a:spLocks noChangeArrowheads="1"/>
            </p:cNvSpPr>
            <p:nvPr/>
          </p:nvSpPr>
          <p:spPr bwMode="auto">
            <a:xfrm>
              <a:off x="2104" y="1689"/>
              <a:ext cx="1055"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200" b="1" dirty="0">
                  <a:solidFill>
                    <a:srgbClr val="FF0000"/>
                  </a:solidFill>
                  <a:latin typeface="Arial" charset="0"/>
                </a:rPr>
                <a:t>Destination Address</a:t>
              </a:r>
            </a:p>
          </p:txBody>
        </p:sp>
        <p:sp>
          <p:nvSpPr>
            <p:cNvPr id="22" name="Text Box 161"/>
            <p:cNvSpPr txBox="1">
              <a:spLocks noChangeArrowheads="1"/>
            </p:cNvSpPr>
            <p:nvPr/>
          </p:nvSpPr>
          <p:spPr bwMode="auto">
            <a:xfrm>
              <a:off x="1978" y="1881"/>
              <a:ext cx="45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200">
                  <a:latin typeface="Arial" charset="0"/>
                </a:rPr>
                <a:t>Options</a:t>
              </a:r>
            </a:p>
          </p:txBody>
        </p:sp>
        <p:sp>
          <p:nvSpPr>
            <p:cNvPr id="23" name="Text Box 162"/>
            <p:cNvSpPr txBox="1">
              <a:spLocks noChangeArrowheads="1"/>
            </p:cNvSpPr>
            <p:nvPr/>
          </p:nvSpPr>
          <p:spPr bwMode="auto">
            <a:xfrm>
              <a:off x="3563" y="1881"/>
              <a:ext cx="47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200">
                  <a:latin typeface="Arial" charset="0"/>
                </a:rPr>
                <a:t>Padding</a:t>
              </a:r>
            </a:p>
          </p:txBody>
        </p:sp>
        <p:sp>
          <p:nvSpPr>
            <p:cNvPr id="24" name="Line 163"/>
            <p:cNvSpPr>
              <a:spLocks noChangeShapeType="1"/>
            </p:cNvSpPr>
            <p:nvPr/>
          </p:nvSpPr>
          <p:spPr bwMode="auto">
            <a:xfrm>
              <a:off x="1819" y="1332"/>
              <a:ext cx="0" cy="17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25" name="Text Box 164"/>
            <p:cNvSpPr txBox="1">
              <a:spLocks noChangeArrowheads="1"/>
            </p:cNvSpPr>
            <p:nvPr/>
          </p:nvSpPr>
          <p:spPr bwMode="auto">
            <a:xfrm>
              <a:off x="1947" y="1341"/>
              <a:ext cx="471"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200">
                  <a:latin typeface="Arial" charset="0"/>
                </a:rPr>
                <a:t>Protocol</a:t>
              </a:r>
            </a:p>
          </p:txBody>
        </p:sp>
        <p:sp>
          <p:nvSpPr>
            <p:cNvPr id="26" name="Text Box 165"/>
            <p:cNvSpPr txBox="1">
              <a:spLocks noChangeArrowheads="1"/>
            </p:cNvSpPr>
            <p:nvPr/>
          </p:nvSpPr>
          <p:spPr bwMode="auto">
            <a:xfrm>
              <a:off x="2853" y="1341"/>
              <a:ext cx="959"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200" b="1" dirty="0">
                  <a:solidFill>
                    <a:srgbClr val="FF0000"/>
                  </a:solidFill>
                  <a:latin typeface="Arial" charset="0"/>
                </a:rPr>
                <a:t>Header Checksum</a:t>
              </a:r>
            </a:p>
          </p:txBody>
        </p:sp>
        <p:sp>
          <p:nvSpPr>
            <p:cNvPr id="27" name="Rectangle 203"/>
            <p:cNvSpPr>
              <a:spLocks noChangeArrowheads="1"/>
            </p:cNvSpPr>
            <p:nvPr/>
          </p:nvSpPr>
          <p:spPr bwMode="auto">
            <a:xfrm rot="2537342">
              <a:off x="4230" y="1899"/>
              <a:ext cx="92" cy="90"/>
            </a:xfrm>
            <a:prstGeom prst="rect">
              <a:avLst/>
            </a:prstGeom>
            <a:solidFill>
              <a:srgbClr val="EBEBEB"/>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28" name="Rectangle 204"/>
            <p:cNvSpPr>
              <a:spLocks noChangeArrowheads="1"/>
            </p:cNvSpPr>
            <p:nvPr/>
          </p:nvSpPr>
          <p:spPr bwMode="auto">
            <a:xfrm>
              <a:off x="4185" y="1878"/>
              <a:ext cx="126" cy="143"/>
            </a:xfrm>
            <a:prstGeom prst="rect">
              <a:avLst/>
            </a:prstGeom>
            <a:solidFill>
              <a:srgbClr val="EBEB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29" name="Rectangle 205"/>
            <p:cNvSpPr>
              <a:spLocks noChangeArrowheads="1"/>
            </p:cNvSpPr>
            <p:nvPr/>
          </p:nvSpPr>
          <p:spPr bwMode="auto">
            <a:xfrm rot="-2126182">
              <a:off x="4298" y="1961"/>
              <a:ext cx="52" cy="4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30" name="Line 206"/>
            <p:cNvSpPr>
              <a:spLocks noChangeShapeType="1"/>
            </p:cNvSpPr>
            <p:nvPr/>
          </p:nvSpPr>
          <p:spPr bwMode="auto">
            <a:xfrm flipH="1">
              <a:off x="4291" y="1944"/>
              <a:ext cx="5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31" name="Line 207"/>
            <p:cNvSpPr>
              <a:spLocks noChangeShapeType="1"/>
            </p:cNvSpPr>
            <p:nvPr/>
          </p:nvSpPr>
          <p:spPr bwMode="auto">
            <a:xfrm flipH="1" flipV="1">
              <a:off x="4293" y="1986"/>
              <a:ext cx="24" cy="3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32" name="Rectangle 209"/>
            <p:cNvSpPr>
              <a:spLocks noChangeArrowheads="1"/>
            </p:cNvSpPr>
            <p:nvPr/>
          </p:nvSpPr>
          <p:spPr bwMode="auto">
            <a:xfrm rot="-2126182">
              <a:off x="971" y="1969"/>
              <a:ext cx="52" cy="47"/>
            </a:xfrm>
            <a:prstGeom prst="rect">
              <a:avLst/>
            </a:prstGeom>
            <a:solidFill>
              <a:srgbClr val="EBEB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33" name="Line 211"/>
            <p:cNvSpPr>
              <a:spLocks noChangeShapeType="1"/>
            </p:cNvSpPr>
            <p:nvPr/>
          </p:nvSpPr>
          <p:spPr bwMode="auto">
            <a:xfrm flipH="1" flipV="1">
              <a:off x="966" y="1994"/>
              <a:ext cx="24" cy="3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34" name="Line 213"/>
            <p:cNvSpPr>
              <a:spLocks noChangeShapeType="1"/>
            </p:cNvSpPr>
            <p:nvPr/>
          </p:nvSpPr>
          <p:spPr bwMode="auto">
            <a:xfrm>
              <a:off x="988" y="1870"/>
              <a:ext cx="333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35" name="Line 214"/>
            <p:cNvSpPr>
              <a:spLocks noChangeShapeType="1"/>
            </p:cNvSpPr>
            <p:nvPr/>
          </p:nvSpPr>
          <p:spPr bwMode="auto">
            <a:xfrm>
              <a:off x="988" y="1501"/>
              <a:ext cx="333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36" name="Line 215"/>
            <p:cNvSpPr>
              <a:spLocks noChangeShapeType="1"/>
            </p:cNvSpPr>
            <p:nvPr/>
          </p:nvSpPr>
          <p:spPr bwMode="auto">
            <a:xfrm>
              <a:off x="988" y="1141"/>
              <a:ext cx="333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grpSp>
          <p:nvGrpSpPr>
            <p:cNvPr id="37" name="Group 256"/>
            <p:cNvGrpSpPr>
              <a:grpSpLocks/>
            </p:cNvGrpSpPr>
            <p:nvPr/>
          </p:nvGrpSpPr>
          <p:grpSpPr bwMode="auto">
            <a:xfrm>
              <a:off x="980" y="831"/>
              <a:ext cx="3334" cy="113"/>
              <a:chOff x="980" y="639"/>
              <a:chExt cx="3334" cy="113"/>
            </a:xfrm>
          </p:grpSpPr>
          <p:sp>
            <p:nvSpPr>
              <p:cNvPr id="43" name="Line 218"/>
              <p:cNvSpPr>
                <a:spLocks noChangeShapeType="1"/>
              </p:cNvSpPr>
              <p:nvPr/>
            </p:nvSpPr>
            <p:spPr bwMode="auto">
              <a:xfrm>
                <a:off x="983" y="752"/>
                <a:ext cx="333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44" name="Line 219"/>
              <p:cNvSpPr>
                <a:spLocks noChangeShapeType="1"/>
              </p:cNvSpPr>
              <p:nvPr/>
            </p:nvSpPr>
            <p:spPr bwMode="auto">
              <a:xfrm flipV="1">
                <a:off x="980" y="639"/>
                <a:ext cx="0" cy="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45" name="Line 220"/>
              <p:cNvSpPr>
                <a:spLocks noChangeShapeType="1"/>
              </p:cNvSpPr>
              <p:nvPr/>
            </p:nvSpPr>
            <p:spPr bwMode="auto">
              <a:xfrm flipV="1">
                <a:off x="1813" y="639"/>
                <a:ext cx="0" cy="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46" name="Line 221"/>
              <p:cNvSpPr>
                <a:spLocks noChangeShapeType="1"/>
              </p:cNvSpPr>
              <p:nvPr/>
            </p:nvSpPr>
            <p:spPr bwMode="auto">
              <a:xfrm flipV="1">
                <a:off x="4314" y="639"/>
                <a:ext cx="0" cy="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47" name="Line 222"/>
              <p:cNvSpPr>
                <a:spLocks noChangeShapeType="1"/>
              </p:cNvSpPr>
              <p:nvPr/>
            </p:nvSpPr>
            <p:spPr bwMode="auto">
              <a:xfrm flipV="1">
                <a:off x="2647" y="639"/>
                <a:ext cx="0" cy="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48" name="Line 223"/>
              <p:cNvSpPr>
                <a:spLocks noChangeShapeType="1"/>
              </p:cNvSpPr>
              <p:nvPr/>
            </p:nvSpPr>
            <p:spPr bwMode="auto">
              <a:xfrm flipV="1">
                <a:off x="3480" y="639"/>
                <a:ext cx="0" cy="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grpSp>
            <p:nvGrpSpPr>
              <p:cNvPr id="49" name="Group 231"/>
              <p:cNvGrpSpPr>
                <a:grpSpLocks/>
              </p:cNvGrpSpPr>
              <p:nvPr/>
            </p:nvGrpSpPr>
            <p:grpSpPr bwMode="auto">
              <a:xfrm>
                <a:off x="1094" y="692"/>
                <a:ext cx="620" cy="60"/>
                <a:chOff x="1094" y="688"/>
                <a:chExt cx="620" cy="60"/>
              </a:xfrm>
            </p:grpSpPr>
            <p:sp>
              <p:nvSpPr>
                <p:cNvPr id="74" name="Line 224"/>
                <p:cNvSpPr>
                  <a:spLocks noChangeShapeType="1"/>
                </p:cNvSpPr>
                <p:nvPr/>
              </p:nvSpPr>
              <p:spPr bwMode="auto">
                <a:xfrm flipV="1">
                  <a:off x="109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75" name="Line 225"/>
                <p:cNvSpPr>
                  <a:spLocks noChangeShapeType="1"/>
                </p:cNvSpPr>
                <p:nvPr/>
              </p:nvSpPr>
              <p:spPr bwMode="auto">
                <a:xfrm flipV="1">
                  <a:off x="171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76" name="Line 226"/>
                <p:cNvSpPr>
                  <a:spLocks noChangeShapeType="1"/>
                </p:cNvSpPr>
                <p:nvPr/>
              </p:nvSpPr>
              <p:spPr bwMode="auto">
                <a:xfrm flipV="1">
                  <a:off x="150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77" name="Line 227"/>
                <p:cNvSpPr>
                  <a:spLocks noChangeShapeType="1"/>
                </p:cNvSpPr>
                <p:nvPr/>
              </p:nvSpPr>
              <p:spPr bwMode="auto">
                <a:xfrm flipV="1">
                  <a:off x="140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78" name="Line 228"/>
                <p:cNvSpPr>
                  <a:spLocks noChangeShapeType="1"/>
                </p:cNvSpPr>
                <p:nvPr/>
              </p:nvSpPr>
              <p:spPr bwMode="auto">
                <a:xfrm flipV="1">
                  <a:off x="119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79" name="Line 229"/>
                <p:cNvSpPr>
                  <a:spLocks noChangeShapeType="1"/>
                </p:cNvSpPr>
                <p:nvPr/>
              </p:nvSpPr>
              <p:spPr bwMode="auto">
                <a:xfrm flipV="1">
                  <a:off x="130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80" name="Line 230"/>
                <p:cNvSpPr>
                  <a:spLocks noChangeShapeType="1"/>
                </p:cNvSpPr>
                <p:nvPr/>
              </p:nvSpPr>
              <p:spPr bwMode="auto">
                <a:xfrm flipV="1">
                  <a:off x="161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grpSp>
          <p:grpSp>
            <p:nvGrpSpPr>
              <p:cNvPr id="50" name="Group 232"/>
              <p:cNvGrpSpPr>
                <a:grpSpLocks/>
              </p:cNvGrpSpPr>
              <p:nvPr/>
            </p:nvGrpSpPr>
            <p:grpSpPr bwMode="auto">
              <a:xfrm>
                <a:off x="3578" y="692"/>
                <a:ext cx="620" cy="60"/>
                <a:chOff x="1094" y="688"/>
                <a:chExt cx="620" cy="60"/>
              </a:xfrm>
            </p:grpSpPr>
            <p:sp>
              <p:nvSpPr>
                <p:cNvPr id="67" name="Line 233"/>
                <p:cNvSpPr>
                  <a:spLocks noChangeShapeType="1"/>
                </p:cNvSpPr>
                <p:nvPr/>
              </p:nvSpPr>
              <p:spPr bwMode="auto">
                <a:xfrm flipV="1">
                  <a:off x="109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68" name="Line 234"/>
                <p:cNvSpPr>
                  <a:spLocks noChangeShapeType="1"/>
                </p:cNvSpPr>
                <p:nvPr/>
              </p:nvSpPr>
              <p:spPr bwMode="auto">
                <a:xfrm flipV="1">
                  <a:off x="171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69" name="Line 235"/>
                <p:cNvSpPr>
                  <a:spLocks noChangeShapeType="1"/>
                </p:cNvSpPr>
                <p:nvPr/>
              </p:nvSpPr>
              <p:spPr bwMode="auto">
                <a:xfrm flipV="1">
                  <a:off x="150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70" name="Line 236"/>
                <p:cNvSpPr>
                  <a:spLocks noChangeShapeType="1"/>
                </p:cNvSpPr>
                <p:nvPr/>
              </p:nvSpPr>
              <p:spPr bwMode="auto">
                <a:xfrm flipV="1">
                  <a:off x="140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71" name="Line 237"/>
                <p:cNvSpPr>
                  <a:spLocks noChangeShapeType="1"/>
                </p:cNvSpPr>
                <p:nvPr/>
              </p:nvSpPr>
              <p:spPr bwMode="auto">
                <a:xfrm flipV="1">
                  <a:off x="119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72" name="Line 238"/>
                <p:cNvSpPr>
                  <a:spLocks noChangeShapeType="1"/>
                </p:cNvSpPr>
                <p:nvPr/>
              </p:nvSpPr>
              <p:spPr bwMode="auto">
                <a:xfrm flipV="1">
                  <a:off x="130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73" name="Line 239"/>
                <p:cNvSpPr>
                  <a:spLocks noChangeShapeType="1"/>
                </p:cNvSpPr>
                <p:nvPr/>
              </p:nvSpPr>
              <p:spPr bwMode="auto">
                <a:xfrm flipV="1">
                  <a:off x="161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grpSp>
          <p:grpSp>
            <p:nvGrpSpPr>
              <p:cNvPr id="51" name="Group 240"/>
              <p:cNvGrpSpPr>
                <a:grpSpLocks/>
              </p:cNvGrpSpPr>
              <p:nvPr/>
            </p:nvGrpSpPr>
            <p:grpSpPr bwMode="auto">
              <a:xfrm>
                <a:off x="2754" y="692"/>
                <a:ext cx="620" cy="60"/>
                <a:chOff x="1094" y="688"/>
                <a:chExt cx="620" cy="60"/>
              </a:xfrm>
            </p:grpSpPr>
            <p:sp>
              <p:nvSpPr>
                <p:cNvPr id="60" name="Line 241"/>
                <p:cNvSpPr>
                  <a:spLocks noChangeShapeType="1"/>
                </p:cNvSpPr>
                <p:nvPr/>
              </p:nvSpPr>
              <p:spPr bwMode="auto">
                <a:xfrm flipV="1">
                  <a:off x="109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61" name="Line 242"/>
                <p:cNvSpPr>
                  <a:spLocks noChangeShapeType="1"/>
                </p:cNvSpPr>
                <p:nvPr/>
              </p:nvSpPr>
              <p:spPr bwMode="auto">
                <a:xfrm flipV="1">
                  <a:off x="171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62" name="Line 243"/>
                <p:cNvSpPr>
                  <a:spLocks noChangeShapeType="1"/>
                </p:cNvSpPr>
                <p:nvPr/>
              </p:nvSpPr>
              <p:spPr bwMode="auto">
                <a:xfrm flipV="1">
                  <a:off x="150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63" name="Line 244"/>
                <p:cNvSpPr>
                  <a:spLocks noChangeShapeType="1"/>
                </p:cNvSpPr>
                <p:nvPr/>
              </p:nvSpPr>
              <p:spPr bwMode="auto">
                <a:xfrm flipV="1">
                  <a:off x="140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64" name="Line 245"/>
                <p:cNvSpPr>
                  <a:spLocks noChangeShapeType="1"/>
                </p:cNvSpPr>
                <p:nvPr/>
              </p:nvSpPr>
              <p:spPr bwMode="auto">
                <a:xfrm flipV="1">
                  <a:off x="119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65" name="Line 246"/>
                <p:cNvSpPr>
                  <a:spLocks noChangeShapeType="1"/>
                </p:cNvSpPr>
                <p:nvPr/>
              </p:nvSpPr>
              <p:spPr bwMode="auto">
                <a:xfrm flipV="1">
                  <a:off x="130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66" name="Line 247"/>
                <p:cNvSpPr>
                  <a:spLocks noChangeShapeType="1"/>
                </p:cNvSpPr>
                <p:nvPr/>
              </p:nvSpPr>
              <p:spPr bwMode="auto">
                <a:xfrm flipV="1">
                  <a:off x="161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grpSp>
          <p:grpSp>
            <p:nvGrpSpPr>
              <p:cNvPr id="52" name="Group 248"/>
              <p:cNvGrpSpPr>
                <a:grpSpLocks/>
              </p:cNvGrpSpPr>
              <p:nvPr/>
            </p:nvGrpSpPr>
            <p:grpSpPr bwMode="auto">
              <a:xfrm>
                <a:off x="1925" y="692"/>
                <a:ext cx="620" cy="60"/>
                <a:chOff x="1094" y="688"/>
                <a:chExt cx="620" cy="60"/>
              </a:xfrm>
            </p:grpSpPr>
            <p:sp>
              <p:nvSpPr>
                <p:cNvPr id="53" name="Line 249"/>
                <p:cNvSpPr>
                  <a:spLocks noChangeShapeType="1"/>
                </p:cNvSpPr>
                <p:nvPr/>
              </p:nvSpPr>
              <p:spPr bwMode="auto">
                <a:xfrm flipV="1">
                  <a:off x="109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54" name="Line 250"/>
                <p:cNvSpPr>
                  <a:spLocks noChangeShapeType="1"/>
                </p:cNvSpPr>
                <p:nvPr/>
              </p:nvSpPr>
              <p:spPr bwMode="auto">
                <a:xfrm flipV="1">
                  <a:off x="171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55" name="Line 251"/>
                <p:cNvSpPr>
                  <a:spLocks noChangeShapeType="1"/>
                </p:cNvSpPr>
                <p:nvPr/>
              </p:nvSpPr>
              <p:spPr bwMode="auto">
                <a:xfrm flipV="1">
                  <a:off x="150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56" name="Line 252"/>
                <p:cNvSpPr>
                  <a:spLocks noChangeShapeType="1"/>
                </p:cNvSpPr>
                <p:nvPr/>
              </p:nvSpPr>
              <p:spPr bwMode="auto">
                <a:xfrm flipV="1">
                  <a:off x="1404"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57" name="Line 253"/>
                <p:cNvSpPr>
                  <a:spLocks noChangeShapeType="1"/>
                </p:cNvSpPr>
                <p:nvPr/>
              </p:nvSpPr>
              <p:spPr bwMode="auto">
                <a:xfrm flipV="1">
                  <a:off x="1197"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58" name="Line 254"/>
                <p:cNvSpPr>
                  <a:spLocks noChangeShapeType="1"/>
                </p:cNvSpPr>
                <p:nvPr/>
              </p:nvSpPr>
              <p:spPr bwMode="auto">
                <a:xfrm flipV="1">
                  <a:off x="130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59" name="Line 255"/>
                <p:cNvSpPr>
                  <a:spLocks noChangeShapeType="1"/>
                </p:cNvSpPr>
                <p:nvPr/>
              </p:nvSpPr>
              <p:spPr bwMode="auto">
                <a:xfrm flipV="1">
                  <a:off x="1610" y="688"/>
                  <a:ext cx="0"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grpSp>
        </p:grpSp>
        <p:sp>
          <p:nvSpPr>
            <p:cNvPr id="38" name="AutoShape 260"/>
            <p:cNvSpPr>
              <a:spLocks noChangeArrowheads="1"/>
            </p:cNvSpPr>
            <p:nvPr/>
          </p:nvSpPr>
          <p:spPr bwMode="auto">
            <a:xfrm rot="13500000">
              <a:off x="969" y="1933"/>
              <a:ext cx="40" cy="40"/>
            </a:xfrm>
            <a:prstGeom prst="rtTriangle">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39" name="Line 259"/>
            <p:cNvSpPr>
              <a:spLocks noChangeShapeType="1"/>
            </p:cNvSpPr>
            <p:nvPr/>
          </p:nvSpPr>
          <p:spPr bwMode="auto">
            <a:xfrm>
              <a:off x="989" y="1933"/>
              <a:ext cx="0" cy="39"/>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40" name="Line 210"/>
            <p:cNvSpPr>
              <a:spLocks noChangeShapeType="1"/>
            </p:cNvSpPr>
            <p:nvPr/>
          </p:nvSpPr>
          <p:spPr bwMode="auto">
            <a:xfrm flipH="1">
              <a:off x="964" y="1954"/>
              <a:ext cx="5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41" name="Line 212"/>
            <p:cNvSpPr>
              <a:spLocks noChangeShapeType="1"/>
            </p:cNvSpPr>
            <p:nvPr/>
          </p:nvSpPr>
          <p:spPr bwMode="auto">
            <a:xfrm>
              <a:off x="988" y="1926"/>
              <a:ext cx="34"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200"/>
            </a:p>
          </p:txBody>
        </p:sp>
        <p:sp>
          <p:nvSpPr>
            <p:cNvPr id="42" name="Text Box 153"/>
            <p:cNvSpPr txBox="1">
              <a:spLocks noChangeArrowheads="1"/>
            </p:cNvSpPr>
            <p:nvPr/>
          </p:nvSpPr>
          <p:spPr bwMode="auto">
            <a:xfrm>
              <a:off x="1860" y="968"/>
              <a:ext cx="783"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tLang="x-none" sz="1200">
                  <a:latin typeface="Arial" charset="0"/>
                </a:rPr>
                <a:t>Type of Service</a:t>
              </a:r>
            </a:p>
          </p:txBody>
        </p:sp>
      </p:grpSp>
    </p:spTree>
    <p:extLst>
      <p:ext uri="{BB962C8B-B14F-4D97-AF65-F5344CB8AC3E}">
        <p14:creationId xmlns:p14="http://schemas.microsoft.com/office/powerpoint/2010/main" val="7391345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Addresses</a:t>
            </a:r>
            <a:endParaRPr lang="en-US" dirty="0"/>
          </a:p>
        </p:txBody>
      </p:sp>
      <p:sp>
        <p:nvSpPr>
          <p:cNvPr id="3" name="Content Placeholder 2"/>
          <p:cNvSpPr>
            <a:spLocks noGrp="1"/>
          </p:cNvSpPr>
          <p:nvPr>
            <p:ph idx="1"/>
          </p:nvPr>
        </p:nvSpPr>
        <p:spPr/>
        <p:txBody>
          <a:bodyPr/>
          <a:lstStyle/>
          <a:p>
            <a:r>
              <a:rPr lang="en-US" dirty="0" smtClean="0"/>
              <a:t>Do we use “fixed” end addresses in IPv6 anyway?</a:t>
            </a:r>
          </a:p>
          <a:p>
            <a:pPr lvl="1"/>
            <a:r>
              <a:rPr lang="en-US" dirty="0" smtClean="0"/>
              <a:t>Well, no, not all the time!</a:t>
            </a:r>
          </a:p>
          <a:p>
            <a:r>
              <a:rPr lang="en-US" dirty="0" smtClean="0"/>
              <a:t>Clients typically use “privacy” addresses that use a random 64 bit interface identifier</a:t>
            </a:r>
          </a:p>
          <a:p>
            <a:pPr lvl="1"/>
            <a:r>
              <a:rPr lang="en-US" dirty="0" smtClean="0"/>
              <a:t>So the IPv6 IP end address is now ephemeral for clients</a:t>
            </a:r>
          </a:p>
          <a:p>
            <a:r>
              <a:rPr lang="en-US" dirty="0" smtClean="0"/>
              <a:t>Services are increasingly using name based hosting</a:t>
            </a:r>
          </a:p>
          <a:p>
            <a:pPr lvl="1"/>
            <a:r>
              <a:rPr lang="en-US" dirty="0" smtClean="0"/>
              <a:t>There are more levers and control points in the DNS as distinct from IP </a:t>
            </a:r>
            <a:r>
              <a:rPr lang="en-US" dirty="0" err="1" smtClean="0"/>
              <a:t>anycast</a:t>
            </a:r>
            <a:endParaRPr lang="en-US" dirty="0" smtClean="0"/>
          </a:p>
          <a:p>
            <a:r>
              <a:rPr lang="en-US" dirty="0" smtClean="0"/>
              <a:t>So even IPv6 has eschewed “fixed” end addressing!</a:t>
            </a:r>
          </a:p>
          <a:p>
            <a:endParaRPr lang="en-US" dirty="0"/>
          </a:p>
        </p:txBody>
      </p:sp>
    </p:spTree>
    <p:extLst>
      <p:ext uri="{BB962C8B-B14F-4D97-AF65-F5344CB8AC3E}">
        <p14:creationId xmlns:p14="http://schemas.microsoft.com/office/powerpoint/2010/main" val="9481955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NATs in IPv6</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For some this is heresy!</a:t>
            </a:r>
          </a:p>
          <a:p>
            <a:pPr marL="0" indent="0">
              <a:buNone/>
            </a:pPr>
            <a:r>
              <a:rPr lang="en-US" dirty="0" smtClean="0"/>
              <a:t>However:</a:t>
            </a:r>
          </a:p>
          <a:p>
            <a:pPr lvl="1"/>
            <a:r>
              <a:rPr lang="en-US" dirty="0" smtClean="0"/>
              <a:t>IPv6 has already dissociated itself from fixed end addresses</a:t>
            </a:r>
          </a:p>
          <a:p>
            <a:pPr lvl="1"/>
            <a:r>
              <a:rPr lang="en-US" dirty="0" smtClean="0"/>
              <a:t>we have already marked off ULAs as private use IPv6 address prefixes (fc00::/7 </a:t>
            </a:r>
            <a:r>
              <a:rPr lang="mr-IN" dirty="0" smtClean="0"/>
              <a:t>–</a:t>
            </a:r>
            <a:r>
              <a:rPr lang="en-US" dirty="0" smtClean="0"/>
              <a:t> RFC4193)</a:t>
            </a:r>
          </a:p>
          <a:p>
            <a:pPr lvl="1"/>
            <a:r>
              <a:rPr lang="en-US" dirty="0" smtClean="0"/>
              <a:t>Persistent private addresses and NATs avoid forced site renumbering </a:t>
            </a:r>
          </a:p>
          <a:p>
            <a:pPr lvl="1"/>
            <a:r>
              <a:rPr lang="en-US" dirty="0" smtClean="0"/>
              <a:t>NATs allow site multi-homing without route de-aggregation</a:t>
            </a:r>
          </a:p>
          <a:p>
            <a:pPr lvl="1"/>
            <a:r>
              <a:rPr lang="en-US" dirty="0" smtClean="0"/>
              <a:t>NATs obscure internal site network details and enforce client obscurity</a:t>
            </a:r>
          </a:p>
          <a:p>
            <a:r>
              <a:rPr lang="en-US" dirty="0" smtClean="0"/>
              <a:t>As IPv6 gathers momentum it may be the case that network admins will use ULA prefixes plus NATs to re-create the IPv4 NAT architecture in IPv6</a:t>
            </a:r>
          </a:p>
          <a:p>
            <a:endParaRPr lang="en-US" dirty="0" smtClean="0"/>
          </a:p>
          <a:p>
            <a:endParaRPr lang="en-US" dirty="0"/>
          </a:p>
        </p:txBody>
      </p:sp>
    </p:spTree>
    <p:extLst>
      <p:ext uri="{BB962C8B-B14F-4D97-AF65-F5344CB8AC3E}">
        <p14:creationId xmlns:p14="http://schemas.microsoft.com/office/powerpoint/2010/main" val="14126006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a:t>
            </a:r>
            <a:r>
              <a:rPr lang="en-US" dirty="0" err="1" smtClean="0"/>
              <a:t>Defence</a:t>
            </a:r>
            <a:r>
              <a:rPr lang="en-US" dirty="0" smtClean="0"/>
              <a:t> of NATS</a:t>
            </a:r>
            <a:endParaRPr lang="en-US" dirty="0"/>
          </a:p>
        </p:txBody>
      </p:sp>
      <p:sp>
        <p:nvSpPr>
          <p:cNvPr id="3" name="Content Placeholder 2"/>
          <p:cNvSpPr>
            <a:spLocks noGrp="1"/>
          </p:cNvSpPr>
          <p:nvPr>
            <p:ph idx="1"/>
          </p:nvPr>
        </p:nvSpPr>
        <p:spPr/>
        <p:txBody>
          <a:bodyPr/>
          <a:lstStyle/>
          <a:p>
            <a:r>
              <a:rPr lang="en-US" dirty="0" smtClean="0"/>
              <a:t>Maintaining a network infrastructure that uniquely names and numbers every attached device has proved to be economically infeasible in the Internet</a:t>
            </a:r>
          </a:p>
          <a:p>
            <a:r>
              <a:rPr lang="en-US" dirty="0" smtClean="0"/>
              <a:t>NATs segment the device population into clients and servers - Clients are not uniquely named, nor uniquely addressed</a:t>
            </a:r>
          </a:p>
          <a:p>
            <a:r>
              <a:rPr lang="en-US" dirty="0" smtClean="0"/>
              <a:t>We may not have planned it this way, but undeniably what keeps today’s Internet running as </a:t>
            </a:r>
            <a:r>
              <a:rPr lang="en-US" dirty="0"/>
              <a:t>a</a:t>
            </a:r>
            <a:r>
              <a:rPr lang="en-US" dirty="0" smtClean="0"/>
              <a:t> single cost effective network is NATs.  </a:t>
            </a:r>
          </a:p>
          <a:p>
            <a:endParaRPr lang="en-US" dirty="0" smtClean="0"/>
          </a:p>
          <a:p>
            <a:endParaRPr lang="en-US" dirty="0"/>
          </a:p>
        </p:txBody>
      </p:sp>
    </p:spTree>
    <p:extLst>
      <p:ext uri="{BB962C8B-B14F-4D97-AF65-F5344CB8AC3E}">
        <p14:creationId xmlns:p14="http://schemas.microsoft.com/office/powerpoint/2010/main" val="4405164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NATs as part of the Architecture</a:t>
            </a:r>
            <a:endParaRPr lang="en-US" dirty="0"/>
          </a:p>
        </p:txBody>
      </p:sp>
      <p:sp>
        <p:nvSpPr>
          <p:cNvPr id="3" name="Content Placeholder 2"/>
          <p:cNvSpPr>
            <a:spLocks noGrp="1"/>
          </p:cNvSpPr>
          <p:nvPr>
            <p:ph idx="1"/>
          </p:nvPr>
        </p:nvSpPr>
        <p:spPr/>
        <p:txBody>
          <a:bodyPr>
            <a:normAutofit/>
          </a:bodyPr>
          <a:lstStyle/>
          <a:p>
            <a:r>
              <a:rPr lang="en-US" dirty="0" smtClean="0"/>
              <a:t>NATs have pushed the network into a mode where IP addresses are ephemeral conversation tokens without lasting significance as an endpoint identifier</a:t>
            </a:r>
          </a:p>
          <a:p>
            <a:r>
              <a:rPr lang="en-US" dirty="0" smtClean="0"/>
              <a:t>For clients, address uniqueness is a locally scoped property, rather than a globally scoped attribute</a:t>
            </a:r>
          </a:p>
          <a:p>
            <a:r>
              <a:rPr lang="en-US" dirty="0" smtClean="0"/>
              <a:t>Some services still use unique addresses</a:t>
            </a:r>
          </a:p>
          <a:p>
            <a:r>
              <a:rPr lang="en-US" dirty="0" smtClean="0"/>
              <a:t>Other services use generic “aggregate” addresses and relay on the application to perform service identification</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7441506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Internet Architecture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Is this the model of disambiguation of location and service identity that we’ve been searching for for the past couple of decades?</a:t>
            </a:r>
          </a:p>
          <a:p>
            <a:pPr marL="0" indent="0">
              <a:buNone/>
            </a:pPr>
            <a:endParaRPr lang="en-US" dirty="0"/>
          </a:p>
          <a:p>
            <a:pPr marL="0" indent="0">
              <a:buNone/>
            </a:pPr>
            <a:r>
              <a:rPr lang="en-US" dirty="0" smtClean="0"/>
              <a:t>Are we over a model of networking where “addresses” uniquely denote points of attachment to a common network?</a:t>
            </a:r>
          </a:p>
          <a:p>
            <a:pPr marL="0" indent="0">
              <a:buNone/>
            </a:pPr>
            <a:endParaRPr lang="en-US" dirty="0"/>
          </a:p>
          <a:p>
            <a:pPr marL="0" indent="0">
              <a:buNone/>
            </a:pPr>
            <a:r>
              <a:rPr lang="en-US" dirty="0" smtClean="0"/>
              <a:t>Are addresses locally scoped elements that provides disambiguation only to the extent that they are necessary?</a:t>
            </a:r>
          </a:p>
          <a:p>
            <a:endParaRPr lang="en-US" dirty="0" smtClean="0"/>
          </a:p>
          <a:p>
            <a:endParaRPr lang="en-US" dirty="0" smtClean="0"/>
          </a:p>
        </p:txBody>
      </p:sp>
    </p:spTree>
    <p:extLst>
      <p:ext uri="{BB962C8B-B14F-4D97-AF65-F5344CB8AC3E}">
        <p14:creationId xmlns:p14="http://schemas.microsoft.com/office/powerpoint/2010/main" val="12478689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1009391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49" y="331781"/>
            <a:ext cx="7886700" cy="994172"/>
          </a:xfrm>
        </p:spPr>
        <p:txBody>
          <a:bodyPr/>
          <a:lstStyle/>
          <a:p>
            <a:r>
              <a:rPr lang="en-US" dirty="0" smtClean="0"/>
              <a:t>Data Flow</a:t>
            </a:r>
            <a:endParaRPr lang="en-US" dirty="0"/>
          </a:p>
        </p:txBody>
      </p:sp>
      <p:sp>
        <p:nvSpPr>
          <p:cNvPr id="4" name="TextBox 3"/>
          <p:cNvSpPr txBox="1"/>
          <p:nvPr/>
        </p:nvSpPr>
        <p:spPr>
          <a:xfrm>
            <a:off x="612749" y="2125266"/>
            <a:ext cx="981615" cy="300082"/>
          </a:xfrm>
          <a:prstGeom prst="rect">
            <a:avLst/>
          </a:prstGeom>
          <a:noFill/>
          <a:ln>
            <a:solidFill>
              <a:schemeClr val="bg1">
                <a:lumMod val="65000"/>
              </a:schemeClr>
            </a:solidFill>
          </a:ln>
        </p:spPr>
        <p:txBody>
          <a:bodyPr wrap="none" rtlCol="0">
            <a:spAutoFit/>
          </a:bodyPr>
          <a:lstStyle/>
          <a:p>
            <a:pPr algn="ctr"/>
            <a:r>
              <a:rPr lang="en-US" sz="1350"/>
              <a:t>Application</a:t>
            </a:r>
          </a:p>
        </p:txBody>
      </p:sp>
      <p:sp>
        <p:nvSpPr>
          <p:cNvPr id="5" name="TextBox 4"/>
          <p:cNvSpPr txBox="1"/>
          <p:nvPr/>
        </p:nvSpPr>
        <p:spPr>
          <a:xfrm>
            <a:off x="6771779" y="2125266"/>
            <a:ext cx="981615" cy="300082"/>
          </a:xfrm>
          <a:prstGeom prst="rect">
            <a:avLst/>
          </a:prstGeom>
          <a:noFill/>
          <a:ln>
            <a:solidFill>
              <a:schemeClr val="bg1">
                <a:lumMod val="65000"/>
              </a:schemeClr>
            </a:solidFill>
          </a:ln>
        </p:spPr>
        <p:txBody>
          <a:bodyPr wrap="none" rtlCol="0">
            <a:spAutoFit/>
          </a:bodyPr>
          <a:lstStyle/>
          <a:p>
            <a:pPr algn="ctr"/>
            <a:r>
              <a:rPr lang="en-US" sz="1350"/>
              <a:t>Application</a:t>
            </a:r>
          </a:p>
        </p:txBody>
      </p:sp>
      <p:sp>
        <p:nvSpPr>
          <p:cNvPr id="6" name="TextBox 5"/>
          <p:cNvSpPr txBox="1"/>
          <p:nvPr/>
        </p:nvSpPr>
        <p:spPr>
          <a:xfrm flipH="1">
            <a:off x="632525" y="2738972"/>
            <a:ext cx="961902" cy="300082"/>
          </a:xfrm>
          <a:prstGeom prst="rect">
            <a:avLst/>
          </a:prstGeom>
          <a:noFill/>
          <a:ln>
            <a:solidFill>
              <a:schemeClr val="bg1">
                <a:lumMod val="65000"/>
              </a:schemeClr>
            </a:solidFill>
          </a:ln>
        </p:spPr>
        <p:txBody>
          <a:bodyPr wrap="square" rtlCol="0">
            <a:spAutoFit/>
          </a:bodyPr>
          <a:lstStyle/>
          <a:p>
            <a:pPr algn="ctr"/>
            <a:r>
              <a:rPr lang="en-US" sz="1350"/>
              <a:t>Transport</a:t>
            </a:r>
          </a:p>
        </p:txBody>
      </p:sp>
      <p:sp>
        <p:nvSpPr>
          <p:cNvPr id="7" name="TextBox 6"/>
          <p:cNvSpPr txBox="1"/>
          <p:nvPr/>
        </p:nvSpPr>
        <p:spPr>
          <a:xfrm flipH="1">
            <a:off x="6767615" y="2738972"/>
            <a:ext cx="961902" cy="300082"/>
          </a:xfrm>
          <a:prstGeom prst="rect">
            <a:avLst/>
          </a:prstGeom>
          <a:noFill/>
          <a:ln>
            <a:solidFill>
              <a:schemeClr val="bg1">
                <a:lumMod val="65000"/>
              </a:schemeClr>
            </a:solidFill>
          </a:ln>
        </p:spPr>
        <p:txBody>
          <a:bodyPr wrap="square" rtlCol="0">
            <a:spAutoFit/>
          </a:bodyPr>
          <a:lstStyle/>
          <a:p>
            <a:pPr algn="ctr"/>
            <a:r>
              <a:rPr lang="en-US" sz="1350"/>
              <a:t>Transport</a:t>
            </a:r>
          </a:p>
        </p:txBody>
      </p:sp>
      <p:sp>
        <p:nvSpPr>
          <p:cNvPr id="8" name="TextBox 7"/>
          <p:cNvSpPr txBox="1"/>
          <p:nvPr/>
        </p:nvSpPr>
        <p:spPr>
          <a:xfrm flipH="1">
            <a:off x="632525" y="3352678"/>
            <a:ext cx="961902" cy="300082"/>
          </a:xfrm>
          <a:prstGeom prst="rect">
            <a:avLst/>
          </a:prstGeom>
          <a:noFill/>
          <a:ln>
            <a:solidFill>
              <a:schemeClr val="bg1">
                <a:lumMod val="65000"/>
              </a:schemeClr>
            </a:solidFill>
          </a:ln>
        </p:spPr>
        <p:txBody>
          <a:bodyPr wrap="square" rtlCol="0">
            <a:spAutoFit/>
          </a:bodyPr>
          <a:lstStyle/>
          <a:p>
            <a:pPr algn="ctr"/>
            <a:r>
              <a:rPr lang="en-US" sz="1350"/>
              <a:t>Internet</a:t>
            </a:r>
          </a:p>
        </p:txBody>
      </p:sp>
      <p:sp>
        <p:nvSpPr>
          <p:cNvPr id="9" name="TextBox 8"/>
          <p:cNvSpPr txBox="1"/>
          <p:nvPr/>
        </p:nvSpPr>
        <p:spPr>
          <a:xfrm flipH="1">
            <a:off x="6767615" y="3352678"/>
            <a:ext cx="961902" cy="300082"/>
          </a:xfrm>
          <a:prstGeom prst="rect">
            <a:avLst/>
          </a:prstGeom>
          <a:noFill/>
          <a:ln>
            <a:solidFill>
              <a:schemeClr val="bg1">
                <a:lumMod val="65000"/>
              </a:schemeClr>
            </a:solidFill>
          </a:ln>
        </p:spPr>
        <p:txBody>
          <a:bodyPr wrap="square" rtlCol="0">
            <a:spAutoFit/>
          </a:bodyPr>
          <a:lstStyle/>
          <a:p>
            <a:pPr algn="ctr"/>
            <a:r>
              <a:rPr lang="en-US" sz="1350"/>
              <a:t>Internet</a:t>
            </a:r>
          </a:p>
        </p:txBody>
      </p:sp>
      <p:sp>
        <p:nvSpPr>
          <p:cNvPr id="10" name="TextBox 9"/>
          <p:cNvSpPr txBox="1"/>
          <p:nvPr/>
        </p:nvSpPr>
        <p:spPr>
          <a:xfrm flipH="1">
            <a:off x="5233843" y="3352678"/>
            <a:ext cx="961902" cy="300082"/>
          </a:xfrm>
          <a:prstGeom prst="rect">
            <a:avLst/>
          </a:prstGeom>
          <a:noFill/>
          <a:ln>
            <a:solidFill>
              <a:schemeClr val="bg1">
                <a:lumMod val="65000"/>
              </a:schemeClr>
            </a:solidFill>
          </a:ln>
        </p:spPr>
        <p:txBody>
          <a:bodyPr wrap="square" rtlCol="0">
            <a:spAutoFit/>
          </a:bodyPr>
          <a:lstStyle/>
          <a:p>
            <a:pPr algn="ctr"/>
            <a:r>
              <a:rPr lang="en-US" sz="1350"/>
              <a:t>Internet</a:t>
            </a:r>
          </a:p>
        </p:txBody>
      </p:sp>
      <p:sp>
        <p:nvSpPr>
          <p:cNvPr id="11" name="TextBox 10"/>
          <p:cNvSpPr txBox="1"/>
          <p:nvPr/>
        </p:nvSpPr>
        <p:spPr>
          <a:xfrm flipH="1">
            <a:off x="3700070" y="3352678"/>
            <a:ext cx="961902" cy="300082"/>
          </a:xfrm>
          <a:prstGeom prst="rect">
            <a:avLst/>
          </a:prstGeom>
          <a:noFill/>
          <a:ln>
            <a:solidFill>
              <a:schemeClr val="bg1">
                <a:lumMod val="65000"/>
              </a:schemeClr>
            </a:solidFill>
          </a:ln>
        </p:spPr>
        <p:txBody>
          <a:bodyPr wrap="square" rtlCol="0">
            <a:spAutoFit/>
          </a:bodyPr>
          <a:lstStyle/>
          <a:p>
            <a:pPr algn="ctr"/>
            <a:r>
              <a:rPr lang="en-US" sz="1350"/>
              <a:t>Internet</a:t>
            </a:r>
          </a:p>
        </p:txBody>
      </p:sp>
      <p:sp>
        <p:nvSpPr>
          <p:cNvPr id="12" name="TextBox 11"/>
          <p:cNvSpPr txBox="1"/>
          <p:nvPr/>
        </p:nvSpPr>
        <p:spPr>
          <a:xfrm flipH="1">
            <a:off x="2166298" y="3352678"/>
            <a:ext cx="961902" cy="300082"/>
          </a:xfrm>
          <a:prstGeom prst="rect">
            <a:avLst/>
          </a:prstGeom>
          <a:noFill/>
          <a:ln>
            <a:solidFill>
              <a:schemeClr val="bg1">
                <a:lumMod val="65000"/>
              </a:schemeClr>
            </a:solidFill>
          </a:ln>
        </p:spPr>
        <p:txBody>
          <a:bodyPr wrap="square" rtlCol="0">
            <a:spAutoFit/>
          </a:bodyPr>
          <a:lstStyle/>
          <a:p>
            <a:pPr algn="ctr"/>
            <a:r>
              <a:rPr lang="en-US" sz="1350"/>
              <a:t>Internet</a:t>
            </a:r>
          </a:p>
        </p:txBody>
      </p:sp>
      <p:sp>
        <p:nvSpPr>
          <p:cNvPr id="14" name="TextBox 13"/>
          <p:cNvSpPr txBox="1"/>
          <p:nvPr/>
        </p:nvSpPr>
        <p:spPr>
          <a:xfrm flipH="1">
            <a:off x="632525" y="3966383"/>
            <a:ext cx="961902" cy="300082"/>
          </a:xfrm>
          <a:prstGeom prst="rect">
            <a:avLst/>
          </a:prstGeom>
          <a:noFill/>
          <a:ln>
            <a:solidFill>
              <a:schemeClr val="bg1">
                <a:lumMod val="65000"/>
              </a:schemeClr>
            </a:solidFill>
          </a:ln>
        </p:spPr>
        <p:txBody>
          <a:bodyPr wrap="square" rtlCol="0">
            <a:spAutoFit/>
          </a:bodyPr>
          <a:lstStyle/>
          <a:p>
            <a:pPr algn="ctr"/>
            <a:r>
              <a:rPr lang="en-US" sz="1350" dirty="0"/>
              <a:t>Link</a:t>
            </a:r>
          </a:p>
        </p:txBody>
      </p:sp>
      <p:sp>
        <p:nvSpPr>
          <p:cNvPr id="15" name="TextBox 14"/>
          <p:cNvSpPr txBox="1"/>
          <p:nvPr/>
        </p:nvSpPr>
        <p:spPr>
          <a:xfrm flipH="1">
            <a:off x="2166298" y="3966383"/>
            <a:ext cx="961902" cy="300082"/>
          </a:xfrm>
          <a:prstGeom prst="rect">
            <a:avLst/>
          </a:prstGeom>
          <a:noFill/>
          <a:ln>
            <a:solidFill>
              <a:schemeClr val="bg1">
                <a:lumMod val="65000"/>
              </a:schemeClr>
            </a:solidFill>
          </a:ln>
        </p:spPr>
        <p:txBody>
          <a:bodyPr wrap="square" rtlCol="0">
            <a:spAutoFit/>
          </a:bodyPr>
          <a:lstStyle/>
          <a:p>
            <a:pPr algn="ctr"/>
            <a:r>
              <a:rPr lang="en-US" sz="1350"/>
              <a:t>Link</a:t>
            </a:r>
          </a:p>
        </p:txBody>
      </p:sp>
      <p:sp>
        <p:nvSpPr>
          <p:cNvPr id="16" name="TextBox 15"/>
          <p:cNvSpPr txBox="1"/>
          <p:nvPr/>
        </p:nvSpPr>
        <p:spPr>
          <a:xfrm flipH="1">
            <a:off x="3700070" y="3966383"/>
            <a:ext cx="961902" cy="300082"/>
          </a:xfrm>
          <a:prstGeom prst="rect">
            <a:avLst/>
          </a:prstGeom>
          <a:noFill/>
          <a:ln>
            <a:solidFill>
              <a:schemeClr val="bg1">
                <a:lumMod val="65000"/>
              </a:schemeClr>
            </a:solidFill>
          </a:ln>
        </p:spPr>
        <p:txBody>
          <a:bodyPr wrap="square" rtlCol="0">
            <a:spAutoFit/>
          </a:bodyPr>
          <a:lstStyle/>
          <a:p>
            <a:pPr algn="ctr"/>
            <a:r>
              <a:rPr lang="en-US" sz="1350"/>
              <a:t>Link</a:t>
            </a:r>
          </a:p>
        </p:txBody>
      </p:sp>
      <p:sp>
        <p:nvSpPr>
          <p:cNvPr id="17" name="TextBox 16"/>
          <p:cNvSpPr txBox="1"/>
          <p:nvPr/>
        </p:nvSpPr>
        <p:spPr>
          <a:xfrm flipH="1">
            <a:off x="5233843" y="3966383"/>
            <a:ext cx="961902" cy="300082"/>
          </a:xfrm>
          <a:prstGeom prst="rect">
            <a:avLst/>
          </a:prstGeom>
          <a:noFill/>
          <a:ln>
            <a:solidFill>
              <a:schemeClr val="bg1">
                <a:lumMod val="65000"/>
              </a:schemeClr>
            </a:solidFill>
          </a:ln>
        </p:spPr>
        <p:txBody>
          <a:bodyPr wrap="square" rtlCol="0">
            <a:spAutoFit/>
          </a:bodyPr>
          <a:lstStyle/>
          <a:p>
            <a:pPr algn="ctr"/>
            <a:r>
              <a:rPr lang="en-US" sz="1350"/>
              <a:t>Link</a:t>
            </a:r>
          </a:p>
        </p:txBody>
      </p:sp>
      <p:sp>
        <p:nvSpPr>
          <p:cNvPr id="18" name="TextBox 17"/>
          <p:cNvSpPr txBox="1"/>
          <p:nvPr/>
        </p:nvSpPr>
        <p:spPr>
          <a:xfrm flipH="1">
            <a:off x="6780397" y="3966383"/>
            <a:ext cx="961902" cy="300082"/>
          </a:xfrm>
          <a:prstGeom prst="rect">
            <a:avLst/>
          </a:prstGeom>
          <a:noFill/>
          <a:ln>
            <a:solidFill>
              <a:schemeClr val="bg1">
                <a:lumMod val="65000"/>
              </a:schemeClr>
            </a:solidFill>
          </a:ln>
        </p:spPr>
        <p:txBody>
          <a:bodyPr wrap="square" rtlCol="0">
            <a:spAutoFit/>
          </a:bodyPr>
          <a:lstStyle/>
          <a:p>
            <a:pPr algn="ctr"/>
            <a:r>
              <a:rPr lang="en-US" sz="1350"/>
              <a:t>Link</a:t>
            </a:r>
          </a:p>
        </p:txBody>
      </p:sp>
      <p:sp>
        <p:nvSpPr>
          <p:cNvPr id="19" name="Cloud 18"/>
          <p:cNvSpPr/>
          <p:nvPr/>
        </p:nvSpPr>
        <p:spPr>
          <a:xfrm>
            <a:off x="1399412" y="4580089"/>
            <a:ext cx="898464" cy="472044"/>
          </a:xfrm>
          <a:prstGeom prst="cloud">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0" name="Cloud 19"/>
          <p:cNvSpPr/>
          <p:nvPr/>
        </p:nvSpPr>
        <p:spPr>
          <a:xfrm>
            <a:off x="2965470" y="4580089"/>
            <a:ext cx="898464" cy="472044"/>
          </a:xfrm>
          <a:prstGeom prst="cloud">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1" name="Cloud 20"/>
          <p:cNvSpPr/>
          <p:nvPr/>
        </p:nvSpPr>
        <p:spPr>
          <a:xfrm>
            <a:off x="4496252" y="4580089"/>
            <a:ext cx="898464" cy="472044"/>
          </a:xfrm>
          <a:prstGeom prst="cloud">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2" name="Cloud 21"/>
          <p:cNvSpPr/>
          <p:nvPr/>
        </p:nvSpPr>
        <p:spPr>
          <a:xfrm>
            <a:off x="6027035" y="4580089"/>
            <a:ext cx="898464" cy="472044"/>
          </a:xfrm>
          <a:prstGeom prst="cloud">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31" name="Straight Arrow Connector 30"/>
          <p:cNvCxnSpPr/>
          <p:nvPr/>
        </p:nvCxnSpPr>
        <p:spPr>
          <a:xfrm>
            <a:off x="1095581" y="2402265"/>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085375" y="3015972"/>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1067195" y="3629677"/>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2963239" y="3629677"/>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501996" y="3629677"/>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6027035" y="3629677"/>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flipV="1">
            <a:off x="7261348" y="2380124"/>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flipV="1">
            <a:off x="7261348" y="2993829"/>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flipV="1">
            <a:off x="7252684" y="3607535"/>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flipV="1">
            <a:off x="5394716" y="3629676"/>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flipV="1">
            <a:off x="3879194" y="3629676"/>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flipV="1">
            <a:off x="2383661" y="3629676"/>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1500473" y="4243383"/>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H="1" flipV="1">
            <a:off x="2297876" y="4243383"/>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3002321" y="4243383"/>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flipV="1">
            <a:off x="3799724" y="4243383"/>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4597313" y="4243383"/>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H="1" flipV="1">
            <a:off x="5394716" y="4243383"/>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6116048" y="4243383"/>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H="1" flipV="1">
            <a:off x="6913451" y="4243383"/>
            <a:ext cx="0" cy="3588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3473259" y="2808221"/>
            <a:ext cx="1368516" cy="369332"/>
          </a:xfrm>
          <a:prstGeom prst="rect">
            <a:avLst/>
          </a:prstGeom>
          <a:noFill/>
        </p:spPr>
        <p:txBody>
          <a:bodyPr wrap="none" rtlCol="0">
            <a:spAutoFit/>
          </a:bodyPr>
          <a:lstStyle/>
          <a:p>
            <a:r>
              <a:rPr lang="en-US" b="1" dirty="0"/>
              <a:t>Host to Host</a:t>
            </a:r>
          </a:p>
        </p:txBody>
      </p:sp>
      <p:cxnSp>
        <p:nvCxnSpPr>
          <p:cNvPr id="56" name="Straight Arrow Connector 55"/>
          <p:cNvCxnSpPr/>
          <p:nvPr/>
        </p:nvCxnSpPr>
        <p:spPr>
          <a:xfrm>
            <a:off x="1186969" y="3097820"/>
            <a:ext cx="6061597" cy="0"/>
          </a:xfrm>
          <a:prstGeom prst="straightConnector1">
            <a:avLst/>
          </a:prstGeom>
          <a:ln w="12700">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3475915" y="2332415"/>
            <a:ext cx="1932388" cy="369332"/>
          </a:xfrm>
          <a:prstGeom prst="rect">
            <a:avLst/>
          </a:prstGeom>
          <a:noFill/>
        </p:spPr>
        <p:txBody>
          <a:bodyPr wrap="none" rtlCol="0">
            <a:spAutoFit/>
          </a:bodyPr>
          <a:lstStyle/>
          <a:p>
            <a:r>
              <a:rPr lang="en-US" b="1" dirty="0"/>
              <a:t>Process to Process</a:t>
            </a:r>
          </a:p>
        </p:txBody>
      </p:sp>
      <p:cxnSp>
        <p:nvCxnSpPr>
          <p:cNvPr id="58" name="Straight Arrow Connector 57"/>
          <p:cNvCxnSpPr/>
          <p:nvPr/>
        </p:nvCxnSpPr>
        <p:spPr>
          <a:xfrm>
            <a:off x="1189625" y="2622014"/>
            <a:ext cx="6061597" cy="0"/>
          </a:xfrm>
          <a:prstGeom prst="straightConnector1">
            <a:avLst/>
          </a:prstGeom>
          <a:ln w="12700">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103556" y="5240798"/>
            <a:ext cx="6830696" cy="1477328"/>
          </a:xfrm>
          <a:prstGeom prst="rect">
            <a:avLst/>
          </a:prstGeom>
          <a:noFill/>
        </p:spPr>
        <p:txBody>
          <a:bodyPr wrap="square" rtlCol="0">
            <a:spAutoFit/>
          </a:bodyPr>
          <a:lstStyle/>
          <a:p>
            <a:r>
              <a:rPr lang="en-US" dirty="0" smtClean="0"/>
              <a:t>The intention was that only the IP header is used by the network, and the entire remainder of the packet, including the transport headers, is an opaque payload</a:t>
            </a:r>
          </a:p>
          <a:p>
            <a:endParaRPr lang="en-US" dirty="0"/>
          </a:p>
          <a:p>
            <a:r>
              <a:rPr lang="en-US" dirty="0" smtClean="0"/>
              <a:t>Each packet can be forwarded (optionally fragmented)</a:t>
            </a:r>
            <a:r>
              <a:rPr lang="en-US" dirty="0"/>
              <a:t> or discarded </a:t>
            </a:r>
          </a:p>
        </p:txBody>
      </p:sp>
    </p:spTree>
    <p:extLst>
      <p:ext uri="{BB962C8B-B14F-4D97-AF65-F5344CB8AC3E}">
        <p14:creationId xmlns:p14="http://schemas.microsoft.com/office/powerpoint/2010/main" val="1512517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IP’s Strengths</a:t>
            </a:r>
            <a:endParaRPr lang="en-US" dirty="0"/>
          </a:p>
        </p:txBody>
      </p:sp>
      <p:sp>
        <p:nvSpPr>
          <p:cNvPr id="3" name="Content Placeholder 2"/>
          <p:cNvSpPr>
            <a:spLocks noGrp="1"/>
          </p:cNvSpPr>
          <p:nvPr>
            <p:ph idx="1"/>
          </p:nvPr>
        </p:nvSpPr>
        <p:spPr/>
        <p:txBody>
          <a:bodyPr/>
          <a:lstStyle/>
          <a:p>
            <a:r>
              <a:rPr lang="en-US" dirty="0" smtClean="0"/>
              <a:t>There is no “setup” and “tear down” of network state</a:t>
            </a:r>
          </a:p>
          <a:p>
            <a:r>
              <a:rPr lang="en-US" dirty="0" smtClean="0"/>
              <a:t>There is no requirement for symmetry between forward and reverse packet flows</a:t>
            </a:r>
          </a:p>
          <a:p>
            <a:r>
              <a:rPr lang="en-US" dirty="0" smtClean="0"/>
              <a:t>While it is preferred that the network maintain the order of packets, it’s not a strict requirement</a:t>
            </a:r>
          </a:p>
          <a:p>
            <a:r>
              <a:rPr lang="en-US" dirty="0" smtClean="0"/>
              <a:t>End-to-End Transport </a:t>
            </a:r>
            <a:r>
              <a:rPr lang="en-US" dirty="0" smtClean="0"/>
              <a:t>and </a:t>
            </a:r>
            <a:r>
              <a:rPr lang="en-US" dirty="0" smtClean="0"/>
              <a:t>Hop-by-Hop Forwarding </a:t>
            </a:r>
            <a:r>
              <a:rPr lang="en-US" dirty="0" smtClean="0"/>
              <a:t>are decoupled: the end-to-end transport protocol is a host choice, not a network choice</a:t>
            </a:r>
          </a:p>
          <a:p>
            <a:endParaRPr lang="en-US" dirty="0"/>
          </a:p>
        </p:txBody>
      </p:sp>
    </p:spTree>
    <p:extLst>
      <p:ext uri="{BB962C8B-B14F-4D97-AF65-F5344CB8AC3E}">
        <p14:creationId xmlns:p14="http://schemas.microsoft.com/office/powerpoint/2010/main" val="1326110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a:t>
            </a:r>
            <a:endParaRPr lang="en-US" dirty="0"/>
          </a:p>
        </p:txBody>
      </p:sp>
      <p:sp>
        <p:nvSpPr>
          <p:cNvPr id="3" name="Content Placeholder 2"/>
          <p:cNvSpPr>
            <a:spLocks noGrp="1"/>
          </p:cNvSpPr>
          <p:nvPr>
            <p:ph idx="1"/>
          </p:nvPr>
        </p:nvSpPr>
        <p:spPr/>
        <p:txBody>
          <a:bodyPr/>
          <a:lstStyle/>
          <a:p>
            <a:r>
              <a:rPr lang="en-US" dirty="0" smtClean="0"/>
              <a:t>IP addresses are globally significant </a:t>
            </a:r>
            <a:r>
              <a:rPr lang="en-US" dirty="0" smtClean="0"/>
              <a:t>unique identifiers </a:t>
            </a:r>
            <a:r>
              <a:rPr lang="mr-IN" dirty="0" smtClean="0"/>
              <a:t>–</a:t>
            </a:r>
            <a:r>
              <a:rPr lang="en-US" dirty="0" smtClean="0"/>
              <a:t> they are not local virtual circuit identifiers</a:t>
            </a:r>
          </a:p>
          <a:p>
            <a:r>
              <a:rPr lang="en-US" dirty="0" smtClean="0"/>
              <a:t>All IP </a:t>
            </a:r>
            <a:r>
              <a:rPr lang="en-US" dirty="0" smtClean="0"/>
              <a:t>routers need to be aware of the relative location of </a:t>
            </a:r>
            <a:r>
              <a:rPr lang="en-US" dirty="0" smtClean="0"/>
              <a:t>all active IP </a:t>
            </a:r>
            <a:r>
              <a:rPr lang="en-US" dirty="0" smtClean="0"/>
              <a:t>addresses</a:t>
            </a:r>
          </a:p>
          <a:p>
            <a:r>
              <a:rPr lang="en-US" dirty="0" smtClean="0"/>
              <a:t>The total </a:t>
            </a:r>
            <a:r>
              <a:rPr lang="en-US" dirty="0" smtClean="0"/>
              <a:t>capacity of </a:t>
            </a:r>
            <a:r>
              <a:rPr lang="en-US" dirty="0" smtClean="0"/>
              <a:t>the network is limited by the number of IP addresses and the ability to represent the relative location of all these addresses within every router</a:t>
            </a:r>
            <a:endParaRPr lang="en-US" dirty="0"/>
          </a:p>
        </p:txBody>
      </p:sp>
    </p:spTree>
    <p:extLst>
      <p:ext uri="{BB962C8B-B14F-4D97-AF65-F5344CB8AC3E}">
        <p14:creationId xmlns:p14="http://schemas.microsoft.com/office/powerpoint/2010/main" val="1508417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Proceedings of the 18</a:t>
            </a:r>
            <a:r>
              <a:rPr lang="en-US" baseline="30000" dirty="0" smtClean="0"/>
              <a:t>th</a:t>
            </a:r>
            <a:r>
              <a:rPr lang="en-US" dirty="0" smtClean="0"/>
              <a:t> IETF Meeting</a:t>
            </a:r>
            <a:endParaRPr lang="en-US" dirty="0"/>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August 1990</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8843" y="1690689"/>
            <a:ext cx="4015450" cy="4837814"/>
          </a:xfrm>
          <a:prstGeom prst="rect">
            <a:avLst/>
          </a:prstGeom>
        </p:spPr>
      </p:pic>
      <p:sp>
        <p:nvSpPr>
          <p:cNvPr id="5" name="TextBox 4"/>
          <p:cNvSpPr txBox="1"/>
          <p:nvPr/>
        </p:nvSpPr>
        <p:spPr>
          <a:xfrm>
            <a:off x="2283980" y="5663179"/>
            <a:ext cx="2074863" cy="923330"/>
          </a:xfrm>
          <a:prstGeom prst="rect">
            <a:avLst/>
          </a:prstGeom>
          <a:noFill/>
        </p:spPr>
        <p:txBody>
          <a:bodyPr wrap="none" rtlCol="0">
            <a:spAutoFit/>
          </a:bodyPr>
          <a:lstStyle/>
          <a:p>
            <a:r>
              <a:rPr lang="en-US" i="1" dirty="0" smtClean="0"/>
              <a:t>“Internet Growth”</a:t>
            </a:r>
          </a:p>
          <a:p>
            <a:r>
              <a:rPr lang="en-US" i="1" dirty="0" smtClean="0"/>
              <a:t>Frank </a:t>
            </a:r>
            <a:r>
              <a:rPr lang="en-US" i="1" dirty="0" err="1" smtClean="0"/>
              <a:t>Solensky</a:t>
            </a:r>
            <a:r>
              <a:rPr lang="en-US" i="1" dirty="0" smtClean="0"/>
              <a:t>, </a:t>
            </a:r>
          </a:p>
          <a:p>
            <a:r>
              <a:rPr lang="en-US" i="1" dirty="0" smtClean="0"/>
              <a:t>Proc. IETF, Aug 1990</a:t>
            </a:r>
          </a:p>
        </p:txBody>
      </p:sp>
    </p:spTree>
    <p:extLst>
      <p:ext uri="{BB962C8B-B14F-4D97-AF65-F5344CB8AC3E}">
        <p14:creationId xmlns:p14="http://schemas.microsoft.com/office/powerpoint/2010/main" val="1921244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Proceedings of the 18</a:t>
            </a:r>
            <a:r>
              <a:rPr lang="en-US" baseline="30000" dirty="0" smtClean="0"/>
              <a:t>th</a:t>
            </a:r>
            <a:r>
              <a:rPr lang="en-US" dirty="0" smtClean="0"/>
              <a:t> IETF Meeting</a:t>
            </a:r>
            <a:endParaRPr lang="en-US" dirty="0"/>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665" y="1674881"/>
            <a:ext cx="3474869" cy="4380614"/>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8226" y="1674881"/>
            <a:ext cx="3507109" cy="4508205"/>
          </a:xfrm>
          <a:prstGeom prst="rect">
            <a:avLst/>
          </a:prstGeom>
        </p:spPr>
      </p:pic>
      <p:sp>
        <p:nvSpPr>
          <p:cNvPr id="7" name="TextBox 6"/>
          <p:cNvSpPr txBox="1"/>
          <p:nvPr/>
        </p:nvSpPr>
        <p:spPr>
          <a:xfrm>
            <a:off x="3598108" y="5934670"/>
            <a:ext cx="2074863" cy="923330"/>
          </a:xfrm>
          <a:prstGeom prst="rect">
            <a:avLst/>
          </a:prstGeom>
          <a:noFill/>
        </p:spPr>
        <p:txBody>
          <a:bodyPr wrap="none" rtlCol="0">
            <a:spAutoFit/>
          </a:bodyPr>
          <a:lstStyle/>
          <a:p>
            <a:r>
              <a:rPr lang="en-US" i="1" dirty="0" smtClean="0"/>
              <a:t>“Internet Growth”</a:t>
            </a:r>
          </a:p>
          <a:p>
            <a:r>
              <a:rPr lang="en-US" i="1" dirty="0" smtClean="0"/>
              <a:t>Frank </a:t>
            </a:r>
            <a:r>
              <a:rPr lang="en-US" i="1" dirty="0" err="1" smtClean="0"/>
              <a:t>Solensky</a:t>
            </a:r>
            <a:r>
              <a:rPr lang="en-US" i="1" dirty="0" smtClean="0"/>
              <a:t>, </a:t>
            </a:r>
          </a:p>
          <a:p>
            <a:r>
              <a:rPr lang="en-US" i="1" dirty="0" smtClean="0"/>
              <a:t>Proc. IETF, Aug 1990</a:t>
            </a:r>
          </a:p>
        </p:txBody>
      </p:sp>
    </p:spTree>
    <p:extLst>
      <p:ext uri="{BB962C8B-B14F-4D97-AF65-F5344CB8AC3E}">
        <p14:creationId xmlns:p14="http://schemas.microsoft.com/office/powerpoint/2010/main" val="1842255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 “Classes”</a:t>
            </a:r>
            <a:endParaRPr lang="en-US" dirty="0"/>
          </a:p>
        </p:txBody>
      </p:sp>
      <p:sp>
        <p:nvSpPr>
          <p:cNvPr id="3" name="Content Placeholder 2"/>
          <p:cNvSpPr>
            <a:spLocks noGrp="1"/>
          </p:cNvSpPr>
          <p:nvPr>
            <p:ph idx="1"/>
          </p:nvPr>
        </p:nvSpPr>
        <p:spPr/>
        <p:txBody>
          <a:bodyPr/>
          <a:lstStyle/>
          <a:p>
            <a:r>
              <a:rPr lang="en-US" dirty="0" smtClean="0"/>
              <a:t>Each IP address has a network part and a host part</a:t>
            </a:r>
          </a:p>
          <a:p>
            <a:r>
              <a:rPr lang="en-US" dirty="0" smtClean="0"/>
              <a:t>The original IPv4 address plan divided the IPv4 address pool into three “Classes”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740593"/>
            <a:ext cx="9144000" cy="2310878"/>
          </a:xfrm>
          <a:prstGeom prst="rect">
            <a:avLst/>
          </a:prstGeom>
        </p:spPr>
      </p:pic>
      <p:sp>
        <p:nvSpPr>
          <p:cNvPr id="5" name="TextBox 4"/>
          <p:cNvSpPr txBox="1"/>
          <p:nvPr/>
        </p:nvSpPr>
        <p:spPr>
          <a:xfrm>
            <a:off x="6002819" y="6411433"/>
            <a:ext cx="3141181" cy="276999"/>
          </a:xfrm>
          <a:prstGeom prst="rect">
            <a:avLst/>
          </a:prstGeom>
          <a:noFill/>
        </p:spPr>
        <p:txBody>
          <a:bodyPr wrap="none" rtlCol="0">
            <a:spAutoFit/>
          </a:bodyPr>
          <a:lstStyle/>
          <a:p>
            <a:r>
              <a:rPr lang="en-US" sz="1200" dirty="0" smtClean="0"/>
              <a:t>https://</a:t>
            </a:r>
            <a:r>
              <a:rPr lang="en-US" sz="1200" dirty="0" err="1" smtClean="0"/>
              <a:t>en.wikipedia.org</a:t>
            </a:r>
            <a:r>
              <a:rPr lang="en-US" sz="1200" dirty="0" smtClean="0"/>
              <a:t>/wiki/</a:t>
            </a:r>
            <a:r>
              <a:rPr lang="en-US" sz="1200" dirty="0" err="1" smtClean="0"/>
              <a:t>Classful_network</a:t>
            </a:r>
            <a:endParaRPr lang="en-US" sz="1200" dirty="0"/>
          </a:p>
        </p:txBody>
      </p:sp>
    </p:spTree>
    <p:extLst>
      <p:ext uri="{BB962C8B-B14F-4D97-AF65-F5344CB8AC3E}">
        <p14:creationId xmlns:p14="http://schemas.microsoft.com/office/powerpoint/2010/main" val="17534931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1691</TotalTime>
  <Words>1775</Words>
  <Application>Microsoft Macintosh PowerPoint</Application>
  <PresentationFormat>On-screen Show (4:3)</PresentationFormat>
  <Paragraphs>268</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AhnbergHand</vt:lpstr>
      <vt:lpstr>Calibri</vt:lpstr>
      <vt:lpstr>Calibri Light</vt:lpstr>
      <vt:lpstr>Courier</vt:lpstr>
      <vt:lpstr>Mangal</vt:lpstr>
      <vt:lpstr>Arial</vt:lpstr>
      <vt:lpstr>Office Theme</vt:lpstr>
      <vt:lpstr>In Defence of NATs</vt:lpstr>
      <vt:lpstr>The Architecture of the 1990 Internet</vt:lpstr>
      <vt:lpstr>The Architecture of the 1990 Internet</vt:lpstr>
      <vt:lpstr>Data Flow</vt:lpstr>
      <vt:lpstr>IP’s Strengths</vt:lpstr>
      <vt:lpstr>Consequences</vt:lpstr>
      <vt:lpstr>Proceedings of the 18th IETF Meeting</vt:lpstr>
      <vt:lpstr>Proceedings of the 18th IETF Meeting</vt:lpstr>
      <vt:lpstr>Address “Classes”</vt:lpstr>
      <vt:lpstr>Removing Classes</vt:lpstr>
      <vt:lpstr>CIDR Worked!</vt:lpstr>
      <vt:lpstr>“Buying Time” was just a stopgap measure</vt:lpstr>
      <vt:lpstr>The origins of IPv6</vt:lpstr>
      <vt:lpstr>There were many other ideas that were aired at the time</vt:lpstr>
      <vt:lpstr>Address Sharing</vt:lpstr>
      <vt:lpstr>Port-Translating NATs</vt:lpstr>
      <vt:lpstr>PowerPoint Presentation</vt:lpstr>
      <vt:lpstr>NATs:</vt:lpstr>
      <vt:lpstr>NATs are Evil!</vt:lpstr>
      <vt:lpstr>And yet…</vt:lpstr>
      <vt:lpstr>NATs run today’s Internet</vt:lpstr>
      <vt:lpstr>Why are NATs so pervasive?</vt:lpstr>
      <vt:lpstr>How far can we push NATs?</vt:lpstr>
      <vt:lpstr>How far can we push NATs?</vt:lpstr>
      <vt:lpstr>So, in comparison, what does IPv6 offer?</vt:lpstr>
      <vt:lpstr>NATs are under-appreciated!</vt:lpstr>
      <vt:lpstr>NATs are under-appreciated!</vt:lpstr>
      <vt:lpstr>NATs are under-appreciated!</vt:lpstr>
      <vt:lpstr>In Defence of NATs</vt:lpstr>
      <vt:lpstr>IPv6 Addresses</vt:lpstr>
      <vt:lpstr>NATs in IPv6</vt:lpstr>
      <vt:lpstr>In Defence of NATS</vt:lpstr>
      <vt:lpstr>NATs as part of the Architecture</vt:lpstr>
      <vt:lpstr>Today’s Internet Architecture</vt:lpstr>
      <vt:lpstr>Questions?</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Defence of NATs</dc:title>
  <dc:creator>Geoff Huston</dc:creator>
  <cp:lastModifiedBy>Geoff Huston</cp:lastModifiedBy>
  <cp:revision>39</cp:revision>
  <cp:lastPrinted>2017-05-01T17:14:12Z</cp:lastPrinted>
  <dcterms:created xsi:type="dcterms:W3CDTF">2017-04-23T02:29:32Z</dcterms:created>
  <dcterms:modified xsi:type="dcterms:W3CDTF">2017-05-02T15:08:05Z</dcterms:modified>
</cp:coreProperties>
</file>