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7" r:id="rId2"/>
    <p:sldMasterId id="2147483685" r:id="rId3"/>
    <p:sldMasterId id="2147483693" r:id="rId4"/>
  </p:sldMasterIdLst>
  <p:notesMasterIdLst>
    <p:notesMasterId r:id="rId39"/>
  </p:notesMasterIdLst>
  <p:handoutMasterIdLst>
    <p:handoutMasterId r:id="rId40"/>
  </p:handoutMasterIdLst>
  <p:sldIdLst>
    <p:sldId id="272" r:id="rId5"/>
    <p:sldId id="315" r:id="rId6"/>
    <p:sldId id="305" r:id="rId7"/>
    <p:sldId id="306" r:id="rId8"/>
    <p:sldId id="284" r:id="rId9"/>
    <p:sldId id="285" r:id="rId10"/>
    <p:sldId id="286" r:id="rId11"/>
    <p:sldId id="318" r:id="rId12"/>
    <p:sldId id="326" r:id="rId13"/>
    <p:sldId id="323" r:id="rId14"/>
    <p:sldId id="320" r:id="rId15"/>
    <p:sldId id="330" r:id="rId16"/>
    <p:sldId id="317" r:id="rId17"/>
    <p:sldId id="274" r:id="rId18"/>
    <p:sldId id="275" r:id="rId19"/>
    <p:sldId id="303" r:id="rId20"/>
    <p:sldId id="277" r:id="rId21"/>
    <p:sldId id="331" r:id="rId22"/>
    <p:sldId id="327" r:id="rId23"/>
    <p:sldId id="328" r:id="rId24"/>
    <p:sldId id="329" r:id="rId25"/>
    <p:sldId id="278" r:id="rId26"/>
    <p:sldId id="279" r:id="rId27"/>
    <p:sldId id="281" r:id="rId28"/>
    <p:sldId id="304" r:id="rId29"/>
    <p:sldId id="307" r:id="rId30"/>
    <p:sldId id="308" r:id="rId31"/>
    <p:sldId id="309" r:id="rId32"/>
    <p:sldId id="321" r:id="rId33"/>
    <p:sldId id="322" r:id="rId34"/>
    <p:sldId id="324" r:id="rId35"/>
    <p:sldId id="312" r:id="rId36"/>
    <p:sldId id="325" r:id="rId37"/>
    <p:sldId id="302"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9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FBB"/>
    <a:srgbClr val="F27D0A"/>
    <a:srgbClr val="00A2D7"/>
    <a:srgbClr val="5C5C5C"/>
    <a:srgbClr val="C01B1C"/>
    <a:srgbClr val="C40836"/>
    <a:srgbClr val="590F4A"/>
    <a:srgbClr val="166813"/>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64"/>
    <p:restoredTop sz="94711"/>
  </p:normalViewPr>
  <p:slideViewPr>
    <p:cSldViewPr>
      <p:cViewPr varScale="1">
        <p:scale>
          <a:sx n="209" d="100"/>
          <a:sy n="209" d="100"/>
        </p:scale>
        <p:origin x="192" y="416"/>
      </p:cViewPr>
      <p:guideLst>
        <p:guide orient="horz" pos="1620"/>
        <p:guide pos="2925"/>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86E606-A10F-224D-985D-2B96CE18CE37}" type="datetimeFigureOut">
              <a:rPr lang="en-US" smtClean="0"/>
              <a:pPr/>
              <a:t>3/1/17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8AA6-3752-434A-BDF7-58C9E8FDA662}" type="slidenum">
              <a:rPr lang="en-US" smtClean="0"/>
              <a:pPr/>
              <a:t>‹#›</a:t>
            </a:fld>
            <a:endParaRPr lang="en-US"/>
          </a:p>
        </p:txBody>
      </p:sp>
    </p:spTree>
    <p:extLst>
      <p:ext uri="{BB962C8B-B14F-4D97-AF65-F5344CB8AC3E}">
        <p14:creationId xmlns:p14="http://schemas.microsoft.com/office/powerpoint/2010/main" val="1960184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0EEA6-3FE3-4FAA-B648-A79F7B237411}" type="datetimeFigureOut">
              <a:rPr lang="en-AU" smtClean="0"/>
              <a:pPr/>
              <a:t>1/3/17</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60B50-68CE-4856-A7F5-953E39274F9E}" type="slidenum">
              <a:rPr lang="en-AU" smtClean="0"/>
              <a:pPr/>
              <a:t>‹#›</a:t>
            </a:fld>
            <a:endParaRPr lang="en-AU"/>
          </a:p>
        </p:txBody>
      </p:sp>
    </p:spTree>
    <p:extLst>
      <p:ext uri="{BB962C8B-B14F-4D97-AF65-F5344CB8AC3E}">
        <p14:creationId xmlns:p14="http://schemas.microsoft.com/office/powerpoint/2010/main" val="5994075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97516"/>
            <a:ext cx="8208912" cy="1620179"/>
          </a:xfrm>
        </p:spPr>
        <p:txBody>
          <a:bodyPr>
            <a:normAutofit/>
          </a:bodyPr>
          <a:lstStyle>
            <a:lvl1pPr algn="l">
              <a:defRPr sz="4050" baseline="0">
                <a:solidFill>
                  <a:srgbClr val="000000"/>
                </a:solidFill>
                <a:latin typeface="Powderfinger Type" charset="0"/>
              </a:defRPr>
            </a:lvl1pPr>
          </a:lstStyle>
          <a:p>
            <a:r>
              <a:rPr lang="en-AU" dirty="0" smtClean="0"/>
              <a:t>Click to edit Master title style</a:t>
            </a:r>
            <a:endParaRPr lang="en-AU" dirty="0"/>
          </a:p>
        </p:txBody>
      </p:sp>
      <p:sp>
        <p:nvSpPr>
          <p:cNvPr id="3" name="Subtitle 2"/>
          <p:cNvSpPr>
            <a:spLocks noGrp="1"/>
          </p:cNvSpPr>
          <p:nvPr>
            <p:ph type="subTitle" idx="1"/>
          </p:nvPr>
        </p:nvSpPr>
        <p:spPr>
          <a:xfrm>
            <a:off x="539552" y="2171700"/>
            <a:ext cx="8208912" cy="1314450"/>
          </a:xfrm>
        </p:spPr>
        <p:txBody>
          <a:bodyPr/>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AU" dirty="0" smtClean="0"/>
              <a:t>Click to edit Master subtitle style</a:t>
            </a:r>
            <a:endParaRPr lang="en-AU" dirty="0"/>
          </a:p>
        </p:txBody>
      </p:sp>
    </p:spTree>
    <p:extLst>
      <p:ext uri="{BB962C8B-B14F-4D97-AF65-F5344CB8AC3E}">
        <p14:creationId xmlns:p14="http://schemas.microsoft.com/office/powerpoint/2010/main" val="33837449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our background title +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6" name="Title 1"/>
          <p:cNvSpPr txBox="1">
            <a:spLocks/>
          </p:cNvSpPr>
          <p:nvPr userDrawn="1"/>
        </p:nvSpPr>
        <p:spPr>
          <a:xfrm>
            <a:off x="395536" y="205979"/>
            <a:ext cx="8352928" cy="857250"/>
          </a:xfrm>
          <a:prstGeom prst="rect">
            <a:avLst/>
          </a:prstGeom>
        </p:spPr>
        <p:txBody>
          <a:bodyPr vert="horz" lIns="0" tIns="0" rIns="0" bIns="0" rtlCol="0" anchor="ctr">
            <a:normAutofit/>
          </a:body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AU" sz="2700" b="1"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AU" sz="27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Content Placeholder 2"/>
          <p:cNvSpPr>
            <a:spLocks noGrp="1"/>
          </p:cNvSpPr>
          <p:nvPr>
            <p:ph idx="1"/>
          </p:nvPr>
        </p:nvSpPr>
        <p:spPr>
          <a:xfrm>
            <a:off x="395536" y="1200152"/>
            <a:ext cx="8352928" cy="3423827"/>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72183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
        <p:nvSpPr>
          <p:cNvPr id="5"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6" name="Content Placeholder 2"/>
          <p:cNvSpPr>
            <a:spLocks noGrp="1"/>
          </p:cNvSpPr>
          <p:nvPr>
            <p:ph idx="1"/>
          </p:nvPr>
        </p:nvSpPr>
        <p:spPr>
          <a:xfrm>
            <a:off x="395536" y="1200152"/>
            <a:ext cx="8352928" cy="3423827"/>
          </a:xfrm>
        </p:spPr>
        <p:txBody>
          <a:bodyPr/>
          <a:lstStyle/>
          <a:p>
            <a:pPr lvl="0"/>
            <a:endParaRPr lang="en-AU" dirty="0" smtClean="0"/>
          </a:p>
        </p:txBody>
      </p:sp>
    </p:spTree>
    <p:extLst>
      <p:ext uri="{BB962C8B-B14F-4D97-AF65-F5344CB8AC3E}">
        <p14:creationId xmlns:p14="http://schemas.microsoft.com/office/powerpoint/2010/main" val="14134799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3" name="Content Placeholder 2"/>
          <p:cNvSpPr>
            <a:spLocks noGrp="1"/>
          </p:cNvSpPr>
          <p:nvPr>
            <p:ph sz="half" idx="1"/>
          </p:nvPr>
        </p:nvSpPr>
        <p:spPr>
          <a:xfrm>
            <a:off x="395536" y="1200152"/>
            <a:ext cx="4104456" cy="3423827"/>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572000" y="1200152"/>
            <a:ext cx="4176464" cy="3423827"/>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lang="en-AU" smtClean="0"/>
              <a:t>Click to edit Master text styles</a:t>
            </a:r>
          </a:p>
          <a:p>
            <a:pPr lvl="1"/>
            <a:r>
              <a:rPr lang="en-AU" smtClean="0"/>
              <a:t>Second level</a:t>
            </a:r>
          </a:p>
          <a:p>
            <a:pPr lvl="2"/>
            <a:r>
              <a:rPr lang="en-AU" smtClean="0"/>
              <a:t>Third level</a:t>
            </a:r>
          </a:p>
        </p:txBody>
      </p:sp>
      <p:sp>
        <p:nvSpPr>
          <p:cNvPr id="9"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7"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97516"/>
            <a:ext cx="8208912" cy="1620179"/>
          </a:xfrm>
        </p:spPr>
        <p:txBody>
          <a:bodyPr>
            <a:normAutofit/>
          </a:bodyPr>
          <a:lstStyle>
            <a:lvl1pPr algn="l">
              <a:defRPr sz="4050">
                <a:solidFill>
                  <a:srgbClr val="000000"/>
                </a:solidFill>
              </a:defRPr>
            </a:lvl1pPr>
          </a:lstStyle>
          <a:p>
            <a:r>
              <a:rPr lang="en-AU" dirty="0" smtClean="0"/>
              <a:t>Click to edit Master title style</a:t>
            </a:r>
            <a:endParaRPr lang="en-AU" dirty="0"/>
          </a:p>
        </p:txBody>
      </p:sp>
      <p:sp>
        <p:nvSpPr>
          <p:cNvPr id="3" name="Subtitle 2"/>
          <p:cNvSpPr>
            <a:spLocks noGrp="1"/>
          </p:cNvSpPr>
          <p:nvPr>
            <p:ph type="subTitle" idx="1"/>
          </p:nvPr>
        </p:nvSpPr>
        <p:spPr>
          <a:xfrm>
            <a:off x="539552" y="2171700"/>
            <a:ext cx="8208912" cy="1314450"/>
          </a:xfrm>
        </p:spPr>
        <p:txBody>
          <a:bodyPr/>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AU" dirty="0" smtClean="0"/>
              <a:t>Click to edit Master subtitle style</a:t>
            </a:r>
            <a:endParaRPr lang="en-AU" dirty="0"/>
          </a:p>
        </p:txBody>
      </p:sp>
    </p:spTree>
    <p:extLst>
      <p:ext uri="{BB962C8B-B14F-4D97-AF65-F5344CB8AC3E}">
        <p14:creationId xmlns:p14="http://schemas.microsoft.com/office/powerpoint/2010/main" val="338374493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3" name="Content Placeholder 2"/>
          <p:cNvSpPr>
            <a:spLocks noGrp="1"/>
          </p:cNvSpPr>
          <p:nvPr>
            <p:ph idx="1"/>
          </p:nvPr>
        </p:nvSpPr>
        <p:spPr>
          <a:xfrm>
            <a:off x="395536" y="1200152"/>
            <a:ext cx="8352928" cy="3423827"/>
          </a:xfrm>
        </p:spPr>
        <p:txBody>
          <a:bodyPr/>
          <a:lstStyle/>
          <a:p>
            <a:pPr lvl="0"/>
            <a:r>
              <a:rPr lang="en-AU" dirty="0" smtClean="0"/>
              <a:t>Click to edit Master text styles</a:t>
            </a:r>
          </a:p>
          <a:p>
            <a:pPr lvl="1"/>
            <a:r>
              <a:rPr lang="en-AU" dirty="0" smtClean="0"/>
              <a:t>Second level</a:t>
            </a:r>
          </a:p>
          <a:p>
            <a:pPr lvl="2"/>
            <a:r>
              <a:rPr lang="en-AU" dirty="0" smtClean="0"/>
              <a:t>Third level</a:t>
            </a:r>
          </a:p>
        </p:txBody>
      </p:sp>
      <p:sp>
        <p:nvSpPr>
          <p:cNvPr id="8"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our background title +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6" name="Title 1"/>
          <p:cNvSpPr txBox="1">
            <a:spLocks/>
          </p:cNvSpPr>
          <p:nvPr userDrawn="1"/>
        </p:nvSpPr>
        <p:spPr>
          <a:xfrm>
            <a:off x="395536" y="205979"/>
            <a:ext cx="8352928" cy="857250"/>
          </a:xfrm>
          <a:prstGeom prst="rect">
            <a:avLst/>
          </a:prstGeom>
        </p:spPr>
        <p:txBody>
          <a:bodyPr vert="horz" lIns="0" tIns="0" rIns="0" bIns="0" rtlCol="0" anchor="ctr">
            <a:normAutofit/>
          </a:body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AU" sz="2700" b="1"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AU" sz="27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Content Placeholder 2"/>
          <p:cNvSpPr>
            <a:spLocks noGrp="1"/>
          </p:cNvSpPr>
          <p:nvPr>
            <p:ph idx="1"/>
          </p:nvPr>
        </p:nvSpPr>
        <p:spPr>
          <a:xfrm>
            <a:off x="395536" y="1200152"/>
            <a:ext cx="8352928" cy="3423827"/>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721837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
        <p:nvSpPr>
          <p:cNvPr id="5"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6" name="Content Placeholder 2"/>
          <p:cNvSpPr>
            <a:spLocks noGrp="1"/>
          </p:cNvSpPr>
          <p:nvPr>
            <p:ph idx="1"/>
          </p:nvPr>
        </p:nvSpPr>
        <p:spPr>
          <a:xfrm>
            <a:off x="395536" y="1200152"/>
            <a:ext cx="8352928" cy="3423827"/>
          </a:xfrm>
        </p:spPr>
        <p:txBody>
          <a:bodyPr/>
          <a:lstStyle/>
          <a:p>
            <a:pPr lvl="0"/>
            <a:endParaRPr lang="en-AU" dirty="0" smtClean="0"/>
          </a:p>
        </p:txBody>
      </p:sp>
    </p:spTree>
    <p:extLst>
      <p:ext uri="{BB962C8B-B14F-4D97-AF65-F5344CB8AC3E}">
        <p14:creationId xmlns:p14="http://schemas.microsoft.com/office/powerpoint/2010/main" val="14134799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3" name="Content Placeholder 2"/>
          <p:cNvSpPr>
            <a:spLocks noGrp="1"/>
          </p:cNvSpPr>
          <p:nvPr>
            <p:ph sz="half" idx="1"/>
          </p:nvPr>
        </p:nvSpPr>
        <p:spPr>
          <a:xfrm>
            <a:off x="395536" y="1200152"/>
            <a:ext cx="4104456" cy="3423827"/>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572000" y="1200152"/>
            <a:ext cx="4176464" cy="3423827"/>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lang="en-AU" smtClean="0"/>
              <a:t>Click to edit Master text styles</a:t>
            </a:r>
          </a:p>
          <a:p>
            <a:pPr lvl="1"/>
            <a:r>
              <a:rPr lang="en-AU" smtClean="0"/>
              <a:t>Second level</a:t>
            </a:r>
          </a:p>
          <a:p>
            <a:pPr lvl="2"/>
            <a:r>
              <a:rPr lang="en-AU" smtClean="0"/>
              <a:t>Third level</a:t>
            </a:r>
          </a:p>
        </p:txBody>
      </p:sp>
      <p:sp>
        <p:nvSpPr>
          <p:cNvPr id="9"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lvl1pPr>
              <a:defRPr baseline="0">
                <a:solidFill>
                  <a:srgbClr val="383838"/>
                </a:solidFill>
                <a:latin typeface="Powderfinger-Type" charset="0"/>
              </a:defRPr>
            </a:lvl1pPr>
          </a:lstStyle>
          <a:p>
            <a:r>
              <a:rPr lang="en-AU" dirty="0" smtClean="0"/>
              <a:t>Click to edit Master title style</a:t>
            </a:r>
            <a:endParaRPr lang="en-AU" dirty="0"/>
          </a:p>
        </p:txBody>
      </p:sp>
      <p:sp>
        <p:nvSpPr>
          <p:cNvPr id="3" name="Content Placeholder 2"/>
          <p:cNvSpPr>
            <a:spLocks noGrp="1"/>
          </p:cNvSpPr>
          <p:nvPr>
            <p:ph idx="1"/>
          </p:nvPr>
        </p:nvSpPr>
        <p:spPr>
          <a:xfrm>
            <a:off x="395536" y="1200152"/>
            <a:ext cx="8352928" cy="3423827"/>
          </a:xfrm>
        </p:spPr>
        <p:txBody>
          <a:bodyPr/>
          <a:lstStyle/>
          <a:p>
            <a:pPr lvl="0"/>
            <a:r>
              <a:rPr lang="en-AU" dirty="0" smtClean="0"/>
              <a:t>Click to edit Master text styles</a:t>
            </a:r>
          </a:p>
          <a:p>
            <a:pPr lvl="1"/>
            <a:r>
              <a:rPr lang="en-AU" dirty="0" smtClean="0"/>
              <a:t>Second level</a:t>
            </a:r>
          </a:p>
          <a:p>
            <a:pPr lvl="2"/>
            <a:r>
              <a:rPr lang="en-AU" dirty="0" smtClean="0"/>
              <a:t>Third level</a:t>
            </a:r>
          </a:p>
        </p:txBody>
      </p:sp>
      <p:sp>
        <p:nvSpPr>
          <p:cNvPr id="8"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 y="-25230"/>
            <a:ext cx="9161995" cy="5151715"/>
          </a:xfrm>
          <a:prstGeom prst="rect">
            <a:avLst/>
          </a:prstGeom>
        </p:spPr>
      </p:pic>
    </p:spTree>
    <p:extLst>
      <p:ext uri="{BB962C8B-B14F-4D97-AF65-F5344CB8AC3E}">
        <p14:creationId xmlns:p14="http://schemas.microsoft.com/office/powerpoint/2010/main" val="23746506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7"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7449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ur background title +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6" name="Title 1"/>
          <p:cNvSpPr txBox="1">
            <a:spLocks/>
          </p:cNvSpPr>
          <p:nvPr userDrawn="1"/>
        </p:nvSpPr>
        <p:spPr>
          <a:xfrm>
            <a:off x="395536" y="205979"/>
            <a:ext cx="8352928" cy="857250"/>
          </a:xfrm>
          <a:prstGeom prst="rect">
            <a:avLst/>
          </a:prstGeom>
        </p:spPr>
        <p:txBody>
          <a:bodyPr vert="horz" lIns="0" tIns="0" rIns="0" bIns="0" rtlCol="0" anchor="ctr">
            <a:normAutofit/>
          </a:body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AU" sz="2700" b="1"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AU" sz="27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Content Placeholder 2"/>
          <p:cNvSpPr>
            <a:spLocks noGrp="1"/>
          </p:cNvSpPr>
          <p:nvPr>
            <p:ph idx="1"/>
          </p:nvPr>
        </p:nvSpPr>
        <p:spPr>
          <a:xfrm>
            <a:off x="395536" y="1200152"/>
            <a:ext cx="8352928" cy="3423827"/>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72183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
        <p:nvSpPr>
          <p:cNvPr id="5"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6" name="Content Placeholder 2"/>
          <p:cNvSpPr>
            <a:spLocks noGrp="1"/>
          </p:cNvSpPr>
          <p:nvPr>
            <p:ph idx="1"/>
          </p:nvPr>
        </p:nvSpPr>
        <p:spPr>
          <a:xfrm>
            <a:off x="395536" y="1200152"/>
            <a:ext cx="8352928" cy="3423827"/>
          </a:xfrm>
        </p:spPr>
        <p:txBody>
          <a:bodyPr/>
          <a:lstStyle/>
          <a:p>
            <a:pPr lvl="0"/>
            <a:endParaRPr lang="en-AU" dirty="0" smtClean="0"/>
          </a:p>
        </p:txBody>
      </p:sp>
    </p:spTree>
    <p:extLst>
      <p:ext uri="{BB962C8B-B14F-4D97-AF65-F5344CB8AC3E}">
        <p14:creationId xmlns:p14="http://schemas.microsoft.com/office/powerpoint/2010/main" val="1413479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3" name="Content Placeholder 2"/>
          <p:cNvSpPr>
            <a:spLocks noGrp="1"/>
          </p:cNvSpPr>
          <p:nvPr>
            <p:ph sz="half" idx="1"/>
          </p:nvPr>
        </p:nvSpPr>
        <p:spPr>
          <a:xfrm>
            <a:off x="395536" y="1200152"/>
            <a:ext cx="4104456" cy="3423827"/>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572000" y="1200152"/>
            <a:ext cx="4176464" cy="3423827"/>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lang="en-AU" smtClean="0"/>
              <a:t>Click to edit Master text styles</a:t>
            </a:r>
          </a:p>
          <a:p>
            <a:pPr lvl="1"/>
            <a:r>
              <a:rPr lang="en-AU" smtClean="0"/>
              <a:t>Second level</a:t>
            </a:r>
          </a:p>
          <a:p>
            <a:pPr lvl="2"/>
            <a:r>
              <a:rPr lang="en-AU" smtClean="0"/>
              <a:t>Third level</a:t>
            </a:r>
          </a:p>
        </p:txBody>
      </p:sp>
      <p:sp>
        <p:nvSpPr>
          <p:cNvPr id="9"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7"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97516"/>
            <a:ext cx="8208912" cy="1620179"/>
          </a:xfrm>
        </p:spPr>
        <p:txBody>
          <a:bodyPr>
            <a:normAutofit/>
          </a:bodyPr>
          <a:lstStyle>
            <a:lvl1pPr algn="l">
              <a:defRPr sz="4050">
                <a:solidFill>
                  <a:srgbClr val="000000"/>
                </a:solidFill>
              </a:defRPr>
            </a:lvl1pPr>
          </a:lstStyle>
          <a:p>
            <a:r>
              <a:rPr lang="en-AU" dirty="0" smtClean="0"/>
              <a:t>Click to edit Master title style</a:t>
            </a:r>
            <a:endParaRPr lang="en-AU" dirty="0"/>
          </a:p>
        </p:txBody>
      </p:sp>
      <p:sp>
        <p:nvSpPr>
          <p:cNvPr id="3" name="Subtitle 2"/>
          <p:cNvSpPr>
            <a:spLocks noGrp="1"/>
          </p:cNvSpPr>
          <p:nvPr>
            <p:ph type="subTitle" idx="1"/>
          </p:nvPr>
        </p:nvSpPr>
        <p:spPr>
          <a:xfrm>
            <a:off x="539552" y="2171700"/>
            <a:ext cx="8208912" cy="1314450"/>
          </a:xfrm>
        </p:spPr>
        <p:txBody>
          <a:bodyPr/>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AU" dirty="0" smtClean="0"/>
              <a:t>Click to edit Master subtitle style</a:t>
            </a:r>
            <a:endParaRPr lang="en-AU" dirty="0"/>
          </a:p>
        </p:txBody>
      </p:sp>
    </p:spTree>
    <p:extLst>
      <p:ext uri="{BB962C8B-B14F-4D97-AF65-F5344CB8AC3E}">
        <p14:creationId xmlns:p14="http://schemas.microsoft.com/office/powerpoint/2010/main" val="33837449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3" name="Content Placeholder 2"/>
          <p:cNvSpPr>
            <a:spLocks noGrp="1"/>
          </p:cNvSpPr>
          <p:nvPr>
            <p:ph idx="1"/>
          </p:nvPr>
        </p:nvSpPr>
        <p:spPr>
          <a:xfrm>
            <a:off x="395536" y="1200152"/>
            <a:ext cx="8352928" cy="3423827"/>
          </a:xfrm>
        </p:spPr>
        <p:txBody>
          <a:bodyPr/>
          <a:lstStyle/>
          <a:p>
            <a:pPr lvl="0"/>
            <a:r>
              <a:rPr lang="en-AU" dirty="0" smtClean="0"/>
              <a:t>Click to edit Master text styles</a:t>
            </a:r>
          </a:p>
          <a:p>
            <a:pPr lvl="1"/>
            <a:r>
              <a:rPr lang="en-AU" dirty="0" smtClean="0"/>
              <a:t>Second level</a:t>
            </a:r>
          </a:p>
          <a:p>
            <a:pPr lvl="2"/>
            <a:r>
              <a:rPr lang="en-AU" dirty="0" smtClean="0"/>
              <a:t>Third level</a:t>
            </a:r>
          </a:p>
        </p:txBody>
      </p:sp>
      <p:sp>
        <p:nvSpPr>
          <p:cNvPr id="8"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2.xml"/><Relationship Id="rId9" Type="http://schemas.openxmlformats.org/officeDocument/2006/relationships/image" Target="../media/image3.emf"/><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theme" Target="../theme/theme3.xml"/><Relationship Id="rId9" Type="http://schemas.openxmlformats.org/officeDocument/2006/relationships/image" Target="../media/image4.emf"/><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theme" Target="../theme/theme4.xml"/><Relationship Id="rId3"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3" y="-25229"/>
            <a:ext cx="9161997" cy="5151715"/>
          </a:xfrm>
          <a:prstGeom prst="rect">
            <a:avLst/>
          </a:prstGeom>
        </p:spPr>
      </p:pic>
      <p:sp>
        <p:nvSpPr>
          <p:cNvPr id="2" name="Title Placeholder 1"/>
          <p:cNvSpPr>
            <a:spLocks noGrp="1"/>
          </p:cNvSpPr>
          <p:nvPr>
            <p:ph type="title"/>
          </p:nvPr>
        </p:nvSpPr>
        <p:spPr>
          <a:xfrm>
            <a:off x="395536" y="205979"/>
            <a:ext cx="8352928" cy="857250"/>
          </a:xfrm>
          <a:prstGeom prst="rect">
            <a:avLst/>
          </a:prstGeom>
        </p:spPr>
        <p:txBody>
          <a:bodyPr vert="horz" lIns="0" tIns="0" rIns="0" bIns="0" rtlCol="0" anchor="ctr">
            <a:normAutofit/>
          </a:bodyPr>
          <a:lstStyle/>
          <a:p>
            <a:r>
              <a:rPr lang="en-AU" dirty="0" smtClean="0"/>
              <a:t>Click to edit Master title style</a:t>
            </a:r>
            <a:endParaRPr lang="en-AU" dirty="0"/>
          </a:p>
        </p:txBody>
      </p:sp>
      <p:sp>
        <p:nvSpPr>
          <p:cNvPr id="3" name="Text Placeholder 2"/>
          <p:cNvSpPr>
            <a:spLocks noGrp="1"/>
          </p:cNvSpPr>
          <p:nvPr>
            <p:ph type="body" idx="1"/>
          </p:nvPr>
        </p:nvSpPr>
        <p:spPr>
          <a:xfrm>
            <a:off x="395536" y="1200152"/>
            <a:ext cx="8352928" cy="342382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Slide Number Placeholder 3"/>
          <p:cNvSpPr>
            <a:spLocks noGrp="1"/>
          </p:cNvSpPr>
          <p:nvPr>
            <p:ph type="sldNum" sz="quarter" idx="4"/>
          </p:nvPr>
        </p:nvSpPr>
        <p:spPr>
          <a:xfrm>
            <a:off x="8835206" y="4968848"/>
            <a:ext cx="288032" cy="162018"/>
          </a:xfrm>
          <a:prstGeom prst="rect">
            <a:avLst/>
          </a:prstGeom>
        </p:spPr>
        <p:txBody>
          <a:bodyPr lIns="0" tIns="0" rIns="0" bIns="0" anchor="b"/>
          <a:lstStyle>
            <a:lvl1pPr algn="r">
              <a:defRPr sz="6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76" r:id="rId3"/>
    <p:sldLayoutId id="2147483668" r:id="rId4"/>
    <p:sldLayoutId id="2147483672" r:id="rId5"/>
    <p:sldLayoutId id="2147483674" r:id="rId6"/>
    <p:sldLayoutId id="2147483675" r:id="rId7"/>
  </p:sldLayoutIdLst>
  <p:timing>
    <p:tnLst>
      <p:par>
        <p:cTn id="1" dur="indefinite" restart="never" nodeType="tmRoot"/>
      </p:par>
    </p:tnLst>
  </p:timing>
  <p:hf hdr="0" ftr="0" dt="0"/>
  <p:txStyles>
    <p:titleStyle>
      <a:lvl1pPr algn="l" defTabSz="685800" rtl="0" eaLnBrk="1" latinLnBrk="0" hangingPunct="1">
        <a:spcBef>
          <a:spcPct val="0"/>
        </a:spcBef>
        <a:buNone/>
        <a:defRPr sz="2700" b="1" kern="1200">
          <a:solidFill>
            <a:schemeClr val="tx1"/>
          </a:solidFill>
          <a:latin typeface="+mj-lt"/>
          <a:ea typeface="+mj-ea"/>
          <a:cs typeface="+mj-cs"/>
        </a:defRPr>
      </a:lvl1pPr>
    </p:titleStyle>
    <p:bodyStyle>
      <a:lvl1pPr marL="200025" indent="-200025" algn="l" defTabSz="685800" rtl="0" eaLnBrk="1" latinLnBrk="0" hangingPunct="1">
        <a:spcBef>
          <a:spcPts val="900"/>
        </a:spcBef>
        <a:buFont typeface="Arial" pitchFamily="34" charset="0"/>
        <a:buChar char="•"/>
        <a:defRPr sz="1800" kern="1200">
          <a:solidFill>
            <a:schemeClr val="tx1"/>
          </a:solidFill>
          <a:latin typeface="+mn-lt"/>
          <a:ea typeface="+mn-ea"/>
          <a:cs typeface="+mn-cs"/>
        </a:defRPr>
      </a:lvl1pPr>
      <a:lvl2pPr marL="400050" indent="-200025" algn="l" defTabSz="685800" rtl="0" eaLnBrk="1" latinLnBrk="0" hangingPunct="1">
        <a:spcBef>
          <a:spcPts val="300"/>
        </a:spcBef>
        <a:buFont typeface="Arial" pitchFamily="34" charset="0"/>
        <a:buChar char="–"/>
        <a:defRPr sz="1500" kern="1200">
          <a:solidFill>
            <a:schemeClr val="tx1"/>
          </a:solidFill>
          <a:latin typeface="+mn-lt"/>
          <a:ea typeface="+mn-ea"/>
          <a:cs typeface="+mn-cs"/>
        </a:defRPr>
      </a:lvl2pPr>
      <a:lvl3pPr marL="609600" indent="-209550" algn="l" defTabSz="685800" rtl="0" eaLnBrk="1" latinLnBrk="0" hangingPunct="1">
        <a:spcBef>
          <a:spcPts val="300"/>
        </a:spcBef>
        <a:buFont typeface="Arial" pitchFamily="34" charset="0"/>
        <a:buChar char="•"/>
        <a:defRPr sz="12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3" y="15270"/>
            <a:ext cx="9161997" cy="5151715"/>
          </a:xfrm>
          <a:prstGeom prst="rect">
            <a:avLst/>
          </a:prstGeom>
        </p:spPr>
      </p:pic>
      <p:sp>
        <p:nvSpPr>
          <p:cNvPr id="2" name="Title Placeholder 1"/>
          <p:cNvSpPr>
            <a:spLocks noGrp="1"/>
          </p:cNvSpPr>
          <p:nvPr>
            <p:ph type="title"/>
          </p:nvPr>
        </p:nvSpPr>
        <p:spPr>
          <a:xfrm>
            <a:off x="395536" y="205979"/>
            <a:ext cx="8352928" cy="857250"/>
          </a:xfrm>
          <a:prstGeom prst="rect">
            <a:avLst/>
          </a:prstGeom>
        </p:spPr>
        <p:txBody>
          <a:bodyPr vert="horz" lIns="0" tIns="0" rIns="0" bIns="0" rtlCol="0" anchor="ctr">
            <a:normAutofit/>
          </a:bodyPr>
          <a:lstStyle/>
          <a:p>
            <a:r>
              <a:rPr lang="en-AU" dirty="0" smtClean="0"/>
              <a:t>Click to edit Master title style</a:t>
            </a:r>
            <a:endParaRPr lang="en-AU" dirty="0"/>
          </a:p>
        </p:txBody>
      </p:sp>
      <p:sp>
        <p:nvSpPr>
          <p:cNvPr id="3" name="Text Placeholder 2"/>
          <p:cNvSpPr>
            <a:spLocks noGrp="1"/>
          </p:cNvSpPr>
          <p:nvPr>
            <p:ph type="body" idx="1"/>
          </p:nvPr>
        </p:nvSpPr>
        <p:spPr>
          <a:xfrm>
            <a:off x="395536" y="1200152"/>
            <a:ext cx="8352928" cy="342382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Slide Number Placeholder 3"/>
          <p:cNvSpPr>
            <a:spLocks noGrp="1"/>
          </p:cNvSpPr>
          <p:nvPr>
            <p:ph type="sldNum" sz="quarter" idx="4"/>
          </p:nvPr>
        </p:nvSpPr>
        <p:spPr>
          <a:xfrm>
            <a:off x="8835206" y="4968848"/>
            <a:ext cx="288032" cy="162018"/>
          </a:xfrm>
          <a:prstGeom prst="rect">
            <a:avLst/>
          </a:prstGeom>
        </p:spPr>
        <p:txBody>
          <a:bodyPr lIns="0" tIns="0" rIns="0" bIns="0" anchor="b"/>
          <a:lstStyle>
            <a:lvl1pPr algn="r">
              <a:defRPr sz="6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timing>
    <p:tnLst>
      <p:par>
        <p:cTn id="1" dur="indefinite" restart="never" nodeType="tmRoot"/>
      </p:par>
    </p:tnLst>
  </p:timing>
  <p:hf hdr="0" ftr="0" dt="0"/>
  <p:txStyles>
    <p:titleStyle>
      <a:lvl1pPr algn="l" defTabSz="685800" rtl="0" eaLnBrk="1" latinLnBrk="0" hangingPunct="1">
        <a:spcBef>
          <a:spcPct val="0"/>
        </a:spcBef>
        <a:buNone/>
        <a:defRPr sz="2700" b="1" kern="1200">
          <a:solidFill>
            <a:schemeClr val="tx1"/>
          </a:solidFill>
          <a:latin typeface="+mj-lt"/>
          <a:ea typeface="+mj-ea"/>
          <a:cs typeface="+mj-cs"/>
        </a:defRPr>
      </a:lvl1pPr>
    </p:titleStyle>
    <p:bodyStyle>
      <a:lvl1pPr marL="200025" indent="-200025" algn="l" defTabSz="685800" rtl="0" eaLnBrk="1" latinLnBrk="0" hangingPunct="1">
        <a:spcBef>
          <a:spcPts val="900"/>
        </a:spcBef>
        <a:buFont typeface="Arial" pitchFamily="34" charset="0"/>
        <a:buChar char="•"/>
        <a:defRPr sz="1800" kern="1200">
          <a:solidFill>
            <a:schemeClr val="tx1"/>
          </a:solidFill>
          <a:latin typeface="+mn-lt"/>
          <a:ea typeface="+mn-ea"/>
          <a:cs typeface="+mn-cs"/>
        </a:defRPr>
      </a:lvl1pPr>
      <a:lvl2pPr marL="400050" indent="-200025" algn="l" defTabSz="685800" rtl="0" eaLnBrk="1" latinLnBrk="0" hangingPunct="1">
        <a:spcBef>
          <a:spcPts val="300"/>
        </a:spcBef>
        <a:buFont typeface="Arial" pitchFamily="34" charset="0"/>
        <a:buChar char="–"/>
        <a:defRPr sz="1500" kern="1200">
          <a:solidFill>
            <a:schemeClr val="tx1"/>
          </a:solidFill>
          <a:latin typeface="+mn-lt"/>
          <a:ea typeface="+mn-ea"/>
          <a:cs typeface="+mn-cs"/>
        </a:defRPr>
      </a:lvl2pPr>
      <a:lvl3pPr marL="609600" indent="-209550" algn="l" defTabSz="685800" rtl="0" eaLnBrk="1" latinLnBrk="0" hangingPunct="1">
        <a:spcBef>
          <a:spcPts val="300"/>
        </a:spcBef>
        <a:buFont typeface="Arial" pitchFamily="34" charset="0"/>
        <a:buChar char="•"/>
        <a:defRPr sz="12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1" y="15270"/>
            <a:ext cx="9161996" cy="5151715"/>
          </a:xfrm>
          <a:prstGeom prst="rect">
            <a:avLst/>
          </a:prstGeom>
        </p:spPr>
      </p:pic>
      <p:sp>
        <p:nvSpPr>
          <p:cNvPr id="2" name="Title Placeholder 1"/>
          <p:cNvSpPr>
            <a:spLocks noGrp="1"/>
          </p:cNvSpPr>
          <p:nvPr>
            <p:ph type="title"/>
          </p:nvPr>
        </p:nvSpPr>
        <p:spPr>
          <a:xfrm>
            <a:off x="395536" y="205979"/>
            <a:ext cx="8352928" cy="857250"/>
          </a:xfrm>
          <a:prstGeom prst="rect">
            <a:avLst/>
          </a:prstGeom>
        </p:spPr>
        <p:txBody>
          <a:bodyPr vert="horz" lIns="0" tIns="0" rIns="0" bIns="0" rtlCol="0" anchor="ctr">
            <a:normAutofit/>
          </a:bodyPr>
          <a:lstStyle/>
          <a:p>
            <a:r>
              <a:rPr lang="en-AU" dirty="0" smtClean="0"/>
              <a:t>Click to edit Master title style</a:t>
            </a:r>
            <a:endParaRPr lang="en-AU" dirty="0"/>
          </a:p>
        </p:txBody>
      </p:sp>
      <p:sp>
        <p:nvSpPr>
          <p:cNvPr id="3" name="Text Placeholder 2"/>
          <p:cNvSpPr>
            <a:spLocks noGrp="1"/>
          </p:cNvSpPr>
          <p:nvPr>
            <p:ph type="body" idx="1"/>
          </p:nvPr>
        </p:nvSpPr>
        <p:spPr>
          <a:xfrm>
            <a:off x="395536" y="1200152"/>
            <a:ext cx="8352928" cy="342382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Slide Number Placeholder 3"/>
          <p:cNvSpPr>
            <a:spLocks noGrp="1"/>
          </p:cNvSpPr>
          <p:nvPr>
            <p:ph type="sldNum" sz="quarter" idx="4"/>
          </p:nvPr>
        </p:nvSpPr>
        <p:spPr>
          <a:xfrm>
            <a:off x="8835206" y="4968848"/>
            <a:ext cx="288032" cy="162018"/>
          </a:xfrm>
          <a:prstGeom prst="rect">
            <a:avLst/>
          </a:prstGeom>
        </p:spPr>
        <p:txBody>
          <a:bodyPr lIns="0" tIns="0" rIns="0" bIns="0" anchor="b"/>
          <a:lstStyle>
            <a:lvl1pPr algn="r">
              <a:defRPr sz="6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timing>
    <p:tnLst>
      <p:par>
        <p:cTn id="1" dur="indefinite" restart="never" nodeType="tmRoot"/>
      </p:par>
    </p:tnLst>
  </p:timing>
  <p:hf hdr="0" ftr="0" dt="0"/>
  <p:txStyles>
    <p:titleStyle>
      <a:lvl1pPr algn="l" defTabSz="685800" rtl="0" eaLnBrk="1" latinLnBrk="0" hangingPunct="1">
        <a:spcBef>
          <a:spcPct val="0"/>
        </a:spcBef>
        <a:buNone/>
        <a:defRPr sz="2700" b="1" kern="1200">
          <a:solidFill>
            <a:schemeClr val="tx1"/>
          </a:solidFill>
          <a:latin typeface="+mj-lt"/>
          <a:ea typeface="+mj-ea"/>
          <a:cs typeface="+mj-cs"/>
        </a:defRPr>
      </a:lvl1pPr>
    </p:titleStyle>
    <p:bodyStyle>
      <a:lvl1pPr marL="200025" indent="-200025" algn="l" defTabSz="685800" rtl="0" eaLnBrk="1" latinLnBrk="0" hangingPunct="1">
        <a:spcBef>
          <a:spcPts val="900"/>
        </a:spcBef>
        <a:buFont typeface="Arial" pitchFamily="34" charset="0"/>
        <a:buChar char="•"/>
        <a:defRPr sz="1800" kern="1200">
          <a:solidFill>
            <a:schemeClr val="tx1"/>
          </a:solidFill>
          <a:latin typeface="+mn-lt"/>
          <a:ea typeface="+mn-ea"/>
          <a:cs typeface="+mn-cs"/>
        </a:defRPr>
      </a:lvl1pPr>
      <a:lvl2pPr marL="400050" indent="-200025" algn="l" defTabSz="685800" rtl="0" eaLnBrk="1" latinLnBrk="0" hangingPunct="1">
        <a:spcBef>
          <a:spcPts val="300"/>
        </a:spcBef>
        <a:buFont typeface="Arial" pitchFamily="34" charset="0"/>
        <a:buChar char="–"/>
        <a:defRPr sz="1500" kern="1200">
          <a:solidFill>
            <a:schemeClr val="tx1"/>
          </a:solidFill>
          <a:latin typeface="+mn-lt"/>
          <a:ea typeface="+mn-ea"/>
          <a:cs typeface="+mn-cs"/>
        </a:defRPr>
      </a:lvl2pPr>
      <a:lvl3pPr marL="609600" indent="-209550" algn="l" defTabSz="685800" rtl="0" eaLnBrk="1" latinLnBrk="0" hangingPunct="1">
        <a:spcBef>
          <a:spcPts val="300"/>
        </a:spcBef>
        <a:buFont typeface="Arial" pitchFamily="34" charset="0"/>
        <a:buChar char="•"/>
        <a:defRPr sz="12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1" y="15271"/>
            <a:ext cx="9161996" cy="5151715"/>
          </a:xfrm>
          <a:prstGeom prst="rect">
            <a:avLst/>
          </a:prstGeom>
        </p:spPr>
      </p:pic>
      <p:sp>
        <p:nvSpPr>
          <p:cNvPr id="15" name="Slide Number Placeholder 3"/>
          <p:cNvSpPr>
            <a:spLocks noGrp="1"/>
          </p:cNvSpPr>
          <p:nvPr>
            <p:ph type="sldNum" sz="quarter" idx="4"/>
          </p:nvPr>
        </p:nvSpPr>
        <p:spPr>
          <a:xfrm>
            <a:off x="8835206" y="4968848"/>
            <a:ext cx="288032" cy="162018"/>
          </a:xfrm>
          <a:prstGeom prst="rect">
            <a:avLst/>
          </a:prstGeom>
        </p:spPr>
        <p:txBody>
          <a:bodyPr lIns="0" tIns="0" rIns="0" bIns="0" anchor="b"/>
          <a:lstStyle>
            <a:lvl1pPr algn="r">
              <a:defRPr sz="6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94" r:id="rId1"/>
  </p:sldLayoutIdLst>
  <p:timing>
    <p:tnLst>
      <p:par>
        <p:cTn id="1" dur="indefinite" restart="never" nodeType="tmRoot"/>
      </p:par>
    </p:tnLst>
  </p:timing>
  <p:hf hdr="0" ftr="0" dt="0"/>
  <p:txStyles>
    <p:titleStyle>
      <a:lvl1pPr algn="l" defTabSz="685800" rtl="0" eaLnBrk="1" latinLnBrk="0" hangingPunct="1">
        <a:spcBef>
          <a:spcPct val="0"/>
        </a:spcBef>
        <a:buNone/>
        <a:defRPr sz="2700" b="1" kern="1200">
          <a:solidFill>
            <a:schemeClr val="tx1"/>
          </a:solidFill>
          <a:latin typeface="+mj-lt"/>
          <a:ea typeface="+mj-ea"/>
          <a:cs typeface="+mj-cs"/>
        </a:defRPr>
      </a:lvl1pPr>
    </p:titleStyle>
    <p:bodyStyle>
      <a:lvl1pPr marL="200025" indent="-200025" algn="l" defTabSz="685800" rtl="0" eaLnBrk="1" latinLnBrk="0" hangingPunct="1">
        <a:spcBef>
          <a:spcPts val="900"/>
        </a:spcBef>
        <a:buFont typeface="Arial" pitchFamily="34" charset="0"/>
        <a:buChar char="•"/>
        <a:defRPr sz="1800" kern="1200">
          <a:solidFill>
            <a:schemeClr val="tx1"/>
          </a:solidFill>
          <a:latin typeface="+mn-lt"/>
          <a:ea typeface="+mn-ea"/>
          <a:cs typeface="+mn-cs"/>
        </a:defRPr>
      </a:lvl1pPr>
      <a:lvl2pPr marL="400050" indent="-200025" algn="l" defTabSz="685800" rtl="0" eaLnBrk="1" latinLnBrk="0" hangingPunct="1">
        <a:spcBef>
          <a:spcPts val="300"/>
        </a:spcBef>
        <a:buFont typeface="Arial" pitchFamily="34" charset="0"/>
        <a:buChar char="–"/>
        <a:defRPr sz="1500" kern="1200">
          <a:solidFill>
            <a:schemeClr val="tx1"/>
          </a:solidFill>
          <a:latin typeface="+mn-lt"/>
          <a:ea typeface="+mn-ea"/>
          <a:cs typeface="+mn-cs"/>
        </a:defRPr>
      </a:lvl2pPr>
      <a:lvl3pPr marL="609600" indent="-209550" algn="l" defTabSz="685800" rtl="0" eaLnBrk="1" latinLnBrk="0" hangingPunct="1">
        <a:spcBef>
          <a:spcPts val="300"/>
        </a:spcBef>
        <a:buFont typeface="Arial" pitchFamily="34" charset="0"/>
        <a:buChar char="•"/>
        <a:defRPr sz="12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 Id="rId3" Type="http://schemas.openxmlformats.org/officeDocument/2006/relationships/image" Target="../media/image2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5" y="-25967"/>
            <a:ext cx="9161995" cy="5151715"/>
          </a:xfrm>
          <a:prstGeom prst="rect">
            <a:avLst/>
          </a:prstGeom>
        </p:spPr>
      </p:pic>
      <p:sp>
        <p:nvSpPr>
          <p:cNvPr id="2" name="Title 1"/>
          <p:cNvSpPr>
            <a:spLocks noGrp="1"/>
          </p:cNvSpPr>
          <p:nvPr>
            <p:ph type="ctrTitle"/>
          </p:nvPr>
        </p:nvSpPr>
        <p:spPr>
          <a:xfrm>
            <a:off x="1383548" y="1597819"/>
            <a:ext cx="6446664" cy="1102519"/>
          </a:xfrm>
        </p:spPr>
        <p:txBody>
          <a:bodyPr>
            <a:normAutofit/>
          </a:bodyPr>
          <a:lstStyle/>
          <a:p>
            <a:r>
              <a:rPr lang="en-US" dirty="0" smtClean="0">
                <a:latin typeface="Powderfinger Type"/>
                <a:cs typeface="Powderfinger Type"/>
              </a:rPr>
              <a:t>IP Addresses in 2016</a:t>
            </a:r>
            <a:endParaRPr lang="en-US" dirty="0">
              <a:latin typeface="Powderfinger Type"/>
              <a:cs typeface="Powderfinger Type"/>
            </a:endParaRPr>
          </a:p>
        </p:txBody>
      </p:sp>
      <p:sp>
        <p:nvSpPr>
          <p:cNvPr id="3" name="Subtitle 2"/>
          <p:cNvSpPr>
            <a:spLocks noGrp="1"/>
          </p:cNvSpPr>
          <p:nvPr>
            <p:ph type="subTitle" idx="1"/>
          </p:nvPr>
        </p:nvSpPr>
        <p:spPr>
          <a:xfrm>
            <a:off x="3029612" y="3474586"/>
            <a:ext cx="4800600" cy="1314450"/>
          </a:xfrm>
        </p:spPr>
        <p:txBody>
          <a:bodyPr>
            <a:normAutofit/>
          </a:bodyPr>
          <a:lstStyle/>
          <a:p>
            <a:pPr algn="r"/>
            <a:r>
              <a:rPr lang="en-US" sz="1350" dirty="0">
                <a:solidFill>
                  <a:schemeClr val="bg1">
                    <a:lumMod val="50000"/>
                  </a:schemeClr>
                </a:solidFill>
                <a:latin typeface="AhnbergHand"/>
                <a:cs typeface="AhnbergHand"/>
              </a:rPr>
              <a:t>Geoff Huston</a:t>
            </a:r>
          </a:p>
          <a:p>
            <a:pPr algn="r"/>
            <a:r>
              <a:rPr lang="en-US" sz="1350" dirty="0">
                <a:solidFill>
                  <a:schemeClr val="bg1">
                    <a:lumMod val="50000"/>
                  </a:schemeClr>
                </a:solidFill>
                <a:latin typeface="AhnbergHand"/>
                <a:cs typeface="AhnbergHand"/>
              </a:rPr>
              <a:t>APNIC</a:t>
            </a:r>
          </a:p>
        </p:txBody>
      </p:sp>
    </p:spTree>
    <p:extLst>
      <p:ext uri="{BB962C8B-B14F-4D97-AF65-F5344CB8AC3E}">
        <p14:creationId xmlns:p14="http://schemas.microsoft.com/office/powerpoint/2010/main" val="1095946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Advertised </a:t>
            </a:r>
            <a:r>
              <a:rPr lang="en-US" dirty="0"/>
              <a:t>:</a:t>
            </a:r>
            <a:r>
              <a:rPr lang="en-US" dirty="0" smtClean="0"/>
              <a:t> </a:t>
            </a:r>
            <a:r>
              <a:rPr lang="en-US" dirty="0" smtClean="0"/>
              <a:t>Unadvertised (%)</a:t>
            </a: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10</a:t>
            </a:fld>
            <a:endParaRPr lang="en-AU" kern="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7192" y="1200150"/>
            <a:ext cx="5869618" cy="3424238"/>
          </a:xfrm>
        </p:spPr>
      </p:pic>
      <p:sp>
        <p:nvSpPr>
          <p:cNvPr id="7" name="Freeform 6"/>
          <p:cNvSpPr/>
          <p:nvPr/>
        </p:nvSpPr>
        <p:spPr>
          <a:xfrm>
            <a:off x="6398696" y="3649408"/>
            <a:ext cx="643773" cy="502799"/>
          </a:xfrm>
          <a:custGeom>
            <a:avLst/>
            <a:gdLst>
              <a:gd name="connsiteX0" fmla="*/ 340857 w 858364"/>
              <a:gd name="connsiteY0" fmla="*/ 487518 h 670398"/>
              <a:gd name="connsiteX1" fmla="*/ 798057 w 858364"/>
              <a:gd name="connsiteY1" fmla="*/ 421017 h 670398"/>
              <a:gd name="connsiteX2" fmla="*/ 798057 w 858364"/>
              <a:gd name="connsiteY2" fmla="*/ 30318 h 670398"/>
              <a:gd name="connsiteX3" fmla="*/ 290981 w 858364"/>
              <a:gd name="connsiteY3" fmla="*/ 63569 h 670398"/>
              <a:gd name="connsiteX4" fmla="*/ 35 w 858364"/>
              <a:gd name="connsiteY4" fmla="*/ 362827 h 670398"/>
              <a:gd name="connsiteX5" fmla="*/ 307606 w 858364"/>
              <a:gd name="connsiteY5" fmla="*/ 670398 h 67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8364" h="670398">
                <a:moveTo>
                  <a:pt x="340857" y="487518"/>
                </a:moveTo>
                <a:cubicBezTo>
                  <a:pt x="531357" y="492367"/>
                  <a:pt x="721857" y="497217"/>
                  <a:pt x="798057" y="421017"/>
                </a:cubicBezTo>
                <a:cubicBezTo>
                  <a:pt x="874257" y="344817"/>
                  <a:pt x="882570" y="89893"/>
                  <a:pt x="798057" y="30318"/>
                </a:cubicBezTo>
                <a:cubicBezTo>
                  <a:pt x="713544" y="-29257"/>
                  <a:pt x="423985" y="8151"/>
                  <a:pt x="290981" y="63569"/>
                </a:cubicBezTo>
                <a:cubicBezTo>
                  <a:pt x="157977" y="118987"/>
                  <a:pt x="-2736" y="261689"/>
                  <a:pt x="35" y="362827"/>
                </a:cubicBezTo>
                <a:cubicBezTo>
                  <a:pt x="2806" y="463965"/>
                  <a:pt x="307606" y="670398"/>
                  <a:pt x="307606" y="6703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flipH="1">
            <a:off x="1637192" y="4551348"/>
            <a:ext cx="4050450" cy="584775"/>
          </a:xfrm>
          <a:prstGeom prst="rect">
            <a:avLst/>
          </a:prstGeom>
          <a:noFill/>
        </p:spPr>
        <p:txBody>
          <a:bodyPr wrap="square" rtlCol="0">
            <a:spAutoFit/>
          </a:bodyPr>
          <a:lstStyle/>
          <a:p>
            <a:r>
              <a:rPr lang="en-US" sz="1600" b="1" dirty="0">
                <a:solidFill>
                  <a:schemeClr val="accent1">
                    <a:lumMod val="60000"/>
                    <a:lumOff val="40000"/>
                  </a:schemeClr>
                </a:solidFill>
                <a:latin typeface="Max's Handwritin" charset="0"/>
                <a:ea typeface="Max's Handwritin" charset="0"/>
                <a:cs typeface="Max's Handwritin" charset="0"/>
              </a:rPr>
              <a:t>Less than 8% of allocated IPv6 address space is visible as a </a:t>
            </a:r>
            <a:r>
              <a:rPr lang="en-US" sz="1600" b="1">
                <a:solidFill>
                  <a:schemeClr val="accent1">
                    <a:lumMod val="60000"/>
                    <a:lumOff val="40000"/>
                  </a:schemeClr>
                </a:solidFill>
                <a:latin typeface="Max's Handwritin" charset="0"/>
                <a:ea typeface="Max's Handwritin" charset="0"/>
                <a:cs typeface="Max's Handwritin" charset="0"/>
              </a:rPr>
              <a:t>BGP advertisement</a:t>
            </a:r>
          </a:p>
        </p:txBody>
      </p:sp>
      <p:sp>
        <p:nvSpPr>
          <p:cNvPr id="9" name="Freeform 8"/>
          <p:cNvSpPr/>
          <p:nvPr/>
        </p:nvSpPr>
        <p:spPr>
          <a:xfrm>
            <a:off x="4110643" y="3871610"/>
            <a:ext cx="2177171" cy="729485"/>
          </a:xfrm>
          <a:custGeom>
            <a:avLst/>
            <a:gdLst>
              <a:gd name="connsiteX0" fmla="*/ 0 w 2902894"/>
              <a:gd name="connsiteY0" fmla="*/ 972647 h 972647"/>
              <a:gd name="connsiteX1" fmla="*/ 415637 w 2902894"/>
              <a:gd name="connsiteY1" fmla="*/ 266065 h 972647"/>
              <a:gd name="connsiteX2" fmla="*/ 2252749 w 2902894"/>
              <a:gd name="connsiteY2" fmla="*/ 133061 h 972647"/>
              <a:gd name="connsiteX3" fmla="*/ 2884517 w 2902894"/>
              <a:gd name="connsiteY3" fmla="*/ 116436 h 972647"/>
              <a:gd name="connsiteX4" fmla="*/ 2527069 w 2902894"/>
              <a:gd name="connsiteY4" fmla="*/ 58 h 972647"/>
              <a:gd name="connsiteX5" fmla="*/ 2901142 w 2902894"/>
              <a:gd name="connsiteY5" fmla="*/ 133061 h 972647"/>
              <a:gd name="connsiteX6" fmla="*/ 2676698 w 2902894"/>
              <a:gd name="connsiteY6" fmla="*/ 266065 h 97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2894" h="972647">
                <a:moveTo>
                  <a:pt x="0" y="972647"/>
                </a:moveTo>
                <a:cubicBezTo>
                  <a:pt x="20089" y="689321"/>
                  <a:pt x="40179" y="405996"/>
                  <a:pt x="415637" y="266065"/>
                </a:cubicBezTo>
                <a:cubicBezTo>
                  <a:pt x="791095" y="126134"/>
                  <a:pt x="1841269" y="157999"/>
                  <a:pt x="2252749" y="133061"/>
                </a:cubicBezTo>
                <a:cubicBezTo>
                  <a:pt x="2664229" y="108123"/>
                  <a:pt x="2838797" y="138603"/>
                  <a:pt x="2884517" y="116436"/>
                </a:cubicBezTo>
                <a:cubicBezTo>
                  <a:pt x="2930237" y="94269"/>
                  <a:pt x="2524298" y="-2713"/>
                  <a:pt x="2527069" y="58"/>
                </a:cubicBezTo>
                <a:cubicBezTo>
                  <a:pt x="2529840" y="2829"/>
                  <a:pt x="2876204" y="88727"/>
                  <a:pt x="2901142" y="133061"/>
                </a:cubicBezTo>
                <a:cubicBezTo>
                  <a:pt x="2926080" y="177395"/>
                  <a:pt x="2676698" y="266065"/>
                  <a:pt x="2676698" y="26606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374147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IPv6 Holdings by country</a:t>
            </a: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11</a:t>
            </a:fld>
            <a:endParaRPr lang="en-AU" kern="0" dirty="0"/>
          </a:p>
        </p:txBody>
      </p:sp>
      <p:pic>
        <p:nvPicPr>
          <p:cNvPr id="7" name="Picture 6"/>
          <p:cNvPicPr>
            <a:picLocks noChangeAspect="1"/>
          </p:cNvPicPr>
          <p:nvPr/>
        </p:nvPicPr>
        <p:blipFill>
          <a:blip r:embed="rId2"/>
          <a:stretch>
            <a:fillRect/>
          </a:stretch>
        </p:blipFill>
        <p:spPr>
          <a:xfrm>
            <a:off x="1601670" y="1329612"/>
            <a:ext cx="3114675" cy="3095625"/>
          </a:xfrm>
          <a:prstGeom prst="rect">
            <a:avLst/>
          </a:prstGeom>
        </p:spPr>
      </p:pic>
      <p:sp>
        <p:nvSpPr>
          <p:cNvPr id="8" name="TextBox 7"/>
          <p:cNvSpPr txBox="1"/>
          <p:nvPr/>
        </p:nvSpPr>
        <p:spPr>
          <a:xfrm>
            <a:off x="4896036" y="1491630"/>
            <a:ext cx="2754306" cy="3093154"/>
          </a:xfrm>
          <a:prstGeom prst="rect">
            <a:avLst/>
          </a:prstGeom>
          <a:noFill/>
        </p:spPr>
        <p:txBody>
          <a:bodyPr wrap="square" rtlCol="0">
            <a:spAutoFit/>
          </a:bodyPr>
          <a:lstStyle/>
          <a:p>
            <a:r>
              <a:rPr lang="en-US" sz="1500" b="1" dirty="0">
                <a:solidFill>
                  <a:schemeClr val="accent1">
                    <a:lumMod val="60000"/>
                    <a:lumOff val="40000"/>
                  </a:schemeClr>
                </a:solidFill>
                <a:latin typeface="Max's Handwritin" charset="0"/>
                <a:ea typeface="Max's Handwritin" charset="0"/>
                <a:cs typeface="Max's Handwritin" charset="0"/>
              </a:rPr>
              <a:t>There is currently considerably disparity between countries as to the ratio between allocated and advertised IPv6 blocks.</a:t>
            </a:r>
          </a:p>
          <a:p>
            <a:endParaRPr lang="en-US" sz="1500" b="1" dirty="0">
              <a:solidFill>
                <a:schemeClr val="accent1">
                  <a:lumMod val="60000"/>
                  <a:lumOff val="40000"/>
                </a:schemeClr>
              </a:solidFill>
              <a:latin typeface="Max's Handwritin" charset="0"/>
              <a:ea typeface="Max's Handwritin" charset="0"/>
              <a:cs typeface="Max's Handwritin" charset="0"/>
            </a:endParaRPr>
          </a:p>
          <a:p>
            <a:r>
              <a:rPr lang="en-US" sz="1500" b="1" dirty="0">
                <a:solidFill>
                  <a:schemeClr val="accent1">
                    <a:lumMod val="60000"/>
                    <a:lumOff val="40000"/>
                  </a:schemeClr>
                </a:solidFill>
                <a:latin typeface="Max's Handwritin" charset="0"/>
                <a:ea typeface="Max's Handwritin" charset="0"/>
                <a:cs typeface="Max's Handwritin" charset="0"/>
              </a:rPr>
              <a:t>Taiwan, Sweden, Australia, Norway, UK and Netherlands appear to advertise a visible part of their allocated IPv6 address holdings</a:t>
            </a:r>
          </a:p>
          <a:p>
            <a:endParaRPr lang="en-US" sz="1500" b="1" dirty="0">
              <a:solidFill>
                <a:schemeClr val="accent1">
                  <a:lumMod val="60000"/>
                  <a:lumOff val="40000"/>
                </a:schemeClr>
              </a:solidFill>
              <a:latin typeface="Max's Handwritin" charset="0"/>
              <a:ea typeface="Max's Handwritin" charset="0"/>
              <a:cs typeface="Max's Handwritin" charset="0"/>
            </a:endParaRPr>
          </a:p>
          <a:p>
            <a:r>
              <a:rPr lang="en-US" sz="1500" b="1" dirty="0">
                <a:solidFill>
                  <a:schemeClr val="accent1">
                    <a:lumMod val="60000"/>
                    <a:lumOff val="40000"/>
                  </a:schemeClr>
                </a:solidFill>
                <a:latin typeface="Max's Handwritin" charset="0"/>
                <a:ea typeface="Max's Handwritin" charset="0"/>
                <a:cs typeface="Max's Handwritin" charset="0"/>
              </a:rPr>
              <a:t>Other countries have a far lower ratio of advertised to allocated address blocks</a:t>
            </a:r>
          </a:p>
          <a:p>
            <a:endParaRPr lang="en-US" sz="1500" b="1" dirty="0">
              <a:solidFill>
                <a:schemeClr val="accent1">
                  <a:lumMod val="60000"/>
                  <a:lumOff val="40000"/>
                </a:schemeClr>
              </a:solidFill>
              <a:latin typeface="Max's Handwritin" charset="0"/>
              <a:ea typeface="Max's Handwritin" charset="0"/>
              <a:cs typeface="Max's Handwritin" charset="0"/>
            </a:endParaRPr>
          </a:p>
          <a:p>
            <a:r>
              <a:rPr lang="en-US" sz="1500" b="1" dirty="0">
                <a:solidFill>
                  <a:schemeClr val="accent1">
                    <a:lumMod val="60000"/>
                    <a:lumOff val="40000"/>
                  </a:schemeClr>
                </a:solidFill>
                <a:latin typeface="Max's Handwritin" charset="0"/>
                <a:ea typeface="Max's Handwritin" charset="0"/>
                <a:cs typeface="Max's Handwritin" charset="0"/>
              </a:rPr>
              <a:t>Why?</a:t>
            </a:r>
          </a:p>
        </p:txBody>
      </p:sp>
    </p:spTree>
    <p:extLst>
      <p:ext uri="{BB962C8B-B14F-4D97-AF65-F5344CB8AC3E}">
        <p14:creationId xmlns:p14="http://schemas.microsoft.com/office/powerpoint/2010/main" val="1342768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 Allocations</a:t>
            </a:r>
            <a:endParaRPr lang="en-US" dirty="0"/>
          </a:p>
        </p:txBody>
      </p:sp>
      <p:sp>
        <p:nvSpPr>
          <p:cNvPr id="3" name="Content Placeholder 2"/>
          <p:cNvSpPr>
            <a:spLocks noGrp="1"/>
          </p:cNvSpPr>
          <p:nvPr>
            <p:ph idx="1"/>
          </p:nvPr>
        </p:nvSpPr>
        <p:spPr/>
        <p:txBody>
          <a:bodyPr/>
          <a:lstStyle/>
          <a:p>
            <a:pPr marL="0" indent="0">
              <a:buNone/>
            </a:pPr>
            <a:r>
              <a:rPr lang="en-US" dirty="0" smtClean="0"/>
              <a:t>Many IPv6 address holders appear to want to avoid being “caught short” with IPv6, and have requested IPv6 address blocks that are far larger than their current immediate needs for public IPv6 addresses to be used across the public Internet</a:t>
            </a:r>
          </a:p>
          <a:p>
            <a:pPr marL="0" indent="0">
              <a:buNone/>
            </a:pPr>
            <a:r>
              <a:rPr lang="en-US" dirty="0" smtClean="0"/>
              <a:t>This is consistent with an overall address management framework that is not overly concerned with conservation in use at present, so address allocations are not constraint driven</a:t>
            </a:r>
            <a:endParaRPr lang="en-US" dirty="0"/>
          </a:p>
          <a:p>
            <a:pPr marL="0" indent="0">
              <a:buNone/>
            </a:pPr>
            <a:r>
              <a:rPr lang="en-US" dirty="0" smtClean="0"/>
              <a:t>This, in turn, is consistent with the IPv6 design choice to use a very large address field, so that such liberal address allocation practices could be sustained for many decades</a:t>
            </a: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12</a:t>
            </a:fld>
            <a:endParaRPr lang="en-AU" kern="0" dirty="0"/>
          </a:p>
        </p:txBody>
      </p:sp>
    </p:spTree>
    <p:extLst>
      <p:ext uri="{BB962C8B-B14F-4D97-AF65-F5344CB8AC3E}">
        <p14:creationId xmlns:p14="http://schemas.microsoft.com/office/powerpoint/2010/main" val="1359158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9922" y="1761660"/>
            <a:ext cx="3726414" cy="857250"/>
          </a:xfrm>
        </p:spPr>
        <p:txBody>
          <a:bodyPr/>
          <a:lstStyle/>
          <a:p>
            <a:r>
              <a:rPr lang="en-US" dirty="0" smtClean="0"/>
              <a:t>IPv4</a:t>
            </a: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13</a:t>
            </a:fld>
            <a:endParaRPr lang="en-AU" kern="0" dirty="0"/>
          </a:p>
        </p:txBody>
      </p:sp>
    </p:spTree>
    <p:extLst>
      <p:ext uri="{BB962C8B-B14F-4D97-AF65-F5344CB8AC3E}">
        <p14:creationId xmlns:p14="http://schemas.microsoft.com/office/powerpoint/2010/main" val="407666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V4 Exhaustion</a:t>
            </a:r>
            <a:endParaRPr lang="en-US" dirty="0"/>
          </a:p>
        </p:txBody>
      </p:sp>
      <p:sp>
        <p:nvSpPr>
          <p:cNvPr id="3" name="Content Placeholder 2"/>
          <p:cNvSpPr>
            <a:spLocks noGrp="1"/>
          </p:cNvSpPr>
          <p:nvPr>
            <p:ph idx="1"/>
          </p:nvPr>
        </p:nvSpPr>
        <p:spPr>
          <a:xfrm>
            <a:off x="1272896" y="1091515"/>
            <a:ext cx="3322782" cy="3394472"/>
          </a:xfrm>
        </p:spPr>
        <p:txBody>
          <a:bodyPr>
            <a:normAutofit fontScale="92500" lnSpcReduction="10000"/>
          </a:bodyPr>
          <a:lstStyle/>
          <a:p>
            <a:r>
              <a:rPr lang="en-US" dirty="0"/>
              <a:t>We have been predicting that the exhaustion of the free pool of IPv4 addresses would eventually happen for the past 25 years!</a:t>
            </a:r>
          </a:p>
          <a:p>
            <a:r>
              <a:rPr lang="en-US" dirty="0"/>
              <a:t>And, finally, we’ve now hit the bottom of the address pool!</a:t>
            </a:r>
          </a:p>
          <a:p>
            <a:pPr lvl="1"/>
            <a:r>
              <a:rPr lang="en-US" dirty="0"/>
              <a:t>APNIC, RIPE NCC, LACNIC and ARIN are now empty of general use IPv4 addresses</a:t>
            </a:r>
          </a:p>
          <a:p>
            <a:pPr lvl="1"/>
            <a:r>
              <a:rPr lang="en-US" dirty="0" smtClean="0"/>
              <a:t>RIPE and APNIC are operating a Last /8</a:t>
            </a:r>
            <a:endParaRPr lang="en-US" dirty="0"/>
          </a:p>
          <a:p>
            <a:pPr lvl="1"/>
            <a:r>
              <a:rPr lang="en-US" dirty="0"/>
              <a:t>We now have just AFRINIC </a:t>
            </a:r>
            <a:r>
              <a:rPr lang="en-US" dirty="0" smtClean="0"/>
              <a:t>left with more than a /8 remaining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8289" y="897564"/>
            <a:ext cx="3419142" cy="3918253"/>
          </a:xfrm>
          <a:prstGeom prst="rect">
            <a:avLst/>
          </a:prstGeom>
        </p:spPr>
      </p:pic>
    </p:spTree>
    <p:extLst>
      <p:ext uri="{BB962C8B-B14F-4D97-AF65-F5344CB8AC3E}">
        <p14:creationId xmlns:p14="http://schemas.microsoft.com/office/powerpoint/2010/main" val="848484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Allocations in the Last Years of IPv4</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477" y="1063230"/>
            <a:ext cx="6075294" cy="4050803"/>
          </a:xfrm>
          <a:prstGeom prst="rect">
            <a:avLst/>
          </a:prstGeom>
        </p:spPr>
      </p:pic>
    </p:spTree>
    <p:extLst>
      <p:ext uri="{BB962C8B-B14F-4D97-AF65-F5344CB8AC3E}">
        <p14:creationId xmlns:p14="http://schemas.microsoft.com/office/powerpoint/2010/main" val="1182113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Allocations in the Last Years of IPv4</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477" y="1063230"/>
            <a:ext cx="6075294" cy="4050803"/>
          </a:xfrm>
          <a:prstGeom prst="rect">
            <a:avLst/>
          </a:prstGeom>
        </p:spPr>
      </p:pic>
      <p:sp>
        <p:nvSpPr>
          <p:cNvPr id="5" name="Freeform 4"/>
          <p:cNvSpPr/>
          <p:nvPr/>
        </p:nvSpPr>
        <p:spPr>
          <a:xfrm>
            <a:off x="2107045" y="1063230"/>
            <a:ext cx="3208781" cy="1399020"/>
          </a:xfrm>
          <a:custGeom>
            <a:avLst/>
            <a:gdLst>
              <a:gd name="connsiteX0" fmla="*/ 0 w 5564110"/>
              <a:gd name="connsiteY0" fmla="*/ 1614181 h 1614181"/>
              <a:gd name="connsiteX1" fmla="*/ 1362364 w 5564110"/>
              <a:gd name="connsiteY1" fmla="*/ 1206241 h 1614181"/>
              <a:gd name="connsiteX2" fmla="*/ 3432848 w 5564110"/>
              <a:gd name="connsiteY2" fmla="*/ 659756 h 1614181"/>
              <a:gd name="connsiteX3" fmla="*/ 5511030 w 5564110"/>
              <a:gd name="connsiteY3" fmla="*/ 59393 h 1614181"/>
              <a:gd name="connsiteX4" fmla="*/ 4987636 w 5564110"/>
              <a:gd name="connsiteY4" fmla="*/ 20908 h 1614181"/>
              <a:gd name="connsiteX5" fmla="*/ 5557212 w 5564110"/>
              <a:gd name="connsiteY5" fmla="*/ 28605 h 1614181"/>
              <a:gd name="connsiteX6" fmla="*/ 5318606 w 5564110"/>
              <a:gd name="connsiteY6" fmla="*/ 359575 h 161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4110" h="1614181">
                <a:moveTo>
                  <a:pt x="0" y="1614181"/>
                </a:moveTo>
                <a:cubicBezTo>
                  <a:pt x="395111" y="1489746"/>
                  <a:pt x="790223" y="1365312"/>
                  <a:pt x="1362364" y="1206241"/>
                </a:cubicBezTo>
                <a:cubicBezTo>
                  <a:pt x="1934505" y="1047170"/>
                  <a:pt x="2741404" y="850897"/>
                  <a:pt x="3432848" y="659756"/>
                </a:cubicBezTo>
                <a:cubicBezTo>
                  <a:pt x="4124292" y="468615"/>
                  <a:pt x="5251899" y="165868"/>
                  <a:pt x="5511030" y="59393"/>
                </a:cubicBezTo>
                <a:cubicBezTo>
                  <a:pt x="5770161" y="-47082"/>
                  <a:pt x="4979939" y="26039"/>
                  <a:pt x="4987636" y="20908"/>
                </a:cubicBezTo>
                <a:cubicBezTo>
                  <a:pt x="4995333" y="15777"/>
                  <a:pt x="5502050" y="-27840"/>
                  <a:pt x="5557212" y="28605"/>
                </a:cubicBezTo>
                <a:cubicBezTo>
                  <a:pt x="5612374" y="85050"/>
                  <a:pt x="5318606" y="359575"/>
                  <a:pt x="5318606" y="359575"/>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schemeClr val="accent6">
                  <a:lumMod val="50000"/>
                </a:schemeClr>
              </a:solidFill>
            </a:endParaRPr>
          </a:p>
        </p:txBody>
      </p:sp>
      <p:sp>
        <p:nvSpPr>
          <p:cNvPr id="6" name="TextBox 5"/>
          <p:cNvSpPr txBox="1"/>
          <p:nvPr/>
        </p:nvSpPr>
        <p:spPr>
          <a:xfrm>
            <a:off x="5315826" y="888091"/>
            <a:ext cx="1596912" cy="300082"/>
          </a:xfrm>
          <a:prstGeom prst="rect">
            <a:avLst/>
          </a:prstGeom>
          <a:noFill/>
          <a:ln>
            <a:noFill/>
          </a:ln>
        </p:spPr>
        <p:txBody>
          <a:bodyPr wrap="none" rtlCol="0">
            <a:spAutoFit/>
          </a:bodyPr>
          <a:lstStyle/>
          <a:p>
            <a:r>
              <a:rPr lang="en-US" sz="1350" dirty="0">
                <a:solidFill>
                  <a:schemeClr val="accent6">
                    <a:lumMod val="50000"/>
                  </a:schemeClr>
                </a:solidFill>
                <a:latin typeface="AhnbergHand"/>
                <a:cs typeface="AhnbergHand"/>
              </a:rPr>
              <a:t>Pre Exhaustion</a:t>
            </a:r>
          </a:p>
        </p:txBody>
      </p:sp>
      <p:sp>
        <p:nvSpPr>
          <p:cNvPr id="7" name="TextBox 6"/>
          <p:cNvSpPr txBox="1"/>
          <p:nvPr/>
        </p:nvSpPr>
        <p:spPr>
          <a:xfrm>
            <a:off x="2151334" y="1435732"/>
            <a:ext cx="1584088" cy="507831"/>
          </a:xfrm>
          <a:prstGeom prst="rect">
            <a:avLst/>
          </a:prstGeom>
          <a:noFill/>
        </p:spPr>
        <p:txBody>
          <a:bodyPr wrap="none" rtlCol="0">
            <a:spAutoFit/>
          </a:bodyPr>
          <a:lstStyle/>
          <a:p>
            <a:pPr algn="ctr"/>
            <a:r>
              <a:rPr lang="en-US" sz="1350" dirty="0">
                <a:solidFill>
                  <a:srgbClr val="0000FF"/>
                </a:solidFill>
                <a:latin typeface="AhnbergHand"/>
                <a:cs typeface="AhnbergHand"/>
              </a:rPr>
              <a:t>Global Financial</a:t>
            </a:r>
          </a:p>
          <a:p>
            <a:pPr algn="ctr"/>
            <a:r>
              <a:rPr lang="en-US" sz="1350" dirty="0">
                <a:solidFill>
                  <a:srgbClr val="0000FF"/>
                </a:solidFill>
                <a:latin typeface="AhnbergHand"/>
                <a:cs typeface="AhnbergHand"/>
              </a:rPr>
              <a:t>Crisis</a:t>
            </a:r>
          </a:p>
        </p:txBody>
      </p:sp>
      <p:sp>
        <p:nvSpPr>
          <p:cNvPr id="8" name="Freeform 7"/>
          <p:cNvSpPr/>
          <p:nvPr/>
        </p:nvSpPr>
        <p:spPr>
          <a:xfrm>
            <a:off x="3167845" y="1920480"/>
            <a:ext cx="574823" cy="424140"/>
          </a:xfrm>
          <a:custGeom>
            <a:avLst/>
            <a:gdLst>
              <a:gd name="connsiteX0" fmla="*/ 0 w 601288"/>
              <a:gd name="connsiteY0" fmla="*/ 0 h 508855"/>
              <a:gd name="connsiteX1" fmla="*/ 561879 w 601288"/>
              <a:gd name="connsiteY1" fmla="*/ 477212 h 508855"/>
              <a:gd name="connsiteX2" fmla="*/ 554182 w 601288"/>
              <a:gd name="connsiteY2" fmla="*/ 384848 h 508855"/>
              <a:gd name="connsiteX3" fmla="*/ 554182 w 601288"/>
              <a:gd name="connsiteY3" fmla="*/ 500303 h 508855"/>
              <a:gd name="connsiteX4" fmla="*/ 431031 w 601288"/>
              <a:gd name="connsiteY4" fmla="*/ 500303 h 50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88" h="508855">
                <a:moveTo>
                  <a:pt x="0" y="0"/>
                </a:moveTo>
                <a:cubicBezTo>
                  <a:pt x="234757" y="206535"/>
                  <a:pt x="469515" y="413071"/>
                  <a:pt x="561879" y="477212"/>
                </a:cubicBezTo>
                <a:cubicBezTo>
                  <a:pt x="654243" y="541353"/>
                  <a:pt x="555465" y="381000"/>
                  <a:pt x="554182" y="384848"/>
                </a:cubicBezTo>
                <a:cubicBezTo>
                  <a:pt x="552899" y="388696"/>
                  <a:pt x="574707" y="481061"/>
                  <a:pt x="554182" y="500303"/>
                </a:cubicBezTo>
                <a:cubicBezTo>
                  <a:pt x="533657" y="519545"/>
                  <a:pt x="431031" y="500303"/>
                  <a:pt x="431031" y="50030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 name="Freeform 8"/>
          <p:cNvSpPr/>
          <p:nvPr/>
        </p:nvSpPr>
        <p:spPr>
          <a:xfrm>
            <a:off x="4576432" y="2097421"/>
            <a:ext cx="2425838" cy="2580563"/>
          </a:xfrm>
          <a:custGeom>
            <a:avLst/>
            <a:gdLst>
              <a:gd name="connsiteX0" fmla="*/ 0 w 2990796"/>
              <a:gd name="connsiteY0" fmla="*/ 0 h 2845194"/>
              <a:gd name="connsiteX1" fmla="*/ 484909 w 2990796"/>
              <a:gd name="connsiteY1" fmla="*/ 877454 h 2845194"/>
              <a:gd name="connsiteX2" fmla="*/ 1039091 w 2990796"/>
              <a:gd name="connsiteY2" fmla="*/ 1685636 h 2845194"/>
              <a:gd name="connsiteX3" fmla="*/ 1701030 w 2990796"/>
              <a:gd name="connsiteY3" fmla="*/ 2170545 h 2845194"/>
              <a:gd name="connsiteX4" fmla="*/ 2563091 w 2990796"/>
              <a:gd name="connsiteY4" fmla="*/ 2232121 h 2845194"/>
              <a:gd name="connsiteX5" fmla="*/ 2963333 w 2990796"/>
              <a:gd name="connsiteY5" fmla="*/ 2763212 h 2845194"/>
              <a:gd name="connsiteX6" fmla="*/ 2955636 w 2990796"/>
              <a:gd name="connsiteY6" fmla="*/ 2624667 h 2845194"/>
              <a:gd name="connsiteX7" fmla="*/ 2955636 w 2990796"/>
              <a:gd name="connsiteY7" fmla="*/ 2840182 h 2845194"/>
              <a:gd name="connsiteX8" fmla="*/ 2817091 w 2990796"/>
              <a:gd name="connsiteY8" fmla="*/ 2755515 h 284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0796" h="2845194">
                <a:moveTo>
                  <a:pt x="0" y="0"/>
                </a:moveTo>
                <a:cubicBezTo>
                  <a:pt x="155863" y="298257"/>
                  <a:pt x="311727" y="596515"/>
                  <a:pt x="484909" y="877454"/>
                </a:cubicBezTo>
                <a:cubicBezTo>
                  <a:pt x="658091" y="1158393"/>
                  <a:pt x="836404" y="1470121"/>
                  <a:pt x="1039091" y="1685636"/>
                </a:cubicBezTo>
                <a:cubicBezTo>
                  <a:pt x="1241778" y="1901151"/>
                  <a:pt x="1447030" y="2079464"/>
                  <a:pt x="1701030" y="2170545"/>
                </a:cubicBezTo>
                <a:cubicBezTo>
                  <a:pt x="1955030" y="2261626"/>
                  <a:pt x="2352707" y="2133343"/>
                  <a:pt x="2563091" y="2232121"/>
                </a:cubicBezTo>
                <a:cubicBezTo>
                  <a:pt x="2773475" y="2330899"/>
                  <a:pt x="2897909" y="2697788"/>
                  <a:pt x="2963333" y="2763212"/>
                </a:cubicBezTo>
                <a:cubicBezTo>
                  <a:pt x="3028757" y="2828636"/>
                  <a:pt x="2956919" y="2611839"/>
                  <a:pt x="2955636" y="2624667"/>
                </a:cubicBezTo>
                <a:cubicBezTo>
                  <a:pt x="2954353" y="2637495"/>
                  <a:pt x="2978727" y="2818374"/>
                  <a:pt x="2955636" y="2840182"/>
                </a:cubicBezTo>
                <a:cubicBezTo>
                  <a:pt x="2932545" y="2861990"/>
                  <a:pt x="2874818" y="2808752"/>
                  <a:pt x="2817091" y="275551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0" name="TextBox 9"/>
          <p:cNvSpPr txBox="1"/>
          <p:nvPr/>
        </p:nvSpPr>
        <p:spPr>
          <a:xfrm>
            <a:off x="6408998" y="3597865"/>
            <a:ext cx="1186543" cy="507831"/>
          </a:xfrm>
          <a:prstGeom prst="rect">
            <a:avLst/>
          </a:prstGeom>
          <a:solidFill>
            <a:schemeClr val="bg1"/>
          </a:solidFill>
          <a:ln>
            <a:noFill/>
          </a:ln>
        </p:spPr>
        <p:txBody>
          <a:bodyPr wrap="none" rtlCol="0">
            <a:spAutoFit/>
          </a:bodyPr>
          <a:lstStyle/>
          <a:p>
            <a:pPr algn="ctr"/>
            <a:r>
              <a:rPr lang="en-US" sz="1350" dirty="0">
                <a:solidFill>
                  <a:srgbClr val="558ED5"/>
                </a:solidFill>
                <a:latin typeface="AhnbergHand"/>
                <a:cs typeface="AhnbergHand"/>
              </a:rPr>
              <a:t>Exhaustion</a:t>
            </a:r>
          </a:p>
          <a:p>
            <a:pPr algn="ctr"/>
            <a:r>
              <a:rPr lang="en-US" sz="1350" dirty="0">
                <a:solidFill>
                  <a:srgbClr val="558ED5"/>
                </a:solidFill>
                <a:latin typeface="AhnbergHand"/>
                <a:cs typeface="AhnbergHand"/>
              </a:rPr>
              <a:t>Profile</a:t>
            </a:r>
          </a:p>
        </p:txBody>
      </p:sp>
    </p:spTree>
    <p:extLst>
      <p:ext uri="{BB962C8B-B14F-4D97-AF65-F5344CB8AC3E}">
        <p14:creationId xmlns:p14="http://schemas.microsoft.com/office/powerpoint/2010/main" val="1090280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did the Addresses Go?</a:t>
            </a:r>
            <a:endParaRPr lang="en-US" dirty="0"/>
          </a:p>
        </p:txBody>
      </p:sp>
      <p:sp>
        <p:nvSpPr>
          <p:cNvPr id="3" name="TextBox 2"/>
          <p:cNvSpPr txBox="1"/>
          <p:nvPr/>
        </p:nvSpPr>
        <p:spPr>
          <a:xfrm rot="20740289">
            <a:off x="1198424" y="3991988"/>
            <a:ext cx="844008" cy="577081"/>
          </a:xfrm>
          <a:prstGeom prst="rect">
            <a:avLst/>
          </a:prstGeom>
          <a:noFill/>
        </p:spPr>
        <p:txBody>
          <a:bodyPr wrap="square" rtlCol="0">
            <a:spAutoFit/>
          </a:bodyPr>
          <a:lstStyle/>
          <a:p>
            <a:r>
              <a:rPr lang="en-US" sz="1050" dirty="0">
                <a:solidFill>
                  <a:schemeClr val="tx2">
                    <a:lumMod val="60000"/>
                    <a:lumOff val="40000"/>
                  </a:schemeClr>
                </a:solidFill>
                <a:latin typeface="AhnbergHand"/>
                <a:cs typeface="AhnbergHand"/>
              </a:rPr>
              <a:t>APNIC ran out in 2011</a:t>
            </a:r>
          </a:p>
        </p:txBody>
      </p:sp>
      <p:sp>
        <p:nvSpPr>
          <p:cNvPr id="5" name="TextBox 4"/>
          <p:cNvSpPr txBox="1"/>
          <p:nvPr/>
        </p:nvSpPr>
        <p:spPr>
          <a:xfrm rot="20740289">
            <a:off x="1911548" y="3928039"/>
            <a:ext cx="1314634" cy="577081"/>
          </a:xfrm>
          <a:prstGeom prst="rect">
            <a:avLst/>
          </a:prstGeom>
          <a:noFill/>
        </p:spPr>
        <p:txBody>
          <a:bodyPr wrap="square" rtlCol="0">
            <a:spAutoFit/>
          </a:bodyPr>
          <a:lstStyle/>
          <a:p>
            <a:r>
              <a:rPr lang="en-US" sz="1050" dirty="0">
                <a:solidFill>
                  <a:schemeClr val="accent6">
                    <a:lumMod val="50000"/>
                  </a:schemeClr>
                </a:solidFill>
                <a:latin typeface="AhnbergHand"/>
                <a:cs typeface="AhnbergHand"/>
              </a:rPr>
              <a:t>RIPE </a:t>
            </a:r>
            <a:r>
              <a:rPr lang="en-US" sz="1050">
                <a:solidFill>
                  <a:schemeClr val="accent6">
                    <a:lumMod val="50000"/>
                  </a:schemeClr>
                </a:solidFill>
                <a:latin typeface="AhnbergHand"/>
                <a:cs typeface="AhnbergHand"/>
              </a:rPr>
              <a:t>NCC ran </a:t>
            </a:r>
            <a:r>
              <a:rPr lang="en-US" sz="1050" dirty="0">
                <a:solidFill>
                  <a:schemeClr val="accent6">
                    <a:lumMod val="50000"/>
                  </a:schemeClr>
                </a:solidFill>
                <a:latin typeface="AhnbergHand"/>
                <a:cs typeface="AhnbergHand"/>
              </a:rPr>
              <a:t>out in 2012</a:t>
            </a:r>
          </a:p>
        </p:txBody>
      </p:sp>
      <p:sp>
        <p:nvSpPr>
          <p:cNvPr id="6" name="TextBox 5"/>
          <p:cNvSpPr txBox="1"/>
          <p:nvPr/>
        </p:nvSpPr>
        <p:spPr>
          <a:xfrm rot="20740289">
            <a:off x="3485898" y="3994334"/>
            <a:ext cx="1374979" cy="415498"/>
          </a:xfrm>
          <a:prstGeom prst="rect">
            <a:avLst/>
          </a:prstGeom>
          <a:noFill/>
        </p:spPr>
        <p:txBody>
          <a:bodyPr wrap="square" rtlCol="0">
            <a:spAutoFit/>
          </a:bodyPr>
          <a:lstStyle/>
          <a:p>
            <a:r>
              <a:rPr lang="en-US" sz="1050">
                <a:solidFill>
                  <a:schemeClr val="accent3">
                    <a:lumMod val="50000"/>
                  </a:schemeClr>
                </a:solidFill>
                <a:latin typeface="AhnbergHand"/>
                <a:cs typeface="AhnbergHand"/>
              </a:rPr>
              <a:t>LACNIC ran out in 2014</a:t>
            </a:r>
            <a:endParaRPr lang="en-US" sz="1050" dirty="0">
              <a:solidFill>
                <a:schemeClr val="accent3">
                  <a:lumMod val="50000"/>
                </a:schemeClr>
              </a:solidFill>
              <a:latin typeface="AhnbergHand"/>
              <a:cs typeface="AhnbergHand"/>
            </a:endParaRPr>
          </a:p>
        </p:txBody>
      </p:sp>
      <p:sp>
        <p:nvSpPr>
          <p:cNvPr id="19" name="Freeform 18"/>
          <p:cNvSpPr/>
          <p:nvPr/>
        </p:nvSpPr>
        <p:spPr>
          <a:xfrm>
            <a:off x="1565174" y="3788506"/>
            <a:ext cx="150167" cy="150591"/>
          </a:xfrm>
          <a:custGeom>
            <a:avLst/>
            <a:gdLst>
              <a:gd name="connsiteX0" fmla="*/ 69375 w 200223"/>
              <a:gd name="connsiteY0" fmla="*/ 200788 h 200788"/>
              <a:gd name="connsiteX1" fmla="*/ 92466 w 200223"/>
              <a:gd name="connsiteY1" fmla="*/ 8364 h 200788"/>
              <a:gd name="connsiteX2" fmla="*/ 102 w 200223"/>
              <a:gd name="connsiteY2" fmla="*/ 46849 h 200788"/>
              <a:gd name="connsiteX3" fmla="*/ 77072 w 200223"/>
              <a:gd name="connsiteY3" fmla="*/ 667 h 200788"/>
              <a:gd name="connsiteX4" fmla="*/ 200223 w 200223"/>
              <a:gd name="connsiteY4" fmla="*/ 23758 h 20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23" h="200788">
                <a:moveTo>
                  <a:pt x="69375" y="200788"/>
                </a:moveTo>
                <a:cubicBezTo>
                  <a:pt x="86693" y="117404"/>
                  <a:pt x="104011" y="34020"/>
                  <a:pt x="92466" y="8364"/>
                </a:cubicBezTo>
                <a:cubicBezTo>
                  <a:pt x="80921" y="-17292"/>
                  <a:pt x="2668" y="48132"/>
                  <a:pt x="102" y="46849"/>
                </a:cubicBezTo>
                <a:cubicBezTo>
                  <a:pt x="-2464" y="45566"/>
                  <a:pt x="43719" y="4515"/>
                  <a:pt x="77072" y="667"/>
                </a:cubicBezTo>
                <a:cubicBezTo>
                  <a:pt x="110425" y="-3181"/>
                  <a:pt x="155324" y="10288"/>
                  <a:pt x="200223" y="237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0" name="Freeform 19"/>
          <p:cNvSpPr/>
          <p:nvPr/>
        </p:nvSpPr>
        <p:spPr>
          <a:xfrm>
            <a:off x="2817281" y="3815093"/>
            <a:ext cx="150167" cy="150591"/>
          </a:xfrm>
          <a:custGeom>
            <a:avLst/>
            <a:gdLst>
              <a:gd name="connsiteX0" fmla="*/ 69375 w 200223"/>
              <a:gd name="connsiteY0" fmla="*/ 200788 h 200788"/>
              <a:gd name="connsiteX1" fmla="*/ 92466 w 200223"/>
              <a:gd name="connsiteY1" fmla="*/ 8364 h 200788"/>
              <a:gd name="connsiteX2" fmla="*/ 102 w 200223"/>
              <a:gd name="connsiteY2" fmla="*/ 46849 h 200788"/>
              <a:gd name="connsiteX3" fmla="*/ 77072 w 200223"/>
              <a:gd name="connsiteY3" fmla="*/ 667 h 200788"/>
              <a:gd name="connsiteX4" fmla="*/ 200223 w 200223"/>
              <a:gd name="connsiteY4" fmla="*/ 23758 h 20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23" h="200788">
                <a:moveTo>
                  <a:pt x="69375" y="200788"/>
                </a:moveTo>
                <a:cubicBezTo>
                  <a:pt x="86693" y="117404"/>
                  <a:pt x="104011" y="34020"/>
                  <a:pt x="92466" y="8364"/>
                </a:cubicBezTo>
                <a:cubicBezTo>
                  <a:pt x="80921" y="-17292"/>
                  <a:pt x="2668" y="48132"/>
                  <a:pt x="102" y="46849"/>
                </a:cubicBezTo>
                <a:cubicBezTo>
                  <a:pt x="-2464" y="45566"/>
                  <a:pt x="43719" y="4515"/>
                  <a:pt x="77072" y="667"/>
                </a:cubicBezTo>
                <a:cubicBezTo>
                  <a:pt x="110425" y="-3181"/>
                  <a:pt x="155324" y="10288"/>
                  <a:pt x="200223" y="23758"/>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1" name="Freeform 20"/>
          <p:cNvSpPr/>
          <p:nvPr/>
        </p:nvSpPr>
        <p:spPr>
          <a:xfrm>
            <a:off x="5090581" y="3832412"/>
            <a:ext cx="150167" cy="150591"/>
          </a:xfrm>
          <a:custGeom>
            <a:avLst/>
            <a:gdLst>
              <a:gd name="connsiteX0" fmla="*/ 69375 w 200223"/>
              <a:gd name="connsiteY0" fmla="*/ 200788 h 200788"/>
              <a:gd name="connsiteX1" fmla="*/ 92466 w 200223"/>
              <a:gd name="connsiteY1" fmla="*/ 8364 h 200788"/>
              <a:gd name="connsiteX2" fmla="*/ 102 w 200223"/>
              <a:gd name="connsiteY2" fmla="*/ 46849 h 200788"/>
              <a:gd name="connsiteX3" fmla="*/ 77072 w 200223"/>
              <a:gd name="connsiteY3" fmla="*/ 667 h 200788"/>
              <a:gd name="connsiteX4" fmla="*/ 200223 w 200223"/>
              <a:gd name="connsiteY4" fmla="*/ 23758 h 20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23" h="200788">
                <a:moveTo>
                  <a:pt x="69375" y="200788"/>
                </a:moveTo>
                <a:cubicBezTo>
                  <a:pt x="86693" y="117404"/>
                  <a:pt x="104011" y="34020"/>
                  <a:pt x="92466" y="8364"/>
                </a:cubicBezTo>
                <a:cubicBezTo>
                  <a:pt x="80921" y="-17292"/>
                  <a:pt x="2668" y="48132"/>
                  <a:pt x="102" y="46849"/>
                </a:cubicBezTo>
                <a:cubicBezTo>
                  <a:pt x="-2464" y="45566"/>
                  <a:pt x="43719" y="4515"/>
                  <a:pt x="77072" y="667"/>
                </a:cubicBezTo>
                <a:cubicBezTo>
                  <a:pt x="110425" y="-3181"/>
                  <a:pt x="155324" y="10288"/>
                  <a:pt x="200223" y="23758"/>
                </a:cubicBezTo>
              </a:path>
            </a:pathLst>
          </a:cu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2" name="TextBox 21"/>
          <p:cNvSpPr txBox="1"/>
          <p:nvPr/>
        </p:nvSpPr>
        <p:spPr>
          <a:xfrm>
            <a:off x="1349607" y="1005576"/>
            <a:ext cx="2644171" cy="577081"/>
          </a:xfrm>
          <a:prstGeom prst="rect">
            <a:avLst/>
          </a:prstGeom>
          <a:solidFill>
            <a:schemeClr val="bg1"/>
          </a:solidFill>
        </p:spPr>
        <p:txBody>
          <a:bodyPr wrap="square" rtlCol="0">
            <a:spAutoFit/>
          </a:bodyPr>
          <a:lstStyle/>
          <a:p>
            <a:r>
              <a:rPr lang="en-US" sz="1050" dirty="0">
                <a:solidFill>
                  <a:srgbClr val="0000FF"/>
                </a:solidFill>
                <a:latin typeface="AhnbergHand"/>
                <a:cs typeface="AhnbergHand"/>
              </a:rPr>
              <a:t>Volume of Allocated IPv4 Addresses (using units of millions of /32s) per year</a:t>
            </a:r>
          </a:p>
        </p:txBody>
      </p:sp>
      <p:sp>
        <p:nvSpPr>
          <p:cNvPr id="13" name="TextBox 12"/>
          <p:cNvSpPr txBox="1"/>
          <p:nvPr/>
        </p:nvSpPr>
        <p:spPr>
          <a:xfrm rot="20740289">
            <a:off x="5006139" y="3911983"/>
            <a:ext cx="1168910" cy="415498"/>
          </a:xfrm>
          <a:prstGeom prst="rect">
            <a:avLst/>
          </a:prstGeom>
          <a:noFill/>
        </p:spPr>
        <p:txBody>
          <a:bodyPr wrap="none" rtlCol="0">
            <a:spAutoFit/>
          </a:bodyPr>
          <a:lstStyle/>
          <a:p>
            <a:r>
              <a:rPr lang="en-US" sz="1050" dirty="0">
                <a:solidFill>
                  <a:schemeClr val="accent5">
                    <a:lumMod val="75000"/>
                  </a:schemeClr>
                </a:solidFill>
                <a:latin typeface="AhnbergHand"/>
                <a:cs typeface="AhnbergHand"/>
              </a:rPr>
              <a:t>ARIN ran out</a:t>
            </a:r>
          </a:p>
          <a:p>
            <a:r>
              <a:rPr lang="en-US" sz="1050" dirty="0">
                <a:solidFill>
                  <a:schemeClr val="accent5">
                    <a:lumMod val="75000"/>
                  </a:schemeClr>
                </a:solidFill>
                <a:latin typeface="AhnbergHand"/>
                <a:cs typeface="AhnbergHand"/>
              </a:rPr>
              <a:t>In 2015</a:t>
            </a:r>
          </a:p>
        </p:txBody>
      </p:sp>
      <p:sp>
        <p:nvSpPr>
          <p:cNvPr id="14" name="Freeform 13"/>
          <p:cNvSpPr/>
          <p:nvPr/>
        </p:nvSpPr>
        <p:spPr>
          <a:xfrm>
            <a:off x="6204031" y="3813888"/>
            <a:ext cx="150167" cy="150591"/>
          </a:xfrm>
          <a:custGeom>
            <a:avLst/>
            <a:gdLst>
              <a:gd name="connsiteX0" fmla="*/ 69375 w 200223"/>
              <a:gd name="connsiteY0" fmla="*/ 200788 h 200788"/>
              <a:gd name="connsiteX1" fmla="*/ 92466 w 200223"/>
              <a:gd name="connsiteY1" fmla="*/ 8364 h 200788"/>
              <a:gd name="connsiteX2" fmla="*/ 102 w 200223"/>
              <a:gd name="connsiteY2" fmla="*/ 46849 h 200788"/>
              <a:gd name="connsiteX3" fmla="*/ 77072 w 200223"/>
              <a:gd name="connsiteY3" fmla="*/ 667 h 200788"/>
              <a:gd name="connsiteX4" fmla="*/ 200223 w 200223"/>
              <a:gd name="connsiteY4" fmla="*/ 23758 h 20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23" h="200788">
                <a:moveTo>
                  <a:pt x="69375" y="200788"/>
                </a:moveTo>
                <a:cubicBezTo>
                  <a:pt x="86693" y="117404"/>
                  <a:pt x="104011" y="34020"/>
                  <a:pt x="92466" y="8364"/>
                </a:cubicBezTo>
                <a:cubicBezTo>
                  <a:pt x="80921" y="-17292"/>
                  <a:pt x="2668" y="48132"/>
                  <a:pt x="102" y="46849"/>
                </a:cubicBezTo>
                <a:cubicBezTo>
                  <a:pt x="-2464" y="45566"/>
                  <a:pt x="43719" y="4515"/>
                  <a:pt x="77072" y="667"/>
                </a:cubicBezTo>
                <a:cubicBezTo>
                  <a:pt x="110425" y="-3181"/>
                  <a:pt x="155324" y="10288"/>
                  <a:pt x="200223" y="23758"/>
                </a:cubicBezTo>
              </a:path>
            </a:pathLst>
          </a:cu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4" name="Picture 3"/>
          <p:cNvPicPr>
            <a:picLocks noChangeAspect="1"/>
          </p:cNvPicPr>
          <p:nvPr/>
        </p:nvPicPr>
        <p:blipFill>
          <a:blip r:embed="rId2"/>
          <a:stretch>
            <a:fillRect/>
          </a:stretch>
        </p:blipFill>
        <p:spPr>
          <a:xfrm>
            <a:off x="1439653" y="1608199"/>
            <a:ext cx="6328361" cy="2117429"/>
          </a:xfrm>
          <a:prstGeom prst="rect">
            <a:avLst/>
          </a:prstGeom>
        </p:spPr>
      </p:pic>
    </p:spTree>
    <p:extLst>
      <p:ext uri="{BB962C8B-B14F-4D97-AF65-F5344CB8AC3E}">
        <p14:creationId xmlns:p14="http://schemas.microsoft.com/office/powerpoint/2010/main" val="919685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Left? (1 March 2017)</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a:t> </a:t>
            </a:r>
            <a:r>
              <a:rPr lang="en-US" dirty="0" smtClean="0"/>
              <a:t>                    </a:t>
            </a:r>
            <a:r>
              <a:rPr lang="en-US" b="1" dirty="0" smtClean="0"/>
              <a:t>Available /32s            Reserved /32s          Current Run Out</a:t>
            </a:r>
            <a:endParaRPr lang="en-US" b="1" dirty="0"/>
          </a:p>
          <a:p>
            <a:pPr marL="0" lvl="0" indent="0" defTabSz="914400">
              <a:spcBef>
                <a:spcPts val="0"/>
              </a:spcBef>
              <a:buNone/>
            </a:pPr>
            <a:r>
              <a:rPr lang="en-US" dirty="0" smtClean="0"/>
              <a:t>APNIC            </a:t>
            </a:r>
            <a:r>
              <a:rPr lang="is-IS" dirty="0" smtClean="0"/>
              <a:t>6,935,808                    4,074,240             </a:t>
            </a:r>
            <a:r>
              <a:rPr lang="en-US" dirty="0" smtClean="0"/>
              <a:t>   Last /8: early 2020</a:t>
            </a:r>
          </a:p>
          <a:p>
            <a:pPr marL="0" lvl="0" indent="0" defTabSz="914400">
              <a:spcBef>
                <a:spcPts val="0"/>
              </a:spcBef>
              <a:buNone/>
            </a:pPr>
            <a:r>
              <a:rPr lang="is-IS" dirty="0" smtClean="0"/>
              <a:t>RIPE NCC    12,673,608                    1,045,312                Last /8: early 2021</a:t>
            </a:r>
          </a:p>
          <a:p>
            <a:pPr marL="0" lvl="0" indent="0" defTabSz="914400">
              <a:spcBef>
                <a:spcPts val="0"/>
              </a:spcBef>
              <a:buNone/>
            </a:pPr>
            <a:r>
              <a:rPr lang="is-IS" dirty="0" smtClean="0"/>
              <a:t>ARIN                             0                    6,115,072</a:t>
            </a:r>
          </a:p>
          <a:p>
            <a:pPr marL="0" lvl="0" indent="0" defTabSz="914400">
              <a:spcBef>
                <a:spcPts val="0"/>
              </a:spcBef>
              <a:buNone/>
            </a:pPr>
            <a:r>
              <a:rPr lang="is-IS" dirty="0" smtClean="0"/>
              <a:t>LACNIC               68,096                    4,924,672 </a:t>
            </a:r>
          </a:p>
          <a:p>
            <a:pPr marL="0" lvl="0" indent="0" defTabSz="914400">
              <a:spcBef>
                <a:spcPts val="0"/>
              </a:spcBef>
              <a:buNone/>
            </a:pPr>
            <a:r>
              <a:rPr lang="is-IS" dirty="0" smtClean="0"/>
              <a:t>AFRINIC       18,097,408                    2,998,272                General: June 2018</a:t>
            </a:r>
          </a:p>
          <a:p>
            <a:pPr marL="0" lvl="0" indent="0" defTabSz="914400">
              <a:spcBef>
                <a:spcPts val="0"/>
              </a:spcBef>
              <a:buNone/>
            </a:pPr>
            <a:endParaRPr lang="is-IS" dirty="0"/>
          </a:p>
          <a:p>
            <a:pPr marL="0" lvl="0" indent="0" defTabSz="914400">
              <a:spcBef>
                <a:spcPts val="0"/>
              </a:spcBef>
              <a:buNone/>
            </a:pPr>
            <a:r>
              <a:rPr lang="is-IS" dirty="0"/>
              <a:t>                      37,774,920                  </a:t>
            </a:r>
            <a:r>
              <a:rPr lang="is-IS" dirty="0" smtClean="0"/>
              <a:t>19,157,568</a:t>
            </a:r>
          </a:p>
        </p:txBody>
      </p:sp>
      <p:sp>
        <p:nvSpPr>
          <p:cNvPr id="4" name="Slide Number Placeholder 3"/>
          <p:cNvSpPr>
            <a:spLocks noGrp="1"/>
          </p:cNvSpPr>
          <p:nvPr>
            <p:ph type="sldNum" sz="quarter" idx="4"/>
          </p:nvPr>
        </p:nvSpPr>
        <p:spPr/>
        <p:txBody>
          <a:bodyPr/>
          <a:lstStyle/>
          <a:p>
            <a:fld id="{38B2A337-2C29-4402-A0A2-E290C184D5D3}" type="slidenum">
              <a:rPr lang="en-AU" kern="0" smtClean="0"/>
              <a:pPr/>
              <a:t>18</a:t>
            </a:fld>
            <a:endParaRPr lang="en-AU" kern="0" dirty="0"/>
          </a:p>
        </p:txBody>
      </p:sp>
    </p:spTree>
    <p:extLst>
      <p:ext uri="{BB962C8B-B14F-4D97-AF65-F5344CB8AC3E}">
        <p14:creationId xmlns:p14="http://schemas.microsoft.com/office/powerpoint/2010/main" val="133677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34" y="205979"/>
            <a:ext cx="6642738" cy="857250"/>
          </a:xfrm>
        </p:spPr>
        <p:txBody>
          <a:bodyPr>
            <a:normAutofit/>
          </a:bodyPr>
          <a:lstStyle/>
          <a:p>
            <a:r>
              <a:rPr lang="en-US" dirty="0" smtClean="0"/>
              <a:t>IPv4: Advertised </a:t>
            </a:r>
            <a:r>
              <a:rPr lang="en-US" smtClean="0"/>
              <a:t>vs Unadvertised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7192" y="1200150"/>
            <a:ext cx="5869618" cy="3424238"/>
          </a:xfrm>
        </p:spPr>
      </p:pic>
    </p:spTree>
    <p:extLst>
      <p:ext uri="{BB962C8B-B14F-4D97-AF65-F5344CB8AC3E}">
        <p14:creationId xmlns:p14="http://schemas.microsoft.com/office/powerpoint/2010/main" val="1716082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952" y="1761660"/>
            <a:ext cx="3456384" cy="857250"/>
          </a:xfrm>
        </p:spPr>
        <p:txBody>
          <a:bodyPr/>
          <a:lstStyle/>
          <a:p>
            <a:r>
              <a:rPr lang="en-US" dirty="0" smtClean="0"/>
              <a:t>IPv6</a:t>
            </a: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2</a:t>
            </a:fld>
            <a:endParaRPr lang="en-AU" kern="0" dirty="0"/>
          </a:p>
        </p:txBody>
      </p:sp>
    </p:spTree>
    <p:extLst>
      <p:ext uri="{BB962C8B-B14F-4D97-AF65-F5344CB8AC3E}">
        <p14:creationId xmlns:p14="http://schemas.microsoft.com/office/powerpoint/2010/main" val="11529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IPv4: Unadvertised Addresses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7192" y="1200150"/>
            <a:ext cx="5869618" cy="3424238"/>
          </a:xfrm>
        </p:spPr>
      </p:pic>
    </p:spTree>
    <p:extLst>
      <p:ext uri="{BB962C8B-B14F-4D97-AF65-F5344CB8AC3E}">
        <p14:creationId xmlns:p14="http://schemas.microsoft.com/office/powerpoint/2010/main" val="1496794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191" y="1199740"/>
            <a:ext cx="5869618" cy="3424238"/>
          </a:xfrm>
          <a:prstGeom prst="rect">
            <a:avLst/>
          </a:prstGeom>
        </p:spPr>
      </p:pic>
      <p:sp>
        <p:nvSpPr>
          <p:cNvPr id="2" name="Title 1"/>
          <p:cNvSpPr>
            <a:spLocks noGrp="1"/>
          </p:cNvSpPr>
          <p:nvPr>
            <p:ph type="title"/>
          </p:nvPr>
        </p:nvSpPr>
        <p:spPr>
          <a:xfrm>
            <a:off x="395536" y="244945"/>
            <a:ext cx="8352928" cy="779318"/>
          </a:xfrm>
        </p:spPr>
        <p:txBody>
          <a:bodyPr>
            <a:normAutofit/>
          </a:bodyPr>
          <a:lstStyle/>
          <a:p>
            <a:r>
              <a:rPr lang="en-US" dirty="0" smtClean="0"/>
              <a:t>IPv4:Assigned vs Recovered</a:t>
            </a:r>
            <a:endParaRPr lang="en-US" dirty="0"/>
          </a:p>
        </p:txBody>
      </p:sp>
      <p:sp>
        <p:nvSpPr>
          <p:cNvPr id="3" name="TextBox 2"/>
          <p:cNvSpPr txBox="1"/>
          <p:nvPr/>
        </p:nvSpPr>
        <p:spPr>
          <a:xfrm>
            <a:off x="2627785" y="1707654"/>
            <a:ext cx="3063659" cy="300082"/>
          </a:xfrm>
          <a:prstGeom prst="rect">
            <a:avLst/>
          </a:prstGeom>
          <a:noFill/>
        </p:spPr>
        <p:txBody>
          <a:bodyPr wrap="none" rtlCol="0">
            <a:spAutoFit/>
          </a:bodyPr>
          <a:lstStyle/>
          <a:p>
            <a:r>
              <a:rPr lang="en-US" sz="1350">
                <a:solidFill>
                  <a:srgbClr val="166813"/>
                </a:solidFill>
                <a:latin typeface="AhnbergHand" charset="0"/>
                <a:ea typeface="AhnbergHand" charset="0"/>
                <a:cs typeface="AhnbergHand" charset="0"/>
              </a:rPr>
              <a:t>Growth in Advertised Addresses</a:t>
            </a:r>
          </a:p>
        </p:txBody>
      </p:sp>
      <p:sp>
        <p:nvSpPr>
          <p:cNvPr id="5" name="Freeform 4"/>
          <p:cNvSpPr/>
          <p:nvPr/>
        </p:nvSpPr>
        <p:spPr>
          <a:xfrm>
            <a:off x="4492182" y="2000775"/>
            <a:ext cx="1344494" cy="270545"/>
          </a:xfrm>
          <a:custGeom>
            <a:avLst/>
            <a:gdLst>
              <a:gd name="connsiteX0" fmla="*/ 22534 w 1792658"/>
              <a:gd name="connsiteY0" fmla="*/ 0 h 360727"/>
              <a:gd name="connsiteX1" fmla="*/ 81257 w 1792658"/>
              <a:gd name="connsiteY1" fmla="*/ 75501 h 360727"/>
              <a:gd name="connsiteX2" fmla="*/ 685264 w 1792658"/>
              <a:gd name="connsiteY2" fmla="*/ 192947 h 360727"/>
              <a:gd name="connsiteX3" fmla="*/ 1700332 w 1792658"/>
              <a:gd name="connsiteY3" fmla="*/ 268448 h 360727"/>
              <a:gd name="connsiteX4" fmla="*/ 1498996 w 1792658"/>
              <a:gd name="connsiteY4" fmla="*/ 184558 h 360727"/>
              <a:gd name="connsiteX5" fmla="*/ 1792611 w 1792658"/>
              <a:gd name="connsiteY5" fmla="*/ 302004 h 360727"/>
              <a:gd name="connsiteX6" fmla="*/ 1524163 w 1792658"/>
              <a:gd name="connsiteY6" fmla="*/ 360727 h 36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2658" h="360727">
                <a:moveTo>
                  <a:pt x="22534" y="0"/>
                </a:moveTo>
                <a:cubicBezTo>
                  <a:pt x="-3332" y="21671"/>
                  <a:pt x="-29198" y="43343"/>
                  <a:pt x="81257" y="75501"/>
                </a:cubicBezTo>
                <a:cubicBezTo>
                  <a:pt x="191712" y="107659"/>
                  <a:pt x="415418" y="160789"/>
                  <a:pt x="685264" y="192947"/>
                </a:cubicBezTo>
                <a:cubicBezTo>
                  <a:pt x="955110" y="225105"/>
                  <a:pt x="1564710" y="269846"/>
                  <a:pt x="1700332" y="268448"/>
                </a:cubicBezTo>
                <a:cubicBezTo>
                  <a:pt x="1835954" y="267050"/>
                  <a:pt x="1483616" y="178965"/>
                  <a:pt x="1498996" y="184558"/>
                </a:cubicBezTo>
                <a:cubicBezTo>
                  <a:pt x="1514376" y="190151"/>
                  <a:pt x="1788417" y="272643"/>
                  <a:pt x="1792611" y="302004"/>
                </a:cubicBezTo>
                <a:cubicBezTo>
                  <a:pt x="1796805" y="331365"/>
                  <a:pt x="1524163" y="360727"/>
                  <a:pt x="1524163" y="360727"/>
                </a:cubicBezTo>
              </a:path>
            </a:pathLst>
          </a:cu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2087724" y="3705876"/>
            <a:ext cx="3937296" cy="300082"/>
          </a:xfrm>
          <a:prstGeom prst="rect">
            <a:avLst/>
          </a:prstGeom>
          <a:noFill/>
        </p:spPr>
        <p:txBody>
          <a:bodyPr wrap="none" rtlCol="0">
            <a:spAutoFit/>
          </a:bodyPr>
          <a:lstStyle/>
          <a:p>
            <a:r>
              <a:rPr lang="en-US" sz="1350">
                <a:solidFill>
                  <a:srgbClr val="C00000"/>
                </a:solidFill>
                <a:latin typeface="AhnbergHand" charset="0"/>
                <a:ea typeface="AhnbergHand" charset="0"/>
                <a:cs typeface="AhnbergHand" charset="0"/>
              </a:rPr>
              <a:t>Change in the Unadvertised Address Pool</a:t>
            </a:r>
            <a:endParaRPr lang="en-US" sz="1350" dirty="0">
              <a:solidFill>
                <a:srgbClr val="C00000"/>
              </a:solidFill>
              <a:latin typeface="AhnbergHand" charset="0"/>
              <a:ea typeface="AhnbergHand" charset="0"/>
              <a:cs typeface="AhnbergHand" charset="0"/>
            </a:endParaRPr>
          </a:p>
        </p:txBody>
      </p:sp>
      <p:sp>
        <p:nvSpPr>
          <p:cNvPr id="7" name="Freeform 6"/>
          <p:cNvSpPr/>
          <p:nvPr/>
        </p:nvSpPr>
        <p:spPr>
          <a:xfrm>
            <a:off x="5490595" y="3657079"/>
            <a:ext cx="1062521" cy="435782"/>
          </a:xfrm>
          <a:custGeom>
            <a:avLst/>
            <a:gdLst>
              <a:gd name="connsiteX0" fmla="*/ 0 w 1416695"/>
              <a:gd name="connsiteY0" fmla="*/ 425737 h 581043"/>
              <a:gd name="connsiteX1" fmla="*/ 562062 w 1416695"/>
              <a:gd name="connsiteY1" fmla="*/ 559961 h 581043"/>
              <a:gd name="connsiteX2" fmla="*/ 1392572 w 1416695"/>
              <a:gd name="connsiteY2" fmla="*/ 31455 h 581043"/>
              <a:gd name="connsiteX3" fmla="*/ 1107346 w 1416695"/>
              <a:gd name="connsiteY3" fmla="*/ 56622 h 581043"/>
              <a:gd name="connsiteX4" fmla="*/ 1400961 w 1416695"/>
              <a:gd name="connsiteY4" fmla="*/ 6288 h 581043"/>
              <a:gd name="connsiteX5" fmla="*/ 1375794 w 1416695"/>
              <a:gd name="connsiteY5" fmla="*/ 224401 h 58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6695" h="581043">
                <a:moveTo>
                  <a:pt x="0" y="425737"/>
                </a:moveTo>
                <a:cubicBezTo>
                  <a:pt x="164983" y="525706"/>
                  <a:pt x="329967" y="625675"/>
                  <a:pt x="562062" y="559961"/>
                </a:cubicBezTo>
                <a:cubicBezTo>
                  <a:pt x="794157" y="494247"/>
                  <a:pt x="1301691" y="115345"/>
                  <a:pt x="1392572" y="31455"/>
                </a:cubicBezTo>
                <a:cubicBezTo>
                  <a:pt x="1483453" y="-52435"/>
                  <a:pt x="1105948" y="60816"/>
                  <a:pt x="1107346" y="56622"/>
                </a:cubicBezTo>
                <a:cubicBezTo>
                  <a:pt x="1108744" y="52428"/>
                  <a:pt x="1356220" y="-21675"/>
                  <a:pt x="1400961" y="6288"/>
                </a:cubicBezTo>
                <a:cubicBezTo>
                  <a:pt x="1445702" y="34251"/>
                  <a:pt x="1381387" y="188049"/>
                  <a:pt x="1375794" y="224401"/>
                </a:cubicBezTo>
              </a:path>
            </a:pathLst>
          </a:custGeom>
          <a:noFill/>
          <a:ln>
            <a:solidFill>
              <a:srgbClr val="C01B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2303748" y="2325524"/>
            <a:ext cx="1560042" cy="300082"/>
          </a:xfrm>
          <a:prstGeom prst="rect">
            <a:avLst/>
          </a:prstGeom>
          <a:noFill/>
        </p:spPr>
        <p:txBody>
          <a:bodyPr wrap="none" rtlCol="0">
            <a:spAutoFit/>
          </a:bodyPr>
          <a:lstStyle/>
          <a:p>
            <a:r>
              <a:rPr lang="en-US" sz="1350">
                <a:solidFill>
                  <a:schemeClr val="accent1">
                    <a:lumMod val="75000"/>
                  </a:schemeClr>
                </a:solidFill>
                <a:latin typeface="AhnbergHand" charset="0"/>
                <a:ea typeface="AhnbergHand" charset="0"/>
                <a:cs typeface="AhnbergHand" charset="0"/>
              </a:rPr>
              <a:t>RIR Allocations</a:t>
            </a:r>
          </a:p>
        </p:txBody>
      </p:sp>
      <p:sp>
        <p:nvSpPr>
          <p:cNvPr id="10" name="Freeform 9"/>
          <p:cNvSpPr/>
          <p:nvPr/>
        </p:nvSpPr>
        <p:spPr>
          <a:xfrm>
            <a:off x="3823283" y="2441197"/>
            <a:ext cx="455192" cy="269591"/>
          </a:xfrm>
          <a:custGeom>
            <a:avLst/>
            <a:gdLst>
              <a:gd name="connsiteX0" fmla="*/ 0 w 606923"/>
              <a:gd name="connsiteY0" fmla="*/ 0 h 359455"/>
              <a:gd name="connsiteX1" fmla="*/ 461395 w 606923"/>
              <a:gd name="connsiteY1" fmla="*/ 58723 h 359455"/>
              <a:gd name="connsiteX2" fmla="*/ 595618 w 606923"/>
              <a:gd name="connsiteY2" fmla="*/ 327171 h 359455"/>
              <a:gd name="connsiteX3" fmla="*/ 595618 w 606923"/>
              <a:gd name="connsiteY3" fmla="*/ 134224 h 359455"/>
              <a:gd name="connsiteX4" fmla="*/ 562062 w 606923"/>
              <a:gd name="connsiteY4" fmla="*/ 352338 h 359455"/>
              <a:gd name="connsiteX5" fmla="*/ 369116 w 606923"/>
              <a:gd name="connsiteY5" fmla="*/ 285226 h 35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923" h="359455">
                <a:moveTo>
                  <a:pt x="0" y="0"/>
                </a:moveTo>
                <a:cubicBezTo>
                  <a:pt x="181062" y="2097"/>
                  <a:pt x="362125" y="4195"/>
                  <a:pt x="461395" y="58723"/>
                </a:cubicBezTo>
                <a:cubicBezTo>
                  <a:pt x="560665" y="113251"/>
                  <a:pt x="573248" y="314588"/>
                  <a:pt x="595618" y="327171"/>
                </a:cubicBezTo>
                <a:cubicBezTo>
                  <a:pt x="617988" y="339754"/>
                  <a:pt x="601211" y="130030"/>
                  <a:pt x="595618" y="134224"/>
                </a:cubicBezTo>
                <a:cubicBezTo>
                  <a:pt x="590025" y="138418"/>
                  <a:pt x="599812" y="327171"/>
                  <a:pt x="562062" y="352338"/>
                </a:cubicBezTo>
                <a:cubicBezTo>
                  <a:pt x="524312" y="377505"/>
                  <a:pt x="446714" y="331365"/>
                  <a:pt x="369116" y="2852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p:cNvSpPr/>
          <p:nvPr/>
        </p:nvSpPr>
        <p:spPr>
          <a:xfrm>
            <a:off x="7390874" y="2305701"/>
            <a:ext cx="189236" cy="929383"/>
          </a:xfrm>
          <a:custGeom>
            <a:avLst/>
            <a:gdLst>
              <a:gd name="connsiteX0" fmla="*/ 0 w 189236"/>
              <a:gd name="connsiteY0" fmla="*/ 14983 h 929383"/>
              <a:gd name="connsiteX1" fmla="*/ 119818 w 189236"/>
              <a:gd name="connsiteY1" fmla="*/ 27596 h 929383"/>
              <a:gd name="connsiteX2" fmla="*/ 119818 w 189236"/>
              <a:gd name="connsiteY2" fmla="*/ 267231 h 929383"/>
              <a:gd name="connsiteX3" fmla="*/ 100900 w 189236"/>
              <a:gd name="connsiteY3" fmla="*/ 374437 h 929383"/>
              <a:gd name="connsiteX4" fmla="*/ 189187 w 189236"/>
              <a:gd name="connsiteY4" fmla="*/ 393356 h 929383"/>
              <a:gd name="connsiteX5" fmla="*/ 113512 w 189236"/>
              <a:gd name="connsiteY5" fmla="*/ 405968 h 929383"/>
              <a:gd name="connsiteX6" fmla="*/ 113512 w 189236"/>
              <a:gd name="connsiteY6" fmla="*/ 607767 h 929383"/>
              <a:gd name="connsiteX7" fmla="*/ 126125 w 189236"/>
              <a:gd name="connsiteY7" fmla="*/ 790647 h 929383"/>
              <a:gd name="connsiteX8" fmla="*/ 138737 w 189236"/>
              <a:gd name="connsiteY8" fmla="*/ 904158 h 929383"/>
              <a:gd name="connsiteX9" fmla="*/ 37838 w 189236"/>
              <a:gd name="connsiteY9" fmla="*/ 929383 h 92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236" h="929383">
                <a:moveTo>
                  <a:pt x="0" y="14983"/>
                </a:moveTo>
                <a:cubicBezTo>
                  <a:pt x="49924" y="269"/>
                  <a:pt x="99848" y="-14445"/>
                  <a:pt x="119818" y="27596"/>
                </a:cubicBezTo>
                <a:cubicBezTo>
                  <a:pt x="139788" y="69637"/>
                  <a:pt x="122971" y="209424"/>
                  <a:pt x="119818" y="267231"/>
                </a:cubicBezTo>
                <a:cubicBezTo>
                  <a:pt x="116665" y="325038"/>
                  <a:pt x="89339" y="353416"/>
                  <a:pt x="100900" y="374437"/>
                </a:cubicBezTo>
                <a:cubicBezTo>
                  <a:pt x="112462" y="395458"/>
                  <a:pt x="187085" y="388101"/>
                  <a:pt x="189187" y="393356"/>
                </a:cubicBezTo>
                <a:cubicBezTo>
                  <a:pt x="191289" y="398611"/>
                  <a:pt x="126124" y="370233"/>
                  <a:pt x="113512" y="405968"/>
                </a:cubicBezTo>
                <a:cubicBezTo>
                  <a:pt x="100900" y="441703"/>
                  <a:pt x="111410" y="543654"/>
                  <a:pt x="113512" y="607767"/>
                </a:cubicBezTo>
                <a:cubicBezTo>
                  <a:pt x="115614" y="671880"/>
                  <a:pt x="121921" y="741249"/>
                  <a:pt x="126125" y="790647"/>
                </a:cubicBezTo>
                <a:cubicBezTo>
                  <a:pt x="130329" y="840045"/>
                  <a:pt x="153451" y="881035"/>
                  <a:pt x="138737" y="904158"/>
                </a:cubicBezTo>
                <a:cubicBezTo>
                  <a:pt x="124023" y="927281"/>
                  <a:pt x="37838" y="929383"/>
                  <a:pt x="37838" y="9293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7416099" y="3248363"/>
            <a:ext cx="201845" cy="339869"/>
          </a:xfrm>
          <a:custGeom>
            <a:avLst/>
            <a:gdLst>
              <a:gd name="connsiteX0" fmla="*/ 0 w 201845"/>
              <a:gd name="connsiteY0" fmla="*/ 5640 h 339869"/>
              <a:gd name="connsiteX1" fmla="*/ 126124 w 201845"/>
              <a:gd name="connsiteY1" fmla="*/ 18252 h 339869"/>
              <a:gd name="connsiteX2" fmla="*/ 119818 w 201845"/>
              <a:gd name="connsiteY2" fmla="*/ 156989 h 339869"/>
              <a:gd name="connsiteX3" fmla="*/ 113512 w 201845"/>
              <a:gd name="connsiteY3" fmla="*/ 188520 h 339869"/>
              <a:gd name="connsiteX4" fmla="*/ 201799 w 201845"/>
              <a:gd name="connsiteY4" fmla="*/ 201132 h 339869"/>
              <a:gd name="connsiteX5" fmla="*/ 126124 w 201845"/>
              <a:gd name="connsiteY5" fmla="*/ 226357 h 339869"/>
              <a:gd name="connsiteX6" fmla="*/ 157655 w 201845"/>
              <a:gd name="connsiteY6" fmla="*/ 302031 h 339869"/>
              <a:gd name="connsiteX7" fmla="*/ 25225 w 201845"/>
              <a:gd name="connsiteY7" fmla="*/ 339869 h 33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45" h="339869">
                <a:moveTo>
                  <a:pt x="0" y="5640"/>
                </a:moveTo>
                <a:cubicBezTo>
                  <a:pt x="53077" y="-667"/>
                  <a:pt x="106154" y="-6973"/>
                  <a:pt x="126124" y="18252"/>
                </a:cubicBezTo>
                <a:cubicBezTo>
                  <a:pt x="146094" y="43477"/>
                  <a:pt x="121920" y="128611"/>
                  <a:pt x="119818" y="156989"/>
                </a:cubicBezTo>
                <a:cubicBezTo>
                  <a:pt x="117716" y="185367"/>
                  <a:pt x="99848" y="181163"/>
                  <a:pt x="113512" y="188520"/>
                </a:cubicBezTo>
                <a:cubicBezTo>
                  <a:pt x="127176" y="195877"/>
                  <a:pt x="199697" y="194826"/>
                  <a:pt x="201799" y="201132"/>
                </a:cubicBezTo>
                <a:cubicBezTo>
                  <a:pt x="203901" y="207438"/>
                  <a:pt x="133481" y="209541"/>
                  <a:pt x="126124" y="226357"/>
                </a:cubicBezTo>
                <a:cubicBezTo>
                  <a:pt x="118767" y="243173"/>
                  <a:pt x="174471" y="283112"/>
                  <a:pt x="157655" y="302031"/>
                </a:cubicBezTo>
                <a:cubicBezTo>
                  <a:pt x="140839" y="320950"/>
                  <a:pt x="25225" y="339869"/>
                  <a:pt x="25225" y="33986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12224" y="2556899"/>
            <a:ext cx="1008112" cy="307777"/>
          </a:xfrm>
          <a:prstGeom prst="rect">
            <a:avLst/>
          </a:prstGeom>
          <a:noFill/>
        </p:spPr>
        <p:txBody>
          <a:bodyPr wrap="square" rtlCol="0">
            <a:spAutoFit/>
          </a:bodyPr>
          <a:lstStyle/>
          <a:p>
            <a:r>
              <a:rPr lang="en-US" sz="1400" b="1" dirty="0" smtClean="0">
                <a:solidFill>
                  <a:schemeClr val="accent1">
                    <a:lumMod val="75000"/>
                  </a:schemeClr>
                </a:solidFill>
                <a:latin typeface="AhnbergHand" charset="0"/>
                <a:ea typeface="AhnbergHand" charset="0"/>
                <a:cs typeface="AhnbergHand" charset="0"/>
              </a:rPr>
              <a:t>1.4 /8s</a:t>
            </a:r>
            <a:endParaRPr lang="en-US" sz="1400" b="1" dirty="0">
              <a:solidFill>
                <a:schemeClr val="accent1">
                  <a:lumMod val="75000"/>
                </a:schemeClr>
              </a:solidFill>
              <a:latin typeface="AhnbergHand" charset="0"/>
              <a:ea typeface="AhnbergHand" charset="0"/>
              <a:cs typeface="AhnbergHand" charset="0"/>
            </a:endParaRPr>
          </a:p>
        </p:txBody>
      </p:sp>
      <p:sp>
        <p:nvSpPr>
          <p:cNvPr id="14" name="TextBox 13"/>
          <p:cNvSpPr txBox="1"/>
          <p:nvPr/>
        </p:nvSpPr>
        <p:spPr>
          <a:xfrm>
            <a:off x="7612224" y="3313508"/>
            <a:ext cx="1008112" cy="307777"/>
          </a:xfrm>
          <a:prstGeom prst="rect">
            <a:avLst/>
          </a:prstGeom>
          <a:noFill/>
        </p:spPr>
        <p:txBody>
          <a:bodyPr wrap="square" rtlCol="0">
            <a:spAutoFit/>
          </a:bodyPr>
          <a:lstStyle/>
          <a:p>
            <a:r>
              <a:rPr lang="en-US" sz="1400" b="1" dirty="0" smtClean="0">
                <a:solidFill>
                  <a:srgbClr val="FF0000"/>
                </a:solidFill>
                <a:latin typeface="AhnbergHand" charset="0"/>
                <a:ea typeface="AhnbergHand" charset="0"/>
                <a:cs typeface="AhnbergHand" charset="0"/>
              </a:rPr>
              <a:t>0.5 /8s</a:t>
            </a:r>
            <a:endParaRPr lang="en-US" sz="1400" b="1" dirty="0">
              <a:solidFill>
                <a:srgbClr val="FF0000"/>
              </a:solidFill>
              <a:latin typeface="AhnbergHand" charset="0"/>
              <a:ea typeface="AhnbergHand" charset="0"/>
              <a:cs typeface="AhnbergHand" charset="0"/>
            </a:endParaRPr>
          </a:p>
        </p:txBody>
      </p:sp>
    </p:spTree>
    <p:extLst>
      <p:ext uri="{BB962C8B-B14F-4D97-AF65-F5344CB8AC3E}">
        <p14:creationId xmlns:p14="http://schemas.microsoft.com/office/powerpoint/2010/main" val="1009922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IPv4 After-Market: </a:t>
            </a:r>
            <a:br>
              <a:rPr lang="en-US" dirty="0" smtClean="0"/>
            </a:br>
            <a:r>
              <a:rPr lang="en-US" dirty="0" smtClean="0"/>
              <a:t>Address Transfers</a:t>
            </a:r>
            <a:endParaRPr lang="en-US" dirty="0"/>
          </a:p>
        </p:txBody>
      </p:sp>
      <p:sp>
        <p:nvSpPr>
          <p:cNvPr id="3" name="Content Placeholder 2"/>
          <p:cNvSpPr>
            <a:spLocks noGrp="1"/>
          </p:cNvSpPr>
          <p:nvPr>
            <p:ph idx="1"/>
          </p:nvPr>
        </p:nvSpPr>
        <p:spPr/>
        <p:txBody>
          <a:bodyPr>
            <a:normAutofit/>
          </a:bodyPr>
          <a:lstStyle/>
          <a:p>
            <a:r>
              <a:rPr lang="en-US" dirty="0"/>
              <a:t>There is a considerable residual demand for IPv4 addresses following exhaustion</a:t>
            </a:r>
          </a:p>
          <a:p>
            <a:pPr lvl="1"/>
            <a:r>
              <a:rPr lang="en-US" dirty="0"/>
              <a:t>IPv6 is not a direct substitute for the lack of IPv4</a:t>
            </a:r>
          </a:p>
          <a:p>
            <a:r>
              <a:rPr lang="en-US" dirty="0"/>
              <a:t>Some of this demand is pushed into using middleware that imposes address sharing (Carrier Grade NATS, Virtual Hosting, </a:t>
            </a:r>
            <a:r>
              <a:rPr lang="en-US" dirty="0" err="1"/>
              <a:t>etc</a:t>
            </a:r>
            <a:r>
              <a:rPr lang="en-US" dirty="0"/>
              <a:t>)</a:t>
            </a:r>
          </a:p>
          <a:p>
            <a:r>
              <a:rPr lang="en-US" dirty="0"/>
              <a:t>Where there is no substitute then we turn to the aftermarket</a:t>
            </a:r>
          </a:p>
          <a:p>
            <a:r>
              <a:rPr lang="en-US" dirty="0"/>
              <a:t>Some address transfers are “sale” transactions, and they are entered into the address  registries</a:t>
            </a:r>
          </a:p>
          <a:p>
            <a:r>
              <a:rPr lang="en-US" dirty="0"/>
              <a:t>Some transfers take the form of “leases” where the lease holder’s details are not necessarily entered into the address registry</a:t>
            </a:r>
          </a:p>
          <a:p>
            <a:pPr marL="0" indent="0">
              <a:buNone/>
            </a:pPr>
            <a:endParaRPr lang="en-US" dirty="0"/>
          </a:p>
        </p:txBody>
      </p:sp>
    </p:spTree>
    <p:extLst>
      <p:ext uri="{BB962C8B-B14F-4D97-AF65-F5344CB8AC3E}">
        <p14:creationId xmlns:p14="http://schemas.microsoft.com/office/powerpoint/2010/main" val="1715214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Registered Address Transfers</a:t>
            </a:r>
            <a:endParaRPr lang="en-US" dirty="0"/>
          </a:p>
        </p:txBody>
      </p:sp>
      <p:sp>
        <p:nvSpPr>
          <p:cNvPr id="7" name="TextBox 6"/>
          <p:cNvSpPr txBox="1"/>
          <p:nvPr/>
        </p:nvSpPr>
        <p:spPr>
          <a:xfrm rot="21025745">
            <a:off x="5285517" y="1185471"/>
            <a:ext cx="2090637" cy="415498"/>
          </a:xfrm>
          <a:prstGeom prst="rect">
            <a:avLst/>
          </a:prstGeom>
          <a:noFill/>
        </p:spPr>
        <p:txBody>
          <a:bodyPr wrap="none" rtlCol="0">
            <a:spAutoFit/>
          </a:bodyPr>
          <a:lstStyle/>
          <a:p>
            <a:r>
              <a:rPr lang="en-US" sz="1050" dirty="0">
                <a:solidFill>
                  <a:schemeClr val="accent3">
                    <a:lumMod val="50000"/>
                  </a:schemeClr>
                </a:solidFill>
                <a:latin typeface="AhnbergHand"/>
                <a:cs typeface="AhnbergHand"/>
              </a:rPr>
              <a:t>Number of registered</a:t>
            </a:r>
          </a:p>
          <a:p>
            <a:r>
              <a:rPr lang="en-US" sz="1050" dirty="0">
                <a:solidFill>
                  <a:schemeClr val="accent3">
                    <a:lumMod val="50000"/>
                  </a:schemeClr>
                </a:solidFill>
                <a:latin typeface="AhnbergHand"/>
                <a:cs typeface="AhnbergHand"/>
              </a:rPr>
              <a:t>Address transfers per year</a:t>
            </a:r>
          </a:p>
        </p:txBody>
      </p:sp>
      <p:sp>
        <p:nvSpPr>
          <p:cNvPr id="8" name="Freeform 7"/>
          <p:cNvSpPr/>
          <p:nvPr/>
        </p:nvSpPr>
        <p:spPr>
          <a:xfrm>
            <a:off x="5490103" y="1715294"/>
            <a:ext cx="1262291" cy="288637"/>
          </a:xfrm>
          <a:custGeom>
            <a:avLst/>
            <a:gdLst>
              <a:gd name="connsiteX0" fmla="*/ 1393213 w 1683055"/>
              <a:gd name="connsiteY0" fmla="*/ 0 h 384849"/>
              <a:gd name="connsiteX1" fmla="*/ 1593334 w 1683055"/>
              <a:gd name="connsiteY1" fmla="*/ 177031 h 384849"/>
              <a:gd name="connsiteX2" fmla="*/ 115516 w 1683055"/>
              <a:gd name="connsiteY2" fmla="*/ 261697 h 384849"/>
              <a:gd name="connsiteX3" fmla="*/ 192485 w 1683055"/>
              <a:gd name="connsiteY3" fmla="*/ 177031 h 384849"/>
              <a:gd name="connsiteX4" fmla="*/ 61 w 1683055"/>
              <a:gd name="connsiteY4" fmla="*/ 261697 h 384849"/>
              <a:gd name="connsiteX5" fmla="*/ 215576 w 1683055"/>
              <a:gd name="connsiteY5" fmla="*/ 384849 h 3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3055" h="384849">
                <a:moveTo>
                  <a:pt x="1393213" y="0"/>
                </a:moveTo>
                <a:cubicBezTo>
                  <a:pt x="1599748" y="66707"/>
                  <a:pt x="1806283" y="133415"/>
                  <a:pt x="1593334" y="177031"/>
                </a:cubicBezTo>
                <a:cubicBezTo>
                  <a:pt x="1380385" y="220647"/>
                  <a:pt x="348991" y="261697"/>
                  <a:pt x="115516" y="261697"/>
                </a:cubicBezTo>
                <a:cubicBezTo>
                  <a:pt x="-117959" y="261697"/>
                  <a:pt x="211727" y="177031"/>
                  <a:pt x="192485" y="177031"/>
                </a:cubicBezTo>
                <a:cubicBezTo>
                  <a:pt x="173243" y="177031"/>
                  <a:pt x="-3787" y="227061"/>
                  <a:pt x="61" y="261697"/>
                </a:cubicBezTo>
                <a:cubicBezTo>
                  <a:pt x="3909" y="296333"/>
                  <a:pt x="109742" y="340591"/>
                  <a:pt x="215576" y="38484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 name="TextBox 8"/>
          <p:cNvSpPr txBox="1"/>
          <p:nvPr/>
        </p:nvSpPr>
        <p:spPr>
          <a:xfrm rot="20781987">
            <a:off x="1667477" y="2898191"/>
            <a:ext cx="2507418" cy="415498"/>
          </a:xfrm>
          <a:prstGeom prst="rect">
            <a:avLst/>
          </a:prstGeom>
          <a:noFill/>
        </p:spPr>
        <p:txBody>
          <a:bodyPr wrap="none" rtlCol="0">
            <a:spAutoFit/>
          </a:bodyPr>
          <a:lstStyle/>
          <a:p>
            <a:r>
              <a:rPr lang="en-US" sz="1050" dirty="0">
                <a:solidFill>
                  <a:schemeClr val="accent3">
                    <a:lumMod val="50000"/>
                  </a:schemeClr>
                </a:solidFill>
                <a:latin typeface="AhnbergHand"/>
                <a:cs typeface="AhnbergHand"/>
              </a:rPr>
              <a:t>Volume of addresses transferred</a:t>
            </a:r>
          </a:p>
          <a:p>
            <a:r>
              <a:rPr lang="en-US" sz="1050" dirty="0">
                <a:solidFill>
                  <a:schemeClr val="accent3">
                    <a:lumMod val="50000"/>
                  </a:schemeClr>
                </a:solidFill>
                <a:latin typeface="AhnbergHand"/>
                <a:cs typeface="AhnbergHand"/>
              </a:rPr>
              <a:t>per year (/32s)</a:t>
            </a:r>
          </a:p>
        </p:txBody>
      </p:sp>
      <p:sp>
        <p:nvSpPr>
          <p:cNvPr id="10" name="Freeform 9"/>
          <p:cNvSpPr/>
          <p:nvPr/>
        </p:nvSpPr>
        <p:spPr>
          <a:xfrm>
            <a:off x="1763688" y="3705877"/>
            <a:ext cx="1579527" cy="221414"/>
          </a:xfrm>
          <a:custGeom>
            <a:avLst/>
            <a:gdLst>
              <a:gd name="connsiteX0" fmla="*/ 404920 w 2106036"/>
              <a:gd name="connsiteY0" fmla="*/ 15081 h 295219"/>
              <a:gd name="connsiteX1" fmla="*/ 89344 w 2106036"/>
              <a:gd name="connsiteY1" fmla="*/ 292172 h 295219"/>
              <a:gd name="connsiteX2" fmla="*/ 1821163 w 2106036"/>
              <a:gd name="connsiteY2" fmla="*/ 153627 h 295219"/>
              <a:gd name="connsiteX3" fmla="*/ 2021284 w 2106036"/>
              <a:gd name="connsiteY3" fmla="*/ 7384 h 295219"/>
              <a:gd name="connsiteX4" fmla="*/ 1851951 w 2106036"/>
              <a:gd name="connsiteY4" fmla="*/ 22778 h 295219"/>
              <a:gd name="connsiteX5" fmla="*/ 2105951 w 2106036"/>
              <a:gd name="connsiteY5" fmla="*/ 15081 h 295219"/>
              <a:gd name="connsiteX6" fmla="*/ 1882738 w 2106036"/>
              <a:gd name="connsiteY6" fmla="*/ 253687 h 29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6036" h="295219">
                <a:moveTo>
                  <a:pt x="404920" y="15081"/>
                </a:moveTo>
                <a:cubicBezTo>
                  <a:pt x="129112" y="142081"/>
                  <a:pt x="-146696" y="269081"/>
                  <a:pt x="89344" y="292172"/>
                </a:cubicBezTo>
                <a:cubicBezTo>
                  <a:pt x="325384" y="315263"/>
                  <a:pt x="1499173" y="201092"/>
                  <a:pt x="1821163" y="153627"/>
                </a:cubicBezTo>
                <a:cubicBezTo>
                  <a:pt x="2143153" y="106162"/>
                  <a:pt x="2016153" y="29192"/>
                  <a:pt x="2021284" y="7384"/>
                </a:cubicBezTo>
                <a:cubicBezTo>
                  <a:pt x="2026415" y="-14424"/>
                  <a:pt x="1837840" y="21495"/>
                  <a:pt x="1851951" y="22778"/>
                </a:cubicBezTo>
                <a:cubicBezTo>
                  <a:pt x="1866062" y="24061"/>
                  <a:pt x="2100820" y="-23404"/>
                  <a:pt x="2105951" y="15081"/>
                </a:cubicBezTo>
                <a:cubicBezTo>
                  <a:pt x="2111082" y="53566"/>
                  <a:pt x="1882738" y="253687"/>
                  <a:pt x="1882738" y="25368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3" name="Picture 2"/>
          <p:cNvPicPr>
            <a:picLocks noChangeAspect="1"/>
          </p:cNvPicPr>
          <p:nvPr/>
        </p:nvPicPr>
        <p:blipFill>
          <a:blip r:embed="rId2"/>
          <a:stretch>
            <a:fillRect/>
          </a:stretch>
        </p:blipFill>
        <p:spPr>
          <a:xfrm>
            <a:off x="1381718" y="1550050"/>
            <a:ext cx="4000500" cy="619125"/>
          </a:xfrm>
          <a:prstGeom prst="rect">
            <a:avLst/>
          </a:prstGeom>
        </p:spPr>
      </p:pic>
      <p:pic>
        <p:nvPicPr>
          <p:cNvPr id="6" name="Picture 5"/>
          <p:cNvPicPr>
            <a:picLocks noChangeAspect="1"/>
          </p:cNvPicPr>
          <p:nvPr/>
        </p:nvPicPr>
        <p:blipFill>
          <a:blip r:embed="rId3"/>
          <a:stretch>
            <a:fillRect/>
          </a:stretch>
        </p:blipFill>
        <p:spPr>
          <a:xfrm>
            <a:off x="3489852" y="3302775"/>
            <a:ext cx="4000500" cy="619125"/>
          </a:xfrm>
          <a:prstGeom prst="rect">
            <a:avLst/>
          </a:prstGeom>
        </p:spPr>
      </p:pic>
    </p:spTree>
    <p:extLst>
      <p:ext uri="{BB962C8B-B14F-4D97-AF65-F5344CB8AC3E}">
        <p14:creationId xmlns:p14="http://schemas.microsoft.com/office/powerpoint/2010/main" val="1938519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6940" y="1200150"/>
            <a:ext cx="5870121" cy="3424238"/>
          </a:xfrm>
        </p:spPr>
      </p:pic>
      <p:sp>
        <p:nvSpPr>
          <p:cNvPr id="2" name="Title 1"/>
          <p:cNvSpPr>
            <a:spLocks noGrp="1"/>
          </p:cNvSpPr>
          <p:nvPr>
            <p:ph type="title"/>
          </p:nvPr>
        </p:nvSpPr>
        <p:spPr/>
        <p:txBody>
          <a:bodyPr>
            <a:normAutofit/>
          </a:bodyPr>
          <a:lstStyle/>
          <a:p>
            <a:r>
              <a:rPr lang="en-US" dirty="0" smtClean="0"/>
              <a:t>How old are transferred addresses?</a:t>
            </a:r>
            <a:endParaRPr lang="en-US" dirty="0"/>
          </a:p>
        </p:txBody>
      </p:sp>
      <p:sp>
        <p:nvSpPr>
          <p:cNvPr id="12" name="TextBox 11"/>
          <p:cNvSpPr txBox="1"/>
          <p:nvPr/>
        </p:nvSpPr>
        <p:spPr>
          <a:xfrm rot="21025745">
            <a:off x="6019461" y="3863003"/>
            <a:ext cx="1753828" cy="577081"/>
          </a:xfrm>
          <a:prstGeom prst="rect">
            <a:avLst/>
          </a:prstGeom>
          <a:solidFill>
            <a:schemeClr val="bg1"/>
          </a:solidFill>
        </p:spPr>
        <p:txBody>
          <a:bodyPr wrap="square" rtlCol="0">
            <a:spAutoFit/>
          </a:bodyPr>
          <a:lstStyle/>
          <a:p>
            <a:r>
              <a:rPr lang="en-US" sz="1050" dirty="0">
                <a:solidFill>
                  <a:srgbClr val="FF0000"/>
                </a:solidFill>
                <a:latin typeface="AhnbergHand"/>
                <a:cs typeface="AhnbergHand"/>
              </a:rPr>
              <a:t>7</a:t>
            </a:r>
            <a:r>
              <a:rPr lang="en-US" sz="1050">
                <a:solidFill>
                  <a:srgbClr val="FF0000"/>
                </a:solidFill>
                <a:latin typeface="AhnbergHand"/>
                <a:cs typeface="AhnbergHand"/>
              </a:rPr>
              <a:t>0</a:t>
            </a:r>
            <a:r>
              <a:rPr lang="en-US" sz="1050" dirty="0">
                <a:solidFill>
                  <a:srgbClr val="FF0000"/>
                </a:solidFill>
                <a:latin typeface="AhnbergHand"/>
                <a:cs typeface="AhnbergHand"/>
              </a:rPr>
              <a:t>% of transferred addresses are &gt;20 years old </a:t>
            </a:r>
            <a:r>
              <a:rPr lang="en-US" sz="1050">
                <a:solidFill>
                  <a:srgbClr val="FF0000"/>
                </a:solidFill>
                <a:latin typeface="AhnbergHand"/>
                <a:cs typeface="AhnbergHand"/>
              </a:rPr>
              <a:t>in 2016</a:t>
            </a:r>
            <a:endParaRPr lang="en-US" sz="1050" dirty="0">
              <a:solidFill>
                <a:srgbClr val="FF0000"/>
              </a:solidFill>
              <a:latin typeface="AhnbergHand"/>
              <a:cs typeface="AhnbergHand"/>
            </a:endParaRPr>
          </a:p>
        </p:txBody>
      </p:sp>
      <p:sp>
        <p:nvSpPr>
          <p:cNvPr id="6" name="Freeform 5"/>
          <p:cNvSpPr/>
          <p:nvPr/>
        </p:nvSpPr>
        <p:spPr>
          <a:xfrm>
            <a:off x="5232641" y="3327834"/>
            <a:ext cx="1574004" cy="588645"/>
          </a:xfrm>
          <a:custGeom>
            <a:avLst/>
            <a:gdLst>
              <a:gd name="connsiteX0" fmla="*/ 1946166 w 2098672"/>
              <a:gd name="connsiteY0" fmla="*/ 784860 h 784860"/>
              <a:gd name="connsiteX1" fmla="*/ 2022366 w 2098672"/>
              <a:gd name="connsiteY1" fmla="*/ 160020 h 784860"/>
              <a:gd name="connsiteX2" fmla="*/ 1001286 w 2098672"/>
              <a:gd name="connsiteY2" fmla="*/ 45720 h 784860"/>
              <a:gd name="connsiteX3" fmla="*/ 25926 w 2098672"/>
              <a:gd name="connsiteY3" fmla="*/ 53340 h 784860"/>
              <a:gd name="connsiteX4" fmla="*/ 262146 w 2098672"/>
              <a:gd name="connsiteY4" fmla="*/ 0 h 784860"/>
              <a:gd name="connsiteX5" fmla="*/ 48786 w 2098672"/>
              <a:gd name="connsiteY5" fmla="*/ 53340 h 784860"/>
              <a:gd name="connsiteX6" fmla="*/ 140226 w 2098672"/>
              <a:gd name="connsiteY6" fmla="*/ 144780 h 78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8672" h="784860">
                <a:moveTo>
                  <a:pt x="1946166" y="784860"/>
                </a:moveTo>
                <a:cubicBezTo>
                  <a:pt x="2063006" y="534035"/>
                  <a:pt x="2179846" y="283210"/>
                  <a:pt x="2022366" y="160020"/>
                </a:cubicBezTo>
                <a:cubicBezTo>
                  <a:pt x="1864886" y="36830"/>
                  <a:pt x="1334026" y="63500"/>
                  <a:pt x="1001286" y="45720"/>
                </a:cubicBezTo>
                <a:cubicBezTo>
                  <a:pt x="668546" y="27940"/>
                  <a:pt x="149116" y="60960"/>
                  <a:pt x="25926" y="53340"/>
                </a:cubicBezTo>
                <a:cubicBezTo>
                  <a:pt x="-97264" y="45720"/>
                  <a:pt x="258336" y="0"/>
                  <a:pt x="262146" y="0"/>
                </a:cubicBezTo>
                <a:cubicBezTo>
                  <a:pt x="265956" y="0"/>
                  <a:pt x="69106" y="29210"/>
                  <a:pt x="48786" y="53340"/>
                </a:cubicBezTo>
                <a:cubicBezTo>
                  <a:pt x="28466" y="77470"/>
                  <a:pt x="140226" y="144780"/>
                  <a:pt x="140226" y="1447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9472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US" dirty="0"/>
          </a:p>
        </p:txBody>
      </p:sp>
      <p:sp>
        <p:nvSpPr>
          <p:cNvPr id="3" name="Content Placeholder 2"/>
          <p:cNvSpPr>
            <a:spLocks noGrp="1"/>
          </p:cNvSpPr>
          <p:nvPr>
            <p:ph idx="1"/>
          </p:nvPr>
        </p:nvSpPr>
        <p:spPr/>
        <p:txBody>
          <a:bodyPr/>
          <a:lstStyle/>
          <a:p>
            <a:pPr marL="0" indent="0">
              <a:buNone/>
            </a:pPr>
            <a:r>
              <a:rPr lang="en-US" dirty="0" smtClean="0"/>
              <a:t>The RIR Transfer Logs are not the entire story:</a:t>
            </a:r>
          </a:p>
          <a:p>
            <a:pPr lvl="1"/>
            <a:r>
              <a:rPr lang="en-US" dirty="0" smtClean="0"/>
              <a:t>For example, the RIPE NCC’s address transfer logs appear not to contain records of transfers of legacy space</a:t>
            </a:r>
          </a:p>
          <a:p>
            <a:pPr lvl="1"/>
            <a:r>
              <a:rPr lang="en-US" dirty="0" smtClean="0"/>
              <a:t>Address leases and similar “off market” address transactions are not necessarily recorded in the RIRs’ transfer logs</a:t>
            </a:r>
          </a:p>
          <a:p>
            <a:pPr lvl="1"/>
            <a:endParaRPr lang="en-US" dirty="0" smtClean="0"/>
          </a:p>
          <a:p>
            <a:pPr marL="0" indent="0">
              <a:buNone/>
            </a:pPr>
            <a:r>
              <a:rPr lang="en-US" dirty="0"/>
              <a:t>C</a:t>
            </a:r>
            <a:r>
              <a:rPr lang="en-US" dirty="0" smtClean="0"/>
              <a:t>an BGP tell us anything about this missing data?</a:t>
            </a:r>
          </a:p>
          <a:p>
            <a:pPr marL="200025" lvl="1" indent="0">
              <a:buNone/>
            </a:pPr>
            <a:endParaRPr lang="en-US" dirty="0"/>
          </a:p>
          <a:p>
            <a:pPr marL="200025" lvl="1" indent="0">
              <a:buNone/>
            </a:pPr>
            <a:endParaRPr lang="en-US" dirty="0" smtClean="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25</a:t>
            </a:fld>
            <a:endParaRPr lang="en-AU" kern="0" dirty="0"/>
          </a:p>
        </p:txBody>
      </p:sp>
    </p:spTree>
    <p:extLst>
      <p:ext uri="{BB962C8B-B14F-4D97-AF65-F5344CB8AC3E}">
        <p14:creationId xmlns:p14="http://schemas.microsoft.com/office/powerpoint/2010/main" val="2048882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BGP View of Addresses</a:t>
            </a:r>
            <a:endParaRPr lang="en-US" dirty="0"/>
          </a:p>
        </p:txBody>
      </p:sp>
      <p:sp>
        <p:nvSpPr>
          <p:cNvPr id="3" name="Content Placeholder 2"/>
          <p:cNvSpPr>
            <a:spLocks noGrp="1"/>
          </p:cNvSpPr>
          <p:nvPr>
            <p:ph idx="1"/>
          </p:nvPr>
        </p:nvSpPr>
        <p:spPr/>
        <p:txBody>
          <a:bodyPr/>
          <a:lstStyle/>
          <a:p>
            <a:pPr marL="0" indent="0">
              <a:buNone/>
            </a:pPr>
            <a:r>
              <a:rPr lang="en-US" dirty="0" smtClean="0"/>
              <a:t>Lets compare a snapshot of the routing table at the start of 2016 with a snapshot taken at the end of the year.</a:t>
            </a:r>
          </a:p>
          <a:p>
            <a:pPr marL="0" indent="0">
              <a:buNone/>
            </a:pP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26</a:t>
            </a:fld>
            <a:endParaRPr lang="en-AU" kern="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9772" y="2296326"/>
            <a:ext cx="3342578" cy="2484276"/>
          </a:xfrm>
          <a:prstGeom prst="rect">
            <a:avLst/>
          </a:prstGeom>
        </p:spPr>
      </p:pic>
      <p:sp>
        <p:nvSpPr>
          <p:cNvPr id="7" name="Freeform 6"/>
          <p:cNvSpPr/>
          <p:nvPr/>
        </p:nvSpPr>
        <p:spPr>
          <a:xfrm>
            <a:off x="2577465" y="4170212"/>
            <a:ext cx="435550" cy="347006"/>
          </a:xfrm>
          <a:custGeom>
            <a:avLst/>
            <a:gdLst>
              <a:gd name="connsiteX0" fmla="*/ 137160 w 580733"/>
              <a:gd name="connsiteY0" fmla="*/ 337597 h 462674"/>
              <a:gd name="connsiteX1" fmla="*/ 411480 w 580733"/>
              <a:gd name="connsiteY1" fmla="*/ 459517 h 462674"/>
              <a:gd name="connsiteX2" fmla="*/ 579120 w 580733"/>
              <a:gd name="connsiteY2" fmla="*/ 223297 h 462674"/>
              <a:gd name="connsiteX3" fmla="*/ 472440 w 580733"/>
              <a:gd name="connsiteY3" fmla="*/ 2317 h 462674"/>
              <a:gd name="connsiteX4" fmla="*/ 106680 w 580733"/>
              <a:gd name="connsiteY4" fmla="*/ 124237 h 462674"/>
              <a:gd name="connsiteX5" fmla="*/ 0 w 580733"/>
              <a:gd name="connsiteY5" fmla="*/ 383317 h 46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733" h="462674">
                <a:moveTo>
                  <a:pt x="137160" y="337597"/>
                </a:moveTo>
                <a:cubicBezTo>
                  <a:pt x="237490" y="408082"/>
                  <a:pt x="337820" y="478567"/>
                  <a:pt x="411480" y="459517"/>
                </a:cubicBezTo>
                <a:cubicBezTo>
                  <a:pt x="485140" y="440467"/>
                  <a:pt x="568960" y="299497"/>
                  <a:pt x="579120" y="223297"/>
                </a:cubicBezTo>
                <a:cubicBezTo>
                  <a:pt x="589280" y="147097"/>
                  <a:pt x="551180" y="18827"/>
                  <a:pt x="472440" y="2317"/>
                </a:cubicBezTo>
                <a:cubicBezTo>
                  <a:pt x="393700" y="-14193"/>
                  <a:pt x="185420" y="60737"/>
                  <a:pt x="106680" y="124237"/>
                </a:cubicBezTo>
                <a:cubicBezTo>
                  <a:pt x="27940" y="187737"/>
                  <a:pt x="0" y="383317"/>
                  <a:pt x="0" y="383317"/>
                </a:cubicBezTo>
              </a:path>
            </a:pathLst>
          </a:custGeom>
          <a:noFill/>
          <a:ln>
            <a:solidFill>
              <a:srgbClr val="004F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reeform 7"/>
          <p:cNvSpPr/>
          <p:nvPr/>
        </p:nvSpPr>
        <p:spPr>
          <a:xfrm>
            <a:off x="5544108" y="2296326"/>
            <a:ext cx="435550" cy="347006"/>
          </a:xfrm>
          <a:custGeom>
            <a:avLst/>
            <a:gdLst>
              <a:gd name="connsiteX0" fmla="*/ 137160 w 580733"/>
              <a:gd name="connsiteY0" fmla="*/ 337597 h 462674"/>
              <a:gd name="connsiteX1" fmla="*/ 411480 w 580733"/>
              <a:gd name="connsiteY1" fmla="*/ 459517 h 462674"/>
              <a:gd name="connsiteX2" fmla="*/ 579120 w 580733"/>
              <a:gd name="connsiteY2" fmla="*/ 223297 h 462674"/>
              <a:gd name="connsiteX3" fmla="*/ 472440 w 580733"/>
              <a:gd name="connsiteY3" fmla="*/ 2317 h 462674"/>
              <a:gd name="connsiteX4" fmla="*/ 106680 w 580733"/>
              <a:gd name="connsiteY4" fmla="*/ 124237 h 462674"/>
              <a:gd name="connsiteX5" fmla="*/ 0 w 580733"/>
              <a:gd name="connsiteY5" fmla="*/ 383317 h 46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733" h="462674">
                <a:moveTo>
                  <a:pt x="137160" y="337597"/>
                </a:moveTo>
                <a:cubicBezTo>
                  <a:pt x="237490" y="408082"/>
                  <a:pt x="337820" y="478567"/>
                  <a:pt x="411480" y="459517"/>
                </a:cubicBezTo>
                <a:cubicBezTo>
                  <a:pt x="485140" y="440467"/>
                  <a:pt x="568960" y="299497"/>
                  <a:pt x="579120" y="223297"/>
                </a:cubicBezTo>
                <a:cubicBezTo>
                  <a:pt x="589280" y="147097"/>
                  <a:pt x="551180" y="18827"/>
                  <a:pt x="472440" y="2317"/>
                </a:cubicBezTo>
                <a:cubicBezTo>
                  <a:pt x="393700" y="-14193"/>
                  <a:pt x="185420" y="60737"/>
                  <a:pt x="106680" y="124237"/>
                </a:cubicBezTo>
                <a:cubicBezTo>
                  <a:pt x="27940" y="187737"/>
                  <a:pt x="0" y="383317"/>
                  <a:pt x="0" y="383317"/>
                </a:cubicBezTo>
              </a:path>
            </a:pathLst>
          </a:custGeom>
          <a:noFill/>
          <a:ln>
            <a:solidFill>
              <a:srgbClr val="004F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p:cNvSpPr/>
          <p:nvPr/>
        </p:nvSpPr>
        <p:spPr>
          <a:xfrm>
            <a:off x="2971753" y="2673296"/>
            <a:ext cx="2869044" cy="1864422"/>
          </a:xfrm>
          <a:custGeom>
            <a:avLst/>
            <a:gdLst>
              <a:gd name="connsiteX0" fmla="*/ 144843 w 3825392"/>
              <a:gd name="connsiteY0" fmla="*/ 2280146 h 2485896"/>
              <a:gd name="connsiteX1" fmla="*/ 63 w 3825392"/>
              <a:gd name="connsiteY1" fmla="*/ 2333486 h 2485896"/>
              <a:gd name="connsiteX2" fmla="*/ 160083 w 3825392"/>
              <a:gd name="connsiteY2" fmla="*/ 2485886 h 2485896"/>
              <a:gd name="connsiteX3" fmla="*/ 7683 w 3825392"/>
              <a:gd name="connsiteY3" fmla="*/ 2325866 h 2485896"/>
              <a:gd name="connsiteX4" fmla="*/ 396303 w 3825392"/>
              <a:gd name="connsiteY4" fmla="*/ 2333486 h 2485896"/>
              <a:gd name="connsiteX5" fmla="*/ 1745043 w 3825392"/>
              <a:gd name="connsiteY5" fmla="*/ 2249666 h 2485896"/>
              <a:gd name="connsiteX6" fmla="*/ 2865183 w 3825392"/>
              <a:gd name="connsiteY6" fmla="*/ 1571486 h 2485896"/>
              <a:gd name="connsiteX7" fmla="*/ 3665283 w 3825392"/>
              <a:gd name="connsiteY7" fmla="*/ 222746 h 2485896"/>
              <a:gd name="connsiteX8" fmla="*/ 3589083 w 3825392"/>
              <a:gd name="connsiteY8" fmla="*/ 93206 h 2485896"/>
              <a:gd name="connsiteX9" fmla="*/ 3528123 w 3825392"/>
              <a:gd name="connsiteY9" fmla="*/ 138926 h 2485896"/>
              <a:gd name="connsiteX10" fmla="*/ 3726243 w 3825392"/>
              <a:gd name="connsiteY10" fmla="*/ 1766 h 2485896"/>
              <a:gd name="connsiteX11" fmla="*/ 3825303 w 3825392"/>
              <a:gd name="connsiteY11" fmla="*/ 253226 h 2485896"/>
              <a:gd name="connsiteX12" fmla="*/ 3711003 w 3825392"/>
              <a:gd name="connsiteY12" fmla="*/ 100826 h 248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25392" h="2485896">
                <a:moveTo>
                  <a:pt x="144843" y="2280146"/>
                </a:moveTo>
                <a:cubicBezTo>
                  <a:pt x="71183" y="2289671"/>
                  <a:pt x="-2477" y="2299196"/>
                  <a:pt x="63" y="2333486"/>
                </a:cubicBezTo>
                <a:cubicBezTo>
                  <a:pt x="2603" y="2367776"/>
                  <a:pt x="158813" y="2487156"/>
                  <a:pt x="160083" y="2485886"/>
                </a:cubicBezTo>
                <a:cubicBezTo>
                  <a:pt x="161353" y="2484616"/>
                  <a:pt x="-31687" y="2351266"/>
                  <a:pt x="7683" y="2325866"/>
                </a:cubicBezTo>
                <a:cubicBezTo>
                  <a:pt x="47053" y="2300466"/>
                  <a:pt x="106743" y="2346186"/>
                  <a:pt x="396303" y="2333486"/>
                </a:cubicBezTo>
                <a:cubicBezTo>
                  <a:pt x="685863" y="2320786"/>
                  <a:pt x="1333563" y="2376666"/>
                  <a:pt x="1745043" y="2249666"/>
                </a:cubicBezTo>
                <a:cubicBezTo>
                  <a:pt x="2156523" y="2122666"/>
                  <a:pt x="2545143" y="1909306"/>
                  <a:pt x="2865183" y="1571486"/>
                </a:cubicBezTo>
                <a:cubicBezTo>
                  <a:pt x="3185223" y="1233666"/>
                  <a:pt x="3544633" y="469126"/>
                  <a:pt x="3665283" y="222746"/>
                </a:cubicBezTo>
                <a:cubicBezTo>
                  <a:pt x="3785933" y="-23634"/>
                  <a:pt x="3611943" y="107176"/>
                  <a:pt x="3589083" y="93206"/>
                </a:cubicBezTo>
                <a:cubicBezTo>
                  <a:pt x="3566223" y="79236"/>
                  <a:pt x="3505263" y="154166"/>
                  <a:pt x="3528123" y="138926"/>
                </a:cubicBezTo>
                <a:cubicBezTo>
                  <a:pt x="3550983" y="123686"/>
                  <a:pt x="3676713" y="-17284"/>
                  <a:pt x="3726243" y="1766"/>
                </a:cubicBezTo>
                <a:cubicBezTo>
                  <a:pt x="3775773" y="20816"/>
                  <a:pt x="3827843" y="236716"/>
                  <a:pt x="3825303" y="253226"/>
                </a:cubicBezTo>
                <a:cubicBezTo>
                  <a:pt x="3822763" y="269736"/>
                  <a:pt x="3711003" y="100826"/>
                  <a:pt x="3711003" y="100826"/>
                </a:cubicBezTo>
              </a:path>
            </a:pathLst>
          </a:custGeom>
          <a:noFill/>
          <a:ln>
            <a:solidFill>
              <a:srgbClr val="004F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3836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BGP Changes Across 2016</a:t>
            </a: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27</a:t>
            </a:fld>
            <a:endParaRPr lang="en-AU" kern="0" dirty="0"/>
          </a:p>
        </p:txBody>
      </p:sp>
      <p:pic>
        <p:nvPicPr>
          <p:cNvPr id="5" name="Picture 4"/>
          <p:cNvPicPr>
            <a:picLocks noChangeAspect="1"/>
          </p:cNvPicPr>
          <p:nvPr/>
        </p:nvPicPr>
        <p:blipFill>
          <a:blip r:embed="rId2"/>
          <a:stretch>
            <a:fillRect/>
          </a:stretch>
        </p:blipFill>
        <p:spPr>
          <a:xfrm>
            <a:off x="1421611" y="1545636"/>
            <a:ext cx="6280601" cy="1411494"/>
          </a:xfrm>
          <a:prstGeom prst="rect">
            <a:avLst/>
          </a:prstGeom>
        </p:spPr>
      </p:pic>
      <p:sp>
        <p:nvSpPr>
          <p:cNvPr id="6" name="TextBox 5"/>
          <p:cNvSpPr txBox="1"/>
          <p:nvPr/>
        </p:nvSpPr>
        <p:spPr>
          <a:xfrm rot="495504">
            <a:off x="2141730" y="3964364"/>
            <a:ext cx="4914546" cy="715581"/>
          </a:xfrm>
          <a:prstGeom prst="rect">
            <a:avLst/>
          </a:prstGeom>
          <a:noFill/>
        </p:spPr>
        <p:txBody>
          <a:bodyPr wrap="square" rtlCol="0">
            <a:spAutoFit/>
          </a:bodyPr>
          <a:lstStyle/>
          <a:p>
            <a:r>
              <a:rPr lang="en-US" sz="1350" dirty="0">
                <a:solidFill>
                  <a:srgbClr val="0070C0"/>
                </a:solidFill>
                <a:latin typeface="AhnbergHand" charset="0"/>
                <a:ea typeface="AhnbergHand" charset="0"/>
                <a:cs typeface="AhnbergHand" charset="0"/>
              </a:rPr>
              <a:t>What is the level of correlation between </a:t>
            </a:r>
            <a:r>
              <a:rPr lang="en-US" sz="1350">
                <a:solidFill>
                  <a:srgbClr val="0070C0"/>
                </a:solidFill>
                <a:latin typeface="AhnbergHand" charset="0"/>
                <a:ea typeface="AhnbergHand" charset="0"/>
                <a:cs typeface="AhnbergHand" charset="0"/>
              </a:rPr>
              <a:t>these addresses and the address ranges recorded in the transfer logs?</a:t>
            </a:r>
          </a:p>
        </p:txBody>
      </p:sp>
      <p:sp>
        <p:nvSpPr>
          <p:cNvPr id="8" name="Freeform 7"/>
          <p:cNvSpPr/>
          <p:nvPr/>
        </p:nvSpPr>
        <p:spPr>
          <a:xfrm>
            <a:off x="5796136" y="1063229"/>
            <a:ext cx="2448272" cy="2156593"/>
          </a:xfrm>
          <a:custGeom>
            <a:avLst/>
            <a:gdLst>
              <a:gd name="connsiteX0" fmla="*/ 2231263 w 2383244"/>
              <a:gd name="connsiteY0" fmla="*/ 344083 h 2382212"/>
              <a:gd name="connsiteX1" fmla="*/ 1713103 w 2383244"/>
              <a:gd name="connsiteY1" fmla="*/ 1183 h 2382212"/>
              <a:gd name="connsiteX2" fmla="*/ 631063 w 2383244"/>
              <a:gd name="connsiteY2" fmla="*/ 245023 h 2382212"/>
              <a:gd name="connsiteX3" fmla="*/ 67183 w 2383244"/>
              <a:gd name="connsiteY3" fmla="*/ 603163 h 2382212"/>
              <a:gd name="connsiteX4" fmla="*/ 21463 w 2383244"/>
              <a:gd name="connsiteY4" fmla="*/ 1570903 h 2382212"/>
              <a:gd name="connsiteX5" fmla="*/ 166243 w 2383244"/>
              <a:gd name="connsiteY5" fmla="*/ 2241463 h 2382212"/>
              <a:gd name="connsiteX6" fmla="*/ 1202563 w 2383244"/>
              <a:gd name="connsiteY6" fmla="*/ 2325283 h 2382212"/>
              <a:gd name="connsiteX7" fmla="*/ 2025523 w 2383244"/>
              <a:gd name="connsiteY7" fmla="*/ 2294803 h 2382212"/>
              <a:gd name="connsiteX8" fmla="*/ 2360803 w 2383244"/>
              <a:gd name="connsiteY8" fmla="*/ 1296583 h 2382212"/>
              <a:gd name="connsiteX9" fmla="*/ 2353183 w 2383244"/>
              <a:gd name="connsiteY9" fmla="*/ 229783 h 238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3244" h="2382212">
                <a:moveTo>
                  <a:pt x="2231263" y="344083"/>
                </a:moveTo>
                <a:cubicBezTo>
                  <a:pt x="2105533" y="180888"/>
                  <a:pt x="1979803" y="17693"/>
                  <a:pt x="1713103" y="1183"/>
                </a:cubicBezTo>
                <a:cubicBezTo>
                  <a:pt x="1446403" y="-15327"/>
                  <a:pt x="905383" y="144693"/>
                  <a:pt x="631063" y="245023"/>
                </a:cubicBezTo>
                <a:cubicBezTo>
                  <a:pt x="356743" y="345353"/>
                  <a:pt x="168783" y="382183"/>
                  <a:pt x="67183" y="603163"/>
                </a:cubicBezTo>
                <a:cubicBezTo>
                  <a:pt x="-34417" y="824143"/>
                  <a:pt x="4953" y="1297853"/>
                  <a:pt x="21463" y="1570903"/>
                </a:cubicBezTo>
                <a:cubicBezTo>
                  <a:pt x="37973" y="1843953"/>
                  <a:pt x="-30607" y="2115733"/>
                  <a:pt x="166243" y="2241463"/>
                </a:cubicBezTo>
                <a:cubicBezTo>
                  <a:pt x="363093" y="2367193"/>
                  <a:pt x="892683" y="2316393"/>
                  <a:pt x="1202563" y="2325283"/>
                </a:cubicBezTo>
                <a:cubicBezTo>
                  <a:pt x="1512443" y="2334173"/>
                  <a:pt x="1832483" y="2466253"/>
                  <a:pt x="2025523" y="2294803"/>
                </a:cubicBezTo>
                <a:cubicBezTo>
                  <a:pt x="2218563" y="2123353"/>
                  <a:pt x="2306193" y="1640753"/>
                  <a:pt x="2360803" y="1296583"/>
                </a:cubicBezTo>
                <a:cubicBezTo>
                  <a:pt x="2415413" y="952413"/>
                  <a:pt x="2353183" y="229783"/>
                  <a:pt x="2353183" y="2297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9"/>
          <p:cNvSpPr/>
          <p:nvPr/>
        </p:nvSpPr>
        <p:spPr>
          <a:xfrm>
            <a:off x="5680710" y="3131766"/>
            <a:ext cx="1320165" cy="971604"/>
          </a:xfrm>
          <a:custGeom>
            <a:avLst/>
            <a:gdLst>
              <a:gd name="connsiteX0" fmla="*/ 0 w 1760220"/>
              <a:gd name="connsiteY0" fmla="*/ 1295472 h 1295472"/>
              <a:gd name="connsiteX1" fmla="*/ 281940 w 1760220"/>
              <a:gd name="connsiteY1" fmla="*/ 1181172 h 1295472"/>
              <a:gd name="connsiteX2" fmla="*/ 1272540 w 1760220"/>
              <a:gd name="connsiteY2" fmla="*/ 716352 h 1295472"/>
              <a:gd name="connsiteX3" fmla="*/ 1554480 w 1760220"/>
              <a:gd name="connsiteY3" fmla="*/ 91512 h 1295472"/>
              <a:gd name="connsiteX4" fmla="*/ 1447800 w 1760220"/>
              <a:gd name="connsiteY4" fmla="*/ 160092 h 1295472"/>
              <a:gd name="connsiteX5" fmla="*/ 1577340 w 1760220"/>
              <a:gd name="connsiteY5" fmla="*/ 72 h 1295472"/>
              <a:gd name="connsiteX6" fmla="*/ 1760220 w 1760220"/>
              <a:gd name="connsiteY6" fmla="*/ 182952 h 129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0220" h="1295472">
                <a:moveTo>
                  <a:pt x="0" y="1295472"/>
                </a:moveTo>
                <a:cubicBezTo>
                  <a:pt x="34925" y="1286582"/>
                  <a:pt x="69850" y="1277692"/>
                  <a:pt x="281940" y="1181172"/>
                </a:cubicBezTo>
                <a:cubicBezTo>
                  <a:pt x="494030" y="1084652"/>
                  <a:pt x="1060450" y="897962"/>
                  <a:pt x="1272540" y="716352"/>
                </a:cubicBezTo>
                <a:cubicBezTo>
                  <a:pt x="1484630" y="534742"/>
                  <a:pt x="1525270" y="184222"/>
                  <a:pt x="1554480" y="91512"/>
                </a:cubicBezTo>
                <a:cubicBezTo>
                  <a:pt x="1583690" y="-1198"/>
                  <a:pt x="1443990" y="175332"/>
                  <a:pt x="1447800" y="160092"/>
                </a:cubicBezTo>
                <a:cubicBezTo>
                  <a:pt x="1451610" y="144852"/>
                  <a:pt x="1525270" y="-3738"/>
                  <a:pt x="1577340" y="72"/>
                </a:cubicBezTo>
                <a:cubicBezTo>
                  <a:pt x="1629410" y="3882"/>
                  <a:pt x="1760220" y="182952"/>
                  <a:pt x="1760220" y="1829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58604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BGP Changes Across 2016</a:t>
            </a: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28</a:t>
            </a:fld>
            <a:endParaRPr lang="en-AU" kern="0" dirty="0"/>
          </a:p>
        </p:txBody>
      </p:sp>
      <p:pic>
        <p:nvPicPr>
          <p:cNvPr id="5" name="Picture 4"/>
          <p:cNvPicPr>
            <a:picLocks noChangeAspect="1"/>
          </p:cNvPicPr>
          <p:nvPr/>
        </p:nvPicPr>
        <p:blipFill>
          <a:blip r:embed="rId2"/>
          <a:stretch>
            <a:fillRect/>
          </a:stretch>
        </p:blipFill>
        <p:spPr>
          <a:xfrm>
            <a:off x="1421611" y="1545636"/>
            <a:ext cx="6280601" cy="1411494"/>
          </a:xfrm>
          <a:prstGeom prst="rect">
            <a:avLst/>
          </a:prstGeom>
        </p:spPr>
      </p:pic>
      <p:sp>
        <p:nvSpPr>
          <p:cNvPr id="3" name="Rectangle 2"/>
          <p:cNvSpPr/>
          <p:nvPr/>
        </p:nvSpPr>
        <p:spPr>
          <a:xfrm>
            <a:off x="1277634" y="2031690"/>
            <a:ext cx="6642738" cy="145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Freeform 6"/>
          <p:cNvSpPr/>
          <p:nvPr/>
        </p:nvSpPr>
        <p:spPr>
          <a:xfrm>
            <a:off x="2188845" y="1891665"/>
            <a:ext cx="5222222" cy="697401"/>
          </a:xfrm>
          <a:custGeom>
            <a:avLst/>
            <a:gdLst>
              <a:gd name="connsiteX0" fmla="*/ 6941820 w 6962962"/>
              <a:gd name="connsiteY0" fmla="*/ 0 h 929868"/>
              <a:gd name="connsiteX1" fmla="*/ 6888480 w 6962962"/>
              <a:gd name="connsiteY1" fmla="*/ 304800 h 929868"/>
              <a:gd name="connsiteX2" fmla="*/ 6332220 w 6962962"/>
              <a:gd name="connsiteY2" fmla="*/ 297180 h 929868"/>
              <a:gd name="connsiteX3" fmla="*/ 2049780 w 6962962"/>
              <a:gd name="connsiteY3" fmla="*/ 373380 h 929868"/>
              <a:gd name="connsiteX4" fmla="*/ 160020 w 6962962"/>
              <a:gd name="connsiteY4" fmla="*/ 480060 h 929868"/>
              <a:gd name="connsiteX5" fmla="*/ 182880 w 6962962"/>
              <a:gd name="connsiteY5" fmla="*/ 906780 h 929868"/>
              <a:gd name="connsiteX6" fmla="*/ 175260 w 6962962"/>
              <a:gd name="connsiteY6" fmla="*/ 769620 h 929868"/>
              <a:gd name="connsiteX7" fmla="*/ 198120 w 6962962"/>
              <a:gd name="connsiteY7" fmla="*/ 929640 h 929868"/>
              <a:gd name="connsiteX8" fmla="*/ 0 w 6962962"/>
              <a:gd name="connsiteY8" fmla="*/ 807720 h 92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2962" h="929868">
                <a:moveTo>
                  <a:pt x="6941820" y="0"/>
                </a:moveTo>
                <a:cubicBezTo>
                  <a:pt x="6965950" y="127635"/>
                  <a:pt x="6990080" y="255270"/>
                  <a:pt x="6888480" y="304800"/>
                </a:cubicBezTo>
                <a:cubicBezTo>
                  <a:pt x="6786880" y="354330"/>
                  <a:pt x="6332220" y="297180"/>
                  <a:pt x="6332220" y="297180"/>
                </a:cubicBezTo>
                <a:lnTo>
                  <a:pt x="2049780" y="373380"/>
                </a:lnTo>
                <a:cubicBezTo>
                  <a:pt x="1021080" y="403860"/>
                  <a:pt x="471170" y="391160"/>
                  <a:pt x="160020" y="480060"/>
                </a:cubicBezTo>
                <a:cubicBezTo>
                  <a:pt x="-151130" y="568960"/>
                  <a:pt x="180340" y="858520"/>
                  <a:pt x="182880" y="906780"/>
                </a:cubicBezTo>
                <a:cubicBezTo>
                  <a:pt x="185420" y="955040"/>
                  <a:pt x="172720" y="765810"/>
                  <a:pt x="175260" y="769620"/>
                </a:cubicBezTo>
                <a:cubicBezTo>
                  <a:pt x="177800" y="773430"/>
                  <a:pt x="227330" y="923290"/>
                  <a:pt x="198120" y="929640"/>
                </a:cubicBezTo>
                <a:cubicBezTo>
                  <a:pt x="168910" y="935990"/>
                  <a:pt x="0" y="807720"/>
                  <a:pt x="0" y="8077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p:cNvSpPr/>
          <p:nvPr/>
        </p:nvSpPr>
        <p:spPr>
          <a:xfrm>
            <a:off x="5949316" y="1891666"/>
            <a:ext cx="1564499" cy="487718"/>
          </a:xfrm>
          <a:custGeom>
            <a:avLst/>
            <a:gdLst>
              <a:gd name="connsiteX0" fmla="*/ 2004060 w 2085999"/>
              <a:gd name="connsiteY0" fmla="*/ 0 h 650291"/>
              <a:gd name="connsiteX1" fmla="*/ 2080260 w 2085999"/>
              <a:gd name="connsiteY1" fmla="*/ 281940 h 650291"/>
              <a:gd name="connsiteX2" fmla="*/ 1866900 w 2085999"/>
              <a:gd name="connsiteY2" fmla="*/ 411480 h 650291"/>
              <a:gd name="connsiteX3" fmla="*/ 1417320 w 2085999"/>
              <a:gd name="connsiteY3" fmla="*/ 396240 h 650291"/>
              <a:gd name="connsiteX4" fmla="*/ 182880 w 2085999"/>
              <a:gd name="connsiteY4" fmla="*/ 396240 h 650291"/>
              <a:gd name="connsiteX5" fmla="*/ 160020 w 2085999"/>
              <a:gd name="connsiteY5" fmla="*/ 647700 h 650291"/>
              <a:gd name="connsiteX6" fmla="*/ 220980 w 2085999"/>
              <a:gd name="connsiteY6" fmla="*/ 533400 h 650291"/>
              <a:gd name="connsiteX7" fmla="*/ 137160 w 2085999"/>
              <a:gd name="connsiteY7" fmla="*/ 640080 h 650291"/>
              <a:gd name="connsiteX8" fmla="*/ 0 w 2085999"/>
              <a:gd name="connsiteY8" fmla="*/ 541020 h 65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5999" h="650291">
                <a:moveTo>
                  <a:pt x="2004060" y="0"/>
                </a:moveTo>
                <a:cubicBezTo>
                  <a:pt x="2053590" y="106680"/>
                  <a:pt x="2103120" y="213360"/>
                  <a:pt x="2080260" y="281940"/>
                </a:cubicBezTo>
                <a:cubicBezTo>
                  <a:pt x="2057400" y="350520"/>
                  <a:pt x="1977390" y="392430"/>
                  <a:pt x="1866900" y="411480"/>
                </a:cubicBezTo>
                <a:cubicBezTo>
                  <a:pt x="1756410" y="430530"/>
                  <a:pt x="1417320" y="396240"/>
                  <a:pt x="1417320" y="396240"/>
                </a:cubicBezTo>
                <a:cubicBezTo>
                  <a:pt x="1136650" y="393700"/>
                  <a:pt x="392430" y="354330"/>
                  <a:pt x="182880" y="396240"/>
                </a:cubicBezTo>
                <a:cubicBezTo>
                  <a:pt x="-26670" y="438150"/>
                  <a:pt x="153670" y="624840"/>
                  <a:pt x="160020" y="647700"/>
                </a:cubicBezTo>
                <a:cubicBezTo>
                  <a:pt x="166370" y="670560"/>
                  <a:pt x="224790" y="534670"/>
                  <a:pt x="220980" y="533400"/>
                </a:cubicBezTo>
                <a:cubicBezTo>
                  <a:pt x="217170" y="532130"/>
                  <a:pt x="173990" y="638810"/>
                  <a:pt x="137160" y="640080"/>
                </a:cubicBezTo>
                <a:cubicBezTo>
                  <a:pt x="100330" y="641350"/>
                  <a:pt x="50165" y="591185"/>
                  <a:pt x="0" y="5410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1952709" y="2791834"/>
            <a:ext cx="2646294" cy="507831"/>
          </a:xfrm>
          <a:prstGeom prst="rect">
            <a:avLst/>
          </a:prstGeom>
          <a:noFill/>
        </p:spPr>
        <p:txBody>
          <a:bodyPr wrap="square" rtlCol="0">
            <a:spAutoFit/>
          </a:bodyPr>
          <a:lstStyle/>
          <a:p>
            <a:r>
              <a:rPr lang="en-US" sz="1350" dirty="0"/>
              <a:t>8,663 announcements are listed in the transfer logs</a:t>
            </a:r>
          </a:p>
        </p:txBody>
      </p:sp>
      <p:sp>
        <p:nvSpPr>
          <p:cNvPr id="13" name="TextBox 12"/>
          <p:cNvSpPr txBox="1"/>
          <p:nvPr/>
        </p:nvSpPr>
        <p:spPr>
          <a:xfrm>
            <a:off x="4936541" y="2813731"/>
            <a:ext cx="2646294" cy="507831"/>
          </a:xfrm>
          <a:prstGeom prst="rect">
            <a:avLst/>
          </a:prstGeom>
          <a:noFill/>
        </p:spPr>
        <p:txBody>
          <a:bodyPr wrap="square" rtlCol="0">
            <a:spAutoFit/>
          </a:bodyPr>
          <a:lstStyle/>
          <a:p>
            <a:r>
              <a:rPr lang="en-US" sz="1350" dirty="0"/>
              <a:t>117,982 announcements are NOT listed in the transfer logs</a:t>
            </a:r>
          </a:p>
        </p:txBody>
      </p:sp>
      <p:sp>
        <p:nvSpPr>
          <p:cNvPr id="14" name="Freeform 13"/>
          <p:cNvSpPr/>
          <p:nvPr/>
        </p:nvSpPr>
        <p:spPr>
          <a:xfrm>
            <a:off x="7176196" y="1717540"/>
            <a:ext cx="574544" cy="265565"/>
          </a:xfrm>
          <a:custGeom>
            <a:avLst/>
            <a:gdLst>
              <a:gd name="connsiteX0" fmla="*/ 63419 w 766059"/>
              <a:gd name="connsiteY0" fmla="*/ 277886 h 354086"/>
              <a:gd name="connsiteX1" fmla="*/ 520619 w 766059"/>
              <a:gd name="connsiteY1" fmla="*/ 285506 h 354086"/>
              <a:gd name="connsiteX2" fmla="*/ 764459 w 766059"/>
              <a:gd name="connsiteY2" fmla="*/ 178826 h 354086"/>
              <a:gd name="connsiteX3" fmla="*/ 596819 w 766059"/>
              <a:gd name="connsiteY3" fmla="*/ 56906 h 354086"/>
              <a:gd name="connsiteX4" fmla="*/ 63419 w 766059"/>
              <a:gd name="connsiteY4" fmla="*/ 18806 h 354086"/>
              <a:gd name="connsiteX5" fmla="*/ 10079 w 766059"/>
              <a:gd name="connsiteY5" fmla="*/ 354086 h 35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059" h="354086">
                <a:moveTo>
                  <a:pt x="63419" y="277886"/>
                </a:moveTo>
                <a:cubicBezTo>
                  <a:pt x="233599" y="289951"/>
                  <a:pt x="403779" y="302016"/>
                  <a:pt x="520619" y="285506"/>
                </a:cubicBezTo>
                <a:cubicBezTo>
                  <a:pt x="637459" y="268996"/>
                  <a:pt x="751759" y="216926"/>
                  <a:pt x="764459" y="178826"/>
                </a:cubicBezTo>
                <a:cubicBezTo>
                  <a:pt x="777159" y="140726"/>
                  <a:pt x="713659" y="83576"/>
                  <a:pt x="596819" y="56906"/>
                </a:cubicBezTo>
                <a:cubicBezTo>
                  <a:pt x="479979" y="30236"/>
                  <a:pt x="161209" y="-30724"/>
                  <a:pt x="63419" y="18806"/>
                </a:cubicBezTo>
                <a:cubicBezTo>
                  <a:pt x="-34371" y="68336"/>
                  <a:pt x="10079" y="354086"/>
                  <a:pt x="10079" y="3540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0608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BGP Changes Across 2016</a:t>
            </a: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29</a:t>
            </a:fld>
            <a:endParaRPr lang="en-AU" kern="0" dirty="0"/>
          </a:p>
        </p:txBody>
      </p:sp>
      <p:pic>
        <p:nvPicPr>
          <p:cNvPr id="5" name="Picture 4"/>
          <p:cNvPicPr>
            <a:picLocks noChangeAspect="1"/>
          </p:cNvPicPr>
          <p:nvPr/>
        </p:nvPicPr>
        <p:blipFill>
          <a:blip r:embed="rId2"/>
          <a:stretch>
            <a:fillRect/>
          </a:stretch>
        </p:blipFill>
        <p:spPr>
          <a:xfrm>
            <a:off x="739671" y="915566"/>
            <a:ext cx="6280601" cy="1411494"/>
          </a:xfrm>
          <a:prstGeom prst="rect">
            <a:avLst/>
          </a:prstGeom>
        </p:spPr>
      </p:pic>
      <p:sp>
        <p:nvSpPr>
          <p:cNvPr id="9" name="Rectangle 8"/>
          <p:cNvSpPr/>
          <p:nvPr/>
        </p:nvSpPr>
        <p:spPr>
          <a:xfrm>
            <a:off x="521550" y="1635646"/>
            <a:ext cx="6642738" cy="145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Box 2"/>
          <p:cNvSpPr txBox="1"/>
          <p:nvPr/>
        </p:nvSpPr>
        <p:spPr>
          <a:xfrm>
            <a:off x="2820557" y="1995686"/>
            <a:ext cx="1459054" cy="253916"/>
          </a:xfrm>
          <a:prstGeom prst="rect">
            <a:avLst/>
          </a:prstGeom>
          <a:noFill/>
        </p:spPr>
        <p:txBody>
          <a:bodyPr wrap="none" rtlCol="0">
            <a:spAutoFit/>
          </a:bodyPr>
          <a:lstStyle/>
          <a:p>
            <a:r>
              <a:rPr lang="en-US" sz="1050" dirty="0"/>
              <a:t>Listed as Transferred</a:t>
            </a:r>
          </a:p>
        </p:txBody>
      </p:sp>
      <p:sp>
        <p:nvSpPr>
          <p:cNvPr id="11" name="TextBox 10"/>
          <p:cNvSpPr txBox="1"/>
          <p:nvPr/>
        </p:nvSpPr>
        <p:spPr>
          <a:xfrm>
            <a:off x="4407846" y="1995686"/>
            <a:ext cx="718466" cy="253916"/>
          </a:xfrm>
          <a:prstGeom prst="rect">
            <a:avLst/>
          </a:prstGeom>
          <a:noFill/>
        </p:spPr>
        <p:txBody>
          <a:bodyPr wrap="none" rtlCol="0">
            <a:spAutoFit/>
          </a:bodyPr>
          <a:lstStyle/>
          <a:p>
            <a:r>
              <a:rPr lang="en-US" sz="1050"/>
              <a:t>UnListed</a:t>
            </a:r>
            <a:endParaRPr lang="en-US" sz="1050" dirty="0"/>
          </a:p>
        </p:txBody>
      </p:sp>
      <p:sp>
        <p:nvSpPr>
          <p:cNvPr id="7" name="TextBox 6"/>
          <p:cNvSpPr txBox="1"/>
          <p:nvPr/>
        </p:nvSpPr>
        <p:spPr>
          <a:xfrm>
            <a:off x="971600" y="2103698"/>
            <a:ext cx="6082540" cy="1869743"/>
          </a:xfrm>
          <a:prstGeom prst="rect">
            <a:avLst/>
          </a:prstGeom>
          <a:noFill/>
        </p:spPr>
        <p:txBody>
          <a:bodyPr wrap="square" rtlCol="0">
            <a:spAutoFit/>
          </a:bodyPr>
          <a:lstStyle/>
          <a:p>
            <a:r>
              <a:rPr lang="en-US" sz="1050" b="1" dirty="0"/>
              <a:t>Rehomed</a:t>
            </a:r>
          </a:p>
          <a:p>
            <a:r>
              <a:rPr lang="en-US" sz="1050" dirty="0"/>
              <a:t>    All		        1,539		 15,389		  9%</a:t>
            </a:r>
          </a:p>
          <a:p>
            <a:r>
              <a:rPr lang="en-US" sz="1050" dirty="0"/>
              <a:t>    Root Prefixes	        1,184	   	   9,551		11%</a:t>
            </a:r>
          </a:p>
          <a:p>
            <a:endParaRPr lang="en-US" sz="1050" dirty="0"/>
          </a:p>
          <a:p>
            <a:r>
              <a:rPr lang="en-US" sz="1050" b="1" dirty="0"/>
              <a:t>Removed</a:t>
            </a:r>
          </a:p>
          <a:p>
            <a:r>
              <a:rPr lang="en-US" sz="1050" dirty="0"/>
              <a:t>    All		        3,287		  64,287		  5%</a:t>
            </a:r>
          </a:p>
          <a:p>
            <a:r>
              <a:rPr lang="en-US" sz="1050" dirty="0"/>
              <a:t>    Root Prefixes	        1,877		  20,203		  9%</a:t>
            </a:r>
          </a:p>
          <a:p>
            <a:endParaRPr lang="en-US" sz="1050" dirty="0"/>
          </a:p>
          <a:p>
            <a:r>
              <a:rPr lang="en-US" sz="1050" b="1" dirty="0"/>
              <a:t>Added</a:t>
            </a:r>
          </a:p>
          <a:p>
            <a:r>
              <a:rPr lang="en-US" sz="1050" dirty="0"/>
              <a:t>   All		        8,663		117,982		  7%</a:t>
            </a:r>
          </a:p>
          <a:p>
            <a:r>
              <a:rPr lang="en-US" sz="1050" dirty="0"/>
              <a:t>  Root Prefixes	 </a:t>
            </a:r>
            <a:r>
              <a:rPr lang="en-US" sz="1050" dirty="0" smtClean="0"/>
              <a:t>	       </a:t>
            </a:r>
            <a:r>
              <a:rPr lang="en-US" sz="1050" dirty="0"/>
              <a:t>4,617		  41,621		10%</a:t>
            </a:r>
          </a:p>
        </p:txBody>
      </p:sp>
    </p:spTree>
    <p:extLst>
      <p:ext uri="{BB962C8B-B14F-4D97-AF65-F5344CB8AC3E}">
        <p14:creationId xmlns:p14="http://schemas.microsoft.com/office/powerpoint/2010/main" val="1975562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 Allocations by RIRs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1670" y="953202"/>
            <a:ext cx="5994666" cy="3997043"/>
          </a:xfrm>
        </p:spPr>
      </p:pic>
      <p:sp>
        <p:nvSpPr>
          <p:cNvPr id="4" name="Slide Number Placeholder 3"/>
          <p:cNvSpPr>
            <a:spLocks noGrp="1"/>
          </p:cNvSpPr>
          <p:nvPr>
            <p:ph type="sldNum" sz="quarter" idx="4"/>
          </p:nvPr>
        </p:nvSpPr>
        <p:spPr/>
        <p:txBody>
          <a:bodyPr/>
          <a:lstStyle/>
          <a:p>
            <a:fld id="{38B2A337-2C29-4402-A0A2-E290C184D5D3}" type="slidenum">
              <a:rPr lang="en-AU" kern="0" smtClean="0"/>
              <a:pPr/>
              <a:t>3</a:t>
            </a:fld>
            <a:endParaRPr lang="en-AU" kern="0" dirty="0"/>
          </a:p>
        </p:txBody>
      </p:sp>
      <p:sp>
        <p:nvSpPr>
          <p:cNvPr id="6" name="TextBox 5"/>
          <p:cNvSpPr txBox="1"/>
          <p:nvPr/>
        </p:nvSpPr>
        <p:spPr>
          <a:xfrm rot="21025745">
            <a:off x="2697539" y="1840940"/>
            <a:ext cx="2424575" cy="415498"/>
          </a:xfrm>
          <a:prstGeom prst="rect">
            <a:avLst/>
          </a:prstGeom>
          <a:solidFill>
            <a:schemeClr val="bg1"/>
          </a:solidFill>
        </p:spPr>
        <p:txBody>
          <a:bodyPr wrap="square" rtlCol="0">
            <a:spAutoFit/>
          </a:bodyPr>
          <a:lstStyle/>
          <a:p>
            <a:r>
              <a:rPr lang="en-US" sz="1050" dirty="0">
                <a:solidFill>
                  <a:srgbClr val="0000FF"/>
                </a:solidFill>
                <a:latin typeface="AhnbergHand"/>
                <a:cs typeface="AhnbergHand"/>
              </a:rPr>
              <a:t>Number of individual IPv6 </a:t>
            </a:r>
          </a:p>
          <a:p>
            <a:r>
              <a:rPr lang="en-US" sz="1050" dirty="0">
                <a:solidFill>
                  <a:srgbClr val="0000FF"/>
                </a:solidFill>
                <a:latin typeface="AhnbergHand"/>
                <a:cs typeface="AhnbergHand"/>
              </a:rPr>
              <a:t>address allocations per year</a:t>
            </a:r>
          </a:p>
        </p:txBody>
      </p:sp>
    </p:spTree>
    <p:extLst>
      <p:ext uri="{BB962C8B-B14F-4D97-AF65-F5344CB8AC3E}">
        <p14:creationId xmlns:p14="http://schemas.microsoft.com/office/powerpoint/2010/main" val="270339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7192" y="1200150"/>
            <a:ext cx="5869618" cy="3424238"/>
          </a:xfrm>
        </p:spPr>
      </p:pic>
      <p:sp>
        <p:nvSpPr>
          <p:cNvPr id="2" name="Title 1"/>
          <p:cNvSpPr>
            <a:spLocks noGrp="1"/>
          </p:cNvSpPr>
          <p:nvPr>
            <p:ph type="title"/>
          </p:nvPr>
        </p:nvSpPr>
        <p:spPr/>
        <p:txBody>
          <a:bodyPr/>
          <a:lstStyle/>
          <a:p>
            <a:r>
              <a:rPr lang="en-US" dirty="0" smtClean="0"/>
              <a:t>“Age” of Shifted Addresses</a:t>
            </a: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30</a:t>
            </a:fld>
            <a:endParaRPr lang="en-AU" kern="0" dirty="0"/>
          </a:p>
        </p:txBody>
      </p:sp>
      <p:sp>
        <p:nvSpPr>
          <p:cNvPr id="6" name="Freeform 5"/>
          <p:cNvSpPr/>
          <p:nvPr/>
        </p:nvSpPr>
        <p:spPr>
          <a:xfrm>
            <a:off x="1928554" y="3641006"/>
            <a:ext cx="418499" cy="284546"/>
          </a:xfrm>
          <a:custGeom>
            <a:avLst/>
            <a:gdLst>
              <a:gd name="connsiteX0" fmla="*/ 166254 w 557999"/>
              <a:gd name="connsiteY0" fmla="*/ 232715 h 379395"/>
              <a:gd name="connsiteX1" fmla="*/ 482138 w 557999"/>
              <a:gd name="connsiteY1" fmla="*/ 374031 h 379395"/>
              <a:gd name="connsiteX2" fmla="*/ 556952 w 557999"/>
              <a:gd name="connsiteY2" fmla="*/ 66461 h 379395"/>
              <a:gd name="connsiteX3" fmla="*/ 448887 w 557999"/>
              <a:gd name="connsiteY3" fmla="*/ 8271 h 379395"/>
              <a:gd name="connsiteX4" fmla="*/ 0 w 557999"/>
              <a:gd name="connsiteY4" fmla="*/ 191151 h 379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999" h="379395">
                <a:moveTo>
                  <a:pt x="166254" y="232715"/>
                </a:moveTo>
                <a:cubicBezTo>
                  <a:pt x="291638" y="317227"/>
                  <a:pt x="417022" y="401740"/>
                  <a:pt x="482138" y="374031"/>
                </a:cubicBezTo>
                <a:cubicBezTo>
                  <a:pt x="547254" y="346322"/>
                  <a:pt x="562494" y="127421"/>
                  <a:pt x="556952" y="66461"/>
                </a:cubicBezTo>
                <a:cubicBezTo>
                  <a:pt x="551410" y="5501"/>
                  <a:pt x="541712" y="-12511"/>
                  <a:pt x="448887" y="8271"/>
                </a:cubicBezTo>
                <a:cubicBezTo>
                  <a:pt x="356062" y="29053"/>
                  <a:pt x="0" y="191151"/>
                  <a:pt x="0" y="1911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Freeform 6"/>
          <p:cNvSpPr/>
          <p:nvPr/>
        </p:nvSpPr>
        <p:spPr>
          <a:xfrm>
            <a:off x="3443548" y="2751996"/>
            <a:ext cx="400853" cy="365896"/>
          </a:xfrm>
          <a:custGeom>
            <a:avLst/>
            <a:gdLst>
              <a:gd name="connsiteX0" fmla="*/ 99753 w 534471"/>
              <a:gd name="connsiteY0" fmla="*/ 237654 h 487861"/>
              <a:gd name="connsiteX1" fmla="*/ 407324 w 534471"/>
              <a:gd name="connsiteY1" fmla="*/ 487036 h 487861"/>
              <a:gd name="connsiteX2" fmla="*/ 523702 w 534471"/>
              <a:gd name="connsiteY2" fmla="*/ 162839 h 487861"/>
              <a:gd name="connsiteX3" fmla="*/ 157942 w 534471"/>
              <a:gd name="connsiteY3" fmla="*/ 4897 h 487861"/>
              <a:gd name="connsiteX4" fmla="*/ 0 w 534471"/>
              <a:gd name="connsiteY4" fmla="*/ 337407 h 487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71" h="487861">
                <a:moveTo>
                  <a:pt x="99753" y="237654"/>
                </a:moveTo>
                <a:cubicBezTo>
                  <a:pt x="218209" y="368579"/>
                  <a:pt x="336666" y="499505"/>
                  <a:pt x="407324" y="487036"/>
                </a:cubicBezTo>
                <a:cubicBezTo>
                  <a:pt x="477982" y="474567"/>
                  <a:pt x="565266" y="243196"/>
                  <a:pt x="523702" y="162839"/>
                </a:cubicBezTo>
                <a:cubicBezTo>
                  <a:pt x="482138" y="82482"/>
                  <a:pt x="245226" y="-24198"/>
                  <a:pt x="157942" y="4897"/>
                </a:cubicBezTo>
                <a:cubicBezTo>
                  <a:pt x="70658" y="33992"/>
                  <a:pt x="35329" y="185699"/>
                  <a:pt x="0" y="3374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reeform 7"/>
          <p:cNvSpPr/>
          <p:nvPr/>
        </p:nvSpPr>
        <p:spPr>
          <a:xfrm>
            <a:off x="5015809" y="1943837"/>
            <a:ext cx="324281" cy="207082"/>
          </a:xfrm>
          <a:custGeom>
            <a:avLst/>
            <a:gdLst>
              <a:gd name="connsiteX0" fmla="*/ 106525 w 432375"/>
              <a:gd name="connsiteY0" fmla="*/ 192982 h 276109"/>
              <a:gd name="connsiteX1" fmla="*/ 281092 w 432375"/>
              <a:gd name="connsiteY1" fmla="*/ 267796 h 276109"/>
              <a:gd name="connsiteX2" fmla="*/ 430721 w 432375"/>
              <a:gd name="connsiteY2" fmla="*/ 51665 h 276109"/>
              <a:gd name="connsiteX3" fmla="*/ 339281 w 432375"/>
              <a:gd name="connsiteY3" fmla="*/ 1789 h 276109"/>
              <a:gd name="connsiteX4" fmla="*/ 23398 w 432375"/>
              <a:gd name="connsiteY4" fmla="*/ 93229 h 276109"/>
              <a:gd name="connsiteX5" fmla="*/ 23398 w 432375"/>
              <a:gd name="connsiteY5" fmla="*/ 276109 h 27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375" h="276109">
                <a:moveTo>
                  <a:pt x="106525" y="192982"/>
                </a:moveTo>
                <a:cubicBezTo>
                  <a:pt x="166792" y="242165"/>
                  <a:pt x="227059" y="291349"/>
                  <a:pt x="281092" y="267796"/>
                </a:cubicBezTo>
                <a:cubicBezTo>
                  <a:pt x="335125" y="244243"/>
                  <a:pt x="421023" y="95999"/>
                  <a:pt x="430721" y="51665"/>
                </a:cubicBezTo>
                <a:cubicBezTo>
                  <a:pt x="440419" y="7331"/>
                  <a:pt x="407168" y="-5138"/>
                  <a:pt x="339281" y="1789"/>
                </a:cubicBezTo>
                <a:cubicBezTo>
                  <a:pt x="271394" y="8716"/>
                  <a:pt x="76045" y="47509"/>
                  <a:pt x="23398" y="93229"/>
                </a:cubicBezTo>
                <a:cubicBezTo>
                  <a:pt x="-29249" y="138949"/>
                  <a:pt x="23398" y="276109"/>
                  <a:pt x="23398" y="27610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1439653" y="4558306"/>
            <a:ext cx="2969083" cy="300082"/>
          </a:xfrm>
          <a:prstGeom prst="rect">
            <a:avLst/>
          </a:prstGeom>
          <a:noFill/>
        </p:spPr>
        <p:txBody>
          <a:bodyPr wrap="none" rtlCol="0">
            <a:spAutoFit/>
          </a:bodyPr>
          <a:lstStyle/>
          <a:p>
            <a:r>
              <a:rPr lang="en-US" sz="1350" dirty="0">
                <a:latin typeface="Max's Handwritin" charset="0"/>
                <a:ea typeface="Max's Handwritin" charset="0"/>
                <a:cs typeface="Max's Handwritin" charset="0"/>
              </a:rPr>
              <a:t>20% of all added addresses are under 18 </a:t>
            </a:r>
            <a:r>
              <a:rPr lang="en-US" sz="1350">
                <a:latin typeface="Max's Handwritin" charset="0"/>
                <a:ea typeface="Max's Handwritin" charset="0"/>
                <a:cs typeface="Max's Handwritin" charset="0"/>
              </a:rPr>
              <a:t>months “old”</a:t>
            </a:r>
          </a:p>
        </p:txBody>
      </p:sp>
      <p:sp>
        <p:nvSpPr>
          <p:cNvPr id="10" name="TextBox 9"/>
          <p:cNvSpPr txBox="1"/>
          <p:nvPr/>
        </p:nvSpPr>
        <p:spPr>
          <a:xfrm>
            <a:off x="3761910" y="3117892"/>
            <a:ext cx="3369833" cy="300082"/>
          </a:xfrm>
          <a:prstGeom prst="rect">
            <a:avLst/>
          </a:prstGeom>
          <a:noFill/>
        </p:spPr>
        <p:txBody>
          <a:bodyPr wrap="none" rtlCol="0">
            <a:spAutoFit/>
          </a:bodyPr>
          <a:lstStyle/>
          <a:p>
            <a:r>
              <a:rPr lang="en-US" sz="1350" dirty="0">
                <a:latin typeface="Max's Handwritin" charset="0"/>
                <a:ea typeface="Max's Handwritin" charset="0"/>
                <a:cs typeface="Max's Handwritin" charset="0"/>
              </a:rPr>
              <a:t>50% of all re-homed addresses are more than 10 </a:t>
            </a:r>
            <a:r>
              <a:rPr lang="en-US" sz="1350">
                <a:latin typeface="Max's Handwritin" charset="0"/>
                <a:ea typeface="Max's Handwritin" charset="0"/>
                <a:cs typeface="Max's Handwritin" charset="0"/>
              </a:rPr>
              <a:t>years “</a:t>
            </a:r>
            <a:r>
              <a:rPr lang="en-US" sz="1350" dirty="0">
                <a:latin typeface="Max's Handwritin" charset="0"/>
                <a:ea typeface="Max's Handwritin" charset="0"/>
                <a:cs typeface="Max's Handwritin" charset="0"/>
              </a:rPr>
              <a:t>old”</a:t>
            </a:r>
          </a:p>
        </p:txBody>
      </p:sp>
      <p:sp>
        <p:nvSpPr>
          <p:cNvPr id="11" name="TextBox 10"/>
          <p:cNvSpPr txBox="1"/>
          <p:nvPr/>
        </p:nvSpPr>
        <p:spPr>
          <a:xfrm>
            <a:off x="4682371" y="2697434"/>
            <a:ext cx="3348994" cy="300082"/>
          </a:xfrm>
          <a:prstGeom prst="rect">
            <a:avLst/>
          </a:prstGeom>
          <a:noFill/>
        </p:spPr>
        <p:txBody>
          <a:bodyPr wrap="none" rtlCol="0">
            <a:spAutoFit/>
          </a:bodyPr>
          <a:lstStyle/>
          <a:p>
            <a:r>
              <a:rPr lang="en-US" sz="1350" dirty="0">
                <a:latin typeface="Max's Handwritin" charset="0"/>
                <a:ea typeface="Max's Handwritin" charset="0"/>
                <a:cs typeface="Max's Handwritin" charset="0"/>
              </a:rPr>
              <a:t>20% of all removed addresses are more than 20 years “old”</a:t>
            </a:r>
          </a:p>
        </p:txBody>
      </p:sp>
      <p:sp>
        <p:nvSpPr>
          <p:cNvPr id="12" name="Freeform 11"/>
          <p:cNvSpPr/>
          <p:nvPr/>
        </p:nvSpPr>
        <p:spPr>
          <a:xfrm>
            <a:off x="5290799" y="2132215"/>
            <a:ext cx="333838" cy="399011"/>
          </a:xfrm>
          <a:custGeom>
            <a:avLst/>
            <a:gdLst>
              <a:gd name="connsiteX0" fmla="*/ 346700 w 445117"/>
              <a:gd name="connsiteY0" fmla="*/ 532014 h 532014"/>
              <a:gd name="connsiteX1" fmla="*/ 47442 w 445117"/>
              <a:gd name="connsiteY1" fmla="*/ 108065 h 532014"/>
              <a:gd name="connsiteX2" fmla="*/ 47442 w 445117"/>
              <a:gd name="connsiteY2" fmla="*/ 224443 h 532014"/>
              <a:gd name="connsiteX3" fmla="*/ 22504 w 445117"/>
              <a:gd name="connsiteY3" fmla="*/ 0 h 532014"/>
              <a:gd name="connsiteX4" fmla="*/ 413202 w 445117"/>
              <a:gd name="connsiteY4" fmla="*/ 224443 h 532014"/>
              <a:gd name="connsiteX5" fmla="*/ 413202 w 445117"/>
              <a:gd name="connsiteY5" fmla="*/ 216131 h 532014"/>
              <a:gd name="connsiteX6" fmla="*/ 338387 w 445117"/>
              <a:gd name="connsiteY6" fmla="*/ 191192 h 5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117" h="532014">
                <a:moveTo>
                  <a:pt x="346700" y="532014"/>
                </a:moveTo>
                <a:cubicBezTo>
                  <a:pt x="222009" y="345670"/>
                  <a:pt x="97318" y="159327"/>
                  <a:pt x="47442" y="108065"/>
                </a:cubicBezTo>
                <a:cubicBezTo>
                  <a:pt x="-2434" y="56803"/>
                  <a:pt x="51598" y="242454"/>
                  <a:pt x="47442" y="224443"/>
                </a:cubicBezTo>
                <a:cubicBezTo>
                  <a:pt x="43286" y="206432"/>
                  <a:pt x="-38456" y="0"/>
                  <a:pt x="22504" y="0"/>
                </a:cubicBezTo>
                <a:cubicBezTo>
                  <a:pt x="83464" y="0"/>
                  <a:pt x="348086" y="188421"/>
                  <a:pt x="413202" y="224443"/>
                </a:cubicBezTo>
                <a:cubicBezTo>
                  <a:pt x="478318" y="260465"/>
                  <a:pt x="425671" y="221673"/>
                  <a:pt x="413202" y="216131"/>
                </a:cubicBezTo>
                <a:cubicBezTo>
                  <a:pt x="400733" y="210589"/>
                  <a:pt x="369560" y="200890"/>
                  <a:pt x="338387" y="1911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12"/>
          <p:cNvSpPr/>
          <p:nvPr/>
        </p:nvSpPr>
        <p:spPr>
          <a:xfrm>
            <a:off x="3911914" y="2849008"/>
            <a:ext cx="639711" cy="336845"/>
          </a:xfrm>
          <a:custGeom>
            <a:avLst/>
            <a:gdLst>
              <a:gd name="connsiteX0" fmla="*/ 846864 w 852948"/>
              <a:gd name="connsiteY0" fmla="*/ 449126 h 449126"/>
              <a:gd name="connsiteX1" fmla="*/ 821926 w 852948"/>
              <a:gd name="connsiteY1" fmla="*/ 365998 h 449126"/>
              <a:gd name="connsiteX2" fmla="*/ 605795 w 852948"/>
              <a:gd name="connsiteY2" fmla="*/ 183118 h 449126"/>
              <a:gd name="connsiteX3" fmla="*/ 48842 w 852948"/>
              <a:gd name="connsiteY3" fmla="*/ 99991 h 449126"/>
              <a:gd name="connsiteX4" fmla="*/ 264973 w 852948"/>
              <a:gd name="connsiteY4" fmla="*/ 238 h 449126"/>
              <a:gd name="connsiteX5" fmla="*/ 7279 w 852948"/>
              <a:gd name="connsiteY5" fmla="*/ 75053 h 449126"/>
              <a:gd name="connsiteX6" fmla="*/ 65468 w 852948"/>
              <a:gd name="connsiteY6" fmla="*/ 166493 h 44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948" h="449126">
                <a:moveTo>
                  <a:pt x="846864" y="449126"/>
                </a:moveTo>
                <a:cubicBezTo>
                  <a:pt x="854484" y="429729"/>
                  <a:pt x="862104" y="410333"/>
                  <a:pt x="821926" y="365998"/>
                </a:cubicBezTo>
                <a:cubicBezTo>
                  <a:pt x="781748" y="321663"/>
                  <a:pt x="734642" y="227453"/>
                  <a:pt x="605795" y="183118"/>
                </a:cubicBezTo>
                <a:cubicBezTo>
                  <a:pt x="476948" y="138783"/>
                  <a:pt x="105646" y="130471"/>
                  <a:pt x="48842" y="99991"/>
                </a:cubicBezTo>
                <a:cubicBezTo>
                  <a:pt x="-7962" y="69511"/>
                  <a:pt x="271900" y="4394"/>
                  <a:pt x="264973" y="238"/>
                </a:cubicBezTo>
                <a:cubicBezTo>
                  <a:pt x="258046" y="-3918"/>
                  <a:pt x="40530" y="47344"/>
                  <a:pt x="7279" y="75053"/>
                </a:cubicBezTo>
                <a:cubicBezTo>
                  <a:pt x="-25972" y="102762"/>
                  <a:pt x="65468" y="166493"/>
                  <a:pt x="65468" y="1664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reeform 13"/>
          <p:cNvSpPr/>
          <p:nvPr/>
        </p:nvSpPr>
        <p:spPr>
          <a:xfrm>
            <a:off x="1810097" y="3932899"/>
            <a:ext cx="306537" cy="605850"/>
          </a:xfrm>
          <a:custGeom>
            <a:avLst/>
            <a:gdLst>
              <a:gd name="connsiteX0" fmla="*/ 0 w 408716"/>
              <a:gd name="connsiteY0" fmla="*/ 807800 h 807800"/>
              <a:gd name="connsiteX1" fmla="*/ 99753 w 408716"/>
              <a:gd name="connsiteY1" fmla="*/ 483604 h 807800"/>
              <a:gd name="connsiteX2" fmla="*/ 357447 w 408716"/>
              <a:gd name="connsiteY2" fmla="*/ 51342 h 807800"/>
              <a:gd name="connsiteX3" fmla="*/ 182880 w 408716"/>
              <a:gd name="connsiteY3" fmla="*/ 84593 h 807800"/>
              <a:gd name="connsiteX4" fmla="*/ 399011 w 408716"/>
              <a:gd name="connsiteY4" fmla="*/ 1466 h 807800"/>
              <a:gd name="connsiteX5" fmla="*/ 374073 w 408716"/>
              <a:gd name="connsiteY5" fmla="*/ 167720 h 80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6" h="807800">
                <a:moveTo>
                  <a:pt x="0" y="807800"/>
                </a:moveTo>
                <a:cubicBezTo>
                  <a:pt x="20089" y="708740"/>
                  <a:pt x="40179" y="609680"/>
                  <a:pt x="99753" y="483604"/>
                </a:cubicBezTo>
                <a:cubicBezTo>
                  <a:pt x="159327" y="357528"/>
                  <a:pt x="343593" y="117844"/>
                  <a:pt x="357447" y="51342"/>
                </a:cubicBezTo>
                <a:cubicBezTo>
                  <a:pt x="371301" y="-15160"/>
                  <a:pt x="175953" y="92906"/>
                  <a:pt x="182880" y="84593"/>
                </a:cubicBezTo>
                <a:cubicBezTo>
                  <a:pt x="189807" y="76280"/>
                  <a:pt x="367146" y="-12388"/>
                  <a:pt x="399011" y="1466"/>
                </a:cubicBezTo>
                <a:cubicBezTo>
                  <a:pt x="430876" y="15320"/>
                  <a:pt x="374073" y="167720"/>
                  <a:pt x="374073" y="1677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Freeform 16"/>
          <p:cNvSpPr/>
          <p:nvPr/>
        </p:nvSpPr>
        <p:spPr>
          <a:xfrm>
            <a:off x="4216632" y="2319197"/>
            <a:ext cx="243160" cy="455338"/>
          </a:xfrm>
          <a:custGeom>
            <a:avLst/>
            <a:gdLst>
              <a:gd name="connsiteX0" fmla="*/ 0 w 324213"/>
              <a:gd name="connsiteY0" fmla="*/ 407396 h 607117"/>
              <a:gd name="connsiteX1" fmla="*/ 191192 w 324213"/>
              <a:gd name="connsiteY1" fmla="*/ 606902 h 607117"/>
              <a:gd name="connsiteX2" fmla="*/ 324196 w 324213"/>
              <a:gd name="connsiteY2" fmla="*/ 374145 h 607117"/>
              <a:gd name="connsiteX3" fmla="*/ 182880 w 324213"/>
              <a:gd name="connsiteY3" fmla="*/ 598589 h 607117"/>
              <a:gd name="connsiteX4" fmla="*/ 182880 w 324213"/>
              <a:gd name="connsiteY4" fmla="*/ 116451 h 607117"/>
              <a:gd name="connsiteX5" fmla="*/ 141316 w 324213"/>
              <a:gd name="connsiteY5" fmla="*/ 41636 h 607117"/>
              <a:gd name="connsiteX6" fmla="*/ 24938 w 324213"/>
              <a:gd name="connsiteY6" fmla="*/ 166327 h 607117"/>
              <a:gd name="connsiteX7" fmla="*/ 149629 w 324213"/>
              <a:gd name="connsiteY7" fmla="*/ 73 h 607117"/>
              <a:gd name="connsiteX8" fmla="*/ 324196 w 324213"/>
              <a:gd name="connsiteY8" fmla="*/ 149702 h 60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213" h="607117">
                <a:moveTo>
                  <a:pt x="0" y="407396"/>
                </a:moveTo>
                <a:cubicBezTo>
                  <a:pt x="68579" y="509920"/>
                  <a:pt x="137159" y="612444"/>
                  <a:pt x="191192" y="606902"/>
                </a:cubicBezTo>
                <a:cubicBezTo>
                  <a:pt x="245225" y="601360"/>
                  <a:pt x="325581" y="375530"/>
                  <a:pt x="324196" y="374145"/>
                </a:cubicBezTo>
                <a:cubicBezTo>
                  <a:pt x="322811" y="372760"/>
                  <a:pt x="206433" y="641538"/>
                  <a:pt x="182880" y="598589"/>
                </a:cubicBezTo>
                <a:cubicBezTo>
                  <a:pt x="159327" y="555640"/>
                  <a:pt x="189807" y="209276"/>
                  <a:pt x="182880" y="116451"/>
                </a:cubicBezTo>
                <a:cubicBezTo>
                  <a:pt x="175953" y="23626"/>
                  <a:pt x="167640" y="33323"/>
                  <a:pt x="141316" y="41636"/>
                </a:cubicBezTo>
                <a:cubicBezTo>
                  <a:pt x="114992" y="49949"/>
                  <a:pt x="23553" y="173254"/>
                  <a:pt x="24938" y="166327"/>
                </a:cubicBezTo>
                <a:cubicBezTo>
                  <a:pt x="26323" y="159400"/>
                  <a:pt x="99753" y="2844"/>
                  <a:pt x="149629" y="73"/>
                </a:cubicBezTo>
                <a:cubicBezTo>
                  <a:pt x="199505" y="-2698"/>
                  <a:pt x="261850" y="73502"/>
                  <a:pt x="324196" y="14970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02572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of Shifted Addresses</a:t>
            </a: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31</a:t>
            </a:fld>
            <a:endParaRPr lang="en-AU" kern="0" dirty="0"/>
          </a:p>
        </p:txBody>
      </p:sp>
      <p:sp>
        <p:nvSpPr>
          <p:cNvPr id="3" name="Content Placeholder 2"/>
          <p:cNvSpPr>
            <a:spLocks noGrp="1"/>
          </p:cNvSpPr>
          <p:nvPr>
            <p:ph idx="1"/>
          </p:nvPr>
        </p:nvSpPr>
        <p:spPr/>
        <p:txBody>
          <a:bodyPr/>
          <a:lstStyle/>
          <a:p>
            <a:r>
              <a:rPr lang="en-US" dirty="0" smtClean="0"/>
              <a:t>Some 20% of addresses that changed their routing state in 2016 are “legacy” allocated addresses that are more than 20 years “old”</a:t>
            </a:r>
          </a:p>
          <a:p>
            <a:r>
              <a:rPr lang="en-US" dirty="0" smtClean="0"/>
              <a:t>Addresses older than 20 years look to be more stable than the registry “norm”</a:t>
            </a:r>
          </a:p>
          <a:p>
            <a:r>
              <a:rPr lang="en-US" dirty="0" smtClean="0"/>
              <a:t>Addresses allocated in the past 18 months are more likely to have been announced (naturally!)</a:t>
            </a:r>
          </a:p>
          <a:p>
            <a:r>
              <a:rPr lang="en-US" dirty="0" smtClean="0"/>
              <a:t>Addresses that are 5 </a:t>
            </a:r>
            <a:r>
              <a:rPr lang="mr-IN" dirty="0" smtClean="0"/>
              <a:t>–</a:t>
            </a:r>
            <a:r>
              <a:rPr lang="en-US" dirty="0" smtClean="0"/>
              <a:t> 10 years old are more likely to have been removed from the routing system in 2016</a:t>
            </a:r>
          </a:p>
          <a:p>
            <a:endParaRPr lang="en-US" dirty="0"/>
          </a:p>
          <a:p>
            <a:endParaRPr lang="en-US" dirty="0"/>
          </a:p>
        </p:txBody>
      </p:sp>
    </p:spTree>
    <p:extLst>
      <p:ext uri="{BB962C8B-B14F-4D97-AF65-F5344CB8AC3E}">
        <p14:creationId xmlns:p14="http://schemas.microsoft.com/office/powerpoint/2010/main" val="387480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BGP Data and Transfer Logs</a:t>
            </a:r>
            <a:endParaRPr lang="en-US" dirty="0"/>
          </a:p>
        </p:txBody>
      </p:sp>
      <p:sp>
        <p:nvSpPr>
          <p:cNvPr id="3" name="Content Placeholder 2"/>
          <p:cNvSpPr>
            <a:spLocks noGrp="1"/>
          </p:cNvSpPr>
          <p:nvPr>
            <p:ph idx="1"/>
          </p:nvPr>
        </p:nvSpPr>
        <p:spPr/>
        <p:txBody>
          <a:bodyPr/>
          <a:lstStyle/>
          <a:p>
            <a:r>
              <a:rPr lang="en-US" dirty="0" smtClean="0"/>
              <a:t>Some 5-10 % of address changes seen across 2016 (announced, withdrawn and re-homed) are listed in the RIR transfer logs</a:t>
            </a:r>
          </a:p>
          <a:p>
            <a:r>
              <a:rPr lang="en-US" dirty="0" smtClean="0"/>
              <a:t>That does </a:t>
            </a:r>
            <a:r>
              <a:rPr lang="en-US" b="1" dirty="0" smtClean="0"/>
              <a:t>NOT</a:t>
            </a:r>
            <a:r>
              <a:rPr lang="en-US" dirty="0" smtClean="0"/>
              <a:t> imply that the remaining 90-95% of address transfers are all unrecorded transfers</a:t>
            </a:r>
          </a:p>
          <a:p>
            <a:pPr lvl="1"/>
            <a:r>
              <a:rPr lang="en-US" dirty="0" smtClean="0"/>
              <a:t>But it does point to a larger body of addresses that have changed their advertisement status in one way or another, some of which may have involved leasing or other  forms of address movement, that are not recorded in the transfer logs</a:t>
            </a:r>
          </a:p>
          <a:p>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32</a:t>
            </a:fld>
            <a:endParaRPr lang="en-AU" kern="0" dirty="0"/>
          </a:p>
        </p:txBody>
      </p:sp>
    </p:spTree>
    <p:extLst>
      <p:ext uri="{BB962C8B-B14F-4D97-AF65-F5344CB8AC3E}">
        <p14:creationId xmlns:p14="http://schemas.microsoft.com/office/powerpoint/2010/main" val="1564207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Movement and the Registries</a:t>
            </a:r>
            <a:endParaRPr lang="en-US" dirty="0"/>
          </a:p>
        </p:txBody>
      </p:sp>
      <p:sp>
        <p:nvSpPr>
          <p:cNvPr id="3" name="Content Placeholder 2"/>
          <p:cNvSpPr>
            <a:spLocks noGrp="1"/>
          </p:cNvSpPr>
          <p:nvPr>
            <p:ph idx="1"/>
          </p:nvPr>
        </p:nvSpPr>
        <p:spPr/>
        <p:txBody>
          <a:bodyPr>
            <a:normAutofit/>
          </a:bodyPr>
          <a:lstStyle/>
          <a:p>
            <a:r>
              <a:rPr lang="en-US" dirty="0" smtClean="0"/>
              <a:t>It is not clear from this analysis what has happened in the case of the other addresses. This could include:</a:t>
            </a:r>
          </a:p>
          <a:p>
            <a:pPr lvl="1"/>
            <a:r>
              <a:rPr lang="en-US" dirty="0" smtClean="0"/>
              <a:t>”normal” movement of edge networks between upstream providers (customer ‘churn’)</a:t>
            </a:r>
          </a:p>
          <a:p>
            <a:pPr lvl="1"/>
            <a:r>
              <a:rPr lang="en-US" dirty="0" smtClean="0"/>
              <a:t>Occluded multi-homing</a:t>
            </a:r>
          </a:p>
          <a:p>
            <a:pPr lvl="1"/>
            <a:r>
              <a:rPr lang="en-US" dirty="0" smtClean="0"/>
              <a:t>Address movement within a distributed edge network</a:t>
            </a:r>
          </a:p>
          <a:p>
            <a:pPr lvl="1"/>
            <a:r>
              <a:rPr lang="en-US" dirty="0" smtClean="0"/>
              <a:t>Address leasing</a:t>
            </a:r>
          </a:p>
          <a:p>
            <a:pPr lvl="1"/>
            <a:r>
              <a:rPr lang="en-US" dirty="0" smtClean="0"/>
              <a:t>Address transfers not recorded in the transfer registries</a:t>
            </a:r>
          </a:p>
          <a:p>
            <a:r>
              <a:rPr lang="en-US" dirty="0" smtClean="0"/>
              <a:t>More analysis is required to understand what is happening here</a:t>
            </a:r>
          </a:p>
        </p:txBody>
      </p:sp>
      <p:sp>
        <p:nvSpPr>
          <p:cNvPr id="4" name="Slide Number Placeholder 3"/>
          <p:cNvSpPr>
            <a:spLocks noGrp="1"/>
          </p:cNvSpPr>
          <p:nvPr>
            <p:ph type="sldNum" sz="quarter" idx="4"/>
          </p:nvPr>
        </p:nvSpPr>
        <p:spPr/>
        <p:txBody>
          <a:bodyPr/>
          <a:lstStyle/>
          <a:p>
            <a:fld id="{38B2A337-2C29-4402-A0A2-E290C184D5D3}" type="slidenum">
              <a:rPr lang="en-AU" kern="0" smtClean="0"/>
              <a:pPr/>
              <a:t>33</a:t>
            </a:fld>
            <a:endParaRPr lang="en-AU" kern="0" dirty="0"/>
          </a:p>
        </p:txBody>
      </p:sp>
    </p:spTree>
    <p:extLst>
      <p:ext uri="{BB962C8B-B14F-4D97-AF65-F5344CB8AC3E}">
        <p14:creationId xmlns:p14="http://schemas.microsoft.com/office/powerpoint/2010/main" val="34873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6774" y="1200151"/>
            <a:ext cx="4610846" cy="3394472"/>
          </a:xfrm>
        </p:spPr>
        <p:txBody>
          <a:bodyPr>
            <a:normAutofit/>
          </a:bodyPr>
          <a:lstStyle/>
          <a:p>
            <a:pPr marL="0" indent="0">
              <a:buNone/>
            </a:pPr>
            <a:r>
              <a:rPr lang="en-US" sz="2800" dirty="0" smtClean="0">
                <a:solidFill>
                  <a:schemeClr val="accent6">
                    <a:lumMod val="50000"/>
                  </a:schemeClr>
                </a:solidFill>
                <a:latin typeface="AhnbergHand"/>
                <a:cs typeface="AhnbergHand"/>
              </a:rPr>
              <a:t>Thank You!</a:t>
            </a:r>
          </a:p>
          <a:p>
            <a:pPr marL="0" indent="0">
              <a:buNone/>
            </a:pPr>
            <a:endParaRPr lang="en-US" sz="2800" dirty="0">
              <a:solidFill>
                <a:schemeClr val="accent6">
                  <a:lumMod val="50000"/>
                </a:schemeClr>
              </a:solidFill>
              <a:latin typeface="AhnbergHand"/>
              <a:cs typeface="AhnbergHand"/>
            </a:endParaRPr>
          </a:p>
          <a:p>
            <a:pPr marL="0" indent="0">
              <a:buNone/>
            </a:pPr>
            <a:endParaRPr lang="en-US" sz="2800" dirty="0" smtClean="0">
              <a:solidFill>
                <a:schemeClr val="accent6">
                  <a:lumMod val="50000"/>
                </a:schemeClr>
              </a:solidFill>
              <a:latin typeface="AhnbergHand"/>
              <a:cs typeface="AhnbergHand"/>
            </a:endParaRPr>
          </a:p>
          <a:p>
            <a:pPr marL="0" indent="0">
              <a:buNone/>
            </a:pPr>
            <a:endParaRPr lang="en-US" sz="2800" dirty="0">
              <a:solidFill>
                <a:schemeClr val="accent6">
                  <a:lumMod val="50000"/>
                </a:schemeClr>
              </a:solidFill>
              <a:latin typeface="AhnbergHand"/>
              <a:cs typeface="AhnbergHand"/>
            </a:endParaRPr>
          </a:p>
          <a:p>
            <a:pPr marL="0" indent="0" algn="r">
              <a:buNone/>
            </a:pPr>
            <a:r>
              <a:rPr lang="en-US" sz="2800" dirty="0" smtClean="0">
                <a:solidFill>
                  <a:schemeClr val="accent6">
                    <a:lumMod val="50000"/>
                  </a:schemeClr>
                </a:solidFill>
                <a:latin typeface="AhnbergHand"/>
                <a:cs typeface="AhnbergHand"/>
              </a:rPr>
              <a:t>								   			</a:t>
            </a:r>
            <a:endParaRPr lang="en-US" sz="2800"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521838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 Allocations by RIRs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1670" y="953202"/>
            <a:ext cx="5994666" cy="3997043"/>
          </a:xfrm>
        </p:spPr>
      </p:pic>
      <p:sp>
        <p:nvSpPr>
          <p:cNvPr id="4" name="Slide Number Placeholder 3"/>
          <p:cNvSpPr>
            <a:spLocks noGrp="1"/>
          </p:cNvSpPr>
          <p:nvPr>
            <p:ph type="sldNum" sz="quarter" idx="4"/>
          </p:nvPr>
        </p:nvSpPr>
        <p:spPr/>
        <p:txBody>
          <a:bodyPr/>
          <a:lstStyle/>
          <a:p>
            <a:fld id="{38B2A337-2C29-4402-A0A2-E290C184D5D3}" type="slidenum">
              <a:rPr lang="en-AU" kern="0" smtClean="0"/>
              <a:pPr/>
              <a:t>4</a:t>
            </a:fld>
            <a:endParaRPr lang="en-AU" kern="0" dirty="0"/>
          </a:p>
        </p:txBody>
      </p:sp>
      <p:sp>
        <p:nvSpPr>
          <p:cNvPr id="6" name="TextBox 5"/>
          <p:cNvSpPr txBox="1"/>
          <p:nvPr/>
        </p:nvSpPr>
        <p:spPr>
          <a:xfrm rot="21025745">
            <a:off x="2697539" y="1840940"/>
            <a:ext cx="2424575" cy="415498"/>
          </a:xfrm>
          <a:prstGeom prst="rect">
            <a:avLst/>
          </a:prstGeom>
          <a:solidFill>
            <a:schemeClr val="bg1"/>
          </a:solidFill>
        </p:spPr>
        <p:txBody>
          <a:bodyPr wrap="square" rtlCol="0">
            <a:spAutoFit/>
          </a:bodyPr>
          <a:lstStyle/>
          <a:p>
            <a:r>
              <a:rPr lang="en-US" sz="1050" dirty="0">
                <a:solidFill>
                  <a:srgbClr val="0000FF"/>
                </a:solidFill>
                <a:latin typeface="AhnbergHand"/>
                <a:cs typeface="AhnbergHand"/>
              </a:rPr>
              <a:t>Number of individual IPv6 </a:t>
            </a:r>
          </a:p>
          <a:p>
            <a:r>
              <a:rPr lang="en-US" sz="1050" dirty="0">
                <a:solidFill>
                  <a:srgbClr val="0000FF"/>
                </a:solidFill>
                <a:latin typeface="AhnbergHand"/>
                <a:cs typeface="AhnbergHand"/>
              </a:rPr>
              <a:t>address allocations per year</a:t>
            </a:r>
          </a:p>
        </p:txBody>
      </p:sp>
      <p:sp>
        <p:nvSpPr>
          <p:cNvPr id="3" name="Freeform 2"/>
          <p:cNvSpPr/>
          <p:nvPr/>
        </p:nvSpPr>
        <p:spPr>
          <a:xfrm>
            <a:off x="2375817" y="1169644"/>
            <a:ext cx="4708445" cy="3302468"/>
          </a:xfrm>
          <a:custGeom>
            <a:avLst/>
            <a:gdLst>
              <a:gd name="connsiteX0" fmla="*/ 25025 w 6277927"/>
              <a:gd name="connsiteY0" fmla="*/ 4399314 h 4403290"/>
              <a:gd name="connsiteX1" fmla="*/ 124085 w 6277927"/>
              <a:gd name="connsiteY1" fmla="*/ 4353594 h 4403290"/>
              <a:gd name="connsiteX2" fmla="*/ 992765 w 6277927"/>
              <a:gd name="connsiteY2" fmla="*/ 4048794 h 4403290"/>
              <a:gd name="connsiteX3" fmla="*/ 3972185 w 6277927"/>
              <a:gd name="connsiteY3" fmla="*/ 1785654 h 4403290"/>
              <a:gd name="connsiteX4" fmla="*/ 6006725 w 6277927"/>
              <a:gd name="connsiteY4" fmla="*/ 284514 h 4403290"/>
              <a:gd name="connsiteX5" fmla="*/ 6067685 w 6277927"/>
              <a:gd name="connsiteY5" fmla="*/ 71154 h 4403290"/>
              <a:gd name="connsiteX6" fmla="*/ 6273425 w 6277927"/>
              <a:gd name="connsiteY6" fmla="*/ 17814 h 4403290"/>
              <a:gd name="connsiteX7" fmla="*/ 6189605 w 6277927"/>
              <a:gd name="connsiteY7" fmla="*/ 353094 h 440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7927" h="4403290">
                <a:moveTo>
                  <a:pt x="25025" y="4399314"/>
                </a:moveTo>
                <a:cubicBezTo>
                  <a:pt x="-6090" y="4405664"/>
                  <a:pt x="-37205" y="4412014"/>
                  <a:pt x="124085" y="4353594"/>
                </a:cubicBezTo>
                <a:cubicBezTo>
                  <a:pt x="285375" y="4295174"/>
                  <a:pt x="351415" y="4476784"/>
                  <a:pt x="992765" y="4048794"/>
                </a:cubicBezTo>
                <a:cubicBezTo>
                  <a:pt x="1634115" y="3620804"/>
                  <a:pt x="3136525" y="2413034"/>
                  <a:pt x="3972185" y="1785654"/>
                </a:cubicBezTo>
                <a:cubicBezTo>
                  <a:pt x="4807845" y="1158274"/>
                  <a:pt x="5657475" y="570264"/>
                  <a:pt x="6006725" y="284514"/>
                </a:cubicBezTo>
                <a:cubicBezTo>
                  <a:pt x="6355975" y="-1236"/>
                  <a:pt x="6023235" y="115604"/>
                  <a:pt x="6067685" y="71154"/>
                </a:cubicBezTo>
                <a:cubicBezTo>
                  <a:pt x="6112135" y="26704"/>
                  <a:pt x="6253105" y="-29176"/>
                  <a:pt x="6273425" y="17814"/>
                </a:cubicBezTo>
                <a:cubicBezTo>
                  <a:pt x="6293745" y="64804"/>
                  <a:pt x="6241675" y="208949"/>
                  <a:pt x="6189605" y="35309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6621286" y="691511"/>
            <a:ext cx="1749197" cy="461665"/>
          </a:xfrm>
          <a:prstGeom prst="rect">
            <a:avLst/>
          </a:prstGeom>
          <a:noFill/>
        </p:spPr>
        <p:txBody>
          <a:bodyPr wrap="none" rtlCol="0">
            <a:spAutoFit/>
          </a:bodyPr>
          <a:lstStyle/>
          <a:p>
            <a:r>
              <a:rPr lang="en-US" sz="1200" dirty="0" smtClean="0">
                <a:solidFill>
                  <a:schemeClr val="accent1">
                    <a:lumMod val="60000"/>
                    <a:lumOff val="40000"/>
                  </a:schemeClr>
                </a:solidFill>
                <a:latin typeface="AhnbergHand" charset="0"/>
                <a:ea typeface="AhnbergHand" charset="0"/>
                <a:cs typeface="AhnbergHand" charset="0"/>
              </a:rPr>
              <a:t>Year-by-year</a:t>
            </a:r>
          </a:p>
          <a:p>
            <a:r>
              <a:rPr lang="en-US" sz="1200" dirty="0">
                <a:solidFill>
                  <a:schemeClr val="accent1">
                    <a:lumMod val="60000"/>
                    <a:lumOff val="40000"/>
                  </a:schemeClr>
                </a:solidFill>
                <a:latin typeface="AhnbergHand" charset="0"/>
                <a:ea typeface="AhnbergHand" charset="0"/>
                <a:cs typeface="AhnbergHand" charset="0"/>
              </a:rPr>
              <a:t>u</a:t>
            </a:r>
            <a:r>
              <a:rPr lang="en-US" sz="1200" dirty="0" smtClean="0">
                <a:solidFill>
                  <a:schemeClr val="accent1">
                    <a:lumMod val="60000"/>
                    <a:lumOff val="40000"/>
                  </a:schemeClr>
                </a:solidFill>
                <a:latin typeface="AhnbergHand" charset="0"/>
                <a:ea typeface="AhnbergHand" charset="0"/>
                <a:cs typeface="AhnbergHand" charset="0"/>
              </a:rPr>
              <a:t>p and to the right</a:t>
            </a:r>
            <a:endParaRPr lang="en-US" sz="1200" dirty="0">
              <a:solidFill>
                <a:schemeClr val="accent1">
                  <a:lumMod val="60000"/>
                  <a:lumOff val="40000"/>
                </a:schemeClr>
              </a:solidFill>
              <a:latin typeface="AhnbergHand" charset="0"/>
              <a:ea typeface="AhnbergHand" charset="0"/>
              <a:cs typeface="AhnbergHand" charset="0"/>
            </a:endParaRPr>
          </a:p>
        </p:txBody>
      </p:sp>
    </p:spTree>
    <p:extLst>
      <p:ext uri="{BB962C8B-B14F-4D97-AF65-F5344CB8AC3E}">
        <p14:creationId xmlns:p14="http://schemas.microsoft.com/office/powerpoint/2010/main" val="1340946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356" y="1063230"/>
            <a:ext cx="6052998" cy="4035937"/>
          </a:xfrm>
          <a:prstGeom prst="rect">
            <a:avLst/>
          </a:prstGeom>
        </p:spPr>
      </p:pic>
      <p:sp>
        <p:nvSpPr>
          <p:cNvPr id="2" name="Title 1"/>
          <p:cNvSpPr>
            <a:spLocks noGrp="1"/>
          </p:cNvSpPr>
          <p:nvPr>
            <p:ph type="title"/>
          </p:nvPr>
        </p:nvSpPr>
        <p:spPr/>
        <p:txBody>
          <a:bodyPr/>
          <a:lstStyle/>
          <a:p>
            <a:r>
              <a:rPr lang="en-US" dirty="0" smtClean="0"/>
              <a:t>IPv6 Allocated Addresses</a:t>
            </a:r>
            <a:endParaRPr lang="en-US" dirty="0"/>
          </a:p>
        </p:txBody>
      </p:sp>
      <p:sp>
        <p:nvSpPr>
          <p:cNvPr id="5" name="TextBox 4"/>
          <p:cNvSpPr txBox="1"/>
          <p:nvPr/>
        </p:nvSpPr>
        <p:spPr>
          <a:xfrm rot="21025745">
            <a:off x="2317969" y="1724399"/>
            <a:ext cx="2644171" cy="577081"/>
          </a:xfrm>
          <a:prstGeom prst="rect">
            <a:avLst/>
          </a:prstGeom>
          <a:solidFill>
            <a:schemeClr val="bg1"/>
          </a:solidFill>
        </p:spPr>
        <p:txBody>
          <a:bodyPr wrap="square" rtlCol="0">
            <a:spAutoFit/>
          </a:bodyPr>
          <a:lstStyle/>
          <a:p>
            <a:r>
              <a:rPr lang="en-US" sz="1050" dirty="0">
                <a:solidFill>
                  <a:srgbClr val="0000FF"/>
                </a:solidFill>
                <a:latin typeface="AhnbergHand"/>
                <a:cs typeface="AhnbergHand"/>
              </a:rPr>
              <a:t>Volume of Allocated IPv6 Addresses (using units of /32s) per year</a:t>
            </a:r>
          </a:p>
        </p:txBody>
      </p:sp>
      <p:sp>
        <p:nvSpPr>
          <p:cNvPr id="3" name="Rectangle 2"/>
          <p:cNvSpPr/>
          <p:nvPr/>
        </p:nvSpPr>
        <p:spPr>
          <a:xfrm>
            <a:off x="1705356" y="2194560"/>
            <a:ext cx="150876" cy="12550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TextBox 6"/>
          <p:cNvSpPr txBox="1"/>
          <p:nvPr/>
        </p:nvSpPr>
        <p:spPr>
          <a:xfrm>
            <a:off x="7270887" y="1963727"/>
            <a:ext cx="1797287" cy="461665"/>
          </a:xfrm>
          <a:prstGeom prst="rect">
            <a:avLst/>
          </a:prstGeom>
          <a:noFill/>
        </p:spPr>
        <p:txBody>
          <a:bodyPr wrap="none" rtlCol="0">
            <a:spAutoFit/>
          </a:bodyPr>
          <a:lstStyle/>
          <a:p>
            <a:r>
              <a:rPr lang="en-US" sz="1200" dirty="0" smtClean="0">
                <a:solidFill>
                  <a:schemeClr val="accent1">
                    <a:lumMod val="60000"/>
                    <a:lumOff val="40000"/>
                  </a:schemeClr>
                </a:solidFill>
                <a:latin typeface="AhnbergHand" charset="0"/>
                <a:ea typeface="AhnbergHand" charset="0"/>
                <a:cs typeface="AhnbergHand" charset="0"/>
              </a:rPr>
              <a:t>Year-by-year steady</a:t>
            </a:r>
          </a:p>
          <a:p>
            <a:r>
              <a:rPr lang="en-US" sz="1200" dirty="0" smtClean="0">
                <a:solidFill>
                  <a:schemeClr val="accent1">
                    <a:lumMod val="60000"/>
                    <a:lumOff val="40000"/>
                  </a:schemeClr>
                </a:solidFill>
                <a:latin typeface="AhnbergHand" charset="0"/>
                <a:ea typeface="AhnbergHand" charset="0"/>
                <a:cs typeface="AhnbergHand" charset="0"/>
              </a:rPr>
              <a:t>(+/- 20%) </a:t>
            </a:r>
          </a:p>
        </p:txBody>
      </p:sp>
      <p:sp>
        <p:nvSpPr>
          <p:cNvPr id="4" name="Freeform 3"/>
          <p:cNvSpPr/>
          <p:nvPr/>
        </p:nvSpPr>
        <p:spPr>
          <a:xfrm>
            <a:off x="3853092" y="2131415"/>
            <a:ext cx="3312149" cy="510952"/>
          </a:xfrm>
          <a:custGeom>
            <a:avLst/>
            <a:gdLst>
              <a:gd name="connsiteX0" fmla="*/ 0 w 3312149"/>
              <a:gd name="connsiteY0" fmla="*/ 435211 h 510952"/>
              <a:gd name="connsiteX1" fmla="*/ 699989 w 3312149"/>
              <a:gd name="connsiteY1" fmla="*/ 328006 h 510952"/>
              <a:gd name="connsiteX2" fmla="*/ 1242323 w 3312149"/>
              <a:gd name="connsiteY2" fmla="*/ 409986 h 510952"/>
              <a:gd name="connsiteX3" fmla="*/ 1563940 w 3312149"/>
              <a:gd name="connsiteY3" fmla="*/ 220800 h 510952"/>
              <a:gd name="connsiteX4" fmla="*/ 1980149 w 3312149"/>
              <a:gd name="connsiteY4" fmla="*/ 510886 h 510952"/>
              <a:gd name="connsiteX5" fmla="*/ 2390053 w 3312149"/>
              <a:gd name="connsiteY5" fmla="*/ 246025 h 510952"/>
              <a:gd name="connsiteX6" fmla="*/ 2856712 w 3312149"/>
              <a:gd name="connsiteY6" fmla="*/ 82064 h 510952"/>
              <a:gd name="connsiteX7" fmla="*/ 3260309 w 3312149"/>
              <a:gd name="connsiteY7" fmla="*/ 75757 h 510952"/>
              <a:gd name="connsiteX8" fmla="*/ 3127879 w 3312149"/>
              <a:gd name="connsiteY8" fmla="*/ 83 h 510952"/>
              <a:gd name="connsiteX9" fmla="*/ 3310759 w 3312149"/>
              <a:gd name="connsiteY9" fmla="*/ 63145 h 510952"/>
              <a:gd name="connsiteX10" fmla="*/ 3197247 w 3312149"/>
              <a:gd name="connsiteY10" fmla="*/ 164044 h 51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2149" h="510952">
                <a:moveTo>
                  <a:pt x="0" y="435211"/>
                </a:moveTo>
                <a:cubicBezTo>
                  <a:pt x="246467" y="383710"/>
                  <a:pt x="492935" y="332210"/>
                  <a:pt x="699989" y="328006"/>
                </a:cubicBezTo>
                <a:cubicBezTo>
                  <a:pt x="907043" y="323802"/>
                  <a:pt x="1098331" y="427854"/>
                  <a:pt x="1242323" y="409986"/>
                </a:cubicBezTo>
                <a:cubicBezTo>
                  <a:pt x="1386315" y="392118"/>
                  <a:pt x="1440969" y="203983"/>
                  <a:pt x="1563940" y="220800"/>
                </a:cubicBezTo>
                <a:cubicBezTo>
                  <a:pt x="1686911" y="237617"/>
                  <a:pt x="1842464" y="506682"/>
                  <a:pt x="1980149" y="510886"/>
                </a:cubicBezTo>
                <a:cubicBezTo>
                  <a:pt x="2117834" y="515090"/>
                  <a:pt x="2243959" y="317495"/>
                  <a:pt x="2390053" y="246025"/>
                </a:cubicBezTo>
                <a:cubicBezTo>
                  <a:pt x="2536147" y="174555"/>
                  <a:pt x="2711669" y="110442"/>
                  <a:pt x="2856712" y="82064"/>
                </a:cubicBezTo>
                <a:cubicBezTo>
                  <a:pt x="3001755" y="53686"/>
                  <a:pt x="3215115" y="89420"/>
                  <a:pt x="3260309" y="75757"/>
                </a:cubicBezTo>
                <a:cubicBezTo>
                  <a:pt x="3305503" y="62094"/>
                  <a:pt x="3119471" y="2185"/>
                  <a:pt x="3127879" y="83"/>
                </a:cubicBezTo>
                <a:cubicBezTo>
                  <a:pt x="3136287" y="-2019"/>
                  <a:pt x="3299198" y="35818"/>
                  <a:pt x="3310759" y="63145"/>
                </a:cubicBezTo>
                <a:cubicBezTo>
                  <a:pt x="3322320" y="90472"/>
                  <a:pt x="3259783" y="127258"/>
                  <a:pt x="3197247" y="164044"/>
                </a:cubicBezTo>
              </a:path>
            </a:pathLst>
          </a:cu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3296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 Allocated Addresses</a:t>
            </a:r>
            <a:endParaRPr lang="en-US" dirty="0"/>
          </a:p>
        </p:txBody>
      </p:sp>
      <p:sp>
        <p:nvSpPr>
          <p:cNvPr id="5" name="TextBox 4"/>
          <p:cNvSpPr txBox="1"/>
          <p:nvPr/>
        </p:nvSpPr>
        <p:spPr>
          <a:xfrm rot="21025745">
            <a:off x="2498298" y="1349976"/>
            <a:ext cx="2644171" cy="577081"/>
          </a:xfrm>
          <a:prstGeom prst="rect">
            <a:avLst/>
          </a:prstGeom>
          <a:solidFill>
            <a:schemeClr val="bg1"/>
          </a:solidFill>
        </p:spPr>
        <p:txBody>
          <a:bodyPr wrap="square" rtlCol="0">
            <a:spAutoFit/>
          </a:bodyPr>
          <a:lstStyle/>
          <a:p>
            <a:r>
              <a:rPr lang="en-US" sz="1050" dirty="0">
                <a:solidFill>
                  <a:srgbClr val="0000FF"/>
                </a:solidFill>
                <a:latin typeface="AhnbergHand"/>
                <a:cs typeface="AhnbergHand"/>
              </a:rPr>
              <a:t>Volume of Allocated IPv6 Addresses (using units of /32s) per year</a:t>
            </a:r>
          </a:p>
        </p:txBody>
      </p:sp>
      <p:sp>
        <p:nvSpPr>
          <p:cNvPr id="3" name="Rectangle 2"/>
          <p:cNvSpPr/>
          <p:nvPr/>
        </p:nvSpPr>
        <p:spPr>
          <a:xfrm>
            <a:off x="1705356" y="2194560"/>
            <a:ext cx="150876" cy="12550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658" y="1005576"/>
            <a:ext cx="6210690" cy="4141081"/>
          </a:xfrm>
          <a:prstGeom prst="rect">
            <a:avLst/>
          </a:prstGeom>
        </p:spPr>
      </p:pic>
      <p:sp>
        <p:nvSpPr>
          <p:cNvPr id="8" name="Freeform 7"/>
          <p:cNvSpPr/>
          <p:nvPr/>
        </p:nvSpPr>
        <p:spPr>
          <a:xfrm>
            <a:off x="3246120" y="1505797"/>
            <a:ext cx="3691890" cy="3157643"/>
          </a:xfrm>
          <a:custGeom>
            <a:avLst/>
            <a:gdLst>
              <a:gd name="connsiteX0" fmla="*/ 0 w 4922520"/>
              <a:gd name="connsiteY0" fmla="*/ 4210191 h 4210191"/>
              <a:gd name="connsiteX1" fmla="*/ 967740 w 4922520"/>
              <a:gd name="connsiteY1" fmla="*/ 4080651 h 4210191"/>
              <a:gd name="connsiteX2" fmla="*/ 2583180 w 4922520"/>
              <a:gd name="connsiteY2" fmla="*/ 3532011 h 4210191"/>
              <a:gd name="connsiteX3" fmla="*/ 3741420 w 4922520"/>
              <a:gd name="connsiteY3" fmla="*/ 2693811 h 4210191"/>
              <a:gd name="connsiteX4" fmla="*/ 4823460 w 4922520"/>
              <a:gd name="connsiteY4" fmla="*/ 186831 h 4210191"/>
              <a:gd name="connsiteX5" fmla="*/ 4709160 w 4922520"/>
              <a:gd name="connsiteY5" fmla="*/ 163971 h 4210191"/>
              <a:gd name="connsiteX6" fmla="*/ 4876800 w 4922520"/>
              <a:gd name="connsiteY6" fmla="*/ 11571 h 4210191"/>
              <a:gd name="connsiteX7" fmla="*/ 4922520 w 4922520"/>
              <a:gd name="connsiteY7" fmla="*/ 217311 h 4210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2520" h="4210191">
                <a:moveTo>
                  <a:pt x="0" y="4210191"/>
                </a:moveTo>
                <a:cubicBezTo>
                  <a:pt x="268605" y="4201936"/>
                  <a:pt x="537210" y="4193681"/>
                  <a:pt x="967740" y="4080651"/>
                </a:cubicBezTo>
                <a:cubicBezTo>
                  <a:pt x="1398270" y="3967621"/>
                  <a:pt x="2120900" y="3763151"/>
                  <a:pt x="2583180" y="3532011"/>
                </a:cubicBezTo>
                <a:cubicBezTo>
                  <a:pt x="3045460" y="3300871"/>
                  <a:pt x="3368040" y="3251341"/>
                  <a:pt x="3741420" y="2693811"/>
                </a:cubicBezTo>
                <a:cubicBezTo>
                  <a:pt x="4114800" y="2136281"/>
                  <a:pt x="4662170" y="608471"/>
                  <a:pt x="4823460" y="186831"/>
                </a:cubicBezTo>
                <a:cubicBezTo>
                  <a:pt x="4984750" y="-234809"/>
                  <a:pt x="4700270" y="193181"/>
                  <a:pt x="4709160" y="163971"/>
                </a:cubicBezTo>
                <a:cubicBezTo>
                  <a:pt x="4718050" y="134761"/>
                  <a:pt x="4841240" y="2681"/>
                  <a:pt x="4876800" y="11571"/>
                </a:cubicBezTo>
                <a:cubicBezTo>
                  <a:pt x="4912360" y="20461"/>
                  <a:pt x="4922520" y="217311"/>
                  <a:pt x="4922520" y="217311"/>
                </a:cubicBez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p:cNvSpPr/>
          <p:nvPr/>
        </p:nvSpPr>
        <p:spPr>
          <a:xfrm>
            <a:off x="3674346" y="3017139"/>
            <a:ext cx="3257950" cy="1758918"/>
          </a:xfrm>
          <a:custGeom>
            <a:avLst/>
            <a:gdLst>
              <a:gd name="connsiteX0" fmla="*/ 533 w 4343933"/>
              <a:gd name="connsiteY0" fmla="*/ 2332228 h 2345224"/>
              <a:gd name="connsiteX1" fmla="*/ 91973 w 4343933"/>
              <a:gd name="connsiteY1" fmla="*/ 2294128 h 2345224"/>
              <a:gd name="connsiteX2" fmla="*/ 572033 w 4343933"/>
              <a:gd name="connsiteY2" fmla="*/ 1920748 h 2345224"/>
              <a:gd name="connsiteX3" fmla="*/ 1265453 w 4343933"/>
              <a:gd name="connsiteY3" fmla="*/ 1097788 h 2345224"/>
              <a:gd name="connsiteX4" fmla="*/ 2057933 w 4343933"/>
              <a:gd name="connsiteY4" fmla="*/ 122428 h 2345224"/>
              <a:gd name="connsiteX5" fmla="*/ 2309393 w 4343933"/>
              <a:gd name="connsiteY5" fmla="*/ 160528 h 2345224"/>
              <a:gd name="connsiteX6" fmla="*/ 2835173 w 4343933"/>
              <a:gd name="connsiteY6" fmla="*/ 1448308 h 2345224"/>
              <a:gd name="connsiteX7" fmla="*/ 3376193 w 4343933"/>
              <a:gd name="connsiteY7" fmla="*/ 2286508 h 2345224"/>
              <a:gd name="connsiteX8" fmla="*/ 4298213 w 4343933"/>
              <a:gd name="connsiteY8" fmla="*/ 1989328 h 2345224"/>
              <a:gd name="connsiteX9" fmla="*/ 4130573 w 4343933"/>
              <a:gd name="connsiteY9" fmla="*/ 1951228 h 2345224"/>
              <a:gd name="connsiteX10" fmla="*/ 4313453 w 4343933"/>
              <a:gd name="connsiteY10" fmla="*/ 1981708 h 2345224"/>
              <a:gd name="connsiteX11" fmla="*/ 4343933 w 4343933"/>
              <a:gd name="connsiteY11" fmla="*/ 2096008 h 234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3933" h="2345224">
                <a:moveTo>
                  <a:pt x="533" y="2332228"/>
                </a:moveTo>
                <a:cubicBezTo>
                  <a:pt x="-1372" y="2347468"/>
                  <a:pt x="-3277" y="2362708"/>
                  <a:pt x="91973" y="2294128"/>
                </a:cubicBezTo>
                <a:cubicBezTo>
                  <a:pt x="187223" y="2225548"/>
                  <a:pt x="376453" y="2120138"/>
                  <a:pt x="572033" y="1920748"/>
                </a:cubicBezTo>
                <a:cubicBezTo>
                  <a:pt x="767613" y="1721358"/>
                  <a:pt x="1017803" y="1397508"/>
                  <a:pt x="1265453" y="1097788"/>
                </a:cubicBezTo>
                <a:cubicBezTo>
                  <a:pt x="1513103" y="798068"/>
                  <a:pt x="1883943" y="278638"/>
                  <a:pt x="2057933" y="122428"/>
                </a:cubicBezTo>
                <a:cubicBezTo>
                  <a:pt x="2231923" y="-33782"/>
                  <a:pt x="2179853" y="-60452"/>
                  <a:pt x="2309393" y="160528"/>
                </a:cubicBezTo>
                <a:cubicBezTo>
                  <a:pt x="2438933" y="381508"/>
                  <a:pt x="2657373" y="1093978"/>
                  <a:pt x="2835173" y="1448308"/>
                </a:cubicBezTo>
                <a:cubicBezTo>
                  <a:pt x="3012973" y="1802638"/>
                  <a:pt x="3132353" y="2196338"/>
                  <a:pt x="3376193" y="2286508"/>
                </a:cubicBezTo>
                <a:cubicBezTo>
                  <a:pt x="3620033" y="2376678"/>
                  <a:pt x="4172483" y="2045208"/>
                  <a:pt x="4298213" y="1989328"/>
                </a:cubicBezTo>
                <a:cubicBezTo>
                  <a:pt x="4423943" y="1933448"/>
                  <a:pt x="4128033" y="1952498"/>
                  <a:pt x="4130573" y="1951228"/>
                </a:cubicBezTo>
                <a:cubicBezTo>
                  <a:pt x="4133113" y="1949958"/>
                  <a:pt x="4277893" y="1957578"/>
                  <a:pt x="4313453" y="1981708"/>
                </a:cubicBezTo>
                <a:cubicBezTo>
                  <a:pt x="4349013" y="2005838"/>
                  <a:pt x="4340123" y="2078228"/>
                  <a:pt x="4343933" y="2096008"/>
                </a:cubicBezTo>
              </a:path>
            </a:pathLst>
          </a:custGeom>
          <a:noFill/>
          <a:ln>
            <a:solidFill>
              <a:srgbClr val="00A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9"/>
          <p:cNvSpPr/>
          <p:nvPr/>
        </p:nvSpPr>
        <p:spPr>
          <a:xfrm>
            <a:off x="3480435" y="3493596"/>
            <a:ext cx="3536824" cy="1301290"/>
          </a:xfrm>
          <a:custGeom>
            <a:avLst/>
            <a:gdLst>
              <a:gd name="connsiteX0" fmla="*/ 0 w 4715765"/>
              <a:gd name="connsiteY0" fmla="*/ 1696953 h 1735053"/>
              <a:gd name="connsiteX1" fmla="*/ 647700 w 4715765"/>
              <a:gd name="connsiteY1" fmla="*/ 1506453 h 1735053"/>
              <a:gd name="connsiteX2" fmla="*/ 1226820 w 4715765"/>
              <a:gd name="connsiteY2" fmla="*/ 5313 h 1735053"/>
              <a:gd name="connsiteX3" fmla="*/ 1821180 w 4715765"/>
              <a:gd name="connsiteY3" fmla="*/ 1003533 h 1735053"/>
              <a:gd name="connsiteX4" fmla="*/ 2636520 w 4715765"/>
              <a:gd name="connsiteY4" fmla="*/ 896853 h 1735053"/>
              <a:gd name="connsiteX5" fmla="*/ 3002280 w 4715765"/>
              <a:gd name="connsiteY5" fmla="*/ 1224513 h 1735053"/>
              <a:gd name="connsiteX6" fmla="*/ 3634740 w 4715765"/>
              <a:gd name="connsiteY6" fmla="*/ 1323573 h 1735053"/>
              <a:gd name="connsiteX7" fmla="*/ 4663440 w 4715765"/>
              <a:gd name="connsiteY7" fmla="*/ 1628373 h 1735053"/>
              <a:gd name="connsiteX8" fmla="*/ 4579620 w 4715765"/>
              <a:gd name="connsiteY8" fmla="*/ 1506453 h 1735053"/>
              <a:gd name="connsiteX9" fmla="*/ 4709160 w 4715765"/>
              <a:gd name="connsiteY9" fmla="*/ 1628373 h 1735053"/>
              <a:gd name="connsiteX10" fmla="*/ 4518660 w 4715765"/>
              <a:gd name="connsiteY10" fmla="*/ 1735053 h 173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15765" h="1735053">
                <a:moveTo>
                  <a:pt x="0" y="1696953"/>
                </a:moveTo>
                <a:cubicBezTo>
                  <a:pt x="221615" y="1742673"/>
                  <a:pt x="443230" y="1788393"/>
                  <a:pt x="647700" y="1506453"/>
                </a:cubicBezTo>
                <a:cubicBezTo>
                  <a:pt x="852170" y="1224513"/>
                  <a:pt x="1031240" y="89133"/>
                  <a:pt x="1226820" y="5313"/>
                </a:cubicBezTo>
                <a:cubicBezTo>
                  <a:pt x="1422400" y="-78507"/>
                  <a:pt x="1586230" y="854943"/>
                  <a:pt x="1821180" y="1003533"/>
                </a:cubicBezTo>
                <a:cubicBezTo>
                  <a:pt x="2056130" y="1152123"/>
                  <a:pt x="2439670" y="860023"/>
                  <a:pt x="2636520" y="896853"/>
                </a:cubicBezTo>
                <a:cubicBezTo>
                  <a:pt x="2833370" y="933683"/>
                  <a:pt x="2835910" y="1153393"/>
                  <a:pt x="3002280" y="1224513"/>
                </a:cubicBezTo>
                <a:cubicBezTo>
                  <a:pt x="3168650" y="1295633"/>
                  <a:pt x="3357880" y="1256263"/>
                  <a:pt x="3634740" y="1323573"/>
                </a:cubicBezTo>
                <a:cubicBezTo>
                  <a:pt x="3911600" y="1390883"/>
                  <a:pt x="4505960" y="1597893"/>
                  <a:pt x="4663440" y="1628373"/>
                </a:cubicBezTo>
                <a:cubicBezTo>
                  <a:pt x="4820920" y="1658853"/>
                  <a:pt x="4572000" y="1506453"/>
                  <a:pt x="4579620" y="1506453"/>
                </a:cubicBezTo>
                <a:cubicBezTo>
                  <a:pt x="4587240" y="1506453"/>
                  <a:pt x="4719320" y="1590273"/>
                  <a:pt x="4709160" y="1628373"/>
                </a:cubicBezTo>
                <a:cubicBezTo>
                  <a:pt x="4699000" y="1666473"/>
                  <a:pt x="4518660" y="1735053"/>
                  <a:pt x="4518660" y="1735053"/>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p:cNvSpPr/>
          <p:nvPr/>
        </p:nvSpPr>
        <p:spPr>
          <a:xfrm>
            <a:off x="4023360" y="4202679"/>
            <a:ext cx="3008514" cy="575062"/>
          </a:xfrm>
          <a:custGeom>
            <a:avLst/>
            <a:gdLst>
              <a:gd name="connsiteX0" fmla="*/ 0 w 4011352"/>
              <a:gd name="connsiteY0" fmla="*/ 766749 h 766749"/>
              <a:gd name="connsiteX1" fmla="*/ 693420 w 4011352"/>
              <a:gd name="connsiteY1" fmla="*/ 614349 h 766749"/>
              <a:gd name="connsiteX2" fmla="*/ 1211580 w 4011352"/>
              <a:gd name="connsiteY2" fmla="*/ 4749 h 766749"/>
              <a:gd name="connsiteX3" fmla="*/ 1524000 w 4011352"/>
              <a:gd name="connsiteY3" fmla="*/ 347649 h 766749"/>
              <a:gd name="connsiteX4" fmla="*/ 1783080 w 4011352"/>
              <a:gd name="connsiteY4" fmla="*/ 652449 h 766749"/>
              <a:gd name="connsiteX5" fmla="*/ 2385060 w 4011352"/>
              <a:gd name="connsiteY5" fmla="*/ 538149 h 766749"/>
              <a:gd name="connsiteX6" fmla="*/ 3017520 w 4011352"/>
              <a:gd name="connsiteY6" fmla="*/ 621969 h 766749"/>
              <a:gd name="connsiteX7" fmla="*/ 3741420 w 4011352"/>
              <a:gd name="connsiteY7" fmla="*/ 553389 h 766749"/>
              <a:gd name="connsiteX8" fmla="*/ 4000500 w 4011352"/>
              <a:gd name="connsiteY8" fmla="*/ 492429 h 766749"/>
              <a:gd name="connsiteX9" fmla="*/ 3909060 w 4011352"/>
              <a:gd name="connsiteY9" fmla="*/ 385749 h 766749"/>
              <a:gd name="connsiteX10" fmla="*/ 4008120 w 4011352"/>
              <a:gd name="connsiteY10" fmla="*/ 492429 h 766749"/>
              <a:gd name="connsiteX11" fmla="*/ 3977640 w 4011352"/>
              <a:gd name="connsiteY11" fmla="*/ 591489 h 76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11352" h="766749">
                <a:moveTo>
                  <a:pt x="0" y="766749"/>
                </a:moveTo>
                <a:cubicBezTo>
                  <a:pt x="245745" y="754049"/>
                  <a:pt x="491490" y="741349"/>
                  <a:pt x="693420" y="614349"/>
                </a:cubicBezTo>
                <a:cubicBezTo>
                  <a:pt x="895350" y="487349"/>
                  <a:pt x="1073150" y="49199"/>
                  <a:pt x="1211580" y="4749"/>
                </a:cubicBezTo>
                <a:cubicBezTo>
                  <a:pt x="1350010" y="-39701"/>
                  <a:pt x="1428750" y="239699"/>
                  <a:pt x="1524000" y="347649"/>
                </a:cubicBezTo>
                <a:cubicBezTo>
                  <a:pt x="1619250" y="455599"/>
                  <a:pt x="1639570" y="620699"/>
                  <a:pt x="1783080" y="652449"/>
                </a:cubicBezTo>
                <a:cubicBezTo>
                  <a:pt x="1926590" y="684199"/>
                  <a:pt x="2179320" y="543229"/>
                  <a:pt x="2385060" y="538149"/>
                </a:cubicBezTo>
                <a:cubicBezTo>
                  <a:pt x="2590800" y="533069"/>
                  <a:pt x="2791460" y="619429"/>
                  <a:pt x="3017520" y="621969"/>
                </a:cubicBezTo>
                <a:cubicBezTo>
                  <a:pt x="3243580" y="624509"/>
                  <a:pt x="3577590" y="574979"/>
                  <a:pt x="3741420" y="553389"/>
                </a:cubicBezTo>
                <a:cubicBezTo>
                  <a:pt x="3905250" y="531799"/>
                  <a:pt x="3972560" y="520369"/>
                  <a:pt x="4000500" y="492429"/>
                </a:cubicBezTo>
                <a:cubicBezTo>
                  <a:pt x="4028440" y="464489"/>
                  <a:pt x="3907790" y="385749"/>
                  <a:pt x="3909060" y="385749"/>
                </a:cubicBezTo>
                <a:cubicBezTo>
                  <a:pt x="3910330" y="385749"/>
                  <a:pt x="3996690" y="458139"/>
                  <a:pt x="4008120" y="492429"/>
                </a:cubicBezTo>
                <a:cubicBezTo>
                  <a:pt x="4019550" y="526719"/>
                  <a:pt x="3998595" y="559104"/>
                  <a:pt x="3977640" y="591489"/>
                </a:cubicBezTo>
              </a:path>
            </a:pathLst>
          </a:custGeom>
          <a:noFill/>
          <a:ln>
            <a:solidFill>
              <a:srgbClr val="F27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p:cNvSpPr txBox="1"/>
          <p:nvPr/>
        </p:nvSpPr>
        <p:spPr>
          <a:xfrm>
            <a:off x="611560" y="1584693"/>
            <a:ext cx="5947462" cy="369332"/>
          </a:xfrm>
          <a:prstGeom prst="rect">
            <a:avLst/>
          </a:prstGeom>
          <a:solidFill>
            <a:schemeClr val="bg1"/>
          </a:solidFill>
        </p:spPr>
        <p:txBody>
          <a:bodyPr wrap="none" rtlCol="0">
            <a:spAutoFit/>
          </a:bodyPr>
          <a:lstStyle/>
          <a:p>
            <a:r>
              <a:rPr lang="en-US" dirty="0" smtClean="0">
                <a:latin typeface="AhnbergHand" charset="0"/>
                <a:ea typeface="AhnbergHand" charset="0"/>
                <a:cs typeface="AhnbergHand" charset="0"/>
              </a:rPr>
              <a:t>Different regions, </a:t>
            </a:r>
            <a:r>
              <a:rPr lang="en-US" smtClean="0">
                <a:latin typeface="AhnbergHand" charset="0"/>
                <a:ea typeface="AhnbergHand" charset="0"/>
                <a:cs typeface="AhnbergHand" charset="0"/>
              </a:rPr>
              <a:t>different IPv6 activity </a:t>
            </a:r>
            <a:r>
              <a:rPr lang="en-US" dirty="0" smtClean="0">
                <a:latin typeface="AhnbergHand" charset="0"/>
                <a:ea typeface="AhnbergHand" charset="0"/>
                <a:cs typeface="AhnbergHand" charset="0"/>
              </a:rPr>
              <a:t>levels</a:t>
            </a:r>
            <a:endParaRPr lang="en-US" dirty="0">
              <a:latin typeface="AhnbergHand" charset="0"/>
              <a:ea typeface="AhnbergHand" charset="0"/>
              <a:cs typeface="AhnbergHand" charset="0"/>
            </a:endParaRPr>
          </a:p>
        </p:txBody>
      </p:sp>
    </p:spTree>
    <p:extLst>
      <p:ext uri="{BB962C8B-B14F-4D97-AF65-F5344CB8AC3E}">
        <p14:creationId xmlns:p14="http://schemas.microsoft.com/office/powerpoint/2010/main" val="1781916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did the IPv6 addresses go?</a:t>
            </a:r>
            <a:endParaRPr lang="en-US" dirty="0"/>
          </a:p>
        </p:txBody>
      </p:sp>
      <p:sp>
        <p:nvSpPr>
          <p:cNvPr id="5" name="Rectangle 4"/>
          <p:cNvSpPr/>
          <p:nvPr/>
        </p:nvSpPr>
        <p:spPr>
          <a:xfrm>
            <a:off x="1043608" y="1131590"/>
            <a:ext cx="3429000" cy="715581"/>
          </a:xfrm>
          <a:prstGeom prst="rect">
            <a:avLst/>
          </a:prstGeom>
        </p:spPr>
        <p:txBody>
          <a:bodyPr>
            <a:spAutoFit/>
          </a:bodyPr>
          <a:lstStyle/>
          <a:p>
            <a:r>
              <a:rPr lang="en-US" sz="1350" dirty="0">
                <a:solidFill>
                  <a:srgbClr val="0000FF"/>
                </a:solidFill>
                <a:latin typeface="AhnbergHand"/>
                <a:cs typeface="AhnbergHand"/>
              </a:rPr>
              <a:t>Volume of Allocated IPv6 Addresses (using units of /32s) per country, per year</a:t>
            </a:r>
          </a:p>
        </p:txBody>
      </p:sp>
      <p:pic>
        <p:nvPicPr>
          <p:cNvPr id="4" name="Picture 3"/>
          <p:cNvPicPr>
            <a:picLocks noChangeAspect="1"/>
          </p:cNvPicPr>
          <p:nvPr/>
        </p:nvPicPr>
        <p:blipFill>
          <a:blip r:embed="rId2"/>
          <a:stretch>
            <a:fillRect/>
          </a:stretch>
        </p:blipFill>
        <p:spPr>
          <a:xfrm>
            <a:off x="1475656" y="2067694"/>
            <a:ext cx="6345324" cy="1741854"/>
          </a:xfrm>
          <a:prstGeom prst="rect">
            <a:avLst/>
          </a:prstGeom>
        </p:spPr>
      </p:pic>
    </p:spTree>
    <p:extLst>
      <p:ext uri="{BB962C8B-B14F-4D97-AF65-F5344CB8AC3E}">
        <p14:creationId xmlns:p14="http://schemas.microsoft.com/office/powerpoint/2010/main" val="2009124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did the IPv6 addresses go?</a:t>
            </a:r>
            <a:endParaRPr lang="en-US" dirty="0"/>
          </a:p>
        </p:txBody>
      </p:sp>
      <p:pic>
        <p:nvPicPr>
          <p:cNvPr id="4" name="Picture 3"/>
          <p:cNvPicPr>
            <a:picLocks noChangeAspect="1"/>
          </p:cNvPicPr>
          <p:nvPr/>
        </p:nvPicPr>
        <p:blipFill>
          <a:blip r:embed="rId2"/>
          <a:stretch>
            <a:fillRect/>
          </a:stretch>
        </p:blipFill>
        <p:spPr>
          <a:xfrm>
            <a:off x="-4014954" y="1491630"/>
            <a:ext cx="6345324" cy="174185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8222" y="1815666"/>
            <a:ext cx="5042778" cy="2344995"/>
          </a:xfrm>
          <a:prstGeom prst="rect">
            <a:avLst/>
          </a:prstGeom>
        </p:spPr>
      </p:pic>
      <p:sp>
        <p:nvSpPr>
          <p:cNvPr id="7" name="TextBox 6"/>
          <p:cNvSpPr txBox="1"/>
          <p:nvPr/>
        </p:nvSpPr>
        <p:spPr>
          <a:xfrm>
            <a:off x="3059832" y="4056786"/>
            <a:ext cx="1954381" cy="230832"/>
          </a:xfrm>
          <a:prstGeom prst="rect">
            <a:avLst/>
          </a:prstGeom>
          <a:noFill/>
        </p:spPr>
        <p:txBody>
          <a:bodyPr wrap="none" rtlCol="0">
            <a:spAutoFit/>
          </a:bodyPr>
          <a:lstStyle/>
          <a:p>
            <a:r>
              <a:rPr lang="en-US" sz="900"/>
              <a:t>IPv6 Adoption rate per country (%)</a:t>
            </a:r>
          </a:p>
        </p:txBody>
      </p:sp>
      <p:sp>
        <p:nvSpPr>
          <p:cNvPr id="9" name="Freeform 8"/>
          <p:cNvSpPr/>
          <p:nvPr/>
        </p:nvSpPr>
        <p:spPr>
          <a:xfrm>
            <a:off x="1171435" y="1962010"/>
            <a:ext cx="1282847" cy="205877"/>
          </a:xfrm>
          <a:custGeom>
            <a:avLst/>
            <a:gdLst>
              <a:gd name="connsiteX0" fmla="*/ 503107 w 1710463"/>
              <a:gd name="connsiteY0" fmla="*/ 203388 h 274503"/>
              <a:gd name="connsiteX1" fmla="*/ 1653727 w 1710463"/>
              <a:gd name="connsiteY1" fmla="*/ 203388 h 274503"/>
              <a:gd name="connsiteX2" fmla="*/ 1402267 w 1710463"/>
              <a:gd name="connsiteY2" fmla="*/ 20508 h 274503"/>
              <a:gd name="connsiteX3" fmla="*/ 259267 w 1710463"/>
              <a:gd name="connsiteY3" fmla="*/ 12888 h 274503"/>
              <a:gd name="connsiteX4" fmla="*/ 187 w 1710463"/>
              <a:gd name="connsiteY4" fmla="*/ 96708 h 274503"/>
              <a:gd name="connsiteX5" fmla="*/ 221167 w 1710463"/>
              <a:gd name="connsiteY5" fmla="*/ 264348 h 274503"/>
              <a:gd name="connsiteX6" fmla="*/ 426907 w 1710463"/>
              <a:gd name="connsiteY6" fmla="*/ 256728 h 27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463" h="274503">
                <a:moveTo>
                  <a:pt x="503107" y="203388"/>
                </a:moveTo>
                <a:cubicBezTo>
                  <a:pt x="1003487" y="218628"/>
                  <a:pt x="1503867" y="233868"/>
                  <a:pt x="1653727" y="203388"/>
                </a:cubicBezTo>
                <a:cubicBezTo>
                  <a:pt x="1803587" y="172908"/>
                  <a:pt x="1634677" y="52258"/>
                  <a:pt x="1402267" y="20508"/>
                </a:cubicBezTo>
                <a:cubicBezTo>
                  <a:pt x="1169857" y="-11242"/>
                  <a:pt x="492947" y="188"/>
                  <a:pt x="259267" y="12888"/>
                </a:cubicBezTo>
                <a:cubicBezTo>
                  <a:pt x="25587" y="25588"/>
                  <a:pt x="6537" y="54798"/>
                  <a:pt x="187" y="96708"/>
                </a:cubicBezTo>
                <a:cubicBezTo>
                  <a:pt x="-6163" y="138618"/>
                  <a:pt x="150047" y="237678"/>
                  <a:pt x="221167" y="264348"/>
                </a:cubicBezTo>
                <a:cubicBezTo>
                  <a:pt x="292287" y="291018"/>
                  <a:pt x="426907" y="256728"/>
                  <a:pt x="426907" y="2567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9"/>
          <p:cNvSpPr/>
          <p:nvPr/>
        </p:nvSpPr>
        <p:spPr>
          <a:xfrm>
            <a:off x="1124925" y="2273229"/>
            <a:ext cx="1274546" cy="191070"/>
          </a:xfrm>
          <a:custGeom>
            <a:avLst/>
            <a:gdLst>
              <a:gd name="connsiteX0" fmla="*/ 786100 w 1699394"/>
              <a:gd name="connsiteY0" fmla="*/ 1788 h 254760"/>
              <a:gd name="connsiteX1" fmla="*/ 46960 w 1699394"/>
              <a:gd name="connsiteY1" fmla="*/ 32268 h 254760"/>
              <a:gd name="connsiteX2" fmla="*/ 176500 w 1699394"/>
              <a:gd name="connsiteY2" fmla="*/ 222768 h 254760"/>
              <a:gd name="connsiteX3" fmla="*/ 999460 w 1699394"/>
              <a:gd name="connsiteY3" fmla="*/ 253248 h 254760"/>
              <a:gd name="connsiteX4" fmla="*/ 1631920 w 1699394"/>
              <a:gd name="connsiteY4" fmla="*/ 207528 h 254760"/>
              <a:gd name="connsiteX5" fmla="*/ 1601440 w 1699394"/>
              <a:gd name="connsiteY5" fmla="*/ 62748 h 254760"/>
              <a:gd name="connsiteX6" fmla="*/ 923260 w 1699394"/>
              <a:gd name="connsiteY6" fmla="*/ 9408 h 25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9394" h="254760">
                <a:moveTo>
                  <a:pt x="786100" y="1788"/>
                </a:moveTo>
                <a:cubicBezTo>
                  <a:pt x="467330" y="-1387"/>
                  <a:pt x="148560" y="-4562"/>
                  <a:pt x="46960" y="32268"/>
                </a:cubicBezTo>
                <a:cubicBezTo>
                  <a:pt x="-54640" y="69098"/>
                  <a:pt x="17750" y="185938"/>
                  <a:pt x="176500" y="222768"/>
                </a:cubicBezTo>
                <a:cubicBezTo>
                  <a:pt x="335250" y="259598"/>
                  <a:pt x="756890" y="255788"/>
                  <a:pt x="999460" y="253248"/>
                </a:cubicBezTo>
                <a:cubicBezTo>
                  <a:pt x="1242030" y="250708"/>
                  <a:pt x="1531590" y="239278"/>
                  <a:pt x="1631920" y="207528"/>
                </a:cubicBezTo>
                <a:cubicBezTo>
                  <a:pt x="1732250" y="175778"/>
                  <a:pt x="1719550" y="95768"/>
                  <a:pt x="1601440" y="62748"/>
                </a:cubicBezTo>
                <a:cubicBezTo>
                  <a:pt x="1483330" y="29728"/>
                  <a:pt x="1203295" y="19568"/>
                  <a:pt x="923260" y="94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p:cNvSpPr/>
          <p:nvPr/>
        </p:nvSpPr>
        <p:spPr>
          <a:xfrm>
            <a:off x="1169377" y="2762249"/>
            <a:ext cx="1315958" cy="507049"/>
          </a:xfrm>
          <a:custGeom>
            <a:avLst/>
            <a:gdLst>
              <a:gd name="connsiteX0" fmla="*/ 604911 w 1754611"/>
              <a:gd name="connsiteY0" fmla="*/ 20322 h 676065"/>
              <a:gd name="connsiteX1" fmla="*/ 528711 w 1754611"/>
              <a:gd name="connsiteY1" fmla="*/ 27942 h 676065"/>
              <a:gd name="connsiteX2" fmla="*/ 41031 w 1754611"/>
              <a:gd name="connsiteY2" fmla="*/ 27942 h 676065"/>
              <a:gd name="connsiteX3" fmla="*/ 33411 w 1754611"/>
              <a:gd name="connsiteY3" fmla="*/ 408942 h 676065"/>
              <a:gd name="connsiteX4" fmla="*/ 94371 w 1754611"/>
              <a:gd name="connsiteY4" fmla="*/ 668022 h 676065"/>
              <a:gd name="connsiteX5" fmla="*/ 810651 w 1754611"/>
              <a:gd name="connsiteY5" fmla="*/ 614682 h 676065"/>
              <a:gd name="connsiteX6" fmla="*/ 1336431 w 1754611"/>
              <a:gd name="connsiteY6" fmla="*/ 660402 h 676065"/>
              <a:gd name="connsiteX7" fmla="*/ 1702191 w 1754611"/>
              <a:gd name="connsiteY7" fmla="*/ 591822 h 676065"/>
              <a:gd name="connsiteX8" fmla="*/ 1725051 w 1754611"/>
              <a:gd name="connsiteY8" fmla="*/ 119382 h 676065"/>
              <a:gd name="connsiteX9" fmla="*/ 1443111 w 1754611"/>
              <a:gd name="connsiteY9" fmla="*/ 20322 h 676065"/>
              <a:gd name="connsiteX10" fmla="*/ 604911 w 1754611"/>
              <a:gd name="connsiteY10" fmla="*/ 104142 h 67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4611" h="676065">
                <a:moveTo>
                  <a:pt x="604911" y="20322"/>
                </a:moveTo>
                <a:cubicBezTo>
                  <a:pt x="613801" y="23497"/>
                  <a:pt x="622691" y="26672"/>
                  <a:pt x="528711" y="27942"/>
                </a:cubicBezTo>
                <a:cubicBezTo>
                  <a:pt x="434731" y="29212"/>
                  <a:pt x="123581" y="-35558"/>
                  <a:pt x="41031" y="27942"/>
                </a:cubicBezTo>
                <a:cubicBezTo>
                  <a:pt x="-41519" y="91442"/>
                  <a:pt x="24521" y="302262"/>
                  <a:pt x="33411" y="408942"/>
                </a:cubicBezTo>
                <a:cubicBezTo>
                  <a:pt x="42301" y="515622"/>
                  <a:pt x="-35169" y="633732"/>
                  <a:pt x="94371" y="668022"/>
                </a:cubicBezTo>
                <a:cubicBezTo>
                  <a:pt x="223911" y="702312"/>
                  <a:pt x="603641" y="615952"/>
                  <a:pt x="810651" y="614682"/>
                </a:cubicBezTo>
                <a:cubicBezTo>
                  <a:pt x="1017661" y="613412"/>
                  <a:pt x="1187841" y="664212"/>
                  <a:pt x="1336431" y="660402"/>
                </a:cubicBezTo>
                <a:cubicBezTo>
                  <a:pt x="1485021" y="656592"/>
                  <a:pt x="1637421" y="681992"/>
                  <a:pt x="1702191" y="591822"/>
                </a:cubicBezTo>
                <a:cubicBezTo>
                  <a:pt x="1766961" y="501652"/>
                  <a:pt x="1768231" y="214632"/>
                  <a:pt x="1725051" y="119382"/>
                </a:cubicBezTo>
                <a:cubicBezTo>
                  <a:pt x="1681871" y="24132"/>
                  <a:pt x="1629801" y="22862"/>
                  <a:pt x="1443111" y="20322"/>
                </a:cubicBezTo>
                <a:cubicBezTo>
                  <a:pt x="1256421" y="17782"/>
                  <a:pt x="604911" y="104142"/>
                  <a:pt x="604911" y="1041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p:cNvSpPr txBox="1"/>
          <p:nvPr/>
        </p:nvSpPr>
        <p:spPr>
          <a:xfrm>
            <a:off x="971600" y="4323118"/>
            <a:ext cx="5814646" cy="715581"/>
          </a:xfrm>
          <a:prstGeom prst="rect">
            <a:avLst/>
          </a:prstGeom>
          <a:noFill/>
        </p:spPr>
        <p:txBody>
          <a:bodyPr wrap="square" rtlCol="0">
            <a:spAutoFit/>
          </a:bodyPr>
          <a:lstStyle/>
          <a:p>
            <a:r>
              <a:rPr lang="en-US" sz="1350" dirty="0">
                <a:solidFill>
                  <a:schemeClr val="accent1">
                    <a:lumMod val="60000"/>
                    <a:lumOff val="40000"/>
                  </a:schemeClr>
                </a:solidFill>
                <a:latin typeface="AhnbergHand" charset="0"/>
                <a:ea typeface="AhnbergHand" charset="0"/>
                <a:cs typeface="AhnbergHand" charset="0"/>
              </a:rPr>
              <a:t>5 of the 10 largest IPv6 allocations have been made into countries with little in the way of visible current deployment in the public Internet</a:t>
            </a:r>
          </a:p>
        </p:txBody>
      </p:sp>
      <p:sp>
        <p:nvSpPr>
          <p:cNvPr id="19" name="Freeform 18"/>
          <p:cNvSpPr/>
          <p:nvPr/>
        </p:nvSpPr>
        <p:spPr>
          <a:xfrm>
            <a:off x="2331720" y="2040256"/>
            <a:ext cx="628749" cy="2155625"/>
          </a:xfrm>
          <a:custGeom>
            <a:avLst/>
            <a:gdLst>
              <a:gd name="connsiteX0" fmla="*/ 190500 w 838332"/>
              <a:gd name="connsiteY0" fmla="*/ 0 h 2874167"/>
              <a:gd name="connsiteX1" fmla="*/ 830580 w 838332"/>
              <a:gd name="connsiteY1" fmla="*/ 601980 h 2874167"/>
              <a:gd name="connsiteX2" fmla="*/ 518160 w 838332"/>
              <a:gd name="connsiteY2" fmla="*/ 1722120 h 2874167"/>
              <a:gd name="connsiteX3" fmla="*/ 114300 w 838332"/>
              <a:gd name="connsiteY3" fmla="*/ 2827020 h 2874167"/>
              <a:gd name="connsiteX4" fmla="*/ 266700 w 838332"/>
              <a:gd name="connsiteY4" fmla="*/ 2689860 h 2874167"/>
              <a:gd name="connsiteX5" fmla="*/ 106680 w 838332"/>
              <a:gd name="connsiteY5" fmla="*/ 2865120 h 2874167"/>
              <a:gd name="connsiteX6" fmla="*/ 0 w 838332"/>
              <a:gd name="connsiteY6" fmla="*/ 2621280 h 28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332" h="2874167">
                <a:moveTo>
                  <a:pt x="190500" y="0"/>
                </a:moveTo>
                <a:cubicBezTo>
                  <a:pt x="483235" y="157480"/>
                  <a:pt x="775970" y="314960"/>
                  <a:pt x="830580" y="601980"/>
                </a:cubicBezTo>
                <a:cubicBezTo>
                  <a:pt x="885190" y="889000"/>
                  <a:pt x="637540" y="1351280"/>
                  <a:pt x="518160" y="1722120"/>
                </a:cubicBezTo>
                <a:cubicBezTo>
                  <a:pt x="398780" y="2092960"/>
                  <a:pt x="156210" y="2665730"/>
                  <a:pt x="114300" y="2827020"/>
                </a:cubicBezTo>
                <a:cubicBezTo>
                  <a:pt x="72390" y="2988310"/>
                  <a:pt x="267970" y="2683510"/>
                  <a:pt x="266700" y="2689860"/>
                </a:cubicBezTo>
                <a:cubicBezTo>
                  <a:pt x="265430" y="2696210"/>
                  <a:pt x="151130" y="2876550"/>
                  <a:pt x="106680" y="2865120"/>
                </a:cubicBezTo>
                <a:cubicBezTo>
                  <a:pt x="62230" y="2853690"/>
                  <a:pt x="0" y="2621280"/>
                  <a:pt x="0" y="26212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Freeform 19"/>
          <p:cNvSpPr/>
          <p:nvPr/>
        </p:nvSpPr>
        <p:spPr>
          <a:xfrm>
            <a:off x="2426565" y="2343705"/>
            <a:ext cx="459510" cy="582376"/>
          </a:xfrm>
          <a:custGeom>
            <a:avLst/>
            <a:gdLst>
              <a:gd name="connsiteX0" fmla="*/ 10700 w 612680"/>
              <a:gd name="connsiteY0" fmla="*/ 22121 h 776501"/>
              <a:gd name="connsiteX1" fmla="*/ 64040 w 612680"/>
              <a:gd name="connsiteY1" fmla="*/ 29741 h 776501"/>
              <a:gd name="connsiteX2" fmla="*/ 498380 w 612680"/>
              <a:gd name="connsiteY2" fmla="*/ 311681 h 776501"/>
              <a:gd name="connsiteX3" fmla="*/ 612680 w 612680"/>
              <a:gd name="connsiteY3" fmla="*/ 776501 h 776501"/>
            </a:gdLst>
            <a:ahLst/>
            <a:cxnLst>
              <a:cxn ang="0">
                <a:pos x="connsiteX0" y="connsiteY0"/>
              </a:cxn>
              <a:cxn ang="0">
                <a:pos x="connsiteX1" y="connsiteY1"/>
              </a:cxn>
              <a:cxn ang="0">
                <a:pos x="connsiteX2" y="connsiteY2"/>
              </a:cxn>
              <a:cxn ang="0">
                <a:pos x="connsiteX3" y="connsiteY3"/>
              </a:cxn>
            </a:cxnLst>
            <a:rect l="l" t="t" r="r" b="b"/>
            <a:pathLst>
              <a:path w="612680" h="776501">
                <a:moveTo>
                  <a:pt x="10700" y="22121"/>
                </a:moveTo>
                <a:cubicBezTo>
                  <a:pt x="-3270" y="1801"/>
                  <a:pt x="-17240" y="-18519"/>
                  <a:pt x="64040" y="29741"/>
                </a:cubicBezTo>
                <a:cubicBezTo>
                  <a:pt x="145320" y="78001"/>
                  <a:pt x="406940" y="187221"/>
                  <a:pt x="498380" y="311681"/>
                </a:cubicBezTo>
                <a:cubicBezTo>
                  <a:pt x="589820" y="436141"/>
                  <a:pt x="612680" y="776501"/>
                  <a:pt x="612680" y="7765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Freeform 20"/>
          <p:cNvSpPr/>
          <p:nvPr/>
        </p:nvSpPr>
        <p:spPr>
          <a:xfrm>
            <a:off x="2486025" y="2931795"/>
            <a:ext cx="251473" cy="314325"/>
          </a:xfrm>
          <a:custGeom>
            <a:avLst/>
            <a:gdLst>
              <a:gd name="connsiteX0" fmla="*/ 0 w 335297"/>
              <a:gd name="connsiteY0" fmla="*/ 0 h 419100"/>
              <a:gd name="connsiteX1" fmla="*/ 281940 w 335297"/>
              <a:gd name="connsiteY1" fmla="*/ 167640 h 419100"/>
              <a:gd name="connsiteX2" fmla="*/ 335280 w 335297"/>
              <a:gd name="connsiteY2" fmla="*/ 419100 h 419100"/>
            </a:gdLst>
            <a:ahLst/>
            <a:cxnLst>
              <a:cxn ang="0">
                <a:pos x="connsiteX0" y="connsiteY0"/>
              </a:cxn>
              <a:cxn ang="0">
                <a:pos x="connsiteX1" y="connsiteY1"/>
              </a:cxn>
              <a:cxn ang="0">
                <a:pos x="connsiteX2" y="connsiteY2"/>
              </a:cxn>
            </a:cxnLst>
            <a:rect l="l" t="t" r="r" b="b"/>
            <a:pathLst>
              <a:path w="335297" h="419100">
                <a:moveTo>
                  <a:pt x="0" y="0"/>
                </a:moveTo>
                <a:cubicBezTo>
                  <a:pt x="113030" y="48895"/>
                  <a:pt x="226060" y="97790"/>
                  <a:pt x="281940" y="167640"/>
                </a:cubicBezTo>
                <a:cubicBezTo>
                  <a:pt x="337820" y="237490"/>
                  <a:pt x="335280" y="419100"/>
                  <a:pt x="335280" y="4191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p:cNvSpPr txBox="1"/>
          <p:nvPr/>
        </p:nvSpPr>
        <p:spPr>
          <a:xfrm>
            <a:off x="5017067" y="1410834"/>
            <a:ext cx="426720" cy="369332"/>
          </a:xfrm>
          <a:prstGeom prst="rect">
            <a:avLst/>
          </a:prstGeom>
          <a:solidFill>
            <a:schemeClr val="bg1"/>
          </a:solidFill>
        </p:spPr>
        <p:txBody>
          <a:bodyPr wrap="none" rtlCol="0">
            <a:spAutoFit/>
          </a:bodyPr>
          <a:lstStyle/>
          <a:p>
            <a:r>
              <a:rPr lang="en-US" dirty="0" smtClean="0">
                <a:latin typeface="Vadim's Writing" charset="0"/>
                <a:ea typeface="Vadim's Writing" charset="0"/>
                <a:cs typeface="Vadim's Writing" charset="0"/>
              </a:rPr>
              <a:t>10%</a:t>
            </a:r>
            <a:endParaRPr lang="en-US" dirty="0">
              <a:latin typeface="Vadim's Writing" charset="0"/>
              <a:ea typeface="Vadim's Writing" charset="0"/>
              <a:cs typeface="Vadim's Writing" charset="0"/>
            </a:endParaRPr>
          </a:p>
        </p:txBody>
      </p:sp>
      <p:sp>
        <p:nvSpPr>
          <p:cNvPr id="5" name="Freeform 4"/>
          <p:cNvSpPr/>
          <p:nvPr/>
        </p:nvSpPr>
        <p:spPr>
          <a:xfrm>
            <a:off x="5315712" y="1700784"/>
            <a:ext cx="278169" cy="621862"/>
          </a:xfrm>
          <a:custGeom>
            <a:avLst/>
            <a:gdLst>
              <a:gd name="connsiteX0" fmla="*/ 0 w 278169"/>
              <a:gd name="connsiteY0" fmla="*/ 0 h 621862"/>
              <a:gd name="connsiteX1" fmla="*/ 225552 w 278169"/>
              <a:gd name="connsiteY1" fmla="*/ 426720 h 621862"/>
              <a:gd name="connsiteX2" fmla="*/ 274320 w 278169"/>
              <a:gd name="connsiteY2" fmla="*/ 621792 h 621862"/>
              <a:gd name="connsiteX3" fmla="*/ 274320 w 278169"/>
              <a:gd name="connsiteY3" fmla="*/ 451104 h 621862"/>
              <a:gd name="connsiteX4" fmla="*/ 268224 w 278169"/>
              <a:gd name="connsiteY4" fmla="*/ 609600 h 621862"/>
              <a:gd name="connsiteX5" fmla="*/ 195072 w 278169"/>
              <a:gd name="connsiteY5" fmla="*/ 499872 h 62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169" h="621862">
                <a:moveTo>
                  <a:pt x="0" y="0"/>
                </a:moveTo>
                <a:cubicBezTo>
                  <a:pt x="89916" y="161544"/>
                  <a:pt x="179832" y="323088"/>
                  <a:pt x="225552" y="426720"/>
                </a:cubicBezTo>
                <a:cubicBezTo>
                  <a:pt x="271272" y="530352"/>
                  <a:pt x="266192" y="617728"/>
                  <a:pt x="274320" y="621792"/>
                </a:cubicBezTo>
                <a:cubicBezTo>
                  <a:pt x="282448" y="625856"/>
                  <a:pt x="275336" y="453136"/>
                  <a:pt x="274320" y="451104"/>
                </a:cubicBezTo>
                <a:cubicBezTo>
                  <a:pt x="273304" y="449072"/>
                  <a:pt x="281432" y="601472"/>
                  <a:pt x="268224" y="609600"/>
                </a:cubicBezTo>
                <a:cubicBezTo>
                  <a:pt x="255016" y="617728"/>
                  <a:pt x="195072" y="499872"/>
                  <a:pt x="195072" y="499872"/>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796136" y="1410834"/>
            <a:ext cx="341760" cy="369332"/>
          </a:xfrm>
          <a:prstGeom prst="rect">
            <a:avLst/>
          </a:prstGeom>
          <a:solidFill>
            <a:schemeClr val="bg1"/>
          </a:solidFill>
        </p:spPr>
        <p:txBody>
          <a:bodyPr wrap="none" rtlCol="0">
            <a:spAutoFit/>
          </a:bodyPr>
          <a:lstStyle/>
          <a:p>
            <a:r>
              <a:rPr lang="en-US" dirty="0" smtClean="0">
                <a:latin typeface="Vadim's Writing" charset="0"/>
                <a:ea typeface="Vadim's Writing" charset="0"/>
                <a:cs typeface="Vadim's Writing" charset="0"/>
              </a:rPr>
              <a:t>1%</a:t>
            </a:r>
            <a:endParaRPr lang="en-US" dirty="0">
              <a:latin typeface="Vadim's Writing" charset="0"/>
              <a:ea typeface="Vadim's Writing" charset="0"/>
              <a:cs typeface="Vadim's Writing" charset="0"/>
            </a:endParaRPr>
          </a:p>
        </p:txBody>
      </p:sp>
      <p:sp>
        <p:nvSpPr>
          <p:cNvPr id="8" name="Freeform 7"/>
          <p:cNvSpPr/>
          <p:nvPr/>
        </p:nvSpPr>
        <p:spPr>
          <a:xfrm>
            <a:off x="6059424" y="1700784"/>
            <a:ext cx="213367" cy="543550"/>
          </a:xfrm>
          <a:custGeom>
            <a:avLst/>
            <a:gdLst>
              <a:gd name="connsiteX0" fmla="*/ 30480 w 213367"/>
              <a:gd name="connsiteY0" fmla="*/ 0 h 543550"/>
              <a:gd name="connsiteX1" fmla="*/ 115824 w 213367"/>
              <a:gd name="connsiteY1" fmla="*/ 274320 h 543550"/>
              <a:gd name="connsiteX2" fmla="*/ 73152 w 213367"/>
              <a:gd name="connsiteY2" fmla="*/ 542544 h 543550"/>
              <a:gd name="connsiteX3" fmla="*/ 213360 w 213367"/>
              <a:gd name="connsiteY3" fmla="*/ 371856 h 543550"/>
              <a:gd name="connsiteX4" fmla="*/ 79248 w 213367"/>
              <a:gd name="connsiteY4" fmla="*/ 536448 h 543550"/>
              <a:gd name="connsiteX5" fmla="*/ 0 w 213367"/>
              <a:gd name="connsiteY5" fmla="*/ 414528 h 54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67" h="543550">
                <a:moveTo>
                  <a:pt x="30480" y="0"/>
                </a:moveTo>
                <a:cubicBezTo>
                  <a:pt x="69596" y="91948"/>
                  <a:pt x="108712" y="183896"/>
                  <a:pt x="115824" y="274320"/>
                </a:cubicBezTo>
                <a:cubicBezTo>
                  <a:pt x="122936" y="364744"/>
                  <a:pt x="56896" y="526288"/>
                  <a:pt x="73152" y="542544"/>
                </a:cubicBezTo>
                <a:cubicBezTo>
                  <a:pt x="89408" y="558800"/>
                  <a:pt x="212344" y="372872"/>
                  <a:pt x="213360" y="371856"/>
                </a:cubicBezTo>
                <a:cubicBezTo>
                  <a:pt x="214376" y="370840"/>
                  <a:pt x="114808" y="529336"/>
                  <a:pt x="79248" y="536448"/>
                </a:cubicBezTo>
                <a:cubicBezTo>
                  <a:pt x="43688" y="543560"/>
                  <a:pt x="0" y="414528"/>
                  <a:pt x="0" y="414528"/>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77059" y="1421337"/>
            <a:ext cx="449162" cy="369332"/>
          </a:xfrm>
          <a:prstGeom prst="rect">
            <a:avLst/>
          </a:prstGeom>
          <a:solidFill>
            <a:schemeClr val="bg1"/>
          </a:solidFill>
        </p:spPr>
        <p:txBody>
          <a:bodyPr wrap="none" rtlCol="0">
            <a:spAutoFit/>
          </a:bodyPr>
          <a:lstStyle/>
          <a:p>
            <a:r>
              <a:rPr lang="en-US" dirty="0" smtClean="0">
                <a:latin typeface="Vadim's Writing" charset="0"/>
                <a:ea typeface="Vadim's Writing" charset="0"/>
                <a:cs typeface="Vadim's Writing" charset="0"/>
              </a:rPr>
              <a:t>0.1%</a:t>
            </a:r>
            <a:endParaRPr lang="en-US" dirty="0">
              <a:latin typeface="Vadim's Writing" charset="0"/>
              <a:ea typeface="Vadim's Writing" charset="0"/>
              <a:cs typeface="Vadim's Writing" charset="0"/>
            </a:endParaRPr>
          </a:p>
        </p:txBody>
      </p:sp>
      <p:sp>
        <p:nvSpPr>
          <p:cNvPr id="12" name="Freeform 11"/>
          <p:cNvSpPr/>
          <p:nvPr/>
        </p:nvSpPr>
        <p:spPr>
          <a:xfrm>
            <a:off x="4456755" y="1708869"/>
            <a:ext cx="1013100" cy="973371"/>
          </a:xfrm>
          <a:custGeom>
            <a:avLst/>
            <a:gdLst>
              <a:gd name="connsiteX0" fmla="*/ 11613 w 1013100"/>
              <a:gd name="connsiteY0" fmla="*/ 22395 h 973371"/>
              <a:gd name="connsiteX1" fmla="*/ 54285 w 1013100"/>
              <a:gd name="connsiteY1" fmla="*/ 83355 h 973371"/>
              <a:gd name="connsiteX2" fmla="*/ 438333 w 1013100"/>
              <a:gd name="connsiteY2" fmla="*/ 699051 h 973371"/>
              <a:gd name="connsiteX3" fmla="*/ 919917 w 1013100"/>
              <a:gd name="connsiteY3" fmla="*/ 888027 h 973371"/>
              <a:gd name="connsiteX4" fmla="*/ 980877 w 1013100"/>
              <a:gd name="connsiteY4" fmla="*/ 845355 h 973371"/>
              <a:gd name="connsiteX5" fmla="*/ 919917 w 1013100"/>
              <a:gd name="connsiteY5" fmla="*/ 778299 h 973371"/>
              <a:gd name="connsiteX6" fmla="*/ 1011357 w 1013100"/>
              <a:gd name="connsiteY6" fmla="*/ 906315 h 973371"/>
              <a:gd name="connsiteX7" fmla="*/ 822381 w 1013100"/>
              <a:gd name="connsiteY7" fmla="*/ 973371 h 97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100" h="973371">
                <a:moveTo>
                  <a:pt x="11613" y="22395"/>
                </a:moveTo>
                <a:cubicBezTo>
                  <a:pt x="-2611" y="-3513"/>
                  <a:pt x="-16835" y="-29421"/>
                  <a:pt x="54285" y="83355"/>
                </a:cubicBezTo>
                <a:cubicBezTo>
                  <a:pt x="125405" y="196131"/>
                  <a:pt x="294061" y="564939"/>
                  <a:pt x="438333" y="699051"/>
                </a:cubicBezTo>
                <a:cubicBezTo>
                  <a:pt x="582605" y="833163"/>
                  <a:pt x="829493" y="863643"/>
                  <a:pt x="919917" y="888027"/>
                </a:cubicBezTo>
                <a:cubicBezTo>
                  <a:pt x="1010341" y="912411"/>
                  <a:pt x="980877" y="863643"/>
                  <a:pt x="980877" y="845355"/>
                </a:cubicBezTo>
                <a:cubicBezTo>
                  <a:pt x="980877" y="827067"/>
                  <a:pt x="914837" y="768139"/>
                  <a:pt x="919917" y="778299"/>
                </a:cubicBezTo>
                <a:cubicBezTo>
                  <a:pt x="924997" y="788459"/>
                  <a:pt x="1027613" y="873803"/>
                  <a:pt x="1011357" y="906315"/>
                </a:cubicBezTo>
                <a:cubicBezTo>
                  <a:pt x="995101" y="938827"/>
                  <a:pt x="822381" y="973371"/>
                  <a:pt x="822381" y="973371"/>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429203" y="1396339"/>
            <a:ext cx="423514" cy="369332"/>
          </a:xfrm>
          <a:prstGeom prst="rect">
            <a:avLst/>
          </a:prstGeom>
          <a:solidFill>
            <a:schemeClr val="bg1"/>
          </a:solidFill>
        </p:spPr>
        <p:txBody>
          <a:bodyPr wrap="none" rtlCol="0">
            <a:spAutoFit/>
          </a:bodyPr>
          <a:lstStyle/>
          <a:p>
            <a:r>
              <a:rPr lang="en-US" dirty="0" smtClean="0">
                <a:latin typeface="Vadim's Writing" charset="0"/>
                <a:ea typeface="Vadim's Writing" charset="0"/>
                <a:cs typeface="Vadim's Writing" charset="0"/>
              </a:rPr>
              <a:t>1.5%</a:t>
            </a:r>
            <a:endParaRPr lang="en-US" dirty="0">
              <a:latin typeface="Vadim's Writing" charset="0"/>
              <a:ea typeface="Vadim's Writing" charset="0"/>
              <a:cs typeface="Vadim's Writing" charset="0"/>
            </a:endParaRPr>
          </a:p>
        </p:txBody>
      </p:sp>
      <p:sp>
        <p:nvSpPr>
          <p:cNvPr id="13" name="Freeform 12"/>
          <p:cNvSpPr/>
          <p:nvPr/>
        </p:nvSpPr>
        <p:spPr>
          <a:xfrm>
            <a:off x="5644371" y="1658623"/>
            <a:ext cx="275793" cy="909306"/>
          </a:xfrm>
          <a:custGeom>
            <a:avLst/>
            <a:gdLst>
              <a:gd name="connsiteX0" fmla="*/ 0 w 275793"/>
              <a:gd name="connsiteY0" fmla="*/ 0 h 909306"/>
              <a:gd name="connsiteX1" fmla="*/ 274320 w 275793"/>
              <a:gd name="connsiteY1" fmla="*/ 487680 h 909306"/>
              <a:gd name="connsiteX2" fmla="*/ 109728 w 275793"/>
              <a:gd name="connsiteY2" fmla="*/ 865632 h 909306"/>
              <a:gd name="connsiteX3" fmla="*/ 121920 w 275793"/>
              <a:gd name="connsiteY3" fmla="*/ 774192 h 909306"/>
              <a:gd name="connsiteX4" fmla="*/ 79248 w 275793"/>
              <a:gd name="connsiteY4" fmla="*/ 908304 h 909306"/>
              <a:gd name="connsiteX5" fmla="*/ 225552 w 275793"/>
              <a:gd name="connsiteY5" fmla="*/ 835152 h 90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793" h="909306">
                <a:moveTo>
                  <a:pt x="0" y="0"/>
                </a:moveTo>
                <a:cubicBezTo>
                  <a:pt x="128016" y="171704"/>
                  <a:pt x="256032" y="343408"/>
                  <a:pt x="274320" y="487680"/>
                </a:cubicBezTo>
                <a:cubicBezTo>
                  <a:pt x="292608" y="631952"/>
                  <a:pt x="135128" y="817880"/>
                  <a:pt x="109728" y="865632"/>
                </a:cubicBezTo>
                <a:cubicBezTo>
                  <a:pt x="84328" y="913384"/>
                  <a:pt x="127000" y="767080"/>
                  <a:pt x="121920" y="774192"/>
                </a:cubicBezTo>
                <a:cubicBezTo>
                  <a:pt x="116840" y="781304"/>
                  <a:pt x="61976" y="898144"/>
                  <a:pt x="79248" y="908304"/>
                </a:cubicBezTo>
                <a:cubicBezTo>
                  <a:pt x="96520" y="918464"/>
                  <a:pt x="201168" y="848360"/>
                  <a:pt x="225552" y="835152"/>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020272" y="1367076"/>
            <a:ext cx="478016" cy="369332"/>
          </a:xfrm>
          <a:prstGeom prst="rect">
            <a:avLst/>
          </a:prstGeom>
          <a:solidFill>
            <a:schemeClr val="bg1"/>
          </a:solidFill>
        </p:spPr>
        <p:txBody>
          <a:bodyPr wrap="none" rtlCol="0">
            <a:spAutoFit/>
          </a:bodyPr>
          <a:lstStyle/>
          <a:p>
            <a:r>
              <a:rPr lang="en-US" dirty="0" smtClean="0">
                <a:latin typeface="Vadim's Writing" charset="0"/>
                <a:ea typeface="Vadim's Writing" charset="0"/>
                <a:cs typeface="Vadim's Writing" charset="0"/>
              </a:rPr>
              <a:t>0.5%</a:t>
            </a:r>
            <a:endParaRPr lang="en-US" dirty="0">
              <a:latin typeface="Vadim's Writing" charset="0"/>
              <a:ea typeface="Vadim's Writing" charset="0"/>
              <a:cs typeface="Vadim's Writing" charset="0"/>
            </a:endParaRPr>
          </a:p>
        </p:txBody>
      </p:sp>
      <p:sp>
        <p:nvSpPr>
          <p:cNvPr id="14" name="Freeform 13"/>
          <p:cNvSpPr/>
          <p:nvPr/>
        </p:nvSpPr>
        <p:spPr>
          <a:xfrm>
            <a:off x="7120128" y="1615440"/>
            <a:ext cx="237744" cy="628254"/>
          </a:xfrm>
          <a:custGeom>
            <a:avLst/>
            <a:gdLst>
              <a:gd name="connsiteX0" fmla="*/ 146304 w 237744"/>
              <a:gd name="connsiteY0" fmla="*/ 0 h 628254"/>
              <a:gd name="connsiteX1" fmla="*/ 109728 w 237744"/>
              <a:gd name="connsiteY1" fmla="*/ 487680 h 628254"/>
              <a:gd name="connsiteX2" fmla="*/ 85344 w 237744"/>
              <a:gd name="connsiteY2" fmla="*/ 627888 h 628254"/>
              <a:gd name="connsiteX3" fmla="*/ 237744 w 237744"/>
              <a:gd name="connsiteY3" fmla="*/ 530352 h 628254"/>
              <a:gd name="connsiteX4" fmla="*/ 85344 w 237744"/>
              <a:gd name="connsiteY4" fmla="*/ 591312 h 628254"/>
              <a:gd name="connsiteX5" fmla="*/ 0 w 237744"/>
              <a:gd name="connsiteY5" fmla="*/ 518160 h 62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744" h="628254">
                <a:moveTo>
                  <a:pt x="146304" y="0"/>
                </a:moveTo>
                <a:cubicBezTo>
                  <a:pt x="133096" y="191516"/>
                  <a:pt x="119888" y="383032"/>
                  <a:pt x="109728" y="487680"/>
                </a:cubicBezTo>
                <a:cubicBezTo>
                  <a:pt x="99568" y="592328"/>
                  <a:pt x="64008" y="620776"/>
                  <a:pt x="85344" y="627888"/>
                </a:cubicBezTo>
                <a:cubicBezTo>
                  <a:pt x="106680" y="635000"/>
                  <a:pt x="237744" y="536448"/>
                  <a:pt x="237744" y="530352"/>
                </a:cubicBezTo>
                <a:cubicBezTo>
                  <a:pt x="237744" y="524256"/>
                  <a:pt x="124968" y="593344"/>
                  <a:pt x="85344" y="591312"/>
                </a:cubicBezTo>
                <a:cubicBezTo>
                  <a:pt x="45720" y="589280"/>
                  <a:pt x="0" y="518160"/>
                  <a:pt x="0" y="518160"/>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236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Advertised vs Unadvertised</a:t>
            </a: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9</a:t>
            </a:fld>
            <a:endParaRPr lang="en-AU" kern="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6940" y="1200150"/>
            <a:ext cx="5870121" cy="3424238"/>
          </a:xfrm>
        </p:spPr>
      </p:pic>
      <p:sp>
        <p:nvSpPr>
          <p:cNvPr id="3" name="Freeform 2"/>
          <p:cNvSpPr/>
          <p:nvPr/>
        </p:nvSpPr>
        <p:spPr>
          <a:xfrm>
            <a:off x="4266507" y="1787893"/>
            <a:ext cx="510873" cy="1351313"/>
          </a:xfrm>
          <a:custGeom>
            <a:avLst/>
            <a:gdLst>
              <a:gd name="connsiteX0" fmla="*/ 0 w 681164"/>
              <a:gd name="connsiteY0" fmla="*/ 1257118 h 1801750"/>
              <a:gd name="connsiteX1" fmla="*/ 390699 w 681164"/>
              <a:gd name="connsiteY1" fmla="*/ 1789132 h 1801750"/>
              <a:gd name="connsiteX2" fmla="*/ 623455 w 681164"/>
              <a:gd name="connsiteY2" fmla="*/ 783292 h 1801750"/>
              <a:gd name="connsiteX3" fmla="*/ 631768 w 681164"/>
              <a:gd name="connsiteY3" fmla="*/ 10208 h 1801750"/>
              <a:gd name="connsiteX4" fmla="*/ 58189 w 681164"/>
              <a:gd name="connsiteY4" fmla="*/ 392594 h 1801750"/>
              <a:gd name="connsiteX5" fmla="*/ 116379 w 681164"/>
              <a:gd name="connsiteY5" fmla="*/ 1132427 h 180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164" h="1801750">
                <a:moveTo>
                  <a:pt x="0" y="1257118"/>
                </a:moveTo>
                <a:cubicBezTo>
                  <a:pt x="143395" y="1562610"/>
                  <a:pt x="286790" y="1868103"/>
                  <a:pt x="390699" y="1789132"/>
                </a:cubicBezTo>
                <a:cubicBezTo>
                  <a:pt x="494608" y="1710161"/>
                  <a:pt x="583277" y="1079779"/>
                  <a:pt x="623455" y="783292"/>
                </a:cubicBezTo>
                <a:cubicBezTo>
                  <a:pt x="663633" y="486805"/>
                  <a:pt x="725979" y="75324"/>
                  <a:pt x="631768" y="10208"/>
                </a:cubicBezTo>
                <a:cubicBezTo>
                  <a:pt x="537557" y="-54908"/>
                  <a:pt x="144087" y="205557"/>
                  <a:pt x="58189" y="392594"/>
                </a:cubicBezTo>
                <a:cubicBezTo>
                  <a:pt x="-27709" y="579630"/>
                  <a:pt x="116379" y="1132427"/>
                  <a:pt x="116379" y="11324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2627784" y="3397048"/>
            <a:ext cx="2808313" cy="584775"/>
          </a:xfrm>
          <a:prstGeom prst="rect">
            <a:avLst/>
          </a:prstGeom>
          <a:noFill/>
        </p:spPr>
        <p:txBody>
          <a:bodyPr wrap="square" rtlCol="0">
            <a:spAutoFit/>
          </a:bodyPr>
          <a:lstStyle/>
          <a:p>
            <a:r>
              <a:rPr lang="en-US" sz="1600" b="1" dirty="0">
                <a:solidFill>
                  <a:schemeClr val="accent1">
                    <a:lumMod val="60000"/>
                    <a:lumOff val="40000"/>
                  </a:schemeClr>
                </a:solidFill>
                <a:latin typeface="Max's Handwritin" charset="0"/>
                <a:ea typeface="Max's Handwritin" charset="0"/>
                <a:cs typeface="Max's Handwritin" charset="0"/>
              </a:rPr>
              <a:t>Re-registration of the /18 BR IPv6 block in March 2013 in LACNIC</a:t>
            </a:r>
          </a:p>
        </p:txBody>
      </p:sp>
      <p:sp>
        <p:nvSpPr>
          <p:cNvPr id="7" name="Freeform 6"/>
          <p:cNvSpPr/>
          <p:nvPr/>
        </p:nvSpPr>
        <p:spPr>
          <a:xfrm>
            <a:off x="3524597" y="2504344"/>
            <a:ext cx="751014" cy="842924"/>
          </a:xfrm>
          <a:custGeom>
            <a:avLst/>
            <a:gdLst>
              <a:gd name="connsiteX0" fmla="*/ 0 w 1001352"/>
              <a:gd name="connsiteY0" fmla="*/ 1108184 h 1123898"/>
              <a:gd name="connsiteX1" fmla="*/ 41563 w 1001352"/>
              <a:gd name="connsiteY1" fmla="*/ 1058308 h 1123898"/>
              <a:gd name="connsiteX2" fmla="*/ 207818 w 1001352"/>
              <a:gd name="connsiteY2" fmla="*/ 584482 h 1123898"/>
              <a:gd name="connsiteX3" fmla="*/ 931025 w 1001352"/>
              <a:gd name="connsiteY3" fmla="*/ 60780 h 1123898"/>
              <a:gd name="connsiteX4" fmla="*/ 822960 w 1001352"/>
              <a:gd name="connsiteY4" fmla="*/ 27530 h 1123898"/>
              <a:gd name="connsiteX5" fmla="*/ 997527 w 1001352"/>
              <a:gd name="connsiteY5" fmla="*/ 10904 h 1123898"/>
              <a:gd name="connsiteX6" fmla="*/ 947651 w 1001352"/>
              <a:gd name="connsiteY6" fmla="*/ 202097 h 112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52" h="1123898">
                <a:moveTo>
                  <a:pt x="0" y="1108184"/>
                </a:moveTo>
                <a:cubicBezTo>
                  <a:pt x="3463" y="1126888"/>
                  <a:pt x="6927" y="1145592"/>
                  <a:pt x="41563" y="1058308"/>
                </a:cubicBezTo>
                <a:cubicBezTo>
                  <a:pt x="76199" y="971024"/>
                  <a:pt x="59574" y="750737"/>
                  <a:pt x="207818" y="584482"/>
                </a:cubicBezTo>
                <a:cubicBezTo>
                  <a:pt x="356062" y="418227"/>
                  <a:pt x="828502" y="153605"/>
                  <a:pt x="931025" y="60780"/>
                </a:cubicBezTo>
                <a:cubicBezTo>
                  <a:pt x="1033548" y="-32045"/>
                  <a:pt x="811876" y="35843"/>
                  <a:pt x="822960" y="27530"/>
                </a:cubicBezTo>
                <a:cubicBezTo>
                  <a:pt x="834044" y="19217"/>
                  <a:pt x="976745" y="-18190"/>
                  <a:pt x="997527" y="10904"/>
                </a:cubicBezTo>
                <a:cubicBezTo>
                  <a:pt x="1018309" y="39998"/>
                  <a:pt x="947651" y="202097"/>
                  <a:pt x="947651" y="2020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08163077"/>
      </p:ext>
    </p:extLst>
  </p:cSld>
  <p:clrMapOvr>
    <a:masterClrMapping/>
  </p:clrMapOvr>
</p:sld>
</file>

<file path=ppt/theme/theme1.xml><?xml version="1.0" encoding="utf-8"?>
<a:theme xmlns:a="http://schemas.openxmlformats.org/drawingml/2006/main" name="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APNIC33PowerPointTemplateFinal.potx</Template>
  <TotalTime>8975</TotalTime>
  <Words>1178</Words>
  <Application>Microsoft Macintosh PowerPoint</Application>
  <PresentationFormat>On-screen Show (16:9)</PresentationFormat>
  <Paragraphs>170</Paragraphs>
  <Slides>34</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34</vt:i4>
      </vt:variant>
    </vt:vector>
  </HeadingPairs>
  <TitlesOfParts>
    <vt:vector size="45" baseType="lpstr">
      <vt:lpstr>AhnbergHand</vt:lpstr>
      <vt:lpstr>Calibri</vt:lpstr>
      <vt:lpstr>Max's Handwritin</vt:lpstr>
      <vt:lpstr>Powderfinger Type</vt:lpstr>
      <vt:lpstr>Powderfinger-Type</vt:lpstr>
      <vt:lpstr>Vadim's Writing</vt:lpstr>
      <vt:lpstr>Arial</vt:lpstr>
      <vt:lpstr>APNIC33PowerPointTemplateFinal</vt:lpstr>
      <vt:lpstr>1_APNIC33PowerPointTemplateFinal</vt:lpstr>
      <vt:lpstr>2_APNIC33PowerPointTemplateFinal</vt:lpstr>
      <vt:lpstr>3_APNIC33PowerPointTemplateFinal</vt:lpstr>
      <vt:lpstr>IP Addresses in 2016</vt:lpstr>
      <vt:lpstr>IPv6</vt:lpstr>
      <vt:lpstr>IPv6 Allocations by RIRs</vt:lpstr>
      <vt:lpstr>IPv6 Allocations by RIRs</vt:lpstr>
      <vt:lpstr>IPv6 Allocated Addresses</vt:lpstr>
      <vt:lpstr>IPv6 Allocated Addresses</vt:lpstr>
      <vt:lpstr>Where did the IPv6 addresses go?</vt:lpstr>
      <vt:lpstr>Where did the IPv6 addresses go?</vt:lpstr>
      <vt:lpstr>Advertised vs Unadvertised</vt:lpstr>
      <vt:lpstr>Advertised : Unadvertised (%)</vt:lpstr>
      <vt:lpstr>Total IPv6 Holdings by country</vt:lpstr>
      <vt:lpstr>IPv6 Allocations</vt:lpstr>
      <vt:lpstr>IPv4</vt:lpstr>
      <vt:lpstr>Addressing V4 Exhaustion</vt:lpstr>
      <vt:lpstr>Allocations in the Last Years of IPv4</vt:lpstr>
      <vt:lpstr>Allocations in the Last Years of IPv4</vt:lpstr>
      <vt:lpstr>Where did the Addresses Go?</vt:lpstr>
      <vt:lpstr>What’s Left? (1 March 2017)</vt:lpstr>
      <vt:lpstr>IPv4: Advertised vs Unadvertised</vt:lpstr>
      <vt:lpstr>IPv4: Unadvertised Addresses</vt:lpstr>
      <vt:lpstr>IPv4:Assigned vs Recovered</vt:lpstr>
      <vt:lpstr>The IPv4 After-Market:  Address Transfers</vt:lpstr>
      <vt:lpstr>Registered Address Transfers</vt:lpstr>
      <vt:lpstr>How old are transferred addresses?</vt:lpstr>
      <vt:lpstr>But</vt:lpstr>
      <vt:lpstr>A BGP View of Addresses</vt:lpstr>
      <vt:lpstr>BGP Changes Across 2016</vt:lpstr>
      <vt:lpstr>BGP Changes Across 2016</vt:lpstr>
      <vt:lpstr>BGP Changes Across 2016</vt:lpstr>
      <vt:lpstr>“Age” of Shifted Addresses</vt:lpstr>
      <vt:lpstr>“Age” of Shifted Addresses</vt:lpstr>
      <vt:lpstr>BGP Data and Transfer Logs</vt:lpstr>
      <vt:lpstr>Address Movement and the Registries</vt:lpstr>
      <vt:lpstr>PowerPoint Presentation</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APNIC PowerPoint Template</dc:title>
  <dc:creator>Rebekah</dc:creator>
  <cp:lastModifiedBy>Geoff Huston</cp:lastModifiedBy>
  <cp:revision>137</cp:revision>
  <cp:lastPrinted>2017-02-21T00:48:32Z</cp:lastPrinted>
  <dcterms:created xsi:type="dcterms:W3CDTF">2014-12-22T07:13:58Z</dcterms:created>
  <dcterms:modified xsi:type="dcterms:W3CDTF">2017-03-01T01:55:53Z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Unclassified</vt:lpwstr>
  </property>
</Properties>
</file>