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7" r:id="rId2"/>
    <p:sldMasterId id="2147483685" r:id="rId3"/>
    <p:sldMasterId id="2147483693" r:id="rId4"/>
  </p:sldMasterIdLst>
  <p:notesMasterIdLst>
    <p:notesMasterId r:id="rId60"/>
  </p:notesMasterIdLst>
  <p:handoutMasterIdLst>
    <p:handoutMasterId r:id="rId61"/>
  </p:handoutMasterIdLst>
  <p:sldIdLst>
    <p:sldId id="429" r:id="rId5"/>
    <p:sldId id="430" r:id="rId6"/>
    <p:sldId id="433" r:id="rId7"/>
    <p:sldId id="483" r:id="rId8"/>
    <p:sldId id="435" r:id="rId9"/>
    <p:sldId id="485" r:id="rId10"/>
    <p:sldId id="486" r:id="rId11"/>
    <p:sldId id="438" r:id="rId12"/>
    <p:sldId id="439" r:id="rId13"/>
    <p:sldId id="440" r:id="rId14"/>
    <p:sldId id="494" r:id="rId15"/>
    <p:sldId id="441" r:id="rId16"/>
    <p:sldId id="442" r:id="rId17"/>
    <p:sldId id="445" r:id="rId18"/>
    <p:sldId id="443" r:id="rId19"/>
    <p:sldId id="444" r:id="rId20"/>
    <p:sldId id="446" r:id="rId21"/>
    <p:sldId id="447" r:id="rId22"/>
    <p:sldId id="450" r:id="rId23"/>
    <p:sldId id="451" r:id="rId24"/>
    <p:sldId id="452" r:id="rId25"/>
    <p:sldId id="453" r:id="rId26"/>
    <p:sldId id="454" r:id="rId27"/>
    <p:sldId id="455" r:id="rId28"/>
    <p:sldId id="456" r:id="rId29"/>
    <p:sldId id="495" r:id="rId30"/>
    <p:sldId id="457" r:id="rId31"/>
    <p:sldId id="458" r:id="rId32"/>
    <p:sldId id="459" r:id="rId33"/>
    <p:sldId id="460" r:id="rId34"/>
    <p:sldId id="487" r:id="rId35"/>
    <p:sldId id="462" r:id="rId36"/>
    <p:sldId id="488" r:id="rId37"/>
    <p:sldId id="463" r:id="rId38"/>
    <p:sldId id="464" r:id="rId39"/>
    <p:sldId id="466" r:id="rId40"/>
    <p:sldId id="467" r:id="rId41"/>
    <p:sldId id="489" r:id="rId42"/>
    <p:sldId id="469" r:id="rId43"/>
    <p:sldId id="470" r:id="rId44"/>
    <p:sldId id="471" r:id="rId45"/>
    <p:sldId id="472" r:id="rId46"/>
    <p:sldId id="490" r:id="rId47"/>
    <p:sldId id="474" r:id="rId48"/>
    <p:sldId id="475" r:id="rId49"/>
    <p:sldId id="476" r:id="rId50"/>
    <p:sldId id="477" r:id="rId51"/>
    <p:sldId id="478" r:id="rId52"/>
    <p:sldId id="479" r:id="rId53"/>
    <p:sldId id="481" r:id="rId54"/>
    <p:sldId id="482" r:id="rId55"/>
    <p:sldId id="493" r:id="rId56"/>
    <p:sldId id="480" r:id="rId57"/>
    <p:sldId id="492" r:id="rId58"/>
    <p:sldId id="357"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3DD5"/>
    <a:srgbClr val="C01B1C"/>
    <a:srgbClr val="166813"/>
    <a:srgbClr val="004FBB"/>
    <a:srgbClr val="FFCF00"/>
    <a:srgbClr val="FFFFFF"/>
    <a:srgbClr val="5C5C5C"/>
    <a:srgbClr val="C40836"/>
    <a:srgbClr val="590F4A"/>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9"/>
    <p:restoredTop sz="94112"/>
  </p:normalViewPr>
  <p:slideViewPr>
    <p:cSldViewPr>
      <p:cViewPr>
        <p:scale>
          <a:sx n="152" d="100"/>
          <a:sy n="152" d="100"/>
        </p:scale>
        <p:origin x="2288" y="1320"/>
      </p:cViewPr>
      <p:guideLst>
        <p:guide orient="horz" pos="162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2/25/17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25/2/17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60B50-68CE-4856-A7F5-953E39274F9E}" type="slidenum">
              <a:rPr lang="en-AU" smtClean="0"/>
              <a:pPr/>
              <a:t>52</a:t>
            </a:fld>
            <a:endParaRPr lang="en-AU"/>
          </a:p>
        </p:txBody>
      </p:sp>
    </p:spTree>
    <p:extLst>
      <p:ext uri="{BB962C8B-B14F-4D97-AF65-F5344CB8AC3E}">
        <p14:creationId xmlns:p14="http://schemas.microsoft.com/office/powerpoint/2010/main" val="867637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6"/>
            <a:ext cx="8208912" cy="1620179"/>
          </a:xfrm>
        </p:spPr>
        <p:txBody>
          <a:bodyPr>
            <a:normAutofit/>
          </a:bodyPr>
          <a:lstStyle>
            <a:lvl1pPr algn="l">
              <a:defRPr sz="4050" baseline="0">
                <a:solidFill>
                  <a:srgbClr val="000000"/>
                </a:solidFill>
                <a:latin typeface="Powderfinger Type" charset="0"/>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smtClean="0"/>
              <a:t>Click to edit Master subtitle style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 y="-25230"/>
            <a:ext cx="9161995" cy="5151715"/>
          </a:xfrm>
          <a:prstGeom prst="rect">
            <a:avLst/>
          </a:prstGeom>
        </p:spPr>
      </p:pic>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2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200152"/>
            <a:ext cx="8352928" cy="3423827"/>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2"/>
            <a:ext cx="4104456"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2"/>
            <a:ext cx="4176464"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6"/>
            <a:ext cx="8208912" cy="1620179"/>
          </a:xfrm>
        </p:spPr>
        <p:txBody>
          <a:bodyPr>
            <a:normAutofit/>
          </a:bodyPr>
          <a:lstStyle>
            <a:lvl1pPr algn="l">
              <a:defRPr sz="4050">
                <a:solidFill>
                  <a:srgbClr val="000000"/>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2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721837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200152"/>
            <a:ext cx="8352928" cy="3423827"/>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2"/>
            <a:ext cx="4104456"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2"/>
            <a:ext cx="4176464"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lvl1pPr>
              <a:defRPr baseline="0">
                <a:solidFill>
                  <a:srgbClr val="383838"/>
                </a:solidFill>
                <a:latin typeface="Powderfinger-Type" charset="0"/>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lour background 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799884C-756A-1343-825C-902DCF4F245A}" type="slidenum">
              <a:rPr lang="en-AU" kern="0" smtClean="0"/>
              <a:pPr/>
              <a:t>‹#›</a:t>
            </a:fld>
            <a:endParaRPr lang="en-AU" kern="0" dirty="0"/>
          </a:p>
        </p:txBody>
      </p:sp>
      <p:sp>
        <p:nvSpPr>
          <p:cNvPr id="6" name="Title 1"/>
          <p:cNvSpPr txBox="1">
            <a:spLocks/>
          </p:cNvSpPr>
          <p:nvPr userDrawn="1"/>
        </p:nvSpPr>
        <p:spPr>
          <a:xfrm>
            <a:off x="395536" y="205979"/>
            <a:ext cx="8352928" cy="857250"/>
          </a:xfrm>
          <a:prstGeom prst="rect">
            <a:avLst/>
          </a:prstGeom>
        </p:spPr>
        <p:txBody>
          <a:bodyPr vert="horz" lIns="0" tIns="0" rIns="0" bIns="0" rtlCol="0" anchor="ctr">
            <a:normAutofit/>
          </a:body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AU" sz="2700" b="1" i="0" u="none" strike="noStrike" kern="1200" cap="none" spc="0" normalizeH="0" baseline="0" noProof="0" smtClean="0">
                <a:ln>
                  <a:noFill/>
                </a:ln>
                <a:solidFill>
                  <a:schemeClr val="tx1"/>
                </a:solidFill>
                <a:effectLst/>
                <a:uLnTx/>
                <a:uFillTx/>
                <a:latin typeface="+mj-lt"/>
                <a:ea typeface="+mj-ea"/>
                <a:cs typeface="+mj-cs"/>
              </a:rPr>
              <a:t>Click to edit Master title style</a:t>
            </a:r>
            <a:endParaRPr kumimoji="0" lang="en-AU" sz="27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 y="-25230"/>
            <a:ext cx="9161995" cy="5151715"/>
          </a:xfrm>
          <a:prstGeom prst="rect">
            <a:avLst/>
          </a:prstGeom>
        </p:spPr>
      </p:pic>
    </p:spTree>
    <p:extLst>
      <p:ext uri="{BB962C8B-B14F-4D97-AF65-F5344CB8AC3E}">
        <p14:creationId xmlns:p14="http://schemas.microsoft.com/office/powerpoint/2010/main" val="37218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
        <p:nvSpPr>
          <p:cNvPr id="5"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6" name="Content Placeholder 2"/>
          <p:cNvSpPr>
            <a:spLocks noGrp="1"/>
          </p:cNvSpPr>
          <p:nvPr>
            <p:ph idx="1"/>
          </p:nvPr>
        </p:nvSpPr>
        <p:spPr>
          <a:xfrm>
            <a:off x="395536" y="1200152"/>
            <a:ext cx="8352928" cy="3423827"/>
          </a:xfrm>
        </p:spPr>
        <p:txBody>
          <a:bodyPr/>
          <a:lstStyle/>
          <a:p>
            <a:pPr lvl="0"/>
            <a:endParaRPr lang="en-AU" dirty="0" smtClean="0"/>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2"/>
            <a:ext cx="4104456"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2"/>
            <a:ext cx="4176464" cy="3423827"/>
          </a:xfrm>
        </p:spPr>
        <p:txBody>
          <a:bodyPr>
            <a:normAutofit/>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97516"/>
            <a:ext cx="8208912" cy="1620179"/>
          </a:xfrm>
        </p:spPr>
        <p:txBody>
          <a:bodyPr>
            <a:normAutofit/>
          </a:bodyPr>
          <a:lstStyle>
            <a:lvl1pPr algn="l">
              <a:defRPr sz="4050">
                <a:solidFill>
                  <a:srgbClr val="000000"/>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539552" y="2171700"/>
            <a:ext cx="8208912" cy="1314450"/>
          </a:xfrm>
        </p:spPr>
        <p:txBody>
          <a:bodyPr/>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2"/>
            <a:ext cx="8352928" cy="3423827"/>
          </a:xfrm>
        </p:spPr>
        <p:txBody>
          <a:bodyPr/>
          <a:lstStyle/>
          <a:p>
            <a:pPr lvl="0"/>
            <a:r>
              <a:rPr lang="en-AU" dirty="0" smtClean="0"/>
              <a:t>Click to edit Master text styles</a:t>
            </a:r>
          </a:p>
          <a:p>
            <a:pPr lvl="1"/>
            <a:r>
              <a:rPr lang="en-AU" dirty="0" smtClean="0"/>
              <a:t>Second level</a:t>
            </a:r>
          </a:p>
          <a:p>
            <a:pPr lvl="2"/>
            <a:r>
              <a:rPr lang="en-AU" dirty="0"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6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3.emf"/><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theme" Target="../theme/theme3.xml"/><Relationship Id="rId9" Type="http://schemas.openxmlformats.org/officeDocument/2006/relationships/image" Target="../media/image4.emf"/><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4.xml"/><Relationship Id="rId3"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25229"/>
            <a:ext cx="9161997" cy="5151715"/>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2"/>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76" r:id="rId3"/>
    <p:sldLayoutId id="2147483668" r:id="rId4"/>
    <p:sldLayoutId id="2147483672" r:id="rId5"/>
    <p:sldLayoutId id="2147483674" r:id="rId6"/>
    <p:sldLayoutId id="2147483675" r:id="rId7"/>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3" y="15270"/>
            <a:ext cx="9161997" cy="5151715"/>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2"/>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51" y="15270"/>
            <a:ext cx="9161996" cy="5151715"/>
          </a:xfrm>
          <a:prstGeom prst="rect">
            <a:avLst/>
          </a:prstGeom>
        </p:spPr>
      </p:pic>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2"/>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1" y="15271"/>
            <a:ext cx="9161996" cy="5151715"/>
          </a:xfrm>
          <a:prstGeom prst="rect">
            <a:avLst/>
          </a:prstGeom>
        </p:spPr>
      </p:pic>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600">
                <a:solidFill>
                  <a:schemeClr val="bg1">
                    <a:lumMod val="75000"/>
                  </a:schemeClr>
                </a:solidFill>
              </a:defRPr>
            </a:lvl1pPr>
          </a:lstStyle>
          <a:p>
            <a:fld id="{D799884C-756A-1343-825C-902DCF4F245A}" type="slidenum">
              <a:rPr lang="en-AU" kern="0" smtClean="0"/>
              <a:pPr/>
              <a:t>‹#›</a:t>
            </a:fld>
            <a:endParaRPr lang="en-AU" kern="0" dirty="0"/>
          </a:p>
        </p:txBody>
      </p:sp>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l" defTabSz="685800" rtl="0" eaLnBrk="1" latinLnBrk="0" hangingPunct="1">
        <a:spcBef>
          <a:spcPct val="0"/>
        </a:spcBef>
        <a:buNone/>
        <a:defRPr sz="2700" b="1" kern="1200">
          <a:solidFill>
            <a:schemeClr val="tx1"/>
          </a:solidFill>
          <a:latin typeface="+mj-lt"/>
          <a:ea typeface="+mj-ea"/>
          <a:cs typeface="+mj-cs"/>
        </a:defRPr>
      </a:lvl1pPr>
    </p:titleStyle>
    <p:bodyStyle>
      <a:lvl1pPr marL="200025" indent="-200025" algn="l" defTabSz="685800" rtl="0" eaLnBrk="1" latinLnBrk="0" hangingPunct="1">
        <a:spcBef>
          <a:spcPts val="900"/>
        </a:spcBef>
        <a:buFont typeface="Arial" pitchFamily="34" charset="0"/>
        <a:buChar char="•"/>
        <a:defRPr sz="1800" kern="1200">
          <a:solidFill>
            <a:schemeClr val="tx1"/>
          </a:solidFill>
          <a:latin typeface="+mn-lt"/>
          <a:ea typeface="+mn-ea"/>
          <a:cs typeface="+mn-cs"/>
        </a:defRPr>
      </a:lvl1pPr>
      <a:lvl2pPr marL="400050" indent="-200025" algn="l" defTabSz="685800" rtl="0" eaLnBrk="1" latinLnBrk="0" hangingPunct="1">
        <a:spcBef>
          <a:spcPts val="300"/>
        </a:spcBef>
        <a:buFont typeface="Arial" pitchFamily="34" charset="0"/>
        <a:buChar char="–"/>
        <a:defRPr sz="1500" kern="1200">
          <a:solidFill>
            <a:schemeClr val="tx1"/>
          </a:solidFill>
          <a:latin typeface="+mn-lt"/>
          <a:ea typeface="+mn-ea"/>
          <a:cs typeface="+mn-cs"/>
        </a:defRPr>
      </a:lvl2pPr>
      <a:lvl3pPr marL="609600" indent="-209550" algn="l" defTabSz="6858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4.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8"/>
            <a:ext cx="9161995" cy="5151715"/>
          </a:xfrm>
          <a:prstGeom prst="rect">
            <a:avLst/>
          </a:prstGeom>
        </p:spPr>
      </p:pic>
      <p:sp>
        <p:nvSpPr>
          <p:cNvPr id="2" name="Title 1"/>
          <p:cNvSpPr>
            <a:spLocks noGrp="1"/>
          </p:cNvSpPr>
          <p:nvPr>
            <p:ph type="ctrTitle"/>
          </p:nvPr>
        </p:nvSpPr>
        <p:spPr>
          <a:xfrm>
            <a:off x="1383548" y="1597819"/>
            <a:ext cx="6446664" cy="1102519"/>
          </a:xfrm>
        </p:spPr>
        <p:txBody>
          <a:bodyPr>
            <a:normAutofit/>
          </a:bodyPr>
          <a:lstStyle/>
          <a:p>
            <a:r>
              <a:rPr lang="en-US" dirty="0" smtClean="0">
                <a:latin typeface="Powderfinger Type"/>
                <a:cs typeface="Powderfinger Type"/>
              </a:rPr>
              <a:t>Routing 2016</a:t>
            </a:r>
            <a:endParaRPr lang="en-US" dirty="0">
              <a:latin typeface="Powderfinger Type"/>
              <a:cs typeface="Powderfinger Type"/>
            </a:endParaRPr>
          </a:p>
        </p:txBody>
      </p:sp>
      <p:sp>
        <p:nvSpPr>
          <p:cNvPr id="3" name="Subtitle 2"/>
          <p:cNvSpPr>
            <a:spLocks noGrp="1"/>
          </p:cNvSpPr>
          <p:nvPr>
            <p:ph type="subTitle" idx="1"/>
          </p:nvPr>
        </p:nvSpPr>
        <p:spPr>
          <a:xfrm>
            <a:off x="3029612" y="3474586"/>
            <a:ext cx="4800600" cy="1314450"/>
          </a:xfrm>
        </p:spPr>
        <p:txBody>
          <a:bodyPr>
            <a:normAutofit/>
          </a:bodyPr>
          <a:lstStyle/>
          <a:p>
            <a:pPr algn="r"/>
            <a:r>
              <a:rPr lang="en-US" sz="1350" dirty="0">
                <a:solidFill>
                  <a:schemeClr val="bg1">
                    <a:lumMod val="50000"/>
                  </a:schemeClr>
                </a:solidFill>
                <a:latin typeface="AhnbergHand"/>
                <a:cs typeface="AhnbergHand"/>
              </a:rPr>
              <a:t>Geoff Huston</a:t>
            </a:r>
          </a:p>
          <a:p>
            <a:pPr algn="r"/>
            <a:r>
              <a:rPr lang="en-US" sz="1350" dirty="0" smtClean="0">
                <a:solidFill>
                  <a:schemeClr val="bg1">
                    <a:lumMod val="50000"/>
                  </a:schemeClr>
                </a:solidFill>
                <a:latin typeface="AhnbergHand"/>
                <a:cs typeface="AhnbergHand"/>
              </a:rPr>
              <a:t>Chief Scientist, APNIC</a:t>
            </a:r>
            <a:endParaRPr lang="en-US" sz="1350" dirty="0">
              <a:solidFill>
                <a:schemeClr val="bg1">
                  <a:lumMod val="50000"/>
                </a:schemeClr>
              </a:solidFill>
              <a:latin typeface="AhnbergHand"/>
              <a:cs typeface="AhnbergHand"/>
            </a:endParaRPr>
          </a:p>
        </p:txBody>
      </p:sp>
    </p:spTree>
    <p:extLst>
      <p:ext uri="{BB962C8B-B14F-4D97-AF65-F5344CB8AC3E}">
        <p14:creationId xmlns:p14="http://schemas.microsoft.com/office/powerpoint/2010/main" val="3268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8042" y="3044112"/>
            <a:ext cx="3502958" cy="2141009"/>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400" dirty="0">
                <a:solidFill>
                  <a:srgbClr val="984807"/>
                </a:solidFill>
                <a:cs typeface="Powderfinger Type"/>
              </a:rPr>
              <a:t>Routing Indicators for IPv4</a:t>
            </a:r>
            <a:endParaRPr lang="en-US" sz="2400" dirty="0">
              <a:solidFill>
                <a:srgbClr val="984807"/>
              </a:solidFill>
              <a:latin typeface="Powderfinger Type"/>
              <a:cs typeface="Powderfinger Type"/>
            </a:endParaRPr>
          </a:p>
        </p:txBody>
      </p:sp>
      <p:sp>
        <p:nvSpPr>
          <p:cNvPr id="5" name="TextBox 4"/>
          <p:cNvSpPr txBox="1"/>
          <p:nvPr/>
        </p:nvSpPr>
        <p:spPr>
          <a:xfrm>
            <a:off x="5122824" y="1161367"/>
            <a:ext cx="2849313" cy="715581"/>
          </a:xfrm>
          <a:prstGeom prst="rect">
            <a:avLst/>
          </a:prstGeom>
          <a:noFill/>
        </p:spPr>
        <p:txBody>
          <a:bodyPr wrap="square" rtlCol="0">
            <a:spAutoFit/>
          </a:bodyPr>
          <a:lstStyle/>
          <a:p>
            <a:r>
              <a:rPr lang="en-US" sz="1350" dirty="0">
                <a:latin typeface="AhnbergHand"/>
                <a:cs typeface="AhnbergHand"/>
              </a:rPr>
              <a:t>Address Exhaustion is now visible in the extent of advertised address space</a:t>
            </a:r>
          </a:p>
        </p:txBody>
      </p:sp>
      <p:sp>
        <p:nvSpPr>
          <p:cNvPr id="6" name="Freeform 5"/>
          <p:cNvSpPr/>
          <p:nvPr/>
        </p:nvSpPr>
        <p:spPr>
          <a:xfrm>
            <a:off x="4870800" y="1916547"/>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8"/>
            <a:ext cx="3175499" cy="1131079"/>
          </a:xfrm>
          <a:prstGeom prst="rect">
            <a:avLst/>
          </a:prstGeom>
          <a:noFill/>
        </p:spPr>
        <p:txBody>
          <a:bodyPr wrap="square" rtlCol="0">
            <a:spAutoFit/>
          </a:bodyPr>
          <a:lstStyle/>
          <a:p>
            <a:r>
              <a:rPr lang="en-US" sz="1350" dirty="0">
                <a:latin typeface="AhnbergHand"/>
                <a:cs typeface="AhnbergHand"/>
              </a:rPr>
              <a:t>The “shape” of inter-AS interconnection appears to be relatively steady, as the Average AS Path length has been steady through the year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11" name="Freeform 10"/>
          <p:cNvSpPr/>
          <p:nvPr/>
        </p:nvSpPr>
        <p:spPr>
          <a:xfrm>
            <a:off x="6488584" y="4114616"/>
            <a:ext cx="1169516" cy="351953"/>
          </a:xfrm>
          <a:custGeom>
            <a:avLst/>
            <a:gdLst>
              <a:gd name="connsiteX0" fmla="*/ 213275 w 1559354"/>
              <a:gd name="connsiteY0" fmla="*/ 296035 h 469270"/>
              <a:gd name="connsiteX1" fmla="*/ 1217322 w 1559354"/>
              <a:gd name="connsiteY1" fmla="*/ 466364 h 469270"/>
              <a:gd name="connsiteX2" fmla="*/ 1549016 w 1559354"/>
              <a:gd name="connsiteY2" fmla="*/ 170529 h 469270"/>
              <a:gd name="connsiteX3" fmla="*/ 894593 w 1559354"/>
              <a:gd name="connsiteY3" fmla="*/ 199 h 469270"/>
              <a:gd name="connsiteX4" fmla="*/ 25016 w 1559354"/>
              <a:gd name="connsiteY4" fmla="*/ 143635 h 469270"/>
              <a:gd name="connsiteX5" fmla="*/ 320851 w 1559354"/>
              <a:gd name="connsiteY5" fmla="*/ 457399 h 46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354" h="469270">
                <a:moveTo>
                  <a:pt x="213275" y="296035"/>
                </a:moveTo>
                <a:cubicBezTo>
                  <a:pt x="603987" y="391658"/>
                  <a:pt x="994699" y="487282"/>
                  <a:pt x="1217322" y="466364"/>
                </a:cubicBezTo>
                <a:cubicBezTo>
                  <a:pt x="1439946" y="445446"/>
                  <a:pt x="1602804" y="248223"/>
                  <a:pt x="1549016" y="170529"/>
                </a:cubicBezTo>
                <a:cubicBezTo>
                  <a:pt x="1495228" y="92835"/>
                  <a:pt x="1148593" y="4681"/>
                  <a:pt x="894593" y="199"/>
                </a:cubicBezTo>
                <a:cubicBezTo>
                  <a:pt x="640593" y="-4283"/>
                  <a:pt x="120640" y="67435"/>
                  <a:pt x="25016" y="143635"/>
                </a:cubicBezTo>
                <a:cubicBezTo>
                  <a:pt x="-70608" y="219835"/>
                  <a:pt x="125121" y="338617"/>
                  <a:pt x="320851" y="457399"/>
                </a:cubicBezTo>
              </a:path>
            </a:pathLst>
          </a:cu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086" y="735546"/>
            <a:ext cx="3695714" cy="2258821"/>
          </a:xfrm>
          <a:prstGeom prst="rect">
            <a:avLst/>
          </a:prstGeom>
        </p:spPr>
      </p:pic>
    </p:spTree>
    <p:extLst>
      <p:ext uri="{BB962C8B-B14F-4D97-AF65-F5344CB8AC3E}">
        <p14:creationId xmlns:p14="http://schemas.microsoft.com/office/powerpoint/2010/main" val="19994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AS Adjacencies (Route-Views)</a:t>
            </a:r>
            <a:endParaRPr lang="en-US" dirty="0">
              <a:solidFill>
                <a:schemeClr val="accent6">
                  <a:lumMod val="50000"/>
                </a:schemeClr>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11</a:t>
            </a:fld>
            <a:endParaRPr lang="en-AU" kern="0" dirty="0"/>
          </a:p>
        </p:txBody>
      </p:sp>
      <p:sp>
        <p:nvSpPr>
          <p:cNvPr id="5" name="TextBox 4"/>
          <p:cNvSpPr txBox="1"/>
          <p:nvPr/>
        </p:nvSpPr>
        <p:spPr>
          <a:xfrm>
            <a:off x="251520" y="2859782"/>
            <a:ext cx="5544616" cy="1615827"/>
          </a:xfrm>
          <a:prstGeom prst="rect">
            <a:avLst/>
          </a:prstGeom>
          <a:noFill/>
        </p:spPr>
        <p:txBody>
          <a:bodyPr wrap="square" rtlCol="0">
            <a:spAutoFit/>
          </a:bodyPr>
          <a:lstStyle/>
          <a:p>
            <a:r>
              <a:rPr lang="en-US" sz="1100" dirty="0" smtClean="0"/>
              <a:t>6,202  </a:t>
            </a:r>
            <a:r>
              <a:rPr lang="mr-IN" sz="1100" dirty="0" smtClean="0"/>
              <a:t>AS6939       HURRICANE </a:t>
            </a:r>
            <a:r>
              <a:rPr lang="mr-IN" sz="1100" dirty="0"/>
              <a:t>- </a:t>
            </a:r>
            <a:r>
              <a:rPr lang="mr-IN" sz="1100" dirty="0" err="1"/>
              <a:t>Hurricane</a:t>
            </a:r>
            <a:r>
              <a:rPr lang="mr-IN" sz="1100" dirty="0"/>
              <a:t> </a:t>
            </a:r>
            <a:r>
              <a:rPr lang="mr-IN" sz="1100" dirty="0" err="1"/>
              <a:t>Electric</a:t>
            </a:r>
            <a:r>
              <a:rPr lang="mr-IN" sz="1100" dirty="0"/>
              <a:t>, </a:t>
            </a:r>
            <a:r>
              <a:rPr lang="mr-IN" sz="1100" dirty="0" err="1"/>
              <a:t>Inc</a:t>
            </a:r>
            <a:r>
              <a:rPr lang="mr-IN" sz="1100" dirty="0"/>
              <a:t>., US  </a:t>
            </a:r>
            <a:r>
              <a:rPr lang="en-US" sz="1100" dirty="0"/>
              <a:t> </a:t>
            </a:r>
            <a:r>
              <a:rPr lang="en-US" sz="1100" dirty="0" smtClean="0"/>
              <a:t> </a:t>
            </a:r>
          </a:p>
          <a:p>
            <a:r>
              <a:rPr lang="en-US" sz="1100" dirty="0" smtClean="0"/>
              <a:t>5,069  </a:t>
            </a:r>
            <a:r>
              <a:rPr lang="mr-IN" sz="1100" dirty="0" smtClean="0"/>
              <a:t>AS174         COGENT-174 </a:t>
            </a:r>
            <a:r>
              <a:rPr lang="mr-IN" sz="1100" dirty="0"/>
              <a:t>- </a:t>
            </a:r>
            <a:r>
              <a:rPr lang="mr-IN" sz="1100" dirty="0" err="1"/>
              <a:t>Cogent</a:t>
            </a:r>
            <a:r>
              <a:rPr lang="mr-IN" sz="1100" dirty="0"/>
              <a:t> </a:t>
            </a:r>
            <a:r>
              <a:rPr lang="mr-IN" sz="1100" dirty="0" err="1"/>
              <a:t>Communications</a:t>
            </a:r>
            <a:r>
              <a:rPr lang="mr-IN" sz="1100" dirty="0"/>
              <a:t>, US  </a:t>
            </a:r>
            <a:r>
              <a:rPr lang="en-US" sz="1100" dirty="0" smtClean="0"/>
              <a:t>  </a:t>
            </a:r>
          </a:p>
          <a:p>
            <a:r>
              <a:rPr lang="en-US" sz="1100" dirty="0" smtClean="0"/>
              <a:t>4,767  </a:t>
            </a:r>
            <a:r>
              <a:rPr lang="mr-IN" sz="1100" dirty="0" smtClean="0"/>
              <a:t>AS3356       </a:t>
            </a:r>
            <a:r>
              <a:rPr lang="mr-IN" sz="1100" dirty="0"/>
              <a:t>LEVEL3 - </a:t>
            </a:r>
            <a:r>
              <a:rPr lang="mr-IN" sz="1100" dirty="0" err="1"/>
              <a:t>Level</a:t>
            </a:r>
            <a:r>
              <a:rPr lang="mr-IN" sz="1100" dirty="0"/>
              <a:t> 3 </a:t>
            </a:r>
            <a:r>
              <a:rPr lang="mr-IN" sz="1100" dirty="0" err="1"/>
              <a:t>Communications</a:t>
            </a:r>
            <a:r>
              <a:rPr lang="mr-IN" sz="1100" dirty="0"/>
              <a:t>, </a:t>
            </a:r>
            <a:r>
              <a:rPr lang="mr-IN" sz="1100" dirty="0" err="1"/>
              <a:t>Inc</a:t>
            </a:r>
            <a:r>
              <a:rPr lang="mr-IN" sz="1100" dirty="0"/>
              <a:t>., US </a:t>
            </a:r>
            <a:r>
              <a:rPr lang="en-US" sz="1100" dirty="0" smtClean="0"/>
              <a:t>     </a:t>
            </a:r>
          </a:p>
          <a:p>
            <a:r>
              <a:rPr lang="en-US" sz="1100" dirty="0" smtClean="0"/>
              <a:t>2,632  </a:t>
            </a:r>
            <a:r>
              <a:rPr lang="mr-IN" sz="1100" dirty="0" smtClean="0"/>
              <a:t>AS3549       </a:t>
            </a:r>
            <a:r>
              <a:rPr lang="mr-IN" sz="1100" dirty="0"/>
              <a:t>LVLT-3549 - </a:t>
            </a:r>
            <a:r>
              <a:rPr lang="mr-IN" sz="1100" dirty="0" err="1"/>
              <a:t>Level</a:t>
            </a:r>
            <a:r>
              <a:rPr lang="mr-IN" sz="1100" dirty="0"/>
              <a:t> 3 </a:t>
            </a:r>
            <a:r>
              <a:rPr lang="mr-IN" sz="1100" dirty="0" err="1"/>
              <a:t>Communications</a:t>
            </a:r>
            <a:r>
              <a:rPr lang="mr-IN" sz="1100" dirty="0"/>
              <a:t>, </a:t>
            </a:r>
            <a:r>
              <a:rPr lang="mr-IN" sz="1100" dirty="0" err="1"/>
              <a:t>Inc</a:t>
            </a:r>
            <a:r>
              <a:rPr lang="mr-IN" sz="1100" dirty="0"/>
              <a:t>., US  </a:t>
            </a:r>
            <a:endParaRPr lang="en-US" sz="1100" dirty="0" smtClean="0"/>
          </a:p>
          <a:p>
            <a:r>
              <a:rPr lang="en-US" sz="1100" dirty="0" smtClean="0"/>
              <a:t>2,397 </a:t>
            </a:r>
            <a:r>
              <a:rPr lang="mr-IN" sz="1100" dirty="0" smtClean="0"/>
              <a:t> AS7018    </a:t>
            </a:r>
            <a:r>
              <a:rPr lang="en-US" sz="1100" dirty="0" smtClean="0"/>
              <a:t> </a:t>
            </a:r>
            <a:r>
              <a:rPr lang="mr-IN" sz="1100" dirty="0" smtClean="0"/>
              <a:t>  </a:t>
            </a:r>
            <a:r>
              <a:rPr lang="mr-IN" sz="1100" dirty="0"/>
              <a:t>ATT-INTERNET4 - AT&amp;T </a:t>
            </a:r>
            <a:r>
              <a:rPr lang="mr-IN" sz="1100" dirty="0" err="1"/>
              <a:t>Services</a:t>
            </a:r>
            <a:r>
              <a:rPr lang="mr-IN" sz="1100" dirty="0"/>
              <a:t>, </a:t>
            </a:r>
            <a:r>
              <a:rPr lang="mr-IN" sz="1100" dirty="0" err="1"/>
              <a:t>Inc</a:t>
            </a:r>
            <a:r>
              <a:rPr lang="mr-IN" sz="1100" dirty="0"/>
              <a:t>., </a:t>
            </a:r>
            <a:r>
              <a:rPr lang="mr-IN" sz="1100" dirty="0" err="1" smtClean="0"/>
              <a:t>U</a:t>
            </a:r>
            <a:r>
              <a:rPr lang="en-US" sz="1100" dirty="0" smtClean="0"/>
              <a:t>S</a:t>
            </a:r>
          </a:p>
          <a:p>
            <a:r>
              <a:rPr lang="en-US" sz="1100" dirty="0" smtClean="0"/>
              <a:t>1,959  </a:t>
            </a:r>
            <a:r>
              <a:rPr lang="mr-IN" sz="1100" dirty="0" smtClean="0"/>
              <a:t>AS209         </a:t>
            </a:r>
            <a:r>
              <a:rPr lang="mr-IN" sz="1100" dirty="0"/>
              <a:t>CENTURYLINK-US-LEGACY-QWEST - </a:t>
            </a:r>
            <a:r>
              <a:rPr lang="mr-IN" sz="1100" dirty="0" err="1" smtClean="0"/>
              <a:t>Qwest</a:t>
            </a:r>
            <a:r>
              <a:rPr lang="mr-IN" sz="1100" dirty="0" smtClean="0"/>
              <a:t>, US</a:t>
            </a:r>
            <a:endParaRPr lang="en-US" sz="1100" dirty="0" smtClean="0"/>
          </a:p>
          <a:p>
            <a:r>
              <a:rPr lang="en-US" sz="1100" dirty="0" smtClean="0"/>
              <a:t>1,953  </a:t>
            </a:r>
            <a:r>
              <a:rPr lang="mr-IN" sz="1100" dirty="0" smtClean="0"/>
              <a:t>AS57463     </a:t>
            </a:r>
            <a:r>
              <a:rPr lang="mr-IN" sz="1100" dirty="0"/>
              <a:t>NETIX , </a:t>
            </a:r>
            <a:r>
              <a:rPr lang="mr-IN" sz="1100" dirty="0" smtClean="0"/>
              <a:t>BG</a:t>
            </a:r>
            <a:endParaRPr lang="en-US" sz="1100" dirty="0" smtClean="0"/>
          </a:p>
          <a:p>
            <a:r>
              <a:rPr lang="en-US" sz="1100" dirty="0" smtClean="0"/>
              <a:t>1,691  </a:t>
            </a:r>
            <a:r>
              <a:rPr lang="mr-IN" sz="1100" dirty="0" smtClean="0"/>
              <a:t>AS37100     SEACOM-AS</a:t>
            </a:r>
            <a:r>
              <a:rPr lang="mr-IN" sz="1100" dirty="0"/>
              <a:t>, </a:t>
            </a:r>
            <a:r>
              <a:rPr lang="mr-IN" sz="1100" dirty="0" smtClean="0"/>
              <a:t>MU</a:t>
            </a:r>
            <a:endParaRPr lang="en-US" sz="1100" dirty="0" smtClean="0"/>
          </a:p>
          <a:p>
            <a:r>
              <a:rPr lang="en-US" sz="1100" dirty="0" smtClean="0"/>
              <a:t>1,620  </a:t>
            </a:r>
            <a:r>
              <a:rPr lang="mr-IN" sz="1100" dirty="0" smtClean="0"/>
              <a:t>AS34224   </a:t>
            </a:r>
            <a:r>
              <a:rPr lang="en-US" sz="1100" dirty="0" smtClean="0"/>
              <a:t> </a:t>
            </a:r>
            <a:r>
              <a:rPr lang="mr-IN" sz="1100" dirty="0" smtClean="0"/>
              <a:t> NETERRA-AS, </a:t>
            </a:r>
            <a:r>
              <a:rPr lang="mr-IN" sz="1100" dirty="0" err="1" smtClean="0"/>
              <a:t>B</a:t>
            </a:r>
            <a:r>
              <a:rPr lang="en-US" sz="1100" dirty="0" smtClean="0"/>
              <a:t>G</a:t>
            </a:r>
            <a:endParaRPr lang="en-US" sz="11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29890"/>
            <a:ext cx="4073023" cy="2859782"/>
          </a:xfrm>
          <a:prstGeom prst="rect">
            <a:avLst/>
          </a:prstGeom>
        </p:spPr>
      </p:pic>
      <p:sp>
        <p:nvSpPr>
          <p:cNvPr id="3" name="Content Placeholder 2"/>
          <p:cNvSpPr>
            <a:spLocks noGrp="1"/>
          </p:cNvSpPr>
          <p:nvPr>
            <p:ph idx="1"/>
          </p:nvPr>
        </p:nvSpPr>
        <p:spPr>
          <a:xfrm>
            <a:off x="251520" y="1147868"/>
            <a:ext cx="5328592" cy="3423827"/>
          </a:xfrm>
        </p:spPr>
        <p:txBody>
          <a:bodyPr>
            <a:normAutofit/>
          </a:bodyPr>
          <a:lstStyle/>
          <a:p>
            <a:pPr marL="0" indent="0">
              <a:buNone/>
            </a:pPr>
            <a:r>
              <a:rPr lang="en-US" sz="1400" dirty="0" smtClean="0"/>
              <a:t>19,700 out of 57,064  ASNs have 1 or 2 AS Adjacencies (72%)</a:t>
            </a:r>
          </a:p>
          <a:p>
            <a:pPr marL="0" indent="0">
              <a:buNone/>
            </a:pPr>
            <a:r>
              <a:rPr lang="en-US" sz="1400" dirty="0" smtClean="0"/>
              <a:t>3,062 ASNs have 10 or more adjacencies</a:t>
            </a:r>
          </a:p>
          <a:p>
            <a:pPr marL="0" indent="0">
              <a:buNone/>
            </a:pPr>
            <a:r>
              <a:rPr lang="en-US" sz="1400" dirty="0" smtClean="0"/>
              <a:t>22 ASNs have &gt;1,000 adjacencies</a:t>
            </a:r>
            <a:endParaRPr lang="en-US" sz="1400" dirty="0"/>
          </a:p>
        </p:txBody>
      </p:sp>
    </p:spTree>
    <p:extLst>
      <p:ext uri="{BB962C8B-B14F-4D97-AF65-F5344CB8AC3E}">
        <p14:creationId xmlns:p14="http://schemas.microsoft.com/office/powerpoint/2010/main" val="189789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What happened in 2016 in V4?</a:t>
            </a:r>
            <a:endParaRPr lang="en-US" dirty="0">
              <a:solidFill>
                <a:schemeClr val="accent6">
                  <a:lumMod val="50000"/>
                </a:schemeClr>
              </a:solidFill>
            </a:endParaRPr>
          </a:p>
        </p:txBody>
      </p:sp>
      <p:sp>
        <p:nvSpPr>
          <p:cNvPr id="3" name="Content Placeholder 2"/>
          <p:cNvSpPr>
            <a:spLocks noGrp="1"/>
          </p:cNvSpPr>
          <p:nvPr>
            <p:ph idx="1"/>
          </p:nvPr>
        </p:nvSpPr>
        <p:spPr>
          <a:xfrm>
            <a:off x="827584" y="1200152"/>
            <a:ext cx="7632848" cy="3423827"/>
          </a:xfrm>
        </p:spPr>
        <p:txBody>
          <a:bodyPr>
            <a:noAutofit/>
          </a:bodyPr>
          <a:lstStyle/>
          <a:p>
            <a:pPr marL="0" indent="0">
              <a:buNone/>
            </a:pPr>
            <a:r>
              <a:rPr lang="en-US" sz="2400" dirty="0" smtClean="0"/>
              <a:t>Routing Business as usual </a:t>
            </a:r>
            <a:r>
              <a:rPr lang="mr-IN" sz="2400" dirty="0" smtClean="0"/>
              <a:t>–</a:t>
            </a:r>
            <a:r>
              <a:rPr lang="en-US" sz="2400" dirty="0" smtClean="0"/>
              <a:t> despite IPv4 address exhaustion!</a:t>
            </a:r>
          </a:p>
          <a:p>
            <a:pPr lvl="1">
              <a:spcBef>
                <a:spcPts val="900"/>
              </a:spcBef>
            </a:pPr>
            <a:r>
              <a:rPr lang="en-US" sz="1800" dirty="0" smtClean="0"/>
              <a:t>From the look of the growth plots, its business as usual, despite the increasing pressures on IPv4 address availability</a:t>
            </a:r>
          </a:p>
          <a:p>
            <a:pPr lvl="1">
              <a:spcBef>
                <a:spcPts val="900"/>
              </a:spcBef>
            </a:pPr>
            <a:r>
              <a:rPr lang="en-US" sz="1800" dirty="0" smtClean="0"/>
              <a:t>The number of entries in the IPv4 default-free zone is now heading to 700,000 by the end of 2017</a:t>
            </a:r>
          </a:p>
          <a:p>
            <a:pPr lvl="1">
              <a:spcBef>
                <a:spcPts val="900"/>
              </a:spcBef>
            </a:pPr>
            <a:r>
              <a:rPr lang="en-US" sz="1800" dirty="0" smtClean="0"/>
              <a:t>The pace of growth of the routing table is still relatively constant at ~54,000 new entries and 3,400 new AS’s per year</a:t>
            </a:r>
          </a:p>
          <a:p>
            <a:pPr lvl="2">
              <a:spcBef>
                <a:spcPts val="900"/>
              </a:spcBef>
            </a:pPr>
            <a:r>
              <a:rPr lang="en-US" sz="1600" dirty="0" smtClean="0"/>
              <a:t>IPv4 address exhaustion is not changing this!</a:t>
            </a:r>
          </a:p>
          <a:p>
            <a:pPr lvl="2">
              <a:spcBef>
                <a:spcPts val="900"/>
              </a:spcBef>
            </a:pPr>
            <a:r>
              <a:rPr lang="en-US" sz="1600" dirty="0" smtClean="0"/>
              <a:t>Instead, we are advertising shorter prefixes into the routing system</a:t>
            </a:r>
            <a:endParaRPr lang="en-US" sz="1600" dirty="0"/>
          </a:p>
        </p:txBody>
      </p:sp>
    </p:spTree>
    <p:extLst>
      <p:ext uri="{BB962C8B-B14F-4D97-AF65-F5344CB8AC3E}">
        <p14:creationId xmlns:p14="http://schemas.microsoft.com/office/powerpoint/2010/main" val="176085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7298"/>
            <a:ext cx="8640960" cy="857250"/>
          </a:xfrm>
        </p:spPr>
        <p:txBody>
          <a:bodyPr>
            <a:normAutofit fontScale="90000"/>
          </a:bodyPr>
          <a:lstStyle/>
          <a:p>
            <a:r>
              <a:rPr lang="en-US" dirty="0" smtClean="0">
                <a:solidFill>
                  <a:schemeClr val="accent6">
                    <a:lumMod val="50000"/>
                  </a:schemeClr>
                </a:solidFill>
              </a:rPr>
              <a:t>How can the IPv4 network continue to grow when we are running out of IPv4 addresses?</a:t>
            </a:r>
            <a:endParaRPr lang="en-US" dirty="0">
              <a:solidFill>
                <a:schemeClr val="accent6">
                  <a:lumMod val="50000"/>
                </a:schemeClr>
              </a:solidFill>
            </a:endParaRPr>
          </a:p>
        </p:txBody>
      </p:sp>
      <p:sp>
        <p:nvSpPr>
          <p:cNvPr id="3" name="Content Placeholder 2"/>
          <p:cNvSpPr>
            <a:spLocks noGrp="1"/>
          </p:cNvSpPr>
          <p:nvPr>
            <p:ph idx="1"/>
          </p:nvPr>
        </p:nvSpPr>
        <p:spPr>
          <a:xfrm>
            <a:off x="1043608" y="2049320"/>
            <a:ext cx="6912768" cy="2857031"/>
          </a:xfrm>
        </p:spPr>
        <p:txBody>
          <a:bodyPr>
            <a:normAutofit/>
          </a:bodyPr>
          <a:lstStyle/>
          <a:p>
            <a:pPr marL="0" indent="0">
              <a:buNone/>
            </a:pPr>
            <a:r>
              <a:rPr lang="en-US" sz="2000" dirty="0" smtClean="0"/>
              <a:t>We are now recycling old addresses back into the routing system</a:t>
            </a:r>
          </a:p>
          <a:p>
            <a:pPr marL="0" indent="0">
              <a:buNone/>
            </a:pPr>
            <a:r>
              <a:rPr lang="en-US" sz="2000" dirty="0" smtClean="0"/>
              <a:t>Some of these addresses are transferred in ways that are recorded in the registry system, while others are being “leased” without any clear registration entry that describes the lessee</a:t>
            </a:r>
            <a:endParaRPr lang="en-US" sz="2000" dirty="0"/>
          </a:p>
        </p:txBody>
      </p:sp>
    </p:spTree>
    <p:extLst>
      <p:ext uri="{BB962C8B-B14F-4D97-AF65-F5344CB8AC3E}">
        <p14:creationId xmlns:p14="http://schemas.microsoft.com/office/powerpoint/2010/main" val="20317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2016 – Growth is Steady</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1485900" y="1200151"/>
            <a:ext cx="6172200" cy="3287447"/>
          </a:xfrm>
        </p:spPr>
        <p:txBody>
          <a:bodyPr>
            <a:normAutofit/>
          </a:bodyPr>
          <a:lstStyle/>
          <a:p>
            <a:pPr>
              <a:spcBef>
                <a:spcPts val="936"/>
              </a:spcBef>
            </a:pPr>
            <a:r>
              <a:rPr lang="en-US" dirty="0" smtClean="0"/>
              <a:t>Overall IPv4 Internet growth in terms of BGP </a:t>
            </a:r>
            <a:r>
              <a:rPr lang="en-US" dirty="0"/>
              <a:t>i</a:t>
            </a:r>
            <a:r>
              <a:rPr lang="en-US" dirty="0" smtClean="0"/>
              <a:t>s at a rate of some </a:t>
            </a:r>
            <a:r>
              <a:rPr lang="en-US" b="1" dirty="0" smtClean="0">
                <a:solidFill>
                  <a:srgbClr val="FF0000"/>
                </a:solidFill>
              </a:rPr>
              <a:t>~54,000 entries p.a.</a:t>
            </a:r>
          </a:p>
          <a:p>
            <a:pPr>
              <a:spcBef>
                <a:spcPts val="936"/>
              </a:spcBef>
            </a:pPr>
            <a:r>
              <a:rPr lang="en-US" dirty="0" smtClean="0"/>
              <a:t>But we’ve run out of the unallocated address pools everywhere except </a:t>
            </a:r>
            <a:r>
              <a:rPr lang="en-US" dirty="0" err="1" smtClean="0"/>
              <a:t>Afrinic</a:t>
            </a:r>
            <a:endParaRPr lang="en-US" dirty="0" smtClean="0"/>
          </a:p>
          <a:p>
            <a:pPr>
              <a:spcBef>
                <a:spcPts val="936"/>
              </a:spcBef>
            </a:pPr>
            <a:r>
              <a:rPr lang="en-US" dirty="0" smtClean="0"/>
              <a:t>So what’s driving this post-exhaustion growth?</a:t>
            </a:r>
          </a:p>
          <a:p>
            <a:pPr lvl="1">
              <a:spcBef>
                <a:spcPts val="936"/>
              </a:spcBef>
            </a:pPr>
            <a:r>
              <a:rPr lang="en-US" dirty="0" smtClean="0"/>
              <a:t>Transfers?</a:t>
            </a:r>
          </a:p>
          <a:p>
            <a:pPr lvl="1">
              <a:spcBef>
                <a:spcPts val="936"/>
              </a:spcBef>
            </a:pPr>
            <a:r>
              <a:rPr lang="en-US" dirty="0" smtClean="0"/>
              <a:t>Last /8 policies in RIPE and APNIC?</a:t>
            </a:r>
          </a:p>
          <a:p>
            <a:pPr lvl="1">
              <a:spcBef>
                <a:spcPts val="936"/>
              </a:spcBef>
            </a:pPr>
            <a:r>
              <a:rPr lang="en-US" dirty="0" smtClean="0"/>
              <a:t>Leasing and address recovery?</a:t>
            </a:r>
          </a:p>
          <a:p>
            <a:pPr>
              <a:spcBef>
                <a:spcPts val="936"/>
              </a:spcBef>
            </a:pPr>
            <a:endParaRPr lang="en-US" dirty="0" smtClean="0"/>
          </a:p>
          <a:p>
            <a:pPr lvl="1">
              <a:spcBef>
                <a:spcPts val="936"/>
              </a:spcBef>
            </a:pPr>
            <a:endParaRPr lang="en-US" dirty="0" smtClean="0"/>
          </a:p>
          <a:p>
            <a:pPr lvl="1">
              <a:spcBef>
                <a:spcPts val="936"/>
              </a:spcBef>
            </a:pPr>
            <a:endParaRPr lang="en-US" dirty="0"/>
          </a:p>
        </p:txBody>
      </p:sp>
    </p:spTree>
    <p:extLst>
      <p:ext uri="{BB962C8B-B14F-4D97-AF65-F5344CB8AC3E}">
        <p14:creationId xmlns:p14="http://schemas.microsoft.com/office/powerpoint/2010/main" val="138834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1661"/>
            <a:ext cx="6172200" cy="857250"/>
          </a:xfrm>
        </p:spPr>
        <p:txBody>
          <a:bodyPr/>
          <a:lstStyle/>
          <a:p>
            <a:r>
              <a:rPr lang="en-US" dirty="0" smtClean="0">
                <a:solidFill>
                  <a:schemeClr val="accent6">
                    <a:lumMod val="50000"/>
                  </a:schemeClr>
                </a:solidFill>
              </a:rPr>
              <a:t>IPv4 Advertised Address “Age”</a:t>
            </a:r>
            <a:endParaRPr lang="en-US" dirty="0">
              <a:solidFill>
                <a:schemeClr val="accent6">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244" y="1151410"/>
            <a:ext cx="6159874" cy="3519928"/>
          </a:xfrm>
          <a:prstGeom prst="rect">
            <a:avLst/>
          </a:prstGeom>
        </p:spPr>
      </p:pic>
      <p:sp>
        <p:nvSpPr>
          <p:cNvPr id="6" name="TextBox 5"/>
          <p:cNvSpPr txBox="1"/>
          <p:nvPr/>
        </p:nvSpPr>
        <p:spPr>
          <a:xfrm>
            <a:off x="2144806" y="2599751"/>
            <a:ext cx="3980544" cy="646331"/>
          </a:xfrm>
          <a:prstGeom prst="rect">
            <a:avLst/>
          </a:prstGeom>
          <a:noFill/>
        </p:spPr>
        <p:txBody>
          <a:bodyPr wrap="square" rtlCol="0">
            <a:spAutoFit/>
          </a:bodyPr>
          <a:lstStyle/>
          <a:p>
            <a:r>
              <a:rPr lang="en-US" sz="1200" dirty="0">
                <a:latin typeface="AhnbergHand" charset="0"/>
                <a:ea typeface="AhnbergHand" charset="0"/>
                <a:cs typeface="AhnbergHand" charset="0"/>
              </a:rPr>
              <a:t>80% of all new addresses announced in 2010 were allocated or assigned within the past 12 months</a:t>
            </a:r>
          </a:p>
        </p:txBody>
      </p:sp>
      <p:sp>
        <p:nvSpPr>
          <p:cNvPr id="7" name="Freeform 6"/>
          <p:cNvSpPr/>
          <p:nvPr/>
        </p:nvSpPr>
        <p:spPr>
          <a:xfrm>
            <a:off x="2084201" y="2009713"/>
            <a:ext cx="385361" cy="605741"/>
          </a:xfrm>
          <a:custGeom>
            <a:avLst/>
            <a:gdLst>
              <a:gd name="connsiteX0" fmla="*/ 511112 w 513814"/>
              <a:gd name="connsiteY0" fmla="*/ 807655 h 807655"/>
              <a:gd name="connsiteX1" fmla="*/ 475253 w 513814"/>
              <a:gd name="connsiteY1" fmla="*/ 520784 h 807655"/>
              <a:gd name="connsiteX2" fmla="*/ 242171 w 513814"/>
              <a:gd name="connsiteY2" fmla="*/ 171160 h 807655"/>
              <a:gd name="connsiteX3" fmla="*/ 124 w 513814"/>
              <a:gd name="connsiteY3" fmla="*/ 72549 h 807655"/>
              <a:gd name="connsiteX4" fmla="*/ 206312 w 513814"/>
              <a:gd name="connsiteY4" fmla="*/ 831 h 807655"/>
              <a:gd name="connsiteX5" fmla="*/ 9089 w 513814"/>
              <a:gd name="connsiteY5" fmla="*/ 45655 h 807655"/>
              <a:gd name="connsiteX6" fmla="*/ 80806 w 513814"/>
              <a:gd name="connsiteY6" fmla="*/ 215984 h 8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814" h="807655">
                <a:moveTo>
                  <a:pt x="511112" y="807655"/>
                </a:moveTo>
                <a:cubicBezTo>
                  <a:pt x="515594" y="717260"/>
                  <a:pt x="520077" y="626866"/>
                  <a:pt x="475253" y="520784"/>
                </a:cubicBezTo>
                <a:cubicBezTo>
                  <a:pt x="430429" y="414701"/>
                  <a:pt x="321359" y="245866"/>
                  <a:pt x="242171" y="171160"/>
                </a:cubicBezTo>
                <a:cubicBezTo>
                  <a:pt x="162983" y="96454"/>
                  <a:pt x="6101" y="100937"/>
                  <a:pt x="124" y="72549"/>
                </a:cubicBezTo>
                <a:cubicBezTo>
                  <a:pt x="-5853" y="44161"/>
                  <a:pt x="204818" y="5313"/>
                  <a:pt x="206312" y="831"/>
                </a:cubicBezTo>
                <a:cubicBezTo>
                  <a:pt x="207806" y="-3651"/>
                  <a:pt x="30007" y="9796"/>
                  <a:pt x="9089" y="45655"/>
                </a:cubicBezTo>
                <a:cubicBezTo>
                  <a:pt x="-11829" y="81514"/>
                  <a:pt x="80806" y="215984"/>
                  <a:pt x="80806" y="21598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482573" y="1866150"/>
            <a:ext cx="3980544" cy="461665"/>
          </a:xfrm>
          <a:prstGeom prst="rect">
            <a:avLst/>
          </a:prstGeom>
          <a:noFill/>
        </p:spPr>
        <p:txBody>
          <a:bodyPr wrap="square" rtlCol="0">
            <a:spAutoFit/>
          </a:bodyPr>
          <a:lstStyle/>
          <a:p>
            <a:r>
              <a:rPr lang="en-US" sz="1200" dirty="0">
                <a:latin typeface="AhnbergHand" charset="0"/>
                <a:ea typeface="AhnbergHand" charset="0"/>
                <a:cs typeface="AhnbergHand" charset="0"/>
              </a:rPr>
              <a:t>2% of all new addresses announced in 2010 were &gt;= 20 years ‘old’ (legacy)</a:t>
            </a:r>
          </a:p>
        </p:txBody>
      </p:sp>
      <p:sp>
        <p:nvSpPr>
          <p:cNvPr id="9" name="Freeform 8"/>
          <p:cNvSpPr/>
          <p:nvPr/>
        </p:nvSpPr>
        <p:spPr>
          <a:xfrm>
            <a:off x="5633847" y="1610706"/>
            <a:ext cx="1642160" cy="238265"/>
          </a:xfrm>
          <a:custGeom>
            <a:avLst/>
            <a:gdLst>
              <a:gd name="connsiteX0" fmla="*/ 99239 w 2189546"/>
              <a:gd name="connsiteY0" fmla="*/ 317687 h 317687"/>
              <a:gd name="connsiteX1" fmla="*/ 179922 w 2189546"/>
              <a:gd name="connsiteY1" fmla="*/ 237005 h 317687"/>
              <a:gd name="connsiteX2" fmla="*/ 1748745 w 2189546"/>
              <a:gd name="connsiteY2" fmla="*/ 129428 h 317687"/>
              <a:gd name="connsiteX3" fmla="*/ 2152157 w 2189546"/>
              <a:gd name="connsiteY3" fmla="*/ 3922 h 317687"/>
              <a:gd name="connsiteX4" fmla="*/ 1919075 w 2189546"/>
              <a:gd name="connsiteY4" fmla="*/ 30817 h 317687"/>
              <a:gd name="connsiteX5" fmla="*/ 2188016 w 2189546"/>
              <a:gd name="connsiteY5" fmla="*/ 21852 h 317687"/>
              <a:gd name="connsiteX6" fmla="*/ 2035616 w 2189546"/>
              <a:gd name="connsiteY6" fmla="*/ 192181 h 31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9546" h="317687">
                <a:moveTo>
                  <a:pt x="99239" y="317687"/>
                </a:moveTo>
                <a:cubicBezTo>
                  <a:pt x="2121" y="293034"/>
                  <a:pt x="-94996" y="268381"/>
                  <a:pt x="179922" y="237005"/>
                </a:cubicBezTo>
                <a:cubicBezTo>
                  <a:pt x="454840" y="205629"/>
                  <a:pt x="1420039" y="168275"/>
                  <a:pt x="1748745" y="129428"/>
                </a:cubicBezTo>
                <a:cubicBezTo>
                  <a:pt x="2077451" y="90581"/>
                  <a:pt x="2123769" y="20357"/>
                  <a:pt x="2152157" y="3922"/>
                </a:cubicBezTo>
                <a:cubicBezTo>
                  <a:pt x="2180545" y="-12513"/>
                  <a:pt x="1913099" y="27829"/>
                  <a:pt x="1919075" y="30817"/>
                </a:cubicBezTo>
                <a:cubicBezTo>
                  <a:pt x="1925052" y="33805"/>
                  <a:pt x="2168593" y="-5042"/>
                  <a:pt x="2188016" y="21852"/>
                </a:cubicBezTo>
                <a:cubicBezTo>
                  <a:pt x="2207439" y="48746"/>
                  <a:pt x="2035616" y="192181"/>
                  <a:pt x="2035616" y="192181"/>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Box 9"/>
          <p:cNvSpPr txBox="1"/>
          <p:nvPr/>
        </p:nvSpPr>
        <p:spPr>
          <a:xfrm>
            <a:off x="1358154" y="870043"/>
            <a:ext cx="569387" cy="300082"/>
          </a:xfrm>
          <a:prstGeom prst="rect">
            <a:avLst/>
          </a:prstGeom>
          <a:noFill/>
        </p:spPr>
        <p:txBody>
          <a:bodyPr wrap="none" rtlCol="0">
            <a:spAutoFit/>
          </a:bodyPr>
          <a:lstStyle/>
          <a:p>
            <a:r>
              <a:rPr lang="en-US" sz="1350" b="1"/>
              <a:t>2010</a:t>
            </a:r>
          </a:p>
        </p:txBody>
      </p:sp>
    </p:spTree>
    <p:extLst>
      <p:ext uri="{BB962C8B-B14F-4D97-AF65-F5344CB8AC3E}">
        <p14:creationId xmlns:p14="http://schemas.microsoft.com/office/powerpoint/2010/main" val="232671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9683" y="1147043"/>
            <a:ext cx="5881967" cy="3921900"/>
          </a:xfrm>
        </p:spPr>
      </p:pic>
      <p:sp>
        <p:nvSpPr>
          <p:cNvPr id="2" name="Title 1"/>
          <p:cNvSpPr>
            <a:spLocks noGrp="1"/>
          </p:cNvSpPr>
          <p:nvPr>
            <p:ph type="title"/>
          </p:nvPr>
        </p:nvSpPr>
        <p:spPr>
          <a:xfrm>
            <a:off x="1485900" y="61661"/>
            <a:ext cx="6172200" cy="857250"/>
          </a:xfrm>
        </p:spPr>
        <p:txBody>
          <a:bodyPr/>
          <a:lstStyle/>
          <a:p>
            <a:r>
              <a:rPr lang="en-US" dirty="0" smtClean="0">
                <a:solidFill>
                  <a:schemeClr val="accent6">
                    <a:lumMod val="50000"/>
                  </a:schemeClr>
                </a:solidFill>
              </a:rPr>
              <a:t>IPv4 Advertised Address “Age”</a:t>
            </a:r>
            <a:endParaRPr lang="en-US" dirty="0">
              <a:solidFill>
                <a:schemeClr val="accent6">
                  <a:lumMod val="50000"/>
                </a:schemeClr>
              </a:solidFill>
            </a:endParaRPr>
          </a:p>
        </p:txBody>
      </p:sp>
      <p:sp>
        <p:nvSpPr>
          <p:cNvPr id="6" name="TextBox 5"/>
          <p:cNvSpPr txBox="1"/>
          <p:nvPr/>
        </p:nvSpPr>
        <p:spPr>
          <a:xfrm>
            <a:off x="2460946" y="4001069"/>
            <a:ext cx="4264466" cy="830997"/>
          </a:xfrm>
          <a:prstGeom prst="rect">
            <a:avLst/>
          </a:prstGeom>
          <a:noFill/>
        </p:spPr>
        <p:txBody>
          <a:bodyPr wrap="square" rtlCol="0">
            <a:spAutoFit/>
          </a:bodyPr>
          <a:lstStyle/>
          <a:p>
            <a:r>
              <a:rPr lang="en-US" sz="1200" dirty="0">
                <a:latin typeface="AhnbergHand" charset="0"/>
                <a:ea typeface="AhnbergHand" charset="0"/>
                <a:cs typeface="AhnbergHand" charset="0"/>
              </a:rPr>
              <a:t>24 % of all new addresses announced in 2016 were allocated or assigned within the past 12 months</a:t>
            </a:r>
          </a:p>
          <a:p>
            <a:endParaRPr lang="en-US" sz="1200" dirty="0">
              <a:latin typeface="AhnbergHand" charset="0"/>
              <a:ea typeface="AhnbergHand" charset="0"/>
              <a:cs typeface="AhnbergHand" charset="0"/>
            </a:endParaRPr>
          </a:p>
        </p:txBody>
      </p:sp>
      <p:sp>
        <p:nvSpPr>
          <p:cNvPr id="7" name="TextBox 6"/>
          <p:cNvSpPr txBox="1"/>
          <p:nvPr/>
        </p:nvSpPr>
        <p:spPr>
          <a:xfrm>
            <a:off x="4085946" y="3149689"/>
            <a:ext cx="3276456" cy="646331"/>
          </a:xfrm>
          <a:prstGeom prst="rect">
            <a:avLst/>
          </a:prstGeom>
          <a:noFill/>
        </p:spPr>
        <p:txBody>
          <a:bodyPr wrap="square" rtlCol="0">
            <a:spAutoFit/>
          </a:bodyPr>
          <a:lstStyle/>
          <a:p>
            <a:r>
              <a:rPr lang="en-US" sz="1200" dirty="0">
                <a:latin typeface="AhnbergHand" charset="0"/>
                <a:ea typeface="AhnbergHand" charset="0"/>
                <a:cs typeface="AhnbergHand" charset="0"/>
              </a:rPr>
              <a:t>39 % of all new addresses announced in 2016 were &gt;= 20 years ‘old’ (legacy)</a:t>
            </a:r>
          </a:p>
        </p:txBody>
      </p:sp>
      <p:sp>
        <p:nvSpPr>
          <p:cNvPr id="3" name="Freeform 2"/>
          <p:cNvSpPr/>
          <p:nvPr/>
        </p:nvSpPr>
        <p:spPr>
          <a:xfrm>
            <a:off x="2395612" y="3817142"/>
            <a:ext cx="1204280" cy="194982"/>
          </a:xfrm>
          <a:custGeom>
            <a:avLst/>
            <a:gdLst>
              <a:gd name="connsiteX0" fmla="*/ 1605706 w 1605706"/>
              <a:gd name="connsiteY0" fmla="*/ 259976 h 259976"/>
              <a:gd name="connsiteX1" fmla="*/ 1175400 w 1605706"/>
              <a:gd name="connsiteY1" fmla="*/ 35859 h 259976"/>
              <a:gd name="connsiteX2" fmla="*/ 341682 w 1605706"/>
              <a:gd name="connsiteY2" fmla="*/ 80682 h 259976"/>
              <a:gd name="connsiteX3" fmla="*/ 18953 w 1605706"/>
              <a:gd name="connsiteY3" fmla="*/ 53788 h 259976"/>
              <a:gd name="connsiteX4" fmla="*/ 36882 w 1605706"/>
              <a:gd name="connsiteY4" fmla="*/ 170329 h 259976"/>
              <a:gd name="connsiteX5" fmla="*/ 27918 w 1605706"/>
              <a:gd name="connsiteY5" fmla="*/ 53788 h 259976"/>
              <a:gd name="connsiteX6" fmla="*/ 207212 w 1605706"/>
              <a:gd name="connsiteY6" fmla="*/ 0 h 25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706" h="259976">
                <a:moveTo>
                  <a:pt x="1605706" y="259976"/>
                </a:moveTo>
                <a:cubicBezTo>
                  <a:pt x="1495888" y="162858"/>
                  <a:pt x="1386071" y="65741"/>
                  <a:pt x="1175400" y="35859"/>
                </a:cubicBezTo>
                <a:cubicBezTo>
                  <a:pt x="964729" y="5977"/>
                  <a:pt x="534423" y="77694"/>
                  <a:pt x="341682" y="80682"/>
                </a:cubicBezTo>
                <a:cubicBezTo>
                  <a:pt x="148941" y="83670"/>
                  <a:pt x="69753" y="38847"/>
                  <a:pt x="18953" y="53788"/>
                </a:cubicBezTo>
                <a:cubicBezTo>
                  <a:pt x="-31847" y="68729"/>
                  <a:pt x="35388" y="170329"/>
                  <a:pt x="36882" y="170329"/>
                </a:cubicBezTo>
                <a:cubicBezTo>
                  <a:pt x="38376" y="170329"/>
                  <a:pt x="-470" y="82176"/>
                  <a:pt x="27918" y="53788"/>
                </a:cubicBezTo>
                <a:cubicBezTo>
                  <a:pt x="56306" y="25400"/>
                  <a:pt x="207212" y="0"/>
                  <a:pt x="207212"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p:nvSpPr>
        <p:spPr>
          <a:xfrm>
            <a:off x="1358154" y="870043"/>
            <a:ext cx="569387" cy="300082"/>
          </a:xfrm>
          <a:prstGeom prst="rect">
            <a:avLst/>
          </a:prstGeom>
          <a:noFill/>
        </p:spPr>
        <p:txBody>
          <a:bodyPr wrap="none" rtlCol="0">
            <a:spAutoFit/>
          </a:bodyPr>
          <a:lstStyle/>
          <a:p>
            <a:r>
              <a:rPr lang="en-US" sz="1350" b="1" dirty="0"/>
              <a:t>2016</a:t>
            </a:r>
          </a:p>
        </p:txBody>
      </p:sp>
      <p:sp>
        <p:nvSpPr>
          <p:cNvPr id="12" name="Freeform 11"/>
          <p:cNvSpPr/>
          <p:nvPr/>
        </p:nvSpPr>
        <p:spPr>
          <a:xfrm>
            <a:off x="5465428" y="2669800"/>
            <a:ext cx="1922888" cy="482363"/>
          </a:xfrm>
          <a:custGeom>
            <a:avLst/>
            <a:gdLst>
              <a:gd name="connsiteX0" fmla="*/ 0 w 2563851"/>
              <a:gd name="connsiteY0" fmla="*/ 643151 h 643151"/>
              <a:gd name="connsiteX1" fmla="*/ 243280 w 2563851"/>
              <a:gd name="connsiteY1" fmla="*/ 341148 h 643151"/>
              <a:gd name="connsiteX2" fmla="*/ 1006679 w 2563851"/>
              <a:gd name="connsiteY2" fmla="*/ 290814 h 643151"/>
              <a:gd name="connsiteX3" fmla="*/ 2122414 w 2563851"/>
              <a:gd name="connsiteY3" fmla="*/ 206924 h 643151"/>
              <a:gd name="connsiteX4" fmla="*/ 2558642 w 2563851"/>
              <a:gd name="connsiteY4" fmla="*/ 30755 h 643151"/>
              <a:gd name="connsiteX5" fmla="*/ 2374084 w 2563851"/>
              <a:gd name="connsiteY5" fmla="*/ 39144 h 643151"/>
              <a:gd name="connsiteX6" fmla="*/ 2550253 w 2563851"/>
              <a:gd name="connsiteY6" fmla="*/ 5588 h 643151"/>
              <a:gd name="connsiteX7" fmla="*/ 2541864 w 2563851"/>
              <a:gd name="connsiteY7" fmla="*/ 173368 h 64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851" h="643151">
                <a:moveTo>
                  <a:pt x="0" y="643151"/>
                </a:moveTo>
                <a:cubicBezTo>
                  <a:pt x="37750" y="521511"/>
                  <a:pt x="75500" y="399871"/>
                  <a:pt x="243280" y="341148"/>
                </a:cubicBezTo>
                <a:cubicBezTo>
                  <a:pt x="411060" y="282425"/>
                  <a:pt x="1006679" y="290814"/>
                  <a:pt x="1006679" y="290814"/>
                </a:cubicBezTo>
                <a:cubicBezTo>
                  <a:pt x="1319868" y="268443"/>
                  <a:pt x="1863754" y="250267"/>
                  <a:pt x="2122414" y="206924"/>
                </a:cubicBezTo>
                <a:cubicBezTo>
                  <a:pt x="2381074" y="163581"/>
                  <a:pt x="2516697" y="58718"/>
                  <a:pt x="2558642" y="30755"/>
                </a:cubicBezTo>
                <a:cubicBezTo>
                  <a:pt x="2600587" y="2792"/>
                  <a:pt x="2375482" y="43338"/>
                  <a:pt x="2374084" y="39144"/>
                </a:cubicBezTo>
                <a:cubicBezTo>
                  <a:pt x="2372686" y="34950"/>
                  <a:pt x="2522290" y="-16783"/>
                  <a:pt x="2550253" y="5588"/>
                </a:cubicBezTo>
                <a:cubicBezTo>
                  <a:pt x="2578216" y="27959"/>
                  <a:pt x="2541864" y="173368"/>
                  <a:pt x="2541864" y="17336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8367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IPv4: Advertised vs Unadvertised Addresses</a:t>
            </a:r>
            <a:endParaRPr lang="en-US" dirty="0">
              <a:solidFill>
                <a:schemeClr val="accent6">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Tree>
    <p:extLst>
      <p:ext uri="{BB962C8B-B14F-4D97-AF65-F5344CB8AC3E}">
        <p14:creationId xmlns:p14="http://schemas.microsoft.com/office/powerpoint/2010/main" val="156252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IPv4: Unadvertised Addresses</a:t>
            </a:r>
            <a:endParaRPr lang="en-US" dirty="0">
              <a:solidFill>
                <a:schemeClr val="accent6">
                  <a:lumMod val="50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Tree>
    <p:extLst>
      <p:ext uri="{BB962C8B-B14F-4D97-AF65-F5344CB8AC3E}">
        <p14:creationId xmlns:p14="http://schemas.microsoft.com/office/powerpoint/2010/main" val="191207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191" y="1199740"/>
            <a:ext cx="5869618" cy="3424238"/>
          </a:xfrm>
          <a:prstGeom prst="rect">
            <a:avLst/>
          </a:prstGeom>
        </p:spPr>
      </p:pic>
      <p:sp>
        <p:nvSpPr>
          <p:cNvPr id="2" name="Title 1"/>
          <p:cNvSpPr>
            <a:spLocks noGrp="1"/>
          </p:cNvSpPr>
          <p:nvPr>
            <p:ph type="title"/>
          </p:nvPr>
        </p:nvSpPr>
        <p:spPr/>
        <p:txBody>
          <a:bodyPr>
            <a:normAutofit/>
          </a:bodyPr>
          <a:lstStyle/>
          <a:p>
            <a:r>
              <a:rPr lang="en-US" dirty="0" smtClean="0">
                <a:solidFill>
                  <a:schemeClr val="accent6">
                    <a:lumMod val="50000"/>
                  </a:schemeClr>
                </a:solidFill>
              </a:rPr>
              <a:t>IPv4:Assigned vs Recovered</a:t>
            </a:r>
            <a:endParaRPr lang="en-US" dirty="0">
              <a:solidFill>
                <a:schemeClr val="accent6">
                  <a:lumMod val="50000"/>
                </a:schemeClr>
              </a:solidFill>
            </a:endParaRPr>
          </a:p>
        </p:txBody>
      </p:sp>
      <p:sp>
        <p:nvSpPr>
          <p:cNvPr id="3" name="TextBox 2"/>
          <p:cNvSpPr txBox="1"/>
          <p:nvPr/>
        </p:nvSpPr>
        <p:spPr>
          <a:xfrm>
            <a:off x="2627785" y="1707654"/>
            <a:ext cx="3063659" cy="300082"/>
          </a:xfrm>
          <a:prstGeom prst="rect">
            <a:avLst/>
          </a:prstGeom>
          <a:noFill/>
        </p:spPr>
        <p:txBody>
          <a:bodyPr wrap="none" rtlCol="0">
            <a:spAutoFit/>
          </a:bodyPr>
          <a:lstStyle/>
          <a:p>
            <a:r>
              <a:rPr lang="en-US" sz="1350">
                <a:solidFill>
                  <a:srgbClr val="166813"/>
                </a:solidFill>
                <a:latin typeface="AhnbergHand" charset="0"/>
                <a:ea typeface="AhnbergHand" charset="0"/>
                <a:cs typeface="AhnbergHand" charset="0"/>
              </a:rPr>
              <a:t>Growth in Advertised Addresses</a:t>
            </a:r>
          </a:p>
        </p:txBody>
      </p:sp>
      <p:sp>
        <p:nvSpPr>
          <p:cNvPr id="5" name="Freeform 4"/>
          <p:cNvSpPr/>
          <p:nvPr/>
        </p:nvSpPr>
        <p:spPr>
          <a:xfrm>
            <a:off x="4492182" y="2000775"/>
            <a:ext cx="1344494" cy="270545"/>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2087724" y="3705876"/>
            <a:ext cx="3937296" cy="300082"/>
          </a:xfrm>
          <a:prstGeom prst="rect">
            <a:avLst/>
          </a:prstGeom>
          <a:noFill/>
        </p:spPr>
        <p:txBody>
          <a:bodyPr wrap="none" rtlCol="0">
            <a:spAutoFit/>
          </a:bodyPr>
          <a:lstStyle/>
          <a:p>
            <a:r>
              <a:rPr lang="en-US" sz="1350">
                <a:solidFill>
                  <a:srgbClr val="C00000"/>
                </a:solidFill>
                <a:latin typeface="AhnbergHand" charset="0"/>
                <a:ea typeface="AhnbergHand" charset="0"/>
                <a:cs typeface="AhnbergHand" charset="0"/>
              </a:rPr>
              <a:t>Change in the Unadvertised Address Pool</a:t>
            </a:r>
            <a:endParaRPr lang="en-US" sz="1350" dirty="0">
              <a:solidFill>
                <a:srgbClr val="C00000"/>
              </a:solidFill>
              <a:latin typeface="AhnbergHand" charset="0"/>
              <a:ea typeface="AhnbergHand" charset="0"/>
              <a:cs typeface="AhnbergHand" charset="0"/>
            </a:endParaRPr>
          </a:p>
        </p:txBody>
      </p:sp>
      <p:sp>
        <p:nvSpPr>
          <p:cNvPr id="7" name="Freeform 6"/>
          <p:cNvSpPr/>
          <p:nvPr/>
        </p:nvSpPr>
        <p:spPr>
          <a:xfrm>
            <a:off x="5490595" y="3657079"/>
            <a:ext cx="1062521" cy="435782"/>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2303748" y="2325524"/>
            <a:ext cx="1560042" cy="300082"/>
          </a:xfrm>
          <a:prstGeom prst="rect">
            <a:avLst/>
          </a:prstGeom>
          <a:noFill/>
        </p:spPr>
        <p:txBody>
          <a:bodyPr wrap="none" rtlCol="0">
            <a:spAutoFit/>
          </a:bodyPr>
          <a:lstStyle/>
          <a:p>
            <a:r>
              <a:rPr lang="en-US" sz="1350">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823283" y="2441197"/>
            <a:ext cx="455192" cy="269591"/>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p:cNvSpPr/>
          <p:nvPr/>
        </p:nvSpPr>
        <p:spPr>
          <a:xfrm>
            <a:off x="7382312" y="2311138"/>
            <a:ext cx="192960" cy="935451"/>
          </a:xfrm>
          <a:custGeom>
            <a:avLst/>
            <a:gdLst>
              <a:gd name="connsiteX0" fmla="*/ 0 w 192960"/>
              <a:gd name="connsiteY0" fmla="*/ 12612 h 935451"/>
              <a:gd name="connsiteX1" fmla="*/ 83890 w 192960"/>
              <a:gd name="connsiteY1" fmla="*/ 4223 h 935451"/>
              <a:gd name="connsiteX2" fmla="*/ 117446 w 192960"/>
              <a:gd name="connsiteY2" fmla="*/ 71335 h 935451"/>
              <a:gd name="connsiteX3" fmla="*/ 75501 w 192960"/>
              <a:gd name="connsiteY3" fmla="*/ 339783 h 935451"/>
              <a:gd name="connsiteX4" fmla="*/ 192947 w 192960"/>
              <a:gd name="connsiteY4" fmla="*/ 390117 h 935451"/>
              <a:gd name="connsiteX5" fmla="*/ 67112 w 192960"/>
              <a:gd name="connsiteY5" fmla="*/ 448840 h 935451"/>
              <a:gd name="connsiteX6" fmla="*/ 117446 w 192960"/>
              <a:gd name="connsiteY6" fmla="*/ 591453 h 935451"/>
              <a:gd name="connsiteX7" fmla="*/ 100668 w 192960"/>
              <a:gd name="connsiteY7" fmla="*/ 901845 h 935451"/>
              <a:gd name="connsiteX8" fmla="*/ 25167 w 192960"/>
              <a:gd name="connsiteY8" fmla="*/ 927012 h 93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960" h="935451">
                <a:moveTo>
                  <a:pt x="0" y="12612"/>
                </a:moveTo>
                <a:cubicBezTo>
                  <a:pt x="32158" y="3524"/>
                  <a:pt x="64316" y="-5564"/>
                  <a:pt x="83890" y="4223"/>
                </a:cubicBezTo>
                <a:cubicBezTo>
                  <a:pt x="103464" y="14010"/>
                  <a:pt x="118844" y="15408"/>
                  <a:pt x="117446" y="71335"/>
                </a:cubicBezTo>
                <a:cubicBezTo>
                  <a:pt x="116048" y="127262"/>
                  <a:pt x="62918" y="286653"/>
                  <a:pt x="75501" y="339783"/>
                </a:cubicBezTo>
                <a:cubicBezTo>
                  <a:pt x="88084" y="392913"/>
                  <a:pt x="194345" y="371941"/>
                  <a:pt x="192947" y="390117"/>
                </a:cubicBezTo>
                <a:cubicBezTo>
                  <a:pt x="191549" y="408293"/>
                  <a:pt x="79696" y="415284"/>
                  <a:pt x="67112" y="448840"/>
                </a:cubicBezTo>
                <a:cubicBezTo>
                  <a:pt x="54529" y="482396"/>
                  <a:pt x="111853" y="515952"/>
                  <a:pt x="117446" y="591453"/>
                </a:cubicBezTo>
                <a:cubicBezTo>
                  <a:pt x="123039" y="666954"/>
                  <a:pt x="116048" y="845919"/>
                  <a:pt x="100668" y="901845"/>
                </a:cubicBezTo>
                <a:cubicBezTo>
                  <a:pt x="85288" y="957772"/>
                  <a:pt x="25167" y="927012"/>
                  <a:pt x="25167" y="9270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415868" y="3254928"/>
            <a:ext cx="184785" cy="343949"/>
          </a:xfrm>
          <a:custGeom>
            <a:avLst/>
            <a:gdLst>
              <a:gd name="connsiteX0" fmla="*/ 41945 w 184785"/>
              <a:gd name="connsiteY0" fmla="*/ 0 h 343949"/>
              <a:gd name="connsiteX1" fmla="*/ 83890 w 184785"/>
              <a:gd name="connsiteY1" fmla="*/ 33556 h 343949"/>
              <a:gd name="connsiteX2" fmla="*/ 41945 w 184785"/>
              <a:gd name="connsiteY2" fmla="*/ 159391 h 343949"/>
              <a:gd name="connsiteX3" fmla="*/ 184558 w 184785"/>
              <a:gd name="connsiteY3" fmla="*/ 176169 h 343949"/>
              <a:gd name="connsiteX4" fmla="*/ 75501 w 184785"/>
              <a:gd name="connsiteY4" fmla="*/ 218114 h 343949"/>
              <a:gd name="connsiteX5" fmla="*/ 92279 w 184785"/>
              <a:gd name="connsiteY5" fmla="*/ 285226 h 343949"/>
              <a:gd name="connsiteX6" fmla="*/ 0 w 184785"/>
              <a:gd name="connsiteY6" fmla="*/ 343949 h 34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5" h="343949">
                <a:moveTo>
                  <a:pt x="41945" y="0"/>
                </a:moveTo>
                <a:cubicBezTo>
                  <a:pt x="62917" y="3495"/>
                  <a:pt x="83890" y="6991"/>
                  <a:pt x="83890" y="33556"/>
                </a:cubicBezTo>
                <a:cubicBezTo>
                  <a:pt x="83890" y="60121"/>
                  <a:pt x="25167" y="135622"/>
                  <a:pt x="41945" y="159391"/>
                </a:cubicBezTo>
                <a:cubicBezTo>
                  <a:pt x="58723" y="183160"/>
                  <a:pt x="178965" y="166382"/>
                  <a:pt x="184558" y="176169"/>
                </a:cubicBezTo>
                <a:cubicBezTo>
                  <a:pt x="190151" y="185956"/>
                  <a:pt x="90881" y="199938"/>
                  <a:pt x="75501" y="218114"/>
                </a:cubicBezTo>
                <a:cubicBezTo>
                  <a:pt x="60121" y="236290"/>
                  <a:pt x="104862" y="264254"/>
                  <a:pt x="92279" y="285226"/>
                </a:cubicBezTo>
                <a:cubicBezTo>
                  <a:pt x="79696" y="306198"/>
                  <a:pt x="0" y="343949"/>
                  <a:pt x="0" y="34394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75272" y="3205141"/>
            <a:ext cx="1370888" cy="369332"/>
          </a:xfrm>
          <a:prstGeom prst="rect">
            <a:avLst/>
          </a:prstGeom>
          <a:noFill/>
        </p:spPr>
        <p:txBody>
          <a:bodyPr wrap="none" rtlCol="0">
            <a:spAutoFit/>
          </a:bodyPr>
          <a:lstStyle/>
          <a:p>
            <a:r>
              <a:rPr lang="en-US" smtClean="0">
                <a:solidFill>
                  <a:srgbClr val="FF0000"/>
                </a:solidFill>
                <a:latin typeface="AhnbergHand" charset="0"/>
                <a:ea typeface="AhnbergHand" charset="0"/>
                <a:cs typeface="AhnbergHand" charset="0"/>
              </a:rPr>
              <a:t>“recovery”</a:t>
            </a:r>
            <a:endParaRPr lang="en-US">
              <a:solidFill>
                <a:srgbClr val="FF0000"/>
              </a:solidFill>
              <a:latin typeface="AhnbergHand" charset="0"/>
              <a:ea typeface="AhnbergHand" charset="0"/>
              <a:cs typeface="AhnbergHand" charset="0"/>
            </a:endParaRPr>
          </a:p>
        </p:txBody>
      </p:sp>
      <p:sp>
        <p:nvSpPr>
          <p:cNvPr id="13" name="TextBox 12"/>
          <p:cNvSpPr txBox="1"/>
          <p:nvPr/>
        </p:nvSpPr>
        <p:spPr>
          <a:xfrm>
            <a:off x="7506809" y="2475565"/>
            <a:ext cx="1632178" cy="369332"/>
          </a:xfrm>
          <a:prstGeom prst="rect">
            <a:avLst/>
          </a:prstGeom>
          <a:noFill/>
        </p:spPr>
        <p:txBody>
          <a:bodyPr wrap="none" rtlCol="0">
            <a:spAutoFit/>
          </a:bodyPr>
          <a:lstStyle/>
          <a:p>
            <a:r>
              <a:rPr lang="en-US" smtClean="0">
                <a:solidFill>
                  <a:schemeClr val="accent1"/>
                </a:solidFill>
                <a:latin typeface="AhnbergHand" charset="0"/>
                <a:ea typeface="AhnbergHand" charset="0"/>
                <a:cs typeface="AhnbergHand" charset="0"/>
              </a:rPr>
              <a:t>“draw down”</a:t>
            </a:r>
            <a:endParaRPr lang="en-US" dirty="0">
              <a:solidFill>
                <a:schemeClr val="accent1"/>
              </a:solidFill>
              <a:latin typeface="AhnbergHand" charset="0"/>
              <a:ea typeface="AhnbergHand" charset="0"/>
              <a:cs typeface="AhnbergHand" charset="0"/>
            </a:endParaRPr>
          </a:p>
        </p:txBody>
      </p:sp>
    </p:spTree>
    <p:extLst>
      <p:ext uri="{BB962C8B-B14F-4D97-AF65-F5344CB8AC3E}">
        <p14:creationId xmlns:p14="http://schemas.microsoft.com/office/powerpoint/2010/main" val="144668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7318" y="205979"/>
            <a:ext cx="6546273" cy="857250"/>
          </a:xfrm>
        </p:spPr>
        <p:txBody>
          <a:bodyPr>
            <a:normAutofit/>
          </a:bodyPr>
          <a:lstStyle/>
          <a:p>
            <a:r>
              <a:rPr lang="en-US" dirty="0" smtClean="0"/>
              <a:t>Through the </a:t>
            </a:r>
            <a:r>
              <a:rPr lang="en-US" dirty="0"/>
              <a:t>R</a:t>
            </a:r>
            <a:r>
              <a:rPr lang="en-US" dirty="0" smtClean="0"/>
              <a:t>outing Lens</a:t>
            </a:r>
            <a:endParaRPr lang="en-US" dirty="0"/>
          </a:p>
        </p:txBody>
      </p:sp>
      <p:sp>
        <p:nvSpPr>
          <p:cNvPr id="3" name="Content Placeholder 2"/>
          <p:cNvSpPr>
            <a:spLocks noGrp="1"/>
          </p:cNvSpPr>
          <p:nvPr>
            <p:ph idx="1"/>
          </p:nvPr>
        </p:nvSpPr>
        <p:spPr>
          <a:xfrm>
            <a:off x="251520" y="1085382"/>
            <a:ext cx="4248472" cy="3394472"/>
          </a:xfrm>
        </p:spPr>
        <p:txBody>
          <a:bodyPr/>
          <a:lstStyle/>
          <a:p>
            <a:pPr marL="0" indent="0">
              <a:buNone/>
            </a:pPr>
            <a:r>
              <a:rPr lang="en-US" dirty="0" smtClean="0"/>
              <a:t>There are very few ways to assemble a single view of the entire Internet</a:t>
            </a:r>
          </a:p>
          <a:p>
            <a:pPr marL="0" indent="0">
              <a:buNone/>
            </a:pPr>
            <a:endParaRPr lang="en-US" dirty="0" smtClean="0"/>
          </a:p>
          <a:p>
            <a:pPr marL="0" indent="0">
              <a:buNone/>
            </a:pPr>
            <a:r>
              <a:rPr lang="en-US" dirty="0" smtClean="0"/>
              <a:t>The lens of routing is one of the ways in which information relating to the entire reachable Internet is bought together</a:t>
            </a:r>
          </a:p>
          <a:p>
            <a:pPr marL="0" indent="0">
              <a:buNone/>
            </a:pPr>
            <a:endParaRPr lang="en-US" dirty="0"/>
          </a:p>
          <a:p>
            <a:pPr marL="0" indent="0">
              <a:buNone/>
            </a:pPr>
            <a:r>
              <a:rPr lang="en-US" dirty="0" smtClean="0"/>
              <a:t>Even so, its not a perfect lens…</a:t>
            </a:r>
          </a:p>
        </p:txBody>
      </p:sp>
      <p:pic>
        <p:nvPicPr>
          <p:cNvPr id="4" name="Picture 3" descr="Screen Shot 2015-01-19 at 5.49.32 pm.png"/>
          <p:cNvPicPr>
            <a:picLocks noChangeAspect="1"/>
          </p:cNvPicPr>
          <p:nvPr/>
        </p:nvPicPr>
        <p:blipFill rotWithShape="1">
          <a:blip r:embed="rId2">
            <a:extLst>
              <a:ext uri="{28A0092B-C50C-407E-A947-70E740481C1C}">
                <a14:useLocalDpi xmlns:a14="http://schemas.microsoft.com/office/drawing/2010/main" val="0"/>
              </a:ext>
            </a:extLst>
          </a:blip>
          <a:srcRect l="1083" t="1447" r="970" b="1800"/>
          <a:stretch/>
        </p:blipFill>
        <p:spPr>
          <a:xfrm>
            <a:off x="4566156" y="1275606"/>
            <a:ext cx="4283911" cy="2670618"/>
          </a:xfrm>
          <a:prstGeom prst="rect">
            <a:avLst/>
          </a:prstGeom>
        </p:spPr>
      </p:pic>
    </p:spTree>
    <p:extLst>
      <p:ext uri="{BB962C8B-B14F-4D97-AF65-F5344CB8AC3E}">
        <p14:creationId xmlns:p14="http://schemas.microsoft.com/office/powerpoint/2010/main" val="124521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984807"/>
                </a:solidFill>
                <a:latin typeface="Powderfinger Type"/>
                <a:cs typeface="Powderfinger Type"/>
              </a:rPr>
              <a:t>IPv4 in 2016</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1485900" y="1200151"/>
            <a:ext cx="6172200" cy="3287447"/>
          </a:xfrm>
        </p:spPr>
        <p:txBody>
          <a:bodyPr>
            <a:normAutofit/>
          </a:bodyPr>
          <a:lstStyle/>
          <a:p>
            <a:pPr marL="0" indent="0">
              <a:spcBef>
                <a:spcPts val="936"/>
              </a:spcBef>
              <a:buNone/>
            </a:pPr>
            <a:r>
              <a:rPr lang="en-US" dirty="0" smtClean="0"/>
              <a:t>The equivalent of 1.8 /8s was added to the routing table across 2016</a:t>
            </a:r>
          </a:p>
          <a:p>
            <a:pPr>
              <a:spcBef>
                <a:spcPts val="936"/>
              </a:spcBef>
            </a:pPr>
            <a:r>
              <a:rPr lang="en-US" dirty="0" smtClean="0"/>
              <a:t>Approximately 1.3 /8s were assigned by RIRs in 2015</a:t>
            </a:r>
          </a:p>
          <a:p>
            <a:pPr lvl="1">
              <a:spcBef>
                <a:spcPts val="936"/>
              </a:spcBef>
            </a:pPr>
            <a:r>
              <a:rPr lang="en-US" dirty="0" smtClean="0"/>
              <a:t>0.7 /8’s assigned by </a:t>
            </a:r>
            <a:r>
              <a:rPr lang="en-US" dirty="0" err="1" smtClean="0"/>
              <a:t>Afrinic</a:t>
            </a:r>
            <a:endParaRPr lang="en-US" dirty="0" smtClean="0"/>
          </a:p>
          <a:p>
            <a:pPr lvl="1">
              <a:spcBef>
                <a:spcPts val="936"/>
              </a:spcBef>
            </a:pPr>
            <a:r>
              <a:rPr lang="en-US" dirty="0" smtClean="0"/>
              <a:t>0.2 </a:t>
            </a:r>
            <a:r>
              <a:rPr lang="en-US" dirty="0"/>
              <a:t>/8s were assigned by </a:t>
            </a:r>
            <a:r>
              <a:rPr lang="en-US" dirty="0" smtClean="0"/>
              <a:t>APNIC, RIPE NCC (Last /8 allocations) </a:t>
            </a:r>
          </a:p>
          <a:p>
            <a:pPr lvl="1">
              <a:spcBef>
                <a:spcPts val="936"/>
              </a:spcBef>
            </a:pPr>
            <a:r>
              <a:rPr lang="en-US" dirty="0" smtClean="0"/>
              <a:t>0.1 /8s were assigned by ARIN, LACNIC</a:t>
            </a:r>
            <a:endParaRPr lang="en-US" dirty="0"/>
          </a:p>
          <a:p>
            <a:pPr lvl="1">
              <a:spcBef>
                <a:spcPts val="936"/>
              </a:spcBef>
            </a:pPr>
            <a:endParaRPr lang="en-US" dirty="0" smtClean="0"/>
          </a:p>
          <a:p>
            <a:pPr marL="300038" indent="-257175">
              <a:spcBef>
                <a:spcPts val="936"/>
              </a:spcBef>
            </a:pPr>
            <a:r>
              <a:rPr lang="en-US" dirty="0" smtClean="0"/>
              <a:t>And a net of 0.5 /8’s were recovered from the Unadvertised </a:t>
            </a:r>
            <a:r>
              <a:rPr lang="en-US" dirty="0"/>
              <a:t>P</a:t>
            </a:r>
            <a:r>
              <a:rPr lang="en-US" dirty="0" smtClean="0"/>
              <a:t>ool</a:t>
            </a:r>
          </a:p>
          <a:p>
            <a:pPr lvl="1">
              <a:spcBef>
                <a:spcPts val="936"/>
              </a:spcBef>
            </a:pPr>
            <a:endParaRPr lang="en-US" dirty="0" smtClean="0"/>
          </a:p>
          <a:p>
            <a:pPr lvl="1">
              <a:spcBef>
                <a:spcPts val="936"/>
              </a:spcBef>
            </a:pPr>
            <a:endParaRPr lang="en-US" dirty="0" smtClean="0"/>
          </a:p>
          <a:p>
            <a:pPr lvl="1">
              <a:spcBef>
                <a:spcPts val="936"/>
              </a:spcBef>
            </a:pPr>
            <a:endParaRPr lang="en-US" dirty="0"/>
          </a:p>
        </p:txBody>
      </p:sp>
    </p:spTree>
    <p:extLst>
      <p:ext uri="{BB962C8B-B14F-4D97-AF65-F5344CB8AC3E}">
        <p14:creationId xmlns:p14="http://schemas.microsoft.com/office/powerpoint/2010/main" val="63348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979390"/>
            <a:ext cx="5454606" cy="4090955"/>
          </a:xfrm>
        </p:spPr>
      </p:pic>
      <p:sp>
        <p:nvSpPr>
          <p:cNvPr id="2" name="Title 1"/>
          <p:cNvSpPr>
            <a:spLocks noGrp="1"/>
          </p:cNvSpPr>
          <p:nvPr>
            <p:ph type="title"/>
          </p:nvPr>
        </p:nvSpPr>
        <p:spPr/>
        <p:txBody>
          <a:bodyPr>
            <a:normAutofit/>
          </a:bodyPr>
          <a:lstStyle/>
          <a:p>
            <a:r>
              <a:rPr lang="en-US" dirty="0" smtClean="0">
                <a:solidFill>
                  <a:schemeClr val="accent6">
                    <a:lumMod val="50000"/>
                  </a:schemeClr>
                </a:solidFill>
              </a:rPr>
              <a:t>The Route-Views view of IPv6</a:t>
            </a:r>
            <a:endParaRPr lang="en-US" dirty="0">
              <a:solidFill>
                <a:schemeClr val="accent6">
                  <a:lumMod val="50000"/>
                </a:schemeClr>
              </a:solidFill>
            </a:endParaRPr>
          </a:p>
        </p:txBody>
      </p:sp>
      <p:sp>
        <p:nvSpPr>
          <p:cNvPr id="8" name="TextBox 7"/>
          <p:cNvSpPr txBox="1"/>
          <p:nvPr/>
        </p:nvSpPr>
        <p:spPr>
          <a:xfrm>
            <a:off x="2976680" y="3111500"/>
            <a:ext cx="1641796" cy="300082"/>
          </a:xfrm>
          <a:prstGeom prst="rect">
            <a:avLst/>
          </a:prstGeom>
          <a:noFill/>
        </p:spPr>
        <p:txBody>
          <a:bodyPr wrap="none" rtlCol="0">
            <a:spAutoFit/>
          </a:bodyPr>
          <a:lstStyle/>
          <a:p>
            <a:r>
              <a:rPr lang="en-US" sz="1350" dirty="0">
                <a:latin typeface="AhnbergHand"/>
                <a:cs typeface="AhnbergHand"/>
              </a:rPr>
              <a:t>World IPv6 Day</a:t>
            </a:r>
          </a:p>
        </p:txBody>
      </p:sp>
      <p:sp>
        <p:nvSpPr>
          <p:cNvPr id="9" name="TextBox 8"/>
          <p:cNvSpPr txBox="1"/>
          <p:nvPr/>
        </p:nvSpPr>
        <p:spPr>
          <a:xfrm>
            <a:off x="2582814" y="3757773"/>
            <a:ext cx="2231701" cy="300082"/>
          </a:xfrm>
          <a:prstGeom prst="rect">
            <a:avLst/>
          </a:prstGeom>
          <a:noFill/>
        </p:spPr>
        <p:txBody>
          <a:bodyPr wrap="none" rtlCol="0">
            <a:spAutoFit/>
          </a:bodyPr>
          <a:lstStyle/>
          <a:p>
            <a:r>
              <a:rPr lang="en-US" sz="1350" dirty="0">
                <a:latin typeface="AhnbergHand"/>
                <a:cs typeface="AhnbergHand"/>
              </a:rPr>
              <a:t>IANA IPv4 Exhaustion</a:t>
            </a:r>
          </a:p>
        </p:txBody>
      </p:sp>
      <p:sp>
        <p:nvSpPr>
          <p:cNvPr id="6" name="Freeform 5"/>
          <p:cNvSpPr/>
          <p:nvPr/>
        </p:nvSpPr>
        <p:spPr>
          <a:xfrm>
            <a:off x="4074952" y="4001549"/>
            <a:ext cx="598508" cy="544119"/>
          </a:xfrm>
          <a:custGeom>
            <a:avLst/>
            <a:gdLst>
              <a:gd name="connsiteX0" fmla="*/ 0 w 798010"/>
              <a:gd name="connsiteY0" fmla="*/ 0 h 725492"/>
              <a:gd name="connsiteX1" fmla="*/ 302003 w 798010"/>
              <a:gd name="connsiteY1" fmla="*/ 360727 h 725492"/>
              <a:gd name="connsiteX2" fmla="*/ 780176 w 798010"/>
              <a:gd name="connsiteY2" fmla="*/ 679508 h 725492"/>
              <a:gd name="connsiteX3" fmla="*/ 704675 w 798010"/>
              <a:gd name="connsiteY3" fmla="*/ 545285 h 725492"/>
              <a:gd name="connsiteX4" fmla="*/ 788565 w 798010"/>
              <a:gd name="connsiteY4" fmla="*/ 713064 h 725492"/>
              <a:gd name="connsiteX5" fmla="*/ 612396 w 798010"/>
              <a:gd name="connsiteY5" fmla="*/ 713064 h 7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8010" h="725492">
                <a:moveTo>
                  <a:pt x="0" y="0"/>
                </a:moveTo>
                <a:cubicBezTo>
                  <a:pt x="85987" y="123738"/>
                  <a:pt x="171974" y="247476"/>
                  <a:pt x="302003" y="360727"/>
                </a:cubicBezTo>
                <a:cubicBezTo>
                  <a:pt x="432032" y="473978"/>
                  <a:pt x="713064" y="648748"/>
                  <a:pt x="780176" y="679508"/>
                </a:cubicBezTo>
                <a:cubicBezTo>
                  <a:pt x="847288" y="710268"/>
                  <a:pt x="703277" y="539692"/>
                  <a:pt x="704675" y="545285"/>
                </a:cubicBezTo>
                <a:cubicBezTo>
                  <a:pt x="706073" y="550878"/>
                  <a:pt x="803945" y="685101"/>
                  <a:pt x="788565" y="713064"/>
                </a:cubicBezTo>
                <a:cubicBezTo>
                  <a:pt x="773185" y="741027"/>
                  <a:pt x="612396" y="713064"/>
                  <a:pt x="612396" y="7130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p:cNvSpPr/>
          <p:nvPr/>
        </p:nvSpPr>
        <p:spPr>
          <a:xfrm>
            <a:off x="4446165" y="3447875"/>
            <a:ext cx="622906" cy="760475"/>
          </a:xfrm>
          <a:custGeom>
            <a:avLst/>
            <a:gdLst>
              <a:gd name="connsiteX0" fmla="*/ 0 w 830541"/>
              <a:gd name="connsiteY0" fmla="*/ 0 h 1013966"/>
              <a:gd name="connsiteX1" fmla="*/ 536896 w 830541"/>
              <a:gd name="connsiteY1" fmla="*/ 629174 h 1013966"/>
              <a:gd name="connsiteX2" fmla="*/ 738231 w 830541"/>
              <a:gd name="connsiteY2" fmla="*/ 1006679 h 1013966"/>
              <a:gd name="connsiteX3" fmla="*/ 830510 w 830541"/>
              <a:gd name="connsiteY3" fmla="*/ 805343 h 1013966"/>
              <a:gd name="connsiteX4" fmla="*/ 729842 w 830541"/>
              <a:gd name="connsiteY4" fmla="*/ 1006679 h 1013966"/>
              <a:gd name="connsiteX5" fmla="*/ 612397 w 830541"/>
              <a:gd name="connsiteY5" fmla="*/ 973123 h 10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541" h="1013966">
                <a:moveTo>
                  <a:pt x="0" y="0"/>
                </a:moveTo>
                <a:cubicBezTo>
                  <a:pt x="206929" y="230697"/>
                  <a:pt x="413858" y="461394"/>
                  <a:pt x="536896" y="629174"/>
                </a:cubicBezTo>
                <a:cubicBezTo>
                  <a:pt x="659935" y="796954"/>
                  <a:pt x="689295" y="977318"/>
                  <a:pt x="738231" y="1006679"/>
                </a:cubicBezTo>
                <a:cubicBezTo>
                  <a:pt x="787167" y="1036040"/>
                  <a:pt x="831908" y="805343"/>
                  <a:pt x="830510" y="805343"/>
                </a:cubicBezTo>
                <a:cubicBezTo>
                  <a:pt x="829112" y="805343"/>
                  <a:pt x="766194" y="978716"/>
                  <a:pt x="729842" y="1006679"/>
                </a:cubicBezTo>
                <a:cubicBezTo>
                  <a:pt x="693490" y="1034642"/>
                  <a:pt x="612397" y="973123"/>
                  <a:pt x="612397" y="9731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4918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50000"/>
                  </a:schemeClr>
                </a:solidFill>
              </a:rPr>
              <a:t>2015-2016 in detail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5793" y="1200150"/>
            <a:ext cx="5992415" cy="3424238"/>
          </a:xfrm>
        </p:spPr>
      </p:pic>
    </p:spTree>
    <p:extLst>
      <p:ext uri="{BB962C8B-B14F-4D97-AF65-F5344CB8AC3E}">
        <p14:creationId xmlns:p14="http://schemas.microsoft.com/office/powerpoint/2010/main" val="831560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499" y="2895786"/>
            <a:ext cx="3613743" cy="22087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22" y="804884"/>
            <a:ext cx="3444086" cy="2105025"/>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400" dirty="0">
                <a:solidFill>
                  <a:srgbClr val="984807"/>
                </a:solidFill>
                <a:cs typeface="Powderfinger Type"/>
              </a:rPr>
              <a:t>Routing Indicators for IPv6</a:t>
            </a:r>
            <a:endParaRPr lang="en-US" sz="2400" dirty="0">
              <a:solidFill>
                <a:srgbClr val="984807"/>
              </a:solidFill>
              <a:latin typeface="Powderfinger Type"/>
              <a:cs typeface="Powderfinger Type"/>
            </a:endParaRPr>
          </a:p>
        </p:txBody>
      </p:sp>
      <p:sp>
        <p:nvSpPr>
          <p:cNvPr id="5" name="TextBox 4"/>
          <p:cNvSpPr txBox="1"/>
          <p:nvPr/>
        </p:nvSpPr>
        <p:spPr>
          <a:xfrm>
            <a:off x="4744684" y="1067955"/>
            <a:ext cx="3175499" cy="507831"/>
          </a:xfrm>
          <a:prstGeom prst="rect">
            <a:avLst/>
          </a:prstGeom>
          <a:noFill/>
        </p:spPr>
        <p:txBody>
          <a:bodyPr wrap="square" rtlCol="0">
            <a:spAutoFit/>
          </a:bodyPr>
          <a:lstStyle/>
          <a:p>
            <a:r>
              <a:rPr lang="en-US" sz="1350" dirty="0">
                <a:latin typeface="AhnbergHand"/>
                <a:cs typeface="AhnbergHand"/>
              </a:rPr>
              <a:t>Routing prefixes – growing by some 6,000 prefixes per year</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08664"/>
            <a:ext cx="3175499" cy="715581"/>
          </a:xfrm>
          <a:prstGeom prst="rect">
            <a:avLst/>
          </a:prstGeom>
          <a:noFill/>
        </p:spPr>
        <p:txBody>
          <a:bodyPr wrap="square" rtlCol="0">
            <a:spAutoFit/>
          </a:bodyPr>
          <a:lstStyle/>
          <a:p>
            <a:r>
              <a:rPr lang="en-US" sz="1350" dirty="0">
                <a:latin typeface="AhnbergHand"/>
                <a:cs typeface="AhnbergHand"/>
              </a:rPr>
              <a:t>AS Numbers– growing by some 1,700 prefixes per year (which is half the V4 growth)</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06034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400" dirty="0">
                <a:solidFill>
                  <a:srgbClr val="984807"/>
                </a:solidFill>
                <a:cs typeface="Powderfinger Type"/>
              </a:rPr>
              <a:t>Routing Indicators for IPv6</a:t>
            </a:r>
            <a:endParaRPr lang="en-US" sz="2400" dirty="0">
              <a:solidFill>
                <a:srgbClr val="984807"/>
              </a:solidFill>
              <a:latin typeface="Powderfinger Type"/>
              <a:cs typeface="Powderfinger Type"/>
            </a:endParaRPr>
          </a:p>
        </p:txBody>
      </p:sp>
      <p:sp>
        <p:nvSpPr>
          <p:cNvPr id="5" name="TextBox 4"/>
          <p:cNvSpPr txBox="1"/>
          <p:nvPr/>
        </p:nvSpPr>
        <p:spPr>
          <a:xfrm>
            <a:off x="4744684" y="1067955"/>
            <a:ext cx="3175499" cy="715581"/>
          </a:xfrm>
          <a:prstGeom prst="rect">
            <a:avLst/>
          </a:prstGeom>
          <a:noFill/>
        </p:spPr>
        <p:txBody>
          <a:bodyPr wrap="square" rtlCol="0">
            <a:spAutoFit/>
          </a:bodyPr>
          <a:lstStyle/>
          <a:p>
            <a:r>
              <a:rPr lang="en-US" sz="1350" dirty="0">
                <a:latin typeface="AhnbergHand"/>
                <a:cs typeface="AhnbergHand"/>
              </a:rPr>
              <a:t>More Specifics now take up more than one third of the routing table</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9"/>
            <a:ext cx="3175499" cy="507831"/>
          </a:xfrm>
          <a:prstGeom prst="rect">
            <a:avLst/>
          </a:prstGeom>
          <a:noFill/>
        </p:spPr>
        <p:txBody>
          <a:bodyPr wrap="square" rtlCol="0">
            <a:spAutoFit/>
          </a:bodyPr>
          <a:lstStyle/>
          <a:p>
            <a:r>
              <a:rPr lang="en-US" sz="1350" dirty="0">
                <a:latin typeface="AhnbergHand"/>
                <a:cs typeface="AhnbergHand"/>
              </a:rPr>
              <a:t>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628" y="739546"/>
            <a:ext cx="3527880" cy="21562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475" y="2953675"/>
            <a:ext cx="3429000" cy="2095805"/>
          </a:xfrm>
          <a:prstGeom prst="rect">
            <a:avLst/>
          </a:prstGeom>
        </p:spPr>
      </p:pic>
    </p:spTree>
    <p:extLst>
      <p:ext uri="{BB962C8B-B14F-4D97-AF65-F5344CB8AC3E}">
        <p14:creationId xmlns:p14="http://schemas.microsoft.com/office/powerpoint/2010/main" val="107670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51613"/>
            <a:ext cx="3807042" cy="2326864"/>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400" dirty="0">
                <a:solidFill>
                  <a:srgbClr val="984807"/>
                </a:solidFill>
                <a:cs typeface="Powderfinger Type"/>
              </a:rPr>
              <a:t>Routing Indicators for IPv6</a:t>
            </a:r>
            <a:endParaRPr lang="en-US" sz="2400" dirty="0">
              <a:solidFill>
                <a:srgbClr val="984807"/>
              </a:solidFill>
              <a:latin typeface="Powderfinger Type"/>
              <a:cs typeface="Powderfinger Type"/>
            </a:endParaRPr>
          </a:p>
        </p:txBody>
      </p:sp>
      <p:sp>
        <p:nvSpPr>
          <p:cNvPr id="5" name="TextBox 4"/>
          <p:cNvSpPr txBox="1"/>
          <p:nvPr/>
        </p:nvSpPr>
        <p:spPr>
          <a:xfrm>
            <a:off x="4796638" y="1373911"/>
            <a:ext cx="3175499" cy="507831"/>
          </a:xfrm>
          <a:prstGeom prst="rect">
            <a:avLst/>
          </a:prstGeom>
          <a:noFill/>
        </p:spPr>
        <p:txBody>
          <a:bodyPr wrap="square" rtlCol="0">
            <a:spAutoFit/>
          </a:bodyPr>
          <a:lstStyle/>
          <a:p>
            <a:r>
              <a:rPr lang="en-US" sz="1350" dirty="0">
                <a:latin typeface="AhnbergHand"/>
                <a:cs typeface="AhnbergHand"/>
              </a:rPr>
              <a:t>Advertised Address span is  growing at a linear rate</a:t>
            </a:r>
          </a:p>
        </p:txBody>
      </p:sp>
      <p:sp>
        <p:nvSpPr>
          <p:cNvPr id="6" name="Freeform 5"/>
          <p:cNvSpPr/>
          <p:nvPr/>
        </p:nvSpPr>
        <p:spPr>
          <a:xfrm>
            <a:off x="4865027" y="2049320"/>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8"/>
            <a:ext cx="3175499" cy="1131079"/>
          </a:xfrm>
          <a:prstGeom prst="rect">
            <a:avLst/>
          </a:prstGeom>
          <a:noFill/>
        </p:spPr>
        <p:txBody>
          <a:bodyPr wrap="square" rtlCol="0">
            <a:spAutoFit/>
          </a:bodyPr>
          <a:lstStyle/>
          <a:p>
            <a:r>
              <a:rPr lang="en-US" sz="1350" dirty="0">
                <a:latin typeface="AhnbergHand"/>
                <a:cs typeface="AhnbergHand"/>
              </a:rPr>
              <a:t>The “shape” of inter-AS interconnection in IPv6 appears to be steady, as the Average AS Path length has been held steady through the year </a:t>
            </a:r>
          </a:p>
        </p:txBody>
      </p:sp>
      <p:sp>
        <p:nvSpPr>
          <p:cNvPr id="7" name="Freeform 6"/>
          <p:cNvSpPr/>
          <p:nvPr/>
        </p:nvSpPr>
        <p:spPr>
          <a:xfrm>
            <a:off x="2836277" y="4431171"/>
            <a:ext cx="2034522" cy="474886"/>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101" y="3195800"/>
            <a:ext cx="2996952" cy="1831737"/>
          </a:xfrm>
          <a:prstGeom prst="rect">
            <a:avLst/>
          </a:prstGeom>
        </p:spPr>
      </p:pic>
    </p:spTree>
    <p:extLst>
      <p:ext uri="{BB962C8B-B14F-4D97-AF65-F5344CB8AC3E}">
        <p14:creationId xmlns:p14="http://schemas.microsoft.com/office/powerpoint/2010/main" val="1512515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AS Adjacencies (Route Views)</a:t>
            </a:r>
            <a:endParaRPr lang="en-US" dirty="0">
              <a:solidFill>
                <a:schemeClr val="accent6">
                  <a:lumMod val="50000"/>
                </a:schemeClr>
              </a:solidFill>
            </a:endParaRP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26</a:t>
            </a:fld>
            <a:endParaRPr lang="en-AU" kern="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845" y="1563638"/>
            <a:ext cx="4778080" cy="3354822"/>
          </a:xfrm>
          <a:prstGeom prst="rect">
            <a:avLst/>
          </a:prstGeom>
        </p:spPr>
      </p:pic>
      <p:sp>
        <p:nvSpPr>
          <p:cNvPr id="9" name="TextBox 8"/>
          <p:cNvSpPr txBox="1"/>
          <p:nvPr/>
        </p:nvSpPr>
        <p:spPr>
          <a:xfrm>
            <a:off x="179512" y="1371034"/>
            <a:ext cx="5032981" cy="954107"/>
          </a:xfrm>
          <a:prstGeom prst="rect">
            <a:avLst/>
          </a:prstGeom>
          <a:noFill/>
        </p:spPr>
        <p:txBody>
          <a:bodyPr wrap="none" rtlCol="0">
            <a:spAutoFit/>
          </a:bodyPr>
          <a:lstStyle/>
          <a:p>
            <a:r>
              <a:rPr lang="en-US" sz="1400" dirty="0" smtClean="0"/>
              <a:t>9,105 </a:t>
            </a:r>
            <a:r>
              <a:rPr lang="en-US" sz="1400" dirty="0"/>
              <a:t>out of </a:t>
            </a:r>
            <a:r>
              <a:rPr lang="en-US" sz="1400" dirty="0" smtClean="0"/>
              <a:t>13,197  </a:t>
            </a:r>
            <a:r>
              <a:rPr lang="en-US" sz="1400" dirty="0"/>
              <a:t>ASNs have 1 or 2 AS Adjacencies </a:t>
            </a:r>
            <a:r>
              <a:rPr lang="en-US" sz="1400" dirty="0" smtClean="0"/>
              <a:t>(69%)</a:t>
            </a:r>
            <a:endParaRPr lang="en-US" sz="1400" dirty="0"/>
          </a:p>
          <a:p>
            <a:r>
              <a:rPr lang="en-US" sz="1400" dirty="0" smtClean="0"/>
              <a:t>917 </a:t>
            </a:r>
            <a:r>
              <a:rPr lang="en-US" sz="1400" dirty="0"/>
              <a:t>ASNs have 10 or more adjacencies</a:t>
            </a:r>
          </a:p>
          <a:p>
            <a:r>
              <a:rPr lang="en-US" sz="1400" dirty="0"/>
              <a:t>4</a:t>
            </a:r>
            <a:r>
              <a:rPr lang="en-US" sz="1400" dirty="0" smtClean="0"/>
              <a:t> </a:t>
            </a:r>
            <a:r>
              <a:rPr lang="en-US" sz="1400" dirty="0"/>
              <a:t>ASNs have &gt;1,000 adjacencies</a:t>
            </a:r>
          </a:p>
          <a:p>
            <a:endParaRPr lang="en-US" sz="1400" dirty="0"/>
          </a:p>
        </p:txBody>
      </p:sp>
      <p:sp>
        <p:nvSpPr>
          <p:cNvPr id="10" name="TextBox 9"/>
          <p:cNvSpPr txBox="1"/>
          <p:nvPr/>
        </p:nvSpPr>
        <p:spPr>
          <a:xfrm>
            <a:off x="77703" y="2825550"/>
            <a:ext cx="4351576" cy="830997"/>
          </a:xfrm>
          <a:prstGeom prst="rect">
            <a:avLst/>
          </a:prstGeom>
          <a:noFill/>
        </p:spPr>
        <p:txBody>
          <a:bodyPr wrap="none" rtlCol="0">
            <a:spAutoFit/>
          </a:bodyPr>
          <a:lstStyle/>
          <a:p>
            <a:r>
              <a:rPr lang="en-US" sz="1200" dirty="0" smtClean="0"/>
              <a:t>3,276  AS6939   </a:t>
            </a:r>
            <a:r>
              <a:rPr lang="en-US" sz="1200" dirty="0"/>
              <a:t>HURRICANE - Hurricane Electric, Inc., </a:t>
            </a:r>
            <a:r>
              <a:rPr lang="en-US" sz="1200" dirty="0" smtClean="0"/>
              <a:t>US</a:t>
            </a:r>
          </a:p>
          <a:p>
            <a:r>
              <a:rPr lang="en-US" sz="1200" dirty="0" smtClean="0"/>
              <a:t>1,607  AS174    </a:t>
            </a:r>
            <a:r>
              <a:rPr lang="en-US" sz="1200" dirty="0"/>
              <a:t>COGENT-174 - Cogent Communications, </a:t>
            </a:r>
            <a:r>
              <a:rPr lang="en-US" sz="1200" dirty="0" smtClean="0"/>
              <a:t>US</a:t>
            </a:r>
          </a:p>
          <a:p>
            <a:r>
              <a:rPr lang="en-US" sz="1200" dirty="0" smtClean="0"/>
              <a:t>1,310  AS3356   </a:t>
            </a:r>
            <a:r>
              <a:rPr lang="en-US" sz="1200" dirty="0"/>
              <a:t>LEVEL3 - Level 3 Communications, Inc., </a:t>
            </a:r>
            <a:r>
              <a:rPr lang="en-US" sz="1200" dirty="0" smtClean="0"/>
              <a:t>US</a:t>
            </a:r>
          </a:p>
          <a:p>
            <a:r>
              <a:rPr lang="en-US" sz="1200" dirty="0" smtClean="0"/>
              <a:t>1,112  AS37100  </a:t>
            </a:r>
            <a:r>
              <a:rPr lang="en-US" sz="1200" dirty="0"/>
              <a:t>SEACOM-AS, </a:t>
            </a:r>
            <a:r>
              <a:rPr lang="en-US" sz="1200" dirty="0" smtClean="0"/>
              <a:t>MU</a:t>
            </a:r>
            <a:endParaRPr lang="en-US" sz="1200" dirty="0"/>
          </a:p>
        </p:txBody>
      </p:sp>
    </p:spTree>
    <p:extLst>
      <p:ext uri="{BB962C8B-B14F-4D97-AF65-F5344CB8AC3E}">
        <p14:creationId xmlns:p14="http://schemas.microsoft.com/office/powerpoint/2010/main" val="607523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IPv6 in 2015</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Overall IPv6 Internet growth in terms of BGP </a:t>
            </a:r>
            <a:r>
              <a:rPr lang="en-US" dirty="0"/>
              <a:t>i</a:t>
            </a:r>
            <a:r>
              <a:rPr lang="en-US" dirty="0" smtClean="0"/>
              <a:t>s steady at some </a:t>
            </a:r>
            <a:r>
              <a:rPr lang="en-US" b="1" dirty="0" smtClean="0">
                <a:solidFill>
                  <a:srgbClr val="FF0000"/>
                </a:solidFill>
              </a:rPr>
              <a:t>6,000 route entries p.a.	</a:t>
            </a:r>
          </a:p>
          <a:p>
            <a:endParaRPr lang="en-US" b="1" dirty="0" smtClean="0">
              <a:solidFill>
                <a:srgbClr val="FF0000"/>
              </a:solidFill>
            </a:endParaRPr>
          </a:p>
          <a:p>
            <a:pPr marL="300038" lvl="1" indent="0">
              <a:buNone/>
            </a:pPr>
            <a:r>
              <a:rPr lang="en-US" dirty="0"/>
              <a:t>This is growth of BGP route objects is 1/9 of the growth rate of the IPv4 network – as compared to the AS growth rate which is 1/2 of the IPv4 AS number growth rate</a:t>
            </a:r>
          </a:p>
        </p:txBody>
      </p:sp>
    </p:spTree>
    <p:extLst>
      <p:ext uri="{BB962C8B-B14F-4D97-AF65-F5344CB8AC3E}">
        <p14:creationId xmlns:p14="http://schemas.microsoft.com/office/powerpoint/2010/main" val="1088600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0329" y="1573496"/>
            <a:ext cx="6172200" cy="857250"/>
          </a:xfrm>
        </p:spPr>
        <p:txBody>
          <a:bodyPr/>
          <a:lstStyle/>
          <a:p>
            <a:r>
              <a:rPr lang="en-US" dirty="0" smtClean="0">
                <a:solidFill>
                  <a:srgbClr val="984807"/>
                </a:solidFill>
                <a:latin typeface="AhnbergHand"/>
                <a:cs typeface="AhnbergHand"/>
              </a:rPr>
              <a:t>What to expect</a:t>
            </a:r>
            <a:endParaRPr lang="en-US" dirty="0">
              <a:solidFill>
                <a:srgbClr val="984807"/>
              </a:solidFill>
              <a:latin typeface="AhnbergHand"/>
              <a:cs typeface="AhnbergHand"/>
            </a:endParaRPr>
          </a:p>
        </p:txBody>
      </p:sp>
    </p:spTree>
    <p:extLst>
      <p:ext uri="{BB962C8B-B14F-4D97-AF65-F5344CB8AC3E}">
        <p14:creationId xmlns:p14="http://schemas.microsoft.com/office/powerpoint/2010/main" val="168775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Size Projections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For the Internet this is a time of extreme uncertainty</a:t>
            </a:r>
          </a:p>
          <a:p>
            <a:pPr lvl="2"/>
            <a:r>
              <a:rPr lang="en-US" dirty="0" smtClean="0"/>
              <a:t>Registry IPv4 address run out</a:t>
            </a:r>
          </a:p>
          <a:p>
            <a:pPr lvl="2"/>
            <a:r>
              <a:rPr lang="en-US" dirty="0" smtClean="0"/>
              <a:t>Uncertainty over the impacts of market-mediated movements of IPv4 on the routing table</a:t>
            </a:r>
          </a:p>
          <a:p>
            <a:pPr lvl="2"/>
            <a:r>
              <a:rPr lang="en-US" dirty="0" smtClean="0"/>
              <a:t>Uncertainty over the timing of IPv6 </a:t>
            </a:r>
            <a:r>
              <a:rPr lang="en-US" dirty="0" err="1" smtClean="0"/>
              <a:t>takeup</a:t>
            </a:r>
            <a:r>
              <a:rPr lang="en-US" dirty="0" smtClean="0"/>
              <a:t> leads to a mixed response to IPv6 so far, and no clear indicator of trigger points for change for those remaining IPv4-only networks</a:t>
            </a:r>
          </a:p>
        </p:txBody>
      </p:sp>
    </p:spTree>
    <p:extLst>
      <p:ext uri="{BB962C8B-B14F-4D97-AF65-F5344CB8AC3E}">
        <p14:creationId xmlns:p14="http://schemas.microsoft.com/office/powerpoint/2010/main" val="206225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41351"/>
            <a:ext cx="6237312" cy="4677984"/>
          </a:xfrm>
          <a:prstGeom prst="rect">
            <a:avLst/>
          </a:prstGeom>
        </p:spPr>
      </p:pic>
      <p:sp>
        <p:nvSpPr>
          <p:cNvPr id="3" name="TextBox 2"/>
          <p:cNvSpPr txBox="1"/>
          <p:nvPr/>
        </p:nvSpPr>
        <p:spPr>
          <a:xfrm>
            <a:off x="1976464" y="3384305"/>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2161491" y="2903032"/>
            <a:ext cx="3260636" cy="253916"/>
          </a:xfrm>
          <a:prstGeom prst="rect">
            <a:avLst/>
          </a:prstGeom>
          <a:solidFill>
            <a:srgbClr val="FFFFFF"/>
          </a:solidFill>
        </p:spPr>
        <p:txBody>
          <a:bodyPr wrap="square" rtlCol="0">
            <a:spAutoFit/>
          </a:bodyPr>
          <a:lstStyle/>
          <a:p>
            <a:r>
              <a:rPr lang="en-US" sz="1050" dirty="0">
                <a:latin typeface="AhnbergHand"/>
                <a:cs typeface="AhnbergHand"/>
              </a:rPr>
              <a:t>2001: The Great Internet Boom and Bust</a:t>
            </a:r>
          </a:p>
        </p:txBody>
      </p:sp>
      <p:sp>
        <p:nvSpPr>
          <p:cNvPr id="6" name="TextBox 5"/>
          <p:cNvSpPr txBox="1"/>
          <p:nvPr/>
        </p:nvSpPr>
        <p:spPr>
          <a:xfrm>
            <a:off x="3568328" y="2415197"/>
            <a:ext cx="2444900" cy="253916"/>
          </a:xfrm>
          <a:prstGeom prst="rect">
            <a:avLst/>
          </a:prstGeom>
          <a:solidFill>
            <a:srgbClr val="FFFFFF"/>
          </a:solidFill>
        </p:spPr>
        <p:txBody>
          <a:bodyPr wrap="none" rtlCol="0">
            <a:spAutoFit/>
          </a:bodyPr>
          <a:lstStyle/>
          <a:p>
            <a:r>
              <a:rPr lang="en-US" sz="1050" dirty="0">
                <a:latin typeface="AhnbergHand"/>
                <a:cs typeface="AhnbergHand"/>
              </a:rPr>
              <a:t>2005: Broadband to the Masses</a:t>
            </a:r>
          </a:p>
        </p:txBody>
      </p:sp>
      <p:sp>
        <p:nvSpPr>
          <p:cNvPr id="7" name="TextBox 6"/>
          <p:cNvSpPr txBox="1"/>
          <p:nvPr/>
        </p:nvSpPr>
        <p:spPr>
          <a:xfrm>
            <a:off x="4184902" y="1708684"/>
            <a:ext cx="2642070" cy="253916"/>
          </a:xfrm>
          <a:prstGeom prst="rect">
            <a:avLst/>
          </a:prstGeom>
          <a:solidFill>
            <a:srgbClr val="FFFFFF"/>
          </a:solidFill>
        </p:spPr>
        <p:txBody>
          <a:bodyPr wrap="none" rtlCol="0">
            <a:spAutoFit/>
          </a:bodyPr>
          <a:lstStyle/>
          <a:p>
            <a:r>
              <a:rPr lang="en-US" sz="1050" dirty="0">
                <a:latin typeface="AhnbergHand"/>
                <a:cs typeface="AhnbergHand"/>
              </a:rPr>
              <a:t>2009: The GFC hits the Internet</a:t>
            </a:r>
          </a:p>
        </p:txBody>
      </p:sp>
      <p:sp>
        <p:nvSpPr>
          <p:cNvPr id="8" name="TextBox 7"/>
          <p:cNvSpPr txBox="1"/>
          <p:nvPr/>
        </p:nvSpPr>
        <p:spPr>
          <a:xfrm>
            <a:off x="5271932" y="867358"/>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p:nvPr/>
        </p:nvCxnSpPr>
        <p:spPr>
          <a:xfrm flipH="1">
            <a:off x="1994037" y="3615138"/>
            <a:ext cx="1198173" cy="1175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707904" y="3212795"/>
            <a:ext cx="318337" cy="989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755172" y="2685415"/>
            <a:ext cx="696235" cy="1290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946568" y="1985683"/>
            <a:ext cx="144074" cy="11481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372542" y="1098190"/>
            <a:ext cx="532524" cy="1682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28363" y="121825"/>
            <a:ext cx="4596130" cy="369332"/>
          </a:xfrm>
          <a:prstGeom prst="rect">
            <a:avLst/>
          </a:prstGeom>
          <a:noFill/>
        </p:spPr>
        <p:txBody>
          <a:bodyPr wrap="none" rtlCol="0">
            <a:spAutoFit/>
          </a:bodyPr>
          <a:lstStyle/>
          <a:p>
            <a:r>
              <a:rPr lang="en-US" dirty="0">
                <a:solidFill>
                  <a:schemeClr val="accent6">
                    <a:lumMod val="50000"/>
                  </a:schemeClr>
                </a:solidFill>
                <a:latin typeface="Powderfinger Type"/>
                <a:cs typeface="Powderfinger Type"/>
              </a:rPr>
              <a:t>23 Years of Routing the Internet</a:t>
            </a:r>
          </a:p>
        </p:txBody>
      </p:sp>
      <p:sp>
        <p:nvSpPr>
          <p:cNvPr id="2" name="TextBox 1"/>
          <p:cNvSpPr txBox="1"/>
          <p:nvPr/>
        </p:nvSpPr>
        <p:spPr>
          <a:xfrm>
            <a:off x="1223628" y="1019195"/>
            <a:ext cx="4156364" cy="507831"/>
          </a:xfrm>
          <a:prstGeom prst="rect">
            <a:avLst/>
          </a:prstGeom>
          <a:solidFill>
            <a:schemeClr val="bg1"/>
          </a:solidFill>
        </p:spPr>
        <p:txBody>
          <a:bodyPr wrap="square" rtlCol="0">
            <a:spAutoFit/>
          </a:bodyPr>
          <a:lstStyle/>
          <a:p>
            <a:r>
              <a:rPr lang="en-US" sz="1350" dirty="0">
                <a:solidFill>
                  <a:schemeClr val="accent6">
                    <a:lumMod val="50000"/>
                  </a:schemeClr>
                </a:solidFill>
                <a:latin typeface="AhnbergHand"/>
                <a:cs typeface="AhnbergHand"/>
              </a:rPr>
              <a:t>This is a view pulled together from each of the routing peers of </a:t>
            </a:r>
            <a:r>
              <a:rPr lang="en-US" sz="1350" dirty="0" smtClean="0">
                <a:solidFill>
                  <a:schemeClr val="accent6">
                    <a:lumMod val="50000"/>
                  </a:schemeClr>
                </a:solidFill>
                <a:latin typeface="AhnbergHand"/>
                <a:cs typeface="AhnbergHand"/>
              </a:rPr>
              <a:t>Route-Views</a:t>
            </a:r>
            <a:endParaRPr lang="en-US" sz="135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744921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Tree>
    <p:extLst>
      <p:ext uri="{BB962C8B-B14F-4D97-AF65-F5344CB8AC3E}">
        <p14:creationId xmlns:p14="http://schemas.microsoft.com/office/powerpoint/2010/main" val="2122030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33468"/>
            <a:ext cx="6264696" cy="857250"/>
          </a:xfrm>
        </p:spPr>
        <p:txBody>
          <a:bodyPr/>
          <a:lstStyle/>
          <a:p>
            <a:r>
              <a:rPr lang="en-US" dirty="0" smtClean="0">
                <a:solidFill>
                  <a:srgbClr val="984807"/>
                </a:solidFill>
                <a:latin typeface="Powderfinger Type"/>
                <a:cs typeface="Powderfinger Type"/>
              </a:rPr>
              <a:t>V4 - Daily Growth Rates</a:t>
            </a:r>
            <a:endParaRPr lang="en-US" dirty="0">
              <a:solidFill>
                <a:srgbClr val="984807"/>
              </a:solidFill>
              <a:latin typeface="Powderfinger Type"/>
              <a:cs typeface="Powderfinger Type"/>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cxnSp>
        <p:nvCxnSpPr>
          <p:cNvPr id="4" name="Straight Connector 3"/>
          <p:cNvCxnSpPr/>
          <p:nvPr/>
        </p:nvCxnSpPr>
        <p:spPr>
          <a:xfrm>
            <a:off x="2033718" y="2517744"/>
            <a:ext cx="5778642" cy="54006"/>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2087724" y="2841780"/>
            <a:ext cx="5724636" cy="8100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031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2" name="Title 1"/>
          <p:cNvSpPr>
            <a:spLocks noGrp="1"/>
          </p:cNvSpPr>
          <p:nvPr>
            <p:ph type="title"/>
          </p:nvPr>
        </p:nvSpPr>
        <p:spPr>
          <a:xfrm>
            <a:off x="1439652" y="33468"/>
            <a:ext cx="6264696" cy="857250"/>
          </a:xfrm>
        </p:spPr>
        <p:txBody>
          <a:bodyPr>
            <a:noAutofit/>
          </a:bodyPr>
          <a:lstStyle/>
          <a:p>
            <a:r>
              <a:rPr lang="en-US" sz="2400" dirty="0">
                <a:solidFill>
                  <a:srgbClr val="984807"/>
                </a:solidFill>
                <a:latin typeface="Powderfinger Type"/>
                <a:cs typeface="Powderfinger Type"/>
              </a:rPr>
              <a:t>V4 - Relative Daily Growth Rates</a:t>
            </a:r>
          </a:p>
        </p:txBody>
      </p:sp>
      <p:cxnSp>
        <p:nvCxnSpPr>
          <p:cNvPr id="6" name="Straight Connector 5"/>
          <p:cNvCxnSpPr/>
          <p:nvPr/>
        </p:nvCxnSpPr>
        <p:spPr>
          <a:xfrm>
            <a:off x="5490103" y="2787774"/>
            <a:ext cx="2016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90103" y="3381840"/>
            <a:ext cx="2016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303748" y="2301720"/>
            <a:ext cx="3186354" cy="1512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65766" y="1653648"/>
            <a:ext cx="3240360" cy="150920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65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2" name="Title 1"/>
          <p:cNvSpPr>
            <a:spLocks noGrp="1"/>
          </p:cNvSpPr>
          <p:nvPr>
            <p:ph type="title"/>
          </p:nvPr>
        </p:nvSpPr>
        <p:spPr>
          <a:xfrm>
            <a:off x="1439652" y="33468"/>
            <a:ext cx="6264696" cy="857250"/>
          </a:xfrm>
        </p:spPr>
        <p:txBody>
          <a:bodyPr>
            <a:noAutofit/>
          </a:bodyPr>
          <a:lstStyle/>
          <a:p>
            <a:r>
              <a:rPr lang="en-US" sz="2400" dirty="0">
                <a:solidFill>
                  <a:srgbClr val="984807"/>
                </a:solidFill>
                <a:latin typeface="Powderfinger Type"/>
                <a:cs typeface="Powderfinger Type"/>
              </a:rPr>
              <a:t>V4 - Relative Daily Growth Rates</a:t>
            </a:r>
          </a:p>
        </p:txBody>
      </p:sp>
      <p:cxnSp>
        <p:nvCxnSpPr>
          <p:cNvPr id="6" name="Straight Connector 5"/>
          <p:cNvCxnSpPr/>
          <p:nvPr/>
        </p:nvCxnSpPr>
        <p:spPr>
          <a:xfrm>
            <a:off x="5490103" y="2787774"/>
            <a:ext cx="2016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5490103" y="3381840"/>
            <a:ext cx="20167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303748" y="2301720"/>
            <a:ext cx="3186354" cy="1512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465766" y="1653648"/>
            <a:ext cx="3240360" cy="1509209"/>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264227" y="210704"/>
            <a:ext cx="6440121" cy="473940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2357754" y="1085298"/>
            <a:ext cx="4698522" cy="3693319"/>
          </a:xfrm>
          <a:prstGeom prst="rect">
            <a:avLst/>
          </a:prstGeom>
          <a:noFill/>
        </p:spPr>
        <p:txBody>
          <a:bodyPr wrap="square" rtlCol="0">
            <a:spAutoFit/>
          </a:bodyPr>
          <a:lstStyle/>
          <a:p>
            <a:r>
              <a:rPr lang="en-US" dirty="0"/>
              <a:t>Growth in the V4 network appears to be constant at a long term average of 120 additional routes per day, or some 45,000 additional routes per year</a:t>
            </a:r>
          </a:p>
          <a:p>
            <a:endParaRPr lang="en-US" dirty="0"/>
          </a:p>
          <a:p>
            <a:r>
              <a:rPr lang="en-US" dirty="0"/>
              <a:t>Given that the V4 address supply has run out this implies further reductions in address size in routes, which in turn implies ever greater reliance on NATs</a:t>
            </a:r>
          </a:p>
          <a:p>
            <a:endParaRPr lang="en-US" dirty="0"/>
          </a:p>
          <a:p>
            <a:r>
              <a:rPr lang="en-US" dirty="0"/>
              <a:t>Its hard to see how and why this situation will persist at its current levels over the coming 5 year horizon</a:t>
            </a:r>
          </a:p>
        </p:txBody>
      </p:sp>
    </p:spTree>
    <p:extLst>
      <p:ext uri="{BB962C8B-B14F-4D97-AF65-F5344CB8AC3E}">
        <p14:creationId xmlns:p14="http://schemas.microsoft.com/office/powerpoint/2010/main" val="1840627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3497" y="1200151"/>
            <a:ext cx="5717006" cy="3394472"/>
          </a:xfrm>
        </p:spPr>
      </p:pic>
      <p:cxnSp>
        <p:nvCxnSpPr>
          <p:cNvPr id="6" name="Straight Connector 5"/>
          <p:cNvCxnSpPr/>
          <p:nvPr/>
        </p:nvCxnSpPr>
        <p:spPr>
          <a:xfrm>
            <a:off x="2124636" y="1559859"/>
            <a:ext cx="5114365" cy="14859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24636" y="2017059"/>
            <a:ext cx="5114365" cy="1507633"/>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264227" y="210704"/>
            <a:ext cx="6440121" cy="473940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TextBox 7"/>
          <p:cNvSpPr txBox="1"/>
          <p:nvPr/>
        </p:nvSpPr>
        <p:spPr>
          <a:xfrm>
            <a:off x="2690226" y="1085298"/>
            <a:ext cx="4366050" cy="3693319"/>
          </a:xfrm>
          <a:prstGeom prst="rect">
            <a:avLst/>
          </a:prstGeom>
          <a:noFill/>
        </p:spPr>
        <p:txBody>
          <a:bodyPr wrap="square" rtlCol="0">
            <a:spAutoFit/>
          </a:bodyPr>
          <a:lstStyle/>
          <a:p>
            <a:r>
              <a:rPr lang="en-US" dirty="0"/>
              <a:t>Growth in the V4 network appears to be constant at a long term average of 150 additional routes per day, or some 54,000 additional routes per year</a:t>
            </a:r>
          </a:p>
          <a:p>
            <a:endParaRPr lang="en-US" dirty="0"/>
          </a:p>
          <a:p>
            <a:r>
              <a:rPr lang="en-US" dirty="0"/>
              <a:t>Given that the V4 address supply has run out this implies further reductions in address size in routes, which in turn implies ever greater reliance on NATs</a:t>
            </a:r>
          </a:p>
          <a:p>
            <a:endParaRPr lang="en-US" dirty="0"/>
          </a:p>
          <a:p>
            <a:r>
              <a:rPr lang="en-US" dirty="0"/>
              <a:t>Its hard to see how and why this situation can persist at its current levels over the coming 5 year horizon</a:t>
            </a:r>
          </a:p>
        </p:txBody>
      </p:sp>
      <p:sp>
        <p:nvSpPr>
          <p:cNvPr id="2" name="Title 1"/>
          <p:cNvSpPr>
            <a:spLocks noGrp="1"/>
          </p:cNvSpPr>
          <p:nvPr>
            <p:ph type="title"/>
          </p:nvPr>
        </p:nvSpPr>
        <p:spPr>
          <a:xfrm>
            <a:off x="1439652" y="33468"/>
            <a:ext cx="6264696" cy="857250"/>
          </a:xfrm>
        </p:spPr>
        <p:txBody>
          <a:bodyPr>
            <a:noAutofit/>
          </a:bodyPr>
          <a:lstStyle/>
          <a:p>
            <a:r>
              <a:rPr lang="en-US" sz="2400" dirty="0">
                <a:solidFill>
                  <a:srgbClr val="984807"/>
                </a:solidFill>
                <a:latin typeface="Powderfinger Type"/>
                <a:cs typeface="Powderfinger Type"/>
              </a:rPr>
              <a:t>V4 - Relative Daily Growth Rates</a:t>
            </a:r>
          </a:p>
        </p:txBody>
      </p:sp>
    </p:spTree>
    <p:extLst>
      <p:ext uri="{BB962C8B-B14F-4D97-AF65-F5344CB8AC3E}">
        <p14:creationId xmlns:p14="http://schemas.microsoft.com/office/powerpoint/2010/main" val="1870379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793F05"/>
                </a:solidFill>
                <a:latin typeface="Powderfinger Type"/>
                <a:cs typeface="Powderfinger Type"/>
              </a:rPr>
              <a:t>IPv4 BGP Table Size Predictions</a:t>
            </a:r>
          </a:p>
        </p:txBody>
      </p:sp>
      <p:sp>
        <p:nvSpPr>
          <p:cNvPr id="3" name="Content Placeholder 2"/>
          <p:cNvSpPr>
            <a:spLocks noGrp="1"/>
          </p:cNvSpPr>
          <p:nvPr>
            <p:ph idx="1"/>
          </p:nvPr>
        </p:nvSpPr>
        <p:spPr>
          <a:xfrm>
            <a:off x="1439652" y="1578193"/>
            <a:ext cx="6156684" cy="3423827"/>
          </a:xfrm>
        </p:spPr>
        <p:txBody>
          <a:bodyPr>
            <a:normAutofit fontScale="77500" lnSpcReduction="20000"/>
          </a:bodyPr>
          <a:lstStyle/>
          <a:p>
            <a:pPr marL="0" indent="0">
              <a:spcBef>
                <a:spcPts val="450"/>
              </a:spcBef>
              <a:buNone/>
            </a:pPr>
            <a:r>
              <a:rPr lang="en-US" dirty="0" smtClean="0"/>
              <a:t>Jan 2013	</a:t>
            </a:r>
            <a:r>
              <a:rPr lang="en-US" dirty="0"/>
              <a:t> </a:t>
            </a:r>
            <a:r>
              <a:rPr lang="en-US" dirty="0" smtClean="0"/>
              <a:t>   441,000 </a:t>
            </a:r>
          </a:p>
          <a:p>
            <a:pPr marL="0" indent="0">
              <a:spcBef>
                <a:spcPts val="450"/>
              </a:spcBef>
              <a:buNone/>
            </a:pPr>
            <a:r>
              <a:rPr lang="en-US" dirty="0"/>
              <a:t> </a:t>
            </a:r>
            <a:r>
              <a:rPr lang="en-US" dirty="0" smtClean="0"/>
              <a:t>      2014	</a:t>
            </a:r>
            <a:r>
              <a:rPr lang="en-US" dirty="0"/>
              <a:t> </a:t>
            </a:r>
            <a:r>
              <a:rPr lang="en-US" dirty="0" smtClean="0"/>
              <a:t>   488,000 </a:t>
            </a:r>
          </a:p>
          <a:p>
            <a:pPr marL="0" indent="0">
              <a:spcBef>
                <a:spcPts val="450"/>
              </a:spcBef>
              <a:buNone/>
            </a:pPr>
            <a:r>
              <a:rPr lang="en-US" i="1" dirty="0"/>
              <a:t> </a:t>
            </a:r>
            <a:r>
              <a:rPr lang="en-US" i="1" dirty="0" smtClean="0"/>
              <a:t>      2015	</a:t>
            </a:r>
            <a:r>
              <a:rPr lang="en-US" i="1" dirty="0"/>
              <a:t> </a:t>
            </a:r>
            <a:r>
              <a:rPr lang="en-US" i="1" dirty="0" smtClean="0"/>
              <a:t>   530,000 				</a:t>
            </a:r>
          </a:p>
          <a:p>
            <a:pPr marL="0" indent="0">
              <a:spcBef>
                <a:spcPts val="45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t>2016	</a:t>
            </a:r>
            <a:r>
              <a:rPr lang="en-US" i="1" dirty="0"/>
              <a:t> </a:t>
            </a:r>
            <a:r>
              <a:rPr lang="en-US" i="1" dirty="0" smtClean="0"/>
              <a:t>   586,000</a:t>
            </a:r>
            <a:r>
              <a:rPr lang="en-US" b="1" i="1" dirty="0" smtClean="0"/>
              <a:t>		              </a:t>
            </a:r>
            <a:r>
              <a:rPr lang="en-US" i="1" dirty="0" smtClean="0">
                <a:solidFill>
                  <a:schemeClr val="bg1">
                    <a:lumMod val="75000"/>
                  </a:schemeClr>
                </a:solidFill>
              </a:rPr>
              <a:t>	580,000</a:t>
            </a:r>
          </a:p>
          <a:p>
            <a:pPr marL="0" indent="0">
              <a:spcBef>
                <a:spcPts val="45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b="1" i="1" dirty="0" smtClean="0">
                <a:solidFill>
                  <a:schemeClr val="tx1">
                    <a:lumMod val="85000"/>
                    <a:lumOff val="15000"/>
                  </a:schemeClr>
                </a:solidFill>
              </a:rPr>
              <a:t>2017	</a:t>
            </a:r>
            <a:r>
              <a:rPr lang="en-US" b="1" i="1" dirty="0">
                <a:solidFill>
                  <a:schemeClr val="tx1">
                    <a:lumMod val="85000"/>
                    <a:lumOff val="15000"/>
                  </a:schemeClr>
                </a:solidFill>
              </a:rPr>
              <a:t> </a:t>
            </a:r>
            <a:r>
              <a:rPr lang="en-US" b="1" i="1" dirty="0" smtClean="0">
                <a:solidFill>
                  <a:schemeClr val="tx1">
                    <a:lumMod val="85000"/>
                    <a:lumOff val="15000"/>
                  </a:schemeClr>
                </a:solidFill>
              </a:rPr>
              <a:t>   646,000</a:t>
            </a:r>
            <a:r>
              <a:rPr lang="en-US" i="1" dirty="0" smtClean="0">
                <a:solidFill>
                  <a:schemeClr val="tx1">
                    <a:lumMod val="50000"/>
                    <a:lumOff val="50000"/>
                  </a:schemeClr>
                </a:solidFill>
              </a:rPr>
              <a:t>		</a:t>
            </a:r>
            <a:r>
              <a:rPr lang="en-US" i="1" dirty="0" smtClean="0">
                <a:solidFill>
                  <a:schemeClr val="bg1">
                    <a:lumMod val="75000"/>
                  </a:schemeClr>
                </a:solidFill>
              </a:rPr>
              <a:t>628,000		620,000</a:t>
            </a:r>
          </a:p>
          <a:p>
            <a:pPr marL="0" indent="0">
              <a:spcBef>
                <a:spcPts val="45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2018	</a:t>
            </a:r>
            <a:r>
              <a:rPr lang="en-US" i="1" dirty="0">
                <a:solidFill>
                  <a:schemeClr val="tx1">
                    <a:lumMod val="50000"/>
                    <a:lumOff val="50000"/>
                  </a:schemeClr>
                </a:solidFill>
              </a:rPr>
              <a:t> </a:t>
            </a:r>
            <a:r>
              <a:rPr lang="en-US" i="1" dirty="0" smtClean="0">
                <a:solidFill>
                  <a:schemeClr val="tx1">
                    <a:lumMod val="50000"/>
                    <a:lumOff val="50000"/>
                  </a:schemeClr>
                </a:solidFill>
              </a:rPr>
              <a:t>   700,000		</a:t>
            </a:r>
            <a:r>
              <a:rPr lang="en-US" i="1" dirty="0" smtClean="0">
                <a:solidFill>
                  <a:schemeClr val="bg1">
                    <a:lumMod val="75000"/>
                  </a:schemeClr>
                </a:solidFill>
              </a:rPr>
              <a:t>675,000		670,000	</a:t>
            </a:r>
          </a:p>
          <a:p>
            <a:pPr marL="0" indent="0">
              <a:spcBef>
                <a:spcPts val="450"/>
              </a:spcBef>
              <a:buNone/>
            </a:pPr>
            <a:r>
              <a:rPr lang="en-US" i="1" dirty="0">
                <a:solidFill>
                  <a:schemeClr val="tx1">
                    <a:lumMod val="50000"/>
                    <a:lumOff val="50000"/>
                  </a:schemeClr>
                </a:solidFill>
              </a:rPr>
              <a:t> </a:t>
            </a:r>
            <a:r>
              <a:rPr lang="en-US" i="1" dirty="0" smtClean="0">
                <a:solidFill>
                  <a:schemeClr val="tx1">
                    <a:lumMod val="50000"/>
                    <a:lumOff val="50000"/>
                  </a:schemeClr>
                </a:solidFill>
              </a:rPr>
              <a:t>      2019</a:t>
            </a:r>
            <a:r>
              <a:rPr lang="en-US" i="1" dirty="0">
                <a:solidFill>
                  <a:schemeClr val="tx1">
                    <a:lumMod val="50000"/>
                    <a:lumOff val="50000"/>
                  </a:schemeClr>
                </a:solidFill>
              </a:rPr>
              <a:t>	    </a:t>
            </a:r>
            <a:r>
              <a:rPr lang="en-US" i="1" dirty="0" smtClean="0">
                <a:solidFill>
                  <a:schemeClr val="tx1">
                    <a:lumMod val="50000"/>
                    <a:lumOff val="50000"/>
                  </a:schemeClr>
                </a:solidFill>
              </a:rPr>
              <a:t>754,000		</a:t>
            </a:r>
            <a:r>
              <a:rPr lang="en-US" i="1" dirty="0" smtClean="0">
                <a:solidFill>
                  <a:schemeClr val="bg1">
                    <a:lumMod val="75000"/>
                  </a:schemeClr>
                </a:solidFill>
              </a:rPr>
              <a:t>722,000		710,000</a:t>
            </a:r>
          </a:p>
          <a:p>
            <a:pPr marL="0" indent="0">
              <a:spcBef>
                <a:spcPts val="450"/>
              </a:spcBef>
              <a:buNone/>
            </a:pPr>
            <a:r>
              <a:rPr lang="en-US" i="1" dirty="0">
                <a:solidFill>
                  <a:schemeClr val="bg1">
                    <a:lumMod val="65000"/>
                  </a:schemeClr>
                </a:solidFill>
              </a:rPr>
              <a:t> </a:t>
            </a:r>
            <a:r>
              <a:rPr lang="en-US" i="1" dirty="0" smtClean="0">
                <a:solidFill>
                  <a:schemeClr val="bg1">
                    <a:lumMod val="65000"/>
                  </a:schemeClr>
                </a:solidFill>
              </a:rPr>
              <a:t>      </a:t>
            </a:r>
            <a:r>
              <a:rPr lang="en-US" i="1" dirty="0" smtClean="0">
                <a:solidFill>
                  <a:schemeClr val="bg1">
                    <a:lumMod val="50000"/>
                  </a:schemeClr>
                </a:solidFill>
              </a:rPr>
              <a:t>2020</a:t>
            </a:r>
            <a:r>
              <a:rPr lang="en-US" i="1" dirty="0">
                <a:solidFill>
                  <a:schemeClr val="bg1">
                    <a:lumMod val="50000"/>
                  </a:schemeClr>
                </a:solidFill>
              </a:rPr>
              <a:t>	 </a:t>
            </a:r>
            <a:r>
              <a:rPr lang="en-US" i="1" dirty="0" smtClean="0">
                <a:solidFill>
                  <a:schemeClr val="bg1">
                    <a:lumMod val="50000"/>
                  </a:schemeClr>
                </a:solidFill>
              </a:rPr>
              <a:t>   808,000		</a:t>
            </a:r>
            <a:r>
              <a:rPr lang="en-US" i="1" dirty="0" smtClean="0">
                <a:solidFill>
                  <a:schemeClr val="bg1">
                    <a:lumMod val="75000"/>
                  </a:schemeClr>
                </a:solidFill>
              </a:rPr>
              <a:t>768,000</a:t>
            </a:r>
            <a:r>
              <a:rPr lang="en-US" i="1" dirty="0">
                <a:solidFill>
                  <a:schemeClr val="bg1">
                    <a:lumMod val="75000"/>
                  </a:schemeClr>
                </a:solidFill>
              </a:rPr>
              <a:t>	</a:t>
            </a:r>
            <a:r>
              <a:rPr lang="en-US" i="1" dirty="0" smtClean="0">
                <a:solidFill>
                  <a:schemeClr val="bg1">
                    <a:lumMod val="75000"/>
                  </a:schemeClr>
                </a:solidFill>
              </a:rPr>
              <a:t>              760,000</a:t>
            </a:r>
          </a:p>
          <a:p>
            <a:pPr marL="0" indent="0">
              <a:spcBef>
                <a:spcPts val="450"/>
              </a:spcBef>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bg2">
                    <a:lumMod val="75000"/>
                  </a:schemeClr>
                </a:solidFill>
              </a:rPr>
              <a:t>2021</a:t>
            </a:r>
            <a:r>
              <a:rPr lang="en-US" i="1" dirty="0">
                <a:solidFill>
                  <a:schemeClr val="bg2">
                    <a:lumMod val="75000"/>
                  </a:schemeClr>
                </a:solidFill>
              </a:rPr>
              <a:t>	    </a:t>
            </a:r>
            <a:r>
              <a:rPr lang="en-US" i="1" dirty="0" smtClean="0">
                <a:solidFill>
                  <a:schemeClr val="bg2">
                    <a:lumMod val="75000"/>
                  </a:schemeClr>
                </a:solidFill>
              </a:rPr>
              <a:t>862,000		815,000</a:t>
            </a:r>
          </a:p>
          <a:p>
            <a:pPr marL="0" indent="0">
              <a:spcBef>
                <a:spcPts val="450"/>
              </a:spcBef>
              <a:buNone/>
            </a:pPr>
            <a:r>
              <a:rPr lang="en-US" i="1" dirty="0">
                <a:solidFill>
                  <a:schemeClr val="bg2">
                    <a:lumMod val="75000"/>
                  </a:schemeClr>
                </a:solidFill>
              </a:rPr>
              <a:t> </a:t>
            </a:r>
            <a:r>
              <a:rPr lang="en-US" i="1" dirty="0" smtClean="0">
                <a:solidFill>
                  <a:schemeClr val="bg2">
                    <a:lumMod val="75000"/>
                  </a:schemeClr>
                </a:solidFill>
              </a:rPr>
              <a:t>      2022	    916,000</a:t>
            </a:r>
            <a:endParaRPr lang="en-US" i="1" dirty="0">
              <a:solidFill>
                <a:schemeClr val="bg2">
                  <a:lumMod val="75000"/>
                </a:schemeClr>
              </a:solidFill>
            </a:endParaRPr>
          </a:p>
          <a:p>
            <a:pPr marL="0" indent="0">
              <a:spcBef>
                <a:spcPts val="450"/>
              </a:spcBef>
              <a:buNone/>
            </a:pPr>
            <a:endParaRPr lang="en-US" dirty="0" smtClean="0">
              <a:solidFill>
                <a:schemeClr val="bg1">
                  <a:lumMod val="65000"/>
                </a:schemeClr>
              </a:solidFill>
            </a:endParaRPr>
          </a:p>
          <a:p>
            <a:pPr marL="0" indent="0">
              <a:spcBef>
                <a:spcPts val="450"/>
              </a:spcBef>
              <a:buNone/>
            </a:pPr>
            <a:r>
              <a:rPr lang="en-US" sz="1650" i="1" dirty="0">
                <a:solidFill>
                  <a:srgbClr val="000000"/>
                </a:solidFill>
              </a:rPr>
              <a:t>These numbers are dubious due to uncertainties introduced by IPv4 address exhaustion pressures. </a:t>
            </a:r>
          </a:p>
        </p:txBody>
      </p:sp>
      <p:sp>
        <p:nvSpPr>
          <p:cNvPr id="4" name="TextBox 3"/>
          <p:cNvSpPr txBox="1"/>
          <p:nvPr/>
        </p:nvSpPr>
        <p:spPr>
          <a:xfrm flipH="1">
            <a:off x="4585449" y="1107055"/>
            <a:ext cx="1156448" cy="461665"/>
          </a:xfrm>
          <a:prstGeom prst="rect">
            <a:avLst/>
          </a:prstGeom>
          <a:noFill/>
        </p:spPr>
        <p:txBody>
          <a:bodyPr wrap="square" rtlCol="0">
            <a:spAutoFit/>
          </a:bodyPr>
          <a:lstStyle/>
          <a:p>
            <a:pPr algn="ctr"/>
            <a:r>
              <a:rPr lang="en-US" sz="1200" dirty="0">
                <a:solidFill>
                  <a:schemeClr val="bg1">
                    <a:lumMod val="75000"/>
                  </a:schemeClr>
                </a:solidFill>
              </a:rPr>
              <a:t>Jan 2016 PREDICTION</a:t>
            </a:r>
          </a:p>
        </p:txBody>
      </p:sp>
      <p:sp>
        <p:nvSpPr>
          <p:cNvPr id="5" name="TextBox 4"/>
          <p:cNvSpPr txBox="1"/>
          <p:nvPr/>
        </p:nvSpPr>
        <p:spPr>
          <a:xfrm flipH="1">
            <a:off x="5950325" y="1107055"/>
            <a:ext cx="1156448" cy="461665"/>
          </a:xfrm>
          <a:prstGeom prst="rect">
            <a:avLst/>
          </a:prstGeom>
          <a:noFill/>
        </p:spPr>
        <p:txBody>
          <a:bodyPr wrap="square" rtlCol="0">
            <a:spAutoFit/>
          </a:bodyPr>
          <a:lstStyle/>
          <a:p>
            <a:pPr algn="ctr"/>
            <a:r>
              <a:rPr lang="en-US" sz="1200" dirty="0">
                <a:solidFill>
                  <a:schemeClr val="bg1">
                    <a:lumMod val="75000"/>
                  </a:schemeClr>
                </a:solidFill>
              </a:rPr>
              <a:t>Jan 2015 PREDICTION</a:t>
            </a:r>
          </a:p>
        </p:txBody>
      </p:sp>
      <p:sp>
        <p:nvSpPr>
          <p:cNvPr id="6" name="Freeform 5"/>
          <p:cNvSpPr/>
          <p:nvPr/>
        </p:nvSpPr>
        <p:spPr>
          <a:xfrm>
            <a:off x="2843808" y="2679761"/>
            <a:ext cx="1291628" cy="1404156"/>
          </a:xfrm>
          <a:custGeom>
            <a:avLst/>
            <a:gdLst>
              <a:gd name="connsiteX0" fmla="*/ 487083 w 1722170"/>
              <a:gd name="connsiteY0" fmla="*/ 891217 h 983496"/>
              <a:gd name="connsiteX1" fmla="*/ 1544096 w 1722170"/>
              <a:gd name="connsiteY1" fmla="*/ 832494 h 983496"/>
              <a:gd name="connsiteX2" fmla="*/ 1653153 w 1722170"/>
              <a:gd name="connsiteY2" fmla="*/ 245265 h 983496"/>
              <a:gd name="connsiteX3" fmla="*/ 831032 w 1722170"/>
              <a:gd name="connsiteY3" fmla="*/ 10373 h 983496"/>
              <a:gd name="connsiteX4" fmla="*/ 25689 w 1722170"/>
              <a:gd name="connsiteY4" fmla="*/ 111041 h 983496"/>
              <a:gd name="connsiteX5" fmla="*/ 218636 w 1722170"/>
              <a:gd name="connsiteY5" fmla="*/ 715048 h 983496"/>
              <a:gd name="connsiteX6" fmla="*/ 411582 w 1722170"/>
              <a:gd name="connsiteY6" fmla="*/ 983496 h 9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170" h="983496">
                <a:moveTo>
                  <a:pt x="487083" y="891217"/>
                </a:moveTo>
                <a:lnTo>
                  <a:pt x="1544096" y="832494"/>
                </a:lnTo>
                <a:cubicBezTo>
                  <a:pt x="1738441" y="724835"/>
                  <a:pt x="1771997" y="382285"/>
                  <a:pt x="1653153" y="245265"/>
                </a:cubicBezTo>
                <a:cubicBezTo>
                  <a:pt x="1534309" y="108245"/>
                  <a:pt x="1102276" y="32744"/>
                  <a:pt x="831032" y="10373"/>
                </a:cubicBezTo>
                <a:cubicBezTo>
                  <a:pt x="559788" y="-11998"/>
                  <a:pt x="127755" y="-6405"/>
                  <a:pt x="25689" y="111041"/>
                </a:cubicBezTo>
                <a:cubicBezTo>
                  <a:pt x="-76377" y="228487"/>
                  <a:pt x="154321" y="569639"/>
                  <a:pt x="218636" y="715048"/>
                </a:cubicBezTo>
                <a:cubicBezTo>
                  <a:pt x="282951" y="860457"/>
                  <a:pt x="411582" y="983496"/>
                  <a:pt x="411582" y="983496"/>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flipH="1">
            <a:off x="2752363" y="1107055"/>
            <a:ext cx="1156448" cy="461665"/>
          </a:xfrm>
          <a:prstGeom prst="rect">
            <a:avLst/>
          </a:prstGeom>
          <a:noFill/>
        </p:spPr>
        <p:txBody>
          <a:bodyPr wrap="square" rtlCol="0">
            <a:spAutoFit/>
          </a:bodyPr>
          <a:lstStyle/>
          <a:p>
            <a:pPr algn="ctr"/>
            <a:r>
              <a:rPr lang="en-US" sz="1200" dirty="0">
                <a:solidFill>
                  <a:schemeClr val="bg1">
                    <a:lumMod val="75000"/>
                  </a:schemeClr>
                </a:solidFill>
              </a:rPr>
              <a:t>Jan 2017 PREDICTION</a:t>
            </a:r>
          </a:p>
        </p:txBody>
      </p:sp>
    </p:spTree>
    <p:extLst>
      <p:ext uri="{BB962C8B-B14F-4D97-AF65-F5344CB8AC3E}">
        <p14:creationId xmlns:p14="http://schemas.microsoft.com/office/powerpoint/2010/main" val="60355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2" name="Title 1"/>
          <p:cNvSpPr>
            <a:spLocks noGrp="1"/>
          </p:cNvSpPr>
          <p:nvPr>
            <p:ph type="title"/>
          </p:nvPr>
        </p:nvSpPr>
        <p:spPr/>
        <p:txBody>
          <a:bodyPr/>
          <a:lstStyle/>
          <a:p>
            <a:r>
              <a:rPr lang="en-US" dirty="0" smtClean="0">
                <a:solidFill>
                  <a:srgbClr val="793F05"/>
                </a:solidFill>
                <a:latin typeface="Powderfinger Type"/>
                <a:cs typeface="Powderfinger Type"/>
              </a:rPr>
              <a:t>V6 - Daily Growth Rates</a:t>
            </a:r>
            <a:endParaRPr lang="en-US" dirty="0">
              <a:solidFill>
                <a:srgbClr val="793F05"/>
              </a:solidFill>
              <a:latin typeface="Powderfinger Type"/>
              <a:cs typeface="Powderfinger Type"/>
            </a:endParaRPr>
          </a:p>
        </p:txBody>
      </p:sp>
      <p:cxnSp>
        <p:nvCxnSpPr>
          <p:cNvPr id="6" name="Straight Connector 5"/>
          <p:cNvCxnSpPr/>
          <p:nvPr/>
        </p:nvCxnSpPr>
        <p:spPr>
          <a:xfrm flipV="1">
            <a:off x="2627785" y="2787775"/>
            <a:ext cx="4879025" cy="648482"/>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681791" y="3327834"/>
            <a:ext cx="4825019" cy="594066"/>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726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2408585" y="2656331"/>
            <a:ext cx="4812486" cy="79284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98595" y="3175000"/>
            <a:ext cx="4924951" cy="859865"/>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865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7192" y="1200150"/>
            <a:ext cx="5869618" cy="3424238"/>
          </a:xfrm>
        </p:spPr>
      </p:pic>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V6 - Relative Growth Rates</a:t>
            </a:r>
            <a:endParaRPr lang="en-US" dirty="0">
              <a:solidFill>
                <a:srgbClr val="793F05"/>
              </a:solidFill>
              <a:latin typeface="Powderfinger Type"/>
              <a:cs typeface="Powderfinger Type"/>
            </a:endParaRPr>
          </a:p>
        </p:txBody>
      </p:sp>
      <p:cxnSp>
        <p:nvCxnSpPr>
          <p:cNvPr id="6" name="Straight Connector 5"/>
          <p:cNvCxnSpPr/>
          <p:nvPr/>
        </p:nvCxnSpPr>
        <p:spPr>
          <a:xfrm>
            <a:off x="2408585" y="2656331"/>
            <a:ext cx="4812486" cy="792840"/>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198595" y="3175000"/>
            <a:ext cx="4924951" cy="859865"/>
          </a:xfrm>
          <a:prstGeom prst="line">
            <a:avLst/>
          </a:prstGeom>
          <a:ln>
            <a:solidFill>
              <a:srgbClr val="A0253C"/>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23528" y="205979"/>
            <a:ext cx="8280920" cy="473940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1100957" y="618395"/>
            <a:ext cx="6567387" cy="3693319"/>
          </a:xfrm>
          <a:prstGeom prst="rect">
            <a:avLst/>
          </a:prstGeom>
          <a:noFill/>
        </p:spPr>
        <p:txBody>
          <a:bodyPr wrap="square" rtlCol="0">
            <a:spAutoFit/>
          </a:bodyPr>
          <a:lstStyle/>
          <a:p>
            <a:r>
              <a:rPr lang="en-US" dirty="0"/>
              <a:t>Growth in the V6 network appears to be increasing, but in relative terms this is slowing down.</a:t>
            </a:r>
          </a:p>
          <a:p>
            <a:endParaRPr lang="en-US" dirty="0"/>
          </a:p>
          <a:p>
            <a:r>
              <a:rPr lang="en-US" dirty="0"/>
              <a:t>Early adopters, who have tended to be the V4 transit providers, have already received IPv6 allocation and are routing them. The trailing edge of IPv6 adoption are generally composed of stub edge networks in IPv4. Many of these networks appear not to have made any visible moves in IPv6 as yet.</a:t>
            </a:r>
          </a:p>
          <a:p>
            <a:endParaRPr lang="en-US" dirty="0"/>
          </a:p>
          <a:p>
            <a:r>
              <a:rPr lang="en-US" dirty="0"/>
              <a:t>If we see a change in this picture the growth trend will likely be exponential. But its not clear when such a tipping point will occur</a:t>
            </a:r>
          </a:p>
        </p:txBody>
      </p:sp>
    </p:spTree>
    <p:extLst>
      <p:ext uri="{BB962C8B-B14F-4D97-AF65-F5344CB8AC3E}">
        <p14:creationId xmlns:p14="http://schemas.microsoft.com/office/powerpoint/2010/main" val="1324725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93F05"/>
                </a:solidFill>
                <a:latin typeface="Powderfinger Type"/>
                <a:cs typeface="Powderfinger Type"/>
              </a:rPr>
              <a:t>IPv6 BGP Table Size predictions</a:t>
            </a:r>
            <a:endParaRPr lang="en-US" dirty="0">
              <a:solidFill>
                <a:srgbClr val="793F05"/>
              </a:solidFill>
              <a:latin typeface="Powderfinger Type"/>
              <a:cs typeface="Powderfinger Type"/>
            </a:endParaRPr>
          </a:p>
        </p:txBody>
      </p:sp>
      <p:sp>
        <p:nvSpPr>
          <p:cNvPr id="3" name="Content Placeholder 2"/>
          <p:cNvSpPr>
            <a:spLocks noGrp="1"/>
          </p:cNvSpPr>
          <p:nvPr>
            <p:ph idx="1"/>
          </p:nvPr>
        </p:nvSpPr>
        <p:spPr>
          <a:xfrm>
            <a:off x="1485900" y="1575379"/>
            <a:ext cx="5624382" cy="2713622"/>
          </a:xfrm>
        </p:spPr>
        <p:txBody>
          <a:bodyPr>
            <a:normAutofit fontScale="85000" lnSpcReduction="20000"/>
          </a:bodyPr>
          <a:lstStyle/>
          <a:p>
            <a:pPr marL="0" indent="0">
              <a:buNone/>
            </a:pPr>
            <a:r>
              <a:rPr lang="en-US" dirty="0" smtClean="0"/>
              <a:t>Jan 2014	</a:t>
            </a:r>
            <a:r>
              <a:rPr lang="en-US" dirty="0"/>
              <a:t> </a:t>
            </a:r>
            <a:r>
              <a:rPr lang="en-US" dirty="0" smtClean="0"/>
              <a:t>     16,100</a:t>
            </a:r>
          </a:p>
          <a:p>
            <a:pPr marL="0" indent="0">
              <a:buNone/>
            </a:pPr>
            <a:r>
              <a:rPr lang="en-US" dirty="0"/>
              <a:t> </a:t>
            </a:r>
            <a:r>
              <a:rPr lang="en-US" dirty="0" smtClean="0"/>
              <a:t>      2015	</a:t>
            </a:r>
            <a:r>
              <a:rPr lang="en-US" dirty="0"/>
              <a:t> </a:t>
            </a:r>
            <a:r>
              <a:rPr lang="en-US" dirty="0" smtClean="0"/>
              <a:t>      21,200 </a:t>
            </a:r>
          </a:p>
          <a:p>
            <a:pPr marL="0" indent="0">
              <a:buNone/>
            </a:pPr>
            <a:r>
              <a:rPr lang="en-US" dirty="0"/>
              <a:t> </a:t>
            </a:r>
            <a:r>
              <a:rPr lang="en-US" dirty="0" smtClean="0"/>
              <a:t>    </a:t>
            </a:r>
            <a:r>
              <a:rPr lang="en-US" i="1" dirty="0" smtClean="0"/>
              <a:t>  </a:t>
            </a:r>
            <a:r>
              <a:rPr lang="en-US" i="1" dirty="0" smtClean="0">
                <a:solidFill>
                  <a:srgbClr val="000000"/>
                </a:solidFill>
              </a:rPr>
              <a:t>2016	</a:t>
            </a:r>
            <a:r>
              <a:rPr lang="en-US" i="1" dirty="0">
                <a:solidFill>
                  <a:srgbClr val="000000"/>
                </a:solidFill>
              </a:rPr>
              <a:t> </a:t>
            </a:r>
            <a:r>
              <a:rPr lang="en-US" i="1" dirty="0" smtClean="0">
                <a:solidFill>
                  <a:srgbClr val="000000"/>
                </a:solidFill>
              </a:rPr>
              <a:t>      27,000 </a:t>
            </a:r>
          </a:p>
          <a:p>
            <a:pPr marL="0" indent="0">
              <a:buNone/>
            </a:pPr>
            <a:r>
              <a:rPr lang="en-US" i="1" dirty="0">
                <a:solidFill>
                  <a:schemeClr val="tx1">
                    <a:lumMod val="50000"/>
                    <a:lumOff val="50000"/>
                  </a:schemeClr>
                </a:solidFill>
              </a:rPr>
              <a:t> </a:t>
            </a:r>
            <a:r>
              <a:rPr lang="en-US" i="1" dirty="0" smtClean="0">
                <a:solidFill>
                  <a:schemeClr val="tx1">
                    <a:lumMod val="50000"/>
                    <a:lumOff val="50000"/>
                  </a:schemeClr>
                </a:solidFill>
              </a:rPr>
              <a:t>      </a:t>
            </a:r>
            <a:r>
              <a:rPr lang="en-US" i="1" dirty="0" smtClean="0">
                <a:solidFill>
                  <a:schemeClr val="tx1">
                    <a:lumMod val="85000"/>
                    <a:lumOff val="15000"/>
                  </a:schemeClr>
                </a:solidFill>
              </a:rPr>
              <a:t>2017	       35,000</a:t>
            </a:r>
            <a:endParaRPr lang="en-US" i="1" dirty="0" smtClean="0">
              <a:solidFill>
                <a:srgbClr val="D9D9D9"/>
              </a:solidFill>
            </a:endParaRPr>
          </a:p>
          <a:p>
            <a:pPr marL="0" indent="0">
              <a:buNone/>
            </a:pPr>
            <a:r>
              <a:rPr lang="en-US" i="1" dirty="0">
                <a:solidFill>
                  <a:schemeClr val="bg2">
                    <a:lumMod val="75000"/>
                  </a:schemeClr>
                </a:solidFill>
              </a:rPr>
              <a:t> </a:t>
            </a:r>
            <a:r>
              <a:rPr lang="en-US" i="1" dirty="0" smtClean="0">
                <a:solidFill>
                  <a:schemeClr val="bg2">
                    <a:lumMod val="75000"/>
                  </a:schemeClr>
                </a:solidFill>
              </a:rPr>
              <a:t>      2018				50,000		43,000</a:t>
            </a:r>
          </a:p>
          <a:p>
            <a:pPr marL="0" indent="0">
              <a:buNone/>
            </a:pPr>
            <a:r>
              <a:rPr lang="en-US" i="1" dirty="0">
                <a:solidFill>
                  <a:schemeClr val="bg2">
                    <a:lumMod val="75000"/>
                  </a:schemeClr>
                </a:solidFill>
              </a:rPr>
              <a:t> </a:t>
            </a:r>
            <a:r>
              <a:rPr lang="en-US" i="1" dirty="0" smtClean="0">
                <a:solidFill>
                  <a:schemeClr val="bg2">
                    <a:lumMod val="75000"/>
                  </a:schemeClr>
                </a:solidFill>
              </a:rPr>
              <a:t>      2019				65,000 </a:t>
            </a:r>
            <a:r>
              <a:rPr lang="en-US" i="1" dirty="0">
                <a:solidFill>
                  <a:schemeClr val="bg2">
                    <a:lumMod val="75000"/>
                  </a:schemeClr>
                </a:solidFill>
              </a:rPr>
              <a:t>	</a:t>
            </a:r>
            <a:r>
              <a:rPr lang="en-US" i="1" dirty="0" smtClean="0">
                <a:solidFill>
                  <a:schemeClr val="bg2">
                    <a:lumMod val="75000"/>
                  </a:schemeClr>
                </a:solidFill>
              </a:rPr>
              <a:t>	51,000</a:t>
            </a:r>
          </a:p>
          <a:p>
            <a:pPr marL="0" indent="0">
              <a:buNone/>
            </a:pPr>
            <a:r>
              <a:rPr lang="en-US" i="1" dirty="0">
                <a:solidFill>
                  <a:schemeClr val="bg2">
                    <a:lumMod val="75000"/>
                  </a:schemeClr>
                </a:solidFill>
              </a:rPr>
              <a:t> </a:t>
            </a:r>
            <a:r>
              <a:rPr lang="en-US" i="1" dirty="0" smtClean="0">
                <a:solidFill>
                  <a:schemeClr val="bg2">
                    <a:lumMod val="75000"/>
                  </a:schemeClr>
                </a:solidFill>
              </a:rPr>
              <a:t>      2020			             86,000 </a:t>
            </a:r>
            <a:r>
              <a:rPr lang="en-US" i="1" dirty="0">
                <a:solidFill>
                  <a:schemeClr val="bg2">
                    <a:lumMod val="75000"/>
                  </a:schemeClr>
                </a:solidFill>
              </a:rPr>
              <a:t>	</a:t>
            </a:r>
            <a:r>
              <a:rPr lang="en-US" i="1" dirty="0" smtClean="0">
                <a:solidFill>
                  <a:schemeClr val="bg2">
                    <a:lumMod val="75000"/>
                  </a:schemeClr>
                </a:solidFill>
              </a:rPr>
              <a:t>	59,000</a:t>
            </a:r>
          </a:p>
          <a:p>
            <a:pPr marL="0" indent="0">
              <a:buNone/>
            </a:pPr>
            <a:r>
              <a:rPr lang="en-US" i="1" dirty="0">
                <a:solidFill>
                  <a:schemeClr val="bg2">
                    <a:lumMod val="75000"/>
                  </a:schemeClr>
                </a:solidFill>
              </a:rPr>
              <a:t> </a:t>
            </a:r>
            <a:r>
              <a:rPr lang="en-US" i="1" dirty="0" smtClean="0">
                <a:solidFill>
                  <a:schemeClr val="bg2">
                    <a:lumMod val="75000"/>
                  </a:schemeClr>
                </a:solidFill>
              </a:rPr>
              <a:t>      2021</a:t>
            </a:r>
            <a:r>
              <a:rPr lang="en-US" i="1" dirty="0">
                <a:solidFill>
                  <a:schemeClr val="bg2">
                    <a:lumMod val="75000"/>
                  </a:schemeClr>
                </a:solidFill>
              </a:rPr>
              <a:t>			 </a:t>
            </a:r>
            <a:r>
              <a:rPr lang="en-US" i="1" dirty="0" smtClean="0">
                <a:solidFill>
                  <a:schemeClr val="bg2">
                    <a:lumMod val="75000"/>
                  </a:schemeClr>
                </a:solidFill>
              </a:rPr>
              <a:t>          </a:t>
            </a:r>
            <a:r>
              <a:rPr lang="en-US" i="1" dirty="0">
                <a:solidFill>
                  <a:schemeClr val="bg2">
                    <a:lumMod val="75000"/>
                  </a:schemeClr>
                </a:solidFill>
              </a:rPr>
              <a:t> </a:t>
            </a:r>
            <a:r>
              <a:rPr lang="en-US" i="1" dirty="0" smtClean="0">
                <a:solidFill>
                  <a:schemeClr val="bg2">
                    <a:lumMod val="75000"/>
                  </a:schemeClr>
                </a:solidFill>
              </a:rPr>
              <a:t>113,000 </a:t>
            </a:r>
            <a:r>
              <a:rPr lang="en-US" i="1" dirty="0">
                <a:solidFill>
                  <a:schemeClr val="bg2">
                    <a:lumMod val="75000"/>
                  </a:schemeClr>
                </a:solidFill>
              </a:rPr>
              <a:t>	</a:t>
            </a:r>
            <a:r>
              <a:rPr lang="en-US" i="1" dirty="0" smtClean="0">
                <a:solidFill>
                  <a:schemeClr val="bg2">
                    <a:lumMod val="75000"/>
                  </a:schemeClr>
                </a:solidFill>
              </a:rPr>
              <a:t>	67,000</a:t>
            </a:r>
          </a:p>
          <a:p>
            <a:pPr marL="0" indent="0">
              <a:buNone/>
            </a:pPr>
            <a:r>
              <a:rPr lang="en-US" i="1" dirty="0">
                <a:solidFill>
                  <a:schemeClr val="bg2">
                    <a:lumMod val="75000"/>
                  </a:schemeClr>
                </a:solidFill>
              </a:rPr>
              <a:t> </a:t>
            </a:r>
            <a:r>
              <a:rPr lang="en-US" i="1" dirty="0" smtClean="0">
                <a:solidFill>
                  <a:schemeClr val="bg2">
                    <a:lumMod val="75000"/>
                  </a:schemeClr>
                </a:solidFill>
              </a:rPr>
              <a:t>      2022                                                150,000              75,000</a:t>
            </a:r>
            <a:endParaRPr lang="en-US" i="1" dirty="0">
              <a:solidFill>
                <a:schemeClr val="bg2">
                  <a:lumMod val="75000"/>
                </a:schemeClr>
              </a:solidFill>
            </a:endParaRPr>
          </a:p>
          <a:p>
            <a:pPr marL="0" indent="0">
              <a:buNone/>
            </a:pPr>
            <a:endParaRPr lang="en-US" dirty="0" smtClean="0">
              <a:solidFill>
                <a:schemeClr val="bg1">
                  <a:lumMod val="65000"/>
                </a:schemeClr>
              </a:solidFill>
            </a:endParaRPr>
          </a:p>
          <a:p>
            <a:pPr marL="0" indent="0">
              <a:buNone/>
            </a:pPr>
            <a:endParaRPr lang="en-US" sz="1650" i="1" dirty="0">
              <a:solidFill>
                <a:srgbClr val="000000"/>
              </a:solidFill>
            </a:endParaRPr>
          </a:p>
        </p:txBody>
      </p:sp>
      <p:sp>
        <p:nvSpPr>
          <p:cNvPr id="5" name="TextBox 4"/>
          <p:cNvSpPr txBox="1"/>
          <p:nvPr/>
        </p:nvSpPr>
        <p:spPr>
          <a:xfrm>
            <a:off x="4626006" y="1233386"/>
            <a:ext cx="1297150" cy="253916"/>
          </a:xfrm>
          <a:prstGeom prst="rect">
            <a:avLst/>
          </a:prstGeom>
          <a:noFill/>
        </p:spPr>
        <p:txBody>
          <a:bodyPr wrap="none" rtlCol="0">
            <a:spAutoFit/>
          </a:bodyPr>
          <a:lstStyle/>
          <a:p>
            <a:r>
              <a:rPr lang="en-US" sz="1050" dirty="0"/>
              <a:t>Exponential Model</a:t>
            </a:r>
          </a:p>
        </p:txBody>
      </p:sp>
      <p:sp>
        <p:nvSpPr>
          <p:cNvPr id="6" name="TextBox 5"/>
          <p:cNvSpPr txBox="1"/>
          <p:nvPr/>
        </p:nvSpPr>
        <p:spPr>
          <a:xfrm>
            <a:off x="6179520" y="1216632"/>
            <a:ext cx="966931" cy="253916"/>
          </a:xfrm>
          <a:prstGeom prst="rect">
            <a:avLst/>
          </a:prstGeom>
          <a:noFill/>
        </p:spPr>
        <p:txBody>
          <a:bodyPr wrap="none" rtlCol="0">
            <a:spAutoFit/>
          </a:bodyPr>
          <a:lstStyle/>
          <a:p>
            <a:r>
              <a:rPr lang="en-US" sz="1050" dirty="0"/>
              <a:t>Linear Model</a:t>
            </a:r>
          </a:p>
        </p:txBody>
      </p:sp>
      <p:grpSp>
        <p:nvGrpSpPr>
          <p:cNvPr id="11" name="Group 10"/>
          <p:cNvGrpSpPr/>
          <p:nvPr/>
        </p:nvGrpSpPr>
        <p:grpSpPr>
          <a:xfrm>
            <a:off x="5557031" y="3907216"/>
            <a:ext cx="581144" cy="243675"/>
            <a:chOff x="6558955" y="241852"/>
            <a:chExt cx="1419155" cy="559720"/>
          </a:xfrm>
        </p:grpSpPr>
        <p:sp>
          <p:nvSpPr>
            <p:cNvPr id="4" name="Freeform 3"/>
            <p:cNvSpPr/>
            <p:nvPr/>
          </p:nvSpPr>
          <p:spPr>
            <a:xfrm>
              <a:off x="6725504" y="455208"/>
              <a:ext cx="1154545" cy="7697"/>
            </a:xfrm>
            <a:custGeom>
              <a:avLst/>
              <a:gdLst>
                <a:gd name="connsiteX0" fmla="*/ 0 w 1154545"/>
                <a:gd name="connsiteY0" fmla="*/ 0 h 7697"/>
                <a:gd name="connsiteX1" fmla="*/ 715818 w 1154545"/>
                <a:gd name="connsiteY1" fmla="*/ 0 h 7697"/>
                <a:gd name="connsiteX2" fmla="*/ 1154545 w 1154545"/>
                <a:gd name="connsiteY2" fmla="*/ 7697 h 7697"/>
              </a:gdLst>
              <a:ahLst/>
              <a:cxnLst>
                <a:cxn ang="0">
                  <a:pos x="connsiteX0" y="connsiteY0"/>
                </a:cxn>
                <a:cxn ang="0">
                  <a:pos x="connsiteX1" y="connsiteY1"/>
                </a:cxn>
                <a:cxn ang="0">
                  <a:pos x="connsiteX2" y="connsiteY2"/>
                </a:cxn>
              </a:cxnLst>
              <a:rect l="l" t="t" r="r" b="b"/>
              <a:pathLst>
                <a:path w="1154545" h="7697">
                  <a:moveTo>
                    <a:pt x="0" y="0"/>
                  </a:moveTo>
                  <a:lnTo>
                    <a:pt x="715818" y="0"/>
                  </a:lnTo>
                  <a:cubicBezTo>
                    <a:pt x="908242" y="1283"/>
                    <a:pt x="1154545" y="7697"/>
                    <a:pt x="1154545" y="769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Freeform 6"/>
            <p:cNvSpPr/>
            <p:nvPr/>
          </p:nvSpPr>
          <p:spPr>
            <a:xfrm>
              <a:off x="6733201" y="578360"/>
              <a:ext cx="1154545" cy="15394"/>
            </a:xfrm>
            <a:custGeom>
              <a:avLst/>
              <a:gdLst>
                <a:gd name="connsiteX0" fmla="*/ 0 w 1154545"/>
                <a:gd name="connsiteY0" fmla="*/ 15394 h 15394"/>
                <a:gd name="connsiteX1" fmla="*/ 538788 w 1154545"/>
                <a:gd name="connsiteY1" fmla="*/ 15394 h 15394"/>
                <a:gd name="connsiteX2" fmla="*/ 1154545 w 1154545"/>
                <a:gd name="connsiteY2" fmla="*/ 0 h 15394"/>
              </a:gdLst>
              <a:ahLst/>
              <a:cxnLst>
                <a:cxn ang="0">
                  <a:pos x="connsiteX0" y="connsiteY0"/>
                </a:cxn>
                <a:cxn ang="0">
                  <a:pos x="connsiteX1" y="connsiteY1"/>
                </a:cxn>
                <a:cxn ang="0">
                  <a:pos x="connsiteX2" y="connsiteY2"/>
                </a:cxn>
              </a:cxnLst>
              <a:rect l="l" t="t" r="r" b="b"/>
              <a:pathLst>
                <a:path w="1154545" h="15394">
                  <a:moveTo>
                    <a:pt x="0" y="15394"/>
                  </a:moveTo>
                  <a:lnTo>
                    <a:pt x="538788" y="15394"/>
                  </a:lnTo>
                  <a:cubicBezTo>
                    <a:pt x="731212" y="12828"/>
                    <a:pt x="942878" y="6414"/>
                    <a:pt x="115454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Freeform 7"/>
            <p:cNvSpPr/>
            <p:nvPr/>
          </p:nvSpPr>
          <p:spPr>
            <a:xfrm>
              <a:off x="7649140" y="255087"/>
              <a:ext cx="328970" cy="508000"/>
            </a:xfrm>
            <a:custGeom>
              <a:avLst/>
              <a:gdLst>
                <a:gd name="connsiteX0" fmla="*/ 0 w 328970"/>
                <a:gd name="connsiteY0" fmla="*/ 0 h 508000"/>
                <a:gd name="connsiteX1" fmla="*/ 246303 w 328970"/>
                <a:gd name="connsiteY1" fmla="*/ 177031 h 508000"/>
                <a:gd name="connsiteX2" fmla="*/ 315576 w 328970"/>
                <a:gd name="connsiteY2" fmla="*/ 307879 h 508000"/>
                <a:gd name="connsiteX3" fmla="*/ 7697 w 328970"/>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28970" h="508000">
                  <a:moveTo>
                    <a:pt x="0" y="0"/>
                  </a:moveTo>
                  <a:cubicBezTo>
                    <a:pt x="96853" y="62859"/>
                    <a:pt x="193707" y="125718"/>
                    <a:pt x="246303" y="177031"/>
                  </a:cubicBezTo>
                  <a:cubicBezTo>
                    <a:pt x="298899" y="228344"/>
                    <a:pt x="355343" y="252718"/>
                    <a:pt x="315576" y="307879"/>
                  </a:cubicBezTo>
                  <a:cubicBezTo>
                    <a:pt x="275809" y="363040"/>
                    <a:pt x="7697" y="508000"/>
                    <a:pt x="7697" y="508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9" name="Freeform 8"/>
            <p:cNvSpPr/>
            <p:nvPr/>
          </p:nvSpPr>
          <p:spPr>
            <a:xfrm>
              <a:off x="6558955" y="241852"/>
              <a:ext cx="351276" cy="559720"/>
            </a:xfrm>
            <a:custGeom>
              <a:avLst/>
              <a:gdLst>
                <a:gd name="connsiteX0" fmla="*/ 343579 w 351276"/>
                <a:gd name="connsiteY0" fmla="*/ 13235 h 559720"/>
                <a:gd name="connsiteX1" fmla="*/ 289701 w 351276"/>
                <a:gd name="connsiteY1" fmla="*/ 28629 h 559720"/>
                <a:gd name="connsiteX2" fmla="*/ 35701 w 351276"/>
                <a:gd name="connsiteY2" fmla="*/ 267235 h 559720"/>
                <a:gd name="connsiteX3" fmla="*/ 35701 w 351276"/>
                <a:gd name="connsiteY3" fmla="*/ 359599 h 559720"/>
                <a:gd name="connsiteX4" fmla="*/ 351276 w 351276"/>
                <a:gd name="connsiteY4" fmla="*/ 559720 h 55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276" h="559720">
                  <a:moveTo>
                    <a:pt x="343579" y="13235"/>
                  </a:moveTo>
                  <a:cubicBezTo>
                    <a:pt x="342296" y="-235"/>
                    <a:pt x="341014" y="-13704"/>
                    <a:pt x="289701" y="28629"/>
                  </a:cubicBezTo>
                  <a:cubicBezTo>
                    <a:pt x="238388" y="70962"/>
                    <a:pt x="78034" y="212074"/>
                    <a:pt x="35701" y="267235"/>
                  </a:cubicBezTo>
                  <a:cubicBezTo>
                    <a:pt x="-6632" y="322396"/>
                    <a:pt x="-16895" y="310852"/>
                    <a:pt x="35701" y="359599"/>
                  </a:cubicBezTo>
                  <a:cubicBezTo>
                    <a:pt x="88297" y="408346"/>
                    <a:pt x="219786" y="484033"/>
                    <a:pt x="351276" y="55972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sp>
        <p:nvSpPr>
          <p:cNvPr id="10" name="TextBox 9"/>
          <p:cNvSpPr txBox="1"/>
          <p:nvPr/>
        </p:nvSpPr>
        <p:spPr>
          <a:xfrm>
            <a:off x="4572000" y="4339264"/>
            <a:ext cx="2462534" cy="276999"/>
          </a:xfrm>
          <a:prstGeom prst="rect">
            <a:avLst/>
          </a:prstGeom>
          <a:noFill/>
        </p:spPr>
        <p:txBody>
          <a:bodyPr wrap="none" rtlCol="0">
            <a:spAutoFit/>
          </a:bodyPr>
          <a:lstStyle/>
          <a:p>
            <a:r>
              <a:rPr lang="en-US" sz="1200" dirty="0">
                <a:solidFill>
                  <a:schemeClr val="accent6">
                    <a:lumMod val="50000"/>
                  </a:schemeClr>
                </a:solidFill>
                <a:latin typeface="AhnbergHand"/>
                <a:cs typeface="AhnbergHand"/>
              </a:rPr>
              <a:t>Range of potential outcomes</a:t>
            </a:r>
          </a:p>
        </p:txBody>
      </p:sp>
    </p:spTree>
    <p:extLst>
      <p:ext uri="{BB962C8B-B14F-4D97-AF65-F5344CB8AC3E}">
        <p14:creationId xmlns:p14="http://schemas.microsoft.com/office/powerpoint/2010/main" val="1046889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41351"/>
            <a:ext cx="6237312" cy="4677984"/>
          </a:xfrm>
          <a:prstGeom prst="rect">
            <a:avLst/>
          </a:prstGeom>
        </p:spPr>
      </p:pic>
      <p:sp>
        <p:nvSpPr>
          <p:cNvPr id="3" name="TextBox 2"/>
          <p:cNvSpPr txBox="1"/>
          <p:nvPr/>
        </p:nvSpPr>
        <p:spPr>
          <a:xfrm>
            <a:off x="1976464" y="3384305"/>
            <a:ext cx="2159566" cy="253916"/>
          </a:xfrm>
          <a:prstGeom prst="rect">
            <a:avLst/>
          </a:prstGeom>
          <a:solidFill>
            <a:srgbClr val="FFFFFF"/>
          </a:solidFill>
        </p:spPr>
        <p:txBody>
          <a:bodyPr wrap="none" rtlCol="0">
            <a:spAutoFit/>
          </a:bodyPr>
          <a:lstStyle/>
          <a:p>
            <a:r>
              <a:rPr lang="en-US" sz="1050" dirty="0">
                <a:latin typeface="AhnbergHand"/>
                <a:cs typeface="AhnbergHand"/>
              </a:rPr>
              <a:t>1994: Introduction of CIDR</a:t>
            </a:r>
          </a:p>
        </p:txBody>
      </p:sp>
      <p:sp>
        <p:nvSpPr>
          <p:cNvPr id="5" name="TextBox 4"/>
          <p:cNvSpPr txBox="1"/>
          <p:nvPr/>
        </p:nvSpPr>
        <p:spPr>
          <a:xfrm>
            <a:off x="2161491" y="2903032"/>
            <a:ext cx="3260636" cy="253916"/>
          </a:xfrm>
          <a:prstGeom prst="rect">
            <a:avLst/>
          </a:prstGeom>
          <a:solidFill>
            <a:srgbClr val="FFFFFF"/>
          </a:solidFill>
        </p:spPr>
        <p:txBody>
          <a:bodyPr wrap="square" rtlCol="0">
            <a:spAutoFit/>
          </a:bodyPr>
          <a:lstStyle/>
          <a:p>
            <a:r>
              <a:rPr lang="en-US" sz="1050" dirty="0">
                <a:latin typeface="AhnbergHand"/>
                <a:cs typeface="AhnbergHand"/>
              </a:rPr>
              <a:t>2001: The Great Internet Boom and Bust</a:t>
            </a:r>
          </a:p>
        </p:txBody>
      </p:sp>
      <p:sp>
        <p:nvSpPr>
          <p:cNvPr id="6" name="TextBox 5"/>
          <p:cNvSpPr txBox="1"/>
          <p:nvPr/>
        </p:nvSpPr>
        <p:spPr>
          <a:xfrm>
            <a:off x="3568328" y="2415197"/>
            <a:ext cx="2444900" cy="253916"/>
          </a:xfrm>
          <a:prstGeom prst="rect">
            <a:avLst/>
          </a:prstGeom>
          <a:solidFill>
            <a:srgbClr val="FFFFFF"/>
          </a:solidFill>
        </p:spPr>
        <p:txBody>
          <a:bodyPr wrap="none" rtlCol="0">
            <a:spAutoFit/>
          </a:bodyPr>
          <a:lstStyle/>
          <a:p>
            <a:r>
              <a:rPr lang="en-US" sz="1050" dirty="0">
                <a:latin typeface="AhnbergHand"/>
                <a:cs typeface="AhnbergHand"/>
              </a:rPr>
              <a:t>2005: Broadband to the Masses</a:t>
            </a:r>
          </a:p>
        </p:txBody>
      </p:sp>
      <p:sp>
        <p:nvSpPr>
          <p:cNvPr id="7" name="TextBox 6"/>
          <p:cNvSpPr txBox="1"/>
          <p:nvPr/>
        </p:nvSpPr>
        <p:spPr>
          <a:xfrm>
            <a:off x="4184902" y="1708684"/>
            <a:ext cx="2642070" cy="253916"/>
          </a:xfrm>
          <a:prstGeom prst="rect">
            <a:avLst/>
          </a:prstGeom>
          <a:solidFill>
            <a:srgbClr val="FFFFFF"/>
          </a:solidFill>
        </p:spPr>
        <p:txBody>
          <a:bodyPr wrap="none" rtlCol="0">
            <a:spAutoFit/>
          </a:bodyPr>
          <a:lstStyle/>
          <a:p>
            <a:r>
              <a:rPr lang="en-US" sz="1050" dirty="0">
                <a:latin typeface="AhnbergHand"/>
                <a:cs typeface="AhnbergHand"/>
              </a:rPr>
              <a:t>2009: The GFC hits the Internet</a:t>
            </a:r>
          </a:p>
        </p:txBody>
      </p:sp>
      <p:sp>
        <p:nvSpPr>
          <p:cNvPr id="8" name="TextBox 7"/>
          <p:cNvSpPr txBox="1"/>
          <p:nvPr/>
        </p:nvSpPr>
        <p:spPr>
          <a:xfrm>
            <a:off x="5271932" y="867358"/>
            <a:ext cx="1972015" cy="253916"/>
          </a:xfrm>
          <a:prstGeom prst="rect">
            <a:avLst/>
          </a:prstGeom>
          <a:solidFill>
            <a:srgbClr val="FFFFFF"/>
          </a:solidFill>
        </p:spPr>
        <p:txBody>
          <a:bodyPr wrap="none" rtlCol="0">
            <a:spAutoFit/>
          </a:bodyPr>
          <a:lstStyle/>
          <a:p>
            <a:r>
              <a:rPr lang="en-US" sz="1050" dirty="0">
                <a:latin typeface="AhnbergHand"/>
                <a:cs typeface="AhnbergHand"/>
              </a:rPr>
              <a:t>2011: Address Exhaustion</a:t>
            </a:r>
          </a:p>
        </p:txBody>
      </p:sp>
      <p:cxnSp>
        <p:nvCxnSpPr>
          <p:cNvPr id="9" name="Straight Arrow Connector 8"/>
          <p:cNvCxnSpPr/>
          <p:nvPr/>
        </p:nvCxnSpPr>
        <p:spPr>
          <a:xfrm flipH="1">
            <a:off x="1994037" y="3615138"/>
            <a:ext cx="1198173" cy="1175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707904" y="3212795"/>
            <a:ext cx="318337" cy="9899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755172" y="2685415"/>
            <a:ext cx="696235" cy="1290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946568" y="1985683"/>
            <a:ext cx="144074" cy="11481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372542" y="1098190"/>
            <a:ext cx="532524" cy="16821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928363" y="121825"/>
            <a:ext cx="4596130" cy="369332"/>
          </a:xfrm>
          <a:prstGeom prst="rect">
            <a:avLst/>
          </a:prstGeom>
          <a:noFill/>
        </p:spPr>
        <p:txBody>
          <a:bodyPr wrap="none" rtlCol="0">
            <a:spAutoFit/>
          </a:bodyPr>
          <a:lstStyle/>
          <a:p>
            <a:r>
              <a:rPr lang="en-US" dirty="0">
                <a:solidFill>
                  <a:schemeClr val="accent6">
                    <a:lumMod val="50000"/>
                  </a:schemeClr>
                </a:solidFill>
                <a:latin typeface="Powderfinger Type"/>
                <a:cs typeface="Powderfinger Type"/>
              </a:rPr>
              <a:t>23 Years of Routing the Internet</a:t>
            </a:r>
          </a:p>
        </p:txBody>
      </p:sp>
      <p:sp>
        <p:nvSpPr>
          <p:cNvPr id="2" name="TextBox 1"/>
          <p:cNvSpPr txBox="1"/>
          <p:nvPr/>
        </p:nvSpPr>
        <p:spPr>
          <a:xfrm>
            <a:off x="1223628" y="1019195"/>
            <a:ext cx="4156364" cy="507831"/>
          </a:xfrm>
          <a:prstGeom prst="rect">
            <a:avLst/>
          </a:prstGeom>
          <a:solidFill>
            <a:schemeClr val="bg1"/>
          </a:solidFill>
        </p:spPr>
        <p:txBody>
          <a:bodyPr wrap="square" rtlCol="0">
            <a:spAutoFit/>
          </a:bodyPr>
          <a:lstStyle/>
          <a:p>
            <a:r>
              <a:rPr lang="en-US" sz="1350" dirty="0">
                <a:solidFill>
                  <a:schemeClr val="accent6">
                    <a:lumMod val="50000"/>
                  </a:schemeClr>
                </a:solidFill>
                <a:latin typeface="AhnbergHand"/>
                <a:cs typeface="AhnbergHand"/>
              </a:rPr>
              <a:t>This is a view pulled together from each of the routing peers of </a:t>
            </a:r>
            <a:r>
              <a:rPr lang="en-US" sz="1350" dirty="0" smtClean="0">
                <a:solidFill>
                  <a:schemeClr val="accent6">
                    <a:lumMod val="50000"/>
                  </a:schemeClr>
                </a:solidFill>
                <a:latin typeface="AhnbergHand"/>
                <a:cs typeface="AhnbergHand"/>
              </a:rPr>
              <a:t>Route-Views</a:t>
            </a:r>
            <a:endParaRPr lang="en-US" sz="1350" dirty="0">
              <a:solidFill>
                <a:schemeClr val="accent6">
                  <a:lumMod val="50000"/>
                </a:schemeClr>
              </a:solidFill>
              <a:latin typeface="AhnbergHand"/>
              <a:cs typeface="AhnbergHand"/>
            </a:endParaRPr>
          </a:p>
        </p:txBody>
      </p:sp>
      <p:sp>
        <p:nvSpPr>
          <p:cNvPr id="15" name="Freeform 14"/>
          <p:cNvSpPr/>
          <p:nvPr/>
        </p:nvSpPr>
        <p:spPr>
          <a:xfrm>
            <a:off x="7321542" y="1221600"/>
            <a:ext cx="490818" cy="833866"/>
          </a:xfrm>
          <a:custGeom>
            <a:avLst/>
            <a:gdLst>
              <a:gd name="connsiteX0" fmla="*/ 315576 w 1415368"/>
              <a:gd name="connsiteY0" fmla="*/ 277712 h 1111821"/>
              <a:gd name="connsiteX1" fmla="*/ 53879 w 1415368"/>
              <a:gd name="connsiteY1" fmla="*/ 724137 h 1111821"/>
              <a:gd name="connsiteX2" fmla="*/ 477212 w 1415368"/>
              <a:gd name="connsiteY2" fmla="*/ 1101288 h 1111821"/>
              <a:gd name="connsiteX3" fmla="*/ 1116061 w 1415368"/>
              <a:gd name="connsiteY3" fmla="*/ 939652 h 1111821"/>
              <a:gd name="connsiteX4" fmla="*/ 1400849 w 1415368"/>
              <a:gd name="connsiteY4" fmla="*/ 254621 h 1111821"/>
              <a:gd name="connsiteX5" fmla="*/ 692728 w 1415368"/>
              <a:gd name="connsiteY5" fmla="*/ 621 h 1111821"/>
              <a:gd name="connsiteX6" fmla="*/ 0 w 1415368"/>
              <a:gd name="connsiteY6" fmla="*/ 177652 h 111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5368" h="1111821">
                <a:moveTo>
                  <a:pt x="315576" y="277712"/>
                </a:moveTo>
                <a:cubicBezTo>
                  <a:pt x="171258" y="432293"/>
                  <a:pt x="26940" y="586874"/>
                  <a:pt x="53879" y="724137"/>
                </a:cubicBezTo>
                <a:cubicBezTo>
                  <a:pt x="80818" y="861400"/>
                  <a:pt x="300182" y="1065369"/>
                  <a:pt x="477212" y="1101288"/>
                </a:cubicBezTo>
                <a:cubicBezTo>
                  <a:pt x="654242" y="1137207"/>
                  <a:pt x="962122" y="1080763"/>
                  <a:pt x="1116061" y="939652"/>
                </a:cubicBezTo>
                <a:cubicBezTo>
                  <a:pt x="1270000" y="798541"/>
                  <a:pt x="1471404" y="411126"/>
                  <a:pt x="1400849" y="254621"/>
                </a:cubicBezTo>
                <a:cubicBezTo>
                  <a:pt x="1330294" y="98116"/>
                  <a:pt x="926203" y="13449"/>
                  <a:pt x="692728" y="621"/>
                </a:cubicBezTo>
                <a:cubicBezTo>
                  <a:pt x="459253" y="-12207"/>
                  <a:pt x="0" y="177652"/>
                  <a:pt x="0" y="1776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1418998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Table Growth</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1043608" y="1200152"/>
            <a:ext cx="7200800" cy="3423827"/>
          </a:xfrm>
        </p:spPr>
        <p:txBody>
          <a:bodyPr>
            <a:normAutofit/>
          </a:bodyPr>
          <a:lstStyle/>
          <a:p>
            <a:pPr marL="0" indent="0">
              <a:spcAft>
                <a:spcPts val="600"/>
              </a:spcAft>
              <a:buNone/>
            </a:pPr>
            <a:r>
              <a:rPr lang="en-US" b="1" dirty="0" smtClean="0"/>
              <a:t>Nothing in these figures suggests that there is cause for urgent alarm -- at present</a:t>
            </a:r>
          </a:p>
          <a:p>
            <a:pPr lvl="1">
              <a:spcAft>
                <a:spcPts val="600"/>
              </a:spcAft>
            </a:pPr>
            <a:r>
              <a:rPr lang="en-US" dirty="0" smtClean="0"/>
              <a:t>The overall </a:t>
            </a:r>
            <a:r>
              <a:rPr lang="en-US" dirty="0" err="1" smtClean="0"/>
              <a:t>eBGP</a:t>
            </a:r>
            <a:r>
              <a:rPr lang="en-US" dirty="0" smtClean="0"/>
              <a:t> growth rates for IPv4 are holding at a modest level, and the IPv6 table, although it is growing at a faster relative rate,  is still small in size in absolute terms</a:t>
            </a:r>
          </a:p>
          <a:p>
            <a:pPr lvl="1">
              <a:spcAft>
                <a:spcPts val="600"/>
              </a:spcAft>
            </a:pPr>
            <a:r>
              <a:rPr lang="en-US" dirty="0" smtClean="0"/>
              <a:t>As long as we are prepared to live within the technical constraints of the current routing paradigm, the Internet’s use of BGP will continue to be viable for some time yet</a:t>
            </a:r>
          </a:p>
          <a:p>
            <a:pPr lvl="1">
              <a:spcAft>
                <a:spcPts val="600"/>
              </a:spcAft>
            </a:pPr>
            <a:r>
              <a:rPr lang="en-US" dirty="0"/>
              <a:t>N</a:t>
            </a:r>
            <a:r>
              <a:rPr lang="en-US" dirty="0" smtClean="0"/>
              <a:t>othing is melting in terms of the size of the routing table as yet</a:t>
            </a:r>
          </a:p>
          <a:p>
            <a:pPr marL="0" indent="0">
              <a:spcAft>
                <a:spcPts val="600"/>
              </a:spcAft>
              <a:buNone/>
            </a:pPr>
            <a:endParaRPr lang="en-US" dirty="0" smtClean="0"/>
          </a:p>
          <a:p>
            <a:pPr>
              <a:spcAft>
                <a:spcPts val="600"/>
              </a:spcAft>
            </a:pPr>
            <a:endParaRPr lang="en-US" dirty="0"/>
          </a:p>
        </p:txBody>
      </p:sp>
    </p:spTree>
    <p:extLst>
      <p:ext uri="{BB962C8B-B14F-4D97-AF65-F5344CB8AC3E}">
        <p14:creationId xmlns:p14="http://schemas.microsoft.com/office/powerpoint/2010/main" val="730995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BGP Updates</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lstStyle/>
          <a:p>
            <a:r>
              <a:rPr lang="en-US" dirty="0" smtClean="0"/>
              <a:t>What about the level of updates in BGP?</a:t>
            </a:r>
          </a:p>
          <a:p>
            <a:r>
              <a:rPr lang="en-US" dirty="0" smtClean="0"/>
              <a:t>Let’s look at the update load from a single </a:t>
            </a:r>
            <a:r>
              <a:rPr lang="en-US" dirty="0" err="1" smtClean="0"/>
              <a:t>eBGP</a:t>
            </a:r>
            <a:r>
              <a:rPr lang="en-US" dirty="0" smtClean="0"/>
              <a:t> feed in a DFZ context</a:t>
            </a:r>
          </a:p>
          <a:p>
            <a:pPr marL="0" indent="0">
              <a:buNone/>
            </a:pPr>
            <a:endParaRPr lang="en-US" dirty="0" smtClean="0"/>
          </a:p>
        </p:txBody>
      </p:sp>
    </p:spTree>
    <p:extLst>
      <p:ext uri="{BB962C8B-B14F-4D97-AF65-F5344CB8AC3E}">
        <p14:creationId xmlns:p14="http://schemas.microsoft.com/office/powerpoint/2010/main" val="88835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3037"/>
            <a:ext cx="7200800" cy="857250"/>
          </a:xfrm>
        </p:spPr>
        <p:txBody>
          <a:bodyPr>
            <a:normAutofit/>
          </a:bodyPr>
          <a:lstStyle/>
          <a:p>
            <a:r>
              <a:rPr lang="en-US" smtClean="0">
                <a:solidFill>
                  <a:srgbClr val="984807"/>
                </a:solidFill>
                <a:latin typeface="Powderfinger Type"/>
                <a:cs typeface="Powderfinger Type"/>
              </a:rPr>
              <a:t>IPv4 Announcements </a:t>
            </a:r>
            <a:r>
              <a:rPr lang="en-US" dirty="0" smtClean="0">
                <a:solidFill>
                  <a:srgbClr val="984807"/>
                </a:solidFill>
                <a:latin typeface="Powderfinger Type"/>
                <a:cs typeface="Powderfinger Type"/>
              </a:rPr>
              <a:t>and Withdrawals</a:t>
            </a:r>
            <a:endParaRPr lang="en-US" dirty="0">
              <a:solidFill>
                <a:srgbClr val="984807"/>
              </a:solidFill>
              <a:latin typeface="Powderfinger Type"/>
              <a:cs typeface="Powderfinger Type"/>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914047"/>
            <a:ext cx="6326460" cy="3901317"/>
          </a:xfrm>
        </p:spPr>
      </p:pic>
    </p:spTree>
    <p:extLst>
      <p:ext uri="{BB962C8B-B14F-4D97-AF65-F5344CB8AC3E}">
        <p14:creationId xmlns:p14="http://schemas.microsoft.com/office/powerpoint/2010/main" val="56217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3037"/>
            <a:ext cx="7200800" cy="857250"/>
          </a:xfrm>
        </p:spPr>
        <p:txBody>
          <a:bodyPr>
            <a:normAutofit/>
          </a:bodyPr>
          <a:lstStyle/>
          <a:p>
            <a:r>
              <a:rPr lang="en-US" smtClean="0">
                <a:solidFill>
                  <a:srgbClr val="984807"/>
                </a:solidFill>
                <a:latin typeface="Powderfinger Type"/>
                <a:cs typeface="Powderfinger Type"/>
              </a:rPr>
              <a:t>IPv4 Announcements </a:t>
            </a:r>
            <a:r>
              <a:rPr lang="en-US" dirty="0" smtClean="0">
                <a:solidFill>
                  <a:srgbClr val="984807"/>
                </a:solidFill>
                <a:latin typeface="Powderfinger Type"/>
                <a:cs typeface="Powderfinger Type"/>
              </a:rPr>
              <a:t>and Withdrawals</a:t>
            </a:r>
            <a:endParaRPr lang="en-US" dirty="0">
              <a:solidFill>
                <a:srgbClr val="984807"/>
              </a:solidFill>
              <a:latin typeface="Powderfinger Type"/>
              <a:cs typeface="Powderfinger Type"/>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6468" y="900287"/>
            <a:ext cx="6326460" cy="3901317"/>
          </a:xfrm>
        </p:spPr>
      </p:pic>
      <p:cxnSp>
        <p:nvCxnSpPr>
          <p:cNvPr id="4" name="Straight Connector 3"/>
          <p:cNvCxnSpPr/>
          <p:nvPr/>
        </p:nvCxnSpPr>
        <p:spPr>
          <a:xfrm flipV="1">
            <a:off x="4626006" y="3813888"/>
            <a:ext cx="3186354" cy="2700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47964" y="3489852"/>
            <a:ext cx="2376264" cy="12421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709682" y="4353948"/>
            <a:ext cx="5943246" cy="5400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987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4591"/>
            <a:ext cx="6172200" cy="857250"/>
          </a:xfrm>
        </p:spPr>
        <p:txBody>
          <a:bodyPr/>
          <a:lstStyle/>
          <a:p>
            <a:r>
              <a:rPr lang="en-US" dirty="0" smtClean="0">
                <a:solidFill>
                  <a:srgbClr val="984807"/>
                </a:solidFill>
                <a:latin typeface="Powderfinger Type"/>
                <a:cs typeface="Powderfinger Type"/>
              </a:rPr>
              <a:t>IPv4 Convergence Performance</a:t>
            </a:r>
            <a:endParaRPr lang="en-US" dirty="0">
              <a:solidFill>
                <a:srgbClr val="984807"/>
              </a:solidFill>
              <a:latin typeface="Powderfinger Type"/>
              <a:cs typeface="Powderfinger Type"/>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937165"/>
            <a:ext cx="6110436" cy="3910679"/>
          </a:xfrm>
        </p:spPr>
      </p:pic>
    </p:spTree>
    <p:extLst>
      <p:ext uri="{BB962C8B-B14F-4D97-AF65-F5344CB8AC3E}">
        <p14:creationId xmlns:p14="http://schemas.microsoft.com/office/powerpoint/2010/main" val="79583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IPv4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p:txBody>
          <a:bodyPr>
            <a:noAutofit/>
          </a:bodyPr>
          <a:lstStyle/>
          <a:p>
            <a:pPr marL="0" indent="0">
              <a:buNone/>
            </a:pPr>
            <a:r>
              <a:rPr lang="en-US" sz="1500" b="1" dirty="0"/>
              <a:t>Nothing in these figures is cause for any great level of concern …</a:t>
            </a:r>
          </a:p>
          <a:p>
            <a:pPr lvl="1"/>
            <a:r>
              <a:rPr lang="en-US" dirty="0"/>
              <a:t>The number of updates per instability event has been relatively constant, which for a distance vector routing protocol is weird, and completely unanticipated. Distance Vector routing protocols should get noisier as the population of protocol speakers increases, and the increase should be multiplicative.</a:t>
            </a:r>
          </a:p>
          <a:p>
            <a:pPr lvl="1"/>
            <a:r>
              <a:rPr lang="en-US" dirty="0"/>
              <a:t>But this is not happening in the Internet</a:t>
            </a:r>
          </a:p>
          <a:p>
            <a:pPr lvl="1"/>
            <a:r>
              <a:rPr lang="en-US" dirty="0"/>
              <a:t>Which is good, but why is this not happening?</a:t>
            </a:r>
          </a:p>
          <a:p>
            <a:pPr lvl="1"/>
            <a:endParaRPr lang="en-US" dirty="0"/>
          </a:p>
          <a:p>
            <a:pPr marL="342900" lvl="1" indent="0">
              <a:buNone/>
            </a:pPr>
            <a:r>
              <a:rPr lang="en-US" dirty="0"/>
              <a:t>Likely contributors to this outcome are the damping effect of widespread use of the MRAI interval by </a:t>
            </a:r>
            <a:r>
              <a:rPr lang="en-US" dirty="0" err="1"/>
              <a:t>eBGP</a:t>
            </a:r>
            <a:r>
              <a:rPr lang="en-US" dirty="0"/>
              <a:t> speakers, and the topology factor, as seen in the relatively constant V4 AS Path Length</a:t>
            </a:r>
          </a:p>
          <a:p>
            <a:pPr marL="0" indent="0">
              <a:buNone/>
            </a:pPr>
            <a:r>
              <a:rPr lang="en-US" sz="1500" dirty="0"/>
              <a:t> </a:t>
            </a:r>
          </a:p>
        </p:txBody>
      </p:sp>
    </p:spTree>
    <p:extLst>
      <p:ext uri="{BB962C8B-B14F-4D97-AF65-F5344CB8AC3E}">
        <p14:creationId xmlns:p14="http://schemas.microsoft.com/office/powerpoint/2010/main" val="1821442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77634" y="5402"/>
            <a:ext cx="6129300" cy="857250"/>
          </a:xfrm>
        </p:spPr>
        <p:txBody>
          <a:bodyPr>
            <a:noAutofit/>
          </a:bodyPr>
          <a:lstStyle/>
          <a:p>
            <a:r>
              <a:rPr lang="en-US" sz="2400" dirty="0">
                <a:solidFill>
                  <a:srgbClr val="984807"/>
                </a:solidFill>
                <a:latin typeface="Powderfinger Type"/>
                <a:cs typeface="Powderfinger Type"/>
              </a:rPr>
              <a:t>V6 Announcements and Withdrawals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862652"/>
            <a:ext cx="6858000" cy="4251960"/>
          </a:xfrm>
          <a:prstGeom prst="rect">
            <a:avLst/>
          </a:prstGeom>
        </p:spPr>
      </p:pic>
    </p:spTree>
    <p:extLst>
      <p:ext uri="{BB962C8B-B14F-4D97-AF65-F5344CB8AC3E}">
        <p14:creationId xmlns:p14="http://schemas.microsoft.com/office/powerpoint/2010/main" val="605734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5801" y="41736"/>
            <a:ext cx="6172200" cy="857250"/>
          </a:xfrm>
        </p:spPr>
        <p:txBody>
          <a:bodyPr>
            <a:normAutofit/>
          </a:bodyPr>
          <a:lstStyle/>
          <a:p>
            <a:r>
              <a:rPr lang="en-US" dirty="0" smtClean="0">
                <a:solidFill>
                  <a:srgbClr val="984807"/>
                </a:solidFill>
                <a:latin typeface="Powderfinger Type"/>
                <a:cs typeface="Powderfinger Type"/>
              </a:rPr>
              <a:t>V6 Convergence Performance</a:t>
            </a:r>
            <a:endParaRPr lang="en-US" dirty="0">
              <a:solidFill>
                <a:srgbClr val="984807"/>
              </a:solidFill>
              <a:latin typeface="Powderfinger Type"/>
              <a:cs typeface="Powderfinger Type"/>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754380"/>
            <a:ext cx="6858000" cy="4389120"/>
          </a:xfrm>
          <a:prstGeom prst="rect">
            <a:avLst/>
          </a:prstGeom>
        </p:spPr>
      </p:pic>
      <p:sp>
        <p:nvSpPr>
          <p:cNvPr id="3" name="TextBox 2"/>
          <p:cNvSpPr txBox="1"/>
          <p:nvPr/>
        </p:nvSpPr>
        <p:spPr>
          <a:xfrm>
            <a:off x="7707473" y="1491630"/>
            <a:ext cx="1436527" cy="830997"/>
          </a:xfrm>
          <a:prstGeom prst="rect">
            <a:avLst/>
          </a:prstGeom>
          <a:noFill/>
        </p:spPr>
        <p:txBody>
          <a:bodyPr wrap="square" rtlCol="0">
            <a:spAutoFit/>
          </a:bodyPr>
          <a:lstStyle/>
          <a:p>
            <a:r>
              <a:rPr lang="en-US" sz="1600" smtClean="0">
                <a:latin typeface="AhnbergHand" charset="0"/>
                <a:ea typeface="AhnbergHand" charset="0"/>
                <a:cs typeface="AhnbergHand" charset="0"/>
              </a:rPr>
              <a:t>High noise components in IPv6</a:t>
            </a:r>
            <a:endParaRPr lang="en-US" sz="1600">
              <a:latin typeface="AhnbergHand" charset="0"/>
              <a:ea typeface="AhnbergHand" charset="0"/>
              <a:cs typeface="AhnbergHand" charset="0"/>
            </a:endParaRPr>
          </a:p>
        </p:txBody>
      </p:sp>
      <p:sp>
        <p:nvSpPr>
          <p:cNvPr id="4" name="Freeform 3"/>
          <p:cNvSpPr/>
          <p:nvPr/>
        </p:nvSpPr>
        <p:spPr>
          <a:xfrm>
            <a:off x="6651903" y="2298583"/>
            <a:ext cx="2000765" cy="1266738"/>
          </a:xfrm>
          <a:custGeom>
            <a:avLst/>
            <a:gdLst>
              <a:gd name="connsiteX0" fmla="*/ 1569308 w 2000765"/>
              <a:gd name="connsiteY0" fmla="*/ 0 h 1266738"/>
              <a:gd name="connsiteX1" fmla="*/ 1913257 w 2000765"/>
              <a:gd name="connsiteY1" fmla="*/ 469784 h 1266738"/>
              <a:gd name="connsiteX2" fmla="*/ 143180 w 2000765"/>
              <a:gd name="connsiteY2" fmla="*/ 1073791 h 1266738"/>
              <a:gd name="connsiteX3" fmla="*/ 310959 w 2000765"/>
              <a:gd name="connsiteY3" fmla="*/ 897623 h 1266738"/>
              <a:gd name="connsiteX4" fmla="*/ 567 w 2000765"/>
              <a:gd name="connsiteY4" fmla="*/ 1073791 h 1266738"/>
              <a:gd name="connsiteX5" fmla="*/ 403238 w 2000765"/>
              <a:gd name="connsiteY5" fmla="*/ 1266738 h 126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765" h="1266738">
                <a:moveTo>
                  <a:pt x="1569308" y="0"/>
                </a:moveTo>
                <a:cubicBezTo>
                  <a:pt x="1860126" y="145409"/>
                  <a:pt x="2150945" y="290819"/>
                  <a:pt x="1913257" y="469784"/>
                </a:cubicBezTo>
                <a:cubicBezTo>
                  <a:pt x="1675569" y="648749"/>
                  <a:pt x="410230" y="1002485"/>
                  <a:pt x="143180" y="1073791"/>
                </a:cubicBezTo>
                <a:cubicBezTo>
                  <a:pt x="-123870" y="1145097"/>
                  <a:pt x="334728" y="897623"/>
                  <a:pt x="310959" y="897623"/>
                </a:cubicBezTo>
                <a:cubicBezTo>
                  <a:pt x="287190" y="897623"/>
                  <a:pt x="-14813" y="1012272"/>
                  <a:pt x="567" y="1073791"/>
                </a:cubicBezTo>
                <a:cubicBezTo>
                  <a:pt x="15947" y="1135310"/>
                  <a:pt x="209592" y="1201024"/>
                  <a:pt x="403238" y="12667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1322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V6 Updated prefixes per day</a:t>
            </a:r>
            <a:endParaRPr lang="en-US" dirty="0">
              <a:solidFill>
                <a:schemeClr val="accent6">
                  <a:lumMod val="50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951571"/>
            <a:ext cx="6259194" cy="4005884"/>
          </a:xfrm>
        </p:spPr>
      </p:pic>
    </p:spTree>
    <p:extLst>
      <p:ext uri="{BB962C8B-B14F-4D97-AF65-F5344CB8AC3E}">
        <p14:creationId xmlns:p14="http://schemas.microsoft.com/office/powerpoint/2010/main" val="352512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V6 Updates per event</a:t>
            </a:r>
            <a:endParaRPr lang="en-US" dirty="0">
              <a:solidFill>
                <a:schemeClr val="accent6">
                  <a:lumMod val="50000"/>
                </a:schemeClr>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652" y="907566"/>
            <a:ext cx="5807534" cy="3716822"/>
          </a:xfrm>
        </p:spPr>
      </p:pic>
    </p:spTree>
    <p:extLst>
      <p:ext uri="{BB962C8B-B14F-4D97-AF65-F5344CB8AC3E}">
        <p14:creationId xmlns:p14="http://schemas.microsoft.com/office/powerpoint/2010/main" val="191906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2015-2016 in detail</a:t>
            </a:r>
            <a:endParaRPr lang="en-US" dirty="0">
              <a:solidFill>
                <a:schemeClr val="accent6">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61097"/>
            <a:ext cx="6858000" cy="3918857"/>
          </a:xfrm>
          <a:prstGeom prst="rect">
            <a:avLst/>
          </a:prstGeom>
        </p:spPr>
      </p:pic>
    </p:spTree>
    <p:extLst>
      <p:ext uri="{BB962C8B-B14F-4D97-AF65-F5344CB8AC3E}">
        <p14:creationId xmlns:p14="http://schemas.microsoft.com/office/powerpoint/2010/main" val="313232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755052"/>
            <a:ext cx="4444008" cy="3400183"/>
          </a:xfrm>
          <a:prstGeom prst="rect">
            <a:avLst/>
          </a:prstGeom>
        </p:spPr>
      </p:pic>
      <p:sp>
        <p:nvSpPr>
          <p:cNvPr id="2" name="Title 1"/>
          <p:cNvSpPr>
            <a:spLocks noGrp="1"/>
          </p:cNvSpPr>
          <p:nvPr>
            <p:ph type="title"/>
          </p:nvPr>
        </p:nvSpPr>
        <p:spPr/>
        <p:txBody>
          <a:bodyPr/>
          <a:lstStyle/>
          <a:p>
            <a:r>
              <a:rPr lang="en-US" dirty="0" smtClean="0">
                <a:solidFill>
                  <a:schemeClr val="accent6">
                    <a:lumMod val="50000"/>
                  </a:schemeClr>
                </a:solidFill>
              </a:rPr>
              <a:t>Updates in IPv6</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r>
              <a:rPr lang="en-US" dirty="0" smtClean="0"/>
              <a:t>BGP Route Updates are very unequally distributed across the prefix set – they appear to affect a very small number of prefixes which stand out well above the average</a:t>
            </a:r>
            <a:endParaRPr lang="en-US" dirty="0"/>
          </a:p>
        </p:txBody>
      </p:sp>
    </p:spTree>
    <p:extLst>
      <p:ext uri="{BB962C8B-B14F-4D97-AF65-F5344CB8AC3E}">
        <p14:creationId xmlns:p14="http://schemas.microsoft.com/office/powerpoint/2010/main" val="214561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Updates in IPv6</a:t>
            </a:r>
            <a:endParaRPr lang="en-US" dirty="0">
              <a:solidFill>
                <a:schemeClr val="accent6">
                  <a:lumMod val="50000"/>
                </a:schemeClr>
              </a:solidFill>
            </a:endParaRPr>
          </a:p>
        </p:txBody>
      </p:sp>
      <p:sp>
        <p:nvSpPr>
          <p:cNvPr id="5" name="TextBox 4"/>
          <p:cNvSpPr txBox="1"/>
          <p:nvPr/>
        </p:nvSpPr>
        <p:spPr>
          <a:xfrm flipH="1">
            <a:off x="1601670" y="4515966"/>
            <a:ext cx="6048672" cy="507831"/>
          </a:xfrm>
          <a:prstGeom prst="rect">
            <a:avLst/>
          </a:prstGeom>
          <a:noFill/>
        </p:spPr>
        <p:txBody>
          <a:bodyPr wrap="square" rtlCol="0">
            <a:spAutoFit/>
          </a:bodyPr>
          <a:lstStyle/>
          <a:p>
            <a:r>
              <a:rPr lang="en-US" sz="1350" dirty="0"/>
              <a:t>The busiest 50 IPv6 prefixes accounted for 1/2 of </a:t>
            </a:r>
            <a:r>
              <a:rPr lang="en-US" sz="1350"/>
              <a:t>all BGP IPv6 prefix </a:t>
            </a:r>
            <a:r>
              <a:rPr lang="en-US" sz="1350" dirty="0"/>
              <a:t>updates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432" y="1167594"/>
            <a:ext cx="6265069" cy="3132534"/>
          </a:xfrm>
        </p:spPr>
      </p:pic>
    </p:spTree>
    <p:extLst>
      <p:ext uri="{BB962C8B-B14F-4D97-AF65-F5344CB8AC3E}">
        <p14:creationId xmlns:p14="http://schemas.microsoft.com/office/powerpoint/2010/main" val="513196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72" y="1735497"/>
            <a:ext cx="4444008" cy="3400183"/>
          </a:xfrm>
          <a:prstGeom prst="rect">
            <a:avLst/>
          </a:prstGeom>
        </p:spPr>
      </p:pic>
      <p:sp>
        <p:nvSpPr>
          <p:cNvPr id="2" name="Title 1"/>
          <p:cNvSpPr>
            <a:spLocks noGrp="1"/>
          </p:cNvSpPr>
          <p:nvPr>
            <p:ph type="title"/>
          </p:nvPr>
        </p:nvSpPr>
        <p:spPr>
          <a:xfrm>
            <a:off x="251520" y="194266"/>
            <a:ext cx="8064896" cy="857250"/>
          </a:xfrm>
        </p:spPr>
        <p:txBody>
          <a:bodyPr/>
          <a:lstStyle/>
          <a:p>
            <a:r>
              <a:rPr lang="en-US" dirty="0" smtClean="0">
                <a:solidFill>
                  <a:schemeClr val="accent6">
                    <a:lumMod val="50000"/>
                  </a:schemeClr>
                </a:solidFill>
              </a:rPr>
              <a:t>Compared to IPv4</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rotWithShape="1">
          <a:blip r:embed="rId4"/>
          <a:srcRect l="2750" t="33894" r="33201"/>
          <a:stretch/>
        </p:blipFill>
        <p:spPr>
          <a:xfrm>
            <a:off x="4681430" y="1851670"/>
            <a:ext cx="4283058" cy="3315474"/>
          </a:xfrm>
          <a:prstGeom prst="rect">
            <a:avLst/>
          </a:prstGeom>
        </p:spPr>
      </p:pic>
      <p:sp>
        <p:nvSpPr>
          <p:cNvPr id="6" name="TextBox 5"/>
          <p:cNvSpPr txBox="1"/>
          <p:nvPr/>
        </p:nvSpPr>
        <p:spPr>
          <a:xfrm>
            <a:off x="1187624" y="2787774"/>
            <a:ext cx="646331" cy="369332"/>
          </a:xfrm>
          <a:prstGeom prst="rect">
            <a:avLst/>
          </a:prstGeom>
          <a:solidFill>
            <a:schemeClr val="bg1"/>
          </a:solidFill>
        </p:spPr>
        <p:txBody>
          <a:bodyPr wrap="none" rtlCol="0">
            <a:spAutoFit/>
          </a:bodyPr>
          <a:lstStyle/>
          <a:p>
            <a:r>
              <a:rPr lang="en-US" smtClean="0"/>
              <a:t>IPv6</a:t>
            </a:r>
            <a:endParaRPr lang="en-US"/>
          </a:p>
        </p:txBody>
      </p:sp>
      <p:sp>
        <p:nvSpPr>
          <p:cNvPr id="7" name="TextBox 6"/>
          <p:cNvSpPr txBox="1"/>
          <p:nvPr/>
        </p:nvSpPr>
        <p:spPr>
          <a:xfrm>
            <a:off x="5580112" y="2788254"/>
            <a:ext cx="646331" cy="369332"/>
          </a:xfrm>
          <a:prstGeom prst="rect">
            <a:avLst/>
          </a:prstGeom>
          <a:solidFill>
            <a:schemeClr val="bg1"/>
          </a:solidFill>
        </p:spPr>
        <p:txBody>
          <a:bodyPr wrap="none" rtlCol="0">
            <a:spAutoFit/>
          </a:bodyPr>
          <a:lstStyle/>
          <a:p>
            <a:r>
              <a:rPr lang="en-US" dirty="0" smtClean="0"/>
              <a:t>IPv4</a:t>
            </a:r>
            <a:endParaRPr lang="en-US" dirty="0"/>
          </a:p>
        </p:txBody>
      </p:sp>
    </p:spTree>
    <p:extLst>
      <p:ext uri="{BB962C8B-B14F-4D97-AF65-F5344CB8AC3E}">
        <p14:creationId xmlns:p14="http://schemas.microsoft.com/office/powerpoint/2010/main" val="290147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latin typeface="Powderfinger Type"/>
                <a:cs typeface="Powderfinger Type"/>
              </a:rPr>
              <a:t>Updates in IPv6 BGP</a:t>
            </a:r>
            <a:endParaRPr lang="en-US" dirty="0">
              <a:solidFill>
                <a:srgbClr val="984807"/>
              </a:solidFill>
              <a:latin typeface="Powderfinger Type"/>
              <a:cs typeface="Powderfinger Type"/>
            </a:endParaRPr>
          </a:p>
        </p:txBody>
      </p:sp>
      <p:sp>
        <p:nvSpPr>
          <p:cNvPr id="3" name="Content Placeholder 2"/>
          <p:cNvSpPr>
            <a:spLocks noGrp="1"/>
          </p:cNvSpPr>
          <p:nvPr>
            <p:ph idx="1"/>
          </p:nvPr>
        </p:nvSpPr>
        <p:spPr>
          <a:xfrm>
            <a:off x="1439652" y="1113589"/>
            <a:ext cx="6264696" cy="3423827"/>
          </a:xfrm>
        </p:spPr>
        <p:txBody>
          <a:bodyPr>
            <a:noAutofit/>
          </a:bodyPr>
          <a:lstStyle/>
          <a:p>
            <a:pPr marL="0" indent="0">
              <a:buNone/>
            </a:pPr>
            <a:r>
              <a:rPr lang="en-US" sz="1600" dirty="0"/>
              <a:t>IPv6 routing </a:t>
            </a:r>
            <a:r>
              <a:rPr lang="en-US" sz="1600" dirty="0" err="1"/>
              <a:t>behaviour</a:t>
            </a:r>
            <a:r>
              <a:rPr lang="en-US" sz="1600" dirty="0"/>
              <a:t> is </a:t>
            </a:r>
            <a:r>
              <a:rPr lang="en-US" sz="1600" dirty="0" smtClean="0"/>
              <a:t>similar </a:t>
            </a:r>
            <a:r>
              <a:rPr lang="en-US" sz="1600" dirty="0"/>
              <a:t>to IPv4 </a:t>
            </a:r>
            <a:r>
              <a:rPr lang="en-US" sz="1600" dirty="0" err="1"/>
              <a:t>behaviour</a:t>
            </a:r>
            <a:r>
              <a:rPr lang="en-US" sz="1600" dirty="0"/>
              <a:t>:</a:t>
            </a:r>
          </a:p>
          <a:p>
            <a:pPr marL="0" indent="0">
              <a:buNone/>
            </a:pPr>
            <a:endParaRPr lang="en-US" sz="1600" dirty="0"/>
          </a:p>
          <a:p>
            <a:pPr marL="200025" lvl="1" indent="0">
              <a:buNone/>
            </a:pPr>
            <a:r>
              <a:rPr lang="en-US" sz="1400" dirty="0"/>
              <a:t>Most announced prefixes are stable all of the time</a:t>
            </a:r>
          </a:p>
          <a:p>
            <a:pPr marL="200025" lvl="1" indent="0">
              <a:buNone/>
            </a:pPr>
            <a:endParaRPr lang="en-US" sz="1400" dirty="0"/>
          </a:p>
          <a:p>
            <a:pPr marL="200025" lvl="1" indent="0">
              <a:buNone/>
            </a:pPr>
            <a:r>
              <a:rPr lang="en-US" sz="1400" dirty="0"/>
              <a:t>And as more prefixes are announced, most of these announced prefixes are highly stable.</a:t>
            </a:r>
          </a:p>
          <a:p>
            <a:pPr marL="200025" lvl="1" indent="0">
              <a:buNone/>
            </a:pPr>
            <a:endParaRPr lang="en-US" sz="1400" dirty="0"/>
          </a:p>
          <a:p>
            <a:pPr marL="200025" lvl="1" indent="0">
              <a:buNone/>
            </a:pPr>
            <a:r>
              <a:rPr lang="en-US" sz="1400" dirty="0"/>
              <a:t>But for a small number of prefixes we observe highly unstable </a:t>
            </a:r>
            <a:r>
              <a:rPr lang="en-US" sz="1400" dirty="0" err="1"/>
              <a:t>behaviours</a:t>
            </a:r>
            <a:r>
              <a:rPr lang="en-US" sz="1400" dirty="0"/>
              <a:t> that dominate IPv6 BGP </a:t>
            </a:r>
            <a:r>
              <a:rPr lang="en-US" sz="1400" dirty="0" smtClean="0"/>
              <a:t>updates which appear to be more unstable (relatively) than IPv4</a:t>
            </a:r>
            <a:endParaRPr lang="en-AU" sz="1100" dirty="0"/>
          </a:p>
          <a:p>
            <a:pPr marL="342900" lvl="1" indent="0">
              <a:buNone/>
            </a:pPr>
            <a:endParaRPr lang="en-AU" sz="1400" dirty="0"/>
          </a:p>
          <a:p>
            <a:pPr marL="42863" indent="0">
              <a:buNone/>
            </a:pPr>
            <a:endParaRPr lang="en-US" sz="2000" dirty="0"/>
          </a:p>
        </p:txBody>
      </p:sp>
    </p:spTree>
    <p:extLst>
      <p:ext uri="{BB962C8B-B14F-4D97-AF65-F5344CB8AC3E}">
        <p14:creationId xmlns:p14="http://schemas.microsoft.com/office/powerpoint/2010/main" val="7063428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The State of Routing</a:t>
            </a:r>
            <a:endParaRPr lang="en-US" dirty="0">
              <a:solidFill>
                <a:schemeClr val="accent6">
                  <a:lumMod val="50000"/>
                </a:schemeClr>
              </a:solidFill>
            </a:endParaRPr>
          </a:p>
        </p:txBody>
      </p:sp>
      <p:sp>
        <p:nvSpPr>
          <p:cNvPr id="3" name="Content Placeholder 2"/>
          <p:cNvSpPr>
            <a:spLocks noGrp="1"/>
          </p:cNvSpPr>
          <p:nvPr>
            <p:ph idx="1"/>
          </p:nvPr>
        </p:nvSpPr>
        <p:spPr>
          <a:xfrm>
            <a:off x="1043608" y="1200152"/>
            <a:ext cx="6840760" cy="342382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“Mostly Harmless”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200025" lvl="1" indent="0" defTabSz="914400">
              <a:spcBef>
                <a:spcPts val="0"/>
              </a:spcBef>
              <a:buFontTx/>
              <a:buNone/>
            </a:pPr>
            <a:r>
              <a:rPr lang="en-US" dirty="0" smtClean="0"/>
              <a:t>The levels of growth of the tables, and the levels of growth of updates in BGP do not pose any immediate concerns</a:t>
            </a:r>
          </a:p>
          <a:p>
            <a:pPr marL="200025" lvl="1" indent="0" defTabSz="914400">
              <a:spcBef>
                <a:spcPts val="0"/>
              </a:spcBef>
              <a:buFontTx/>
              <a:buNone/>
            </a:pPr>
            <a:endParaRPr lang="en-US" dirty="0"/>
          </a:p>
          <a:p>
            <a:pPr marL="200025" lvl="1" indent="0" defTabSz="914400">
              <a:spcBef>
                <a:spcPts val="0"/>
              </a:spcBef>
              <a:buFontTx/>
              <a:buNone/>
            </a:pPr>
            <a:r>
              <a:rPr lang="en-US" dirty="0" smtClean="0"/>
              <a:t>The trends are predictable and steady, so network operators can plan well in advance for the capacity of routing equipment to meet their future needs</a:t>
            </a:r>
          </a:p>
          <a:p>
            <a:pPr marL="200025" lvl="1" indent="0" defTabSz="914400">
              <a:spcBef>
                <a:spcPts val="0"/>
              </a:spcBef>
              <a:buFontTx/>
              <a:buNone/>
            </a:pPr>
            <a:endParaRPr lang="en-US" dirty="0" smtClean="0"/>
          </a:p>
          <a:p>
            <a:pPr marL="200025" lvl="1" indent="0" defTabSz="914400">
              <a:spcBef>
                <a:spcPts val="0"/>
              </a:spcBef>
              <a:buFontTx/>
              <a:buNone/>
            </a:pPr>
            <a:endParaRPr lang="en-US" dirty="0"/>
          </a:p>
          <a:p>
            <a:pPr marL="200025" lvl="1" indent="0" defTabSz="914400">
              <a:spcBef>
                <a:spcPts val="0"/>
              </a:spcBef>
              <a:buFontTx/>
              <a:buNone/>
            </a:pPr>
            <a:r>
              <a:rPr lang="en-US" dirty="0" smtClean="0"/>
              <a:t>But:</a:t>
            </a:r>
          </a:p>
          <a:p>
            <a:pPr marL="200025" lvl="1" indent="0" defTabSz="914400">
              <a:spcBef>
                <a:spcPts val="0"/>
              </a:spcBef>
              <a:buFontTx/>
              <a:buNone/>
            </a:pPr>
            <a:endParaRPr lang="en-US" dirty="0"/>
          </a:p>
          <a:p>
            <a:pPr marL="200025" lvl="1" indent="0" defTabSz="914400">
              <a:spcBef>
                <a:spcPts val="0"/>
              </a:spcBef>
              <a:buFontTx/>
              <a:buNone/>
            </a:pPr>
            <a:r>
              <a:rPr lang="en-US" dirty="0" smtClean="0"/>
              <a:t>The advanced levels of instability by a small number of networks are always annoying! How can we prevent these highly unstable prefixes?</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54</a:t>
            </a:fld>
            <a:endParaRPr lang="en-AU" kern="0" dirty="0"/>
          </a:p>
        </p:txBody>
      </p:sp>
    </p:spTree>
    <p:extLst>
      <p:ext uri="{BB962C8B-B14F-4D97-AF65-F5344CB8AC3E}">
        <p14:creationId xmlns:p14="http://schemas.microsoft.com/office/powerpoint/2010/main" val="1961126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5637" y="520241"/>
            <a:ext cx="4339390" cy="857250"/>
          </a:xfrm>
        </p:spPr>
        <p:txBody>
          <a:bodyPr>
            <a:normAutofit/>
          </a:bodyPr>
          <a:lstStyle/>
          <a:p>
            <a:r>
              <a:rPr lang="en-US" sz="4950" dirty="0">
                <a:latin typeface="Vadim's Writing"/>
                <a:cs typeface="Vadim's Writing"/>
              </a:rPr>
              <a:t>That’s it!</a:t>
            </a:r>
          </a:p>
        </p:txBody>
      </p:sp>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 y="-25230"/>
            <a:ext cx="9161995" cy="5151715"/>
          </a:xfrm>
          <a:prstGeom prst="rect">
            <a:avLst/>
          </a:prstGeom>
        </p:spPr>
      </p:pic>
    </p:spTree>
    <p:extLst>
      <p:ext uri="{BB962C8B-B14F-4D97-AF65-F5344CB8AC3E}">
        <p14:creationId xmlns:p14="http://schemas.microsoft.com/office/powerpoint/2010/main" val="77641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rPr>
              <a:t>2015-2016 in detail</a:t>
            </a:r>
            <a:endParaRPr lang="en-US" dirty="0">
              <a:solidFill>
                <a:schemeClr val="accent6">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061097"/>
            <a:ext cx="6858000" cy="3918857"/>
          </a:xfrm>
          <a:prstGeom prst="rect">
            <a:avLst/>
          </a:prstGeom>
        </p:spPr>
      </p:pic>
      <p:cxnSp>
        <p:nvCxnSpPr>
          <p:cNvPr id="5" name="Straight Connector 4"/>
          <p:cNvCxnSpPr/>
          <p:nvPr/>
        </p:nvCxnSpPr>
        <p:spPr>
          <a:xfrm flipH="1">
            <a:off x="1238317" y="1869672"/>
            <a:ext cx="6762683" cy="1975598"/>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516041" y="3235288"/>
            <a:ext cx="2161451" cy="300082"/>
          </a:xfrm>
          <a:prstGeom prst="rect">
            <a:avLst/>
          </a:prstGeom>
          <a:solidFill>
            <a:schemeClr val="bg1"/>
          </a:solidFill>
        </p:spPr>
        <p:txBody>
          <a:bodyPr wrap="square" rtlCol="0">
            <a:spAutoFit/>
          </a:bodyPr>
          <a:lstStyle/>
          <a:p>
            <a:r>
              <a:rPr lang="en-US" sz="1350" dirty="0">
                <a:solidFill>
                  <a:srgbClr val="FF0000"/>
                </a:solidFill>
                <a:latin typeface="AhnbergHand" charset="0"/>
                <a:ea typeface="AhnbergHand" charset="0"/>
                <a:cs typeface="AhnbergHand" charset="0"/>
              </a:rPr>
              <a:t>average </a:t>
            </a:r>
            <a:r>
              <a:rPr lang="en-US" sz="1350">
                <a:solidFill>
                  <a:srgbClr val="FF0000"/>
                </a:solidFill>
                <a:latin typeface="AhnbergHand" charset="0"/>
                <a:ea typeface="AhnbergHand" charset="0"/>
                <a:cs typeface="AhnbergHand" charset="0"/>
              </a:rPr>
              <a:t>growth trend</a:t>
            </a:r>
            <a:endParaRPr lang="en-US" sz="1350" dirty="0">
              <a:solidFill>
                <a:srgbClr val="FF0000"/>
              </a:solidFill>
              <a:latin typeface="AhnbergHand" charset="0"/>
              <a:ea typeface="AhnbergHand" charset="0"/>
              <a:cs typeface="AhnbergHand" charset="0"/>
            </a:endParaRPr>
          </a:p>
        </p:txBody>
      </p:sp>
      <p:sp>
        <p:nvSpPr>
          <p:cNvPr id="3" name="Freeform 2"/>
          <p:cNvSpPr/>
          <p:nvPr/>
        </p:nvSpPr>
        <p:spPr>
          <a:xfrm>
            <a:off x="3753839" y="2625152"/>
            <a:ext cx="327406" cy="690947"/>
          </a:xfrm>
          <a:custGeom>
            <a:avLst/>
            <a:gdLst>
              <a:gd name="connsiteX0" fmla="*/ 344262 w 436541"/>
              <a:gd name="connsiteY0" fmla="*/ 73508 h 921263"/>
              <a:gd name="connsiteX1" fmla="*/ 313 w 436541"/>
              <a:gd name="connsiteY1" fmla="*/ 81897 h 921263"/>
              <a:gd name="connsiteX2" fmla="*/ 285539 w 436541"/>
              <a:gd name="connsiteY2" fmla="*/ 904018 h 921263"/>
              <a:gd name="connsiteX3" fmla="*/ 436541 w 436541"/>
              <a:gd name="connsiteY3" fmla="*/ 660737 h 921263"/>
            </a:gdLst>
            <a:ahLst/>
            <a:cxnLst>
              <a:cxn ang="0">
                <a:pos x="connsiteX0" y="connsiteY0"/>
              </a:cxn>
              <a:cxn ang="0">
                <a:pos x="connsiteX1" y="connsiteY1"/>
              </a:cxn>
              <a:cxn ang="0">
                <a:pos x="connsiteX2" y="connsiteY2"/>
              </a:cxn>
              <a:cxn ang="0">
                <a:pos x="connsiteX3" y="connsiteY3"/>
              </a:cxn>
            </a:cxnLst>
            <a:rect l="l" t="t" r="r" b="b"/>
            <a:pathLst>
              <a:path w="436541" h="921263">
                <a:moveTo>
                  <a:pt x="344262" y="73508"/>
                </a:moveTo>
                <a:cubicBezTo>
                  <a:pt x="177181" y="8493"/>
                  <a:pt x="10100" y="-56521"/>
                  <a:pt x="313" y="81897"/>
                </a:cubicBezTo>
                <a:cubicBezTo>
                  <a:pt x="-9474" y="220315"/>
                  <a:pt x="212834" y="807545"/>
                  <a:pt x="285539" y="904018"/>
                </a:cubicBezTo>
                <a:cubicBezTo>
                  <a:pt x="358244" y="1000491"/>
                  <a:pt x="436541" y="660737"/>
                  <a:pt x="436541" y="660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411761" y="2247714"/>
            <a:ext cx="1907895" cy="300082"/>
          </a:xfrm>
          <a:prstGeom prst="rect">
            <a:avLst/>
          </a:prstGeom>
          <a:noFill/>
        </p:spPr>
        <p:txBody>
          <a:bodyPr wrap="none" rtlCol="0">
            <a:spAutoFit/>
          </a:bodyPr>
          <a:lstStyle/>
          <a:p>
            <a:r>
              <a:rPr lang="en-US" sz="1350">
                <a:solidFill>
                  <a:schemeClr val="accent1">
                    <a:lumMod val="75000"/>
                  </a:schemeClr>
                </a:solidFill>
                <a:latin typeface="AhnbergHand" charset="0"/>
                <a:ea typeface="AhnbergHand" charset="0"/>
                <a:cs typeface="AhnbergHand" charset="0"/>
              </a:rPr>
              <a:t>Route Views Peers</a:t>
            </a:r>
          </a:p>
        </p:txBody>
      </p:sp>
      <p:sp>
        <p:nvSpPr>
          <p:cNvPr id="8" name="TextBox 7"/>
          <p:cNvSpPr txBox="1"/>
          <p:nvPr/>
        </p:nvSpPr>
        <p:spPr>
          <a:xfrm>
            <a:off x="2710673" y="3997113"/>
            <a:ext cx="1141659" cy="300082"/>
          </a:xfrm>
          <a:prstGeom prst="rect">
            <a:avLst/>
          </a:prstGeom>
          <a:noFill/>
        </p:spPr>
        <p:txBody>
          <a:bodyPr wrap="none" rtlCol="0">
            <a:spAutoFit/>
          </a:bodyPr>
          <a:lstStyle/>
          <a:p>
            <a:r>
              <a:rPr lang="en-US" sz="1350">
                <a:solidFill>
                  <a:schemeClr val="accent1">
                    <a:lumMod val="75000"/>
                  </a:schemeClr>
                </a:solidFill>
                <a:latin typeface="AhnbergHand" charset="0"/>
                <a:ea typeface="AhnbergHand" charset="0"/>
                <a:cs typeface="AhnbergHand" charset="0"/>
              </a:rPr>
              <a:t>RIS Peers</a:t>
            </a:r>
            <a:endParaRPr lang="en-US" sz="1350" dirty="0">
              <a:solidFill>
                <a:schemeClr val="accent1">
                  <a:lumMod val="75000"/>
                </a:schemeClr>
              </a:solidFill>
              <a:latin typeface="AhnbergHand" charset="0"/>
              <a:ea typeface="AhnbergHand" charset="0"/>
              <a:cs typeface="AhnbergHand" charset="0"/>
            </a:endParaRPr>
          </a:p>
        </p:txBody>
      </p:sp>
      <p:sp>
        <p:nvSpPr>
          <p:cNvPr id="9" name="Freeform 8"/>
          <p:cNvSpPr/>
          <p:nvPr/>
        </p:nvSpPr>
        <p:spPr>
          <a:xfrm>
            <a:off x="3671752" y="3307513"/>
            <a:ext cx="132656" cy="473246"/>
          </a:xfrm>
          <a:custGeom>
            <a:avLst/>
            <a:gdLst>
              <a:gd name="connsiteX0" fmla="*/ 134930 w 176875"/>
              <a:gd name="connsiteY0" fmla="*/ 145204 h 630994"/>
              <a:gd name="connsiteX1" fmla="*/ 34262 w 176875"/>
              <a:gd name="connsiteY1" fmla="*/ 27758 h 630994"/>
              <a:gd name="connsiteX2" fmla="*/ 9095 w 176875"/>
              <a:gd name="connsiteY2" fmla="*/ 606599 h 630994"/>
              <a:gd name="connsiteX3" fmla="*/ 176875 w 176875"/>
              <a:gd name="connsiteY3" fmla="*/ 531098 h 630994"/>
            </a:gdLst>
            <a:ahLst/>
            <a:cxnLst>
              <a:cxn ang="0">
                <a:pos x="connsiteX0" y="connsiteY0"/>
              </a:cxn>
              <a:cxn ang="0">
                <a:pos x="connsiteX1" y="connsiteY1"/>
              </a:cxn>
              <a:cxn ang="0">
                <a:pos x="connsiteX2" y="connsiteY2"/>
              </a:cxn>
              <a:cxn ang="0">
                <a:pos x="connsiteX3" y="connsiteY3"/>
              </a:cxn>
            </a:cxnLst>
            <a:rect l="l" t="t" r="r" b="b"/>
            <a:pathLst>
              <a:path w="176875" h="630994">
                <a:moveTo>
                  <a:pt x="134930" y="145204"/>
                </a:moveTo>
                <a:cubicBezTo>
                  <a:pt x="95082" y="48031"/>
                  <a:pt x="55234" y="-49141"/>
                  <a:pt x="34262" y="27758"/>
                </a:cubicBezTo>
                <a:cubicBezTo>
                  <a:pt x="13290" y="104657"/>
                  <a:pt x="-14674" y="522709"/>
                  <a:pt x="9095" y="606599"/>
                </a:cubicBezTo>
                <a:cubicBezTo>
                  <a:pt x="32864" y="690489"/>
                  <a:pt x="176875" y="531098"/>
                  <a:pt x="176875" y="5310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p:nvSpPr>
        <p:spPr>
          <a:xfrm>
            <a:off x="3053084" y="2491530"/>
            <a:ext cx="638077" cy="352338"/>
          </a:xfrm>
          <a:custGeom>
            <a:avLst/>
            <a:gdLst>
              <a:gd name="connsiteX0" fmla="*/ 53809 w 850769"/>
              <a:gd name="connsiteY0" fmla="*/ 0 h 469784"/>
              <a:gd name="connsiteX1" fmla="*/ 78976 w 850769"/>
              <a:gd name="connsiteY1" fmla="*/ 268448 h 469784"/>
              <a:gd name="connsiteX2" fmla="*/ 808818 w 850769"/>
              <a:gd name="connsiteY2" fmla="*/ 276837 h 469784"/>
              <a:gd name="connsiteX3" fmla="*/ 624261 w 850769"/>
              <a:gd name="connsiteY3" fmla="*/ 134224 h 469784"/>
              <a:gd name="connsiteX4" fmla="*/ 850763 w 850769"/>
              <a:gd name="connsiteY4" fmla="*/ 327171 h 469784"/>
              <a:gd name="connsiteX5" fmla="*/ 615872 w 850769"/>
              <a:gd name="connsiteY5" fmla="*/ 469784 h 46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0769" h="469784">
                <a:moveTo>
                  <a:pt x="53809" y="0"/>
                </a:moveTo>
                <a:cubicBezTo>
                  <a:pt x="3475" y="111154"/>
                  <a:pt x="-46859" y="222309"/>
                  <a:pt x="78976" y="268448"/>
                </a:cubicBezTo>
                <a:cubicBezTo>
                  <a:pt x="204811" y="314587"/>
                  <a:pt x="717937" y="299208"/>
                  <a:pt x="808818" y="276837"/>
                </a:cubicBezTo>
                <a:cubicBezTo>
                  <a:pt x="899699" y="254466"/>
                  <a:pt x="617270" y="125835"/>
                  <a:pt x="624261" y="134224"/>
                </a:cubicBezTo>
                <a:cubicBezTo>
                  <a:pt x="631252" y="142613"/>
                  <a:pt x="852161" y="271244"/>
                  <a:pt x="850763" y="327171"/>
                </a:cubicBezTo>
                <a:cubicBezTo>
                  <a:pt x="849365" y="383098"/>
                  <a:pt x="615872" y="469784"/>
                  <a:pt x="615872" y="4697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3279923" y="3491918"/>
            <a:ext cx="327292" cy="453005"/>
          </a:xfrm>
          <a:custGeom>
            <a:avLst/>
            <a:gdLst>
              <a:gd name="connsiteX0" fmla="*/ 11416 w 436389"/>
              <a:gd name="connsiteY0" fmla="*/ 604007 h 604007"/>
              <a:gd name="connsiteX1" fmla="*/ 53361 w 436389"/>
              <a:gd name="connsiteY1" fmla="*/ 218114 h 604007"/>
              <a:gd name="connsiteX2" fmla="*/ 430865 w 436389"/>
              <a:gd name="connsiteY2" fmla="*/ 75501 h 604007"/>
              <a:gd name="connsiteX3" fmla="*/ 288253 w 436389"/>
              <a:gd name="connsiteY3" fmla="*/ 0 h 604007"/>
              <a:gd name="connsiteX4" fmla="*/ 430865 w 436389"/>
              <a:gd name="connsiteY4" fmla="*/ 75501 h 604007"/>
              <a:gd name="connsiteX5" fmla="*/ 338587 w 436389"/>
              <a:gd name="connsiteY5" fmla="*/ 218114 h 604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389" h="604007">
                <a:moveTo>
                  <a:pt x="11416" y="604007"/>
                </a:moveTo>
                <a:cubicBezTo>
                  <a:pt x="-2566" y="455102"/>
                  <a:pt x="-16547" y="306198"/>
                  <a:pt x="53361" y="218114"/>
                </a:cubicBezTo>
                <a:cubicBezTo>
                  <a:pt x="123269" y="130030"/>
                  <a:pt x="391717" y="111853"/>
                  <a:pt x="430865" y="75501"/>
                </a:cubicBezTo>
                <a:cubicBezTo>
                  <a:pt x="470013" y="39149"/>
                  <a:pt x="288253" y="0"/>
                  <a:pt x="288253" y="0"/>
                </a:cubicBezTo>
                <a:cubicBezTo>
                  <a:pt x="288253" y="0"/>
                  <a:pt x="422476" y="39149"/>
                  <a:pt x="430865" y="75501"/>
                </a:cubicBezTo>
                <a:cubicBezTo>
                  <a:pt x="439254" y="111853"/>
                  <a:pt x="338587" y="218114"/>
                  <a:pt x="338587" y="2181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5043805" y="2748948"/>
            <a:ext cx="471957" cy="680052"/>
          </a:xfrm>
          <a:custGeom>
            <a:avLst/>
            <a:gdLst>
              <a:gd name="connsiteX0" fmla="*/ 629276 w 629276"/>
              <a:gd name="connsiteY0" fmla="*/ 906736 h 906736"/>
              <a:gd name="connsiteX1" fmla="*/ 218215 w 629276"/>
              <a:gd name="connsiteY1" fmla="*/ 462119 h 906736"/>
              <a:gd name="connsiteX2" fmla="*/ 159492 w 629276"/>
              <a:gd name="connsiteY2" fmla="*/ 67837 h 906736"/>
              <a:gd name="connsiteX3" fmla="*/ 101 w 629276"/>
              <a:gd name="connsiteY3" fmla="*/ 218839 h 906736"/>
              <a:gd name="connsiteX4" fmla="*/ 184659 w 629276"/>
              <a:gd name="connsiteY4" fmla="*/ 725 h 906736"/>
              <a:gd name="connsiteX5" fmla="*/ 302105 w 629276"/>
              <a:gd name="connsiteY5" fmla="*/ 143338 h 9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9276" h="906736">
                <a:moveTo>
                  <a:pt x="629276" y="906736"/>
                </a:moveTo>
                <a:cubicBezTo>
                  <a:pt x="462894" y="754335"/>
                  <a:pt x="296512" y="601935"/>
                  <a:pt x="218215" y="462119"/>
                </a:cubicBezTo>
                <a:cubicBezTo>
                  <a:pt x="139918" y="322303"/>
                  <a:pt x="195844" y="108384"/>
                  <a:pt x="159492" y="67837"/>
                </a:cubicBezTo>
                <a:cubicBezTo>
                  <a:pt x="123140" y="27290"/>
                  <a:pt x="-4094" y="230024"/>
                  <a:pt x="101" y="218839"/>
                </a:cubicBezTo>
                <a:cubicBezTo>
                  <a:pt x="4295" y="207654"/>
                  <a:pt x="134325" y="13308"/>
                  <a:pt x="184659" y="725"/>
                </a:cubicBezTo>
                <a:cubicBezTo>
                  <a:pt x="234993" y="-11858"/>
                  <a:pt x="302105" y="143338"/>
                  <a:pt x="302105" y="14333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6962863" y="1358822"/>
            <a:ext cx="352472" cy="1668113"/>
          </a:xfrm>
          <a:custGeom>
            <a:avLst/>
            <a:gdLst>
              <a:gd name="connsiteX0" fmla="*/ 109056 w 469963"/>
              <a:gd name="connsiteY0" fmla="*/ 2063952 h 2224151"/>
              <a:gd name="connsiteX1" fmla="*/ 343948 w 469963"/>
              <a:gd name="connsiteY1" fmla="*/ 2181398 h 2224151"/>
              <a:gd name="connsiteX2" fmla="*/ 469783 w 469963"/>
              <a:gd name="connsiteY2" fmla="*/ 1426388 h 2224151"/>
              <a:gd name="connsiteX3" fmla="*/ 318781 w 469963"/>
              <a:gd name="connsiteY3" fmla="*/ 67372 h 2224151"/>
              <a:gd name="connsiteX4" fmla="*/ 67111 w 469963"/>
              <a:gd name="connsiteY4" fmla="*/ 411321 h 2224151"/>
              <a:gd name="connsiteX5" fmla="*/ 0 w 469963"/>
              <a:gd name="connsiteY5" fmla="*/ 2173009 h 22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63" h="2224151">
                <a:moveTo>
                  <a:pt x="109056" y="2063952"/>
                </a:moveTo>
                <a:cubicBezTo>
                  <a:pt x="196441" y="2175805"/>
                  <a:pt x="283827" y="2287659"/>
                  <a:pt x="343948" y="2181398"/>
                </a:cubicBezTo>
                <a:cubicBezTo>
                  <a:pt x="404069" y="2075137"/>
                  <a:pt x="473978" y="1778726"/>
                  <a:pt x="469783" y="1426388"/>
                </a:cubicBezTo>
                <a:cubicBezTo>
                  <a:pt x="465588" y="1074050"/>
                  <a:pt x="385893" y="236550"/>
                  <a:pt x="318781" y="67372"/>
                </a:cubicBezTo>
                <a:cubicBezTo>
                  <a:pt x="251669" y="-101806"/>
                  <a:pt x="120241" y="60382"/>
                  <a:pt x="67111" y="411321"/>
                </a:cubicBezTo>
                <a:cubicBezTo>
                  <a:pt x="13981" y="762260"/>
                  <a:pt x="0" y="2173009"/>
                  <a:pt x="0" y="21730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7488324" y="2843868"/>
            <a:ext cx="473206" cy="300082"/>
          </a:xfrm>
          <a:prstGeom prst="rect">
            <a:avLst/>
          </a:prstGeom>
          <a:noFill/>
        </p:spPr>
        <p:txBody>
          <a:bodyPr wrap="none" rtlCol="0">
            <a:spAutoFit/>
          </a:bodyPr>
          <a:lstStyle/>
          <a:p>
            <a:r>
              <a:rPr lang="en-US" sz="1350" dirty="0"/>
              <a:t>???</a:t>
            </a:r>
          </a:p>
        </p:txBody>
      </p:sp>
    </p:spTree>
    <p:extLst>
      <p:ext uri="{BB962C8B-B14F-4D97-AF65-F5344CB8AC3E}">
        <p14:creationId xmlns:p14="http://schemas.microsoft.com/office/powerpoint/2010/main" val="119993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October 24, 0800 UTC</a:t>
            </a:r>
            <a:endParaRPr lang="en-US" dirty="0">
              <a:solidFill>
                <a:schemeClr val="accent6">
                  <a:lumMod val="50000"/>
                </a:schemeClr>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9653" y="951570"/>
            <a:ext cx="2849732" cy="2505726"/>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7</a:t>
            </a:fld>
            <a:endParaRPr lang="en-AU" kern="0" dirty="0"/>
          </a:p>
        </p:txBody>
      </p:sp>
      <p:sp>
        <p:nvSpPr>
          <p:cNvPr id="6" name="TextBox 5"/>
          <p:cNvSpPr txBox="1"/>
          <p:nvPr/>
        </p:nvSpPr>
        <p:spPr>
          <a:xfrm>
            <a:off x="3221850" y="1808821"/>
            <a:ext cx="2052228" cy="507831"/>
          </a:xfrm>
          <a:prstGeom prst="rect">
            <a:avLst/>
          </a:prstGeom>
          <a:solidFill>
            <a:schemeClr val="bg1"/>
          </a:solidFill>
        </p:spPr>
        <p:txBody>
          <a:bodyPr wrap="square" rtlCol="0">
            <a:spAutoFit/>
          </a:bodyPr>
          <a:lstStyle/>
          <a:p>
            <a:r>
              <a:rPr lang="en-US" sz="1350" dirty="0">
                <a:latin typeface="AhnbergHand" charset="0"/>
                <a:ea typeface="AhnbergHand" charset="0"/>
                <a:cs typeface="AhnbergHand" charset="0"/>
              </a:rPr>
              <a:t>4,500 new RIB entries in 2 hours!</a:t>
            </a:r>
          </a:p>
        </p:txBody>
      </p:sp>
      <p:sp>
        <p:nvSpPr>
          <p:cNvPr id="7" name="Freeform 6"/>
          <p:cNvSpPr/>
          <p:nvPr/>
        </p:nvSpPr>
        <p:spPr>
          <a:xfrm>
            <a:off x="2281805" y="1541972"/>
            <a:ext cx="557783" cy="1413983"/>
          </a:xfrm>
          <a:custGeom>
            <a:avLst/>
            <a:gdLst>
              <a:gd name="connsiteX0" fmla="*/ 0 w 743710"/>
              <a:gd name="connsiteY0" fmla="*/ 1551304 h 1885311"/>
              <a:gd name="connsiteX1" fmla="*/ 201336 w 743710"/>
              <a:gd name="connsiteY1" fmla="*/ 1786196 h 1885311"/>
              <a:gd name="connsiteX2" fmla="*/ 620786 w 743710"/>
              <a:gd name="connsiteY2" fmla="*/ 1752640 h 1885311"/>
              <a:gd name="connsiteX3" fmla="*/ 729843 w 743710"/>
              <a:gd name="connsiteY3" fmla="*/ 242621 h 1885311"/>
              <a:gd name="connsiteX4" fmla="*/ 360727 w 743710"/>
              <a:gd name="connsiteY4" fmla="*/ 108398 h 1885311"/>
              <a:gd name="connsiteX5" fmla="*/ 117446 w 743710"/>
              <a:gd name="connsiteY5" fmla="*/ 1308023 h 188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710" h="1885311">
                <a:moveTo>
                  <a:pt x="0" y="1551304"/>
                </a:moveTo>
                <a:cubicBezTo>
                  <a:pt x="48936" y="1651972"/>
                  <a:pt x="97872" y="1752640"/>
                  <a:pt x="201336" y="1786196"/>
                </a:cubicBezTo>
                <a:cubicBezTo>
                  <a:pt x="304800" y="1819752"/>
                  <a:pt x="532702" y="2009903"/>
                  <a:pt x="620786" y="1752640"/>
                </a:cubicBezTo>
                <a:cubicBezTo>
                  <a:pt x="708871" y="1495377"/>
                  <a:pt x="773186" y="516661"/>
                  <a:pt x="729843" y="242621"/>
                </a:cubicBezTo>
                <a:cubicBezTo>
                  <a:pt x="686500" y="-31419"/>
                  <a:pt x="462793" y="-69169"/>
                  <a:pt x="360727" y="108398"/>
                </a:cubicBezTo>
                <a:cubicBezTo>
                  <a:pt x="258661" y="285965"/>
                  <a:pt x="117446" y="1308023"/>
                  <a:pt x="117446" y="130802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2897994" y="2258736"/>
            <a:ext cx="693492" cy="428503"/>
          </a:xfrm>
          <a:custGeom>
            <a:avLst/>
            <a:gdLst>
              <a:gd name="connsiteX0" fmla="*/ 881380 w 924656"/>
              <a:gd name="connsiteY0" fmla="*/ 0 h 571337"/>
              <a:gd name="connsiteX1" fmla="*/ 831047 w 924656"/>
              <a:gd name="connsiteY1" fmla="*/ 562062 h 571337"/>
              <a:gd name="connsiteX2" fmla="*/ 50870 w 924656"/>
              <a:gd name="connsiteY2" fmla="*/ 343948 h 571337"/>
              <a:gd name="connsiteX3" fmla="*/ 310929 w 924656"/>
              <a:gd name="connsiteY3" fmla="*/ 260058 h 571337"/>
              <a:gd name="connsiteX4" fmla="*/ 8925 w 924656"/>
              <a:gd name="connsiteY4" fmla="*/ 343948 h 571337"/>
              <a:gd name="connsiteX5" fmla="*/ 109593 w 924656"/>
              <a:gd name="connsiteY5" fmla="*/ 511728 h 57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656" h="571337">
                <a:moveTo>
                  <a:pt x="881380" y="0"/>
                </a:moveTo>
                <a:cubicBezTo>
                  <a:pt x="925422" y="252368"/>
                  <a:pt x="969465" y="504737"/>
                  <a:pt x="831047" y="562062"/>
                </a:cubicBezTo>
                <a:cubicBezTo>
                  <a:pt x="692629" y="619387"/>
                  <a:pt x="137556" y="394282"/>
                  <a:pt x="50870" y="343948"/>
                </a:cubicBezTo>
                <a:cubicBezTo>
                  <a:pt x="-35816" y="293614"/>
                  <a:pt x="317920" y="260058"/>
                  <a:pt x="310929" y="260058"/>
                </a:cubicBezTo>
                <a:cubicBezTo>
                  <a:pt x="303938" y="260058"/>
                  <a:pt x="42481" y="302003"/>
                  <a:pt x="8925" y="343948"/>
                </a:cubicBezTo>
                <a:cubicBezTo>
                  <a:pt x="-24631" y="385893"/>
                  <a:pt x="42481" y="448810"/>
                  <a:pt x="109593" y="511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331640" y="3489075"/>
            <a:ext cx="7560840" cy="1754326"/>
          </a:xfrm>
          <a:prstGeom prst="rect">
            <a:avLst/>
          </a:prstGeom>
          <a:noFill/>
        </p:spPr>
        <p:txBody>
          <a:bodyPr wrap="square" rtlCol="0">
            <a:spAutoFit/>
          </a:bodyPr>
          <a:lstStyle/>
          <a:p>
            <a:r>
              <a:rPr lang="en-GB" sz="900" dirty="0">
                <a:latin typeface="Andale Mono" charset="0"/>
                <a:ea typeface="Andale Mono" charset="0"/>
                <a:cs typeface="Andale Mono" charset="0"/>
              </a:rPr>
              <a:t>AS      net    +   - AS-Name</a:t>
            </a:r>
          </a:p>
          <a:p>
            <a:r>
              <a:rPr lang="en-GB" sz="900" dirty="0">
                <a:latin typeface="Andale Mono" charset="0"/>
                <a:ea typeface="Andale Mono" charset="0"/>
                <a:cs typeface="Andale Mono" charset="0"/>
              </a:rPr>
              <a:t>AS6327  744  744   0 SHAW - Shaw Communications Inc., CA</a:t>
            </a:r>
          </a:p>
          <a:p>
            <a:r>
              <a:rPr lang="en-GB" sz="900" dirty="0">
                <a:latin typeface="Andale Mono" charset="0"/>
                <a:ea typeface="Andale Mono" charset="0"/>
                <a:cs typeface="Andale Mono" charset="0"/>
              </a:rPr>
              <a:t>AS9829  211  221  10 BSNL-NIB National Internet Backbone, IN</a:t>
            </a:r>
          </a:p>
          <a:p>
            <a:r>
              <a:rPr lang="en-GB" sz="900" dirty="0">
                <a:latin typeface="Andale Mono" charset="0"/>
                <a:ea typeface="Andale Mono" charset="0"/>
                <a:cs typeface="Andale Mono" charset="0"/>
              </a:rPr>
              <a:t>AS18881  92   92   0 TELEFONICA BRASIL S.A, BR</a:t>
            </a:r>
          </a:p>
          <a:p>
            <a:r>
              <a:rPr lang="en-GB" sz="900" dirty="0">
                <a:latin typeface="Andale Mono" charset="0"/>
                <a:ea typeface="Andale Mono" charset="0"/>
                <a:cs typeface="Andale Mono" charset="0"/>
              </a:rPr>
              <a:t>AS43754  80   89   9 ASIATECH, IR</a:t>
            </a:r>
          </a:p>
          <a:p>
            <a:r>
              <a:rPr lang="en-GB" sz="900" dirty="0">
                <a:latin typeface="Andale Mono" charset="0"/>
                <a:ea typeface="Andale Mono" charset="0"/>
                <a:cs typeface="Andale Mono" charset="0"/>
              </a:rPr>
              <a:t>AS18566  80   80   0 MEGAPATH5-US - </a:t>
            </a:r>
            <a:r>
              <a:rPr lang="en-GB" sz="900" dirty="0" err="1">
                <a:latin typeface="Andale Mono" charset="0"/>
                <a:ea typeface="Andale Mono" charset="0"/>
                <a:cs typeface="Andale Mono" charset="0"/>
              </a:rPr>
              <a:t>MegaPath</a:t>
            </a:r>
            <a:r>
              <a:rPr lang="en-GB" sz="900" dirty="0">
                <a:latin typeface="Andale Mono" charset="0"/>
                <a:ea typeface="Andale Mono" charset="0"/>
                <a:cs typeface="Andale Mono" charset="0"/>
              </a:rPr>
              <a:t> Corporation, US</a:t>
            </a:r>
          </a:p>
          <a:p>
            <a:r>
              <a:rPr lang="en-GB" sz="900" dirty="0">
                <a:latin typeface="Andale Mono" charset="0"/>
                <a:ea typeface="Andale Mono" charset="0"/>
                <a:cs typeface="Andale Mono" charset="0"/>
              </a:rPr>
              <a:t>AS9116   78   79   1 GOLDENLINES-ASN 012 Smile Communications Main Autonomous System, IL</a:t>
            </a:r>
          </a:p>
          <a:p>
            <a:r>
              <a:rPr lang="en-GB" sz="900" dirty="0">
                <a:latin typeface="Andale Mono" charset="0"/>
                <a:ea typeface="Andale Mono" charset="0"/>
                <a:cs typeface="Andale Mono" charset="0"/>
              </a:rPr>
              <a:t>AS4800   76 1036 960 LINTASARTA-AS-AP Network Access Provider and Internet Service Provider, ID</a:t>
            </a:r>
          </a:p>
          <a:p>
            <a:r>
              <a:rPr lang="en-GB" sz="900" dirty="0">
                <a:latin typeface="Andale Mono" charset="0"/>
                <a:ea typeface="Andale Mono" charset="0"/>
                <a:cs typeface="Andale Mono" charset="0"/>
              </a:rPr>
              <a:t>AS38264  70   70   0 WATEEN-IMS-PK-AS-AP National WiMAX/IMS environment, PK</a:t>
            </a:r>
          </a:p>
          <a:p>
            <a:r>
              <a:rPr lang="en-GB" sz="900" dirty="0">
                <a:latin typeface="Andale Mono" charset="0"/>
                <a:ea typeface="Andale Mono" charset="0"/>
                <a:cs typeface="Andale Mono" charset="0"/>
              </a:rPr>
              <a:t>AS40676  61   85  24 AS40676 - </a:t>
            </a:r>
            <a:r>
              <a:rPr lang="en-GB" sz="900" dirty="0" err="1">
                <a:latin typeface="Andale Mono" charset="0"/>
                <a:ea typeface="Andale Mono" charset="0"/>
                <a:cs typeface="Andale Mono" charset="0"/>
              </a:rPr>
              <a:t>Psychz</a:t>
            </a:r>
            <a:r>
              <a:rPr lang="en-GB" sz="900" dirty="0">
                <a:latin typeface="Andale Mono" charset="0"/>
                <a:ea typeface="Andale Mono" charset="0"/>
                <a:cs typeface="Andale Mono" charset="0"/>
              </a:rPr>
              <a:t> Networks, US</a:t>
            </a:r>
          </a:p>
          <a:p>
            <a:r>
              <a:rPr lang="en-GB" sz="900" dirty="0">
                <a:latin typeface="Andale Mono" charset="0"/>
                <a:ea typeface="Andale Mono" charset="0"/>
                <a:cs typeface="Andale Mono" charset="0"/>
              </a:rPr>
              <a:t>AS16322  60   61   1 PARSONLINE Tehran - IRAN, IR</a:t>
            </a:r>
          </a:p>
          <a:p>
            <a:endParaRPr lang="en-US" sz="900" dirty="0">
              <a:latin typeface="Andale Mono" charset="0"/>
              <a:ea typeface="Andale Mono" charset="0"/>
              <a:cs typeface="Andale Mono" charset="0"/>
            </a:endParaRPr>
          </a:p>
        </p:txBody>
      </p:sp>
    </p:spTree>
    <p:extLst>
      <p:ext uri="{BB962C8B-B14F-4D97-AF65-F5344CB8AC3E}">
        <p14:creationId xmlns:p14="http://schemas.microsoft.com/office/powerpoint/2010/main" val="1826363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7601" y="2970464"/>
            <a:ext cx="3517351" cy="2149805"/>
          </a:xfrm>
          <a:prstGeom prst="rect">
            <a:avLst/>
          </a:prstGeom>
        </p:spPr>
      </p:pic>
      <p:sp>
        <p:nvSpPr>
          <p:cNvPr id="2" name="Title 1"/>
          <p:cNvSpPr>
            <a:spLocks noGrp="1"/>
          </p:cNvSpPr>
          <p:nvPr>
            <p:ph type="title"/>
          </p:nvPr>
        </p:nvSpPr>
        <p:spPr>
          <a:xfrm>
            <a:off x="1485900" y="52043"/>
            <a:ext cx="6172200" cy="857250"/>
          </a:xfrm>
        </p:spPr>
        <p:txBody>
          <a:bodyPr>
            <a:noAutofit/>
          </a:bodyPr>
          <a:lstStyle/>
          <a:p>
            <a:r>
              <a:rPr lang="en-US" sz="2400" dirty="0">
                <a:solidFill>
                  <a:srgbClr val="984807"/>
                </a:solidFill>
                <a:cs typeface="Powderfinger Type"/>
              </a:rPr>
              <a:t>Routing Indicators for IPv4</a:t>
            </a:r>
            <a:endParaRPr lang="en-US" sz="2400" dirty="0">
              <a:solidFill>
                <a:srgbClr val="984807"/>
              </a:solidFill>
              <a:latin typeface="Powderfinger Type"/>
              <a:cs typeface="Powderfinger Type"/>
            </a:endParaRPr>
          </a:p>
        </p:txBody>
      </p:sp>
      <p:sp>
        <p:nvSpPr>
          <p:cNvPr id="5" name="TextBox 4"/>
          <p:cNvSpPr txBox="1"/>
          <p:nvPr/>
        </p:nvSpPr>
        <p:spPr>
          <a:xfrm>
            <a:off x="4744684" y="1067955"/>
            <a:ext cx="3175499" cy="507831"/>
          </a:xfrm>
          <a:prstGeom prst="rect">
            <a:avLst/>
          </a:prstGeom>
          <a:noFill/>
        </p:spPr>
        <p:txBody>
          <a:bodyPr wrap="square" rtlCol="0">
            <a:spAutoFit/>
          </a:bodyPr>
          <a:lstStyle/>
          <a:p>
            <a:r>
              <a:rPr lang="en-US" sz="1350" dirty="0">
                <a:latin typeface="AhnbergHand"/>
                <a:cs typeface="AhnbergHand"/>
              </a:rPr>
              <a:t>Routing prefixes – growing by some 54,000 prefixes per year</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9"/>
            <a:ext cx="3175499" cy="507831"/>
          </a:xfrm>
          <a:prstGeom prst="rect">
            <a:avLst/>
          </a:prstGeom>
          <a:noFill/>
        </p:spPr>
        <p:txBody>
          <a:bodyPr wrap="square" rtlCol="0">
            <a:spAutoFit/>
          </a:bodyPr>
          <a:lstStyle/>
          <a:p>
            <a:r>
              <a:rPr lang="en-US" sz="1350" dirty="0">
                <a:latin typeface="AhnbergHand"/>
                <a:cs typeface="AhnbergHand"/>
              </a:rPr>
              <a:t>AS Numbers– growing by some 3,450 prefixes per year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098" y="909292"/>
            <a:ext cx="3509011" cy="2144708"/>
          </a:xfrm>
          <a:prstGeom prst="rect">
            <a:avLst/>
          </a:prstGeom>
        </p:spPr>
      </p:pic>
    </p:spTree>
    <p:extLst>
      <p:ext uri="{BB962C8B-B14F-4D97-AF65-F5344CB8AC3E}">
        <p14:creationId xmlns:p14="http://schemas.microsoft.com/office/powerpoint/2010/main" val="1288858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043"/>
            <a:ext cx="6172200" cy="857250"/>
          </a:xfrm>
        </p:spPr>
        <p:txBody>
          <a:bodyPr>
            <a:noAutofit/>
          </a:bodyPr>
          <a:lstStyle/>
          <a:p>
            <a:r>
              <a:rPr lang="en-US" sz="2400" dirty="0">
                <a:solidFill>
                  <a:srgbClr val="984807"/>
                </a:solidFill>
                <a:cs typeface="Powderfinger Type"/>
              </a:rPr>
              <a:t>Routing Indicators for IPv4</a:t>
            </a:r>
            <a:endParaRPr lang="en-US" sz="2400" dirty="0">
              <a:solidFill>
                <a:srgbClr val="984807"/>
              </a:solidFill>
              <a:latin typeface="Powderfinger Type"/>
              <a:cs typeface="Powderfinger Type"/>
            </a:endParaRPr>
          </a:p>
        </p:txBody>
      </p:sp>
      <p:sp>
        <p:nvSpPr>
          <p:cNvPr id="5" name="TextBox 4"/>
          <p:cNvSpPr txBox="1"/>
          <p:nvPr/>
        </p:nvSpPr>
        <p:spPr>
          <a:xfrm>
            <a:off x="4744684" y="1067955"/>
            <a:ext cx="3175499" cy="507831"/>
          </a:xfrm>
          <a:prstGeom prst="rect">
            <a:avLst/>
          </a:prstGeom>
          <a:noFill/>
        </p:spPr>
        <p:txBody>
          <a:bodyPr wrap="square" rtlCol="0">
            <a:spAutoFit/>
          </a:bodyPr>
          <a:lstStyle/>
          <a:p>
            <a:r>
              <a:rPr lang="en-US" sz="1350" dirty="0">
                <a:latin typeface="AhnbergHand"/>
                <a:cs typeface="AhnbergHand"/>
              </a:rPr>
              <a:t>More Specifics are still taking up one half of the routing table</a:t>
            </a:r>
          </a:p>
        </p:txBody>
      </p:sp>
      <p:sp>
        <p:nvSpPr>
          <p:cNvPr id="6" name="Freeform 5"/>
          <p:cNvSpPr/>
          <p:nvPr/>
        </p:nvSpPr>
        <p:spPr>
          <a:xfrm>
            <a:off x="4818845" y="1610591"/>
            <a:ext cx="1529551" cy="571500"/>
          </a:xfrm>
          <a:custGeom>
            <a:avLst/>
            <a:gdLst>
              <a:gd name="connsiteX0" fmla="*/ 1702874 w 2039401"/>
              <a:gd name="connsiteY0" fmla="*/ 0 h 762000"/>
              <a:gd name="connsiteX1" fmla="*/ 1918389 w 2039401"/>
              <a:gd name="connsiteY1" fmla="*/ 615757 h 762000"/>
              <a:gd name="connsiteX2" fmla="*/ 55722 w 2039401"/>
              <a:gd name="connsiteY2" fmla="*/ 561878 h 762000"/>
              <a:gd name="connsiteX3" fmla="*/ 448268 w 2039401"/>
              <a:gd name="connsiteY3" fmla="*/ 392545 h 762000"/>
              <a:gd name="connsiteX4" fmla="*/ 24935 w 2039401"/>
              <a:gd name="connsiteY4" fmla="*/ 577272 h 762000"/>
              <a:gd name="connsiteX5" fmla="*/ 217359 w 2039401"/>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401" h="762000">
                <a:moveTo>
                  <a:pt x="1702874" y="0"/>
                </a:moveTo>
                <a:cubicBezTo>
                  <a:pt x="1947894" y="261055"/>
                  <a:pt x="2192914" y="522111"/>
                  <a:pt x="1918389" y="615757"/>
                </a:cubicBezTo>
                <a:cubicBezTo>
                  <a:pt x="1643864" y="709403"/>
                  <a:pt x="300742" y="599080"/>
                  <a:pt x="55722" y="561878"/>
                </a:cubicBezTo>
                <a:cubicBezTo>
                  <a:pt x="-189298" y="524676"/>
                  <a:pt x="453399" y="389979"/>
                  <a:pt x="448268" y="392545"/>
                </a:cubicBezTo>
                <a:cubicBezTo>
                  <a:pt x="443137" y="395111"/>
                  <a:pt x="63420" y="515696"/>
                  <a:pt x="24935" y="577272"/>
                </a:cubicBezTo>
                <a:cubicBezTo>
                  <a:pt x="-13550" y="638848"/>
                  <a:pt x="101904" y="700424"/>
                  <a:pt x="217359" y="7620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8" name="TextBox 7"/>
          <p:cNvSpPr txBox="1"/>
          <p:nvPr/>
        </p:nvSpPr>
        <p:spPr>
          <a:xfrm>
            <a:off x="1143000" y="3560619"/>
            <a:ext cx="3175499" cy="715581"/>
          </a:xfrm>
          <a:prstGeom prst="rect">
            <a:avLst/>
          </a:prstGeom>
          <a:noFill/>
        </p:spPr>
        <p:txBody>
          <a:bodyPr wrap="square" rtlCol="0">
            <a:spAutoFit/>
          </a:bodyPr>
          <a:lstStyle/>
          <a:p>
            <a:r>
              <a:rPr lang="en-US" sz="1350" dirty="0">
                <a:latin typeface="AhnbergHand"/>
                <a:cs typeface="AhnbergHand"/>
              </a:rPr>
              <a:t>But the average size of a routing advertisement is getting smaller</a:t>
            </a:r>
          </a:p>
        </p:txBody>
      </p:sp>
      <p:sp>
        <p:nvSpPr>
          <p:cNvPr id="7" name="Freeform 6"/>
          <p:cNvSpPr/>
          <p:nvPr/>
        </p:nvSpPr>
        <p:spPr>
          <a:xfrm>
            <a:off x="2384265" y="4185227"/>
            <a:ext cx="2034522" cy="594591"/>
          </a:xfrm>
          <a:custGeom>
            <a:avLst/>
            <a:gdLst>
              <a:gd name="connsiteX0" fmla="*/ 369283 w 2712696"/>
              <a:gd name="connsiteY0" fmla="*/ 0 h 792788"/>
              <a:gd name="connsiteX1" fmla="*/ 176859 w 2712696"/>
              <a:gd name="connsiteY1" fmla="*/ 515697 h 792788"/>
              <a:gd name="connsiteX2" fmla="*/ 2586010 w 2712696"/>
              <a:gd name="connsiteY2" fmla="*/ 538788 h 792788"/>
              <a:gd name="connsiteX3" fmla="*/ 2332010 w 2712696"/>
              <a:gd name="connsiteY3" fmla="*/ 446424 h 792788"/>
              <a:gd name="connsiteX4" fmla="*/ 2701465 w 2712696"/>
              <a:gd name="connsiteY4" fmla="*/ 531091 h 792788"/>
              <a:gd name="connsiteX5" fmla="*/ 2624495 w 2712696"/>
              <a:gd name="connsiteY5" fmla="*/ 792788 h 79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2696" h="792788">
                <a:moveTo>
                  <a:pt x="369283" y="0"/>
                </a:moveTo>
                <a:cubicBezTo>
                  <a:pt x="88344" y="212949"/>
                  <a:pt x="-192595" y="425899"/>
                  <a:pt x="176859" y="515697"/>
                </a:cubicBezTo>
                <a:cubicBezTo>
                  <a:pt x="546313" y="605495"/>
                  <a:pt x="2226818" y="550333"/>
                  <a:pt x="2586010" y="538788"/>
                </a:cubicBezTo>
                <a:cubicBezTo>
                  <a:pt x="2945202" y="527243"/>
                  <a:pt x="2312768" y="447707"/>
                  <a:pt x="2332010" y="446424"/>
                </a:cubicBezTo>
                <a:cubicBezTo>
                  <a:pt x="2351253" y="445141"/>
                  <a:pt x="2652718" y="473364"/>
                  <a:pt x="2701465" y="531091"/>
                </a:cubicBezTo>
                <a:cubicBezTo>
                  <a:pt x="2750212" y="588818"/>
                  <a:pt x="2624495" y="792788"/>
                  <a:pt x="2624495" y="79278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211" y="832567"/>
            <a:ext cx="3601684" cy="220134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0546" y="3003798"/>
            <a:ext cx="3448498" cy="2107722"/>
          </a:xfrm>
          <a:prstGeom prst="rect">
            <a:avLst/>
          </a:prstGeom>
        </p:spPr>
      </p:pic>
    </p:spTree>
    <p:extLst>
      <p:ext uri="{BB962C8B-B14F-4D97-AF65-F5344CB8AC3E}">
        <p14:creationId xmlns:p14="http://schemas.microsoft.com/office/powerpoint/2010/main" val="183749713"/>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8244</TotalTime>
  <Words>1989</Words>
  <Application>Microsoft Macintosh PowerPoint</Application>
  <PresentationFormat>On-screen Show (16:9)</PresentationFormat>
  <Paragraphs>247</Paragraphs>
  <Slides>55</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55</vt:i4>
      </vt:variant>
    </vt:vector>
  </HeadingPairs>
  <TitlesOfParts>
    <vt:vector size="68" baseType="lpstr">
      <vt:lpstr>AhnbergHand</vt:lpstr>
      <vt:lpstr>Andale Mono</vt:lpstr>
      <vt:lpstr>Bradley Hand ITC TT-Bold</vt:lpstr>
      <vt:lpstr>Calibri</vt:lpstr>
      <vt:lpstr>ＭＳ Ｐゴシック</vt:lpstr>
      <vt:lpstr>Powderfinger Type</vt:lpstr>
      <vt:lpstr>Powderfinger-Type</vt:lpstr>
      <vt:lpstr>Vadim's Writing</vt:lpstr>
      <vt:lpstr>Arial</vt:lpstr>
      <vt:lpstr>APNIC33PowerPointTemplateFinal</vt:lpstr>
      <vt:lpstr>1_APNIC33PowerPointTemplateFinal</vt:lpstr>
      <vt:lpstr>2_APNIC33PowerPointTemplateFinal</vt:lpstr>
      <vt:lpstr>3_APNIC33PowerPointTemplateFinal</vt:lpstr>
      <vt:lpstr>Routing 2016</vt:lpstr>
      <vt:lpstr>Through the Routing Lens</vt:lpstr>
      <vt:lpstr>PowerPoint Presentation</vt:lpstr>
      <vt:lpstr>PowerPoint Presentation</vt:lpstr>
      <vt:lpstr>2015-2016 in detail</vt:lpstr>
      <vt:lpstr>2015-2016 in detail</vt:lpstr>
      <vt:lpstr>October 24, 0800 UTC</vt:lpstr>
      <vt:lpstr>Routing Indicators for IPv4</vt:lpstr>
      <vt:lpstr>Routing Indicators for IPv4</vt:lpstr>
      <vt:lpstr>Routing Indicators for IPv4</vt:lpstr>
      <vt:lpstr>AS Adjacencies (Route-Views)</vt:lpstr>
      <vt:lpstr>What happened in 2016 in V4?</vt:lpstr>
      <vt:lpstr>How can the IPv4 network continue to grow when we are running out of IPv4 addresses?</vt:lpstr>
      <vt:lpstr>IPv4 in 2016 – Growth is Steady</vt:lpstr>
      <vt:lpstr>IPv4 Advertised Address “Age”</vt:lpstr>
      <vt:lpstr>IPv4 Advertised Address “Age”</vt:lpstr>
      <vt:lpstr>IPv4: Advertised vs Unadvertised Addresses</vt:lpstr>
      <vt:lpstr>IPv4: Unadvertised Addresses</vt:lpstr>
      <vt:lpstr>IPv4:Assigned vs Recovered</vt:lpstr>
      <vt:lpstr>IPv4 in 2016</vt:lpstr>
      <vt:lpstr>The Route-Views view of IPv6</vt:lpstr>
      <vt:lpstr>2015-2016 in detail</vt:lpstr>
      <vt:lpstr>Routing Indicators for IPv6</vt:lpstr>
      <vt:lpstr>Routing Indicators for IPv6</vt:lpstr>
      <vt:lpstr>Routing Indicators for IPv6</vt:lpstr>
      <vt:lpstr>AS Adjacencies (Route Views)</vt:lpstr>
      <vt:lpstr>IPv6 in 2015</vt:lpstr>
      <vt:lpstr>What to expect</vt:lpstr>
      <vt:lpstr>BGP Size Projections</vt:lpstr>
      <vt:lpstr>V4 - Daily Growth Rates</vt:lpstr>
      <vt:lpstr>V4 - Daily Growth Rates</vt:lpstr>
      <vt:lpstr>V4 - Relative Daily Growth Rates</vt:lpstr>
      <vt:lpstr>V4 - Relative Daily Growth Rates</vt:lpstr>
      <vt:lpstr>V4 - Relative Daily Growth Rates</vt:lpstr>
      <vt:lpstr>IPv4 BGP Table Size Predictions</vt:lpstr>
      <vt:lpstr>V6 - Daily Growth Rates</vt:lpstr>
      <vt:lpstr>V6 - Relative Growth Rates</vt:lpstr>
      <vt:lpstr>V6 - Relative Growth Rates</vt:lpstr>
      <vt:lpstr>IPv6 BGP Table Size predictions</vt:lpstr>
      <vt:lpstr>BGP Table Growth</vt:lpstr>
      <vt:lpstr>BGP Updates</vt:lpstr>
      <vt:lpstr>IPv4 Announcements and Withdrawals</vt:lpstr>
      <vt:lpstr>IPv4 Announcements and Withdrawals</vt:lpstr>
      <vt:lpstr>IPv4 Convergence Performance</vt:lpstr>
      <vt:lpstr>Updates in IPv4 BGP</vt:lpstr>
      <vt:lpstr>V6 Announcements and Withdrawals</vt:lpstr>
      <vt:lpstr>V6 Convergence Performance</vt:lpstr>
      <vt:lpstr>V6 Updated prefixes per day</vt:lpstr>
      <vt:lpstr>V6 Updates per event</vt:lpstr>
      <vt:lpstr>Updates in IPv6</vt:lpstr>
      <vt:lpstr>Updates in IPv6</vt:lpstr>
      <vt:lpstr>Compared to IPv4</vt:lpstr>
      <vt:lpstr>Updates in IPv6 BGP</vt:lpstr>
      <vt:lpstr>The State of Routing</vt:lpstr>
      <vt:lpstr>That’s it!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140</cp:revision>
  <cp:lastPrinted>2016-02-17T03:41:09Z</cp:lastPrinted>
  <dcterms:created xsi:type="dcterms:W3CDTF">2014-12-22T07:13:58Z</dcterms:created>
  <dcterms:modified xsi:type="dcterms:W3CDTF">2017-02-25T08:33:32Z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