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/>
    <p:restoredTop sz="94611"/>
  </p:normalViewPr>
  <p:slideViewPr>
    <p:cSldViewPr snapToGrid="0" snapToObjects="1">
      <p:cViewPr varScale="1">
        <p:scale>
          <a:sx n="178" d="100"/>
          <a:sy n="178" d="100"/>
        </p:scale>
        <p:origin x="13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674D-0359-FB4F-8C90-E8948AAD5C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C3-FA85-D74C-A1C8-3E6D780088A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7320"/>
            <a:ext cx="9144000" cy="5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53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3038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State of IPv6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Geoff Huston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Chief Scientist, APNIC Labs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502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3825"/>
            <a:ext cx="8815388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Powderfinger Type" charset="0"/>
                <a:ea typeface="Powderfinger Type" charset="0"/>
                <a:cs typeface="Powderfinger Type" charset="0"/>
              </a:rPr>
              <a:t>A GDP-based Market Valuation of IPv4 and IPv6 Service Providers</a:t>
            </a:r>
            <a:endParaRPr lang="en-US" sz="3200" dirty="0">
              <a:latin typeface="Powderfinger Type" charset="0"/>
              <a:ea typeface="Powderfinger Type" charset="0"/>
              <a:cs typeface="Powderfinger Type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00" y="1570318"/>
            <a:ext cx="7680150" cy="32762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000" y="5234400"/>
            <a:ext cx="7796724" cy="483593"/>
          </a:xfrm>
          <a:prstGeom prst="rect">
            <a:avLst/>
          </a:prstGeom>
        </p:spPr>
      </p:pic>
      <p:sp>
        <p:nvSpPr>
          <p:cNvPr id="9" name="Freeform 8"/>
          <p:cNvSpPr/>
          <p:nvPr/>
        </p:nvSpPr>
        <p:spPr>
          <a:xfrm>
            <a:off x="7639178" y="4939226"/>
            <a:ext cx="1159353" cy="1202374"/>
          </a:xfrm>
          <a:custGeom>
            <a:avLst/>
            <a:gdLst>
              <a:gd name="connsiteX0" fmla="*/ 122422 w 1159353"/>
              <a:gd name="connsiteY0" fmla="*/ 1202374 h 1202374"/>
              <a:gd name="connsiteX1" fmla="*/ 1094422 w 1159353"/>
              <a:gd name="connsiteY1" fmla="*/ 957574 h 1202374"/>
              <a:gd name="connsiteX2" fmla="*/ 1000822 w 1159353"/>
              <a:gd name="connsiteY2" fmla="*/ 115174 h 1202374"/>
              <a:gd name="connsiteX3" fmla="*/ 446422 w 1159353"/>
              <a:gd name="connsiteY3" fmla="*/ 86374 h 1202374"/>
              <a:gd name="connsiteX4" fmla="*/ 22 w 1159353"/>
              <a:gd name="connsiteY4" fmla="*/ 849574 h 1202374"/>
              <a:gd name="connsiteX5" fmla="*/ 424822 w 1159353"/>
              <a:gd name="connsiteY5" fmla="*/ 993574 h 1202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9353" h="1202374">
                <a:moveTo>
                  <a:pt x="122422" y="1202374"/>
                </a:moveTo>
                <a:cubicBezTo>
                  <a:pt x="535222" y="1170574"/>
                  <a:pt x="948022" y="1138774"/>
                  <a:pt x="1094422" y="957574"/>
                </a:cubicBezTo>
                <a:cubicBezTo>
                  <a:pt x="1240822" y="776374"/>
                  <a:pt x="1108822" y="260374"/>
                  <a:pt x="1000822" y="115174"/>
                </a:cubicBezTo>
                <a:cubicBezTo>
                  <a:pt x="892822" y="-30026"/>
                  <a:pt x="613222" y="-36026"/>
                  <a:pt x="446422" y="86374"/>
                </a:cubicBezTo>
                <a:cubicBezTo>
                  <a:pt x="279622" y="208774"/>
                  <a:pt x="3622" y="698374"/>
                  <a:pt x="22" y="849574"/>
                </a:cubicBezTo>
                <a:cubicBezTo>
                  <a:pt x="-3578" y="1000774"/>
                  <a:pt x="424822" y="993574"/>
                  <a:pt x="424822" y="9935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27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 charset="0"/>
                <a:ea typeface="Powderfinger Type" charset="0"/>
                <a:cs typeface="Powderfinger Type" charset="0"/>
              </a:rPr>
              <a:t>Market Dynamics</a:t>
            </a:r>
            <a:endParaRPr lang="en-US" dirty="0">
              <a:latin typeface="Powderfinger Type" charset="0"/>
              <a:ea typeface="Powderfinger Type" charset="0"/>
              <a:cs typeface="Powderfinger Typ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At the end of 2016, the Dual Stack user population represents a total GDP-based value of $9.4T, or 18% of the total value of the Internet’s IPv4 user base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dirty="0" smtClean="0"/>
              <a:t>If we used ARPU or similar metrics relating to revenue and margins, the recent mobile-based Dual </a:t>
            </a:r>
            <a:r>
              <a:rPr lang="en-US" dirty="0"/>
              <a:t>S</a:t>
            </a:r>
            <a:r>
              <a:rPr lang="en-US" dirty="0" smtClean="0"/>
              <a:t>tack networks would carry a far higher relative value per user than older wireline networks, so this is a low bound estimate of the IPv6 value base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What is the threshold value that would allow a service provider to operate a IPv6-only service and write off the residual IPv4-only loss?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dirty="0" smtClean="0"/>
              <a:t>“Crunch Time” happens when we reach that threshold!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It’s possible that we could start to see this shift in the coming 12 months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dirty="0" smtClean="0"/>
              <a:t>Its very likely that this will happen within 24 months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195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1200" y="2375999"/>
            <a:ext cx="5916150" cy="2864963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latin typeface="Max's Handwritin" charset="0"/>
                <a:ea typeface="Max's Handwritin" charset="0"/>
                <a:cs typeface="Max's Handwritin" charset="0"/>
              </a:rPr>
              <a:t>Thanks!</a:t>
            </a:r>
            <a:endParaRPr lang="en-US" sz="5400" b="1" dirty="0">
              <a:latin typeface="Max's Handwritin" charset="0"/>
              <a:ea typeface="Max's Handwritin" charset="0"/>
              <a:cs typeface="Max's Handwriti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18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3" y="296814"/>
            <a:ext cx="7886700" cy="1325563"/>
          </a:xfrm>
        </p:spPr>
        <p:txBody>
          <a:bodyPr/>
          <a:lstStyle/>
          <a:p>
            <a:r>
              <a:rPr lang="en-US" dirty="0" smtClean="0">
                <a:latin typeface="Powderfinger Type" charset="0"/>
                <a:ea typeface="Powderfinger Type" charset="0"/>
                <a:cs typeface="Powderfinger Type" charset="0"/>
              </a:rPr>
              <a:t>Up and to the Right</a:t>
            </a:r>
            <a:r>
              <a:rPr lang="mr-IN" dirty="0" smtClean="0">
                <a:latin typeface="Powderfinger Type" charset="0"/>
                <a:ea typeface="Powderfinger Type" charset="0"/>
                <a:cs typeface="Powderfinger Type" charset="0"/>
              </a:rPr>
              <a:t>…</a:t>
            </a:r>
            <a:endParaRPr lang="en-US" dirty="0">
              <a:latin typeface="Powderfinger Type" charset="0"/>
              <a:ea typeface="Powderfinger Type" charset="0"/>
              <a:cs typeface="Powderfinger Type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808" y="2226469"/>
            <a:ext cx="5722385" cy="3263504"/>
          </a:xfrm>
        </p:spPr>
      </p:pic>
      <p:sp>
        <p:nvSpPr>
          <p:cNvPr id="5" name="Rectangle 4"/>
          <p:cNvSpPr/>
          <p:nvPr/>
        </p:nvSpPr>
        <p:spPr>
          <a:xfrm>
            <a:off x="2642135" y="2243289"/>
            <a:ext cx="1227221" cy="223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" name="TextBox 5"/>
          <p:cNvSpPr txBox="1"/>
          <p:nvPr/>
        </p:nvSpPr>
        <p:spPr>
          <a:xfrm>
            <a:off x="2911745" y="5368292"/>
            <a:ext cx="5373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2013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19514" y="5368292"/>
            <a:ext cx="5373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/>
              <a:t>2015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27284" y="5368292"/>
            <a:ext cx="53732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2017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37868" y="2190076"/>
            <a:ext cx="228299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accent2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9% </a:t>
            </a:r>
            <a:r>
              <a:rPr lang="en-US" sz="1350">
                <a:solidFill>
                  <a:schemeClr val="accent2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of users have IPv6</a:t>
            </a:r>
          </a:p>
        </p:txBody>
      </p:sp>
      <p:sp>
        <p:nvSpPr>
          <p:cNvPr id="10" name="Freeform 9"/>
          <p:cNvSpPr/>
          <p:nvPr/>
        </p:nvSpPr>
        <p:spPr>
          <a:xfrm>
            <a:off x="6079211" y="2432265"/>
            <a:ext cx="990678" cy="552128"/>
          </a:xfrm>
          <a:custGeom>
            <a:avLst/>
            <a:gdLst>
              <a:gd name="connsiteX0" fmla="*/ 0 w 1320904"/>
              <a:gd name="connsiteY0" fmla="*/ 0 h 736170"/>
              <a:gd name="connsiteX1" fmla="*/ 402955 w 1320904"/>
              <a:gd name="connsiteY1" fmla="*/ 519194 h 736170"/>
              <a:gd name="connsiteX2" fmla="*/ 1294108 w 1320904"/>
              <a:gd name="connsiteY2" fmla="*/ 666427 h 736170"/>
              <a:gd name="connsiteX3" fmla="*/ 1108128 w 1320904"/>
              <a:gd name="connsiteY3" fmla="*/ 534692 h 736170"/>
              <a:gd name="connsiteX4" fmla="*/ 1317355 w 1320904"/>
              <a:gd name="connsiteY4" fmla="*/ 681926 h 736170"/>
              <a:gd name="connsiteX5" fmla="*/ 1131376 w 1320904"/>
              <a:gd name="connsiteY5" fmla="*/ 736170 h 73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904" h="736170">
                <a:moveTo>
                  <a:pt x="0" y="0"/>
                </a:moveTo>
                <a:cubicBezTo>
                  <a:pt x="93635" y="204061"/>
                  <a:pt x="187270" y="408123"/>
                  <a:pt x="402955" y="519194"/>
                </a:cubicBezTo>
                <a:cubicBezTo>
                  <a:pt x="618640" y="630265"/>
                  <a:pt x="1176579" y="663844"/>
                  <a:pt x="1294108" y="666427"/>
                </a:cubicBezTo>
                <a:cubicBezTo>
                  <a:pt x="1411637" y="669010"/>
                  <a:pt x="1104254" y="532109"/>
                  <a:pt x="1108128" y="534692"/>
                </a:cubicBezTo>
                <a:cubicBezTo>
                  <a:pt x="1112002" y="537275"/>
                  <a:pt x="1313480" y="648346"/>
                  <a:pt x="1317355" y="681926"/>
                </a:cubicBezTo>
                <a:cubicBezTo>
                  <a:pt x="1321230" y="715506"/>
                  <a:pt x="1131376" y="736170"/>
                  <a:pt x="1131376" y="736170"/>
                </a:cubicBezTo>
              </a:path>
            </a:pathLst>
          </a:cu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1" name="Freeform 10"/>
          <p:cNvSpPr/>
          <p:nvPr/>
        </p:nvSpPr>
        <p:spPr>
          <a:xfrm>
            <a:off x="6904495" y="2666914"/>
            <a:ext cx="775075" cy="612305"/>
          </a:xfrm>
          <a:custGeom>
            <a:avLst/>
            <a:gdLst>
              <a:gd name="connsiteX0" fmla="*/ 232475 w 1033433"/>
              <a:gd name="connsiteY0" fmla="*/ 392309 h 816407"/>
              <a:gd name="connsiteX1" fmla="*/ 402956 w 1033433"/>
              <a:gd name="connsiteY1" fmla="*/ 803014 h 816407"/>
              <a:gd name="connsiteX2" fmla="*/ 914400 w 1033433"/>
              <a:gd name="connsiteY2" fmla="*/ 663530 h 816407"/>
              <a:gd name="connsiteX3" fmla="*/ 1015139 w 1033433"/>
              <a:gd name="connsiteY3" fmla="*/ 144336 h 816407"/>
              <a:gd name="connsiteX4" fmla="*/ 635431 w 1033433"/>
              <a:gd name="connsiteY4" fmla="*/ 12601 h 816407"/>
              <a:gd name="connsiteX5" fmla="*/ 0 w 1033433"/>
              <a:gd name="connsiteY5" fmla="*/ 392309 h 816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33433" h="816407">
                <a:moveTo>
                  <a:pt x="232475" y="392309"/>
                </a:moveTo>
                <a:cubicBezTo>
                  <a:pt x="260888" y="575060"/>
                  <a:pt x="289302" y="757811"/>
                  <a:pt x="402956" y="803014"/>
                </a:cubicBezTo>
                <a:cubicBezTo>
                  <a:pt x="516610" y="848218"/>
                  <a:pt x="812370" y="773310"/>
                  <a:pt x="914400" y="663530"/>
                </a:cubicBezTo>
                <a:cubicBezTo>
                  <a:pt x="1016430" y="553750"/>
                  <a:pt x="1061634" y="252824"/>
                  <a:pt x="1015139" y="144336"/>
                </a:cubicBezTo>
                <a:cubicBezTo>
                  <a:pt x="968644" y="35848"/>
                  <a:pt x="804621" y="-28728"/>
                  <a:pt x="635431" y="12601"/>
                </a:cubicBezTo>
                <a:cubicBezTo>
                  <a:pt x="466241" y="53930"/>
                  <a:pt x="0" y="392309"/>
                  <a:pt x="0" y="392309"/>
                </a:cubicBezTo>
              </a:path>
            </a:pathLst>
          </a:cu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278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 charset="0"/>
                <a:ea typeface="Powderfinger Type" charset="0"/>
                <a:cs typeface="Powderfinger Type" charset="0"/>
              </a:rPr>
              <a:t>But </a:t>
            </a:r>
            <a:r>
              <a:rPr lang="en-US" smtClean="0">
                <a:latin typeface="Powderfinger Type" charset="0"/>
                <a:ea typeface="Powderfinger Type" charset="0"/>
                <a:cs typeface="Powderfinger Type" charset="0"/>
              </a:rPr>
              <a:t>not everywhere</a:t>
            </a:r>
            <a:endParaRPr lang="en-US">
              <a:latin typeface="Powderfinger Type" charset="0"/>
              <a:ea typeface="Powderfinger Type" charset="0"/>
              <a:cs typeface="Powderfinger Type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94333"/>
            <a:ext cx="7886700" cy="3613922"/>
          </a:xfrm>
        </p:spPr>
      </p:pic>
      <p:sp>
        <p:nvSpPr>
          <p:cNvPr id="5" name="TextBox 4"/>
          <p:cNvSpPr txBox="1"/>
          <p:nvPr/>
        </p:nvSpPr>
        <p:spPr>
          <a:xfrm>
            <a:off x="3296813" y="5421150"/>
            <a:ext cx="48223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0070C0"/>
                </a:solidFill>
              </a:rPr>
              <a:t>62%</a:t>
            </a:r>
            <a:endParaRPr lang="en-US" sz="1200">
              <a:solidFill>
                <a:srgbClr val="0070C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914525" y="2956168"/>
            <a:ext cx="1635764" cy="909375"/>
          </a:xfrm>
          <a:custGeom>
            <a:avLst/>
            <a:gdLst>
              <a:gd name="connsiteX0" fmla="*/ 0 w 1635764"/>
              <a:gd name="connsiteY0" fmla="*/ 665713 h 909375"/>
              <a:gd name="connsiteX1" fmla="*/ 1035844 w 1635764"/>
              <a:gd name="connsiteY1" fmla="*/ 908601 h 909375"/>
              <a:gd name="connsiteX2" fmla="*/ 1528763 w 1635764"/>
              <a:gd name="connsiteY2" fmla="*/ 594276 h 909375"/>
              <a:gd name="connsiteX3" fmla="*/ 1550194 w 1635764"/>
              <a:gd name="connsiteY3" fmla="*/ 244232 h 909375"/>
              <a:gd name="connsiteX4" fmla="*/ 578644 w 1635764"/>
              <a:gd name="connsiteY4" fmla="*/ 1345 h 909375"/>
              <a:gd name="connsiteX5" fmla="*/ 64294 w 1635764"/>
              <a:gd name="connsiteY5" fmla="*/ 165651 h 909375"/>
              <a:gd name="connsiteX6" fmla="*/ 28575 w 1635764"/>
              <a:gd name="connsiteY6" fmla="*/ 558557 h 90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35764" h="909375">
                <a:moveTo>
                  <a:pt x="0" y="665713"/>
                </a:moveTo>
                <a:cubicBezTo>
                  <a:pt x="390525" y="793110"/>
                  <a:pt x="781050" y="920507"/>
                  <a:pt x="1035844" y="908601"/>
                </a:cubicBezTo>
                <a:cubicBezTo>
                  <a:pt x="1290638" y="896695"/>
                  <a:pt x="1443038" y="705004"/>
                  <a:pt x="1528763" y="594276"/>
                </a:cubicBezTo>
                <a:cubicBezTo>
                  <a:pt x="1614488" y="483548"/>
                  <a:pt x="1708547" y="343054"/>
                  <a:pt x="1550194" y="244232"/>
                </a:cubicBezTo>
                <a:cubicBezTo>
                  <a:pt x="1391841" y="145410"/>
                  <a:pt x="826294" y="14442"/>
                  <a:pt x="578644" y="1345"/>
                </a:cubicBezTo>
                <a:cubicBezTo>
                  <a:pt x="330994" y="-11752"/>
                  <a:pt x="155972" y="72782"/>
                  <a:pt x="64294" y="165651"/>
                </a:cubicBezTo>
                <a:cubicBezTo>
                  <a:pt x="-27384" y="258520"/>
                  <a:pt x="595" y="408538"/>
                  <a:pt x="28575" y="5585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343400" y="2690033"/>
            <a:ext cx="1033281" cy="966687"/>
          </a:xfrm>
          <a:custGeom>
            <a:avLst/>
            <a:gdLst>
              <a:gd name="connsiteX0" fmla="*/ 0 w 1033281"/>
              <a:gd name="connsiteY0" fmla="*/ 853267 h 966687"/>
              <a:gd name="connsiteX1" fmla="*/ 928688 w 1033281"/>
              <a:gd name="connsiteY1" fmla="*/ 960423 h 966687"/>
              <a:gd name="connsiteX2" fmla="*/ 971550 w 1033281"/>
              <a:gd name="connsiteY2" fmla="*/ 688961 h 966687"/>
              <a:gd name="connsiteX3" fmla="*/ 571500 w 1033281"/>
              <a:gd name="connsiteY3" fmla="*/ 196042 h 966687"/>
              <a:gd name="connsiteX4" fmla="*/ 142875 w 1033281"/>
              <a:gd name="connsiteY4" fmla="*/ 10305 h 966687"/>
              <a:gd name="connsiteX5" fmla="*/ 50006 w 1033281"/>
              <a:gd name="connsiteY5" fmla="*/ 474648 h 966687"/>
              <a:gd name="connsiteX6" fmla="*/ 92869 w 1033281"/>
              <a:gd name="connsiteY6" fmla="*/ 774686 h 966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3281" h="966687">
                <a:moveTo>
                  <a:pt x="0" y="853267"/>
                </a:moveTo>
                <a:cubicBezTo>
                  <a:pt x="383381" y="920537"/>
                  <a:pt x="766763" y="987807"/>
                  <a:pt x="928688" y="960423"/>
                </a:cubicBezTo>
                <a:cubicBezTo>
                  <a:pt x="1090613" y="933039"/>
                  <a:pt x="1031081" y="816358"/>
                  <a:pt x="971550" y="688961"/>
                </a:cubicBezTo>
                <a:cubicBezTo>
                  <a:pt x="912019" y="561564"/>
                  <a:pt x="709612" y="309151"/>
                  <a:pt x="571500" y="196042"/>
                </a:cubicBezTo>
                <a:cubicBezTo>
                  <a:pt x="433388" y="82933"/>
                  <a:pt x="229791" y="-36129"/>
                  <a:pt x="142875" y="10305"/>
                </a:cubicBezTo>
                <a:cubicBezTo>
                  <a:pt x="55959" y="56739"/>
                  <a:pt x="58340" y="347251"/>
                  <a:pt x="50006" y="474648"/>
                </a:cubicBezTo>
                <a:cubicBezTo>
                  <a:pt x="41672" y="602045"/>
                  <a:pt x="92869" y="774686"/>
                  <a:pt x="92869" y="77468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95777" y="4229169"/>
            <a:ext cx="436911" cy="581758"/>
          </a:xfrm>
          <a:custGeom>
            <a:avLst/>
            <a:gdLst>
              <a:gd name="connsiteX0" fmla="*/ 161748 w 436911"/>
              <a:gd name="connsiteY0" fmla="*/ 442844 h 581758"/>
              <a:gd name="connsiteX1" fmla="*/ 404636 w 436911"/>
              <a:gd name="connsiteY1" fmla="*/ 564287 h 581758"/>
              <a:gd name="connsiteX2" fmla="*/ 418923 w 436911"/>
              <a:gd name="connsiteY2" fmla="*/ 107087 h 581758"/>
              <a:gd name="connsiteX3" fmla="*/ 261761 w 436911"/>
              <a:gd name="connsiteY3" fmla="*/ 7075 h 581758"/>
              <a:gd name="connsiteX4" fmla="*/ 4586 w 436911"/>
              <a:gd name="connsiteY4" fmla="*/ 71369 h 581758"/>
              <a:gd name="connsiteX5" fmla="*/ 90311 w 436911"/>
              <a:gd name="connsiteY5" fmla="*/ 571431 h 58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6911" h="581758">
                <a:moveTo>
                  <a:pt x="161748" y="442844"/>
                </a:moveTo>
                <a:cubicBezTo>
                  <a:pt x="261761" y="531545"/>
                  <a:pt x="361774" y="620246"/>
                  <a:pt x="404636" y="564287"/>
                </a:cubicBezTo>
                <a:cubicBezTo>
                  <a:pt x="447498" y="508328"/>
                  <a:pt x="442735" y="199956"/>
                  <a:pt x="418923" y="107087"/>
                </a:cubicBezTo>
                <a:cubicBezTo>
                  <a:pt x="395111" y="14218"/>
                  <a:pt x="330817" y="13028"/>
                  <a:pt x="261761" y="7075"/>
                </a:cubicBezTo>
                <a:cubicBezTo>
                  <a:pt x="192705" y="1122"/>
                  <a:pt x="33161" y="-22690"/>
                  <a:pt x="4586" y="71369"/>
                </a:cubicBezTo>
                <a:cubicBezTo>
                  <a:pt x="-23989" y="165428"/>
                  <a:pt x="90311" y="571431"/>
                  <a:pt x="90311" y="57143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950744" y="3464713"/>
            <a:ext cx="852909" cy="762018"/>
          </a:xfrm>
          <a:custGeom>
            <a:avLst/>
            <a:gdLst>
              <a:gd name="connsiteX0" fmla="*/ 185737 w 852909"/>
              <a:gd name="connsiteY0" fmla="*/ 192887 h 762018"/>
              <a:gd name="connsiteX1" fmla="*/ 135731 w 852909"/>
              <a:gd name="connsiteY1" fmla="*/ 514356 h 762018"/>
              <a:gd name="connsiteX2" fmla="*/ 292894 w 852909"/>
              <a:gd name="connsiteY2" fmla="*/ 757243 h 762018"/>
              <a:gd name="connsiteX3" fmla="*/ 592931 w 852909"/>
              <a:gd name="connsiteY3" fmla="*/ 657231 h 762018"/>
              <a:gd name="connsiteX4" fmla="*/ 742950 w 852909"/>
              <a:gd name="connsiteY4" fmla="*/ 435775 h 762018"/>
              <a:gd name="connsiteX5" fmla="*/ 835819 w 852909"/>
              <a:gd name="connsiteY5" fmla="*/ 171456 h 762018"/>
              <a:gd name="connsiteX6" fmla="*/ 385762 w 852909"/>
              <a:gd name="connsiteY6" fmla="*/ 6 h 762018"/>
              <a:gd name="connsiteX7" fmla="*/ 0 w 852909"/>
              <a:gd name="connsiteY7" fmla="*/ 164312 h 762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52909" h="762018">
                <a:moveTo>
                  <a:pt x="185737" y="192887"/>
                </a:moveTo>
                <a:cubicBezTo>
                  <a:pt x="151804" y="306592"/>
                  <a:pt x="117872" y="420297"/>
                  <a:pt x="135731" y="514356"/>
                </a:cubicBezTo>
                <a:cubicBezTo>
                  <a:pt x="153590" y="608415"/>
                  <a:pt x="216694" y="733431"/>
                  <a:pt x="292894" y="757243"/>
                </a:cubicBezTo>
                <a:cubicBezTo>
                  <a:pt x="369094" y="781055"/>
                  <a:pt x="517922" y="710809"/>
                  <a:pt x="592931" y="657231"/>
                </a:cubicBezTo>
                <a:cubicBezTo>
                  <a:pt x="667940" y="603653"/>
                  <a:pt x="702469" y="516737"/>
                  <a:pt x="742950" y="435775"/>
                </a:cubicBezTo>
                <a:cubicBezTo>
                  <a:pt x="783431" y="354813"/>
                  <a:pt x="895350" y="244084"/>
                  <a:pt x="835819" y="171456"/>
                </a:cubicBezTo>
                <a:cubicBezTo>
                  <a:pt x="776288" y="98828"/>
                  <a:pt x="525065" y="1197"/>
                  <a:pt x="385762" y="6"/>
                </a:cubicBezTo>
                <a:cubicBezTo>
                  <a:pt x="246459" y="-1185"/>
                  <a:pt x="0" y="164312"/>
                  <a:pt x="0" y="16431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297453" y="3269123"/>
            <a:ext cx="546385" cy="470552"/>
          </a:xfrm>
          <a:custGeom>
            <a:avLst/>
            <a:gdLst>
              <a:gd name="connsiteX0" fmla="*/ 489235 w 546385"/>
              <a:gd name="connsiteY0" fmla="*/ 74152 h 470552"/>
              <a:gd name="connsiteX1" fmla="*/ 303497 w 546385"/>
              <a:gd name="connsiteY1" fmla="*/ 9858 h 470552"/>
              <a:gd name="connsiteX2" fmla="*/ 82041 w 546385"/>
              <a:gd name="connsiteY2" fmla="*/ 259890 h 470552"/>
              <a:gd name="connsiteX3" fmla="*/ 17747 w 546385"/>
              <a:gd name="connsiteY3" fmla="*/ 452771 h 470552"/>
              <a:gd name="connsiteX4" fmla="*/ 382078 w 546385"/>
              <a:gd name="connsiteY4" fmla="*/ 438483 h 470552"/>
              <a:gd name="connsiteX5" fmla="*/ 517810 w 546385"/>
              <a:gd name="connsiteY5" fmla="*/ 245602 h 470552"/>
              <a:gd name="connsiteX6" fmla="*/ 546385 w 546385"/>
              <a:gd name="connsiteY6" fmla="*/ 9858 h 47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385" h="470552">
                <a:moveTo>
                  <a:pt x="489235" y="74152"/>
                </a:moveTo>
                <a:cubicBezTo>
                  <a:pt x="430299" y="26527"/>
                  <a:pt x="371363" y="-21098"/>
                  <a:pt x="303497" y="9858"/>
                </a:cubicBezTo>
                <a:cubicBezTo>
                  <a:pt x="235631" y="40814"/>
                  <a:pt x="129666" y="186071"/>
                  <a:pt x="82041" y="259890"/>
                </a:cubicBezTo>
                <a:cubicBezTo>
                  <a:pt x="34416" y="333709"/>
                  <a:pt x="-32259" y="423006"/>
                  <a:pt x="17747" y="452771"/>
                </a:cubicBezTo>
                <a:cubicBezTo>
                  <a:pt x="67753" y="482536"/>
                  <a:pt x="298734" y="473011"/>
                  <a:pt x="382078" y="438483"/>
                </a:cubicBezTo>
                <a:cubicBezTo>
                  <a:pt x="465422" y="403955"/>
                  <a:pt x="490426" y="317039"/>
                  <a:pt x="517810" y="245602"/>
                </a:cubicBezTo>
                <a:cubicBezTo>
                  <a:pt x="545194" y="174165"/>
                  <a:pt x="546385" y="9858"/>
                  <a:pt x="546385" y="98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85854" y="2134645"/>
            <a:ext cx="724202" cy="894305"/>
          </a:xfrm>
          <a:custGeom>
            <a:avLst/>
            <a:gdLst>
              <a:gd name="connsiteX0" fmla="*/ 186196 w 724202"/>
              <a:gd name="connsiteY0" fmla="*/ 872874 h 894305"/>
              <a:gd name="connsiteX1" fmla="*/ 700546 w 724202"/>
              <a:gd name="connsiteY1" fmla="*/ 715711 h 894305"/>
              <a:gd name="connsiteX2" fmla="*/ 629109 w 724202"/>
              <a:gd name="connsiteY2" fmla="*/ 151355 h 894305"/>
              <a:gd name="connsiteX3" fmla="*/ 550527 w 724202"/>
              <a:gd name="connsiteY3" fmla="*/ 1336 h 894305"/>
              <a:gd name="connsiteX4" fmla="*/ 57609 w 724202"/>
              <a:gd name="connsiteY4" fmla="*/ 208505 h 894305"/>
              <a:gd name="connsiteX5" fmla="*/ 14746 w 724202"/>
              <a:gd name="connsiteY5" fmla="*/ 722855 h 894305"/>
              <a:gd name="connsiteX6" fmla="*/ 100471 w 724202"/>
              <a:gd name="connsiteY6" fmla="*/ 894305 h 89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4202" h="894305">
                <a:moveTo>
                  <a:pt x="186196" y="872874"/>
                </a:moveTo>
                <a:cubicBezTo>
                  <a:pt x="406461" y="854419"/>
                  <a:pt x="626727" y="835964"/>
                  <a:pt x="700546" y="715711"/>
                </a:cubicBezTo>
                <a:cubicBezTo>
                  <a:pt x="774365" y="595458"/>
                  <a:pt x="654112" y="270417"/>
                  <a:pt x="629109" y="151355"/>
                </a:cubicBezTo>
                <a:cubicBezTo>
                  <a:pt x="604106" y="32292"/>
                  <a:pt x="645777" y="-8189"/>
                  <a:pt x="550527" y="1336"/>
                </a:cubicBezTo>
                <a:cubicBezTo>
                  <a:pt x="455277" y="10861"/>
                  <a:pt x="146906" y="88252"/>
                  <a:pt x="57609" y="208505"/>
                </a:cubicBezTo>
                <a:cubicBezTo>
                  <a:pt x="-31688" y="328758"/>
                  <a:pt x="7602" y="608555"/>
                  <a:pt x="14746" y="722855"/>
                </a:cubicBezTo>
                <a:cubicBezTo>
                  <a:pt x="21890" y="837155"/>
                  <a:pt x="100471" y="894305"/>
                  <a:pt x="100471" y="8943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677571" y="4029075"/>
            <a:ext cx="571279" cy="380267"/>
          </a:xfrm>
          <a:custGeom>
            <a:avLst/>
            <a:gdLst>
              <a:gd name="connsiteX0" fmla="*/ 8979 w 571279"/>
              <a:gd name="connsiteY0" fmla="*/ 64294 h 380267"/>
              <a:gd name="connsiteX1" fmla="*/ 23267 w 571279"/>
              <a:gd name="connsiteY1" fmla="*/ 114300 h 380267"/>
              <a:gd name="connsiteX2" fmla="*/ 209004 w 571279"/>
              <a:gd name="connsiteY2" fmla="*/ 364331 h 380267"/>
              <a:gd name="connsiteX3" fmla="*/ 444748 w 571279"/>
              <a:gd name="connsiteY3" fmla="*/ 328613 h 380267"/>
              <a:gd name="connsiteX4" fmla="*/ 566192 w 571279"/>
              <a:gd name="connsiteY4" fmla="*/ 114300 h 380267"/>
              <a:gd name="connsiteX5" fmla="*/ 280442 w 571279"/>
              <a:gd name="connsiteY5" fmla="*/ 57150 h 380267"/>
              <a:gd name="connsiteX6" fmla="*/ 44698 w 571279"/>
              <a:gd name="connsiteY6" fmla="*/ 0 h 38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1279" h="380267">
                <a:moveTo>
                  <a:pt x="8979" y="64294"/>
                </a:moveTo>
                <a:cubicBezTo>
                  <a:pt x="-546" y="64294"/>
                  <a:pt x="-10070" y="64294"/>
                  <a:pt x="23267" y="114300"/>
                </a:cubicBezTo>
                <a:cubicBezTo>
                  <a:pt x="56604" y="164306"/>
                  <a:pt x="138757" y="328612"/>
                  <a:pt x="209004" y="364331"/>
                </a:cubicBezTo>
                <a:cubicBezTo>
                  <a:pt x="279251" y="400050"/>
                  <a:pt x="385217" y="370285"/>
                  <a:pt x="444748" y="328613"/>
                </a:cubicBezTo>
                <a:cubicBezTo>
                  <a:pt x="504279" y="286941"/>
                  <a:pt x="593576" y="159544"/>
                  <a:pt x="566192" y="114300"/>
                </a:cubicBezTo>
                <a:cubicBezTo>
                  <a:pt x="538808" y="69056"/>
                  <a:pt x="367358" y="76200"/>
                  <a:pt x="280442" y="57150"/>
                </a:cubicBezTo>
                <a:cubicBezTo>
                  <a:pt x="193526" y="38100"/>
                  <a:pt x="44698" y="0"/>
                  <a:pt x="4469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7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415338" cy="1325563"/>
          </a:xfrm>
        </p:spPr>
        <p:txBody>
          <a:bodyPr/>
          <a:lstStyle/>
          <a:p>
            <a:r>
              <a:rPr lang="en-US" smtClean="0">
                <a:latin typeface="Powderfinger Type" charset="0"/>
                <a:ea typeface="Powderfinger Type" charset="0"/>
                <a:cs typeface="Powderfinger Type" charset="0"/>
              </a:rPr>
              <a:t>IPv6 Deployments </a:t>
            </a:r>
            <a:r>
              <a:rPr lang="en-US" dirty="0" smtClean="0">
                <a:latin typeface="Powderfinger Type" charset="0"/>
                <a:ea typeface="Powderfinger Type" charset="0"/>
                <a:cs typeface="Powderfinger Type" charset="0"/>
              </a:rPr>
              <a:t>in 2016</a:t>
            </a:r>
            <a:endParaRPr lang="en-US" dirty="0">
              <a:latin typeface="Powderfinger Type" charset="0"/>
              <a:ea typeface="Powderfinger Type" charset="0"/>
              <a:cs typeface="Powderfinger Type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94333"/>
            <a:ext cx="7886700" cy="3613922"/>
          </a:xfrm>
        </p:spPr>
      </p:pic>
      <p:grpSp>
        <p:nvGrpSpPr>
          <p:cNvPr id="7" name="Group 6"/>
          <p:cNvGrpSpPr/>
          <p:nvPr/>
        </p:nvGrpSpPr>
        <p:grpSpPr>
          <a:xfrm>
            <a:off x="3868327" y="1690689"/>
            <a:ext cx="960848" cy="1305060"/>
            <a:chOff x="3868327" y="1690689"/>
            <a:chExt cx="960848" cy="1305060"/>
          </a:xfrm>
        </p:grpSpPr>
        <p:sp>
          <p:nvSpPr>
            <p:cNvPr id="5" name="TextBox 4"/>
            <p:cNvSpPr txBox="1"/>
            <p:nvPr/>
          </p:nvSpPr>
          <p:spPr>
            <a:xfrm>
              <a:off x="3957638" y="1753726"/>
              <a:ext cx="8715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AhnbergHand" charset="0"/>
                  <a:ea typeface="AhnbergHand" charset="0"/>
                  <a:cs typeface="AhnbergHand" charset="0"/>
                </a:rPr>
                <a:t>Sky</a:t>
              </a:r>
              <a:endParaRPr lang="en-US" sz="1400" dirty="0">
                <a:latin typeface="AhnbergHand" charset="0"/>
                <a:ea typeface="AhnbergHand" charset="0"/>
                <a:cs typeface="AhnbergHand" charset="0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3868327" y="1690689"/>
              <a:ext cx="910858" cy="1305060"/>
            </a:xfrm>
            <a:custGeom>
              <a:avLst/>
              <a:gdLst>
                <a:gd name="connsiteX0" fmla="*/ 182179 w 910858"/>
                <a:gd name="connsiteY0" fmla="*/ 368664 h 1305060"/>
                <a:gd name="connsiteX1" fmla="*/ 767967 w 910858"/>
                <a:gd name="connsiteY1" fmla="*/ 340089 h 1305060"/>
                <a:gd name="connsiteX2" fmla="*/ 732248 w 910858"/>
                <a:gd name="connsiteY2" fmla="*/ 132921 h 1305060"/>
                <a:gd name="connsiteX3" fmla="*/ 75023 w 910858"/>
                <a:gd name="connsiteY3" fmla="*/ 4333 h 1305060"/>
                <a:gd name="connsiteX4" fmla="*/ 32161 w 910858"/>
                <a:gd name="connsiteY4" fmla="*/ 290083 h 1305060"/>
                <a:gd name="connsiteX5" fmla="*/ 232186 w 910858"/>
                <a:gd name="connsiteY5" fmla="*/ 461533 h 1305060"/>
                <a:gd name="connsiteX6" fmla="*/ 367917 w 910858"/>
                <a:gd name="connsiteY6" fmla="*/ 432958 h 1305060"/>
                <a:gd name="connsiteX7" fmla="*/ 796542 w 910858"/>
                <a:gd name="connsiteY7" fmla="*/ 1104471 h 1305060"/>
                <a:gd name="connsiteX8" fmla="*/ 817973 w 910858"/>
                <a:gd name="connsiteY8" fmla="*/ 1304496 h 1305060"/>
                <a:gd name="connsiteX9" fmla="*/ 910842 w 910858"/>
                <a:gd name="connsiteY9" fmla="*/ 1168764 h 1305060"/>
                <a:gd name="connsiteX10" fmla="*/ 825117 w 910858"/>
                <a:gd name="connsiteY10" fmla="*/ 1297352 h 1305060"/>
                <a:gd name="connsiteX11" fmla="*/ 760823 w 910858"/>
                <a:gd name="connsiteY11" fmla="*/ 1183052 h 1305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0858" h="1305060">
                  <a:moveTo>
                    <a:pt x="182179" y="368664"/>
                  </a:moveTo>
                  <a:cubicBezTo>
                    <a:pt x="429234" y="374021"/>
                    <a:pt x="676289" y="379379"/>
                    <a:pt x="767967" y="340089"/>
                  </a:cubicBezTo>
                  <a:cubicBezTo>
                    <a:pt x="859645" y="300799"/>
                    <a:pt x="847739" y="188880"/>
                    <a:pt x="732248" y="132921"/>
                  </a:cubicBezTo>
                  <a:cubicBezTo>
                    <a:pt x="616757" y="76962"/>
                    <a:pt x="191704" y="-21861"/>
                    <a:pt x="75023" y="4333"/>
                  </a:cubicBezTo>
                  <a:cubicBezTo>
                    <a:pt x="-41658" y="30527"/>
                    <a:pt x="5967" y="213883"/>
                    <a:pt x="32161" y="290083"/>
                  </a:cubicBezTo>
                  <a:cubicBezTo>
                    <a:pt x="58355" y="366283"/>
                    <a:pt x="176227" y="437721"/>
                    <a:pt x="232186" y="461533"/>
                  </a:cubicBezTo>
                  <a:cubicBezTo>
                    <a:pt x="288145" y="485345"/>
                    <a:pt x="273858" y="325802"/>
                    <a:pt x="367917" y="432958"/>
                  </a:cubicBezTo>
                  <a:cubicBezTo>
                    <a:pt x="461976" y="540114"/>
                    <a:pt x="721533" y="959215"/>
                    <a:pt x="796542" y="1104471"/>
                  </a:cubicBezTo>
                  <a:cubicBezTo>
                    <a:pt x="871551" y="1249727"/>
                    <a:pt x="798923" y="1293781"/>
                    <a:pt x="817973" y="1304496"/>
                  </a:cubicBezTo>
                  <a:cubicBezTo>
                    <a:pt x="837023" y="1315212"/>
                    <a:pt x="909651" y="1169955"/>
                    <a:pt x="910842" y="1168764"/>
                  </a:cubicBezTo>
                  <a:cubicBezTo>
                    <a:pt x="912033" y="1167573"/>
                    <a:pt x="850120" y="1294971"/>
                    <a:pt x="825117" y="1297352"/>
                  </a:cubicBezTo>
                  <a:cubicBezTo>
                    <a:pt x="800114" y="1299733"/>
                    <a:pt x="760823" y="1183052"/>
                    <a:pt x="760823" y="118305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607843" y="5064919"/>
            <a:ext cx="1287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latin typeface="AhnbergHand" charset="0"/>
                <a:ea typeface="AhnbergHand" charset="0"/>
                <a:cs typeface="AhnbergHand" charset="0"/>
              </a:rPr>
              <a:t>Jio</a:t>
            </a:r>
            <a:r>
              <a:rPr lang="en-US" sz="1200" dirty="0" smtClean="0">
                <a:latin typeface="AhnbergHand" charset="0"/>
                <a:ea typeface="AhnbergHand" charset="0"/>
                <a:cs typeface="AhnbergHand" charset="0"/>
              </a:rPr>
              <a:t> (Reliance)</a:t>
            </a:r>
            <a:endParaRPr lang="en-US" sz="1200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518500" y="4099170"/>
            <a:ext cx="1378147" cy="1371968"/>
          </a:xfrm>
          <a:custGeom>
            <a:avLst/>
            <a:gdLst>
              <a:gd name="connsiteX0" fmla="*/ 503681 w 1378147"/>
              <a:gd name="connsiteY0" fmla="*/ 937174 h 1371968"/>
              <a:gd name="connsiteX1" fmla="*/ 17906 w 1378147"/>
              <a:gd name="connsiteY1" fmla="*/ 987180 h 1371968"/>
              <a:gd name="connsiteX2" fmla="*/ 167925 w 1378147"/>
              <a:gd name="connsiteY2" fmla="*/ 1230068 h 1371968"/>
              <a:gd name="connsiteX3" fmla="*/ 760856 w 1378147"/>
              <a:gd name="connsiteY3" fmla="*/ 1358655 h 1371968"/>
              <a:gd name="connsiteX4" fmla="*/ 1296638 w 1378147"/>
              <a:gd name="connsiteY4" fmla="*/ 1337224 h 1371968"/>
              <a:gd name="connsiteX5" fmla="*/ 1375219 w 1378147"/>
              <a:gd name="connsiteY5" fmla="*/ 1087193 h 1371968"/>
              <a:gd name="connsiteX6" fmla="*/ 1289494 w 1378147"/>
              <a:gd name="connsiteY6" fmla="*/ 915743 h 1371968"/>
              <a:gd name="connsiteX7" fmla="*/ 710850 w 1378147"/>
              <a:gd name="connsiteY7" fmla="*/ 930030 h 1371968"/>
              <a:gd name="connsiteX8" fmla="*/ 625125 w 1378147"/>
              <a:gd name="connsiteY8" fmla="*/ 894311 h 1371968"/>
              <a:gd name="connsiteX9" fmla="*/ 539400 w 1378147"/>
              <a:gd name="connsiteY9" fmla="*/ 558555 h 1371968"/>
              <a:gd name="connsiteX10" fmla="*/ 646556 w 1378147"/>
              <a:gd name="connsiteY10" fmla="*/ 51349 h 1371968"/>
              <a:gd name="connsiteX11" fmla="*/ 689419 w 1378147"/>
              <a:gd name="connsiteY11" fmla="*/ 15630 h 1371968"/>
              <a:gd name="connsiteX12" fmla="*/ 532256 w 1378147"/>
              <a:gd name="connsiteY12" fmla="*/ 37061 h 1371968"/>
              <a:gd name="connsiteX13" fmla="*/ 660844 w 1378147"/>
              <a:gd name="connsiteY13" fmla="*/ 8486 h 1371968"/>
              <a:gd name="connsiteX14" fmla="*/ 768000 w 1378147"/>
              <a:gd name="connsiteY14" fmla="*/ 158505 h 1371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78147" h="1371968">
                <a:moveTo>
                  <a:pt x="503681" y="937174"/>
                </a:moveTo>
                <a:cubicBezTo>
                  <a:pt x="288773" y="937769"/>
                  <a:pt x="73865" y="938364"/>
                  <a:pt x="17906" y="987180"/>
                </a:cubicBezTo>
                <a:cubicBezTo>
                  <a:pt x="-38053" y="1035996"/>
                  <a:pt x="44100" y="1168156"/>
                  <a:pt x="167925" y="1230068"/>
                </a:cubicBezTo>
                <a:cubicBezTo>
                  <a:pt x="291750" y="1291981"/>
                  <a:pt x="572737" y="1340796"/>
                  <a:pt x="760856" y="1358655"/>
                </a:cubicBezTo>
                <a:cubicBezTo>
                  <a:pt x="948975" y="1376514"/>
                  <a:pt x="1194244" y="1382468"/>
                  <a:pt x="1296638" y="1337224"/>
                </a:cubicBezTo>
                <a:cubicBezTo>
                  <a:pt x="1399032" y="1291980"/>
                  <a:pt x="1376410" y="1157440"/>
                  <a:pt x="1375219" y="1087193"/>
                </a:cubicBezTo>
                <a:cubicBezTo>
                  <a:pt x="1374028" y="1016946"/>
                  <a:pt x="1400222" y="941937"/>
                  <a:pt x="1289494" y="915743"/>
                </a:cubicBezTo>
                <a:cubicBezTo>
                  <a:pt x="1178766" y="889549"/>
                  <a:pt x="821578" y="933602"/>
                  <a:pt x="710850" y="930030"/>
                </a:cubicBezTo>
                <a:cubicBezTo>
                  <a:pt x="600122" y="926458"/>
                  <a:pt x="653700" y="956223"/>
                  <a:pt x="625125" y="894311"/>
                </a:cubicBezTo>
                <a:cubicBezTo>
                  <a:pt x="596550" y="832399"/>
                  <a:pt x="535828" y="699049"/>
                  <a:pt x="539400" y="558555"/>
                </a:cubicBezTo>
                <a:cubicBezTo>
                  <a:pt x="542972" y="418061"/>
                  <a:pt x="621553" y="141836"/>
                  <a:pt x="646556" y="51349"/>
                </a:cubicBezTo>
                <a:cubicBezTo>
                  <a:pt x="671559" y="-39139"/>
                  <a:pt x="708469" y="18011"/>
                  <a:pt x="689419" y="15630"/>
                </a:cubicBezTo>
                <a:cubicBezTo>
                  <a:pt x="670369" y="13249"/>
                  <a:pt x="537018" y="38252"/>
                  <a:pt x="532256" y="37061"/>
                </a:cubicBezTo>
                <a:cubicBezTo>
                  <a:pt x="527494" y="35870"/>
                  <a:pt x="621554" y="-11755"/>
                  <a:pt x="660844" y="8486"/>
                </a:cubicBezTo>
                <a:cubicBezTo>
                  <a:pt x="700134" y="28727"/>
                  <a:pt x="734067" y="93616"/>
                  <a:pt x="768000" y="1585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99797" y="4646654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>
                <a:latin typeface="AhnbergHand" charset="0"/>
                <a:ea typeface="AhnbergHand" charset="0"/>
                <a:cs typeface="AhnbergHand" charset="0"/>
              </a:rPr>
              <a:t>Claro</a:t>
            </a:r>
            <a:endParaRPr lang="en-US" sz="120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809891" y="4464540"/>
            <a:ext cx="705777" cy="513271"/>
          </a:xfrm>
          <a:custGeom>
            <a:avLst/>
            <a:gdLst>
              <a:gd name="connsiteX0" fmla="*/ 447784 w 705777"/>
              <a:gd name="connsiteY0" fmla="*/ 207473 h 513271"/>
              <a:gd name="connsiteX1" fmla="*/ 133459 w 705777"/>
              <a:gd name="connsiteY1" fmla="*/ 200329 h 513271"/>
              <a:gd name="connsiteX2" fmla="*/ 197753 w 705777"/>
              <a:gd name="connsiteY2" fmla="*/ 486079 h 513271"/>
              <a:gd name="connsiteX3" fmla="*/ 554940 w 705777"/>
              <a:gd name="connsiteY3" fmla="*/ 478935 h 513271"/>
              <a:gd name="connsiteX4" fmla="*/ 704959 w 705777"/>
              <a:gd name="connsiteY4" fmla="*/ 286054 h 513271"/>
              <a:gd name="connsiteX5" fmla="*/ 497790 w 705777"/>
              <a:gd name="connsiteY5" fmla="*/ 171754 h 513271"/>
              <a:gd name="connsiteX6" fmla="*/ 4872 w 705777"/>
              <a:gd name="connsiteY6" fmla="*/ 71741 h 513271"/>
              <a:gd name="connsiteX7" fmla="*/ 233472 w 705777"/>
              <a:gd name="connsiteY7" fmla="*/ 304 h 513271"/>
              <a:gd name="connsiteX8" fmla="*/ 26303 w 705777"/>
              <a:gd name="connsiteY8" fmla="*/ 50310 h 513271"/>
              <a:gd name="connsiteX9" fmla="*/ 90597 w 705777"/>
              <a:gd name="connsiteY9" fmla="*/ 150323 h 513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5777" h="513271">
                <a:moveTo>
                  <a:pt x="447784" y="207473"/>
                </a:moveTo>
                <a:cubicBezTo>
                  <a:pt x="311457" y="180684"/>
                  <a:pt x="175131" y="153895"/>
                  <a:pt x="133459" y="200329"/>
                </a:cubicBezTo>
                <a:cubicBezTo>
                  <a:pt x="91787" y="246763"/>
                  <a:pt x="127506" y="439645"/>
                  <a:pt x="197753" y="486079"/>
                </a:cubicBezTo>
                <a:cubicBezTo>
                  <a:pt x="268000" y="532513"/>
                  <a:pt x="470406" y="512273"/>
                  <a:pt x="554940" y="478935"/>
                </a:cubicBezTo>
                <a:cubicBezTo>
                  <a:pt x="639474" y="445598"/>
                  <a:pt x="714484" y="337251"/>
                  <a:pt x="704959" y="286054"/>
                </a:cubicBezTo>
                <a:cubicBezTo>
                  <a:pt x="695434" y="234857"/>
                  <a:pt x="614471" y="207473"/>
                  <a:pt x="497790" y="171754"/>
                </a:cubicBezTo>
                <a:cubicBezTo>
                  <a:pt x="381109" y="136035"/>
                  <a:pt x="48925" y="100316"/>
                  <a:pt x="4872" y="71741"/>
                </a:cubicBezTo>
                <a:cubicBezTo>
                  <a:pt x="-39181" y="43166"/>
                  <a:pt x="229900" y="3876"/>
                  <a:pt x="233472" y="304"/>
                </a:cubicBezTo>
                <a:cubicBezTo>
                  <a:pt x="237044" y="-3268"/>
                  <a:pt x="50115" y="25307"/>
                  <a:pt x="26303" y="50310"/>
                </a:cubicBezTo>
                <a:cubicBezTo>
                  <a:pt x="2490" y="75313"/>
                  <a:pt x="90597" y="150323"/>
                  <a:pt x="90597" y="1503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4401" y="3499393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>
                <a:latin typeface="AhnbergHand" charset="0"/>
                <a:ea typeface="AhnbergHand" charset="0"/>
                <a:cs typeface="AhnbergHand" charset="0"/>
              </a:rPr>
              <a:t>OTE</a:t>
            </a:r>
            <a:endParaRPr lang="en-US" sz="120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791606" y="3428894"/>
            <a:ext cx="1386389" cy="387127"/>
          </a:xfrm>
          <a:custGeom>
            <a:avLst/>
            <a:gdLst>
              <a:gd name="connsiteX0" fmla="*/ 537507 w 1386389"/>
              <a:gd name="connsiteY0" fmla="*/ 135837 h 387127"/>
              <a:gd name="connsiteX1" fmla="*/ 287475 w 1386389"/>
              <a:gd name="connsiteY1" fmla="*/ 21537 h 387127"/>
              <a:gd name="connsiteX2" fmla="*/ 1725 w 1386389"/>
              <a:gd name="connsiteY2" fmla="*/ 150125 h 387127"/>
              <a:gd name="connsiteX3" fmla="*/ 180319 w 1386389"/>
              <a:gd name="connsiteY3" fmla="*/ 314431 h 387127"/>
              <a:gd name="connsiteX4" fmla="*/ 430350 w 1386389"/>
              <a:gd name="connsiteY4" fmla="*/ 378725 h 387127"/>
              <a:gd name="connsiteX5" fmla="*/ 630375 w 1386389"/>
              <a:gd name="connsiteY5" fmla="*/ 135837 h 387127"/>
              <a:gd name="connsiteX6" fmla="*/ 666094 w 1386389"/>
              <a:gd name="connsiteY6" fmla="*/ 107262 h 387127"/>
              <a:gd name="connsiteX7" fmla="*/ 1051857 w 1386389"/>
              <a:gd name="connsiteY7" fmla="*/ 85831 h 387127"/>
              <a:gd name="connsiteX8" fmla="*/ 1366182 w 1386389"/>
              <a:gd name="connsiteY8" fmla="*/ 50112 h 387127"/>
              <a:gd name="connsiteX9" fmla="*/ 1187588 w 1386389"/>
              <a:gd name="connsiteY9" fmla="*/ 106 h 387127"/>
              <a:gd name="connsiteX10" fmla="*/ 1380469 w 1386389"/>
              <a:gd name="connsiteY10" fmla="*/ 64400 h 387127"/>
              <a:gd name="connsiteX11" fmla="*/ 1337607 w 1386389"/>
              <a:gd name="connsiteY11" fmla="*/ 157269 h 387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86389" h="387127">
                <a:moveTo>
                  <a:pt x="537507" y="135837"/>
                </a:moveTo>
                <a:cubicBezTo>
                  <a:pt x="457139" y="77496"/>
                  <a:pt x="376772" y="19156"/>
                  <a:pt x="287475" y="21537"/>
                </a:cubicBezTo>
                <a:cubicBezTo>
                  <a:pt x="198178" y="23918"/>
                  <a:pt x="19584" y="101309"/>
                  <a:pt x="1725" y="150125"/>
                </a:cubicBezTo>
                <a:cubicBezTo>
                  <a:pt x="-16134" y="198941"/>
                  <a:pt x="108881" y="276331"/>
                  <a:pt x="180319" y="314431"/>
                </a:cubicBezTo>
                <a:cubicBezTo>
                  <a:pt x="251757" y="352531"/>
                  <a:pt x="355341" y="408491"/>
                  <a:pt x="430350" y="378725"/>
                </a:cubicBezTo>
                <a:cubicBezTo>
                  <a:pt x="505359" y="348959"/>
                  <a:pt x="591084" y="181081"/>
                  <a:pt x="630375" y="135837"/>
                </a:cubicBezTo>
                <a:cubicBezTo>
                  <a:pt x="669666" y="90593"/>
                  <a:pt x="595847" y="115596"/>
                  <a:pt x="666094" y="107262"/>
                </a:cubicBezTo>
                <a:cubicBezTo>
                  <a:pt x="736341" y="98928"/>
                  <a:pt x="935176" y="95356"/>
                  <a:pt x="1051857" y="85831"/>
                </a:cubicBezTo>
                <a:cubicBezTo>
                  <a:pt x="1168538" y="76306"/>
                  <a:pt x="1343560" y="64399"/>
                  <a:pt x="1366182" y="50112"/>
                </a:cubicBezTo>
                <a:cubicBezTo>
                  <a:pt x="1388804" y="35824"/>
                  <a:pt x="1185207" y="-2275"/>
                  <a:pt x="1187588" y="106"/>
                </a:cubicBezTo>
                <a:cubicBezTo>
                  <a:pt x="1189969" y="2487"/>
                  <a:pt x="1355466" y="38206"/>
                  <a:pt x="1380469" y="64400"/>
                </a:cubicBezTo>
                <a:cubicBezTo>
                  <a:pt x="1405472" y="90594"/>
                  <a:pt x="1343560" y="141791"/>
                  <a:pt x="1337607" y="1572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5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308181" cy="1325563"/>
          </a:xfrm>
        </p:spPr>
        <p:txBody>
          <a:bodyPr/>
          <a:lstStyle/>
          <a:p>
            <a:r>
              <a:rPr lang="en-US" dirty="0" smtClean="0">
                <a:latin typeface="Powderfinger Type" charset="0"/>
                <a:ea typeface="Powderfinger Type" charset="0"/>
                <a:cs typeface="Powderfinger Type" charset="0"/>
              </a:rPr>
              <a:t>Where are the </a:t>
            </a:r>
            <a:r>
              <a:rPr lang="en-US" smtClean="0">
                <a:latin typeface="Powderfinger Type" charset="0"/>
                <a:ea typeface="Powderfinger Type" charset="0"/>
                <a:cs typeface="Powderfinger Type" charset="0"/>
              </a:rPr>
              <a:t>IPv6 Gaps?</a:t>
            </a:r>
            <a:endParaRPr lang="en-US" dirty="0">
              <a:latin typeface="Powderfinger Type" charset="0"/>
              <a:ea typeface="Powderfinger Type" charset="0"/>
              <a:cs typeface="Powderfinger Type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94333"/>
            <a:ext cx="7886700" cy="3613922"/>
          </a:xfrm>
        </p:spPr>
      </p:pic>
      <p:sp>
        <p:nvSpPr>
          <p:cNvPr id="6" name="TextBox 5"/>
          <p:cNvSpPr txBox="1"/>
          <p:nvPr/>
        </p:nvSpPr>
        <p:spPr>
          <a:xfrm>
            <a:off x="4493419" y="1912054"/>
            <a:ext cx="1640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latin typeface="AhnbergHand" charset="0"/>
                <a:ea typeface="AhnbergHand" charset="0"/>
                <a:cs typeface="AhnbergHand" charset="0"/>
              </a:rPr>
              <a:t>Eastern Europe</a:t>
            </a:r>
            <a:endParaRPr lang="en-US" sz="140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907756" y="2471653"/>
            <a:ext cx="1048213" cy="967932"/>
          </a:xfrm>
          <a:custGeom>
            <a:avLst/>
            <a:gdLst>
              <a:gd name="connsiteX0" fmla="*/ 142875 w 1048213"/>
              <a:gd name="connsiteY0" fmla="*/ 414422 h 967932"/>
              <a:gd name="connsiteX1" fmla="*/ 71438 w 1048213"/>
              <a:gd name="connsiteY1" fmla="*/ 843047 h 967932"/>
              <a:gd name="connsiteX2" fmla="*/ 228600 w 1048213"/>
              <a:gd name="connsiteY2" fmla="*/ 957347 h 967932"/>
              <a:gd name="connsiteX3" fmla="*/ 557213 w 1048213"/>
              <a:gd name="connsiteY3" fmla="*/ 921628 h 967932"/>
              <a:gd name="connsiteX4" fmla="*/ 771525 w 1048213"/>
              <a:gd name="connsiteY4" fmla="*/ 593016 h 967932"/>
              <a:gd name="connsiteX5" fmla="*/ 1028700 w 1048213"/>
              <a:gd name="connsiteY5" fmla="*/ 335841 h 967932"/>
              <a:gd name="connsiteX6" fmla="*/ 914400 w 1048213"/>
              <a:gd name="connsiteY6" fmla="*/ 85 h 967932"/>
              <a:gd name="connsiteX7" fmla="*/ 0 w 1048213"/>
              <a:gd name="connsiteY7" fmla="*/ 300122 h 9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8213" h="967932">
                <a:moveTo>
                  <a:pt x="142875" y="414422"/>
                </a:moveTo>
                <a:cubicBezTo>
                  <a:pt x="100013" y="583491"/>
                  <a:pt x="57151" y="752560"/>
                  <a:pt x="71438" y="843047"/>
                </a:cubicBezTo>
                <a:cubicBezTo>
                  <a:pt x="85725" y="933534"/>
                  <a:pt x="147638" y="944250"/>
                  <a:pt x="228600" y="957347"/>
                </a:cubicBezTo>
                <a:cubicBezTo>
                  <a:pt x="309563" y="970444"/>
                  <a:pt x="466726" y="982350"/>
                  <a:pt x="557213" y="921628"/>
                </a:cubicBezTo>
                <a:cubicBezTo>
                  <a:pt x="647700" y="860906"/>
                  <a:pt x="692944" y="690647"/>
                  <a:pt x="771525" y="593016"/>
                </a:cubicBezTo>
                <a:cubicBezTo>
                  <a:pt x="850106" y="495385"/>
                  <a:pt x="1004887" y="434663"/>
                  <a:pt x="1028700" y="335841"/>
                </a:cubicBezTo>
                <a:cubicBezTo>
                  <a:pt x="1052513" y="237019"/>
                  <a:pt x="1085850" y="6038"/>
                  <a:pt x="914400" y="85"/>
                </a:cubicBezTo>
                <a:cubicBezTo>
                  <a:pt x="742950" y="-5868"/>
                  <a:pt x="0" y="300122"/>
                  <a:pt x="0" y="30012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172075" y="2214563"/>
            <a:ext cx="193212" cy="288131"/>
          </a:xfrm>
          <a:custGeom>
            <a:avLst/>
            <a:gdLst>
              <a:gd name="connsiteX0" fmla="*/ 42863 w 193212"/>
              <a:gd name="connsiteY0" fmla="*/ 0 h 288131"/>
              <a:gd name="connsiteX1" fmla="*/ 114300 w 193212"/>
              <a:gd name="connsiteY1" fmla="*/ 228600 h 288131"/>
              <a:gd name="connsiteX2" fmla="*/ 157163 w 193212"/>
              <a:gd name="connsiteY2" fmla="*/ 285750 h 288131"/>
              <a:gd name="connsiteX3" fmla="*/ 192881 w 193212"/>
              <a:gd name="connsiteY3" fmla="*/ 171450 h 288131"/>
              <a:gd name="connsiteX4" fmla="*/ 135731 w 193212"/>
              <a:gd name="connsiteY4" fmla="*/ 271462 h 288131"/>
              <a:gd name="connsiteX5" fmla="*/ 0 w 193212"/>
              <a:gd name="connsiteY5" fmla="*/ 207168 h 288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212" h="288131">
                <a:moveTo>
                  <a:pt x="42863" y="0"/>
                </a:moveTo>
                <a:cubicBezTo>
                  <a:pt x="69056" y="90487"/>
                  <a:pt x="95250" y="180975"/>
                  <a:pt x="114300" y="228600"/>
                </a:cubicBezTo>
                <a:cubicBezTo>
                  <a:pt x="133350" y="276225"/>
                  <a:pt x="144066" y="295275"/>
                  <a:pt x="157163" y="285750"/>
                </a:cubicBezTo>
                <a:cubicBezTo>
                  <a:pt x="170260" y="276225"/>
                  <a:pt x="196453" y="173831"/>
                  <a:pt x="192881" y="171450"/>
                </a:cubicBezTo>
                <a:cubicBezTo>
                  <a:pt x="189309" y="169069"/>
                  <a:pt x="167878" y="265509"/>
                  <a:pt x="135731" y="271462"/>
                </a:cubicBezTo>
                <a:cubicBezTo>
                  <a:pt x="103584" y="277415"/>
                  <a:pt x="21431" y="216693"/>
                  <a:pt x="0" y="20716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259193" y="2641599"/>
            <a:ext cx="2844480" cy="1973328"/>
          </a:xfrm>
          <a:custGeom>
            <a:avLst/>
            <a:gdLst>
              <a:gd name="connsiteX0" fmla="*/ 441520 w 2844480"/>
              <a:gd name="connsiteY0" fmla="*/ 501651 h 1973328"/>
              <a:gd name="connsiteX1" fmla="*/ 20038 w 2844480"/>
              <a:gd name="connsiteY1" fmla="*/ 765970 h 1973328"/>
              <a:gd name="connsiteX2" fmla="*/ 98620 w 2844480"/>
              <a:gd name="connsiteY2" fmla="*/ 1023145 h 1973328"/>
              <a:gd name="connsiteX3" fmla="*/ 370082 w 2844480"/>
              <a:gd name="connsiteY3" fmla="*/ 1416051 h 1973328"/>
              <a:gd name="connsiteX4" fmla="*/ 863001 w 2844480"/>
              <a:gd name="connsiteY4" fmla="*/ 1187451 h 1973328"/>
              <a:gd name="connsiteX5" fmla="*/ 1091601 w 2844480"/>
              <a:gd name="connsiteY5" fmla="*/ 908845 h 1973328"/>
              <a:gd name="connsiteX6" fmla="*/ 1427357 w 2844480"/>
              <a:gd name="connsiteY6" fmla="*/ 1223170 h 1973328"/>
              <a:gd name="connsiteX7" fmla="*/ 1348776 w 2844480"/>
              <a:gd name="connsiteY7" fmla="*/ 1601789 h 1973328"/>
              <a:gd name="connsiteX8" fmla="*/ 1820263 w 2844480"/>
              <a:gd name="connsiteY8" fmla="*/ 1966120 h 1973328"/>
              <a:gd name="connsiteX9" fmla="*/ 2591788 w 2844480"/>
              <a:gd name="connsiteY9" fmla="*/ 1258889 h 1973328"/>
              <a:gd name="connsiteX10" fmla="*/ 2720376 w 2844480"/>
              <a:gd name="connsiteY10" fmla="*/ 1001714 h 1973328"/>
              <a:gd name="connsiteX11" fmla="*/ 2070295 w 2844480"/>
              <a:gd name="connsiteY11" fmla="*/ 1101726 h 1973328"/>
              <a:gd name="connsiteX12" fmla="*/ 2170307 w 2844480"/>
              <a:gd name="connsiteY12" fmla="*/ 773114 h 1973328"/>
              <a:gd name="connsiteX13" fmla="*/ 2356045 w 2844480"/>
              <a:gd name="connsiteY13" fmla="*/ 615951 h 1973328"/>
              <a:gd name="connsiteX14" fmla="*/ 2584645 w 2844480"/>
              <a:gd name="connsiteY14" fmla="*/ 651670 h 1973328"/>
              <a:gd name="connsiteX15" fmla="*/ 2777526 w 2844480"/>
              <a:gd name="connsiteY15" fmla="*/ 465932 h 1973328"/>
              <a:gd name="connsiteX16" fmla="*/ 2720376 w 2844480"/>
              <a:gd name="connsiteY16" fmla="*/ 30164 h 1973328"/>
              <a:gd name="connsiteX17" fmla="*/ 1427357 w 2844480"/>
              <a:gd name="connsiteY17" fmla="*/ 94457 h 1973328"/>
              <a:gd name="connsiteX18" fmla="*/ 520101 w 2844480"/>
              <a:gd name="connsiteY18" fmla="*/ 551657 h 19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844480" h="1973328">
                <a:moveTo>
                  <a:pt x="441520" y="501651"/>
                </a:moveTo>
                <a:cubicBezTo>
                  <a:pt x="259354" y="590352"/>
                  <a:pt x="77188" y="679054"/>
                  <a:pt x="20038" y="765970"/>
                </a:cubicBezTo>
                <a:cubicBezTo>
                  <a:pt x="-37112" y="852886"/>
                  <a:pt x="40279" y="914798"/>
                  <a:pt x="98620" y="1023145"/>
                </a:cubicBezTo>
                <a:cubicBezTo>
                  <a:pt x="156961" y="1131492"/>
                  <a:pt x="242685" y="1388667"/>
                  <a:pt x="370082" y="1416051"/>
                </a:cubicBezTo>
                <a:cubicBezTo>
                  <a:pt x="497479" y="1443435"/>
                  <a:pt x="742748" y="1271985"/>
                  <a:pt x="863001" y="1187451"/>
                </a:cubicBezTo>
                <a:cubicBezTo>
                  <a:pt x="983254" y="1102917"/>
                  <a:pt x="997542" y="902892"/>
                  <a:pt x="1091601" y="908845"/>
                </a:cubicBezTo>
                <a:cubicBezTo>
                  <a:pt x="1185660" y="914798"/>
                  <a:pt x="1384495" y="1107679"/>
                  <a:pt x="1427357" y="1223170"/>
                </a:cubicBezTo>
                <a:cubicBezTo>
                  <a:pt x="1470219" y="1338661"/>
                  <a:pt x="1283292" y="1477964"/>
                  <a:pt x="1348776" y="1601789"/>
                </a:cubicBezTo>
                <a:cubicBezTo>
                  <a:pt x="1414260" y="1725614"/>
                  <a:pt x="1613094" y="2023270"/>
                  <a:pt x="1820263" y="1966120"/>
                </a:cubicBezTo>
                <a:cubicBezTo>
                  <a:pt x="2027432" y="1908970"/>
                  <a:pt x="2441769" y="1419623"/>
                  <a:pt x="2591788" y="1258889"/>
                </a:cubicBezTo>
                <a:cubicBezTo>
                  <a:pt x="2741807" y="1098155"/>
                  <a:pt x="2807291" y="1027908"/>
                  <a:pt x="2720376" y="1001714"/>
                </a:cubicBezTo>
                <a:cubicBezTo>
                  <a:pt x="2633461" y="975520"/>
                  <a:pt x="2161973" y="1139826"/>
                  <a:pt x="2070295" y="1101726"/>
                </a:cubicBezTo>
                <a:cubicBezTo>
                  <a:pt x="1978617" y="1063626"/>
                  <a:pt x="2122682" y="854077"/>
                  <a:pt x="2170307" y="773114"/>
                </a:cubicBezTo>
                <a:cubicBezTo>
                  <a:pt x="2217932" y="692152"/>
                  <a:pt x="2286989" y="636192"/>
                  <a:pt x="2356045" y="615951"/>
                </a:cubicBezTo>
                <a:cubicBezTo>
                  <a:pt x="2425101" y="595710"/>
                  <a:pt x="2514398" y="676673"/>
                  <a:pt x="2584645" y="651670"/>
                </a:cubicBezTo>
                <a:cubicBezTo>
                  <a:pt x="2654892" y="626667"/>
                  <a:pt x="2754904" y="569516"/>
                  <a:pt x="2777526" y="465932"/>
                </a:cubicBezTo>
                <a:cubicBezTo>
                  <a:pt x="2800148" y="362348"/>
                  <a:pt x="2945404" y="92077"/>
                  <a:pt x="2720376" y="30164"/>
                </a:cubicBezTo>
                <a:cubicBezTo>
                  <a:pt x="2495348" y="-31749"/>
                  <a:pt x="1794070" y="7541"/>
                  <a:pt x="1427357" y="94457"/>
                </a:cubicBezTo>
                <a:cubicBezTo>
                  <a:pt x="1060644" y="181373"/>
                  <a:pt x="520101" y="551657"/>
                  <a:pt x="520101" y="5516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489415" y="3320486"/>
            <a:ext cx="13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hnbergHand" charset="0"/>
                <a:ea typeface="AhnbergHand" charset="0"/>
                <a:cs typeface="AhnbergHand" charset="0"/>
              </a:rPr>
              <a:t>Most of Asia</a:t>
            </a:r>
            <a:endParaRPr lang="en-US" sz="1400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338146" y="3414063"/>
            <a:ext cx="1663632" cy="1906845"/>
          </a:xfrm>
          <a:custGeom>
            <a:avLst/>
            <a:gdLst>
              <a:gd name="connsiteX0" fmla="*/ 26685 w 1663632"/>
              <a:gd name="connsiteY0" fmla="*/ 1122218 h 1906845"/>
              <a:gd name="connsiteX1" fmla="*/ 841073 w 1663632"/>
              <a:gd name="connsiteY1" fmla="*/ 1893743 h 1906845"/>
              <a:gd name="connsiteX2" fmla="*/ 1562592 w 1663632"/>
              <a:gd name="connsiteY2" fmla="*/ 1550843 h 1906845"/>
              <a:gd name="connsiteX3" fmla="*/ 1619742 w 1663632"/>
              <a:gd name="connsiteY3" fmla="*/ 822181 h 1906845"/>
              <a:gd name="connsiteX4" fmla="*/ 1198260 w 1663632"/>
              <a:gd name="connsiteY4" fmla="*/ 279256 h 1906845"/>
              <a:gd name="connsiteX5" fmla="*/ 505317 w 1663632"/>
              <a:gd name="connsiteY5" fmla="*/ 650 h 1906845"/>
              <a:gd name="connsiteX6" fmla="*/ 48117 w 1663632"/>
              <a:gd name="connsiteY6" fmla="*/ 229250 h 1906845"/>
              <a:gd name="connsiteX7" fmla="*/ 33829 w 1663632"/>
              <a:gd name="connsiteY7" fmla="*/ 993631 h 1906845"/>
              <a:gd name="connsiteX8" fmla="*/ 226710 w 1663632"/>
              <a:gd name="connsiteY8" fmla="*/ 1143650 h 190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63632" h="1906845">
                <a:moveTo>
                  <a:pt x="26685" y="1122218"/>
                </a:moveTo>
                <a:cubicBezTo>
                  <a:pt x="305887" y="1472262"/>
                  <a:pt x="585089" y="1822306"/>
                  <a:pt x="841073" y="1893743"/>
                </a:cubicBezTo>
                <a:cubicBezTo>
                  <a:pt x="1097058" y="1965181"/>
                  <a:pt x="1432814" y="1729437"/>
                  <a:pt x="1562592" y="1550843"/>
                </a:cubicBezTo>
                <a:cubicBezTo>
                  <a:pt x="1692370" y="1372249"/>
                  <a:pt x="1680464" y="1034112"/>
                  <a:pt x="1619742" y="822181"/>
                </a:cubicBezTo>
                <a:cubicBezTo>
                  <a:pt x="1559020" y="610250"/>
                  <a:pt x="1383998" y="416178"/>
                  <a:pt x="1198260" y="279256"/>
                </a:cubicBezTo>
                <a:cubicBezTo>
                  <a:pt x="1012523" y="142334"/>
                  <a:pt x="697007" y="8984"/>
                  <a:pt x="505317" y="650"/>
                </a:cubicBezTo>
                <a:cubicBezTo>
                  <a:pt x="313627" y="-7684"/>
                  <a:pt x="126698" y="63753"/>
                  <a:pt x="48117" y="229250"/>
                </a:cubicBezTo>
                <a:cubicBezTo>
                  <a:pt x="-30464" y="394747"/>
                  <a:pt x="4063" y="841231"/>
                  <a:pt x="33829" y="993631"/>
                </a:cubicBezTo>
                <a:cubicBezTo>
                  <a:pt x="63595" y="1146031"/>
                  <a:pt x="145152" y="1144840"/>
                  <a:pt x="226710" y="114365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94699" y="5249560"/>
            <a:ext cx="7296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hnbergHand" charset="0"/>
                <a:ea typeface="AhnbergHand" charset="0"/>
                <a:cs typeface="AhnbergHand" charset="0"/>
              </a:rPr>
              <a:t>Africa</a:t>
            </a:r>
            <a:endParaRPr lang="en-US" sz="1400" dirty="0"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87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308181" cy="1325563"/>
          </a:xfrm>
        </p:spPr>
        <p:txBody>
          <a:bodyPr/>
          <a:lstStyle/>
          <a:p>
            <a:r>
              <a:rPr lang="en-US" dirty="0" smtClean="0">
                <a:latin typeface="Powderfinger Type" charset="0"/>
                <a:ea typeface="Powderfinger Type" charset="0"/>
                <a:cs typeface="Powderfinger Type" charset="0"/>
              </a:rPr>
              <a:t>Where are the </a:t>
            </a:r>
            <a:r>
              <a:rPr lang="en-US" smtClean="0">
                <a:latin typeface="Powderfinger Type" charset="0"/>
                <a:ea typeface="Powderfinger Type" charset="0"/>
                <a:cs typeface="Powderfinger Type" charset="0"/>
              </a:rPr>
              <a:t>IPv6 Gaps?</a:t>
            </a:r>
            <a:endParaRPr lang="en-US" dirty="0">
              <a:latin typeface="Powderfinger Type" charset="0"/>
              <a:ea typeface="Powderfinger Type" charset="0"/>
              <a:cs typeface="Powderfinger Type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94333"/>
            <a:ext cx="7886700" cy="3613922"/>
          </a:xfrm>
        </p:spPr>
      </p:pic>
      <p:sp>
        <p:nvSpPr>
          <p:cNvPr id="6" name="TextBox 5"/>
          <p:cNvSpPr txBox="1"/>
          <p:nvPr/>
        </p:nvSpPr>
        <p:spPr>
          <a:xfrm>
            <a:off x="4493419" y="1912054"/>
            <a:ext cx="1640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latin typeface="AhnbergHand" charset="0"/>
                <a:ea typeface="AhnbergHand" charset="0"/>
                <a:cs typeface="AhnbergHand" charset="0"/>
              </a:rPr>
              <a:t>Eastern Europe</a:t>
            </a:r>
            <a:endParaRPr lang="en-US" sz="140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907756" y="2471653"/>
            <a:ext cx="1048213" cy="967932"/>
          </a:xfrm>
          <a:custGeom>
            <a:avLst/>
            <a:gdLst>
              <a:gd name="connsiteX0" fmla="*/ 142875 w 1048213"/>
              <a:gd name="connsiteY0" fmla="*/ 414422 h 967932"/>
              <a:gd name="connsiteX1" fmla="*/ 71438 w 1048213"/>
              <a:gd name="connsiteY1" fmla="*/ 843047 h 967932"/>
              <a:gd name="connsiteX2" fmla="*/ 228600 w 1048213"/>
              <a:gd name="connsiteY2" fmla="*/ 957347 h 967932"/>
              <a:gd name="connsiteX3" fmla="*/ 557213 w 1048213"/>
              <a:gd name="connsiteY3" fmla="*/ 921628 h 967932"/>
              <a:gd name="connsiteX4" fmla="*/ 771525 w 1048213"/>
              <a:gd name="connsiteY4" fmla="*/ 593016 h 967932"/>
              <a:gd name="connsiteX5" fmla="*/ 1028700 w 1048213"/>
              <a:gd name="connsiteY5" fmla="*/ 335841 h 967932"/>
              <a:gd name="connsiteX6" fmla="*/ 914400 w 1048213"/>
              <a:gd name="connsiteY6" fmla="*/ 85 h 967932"/>
              <a:gd name="connsiteX7" fmla="*/ 0 w 1048213"/>
              <a:gd name="connsiteY7" fmla="*/ 300122 h 9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8213" h="967932">
                <a:moveTo>
                  <a:pt x="142875" y="414422"/>
                </a:moveTo>
                <a:cubicBezTo>
                  <a:pt x="100013" y="583491"/>
                  <a:pt x="57151" y="752560"/>
                  <a:pt x="71438" y="843047"/>
                </a:cubicBezTo>
                <a:cubicBezTo>
                  <a:pt x="85725" y="933534"/>
                  <a:pt x="147638" y="944250"/>
                  <a:pt x="228600" y="957347"/>
                </a:cubicBezTo>
                <a:cubicBezTo>
                  <a:pt x="309563" y="970444"/>
                  <a:pt x="466726" y="982350"/>
                  <a:pt x="557213" y="921628"/>
                </a:cubicBezTo>
                <a:cubicBezTo>
                  <a:pt x="647700" y="860906"/>
                  <a:pt x="692944" y="690647"/>
                  <a:pt x="771525" y="593016"/>
                </a:cubicBezTo>
                <a:cubicBezTo>
                  <a:pt x="850106" y="495385"/>
                  <a:pt x="1004887" y="434663"/>
                  <a:pt x="1028700" y="335841"/>
                </a:cubicBezTo>
                <a:cubicBezTo>
                  <a:pt x="1052513" y="237019"/>
                  <a:pt x="1085850" y="6038"/>
                  <a:pt x="914400" y="85"/>
                </a:cubicBezTo>
                <a:cubicBezTo>
                  <a:pt x="742950" y="-5868"/>
                  <a:pt x="0" y="300122"/>
                  <a:pt x="0" y="30012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172075" y="2214563"/>
            <a:ext cx="193212" cy="288131"/>
          </a:xfrm>
          <a:custGeom>
            <a:avLst/>
            <a:gdLst>
              <a:gd name="connsiteX0" fmla="*/ 42863 w 193212"/>
              <a:gd name="connsiteY0" fmla="*/ 0 h 288131"/>
              <a:gd name="connsiteX1" fmla="*/ 114300 w 193212"/>
              <a:gd name="connsiteY1" fmla="*/ 228600 h 288131"/>
              <a:gd name="connsiteX2" fmla="*/ 157163 w 193212"/>
              <a:gd name="connsiteY2" fmla="*/ 285750 h 288131"/>
              <a:gd name="connsiteX3" fmla="*/ 192881 w 193212"/>
              <a:gd name="connsiteY3" fmla="*/ 171450 h 288131"/>
              <a:gd name="connsiteX4" fmla="*/ 135731 w 193212"/>
              <a:gd name="connsiteY4" fmla="*/ 271462 h 288131"/>
              <a:gd name="connsiteX5" fmla="*/ 0 w 193212"/>
              <a:gd name="connsiteY5" fmla="*/ 207168 h 288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212" h="288131">
                <a:moveTo>
                  <a:pt x="42863" y="0"/>
                </a:moveTo>
                <a:cubicBezTo>
                  <a:pt x="69056" y="90487"/>
                  <a:pt x="95250" y="180975"/>
                  <a:pt x="114300" y="228600"/>
                </a:cubicBezTo>
                <a:cubicBezTo>
                  <a:pt x="133350" y="276225"/>
                  <a:pt x="144066" y="295275"/>
                  <a:pt x="157163" y="285750"/>
                </a:cubicBezTo>
                <a:cubicBezTo>
                  <a:pt x="170260" y="276225"/>
                  <a:pt x="196453" y="173831"/>
                  <a:pt x="192881" y="171450"/>
                </a:cubicBezTo>
                <a:cubicBezTo>
                  <a:pt x="189309" y="169069"/>
                  <a:pt x="167878" y="265509"/>
                  <a:pt x="135731" y="271462"/>
                </a:cubicBezTo>
                <a:cubicBezTo>
                  <a:pt x="103584" y="277415"/>
                  <a:pt x="21431" y="216693"/>
                  <a:pt x="0" y="20716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259193" y="2641599"/>
            <a:ext cx="2844480" cy="1973328"/>
          </a:xfrm>
          <a:custGeom>
            <a:avLst/>
            <a:gdLst>
              <a:gd name="connsiteX0" fmla="*/ 441520 w 2844480"/>
              <a:gd name="connsiteY0" fmla="*/ 501651 h 1973328"/>
              <a:gd name="connsiteX1" fmla="*/ 20038 w 2844480"/>
              <a:gd name="connsiteY1" fmla="*/ 765970 h 1973328"/>
              <a:gd name="connsiteX2" fmla="*/ 98620 w 2844480"/>
              <a:gd name="connsiteY2" fmla="*/ 1023145 h 1973328"/>
              <a:gd name="connsiteX3" fmla="*/ 370082 w 2844480"/>
              <a:gd name="connsiteY3" fmla="*/ 1416051 h 1973328"/>
              <a:gd name="connsiteX4" fmla="*/ 863001 w 2844480"/>
              <a:gd name="connsiteY4" fmla="*/ 1187451 h 1973328"/>
              <a:gd name="connsiteX5" fmla="*/ 1091601 w 2844480"/>
              <a:gd name="connsiteY5" fmla="*/ 908845 h 1973328"/>
              <a:gd name="connsiteX6" fmla="*/ 1427357 w 2844480"/>
              <a:gd name="connsiteY6" fmla="*/ 1223170 h 1973328"/>
              <a:gd name="connsiteX7" fmla="*/ 1348776 w 2844480"/>
              <a:gd name="connsiteY7" fmla="*/ 1601789 h 1973328"/>
              <a:gd name="connsiteX8" fmla="*/ 1820263 w 2844480"/>
              <a:gd name="connsiteY8" fmla="*/ 1966120 h 1973328"/>
              <a:gd name="connsiteX9" fmla="*/ 2591788 w 2844480"/>
              <a:gd name="connsiteY9" fmla="*/ 1258889 h 1973328"/>
              <a:gd name="connsiteX10" fmla="*/ 2720376 w 2844480"/>
              <a:gd name="connsiteY10" fmla="*/ 1001714 h 1973328"/>
              <a:gd name="connsiteX11" fmla="*/ 2070295 w 2844480"/>
              <a:gd name="connsiteY11" fmla="*/ 1101726 h 1973328"/>
              <a:gd name="connsiteX12" fmla="*/ 2170307 w 2844480"/>
              <a:gd name="connsiteY12" fmla="*/ 773114 h 1973328"/>
              <a:gd name="connsiteX13" fmla="*/ 2356045 w 2844480"/>
              <a:gd name="connsiteY13" fmla="*/ 615951 h 1973328"/>
              <a:gd name="connsiteX14" fmla="*/ 2584645 w 2844480"/>
              <a:gd name="connsiteY14" fmla="*/ 651670 h 1973328"/>
              <a:gd name="connsiteX15" fmla="*/ 2777526 w 2844480"/>
              <a:gd name="connsiteY15" fmla="*/ 465932 h 1973328"/>
              <a:gd name="connsiteX16" fmla="*/ 2720376 w 2844480"/>
              <a:gd name="connsiteY16" fmla="*/ 30164 h 1973328"/>
              <a:gd name="connsiteX17" fmla="*/ 1427357 w 2844480"/>
              <a:gd name="connsiteY17" fmla="*/ 94457 h 1973328"/>
              <a:gd name="connsiteX18" fmla="*/ 520101 w 2844480"/>
              <a:gd name="connsiteY18" fmla="*/ 551657 h 197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844480" h="1973328">
                <a:moveTo>
                  <a:pt x="441520" y="501651"/>
                </a:moveTo>
                <a:cubicBezTo>
                  <a:pt x="259354" y="590352"/>
                  <a:pt x="77188" y="679054"/>
                  <a:pt x="20038" y="765970"/>
                </a:cubicBezTo>
                <a:cubicBezTo>
                  <a:pt x="-37112" y="852886"/>
                  <a:pt x="40279" y="914798"/>
                  <a:pt x="98620" y="1023145"/>
                </a:cubicBezTo>
                <a:cubicBezTo>
                  <a:pt x="156961" y="1131492"/>
                  <a:pt x="242685" y="1388667"/>
                  <a:pt x="370082" y="1416051"/>
                </a:cubicBezTo>
                <a:cubicBezTo>
                  <a:pt x="497479" y="1443435"/>
                  <a:pt x="742748" y="1271985"/>
                  <a:pt x="863001" y="1187451"/>
                </a:cubicBezTo>
                <a:cubicBezTo>
                  <a:pt x="983254" y="1102917"/>
                  <a:pt x="997542" y="902892"/>
                  <a:pt x="1091601" y="908845"/>
                </a:cubicBezTo>
                <a:cubicBezTo>
                  <a:pt x="1185660" y="914798"/>
                  <a:pt x="1384495" y="1107679"/>
                  <a:pt x="1427357" y="1223170"/>
                </a:cubicBezTo>
                <a:cubicBezTo>
                  <a:pt x="1470219" y="1338661"/>
                  <a:pt x="1283292" y="1477964"/>
                  <a:pt x="1348776" y="1601789"/>
                </a:cubicBezTo>
                <a:cubicBezTo>
                  <a:pt x="1414260" y="1725614"/>
                  <a:pt x="1613094" y="2023270"/>
                  <a:pt x="1820263" y="1966120"/>
                </a:cubicBezTo>
                <a:cubicBezTo>
                  <a:pt x="2027432" y="1908970"/>
                  <a:pt x="2441769" y="1419623"/>
                  <a:pt x="2591788" y="1258889"/>
                </a:cubicBezTo>
                <a:cubicBezTo>
                  <a:pt x="2741807" y="1098155"/>
                  <a:pt x="2807291" y="1027908"/>
                  <a:pt x="2720376" y="1001714"/>
                </a:cubicBezTo>
                <a:cubicBezTo>
                  <a:pt x="2633461" y="975520"/>
                  <a:pt x="2161973" y="1139826"/>
                  <a:pt x="2070295" y="1101726"/>
                </a:cubicBezTo>
                <a:cubicBezTo>
                  <a:pt x="1978617" y="1063626"/>
                  <a:pt x="2122682" y="854077"/>
                  <a:pt x="2170307" y="773114"/>
                </a:cubicBezTo>
                <a:cubicBezTo>
                  <a:pt x="2217932" y="692152"/>
                  <a:pt x="2286989" y="636192"/>
                  <a:pt x="2356045" y="615951"/>
                </a:cubicBezTo>
                <a:cubicBezTo>
                  <a:pt x="2425101" y="595710"/>
                  <a:pt x="2514398" y="676673"/>
                  <a:pt x="2584645" y="651670"/>
                </a:cubicBezTo>
                <a:cubicBezTo>
                  <a:pt x="2654892" y="626667"/>
                  <a:pt x="2754904" y="569516"/>
                  <a:pt x="2777526" y="465932"/>
                </a:cubicBezTo>
                <a:cubicBezTo>
                  <a:pt x="2800148" y="362348"/>
                  <a:pt x="2945404" y="92077"/>
                  <a:pt x="2720376" y="30164"/>
                </a:cubicBezTo>
                <a:cubicBezTo>
                  <a:pt x="2495348" y="-31749"/>
                  <a:pt x="1794070" y="7541"/>
                  <a:pt x="1427357" y="94457"/>
                </a:cubicBezTo>
                <a:cubicBezTo>
                  <a:pt x="1060644" y="181373"/>
                  <a:pt x="520101" y="551657"/>
                  <a:pt x="520101" y="5516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489415" y="3320486"/>
            <a:ext cx="13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hnbergHand" charset="0"/>
                <a:ea typeface="AhnbergHand" charset="0"/>
                <a:cs typeface="AhnbergHand" charset="0"/>
              </a:rPr>
              <a:t>Most of Asia</a:t>
            </a:r>
            <a:endParaRPr lang="en-US" sz="1400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338146" y="3414063"/>
            <a:ext cx="1663632" cy="1906845"/>
          </a:xfrm>
          <a:custGeom>
            <a:avLst/>
            <a:gdLst>
              <a:gd name="connsiteX0" fmla="*/ 26685 w 1663632"/>
              <a:gd name="connsiteY0" fmla="*/ 1122218 h 1906845"/>
              <a:gd name="connsiteX1" fmla="*/ 841073 w 1663632"/>
              <a:gd name="connsiteY1" fmla="*/ 1893743 h 1906845"/>
              <a:gd name="connsiteX2" fmla="*/ 1562592 w 1663632"/>
              <a:gd name="connsiteY2" fmla="*/ 1550843 h 1906845"/>
              <a:gd name="connsiteX3" fmla="*/ 1619742 w 1663632"/>
              <a:gd name="connsiteY3" fmla="*/ 822181 h 1906845"/>
              <a:gd name="connsiteX4" fmla="*/ 1198260 w 1663632"/>
              <a:gd name="connsiteY4" fmla="*/ 279256 h 1906845"/>
              <a:gd name="connsiteX5" fmla="*/ 505317 w 1663632"/>
              <a:gd name="connsiteY5" fmla="*/ 650 h 1906845"/>
              <a:gd name="connsiteX6" fmla="*/ 48117 w 1663632"/>
              <a:gd name="connsiteY6" fmla="*/ 229250 h 1906845"/>
              <a:gd name="connsiteX7" fmla="*/ 33829 w 1663632"/>
              <a:gd name="connsiteY7" fmla="*/ 993631 h 1906845"/>
              <a:gd name="connsiteX8" fmla="*/ 226710 w 1663632"/>
              <a:gd name="connsiteY8" fmla="*/ 1143650 h 190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63632" h="1906845">
                <a:moveTo>
                  <a:pt x="26685" y="1122218"/>
                </a:moveTo>
                <a:cubicBezTo>
                  <a:pt x="305887" y="1472262"/>
                  <a:pt x="585089" y="1822306"/>
                  <a:pt x="841073" y="1893743"/>
                </a:cubicBezTo>
                <a:cubicBezTo>
                  <a:pt x="1097058" y="1965181"/>
                  <a:pt x="1432814" y="1729437"/>
                  <a:pt x="1562592" y="1550843"/>
                </a:cubicBezTo>
                <a:cubicBezTo>
                  <a:pt x="1692370" y="1372249"/>
                  <a:pt x="1680464" y="1034112"/>
                  <a:pt x="1619742" y="822181"/>
                </a:cubicBezTo>
                <a:cubicBezTo>
                  <a:pt x="1559020" y="610250"/>
                  <a:pt x="1383998" y="416178"/>
                  <a:pt x="1198260" y="279256"/>
                </a:cubicBezTo>
                <a:cubicBezTo>
                  <a:pt x="1012523" y="142334"/>
                  <a:pt x="697007" y="8984"/>
                  <a:pt x="505317" y="650"/>
                </a:cubicBezTo>
                <a:cubicBezTo>
                  <a:pt x="313627" y="-7684"/>
                  <a:pt x="126698" y="63753"/>
                  <a:pt x="48117" y="229250"/>
                </a:cubicBezTo>
                <a:cubicBezTo>
                  <a:pt x="-30464" y="394747"/>
                  <a:pt x="4063" y="841231"/>
                  <a:pt x="33829" y="993631"/>
                </a:cubicBezTo>
                <a:cubicBezTo>
                  <a:pt x="63595" y="1146031"/>
                  <a:pt x="145152" y="1144840"/>
                  <a:pt x="226710" y="114365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94699" y="5249560"/>
            <a:ext cx="7296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latin typeface="AhnbergHand" charset="0"/>
                <a:ea typeface="AhnbergHand" charset="0"/>
                <a:cs typeface="AhnbergHand" charset="0"/>
              </a:rPr>
              <a:t>Africa</a:t>
            </a:r>
            <a:endParaRPr lang="en-US" sz="1400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21011524">
            <a:off x="1579237" y="2808874"/>
            <a:ext cx="627224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But maybe this is the </a:t>
            </a:r>
            <a:r>
              <a:rPr lang="en-US" sz="3600" smtClean="0">
                <a:solidFill>
                  <a:schemeClr val="accent2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wrong question!</a:t>
            </a:r>
            <a:endParaRPr lang="en-US" sz="3600">
              <a:solidFill>
                <a:schemeClr val="accent2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949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Powderfinger Type" charset="0"/>
                <a:ea typeface="Powderfinger Type" charset="0"/>
                <a:cs typeface="Powderfinger Type" charset="0"/>
              </a:rPr>
              <a:t>The Dual Stack Transition</a:t>
            </a:r>
            <a:endParaRPr lang="en-US" sz="4000" dirty="0">
              <a:latin typeface="Powderfinger Type" charset="0"/>
              <a:ea typeface="Powderfinger Type" charset="0"/>
              <a:cs typeface="Powderfinger Type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400175" y="5857875"/>
            <a:ext cx="6648782" cy="214313"/>
          </a:xfrm>
          <a:custGeom>
            <a:avLst/>
            <a:gdLst>
              <a:gd name="connsiteX0" fmla="*/ 0 w 6648782"/>
              <a:gd name="connsiteY0" fmla="*/ 214313 h 214313"/>
              <a:gd name="connsiteX1" fmla="*/ 1200150 w 6648782"/>
              <a:gd name="connsiteY1" fmla="*/ 178594 h 214313"/>
              <a:gd name="connsiteX2" fmla="*/ 4879181 w 6648782"/>
              <a:gd name="connsiteY2" fmla="*/ 50006 h 214313"/>
              <a:gd name="connsiteX3" fmla="*/ 6579394 w 6648782"/>
              <a:gd name="connsiteY3" fmla="*/ 92869 h 214313"/>
              <a:gd name="connsiteX4" fmla="*/ 6350794 w 6648782"/>
              <a:gd name="connsiteY4" fmla="*/ 0 h 214313"/>
              <a:gd name="connsiteX5" fmla="*/ 6643688 w 6648782"/>
              <a:gd name="connsiteY5" fmla="*/ 92869 h 214313"/>
              <a:gd name="connsiteX6" fmla="*/ 6500813 w 6648782"/>
              <a:gd name="connsiteY6" fmla="*/ 192881 h 214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48782" h="214313">
                <a:moveTo>
                  <a:pt x="0" y="214313"/>
                </a:moveTo>
                <a:lnTo>
                  <a:pt x="1200150" y="178594"/>
                </a:lnTo>
                <a:lnTo>
                  <a:pt x="4879181" y="50006"/>
                </a:lnTo>
                <a:lnTo>
                  <a:pt x="6579394" y="92869"/>
                </a:lnTo>
                <a:cubicBezTo>
                  <a:pt x="6824663" y="84535"/>
                  <a:pt x="6340078" y="0"/>
                  <a:pt x="6350794" y="0"/>
                </a:cubicBezTo>
                <a:cubicBezTo>
                  <a:pt x="6361510" y="0"/>
                  <a:pt x="6618685" y="60722"/>
                  <a:pt x="6643688" y="92869"/>
                </a:cubicBezTo>
                <a:cubicBezTo>
                  <a:pt x="6668691" y="125016"/>
                  <a:pt x="6584752" y="158948"/>
                  <a:pt x="6500813" y="19288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93356" y="6250781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hnbergHand" charset="0"/>
                <a:ea typeface="AhnbergHand" charset="0"/>
                <a:cs typeface="AhnbergHand" charset="0"/>
              </a:rPr>
              <a:t>Time</a:t>
            </a:r>
            <a:endParaRPr lang="en-US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343025" y="1871713"/>
            <a:ext cx="5979128" cy="2543125"/>
          </a:xfrm>
          <a:custGeom>
            <a:avLst/>
            <a:gdLst>
              <a:gd name="connsiteX0" fmla="*/ 0 w 5979128"/>
              <a:gd name="connsiteY0" fmla="*/ 2543125 h 2543125"/>
              <a:gd name="connsiteX1" fmla="*/ 1071563 w 5979128"/>
              <a:gd name="connsiteY1" fmla="*/ 1993056 h 2543125"/>
              <a:gd name="connsiteX2" fmla="*/ 3114675 w 5979128"/>
              <a:gd name="connsiteY2" fmla="*/ 1135806 h 2543125"/>
              <a:gd name="connsiteX3" fmla="*/ 4843463 w 5979128"/>
              <a:gd name="connsiteY3" fmla="*/ 478581 h 2543125"/>
              <a:gd name="connsiteX4" fmla="*/ 5929313 w 5979128"/>
              <a:gd name="connsiteY4" fmla="*/ 35668 h 2543125"/>
              <a:gd name="connsiteX5" fmla="*/ 5457825 w 5979128"/>
              <a:gd name="connsiteY5" fmla="*/ 49956 h 2543125"/>
              <a:gd name="connsiteX6" fmla="*/ 5957888 w 5979128"/>
              <a:gd name="connsiteY6" fmla="*/ 7093 h 2543125"/>
              <a:gd name="connsiteX7" fmla="*/ 5893594 w 5979128"/>
              <a:gd name="connsiteY7" fmla="*/ 221406 h 25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79128" h="2543125">
                <a:moveTo>
                  <a:pt x="0" y="2543125"/>
                </a:moveTo>
                <a:cubicBezTo>
                  <a:pt x="276225" y="2385367"/>
                  <a:pt x="552450" y="2227609"/>
                  <a:pt x="1071563" y="1993056"/>
                </a:cubicBezTo>
                <a:cubicBezTo>
                  <a:pt x="1590676" y="1758503"/>
                  <a:pt x="2486025" y="1388218"/>
                  <a:pt x="3114675" y="1135806"/>
                </a:cubicBezTo>
                <a:cubicBezTo>
                  <a:pt x="3743325" y="883394"/>
                  <a:pt x="4374357" y="661937"/>
                  <a:pt x="4843463" y="478581"/>
                </a:cubicBezTo>
                <a:cubicBezTo>
                  <a:pt x="5312569" y="295225"/>
                  <a:pt x="5826919" y="107106"/>
                  <a:pt x="5929313" y="35668"/>
                </a:cubicBezTo>
                <a:cubicBezTo>
                  <a:pt x="6031707" y="-35770"/>
                  <a:pt x="5453063" y="54718"/>
                  <a:pt x="5457825" y="49956"/>
                </a:cubicBezTo>
                <a:cubicBezTo>
                  <a:pt x="5462587" y="45194"/>
                  <a:pt x="5885260" y="-21482"/>
                  <a:pt x="5957888" y="7093"/>
                </a:cubicBezTo>
                <a:cubicBezTo>
                  <a:pt x="6030516" y="35668"/>
                  <a:pt x="5893594" y="221406"/>
                  <a:pt x="5893594" y="221406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72366" y="2448760"/>
            <a:ext cx="3352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Population of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the Internet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450181" y="2129742"/>
            <a:ext cx="5567857" cy="3742421"/>
          </a:xfrm>
          <a:custGeom>
            <a:avLst/>
            <a:gdLst>
              <a:gd name="connsiteX0" fmla="*/ 0 w 5567857"/>
              <a:gd name="connsiteY0" fmla="*/ 3742421 h 3742421"/>
              <a:gd name="connsiteX1" fmla="*/ 921544 w 5567857"/>
              <a:gd name="connsiteY1" fmla="*/ 3478102 h 3742421"/>
              <a:gd name="connsiteX2" fmla="*/ 1835944 w 5567857"/>
              <a:gd name="connsiteY2" fmla="*/ 2535127 h 3742421"/>
              <a:gd name="connsiteX3" fmla="*/ 2393157 w 5567857"/>
              <a:gd name="connsiteY3" fmla="*/ 1713596 h 3742421"/>
              <a:gd name="connsiteX4" fmla="*/ 3471863 w 5567857"/>
              <a:gd name="connsiteY4" fmla="*/ 1006364 h 3742421"/>
              <a:gd name="connsiteX5" fmla="*/ 4836319 w 5567857"/>
              <a:gd name="connsiteY5" fmla="*/ 334852 h 3742421"/>
              <a:gd name="connsiteX6" fmla="*/ 5529263 w 5567857"/>
              <a:gd name="connsiteY6" fmla="*/ 13383 h 3742421"/>
              <a:gd name="connsiteX7" fmla="*/ 5222082 w 5567857"/>
              <a:gd name="connsiteY7" fmla="*/ 56246 h 3742421"/>
              <a:gd name="connsiteX8" fmla="*/ 5557838 w 5567857"/>
              <a:gd name="connsiteY8" fmla="*/ 13383 h 3742421"/>
              <a:gd name="connsiteX9" fmla="*/ 5486400 w 5567857"/>
              <a:gd name="connsiteY9" fmla="*/ 177689 h 3742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67857" h="3742421">
                <a:moveTo>
                  <a:pt x="0" y="3742421"/>
                </a:moveTo>
                <a:cubicBezTo>
                  <a:pt x="307776" y="3710869"/>
                  <a:pt x="615553" y="3679318"/>
                  <a:pt x="921544" y="3478102"/>
                </a:cubicBezTo>
                <a:cubicBezTo>
                  <a:pt x="1227535" y="3276886"/>
                  <a:pt x="1590675" y="2829211"/>
                  <a:pt x="1835944" y="2535127"/>
                </a:cubicBezTo>
                <a:cubicBezTo>
                  <a:pt x="2081213" y="2241043"/>
                  <a:pt x="2120504" y="1968390"/>
                  <a:pt x="2393157" y="1713596"/>
                </a:cubicBezTo>
                <a:cubicBezTo>
                  <a:pt x="2665810" y="1458802"/>
                  <a:pt x="3064669" y="1236155"/>
                  <a:pt x="3471863" y="1006364"/>
                </a:cubicBezTo>
                <a:cubicBezTo>
                  <a:pt x="3879057" y="776573"/>
                  <a:pt x="4493419" y="500349"/>
                  <a:pt x="4836319" y="334852"/>
                </a:cubicBezTo>
                <a:cubicBezTo>
                  <a:pt x="5179219" y="169355"/>
                  <a:pt x="5464969" y="59817"/>
                  <a:pt x="5529263" y="13383"/>
                </a:cubicBezTo>
                <a:cubicBezTo>
                  <a:pt x="5593557" y="-33051"/>
                  <a:pt x="5217320" y="56246"/>
                  <a:pt x="5222082" y="56246"/>
                </a:cubicBezTo>
                <a:cubicBezTo>
                  <a:pt x="5226844" y="56246"/>
                  <a:pt x="5513785" y="-6857"/>
                  <a:pt x="5557838" y="13383"/>
                </a:cubicBezTo>
                <a:cubicBezTo>
                  <a:pt x="5601891" y="33623"/>
                  <a:pt x="5486400" y="177689"/>
                  <a:pt x="5486400" y="177689"/>
                </a:cubicBez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75886" y="2633426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IPv6 Deployment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300290" y="5378696"/>
            <a:ext cx="292305" cy="317554"/>
          </a:xfrm>
          <a:custGeom>
            <a:avLst/>
            <a:gdLst>
              <a:gd name="connsiteX0" fmla="*/ 207169 w 292305"/>
              <a:gd name="connsiteY0" fmla="*/ 0 h 317554"/>
              <a:gd name="connsiteX1" fmla="*/ 85725 w 292305"/>
              <a:gd name="connsiteY1" fmla="*/ 314325 h 317554"/>
              <a:gd name="connsiteX2" fmla="*/ 285750 w 292305"/>
              <a:gd name="connsiteY2" fmla="*/ 157163 h 317554"/>
              <a:gd name="connsiteX3" fmla="*/ 0 w 292305"/>
              <a:gd name="connsiteY3" fmla="*/ 57150 h 317554"/>
              <a:gd name="connsiteX4" fmla="*/ 285750 w 292305"/>
              <a:gd name="connsiteY4" fmla="*/ 307181 h 317554"/>
              <a:gd name="connsiteX5" fmla="*/ 207169 w 292305"/>
              <a:gd name="connsiteY5" fmla="*/ 100013 h 317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2305" h="317554">
                <a:moveTo>
                  <a:pt x="207169" y="0"/>
                </a:moveTo>
                <a:cubicBezTo>
                  <a:pt x="139898" y="144065"/>
                  <a:pt x="72628" y="288131"/>
                  <a:pt x="85725" y="314325"/>
                </a:cubicBezTo>
                <a:cubicBezTo>
                  <a:pt x="98822" y="340519"/>
                  <a:pt x="300037" y="200025"/>
                  <a:pt x="285750" y="157163"/>
                </a:cubicBezTo>
                <a:cubicBezTo>
                  <a:pt x="271463" y="114301"/>
                  <a:pt x="0" y="32147"/>
                  <a:pt x="0" y="57150"/>
                </a:cubicBezTo>
                <a:cubicBezTo>
                  <a:pt x="0" y="82153"/>
                  <a:pt x="251222" y="300037"/>
                  <a:pt x="285750" y="307181"/>
                </a:cubicBezTo>
                <a:cubicBezTo>
                  <a:pt x="320278" y="314325"/>
                  <a:pt x="207169" y="100013"/>
                  <a:pt x="207169" y="100013"/>
                </a:cubicBezTo>
              </a:path>
            </a:pathLst>
          </a:cu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7890" y="5418178"/>
            <a:ext cx="2024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accent2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We are here!</a:t>
            </a:r>
            <a:endParaRPr lang="en-US">
              <a:solidFill>
                <a:schemeClr val="accent2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798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372475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Powderfinger Type" charset="0"/>
                <a:ea typeface="Powderfinger Type" charset="0"/>
                <a:cs typeface="Powderfinger Type" charset="0"/>
              </a:rPr>
              <a:t>The Dual Stack Transition</a:t>
            </a:r>
            <a:endParaRPr lang="en-US" sz="4000" dirty="0">
              <a:latin typeface="Powderfinger Type" charset="0"/>
              <a:ea typeface="Powderfinger Type" charset="0"/>
              <a:cs typeface="Powderfinger Type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400175" y="5857875"/>
            <a:ext cx="6648782" cy="214313"/>
          </a:xfrm>
          <a:custGeom>
            <a:avLst/>
            <a:gdLst>
              <a:gd name="connsiteX0" fmla="*/ 0 w 6648782"/>
              <a:gd name="connsiteY0" fmla="*/ 214313 h 214313"/>
              <a:gd name="connsiteX1" fmla="*/ 1200150 w 6648782"/>
              <a:gd name="connsiteY1" fmla="*/ 178594 h 214313"/>
              <a:gd name="connsiteX2" fmla="*/ 4879181 w 6648782"/>
              <a:gd name="connsiteY2" fmla="*/ 50006 h 214313"/>
              <a:gd name="connsiteX3" fmla="*/ 6579394 w 6648782"/>
              <a:gd name="connsiteY3" fmla="*/ 92869 h 214313"/>
              <a:gd name="connsiteX4" fmla="*/ 6350794 w 6648782"/>
              <a:gd name="connsiteY4" fmla="*/ 0 h 214313"/>
              <a:gd name="connsiteX5" fmla="*/ 6643688 w 6648782"/>
              <a:gd name="connsiteY5" fmla="*/ 92869 h 214313"/>
              <a:gd name="connsiteX6" fmla="*/ 6500813 w 6648782"/>
              <a:gd name="connsiteY6" fmla="*/ 192881 h 214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48782" h="214313">
                <a:moveTo>
                  <a:pt x="0" y="214313"/>
                </a:moveTo>
                <a:lnTo>
                  <a:pt x="1200150" y="178594"/>
                </a:lnTo>
                <a:lnTo>
                  <a:pt x="4879181" y="50006"/>
                </a:lnTo>
                <a:lnTo>
                  <a:pt x="6579394" y="92869"/>
                </a:lnTo>
                <a:cubicBezTo>
                  <a:pt x="6824663" y="84535"/>
                  <a:pt x="6340078" y="0"/>
                  <a:pt x="6350794" y="0"/>
                </a:cubicBezTo>
                <a:cubicBezTo>
                  <a:pt x="6361510" y="0"/>
                  <a:pt x="6618685" y="60722"/>
                  <a:pt x="6643688" y="92869"/>
                </a:cubicBezTo>
                <a:cubicBezTo>
                  <a:pt x="6668691" y="125016"/>
                  <a:pt x="6584752" y="158948"/>
                  <a:pt x="6500813" y="19288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19402" y="5995547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hnbergHand" charset="0"/>
                <a:ea typeface="AhnbergHand" charset="0"/>
                <a:cs typeface="AhnbergHand" charset="0"/>
              </a:rPr>
              <a:t>Time</a:t>
            </a:r>
            <a:endParaRPr lang="en-US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343025" y="1871713"/>
            <a:ext cx="5979128" cy="2543125"/>
          </a:xfrm>
          <a:custGeom>
            <a:avLst/>
            <a:gdLst>
              <a:gd name="connsiteX0" fmla="*/ 0 w 5979128"/>
              <a:gd name="connsiteY0" fmla="*/ 2543125 h 2543125"/>
              <a:gd name="connsiteX1" fmla="*/ 1071563 w 5979128"/>
              <a:gd name="connsiteY1" fmla="*/ 1993056 h 2543125"/>
              <a:gd name="connsiteX2" fmla="*/ 3114675 w 5979128"/>
              <a:gd name="connsiteY2" fmla="*/ 1135806 h 2543125"/>
              <a:gd name="connsiteX3" fmla="*/ 4843463 w 5979128"/>
              <a:gd name="connsiteY3" fmla="*/ 478581 h 2543125"/>
              <a:gd name="connsiteX4" fmla="*/ 5929313 w 5979128"/>
              <a:gd name="connsiteY4" fmla="*/ 35668 h 2543125"/>
              <a:gd name="connsiteX5" fmla="*/ 5457825 w 5979128"/>
              <a:gd name="connsiteY5" fmla="*/ 49956 h 2543125"/>
              <a:gd name="connsiteX6" fmla="*/ 5957888 w 5979128"/>
              <a:gd name="connsiteY6" fmla="*/ 7093 h 2543125"/>
              <a:gd name="connsiteX7" fmla="*/ 5893594 w 5979128"/>
              <a:gd name="connsiteY7" fmla="*/ 221406 h 25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79128" h="2543125">
                <a:moveTo>
                  <a:pt x="0" y="2543125"/>
                </a:moveTo>
                <a:cubicBezTo>
                  <a:pt x="276225" y="2385367"/>
                  <a:pt x="552450" y="2227609"/>
                  <a:pt x="1071563" y="1993056"/>
                </a:cubicBezTo>
                <a:cubicBezTo>
                  <a:pt x="1590676" y="1758503"/>
                  <a:pt x="2486025" y="1388218"/>
                  <a:pt x="3114675" y="1135806"/>
                </a:cubicBezTo>
                <a:cubicBezTo>
                  <a:pt x="3743325" y="883394"/>
                  <a:pt x="4374357" y="661937"/>
                  <a:pt x="4843463" y="478581"/>
                </a:cubicBezTo>
                <a:cubicBezTo>
                  <a:pt x="5312569" y="295225"/>
                  <a:pt x="5826919" y="107106"/>
                  <a:pt x="5929313" y="35668"/>
                </a:cubicBezTo>
                <a:cubicBezTo>
                  <a:pt x="6031707" y="-35770"/>
                  <a:pt x="5453063" y="54718"/>
                  <a:pt x="5457825" y="49956"/>
                </a:cubicBezTo>
                <a:cubicBezTo>
                  <a:pt x="5462587" y="45194"/>
                  <a:pt x="5885260" y="-21482"/>
                  <a:pt x="5957888" y="7093"/>
                </a:cubicBezTo>
                <a:cubicBezTo>
                  <a:pt x="6030516" y="35668"/>
                  <a:pt x="5893594" y="221406"/>
                  <a:pt x="5893594" y="221406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72366" y="2448760"/>
            <a:ext cx="3352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Population of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the Internet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450181" y="2129742"/>
            <a:ext cx="5567857" cy="3742421"/>
          </a:xfrm>
          <a:custGeom>
            <a:avLst/>
            <a:gdLst>
              <a:gd name="connsiteX0" fmla="*/ 0 w 5567857"/>
              <a:gd name="connsiteY0" fmla="*/ 3742421 h 3742421"/>
              <a:gd name="connsiteX1" fmla="*/ 921544 w 5567857"/>
              <a:gd name="connsiteY1" fmla="*/ 3478102 h 3742421"/>
              <a:gd name="connsiteX2" fmla="*/ 1835944 w 5567857"/>
              <a:gd name="connsiteY2" fmla="*/ 2535127 h 3742421"/>
              <a:gd name="connsiteX3" fmla="*/ 2393157 w 5567857"/>
              <a:gd name="connsiteY3" fmla="*/ 1713596 h 3742421"/>
              <a:gd name="connsiteX4" fmla="*/ 3471863 w 5567857"/>
              <a:gd name="connsiteY4" fmla="*/ 1006364 h 3742421"/>
              <a:gd name="connsiteX5" fmla="*/ 4836319 w 5567857"/>
              <a:gd name="connsiteY5" fmla="*/ 334852 h 3742421"/>
              <a:gd name="connsiteX6" fmla="*/ 5529263 w 5567857"/>
              <a:gd name="connsiteY6" fmla="*/ 13383 h 3742421"/>
              <a:gd name="connsiteX7" fmla="*/ 5222082 w 5567857"/>
              <a:gd name="connsiteY7" fmla="*/ 56246 h 3742421"/>
              <a:gd name="connsiteX8" fmla="*/ 5557838 w 5567857"/>
              <a:gd name="connsiteY8" fmla="*/ 13383 h 3742421"/>
              <a:gd name="connsiteX9" fmla="*/ 5486400 w 5567857"/>
              <a:gd name="connsiteY9" fmla="*/ 177689 h 3742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67857" h="3742421">
                <a:moveTo>
                  <a:pt x="0" y="3742421"/>
                </a:moveTo>
                <a:cubicBezTo>
                  <a:pt x="307776" y="3710869"/>
                  <a:pt x="615553" y="3679318"/>
                  <a:pt x="921544" y="3478102"/>
                </a:cubicBezTo>
                <a:cubicBezTo>
                  <a:pt x="1227535" y="3276886"/>
                  <a:pt x="1590675" y="2829211"/>
                  <a:pt x="1835944" y="2535127"/>
                </a:cubicBezTo>
                <a:cubicBezTo>
                  <a:pt x="2081213" y="2241043"/>
                  <a:pt x="2120504" y="1968390"/>
                  <a:pt x="2393157" y="1713596"/>
                </a:cubicBezTo>
                <a:cubicBezTo>
                  <a:pt x="2665810" y="1458802"/>
                  <a:pt x="3064669" y="1236155"/>
                  <a:pt x="3471863" y="1006364"/>
                </a:cubicBezTo>
                <a:cubicBezTo>
                  <a:pt x="3879057" y="776573"/>
                  <a:pt x="4493419" y="500349"/>
                  <a:pt x="4836319" y="334852"/>
                </a:cubicBezTo>
                <a:cubicBezTo>
                  <a:pt x="5179219" y="169355"/>
                  <a:pt x="5464969" y="59817"/>
                  <a:pt x="5529263" y="13383"/>
                </a:cubicBezTo>
                <a:cubicBezTo>
                  <a:pt x="5593557" y="-33051"/>
                  <a:pt x="5217320" y="56246"/>
                  <a:pt x="5222082" y="56246"/>
                </a:cubicBezTo>
                <a:cubicBezTo>
                  <a:pt x="5226844" y="56246"/>
                  <a:pt x="5513785" y="-6857"/>
                  <a:pt x="5557838" y="13383"/>
                </a:cubicBezTo>
                <a:cubicBezTo>
                  <a:pt x="5601891" y="33623"/>
                  <a:pt x="5486400" y="177689"/>
                  <a:pt x="5486400" y="177689"/>
                </a:cubicBez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18665" y="2453443"/>
            <a:ext cx="1539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IPv6 Deployment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54376" y="4552386"/>
            <a:ext cx="1539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FF0000"/>
                </a:solidFill>
                <a:latin typeface="AhnbergHand" charset="0"/>
                <a:ea typeface="AhnbergHand" charset="0"/>
                <a:cs typeface="AhnbergHand" charset="0"/>
              </a:rPr>
              <a:t>IPv4 Deployment</a:t>
            </a:r>
            <a:endParaRPr lang="en-US" dirty="0">
              <a:solidFill>
                <a:srgbClr val="FF0000"/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283782" y="4050503"/>
            <a:ext cx="357198" cy="1821660"/>
          </a:xfrm>
          <a:custGeom>
            <a:avLst/>
            <a:gdLst>
              <a:gd name="connsiteX0" fmla="*/ 157162 w 357198"/>
              <a:gd name="connsiteY0" fmla="*/ 0 h 2407448"/>
              <a:gd name="connsiteX1" fmla="*/ 142875 w 357198"/>
              <a:gd name="connsiteY1" fmla="*/ 1578769 h 2407448"/>
              <a:gd name="connsiteX2" fmla="*/ 228600 w 357198"/>
              <a:gd name="connsiteY2" fmla="*/ 2357438 h 2407448"/>
              <a:gd name="connsiteX3" fmla="*/ 357187 w 357198"/>
              <a:gd name="connsiteY3" fmla="*/ 2171700 h 2407448"/>
              <a:gd name="connsiteX4" fmla="*/ 221456 w 357198"/>
              <a:gd name="connsiteY4" fmla="*/ 2407444 h 2407448"/>
              <a:gd name="connsiteX5" fmla="*/ 0 w 357198"/>
              <a:gd name="connsiteY5" fmla="*/ 2178844 h 240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98" h="2407448">
                <a:moveTo>
                  <a:pt x="157162" y="0"/>
                </a:moveTo>
                <a:cubicBezTo>
                  <a:pt x="144065" y="592931"/>
                  <a:pt x="130969" y="1185863"/>
                  <a:pt x="142875" y="1578769"/>
                </a:cubicBezTo>
                <a:cubicBezTo>
                  <a:pt x="154781" y="1971675"/>
                  <a:pt x="192881" y="2258616"/>
                  <a:pt x="228600" y="2357438"/>
                </a:cubicBezTo>
                <a:cubicBezTo>
                  <a:pt x="264319" y="2456260"/>
                  <a:pt x="358378" y="2163366"/>
                  <a:pt x="357187" y="2171700"/>
                </a:cubicBezTo>
                <a:cubicBezTo>
                  <a:pt x="355996" y="2180034"/>
                  <a:pt x="280987" y="2406253"/>
                  <a:pt x="221456" y="2407444"/>
                </a:cubicBezTo>
                <a:cubicBezTo>
                  <a:pt x="161925" y="2408635"/>
                  <a:pt x="0" y="2178844"/>
                  <a:pt x="0" y="2178844"/>
                </a:cubicBezTo>
              </a:path>
            </a:pathLst>
          </a:cu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462381" y="4840849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Crunch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Time!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077041" y="3522015"/>
            <a:ext cx="770681" cy="460658"/>
          </a:xfrm>
          <a:custGeom>
            <a:avLst/>
            <a:gdLst>
              <a:gd name="connsiteX0" fmla="*/ 542081 w 770681"/>
              <a:gd name="connsiteY0" fmla="*/ 292201 h 460658"/>
              <a:gd name="connsiteX1" fmla="*/ 606375 w 770681"/>
              <a:gd name="connsiteY1" fmla="*/ 6451 h 460658"/>
              <a:gd name="connsiteX2" fmla="*/ 13444 w 770681"/>
              <a:gd name="connsiteY2" fmla="*/ 120751 h 460658"/>
              <a:gd name="connsiteX3" fmla="*/ 227756 w 770681"/>
              <a:gd name="connsiteY3" fmla="*/ 435076 h 460658"/>
              <a:gd name="connsiteX4" fmla="*/ 634950 w 770681"/>
              <a:gd name="connsiteY4" fmla="*/ 427932 h 460658"/>
              <a:gd name="connsiteX5" fmla="*/ 770681 w 770681"/>
              <a:gd name="connsiteY5" fmla="*/ 313632 h 46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0681" h="460658">
                <a:moveTo>
                  <a:pt x="542081" y="292201"/>
                </a:moveTo>
                <a:cubicBezTo>
                  <a:pt x="618281" y="163613"/>
                  <a:pt x="694481" y="35026"/>
                  <a:pt x="606375" y="6451"/>
                </a:cubicBezTo>
                <a:cubicBezTo>
                  <a:pt x="518269" y="-22124"/>
                  <a:pt x="76547" y="49314"/>
                  <a:pt x="13444" y="120751"/>
                </a:cubicBezTo>
                <a:cubicBezTo>
                  <a:pt x="-49659" y="192188"/>
                  <a:pt x="124172" y="383879"/>
                  <a:pt x="227756" y="435076"/>
                </a:cubicBezTo>
                <a:cubicBezTo>
                  <a:pt x="331340" y="486273"/>
                  <a:pt x="544463" y="448173"/>
                  <a:pt x="634950" y="427932"/>
                </a:cubicBezTo>
                <a:cubicBezTo>
                  <a:pt x="725437" y="407691"/>
                  <a:pt x="770681" y="313632"/>
                  <a:pt x="770681" y="313632"/>
                </a:cubicBezTo>
              </a:path>
            </a:pathLst>
          </a:cu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450181" y="3710451"/>
            <a:ext cx="6365354" cy="2004549"/>
          </a:xfrm>
          <a:custGeom>
            <a:avLst/>
            <a:gdLst>
              <a:gd name="connsiteX0" fmla="*/ 0 w 6365354"/>
              <a:gd name="connsiteY0" fmla="*/ 668668 h 2004549"/>
              <a:gd name="connsiteX1" fmla="*/ 478632 w 6365354"/>
              <a:gd name="connsiteY1" fmla="*/ 397205 h 2004549"/>
              <a:gd name="connsiteX2" fmla="*/ 1064419 w 6365354"/>
              <a:gd name="connsiteY2" fmla="*/ 147174 h 2004549"/>
              <a:gd name="connsiteX3" fmla="*/ 1521619 w 6365354"/>
              <a:gd name="connsiteY3" fmla="*/ 68593 h 2004549"/>
              <a:gd name="connsiteX4" fmla="*/ 1785938 w 6365354"/>
              <a:gd name="connsiteY4" fmla="*/ 18587 h 2004549"/>
              <a:gd name="connsiteX5" fmla="*/ 2250282 w 6365354"/>
              <a:gd name="connsiteY5" fmla="*/ 4299 h 2004549"/>
              <a:gd name="connsiteX6" fmla="*/ 2814638 w 6365354"/>
              <a:gd name="connsiteY6" fmla="*/ 90024 h 2004549"/>
              <a:gd name="connsiteX7" fmla="*/ 3350419 w 6365354"/>
              <a:gd name="connsiteY7" fmla="*/ 618662 h 2004549"/>
              <a:gd name="connsiteX8" fmla="*/ 3971925 w 6365354"/>
              <a:gd name="connsiteY8" fmla="*/ 1025855 h 2004549"/>
              <a:gd name="connsiteX9" fmla="*/ 5407819 w 6365354"/>
              <a:gd name="connsiteY9" fmla="*/ 1533062 h 2004549"/>
              <a:gd name="connsiteX10" fmla="*/ 6322219 w 6365354"/>
              <a:gd name="connsiteY10" fmla="*/ 1911680 h 2004549"/>
              <a:gd name="connsiteX11" fmla="*/ 6229350 w 6365354"/>
              <a:gd name="connsiteY11" fmla="*/ 1768805 h 2004549"/>
              <a:gd name="connsiteX12" fmla="*/ 6365082 w 6365354"/>
              <a:gd name="connsiteY12" fmla="*/ 1897393 h 2004549"/>
              <a:gd name="connsiteX13" fmla="*/ 6186488 w 6365354"/>
              <a:gd name="connsiteY13" fmla="*/ 2004549 h 200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365354" h="2004549">
                <a:moveTo>
                  <a:pt x="0" y="668668"/>
                </a:moveTo>
                <a:cubicBezTo>
                  <a:pt x="150614" y="576394"/>
                  <a:pt x="301229" y="484121"/>
                  <a:pt x="478632" y="397205"/>
                </a:cubicBezTo>
                <a:cubicBezTo>
                  <a:pt x="656035" y="310289"/>
                  <a:pt x="890588" y="201943"/>
                  <a:pt x="1064419" y="147174"/>
                </a:cubicBezTo>
                <a:cubicBezTo>
                  <a:pt x="1238250" y="92405"/>
                  <a:pt x="1401366" y="90024"/>
                  <a:pt x="1521619" y="68593"/>
                </a:cubicBezTo>
                <a:cubicBezTo>
                  <a:pt x="1641872" y="47162"/>
                  <a:pt x="1664494" y="29303"/>
                  <a:pt x="1785938" y="18587"/>
                </a:cubicBezTo>
                <a:cubicBezTo>
                  <a:pt x="1907382" y="7871"/>
                  <a:pt x="2078832" y="-7607"/>
                  <a:pt x="2250282" y="4299"/>
                </a:cubicBezTo>
                <a:cubicBezTo>
                  <a:pt x="2421732" y="16205"/>
                  <a:pt x="2631282" y="-12370"/>
                  <a:pt x="2814638" y="90024"/>
                </a:cubicBezTo>
                <a:cubicBezTo>
                  <a:pt x="2997994" y="192418"/>
                  <a:pt x="3157538" y="462690"/>
                  <a:pt x="3350419" y="618662"/>
                </a:cubicBezTo>
                <a:cubicBezTo>
                  <a:pt x="3543300" y="774634"/>
                  <a:pt x="3629025" y="873455"/>
                  <a:pt x="3971925" y="1025855"/>
                </a:cubicBezTo>
                <a:cubicBezTo>
                  <a:pt x="4314825" y="1178255"/>
                  <a:pt x="5016103" y="1385425"/>
                  <a:pt x="5407819" y="1533062"/>
                </a:cubicBezTo>
                <a:cubicBezTo>
                  <a:pt x="5799535" y="1680699"/>
                  <a:pt x="6185297" y="1872390"/>
                  <a:pt x="6322219" y="1911680"/>
                </a:cubicBezTo>
                <a:cubicBezTo>
                  <a:pt x="6459141" y="1950970"/>
                  <a:pt x="6222206" y="1771186"/>
                  <a:pt x="6229350" y="1768805"/>
                </a:cubicBezTo>
                <a:cubicBezTo>
                  <a:pt x="6236494" y="1766424"/>
                  <a:pt x="6372226" y="1858102"/>
                  <a:pt x="6365082" y="1897393"/>
                </a:cubicBezTo>
                <a:cubicBezTo>
                  <a:pt x="6357938" y="1936684"/>
                  <a:pt x="6186488" y="2004549"/>
                  <a:pt x="6186488" y="200454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3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 charset="0"/>
                <a:ea typeface="Powderfinger Type" charset="0"/>
                <a:cs typeface="Powderfinger Type" charset="0"/>
              </a:rPr>
              <a:t>The next few years</a:t>
            </a:r>
            <a:r>
              <a:rPr lang="mr-IN" dirty="0" smtClean="0">
                <a:latin typeface="Powderfinger Type" charset="0"/>
                <a:ea typeface="Powderfinger Type" charset="0"/>
                <a:cs typeface="Powderfinger Type" charset="0"/>
              </a:rPr>
              <a:t>…</a:t>
            </a:r>
            <a:endParaRPr lang="en-US" dirty="0">
              <a:latin typeface="Powderfinger Type" charset="0"/>
              <a:ea typeface="Powderfinger Type" charset="0"/>
              <a:cs typeface="Powderfinger Typ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 far we have been converting single stack IPv4 to Dual Stack (adding IPv6)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At some point in the near future some providers will stop supporting IPv4 and offer IPv6 only services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dirty="0" err="1" smtClean="0"/>
              <a:t>Noone</a:t>
            </a:r>
            <a:r>
              <a:rPr lang="en-US" dirty="0" smtClean="0"/>
              <a:t> will wait until the last IPv4-only user has shifted to Dual Stack </a:t>
            </a:r>
            <a:r>
              <a:rPr lang="mr-IN" dirty="0" smtClean="0"/>
              <a:t>–</a:t>
            </a:r>
            <a:r>
              <a:rPr lang="en-US" dirty="0" smtClean="0"/>
              <a:t> this will happen well before that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When will remaining IPv4-only users, networks and services will be left stranded in a visibly smaller subset of the Internet?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dirty="0" smtClean="0"/>
              <a:t>This “Crunch Time” will be determined by market forces and economic pressures</a:t>
            </a:r>
          </a:p>
        </p:txBody>
      </p:sp>
    </p:spTree>
    <p:extLst>
      <p:ext uri="{BB962C8B-B14F-4D97-AF65-F5344CB8AC3E}">
        <p14:creationId xmlns:p14="http://schemas.microsoft.com/office/powerpoint/2010/main" val="113678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352</Words>
  <Application>Microsoft Macintosh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AhnbergHand</vt:lpstr>
      <vt:lpstr>Arial</vt:lpstr>
      <vt:lpstr>Calibri</vt:lpstr>
      <vt:lpstr>Calibri Light</vt:lpstr>
      <vt:lpstr>Mangal</vt:lpstr>
      <vt:lpstr>Max's Handwritin</vt:lpstr>
      <vt:lpstr>Powderfinger Type</vt:lpstr>
      <vt:lpstr>Office Theme</vt:lpstr>
      <vt:lpstr>The State of IPv6</vt:lpstr>
      <vt:lpstr>Up and to the Right…</vt:lpstr>
      <vt:lpstr>But not everywhere</vt:lpstr>
      <vt:lpstr>IPv6 Deployments in 2016</vt:lpstr>
      <vt:lpstr>Where are the IPv6 Gaps?</vt:lpstr>
      <vt:lpstr>Where are the IPv6 Gaps?</vt:lpstr>
      <vt:lpstr>The Dual Stack Transition</vt:lpstr>
      <vt:lpstr>The Dual Stack Transition</vt:lpstr>
      <vt:lpstr>The next few years…</vt:lpstr>
      <vt:lpstr>A GDP-based Market Valuation of IPv4 and IPv6 Service Providers</vt:lpstr>
      <vt:lpstr>Market Dynamics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 Today</dc:title>
  <dc:creator>Geoff Huston</dc:creator>
  <cp:lastModifiedBy>Geoff Huston</cp:lastModifiedBy>
  <cp:revision>11</cp:revision>
  <cp:lastPrinted>2016-12-23T21:00:53Z</cp:lastPrinted>
  <dcterms:created xsi:type="dcterms:W3CDTF">2016-12-23T19:00:43Z</dcterms:created>
  <dcterms:modified xsi:type="dcterms:W3CDTF">2017-01-20T01:13:22Z</dcterms:modified>
</cp:coreProperties>
</file>