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69" r:id="rId4"/>
    <p:sldId id="257" r:id="rId5"/>
    <p:sldId id="259" r:id="rId6"/>
    <p:sldId id="260" r:id="rId7"/>
    <p:sldId id="265" r:id="rId8"/>
    <p:sldId id="261" r:id="rId9"/>
    <p:sldId id="262" r:id="rId10"/>
    <p:sldId id="270" r:id="rId11"/>
    <p:sldId id="271" r:id="rId12"/>
    <p:sldId id="272"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8"/>
    <p:restoredTop sz="94711"/>
  </p:normalViewPr>
  <p:slideViewPr>
    <p:cSldViewPr snapToGrid="0" snapToObjects="1">
      <p:cViewPr varScale="1">
        <p:scale>
          <a:sx n="158" d="100"/>
          <a:sy n="158" d="100"/>
        </p:scale>
        <p:origin x="216" y="4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4B64-B3B2-AE4E-AC40-731F52114ABB}" type="datetimeFigureOut">
              <a:rPr lang="en-US" smtClean="0"/>
              <a:t>11/28/16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09F81-EAB7-6740-AF26-229D33493763}" type="slidenum">
              <a:rPr lang="en-US" smtClean="0"/>
              <a:t>‹#›</a:t>
            </a:fld>
            <a:endParaRPr lang="en-US"/>
          </a:p>
        </p:txBody>
      </p:sp>
    </p:spTree>
    <p:extLst>
      <p:ext uri="{BB962C8B-B14F-4D97-AF65-F5344CB8AC3E}">
        <p14:creationId xmlns:p14="http://schemas.microsoft.com/office/powerpoint/2010/main" val="208824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09F81-EAB7-6740-AF26-229D33493763}" type="slidenum">
              <a:rPr lang="en-US" smtClean="0"/>
              <a:t>13</a:t>
            </a:fld>
            <a:endParaRPr lang="en-US"/>
          </a:p>
        </p:txBody>
      </p:sp>
    </p:spTree>
    <p:extLst>
      <p:ext uri="{BB962C8B-B14F-4D97-AF65-F5344CB8AC3E}">
        <p14:creationId xmlns:p14="http://schemas.microsoft.com/office/powerpoint/2010/main" val="7580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9C7D5-D1A4-1541-90A8-117C87293A50}"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9C7D5-D1A4-1541-90A8-117C87293A50}"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9C7D5-D1A4-1541-90A8-117C87293A50}" type="datetimeFigureOut">
              <a:rPr lang="en-US" smtClean="0"/>
              <a:t>11/28/16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9C7D5-D1A4-1541-90A8-117C87293A50}" type="datetimeFigureOut">
              <a:rPr lang="en-US" smtClean="0"/>
              <a:t>11/28/16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9C7D5-D1A4-1541-90A8-117C87293A50}" type="datetimeFigureOut">
              <a:rPr lang="en-US" smtClean="0"/>
              <a:t>11/28/16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9C7D5-D1A4-1541-90A8-117C87293A50}"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9C7D5-D1A4-1541-90A8-117C87293A50}"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9C7D5-D1A4-1541-90A8-117C87293A50}" type="datetimeFigureOut">
              <a:rPr lang="en-US" smtClean="0"/>
              <a:t>11/28/16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071ED-48D1-D94F-B43A-6F2A919E15D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0477" y="1070029"/>
            <a:ext cx="9144000" cy="2387600"/>
          </a:xfrm>
        </p:spPr>
        <p:txBody>
          <a:bodyPr/>
          <a:lstStyle/>
          <a:p>
            <a:r>
              <a:rPr lang="en-US" dirty="0"/>
              <a:t>A</a:t>
            </a:r>
            <a:r>
              <a:rPr lang="en-US" dirty="0" smtClean="0"/>
              <a:t> Speculation on DNS DDOS</a:t>
            </a:r>
            <a:endParaRPr lang="en-US" dirty="0"/>
          </a:p>
        </p:txBody>
      </p:sp>
      <p:sp>
        <p:nvSpPr>
          <p:cNvPr id="3" name="Subtitle 2"/>
          <p:cNvSpPr>
            <a:spLocks noGrp="1"/>
          </p:cNvSpPr>
          <p:nvPr>
            <p:ph type="subTitle" idx="1"/>
          </p:nvPr>
        </p:nvSpPr>
        <p:spPr/>
        <p:txBody>
          <a:bodyPr/>
          <a:lstStyle/>
          <a:p>
            <a:pPr algn="r"/>
            <a:r>
              <a:rPr lang="en-US" dirty="0" smtClean="0">
                <a:solidFill>
                  <a:schemeClr val="bg1">
                    <a:lumMod val="75000"/>
                  </a:schemeClr>
                </a:solidFill>
                <a:latin typeface="AhnbergHand" charset="0"/>
                <a:ea typeface="AhnbergHand" charset="0"/>
                <a:cs typeface="AhnbergHand" charset="0"/>
              </a:rPr>
              <a:t>Geoff Huston</a:t>
            </a:r>
          </a:p>
          <a:p>
            <a:pPr algn="r"/>
            <a:r>
              <a:rPr lang="en-US" dirty="0" smtClean="0">
                <a:solidFill>
                  <a:schemeClr val="bg1">
                    <a:lumMod val="75000"/>
                  </a:schemeClr>
                </a:solidFill>
                <a:latin typeface="AhnbergHand" charset="0"/>
                <a:ea typeface="AhnbergHand" charset="0"/>
                <a:cs typeface="AhnbergHand" charset="0"/>
              </a:rPr>
              <a:t>APNIC</a:t>
            </a:r>
            <a:endParaRPr lang="en-US" dirty="0">
              <a:solidFill>
                <a:schemeClr val="bg1">
                  <a:lumMod val="75000"/>
                </a:schemeClr>
              </a:solidFill>
              <a:latin typeface="AhnbergHand" charset="0"/>
              <a:ea typeface="AhnbergHand" charset="0"/>
              <a:cs typeface="AhnbergHand" charset="0"/>
            </a:endParaRPr>
          </a:p>
        </p:txBody>
      </p:sp>
      <p:sp>
        <p:nvSpPr>
          <p:cNvPr id="4" name="Freeform 3"/>
          <p:cNvSpPr/>
          <p:nvPr/>
        </p:nvSpPr>
        <p:spPr>
          <a:xfrm>
            <a:off x="1301858" y="2394460"/>
            <a:ext cx="4680488" cy="1434448"/>
          </a:xfrm>
          <a:custGeom>
            <a:avLst/>
            <a:gdLst>
              <a:gd name="connsiteX0" fmla="*/ 0 w 4680488"/>
              <a:gd name="connsiteY0" fmla="*/ 1402625 h 1434448"/>
              <a:gd name="connsiteX1" fmla="*/ 1061634 w 4680488"/>
              <a:gd name="connsiteY1" fmla="*/ 28 h 1434448"/>
              <a:gd name="connsiteX2" fmla="*/ 1263111 w 4680488"/>
              <a:gd name="connsiteY2" fmla="*/ 1433621 h 1434448"/>
              <a:gd name="connsiteX3" fmla="*/ 2301498 w 4680488"/>
              <a:gd name="connsiteY3" fmla="*/ 224754 h 1434448"/>
              <a:gd name="connsiteX4" fmla="*/ 3068664 w 4680488"/>
              <a:gd name="connsiteY4" fmla="*/ 1433621 h 1434448"/>
              <a:gd name="connsiteX5" fmla="*/ 4091552 w 4680488"/>
              <a:gd name="connsiteY5" fmla="*/ 263499 h 1434448"/>
              <a:gd name="connsiteX6" fmla="*/ 4045057 w 4680488"/>
              <a:gd name="connsiteY6" fmla="*/ 1170150 h 1434448"/>
              <a:gd name="connsiteX7" fmla="*/ 4680488 w 4680488"/>
              <a:gd name="connsiteY7" fmla="*/ 426232 h 143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488" h="1434448">
                <a:moveTo>
                  <a:pt x="0" y="1402625"/>
                </a:moveTo>
                <a:cubicBezTo>
                  <a:pt x="425558" y="698743"/>
                  <a:pt x="851116" y="-5138"/>
                  <a:pt x="1061634" y="28"/>
                </a:cubicBezTo>
                <a:cubicBezTo>
                  <a:pt x="1272152" y="5194"/>
                  <a:pt x="1056467" y="1396167"/>
                  <a:pt x="1263111" y="1433621"/>
                </a:cubicBezTo>
                <a:cubicBezTo>
                  <a:pt x="1469755" y="1471075"/>
                  <a:pt x="2000573" y="224754"/>
                  <a:pt x="2301498" y="224754"/>
                </a:cubicBezTo>
                <a:cubicBezTo>
                  <a:pt x="2602423" y="224754"/>
                  <a:pt x="2770322" y="1427164"/>
                  <a:pt x="3068664" y="1433621"/>
                </a:cubicBezTo>
                <a:cubicBezTo>
                  <a:pt x="3367006" y="1440078"/>
                  <a:pt x="3928820" y="307411"/>
                  <a:pt x="4091552" y="263499"/>
                </a:cubicBezTo>
                <a:cubicBezTo>
                  <a:pt x="4254284" y="219587"/>
                  <a:pt x="3946901" y="1143028"/>
                  <a:pt x="4045057" y="1170150"/>
                </a:cubicBezTo>
                <a:cubicBezTo>
                  <a:pt x="4143213" y="1197272"/>
                  <a:pt x="4680488" y="426232"/>
                  <a:pt x="4680488" y="42623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1149739">
            <a:off x="1031024" y="1543552"/>
            <a:ext cx="5052447" cy="523220"/>
          </a:xfrm>
          <a:prstGeom prst="rect">
            <a:avLst/>
          </a:prstGeom>
          <a:noFill/>
        </p:spPr>
        <p:txBody>
          <a:bodyPr wrap="square" rtlCol="0">
            <a:spAutoFit/>
          </a:bodyPr>
          <a:lstStyle/>
          <a:p>
            <a:r>
              <a:rPr lang="en-US" sz="2800" dirty="0" smtClean="0">
                <a:latin typeface="AhnbergHand" charset="0"/>
                <a:ea typeface="AhnbergHand" charset="0"/>
                <a:cs typeface="AhnbergHand" charset="0"/>
              </a:rPr>
              <a:t>Some thoughts about </a:t>
            </a:r>
            <a:endParaRPr lang="en-US" sz="2800" dirty="0">
              <a:latin typeface="AhnbergHand" charset="0"/>
              <a:ea typeface="AhnbergHand" charset="0"/>
              <a:cs typeface="AhnbergHand" charset="0"/>
            </a:endParaRPr>
          </a:p>
        </p:txBody>
      </p:sp>
      <p:sp>
        <p:nvSpPr>
          <p:cNvPr id="6" name="Freeform 5"/>
          <p:cNvSpPr/>
          <p:nvPr/>
        </p:nvSpPr>
        <p:spPr>
          <a:xfrm>
            <a:off x="7508929" y="2704454"/>
            <a:ext cx="449451" cy="1340604"/>
          </a:xfrm>
          <a:custGeom>
            <a:avLst/>
            <a:gdLst>
              <a:gd name="connsiteX0" fmla="*/ 0 w 449466"/>
              <a:gd name="connsiteY0" fmla="*/ 1418095 h 1418095"/>
              <a:gd name="connsiteX1" fmla="*/ 294468 w 449466"/>
              <a:gd name="connsiteY1" fmla="*/ 945396 h 1418095"/>
              <a:gd name="connsiteX2" fmla="*/ 449451 w 449466"/>
              <a:gd name="connsiteY2" fmla="*/ 1301857 h 1418095"/>
              <a:gd name="connsiteX3" fmla="*/ 286718 w 449466"/>
              <a:gd name="connsiteY3" fmla="*/ 945396 h 1418095"/>
              <a:gd name="connsiteX4" fmla="*/ 395207 w 449466"/>
              <a:gd name="connsiteY4" fmla="*/ 0 h 141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66" h="1418095">
                <a:moveTo>
                  <a:pt x="0" y="1418095"/>
                </a:moveTo>
                <a:cubicBezTo>
                  <a:pt x="109780" y="1191432"/>
                  <a:pt x="219560" y="964769"/>
                  <a:pt x="294468" y="945396"/>
                </a:cubicBezTo>
                <a:cubicBezTo>
                  <a:pt x="369376" y="926023"/>
                  <a:pt x="450743" y="1301857"/>
                  <a:pt x="449451" y="1301857"/>
                </a:cubicBezTo>
                <a:cubicBezTo>
                  <a:pt x="448159" y="1301857"/>
                  <a:pt x="295759" y="1162372"/>
                  <a:pt x="286718" y="945396"/>
                </a:cubicBezTo>
                <a:cubicBezTo>
                  <a:pt x="277677" y="728420"/>
                  <a:pt x="336442" y="364210"/>
                  <a:pt x="39520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397378">
            <a:off x="7501807" y="2085153"/>
            <a:ext cx="1011302" cy="523220"/>
          </a:xfrm>
          <a:prstGeom prst="rect">
            <a:avLst/>
          </a:prstGeom>
          <a:noFill/>
        </p:spPr>
        <p:txBody>
          <a:bodyPr wrap="square" rtlCol="0">
            <a:spAutoFit/>
          </a:bodyPr>
          <a:lstStyle/>
          <a:p>
            <a:r>
              <a:rPr lang="en-US" sz="2800" dirty="0" smtClean="0">
                <a:latin typeface="AhnbergHand" charset="0"/>
                <a:ea typeface="AhnbergHand" charset="0"/>
                <a:cs typeface="AhnbergHand" charset="0"/>
              </a:rPr>
              <a:t>for</a:t>
            </a:r>
            <a:endParaRPr lang="en-US" sz="2800" dirty="0">
              <a:latin typeface="AhnbergHand" charset="0"/>
              <a:ea typeface="AhnbergHand" charset="0"/>
              <a:cs typeface="AhnbergHand" charset="0"/>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421" y="365127"/>
            <a:ext cx="8632747" cy="1325563"/>
          </a:xfrm>
        </p:spPr>
        <p:txBody>
          <a:bodyPr>
            <a:normAutofit fontScale="90000"/>
          </a:bodyPr>
          <a:lstStyle/>
          <a:p>
            <a:r>
              <a:rPr lang="en-US" dirty="0" smtClean="0"/>
              <a:t>All resolvers might be  equal, but some resolvers are more equal than others!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344" y="1693207"/>
            <a:ext cx="4832489" cy="339302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616" y="3354391"/>
            <a:ext cx="4905285" cy="3444136"/>
          </a:xfrm>
          <a:prstGeom prst="rect">
            <a:avLst/>
          </a:prstGeom>
        </p:spPr>
      </p:pic>
      <p:sp>
        <p:nvSpPr>
          <p:cNvPr id="6" name="Freeform 5"/>
          <p:cNvSpPr/>
          <p:nvPr/>
        </p:nvSpPr>
        <p:spPr>
          <a:xfrm>
            <a:off x="1750641" y="4589793"/>
            <a:ext cx="992561" cy="496439"/>
          </a:xfrm>
          <a:custGeom>
            <a:avLst/>
            <a:gdLst>
              <a:gd name="connsiteX0" fmla="*/ 169601 w 1453503"/>
              <a:gd name="connsiteY0" fmla="*/ 465958 h 760905"/>
              <a:gd name="connsiteX1" fmla="*/ 939221 w 1453503"/>
              <a:gd name="connsiteY1" fmla="*/ 747898 h 760905"/>
              <a:gd name="connsiteX2" fmla="*/ 1449761 w 1453503"/>
              <a:gd name="connsiteY2" fmla="*/ 92578 h 760905"/>
              <a:gd name="connsiteX3" fmla="*/ 680141 w 1453503"/>
              <a:gd name="connsiteY3" fmla="*/ 8758 h 760905"/>
              <a:gd name="connsiteX4" fmla="*/ 1961 w 1453503"/>
              <a:gd name="connsiteY4" fmla="*/ 130678 h 760905"/>
              <a:gd name="connsiteX5" fmla="*/ 459161 w 1453503"/>
              <a:gd name="connsiteY5" fmla="*/ 549778 h 76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503" h="760905">
                <a:moveTo>
                  <a:pt x="169601" y="465958"/>
                </a:moveTo>
                <a:cubicBezTo>
                  <a:pt x="447731" y="638043"/>
                  <a:pt x="725861" y="810128"/>
                  <a:pt x="939221" y="747898"/>
                </a:cubicBezTo>
                <a:cubicBezTo>
                  <a:pt x="1152581" y="685668"/>
                  <a:pt x="1492941" y="215768"/>
                  <a:pt x="1449761" y="92578"/>
                </a:cubicBezTo>
                <a:cubicBezTo>
                  <a:pt x="1406581" y="-30612"/>
                  <a:pt x="921441" y="2408"/>
                  <a:pt x="680141" y="8758"/>
                </a:cubicBezTo>
                <a:cubicBezTo>
                  <a:pt x="438841" y="15108"/>
                  <a:pt x="38791" y="40508"/>
                  <a:pt x="1961" y="130678"/>
                </a:cubicBezTo>
                <a:cubicBezTo>
                  <a:pt x="-34869" y="220848"/>
                  <a:pt x="459161" y="549778"/>
                  <a:pt x="459161" y="54977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855422" y="5079749"/>
            <a:ext cx="3993735" cy="1379251"/>
          </a:xfrm>
          <a:custGeom>
            <a:avLst/>
            <a:gdLst>
              <a:gd name="connsiteX0" fmla="*/ 407718 w 3993734"/>
              <a:gd name="connsiteY0" fmla="*/ 0 h 2511840"/>
              <a:gd name="connsiteX1" fmla="*/ 102918 w 3993734"/>
              <a:gd name="connsiteY1" fmla="*/ 1196340 h 2511840"/>
              <a:gd name="connsiteX2" fmla="*/ 1969818 w 3993734"/>
              <a:gd name="connsiteY2" fmla="*/ 2461260 h 2511840"/>
              <a:gd name="connsiteX3" fmla="*/ 3882438 w 3993734"/>
              <a:gd name="connsiteY3" fmla="*/ 2240280 h 2511840"/>
              <a:gd name="connsiteX4" fmla="*/ 3669078 w 3993734"/>
              <a:gd name="connsiteY4" fmla="*/ 2042160 h 2511840"/>
              <a:gd name="connsiteX5" fmla="*/ 3989118 w 3993734"/>
              <a:gd name="connsiteY5" fmla="*/ 2217420 h 2511840"/>
              <a:gd name="connsiteX6" fmla="*/ 3867198 w 3993734"/>
              <a:gd name="connsiteY6" fmla="*/ 2461260 h 2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3734" h="2511840">
                <a:moveTo>
                  <a:pt x="407718" y="0"/>
                </a:moveTo>
                <a:cubicBezTo>
                  <a:pt x="125143" y="393065"/>
                  <a:pt x="-157432" y="786130"/>
                  <a:pt x="102918" y="1196340"/>
                </a:cubicBezTo>
                <a:cubicBezTo>
                  <a:pt x="363268" y="1606550"/>
                  <a:pt x="1339898" y="2287270"/>
                  <a:pt x="1969818" y="2461260"/>
                </a:cubicBezTo>
                <a:cubicBezTo>
                  <a:pt x="2599738" y="2635250"/>
                  <a:pt x="3599228" y="2310130"/>
                  <a:pt x="3882438" y="2240280"/>
                </a:cubicBezTo>
                <a:cubicBezTo>
                  <a:pt x="4165648" y="2170430"/>
                  <a:pt x="3651298" y="2045970"/>
                  <a:pt x="3669078" y="2042160"/>
                </a:cubicBezTo>
                <a:cubicBezTo>
                  <a:pt x="3686858" y="2038350"/>
                  <a:pt x="3956098" y="2147570"/>
                  <a:pt x="3989118" y="2217420"/>
                </a:cubicBezTo>
                <a:cubicBezTo>
                  <a:pt x="4022138" y="2287270"/>
                  <a:pt x="3867198" y="2461260"/>
                  <a:pt x="3867198" y="246126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68833" y="1965775"/>
            <a:ext cx="4009609" cy="1477328"/>
          </a:xfrm>
          <a:prstGeom prst="rect">
            <a:avLst/>
          </a:prstGeom>
          <a:noFill/>
        </p:spPr>
        <p:txBody>
          <a:bodyPr wrap="square" rtlCol="0">
            <a:spAutoFit/>
          </a:bodyPr>
          <a:lstStyle/>
          <a:p>
            <a:r>
              <a:rPr lang="en-US" dirty="0">
                <a:latin typeface="AhnbergHand" charset="0"/>
                <a:ea typeface="AhnbergHand" charset="0"/>
                <a:cs typeface="AhnbergHand" charset="0"/>
              </a:rPr>
              <a:t>8,000 distinct IP  addresses (2.3% of all seen IP </a:t>
            </a:r>
            <a:r>
              <a:rPr lang="en-US" dirty="0" err="1">
                <a:latin typeface="AhnbergHand" charset="0"/>
                <a:ea typeface="AhnbergHand" charset="0"/>
                <a:cs typeface="AhnbergHand" charset="0"/>
              </a:rPr>
              <a:t>addrs</a:t>
            </a:r>
            <a:r>
              <a:rPr lang="en-US" dirty="0">
                <a:latin typeface="AhnbergHand" charset="0"/>
                <a:ea typeface="AhnbergHand" charset="0"/>
                <a:cs typeface="AhnbergHand" charset="0"/>
              </a:rPr>
              <a:t>) for resolvers serve 90% of all experiments</a:t>
            </a:r>
          </a:p>
          <a:p>
            <a:endParaRPr lang="en-US" dirty="0">
              <a:latin typeface="AhnbergHand" charset="0"/>
              <a:ea typeface="AhnbergHand" charset="0"/>
              <a:cs typeface="AhnbergHand" charset="0"/>
            </a:endParaRPr>
          </a:p>
        </p:txBody>
      </p:sp>
      <p:sp>
        <p:nvSpPr>
          <p:cNvPr id="9" name="Freeform 8"/>
          <p:cNvSpPr/>
          <p:nvPr/>
        </p:nvSpPr>
        <p:spPr>
          <a:xfrm>
            <a:off x="10109100" y="3561853"/>
            <a:ext cx="379069" cy="385308"/>
          </a:xfrm>
          <a:custGeom>
            <a:avLst/>
            <a:gdLst>
              <a:gd name="connsiteX0" fmla="*/ 322681 w 379069"/>
              <a:gd name="connsiteY0" fmla="*/ 99060 h 385308"/>
              <a:gd name="connsiteX1" fmla="*/ 40741 w 379069"/>
              <a:gd name="connsiteY1" fmla="*/ 68580 h 385308"/>
              <a:gd name="connsiteX2" fmla="*/ 33121 w 379069"/>
              <a:gd name="connsiteY2" fmla="*/ 327660 h 385308"/>
              <a:gd name="connsiteX3" fmla="*/ 337921 w 379069"/>
              <a:gd name="connsiteY3" fmla="*/ 358140 h 385308"/>
              <a:gd name="connsiteX4" fmla="*/ 376021 w 379069"/>
              <a:gd name="connsiteY4" fmla="*/ 0 h 385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69" h="385308">
                <a:moveTo>
                  <a:pt x="322681" y="99060"/>
                </a:moveTo>
                <a:cubicBezTo>
                  <a:pt x="205841" y="64770"/>
                  <a:pt x="89001" y="30480"/>
                  <a:pt x="40741" y="68580"/>
                </a:cubicBezTo>
                <a:cubicBezTo>
                  <a:pt x="-7519" y="106680"/>
                  <a:pt x="-16409" y="279400"/>
                  <a:pt x="33121" y="327660"/>
                </a:cubicBezTo>
                <a:cubicBezTo>
                  <a:pt x="82651" y="375920"/>
                  <a:pt x="280771" y="412750"/>
                  <a:pt x="337921" y="358140"/>
                </a:cubicBezTo>
                <a:cubicBezTo>
                  <a:pt x="395071" y="303530"/>
                  <a:pt x="376021" y="0"/>
                  <a:pt x="376021"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115301" y="2959987"/>
            <a:ext cx="2040187" cy="633504"/>
          </a:xfrm>
          <a:custGeom>
            <a:avLst/>
            <a:gdLst>
              <a:gd name="connsiteX0" fmla="*/ 0 w 2040187"/>
              <a:gd name="connsiteY0" fmla="*/ 37986 h 633504"/>
              <a:gd name="connsiteX1" fmla="*/ 975360 w 2040187"/>
              <a:gd name="connsiteY1" fmla="*/ 60846 h 633504"/>
              <a:gd name="connsiteX2" fmla="*/ 1965960 w 2040187"/>
              <a:gd name="connsiteY2" fmla="*/ 609486 h 633504"/>
              <a:gd name="connsiteX3" fmla="*/ 1973580 w 2040187"/>
              <a:gd name="connsiteY3" fmla="*/ 434226 h 633504"/>
              <a:gd name="connsiteX4" fmla="*/ 2011680 w 2040187"/>
              <a:gd name="connsiteY4" fmla="*/ 617106 h 633504"/>
              <a:gd name="connsiteX5" fmla="*/ 1790700 w 2040187"/>
              <a:gd name="connsiteY5" fmla="*/ 624726 h 63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187" h="633504">
                <a:moveTo>
                  <a:pt x="0" y="37986"/>
                </a:moveTo>
                <a:cubicBezTo>
                  <a:pt x="323850" y="1791"/>
                  <a:pt x="647700" y="-34404"/>
                  <a:pt x="975360" y="60846"/>
                </a:cubicBezTo>
                <a:cubicBezTo>
                  <a:pt x="1303020" y="156096"/>
                  <a:pt x="1799590" y="547256"/>
                  <a:pt x="1965960" y="609486"/>
                </a:cubicBezTo>
                <a:cubicBezTo>
                  <a:pt x="2132330" y="671716"/>
                  <a:pt x="1965960" y="432956"/>
                  <a:pt x="1973580" y="434226"/>
                </a:cubicBezTo>
                <a:cubicBezTo>
                  <a:pt x="1981200" y="435496"/>
                  <a:pt x="2042160" y="585356"/>
                  <a:pt x="2011680" y="617106"/>
                </a:cubicBezTo>
                <a:cubicBezTo>
                  <a:pt x="1981200" y="648856"/>
                  <a:pt x="1790700" y="624726"/>
                  <a:pt x="1790700" y="62472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09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- 4</a:t>
            </a:r>
            <a:endParaRPr lang="en-US" dirty="0"/>
          </a:p>
        </p:txBody>
      </p:sp>
      <p:sp>
        <p:nvSpPr>
          <p:cNvPr id="3" name="Content Placeholder 2"/>
          <p:cNvSpPr>
            <a:spLocks noGrp="1"/>
          </p:cNvSpPr>
          <p:nvPr>
            <p:ph idx="1"/>
          </p:nvPr>
        </p:nvSpPr>
        <p:spPr>
          <a:xfrm>
            <a:off x="838200" y="1825625"/>
            <a:ext cx="6568307" cy="4351338"/>
          </a:xfrm>
        </p:spPr>
        <p:txBody>
          <a:bodyPr>
            <a:normAutofit fontScale="92500" lnSpcReduction="10000"/>
          </a:bodyPr>
          <a:lstStyle/>
          <a:p>
            <a:pPr marL="0" indent="0">
              <a:buNone/>
            </a:pPr>
            <a:r>
              <a:rPr lang="en-US" dirty="0" smtClean="0"/>
              <a:t>“Filter Filter Filter” (IP sources)</a:t>
            </a:r>
          </a:p>
          <a:p>
            <a:pPr marL="457200" lvl="1" indent="0">
              <a:buNone/>
            </a:pPr>
            <a:r>
              <a:rPr lang="en-US" dirty="0" smtClean="0"/>
              <a:t>Only 8,000 discrete IP addresses account for more than 90% of the users’ DNS queries</a:t>
            </a:r>
          </a:p>
          <a:p>
            <a:pPr marL="457200" lvl="1" indent="0">
              <a:buNone/>
            </a:pPr>
            <a:endParaRPr lang="en-US" dirty="0" smtClean="0"/>
          </a:p>
          <a:p>
            <a:pPr marL="457200" lvl="1" indent="0">
              <a:buNone/>
            </a:pPr>
            <a:r>
              <a:rPr lang="en-US" dirty="0" smtClean="0"/>
              <a:t>These are the main recursive resolvers used by most of the internet </a:t>
            </a:r>
            <a:r>
              <a:rPr lang="mr-IN" dirty="0" smtClean="0"/>
              <a:t>–</a:t>
            </a:r>
            <a:r>
              <a:rPr lang="en-US" dirty="0" smtClean="0"/>
              <a:t> so its probably good to answer them!</a:t>
            </a:r>
          </a:p>
          <a:p>
            <a:pPr marL="457200" lvl="1" indent="0">
              <a:buNone/>
            </a:pPr>
            <a:endParaRPr lang="en-US" dirty="0" smtClean="0"/>
          </a:p>
          <a:p>
            <a:pPr marL="457200" lvl="1" indent="0">
              <a:buNone/>
            </a:pPr>
            <a:r>
              <a:rPr lang="en-US" dirty="0" smtClean="0"/>
              <a:t>Put all other source IP address queries on a lower priority resolution path within the authoritative name server</a:t>
            </a:r>
          </a:p>
          <a:p>
            <a:pPr marL="457200" lvl="1" indent="0">
              <a:buNone/>
            </a:pPr>
            <a:endParaRPr lang="en-US" dirty="0"/>
          </a:p>
          <a:p>
            <a:pPr marL="457200" lvl="1" indent="0">
              <a:buNone/>
            </a:pPr>
            <a:r>
              <a:rPr lang="en-US" dirty="0" smtClean="0"/>
              <a:t>Divide </a:t>
            </a:r>
            <a:r>
              <a:rPr lang="en-US" dirty="0" err="1" smtClean="0"/>
              <a:t>queriers</a:t>
            </a:r>
            <a:r>
              <a:rPr lang="en-US" dirty="0" smtClean="0"/>
              <a:t> into separate queues of “Friends” and “Strangers”: Just like SMTP!</a:t>
            </a:r>
            <a:endParaRPr lang="en-US" dirty="0"/>
          </a:p>
        </p:txBody>
      </p:sp>
      <p:pic>
        <p:nvPicPr>
          <p:cNvPr id="5" name="Picture 4" descr="fig8-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124" y="2447463"/>
            <a:ext cx="4918876" cy="3131179"/>
          </a:xfrm>
          <a:prstGeom prst="rect">
            <a:avLst/>
          </a:prstGeom>
        </p:spPr>
      </p:pic>
    </p:spTree>
    <p:extLst>
      <p:ext uri="{BB962C8B-B14F-4D97-AF65-F5344CB8AC3E}">
        <p14:creationId xmlns:p14="http://schemas.microsoft.com/office/powerpoint/2010/main" val="98784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the devices are passing the queries via recursive resolvers?</a:t>
            </a:r>
          </a:p>
          <a:p>
            <a:pPr marL="457200" lvl="1" indent="0">
              <a:buNone/>
            </a:pPr>
            <a:endParaRPr lang="en-US" dirty="0"/>
          </a:p>
        </p:txBody>
      </p:sp>
    </p:spTree>
    <p:extLst>
      <p:ext uri="{BB962C8B-B14F-4D97-AF65-F5344CB8AC3E}">
        <p14:creationId xmlns:p14="http://schemas.microsoft.com/office/powerpoint/2010/main" val="150765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- 5</a:t>
            </a:r>
            <a:endParaRPr lang="en-US" dirty="0"/>
          </a:p>
        </p:txBody>
      </p:sp>
      <p:sp>
        <p:nvSpPr>
          <p:cNvPr id="3" name="Content Placeholder 2"/>
          <p:cNvSpPr>
            <a:spLocks noGrp="1"/>
          </p:cNvSpPr>
          <p:nvPr>
            <p:ph idx="1"/>
          </p:nvPr>
        </p:nvSpPr>
        <p:spPr>
          <a:xfrm>
            <a:off x="838200" y="1825625"/>
            <a:ext cx="7105951" cy="4351338"/>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Get assistance!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Use DNSSEC and apply </a:t>
            </a:r>
            <a:r>
              <a:rPr lang="en-US" i="1" dirty="0" smtClean="0"/>
              <a:t>NSEC Aggressive caching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600"/>
              </a:spcBef>
            </a:pPr>
            <a:r>
              <a:rPr lang="en-US" dirty="0" smtClean="0"/>
              <a:t>The attack will generate NXDOMAIN answers</a:t>
            </a:r>
          </a:p>
          <a:p>
            <a:pPr>
              <a:lnSpc>
                <a:spcPct val="100000"/>
              </a:lnSpc>
              <a:spcBef>
                <a:spcPts val="600"/>
              </a:spcBef>
            </a:pPr>
            <a:r>
              <a:rPr lang="en-US" dirty="0" smtClean="0"/>
              <a:t>So why not get the recursive resolvers closer to the individual devices to answer the NXDOMAIN query directly</a:t>
            </a:r>
          </a:p>
          <a:p>
            <a:pPr>
              <a:lnSpc>
                <a:spcPct val="100000"/>
              </a:lnSpc>
              <a:spcBef>
                <a:spcPts val="600"/>
              </a:spcBef>
            </a:pPr>
            <a:r>
              <a:rPr lang="en-US" dirty="0" smtClean="0"/>
              <a:t>This can be done with the combination of DNSSEC and NSEC signing, using the NSEC span response to then respond to further queries within the span without reference to the authoritative servers</a:t>
            </a:r>
          </a:p>
          <a:p>
            <a:pPr>
              <a:lnSpc>
                <a:spcPct val="100000"/>
              </a:lnSpc>
              <a:spcBef>
                <a:spcPts val="600"/>
              </a:spcBef>
            </a:pPr>
            <a:r>
              <a:rPr lang="en-US" dirty="0" smtClean="0"/>
              <a:t>This means that the recursive system absorbs the DNS query attack and does not refer the queries back to the </a:t>
            </a:r>
            <a:r>
              <a:rPr lang="en-US" dirty="0" err="1" smtClean="0"/>
              <a:t>auth</a:t>
            </a:r>
            <a:r>
              <a:rPr lang="en-US" dirty="0" smtClean="0"/>
              <a:t> servers</a:t>
            </a:r>
            <a:endParaRPr lang="en-US" dirty="0"/>
          </a:p>
        </p:txBody>
      </p:sp>
      <p:sp>
        <p:nvSpPr>
          <p:cNvPr id="4" name="TextBox 3"/>
          <p:cNvSpPr txBox="1"/>
          <p:nvPr/>
        </p:nvSpPr>
        <p:spPr>
          <a:xfrm>
            <a:off x="7873550" y="6311900"/>
            <a:ext cx="3997761" cy="369332"/>
          </a:xfrm>
          <a:prstGeom prst="rect">
            <a:avLst/>
          </a:prstGeom>
          <a:noFill/>
        </p:spPr>
        <p:txBody>
          <a:bodyPr wrap="none" rtlCol="0">
            <a:spAutoFit/>
          </a:bodyPr>
          <a:lstStyle/>
          <a:p>
            <a:r>
              <a:rPr lang="en-US" dirty="0" smtClean="0"/>
              <a:t>* </a:t>
            </a:r>
            <a:r>
              <a:rPr lang="en-US" dirty="0"/>
              <a:t>draft-ietf-dnsop-nsec-aggressiveuse-05</a:t>
            </a:r>
          </a:p>
        </p:txBody>
      </p:sp>
      <p:pic>
        <p:nvPicPr>
          <p:cNvPr id="5" name="Picture 4" descr="Assist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028" y="1292047"/>
            <a:ext cx="4642283" cy="1981462"/>
          </a:xfrm>
          <a:prstGeom prst="rect">
            <a:avLst/>
          </a:prstGeom>
        </p:spPr>
      </p:pic>
    </p:spTree>
    <p:extLst>
      <p:ext uri="{BB962C8B-B14F-4D97-AF65-F5344CB8AC3E}">
        <p14:creationId xmlns:p14="http://schemas.microsoft.com/office/powerpoint/2010/main" val="93698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only</a:t>
            </a:r>
            <a:r>
              <a:rPr lang="mr-IN"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Piecemeal solutions deployed in a piecemeal fashion will see attackers pick off the vulnerable again and again</a:t>
            </a:r>
          </a:p>
          <a:p>
            <a:r>
              <a:rPr lang="en-US" dirty="0" smtClean="0"/>
              <a:t>And the long term answer is not bigger and thicker walls, as the </a:t>
            </a:r>
            <a:r>
              <a:rPr lang="en-US" dirty="0" err="1" smtClean="0"/>
              <a:t>IoT</a:t>
            </a:r>
            <a:r>
              <a:rPr lang="en-US" dirty="0" smtClean="0"/>
              <a:t> volumes will always be higher</a:t>
            </a:r>
          </a:p>
          <a:p>
            <a:r>
              <a:rPr lang="en-US" dirty="0" smtClean="0"/>
              <a:t>We need to think again how to leverage the existing DNS resolution infrastructure to be more resilient</a:t>
            </a:r>
          </a:p>
          <a:p>
            <a:r>
              <a:rPr lang="en-US" dirty="0" smtClean="0"/>
              <a:t>And for that we probably need to talk about this openly and constructively and see if we can be smarter and make a more resilient DNS infrastructure</a:t>
            </a:r>
          </a:p>
          <a:p>
            <a:r>
              <a:rPr lang="en-US" dirty="0" smtClean="0"/>
              <a:t>And for that we probably need to talk about the DNS and DNSSEC and how it works, and how it can work for us  to defend these attacks</a:t>
            </a:r>
            <a:endParaRPr lang="en-US" dirty="0"/>
          </a:p>
        </p:txBody>
      </p:sp>
    </p:spTree>
    <p:extLst>
      <p:ext uri="{BB962C8B-B14F-4D97-AF65-F5344CB8AC3E}">
        <p14:creationId xmlns:p14="http://schemas.microsoft.com/office/powerpoint/2010/main" val="144368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6148" y="2870200"/>
            <a:ext cx="8636000" cy="3441700"/>
          </a:xfrm>
          <a:prstGeom prst="rect">
            <a:avLst/>
          </a:prstGeom>
        </p:spPr>
      </p:pic>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Well </a:t>
            </a:r>
            <a:r>
              <a:rPr lang="mr-IN" sz="3200" dirty="0" smtClean="0"/>
              <a:t>–</a:t>
            </a:r>
            <a:r>
              <a:rPr lang="en-US" sz="3200" dirty="0" smtClean="0"/>
              <a:t> guess - from the snippets that have been released</a:t>
            </a:r>
            <a:r>
              <a:rPr lang="mr-IN" sz="3200" dirty="0" smtClean="0"/>
              <a:t>…</a:t>
            </a: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was a </a:t>
            </a:r>
            <a:r>
              <a:rPr lang="en-US" sz="3200" dirty="0" err="1" smtClean="0"/>
              <a:t>Mirai</a:t>
            </a:r>
            <a:r>
              <a:rPr lang="en-US" sz="3200" dirty="0" smtClean="0"/>
              <a:t> attack</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used a compromised device collection</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used a range of attack vectors</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TCP SYN, TCP ACK, GRE, </a:t>
            </a:r>
            <a:r>
              <a:rPr lang="mr-IN" sz="3200" dirty="0" smtClean="0"/>
              <a:t>…</a:t>
            </a: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One of these was DNS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	</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endParaRPr lang="en-US" sz="3200" dirty="0" smtClean="0"/>
          </a:p>
        </p:txBody>
      </p:sp>
      <p:sp>
        <p:nvSpPr>
          <p:cNvPr id="2" name="Title 1"/>
          <p:cNvSpPr>
            <a:spLocks noGrp="1"/>
          </p:cNvSpPr>
          <p:nvPr>
            <p:ph type="title"/>
          </p:nvPr>
        </p:nvSpPr>
        <p:spPr/>
        <p:txBody>
          <a:bodyPr/>
          <a:lstStyle/>
          <a:p>
            <a:r>
              <a:rPr lang="en-US" dirty="0" smtClean="0"/>
              <a:t>What we know about the October DYN attack</a:t>
            </a:r>
            <a:r>
              <a:rPr lang="mr-IN" dirty="0" smtClean="0"/>
              <a:t>…</a:t>
            </a:r>
            <a:endParaRPr lang="en-US" dirty="0"/>
          </a:p>
        </p:txBody>
      </p:sp>
    </p:spTree>
    <p:extLst>
      <p:ext uri="{BB962C8B-B14F-4D97-AF65-F5344CB8AC3E}">
        <p14:creationId xmlns:p14="http://schemas.microsoft.com/office/powerpoint/2010/main" val="68074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 Attacks</a:t>
            </a:r>
            <a:endParaRPr lang="en-US" dirty="0"/>
          </a:p>
        </p:txBody>
      </p:sp>
      <p:sp>
        <p:nvSpPr>
          <p:cNvPr id="3" name="Content Placeholder 2"/>
          <p:cNvSpPr>
            <a:spLocks noGrp="1"/>
          </p:cNvSpPr>
          <p:nvPr>
            <p:ph idx="1"/>
          </p:nvPr>
        </p:nvSpPr>
        <p:spPr>
          <a:xfrm>
            <a:off x="838200" y="1825625"/>
            <a:ext cx="6744037" cy="4351338"/>
          </a:xfrm>
        </p:spPr>
        <p:txBody>
          <a:bodyPr>
            <a:normAutofit fontScale="92500"/>
          </a:bodyPr>
          <a:lstStyle/>
          <a:p>
            <a:pPr marL="0" indent="0">
              <a:buNone/>
            </a:pPr>
            <a:r>
              <a:rPr lang="en-US" dirty="0" smtClean="0"/>
              <a:t>Are nothing new </a:t>
            </a:r>
            <a:r>
              <a:rPr lang="mr-IN" dirty="0" smtClean="0"/>
              <a:t>–</a:t>
            </a:r>
            <a:r>
              <a:rPr lang="en-US" dirty="0" smtClean="0"/>
              <a:t> unfortunately</a:t>
            </a:r>
          </a:p>
          <a:p>
            <a:endParaRPr lang="en-US" dirty="0"/>
          </a:p>
          <a:p>
            <a:pPr marL="0" indent="0">
              <a:buNone/>
            </a:pPr>
            <a:r>
              <a:rPr lang="en-US" dirty="0" smtClean="0"/>
              <a:t>And our response is often responding like for like</a:t>
            </a:r>
            <a:endParaRPr lang="en-US" dirty="0"/>
          </a:p>
          <a:p>
            <a:pPr lvl="1"/>
            <a:r>
              <a:rPr lang="en-US" dirty="0" smtClean="0"/>
              <a:t>Build thicker and thicker bunkers of bandwidth and processing capacity that can absorb the attacks</a:t>
            </a:r>
          </a:p>
          <a:p>
            <a:pPr lvl="1"/>
            <a:r>
              <a:rPr lang="en-US" dirty="0" smtClean="0"/>
              <a:t>And leave the undefended open space as toxic wasteland!</a:t>
            </a:r>
          </a:p>
          <a:p>
            <a:endParaRPr lang="en-US" dirty="0"/>
          </a:p>
          <a:p>
            <a:pPr marL="0" indent="0">
              <a:buNone/>
            </a:pPr>
            <a:r>
              <a:rPr lang="en-US" dirty="0" smtClean="0"/>
              <a:t>But using the DNS for attacks opens some new possibilities</a:t>
            </a:r>
            <a:r>
              <a:rPr lang="mr-IN" dirty="0" smtClean="0"/>
              <a:t>…</a:t>
            </a:r>
            <a:endParaRPr lang="en-US" dirty="0"/>
          </a:p>
        </p:txBody>
      </p:sp>
      <p:pic>
        <p:nvPicPr>
          <p:cNvPr id="4" name="Picture 3"/>
          <p:cNvPicPr>
            <a:picLocks noChangeAspect="1"/>
          </p:cNvPicPr>
          <p:nvPr/>
        </p:nvPicPr>
        <p:blipFill>
          <a:blip r:embed="rId2"/>
          <a:stretch>
            <a:fillRect/>
          </a:stretch>
        </p:blipFill>
        <p:spPr>
          <a:xfrm>
            <a:off x="7747000" y="2162810"/>
            <a:ext cx="4445000" cy="2959100"/>
          </a:xfrm>
          <a:prstGeom prst="rect">
            <a:avLst/>
          </a:prstGeom>
        </p:spPr>
      </p:pic>
    </p:spTree>
    <p:extLst>
      <p:ext uri="{BB962C8B-B14F-4D97-AF65-F5344CB8AC3E}">
        <p14:creationId xmlns:p14="http://schemas.microsoft.com/office/powerpoint/2010/main" val="141759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26" y="365125"/>
            <a:ext cx="10973474" cy="1325563"/>
          </a:xfrm>
        </p:spPr>
        <p:txBody>
          <a:bodyPr/>
          <a:lstStyle/>
          <a:p>
            <a:r>
              <a:rPr lang="en-US" dirty="0" smtClean="0"/>
              <a:t>What we understand</a:t>
            </a:r>
            <a:r>
              <a:rPr lang="en-US" b="1" dirty="0" smtClean="0"/>
              <a:t> </a:t>
            </a:r>
            <a:r>
              <a:rPr lang="en-US" dirty="0" smtClean="0"/>
              <a:t>about direct DNS DDOS attacks</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00000"/>
              </a:lnSpc>
              <a:spcBef>
                <a:spcPts val="900"/>
              </a:spcBef>
              <a:buFontTx/>
              <a:buNone/>
              <a:defRPr/>
            </a:pPr>
            <a:r>
              <a:rPr lang="en-US" dirty="0" smtClean="0"/>
              <a:t>These are </a:t>
            </a:r>
            <a:r>
              <a:rPr lang="en-US" b="1" dirty="0" smtClean="0"/>
              <a:t>not</a:t>
            </a:r>
            <a:r>
              <a:rPr lang="en-US" dirty="0" smtClean="0"/>
              <a:t> reflection/ amplification attacks</a:t>
            </a:r>
          </a:p>
          <a:p>
            <a:pPr marL="0" indent="0">
              <a:lnSpc>
                <a:spcPct val="100000"/>
              </a:lnSpc>
              <a:spcBef>
                <a:spcPts val="900"/>
              </a:spcBef>
              <a:buFontTx/>
              <a:buNone/>
              <a:defRPr/>
            </a:pPr>
            <a:r>
              <a:rPr lang="en-US" dirty="0" smtClean="0"/>
              <a:t>They are directed at the authoritative name servers / root servers</a:t>
            </a:r>
          </a:p>
          <a:p>
            <a:pPr marL="0" lvl="0" indent="0">
              <a:lnSpc>
                <a:spcPct val="100000"/>
              </a:lnSpc>
              <a:spcBef>
                <a:spcPts val="900"/>
              </a:spcBef>
              <a:buNone/>
              <a:defRPr/>
            </a:pPr>
            <a:r>
              <a:rPr lang="en-US" dirty="0"/>
              <a:t>It loads the authoritative servers with query traffic</a:t>
            </a:r>
          </a:p>
          <a:p>
            <a:pPr marL="457200" lvl="1" indent="0">
              <a:lnSpc>
                <a:spcPct val="100000"/>
              </a:lnSpc>
              <a:spcBef>
                <a:spcPts val="900"/>
              </a:spcBef>
              <a:buNone/>
              <a:defRPr/>
            </a:pPr>
            <a:r>
              <a:rPr lang="en-US" dirty="0"/>
              <a:t>It can saturate the carriage / switching infrastructure of the </a:t>
            </a:r>
            <a:r>
              <a:rPr lang="en-US" dirty="0" smtClean="0"/>
              <a:t>server</a:t>
            </a:r>
          </a:p>
          <a:p>
            <a:pPr marL="457200" lvl="1" indent="0">
              <a:lnSpc>
                <a:spcPct val="100000"/>
              </a:lnSpc>
              <a:spcBef>
                <a:spcPts val="900"/>
              </a:spcBef>
              <a:buNone/>
              <a:defRPr/>
            </a:pPr>
            <a:r>
              <a:rPr lang="en-US" dirty="0"/>
              <a:t>It can exhaust the server itself of resources so it drops “legitimate” </a:t>
            </a:r>
            <a:r>
              <a:rPr lang="en-US" dirty="0" smtClean="0"/>
              <a:t>queries</a:t>
            </a:r>
            <a:endParaRPr lang="en-US" dirty="0"/>
          </a:p>
          <a:p>
            <a:pPr marL="0" indent="0">
              <a:lnSpc>
                <a:spcPct val="100000"/>
              </a:lnSpc>
              <a:spcBef>
                <a:spcPts val="900"/>
              </a:spcBef>
              <a:buFontTx/>
              <a:buNone/>
              <a:defRPr/>
            </a:pPr>
            <a:r>
              <a:rPr lang="en-US" dirty="0" smtClean="0"/>
              <a:t>The attack queries look exactly like other queries that are seen at these servers</a:t>
            </a:r>
          </a:p>
          <a:p>
            <a:pPr marL="457200" lvl="1" indent="0">
              <a:lnSpc>
                <a:spcPct val="100000"/>
              </a:lnSpc>
              <a:spcBef>
                <a:spcPts val="900"/>
              </a:spcBef>
              <a:buFontTx/>
              <a:buNone/>
              <a:defRPr/>
            </a:pPr>
            <a:r>
              <a:rPr lang="en-US" dirty="0" smtClean="0"/>
              <a:t>So front end pattern matching and filtering may not work</a:t>
            </a:r>
          </a:p>
          <a:p>
            <a:pPr marL="457200" lvl="1" indent="0">
              <a:lnSpc>
                <a:spcPct val="100000"/>
              </a:lnSpc>
              <a:spcBef>
                <a:spcPts val="900"/>
              </a:spcBef>
              <a:buFontTx/>
              <a:buNone/>
              <a:defRPr/>
            </a:pPr>
            <a:r>
              <a:rPr lang="en-US" dirty="0" smtClean="0"/>
              <a:t>The </a:t>
            </a:r>
            <a:r>
              <a:rPr lang="en-US" dirty="0" err="1" smtClean="0"/>
              <a:t>qname</a:t>
            </a:r>
            <a:r>
              <a:rPr lang="en-US" dirty="0" smtClean="0"/>
              <a:t> is likely to be </a:t>
            </a:r>
            <a:r>
              <a:rPr lang="en-US" i="1" dirty="0"/>
              <a:t>&lt;random&gt;.target</a:t>
            </a:r>
            <a:r>
              <a:rPr lang="en-US" dirty="0"/>
              <a:t> </a:t>
            </a:r>
            <a:r>
              <a:rPr lang="en-US" dirty="0" smtClean="0"/>
              <a:t>so as to </a:t>
            </a:r>
            <a:r>
              <a:rPr lang="en-US" dirty="0"/>
              <a:t>defeat caches and simple </a:t>
            </a:r>
            <a:r>
              <a:rPr lang="en-US" dirty="0" smtClean="0"/>
              <a:t>filters</a:t>
            </a:r>
          </a:p>
          <a:p>
            <a:pPr marL="457200" lvl="1" indent="0">
              <a:lnSpc>
                <a:spcPct val="100000"/>
              </a:lnSpc>
              <a:spcBef>
                <a:spcPts val="900"/>
              </a:spcBef>
              <a:buFontTx/>
              <a:buNone/>
              <a:defRPr/>
            </a:pPr>
            <a:r>
              <a:rPr lang="en-US" dirty="0" smtClean="0"/>
              <a:t>These queries look just like Chrome’s </a:t>
            </a:r>
            <a:r>
              <a:rPr lang="en-US" dirty="0" err="1" smtClean="0"/>
              <a:t>behaviour</a:t>
            </a:r>
            <a:r>
              <a:rPr lang="en-US" dirty="0" smtClean="0"/>
              <a:t>!</a:t>
            </a:r>
            <a:endParaRPr lang="en-US" dirty="0"/>
          </a:p>
          <a:p>
            <a:pPr marL="457200" lvl="1" indent="0">
              <a:lnSpc>
                <a:spcPct val="100000"/>
              </a:lnSpc>
              <a:spcBef>
                <a:spcPts val="900"/>
              </a:spcBef>
              <a:buFontTx/>
              <a:buNone/>
              <a:defRPr/>
            </a:pPr>
            <a:endParaRPr lang="en-US" dirty="0"/>
          </a:p>
          <a:p>
            <a:pPr marL="457200" lvl="1" indent="0">
              <a:lnSpc>
                <a:spcPct val="100000"/>
              </a:lnSpc>
              <a:spcBef>
                <a:spcPts val="900"/>
              </a:spcBef>
              <a:buFontTx/>
              <a:buNone/>
              <a:defRPr/>
            </a:pPr>
            <a:endParaRPr lang="en-US" dirty="0" smtClean="0"/>
          </a:p>
        </p:txBody>
      </p:sp>
    </p:spTree>
    <p:extLst>
      <p:ext uri="{BB962C8B-B14F-4D97-AF65-F5344CB8AC3E}">
        <p14:creationId xmlns:p14="http://schemas.microsoft.com/office/powerpoint/2010/main" val="206619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intended outcome of the attack</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the </a:t>
            </a:r>
            <a:r>
              <a:rPr lang="en-US" i="1" dirty="0" smtClean="0"/>
              <a:t>&lt;random&gt;.target</a:t>
            </a:r>
            <a:r>
              <a:rPr lang="en-US" dirty="0" smtClean="0"/>
              <a:t> </a:t>
            </a:r>
            <a:r>
              <a:rPr lang="en-US" dirty="0" err="1" smtClean="0"/>
              <a:t>qname</a:t>
            </a:r>
            <a:r>
              <a:rPr lang="en-US" dirty="0" smtClean="0"/>
              <a:t> form will defeat the recursive resolver caching function, the query is passed to the </a:t>
            </a:r>
            <a:r>
              <a:rPr lang="en-US" dirty="0" err="1" smtClean="0"/>
              <a:t>auth</a:t>
            </a:r>
            <a:r>
              <a:rPr lang="en-US" dirty="0" smtClean="0"/>
              <a:t> name server to resolve</a:t>
            </a:r>
            <a:endParaRPr lang="en-US" dirty="0"/>
          </a:p>
          <a:p>
            <a:endParaRPr lang="en-US" dirty="0" smtClean="0"/>
          </a:p>
          <a:p>
            <a:r>
              <a:rPr lang="en-US" dirty="0" smtClean="0"/>
              <a:t>With an adequately high query volume, the authoritative server will start to discard queries due to resource starvation</a:t>
            </a:r>
          </a:p>
          <a:p>
            <a:endParaRPr lang="en-US" dirty="0" smtClean="0"/>
          </a:p>
          <a:p>
            <a:r>
              <a:rPr lang="en-US" dirty="0" smtClean="0"/>
              <a:t>The result is that the </a:t>
            </a:r>
            <a:r>
              <a:rPr lang="en-US" i="1" dirty="0" smtClean="0"/>
              <a:t>target</a:t>
            </a:r>
            <a:r>
              <a:rPr lang="en-US" dirty="0" smtClean="0"/>
              <a:t> name will fade away on the Internet as recursive resolvers’ cache entries expire, and they cannot refresh their cache from the authoritative servers</a:t>
            </a:r>
            <a:endParaRPr lang="en-US" dirty="0"/>
          </a:p>
        </p:txBody>
      </p:sp>
    </p:spTree>
    <p:extLst>
      <p:ext uri="{BB962C8B-B14F-4D97-AF65-F5344CB8AC3E}">
        <p14:creationId xmlns:p14="http://schemas.microsoft.com/office/powerpoint/2010/main" val="49391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a:t>
            </a:r>
            <a:r>
              <a:rPr lang="mr-IN" dirty="0" smtClean="0"/>
              <a:t>–</a:t>
            </a:r>
            <a:r>
              <a:rPr lang="en-US" dirty="0" smtClean="0"/>
              <a:t> 1</a:t>
            </a:r>
            <a:endParaRPr lang="en-US" dirty="0"/>
          </a:p>
        </p:txBody>
      </p:sp>
      <p:sp>
        <p:nvSpPr>
          <p:cNvPr id="3" name="Content Placeholder 2"/>
          <p:cNvSpPr>
            <a:spLocks noGrp="1"/>
          </p:cNvSpPr>
          <p:nvPr>
            <p:ph idx="1"/>
          </p:nvPr>
        </p:nvSpPr>
        <p:spPr>
          <a:xfrm>
            <a:off x="563071" y="1833717"/>
            <a:ext cx="5068986" cy="4351338"/>
          </a:xfrm>
        </p:spPr>
        <p:txBody>
          <a:bodyPr>
            <a:normAutofit fontScale="85000" lnSpcReduction="20000"/>
          </a:bodyPr>
          <a:lstStyle/>
          <a:p>
            <a:pPr marL="0" indent="0">
              <a:buNone/>
            </a:pPr>
            <a:r>
              <a:rPr lang="en-US" sz="3300" dirty="0" smtClean="0"/>
              <a:t>”A Bigger Bunker”</a:t>
            </a:r>
            <a:endParaRPr lang="en-US" sz="3300" dirty="0"/>
          </a:p>
          <a:p>
            <a:pPr marL="0" indent="0">
              <a:buNone/>
            </a:pPr>
            <a:endParaRPr lang="en-US" dirty="0" smtClean="0"/>
          </a:p>
          <a:p>
            <a:pPr marL="0" indent="0">
              <a:buNone/>
            </a:pPr>
            <a:r>
              <a:rPr lang="en-US" dirty="0" smtClean="0"/>
              <a:t>Add </a:t>
            </a:r>
            <a:r>
              <a:rPr lang="en-US" dirty="0"/>
              <a:t>m</a:t>
            </a:r>
            <a:r>
              <a:rPr lang="en-US" dirty="0" smtClean="0"/>
              <a:t>ore </a:t>
            </a:r>
            <a:r>
              <a:rPr lang="en-US" i="1" dirty="0" smtClean="0"/>
              <a:t>Foo</a:t>
            </a:r>
          </a:p>
          <a:p>
            <a:pPr lvl="1"/>
            <a:r>
              <a:rPr lang="en-US" dirty="0"/>
              <a:t>M</a:t>
            </a:r>
            <a:r>
              <a:rPr lang="en-US" dirty="0" smtClean="0"/>
              <a:t>ore authoritative name servers</a:t>
            </a:r>
          </a:p>
          <a:p>
            <a:pPr lvl="1"/>
            <a:r>
              <a:rPr lang="en-US" dirty="0"/>
              <a:t>M</a:t>
            </a:r>
            <a:r>
              <a:rPr lang="en-US" dirty="0" smtClean="0"/>
              <a:t>ore bandwidth to authoritative name servers</a:t>
            </a:r>
          </a:p>
          <a:p>
            <a:pPr lvl="1"/>
            <a:r>
              <a:rPr lang="en-US" dirty="0"/>
              <a:t>M</a:t>
            </a:r>
            <a:r>
              <a:rPr lang="en-US" dirty="0" smtClean="0"/>
              <a:t>ore CPU and memory to authoritative name servers</a:t>
            </a:r>
          </a:p>
          <a:p>
            <a:endParaRPr lang="en-US" dirty="0"/>
          </a:p>
          <a:p>
            <a:r>
              <a:rPr lang="en-US" dirty="0" smtClean="0"/>
              <a:t>i.e. deploy more ”foo” and try and absorb the attack at the authoritative name server infrastructure while still answering “legitimate” queries</a:t>
            </a:r>
            <a:endParaRPr lang="en-US" dirty="0"/>
          </a:p>
          <a:p>
            <a:endParaRPr lang="en-US" dirty="0" smtClean="0"/>
          </a:p>
        </p:txBody>
      </p:sp>
      <p:pic>
        <p:nvPicPr>
          <p:cNvPr id="4" name="Picture 3"/>
          <p:cNvPicPr>
            <a:picLocks noChangeAspect="1"/>
          </p:cNvPicPr>
          <p:nvPr/>
        </p:nvPicPr>
        <p:blipFill>
          <a:blip r:embed="rId2"/>
          <a:stretch>
            <a:fillRect/>
          </a:stretch>
        </p:blipFill>
        <p:spPr>
          <a:xfrm>
            <a:off x="6453899" y="1432290"/>
            <a:ext cx="5260670" cy="5425710"/>
          </a:xfrm>
          <a:prstGeom prst="rect">
            <a:avLst/>
          </a:prstGeom>
        </p:spPr>
      </p:pic>
    </p:spTree>
    <p:extLst>
      <p:ext uri="{BB962C8B-B14F-4D97-AF65-F5344CB8AC3E}">
        <p14:creationId xmlns:p14="http://schemas.microsoft.com/office/powerpoint/2010/main" val="203681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- 2</a:t>
            </a:r>
            <a:endParaRPr lang="en-US" dirty="0"/>
          </a:p>
        </p:txBody>
      </p:sp>
      <p:sp>
        <p:nvSpPr>
          <p:cNvPr id="3" name="Content Placeholder 2"/>
          <p:cNvSpPr>
            <a:spLocks noGrp="1"/>
          </p:cNvSpPr>
          <p:nvPr>
            <p:ph idx="1"/>
          </p:nvPr>
        </p:nvSpPr>
        <p:spPr>
          <a:xfrm>
            <a:off x="838200" y="1825625"/>
            <a:ext cx="7643594" cy="4351338"/>
          </a:xfrm>
        </p:spPr>
        <p:txBody>
          <a:bodyPr>
            <a:normAutofit fontScale="85000" lnSpcReduction="20000"/>
          </a:bodyPr>
          <a:lstStyle/>
          <a:p>
            <a:pPr marL="0" indent="0">
              <a:buNone/>
            </a:pPr>
            <a:r>
              <a:rPr lang="en-US" sz="3500" dirty="0" smtClean="0"/>
              <a:t>Longer TTLs:</a:t>
            </a:r>
          </a:p>
          <a:p>
            <a:pPr lvl="1">
              <a:spcBef>
                <a:spcPts val="1100"/>
              </a:spcBef>
            </a:pPr>
            <a:r>
              <a:rPr lang="en-US" dirty="0" smtClean="0"/>
              <a:t>Low TTL’s make the </a:t>
            </a:r>
            <a:r>
              <a:rPr lang="en-US" dirty="0" err="1" smtClean="0"/>
              <a:t>auth</a:t>
            </a:r>
            <a:r>
              <a:rPr lang="en-US" dirty="0" smtClean="0"/>
              <a:t> servers more vulnerable  because </a:t>
            </a:r>
            <a:r>
              <a:rPr lang="en-US" dirty="0" err="1" smtClean="0"/>
              <a:t>recursives</a:t>
            </a:r>
            <a:r>
              <a:rPr lang="en-US" dirty="0" smtClean="0"/>
              <a:t> need to refer to </a:t>
            </a:r>
            <a:r>
              <a:rPr lang="en-US" dirty="0" err="1" smtClean="0"/>
              <a:t>authoritatives</a:t>
            </a:r>
            <a:r>
              <a:rPr lang="en-US" dirty="0" smtClean="0"/>
              <a:t> more frequently</a:t>
            </a:r>
          </a:p>
          <a:p>
            <a:pPr lvl="1">
              <a:spcBef>
                <a:spcPts val="1100"/>
              </a:spcBef>
            </a:pPr>
            <a:r>
              <a:rPr lang="en-US" dirty="0" smtClean="0"/>
              <a:t>With a longer TTL, the attack will still happen, but the legit </a:t>
            </a:r>
            <a:r>
              <a:rPr lang="en-US" dirty="0" err="1" smtClean="0"/>
              <a:t>recursives</a:t>
            </a:r>
            <a:r>
              <a:rPr lang="en-US" dirty="0" smtClean="0"/>
              <a:t> may not get a cache expiry so quickly</a:t>
            </a:r>
          </a:p>
          <a:p>
            <a:pPr lvl="1">
              <a:spcBef>
                <a:spcPts val="1100"/>
              </a:spcBef>
            </a:pPr>
            <a:r>
              <a:rPr lang="en-US" dirty="0" smtClean="0"/>
              <a:t>The recursive resolvers will still serve cached names from their cache even when the authoritative name server is offline</a:t>
            </a:r>
          </a:p>
          <a:p>
            <a:pPr lvl="1">
              <a:spcBef>
                <a:spcPts val="1100"/>
              </a:spcBef>
            </a:pPr>
            <a:r>
              <a:rPr lang="en-US" dirty="0" smtClean="0"/>
              <a:t>Attackers will need to attack for longer intervals to cause widespread visible damage</a:t>
            </a:r>
          </a:p>
          <a:p>
            <a:pPr lvl="1">
              <a:spcBef>
                <a:spcPts val="1100"/>
              </a:spcBef>
            </a:pPr>
            <a:endParaRPr lang="en-US" dirty="0" smtClean="0"/>
          </a:p>
          <a:p>
            <a:pPr marL="457200" lvl="1" indent="0">
              <a:spcBef>
                <a:spcPts val="1100"/>
              </a:spcBef>
              <a:buNone/>
            </a:pPr>
            <a:r>
              <a:rPr lang="en-US" dirty="0" smtClean="0"/>
              <a:t>But..</a:t>
            </a:r>
          </a:p>
          <a:p>
            <a:pPr lvl="2">
              <a:spcBef>
                <a:spcPts val="1100"/>
              </a:spcBef>
            </a:pPr>
            <a:r>
              <a:rPr lang="en-US" dirty="0" smtClean="0"/>
              <a:t>Nobody likes to cement their DNS with long TTLs</a:t>
            </a:r>
          </a:p>
          <a:p>
            <a:pPr lvl="2">
              <a:spcBef>
                <a:spcPts val="1100"/>
              </a:spcBef>
            </a:pPr>
            <a:r>
              <a:rPr lang="en-US" dirty="0" smtClean="0"/>
              <a:t>And current recursive resolvers don</a:t>
            </a:r>
            <a:r>
              <a:rPr lang="mr-IN" dirty="0" smtClean="0"/>
              <a:t>’</a:t>
            </a:r>
            <a:r>
              <a:rPr lang="en-US" dirty="0" smtClean="0"/>
              <a:t>t seem to </a:t>
            </a:r>
            <a:r>
              <a:rPr lang="en-US" dirty="0" err="1" smtClean="0"/>
              <a:t>honour</a:t>
            </a:r>
            <a:r>
              <a:rPr lang="en-US" dirty="0" smtClean="0"/>
              <a:t> longer TTLs anyway! </a:t>
            </a:r>
          </a:p>
          <a:p>
            <a:pPr lvl="1"/>
            <a:endParaRPr lang="en-US" dirty="0" smtClean="0"/>
          </a:p>
          <a:p>
            <a:pPr lvl="1"/>
            <a:endParaRPr lang="en-US" dirty="0" smtClean="0"/>
          </a:p>
        </p:txBody>
      </p:sp>
      <p:pic>
        <p:nvPicPr>
          <p:cNvPr id="7" name="Picture 6" descr="6147022_roger-dubuis-hommage-millesime-unique-pocket_t1c1164a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522" y="2289863"/>
            <a:ext cx="3409610" cy="3307322"/>
          </a:xfrm>
          <a:prstGeom prst="rect">
            <a:avLst/>
          </a:prstGeom>
        </p:spPr>
      </p:pic>
    </p:spTree>
    <p:extLst>
      <p:ext uri="{BB962C8B-B14F-4D97-AF65-F5344CB8AC3E}">
        <p14:creationId xmlns:p14="http://schemas.microsoft.com/office/powerpoint/2010/main" val="175559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a:t>
            </a:r>
            <a:r>
              <a:rPr lang="mr-IN" dirty="0" smtClean="0"/>
              <a:t>–</a:t>
            </a:r>
            <a:r>
              <a:rPr lang="en-US" dirty="0" smtClean="0"/>
              <a:t> 3</a:t>
            </a:r>
            <a:endParaRPr lang="en-US" dirty="0"/>
          </a:p>
        </p:txBody>
      </p:sp>
      <p:sp>
        <p:nvSpPr>
          <p:cNvPr id="3" name="Content Placeholder 2"/>
          <p:cNvSpPr>
            <a:spLocks noGrp="1"/>
          </p:cNvSpPr>
          <p:nvPr>
            <p:ph idx="1"/>
          </p:nvPr>
        </p:nvSpPr>
        <p:spPr>
          <a:xfrm>
            <a:off x="838200" y="1825625"/>
            <a:ext cx="4649475" cy="4351338"/>
          </a:xfrm>
        </p:spPr>
        <p:txBody>
          <a:bodyPr/>
          <a:lstStyle/>
          <a:p>
            <a:pPr marL="0" indent="0">
              <a:buNone/>
            </a:pPr>
            <a:r>
              <a:rPr lang="en-US" sz="3600" dirty="0" smtClean="0"/>
              <a:t>Filter queries:</a:t>
            </a:r>
          </a:p>
          <a:p>
            <a:pPr lvl="1"/>
            <a:r>
              <a:rPr lang="en-US" dirty="0" smtClean="0"/>
              <a:t>Try to get a fix on the </a:t>
            </a:r>
            <a:r>
              <a:rPr lang="en-US" i="1" dirty="0" smtClean="0"/>
              <a:t>&lt;random&gt;</a:t>
            </a:r>
            <a:r>
              <a:rPr lang="en-US" dirty="0" smtClean="0"/>
              <a:t> name component in the queries</a:t>
            </a:r>
          </a:p>
          <a:p>
            <a:pPr lvl="1"/>
            <a:r>
              <a:rPr lang="en-US" dirty="0" smtClean="0"/>
              <a:t>Set of a front end query filter and block these queries</a:t>
            </a:r>
          </a:p>
          <a:p>
            <a:pPr lvl="1"/>
            <a:endParaRPr lang="en-US" dirty="0"/>
          </a:p>
          <a:p>
            <a:pPr marL="457200" lvl="1" indent="0">
              <a:buNone/>
            </a:pPr>
            <a:r>
              <a:rPr lang="en-US" dirty="0" smtClean="0"/>
              <a:t>But</a:t>
            </a:r>
            <a:endParaRPr lang="en-US" dirty="0" smtClean="0"/>
          </a:p>
          <a:p>
            <a:pPr lvl="2"/>
            <a:r>
              <a:rPr lang="en-US" dirty="0" smtClean="0"/>
              <a:t>This is just tail chasing!</a:t>
            </a:r>
            <a:endParaRPr lang="en-US" dirty="0"/>
          </a:p>
          <a:p>
            <a:endParaRPr lang="en-US" dirty="0" smtClean="0"/>
          </a:p>
        </p:txBody>
      </p:sp>
      <p:pic>
        <p:nvPicPr>
          <p:cNvPr id="6" name="Picture 5" descr="Dirty-filter-trility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861" y="1825625"/>
            <a:ext cx="5996304" cy="4107623"/>
          </a:xfrm>
          <a:prstGeom prst="rect">
            <a:avLst/>
          </a:prstGeom>
        </p:spPr>
      </p:pic>
    </p:spTree>
    <p:extLst>
      <p:ext uri="{BB962C8B-B14F-4D97-AF65-F5344CB8AC3E}">
        <p14:creationId xmlns:p14="http://schemas.microsoft.com/office/powerpoint/2010/main" val="15968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the attacking devices are passing the queries directly to the authoritative name servers?</a:t>
            </a:r>
          </a:p>
          <a:p>
            <a:pPr marL="0" indent="0">
              <a:buNone/>
            </a:pPr>
            <a:endParaRPr lang="en-US" dirty="0"/>
          </a:p>
          <a:p>
            <a:pPr marL="0" indent="0">
              <a:buNone/>
            </a:pPr>
            <a:r>
              <a:rPr lang="en-US" dirty="0" smtClean="0"/>
              <a:t>Filter </a:t>
            </a:r>
            <a:r>
              <a:rPr lang="en-US" dirty="0"/>
              <a:t>IP </a:t>
            </a:r>
            <a:r>
              <a:rPr lang="en-US" dirty="0" smtClean="0"/>
              <a:t>addresses!</a:t>
            </a:r>
            <a:endParaRPr lang="en-US" dirty="0"/>
          </a:p>
          <a:p>
            <a:pPr marL="0" indent="0">
              <a:buNone/>
            </a:pPr>
            <a:endParaRPr lang="en-US" dirty="0" smtClean="0"/>
          </a:p>
          <a:p>
            <a:pPr marL="457200" lvl="1" indent="0">
              <a:buNone/>
            </a:pPr>
            <a:endParaRPr lang="en-US" dirty="0"/>
          </a:p>
        </p:txBody>
      </p:sp>
      <p:pic>
        <p:nvPicPr>
          <p:cNvPr id="4" name="Picture 3" descr="queu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676" y="2461880"/>
            <a:ext cx="3631200" cy="4236400"/>
          </a:xfrm>
          <a:prstGeom prst="rect">
            <a:avLst/>
          </a:prstGeom>
        </p:spPr>
      </p:pic>
    </p:spTree>
    <p:extLst>
      <p:ext uri="{BB962C8B-B14F-4D97-AF65-F5344CB8AC3E}">
        <p14:creationId xmlns:p14="http://schemas.microsoft.com/office/powerpoint/2010/main" val="1067140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868</Words>
  <Application>Microsoft Macintosh PowerPoint</Application>
  <PresentationFormat>Widescreen</PresentationFormat>
  <Paragraphs>100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AhnbergHand</vt:lpstr>
      <vt:lpstr>Calibri</vt:lpstr>
      <vt:lpstr>Calibri Light</vt:lpstr>
      <vt:lpstr>Mangal</vt:lpstr>
      <vt:lpstr>Arial</vt:lpstr>
      <vt:lpstr>Office Theme</vt:lpstr>
      <vt:lpstr>A Speculation on DNS DDOS</vt:lpstr>
      <vt:lpstr>What we know about the October DYN attack…</vt:lpstr>
      <vt:lpstr>DDOS Attacks</vt:lpstr>
      <vt:lpstr>What we understand about direct DNS DDOS attacks</vt:lpstr>
      <vt:lpstr>The intended outcome of the attack</vt:lpstr>
      <vt:lpstr>Possible Mitigations – 1</vt:lpstr>
      <vt:lpstr>Possible Mitigations - 2</vt:lpstr>
      <vt:lpstr>Possible Mitigations – 3</vt:lpstr>
      <vt:lpstr>Possible Mitigations - 4</vt:lpstr>
      <vt:lpstr>All resolvers might be  equal, but some resolvers are more equal than others!</vt:lpstr>
      <vt:lpstr>Possible Mitigations - 4</vt:lpstr>
      <vt:lpstr>Possible Mitigations - 5</vt:lpstr>
      <vt:lpstr>Possible Mitigations - 5</vt:lpstr>
      <vt:lpstr>If only…</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17</cp:revision>
  <cp:lastPrinted>2016-11-27T21:27:39Z</cp:lastPrinted>
  <dcterms:created xsi:type="dcterms:W3CDTF">2016-10-24T11:26:55Z</dcterms:created>
  <dcterms:modified xsi:type="dcterms:W3CDTF">2016-11-27T21:27:43Z</dcterms:modified>
</cp:coreProperties>
</file>