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3"/>
  </p:notesMasterIdLst>
  <p:sldIdLst>
    <p:sldId id="256" r:id="rId2"/>
    <p:sldId id="274" r:id="rId3"/>
    <p:sldId id="275" r:id="rId4"/>
    <p:sldId id="257" r:id="rId5"/>
    <p:sldId id="258" r:id="rId6"/>
    <p:sldId id="259" r:id="rId7"/>
    <p:sldId id="260" r:id="rId8"/>
    <p:sldId id="261" r:id="rId9"/>
    <p:sldId id="277" r:id="rId10"/>
    <p:sldId id="276" r:id="rId11"/>
    <p:sldId id="262" r:id="rId12"/>
    <p:sldId id="263" r:id="rId13"/>
    <p:sldId id="264" r:id="rId14"/>
    <p:sldId id="265" r:id="rId15"/>
    <p:sldId id="270" r:id="rId16"/>
    <p:sldId id="289" r:id="rId17"/>
    <p:sldId id="290" r:id="rId18"/>
    <p:sldId id="266" r:id="rId19"/>
    <p:sldId id="267" r:id="rId20"/>
    <p:sldId id="282" r:id="rId21"/>
    <p:sldId id="272" r:id="rId22"/>
    <p:sldId id="273" r:id="rId23"/>
    <p:sldId id="283" r:id="rId24"/>
    <p:sldId id="280" r:id="rId25"/>
    <p:sldId id="278" r:id="rId26"/>
    <p:sldId id="279" r:id="rId27"/>
    <p:sldId id="281" r:id="rId28"/>
    <p:sldId id="285" r:id="rId29"/>
    <p:sldId id="284" r:id="rId30"/>
    <p:sldId id="286" r:id="rId31"/>
    <p:sldId id="287" r:id="rId3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48"/>
    <p:restoredTop sz="94687"/>
  </p:normalViewPr>
  <p:slideViewPr>
    <p:cSldViewPr snapToGrid="0" snapToObjects="1">
      <p:cViewPr>
        <p:scale>
          <a:sx n="185" d="100"/>
          <a:sy n="185" d="100"/>
        </p:scale>
        <p:origin x="96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879E3-A559-0E4D-8A97-8F17F7297D79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0E966-DAAE-9B44-BD43-5781A054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0E966-DAAE-9B44-BD43-5781A0540CC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4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0E966-DAAE-9B44-BD43-5781A0540CC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75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0E966-DAAE-9B44-BD43-5781A0540CC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00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0E966-DAAE-9B44-BD43-5781A0540CC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349EC-1072-BD44-94A4-3B746FBD0408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1CAA5-7AD2-E642-9986-C9FEDC237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IPv6 and the DNS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3150" y="3484483"/>
            <a:ext cx="5143500" cy="1241822"/>
          </a:xfrm>
        </p:spPr>
        <p:txBody>
          <a:bodyPr>
            <a:normAutofit/>
          </a:bodyPr>
          <a:lstStyle/>
          <a:p>
            <a:pPr algn="r"/>
            <a:r>
              <a:rPr lang="en-US" sz="1350" dirty="0">
                <a:solidFill>
                  <a:schemeClr val="bg1">
                    <a:lumMod val="50000"/>
                  </a:schemeClr>
                </a:solidFill>
              </a:rPr>
              <a:t>Geoff Huston</a:t>
            </a:r>
          </a:p>
          <a:p>
            <a:pPr algn="r"/>
            <a:r>
              <a:rPr lang="en-US" sz="1350" dirty="0">
                <a:solidFill>
                  <a:schemeClr val="bg1">
                    <a:lumMod val="50000"/>
                  </a:schemeClr>
                </a:solidFill>
              </a:rPr>
              <a:t>APNIC</a:t>
            </a:r>
          </a:p>
          <a:p>
            <a:pPr algn="r"/>
            <a:r>
              <a:rPr lang="en-US" sz="1350" dirty="0">
                <a:solidFill>
                  <a:schemeClr val="bg1">
                    <a:lumMod val="50000"/>
                  </a:schemeClr>
                </a:solidFill>
              </a:rPr>
              <a:t>October 2016</a:t>
            </a:r>
            <a:endParaRPr lang="en-US" sz="13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hard to instrument all parts of the Internet and make sense of the data streams</a:t>
            </a:r>
          </a:p>
          <a:p>
            <a:r>
              <a:rPr lang="en-US" dirty="0" smtClean="0"/>
              <a:t>Our approach is to seed a known event in end hosts that are intended to cause DNS resolution activity, and instrument the authoritative DNS server</a:t>
            </a:r>
          </a:p>
          <a:p>
            <a:r>
              <a:rPr lang="en-US" dirty="0" smtClean="0"/>
              <a:t>We infer aspects of the </a:t>
            </a:r>
            <a:r>
              <a:rPr lang="en-US" dirty="0" err="1" smtClean="0"/>
              <a:t>behaviour</a:t>
            </a:r>
            <a:r>
              <a:rPr lang="en-US" dirty="0" smtClean="0"/>
              <a:t> of the DNS from the transactions we see at the authoritative name server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46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use the Ad platform to </a:t>
            </a:r>
            <a:r>
              <a:rPr lang="en-US" dirty="0" err="1" smtClean="0"/>
              <a:t>enrol</a:t>
            </a:r>
            <a:r>
              <a:rPr lang="en-US" dirty="0" smtClean="0"/>
              <a:t> end points to attempt to resolve a DNS name</a:t>
            </a:r>
          </a:p>
          <a:p>
            <a:pPr lvl="1"/>
            <a:r>
              <a:rPr lang="en-US" dirty="0" smtClean="0"/>
              <a:t>The DNS name is served from our authoritative servers</a:t>
            </a:r>
          </a:p>
          <a:p>
            <a:pPr lvl="1"/>
            <a:r>
              <a:rPr lang="en-US" dirty="0" smtClean="0"/>
              <a:t>Each endpoint is provided with a unique name string (to eliminate the effects of DNS caching)</a:t>
            </a:r>
          </a:p>
          <a:p>
            <a:pPr lvl="1"/>
            <a:r>
              <a:rPr lang="en-US" dirty="0" smtClean="0"/>
              <a:t>Each DNS name contains a name creation time component (so that we can disambiguate subsequent replay from original queries)</a:t>
            </a:r>
          </a:p>
          <a:p>
            <a:pPr lvl="1"/>
            <a:r>
              <a:rPr lang="en-US" dirty="0" smtClean="0"/>
              <a:t>We have structured the measurement name space so that the </a:t>
            </a:r>
            <a:r>
              <a:rPr lang="en-US" dirty="0" err="1" smtClean="0"/>
              <a:t>behaviour</a:t>
            </a:r>
            <a:r>
              <a:rPr lang="en-US" dirty="0" smtClean="0"/>
              <a:t> is visible solely in the DNS (it does not rely on a subsequent web fetch to show that the response was received)</a:t>
            </a:r>
          </a:p>
        </p:txBody>
      </p:sp>
    </p:spTree>
    <p:extLst>
      <p:ext uri="{BB962C8B-B14F-4D97-AF65-F5344CB8AC3E}">
        <p14:creationId xmlns:p14="http://schemas.microsoft.com/office/powerpoint/2010/main" val="1632836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Delegation and “Glue”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name is delegated, the “parent” zone normally includes the IP address of the delegated zone’s name servers as additional information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2692" y="3286482"/>
            <a:ext cx="422423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750" dirty="0" err="1">
                <a:latin typeface="Menlo" charset="0"/>
                <a:ea typeface="Menlo" charset="0"/>
                <a:cs typeface="Menlo" charset="0"/>
              </a:rPr>
              <a:t>bugatti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.                172800  IN      NS      a0.nic.bugatti.</a:t>
            </a:r>
          </a:p>
          <a:p>
            <a:r>
              <a:rPr lang="mr-IN" sz="750" dirty="0" err="1">
                <a:latin typeface="Menlo" charset="0"/>
                <a:ea typeface="Menlo" charset="0"/>
                <a:cs typeface="Menlo" charset="0"/>
              </a:rPr>
              <a:t>bugatti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.                172800  IN      NS      a2.nic.bugatti.</a:t>
            </a:r>
          </a:p>
          <a:p>
            <a:r>
              <a:rPr lang="mr-IN" sz="750" dirty="0" err="1">
                <a:latin typeface="Menlo" charset="0"/>
                <a:ea typeface="Menlo" charset="0"/>
                <a:cs typeface="Menlo" charset="0"/>
              </a:rPr>
              <a:t>bugatti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.                172800  IN      NS      b0.nic.bugatti.</a:t>
            </a:r>
          </a:p>
          <a:p>
            <a:r>
              <a:rPr lang="mr-IN" sz="750" dirty="0" err="1">
                <a:latin typeface="Menlo" charset="0"/>
                <a:ea typeface="Menlo" charset="0"/>
                <a:cs typeface="Menlo" charset="0"/>
              </a:rPr>
              <a:t>bugatti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.                172800  IN      NS      c0.nic.bugatti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.</a:t>
            </a:r>
            <a:endParaRPr lang="en-US" sz="750" dirty="0">
              <a:latin typeface="Menlo" charset="0"/>
              <a:ea typeface="Menlo" charset="0"/>
              <a:cs typeface="Menlo" charset="0"/>
            </a:endParaRPr>
          </a:p>
          <a:p>
            <a:endParaRPr lang="mr-IN" sz="750" dirty="0">
              <a:latin typeface="Menlo" charset="0"/>
              <a:ea typeface="Menlo" charset="0"/>
              <a:cs typeface="Menlo" charset="0"/>
            </a:endParaRPr>
          </a:p>
          <a:p>
            <a:r>
              <a:rPr lang="mr-IN" sz="750" dirty="0">
                <a:latin typeface="Menlo" charset="0"/>
                <a:ea typeface="Menlo" charset="0"/>
                <a:cs typeface="Menlo" charset="0"/>
              </a:rPr>
              <a:t>a0.nic.bugatti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.         172800  IN      </a:t>
            </a:r>
            <a:r>
              <a:rPr lang="mr-IN" sz="750" dirty="0" err="1">
                <a:latin typeface="Menlo" charset="0"/>
                <a:ea typeface="Menlo" charset="0"/>
                <a:cs typeface="Menlo" charset="0"/>
              </a:rPr>
              <a:t>A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       65.22.208.9</a:t>
            </a:r>
          </a:p>
          <a:p>
            <a:r>
              <a:rPr lang="mr-IN" sz="750" dirty="0">
                <a:latin typeface="Menlo" charset="0"/>
                <a:ea typeface="Menlo" charset="0"/>
                <a:cs typeface="Menlo" charset="0"/>
              </a:rPr>
              <a:t>a0.nic.bugatti.         172800  IN      AAAA    2a01:8840:ca:0:0:0:0:9</a:t>
            </a:r>
          </a:p>
          <a:p>
            <a:r>
              <a:rPr lang="mr-IN" sz="750" dirty="0">
                <a:latin typeface="Menlo" charset="0"/>
                <a:ea typeface="Menlo" charset="0"/>
                <a:cs typeface="Menlo" charset="0"/>
              </a:rPr>
              <a:t>a2.nic.bugatti.         172800  IN      </a:t>
            </a:r>
            <a:r>
              <a:rPr lang="mr-IN" sz="750" dirty="0" err="1">
                <a:latin typeface="Menlo" charset="0"/>
                <a:ea typeface="Menlo" charset="0"/>
                <a:cs typeface="Menlo" charset="0"/>
              </a:rPr>
              <a:t>A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       65.22.211.9</a:t>
            </a:r>
          </a:p>
          <a:p>
            <a:r>
              <a:rPr lang="mr-IN" sz="750" dirty="0">
                <a:latin typeface="Menlo" charset="0"/>
                <a:ea typeface="Menlo" charset="0"/>
                <a:cs typeface="Menlo" charset="0"/>
              </a:rPr>
              <a:t>a2.nic.bugatti.         172800  IN      AAAA    2a01:8840:cd:0:0:0:0:9</a:t>
            </a:r>
          </a:p>
          <a:p>
            <a:r>
              <a:rPr lang="mr-IN" sz="750" dirty="0">
                <a:latin typeface="Menlo" charset="0"/>
                <a:ea typeface="Menlo" charset="0"/>
                <a:cs typeface="Menlo" charset="0"/>
              </a:rPr>
              <a:t>b0.nic.bugatti.         172800  IN      </a:t>
            </a:r>
            <a:r>
              <a:rPr lang="mr-IN" sz="750" dirty="0" err="1">
                <a:latin typeface="Menlo" charset="0"/>
                <a:ea typeface="Menlo" charset="0"/>
                <a:cs typeface="Menlo" charset="0"/>
              </a:rPr>
              <a:t>A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       65.22.209.9</a:t>
            </a:r>
          </a:p>
          <a:p>
            <a:r>
              <a:rPr lang="mr-IN" sz="750" dirty="0">
                <a:latin typeface="Menlo" charset="0"/>
                <a:ea typeface="Menlo" charset="0"/>
                <a:cs typeface="Menlo" charset="0"/>
              </a:rPr>
              <a:t>b0.nic.bugatti.         172800  IN      AAAA    2a01:8840:cb:0:0:0:0:9</a:t>
            </a:r>
          </a:p>
          <a:p>
            <a:r>
              <a:rPr lang="mr-IN" sz="750" dirty="0">
                <a:latin typeface="Menlo" charset="0"/>
                <a:ea typeface="Menlo" charset="0"/>
                <a:cs typeface="Menlo" charset="0"/>
              </a:rPr>
              <a:t>c0.nic.bugatti.         172800  IN      </a:t>
            </a:r>
            <a:r>
              <a:rPr lang="mr-IN" sz="750" dirty="0" err="1">
                <a:latin typeface="Menlo" charset="0"/>
                <a:ea typeface="Menlo" charset="0"/>
                <a:cs typeface="Menlo" charset="0"/>
              </a:rPr>
              <a:t>A</a:t>
            </a:r>
            <a:r>
              <a:rPr lang="mr-IN" sz="750" dirty="0">
                <a:latin typeface="Menlo" charset="0"/>
                <a:ea typeface="Menlo" charset="0"/>
                <a:cs typeface="Menlo" charset="0"/>
              </a:rPr>
              <a:t>       65.22.210.9</a:t>
            </a:r>
          </a:p>
          <a:p>
            <a:r>
              <a:rPr lang="mr-IN" sz="750" dirty="0">
                <a:latin typeface="Menlo" charset="0"/>
                <a:ea typeface="Menlo" charset="0"/>
                <a:cs typeface="Menlo" charset="0"/>
              </a:rPr>
              <a:t>c0.nic.bugatti.         172800  IN      AAAA    2a01:8840:cc:0:0:0:0:9</a:t>
            </a:r>
          </a:p>
          <a:p>
            <a:endParaRPr lang="en-US" sz="75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3327" y="2539321"/>
            <a:ext cx="539545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For example, here’s a snippet from the root zone for the delegation of </a:t>
            </a:r>
            <a:r>
              <a:rPr lang="en-US" sz="1350"/>
              <a:t>the </a:t>
            </a:r>
          </a:p>
          <a:p>
            <a:r>
              <a:rPr lang="en-US" sz="1350" dirty="0" err="1"/>
              <a:t>gTGLD</a:t>
            </a:r>
            <a:r>
              <a:rPr lang="en-US" sz="1350" dirty="0"/>
              <a:t> “.</a:t>
            </a:r>
            <a:r>
              <a:rPr lang="en-US" sz="1350" dirty="0" err="1"/>
              <a:t>bugatti</a:t>
            </a:r>
            <a:r>
              <a:rPr lang="en-US" sz="1350" dirty="0"/>
              <a:t>”</a:t>
            </a:r>
            <a:endParaRPr lang="en-US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1393043" y="3394710"/>
            <a:ext cx="11592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AhnbergHand" charset="0"/>
                <a:ea typeface="AhnbergHand" charset="0"/>
                <a:cs typeface="AhnbergHand" charset="0"/>
              </a:rPr>
              <a:t>Name servers</a:t>
            </a:r>
            <a:endParaRPr lang="en-US" sz="1050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5948" y="4127123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AhnbergHand" charset="0"/>
                <a:ea typeface="AhnbergHand" charset="0"/>
                <a:cs typeface="AhnbergHand" charset="0"/>
              </a:rPr>
              <a:t>“Glue”</a:t>
            </a:r>
            <a:endParaRPr lang="en-US" sz="1050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097458" y="3280410"/>
            <a:ext cx="182953" cy="491490"/>
          </a:xfrm>
          <a:custGeom>
            <a:avLst/>
            <a:gdLst>
              <a:gd name="connsiteX0" fmla="*/ 243937 w 243937"/>
              <a:gd name="connsiteY0" fmla="*/ 0 h 655320"/>
              <a:gd name="connsiteX1" fmla="*/ 152497 w 243937"/>
              <a:gd name="connsiteY1" fmla="*/ 60960 h 655320"/>
              <a:gd name="connsiteX2" fmla="*/ 152497 w 243937"/>
              <a:gd name="connsiteY2" fmla="*/ 289560 h 655320"/>
              <a:gd name="connsiteX3" fmla="*/ 97 w 243937"/>
              <a:gd name="connsiteY3" fmla="*/ 289560 h 655320"/>
              <a:gd name="connsiteX4" fmla="*/ 129637 w 243937"/>
              <a:gd name="connsiteY4" fmla="*/ 312420 h 655320"/>
              <a:gd name="connsiteX5" fmla="*/ 144877 w 243937"/>
              <a:gd name="connsiteY5" fmla="*/ 548640 h 655320"/>
              <a:gd name="connsiteX6" fmla="*/ 221077 w 243937"/>
              <a:gd name="connsiteY6" fmla="*/ 655320 h 65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3937" h="655320">
                <a:moveTo>
                  <a:pt x="243937" y="0"/>
                </a:moveTo>
                <a:cubicBezTo>
                  <a:pt x="205837" y="6350"/>
                  <a:pt x="167737" y="12700"/>
                  <a:pt x="152497" y="60960"/>
                </a:cubicBezTo>
                <a:cubicBezTo>
                  <a:pt x="137257" y="109220"/>
                  <a:pt x="177897" y="251460"/>
                  <a:pt x="152497" y="289560"/>
                </a:cubicBezTo>
                <a:cubicBezTo>
                  <a:pt x="127097" y="327660"/>
                  <a:pt x="3907" y="285750"/>
                  <a:pt x="97" y="289560"/>
                </a:cubicBezTo>
                <a:cubicBezTo>
                  <a:pt x="-3713" y="293370"/>
                  <a:pt x="105507" y="269240"/>
                  <a:pt x="129637" y="312420"/>
                </a:cubicBezTo>
                <a:cubicBezTo>
                  <a:pt x="153767" y="355600"/>
                  <a:pt x="129637" y="491490"/>
                  <a:pt x="144877" y="548640"/>
                </a:cubicBezTo>
                <a:cubicBezTo>
                  <a:pt x="160117" y="605790"/>
                  <a:pt x="221077" y="655320"/>
                  <a:pt x="221077" y="6553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Freeform 8"/>
          <p:cNvSpPr/>
          <p:nvPr/>
        </p:nvSpPr>
        <p:spPr>
          <a:xfrm>
            <a:off x="2530659" y="3354700"/>
            <a:ext cx="561156" cy="274325"/>
          </a:xfrm>
          <a:custGeom>
            <a:avLst/>
            <a:gdLst>
              <a:gd name="connsiteX0" fmla="*/ 748208 w 748208"/>
              <a:gd name="connsiteY0" fmla="*/ 190507 h 365767"/>
              <a:gd name="connsiteX1" fmla="*/ 374828 w 748208"/>
              <a:gd name="connsiteY1" fmla="*/ 175267 h 365767"/>
              <a:gd name="connsiteX2" fmla="*/ 1448 w 748208"/>
              <a:gd name="connsiteY2" fmla="*/ 220987 h 365767"/>
              <a:gd name="connsiteX3" fmla="*/ 237668 w 748208"/>
              <a:gd name="connsiteY3" fmla="*/ 7 h 365767"/>
              <a:gd name="connsiteX4" fmla="*/ 24308 w 748208"/>
              <a:gd name="connsiteY4" fmla="*/ 213367 h 365767"/>
              <a:gd name="connsiteX5" fmla="*/ 176708 w 748208"/>
              <a:gd name="connsiteY5" fmla="*/ 365767 h 365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8208" h="365767">
                <a:moveTo>
                  <a:pt x="748208" y="190507"/>
                </a:moveTo>
                <a:cubicBezTo>
                  <a:pt x="623748" y="180347"/>
                  <a:pt x="499288" y="170187"/>
                  <a:pt x="374828" y="175267"/>
                </a:cubicBezTo>
                <a:cubicBezTo>
                  <a:pt x="250368" y="180347"/>
                  <a:pt x="24308" y="250197"/>
                  <a:pt x="1448" y="220987"/>
                </a:cubicBezTo>
                <a:cubicBezTo>
                  <a:pt x="-21412" y="191777"/>
                  <a:pt x="233858" y="1277"/>
                  <a:pt x="237668" y="7"/>
                </a:cubicBezTo>
                <a:cubicBezTo>
                  <a:pt x="241478" y="-1263"/>
                  <a:pt x="34468" y="152407"/>
                  <a:pt x="24308" y="213367"/>
                </a:cubicBezTo>
                <a:cubicBezTo>
                  <a:pt x="14148" y="274327"/>
                  <a:pt x="176708" y="365767"/>
                  <a:pt x="176708" y="36576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Freeform 9"/>
          <p:cNvSpPr/>
          <p:nvPr/>
        </p:nvSpPr>
        <p:spPr>
          <a:xfrm>
            <a:off x="3108960" y="3876882"/>
            <a:ext cx="234315" cy="950510"/>
          </a:xfrm>
          <a:custGeom>
            <a:avLst/>
            <a:gdLst>
              <a:gd name="connsiteX0" fmla="*/ 251460 w 312420"/>
              <a:gd name="connsiteY0" fmla="*/ 4804 h 1267346"/>
              <a:gd name="connsiteX1" fmla="*/ 144780 w 312420"/>
              <a:gd name="connsiteY1" fmla="*/ 42904 h 1267346"/>
              <a:gd name="connsiteX2" fmla="*/ 129540 w 312420"/>
              <a:gd name="connsiteY2" fmla="*/ 317224 h 1267346"/>
              <a:gd name="connsiteX3" fmla="*/ 160020 w 312420"/>
              <a:gd name="connsiteY3" fmla="*/ 492484 h 1267346"/>
              <a:gd name="connsiteX4" fmla="*/ 0 w 312420"/>
              <a:gd name="connsiteY4" fmla="*/ 545824 h 1267346"/>
              <a:gd name="connsiteX5" fmla="*/ 160020 w 312420"/>
              <a:gd name="connsiteY5" fmla="*/ 606784 h 1267346"/>
              <a:gd name="connsiteX6" fmla="*/ 144780 w 312420"/>
              <a:gd name="connsiteY6" fmla="*/ 995404 h 1267346"/>
              <a:gd name="connsiteX7" fmla="*/ 167640 w 312420"/>
              <a:gd name="connsiteY7" fmla="*/ 1239244 h 1267346"/>
              <a:gd name="connsiteX8" fmla="*/ 312420 w 312420"/>
              <a:gd name="connsiteY8" fmla="*/ 1262104 h 1267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2420" h="1267346">
                <a:moveTo>
                  <a:pt x="251460" y="4804"/>
                </a:moveTo>
                <a:cubicBezTo>
                  <a:pt x="208280" y="-2181"/>
                  <a:pt x="165100" y="-9166"/>
                  <a:pt x="144780" y="42904"/>
                </a:cubicBezTo>
                <a:cubicBezTo>
                  <a:pt x="124460" y="94974"/>
                  <a:pt x="127000" y="242294"/>
                  <a:pt x="129540" y="317224"/>
                </a:cubicBezTo>
                <a:cubicBezTo>
                  <a:pt x="132080" y="392154"/>
                  <a:pt x="181610" y="454384"/>
                  <a:pt x="160020" y="492484"/>
                </a:cubicBezTo>
                <a:cubicBezTo>
                  <a:pt x="138430" y="530584"/>
                  <a:pt x="0" y="526774"/>
                  <a:pt x="0" y="545824"/>
                </a:cubicBezTo>
                <a:cubicBezTo>
                  <a:pt x="0" y="564874"/>
                  <a:pt x="135890" y="531854"/>
                  <a:pt x="160020" y="606784"/>
                </a:cubicBezTo>
                <a:cubicBezTo>
                  <a:pt x="184150" y="681714"/>
                  <a:pt x="143510" y="889994"/>
                  <a:pt x="144780" y="995404"/>
                </a:cubicBezTo>
                <a:cubicBezTo>
                  <a:pt x="146050" y="1100814"/>
                  <a:pt x="139700" y="1194794"/>
                  <a:pt x="167640" y="1239244"/>
                </a:cubicBezTo>
                <a:cubicBezTo>
                  <a:pt x="195580" y="1283694"/>
                  <a:pt x="312420" y="1262104"/>
                  <a:pt x="312420" y="126210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reeform 10"/>
          <p:cNvSpPr/>
          <p:nvPr/>
        </p:nvSpPr>
        <p:spPr>
          <a:xfrm>
            <a:off x="2383056" y="4160512"/>
            <a:ext cx="720189" cy="171458"/>
          </a:xfrm>
          <a:custGeom>
            <a:avLst/>
            <a:gdLst>
              <a:gd name="connsiteX0" fmla="*/ 960252 w 960252"/>
              <a:gd name="connsiteY0" fmla="*/ 152410 h 228610"/>
              <a:gd name="connsiteX1" fmla="*/ 495432 w 960252"/>
              <a:gd name="connsiteY1" fmla="*/ 68590 h 228610"/>
              <a:gd name="connsiteX2" fmla="*/ 30612 w 960252"/>
              <a:gd name="connsiteY2" fmla="*/ 129550 h 228610"/>
              <a:gd name="connsiteX3" fmla="*/ 167772 w 960252"/>
              <a:gd name="connsiteY3" fmla="*/ 10 h 228610"/>
              <a:gd name="connsiteX4" fmla="*/ 132 w 960252"/>
              <a:gd name="connsiteY4" fmla="*/ 137170 h 228610"/>
              <a:gd name="connsiteX5" fmla="*/ 137292 w 960252"/>
              <a:gd name="connsiteY5" fmla="*/ 228610 h 22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0252" h="228610">
                <a:moveTo>
                  <a:pt x="960252" y="152410"/>
                </a:moveTo>
                <a:cubicBezTo>
                  <a:pt x="805312" y="112405"/>
                  <a:pt x="650372" y="72400"/>
                  <a:pt x="495432" y="68590"/>
                </a:cubicBezTo>
                <a:cubicBezTo>
                  <a:pt x="340492" y="64780"/>
                  <a:pt x="85222" y="140980"/>
                  <a:pt x="30612" y="129550"/>
                </a:cubicBezTo>
                <a:cubicBezTo>
                  <a:pt x="-23998" y="118120"/>
                  <a:pt x="172852" y="-1260"/>
                  <a:pt x="167772" y="10"/>
                </a:cubicBezTo>
                <a:cubicBezTo>
                  <a:pt x="162692" y="1280"/>
                  <a:pt x="5212" y="99070"/>
                  <a:pt x="132" y="137170"/>
                </a:cubicBezTo>
                <a:cubicBezTo>
                  <a:pt x="-4948" y="175270"/>
                  <a:pt x="137292" y="228610"/>
                  <a:pt x="137292" y="22861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53757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Glueless</a:t>
            </a:r>
            <a:r>
              <a:rPr lang="en-US" dirty="0" smtClean="0"/>
              <a:t>”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”Glue” records provide helpful hints to resolvers, but they are not mandatory, nor are they authoritative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If a resolver performing a top-down resolution sequence encounters a delegation without glue then it pauses the resolution process of the original name and commences resolution of the name server name.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If this secondary resolution succeeds then it resumes the resolution process of the original name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42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”</a:t>
            </a:r>
            <a:r>
              <a:rPr lang="en-US" dirty="0" err="1" smtClean="0"/>
              <a:t>Glueless</a:t>
            </a:r>
            <a:r>
              <a:rPr lang="en-US" dirty="0" smtClean="0"/>
              <a:t>” Delegation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21957" y="1586989"/>
            <a:ext cx="210312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dotnxdomain.net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69844" y="1586989"/>
            <a:ext cx="28917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21957" y="2354887"/>
            <a:ext cx="30232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experiment.dotnxdomain.net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53427" y="1863989"/>
            <a:ext cx="27494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xperiment  IN NS  srv1.ns.nxdomain.net.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78658" y="1863988"/>
            <a:ext cx="3564370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ns                   IN NS srv0.ns.nxdomain.net.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srv0.ns.nxdomain.net IN A    192.0.2.2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                   AAAA 2001:db8::1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53426" y="2631886"/>
            <a:ext cx="295729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 err="1">
                <a:latin typeface="Courier" charset="0"/>
                <a:ea typeface="Courier" charset="0"/>
                <a:cs typeface="Courier" charset="0"/>
              </a:rPr>
              <a:t>abc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IN A    192.0.2.1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 IN AAAA 2001:db8::3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 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50670" y="2493386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21" name="TextBox 20"/>
          <p:cNvSpPr txBox="1"/>
          <p:nvPr/>
        </p:nvSpPr>
        <p:spPr>
          <a:xfrm>
            <a:off x="4610719" y="2354887"/>
            <a:ext cx="28917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ns.nxdomain.net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93830" y="2631886"/>
            <a:ext cx="215189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srv0 IN AAAA 2001:db8::1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srv1 IN A    192.0.2.3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IN AAAA 2001:db8::2 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2251817" y="1280630"/>
            <a:ext cx="3211331" cy="2041581"/>
          </a:xfrm>
          <a:custGeom>
            <a:avLst/>
            <a:gdLst>
              <a:gd name="connsiteX0" fmla="*/ 153825 w 4281775"/>
              <a:gd name="connsiteY0" fmla="*/ 181115 h 2722108"/>
              <a:gd name="connsiteX1" fmla="*/ 145279 w 4281775"/>
              <a:gd name="connsiteY1" fmla="*/ 1069877 h 2722108"/>
              <a:gd name="connsiteX2" fmla="*/ 273466 w 4281775"/>
              <a:gd name="connsiteY2" fmla="*/ 1121152 h 2722108"/>
              <a:gd name="connsiteX3" fmla="*/ 444382 w 4281775"/>
              <a:gd name="connsiteY3" fmla="*/ 1112606 h 2722108"/>
              <a:gd name="connsiteX4" fmla="*/ 2649197 w 4281775"/>
              <a:gd name="connsiteY4" fmla="*/ 1129698 h 2722108"/>
              <a:gd name="connsiteX5" fmla="*/ 2777384 w 4281775"/>
              <a:gd name="connsiteY5" fmla="*/ 565675 h 2722108"/>
              <a:gd name="connsiteX6" fmla="*/ 3537959 w 4281775"/>
              <a:gd name="connsiteY6" fmla="*/ 104202 h 2722108"/>
              <a:gd name="connsiteX7" fmla="*/ 4170348 w 4281775"/>
              <a:gd name="connsiteY7" fmla="*/ 240935 h 2722108"/>
              <a:gd name="connsiteX8" fmla="*/ 4204531 w 4281775"/>
              <a:gd name="connsiteY8" fmla="*/ 2522662 h 2722108"/>
              <a:gd name="connsiteX9" fmla="*/ 3375589 w 4281775"/>
              <a:gd name="connsiteY9" fmla="*/ 2497025 h 2722108"/>
              <a:gd name="connsiteX10" fmla="*/ 2845750 w 4281775"/>
              <a:gd name="connsiteY10" fmla="*/ 1565533 h 2722108"/>
              <a:gd name="connsiteX11" fmla="*/ 1427148 w 4281775"/>
              <a:gd name="connsiteY11" fmla="*/ 1360434 h 2722108"/>
              <a:gd name="connsiteX12" fmla="*/ 376015 w 4281775"/>
              <a:gd name="connsiteY12" fmla="*/ 1360434 h 2722108"/>
              <a:gd name="connsiteX13" fmla="*/ 170916 w 4281775"/>
              <a:gd name="connsiteY13" fmla="*/ 1394617 h 2722108"/>
              <a:gd name="connsiteX14" fmla="*/ 170916 w 4281775"/>
              <a:gd name="connsiteY14" fmla="*/ 2403021 h 2722108"/>
              <a:gd name="connsiteX15" fmla="*/ 247828 w 4281775"/>
              <a:gd name="connsiteY15" fmla="*/ 2257743 h 2722108"/>
              <a:gd name="connsiteX16" fmla="*/ 153825 w 4281775"/>
              <a:gd name="connsiteY16" fmla="*/ 2462842 h 2722108"/>
              <a:gd name="connsiteX17" fmla="*/ 0 w 4281775"/>
              <a:gd name="connsiteY17" fmla="*/ 2283380 h 2722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281775" h="2722108">
                <a:moveTo>
                  <a:pt x="153825" y="181115"/>
                </a:moveTo>
                <a:cubicBezTo>
                  <a:pt x="139582" y="547159"/>
                  <a:pt x="125339" y="913204"/>
                  <a:pt x="145279" y="1069877"/>
                </a:cubicBezTo>
                <a:cubicBezTo>
                  <a:pt x="165219" y="1226550"/>
                  <a:pt x="223616" y="1114031"/>
                  <a:pt x="273466" y="1121152"/>
                </a:cubicBezTo>
                <a:cubicBezTo>
                  <a:pt x="323316" y="1128273"/>
                  <a:pt x="444382" y="1112606"/>
                  <a:pt x="444382" y="1112606"/>
                </a:cubicBezTo>
                <a:cubicBezTo>
                  <a:pt x="840337" y="1114030"/>
                  <a:pt x="2260363" y="1220853"/>
                  <a:pt x="2649197" y="1129698"/>
                </a:cubicBezTo>
                <a:cubicBezTo>
                  <a:pt x="3038031" y="1038543"/>
                  <a:pt x="2629257" y="736591"/>
                  <a:pt x="2777384" y="565675"/>
                </a:cubicBezTo>
                <a:cubicBezTo>
                  <a:pt x="2925511" y="394759"/>
                  <a:pt x="3305798" y="158325"/>
                  <a:pt x="3537959" y="104202"/>
                </a:cubicBezTo>
                <a:cubicBezTo>
                  <a:pt x="3770120" y="50079"/>
                  <a:pt x="4059253" y="-162142"/>
                  <a:pt x="4170348" y="240935"/>
                </a:cubicBezTo>
                <a:cubicBezTo>
                  <a:pt x="4281443" y="644012"/>
                  <a:pt x="4336991" y="2146647"/>
                  <a:pt x="4204531" y="2522662"/>
                </a:cubicBezTo>
                <a:cubicBezTo>
                  <a:pt x="4072071" y="2898677"/>
                  <a:pt x="3602053" y="2656547"/>
                  <a:pt x="3375589" y="2497025"/>
                </a:cubicBezTo>
                <a:cubicBezTo>
                  <a:pt x="3149126" y="2337504"/>
                  <a:pt x="3170490" y="1754965"/>
                  <a:pt x="2845750" y="1565533"/>
                </a:cubicBezTo>
                <a:cubicBezTo>
                  <a:pt x="2521010" y="1376101"/>
                  <a:pt x="1838770" y="1394617"/>
                  <a:pt x="1427148" y="1360434"/>
                </a:cubicBezTo>
                <a:cubicBezTo>
                  <a:pt x="1015526" y="1326251"/>
                  <a:pt x="585387" y="1354737"/>
                  <a:pt x="376015" y="1360434"/>
                </a:cubicBezTo>
                <a:cubicBezTo>
                  <a:pt x="166643" y="1366131"/>
                  <a:pt x="205099" y="1220852"/>
                  <a:pt x="170916" y="1394617"/>
                </a:cubicBezTo>
                <a:cubicBezTo>
                  <a:pt x="136733" y="1568382"/>
                  <a:pt x="158097" y="2259167"/>
                  <a:pt x="170916" y="2403021"/>
                </a:cubicBezTo>
                <a:cubicBezTo>
                  <a:pt x="183735" y="2546875"/>
                  <a:pt x="250677" y="2247773"/>
                  <a:pt x="247828" y="2257743"/>
                </a:cubicBezTo>
                <a:cubicBezTo>
                  <a:pt x="244980" y="2267713"/>
                  <a:pt x="195130" y="2458569"/>
                  <a:pt x="153825" y="2462842"/>
                </a:cubicBezTo>
                <a:cubicBezTo>
                  <a:pt x="112520" y="2467115"/>
                  <a:pt x="0" y="2283380"/>
                  <a:pt x="0" y="22833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240905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use this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21957" y="1586989"/>
            <a:ext cx="210312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dotnxdomain.net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69844" y="1586989"/>
            <a:ext cx="28917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21957" y="2354887"/>
            <a:ext cx="30232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experiment.dotnxdomain.net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53427" y="1863989"/>
            <a:ext cx="27494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xperiment  IN NS  srv1.ns.nxdomain.net.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78658" y="1863989"/>
            <a:ext cx="356437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ns                   IN NS srv0.ns.nxdomain.net.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srv0.ns.nxdomain.net IN AAAA 2001:db8::1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53426" y="2631886"/>
            <a:ext cx="295729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 err="1">
                <a:latin typeface="Courier" charset="0"/>
                <a:ea typeface="Courier" charset="0"/>
                <a:cs typeface="Courier" charset="0"/>
              </a:rPr>
              <a:t>abc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IN A    192.0.2.1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 IN AAAA 2001:db8::3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 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0670" y="2493386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4610719" y="2354887"/>
            <a:ext cx="28917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ns.nxdomain.net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93830" y="2631886"/>
            <a:ext cx="215189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srv0 IN AAAA 2001:db8::1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srv1 IN A    192.0.2.3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IN AAAA 2001:db8::2 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2533434" y="1218487"/>
            <a:ext cx="3007231" cy="965810"/>
          </a:xfrm>
          <a:custGeom>
            <a:avLst/>
            <a:gdLst>
              <a:gd name="connsiteX0" fmla="*/ 3303 w 4009641"/>
              <a:gd name="connsiteY0" fmla="*/ 359005 h 1287747"/>
              <a:gd name="connsiteX1" fmla="*/ 34299 w 4009641"/>
              <a:gd name="connsiteY1" fmla="*/ 800707 h 1287747"/>
              <a:gd name="connsiteX2" fmla="*/ 220279 w 4009641"/>
              <a:gd name="connsiteY2" fmla="*/ 1226910 h 1287747"/>
              <a:gd name="connsiteX3" fmla="*/ 2281553 w 4009641"/>
              <a:gd name="connsiteY3" fmla="*/ 1234659 h 1287747"/>
              <a:gd name="connsiteX4" fmla="*/ 2436536 w 4009641"/>
              <a:gd name="connsiteY4" fmla="*/ 754212 h 1287747"/>
              <a:gd name="connsiteX5" fmla="*/ 2731004 w 4009641"/>
              <a:gd name="connsiteY5" fmla="*/ 335757 h 1287747"/>
              <a:gd name="connsiteX6" fmla="*/ 3715147 w 4009641"/>
              <a:gd name="connsiteY6" fmla="*/ 2544 h 1287747"/>
              <a:gd name="connsiteX7" fmla="*/ 3916625 w 4009641"/>
              <a:gd name="connsiteY7" fmla="*/ 513988 h 1287747"/>
              <a:gd name="connsiteX8" fmla="*/ 4009614 w 4009641"/>
              <a:gd name="connsiteY8" fmla="*/ 304761 h 1287747"/>
              <a:gd name="connsiteX9" fmla="*/ 3924374 w 4009641"/>
              <a:gd name="connsiteY9" fmla="*/ 529486 h 1287747"/>
              <a:gd name="connsiteX10" fmla="*/ 3753892 w 4009641"/>
              <a:gd name="connsiteY10" fmla="*/ 397751 h 1287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09641" h="1287747">
                <a:moveTo>
                  <a:pt x="3303" y="359005"/>
                </a:moveTo>
                <a:cubicBezTo>
                  <a:pt x="719" y="507530"/>
                  <a:pt x="-1864" y="656056"/>
                  <a:pt x="34299" y="800707"/>
                </a:cubicBezTo>
                <a:cubicBezTo>
                  <a:pt x="70462" y="945358"/>
                  <a:pt x="-154263" y="1154585"/>
                  <a:pt x="220279" y="1226910"/>
                </a:cubicBezTo>
                <a:cubicBezTo>
                  <a:pt x="594821" y="1299235"/>
                  <a:pt x="1912177" y="1313442"/>
                  <a:pt x="2281553" y="1234659"/>
                </a:cubicBezTo>
                <a:cubicBezTo>
                  <a:pt x="2650929" y="1155876"/>
                  <a:pt x="2361628" y="904029"/>
                  <a:pt x="2436536" y="754212"/>
                </a:cubicBezTo>
                <a:cubicBezTo>
                  <a:pt x="2511445" y="604395"/>
                  <a:pt x="2517902" y="461035"/>
                  <a:pt x="2731004" y="335757"/>
                </a:cubicBezTo>
                <a:cubicBezTo>
                  <a:pt x="2944106" y="210479"/>
                  <a:pt x="3517543" y="-27161"/>
                  <a:pt x="3715147" y="2544"/>
                </a:cubicBezTo>
                <a:cubicBezTo>
                  <a:pt x="3912751" y="32249"/>
                  <a:pt x="3867547" y="463619"/>
                  <a:pt x="3916625" y="513988"/>
                </a:cubicBezTo>
                <a:cubicBezTo>
                  <a:pt x="3965703" y="564357"/>
                  <a:pt x="4008323" y="302178"/>
                  <a:pt x="4009614" y="304761"/>
                </a:cubicBezTo>
                <a:cubicBezTo>
                  <a:pt x="4010905" y="307344"/>
                  <a:pt x="3966994" y="513988"/>
                  <a:pt x="3924374" y="529486"/>
                </a:cubicBezTo>
                <a:cubicBezTo>
                  <a:pt x="3881754" y="544984"/>
                  <a:pt x="3753892" y="397751"/>
                  <a:pt x="3753892" y="39775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Freeform 25"/>
          <p:cNvSpPr/>
          <p:nvPr/>
        </p:nvSpPr>
        <p:spPr>
          <a:xfrm>
            <a:off x="5174303" y="2173540"/>
            <a:ext cx="162743" cy="264653"/>
          </a:xfrm>
          <a:custGeom>
            <a:avLst/>
            <a:gdLst>
              <a:gd name="connsiteX0" fmla="*/ 100738 w 216990"/>
              <a:gd name="connsiteY0" fmla="*/ 0 h 352870"/>
              <a:gd name="connsiteX1" fmla="*/ 116237 w 216990"/>
              <a:gd name="connsiteY1" fmla="*/ 348712 h 352870"/>
              <a:gd name="connsiteX2" fmla="*/ 216976 w 216990"/>
              <a:gd name="connsiteY2" fmla="*/ 201478 h 352870"/>
              <a:gd name="connsiteX3" fmla="*/ 108488 w 216990"/>
              <a:gd name="connsiteY3" fmla="*/ 348712 h 352870"/>
              <a:gd name="connsiteX4" fmla="*/ 0 w 216990"/>
              <a:gd name="connsiteY4" fmla="*/ 232474 h 352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90" h="352870">
                <a:moveTo>
                  <a:pt x="100738" y="0"/>
                </a:moveTo>
                <a:cubicBezTo>
                  <a:pt x="98801" y="157566"/>
                  <a:pt x="96864" y="315132"/>
                  <a:pt x="116237" y="348712"/>
                </a:cubicBezTo>
                <a:cubicBezTo>
                  <a:pt x="135610" y="382292"/>
                  <a:pt x="218267" y="201478"/>
                  <a:pt x="216976" y="201478"/>
                </a:cubicBezTo>
                <a:cubicBezTo>
                  <a:pt x="215685" y="201478"/>
                  <a:pt x="144651" y="343546"/>
                  <a:pt x="108488" y="348712"/>
                </a:cubicBezTo>
                <a:cubicBezTo>
                  <a:pt x="72325" y="353878"/>
                  <a:pt x="0" y="232474"/>
                  <a:pt x="0" y="232474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Freeform 26"/>
          <p:cNvSpPr/>
          <p:nvPr/>
        </p:nvSpPr>
        <p:spPr>
          <a:xfrm>
            <a:off x="2448730" y="2311139"/>
            <a:ext cx="3219752" cy="894325"/>
          </a:xfrm>
          <a:custGeom>
            <a:avLst/>
            <a:gdLst>
              <a:gd name="connsiteX0" fmla="*/ 4262037 w 4293003"/>
              <a:gd name="connsiteY0" fmla="*/ 823926 h 1192433"/>
              <a:gd name="connsiteX1" fmla="*/ 4091556 w 4293003"/>
              <a:gd name="connsiteY1" fmla="*/ 1141641 h 1192433"/>
              <a:gd name="connsiteX2" fmla="*/ 2743203 w 4293003"/>
              <a:gd name="connsiteY2" fmla="*/ 1133892 h 1192433"/>
              <a:gd name="connsiteX3" fmla="*/ 2549474 w 4293003"/>
              <a:gd name="connsiteY3" fmla="*/ 583702 h 1192433"/>
              <a:gd name="connsiteX4" fmla="*/ 2533976 w 4293003"/>
              <a:gd name="connsiteY4" fmla="*/ 265987 h 1192433"/>
              <a:gd name="connsiteX5" fmla="*/ 2440986 w 4293003"/>
              <a:gd name="connsiteY5" fmla="*/ 118753 h 1192433"/>
              <a:gd name="connsiteX6" fmla="*/ 1728064 w 4293003"/>
              <a:gd name="connsiteY6" fmla="*/ 49010 h 1192433"/>
              <a:gd name="connsiteX7" fmla="*/ 286722 w 4293003"/>
              <a:gd name="connsiteY7" fmla="*/ 2516 h 1192433"/>
              <a:gd name="connsiteX8" fmla="*/ 46498 w 4293003"/>
              <a:gd name="connsiteY8" fmla="*/ 126502 h 1192433"/>
              <a:gd name="connsiteX9" fmla="*/ 3 w 4293003"/>
              <a:gd name="connsiteY9" fmla="*/ 41261 h 1192433"/>
              <a:gd name="connsiteX10" fmla="*/ 46498 w 4293003"/>
              <a:gd name="connsiteY10" fmla="*/ 134251 h 1192433"/>
              <a:gd name="connsiteX11" fmla="*/ 170485 w 4293003"/>
              <a:gd name="connsiteY11" fmla="*/ 56760 h 1192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93003" h="1192433">
                <a:moveTo>
                  <a:pt x="4262037" y="823926"/>
                </a:moveTo>
                <a:cubicBezTo>
                  <a:pt x="4303366" y="956953"/>
                  <a:pt x="4344695" y="1089980"/>
                  <a:pt x="4091556" y="1141641"/>
                </a:cubicBezTo>
                <a:cubicBezTo>
                  <a:pt x="3838417" y="1193302"/>
                  <a:pt x="3000217" y="1226882"/>
                  <a:pt x="2743203" y="1133892"/>
                </a:cubicBezTo>
                <a:cubicBezTo>
                  <a:pt x="2486189" y="1040902"/>
                  <a:pt x="2584345" y="728353"/>
                  <a:pt x="2549474" y="583702"/>
                </a:cubicBezTo>
                <a:cubicBezTo>
                  <a:pt x="2514603" y="439051"/>
                  <a:pt x="2552057" y="343478"/>
                  <a:pt x="2533976" y="265987"/>
                </a:cubicBezTo>
                <a:cubicBezTo>
                  <a:pt x="2515895" y="188496"/>
                  <a:pt x="2575305" y="154916"/>
                  <a:pt x="2440986" y="118753"/>
                </a:cubicBezTo>
                <a:cubicBezTo>
                  <a:pt x="2306667" y="82590"/>
                  <a:pt x="2087108" y="68383"/>
                  <a:pt x="1728064" y="49010"/>
                </a:cubicBezTo>
                <a:cubicBezTo>
                  <a:pt x="1369020" y="29637"/>
                  <a:pt x="566983" y="-10399"/>
                  <a:pt x="286722" y="2516"/>
                </a:cubicBezTo>
                <a:cubicBezTo>
                  <a:pt x="6461" y="15431"/>
                  <a:pt x="94285" y="120044"/>
                  <a:pt x="46498" y="126502"/>
                </a:cubicBezTo>
                <a:cubicBezTo>
                  <a:pt x="-1289" y="132960"/>
                  <a:pt x="3" y="39970"/>
                  <a:pt x="3" y="41261"/>
                </a:cubicBezTo>
                <a:cubicBezTo>
                  <a:pt x="3" y="42552"/>
                  <a:pt x="18084" y="131668"/>
                  <a:pt x="46498" y="134251"/>
                </a:cubicBezTo>
                <a:cubicBezTo>
                  <a:pt x="74912" y="136834"/>
                  <a:pt x="170485" y="56760"/>
                  <a:pt x="170485" y="5676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TextBox 27"/>
          <p:cNvSpPr txBox="1"/>
          <p:nvPr/>
        </p:nvSpPr>
        <p:spPr>
          <a:xfrm>
            <a:off x="5377150" y="2167367"/>
            <a:ext cx="10903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IPv6-only!</a:t>
            </a:r>
            <a:endParaRPr lang="en-US" sz="1350">
              <a:solidFill>
                <a:srgbClr val="FF0000"/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67379" y="1461518"/>
            <a:ext cx="116570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>
                <a:solidFill>
                  <a:schemeClr val="accent1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Dual Stack</a:t>
            </a:r>
            <a:endParaRPr lang="en-US" sz="1350" dirty="0">
              <a:solidFill>
                <a:schemeClr val="accent1">
                  <a:lumMod val="75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67379" y="2940581"/>
            <a:ext cx="116570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accent1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Dual Stack</a:t>
            </a:r>
            <a:endParaRPr lang="en-US" sz="1350" dirty="0">
              <a:solidFill>
                <a:schemeClr val="accent1">
                  <a:lumMod val="75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167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use this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21957" y="1586989"/>
            <a:ext cx="210312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dotnxdomain.net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69844" y="1586989"/>
            <a:ext cx="28917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21957" y="2354887"/>
            <a:ext cx="30232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experiment.dotnxdomain.net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53427" y="1863989"/>
            <a:ext cx="27494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xperiment  IN NS  srv1.ns.nxdomain.net.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78658" y="1863989"/>
            <a:ext cx="356437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ns                   IN NS srv0.ns.nxdomain.net.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srv0.ns.nxdomain.net IN AAAA 2001:db8::1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53426" y="2631886"/>
            <a:ext cx="295729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 err="1">
                <a:latin typeface="Courier" charset="0"/>
                <a:ea typeface="Courier" charset="0"/>
                <a:cs typeface="Courier" charset="0"/>
              </a:rPr>
              <a:t>abc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IN A    192.0.2.1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 IN AAAA 2001:db8::3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 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0670" y="2493386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4610719" y="2354887"/>
            <a:ext cx="28917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ns.nxdomain.net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93830" y="2631886"/>
            <a:ext cx="215189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srv0 IN AAAA 2001:db8::1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srv1 IN A    192.0.2.3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IN AAAA 2001:db8::2 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398100" y="2147563"/>
            <a:ext cx="162743" cy="264653"/>
          </a:xfrm>
          <a:custGeom>
            <a:avLst/>
            <a:gdLst>
              <a:gd name="connsiteX0" fmla="*/ 100738 w 216990"/>
              <a:gd name="connsiteY0" fmla="*/ 0 h 352870"/>
              <a:gd name="connsiteX1" fmla="*/ 116237 w 216990"/>
              <a:gd name="connsiteY1" fmla="*/ 348712 h 352870"/>
              <a:gd name="connsiteX2" fmla="*/ 216976 w 216990"/>
              <a:gd name="connsiteY2" fmla="*/ 201478 h 352870"/>
              <a:gd name="connsiteX3" fmla="*/ 108488 w 216990"/>
              <a:gd name="connsiteY3" fmla="*/ 348712 h 352870"/>
              <a:gd name="connsiteX4" fmla="*/ 0 w 216990"/>
              <a:gd name="connsiteY4" fmla="*/ 232474 h 352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90" h="352870">
                <a:moveTo>
                  <a:pt x="100738" y="0"/>
                </a:moveTo>
                <a:cubicBezTo>
                  <a:pt x="98801" y="157566"/>
                  <a:pt x="96864" y="315132"/>
                  <a:pt x="116237" y="348712"/>
                </a:cubicBezTo>
                <a:cubicBezTo>
                  <a:pt x="135610" y="382292"/>
                  <a:pt x="218267" y="201478"/>
                  <a:pt x="216976" y="201478"/>
                </a:cubicBezTo>
                <a:cubicBezTo>
                  <a:pt x="215685" y="201478"/>
                  <a:pt x="144651" y="343546"/>
                  <a:pt x="108488" y="348712"/>
                </a:cubicBezTo>
                <a:cubicBezTo>
                  <a:pt x="72325" y="353878"/>
                  <a:pt x="0" y="232474"/>
                  <a:pt x="0" y="232474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TextBox 27"/>
          <p:cNvSpPr txBox="1"/>
          <p:nvPr/>
        </p:nvSpPr>
        <p:spPr>
          <a:xfrm>
            <a:off x="5672725" y="4352718"/>
            <a:ext cx="10903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IPv6-only!</a:t>
            </a:r>
            <a:endParaRPr lang="en-US" sz="1350">
              <a:solidFill>
                <a:srgbClr val="FF0000"/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77470" y="3500154"/>
            <a:ext cx="45608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</a:rPr>
              <a:t>1 </a:t>
            </a:r>
            <a:r>
              <a:rPr lang="mr-IN" sz="1050" dirty="0">
                <a:solidFill>
                  <a:srgbClr val="0070C0"/>
                </a:solidFill>
              </a:rPr>
              <a:t>–</a:t>
            </a:r>
            <a:r>
              <a:rPr lang="en-US" sz="1050" dirty="0">
                <a:solidFill>
                  <a:srgbClr val="0070C0"/>
                </a:solidFill>
              </a:rPr>
              <a:t> query </a:t>
            </a:r>
            <a:r>
              <a:rPr lang="en-US" sz="1050" dirty="0" err="1">
                <a:solidFill>
                  <a:srgbClr val="0070C0"/>
                </a:solidFill>
              </a:rPr>
              <a:t>dotnxdomain.net</a:t>
            </a:r>
            <a:r>
              <a:rPr lang="en-US" sz="1050" dirty="0">
                <a:solidFill>
                  <a:srgbClr val="0070C0"/>
                </a:solidFill>
              </a:rPr>
              <a:t> for </a:t>
            </a:r>
            <a:r>
              <a:rPr lang="en-US" sz="1050" dirty="0" err="1">
                <a:solidFill>
                  <a:srgbClr val="0070C0"/>
                </a:solidFill>
              </a:rPr>
              <a:t>experiment.dotnxdomain.net</a:t>
            </a:r>
            <a:endParaRPr lang="en-US" sz="1050" dirty="0">
              <a:solidFill>
                <a:srgbClr val="0070C0"/>
              </a:solidFill>
            </a:endParaRPr>
          </a:p>
          <a:p>
            <a:r>
              <a:rPr lang="en-US" sz="1050" dirty="0">
                <a:solidFill>
                  <a:srgbClr val="0070C0"/>
                </a:solidFill>
              </a:rPr>
              <a:t>	</a:t>
            </a:r>
            <a:r>
              <a:rPr lang="en-US" sz="1050" dirty="0">
                <a:solidFill>
                  <a:srgbClr val="0070C0"/>
                </a:solidFill>
              </a:rPr>
              <a:t>	</a:t>
            </a:r>
            <a:r>
              <a:rPr lang="en-US" sz="1050" dirty="0">
                <a:solidFill>
                  <a:srgbClr val="0070C0"/>
                </a:solidFill>
              </a:rPr>
              <a:t>answer: NS srv1.ns.nxdomain.net</a:t>
            </a:r>
          </a:p>
          <a:p>
            <a:endParaRPr lang="en-US" sz="1050" dirty="0">
              <a:solidFill>
                <a:srgbClr val="0070C0"/>
              </a:solidFill>
            </a:endParaRPr>
          </a:p>
          <a:p>
            <a:r>
              <a:rPr lang="en-US" sz="1050" dirty="0">
                <a:solidFill>
                  <a:srgbClr val="0070C0"/>
                </a:solidFill>
              </a:rPr>
              <a:t>	2 </a:t>
            </a:r>
            <a:r>
              <a:rPr lang="mr-IN" sz="1050" dirty="0">
                <a:solidFill>
                  <a:srgbClr val="0070C0"/>
                </a:solidFill>
              </a:rPr>
              <a:t>–</a:t>
            </a:r>
            <a:r>
              <a:rPr lang="en-US" sz="1050" dirty="0">
                <a:solidFill>
                  <a:srgbClr val="0070C0"/>
                </a:solidFill>
              </a:rPr>
              <a:t> query </a:t>
            </a:r>
            <a:r>
              <a:rPr lang="en-US" sz="1050" dirty="0" err="1">
                <a:solidFill>
                  <a:srgbClr val="0070C0"/>
                </a:solidFill>
              </a:rPr>
              <a:t>nxdomain.net</a:t>
            </a:r>
            <a:r>
              <a:rPr lang="en-US" sz="1050" dirty="0">
                <a:solidFill>
                  <a:srgbClr val="0070C0"/>
                </a:solidFill>
              </a:rPr>
              <a:t> for srv1.ns.nxdomain.net</a:t>
            </a:r>
          </a:p>
          <a:p>
            <a:r>
              <a:rPr lang="en-US" sz="1050" dirty="0">
                <a:solidFill>
                  <a:srgbClr val="0070C0"/>
                </a:solidFill>
              </a:rPr>
              <a:t>		answer: NS srv0.ns.nxdomain.net (AAAA Glue)</a:t>
            </a:r>
          </a:p>
          <a:p>
            <a:r>
              <a:rPr lang="en-US" sz="1050" dirty="0">
                <a:solidFill>
                  <a:srgbClr val="0070C0"/>
                </a:solidFill>
              </a:rPr>
              <a:t>	</a:t>
            </a:r>
            <a:r>
              <a:rPr lang="en-US" sz="1050" dirty="0">
                <a:solidFill>
                  <a:srgbClr val="FF0000"/>
                </a:solidFill>
              </a:rPr>
              <a:t>3- query </a:t>
            </a:r>
            <a:r>
              <a:rPr lang="en-US" sz="1050" dirty="0" err="1">
                <a:solidFill>
                  <a:srgbClr val="FF0000"/>
                </a:solidFill>
              </a:rPr>
              <a:t>ns.nxdomain.net</a:t>
            </a:r>
            <a:r>
              <a:rPr lang="en-US" sz="1050" dirty="0">
                <a:solidFill>
                  <a:srgbClr val="FF0000"/>
                </a:solidFill>
              </a:rPr>
              <a:t> for srv1.ns.nxdomain.net</a:t>
            </a:r>
          </a:p>
          <a:p>
            <a:r>
              <a:rPr lang="en-US" sz="1050" dirty="0">
                <a:solidFill>
                  <a:srgbClr val="FF0000"/>
                </a:solidFill>
              </a:rPr>
              <a:t>	</a:t>
            </a:r>
            <a:r>
              <a:rPr lang="en-US" sz="1050" dirty="0">
                <a:solidFill>
                  <a:srgbClr val="FF0000"/>
                </a:solidFill>
              </a:rPr>
              <a:t>	answer: A for srv1.ns.nxdomain.net</a:t>
            </a:r>
          </a:p>
          <a:p>
            <a:endParaRPr lang="en-US" sz="1050" dirty="0">
              <a:solidFill>
                <a:srgbClr val="0070C0"/>
              </a:solidFill>
            </a:endParaRPr>
          </a:p>
          <a:p>
            <a:r>
              <a:rPr lang="en-US" sz="1050" dirty="0">
                <a:solidFill>
                  <a:srgbClr val="0070C0"/>
                </a:solidFill>
              </a:rPr>
              <a:t>4</a:t>
            </a:r>
            <a:r>
              <a:rPr lang="en-US" sz="1050" dirty="0">
                <a:solidFill>
                  <a:srgbClr val="0070C0"/>
                </a:solidFill>
              </a:rPr>
              <a:t> </a:t>
            </a:r>
            <a:r>
              <a:rPr lang="mr-IN" sz="1050" dirty="0">
                <a:solidFill>
                  <a:srgbClr val="0070C0"/>
                </a:solidFill>
              </a:rPr>
              <a:t>–</a:t>
            </a:r>
            <a:r>
              <a:rPr lang="en-US" sz="1050" dirty="0">
                <a:solidFill>
                  <a:srgbClr val="0070C0"/>
                </a:solidFill>
              </a:rPr>
              <a:t> query </a:t>
            </a:r>
            <a:r>
              <a:rPr lang="en-US" sz="1050" dirty="0" err="1">
                <a:solidFill>
                  <a:srgbClr val="0070C0"/>
                </a:solidFill>
              </a:rPr>
              <a:t>experiment.dotnxdomain.net</a:t>
            </a:r>
            <a:r>
              <a:rPr lang="en-US" sz="1050" dirty="0">
                <a:solidFill>
                  <a:srgbClr val="0070C0"/>
                </a:solidFill>
              </a:rPr>
              <a:t> for </a:t>
            </a:r>
            <a:r>
              <a:rPr lang="en-US" sz="1050" dirty="0" err="1">
                <a:solidFill>
                  <a:srgbClr val="0070C0"/>
                </a:solidFill>
              </a:rPr>
              <a:t>experiment.dotnxdomain.net</a:t>
            </a:r>
            <a:endParaRPr lang="en-US" sz="1050" dirty="0">
              <a:solidFill>
                <a:srgbClr val="0070C0"/>
              </a:solidFill>
            </a:endParaRPr>
          </a:p>
          <a:p>
            <a:endParaRPr lang="en-US" sz="1050" dirty="0">
              <a:solidFill>
                <a:srgbClr val="0070C0"/>
              </a:solidFill>
            </a:endParaRPr>
          </a:p>
          <a:p>
            <a:endParaRPr lang="en-US" sz="1050" dirty="0">
              <a:solidFill>
                <a:srgbClr val="0070C0"/>
              </a:solidFill>
            </a:endParaRPr>
          </a:p>
          <a:p>
            <a:endParaRPr lang="en-US" sz="1050" dirty="0">
              <a:solidFill>
                <a:srgbClr val="0070C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2136449" y="2060197"/>
            <a:ext cx="452769" cy="1509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001710" y="2184297"/>
            <a:ext cx="2083038" cy="1853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988892" y="2940582"/>
            <a:ext cx="2095856" cy="14113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1880075" y="2839341"/>
            <a:ext cx="467882" cy="202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355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use this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21957" y="1586989"/>
            <a:ext cx="210312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dotnxdomain.net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69844" y="1586989"/>
            <a:ext cx="28917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21957" y="2354887"/>
            <a:ext cx="30232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experiment.dotnxdomain.net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53427" y="1863989"/>
            <a:ext cx="27494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xperiment  IN NS  srv1.ns.nxdomain.net.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78658" y="1863989"/>
            <a:ext cx="356437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ns                   IN NS srv0.ns.nxdomain.net.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srv0.ns.nxdomain.net IN AAAA 2001:db8::1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53426" y="2631886"/>
            <a:ext cx="295729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 err="1">
                <a:latin typeface="Courier" charset="0"/>
                <a:ea typeface="Courier" charset="0"/>
                <a:cs typeface="Courier" charset="0"/>
              </a:rPr>
              <a:t>abc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IN A    192.0.2.1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 IN AAAA 2001:db8::3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 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0670" y="2493386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4610719" y="2354887"/>
            <a:ext cx="28917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zone </a:t>
            </a:r>
            <a:r>
              <a:rPr lang="en-US" sz="1350" dirty="0" err="1">
                <a:solidFill>
                  <a:schemeClr val="accent2">
                    <a:lumMod val="50000"/>
                  </a:schemeClr>
                </a:solidFill>
              </a:rPr>
              <a:t>ns.nxdomain.net</a:t>
            </a:r>
            <a:endParaRPr lang="en-US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93830" y="2631886"/>
            <a:ext cx="215189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srv0 IN AAAA 2001:db8::1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srv1 IN A    192.0.2.3</a:t>
            </a:r>
          </a:p>
          <a:p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825" dirty="0">
                <a:latin typeface="Courier" charset="0"/>
                <a:ea typeface="Courier" charset="0"/>
                <a:cs typeface="Courier" charset="0"/>
              </a:rPr>
              <a:t>    IN AAAA 2001:db8::2 </a:t>
            </a:r>
            <a:endParaRPr lang="en-US" sz="825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398100" y="2147563"/>
            <a:ext cx="162743" cy="264653"/>
          </a:xfrm>
          <a:custGeom>
            <a:avLst/>
            <a:gdLst>
              <a:gd name="connsiteX0" fmla="*/ 100738 w 216990"/>
              <a:gd name="connsiteY0" fmla="*/ 0 h 352870"/>
              <a:gd name="connsiteX1" fmla="*/ 116237 w 216990"/>
              <a:gd name="connsiteY1" fmla="*/ 348712 h 352870"/>
              <a:gd name="connsiteX2" fmla="*/ 216976 w 216990"/>
              <a:gd name="connsiteY2" fmla="*/ 201478 h 352870"/>
              <a:gd name="connsiteX3" fmla="*/ 108488 w 216990"/>
              <a:gd name="connsiteY3" fmla="*/ 348712 h 352870"/>
              <a:gd name="connsiteX4" fmla="*/ 0 w 216990"/>
              <a:gd name="connsiteY4" fmla="*/ 232474 h 352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90" h="352870">
                <a:moveTo>
                  <a:pt x="100738" y="0"/>
                </a:moveTo>
                <a:cubicBezTo>
                  <a:pt x="98801" y="157566"/>
                  <a:pt x="96864" y="315132"/>
                  <a:pt x="116237" y="348712"/>
                </a:cubicBezTo>
                <a:cubicBezTo>
                  <a:pt x="135610" y="382292"/>
                  <a:pt x="218267" y="201478"/>
                  <a:pt x="216976" y="201478"/>
                </a:cubicBezTo>
                <a:cubicBezTo>
                  <a:pt x="215685" y="201478"/>
                  <a:pt x="144651" y="343546"/>
                  <a:pt x="108488" y="348712"/>
                </a:cubicBezTo>
                <a:cubicBezTo>
                  <a:pt x="72325" y="353878"/>
                  <a:pt x="0" y="232474"/>
                  <a:pt x="0" y="232474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TextBox 27"/>
          <p:cNvSpPr txBox="1"/>
          <p:nvPr/>
        </p:nvSpPr>
        <p:spPr>
          <a:xfrm>
            <a:off x="5672725" y="4352718"/>
            <a:ext cx="10903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IPv6-only!</a:t>
            </a:r>
            <a:endParaRPr lang="en-US" sz="1350">
              <a:solidFill>
                <a:srgbClr val="FF0000"/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77470" y="3500154"/>
            <a:ext cx="45608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</a:rPr>
              <a:t>1 </a:t>
            </a:r>
            <a:r>
              <a:rPr lang="mr-IN" sz="1050" dirty="0">
                <a:solidFill>
                  <a:srgbClr val="0070C0"/>
                </a:solidFill>
              </a:rPr>
              <a:t>–</a:t>
            </a:r>
            <a:r>
              <a:rPr lang="en-US" sz="1050" dirty="0">
                <a:solidFill>
                  <a:srgbClr val="0070C0"/>
                </a:solidFill>
              </a:rPr>
              <a:t> query </a:t>
            </a:r>
            <a:r>
              <a:rPr lang="en-US" sz="1050" dirty="0" err="1">
                <a:solidFill>
                  <a:srgbClr val="0070C0"/>
                </a:solidFill>
              </a:rPr>
              <a:t>dotnxdomain.net</a:t>
            </a:r>
            <a:r>
              <a:rPr lang="en-US" sz="1050" dirty="0">
                <a:solidFill>
                  <a:srgbClr val="0070C0"/>
                </a:solidFill>
              </a:rPr>
              <a:t> for </a:t>
            </a:r>
            <a:r>
              <a:rPr lang="en-US" sz="1050" dirty="0" err="1">
                <a:solidFill>
                  <a:srgbClr val="0070C0"/>
                </a:solidFill>
              </a:rPr>
              <a:t>experiment.dotnxdomain.net</a:t>
            </a:r>
            <a:endParaRPr lang="en-US" sz="1050" dirty="0">
              <a:solidFill>
                <a:srgbClr val="0070C0"/>
              </a:solidFill>
            </a:endParaRPr>
          </a:p>
          <a:p>
            <a:r>
              <a:rPr lang="en-US" sz="1050" dirty="0">
                <a:solidFill>
                  <a:srgbClr val="0070C0"/>
                </a:solidFill>
              </a:rPr>
              <a:t>	</a:t>
            </a:r>
            <a:r>
              <a:rPr lang="en-US" sz="1050" dirty="0">
                <a:solidFill>
                  <a:srgbClr val="0070C0"/>
                </a:solidFill>
              </a:rPr>
              <a:t>	</a:t>
            </a:r>
            <a:r>
              <a:rPr lang="en-US" sz="1050" dirty="0">
                <a:solidFill>
                  <a:srgbClr val="0070C0"/>
                </a:solidFill>
              </a:rPr>
              <a:t>answer: NS srv1.ns.nxdomain.net</a:t>
            </a:r>
          </a:p>
          <a:p>
            <a:endParaRPr lang="en-US" sz="1050" dirty="0">
              <a:solidFill>
                <a:srgbClr val="0070C0"/>
              </a:solidFill>
            </a:endParaRPr>
          </a:p>
          <a:p>
            <a:r>
              <a:rPr lang="en-US" sz="1050" dirty="0">
                <a:solidFill>
                  <a:srgbClr val="0070C0"/>
                </a:solidFill>
              </a:rPr>
              <a:t>	2 </a:t>
            </a:r>
            <a:r>
              <a:rPr lang="mr-IN" sz="1050" dirty="0">
                <a:solidFill>
                  <a:srgbClr val="0070C0"/>
                </a:solidFill>
              </a:rPr>
              <a:t>–</a:t>
            </a:r>
            <a:r>
              <a:rPr lang="en-US" sz="1050" dirty="0">
                <a:solidFill>
                  <a:srgbClr val="0070C0"/>
                </a:solidFill>
              </a:rPr>
              <a:t> query </a:t>
            </a:r>
            <a:r>
              <a:rPr lang="en-US" sz="1050" dirty="0" err="1">
                <a:solidFill>
                  <a:srgbClr val="0070C0"/>
                </a:solidFill>
              </a:rPr>
              <a:t>nxdomain.net</a:t>
            </a:r>
            <a:r>
              <a:rPr lang="en-US" sz="1050" dirty="0">
                <a:solidFill>
                  <a:srgbClr val="0070C0"/>
                </a:solidFill>
              </a:rPr>
              <a:t> for srv1.ns.nxdomain.net</a:t>
            </a:r>
          </a:p>
          <a:p>
            <a:r>
              <a:rPr lang="en-US" sz="1050" dirty="0">
                <a:solidFill>
                  <a:srgbClr val="0070C0"/>
                </a:solidFill>
              </a:rPr>
              <a:t>		answer: NS srv0.ns.nxdomain.net (AAAA Glue)</a:t>
            </a:r>
          </a:p>
          <a:p>
            <a:r>
              <a:rPr lang="en-US" sz="1050" dirty="0">
                <a:solidFill>
                  <a:srgbClr val="0070C0"/>
                </a:solidFill>
              </a:rPr>
              <a:t>	</a:t>
            </a:r>
            <a:r>
              <a:rPr lang="en-US" sz="1050" dirty="0">
                <a:solidFill>
                  <a:srgbClr val="FF0000"/>
                </a:solidFill>
              </a:rPr>
              <a:t>3- query </a:t>
            </a:r>
            <a:r>
              <a:rPr lang="en-US" sz="1050" dirty="0" err="1">
                <a:solidFill>
                  <a:srgbClr val="FF0000"/>
                </a:solidFill>
              </a:rPr>
              <a:t>ns.nxdomain.net</a:t>
            </a:r>
            <a:r>
              <a:rPr lang="en-US" sz="1050" dirty="0">
                <a:solidFill>
                  <a:srgbClr val="FF0000"/>
                </a:solidFill>
              </a:rPr>
              <a:t> for srv1.ns.nxdomain.net</a:t>
            </a:r>
          </a:p>
          <a:p>
            <a:r>
              <a:rPr lang="en-US" sz="1050" dirty="0">
                <a:solidFill>
                  <a:srgbClr val="FF0000"/>
                </a:solidFill>
              </a:rPr>
              <a:t>	</a:t>
            </a:r>
            <a:r>
              <a:rPr lang="en-US" sz="1050" dirty="0">
                <a:solidFill>
                  <a:srgbClr val="FF0000"/>
                </a:solidFill>
              </a:rPr>
              <a:t>	answer: A for srv1.ns.nxdomain.net</a:t>
            </a:r>
          </a:p>
          <a:p>
            <a:endParaRPr lang="en-US" sz="1050" dirty="0">
              <a:solidFill>
                <a:srgbClr val="0070C0"/>
              </a:solidFill>
            </a:endParaRPr>
          </a:p>
          <a:p>
            <a:r>
              <a:rPr lang="en-US" sz="1050" dirty="0">
                <a:solidFill>
                  <a:srgbClr val="0070C0"/>
                </a:solidFill>
              </a:rPr>
              <a:t>4</a:t>
            </a:r>
            <a:r>
              <a:rPr lang="en-US" sz="1050" dirty="0">
                <a:solidFill>
                  <a:srgbClr val="0070C0"/>
                </a:solidFill>
              </a:rPr>
              <a:t> </a:t>
            </a:r>
            <a:r>
              <a:rPr lang="mr-IN" sz="1050" dirty="0">
                <a:solidFill>
                  <a:srgbClr val="0070C0"/>
                </a:solidFill>
              </a:rPr>
              <a:t>–</a:t>
            </a:r>
            <a:r>
              <a:rPr lang="en-US" sz="1050" dirty="0">
                <a:solidFill>
                  <a:srgbClr val="0070C0"/>
                </a:solidFill>
              </a:rPr>
              <a:t> query </a:t>
            </a:r>
            <a:r>
              <a:rPr lang="en-US" sz="1050" dirty="0" err="1">
                <a:solidFill>
                  <a:srgbClr val="0070C0"/>
                </a:solidFill>
              </a:rPr>
              <a:t>experiment.dotnxdomain.net</a:t>
            </a:r>
            <a:r>
              <a:rPr lang="en-US" sz="1050" dirty="0">
                <a:solidFill>
                  <a:srgbClr val="0070C0"/>
                </a:solidFill>
              </a:rPr>
              <a:t> for </a:t>
            </a:r>
            <a:r>
              <a:rPr lang="en-US" sz="1050" dirty="0" err="1">
                <a:solidFill>
                  <a:srgbClr val="0070C0"/>
                </a:solidFill>
              </a:rPr>
              <a:t>experiment.dotnxdomain.net</a:t>
            </a:r>
            <a:endParaRPr lang="en-US" sz="1050" dirty="0">
              <a:solidFill>
                <a:srgbClr val="0070C0"/>
              </a:solidFill>
            </a:endParaRPr>
          </a:p>
          <a:p>
            <a:endParaRPr lang="en-US" sz="1050" dirty="0">
              <a:solidFill>
                <a:srgbClr val="0070C0"/>
              </a:solidFill>
            </a:endParaRPr>
          </a:p>
          <a:p>
            <a:endParaRPr lang="en-US" sz="1050" dirty="0">
              <a:solidFill>
                <a:srgbClr val="0070C0"/>
              </a:solidFill>
            </a:endParaRPr>
          </a:p>
          <a:p>
            <a:endParaRPr lang="en-US" sz="1050" dirty="0">
              <a:solidFill>
                <a:srgbClr val="0070C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2136449" y="2060197"/>
            <a:ext cx="452769" cy="1509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001710" y="2184297"/>
            <a:ext cx="2083038" cy="1853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988892" y="2940582"/>
            <a:ext cx="2095856" cy="14113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1880075" y="2839341"/>
            <a:ext cx="467882" cy="202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143000" y="1017270"/>
            <a:ext cx="6858000" cy="4034790"/>
          </a:xfrm>
          <a:prstGeom prst="rect">
            <a:avLst/>
          </a:prstGeom>
          <a:solidFill>
            <a:srgbClr val="FFFFFF">
              <a:alpha val="91373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2163399" y="1711920"/>
            <a:ext cx="5157517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AhnbergHand" charset="0"/>
                <a:ea typeface="AhnbergHand" charset="0"/>
                <a:cs typeface="AhnbergHand" charset="0"/>
              </a:rPr>
              <a:t>A resolver will only query the “child” if it was able to use IPv6 transport to resolve the child zone name server name</a:t>
            </a:r>
          </a:p>
          <a:p>
            <a:endParaRPr lang="en-US" sz="2100" dirty="0">
              <a:latin typeface="AhnbergHand" charset="0"/>
              <a:ea typeface="AhnbergHand" charset="0"/>
              <a:cs typeface="AhnbergHand" charset="0"/>
            </a:endParaRPr>
          </a:p>
          <a:p>
            <a:r>
              <a:rPr lang="en-US" sz="2100" dirty="0">
                <a:latin typeface="AhnbergHand" charset="0"/>
                <a:ea typeface="AhnbergHand" charset="0"/>
                <a:cs typeface="AhnbergHand" charset="0"/>
              </a:rPr>
              <a:t>That way we can identify dual-stack resolvers</a:t>
            </a:r>
            <a:endParaRPr lang="en-US" sz="2100" dirty="0"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2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 campaign ran across July - August 2016 running between 5M and 10M ads per day</a:t>
            </a:r>
          </a:p>
          <a:p>
            <a:r>
              <a:rPr lang="en-US" dirty="0" smtClean="0"/>
              <a:t>We collected some 400M results spanning most of the Internet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193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“Visible” Resolver Totals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s-IS" sz="1800" b="1" dirty="0"/>
              <a:t>345,394</a:t>
            </a:r>
            <a:r>
              <a:rPr lang="en-US" sz="1800" dirty="0"/>
              <a:t> unique resolvers asked the </a:t>
            </a:r>
            <a:r>
              <a:rPr lang="en-US" sz="1800" dirty="0" err="1"/>
              <a:t>auth</a:t>
            </a:r>
            <a:r>
              <a:rPr lang="en-US" sz="1800" dirty="0"/>
              <a:t> server for the “parent” zone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is-IS" sz="1800" b="1" dirty="0"/>
              <a:t>268,218</a:t>
            </a:r>
            <a:r>
              <a:rPr lang="en-US" sz="1800" dirty="0"/>
              <a:t> of these resolvers appear to be V4 only (did not pose the IPv6 query to the “sibling” server)</a:t>
            </a:r>
          </a:p>
          <a:p>
            <a:pPr marL="0" indent="0">
              <a:buNone/>
            </a:pPr>
            <a:endParaRPr lang="en-US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</a:rPr>
              <a:t>59,372</a:t>
            </a:r>
            <a:r>
              <a:rPr lang="en-US" sz="1800" dirty="0"/>
              <a:t> resolvers asked the “parent” query using IPv4, and asked the “sibling” query using IPv6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77,812</a:t>
            </a:r>
            <a:r>
              <a:rPr lang="en-US" sz="1800" dirty="0"/>
              <a:t> resolvers in total queried the parent, sibling and child servers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i.e. some </a:t>
            </a:r>
            <a:r>
              <a:rPr lang="en-US" sz="1800" b="1" dirty="0"/>
              <a:t>22%</a:t>
            </a:r>
            <a:r>
              <a:rPr lang="en-US" sz="1800" dirty="0"/>
              <a:t> of visible resolvers are capable of using IPv6 to make DNS queries</a:t>
            </a:r>
          </a:p>
        </p:txBody>
      </p:sp>
    </p:spTree>
    <p:extLst>
      <p:ext uri="{BB962C8B-B14F-4D97-AF65-F5344CB8AC3E}">
        <p14:creationId xmlns:p14="http://schemas.microsoft.com/office/powerpoint/2010/main" val="77614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Adoption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69" y="1370013"/>
            <a:ext cx="7422062" cy="3262312"/>
          </a:xfrm>
        </p:spPr>
      </p:pic>
      <p:sp>
        <p:nvSpPr>
          <p:cNvPr id="5" name="Rectangle 4"/>
          <p:cNvSpPr/>
          <p:nvPr/>
        </p:nvSpPr>
        <p:spPr>
          <a:xfrm>
            <a:off x="3408965" y="4536370"/>
            <a:ext cx="237533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/>
              <a:t>http://</a:t>
            </a:r>
            <a:r>
              <a:rPr lang="en-US" sz="1350" dirty="0" err="1"/>
              <a:t>stats.labs.apnic.net</a:t>
            </a:r>
            <a:r>
              <a:rPr lang="en-US" sz="1350" dirty="0"/>
              <a:t>/ipv6</a:t>
            </a:r>
          </a:p>
        </p:txBody>
      </p:sp>
    </p:spTree>
    <p:extLst>
      <p:ext uri="{BB962C8B-B14F-4D97-AF65-F5344CB8AC3E}">
        <p14:creationId xmlns:p14="http://schemas.microsoft.com/office/powerpoint/2010/main" val="1558961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“Visible” Resolvers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22%</a:t>
            </a:r>
            <a:r>
              <a:rPr lang="en-US" dirty="0" smtClean="0"/>
              <a:t> of visible response are capable of performing queries using IPv6 transport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maybe there is a difference between counting resolvers and counting the users who use resolvers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i.e. what differences exist  when looking at the intensity of use of individual resolvers?</a:t>
            </a:r>
          </a:p>
        </p:txBody>
      </p:sp>
    </p:spTree>
    <p:extLst>
      <p:ext uri="{BB962C8B-B14F-4D97-AF65-F5344CB8AC3E}">
        <p14:creationId xmlns:p14="http://schemas.microsoft.com/office/powerpoint/2010/main" val="1700556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566" y="273845"/>
            <a:ext cx="6474560" cy="9941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resolvers might be  equal, but some resolvers are more equal than others!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57" y="1269905"/>
            <a:ext cx="3624367" cy="2544768"/>
          </a:xfr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712" y="2515793"/>
            <a:ext cx="3678964" cy="258310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1312980" y="3442344"/>
            <a:ext cx="744421" cy="372329"/>
          </a:xfrm>
          <a:custGeom>
            <a:avLst/>
            <a:gdLst>
              <a:gd name="connsiteX0" fmla="*/ 169601 w 1453503"/>
              <a:gd name="connsiteY0" fmla="*/ 465958 h 760905"/>
              <a:gd name="connsiteX1" fmla="*/ 939221 w 1453503"/>
              <a:gd name="connsiteY1" fmla="*/ 747898 h 760905"/>
              <a:gd name="connsiteX2" fmla="*/ 1449761 w 1453503"/>
              <a:gd name="connsiteY2" fmla="*/ 92578 h 760905"/>
              <a:gd name="connsiteX3" fmla="*/ 680141 w 1453503"/>
              <a:gd name="connsiteY3" fmla="*/ 8758 h 760905"/>
              <a:gd name="connsiteX4" fmla="*/ 1961 w 1453503"/>
              <a:gd name="connsiteY4" fmla="*/ 130678 h 760905"/>
              <a:gd name="connsiteX5" fmla="*/ 459161 w 1453503"/>
              <a:gd name="connsiteY5" fmla="*/ 549778 h 760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3503" h="760905">
                <a:moveTo>
                  <a:pt x="169601" y="465958"/>
                </a:moveTo>
                <a:cubicBezTo>
                  <a:pt x="447731" y="638043"/>
                  <a:pt x="725861" y="810128"/>
                  <a:pt x="939221" y="747898"/>
                </a:cubicBezTo>
                <a:cubicBezTo>
                  <a:pt x="1152581" y="685668"/>
                  <a:pt x="1492941" y="215768"/>
                  <a:pt x="1449761" y="92578"/>
                </a:cubicBezTo>
                <a:cubicBezTo>
                  <a:pt x="1406581" y="-30612"/>
                  <a:pt x="921441" y="2408"/>
                  <a:pt x="680141" y="8758"/>
                </a:cubicBezTo>
                <a:cubicBezTo>
                  <a:pt x="438841" y="15108"/>
                  <a:pt x="38791" y="40508"/>
                  <a:pt x="1961" y="130678"/>
                </a:cubicBezTo>
                <a:cubicBezTo>
                  <a:pt x="-34869" y="220848"/>
                  <a:pt x="459161" y="549778"/>
                  <a:pt x="459161" y="549778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Freeform 6"/>
          <p:cNvSpPr/>
          <p:nvPr/>
        </p:nvSpPr>
        <p:spPr>
          <a:xfrm>
            <a:off x="1391566" y="3809812"/>
            <a:ext cx="2995301" cy="1034438"/>
          </a:xfrm>
          <a:custGeom>
            <a:avLst/>
            <a:gdLst>
              <a:gd name="connsiteX0" fmla="*/ 407718 w 3993734"/>
              <a:gd name="connsiteY0" fmla="*/ 0 h 2511840"/>
              <a:gd name="connsiteX1" fmla="*/ 102918 w 3993734"/>
              <a:gd name="connsiteY1" fmla="*/ 1196340 h 2511840"/>
              <a:gd name="connsiteX2" fmla="*/ 1969818 w 3993734"/>
              <a:gd name="connsiteY2" fmla="*/ 2461260 h 2511840"/>
              <a:gd name="connsiteX3" fmla="*/ 3882438 w 3993734"/>
              <a:gd name="connsiteY3" fmla="*/ 2240280 h 2511840"/>
              <a:gd name="connsiteX4" fmla="*/ 3669078 w 3993734"/>
              <a:gd name="connsiteY4" fmla="*/ 2042160 h 2511840"/>
              <a:gd name="connsiteX5" fmla="*/ 3989118 w 3993734"/>
              <a:gd name="connsiteY5" fmla="*/ 2217420 h 2511840"/>
              <a:gd name="connsiteX6" fmla="*/ 3867198 w 3993734"/>
              <a:gd name="connsiteY6" fmla="*/ 2461260 h 251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93734" h="2511840">
                <a:moveTo>
                  <a:pt x="407718" y="0"/>
                </a:moveTo>
                <a:cubicBezTo>
                  <a:pt x="125143" y="393065"/>
                  <a:pt x="-157432" y="786130"/>
                  <a:pt x="102918" y="1196340"/>
                </a:cubicBezTo>
                <a:cubicBezTo>
                  <a:pt x="363268" y="1606550"/>
                  <a:pt x="1339898" y="2287270"/>
                  <a:pt x="1969818" y="2461260"/>
                </a:cubicBezTo>
                <a:cubicBezTo>
                  <a:pt x="2599738" y="2635250"/>
                  <a:pt x="3599228" y="2310130"/>
                  <a:pt x="3882438" y="2240280"/>
                </a:cubicBezTo>
                <a:cubicBezTo>
                  <a:pt x="4165648" y="2170430"/>
                  <a:pt x="3651298" y="2045970"/>
                  <a:pt x="3669078" y="2042160"/>
                </a:cubicBezTo>
                <a:cubicBezTo>
                  <a:pt x="3686858" y="2038350"/>
                  <a:pt x="3956098" y="2147570"/>
                  <a:pt x="3989118" y="2217420"/>
                </a:cubicBezTo>
                <a:cubicBezTo>
                  <a:pt x="4022138" y="2287270"/>
                  <a:pt x="3867198" y="2461260"/>
                  <a:pt x="3867198" y="2461260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TextBox 7"/>
          <p:cNvSpPr txBox="1"/>
          <p:nvPr/>
        </p:nvSpPr>
        <p:spPr>
          <a:xfrm>
            <a:off x="4776624" y="1474331"/>
            <a:ext cx="3007207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AhnbergHand" charset="0"/>
                <a:ea typeface="AhnbergHand" charset="0"/>
                <a:cs typeface="AhnbergHand" charset="0"/>
              </a:rPr>
              <a:t>8,000 distinct IP  addresses (2.3% of all seen IP </a:t>
            </a:r>
            <a:r>
              <a:rPr lang="en-US" sz="1350" dirty="0" err="1">
                <a:latin typeface="AhnbergHand" charset="0"/>
                <a:ea typeface="AhnbergHand" charset="0"/>
                <a:cs typeface="AhnbergHand" charset="0"/>
              </a:rPr>
              <a:t>addrs</a:t>
            </a:r>
            <a:r>
              <a:rPr lang="en-US" sz="1350" dirty="0">
                <a:latin typeface="AhnbergHand" charset="0"/>
                <a:ea typeface="AhnbergHand" charset="0"/>
                <a:cs typeface="AhnbergHand" charset="0"/>
              </a:rPr>
              <a:t>) for resolvers serve 90% of all experiments</a:t>
            </a:r>
          </a:p>
          <a:p>
            <a:endParaRPr lang="en-US" sz="1350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581825" y="2671389"/>
            <a:ext cx="284302" cy="288981"/>
          </a:xfrm>
          <a:custGeom>
            <a:avLst/>
            <a:gdLst>
              <a:gd name="connsiteX0" fmla="*/ 322681 w 379069"/>
              <a:gd name="connsiteY0" fmla="*/ 99060 h 385308"/>
              <a:gd name="connsiteX1" fmla="*/ 40741 w 379069"/>
              <a:gd name="connsiteY1" fmla="*/ 68580 h 385308"/>
              <a:gd name="connsiteX2" fmla="*/ 33121 w 379069"/>
              <a:gd name="connsiteY2" fmla="*/ 327660 h 385308"/>
              <a:gd name="connsiteX3" fmla="*/ 337921 w 379069"/>
              <a:gd name="connsiteY3" fmla="*/ 358140 h 385308"/>
              <a:gd name="connsiteX4" fmla="*/ 376021 w 379069"/>
              <a:gd name="connsiteY4" fmla="*/ 0 h 385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069" h="385308">
                <a:moveTo>
                  <a:pt x="322681" y="99060"/>
                </a:moveTo>
                <a:cubicBezTo>
                  <a:pt x="205841" y="64770"/>
                  <a:pt x="89001" y="30480"/>
                  <a:pt x="40741" y="68580"/>
                </a:cubicBezTo>
                <a:cubicBezTo>
                  <a:pt x="-7519" y="106680"/>
                  <a:pt x="-16409" y="279400"/>
                  <a:pt x="33121" y="327660"/>
                </a:cubicBezTo>
                <a:cubicBezTo>
                  <a:pt x="82651" y="375920"/>
                  <a:pt x="280771" y="412750"/>
                  <a:pt x="337921" y="358140"/>
                </a:cubicBezTo>
                <a:cubicBezTo>
                  <a:pt x="395071" y="303530"/>
                  <a:pt x="376021" y="0"/>
                  <a:pt x="376021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Freeform 9"/>
          <p:cNvSpPr/>
          <p:nvPr/>
        </p:nvSpPr>
        <p:spPr>
          <a:xfrm>
            <a:off x="6086476" y="2219990"/>
            <a:ext cx="1530140" cy="475128"/>
          </a:xfrm>
          <a:custGeom>
            <a:avLst/>
            <a:gdLst>
              <a:gd name="connsiteX0" fmla="*/ 0 w 2040187"/>
              <a:gd name="connsiteY0" fmla="*/ 37986 h 633504"/>
              <a:gd name="connsiteX1" fmla="*/ 975360 w 2040187"/>
              <a:gd name="connsiteY1" fmla="*/ 60846 h 633504"/>
              <a:gd name="connsiteX2" fmla="*/ 1965960 w 2040187"/>
              <a:gd name="connsiteY2" fmla="*/ 609486 h 633504"/>
              <a:gd name="connsiteX3" fmla="*/ 1973580 w 2040187"/>
              <a:gd name="connsiteY3" fmla="*/ 434226 h 633504"/>
              <a:gd name="connsiteX4" fmla="*/ 2011680 w 2040187"/>
              <a:gd name="connsiteY4" fmla="*/ 617106 h 633504"/>
              <a:gd name="connsiteX5" fmla="*/ 1790700 w 2040187"/>
              <a:gd name="connsiteY5" fmla="*/ 624726 h 633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0187" h="633504">
                <a:moveTo>
                  <a:pt x="0" y="37986"/>
                </a:moveTo>
                <a:cubicBezTo>
                  <a:pt x="323850" y="1791"/>
                  <a:pt x="647700" y="-34404"/>
                  <a:pt x="975360" y="60846"/>
                </a:cubicBezTo>
                <a:cubicBezTo>
                  <a:pt x="1303020" y="156096"/>
                  <a:pt x="1799590" y="547256"/>
                  <a:pt x="1965960" y="609486"/>
                </a:cubicBezTo>
                <a:cubicBezTo>
                  <a:pt x="2132330" y="671716"/>
                  <a:pt x="1965960" y="432956"/>
                  <a:pt x="1973580" y="434226"/>
                </a:cubicBezTo>
                <a:cubicBezTo>
                  <a:pt x="1981200" y="435496"/>
                  <a:pt x="2042160" y="585356"/>
                  <a:pt x="2011680" y="617106"/>
                </a:cubicBezTo>
                <a:cubicBezTo>
                  <a:pt x="1981200" y="648856"/>
                  <a:pt x="1790700" y="624726"/>
                  <a:pt x="1790700" y="62472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20224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Usage Results by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s-IS" sz="1800" b="1" dirty="0"/>
              <a:t>194M</a:t>
            </a:r>
            <a:r>
              <a:rPr lang="en-US" sz="1800" dirty="0"/>
              <a:t> </a:t>
            </a:r>
            <a:r>
              <a:rPr lang="en-US" sz="1800" dirty="0"/>
              <a:t>unique </a:t>
            </a:r>
            <a:r>
              <a:rPr lang="en-US" sz="1800" dirty="0"/>
              <a:t>experiment ids asked </a:t>
            </a:r>
            <a:r>
              <a:rPr lang="en-US" sz="1800" dirty="0"/>
              <a:t>the </a:t>
            </a:r>
            <a:r>
              <a:rPr lang="en-US" sz="1800" dirty="0" err="1"/>
              <a:t>auth</a:t>
            </a:r>
            <a:r>
              <a:rPr lang="en-US" sz="1800" dirty="0"/>
              <a:t> server for the “parent” zone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122M (63%) </a:t>
            </a:r>
            <a:r>
              <a:rPr lang="en-US" sz="1800" dirty="0"/>
              <a:t>did NOT ask the </a:t>
            </a:r>
            <a:r>
              <a:rPr lang="en-US" sz="1800" dirty="0"/>
              <a:t>“sibling” server for the NS zone using IPv6</a:t>
            </a:r>
          </a:p>
          <a:p>
            <a:pPr marL="342900" lvl="1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800" b="1" dirty="0"/>
              <a:t>2.9M</a:t>
            </a:r>
            <a:r>
              <a:rPr lang="en-US" sz="1800" dirty="0"/>
              <a:t> </a:t>
            </a:r>
            <a:r>
              <a:rPr lang="en-US" sz="1800" b="1" dirty="0"/>
              <a:t>(1.5%)</a:t>
            </a:r>
            <a:r>
              <a:rPr lang="en-US" sz="1800" dirty="0"/>
              <a:t> did NOT ask </a:t>
            </a:r>
            <a:r>
              <a:rPr lang="en-US" sz="1800" dirty="0"/>
              <a:t>the “child” server for the target name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68.5M (35%)</a:t>
            </a:r>
            <a:r>
              <a:rPr lang="en-US" sz="1800" dirty="0"/>
              <a:t> appeared to complete the DNS resolution task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i.e. some </a:t>
            </a:r>
            <a:r>
              <a:rPr lang="en-US" sz="1800" b="1" dirty="0"/>
              <a:t>3</a:t>
            </a:r>
            <a:r>
              <a:rPr lang="en-US" sz="1800" b="1" dirty="0"/>
              <a:t>5%</a:t>
            </a:r>
            <a:r>
              <a:rPr lang="en-US" sz="1800" dirty="0"/>
              <a:t> </a:t>
            </a:r>
            <a:r>
              <a:rPr lang="en-US" sz="1800" dirty="0"/>
              <a:t>of </a:t>
            </a:r>
            <a:r>
              <a:rPr lang="en-US" sz="1800" dirty="0"/>
              <a:t>experiments were able to use IPv6 to resolve a DNS name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585047" y="3800742"/>
            <a:ext cx="6128116" cy="828671"/>
          </a:xfrm>
          <a:custGeom>
            <a:avLst/>
            <a:gdLst>
              <a:gd name="connsiteX0" fmla="*/ 3393178 w 8170821"/>
              <a:gd name="connsiteY0" fmla="*/ 205099 h 1104894"/>
              <a:gd name="connsiteX1" fmla="*/ 2154038 w 8170821"/>
              <a:gd name="connsiteY1" fmla="*/ 68366 h 1104894"/>
              <a:gd name="connsiteX2" fmla="*/ 436333 w 8170821"/>
              <a:gd name="connsiteY2" fmla="*/ 136733 h 1104894"/>
              <a:gd name="connsiteX3" fmla="*/ 120139 w 8170821"/>
              <a:gd name="connsiteY3" fmla="*/ 837488 h 1104894"/>
              <a:gd name="connsiteX4" fmla="*/ 2128400 w 8170821"/>
              <a:gd name="connsiteY4" fmla="*/ 1085316 h 1104894"/>
              <a:gd name="connsiteX5" fmla="*/ 6068011 w 8170821"/>
              <a:gd name="connsiteY5" fmla="*/ 1034041 h 1104894"/>
              <a:gd name="connsiteX6" fmla="*/ 8067727 w 8170821"/>
              <a:gd name="connsiteY6" fmla="*/ 598206 h 1104894"/>
              <a:gd name="connsiteX7" fmla="*/ 7546434 w 8170821"/>
              <a:gd name="connsiteY7" fmla="*/ 119641 h 1104894"/>
              <a:gd name="connsiteX8" fmla="*/ 4683593 w 8170821"/>
              <a:gd name="connsiteY8" fmla="*/ 153824 h 1104894"/>
              <a:gd name="connsiteX9" fmla="*/ 3376086 w 8170821"/>
              <a:gd name="connsiteY9" fmla="*/ 0 h 1104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170821" h="1104894">
                <a:moveTo>
                  <a:pt x="3393178" y="205099"/>
                </a:moveTo>
                <a:cubicBezTo>
                  <a:pt x="3020011" y="142429"/>
                  <a:pt x="2646845" y="79760"/>
                  <a:pt x="2154038" y="68366"/>
                </a:cubicBezTo>
                <a:cubicBezTo>
                  <a:pt x="1661231" y="56972"/>
                  <a:pt x="775316" y="8546"/>
                  <a:pt x="436333" y="136733"/>
                </a:cubicBezTo>
                <a:cubicBezTo>
                  <a:pt x="97350" y="264920"/>
                  <a:pt x="-161872" y="679391"/>
                  <a:pt x="120139" y="837488"/>
                </a:cubicBezTo>
                <a:cubicBezTo>
                  <a:pt x="402150" y="995585"/>
                  <a:pt x="1137088" y="1052557"/>
                  <a:pt x="2128400" y="1085316"/>
                </a:cubicBezTo>
                <a:cubicBezTo>
                  <a:pt x="3119712" y="1118075"/>
                  <a:pt x="5078123" y="1115226"/>
                  <a:pt x="6068011" y="1034041"/>
                </a:cubicBezTo>
                <a:cubicBezTo>
                  <a:pt x="7057899" y="952856"/>
                  <a:pt x="7821323" y="750606"/>
                  <a:pt x="8067727" y="598206"/>
                </a:cubicBezTo>
                <a:cubicBezTo>
                  <a:pt x="8314131" y="445806"/>
                  <a:pt x="8110456" y="193705"/>
                  <a:pt x="7546434" y="119641"/>
                </a:cubicBezTo>
                <a:cubicBezTo>
                  <a:pt x="6982412" y="45577"/>
                  <a:pt x="5378651" y="173764"/>
                  <a:pt x="4683593" y="153824"/>
                </a:cubicBezTo>
                <a:cubicBezTo>
                  <a:pt x="3988535" y="133884"/>
                  <a:pt x="3376086" y="0"/>
                  <a:pt x="3376086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Box 4"/>
          <p:cNvSpPr txBox="1"/>
          <p:nvPr/>
        </p:nvSpPr>
        <p:spPr>
          <a:xfrm rot="866731">
            <a:off x="7741229" y="3984246"/>
            <a:ext cx="41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nbergHand" charset="0"/>
                <a:ea typeface="AhnbergHand" charset="0"/>
                <a:cs typeface="AhnbergHand" charset="0"/>
              </a:rPr>
              <a:t>!!</a:t>
            </a:r>
            <a:endParaRPr lang="en-US" sz="2400" dirty="0"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33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Usage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some 22% of visible resolvers are IPv6-capable, it appears that around 35% of users direct these queries to these IPv6-capable resolvers</a:t>
            </a:r>
          </a:p>
          <a:p>
            <a:r>
              <a:rPr lang="en-US" dirty="0" smtClean="0"/>
              <a:t>While this is visible using an IPv6-only glue server, what is the query profile when we use a Dual Stack server?</a:t>
            </a:r>
          </a:p>
          <a:p>
            <a:pPr lvl="1"/>
            <a:r>
              <a:rPr lang="en-US" dirty="0" smtClean="0"/>
              <a:t>i.e. Do Dual Stack capable DNS resolvers prefer to use one protocol or the other?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64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V6 Capable vs V6 Preference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4488" y="1268491"/>
            <a:ext cx="5915025" cy="326350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 smtClean="0"/>
              <a:t>25% of experiments pass queries to resolvers who are IPv6 capable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/>
              <a:t>O</a:t>
            </a:r>
            <a:r>
              <a:rPr lang="en-US" dirty="0" smtClean="0"/>
              <a:t>ut of 3,113M queries made in this experiment to the Dual Stack ”parent” server, some 352M queries were over IPv6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i.e. </a:t>
            </a:r>
            <a:r>
              <a:rPr lang="en-US" b="1" dirty="0" smtClean="0"/>
              <a:t>11%</a:t>
            </a:r>
            <a:r>
              <a:rPr lang="en-US" dirty="0" smtClean="0"/>
              <a:t> of query sequences pass </a:t>
            </a:r>
            <a:r>
              <a:rPr lang="en-US" dirty="0"/>
              <a:t>queries to resolvers </a:t>
            </a:r>
            <a:r>
              <a:rPr lang="en-US" dirty="0" smtClean="0"/>
              <a:t>who are Dual Stack capable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If the choice of protocol was random, then this number would be </a:t>
            </a:r>
            <a:r>
              <a:rPr lang="en-US" b="1" dirty="0" smtClean="0"/>
              <a:t>17%</a:t>
            </a:r>
            <a:r>
              <a:rPr lang="en-US" dirty="0" smtClean="0"/>
              <a:t>, so this data suggests that there is some slight inherent bias in protocol selection to use IPv4 by resolvers when the server is advertising Dual Stack reachability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</a:t>
            </a:r>
            <a:r>
              <a:rPr lang="en-US" dirty="0" smtClean="0"/>
              <a:t>his may be due to the local selection of resolvers, where a user may be configured with IPv4-only and dual-stack recursive resolvers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  <p:sp>
        <p:nvSpPr>
          <p:cNvPr id="4" name="Freeform 3"/>
          <p:cNvSpPr/>
          <p:nvPr/>
        </p:nvSpPr>
        <p:spPr>
          <a:xfrm>
            <a:off x="1397782" y="2151030"/>
            <a:ext cx="6308745" cy="552771"/>
          </a:xfrm>
          <a:custGeom>
            <a:avLst/>
            <a:gdLst>
              <a:gd name="connsiteX0" fmla="*/ 1938731 w 6308745"/>
              <a:gd name="connsiteY0" fmla="*/ 110539 h 552771"/>
              <a:gd name="connsiteX1" fmla="*/ 298395 w 6308745"/>
              <a:gd name="connsiteY1" fmla="*/ 26778 h 552771"/>
              <a:gd name="connsiteX2" fmla="*/ 228594 w 6308745"/>
              <a:gd name="connsiteY2" fmla="*/ 522368 h 552771"/>
              <a:gd name="connsiteX3" fmla="*/ 2671647 w 6308745"/>
              <a:gd name="connsiteY3" fmla="*/ 459547 h 552771"/>
              <a:gd name="connsiteX4" fmla="*/ 5798755 w 6308745"/>
              <a:gd name="connsiteY4" fmla="*/ 536329 h 552771"/>
              <a:gd name="connsiteX5" fmla="*/ 5952319 w 6308745"/>
              <a:gd name="connsiteY5" fmla="*/ 82619 h 552771"/>
              <a:gd name="connsiteX6" fmla="*/ 2301699 w 6308745"/>
              <a:gd name="connsiteY6" fmla="*/ 47718 h 552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8745" h="552771">
                <a:moveTo>
                  <a:pt x="1938731" y="110539"/>
                </a:moveTo>
                <a:cubicBezTo>
                  <a:pt x="1261074" y="34339"/>
                  <a:pt x="583418" y="-41860"/>
                  <a:pt x="298395" y="26778"/>
                </a:cubicBezTo>
                <a:cubicBezTo>
                  <a:pt x="13372" y="95416"/>
                  <a:pt x="-166948" y="450240"/>
                  <a:pt x="228594" y="522368"/>
                </a:cubicBezTo>
                <a:cubicBezTo>
                  <a:pt x="624136" y="594496"/>
                  <a:pt x="1743287" y="457220"/>
                  <a:pt x="2671647" y="459547"/>
                </a:cubicBezTo>
                <a:cubicBezTo>
                  <a:pt x="3600007" y="461874"/>
                  <a:pt x="5251976" y="599150"/>
                  <a:pt x="5798755" y="536329"/>
                </a:cubicBezTo>
                <a:cubicBezTo>
                  <a:pt x="6345534" y="473508"/>
                  <a:pt x="6535162" y="164054"/>
                  <a:pt x="5952319" y="82619"/>
                </a:cubicBezTo>
                <a:cubicBezTo>
                  <a:pt x="5369476" y="1184"/>
                  <a:pt x="2301699" y="47718"/>
                  <a:pt x="2301699" y="477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21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resolvers are they using?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4488" y="1165176"/>
            <a:ext cx="5915025" cy="5224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Top 25 Visible IPv6-capable resolvers, grouped by Origin AS, ranked by relative use by end users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1773347"/>
            <a:ext cx="4610558" cy="3393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dirty="0"/>
              <a:t>AS15169    31.9% </a:t>
            </a:r>
            <a:r>
              <a:rPr lang="en-US" sz="825" dirty="0"/>
              <a:t>GOOGLE - Google Inc., US United States of America</a:t>
            </a:r>
          </a:p>
          <a:p>
            <a:r>
              <a:rPr lang="en-US" sz="825" dirty="0"/>
              <a:t>AS7018      13.5% </a:t>
            </a:r>
            <a:r>
              <a:rPr lang="en-US" sz="825" dirty="0"/>
              <a:t>ATT-INTERNET4 - AT&amp;T Services, Inc., US United States of America</a:t>
            </a:r>
          </a:p>
          <a:p>
            <a:r>
              <a:rPr lang="en-US" sz="825" dirty="0"/>
              <a:t>AS7922      11.5% </a:t>
            </a:r>
            <a:r>
              <a:rPr lang="en-US" sz="825" dirty="0"/>
              <a:t>COMCAST-7922 - Comcast Cable Communications, LLC, US United States of America</a:t>
            </a:r>
          </a:p>
          <a:p>
            <a:r>
              <a:rPr lang="en-US" sz="825" dirty="0"/>
              <a:t>AS36692      3.4% </a:t>
            </a:r>
            <a:r>
              <a:rPr lang="en-US" sz="825" dirty="0"/>
              <a:t>OPENDNS - </a:t>
            </a:r>
            <a:r>
              <a:rPr lang="en-US" sz="825" dirty="0" err="1"/>
              <a:t>OpenDNS</a:t>
            </a:r>
            <a:r>
              <a:rPr lang="en-US" sz="825" dirty="0"/>
              <a:t>, LLC, US United States of America</a:t>
            </a:r>
          </a:p>
          <a:p>
            <a:r>
              <a:rPr lang="nb-NO" sz="825" dirty="0"/>
              <a:t>AS8151        2.7% </a:t>
            </a:r>
            <a:r>
              <a:rPr lang="nb-NO" sz="825" dirty="0" err="1"/>
              <a:t>Uninet</a:t>
            </a:r>
            <a:r>
              <a:rPr lang="nb-NO" sz="825" dirty="0"/>
              <a:t> S.A. de C.V., MX Mexico</a:t>
            </a:r>
          </a:p>
          <a:p>
            <a:r>
              <a:rPr lang="nb-NO" sz="825" dirty="0"/>
              <a:t>AS17676      2.4% </a:t>
            </a:r>
            <a:r>
              <a:rPr lang="nb-NO" sz="825" dirty="0"/>
              <a:t>GIGAINFRA Softbank BB </a:t>
            </a:r>
            <a:r>
              <a:rPr lang="nb-NO" sz="825" dirty="0" err="1"/>
              <a:t>Corp</a:t>
            </a:r>
            <a:r>
              <a:rPr lang="nb-NO" sz="825" dirty="0"/>
              <a:t>., JP Japan</a:t>
            </a:r>
          </a:p>
          <a:p>
            <a:r>
              <a:rPr lang="nb-NO" sz="825" dirty="0"/>
              <a:t>AS4134        1.7% </a:t>
            </a:r>
            <a:r>
              <a:rPr lang="nb-NO" sz="825" dirty="0"/>
              <a:t>CHINANET-BACKBONE No.31,Jin-rong Street, CN China</a:t>
            </a:r>
          </a:p>
          <a:p>
            <a:r>
              <a:rPr lang="hr-HR" sz="825" dirty="0"/>
              <a:t>AS28573      1.6% </a:t>
            </a:r>
            <a:r>
              <a:rPr lang="hr-HR" sz="825" dirty="0"/>
              <a:t>CLARO S.A., BR Brazil</a:t>
            </a:r>
          </a:p>
          <a:p>
            <a:r>
              <a:rPr lang="en-US" sz="825" dirty="0"/>
              <a:t>AS9498        1.6% </a:t>
            </a:r>
            <a:r>
              <a:rPr lang="en-US" sz="825" dirty="0"/>
              <a:t>BBIL-AP BHARTI Airtel Ltd., IN India</a:t>
            </a:r>
          </a:p>
          <a:p>
            <a:r>
              <a:rPr lang="en-US" sz="825" dirty="0"/>
              <a:t>AS3320        1.4% </a:t>
            </a:r>
            <a:r>
              <a:rPr lang="en-US" sz="825" dirty="0"/>
              <a:t>DTAG Internet service provider operations, DE Germany</a:t>
            </a:r>
          </a:p>
          <a:p>
            <a:r>
              <a:rPr lang="en-US" sz="825" dirty="0"/>
              <a:t>AS2516        1.2% </a:t>
            </a:r>
            <a:r>
              <a:rPr lang="en-US" sz="825" dirty="0"/>
              <a:t>KDDI KDDI CORPORATION, JP Japan</a:t>
            </a:r>
          </a:p>
          <a:p>
            <a:r>
              <a:rPr lang="en-US" sz="825" dirty="0"/>
              <a:t>AS6147        1.1% </a:t>
            </a:r>
            <a:r>
              <a:rPr lang="en-US" sz="825" dirty="0"/>
              <a:t>Telefonica del Peru S.A.A., PE Peru</a:t>
            </a:r>
          </a:p>
          <a:p>
            <a:r>
              <a:rPr lang="en-US" sz="825" dirty="0"/>
              <a:t>AS18881      1.0% TELEFONICA </a:t>
            </a:r>
            <a:r>
              <a:rPr lang="en-US" sz="825" dirty="0"/>
              <a:t>BRASIL S.A, BR Brazil</a:t>
            </a:r>
          </a:p>
          <a:p>
            <a:r>
              <a:rPr lang="en-US" sz="825" dirty="0"/>
              <a:t>AS22773      1.0% </a:t>
            </a:r>
            <a:r>
              <a:rPr lang="en-US" sz="825" dirty="0"/>
              <a:t>ASN-CXA-ALL-CCI-22773-RDC - Cox Communications Inc., US United States of America</a:t>
            </a:r>
          </a:p>
          <a:p>
            <a:r>
              <a:rPr lang="en-US" sz="825" dirty="0"/>
              <a:t>AS55836      1.0% </a:t>
            </a:r>
            <a:r>
              <a:rPr lang="en-US" sz="825" dirty="0"/>
              <a:t>RELIANCEJIO-IN Reliance </a:t>
            </a:r>
            <a:r>
              <a:rPr lang="en-US" sz="825" dirty="0" err="1"/>
              <a:t>Jio</a:t>
            </a:r>
            <a:r>
              <a:rPr lang="en-US" sz="825" dirty="0"/>
              <a:t> </a:t>
            </a:r>
            <a:r>
              <a:rPr lang="en-US" sz="825" dirty="0" err="1"/>
              <a:t>Infocomm</a:t>
            </a:r>
            <a:r>
              <a:rPr lang="en-US" sz="825" dirty="0"/>
              <a:t> Limited, IN India</a:t>
            </a:r>
          </a:p>
          <a:p>
            <a:r>
              <a:rPr lang="en-US" sz="825" dirty="0"/>
              <a:t>AS55644      0.9% </a:t>
            </a:r>
            <a:r>
              <a:rPr lang="en-US" sz="825" dirty="0"/>
              <a:t>IDEANET1-IN Idea Cellular Limited, IN India</a:t>
            </a:r>
          </a:p>
          <a:p>
            <a:r>
              <a:rPr lang="it-IT" sz="825" dirty="0"/>
              <a:t>AS6713        0.9% </a:t>
            </a:r>
            <a:r>
              <a:rPr lang="it-IT" sz="825" dirty="0"/>
              <a:t>IAM-AS, MA Morocco</a:t>
            </a:r>
          </a:p>
          <a:p>
            <a:r>
              <a:rPr lang="it-IT" sz="825" dirty="0"/>
              <a:t>AS4713        0.9% </a:t>
            </a:r>
            <a:r>
              <a:rPr lang="it-IT" sz="825" dirty="0"/>
              <a:t>OCN NTT Communications Corporation, JP Japan</a:t>
            </a:r>
          </a:p>
          <a:p>
            <a:r>
              <a:rPr lang="it-IT" sz="825" dirty="0"/>
              <a:t>AS6128        0.9% </a:t>
            </a:r>
            <a:r>
              <a:rPr lang="it-IT" sz="825" dirty="0"/>
              <a:t>CABLE-NET-1 - </a:t>
            </a:r>
            <a:r>
              <a:rPr lang="it-IT" sz="825" dirty="0" err="1"/>
              <a:t>Cablevision</a:t>
            </a:r>
            <a:r>
              <a:rPr lang="it-IT" sz="825" dirty="0"/>
              <a:t> Systems Corp., US </a:t>
            </a:r>
            <a:r>
              <a:rPr lang="it-IT" sz="825" dirty="0" err="1"/>
              <a:t>United</a:t>
            </a:r>
            <a:r>
              <a:rPr lang="it-IT" sz="825" dirty="0"/>
              <a:t> </a:t>
            </a:r>
            <a:r>
              <a:rPr lang="it-IT" sz="825" dirty="0" err="1"/>
              <a:t>States</a:t>
            </a:r>
            <a:r>
              <a:rPr lang="it-IT" sz="825" dirty="0"/>
              <a:t> of America</a:t>
            </a:r>
          </a:p>
          <a:p>
            <a:r>
              <a:rPr lang="it-IT" sz="825" dirty="0"/>
              <a:t>AS20115      0.8% </a:t>
            </a:r>
            <a:r>
              <a:rPr lang="it-IT" sz="825" dirty="0"/>
              <a:t>CHARTER-NET-HKY-NC - Charter Communications, US </a:t>
            </a:r>
            <a:r>
              <a:rPr lang="it-IT" sz="825" dirty="0" err="1"/>
              <a:t>United</a:t>
            </a:r>
            <a:r>
              <a:rPr lang="it-IT" sz="825" dirty="0"/>
              <a:t> </a:t>
            </a:r>
            <a:r>
              <a:rPr lang="it-IT" sz="825" dirty="0" err="1"/>
              <a:t>States</a:t>
            </a:r>
            <a:r>
              <a:rPr lang="it-IT" sz="825" dirty="0"/>
              <a:t> of America</a:t>
            </a:r>
          </a:p>
          <a:p>
            <a:r>
              <a:rPr lang="it-IT" sz="825" dirty="0"/>
              <a:t>AS3352        0.8% </a:t>
            </a:r>
            <a:r>
              <a:rPr lang="it-IT" sz="825" dirty="0"/>
              <a:t>TELEFONICA_DE_ESPANA , ES </a:t>
            </a:r>
            <a:r>
              <a:rPr lang="it-IT" sz="825" dirty="0" err="1"/>
              <a:t>Spain</a:t>
            </a:r>
            <a:endParaRPr lang="it-IT" sz="825" dirty="0"/>
          </a:p>
          <a:p>
            <a:r>
              <a:rPr lang="it-IT" sz="825" dirty="0"/>
              <a:t>AS852          0.8% </a:t>
            </a:r>
            <a:r>
              <a:rPr lang="it-IT" sz="825" dirty="0"/>
              <a:t>ASN852 - TELUS Communications </a:t>
            </a:r>
            <a:r>
              <a:rPr lang="it-IT" sz="825" dirty="0" err="1"/>
              <a:t>Inc</a:t>
            </a:r>
            <a:r>
              <a:rPr lang="it-IT" sz="825" dirty="0"/>
              <a:t>., CA Canada</a:t>
            </a:r>
          </a:p>
          <a:p>
            <a:r>
              <a:rPr lang="it-IT" sz="825" dirty="0"/>
              <a:t>AS22394      0.5% </a:t>
            </a:r>
            <a:r>
              <a:rPr lang="it-IT" sz="825" dirty="0"/>
              <a:t>CELLCO - </a:t>
            </a:r>
            <a:r>
              <a:rPr lang="it-IT" sz="825" dirty="0" err="1"/>
              <a:t>Cellco</a:t>
            </a:r>
            <a:r>
              <a:rPr lang="it-IT" sz="825" dirty="0"/>
              <a:t> Partnership DBA </a:t>
            </a:r>
            <a:r>
              <a:rPr lang="it-IT" sz="825" dirty="0" err="1"/>
              <a:t>Verizon</a:t>
            </a:r>
            <a:r>
              <a:rPr lang="it-IT" sz="825" dirty="0"/>
              <a:t> Wireless, US </a:t>
            </a:r>
            <a:r>
              <a:rPr lang="it-IT" sz="825" dirty="0" err="1"/>
              <a:t>United</a:t>
            </a:r>
            <a:r>
              <a:rPr lang="it-IT" sz="825" dirty="0"/>
              <a:t> </a:t>
            </a:r>
            <a:r>
              <a:rPr lang="it-IT" sz="825" dirty="0" err="1"/>
              <a:t>States</a:t>
            </a:r>
            <a:r>
              <a:rPr lang="it-IT" sz="825" dirty="0"/>
              <a:t> of America</a:t>
            </a:r>
          </a:p>
          <a:p>
            <a:r>
              <a:rPr lang="it-IT" sz="825" dirty="0"/>
              <a:t>AS6799        0.5% </a:t>
            </a:r>
            <a:r>
              <a:rPr lang="it-IT" sz="825" dirty="0"/>
              <a:t>OTENET-GR </a:t>
            </a:r>
            <a:r>
              <a:rPr lang="it-IT" sz="825" dirty="0" err="1"/>
              <a:t>Athens</a:t>
            </a:r>
            <a:r>
              <a:rPr lang="it-IT" sz="825" dirty="0"/>
              <a:t> - </a:t>
            </a:r>
            <a:r>
              <a:rPr lang="it-IT" sz="825" dirty="0" err="1"/>
              <a:t>Greece</a:t>
            </a:r>
            <a:r>
              <a:rPr lang="it-IT" sz="825" dirty="0"/>
              <a:t>, GR </a:t>
            </a:r>
            <a:r>
              <a:rPr lang="it-IT" sz="825" dirty="0" err="1"/>
              <a:t>Greece</a:t>
            </a:r>
            <a:endParaRPr lang="it-IT" sz="825" dirty="0"/>
          </a:p>
          <a:p>
            <a:r>
              <a:rPr lang="de-DE" sz="825" dirty="0"/>
              <a:t>AS15557     0.4% </a:t>
            </a:r>
            <a:r>
              <a:rPr lang="de-DE" sz="825" dirty="0"/>
              <a:t>LDCOMNET , FR France</a:t>
            </a:r>
          </a:p>
          <a:p>
            <a:endParaRPr lang="en-US" sz="825" dirty="0"/>
          </a:p>
        </p:txBody>
      </p:sp>
    </p:spTree>
    <p:extLst>
      <p:ext uri="{BB962C8B-B14F-4D97-AF65-F5344CB8AC3E}">
        <p14:creationId xmlns:p14="http://schemas.microsoft.com/office/powerpoint/2010/main" val="18708478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of 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Adding IPv6 to a resolver is not without its element of risk in terms of resolution performance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The problem lies in the issues with large DNS responses, IPv6 fragmentation and IPv6 </a:t>
            </a:r>
            <a:r>
              <a:rPr lang="en-US" dirty="0"/>
              <a:t>E</a:t>
            </a:r>
            <a:r>
              <a:rPr lang="en-US" dirty="0" smtClean="0"/>
              <a:t>xtension header handling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Dropped IPv6 responses cause resolver timeouts triggering re-queries, extending resolution time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520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Response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context of the “</a:t>
            </a:r>
            <a:r>
              <a:rPr lang="en-US" dirty="0" err="1" smtClean="0"/>
              <a:t>glueless</a:t>
            </a:r>
            <a:r>
              <a:rPr lang="en-US" dirty="0" smtClean="0"/>
              <a:t>” setup, the resolver will query for the target name if and only if it can receive a response to the IPv6-only query for the address of the NS name</a:t>
            </a:r>
          </a:p>
          <a:p>
            <a:r>
              <a:rPr lang="en-US" dirty="0" smtClean="0"/>
              <a:t>We tested 3 NS response sizes: 361, 1156 and 1425 octet responses</a:t>
            </a:r>
          </a:p>
          <a:p>
            <a:r>
              <a:rPr lang="en-US" dirty="0" smtClean="0"/>
              <a:t>We used a local MTU setting of 1500 octets, reducing the level of source-initiated IPv6 fragmentation</a:t>
            </a:r>
          </a:p>
        </p:txBody>
      </p:sp>
    </p:spTree>
    <p:extLst>
      <p:ext uri="{BB962C8B-B14F-4D97-AF65-F5344CB8AC3E}">
        <p14:creationId xmlns:p14="http://schemas.microsoft.com/office/powerpoint/2010/main" val="1725686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Failure </a:t>
            </a:r>
            <a:r>
              <a:rPr lang="en-US" dirty="0" err="1" smtClean="0"/>
              <a:t>Behaviours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Repeated queries with large EDNS0 buffer size</a:t>
            </a:r>
          </a:p>
          <a:p>
            <a:pPr lvl="1"/>
            <a:r>
              <a:rPr lang="en-US" dirty="0" smtClean="0"/>
              <a:t>Indicative of the resolver unable to receive the IPv6 response</a:t>
            </a:r>
          </a:p>
          <a:p>
            <a:pPr marL="0" indent="0">
              <a:buNone/>
            </a:pPr>
            <a:r>
              <a:rPr lang="en-US" dirty="0"/>
              <a:t>Repeated queries with </a:t>
            </a:r>
            <a:r>
              <a:rPr lang="en-US" dirty="0" smtClean="0"/>
              <a:t>no </a:t>
            </a:r>
            <a:r>
              <a:rPr lang="en-US" dirty="0"/>
              <a:t>EDNS0 buffer </a:t>
            </a:r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Where the UDP response is a Truncated DNS payload. This is indicative of either being unable to receive the IPv6 DNS response or being unable to initiate a TCP session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760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proportion of experiments completed the IPv6 NS lookaside operation after making a query to the “sibling” Name Server by making a query to the target name?</a:t>
            </a:r>
          </a:p>
          <a:p>
            <a:pPr marL="342900" lvl="1" indent="0">
              <a:buNone/>
            </a:pPr>
            <a:r>
              <a:rPr lang="en-US" dirty="0" smtClean="0"/>
              <a:t>Size    completion/sibling lookup  Rate</a:t>
            </a:r>
          </a:p>
          <a:p>
            <a:pPr marL="342900" lvl="1" indent="0">
              <a:buNone/>
            </a:pPr>
            <a:r>
              <a:rPr lang="en-US" dirty="0" smtClean="0"/>
              <a:t>361:          68M/71M                        </a:t>
            </a:r>
            <a:r>
              <a:rPr lang="en-US" dirty="0"/>
              <a:t>9</a:t>
            </a:r>
            <a:r>
              <a:rPr lang="en-US" dirty="0" smtClean="0"/>
              <a:t>6%</a:t>
            </a:r>
          </a:p>
          <a:p>
            <a:pPr marL="342900" lvl="1" indent="0">
              <a:buNone/>
            </a:pPr>
            <a:r>
              <a:rPr lang="en-US" dirty="0" smtClean="0"/>
              <a:t>1125:        68M/71M                        96%</a:t>
            </a:r>
          </a:p>
          <a:p>
            <a:pPr marL="342900" lvl="1" indent="0">
              <a:buNone/>
            </a:pPr>
            <a:r>
              <a:rPr lang="en-US" dirty="0" smtClean="0"/>
              <a:t>1425:        68M/71M                        96% </a:t>
            </a:r>
          </a:p>
          <a:p>
            <a:pPr marL="3429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8424" y="3894450"/>
            <a:ext cx="432362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AhnbergHand" charset="0"/>
                <a:ea typeface="AhnbergHand" charset="0"/>
                <a:cs typeface="AhnbergHand" charset="0"/>
              </a:rPr>
              <a:t>We used a local MTU setting of </a:t>
            </a:r>
            <a:r>
              <a:rPr lang="en-US" sz="1350">
                <a:latin typeface="AhnbergHand" charset="0"/>
                <a:ea typeface="AhnbergHand" charset="0"/>
                <a:cs typeface="AhnbergHand" charset="0"/>
              </a:rPr>
              <a:t>1500 octets!</a:t>
            </a:r>
            <a:endParaRPr lang="en-US" sz="135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834235" y="3131213"/>
            <a:ext cx="4028480" cy="846558"/>
          </a:xfrm>
          <a:custGeom>
            <a:avLst/>
            <a:gdLst>
              <a:gd name="connsiteX0" fmla="*/ 1095161 w 5371307"/>
              <a:gd name="connsiteY0" fmla="*/ 1128744 h 1128744"/>
              <a:gd name="connsiteX1" fmla="*/ 744784 w 5371307"/>
              <a:gd name="connsiteY1" fmla="*/ 692909 h 1128744"/>
              <a:gd name="connsiteX2" fmla="*/ 266219 w 5371307"/>
              <a:gd name="connsiteY2" fmla="*/ 667271 h 1128744"/>
              <a:gd name="connsiteX3" fmla="*/ 35483 w 5371307"/>
              <a:gd name="connsiteY3" fmla="*/ 197252 h 1128744"/>
              <a:gd name="connsiteX4" fmla="*/ 1018249 w 5371307"/>
              <a:gd name="connsiteY4" fmla="*/ 77611 h 1128744"/>
              <a:gd name="connsiteX5" fmla="*/ 5086047 w 5371307"/>
              <a:gd name="connsiteY5" fmla="*/ 34882 h 1128744"/>
              <a:gd name="connsiteX6" fmla="*/ 4812582 w 5371307"/>
              <a:gd name="connsiteY6" fmla="*/ 607451 h 1128744"/>
              <a:gd name="connsiteX7" fmla="*/ 3060694 w 5371307"/>
              <a:gd name="connsiteY7" fmla="*/ 650180 h 1128744"/>
              <a:gd name="connsiteX8" fmla="*/ 1052433 w 5371307"/>
              <a:gd name="connsiteY8" fmla="*/ 692909 h 1128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71307" h="1128744">
                <a:moveTo>
                  <a:pt x="1095161" y="1128744"/>
                </a:moveTo>
                <a:cubicBezTo>
                  <a:pt x="989051" y="949282"/>
                  <a:pt x="882941" y="769821"/>
                  <a:pt x="744784" y="692909"/>
                </a:cubicBezTo>
                <a:cubicBezTo>
                  <a:pt x="606627" y="615997"/>
                  <a:pt x="384436" y="749880"/>
                  <a:pt x="266219" y="667271"/>
                </a:cubicBezTo>
                <a:cubicBezTo>
                  <a:pt x="148002" y="584662"/>
                  <a:pt x="-89855" y="295529"/>
                  <a:pt x="35483" y="197252"/>
                </a:cubicBezTo>
                <a:cubicBezTo>
                  <a:pt x="160821" y="98975"/>
                  <a:pt x="176488" y="104673"/>
                  <a:pt x="1018249" y="77611"/>
                </a:cubicBezTo>
                <a:cubicBezTo>
                  <a:pt x="1860010" y="50549"/>
                  <a:pt x="4453658" y="-53425"/>
                  <a:pt x="5086047" y="34882"/>
                </a:cubicBezTo>
                <a:cubicBezTo>
                  <a:pt x="5718436" y="123189"/>
                  <a:pt x="5150141" y="504901"/>
                  <a:pt x="4812582" y="607451"/>
                </a:cubicBezTo>
                <a:cubicBezTo>
                  <a:pt x="4475023" y="710001"/>
                  <a:pt x="3060694" y="650180"/>
                  <a:pt x="3060694" y="650180"/>
                </a:cubicBezTo>
                <a:lnTo>
                  <a:pt x="1052433" y="69290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88476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8" y="279560"/>
            <a:ext cx="5915025" cy="994172"/>
          </a:xfrm>
        </p:spPr>
        <p:txBody>
          <a:bodyPr/>
          <a:lstStyle/>
          <a:p>
            <a:r>
              <a:rPr lang="en-US" dirty="0" smtClean="0"/>
              <a:t>IPv6 Adoption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940" y="1370013"/>
            <a:ext cx="5864120" cy="3262312"/>
          </a:xfrm>
        </p:spPr>
      </p:pic>
      <p:sp>
        <p:nvSpPr>
          <p:cNvPr id="5" name="Rectangle 4"/>
          <p:cNvSpPr/>
          <p:nvPr/>
        </p:nvSpPr>
        <p:spPr>
          <a:xfrm>
            <a:off x="3683285" y="4733924"/>
            <a:ext cx="237533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/>
              <a:t>http://</a:t>
            </a:r>
            <a:r>
              <a:rPr lang="en-US" sz="1350" dirty="0" err="1"/>
              <a:t>stats.labs.apnic.net</a:t>
            </a:r>
            <a:r>
              <a:rPr lang="en-US" sz="1350" dirty="0"/>
              <a:t>/ipv6</a:t>
            </a:r>
          </a:p>
        </p:txBody>
      </p:sp>
      <p:sp>
        <p:nvSpPr>
          <p:cNvPr id="6" name="Rectangle 5"/>
          <p:cNvSpPr/>
          <p:nvPr/>
        </p:nvSpPr>
        <p:spPr>
          <a:xfrm>
            <a:off x="1548765" y="1369219"/>
            <a:ext cx="2291715" cy="213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232848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and the DNS?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4487" y="1537335"/>
            <a:ext cx="5980748" cy="20705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 resolution infrastructure we seem to be further along the transition than the web: 35% of users pass their queries to resolvers that are capable of using IPv6, and about half of that show a preference for using IPv6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In terms of reliability, as long as you take some care in the </a:t>
            </a:r>
            <a:r>
              <a:rPr lang="en-US" b="1" dirty="0" smtClean="0"/>
              <a:t>configuration*, </a:t>
            </a:r>
            <a:r>
              <a:rPr lang="en-US" b="1" dirty="0" smtClean="0"/>
              <a:t>this should be just fine!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461082" y="3990838"/>
            <a:ext cx="4773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Try and avoid IPv6 fragmentation by using a local UDP MTU size of 1500 octets, and ensure that there are no local ICMP6 filters</a:t>
            </a:r>
          </a:p>
          <a:p>
            <a:r>
              <a:rPr lang="en-US" sz="1350" dirty="0"/>
              <a:t>At the same time use an IPv6 TCP MSS size of 1220 octets to avoid PTMU </a:t>
            </a:r>
            <a:r>
              <a:rPr lang="en-US" sz="1350" dirty="0" err="1"/>
              <a:t>blackholing</a:t>
            </a:r>
            <a:endParaRPr lang="en-US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2255249" y="4023360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*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4578455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450" y="1880235"/>
            <a:ext cx="17299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AhnbergHand" charset="0"/>
                <a:ea typeface="AhnbergHand" charset="0"/>
                <a:cs typeface="AhnbergHand" charset="0"/>
              </a:rPr>
              <a:t>Thanks!</a:t>
            </a:r>
            <a:endParaRPr lang="en-US" sz="3000" dirty="0"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96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 smtClean="0"/>
              <a:t>What are we saying when we say that IPv6 adoption has reached 7% of the Internet?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 smtClean="0"/>
              <a:t>One way of interpreting this data is that if you hosted a web service on V6 only, some 7% of the Internet’s user population could access this service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 smtClean="0"/>
              <a:t>We think.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don</a:t>
            </a:r>
            <a:r>
              <a:rPr lang="mr-IN" dirty="0" smtClean="0"/>
              <a:t>’</a:t>
            </a:r>
            <a:r>
              <a:rPr lang="en-US" dirty="0" smtClean="0"/>
              <a:t>t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dirty="0" smtClean="0"/>
              <a:t>The Internet is a whole lot more than the web!</a:t>
            </a:r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dirty="0" smtClean="0"/>
              <a:t>But all we measure and all we talk about is web-based metrics</a:t>
            </a:r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dirty="0" smtClean="0"/>
              <a:t>What about other components of the Internet environment?</a:t>
            </a:r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dirty="0" smtClean="0"/>
              <a:t>One critical component is the DNS</a:t>
            </a:r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dirty="0" smtClean="0"/>
              <a:t>So how are we doing with IPv6 in the DNS?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3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DNS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DNS is a multi-faceted environment, populated by authoritative name servers who publish information, and client resolvers who pose queries </a:t>
            </a:r>
          </a:p>
          <a:p>
            <a:r>
              <a:rPr lang="en-US" dirty="0"/>
              <a:t>A</a:t>
            </a:r>
            <a:r>
              <a:rPr lang="en-US" dirty="0" smtClean="0"/>
              <a:t>nd there is a distinction between whether the query is about resolving a name into an IPv6 address and whether its possible to use IPv6 to pass the query to the name server</a:t>
            </a:r>
          </a:p>
          <a:p>
            <a:endParaRPr lang="en-US" dirty="0" smtClean="0"/>
          </a:p>
          <a:p>
            <a:r>
              <a:rPr lang="en-US" dirty="0" smtClean="0"/>
              <a:t>That</a:t>
            </a:r>
            <a:r>
              <a:rPr lang="mr-IN" dirty="0" smtClean="0"/>
              <a:t>’</a:t>
            </a:r>
            <a:r>
              <a:rPr lang="en-US" dirty="0" smtClean="0"/>
              <a:t>s a lot of material to cover in a single presentation</a:t>
            </a:r>
          </a:p>
          <a:p>
            <a:r>
              <a:rPr lang="en-US" dirty="0" smtClean="0"/>
              <a:t>So let’s pick one question and dig deeper</a:t>
            </a:r>
            <a:r>
              <a:rPr lang="mr-IN" dirty="0" smtClean="0"/>
              <a:t>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DNS IPv6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4488" y="1971675"/>
            <a:ext cx="5915025" cy="266104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much of the DNS resolution infrastructure is IPv6 capable?</a:t>
            </a:r>
          </a:p>
        </p:txBody>
      </p:sp>
    </p:spTree>
    <p:extLst>
      <p:ext uri="{BB962C8B-B14F-4D97-AF65-F5344CB8AC3E}">
        <p14:creationId xmlns:p14="http://schemas.microsoft.com/office/powerpoint/2010/main" val="97947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305" y="273845"/>
            <a:ext cx="6600825" cy="994172"/>
          </a:xfrm>
        </p:spPr>
        <p:txBody>
          <a:bodyPr/>
          <a:lstStyle/>
          <a:p>
            <a:r>
              <a:rPr lang="en-US" dirty="0" smtClean="0"/>
              <a:t>This is a  deceptively hard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DNS is a meta-stable, non-deterministic, chaotic system that still, surprisingly, manages to operate in a manner that appears to be </a:t>
            </a:r>
            <a:r>
              <a:rPr lang="en-US" dirty="0" smtClean="0"/>
              <a:t>relatively fast, relatively efficient and mostly accurate!</a:t>
            </a:r>
          </a:p>
          <a:p>
            <a:endParaRPr lang="en-US" dirty="0"/>
          </a:p>
          <a:p>
            <a:r>
              <a:rPr lang="en-US" dirty="0" smtClean="0"/>
              <a:t>But underneath the surface a lot is going on:</a:t>
            </a:r>
          </a:p>
          <a:p>
            <a:pPr lvl="1"/>
            <a:r>
              <a:rPr lang="en-US" dirty="0" smtClean="0"/>
              <a:t>The local resolver function has re-query timers and a locally defined set of resolvers</a:t>
            </a:r>
          </a:p>
          <a:p>
            <a:pPr lvl="1"/>
            <a:r>
              <a:rPr lang="en-US" dirty="0" smtClean="0"/>
              <a:t>Resolvers themselves have timers and may use forwarders</a:t>
            </a:r>
          </a:p>
          <a:p>
            <a:pPr lvl="1"/>
            <a:r>
              <a:rPr lang="en-US" dirty="0" smtClean="0"/>
              <a:t>Resolvers may be part of a server farm with active load balancing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All the authoritative name server sees is a set of queries coming from “visible” resolvers </a:t>
            </a:r>
          </a:p>
          <a:p>
            <a:pPr lvl="1"/>
            <a:r>
              <a:rPr lang="en-US" dirty="0" smtClean="0"/>
              <a:t>The interactions internally between the local host and its resolvers and the chaining of queries is largely opaque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303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view of the DNS infrastructure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531392" y="1693352"/>
            <a:ext cx="5497072" cy="2063752"/>
            <a:chOff x="517856" y="2257803"/>
            <a:chExt cx="7329429" cy="2751669"/>
          </a:xfrm>
        </p:grpSpPr>
        <p:sp>
          <p:nvSpPr>
            <p:cNvPr id="4" name="Freeform 3"/>
            <p:cNvSpPr/>
            <p:nvPr/>
          </p:nvSpPr>
          <p:spPr>
            <a:xfrm>
              <a:off x="1112302" y="3466600"/>
              <a:ext cx="561480" cy="1055088"/>
            </a:xfrm>
            <a:custGeom>
              <a:avLst/>
              <a:gdLst>
                <a:gd name="connsiteX0" fmla="*/ 221198 w 561480"/>
                <a:gd name="connsiteY0" fmla="*/ 53840 h 1055088"/>
                <a:gd name="connsiteX1" fmla="*/ 533618 w 561480"/>
                <a:gd name="connsiteY1" fmla="*/ 46220 h 1055088"/>
                <a:gd name="connsiteX2" fmla="*/ 548858 w 561480"/>
                <a:gd name="connsiteY2" fmla="*/ 69080 h 1055088"/>
                <a:gd name="connsiteX3" fmla="*/ 556478 w 561480"/>
                <a:gd name="connsiteY3" fmla="*/ 899660 h 1055088"/>
                <a:gd name="connsiteX4" fmla="*/ 533618 w 561480"/>
                <a:gd name="connsiteY4" fmla="*/ 998720 h 1055088"/>
                <a:gd name="connsiteX5" fmla="*/ 305018 w 561480"/>
                <a:gd name="connsiteY5" fmla="*/ 1006340 h 1055088"/>
                <a:gd name="connsiteX6" fmla="*/ 23078 w 561480"/>
                <a:gd name="connsiteY6" fmla="*/ 1006340 h 1055088"/>
                <a:gd name="connsiteX7" fmla="*/ 30698 w 561480"/>
                <a:gd name="connsiteY7" fmla="*/ 991100 h 1055088"/>
                <a:gd name="connsiteX8" fmla="*/ 23078 w 561480"/>
                <a:gd name="connsiteY8" fmla="*/ 191000 h 1055088"/>
                <a:gd name="connsiteX9" fmla="*/ 218 w 561480"/>
                <a:gd name="connsiteY9" fmla="*/ 69080 h 1055088"/>
                <a:gd name="connsiteX10" fmla="*/ 38318 w 561480"/>
                <a:gd name="connsiteY10" fmla="*/ 76700 h 1055088"/>
                <a:gd name="connsiteX11" fmla="*/ 144998 w 561480"/>
                <a:gd name="connsiteY11" fmla="*/ 61460 h 1055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61480" h="1055088">
                  <a:moveTo>
                    <a:pt x="221198" y="53840"/>
                  </a:moveTo>
                  <a:cubicBezTo>
                    <a:pt x="350103" y="48760"/>
                    <a:pt x="479008" y="43680"/>
                    <a:pt x="533618" y="46220"/>
                  </a:cubicBezTo>
                  <a:cubicBezTo>
                    <a:pt x="588228" y="48760"/>
                    <a:pt x="545048" y="-73160"/>
                    <a:pt x="548858" y="69080"/>
                  </a:cubicBezTo>
                  <a:cubicBezTo>
                    <a:pt x="552668" y="211320"/>
                    <a:pt x="559018" y="744720"/>
                    <a:pt x="556478" y="899660"/>
                  </a:cubicBezTo>
                  <a:cubicBezTo>
                    <a:pt x="553938" y="1054600"/>
                    <a:pt x="575528" y="980940"/>
                    <a:pt x="533618" y="998720"/>
                  </a:cubicBezTo>
                  <a:cubicBezTo>
                    <a:pt x="491708" y="1016500"/>
                    <a:pt x="390108" y="1005070"/>
                    <a:pt x="305018" y="1006340"/>
                  </a:cubicBezTo>
                  <a:cubicBezTo>
                    <a:pt x="219928" y="1007610"/>
                    <a:pt x="68798" y="1008880"/>
                    <a:pt x="23078" y="1006340"/>
                  </a:cubicBezTo>
                  <a:cubicBezTo>
                    <a:pt x="-22642" y="1003800"/>
                    <a:pt x="30698" y="1126990"/>
                    <a:pt x="30698" y="991100"/>
                  </a:cubicBezTo>
                  <a:cubicBezTo>
                    <a:pt x="30698" y="855210"/>
                    <a:pt x="28158" y="344670"/>
                    <a:pt x="23078" y="191000"/>
                  </a:cubicBezTo>
                  <a:cubicBezTo>
                    <a:pt x="17998" y="37330"/>
                    <a:pt x="-2322" y="88130"/>
                    <a:pt x="218" y="69080"/>
                  </a:cubicBezTo>
                  <a:cubicBezTo>
                    <a:pt x="2758" y="50030"/>
                    <a:pt x="14188" y="77970"/>
                    <a:pt x="38318" y="76700"/>
                  </a:cubicBezTo>
                  <a:cubicBezTo>
                    <a:pt x="62448" y="75430"/>
                    <a:pt x="144998" y="61460"/>
                    <a:pt x="144998" y="6146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" name="Freeform 4"/>
            <p:cNvSpPr/>
            <p:nvPr/>
          </p:nvSpPr>
          <p:spPr>
            <a:xfrm>
              <a:off x="1302549" y="4334109"/>
              <a:ext cx="122391" cy="70251"/>
            </a:xfrm>
            <a:custGeom>
              <a:avLst/>
              <a:gdLst>
                <a:gd name="connsiteX0" fmla="*/ 69051 w 122391"/>
                <a:gd name="connsiteY0" fmla="*/ 62631 h 70251"/>
                <a:gd name="connsiteX1" fmla="*/ 471 w 122391"/>
                <a:gd name="connsiteY1" fmla="*/ 24531 h 70251"/>
                <a:gd name="connsiteX2" fmla="*/ 99531 w 122391"/>
                <a:gd name="connsiteY2" fmla="*/ 1671 h 70251"/>
                <a:gd name="connsiteX3" fmla="*/ 122391 w 122391"/>
                <a:gd name="connsiteY3" fmla="*/ 70251 h 70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391" h="70251">
                  <a:moveTo>
                    <a:pt x="69051" y="62631"/>
                  </a:moveTo>
                  <a:cubicBezTo>
                    <a:pt x="32221" y="48661"/>
                    <a:pt x="-4609" y="34691"/>
                    <a:pt x="471" y="24531"/>
                  </a:cubicBezTo>
                  <a:cubicBezTo>
                    <a:pt x="5551" y="14371"/>
                    <a:pt x="79211" y="-5949"/>
                    <a:pt x="99531" y="1671"/>
                  </a:cubicBezTo>
                  <a:cubicBezTo>
                    <a:pt x="119851" y="9291"/>
                    <a:pt x="122391" y="70251"/>
                    <a:pt x="122391" y="7025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Freeform 5"/>
            <p:cNvSpPr/>
            <p:nvPr/>
          </p:nvSpPr>
          <p:spPr>
            <a:xfrm>
              <a:off x="1148839" y="3565301"/>
              <a:ext cx="458425" cy="739999"/>
            </a:xfrm>
            <a:custGeom>
              <a:avLst/>
              <a:gdLst>
                <a:gd name="connsiteX0" fmla="*/ 24641 w 458425"/>
                <a:gd name="connsiteY0" fmla="*/ 739999 h 739999"/>
                <a:gd name="connsiteX1" fmla="*/ 17021 w 458425"/>
                <a:gd name="connsiteY1" fmla="*/ 191359 h 739999"/>
                <a:gd name="connsiteX2" fmla="*/ 1781 w 458425"/>
                <a:gd name="connsiteY2" fmla="*/ 31339 h 739999"/>
                <a:gd name="connsiteX3" fmla="*/ 62741 w 458425"/>
                <a:gd name="connsiteY3" fmla="*/ 8479 h 739999"/>
                <a:gd name="connsiteX4" fmla="*/ 359921 w 458425"/>
                <a:gd name="connsiteY4" fmla="*/ 16099 h 739999"/>
                <a:gd name="connsiteX5" fmla="*/ 451361 w 458425"/>
                <a:gd name="connsiteY5" fmla="*/ 859 h 739999"/>
                <a:gd name="connsiteX6" fmla="*/ 451361 w 458425"/>
                <a:gd name="connsiteY6" fmla="*/ 46579 h 739999"/>
                <a:gd name="connsiteX7" fmla="*/ 443741 w 458425"/>
                <a:gd name="connsiteY7" fmla="*/ 313279 h 739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8425" h="739999">
                  <a:moveTo>
                    <a:pt x="24641" y="739999"/>
                  </a:moveTo>
                  <a:cubicBezTo>
                    <a:pt x="22736" y="524734"/>
                    <a:pt x="20831" y="309469"/>
                    <a:pt x="17021" y="191359"/>
                  </a:cubicBezTo>
                  <a:cubicBezTo>
                    <a:pt x="13211" y="73249"/>
                    <a:pt x="-5839" y="61819"/>
                    <a:pt x="1781" y="31339"/>
                  </a:cubicBezTo>
                  <a:cubicBezTo>
                    <a:pt x="9401" y="859"/>
                    <a:pt x="3051" y="11019"/>
                    <a:pt x="62741" y="8479"/>
                  </a:cubicBezTo>
                  <a:cubicBezTo>
                    <a:pt x="122431" y="5939"/>
                    <a:pt x="295151" y="17369"/>
                    <a:pt x="359921" y="16099"/>
                  </a:cubicBezTo>
                  <a:cubicBezTo>
                    <a:pt x="424691" y="14829"/>
                    <a:pt x="436121" y="-4221"/>
                    <a:pt x="451361" y="859"/>
                  </a:cubicBezTo>
                  <a:cubicBezTo>
                    <a:pt x="466601" y="5939"/>
                    <a:pt x="452631" y="-5491"/>
                    <a:pt x="451361" y="46579"/>
                  </a:cubicBezTo>
                  <a:cubicBezTo>
                    <a:pt x="450091" y="98649"/>
                    <a:pt x="443741" y="313279"/>
                    <a:pt x="443741" y="31327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Freeform 6"/>
            <p:cNvSpPr/>
            <p:nvPr/>
          </p:nvSpPr>
          <p:spPr>
            <a:xfrm>
              <a:off x="1691640" y="3360413"/>
              <a:ext cx="1486916" cy="777247"/>
            </a:xfrm>
            <a:custGeom>
              <a:avLst/>
              <a:gdLst>
                <a:gd name="connsiteX0" fmla="*/ 0 w 1486916"/>
                <a:gd name="connsiteY0" fmla="*/ 777247 h 777247"/>
                <a:gd name="connsiteX1" fmla="*/ 289560 w 1486916"/>
                <a:gd name="connsiteY1" fmla="*/ 419107 h 777247"/>
                <a:gd name="connsiteX2" fmla="*/ 632460 w 1486916"/>
                <a:gd name="connsiteY2" fmla="*/ 76207 h 777247"/>
                <a:gd name="connsiteX3" fmla="*/ 1264920 w 1486916"/>
                <a:gd name="connsiteY3" fmla="*/ 106687 h 777247"/>
                <a:gd name="connsiteX4" fmla="*/ 1478280 w 1486916"/>
                <a:gd name="connsiteY4" fmla="*/ 198127 h 777247"/>
                <a:gd name="connsiteX5" fmla="*/ 1386840 w 1486916"/>
                <a:gd name="connsiteY5" fmla="*/ 7 h 777247"/>
                <a:gd name="connsiteX6" fmla="*/ 1485900 w 1486916"/>
                <a:gd name="connsiteY6" fmla="*/ 190507 h 777247"/>
                <a:gd name="connsiteX7" fmla="*/ 1310640 w 1486916"/>
                <a:gd name="connsiteY7" fmla="*/ 220987 h 777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6916" h="777247">
                  <a:moveTo>
                    <a:pt x="0" y="777247"/>
                  </a:moveTo>
                  <a:cubicBezTo>
                    <a:pt x="92075" y="656597"/>
                    <a:pt x="184150" y="535947"/>
                    <a:pt x="289560" y="419107"/>
                  </a:cubicBezTo>
                  <a:cubicBezTo>
                    <a:pt x="394970" y="302267"/>
                    <a:pt x="469900" y="128277"/>
                    <a:pt x="632460" y="76207"/>
                  </a:cubicBezTo>
                  <a:cubicBezTo>
                    <a:pt x="795020" y="24137"/>
                    <a:pt x="1123950" y="86367"/>
                    <a:pt x="1264920" y="106687"/>
                  </a:cubicBezTo>
                  <a:cubicBezTo>
                    <a:pt x="1405890" y="127007"/>
                    <a:pt x="1457960" y="215907"/>
                    <a:pt x="1478280" y="198127"/>
                  </a:cubicBezTo>
                  <a:cubicBezTo>
                    <a:pt x="1498600" y="180347"/>
                    <a:pt x="1385570" y="1277"/>
                    <a:pt x="1386840" y="7"/>
                  </a:cubicBezTo>
                  <a:cubicBezTo>
                    <a:pt x="1388110" y="-1263"/>
                    <a:pt x="1498600" y="153677"/>
                    <a:pt x="1485900" y="190507"/>
                  </a:cubicBezTo>
                  <a:cubicBezTo>
                    <a:pt x="1473200" y="227337"/>
                    <a:pt x="1310640" y="220987"/>
                    <a:pt x="1310640" y="220987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Freeform 7"/>
            <p:cNvSpPr/>
            <p:nvPr/>
          </p:nvSpPr>
          <p:spPr>
            <a:xfrm>
              <a:off x="3104912" y="2773381"/>
              <a:ext cx="1642674" cy="1627658"/>
            </a:xfrm>
            <a:custGeom>
              <a:avLst/>
              <a:gdLst>
                <a:gd name="connsiteX0" fmla="*/ 1406128 w 1642674"/>
                <a:gd name="connsiteY0" fmla="*/ 998519 h 1627658"/>
                <a:gd name="connsiteX1" fmla="*/ 1642348 w 1642674"/>
                <a:gd name="connsiteY1" fmla="*/ 754679 h 1627658"/>
                <a:gd name="connsiteX2" fmla="*/ 1459468 w 1642674"/>
                <a:gd name="connsiteY2" fmla="*/ 518459 h 1627658"/>
                <a:gd name="connsiteX3" fmla="*/ 1543288 w 1642674"/>
                <a:gd name="connsiteY3" fmla="*/ 259379 h 1627658"/>
                <a:gd name="connsiteX4" fmla="*/ 1223248 w 1642674"/>
                <a:gd name="connsiteY4" fmla="*/ 299 h 1627658"/>
                <a:gd name="connsiteX5" fmla="*/ 1154668 w 1642674"/>
                <a:gd name="connsiteY5" fmla="*/ 206039 h 1627658"/>
                <a:gd name="connsiteX6" fmla="*/ 1101328 w 1642674"/>
                <a:gd name="connsiteY6" fmla="*/ 137459 h 1627658"/>
                <a:gd name="connsiteX7" fmla="*/ 400288 w 1642674"/>
                <a:gd name="connsiteY7" fmla="*/ 46019 h 1627658"/>
                <a:gd name="connsiteX8" fmla="*/ 392668 w 1642674"/>
                <a:gd name="connsiteY8" fmla="*/ 335579 h 1627658"/>
                <a:gd name="connsiteX9" fmla="*/ 461248 w 1642674"/>
                <a:gd name="connsiteY9" fmla="*/ 396539 h 1627658"/>
                <a:gd name="connsiteX10" fmla="*/ 217408 w 1642674"/>
                <a:gd name="connsiteY10" fmla="*/ 343199 h 1627658"/>
                <a:gd name="connsiteX11" fmla="*/ 133588 w 1642674"/>
                <a:gd name="connsiteY11" fmla="*/ 640379 h 1627658"/>
                <a:gd name="connsiteX12" fmla="*/ 179308 w 1642674"/>
                <a:gd name="connsiteY12" fmla="*/ 701339 h 1627658"/>
                <a:gd name="connsiteX13" fmla="*/ 308848 w 1642674"/>
                <a:gd name="connsiteY13" fmla="*/ 747059 h 1627658"/>
                <a:gd name="connsiteX14" fmla="*/ 186928 w 1642674"/>
                <a:gd name="connsiteY14" fmla="*/ 716579 h 1627658"/>
                <a:gd name="connsiteX15" fmla="*/ 4048 w 1642674"/>
                <a:gd name="connsiteY15" fmla="*/ 937559 h 1627658"/>
                <a:gd name="connsiteX16" fmla="*/ 377428 w 1642674"/>
                <a:gd name="connsiteY16" fmla="*/ 1547159 h 1627658"/>
                <a:gd name="connsiteX17" fmla="*/ 628888 w 1642674"/>
                <a:gd name="connsiteY17" fmla="*/ 1455719 h 1627658"/>
                <a:gd name="connsiteX18" fmla="*/ 621268 w 1642674"/>
                <a:gd name="connsiteY18" fmla="*/ 1341419 h 1627658"/>
                <a:gd name="connsiteX19" fmla="*/ 674608 w 1642674"/>
                <a:gd name="connsiteY19" fmla="*/ 1516679 h 1627658"/>
                <a:gd name="connsiteX20" fmla="*/ 903208 w 1642674"/>
                <a:gd name="connsiteY20" fmla="*/ 1623359 h 1627658"/>
                <a:gd name="connsiteX21" fmla="*/ 1276588 w 1642674"/>
                <a:gd name="connsiteY21" fmla="*/ 1577639 h 1627658"/>
                <a:gd name="connsiteX22" fmla="*/ 1108948 w 1642674"/>
                <a:gd name="connsiteY22" fmla="*/ 1318559 h 1627658"/>
                <a:gd name="connsiteX23" fmla="*/ 1147048 w 1642674"/>
                <a:gd name="connsiteY23" fmla="*/ 1333799 h 1627658"/>
                <a:gd name="connsiteX24" fmla="*/ 1375648 w 1642674"/>
                <a:gd name="connsiteY24" fmla="*/ 1440479 h 1627658"/>
                <a:gd name="connsiteX25" fmla="*/ 1512808 w 1642674"/>
                <a:gd name="connsiteY25" fmla="*/ 1234739 h 1627658"/>
                <a:gd name="connsiteX26" fmla="*/ 1558528 w 1642674"/>
                <a:gd name="connsiteY26" fmla="*/ 1089959 h 1627658"/>
                <a:gd name="connsiteX27" fmla="*/ 1413748 w 1642674"/>
                <a:gd name="connsiteY27" fmla="*/ 1067099 h 1627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642674" h="1627658">
                  <a:moveTo>
                    <a:pt x="1406128" y="998519"/>
                  </a:moveTo>
                  <a:cubicBezTo>
                    <a:pt x="1519793" y="916604"/>
                    <a:pt x="1633458" y="834689"/>
                    <a:pt x="1642348" y="754679"/>
                  </a:cubicBezTo>
                  <a:cubicBezTo>
                    <a:pt x="1651238" y="674669"/>
                    <a:pt x="1475978" y="601009"/>
                    <a:pt x="1459468" y="518459"/>
                  </a:cubicBezTo>
                  <a:cubicBezTo>
                    <a:pt x="1442958" y="435909"/>
                    <a:pt x="1582658" y="345739"/>
                    <a:pt x="1543288" y="259379"/>
                  </a:cubicBezTo>
                  <a:cubicBezTo>
                    <a:pt x="1503918" y="173019"/>
                    <a:pt x="1288018" y="9189"/>
                    <a:pt x="1223248" y="299"/>
                  </a:cubicBezTo>
                  <a:cubicBezTo>
                    <a:pt x="1158478" y="-8591"/>
                    <a:pt x="1174988" y="183179"/>
                    <a:pt x="1154668" y="206039"/>
                  </a:cubicBezTo>
                  <a:cubicBezTo>
                    <a:pt x="1134348" y="228899"/>
                    <a:pt x="1227058" y="164129"/>
                    <a:pt x="1101328" y="137459"/>
                  </a:cubicBezTo>
                  <a:cubicBezTo>
                    <a:pt x="975598" y="110789"/>
                    <a:pt x="518398" y="12999"/>
                    <a:pt x="400288" y="46019"/>
                  </a:cubicBezTo>
                  <a:cubicBezTo>
                    <a:pt x="282178" y="79039"/>
                    <a:pt x="382508" y="277159"/>
                    <a:pt x="392668" y="335579"/>
                  </a:cubicBezTo>
                  <a:cubicBezTo>
                    <a:pt x="402828" y="393999"/>
                    <a:pt x="490458" y="395269"/>
                    <a:pt x="461248" y="396539"/>
                  </a:cubicBezTo>
                  <a:cubicBezTo>
                    <a:pt x="432038" y="397809"/>
                    <a:pt x="272018" y="302559"/>
                    <a:pt x="217408" y="343199"/>
                  </a:cubicBezTo>
                  <a:cubicBezTo>
                    <a:pt x="162798" y="383839"/>
                    <a:pt x="139938" y="580689"/>
                    <a:pt x="133588" y="640379"/>
                  </a:cubicBezTo>
                  <a:cubicBezTo>
                    <a:pt x="127238" y="700069"/>
                    <a:pt x="150098" y="683559"/>
                    <a:pt x="179308" y="701339"/>
                  </a:cubicBezTo>
                  <a:cubicBezTo>
                    <a:pt x="208518" y="719119"/>
                    <a:pt x="307578" y="744519"/>
                    <a:pt x="308848" y="747059"/>
                  </a:cubicBezTo>
                  <a:cubicBezTo>
                    <a:pt x="310118" y="749599"/>
                    <a:pt x="237728" y="684829"/>
                    <a:pt x="186928" y="716579"/>
                  </a:cubicBezTo>
                  <a:cubicBezTo>
                    <a:pt x="136128" y="748329"/>
                    <a:pt x="-27702" y="799129"/>
                    <a:pt x="4048" y="937559"/>
                  </a:cubicBezTo>
                  <a:cubicBezTo>
                    <a:pt x="35798" y="1075989"/>
                    <a:pt x="273288" y="1460799"/>
                    <a:pt x="377428" y="1547159"/>
                  </a:cubicBezTo>
                  <a:cubicBezTo>
                    <a:pt x="481568" y="1633519"/>
                    <a:pt x="588248" y="1490009"/>
                    <a:pt x="628888" y="1455719"/>
                  </a:cubicBezTo>
                  <a:cubicBezTo>
                    <a:pt x="669528" y="1421429"/>
                    <a:pt x="613648" y="1331259"/>
                    <a:pt x="621268" y="1341419"/>
                  </a:cubicBezTo>
                  <a:cubicBezTo>
                    <a:pt x="628888" y="1351579"/>
                    <a:pt x="627618" y="1469689"/>
                    <a:pt x="674608" y="1516679"/>
                  </a:cubicBezTo>
                  <a:cubicBezTo>
                    <a:pt x="721598" y="1563669"/>
                    <a:pt x="802878" y="1613199"/>
                    <a:pt x="903208" y="1623359"/>
                  </a:cubicBezTo>
                  <a:cubicBezTo>
                    <a:pt x="1003538" y="1633519"/>
                    <a:pt x="1242298" y="1628439"/>
                    <a:pt x="1276588" y="1577639"/>
                  </a:cubicBezTo>
                  <a:cubicBezTo>
                    <a:pt x="1310878" y="1526839"/>
                    <a:pt x="1130538" y="1359199"/>
                    <a:pt x="1108948" y="1318559"/>
                  </a:cubicBezTo>
                  <a:cubicBezTo>
                    <a:pt x="1087358" y="1277919"/>
                    <a:pt x="1147048" y="1333799"/>
                    <a:pt x="1147048" y="1333799"/>
                  </a:cubicBezTo>
                  <a:cubicBezTo>
                    <a:pt x="1191498" y="1354119"/>
                    <a:pt x="1314688" y="1456989"/>
                    <a:pt x="1375648" y="1440479"/>
                  </a:cubicBezTo>
                  <a:cubicBezTo>
                    <a:pt x="1436608" y="1423969"/>
                    <a:pt x="1482328" y="1293159"/>
                    <a:pt x="1512808" y="1234739"/>
                  </a:cubicBezTo>
                  <a:cubicBezTo>
                    <a:pt x="1543288" y="1176319"/>
                    <a:pt x="1575038" y="1117899"/>
                    <a:pt x="1558528" y="1089959"/>
                  </a:cubicBezTo>
                  <a:cubicBezTo>
                    <a:pt x="1542018" y="1062019"/>
                    <a:pt x="1413748" y="1067099"/>
                    <a:pt x="1413748" y="1067099"/>
                  </a:cubicBezTo>
                </a:path>
              </a:pathLst>
            </a:cu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4673772" y="2794623"/>
              <a:ext cx="545817" cy="535303"/>
              <a:chOff x="4757592" y="3093694"/>
              <a:chExt cx="545817" cy="535303"/>
            </a:xfrm>
          </p:grpSpPr>
          <p:sp>
            <p:nvSpPr>
              <p:cNvPr id="9" name="Freeform 8"/>
              <p:cNvSpPr/>
              <p:nvPr/>
            </p:nvSpPr>
            <p:spPr>
              <a:xfrm>
                <a:off x="4757592" y="3236549"/>
                <a:ext cx="396040" cy="392448"/>
              </a:xfrm>
              <a:custGeom>
                <a:avLst/>
                <a:gdLst>
                  <a:gd name="connsiteX0" fmla="*/ 65868 w 396040"/>
                  <a:gd name="connsiteY0" fmla="*/ 367711 h 392448"/>
                  <a:gd name="connsiteX1" fmla="*/ 43008 w 396040"/>
                  <a:gd name="connsiteY1" fmla="*/ 169591 h 392448"/>
                  <a:gd name="connsiteX2" fmla="*/ 20148 w 396040"/>
                  <a:gd name="connsiteY2" fmla="*/ 32431 h 392448"/>
                  <a:gd name="connsiteX3" fmla="*/ 363048 w 396040"/>
                  <a:gd name="connsiteY3" fmla="*/ 1951 h 392448"/>
                  <a:gd name="connsiteX4" fmla="*/ 385908 w 396040"/>
                  <a:gd name="connsiteY4" fmla="*/ 70531 h 392448"/>
                  <a:gd name="connsiteX5" fmla="*/ 393528 w 396040"/>
                  <a:gd name="connsiteY5" fmla="*/ 367711 h 392448"/>
                  <a:gd name="connsiteX6" fmla="*/ 363048 w 396040"/>
                  <a:gd name="connsiteY6" fmla="*/ 375331 h 392448"/>
                  <a:gd name="connsiteX7" fmla="*/ 119208 w 396040"/>
                  <a:gd name="connsiteY7" fmla="*/ 367711 h 3924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6040" h="392448">
                    <a:moveTo>
                      <a:pt x="65868" y="367711"/>
                    </a:moveTo>
                    <a:cubicBezTo>
                      <a:pt x="58248" y="296591"/>
                      <a:pt x="50628" y="225471"/>
                      <a:pt x="43008" y="169591"/>
                    </a:cubicBezTo>
                    <a:cubicBezTo>
                      <a:pt x="35388" y="113711"/>
                      <a:pt x="-33192" y="60371"/>
                      <a:pt x="20148" y="32431"/>
                    </a:cubicBezTo>
                    <a:cubicBezTo>
                      <a:pt x="73488" y="4491"/>
                      <a:pt x="302088" y="-4399"/>
                      <a:pt x="363048" y="1951"/>
                    </a:cubicBezTo>
                    <a:cubicBezTo>
                      <a:pt x="424008" y="8301"/>
                      <a:pt x="380828" y="9571"/>
                      <a:pt x="385908" y="70531"/>
                    </a:cubicBezTo>
                    <a:cubicBezTo>
                      <a:pt x="390988" y="131491"/>
                      <a:pt x="397338" y="316911"/>
                      <a:pt x="393528" y="367711"/>
                    </a:cubicBezTo>
                    <a:cubicBezTo>
                      <a:pt x="389718" y="418511"/>
                      <a:pt x="408768" y="375331"/>
                      <a:pt x="363048" y="375331"/>
                    </a:cubicBezTo>
                    <a:cubicBezTo>
                      <a:pt x="317328" y="375331"/>
                      <a:pt x="218268" y="371521"/>
                      <a:pt x="119208" y="367711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4792980" y="3093694"/>
                <a:ext cx="510429" cy="518186"/>
              </a:xfrm>
              <a:custGeom>
                <a:avLst/>
                <a:gdLst>
                  <a:gd name="connsiteX0" fmla="*/ 0 w 510429"/>
                  <a:gd name="connsiteY0" fmla="*/ 121946 h 518186"/>
                  <a:gd name="connsiteX1" fmla="*/ 121920 w 510429"/>
                  <a:gd name="connsiteY1" fmla="*/ 7646 h 518186"/>
                  <a:gd name="connsiteX2" fmla="*/ 487680 w 510429"/>
                  <a:gd name="connsiteY2" fmla="*/ 15266 h 518186"/>
                  <a:gd name="connsiteX3" fmla="*/ 472440 w 510429"/>
                  <a:gd name="connsiteY3" fmla="*/ 53366 h 518186"/>
                  <a:gd name="connsiteX4" fmla="*/ 480060 w 510429"/>
                  <a:gd name="connsiteY4" fmla="*/ 381026 h 518186"/>
                  <a:gd name="connsiteX5" fmla="*/ 464820 w 510429"/>
                  <a:gd name="connsiteY5" fmla="*/ 396266 h 518186"/>
                  <a:gd name="connsiteX6" fmla="*/ 388620 w 510429"/>
                  <a:gd name="connsiteY6" fmla="*/ 518186 h 518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0429" h="518186">
                    <a:moveTo>
                      <a:pt x="0" y="121946"/>
                    </a:moveTo>
                    <a:cubicBezTo>
                      <a:pt x="20320" y="73686"/>
                      <a:pt x="40640" y="25426"/>
                      <a:pt x="121920" y="7646"/>
                    </a:cubicBezTo>
                    <a:cubicBezTo>
                      <a:pt x="203200" y="-10134"/>
                      <a:pt x="429260" y="7646"/>
                      <a:pt x="487680" y="15266"/>
                    </a:cubicBezTo>
                    <a:cubicBezTo>
                      <a:pt x="546100" y="22886"/>
                      <a:pt x="473710" y="-7594"/>
                      <a:pt x="472440" y="53366"/>
                    </a:cubicBezTo>
                    <a:cubicBezTo>
                      <a:pt x="471170" y="114326"/>
                      <a:pt x="481330" y="323876"/>
                      <a:pt x="480060" y="381026"/>
                    </a:cubicBezTo>
                    <a:cubicBezTo>
                      <a:pt x="478790" y="438176"/>
                      <a:pt x="480060" y="373406"/>
                      <a:pt x="464820" y="396266"/>
                    </a:cubicBezTo>
                    <a:cubicBezTo>
                      <a:pt x="449580" y="419126"/>
                      <a:pt x="388620" y="518186"/>
                      <a:pt x="388620" y="51818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5151120" y="3108960"/>
                <a:ext cx="114300" cy="114300"/>
              </a:xfrm>
              <a:custGeom>
                <a:avLst/>
                <a:gdLst>
                  <a:gd name="connsiteX0" fmla="*/ 0 w 114300"/>
                  <a:gd name="connsiteY0" fmla="*/ 114300 h 114300"/>
                  <a:gd name="connsiteX1" fmla="*/ 114300 w 114300"/>
                  <a:gd name="connsiteY1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4300" h="114300">
                    <a:moveTo>
                      <a:pt x="0" y="114300"/>
                    </a:moveTo>
                    <a:lnTo>
                      <a:pt x="114300" y="0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706337" y="3466600"/>
              <a:ext cx="545817" cy="535303"/>
              <a:chOff x="4757592" y="3093694"/>
              <a:chExt cx="545817" cy="535303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4757592" y="3236549"/>
                <a:ext cx="396040" cy="392448"/>
              </a:xfrm>
              <a:custGeom>
                <a:avLst/>
                <a:gdLst>
                  <a:gd name="connsiteX0" fmla="*/ 65868 w 396040"/>
                  <a:gd name="connsiteY0" fmla="*/ 367711 h 392448"/>
                  <a:gd name="connsiteX1" fmla="*/ 43008 w 396040"/>
                  <a:gd name="connsiteY1" fmla="*/ 169591 h 392448"/>
                  <a:gd name="connsiteX2" fmla="*/ 20148 w 396040"/>
                  <a:gd name="connsiteY2" fmla="*/ 32431 h 392448"/>
                  <a:gd name="connsiteX3" fmla="*/ 363048 w 396040"/>
                  <a:gd name="connsiteY3" fmla="*/ 1951 h 392448"/>
                  <a:gd name="connsiteX4" fmla="*/ 385908 w 396040"/>
                  <a:gd name="connsiteY4" fmla="*/ 70531 h 392448"/>
                  <a:gd name="connsiteX5" fmla="*/ 393528 w 396040"/>
                  <a:gd name="connsiteY5" fmla="*/ 367711 h 392448"/>
                  <a:gd name="connsiteX6" fmla="*/ 363048 w 396040"/>
                  <a:gd name="connsiteY6" fmla="*/ 375331 h 392448"/>
                  <a:gd name="connsiteX7" fmla="*/ 119208 w 396040"/>
                  <a:gd name="connsiteY7" fmla="*/ 367711 h 3924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6040" h="392448">
                    <a:moveTo>
                      <a:pt x="65868" y="367711"/>
                    </a:moveTo>
                    <a:cubicBezTo>
                      <a:pt x="58248" y="296591"/>
                      <a:pt x="50628" y="225471"/>
                      <a:pt x="43008" y="169591"/>
                    </a:cubicBezTo>
                    <a:cubicBezTo>
                      <a:pt x="35388" y="113711"/>
                      <a:pt x="-33192" y="60371"/>
                      <a:pt x="20148" y="32431"/>
                    </a:cubicBezTo>
                    <a:cubicBezTo>
                      <a:pt x="73488" y="4491"/>
                      <a:pt x="302088" y="-4399"/>
                      <a:pt x="363048" y="1951"/>
                    </a:cubicBezTo>
                    <a:cubicBezTo>
                      <a:pt x="424008" y="8301"/>
                      <a:pt x="380828" y="9571"/>
                      <a:pt x="385908" y="70531"/>
                    </a:cubicBezTo>
                    <a:cubicBezTo>
                      <a:pt x="390988" y="131491"/>
                      <a:pt x="397338" y="316911"/>
                      <a:pt x="393528" y="367711"/>
                    </a:cubicBezTo>
                    <a:cubicBezTo>
                      <a:pt x="389718" y="418511"/>
                      <a:pt x="408768" y="375331"/>
                      <a:pt x="363048" y="375331"/>
                    </a:cubicBezTo>
                    <a:cubicBezTo>
                      <a:pt x="317328" y="375331"/>
                      <a:pt x="218268" y="371521"/>
                      <a:pt x="119208" y="367711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792980" y="3093694"/>
                <a:ext cx="510429" cy="518186"/>
              </a:xfrm>
              <a:custGeom>
                <a:avLst/>
                <a:gdLst>
                  <a:gd name="connsiteX0" fmla="*/ 0 w 510429"/>
                  <a:gd name="connsiteY0" fmla="*/ 121946 h 518186"/>
                  <a:gd name="connsiteX1" fmla="*/ 121920 w 510429"/>
                  <a:gd name="connsiteY1" fmla="*/ 7646 h 518186"/>
                  <a:gd name="connsiteX2" fmla="*/ 487680 w 510429"/>
                  <a:gd name="connsiteY2" fmla="*/ 15266 h 518186"/>
                  <a:gd name="connsiteX3" fmla="*/ 472440 w 510429"/>
                  <a:gd name="connsiteY3" fmla="*/ 53366 h 518186"/>
                  <a:gd name="connsiteX4" fmla="*/ 480060 w 510429"/>
                  <a:gd name="connsiteY4" fmla="*/ 381026 h 518186"/>
                  <a:gd name="connsiteX5" fmla="*/ 464820 w 510429"/>
                  <a:gd name="connsiteY5" fmla="*/ 396266 h 518186"/>
                  <a:gd name="connsiteX6" fmla="*/ 388620 w 510429"/>
                  <a:gd name="connsiteY6" fmla="*/ 518186 h 518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0429" h="518186">
                    <a:moveTo>
                      <a:pt x="0" y="121946"/>
                    </a:moveTo>
                    <a:cubicBezTo>
                      <a:pt x="20320" y="73686"/>
                      <a:pt x="40640" y="25426"/>
                      <a:pt x="121920" y="7646"/>
                    </a:cubicBezTo>
                    <a:cubicBezTo>
                      <a:pt x="203200" y="-10134"/>
                      <a:pt x="429260" y="7646"/>
                      <a:pt x="487680" y="15266"/>
                    </a:cubicBezTo>
                    <a:cubicBezTo>
                      <a:pt x="546100" y="22886"/>
                      <a:pt x="473710" y="-7594"/>
                      <a:pt x="472440" y="53366"/>
                    </a:cubicBezTo>
                    <a:cubicBezTo>
                      <a:pt x="471170" y="114326"/>
                      <a:pt x="481330" y="323876"/>
                      <a:pt x="480060" y="381026"/>
                    </a:cubicBezTo>
                    <a:cubicBezTo>
                      <a:pt x="478790" y="438176"/>
                      <a:pt x="480060" y="373406"/>
                      <a:pt x="464820" y="396266"/>
                    </a:cubicBezTo>
                    <a:cubicBezTo>
                      <a:pt x="449580" y="419126"/>
                      <a:pt x="388620" y="518186"/>
                      <a:pt x="388620" y="51818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5151120" y="3108960"/>
                <a:ext cx="114300" cy="114300"/>
              </a:xfrm>
              <a:custGeom>
                <a:avLst/>
                <a:gdLst>
                  <a:gd name="connsiteX0" fmla="*/ 0 w 114300"/>
                  <a:gd name="connsiteY0" fmla="*/ 114300 h 114300"/>
                  <a:gd name="connsiteX1" fmla="*/ 114300 w 114300"/>
                  <a:gd name="connsiteY1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4300" h="114300">
                    <a:moveTo>
                      <a:pt x="0" y="114300"/>
                    </a:moveTo>
                    <a:lnTo>
                      <a:pt x="114300" y="0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523457" y="4164797"/>
              <a:ext cx="545817" cy="535303"/>
              <a:chOff x="4757592" y="3093694"/>
              <a:chExt cx="545817" cy="535303"/>
            </a:xfrm>
          </p:grpSpPr>
          <p:sp>
            <p:nvSpPr>
              <p:cNvPr id="18" name="Freeform 17"/>
              <p:cNvSpPr/>
              <p:nvPr/>
            </p:nvSpPr>
            <p:spPr>
              <a:xfrm>
                <a:off x="4757592" y="3236549"/>
                <a:ext cx="396040" cy="392448"/>
              </a:xfrm>
              <a:custGeom>
                <a:avLst/>
                <a:gdLst>
                  <a:gd name="connsiteX0" fmla="*/ 65868 w 396040"/>
                  <a:gd name="connsiteY0" fmla="*/ 367711 h 392448"/>
                  <a:gd name="connsiteX1" fmla="*/ 43008 w 396040"/>
                  <a:gd name="connsiteY1" fmla="*/ 169591 h 392448"/>
                  <a:gd name="connsiteX2" fmla="*/ 20148 w 396040"/>
                  <a:gd name="connsiteY2" fmla="*/ 32431 h 392448"/>
                  <a:gd name="connsiteX3" fmla="*/ 363048 w 396040"/>
                  <a:gd name="connsiteY3" fmla="*/ 1951 h 392448"/>
                  <a:gd name="connsiteX4" fmla="*/ 385908 w 396040"/>
                  <a:gd name="connsiteY4" fmla="*/ 70531 h 392448"/>
                  <a:gd name="connsiteX5" fmla="*/ 393528 w 396040"/>
                  <a:gd name="connsiteY5" fmla="*/ 367711 h 392448"/>
                  <a:gd name="connsiteX6" fmla="*/ 363048 w 396040"/>
                  <a:gd name="connsiteY6" fmla="*/ 375331 h 392448"/>
                  <a:gd name="connsiteX7" fmla="*/ 119208 w 396040"/>
                  <a:gd name="connsiteY7" fmla="*/ 367711 h 3924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6040" h="392448">
                    <a:moveTo>
                      <a:pt x="65868" y="367711"/>
                    </a:moveTo>
                    <a:cubicBezTo>
                      <a:pt x="58248" y="296591"/>
                      <a:pt x="50628" y="225471"/>
                      <a:pt x="43008" y="169591"/>
                    </a:cubicBezTo>
                    <a:cubicBezTo>
                      <a:pt x="35388" y="113711"/>
                      <a:pt x="-33192" y="60371"/>
                      <a:pt x="20148" y="32431"/>
                    </a:cubicBezTo>
                    <a:cubicBezTo>
                      <a:pt x="73488" y="4491"/>
                      <a:pt x="302088" y="-4399"/>
                      <a:pt x="363048" y="1951"/>
                    </a:cubicBezTo>
                    <a:cubicBezTo>
                      <a:pt x="424008" y="8301"/>
                      <a:pt x="380828" y="9571"/>
                      <a:pt x="385908" y="70531"/>
                    </a:cubicBezTo>
                    <a:cubicBezTo>
                      <a:pt x="390988" y="131491"/>
                      <a:pt x="397338" y="316911"/>
                      <a:pt x="393528" y="367711"/>
                    </a:cubicBezTo>
                    <a:cubicBezTo>
                      <a:pt x="389718" y="418511"/>
                      <a:pt x="408768" y="375331"/>
                      <a:pt x="363048" y="375331"/>
                    </a:cubicBezTo>
                    <a:cubicBezTo>
                      <a:pt x="317328" y="375331"/>
                      <a:pt x="218268" y="371521"/>
                      <a:pt x="119208" y="367711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4792980" y="3093694"/>
                <a:ext cx="510429" cy="518186"/>
              </a:xfrm>
              <a:custGeom>
                <a:avLst/>
                <a:gdLst>
                  <a:gd name="connsiteX0" fmla="*/ 0 w 510429"/>
                  <a:gd name="connsiteY0" fmla="*/ 121946 h 518186"/>
                  <a:gd name="connsiteX1" fmla="*/ 121920 w 510429"/>
                  <a:gd name="connsiteY1" fmla="*/ 7646 h 518186"/>
                  <a:gd name="connsiteX2" fmla="*/ 487680 w 510429"/>
                  <a:gd name="connsiteY2" fmla="*/ 15266 h 518186"/>
                  <a:gd name="connsiteX3" fmla="*/ 472440 w 510429"/>
                  <a:gd name="connsiteY3" fmla="*/ 53366 h 518186"/>
                  <a:gd name="connsiteX4" fmla="*/ 480060 w 510429"/>
                  <a:gd name="connsiteY4" fmla="*/ 381026 h 518186"/>
                  <a:gd name="connsiteX5" fmla="*/ 464820 w 510429"/>
                  <a:gd name="connsiteY5" fmla="*/ 396266 h 518186"/>
                  <a:gd name="connsiteX6" fmla="*/ 388620 w 510429"/>
                  <a:gd name="connsiteY6" fmla="*/ 518186 h 518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0429" h="518186">
                    <a:moveTo>
                      <a:pt x="0" y="121946"/>
                    </a:moveTo>
                    <a:cubicBezTo>
                      <a:pt x="20320" y="73686"/>
                      <a:pt x="40640" y="25426"/>
                      <a:pt x="121920" y="7646"/>
                    </a:cubicBezTo>
                    <a:cubicBezTo>
                      <a:pt x="203200" y="-10134"/>
                      <a:pt x="429260" y="7646"/>
                      <a:pt x="487680" y="15266"/>
                    </a:cubicBezTo>
                    <a:cubicBezTo>
                      <a:pt x="546100" y="22886"/>
                      <a:pt x="473710" y="-7594"/>
                      <a:pt x="472440" y="53366"/>
                    </a:cubicBezTo>
                    <a:cubicBezTo>
                      <a:pt x="471170" y="114326"/>
                      <a:pt x="481330" y="323876"/>
                      <a:pt x="480060" y="381026"/>
                    </a:cubicBezTo>
                    <a:cubicBezTo>
                      <a:pt x="478790" y="438176"/>
                      <a:pt x="480060" y="373406"/>
                      <a:pt x="464820" y="396266"/>
                    </a:cubicBezTo>
                    <a:cubicBezTo>
                      <a:pt x="449580" y="419126"/>
                      <a:pt x="388620" y="518186"/>
                      <a:pt x="388620" y="51818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151120" y="3108960"/>
                <a:ext cx="114300" cy="114300"/>
              </a:xfrm>
              <a:custGeom>
                <a:avLst/>
                <a:gdLst>
                  <a:gd name="connsiteX0" fmla="*/ 0 w 114300"/>
                  <a:gd name="connsiteY0" fmla="*/ 114300 h 114300"/>
                  <a:gd name="connsiteX1" fmla="*/ 114300 w 114300"/>
                  <a:gd name="connsiteY1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4300" h="114300">
                    <a:moveTo>
                      <a:pt x="0" y="114300"/>
                    </a:moveTo>
                    <a:lnTo>
                      <a:pt x="114300" y="0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997872" y="3270369"/>
              <a:ext cx="545817" cy="535303"/>
              <a:chOff x="4757592" y="3093694"/>
              <a:chExt cx="545817" cy="535303"/>
            </a:xfrm>
          </p:grpSpPr>
          <p:sp>
            <p:nvSpPr>
              <p:cNvPr id="22" name="Freeform 21"/>
              <p:cNvSpPr/>
              <p:nvPr/>
            </p:nvSpPr>
            <p:spPr>
              <a:xfrm>
                <a:off x="4757592" y="3236549"/>
                <a:ext cx="396040" cy="392448"/>
              </a:xfrm>
              <a:custGeom>
                <a:avLst/>
                <a:gdLst>
                  <a:gd name="connsiteX0" fmla="*/ 65868 w 396040"/>
                  <a:gd name="connsiteY0" fmla="*/ 367711 h 392448"/>
                  <a:gd name="connsiteX1" fmla="*/ 43008 w 396040"/>
                  <a:gd name="connsiteY1" fmla="*/ 169591 h 392448"/>
                  <a:gd name="connsiteX2" fmla="*/ 20148 w 396040"/>
                  <a:gd name="connsiteY2" fmla="*/ 32431 h 392448"/>
                  <a:gd name="connsiteX3" fmla="*/ 363048 w 396040"/>
                  <a:gd name="connsiteY3" fmla="*/ 1951 h 392448"/>
                  <a:gd name="connsiteX4" fmla="*/ 385908 w 396040"/>
                  <a:gd name="connsiteY4" fmla="*/ 70531 h 392448"/>
                  <a:gd name="connsiteX5" fmla="*/ 393528 w 396040"/>
                  <a:gd name="connsiteY5" fmla="*/ 367711 h 392448"/>
                  <a:gd name="connsiteX6" fmla="*/ 363048 w 396040"/>
                  <a:gd name="connsiteY6" fmla="*/ 375331 h 392448"/>
                  <a:gd name="connsiteX7" fmla="*/ 119208 w 396040"/>
                  <a:gd name="connsiteY7" fmla="*/ 367711 h 3924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6040" h="392448">
                    <a:moveTo>
                      <a:pt x="65868" y="367711"/>
                    </a:moveTo>
                    <a:cubicBezTo>
                      <a:pt x="58248" y="296591"/>
                      <a:pt x="50628" y="225471"/>
                      <a:pt x="43008" y="169591"/>
                    </a:cubicBezTo>
                    <a:cubicBezTo>
                      <a:pt x="35388" y="113711"/>
                      <a:pt x="-33192" y="60371"/>
                      <a:pt x="20148" y="32431"/>
                    </a:cubicBezTo>
                    <a:cubicBezTo>
                      <a:pt x="73488" y="4491"/>
                      <a:pt x="302088" y="-4399"/>
                      <a:pt x="363048" y="1951"/>
                    </a:cubicBezTo>
                    <a:cubicBezTo>
                      <a:pt x="424008" y="8301"/>
                      <a:pt x="380828" y="9571"/>
                      <a:pt x="385908" y="70531"/>
                    </a:cubicBezTo>
                    <a:cubicBezTo>
                      <a:pt x="390988" y="131491"/>
                      <a:pt x="397338" y="316911"/>
                      <a:pt x="393528" y="367711"/>
                    </a:cubicBezTo>
                    <a:cubicBezTo>
                      <a:pt x="389718" y="418511"/>
                      <a:pt x="408768" y="375331"/>
                      <a:pt x="363048" y="375331"/>
                    </a:cubicBezTo>
                    <a:cubicBezTo>
                      <a:pt x="317328" y="375331"/>
                      <a:pt x="218268" y="371521"/>
                      <a:pt x="119208" y="367711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4792980" y="3093694"/>
                <a:ext cx="510429" cy="518186"/>
              </a:xfrm>
              <a:custGeom>
                <a:avLst/>
                <a:gdLst>
                  <a:gd name="connsiteX0" fmla="*/ 0 w 510429"/>
                  <a:gd name="connsiteY0" fmla="*/ 121946 h 518186"/>
                  <a:gd name="connsiteX1" fmla="*/ 121920 w 510429"/>
                  <a:gd name="connsiteY1" fmla="*/ 7646 h 518186"/>
                  <a:gd name="connsiteX2" fmla="*/ 487680 w 510429"/>
                  <a:gd name="connsiteY2" fmla="*/ 15266 h 518186"/>
                  <a:gd name="connsiteX3" fmla="*/ 472440 w 510429"/>
                  <a:gd name="connsiteY3" fmla="*/ 53366 h 518186"/>
                  <a:gd name="connsiteX4" fmla="*/ 480060 w 510429"/>
                  <a:gd name="connsiteY4" fmla="*/ 381026 h 518186"/>
                  <a:gd name="connsiteX5" fmla="*/ 464820 w 510429"/>
                  <a:gd name="connsiteY5" fmla="*/ 396266 h 518186"/>
                  <a:gd name="connsiteX6" fmla="*/ 388620 w 510429"/>
                  <a:gd name="connsiteY6" fmla="*/ 518186 h 518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0429" h="518186">
                    <a:moveTo>
                      <a:pt x="0" y="121946"/>
                    </a:moveTo>
                    <a:cubicBezTo>
                      <a:pt x="20320" y="73686"/>
                      <a:pt x="40640" y="25426"/>
                      <a:pt x="121920" y="7646"/>
                    </a:cubicBezTo>
                    <a:cubicBezTo>
                      <a:pt x="203200" y="-10134"/>
                      <a:pt x="429260" y="7646"/>
                      <a:pt x="487680" y="15266"/>
                    </a:cubicBezTo>
                    <a:cubicBezTo>
                      <a:pt x="546100" y="22886"/>
                      <a:pt x="473710" y="-7594"/>
                      <a:pt x="472440" y="53366"/>
                    </a:cubicBezTo>
                    <a:cubicBezTo>
                      <a:pt x="471170" y="114326"/>
                      <a:pt x="481330" y="323876"/>
                      <a:pt x="480060" y="381026"/>
                    </a:cubicBezTo>
                    <a:cubicBezTo>
                      <a:pt x="478790" y="438176"/>
                      <a:pt x="480060" y="373406"/>
                      <a:pt x="464820" y="396266"/>
                    </a:cubicBezTo>
                    <a:cubicBezTo>
                      <a:pt x="449580" y="419126"/>
                      <a:pt x="388620" y="518186"/>
                      <a:pt x="388620" y="518186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5151120" y="3108960"/>
                <a:ext cx="114300" cy="114300"/>
              </a:xfrm>
              <a:custGeom>
                <a:avLst/>
                <a:gdLst>
                  <a:gd name="connsiteX0" fmla="*/ 0 w 114300"/>
                  <a:gd name="connsiteY0" fmla="*/ 114300 h 114300"/>
                  <a:gd name="connsiteX1" fmla="*/ 114300 w 114300"/>
                  <a:gd name="connsiteY1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4300" h="114300">
                    <a:moveTo>
                      <a:pt x="0" y="114300"/>
                    </a:moveTo>
                    <a:lnTo>
                      <a:pt x="114300" y="0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25" name="Freeform 24"/>
            <p:cNvSpPr/>
            <p:nvPr/>
          </p:nvSpPr>
          <p:spPr>
            <a:xfrm>
              <a:off x="5196840" y="3048000"/>
              <a:ext cx="1683979" cy="548640"/>
            </a:xfrm>
            <a:custGeom>
              <a:avLst/>
              <a:gdLst>
                <a:gd name="connsiteX0" fmla="*/ 0 w 1683979"/>
                <a:gd name="connsiteY0" fmla="*/ 0 h 548640"/>
                <a:gd name="connsiteX1" fmla="*/ 632460 w 1683979"/>
                <a:gd name="connsiteY1" fmla="*/ 83820 h 548640"/>
                <a:gd name="connsiteX2" fmla="*/ 1645920 w 1683979"/>
                <a:gd name="connsiteY2" fmla="*/ 502920 h 548640"/>
                <a:gd name="connsiteX3" fmla="*/ 1485900 w 1683979"/>
                <a:gd name="connsiteY3" fmla="*/ 342900 h 548640"/>
                <a:gd name="connsiteX4" fmla="*/ 1645920 w 1683979"/>
                <a:gd name="connsiteY4" fmla="*/ 510540 h 548640"/>
                <a:gd name="connsiteX5" fmla="*/ 1409700 w 1683979"/>
                <a:gd name="connsiteY5" fmla="*/ 548640 h 548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979" h="548640">
                  <a:moveTo>
                    <a:pt x="0" y="0"/>
                  </a:moveTo>
                  <a:cubicBezTo>
                    <a:pt x="179070" y="0"/>
                    <a:pt x="358140" y="0"/>
                    <a:pt x="632460" y="83820"/>
                  </a:cubicBezTo>
                  <a:cubicBezTo>
                    <a:pt x="906780" y="167640"/>
                    <a:pt x="1503680" y="459740"/>
                    <a:pt x="1645920" y="502920"/>
                  </a:cubicBezTo>
                  <a:cubicBezTo>
                    <a:pt x="1788160" y="546100"/>
                    <a:pt x="1485900" y="341630"/>
                    <a:pt x="1485900" y="342900"/>
                  </a:cubicBezTo>
                  <a:cubicBezTo>
                    <a:pt x="1485900" y="344170"/>
                    <a:pt x="1658620" y="476250"/>
                    <a:pt x="1645920" y="510540"/>
                  </a:cubicBezTo>
                  <a:cubicBezTo>
                    <a:pt x="1633220" y="544830"/>
                    <a:pt x="1449070" y="543560"/>
                    <a:pt x="1409700" y="54864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5356860" y="3649594"/>
              <a:ext cx="1494645" cy="183266"/>
            </a:xfrm>
            <a:custGeom>
              <a:avLst/>
              <a:gdLst>
                <a:gd name="connsiteX0" fmla="*/ 0 w 1494645"/>
                <a:gd name="connsiteY0" fmla="*/ 183266 h 183266"/>
                <a:gd name="connsiteX1" fmla="*/ 579120 w 1494645"/>
                <a:gd name="connsiteY1" fmla="*/ 107066 h 183266"/>
                <a:gd name="connsiteX2" fmla="*/ 1394460 w 1494645"/>
                <a:gd name="connsiteY2" fmla="*/ 53726 h 183266"/>
                <a:gd name="connsiteX3" fmla="*/ 1463040 w 1494645"/>
                <a:gd name="connsiteY3" fmla="*/ 30866 h 183266"/>
                <a:gd name="connsiteX4" fmla="*/ 1226820 w 1494645"/>
                <a:gd name="connsiteY4" fmla="*/ 386 h 183266"/>
                <a:gd name="connsiteX5" fmla="*/ 1478280 w 1494645"/>
                <a:gd name="connsiteY5" fmla="*/ 53726 h 183266"/>
                <a:gd name="connsiteX6" fmla="*/ 1264920 w 1494645"/>
                <a:gd name="connsiteY6" fmla="*/ 122306 h 183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4645" h="183266">
                  <a:moveTo>
                    <a:pt x="0" y="183266"/>
                  </a:moveTo>
                  <a:cubicBezTo>
                    <a:pt x="173355" y="155961"/>
                    <a:pt x="346710" y="128656"/>
                    <a:pt x="579120" y="107066"/>
                  </a:cubicBezTo>
                  <a:cubicBezTo>
                    <a:pt x="811530" y="85476"/>
                    <a:pt x="1247140" y="66426"/>
                    <a:pt x="1394460" y="53726"/>
                  </a:cubicBezTo>
                  <a:cubicBezTo>
                    <a:pt x="1541780" y="41026"/>
                    <a:pt x="1490980" y="39756"/>
                    <a:pt x="1463040" y="30866"/>
                  </a:cubicBezTo>
                  <a:cubicBezTo>
                    <a:pt x="1435100" y="21976"/>
                    <a:pt x="1224280" y="-3424"/>
                    <a:pt x="1226820" y="386"/>
                  </a:cubicBezTo>
                  <a:cubicBezTo>
                    <a:pt x="1229360" y="4196"/>
                    <a:pt x="1471930" y="33406"/>
                    <a:pt x="1478280" y="53726"/>
                  </a:cubicBezTo>
                  <a:cubicBezTo>
                    <a:pt x="1484630" y="74046"/>
                    <a:pt x="1374775" y="98176"/>
                    <a:pt x="1264920" y="12230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5143500" y="3851718"/>
              <a:ext cx="1661711" cy="605982"/>
            </a:xfrm>
            <a:custGeom>
              <a:avLst/>
              <a:gdLst>
                <a:gd name="connsiteX0" fmla="*/ 0 w 1661711"/>
                <a:gd name="connsiteY0" fmla="*/ 605982 h 605982"/>
                <a:gd name="connsiteX1" fmla="*/ 60960 w 1661711"/>
                <a:gd name="connsiteY1" fmla="*/ 583122 h 605982"/>
                <a:gd name="connsiteX2" fmla="*/ 1021080 w 1661711"/>
                <a:gd name="connsiteY2" fmla="*/ 217362 h 605982"/>
                <a:gd name="connsiteX3" fmla="*/ 1577340 w 1661711"/>
                <a:gd name="connsiteY3" fmla="*/ 34482 h 605982"/>
                <a:gd name="connsiteX4" fmla="*/ 1386840 w 1661711"/>
                <a:gd name="connsiteY4" fmla="*/ 11622 h 605982"/>
                <a:gd name="connsiteX5" fmla="*/ 1661160 w 1661711"/>
                <a:gd name="connsiteY5" fmla="*/ 11622 h 605982"/>
                <a:gd name="connsiteX6" fmla="*/ 1463040 w 1661711"/>
                <a:gd name="connsiteY6" fmla="*/ 156402 h 605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1711" h="605982">
                  <a:moveTo>
                    <a:pt x="0" y="605982"/>
                  </a:moveTo>
                  <a:lnTo>
                    <a:pt x="60960" y="583122"/>
                  </a:lnTo>
                  <a:lnTo>
                    <a:pt x="1021080" y="217362"/>
                  </a:lnTo>
                  <a:cubicBezTo>
                    <a:pt x="1273810" y="125922"/>
                    <a:pt x="1516380" y="68772"/>
                    <a:pt x="1577340" y="34482"/>
                  </a:cubicBezTo>
                  <a:cubicBezTo>
                    <a:pt x="1638300" y="192"/>
                    <a:pt x="1372870" y="15432"/>
                    <a:pt x="1386840" y="11622"/>
                  </a:cubicBezTo>
                  <a:cubicBezTo>
                    <a:pt x="1400810" y="7812"/>
                    <a:pt x="1648460" y="-12508"/>
                    <a:pt x="1661160" y="11622"/>
                  </a:cubicBezTo>
                  <a:cubicBezTo>
                    <a:pt x="1673860" y="35752"/>
                    <a:pt x="1463040" y="156402"/>
                    <a:pt x="1463040" y="15640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17856" y="4724692"/>
              <a:ext cx="2291653" cy="284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88" dirty="0"/>
                <a:t> resolve </a:t>
              </a:r>
              <a:r>
                <a:rPr lang="en-US" sz="788" i="1" dirty="0" err="1"/>
                <a:t>experiment</a:t>
              </a:r>
              <a:r>
                <a:rPr lang="en-US" sz="788" dirty="0" err="1"/>
                <a:t>.dotnxdomain.net</a:t>
              </a:r>
              <a:endParaRPr lang="en-US" sz="788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56860" y="4544560"/>
              <a:ext cx="2490425" cy="284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88" dirty="0"/>
                <a:t> queries for </a:t>
              </a:r>
              <a:r>
                <a:rPr lang="en-US" sz="788" i="1" dirty="0" err="1"/>
                <a:t>experiment</a:t>
              </a:r>
              <a:r>
                <a:rPr lang="en-US" sz="788" dirty="0" err="1"/>
                <a:t>.dotnxdomain.net</a:t>
              </a:r>
              <a:endParaRPr lang="en-US" sz="788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98823" y="3238140"/>
              <a:ext cx="752771" cy="284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88"/>
                <a:t> end host</a:t>
              </a:r>
              <a:endParaRPr lang="en-US" sz="788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236951" y="3614270"/>
              <a:ext cx="1293516" cy="284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88" dirty="0"/>
                <a:t> </a:t>
              </a:r>
              <a:r>
                <a:rPr lang="en-US" sz="788"/>
                <a:t>DNS infrastructure</a:t>
              </a:r>
              <a:endParaRPr lang="en-US" sz="788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062210" y="2984224"/>
              <a:ext cx="594608" cy="284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88"/>
                <a:t>Server</a:t>
              </a:r>
              <a:endParaRPr lang="en-US" sz="788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47858" y="2257803"/>
              <a:ext cx="1250769" cy="284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88" dirty="0"/>
                <a:t> “visible” resolvers</a:t>
              </a:r>
              <a:endParaRPr lang="en-US" sz="788" dirty="0"/>
            </a:p>
          </p:txBody>
        </p:sp>
      </p:grpSp>
      <p:sp>
        <p:nvSpPr>
          <p:cNvPr id="34" name="Freeform 33"/>
          <p:cNvSpPr/>
          <p:nvPr/>
        </p:nvSpPr>
        <p:spPr>
          <a:xfrm>
            <a:off x="3526577" y="2091517"/>
            <a:ext cx="1160004" cy="1249229"/>
          </a:xfrm>
          <a:custGeom>
            <a:avLst/>
            <a:gdLst>
              <a:gd name="connsiteX0" fmla="*/ 349958 w 1546672"/>
              <a:gd name="connsiteY0" fmla="*/ 45952 h 1665639"/>
              <a:gd name="connsiteX1" fmla="*/ 449018 w 1546672"/>
              <a:gd name="connsiteY1" fmla="*/ 320272 h 1665639"/>
              <a:gd name="connsiteX2" fmla="*/ 14678 w 1546672"/>
              <a:gd name="connsiteY2" fmla="*/ 442192 h 1665639"/>
              <a:gd name="connsiteX3" fmla="*/ 121358 w 1546672"/>
              <a:gd name="connsiteY3" fmla="*/ 914632 h 1665639"/>
              <a:gd name="connsiteX4" fmla="*/ 311858 w 1546672"/>
              <a:gd name="connsiteY4" fmla="*/ 1333732 h 1665639"/>
              <a:gd name="connsiteX5" fmla="*/ 555698 w 1546672"/>
              <a:gd name="connsiteY5" fmla="*/ 1409932 h 1665639"/>
              <a:gd name="connsiteX6" fmla="*/ 738578 w 1546672"/>
              <a:gd name="connsiteY6" fmla="*/ 1653772 h 1665639"/>
              <a:gd name="connsiteX7" fmla="*/ 1111958 w 1546672"/>
              <a:gd name="connsiteY7" fmla="*/ 1585192 h 1665639"/>
              <a:gd name="connsiteX8" fmla="*/ 967178 w 1546672"/>
              <a:gd name="connsiteY8" fmla="*/ 1219432 h 1665639"/>
              <a:gd name="connsiteX9" fmla="*/ 1203398 w 1546672"/>
              <a:gd name="connsiteY9" fmla="*/ 1310872 h 1665639"/>
              <a:gd name="connsiteX10" fmla="*/ 1424378 w 1546672"/>
              <a:gd name="connsiteY10" fmla="*/ 1074652 h 1665639"/>
              <a:gd name="connsiteX11" fmla="*/ 1241498 w 1546672"/>
              <a:gd name="connsiteY11" fmla="*/ 899392 h 1665639"/>
              <a:gd name="connsiteX12" fmla="*/ 1546298 w 1546672"/>
              <a:gd name="connsiteY12" fmla="*/ 754612 h 1665639"/>
              <a:gd name="connsiteX13" fmla="*/ 1294838 w 1546672"/>
              <a:gd name="connsiteY13" fmla="*/ 129772 h 1665639"/>
              <a:gd name="connsiteX14" fmla="*/ 890978 w 1546672"/>
              <a:gd name="connsiteY14" fmla="*/ 221212 h 1665639"/>
              <a:gd name="connsiteX15" fmla="*/ 494738 w 1546672"/>
              <a:gd name="connsiteY15" fmla="*/ 15472 h 1665639"/>
              <a:gd name="connsiteX16" fmla="*/ 349958 w 1546672"/>
              <a:gd name="connsiteY16" fmla="*/ 45952 h 1665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46672" h="1665639">
                <a:moveTo>
                  <a:pt x="349958" y="45952"/>
                </a:moveTo>
                <a:cubicBezTo>
                  <a:pt x="342338" y="96752"/>
                  <a:pt x="504898" y="254232"/>
                  <a:pt x="449018" y="320272"/>
                </a:cubicBezTo>
                <a:cubicBezTo>
                  <a:pt x="393138" y="386312"/>
                  <a:pt x="69288" y="343132"/>
                  <a:pt x="14678" y="442192"/>
                </a:cubicBezTo>
                <a:cubicBezTo>
                  <a:pt x="-39932" y="541252"/>
                  <a:pt x="71828" y="766042"/>
                  <a:pt x="121358" y="914632"/>
                </a:cubicBezTo>
                <a:cubicBezTo>
                  <a:pt x="170888" y="1063222"/>
                  <a:pt x="239468" y="1251182"/>
                  <a:pt x="311858" y="1333732"/>
                </a:cubicBezTo>
                <a:cubicBezTo>
                  <a:pt x="384248" y="1416282"/>
                  <a:pt x="484578" y="1356592"/>
                  <a:pt x="555698" y="1409932"/>
                </a:cubicBezTo>
                <a:cubicBezTo>
                  <a:pt x="626818" y="1463272"/>
                  <a:pt x="645868" y="1624562"/>
                  <a:pt x="738578" y="1653772"/>
                </a:cubicBezTo>
                <a:cubicBezTo>
                  <a:pt x="831288" y="1682982"/>
                  <a:pt x="1073858" y="1657582"/>
                  <a:pt x="1111958" y="1585192"/>
                </a:cubicBezTo>
                <a:cubicBezTo>
                  <a:pt x="1150058" y="1512802"/>
                  <a:pt x="951938" y="1265152"/>
                  <a:pt x="967178" y="1219432"/>
                </a:cubicBezTo>
                <a:cubicBezTo>
                  <a:pt x="982418" y="1173712"/>
                  <a:pt x="1127198" y="1335002"/>
                  <a:pt x="1203398" y="1310872"/>
                </a:cubicBezTo>
                <a:cubicBezTo>
                  <a:pt x="1279598" y="1286742"/>
                  <a:pt x="1418028" y="1143232"/>
                  <a:pt x="1424378" y="1074652"/>
                </a:cubicBezTo>
                <a:cubicBezTo>
                  <a:pt x="1430728" y="1006072"/>
                  <a:pt x="1221178" y="952732"/>
                  <a:pt x="1241498" y="899392"/>
                </a:cubicBezTo>
                <a:cubicBezTo>
                  <a:pt x="1261818" y="846052"/>
                  <a:pt x="1537408" y="882882"/>
                  <a:pt x="1546298" y="754612"/>
                </a:cubicBezTo>
                <a:cubicBezTo>
                  <a:pt x="1555188" y="626342"/>
                  <a:pt x="1404058" y="218672"/>
                  <a:pt x="1294838" y="129772"/>
                </a:cubicBezTo>
                <a:cubicBezTo>
                  <a:pt x="1185618" y="40872"/>
                  <a:pt x="1024328" y="240262"/>
                  <a:pt x="890978" y="221212"/>
                </a:cubicBezTo>
                <a:cubicBezTo>
                  <a:pt x="757628" y="202162"/>
                  <a:pt x="584908" y="42142"/>
                  <a:pt x="494738" y="15472"/>
                </a:cubicBezTo>
                <a:cubicBezTo>
                  <a:pt x="404568" y="-11198"/>
                  <a:pt x="357578" y="-4848"/>
                  <a:pt x="349958" y="45952"/>
                </a:cubicBezTo>
                <a:close/>
              </a:path>
            </a:pathLst>
          </a:custGeom>
          <a:solidFill>
            <a:srgbClr val="BFBFBF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875325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7034</TotalTime>
  <Words>2149</Words>
  <Application>Microsoft Macintosh PowerPoint</Application>
  <PresentationFormat>On-screen Show (16:9)</PresentationFormat>
  <Paragraphs>274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AhnbergHand</vt:lpstr>
      <vt:lpstr>Calibri</vt:lpstr>
      <vt:lpstr>Calibri Light</vt:lpstr>
      <vt:lpstr>Courier</vt:lpstr>
      <vt:lpstr>Mangal</vt:lpstr>
      <vt:lpstr>Menlo</vt:lpstr>
      <vt:lpstr>Arial</vt:lpstr>
      <vt:lpstr>Office Theme</vt:lpstr>
      <vt:lpstr>IPv6 and the DNS</vt:lpstr>
      <vt:lpstr>IPv6 Adoption </vt:lpstr>
      <vt:lpstr>IPv6 Adoption</vt:lpstr>
      <vt:lpstr>What does it mean?</vt:lpstr>
      <vt:lpstr>What we don’t measure</vt:lpstr>
      <vt:lpstr>IPv6 DNS questions</vt:lpstr>
      <vt:lpstr>Today’s DNS IPv6 questions</vt:lpstr>
      <vt:lpstr>This is a  deceptively hard question!</vt:lpstr>
      <vt:lpstr>A view of the DNS infrastructure</vt:lpstr>
      <vt:lpstr>Our Approach</vt:lpstr>
      <vt:lpstr>Our approach</vt:lpstr>
      <vt:lpstr>Name Delegation and “Glue”</vt:lpstr>
      <vt:lpstr>“Glueless” Delegation</vt:lpstr>
      <vt:lpstr>”Glueless” Delegation</vt:lpstr>
      <vt:lpstr>We can use this…</vt:lpstr>
      <vt:lpstr>We can use this…</vt:lpstr>
      <vt:lpstr>We can use this…</vt:lpstr>
      <vt:lpstr>The measurement</vt:lpstr>
      <vt:lpstr>“Visible” Resolver Totals</vt:lpstr>
      <vt:lpstr>“Visible” Resolvers</vt:lpstr>
      <vt:lpstr>All resolvers might be  equal, but some resolvers are more equal than others!</vt:lpstr>
      <vt:lpstr>IPv6 Usage Results by Query</vt:lpstr>
      <vt:lpstr>IPv6 Usage Results</vt:lpstr>
      <vt:lpstr>V6 Capable vs V6 Preference</vt:lpstr>
      <vt:lpstr>Which resolvers are they using?</vt:lpstr>
      <vt:lpstr>A word of caution</vt:lpstr>
      <vt:lpstr>IPv6 Response Reliability</vt:lpstr>
      <vt:lpstr>IPv6 Failure Behaviours</vt:lpstr>
      <vt:lpstr>Completion Rate</vt:lpstr>
      <vt:lpstr>IPv6 and the DNS?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 and the DNS</dc:title>
  <dc:creator>Geoff Huston</dc:creator>
  <cp:lastModifiedBy>Geoff Huston</cp:lastModifiedBy>
  <cp:revision>67</cp:revision>
  <cp:lastPrinted>2016-10-08T22:20:41Z</cp:lastPrinted>
  <dcterms:created xsi:type="dcterms:W3CDTF">2016-10-06T01:49:36Z</dcterms:created>
  <dcterms:modified xsi:type="dcterms:W3CDTF">2016-10-24T13:11:30Z</dcterms:modified>
</cp:coreProperties>
</file>