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8"/>
  </p:notesMasterIdLst>
  <p:handoutMasterIdLst>
    <p:handoutMasterId r:id="rId49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27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30" autoAdjust="0"/>
  </p:normalViewPr>
  <p:slideViewPr>
    <p:cSldViewPr>
      <p:cViewPr>
        <p:scale>
          <a:sx n="134" d="100"/>
          <a:sy n="134" d="100"/>
        </p:scale>
        <p:origin x="2728" y="1416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pPr/>
              <a:t>29/9/16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" y="781"/>
            <a:ext cx="9159925" cy="6908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" y="763"/>
            <a:ext cx="9159973" cy="690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411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61998" cy="6909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08912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258888" y="2420888"/>
            <a:ext cx="6985520" cy="2520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4" name="Picture 3" descr="APNIC-Dhaka_42_Powerpoint full screen slide 01_16x9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65"/>
            <a:ext cx="9144000" cy="51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small graphic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762"/>
            <a:ext cx="9159973" cy="690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08912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258888" y="2420888"/>
            <a:ext cx="6985520" cy="2520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2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000"/>
            <a:ext cx="9180000" cy="3029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0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6" r:id="rId3"/>
    <p:sldLayoutId id="2147483677" r:id="rId4"/>
    <p:sldLayoutId id="2147483667" r:id="rId5"/>
    <p:sldLayoutId id="2147483668" r:id="rId6"/>
    <p:sldLayoutId id="2147483672" r:id="rId7"/>
    <p:sldLayoutId id="2147483674" r:id="rId8"/>
    <p:sldLayoutId id="214748367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Status of APNIC’s IPv4 Resources:</a:t>
            </a:r>
            <a:br>
              <a:rPr lang="en-US" sz="3200" dirty="0" smtClean="0"/>
            </a:br>
            <a:r>
              <a:rPr lang="en-US" sz="3200" dirty="0" smtClean="0"/>
              <a:t>Exhaustion &amp; Transfers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Geoff Huston</a:t>
            </a:r>
          </a:p>
          <a:p>
            <a:r>
              <a:rPr lang="en-US" sz="2000" dirty="0" smtClean="0"/>
              <a:t>APNIC Labs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960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352928" cy="1143000"/>
          </a:xfrm>
        </p:spPr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026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LACNIC running a split pool of two /11 blocks</a:t>
            </a:r>
          </a:p>
          <a:p>
            <a:pPr marL="457200" lvl="1" indent="0">
              <a:buNone/>
            </a:pPr>
            <a:r>
              <a:rPr lang="en-US" sz="2400" dirty="0" smtClean="0"/>
              <a:t>6 – 9 months to </a:t>
            </a:r>
            <a:r>
              <a:rPr lang="en-US" sz="2400" dirty="0"/>
              <a:t>go</a:t>
            </a:r>
          </a:p>
          <a:p>
            <a:endParaRPr lang="en-US" sz="2800" dirty="0" smtClean="0"/>
          </a:p>
          <a:p>
            <a:r>
              <a:rPr lang="en-US" sz="2800" dirty="0" smtClean="0"/>
              <a:t>APNIC </a:t>
            </a:r>
            <a:r>
              <a:rPr lang="en-US" sz="2800" dirty="0"/>
              <a:t>running out of their last /</a:t>
            </a:r>
            <a:r>
              <a:rPr lang="en-US" sz="2800" dirty="0" smtClean="0"/>
              <a:t>8</a:t>
            </a:r>
          </a:p>
          <a:p>
            <a:pPr marL="457200" lvl="1" indent="0">
              <a:buNone/>
            </a:pPr>
            <a:r>
              <a:rPr lang="en-US" dirty="0" smtClean="0"/>
              <a:t>2 – 3 </a:t>
            </a:r>
            <a:r>
              <a:rPr lang="en-US" sz="2400" dirty="0" smtClean="0"/>
              <a:t>years to go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AFRINIC still have a pool of 1.5 /8s to go </a:t>
            </a:r>
          </a:p>
          <a:p>
            <a:pPr marL="457200" lvl="1" indent="0">
              <a:buNone/>
            </a:pPr>
            <a:r>
              <a:rPr lang="en-US" dirty="0"/>
              <a:t>2</a:t>
            </a:r>
            <a:r>
              <a:rPr lang="en-US" sz="2400" dirty="0" smtClean="0"/>
              <a:t> years to go</a:t>
            </a:r>
          </a:p>
          <a:p>
            <a:pPr marL="2667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RIPE NCC running out of their last /8</a:t>
            </a:r>
          </a:p>
          <a:p>
            <a:pPr marL="457200" lvl="1" indent="0">
              <a:buNone/>
            </a:pPr>
            <a:r>
              <a:rPr lang="en-US" sz="2400" dirty="0" smtClean="0"/>
              <a:t>4 ½ years to go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/>
              <a:t>ARIN reserved a /10 for V6 </a:t>
            </a:r>
            <a:r>
              <a:rPr lang="en-US" sz="2800" dirty="0" smtClean="0"/>
              <a:t>transition</a:t>
            </a:r>
          </a:p>
          <a:p>
            <a:pPr marL="457200" lvl="1" indent="0">
              <a:buNone/>
            </a:pPr>
            <a:r>
              <a:rPr lang="en-US" dirty="0" smtClean="0"/>
              <a:t>345 years to go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Freeform 3"/>
          <p:cNvSpPr/>
          <p:nvPr/>
        </p:nvSpPr>
        <p:spPr>
          <a:xfrm>
            <a:off x="611560" y="2424801"/>
            <a:ext cx="2560648" cy="648072"/>
          </a:xfrm>
          <a:custGeom>
            <a:avLst/>
            <a:gdLst>
              <a:gd name="connsiteX0" fmla="*/ 920565 w 2560648"/>
              <a:gd name="connsiteY0" fmla="*/ 677039 h 819087"/>
              <a:gd name="connsiteX1" fmla="*/ 2424547 w 2560648"/>
              <a:gd name="connsiteY1" fmla="*/ 785664 h 819087"/>
              <a:gd name="connsiteX2" fmla="*/ 2357703 w 2560648"/>
              <a:gd name="connsiteY2" fmla="*/ 225827 h 819087"/>
              <a:gd name="connsiteX3" fmla="*/ 1254783 w 2560648"/>
              <a:gd name="connsiteY3" fmla="*/ 221 h 819087"/>
              <a:gd name="connsiteX4" fmla="*/ 59954 w 2560648"/>
              <a:gd name="connsiteY4" fmla="*/ 259250 h 819087"/>
              <a:gd name="connsiteX5" fmla="*/ 260484 w 2560648"/>
              <a:gd name="connsiteY5" fmla="*/ 626904 h 819087"/>
              <a:gd name="connsiteX6" fmla="*/ 970698 w 2560648"/>
              <a:gd name="connsiteY6" fmla="*/ 819087 h 8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0648" h="819087">
                <a:moveTo>
                  <a:pt x="920565" y="677039"/>
                </a:moveTo>
                <a:cubicBezTo>
                  <a:pt x="1552794" y="768952"/>
                  <a:pt x="2185024" y="860866"/>
                  <a:pt x="2424547" y="785664"/>
                </a:cubicBezTo>
                <a:cubicBezTo>
                  <a:pt x="2664070" y="710462"/>
                  <a:pt x="2552664" y="356734"/>
                  <a:pt x="2357703" y="225827"/>
                </a:cubicBezTo>
                <a:cubicBezTo>
                  <a:pt x="2162742" y="94920"/>
                  <a:pt x="1637741" y="-5349"/>
                  <a:pt x="1254783" y="221"/>
                </a:cubicBezTo>
                <a:cubicBezTo>
                  <a:pt x="871825" y="5791"/>
                  <a:pt x="225670" y="154803"/>
                  <a:pt x="59954" y="259250"/>
                </a:cubicBezTo>
                <a:cubicBezTo>
                  <a:pt x="-105762" y="363697"/>
                  <a:pt x="108693" y="533598"/>
                  <a:pt x="260484" y="626904"/>
                </a:cubicBezTo>
                <a:cubicBezTo>
                  <a:pt x="412275" y="720210"/>
                  <a:pt x="970698" y="819087"/>
                  <a:pt x="970698" y="81908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090124">
            <a:off x="1888624" y="3560950"/>
            <a:ext cx="583044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AhnbergHand"/>
                <a:cs typeface="AhnbergHand"/>
              </a:rPr>
              <a:t>Let’s take a more detailed look at</a:t>
            </a:r>
            <a:endParaRPr lang="en-US" sz="2400" dirty="0">
              <a:solidFill>
                <a:srgbClr val="000090"/>
              </a:solidFill>
              <a:latin typeface="AhnbergHand"/>
              <a:cs typeface="AhnbergHand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hnbergHand"/>
                <a:cs typeface="AhnbergHand"/>
              </a:rPr>
              <a:t>APNIC’s situation</a:t>
            </a:r>
          </a:p>
        </p:txBody>
      </p:sp>
    </p:spTree>
    <p:extLst>
      <p:ext uri="{BB962C8B-B14F-4D97-AF65-F5344CB8AC3E}">
        <p14:creationId xmlns:p14="http://schemas.microsoft.com/office/powerpoint/2010/main" val="76191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11</a:t>
            </a:fld>
            <a:endParaRPr lang="en-AU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988840"/>
            <a:ext cx="72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2. APNIC’s Last /8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77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IPv4 Address Pools:</a:t>
            </a:r>
            <a:br>
              <a:rPr lang="en-US" dirty="0" smtClean="0"/>
            </a:br>
            <a:r>
              <a:rPr lang="en-US" dirty="0" smtClean="0"/>
              <a:t>August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3" y="2461097"/>
            <a:ext cx="7581345" cy="1916349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69321" y="2616023"/>
            <a:ext cx="8550618" cy="412317"/>
          </a:xfrm>
          <a:custGeom>
            <a:avLst/>
            <a:gdLst>
              <a:gd name="connsiteX0" fmla="*/ 662310 w 8550618"/>
              <a:gd name="connsiteY0" fmla="*/ 86146 h 412317"/>
              <a:gd name="connsiteX1" fmla="*/ 164079 w 8550618"/>
              <a:gd name="connsiteY1" fmla="*/ 226823 h 412317"/>
              <a:gd name="connsiteX2" fmla="*/ 416125 w 8550618"/>
              <a:gd name="connsiteY2" fmla="*/ 402669 h 412317"/>
              <a:gd name="connsiteX3" fmla="*/ 4501617 w 8550618"/>
              <a:gd name="connsiteY3" fmla="*/ 379223 h 412317"/>
              <a:gd name="connsiteX4" fmla="*/ 8118187 w 8550618"/>
              <a:gd name="connsiteY4" fmla="*/ 402669 h 412317"/>
              <a:gd name="connsiteX5" fmla="*/ 8030264 w 8550618"/>
              <a:gd name="connsiteY5" fmla="*/ 191654 h 412317"/>
              <a:gd name="connsiteX6" fmla="*/ 4032694 w 8550618"/>
              <a:gd name="connsiteY6" fmla="*/ 168208 h 412317"/>
              <a:gd name="connsiteX7" fmla="*/ 287171 w 8550618"/>
              <a:gd name="connsiteY7" fmla="*/ 9946 h 412317"/>
              <a:gd name="connsiteX8" fmla="*/ 269587 w 8550618"/>
              <a:gd name="connsiteY8" fmla="*/ 15808 h 412317"/>
              <a:gd name="connsiteX9" fmla="*/ 99602 w 8550618"/>
              <a:gd name="connsiteY9" fmla="*/ 74423 h 41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50618" h="412317">
                <a:moveTo>
                  <a:pt x="662310" y="86146"/>
                </a:moveTo>
                <a:cubicBezTo>
                  <a:pt x="433710" y="130107"/>
                  <a:pt x="205110" y="174069"/>
                  <a:pt x="164079" y="226823"/>
                </a:cubicBezTo>
                <a:cubicBezTo>
                  <a:pt x="123048" y="279577"/>
                  <a:pt x="-306798" y="377269"/>
                  <a:pt x="416125" y="402669"/>
                </a:cubicBezTo>
                <a:cubicBezTo>
                  <a:pt x="1139048" y="428069"/>
                  <a:pt x="4501617" y="379223"/>
                  <a:pt x="4501617" y="379223"/>
                </a:cubicBezTo>
                <a:cubicBezTo>
                  <a:pt x="5785294" y="379223"/>
                  <a:pt x="7530079" y="433930"/>
                  <a:pt x="8118187" y="402669"/>
                </a:cubicBezTo>
                <a:cubicBezTo>
                  <a:pt x="8706295" y="371408"/>
                  <a:pt x="8711179" y="230731"/>
                  <a:pt x="8030264" y="191654"/>
                </a:cubicBezTo>
                <a:cubicBezTo>
                  <a:pt x="7349349" y="152577"/>
                  <a:pt x="5323209" y="198493"/>
                  <a:pt x="4032694" y="168208"/>
                </a:cubicBezTo>
                <a:cubicBezTo>
                  <a:pt x="2742179" y="137923"/>
                  <a:pt x="914355" y="35346"/>
                  <a:pt x="287171" y="9946"/>
                </a:cubicBezTo>
                <a:cubicBezTo>
                  <a:pt x="-340013" y="-15454"/>
                  <a:pt x="269587" y="15808"/>
                  <a:pt x="269587" y="15808"/>
                </a:cubicBezTo>
                <a:lnTo>
                  <a:pt x="99602" y="7442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Allocation from the last 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This means that Members can still get IPv4 address space; however,  each Member is entitled to a total maximum of a /22 (or 1,024 addresses) from each pool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7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36" t="2265" r="2589" b="2900"/>
          <a:stretch/>
        </p:blipFill>
        <p:spPr>
          <a:xfrm>
            <a:off x="2976664" y="1825625"/>
            <a:ext cx="5982510" cy="3972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103/8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Assigned: 8,798,720</a:t>
            </a:r>
          </a:p>
          <a:p>
            <a:pPr marL="0" indent="0">
              <a:buNone/>
            </a:pPr>
            <a:r>
              <a:rPr lang="en-US" dirty="0" smtClean="0"/>
              <a:t>Available: 7,790,336</a:t>
            </a:r>
          </a:p>
          <a:p>
            <a:pPr marL="0" indent="0">
              <a:buNone/>
            </a:pPr>
            <a:r>
              <a:rPr lang="en-US" dirty="0" smtClean="0"/>
              <a:t>Reserved: </a:t>
            </a:r>
            <a:r>
              <a:rPr lang="en-US" dirty="0"/>
              <a:t> </a:t>
            </a:r>
            <a:r>
              <a:rPr lang="en-US" dirty="0" smtClean="0"/>
              <a:t>  182,528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725502">
            <a:off x="2767289" y="5235220"/>
            <a:ext cx="3042821" cy="369332"/>
          </a:xfrm>
          <a:prstGeom prst="rect">
            <a:avLst/>
          </a:prstGeom>
          <a:solidFill>
            <a:srgbClr val="FFF5C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As of mid August 2016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46418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116"/>
            <a:ext cx="8229600" cy="1143000"/>
          </a:xfrm>
        </p:spPr>
        <p:txBody>
          <a:bodyPr/>
          <a:lstStyle/>
          <a:p>
            <a:r>
              <a:rPr lang="en-US" dirty="0" smtClean="0"/>
              <a:t>APNIC’s Last /8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610783"/>
            <a:ext cx="8686800" cy="60992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01792" y="1225061"/>
            <a:ext cx="79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Oldest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62092" y="6148752"/>
            <a:ext cx="13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Most Recent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87615" y="1113692"/>
            <a:ext cx="90853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33438" y="3141785"/>
            <a:ext cx="246185" cy="674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5562600" y="3141785"/>
            <a:ext cx="240323" cy="674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58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Allocation Sizes - APNIC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7846"/>
            <a:ext cx="8457363" cy="592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Larger Holdings in 103/8?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9800" cy="973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1800" dirty="0" smtClean="0"/>
              <a:t>There are 100 instances where the same end entity is listed as holding more than 1,024 addresses assigned from 103/8</a:t>
            </a:r>
          </a:p>
          <a:p>
            <a:pPr marL="0" indent="0">
              <a:buNone/>
            </a:pPr>
            <a:r>
              <a:rPr lang="en-AU" sz="1800" dirty="0" smtClean="0"/>
              <a:t>These are probably the result of post-allocation mergers, acquisitions and transfers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58" y="2699727"/>
            <a:ext cx="1790700" cy="326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3452447"/>
            <a:ext cx="308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Cumulatively, this accounts for 66,368 addresses, or 8.5% of all addresses that have </a:t>
            </a:r>
            <a:r>
              <a:rPr lang="en-AU" smtClean="0"/>
              <a:t>been assigned from 103/8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772508" y="2679818"/>
            <a:ext cx="668227" cy="3382257"/>
          </a:xfrm>
          <a:custGeom>
            <a:avLst/>
            <a:gdLst>
              <a:gd name="connsiteX0" fmla="*/ 23446 w 668227"/>
              <a:gd name="connsiteY0" fmla="*/ 4767 h 3382257"/>
              <a:gd name="connsiteX1" fmla="*/ 252046 w 668227"/>
              <a:gd name="connsiteY1" fmla="*/ 10628 h 3382257"/>
              <a:gd name="connsiteX2" fmla="*/ 416169 w 668227"/>
              <a:gd name="connsiteY2" fmla="*/ 98551 h 3382257"/>
              <a:gd name="connsiteX3" fmla="*/ 445477 w 668227"/>
              <a:gd name="connsiteY3" fmla="*/ 415074 h 3382257"/>
              <a:gd name="connsiteX4" fmla="*/ 474784 w 668227"/>
              <a:gd name="connsiteY4" fmla="*/ 936751 h 3382257"/>
              <a:gd name="connsiteX5" fmla="*/ 416169 w 668227"/>
              <a:gd name="connsiteY5" fmla="*/ 1159490 h 3382257"/>
              <a:gd name="connsiteX6" fmla="*/ 668215 w 668227"/>
              <a:gd name="connsiteY6" fmla="*/ 1241551 h 3382257"/>
              <a:gd name="connsiteX7" fmla="*/ 427892 w 668227"/>
              <a:gd name="connsiteY7" fmla="*/ 1323613 h 3382257"/>
              <a:gd name="connsiteX8" fmla="*/ 545123 w 668227"/>
              <a:gd name="connsiteY8" fmla="*/ 1434982 h 3382257"/>
              <a:gd name="connsiteX9" fmla="*/ 474784 w 668227"/>
              <a:gd name="connsiteY9" fmla="*/ 2267320 h 3382257"/>
              <a:gd name="connsiteX10" fmla="*/ 386861 w 668227"/>
              <a:gd name="connsiteY10" fmla="*/ 3263782 h 3382257"/>
              <a:gd name="connsiteX11" fmla="*/ 0 w 668227"/>
              <a:gd name="connsiteY11" fmla="*/ 3363428 h 338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8227" h="3382257">
                <a:moveTo>
                  <a:pt x="23446" y="4767"/>
                </a:moveTo>
                <a:cubicBezTo>
                  <a:pt x="105019" y="-118"/>
                  <a:pt x="186592" y="-5003"/>
                  <a:pt x="252046" y="10628"/>
                </a:cubicBezTo>
                <a:cubicBezTo>
                  <a:pt x="317500" y="26259"/>
                  <a:pt x="383931" y="31143"/>
                  <a:pt x="416169" y="98551"/>
                </a:cubicBezTo>
                <a:cubicBezTo>
                  <a:pt x="448407" y="165959"/>
                  <a:pt x="435708" y="275374"/>
                  <a:pt x="445477" y="415074"/>
                </a:cubicBezTo>
                <a:cubicBezTo>
                  <a:pt x="455246" y="554774"/>
                  <a:pt x="479669" y="812682"/>
                  <a:pt x="474784" y="936751"/>
                </a:cubicBezTo>
                <a:cubicBezTo>
                  <a:pt x="469899" y="1060820"/>
                  <a:pt x="383931" y="1108690"/>
                  <a:pt x="416169" y="1159490"/>
                </a:cubicBezTo>
                <a:cubicBezTo>
                  <a:pt x="448407" y="1210290"/>
                  <a:pt x="666261" y="1214197"/>
                  <a:pt x="668215" y="1241551"/>
                </a:cubicBezTo>
                <a:cubicBezTo>
                  <a:pt x="670169" y="1268905"/>
                  <a:pt x="448407" y="1291375"/>
                  <a:pt x="427892" y="1323613"/>
                </a:cubicBezTo>
                <a:cubicBezTo>
                  <a:pt x="407377" y="1355851"/>
                  <a:pt x="537308" y="1277698"/>
                  <a:pt x="545123" y="1434982"/>
                </a:cubicBezTo>
                <a:cubicBezTo>
                  <a:pt x="552938" y="1592266"/>
                  <a:pt x="501161" y="1962520"/>
                  <a:pt x="474784" y="2267320"/>
                </a:cubicBezTo>
                <a:cubicBezTo>
                  <a:pt x="448407" y="2572120"/>
                  <a:pt x="465992" y="3081097"/>
                  <a:pt x="386861" y="3263782"/>
                </a:cubicBezTo>
                <a:cubicBezTo>
                  <a:pt x="307730" y="3446467"/>
                  <a:pt x="0" y="3363428"/>
                  <a:pt x="0" y="3363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52446" y="3799549"/>
            <a:ext cx="962151" cy="193441"/>
          </a:xfrm>
          <a:custGeom>
            <a:avLst/>
            <a:gdLst>
              <a:gd name="connsiteX0" fmla="*/ 0 w 962151"/>
              <a:gd name="connsiteY0" fmla="*/ 117241 h 193441"/>
              <a:gd name="connsiteX1" fmla="*/ 492369 w 962151"/>
              <a:gd name="connsiteY1" fmla="*/ 46903 h 193441"/>
              <a:gd name="connsiteX2" fmla="*/ 955431 w 962151"/>
              <a:gd name="connsiteY2" fmla="*/ 105518 h 193441"/>
              <a:gd name="connsiteX3" fmla="*/ 762000 w 962151"/>
              <a:gd name="connsiteY3" fmla="*/ 10 h 193441"/>
              <a:gd name="connsiteX4" fmla="*/ 961292 w 962151"/>
              <a:gd name="connsiteY4" fmla="*/ 99657 h 193441"/>
              <a:gd name="connsiteX5" fmla="*/ 820616 w 962151"/>
              <a:gd name="connsiteY5" fmla="*/ 193441 h 19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151" h="193441">
                <a:moveTo>
                  <a:pt x="0" y="117241"/>
                </a:moveTo>
                <a:cubicBezTo>
                  <a:pt x="166565" y="83049"/>
                  <a:pt x="333131" y="48857"/>
                  <a:pt x="492369" y="46903"/>
                </a:cubicBezTo>
                <a:cubicBezTo>
                  <a:pt x="651607" y="44949"/>
                  <a:pt x="910493" y="113333"/>
                  <a:pt x="955431" y="105518"/>
                </a:cubicBezTo>
                <a:cubicBezTo>
                  <a:pt x="1000370" y="97702"/>
                  <a:pt x="761023" y="987"/>
                  <a:pt x="762000" y="10"/>
                </a:cubicBezTo>
                <a:cubicBezTo>
                  <a:pt x="762977" y="-967"/>
                  <a:pt x="951523" y="67419"/>
                  <a:pt x="961292" y="99657"/>
                </a:cubicBezTo>
                <a:cubicBezTo>
                  <a:pt x="971061" y="131895"/>
                  <a:pt x="895838" y="162668"/>
                  <a:pt x="820616" y="1934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74059"/>
            <a:ext cx="8352928" cy="1143000"/>
          </a:xfrm>
        </p:spPr>
        <p:txBody>
          <a:bodyPr/>
          <a:lstStyle/>
          <a:p>
            <a:r>
              <a:rPr lang="en-US" dirty="0" smtClean="0"/>
              <a:t>Country Allocations from 103/8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69"/>
            <a:ext cx="914400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83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74059"/>
            <a:ext cx="8352928" cy="1143000"/>
          </a:xfrm>
        </p:spPr>
        <p:txBody>
          <a:bodyPr/>
          <a:lstStyle/>
          <a:p>
            <a:r>
              <a:rPr lang="en-US" dirty="0" smtClean="0"/>
              <a:t>Country Allocations from 103/8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213"/>
            <a:ext cx="9144000" cy="391885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704033" y="5087559"/>
            <a:ext cx="728505" cy="891210"/>
          </a:xfrm>
          <a:custGeom>
            <a:avLst/>
            <a:gdLst>
              <a:gd name="connsiteX0" fmla="*/ 728505 w 728505"/>
              <a:gd name="connsiteY0" fmla="*/ 891210 h 891210"/>
              <a:gd name="connsiteX1" fmla="*/ 60290 w 728505"/>
              <a:gd name="connsiteY1" fmla="*/ 58872 h 891210"/>
              <a:gd name="connsiteX2" fmla="*/ 72013 w 728505"/>
              <a:gd name="connsiteY2" fmla="*/ 205410 h 891210"/>
              <a:gd name="connsiteX3" fmla="*/ 1675 w 728505"/>
              <a:gd name="connsiteY3" fmla="*/ 6118 h 891210"/>
              <a:gd name="connsiteX4" fmla="*/ 154075 w 728505"/>
              <a:gd name="connsiteY4" fmla="*/ 70595 h 89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505" h="891210">
                <a:moveTo>
                  <a:pt x="728505" y="891210"/>
                </a:moveTo>
                <a:cubicBezTo>
                  <a:pt x="449105" y="532191"/>
                  <a:pt x="169705" y="173172"/>
                  <a:pt x="60290" y="58872"/>
                </a:cubicBezTo>
                <a:cubicBezTo>
                  <a:pt x="-49125" y="-55428"/>
                  <a:pt x="81782" y="214202"/>
                  <a:pt x="72013" y="205410"/>
                </a:cubicBezTo>
                <a:cubicBezTo>
                  <a:pt x="62244" y="196618"/>
                  <a:pt x="-12002" y="28587"/>
                  <a:pt x="1675" y="6118"/>
                </a:cubicBezTo>
                <a:cubicBezTo>
                  <a:pt x="15352" y="-16351"/>
                  <a:pt x="84713" y="27122"/>
                  <a:pt x="154075" y="705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53873" y="5167582"/>
            <a:ext cx="660373" cy="734987"/>
          </a:xfrm>
          <a:custGeom>
            <a:avLst/>
            <a:gdLst>
              <a:gd name="connsiteX0" fmla="*/ 660373 w 660373"/>
              <a:gd name="connsiteY0" fmla="*/ 734987 h 734987"/>
              <a:gd name="connsiteX1" fmla="*/ 132835 w 660373"/>
              <a:gd name="connsiteY1" fmla="*/ 107803 h 734987"/>
              <a:gd name="connsiteX2" fmla="*/ 27327 w 660373"/>
              <a:gd name="connsiteY2" fmla="*/ 19880 h 734987"/>
              <a:gd name="connsiteX3" fmla="*/ 162142 w 660373"/>
              <a:gd name="connsiteY3" fmla="*/ 43326 h 734987"/>
              <a:gd name="connsiteX4" fmla="*/ 3881 w 660373"/>
              <a:gd name="connsiteY4" fmla="*/ 2295 h 734987"/>
              <a:gd name="connsiteX5" fmla="*/ 44912 w 660373"/>
              <a:gd name="connsiteY5" fmla="*/ 125387 h 7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373" h="734987">
                <a:moveTo>
                  <a:pt x="660373" y="734987"/>
                </a:moveTo>
                <a:cubicBezTo>
                  <a:pt x="449358" y="480987"/>
                  <a:pt x="238343" y="226987"/>
                  <a:pt x="132835" y="107803"/>
                </a:cubicBezTo>
                <a:cubicBezTo>
                  <a:pt x="27327" y="-11381"/>
                  <a:pt x="22443" y="30626"/>
                  <a:pt x="27327" y="19880"/>
                </a:cubicBezTo>
                <a:cubicBezTo>
                  <a:pt x="32211" y="9134"/>
                  <a:pt x="166050" y="46257"/>
                  <a:pt x="162142" y="43326"/>
                </a:cubicBezTo>
                <a:cubicBezTo>
                  <a:pt x="158234" y="40395"/>
                  <a:pt x="23419" y="-11382"/>
                  <a:pt x="3881" y="2295"/>
                </a:cubicBezTo>
                <a:cubicBezTo>
                  <a:pt x="-15657" y="15972"/>
                  <a:pt x="44912" y="125387"/>
                  <a:pt x="44912" y="1253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96522" y="5098514"/>
            <a:ext cx="660373" cy="734987"/>
          </a:xfrm>
          <a:custGeom>
            <a:avLst/>
            <a:gdLst>
              <a:gd name="connsiteX0" fmla="*/ 660373 w 660373"/>
              <a:gd name="connsiteY0" fmla="*/ 734987 h 734987"/>
              <a:gd name="connsiteX1" fmla="*/ 132835 w 660373"/>
              <a:gd name="connsiteY1" fmla="*/ 107803 h 734987"/>
              <a:gd name="connsiteX2" fmla="*/ 27327 w 660373"/>
              <a:gd name="connsiteY2" fmla="*/ 19880 h 734987"/>
              <a:gd name="connsiteX3" fmla="*/ 162142 w 660373"/>
              <a:gd name="connsiteY3" fmla="*/ 43326 h 734987"/>
              <a:gd name="connsiteX4" fmla="*/ 3881 w 660373"/>
              <a:gd name="connsiteY4" fmla="*/ 2295 h 734987"/>
              <a:gd name="connsiteX5" fmla="*/ 44912 w 660373"/>
              <a:gd name="connsiteY5" fmla="*/ 125387 h 7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373" h="734987">
                <a:moveTo>
                  <a:pt x="660373" y="734987"/>
                </a:moveTo>
                <a:cubicBezTo>
                  <a:pt x="449358" y="480987"/>
                  <a:pt x="238343" y="226987"/>
                  <a:pt x="132835" y="107803"/>
                </a:cubicBezTo>
                <a:cubicBezTo>
                  <a:pt x="27327" y="-11381"/>
                  <a:pt x="22443" y="30626"/>
                  <a:pt x="27327" y="19880"/>
                </a:cubicBezTo>
                <a:cubicBezTo>
                  <a:pt x="32211" y="9134"/>
                  <a:pt x="166050" y="46257"/>
                  <a:pt x="162142" y="43326"/>
                </a:cubicBezTo>
                <a:cubicBezTo>
                  <a:pt x="158234" y="40395"/>
                  <a:pt x="23419" y="-11382"/>
                  <a:pt x="3881" y="2295"/>
                </a:cubicBezTo>
                <a:cubicBezTo>
                  <a:pt x="-15657" y="15972"/>
                  <a:pt x="44912" y="125387"/>
                  <a:pt x="44912" y="1253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30630" y="5243782"/>
            <a:ext cx="660373" cy="734987"/>
          </a:xfrm>
          <a:custGeom>
            <a:avLst/>
            <a:gdLst>
              <a:gd name="connsiteX0" fmla="*/ 660373 w 660373"/>
              <a:gd name="connsiteY0" fmla="*/ 734987 h 734987"/>
              <a:gd name="connsiteX1" fmla="*/ 132835 w 660373"/>
              <a:gd name="connsiteY1" fmla="*/ 107803 h 734987"/>
              <a:gd name="connsiteX2" fmla="*/ 27327 w 660373"/>
              <a:gd name="connsiteY2" fmla="*/ 19880 h 734987"/>
              <a:gd name="connsiteX3" fmla="*/ 162142 w 660373"/>
              <a:gd name="connsiteY3" fmla="*/ 43326 h 734987"/>
              <a:gd name="connsiteX4" fmla="*/ 3881 w 660373"/>
              <a:gd name="connsiteY4" fmla="*/ 2295 h 734987"/>
              <a:gd name="connsiteX5" fmla="*/ 44912 w 660373"/>
              <a:gd name="connsiteY5" fmla="*/ 125387 h 7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373" h="734987">
                <a:moveTo>
                  <a:pt x="660373" y="734987"/>
                </a:moveTo>
                <a:cubicBezTo>
                  <a:pt x="449358" y="480987"/>
                  <a:pt x="238343" y="226987"/>
                  <a:pt x="132835" y="107803"/>
                </a:cubicBezTo>
                <a:cubicBezTo>
                  <a:pt x="27327" y="-11381"/>
                  <a:pt x="22443" y="30626"/>
                  <a:pt x="27327" y="19880"/>
                </a:cubicBezTo>
                <a:cubicBezTo>
                  <a:pt x="32211" y="9134"/>
                  <a:pt x="166050" y="46257"/>
                  <a:pt x="162142" y="43326"/>
                </a:cubicBezTo>
                <a:cubicBezTo>
                  <a:pt x="158234" y="40395"/>
                  <a:pt x="23419" y="-11382"/>
                  <a:pt x="3881" y="2295"/>
                </a:cubicBezTo>
                <a:cubicBezTo>
                  <a:pt x="-15657" y="15972"/>
                  <a:pt x="44912" y="125387"/>
                  <a:pt x="44912" y="1253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28722" y="5031298"/>
            <a:ext cx="660373" cy="734987"/>
          </a:xfrm>
          <a:custGeom>
            <a:avLst/>
            <a:gdLst>
              <a:gd name="connsiteX0" fmla="*/ 660373 w 660373"/>
              <a:gd name="connsiteY0" fmla="*/ 734987 h 734987"/>
              <a:gd name="connsiteX1" fmla="*/ 132835 w 660373"/>
              <a:gd name="connsiteY1" fmla="*/ 107803 h 734987"/>
              <a:gd name="connsiteX2" fmla="*/ 27327 w 660373"/>
              <a:gd name="connsiteY2" fmla="*/ 19880 h 734987"/>
              <a:gd name="connsiteX3" fmla="*/ 162142 w 660373"/>
              <a:gd name="connsiteY3" fmla="*/ 43326 h 734987"/>
              <a:gd name="connsiteX4" fmla="*/ 3881 w 660373"/>
              <a:gd name="connsiteY4" fmla="*/ 2295 h 734987"/>
              <a:gd name="connsiteX5" fmla="*/ 44912 w 660373"/>
              <a:gd name="connsiteY5" fmla="*/ 125387 h 7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373" h="734987">
                <a:moveTo>
                  <a:pt x="660373" y="734987"/>
                </a:moveTo>
                <a:cubicBezTo>
                  <a:pt x="449358" y="480987"/>
                  <a:pt x="238343" y="226987"/>
                  <a:pt x="132835" y="107803"/>
                </a:cubicBezTo>
                <a:cubicBezTo>
                  <a:pt x="27327" y="-11381"/>
                  <a:pt x="22443" y="30626"/>
                  <a:pt x="27327" y="19880"/>
                </a:cubicBezTo>
                <a:cubicBezTo>
                  <a:pt x="32211" y="9134"/>
                  <a:pt x="166050" y="46257"/>
                  <a:pt x="162142" y="43326"/>
                </a:cubicBezTo>
                <a:cubicBezTo>
                  <a:pt x="158234" y="40395"/>
                  <a:pt x="23419" y="-11382"/>
                  <a:pt x="3881" y="2295"/>
                </a:cubicBezTo>
                <a:cubicBezTo>
                  <a:pt x="-15657" y="15972"/>
                  <a:pt x="44912" y="125387"/>
                  <a:pt x="44912" y="1253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733847" y="5492033"/>
            <a:ext cx="994050" cy="533447"/>
          </a:xfrm>
          <a:custGeom>
            <a:avLst/>
            <a:gdLst>
              <a:gd name="connsiteX0" fmla="*/ 3384 w 994050"/>
              <a:gd name="connsiteY0" fmla="*/ 521905 h 533447"/>
              <a:gd name="connsiteX1" fmla="*/ 56138 w 994050"/>
              <a:gd name="connsiteY1" fmla="*/ 492598 h 533447"/>
              <a:gd name="connsiteX2" fmla="*/ 390245 w 994050"/>
              <a:gd name="connsiteY2" fmla="*/ 187798 h 533447"/>
              <a:gd name="connsiteX3" fmla="*/ 947091 w 994050"/>
              <a:gd name="connsiteY3" fmla="*/ 357782 h 533447"/>
              <a:gd name="connsiteX4" fmla="*/ 894338 w 994050"/>
              <a:gd name="connsiteY4" fmla="*/ 17813 h 533447"/>
              <a:gd name="connsiteX5" fmla="*/ 993984 w 994050"/>
              <a:gd name="connsiteY5" fmla="*/ 47121 h 533447"/>
              <a:gd name="connsiteX6" fmla="*/ 876753 w 994050"/>
              <a:gd name="connsiteY6" fmla="*/ 41259 h 533447"/>
              <a:gd name="connsiteX7" fmla="*/ 911922 w 994050"/>
              <a:gd name="connsiteY7" fmla="*/ 205382 h 53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050" h="533447">
                <a:moveTo>
                  <a:pt x="3384" y="521905"/>
                </a:moveTo>
                <a:cubicBezTo>
                  <a:pt x="-2478" y="535093"/>
                  <a:pt x="-8339" y="548282"/>
                  <a:pt x="56138" y="492598"/>
                </a:cubicBezTo>
                <a:cubicBezTo>
                  <a:pt x="120615" y="436914"/>
                  <a:pt x="241753" y="210267"/>
                  <a:pt x="390245" y="187798"/>
                </a:cubicBezTo>
                <a:cubicBezTo>
                  <a:pt x="538737" y="165329"/>
                  <a:pt x="863076" y="386113"/>
                  <a:pt x="947091" y="357782"/>
                </a:cubicBezTo>
                <a:cubicBezTo>
                  <a:pt x="1031106" y="329451"/>
                  <a:pt x="886523" y="69590"/>
                  <a:pt x="894338" y="17813"/>
                </a:cubicBezTo>
                <a:cubicBezTo>
                  <a:pt x="902153" y="-33964"/>
                  <a:pt x="996915" y="43213"/>
                  <a:pt x="993984" y="47121"/>
                </a:cubicBezTo>
                <a:cubicBezTo>
                  <a:pt x="991053" y="51029"/>
                  <a:pt x="890430" y="14882"/>
                  <a:pt x="876753" y="41259"/>
                </a:cubicBezTo>
                <a:cubicBezTo>
                  <a:pt x="863076" y="67636"/>
                  <a:pt x="911922" y="205382"/>
                  <a:pt x="911922" y="2053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461738" y="5327904"/>
            <a:ext cx="709146" cy="545358"/>
          </a:xfrm>
          <a:custGeom>
            <a:avLst/>
            <a:gdLst>
              <a:gd name="connsiteX0" fmla="*/ 0 w 709146"/>
              <a:gd name="connsiteY0" fmla="*/ 545358 h 545358"/>
              <a:gd name="connsiteX1" fmla="*/ 492370 w 709146"/>
              <a:gd name="connsiteY1" fmla="*/ 158496 h 545358"/>
              <a:gd name="connsiteX2" fmla="*/ 656493 w 709146"/>
              <a:gd name="connsiteY2" fmla="*/ 6096 h 545358"/>
              <a:gd name="connsiteX3" fmla="*/ 509954 w 709146"/>
              <a:gd name="connsiteY3" fmla="*/ 29542 h 545358"/>
              <a:gd name="connsiteX4" fmla="*/ 691662 w 709146"/>
              <a:gd name="connsiteY4" fmla="*/ 23681 h 545358"/>
              <a:gd name="connsiteX5" fmla="*/ 691662 w 709146"/>
              <a:gd name="connsiteY5" fmla="*/ 152634 h 54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146" h="545358">
                <a:moveTo>
                  <a:pt x="0" y="545358"/>
                </a:moveTo>
                <a:cubicBezTo>
                  <a:pt x="191477" y="396865"/>
                  <a:pt x="382955" y="248373"/>
                  <a:pt x="492370" y="158496"/>
                </a:cubicBezTo>
                <a:cubicBezTo>
                  <a:pt x="601786" y="68619"/>
                  <a:pt x="653562" y="27588"/>
                  <a:pt x="656493" y="6096"/>
                </a:cubicBezTo>
                <a:cubicBezTo>
                  <a:pt x="659424" y="-15396"/>
                  <a:pt x="504092" y="26611"/>
                  <a:pt x="509954" y="29542"/>
                </a:cubicBezTo>
                <a:cubicBezTo>
                  <a:pt x="515816" y="32473"/>
                  <a:pt x="661377" y="3166"/>
                  <a:pt x="691662" y="23681"/>
                </a:cubicBezTo>
                <a:cubicBezTo>
                  <a:pt x="721947" y="44196"/>
                  <a:pt x="706804" y="98415"/>
                  <a:pt x="691662" y="1526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75585" y="5159282"/>
            <a:ext cx="580682" cy="866380"/>
          </a:xfrm>
          <a:custGeom>
            <a:avLst/>
            <a:gdLst>
              <a:gd name="connsiteX0" fmla="*/ 0 w 580682"/>
              <a:gd name="connsiteY0" fmla="*/ 866380 h 866380"/>
              <a:gd name="connsiteX1" fmla="*/ 463061 w 580682"/>
              <a:gd name="connsiteY1" fmla="*/ 473656 h 866380"/>
              <a:gd name="connsiteX2" fmla="*/ 580292 w 580682"/>
              <a:gd name="connsiteY2" fmla="*/ 256780 h 866380"/>
              <a:gd name="connsiteX3" fmla="*/ 439615 w 580682"/>
              <a:gd name="connsiteY3" fmla="*/ 10595 h 866380"/>
              <a:gd name="connsiteX4" fmla="*/ 445477 w 580682"/>
              <a:gd name="connsiteY4" fmla="*/ 139549 h 866380"/>
              <a:gd name="connsiteX5" fmla="*/ 433753 w 580682"/>
              <a:gd name="connsiteY5" fmla="*/ 4733 h 866380"/>
              <a:gd name="connsiteX6" fmla="*/ 533400 w 580682"/>
              <a:gd name="connsiteY6" fmla="*/ 28180 h 86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682" h="866380">
                <a:moveTo>
                  <a:pt x="0" y="866380"/>
                </a:moveTo>
                <a:cubicBezTo>
                  <a:pt x="183173" y="720818"/>
                  <a:pt x="366346" y="575256"/>
                  <a:pt x="463061" y="473656"/>
                </a:cubicBezTo>
                <a:cubicBezTo>
                  <a:pt x="559776" y="372056"/>
                  <a:pt x="584200" y="333957"/>
                  <a:pt x="580292" y="256780"/>
                </a:cubicBezTo>
                <a:cubicBezTo>
                  <a:pt x="576384" y="179603"/>
                  <a:pt x="462084" y="30133"/>
                  <a:pt x="439615" y="10595"/>
                </a:cubicBezTo>
                <a:cubicBezTo>
                  <a:pt x="417146" y="-8944"/>
                  <a:pt x="446454" y="140526"/>
                  <a:pt x="445477" y="139549"/>
                </a:cubicBezTo>
                <a:cubicBezTo>
                  <a:pt x="444500" y="138572"/>
                  <a:pt x="419099" y="23294"/>
                  <a:pt x="433753" y="4733"/>
                </a:cubicBezTo>
                <a:cubicBezTo>
                  <a:pt x="448407" y="-13828"/>
                  <a:pt x="533400" y="28180"/>
                  <a:pt x="533400" y="281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756031" y="5306934"/>
            <a:ext cx="252046" cy="742174"/>
          </a:xfrm>
          <a:custGeom>
            <a:avLst/>
            <a:gdLst>
              <a:gd name="connsiteX0" fmla="*/ 0 w 252046"/>
              <a:gd name="connsiteY0" fmla="*/ 742174 h 742174"/>
              <a:gd name="connsiteX1" fmla="*/ 246184 w 252046"/>
              <a:gd name="connsiteY1" fmla="*/ 490128 h 742174"/>
              <a:gd name="connsiteX2" fmla="*/ 87923 w 252046"/>
              <a:gd name="connsiteY2" fmla="*/ 44651 h 742174"/>
              <a:gd name="connsiteX3" fmla="*/ 5861 w 252046"/>
              <a:gd name="connsiteY3" fmla="*/ 132574 h 742174"/>
              <a:gd name="connsiteX4" fmla="*/ 93784 w 252046"/>
              <a:gd name="connsiteY4" fmla="*/ 3620 h 742174"/>
              <a:gd name="connsiteX5" fmla="*/ 252046 w 252046"/>
              <a:gd name="connsiteY5" fmla="*/ 32928 h 74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46" h="742174">
                <a:moveTo>
                  <a:pt x="0" y="742174"/>
                </a:moveTo>
                <a:cubicBezTo>
                  <a:pt x="115765" y="674278"/>
                  <a:pt x="231530" y="606382"/>
                  <a:pt x="246184" y="490128"/>
                </a:cubicBezTo>
                <a:cubicBezTo>
                  <a:pt x="260838" y="373874"/>
                  <a:pt x="127977" y="104243"/>
                  <a:pt x="87923" y="44651"/>
                </a:cubicBezTo>
                <a:cubicBezTo>
                  <a:pt x="47869" y="-14941"/>
                  <a:pt x="4884" y="139412"/>
                  <a:pt x="5861" y="132574"/>
                </a:cubicBezTo>
                <a:cubicBezTo>
                  <a:pt x="6838" y="125735"/>
                  <a:pt x="52753" y="20228"/>
                  <a:pt x="93784" y="3620"/>
                </a:cubicBezTo>
                <a:cubicBezTo>
                  <a:pt x="134815" y="-12988"/>
                  <a:pt x="252046" y="32928"/>
                  <a:pt x="252046" y="329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91000" y="603739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Huh?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2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2</a:t>
            </a:fld>
            <a:endParaRPr lang="en-AU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5428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1. IPv4 Exhaustion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06358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Activity in the Last 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6 Inter-RIR </a:t>
            </a:r>
            <a:r>
              <a:rPr lang="hr-HR" dirty="0" err="1" smtClean="0"/>
              <a:t>transfers</a:t>
            </a:r>
            <a:r>
              <a:rPr lang="hr-HR" dirty="0" smtClean="0"/>
              <a:t>:</a:t>
            </a:r>
          </a:p>
          <a:p>
            <a:pPr marL="457200" lvl="1" indent="0">
              <a:buNone/>
            </a:pPr>
            <a:r>
              <a:rPr lang="hr-HR" sz="2000" dirty="0"/>
              <a:t>2,048 </a:t>
            </a:r>
            <a:r>
              <a:rPr lang="hr-HR" sz="2000" dirty="0" err="1"/>
              <a:t>addresses</a:t>
            </a:r>
            <a:r>
              <a:rPr lang="hr-HR" sz="2000" dirty="0"/>
              <a:t> </a:t>
            </a:r>
            <a:r>
              <a:rPr lang="hr-HR" sz="2000" dirty="0" err="1"/>
              <a:t>transferred</a:t>
            </a:r>
            <a:r>
              <a:rPr lang="hr-HR" sz="2000" dirty="0"/>
              <a:t> to RIPE NCC, </a:t>
            </a:r>
            <a:r>
              <a:rPr lang="hr-HR" sz="2000" dirty="0" err="1"/>
              <a:t>Netherlands</a:t>
            </a:r>
            <a:r>
              <a:rPr lang="hr-HR" sz="2000" dirty="0"/>
              <a:t> (2015)</a:t>
            </a:r>
          </a:p>
          <a:p>
            <a:pPr marL="457200" lvl="1" indent="0">
              <a:buNone/>
            </a:pPr>
            <a:r>
              <a:rPr lang="hr-HR" sz="2000" dirty="0"/>
              <a:t>1,024 </a:t>
            </a:r>
            <a:r>
              <a:rPr lang="hr-HR" sz="2000" dirty="0" err="1"/>
              <a:t>addresses</a:t>
            </a:r>
            <a:r>
              <a:rPr lang="hr-HR" sz="2000" dirty="0"/>
              <a:t> </a:t>
            </a:r>
            <a:r>
              <a:rPr lang="hr-HR" sz="2000" dirty="0" err="1"/>
              <a:t>transferred</a:t>
            </a:r>
            <a:r>
              <a:rPr lang="hr-HR" sz="2000" dirty="0"/>
              <a:t> to RIPE NCC, Iran (2016)</a:t>
            </a:r>
            <a:endParaRPr lang="en-US" sz="2000" dirty="0"/>
          </a:p>
          <a:p>
            <a:pPr marL="457200" lvl="1" indent="0">
              <a:buNone/>
            </a:pPr>
            <a:r>
              <a:rPr lang="hr-HR" sz="2000" dirty="0" smtClean="0"/>
              <a:t>3,072 </a:t>
            </a:r>
            <a:r>
              <a:rPr lang="hr-HR" sz="2000" dirty="0" err="1" smtClean="0"/>
              <a:t>addresses</a:t>
            </a:r>
            <a:r>
              <a:rPr lang="hr-HR" sz="2000" dirty="0" smtClean="0"/>
              <a:t> </a:t>
            </a:r>
            <a:r>
              <a:rPr lang="hr-HR" sz="2000" dirty="0" err="1" smtClean="0"/>
              <a:t>transferred</a:t>
            </a:r>
            <a:r>
              <a:rPr lang="hr-HR" sz="2000" dirty="0" smtClean="0"/>
              <a:t> to ARIN, United </a:t>
            </a:r>
            <a:r>
              <a:rPr lang="hr-HR" sz="2000" dirty="0" err="1" smtClean="0"/>
              <a:t>States</a:t>
            </a:r>
            <a:r>
              <a:rPr lang="hr-HR" sz="2000" dirty="0" smtClean="0"/>
              <a:t> (2016)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195 APNIC transfers: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dirty="0" smtClean="0"/>
              <a:t>172,032 </a:t>
            </a:r>
            <a:r>
              <a:rPr lang="hr-HR" sz="2000" dirty="0" err="1"/>
              <a:t>addresses</a:t>
            </a:r>
            <a:r>
              <a:rPr lang="hr-HR" sz="2000" dirty="0"/>
              <a:t> </a:t>
            </a:r>
            <a:r>
              <a:rPr lang="hr-HR" sz="2000" dirty="0" err="1" smtClean="0"/>
              <a:t>transferred</a:t>
            </a:r>
            <a:r>
              <a:rPr lang="hr-HR" sz="2000" dirty="0" smtClean="0"/>
              <a:t> </a:t>
            </a: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47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189"/>
            <a:ext cx="8229600" cy="1143000"/>
          </a:xfrm>
        </p:spPr>
        <p:txBody>
          <a:bodyPr/>
          <a:lstStyle/>
          <a:p>
            <a:r>
              <a:rPr lang="en-US" dirty="0" smtClean="0"/>
              <a:t>Advertised </a:t>
            </a:r>
            <a:r>
              <a:rPr lang="en-US" dirty="0" err="1" smtClean="0"/>
              <a:t>vs</a:t>
            </a:r>
            <a:r>
              <a:rPr lang="en-US" dirty="0" smtClean="0"/>
              <a:t> Assigned in 103/8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8" y="2110337"/>
            <a:ext cx="379827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Assigned Addresses: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is-IS" dirty="0" smtClean="0"/>
              <a:t>8,804,352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Advertised Addresses: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5,865,984</a:t>
            </a:r>
          </a:p>
          <a:p>
            <a:pPr marL="0" indent="0">
              <a:buNone/>
            </a:pPr>
            <a:r>
              <a:rPr lang="en-US" dirty="0" smtClean="0"/>
              <a:t>Unadvertised Addresses: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2,938,368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97" y="3751385"/>
            <a:ext cx="4650153" cy="2790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43" y="961292"/>
            <a:ext cx="4650155" cy="2790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5606" y="4038429"/>
            <a:ext cx="304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1/3 of the </a:t>
            </a:r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assigned space from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last /8 is not advertised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85892" y="4003576"/>
            <a:ext cx="1331578" cy="386803"/>
          </a:xfrm>
          <a:custGeom>
            <a:avLst/>
            <a:gdLst>
              <a:gd name="connsiteX0" fmla="*/ 0 w 1331578"/>
              <a:gd name="connsiteY0" fmla="*/ 386716 h 386803"/>
              <a:gd name="connsiteX1" fmla="*/ 902677 w 1331578"/>
              <a:gd name="connsiteY1" fmla="*/ 328101 h 386803"/>
              <a:gd name="connsiteX2" fmla="*/ 1307123 w 1331578"/>
              <a:gd name="connsiteY2" fmla="*/ 29162 h 386803"/>
              <a:gd name="connsiteX3" fmla="*/ 1166446 w 1331578"/>
              <a:gd name="connsiteY3" fmla="*/ 23301 h 386803"/>
              <a:gd name="connsiteX4" fmla="*/ 1307123 w 1331578"/>
              <a:gd name="connsiteY4" fmla="*/ 5716 h 386803"/>
              <a:gd name="connsiteX5" fmla="*/ 1330570 w 1331578"/>
              <a:gd name="connsiteY5" fmla="*/ 134670 h 38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1578" h="386803">
                <a:moveTo>
                  <a:pt x="0" y="386716"/>
                </a:moveTo>
                <a:cubicBezTo>
                  <a:pt x="342411" y="387204"/>
                  <a:pt x="684823" y="387693"/>
                  <a:pt x="902677" y="328101"/>
                </a:cubicBezTo>
                <a:cubicBezTo>
                  <a:pt x="1120531" y="268509"/>
                  <a:pt x="1263161" y="79962"/>
                  <a:pt x="1307123" y="29162"/>
                </a:cubicBezTo>
                <a:cubicBezTo>
                  <a:pt x="1351085" y="-21638"/>
                  <a:pt x="1166446" y="27209"/>
                  <a:pt x="1166446" y="23301"/>
                </a:cubicBezTo>
                <a:cubicBezTo>
                  <a:pt x="1166446" y="19393"/>
                  <a:pt x="1279769" y="-12845"/>
                  <a:pt x="1307123" y="5716"/>
                </a:cubicBezTo>
                <a:cubicBezTo>
                  <a:pt x="1334477" y="24277"/>
                  <a:pt x="1332523" y="79473"/>
                  <a:pt x="1330570" y="134670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496775" y="3734501"/>
            <a:ext cx="566128" cy="409121"/>
          </a:xfrm>
          <a:custGeom>
            <a:avLst/>
            <a:gdLst>
              <a:gd name="connsiteX0" fmla="*/ 219333 w 566128"/>
              <a:gd name="connsiteY0" fmla="*/ 392022 h 409121"/>
              <a:gd name="connsiteX1" fmla="*/ 272087 w 566128"/>
              <a:gd name="connsiteY1" fmla="*/ 403745 h 409121"/>
              <a:gd name="connsiteX2" fmla="*/ 559302 w 566128"/>
              <a:gd name="connsiteY2" fmla="*/ 315822 h 409121"/>
              <a:gd name="connsiteX3" fmla="*/ 436210 w 566128"/>
              <a:gd name="connsiteY3" fmla="*/ 16884 h 409121"/>
              <a:gd name="connsiteX4" fmla="*/ 2456 w 566128"/>
              <a:gd name="connsiteY4" fmla="*/ 69637 h 409121"/>
              <a:gd name="connsiteX5" fmla="*/ 248640 w 566128"/>
              <a:gd name="connsiteY5" fmla="*/ 339268 h 40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28" h="409121">
                <a:moveTo>
                  <a:pt x="219333" y="392022"/>
                </a:moveTo>
                <a:cubicBezTo>
                  <a:pt x="217379" y="404233"/>
                  <a:pt x="215426" y="416445"/>
                  <a:pt x="272087" y="403745"/>
                </a:cubicBezTo>
                <a:cubicBezTo>
                  <a:pt x="328748" y="391045"/>
                  <a:pt x="531948" y="380299"/>
                  <a:pt x="559302" y="315822"/>
                </a:cubicBezTo>
                <a:cubicBezTo>
                  <a:pt x="586656" y="251345"/>
                  <a:pt x="529018" y="57915"/>
                  <a:pt x="436210" y="16884"/>
                </a:cubicBezTo>
                <a:cubicBezTo>
                  <a:pt x="343402" y="-24147"/>
                  <a:pt x="33718" y="15906"/>
                  <a:pt x="2456" y="69637"/>
                </a:cubicBezTo>
                <a:cubicBezTo>
                  <a:pt x="-28806" y="123368"/>
                  <a:pt x="248640" y="339268"/>
                  <a:pt x="248640" y="339268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Advertised/Unadvertised  Map of 103/8</a:t>
            </a:r>
            <a:endParaRPr lang="en-US" sz="3200" dirty="0"/>
          </a:p>
        </p:txBody>
      </p:sp>
      <p:pic>
        <p:nvPicPr>
          <p:cNvPr id="4" name="Picture 3" descr="plot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1" y="1490072"/>
            <a:ext cx="8112606" cy="4943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t="10220" r="9503" b="-198"/>
          <a:stretch/>
        </p:blipFill>
        <p:spPr>
          <a:xfrm>
            <a:off x="956201" y="1750528"/>
            <a:ext cx="7273399" cy="54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20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103/8 Consumption Modelling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0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3" y="1316456"/>
            <a:ext cx="7801708" cy="48370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for </a:t>
            </a:r>
            <a:r>
              <a:rPr lang="en-US" smtClean="0"/>
              <a:t>the last /8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6181" y="5968849"/>
            <a:ext cx="472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We probably have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 – 3 years left! 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505519" y="5498713"/>
            <a:ext cx="672543" cy="146555"/>
          </a:xfrm>
          <a:custGeom>
            <a:avLst/>
            <a:gdLst>
              <a:gd name="connsiteX0" fmla="*/ 168451 w 1658980"/>
              <a:gd name="connsiteY0" fmla="*/ 0 h 146555"/>
              <a:gd name="connsiteX1" fmla="*/ 74667 w 1658980"/>
              <a:gd name="connsiteY1" fmla="*/ 93785 h 146555"/>
              <a:gd name="connsiteX2" fmla="*/ 162590 w 1658980"/>
              <a:gd name="connsiteY2" fmla="*/ 146538 h 146555"/>
              <a:gd name="connsiteX3" fmla="*/ 86390 w 1658980"/>
              <a:gd name="connsiteY3" fmla="*/ 99646 h 146555"/>
              <a:gd name="connsiteX4" fmla="*/ 1557636 w 1658980"/>
              <a:gd name="connsiteY4" fmla="*/ 99646 h 146555"/>
              <a:gd name="connsiteX5" fmla="*/ 1499021 w 1658980"/>
              <a:gd name="connsiteY5" fmla="*/ 35169 h 146555"/>
              <a:gd name="connsiteX6" fmla="*/ 1657282 w 1658980"/>
              <a:gd name="connsiteY6" fmla="*/ 82061 h 146555"/>
              <a:gd name="connsiteX7" fmla="*/ 1586944 w 1658980"/>
              <a:gd name="connsiteY7" fmla="*/ 146538 h 14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8980" h="146555">
                <a:moveTo>
                  <a:pt x="168451" y="0"/>
                </a:moveTo>
                <a:cubicBezTo>
                  <a:pt x="122047" y="34681"/>
                  <a:pt x="75644" y="69362"/>
                  <a:pt x="74667" y="93785"/>
                </a:cubicBezTo>
                <a:cubicBezTo>
                  <a:pt x="73690" y="118208"/>
                  <a:pt x="160636" y="145561"/>
                  <a:pt x="162590" y="146538"/>
                </a:cubicBezTo>
                <a:cubicBezTo>
                  <a:pt x="164544" y="147515"/>
                  <a:pt x="-146118" y="107461"/>
                  <a:pt x="86390" y="99646"/>
                </a:cubicBezTo>
                <a:cubicBezTo>
                  <a:pt x="318898" y="91831"/>
                  <a:pt x="1322198" y="110392"/>
                  <a:pt x="1557636" y="99646"/>
                </a:cubicBezTo>
                <a:cubicBezTo>
                  <a:pt x="1793074" y="88900"/>
                  <a:pt x="1482413" y="38100"/>
                  <a:pt x="1499021" y="35169"/>
                </a:cubicBezTo>
                <a:cubicBezTo>
                  <a:pt x="1515629" y="32238"/>
                  <a:pt x="1642628" y="63500"/>
                  <a:pt x="1657282" y="82061"/>
                </a:cubicBezTo>
                <a:cubicBezTo>
                  <a:pt x="1671936" y="100622"/>
                  <a:pt x="1586944" y="146538"/>
                  <a:pt x="1586944" y="14653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213338" y="2233246"/>
            <a:ext cx="4343400" cy="3387969"/>
          </a:xfrm>
          <a:custGeom>
            <a:avLst/>
            <a:gdLst>
              <a:gd name="connsiteX0" fmla="*/ 0 w 4343400"/>
              <a:gd name="connsiteY0" fmla="*/ 0 h 3387969"/>
              <a:gd name="connsiteX1" fmla="*/ 1266093 w 4343400"/>
              <a:gd name="connsiteY1" fmla="*/ 246185 h 3387969"/>
              <a:gd name="connsiteX2" fmla="*/ 2708031 w 4343400"/>
              <a:gd name="connsiteY2" fmla="*/ 1201616 h 3387969"/>
              <a:gd name="connsiteX3" fmla="*/ 4343400 w 4343400"/>
              <a:gd name="connsiteY3" fmla="*/ 3387969 h 338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3387969">
                <a:moveTo>
                  <a:pt x="0" y="0"/>
                </a:moveTo>
                <a:cubicBezTo>
                  <a:pt x="407377" y="22958"/>
                  <a:pt x="814754" y="45916"/>
                  <a:pt x="1266093" y="246185"/>
                </a:cubicBezTo>
                <a:cubicBezTo>
                  <a:pt x="1717432" y="446454"/>
                  <a:pt x="2195147" y="677985"/>
                  <a:pt x="2708031" y="1201616"/>
                </a:cubicBezTo>
                <a:cubicBezTo>
                  <a:pt x="3220915" y="1725247"/>
                  <a:pt x="4343400" y="3387969"/>
                  <a:pt x="4343400" y="3387969"/>
                </a:cubicBezTo>
              </a:path>
            </a:pathLst>
          </a:cu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60582" y="2098431"/>
            <a:ext cx="5081955" cy="3522784"/>
          </a:xfrm>
          <a:custGeom>
            <a:avLst/>
            <a:gdLst>
              <a:gd name="connsiteX0" fmla="*/ 0 w 4343400"/>
              <a:gd name="connsiteY0" fmla="*/ 0 h 3387969"/>
              <a:gd name="connsiteX1" fmla="*/ 1266093 w 4343400"/>
              <a:gd name="connsiteY1" fmla="*/ 246185 h 3387969"/>
              <a:gd name="connsiteX2" fmla="*/ 2708031 w 4343400"/>
              <a:gd name="connsiteY2" fmla="*/ 1201616 h 3387969"/>
              <a:gd name="connsiteX3" fmla="*/ 4343400 w 4343400"/>
              <a:gd name="connsiteY3" fmla="*/ 3387969 h 3387969"/>
              <a:gd name="connsiteX0" fmla="*/ 0 w 4516298"/>
              <a:gd name="connsiteY0" fmla="*/ 0 h 3593489"/>
              <a:gd name="connsiteX1" fmla="*/ 1438991 w 4516298"/>
              <a:gd name="connsiteY1" fmla="*/ 451705 h 3593489"/>
              <a:gd name="connsiteX2" fmla="*/ 2880929 w 4516298"/>
              <a:gd name="connsiteY2" fmla="*/ 1407136 h 3593489"/>
              <a:gd name="connsiteX3" fmla="*/ 4516298 w 4516298"/>
              <a:gd name="connsiteY3" fmla="*/ 3593489 h 3593489"/>
              <a:gd name="connsiteX0" fmla="*/ 0 w 4516298"/>
              <a:gd name="connsiteY0" fmla="*/ 0 h 3593489"/>
              <a:gd name="connsiteX1" fmla="*/ 1475666 w 4516298"/>
              <a:gd name="connsiteY1" fmla="*/ 439249 h 3593489"/>
              <a:gd name="connsiteX2" fmla="*/ 2880929 w 4516298"/>
              <a:gd name="connsiteY2" fmla="*/ 1407136 h 3593489"/>
              <a:gd name="connsiteX3" fmla="*/ 4516298 w 4516298"/>
              <a:gd name="connsiteY3" fmla="*/ 3593489 h 3593489"/>
              <a:gd name="connsiteX0" fmla="*/ 0 w 4516298"/>
              <a:gd name="connsiteY0" fmla="*/ 0 h 3593489"/>
              <a:gd name="connsiteX1" fmla="*/ 1475666 w 4516298"/>
              <a:gd name="connsiteY1" fmla="*/ 439249 h 3593489"/>
              <a:gd name="connsiteX2" fmla="*/ 2681835 w 4516298"/>
              <a:gd name="connsiteY2" fmla="*/ 1438276 h 3593489"/>
              <a:gd name="connsiteX3" fmla="*/ 4516298 w 4516298"/>
              <a:gd name="connsiteY3" fmla="*/ 3593489 h 3593489"/>
              <a:gd name="connsiteX0" fmla="*/ 0 w 4526777"/>
              <a:gd name="connsiteY0" fmla="*/ 0 h 3693134"/>
              <a:gd name="connsiteX1" fmla="*/ 1486145 w 4526777"/>
              <a:gd name="connsiteY1" fmla="*/ 538894 h 3693134"/>
              <a:gd name="connsiteX2" fmla="*/ 2692314 w 4526777"/>
              <a:gd name="connsiteY2" fmla="*/ 1537921 h 3693134"/>
              <a:gd name="connsiteX3" fmla="*/ 4526777 w 4526777"/>
              <a:gd name="connsiteY3" fmla="*/ 3693134 h 3693134"/>
              <a:gd name="connsiteX0" fmla="*/ 0 w 4526777"/>
              <a:gd name="connsiteY0" fmla="*/ 0 h 3693134"/>
              <a:gd name="connsiteX1" fmla="*/ 1480905 w 4526777"/>
              <a:gd name="connsiteY1" fmla="*/ 582489 h 3693134"/>
              <a:gd name="connsiteX2" fmla="*/ 2692314 w 4526777"/>
              <a:gd name="connsiteY2" fmla="*/ 1537921 h 3693134"/>
              <a:gd name="connsiteX3" fmla="*/ 4526777 w 4526777"/>
              <a:gd name="connsiteY3" fmla="*/ 3693134 h 3693134"/>
              <a:gd name="connsiteX0" fmla="*/ 0 w 4526777"/>
              <a:gd name="connsiteY0" fmla="*/ 0 h 3693134"/>
              <a:gd name="connsiteX1" fmla="*/ 1480905 w 4526777"/>
              <a:gd name="connsiteY1" fmla="*/ 582489 h 3693134"/>
              <a:gd name="connsiteX2" fmla="*/ 2676596 w 4526777"/>
              <a:gd name="connsiteY2" fmla="*/ 1550377 h 3693134"/>
              <a:gd name="connsiteX3" fmla="*/ 4526777 w 4526777"/>
              <a:gd name="connsiteY3" fmla="*/ 3693134 h 36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777" h="3693134">
                <a:moveTo>
                  <a:pt x="0" y="0"/>
                </a:moveTo>
                <a:cubicBezTo>
                  <a:pt x="407377" y="22958"/>
                  <a:pt x="1034806" y="324093"/>
                  <a:pt x="1480905" y="582489"/>
                </a:cubicBezTo>
                <a:cubicBezTo>
                  <a:pt x="1927004" y="840885"/>
                  <a:pt x="2168951" y="1031936"/>
                  <a:pt x="2676596" y="1550377"/>
                </a:cubicBezTo>
                <a:cubicBezTo>
                  <a:pt x="3184241" y="2068818"/>
                  <a:pt x="4526777" y="3693134"/>
                  <a:pt x="4526777" y="3693134"/>
                </a:cubicBezTo>
              </a:path>
            </a:pathLst>
          </a:cu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7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25</a:t>
            </a:fld>
            <a:endParaRPr lang="en-AU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988840"/>
            <a:ext cx="7200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3. IANA Recovered Space:</a:t>
            </a:r>
          </a:p>
          <a:p>
            <a:r>
              <a:rPr lang="en-US" sz="4800" b="1" dirty="0" smtClean="0"/>
              <a:t>    Returns to APNIC</a:t>
            </a:r>
          </a:p>
        </p:txBody>
      </p:sp>
    </p:spTree>
    <p:extLst>
      <p:ext uri="{BB962C8B-B14F-4D97-AF65-F5344CB8AC3E}">
        <p14:creationId xmlns:p14="http://schemas.microsoft.com/office/powerpoint/2010/main" val="1138665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IPv4 Address Pools:</a:t>
            </a:r>
            <a:br>
              <a:rPr lang="en-US" dirty="0" smtClean="0"/>
            </a:br>
            <a:r>
              <a:rPr lang="en-US" dirty="0" smtClean="0"/>
              <a:t>August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3" y="2461097"/>
            <a:ext cx="7581345" cy="191634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88351" y="2973197"/>
            <a:ext cx="8214659" cy="398046"/>
          </a:xfrm>
          <a:custGeom>
            <a:avLst/>
            <a:gdLst>
              <a:gd name="connsiteX0" fmla="*/ 2161259 w 8214659"/>
              <a:gd name="connsiteY0" fmla="*/ 85296 h 398046"/>
              <a:gd name="connsiteX1" fmla="*/ 531025 w 8214659"/>
              <a:gd name="connsiteY1" fmla="*/ 56864 h 398046"/>
              <a:gd name="connsiteX2" fmla="*/ 251 w 8214659"/>
              <a:gd name="connsiteY2" fmla="*/ 199023 h 398046"/>
              <a:gd name="connsiteX3" fmla="*/ 578416 w 8214659"/>
              <a:gd name="connsiteY3" fmla="*/ 388569 h 398046"/>
              <a:gd name="connsiteX4" fmla="*/ 2815248 w 8214659"/>
              <a:gd name="connsiteY4" fmla="*/ 369614 h 398046"/>
              <a:gd name="connsiteX5" fmla="*/ 5042602 w 8214659"/>
              <a:gd name="connsiteY5" fmla="*/ 398046 h 398046"/>
              <a:gd name="connsiteX6" fmla="*/ 7364737 w 8214659"/>
              <a:gd name="connsiteY6" fmla="*/ 379092 h 398046"/>
              <a:gd name="connsiteX7" fmla="*/ 8028205 w 8214659"/>
              <a:gd name="connsiteY7" fmla="*/ 360137 h 398046"/>
              <a:gd name="connsiteX8" fmla="*/ 8208289 w 8214659"/>
              <a:gd name="connsiteY8" fmla="*/ 161114 h 398046"/>
              <a:gd name="connsiteX9" fmla="*/ 7857599 w 8214659"/>
              <a:gd name="connsiteY9" fmla="*/ 47387 h 398046"/>
              <a:gd name="connsiteX10" fmla="*/ 5355380 w 8214659"/>
              <a:gd name="connsiteY10" fmla="*/ 56864 h 398046"/>
              <a:gd name="connsiteX11" fmla="*/ 3564018 w 8214659"/>
              <a:gd name="connsiteY11" fmla="*/ 47387 h 398046"/>
              <a:gd name="connsiteX12" fmla="*/ 2113868 w 8214659"/>
              <a:gd name="connsiteY12" fmla="*/ 0 h 39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14659" h="398046">
                <a:moveTo>
                  <a:pt x="2161259" y="85296"/>
                </a:moveTo>
                <a:cubicBezTo>
                  <a:pt x="1526226" y="61602"/>
                  <a:pt x="891193" y="37909"/>
                  <a:pt x="531025" y="56864"/>
                </a:cubicBezTo>
                <a:cubicBezTo>
                  <a:pt x="170857" y="75818"/>
                  <a:pt x="-7647" y="143739"/>
                  <a:pt x="251" y="199023"/>
                </a:cubicBezTo>
                <a:cubicBezTo>
                  <a:pt x="8149" y="254307"/>
                  <a:pt x="109250" y="360137"/>
                  <a:pt x="578416" y="388569"/>
                </a:cubicBezTo>
                <a:cubicBezTo>
                  <a:pt x="1047582" y="417001"/>
                  <a:pt x="2071217" y="368035"/>
                  <a:pt x="2815248" y="369614"/>
                </a:cubicBezTo>
                <a:cubicBezTo>
                  <a:pt x="3559279" y="371194"/>
                  <a:pt x="5042602" y="398046"/>
                  <a:pt x="5042602" y="398046"/>
                </a:cubicBezTo>
                <a:lnTo>
                  <a:pt x="7364737" y="379092"/>
                </a:lnTo>
                <a:cubicBezTo>
                  <a:pt x="7862337" y="372774"/>
                  <a:pt x="7887613" y="396467"/>
                  <a:pt x="8028205" y="360137"/>
                </a:cubicBezTo>
                <a:cubicBezTo>
                  <a:pt x="8168797" y="323807"/>
                  <a:pt x="8236723" y="213239"/>
                  <a:pt x="8208289" y="161114"/>
                </a:cubicBezTo>
                <a:cubicBezTo>
                  <a:pt x="8179855" y="108989"/>
                  <a:pt x="8333084" y="64762"/>
                  <a:pt x="7857599" y="47387"/>
                </a:cubicBezTo>
                <a:cubicBezTo>
                  <a:pt x="7382114" y="30012"/>
                  <a:pt x="5355380" y="56864"/>
                  <a:pt x="5355380" y="56864"/>
                </a:cubicBezTo>
                <a:lnTo>
                  <a:pt x="3564018" y="47387"/>
                </a:lnTo>
                <a:cubicBezTo>
                  <a:pt x="3023766" y="37910"/>
                  <a:pt x="2113868" y="0"/>
                  <a:pt x="2113868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8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Recovered Pool Status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776" y="2145323"/>
            <a:ext cx="5244469" cy="16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11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74"/>
            <a:ext cx="8229600" cy="1143000"/>
          </a:xfrm>
        </p:spPr>
        <p:txBody>
          <a:bodyPr/>
          <a:lstStyle/>
          <a:p>
            <a:r>
              <a:rPr lang="en-US" dirty="0" smtClean="0"/>
              <a:t>Allocation Size 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74" y="1567717"/>
            <a:ext cx="6197360" cy="4351338"/>
          </a:xfrm>
        </p:spPr>
      </p:pic>
    </p:spTree>
    <p:extLst>
      <p:ext uri="{BB962C8B-B14F-4D97-AF65-F5344CB8AC3E}">
        <p14:creationId xmlns:p14="http://schemas.microsoft.com/office/powerpoint/2010/main" val="996369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5" y="1294301"/>
            <a:ext cx="8370277" cy="4882662"/>
          </a:xfrm>
        </p:spPr>
      </p:pic>
    </p:spTree>
    <p:extLst>
      <p:ext uri="{BB962C8B-B14F-4D97-AF65-F5344CB8AC3E}">
        <p14:creationId xmlns:p14="http://schemas.microsoft.com/office/powerpoint/2010/main" val="205832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707"/>
            <a:ext cx="8229600" cy="1143000"/>
          </a:xfrm>
        </p:spPr>
        <p:txBody>
          <a:bodyPr/>
          <a:lstStyle/>
          <a:p>
            <a:r>
              <a:rPr lang="en-US" dirty="0" smtClean="0"/>
              <a:t>What’s Left in IPv4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4" y="682767"/>
            <a:ext cx="8529851" cy="60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0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Advertised vs </a:t>
            </a:r>
            <a:r>
              <a:rPr lang="en-US" dirty="0" err="1" smtClean="0"/>
              <a:t>UnAdvertised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4749" y="2047165"/>
            <a:ext cx="795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	</a:t>
            </a:r>
            <a:r>
              <a:rPr lang="en-AU" dirty="0" smtClean="0"/>
              <a:t>		Last </a:t>
            </a:r>
            <a:r>
              <a:rPr lang="en-AU" dirty="0"/>
              <a:t>/8	</a:t>
            </a:r>
            <a:r>
              <a:rPr lang="en-AU" dirty="0" smtClean="0"/>
              <a:t>		IANA Returned</a:t>
            </a:r>
            <a:endParaRPr lang="en-AU" dirty="0"/>
          </a:p>
          <a:p>
            <a:r>
              <a:rPr lang="en-US" dirty="0"/>
              <a:t>Advertised	</a:t>
            </a:r>
            <a:r>
              <a:rPr lang="en-US" dirty="0" smtClean="0"/>
              <a:t>	5,865,984	</a:t>
            </a:r>
            <a:r>
              <a:rPr lang="en-US" dirty="0"/>
              <a:t>	</a:t>
            </a:r>
            <a:r>
              <a:rPr lang="en-US" dirty="0" smtClean="0"/>
              <a:t>2,239,488</a:t>
            </a:r>
            <a:r>
              <a:rPr lang="en-US" dirty="0"/>
              <a:t>	</a:t>
            </a:r>
          </a:p>
          <a:p>
            <a:r>
              <a:rPr lang="en-US" dirty="0" err="1"/>
              <a:t>UnAdvertised</a:t>
            </a:r>
            <a:r>
              <a:rPr lang="en-US" dirty="0"/>
              <a:t>	</a:t>
            </a:r>
            <a:r>
              <a:rPr lang="en-US" dirty="0" smtClean="0"/>
              <a:t>	2,938,368	</a:t>
            </a:r>
            <a:r>
              <a:rPr lang="en-US" dirty="0"/>
              <a:t>	</a:t>
            </a:r>
            <a:r>
              <a:rPr lang="en-US" dirty="0" smtClean="0"/>
              <a:t>1,820,672</a:t>
            </a:r>
            <a:r>
              <a:rPr lang="en-US" dirty="0"/>
              <a:t>	</a:t>
            </a:r>
          </a:p>
          <a:p>
            <a:r>
              <a:rPr lang="en-US" dirty="0"/>
              <a:t>Total	</a:t>
            </a:r>
            <a:r>
              <a:rPr lang="en-US" dirty="0" smtClean="0"/>
              <a:t>		8,804,352	</a:t>
            </a:r>
            <a:r>
              <a:rPr lang="en-US" dirty="0"/>
              <a:t>	</a:t>
            </a:r>
            <a:r>
              <a:rPr lang="en-US" dirty="0" smtClean="0"/>
              <a:t>4,060,140</a:t>
            </a:r>
            <a:r>
              <a:rPr lang="en-US" dirty="0"/>
              <a:t>	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74218" y="2924944"/>
            <a:ext cx="446449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03848" y="335699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66% advertised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3998" y="3365666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55% advertised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460861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6" y="429603"/>
            <a:ext cx="7886700" cy="1325563"/>
          </a:xfrm>
        </p:spPr>
        <p:txBody>
          <a:bodyPr/>
          <a:lstStyle/>
          <a:p>
            <a:r>
              <a:rPr lang="en-US" dirty="0" smtClean="0"/>
              <a:t>Who Has What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004" y="629627"/>
            <a:ext cx="5041900" cy="55753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5930787" y="1429597"/>
            <a:ext cx="2849798" cy="287740"/>
          </a:xfrm>
          <a:custGeom>
            <a:avLst/>
            <a:gdLst>
              <a:gd name="connsiteX0" fmla="*/ 2498105 w 2849798"/>
              <a:gd name="connsiteY0" fmla="*/ 229219 h 287740"/>
              <a:gd name="connsiteX1" fmla="*/ 2773598 w 2849798"/>
              <a:gd name="connsiteY1" fmla="*/ 182327 h 287740"/>
              <a:gd name="connsiteX2" fmla="*/ 2609475 w 2849798"/>
              <a:gd name="connsiteY2" fmla="*/ 47511 h 287740"/>
              <a:gd name="connsiteX3" fmla="*/ 1355105 w 2849798"/>
              <a:gd name="connsiteY3" fmla="*/ 619 h 287740"/>
              <a:gd name="connsiteX4" fmla="*/ 89013 w 2849798"/>
              <a:gd name="connsiteY4" fmla="*/ 41650 h 287740"/>
              <a:gd name="connsiteX5" fmla="*/ 241413 w 2849798"/>
              <a:gd name="connsiteY5" fmla="*/ 281973 h 287740"/>
              <a:gd name="connsiteX6" fmla="*/ 1331659 w 2849798"/>
              <a:gd name="connsiteY6" fmla="*/ 217496 h 287740"/>
              <a:gd name="connsiteX7" fmla="*/ 2849798 w 2849798"/>
              <a:gd name="connsiteY7" fmla="*/ 270250 h 2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9798" h="287740">
                <a:moveTo>
                  <a:pt x="2498105" y="229219"/>
                </a:moveTo>
                <a:cubicBezTo>
                  <a:pt x="2626570" y="220915"/>
                  <a:pt x="2755036" y="212612"/>
                  <a:pt x="2773598" y="182327"/>
                </a:cubicBezTo>
                <a:cubicBezTo>
                  <a:pt x="2792160" y="152042"/>
                  <a:pt x="2845890" y="77796"/>
                  <a:pt x="2609475" y="47511"/>
                </a:cubicBezTo>
                <a:cubicBezTo>
                  <a:pt x="2373060" y="17226"/>
                  <a:pt x="1775182" y="1596"/>
                  <a:pt x="1355105" y="619"/>
                </a:cubicBezTo>
                <a:cubicBezTo>
                  <a:pt x="935028" y="-358"/>
                  <a:pt x="274628" y="-5242"/>
                  <a:pt x="89013" y="41650"/>
                </a:cubicBezTo>
                <a:cubicBezTo>
                  <a:pt x="-96602" y="88542"/>
                  <a:pt x="34305" y="252665"/>
                  <a:pt x="241413" y="281973"/>
                </a:cubicBezTo>
                <a:cubicBezTo>
                  <a:pt x="448521" y="311281"/>
                  <a:pt x="896928" y="219450"/>
                  <a:pt x="1331659" y="217496"/>
                </a:cubicBezTo>
                <a:cubicBezTo>
                  <a:pt x="1766390" y="215542"/>
                  <a:pt x="2849798" y="270250"/>
                  <a:pt x="2849798" y="270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012848" y="2871536"/>
            <a:ext cx="2849798" cy="287740"/>
          </a:xfrm>
          <a:custGeom>
            <a:avLst/>
            <a:gdLst>
              <a:gd name="connsiteX0" fmla="*/ 2498105 w 2849798"/>
              <a:gd name="connsiteY0" fmla="*/ 229219 h 287740"/>
              <a:gd name="connsiteX1" fmla="*/ 2773598 w 2849798"/>
              <a:gd name="connsiteY1" fmla="*/ 182327 h 287740"/>
              <a:gd name="connsiteX2" fmla="*/ 2609475 w 2849798"/>
              <a:gd name="connsiteY2" fmla="*/ 47511 h 287740"/>
              <a:gd name="connsiteX3" fmla="*/ 1355105 w 2849798"/>
              <a:gd name="connsiteY3" fmla="*/ 619 h 287740"/>
              <a:gd name="connsiteX4" fmla="*/ 89013 w 2849798"/>
              <a:gd name="connsiteY4" fmla="*/ 41650 h 287740"/>
              <a:gd name="connsiteX5" fmla="*/ 241413 w 2849798"/>
              <a:gd name="connsiteY5" fmla="*/ 281973 h 287740"/>
              <a:gd name="connsiteX6" fmla="*/ 1331659 w 2849798"/>
              <a:gd name="connsiteY6" fmla="*/ 217496 h 287740"/>
              <a:gd name="connsiteX7" fmla="*/ 2849798 w 2849798"/>
              <a:gd name="connsiteY7" fmla="*/ 270250 h 2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9798" h="287740">
                <a:moveTo>
                  <a:pt x="2498105" y="229219"/>
                </a:moveTo>
                <a:cubicBezTo>
                  <a:pt x="2626570" y="220915"/>
                  <a:pt x="2755036" y="212612"/>
                  <a:pt x="2773598" y="182327"/>
                </a:cubicBezTo>
                <a:cubicBezTo>
                  <a:pt x="2792160" y="152042"/>
                  <a:pt x="2845890" y="77796"/>
                  <a:pt x="2609475" y="47511"/>
                </a:cubicBezTo>
                <a:cubicBezTo>
                  <a:pt x="2373060" y="17226"/>
                  <a:pt x="1775182" y="1596"/>
                  <a:pt x="1355105" y="619"/>
                </a:cubicBezTo>
                <a:cubicBezTo>
                  <a:pt x="935028" y="-358"/>
                  <a:pt x="274628" y="-5242"/>
                  <a:pt x="89013" y="41650"/>
                </a:cubicBezTo>
                <a:cubicBezTo>
                  <a:pt x="-96602" y="88542"/>
                  <a:pt x="34305" y="252665"/>
                  <a:pt x="241413" y="281973"/>
                </a:cubicBezTo>
                <a:cubicBezTo>
                  <a:pt x="448521" y="311281"/>
                  <a:pt x="896928" y="219450"/>
                  <a:pt x="1331659" y="217496"/>
                </a:cubicBezTo>
                <a:cubicBezTo>
                  <a:pt x="1766390" y="215542"/>
                  <a:pt x="2849798" y="270250"/>
                  <a:pt x="2849798" y="270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9081" y="1717337"/>
            <a:ext cx="29178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 the 6,803 distinct holders of pre-exhaustion address space, only 2,159 entities also hold last /8 and/or IANA recovered space.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more entities holding only last /8 and/or  IANA recovered space (7,090) than holders of the pre-exhaustion address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19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Returned Pool Consumption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1714" y="2737262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hnbergHand" charset="0"/>
                <a:ea typeface="AhnbergHand" charset="0"/>
                <a:cs typeface="AhnbergHand" charset="0"/>
              </a:rPr>
              <a:t>?</a:t>
            </a:r>
            <a:endParaRPr lang="en-US" sz="24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575465" y="3301340"/>
            <a:ext cx="231569" cy="1420929"/>
          </a:xfrm>
          <a:custGeom>
            <a:avLst/>
            <a:gdLst>
              <a:gd name="connsiteX0" fmla="*/ 166254 w 231569"/>
              <a:gd name="connsiteY0" fmla="*/ 0 h 1420929"/>
              <a:gd name="connsiteX1" fmla="*/ 142504 w 231569"/>
              <a:gd name="connsiteY1" fmla="*/ 1359725 h 1420929"/>
              <a:gd name="connsiteX2" fmla="*/ 231569 w 231569"/>
              <a:gd name="connsiteY2" fmla="*/ 1151907 h 1420929"/>
              <a:gd name="connsiteX3" fmla="*/ 142504 w 231569"/>
              <a:gd name="connsiteY3" fmla="*/ 1419102 h 1420929"/>
              <a:gd name="connsiteX4" fmla="*/ 0 w 231569"/>
              <a:gd name="connsiteY4" fmla="*/ 1276598 h 142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69" h="1420929">
                <a:moveTo>
                  <a:pt x="166254" y="0"/>
                </a:moveTo>
                <a:cubicBezTo>
                  <a:pt x="148936" y="583870"/>
                  <a:pt x="131618" y="1167740"/>
                  <a:pt x="142504" y="1359725"/>
                </a:cubicBezTo>
                <a:cubicBezTo>
                  <a:pt x="153390" y="1551710"/>
                  <a:pt x="231569" y="1142011"/>
                  <a:pt x="231569" y="1151907"/>
                </a:cubicBezTo>
                <a:cubicBezTo>
                  <a:pt x="231569" y="1161803"/>
                  <a:pt x="181099" y="1398320"/>
                  <a:pt x="142504" y="1419102"/>
                </a:cubicBezTo>
                <a:cubicBezTo>
                  <a:pt x="103909" y="1439884"/>
                  <a:pt x="0" y="1276598"/>
                  <a:pt x="0" y="12765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134766" y="4857008"/>
            <a:ext cx="1444551" cy="469271"/>
          </a:xfrm>
          <a:custGeom>
            <a:avLst/>
            <a:gdLst>
              <a:gd name="connsiteX0" fmla="*/ 185379 w 1444551"/>
              <a:gd name="connsiteY0" fmla="*/ 89065 h 469271"/>
              <a:gd name="connsiteX1" fmla="*/ 66626 w 1444551"/>
              <a:gd name="connsiteY1" fmla="*/ 100940 h 469271"/>
              <a:gd name="connsiteX2" fmla="*/ 84439 w 1444551"/>
              <a:gd name="connsiteY2" fmla="*/ 380010 h 469271"/>
              <a:gd name="connsiteX3" fmla="*/ 1081966 w 1444551"/>
              <a:gd name="connsiteY3" fmla="*/ 469075 h 469271"/>
              <a:gd name="connsiteX4" fmla="*/ 1444164 w 1444551"/>
              <a:gd name="connsiteY4" fmla="*/ 362197 h 469271"/>
              <a:gd name="connsiteX5" fmla="*/ 1129468 w 1444551"/>
              <a:gd name="connsiteY5" fmla="*/ 172192 h 469271"/>
              <a:gd name="connsiteX6" fmla="*/ 191317 w 1444551"/>
              <a:gd name="connsiteY6" fmla="*/ 0 h 46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4551" h="469271">
                <a:moveTo>
                  <a:pt x="185379" y="89065"/>
                </a:moveTo>
                <a:cubicBezTo>
                  <a:pt x="134414" y="70757"/>
                  <a:pt x="83449" y="52449"/>
                  <a:pt x="66626" y="100940"/>
                </a:cubicBezTo>
                <a:cubicBezTo>
                  <a:pt x="49803" y="149431"/>
                  <a:pt x="-84784" y="318654"/>
                  <a:pt x="84439" y="380010"/>
                </a:cubicBezTo>
                <a:cubicBezTo>
                  <a:pt x="253662" y="441366"/>
                  <a:pt x="855345" y="472044"/>
                  <a:pt x="1081966" y="469075"/>
                </a:cubicBezTo>
                <a:cubicBezTo>
                  <a:pt x="1308587" y="466106"/>
                  <a:pt x="1436247" y="411678"/>
                  <a:pt x="1444164" y="362197"/>
                </a:cubicBezTo>
                <a:cubicBezTo>
                  <a:pt x="1452081" y="312717"/>
                  <a:pt x="1338276" y="232558"/>
                  <a:pt x="1129468" y="172192"/>
                </a:cubicBezTo>
                <a:cubicBezTo>
                  <a:pt x="920660" y="111826"/>
                  <a:pt x="191317" y="0"/>
                  <a:pt x="19131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1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33</a:t>
            </a:fld>
            <a:endParaRPr lang="en-AU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988840"/>
            <a:ext cx="72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4. Transfers</a:t>
            </a:r>
          </a:p>
        </p:txBody>
      </p:sp>
    </p:spTree>
    <p:extLst>
      <p:ext uri="{BB962C8B-B14F-4D97-AF65-F5344CB8AC3E}">
        <p14:creationId xmlns:p14="http://schemas.microsoft.com/office/powerpoint/2010/main" val="895041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Address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Total Transfers Registered with APNIC:    1,672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Internal (APNIC -&gt; APNIC):            1,425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Inter-RIR: </a:t>
            </a:r>
            <a:r>
              <a:rPr lang="en-US" dirty="0"/>
              <a:t> </a:t>
            </a:r>
            <a:r>
              <a:rPr lang="en-US" dirty="0" smtClean="0"/>
              <a:t>ARIN-&gt;APNIC                   229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APNIC -&gt;ARIN                         9</a:t>
            </a:r>
          </a:p>
          <a:p>
            <a:pPr marL="0" indent="0">
              <a:buNone/>
            </a:pPr>
            <a:r>
              <a:rPr lang="en-US" dirty="0" smtClean="0"/>
              <a:t>                              APNIC-&gt;RIPE NCC                  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Address Volume Transferred:   21,702,400</a:t>
            </a:r>
          </a:p>
          <a:p>
            <a:pPr marL="0" indent="0">
              <a:buNone/>
            </a:pPr>
            <a:r>
              <a:rPr lang="en-US" dirty="0"/>
              <a:t>	Internal (APNIC -&gt; APNIC): </a:t>
            </a:r>
            <a:r>
              <a:rPr lang="en-US" dirty="0" smtClean="0"/>
              <a:t>    12,554,944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Inter-RIR: ARIN-</a:t>
            </a:r>
            <a:r>
              <a:rPr lang="en-US" dirty="0"/>
              <a:t>&gt;</a:t>
            </a:r>
            <a:r>
              <a:rPr lang="en-US" dirty="0" smtClean="0"/>
              <a:t>APNIC</a:t>
            </a:r>
            <a:r>
              <a:rPr lang="en-US" dirty="0"/>
              <a:t> </a:t>
            </a:r>
            <a:r>
              <a:rPr lang="en-US" dirty="0" smtClean="0"/>
              <a:t>           8,012,288</a:t>
            </a:r>
          </a:p>
          <a:p>
            <a:pPr marL="0" indent="0">
              <a:buNone/>
            </a:pPr>
            <a:r>
              <a:rPr lang="en-US" dirty="0" smtClean="0"/>
              <a:t>                                APNIC-&gt;ARIN                 19,456</a:t>
            </a:r>
          </a:p>
          <a:p>
            <a:pPr marL="0" indent="0">
              <a:buNone/>
            </a:pPr>
            <a:r>
              <a:rPr lang="en-US" dirty="0" smtClean="0"/>
              <a:t>                                APNIC-&gt;RIPENCC         115,712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72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0043" y="149333"/>
            <a:ext cx="38164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Transfers started in APNIC in late 2010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average number of transfers per month has risen from 2 – 3 per month to 30 – 80 per month in 2016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volume of addresses transferred has risen from some 10 x  /24s per to a total monthly volume of  of 1,000 – 6,000 /24s in 2015 - 2016.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" y="225820"/>
            <a:ext cx="5269016" cy="3010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755"/>
            <a:ext cx="5342577" cy="30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8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62386" y="317509"/>
            <a:ext cx="336209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Allocation (Registration) date of the Transferred Addresses</a:t>
            </a:r>
          </a:p>
          <a:p>
            <a:endParaRPr lang="en-US" dirty="0"/>
          </a:p>
          <a:p>
            <a:r>
              <a:rPr lang="en-US" dirty="0" smtClean="0"/>
              <a:t>There are two visible peaks here: one is the so-called “legacy” space which was originally allocated pre 1994</a:t>
            </a:r>
          </a:p>
          <a:p>
            <a:r>
              <a:rPr lang="en-US" dirty="0" smtClean="0"/>
              <a:t>The other is the address blocks allocated in 2009 – 2011, immediately prior to APNIC address exhaustion.</a:t>
            </a:r>
          </a:p>
          <a:p>
            <a:endParaRPr lang="en-US" dirty="0"/>
          </a:p>
          <a:p>
            <a:r>
              <a:rPr lang="en-US" dirty="0" smtClean="0"/>
              <a:t>These relative peaks are visible when looking at the volumes of transferred addresses,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6" y="236847"/>
            <a:ext cx="5331690" cy="3046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" y="3283527"/>
            <a:ext cx="5405318" cy="3088753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013873" y="2600696"/>
            <a:ext cx="4980693" cy="3009177"/>
          </a:xfrm>
          <a:custGeom>
            <a:avLst/>
            <a:gdLst>
              <a:gd name="connsiteX0" fmla="*/ 4980693 w 4980693"/>
              <a:gd name="connsiteY0" fmla="*/ 0 h 3009177"/>
              <a:gd name="connsiteX1" fmla="*/ 1483410 w 4980693"/>
              <a:gd name="connsiteY1" fmla="*/ 1401288 h 3009177"/>
              <a:gd name="connsiteX2" fmla="*/ 76184 w 4980693"/>
              <a:gd name="connsiteY2" fmla="*/ 2939143 h 3009177"/>
              <a:gd name="connsiteX3" fmla="*/ 171187 w 4980693"/>
              <a:gd name="connsiteY3" fmla="*/ 2612572 h 3009177"/>
              <a:gd name="connsiteX4" fmla="*/ 22745 w 4980693"/>
              <a:gd name="connsiteY4" fmla="*/ 2980707 h 3009177"/>
              <a:gd name="connsiteX5" fmla="*/ 301815 w 4980693"/>
              <a:gd name="connsiteY5" fmla="*/ 2956956 h 30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0693" h="3009177">
                <a:moveTo>
                  <a:pt x="4980693" y="0"/>
                </a:moveTo>
                <a:cubicBezTo>
                  <a:pt x="3640760" y="455715"/>
                  <a:pt x="2300828" y="911431"/>
                  <a:pt x="1483410" y="1401288"/>
                </a:cubicBezTo>
                <a:cubicBezTo>
                  <a:pt x="665992" y="1891145"/>
                  <a:pt x="294888" y="2737262"/>
                  <a:pt x="76184" y="2939143"/>
                </a:cubicBezTo>
                <a:cubicBezTo>
                  <a:pt x="-142520" y="3141024"/>
                  <a:pt x="180093" y="2605645"/>
                  <a:pt x="171187" y="2612572"/>
                </a:cubicBezTo>
                <a:cubicBezTo>
                  <a:pt x="162281" y="2619499"/>
                  <a:pt x="974" y="2923310"/>
                  <a:pt x="22745" y="2980707"/>
                </a:cubicBezTo>
                <a:cubicBezTo>
                  <a:pt x="44516" y="3038104"/>
                  <a:pt x="173165" y="2997530"/>
                  <a:pt x="301815" y="29569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62035" y="3616036"/>
            <a:ext cx="3060983" cy="1944418"/>
          </a:xfrm>
          <a:custGeom>
            <a:avLst/>
            <a:gdLst>
              <a:gd name="connsiteX0" fmla="*/ 3060983 w 3060983"/>
              <a:gd name="connsiteY0" fmla="*/ 0 h 1944418"/>
              <a:gd name="connsiteX1" fmla="*/ 917487 w 3060983"/>
              <a:gd name="connsiteY1" fmla="*/ 492826 h 1944418"/>
              <a:gd name="connsiteX2" fmla="*/ 62464 w 3060983"/>
              <a:gd name="connsiteY2" fmla="*/ 1870364 h 1944418"/>
              <a:gd name="connsiteX3" fmla="*/ 62464 w 3060983"/>
              <a:gd name="connsiteY3" fmla="*/ 1733798 h 1944418"/>
              <a:gd name="connsiteX4" fmla="*/ 38713 w 3060983"/>
              <a:gd name="connsiteY4" fmla="*/ 1941616 h 1944418"/>
              <a:gd name="connsiteX5" fmla="*/ 288095 w 3060983"/>
              <a:gd name="connsiteY5" fmla="*/ 1834738 h 19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983" h="1944418">
                <a:moveTo>
                  <a:pt x="3060983" y="0"/>
                </a:moveTo>
                <a:cubicBezTo>
                  <a:pt x="2239111" y="90549"/>
                  <a:pt x="1417240" y="181099"/>
                  <a:pt x="917487" y="492826"/>
                </a:cubicBezTo>
                <a:cubicBezTo>
                  <a:pt x="417734" y="804553"/>
                  <a:pt x="204968" y="1663535"/>
                  <a:pt x="62464" y="1870364"/>
                </a:cubicBezTo>
                <a:cubicBezTo>
                  <a:pt x="-80040" y="2077193"/>
                  <a:pt x="66422" y="1721923"/>
                  <a:pt x="62464" y="1733798"/>
                </a:cubicBezTo>
                <a:cubicBezTo>
                  <a:pt x="58505" y="1745673"/>
                  <a:pt x="1108" y="1924793"/>
                  <a:pt x="38713" y="1941616"/>
                </a:cubicBezTo>
                <a:cubicBezTo>
                  <a:pt x="76318" y="1958439"/>
                  <a:pt x="182206" y="1896588"/>
                  <a:pt x="288095" y="18347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9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62386" y="317509"/>
            <a:ext cx="33620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Age (since initial allocation) of the Transferred Addresses</a:t>
            </a:r>
          </a:p>
          <a:p>
            <a:endParaRPr lang="en-US" dirty="0"/>
          </a:p>
          <a:p>
            <a:r>
              <a:rPr lang="en-US" dirty="0" smtClean="0"/>
              <a:t>There are again two visible clusters here: one is the so-called “legacy” space which is transferred some 20 - 25 years after the initial allocation and the second is a peak of transferred addresses that were transferred within 2 - 8 years following the initial allocation.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6" y="230909"/>
            <a:ext cx="4954320" cy="2831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8" y="3408218"/>
            <a:ext cx="4993638" cy="28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3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Economy View of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few slides look at transfers from a national perspective.</a:t>
            </a:r>
          </a:p>
          <a:p>
            <a:r>
              <a:rPr lang="en-US" dirty="0" smtClean="0"/>
              <a:t>An “</a:t>
            </a:r>
            <a:r>
              <a:rPr lang="en-US" b="1" dirty="0" smtClean="0"/>
              <a:t>Import</a:t>
            </a:r>
            <a:r>
              <a:rPr lang="en-US" dirty="0" smtClean="0"/>
              <a:t>” is where the receiver of the transferred address is registered within the country</a:t>
            </a:r>
          </a:p>
          <a:p>
            <a:r>
              <a:rPr lang="en-US" dirty="0" smtClean="0"/>
              <a:t>An “</a:t>
            </a:r>
            <a:r>
              <a:rPr lang="en-US" b="1" dirty="0" smtClean="0"/>
              <a:t>Export</a:t>
            </a:r>
            <a:r>
              <a:rPr lang="en-US" dirty="0" smtClean="0"/>
              <a:t>” is where the disposer of the transferred address is registered within the country</a:t>
            </a:r>
          </a:p>
          <a:p>
            <a:r>
              <a:rPr lang="en-US" dirty="0" smtClean="0"/>
              <a:t>A “</a:t>
            </a:r>
            <a:r>
              <a:rPr lang="en-US" b="1" dirty="0" smtClean="0"/>
              <a:t>Domestic</a:t>
            </a:r>
            <a:r>
              <a:rPr lang="en-US" dirty="0" smtClean="0"/>
              <a:t>” transfer is where the disposer and receiver are both in the same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24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73"/>
            <a:ext cx="8229600" cy="1143000"/>
          </a:xfrm>
        </p:spPr>
        <p:txBody>
          <a:bodyPr/>
          <a:lstStyle/>
          <a:p>
            <a:r>
              <a:rPr lang="en-US" dirty="0" smtClean="0"/>
              <a:t>Imports and Exports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44" y="1140031"/>
            <a:ext cx="6144663" cy="5581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2044" y="2289153"/>
            <a:ext cx="3794453" cy="163961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2044" y="2630740"/>
            <a:ext cx="2779153" cy="163961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82044" y="2972327"/>
            <a:ext cx="1599894" cy="163961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2044" y="3104755"/>
            <a:ext cx="1599894" cy="163961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61196" y="3113913"/>
            <a:ext cx="1245479" cy="163961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6339" y="5248867"/>
            <a:ext cx="2779153" cy="163961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52386" y="2289153"/>
            <a:ext cx="1174321" cy="163961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03889" y="2630738"/>
            <a:ext cx="1174321" cy="163961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79717" y="2934486"/>
            <a:ext cx="1174321" cy="163961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04941" y="3104755"/>
            <a:ext cx="1174321" cy="163961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99687" y="5224688"/>
            <a:ext cx="1174321" cy="163961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RIPE NCC’s final /8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" y="781857"/>
            <a:ext cx="8361405" cy="58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02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 and Exports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Asia Pacific region is a net importer of IPv4 addresses (8.0M addresses have been imported from ARIN via transfers)</a:t>
            </a:r>
          </a:p>
          <a:p>
            <a:r>
              <a:rPr lang="en-US" dirty="0" smtClean="0"/>
              <a:t>Japan is the largest domestic market for IPv4 addresses</a:t>
            </a:r>
          </a:p>
          <a:p>
            <a:r>
              <a:rPr lang="en-US" dirty="0" smtClean="0"/>
              <a:t>Singapore is </a:t>
            </a:r>
            <a:r>
              <a:rPr lang="en-US" dirty="0" smtClean="0"/>
              <a:t>the largest regional </a:t>
            </a:r>
            <a:r>
              <a:rPr lang="en-US" dirty="0" smtClean="0"/>
              <a:t>exporter </a:t>
            </a:r>
            <a:r>
              <a:rPr lang="en-US" dirty="0" smtClean="0"/>
              <a:t>of </a:t>
            </a:r>
            <a:r>
              <a:rPr lang="en-US" dirty="0" smtClean="0"/>
              <a:t>addresses, </a:t>
            </a:r>
            <a:r>
              <a:rPr lang="en-US" dirty="0" smtClean="0"/>
              <a:t>and </a:t>
            </a:r>
            <a:r>
              <a:rPr lang="en-US" dirty="0" smtClean="0"/>
              <a:t>China is </a:t>
            </a:r>
            <a:r>
              <a:rPr lang="en-US" dirty="0" smtClean="0"/>
              <a:t>the largest regional </a:t>
            </a:r>
            <a:r>
              <a:rPr lang="en-US" dirty="0" smtClean="0"/>
              <a:t>importer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97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are Buying and Selling?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911927"/>
            <a:ext cx="7560840" cy="4253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502 different sellers</a:t>
            </a:r>
          </a:p>
          <a:p>
            <a:pPr marL="0" indent="0">
              <a:buNone/>
            </a:pPr>
            <a:r>
              <a:rPr lang="en-US" dirty="0" smtClean="0"/>
              <a:t>478 different buyers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913 participants</a:t>
            </a:r>
          </a:p>
        </p:txBody>
      </p:sp>
    </p:spTree>
    <p:extLst>
      <p:ext uri="{BB962C8B-B14F-4D97-AF65-F5344CB8AC3E}">
        <p14:creationId xmlns:p14="http://schemas.microsoft.com/office/powerpoint/2010/main" val="1558334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transfer log records a transfer in terms of individual CIDR blocks</a:t>
            </a:r>
          </a:p>
          <a:p>
            <a:r>
              <a:rPr lang="en-US" dirty="0" smtClean="0"/>
              <a:t>We can group these together by using a common key of source entity, destination entity and date.</a:t>
            </a:r>
          </a:p>
          <a:p>
            <a:r>
              <a:rPr lang="en-US" dirty="0" smtClean="0"/>
              <a:t>Using this we see that the transfer log contains distinct 740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6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74"/>
            <a:ext cx="8229600" cy="1143000"/>
          </a:xfrm>
        </p:spPr>
        <p:txBody>
          <a:bodyPr/>
          <a:lstStyle/>
          <a:p>
            <a:r>
              <a:rPr lang="en-US" dirty="0" smtClean="0"/>
              <a:t>Transfer Size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1125415"/>
            <a:ext cx="8105670" cy="56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Transfers in 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still a relatively small scale activity in this region.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Out of the 879,732,224 addresses in the APNIC registry, transfers account for the movement of 21,702,400  addresses (2.5%)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Transfers involved 913 entities out of a total of 13,897 unique holders of IP addresses (6.6%)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25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08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7" y="-1"/>
            <a:ext cx="9329742" cy="701834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46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461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579708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LACNIC’s 2 final /11’s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6" y="980303"/>
            <a:ext cx="8031840" cy="56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1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43408"/>
            <a:ext cx="85797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ARIN’s IPv6 Transition /10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7" y="980302"/>
            <a:ext cx="8042751" cy="56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4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43408"/>
            <a:ext cx="85797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ARIN’s IPv6 Transition /10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5" y="833690"/>
            <a:ext cx="8043572" cy="5647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1263" y="582686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!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1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739302"/>
            <a:ext cx="8714510" cy="6118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718"/>
            <a:ext cx="8229600" cy="1143000"/>
          </a:xfrm>
        </p:spPr>
        <p:txBody>
          <a:bodyPr/>
          <a:lstStyle/>
          <a:p>
            <a:r>
              <a:rPr lang="en-US" smtClean="0"/>
              <a:t>APNIC’s </a:t>
            </a:r>
            <a:r>
              <a:rPr lang="en-US" dirty="0" smtClean="0"/>
              <a:t>final /8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65064" y="3403597"/>
            <a:ext cx="3808046" cy="273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35754" y="2690445"/>
            <a:ext cx="1791677" cy="3475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002322" y="1998786"/>
            <a:ext cx="5081955" cy="4179275"/>
          </a:xfrm>
          <a:custGeom>
            <a:avLst/>
            <a:gdLst>
              <a:gd name="connsiteX0" fmla="*/ 0 w 4443047"/>
              <a:gd name="connsiteY0" fmla="*/ 0 h 4044461"/>
              <a:gd name="connsiteX1" fmla="*/ 2350477 w 4443047"/>
              <a:gd name="connsiteY1" fmla="*/ 756138 h 4044461"/>
              <a:gd name="connsiteX2" fmla="*/ 4443047 w 4443047"/>
              <a:gd name="connsiteY2" fmla="*/ 4044461 h 4044461"/>
              <a:gd name="connsiteX0" fmla="*/ 0 w 4443047"/>
              <a:gd name="connsiteY0" fmla="*/ 0 h 4044461"/>
              <a:gd name="connsiteX1" fmla="*/ 3001108 w 4443047"/>
              <a:gd name="connsiteY1" fmla="*/ 1248508 h 4044461"/>
              <a:gd name="connsiteX2" fmla="*/ 4443047 w 4443047"/>
              <a:gd name="connsiteY2" fmla="*/ 4044461 h 4044461"/>
              <a:gd name="connsiteX0" fmla="*/ 0 w 4466494"/>
              <a:gd name="connsiteY0" fmla="*/ 0 h 4278922"/>
              <a:gd name="connsiteX1" fmla="*/ 3024555 w 4466494"/>
              <a:gd name="connsiteY1" fmla="*/ 1482969 h 4278922"/>
              <a:gd name="connsiteX2" fmla="*/ 4466494 w 4466494"/>
              <a:gd name="connsiteY2" fmla="*/ 4278922 h 4278922"/>
              <a:gd name="connsiteX0" fmla="*/ 0 w 4489940"/>
              <a:gd name="connsiteY0" fmla="*/ 0 h 4144107"/>
              <a:gd name="connsiteX1" fmla="*/ 3048001 w 4489940"/>
              <a:gd name="connsiteY1" fmla="*/ 1348154 h 4144107"/>
              <a:gd name="connsiteX2" fmla="*/ 4489940 w 4489940"/>
              <a:gd name="connsiteY2" fmla="*/ 4144107 h 4144107"/>
              <a:gd name="connsiteX0" fmla="*/ 0 w 4489940"/>
              <a:gd name="connsiteY0" fmla="*/ 0 h 4144107"/>
              <a:gd name="connsiteX1" fmla="*/ 3048001 w 4489940"/>
              <a:gd name="connsiteY1" fmla="*/ 1348154 h 4144107"/>
              <a:gd name="connsiteX2" fmla="*/ 4489940 w 4489940"/>
              <a:gd name="connsiteY2" fmla="*/ 4144107 h 4144107"/>
              <a:gd name="connsiteX0" fmla="*/ 0 w 4489940"/>
              <a:gd name="connsiteY0" fmla="*/ 0 h 4144107"/>
              <a:gd name="connsiteX1" fmla="*/ 2678724 w 4489940"/>
              <a:gd name="connsiteY1" fmla="*/ 1113692 h 4144107"/>
              <a:gd name="connsiteX2" fmla="*/ 4489940 w 4489940"/>
              <a:gd name="connsiteY2" fmla="*/ 4144107 h 4144107"/>
              <a:gd name="connsiteX0" fmla="*/ 0 w 4425463"/>
              <a:gd name="connsiteY0" fmla="*/ 0 h 4185137"/>
              <a:gd name="connsiteX1" fmla="*/ 2614247 w 4425463"/>
              <a:gd name="connsiteY1" fmla="*/ 1154722 h 4185137"/>
              <a:gd name="connsiteX2" fmla="*/ 4425463 w 4425463"/>
              <a:gd name="connsiteY2" fmla="*/ 4185137 h 4185137"/>
              <a:gd name="connsiteX0" fmla="*/ 0 w 5081955"/>
              <a:gd name="connsiteY0" fmla="*/ 0 h 4179275"/>
              <a:gd name="connsiteX1" fmla="*/ 2614247 w 5081955"/>
              <a:gd name="connsiteY1" fmla="*/ 1154722 h 4179275"/>
              <a:gd name="connsiteX2" fmla="*/ 5081955 w 5081955"/>
              <a:gd name="connsiteY2" fmla="*/ 4179275 h 417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1955" h="4179275">
                <a:moveTo>
                  <a:pt x="0" y="0"/>
                </a:moveTo>
                <a:cubicBezTo>
                  <a:pt x="851876" y="246184"/>
                  <a:pt x="1767255" y="458176"/>
                  <a:pt x="2614247" y="1154722"/>
                </a:cubicBezTo>
                <a:cubicBezTo>
                  <a:pt x="3461240" y="1851268"/>
                  <a:pt x="4405924" y="2872152"/>
                  <a:pt x="5081955" y="41792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4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352928" cy="1143000"/>
          </a:xfrm>
        </p:spPr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026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LACNIC running a split pool of two /11 blocks</a:t>
            </a:r>
          </a:p>
          <a:p>
            <a:pPr marL="457200" lvl="1" indent="0">
              <a:buNone/>
            </a:pPr>
            <a:r>
              <a:rPr lang="en-US" sz="2400" dirty="0" smtClean="0"/>
              <a:t>6 – 9 months to </a:t>
            </a:r>
            <a:r>
              <a:rPr lang="en-US" sz="2400" dirty="0"/>
              <a:t>go</a:t>
            </a:r>
          </a:p>
          <a:p>
            <a:endParaRPr lang="en-US" sz="2800" dirty="0" smtClean="0"/>
          </a:p>
          <a:p>
            <a:r>
              <a:rPr lang="en-US" sz="2800" dirty="0" smtClean="0"/>
              <a:t>APNIC </a:t>
            </a:r>
            <a:r>
              <a:rPr lang="en-US" sz="2800" dirty="0"/>
              <a:t>running out of their last /</a:t>
            </a:r>
            <a:r>
              <a:rPr lang="en-US" sz="2800" dirty="0" smtClean="0"/>
              <a:t>8</a:t>
            </a:r>
          </a:p>
          <a:p>
            <a:pPr marL="457200" lvl="1" indent="0">
              <a:buNone/>
            </a:pPr>
            <a:r>
              <a:rPr lang="en-US" dirty="0" smtClean="0"/>
              <a:t>2 – 3 </a:t>
            </a:r>
            <a:r>
              <a:rPr lang="en-US" sz="2400" dirty="0" smtClean="0"/>
              <a:t>years to go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AFRINIC still have a pool of 1.5 /8s to go </a:t>
            </a:r>
          </a:p>
          <a:p>
            <a:pPr marL="457200" lvl="1" indent="0">
              <a:buNone/>
            </a:pPr>
            <a:r>
              <a:rPr lang="en-US" dirty="0"/>
              <a:t>2</a:t>
            </a:r>
            <a:r>
              <a:rPr lang="en-US" sz="2400" dirty="0" smtClean="0"/>
              <a:t> years to go</a:t>
            </a:r>
          </a:p>
          <a:p>
            <a:pPr marL="2667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RIPE NCC running out of their last /8</a:t>
            </a:r>
          </a:p>
          <a:p>
            <a:pPr marL="457200" lvl="1" indent="0">
              <a:buNone/>
            </a:pPr>
            <a:r>
              <a:rPr lang="en-US" sz="2400" dirty="0" smtClean="0"/>
              <a:t>4 ½ years to go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/>
              <a:t>ARIN reserved a /10 for V6 </a:t>
            </a:r>
            <a:r>
              <a:rPr lang="en-US" sz="2800" dirty="0" smtClean="0"/>
              <a:t>transition</a:t>
            </a:r>
          </a:p>
          <a:p>
            <a:pPr marL="457200" lvl="1" indent="0">
              <a:buNone/>
            </a:pPr>
            <a:r>
              <a:rPr lang="en-US" dirty="0" smtClean="0"/>
              <a:t>345 years to go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94085595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1081</TotalTime>
  <Words>964</Words>
  <Application>Microsoft Macintosh PowerPoint</Application>
  <PresentationFormat>On-screen Show (4:3)</PresentationFormat>
  <Paragraphs>171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AhnbergHand</vt:lpstr>
      <vt:lpstr>Arial</vt:lpstr>
      <vt:lpstr>Calibri</vt:lpstr>
      <vt:lpstr>APNIC33PowerPointTemplateFinal</vt:lpstr>
      <vt:lpstr>The Status of APNIC’s IPv4 Resources: Exhaustion &amp; Transfers</vt:lpstr>
      <vt:lpstr>PowerPoint Presentation</vt:lpstr>
      <vt:lpstr>What’s Left in IPv4</vt:lpstr>
      <vt:lpstr>RIPE NCC’s final /8</vt:lpstr>
      <vt:lpstr>LACNIC’s 2 final /11’s</vt:lpstr>
      <vt:lpstr>PowerPoint Presentation</vt:lpstr>
      <vt:lpstr>PowerPoint Presentation</vt:lpstr>
      <vt:lpstr>APNIC’s final /8</vt:lpstr>
      <vt:lpstr>Where Are We?</vt:lpstr>
      <vt:lpstr>Where Are We?</vt:lpstr>
      <vt:lpstr>PowerPoint Presentation</vt:lpstr>
      <vt:lpstr>APNIC’s IPv4 Address Pools: August 2016</vt:lpstr>
      <vt:lpstr>APNIC Allocation from the last /8</vt:lpstr>
      <vt:lpstr>Status of 103/8</vt:lpstr>
      <vt:lpstr>APNIC’s Last /8</vt:lpstr>
      <vt:lpstr>Allocation Sizes - APNIC</vt:lpstr>
      <vt:lpstr>Larger Holdings in 103/8?</vt:lpstr>
      <vt:lpstr>Country Allocations from 103/8</vt:lpstr>
      <vt:lpstr>Country Allocations from 103/8</vt:lpstr>
      <vt:lpstr>Transfer Activity in the Last /8</vt:lpstr>
      <vt:lpstr>Advertised vs Assigned in 103/8</vt:lpstr>
      <vt:lpstr>Advertised/Unadvertised  Map of 103/8</vt:lpstr>
      <vt:lpstr>103/8 Consumption Modelling</vt:lpstr>
      <vt:lpstr>Projection for the last /8</vt:lpstr>
      <vt:lpstr>PowerPoint Presentation</vt:lpstr>
      <vt:lpstr>APNIC’s IPv4 Address Pools: August 2016</vt:lpstr>
      <vt:lpstr>Recovered Pool Status</vt:lpstr>
      <vt:lpstr>Allocation Size Distribution</vt:lpstr>
      <vt:lpstr>Economy Distribution</vt:lpstr>
      <vt:lpstr>Advertised vs UnAdvertised</vt:lpstr>
      <vt:lpstr>Who Has What</vt:lpstr>
      <vt:lpstr>Returned Pool Consumption</vt:lpstr>
      <vt:lpstr>PowerPoint Presentation</vt:lpstr>
      <vt:lpstr>IPv4 Address Transfers</vt:lpstr>
      <vt:lpstr>PowerPoint Presentation</vt:lpstr>
      <vt:lpstr>PowerPoint Presentation</vt:lpstr>
      <vt:lpstr>PowerPoint Presentation</vt:lpstr>
      <vt:lpstr>An Economy View of Transfers</vt:lpstr>
      <vt:lpstr>Imports and Exports</vt:lpstr>
      <vt:lpstr>Imports and Exports</vt:lpstr>
      <vt:lpstr>How Many are Buying and Selling?</vt:lpstr>
      <vt:lpstr>Transfer Size</vt:lpstr>
      <vt:lpstr>Transfer Size Distribution</vt:lpstr>
      <vt:lpstr>Transfers in APNIC</vt:lpstr>
      <vt:lpstr>Questions?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72</cp:revision>
  <dcterms:created xsi:type="dcterms:W3CDTF">2015-02-09T02:38:37Z</dcterms:created>
  <dcterms:modified xsi:type="dcterms:W3CDTF">2016-09-29T04:53:19Z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</vt:lpwstr>
  </property>
  <property fmtid="{D5CDD505-2E9C-101B-9397-08002B2CF9AE}" pid="3" name="Classification">
    <vt:lpwstr>Unclassified</vt:lpwstr>
  </property>
</Properties>
</file>