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362" r:id="rId2"/>
    <p:sldId id="364" r:id="rId3"/>
    <p:sldId id="369" r:id="rId4"/>
    <p:sldId id="371" r:id="rId5"/>
    <p:sldId id="372" r:id="rId6"/>
    <p:sldId id="373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400" r:id="rId20"/>
    <p:sldId id="401" r:id="rId21"/>
    <p:sldId id="422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410" r:id="rId31"/>
    <p:sldId id="411" r:id="rId32"/>
    <p:sldId id="423" r:id="rId33"/>
    <p:sldId id="419" r:id="rId34"/>
    <p:sldId id="418" r:id="rId35"/>
    <p:sldId id="420" r:id="rId36"/>
    <p:sldId id="421" r:id="rId37"/>
    <p:sldId id="41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7"/>
    <p:restoredTop sz="94711"/>
  </p:normalViewPr>
  <p:slideViewPr>
    <p:cSldViewPr snapToGrid="0" snapToObjects="1">
      <p:cViewPr varScale="1">
        <p:scale>
          <a:sx n="168" d="100"/>
          <a:sy n="168" d="100"/>
        </p:scale>
        <p:origin x="11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99D08-B9D2-4A4D-92C1-57B462FEB5BF}" type="datetimeFigureOut">
              <a:rPr lang="en-US" smtClean="0"/>
              <a:t>7/12/16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EE8C9-9F1C-214D-81EA-9396676A7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7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7/12/16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115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7/12/16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62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7/12/16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701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00"/>
              </a:spcBef>
              <a:defRPr/>
            </a:lvl1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7/12/16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743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7/12/16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37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7/12/16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862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7/12/16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449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7/12/16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135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7/12/16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317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7/12/16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625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A75E-117A-C64B-810B-70B2AB88384F}" type="datetimeFigureOut">
              <a:rPr lang="en-US" smtClean="0"/>
              <a:t>7/12/16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22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6A75E-117A-C64B-810B-70B2AB88384F}" type="datetimeFigureOut">
              <a:rPr lang="en-US" smtClean="0"/>
              <a:t>7/12/16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54F3D-67C1-AF46-AC8F-47A5CB2101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275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Powderfinger Typ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latin typeface="Powderfinger Type"/>
                <a:cs typeface="Powderfinger Type"/>
              </a:rPr>
              <a:t>Measuring IPv6 ISP </a:t>
            </a:r>
            <a:r>
              <a:rPr lang="en-AU" dirty="0" smtClean="0">
                <a:latin typeface="Powderfinger Type"/>
                <a:cs typeface="Powderfinger Type"/>
              </a:rPr>
              <a:t>Performance</a:t>
            </a:r>
            <a:endParaRPr lang="en-AU" dirty="0">
              <a:latin typeface="Powderfinger Type"/>
              <a:cs typeface="Powderfinger Typ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AU" sz="2000" dirty="0" smtClean="0"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AU" sz="2000" dirty="0" smtClean="0">
                <a:latin typeface="AhnbergHand"/>
                <a:cs typeface="AhnbergHand"/>
              </a:rPr>
              <a:t>APNIC Labs</a:t>
            </a:r>
          </a:p>
          <a:p>
            <a:pPr algn="r"/>
            <a:r>
              <a:rPr lang="en-AU" sz="2000" dirty="0" smtClean="0">
                <a:latin typeface="AhnbergHand"/>
                <a:cs typeface="AhnbergHand"/>
              </a:rPr>
              <a:t>July 2016</a:t>
            </a:r>
            <a:endParaRPr lang="en-AU" sz="20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8024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164" y="274638"/>
            <a:ext cx="748963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smtClean="0"/>
              <a:t>Data Set 2:</a:t>
            </a:r>
            <a:br>
              <a:rPr lang="en-AU" dirty="0" smtClean="0"/>
            </a:br>
            <a:r>
              <a:rPr lang="en-AU" dirty="0" smtClean="0"/>
              <a:t>Connection Failure in 2015/2016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47" y="1916832"/>
            <a:ext cx="8229600" cy="4106502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January 2015– January 2016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tr-TR" dirty="0" smtClean="0"/>
              <a:t>40,359,805 </a:t>
            </a:r>
            <a:r>
              <a:rPr lang="en-AU" dirty="0" smtClean="0"/>
              <a:t>IPv6 endpoints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1,361,256 Failure rate (</a:t>
            </a:r>
            <a:r>
              <a:rPr lang="en-AU" dirty="0" smtClean="0">
                <a:solidFill>
                  <a:srgbClr val="FF0000"/>
                </a:solidFill>
              </a:rPr>
              <a:t>3.37%</a:t>
            </a:r>
            <a:r>
              <a:rPr lang="en-AU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7485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4" y="1340767"/>
            <a:ext cx="8413049" cy="5048435"/>
          </a:xfrm>
        </p:spPr>
      </p:pic>
    </p:spTree>
    <p:extLst>
      <p:ext uri="{BB962C8B-B14F-4D97-AF65-F5344CB8AC3E}">
        <p14:creationId xmlns:p14="http://schemas.microsoft.com/office/powerpoint/2010/main" val="1340014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4" y="1340767"/>
            <a:ext cx="8413049" cy="5048435"/>
          </a:xfrm>
        </p:spPr>
      </p:pic>
      <p:sp>
        <p:nvSpPr>
          <p:cNvPr id="4" name="TextBox 3"/>
          <p:cNvSpPr txBox="1"/>
          <p:nvPr/>
        </p:nvSpPr>
        <p:spPr>
          <a:xfrm>
            <a:off x="4787548" y="2747788"/>
            <a:ext cx="84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RIP</a:t>
            </a:r>
          </a:p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Flash!</a:t>
            </a:r>
            <a:endParaRPr lang="en-AU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153851" y="3409695"/>
            <a:ext cx="181456" cy="306440"/>
          </a:xfrm>
          <a:custGeom>
            <a:avLst/>
            <a:gdLst>
              <a:gd name="connsiteX0" fmla="*/ 98965 w 181456"/>
              <a:gd name="connsiteY0" fmla="*/ 0 h 306440"/>
              <a:gd name="connsiteX1" fmla="*/ 98965 w 181456"/>
              <a:gd name="connsiteY1" fmla="*/ 296874 h 306440"/>
              <a:gd name="connsiteX2" fmla="*/ 181437 w 181456"/>
              <a:gd name="connsiteY2" fmla="*/ 239149 h 306440"/>
              <a:gd name="connsiteX3" fmla="*/ 90718 w 181456"/>
              <a:gd name="connsiteY3" fmla="*/ 296874 h 306440"/>
              <a:gd name="connsiteX4" fmla="*/ 0 w 181456"/>
              <a:gd name="connsiteY4" fmla="*/ 214409 h 30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56" h="306440">
                <a:moveTo>
                  <a:pt x="98965" y="0"/>
                </a:moveTo>
                <a:cubicBezTo>
                  <a:pt x="92092" y="128508"/>
                  <a:pt x="85220" y="257016"/>
                  <a:pt x="98965" y="296874"/>
                </a:cubicBezTo>
                <a:cubicBezTo>
                  <a:pt x="112710" y="336732"/>
                  <a:pt x="182811" y="239149"/>
                  <a:pt x="181437" y="239149"/>
                </a:cubicBezTo>
                <a:cubicBezTo>
                  <a:pt x="180063" y="239149"/>
                  <a:pt x="120958" y="300997"/>
                  <a:pt x="90718" y="296874"/>
                </a:cubicBezTo>
                <a:cubicBezTo>
                  <a:pt x="60478" y="292751"/>
                  <a:pt x="0" y="214409"/>
                  <a:pt x="0" y="214409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2123728" y="4942909"/>
            <a:ext cx="21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HTML5 + TLS +</a:t>
            </a:r>
          </a:p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Mobile Devices</a:t>
            </a:r>
            <a:endParaRPr lang="en-AU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075673" y="4835324"/>
            <a:ext cx="1216407" cy="321868"/>
          </a:xfrm>
          <a:custGeom>
            <a:avLst/>
            <a:gdLst>
              <a:gd name="connsiteX0" fmla="*/ 0 w 1216407"/>
              <a:gd name="connsiteY0" fmla="*/ 321868 h 321868"/>
              <a:gd name="connsiteX1" fmla="*/ 692758 w 1216407"/>
              <a:gd name="connsiteY1" fmla="*/ 115705 h 321868"/>
              <a:gd name="connsiteX2" fmla="*/ 1212327 w 1216407"/>
              <a:gd name="connsiteY2" fmla="*/ 99212 h 321868"/>
              <a:gd name="connsiteX3" fmla="*/ 948419 w 1216407"/>
              <a:gd name="connsiteY3" fmla="*/ 254 h 321868"/>
              <a:gd name="connsiteX4" fmla="*/ 1204080 w 1216407"/>
              <a:gd name="connsiteY4" fmla="*/ 132198 h 321868"/>
              <a:gd name="connsiteX5" fmla="*/ 1080373 w 1216407"/>
              <a:gd name="connsiteY5" fmla="*/ 280635 h 32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407" h="321868">
                <a:moveTo>
                  <a:pt x="0" y="321868"/>
                </a:moveTo>
                <a:cubicBezTo>
                  <a:pt x="245352" y="237341"/>
                  <a:pt x="490704" y="152814"/>
                  <a:pt x="692758" y="115705"/>
                </a:cubicBezTo>
                <a:cubicBezTo>
                  <a:pt x="894812" y="78596"/>
                  <a:pt x="1169717" y="118454"/>
                  <a:pt x="1212327" y="99212"/>
                </a:cubicBezTo>
                <a:cubicBezTo>
                  <a:pt x="1254937" y="79970"/>
                  <a:pt x="949793" y="-5244"/>
                  <a:pt x="948419" y="254"/>
                </a:cubicBezTo>
                <a:cubicBezTo>
                  <a:pt x="947045" y="5752"/>
                  <a:pt x="1182088" y="85468"/>
                  <a:pt x="1204080" y="132198"/>
                </a:cubicBezTo>
                <a:cubicBezTo>
                  <a:pt x="1226072" y="178928"/>
                  <a:pt x="1080373" y="280635"/>
                  <a:pt x="1080373" y="280635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4124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6to4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s-IS" dirty="0" smtClean="0"/>
              <a:t>7,693,849</a:t>
            </a:r>
            <a:r>
              <a:rPr lang="en-AU" dirty="0" smtClean="0"/>
              <a:t> 6to4 endpoints </a:t>
            </a:r>
          </a:p>
          <a:p>
            <a:pPr lvl="1"/>
            <a:r>
              <a:rPr lang="en-AU" dirty="0" smtClean="0"/>
              <a:t>19% of all IPv6 used 6to4</a:t>
            </a:r>
          </a:p>
          <a:p>
            <a:pPr lvl="1"/>
            <a:r>
              <a:rPr lang="en-AU" dirty="0"/>
              <a:t>9</a:t>
            </a:r>
            <a:r>
              <a:rPr lang="en-AU" dirty="0" smtClean="0"/>
              <a:t>% failure rate within the set of 6to4 connections</a:t>
            </a:r>
          </a:p>
          <a:p>
            <a:pPr lvl="1"/>
            <a:endParaRPr lang="en-AU" dirty="0" smtClean="0"/>
          </a:p>
        </p:txBody>
      </p:sp>
      <p:sp>
        <p:nvSpPr>
          <p:cNvPr id="4" name="Freeform 3"/>
          <p:cNvSpPr/>
          <p:nvPr/>
        </p:nvSpPr>
        <p:spPr>
          <a:xfrm>
            <a:off x="395536" y="2112660"/>
            <a:ext cx="6696744" cy="515518"/>
          </a:xfrm>
          <a:custGeom>
            <a:avLst/>
            <a:gdLst>
              <a:gd name="connsiteX0" fmla="*/ 4342668 w 4915226"/>
              <a:gd name="connsiteY0" fmla="*/ 515518 h 515518"/>
              <a:gd name="connsiteX1" fmla="*/ 4384309 w 4915226"/>
              <a:gd name="connsiteY1" fmla="*/ 140736 h 515518"/>
              <a:gd name="connsiteX2" fmla="*/ 3041402 w 4915226"/>
              <a:gd name="connsiteY2" fmla="*/ 5398 h 515518"/>
              <a:gd name="connsiteX3" fmla="*/ 365998 w 4915226"/>
              <a:gd name="connsiteY3" fmla="*/ 67861 h 515518"/>
              <a:gd name="connsiteX4" fmla="*/ 157795 w 4915226"/>
              <a:gd name="connsiteY4" fmla="*/ 432233 h 515518"/>
              <a:gd name="connsiteX5" fmla="*/ 1625624 w 4915226"/>
              <a:gd name="connsiteY5" fmla="*/ 484286 h 515518"/>
              <a:gd name="connsiteX6" fmla="*/ 3749291 w 4915226"/>
              <a:gd name="connsiteY6" fmla="*/ 473876 h 515518"/>
              <a:gd name="connsiteX7" fmla="*/ 4915226 w 4915226"/>
              <a:gd name="connsiteY7" fmla="*/ 286485 h 51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5226" h="515518">
                <a:moveTo>
                  <a:pt x="4342668" y="515518"/>
                </a:moveTo>
                <a:cubicBezTo>
                  <a:pt x="4471927" y="370637"/>
                  <a:pt x="4601187" y="225756"/>
                  <a:pt x="4384309" y="140736"/>
                </a:cubicBezTo>
                <a:cubicBezTo>
                  <a:pt x="4167431" y="55716"/>
                  <a:pt x="3041402" y="5398"/>
                  <a:pt x="3041402" y="5398"/>
                </a:cubicBezTo>
                <a:cubicBezTo>
                  <a:pt x="2371684" y="-6748"/>
                  <a:pt x="846599" y="-3278"/>
                  <a:pt x="365998" y="67861"/>
                </a:cubicBezTo>
                <a:cubicBezTo>
                  <a:pt x="-114603" y="139000"/>
                  <a:pt x="-52143" y="362829"/>
                  <a:pt x="157795" y="432233"/>
                </a:cubicBezTo>
                <a:cubicBezTo>
                  <a:pt x="367733" y="501637"/>
                  <a:pt x="1625624" y="484286"/>
                  <a:pt x="1625624" y="484286"/>
                </a:cubicBezTo>
                <a:lnTo>
                  <a:pt x="3749291" y="473876"/>
                </a:lnTo>
                <a:cubicBezTo>
                  <a:pt x="4297558" y="440909"/>
                  <a:pt x="4915226" y="286485"/>
                  <a:pt x="4915226" y="286485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 rot="21180634">
            <a:off x="5538537" y="1393434"/>
            <a:ext cx="291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984807"/>
                </a:solidFill>
                <a:latin typeface="AhnbergHand"/>
                <a:cs typeface="AhnbergHand"/>
              </a:rPr>
              <a:t>This is still very high!</a:t>
            </a:r>
            <a:endParaRPr lang="en-AU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268052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6" y="1196751"/>
            <a:ext cx="8581039" cy="5149241"/>
          </a:xfrm>
        </p:spPr>
      </p:pic>
    </p:spTree>
    <p:extLst>
      <p:ext uri="{BB962C8B-B14F-4D97-AF65-F5344CB8AC3E}">
        <p14:creationId xmlns:p14="http://schemas.microsoft.com/office/powerpoint/2010/main" val="526066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6to4 failure rate has improved from 15%-20% in 2011 to 9% in 2015</a:t>
            </a:r>
          </a:p>
          <a:p>
            <a:r>
              <a:rPr lang="en-AU" dirty="0" smtClean="0"/>
              <a:t>Teredo has all but disappeared</a:t>
            </a:r>
          </a:p>
          <a:p>
            <a:r>
              <a:rPr lang="en-AU" dirty="0" smtClean="0"/>
              <a:t>Unicast failure rate is between 1.5% and </a:t>
            </a:r>
            <a:r>
              <a:rPr lang="en-AU" dirty="0"/>
              <a:t>4</a:t>
            </a:r>
            <a:r>
              <a:rPr lang="en-AU" dirty="0" smtClean="0"/>
              <a:t>% in 2015</a:t>
            </a:r>
          </a:p>
          <a:p>
            <a:pPr lvl="1"/>
            <a:r>
              <a:rPr lang="en-AU" dirty="0" smtClean="0"/>
              <a:t>Current unicast failure rate is 2%</a:t>
            </a:r>
          </a:p>
        </p:txBody>
      </p:sp>
    </p:spTree>
    <p:extLst>
      <p:ext uri="{BB962C8B-B14F-4D97-AF65-F5344CB8AC3E}">
        <p14:creationId xmlns:p14="http://schemas.microsoft.com/office/powerpoint/2010/main" val="407154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5" y="1311215"/>
            <a:ext cx="8462299" cy="50779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Killing off 6to4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4593817"/>
            <a:ext cx="51555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Proportion of IPv6 connections using a </a:t>
            </a:r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6to4 address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33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54" y="274638"/>
            <a:ext cx="8976946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IPv6 Failures – Sep 2015 – Jan 2016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20,872,173 unique IPv6 Addresses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464,344 failing IPv6 addresses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 142,362 6to4 addresses</a:t>
            </a:r>
          </a:p>
          <a:p>
            <a:pPr marL="0" indent="0">
              <a:buNone/>
            </a:pPr>
            <a:r>
              <a:rPr lang="en-US" sz="2800" dirty="0" smtClean="0"/>
              <a:t>              138 </a:t>
            </a:r>
            <a:r>
              <a:rPr lang="en-US" sz="2800" dirty="0" err="1" smtClean="0"/>
              <a:t>teredo</a:t>
            </a:r>
            <a:r>
              <a:rPr lang="en-US" sz="2800" dirty="0" smtClean="0"/>
              <a:t> addresses</a:t>
            </a:r>
          </a:p>
          <a:p>
            <a:pPr marL="0" indent="0">
              <a:buNone/>
            </a:pPr>
            <a:r>
              <a:rPr lang="en-US" sz="2800" dirty="0" smtClean="0"/>
              <a:t>                68 fe80:: local scope addresses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834 unallocated addresses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1,244 unannounced addresses</a:t>
            </a:r>
          </a:p>
          <a:p>
            <a:pPr marL="0" indent="0">
              <a:buNone/>
            </a:pPr>
            <a:r>
              <a:rPr lang="en-US" sz="2800" dirty="0" smtClean="0"/>
              <a:t>       319,698 addresses from unicast allocated routed space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AU" sz="2800" dirty="0" smtClean="0"/>
          </a:p>
          <a:p>
            <a:pPr marL="0" indent="0">
              <a:buNone/>
            </a:pPr>
            <a:r>
              <a:rPr lang="en-AU" sz="2800" dirty="0" smtClean="0"/>
              <a:t>       </a:t>
            </a:r>
            <a:r>
              <a:rPr lang="en-AU" sz="2800" dirty="0" smtClean="0"/>
              <a:t>216,620 unique /64s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Freeform 3"/>
          <p:cNvSpPr/>
          <p:nvPr/>
        </p:nvSpPr>
        <p:spPr>
          <a:xfrm>
            <a:off x="683568" y="2592708"/>
            <a:ext cx="1037176" cy="476252"/>
          </a:xfrm>
          <a:custGeom>
            <a:avLst/>
            <a:gdLst>
              <a:gd name="connsiteX0" fmla="*/ 0 w 1037176"/>
              <a:gd name="connsiteY0" fmla="*/ 0 h 603623"/>
              <a:gd name="connsiteX1" fmla="*/ 613833 w 1037176"/>
              <a:gd name="connsiteY1" fmla="*/ 42333 h 603623"/>
              <a:gd name="connsiteX2" fmla="*/ 1037167 w 1037176"/>
              <a:gd name="connsiteY2" fmla="*/ 42333 h 603623"/>
              <a:gd name="connsiteX3" fmla="*/ 603250 w 1037176"/>
              <a:gd name="connsiteY3" fmla="*/ 52917 h 603623"/>
              <a:gd name="connsiteX4" fmla="*/ 518583 w 1037176"/>
              <a:gd name="connsiteY4" fmla="*/ 465667 h 603623"/>
              <a:gd name="connsiteX5" fmla="*/ 550333 w 1037176"/>
              <a:gd name="connsiteY5" fmla="*/ 603250 h 603623"/>
              <a:gd name="connsiteX6" fmla="*/ 645583 w 1037176"/>
              <a:gd name="connsiteY6" fmla="*/ 433917 h 603623"/>
              <a:gd name="connsiteX7" fmla="*/ 539750 w 1037176"/>
              <a:gd name="connsiteY7" fmla="*/ 560917 h 603623"/>
              <a:gd name="connsiteX8" fmla="*/ 402167 w 1037176"/>
              <a:gd name="connsiteY8" fmla="*/ 402167 h 60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7176" h="603623">
                <a:moveTo>
                  <a:pt x="0" y="0"/>
                </a:moveTo>
                <a:cubicBezTo>
                  <a:pt x="220486" y="17639"/>
                  <a:pt x="440972" y="35278"/>
                  <a:pt x="613833" y="42333"/>
                </a:cubicBezTo>
                <a:cubicBezTo>
                  <a:pt x="786694" y="49389"/>
                  <a:pt x="1038931" y="40569"/>
                  <a:pt x="1037167" y="42333"/>
                </a:cubicBezTo>
                <a:cubicBezTo>
                  <a:pt x="1035403" y="44097"/>
                  <a:pt x="689681" y="-17639"/>
                  <a:pt x="603250" y="52917"/>
                </a:cubicBezTo>
                <a:cubicBezTo>
                  <a:pt x="516819" y="123473"/>
                  <a:pt x="527403" y="373945"/>
                  <a:pt x="518583" y="465667"/>
                </a:cubicBezTo>
                <a:cubicBezTo>
                  <a:pt x="509764" y="557389"/>
                  <a:pt x="529167" y="608542"/>
                  <a:pt x="550333" y="603250"/>
                </a:cubicBezTo>
                <a:cubicBezTo>
                  <a:pt x="571499" y="597958"/>
                  <a:pt x="647347" y="440973"/>
                  <a:pt x="645583" y="433917"/>
                </a:cubicBezTo>
                <a:cubicBezTo>
                  <a:pt x="643819" y="426862"/>
                  <a:pt x="580319" y="566209"/>
                  <a:pt x="539750" y="560917"/>
                </a:cubicBezTo>
                <a:cubicBezTo>
                  <a:pt x="499181" y="555625"/>
                  <a:pt x="450674" y="478896"/>
                  <a:pt x="402167" y="402167"/>
                </a:cubicBezTo>
              </a:path>
            </a:pathLst>
          </a:custGeom>
          <a:ln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/>
          <p:cNvSpPr/>
          <p:nvPr/>
        </p:nvSpPr>
        <p:spPr>
          <a:xfrm>
            <a:off x="755576" y="5203742"/>
            <a:ext cx="1037176" cy="396957"/>
          </a:xfrm>
          <a:custGeom>
            <a:avLst/>
            <a:gdLst>
              <a:gd name="connsiteX0" fmla="*/ 0 w 1037176"/>
              <a:gd name="connsiteY0" fmla="*/ 0 h 603623"/>
              <a:gd name="connsiteX1" fmla="*/ 613833 w 1037176"/>
              <a:gd name="connsiteY1" fmla="*/ 42333 h 603623"/>
              <a:gd name="connsiteX2" fmla="*/ 1037167 w 1037176"/>
              <a:gd name="connsiteY2" fmla="*/ 42333 h 603623"/>
              <a:gd name="connsiteX3" fmla="*/ 603250 w 1037176"/>
              <a:gd name="connsiteY3" fmla="*/ 52917 h 603623"/>
              <a:gd name="connsiteX4" fmla="*/ 518583 w 1037176"/>
              <a:gd name="connsiteY4" fmla="*/ 465667 h 603623"/>
              <a:gd name="connsiteX5" fmla="*/ 550333 w 1037176"/>
              <a:gd name="connsiteY5" fmla="*/ 603250 h 603623"/>
              <a:gd name="connsiteX6" fmla="*/ 645583 w 1037176"/>
              <a:gd name="connsiteY6" fmla="*/ 433917 h 603623"/>
              <a:gd name="connsiteX7" fmla="*/ 539750 w 1037176"/>
              <a:gd name="connsiteY7" fmla="*/ 560917 h 603623"/>
              <a:gd name="connsiteX8" fmla="*/ 402167 w 1037176"/>
              <a:gd name="connsiteY8" fmla="*/ 402167 h 60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7176" h="603623">
                <a:moveTo>
                  <a:pt x="0" y="0"/>
                </a:moveTo>
                <a:cubicBezTo>
                  <a:pt x="220486" y="17639"/>
                  <a:pt x="440972" y="35278"/>
                  <a:pt x="613833" y="42333"/>
                </a:cubicBezTo>
                <a:cubicBezTo>
                  <a:pt x="786694" y="49389"/>
                  <a:pt x="1038931" y="40569"/>
                  <a:pt x="1037167" y="42333"/>
                </a:cubicBezTo>
                <a:cubicBezTo>
                  <a:pt x="1035403" y="44097"/>
                  <a:pt x="689681" y="-17639"/>
                  <a:pt x="603250" y="52917"/>
                </a:cubicBezTo>
                <a:cubicBezTo>
                  <a:pt x="516819" y="123473"/>
                  <a:pt x="527403" y="373945"/>
                  <a:pt x="518583" y="465667"/>
                </a:cubicBezTo>
                <a:cubicBezTo>
                  <a:pt x="509764" y="557389"/>
                  <a:pt x="529167" y="608542"/>
                  <a:pt x="550333" y="603250"/>
                </a:cubicBezTo>
                <a:cubicBezTo>
                  <a:pt x="571499" y="597958"/>
                  <a:pt x="647347" y="440973"/>
                  <a:pt x="645583" y="433917"/>
                </a:cubicBezTo>
                <a:cubicBezTo>
                  <a:pt x="643819" y="426862"/>
                  <a:pt x="580319" y="566209"/>
                  <a:pt x="539750" y="560917"/>
                </a:cubicBezTo>
                <a:cubicBezTo>
                  <a:pt x="499181" y="555625"/>
                  <a:pt x="450674" y="478896"/>
                  <a:pt x="402167" y="402167"/>
                </a:cubicBezTo>
              </a:path>
            </a:pathLst>
          </a:custGeom>
          <a:ln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15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Origin AS’s with High IPv6 Failure Rates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59436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51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It’s not good!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IPv6 Unicast Failure rate: 1.6% (falling)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IPv4 Failure rate: 0.2% (steady)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296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132403" y="2074675"/>
            <a:ext cx="791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  <a:endParaRPr lang="en-AU" sz="28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1435082">
            <a:off x="2899036" y="3685017"/>
            <a:ext cx="5003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  <a:endParaRPr lang="en-AU" sz="32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948660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132403" y="2074675"/>
            <a:ext cx="791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  <a:endParaRPr lang="en-AU" sz="28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1435082">
            <a:off x="2794755" y="3857958"/>
            <a:ext cx="5003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  <a:endParaRPr lang="en-AU" sz="32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882" y="1417638"/>
            <a:ext cx="8655731" cy="136984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0184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114" y="1882607"/>
            <a:ext cx="196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Outbound SYN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5432" y="2809199"/>
            <a:ext cx="238558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/>
                <a:cs typeface="AhnbergHand"/>
              </a:rPr>
              <a:t>Return</a:t>
            </a:r>
            <a:r>
              <a:rPr lang="en-US" smtClean="0">
                <a:latin typeface="AhnbergHand"/>
                <a:cs typeface="AhnbergHand"/>
              </a:rPr>
              <a:t> SYN+ACK</a:t>
            </a:r>
            <a:endParaRPr lang="en-US" dirty="0" smtClean="0">
              <a:latin typeface="AhnbergHand"/>
              <a:cs typeface="AhnbergHand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Connection Failure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593378" y="2248695"/>
            <a:ext cx="5008" cy="260266"/>
          </a:xfrm>
          <a:custGeom>
            <a:avLst/>
            <a:gdLst>
              <a:gd name="connsiteX0" fmla="*/ 0 w 5008"/>
              <a:gd name="connsiteY0" fmla="*/ 0 h 260266"/>
              <a:gd name="connsiteX1" fmla="*/ 0 w 5008"/>
              <a:gd name="connsiteY1" fmla="*/ 260266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8" h="260266">
                <a:moveTo>
                  <a:pt x="0" y="0"/>
                </a:moveTo>
                <a:cubicBezTo>
                  <a:pt x="4337" y="103239"/>
                  <a:pt x="8675" y="206478"/>
                  <a:pt x="0" y="260266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/>
          <p:cNvSpPr/>
          <p:nvPr/>
        </p:nvSpPr>
        <p:spPr>
          <a:xfrm>
            <a:off x="520507" y="2246271"/>
            <a:ext cx="1151215" cy="295096"/>
          </a:xfrm>
          <a:custGeom>
            <a:avLst/>
            <a:gdLst>
              <a:gd name="connsiteX0" fmla="*/ 176972 w 1151215"/>
              <a:gd name="connsiteY0" fmla="*/ 283511 h 295096"/>
              <a:gd name="connsiteX1" fmla="*/ 572557 w 1151215"/>
              <a:gd name="connsiteY1" fmla="*/ 273101 h 295096"/>
              <a:gd name="connsiteX2" fmla="*/ 1082653 w 1151215"/>
              <a:gd name="connsiteY2" fmla="*/ 293922 h 295096"/>
              <a:gd name="connsiteX3" fmla="*/ 1145114 w 1151215"/>
              <a:gd name="connsiteY3" fmla="*/ 231458 h 295096"/>
              <a:gd name="connsiteX4" fmla="*/ 1134704 w 1151215"/>
              <a:gd name="connsiteY4" fmla="*/ 12835 h 295096"/>
              <a:gd name="connsiteX5" fmla="*/ 1020193 w 1151215"/>
              <a:gd name="connsiteY5" fmla="*/ 23246 h 295096"/>
              <a:gd name="connsiteX6" fmla="*/ 0 w 1151215"/>
              <a:gd name="connsiteY6" fmla="*/ 2424 h 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215" h="295096">
                <a:moveTo>
                  <a:pt x="176972" y="283511"/>
                </a:moveTo>
                <a:cubicBezTo>
                  <a:pt x="299291" y="277438"/>
                  <a:pt x="421610" y="271366"/>
                  <a:pt x="572557" y="273101"/>
                </a:cubicBezTo>
                <a:cubicBezTo>
                  <a:pt x="723504" y="274836"/>
                  <a:pt x="987227" y="300863"/>
                  <a:pt x="1082653" y="293922"/>
                </a:cubicBezTo>
                <a:cubicBezTo>
                  <a:pt x="1178079" y="286982"/>
                  <a:pt x="1136439" y="278306"/>
                  <a:pt x="1145114" y="231458"/>
                </a:cubicBezTo>
                <a:cubicBezTo>
                  <a:pt x="1153789" y="184610"/>
                  <a:pt x="1155524" y="47537"/>
                  <a:pt x="1134704" y="12835"/>
                </a:cubicBezTo>
                <a:cubicBezTo>
                  <a:pt x="1113884" y="-21867"/>
                  <a:pt x="1209310" y="24981"/>
                  <a:pt x="1020193" y="23246"/>
                </a:cubicBezTo>
                <a:cubicBezTo>
                  <a:pt x="831076" y="21511"/>
                  <a:pt x="0" y="2424"/>
                  <a:pt x="0" y="2424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/>
          <p:cNvSpPr/>
          <p:nvPr/>
        </p:nvSpPr>
        <p:spPr>
          <a:xfrm>
            <a:off x="593378" y="2121674"/>
            <a:ext cx="1257039" cy="106200"/>
          </a:xfrm>
          <a:custGeom>
            <a:avLst/>
            <a:gdLst>
              <a:gd name="connsiteX0" fmla="*/ 0 w 1257039"/>
              <a:gd name="connsiteY0" fmla="*/ 106200 h 106200"/>
              <a:gd name="connsiteX1" fmla="*/ 187382 w 1257039"/>
              <a:gd name="connsiteY1" fmla="*/ 12504 h 106200"/>
              <a:gd name="connsiteX2" fmla="*/ 281073 w 1257039"/>
              <a:gd name="connsiteY2" fmla="*/ 2094 h 106200"/>
              <a:gd name="connsiteX3" fmla="*/ 1207575 w 1257039"/>
              <a:gd name="connsiteY3" fmla="*/ 22915 h 106200"/>
              <a:gd name="connsiteX4" fmla="*/ 1124294 w 1257039"/>
              <a:gd name="connsiteY4" fmla="*/ 64557 h 10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039" h="106200">
                <a:moveTo>
                  <a:pt x="0" y="106200"/>
                </a:moveTo>
                <a:cubicBezTo>
                  <a:pt x="70268" y="68027"/>
                  <a:pt x="140537" y="29855"/>
                  <a:pt x="187382" y="12504"/>
                </a:cubicBezTo>
                <a:cubicBezTo>
                  <a:pt x="234227" y="-4847"/>
                  <a:pt x="111041" y="359"/>
                  <a:pt x="281073" y="2094"/>
                </a:cubicBezTo>
                <a:cubicBezTo>
                  <a:pt x="451105" y="3829"/>
                  <a:pt x="1067038" y="12505"/>
                  <a:pt x="1207575" y="22915"/>
                </a:cubicBezTo>
                <a:cubicBezTo>
                  <a:pt x="1348112" y="33325"/>
                  <a:pt x="1146849" y="50676"/>
                  <a:pt x="1124294" y="64557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/>
          <p:cNvSpPr/>
          <p:nvPr/>
        </p:nvSpPr>
        <p:spPr>
          <a:xfrm>
            <a:off x="1676031" y="2425676"/>
            <a:ext cx="156152" cy="83285"/>
          </a:xfrm>
          <a:custGeom>
            <a:avLst/>
            <a:gdLst>
              <a:gd name="connsiteX0" fmla="*/ 0 w 156152"/>
              <a:gd name="connsiteY0" fmla="*/ 83285 h 83285"/>
              <a:gd name="connsiteX1" fmla="*/ 156152 w 156152"/>
              <a:gd name="connsiteY1" fmla="*/ 0 h 8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152" h="83285">
                <a:moveTo>
                  <a:pt x="0" y="83285"/>
                </a:moveTo>
                <a:cubicBezTo>
                  <a:pt x="65063" y="52920"/>
                  <a:pt x="130127" y="22556"/>
                  <a:pt x="156152" y="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/>
          <p:cNvSpPr/>
          <p:nvPr/>
        </p:nvSpPr>
        <p:spPr>
          <a:xfrm>
            <a:off x="1842593" y="2196642"/>
            <a:ext cx="20821" cy="187391"/>
          </a:xfrm>
          <a:custGeom>
            <a:avLst/>
            <a:gdLst>
              <a:gd name="connsiteX0" fmla="*/ 20821 w 20821"/>
              <a:gd name="connsiteY0" fmla="*/ 0 h 187391"/>
              <a:gd name="connsiteX1" fmla="*/ 0 w 20821"/>
              <a:gd name="connsiteY1" fmla="*/ 187391 h 18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21" h="187391">
                <a:moveTo>
                  <a:pt x="20821" y="0"/>
                </a:moveTo>
                <a:lnTo>
                  <a:pt x="0" y="187391"/>
                </a:ln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/>
        </p:nvSpPr>
        <p:spPr>
          <a:xfrm>
            <a:off x="6537563" y="1979751"/>
            <a:ext cx="711768" cy="956046"/>
          </a:xfrm>
          <a:custGeom>
            <a:avLst/>
            <a:gdLst>
              <a:gd name="connsiteX0" fmla="*/ 0 w 711768"/>
              <a:gd name="connsiteY0" fmla="*/ 39910 h 956046"/>
              <a:gd name="connsiteX1" fmla="*/ 614198 w 711768"/>
              <a:gd name="connsiteY1" fmla="*/ 19089 h 956046"/>
              <a:gd name="connsiteX2" fmla="*/ 697479 w 711768"/>
              <a:gd name="connsiteY2" fmla="*/ 91964 h 956046"/>
              <a:gd name="connsiteX3" fmla="*/ 707889 w 711768"/>
              <a:gd name="connsiteY3" fmla="*/ 956046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768" h="956046">
                <a:moveTo>
                  <a:pt x="0" y="39910"/>
                </a:moveTo>
                <a:cubicBezTo>
                  <a:pt x="248976" y="25161"/>
                  <a:pt x="497952" y="10413"/>
                  <a:pt x="614198" y="19089"/>
                </a:cubicBezTo>
                <a:cubicBezTo>
                  <a:pt x="730444" y="27765"/>
                  <a:pt x="681864" y="-64195"/>
                  <a:pt x="697479" y="91964"/>
                </a:cubicBezTo>
                <a:cubicBezTo>
                  <a:pt x="713094" y="248123"/>
                  <a:pt x="714829" y="812032"/>
                  <a:pt x="707889" y="95604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/>
          <p:cNvSpPr/>
          <p:nvPr/>
        </p:nvSpPr>
        <p:spPr>
          <a:xfrm>
            <a:off x="6544602" y="1801038"/>
            <a:ext cx="669620" cy="1184473"/>
          </a:xfrm>
          <a:custGeom>
            <a:avLst/>
            <a:gdLst>
              <a:gd name="connsiteX0" fmla="*/ 669620 w 669620"/>
              <a:gd name="connsiteY0" fmla="*/ 1134759 h 1184473"/>
              <a:gd name="connsiteX1" fmla="*/ 117883 w 669620"/>
              <a:gd name="connsiteY1" fmla="*/ 1134759 h 1184473"/>
              <a:gd name="connsiteX2" fmla="*/ 13781 w 669620"/>
              <a:gd name="connsiteY2" fmla="*/ 1113937 h 1184473"/>
              <a:gd name="connsiteX3" fmla="*/ 3371 w 669620"/>
              <a:gd name="connsiteY3" fmla="*/ 249855 h 1184473"/>
              <a:gd name="connsiteX4" fmla="*/ 34602 w 669620"/>
              <a:gd name="connsiteY4" fmla="*/ 176981 h 1184473"/>
              <a:gd name="connsiteX5" fmla="*/ 274035 w 669620"/>
              <a:gd name="connsiteY5" fmla="*/ 0 h 118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620" h="1184473">
                <a:moveTo>
                  <a:pt x="669620" y="1134759"/>
                </a:moveTo>
                <a:lnTo>
                  <a:pt x="117883" y="1134759"/>
                </a:lnTo>
                <a:cubicBezTo>
                  <a:pt x="8577" y="1131289"/>
                  <a:pt x="32866" y="1261421"/>
                  <a:pt x="13781" y="1113937"/>
                </a:cubicBezTo>
                <a:cubicBezTo>
                  <a:pt x="-5304" y="966453"/>
                  <a:pt x="-99" y="406014"/>
                  <a:pt x="3371" y="249855"/>
                </a:cubicBezTo>
                <a:cubicBezTo>
                  <a:pt x="6841" y="93696"/>
                  <a:pt x="-10509" y="218623"/>
                  <a:pt x="34602" y="176981"/>
                </a:cubicBezTo>
                <a:cubicBezTo>
                  <a:pt x="79713" y="135339"/>
                  <a:pt x="227190" y="29497"/>
                  <a:pt x="274035" y="0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15"/>
          <p:cNvSpPr/>
          <p:nvPr/>
        </p:nvSpPr>
        <p:spPr>
          <a:xfrm>
            <a:off x="6849867" y="1780217"/>
            <a:ext cx="562147" cy="10411"/>
          </a:xfrm>
          <a:custGeom>
            <a:avLst/>
            <a:gdLst>
              <a:gd name="connsiteX0" fmla="*/ 0 w 562147"/>
              <a:gd name="connsiteY0" fmla="*/ 10411 h 10411"/>
              <a:gd name="connsiteX1" fmla="*/ 562147 w 562147"/>
              <a:gd name="connsiteY1" fmla="*/ 0 h 1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2147" h="10411">
                <a:moveTo>
                  <a:pt x="0" y="10411"/>
                </a:moveTo>
                <a:lnTo>
                  <a:pt x="562147" y="0"/>
                </a:ln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/>
        </p:nvSpPr>
        <p:spPr>
          <a:xfrm>
            <a:off x="7422424" y="1811449"/>
            <a:ext cx="20998" cy="801618"/>
          </a:xfrm>
          <a:custGeom>
            <a:avLst/>
            <a:gdLst>
              <a:gd name="connsiteX0" fmla="*/ 0 w 20998"/>
              <a:gd name="connsiteY0" fmla="*/ 0 h 801618"/>
              <a:gd name="connsiteX1" fmla="*/ 20821 w 20998"/>
              <a:gd name="connsiteY1" fmla="*/ 801618 h 80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98" h="801618">
                <a:moveTo>
                  <a:pt x="0" y="0"/>
                </a:moveTo>
                <a:cubicBezTo>
                  <a:pt x="11278" y="328802"/>
                  <a:pt x="22556" y="657604"/>
                  <a:pt x="20821" y="801618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reeform 17"/>
          <p:cNvSpPr/>
          <p:nvPr/>
        </p:nvSpPr>
        <p:spPr>
          <a:xfrm>
            <a:off x="7235042" y="2623478"/>
            <a:ext cx="187382" cy="291497"/>
          </a:xfrm>
          <a:custGeom>
            <a:avLst/>
            <a:gdLst>
              <a:gd name="connsiteX0" fmla="*/ 187382 w 187382"/>
              <a:gd name="connsiteY0" fmla="*/ 0 h 291497"/>
              <a:gd name="connsiteX1" fmla="*/ 104101 w 187382"/>
              <a:gd name="connsiteY1" fmla="*/ 93695 h 291497"/>
              <a:gd name="connsiteX2" fmla="*/ 0 w 187382"/>
              <a:gd name="connsiteY2" fmla="*/ 291497 h 29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382" h="291497">
                <a:moveTo>
                  <a:pt x="187382" y="0"/>
                </a:moveTo>
                <a:cubicBezTo>
                  <a:pt x="161356" y="22556"/>
                  <a:pt x="135331" y="45112"/>
                  <a:pt x="104101" y="93695"/>
                </a:cubicBezTo>
                <a:cubicBezTo>
                  <a:pt x="72871" y="142278"/>
                  <a:pt x="36435" y="216887"/>
                  <a:pt x="0" y="291497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Freeform 18"/>
          <p:cNvSpPr/>
          <p:nvPr/>
        </p:nvSpPr>
        <p:spPr>
          <a:xfrm>
            <a:off x="7276683" y="1821860"/>
            <a:ext cx="114511" cy="124927"/>
          </a:xfrm>
          <a:custGeom>
            <a:avLst/>
            <a:gdLst>
              <a:gd name="connsiteX0" fmla="*/ 114511 w 114511"/>
              <a:gd name="connsiteY0" fmla="*/ 0 h 124927"/>
              <a:gd name="connsiteX1" fmla="*/ 0 w 114511"/>
              <a:gd name="connsiteY1" fmla="*/ 124927 h 12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511" h="124927">
                <a:moveTo>
                  <a:pt x="114511" y="0"/>
                </a:moveTo>
                <a:lnTo>
                  <a:pt x="0" y="124927"/>
                </a:ln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reeform 19"/>
          <p:cNvSpPr/>
          <p:nvPr/>
        </p:nvSpPr>
        <p:spPr>
          <a:xfrm>
            <a:off x="1853004" y="1699213"/>
            <a:ext cx="4518364" cy="580714"/>
          </a:xfrm>
          <a:custGeom>
            <a:avLst/>
            <a:gdLst>
              <a:gd name="connsiteX0" fmla="*/ 0 w 4518364"/>
              <a:gd name="connsiteY0" fmla="*/ 434965 h 580714"/>
              <a:gd name="connsiteX1" fmla="*/ 520506 w 4518364"/>
              <a:gd name="connsiteY1" fmla="*/ 133057 h 580714"/>
              <a:gd name="connsiteX2" fmla="*/ 1800952 w 4518364"/>
              <a:gd name="connsiteY2" fmla="*/ 8130 h 580714"/>
              <a:gd name="connsiteX3" fmla="*/ 2873196 w 4518364"/>
              <a:gd name="connsiteY3" fmla="*/ 60183 h 580714"/>
              <a:gd name="connsiteX4" fmla="*/ 4413896 w 4518364"/>
              <a:gd name="connsiteY4" fmla="*/ 445376 h 580714"/>
              <a:gd name="connsiteX5" fmla="*/ 4361845 w 4518364"/>
              <a:gd name="connsiteY5" fmla="*/ 330859 h 580714"/>
              <a:gd name="connsiteX6" fmla="*/ 4517997 w 4518364"/>
              <a:gd name="connsiteY6" fmla="*/ 507840 h 580714"/>
              <a:gd name="connsiteX7" fmla="*/ 4309794 w 4518364"/>
              <a:gd name="connsiteY7" fmla="*/ 580714 h 58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8364" h="580714">
                <a:moveTo>
                  <a:pt x="0" y="434965"/>
                </a:moveTo>
                <a:cubicBezTo>
                  <a:pt x="110173" y="319580"/>
                  <a:pt x="220347" y="204196"/>
                  <a:pt x="520506" y="133057"/>
                </a:cubicBezTo>
                <a:cubicBezTo>
                  <a:pt x="820665" y="61918"/>
                  <a:pt x="1408837" y="20276"/>
                  <a:pt x="1800952" y="8130"/>
                </a:cubicBezTo>
                <a:cubicBezTo>
                  <a:pt x="2193067" y="-4016"/>
                  <a:pt x="2437705" y="-12691"/>
                  <a:pt x="2873196" y="60183"/>
                </a:cubicBezTo>
                <a:cubicBezTo>
                  <a:pt x="3308687" y="133057"/>
                  <a:pt x="4165788" y="400263"/>
                  <a:pt x="4413896" y="445376"/>
                </a:cubicBezTo>
                <a:cubicBezTo>
                  <a:pt x="4662004" y="490489"/>
                  <a:pt x="4344495" y="320448"/>
                  <a:pt x="4361845" y="330859"/>
                </a:cubicBezTo>
                <a:cubicBezTo>
                  <a:pt x="4379195" y="341270"/>
                  <a:pt x="4526672" y="466198"/>
                  <a:pt x="4517997" y="507840"/>
                </a:cubicBezTo>
                <a:cubicBezTo>
                  <a:pt x="4509322" y="549482"/>
                  <a:pt x="4309794" y="580714"/>
                  <a:pt x="4309794" y="58071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6537563" y="2482262"/>
            <a:ext cx="646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server</a:t>
            </a:r>
            <a:endParaRPr lang="en-AU" sz="11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187" y="2246271"/>
            <a:ext cx="562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client</a:t>
            </a:r>
            <a:endParaRPr lang="en-AU" sz="11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0309" y="3612383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Outbound ACK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834927" y="2514600"/>
            <a:ext cx="4535393" cy="281940"/>
          </a:xfrm>
          <a:custGeom>
            <a:avLst/>
            <a:gdLst>
              <a:gd name="connsiteX0" fmla="*/ 4535393 w 4535393"/>
              <a:gd name="connsiteY0" fmla="*/ 220980 h 281940"/>
              <a:gd name="connsiteX1" fmla="*/ 2912333 w 4535393"/>
              <a:gd name="connsiteY1" fmla="*/ 45720 h 281940"/>
              <a:gd name="connsiteX2" fmla="*/ 755873 w 4535393"/>
              <a:gd name="connsiteY2" fmla="*/ 152400 h 281940"/>
              <a:gd name="connsiteX3" fmla="*/ 31973 w 4535393"/>
              <a:gd name="connsiteY3" fmla="*/ 91440 h 281940"/>
              <a:gd name="connsiteX4" fmla="*/ 115793 w 4535393"/>
              <a:gd name="connsiteY4" fmla="*/ 281940 h 281940"/>
              <a:gd name="connsiteX5" fmla="*/ 1493 w 4535393"/>
              <a:gd name="connsiteY5" fmla="*/ 91440 h 281940"/>
              <a:gd name="connsiteX6" fmla="*/ 214853 w 4535393"/>
              <a:gd name="connsiteY6" fmla="*/ 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5393" h="281940">
                <a:moveTo>
                  <a:pt x="4535393" y="220980"/>
                </a:moveTo>
                <a:cubicBezTo>
                  <a:pt x="4038823" y="139065"/>
                  <a:pt x="3542253" y="57150"/>
                  <a:pt x="2912333" y="45720"/>
                </a:cubicBezTo>
                <a:cubicBezTo>
                  <a:pt x="2282413" y="34290"/>
                  <a:pt x="1235933" y="144780"/>
                  <a:pt x="755873" y="152400"/>
                </a:cubicBezTo>
                <a:cubicBezTo>
                  <a:pt x="275813" y="160020"/>
                  <a:pt x="138653" y="69850"/>
                  <a:pt x="31973" y="91440"/>
                </a:cubicBezTo>
                <a:cubicBezTo>
                  <a:pt x="-74707" y="113030"/>
                  <a:pt x="120873" y="281940"/>
                  <a:pt x="115793" y="281940"/>
                </a:cubicBezTo>
                <a:cubicBezTo>
                  <a:pt x="110713" y="281940"/>
                  <a:pt x="-15017" y="138430"/>
                  <a:pt x="1493" y="91440"/>
                </a:cubicBezTo>
                <a:cubicBezTo>
                  <a:pt x="18003" y="44450"/>
                  <a:pt x="116428" y="22225"/>
                  <a:pt x="214853" y="0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684020" y="2781300"/>
            <a:ext cx="4574915" cy="640857"/>
          </a:xfrm>
          <a:custGeom>
            <a:avLst/>
            <a:gdLst>
              <a:gd name="connsiteX0" fmla="*/ 0 w 4574915"/>
              <a:gd name="connsiteY0" fmla="*/ 0 h 640857"/>
              <a:gd name="connsiteX1" fmla="*/ 563880 w 4574915"/>
              <a:gd name="connsiteY1" fmla="*/ 502920 h 640857"/>
              <a:gd name="connsiteX2" fmla="*/ 2072640 w 4574915"/>
              <a:gd name="connsiteY2" fmla="*/ 632460 h 640857"/>
              <a:gd name="connsiteX3" fmla="*/ 4389120 w 4574915"/>
              <a:gd name="connsiteY3" fmla="*/ 320040 h 640857"/>
              <a:gd name="connsiteX4" fmla="*/ 4358640 w 4574915"/>
              <a:gd name="connsiteY4" fmla="*/ 182880 h 640857"/>
              <a:gd name="connsiteX5" fmla="*/ 4572000 w 4574915"/>
              <a:gd name="connsiteY5" fmla="*/ 304800 h 640857"/>
              <a:gd name="connsiteX6" fmla="*/ 4488180 w 4574915"/>
              <a:gd name="connsiteY6" fmla="*/ 525780 h 64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4915" h="640857">
                <a:moveTo>
                  <a:pt x="0" y="0"/>
                </a:moveTo>
                <a:cubicBezTo>
                  <a:pt x="109220" y="198755"/>
                  <a:pt x="218440" y="397510"/>
                  <a:pt x="563880" y="502920"/>
                </a:cubicBezTo>
                <a:cubicBezTo>
                  <a:pt x="909320" y="608330"/>
                  <a:pt x="1435100" y="662940"/>
                  <a:pt x="2072640" y="632460"/>
                </a:cubicBezTo>
                <a:cubicBezTo>
                  <a:pt x="2710180" y="601980"/>
                  <a:pt x="4008120" y="394970"/>
                  <a:pt x="4389120" y="320040"/>
                </a:cubicBezTo>
                <a:cubicBezTo>
                  <a:pt x="4770120" y="245110"/>
                  <a:pt x="4328160" y="185420"/>
                  <a:pt x="4358640" y="182880"/>
                </a:cubicBezTo>
                <a:cubicBezTo>
                  <a:pt x="4389120" y="180340"/>
                  <a:pt x="4550410" y="247650"/>
                  <a:pt x="4572000" y="304800"/>
                </a:cubicBezTo>
                <a:cubicBezTo>
                  <a:pt x="4593590" y="361950"/>
                  <a:pt x="4488180" y="525780"/>
                  <a:pt x="4488180" y="525780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flipH="1">
            <a:off x="5257799" y="4053841"/>
            <a:ext cx="252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RTT Sample</a:t>
            </a:r>
            <a:endParaRPr lang="en-US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324829" y="2141631"/>
            <a:ext cx="170025" cy="971527"/>
          </a:xfrm>
          <a:custGeom>
            <a:avLst/>
            <a:gdLst>
              <a:gd name="connsiteX0" fmla="*/ 91440 w 170025"/>
              <a:gd name="connsiteY0" fmla="*/ 15076 h 971527"/>
              <a:gd name="connsiteX1" fmla="*/ 160020 w 170025"/>
              <a:gd name="connsiteY1" fmla="*/ 114136 h 971527"/>
              <a:gd name="connsiteX2" fmla="*/ 152400 w 170025"/>
              <a:gd name="connsiteY2" fmla="*/ 860896 h 971527"/>
              <a:gd name="connsiteX3" fmla="*/ 0 w 170025"/>
              <a:gd name="connsiteY3" fmla="*/ 967576 h 97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025" h="971527">
                <a:moveTo>
                  <a:pt x="91440" y="15076"/>
                </a:moveTo>
                <a:cubicBezTo>
                  <a:pt x="120650" y="-5879"/>
                  <a:pt x="149860" y="-26834"/>
                  <a:pt x="160020" y="114136"/>
                </a:cubicBezTo>
                <a:cubicBezTo>
                  <a:pt x="170180" y="255106"/>
                  <a:pt x="179070" y="718656"/>
                  <a:pt x="152400" y="860896"/>
                </a:cubicBezTo>
                <a:cubicBezTo>
                  <a:pt x="125730" y="1003136"/>
                  <a:pt x="0" y="967576"/>
                  <a:pt x="0" y="967576"/>
                </a:cubicBezTo>
              </a:path>
            </a:pathLst>
          </a:cu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143909" y="3113158"/>
            <a:ext cx="531863" cy="795920"/>
          </a:xfrm>
          <a:custGeom>
            <a:avLst/>
            <a:gdLst>
              <a:gd name="connsiteX0" fmla="*/ 0 w 531863"/>
              <a:gd name="connsiteY0" fmla="*/ 795920 h 795920"/>
              <a:gd name="connsiteX1" fmla="*/ 518160 w 531863"/>
              <a:gd name="connsiteY1" fmla="*/ 361580 h 795920"/>
              <a:gd name="connsiteX2" fmla="*/ 373380 w 531863"/>
              <a:gd name="connsiteY2" fmla="*/ 41540 h 795920"/>
              <a:gd name="connsiteX3" fmla="*/ 281940 w 531863"/>
              <a:gd name="connsiteY3" fmla="*/ 155840 h 795920"/>
              <a:gd name="connsiteX4" fmla="*/ 365760 w 531863"/>
              <a:gd name="connsiteY4" fmla="*/ 3440 h 795920"/>
              <a:gd name="connsiteX5" fmla="*/ 525780 w 531863"/>
              <a:gd name="connsiteY5" fmla="*/ 64400 h 79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863" h="795920">
                <a:moveTo>
                  <a:pt x="0" y="795920"/>
                </a:moveTo>
                <a:cubicBezTo>
                  <a:pt x="227965" y="641615"/>
                  <a:pt x="455930" y="487310"/>
                  <a:pt x="518160" y="361580"/>
                </a:cubicBezTo>
                <a:cubicBezTo>
                  <a:pt x="580390" y="235850"/>
                  <a:pt x="412750" y="75830"/>
                  <a:pt x="373380" y="41540"/>
                </a:cubicBezTo>
                <a:cubicBezTo>
                  <a:pt x="334010" y="7250"/>
                  <a:pt x="283210" y="162190"/>
                  <a:pt x="281940" y="155840"/>
                </a:cubicBezTo>
                <a:cubicBezTo>
                  <a:pt x="280670" y="149490"/>
                  <a:pt x="325120" y="18680"/>
                  <a:pt x="365760" y="3440"/>
                </a:cubicBezTo>
                <a:cubicBezTo>
                  <a:pt x="406400" y="-11800"/>
                  <a:pt x="466090" y="26300"/>
                  <a:pt x="525780" y="64400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79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</a:t>
            </a:r>
            <a:r>
              <a:rPr lang="en-AU" dirty="0" smtClean="0"/>
              <a:t>SYN Handshakes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Every TCP session starts with a SYN handshake</a:t>
            </a:r>
          </a:p>
          <a:p>
            <a:r>
              <a:rPr lang="en-AU" dirty="0" smtClean="0"/>
              <a:t>It’s typically a kernel level operation, which means that there is little in the way of </a:t>
            </a:r>
            <a:r>
              <a:rPr lang="en-AU" dirty="0" smtClean="0"/>
              <a:t>transport protocol or application </a:t>
            </a:r>
            <a:r>
              <a:rPr lang="en-AU" dirty="0" smtClean="0"/>
              <a:t>level interaction with the SYN exchange</a:t>
            </a:r>
          </a:p>
          <a:p>
            <a:r>
              <a:rPr lang="en-AU" dirty="0" smtClean="0"/>
              <a:t>On the downside there is only a single sample point per measurement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0098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 comparative </a:t>
            </a:r>
            <a:r>
              <a:rPr lang="en-US" baseline="0" dirty="0" smtClean="0"/>
              <a:t>RTT profile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kern="1200" dirty="0" smtClean="0">
                <a:effectLst/>
                <a:latin typeface="+mn-lt"/>
                <a:ea typeface="+mn-ea"/>
                <a:cs typeface="+mn-cs"/>
              </a:rPr>
              <a:t>For each successful connection couplet (IPv4 and IPv4) from the same endpoint, gather the pair of RTT measurements </a:t>
            </a:r>
            <a:r>
              <a:rPr lang="en-US" dirty="0" smtClean="0"/>
              <a:t>from</a:t>
            </a:r>
            <a:r>
              <a:rPr lang="en-US" sz="3200" kern="1200" dirty="0" smtClean="0">
                <a:effectLst/>
                <a:latin typeface="+mn-lt"/>
                <a:ea typeface="+mn-ea"/>
                <a:cs typeface="+mn-cs"/>
              </a:rPr>
              <a:t> the SYN-ACK exchanges</a:t>
            </a:r>
          </a:p>
          <a:p>
            <a:pPr lvl="1" indent="-342900">
              <a:buFont typeface="Arial"/>
              <a:buChar char="•"/>
            </a:pPr>
            <a:r>
              <a:rPr lang="en-US" sz="2800" dirty="0" smtClean="0">
                <a:effectLst/>
              </a:rPr>
              <a:t>Use the server’s web logs to associate a couplet of IPv4 and IPv6 addresses</a:t>
            </a:r>
          </a:p>
          <a:p>
            <a:pPr lvl="1" indent="-342900">
              <a:buFont typeface="Arial"/>
              <a:buChar char="•"/>
            </a:pPr>
            <a:r>
              <a:rPr lang="en-US" dirty="0" smtClean="0"/>
              <a:t>Use the packet dumps to collect RTT information from the SYN-ACK Exchange</a:t>
            </a:r>
          </a:p>
          <a:p>
            <a:pPr lvl="1" indent="-342900">
              <a:buFont typeface="Arial"/>
              <a:buChar char="•"/>
            </a:pPr>
            <a:r>
              <a:rPr lang="en-US" sz="2800" dirty="0" smtClean="0">
                <a:effectLst/>
              </a:rPr>
              <a:t>Plot the difference in RTT in buckets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0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9144000" cy="64202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2144" y="37861"/>
            <a:ext cx="2123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2012 Data</a:t>
            </a:r>
            <a:endParaRPr lang="en-AU" sz="2800" dirty="0">
              <a:latin typeface="Powderfinger Type"/>
              <a:cs typeface="Powderfinger Type"/>
            </a:endParaRPr>
          </a:p>
        </p:txBody>
      </p:sp>
    </p:spTree>
    <p:extLst>
      <p:ext uri="{BB962C8B-B14F-4D97-AF65-F5344CB8AC3E}">
        <p14:creationId xmlns:p14="http://schemas.microsoft.com/office/powerpoint/2010/main" val="362723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215900"/>
            <a:ext cx="9144000" cy="642025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16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655" y="6336268"/>
            <a:ext cx="54323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RTT Difference (in fractions of a second)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732246" y="3237468"/>
            <a:ext cx="38724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Number of samples (log scale)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0930" y="3912898"/>
            <a:ext cx="102050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hnbergHand"/>
                <a:cs typeface="AhnbergHand"/>
              </a:rPr>
              <a:t>Teredo</a:t>
            </a:r>
            <a:endParaRPr lang="en-US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2817" y="3912898"/>
            <a:ext cx="9738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775" y="4323609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44" y="37861"/>
            <a:ext cx="2123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2012 Data</a:t>
            </a:r>
            <a:endParaRPr lang="en-AU" sz="2800" dirty="0">
              <a:latin typeface="Powderfinger Type"/>
              <a:cs typeface="Powderfinger Type"/>
            </a:endParaRPr>
          </a:p>
        </p:txBody>
      </p:sp>
    </p:spTree>
    <p:extLst>
      <p:ext uri="{BB962C8B-B14F-4D97-AF65-F5344CB8AC3E}">
        <p14:creationId xmlns:p14="http://schemas.microsoft.com/office/powerpoint/2010/main" val="1731728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4" y="1190446"/>
            <a:ext cx="8996405" cy="5141244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16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7879" y="6425819"/>
            <a:ext cx="21755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/>
                <a:cs typeface="AhnbergHand"/>
              </a:rPr>
              <a:t>RTT Difference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732246" y="3237468"/>
            <a:ext cx="38724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Number of samples (log scale)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4013" y="3926794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44" y="37861"/>
            <a:ext cx="5769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December 2015/January 2016</a:t>
            </a:r>
            <a:endParaRPr lang="en-AU" sz="2800" dirty="0">
              <a:latin typeface="Powderfinger Type"/>
              <a:cs typeface="Powderfinger Type"/>
            </a:endParaRPr>
          </a:p>
        </p:txBody>
      </p:sp>
    </p:spTree>
    <p:extLst>
      <p:ext uri="{BB962C8B-B14F-4D97-AF65-F5344CB8AC3E}">
        <p14:creationId xmlns:p14="http://schemas.microsoft.com/office/powerpoint/2010/main" val="307250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" y="1485931"/>
            <a:ext cx="9144000" cy="522559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16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7879" y="6425819"/>
            <a:ext cx="21755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/>
                <a:cs typeface="AhnbergHand"/>
              </a:rPr>
              <a:t>RTT Difference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732246" y="3237468"/>
            <a:ext cx="38724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Number of samples (log scale)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2540" y="1116599"/>
            <a:ext cx="716863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hnbergHand"/>
                <a:cs typeface="AhnbergHand"/>
              </a:rPr>
              <a:t>6to4</a:t>
            </a:r>
            <a:endParaRPr lang="en-US" dirty="0">
              <a:solidFill>
                <a:srgbClr val="00B050"/>
              </a:solidFill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44" y="37861"/>
            <a:ext cx="5769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December 2015/January 2016</a:t>
            </a:r>
            <a:endParaRPr lang="en-AU" sz="2800" dirty="0">
              <a:latin typeface="Powderfinger Type"/>
              <a:cs typeface="Powderfinger Typ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75917" y="1664898"/>
            <a:ext cx="1017917" cy="29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05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" y="1200228"/>
            <a:ext cx="9144000" cy="522559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16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7879" y="6425819"/>
            <a:ext cx="21755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/>
                <a:cs typeface="AhnbergHand"/>
              </a:rPr>
              <a:t>RTT Difference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732246" y="3237468"/>
            <a:ext cx="38724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Number of samples (log scale)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44" y="37861"/>
            <a:ext cx="5769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December 2015/January 2016</a:t>
            </a:r>
            <a:endParaRPr lang="en-AU" sz="2800" dirty="0">
              <a:latin typeface="Powderfinger Type"/>
              <a:cs typeface="Powderfinger Type"/>
            </a:endParaRPr>
          </a:p>
        </p:txBody>
      </p:sp>
    </p:spTree>
    <p:extLst>
      <p:ext uri="{BB962C8B-B14F-4D97-AF65-F5344CB8AC3E}">
        <p14:creationId xmlns:p14="http://schemas.microsoft.com/office/powerpoint/2010/main" val="754963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2559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50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655" y="5899006"/>
            <a:ext cx="349647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RTT Difference (</a:t>
            </a:r>
            <a:r>
              <a:rPr lang="en-US" dirty="0" err="1" smtClean="0">
                <a:latin typeface="AhnbergHand"/>
                <a:cs typeface="AhnbergHand"/>
              </a:rPr>
              <a:t>millisecs</a:t>
            </a:r>
            <a:r>
              <a:rPr lang="en-US" dirty="0" smtClean="0">
                <a:latin typeface="AhnbergHand"/>
                <a:cs typeface="AhnbergHand"/>
              </a:rPr>
              <a:t>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195215" y="3237468"/>
            <a:ext cx="2798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Proportion of samples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9671" y="68806"/>
            <a:ext cx="42659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Powderfinger Type"/>
                <a:cs typeface="Powderfinger Type"/>
              </a:rPr>
              <a:t>2015/6 RTT Data </a:t>
            </a:r>
            <a:r>
              <a:rPr lang="en-US" sz="2800" dirty="0" smtClean="0">
                <a:latin typeface="Powderfinger Type"/>
                <a:cs typeface="Powderfinger Type"/>
              </a:rPr>
              <a:t>CDF</a:t>
            </a:r>
            <a:endParaRPr lang="en-AU" sz="2800" dirty="0">
              <a:latin typeface="Powderfinger Type"/>
              <a:cs typeface="Powderfinger Type"/>
            </a:endParaRPr>
          </a:p>
          <a:p>
            <a:endParaRPr lang="en-AU" sz="2800" dirty="0">
              <a:latin typeface="Powderfinger Type"/>
              <a:cs typeface="Powderfinger 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987" y="3816202"/>
            <a:ext cx="9738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775" y="3969635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34343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132403" y="2074675"/>
            <a:ext cx="791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  <a:endParaRPr lang="en-AU" sz="28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1435082">
            <a:off x="2899036" y="3685017"/>
            <a:ext cx="5003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  <a:endParaRPr lang="en-AU" sz="32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435" y="3179303"/>
            <a:ext cx="8056980" cy="16821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6487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9" y="1204504"/>
            <a:ext cx="8308731" cy="4748253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0950" y="1716347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50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655" y="5836540"/>
            <a:ext cx="389080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RTT Difference (milliseconds)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195215" y="3237468"/>
            <a:ext cx="2798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Proportion of samples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987" y="3816202"/>
            <a:ext cx="9738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775" y="3969635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9671" y="68806"/>
            <a:ext cx="42659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Powderfinger Type"/>
                <a:cs typeface="Powderfinger Type"/>
              </a:rPr>
              <a:t>2015/6 RTT Data </a:t>
            </a:r>
            <a:r>
              <a:rPr lang="en-US" sz="2800" dirty="0" smtClean="0">
                <a:latin typeface="Powderfinger Type"/>
                <a:cs typeface="Powderfinger Type"/>
              </a:rPr>
              <a:t>CDF</a:t>
            </a:r>
            <a:endParaRPr lang="en-AU" sz="2800" dirty="0">
              <a:latin typeface="Powderfinger Type"/>
              <a:cs typeface="Powderfinger Type"/>
            </a:endParaRPr>
          </a:p>
          <a:p>
            <a:endParaRPr lang="en-AU" sz="2800" dirty="0">
              <a:latin typeface="Powderfinger Type"/>
              <a:cs typeface="Powderfinger Type"/>
            </a:endParaRPr>
          </a:p>
        </p:txBody>
      </p:sp>
    </p:spTree>
    <p:extLst>
      <p:ext uri="{BB962C8B-B14F-4D97-AF65-F5344CB8AC3E}">
        <p14:creationId xmlns:p14="http://schemas.microsoft.com/office/powerpoint/2010/main" val="476072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9" y="1204504"/>
            <a:ext cx="8308731" cy="4748253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27140" y="2573725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0950" y="1716347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50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655" y="5836540"/>
            <a:ext cx="389080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RTT Difference (milliseconds)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195215" y="3237468"/>
            <a:ext cx="2798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Proportion of samples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987" y="3816202"/>
            <a:ext cx="9738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775" y="3969635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9671" y="68806"/>
            <a:ext cx="42659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Powderfinger Type"/>
                <a:cs typeface="Powderfinger Type"/>
              </a:rPr>
              <a:t>2015/6 RTT Data </a:t>
            </a:r>
            <a:r>
              <a:rPr lang="en-US" sz="2800" dirty="0" smtClean="0">
                <a:latin typeface="Powderfinger Type"/>
                <a:cs typeface="Powderfinger Type"/>
              </a:rPr>
              <a:t>CDF</a:t>
            </a:r>
            <a:endParaRPr lang="en-AU" sz="2800" dirty="0">
              <a:latin typeface="Powderfinger Type"/>
              <a:cs typeface="Powderfinger Type"/>
            </a:endParaRPr>
          </a:p>
          <a:p>
            <a:endParaRPr lang="en-AU" sz="2800" dirty="0">
              <a:latin typeface="Powderfinger Type"/>
              <a:cs typeface="Powderfinger Typ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7285" y="4697377"/>
            <a:ext cx="24016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Zero point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0.44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3053" y="4370134"/>
            <a:ext cx="3283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13% of samples unicast IPv6 is more than 10 </a:t>
            </a:r>
            <a:r>
              <a:rPr lang="en-AU" sz="1400" dirty="0" err="1" smtClean="0">
                <a:solidFill>
                  <a:srgbClr val="984807"/>
                </a:solidFill>
                <a:latin typeface="AhnbergHand"/>
                <a:cs typeface="AhnbergHand"/>
              </a:rPr>
              <a:t>msec</a:t>
            </a:r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 faster than IPv4</a:t>
            </a:r>
            <a:endParaRPr lang="en-AU" sz="1400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88062" y="4923671"/>
            <a:ext cx="1734755" cy="149491"/>
          </a:xfrm>
          <a:custGeom>
            <a:avLst/>
            <a:gdLst>
              <a:gd name="connsiteX0" fmla="*/ 0 w 1734755"/>
              <a:gd name="connsiteY0" fmla="*/ 123114 h 149491"/>
              <a:gd name="connsiteX1" fmla="*/ 79131 w 1734755"/>
              <a:gd name="connsiteY1" fmla="*/ 114321 h 149491"/>
              <a:gd name="connsiteX2" fmla="*/ 685800 w 1734755"/>
              <a:gd name="connsiteY2" fmla="*/ 43983 h 149491"/>
              <a:gd name="connsiteX3" fmla="*/ 1688123 w 1734755"/>
              <a:gd name="connsiteY3" fmla="*/ 79152 h 149491"/>
              <a:gd name="connsiteX4" fmla="*/ 1582615 w 1734755"/>
              <a:gd name="connsiteY4" fmla="*/ 21 h 149491"/>
              <a:gd name="connsiteX5" fmla="*/ 1705708 w 1734755"/>
              <a:gd name="connsiteY5" fmla="*/ 87944 h 149491"/>
              <a:gd name="connsiteX6" fmla="*/ 1529861 w 1734755"/>
              <a:gd name="connsiteY6" fmla="*/ 149491 h 149491"/>
              <a:gd name="connsiteX7" fmla="*/ 1529861 w 1734755"/>
              <a:gd name="connsiteY7" fmla="*/ 149491 h 149491"/>
              <a:gd name="connsiteX8" fmla="*/ 1503485 w 1734755"/>
              <a:gd name="connsiteY8" fmla="*/ 140698 h 14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4755" h="149491">
                <a:moveTo>
                  <a:pt x="0" y="123114"/>
                </a:moveTo>
                <a:lnTo>
                  <a:pt x="79131" y="114321"/>
                </a:lnTo>
                <a:cubicBezTo>
                  <a:pt x="193431" y="101133"/>
                  <a:pt x="417635" y="49844"/>
                  <a:pt x="685800" y="43983"/>
                </a:cubicBezTo>
                <a:cubicBezTo>
                  <a:pt x="953965" y="38121"/>
                  <a:pt x="1538654" y="86479"/>
                  <a:pt x="1688123" y="79152"/>
                </a:cubicBezTo>
                <a:cubicBezTo>
                  <a:pt x="1837592" y="71825"/>
                  <a:pt x="1579684" y="-1444"/>
                  <a:pt x="1582615" y="21"/>
                </a:cubicBezTo>
                <a:cubicBezTo>
                  <a:pt x="1585546" y="1486"/>
                  <a:pt x="1714500" y="63032"/>
                  <a:pt x="1705708" y="87944"/>
                </a:cubicBezTo>
                <a:cubicBezTo>
                  <a:pt x="1696916" y="112856"/>
                  <a:pt x="1529861" y="149491"/>
                  <a:pt x="1529861" y="149491"/>
                </a:cubicBezTo>
                <a:lnTo>
                  <a:pt x="1529861" y="149491"/>
                </a:lnTo>
                <a:lnTo>
                  <a:pt x="1503485" y="140698"/>
                </a:ln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744814" y="3727938"/>
            <a:ext cx="1143748" cy="954389"/>
          </a:xfrm>
          <a:custGeom>
            <a:avLst/>
            <a:gdLst>
              <a:gd name="connsiteX0" fmla="*/ 1143748 w 1143748"/>
              <a:gd name="connsiteY0" fmla="*/ 940777 h 954389"/>
              <a:gd name="connsiteX1" fmla="*/ 1117371 w 1143748"/>
              <a:gd name="connsiteY1" fmla="*/ 888024 h 954389"/>
              <a:gd name="connsiteX2" fmla="*/ 994279 w 1143748"/>
              <a:gd name="connsiteY2" fmla="*/ 422031 h 954389"/>
              <a:gd name="connsiteX3" fmla="*/ 352440 w 1143748"/>
              <a:gd name="connsiteY3" fmla="*/ 158262 h 954389"/>
              <a:gd name="connsiteX4" fmla="*/ 18333 w 1143748"/>
              <a:gd name="connsiteY4" fmla="*/ 43962 h 954389"/>
              <a:gd name="connsiteX5" fmla="*/ 343648 w 1143748"/>
              <a:gd name="connsiteY5" fmla="*/ 0 h 954389"/>
              <a:gd name="connsiteX6" fmla="*/ 9540 w 1143748"/>
              <a:gd name="connsiteY6" fmla="*/ 43962 h 954389"/>
              <a:gd name="connsiteX7" fmla="*/ 123840 w 1143748"/>
              <a:gd name="connsiteY7" fmla="*/ 211016 h 9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748" h="954389">
                <a:moveTo>
                  <a:pt x="1143748" y="940777"/>
                </a:moveTo>
                <a:cubicBezTo>
                  <a:pt x="1143015" y="957629"/>
                  <a:pt x="1142282" y="974482"/>
                  <a:pt x="1117371" y="888024"/>
                </a:cubicBezTo>
                <a:cubicBezTo>
                  <a:pt x="1092460" y="801566"/>
                  <a:pt x="1121767" y="543658"/>
                  <a:pt x="994279" y="422031"/>
                </a:cubicBezTo>
                <a:cubicBezTo>
                  <a:pt x="866791" y="300404"/>
                  <a:pt x="515098" y="221273"/>
                  <a:pt x="352440" y="158262"/>
                </a:cubicBezTo>
                <a:cubicBezTo>
                  <a:pt x="189782" y="95250"/>
                  <a:pt x="19798" y="70339"/>
                  <a:pt x="18333" y="43962"/>
                </a:cubicBezTo>
                <a:cubicBezTo>
                  <a:pt x="16868" y="17585"/>
                  <a:pt x="345113" y="0"/>
                  <a:pt x="343648" y="0"/>
                </a:cubicBezTo>
                <a:cubicBezTo>
                  <a:pt x="342183" y="0"/>
                  <a:pt x="46175" y="8793"/>
                  <a:pt x="9540" y="43962"/>
                </a:cubicBezTo>
                <a:cubicBezTo>
                  <a:pt x="-27095" y="79131"/>
                  <a:pt x="48372" y="145073"/>
                  <a:pt x="123840" y="211016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83804" y="3030008"/>
            <a:ext cx="313922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32% of samples unicast IPv6 is more than 10 </a:t>
            </a:r>
            <a:r>
              <a:rPr lang="en-AU" sz="1400" dirty="0" err="1" smtClean="0">
                <a:solidFill>
                  <a:srgbClr val="984807"/>
                </a:solidFill>
                <a:latin typeface="AhnbergHand"/>
                <a:cs typeface="AhnbergHand"/>
              </a:rPr>
              <a:t>msec</a:t>
            </a:r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 slower than IPv4</a:t>
            </a:r>
            <a:endParaRPr lang="en-AU" sz="1400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644191" y="2594528"/>
            <a:ext cx="421195" cy="323199"/>
          </a:xfrm>
          <a:custGeom>
            <a:avLst/>
            <a:gdLst>
              <a:gd name="connsiteX0" fmla="*/ 421195 w 421195"/>
              <a:gd name="connsiteY0" fmla="*/ 323199 h 323199"/>
              <a:gd name="connsiteX1" fmla="*/ 36020 w 421195"/>
              <a:gd name="connsiteY1" fmla="*/ 73344 h 323199"/>
              <a:gd name="connsiteX2" fmla="*/ 223402 w 421195"/>
              <a:gd name="connsiteY2" fmla="*/ 469 h 323199"/>
              <a:gd name="connsiteX3" fmla="*/ 4790 w 421195"/>
              <a:gd name="connsiteY3" fmla="*/ 52523 h 323199"/>
              <a:gd name="connsiteX4" fmla="*/ 67250 w 421195"/>
              <a:gd name="connsiteY4" fmla="*/ 239914 h 32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95" h="323199">
                <a:moveTo>
                  <a:pt x="421195" y="323199"/>
                </a:moveTo>
                <a:cubicBezTo>
                  <a:pt x="245090" y="225165"/>
                  <a:pt x="68985" y="127132"/>
                  <a:pt x="36020" y="73344"/>
                </a:cubicBezTo>
                <a:cubicBezTo>
                  <a:pt x="3054" y="19556"/>
                  <a:pt x="228607" y="3939"/>
                  <a:pt x="223402" y="469"/>
                </a:cubicBezTo>
                <a:cubicBezTo>
                  <a:pt x="218197" y="-3001"/>
                  <a:pt x="30815" y="12615"/>
                  <a:pt x="4790" y="52523"/>
                </a:cubicBezTo>
                <a:cubicBezTo>
                  <a:pt x="-21235" y="92430"/>
                  <a:pt x="67250" y="239914"/>
                  <a:pt x="67250" y="239914"/>
                </a:cubicBezTo>
              </a:path>
            </a:pathLst>
          </a:custGeom>
          <a:ln w="28575"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2258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00378" y="68806"/>
            <a:ext cx="36215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Mapping the Data</a:t>
            </a:r>
            <a:endParaRPr lang="en-AU" sz="2800" dirty="0">
              <a:latin typeface="Powderfinger Type"/>
              <a:cs typeface="Powderfinger Type"/>
            </a:endParaRPr>
          </a:p>
          <a:p>
            <a:endParaRPr lang="en-AU" sz="2800" dirty="0">
              <a:latin typeface="Powderfinger Type"/>
              <a:cs typeface="Powderfinger 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" y="1173480"/>
            <a:ext cx="679602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the IPv4/IPv6 data points into Origin AS and Country Code</a:t>
            </a:r>
          </a:p>
          <a:p>
            <a:endParaRPr lang="en-US" dirty="0"/>
          </a:p>
          <a:p>
            <a:r>
              <a:rPr lang="en-US" dirty="0" smtClean="0"/>
              <a:t>RTT:</a:t>
            </a:r>
          </a:p>
          <a:p>
            <a:r>
              <a:rPr lang="en-US" dirty="0"/>
              <a:t>	</a:t>
            </a:r>
            <a:r>
              <a:rPr lang="en-US" dirty="0" smtClean="0"/>
              <a:t>Compute Relative RTT by simple subtraction (IPv6 RTT – IPv4 RTT)</a:t>
            </a:r>
          </a:p>
          <a:p>
            <a:endParaRPr lang="en-US" dirty="0"/>
          </a:p>
          <a:p>
            <a:r>
              <a:rPr lang="en-US" dirty="0" smtClean="0"/>
              <a:t>	Compute the Mean and the Mean Standard Deviation</a:t>
            </a:r>
          </a:p>
          <a:p>
            <a:endParaRPr lang="en-US" dirty="0"/>
          </a:p>
          <a:p>
            <a:r>
              <a:rPr lang="en-US" dirty="0" smtClean="0"/>
              <a:t>	Strip out data points &gt; 1 MSTD from the Mean</a:t>
            </a:r>
          </a:p>
          <a:p>
            <a:endParaRPr lang="en-US" dirty="0"/>
          </a:p>
          <a:p>
            <a:r>
              <a:rPr lang="en-US" dirty="0" smtClean="0"/>
              <a:t>	Add data to daily Country and Origin AS data sets</a:t>
            </a:r>
          </a:p>
          <a:p>
            <a:endParaRPr lang="en-US" dirty="0"/>
          </a:p>
          <a:p>
            <a:r>
              <a:rPr lang="en-US" dirty="0" smtClean="0"/>
              <a:t>Connection:</a:t>
            </a:r>
          </a:p>
          <a:p>
            <a:r>
              <a:rPr lang="en-US" dirty="0"/>
              <a:t>	</a:t>
            </a:r>
            <a:r>
              <a:rPr lang="en-US" dirty="0" smtClean="0"/>
              <a:t>Compute the ratio of failed IPv6 to total seen IPv6</a:t>
            </a:r>
          </a:p>
          <a:p>
            <a:endParaRPr lang="en-US" dirty="0"/>
          </a:p>
          <a:p>
            <a:r>
              <a:rPr lang="en-US" dirty="0" smtClean="0"/>
              <a:t>	Add data to </a:t>
            </a:r>
            <a:r>
              <a:rPr lang="en-US" dirty="0"/>
              <a:t>daily Country and Origin AS data sets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61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Connection Reliability Map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9320" y="5753848"/>
            <a:ext cx="544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 30 day average value of V6 systems. Units are %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26958" y="6404531"/>
            <a:ext cx="331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stats.labs.apnic.net</a:t>
            </a:r>
            <a:r>
              <a:rPr lang="en-US" dirty="0"/>
              <a:t>/v6perf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6" y="1696006"/>
            <a:ext cx="7870364" cy="37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10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Relative Performance Map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IPv6 – IPv4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2247900"/>
            <a:ext cx="7650480" cy="3505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9320" y="5753848"/>
            <a:ext cx="6433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 30 day average value of dual stack systems, comparing the</a:t>
            </a:r>
          </a:p>
          <a:p>
            <a:r>
              <a:rPr lang="en-US" dirty="0" smtClean="0"/>
              <a:t>V6 RTT to the V4 RTT by simple subtraction. Units are MS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26958" y="6404531"/>
            <a:ext cx="331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stats.labs.apnic.net</a:t>
            </a:r>
            <a:r>
              <a:rPr lang="en-US" dirty="0"/>
              <a:t>/v6perf</a:t>
            </a:r>
          </a:p>
        </p:txBody>
      </p:sp>
    </p:spTree>
    <p:extLst>
      <p:ext uri="{BB962C8B-B14F-4D97-AF65-F5344CB8AC3E}">
        <p14:creationId xmlns:p14="http://schemas.microsoft.com/office/powerpoint/2010/main" val="483123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Country and per-AS reports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26958" y="6404531"/>
            <a:ext cx="331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stats.labs.apnic.net</a:t>
            </a:r>
            <a:r>
              <a:rPr lang="en-US" dirty="0"/>
              <a:t>/v6perf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1292860"/>
            <a:ext cx="4355743" cy="2410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0" y="3084079"/>
            <a:ext cx="5067299" cy="28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16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to you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3921" y="1775460"/>
            <a:ext cx="5844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helpful information?</a:t>
            </a: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layout useful or not?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What other views would be helpful to you?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717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16" y="693655"/>
            <a:ext cx="5785853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hnbergHand" charset="0"/>
                <a:ea typeface="AhnbergHand" charset="0"/>
                <a:cs typeface="AhnbergHand" charset="0"/>
              </a:rPr>
              <a:t>Thanks!</a:t>
            </a:r>
            <a:endParaRPr lang="en-US" sz="4800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114" y="1882607"/>
            <a:ext cx="196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Outbound SYN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7360" y="2935797"/>
            <a:ext cx="244311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Busted SYN ACK</a:t>
            </a:r>
          </a:p>
          <a:p>
            <a:r>
              <a:rPr lang="en-US" dirty="0" smtClean="0">
                <a:latin typeface="AhnbergHand"/>
                <a:cs typeface="AhnbergHand"/>
              </a:rPr>
              <a:t>Return path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Connection Failure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593378" y="2248695"/>
            <a:ext cx="5008" cy="260266"/>
          </a:xfrm>
          <a:custGeom>
            <a:avLst/>
            <a:gdLst>
              <a:gd name="connsiteX0" fmla="*/ 0 w 5008"/>
              <a:gd name="connsiteY0" fmla="*/ 0 h 260266"/>
              <a:gd name="connsiteX1" fmla="*/ 0 w 5008"/>
              <a:gd name="connsiteY1" fmla="*/ 260266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8" h="260266">
                <a:moveTo>
                  <a:pt x="0" y="0"/>
                </a:moveTo>
                <a:cubicBezTo>
                  <a:pt x="4337" y="103239"/>
                  <a:pt x="8675" y="206478"/>
                  <a:pt x="0" y="260266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/>
          <p:cNvSpPr/>
          <p:nvPr/>
        </p:nvSpPr>
        <p:spPr>
          <a:xfrm>
            <a:off x="520507" y="2246271"/>
            <a:ext cx="1151215" cy="295096"/>
          </a:xfrm>
          <a:custGeom>
            <a:avLst/>
            <a:gdLst>
              <a:gd name="connsiteX0" fmla="*/ 176972 w 1151215"/>
              <a:gd name="connsiteY0" fmla="*/ 283511 h 295096"/>
              <a:gd name="connsiteX1" fmla="*/ 572557 w 1151215"/>
              <a:gd name="connsiteY1" fmla="*/ 273101 h 295096"/>
              <a:gd name="connsiteX2" fmla="*/ 1082653 w 1151215"/>
              <a:gd name="connsiteY2" fmla="*/ 293922 h 295096"/>
              <a:gd name="connsiteX3" fmla="*/ 1145114 w 1151215"/>
              <a:gd name="connsiteY3" fmla="*/ 231458 h 295096"/>
              <a:gd name="connsiteX4" fmla="*/ 1134704 w 1151215"/>
              <a:gd name="connsiteY4" fmla="*/ 12835 h 295096"/>
              <a:gd name="connsiteX5" fmla="*/ 1020193 w 1151215"/>
              <a:gd name="connsiteY5" fmla="*/ 23246 h 295096"/>
              <a:gd name="connsiteX6" fmla="*/ 0 w 1151215"/>
              <a:gd name="connsiteY6" fmla="*/ 2424 h 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215" h="295096">
                <a:moveTo>
                  <a:pt x="176972" y="283511"/>
                </a:moveTo>
                <a:cubicBezTo>
                  <a:pt x="299291" y="277438"/>
                  <a:pt x="421610" y="271366"/>
                  <a:pt x="572557" y="273101"/>
                </a:cubicBezTo>
                <a:cubicBezTo>
                  <a:pt x="723504" y="274836"/>
                  <a:pt x="987227" y="300863"/>
                  <a:pt x="1082653" y="293922"/>
                </a:cubicBezTo>
                <a:cubicBezTo>
                  <a:pt x="1178079" y="286982"/>
                  <a:pt x="1136439" y="278306"/>
                  <a:pt x="1145114" y="231458"/>
                </a:cubicBezTo>
                <a:cubicBezTo>
                  <a:pt x="1153789" y="184610"/>
                  <a:pt x="1155524" y="47537"/>
                  <a:pt x="1134704" y="12835"/>
                </a:cubicBezTo>
                <a:cubicBezTo>
                  <a:pt x="1113884" y="-21867"/>
                  <a:pt x="1209310" y="24981"/>
                  <a:pt x="1020193" y="23246"/>
                </a:cubicBezTo>
                <a:cubicBezTo>
                  <a:pt x="831076" y="21511"/>
                  <a:pt x="0" y="2424"/>
                  <a:pt x="0" y="2424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/>
          <p:cNvSpPr/>
          <p:nvPr/>
        </p:nvSpPr>
        <p:spPr>
          <a:xfrm>
            <a:off x="593378" y="2121674"/>
            <a:ext cx="1257039" cy="106200"/>
          </a:xfrm>
          <a:custGeom>
            <a:avLst/>
            <a:gdLst>
              <a:gd name="connsiteX0" fmla="*/ 0 w 1257039"/>
              <a:gd name="connsiteY0" fmla="*/ 106200 h 106200"/>
              <a:gd name="connsiteX1" fmla="*/ 187382 w 1257039"/>
              <a:gd name="connsiteY1" fmla="*/ 12504 h 106200"/>
              <a:gd name="connsiteX2" fmla="*/ 281073 w 1257039"/>
              <a:gd name="connsiteY2" fmla="*/ 2094 h 106200"/>
              <a:gd name="connsiteX3" fmla="*/ 1207575 w 1257039"/>
              <a:gd name="connsiteY3" fmla="*/ 22915 h 106200"/>
              <a:gd name="connsiteX4" fmla="*/ 1124294 w 1257039"/>
              <a:gd name="connsiteY4" fmla="*/ 64557 h 10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039" h="106200">
                <a:moveTo>
                  <a:pt x="0" y="106200"/>
                </a:moveTo>
                <a:cubicBezTo>
                  <a:pt x="70268" y="68027"/>
                  <a:pt x="140537" y="29855"/>
                  <a:pt x="187382" y="12504"/>
                </a:cubicBezTo>
                <a:cubicBezTo>
                  <a:pt x="234227" y="-4847"/>
                  <a:pt x="111041" y="359"/>
                  <a:pt x="281073" y="2094"/>
                </a:cubicBezTo>
                <a:cubicBezTo>
                  <a:pt x="451105" y="3829"/>
                  <a:pt x="1067038" y="12505"/>
                  <a:pt x="1207575" y="22915"/>
                </a:cubicBezTo>
                <a:cubicBezTo>
                  <a:pt x="1348112" y="33325"/>
                  <a:pt x="1146849" y="50676"/>
                  <a:pt x="1124294" y="64557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/>
          <p:cNvSpPr/>
          <p:nvPr/>
        </p:nvSpPr>
        <p:spPr>
          <a:xfrm>
            <a:off x="1676031" y="2425676"/>
            <a:ext cx="156152" cy="83285"/>
          </a:xfrm>
          <a:custGeom>
            <a:avLst/>
            <a:gdLst>
              <a:gd name="connsiteX0" fmla="*/ 0 w 156152"/>
              <a:gd name="connsiteY0" fmla="*/ 83285 h 83285"/>
              <a:gd name="connsiteX1" fmla="*/ 156152 w 156152"/>
              <a:gd name="connsiteY1" fmla="*/ 0 h 8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152" h="83285">
                <a:moveTo>
                  <a:pt x="0" y="83285"/>
                </a:moveTo>
                <a:cubicBezTo>
                  <a:pt x="65063" y="52920"/>
                  <a:pt x="130127" y="22556"/>
                  <a:pt x="156152" y="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/>
          <p:cNvSpPr/>
          <p:nvPr/>
        </p:nvSpPr>
        <p:spPr>
          <a:xfrm>
            <a:off x="1842593" y="2196642"/>
            <a:ext cx="20821" cy="187391"/>
          </a:xfrm>
          <a:custGeom>
            <a:avLst/>
            <a:gdLst>
              <a:gd name="connsiteX0" fmla="*/ 20821 w 20821"/>
              <a:gd name="connsiteY0" fmla="*/ 0 h 187391"/>
              <a:gd name="connsiteX1" fmla="*/ 0 w 20821"/>
              <a:gd name="connsiteY1" fmla="*/ 187391 h 18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21" h="187391">
                <a:moveTo>
                  <a:pt x="20821" y="0"/>
                </a:moveTo>
                <a:lnTo>
                  <a:pt x="0" y="187391"/>
                </a:ln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/>
        </p:nvSpPr>
        <p:spPr>
          <a:xfrm>
            <a:off x="6537563" y="1979751"/>
            <a:ext cx="711768" cy="956046"/>
          </a:xfrm>
          <a:custGeom>
            <a:avLst/>
            <a:gdLst>
              <a:gd name="connsiteX0" fmla="*/ 0 w 711768"/>
              <a:gd name="connsiteY0" fmla="*/ 39910 h 956046"/>
              <a:gd name="connsiteX1" fmla="*/ 614198 w 711768"/>
              <a:gd name="connsiteY1" fmla="*/ 19089 h 956046"/>
              <a:gd name="connsiteX2" fmla="*/ 697479 w 711768"/>
              <a:gd name="connsiteY2" fmla="*/ 91964 h 956046"/>
              <a:gd name="connsiteX3" fmla="*/ 707889 w 711768"/>
              <a:gd name="connsiteY3" fmla="*/ 956046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768" h="956046">
                <a:moveTo>
                  <a:pt x="0" y="39910"/>
                </a:moveTo>
                <a:cubicBezTo>
                  <a:pt x="248976" y="25161"/>
                  <a:pt x="497952" y="10413"/>
                  <a:pt x="614198" y="19089"/>
                </a:cubicBezTo>
                <a:cubicBezTo>
                  <a:pt x="730444" y="27765"/>
                  <a:pt x="681864" y="-64195"/>
                  <a:pt x="697479" y="91964"/>
                </a:cubicBezTo>
                <a:cubicBezTo>
                  <a:pt x="713094" y="248123"/>
                  <a:pt x="714829" y="812032"/>
                  <a:pt x="707889" y="95604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/>
          <p:cNvSpPr/>
          <p:nvPr/>
        </p:nvSpPr>
        <p:spPr>
          <a:xfrm>
            <a:off x="6544602" y="1801038"/>
            <a:ext cx="669620" cy="1184473"/>
          </a:xfrm>
          <a:custGeom>
            <a:avLst/>
            <a:gdLst>
              <a:gd name="connsiteX0" fmla="*/ 669620 w 669620"/>
              <a:gd name="connsiteY0" fmla="*/ 1134759 h 1184473"/>
              <a:gd name="connsiteX1" fmla="*/ 117883 w 669620"/>
              <a:gd name="connsiteY1" fmla="*/ 1134759 h 1184473"/>
              <a:gd name="connsiteX2" fmla="*/ 13781 w 669620"/>
              <a:gd name="connsiteY2" fmla="*/ 1113937 h 1184473"/>
              <a:gd name="connsiteX3" fmla="*/ 3371 w 669620"/>
              <a:gd name="connsiteY3" fmla="*/ 249855 h 1184473"/>
              <a:gd name="connsiteX4" fmla="*/ 34602 w 669620"/>
              <a:gd name="connsiteY4" fmla="*/ 176981 h 1184473"/>
              <a:gd name="connsiteX5" fmla="*/ 274035 w 669620"/>
              <a:gd name="connsiteY5" fmla="*/ 0 h 118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620" h="1184473">
                <a:moveTo>
                  <a:pt x="669620" y="1134759"/>
                </a:moveTo>
                <a:lnTo>
                  <a:pt x="117883" y="1134759"/>
                </a:lnTo>
                <a:cubicBezTo>
                  <a:pt x="8577" y="1131289"/>
                  <a:pt x="32866" y="1261421"/>
                  <a:pt x="13781" y="1113937"/>
                </a:cubicBezTo>
                <a:cubicBezTo>
                  <a:pt x="-5304" y="966453"/>
                  <a:pt x="-99" y="406014"/>
                  <a:pt x="3371" y="249855"/>
                </a:cubicBezTo>
                <a:cubicBezTo>
                  <a:pt x="6841" y="93696"/>
                  <a:pt x="-10509" y="218623"/>
                  <a:pt x="34602" y="176981"/>
                </a:cubicBezTo>
                <a:cubicBezTo>
                  <a:pt x="79713" y="135339"/>
                  <a:pt x="227190" y="29497"/>
                  <a:pt x="274035" y="0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15"/>
          <p:cNvSpPr/>
          <p:nvPr/>
        </p:nvSpPr>
        <p:spPr>
          <a:xfrm>
            <a:off x="6849867" y="1780217"/>
            <a:ext cx="562147" cy="10411"/>
          </a:xfrm>
          <a:custGeom>
            <a:avLst/>
            <a:gdLst>
              <a:gd name="connsiteX0" fmla="*/ 0 w 562147"/>
              <a:gd name="connsiteY0" fmla="*/ 10411 h 10411"/>
              <a:gd name="connsiteX1" fmla="*/ 562147 w 562147"/>
              <a:gd name="connsiteY1" fmla="*/ 0 h 1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2147" h="10411">
                <a:moveTo>
                  <a:pt x="0" y="10411"/>
                </a:moveTo>
                <a:lnTo>
                  <a:pt x="562147" y="0"/>
                </a:ln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/>
        </p:nvSpPr>
        <p:spPr>
          <a:xfrm>
            <a:off x="7422424" y="1811449"/>
            <a:ext cx="20998" cy="801618"/>
          </a:xfrm>
          <a:custGeom>
            <a:avLst/>
            <a:gdLst>
              <a:gd name="connsiteX0" fmla="*/ 0 w 20998"/>
              <a:gd name="connsiteY0" fmla="*/ 0 h 801618"/>
              <a:gd name="connsiteX1" fmla="*/ 20821 w 20998"/>
              <a:gd name="connsiteY1" fmla="*/ 801618 h 80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98" h="801618">
                <a:moveTo>
                  <a:pt x="0" y="0"/>
                </a:moveTo>
                <a:cubicBezTo>
                  <a:pt x="11278" y="328802"/>
                  <a:pt x="22556" y="657604"/>
                  <a:pt x="20821" y="801618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reeform 17"/>
          <p:cNvSpPr/>
          <p:nvPr/>
        </p:nvSpPr>
        <p:spPr>
          <a:xfrm>
            <a:off x="7235042" y="2623478"/>
            <a:ext cx="187382" cy="291497"/>
          </a:xfrm>
          <a:custGeom>
            <a:avLst/>
            <a:gdLst>
              <a:gd name="connsiteX0" fmla="*/ 187382 w 187382"/>
              <a:gd name="connsiteY0" fmla="*/ 0 h 291497"/>
              <a:gd name="connsiteX1" fmla="*/ 104101 w 187382"/>
              <a:gd name="connsiteY1" fmla="*/ 93695 h 291497"/>
              <a:gd name="connsiteX2" fmla="*/ 0 w 187382"/>
              <a:gd name="connsiteY2" fmla="*/ 291497 h 29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382" h="291497">
                <a:moveTo>
                  <a:pt x="187382" y="0"/>
                </a:moveTo>
                <a:cubicBezTo>
                  <a:pt x="161356" y="22556"/>
                  <a:pt x="135331" y="45112"/>
                  <a:pt x="104101" y="93695"/>
                </a:cubicBezTo>
                <a:cubicBezTo>
                  <a:pt x="72871" y="142278"/>
                  <a:pt x="36435" y="216887"/>
                  <a:pt x="0" y="291497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Freeform 18"/>
          <p:cNvSpPr/>
          <p:nvPr/>
        </p:nvSpPr>
        <p:spPr>
          <a:xfrm>
            <a:off x="7276683" y="1821860"/>
            <a:ext cx="114511" cy="124927"/>
          </a:xfrm>
          <a:custGeom>
            <a:avLst/>
            <a:gdLst>
              <a:gd name="connsiteX0" fmla="*/ 114511 w 114511"/>
              <a:gd name="connsiteY0" fmla="*/ 0 h 124927"/>
              <a:gd name="connsiteX1" fmla="*/ 0 w 114511"/>
              <a:gd name="connsiteY1" fmla="*/ 124927 h 12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511" h="124927">
                <a:moveTo>
                  <a:pt x="114511" y="0"/>
                </a:moveTo>
                <a:lnTo>
                  <a:pt x="0" y="124927"/>
                </a:ln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reeform 19"/>
          <p:cNvSpPr/>
          <p:nvPr/>
        </p:nvSpPr>
        <p:spPr>
          <a:xfrm>
            <a:off x="1853004" y="1699213"/>
            <a:ext cx="4518364" cy="580714"/>
          </a:xfrm>
          <a:custGeom>
            <a:avLst/>
            <a:gdLst>
              <a:gd name="connsiteX0" fmla="*/ 0 w 4518364"/>
              <a:gd name="connsiteY0" fmla="*/ 434965 h 580714"/>
              <a:gd name="connsiteX1" fmla="*/ 520506 w 4518364"/>
              <a:gd name="connsiteY1" fmla="*/ 133057 h 580714"/>
              <a:gd name="connsiteX2" fmla="*/ 1800952 w 4518364"/>
              <a:gd name="connsiteY2" fmla="*/ 8130 h 580714"/>
              <a:gd name="connsiteX3" fmla="*/ 2873196 w 4518364"/>
              <a:gd name="connsiteY3" fmla="*/ 60183 h 580714"/>
              <a:gd name="connsiteX4" fmla="*/ 4413896 w 4518364"/>
              <a:gd name="connsiteY4" fmla="*/ 445376 h 580714"/>
              <a:gd name="connsiteX5" fmla="*/ 4361845 w 4518364"/>
              <a:gd name="connsiteY5" fmla="*/ 330859 h 580714"/>
              <a:gd name="connsiteX6" fmla="*/ 4517997 w 4518364"/>
              <a:gd name="connsiteY6" fmla="*/ 507840 h 580714"/>
              <a:gd name="connsiteX7" fmla="*/ 4309794 w 4518364"/>
              <a:gd name="connsiteY7" fmla="*/ 580714 h 58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8364" h="580714">
                <a:moveTo>
                  <a:pt x="0" y="434965"/>
                </a:moveTo>
                <a:cubicBezTo>
                  <a:pt x="110173" y="319580"/>
                  <a:pt x="220347" y="204196"/>
                  <a:pt x="520506" y="133057"/>
                </a:cubicBezTo>
                <a:cubicBezTo>
                  <a:pt x="820665" y="61918"/>
                  <a:pt x="1408837" y="20276"/>
                  <a:pt x="1800952" y="8130"/>
                </a:cubicBezTo>
                <a:cubicBezTo>
                  <a:pt x="2193067" y="-4016"/>
                  <a:pt x="2437705" y="-12691"/>
                  <a:pt x="2873196" y="60183"/>
                </a:cubicBezTo>
                <a:cubicBezTo>
                  <a:pt x="3308687" y="133057"/>
                  <a:pt x="4165788" y="400263"/>
                  <a:pt x="4413896" y="445376"/>
                </a:cubicBezTo>
                <a:cubicBezTo>
                  <a:pt x="4662004" y="490489"/>
                  <a:pt x="4344495" y="320448"/>
                  <a:pt x="4361845" y="330859"/>
                </a:cubicBezTo>
                <a:cubicBezTo>
                  <a:pt x="4379195" y="341270"/>
                  <a:pt x="4526672" y="466198"/>
                  <a:pt x="4517997" y="507840"/>
                </a:cubicBezTo>
                <a:cubicBezTo>
                  <a:pt x="4509322" y="549482"/>
                  <a:pt x="4309794" y="580714"/>
                  <a:pt x="4309794" y="58071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 20"/>
          <p:cNvSpPr/>
          <p:nvPr/>
        </p:nvSpPr>
        <p:spPr>
          <a:xfrm>
            <a:off x="4736610" y="2622682"/>
            <a:ext cx="1770750" cy="1236412"/>
          </a:xfrm>
          <a:custGeom>
            <a:avLst/>
            <a:gdLst>
              <a:gd name="connsiteX0" fmla="*/ 1717672 w 1770750"/>
              <a:gd name="connsiteY0" fmla="*/ 32028 h 1236412"/>
              <a:gd name="connsiteX1" fmla="*/ 1592750 w 1770750"/>
              <a:gd name="connsiteY1" fmla="*/ 796 h 1236412"/>
              <a:gd name="connsiteX2" fmla="*/ 249843 w 1770750"/>
              <a:gd name="connsiteY2" fmla="*/ 32028 h 1236412"/>
              <a:gd name="connsiteX3" fmla="*/ 83281 w 1770750"/>
              <a:gd name="connsiteY3" fmla="*/ 240240 h 1236412"/>
              <a:gd name="connsiteX4" fmla="*/ 114512 w 1770750"/>
              <a:gd name="connsiteY4" fmla="*/ 1198018 h 1236412"/>
              <a:gd name="connsiteX5" fmla="*/ 229023 w 1770750"/>
              <a:gd name="connsiteY5" fmla="*/ 1062680 h 1236412"/>
              <a:gd name="connsiteX6" fmla="*/ 124922 w 1770750"/>
              <a:gd name="connsiteY6" fmla="*/ 1208428 h 1236412"/>
              <a:gd name="connsiteX7" fmla="*/ 0 w 1770750"/>
              <a:gd name="connsiteY7" fmla="*/ 1135554 h 123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50" h="1236412">
                <a:moveTo>
                  <a:pt x="1717672" y="32028"/>
                </a:moveTo>
                <a:cubicBezTo>
                  <a:pt x="1777530" y="16412"/>
                  <a:pt x="1837388" y="796"/>
                  <a:pt x="1592750" y="796"/>
                </a:cubicBezTo>
                <a:cubicBezTo>
                  <a:pt x="1348112" y="796"/>
                  <a:pt x="501421" y="-7879"/>
                  <a:pt x="249843" y="32028"/>
                </a:cubicBezTo>
                <a:cubicBezTo>
                  <a:pt x="-1735" y="71935"/>
                  <a:pt x="105836" y="45908"/>
                  <a:pt x="83281" y="240240"/>
                </a:cubicBezTo>
                <a:cubicBezTo>
                  <a:pt x="60726" y="434572"/>
                  <a:pt x="90222" y="1060945"/>
                  <a:pt x="114512" y="1198018"/>
                </a:cubicBezTo>
                <a:cubicBezTo>
                  <a:pt x="138802" y="1335091"/>
                  <a:pt x="227288" y="1060945"/>
                  <a:pt x="229023" y="1062680"/>
                </a:cubicBezTo>
                <a:cubicBezTo>
                  <a:pt x="230758" y="1064415"/>
                  <a:pt x="163092" y="1196282"/>
                  <a:pt x="124922" y="1208428"/>
                </a:cubicBezTo>
                <a:cubicBezTo>
                  <a:pt x="86752" y="1220574"/>
                  <a:pt x="0" y="1135554"/>
                  <a:pt x="0" y="113555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/>
          <p:cNvSpPr txBox="1"/>
          <p:nvPr/>
        </p:nvSpPr>
        <p:spPr>
          <a:xfrm rot="20594228">
            <a:off x="5086869" y="3150718"/>
            <a:ext cx="3656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>
                <a:solidFill>
                  <a:srgbClr val="984807"/>
                </a:solidFill>
                <a:latin typeface="AhnbergHand"/>
                <a:cs typeface="AhnbergHand"/>
              </a:rPr>
              <a:t>What the server sees is an incoming SYN, but no matching incoming ACK</a:t>
            </a:r>
            <a:endParaRPr lang="en-AU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7563" y="2482262"/>
            <a:ext cx="646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server</a:t>
            </a:r>
            <a:endParaRPr lang="en-AU" sz="11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187" y="2246271"/>
            <a:ext cx="562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client</a:t>
            </a:r>
            <a:endParaRPr lang="en-AU" sz="11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3314" y="3904286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Outbound ACK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424940" y="3848100"/>
            <a:ext cx="1988820" cy="571502"/>
          </a:xfrm>
          <a:custGeom>
            <a:avLst/>
            <a:gdLst>
              <a:gd name="connsiteX0" fmla="*/ 0 w 1988820"/>
              <a:gd name="connsiteY0" fmla="*/ 556260 h 571502"/>
              <a:gd name="connsiteX1" fmla="*/ 998220 w 1988820"/>
              <a:gd name="connsiteY1" fmla="*/ 7620 h 571502"/>
              <a:gd name="connsiteX2" fmla="*/ 723900 w 1988820"/>
              <a:gd name="connsiteY2" fmla="*/ 571500 h 571502"/>
              <a:gd name="connsiteX3" fmla="*/ 1988820 w 1988820"/>
              <a:gd name="connsiteY3" fmla="*/ 0 h 57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8820" h="571502">
                <a:moveTo>
                  <a:pt x="0" y="556260"/>
                </a:moveTo>
                <a:cubicBezTo>
                  <a:pt x="438785" y="280670"/>
                  <a:pt x="877570" y="5080"/>
                  <a:pt x="998220" y="7620"/>
                </a:cubicBezTo>
                <a:cubicBezTo>
                  <a:pt x="1118870" y="10160"/>
                  <a:pt x="558800" y="572770"/>
                  <a:pt x="723900" y="571500"/>
                </a:cubicBezTo>
                <a:cubicBezTo>
                  <a:pt x="889000" y="570230"/>
                  <a:pt x="1988820" y="0"/>
                  <a:pt x="198882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Compare two data sets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first data set has been collected across 2011</a:t>
            </a:r>
          </a:p>
          <a:p>
            <a:pPr lvl="1"/>
            <a:r>
              <a:rPr lang="en-AU" dirty="0" smtClean="0"/>
              <a:t>Teredo and 6to4 were still active as IPv6 mechanisms</a:t>
            </a:r>
          </a:p>
          <a:p>
            <a:pPr lvl="1"/>
            <a:r>
              <a:rPr lang="en-AU" dirty="0" smtClean="0"/>
              <a:t>Little in the way of other IPv6 services</a:t>
            </a:r>
          </a:p>
          <a:p>
            <a:r>
              <a:rPr lang="en-AU" dirty="0" smtClean="0"/>
              <a:t>The second data set has been collected across </a:t>
            </a:r>
            <a:r>
              <a:rPr lang="en-AU" dirty="0" smtClean="0"/>
              <a:t>2015/2016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839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2011 - Measuring Failure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94" b="-1831"/>
          <a:stretch/>
        </p:blipFill>
        <p:spPr>
          <a:xfrm>
            <a:off x="457200" y="922422"/>
            <a:ext cx="8229600" cy="5935578"/>
          </a:xfrm>
        </p:spPr>
      </p:pic>
    </p:spTree>
    <p:extLst>
      <p:ext uri="{BB962C8B-B14F-4D97-AF65-F5344CB8AC3E}">
        <p14:creationId xmlns:p14="http://schemas.microsoft.com/office/powerpoint/2010/main" val="149506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987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V6 Failure Rate by Address Type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922" b="-1830"/>
          <a:stretch/>
        </p:blipFill>
        <p:spPr>
          <a:xfrm>
            <a:off x="457200" y="755650"/>
            <a:ext cx="8229600" cy="5937250"/>
          </a:xfrm>
        </p:spPr>
      </p:pic>
      <p:sp>
        <p:nvSpPr>
          <p:cNvPr id="3" name="TextBox 2"/>
          <p:cNvSpPr txBox="1"/>
          <p:nvPr/>
        </p:nvSpPr>
        <p:spPr>
          <a:xfrm>
            <a:off x="1712323" y="3430165"/>
            <a:ext cx="195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All V6 Average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159977" y="3766026"/>
            <a:ext cx="1101932" cy="814071"/>
          </a:xfrm>
          <a:custGeom>
            <a:avLst/>
            <a:gdLst>
              <a:gd name="connsiteX0" fmla="*/ 0 w 2061738"/>
              <a:gd name="connsiteY0" fmla="*/ 0 h 740355"/>
              <a:gd name="connsiteX1" fmla="*/ 1609521 w 2061738"/>
              <a:gd name="connsiteY1" fmla="*/ 575961 h 740355"/>
              <a:gd name="connsiteX2" fmla="*/ 2052509 w 2061738"/>
              <a:gd name="connsiteY2" fmla="*/ 679338 h 740355"/>
              <a:gd name="connsiteX3" fmla="*/ 1919613 w 2061738"/>
              <a:gd name="connsiteY3" fmla="*/ 590729 h 740355"/>
              <a:gd name="connsiteX4" fmla="*/ 2037743 w 2061738"/>
              <a:gd name="connsiteY4" fmla="*/ 723643 h 740355"/>
              <a:gd name="connsiteX5" fmla="*/ 1801483 w 2061738"/>
              <a:gd name="connsiteY5" fmla="*/ 738411 h 7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1738" h="740355">
                <a:moveTo>
                  <a:pt x="0" y="0"/>
                </a:moveTo>
                <a:lnTo>
                  <a:pt x="1609521" y="575961"/>
                </a:lnTo>
                <a:cubicBezTo>
                  <a:pt x="1951606" y="689184"/>
                  <a:pt x="2000827" y="676877"/>
                  <a:pt x="2052509" y="679338"/>
                </a:cubicBezTo>
                <a:cubicBezTo>
                  <a:pt x="2104191" y="681799"/>
                  <a:pt x="1922074" y="583345"/>
                  <a:pt x="1919613" y="590729"/>
                </a:cubicBezTo>
                <a:cubicBezTo>
                  <a:pt x="1917152" y="598113"/>
                  <a:pt x="2057431" y="699029"/>
                  <a:pt x="2037743" y="723643"/>
                </a:cubicBezTo>
                <a:cubicBezTo>
                  <a:pt x="2018055" y="748257"/>
                  <a:pt x="1801483" y="738411"/>
                  <a:pt x="1801483" y="738411"/>
                </a:cubicBezTo>
              </a:path>
            </a:pathLst>
          </a:custGeom>
          <a:ln w="38100" cmpd="sng">
            <a:solidFill>
              <a:srgbClr val="88CA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60547" y="3010117"/>
            <a:ext cx="1020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nbergHand"/>
                <a:cs typeface="AhnbergHand"/>
              </a:rPr>
              <a:t>Teredo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9397" y="3850213"/>
            <a:ext cx="97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3609" y="4270262"/>
            <a:ext cx="103204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928461" y="3253866"/>
            <a:ext cx="2431688" cy="814071"/>
          </a:xfrm>
          <a:custGeom>
            <a:avLst/>
            <a:gdLst>
              <a:gd name="connsiteX0" fmla="*/ 0 w 2061738"/>
              <a:gd name="connsiteY0" fmla="*/ 0 h 740355"/>
              <a:gd name="connsiteX1" fmla="*/ 1609521 w 2061738"/>
              <a:gd name="connsiteY1" fmla="*/ 575961 h 740355"/>
              <a:gd name="connsiteX2" fmla="*/ 2052509 w 2061738"/>
              <a:gd name="connsiteY2" fmla="*/ 679338 h 740355"/>
              <a:gd name="connsiteX3" fmla="*/ 1919613 w 2061738"/>
              <a:gd name="connsiteY3" fmla="*/ 590729 h 740355"/>
              <a:gd name="connsiteX4" fmla="*/ 2037743 w 2061738"/>
              <a:gd name="connsiteY4" fmla="*/ 723643 h 740355"/>
              <a:gd name="connsiteX5" fmla="*/ 1801483 w 2061738"/>
              <a:gd name="connsiteY5" fmla="*/ 738411 h 7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1738" h="740355">
                <a:moveTo>
                  <a:pt x="0" y="0"/>
                </a:moveTo>
                <a:lnTo>
                  <a:pt x="1609521" y="575961"/>
                </a:lnTo>
                <a:cubicBezTo>
                  <a:pt x="1951606" y="689184"/>
                  <a:pt x="2000827" y="676877"/>
                  <a:pt x="2052509" y="679338"/>
                </a:cubicBezTo>
                <a:cubicBezTo>
                  <a:pt x="2104191" y="681799"/>
                  <a:pt x="1922074" y="583345"/>
                  <a:pt x="1919613" y="590729"/>
                </a:cubicBezTo>
                <a:cubicBezTo>
                  <a:pt x="1917152" y="598113"/>
                  <a:pt x="2057431" y="699029"/>
                  <a:pt x="2037743" y="723643"/>
                </a:cubicBezTo>
                <a:cubicBezTo>
                  <a:pt x="2018055" y="748257"/>
                  <a:pt x="1801483" y="738411"/>
                  <a:pt x="1801483" y="738411"/>
                </a:cubicBezTo>
              </a:path>
            </a:pathLst>
          </a:cu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13273" y="4267785"/>
            <a:ext cx="2038096" cy="1329377"/>
          </a:xfrm>
          <a:custGeom>
            <a:avLst/>
            <a:gdLst>
              <a:gd name="connsiteX0" fmla="*/ 0 w 2061738"/>
              <a:gd name="connsiteY0" fmla="*/ 0 h 740355"/>
              <a:gd name="connsiteX1" fmla="*/ 1609521 w 2061738"/>
              <a:gd name="connsiteY1" fmla="*/ 575961 h 740355"/>
              <a:gd name="connsiteX2" fmla="*/ 2052509 w 2061738"/>
              <a:gd name="connsiteY2" fmla="*/ 679338 h 740355"/>
              <a:gd name="connsiteX3" fmla="*/ 1919613 w 2061738"/>
              <a:gd name="connsiteY3" fmla="*/ 590729 h 740355"/>
              <a:gd name="connsiteX4" fmla="*/ 2037743 w 2061738"/>
              <a:gd name="connsiteY4" fmla="*/ 723643 h 740355"/>
              <a:gd name="connsiteX5" fmla="*/ 1801483 w 2061738"/>
              <a:gd name="connsiteY5" fmla="*/ 738411 h 7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1738" h="740355">
                <a:moveTo>
                  <a:pt x="0" y="0"/>
                </a:moveTo>
                <a:lnTo>
                  <a:pt x="1609521" y="575961"/>
                </a:lnTo>
                <a:cubicBezTo>
                  <a:pt x="1951606" y="689184"/>
                  <a:pt x="2000827" y="676877"/>
                  <a:pt x="2052509" y="679338"/>
                </a:cubicBezTo>
                <a:cubicBezTo>
                  <a:pt x="2104191" y="681799"/>
                  <a:pt x="1922074" y="583345"/>
                  <a:pt x="1919613" y="590729"/>
                </a:cubicBezTo>
                <a:cubicBezTo>
                  <a:pt x="1917152" y="598113"/>
                  <a:pt x="2057431" y="699029"/>
                  <a:pt x="2037743" y="723643"/>
                </a:cubicBezTo>
                <a:cubicBezTo>
                  <a:pt x="2018055" y="748257"/>
                  <a:pt x="1801483" y="738411"/>
                  <a:pt x="1801483" y="738411"/>
                </a:cubicBezTo>
              </a:path>
            </a:pathLst>
          </a:custGeom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91117" y="4671241"/>
            <a:ext cx="2038096" cy="1329377"/>
          </a:xfrm>
          <a:custGeom>
            <a:avLst/>
            <a:gdLst>
              <a:gd name="connsiteX0" fmla="*/ 0 w 2061738"/>
              <a:gd name="connsiteY0" fmla="*/ 0 h 740355"/>
              <a:gd name="connsiteX1" fmla="*/ 1609521 w 2061738"/>
              <a:gd name="connsiteY1" fmla="*/ 575961 h 740355"/>
              <a:gd name="connsiteX2" fmla="*/ 2052509 w 2061738"/>
              <a:gd name="connsiteY2" fmla="*/ 679338 h 740355"/>
              <a:gd name="connsiteX3" fmla="*/ 1919613 w 2061738"/>
              <a:gd name="connsiteY3" fmla="*/ 590729 h 740355"/>
              <a:gd name="connsiteX4" fmla="*/ 2037743 w 2061738"/>
              <a:gd name="connsiteY4" fmla="*/ 723643 h 740355"/>
              <a:gd name="connsiteX5" fmla="*/ 1801483 w 2061738"/>
              <a:gd name="connsiteY5" fmla="*/ 738411 h 7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1738" h="740355">
                <a:moveTo>
                  <a:pt x="0" y="0"/>
                </a:moveTo>
                <a:lnTo>
                  <a:pt x="1609521" y="575961"/>
                </a:lnTo>
                <a:cubicBezTo>
                  <a:pt x="1951606" y="689184"/>
                  <a:pt x="2000827" y="676877"/>
                  <a:pt x="2052509" y="679338"/>
                </a:cubicBezTo>
                <a:cubicBezTo>
                  <a:pt x="2104191" y="681799"/>
                  <a:pt x="1922074" y="583345"/>
                  <a:pt x="1919613" y="590729"/>
                </a:cubicBezTo>
                <a:cubicBezTo>
                  <a:pt x="1917152" y="598113"/>
                  <a:pt x="2057431" y="699029"/>
                  <a:pt x="2037743" y="723643"/>
                </a:cubicBezTo>
                <a:cubicBezTo>
                  <a:pt x="2018055" y="748257"/>
                  <a:pt x="1801483" y="738411"/>
                  <a:pt x="1801483" y="738411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7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6to4 Failure is Local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6to4 failure appears to be related to two factors: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client’s site has a protocol 41 firewall filter rule for incoming traffic</a:t>
            </a:r>
            <a:r>
              <a:rPr lang="en-US" dirty="0"/>
              <a:t> </a:t>
            </a:r>
            <a:r>
              <a:rPr lang="en-US" dirty="0" smtClean="0"/>
              <a:t>(this is possibly more prevalent in </a:t>
            </a:r>
            <a:r>
              <a:rPr lang="en-US" dirty="0" err="1" smtClean="0"/>
              <a:t>AsiaPac</a:t>
            </a:r>
            <a:r>
              <a:rPr lang="en-US" dirty="0"/>
              <a:t> </a:t>
            </a:r>
            <a:r>
              <a:rPr lang="en-US" dirty="0" smtClean="0"/>
              <a:t>than in Europe)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Load / delay / reliability issues in the server’s chosen outbound 6to4 relay (noted in the data gathered at the US server)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Even so, the 10% to 20% connection failure rate for 6to4 is unacceptably high!</a:t>
            </a:r>
          </a:p>
        </p:txBody>
      </p:sp>
    </p:spTree>
    <p:extLst>
      <p:ext uri="{BB962C8B-B14F-4D97-AF65-F5344CB8AC3E}">
        <p14:creationId xmlns:p14="http://schemas.microsoft.com/office/powerpoint/2010/main" val="777677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V6 Unicast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January – March 2012:</a:t>
            </a:r>
          </a:p>
          <a:p>
            <a:pPr marL="400050" lvl="1" indent="0">
              <a:buNone/>
            </a:pPr>
            <a:r>
              <a:rPr lang="en-US" dirty="0" smtClean="0"/>
              <a:t>110,761 successful V6 connecting endpoints</a:t>
            </a:r>
          </a:p>
          <a:p>
            <a:pPr marL="400050" lvl="1" indent="0">
              <a:buNone/>
            </a:pPr>
            <a:r>
              <a:rPr lang="en-US" dirty="0" smtClean="0"/>
              <a:t>6,227 failures</a:t>
            </a:r>
          </a:p>
          <a:p>
            <a:pPr marL="400050" lvl="1" indent="0">
              <a:buNone/>
            </a:pPr>
            <a:r>
              <a:rPr lang="en-US" dirty="0" smtClean="0"/>
              <a:t>That’s a failure rate of 5.3%!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7 clients used fe80:: link local addresses</a:t>
            </a:r>
          </a:p>
          <a:p>
            <a:pPr marL="400050" lvl="1" indent="0">
              <a:buNone/>
            </a:pPr>
            <a:r>
              <a:rPr lang="en-US" dirty="0"/>
              <a:t>7</a:t>
            </a:r>
            <a:r>
              <a:rPr lang="en-US" dirty="0" smtClean="0"/>
              <a:t> clients used fc00:/7 ULA source addresses</a:t>
            </a:r>
          </a:p>
          <a:p>
            <a:pPr marL="400050" lvl="1" indent="0">
              <a:buNone/>
            </a:pPr>
            <a:r>
              <a:rPr lang="en-US" dirty="0" smtClean="0"/>
              <a:t>2 clients used fec0::/16 deprecated site local addresses</a:t>
            </a:r>
          </a:p>
          <a:p>
            <a:pPr marL="400050" lvl="1" indent="0">
              <a:buNone/>
            </a:pPr>
            <a:r>
              <a:rPr lang="en-US" dirty="0" smtClean="0"/>
              <a:t>16 clients used 1f02:d9fc::/16 </a:t>
            </a:r>
          </a:p>
          <a:p>
            <a:pPr marL="400050" lvl="1" indent="0">
              <a:buNone/>
            </a:pPr>
            <a:r>
              <a:rPr lang="en-US" dirty="0" smtClean="0"/>
              <a:t>Nobody used 3ffe::/16 prefixes! 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834787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</TotalTime>
  <Words>964</Words>
  <Application>Microsoft Macintosh PowerPoint</Application>
  <PresentationFormat>On-screen Show (4:3)</PresentationFormat>
  <Paragraphs>210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AhnbergHand</vt:lpstr>
      <vt:lpstr>Calibri</vt:lpstr>
      <vt:lpstr>Powderfinger Type</vt:lpstr>
      <vt:lpstr>Arial</vt:lpstr>
      <vt:lpstr>Office Theme</vt:lpstr>
      <vt:lpstr>Measuring IPv6 ISP Performance</vt:lpstr>
      <vt:lpstr>What are we looking at:</vt:lpstr>
      <vt:lpstr>What are we looking at:</vt:lpstr>
      <vt:lpstr>Connection Failure</vt:lpstr>
      <vt:lpstr>Compare two data sets</vt:lpstr>
      <vt:lpstr>2011 - Measuring Failure</vt:lpstr>
      <vt:lpstr>V6 Failure Rate by Address Type</vt:lpstr>
      <vt:lpstr>6to4 Failure is Local Failure</vt:lpstr>
      <vt:lpstr>V6 Unicast Failures</vt:lpstr>
      <vt:lpstr>Data Set 2: Connection Failure in 2015/2016</vt:lpstr>
      <vt:lpstr>Daily IPv6 Failures</vt:lpstr>
      <vt:lpstr>Daily IPv6 Failures</vt:lpstr>
      <vt:lpstr>6to4</vt:lpstr>
      <vt:lpstr>Daily IPv6 Failures</vt:lpstr>
      <vt:lpstr>Daily IPv6 Failures</vt:lpstr>
      <vt:lpstr>Killing off 6to4</vt:lpstr>
      <vt:lpstr>IPv6 Failures – Sep 2015 – Jan 2016</vt:lpstr>
      <vt:lpstr>Origin AS’s with High IPv6 Failure Rates</vt:lpstr>
      <vt:lpstr>It’s not good!</vt:lpstr>
      <vt:lpstr>What are we looking at:</vt:lpstr>
      <vt:lpstr>Connection Failure</vt:lpstr>
      <vt:lpstr>Why SYN Handshakes?</vt:lpstr>
      <vt:lpstr>Generating a comparative RTT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Connection Reliability Map</vt:lpstr>
      <vt:lpstr>The Relative Performance Map</vt:lpstr>
      <vt:lpstr>Country and per-AS reports</vt:lpstr>
      <vt:lpstr>Questions to you…</vt:lpstr>
      <vt:lpstr>Thanks!</vt:lpstr>
    </vt:vector>
  </TitlesOfParts>
  <Company>APNIC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have we done?</dc:title>
  <dc:creator>Geoff Huston</dc:creator>
  <cp:lastModifiedBy>Geoff Huston</cp:lastModifiedBy>
  <cp:revision>63</cp:revision>
  <dcterms:created xsi:type="dcterms:W3CDTF">2015-09-21T18:38:00Z</dcterms:created>
  <dcterms:modified xsi:type="dcterms:W3CDTF">2016-07-12T10:39:55Z</dcterms:modified>
</cp:coreProperties>
</file>