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1" r:id="rId9"/>
    <p:sldId id="300" r:id="rId10"/>
    <p:sldId id="302" r:id="rId11"/>
    <p:sldId id="310" r:id="rId12"/>
    <p:sldId id="303" r:id="rId13"/>
    <p:sldId id="308" r:id="rId14"/>
    <p:sldId id="306" r:id="rId15"/>
    <p:sldId id="309" r:id="rId16"/>
    <p:sldId id="311" r:id="rId17"/>
    <p:sldId id="312" r:id="rId18"/>
    <p:sldId id="313" r:id="rId19"/>
    <p:sldId id="314" r:id="rId20"/>
    <p:sldId id="321" r:id="rId21"/>
    <p:sldId id="320" r:id="rId22"/>
    <p:sldId id="323" r:id="rId23"/>
    <p:sldId id="322" r:id="rId24"/>
    <p:sldId id="324" r:id="rId25"/>
    <p:sldId id="315" r:id="rId26"/>
    <p:sldId id="316" r:id="rId27"/>
    <p:sldId id="317" r:id="rId28"/>
    <p:sldId id="318" r:id="rId29"/>
    <p:sldId id="31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13"/>
  </p:normalViewPr>
  <p:slideViewPr>
    <p:cSldViewPr snapToGrid="0" snapToObjects="1">
      <p:cViewPr varScale="1">
        <p:scale>
          <a:sx n="148" d="100"/>
          <a:sy n="148" d="100"/>
        </p:scale>
        <p:origin x="11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1" d="100"/>
          <a:sy n="101" d="100"/>
        </p:scale>
        <p:origin x="-259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3A2EC-ADB3-1A47-BEA1-D3D766A42636}" type="datetimeFigureOut">
              <a:rPr lang="en-US" smtClean="0"/>
              <a:t>4/1/16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08552-6F3A-FE4D-BBC7-A315D743F2F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7212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08552-6F3A-FE4D-BBC7-A315D743F2FA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6880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816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894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673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46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846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553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097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18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074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036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397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C161B-FA7C-C549-A063-81DEAABB7BE4}" type="datetimeFigureOut">
              <a:rPr lang="en-US" smtClean="0"/>
              <a:t>4/1/16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F1E70-659B-3B40-99D7-84D73E54297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77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owderfinger Type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>
                <a:latin typeface="Powderfinger Type"/>
                <a:cs typeface="Powderfinger Type"/>
              </a:rPr>
              <a:t>Zombies</a:t>
            </a:r>
            <a:endParaRPr lang="en-AU" dirty="0">
              <a:latin typeface="Powderfinger Type"/>
              <a:cs typeface="Powderfinger Type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AU" sz="2000" dirty="0" smtClean="0">
                <a:latin typeface="AhnbergHand"/>
                <a:cs typeface="AhnbergHand"/>
              </a:rPr>
              <a:t>Geoff Huston</a:t>
            </a:r>
          </a:p>
          <a:p>
            <a:pPr algn="r"/>
            <a:r>
              <a:rPr lang="en-AU" sz="2000" dirty="0" smtClean="0">
                <a:latin typeface="AhnbergHand"/>
                <a:cs typeface="AhnbergHand"/>
              </a:rPr>
              <a:t>APNIC Labs</a:t>
            </a:r>
            <a:endParaRPr lang="en-AU" sz="2000" dirty="0">
              <a:latin typeface="AhnbergHand"/>
              <a:cs typeface="AhnbergHand"/>
            </a:endParaRPr>
          </a:p>
        </p:txBody>
      </p:sp>
    </p:spTree>
    <p:extLst>
      <p:ext uri="{BB962C8B-B14F-4D97-AF65-F5344CB8AC3E}">
        <p14:creationId xmlns:p14="http://schemas.microsoft.com/office/powerpoint/2010/main" val="2276182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Day, One DNS Server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1656830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60 Days, All DNS Servers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5" name="Freeform 4"/>
          <p:cNvSpPr/>
          <p:nvPr/>
        </p:nvSpPr>
        <p:spPr>
          <a:xfrm>
            <a:off x="1706084" y="3364208"/>
            <a:ext cx="640309" cy="1052518"/>
          </a:xfrm>
          <a:custGeom>
            <a:avLst/>
            <a:gdLst>
              <a:gd name="connsiteX0" fmla="*/ 312498 w 640309"/>
              <a:gd name="connsiteY0" fmla="*/ 621198 h 1052518"/>
              <a:gd name="connsiteX1" fmla="*/ 640302 w 640309"/>
              <a:gd name="connsiteY1" fmla="*/ 491801 h 1052518"/>
              <a:gd name="connsiteX2" fmla="*/ 321125 w 640309"/>
              <a:gd name="connsiteY2" fmla="*/ 96 h 1052518"/>
              <a:gd name="connsiteX3" fmla="*/ 1947 w 640309"/>
              <a:gd name="connsiteY3" fmla="*/ 534934 h 1052518"/>
              <a:gd name="connsiteX4" fmla="*/ 476400 w 640309"/>
              <a:gd name="connsiteY4" fmla="*/ 1052518 h 105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309" h="1052518">
                <a:moveTo>
                  <a:pt x="312498" y="621198"/>
                </a:moveTo>
                <a:cubicBezTo>
                  <a:pt x="475681" y="608258"/>
                  <a:pt x="638864" y="595318"/>
                  <a:pt x="640302" y="491801"/>
                </a:cubicBezTo>
                <a:cubicBezTo>
                  <a:pt x="641740" y="388284"/>
                  <a:pt x="427517" y="-7093"/>
                  <a:pt x="321125" y="96"/>
                </a:cubicBezTo>
                <a:cubicBezTo>
                  <a:pt x="214733" y="7285"/>
                  <a:pt x="-23932" y="359530"/>
                  <a:pt x="1947" y="534934"/>
                </a:cubicBezTo>
                <a:cubicBezTo>
                  <a:pt x="27826" y="710338"/>
                  <a:pt x="476400" y="1052518"/>
                  <a:pt x="476400" y="1052518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5888" y="4528870"/>
            <a:ext cx="698139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50% of all </a:t>
            </a:r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zombie queries </a:t>
            </a:r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are more than 6 months old!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7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875" y="29189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180</a:t>
            </a:r>
            <a:r>
              <a:rPr lang="en-US" dirty="0" smtClean="0"/>
              <a:t> </a:t>
            </a:r>
            <a:r>
              <a:rPr lang="en-US" dirty="0" smtClean="0"/>
              <a:t>Days, All DNS Servers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55" y="1107087"/>
            <a:ext cx="8190216" cy="4914720"/>
          </a:xfrm>
        </p:spPr>
      </p:pic>
      <p:sp>
        <p:nvSpPr>
          <p:cNvPr id="6" name="TextBox 5"/>
          <p:cNvSpPr txBox="1"/>
          <p:nvPr/>
        </p:nvSpPr>
        <p:spPr>
          <a:xfrm>
            <a:off x="324055" y="6133381"/>
            <a:ext cx="8605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44,733,946,408 DNS </a:t>
            </a:r>
            <a:r>
              <a:rPr lang="fi-FI" dirty="0" err="1" smtClean="0"/>
              <a:t>queries</a:t>
            </a:r>
            <a:r>
              <a:rPr lang="fi-FI" dirty="0" smtClean="0"/>
              <a:t>, of </a:t>
            </a:r>
            <a:r>
              <a:rPr lang="fi-FI" dirty="0" err="1" smtClean="0"/>
              <a:t>which</a:t>
            </a:r>
            <a:r>
              <a:rPr lang="fi-FI" dirty="0" smtClean="0"/>
              <a:t> 11,274,142,797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zombies</a:t>
            </a:r>
            <a:r>
              <a:rPr lang="fi-FI" dirty="0" smtClean="0"/>
              <a:t> – a 25% zombie rating!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14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Zombie </a:t>
            </a:r>
            <a:r>
              <a:rPr lang="en-US" dirty="0"/>
              <a:t>Q</a:t>
            </a:r>
            <a:r>
              <a:rPr lang="en-US" dirty="0" smtClean="0"/>
              <a:t>ueries per </a:t>
            </a:r>
            <a:r>
              <a:rPr lang="en-US" dirty="0" smtClean="0"/>
              <a:t>day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4517"/>
            <a:ext cx="8229600" cy="4488872"/>
          </a:xfrm>
        </p:spPr>
      </p:pic>
      <p:sp>
        <p:nvSpPr>
          <p:cNvPr id="6" name="TextBox 5"/>
          <p:cNvSpPr txBox="1"/>
          <p:nvPr/>
        </p:nvSpPr>
        <p:spPr>
          <a:xfrm>
            <a:off x="1233577" y="1333526"/>
            <a:ext cx="4782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2/3 of all queries occur once per day</a:t>
            </a:r>
            <a:endParaRPr lang="en-US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388814" y="1604517"/>
            <a:ext cx="1931914" cy="759124"/>
          </a:xfrm>
          <a:custGeom>
            <a:avLst/>
            <a:gdLst>
              <a:gd name="connsiteX0" fmla="*/ 1785714 w 1931914"/>
              <a:gd name="connsiteY0" fmla="*/ 0 h 759124"/>
              <a:gd name="connsiteX1" fmla="*/ 1768461 w 1931914"/>
              <a:gd name="connsiteY1" fmla="*/ 552090 h 759124"/>
              <a:gd name="connsiteX2" fmla="*/ 129442 w 1931914"/>
              <a:gd name="connsiteY2" fmla="*/ 586596 h 759124"/>
              <a:gd name="connsiteX3" fmla="*/ 276092 w 1931914"/>
              <a:gd name="connsiteY3" fmla="*/ 483079 h 759124"/>
              <a:gd name="connsiteX4" fmla="*/ 46 w 1931914"/>
              <a:gd name="connsiteY4" fmla="*/ 629728 h 759124"/>
              <a:gd name="connsiteX5" fmla="*/ 258839 w 1931914"/>
              <a:gd name="connsiteY5" fmla="*/ 759124 h 759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1914" h="759124">
                <a:moveTo>
                  <a:pt x="1785714" y="0"/>
                </a:moveTo>
                <a:cubicBezTo>
                  <a:pt x="1915110" y="227162"/>
                  <a:pt x="2044506" y="454324"/>
                  <a:pt x="1768461" y="552090"/>
                </a:cubicBezTo>
                <a:cubicBezTo>
                  <a:pt x="1492416" y="649856"/>
                  <a:pt x="378170" y="598098"/>
                  <a:pt x="129442" y="586596"/>
                </a:cubicBezTo>
                <a:cubicBezTo>
                  <a:pt x="-119286" y="575094"/>
                  <a:pt x="297658" y="475890"/>
                  <a:pt x="276092" y="483079"/>
                </a:cubicBezTo>
                <a:cubicBezTo>
                  <a:pt x="254526" y="490268"/>
                  <a:pt x="2921" y="583721"/>
                  <a:pt x="46" y="629728"/>
                </a:cubicBezTo>
                <a:cubicBezTo>
                  <a:pt x="-2829" y="675735"/>
                  <a:pt x="128005" y="717429"/>
                  <a:pt x="258839" y="759124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85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Zombie Repeats per day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17" y="1600200"/>
            <a:ext cx="7542366" cy="4525963"/>
          </a:xfrm>
        </p:spPr>
      </p:pic>
    </p:spTree>
    <p:extLst>
      <p:ext uri="{BB962C8B-B14F-4D97-AF65-F5344CB8AC3E}">
        <p14:creationId xmlns:p14="http://schemas.microsoft.com/office/powerpoint/2010/main" val="1788481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causing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Is this the result of a collection of deranged DNS recursive resolvers with an obsession about never forgetting a thing?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Or web proxies that just have too much time (and space) on their hands and want to fill all that space with a vast collection of identical 1x1 pixel gifs?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Let’s look at web zombies 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3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Zombie URL Age Distribution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2053727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Zombie URL Age Distribution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5598543" y="4011283"/>
            <a:ext cx="897148" cy="70008"/>
          </a:xfrm>
          <a:custGeom>
            <a:avLst/>
            <a:gdLst>
              <a:gd name="connsiteX0" fmla="*/ 897148 w 897148"/>
              <a:gd name="connsiteY0" fmla="*/ 34506 h 70008"/>
              <a:gd name="connsiteX1" fmla="*/ 327804 w 897148"/>
              <a:gd name="connsiteY1" fmla="*/ 69011 h 70008"/>
              <a:gd name="connsiteX2" fmla="*/ 0 w 897148"/>
              <a:gd name="connsiteY2" fmla="*/ 0 h 70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7148" h="70008">
                <a:moveTo>
                  <a:pt x="897148" y="34506"/>
                </a:moveTo>
                <a:cubicBezTo>
                  <a:pt x="687238" y="54634"/>
                  <a:pt x="477329" y="74762"/>
                  <a:pt x="327804" y="69011"/>
                </a:cubicBezTo>
                <a:cubicBezTo>
                  <a:pt x="178279" y="63260"/>
                  <a:pt x="89139" y="31630"/>
                  <a:pt x="0" y="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7" name="Freeform 6"/>
          <p:cNvSpPr/>
          <p:nvPr/>
        </p:nvSpPr>
        <p:spPr>
          <a:xfrm>
            <a:off x="1268058" y="3113902"/>
            <a:ext cx="502358" cy="405675"/>
          </a:xfrm>
          <a:custGeom>
            <a:avLst/>
            <a:gdLst>
              <a:gd name="connsiteX0" fmla="*/ 120795 w 502358"/>
              <a:gd name="connsiteY0" fmla="*/ 259026 h 405675"/>
              <a:gd name="connsiteX1" fmla="*/ 500357 w 502358"/>
              <a:gd name="connsiteY1" fmla="*/ 95124 h 405675"/>
              <a:gd name="connsiteX2" fmla="*/ 258817 w 502358"/>
              <a:gd name="connsiteY2" fmla="*/ 234 h 405675"/>
              <a:gd name="connsiteX3" fmla="*/ 25 w 502358"/>
              <a:gd name="connsiteY3" fmla="*/ 121004 h 405675"/>
              <a:gd name="connsiteX4" fmla="*/ 241565 w 502358"/>
              <a:gd name="connsiteY4" fmla="*/ 405675 h 40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2358" h="405675">
                <a:moveTo>
                  <a:pt x="120795" y="259026"/>
                </a:moveTo>
                <a:cubicBezTo>
                  <a:pt x="299074" y="198641"/>
                  <a:pt x="477353" y="138256"/>
                  <a:pt x="500357" y="95124"/>
                </a:cubicBezTo>
                <a:cubicBezTo>
                  <a:pt x="523361" y="51992"/>
                  <a:pt x="342206" y="-4079"/>
                  <a:pt x="258817" y="234"/>
                </a:cubicBezTo>
                <a:cubicBezTo>
                  <a:pt x="175428" y="4547"/>
                  <a:pt x="2900" y="53431"/>
                  <a:pt x="25" y="121004"/>
                </a:cubicBezTo>
                <a:cubicBezTo>
                  <a:pt x="-2850" y="188577"/>
                  <a:pt x="241565" y="405675"/>
                  <a:pt x="241565" y="405675"/>
                </a:cubicBez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72144" y="2744570"/>
            <a:ext cx="4799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50% of all zombie URLs are less than 4 days old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1992205" y="3079630"/>
            <a:ext cx="1731588" cy="316746"/>
          </a:xfrm>
          <a:custGeom>
            <a:avLst/>
            <a:gdLst>
              <a:gd name="connsiteX0" fmla="*/ 1484240 w 1731588"/>
              <a:gd name="connsiteY0" fmla="*/ 0 h 316746"/>
              <a:gd name="connsiteX1" fmla="*/ 1691274 w 1731588"/>
              <a:gd name="connsiteY1" fmla="*/ 293298 h 316746"/>
              <a:gd name="connsiteX2" fmla="*/ 776874 w 1731588"/>
              <a:gd name="connsiteY2" fmla="*/ 284672 h 316746"/>
              <a:gd name="connsiteX3" fmla="*/ 9123 w 1731588"/>
              <a:gd name="connsiteY3" fmla="*/ 172528 h 316746"/>
              <a:gd name="connsiteX4" fmla="*/ 336927 w 1731588"/>
              <a:gd name="connsiteY4" fmla="*/ 129396 h 316746"/>
              <a:gd name="connsiteX5" fmla="*/ 60882 w 1731588"/>
              <a:gd name="connsiteY5" fmla="*/ 172528 h 316746"/>
              <a:gd name="connsiteX6" fmla="*/ 121267 w 1731588"/>
              <a:gd name="connsiteY6" fmla="*/ 276045 h 31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31588" h="316746">
                <a:moveTo>
                  <a:pt x="1484240" y="0"/>
                </a:moveTo>
                <a:cubicBezTo>
                  <a:pt x="1646704" y="122926"/>
                  <a:pt x="1809168" y="245853"/>
                  <a:pt x="1691274" y="293298"/>
                </a:cubicBezTo>
                <a:cubicBezTo>
                  <a:pt x="1573380" y="340743"/>
                  <a:pt x="1057232" y="304800"/>
                  <a:pt x="776874" y="284672"/>
                </a:cubicBezTo>
                <a:cubicBezTo>
                  <a:pt x="496516" y="264544"/>
                  <a:pt x="82447" y="198407"/>
                  <a:pt x="9123" y="172528"/>
                </a:cubicBezTo>
                <a:cubicBezTo>
                  <a:pt x="-64202" y="146649"/>
                  <a:pt x="328301" y="129396"/>
                  <a:pt x="336927" y="129396"/>
                </a:cubicBezTo>
                <a:cubicBezTo>
                  <a:pt x="345553" y="129396"/>
                  <a:pt x="96825" y="148086"/>
                  <a:pt x="60882" y="172528"/>
                </a:cubicBezTo>
                <a:cubicBezTo>
                  <a:pt x="24939" y="196970"/>
                  <a:pt x="73103" y="236507"/>
                  <a:pt x="121267" y="276045"/>
                </a:cubicBezTo>
              </a:path>
            </a:pathLst>
          </a:cu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32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Zombie URL Repeats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</p:spTree>
    <p:extLst>
      <p:ext uri="{BB962C8B-B14F-4D97-AF65-F5344CB8AC3E}">
        <p14:creationId xmlns:p14="http://schemas.microsoft.com/office/powerpoint/2010/main" val="1071898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vs URLs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3349634" y="3303917"/>
            <a:ext cx="42933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DNS zombies are living their own zombie half life! They are not the hell spawn of zombie URLS!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62152" y="2566510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Web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19994" y="3678515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1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What we did: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2513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Run an online advertisement with an embedded measurement script</a:t>
            </a:r>
          </a:p>
          <a:p>
            <a:pPr lvl="1"/>
            <a:r>
              <a:rPr lang="en-AU" dirty="0" smtClean="0"/>
              <a:t>The script caused the browser to fetch a number of 1x1 ‘blots’</a:t>
            </a:r>
          </a:p>
          <a:p>
            <a:pPr lvl="1"/>
            <a:r>
              <a:rPr lang="en-AU" dirty="0" smtClean="0"/>
              <a:t>To ensure that we had a clear view of the actions of the user and the DNS resolvers they use, we used unique URL labels.</a:t>
            </a:r>
          </a:p>
          <a:p>
            <a:pPr marL="457200" lvl="1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8305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causing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Is this the result of a collection of deranged DNS recursive resolvers with an obsession about never forgetting a thing?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Or web proxies that just have too much time (and space) on their hands and want to fill all that space with a vast collection of identical 1x1 pixel gifs?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Let’s look at web zombies 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414068" y="3303462"/>
            <a:ext cx="7216163" cy="2804042"/>
          </a:xfrm>
          <a:custGeom>
            <a:avLst/>
            <a:gdLst>
              <a:gd name="connsiteX0" fmla="*/ 0 w 7216163"/>
              <a:gd name="connsiteY0" fmla="*/ 2545247 h 2804042"/>
              <a:gd name="connsiteX1" fmla="*/ 1112807 w 7216163"/>
              <a:gd name="connsiteY1" fmla="*/ 155730 h 2804042"/>
              <a:gd name="connsiteX2" fmla="*/ 1561381 w 7216163"/>
              <a:gd name="connsiteY2" fmla="*/ 2122553 h 2804042"/>
              <a:gd name="connsiteX3" fmla="*/ 2760453 w 7216163"/>
              <a:gd name="connsiteY3" fmla="*/ 190236 h 2804042"/>
              <a:gd name="connsiteX4" fmla="*/ 3278038 w 7216163"/>
              <a:gd name="connsiteY4" fmla="*/ 2804040 h 2804042"/>
              <a:gd name="connsiteX5" fmla="*/ 4934309 w 7216163"/>
              <a:gd name="connsiteY5" fmla="*/ 207489 h 2804042"/>
              <a:gd name="connsiteX6" fmla="*/ 4968815 w 7216163"/>
              <a:gd name="connsiteY6" fmla="*/ 1449693 h 2804042"/>
              <a:gd name="connsiteX7" fmla="*/ 6098875 w 7216163"/>
              <a:gd name="connsiteY7" fmla="*/ 95346 h 2804042"/>
              <a:gd name="connsiteX8" fmla="*/ 6064370 w 7216163"/>
              <a:gd name="connsiteY8" fmla="*/ 1630847 h 2804042"/>
              <a:gd name="connsiteX9" fmla="*/ 7168551 w 7216163"/>
              <a:gd name="connsiteY9" fmla="*/ 455 h 2804042"/>
              <a:gd name="connsiteX10" fmla="*/ 7030528 w 7216163"/>
              <a:gd name="connsiteY10" fmla="*/ 1449693 h 2804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216163" h="2804042">
                <a:moveTo>
                  <a:pt x="0" y="2545247"/>
                </a:moveTo>
                <a:cubicBezTo>
                  <a:pt x="426288" y="1385713"/>
                  <a:pt x="852577" y="226179"/>
                  <a:pt x="1112807" y="155730"/>
                </a:cubicBezTo>
                <a:cubicBezTo>
                  <a:pt x="1373037" y="85281"/>
                  <a:pt x="1286773" y="2116802"/>
                  <a:pt x="1561381" y="2122553"/>
                </a:cubicBezTo>
                <a:cubicBezTo>
                  <a:pt x="1835989" y="2128304"/>
                  <a:pt x="2474344" y="76655"/>
                  <a:pt x="2760453" y="190236"/>
                </a:cubicBezTo>
                <a:cubicBezTo>
                  <a:pt x="3046562" y="303817"/>
                  <a:pt x="2915729" y="2801165"/>
                  <a:pt x="3278038" y="2804040"/>
                </a:cubicBezTo>
                <a:cubicBezTo>
                  <a:pt x="3640347" y="2806916"/>
                  <a:pt x="4652513" y="433213"/>
                  <a:pt x="4934309" y="207489"/>
                </a:cubicBezTo>
                <a:cubicBezTo>
                  <a:pt x="5216105" y="-18236"/>
                  <a:pt x="4774721" y="1468383"/>
                  <a:pt x="4968815" y="1449693"/>
                </a:cubicBezTo>
                <a:cubicBezTo>
                  <a:pt x="5162909" y="1431003"/>
                  <a:pt x="5916283" y="65154"/>
                  <a:pt x="6098875" y="95346"/>
                </a:cubicBezTo>
                <a:cubicBezTo>
                  <a:pt x="6281467" y="125538"/>
                  <a:pt x="5886091" y="1646662"/>
                  <a:pt x="6064370" y="1630847"/>
                </a:cubicBezTo>
                <a:cubicBezTo>
                  <a:pt x="6242649" y="1615032"/>
                  <a:pt x="7007525" y="30647"/>
                  <a:pt x="7168551" y="455"/>
                </a:cubicBezTo>
                <a:cubicBezTo>
                  <a:pt x="7329577" y="-29737"/>
                  <a:pt x="7030528" y="1449693"/>
                  <a:pt x="7030528" y="1449693"/>
                </a:cubicBezTo>
              </a:path>
            </a:pathLst>
          </a:custGeom>
          <a:noFill/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4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Are These Deranged Resolvers?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55" y="1600200"/>
            <a:ext cx="8962845" cy="452596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3400" b="1" dirty="0">
                <a:latin typeface="Monaco" charset="0"/>
                <a:ea typeface="Monaco" charset="0"/>
                <a:cs typeface="Monaco" charset="0"/>
              </a:rPr>
              <a:t>Resolver           Current       Zombie      Ratio    ASN CC AS Name</a:t>
            </a:r>
          </a:p>
          <a:p>
            <a:pPr marL="0" indent="0">
              <a:buNone/>
            </a:pPr>
            <a:endParaRPr lang="en-US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186.151.28.130   3,978,931 4,610,444,812      1,158 14754 GT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Telgua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Guatemala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87.236.233.178  14,124,423 1,006,797,893         71 35656 JO JUNET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74.205.176.249   9,868,204   870,945,137         88 53618 CA ADITY-OSH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Aditya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Birla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Canada</a:t>
            </a:r>
          </a:p>
          <a:p>
            <a:pPr marL="0" indent="0">
              <a:buNone/>
            </a:pPr>
            <a:r>
              <a:rPr lang="en-US" sz="3400" dirty="0">
                <a:latin typeface="Monaco" charset="0"/>
                <a:ea typeface="Monaco" charset="0"/>
                <a:cs typeface="Monaco" charset="0"/>
              </a:rPr>
              <a:t>204.184.141.253 35,034,545   594,314,499         16  2572 US Missouri Research and Edu., United States</a:t>
            </a:r>
          </a:p>
          <a:p>
            <a:pPr marL="0" indent="0">
              <a:buNone/>
            </a:pPr>
            <a:r>
              <a:rPr lang="en-US" sz="3400" dirty="0">
                <a:latin typeface="Monaco" charset="0"/>
                <a:ea typeface="Monaco" charset="0"/>
                <a:cs typeface="Monaco" charset="0"/>
              </a:rPr>
              <a:t>38.229.33.65             7   573,038,416 81,862,630 23028 US Team </a:t>
            </a:r>
            <a:r>
              <a:rPr lang="en-US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en-US" sz="3400" dirty="0">
                <a:latin typeface="Monaco" charset="0"/>
                <a:ea typeface="Monaco" charset="0"/>
                <a:cs typeface="Monaco" charset="0"/>
              </a:rPr>
              <a:t> Inc.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80.246.0.3       1,486,712   379,724,419        255 21391 DZ TDA-AS,DZ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Algeria</a:t>
            </a:r>
            <a:endParaRPr lang="de-DE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80.246.0.2       2,041,670   373,155,047        182 21391 DZ TDA-AS,DZ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Algeria</a:t>
            </a:r>
            <a:endParaRPr lang="de-DE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87.236.232.5     5,697,987   255,364,280         44 35656 JO JUNET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74.205.162.254   1,975,978   200,821,246        101 14214 CA MINACS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Canada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38.229.33.67            11   128,929,881 11,720,898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38.229.33.68             2   109,905,028 54,952,514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38.229.33.100            3    90,637,788 30,212,596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38.229.33.99             3    67,436,258 22,478,752 23028 US Team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200.195.185.205     93,986    39,623,754        421 14868 BR COPEL Telecom S.A.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sz="34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167.102.229.10   1,632,910    17,868,074         10 27026 US Network Maryland, US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54.183.221.9            13    17,637,567  1,356,735 16509 US AMAZON-02 -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54.183.144.165          59    17,331,749    293,758 16509 US AMAZON-02 - </a:t>
            </a:r>
            <a:r>
              <a:rPr lang="de-DE" sz="34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3400" dirty="0">
                <a:latin typeface="Monaco" charset="0"/>
                <a:ea typeface="Monaco" charset="0"/>
                <a:cs typeface="Monaco" charset="0"/>
              </a:rPr>
              <a:t>192.235.48.69    3,259,591    12,759,627          4 14813 BB Columbus Telecommunications, Barbados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00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Zombie Factories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509622" y="3433313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The stalkers</a:t>
            </a:r>
            <a:endParaRPr lang="en-US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1708033" y="3794173"/>
            <a:ext cx="1397479" cy="30337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98968" y="3433313"/>
            <a:ext cx="162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The </a:t>
            </a:r>
            <a:r>
              <a:rPr lang="en-US" dirty="0" err="1" smtClean="0">
                <a:latin typeface="AhnbergHand" charset="0"/>
                <a:ea typeface="AhnbergHand" charset="0"/>
                <a:cs typeface="AhnbergHand" charset="0"/>
              </a:rPr>
              <a:t>storers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262159" y="3814857"/>
            <a:ext cx="1302589" cy="24153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580500" y="2334883"/>
            <a:ext cx="1516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The totally</a:t>
            </a:r>
          </a:p>
          <a:p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Deranged!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7806906" y="3148642"/>
            <a:ext cx="422694" cy="66621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9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Stalkers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155" y="1236489"/>
            <a:ext cx="8962845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Resolver   Current     Zombie      Ratio   ASN CC AS Name</a:t>
            </a:r>
          </a:p>
          <a:p>
            <a:pPr marL="0" indent="0">
              <a:buNone/>
            </a:pPr>
            <a:endParaRPr lang="en-US" sz="11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38.229.33.65    7 573,038,416 81,862,630 23028 US Team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38.229.33.68    2 109,905,028 54,952,514 23028 US Team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38.229.33.100   3  90,637,788 30,212,596 23028 US Team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38.229.33.99    3  67,436,258 22,478,752 23028 US Team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38.229.33.67   11 128,929,881 11,720,898 23028 US Team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Cymru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199.91.135.162  0   5,519,461  5,519,461 27471 US Blue Coat Systems, </a:t>
            </a:r>
            <a:r>
              <a:rPr lang="en-US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en-US" sz="1100" dirty="0">
                <a:latin typeface="Monaco" charset="0"/>
                <a:ea typeface="Monaco" charset="0"/>
                <a:cs typeface="Monaco" charset="0"/>
              </a:rPr>
              <a:t>212.142.63.183  0   2,472,109  2,472,109  6830 NL LGI-UPC Liberty Global Operations, Netherlands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212.142.48.75   0   2,401,930  2,401,930  6830 NL LGI-UPC Liberty Global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Operations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Netherlands</a:t>
            </a:r>
            <a:endParaRPr lang="de-DE" sz="11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54.193.90.244   1   1,480,634  1,480,634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54.193.58.86    0   1,479,066  1,479,066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54.193.65.165   0   1,423,147  1,423,147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54.183.221.9   13  17,637,567  1,356,735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54.193.7.134    0     842,849    842,849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218.241.99.50   0     713,779    713,779 24151 CN China Internet Network Information Center, China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54.215.202.77   0     372,889    372,889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54.215.190.109  0     365,598    365,598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54.215.215.191  0     361,804    361,804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54.193.83.224   0     361,474    361,474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54.219.130.114  0     345,080    345,080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54.183.145.224  0     338,949    338,949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54.193.11.144   0     334,725    334,725 16509 US AMAZON-02 -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Amazon.com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220.128.227.81  0     326,208    326,208  3462 TW HINET Data Communication Business Group, Taiwan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59.120.57.250   0     323,403    323,403  3462 TW HINET Data Communication Business Group, Taiwan</a:t>
            </a: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86.82.68.237    0     321,396    321,396  1136 NL KPN,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Netherlands</a:t>
            </a:r>
            <a:endParaRPr lang="de-DE" sz="1100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64.89.232.86    0     317,115    317,115 17204 US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Nominum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</a:t>
            </a:r>
            <a:r>
              <a:rPr lang="de-DE" sz="1100" dirty="0" err="1">
                <a:latin typeface="Monaco" charset="0"/>
                <a:ea typeface="Monaco" charset="0"/>
                <a:cs typeface="Monaco" charset="0"/>
              </a:rPr>
              <a:t>Inc</a:t>
            </a:r>
            <a:r>
              <a:rPr lang="de-DE" sz="1100" dirty="0">
                <a:latin typeface="Monaco" charset="0"/>
                <a:ea typeface="Monaco" charset="0"/>
                <a:cs typeface="Monaco" charset="0"/>
              </a:rPr>
              <a:t>, United States</a:t>
            </a:r>
            <a:endParaRPr lang="en-US" dirty="0">
              <a:latin typeface="Monaco" charset="0"/>
              <a:ea typeface="Monaco" charset="0"/>
              <a:cs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542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Storers</a:t>
            </a:r>
            <a:r>
              <a:rPr lang="en-US" dirty="0" smtClean="0"/>
              <a:t> (and the totally deranged!)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5645" cy="476609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Resolver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 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Current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          Zombie        Zombie     ASN CC AS Name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    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Uniques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Repeats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Uniques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     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Repeats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Repeat Ratio</a:t>
            </a:r>
          </a:p>
          <a:p>
            <a:pPr marL="0" indent="0">
              <a:buNone/>
            </a:pP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74.205.176.249   3,238 10,501,108      724   876,780,601 1,211,023 53618 CA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Aditya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Birla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Worldwide, Canada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204.184.141.253  2,495 35,034,545      572   600,739,995 1,050,244  2572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MOREnet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186.151.28.130     926  3,978,931    6,462 4,704,634,886   728,046 14754 GT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Telgua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Guatemala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74.205.162.254     345  2,167,441      411   202,079,128   491,676 14214 CA MINACS –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Minacs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Canada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87.236.233.178   8,201 14,435,262    3,094 1,019,572,525   329,532 35656 JO JUNET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209.173.47.77      136    495,700       11     3,338,108   303,464 18474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Aeneas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Internet Services,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115.249.45.34       37    265,058       12     3,154,574   262,881 18101 IN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Reliance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Communications,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India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200.195.185.205     74     93,986      218    40,534,251   185,936 14868 BR COPEL Telecom,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195.53.128.4       215     70,442        1       138,326   138,326 31418 ES SOGECABLE, Spain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50.203.18.22       223  1,946,242        6       668,671   111,445  7922 US Comcast,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197.215.152.195 13,830 37,012,512    1,408   142,438,304   101,163 37558 LY LITC,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Libya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201.94.158.33       98    347,644       17     1,522,810    89,577 28625 BR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Terremark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do Brasil,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38.95.167.66        75    242,166        6       436,269    72,711   174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Cogent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Communications,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46.174.164.4        93    785,915        6       435,973    72,662 39742 UA ITM IT-MARK, Ukraine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167.102.229.7      612     99,122       58     3,729,929    64,309 27026 US NETWORKMARYLAND,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87.236.232.5    54,998  5,819,430    5,634   258,275,972    45,842 35656 JO JUNET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Jordanian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Universities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Jordan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217.108.239.47      12     55,886       39     1,731,390    44,394  3215 FR AS3215 Orange, France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217.108.239.58      68     57,215       39     1,727,063    44,283  3215 FR AS3215 Orange, France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167.102.229.10   6,823  1,634,688      505    19,286,366    38,190 27026 US NETWORKMARYLAND,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67.51.123.126       57    239,777        5       150,976    30,195  7385 US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Integra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Telecom,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89.207.162.2       670     16,443        1        28,921    28,921 41383 GB WOLASN Wolseley, United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Kingdom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187.7.128.5          0          0       18       444,244    24,680  8167 BR Brasil Telecom,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Brazil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41.63.166.180       14      4,696        4        94,524    23,631 36907 AO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TVCaboAngola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Angola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216.195.101.101    189    358,403        9       201,797    22,421 33481 US BELWAVE COMMUNICATIONS,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212.118.102.114     94    223,292        3        66,067    22,022 34397 SA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Cyberia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Riyadh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, Saudi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Arabia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200.111.157.10      41     53,333      183     3,690,776    20,168  6471 CL ENTEL, Chile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12.13.190.116       14      1,890        8       137,972    17,246  7018 US ATT-INTERNET4, United States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98.142.39.194       19    484,707        2        30,221    15,110 25899 US LS Networks, United States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of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America</a:t>
            </a:r>
            <a:endParaRPr lang="de-DE" dirty="0">
              <a:latin typeface="Monaco" charset="0"/>
              <a:ea typeface="Monaco" charset="0"/>
              <a:cs typeface="Monaco" charset="0"/>
            </a:endParaRP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200.3.214.69         5      3,536       16       193,635    12,102 17126 CL E-money, Chile</a:t>
            </a:r>
          </a:p>
          <a:p>
            <a:pPr marL="0" indent="0">
              <a:buNone/>
            </a:pPr>
            <a:r>
              <a:rPr lang="de-DE" dirty="0">
                <a:latin typeface="Monaco" charset="0"/>
                <a:ea typeface="Monaco" charset="0"/>
                <a:cs typeface="Monaco" charset="0"/>
              </a:rPr>
              <a:t>84.17.5.235         42    195,941       13       152,705    11,746  8359 RU MTS MTS PJSC,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Russian</a:t>
            </a:r>
            <a:r>
              <a:rPr lang="de-DE" dirty="0">
                <a:latin typeface="Monaco" charset="0"/>
                <a:ea typeface="Monaco" charset="0"/>
                <a:cs typeface="Monaco" charset="0"/>
              </a:rPr>
              <a:t> </a:t>
            </a:r>
            <a:r>
              <a:rPr lang="de-DE" dirty="0" err="1">
                <a:latin typeface="Monaco" charset="0"/>
                <a:ea typeface="Monaco" charset="0"/>
                <a:cs typeface="Monaco" charset="0"/>
              </a:rPr>
              <a:t>Federation</a:t>
            </a:r>
            <a:endParaRPr lang="en-US" dirty="0">
              <a:latin typeface="Monaco" charset="0"/>
              <a:ea typeface="Monaco" charset="0"/>
              <a:cs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77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042" y="1600200"/>
            <a:ext cx="6909758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We </a:t>
            </a:r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can use this</a:t>
            </a:r>
            <a:r>
              <a:rPr lang="is-IS" dirty="0" smtClean="0">
                <a:latin typeface="AhnbergHand" charset="0"/>
                <a:ea typeface="AhnbergHand" charset="0"/>
                <a:cs typeface="AhnbergHand" charset="0"/>
              </a:rPr>
              <a:t>…</a:t>
            </a:r>
            <a:endParaRPr lang="en-US" dirty="0" smtClean="0"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9140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as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Write(</a:t>
            </a:r>
            <a:r>
              <a:rPr lang="en-US" dirty="0" err="1" smtClean="0"/>
              <a:t>index,data</a:t>
            </a:r>
            <a:r>
              <a:rPr lang="en-US" dirty="0" smtClean="0"/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query = “</a:t>
            </a:r>
            <a:r>
              <a:rPr lang="en-US" dirty="0" err="1" smtClean="0"/>
              <a:t>data.index.storage</a:t>
            </a:r>
            <a:r>
              <a:rPr lang="en-US" dirty="0" smtClean="0"/>
              <a:t>”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foreach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(0..100) { dig IN A query;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6861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as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Write(</a:t>
            </a:r>
            <a:r>
              <a:rPr lang="en-US" dirty="0" err="1" smtClean="0"/>
              <a:t>index,data</a:t>
            </a:r>
            <a:r>
              <a:rPr lang="en-US" dirty="0" smtClean="0"/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query = “</a:t>
            </a:r>
            <a:r>
              <a:rPr lang="en-US" dirty="0" err="1" smtClean="0"/>
              <a:t>data.index.storage</a:t>
            </a:r>
            <a:r>
              <a:rPr lang="en-US" dirty="0" smtClean="0"/>
              <a:t>”</a:t>
            </a: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foreach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(0..100) { dig IN A query; </a:t>
            </a:r>
            <a:r>
              <a:rPr lang="en-US" dirty="0" smtClean="0"/>
              <a:t>}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 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Read(index)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wait(query, </a:t>
            </a:r>
            <a:r>
              <a:rPr lang="en-US" dirty="0" smtClean="0"/>
              <a:t>“</a:t>
            </a:r>
            <a:r>
              <a:rPr lang="en-US" dirty="0" err="1" smtClean="0"/>
              <a:t>index.storage</a:t>
            </a:r>
            <a:r>
              <a:rPr lang="en-US" dirty="0" smtClean="0"/>
              <a:t>”)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return data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34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as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Write(</a:t>
            </a:r>
            <a:r>
              <a:rPr lang="en-US" dirty="0" err="1" smtClean="0"/>
              <a:t>index,data</a:t>
            </a:r>
            <a:r>
              <a:rPr lang="en-US" dirty="0" smtClean="0"/>
              <a:t>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query = “</a:t>
            </a:r>
            <a:r>
              <a:rPr lang="en-US" dirty="0" err="1" smtClean="0"/>
              <a:t>data.index.storage</a:t>
            </a:r>
            <a:r>
              <a:rPr lang="en-US" dirty="0" smtClean="0"/>
              <a:t>”</a:t>
            </a:r>
            <a:endParaRPr lang="en-US" dirty="0"/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 smtClean="0"/>
              <a:t>    </a:t>
            </a:r>
            <a:r>
              <a:rPr lang="en-US" dirty="0" err="1"/>
              <a:t>foreach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(0..100) { dig IN A query; }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Read(index)</a:t>
            </a:r>
          </a:p>
          <a:p>
            <a:pPr marL="0" lvl="0" indent="0" defTabSz="914400">
              <a:spcBef>
                <a:spcPts val="0"/>
              </a:spcBef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/>
              <a:t>wait(query, </a:t>
            </a:r>
            <a:r>
              <a:rPr lang="en-US" dirty="0" smtClean="0"/>
              <a:t>“</a:t>
            </a:r>
            <a:r>
              <a:rPr lang="en-US" dirty="0" err="1" smtClean="0"/>
              <a:t>index.storage</a:t>
            </a:r>
            <a:r>
              <a:rPr lang="en-US" dirty="0" smtClean="0"/>
              <a:t>”)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  <a:r>
              <a:rPr lang="en-US" dirty="0" smtClean="0"/>
              <a:t>   return data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Delete(index)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   print(“I’m sorry Dave, I can’t do that”)</a:t>
            </a:r>
          </a:p>
        </p:txBody>
      </p:sp>
    </p:spTree>
    <p:extLst>
      <p:ext uri="{BB962C8B-B14F-4D97-AF65-F5344CB8AC3E}">
        <p14:creationId xmlns:p14="http://schemas.microsoft.com/office/powerpoint/2010/main" val="885696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50610">
            <a:off x="441960" y="295687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Thanks!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65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84" y="1992702"/>
            <a:ext cx="9014972" cy="4492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 Impressions per Day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08571" y="2683033"/>
            <a:ext cx="454643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We are currently serving some 8 M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AhnbergHand" charset="0"/>
                <a:ea typeface="AhnbergHand" charset="0"/>
                <a:cs typeface="AhnbergHand" charset="0"/>
              </a:rPr>
              <a:t>Ad impressions per day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615736" y="3090398"/>
            <a:ext cx="1626147" cy="587877"/>
          </a:xfrm>
          <a:custGeom>
            <a:avLst/>
            <a:gdLst>
              <a:gd name="connsiteX0" fmla="*/ 0 w 1677178"/>
              <a:gd name="connsiteY0" fmla="*/ 8311 h 604979"/>
              <a:gd name="connsiteX1" fmla="*/ 672860 w 1677178"/>
              <a:gd name="connsiteY1" fmla="*/ 77323 h 604979"/>
              <a:gd name="connsiteX2" fmla="*/ 1604513 w 1677178"/>
              <a:gd name="connsiteY2" fmla="*/ 569028 h 604979"/>
              <a:gd name="connsiteX3" fmla="*/ 1578634 w 1677178"/>
              <a:gd name="connsiteY3" fmla="*/ 370621 h 604979"/>
              <a:gd name="connsiteX4" fmla="*/ 1664898 w 1677178"/>
              <a:gd name="connsiteY4" fmla="*/ 594908 h 604979"/>
              <a:gd name="connsiteX5" fmla="*/ 1268083 w 1677178"/>
              <a:gd name="connsiteY5" fmla="*/ 569028 h 604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77178" h="604979">
                <a:moveTo>
                  <a:pt x="0" y="8311"/>
                </a:moveTo>
                <a:cubicBezTo>
                  <a:pt x="202720" y="-3910"/>
                  <a:pt x="405441" y="-16130"/>
                  <a:pt x="672860" y="77323"/>
                </a:cubicBezTo>
                <a:cubicBezTo>
                  <a:pt x="940279" y="170776"/>
                  <a:pt x="1453551" y="520145"/>
                  <a:pt x="1604513" y="569028"/>
                </a:cubicBezTo>
                <a:cubicBezTo>
                  <a:pt x="1755475" y="617911"/>
                  <a:pt x="1568570" y="366308"/>
                  <a:pt x="1578634" y="370621"/>
                </a:cubicBezTo>
                <a:cubicBezTo>
                  <a:pt x="1588698" y="374934"/>
                  <a:pt x="1716657" y="561840"/>
                  <a:pt x="1664898" y="594908"/>
                </a:cubicBezTo>
                <a:cubicBezTo>
                  <a:pt x="1613140" y="627976"/>
                  <a:pt x="1268083" y="569028"/>
                  <a:pt x="1268083" y="569028"/>
                </a:cubicBezTo>
              </a:path>
            </a:pathLst>
          </a:cu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8446451" y="3405292"/>
            <a:ext cx="677905" cy="1014289"/>
          </a:xfrm>
          <a:custGeom>
            <a:avLst/>
            <a:gdLst>
              <a:gd name="connsiteX0" fmla="*/ 293737 w 467943"/>
              <a:gd name="connsiteY0" fmla="*/ 112143 h 667805"/>
              <a:gd name="connsiteX1" fmla="*/ 439 w 467943"/>
              <a:gd name="connsiteY1" fmla="*/ 258792 h 667805"/>
              <a:gd name="connsiteX2" fmla="*/ 233353 w 467943"/>
              <a:gd name="connsiteY2" fmla="*/ 664233 h 667805"/>
              <a:gd name="connsiteX3" fmla="*/ 466266 w 467943"/>
              <a:gd name="connsiteY3" fmla="*/ 431320 h 667805"/>
              <a:gd name="connsiteX4" fmla="*/ 319617 w 467943"/>
              <a:gd name="connsiteY4" fmla="*/ 0 h 66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943" h="667805">
                <a:moveTo>
                  <a:pt x="293737" y="112143"/>
                </a:moveTo>
                <a:cubicBezTo>
                  <a:pt x="152120" y="139460"/>
                  <a:pt x="10503" y="166777"/>
                  <a:pt x="439" y="258792"/>
                </a:cubicBezTo>
                <a:cubicBezTo>
                  <a:pt x="-9625" y="350807"/>
                  <a:pt x="155715" y="635478"/>
                  <a:pt x="233353" y="664233"/>
                </a:cubicBezTo>
                <a:cubicBezTo>
                  <a:pt x="310991" y="692988"/>
                  <a:pt x="451889" y="542025"/>
                  <a:pt x="466266" y="431320"/>
                </a:cubicBezTo>
                <a:cubicBezTo>
                  <a:pt x="480643" y="320615"/>
                  <a:pt x="400130" y="160307"/>
                  <a:pt x="319617" y="0"/>
                </a:cubicBezTo>
              </a:path>
            </a:pathLst>
          </a:cu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74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generating some 24 million DNS queries for “unique” DNS names per day</a:t>
            </a:r>
          </a:p>
          <a:p>
            <a:r>
              <a:rPr lang="en-US" dirty="0" smtClean="0"/>
              <a:t>And similarly performing some 24 million HTTP blot fetches for “unique” URLs per day</a:t>
            </a:r>
          </a:p>
        </p:txBody>
      </p:sp>
    </p:spTree>
    <p:extLst>
      <p:ext uri="{BB962C8B-B14F-4D97-AF65-F5344CB8AC3E}">
        <p14:creationId xmlns:p14="http://schemas.microsoft.com/office/powerpoint/2010/main" val="61745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“Unique”?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What is meant by “</a:t>
            </a:r>
            <a:r>
              <a:rPr lang="en-US" b="1" dirty="0" smtClean="0"/>
              <a:t>unique</a:t>
            </a:r>
            <a:r>
              <a:rPr lang="en-US" dirty="0" smtClean="0"/>
              <a:t>”?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DNS name is queried by a single endpoint once and only once(*) – never again!</a:t>
            </a:r>
          </a:p>
          <a:p>
            <a:pPr marL="1371600" lvl="3" indent="0">
              <a:buNone/>
            </a:pPr>
            <a:r>
              <a:rPr lang="en-US" dirty="0" smtClean="0"/>
              <a:t>(And the name includes a subfield of the time it was created)</a:t>
            </a:r>
          </a:p>
          <a:p>
            <a:pPr marL="1371600" lvl="3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TTL of the record is 1 second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URL fetch is performed by a single endpoint once and only once – and never again!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Which means that we should see one query for the name at the authoritative name server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25947" y="6219645"/>
            <a:ext cx="641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Well not quite, 25% of the time its queried twice, and sometimes more, but its all triggered by a single resolution action initiated by the endpoint – all these queries are clustered together in time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7393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see?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5388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1450151673.887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1450151673.887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1450151673.887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1450151674.013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1450151674.015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1450151674.017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1450151674.753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1450151674.755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1450151674.756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endParaRPr lang="en-US" sz="900" dirty="0">
              <a:latin typeface="Menlo" charset="0"/>
              <a:ea typeface="Menlo" charset="0"/>
              <a:cs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4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see?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5388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1450151673.887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1450151673.887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1450151673.887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1450151674.013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1450151674.015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1450151674.017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1450151674.753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1450151674.755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1450151674.756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endParaRPr lang="en-US" sz="9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177211" y="1368404"/>
            <a:ext cx="1187825" cy="2247719"/>
          </a:xfrm>
          <a:custGeom>
            <a:avLst/>
            <a:gdLst>
              <a:gd name="connsiteX0" fmla="*/ 230887 w 1187825"/>
              <a:gd name="connsiteY0" fmla="*/ 2004524 h 2247719"/>
              <a:gd name="connsiteX1" fmla="*/ 774351 w 1187825"/>
              <a:gd name="connsiteY1" fmla="*/ 2082162 h 2247719"/>
              <a:gd name="connsiteX2" fmla="*/ 1119408 w 1187825"/>
              <a:gd name="connsiteY2" fmla="*/ 1918260 h 2247719"/>
              <a:gd name="connsiteX3" fmla="*/ 1179793 w 1187825"/>
              <a:gd name="connsiteY3" fmla="*/ 555287 h 2247719"/>
              <a:gd name="connsiteX4" fmla="*/ 1007264 w 1187825"/>
              <a:gd name="connsiteY4" fmla="*/ 37702 h 2247719"/>
              <a:gd name="connsiteX5" fmla="*/ 437921 w 1187825"/>
              <a:gd name="connsiteY5" fmla="*/ 63581 h 2247719"/>
              <a:gd name="connsiteX6" fmla="*/ 110117 w 1187825"/>
              <a:gd name="connsiteY6" fmla="*/ 253362 h 2247719"/>
              <a:gd name="connsiteX7" fmla="*/ 23853 w 1187825"/>
              <a:gd name="connsiteY7" fmla="*/ 1012487 h 2247719"/>
              <a:gd name="connsiteX8" fmla="*/ 84238 w 1187825"/>
              <a:gd name="connsiteY8" fmla="*/ 2159800 h 2247719"/>
              <a:gd name="connsiteX9" fmla="*/ 860615 w 1187825"/>
              <a:gd name="connsiteY9" fmla="*/ 2168426 h 224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7825" h="2247719">
                <a:moveTo>
                  <a:pt x="230887" y="2004524"/>
                </a:moveTo>
                <a:cubicBezTo>
                  <a:pt x="428575" y="2050531"/>
                  <a:pt x="626264" y="2096539"/>
                  <a:pt x="774351" y="2082162"/>
                </a:cubicBezTo>
                <a:cubicBezTo>
                  <a:pt x="922438" y="2067785"/>
                  <a:pt x="1051834" y="2172739"/>
                  <a:pt x="1119408" y="1918260"/>
                </a:cubicBezTo>
                <a:cubicBezTo>
                  <a:pt x="1186982" y="1663781"/>
                  <a:pt x="1198484" y="868713"/>
                  <a:pt x="1179793" y="555287"/>
                </a:cubicBezTo>
                <a:cubicBezTo>
                  <a:pt x="1161102" y="241861"/>
                  <a:pt x="1130909" y="119653"/>
                  <a:pt x="1007264" y="37702"/>
                </a:cubicBezTo>
                <a:cubicBezTo>
                  <a:pt x="883619" y="-44249"/>
                  <a:pt x="587446" y="27638"/>
                  <a:pt x="437921" y="63581"/>
                </a:cubicBezTo>
                <a:cubicBezTo>
                  <a:pt x="288396" y="99524"/>
                  <a:pt x="179128" y="95211"/>
                  <a:pt x="110117" y="253362"/>
                </a:cubicBezTo>
                <a:cubicBezTo>
                  <a:pt x="41106" y="411513"/>
                  <a:pt x="28166" y="694747"/>
                  <a:pt x="23853" y="1012487"/>
                </a:cubicBezTo>
                <a:cubicBezTo>
                  <a:pt x="19540" y="1330227"/>
                  <a:pt x="-55222" y="1967144"/>
                  <a:pt x="84238" y="2159800"/>
                </a:cubicBezTo>
                <a:cubicBezTo>
                  <a:pt x="223698" y="2352456"/>
                  <a:pt x="860615" y="2168426"/>
                  <a:pt x="860615" y="216842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36498" y="3765834"/>
            <a:ext cx="5874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hnbergHand" charset="0"/>
                <a:ea typeface="AhnbergHand" charset="0"/>
                <a:cs typeface="AhnbergHand" charset="0"/>
              </a:rPr>
              <a:t>T</a:t>
            </a:r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he time that the ad was created!</a:t>
            </a:r>
          </a:p>
          <a:p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351" y="3616123"/>
            <a:ext cx="197201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/>
              <a:t>2015-11-21 06:30:30</a:t>
            </a:r>
          </a:p>
          <a:p>
            <a:r>
              <a:rPr lang="is-IS" dirty="0"/>
              <a:t>2015-11-16 11:22:59</a:t>
            </a:r>
          </a:p>
          <a:p>
            <a:r>
              <a:rPr lang="is-IS" dirty="0"/>
              <a:t>2015-11-16 19:43:46</a:t>
            </a:r>
          </a:p>
          <a:p>
            <a:r>
              <a:rPr lang="is-IS" dirty="0"/>
              <a:t>2015-11-21 06:30:30</a:t>
            </a:r>
          </a:p>
          <a:p>
            <a:r>
              <a:rPr lang="is-IS" dirty="0"/>
              <a:t>2015-11-16 19:43:46</a:t>
            </a:r>
          </a:p>
          <a:p>
            <a:r>
              <a:rPr lang="is-IS" dirty="0"/>
              <a:t>2015-11-16 11:22:59</a:t>
            </a:r>
          </a:p>
          <a:p>
            <a:r>
              <a:rPr lang="is-IS" dirty="0"/>
              <a:t>2015-11-21 06:30:30</a:t>
            </a:r>
          </a:p>
          <a:p>
            <a:r>
              <a:rPr lang="is-IS" dirty="0"/>
              <a:t>2015-11-16 11:22:59</a:t>
            </a:r>
          </a:p>
          <a:p>
            <a:r>
              <a:rPr lang="is-IS" dirty="0"/>
              <a:t>2015-11-21 06:30:30</a:t>
            </a:r>
          </a:p>
          <a:p>
            <a:r>
              <a:rPr lang="is-IS" dirty="0"/>
              <a:t>2015-11-16 19:43:46</a:t>
            </a:r>
          </a:p>
          <a:p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5495026" y="3407434"/>
            <a:ext cx="457482" cy="346014"/>
          </a:xfrm>
          <a:custGeom>
            <a:avLst/>
            <a:gdLst>
              <a:gd name="connsiteX0" fmla="*/ 0 w 457482"/>
              <a:gd name="connsiteY0" fmla="*/ 0 h 346014"/>
              <a:gd name="connsiteX1" fmla="*/ 457200 w 457482"/>
              <a:gd name="connsiteY1" fmla="*/ 86264 h 346014"/>
              <a:gd name="connsiteX2" fmla="*/ 69012 w 457482"/>
              <a:gd name="connsiteY2" fmla="*/ 336430 h 346014"/>
              <a:gd name="connsiteX3" fmla="*/ 120770 w 457482"/>
              <a:gd name="connsiteY3" fmla="*/ 207034 h 346014"/>
              <a:gd name="connsiteX4" fmla="*/ 69012 w 457482"/>
              <a:gd name="connsiteY4" fmla="*/ 336430 h 346014"/>
              <a:gd name="connsiteX5" fmla="*/ 336431 w 457482"/>
              <a:gd name="connsiteY5" fmla="*/ 336430 h 346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482" h="346014">
                <a:moveTo>
                  <a:pt x="0" y="0"/>
                </a:moveTo>
                <a:cubicBezTo>
                  <a:pt x="222849" y="15096"/>
                  <a:pt x="445698" y="30192"/>
                  <a:pt x="457200" y="86264"/>
                </a:cubicBezTo>
                <a:cubicBezTo>
                  <a:pt x="468702" y="142336"/>
                  <a:pt x="125084" y="316302"/>
                  <a:pt x="69012" y="336430"/>
                </a:cubicBezTo>
                <a:cubicBezTo>
                  <a:pt x="12940" y="356558"/>
                  <a:pt x="120770" y="207034"/>
                  <a:pt x="120770" y="207034"/>
                </a:cubicBezTo>
                <a:cubicBezTo>
                  <a:pt x="120770" y="207034"/>
                  <a:pt x="33069" y="314864"/>
                  <a:pt x="69012" y="336430"/>
                </a:cubicBezTo>
                <a:cubicBezTo>
                  <a:pt x="104955" y="357996"/>
                  <a:pt x="336431" y="336430"/>
                  <a:pt x="336431" y="33643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027361" y="4037163"/>
            <a:ext cx="3073878" cy="1276710"/>
          </a:xfrm>
          <a:custGeom>
            <a:avLst/>
            <a:gdLst>
              <a:gd name="connsiteX0" fmla="*/ 2493545 w 3073878"/>
              <a:gd name="connsiteY0" fmla="*/ 0 h 1276710"/>
              <a:gd name="connsiteX1" fmla="*/ 2916239 w 3073878"/>
              <a:gd name="connsiteY1" fmla="*/ 508959 h 1276710"/>
              <a:gd name="connsiteX2" fmla="*/ 155786 w 3073878"/>
              <a:gd name="connsiteY2" fmla="*/ 1000664 h 1276710"/>
              <a:gd name="connsiteX3" fmla="*/ 587107 w 3073878"/>
              <a:gd name="connsiteY3" fmla="*/ 707366 h 1276710"/>
              <a:gd name="connsiteX4" fmla="*/ 511 w 3073878"/>
              <a:gd name="connsiteY4" fmla="*/ 1026543 h 1276710"/>
              <a:gd name="connsiteX5" fmla="*/ 707877 w 3073878"/>
              <a:gd name="connsiteY5" fmla="*/ 1276710 h 1276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3878" h="1276710">
                <a:moveTo>
                  <a:pt x="2493545" y="0"/>
                </a:moveTo>
                <a:cubicBezTo>
                  <a:pt x="2899705" y="171091"/>
                  <a:pt x="3305865" y="342182"/>
                  <a:pt x="2916239" y="508959"/>
                </a:cubicBezTo>
                <a:cubicBezTo>
                  <a:pt x="2526613" y="675736"/>
                  <a:pt x="543975" y="967596"/>
                  <a:pt x="155786" y="1000664"/>
                </a:cubicBezTo>
                <a:cubicBezTo>
                  <a:pt x="-232403" y="1033732"/>
                  <a:pt x="612986" y="703053"/>
                  <a:pt x="587107" y="707366"/>
                </a:cubicBezTo>
                <a:cubicBezTo>
                  <a:pt x="561228" y="711679"/>
                  <a:pt x="-19617" y="931652"/>
                  <a:pt x="511" y="1026543"/>
                </a:cubicBezTo>
                <a:cubicBezTo>
                  <a:pt x="20639" y="1121434"/>
                  <a:pt x="364258" y="1199072"/>
                  <a:pt x="707877" y="127671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40" y="970919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/>
              <a:t>2015-12-15 03:54:33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319177" y="1354347"/>
            <a:ext cx="1372396" cy="259012"/>
          </a:xfrm>
          <a:custGeom>
            <a:avLst/>
            <a:gdLst>
              <a:gd name="connsiteX0" fmla="*/ 0 w 1372396"/>
              <a:gd name="connsiteY0" fmla="*/ 0 h 259012"/>
              <a:gd name="connsiteX1" fmla="*/ 1354348 w 1372396"/>
              <a:gd name="connsiteY1" fmla="*/ 17253 h 259012"/>
              <a:gd name="connsiteX2" fmla="*/ 776378 w 1372396"/>
              <a:gd name="connsiteY2" fmla="*/ 34506 h 259012"/>
              <a:gd name="connsiteX3" fmla="*/ 741872 w 1372396"/>
              <a:gd name="connsiteY3" fmla="*/ 241540 h 259012"/>
              <a:gd name="connsiteX4" fmla="*/ 836763 w 1372396"/>
              <a:gd name="connsiteY4" fmla="*/ 120770 h 259012"/>
              <a:gd name="connsiteX5" fmla="*/ 741872 w 1372396"/>
              <a:gd name="connsiteY5" fmla="*/ 258793 h 259012"/>
              <a:gd name="connsiteX6" fmla="*/ 612476 w 1372396"/>
              <a:gd name="connsiteY6" fmla="*/ 155276 h 259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72396" h="259012">
                <a:moveTo>
                  <a:pt x="0" y="0"/>
                </a:moveTo>
                <a:lnTo>
                  <a:pt x="1354348" y="17253"/>
                </a:lnTo>
                <a:cubicBezTo>
                  <a:pt x="1483744" y="23004"/>
                  <a:pt x="878457" y="-2875"/>
                  <a:pt x="776378" y="34506"/>
                </a:cubicBezTo>
                <a:cubicBezTo>
                  <a:pt x="674299" y="71887"/>
                  <a:pt x="731808" y="227163"/>
                  <a:pt x="741872" y="241540"/>
                </a:cubicBezTo>
                <a:cubicBezTo>
                  <a:pt x="751936" y="255917"/>
                  <a:pt x="836763" y="117895"/>
                  <a:pt x="836763" y="120770"/>
                </a:cubicBezTo>
                <a:cubicBezTo>
                  <a:pt x="836763" y="123645"/>
                  <a:pt x="779253" y="253042"/>
                  <a:pt x="741872" y="258793"/>
                </a:cubicBezTo>
                <a:cubicBezTo>
                  <a:pt x="704491" y="264544"/>
                  <a:pt x="612476" y="155276"/>
                  <a:pt x="612476" y="15527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86017" y="1139587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hnbergHand" charset="0"/>
                <a:ea typeface="AhnbergHand" charset="0"/>
                <a:cs typeface="AhnbergHand" charset="0"/>
              </a:rPr>
              <a:t>q</a:t>
            </a:r>
            <a:r>
              <a:rPr lang="en-US" smtClean="0">
                <a:latin typeface="AhnbergHand" charset="0"/>
                <a:ea typeface="AhnbergHand" charset="0"/>
                <a:cs typeface="AhnbergHand" charset="0"/>
              </a:rPr>
              <a:t>uery time</a:t>
            </a:r>
            <a:endParaRPr lang="en-US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302282" y="1345721"/>
            <a:ext cx="776684" cy="284787"/>
          </a:xfrm>
          <a:custGeom>
            <a:avLst/>
            <a:gdLst>
              <a:gd name="connsiteX0" fmla="*/ 776684 w 776684"/>
              <a:gd name="connsiteY0" fmla="*/ 0 h 284787"/>
              <a:gd name="connsiteX1" fmla="*/ 293605 w 776684"/>
              <a:gd name="connsiteY1" fmla="*/ 129396 h 284787"/>
              <a:gd name="connsiteX2" fmla="*/ 86571 w 776684"/>
              <a:gd name="connsiteY2" fmla="*/ 224287 h 284787"/>
              <a:gd name="connsiteX3" fmla="*/ 307 w 776684"/>
              <a:gd name="connsiteY3" fmla="*/ 146649 h 284787"/>
              <a:gd name="connsiteX4" fmla="*/ 112450 w 776684"/>
              <a:gd name="connsiteY4" fmla="*/ 284671 h 284787"/>
              <a:gd name="connsiteX5" fmla="*/ 284978 w 776684"/>
              <a:gd name="connsiteY5" fmla="*/ 172528 h 284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76684" h="284787">
                <a:moveTo>
                  <a:pt x="776684" y="0"/>
                </a:moveTo>
                <a:cubicBezTo>
                  <a:pt x="592654" y="46007"/>
                  <a:pt x="408624" y="92015"/>
                  <a:pt x="293605" y="129396"/>
                </a:cubicBezTo>
                <a:cubicBezTo>
                  <a:pt x="178586" y="166777"/>
                  <a:pt x="135454" y="221412"/>
                  <a:pt x="86571" y="224287"/>
                </a:cubicBezTo>
                <a:cubicBezTo>
                  <a:pt x="37688" y="227162"/>
                  <a:pt x="-4006" y="136585"/>
                  <a:pt x="307" y="146649"/>
                </a:cubicBezTo>
                <a:cubicBezTo>
                  <a:pt x="4620" y="156713"/>
                  <a:pt x="65005" y="280358"/>
                  <a:pt x="112450" y="284671"/>
                </a:cubicBezTo>
                <a:cubicBezTo>
                  <a:pt x="159895" y="288984"/>
                  <a:pt x="284978" y="172528"/>
                  <a:pt x="284978" y="172528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4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see?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5388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1450151673.887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1450151673.887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1450151673.887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1450151674.013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1450151674.015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1450151674.017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1450151674.753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it-IT" sz="900" dirty="0">
                <a:latin typeface="Menlo" charset="0"/>
                <a:ea typeface="Menlo" charset="0"/>
                <a:cs typeface="Menlo" charset="0"/>
              </a:rPr>
              <a:t>1450151674.755 [x] 15-Dec-2015 </a:t>
            </a:r>
            <a:r>
              <a:rPr lang="it-IT" sz="900" dirty="0" err="1">
                <a:latin typeface="Menlo" charset="0"/>
                <a:ea typeface="Menlo" charset="0"/>
                <a:cs typeface="Menlo" charset="0"/>
              </a:rPr>
              <a:t>query</a:t>
            </a:r>
            <a:r>
              <a:rPr lang="it-IT" sz="900" dirty="0">
                <a:latin typeface="Menlo" charset="0"/>
                <a:ea typeface="Menlo" charset="0"/>
                <a:cs typeface="Menlo" charset="0"/>
              </a:rPr>
              <a:t>: z.t10000.uc86fd1d9.s1447672979.i5112.vxxxx.3b460.z.dotnxdomain.net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1450151674.756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z.t10000.u953a6ea5.s1448087430.i5112.vxxxx.06ca0.z.dotnxdomain.net A</a:t>
            </a:r>
          </a:p>
          <a:p>
            <a:pPr marL="0" indent="0">
              <a:buNone/>
            </a:pPr>
            <a:r>
              <a:rPr lang="pt-BR" sz="900" dirty="0">
                <a:latin typeface="Menlo" charset="0"/>
                <a:ea typeface="Menlo" charset="0"/>
                <a:cs typeface="Menlo" charset="0"/>
              </a:rPr>
              <a:t>1450151674.757 [</a:t>
            </a:r>
            <a:r>
              <a:rPr lang="pt-BR" sz="900" dirty="0" err="1">
                <a:latin typeface="Menlo" charset="0"/>
                <a:ea typeface="Menlo" charset="0"/>
                <a:cs typeface="Menlo" charset="0"/>
              </a:rPr>
              <a:t>x</a:t>
            </a:r>
            <a:r>
              <a:rPr lang="pt-BR" sz="900" dirty="0">
                <a:latin typeface="Menlo" charset="0"/>
                <a:ea typeface="Menlo" charset="0"/>
                <a:cs typeface="Menlo" charset="0"/>
              </a:rPr>
              <a:t>] 15-Dec-2015 query: z.t10000.ub46e3821.s1447703026.i5112.vxxxx.0c914.z.dotnxdomain.net A</a:t>
            </a:r>
          </a:p>
          <a:p>
            <a:pPr marL="0" indent="0">
              <a:buNone/>
            </a:pPr>
            <a:endParaRPr lang="en-US" sz="9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177211" y="1368404"/>
            <a:ext cx="1187825" cy="2247719"/>
          </a:xfrm>
          <a:custGeom>
            <a:avLst/>
            <a:gdLst>
              <a:gd name="connsiteX0" fmla="*/ 230887 w 1187825"/>
              <a:gd name="connsiteY0" fmla="*/ 2004524 h 2247719"/>
              <a:gd name="connsiteX1" fmla="*/ 774351 w 1187825"/>
              <a:gd name="connsiteY1" fmla="*/ 2082162 h 2247719"/>
              <a:gd name="connsiteX2" fmla="*/ 1119408 w 1187825"/>
              <a:gd name="connsiteY2" fmla="*/ 1918260 h 2247719"/>
              <a:gd name="connsiteX3" fmla="*/ 1179793 w 1187825"/>
              <a:gd name="connsiteY3" fmla="*/ 555287 h 2247719"/>
              <a:gd name="connsiteX4" fmla="*/ 1007264 w 1187825"/>
              <a:gd name="connsiteY4" fmla="*/ 37702 h 2247719"/>
              <a:gd name="connsiteX5" fmla="*/ 437921 w 1187825"/>
              <a:gd name="connsiteY5" fmla="*/ 63581 h 2247719"/>
              <a:gd name="connsiteX6" fmla="*/ 110117 w 1187825"/>
              <a:gd name="connsiteY6" fmla="*/ 253362 h 2247719"/>
              <a:gd name="connsiteX7" fmla="*/ 23853 w 1187825"/>
              <a:gd name="connsiteY7" fmla="*/ 1012487 h 2247719"/>
              <a:gd name="connsiteX8" fmla="*/ 84238 w 1187825"/>
              <a:gd name="connsiteY8" fmla="*/ 2159800 h 2247719"/>
              <a:gd name="connsiteX9" fmla="*/ 860615 w 1187825"/>
              <a:gd name="connsiteY9" fmla="*/ 2168426 h 2247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87825" h="2247719">
                <a:moveTo>
                  <a:pt x="230887" y="2004524"/>
                </a:moveTo>
                <a:cubicBezTo>
                  <a:pt x="428575" y="2050531"/>
                  <a:pt x="626264" y="2096539"/>
                  <a:pt x="774351" y="2082162"/>
                </a:cubicBezTo>
                <a:cubicBezTo>
                  <a:pt x="922438" y="2067785"/>
                  <a:pt x="1051834" y="2172739"/>
                  <a:pt x="1119408" y="1918260"/>
                </a:cubicBezTo>
                <a:cubicBezTo>
                  <a:pt x="1186982" y="1663781"/>
                  <a:pt x="1198484" y="868713"/>
                  <a:pt x="1179793" y="555287"/>
                </a:cubicBezTo>
                <a:cubicBezTo>
                  <a:pt x="1161102" y="241861"/>
                  <a:pt x="1130909" y="119653"/>
                  <a:pt x="1007264" y="37702"/>
                </a:cubicBezTo>
                <a:cubicBezTo>
                  <a:pt x="883619" y="-44249"/>
                  <a:pt x="587446" y="27638"/>
                  <a:pt x="437921" y="63581"/>
                </a:cubicBezTo>
                <a:cubicBezTo>
                  <a:pt x="288396" y="99524"/>
                  <a:pt x="179128" y="95211"/>
                  <a:pt x="110117" y="253362"/>
                </a:cubicBezTo>
                <a:cubicBezTo>
                  <a:pt x="41106" y="411513"/>
                  <a:pt x="28166" y="694747"/>
                  <a:pt x="23853" y="1012487"/>
                </a:cubicBezTo>
                <a:cubicBezTo>
                  <a:pt x="19540" y="1330227"/>
                  <a:pt x="-55222" y="1967144"/>
                  <a:pt x="84238" y="2159800"/>
                </a:cubicBezTo>
                <a:cubicBezTo>
                  <a:pt x="223698" y="2352456"/>
                  <a:pt x="860615" y="2168426"/>
                  <a:pt x="860615" y="2168426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72130" y="1319065"/>
            <a:ext cx="1332558" cy="2500673"/>
          </a:xfrm>
          <a:custGeom>
            <a:avLst/>
            <a:gdLst>
              <a:gd name="connsiteX0" fmla="*/ 1273641 w 1332558"/>
              <a:gd name="connsiteY0" fmla="*/ 829049 h 2500673"/>
              <a:gd name="connsiteX1" fmla="*/ 1237356 w 1332558"/>
              <a:gd name="connsiteY1" fmla="*/ 175906 h 2500673"/>
              <a:gd name="connsiteX2" fmla="*/ 381013 w 1332558"/>
              <a:gd name="connsiteY2" fmla="*/ 30764 h 2500673"/>
              <a:gd name="connsiteX3" fmla="*/ 3641 w 1332558"/>
              <a:gd name="connsiteY3" fmla="*/ 669392 h 2500673"/>
              <a:gd name="connsiteX4" fmla="*/ 257641 w 1332558"/>
              <a:gd name="connsiteY4" fmla="*/ 2287735 h 2500673"/>
              <a:gd name="connsiteX5" fmla="*/ 1266384 w 1332558"/>
              <a:gd name="connsiteY5" fmla="*/ 2309506 h 2500673"/>
              <a:gd name="connsiteX6" fmla="*/ 1208327 w 1332558"/>
              <a:gd name="connsiteY6" fmla="*/ 698421 h 2500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2558" h="2500673">
                <a:moveTo>
                  <a:pt x="1273641" y="829049"/>
                </a:moveTo>
                <a:cubicBezTo>
                  <a:pt x="1329884" y="569001"/>
                  <a:pt x="1386127" y="308954"/>
                  <a:pt x="1237356" y="175906"/>
                </a:cubicBezTo>
                <a:cubicBezTo>
                  <a:pt x="1088585" y="42858"/>
                  <a:pt x="586632" y="-51484"/>
                  <a:pt x="381013" y="30764"/>
                </a:cubicBezTo>
                <a:cubicBezTo>
                  <a:pt x="175394" y="113012"/>
                  <a:pt x="24203" y="293230"/>
                  <a:pt x="3641" y="669392"/>
                </a:cubicBezTo>
                <a:cubicBezTo>
                  <a:pt x="-16921" y="1045554"/>
                  <a:pt x="47184" y="2014383"/>
                  <a:pt x="257641" y="2287735"/>
                </a:cubicBezTo>
                <a:cubicBezTo>
                  <a:pt x="468098" y="2561087"/>
                  <a:pt x="1107936" y="2574392"/>
                  <a:pt x="1266384" y="2309506"/>
                </a:cubicBezTo>
                <a:cubicBezTo>
                  <a:pt x="1424832" y="2044620"/>
                  <a:pt x="1208327" y="698421"/>
                  <a:pt x="1208327" y="698421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4285" y="3916207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hnbergHand" charset="0"/>
                <a:ea typeface="AhnbergHand" charset="0"/>
                <a:cs typeface="AhnbergHand" charset="0"/>
              </a:rPr>
              <a:t>Query Time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3964" y="3863181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hnbergHand" charset="0"/>
                <a:ea typeface="AhnbergHand" charset="0"/>
                <a:cs typeface="AhnbergHand" charset="0"/>
              </a:rPr>
              <a:t>CreationTime</a:t>
            </a:r>
            <a:endParaRPr lang="en-US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60172" y="4978400"/>
            <a:ext cx="3752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hnbergHand" charset="0"/>
                <a:ea typeface="AhnbergHand" charset="0"/>
                <a:cs typeface="AhnbergHand" charset="0"/>
              </a:rPr>
              <a:t>Diff == Zombie Time!</a:t>
            </a:r>
            <a:endParaRPr lang="en-US" sz="2400" dirty="0">
              <a:latin typeface="AhnbergHand" charset="0"/>
              <a:ea typeface="AhnbergHand" charset="0"/>
              <a:cs typeface="AhnbergHand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642237" y="4295089"/>
            <a:ext cx="939666" cy="609454"/>
          </a:xfrm>
          <a:custGeom>
            <a:avLst/>
            <a:gdLst>
              <a:gd name="connsiteX0" fmla="*/ 922506 w 939666"/>
              <a:gd name="connsiteY0" fmla="*/ 1140 h 609454"/>
              <a:gd name="connsiteX1" fmla="*/ 857192 w 939666"/>
              <a:gd name="connsiteY1" fmla="*/ 37425 h 609454"/>
              <a:gd name="connsiteX2" fmla="*/ 276620 w 939666"/>
              <a:gd name="connsiteY2" fmla="*/ 247882 h 609454"/>
              <a:gd name="connsiteX3" fmla="*/ 37134 w 939666"/>
              <a:gd name="connsiteY3" fmla="*/ 603482 h 609454"/>
              <a:gd name="connsiteX4" fmla="*/ 849 w 939666"/>
              <a:gd name="connsiteY4" fmla="*/ 480111 h 609454"/>
              <a:gd name="connsiteX5" fmla="*/ 37134 w 939666"/>
              <a:gd name="connsiteY5" fmla="*/ 603482 h 609454"/>
              <a:gd name="connsiteX6" fmla="*/ 262106 w 939666"/>
              <a:gd name="connsiteY6" fmla="*/ 487368 h 609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39666" h="609454">
                <a:moveTo>
                  <a:pt x="922506" y="1140"/>
                </a:moveTo>
                <a:cubicBezTo>
                  <a:pt x="943673" y="-1280"/>
                  <a:pt x="964840" y="-3699"/>
                  <a:pt x="857192" y="37425"/>
                </a:cubicBezTo>
                <a:cubicBezTo>
                  <a:pt x="749544" y="78549"/>
                  <a:pt x="413296" y="153539"/>
                  <a:pt x="276620" y="247882"/>
                </a:cubicBezTo>
                <a:cubicBezTo>
                  <a:pt x="139944" y="342225"/>
                  <a:pt x="83096" y="564777"/>
                  <a:pt x="37134" y="603482"/>
                </a:cubicBezTo>
                <a:cubicBezTo>
                  <a:pt x="-8828" y="642187"/>
                  <a:pt x="849" y="480111"/>
                  <a:pt x="849" y="480111"/>
                </a:cubicBezTo>
                <a:cubicBezTo>
                  <a:pt x="849" y="480111"/>
                  <a:pt x="-6409" y="602273"/>
                  <a:pt x="37134" y="603482"/>
                </a:cubicBezTo>
                <a:cubicBezTo>
                  <a:pt x="80677" y="604692"/>
                  <a:pt x="262106" y="487368"/>
                  <a:pt x="262106" y="487368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886857" y="4230914"/>
            <a:ext cx="1578228" cy="672951"/>
          </a:xfrm>
          <a:custGeom>
            <a:avLst/>
            <a:gdLst>
              <a:gd name="connsiteX0" fmla="*/ 0 w 1578228"/>
              <a:gd name="connsiteY0" fmla="*/ 0 h 672951"/>
              <a:gd name="connsiteX1" fmla="*/ 776514 w 1578228"/>
              <a:gd name="connsiteY1" fmla="*/ 123372 h 672951"/>
              <a:gd name="connsiteX2" fmla="*/ 1509486 w 1578228"/>
              <a:gd name="connsiteY2" fmla="*/ 624115 h 672951"/>
              <a:gd name="connsiteX3" fmla="*/ 1531257 w 1578228"/>
              <a:gd name="connsiteY3" fmla="*/ 493486 h 672951"/>
              <a:gd name="connsiteX4" fmla="*/ 1567543 w 1578228"/>
              <a:gd name="connsiteY4" fmla="*/ 667657 h 672951"/>
              <a:gd name="connsiteX5" fmla="*/ 1320800 w 1578228"/>
              <a:gd name="connsiteY5" fmla="*/ 631372 h 672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78228" h="672951">
                <a:moveTo>
                  <a:pt x="0" y="0"/>
                </a:moveTo>
                <a:cubicBezTo>
                  <a:pt x="262466" y="9676"/>
                  <a:pt x="524933" y="19353"/>
                  <a:pt x="776514" y="123372"/>
                </a:cubicBezTo>
                <a:cubicBezTo>
                  <a:pt x="1028095" y="227391"/>
                  <a:pt x="1383696" y="562429"/>
                  <a:pt x="1509486" y="624115"/>
                </a:cubicBezTo>
                <a:cubicBezTo>
                  <a:pt x="1635276" y="685801"/>
                  <a:pt x="1521581" y="486229"/>
                  <a:pt x="1531257" y="493486"/>
                </a:cubicBezTo>
                <a:cubicBezTo>
                  <a:pt x="1540933" y="500743"/>
                  <a:pt x="1602619" y="644676"/>
                  <a:pt x="1567543" y="667657"/>
                </a:cubicBezTo>
                <a:cubicBezTo>
                  <a:pt x="1532467" y="690638"/>
                  <a:pt x="1320800" y="631372"/>
                  <a:pt x="1320800" y="631372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9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Day, One DNS Server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05781"/>
            <a:ext cx="8229600" cy="4114800"/>
          </a:xfrm>
        </p:spPr>
      </p:pic>
      <p:sp>
        <p:nvSpPr>
          <p:cNvPr id="3" name="Freeform 2"/>
          <p:cNvSpPr/>
          <p:nvPr/>
        </p:nvSpPr>
        <p:spPr>
          <a:xfrm>
            <a:off x="4922000" y="5629320"/>
            <a:ext cx="658791" cy="497160"/>
          </a:xfrm>
          <a:custGeom>
            <a:avLst/>
            <a:gdLst>
              <a:gd name="connsiteX0" fmla="*/ 38620 w 658791"/>
              <a:gd name="connsiteY0" fmla="*/ 497160 h 497160"/>
              <a:gd name="connsiteX1" fmla="*/ 594880 w 658791"/>
              <a:gd name="connsiteY1" fmla="*/ 367620 h 497160"/>
              <a:gd name="connsiteX2" fmla="*/ 602500 w 658791"/>
              <a:gd name="connsiteY2" fmla="*/ 116160 h 497160"/>
              <a:gd name="connsiteX3" fmla="*/ 198640 w 658791"/>
              <a:gd name="connsiteY3" fmla="*/ 1860 h 497160"/>
              <a:gd name="connsiteX4" fmla="*/ 520 w 658791"/>
              <a:gd name="connsiteY4" fmla="*/ 199980 h 497160"/>
              <a:gd name="connsiteX5" fmla="*/ 251980 w 658791"/>
              <a:gd name="connsiteY5" fmla="*/ 344760 h 497160"/>
              <a:gd name="connsiteX6" fmla="*/ 450100 w 658791"/>
              <a:gd name="connsiteY6" fmla="*/ 306660 h 49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8791" h="497160">
                <a:moveTo>
                  <a:pt x="38620" y="497160"/>
                </a:moveTo>
                <a:cubicBezTo>
                  <a:pt x="269760" y="464140"/>
                  <a:pt x="500900" y="431120"/>
                  <a:pt x="594880" y="367620"/>
                </a:cubicBezTo>
                <a:cubicBezTo>
                  <a:pt x="688860" y="304120"/>
                  <a:pt x="668540" y="177120"/>
                  <a:pt x="602500" y="116160"/>
                </a:cubicBezTo>
                <a:cubicBezTo>
                  <a:pt x="536460" y="55200"/>
                  <a:pt x="298970" y="-12110"/>
                  <a:pt x="198640" y="1860"/>
                </a:cubicBezTo>
                <a:cubicBezTo>
                  <a:pt x="98310" y="15830"/>
                  <a:pt x="-8370" y="142830"/>
                  <a:pt x="520" y="199980"/>
                </a:cubicBezTo>
                <a:cubicBezTo>
                  <a:pt x="9410" y="257130"/>
                  <a:pt x="177050" y="326980"/>
                  <a:pt x="251980" y="344760"/>
                </a:cubicBezTo>
                <a:cubicBezTo>
                  <a:pt x="326910" y="362540"/>
                  <a:pt x="450100" y="306660"/>
                  <a:pt x="450100" y="30666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49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9819</TotalTime>
  <Words>1888</Words>
  <Application>Microsoft Macintosh PowerPoint</Application>
  <PresentationFormat>On-screen Show (4:3)</PresentationFormat>
  <Paragraphs>219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AhnbergHand</vt:lpstr>
      <vt:lpstr>Calibri</vt:lpstr>
      <vt:lpstr>Candara</vt:lpstr>
      <vt:lpstr>Menlo</vt:lpstr>
      <vt:lpstr>Monaco</vt:lpstr>
      <vt:lpstr>Powderfinger Type</vt:lpstr>
      <vt:lpstr>Arial</vt:lpstr>
      <vt:lpstr>Office Theme</vt:lpstr>
      <vt:lpstr>Zombies</vt:lpstr>
      <vt:lpstr>What we did:</vt:lpstr>
      <vt:lpstr>Ad Impressions per Day</vt:lpstr>
      <vt:lpstr>URL Load</vt:lpstr>
      <vt:lpstr>“Unique”?</vt:lpstr>
      <vt:lpstr>What do we see?</vt:lpstr>
      <vt:lpstr>What do we see?</vt:lpstr>
      <vt:lpstr>What do we see?</vt:lpstr>
      <vt:lpstr>One Day, One DNS Server</vt:lpstr>
      <vt:lpstr>One Day, One DNS Server</vt:lpstr>
      <vt:lpstr>60 Days, All DNS Servers</vt:lpstr>
      <vt:lpstr>180 Days, All DNS Servers</vt:lpstr>
      <vt:lpstr>Zombie Queries per day</vt:lpstr>
      <vt:lpstr>Zombie Repeats per day</vt:lpstr>
      <vt:lpstr>What is causing this?</vt:lpstr>
      <vt:lpstr>Zombie URL Age Distribution</vt:lpstr>
      <vt:lpstr>Zombie URL Age Distribution</vt:lpstr>
      <vt:lpstr>Zombie URL Repeats</vt:lpstr>
      <vt:lpstr>DNS vs URLs</vt:lpstr>
      <vt:lpstr>What is causing this?</vt:lpstr>
      <vt:lpstr>Who Are These Deranged Resolvers?</vt:lpstr>
      <vt:lpstr>Three Zombie Factories</vt:lpstr>
      <vt:lpstr>The Stalkers</vt:lpstr>
      <vt:lpstr>The Storers (and the totally deranged!)</vt:lpstr>
      <vt:lpstr>PowerPoint Presentation</vt:lpstr>
      <vt:lpstr>DNS as storage</vt:lpstr>
      <vt:lpstr>DNS as storage</vt:lpstr>
      <vt:lpstr>DNS as storage</vt:lpstr>
      <vt:lpstr>Thanks!</vt:lpstr>
    </vt:vector>
  </TitlesOfParts>
  <Company>APNIC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IPv6 Performance</dc:title>
  <dc:creator>Geoff Huston</dc:creator>
  <cp:lastModifiedBy>Geoff Huston</cp:lastModifiedBy>
  <cp:revision>54</cp:revision>
  <dcterms:created xsi:type="dcterms:W3CDTF">2015-11-08T21:30:27Z</dcterms:created>
  <dcterms:modified xsi:type="dcterms:W3CDTF">2016-03-31T21:01:12Z</dcterms:modified>
</cp:coreProperties>
</file>