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97" r:id="rId3"/>
    <p:sldId id="303" r:id="rId4"/>
    <p:sldId id="257" r:id="rId5"/>
    <p:sldId id="316" r:id="rId6"/>
    <p:sldId id="258" r:id="rId7"/>
    <p:sldId id="282" r:id="rId8"/>
    <p:sldId id="260" r:id="rId9"/>
    <p:sldId id="288" r:id="rId10"/>
    <p:sldId id="262" r:id="rId11"/>
    <p:sldId id="309" r:id="rId12"/>
    <p:sldId id="314" r:id="rId13"/>
    <p:sldId id="315" r:id="rId14"/>
    <p:sldId id="320" r:id="rId15"/>
    <p:sldId id="295" r:id="rId16"/>
    <p:sldId id="296" r:id="rId17"/>
    <p:sldId id="279" r:id="rId18"/>
    <p:sldId id="289" r:id="rId19"/>
    <p:sldId id="328" r:id="rId20"/>
    <p:sldId id="322" r:id="rId21"/>
    <p:sldId id="323" r:id="rId22"/>
    <p:sldId id="332" r:id="rId23"/>
    <p:sldId id="330" r:id="rId24"/>
    <p:sldId id="283" r:id="rId25"/>
    <p:sldId id="333" r:id="rId26"/>
    <p:sldId id="281" r:id="rId27"/>
    <p:sldId id="331" r:id="rId28"/>
    <p:sldId id="336" r:id="rId29"/>
    <p:sldId id="268" r:id="rId30"/>
    <p:sldId id="270" r:id="rId31"/>
    <p:sldId id="292" r:id="rId32"/>
    <p:sldId id="293" r:id="rId33"/>
    <p:sldId id="334" r:id="rId34"/>
    <p:sldId id="307" r:id="rId35"/>
    <p:sldId id="306" r:id="rId36"/>
    <p:sldId id="308" r:id="rId37"/>
    <p:sldId id="299" r:id="rId38"/>
    <p:sldId id="335" r:id="rId39"/>
    <p:sldId id="285" r:id="rId40"/>
    <p:sldId id="312" r:id="rId41"/>
    <p:sldId id="313"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74" autoAdjust="0"/>
    <p:restoredTop sz="86414" autoAdjust="0"/>
  </p:normalViewPr>
  <p:slideViewPr>
    <p:cSldViewPr snapToGrid="0" snapToObjects="1">
      <p:cViewPr varScale="1">
        <p:scale>
          <a:sx n="178" d="100"/>
          <a:sy n="178" d="100"/>
        </p:scale>
        <p:origin x="232" y="176"/>
      </p:cViewPr>
      <p:guideLst>
        <p:guide orient="horz" pos="2160"/>
        <p:guide pos="2880"/>
      </p:guideLst>
    </p:cSldViewPr>
  </p:slideViewPr>
  <p:outlineViewPr>
    <p:cViewPr>
      <p:scale>
        <a:sx n="33" d="100"/>
        <a:sy n="33" d="100"/>
      </p:scale>
      <p:origin x="0" y="3115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90D1E-2DB2-9845-BF4B-F1B198A24B27}" type="datetimeFigureOut">
              <a:rPr lang="en-US" smtClean="0"/>
              <a:t>3/23/16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6638BF-99B2-6A44-BB09-A611EC392172}" type="slidenum">
              <a:rPr lang="en-US" smtClean="0"/>
              <a:t>‹#›</a:t>
            </a:fld>
            <a:endParaRPr lang="en-US"/>
          </a:p>
        </p:txBody>
      </p:sp>
    </p:spTree>
    <p:extLst>
      <p:ext uri="{BB962C8B-B14F-4D97-AF65-F5344CB8AC3E}">
        <p14:creationId xmlns:p14="http://schemas.microsoft.com/office/powerpoint/2010/main" val="1716649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6638BF-99B2-6A44-BB09-A611EC392172}" type="slidenum">
              <a:rPr lang="en-US" smtClean="0"/>
              <a:t>18</a:t>
            </a:fld>
            <a:endParaRPr lang="en-US"/>
          </a:p>
        </p:txBody>
      </p:sp>
    </p:spTree>
    <p:extLst>
      <p:ext uri="{BB962C8B-B14F-4D97-AF65-F5344CB8AC3E}">
        <p14:creationId xmlns:p14="http://schemas.microsoft.com/office/powerpoint/2010/main" val="122205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3/23/16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45901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3/23/16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73757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3/23/16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840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3/23/16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413520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363A506-0A56-7C48-9522-DDC70A9848E5}" type="datetimeFigureOut">
              <a:rPr lang="en-US" smtClean="0"/>
              <a:t>3/23/16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32647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363A506-0A56-7C48-9522-DDC70A9848E5}" type="datetimeFigureOut">
              <a:rPr lang="en-US" smtClean="0"/>
              <a:t>3/23/16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646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363A506-0A56-7C48-9522-DDC70A9848E5}" type="datetimeFigureOut">
              <a:rPr lang="en-US" smtClean="0"/>
              <a:t>3/23/16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00651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363A506-0A56-7C48-9522-DDC70A9848E5}" type="datetimeFigureOut">
              <a:rPr lang="en-US" smtClean="0"/>
              <a:t>3/23/16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17776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3A506-0A56-7C48-9522-DDC70A9848E5}" type="datetimeFigureOut">
              <a:rPr lang="en-US" smtClean="0"/>
              <a:t>3/23/16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57765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3/23/16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802778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3/23/16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26649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3A506-0A56-7C48-9522-DDC70A9848E5}" type="datetimeFigureOut">
              <a:rPr lang="en-US" smtClean="0"/>
              <a:t>3/23/16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97C0A-1CC6-0248-B1AF-C27D19ABABAB}" type="slidenum">
              <a:rPr lang="en-US" smtClean="0"/>
              <a:t>‹#›</a:t>
            </a:fld>
            <a:endParaRPr lang="en-US"/>
          </a:p>
        </p:txBody>
      </p:sp>
    </p:spTree>
    <p:extLst>
      <p:ext uri="{BB962C8B-B14F-4D97-AF65-F5344CB8AC3E}">
        <p14:creationId xmlns:p14="http://schemas.microsoft.com/office/powerpoint/2010/main" val="4135487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kern="1200">
          <a:solidFill>
            <a:schemeClr val="accent6">
              <a:lumMod val="50000"/>
            </a:schemeClr>
          </a:solidFill>
          <a:latin typeface="Powderfinger Type"/>
          <a:ea typeface="+mj-ea"/>
          <a:cs typeface="Powderfinger Type"/>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ECDSA P-256 support in DNSSEC-validating Resolvers</a:t>
            </a:r>
            <a:endParaRPr lang="en-US" dirty="0"/>
          </a:p>
        </p:txBody>
      </p:sp>
      <p:sp>
        <p:nvSpPr>
          <p:cNvPr id="3" name="Subtitle 2"/>
          <p:cNvSpPr>
            <a:spLocks noGrp="1"/>
          </p:cNvSpPr>
          <p:nvPr>
            <p:ph type="subTitle" idx="1"/>
          </p:nvPr>
        </p:nvSpPr>
        <p:spPr>
          <a:xfrm>
            <a:off x="2460112" y="4762500"/>
            <a:ext cx="6400800" cy="1752600"/>
          </a:xfrm>
        </p:spPr>
        <p:txBody>
          <a:bodyPr>
            <a:normAutofit/>
          </a:bodyPr>
          <a:lstStyle/>
          <a:p>
            <a:pPr algn="r"/>
            <a:r>
              <a:rPr lang="en-US" sz="1600" dirty="0" smtClean="0">
                <a:latin typeface="AhnbergHand"/>
                <a:cs typeface="AhnbergHand"/>
              </a:rPr>
              <a:t>Geoff Huston</a:t>
            </a:r>
          </a:p>
          <a:p>
            <a:pPr algn="r"/>
            <a:r>
              <a:rPr lang="en-US" sz="1600" dirty="0" smtClean="0">
                <a:latin typeface="AhnbergHand"/>
                <a:cs typeface="AhnbergHand"/>
              </a:rPr>
              <a:t>APNIC Labs</a:t>
            </a:r>
          </a:p>
          <a:p>
            <a:pPr algn="r"/>
            <a:r>
              <a:rPr lang="en-US" sz="1600" dirty="0" smtClean="0">
                <a:latin typeface="AhnbergHand"/>
                <a:cs typeface="AhnbergHand"/>
              </a:rPr>
              <a:t>March 2016</a:t>
            </a:r>
            <a:endParaRPr lang="en-US" sz="1600" dirty="0">
              <a:latin typeface="AhnbergHand"/>
              <a:cs typeface="AhnbergHand"/>
            </a:endParaRPr>
          </a:p>
        </p:txBody>
      </p:sp>
    </p:spTree>
    <p:extLst>
      <p:ext uri="{BB962C8B-B14F-4D97-AF65-F5344CB8AC3E}">
        <p14:creationId xmlns:p14="http://schemas.microsoft.com/office/powerpoint/2010/main" val="1075202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Practice: The DNS is “messy”</a:t>
            </a:r>
            <a:endParaRPr lang="en-US" dirty="0"/>
          </a:p>
        </p:txBody>
      </p:sp>
      <p:sp>
        <p:nvSpPr>
          <p:cNvPr id="3" name="Content Placeholder 2"/>
          <p:cNvSpPr>
            <a:spLocks noGrp="1"/>
          </p:cNvSpPr>
          <p:nvPr>
            <p:ph idx="1"/>
          </p:nvPr>
        </p:nvSpPr>
        <p:spPr/>
        <p:txBody>
          <a:bodyPr>
            <a:normAutofit fontScale="77500" lnSpcReduction="20000"/>
          </a:bodyPr>
          <a:lstStyle/>
          <a:p>
            <a:pPr>
              <a:spcBef>
                <a:spcPts val="1800"/>
              </a:spcBef>
            </a:pPr>
            <a:r>
              <a:rPr lang="en-US" dirty="0" smtClean="0"/>
              <a:t>Clients typically use multiple resolvers, and use local timeouts to repeat the query across these resolvers</a:t>
            </a:r>
          </a:p>
          <a:p>
            <a:pPr>
              <a:spcBef>
                <a:spcPts val="1800"/>
              </a:spcBef>
            </a:pPr>
            <a:r>
              <a:rPr lang="en-US" dirty="0" smtClean="0"/>
              <a:t>Resolvers may use slave farms, so that queries from a common logical resolution process may be presented to the authoritative name server from multiple resolvers, and each slave resolver that directs queries to servers may present only a partial set of validation queries</a:t>
            </a:r>
          </a:p>
          <a:p>
            <a:pPr>
              <a:spcBef>
                <a:spcPts val="1800"/>
              </a:spcBef>
            </a:pPr>
            <a:r>
              <a:rPr lang="en-US" dirty="0" smtClean="0"/>
              <a:t>Resolvers may use forwarding resolvers, and may explicitly request checking disabled to disable the forwarding resolver from performing validation itself</a:t>
            </a:r>
          </a:p>
          <a:p>
            <a:pPr>
              <a:spcBef>
                <a:spcPts val="1800"/>
              </a:spcBef>
            </a:pPr>
            <a:r>
              <a:rPr lang="en-US" dirty="0" smtClean="0"/>
              <a:t>Clients and resolvers have their own independent retry and abandon timers</a:t>
            </a:r>
          </a:p>
        </p:txBody>
      </p:sp>
    </p:spTree>
    <p:extLst>
      <p:ext uri="{BB962C8B-B14F-4D97-AF65-F5344CB8AC3E}">
        <p14:creationId xmlns:p14="http://schemas.microsoft.com/office/powerpoint/2010/main" val="745381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Mess!</a:t>
            </a:r>
            <a:endParaRPr lang="en-US" dirty="0"/>
          </a:p>
        </p:txBody>
      </p:sp>
      <p:sp>
        <p:nvSpPr>
          <p:cNvPr id="3" name="Content Placeholder 2"/>
          <p:cNvSpPr>
            <a:spLocks noGrp="1"/>
          </p:cNvSpPr>
          <p:nvPr>
            <p:ph idx="1"/>
          </p:nvPr>
        </p:nvSpPr>
        <p:spPr/>
        <p:txBody>
          <a:bodyPr/>
          <a:lstStyle/>
          <a:p>
            <a:pPr marL="0" indent="0">
              <a:buNone/>
            </a:pPr>
            <a:r>
              <a:rPr lang="en-US" dirty="0" smtClean="0"/>
              <a:t>Queries for a single badly signed (RSA) name:</a:t>
            </a:r>
          </a:p>
          <a:p>
            <a:pPr marL="0" indent="0">
              <a:buNone/>
            </a:pPr>
            <a:endParaRPr lang="en-US" sz="1600" dirty="0" smtClean="0">
              <a:latin typeface="Lucida Console"/>
              <a:cs typeface="Lucida Console"/>
            </a:endParaRPr>
          </a:p>
          <a:p>
            <a:pPr marL="0" indent="0">
              <a:buNone/>
            </a:pPr>
            <a:r>
              <a:rPr lang="en-US" sz="1600" dirty="0" smtClean="0">
                <a:latin typeface="Lucida Console"/>
                <a:cs typeface="Lucida Console"/>
              </a:rPr>
              <a:t>Resolver		Queries</a:t>
            </a:r>
          </a:p>
          <a:p>
            <a:pPr marL="0" indent="0">
              <a:buNone/>
            </a:pPr>
            <a:r>
              <a:rPr lang="en-US" sz="1600" dirty="0" smtClean="0">
                <a:latin typeface="Lucida Console"/>
                <a:cs typeface="Lucida Console"/>
              </a:rPr>
              <a:t>200.55.224.68:	A</a:t>
            </a:r>
            <a:r>
              <a:rPr lang="en-US" sz="1600" dirty="0">
                <a:latin typeface="Lucida Console"/>
                <a:cs typeface="Lucida Console"/>
              </a:rPr>
              <a:t>#,K#,D# </a:t>
            </a:r>
            <a:endParaRPr lang="en-US" sz="1600" dirty="0" smtClean="0">
              <a:latin typeface="Lucida Console"/>
              <a:cs typeface="Lucida Console"/>
            </a:endParaRPr>
          </a:p>
          <a:p>
            <a:pPr marL="0" indent="0">
              <a:buNone/>
            </a:pPr>
            <a:r>
              <a:rPr lang="en-US" sz="1600" dirty="0" smtClean="0">
                <a:latin typeface="Lucida Console"/>
                <a:cs typeface="Lucida Console"/>
              </a:rPr>
              <a:t>74.125.19.147:	A</a:t>
            </a:r>
            <a:r>
              <a:rPr lang="en-US" sz="1600" dirty="0">
                <a:latin typeface="Lucida Console"/>
                <a:cs typeface="Lucida Console"/>
              </a:rPr>
              <a:t>#,D#,K#,D#,D# </a:t>
            </a:r>
            <a:endParaRPr lang="en-US" sz="1600" dirty="0" smtClean="0">
              <a:latin typeface="Lucida Console"/>
              <a:cs typeface="Lucida Console"/>
            </a:endParaRPr>
          </a:p>
          <a:p>
            <a:pPr marL="0" indent="0">
              <a:buNone/>
            </a:pPr>
            <a:r>
              <a:rPr lang="en-US" sz="1600" dirty="0" smtClean="0">
                <a:latin typeface="Lucida Console"/>
                <a:cs typeface="Lucida Console"/>
              </a:rPr>
              <a:t>74.125.19.145:	K</a:t>
            </a:r>
            <a:r>
              <a:rPr lang="en-US" sz="1600" dirty="0">
                <a:latin typeface="Lucida Console"/>
                <a:cs typeface="Lucida Console"/>
              </a:rPr>
              <a:t>#,K# </a:t>
            </a:r>
            <a:endParaRPr lang="en-US" sz="1600" dirty="0" smtClean="0">
              <a:latin typeface="Lucida Console"/>
              <a:cs typeface="Lucida Console"/>
            </a:endParaRPr>
          </a:p>
          <a:p>
            <a:pPr marL="0" indent="0">
              <a:buNone/>
            </a:pPr>
            <a:r>
              <a:rPr lang="en-US" sz="1600" dirty="0" smtClean="0">
                <a:latin typeface="Lucida Console"/>
                <a:cs typeface="Lucida Console"/>
              </a:rPr>
              <a:t>200.55.224.67:	A</a:t>
            </a:r>
            <a:r>
              <a:rPr lang="en-US" sz="1600" dirty="0">
                <a:latin typeface="Lucida Console"/>
                <a:cs typeface="Lucida Console"/>
              </a:rPr>
              <a:t>#,A#,A,K#,K#,D# </a:t>
            </a:r>
            <a:endParaRPr lang="en-US" sz="1600" dirty="0" smtClean="0">
              <a:latin typeface="Lucida Console"/>
              <a:cs typeface="Lucida Console"/>
            </a:endParaRPr>
          </a:p>
          <a:p>
            <a:pPr marL="0" indent="0">
              <a:buNone/>
            </a:pPr>
            <a:r>
              <a:rPr lang="en-US" sz="1600" dirty="0" smtClean="0">
                <a:latin typeface="Lucida Console"/>
                <a:cs typeface="Lucida Console"/>
              </a:rPr>
              <a:t>74.125.19.148:	D#</a:t>
            </a:r>
          </a:p>
        </p:txBody>
      </p:sp>
      <p:sp>
        <p:nvSpPr>
          <p:cNvPr id="4" name="TextBox 3"/>
          <p:cNvSpPr txBox="1"/>
          <p:nvPr/>
        </p:nvSpPr>
        <p:spPr>
          <a:xfrm>
            <a:off x="5591277" y="2982625"/>
            <a:ext cx="2892138" cy="307777"/>
          </a:xfrm>
          <a:prstGeom prst="rect">
            <a:avLst/>
          </a:prstGeom>
          <a:noFill/>
        </p:spPr>
        <p:txBody>
          <a:bodyPr wrap="none" rtlCol="0">
            <a:spAutoFit/>
          </a:bodyPr>
          <a:lstStyle/>
          <a:p>
            <a:r>
              <a:rPr lang="en-US" sz="1400" dirty="0" smtClean="0">
                <a:latin typeface="AhnbergHand"/>
                <a:cs typeface="AhnbergHand"/>
              </a:rPr>
              <a:t>Queries via ISP resolver set</a:t>
            </a:r>
            <a:endParaRPr lang="en-US" sz="1400" dirty="0">
              <a:latin typeface="AhnbergHand"/>
              <a:cs typeface="AhnbergHand"/>
            </a:endParaRPr>
          </a:p>
        </p:txBody>
      </p:sp>
      <p:sp>
        <p:nvSpPr>
          <p:cNvPr id="5" name="Freeform 4"/>
          <p:cNvSpPr/>
          <p:nvPr/>
        </p:nvSpPr>
        <p:spPr>
          <a:xfrm>
            <a:off x="3638412" y="2711416"/>
            <a:ext cx="1935170" cy="282265"/>
          </a:xfrm>
          <a:custGeom>
            <a:avLst/>
            <a:gdLst>
              <a:gd name="connsiteX0" fmla="*/ 1935170 w 1935170"/>
              <a:gd name="connsiteY0" fmla="*/ 282265 h 282265"/>
              <a:gd name="connsiteX1" fmla="*/ 1189338 w 1935170"/>
              <a:gd name="connsiteY1" fmla="*/ 70591 h 282265"/>
              <a:gd name="connsiteX2" fmla="*/ 50432 w 1935170"/>
              <a:gd name="connsiteY2" fmla="*/ 100830 h 282265"/>
              <a:gd name="connsiteX3" fmla="*/ 221772 w 1935170"/>
              <a:gd name="connsiteY3" fmla="*/ 33 h 282265"/>
              <a:gd name="connsiteX4" fmla="*/ 38 w 1935170"/>
              <a:gd name="connsiteY4" fmla="*/ 90750 h 282265"/>
              <a:gd name="connsiteX5" fmla="*/ 241930 w 1935170"/>
              <a:gd name="connsiteY5" fmla="*/ 181468 h 28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5170" h="282265">
                <a:moveTo>
                  <a:pt x="1935170" y="282265"/>
                </a:moveTo>
                <a:cubicBezTo>
                  <a:pt x="1719315" y="191547"/>
                  <a:pt x="1503461" y="100830"/>
                  <a:pt x="1189338" y="70591"/>
                </a:cubicBezTo>
                <a:cubicBezTo>
                  <a:pt x="875215" y="40352"/>
                  <a:pt x="211693" y="112590"/>
                  <a:pt x="50432" y="100830"/>
                </a:cubicBezTo>
                <a:cubicBezTo>
                  <a:pt x="-110829" y="89070"/>
                  <a:pt x="230171" y="1713"/>
                  <a:pt x="221772" y="33"/>
                </a:cubicBezTo>
                <a:cubicBezTo>
                  <a:pt x="213373" y="-1647"/>
                  <a:pt x="-3322" y="60511"/>
                  <a:pt x="38" y="90750"/>
                </a:cubicBezTo>
                <a:cubicBezTo>
                  <a:pt x="3398" y="120989"/>
                  <a:pt x="241930" y="181468"/>
                  <a:pt x="241930" y="181468"/>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611566" y="3225515"/>
            <a:ext cx="1082961" cy="715662"/>
          </a:xfrm>
          <a:custGeom>
            <a:avLst/>
            <a:gdLst>
              <a:gd name="connsiteX0" fmla="*/ 1082961 w 1082961"/>
              <a:gd name="connsiteY0" fmla="*/ 0 h 715662"/>
              <a:gd name="connsiteX1" fmla="*/ 720124 w 1082961"/>
              <a:gd name="connsiteY1" fmla="*/ 503987 h 715662"/>
              <a:gd name="connsiteX2" fmla="*/ 14608 w 1082961"/>
              <a:gd name="connsiteY2" fmla="*/ 624944 h 715662"/>
              <a:gd name="connsiteX3" fmla="*/ 226263 w 1082961"/>
              <a:gd name="connsiteY3" fmla="*/ 544306 h 715662"/>
              <a:gd name="connsiteX4" fmla="*/ 24686 w 1082961"/>
              <a:gd name="connsiteY4" fmla="*/ 635024 h 715662"/>
              <a:gd name="connsiteX5" fmla="*/ 165790 w 1082961"/>
              <a:gd name="connsiteY5" fmla="*/ 715662 h 71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961" h="715662">
                <a:moveTo>
                  <a:pt x="1082961" y="0"/>
                </a:moveTo>
                <a:cubicBezTo>
                  <a:pt x="990572" y="199915"/>
                  <a:pt x="898183" y="399830"/>
                  <a:pt x="720124" y="503987"/>
                </a:cubicBezTo>
                <a:cubicBezTo>
                  <a:pt x="542065" y="608144"/>
                  <a:pt x="96918" y="618224"/>
                  <a:pt x="14608" y="624944"/>
                </a:cubicBezTo>
                <a:cubicBezTo>
                  <a:pt x="-67702" y="631664"/>
                  <a:pt x="224583" y="542626"/>
                  <a:pt x="226263" y="544306"/>
                </a:cubicBezTo>
                <a:cubicBezTo>
                  <a:pt x="227943" y="545986"/>
                  <a:pt x="34765" y="606465"/>
                  <a:pt x="24686" y="635024"/>
                </a:cubicBezTo>
                <a:cubicBezTo>
                  <a:pt x="14607" y="663583"/>
                  <a:pt x="165790" y="715662"/>
                  <a:pt x="165790" y="715662"/>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694527" y="4043574"/>
            <a:ext cx="3449983" cy="307777"/>
          </a:xfrm>
          <a:prstGeom prst="rect">
            <a:avLst/>
          </a:prstGeom>
          <a:noFill/>
        </p:spPr>
        <p:txBody>
          <a:bodyPr wrap="none" rtlCol="0">
            <a:spAutoFit/>
          </a:bodyPr>
          <a:lstStyle/>
          <a:p>
            <a:r>
              <a:rPr lang="en-US" sz="1400" dirty="0" smtClean="0">
                <a:latin typeface="AhnbergHand"/>
                <a:cs typeface="AhnbergHand"/>
              </a:rPr>
              <a:t>Via Google PDNS Slave Resolvers</a:t>
            </a:r>
            <a:endParaRPr lang="en-US" sz="1400" dirty="0">
              <a:latin typeface="AhnbergHand"/>
              <a:cs typeface="AhnbergHand"/>
            </a:endParaRPr>
          </a:p>
        </p:txBody>
      </p:sp>
      <p:sp>
        <p:nvSpPr>
          <p:cNvPr id="8" name="Freeform 7"/>
          <p:cNvSpPr/>
          <p:nvPr/>
        </p:nvSpPr>
        <p:spPr>
          <a:xfrm>
            <a:off x="4277605" y="3128202"/>
            <a:ext cx="1374565" cy="980920"/>
          </a:xfrm>
          <a:custGeom>
            <a:avLst/>
            <a:gdLst>
              <a:gd name="connsiteX0" fmla="*/ 1370122 w 1374565"/>
              <a:gd name="connsiteY0" fmla="*/ 980920 h 980920"/>
              <a:gd name="connsiteX1" fmla="*/ 1266873 w 1374565"/>
              <a:gd name="connsiteY1" fmla="*/ 764107 h 980920"/>
              <a:gd name="connsiteX2" fmla="*/ 647378 w 1374565"/>
              <a:gd name="connsiteY2" fmla="*/ 154965 h 980920"/>
              <a:gd name="connsiteX3" fmla="*/ 7233 w 1374565"/>
              <a:gd name="connsiteY3" fmla="*/ 62046 h 980920"/>
              <a:gd name="connsiteX4" fmla="*/ 286006 w 1374565"/>
              <a:gd name="connsiteY4" fmla="*/ 99 h 980920"/>
              <a:gd name="connsiteX5" fmla="*/ 27883 w 1374565"/>
              <a:gd name="connsiteY5" fmla="*/ 51721 h 980920"/>
              <a:gd name="connsiteX6" fmla="*/ 213732 w 1374565"/>
              <a:gd name="connsiteY6" fmla="*/ 196263 h 98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565" h="980920">
                <a:moveTo>
                  <a:pt x="1370122" y="980920"/>
                </a:moveTo>
                <a:cubicBezTo>
                  <a:pt x="1378726" y="941343"/>
                  <a:pt x="1387330" y="901766"/>
                  <a:pt x="1266873" y="764107"/>
                </a:cubicBezTo>
                <a:cubicBezTo>
                  <a:pt x="1146416" y="626448"/>
                  <a:pt x="857318" y="271975"/>
                  <a:pt x="647378" y="154965"/>
                </a:cubicBezTo>
                <a:cubicBezTo>
                  <a:pt x="437438" y="37955"/>
                  <a:pt x="67462" y="87857"/>
                  <a:pt x="7233" y="62046"/>
                </a:cubicBezTo>
                <a:cubicBezTo>
                  <a:pt x="-52996" y="36235"/>
                  <a:pt x="282564" y="1820"/>
                  <a:pt x="286006" y="99"/>
                </a:cubicBezTo>
                <a:cubicBezTo>
                  <a:pt x="289448" y="-1622"/>
                  <a:pt x="39929" y="19027"/>
                  <a:pt x="27883" y="51721"/>
                </a:cubicBezTo>
                <a:cubicBezTo>
                  <a:pt x="15837" y="84415"/>
                  <a:pt x="114784" y="140339"/>
                  <a:pt x="213732" y="19626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50281" y="3417198"/>
            <a:ext cx="2322570" cy="836466"/>
          </a:xfrm>
          <a:custGeom>
            <a:avLst/>
            <a:gdLst>
              <a:gd name="connsiteX0" fmla="*/ 2322570 w 2322570"/>
              <a:gd name="connsiteY0" fmla="*/ 836466 h 836466"/>
              <a:gd name="connsiteX1" fmla="*/ 1248779 w 2322570"/>
              <a:gd name="connsiteY1" fmla="*/ 124080 h 836466"/>
              <a:gd name="connsiteX2" fmla="*/ 40765 w 2322570"/>
              <a:gd name="connsiteY2" fmla="*/ 62134 h 836466"/>
              <a:gd name="connsiteX3" fmla="*/ 267913 w 2322570"/>
              <a:gd name="connsiteY3" fmla="*/ 187 h 836466"/>
              <a:gd name="connsiteX4" fmla="*/ 102714 w 2322570"/>
              <a:gd name="connsiteY4" fmla="*/ 82782 h 836466"/>
              <a:gd name="connsiteX5" fmla="*/ 226613 w 2322570"/>
              <a:gd name="connsiteY5" fmla="*/ 134405 h 8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570" h="836466">
                <a:moveTo>
                  <a:pt x="2322570" y="836466"/>
                </a:moveTo>
                <a:cubicBezTo>
                  <a:pt x="1975825" y="544800"/>
                  <a:pt x="1629080" y="253135"/>
                  <a:pt x="1248779" y="124080"/>
                </a:cubicBezTo>
                <a:cubicBezTo>
                  <a:pt x="868478" y="-4975"/>
                  <a:pt x="204243" y="82783"/>
                  <a:pt x="40765" y="62134"/>
                </a:cubicBezTo>
                <a:cubicBezTo>
                  <a:pt x="-122713" y="41485"/>
                  <a:pt x="257588" y="-3254"/>
                  <a:pt x="267913" y="187"/>
                </a:cubicBezTo>
                <a:cubicBezTo>
                  <a:pt x="278238" y="3628"/>
                  <a:pt x="109597" y="60412"/>
                  <a:pt x="102714" y="82782"/>
                </a:cubicBezTo>
                <a:cubicBezTo>
                  <a:pt x="95831" y="105152"/>
                  <a:pt x="226613" y="134405"/>
                  <a:pt x="226613" y="13440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060694" y="4056979"/>
            <a:ext cx="2722482" cy="217333"/>
          </a:xfrm>
          <a:custGeom>
            <a:avLst/>
            <a:gdLst>
              <a:gd name="connsiteX0" fmla="*/ 2722482 w 2722482"/>
              <a:gd name="connsiteY0" fmla="*/ 217333 h 217333"/>
              <a:gd name="connsiteX1" fmla="*/ 1669341 w 2722482"/>
              <a:gd name="connsiteY1" fmla="*/ 134738 h 217333"/>
              <a:gd name="connsiteX2" fmla="*/ 68980 w 2722482"/>
              <a:gd name="connsiteY2" fmla="*/ 52143 h 217333"/>
              <a:gd name="connsiteX3" fmla="*/ 265153 w 2722482"/>
              <a:gd name="connsiteY3" fmla="*/ 520 h 217333"/>
              <a:gd name="connsiteX4" fmla="*/ 27680 w 2722482"/>
              <a:gd name="connsiteY4" fmla="*/ 83116 h 217333"/>
              <a:gd name="connsiteX5" fmla="*/ 182554 w 2722482"/>
              <a:gd name="connsiteY5" fmla="*/ 176036 h 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482" h="217333">
                <a:moveTo>
                  <a:pt x="2722482" y="217333"/>
                </a:moveTo>
                <a:cubicBezTo>
                  <a:pt x="2417036" y="189801"/>
                  <a:pt x="2111591" y="162270"/>
                  <a:pt x="1669341" y="134738"/>
                </a:cubicBezTo>
                <a:cubicBezTo>
                  <a:pt x="1227091" y="107206"/>
                  <a:pt x="303011" y="74513"/>
                  <a:pt x="68980" y="52143"/>
                </a:cubicBezTo>
                <a:cubicBezTo>
                  <a:pt x="-165051" y="29773"/>
                  <a:pt x="272036" y="-4642"/>
                  <a:pt x="265153" y="520"/>
                </a:cubicBezTo>
                <a:cubicBezTo>
                  <a:pt x="258270" y="5682"/>
                  <a:pt x="41447" y="53863"/>
                  <a:pt x="27680" y="83116"/>
                </a:cubicBezTo>
                <a:cubicBezTo>
                  <a:pt x="13913" y="112369"/>
                  <a:pt x="182554" y="176036"/>
                  <a:pt x="182554" y="17603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55517" y="4937423"/>
            <a:ext cx="3082895" cy="369332"/>
          </a:xfrm>
          <a:prstGeom prst="rect">
            <a:avLst/>
          </a:prstGeom>
          <a:noFill/>
        </p:spPr>
        <p:txBody>
          <a:bodyPr wrap="none" rtlCol="0">
            <a:spAutoFit/>
          </a:bodyPr>
          <a:lstStyle/>
          <a:p>
            <a:r>
              <a:rPr lang="en-US" dirty="0" smtClean="0"/>
              <a:t>#: EDNS(0) DNSSEC OK flag set</a:t>
            </a:r>
            <a:endParaRPr lang="en-US" dirty="0"/>
          </a:p>
        </p:txBody>
      </p:sp>
      <p:sp>
        <p:nvSpPr>
          <p:cNvPr id="12" name="Freeform 11"/>
          <p:cNvSpPr/>
          <p:nvPr/>
        </p:nvSpPr>
        <p:spPr>
          <a:xfrm>
            <a:off x="2911098" y="3524989"/>
            <a:ext cx="526473" cy="460239"/>
          </a:xfrm>
          <a:custGeom>
            <a:avLst/>
            <a:gdLst>
              <a:gd name="connsiteX0" fmla="*/ 134751 w 526473"/>
              <a:gd name="connsiteY0" fmla="*/ 387968 h 460239"/>
              <a:gd name="connsiteX1" fmla="*/ 475473 w 526473"/>
              <a:gd name="connsiteY1" fmla="*/ 418942 h 460239"/>
              <a:gd name="connsiteX2" fmla="*/ 496123 w 526473"/>
              <a:gd name="connsiteY2" fmla="*/ 140182 h 460239"/>
              <a:gd name="connsiteX3" fmla="*/ 196700 w 526473"/>
              <a:gd name="connsiteY3" fmla="*/ 5965 h 460239"/>
              <a:gd name="connsiteX4" fmla="*/ 527 w 526473"/>
              <a:gd name="connsiteY4" fmla="*/ 326022 h 460239"/>
              <a:gd name="connsiteX5" fmla="*/ 134751 w 526473"/>
              <a:gd name="connsiteY5" fmla="*/ 460239 h 46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473" h="460239">
                <a:moveTo>
                  <a:pt x="134751" y="387968"/>
                </a:moveTo>
                <a:cubicBezTo>
                  <a:pt x="274997" y="424104"/>
                  <a:pt x="415244" y="460240"/>
                  <a:pt x="475473" y="418942"/>
                </a:cubicBezTo>
                <a:cubicBezTo>
                  <a:pt x="535702" y="377644"/>
                  <a:pt x="542585" y="209011"/>
                  <a:pt x="496123" y="140182"/>
                </a:cubicBezTo>
                <a:cubicBezTo>
                  <a:pt x="449661" y="71353"/>
                  <a:pt x="279299" y="-25008"/>
                  <a:pt x="196700" y="5965"/>
                </a:cubicBezTo>
                <a:cubicBezTo>
                  <a:pt x="114101" y="36938"/>
                  <a:pt x="10852" y="250310"/>
                  <a:pt x="527" y="326022"/>
                </a:cubicBezTo>
                <a:cubicBezTo>
                  <a:pt x="-9798" y="401734"/>
                  <a:pt x="134751" y="460239"/>
                  <a:pt x="134751" y="460239"/>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4479219" y="5122089"/>
            <a:ext cx="3011876" cy="369332"/>
          </a:xfrm>
          <a:prstGeom prst="rect">
            <a:avLst/>
          </a:prstGeom>
          <a:noFill/>
        </p:spPr>
        <p:txBody>
          <a:bodyPr wrap="none" rtlCol="0">
            <a:spAutoFit/>
          </a:bodyPr>
          <a:lstStyle/>
          <a:p>
            <a:r>
              <a:rPr lang="en-US" dirty="0" smtClean="0">
                <a:latin typeface="AhnbergHand"/>
                <a:cs typeface="AhnbergHand"/>
              </a:rPr>
              <a:t>What is going on here?</a:t>
            </a:r>
            <a:endParaRPr lang="en-US" dirty="0">
              <a:latin typeface="AhnbergHand"/>
              <a:cs typeface="AhnbergHand"/>
            </a:endParaRPr>
          </a:p>
        </p:txBody>
      </p:sp>
      <p:sp>
        <p:nvSpPr>
          <p:cNvPr id="14" name="Freeform 13"/>
          <p:cNvSpPr/>
          <p:nvPr/>
        </p:nvSpPr>
        <p:spPr>
          <a:xfrm>
            <a:off x="3467641" y="4026119"/>
            <a:ext cx="881771" cy="1251975"/>
          </a:xfrm>
          <a:custGeom>
            <a:avLst/>
            <a:gdLst>
              <a:gd name="connsiteX0" fmla="*/ 858497 w 881771"/>
              <a:gd name="connsiteY0" fmla="*/ 1218689 h 1251975"/>
              <a:gd name="connsiteX1" fmla="*/ 827522 w 881771"/>
              <a:gd name="connsiteY1" fmla="*/ 1156743 h 1251975"/>
              <a:gd name="connsiteX2" fmla="*/ 383551 w 881771"/>
              <a:gd name="connsiteY2" fmla="*/ 413384 h 1251975"/>
              <a:gd name="connsiteX3" fmla="*/ 1529 w 881771"/>
              <a:gd name="connsiteY3" fmla="*/ 21056 h 1251975"/>
              <a:gd name="connsiteX4" fmla="*/ 321602 w 881771"/>
              <a:gd name="connsiteY4" fmla="*/ 52029 h 1251975"/>
              <a:gd name="connsiteX5" fmla="*/ 22179 w 881771"/>
              <a:gd name="connsiteY5" fmla="*/ 41705 h 1251975"/>
              <a:gd name="connsiteX6" fmla="*/ 22179 w 881771"/>
              <a:gd name="connsiteY6" fmla="*/ 217220 h 125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771" h="1251975">
                <a:moveTo>
                  <a:pt x="858497" y="1218689"/>
                </a:moveTo>
                <a:cubicBezTo>
                  <a:pt x="882588" y="1254825"/>
                  <a:pt x="906680" y="1290961"/>
                  <a:pt x="827522" y="1156743"/>
                </a:cubicBezTo>
                <a:cubicBezTo>
                  <a:pt x="748364" y="1022525"/>
                  <a:pt x="521216" y="602665"/>
                  <a:pt x="383551" y="413384"/>
                </a:cubicBezTo>
                <a:cubicBezTo>
                  <a:pt x="245886" y="224103"/>
                  <a:pt x="11854" y="81282"/>
                  <a:pt x="1529" y="21056"/>
                </a:cubicBezTo>
                <a:cubicBezTo>
                  <a:pt x="-8796" y="-39170"/>
                  <a:pt x="318160" y="48588"/>
                  <a:pt x="321602" y="52029"/>
                </a:cubicBezTo>
                <a:cubicBezTo>
                  <a:pt x="325044" y="55470"/>
                  <a:pt x="72083" y="14173"/>
                  <a:pt x="22179" y="41705"/>
                </a:cubicBezTo>
                <a:cubicBezTo>
                  <a:pt x="-27725" y="69237"/>
                  <a:pt x="22179" y="217220"/>
                  <a:pt x="22179" y="21722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66187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Mess!</a:t>
            </a:r>
            <a:endParaRPr lang="en-US" dirty="0"/>
          </a:p>
        </p:txBody>
      </p:sp>
      <p:sp>
        <p:nvSpPr>
          <p:cNvPr id="3" name="Content Placeholder 2"/>
          <p:cNvSpPr>
            <a:spLocks noGrp="1"/>
          </p:cNvSpPr>
          <p:nvPr>
            <p:ph idx="1"/>
          </p:nvPr>
        </p:nvSpPr>
        <p:spPr/>
        <p:txBody>
          <a:bodyPr/>
          <a:lstStyle/>
          <a:p>
            <a:pPr marL="0" indent="0">
              <a:buNone/>
            </a:pPr>
            <a:r>
              <a:rPr lang="en-US" dirty="0" smtClean="0"/>
              <a:t>Queries for a single badly signed (RSA) name:</a:t>
            </a:r>
          </a:p>
          <a:p>
            <a:pPr marL="0" indent="0">
              <a:buNone/>
            </a:pPr>
            <a:endParaRPr lang="en-US" sz="1600" dirty="0" smtClean="0">
              <a:latin typeface="Lucida Console"/>
              <a:cs typeface="Lucida Console"/>
            </a:endParaRPr>
          </a:p>
          <a:p>
            <a:pPr marL="0" indent="0">
              <a:buNone/>
            </a:pPr>
            <a:r>
              <a:rPr lang="en-US" sz="1600" dirty="0" smtClean="0">
                <a:latin typeface="Lucida Console"/>
                <a:cs typeface="Lucida Console"/>
              </a:rPr>
              <a:t>Resolver		Queries</a:t>
            </a:r>
          </a:p>
          <a:p>
            <a:pPr marL="0" indent="0">
              <a:buNone/>
            </a:pPr>
            <a:r>
              <a:rPr lang="en-US" sz="1600" dirty="0" smtClean="0">
                <a:latin typeface="Lucida Console"/>
                <a:cs typeface="Lucida Console"/>
              </a:rPr>
              <a:t>200.55.224.68:	A</a:t>
            </a:r>
            <a:r>
              <a:rPr lang="en-US" sz="1600" dirty="0">
                <a:latin typeface="Lucida Console"/>
                <a:cs typeface="Lucida Console"/>
              </a:rPr>
              <a:t>#,K#,D# </a:t>
            </a:r>
            <a:endParaRPr lang="en-US" sz="1600" dirty="0" smtClean="0">
              <a:latin typeface="Lucida Console"/>
              <a:cs typeface="Lucida Console"/>
            </a:endParaRPr>
          </a:p>
          <a:p>
            <a:pPr marL="0" indent="0">
              <a:buNone/>
            </a:pPr>
            <a:r>
              <a:rPr lang="en-US" sz="1600" dirty="0" smtClean="0">
                <a:latin typeface="Lucida Console"/>
                <a:cs typeface="Lucida Console"/>
              </a:rPr>
              <a:t>74.125.19.147:	A</a:t>
            </a:r>
            <a:r>
              <a:rPr lang="en-US" sz="1600" dirty="0">
                <a:latin typeface="Lucida Console"/>
                <a:cs typeface="Lucida Console"/>
              </a:rPr>
              <a:t>#,D#,K#,D#,D# </a:t>
            </a:r>
            <a:endParaRPr lang="en-US" sz="1600" dirty="0" smtClean="0">
              <a:latin typeface="Lucida Console"/>
              <a:cs typeface="Lucida Console"/>
            </a:endParaRPr>
          </a:p>
          <a:p>
            <a:pPr marL="0" indent="0">
              <a:buNone/>
            </a:pPr>
            <a:r>
              <a:rPr lang="en-US" sz="1600" dirty="0" smtClean="0">
                <a:latin typeface="Lucida Console"/>
                <a:cs typeface="Lucida Console"/>
              </a:rPr>
              <a:t>74.125.19.145:	K</a:t>
            </a:r>
            <a:r>
              <a:rPr lang="en-US" sz="1600" dirty="0">
                <a:latin typeface="Lucida Console"/>
                <a:cs typeface="Lucida Console"/>
              </a:rPr>
              <a:t>#,K# </a:t>
            </a:r>
            <a:endParaRPr lang="en-US" sz="1600" dirty="0" smtClean="0">
              <a:latin typeface="Lucida Console"/>
              <a:cs typeface="Lucida Console"/>
            </a:endParaRPr>
          </a:p>
          <a:p>
            <a:pPr marL="0" indent="0">
              <a:buNone/>
            </a:pPr>
            <a:r>
              <a:rPr lang="en-US" sz="1600" dirty="0" smtClean="0">
                <a:latin typeface="Lucida Console"/>
                <a:cs typeface="Lucida Console"/>
              </a:rPr>
              <a:t>200.55.224.67:	A</a:t>
            </a:r>
            <a:r>
              <a:rPr lang="en-US" sz="1600" dirty="0">
                <a:latin typeface="Lucida Console"/>
                <a:cs typeface="Lucida Console"/>
              </a:rPr>
              <a:t>#,A#,A,K#,K#,D# </a:t>
            </a:r>
            <a:endParaRPr lang="en-US" sz="1600" dirty="0" smtClean="0">
              <a:latin typeface="Lucida Console"/>
              <a:cs typeface="Lucida Console"/>
            </a:endParaRPr>
          </a:p>
          <a:p>
            <a:pPr marL="0" indent="0">
              <a:buNone/>
            </a:pPr>
            <a:r>
              <a:rPr lang="en-US" sz="1600" dirty="0" smtClean="0">
                <a:latin typeface="Lucida Console"/>
                <a:cs typeface="Lucida Console"/>
              </a:rPr>
              <a:t>74.125.19.148:	D#</a:t>
            </a:r>
          </a:p>
        </p:txBody>
      </p:sp>
      <p:sp>
        <p:nvSpPr>
          <p:cNvPr id="11" name="TextBox 10"/>
          <p:cNvSpPr txBox="1"/>
          <p:nvPr/>
        </p:nvSpPr>
        <p:spPr>
          <a:xfrm>
            <a:off x="555517" y="4937423"/>
            <a:ext cx="3082895" cy="369332"/>
          </a:xfrm>
          <a:prstGeom prst="rect">
            <a:avLst/>
          </a:prstGeom>
          <a:noFill/>
        </p:spPr>
        <p:txBody>
          <a:bodyPr wrap="none" rtlCol="0">
            <a:spAutoFit/>
          </a:bodyPr>
          <a:lstStyle/>
          <a:p>
            <a:r>
              <a:rPr lang="en-US" dirty="0" smtClean="0"/>
              <a:t>#: EDNS(0) DNSSEC OK flag set</a:t>
            </a:r>
            <a:endParaRPr lang="en-US" dirty="0"/>
          </a:p>
        </p:txBody>
      </p:sp>
      <p:sp>
        <p:nvSpPr>
          <p:cNvPr id="15" name="TextBox 14"/>
          <p:cNvSpPr txBox="1"/>
          <p:nvPr/>
        </p:nvSpPr>
        <p:spPr>
          <a:xfrm>
            <a:off x="3547040" y="2538628"/>
            <a:ext cx="5359830"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(SERVFAIL) from the initial query to ISP resolver causes client to</a:t>
            </a:r>
            <a:r>
              <a:rPr lang="en-US" sz="1200" dirty="0">
                <a:solidFill>
                  <a:srgbClr val="984807"/>
                </a:solidFill>
                <a:latin typeface="AhnbergHand"/>
                <a:cs typeface="AhnbergHand"/>
              </a:rPr>
              <a:t> </a:t>
            </a:r>
            <a:r>
              <a:rPr lang="en-US" sz="1200" dirty="0" smtClean="0">
                <a:solidFill>
                  <a:srgbClr val="984807"/>
                </a:solidFill>
                <a:latin typeface="AhnbergHand"/>
                <a:cs typeface="AhnbergHand"/>
              </a:rPr>
              <a:t>ask Google PDNS resolver</a:t>
            </a:r>
          </a:p>
        </p:txBody>
      </p:sp>
      <p:sp>
        <p:nvSpPr>
          <p:cNvPr id="16" name="TextBox 15"/>
          <p:cNvSpPr txBox="1"/>
          <p:nvPr/>
        </p:nvSpPr>
        <p:spPr>
          <a:xfrm>
            <a:off x="4277605" y="3021200"/>
            <a:ext cx="4676828"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appears to cause client to repeat the</a:t>
            </a:r>
          </a:p>
          <a:p>
            <a:r>
              <a:rPr lang="en-US" sz="1200" dirty="0" smtClean="0">
                <a:solidFill>
                  <a:srgbClr val="984807"/>
                </a:solidFill>
                <a:latin typeface="AhnbergHand"/>
                <a:cs typeface="AhnbergHand"/>
              </a:rPr>
              <a:t>query to Google PDNS 2 further times</a:t>
            </a:r>
          </a:p>
        </p:txBody>
      </p:sp>
      <p:sp>
        <p:nvSpPr>
          <p:cNvPr id="17" name="TextBox 16"/>
          <p:cNvSpPr txBox="1"/>
          <p:nvPr/>
        </p:nvSpPr>
        <p:spPr>
          <a:xfrm>
            <a:off x="4430005" y="3472712"/>
            <a:ext cx="4676828"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appears to cause client to repeat the</a:t>
            </a:r>
          </a:p>
          <a:p>
            <a:r>
              <a:rPr lang="en-US" sz="1200" dirty="0" smtClean="0">
                <a:solidFill>
                  <a:srgbClr val="984807"/>
                </a:solidFill>
                <a:latin typeface="AhnbergHand"/>
                <a:cs typeface="AhnbergHand"/>
              </a:rPr>
              <a:t>query to ISP’s resolver 2 (or 3?) further times</a:t>
            </a:r>
          </a:p>
        </p:txBody>
      </p:sp>
      <p:sp>
        <p:nvSpPr>
          <p:cNvPr id="18" name="TextBox 17"/>
          <p:cNvSpPr txBox="1"/>
          <p:nvPr/>
        </p:nvSpPr>
        <p:spPr>
          <a:xfrm>
            <a:off x="4430005" y="3918917"/>
            <a:ext cx="4676828" cy="276999"/>
          </a:xfrm>
          <a:prstGeom prst="rect">
            <a:avLst/>
          </a:prstGeom>
          <a:noFill/>
        </p:spPr>
        <p:txBody>
          <a:bodyPr wrap="square" rtlCol="0">
            <a:spAutoFit/>
          </a:bodyPr>
          <a:lstStyle/>
          <a:p>
            <a:r>
              <a:rPr lang="en-US" sz="1200" dirty="0" smtClean="0">
                <a:solidFill>
                  <a:srgbClr val="984807"/>
                </a:solidFill>
                <a:latin typeface="AhnbergHand"/>
                <a:cs typeface="AhnbergHand"/>
              </a:rPr>
              <a:t>No clue why this is an orphan DS query!</a:t>
            </a:r>
          </a:p>
        </p:txBody>
      </p:sp>
      <p:sp>
        <p:nvSpPr>
          <p:cNvPr id="19" name="Freeform 18"/>
          <p:cNvSpPr/>
          <p:nvPr/>
        </p:nvSpPr>
        <p:spPr>
          <a:xfrm>
            <a:off x="4011208" y="3015489"/>
            <a:ext cx="292519" cy="575111"/>
          </a:xfrm>
          <a:custGeom>
            <a:avLst/>
            <a:gdLst>
              <a:gd name="connsiteX0" fmla="*/ 0 w 292519"/>
              <a:gd name="connsiteY0" fmla="*/ 17791 h 575111"/>
              <a:gd name="connsiteX1" fmla="*/ 173605 w 292519"/>
              <a:gd name="connsiteY1" fmla="*/ 26928 h 575111"/>
              <a:gd name="connsiteX2" fmla="*/ 137057 w 292519"/>
              <a:gd name="connsiteY2" fmla="*/ 273610 h 575111"/>
              <a:gd name="connsiteX3" fmla="*/ 292388 w 292519"/>
              <a:gd name="connsiteY3" fmla="*/ 310156 h 575111"/>
              <a:gd name="connsiteX4" fmla="*/ 164468 w 292519"/>
              <a:gd name="connsiteY4" fmla="*/ 355838 h 575111"/>
              <a:gd name="connsiteX5" fmla="*/ 191880 w 292519"/>
              <a:gd name="connsiteY5" fmla="*/ 502020 h 575111"/>
              <a:gd name="connsiteX6" fmla="*/ 127920 w 292519"/>
              <a:gd name="connsiteY6" fmla="*/ 575111 h 57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519" h="575111">
                <a:moveTo>
                  <a:pt x="0" y="17791"/>
                </a:moveTo>
                <a:cubicBezTo>
                  <a:pt x="75381" y="1041"/>
                  <a:pt x="150762" y="-15709"/>
                  <a:pt x="173605" y="26928"/>
                </a:cubicBezTo>
                <a:cubicBezTo>
                  <a:pt x="196448" y="69565"/>
                  <a:pt x="117260" y="226405"/>
                  <a:pt x="137057" y="273610"/>
                </a:cubicBezTo>
                <a:cubicBezTo>
                  <a:pt x="156854" y="320815"/>
                  <a:pt x="287820" y="296451"/>
                  <a:pt x="292388" y="310156"/>
                </a:cubicBezTo>
                <a:cubicBezTo>
                  <a:pt x="296957" y="323861"/>
                  <a:pt x="181219" y="323861"/>
                  <a:pt x="164468" y="355838"/>
                </a:cubicBezTo>
                <a:cubicBezTo>
                  <a:pt x="147717" y="387815"/>
                  <a:pt x="197971" y="465474"/>
                  <a:pt x="191880" y="502020"/>
                </a:cubicBezTo>
                <a:cubicBezTo>
                  <a:pt x="185789" y="538566"/>
                  <a:pt x="127920" y="575111"/>
                  <a:pt x="127920" y="57511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9880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733"/>
            <a:ext cx="8229600" cy="1143000"/>
          </a:xfrm>
        </p:spPr>
        <p:txBody>
          <a:bodyPr>
            <a:normAutofit fontScale="90000"/>
          </a:bodyPr>
          <a:lstStyle/>
          <a:p>
            <a:r>
              <a:rPr lang="en-US" dirty="0" smtClean="0"/>
              <a:t>DNS resolver failure modes for an unknown signing algorithm</a:t>
            </a:r>
            <a:endParaRPr lang="en-US" dirty="0"/>
          </a:p>
        </p:txBody>
      </p:sp>
      <p:sp>
        <p:nvSpPr>
          <p:cNvPr id="3" name="Content Placeholder 2"/>
          <p:cNvSpPr>
            <a:spLocks noGrp="1"/>
          </p:cNvSpPr>
          <p:nvPr>
            <p:ph idx="1"/>
          </p:nvPr>
        </p:nvSpPr>
        <p:spPr>
          <a:xfrm>
            <a:off x="207818" y="1646380"/>
            <a:ext cx="8774546" cy="4525963"/>
          </a:xfrm>
        </p:spPr>
        <p:txBody>
          <a:bodyPr>
            <a:normAutofit/>
          </a:bodyPr>
          <a:lstStyle/>
          <a:p>
            <a:pPr marL="0" indent="0">
              <a:spcBef>
                <a:spcPts val="1368"/>
              </a:spcBef>
              <a:buNone/>
            </a:pPr>
            <a:r>
              <a:rPr lang="en-US" dirty="0" smtClean="0"/>
              <a:t>If a DNSSEC-Validating resolver receives a response DS with an unknown crypto algorithm does it:</a:t>
            </a:r>
          </a:p>
          <a:p>
            <a:pPr lvl="1">
              <a:spcBef>
                <a:spcPts val="1368"/>
              </a:spcBef>
              <a:buFont typeface="Wingdings" charset="2"/>
              <a:buChar char="q"/>
            </a:pPr>
            <a:r>
              <a:rPr lang="en-US" sz="2200" dirty="0" smtClean="0"/>
              <a:t>Immediately stop resolution and return a status code of SERVFAIL?</a:t>
            </a:r>
          </a:p>
          <a:p>
            <a:pPr lvl="1">
              <a:spcBef>
                <a:spcPts val="1368"/>
              </a:spcBef>
              <a:buFont typeface="Wingdings" charset="2"/>
              <a:buChar char="q"/>
            </a:pPr>
            <a:r>
              <a:rPr lang="en-US" sz="2200" dirty="0" smtClean="0"/>
              <a:t>Fetch the DNSKEY RR and then return a status code of SERVFAIL?</a:t>
            </a:r>
          </a:p>
          <a:p>
            <a:pPr lvl="1">
              <a:spcBef>
                <a:spcPts val="1368"/>
              </a:spcBef>
              <a:buFont typeface="Wingdings" charset="2"/>
              <a:buChar char="q"/>
            </a:pPr>
            <a:r>
              <a:rPr lang="en-US" sz="2200" dirty="0" smtClean="0"/>
              <a:t>Abandon validation and just return the </a:t>
            </a:r>
            <a:r>
              <a:rPr lang="en-US" sz="2200" dirty="0" err="1" smtClean="0"/>
              <a:t>unvalidated</a:t>
            </a:r>
            <a:r>
              <a:rPr lang="en-US" sz="2200" dirty="0" smtClean="0"/>
              <a:t> query result?</a:t>
            </a:r>
          </a:p>
          <a:p>
            <a:pPr lvl="1">
              <a:spcBef>
                <a:spcPts val="1368"/>
              </a:spcBef>
            </a:pPr>
            <a:endParaRPr lang="en-US" dirty="0" smtClean="0"/>
          </a:p>
          <a:p>
            <a:pPr lvl="1">
              <a:spcBef>
                <a:spcPts val="1368"/>
              </a:spcBef>
            </a:pPr>
            <a:endParaRPr lang="en-US" dirty="0"/>
          </a:p>
        </p:txBody>
      </p:sp>
    </p:spTree>
    <p:extLst>
      <p:ext uri="{BB962C8B-B14F-4D97-AF65-F5344CB8AC3E}">
        <p14:creationId xmlns:p14="http://schemas.microsoft.com/office/powerpoint/2010/main" val="3551728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733"/>
            <a:ext cx="8229600" cy="1143000"/>
          </a:xfrm>
        </p:spPr>
        <p:txBody>
          <a:bodyPr>
            <a:normAutofit fontScale="90000"/>
          </a:bodyPr>
          <a:lstStyle/>
          <a:p>
            <a:r>
              <a:rPr lang="en-US" dirty="0" smtClean="0"/>
              <a:t>DNS resolver failure modes for an unknown signing algorithm</a:t>
            </a:r>
            <a:endParaRPr lang="en-US" dirty="0"/>
          </a:p>
        </p:txBody>
      </p:sp>
      <p:sp>
        <p:nvSpPr>
          <p:cNvPr id="3" name="Content Placeholder 2"/>
          <p:cNvSpPr>
            <a:spLocks noGrp="1"/>
          </p:cNvSpPr>
          <p:nvPr>
            <p:ph idx="1"/>
          </p:nvPr>
        </p:nvSpPr>
        <p:spPr>
          <a:xfrm>
            <a:off x="207818" y="1646380"/>
            <a:ext cx="8774546" cy="4525963"/>
          </a:xfrm>
        </p:spPr>
        <p:txBody>
          <a:bodyPr>
            <a:normAutofit/>
          </a:bodyPr>
          <a:lstStyle/>
          <a:p>
            <a:pPr marL="0" indent="0">
              <a:spcBef>
                <a:spcPts val="1368"/>
              </a:spcBef>
              <a:buNone/>
            </a:pPr>
            <a:r>
              <a:rPr lang="en-US" dirty="0" smtClean="0"/>
              <a:t>If a DNSSEC-Validating resolver receives a response </a:t>
            </a:r>
            <a:r>
              <a:rPr lang="en-US" b="1" dirty="0" smtClean="0"/>
              <a:t>DS</a:t>
            </a:r>
            <a:r>
              <a:rPr lang="en-US" dirty="0" smtClean="0"/>
              <a:t> with an unknown crypto algorithm does it:</a:t>
            </a:r>
          </a:p>
          <a:p>
            <a:pPr lvl="1">
              <a:spcBef>
                <a:spcPts val="1368"/>
              </a:spcBef>
              <a:buFont typeface="Wingdings" charset="2"/>
              <a:buChar char="q"/>
            </a:pPr>
            <a:r>
              <a:rPr lang="en-US" sz="2200" dirty="0" smtClean="0"/>
              <a:t>Immediately stop resolution and return a status code of SERVFAIL?</a:t>
            </a:r>
          </a:p>
          <a:p>
            <a:pPr lvl="1">
              <a:spcBef>
                <a:spcPts val="1368"/>
              </a:spcBef>
              <a:buFont typeface="Wingdings" charset="2"/>
              <a:buChar char="q"/>
            </a:pPr>
            <a:r>
              <a:rPr lang="en-US" sz="2200" dirty="0" smtClean="0"/>
              <a:t>Fetch the DNSKEY RR and then return a status code of SERVFAIL?</a:t>
            </a:r>
          </a:p>
          <a:p>
            <a:pPr lvl="1">
              <a:spcBef>
                <a:spcPts val="1368"/>
              </a:spcBef>
              <a:buFont typeface="Wingdings" charset="2"/>
              <a:buChar char="q"/>
            </a:pPr>
            <a:r>
              <a:rPr lang="en-US" sz="2200" dirty="0" smtClean="0"/>
              <a:t>Abandon validation and just return the </a:t>
            </a:r>
            <a:r>
              <a:rPr lang="en-US" sz="2200" dirty="0" err="1" smtClean="0"/>
              <a:t>unvalidated</a:t>
            </a:r>
            <a:r>
              <a:rPr lang="en-US" sz="2200" dirty="0" smtClean="0"/>
              <a:t> query result?</a:t>
            </a:r>
          </a:p>
          <a:p>
            <a:pPr lvl="1">
              <a:spcBef>
                <a:spcPts val="1368"/>
              </a:spcBef>
            </a:pPr>
            <a:endParaRPr lang="en-US" dirty="0" smtClean="0"/>
          </a:p>
          <a:p>
            <a:pPr lvl="1">
              <a:spcBef>
                <a:spcPts val="1368"/>
              </a:spcBef>
            </a:pPr>
            <a:endParaRPr lang="en-US" dirty="0"/>
          </a:p>
        </p:txBody>
      </p:sp>
      <p:sp>
        <p:nvSpPr>
          <p:cNvPr id="4" name="Freeform 3"/>
          <p:cNvSpPr/>
          <p:nvPr/>
        </p:nvSpPr>
        <p:spPr>
          <a:xfrm>
            <a:off x="661847" y="3890734"/>
            <a:ext cx="330924" cy="196773"/>
          </a:xfrm>
          <a:custGeom>
            <a:avLst/>
            <a:gdLst>
              <a:gd name="connsiteX0" fmla="*/ 0 w 330924"/>
              <a:gd name="connsiteY0" fmla="*/ 0 h 196773"/>
              <a:gd name="connsiteX1" fmla="*/ 223597 w 330924"/>
              <a:gd name="connsiteY1" fmla="*/ 116275 h 196773"/>
              <a:gd name="connsiteX2" fmla="*/ 330924 w 330924"/>
              <a:gd name="connsiteY2" fmla="*/ 196773 h 196773"/>
            </a:gdLst>
            <a:ahLst/>
            <a:cxnLst>
              <a:cxn ang="0">
                <a:pos x="connsiteX0" y="connsiteY0"/>
              </a:cxn>
              <a:cxn ang="0">
                <a:pos x="connsiteX1" y="connsiteY1"/>
              </a:cxn>
              <a:cxn ang="0">
                <a:pos x="connsiteX2" y="connsiteY2"/>
              </a:cxn>
            </a:cxnLst>
            <a:rect l="l" t="t" r="r" b="b"/>
            <a:pathLst>
              <a:path w="330924" h="196773">
                <a:moveTo>
                  <a:pt x="0" y="0"/>
                </a:moveTo>
                <a:cubicBezTo>
                  <a:pt x="84221" y="41740"/>
                  <a:pt x="168443" y="83480"/>
                  <a:pt x="223597" y="116275"/>
                </a:cubicBezTo>
                <a:cubicBezTo>
                  <a:pt x="278751" y="149070"/>
                  <a:pt x="330924" y="196773"/>
                  <a:pt x="330924" y="19677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778118" y="3828124"/>
            <a:ext cx="313035" cy="250439"/>
          </a:xfrm>
          <a:custGeom>
            <a:avLst/>
            <a:gdLst>
              <a:gd name="connsiteX0" fmla="*/ 313035 w 313035"/>
              <a:gd name="connsiteY0" fmla="*/ 0 h 250439"/>
              <a:gd name="connsiteX1" fmla="*/ 0 w 313035"/>
              <a:gd name="connsiteY1" fmla="*/ 250439 h 250439"/>
            </a:gdLst>
            <a:ahLst/>
            <a:cxnLst>
              <a:cxn ang="0">
                <a:pos x="connsiteX0" y="connsiteY0"/>
              </a:cxn>
              <a:cxn ang="0">
                <a:pos x="connsiteX1" y="connsiteY1"/>
              </a:cxn>
            </a:cxnLst>
            <a:rect l="l" t="t" r="r" b="b"/>
            <a:pathLst>
              <a:path w="313035" h="250439">
                <a:moveTo>
                  <a:pt x="313035" y="0"/>
                </a:moveTo>
                <a:lnTo>
                  <a:pt x="0" y="25043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1091153" y="4663788"/>
            <a:ext cx="6557422" cy="923330"/>
          </a:xfrm>
          <a:prstGeom prst="rect">
            <a:avLst/>
          </a:prstGeom>
          <a:noFill/>
        </p:spPr>
        <p:txBody>
          <a:bodyPr wrap="square" rtlCol="0">
            <a:spAutoFit/>
          </a:bodyPr>
          <a:lstStyle/>
          <a:p>
            <a:r>
              <a:rPr lang="en-US" dirty="0" smtClean="0"/>
              <a:t>So if the resolver </a:t>
            </a:r>
            <a:r>
              <a:rPr lang="en-US" dirty="0" err="1" smtClean="0"/>
              <a:t>doesn</a:t>
            </a:r>
            <a:r>
              <a:rPr lang="uk-UA" dirty="0" smtClean="0"/>
              <a:t>’</a:t>
            </a:r>
            <a:r>
              <a:rPr lang="en-US" dirty="0" smtClean="0"/>
              <a:t>t recognize the protocol in the </a:t>
            </a:r>
            <a:r>
              <a:rPr lang="en-US" dirty="0" smtClean="0"/>
              <a:t>authenticated DS </a:t>
            </a:r>
            <a:r>
              <a:rPr lang="en-US" dirty="0" smtClean="0"/>
              <a:t>record then there is no point in pulling the DNSKEY record</a:t>
            </a:r>
            <a:endParaRPr lang="en-US" dirty="0"/>
          </a:p>
        </p:txBody>
      </p:sp>
    </p:spTree>
    <p:extLst>
      <p:ext uri="{BB962C8B-B14F-4D97-AF65-F5344CB8AC3E}">
        <p14:creationId xmlns:p14="http://schemas.microsoft.com/office/powerpoint/2010/main" val="893533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Tree>
    <p:extLst>
      <p:ext uri="{BB962C8B-B14F-4D97-AF65-F5344CB8AC3E}">
        <p14:creationId xmlns:p14="http://schemas.microsoft.com/office/powerpoint/2010/main" val="3675088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
        <p:nvSpPr>
          <p:cNvPr id="5" name="TextBox 4"/>
          <p:cNvSpPr txBox="1"/>
          <p:nvPr/>
        </p:nvSpPr>
        <p:spPr>
          <a:xfrm>
            <a:off x="1357587" y="2575035"/>
            <a:ext cx="6236137" cy="1785104"/>
          </a:xfrm>
          <a:prstGeom prst="rect">
            <a:avLst/>
          </a:prstGeom>
          <a:solidFill>
            <a:schemeClr val="bg1">
              <a:alpha val="82000"/>
            </a:schemeClr>
          </a:solidFill>
        </p:spPr>
        <p:txBody>
          <a:bodyPr wrap="square" rtlCol="0">
            <a:spAutoFit/>
          </a:bodyPr>
          <a:lstStyle/>
          <a:p>
            <a:r>
              <a:rPr lang="en-US" sz="2000" b="1" dirty="0" smtClean="0"/>
              <a:t>RFC 4035</a:t>
            </a:r>
          </a:p>
          <a:p>
            <a:endParaRPr lang="en-US" dirty="0"/>
          </a:p>
          <a:p>
            <a:r>
              <a:rPr lang="en-US" dirty="0" smtClean="0"/>
              <a:t>If </a:t>
            </a:r>
            <a:r>
              <a:rPr lang="en-US" dirty="0"/>
              <a:t>the resolver does not support any of the algorithms listed in an authenticated DS </a:t>
            </a:r>
            <a:r>
              <a:rPr lang="en-US" dirty="0" err="1"/>
              <a:t>RRset</a:t>
            </a:r>
            <a:r>
              <a:rPr lang="en-US" dirty="0"/>
              <a:t>, then the resolver will not be able to verify the authentication path to the child zone. In this case, the resolver SHOULD treat the child zone as if it were unsigned.</a:t>
            </a:r>
          </a:p>
        </p:txBody>
      </p:sp>
    </p:spTree>
    <p:extLst>
      <p:ext uri="{BB962C8B-B14F-4D97-AF65-F5344CB8AC3E}">
        <p14:creationId xmlns:p14="http://schemas.microsoft.com/office/powerpoint/2010/main" val="2452543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Approach to answering the ECDSA question – Statistical Inference</a:t>
            </a:r>
            <a:endParaRPr lang="en-US" dirty="0"/>
          </a:p>
        </p:txBody>
      </p:sp>
      <p:sp>
        <p:nvSpPr>
          <p:cNvPr id="3" name="Content Placeholder 2"/>
          <p:cNvSpPr>
            <a:spLocks noGrp="1"/>
          </p:cNvSpPr>
          <p:nvPr>
            <p:ph idx="1"/>
          </p:nvPr>
        </p:nvSpPr>
        <p:spPr>
          <a:xfrm>
            <a:off x="457200" y="1911915"/>
            <a:ext cx="8229600" cy="4525963"/>
          </a:xfrm>
        </p:spPr>
        <p:txBody>
          <a:bodyPr>
            <a:normAutofit/>
          </a:bodyPr>
          <a:lstStyle/>
          <a:p>
            <a:r>
              <a:rPr lang="en-US" sz="2400" dirty="0" smtClean="0"/>
              <a:t>A DNSSEC-aware resolver encountering a RR with an attached RRSIG that uses a known algorithm will query for DS and DNSKEY RRs</a:t>
            </a:r>
          </a:p>
          <a:p>
            <a:endParaRPr lang="en-US" sz="2400" dirty="0" smtClean="0"/>
          </a:p>
          <a:p>
            <a:r>
              <a:rPr lang="en-US" sz="2400" dirty="0"/>
              <a:t>A DNSSEC-aware resolver encountering a </a:t>
            </a:r>
            <a:r>
              <a:rPr lang="en-US" sz="2400" dirty="0" smtClean="0"/>
              <a:t>RR </a:t>
            </a:r>
            <a:r>
              <a:rPr lang="en-US" sz="2400" dirty="0"/>
              <a:t>with an attached RRSIG </a:t>
            </a:r>
            <a:r>
              <a:rPr lang="en-US" sz="2400" dirty="0" smtClean="0"/>
              <a:t>that uses an unknown/unsupported crypto algorithm appears </a:t>
            </a:r>
            <a:r>
              <a:rPr lang="en-US" sz="2400" b="1" i="1" dirty="0" smtClean="0"/>
              <a:t>not</a:t>
            </a:r>
            <a:r>
              <a:rPr lang="en-US" sz="2400" dirty="0" smtClean="0"/>
              <a:t> to  </a:t>
            </a:r>
            <a:r>
              <a:rPr lang="en-US" sz="2400" dirty="0"/>
              <a:t>query for </a:t>
            </a:r>
            <a:r>
              <a:rPr lang="en-US" sz="2400" dirty="0" smtClean="0"/>
              <a:t>the DNSKEY RRs</a:t>
            </a:r>
          </a:p>
          <a:p>
            <a:endParaRPr lang="en-US" sz="2400" dirty="0" smtClean="0"/>
          </a:p>
          <a:p>
            <a:pPr marL="0" indent="0">
              <a:buNone/>
            </a:pPr>
            <a:endParaRPr lang="en-US" sz="2400" dirty="0" smtClean="0"/>
          </a:p>
          <a:p>
            <a:pPr marL="457200" lvl="1" indent="0">
              <a:buNone/>
            </a:pPr>
            <a:endParaRPr lang="en-US" sz="2000" dirty="0"/>
          </a:p>
          <a:p>
            <a:endParaRPr lang="en-US" sz="2400" dirty="0" smtClean="0"/>
          </a:p>
        </p:txBody>
      </p:sp>
    </p:spTree>
    <p:extLst>
      <p:ext uri="{BB962C8B-B14F-4D97-AF65-F5344CB8AC3E}">
        <p14:creationId xmlns:p14="http://schemas.microsoft.com/office/powerpoint/2010/main" val="3890664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Results: 2014</a:t>
            </a:r>
            <a:endParaRPr lang="en-US" dirty="0"/>
          </a:p>
        </p:txBody>
      </p:sp>
      <p:sp>
        <p:nvSpPr>
          <p:cNvPr id="3" name="Content Placeholder 2"/>
          <p:cNvSpPr>
            <a:spLocks noGrp="1"/>
          </p:cNvSpPr>
          <p:nvPr>
            <p:ph idx="1"/>
          </p:nvPr>
        </p:nvSpPr>
        <p:spPr>
          <a:xfrm>
            <a:off x="457200" y="1600200"/>
            <a:ext cx="8229600" cy="5009400"/>
          </a:xfrm>
        </p:spPr>
        <p:txBody>
          <a:bodyPr>
            <a:normAutofit/>
          </a:bodyPr>
          <a:lstStyle/>
          <a:p>
            <a:pPr marL="0" indent="0">
              <a:buNone/>
            </a:pPr>
            <a:r>
              <a:rPr lang="en-US" sz="2400" dirty="0" smtClean="0"/>
              <a:t>Over 22 days in September 2014 we saw:</a:t>
            </a:r>
          </a:p>
          <a:p>
            <a:pPr marL="400050" lvl="1" indent="0">
              <a:buNone/>
            </a:pPr>
            <a:r>
              <a:rPr lang="en-US" sz="2000" dirty="0" smtClean="0"/>
              <a:t>3,773,420 experiments</a:t>
            </a:r>
          </a:p>
          <a:p>
            <a:pPr marL="400050" lvl="1" indent="0">
              <a:buNone/>
            </a:pPr>
            <a:r>
              <a:rPr lang="en-US" sz="2000" dirty="0"/>
              <a:t> </a:t>
            </a:r>
            <a:r>
              <a:rPr lang="en-US" sz="2000" dirty="0" smtClean="0"/>
              <a:t> 937,166  experiments queried for </a:t>
            </a:r>
            <a:r>
              <a:rPr lang="en-US" sz="2000" dirty="0"/>
              <a:t>the </a:t>
            </a:r>
            <a:r>
              <a:rPr lang="en-US" sz="2000" dirty="0" smtClean="0"/>
              <a:t>DNSKEY </a:t>
            </a:r>
            <a:r>
              <a:rPr lang="en-US" sz="2000" dirty="0"/>
              <a:t>RR of a validly signed (RSA) </a:t>
            </a:r>
            <a:r>
              <a:rPr lang="en-US" sz="2000" dirty="0" smtClean="0"/>
              <a:t>domain (</a:t>
            </a:r>
            <a:r>
              <a:rPr lang="en-US" sz="2000" b="1" dirty="0" smtClean="0"/>
              <a:t>24.8%</a:t>
            </a:r>
            <a:r>
              <a:rPr lang="en-US" sz="2000" dirty="0" smtClean="0"/>
              <a:t>)</a:t>
            </a:r>
            <a:endParaRPr lang="en-US" sz="2000" dirty="0"/>
          </a:p>
          <a:p>
            <a:pPr marL="400050" lvl="1" indent="0">
              <a:buNone/>
            </a:pPr>
            <a:r>
              <a:rPr lang="en-US" sz="2000" dirty="0" smtClean="0"/>
              <a:t>  629,726  experiments queried </a:t>
            </a:r>
            <a:r>
              <a:rPr lang="en-US" sz="2000" dirty="0"/>
              <a:t>for the </a:t>
            </a:r>
            <a:r>
              <a:rPr lang="en-US" sz="2000" dirty="0" smtClean="0"/>
              <a:t>DNSKEY </a:t>
            </a:r>
            <a:r>
              <a:rPr lang="en-US" sz="2000" dirty="0"/>
              <a:t>RR of a validly signed </a:t>
            </a:r>
            <a:r>
              <a:rPr lang="en-US" sz="2000" dirty="0" smtClean="0"/>
              <a:t>(ECC) domain (</a:t>
            </a:r>
            <a:r>
              <a:rPr lang="en-US" sz="2000" b="1" dirty="0" smtClean="0"/>
              <a:t>16.6%</a:t>
            </a:r>
            <a:r>
              <a:rPr lang="en-US" sz="2000" dirty="0" smtClean="0"/>
              <a:t>)</a:t>
            </a:r>
          </a:p>
          <a:p>
            <a:pPr marL="0" indent="0">
              <a:buNone/>
            </a:pPr>
            <a:endParaRPr lang="en-US" sz="2400" dirty="0" smtClean="0"/>
          </a:p>
          <a:p>
            <a:pPr marL="0" indent="0">
              <a:buNone/>
            </a:pPr>
            <a:r>
              <a:rPr lang="en-US" sz="2400" dirty="0" smtClean="0"/>
              <a:t>1 in 3  experiments that fetched the DNSKEY in RSA did not fetch the ECDSA-signed DNSKEY</a:t>
            </a:r>
          </a:p>
          <a:p>
            <a:pPr marL="400050" lvl="1" indent="0">
              <a:buNone/>
            </a:pPr>
            <a:endParaRPr lang="en-US" sz="2000" dirty="0"/>
          </a:p>
          <a:p>
            <a:pPr marL="400050" lvl="1" indent="0">
              <a:buNone/>
            </a:pPr>
            <a:endParaRPr lang="en-US" sz="2000" dirty="0"/>
          </a:p>
        </p:txBody>
      </p:sp>
      <p:sp>
        <p:nvSpPr>
          <p:cNvPr id="6" name="Freeform 5"/>
          <p:cNvSpPr/>
          <p:nvPr/>
        </p:nvSpPr>
        <p:spPr>
          <a:xfrm>
            <a:off x="141107" y="3997266"/>
            <a:ext cx="8454748" cy="1161562"/>
          </a:xfrm>
          <a:custGeom>
            <a:avLst/>
            <a:gdLst>
              <a:gd name="connsiteX0" fmla="*/ 3677652 w 8454748"/>
              <a:gd name="connsiteY0" fmla="*/ 271517 h 1161562"/>
              <a:gd name="connsiteX1" fmla="*/ 2521514 w 8454748"/>
              <a:gd name="connsiteY1" fmla="*/ 175172 h 1161562"/>
              <a:gd name="connsiteX2" fmla="*/ 524548 w 8454748"/>
              <a:gd name="connsiteY2" fmla="*/ 245241 h 1161562"/>
              <a:gd name="connsiteX3" fmla="*/ 130410 w 8454748"/>
              <a:gd name="connsiteY3" fmla="*/ 586827 h 1161562"/>
              <a:gd name="connsiteX4" fmla="*/ 235514 w 8454748"/>
              <a:gd name="connsiteY4" fmla="*/ 1016000 h 1161562"/>
              <a:gd name="connsiteX5" fmla="*/ 2687927 w 8454748"/>
              <a:gd name="connsiteY5" fmla="*/ 1051034 h 1161562"/>
              <a:gd name="connsiteX6" fmla="*/ 7093514 w 8454748"/>
              <a:gd name="connsiteY6" fmla="*/ 1147379 h 1161562"/>
              <a:gd name="connsiteX7" fmla="*/ 8328479 w 8454748"/>
              <a:gd name="connsiteY7" fmla="*/ 709448 h 1161562"/>
              <a:gd name="connsiteX8" fmla="*/ 8135790 w 8454748"/>
              <a:gd name="connsiteY8" fmla="*/ 324069 h 1161562"/>
              <a:gd name="connsiteX9" fmla="*/ 5867307 w 8454748"/>
              <a:gd name="connsiteY9" fmla="*/ 201448 h 1161562"/>
              <a:gd name="connsiteX10" fmla="*/ 3336065 w 8454748"/>
              <a:gd name="connsiteY10" fmla="*/ 78827 h 1161562"/>
              <a:gd name="connsiteX11" fmla="*/ 2924410 w 8454748"/>
              <a:gd name="connsiteY11" fmla="*/ 0 h 116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4748" h="1161562">
                <a:moveTo>
                  <a:pt x="3677652" y="271517"/>
                </a:moveTo>
                <a:cubicBezTo>
                  <a:pt x="3362341" y="225534"/>
                  <a:pt x="3047031" y="179551"/>
                  <a:pt x="2521514" y="175172"/>
                </a:cubicBezTo>
                <a:cubicBezTo>
                  <a:pt x="1995997" y="170793"/>
                  <a:pt x="923065" y="176632"/>
                  <a:pt x="524548" y="245241"/>
                </a:cubicBezTo>
                <a:cubicBezTo>
                  <a:pt x="126031" y="313850"/>
                  <a:pt x="178582" y="458367"/>
                  <a:pt x="130410" y="586827"/>
                </a:cubicBezTo>
                <a:cubicBezTo>
                  <a:pt x="82238" y="715287"/>
                  <a:pt x="-190739" y="938632"/>
                  <a:pt x="235514" y="1016000"/>
                </a:cubicBezTo>
                <a:cubicBezTo>
                  <a:pt x="661767" y="1093368"/>
                  <a:pt x="2687927" y="1051034"/>
                  <a:pt x="2687927" y="1051034"/>
                </a:cubicBezTo>
                <a:cubicBezTo>
                  <a:pt x="3830927" y="1072931"/>
                  <a:pt x="6153422" y="1204310"/>
                  <a:pt x="7093514" y="1147379"/>
                </a:cubicBezTo>
                <a:cubicBezTo>
                  <a:pt x="8033606" y="1090448"/>
                  <a:pt x="8154766" y="846666"/>
                  <a:pt x="8328479" y="709448"/>
                </a:cubicBezTo>
                <a:cubicBezTo>
                  <a:pt x="8502192" y="572230"/>
                  <a:pt x="8545985" y="408736"/>
                  <a:pt x="8135790" y="324069"/>
                </a:cubicBezTo>
                <a:cubicBezTo>
                  <a:pt x="7725595" y="239402"/>
                  <a:pt x="5867307" y="201448"/>
                  <a:pt x="5867307" y="201448"/>
                </a:cubicBezTo>
                <a:lnTo>
                  <a:pt x="3336065" y="78827"/>
                </a:lnTo>
                <a:cubicBezTo>
                  <a:pt x="2845582" y="45252"/>
                  <a:pt x="2924410" y="0"/>
                  <a:pt x="292441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2324621" y="1433286"/>
            <a:ext cx="2448308" cy="754636"/>
          </a:xfrm>
          <a:custGeom>
            <a:avLst/>
            <a:gdLst>
              <a:gd name="connsiteX0" fmla="*/ 2256450 w 2448308"/>
              <a:gd name="connsiteY0" fmla="*/ 281214 h 754636"/>
              <a:gd name="connsiteX1" fmla="*/ 1458165 w 2448308"/>
              <a:gd name="connsiteY1" fmla="*/ 172357 h 754636"/>
              <a:gd name="connsiteX2" fmla="*/ 360522 w 2448308"/>
              <a:gd name="connsiteY2" fmla="*/ 190500 h 754636"/>
              <a:gd name="connsiteX3" fmla="*/ 61165 w 2448308"/>
              <a:gd name="connsiteY3" fmla="*/ 326571 h 754636"/>
              <a:gd name="connsiteX4" fmla="*/ 133736 w 2448308"/>
              <a:gd name="connsiteY4" fmla="*/ 598714 h 754636"/>
              <a:gd name="connsiteX5" fmla="*/ 1385593 w 2448308"/>
              <a:gd name="connsiteY5" fmla="*/ 743857 h 754636"/>
              <a:gd name="connsiteX6" fmla="*/ 2093165 w 2448308"/>
              <a:gd name="connsiteY6" fmla="*/ 725714 h 754636"/>
              <a:gd name="connsiteX7" fmla="*/ 2401593 w 2448308"/>
              <a:gd name="connsiteY7" fmla="*/ 580571 h 754636"/>
              <a:gd name="connsiteX8" fmla="*/ 2392522 w 2448308"/>
              <a:gd name="connsiteY8" fmla="*/ 117928 h 754636"/>
              <a:gd name="connsiteX9" fmla="*/ 1884522 w 2448308"/>
              <a:gd name="connsiteY9" fmla="*/ 0 h 75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8308" h="754636">
                <a:moveTo>
                  <a:pt x="2256450" y="281214"/>
                </a:moveTo>
                <a:cubicBezTo>
                  <a:pt x="2015301" y="234345"/>
                  <a:pt x="1774153" y="187476"/>
                  <a:pt x="1458165" y="172357"/>
                </a:cubicBezTo>
                <a:cubicBezTo>
                  <a:pt x="1142177" y="157238"/>
                  <a:pt x="593355" y="164798"/>
                  <a:pt x="360522" y="190500"/>
                </a:cubicBezTo>
                <a:cubicBezTo>
                  <a:pt x="127689" y="216202"/>
                  <a:pt x="98963" y="258535"/>
                  <a:pt x="61165" y="326571"/>
                </a:cubicBezTo>
                <a:cubicBezTo>
                  <a:pt x="23367" y="394607"/>
                  <a:pt x="-87002" y="529166"/>
                  <a:pt x="133736" y="598714"/>
                </a:cubicBezTo>
                <a:cubicBezTo>
                  <a:pt x="354474" y="668262"/>
                  <a:pt x="1059021" y="722690"/>
                  <a:pt x="1385593" y="743857"/>
                </a:cubicBezTo>
                <a:cubicBezTo>
                  <a:pt x="1712164" y="765024"/>
                  <a:pt x="1923832" y="752928"/>
                  <a:pt x="2093165" y="725714"/>
                </a:cubicBezTo>
                <a:cubicBezTo>
                  <a:pt x="2262498" y="698500"/>
                  <a:pt x="2351700" y="681869"/>
                  <a:pt x="2401593" y="580571"/>
                </a:cubicBezTo>
                <a:cubicBezTo>
                  <a:pt x="2451486" y="479273"/>
                  <a:pt x="2478701" y="214690"/>
                  <a:pt x="2392522" y="117928"/>
                </a:cubicBezTo>
                <a:cubicBezTo>
                  <a:pt x="2306343" y="21166"/>
                  <a:pt x="2095432" y="10583"/>
                  <a:pt x="1884522"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7447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we changed things</a:t>
            </a:r>
            <a:r>
              <a:rPr lang="is-IS" dirty="0" smtClean="0"/>
              <a: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31133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a:t>
            </a:r>
            <a:endParaRPr lang="en-US" dirty="0"/>
          </a:p>
        </p:txBody>
      </p:sp>
      <p:sp>
        <p:nvSpPr>
          <p:cNvPr id="3" name="Content Placeholder 2"/>
          <p:cNvSpPr>
            <a:spLocks noGrp="1"/>
          </p:cNvSpPr>
          <p:nvPr>
            <p:ph idx="1"/>
          </p:nvPr>
        </p:nvSpPr>
        <p:spPr/>
        <p:txBody>
          <a:bodyPr>
            <a:normAutofit fontScale="92500"/>
          </a:bodyPr>
          <a:lstStyle/>
          <a:p>
            <a:r>
              <a:rPr lang="en-US" dirty="0" smtClean="0"/>
              <a:t>Elliptic Curve Cryptography allows for the construction of “strong” public/private key pairs with key lengths that are far shorter than equivalent strength keys using RSA </a:t>
            </a:r>
          </a:p>
          <a:p>
            <a:pPr marL="457200" lvl="1" indent="0">
              <a:buNone/>
            </a:pPr>
            <a:r>
              <a:rPr lang="en-US" sz="1800" dirty="0" smtClean="0"/>
              <a:t>“256-bit ECC public key should provide comparable security to a 3072-bit RSA public key” *</a:t>
            </a:r>
          </a:p>
          <a:p>
            <a:pPr marL="457200" lvl="1" indent="0">
              <a:buNone/>
            </a:pPr>
            <a:endParaRPr lang="en-US" sz="1800" dirty="0" smtClean="0"/>
          </a:p>
          <a:p>
            <a:r>
              <a:rPr lang="en-US" dirty="0" smtClean="0"/>
              <a:t>And the DNS protocol has some sensitivities over size when using UDP</a:t>
            </a:r>
          </a:p>
          <a:p>
            <a:pPr lvl="1"/>
            <a:r>
              <a:rPr lang="en-US" dirty="0" smtClean="0"/>
              <a:t>UDP fragmentation has its issues in both V4 and V6</a:t>
            </a:r>
          </a:p>
          <a:p>
            <a:endParaRPr lang="en-US" sz="2200" dirty="0"/>
          </a:p>
        </p:txBody>
      </p:sp>
      <p:sp>
        <p:nvSpPr>
          <p:cNvPr id="4" name="Rectangle 3"/>
          <p:cNvSpPr/>
          <p:nvPr/>
        </p:nvSpPr>
        <p:spPr>
          <a:xfrm>
            <a:off x="5704400" y="6604056"/>
            <a:ext cx="3376538" cy="246221"/>
          </a:xfrm>
          <a:prstGeom prst="rect">
            <a:avLst/>
          </a:prstGeom>
        </p:spPr>
        <p:txBody>
          <a:bodyPr wrap="square">
            <a:spAutoFit/>
          </a:bodyPr>
          <a:lstStyle/>
          <a:p>
            <a:r>
              <a:rPr lang="en-US" sz="1000" dirty="0" smtClean="0"/>
              <a:t>* http</a:t>
            </a:r>
            <a:r>
              <a:rPr lang="en-US" sz="1000" dirty="0"/>
              <a:t>://</a:t>
            </a:r>
            <a:r>
              <a:rPr lang="en-US" sz="1000" dirty="0" err="1"/>
              <a:t>en.wikipedia.org</a:t>
            </a:r>
            <a:r>
              <a:rPr lang="en-US" sz="1000" dirty="0"/>
              <a:t>/wiki/</a:t>
            </a:r>
            <a:r>
              <a:rPr lang="en-US" sz="1000" dirty="0" err="1"/>
              <a:t>Elliptic_curve_cryptography</a:t>
            </a:r>
            <a:endParaRPr lang="en-US" sz="1000" dirty="0"/>
          </a:p>
        </p:txBody>
      </p:sp>
    </p:spTree>
    <p:extLst>
      <p:ext uri="{BB962C8B-B14F-4D97-AF65-F5344CB8AC3E}">
        <p14:creationId xmlns:p14="http://schemas.microsoft.com/office/powerpoint/2010/main" val="2121442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changed the Test Rig</a:t>
            </a:r>
            <a:endParaRPr lang="en-US" dirty="0"/>
          </a:p>
        </p:txBody>
      </p:sp>
      <p:sp>
        <p:nvSpPr>
          <p:cNvPr id="3" name="Content Placeholder 2"/>
          <p:cNvSpPr>
            <a:spLocks noGrp="1"/>
          </p:cNvSpPr>
          <p:nvPr>
            <p:ph idx="1"/>
          </p:nvPr>
        </p:nvSpPr>
        <p:spPr/>
        <p:txBody>
          <a:bodyPr>
            <a:normAutofit fontScale="92500"/>
          </a:bodyPr>
          <a:lstStyle/>
          <a:p>
            <a:r>
              <a:rPr lang="en-US" dirty="0" smtClean="0"/>
              <a:t>We were using a setup of:</a:t>
            </a:r>
          </a:p>
          <a:p>
            <a:pPr lvl="1"/>
            <a:r>
              <a:rPr lang="en-US" dirty="0" smtClean="0"/>
              <a:t>cycling through 250,000 unique signed domains, with a 3 minute TTL</a:t>
            </a:r>
          </a:p>
          <a:p>
            <a:pPr lvl="1"/>
            <a:r>
              <a:rPr lang="en-US" dirty="0" smtClean="0"/>
              <a:t>And serving 500,000 ads per day</a:t>
            </a:r>
          </a:p>
          <a:p>
            <a:pPr lvl="1"/>
            <a:r>
              <a:rPr lang="en-US" dirty="0" smtClean="0"/>
              <a:t>All over port 80</a:t>
            </a:r>
          </a:p>
          <a:p>
            <a:endParaRPr lang="en-US" dirty="0" smtClean="0"/>
          </a:p>
          <a:p>
            <a:r>
              <a:rPr lang="en-US" dirty="0" smtClean="0"/>
              <a:t>Now we need to cope with 10 – 20 M ads per day, and allow for secure access to essentially an unbounded namespace of signed subdomains</a:t>
            </a:r>
          </a:p>
          <a:p>
            <a:endParaRPr lang="en-US" dirty="0"/>
          </a:p>
        </p:txBody>
      </p:sp>
    </p:spTree>
    <p:extLst>
      <p:ext uri="{BB962C8B-B14F-4D97-AF65-F5344CB8AC3E}">
        <p14:creationId xmlns:p14="http://schemas.microsoft.com/office/powerpoint/2010/main" val="356840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RSA DNSSEC Validator Test Rig</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Authoritative server for RSA-signed zone</a:t>
            </a:r>
          </a:p>
          <a:p>
            <a:pPr marL="0" indent="0">
              <a:buNone/>
            </a:pPr>
            <a:r>
              <a:rPr lang="en-US" sz="2000" dirty="0"/>
              <a:t>	</a:t>
            </a:r>
            <a:r>
              <a:rPr lang="en-US" sz="2000" dirty="0" smtClean="0"/>
              <a:t>EVL DNS implementation (*)</a:t>
            </a:r>
          </a:p>
          <a:p>
            <a:pPr marL="0" indent="0">
              <a:buNone/>
            </a:pPr>
            <a:r>
              <a:rPr lang="en-US" sz="2000" dirty="0"/>
              <a:t>	</a:t>
            </a:r>
            <a:r>
              <a:rPr lang="en-US" sz="2000" dirty="0" smtClean="0"/>
              <a:t>Acts as if there is a wildcard signed delegated child zone</a:t>
            </a:r>
          </a:p>
          <a:p>
            <a:pPr marL="0" indent="0">
              <a:buNone/>
            </a:pPr>
            <a:r>
              <a:rPr lang="en-US" sz="2000" dirty="0"/>
              <a:t>	</a:t>
            </a:r>
            <a:r>
              <a:rPr lang="en-US" sz="2000" dirty="0" smtClean="0"/>
              <a:t>But the contents of the synthetic delegated zone is just the origin name</a:t>
            </a:r>
            <a:endParaRPr lang="en-US" sz="2000" dirty="0"/>
          </a:p>
          <a:p>
            <a:pPr marL="0" indent="0">
              <a:buNone/>
            </a:pPr>
            <a:r>
              <a:rPr lang="en-US" sz="2000" dirty="0" smtClean="0"/>
              <a:t> </a:t>
            </a:r>
            <a:r>
              <a:rPr lang="en-US" sz="2000" dirty="0"/>
              <a:t>	</a:t>
            </a:r>
            <a:r>
              <a:rPr lang="en-US" sz="2000" dirty="0" smtClean="0"/>
              <a:t>A single authoritative server instance serves both child and parent zones</a:t>
            </a:r>
            <a:endParaRPr lang="en-US" sz="2000" dirty="0"/>
          </a:p>
        </p:txBody>
      </p:sp>
      <p:sp>
        <p:nvSpPr>
          <p:cNvPr id="4" name="TextBox 3"/>
          <p:cNvSpPr txBox="1"/>
          <p:nvPr/>
        </p:nvSpPr>
        <p:spPr>
          <a:xfrm>
            <a:off x="3104092" y="6203919"/>
            <a:ext cx="5907386" cy="369332"/>
          </a:xfrm>
          <a:prstGeom prst="rect">
            <a:avLst/>
          </a:prstGeom>
          <a:solidFill>
            <a:schemeClr val="bg1"/>
          </a:solidFill>
        </p:spPr>
        <p:txBody>
          <a:bodyPr wrap="none" rtlCol="0">
            <a:spAutoFit/>
          </a:bodyPr>
          <a:lstStyle/>
          <a:p>
            <a:r>
              <a:rPr lang="en-US" dirty="0" smtClean="0">
                <a:solidFill>
                  <a:schemeClr val="accent6">
                    <a:lumMod val="50000"/>
                  </a:schemeClr>
                </a:solidFill>
                <a:latin typeface="AhnbergHand" charset="0"/>
                <a:ea typeface="AhnbergHand" charset="0"/>
                <a:cs typeface="AhnbergHand" charset="0"/>
              </a:rPr>
              <a:t>* Thanks to Ray Bellis and </a:t>
            </a:r>
            <a:r>
              <a:rPr lang="en-US" dirty="0" err="1" smtClean="0">
                <a:solidFill>
                  <a:schemeClr val="accent6">
                    <a:lumMod val="50000"/>
                  </a:schemeClr>
                </a:solidFill>
                <a:latin typeface="AhnbergHand" charset="0"/>
                <a:ea typeface="AhnbergHand" charset="0"/>
                <a:cs typeface="AhnbergHand" charset="0"/>
              </a:rPr>
              <a:t>Nominet</a:t>
            </a:r>
            <a:r>
              <a:rPr lang="en-US" dirty="0" smtClean="0">
                <a:solidFill>
                  <a:schemeClr val="accent6">
                    <a:lumMod val="50000"/>
                  </a:schemeClr>
                </a:solidFill>
                <a:latin typeface="AhnbergHand" charset="0"/>
                <a:ea typeface="AhnbergHand" charset="0"/>
                <a:cs typeface="AhnbergHand" charset="0"/>
              </a:rPr>
              <a:t> and ISC</a:t>
            </a:r>
            <a:endParaRPr lang="en-US" dirty="0">
              <a:solidFill>
                <a:schemeClr val="accent6">
                  <a:lumMod val="50000"/>
                </a:schemeClr>
              </a:solidFill>
              <a:latin typeface="AhnbergHand" charset="0"/>
              <a:ea typeface="AhnbergHand" charset="0"/>
              <a:cs typeface="AhnbergHand" charset="0"/>
            </a:endParaRPr>
          </a:p>
        </p:txBody>
      </p:sp>
    </p:spTree>
    <p:extLst>
      <p:ext uri="{BB962C8B-B14F-4D97-AF65-F5344CB8AC3E}">
        <p14:creationId xmlns:p14="http://schemas.microsoft.com/office/powerpoint/2010/main" val="1378214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we changed it again!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56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ECDSA DNSSEC Validator Test Rig</a:t>
            </a:r>
            <a:endParaRPr lang="en-US" dirty="0"/>
          </a:p>
        </p:txBody>
      </p:sp>
      <p:sp>
        <p:nvSpPr>
          <p:cNvPr id="3" name="Content Placeholder 2"/>
          <p:cNvSpPr>
            <a:spLocks noGrp="1"/>
          </p:cNvSpPr>
          <p:nvPr>
            <p:ph idx="1"/>
          </p:nvPr>
        </p:nvSpPr>
        <p:spPr>
          <a:xfrm>
            <a:off x="457200" y="1609725"/>
            <a:ext cx="8229600" cy="4525963"/>
          </a:xfrm>
        </p:spPr>
        <p:txBody>
          <a:bodyPr>
            <a:normAutofit/>
          </a:bodyPr>
          <a:lstStyle/>
          <a:p>
            <a:pPr marL="0" indent="0">
              <a:buNone/>
            </a:pPr>
            <a:r>
              <a:rPr lang="en-US" sz="2400" dirty="0" smtClean="0"/>
              <a:t>For ECDSA we use a second implementation* of this synthetic wildcard subdomain using three distinct authoritative servers:</a:t>
            </a:r>
          </a:p>
          <a:p>
            <a:pPr lvl="1"/>
            <a:r>
              <a:rPr lang="en-US" sz="2000" dirty="0" smtClean="0"/>
              <a:t>The parent and child servers are separate servers</a:t>
            </a:r>
          </a:p>
          <a:p>
            <a:pPr lvl="1"/>
            <a:r>
              <a:rPr lang="en-US" sz="2000" dirty="0" smtClean="0"/>
              <a:t>And the glue records of the delegation are only accessible from a separate glue zone server</a:t>
            </a:r>
          </a:p>
          <a:p>
            <a:pPr lvl="1"/>
            <a:endParaRPr lang="en-US" sz="2000" dirty="0"/>
          </a:p>
          <a:p>
            <a:pPr lvl="1"/>
            <a:r>
              <a:rPr lang="en-US" sz="2000" dirty="0" smtClean="0"/>
              <a:t>NS records are not validated, so the glue zone query logs are not used for this particular test</a:t>
            </a:r>
          </a:p>
          <a:p>
            <a:pPr lvl="1"/>
            <a:endParaRPr lang="en-US" sz="2000" dirty="0"/>
          </a:p>
          <a:p>
            <a:pPr lvl="1"/>
            <a:r>
              <a:rPr lang="en-US" sz="2000" dirty="0" smtClean="0"/>
              <a:t>This “</a:t>
            </a:r>
            <a:r>
              <a:rPr lang="en-US" sz="2000" dirty="0" err="1" smtClean="0"/>
              <a:t>glueless</a:t>
            </a:r>
            <a:r>
              <a:rPr lang="en-US" sz="2000" dirty="0" smtClean="0"/>
              <a:t>” form of delegation and the explicit separation of parent and child might alter some resolver </a:t>
            </a:r>
            <a:r>
              <a:rPr lang="en-US" sz="2000" dirty="0" err="1" smtClean="0"/>
              <a:t>behaviour</a:t>
            </a:r>
            <a:r>
              <a:rPr lang="en-US" sz="2000" dirty="0" smtClean="0"/>
              <a:t> with respect to validation queries</a:t>
            </a:r>
          </a:p>
          <a:p>
            <a:endParaRPr lang="en-US" sz="2400" dirty="0"/>
          </a:p>
        </p:txBody>
      </p:sp>
      <p:sp>
        <p:nvSpPr>
          <p:cNvPr id="4" name="TextBox 3"/>
          <p:cNvSpPr txBox="1"/>
          <p:nvPr/>
        </p:nvSpPr>
        <p:spPr>
          <a:xfrm>
            <a:off x="3104092" y="6203919"/>
            <a:ext cx="5907386" cy="369332"/>
          </a:xfrm>
          <a:prstGeom prst="rect">
            <a:avLst/>
          </a:prstGeom>
          <a:solidFill>
            <a:schemeClr val="bg1"/>
          </a:solidFill>
        </p:spPr>
        <p:txBody>
          <a:bodyPr wrap="none" rtlCol="0">
            <a:spAutoFit/>
          </a:bodyPr>
          <a:lstStyle/>
          <a:p>
            <a:r>
              <a:rPr lang="en-US" dirty="0" smtClean="0">
                <a:solidFill>
                  <a:schemeClr val="accent6">
                    <a:lumMod val="50000"/>
                  </a:schemeClr>
                </a:solidFill>
                <a:latin typeface="AhnbergHand" charset="0"/>
                <a:ea typeface="AhnbergHand" charset="0"/>
                <a:cs typeface="AhnbergHand" charset="0"/>
              </a:rPr>
              <a:t>* Thanks to Ray Bellis and </a:t>
            </a:r>
            <a:r>
              <a:rPr lang="en-US" dirty="0" err="1" smtClean="0">
                <a:solidFill>
                  <a:schemeClr val="accent6">
                    <a:lumMod val="50000"/>
                  </a:schemeClr>
                </a:solidFill>
                <a:latin typeface="AhnbergHand" charset="0"/>
                <a:ea typeface="AhnbergHand" charset="0"/>
                <a:cs typeface="AhnbergHand" charset="0"/>
              </a:rPr>
              <a:t>Nominet</a:t>
            </a:r>
            <a:r>
              <a:rPr lang="en-US" dirty="0" smtClean="0">
                <a:solidFill>
                  <a:schemeClr val="accent6">
                    <a:lumMod val="50000"/>
                  </a:schemeClr>
                </a:solidFill>
                <a:latin typeface="AhnbergHand" charset="0"/>
                <a:ea typeface="AhnbergHand" charset="0"/>
                <a:cs typeface="AhnbergHand" charset="0"/>
              </a:rPr>
              <a:t> and ISC</a:t>
            </a:r>
            <a:endParaRPr lang="en-US" dirty="0">
              <a:solidFill>
                <a:schemeClr val="accent6">
                  <a:lumMod val="50000"/>
                </a:schemeClr>
              </a:solidFill>
              <a:latin typeface="AhnbergHand" charset="0"/>
              <a:ea typeface="AhnbergHand" charset="0"/>
              <a:cs typeface="AhnbergHand" charset="0"/>
            </a:endParaRPr>
          </a:p>
        </p:txBody>
      </p:sp>
    </p:spTree>
    <p:extLst>
      <p:ext uri="{BB962C8B-B14F-4D97-AF65-F5344CB8AC3E}">
        <p14:creationId xmlns:p14="http://schemas.microsoft.com/office/powerpoint/2010/main" val="1049233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Hmmm</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Did we tickle unanticipated resolver </a:t>
            </a:r>
            <a:r>
              <a:rPr lang="en-US" dirty="0" err="1" smtClean="0"/>
              <a:t>behaviour</a:t>
            </a:r>
            <a:r>
              <a:rPr lang="en-US" dirty="0" smtClean="0"/>
              <a:t> by using a </a:t>
            </a:r>
            <a:r>
              <a:rPr lang="en-US" dirty="0" err="1" smtClean="0"/>
              <a:t>glueless</a:t>
            </a:r>
            <a:r>
              <a:rPr lang="en-US" dirty="0" smtClean="0"/>
              <a:t> structure of synthetic signed subdomains</a:t>
            </a:r>
            <a:r>
              <a:rPr lang="en-US" dirty="0" smtClean="0"/>
              <a:t>?</a:t>
            </a:r>
          </a:p>
          <a:p>
            <a:pPr marL="0" indent="0">
              <a:buNone/>
            </a:pPr>
            <a:endParaRPr lang="en-US" dirty="0"/>
          </a:p>
          <a:p>
            <a:pPr marL="0" indent="0">
              <a:buNone/>
            </a:pPr>
            <a:r>
              <a:rPr lang="en-US" dirty="0" smtClean="0"/>
              <a:t>Let’s check by using an experiment that has both glue and </a:t>
            </a:r>
            <a:r>
              <a:rPr lang="en-US" dirty="0" err="1" smtClean="0"/>
              <a:t>glueless</a:t>
            </a:r>
            <a:r>
              <a:rPr lang="en-US" dirty="0" smtClean="0"/>
              <a:t> RSA-signed records</a:t>
            </a:r>
            <a:endParaRPr lang="en-US" dirty="0" smtClean="0"/>
          </a:p>
        </p:txBody>
      </p:sp>
    </p:spTree>
    <p:extLst>
      <p:ext uri="{BB962C8B-B14F-4D97-AF65-F5344CB8AC3E}">
        <p14:creationId xmlns:p14="http://schemas.microsoft.com/office/powerpoint/2010/main" val="3917613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 – Glue vs </a:t>
            </a:r>
            <a:r>
              <a:rPr lang="en-US" dirty="0" err="1" smtClean="0"/>
              <a:t>Glueless</a:t>
            </a:r>
            <a:endParaRPr lang="en-US" dirty="0"/>
          </a:p>
        </p:txBody>
      </p:sp>
      <p:sp>
        <p:nvSpPr>
          <p:cNvPr id="3" name="Content Placeholder 2"/>
          <p:cNvSpPr>
            <a:spLocks noGrp="1"/>
          </p:cNvSpPr>
          <p:nvPr>
            <p:ph idx="1"/>
          </p:nvPr>
        </p:nvSpPr>
        <p:spPr>
          <a:xfrm>
            <a:off x="457200" y="1619250"/>
            <a:ext cx="8229600" cy="4525963"/>
          </a:xfrm>
        </p:spPr>
        <p:txBody>
          <a:bodyPr>
            <a:normAutofit/>
          </a:bodyPr>
          <a:lstStyle/>
          <a:p>
            <a:pPr marL="0" indent="0">
              <a:buNone/>
            </a:pPr>
            <a:r>
              <a:rPr lang="en-US" sz="2800" dirty="0" smtClean="0"/>
              <a:t>Validated RSA with Glue:						</a:t>
            </a:r>
            <a:r>
              <a:rPr lang="is-IS" sz="2800" dirty="0" smtClean="0"/>
              <a:t>2,889,062</a:t>
            </a:r>
          </a:p>
          <a:p>
            <a:pPr lvl="1"/>
            <a:r>
              <a:rPr lang="is-IS" sz="2400" dirty="0"/>
              <a:t>Saw both Glue and </a:t>
            </a:r>
            <a:r>
              <a:rPr lang="is-IS" sz="2400" dirty="0" smtClean="0"/>
              <a:t>Glueless Queries:</a:t>
            </a:r>
            <a:r>
              <a:rPr lang="is-IS" sz="2400" dirty="0"/>
              <a:t>	</a:t>
            </a:r>
            <a:r>
              <a:rPr lang="is-IS" sz="2400" dirty="0" smtClean="0"/>
              <a:t>	 2,355,369</a:t>
            </a:r>
          </a:p>
          <a:p>
            <a:pPr lvl="1"/>
            <a:r>
              <a:rPr lang="en-US" sz="2400" dirty="0" smtClean="0"/>
              <a:t>Validated </a:t>
            </a:r>
            <a:r>
              <a:rPr lang="en-US" sz="2400" dirty="0" err="1" smtClean="0"/>
              <a:t>Glueless</a:t>
            </a:r>
            <a:r>
              <a:rPr lang="en-US" sz="2400" dirty="0" smtClean="0"/>
              <a:t> with RSA				 </a:t>
            </a:r>
            <a:r>
              <a:rPr lang="is-IS" sz="2400" dirty="0" smtClean="0"/>
              <a:t>2,258,026 (96%)</a:t>
            </a:r>
          </a:p>
          <a:p>
            <a:pPr lvl="1"/>
            <a:endParaRPr lang="is-IS" sz="2400" dirty="0"/>
          </a:p>
          <a:p>
            <a:pPr marL="0" indent="0">
              <a:buNone/>
            </a:pPr>
            <a:endParaRPr lang="is-IS" sz="2400" dirty="0" smtClean="0"/>
          </a:p>
          <a:p>
            <a:pPr marL="0" indent="0">
              <a:buNone/>
            </a:pPr>
            <a:endParaRPr lang="is-IS" sz="2400" dirty="0"/>
          </a:p>
          <a:p>
            <a:pPr marL="0" indent="0">
              <a:buNone/>
            </a:pPr>
            <a:r>
              <a:rPr lang="is-IS" sz="2400" dirty="0" smtClean="0"/>
              <a:t>It appears that the shift from Glued to a Glueless delegation does not have a major impact on DNS resolver </a:t>
            </a:r>
            <a:r>
              <a:rPr lang="is-IS" sz="2400" dirty="0" smtClean="0"/>
              <a:t>behaviour</a:t>
            </a:r>
          </a:p>
          <a:p>
            <a:pPr marL="0" indent="0">
              <a:buNone/>
            </a:pPr>
            <a:r>
              <a:rPr lang="is-IS" sz="2400" dirty="0" smtClean="0"/>
              <a:t>So now let’s check RSA vs ECDSA</a:t>
            </a:r>
            <a:r>
              <a:rPr lang="en-US" dirty="0" smtClean="0"/>
              <a:t>		</a:t>
            </a:r>
            <a:endParaRPr lang="en-US" dirty="0"/>
          </a:p>
        </p:txBody>
      </p:sp>
      <p:sp>
        <p:nvSpPr>
          <p:cNvPr id="4" name="Freeform 3"/>
          <p:cNvSpPr/>
          <p:nvPr/>
        </p:nvSpPr>
        <p:spPr>
          <a:xfrm>
            <a:off x="7530323" y="2477925"/>
            <a:ext cx="1191345" cy="1029656"/>
          </a:xfrm>
          <a:custGeom>
            <a:avLst/>
            <a:gdLst>
              <a:gd name="connsiteX0" fmla="*/ 184927 w 1191345"/>
              <a:gd name="connsiteY0" fmla="*/ 651038 h 1029656"/>
              <a:gd name="connsiteX1" fmla="*/ 263508 w 1191345"/>
              <a:gd name="connsiteY1" fmla="*/ 672469 h 1029656"/>
              <a:gd name="connsiteX2" fmla="*/ 1056465 w 1191345"/>
              <a:gd name="connsiteY2" fmla="*/ 622463 h 1029656"/>
              <a:gd name="connsiteX3" fmla="*/ 1156477 w 1191345"/>
              <a:gd name="connsiteY3" fmla="*/ 193838 h 1029656"/>
              <a:gd name="connsiteX4" fmla="*/ 684990 w 1191345"/>
              <a:gd name="connsiteY4" fmla="*/ 956 h 1029656"/>
              <a:gd name="connsiteX5" fmla="*/ 292083 w 1191345"/>
              <a:gd name="connsiteY5" fmla="*/ 265275 h 1029656"/>
              <a:gd name="connsiteX6" fmla="*/ 13477 w 1191345"/>
              <a:gd name="connsiteY6" fmla="*/ 743906 h 1029656"/>
              <a:gd name="connsiteX7" fmla="*/ 727852 w 1191345"/>
              <a:gd name="connsiteY7" fmla="*/ 1029656 h 10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345" h="1029656">
                <a:moveTo>
                  <a:pt x="184927" y="651038"/>
                </a:moveTo>
                <a:cubicBezTo>
                  <a:pt x="151589" y="664135"/>
                  <a:pt x="118252" y="677232"/>
                  <a:pt x="263508" y="672469"/>
                </a:cubicBezTo>
                <a:cubicBezTo>
                  <a:pt x="408764" y="667707"/>
                  <a:pt x="907637" y="702235"/>
                  <a:pt x="1056465" y="622463"/>
                </a:cubicBezTo>
                <a:cubicBezTo>
                  <a:pt x="1205293" y="542691"/>
                  <a:pt x="1218389" y="297422"/>
                  <a:pt x="1156477" y="193838"/>
                </a:cubicBezTo>
                <a:cubicBezTo>
                  <a:pt x="1094565" y="90254"/>
                  <a:pt x="829056" y="-10950"/>
                  <a:pt x="684990" y="956"/>
                </a:cubicBezTo>
                <a:cubicBezTo>
                  <a:pt x="540924" y="12862"/>
                  <a:pt x="404002" y="141450"/>
                  <a:pt x="292083" y="265275"/>
                </a:cubicBezTo>
                <a:cubicBezTo>
                  <a:pt x="180164" y="389100"/>
                  <a:pt x="-59151" y="616509"/>
                  <a:pt x="13477" y="743906"/>
                </a:cubicBezTo>
                <a:cubicBezTo>
                  <a:pt x="86105" y="871303"/>
                  <a:pt x="727852" y="1029656"/>
                  <a:pt x="727852" y="1029656"/>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1913383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a:t>Over 4</a:t>
            </a:r>
            <a:r>
              <a:rPr lang="en-US" sz="2400" dirty="0" smtClean="0"/>
              <a:t>5 </a:t>
            </a:r>
            <a:r>
              <a:rPr lang="en-US" sz="2400" dirty="0"/>
              <a:t>days in </a:t>
            </a:r>
            <a:r>
              <a:rPr lang="en-US" sz="2400" dirty="0" smtClean="0"/>
              <a:t>December 2015 – January 2016 </a:t>
            </a:r>
            <a:r>
              <a:rPr lang="en-US" sz="2400" dirty="0"/>
              <a:t>we saw:</a:t>
            </a:r>
          </a:p>
          <a:p>
            <a:pPr marL="0" indent="0">
              <a:buNone/>
            </a:pPr>
            <a:r>
              <a:rPr lang="en-US" sz="2400" dirty="0"/>
              <a:t>   </a:t>
            </a:r>
            <a:r>
              <a:rPr lang="is-IS" sz="2000" b="1" dirty="0" smtClean="0"/>
              <a:t>765,257,019</a:t>
            </a:r>
            <a:r>
              <a:rPr lang="is-IS" sz="2000" dirty="0" smtClean="0"/>
              <a:t> </a:t>
            </a:r>
            <a:r>
              <a:rPr lang="en-US" sz="2000" dirty="0" smtClean="0"/>
              <a:t>completed </a:t>
            </a:r>
            <a:r>
              <a:rPr lang="en-US" sz="2000" dirty="0"/>
              <a:t>experiments</a:t>
            </a:r>
          </a:p>
          <a:p>
            <a:pPr marL="400050" lvl="1" indent="0">
              <a:buNone/>
            </a:pPr>
            <a:r>
              <a:rPr lang="en-US" sz="2000" dirty="0"/>
              <a:t>  </a:t>
            </a:r>
            <a:r>
              <a:rPr lang="is-IS" sz="2000" dirty="0" smtClean="0"/>
              <a:t>208,980,333</a:t>
            </a:r>
            <a:r>
              <a:rPr lang="en-US" sz="2000" dirty="0" smtClean="0"/>
              <a:t>  </a:t>
            </a:r>
            <a:r>
              <a:rPr lang="en-US" sz="2000" dirty="0"/>
              <a:t>experiments queried for the DNSKEY RR of a validly signed (RSA) domain </a:t>
            </a:r>
            <a:r>
              <a:rPr lang="en-US" sz="2000" b="1" dirty="0"/>
              <a:t>(</a:t>
            </a:r>
            <a:r>
              <a:rPr lang="en-US" sz="2000" b="1" dirty="0" smtClean="0"/>
              <a:t>27.3%</a:t>
            </a:r>
            <a:r>
              <a:rPr lang="en-US" sz="2000" dirty="0" smtClean="0"/>
              <a:t>)</a:t>
            </a:r>
            <a:endParaRPr lang="en-US" sz="2000" dirty="0"/>
          </a:p>
          <a:p>
            <a:pPr marL="400050" lvl="1" indent="0">
              <a:buNone/>
            </a:pPr>
            <a:endParaRPr lang="en-US" sz="2000" dirty="0"/>
          </a:p>
          <a:p>
            <a:pPr marL="400050" lvl="1" indent="0">
              <a:buNone/>
            </a:pPr>
            <a:r>
              <a:rPr lang="en-US" sz="2000" dirty="0"/>
              <a:t>  </a:t>
            </a:r>
            <a:r>
              <a:rPr lang="is-IS" sz="2000" dirty="0" smtClean="0"/>
              <a:t>183,240,945</a:t>
            </a:r>
            <a:r>
              <a:rPr lang="en-US" sz="2000" dirty="0" smtClean="0"/>
              <a:t>  </a:t>
            </a:r>
            <a:r>
              <a:rPr lang="en-US" sz="2000" dirty="0"/>
              <a:t>experiments queried for the DNSKEY RR of a validly signed (</a:t>
            </a:r>
            <a:r>
              <a:rPr lang="en-US" sz="2000" dirty="0" smtClean="0"/>
              <a:t>ECDSA) </a:t>
            </a:r>
            <a:r>
              <a:rPr lang="en-US" sz="2000" dirty="0"/>
              <a:t>domain </a:t>
            </a:r>
            <a:r>
              <a:rPr lang="en-US" sz="2000" dirty="0" smtClean="0"/>
              <a:t>(</a:t>
            </a:r>
            <a:r>
              <a:rPr lang="en-US" sz="2000" b="1" dirty="0" smtClean="0"/>
              <a:t>23.9%</a:t>
            </a:r>
            <a:r>
              <a:rPr lang="en-US" sz="2000" dirty="0" smtClean="0"/>
              <a:t>)</a:t>
            </a:r>
            <a:endParaRPr lang="en-US" sz="2000" dirty="0"/>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protocol, then it appears that there is a fall by 8.2% in validation when using the ECC protocol</a:t>
            </a:r>
          </a:p>
          <a:p>
            <a:pPr marL="0" indent="0">
              <a:buNone/>
            </a:pPr>
            <a:endParaRPr lang="en-US" sz="2400" dirty="0" smtClean="0"/>
          </a:p>
          <a:p>
            <a:pPr marL="0" indent="0">
              <a:buNone/>
            </a:pPr>
            <a:r>
              <a:rPr lang="en-US" sz="2400" dirty="0" smtClean="0"/>
              <a:t>1 in 3 RSA experiments that fetched the DNSKEY did not fetch the ECC DNSKEY</a:t>
            </a:r>
          </a:p>
          <a:p>
            <a:pPr marL="400050" lvl="1" indent="0">
              <a:buNone/>
            </a:pPr>
            <a:endParaRPr lang="en-US" sz="2000" dirty="0"/>
          </a:p>
          <a:p>
            <a:pPr marL="400050" lvl="1" indent="0">
              <a:buNone/>
            </a:pPr>
            <a:endParaRPr lang="en-US" sz="2000" dirty="0"/>
          </a:p>
        </p:txBody>
      </p:sp>
      <p:sp>
        <p:nvSpPr>
          <p:cNvPr id="7" name="Rectangle 6"/>
          <p:cNvSpPr/>
          <p:nvPr/>
        </p:nvSpPr>
        <p:spPr>
          <a:xfrm>
            <a:off x="112316" y="4083894"/>
            <a:ext cx="8777894" cy="215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12316" y="3988644"/>
            <a:ext cx="8777894" cy="215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089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a:t>Over 4</a:t>
            </a:r>
            <a:r>
              <a:rPr lang="en-US" sz="2400" dirty="0" smtClean="0"/>
              <a:t>5 </a:t>
            </a:r>
            <a:r>
              <a:rPr lang="en-US" sz="2400" dirty="0"/>
              <a:t>days in </a:t>
            </a:r>
            <a:r>
              <a:rPr lang="en-US" sz="2400" dirty="0" smtClean="0"/>
              <a:t>December 2015 – January 2016 </a:t>
            </a:r>
            <a:r>
              <a:rPr lang="en-US" sz="2400" dirty="0"/>
              <a:t>we saw:</a:t>
            </a:r>
          </a:p>
          <a:p>
            <a:pPr marL="0" indent="0">
              <a:buNone/>
            </a:pPr>
            <a:r>
              <a:rPr lang="en-US" sz="2400" dirty="0"/>
              <a:t>   </a:t>
            </a:r>
            <a:r>
              <a:rPr lang="is-IS" sz="2000" b="1" dirty="0" smtClean="0"/>
              <a:t>765,257,019</a:t>
            </a:r>
            <a:r>
              <a:rPr lang="is-IS" sz="2000" dirty="0" smtClean="0"/>
              <a:t> </a:t>
            </a:r>
            <a:r>
              <a:rPr lang="en-US" sz="2000" dirty="0" smtClean="0"/>
              <a:t>completed </a:t>
            </a:r>
            <a:r>
              <a:rPr lang="en-US" sz="2000" dirty="0"/>
              <a:t>experiments</a:t>
            </a:r>
          </a:p>
          <a:p>
            <a:pPr marL="400050" lvl="1" indent="0">
              <a:buNone/>
            </a:pPr>
            <a:r>
              <a:rPr lang="en-US" sz="2000" dirty="0"/>
              <a:t>  </a:t>
            </a:r>
            <a:r>
              <a:rPr lang="is-IS" sz="2000" dirty="0" smtClean="0"/>
              <a:t>208,980,333</a:t>
            </a:r>
            <a:r>
              <a:rPr lang="en-US" sz="2000" dirty="0" smtClean="0"/>
              <a:t>  </a:t>
            </a:r>
            <a:r>
              <a:rPr lang="en-US" sz="2000" dirty="0"/>
              <a:t>experiments queried for the DNSKEY RR of a validly signed (RSA) domain </a:t>
            </a:r>
            <a:r>
              <a:rPr lang="en-US" sz="2000" b="1" dirty="0"/>
              <a:t>(</a:t>
            </a:r>
            <a:r>
              <a:rPr lang="en-US" sz="2000" b="1" dirty="0" smtClean="0"/>
              <a:t>27.3%</a:t>
            </a:r>
            <a:r>
              <a:rPr lang="en-US" sz="2000" dirty="0" smtClean="0"/>
              <a:t>)</a:t>
            </a:r>
            <a:endParaRPr lang="en-US" sz="2000" dirty="0"/>
          </a:p>
          <a:p>
            <a:pPr marL="400050" lvl="1" indent="0">
              <a:buNone/>
            </a:pPr>
            <a:endParaRPr lang="en-US" sz="2000" dirty="0"/>
          </a:p>
          <a:p>
            <a:pPr marL="400050" lvl="1" indent="0">
              <a:buNone/>
            </a:pPr>
            <a:r>
              <a:rPr lang="en-US" sz="2000" dirty="0"/>
              <a:t>  </a:t>
            </a:r>
            <a:r>
              <a:rPr lang="is-IS" sz="2000" dirty="0" smtClean="0"/>
              <a:t>183,240,945</a:t>
            </a:r>
            <a:r>
              <a:rPr lang="en-US" sz="2000" dirty="0" smtClean="0"/>
              <a:t>  </a:t>
            </a:r>
            <a:r>
              <a:rPr lang="en-US" sz="2000" dirty="0"/>
              <a:t>experiments queried for the DNSKEY RR of a validly signed (</a:t>
            </a:r>
            <a:r>
              <a:rPr lang="en-US" sz="2000" dirty="0" smtClean="0"/>
              <a:t>ECDSA) </a:t>
            </a:r>
            <a:r>
              <a:rPr lang="en-US" sz="2000" dirty="0"/>
              <a:t>domain </a:t>
            </a:r>
            <a:r>
              <a:rPr lang="en-US" sz="2000" dirty="0" smtClean="0"/>
              <a:t>(</a:t>
            </a:r>
            <a:r>
              <a:rPr lang="en-US" sz="2000" b="1" dirty="0" smtClean="0"/>
              <a:t>23.9%</a:t>
            </a:r>
            <a:r>
              <a:rPr lang="en-US" sz="2000" dirty="0" smtClean="0"/>
              <a:t>)</a:t>
            </a:r>
            <a:endParaRPr lang="en-US" sz="2000" dirty="0"/>
          </a:p>
          <a:p>
            <a:pPr marL="0" indent="0">
              <a:buNone/>
            </a:pPr>
            <a:endParaRPr lang="en-US" sz="2400" dirty="0" smtClean="0"/>
          </a:p>
          <a:p>
            <a:pPr marL="0" indent="0">
              <a:buNone/>
            </a:pPr>
            <a:r>
              <a:rPr lang="en-US" sz="2400" dirty="0" smtClean="0"/>
              <a:t>If we assume that the DNSKEY query indicates that the resolver “</a:t>
            </a:r>
            <a:r>
              <a:rPr lang="en-US" sz="2400" dirty="0" smtClean="0"/>
              <a:t>recognizes</a:t>
            </a:r>
            <a:r>
              <a:rPr lang="en-US" sz="2400" dirty="0" smtClean="0"/>
              <a:t>” the protocol, then it appears that there is a fall by 19.5% in validation when using the ECC protocol</a:t>
            </a:r>
          </a:p>
          <a:p>
            <a:pPr marL="0" indent="0">
              <a:buNone/>
            </a:pPr>
            <a:endParaRPr lang="en-US" sz="2400" dirty="0" smtClean="0"/>
          </a:p>
          <a:p>
            <a:pPr marL="0" indent="0">
              <a:buNone/>
            </a:pPr>
            <a:r>
              <a:rPr lang="en-US" sz="2400" dirty="0" smtClean="0"/>
              <a:t>1 in 5 RSA experiments that fetched the DNSKEY did not fetch the ECC DNSKEY</a:t>
            </a:r>
          </a:p>
          <a:p>
            <a:pPr marL="400050" lvl="1" indent="0">
              <a:buNone/>
            </a:pPr>
            <a:endParaRPr lang="en-US" sz="2000" dirty="0"/>
          </a:p>
          <a:p>
            <a:pPr marL="400050" lvl="1" indent="0">
              <a:buNone/>
            </a:pPr>
            <a:endParaRPr lang="en-US" sz="2000" dirty="0"/>
          </a:p>
        </p:txBody>
      </p:sp>
    </p:spTree>
    <p:extLst>
      <p:ext uri="{BB962C8B-B14F-4D97-AF65-F5344CB8AC3E}">
        <p14:creationId xmlns:p14="http://schemas.microsoft.com/office/powerpoint/2010/main" val="2015940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2016</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a:t>Over 4</a:t>
            </a:r>
            <a:r>
              <a:rPr lang="en-US" sz="2400" dirty="0" smtClean="0"/>
              <a:t>5 </a:t>
            </a:r>
            <a:r>
              <a:rPr lang="en-US" sz="2400" dirty="0"/>
              <a:t>days in </a:t>
            </a:r>
            <a:r>
              <a:rPr lang="en-US" sz="2400" dirty="0" smtClean="0"/>
              <a:t>December 2015 – January 2016 </a:t>
            </a:r>
            <a:r>
              <a:rPr lang="en-US" sz="2400" dirty="0"/>
              <a:t>we saw:</a:t>
            </a:r>
          </a:p>
          <a:p>
            <a:pPr marL="0" indent="0">
              <a:buNone/>
            </a:pPr>
            <a:r>
              <a:rPr lang="en-US" sz="2400" dirty="0"/>
              <a:t>   </a:t>
            </a:r>
            <a:r>
              <a:rPr lang="is-IS" sz="2000" b="1" dirty="0" smtClean="0"/>
              <a:t>765,257,019</a:t>
            </a:r>
            <a:r>
              <a:rPr lang="is-IS" sz="2000" dirty="0" smtClean="0"/>
              <a:t> </a:t>
            </a:r>
            <a:r>
              <a:rPr lang="en-US" sz="2000" dirty="0" smtClean="0"/>
              <a:t>completed </a:t>
            </a:r>
            <a:r>
              <a:rPr lang="en-US" sz="2000" dirty="0"/>
              <a:t>experiments</a:t>
            </a:r>
          </a:p>
          <a:p>
            <a:pPr marL="400050" lvl="1" indent="0">
              <a:buNone/>
            </a:pPr>
            <a:r>
              <a:rPr lang="en-US" sz="2000" dirty="0"/>
              <a:t>  </a:t>
            </a:r>
            <a:r>
              <a:rPr lang="is-IS" sz="2000" dirty="0" smtClean="0"/>
              <a:t>208,980,333</a:t>
            </a:r>
            <a:r>
              <a:rPr lang="en-US" sz="2000" dirty="0" smtClean="0"/>
              <a:t>  </a:t>
            </a:r>
            <a:r>
              <a:rPr lang="en-US" sz="2000" dirty="0"/>
              <a:t>experiments queried for the DNSKEY RR of a validly signed (RSA) domain </a:t>
            </a:r>
            <a:r>
              <a:rPr lang="en-US" sz="2000" b="1" dirty="0"/>
              <a:t>(</a:t>
            </a:r>
            <a:r>
              <a:rPr lang="en-US" sz="2000" b="1" dirty="0" smtClean="0"/>
              <a:t>27.3%</a:t>
            </a:r>
            <a:r>
              <a:rPr lang="en-US" sz="2000" dirty="0" smtClean="0"/>
              <a:t>)</a:t>
            </a:r>
            <a:endParaRPr lang="en-US" sz="2000" dirty="0"/>
          </a:p>
          <a:p>
            <a:pPr marL="400050" lvl="1" indent="0">
              <a:buNone/>
            </a:pPr>
            <a:endParaRPr lang="en-US" sz="2000" dirty="0"/>
          </a:p>
          <a:p>
            <a:pPr marL="400050" lvl="1" indent="0">
              <a:buNone/>
            </a:pPr>
            <a:r>
              <a:rPr lang="en-US" sz="2000" dirty="0"/>
              <a:t>  </a:t>
            </a:r>
            <a:r>
              <a:rPr lang="is-IS" sz="2000" dirty="0" smtClean="0"/>
              <a:t>183,240,945</a:t>
            </a:r>
            <a:r>
              <a:rPr lang="en-US" sz="2000" dirty="0" smtClean="0"/>
              <a:t>  </a:t>
            </a:r>
            <a:r>
              <a:rPr lang="en-US" sz="2000" dirty="0"/>
              <a:t>experiments queried for the DNSKEY RR of a validly signed (</a:t>
            </a:r>
            <a:r>
              <a:rPr lang="en-US" sz="2000" dirty="0" smtClean="0"/>
              <a:t>ECDSA) </a:t>
            </a:r>
            <a:r>
              <a:rPr lang="en-US" sz="2000" dirty="0"/>
              <a:t>domain </a:t>
            </a:r>
            <a:r>
              <a:rPr lang="en-US" sz="2000" dirty="0" smtClean="0"/>
              <a:t>(</a:t>
            </a:r>
            <a:r>
              <a:rPr lang="en-US" sz="2000" b="1" dirty="0" smtClean="0"/>
              <a:t>23.9%</a:t>
            </a:r>
            <a:r>
              <a:rPr lang="en-US" sz="2000" dirty="0" smtClean="0"/>
              <a:t>)</a:t>
            </a:r>
            <a:endParaRPr lang="en-US" sz="2000" dirty="0"/>
          </a:p>
          <a:p>
            <a:pPr marL="0" indent="0">
              <a:buNone/>
            </a:pPr>
            <a:endParaRPr lang="en-US" sz="2400" dirty="0" smtClean="0"/>
          </a:p>
          <a:p>
            <a:pPr marL="0" indent="0">
              <a:buNone/>
            </a:pPr>
            <a:r>
              <a:rPr lang="en-US" sz="2400" dirty="0" smtClean="0"/>
              <a:t>If we assume that the DNSKEY query indicates that the resolver “</a:t>
            </a:r>
            <a:r>
              <a:rPr lang="en-US" sz="2400" dirty="0" smtClean="0"/>
              <a:t>recognizes</a:t>
            </a:r>
            <a:r>
              <a:rPr lang="en-US" sz="2400" dirty="0" smtClean="0"/>
              <a:t>” the protocol, then it appears that there is a fall by 19.5% in validation when using the ECC protocol</a:t>
            </a:r>
          </a:p>
          <a:p>
            <a:pPr marL="0" indent="0">
              <a:buNone/>
            </a:pPr>
            <a:endParaRPr lang="en-US" sz="2400" dirty="0" smtClean="0"/>
          </a:p>
          <a:p>
            <a:pPr marL="0" indent="0">
              <a:buNone/>
            </a:pPr>
            <a:r>
              <a:rPr lang="en-US" sz="2400" dirty="0" smtClean="0"/>
              <a:t>1 in 5 RSA experiments that fetched the DNSKEY did not fetch the ECC DNSKEY</a:t>
            </a:r>
          </a:p>
          <a:p>
            <a:pPr marL="400050" lvl="1" indent="0">
              <a:buNone/>
            </a:pPr>
            <a:endParaRPr lang="en-US" sz="2000" dirty="0"/>
          </a:p>
          <a:p>
            <a:pPr marL="400050" lvl="1"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591" y="4336255"/>
            <a:ext cx="3444891" cy="2212797"/>
          </a:xfrm>
          <a:prstGeom prst="rect">
            <a:avLst/>
          </a:prstGeom>
          <a:ln>
            <a:solidFill>
              <a:schemeClr val="accent6">
                <a:lumMod val="50000"/>
              </a:schemeClr>
            </a:solidFill>
          </a:ln>
        </p:spPr>
      </p:pic>
      <p:sp>
        <p:nvSpPr>
          <p:cNvPr id="5" name="Freeform 4"/>
          <p:cNvSpPr/>
          <p:nvPr/>
        </p:nvSpPr>
        <p:spPr>
          <a:xfrm>
            <a:off x="183002" y="5320996"/>
            <a:ext cx="1986820" cy="1334716"/>
          </a:xfrm>
          <a:custGeom>
            <a:avLst/>
            <a:gdLst>
              <a:gd name="connsiteX0" fmla="*/ 431361 w 1986820"/>
              <a:gd name="connsiteY0" fmla="*/ 1165529 h 1334716"/>
              <a:gd name="connsiteX1" fmla="*/ 781404 w 1986820"/>
              <a:gd name="connsiteY1" fmla="*/ 1172673 h 1334716"/>
              <a:gd name="connsiteX2" fmla="*/ 1924404 w 1986820"/>
              <a:gd name="connsiteY2" fmla="*/ 886923 h 1334716"/>
              <a:gd name="connsiteX3" fmla="*/ 1652942 w 1986820"/>
              <a:gd name="connsiteY3" fmla="*/ 165404 h 1334716"/>
              <a:gd name="connsiteX4" fmla="*/ 117036 w 1986820"/>
              <a:gd name="connsiteY4" fmla="*/ 36817 h 1334716"/>
              <a:gd name="connsiteX5" fmla="*/ 131323 w 1986820"/>
              <a:gd name="connsiteY5" fmla="*/ 679754 h 1334716"/>
              <a:gd name="connsiteX6" fmla="*/ 331348 w 1986820"/>
              <a:gd name="connsiteY6" fmla="*/ 1286973 h 1334716"/>
              <a:gd name="connsiteX7" fmla="*/ 345636 w 1986820"/>
              <a:gd name="connsiteY7" fmla="*/ 1286973 h 1334716"/>
              <a:gd name="connsiteX8" fmla="*/ 324204 w 1986820"/>
              <a:gd name="connsiteY8" fmla="*/ 1215535 h 133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820" h="1334716">
                <a:moveTo>
                  <a:pt x="431361" y="1165529"/>
                </a:moveTo>
                <a:cubicBezTo>
                  <a:pt x="481962" y="1192318"/>
                  <a:pt x="532564" y="1219107"/>
                  <a:pt x="781404" y="1172673"/>
                </a:cubicBezTo>
                <a:cubicBezTo>
                  <a:pt x="1030244" y="1126239"/>
                  <a:pt x="1779148" y="1054801"/>
                  <a:pt x="1924404" y="886923"/>
                </a:cubicBezTo>
                <a:cubicBezTo>
                  <a:pt x="2069660" y="719045"/>
                  <a:pt x="1954170" y="307088"/>
                  <a:pt x="1652942" y="165404"/>
                </a:cubicBezTo>
                <a:cubicBezTo>
                  <a:pt x="1351714" y="23720"/>
                  <a:pt x="370639" y="-48908"/>
                  <a:pt x="117036" y="36817"/>
                </a:cubicBezTo>
                <a:cubicBezTo>
                  <a:pt x="-136567" y="122542"/>
                  <a:pt x="95604" y="471395"/>
                  <a:pt x="131323" y="679754"/>
                </a:cubicBezTo>
                <a:cubicBezTo>
                  <a:pt x="167042" y="888113"/>
                  <a:pt x="295629" y="1185770"/>
                  <a:pt x="331348" y="1286973"/>
                </a:cubicBezTo>
                <a:cubicBezTo>
                  <a:pt x="367067" y="1388176"/>
                  <a:pt x="346827" y="1298879"/>
                  <a:pt x="345636" y="1286973"/>
                </a:cubicBezTo>
                <a:cubicBezTo>
                  <a:pt x="344445" y="1275067"/>
                  <a:pt x="324204" y="1215535"/>
                  <a:pt x="324204" y="1215535"/>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998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Second </a:t>
            </a:r>
            <a:r>
              <a:rPr lang="en-US" dirty="0"/>
              <a:t>Approach  to answering the ECC question </a:t>
            </a:r>
            <a:r>
              <a:rPr lang="en-US" dirty="0" smtClean="0"/>
              <a:t>– DNS + WEB</a:t>
            </a:r>
            <a:endParaRPr lang="en-US" dirty="0"/>
          </a:p>
        </p:txBody>
      </p:sp>
      <p:sp>
        <p:nvSpPr>
          <p:cNvPr id="3" name="Content Placeholder 2"/>
          <p:cNvSpPr>
            <a:spLocks noGrp="1"/>
          </p:cNvSpPr>
          <p:nvPr>
            <p:ph idx="1"/>
          </p:nvPr>
        </p:nvSpPr>
        <p:spPr>
          <a:xfrm>
            <a:off x="457200" y="1643296"/>
            <a:ext cx="8686800" cy="4525963"/>
          </a:xfrm>
        </p:spPr>
        <p:txBody>
          <a:bodyPr>
            <a:normAutofit/>
          </a:bodyPr>
          <a:lstStyle/>
          <a:p>
            <a:pPr marL="0" indent="0">
              <a:buNone/>
            </a:pPr>
            <a:r>
              <a:rPr lang="en-US" sz="1200" dirty="0" smtClean="0">
                <a:latin typeface="Menlo Regular"/>
                <a:cs typeface="Menlo Regular"/>
              </a:rPr>
              <a:t>Data collection: 1/1/16 – 16/2/16</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 64,948,234 clients who appear to be exclusively using RSA DNSSEC-Validating resolvers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ECC Results:</a:t>
            </a:r>
            <a:endParaRPr lang="en-US" sz="1200" dirty="0">
              <a:latin typeface="Menlo Regular"/>
              <a:cs typeface="Menlo Regular"/>
            </a:endParaRPr>
          </a:p>
          <a:p>
            <a:pPr marL="0" indent="0">
              <a:buNone/>
            </a:pPr>
            <a:r>
              <a:rPr lang="en-US" sz="1200" dirty="0">
                <a:latin typeface="Menlo Regular"/>
                <a:cs typeface="Menlo Regular"/>
              </a:rPr>
              <a:t> </a:t>
            </a:r>
            <a:r>
              <a:rPr lang="en-US" sz="1200" dirty="0" smtClean="0">
                <a:latin typeface="Menlo Regular"/>
                <a:cs typeface="Menlo Regular"/>
              </a:rPr>
              <a:t> Success</a:t>
            </a:r>
            <a:r>
              <a:rPr lang="en-US" sz="1200" dirty="0">
                <a:latin typeface="Menlo Regular"/>
                <a:cs typeface="Menlo Regular"/>
              </a:rPr>
              <a:t>: </a:t>
            </a:r>
            <a:r>
              <a:rPr lang="en-US" sz="1200" dirty="0" smtClean="0">
                <a:latin typeface="Menlo Regular"/>
                <a:cs typeface="Menlo Regular"/>
              </a:rPr>
              <a:t>       82% 53,514,518    Saw fetches </a:t>
            </a:r>
            <a:r>
              <a:rPr lang="en-US" sz="1200" dirty="0">
                <a:latin typeface="Menlo Regular"/>
                <a:cs typeface="Menlo Regular"/>
              </a:rPr>
              <a:t>of the </a:t>
            </a:r>
            <a:r>
              <a:rPr lang="en-US" sz="1200" dirty="0" smtClean="0">
                <a:latin typeface="Menlo Regular"/>
                <a:cs typeface="Menlo Regular"/>
              </a:rPr>
              <a:t>ECC DNSSEC </a:t>
            </a:r>
            <a:r>
              <a:rPr lang="en-US" sz="1200" dirty="0">
                <a:latin typeface="Menlo Regular"/>
                <a:cs typeface="Menlo Regular"/>
              </a:rPr>
              <a:t>RRs and </a:t>
            </a:r>
            <a:r>
              <a:rPr lang="en-US" sz="1200" dirty="0" smtClean="0">
                <a:latin typeface="Menlo Regular"/>
                <a:cs typeface="Menlo Regular"/>
              </a:rPr>
              <a:t>the well-</a:t>
            </a:r>
          </a:p>
          <a:p>
            <a:pPr marL="0" indent="0">
              <a:buNone/>
            </a:pPr>
            <a:r>
              <a:rPr lang="en-US" sz="1200" dirty="0">
                <a:latin typeface="Menlo Regular"/>
                <a:cs typeface="Menlo Regular"/>
              </a:rPr>
              <a:t> </a:t>
            </a:r>
            <a:r>
              <a:rPr lang="en-US" sz="1200" dirty="0" smtClean="0">
                <a:latin typeface="Menlo Regular"/>
                <a:cs typeface="Menlo Regular"/>
              </a:rPr>
              <a:t>                                   signed named URL, but not the badly signed named URL</a:t>
            </a: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  Failure (fetched both URLs):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  Mixed Resolvers  1.9% 1,218,240   Used both ECDSA-Validating and non-validating resolvers</a:t>
            </a:r>
          </a:p>
          <a:p>
            <a:pPr marL="0" indent="0">
              <a:buNone/>
            </a:pPr>
            <a:r>
              <a:rPr lang="en-US" sz="1200" dirty="0">
                <a:latin typeface="Menlo Regular"/>
                <a:cs typeface="Menlo Regular"/>
              </a:rPr>
              <a:t> </a:t>
            </a:r>
            <a:r>
              <a:rPr lang="en-US" sz="1200" dirty="0" smtClean="0">
                <a:latin typeface="Menlo Regular"/>
                <a:cs typeface="Menlo Regular"/>
              </a:rPr>
              <a:t> NO ECC		   13.0% 8,461,551   Saw A, DS, no DNSKEY, fetched both URLs</a:t>
            </a:r>
          </a:p>
          <a:p>
            <a:pPr marL="0" indent="0">
              <a:buNone/>
            </a:pPr>
            <a:r>
              <a:rPr lang="en-US" sz="1200" dirty="0" smtClean="0">
                <a:latin typeface="Menlo Regular"/>
                <a:cs typeface="Menlo Regular"/>
              </a:rPr>
              <a:t>  Mixed            0.5%   352,914   Saw some DNSSEC queries, fetched both URLs</a:t>
            </a:r>
          </a:p>
          <a:p>
            <a:pPr marL="0" indent="0">
              <a:buNone/>
            </a:pPr>
            <a:r>
              <a:rPr lang="en-US" sz="1200" dirty="0">
                <a:latin typeface="Menlo Regular"/>
                <a:cs typeface="Menlo Regular"/>
              </a:rPr>
              <a:t> </a:t>
            </a:r>
            <a:r>
              <a:rPr lang="en-US" sz="1200" dirty="0" smtClean="0">
                <a:latin typeface="Menlo Regular"/>
                <a:cs typeface="Menlo Regular"/>
              </a:rPr>
              <a:t> No Validation    2.2%</a:t>
            </a:r>
            <a:r>
              <a:rPr lang="en-US" sz="1200" dirty="0">
                <a:latin typeface="Menlo Regular"/>
                <a:cs typeface="Menlo Regular"/>
              </a:rPr>
              <a:t> </a:t>
            </a:r>
            <a:r>
              <a:rPr lang="en-US" sz="1200" dirty="0" smtClean="0">
                <a:latin typeface="Menlo Regular"/>
                <a:cs typeface="Menlo Regular"/>
              </a:rPr>
              <a:t>1,401,011	 Did not fetch any DNSSEC RRs</a:t>
            </a:r>
          </a:p>
          <a:p>
            <a:pPr marL="0" indent="0">
              <a:buNone/>
            </a:pPr>
            <a:endParaRPr lang="en-US" sz="1200" dirty="0">
              <a:latin typeface="Menlo Regular"/>
              <a:cs typeface="Menlo Regular"/>
            </a:endParaRPr>
          </a:p>
          <a:p>
            <a:pPr marL="0" indent="0">
              <a:buNone/>
            </a:pPr>
            <a:r>
              <a:rPr lang="en-US" sz="1200" b="1" dirty="0" smtClean="0">
                <a:latin typeface="Menlo Regular"/>
                <a:cs typeface="Menlo Regular"/>
              </a:rPr>
              <a:t>Apparent Fail:    17.6%   11,433,716</a:t>
            </a:r>
          </a:p>
          <a:p>
            <a:pPr marL="0" indent="0">
              <a:buNone/>
            </a:pPr>
            <a:endParaRPr lang="en-US" sz="1200" b="1" dirty="0">
              <a:latin typeface="Menlo Regular"/>
              <a:cs typeface="Menlo Regular"/>
            </a:endParaRPr>
          </a:p>
        </p:txBody>
      </p:sp>
      <p:sp>
        <p:nvSpPr>
          <p:cNvPr id="4" name="Freeform 3"/>
          <p:cNvSpPr/>
          <p:nvPr/>
        </p:nvSpPr>
        <p:spPr>
          <a:xfrm>
            <a:off x="347411" y="4682025"/>
            <a:ext cx="3721533" cy="852000"/>
          </a:xfrm>
          <a:custGeom>
            <a:avLst/>
            <a:gdLst>
              <a:gd name="connsiteX0" fmla="*/ 3018007 w 3721533"/>
              <a:gd name="connsiteY0" fmla="*/ 684131 h 687295"/>
              <a:gd name="connsiteX1" fmla="*/ 3710734 w 3721533"/>
              <a:gd name="connsiteY1" fmla="*/ 383949 h 687295"/>
              <a:gd name="connsiteX2" fmla="*/ 2533098 w 3721533"/>
              <a:gd name="connsiteY2" fmla="*/ 14494 h 687295"/>
              <a:gd name="connsiteX3" fmla="*/ 108552 w 3721533"/>
              <a:gd name="connsiteY3" fmla="*/ 118403 h 687295"/>
              <a:gd name="connsiteX4" fmla="*/ 593461 w 3721533"/>
              <a:gd name="connsiteY4" fmla="*/ 522494 h 687295"/>
              <a:gd name="connsiteX5" fmla="*/ 2140552 w 3721533"/>
              <a:gd name="connsiteY5" fmla="*/ 684131 h 687295"/>
              <a:gd name="connsiteX6" fmla="*/ 3191189 w 3721533"/>
              <a:gd name="connsiteY6" fmla="*/ 395494 h 68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533" h="687295">
                <a:moveTo>
                  <a:pt x="3018007" y="684131"/>
                </a:moveTo>
                <a:cubicBezTo>
                  <a:pt x="3404779" y="589843"/>
                  <a:pt x="3791552" y="495555"/>
                  <a:pt x="3710734" y="383949"/>
                </a:cubicBezTo>
                <a:cubicBezTo>
                  <a:pt x="3629916" y="272343"/>
                  <a:pt x="3133462" y="58752"/>
                  <a:pt x="2533098" y="14494"/>
                </a:cubicBezTo>
                <a:cubicBezTo>
                  <a:pt x="1932734" y="-29764"/>
                  <a:pt x="431825" y="33736"/>
                  <a:pt x="108552" y="118403"/>
                </a:cubicBezTo>
                <a:cubicBezTo>
                  <a:pt x="-214721" y="203070"/>
                  <a:pt x="254794" y="428206"/>
                  <a:pt x="593461" y="522494"/>
                </a:cubicBezTo>
                <a:cubicBezTo>
                  <a:pt x="932128" y="616782"/>
                  <a:pt x="1707597" y="705298"/>
                  <a:pt x="2140552" y="684131"/>
                </a:cubicBezTo>
                <a:cubicBezTo>
                  <a:pt x="2573507" y="662964"/>
                  <a:pt x="2882348" y="529229"/>
                  <a:pt x="3191189" y="39549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rot="21228388">
            <a:off x="2870029" y="5161371"/>
            <a:ext cx="5408355" cy="923330"/>
          </a:xfrm>
          <a:prstGeom prst="rect">
            <a:avLst/>
          </a:prstGeom>
        </p:spPr>
        <p:txBody>
          <a:bodyPr wrap="square">
            <a:spAutoFit/>
          </a:bodyPr>
          <a:lstStyle/>
          <a:p>
            <a:r>
              <a:rPr lang="en-US" dirty="0">
                <a:latin typeface="AhnbergHand"/>
                <a:cs typeface="AhnbergHand"/>
              </a:rPr>
              <a:t>1 in 6</a:t>
            </a:r>
            <a:r>
              <a:rPr lang="en-US" dirty="0" smtClean="0">
                <a:latin typeface="AhnbergHand"/>
                <a:cs typeface="AhnbergHand"/>
              </a:rPr>
              <a:t> clients that use resolvers that perform DNSSEC validation with RSA  fail to validate with ECDSA</a:t>
            </a:r>
            <a:endParaRPr lang="en-US" dirty="0">
              <a:latin typeface="AhnbergHand"/>
              <a:cs typeface="AhnbergHand"/>
            </a:endParaRPr>
          </a:p>
        </p:txBody>
      </p:sp>
    </p:spTree>
    <p:extLst>
      <p:ext uri="{BB962C8B-B14F-4D97-AF65-F5344CB8AC3E}">
        <p14:creationId xmlns:p14="http://schemas.microsoft.com/office/powerpoint/2010/main" val="133918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 </a:t>
            </a:r>
            <a:r>
              <a:rPr lang="en-US" dirty="0" err="1" smtClean="0"/>
              <a:t>vs</a:t>
            </a:r>
            <a:r>
              <a:rPr lang="en-US" dirty="0" smtClean="0"/>
              <a:t> RSS</a:t>
            </a:r>
            <a:endParaRPr lang="en-US" dirty="0"/>
          </a:p>
        </p:txBody>
      </p:sp>
      <p:sp>
        <p:nvSpPr>
          <p:cNvPr id="5" name="TextBox 4"/>
          <p:cNvSpPr txBox="1"/>
          <p:nvPr/>
        </p:nvSpPr>
        <p:spPr>
          <a:xfrm>
            <a:off x="267050" y="1845768"/>
            <a:ext cx="14910152" cy="3416321"/>
          </a:xfrm>
          <a:prstGeom prst="rect">
            <a:avLst/>
          </a:prstGeom>
          <a:solidFill>
            <a:schemeClr val="bg1"/>
          </a:solidFill>
        </p:spPr>
        <p:txBody>
          <a:bodyPr wrap="none" rtlCol="0">
            <a:spAutoFit/>
          </a:bodyPr>
          <a:lstStyle/>
          <a:p>
            <a:r>
              <a:rPr lang="fr-FR" sz="800" dirty="0">
                <a:latin typeface="Lucida Console"/>
                <a:cs typeface="Lucida Console"/>
              </a:rPr>
              <a:t>$ </a:t>
            </a:r>
            <a:r>
              <a:rPr lang="fr-FR" sz="800" dirty="0" err="1">
                <a:latin typeface="Lucida Console"/>
                <a:cs typeface="Lucida Console"/>
              </a:rPr>
              <a:t>dig</a:t>
            </a:r>
            <a:r>
              <a:rPr lang="fr-FR" sz="800" dirty="0">
                <a:latin typeface="Lucida Console"/>
                <a:cs typeface="Lucida Console"/>
              </a:rPr>
              <a:t> +</a:t>
            </a:r>
            <a:r>
              <a:rPr lang="fr-FR" sz="800" dirty="0" err="1">
                <a:latin typeface="Lucida Console"/>
                <a:cs typeface="Lucida Console"/>
              </a:rPr>
              <a:t>dnssec</a:t>
            </a:r>
            <a:r>
              <a:rPr lang="fr-FR" sz="800" dirty="0">
                <a:latin typeface="Lucida Console"/>
                <a:cs typeface="Lucida Console"/>
              </a:rPr>
              <a:t> u5221730329.s1425859199.i5075.vcf100.5a593.y.dotnxdomain.net</a:t>
            </a:r>
          </a:p>
          <a:p>
            <a:endParaRPr lang="fr-FR" sz="800" dirty="0">
              <a:latin typeface="Lucida Console"/>
              <a:cs typeface="Lucida Console"/>
            </a:endParaRPr>
          </a:p>
          <a:p>
            <a:r>
              <a:rPr lang="fr-FR" sz="800" dirty="0">
                <a:latin typeface="Lucida Console"/>
                <a:cs typeface="Lucida Console"/>
              </a:rPr>
              <a:t>; &lt;&lt;&gt;&gt; </a:t>
            </a:r>
            <a:r>
              <a:rPr lang="fr-FR" sz="800" dirty="0" err="1">
                <a:latin typeface="Lucida Console"/>
                <a:cs typeface="Lucida Console"/>
              </a:rPr>
              <a:t>DiG</a:t>
            </a:r>
            <a:r>
              <a:rPr lang="fr-FR" sz="800" dirty="0">
                <a:latin typeface="Lucida Console"/>
                <a:cs typeface="Lucida Console"/>
              </a:rPr>
              <a:t> 9.9.6-P1 &lt;&lt;&gt;&gt; +</a:t>
            </a:r>
            <a:r>
              <a:rPr lang="fr-FR" sz="800" dirty="0" err="1">
                <a:latin typeface="Lucida Console"/>
                <a:cs typeface="Lucida Console"/>
              </a:rPr>
              <a:t>dnssec</a:t>
            </a:r>
            <a:r>
              <a:rPr lang="fr-FR" sz="800" dirty="0">
                <a:latin typeface="Lucida Console"/>
                <a:cs typeface="Lucida Console"/>
              </a:rPr>
              <a:t> u5221730329.s1425859199.i5075.vcf100.5a593.y.dotnxdomain.net</a:t>
            </a:r>
          </a:p>
          <a:p>
            <a:r>
              <a:rPr lang="fr-FR" sz="800" dirty="0">
                <a:latin typeface="Lucida Console"/>
                <a:cs typeface="Lucida Console"/>
              </a:rPr>
              <a:t>;; global options: +cmd</a:t>
            </a:r>
          </a:p>
          <a:p>
            <a:r>
              <a:rPr lang="fr-FR" sz="800" dirty="0">
                <a:latin typeface="Lucida Console"/>
                <a:cs typeface="Lucida Console"/>
              </a:rPr>
              <a:t>;; </a:t>
            </a:r>
            <a:r>
              <a:rPr lang="fr-FR" sz="800" dirty="0" err="1">
                <a:latin typeface="Lucida Console"/>
                <a:cs typeface="Lucida Console"/>
              </a:rPr>
              <a:t>Got</a:t>
            </a:r>
            <a:r>
              <a:rPr lang="fr-FR" sz="800" dirty="0">
                <a:latin typeface="Lucida Console"/>
                <a:cs typeface="Lucida Console"/>
              </a:rPr>
              <a:t> </a:t>
            </a:r>
            <a:r>
              <a:rPr lang="fr-FR" sz="800" dirty="0" err="1">
                <a:latin typeface="Lucida Console"/>
                <a:cs typeface="Lucida Console"/>
              </a:rPr>
              <a:t>answer</a:t>
            </a:r>
            <a:r>
              <a:rPr lang="fr-FR" sz="800" dirty="0">
                <a:latin typeface="Lucida Console"/>
                <a:cs typeface="Lucida Console"/>
              </a:rPr>
              <a:t>:</a:t>
            </a:r>
          </a:p>
          <a:p>
            <a:r>
              <a:rPr lang="fr-FR" sz="800" dirty="0">
                <a:latin typeface="Lucida Console"/>
                <a:cs typeface="Lucida Console"/>
              </a:rPr>
              <a:t>;; -&gt;&gt;HEADER&lt;&lt;- </a:t>
            </a:r>
            <a:r>
              <a:rPr lang="fr-FR" sz="800" dirty="0" err="1">
                <a:latin typeface="Lucida Console"/>
                <a:cs typeface="Lucida Console"/>
              </a:rPr>
              <a:t>opcode</a:t>
            </a:r>
            <a:r>
              <a:rPr lang="fr-FR" sz="800" dirty="0">
                <a:latin typeface="Lucida Console"/>
                <a:cs typeface="Lucida Console"/>
              </a:rPr>
              <a:t>: QUERY, </a:t>
            </a:r>
            <a:r>
              <a:rPr lang="fr-FR" sz="800" dirty="0" err="1">
                <a:latin typeface="Lucida Console"/>
                <a:cs typeface="Lucida Console"/>
              </a:rPr>
              <a:t>status</a:t>
            </a:r>
            <a:r>
              <a:rPr lang="fr-FR" sz="800" dirty="0">
                <a:latin typeface="Lucida Console"/>
                <a:cs typeface="Lucida Console"/>
              </a:rPr>
              <a:t>: NOERROR, id: 61126</a:t>
            </a:r>
          </a:p>
          <a:p>
            <a:r>
              <a:rPr lang="fr-FR" sz="800" dirty="0">
                <a:latin typeface="Lucida Console"/>
                <a:cs typeface="Lucida Console"/>
              </a:rPr>
              <a:t>;; flags: </a:t>
            </a:r>
            <a:r>
              <a:rPr lang="fr-FR" sz="800" dirty="0" err="1">
                <a:latin typeface="Lucida Console"/>
                <a:cs typeface="Lucida Console"/>
              </a:rPr>
              <a:t>qr</a:t>
            </a:r>
            <a:r>
              <a:rPr lang="fr-FR" sz="800" dirty="0">
                <a:latin typeface="Lucida Console"/>
                <a:cs typeface="Lucida Console"/>
              </a:rPr>
              <a:t> rd ra ad; QUERY: 1, ANSWER: 2, AUTHORITY: 4, ADDITIONAL: 1</a:t>
            </a:r>
          </a:p>
          <a:p>
            <a:endParaRPr lang="fr-FR" sz="800" dirty="0">
              <a:latin typeface="Lucida Console"/>
              <a:cs typeface="Lucida Console"/>
            </a:endParaRPr>
          </a:p>
          <a:p>
            <a:r>
              <a:rPr lang="fr-FR" sz="800" dirty="0">
                <a:latin typeface="Lucida Console"/>
                <a:cs typeface="Lucida Console"/>
              </a:rPr>
              <a:t>;; OPT PSEUDOSECTION:</a:t>
            </a:r>
          </a:p>
          <a:p>
            <a:r>
              <a:rPr lang="fr-FR" sz="800" dirty="0">
                <a:latin typeface="Lucida Console"/>
                <a:cs typeface="Lucida Console"/>
              </a:rPr>
              <a:t>; EDNS: version: 0, flags: do; </a:t>
            </a:r>
            <a:r>
              <a:rPr lang="fr-FR" sz="800" dirty="0" err="1">
                <a:latin typeface="Lucida Console"/>
                <a:cs typeface="Lucida Console"/>
              </a:rPr>
              <a:t>udp</a:t>
            </a:r>
            <a:r>
              <a:rPr lang="fr-FR" sz="800" dirty="0">
                <a:latin typeface="Lucida Console"/>
                <a:cs typeface="Lucida Console"/>
              </a:rPr>
              <a:t>: 4096</a:t>
            </a:r>
          </a:p>
          <a:p>
            <a:r>
              <a:rPr lang="fr-FR" sz="800" dirty="0">
                <a:latin typeface="Lucida Console"/>
                <a:cs typeface="Lucida Console"/>
              </a:rPr>
              <a:t>;; QUESTION SECTION:</a:t>
            </a:r>
          </a:p>
          <a:p>
            <a:r>
              <a:rPr lang="fr-FR" sz="800" dirty="0">
                <a:latin typeface="Lucida Console"/>
                <a:cs typeface="Lucida Console"/>
              </a:rPr>
              <a:t>;u5221730329.s1425859199.i5075.vcf100.5a593.y.dotnxdomain.net. IN A</a:t>
            </a:r>
          </a:p>
          <a:p>
            <a:endParaRPr lang="fr-FR" sz="800" dirty="0">
              <a:latin typeface="Lucida Console"/>
              <a:cs typeface="Lucida Console"/>
            </a:endParaRPr>
          </a:p>
          <a:p>
            <a:r>
              <a:rPr lang="fr-FR" sz="800" dirty="0">
                <a:latin typeface="Lucida Console"/>
                <a:cs typeface="Lucida Console"/>
              </a:rPr>
              <a:t>;; ANSWER SECTION:</a:t>
            </a:r>
          </a:p>
          <a:p>
            <a:r>
              <a:rPr lang="fr-FR" sz="800" dirty="0">
                <a:latin typeface="Lucida Console"/>
                <a:cs typeface="Lucida Console"/>
              </a:rPr>
              <a:t>u5221730329.s1425859199.i5075.vcf100.5a593.y.dotnxdomain.net. 1	IN A 144.76.167.10</a:t>
            </a:r>
          </a:p>
          <a:p>
            <a:r>
              <a:rPr lang="fr-FR" sz="800" dirty="0">
                <a:latin typeface="Lucida Console"/>
                <a:cs typeface="Lucida Console"/>
              </a:rPr>
              <a:t>u5221730329.s1425859199.i5075.vcf100.5a593.y.dotnxdomain.net. 1	IN RRSIG A 13 4 3600 20200724235900 20150301105936 35456 5a593.y.dotnxdomain.net. IMXSIJ/uKixSAt8GXsh6Lm8CvEOmK5n/5bPgsMmqXl7wQTy29P3OiSrB gtNtX5NkxMzt/3ojq3NbUgXa4aAe5A==</a:t>
            </a:r>
          </a:p>
          <a:p>
            <a:endParaRPr lang="fr-FR" sz="800" dirty="0">
              <a:latin typeface="Lucida Console"/>
              <a:cs typeface="Lucida Console"/>
            </a:endParaRPr>
          </a:p>
          <a:p>
            <a:r>
              <a:rPr lang="fr-FR" sz="800" dirty="0">
                <a:latin typeface="Lucida Console"/>
                <a:cs typeface="Lucida Console"/>
              </a:rPr>
              <a:t>;; AUTHORITY SECTION:</a:t>
            </a:r>
          </a:p>
          <a:p>
            <a:r>
              <a:rPr lang="fr-FR" sz="800" dirty="0">
                <a:latin typeface="Lucida Console"/>
                <a:cs typeface="Lucida Console"/>
              </a:rPr>
              <a:t>ns1.5a593.y.dotnxdomain.net. 1	IN	NSEC	x.5a593.y.dotnxdomain.net. A RRSIG NSEC</a:t>
            </a:r>
          </a:p>
          <a:p>
            <a:r>
              <a:rPr lang="fr-FR" sz="800" dirty="0">
                <a:latin typeface="Lucida Console"/>
                <a:cs typeface="Lucida Console"/>
              </a:rPr>
              <a:t>ns1.5a593.y.dotnxdomain.net. 1	IN	RRSIG	NSEC 13 5 1 20200724235900 20150301105936 35456 5a593.y.dotnxdomain.net. vM+5YEkAc8B9iYHV3ZO3r9v+RvICn3qfWRfneytLP+nHCOku66X31pzB TjHZWCeZzqOKCRHryJe8gqo6G8y/</a:t>
            </a:r>
            <a:r>
              <a:rPr lang="fr-FR" sz="800" dirty="0" err="1">
                <a:latin typeface="Lucida Console"/>
                <a:cs typeface="Lucida Console"/>
              </a:rPr>
              <a:t>oA</a:t>
            </a:r>
            <a:r>
              <a:rPr lang="fr-FR" sz="800" dirty="0">
                <a:latin typeface="Lucida Console"/>
                <a:cs typeface="Lucida Console"/>
              </a:rPr>
              <a:t>==</a:t>
            </a:r>
          </a:p>
          <a:p>
            <a:r>
              <a:rPr lang="fr-FR" sz="800" dirty="0">
                <a:latin typeface="Lucida Console"/>
                <a:cs typeface="Lucida Console"/>
              </a:rPr>
              <a:t>5a593.y.dotnxdomain.net. 3598	IN	NS	ns1.5a593.y.dotnxdomain.net.</a:t>
            </a:r>
          </a:p>
          <a:p>
            <a:r>
              <a:rPr lang="fr-FR" sz="800" dirty="0">
                <a:latin typeface="Lucida Console"/>
                <a:cs typeface="Lucida Console"/>
              </a:rPr>
              <a:t>5a593.y.dotnxdomain.net. 3600	IN	RRSIG	NS 13 4 3600 20200724235900 20150301105936 35456 5a593.y.dotnxdomain.net. dzFik3O4HhiEg8TXcn3dCFdCfXCzLj7V0y5qIkCNYXYQ5EfoiWMhUh1s Lb9I0CQkOX9Ki/hPtgXRgn2MyTfxbw==</a:t>
            </a:r>
          </a:p>
          <a:p>
            <a:endParaRPr lang="fr-FR" sz="800" dirty="0">
              <a:latin typeface="Lucida Console"/>
              <a:cs typeface="Lucida Console"/>
            </a:endParaRPr>
          </a:p>
          <a:p>
            <a:r>
              <a:rPr lang="fr-FR" sz="800" dirty="0">
                <a:latin typeface="Lucida Console"/>
                <a:cs typeface="Lucida Console"/>
              </a:rPr>
              <a:t>;; </a:t>
            </a:r>
            <a:r>
              <a:rPr lang="fr-FR" sz="800" dirty="0" err="1">
                <a:latin typeface="Lucida Console"/>
                <a:cs typeface="Lucida Console"/>
              </a:rPr>
              <a:t>Query</a:t>
            </a:r>
            <a:r>
              <a:rPr lang="fr-FR" sz="800" dirty="0">
                <a:latin typeface="Lucida Console"/>
                <a:cs typeface="Lucida Console"/>
              </a:rPr>
              <a:t> time: 1880 msec</a:t>
            </a:r>
          </a:p>
          <a:p>
            <a:r>
              <a:rPr lang="fr-FR" sz="800" dirty="0">
                <a:latin typeface="Lucida Console"/>
                <a:cs typeface="Lucida Console"/>
              </a:rPr>
              <a:t>;; SERVER: 127.0.0.1#53(127.0.0.1)</a:t>
            </a:r>
          </a:p>
          <a:p>
            <a:r>
              <a:rPr lang="cs-CZ" sz="800" dirty="0">
                <a:latin typeface="Lucida Console"/>
                <a:cs typeface="Lucida Console"/>
              </a:rPr>
              <a:t>;; WHEN: </a:t>
            </a:r>
            <a:r>
              <a:rPr lang="cs-CZ" sz="800" dirty="0" err="1">
                <a:latin typeface="Lucida Console"/>
                <a:cs typeface="Lucida Console"/>
              </a:rPr>
              <a:t>Thu</a:t>
            </a:r>
            <a:r>
              <a:rPr lang="cs-CZ" sz="800" dirty="0">
                <a:latin typeface="Lucida Console"/>
                <a:cs typeface="Lucida Console"/>
              </a:rPr>
              <a:t> </a:t>
            </a:r>
            <a:r>
              <a:rPr lang="cs-CZ" sz="800" dirty="0" err="1">
                <a:latin typeface="Lucida Console"/>
                <a:cs typeface="Lucida Console"/>
              </a:rPr>
              <a:t>Mar</a:t>
            </a:r>
            <a:r>
              <a:rPr lang="cs-CZ" sz="800" dirty="0">
                <a:latin typeface="Lucida Console"/>
                <a:cs typeface="Lucida Console"/>
              </a:rPr>
              <a:t> 12 03:59:42 UTC 2015</a:t>
            </a:r>
          </a:p>
          <a:p>
            <a:r>
              <a:rPr lang="da-DK" sz="800" dirty="0">
                <a:latin typeface="Lucida Console"/>
                <a:cs typeface="Lucida Console"/>
              </a:rPr>
              <a:t>;; MSG SIZE  </a:t>
            </a:r>
            <a:r>
              <a:rPr lang="da-DK" sz="800" dirty="0" err="1">
                <a:latin typeface="Lucida Console"/>
                <a:cs typeface="Lucida Console"/>
              </a:rPr>
              <a:t>rcvd</a:t>
            </a:r>
            <a:r>
              <a:rPr lang="da-DK" sz="800" dirty="0">
                <a:latin typeface="Lucida Console"/>
                <a:cs typeface="Lucida Console"/>
              </a:rPr>
              <a:t>: 527</a:t>
            </a:r>
          </a:p>
        </p:txBody>
      </p:sp>
      <p:sp>
        <p:nvSpPr>
          <p:cNvPr id="4" name="TextBox 3"/>
          <p:cNvSpPr txBox="1"/>
          <p:nvPr/>
        </p:nvSpPr>
        <p:spPr>
          <a:xfrm>
            <a:off x="4274995" y="1845768"/>
            <a:ext cx="31030750" cy="3539431"/>
          </a:xfrm>
          <a:prstGeom prst="rect">
            <a:avLst/>
          </a:prstGeom>
          <a:solidFill>
            <a:schemeClr val="bg1"/>
          </a:solidFill>
        </p:spPr>
        <p:txBody>
          <a:bodyPr wrap="none" rtlCol="0">
            <a:spAutoFit/>
          </a:bodyPr>
          <a:lstStyle/>
          <a:p>
            <a:r>
              <a:rPr lang="fr-FR" sz="800" dirty="0">
                <a:latin typeface="Lucida Console"/>
                <a:cs typeface="Lucida Console"/>
              </a:rPr>
              <a:t>$ </a:t>
            </a:r>
            <a:r>
              <a:rPr lang="fr-FR" sz="800" dirty="0" err="1">
                <a:latin typeface="Lucida Console"/>
                <a:cs typeface="Lucida Console"/>
              </a:rPr>
              <a:t>dig</a:t>
            </a:r>
            <a:r>
              <a:rPr lang="fr-FR" sz="800" dirty="0">
                <a:latin typeface="Lucida Console"/>
                <a:cs typeface="Lucida Console"/>
              </a:rPr>
              <a:t> +</a:t>
            </a:r>
            <a:r>
              <a:rPr lang="fr-FR" sz="800" dirty="0" err="1">
                <a:latin typeface="Lucida Console"/>
                <a:cs typeface="Lucida Console"/>
              </a:rPr>
              <a:t>dnssec</a:t>
            </a:r>
            <a:r>
              <a:rPr lang="fr-FR" sz="800" dirty="0">
                <a:latin typeface="Lucida Console"/>
                <a:cs typeface="Lucida Console"/>
              </a:rPr>
              <a:t> u5221730329.s1425859199.i5075.vcf100.5a593.z.dotnxdomain.net</a:t>
            </a:r>
          </a:p>
          <a:p>
            <a:endParaRPr lang="fr-FR" sz="800" dirty="0">
              <a:latin typeface="Lucida Console"/>
              <a:cs typeface="Lucida Console"/>
            </a:endParaRPr>
          </a:p>
          <a:p>
            <a:r>
              <a:rPr lang="fr-FR" sz="800" dirty="0">
                <a:latin typeface="Lucida Console"/>
                <a:cs typeface="Lucida Console"/>
              </a:rPr>
              <a:t>; &lt;&lt;&gt;&gt; </a:t>
            </a:r>
            <a:r>
              <a:rPr lang="fr-FR" sz="800" dirty="0" err="1">
                <a:latin typeface="Lucida Console"/>
                <a:cs typeface="Lucida Console"/>
              </a:rPr>
              <a:t>DiG</a:t>
            </a:r>
            <a:r>
              <a:rPr lang="fr-FR" sz="800" dirty="0">
                <a:latin typeface="Lucida Console"/>
                <a:cs typeface="Lucida Console"/>
              </a:rPr>
              <a:t> 9.9.6-P1 &lt;&lt;&gt;&gt; +</a:t>
            </a:r>
            <a:r>
              <a:rPr lang="fr-FR" sz="800" dirty="0" err="1">
                <a:latin typeface="Lucida Console"/>
                <a:cs typeface="Lucida Console"/>
              </a:rPr>
              <a:t>dnssec</a:t>
            </a:r>
            <a:r>
              <a:rPr lang="fr-FR" sz="800" dirty="0">
                <a:latin typeface="Lucida Console"/>
                <a:cs typeface="Lucida Console"/>
              </a:rPr>
              <a:t> u5221730329.s1425859199.i5075.vcf100.5a593.z.dotnxdomain.net</a:t>
            </a:r>
          </a:p>
          <a:p>
            <a:r>
              <a:rPr lang="fr-FR" sz="800" dirty="0">
                <a:latin typeface="Lucida Console"/>
                <a:cs typeface="Lucida Console"/>
              </a:rPr>
              <a:t>;; global options: +cmd</a:t>
            </a:r>
          </a:p>
          <a:p>
            <a:r>
              <a:rPr lang="fr-FR" sz="800" dirty="0">
                <a:latin typeface="Lucida Console"/>
                <a:cs typeface="Lucida Console"/>
              </a:rPr>
              <a:t>;; </a:t>
            </a:r>
            <a:r>
              <a:rPr lang="fr-FR" sz="800" dirty="0" err="1">
                <a:latin typeface="Lucida Console"/>
                <a:cs typeface="Lucida Console"/>
              </a:rPr>
              <a:t>Got</a:t>
            </a:r>
            <a:r>
              <a:rPr lang="fr-FR" sz="800" dirty="0">
                <a:latin typeface="Lucida Console"/>
                <a:cs typeface="Lucida Console"/>
              </a:rPr>
              <a:t> </a:t>
            </a:r>
            <a:r>
              <a:rPr lang="fr-FR" sz="800" dirty="0" err="1">
                <a:latin typeface="Lucida Console"/>
                <a:cs typeface="Lucida Console"/>
              </a:rPr>
              <a:t>answer</a:t>
            </a:r>
            <a:r>
              <a:rPr lang="fr-FR" sz="800" dirty="0">
                <a:latin typeface="Lucida Console"/>
                <a:cs typeface="Lucida Console"/>
              </a:rPr>
              <a:t>:</a:t>
            </a:r>
            <a:endParaRPr lang="fr-FR" sz="700" dirty="0">
              <a:latin typeface="Lucida Console"/>
              <a:cs typeface="Lucida Console"/>
            </a:endParaRPr>
          </a:p>
          <a:p>
            <a:r>
              <a:rPr lang="fr-FR" sz="800" dirty="0">
                <a:latin typeface="Lucida Console"/>
                <a:cs typeface="Lucida Console"/>
              </a:rPr>
              <a:t>;; -&gt;&gt;HEADER&lt;&lt;- </a:t>
            </a:r>
            <a:r>
              <a:rPr lang="fr-FR" sz="800" dirty="0" err="1">
                <a:latin typeface="Lucida Console"/>
                <a:cs typeface="Lucida Console"/>
              </a:rPr>
              <a:t>opcode</a:t>
            </a:r>
            <a:r>
              <a:rPr lang="fr-FR" sz="800" dirty="0">
                <a:latin typeface="Lucida Console"/>
                <a:cs typeface="Lucida Console"/>
              </a:rPr>
              <a:t>: QUERY, </a:t>
            </a:r>
            <a:r>
              <a:rPr lang="fr-FR" sz="800" dirty="0" err="1">
                <a:latin typeface="Lucida Console"/>
                <a:cs typeface="Lucida Console"/>
              </a:rPr>
              <a:t>status</a:t>
            </a:r>
            <a:r>
              <a:rPr lang="fr-FR" sz="800" dirty="0">
                <a:latin typeface="Lucida Console"/>
                <a:cs typeface="Lucida Console"/>
              </a:rPr>
              <a:t>: NOERROR, id: 25461</a:t>
            </a:r>
          </a:p>
          <a:p>
            <a:r>
              <a:rPr lang="fr-FR" sz="800" dirty="0">
                <a:latin typeface="Lucida Console"/>
                <a:cs typeface="Lucida Console"/>
              </a:rPr>
              <a:t>;; flags: </a:t>
            </a:r>
            <a:r>
              <a:rPr lang="fr-FR" sz="800" dirty="0" err="1">
                <a:latin typeface="Lucida Console"/>
                <a:cs typeface="Lucida Console"/>
              </a:rPr>
              <a:t>qr</a:t>
            </a:r>
            <a:r>
              <a:rPr lang="fr-FR" sz="800" dirty="0">
                <a:latin typeface="Lucida Console"/>
                <a:cs typeface="Lucida Console"/>
              </a:rPr>
              <a:t> rd ra ad; QUERY: 1, ANSWER: 2, AUTHORITY: 4, ADDITIONAL: 1</a:t>
            </a:r>
          </a:p>
          <a:p>
            <a:endParaRPr lang="fr-FR" sz="800" dirty="0">
              <a:latin typeface="Lucida Console"/>
              <a:cs typeface="Lucida Console"/>
            </a:endParaRPr>
          </a:p>
          <a:p>
            <a:r>
              <a:rPr lang="fr-FR" sz="800" dirty="0">
                <a:latin typeface="Lucida Console"/>
                <a:cs typeface="Lucida Console"/>
              </a:rPr>
              <a:t>;; OPT PSEUDOSECTION:</a:t>
            </a:r>
          </a:p>
          <a:p>
            <a:r>
              <a:rPr lang="fr-FR" sz="800" dirty="0">
                <a:latin typeface="Lucida Console"/>
                <a:cs typeface="Lucida Console"/>
              </a:rPr>
              <a:t>; EDNS: version: 0, flags: do; </a:t>
            </a:r>
            <a:r>
              <a:rPr lang="fr-FR" sz="800" dirty="0" err="1">
                <a:latin typeface="Lucida Console"/>
                <a:cs typeface="Lucida Console"/>
              </a:rPr>
              <a:t>udp</a:t>
            </a:r>
            <a:r>
              <a:rPr lang="fr-FR" sz="800" dirty="0">
                <a:latin typeface="Lucida Console"/>
                <a:cs typeface="Lucida Console"/>
              </a:rPr>
              <a:t>: 4096</a:t>
            </a:r>
          </a:p>
          <a:p>
            <a:r>
              <a:rPr lang="fr-FR" sz="800" dirty="0">
                <a:latin typeface="Lucida Console"/>
                <a:cs typeface="Lucida Console"/>
              </a:rPr>
              <a:t>;; QUESTION SECTION:</a:t>
            </a:r>
          </a:p>
          <a:p>
            <a:r>
              <a:rPr lang="fr-FR" sz="800" dirty="0">
                <a:latin typeface="Lucida Console"/>
                <a:cs typeface="Lucida Console"/>
              </a:rPr>
              <a:t>;u5221730329.s1425859199.i5075.vcf100.5a593.z.dotnxdomain.net. IN A</a:t>
            </a:r>
          </a:p>
          <a:p>
            <a:endParaRPr lang="fr-FR" sz="800" dirty="0">
              <a:latin typeface="Lucida Console"/>
              <a:cs typeface="Lucida Console"/>
            </a:endParaRPr>
          </a:p>
          <a:p>
            <a:r>
              <a:rPr lang="fr-FR" sz="800" dirty="0">
                <a:latin typeface="Lucida Console"/>
                <a:cs typeface="Lucida Console"/>
              </a:rPr>
              <a:t>;; ANSWER SECTION:</a:t>
            </a:r>
          </a:p>
          <a:p>
            <a:r>
              <a:rPr lang="fr-FR" sz="800" dirty="0">
                <a:latin typeface="Lucida Console"/>
                <a:cs typeface="Lucida Console"/>
              </a:rPr>
              <a:t>u5221730329.s1425859199.i5075.vcf100.5a593.z.dotnxdomain.net. 1	IN A 199.102.79.186</a:t>
            </a:r>
          </a:p>
          <a:p>
            <a:r>
              <a:rPr lang="fr-FR" sz="800" dirty="0">
                <a:latin typeface="Lucida Console"/>
                <a:cs typeface="Lucida Console"/>
              </a:rPr>
              <a:t>u5221730329.s1425859199.i5075.vcf100.5a593.z.dotnxdomain.net. 1	IN RRSIG A 5 4 3600 20200724235900 20130729104013 1968 5a593.z.dotnxdomain.net. ghHPoQd71aZtsdH823eWP16g07q80UJAcIcaPrLl9t3lljqecmjbJzfT prxiRetxvfJSoOelTVKNTiT7vUI0Qk8jB40gwYYnZ9GnFKb9RQOVZJWT ddIs8BhePQDbKqSqh5tElH41UhFzSigEK0VIVXzjIruqlGehn3s++</a:t>
            </a:r>
            <a:r>
              <a:rPr lang="fr-FR" sz="800" dirty="0" err="1">
                <a:latin typeface="Lucida Console"/>
                <a:cs typeface="Lucida Console"/>
              </a:rPr>
              <a:t>ptL</a:t>
            </a:r>
            <a:r>
              <a:rPr lang="fr-FR" sz="800" dirty="0">
                <a:latin typeface="Lucida Console"/>
                <a:cs typeface="Lucida Console"/>
              </a:rPr>
              <a:t> </a:t>
            </a:r>
            <a:r>
              <a:rPr lang="fr-FR" sz="800" dirty="0" err="1">
                <a:latin typeface="Lucida Console"/>
                <a:cs typeface="Lucida Console"/>
              </a:rPr>
              <a:t>TWs</a:t>
            </a:r>
            <a:r>
              <a:rPr lang="fr-FR" sz="800" dirty="0">
                <a:latin typeface="Lucida Console"/>
                <a:cs typeface="Lucida Console"/>
              </a:rPr>
              <a:t>=</a:t>
            </a:r>
          </a:p>
          <a:p>
            <a:endParaRPr lang="fr-FR" sz="800" dirty="0">
              <a:latin typeface="Lucida Console"/>
              <a:cs typeface="Lucida Console"/>
            </a:endParaRPr>
          </a:p>
          <a:p>
            <a:r>
              <a:rPr lang="fr-FR" sz="800" dirty="0">
                <a:latin typeface="Lucida Console"/>
                <a:cs typeface="Lucida Console"/>
              </a:rPr>
              <a:t>;; AUTHORITY SECTION:</a:t>
            </a:r>
          </a:p>
          <a:p>
            <a:r>
              <a:rPr lang="fr-FR" sz="800" dirty="0">
                <a:latin typeface="Lucida Console"/>
                <a:cs typeface="Lucida Console"/>
              </a:rPr>
              <a:t>33d23a33.3b7acf35.9bd5b553.3ad4aa35.09207c36.a095a7ae.1dc33700.103ad556.3a564678.16395067.a12ec545.6183d935.c68cebfb.41a4008e.4f291b87.479c6f9e.5ea48f86.7d1187f1.7572d59a.9d7d4ac3.06b70413.1706f018.0754fa29.9d24b07c.5a593.z.dotnxdomain.net. 1 IN NSEC z1.5a593.z.dotnxdomain.net. A RRSIG NSEC</a:t>
            </a:r>
          </a:p>
          <a:p>
            <a:r>
              <a:rPr lang="fi-FI" sz="800" dirty="0">
                <a:latin typeface="Lucida Console"/>
                <a:cs typeface="Lucida Console"/>
              </a:rPr>
              <a:t>33d23a33.3b7acf35.9bd5b553.3ad4aa35.09207c36.a095a7ae.1dc33700.103ad556.3a564678.16395067.a12ec545.6183d935.c68cebfb.41a4008e.4f291b87.479c6f9e.5ea48f86.7d1187f1.7572d59a.9d7d4ac3.06b70413.1706f018.0754fa29.9d24b07c.5a593.z.dotnxdomain.net. 1 IN RRSIG NSEC 5 28 1 20200724235900 20130729104013 1968 5a593.z.dotnxdomain.net. OQhZFbIXs5TMETv3zQLk/obD0nQ7IYeaeLTo3XYYh+vKqP1xcvIeNWKk 908SeoMbtdeeY3EZFN7TCLQO6R8qULuvF/u++zbK5pJ1F3nTOdx9gJAH O4iF/YCz/8DUxzMEunGYuUipWctLTaOEqlUKYpbPKDHWhJLhT02ON77g </a:t>
            </a:r>
            <a:r>
              <a:rPr lang="fi-FI" sz="800" dirty="0" err="1">
                <a:latin typeface="Lucida Console"/>
                <a:cs typeface="Lucida Console"/>
              </a:rPr>
              <a:t>sXI</a:t>
            </a:r>
            <a:r>
              <a:rPr lang="fi-FI" sz="800" dirty="0">
                <a:latin typeface="Lucida Console"/>
                <a:cs typeface="Lucida Console"/>
              </a:rPr>
              <a:t>=</a:t>
            </a:r>
          </a:p>
          <a:p>
            <a:r>
              <a:rPr lang="fi-FI" sz="800" dirty="0">
                <a:latin typeface="Lucida Console"/>
                <a:cs typeface="Lucida Console"/>
              </a:rPr>
              <a:t>5a593.z.dotnxdomain.net. 3599	IN	NS	nsz1.z.dotnxdomain.net.</a:t>
            </a:r>
          </a:p>
          <a:p>
            <a:r>
              <a:rPr lang="fi-FI" sz="800" dirty="0">
                <a:latin typeface="Lucida Console"/>
                <a:cs typeface="Lucida Console"/>
              </a:rPr>
              <a:t>5a593.z.dotnxdomain.net. 3600	IN	RRSIG	NS 5 4 3600 20200724235900 20130729104013 1968 5a593.z.dotnxdomain.net. ntxWo5UwL1vQjOHY0z5DCVNDDScnd3Tglgd0PsBRRhk3B9iJOGH2orxl FRpOeefg7LmpWNtayJOH6nim58ggQU8U/+KZcoNwv0M5TUAo7IRFG+87 ARvw0lcHU9XMGUAr1wDxaicl2fhgg37gDXi5o8Wgdk/2kNsfmrJg8ZMm </a:t>
            </a:r>
            <a:r>
              <a:rPr lang="fi-FI" sz="800" dirty="0" err="1">
                <a:latin typeface="Lucida Console"/>
                <a:cs typeface="Lucida Console"/>
              </a:rPr>
              <a:t>UPk</a:t>
            </a:r>
            <a:r>
              <a:rPr lang="fi-FI" sz="800" dirty="0">
                <a:latin typeface="Lucida Console"/>
                <a:cs typeface="Lucida Console"/>
              </a:rPr>
              <a:t>=</a:t>
            </a:r>
          </a:p>
          <a:p>
            <a:endParaRPr lang="fi-FI" sz="800" dirty="0">
              <a:latin typeface="Lucida Console"/>
              <a:cs typeface="Lucida Console"/>
            </a:endParaRPr>
          </a:p>
          <a:p>
            <a:r>
              <a:rPr lang="fi-FI" sz="800" dirty="0">
                <a:latin typeface="Lucida Console"/>
                <a:cs typeface="Lucida Console"/>
              </a:rPr>
              <a:t>;; </a:t>
            </a:r>
            <a:r>
              <a:rPr lang="fi-FI" sz="800" dirty="0" err="1">
                <a:latin typeface="Lucida Console"/>
                <a:cs typeface="Lucida Console"/>
              </a:rPr>
              <a:t>Query</a:t>
            </a:r>
            <a:r>
              <a:rPr lang="fi-FI" sz="800" dirty="0">
                <a:latin typeface="Lucida Console"/>
                <a:cs typeface="Lucida Console"/>
              </a:rPr>
              <a:t> </a:t>
            </a:r>
            <a:r>
              <a:rPr lang="fi-FI" sz="800" dirty="0" err="1">
                <a:latin typeface="Lucida Console"/>
                <a:cs typeface="Lucida Console"/>
              </a:rPr>
              <a:t>time</a:t>
            </a:r>
            <a:r>
              <a:rPr lang="fi-FI" sz="800" dirty="0">
                <a:latin typeface="Lucida Console"/>
                <a:cs typeface="Lucida Console"/>
              </a:rPr>
              <a:t>: 1052 </a:t>
            </a:r>
            <a:r>
              <a:rPr lang="fi-FI" sz="800" dirty="0" err="1">
                <a:latin typeface="Lucida Console"/>
                <a:cs typeface="Lucida Console"/>
              </a:rPr>
              <a:t>msec</a:t>
            </a:r>
            <a:endParaRPr lang="fi-FI" sz="800" dirty="0">
              <a:latin typeface="Lucida Console"/>
              <a:cs typeface="Lucida Console"/>
            </a:endParaRPr>
          </a:p>
          <a:p>
            <a:r>
              <a:rPr lang="fi-FI" sz="800" dirty="0">
                <a:latin typeface="Lucida Console"/>
                <a:cs typeface="Lucida Console"/>
              </a:rPr>
              <a:t>;; SERVER: 127.0.0.1#53(127.0.0.1)</a:t>
            </a:r>
          </a:p>
          <a:p>
            <a:r>
              <a:rPr lang="cs-CZ" sz="800" dirty="0">
                <a:latin typeface="Lucida Console"/>
                <a:cs typeface="Lucida Console"/>
              </a:rPr>
              <a:t>;; WHEN: </a:t>
            </a:r>
            <a:r>
              <a:rPr lang="cs-CZ" sz="800" dirty="0" err="1">
                <a:latin typeface="Lucida Console"/>
                <a:cs typeface="Lucida Console"/>
              </a:rPr>
              <a:t>Thu</a:t>
            </a:r>
            <a:r>
              <a:rPr lang="cs-CZ" sz="800" dirty="0">
                <a:latin typeface="Lucida Console"/>
                <a:cs typeface="Lucida Console"/>
              </a:rPr>
              <a:t> </a:t>
            </a:r>
            <a:r>
              <a:rPr lang="cs-CZ" sz="800" dirty="0" err="1">
                <a:latin typeface="Lucida Console"/>
                <a:cs typeface="Lucida Console"/>
              </a:rPr>
              <a:t>Mar</a:t>
            </a:r>
            <a:r>
              <a:rPr lang="cs-CZ" sz="800" dirty="0">
                <a:latin typeface="Lucida Console"/>
                <a:cs typeface="Lucida Console"/>
              </a:rPr>
              <a:t> 12 03:59:57 UTC 2015</a:t>
            </a:r>
          </a:p>
          <a:p>
            <a:r>
              <a:rPr lang="da-DK" sz="800" dirty="0">
                <a:latin typeface="Lucida Console"/>
                <a:cs typeface="Lucida Console"/>
              </a:rPr>
              <a:t>;; MSG SIZE  </a:t>
            </a:r>
            <a:r>
              <a:rPr lang="da-DK" sz="800" dirty="0" err="1">
                <a:latin typeface="Lucida Console"/>
                <a:cs typeface="Lucida Console"/>
              </a:rPr>
              <a:t>rcvd</a:t>
            </a:r>
            <a:r>
              <a:rPr lang="da-DK" sz="800" dirty="0">
                <a:latin typeface="Lucida Console"/>
                <a:cs typeface="Lucida Console"/>
              </a:rPr>
              <a:t>: 937</a:t>
            </a:r>
          </a:p>
          <a:p>
            <a:r>
              <a:rPr lang="en-US" sz="800" dirty="0" smtClean="0">
                <a:latin typeface="Lucida Console"/>
                <a:cs typeface="Lucida Console"/>
              </a:rPr>
              <a:t> </a:t>
            </a:r>
            <a:endParaRPr lang="en-US" sz="800" dirty="0">
              <a:latin typeface="Lucida Console"/>
              <a:cs typeface="Lucida Console"/>
            </a:endParaRPr>
          </a:p>
        </p:txBody>
      </p:sp>
      <p:sp>
        <p:nvSpPr>
          <p:cNvPr id="6" name="Rectangle 5"/>
          <p:cNvSpPr/>
          <p:nvPr/>
        </p:nvSpPr>
        <p:spPr>
          <a:xfrm>
            <a:off x="4099034" y="1707931"/>
            <a:ext cx="202238" cy="3739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875986" y="1707931"/>
            <a:ext cx="495737" cy="3739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700494" y="4944403"/>
            <a:ext cx="1482548" cy="440796"/>
          </a:xfrm>
          <a:custGeom>
            <a:avLst/>
            <a:gdLst>
              <a:gd name="connsiteX0" fmla="*/ 227853 w 1482548"/>
              <a:gd name="connsiteY0" fmla="*/ 87587 h 440796"/>
              <a:gd name="connsiteX1" fmla="*/ 129 w 1482548"/>
              <a:gd name="connsiteY1" fmla="*/ 113863 h 440796"/>
              <a:gd name="connsiteX2" fmla="*/ 219095 w 1482548"/>
              <a:gd name="connsiteY2" fmla="*/ 402897 h 440796"/>
              <a:gd name="connsiteX3" fmla="*/ 1278888 w 1482548"/>
              <a:gd name="connsiteY3" fmla="*/ 420414 h 440796"/>
              <a:gd name="connsiteX4" fmla="*/ 1480336 w 1482548"/>
              <a:gd name="connsiteY4" fmla="*/ 245242 h 440796"/>
              <a:gd name="connsiteX5" fmla="*/ 1235095 w 1482548"/>
              <a:gd name="connsiteY5" fmla="*/ 52552 h 440796"/>
              <a:gd name="connsiteX6" fmla="*/ 17646 w 1482548"/>
              <a:gd name="connsiteY6" fmla="*/ 0 h 44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48" h="440796">
                <a:moveTo>
                  <a:pt x="227853" y="87587"/>
                </a:moveTo>
                <a:lnTo>
                  <a:pt x="129" y="113863"/>
                </a:lnTo>
                <a:cubicBezTo>
                  <a:pt x="-1331" y="166415"/>
                  <a:pt x="5969" y="351805"/>
                  <a:pt x="219095" y="402897"/>
                </a:cubicBezTo>
                <a:cubicBezTo>
                  <a:pt x="432221" y="453989"/>
                  <a:pt x="1068681" y="446690"/>
                  <a:pt x="1278888" y="420414"/>
                </a:cubicBezTo>
                <a:cubicBezTo>
                  <a:pt x="1489095" y="394138"/>
                  <a:pt x="1487635" y="306552"/>
                  <a:pt x="1480336" y="245242"/>
                </a:cubicBezTo>
                <a:cubicBezTo>
                  <a:pt x="1473037" y="183932"/>
                  <a:pt x="1478877" y="93426"/>
                  <a:pt x="1235095" y="52552"/>
                </a:cubicBezTo>
                <a:cubicBezTo>
                  <a:pt x="991313" y="11678"/>
                  <a:pt x="504479" y="5839"/>
                  <a:pt x="1764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734716" y="4882848"/>
            <a:ext cx="1482548" cy="440796"/>
          </a:xfrm>
          <a:custGeom>
            <a:avLst/>
            <a:gdLst>
              <a:gd name="connsiteX0" fmla="*/ 227853 w 1482548"/>
              <a:gd name="connsiteY0" fmla="*/ 87587 h 440796"/>
              <a:gd name="connsiteX1" fmla="*/ 129 w 1482548"/>
              <a:gd name="connsiteY1" fmla="*/ 113863 h 440796"/>
              <a:gd name="connsiteX2" fmla="*/ 219095 w 1482548"/>
              <a:gd name="connsiteY2" fmla="*/ 402897 h 440796"/>
              <a:gd name="connsiteX3" fmla="*/ 1278888 w 1482548"/>
              <a:gd name="connsiteY3" fmla="*/ 420414 h 440796"/>
              <a:gd name="connsiteX4" fmla="*/ 1480336 w 1482548"/>
              <a:gd name="connsiteY4" fmla="*/ 245242 h 440796"/>
              <a:gd name="connsiteX5" fmla="*/ 1235095 w 1482548"/>
              <a:gd name="connsiteY5" fmla="*/ 52552 h 440796"/>
              <a:gd name="connsiteX6" fmla="*/ 17646 w 1482548"/>
              <a:gd name="connsiteY6" fmla="*/ 0 h 44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48" h="440796">
                <a:moveTo>
                  <a:pt x="227853" y="87587"/>
                </a:moveTo>
                <a:lnTo>
                  <a:pt x="129" y="113863"/>
                </a:lnTo>
                <a:cubicBezTo>
                  <a:pt x="-1331" y="166415"/>
                  <a:pt x="5969" y="351805"/>
                  <a:pt x="219095" y="402897"/>
                </a:cubicBezTo>
                <a:cubicBezTo>
                  <a:pt x="432221" y="453989"/>
                  <a:pt x="1068681" y="446690"/>
                  <a:pt x="1278888" y="420414"/>
                </a:cubicBezTo>
                <a:cubicBezTo>
                  <a:pt x="1489095" y="394138"/>
                  <a:pt x="1487635" y="306552"/>
                  <a:pt x="1480336" y="245242"/>
                </a:cubicBezTo>
                <a:cubicBezTo>
                  <a:pt x="1473037" y="183932"/>
                  <a:pt x="1478877" y="93426"/>
                  <a:pt x="1235095" y="52552"/>
                </a:cubicBezTo>
                <a:cubicBezTo>
                  <a:pt x="991313" y="11678"/>
                  <a:pt x="504479" y="5839"/>
                  <a:pt x="1764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59103" y="5683610"/>
            <a:ext cx="3572425" cy="369332"/>
          </a:xfrm>
          <a:prstGeom prst="rect">
            <a:avLst/>
          </a:prstGeom>
          <a:noFill/>
        </p:spPr>
        <p:txBody>
          <a:bodyPr wrap="none" rtlCol="0">
            <a:spAutoFit/>
          </a:bodyPr>
          <a:lstStyle/>
          <a:p>
            <a:r>
              <a:rPr lang="en-US" dirty="0" smtClean="0"/>
              <a:t>ECDSA signed response – 527 octets</a:t>
            </a:r>
            <a:endParaRPr lang="en-US" dirty="0"/>
          </a:p>
        </p:txBody>
      </p:sp>
      <p:sp>
        <p:nvSpPr>
          <p:cNvPr id="11" name="TextBox 10"/>
          <p:cNvSpPr txBox="1"/>
          <p:nvPr/>
        </p:nvSpPr>
        <p:spPr>
          <a:xfrm>
            <a:off x="4435365" y="5712654"/>
            <a:ext cx="3319952" cy="369332"/>
          </a:xfrm>
          <a:prstGeom prst="rect">
            <a:avLst/>
          </a:prstGeom>
          <a:noFill/>
        </p:spPr>
        <p:txBody>
          <a:bodyPr wrap="none" rtlCol="0">
            <a:spAutoFit/>
          </a:bodyPr>
          <a:lstStyle/>
          <a:p>
            <a:r>
              <a:rPr lang="en-US" dirty="0" smtClean="0"/>
              <a:t>RSA signed response – 937 octets</a:t>
            </a:r>
            <a:endParaRPr lang="en-US" dirty="0"/>
          </a:p>
        </p:txBody>
      </p:sp>
    </p:spTree>
    <p:extLst>
      <p:ext uri="{BB962C8B-B14F-4D97-AF65-F5344CB8AC3E}">
        <p14:creationId xmlns:p14="http://schemas.microsoft.com/office/powerpoint/2010/main" val="2714730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85000" lnSpcReduction="10000"/>
          </a:bodyPr>
          <a:lstStyle/>
          <a:p>
            <a:pPr>
              <a:spcBef>
                <a:spcPts val="1968"/>
              </a:spcBef>
            </a:pPr>
            <a:r>
              <a:rPr lang="en-US" dirty="0" smtClean="0"/>
              <a:t>These results show that 82% of clients who appeared to exclusively use RSA DNSSEC-Validating resolvers were also seen to perform validation using ECDSA</a:t>
            </a:r>
          </a:p>
          <a:p>
            <a:pPr>
              <a:spcBef>
                <a:spcPts val="1968"/>
              </a:spcBef>
            </a:pPr>
            <a:r>
              <a:rPr lang="en-US" dirty="0" smtClean="0"/>
              <a:t>Two thirds of the the remaining clients fetched both objects (13% of the total), but did not fetch any DNSKEY RRs.</a:t>
            </a:r>
          </a:p>
          <a:p>
            <a:pPr>
              <a:spcBef>
                <a:spcPts val="1968"/>
              </a:spcBef>
            </a:pPr>
            <a:r>
              <a:rPr lang="en-US" dirty="0" smtClean="0"/>
              <a:t>Of the remainder (5%), most were using a validating resolver (which returned SERVFAIL for the badly signed object), and then the client failed over to a non-validating resolver *</a:t>
            </a:r>
          </a:p>
        </p:txBody>
      </p:sp>
      <p:sp>
        <p:nvSpPr>
          <p:cNvPr id="4" name="TextBox 3"/>
          <p:cNvSpPr txBox="1"/>
          <p:nvPr/>
        </p:nvSpPr>
        <p:spPr>
          <a:xfrm>
            <a:off x="2881413" y="5922208"/>
            <a:ext cx="5805387" cy="830997"/>
          </a:xfrm>
          <a:prstGeom prst="rect">
            <a:avLst/>
          </a:prstGeom>
          <a:noFill/>
        </p:spPr>
        <p:txBody>
          <a:bodyPr wrap="square" rtlCol="0">
            <a:spAutoFit/>
          </a:bodyPr>
          <a:lstStyle/>
          <a:p>
            <a:r>
              <a:rPr lang="en-US" sz="1600" dirty="0" smtClean="0">
                <a:latin typeface="AhnbergHand"/>
                <a:cs typeface="AhnbergHand"/>
              </a:rPr>
              <a:t>* This is curious, because these clients did </a:t>
            </a:r>
            <a:r>
              <a:rPr lang="en-US" sz="1600" i="1" dirty="0" smtClean="0">
                <a:latin typeface="AhnbergHand"/>
                <a:cs typeface="AhnbergHand"/>
              </a:rPr>
              <a:t>not</a:t>
            </a:r>
            <a:r>
              <a:rPr lang="en-US" sz="1600" dirty="0" smtClean="0">
                <a:latin typeface="AhnbergHand"/>
                <a:cs typeface="AhnbergHand"/>
              </a:rPr>
              <a:t> failover to a non-validating resolver on a badly signed RSA structure</a:t>
            </a:r>
          </a:p>
        </p:txBody>
      </p:sp>
    </p:spTree>
    <p:extLst>
      <p:ext uri="{BB962C8B-B14F-4D97-AF65-F5344CB8AC3E}">
        <p14:creationId xmlns:p14="http://schemas.microsoft.com/office/powerpoint/2010/main" val="1808307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a:t>
            </a:r>
            <a:endParaRPr lang="en-US" dirty="0"/>
          </a:p>
        </p:txBody>
      </p:sp>
      <p:sp>
        <p:nvSpPr>
          <p:cNvPr id="3" name="Content Placeholder 2"/>
          <p:cNvSpPr>
            <a:spLocks noGrp="1"/>
          </p:cNvSpPr>
          <p:nvPr>
            <p:ph sz="half" idx="1"/>
          </p:nvPr>
        </p:nvSpPr>
        <p:spPr>
          <a:xfrm>
            <a:off x="11275" y="2162510"/>
            <a:ext cx="4787332" cy="4525963"/>
          </a:xfrm>
        </p:spPr>
        <p:txBody>
          <a:bodyPr>
            <a:noAutofit/>
          </a:bodyPr>
          <a:lstStyle/>
          <a:p>
            <a:pPr marL="0" indent="0">
              <a:buNone/>
            </a:pPr>
            <a:r>
              <a:rPr lang="en-US" sz="1800" dirty="0" smtClean="0">
                <a:latin typeface="Menlo Regular"/>
                <a:cs typeface="Menlo Regular"/>
              </a:rPr>
              <a:t> </a:t>
            </a:r>
            <a:endParaRPr lang="en-US" sz="1800" dirty="0">
              <a:latin typeface="Menlo Regular"/>
              <a:cs typeface="Menlo Regular"/>
            </a:endParaRPr>
          </a:p>
        </p:txBody>
      </p:sp>
      <p:sp>
        <p:nvSpPr>
          <p:cNvPr id="5" name="TextBox 4"/>
          <p:cNvSpPr txBox="1"/>
          <p:nvPr/>
        </p:nvSpPr>
        <p:spPr>
          <a:xfrm>
            <a:off x="180747" y="1248361"/>
            <a:ext cx="8017740" cy="830997"/>
          </a:xfrm>
          <a:prstGeom prst="rect">
            <a:avLst/>
          </a:prstGeom>
          <a:noFill/>
        </p:spPr>
        <p:txBody>
          <a:bodyPr wrap="none" rtlCol="0">
            <a:spAutoFit/>
          </a:bodyPr>
          <a:lstStyle/>
          <a:p>
            <a:r>
              <a:rPr lang="en-US" sz="1600" dirty="0" smtClean="0"/>
              <a:t>ECDSA failure rates – the % of users in each country who use RSA DNSSEC validating resolvers, </a:t>
            </a:r>
          </a:p>
          <a:p>
            <a:r>
              <a:rPr lang="en-US" sz="1600" dirty="0" smtClean="0"/>
              <a:t>but fail to validate when the DNSSEC crypto algorithm is ECDSA. Top 24 countries, ranked by</a:t>
            </a:r>
          </a:p>
          <a:p>
            <a:r>
              <a:rPr lang="en-US" sz="1600" dirty="0" smtClean="0"/>
              <a:t>Observed ECC Validation failure rates</a:t>
            </a:r>
            <a:endParaRPr lang="en-US" sz="1600" dirty="0"/>
          </a:p>
        </p:txBody>
      </p:sp>
      <p:sp>
        <p:nvSpPr>
          <p:cNvPr id="6" name="Content Placeholder 5"/>
          <p:cNvSpPr>
            <a:spLocks noGrp="1"/>
          </p:cNvSpPr>
          <p:nvPr>
            <p:ph sz="half" idx="2"/>
          </p:nvPr>
        </p:nvSpPr>
        <p:spPr>
          <a:xfrm>
            <a:off x="1828800" y="2252780"/>
            <a:ext cx="6858000" cy="4435693"/>
          </a:xfrm>
        </p:spPr>
        <p:txBody>
          <a:bodyPr>
            <a:noAutofit/>
          </a:bodyPr>
          <a:lstStyle/>
          <a:p>
            <a:pPr marL="0" indent="0">
              <a:spcBef>
                <a:spcPts val="0"/>
              </a:spcBef>
              <a:buNone/>
            </a:pPr>
            <a:r>
              <a:rPr lang="en-US" sz="1200" dirty="0" smtClean="0">
                <a:latin typeface="Menlo" charset="0"/>
                <a:ea typeface="Menlo" charset="0"/>
                <a:cs typeface="Menlo" charset="0"/>
              </a:rPr>
              <a:t>Rank CC Failure Samples  Country Name </a:t>
            </a:r>
          </a:p>
          <a:p>
            <a:pPr marL="0" indent="0">
              <a:spcBef>
                <a:spcPts val="0"/>
              </a:spcBef>
              <a:buNone/>
            </a:pPr>
            <a:r>
              <a:rPr lang="en-US" sz="1050" dirty="0" smtClean="0">
                <a:latin typeface="Menlo" charset="0"/>
                <a:ea typeface="Menlo" charset="0"/>
                <a:cs typeface="Menlo" charset="0"/>
              </a:rPr>
              <a:t>  1   DM  98.44      25,468  Dominica </a:t>
            </a:r>
          </a:p>
          <a:p>
            <a:pPr marL="0" indent="0">
              <a:spcBef>
                <a:spcPts val="0"/>
              </a:spcBef>
              <a:buNone/>
            </a:pPr>
            <a:r>
              <a:rPr lang="en-US" sz="1050" dirty="0" smtClean="0">
                <a:latin typeface="Menlo" charset="0"/>
                <a:ea typeface="Menlo" charset="0"/>
                <a:cs typeface="Menlo" charset="0"/>
              </a:rPr>
              <a:t>  2   AI  95.51      15,939  Anguilla </a:t>
            </a:r>
          </a:p>
          <a:p>
            <a:pPr marL="0" indent="0">
              <a:spcBef>
                <a:spcPts val="0"/>
              </a:spcBef>
              <a:buNone/>
            </a:pPr>
            <a:r>
              <a:rPr lang="en-US" sz="1050" dirty="0" smtClean="0">
                <a:latin typeface="Menlo" charset="0"/>
                <a:ea typeface="Menlo" charset="0"/>
                <a:cs typeface="Menlo" charset="0"/>
              </a:rPr>
              <a:t>  3   YT  95.37       1,748  Mayotte</a:t>
            </a:r>
          </a:p>
          <a:p>
            <a:pPr marL="0" indent="0">
              <a:spcBef>
                <a:spcPts val="0"/>
              </a:spcBef>
              <a:buNone/>
            </a:pPr>
            <a:r>
              <a:rPr lang="en-US" sz="1050" dirty="0" smtClean="0">
                <a:latin typeface="Menlo" charset="0"/>
                <a:ea typeface="Menlo" charset="0"/>
                <a:cs typeface="Menlo" charset="0"/>
              </a:rPr>
              <a:t>  4   BB  94.67     195,691  Barbados</a:t>
            </a:r>
          </a:p>
          <a:p>
            <a:pPr marL="0" indent="0">
              <a:spcBef>
                <a:spcPts val="0"/>
              </a:spcBef>
              <a:buNone/>
            </a:pPr>
            <a:r>
              <a:rPr lang="en-US" sz="1050" dirty="0" smtClean="0">
                <a:latin typeface="Menlo" charset="0"/>
                <a:ea typeface="Menlo" charset="0"/>
                <a:cs typeface="Menlo" charset="0"/>
              </a:rPr>
              <a:t>  5   AD  </a:t>
            </a:r>
            <a:r>
              <a:rPr lang="en-US" sz="1050" dirty="0">
                <a:latin typeface="Menlo" charset="0"/>
                <a:ea typeface="Menlo" charset="0"/>
                <a:cs typeface="Menlo" charset="0"/>
              </a:rPr>
              <a:t>94.50 </a:t>
            </a:r>
            <a:r>
              <a:rPr lang="en-US" sz="1050" dirty="0" smtClean="0">
                <a:latin typeface="Menlo" charset="0"/>
                <a:ea typeface="Menlo" charset="0"/>
                <a:cs typeface="Menlo" charset="0"/>
              </a:rPr>
              <a:t>    101,874  Andorra</a:t>
            </a:r>
          </a:p>
          <a:p>
            <a:pPr marL="0" indent="0">
              <a:spcBef>
                <a:spcPts val="0"/>
              </a:spcBef>
              <a:buNone/>
            </a:pPr>
            <a:r>
              <a:rPr lang="en-US" sz="1050" dirty="0" smtClean="0">
                <a:latin typeface="Menlo" charset="0"/>
                <a:ea typeface="Menlo" charset="0"/>
                <a:cs typeface="Menlo" charset="0"/>
              </a:rPr>
              <a:t>  6   LU  </a:t>
            </a:r>
            <a:r>
              <a:rPr lang="en-US" sz="1050" dirty="0">
                <a:latin typeface="Menlo" charset="0"/>
                <a:ea typeface="Menlo" charset="0"/>
                <a:cs typeface="Menlo" charset="0"/>
              </a:rPr>
              <a:t>91.62 </a:t>
            </a:r>
            <a:r>
              <a:rPr lang="en-US" sz="1050" dirty="0" smtClean="0">
                <a:latin typeface="Menlo" charset="0"/>
                <a:ea typeface="Menlo" charset="0"/>
                <a:cs typeface="Menlo" charset="0"/>
              </a:rPr>
              <a:t>     77,433  Luxembourg</a:t>
            </a:r>
          </a:p>
          <a:p>
            <a:pPr marL="0" indent="0">
              <a:spcBef>
                <a:spcPts val="0"/>
              </a:spcBef>
              <a:buNone/>
            </a:pPr>
            <a:r>
              <a:rPr lang="en-US" sz="1050" dirty="0" smtClean="0">
                <a:latin typeface="Menlo" charset="0"/>
                <a:ea typeface="Menlo" charset="0"/>
                <a:cs typeface="Menlo" charset="0"/>
              </a:rPr>
              <a:t>  7   AG  89.80      74,758  Antigua </a:t>
            </a:r>
            <a:r>
              <a:rPr lang="en-US" sz="1050" dirty="0">
                <a:latin typeface="Menlo" charset="0"/>
                <a:ea typeface="Menlo" charset="0"/>
                <a:cs typeface="Menlo" charset="0"/>
              </a:rPr>
              <a:t>and </a:t>
            </a:r>
            <a:r>
              <a:rPr lang="en-US" sz="1050" dirty="0" smtClean="0">
                <a:latin typeface="Menlo" charset="0"/>
                <a:ea typeface="Menlo" charset="0"/>
                <a:cs typeface="Menlo" charset="0"/>
              </a:rPr>
              <a:t>Barbuda</a:t>
            </a:r>
          </a:p>
          <a:p>
            <a:pPr marL="0" indent="0">
              <a:spcBef>
                <a:spcPts val="0"/>
              </a:spcBef>
              <a:buNone/>
            </a:pPr>
            <a:r>
              <a:rPr lang="en-US" sz="1050" dirty="0" smtClean="0">
                <a:latin typeface="Menlo" charset="0"/>
                <a:ea typeface="Menlo" charset="0"/>
                <a:cs typeface="Menlo" charset="0"/>
              </a:rPr>
              <a:t>  8   MT  </a:t>
            </a:r>
            <a:r>
              <a:rPr lang="en-US" sz="1050" dirty="0">
                <a:latin typeface="Menlo" charset="0"/>
                <a:ea typeface="Menlo" charset="0"/>
                <a:cs typeface="Menlo" charset="0"/>
              </a:rPr>
              <a:t>89.50 </a:t>
            </a:r>
            <a:r>
              <a:rPr lang="en-US" sz="1050" dirty="0" smtClean="0">
                <a:latin typeface="Menlo" charset="0"/>
                <a:ea typeface="Menlo" charset="0"/>
                <a:cs typeface="Menlo" charset="0"/>
              </a:rPr>
              <a:t>     69,632  Malta</a:t>
            </a:r>
          </a:p>
          <a:p>
            <a:pPr marL="0" indent="0">
              <a:spcBef>
                <a:spcPts val="0"/>
              </a:spcBef>
              <a:buNone/>
            </a:pPr>
            <a:r>
              <a:rPr lang="en-US" sz="1050" dirty="0" smtClean="0">
                <a:latin typeface="Menlo" charset="0"/>
                <a:ea typeface="Menlo" charset="0"/>
                <a:cs typeface="Menlo" charset="0"/>
              </a:rPr>
              <a:t>  9   TJ  </a:t>
            </a:r>
            <a:r>
              <a:rPr lang="en-US" sz="1050" dirty="0">
                <a:latin typeface="Menlo" charset="0"/>
                <a:ea typeface="Menlo" charset="0"/>
                <a:cs typeface="Menlo" charset="0"/>
              </a:rPr>
              <a:t>89.26 </a:t>
            </a:r>
            <a:r>
              <a:rPr lang="en-US" sz="1050" dirty="0" smtClean="0">
                <a:latin typeface="Menlo" charset="0"/>
                <a:ea typeface="Menlo" charset="0"/>
                <a:cs typeface="Menlo" charset="0"/>
              </a:rPr>
              <a:t>     14,595  Tajikistan</a:t>
            </a:r>
          </a:p>
          <a:p>
            <a:pPr marL="0" indent="0">
              <a:spcBef>
                <a:spcPts val="0"/>
              </a:spcBef>
              <a:buNone/>
            </a:pPr>
            <a:r>
              <a:rPr lang="en-US" sz="1050" dirty="0" smtClean="0">
                <a:latin typeface="Menlo" charset="0"/>
                <a:ea typeface="Menlo" charset="0"/>
                <a:cs typeface="Menlo" charset="0"/>
              </a:rPr>
              <a:t> 10   BY  </a:t>
            </a:r>
            <a:r>
              <a:rPr lang="en-US" sz="1050" dirty="0">
                <a:latin typeface="Menlo" charset="0"/>
                <a:ea typeface="Menlo" charset="0"/>
                <a:cs typeface="Menlo" charset="0"/>
              </a:rPr>
              <a:t>81.02 </a:t>
            </a:r>
            <a:r>
              <a:rPr lang="en-US" sz="1050" dirty="0" smtClean="0">
                <a:latin typeface="Menlo" charset="0"/>
                <a:ea typeface="Menlo" charset="0"/>
                <a:cs typeface="Menlo" charset="0"/>
              </a:rPr>
              <a:t>    220,418  Belarus</a:t>
            </a:r>
          </a:p>
          <a:p>
            <a:pPr marL="0" indent="0">
              <a:spcBef>
                <a:spcPts val="0"/>
              </a:spcBef>
              <a:buNone/>
            </a:pPr>
            <a:r>
              <a:rPr lang="en-US" sz="1050" dirty="0" smtClean="0">
                <a:latin typeface="Menlo" charset="0"/>
                <a:ea typeface="Menlo" charset="0"/>
                <a:cs typeface="Menlo" charset="0"/>
              </a:rPr>
              <a:t> 11   PS  </a:t>
            </a:r>
            <a:r>
              <a:rPr lang="en-US" sz="1050" dirty="0">
                <a:latin typeface="Menlo" charset="0"/>
                <a:ea typeface="Menlo" charset="0"/>
                <a:cs typeface="Menlo" charset="0"/>
              </a:rPr>
              <a:t>78.84 </a:t>
            </a:r>
            <a:r>
              <a:rPr lang="en-US" sz="1050" dirty="0" smtClean="0">
                <a:latin typeface="Menlo" charset="0"/>
                <a:ea typeface="Menlo" charset="0"/>
                <a:cs typeface="Menlo" charset="0"/>
              </a:rPr>
              <a:t>    617,909  Occupied </a:t>
            </a:r>
            <a:r>
              <a:rPr lang="en-US" sz="1050" dirty="0">
                <a:latin typeface="Menlo" charset="0"/>
                <a:ea typeface="Menlo" charset="0"/>
                <a:cs typeface="Menlo" charset="0"/>
              </a:rPr>
              <a:t>Palestinian </a:t>
            </a:r>
            <a:r>
              <a:rPr lang="en-US" sz="1050" dirty="0" smtClean="0">
                <a:latin typeface="Menlo" charset="0"/>
                <a:ea typeface="Menlo" charset="0"/>
                <a:cs typeface="Menlo" charset="0"/>
              </a:rPr>
              <a:t>Territory</a:t>
            </a:r>
          </a:p>
          <a:p>
            <a:pPr marL="0" indent="0">
              <a:spcBef>
                <a:spcPts val="0"/>
              </a:spcBef>
              <a:buNone/>
            </a:pPr>
            <a:r>
              <a:rPr lang="en-US" sz="1050" dirty="0" smtClean="0">
                <a:latin typeface="Menlo" charset="0"/>
                <a:ea typeface="Menlo" charset="0"/>
                <a:cs typeface="Menlo" charset="0"/>
              </a:rPr>
              <a:t> 12   ZA  </a:t>
            </a:r>
            <a:r>
              <a:rPr lang="en-US" sz="1050" dirty="0">
                <a:latin typeface="Menlo" charset="0"/>
                <a:ea typeface="Menlo" charset="0"/>
                <a:cs typeface="Menlo" charset="0"/>
              </a:rPr>
              <a:t>75.60 </a:t>
            </a:r>
            <a:r>
              <a:rPr lang="en-US" sz="1050" dirty="0" smtClean="0">
                <a:latin typeface="Menlo" charset="0"/>
                <a:ea typeface="Menlo" charset="0"/>
                <a:cs typeface="Menlo" charset="0"/>
              </a:rPr>
              <a:t>     66,205  South Africa</a:t>
            </a:r>
          </a:p>
          <a:p>
            <a:pPr marL="0" indent="0">
              <a:spcBef>
                <a:spcPts val="0"/>
              </a:spcBef>
              <a:buNone/>
            </a:pPr>
            <a:r>
              <a:rPr lang="en-US" sz="1050" dirty="0" smtClean="0">
                <a:latin typeface="Menlo" charset="0"/>
                <a:ea typeface="Menlo" charset="0"/>
                <a:cs typeface="Menlo" charset="0"/>
              </a:rPr>
              <a:t> 13   BM  </a:t>
            </a:r>
            <a:r>
              <a:rPr lang="en-US" sz="1050" dirty="0">
                <a:latin typeface="Menlo" charset="0"/>
                <a:ea typeface="Menlo" charset="0"/>
                <a:cs typeface="Menlo" charset="0"/>
              </a:rPr>
              <a:t>75.04 </a:t>
            </a:r>
            <a:r>
              <a:rPr lang="en-US" sz="1050" dirty="0" smtClean="0">
                <a:latin typeface="Menlo" charset="0"/>
                <a:ea typeface="Menlo" charset="0"/>
                <a:cs typeface="Menlo" charset="0"/>
              </a:rPr>
              <a:t>     16,371  Bermuda</a:t>
            </a:r>
          </a:p>
          <a:p>
            <a:pPr marL="0" indent="0">
              <a:spcBef>
                <a:spcPts val="0"/>
              </a:spcBef>
              <a:buNone/>
            </a:pPr>
            <a:r>
              <a:rPr lang="en-US" sz="1050" dirty="0" smtClean="0">
                <a:latin typeface="Menlo" charset="0"/>
                <a:ea typeface="Menlo" charset="0"/>
                <a:cs typeface="Menlo" charset="0"/>
              </a:rPr>
              <a:t> 14   MV  </a:t>
            </a:r>
            <a:r>
              <a:rPr lang="en-US" sz="1050" dirty="0">
                <a:latin typeface="Menlo" charset="0"/>
                <a:ea typeface="Menlo" charset="0"/>
                <a:cs typeface="Menlo" charset="0"/>
              </a:rPr>
              <a:t>74.56 </a:t>
            </a:r>
            <a:r>
              <a:rPr lang="en-US" sz="1050" dirty="0" smtClean="0">
                <a:latin typeface="Menlo" charset="0"/>
                <a:ea typeface="Menlo" charset="0"/>
                <a:cs typeface="Menlo" charset="0"/>
              </a:rPr>
              <a:t>     57,964  Maldives</a:t>
            </a:r>
          </a:p>
          <a:p>
            <a:pPr marL="0" indent="0">
              <a:spcBef>
                <a:spcPts val="0"/>
              </a:spcBef>
              <a:buNone/>
            </a:pPr>
            <a:r>
              <a:rPr lang="en-US" sz="1050" dirty="0" smtClean="0">
                <a:latin typeface="Menlo" charset="0"/>
                <a:ea typeface="Menlo" charset="0"/>
                <a:cs typeface="Menlo" charset="0"/>
              </a:rPr>
              <a:t> 15   GE  </a:t>
            </a:r>
            <a:r>
              <a:rPr lang="en-US" sz="1050" dirty="0">
                <a:latin typeface="Menlo" charset="0"/>
                <a:ea typeface="Menlo" charset="0"/>
                <a:cs typeface="Menlo" charset="0"/>
              </a:rPr>
              <a:t>73.97 </a:t>
            </a:r>
            <a:r>
              <a:rPr lang="en-US" sz="1050" dirty="0" smtClean="0">
                <a:latin typeface="Menlo" charset="0"/>
                <a:ea typeface="Menlo" charset="0"/>
                <a:cs typeface="Menlo" charset="0"/>
              </a:rPr>
              <a:t>    173,639  Georgia</a:t>
            </a:r>
          </a:p>
          <a:p>
            <a:pPr marL="0" indent="0">
              <a:spcBef>
                <a:spcPts val="0"/>
              </a:spcBef>
              <a:buNone/>
            </a:pPr>
            <a:r>
              <a:rPr lang="en-US" sz="1050" dirty="0" smtClean="0">
                <a:latin typeface="Menlo" charset="0"/>
                <a:ea typeface="Menlo" charset="0"/>
                <a:cs typeface="Menlo" charset="0"/>
              </a:rPr>
              <a:t> 16   LY  </a:t>
            </a:r>
            <a:r>
              <a:rPr lang="en-US" sz="1050" dirty="0">
                <a:latin typeface="Menlo" charset="0"/>
                <a:ea typeface="Menlo" charset="0"/>
                <a:cs typeface="Menlo" charset="0"/>
              </a:rPr>
              <a:t>72.07 </a:t>
            </a:r>
            <a:r>
              <a:rPr lang="en-US" sz="1050" dirty="0" smtClean="0">
                <a:latin typeface="Menlo" charset="0"/>
                <a:ea typeface="Menlo" charset="0"/>
                <a:cs typeface="Menlo" charset="0"/>
              </a:rPr>
              <a:t>     83,420  Libya</a:t>
            </a:r>
          </a:p>
          <a:p>
            <a:pPr marL="0" indent="0">
              <a:spcBef>
                <a:spcPts val="0"/>
              </a:spcBef>
              <a:buNone/>
            </a:pPr>
            <a:r>
              <a:rPr lang="en-US" sz="1050" dirty="0" smtClean="0">
                <a:latin typeface="Menlo" charset="0"/>
                <a:ea typeface="Menlo" charset="0"/>
                <a:cs typeface="Menlo" charset="0"/>
              </a:rPr>
              <a:t> 17   NZ  </a:t>
            </a:r>
            <a:r>
              <a:rPr lang="en-US" sz="1050" dirty="0">
                <a:latin typeface="Menlo" charset="0"/>
                <a:ea typeface="Menlo" charset="0"/>
                <a:cs typeface="Menlo" charset="0"/>
              </a:rPr>
              <a:t>70.00 </a:t>
            </a:r>
            <a:r>
              <a:rPr lang="en-US" sz="1050" dirty="0" smtClean="0">
                <a:latin typeface="Menlo" charset="0"/>
                <a:ea typeface="Menlo" charset="0"/>
                <a:cs typeface="Menlo" charset="0"/>
              </a:rPr>
              <a:t>    287,090  New Zealand</a:t>
            </a:r>
          </a:p>
          <a:p>
            <a:pPr marL="0" indent="0">
              <a:spcBef>
                <a:spcPts val="0"/>
              </a:spcBef>
              <a:buNone/>
            </a:pPr>
            <a:r>
              <a:rPr lang="en-US" sz="1050" dirty="0" smtClean="0">
                <a:latin typeface="Menlo" charset="0"/>
                <a:ea typeface="Menlo" charset="0"/>
                <a:cs typeface="Menlo" charset="0"/>
              </a:rPr>
              <a:t> 18   SI  </a:t>
            </a:r>
            <a:r>
              <a:rPr lang="en-US" sz="1050" dirty="0">
                <a:latin typeface="Menlo" charset="0"/>
                <a:ea typeface="Menlo" charset="0"/>
                <a:cs typeface="Menlo" charset="0"/>
              </a:rPr>
              <a:t>69.78 </a:t>
            </a:r>
            <a:r>
              <a:rPr lang="en-US" sz="1050" dirty="0" smtClean="0">
                <a:latin typeface="Menlo" charset="0"/>
                <a:ea typeface="Menlo" charset="0"/>
                <a:cs typeface="Menlo" charset="0"/>
              </a:rPr>
              <a:t>  1,650,816  Slovenia</a:t>
            </a:r>
          </a:p>
          <a:p>
            <a:pPr marL="0" indent="0">
              <a:spcBef>
                <a:spcPts val="0"/>
              </a:spcBef>
              <a:buNone/>
            </a:pPr>
            <a:r>
              <a:rPr lang="en-US" sz="1050" dirty="0" smtClean="0">
                <a:latin typeface="Menlo" charset="0"/>
                <a:ea typeface="Menlo" charset="0"/>
                <a:cs typeface="Menlo" charset="0"/>
              </a:rPr>
              <a:t> 19   KE  </a:t>
            </a:r>
            <a:r>
              <a:rPr lang="en-US" sz="1050" dirty="0">
                <a:latin typeface="Menlo" charset="0"/>
                <a:ea typeface="Menlo" charset="0"/>
                <a:cs typeface="Menlo" charset="0"/>
              </a:rPr>
              <a:t>68.41 </a:t>
            </a:r>
            <a:r>
              <a:rPr lang="en-US" sz="1050" dirty="0" smtClean="0">
                <a:latin typeface="Menlo" charset="0"/>
                <a:ea typeface="Menlo" charset="0"/>
                <a:cs typeface="Menlo" charset="0"/>
              </a:rPr>
              <a:t>    120,764  Kenya</a:t>
            </a:r>
          </a:p>
          <a:p>
            <a:pPr marL="0" indent="0">
              <a:spcBef>
                <a:spcPts val="0"/>
              </a:spcBef>
              <a:buNone/>
            </a:pPr>
            <a:r>
              <a:rPr lang="en-US" sz="1050" dirty="0" smtClean="0">
                <a:latin typeface="Menlo" charset="0"/>
                <a:ea typeface="Menlo" charset="0"/>
                <a:cs typeface="Menlo" charset="0"/>
              </a:rPr>
              <a:t> 20   VC  </a:t>
            </a:r>
            <a:r>
              <a:rPr lang="en-US" sz="1050" dirty="0">
                <a:latin typeface="Menlo" charset="0"/>
                <a:ea typeface="Menlo" charset="0"/>
                <a:cs typeface="Menlo" charset="0"/>
              </a:rPr>
              <a:t>66.57 </a:t>
            </a:r>
            <a:r>
              <a:rPr lang="en-US" sz="1050" dirty="0" smtClean="0">
                <a:latin typeface="Menlo" charset="0"/>
                <a:ea typeface="Menlo" charset="0"/>
                <a:cs typeface="Menlo" charset="0"/>
              </a:rPr>
              <a:t>      3,715  Saint </a:t>
            </a:r>
            <a:r>
              <a:rPr lang="en-US" sz="1050" dirty="0">
                <a:latin typeface="Menlo" charset="0"/>
                <a:ea typeface="Menlo" charset="0"/>
                <a:cs typeface="Menlo" charset="0"/>
              </a:rPr>
              <a:t>Vincent and the </a:t>
            </a:r>
            <a:r>
              <a:rPr lang="en-US" sz="1050" dirty="0" smtClean="0">
                <a:latin typeface="Menlo" charset="0"/>
                <a:ea typeface="Menlo" charset="0"/>
                <a:cs typeface="Menlo" charset="0"/>
              </a:rPr>
              <a:t>Grenadines</a:t>
            </a:r>
          </a:p>
          <a:p>
            <a:pPr marL="0" indent="0">
              <a:spcBef>
                <a:spcPts val="0"/>
              </a:spcBef>
              <a:buNone/>
            </a:pPr>
            <a:r>
              <a:rPr lang="en-US" sz="1050" dirty="0" smtClean="0">
                <a:latin typeface="Menlo" charset="0"/>
                <a:ea typeface="Menlo" charset="0"/>
                <a:cs typeface="Menlo" charset="0"/>
              </a:rPr>
              <a:t> 21   AM  </a:t>
            </a:r>
            <a:r>
              <a:rPr lang="en-US" sz="1050" dirty="0">
                <a:latin typeface="Menlo" charset="0"/>
                <a:ea typeface="Menlo" charset="0"/>
                <a:cs typeface="Menlo" charset="0"/>
              </a:rPr>
              <a:t>65.44 </a:t>
            </a:r>
            <a:r>
              <a:rPr lang="en-US" sz="1050" dirty="0" smtClean="0">
                <a:latin typeface="Menlo" charset="0"/>
                <a:ea typeface="Menlo" charset="0"/>
                <a:cs typeface="Menlo" charset="0"/>
              </a:rPr>
              <a:t>    170,124  Armenia</a:t>
            </a:r>
          </a:p>
          <a:p>
            <a:pPr marL="0" indent="0">
              <a:spcBef>
                <a:spcPts val="0"/>
              </a:spcBef>
              <a:buNone/>
            </a:pPr>
            <a:r>
              <a:rPr lang="en-US" sz="1050" dirty="0" smtClean="0">
                <a:latin typeface="Menlo" charset="0"/>
                <a:ea typeface="Menlo" charset="0"/>
                <a:cs typeface="Menlo" charset="0"/>
              </a:rPr>
              <a:t> 22   MW  </a:t>
            </a:r>
            <a:r>
              <a:rPr lang="en-US" sz="1050" dirty="0">
                <a:latin typeface="Menlo" charset="0"/>
                <a:ea typeface="Menlo" charset="0"/>
                <a:cs typeface="Menlo" charset="0"/>
              </a:rPr>
              <a:t>62.92 </a:t>
            </a:r>
            <a:r>
              <a:rPr lang="en-US" sz="1050" dirty="0" smtClean="0">
                <a:latin typeface="Menlo" charset="0"/>
                <a:ea typeface="Menlo" charset="0"/>
                <a:cs typeface="Menlo" charset="0"/>
              </a:rPr>
              <a:t>     15,150  Malawi</a:t>
            </a:r>
          </a:p>
          <a:p>
            <a:pPr marL="0" indent="0">
              <a:spcBef>
                <a:spcPts val="0"/>
              </a:spcBef>
              <a:buNone/>
            </a:pPr>
            <a:r>
              <a:rPr lang="en-US" sz="1050" dirty="0" smtClean="0">
                <a:latin typeface="Menlo" charset="0"/>
                <a:ea typeface="Menlo" charset="0"/>
                <a:cs typeface="Menlo" charset="0"/>
              </a:rPr>
              <a:t> 23   LR  </a:t>
            </a:r>
            <a:r>
              <a:rPr lang="en-US" sz="1050" dirty="0">
                <a:latin typeface="Menlo" charset="0"/>
                <a:ea typeface="Menlo" charset="0"/>
                <a:cs typeface="Menlo" charset="0"/>
              </a:rPr>
              <a:t>62.07 </a:t>
            </a:r>
            <a:r>
              <a:rPr lang="en-US" sz="1050" dirty="0" smtClean="0">
                <a:latin typeface="Menlo" charset="0"/>
                <a:ea typeface="Menlo" charset="0"/>
                <a:cs typeface="Menlo" charset="0"/>
              </a:rPr>
              <a:t>      7,324  Liberia</a:t>
            </a:r>
          </a:p>
          <a:p>
            <a:pPr marL="0" indent="0">
              <a:spcBef>
                <a:spcPts val="0"/>
              </a:spcBef>
              <a:buNone/>
            </a:pPr>
            <a:r>
              <a:rPr lang="en-US" sz="1050" dirty="0" smtClean="0">
                <a:latin typeface="Menlo" charset="0"/>
                <a:ea typeface="Menlo" charset="0"/>
                <a:cs typeface="Menlo" charset="0"/>
              </a:rPr>
              <a:t> 24   MK  </a:t>
            </a:r>
            <a:r>
              <a:rPr lang="en-US" sz="1050" dirty="0">
                <a:latin typeface="Menlo" charset="0"/>
                <a:ea typeface="Menlo" charset="0"/>
                <a:cs typeface="Menlo" charset="0"/>
              </a:rPr>
              <a:t>55.11 </a:t>
            </a:r>
            <a:r>
              <a:rPr lang="en-US" sz="1050" dirty="0" smtClean="0">
                <a:latin typeface="Menlo" charset="0"/>
                <a:ea typeface="Menlo" charset="0"/>
                <a:cs typeface="Menlo" charset="0"/>
              </a:rPr>
              <a:t>    389,592  The </a:t>
            </a:r>
            <a:r>
              <a:rPr lang="en-US" sz="1050" dirty="0">
                <a:latin typeface="Menlo" charset="0"/>
                <a:ea typeface="Menlo" charset="0"/>
                <a:cs typeface="Menlo" charset="0"/>
              </a:rPr>
              <a:t>former Yugoslav Republic of </a:t>
            </a:r>
            <a:r>
              <a:rPr lang="en-US" sz="1050" dirty="0" smtClean="0">
                <a:latin typeface="Menlo" charset="0"/>
                <a:ea typeface="Menlo" charset="0"/>
                <a:cs typeface="Menlo" charset="0"/>
              </a:rPr>
              <a:t>Macedonia</a:t>
            </a:r>
          </a:p>
          <a:p>
            <a:pPr marL="0" indent="0">
              <a:spcBef>
                <a:spcPts val="0"/>
              </a:spcBef>
              <a:buNone/>
            </a:pPr>
            <a:r>
              <a:rPr lang="en-US" sz="1050" dirty="0" smtClean="0">
                <a:latin typeface="Menlo" charset="0"/>
                <a:ea typeface="Menlo" charset="0"/>
                <a:cs typeface="Menlo" charset="0"/>
              </a:rPr>
              <a:t> 25   BA  </a:t>
            </a:r>
            <a:r>
              <a:rPr lang="en-US" sz="1050" dirty="0">
                <a:latin typeface="Menlo" charset="0"/>
                <a:ea typeface="Menlo" charset="0"/>
                <a:cs typeface="Menlo" charset="0"/>
              </a:rPr>
              <a:t>54.97 </a:t>
            </a:r>
            <a:r>
              <a:rPr lang="en-US" sz="1050" dirty="0" smtClean="0">
                <a:latin typeface="Menlo" charset="0"/>
                <a:ea typeface="Menlo" charset="0"/>
                <a:cs typeface="Menlo" charset="0"/>
              </a:rPr>
              <a:t>   192,2461  Bosnia </a:t>
            </a:r>
            <a:r>
              <a:rPr lang="en-US" sz="1050" dirty="0">
                <a:latin typeface="Menlo" charset="0"/>
                <a:ea typeface="Menlo" charset="0"/>
                <a:cs typeface="Menlo" charset="0"/>
              </a:rPr>
              <a:t>and Herzegovina</a:t>
            </a:r>
          </a:p>
        </p:txBody>
      </p:sp>
    </p:spTree>
    <p:extLst>
      <p:ext uri="{BB962C8B-B14F-4D97-AF65-F5344CB8AC3E}">
        <p14:creationId xmlns:p14="http://schemas.microsoft.com/office/powerpoint/2010/main" val="1445268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0" y="-16212"/>
            <a:ext cx="8229600" cy="1143000"/>
          </a:xfrm>
        </p:spPr>
        <p:txBody>
          <a:bodyPr/>
          <a:lstStyle/>
          <a:p>
            <a:r>
              <a:rPr lang="en-US" dirty="0" smtClean="0"/>
              <a:t>Which AS?</a:t>
            </a:r>
            <a:endParaRPr lang="en-US" dirty="0"/>
          </a:p>
        </p:txBody>
      </p:sp>
      <p:sp>
        <p:nvSpPr>
          <p:cNvPr id="5" name="TextBox 4"/>
          <p:cNvSpPr txBox="1"/>
          <p:nvPr/>
        </p:nvSpPr>
        <p:spPr>
          <a:xfrm>
            <a:off x="132277" y="957511"/>
            <a:ext cx="8873582" cy="861774"/>
          </a:xfrm>
          <a:prstGeom prst="rect">
            <a:avLst/>
          </a:prstGeom>
          <a:noFill/>
        </p:spPr>
        <p:txBody>
          <a:bodyPr wrap="square" rtlCol="0">
            <a:spAutoFit/>
          </a:bodyPr>
          <a:lstStyle/>
          <a:p>
            <a:r>
              <a:rPr lang="en-US" sz="1200" dirty="0" smtClean="0"/>
              <a:t>ECDSA failure rates – the % of users in each AS who use RSA DNSSEC validating resolvers,  but fail to validate when the DNSSEC crypto algorithm is ECDSA – top 25 </a:t>
            </a:r>
            <a:r>
              <a:rPr lang="en-US" sz="1200" dirty="0" err="1" smtClean="0"/>
              <a:t>Ases</a:t>
            </a:r>
            <a:r>
              <a:rPr lang="en-US" sz="1200" dirty="0" smtClean="0"/>
              <a:t> ranked by ECC failure rate</a:t>
            </a:r>
          </a:p>
          <a:p>
            <a:endParaRPr lang="en-US" sz="1200" dirty="0" smtClean="0"/>
          </a:p>
          <a:p>
            <a:r>
              <a:rPr lang="en-US" sz="1200" dirty="0"/>
              <a:t> </a:t>
            </a:r>
            <a:r>
              <a:rPr lang="en-US" sz="1200" dirty="0" smtClean="0"/>
              <a:t>               </a:t>
            </a:r>
            <a:r>
              <a:rPr lang="en-US" sz="1200" dirty="0" smtClean="0"/>
              <a:t>                    </a:t>
            </a:r>
            <a:r>
              <a:rPr lang="en-US" sz="1400" b="1" dirty="0" smtClean="0"/>
              <a:t>AS       </a:t>
            </a:r>
            <a:r>
              <a:rPr lang="en-US" sz="1400" b="1" dirty="0" smtClean="0"/>
              <a:t>Fail Rate   Samples   AS Description</a:t>
            </a:r>
            <a:endParaRPr lang="en-US" sz="1400" b="1" dirty="0"/>
          </a:p>
        </p:txBody>
      </p:sp>
      <p:sp>
        <p:nvSpPr>
          <p:cNvPr id="7" name="Content Placeholder 6"/>
          <p:cNvSpPr>
            <a:spLocks noGrp="1"/>
          </p:cNvSpPr>
          <p:nvPr>
            <p:ph sz="half" idx="1"/>
          </p:nvPr>
        </p:nvSpPr>
        <p:spPr>
          <a:xfrm>
            <a:off x="939521" y="1884180"/>
            <a:ext cx="8229600" cy="4525963"/>
          </a:xfrm>
        </p:spPr>
        <p:txBody>
          <a:bodyPr>
            <a:noAutofit/>
          </a:bodyPr>
          <a:lstStyle/>
          <a:p>
            <a:pPr marL="0" indent="0">
              <a:spcBef>
                <a:spcPts val="100"/>
              </a:spcBef>
              <a:buNone/>
            </a:pPr>
            <a:r>
              <a:rPr lang="en-US" sz="1050" dirty="0" smtClean="0">
                <a:latin typeface="Menlo" charset="0"/>
                <a:ea typeface="Menlo" charset="0"/>
                <a:cs typeface="Menlo" charset="0"/>
              </a:rPr>
              <a:t>  1 AS57481  99.97    3,235  ASMULTISOL </a:t>
            </a:r>
            <a:r>
              <a:rPr lang="en-US" sz="1050" dirty="0">
                <a:latin typeface="Menlo" charset="0"/>
                <a:ea typeface="Menlo" charset="0"/>
                <a:cs typeface="Menlo" charset="0"/>
              </a:rPr>
              <a:t>Multiservice Ltd</a:t>
            </a:r>
            <a:r>
              <a:rPr lang="en-US" sz="1050" dirty="0" smtClean="0">
                <a:latin typeface="Menlo" charset="0"/>
                <a:ea typeface="Menlo" charset="0"/>
                <a:cs typeface="Menlo" charset="0"/>
              </a:rPr>
              <a:t>., BY</a:t>
            </a:r>
            <a:endParaRPr lang="en-US" sz="1050" dirty="0">
              <a:latin typeface="Menlo" charset="0"/>
              <a:ea typeface="Menlo" charset="0"/>
              <a:cs typeface="Menlo" charset="0"/>
            </a:endParaRPr>
          </a:p>
          <a:p>
            <a:pPr marL="0" indent="0">
              <a:spcBef>
                <a:spcPts val="100"/>
              </a:spcBef>
              <a:buNone/>
            </a:pPr>
            <a:r>
              <a:rPr lang="en-US" sz="1050" dirty="0" smtClean="0">
                <a:latin typeface="Menlo" charset="0"/>
                <a:ea typeface="Menlo" charset="0"/>
                <a:cs typeface="Menlo" charset="0"/>
              </a:rPr>
              <a:t>  2 AS22252  99.91    1,142  AS22252 </a:t>
            </a:r>
            <a:r>
              <a:rPr lang="en-US" sz="1050" dirty="0">
                <a:latin typeface="Menlo" charset="0"/>
                <a:ea typeface="Menlo" charset="0"/>
                <a:cs typeface="Menlo" charset="0"/>
              </a:rPr>
              <a:t>- The City of New York</a:t>
            </a:r>
            <a:r>
              <a:rPr lang="en-US" sz="1050" dirty="0" smtClean="0">
                <a:latin typeface="Menlo" charset="0"/>
                <a:ea typeface="Menlo" charset="0"/>
                <a:cs typeface="Menlo" charset="0"/>
              </a:rPr>
              <a:t>, US</a:t>
            </a:r>
            <a:endParaRPr lang="en-US" sz="1050" dirty="0">
              <a:latin typeface="Menlo" charset="0"/>
              <a:ea typeface="Menlo" charset="0"/>
              <a:cs typeface="Menlo" charset="0"/>
            </a:endParaRPr>
          </a:p>
          <a:p>
            <a:pPr marL="0" indent="0">
              <a:spcBef>
                <a:spcPts val="100"/>
              </a:spcBef>
              <a:buNone/>
            </a:pPr>
            <a:r>
              <a:rPr lang="nl-NL" sz="1050" dirty="0" smtClean="0">
                <a:latin typeface="Menlo" charset="0"/>
                <a:ea typeface="Menlo" charset="0"/>
                <a:cs typeface="Menlo" charset="0"/>
              </a:rPr>
              <a:t>  3 AS30852  99.85    5,838  VIS </a:t>
            </a:r>
            <a:r>
              <a:rPr lang="nl-NL" sz="1050" dirty="0">
                <a:latin typeface="Menlo" charset="0"/>
                <a:ea typeface="Menlo" charset="0"/>
                <a:cs typeface="Menlo" charset="0"/>
              </a:rPr>
              <a:t>OJSC </a:t>
            </a:r>
            <a:r>
              <a:rPr lang="nl-NL" sz="1050" dirty="0" err="1">
                <a:latin typeface="Menlo" charset="0"/>
                <a:ea typeface="Menlo" charset="0"/>
                <a:cs typeface="Menlo" charset="0"/>
              </a:rPr>
              <a:t>Volgainformnet</a:t>
            </a:r>
            <a:r>
              <a:rPr lang="nl-NL" sz="1050" dirty="0" smtClean="0">
                <a:latin typeface="Menlo" charset="0"/>
                <a:ea typeface="Menlo" charset="0"/>
                <a:cs typeface="Menlo" charset="0"/>
              </a:rPr>
              <a:t>, RU</a:t>
            </a:r>
            <a:endParaRPr lang="nl-NL" sz="1050" dirty="0">
              <a:latin typeface="Menlo" charset="0"/>
              <a:ea typeface="Menlo" charset="0"/>
              <a:cs typeface="Menlo" charset="0"/>
            </a:endParaRPr>
          </a:p>
          <a:p>
            <a:pPr marL="0" indent="0">
              <a:spcBef>
                <a:spcPts val="100"/>
              </a:spcBef>
              <a:buNone/>
            </a:pPr>
            <a:r>
              <a:rPr lang="de-DE" sz="1050" dirty="0" smtClean="0">
                <a:latin typeface="Menlo" charset="0"/>
                <a:ea typeface="Menlo" charset="0"/>
                <a:cs typeface="Menlo" charset="0"/>
              </a:rPr>
              <a:t>  4 AS10297  99.73  514,003  ENET-2 </a:t>
            </a:r>
            <a:r>
              <a:rPr lang="de-DE" sz="1050" dirty="0">
                <a:latin typeface="Menlo" charset="0"/>
                <a:ea typeface="Menlo" charset="0"/>
                <a:cs typeface="Menlo" charset="0"/>
              </a:rPr>
              <a:t>- </a:t>
            </a:r>
            <a:r>
              <a:rPr lang="de-DE" sz="1050" dirty="0" err="1">
                <a:latin typeface="Menlo" charset="0"/>
                <a:ea typeface="Menlo" charset="0"/>
                <a:cs typeface="Menlo" charset="0"/>
              </a:rPr>
              <a:t>eNET</a:t>
            </a:r>
            <a:r>
              <a:rPr lang="de-DE" sz="1050" dirty="0">
                <a:latin typeface="Menlo" charset="0"/>
                <a:ea typeface="Menlo" charset="0"/>
                <a:cs typeface="Menlo" charset="0"/>
              </a:rPr>
              <a:t> Inc</a:t>
            </a:r>
            <a:r>
              <a:rPr lang="de-DE" sz="1050" dirty="0" smtClean="0">
                <a:latin typeface="Menlo" charset="0"/>
                <a:ea typeface="Menlo" charset="0"/>
                <a:cs typeface="Menlo" charset="0"/>
              </a:rPr>
              <a:t>., US</a:t>
            </a:r>
            <a:endParaRPr lang="de-DE" sz="1050" dirty="0">
              <a:latin typeface="Menlo" charset="0"/>
              <a:ea typeface="Menlo" charset="0"/>
              <a:cs typeface="Menlo" charset="0"/>
            </a:endParaRPr>
          </a:p>
          <a:p>
            <a:pPr marL="0" indent="0">
              <a:spcBef>
                <a:spcPts val="100"/>
              </a:spcBef>
              <a:buNone/>
            </a:pPr>
            <a:r>
              <a:rPr lang="de-DE" sz="1050" dirty="0" smtClean="0">
                <a:latin typeface="Menlo" charset="0"/>
                <a:ea typeface="Menlo" charset="0"/>
                <a:cs typeface="Menlo" charset="0"/>
              </a:rPr>
              <a:t>  5 AS25     99.64    3,296  UCB </a:t>
            </a:r>
            <a:r>
              <a:rPr lang="de-DE" sz="1050" dirty="0">
                <a:latin typeface="Menlo" charset="0"/>
                <a:ea typeface="Menlo" charset="0"/>
                <a:cs typeface="Menlo" charset="0"/>
              </a:rPr>
              <a:t>- University </a:t>
            </a:r>
            <a:r>
              <a:rPr lang="de-DE" sz="1050" dirty="0" err="1">
                <a:latin typeface="Menlo" charset="0"/>
                <a:ea typeface="Menlo" charset="0"/>
                <a:cs typeface="Menlo" charset="0"/>
              </a:rPr>
              <a:t>of</a:t>
            </a:r>
            <a:r>
              <a:rPr lang="de-DE" sz="1050" dirty="0">
                <a:latin typeface="Menlo" charset="0"/>
                <a:ea typeface="Menlo" charset="0"/>
                <a:cs typeface="Menlo" charset="0"/>
              </a:rPr>
              <a:t> California at Berkeley</a:t>
            </a:r>
            <a:r>
              <a:rPr lang="de-DE" sz="1050" dirty="0" smtClean="0">
                <a:latin typeface="Menlo" charset="0"/>
                <a:ea typeface="Menlo" charset="0"/>
                <a:cs typeface="Menlo" charset="0"/>
              </a:rPr>
              <a:t>, US</a:t>
            </a:r>
            <a:endParaRPr lang="de-DE" sz="1050" dirty="0">
              <a:latin typeface="Menlo" charset="0"/>
              <a:ea typeface="Menlo" charset="0"/>
              <a:cs typeface="Menlo" charset="0"/>
            </a:endParaRPr>
          </a:p>
          <a:p>
            <a:pPr marL="0" indent="0">
              <a:spcBef>
                <a:spcPts val="100"/>
              </a:spcBef>
              <a:buNone/>
            </a:pPr>
            <a:r>
              <a:rPr lang="hr-HR" sz="1050" dirty="0" smtClean="0">
                <a:latin typeface="Menlo" charset="0"/>
                <a:ea typeface="Menlo" charset="0"/>
                <a:cs typeface="Menlo" charset="0"/>
              </a:rPr>
              <a:t>  6 AS54934  99.63    1,093  JC-39-AS </a:t>
            </a:r>
            <a:r>
              <a:rPr lang="hr-HR" sz="1050" dirty="0">
                <a:latin typeface="Menlo" charset="0"/>
                <a:ea typeface="Menlo" charset="0"/>
                <a:cs typeface="Menlo" charset="0"/>
              </a:rPr>
              <a:t>- JEFFERSON CO. CABLE, INC</a:t>
            </a:r>
            <a:r>
              <a:rPr lang="hr-HR" sz="1050" dirty="0" smtClean="0">
                <a:latin typeface="Menlo" charset="0"/>
                <a:ea typeface="Menlo" charset="0"/>
                <a:cs typeface="Menlo" charset="0"/>
              </a:rPr>
              <a:t>., US</a:t>
            </a:r>
            <a:endParaRPr lang="hr-HR" sz="1050" dirty="0">
              <a:latin typeface="Menlo" charset="0"/>
              <a:ea typeface="Menlo" charset="0"/>
              <a:cs typeface="Menlo" charset="0"/>
            </a:endParaRPr>
          </a:p>
          <a:p>
            <a:pPr marL="0" indent="0">
              <a:spcBef>
                <a:spcPts val="100"/>
              </a:spcBef>
              <a:buNone/>
            </a:pPr>
            <a:r>
              <a:rPr lang="en-US" sz="1050" dirty="0" smtClean="0">
                <a:latin typeface="Menlo" charset="0"/>
                <a:ea typeface="Menlo" charset="0"/>
                <a:cs typeface="Menlo" charset="0"/>
              </a:rPr>
              <a:t>  7 AS59815  99.54   10,304  TRK-METRO-AS </a:t>
            </a:r>
            <a:r>
              <a:rPr lang="en-US" sz="1050" dirty="0">
                <a:latin typeface="Menlo" charset="0"/>
                <a:ea typeface="Menlo" charset="0"/>
                <a:cs typeface="Menlo" charset="0"/>
              </a:rPr>
              <a:t>TRK Metro LLC</a:t>
            </a:r>
            <a:r>
              <a:rPr lang="en-US" sz="1050" dirty="0" smtClean="0">
                <a:latin typeface="Menlo" charset="0"/>
                <a:ea typeface="Menlo" charset="0"/>
                <a:cs typeface="Menlo" charset="0"/>
              </a:rPr>
              <a:t>, UA</a:t>
            </a:r>
            <a:endParaRPr lang="en-US" sz="1050" dirty="0">
              <a:latin typeface="Menlo" charset="0"/>
              <a:ea typeface="Menlo" charset="0"/>
              <a:cs typeface="Menlo" charset="0"/>
            </a:endParaRPr>
          </a:p>
          <a:p>
            <a:pPr marL="0" indent="0">
              <a:spcBef>
                <a:spcPts val="100"/>
              </a:spcBef>
              <a:buNone/>
            </a:pPr>
            <a:r>
              <a:rPr lang="hr-HR" sz="1050" dirty="0" smtClean="0">
                <a:latin typeface="Menlo" charset="0"/>
                <a:ea typeface="Menlo" charset="0"/>
                <a:cs typeface="Menlo" charset="0"/>
              </a:rPr>
              <a:t>  8 AS25031  99.51   33,646  NOVARTIS-CH </a:t>
            </a:r>
            <a:r>
              <a:rPr lang="hr-HR" sz="1050" dirty="0">
                <a:latin typeface="Menlo" charset="0"/>
                <a:ea typeface="Menlo" charset="0"/>
                <a:cs typeface="Menlo" charset="0"/>
              </a:rPr>
              <a:t>Novartis</a:t>
            </a:r>
            <a:r>
              <a:rPr lang="hr-HR" sz="1050" dirty="0" smtClean="0">
                <a:latin typeface="Menlo" charset="0"/>
                <a:ea typeface="Menlo" charset="0"/>
                <a:cs typeface="Menlo" charset="0"/>
              </a:rPr>
              <a:t>, CH</a:t>
            </a:r>
            <a:endParaRPr lang="hr-HR" sz="1050" dirty="0">
              <a:latin typeface="Menlo" charset="0"/>
              <a:ea typeface="Menlo" charset="0"/>
              <a:cs typeface="Menlo" charset="0"/>
            </a:endParaRPr>
          </a:p>
          <a:p>
            <a:pPr marL="0" indent="0">
              <a:spcBef>
                <a:spcPts val="100"/>
              </a:spcBef>
              <a:buNone/>
            </a:pPr>
            <a:r>
              <a:rPr lang="en-US" sz="1050" dirty="0" smtClean="0">
                <a:latin typeface="Menlo" charset="0"/>
                <a:ea typeface="Menlo" charset="0"/>
                <a:cs typeface="Menlo" charset="0"/>
              </a:rPr>
              <a:t>  9 AS11596  99.50    5,774  BESTBUY </a:t>
            </a:r>
            <a:r>
              <a:rPr lang="en-US" sz="1050" dirty="0">
                <a:latin typeface="Menlo" charset="0"/>
                <a:ea typeface="Menlo" charset="0"/>
                <a:cs typeface="Menlo" charset="0"/>
              </a:rPr>
              <a:t>- Best Buy Co., Inc</a:t>
            </a:r>
            <a:r>
              <a:rPr lang="en-US" sz="1050" dirty="0" smtClean="0">
                <a:latin typeface="Menlo" charset="0"/>
                <a:ea typeface="Menlo" charset="0"/>
                <a:cs typeface="Menlo" charset="0"/>
              </a:rPr>
              <a:t>., US</a:t>
            </a:r>
            <a:endParaRPr lang="en-US" sz="1050" dirty="0">
              <a:latin typeface="Menlo" charset="0"/>
              <a:ea typeface="Menlo" charset="0"/>
              <a:cs typeface="Menlo" charset="0"/>
            </a:endParaRPr>
          </a:p>
          <a:p>
            <a:pPr marL="0" indent="0">
              <a:spcBef>
                <a:spcPts val="100"/>
              </a:spcBef>
              <a:buNone/>
            </a:pPr>
            <a:r>
              <a:rPr lang="en-US" sz="1050" dirty="0" smtClean="0">
                <a:latin typeface="Menlo" charset="0"/>
                <a:ea typeface="Menlo" charset="0"/>
                <a:cs typeface="Menlo" charset="0"/>
              </a:rPr>
              <a:t> 10 AS16299  99.37   36,497  XFERA </a:t>
            </a:r>
            <a:r>
              <a:rPr lang="en-US" sz="1050" dirty="0" err="1">
                <a:latin typeface="Menlo" charset="0"/>
                <a:ea typeface="Menlo" charset="0"/>
                <a:cs typeface="Menlo" charset="0"/>
              </a:rPr>
              <a:t>Xfera</a:t>
            </a:r>
            <a:r>
              <a:rPr lang="en-US" sz="1050" dirty="0">
                <a:latin typeface="Menlo" charset="0"/>
                <a:ea typeface="Menlo" charset="0"/>
                <a:cs typeface="Menlo" charset="0"/>
              </a:rPr>
              <a:t> </a:t>
            </a:r>
            <a:r>
              <a:rPr lang="en-US" sz="1050" dirty="0" err="1">
                <a:latin typeface="Menlo" charset="0"/>
                <a:ea typeface="Menlo" charset="0"/>
                <a:cs typeface="Menlo" charset="0"/>
              </a:rPr>
              <a:t>Moviles</a:t>
            </a:r>
            <a:r>
              <a:rPr lang="en-US" sz="1050" dirty="0">
                <a:latin typeface="Menlo" charset="0"/>
                <a:ea typeface="Menlo" charset="0"/>
                <a:cs typeface="Menlo" charset="0"/>
              </a:rPr>
              <a:t> SA</a:t>
            </a:r>
            <a:r>
              <a:rPr lang="en-US" sz="1050" dirty="0" smtClean="0">
                <a:latin typeface="Menlo" charset="0"/>
                <a:ea typeface="Menlo" charset="0"/>
                <a:cs typeface="Menlo" charset="0"/>
              </a:rPr>
              <a:t>, ES</a:t>
            </a:r>
            <a:endParaRPr lang="en-US" sz="1050" dirty="0">
              <a:latin typeface="Menlo" charset="0"/>
              <a:ea typeface="Menlo" charset="0"/>
              <a:cs typeface="Menlo" charset="0"/>
            </a:endParaRPr>
          </a:p>
          <a:p>
            <a:pPr marL="0" indent="0">
              <a:spcBef>
                <a:spcPts val="100"/>
              </a:spcBef>
              <a:buNone/>
            </a:pPr>
            <a:r>
              <a:rPr lang="cs-CZ" sz="1050" dirty="0" smtClean="0">
                <a:latin typeface="Menlo" charset="0"/>
                <a:ea typeface="Menlo" charset="0"/>
                <a:cs typeface="Menlo" charset="0"/>
              </a:rPr>
              <a:t> 11 AS17071  99.37    1,103  UBSW-STAMFORD </a:t>
            </a:r>
            <a:r>
              <a:rPr lang="cs-CZ" sz="1050" dirty="0">
                <a:latin typeface="Menlo" charset="0"/>
                <a:ea typeface="Menlo" charset="0"/>
                <a:cs typeface="Menlo" charset="0"/>
              </a:rPr>
              <a:t>- UBS AG</a:t>
            </a:r>
            <a:r>
              <a:rPr lang="cs-CZ" sz="1050" dirty="0" smtClean="0">
                <a:latin typeface="Menlo" charset="0"/>
                <a:ea typeface="Menlo" charset="0"/>
                <a:cs typeface="Menlo" charset="0"/>
              </a:rPr>
              <a:t>, US</a:t>
            </a:r>
            <a:endParaRPr lang="cs-CZ" sz="1050" dirty="0">
              <a:latin typeface="Menlo" charset="0"/>
              <a:ea typeface="Menlo" charset="0"/>
              <a:cs typeface="Menlo" charset="0"/>
            </a:endParaRPr>
          </a:p>
          <a:p>
            <a:pPr marL="0" indent="0">
              <a:spcBef>
                <a:spcPts val="100"/>
              </a:spcBef>
              <a:buNone/>
            </a:pPr>
            <a:r>
              <a:rPr lang="cs-CZ" sz="1050" dirty="0" smtClean="0">
                <a:latin typeface="Menlo" charset="0"/>
                <a:ea typeface="Menlo" charset="0"/>
                <a:cs typeface="Menlo" charset="0"/>
              </a:rPr>
              <a:t> 12 AS63089  99.36    1,873  SST </a:t>
            </a:r>
            <a:r>
              <a:rPr lang="cs-CZ" sz="1050" dirty="0">
                <a:latin typeface="Menlo" charset="0"/>
                <a:ea typeface="Menlo" charset="0"/>
                <a:cs typeface="Menlo" charset="0"/>
              </a:rPr>
              <a:t>- Salina </a:t>
            </a:r>
            <a:r>
              <a:rPr lang="cs-CZ" sz="1050" dirty="0" err="1">
                <a:latin typeface="Menlo" charset="0"/>
                <a:ea typeface="Menlo" charset="0"/>
                <a:cs typeface="Menlo" charset="0"/>
              </a:rPr>
              <a:t>Spavinaw</a:t>
            </a:r>
            <a:r>
              <a:rPr lang="cs-CZ" sz="1050" dirty="0">
                <a:latin typeface="Menlo" charset="0"/>
                <a:ea typeface="Menlo" charset="0"/>
                <a:cs typeface="Menlo" charset="0"/>
              </a:rPr>
              <a:t> </a:t>
            </a:r>
            <a:r>
              <a:rPr lang="cs-CZ" sz="1050" dirty="0" err="1">
                <a:latin typeface="Menlo" charset="0"/>
                <a:ea typeface="Menlo" charset="0"/>
                <a:cs typeface="Menlo" charset="0"/>
              </a:rPr>
              <a:t>Telephone</a:t>
            </a:r>
            <a:r>
              <a:rPr lang="cs-CZ" sz="1050" dirty="0">
                <a:latin typeface="Menlo" charset="0"/>
                <a:ea typeface="Menlo" charset="0"/>
                <a:cs typeface="Menlo" charset="0"/>
              </a:rPr>
              <a:t> </a:t>
            </a:r>
            <a:r>
              <a:rPr lang="cs-CZ" sz="1050" dirty="0" err="1">
                <a:latin typeface="Menlo" charset="0"/>
                <a:ea typeface="Menlo" charset="0"/>
                <a:cs typeface="Menlo" charset="0"/>
              </a:rPr>
              <a:t>Company</a:t>
            </a:r>
            <a:r>
              <a:rPr lang="cs-CZ" sz="1050" dirty="0">
                <a:latin typeface="Menlo" charset="0"/>
                <a:ea typeface="Menlo" charset="0"/>
                <a:cs typeface="Menlo" charset="0"/>
              </a:rPr>
              <a:t>, </a:t>
            </a:r>
            <a:r>
              <a:rPr lang="cs-CZ" sz="1050" dirty="0" err="1">
                <a:latin typeface="Menlo" charset="0"/>
                <a:ea typeface="Menlo" charset="0"/>
                <a:cs typeface="Menlo" charset="0"/>
              </a:rPr>
              <a:t>Inc</a:t>
            </a:r>
            <a:r>
              <a:rPr lang="cs-CZ" sz="1050" dirty="0" smtClean="0">
                <a:latin typeface="Menlo" charset="0"/>
                <a:ea typeface="Menlo" charset="0"/>
                <a:cs typeface="Menlo" charset="0"/>
              </a:rPr>
              <a:t>, US</a:t>
            </a:r>
            <a:endParaRPr lang="cs-CZ" sz="1050" dirty="0">
              <a:latin typeface="Menlo" charset="0"/>
              <a:ea typeface="Menlo" charset="0"/>
              <a:cs typeface="Menlo" charset="0"/>
            </a:endParaRPr>
          </a:p>
          <a:p>
            <a:pPr marL="0" indent="0">
              <a:spcBef>
                <a:spcPts val="100"/>
              </a:spcBef>
              <a:buNone/>
            </a:pPr>
            <a:r>
              <a:rPr lang="cs-CZ" sz="1050" dirty="0" smtClean="0">
                <a:latin typeface="Menlo" charset="0"/>
                <a:ea typeface="Menlo" charset="0"/>
                <a:cs typeface="Menlo" charset="0"/>
              </a:rPr>
              <a:t> 13 AS57990  99.35    1,227  ASALIEV </a:t>
            </a:r>
            <a:r>
              <a:rPr lang="cs-CZ" sz="1050" dirty="0">
                <a:latin typeface="Menlo" charset="0"/>
                <a:ea typeface="Menlo" charset="0"/>
                <a:cs typeface="Menlo" charset="0"/>
              </a:rPr>
              <a:t>PE </a:t>
            </a:r>
            <a:r>
              <a:rPr lang="cs-CZ" sz="1050" dirty="0" err="1">
                <a:latin typeface="Menlo" charset="0"/>
                <a:ea typeface="Menlo" charset="0"/>
                <a:cs typeface="Menlo" charset="0"/>
              </a:rPr>
              <a:t>Aliev</a:t>
            </a:r>
            <a:r>
              <a:rPr lang="cs-CZ" sz="1050" dirty="0">
                <a:latin typeface="Menlo" charset="0"/>
                <a:ea typeface="Menlo" charset="0"/>
                <a:cs typeface="Menlo" charset="0"/>
              </a:rPr>
              <a:t> </a:t>
            </a:r>
            <a:r>
              <a:rPr lang="cs-CZ" sz="1050" dirty="0" err="1">
                <a:latin typeface="Menlo" charset="0"/>
                <a:ea typeface="Menlo" charset="0"/>
                <a:cs typeface="Menlo" charset="0"/>
              </a:rPr>
              <a:t>Murad</a:t>
            </a:r>
            <a:r>
              <a:rPr lang="cs-CZ" sz="1050" dirty="0">
                <a:latin typeface="Menlo" charset="0"/>
                <a:ea typeface="Menlo" charset="0"/>
                <a:cs typeface="Menlo" charset="0"/>
              </a:rPr>
              <a:t> </a:t>
            </a:r>
            <a:r>
              <a:rPr lang="cs-CZ" sz="1050" dirty="0" err="1">
                <a:latin typeface="Menlo" charset="0"/>
                <a:ea typeface="Menlo" charset="0"/>
                <a:cs typeface="Menlo" charset="0"/>
              </a:rPr>
              <a:t>Ahmedovich</a:t>
            </a:r>
            <a:r>
              <a:rPr lang="cs-CZ" sz="1050" dirty="0" smtClean="0">
                <a:latin typeface="Menlo" charset="0"/>
                <a:ea typeface="Menlo" charset="0"/>
                <a:cs typeface="Menlo" charset="0"/>
              </a:rPr>
              <a:t>, RU</a:t>
            </a:r>
            <a:endParaRPr lang="cs-CZ" sz="1050" dirty="0">
              <a:latin typeface="Menlo" charset="0"/>
              <a:ea typeface="Menlo" charset="0"/>
              <a:cs typeface="Menlo" charset="0"/>
            </a:endParaRPr>
          </a:p>
          <a:p>
            <a:pPr marL="0" indent="0">
              <a:spcBef>
                <a:spcPts val="100"/>
              </a:spcBef>
              <a:buNone/>
            </a:pPr>
            <a:r>
              <a:rPr lang="cs-CZ" sz="1050" dirty="0" smtClean="0">
                <a:latin typeface="Menlo" charset="0"/>
                <a:ea typeface="Menlo" charset="0"/>
                <a:cs typeface="Menlo" charset="0"/>
              </a:rPr>
              <a:t> 14 AS58600  99.34    7,865  FLIP-AS-AP </a:t>
            </a:r>
            <a:r>
              <a:rPr lang="cs-CZ" sz="1050" dirty="0">
                <a:latin typeface="Menlo" charset="0"/>
                <a:ea typeface="Menlo" charset="0"/>
                <a:cs typeface="Menlo" charset="0"/>
              </a:rPr>
              <a:t>Flip </a:t>
            </a:r>
            <a:r>
              <a:rPr lang="cs-CZ" sz="1050" dirty="0" err="1">
                <a:latin typeface="Menlo" charset="0"/>
                <a:ea typeface="Menlo" charset="0"/>
                <a:cs typeface="Menlo" charset="0"/>
              </a:rPr>
              <a:t>Services</a:t>
            </a:r>
            <a:r>
              <a:rPr lang="cs-CZ" sz="1050" dirty="0">
                <a:latin typeface="Menlo" charset="0"/>
                <a:ea typeface="Menlo" charset="0"/>
                <a:cs typeface="Menlo" charset="0"/>
              </a:rPr>
              <a:t> Limited</a:t>
            </a:r>
            <a:r>
              <a:rPr lang="cs-CZ" sz="1050" dirty="0" smtClean="0">
                <a:latin typeface="Menlo" charset="0"/>
                <a:ea typeface="Menlo" charset="0"/>
                <a:cs typeface="Menlo" charset="0"/>
              </a:rPr>
              <a:t>, NZ</a:t>
            </a:r>
            <a:endParaRPr lang="cs-CZ" sz="1050" dirty="0">
              <a:latin typeface="Menlo" charset="0"/>
              <a:ea typeface="Menlo" charset="0"/>
              <a:cs typeface="Menlo" charset="0"/>
            </a:endParaRPr>
          </a:p>
          <a:p>
            <a:pPr marL="0" indent="0">
              <a:spcBef>
                <a:spcPts val="100"/>
              </a:spcBef>
              <a:buNone/>
            </a:pPr>
            <a:r>
              <a:rPr lang="cs-CZ" sz="1050" dirty="0" smtClean="0">
                <a:latin typeface="Menlo" charset="0"/>
                <a:ea typeface="Menlo" charset="0"/>
                <a:cs typeface="Menlo" charset="0"/>
              </a:rPr>
              <a:t> 15 AS33067  99.30      997  CLASSICSOUTHCOMM </a:t>
            </a:r>
            <a:r>
              <a:rPr lang="cs-CZ" sz="1050" dirty="0">
                <a:latin typeface="Menlo" charset="0"/>
                <a:ea typeface="Menlo" charset="0"/>
                <a:cs typeface="Menlo" charset="0"/>
              </a:rPr>
              <a:t>- </a:t>
            </a:r>
            <a:r>
              <a:rPr lang="cs-CZ" sz="1050" dirty="0" err="1">
                <a:latin typeface="Menlo" charset="0"/>
                <a:ea typeface="Menlo" charset="0"/>
                <a:cs typeface="Menlo" charset="0"/>
              </a:rPr>
              <a:t>Classic</a:t>
            </a:r>
            <a:r>
              <a:rPr lang="cs-CZ" sz="1050" dirty="0">
                <a:latin typeface="Menlo" charset="0"/>
                <a:ea typeface="Menlo" charset="0"/>
                <a:cs typeface="Menlo" charset="0"/>
              </a:rPr>
              <a:t> </a:t>
            </a:r>
            <a:r>
              <a:rPr lang="cs-CZ" sz="1050" dirty="0" err="1">
                <a:latin typeface="Menlo" charset="0"/>
                <a:ea typeface="Menlo" charset="0"/>
                <a:cs typeface="Menlo" charset="0"/>
              </a:rPr>
              <a:t>South</a:t>
            </a:r>
            <a:r>
              <a:rPr lang="cs-CZ" sz="1050" dirty="0">
                <a:latin typeface="Menlo" charset="0"/>
                <a:ea typeface="Menlo" charset="0"/>
                <a:cs typeface="Menlo" charset="0"/>
              </a:rPr>
              <a:t> Communications, L.L.C</a:t>
            </a:r>
            <a:r>
              <a:rPr lang="cs-CZ" sz="1050" dirty="0" smtClean="0">
                <a:latin typeface="Menlo" charset="0"/>
                <a:ea typeface="Menlo" charset="0"/>
                <a:cs typeface="Menlo" charset="0"/>
              </a:rPr>
              <a:t>., US</a:t>
            </a:r>
            <a:endParaRPr lang="cs-CZ" sz="1050" dirty="0">
              <a:latin typeface="Menlo" charset="0"/>
              <a:ea typeface="Menlo" charset="0"/>
              <a:cs typeface="Menlo" charset="0"/>
            </a:endParaRPr>
          </a:p>
          <a:p>
            <a:pPr marL="0" indent="0">
              <a:spcBef>
                <a:spcPts val="100"/>
              </a:spcBef>
              <a:buNone/>
            </a:pPr>
            <a:r>
              <a:rPr lang="de-DE" sz="1050" dirty="0" smtClean="0">
                <a:latin typeface="Menlo" charset="0"/>
                <a:ea typeface="Menlo" charset="0"/>
                <a:cs typeface="Menlo" charset="0"/>
              </a:rPr>
              <a:t> 16 AS31286  99.26    2,685  INTELSET-AS </a:t>
            </a:r>
            <a:r>
              <a:rPr lang="de-DE" sz="1050" dirty="0">
                <a:latin typeface="Menlo" charset="0"/>
                <a:ea typeface="Menlo" charset="0"/>
                <a:cs typeface="Menlo" charset="0"/>
              </a:rPr>
              <a:t>MTS PJSC</a:t>
            </a:r>
            <a:r>
              <a:rPr lang="de-DE" sz="1050" dirty="0" smtClean="0">
                <a:latin typeface="Menlo" charset="0"/>
                <a:ea typeface="Menlo" charset="0"/>
                <a:cs typeface="Menlo" charset="0"/>
              </a:rPr>
              <a:t>, RU</a:t>
            </a:r>
            <a:endParaRPr lang="de-DE" sz="1050" dirty="0">
              <a:latin typeface="Menlo" charset="0"/>
              <a:ea typeface="Menlo" charset="0"/>
              <a:cs typeface="Menlo" charset="0"/>
            </a:endParaRPr>
          </a:p>
          <a:p>
            <a:pPr marL="0" indent="0">
              <a:spcBef>
                <a:spcPts val="100"/>
              </a:spcBef>
              <a:buNone/>
            </a:pPr>
            <a:r>
              <a:rPr lang="en-US" sz="1050" dirty="0" smtClean="0">
                <a:latin typeface="Menlo" charset="0"/>
                <a:ea typeface="Menlo" charset="0"/>
                <a:cs typeface="Menlo" charset="0"/>
              </a:rPr>
              <a:t> 17 AS8416   99.18   12,068  INFOLINE-AS </a:t>
            </a:r>
            <a:r>
              <a:rPr lang="en-US" sz="1050" dirty="0" err="1">
                <a:latin typeface="Menlo" charset="0"/>
                <a:ea typeface="Menlo" charset="0"/>
                <a:cs typeface="Menlo" charset="0"/>
              </a:rPr>
              <a:t>Infoline</a:t>
            </a:r>
            <a:r>
              <a:rPr lang="en-US" sz="1050" dirty="0">
                <a:latin typeface="Menlo" charset="0"/>
                <a:ea typeface="Menlo" charset="0"/>
                <a:cs typeface="Menlo" charset="0"/>
              </a:rPr>
              <a:t> Ltd</a:t>
            </a:r>
            <a:r>
              <a:rPr lang="en-US" sz="1050" dirty="0" smtClean="0">
                <a:latin typeface="Menlo" charset="0"/>
                <a:ea typeface="Menlo" charset="0"/>
                <a:cs typeface="Menlo" charset="0"/>
              </a:rPr>
              <a:t>., RU</a:t>
            </a:r>
            <a:endParaRPr lang="en-US" sz="1050" dirty="0">
              <a:latin typeface="Menlo" charset="0"/>
              <a:ea typeface="Menlo" charset="0"/>
              <a:cs typeface="Menlo" charset="0"/>
            </a:endParaRPr>
          </a:p>
          <a:p>
            <a:pPr marL="0" indent="0">
              <a:spcBef>
                <a:spcPts val="100"/>
              </a:spcBef>
              <a:buNone/>
            </a:pPr>
            <a:r>
              <a:rPr lang="en-US" sz="1050" dirty="0" smtClean="0">
                <a:latin typeface="Menlo" charset="0"/>
                <a:ea typeface="Menlo" charset="0"/>
                <a:cs typeface="Menlo" charset="0"/>
              </a:rPr>
              <a:t> 18 AS17253  99.15    4,246  COMMUNIGROUP </a:t>
            </a:r>
            <a:r>
              <a:rPr lang="en-US" sz="1050" dirty="0">
                <a:latin typeface="Menlo" charset="0"/>
                <a:ea typeface="Menlo" charset="0"/>
                <a:cs typeface="Menlo" charset="0"/>
              </a:rPr>
              <a:t>- TEC of Jackson, Inc</a:t>
            </a:r>
            <a:r>
              <a:rPr lang="en-US" sz="1050" dirty="0" smtClean="0">
                <a:latin typeface="Menlo" charset="0"/>
                <a:ea typeface="Menlo" charset="0"/>
                <a:cs typeface="Menlo" charset="0"/>
              </a:rPr>
              <a:t>., US</a:t>
            </a:r>
            <a:endParaRPr lang="en-US" sz="1050" dirty="0">
              <a:latin typeface="Menlo" charset="0"/>
              <a:ea typeface="Menlo" charset="0"/>
              <a:cs typeface="Menlo" charset="0"/>
            </a:endParaRPr>
          </a:p>
          <a:p>
            <a:pPr marL="0" indent="0">
              <a:spcBef>
                <a:spcPts val="100"/>
              </a:spcBef>
              <a:buNone/>
            </a:pPr>
            <a:r>
              <a:rPr lang="en-US" sz="1050" dirty="0" smtClean="0">
                <a:latin typeface="Menlo" charset="0"/>
                <a:ea typeface="Menlo" charset="0"/>
                <a:cs typeface="Menlo" charset="0"/>
              </a:rPr>
              <a:t> 19 AS42082  99.15   23,525  GEOCELL </a:t>
            </a:r>
            <a:r>
              <a:rPr lang="en-US" sz="1050" dirty="0">
                <a:latin typeface="Menlo" charset="0"/>
                <a:ea typeface="Menlo" charset="0"/>
                <a:cs typeface="Menlo" charset="0"/>
              </a:rPr>
              <a:t>GEOCELL Ltd</a:t>
            </a:r>
            <a:r>
              <a:rPr lang="en-US" sz="1050" dirty="0" smtClean="0">
                <a:latin typeface="Menlo" charset="0"/>
                <a:ea typeface="Menlo" charset="0"/>
                <a:cs typeface="Menlo" charset="0"/>
              </a:rPr>
              <a:t>, GE</a:t>
            </a:r>
            <a:endParaRPr lang="en-US" sz="1050" dirty="0">
              <a:latin typeface="Menlo" charset="0"/>
              <a:ea typeface="Menlo" charset="0"/>
              <a:cs typeface="Menlo" charset="0"/>
            </a:endParaRPr>
          </a:p>
          <a:p>
            <a:pPr marL="0" indent="0">
              <a:spcBef>
                <a:spcPts val="100"/>
              </a:spcBef>
              <a:buNone/>
            </a:pPr>
            <a:r>
              <a:rPr lang="en-US" sz="1050" dirty="0" smtClean="0">
                <a:latin typeface="Menlo" charset="0"/>
                <a:ea typeface="Menlo" charset="0"/>
                <a:cs typeface="Menlo" charset="0"/>
              </a:rPr>
              <a:t> 20 AS394111 </a:t>
            </a:r>
            <a:r>
              <a:rPr lang="en-US" sz="1050" dirty="0">
                <a:latin typeface="Menlo" charset="0"/>
                <a:ea typeface="Menlo" charset="0"/>
                <a:cs typeface="Menlo" charset="0"/>
              </a:rPr>
              <a:t>99.14 </a:t>
            </a:r>
            <a:r>
              <a:rPr lang="en-US" sz="1050" dirty="0" smtClean="0">
                <a:latin typeface="Menlo" charset="0"/>
                <a:ea typeface="Menlo" charset="0"/>
                <a:cs typeface="Menlo" charset="0"/>
              </a:rPr>
              <a:t>   6,783  FRTCCNET </a:t>
            </a:r>
            <a:r>
              <a:rPr lang="en-US" sz="1050" dirty="0">
                <a:latin typeface="Menlo" charset="0"/>
                <a:ea typeface="Menlo" charset="0"/>
                <a:cs typeface="Menlo" charset="0"/>
              </a:rPr>
              <a:t>- Foothills Rural Telephone Cooperative Corporation, Inc</a:t>
            </a:r>
            <a:r>
              <a:rPr lang="en-US" sz="1050" dirty="0" smtClean="0">
                <a:latin typeface="Menlo" charset="0"/>
                <a:ea typeface="Menlo" charset="0"/>
                <a:cs typeface="Menlo" charset="0"/>
              </a:rPr>
              <a:t>., US</a:t>
            </a:r>
            <a:endParaRPr lang="en-US" sz="1050" dirty="0">
              <a:latin typeface="Menlo" charset="0"/>
              <a:ea typeface="Menlo" charset="0"/>
              <a:cs typeface="Menlo" charset="0"/>
            </a:endParaRPr>
          </a:p>
          <a:p>
            <a:pPr marL="0" indent="0">
              <a:spcBef>
                <a:spcPts val="100"/>
              </a:spcBef>
              <a:buNone/>
            </a:pPr>
            <a:r>
              <a:rPr lang="tr-TR" sz="1050" dirty="0" smtClean="0">
                <a:latin typeface="Menlo" charset="0"/>
                <a:ea typeface="Menlo" charset="0"/>
                <a:cs typeface="Menlo" charset="0"/>
              </a:rPr>
              <a:t> 21 AS51158  99.12    6,821  MTREND-AS </a:t>
            </a:r>
            <a:r>
              <a:rPr lang="tr-TR" sz="1050" dirty="0">
                <a:latin typeface="Menlo" charset="0"/>
                <a:ea typeface="Menlo" charset="0"/>
                <a:cs typeface="Menlo" charset="0"/>
              </a:rPr>
              <a:t>Mobile Trend </a:t>
            </a:r>
            <a:r>
              <a:rPr lang="tr-TR" sz="1050" dirty="0" err="1">
                <a:latin typeface="Menlo" charset="0"/>
                <a:ea typeface="Menlo" charset="0"/>
                <a:cs typeface="Menlo" charset="0"/>
              </a:rPr>
              <a:t>Ltd</a:t>
            </a:r>
            <a:r>
              <a:rPr lang="tr-TR" sz="1050" dirty="0" smtClean="0">
                <a:latin typeface="Menlo" charset="0"/>
                <a:ea typeface="Menlo" charset="0"/>
                <a:cs typeface="Menlo" charset="0"/>
              </a:rPr>
              <a:t>, RU</a:t>
            </a:r>
            <a:endParaRPr lang="tr-TR" sz="1050" dirty="0">
              <a:latin typeface="Menlo" charset="0"/>
              <a:ea typeface="Menlo" charset="0"/>
              <a:cs typeface="Menlo" charset="0"/>
            </a:endParaRPr>
          </a:p>
          <a:p>
            <a:pPr marL="0" indent="0">
              <a:spcBef>
                <a:spcPts val="100"/>
              </a:spcBef>
              <a:buNone/>
            </a:pPr>
            <a:r>
              <a:rPr lang="it-IT" sz="1050" dirty="0" smtClean="0">
                <a:latin typeface="Menlo" charset="0"/>
                <a:ea typeface="Menlo" charset="0"/>
                <a:cs typeface="Menlo" charset="0"/>
              </a:rPr>
              <a:t> 22 AS21310  99.08   19,401  ASN-SATELLITE </a:t>
            </a:r>
            <a:r>
              <a:rPr lang="it-IT" sz="1050" dirty="0">
                <a:latin typeface="Menlo" charset="0"/>
                <a:ea typeface="Menlo" charset="0"/>
                <a:cs typeface="Menlo" charset="0"/>
              </a:rPr>
              <a:t>Satellite Ltd</a:t>
            </a:r>
            <a:r>
              <a:rPr lang="it-IT" sz="1050" dirty="0" smtClean="0">
                <a:latin typeface="Menlo" charset="0"/>
                <a:ea typeface="Menlo" charset="0"/>
                <a:cs typeface="Menlo" charset="0"/>
              </a:rPr>
              <a:t>, UA</a:t>
            </a:r>
            <a:endParaRPr lang="it-IT" sz="1050" dirty="0">
              <a:latin typeface="Menlo" charset="0"/>
              <a:ea typeface="Menlo" charset="0"/>
              <a:cs typeface="Menlo" charset="0"/>
            </a:endParaRPr>
          </a:p>
          <a:p>
            <a:pPr marL="0" indent="0">
              <a:spcBef>
                <a:spcPts val="100"/>
              </a:spcBef>
              <a:buNone/>
            </a:pPr>
            <a:r>
              <a:rPr lang="de-DE" sz="1050" dirty="0" smtClean="0">
                <a:latin typeface="Menlo" charset="0"/>
                <a:ea typeface="Menlo" charset="0"/>
                <a:cs typeface="Menlo" charset="0"/>
              </a:rPr>
              <a:t> 23 AS40091  99.03    1,030  WVVANET </a:t>
            </a:r>
            <a:r>
              <a:rPr lang="de-DE" sz="1050" dirty="0">
                <a:latin typeface="Menlo" charset="0"/>
                <a:ea typeface="Menlo" charset="0"/>
                <a:cs typeface="Menlo" charset="0"/>
              </a:rPr>
              <a:t>- </a:t>
            </a:r>
            <a:r>
              <a:rPr lang="de-DE" sz="1050" dirty="0" err="1">
                <a:latin typeface="Menlo" charset="0"/>
                <a:ea typeface="Menlo" charset="0"/>
                <a:cs typeface="Menlo" charset="0"/>
              </a:rPr>
              <a:t>WVVA.net</a:t>
            </a:r>
            <a:r>
              <a:rPr lang="de-DE" sz="1050" dirty="0">
                <a:latin typeface="Menlo" charset="0"/>
                <a:ea typeface="Menlo" charset="0"/>
                <a:cs typeface="Menlo" charset="0"/>
              </a:rPr>
              <a:t> Inc</a:t>
            </a:r>
            <a:r>
              <a:rPr lang="de-DE" sz="1050" dirty="0" smtClean="0">
                <a:latin typeface="Menlo" charset="0"/>
                <a:ea typeface="Menlo" charset="0"/>
                <a:cs typeface="Menlo" charset="0"/>
              </a:rPr>
              <a:t>., US</a:t>
            </a:r>
            <a:endParaRPr lang="de-DE" sz="1050" dirty="0">
              <a:latin typeface="Menlo" charset="0"/>
              <a:ea typeface="Menlo" charset="0"/>
              <a:cs typeface="Menlo" charset="0"/>
            </a:endParaRPr>
          </a:p>
          <a:p>
            <a:pPr marL="0" indent="0">
              <a:spcBef>
                <a:spcPts val="100"/>
              </a:spcBef>
              <a:buNone/>
            </a:pPr>
            <a:r>
              <a:rPr lang="de-DE" sz="1050" dirty="0" smtClean="0">
                <a:latin typeface="Menlo" charset="0"/>
                <a:ea typeface="Menlo" charset="0"/>
                <a:cs typeface="Menlo" charset="0"/>
              </a:rPr>
              <a:t> 24 AS20879  99.01    1,110  MICRONET </a:t>
            </a:r>
            <a:r>
              <a:rPr lang="de-DE" sz="1050" dirty="0">
                <a:latin typeface="Menlo" charset="0"/>
                <a:ea typeface="Menlo" charset="0"/>
                <a:cs typeface="Menlo" charset="0"/>
              </a:rPr>
              <a:t>SC </a:t>
            </a:r>
            <a:r>
              <a:rPr lang="de-DE" sz="1050" dirty="0" err="1">
                <a:latin typeface="Menlo" charset="0"/>
                <a:ea typeface="Menlo" charset="0"/>
                <a:cs typeface="Menlo" charset="0"/>
              </a:rPr>
              <a:t>Servicii</a:t>
            </a:r>
            <a:r>
              <a:rPr lang="de-DE" sz="1050" dirty="0">
                <a:latin typeface="Menlo" charset="0"/>
                <a:ea typeface="Menlo" charset="0"/>
                <a:cs typeface="Menlo" charset="0"/>
              </a:rPr>
              <a:t> </a:t>
            </a:r>
            <a:r>
              <a:rPr lang="de-DE" sz="1050" dirty="0" err="1">
                <a:latin typeface="Menlo" charset="0"/>
                <a:ea typeface="Menlo" charset="0"/>
                <a:cs typeface="Menlo" charset="0"/>
              </a:rPr>
              <a:t>Micronet</a:t>
            </a:r>
            <a:r>
              <a:rPr lang="de-DE" sz="1050" dirty="0">
                <a:latin typeface="Menlo" charset="0"/>
                <a:ea typeface="Menlo" charset="0"/>
                <a:cs typeface="Menlo" charset="0"/>
              </a:rPr>
              <a:t> SRL</a:t>
            </a:r>
            <a:r>
              <a:rPr lang="de-DE" sz="1050" dirty="0" smtClean="0">
                <a:latin typeface="Menlo" charset="0"/>
                <a:ea typeface="Menlo" charset="0"/>
                <a:cs typeface="Menlo" charset="0"/>
              </a:rPr>
              <a:t>, RO</a:t>
            </a:r>
            <a:endParaRPr lang="de-DE" sz="1050" dirty="0">
              <a:latin typeface="Menlo" charset="0"/>
              <a:ea typeface="Menlo" charset="0"/>
              <a:cs typeface="Menlo" charset="0"/>
            </a:endParaRPr>
          </a:p>
          <a:p>
            <a:pPr marL="0" indent="0">
              <a:spcBef>
                <a:spcPts val="100"/>
              </a:spcBef>
              <a:buNone/>
            </a:pPr>
            <a:r>
              <a:rPr lang="de-DE" sz="1050" dirty="0" smtClean="0">
                <a:latin typeface="Menlo" charset="0"/>
                <a:ea typeface="Menlo" charset="0"/>
                <a:cs typeface="Menlo" charset="0"/>
              </a:rPr>
              <a:t> 25 AS4385   98.95    1,722  RIT-ASN </a:t>
            </a:r>
            <a:r>
              <a:rPr lang="de-DE" sz="1050" dirty="0">
                <a:latin typeface="Menlo" charset="0"/>
                <a:ea typeface="Menlo" charset="0"/>
                <a:cs typeface="Menlo" charset="0"/>
              </a:rPr>
              <a:t>- Rochester Institute </a:t>
            </a:r>
            <a:r>
              <a:rPr lang="de-DE" sz="1050" dirty="0" err="1">
                <a:latin typeface="Menlo" charset="0"/>
                <a:ea typeface="Menlo" charset="0"/>
                <a:cs typeface="Menlo" charset="0"/>
              </a:rPr>
              <a:t>of</a:t>
            </a:r>
            <a:r>
              <a:rPr lang="de-DE" sz="1050" dirty="0">
                <a:latin typeface="Menlo" charset="0"/>
                <a:ea typeface="Menlo" charset="0"/>
                <a:cs typeface="Menlo" charset="0"/>
              </a:rPr>
              <a:t> Technology</a:t>
            </a:r>
            <a:r>
              <a:rPr lang="de-DE" sz="1050" dirty="0" smtClean="0">
                <a:latin typeface="Menlo" charset="0"/>
                <a:ea typeface="Menlo" charset="0"/>
                <a:cs typeface="Menlo" charset="0"/>
              </a:rPr>
              <a:t>, US</a:t>
            </a:r>
            <a:endParaRPr lang="de-DE" sz="1050" dirty="0">
              <a:latin typeface="Menlo" charset="0"/>
              <a:ea typeface="Menlo" charset="0"/>
              <a:cs typeface="Menlo" charset="0"/>
            </a:endParaRPr>
          </a:p>
          <a:p>
            <a:pPr marL="0" indent="0">
              <a:spcBef>
                <a:spcPts val="0"/>
              </a:spcBef>
              <a:buNone/>
            </a:pPr>
            <a:endParaRPr lang="en-US" sz="1100" dirty="0">
              <a:latin typeface="Menlo" charset="0"/>
              <a:ea typeface="Menlo" charset="0"/>
              <a:cs typeface="Menlo" charset="0"/>
            </a:endParaRPr>
          </a:p>
          <a:p>
            <a:pPr marL="0" indent="0">
              <a:spcBef>
                <a:spcPts val="0"/>
              </a:spcBef>
              <a:buNone/>
            </a:pPr>
            <a:endParaRPr lang="en-US" sz="1100" dirty="0">
              <a:latin typeface="Menlo" charset="0"/>
              <a:ea typeface="Menlo" charset="0"/>
              <a:cs typeface="Menlo" charset="0"/>
            </a:endParaRPr>
          </a:p>
        </p:txBody>
      </p:sp>
    </p:spTree>
    <p:extLst>
      <p:ext uri="{BB962C8B-B14F-4D97-AF65-F5344CB8AC3E}">
        <p14:creationId xmlns:p14="http://schemas.microsoft.com/office/powerpoint/2010/main" val="1687281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0" y="-16212"/>
            <a:ext cx="8229600" cy="1143000"/>
          </a:xfrm>
        </p:spPr>
        <p:txBody>
          <a:bodyPr/>
          <a:lstStyle/>
          <a:p>
            <a:r>
              <a:rPr lang="en-US" dirty="0" smtClean="0"/>
              <a:t>Which Resolver?</a:t>
            </a:r>
            <a:endParaRPr lang="en-US" dirty="0"/>
          </a:p>
        </p:txBody>
      </p:sp>
      <p:sp>
        <p:nvSpPr>
          <p:cNvPr id="7" name="Content Placeholder 6"/>
          <p:cNvSpPr>
            <a:spLocks noGrp="1"/>
          </p:cNvSpPr>
          <p:nvPr>
            <p:ph sz="half" idx="1"/>
          </p:nvPr>
        </p:nvSpPr>
        <p:spPr>
          <a:xfrm>
            <a:off x="132277" y="1643578"/>
            <a:ext cx="8229600" cy="4525963"/>
          </a:xfrm>
        </p:spPr>
        <p:txBody>
          <a:bodyPr>
            <a:noAutofit/>
          </a:bodyPr>
          <a:lstStyle/>
          <a:p>
            <a:pPr marL="0" indent="0">
              <a:buNone/>
            </a:pPr>
            <a:r>
              <a:rPr lang="en-US" sz="2400" dirty="0" smtClean="0">
                <a:cs typeface="Menlo Regular"/>
              </a:rPr>
              <a:t>This filter involves: </a:t>
            </a:r>
          </a:p>
          <a:p>
            <a:pPr>
              <a:buFontTx/>
              <a:buChar char="-"/>
            </a:pPr>
            <a:r>
              <a:rPr lang="en-US" sz="2400" dirty="0" smtClean="0">
                <a:cs typeface="Menlo Regular"/>
              </a:rPr>
              <a:t>pick out those experiments where the invalidly-signed URL was retrieved (i.e. either no DNSSEC Validation is being performed OR the validator does not recognize ECDSA</a:t>
            </a:r>
          </a:p>
          <a:p>
            <a:pPr>
              <a:buFontTx/>
              <a:buChar char="-"/>
            </a:pPr>
            <a:r>
              <a:rPr lang="en-US" sz="2400" dirty="0">
                <a:cs typeface="Menlo Regular"/>
              </a:rPr>
              <a:t>p</a:t>
            </a:r>
            <a:r>
              <a:rPr lang="en-US" sz="2400" dirty="0" smtClean="0">
                <a:cs typeface="Menlo Regular"/>
              </a:rPr>
              <a:t>ick out those resolvers that asked for the A and DS RRs’ but NOT the DNSKEY for this experiment</a:t>
            </a:r>
          </a:p>
          <a:p>
            <a:pPr>
              <a:buFontTx/>
              <a:buChar char="-"/>
            </a:pPr>
            <a:r>
              <a:rPr lang="en-US" sz="2400" dirty="0">
                <a:cs typeface="Menlo Regular"/>
              </a:rPr>
              <a:t>n</a:t>
            </a:r>
            <a:r>
              <a:rPr lang="en-US" sz="2400" dirty="0" smtClean="0">
                <a:cs typeface="Menlo Regular"/>
              </a:rPr>
              <a:t>ote if the resolver asked for the DNSKEY RR</a:t>
            </a:r>
          </a:p>
          <a:p>
            <a:pPr>
              <a:buFontTx/>
              <a:buChar char="-"/>
            </a:pPr>
            <a:endParaRPr lang="en-US" sz="2400" dirty="0">
              <a:cs typeface="Menlo Regular"/>
            </a:endParaRPr>
          </a:p>
          <a:p>
            <a:pPr>
              <a:buFontTx/>
              <a:buChar char="-"/>
            </a:pPr>
            <a:r>
              <a:rPr lang="en-US" sz="2400" dirty="0">
                <a:cs typeface="Menlo Regular"/>
              </a:rPr>
              <a:t>p</a:t>
            </a:r>
            <a:r>
              <a:rPr lang="en-US" sz="2400" dirty="0" smtClean="0">
                <a:cs typeface="Menlo Regular"/>
              </a:rPr>
              <a:t>ick out those resolvers that asked for A and DS every time they were used</a:t>
            </a:r>
            <a:endParaRPr lang="en-US" sz="2400" dirty="0">
              <a:cs typeface="Menlo Regular"/>
            </a:endParaRPr>
          </a:p>
        </p:txBody>
      </p:sp>
    </p:spTree>
    <p:extLst>
      <p:ext uri="{BB962C8B-B14F-4D97-AF65-F5344CB8AC3E}">
        <p14:creationId xmlns:p14="http://schemas.microsoft.com/office/powerpoint/2010/main" val="86680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0" y="-16212"/>
            <a:ext cx="8229600" cy="1143000"/>
          </a:xfrm>
        </p:spPr>
        <p:txBody>
          <a:bodyPr/>
          <a:lstStyle/>
          <a:p>
            <a:r>
              <a:rPr lang="en-US" dirty="0" smtClean="0"/>
              <a:t>Which Resolver?</a:t>
            </a:r>
            <a:endParaRPr lang="en-US" dirty="0"/>
          </a:p>
        </p:txBody>
      </p:sp>
      <p:sp>
        <p:nvSpPr>
          <p:cNvPr id="5" name="TextBox 4"/>
          <p:cNvSpPr txBox="1"/>
          <p:nvPr/>
        </p:nvSpPr>
        <p:spPr>
          <a:xfrm>
            <a:off x="132277" y="957511"/>
            <a:ext cx="8873582" cy="677108"/>
          </a:xfrm>
          <a:prstGeom prst="rect">
            <a:avLst/>
          </a:prstGeom>
          <a:noFill/>
        </p:spPr>
        <p:txBody>
          <a:bodyPr wrap="square" rtlCol="0">
            <a:spAutoFit/>
          </a:bodyPr>
          <a:lstStyle/>
          <a:p>
            <a:r>
              <a:rPr lang="en-US" sz="1200" dirty="0" smtClean="0"/>
              <a:t>Most intensively used RSA-validating resolvers that appear to lack support for ECDSA</a:t>
            </a:r>
          </a:p>
          <a:p>
            <a:endParaRPr lang="en-US" sz="1200" dirty="0" smtClean="0"/>
          </a:p>
          <a:p>
            <a:r>
              <a:rPr lang="en-US" sz="1200" dirty="0"/>
              <a:t> </a:t>
            </a:r>
            <a:r>
              <a:rPr lang="en-US" sz="1200" dirty="0" smtClean="0"/>
              <a:t>Rank                    </a:t>
            </a:r>
            <a:r>
              <a:rPr lang="en-US" sz="1200" b="1" dirty="0" smtClean="0"/>
              <a:t>Resolver</a:t>
            </a:r>
            <a:r>
              <a:rPr lang="en-US" sz="1400" b="1" dirty="0" smtClean="0"/>
              <a:t>        Use         AS          AS Description</a:t>
            </a:r>
            <a:endParaRPr lang="en-US" sz="1400" b="1" dirty="0"/>
          </a:p>
        </p:txBody>
      </p:sp>
      <p:sp>
        <p:nvSpPr>
          <p:cNvPr id="7" name="Content Placeholder 6"/>
          <p:cNvSpPr>
            <a:spLocks noGrp="1"/>
          </p:cNvSpPr>
          <p:nvPr>
            <p:ph sz="half" idx="1"/>
          </p:nvPr>
        </p:nvSpPr>
        <p:spPr>
          <a:xfrm>
            <a:off x="132277" y="1643578"/>
            <a:ext cx="8229600" cy="4525963"/>
          </a:xfrm>
        </p:spPr>
        <p:txBody>
          <a:bodyPr>
            <a:noAutofit/>
          </a:bodyPr>
          <a:lstStyle/>
          <a:p>
            <a:pPr marL="0" indent="0">
              <a:buNone/>
            </a:pPr>
            <a:r>
              <a:rPr lang="hr-HR" sz="1000" dirty="0" smtClean="0">
                <a:latin typeface="Menlo" charset="0"/>
                <a:ea typeface="Menlo" charset="0"/>
                <a:cs typeface="Menlo" charset="0"/>
              </a:rPr>
              <a:t>  1 	   195.222.32.20   308,779 AS9146  BIHNET </a:t>
            </a:r>
            <a:r>
              <a:rPr lang="hr-HR" sz="1000" dirty="0">
                <a:latin typeface="Menlo" charset="0"/>
                <a:ea typeface="Menlo" charset="0"/>
                <a:cs typeface="Menlo" charset="0"/>
              </a:rPr>
              <a:t>BH Telecom d.d. Sarajevo</a:t>
            </a:r>
            <a:r>
              <a:rPr lang="hr-HR" sz="1000" dirty="0" smtClean="0">
                <a:latin typeface="Menlo" charset="0"/>
                <a:ea typeface="Menlo" charset="0"/>
                <a:cs typeface="Menlo" charset="0"/>
              </a:rPr>
              <a:t>, BA</a:t>
            </a:r>
            <a:endParaRPr lang="hr-HR" sz="1000" dirty="0">
              <a:latin typeface="Menlo" charset="0"/>
              <a:ea typeface="Menlo" charset="0"/>
              <a:cs typeface="Menlo" charset="0"/>
            </a:endParaRPr>
          </a:p>
          <a:p>
            <a:pPr marL="0" indent="0">
              <a:buNone/>
            </a:pPr>
            <a:r>
              <a:rPr lang="hr-HR" sz="1000" dirty="0" smtClean="0">
                <a:latin typeface="Menlo" charset="0"/>
                <a:ea typeface="Menlo" charset="0"/>
                <a:cs typeface="Menlo" charset="0"/>
              </a:rPr>
              <a:t>  2	    80.65.92.113   266,115 AS9146  BIHNET </a:t>
            </a:r>
            <a:r>
              <a:rPr lang="hr-HR" sz="1000" dirty="0">
                <a:latin typeface="Menlo" charset="0"/>
                <a:ea typeface="Menlo" charset="0"/>
                <a:cs typeface="Menlo" charset="0"/>
              </a:rPr>
              <a:t>BH Telecom d.d. Sarajevo</a:t>
            </a:r>
            <a:r>
              <a:rPr lang="hr-HR" sz="1000" dirty="0" smtClean="0">
                <a:latin typeface="Menlo" charset="0"/>
                <a:ea typeface="Menlo" charset="0"/>
                <a:cs typeface="Menlo" charset="0"/>
              </a:rPr>
              <a:t>, BA</a:t>
            </a:r>
            <a:endParaRPr lang="hr-HR" sz="1000" dirty="0">
              <a:latin typeface="Menlo" charset="0"/>
              <a:ea typeface="Menlo" charset="0"/>
              <a:cs typeface="Menlo" charset="0"/>
            </a:endParaRPr>
          </a:p>
          <a:p>
            <a:pPr marL="0" indent="0">
              <a:buNone/>
            </a:pPr>
            <a:r>
              <a:rPr lang="en-US" sz="1000" dirty="0" smtClean="0">
                <a:latin typeface="Menlo" charset="0"/>
                <a:ea typeface="Menlo" charset="0"/>
                <a:cs typeface="Menlo" charset="0"/>
              </a:rPr>
              <a:t>  3	   122.2.166.129   256,126 AS9299  IPG-AS-AP </a:t>
            </a:r>
            <a:r>
              <a:rPr lang="en-US" sz="1000" dirty="0">
                <a:latin typeface="Menlo" charset="0"/>
                <a:ea typeface="Menlo" charset="0"/>
                <a:cs typeface="Menlo" charset="0"/>
              </a:rPr>
              <a:t>Philippine Long Distance Telephone Company</a:t>
            </a:r>
            <a:r>
              <a:rPr lang="en-US" sz="1000" dirty="0" smtClean="0">
                <a:latin typeface="Menlo" charset="0"/>
                <a:ea typeface="Menlo" charset="0"/>
                <a:cs typeface="Menlo" charset="0"/>
              </a:rPr>
              <a:t>, PH</a:t>
            </a:r>
            <a:endParaRPr lang="en-US" sz="1000" dirty="0">
              <a:latin typeface="Menlo" charset="0"/>
              <a:ea typeface="Menlo" charset="0"/>
              <a:cs typeface="Menlo" charset="0"/>
            </a:endParaRPr>
          </a:p>
          <a:p>
            <a:pPr marL="0" indent="0">
              <a:buNone/>
            </a:pPr>
            <a:r>
              <a:rPr lang="pl-PL" sz="1000" dirty="0" smtClean="0">
                <a:latin typeface="Menlo" charset="0"/>
                <a:ea typeface="Menlo" charset="0"/>
                <a:cs typeface="Menlo" charset="0"/>
              </a:rPr>
              <a:t>  4	    84.20.224.66   244,499 AS33929 </a:t>
            </a:r>
            <a:r>
              <a:rPr lang="pl-PL" sz="1000" dirty="0">
                <a:latin typeface="Menlo" charset="0"/>
                <a:ea typeface="Menlo" charset="0"/>
                <a:cs typeface="Menlo" charset="0"/>
              </a:rPr>
              <a:t>MASICOM-AS </a:t>
            </a:r>
            <a:r>
              <a:rPr lang="pl-PL" sz="1000" dirty="0" err="1">
                <a:latin typeface="Menlo" charset="0"/>
                <a:ea typeface="Menlo" charset="0"/>
                <a:cs typeface="Menlo" charset="0"/>
              </a:rPr>
              <a:t>Telemach</a:t>
            </a:r>
            <a:r>
              <a:rPr lang="pl-PL" sz="1000" dirty="0">
                <a:latin typeface="Menlo" charset="0"/>
                <a:ea typeface="Menlo" charset="0"/>
                <a:cs typeface="Menlo" charset="0"/>
              </a:rPr>
              <a:t> </a:t>
            </a:r>
            <a:r>
              <a:rPr lang="pl-PL" sz="1000" dirty="0" err="1">
                <a:latin typeface="Menlo" charset="0"/>
                <a:ea typeface="Menlo" charset="0"/>
                <a:cs typeface="Menlo" charset="0"/>
              </a:rPr>
              <a:t>d.o.o</a:t>
            </a:r>
            <a:r>
              <a:rPr lang="pl-PL" sz="1000" dirty="0" smtClean="0">
                <a:latin typeface="Menlo" charset="0"/>
                <a:ea typeface="Menlo" charset="0"/>
                <a:cs typeface="Menlo" charset="0"/>
              </a:rPr>
              <a:t>., SI</a:t>
            </a:r>
            <a:endParaRPr lang="pl-PL" sz="1000" dirty="0">
              <a:latin typeface="Menlo" charset="0"/>
              <a:ea typeface="Menlo" charset="0"/>
              <a:cs typeface="Menlo" charset="0"/>
            </a:endParaRPr>
          </a:p>
          <a:p>
            <a:pPr marL="0" indent="0">
              <a:buNone/>
            </a:pPr>
            <a:r>
              <a:rPr lang="hr-HR" sz="1000" dirty="0" smtClean="0">
                <a:latin typeface="Menlo" charset="0"/>
                <a:ea typeface="Menlo" charset="0"/>
                <a:cs typeface="Menlo" charset="0"/>
              </a:rPr>
              <a:t>  5	  193.189.177.55   240,733 AS5603  SIOL-NET </a:t>
            </a:r>
            <a:r>
              <a:rPr lang="hr-HR" sz="1000" dirty="0">
                <a:latin typeface="Menlo" charset="0"/>
                <a:ea typeface="Menlo" charset="0"/>
                <a:cs typeface="Menlo" charset="0"/>
              </a:rPr>
              <a:t>Telekom Slovenije d.d</a:t>
            </a:r>
            <a:r>
              <a:rPr lang="hr-HR" sz="1000" dirty="0" smtClean="0">
                <a:latin typeface="Menlo" charset="0"/>
                <a:ea typeface="Menlo" charset="0"/>
                <a:cs typeface="Menlo" charset="0"/>
              </a:rPr>
              <a:t>., SI</a:t>
            </a:r>
            <a:endParaRPr lang="hr-HR" sz="1000" dirty="0">
              <a:latin typeface="Menlo" charset="0"/>
              <a:ea typeface="Menlo" charset="0"/>
              <a:cs typeface="Menlo" charset="0"/>
            </a:endParaRPr>
          </a:p>
          <a:p>
            <a:pPr marL="0" indent="0">
              <a:buNone/>
            </a:pPr>
            <a:r>
              <a:rPr lang="hr-HR" sz="1000" dirty="0" smtClean="0">
                <a:latin typeface="Menlo" charset="0"/>
                <a:ea typeface="Menlo" charset="0"/>
                <a:cs typeface="Menlo" charset="0"/>
              </a:rPr>
              <a:t>  6	     80.65.92.61   238,450 AS9146  BIHNET </a:t>
            </a:r>
            <a:r>
              <a:rPr lang="hr-HR" sz="1000" dirty="0">
                <a:latin typeface="Menlo" charset="0"/>
                <a:ea typeface="Menlo" charset="0"/>
                <a:cs typeface="Menlo" charset="0"/>
              </a:rPr>
              <a:t>BH Telecom d.d. Sarajevo</a:t>
            </a:r>
            <a:r>
              <a:rPr lang="hr-HR" sz="1000" dirty="0" smtClean="0">
                <a:latin typeface="Menlo" charset="0"/>
                <a:ea typeface="Menlo" charset="0"/>
                <a:cs typeface="Menlo" charset="0"/>
              </a:rPr>
              <a:t>, BA</a:t>
            </a:r>
            <a:endParaRPr lang="hr-HR" sz="1000" dirty="0">
              <a:latin typeface="Menlo" charset="0"/>
              <a:ea typeface="Menlo" charset="0"/>
              <a:cs typeface="Menlo" charset="0"/>
            </a:endParaRPr>
          </a:p>
          <a:p>
            <a:pPr marL="0" indent="0">
              <a:buNone/>
            </a:pPr>
            <a:r>
              <a:rPr lang="en-US" sz="1000" dirty="0" smtClean="0">
                <a:latin typeface="Menlo" charset="0"/>
                <a:ea typeface="Menlo" charset="0"/>
                <a:cs typeface="Menlo" charset="0"/>
              </a:rPr>
              <a:t>  7	   93.91.200.207   227,153 AS21277 </a:t>
            </a:r>
            <a:r>
              <a:rPr lang="en-US" sz="1000" dirty="0">
                <a:latin typeface="Menlo" charset="0"/>
                <a:ea typeface="Menlo" charset="0"/>
                <a:cs typeface="Menlo" charset="0"/>
              </a:rPr>
              <a:t>NWRZ </a:t>
            </a:r>
            <a:r>
              <a:rPr lang="en-US" sz="1000" dirty="0" err="1">
                <a:latin typeface="Menlo" charset="0"/>
                <a:ea typeface="Menlo" charset="0"/>
                <a:cs typeface="Menlo" charset="0"/>
              </a:rPr>
              <a:t>Newroz</a:t>
            </a:r>
            <a:r>
              <a:rPr lang="en-US" sz="1000" dirty="0">
                <a:latin typeface="Menlo" charset="0"/>
                <a:ea typeface="Menlo" charset="0"/>
                <a:cs typeface="Menlo" charset="0"/>
              </a:rPr>
              <a:t> Telecom Ltd. AS Number</a:t>
            </a:r>
            <a:r>
              <a:rPr lang="en-US" sz="1000" dirty="0" smtClean="0">
                <a:latin typeface="Menlo" charset="0"/>
                <a:ea typeface="Menlo" charset="0"/>
                <a:cs typeface="Menlo" charset="0"/>
              </a:rPr>
              <a:t>, IQ</a:t>
            </a:r>
            <a:endParaRPr lang="en-US" sz="1000" dirty="0">
              <a:latin typeface="Menlo" charset="0"/>
              <a:ea typeface="Menlo" charset="0"/>
              <a:cs typeface="Menlo" charset="0"/>
            </a:endParaRPr>
          </a:p>
          <a:p>
            <a:pPr marL="0" indent="0">
              <a:buNone/>
            </a:pPr>
            <a:r>
              <a:rPr lang="hr-HR" sz="1000" dirty="0" smtClean="0">
                <a:latin typeface="Menlo" charset="0"/>
                <a:ea typeface="Menlo" charset="0"/>
                <a:cs typeface="Menlo" charset="0"/>
              </a:rPr>
              <a:t>  8	   195.222.60.60   224,325 AS9146  BIHNET </a:t>
            </a:r>
            <a:r>
              <a:rPr lang="hr-HR" sz="1000" dirty="0">
                <a:latin typeface="Menlo" charset="0"/>
                <a:ea typeface="Menlo" charset="0"/>
                <a:cs typeface="Menlo" charset="0"/>
              </a:rPr>
              <a:t>BH Telecom d.d. Sarajevo</a:t>
            </a:r>
            <a:r>
              <a:rPr lang="hr-HR" sz="1000" dirty="0" smtClean="0">
                <a:latin typeface="Menlo" charset="0"/>
                <a:ea typeface="Menlo" charset="0"/>
                <a:cs typeface="Menlo" charset="0"/>
              </a:rPr>
              <a:t>, BA</a:t>
            </a:r>
            <a:endParaRPr lang="hr-HR" sz="1000" dirty="0">
              <a:latin typeface="Menlo" charset="0"/>
              <a:ea typeface="Menlo" charset="0"/>
              <a:cs typeface="Menlo" charset="0"/>
            </a:endParaRPr>
          </a:p>
          <a:p>
            <a:pPr marL="0" indent="0">
              <a:buNone/>
            </a:pPr>
            <a:r>
              <a:rPr lang="en-US" sz="1000" dirty="0" smtClean="0">
                <a:latin typeface="Menlo" charset="0"/>
                <a:ea typeface="Menlo" charset="0"/>
                <a:cs typeface="Menlo" charset="0"/>
              </a:rPr>
              <a:t>  9	     78.87.0.195   219,196 AS6866  CYTA-NETWORK </a:t>
            </a:r>
            <a:r>
              <a:rPr lang="en-US" sz="1000" dirty="0">
                <a:latin typeface="Menlo" charset="0"/>
                <a:ea typeface="Menlo" charset="0"/>
                <a:cs typeface="Menlo" charset="0"/>
              </a:rPr>
              <a:t>Cyprus Telecommunications Authority</a:t>
            </a:r>
            <a:r>
              <a:rPr lang="en-US" sz="1000" dirty="0" smtClean="0">
                <a:latin typeface="Menlo" charset="0"/>
                <a:ea typeface="Menlo" charset="0"/>
                <a:cs typeface="Menlo" charset="0"/>
              </a:rPr>
              <a:t>, CY</a:t>
            </a:r>
            <a:endParaRPr lang="en-US" sz="1000" dirty="0">
              <a:latin typeface="Menlo" charset="0"/>
              <a:ea typeface="Menlo" charset="0"/>
              <a:cs typeface="Menlo" charset="0"/>
            </a:endParaRPr>
          </a:p>
          <a:p>
            <a:pPr marL="0" indent="0">
              <a:buNone/>
            </a:pPr>
            <a:r>
              <a:rPr lang="en-US" sz="1000" dirty="0" smtClean="0">
                <a:latin typeface="Menlo" charset="0"/>
                <a:ea typeface="Menlo" charset="0"/>
                <a:cs typeface="Menlo" charset="0"/>
              </a:rPr>
              <a:t> 10	  82.102.232.202   218,936 AS15975 </a:t>
            </a:r>
            <a:r>
              <a:rPr lang="en-US" sz="1000" dirty="0">
                <a:latin typeface="Menlo" charset="0"/>
                <a:ea typeface="Menlo" charset="0"/>
                <a:cs typeface="Menlo" charset="0"/>
              </a:rPr>
              <a:t>HADARA-AS </a:t>
            </a:r>
            <a:r>
              <a:rPr lang="en-US" sz="1000" dirty="0" err="1">
                <a:latin typeface="Menlo" charset="0"/>
                <a:ea typeface="Menlo" charset="0"/>
                <a:cs typeface="Menlo" charset="0"/>
              </a:rPr>
              <a:t>Hadara</a:t>
            </a:r>
            <a:r>
              <a:rPr lang="en-US" sz="1000" dirty="0">
                <a:latin typeface="Menlo" charset="0"/>
                <a:ea typeface="Menlo" charset="0"/>
                <a:cs typeface="Menlo" charset="0"/>
              </a:rPr>
              <a:t> Technologies Private Shareholding Company</a:t>
            </a:r>
            <a:r>
              <a:rPr lang="en-US" sz="1000" dirty="0" smtClean="0">
                <a:latin typeface="Menlo" charset="0"/>
                <a:ea typeface="Menlo" charset="0"/>
                <a:cs typeface="Menlo" charset="0"/>
              </a:rPr>
              <a:t>, PS</a:t>
            </a:r>
            <a:endParaRPr lang="en-US" sz="1000" dirty="0">
              <a:latin typeface="Menlo" charset="0"/>
              <a:ea typeface="Menlo" charset="0"/>
              <a:cs typeface="Menlo" charset="0"/>
            </a:endParaRPr>
          </a:p>
          <a:p>
            <a:pPr marL="0" indent="0">
              <a:buNone/>
            </a:pPr>
            <a:r>
              <a:rPr lang="en-US" sz="1000" dirty="0" smtClean="0">
                <a:latin typeface="Menlo" charset="0"/>
                <a:ea typeface="Menlo" charset="0"/>
                <a:cs typeface="Menlo" charset="0"/>
              </a:rPr>
              <a:t> 11	    192.116.18.3   211,441 AS15975 </a:t>
            </a:r>
            <a:r>
              <a:rPr lang="en-US" sz="1000" dirty="0">
                <a:latin typeface="Menlo" charset="0"/>
                <a:ea typeface="Menlo" charset="0"/>
                <a:cs typeface="Menlo" charset="0"/>
              </a:rPr>
              <a:t>HADARA-AS </a:t>
            </a:r>
            <a:r>
              <a:rPr lang="en-US" sz="1000" dirty="0" err="1">
                <a:latin typeface="Menlo" charset="0"/>
                <a:ea typeface="Menlo" charset="0"/>
                <a:cs typeface="Menlo" charset="0"/>
              </a:rPr>
              <a:t>Hadara</a:t>
            </a:r>
            <a:r>
              <a:rPr lang="en-US" sz="1000" dirty="0">
                <a:latin typeface="Menlo" charset="0"/>
                <a:ea typeface="Menlo" charset="0"/>
                <a:cs typeface="Menlo" charset="0"/>
              </a:rPr>
              <a:t> Technologies Private Shareholding Company</a:t>
            </a:r>
            <a:r>
              <a:rPr lang="en-US" sz="1000" dirty="0" smtClean="0">
                <a:latin typeface="Menlo" charset="0"/>
                <a:ea typeface="Menlo" charset="0"/>
                <a:cs typeface="Menlo" charset="0"/>
              </a:rPr>
              <a:t>, PS</a:t>
            </a:r>
            <a:endParaRPr lang="en-US" sz="1000" dirty="0">
              <a:latin typeface="Menlo" charset="0"/>
              <a:ea typeface="Menlo" charset="0"/>
              <a:cs typeface="Menlo" charset="0"/>
            </a:endParaRPr>
          </a:p>
          <a:p>
            <a:pPr marL="0" indent="0">
              <a:buNone/>
            </a:pPr>
            <a:r>
              <a:rPr lang="hr-HR" sz="1000" dirty="0" smtClean="0">
                <a:latin typeface="Menlo" charset="0"/>
                <a:ea typeface="Menlo" charset="0"/>
                <a:cs typeface="Menlo" charset="0"/>
              </a:rPr>
              <a:t> 12	   195.222.60.40   202,489 AS9146  BIHNET </a:t>
            </a:r>
            <a:r>
              <a:rPr lang="hr-HR" sz="1000" dirty="0">
                <a:latin typeface="Menlo" charset="0"/>
                <a:ea typeface="Menlo" charset="0"/>
                <a:cs typeface="Menlo" charset="0"/>
              </a:rPr>
              <a:t>BH Telecom d.d. Sarajevo</a:t>
            </a:r>
            <a:r>
              <a:rPr lang="hr-HR" sz="1000" dirty="0" smtClean="0">
                <a:latin typeface="Menlo" charset="0"/>
                <a:ea typeface="Menlo" charset="0"/>
                <a:cs typeface="Menlo" charset="0"/>
              </a:rPr>
              <a:t>, BA</a:t>
            </a:r>
            <a:endParaRPr lang="hr-HR" sz="1000" dirty="0">
              <a:latin typeface="Menlo" charset="0"/>
              <a:ea typeface="Menlo" charset="0"/>
              <a:cs typeface="Menlo" charset="0"/>
            </a:endParaRPr>
          </a:p>
          <a:p>
            <a:pPr marL="0" indent="0">
              <a:buNone/>
            </a:pPr>
            <a:r>
              <a:rPr lang="de-DE" sz="1000" dirty="0" smtClean="0">
                <a:latin typeface="Menlo" charset="0"/>
                <a:ea typeface="Menlo" charset="0"/>
                <a:cs typeface="Menlo" charset="0"/>
              </a:rPr>
              <a:t> 13	   209.190.123.3   201,629 AS10297 </a:t>
            </a:r>
            <a:r>
              <a:rPr lang="de-DE" sz="1000" dirty="0">
                <a:latin typeface="Menlo" charset="0"/>
                <a:ea typeface="Menlo" charset="0"/>
                <a:cs typeface="Menlo" charset="0"/>
              </a:rPr>
              <a:t>ENET-2 - </a:t>
            </a:r>
            <a:r>
              <a:rPr lang="de-DE" sz="1000" dirty="0" err="1">
                <a:latin typeface="Menlo" charset="0"/>
                <a:ea typeface="Menlo" charset="0"/>
                <a:cs typeface="Menlo" charset="0"/>
              </a:rPr>
              <a:t>eNET</a:t>
            </a:r>
            <a:r>
              <a:rPr lang="de-DE" sz="1000" dirty="0">
                <a:latin typeface="Menlo" charset="0"/>
                <a:ea typeface="Menlo" charset="0"/>
                <a:cs typeface="Menlo" charset="0"/>
              </a:rPr>
              <a:t> Inc</a:t>
            </a:r>
            <a:r>
              <a:rPr lang="de-DE" sz="1000" dirty="0" smtClean="0">
                <a:latin typeface="Menlo" charset="0"/>
                <a:ea typeface="Menlo" charset="0"/>
                <a:cs typeface="Menlo" charset="0"/>
              </a:rPr>
              <a:t>., US</a:t>
            </a:r>
            <a:endParaRPr lang="de-DE" sz="1000" dirty="0">
              <a:latin typeface="Menlo" charset="0"/>
              <a:ea typeface="Menlo" charset="0"/>
              <a:cs typeface="Menlo" charset="0"/>
            </a:endParaRPr>
          </a:p>
          <a:p>
            <a:pPr marL="0" indent="0">
              <a:buNone/>
            </a:pPr>
            <a:r>
              <a:rPr lang="de-DE" sz="1000" dirty="0" smtClean="0">
                <a:latin typeface="Menlo" charset="0"/>
                <a:ea typeface="Menlo" charset="0"/>
                <a:cs typeface="Menlo" charset="0"/>
              </a:rPr>
              <a:t> 14	   209.190.123.4   201,583 AS10297 </a:t>
            </a:r>
            <a:r>
              <a:rPr lang="de-DE" sz="1000" dirty="0">
                <a:latin typeface="Menlo" charset="0"/>
                <a:ea typeface="Menlo" charset="0"/>
                <a:cs typeface="Menlo" charset="0"/>
              </a:rPr>
              <a:t>ENET-2 - </a:t>
            </a:r>
            <a:r>
              <a:rPr lang="de-DE" sz="1000" dirty="0" err="1">
                <a:latin typeface="Menlo" charset="0"/>
                <a:ea typeface="Menlo" charset="0"/>
                <a:cs typeface="Menlo" charset="0"/>
              </a:rPr>
              <a:t>eNET</a:t>
            </a:r>
            <a:r>
              <a:rPr lang="de-DE" sz="1000" dirty="0">
                <a:latin typeface="Menlo" charset="0"/>
                <a:ea typeface="Menlo" charset="0"/>
                <a:cs typeface="Menlo" charset="0"/>
              </a:rPr>
              <a:t> Inc</a:t>
            </a:r>
            <a:r>
              <a:rPr lang="de-DE" sz="1000" dirty="0" smtClean="0">
                <a:latin typeface="Menlo" charset="0"/>
                <a:ea typeface="Menlo" charset="0"/>
                <a:cs typeface="Menlo" charset="0"/>
              </a:rPr>
              <a:t>., US</a:t>
            </a:r>
            <a:endParaRPr lang="de-DE" sz="1000" dirty="0">
              <a:latin typeface="Menlo" charset="0"/>
              <a:ea typeface="Menlo" charset="0"/>
              <a:cs typeface="Menlo" charset="0"/>
            </a:endParaRPr>
          </a:p>
          <a:p>
            <a:pPr marL="0" indent="0">
              <a:buNone/>
            </a:pPr>
            <a:r>
              <a:rPr lang="de-DE" sz="1000" dirty="0" smtClean="0">
                <a:latin typeface="Menlo" charset="0"/>
                <a:ea typeface="Menlo" charset="0"/>
                <a:cs typeface="Menlo" charset="0"/>
              </a:rPr>
              <a:t> 15	   209.190.123.2   201,347 AS10297 </a:t>
            </a:r>
            <a:r>
              <a:rPr lang="de-DE" sz="1000" dirty="0">
                <a:latin typeface="Menlo" charset="0"/>
                <a:ea typeface="Menlo" charset="0"/>
                <a:cs typeface="Menlo" charset="0"/>
              </a:rPr>
              <a:t>ENET-2 - </a:t>
            </a:r>
            <a:r>
              <a:rPr lang="de-DE" sz="1000" dirty="0" err="1">
                <a:latin typeface="Menlo" charset="0"/>
                <a:ea typeface="Menlo" charset="0"/>
                <a:cs typeface="Menlo" charset="0"/>
              </a:rPr>
              <a:t>eNET</a:t>
            </a:r>
            <a:r>
              <a:rPr lang="de-DE" sz="1000" dirty="0">
                <a:latin typeface="Menlo" charset="0"/>
                <a:ea typeface="Menlo" charset="0"/>
                <a:cs typeface="Menlo" charset="0"/>
              </a:rPr>
              <a:t> Inc</a:t>
            </a:r>
            <a:r>
              <a:rPr lang="de-DE" sz="1000" dirty="0" smtClean="0">
                <a:latin typeface="Menlo" charset="0"/>
                <a:ea typeface="Menlo" charset="0"/>
                <a:cs typeface="Menlo" charset="0"/>
              </a:rPr>
              <a:t>., US</a:t>
            </a:r>
            <a:endParaRPr lang="de-DE" sz="1000" dirty="0">
              <a:latin typeface="Menlo" charset="0"/>
              <a:ea typeface="Menlo" charset="0"/>
              <a:cs typeface="Menlo" charset="0"/>
            </a:endParaRPr>
          </a:p>
          <a:p>
            <a:pPr marL="0" indent="0">
              <a:buNone/>
            </a:pPr>
            <a:r>
              <a:rPr lang="hr-HR" sz="1000" dirty="0" smtClean="0">
                <a:latin typeface="Menlo" charset="0"/>
                <a:ea typeface="Menlo" charset="0"/>
                <a:cs typeface="Menlo" charset="0"/>
              </a:rPr>
              <a:t> 16	  193.189.177.53   197,740 AS5603  SIOL-NET </a:t>
            </a:r>
            <a:r>
              <a:rPr lang="hr-HR" sz="1000" dirty="0">
                <a:latin typeface="Menlo" charset="0"/>
                <a:ea typeface="Menlo" charset="0"/>
                <a:cs typeface="Menlo" charset="0"/>
              </a:rPr>
              <a:t>Telekom Slovenije d.d</a:t>
            </a:r>
            <a:r>
              <a:rPr lang="hr-HR" sz="1000" dirty="0" smtClean="0">
                <a:latin typeface="Menlo" charset="0"/>
                <a:ea typeface="Menlo" charset="0"/>
                <a:cs typeface="Menlo" charset="0"/>
              </a:rPr>
              <a:t>., SI</a:t>
            </a:r>
            <a:endParaRPr lang="hr-HR" sz="1000" dirty="0">
              <a:latin typeface="Menlo" charset="0"/>
              <a:ea typeface="Menlo" charset="0"/>
              <a:cs typeface="Menlo" charset="0"/>
            </a:endParaRPr>
          </a:p>
          <a:p>
            <a:pPr marL="0" indent="0">
              <a:buNone/>
            </a:pPr>
            <a:r>
              <a:rPr lang="tr-TR" sz="1000" dirty="0" smtClean="0">
                <a:latin typeface="Menlo" charset="0"/>
                <a:ea typeface="Menlo" charset="0"/>
                <a:cs typeface="Menlo" charset="0"/>
              </a:rPr>
              <a:t> 17	     62.240.32.5   181,917 AS21003 </a:t>
            </a:r>
            <a:r>
              <a:rPr lang="tr-TR" sz="1000" dirty="0">
                <a:latin typeface="Menlo" charset="0"/>
                <a:ea typeface="Menlo" charset="0"/>
                <a:cs typeface="Menlo" charset="0"/>
              </a:rPr>
              <a:t>GPTC-AS</a:t>
            </a:r>
            <a:r>
              <a:rPr lang="tr-TR" sz="1000" dirty="0" smtClean="0">
                <a:latin typeface="Menlo" charset="0"/>
                <a:ea typeface="Menlo" charset="0"/>
                <a:cs typeface="Menlo" charset="0"/>
              </a:rPr>
              <a:t>, LY</a:t>
            </a:r>
            <a:endParaRPr lang="tr-TR" sz="1000" dirty="0">
              <a:latin typeface="Menlo" charset="0"/>
              <a:ea typeface="Menlo" charset="0"/>
              <a:cs typeface="Menlo" charset="0"/>
            </a:endParaRPr>
          </a:p>
          <a:p>
            <a:pPr marL="0" indent="0">
              <a:buNone/>
            </a:pPr>
            <a:r>
              <a:rPr lang="tr-TR" sz="1000" dirty="0" smtClean="0">
                <a:latin typeface="Menlo" charset="0"/>
                <a:ea typeface="Menlo" charset="0"/>
                <a:cs typeface="Menlo" charset="0"/>
              </a:rPr>
              <a:t> 18	   124.106.6.109   180,466 AS9299  IPG-AS-AP </a:t>
            </a:r>
            <a:r>
              <a:rPr lang="tr-TR" sz="1000" dirty="0" err="1">
                <a:latin typeface="Menlo" charset="0"/>
                <a:ea typeface="Menlo" charset="0"/>
                <a:cs typeface="Menlo" charset="0"/>
              </a:rPr>
              <a:t>Philippine</a:t>
            </a:r>
            <a:r>
              <a:rPr lang="tr-TR" sz="1000" dirty="0">
                <a:latin typeface="Menlo" charset="0"/>
                <a:ea typeface="Menlo" charset="0"/>
                <a:cs typeface="Menlo" charset="0"/>
              </a:rPr>
              <a:t> </a:t>
            </a:r>
            <a:r>
              <a:rPr lang="tr-TR" sz="1000" dirty="0" err="1">
                <a:latin typeface="Menlo" charset="0"/>
                <a:ea typeface="Menlo" charset="0"/>
                <a:cs typeface="Menlo" charset="0"/>
              </a:rPr>
              <a:t>Long</a:t>
            </a:r>
            <a:r>
              <a:rPr lang="tr-TR" sz="1000" dirty="0">
                <a:latin typeface="Menlo" charset="0"/>
                <a:ea typeface="Menlo" charset="0"/>
                <a:cs typeface="Menlo" charset="0"/>
              </a:rPr>
              <a:t> </a:t>
            </a:r>
            <a:r>
              <a:rPr lang="tr-TR" sz="1000" dirty="0" err="1">
                <a:latin typeface="Menlo" charset="0"/>
                <a:ea typeface="Menlo" charset="0"/>
                <a:cs typeface="Menlo" charset="0"/>
              </a:rPr>
              <a:t>Distance</a:t>
            </a:r>
            <a:r>
              <a:rPr lang="tr-TR" sz="1000" dirty="0">
                <a:latin typeface="Menlo" charset="0"/>
                <a:ea typeface="Menlo" charset="0"/>
                <a:cs typeface="Menlo" charset="0"/>
              </a:rPr>
              <a:t> Telephone </a:t>
            </a:r>
            <a:r>
              <a:rPr lang="tr-TR" sz="1000" dirty="0" err="1">
                <a:latin typeface="Menlo" charset="0"/>
                <a:ea typeface="Menlo" charset="0"/>
                <a:cs typeface="Menlo" charset="0"/>
              </a:rPr>
              <a:t>Company</a:t>
            </a:r>
            <a:r>
              <a:rPr lang="tr-TR" sz="1000" dirty="0" smtClean="0">
                <a:latin typeface="Menlo" charset="0"/>
                <a:ea typeface="Menlo" charset="0"/>
                <a:cs typeface="Menlo" charset="0"/>
              </a:rPr>
              <a:t>, PH</a:t>
            </a:r>
            <a:endParaRPr lang="tr-TR" sz="1000" dirty="0">
              <a:latin typeface="Menlo" charset="0"/>
              <a:ea typeface="Menlo" charset="0"/>
              <a:cs typeface="Menlo" charset="0"/>
            </a:endParaRPr>
          </a:p>
          <a:p>
            <a:pPr marL="0" indent="0">
              <a:buNone/>
            </a:pPr>
            <a:r>
              <a:rPr lang="tr-TR" sz="1000" dirty="0" smtClean="0">
                <a:latin typeface="Menlo" charset="0"/>
                <a:ea typeface="Menlo" charset="0"/>
                <a:cs typeface="Menlo" charset="0"/>
              </a:rPr>
              <a:t> 19	 213.226.131.131   176,691 AS13194 </a:t>
            </a:r>
            <a:r>
              <a:rPr lang="tr-TR" sz="1000" dirty="0">
                <a:latin typeface="Menlo" charset="0"/>
                <a:ea typeface="Menlo" charset="0"/>
                <a:cs typeface="Menlo" charset="0"/>
              </a:rPr>
              <a:t>BITE UAB "Bite </a:t>
            </a:r>
            <a:r>
              <a:rPr lang="tr-TR" sz="1000" dirty="0" err="1">
                <a:latin typeface="Menlo" charset="0"/>
                <a:ea typeface="Menlo" charset="0"/>
                <a:cs typeface="Menlo" charset="0"/>
              </a:rPr>
              <a:t>Lietuva</a:t>
            </a:r>
            <a:r>
              <a:rPr lang="tr-TR" sz="1000" dirty="0" smtClean="0">
                <a:latin typeface="Menlo" charset="0"/>
                <a:ea typeface="Menlo" charset="0"/>
                <a:cs typeface="Menlo" charset="0"/>
              </a:rPr>
              <a:t>", LT</a:t>
            </a:r>
            <a:endParaRPr lang="tr-TR" sz="1000" dirty="0">
              <a:latin typeface="Menlo" charset="0"/>
              <a:ea typeface="Menlo" charset="0"/>
              <a:cs typeface="Menlo" charset="0"/>
            </a:endParaRPr>
          </a:p>
          <a:p>
            <a:pPr marL="0" indent="0">
              <a:buNone/>
            </a:pPr>
            <a:r>
              <a:rPr lang="hr-HR" sz="1000" dirty="0" smtClean="0">
                <a:latin typeface="Menlo" charset="0"/>
                <a:ea typeface="Menlo" charset="0"/>
                <a:cs typeface="Menlo" charset="0"/>
              </a:rPr>
              <a:t> 20	  195.222.33.216   170,510 AS9146  BIHNET </a:t>
            </a:r>
            <a:r>
              <a:rPr lang="hr-HR" sz="1000" dirty="0">
                <a:latin typeface="Menlo" charset="0"/>
                <a:ea typeface="Menlo" charset="0"/>
                <a:cs typeface="Menlo" charset="0"/>
              </a:rPr>
              <a:t>BH Telecom d.d. Sarajevo</a:t>
            </a:r>
            <a:r>
              <a:rPr lang="hr-HR" sz="1000" dirty="0" smtClean="0">
                <a:latin typeface="Menlo" charset="0"/>
                <a:ea typeface="Menlo" charset="0"/>
                <a:cs typeface="Menlo" charset="0"/>
              </a:rPr>
              <a:t>, BA</a:t>
            </a:r>
            <a:endParaRPr lang="hr-HR" sz="1000" dirty="0">
              <a:latin typeface="Menlo" charset="0"/>
              <a:ea typeface="Menlo" charset="0"/>
              <a:cs typeface="Menlo" charset="0"/>
            </a:endParaRPr>
          </a:p>
          <a:p>
            <a:pPr marL="0" indent="0">
              <a:buNone/>
            </a:pPr>
            <a:r>
              <a:rPr lang="en-US" sz="1000" dirty="0" smtClean="0">
                <a:latin typeface="Menlo" charset="0"/>
                <a:ea typeface="Menlo" charset="0"/>
                <a:cs typeface="Menlo" charset="0"/>
              </a:rPr>
              <a:t> 21	   124.106.6.107   168,941 AS9299  IPG-AS-AP </a:t>
            </a:r>
            <a:r>
              <a:rPr lang="en-US" sz="1000" dirty="0">
                <a:latin typeface="Menlo" charset="0"/>
                <a:ea typeface="Menlo" charset="0"/>
                <a:cs typeface="Menlo" charset="0"/>
              </a:rPr>
              <a:t>Philippine Long </a:t>
            </a:r>
            <a:r>
              <a:rPr lang="en-US" sz="1000" dirty="0" smtClean="0">
                <a:latin typeface="Menlo" charset="0"/>
                <a:ea typeface="Menlo" charset="0"/>
                <a:cs typeface="Menlo" charset="0"/>
              </a:rPr>
              <a:t>Distance </a:t>
            </a:r>
            <a:r>
              <a:rPr lang="en-US" sz="1000" dirty="0">
                <a:latin typeface="Menlo" charset="0"/>
                <a:ea typeface="Menlo" charset="0"/>
                <a:cs typeface="Menlo" charset="0"/>
              </a:rPr>
              <a:t>Telephone Company</a:t>
            </a:r>
            <a:r>
              <a:rPr lang="en-US" sz="1000" dirty="0" smtClean="0">
                <a:latin typeface="Menlo" charset="0"/>
                <a:ea typeface="Menlo" charset="0"/>
                <a:cs typeface="Menlo" charset="0"/>
              </a:rPr>
              <a:t>, PH</a:t>
            </a:r>
            <a:endParaRPr lang="en-US" sz="1000" dirty="0">
              <a:latin typeface="Menlo" charset="0"/>
              <a:ea typeface="Menlo" charset="0"/>
              <a:cs typeface="Menlo" charset="0"/>
            </a:endParaRPr>
          </a:p>
          <a:p>
            <a:pPr marL="0" indent="0">
              <a:buNone/>
            </a:pPr>
            <a:r>
              <a:rPr lang="en-US" sz="1000" dirty="0" smtClean="0">
                <a:latin typeface="Menlo" charset="0"/>
                <a:ea typeface="Menlo" charset="0"/>
                <a:cs typeface="Menlo" charset="0"/>
              </a:rPr>
              <a:t> 22	    192.116.18.2   162,807 AS15975 </a:t>
            </a:r>
            <a:r>
              <a:rPr lang="en-US" sz="1000" dirty="0">
                <a:latin typeface="Menlo" charset="0"/>
                <a:ea typeface="Menlo" charset="0"/>
                <a:cs typeface="Menlo" charset="0"/>
              </a:rPr>
              <a:t>HADARA-AS </a:t>
            </a:r>
            <a:r>
              <a:rPr lang="en-US" sz="1000" dirty="0" err="1">
                <a:latin typeface="Menlo" charset="0"/>
                <a:ea typeface="Menlo" charset="0"/>
                <a:cs typeface="Menlo" charset="0"/>
              </a:rPr>
              <a:t>Hadara</a:t>
            </a:r>
            <a:r>
              <a:rPr lang="en-US" sz="1000" dirty="0">
                <a:latin typeface="Menlo" charset="0"/>
                <a:ea typeface="Menlo" charset="0"/>
                <a:cs typeface="Menlo" charset="0"/>
              </a:rPr>
              <a:t> Technologies </a:t>
            </a:r>
            <a:r>
              <a:rPr lang="en-US" sz="1000" dirty="0" smtClean="0">
                <a:latin typeface="Menlo" charset="0"/>
                <a:ea typeface="Menlo" charset="0"/>
                <a:cs typeface="Menlo" charset="0"/>
              </a:rPr>
              <a:t>Private </a:t>
            </a:r>
            <a:r>
              <a:rPr lang="en-US" sz="1000" dirty="0">
                <a:latin typeface="Menlo" charset="0"/>
                <a:ea typeface="Menlo" charset="0"/>
                <a:cs typeface="Menlo" charset="0"/>
              </a:rPr>
              <a:t>Shareholding Company</a:t>
            </a:r>
            <a:r>
              <a:rPr lang="en-US" sz="1000" dirty="0" smtClean="0">
                <a:latin typeface="Menlo" charset="0"/>
                <a:ea typeface="Menlo" charset="0"/>
                <a:cs typeface="Menlo" charset="0"/>
              </a:rPr>
              <a:t>, PS</a:t>
            </a:r>
            <a:endParaRPr lang="en-US" sz="1000" dirty="0">
              <a:latin typeface="Menlo" charset="0"/>
              <a:ea typeface="Menlo" charset="0"/>
              <a:cs typeface="Menlo" charset="0"/>
            </a:endParaRPr>
          </a:p>
          <a:p>
            <a:pPr marL="0" indent="0">
              <a:buNone/>
            </a:pPr>
            <a:r>
              <a:rPr lang="hr-HR" sz="1000" dirty="0" smtClean="0">
                <a:latin typeface="Menlo" charset="0"/>
                <a:ea typeface="Menlo" charset="0"/>
                <a:cs typeface="Menlo" charset="0"/>
              </a:rPr>
              <a:t> 23	   195.222.32.10   147,196 AS9146  BIHNET </a:t>
            </a:r>
            <a:r>
              <a:rPr lang="hr-HR" sz="1000" dirty="0">
                <a:latin typeface="Menlo" charset="0"/>
                <a:ea typeface="Menlo" charset="0"/>
                <a:cs typeface="Menlo" charset="0"/>
              </a:rPr>
              <a:t>BH Telecom d.d. </a:t>
            </a:r>
            <a:r>
              <a:rPr lang="hr-HR" sz="1000" dirty="0" smtClean="0">
                <a:latin typeface="Menlo" charset="0"/>
                <a:ea typeface="Menlo" charset="0"/>
                <a:cs typeface="Menlo" charset="0"/>
              </a:rPr>
              <a:t>Sarajevo, BA</a:t>
            </a:r>
            <a:endParaRPr lang="hr-HR" sz="1000" dirty="0">
              <a:latin typeface="Menlo" charset="0"/>
              <a:ea typeface="Menlo" charset="0"/>
              <a:cs typeface="Menlo" charset="0"/>
            </a:endParaRPr>
          </a:p>
          <a:p>
            <a:pPr marL="0" indent="0">
              <a:buNone/>
            </a:pPr>
            <a:r>
              <a:rPr lang="hr-HR" sz="1000" dirty="0" smtClean="0">
                <a:latin typeface="Menlo" charset="0"/>
                <a:ea typeface="Menlo" charset="0"/>
                <a:cs typeface="Menlo" charset="0"/>
              </a:rPr>
              <a:t> 24	  193.189.177.54   124,610 AS5603  SIOL-NET </a:t>
            </a:r>
            <a:r>
              <a:rPr lang="hr-HR" sz="1000" dirty="0">
                <a:latin typeface="Menlo" charset="0"/>
                <a:ea typeface="Menlo" charset="0"/>
                <a:cs typeface="Menlo" charset="0"/>
              </a:rPr>
              <a:t>Telekom Slovenije d.d</a:t>
            </a:r>
            <a:r>
              <a:rPr lang="hr-HR" sz="1000" dirty="0" smtClean="0">
                <a:latin typeface="Menlo" charset="0"/>
                <a:ea typeface="Menlo" charset="0"/>
                <a:cs typeface="Menlo" charset="0"/>
              </a:rPr>
              <a:t>., SI</a:t>
            </a:r>
            <a:endParaRPr lang="hr-HR" sz="1000" dirty="0">
              <a:latin typeface="Menlo" charset="0"/>
              <a:ea typeface="Menlo" charset="0"/>
              <a:cs typeface="Menlo" charset="0"/>
            </a:endParaRPr>
          </a:p>
          <a:p>
            <a:pPr marL="0" indent="0">
              <a:buNone/>
            </a:pPr>
            <a:r>
              <a:rPr lang="en-US" sz="1000" dirty="0" smtClean="0">
                <a:latin typeface="Menlo" charset="0"/>
                <a:ea typeface="Menlo" charset="0"/>
                <a:cs typeface="Menlo" charset="0"/>
              </a:rPr>
              <a:t> 25	   192.235.48.68 </a:t>
            </a:r>
            <a:r>
              <a:rPr lang="en-US" sz="1000" dirty="0">
                <a:latin typeface="Menlo" charset="0"/>
                <a:ea typeface="Menlo" charset="0"/>
                <a:cs typeface="Menlo" charset="0"/>
              </a:rPr>
              <a:t> </a:t>
            </a:r>
            <a:r>
              <a:rPr lang="en-US" sz="1000" dirty="0" smtClean="0">
                <a:latin typeface="Menlo" charset="0"/>
                <a:ea typeface="Menlo" charset="0"/>
                <a:cs typeface="Menlo" charset="0"/>
              </a:rPr>
              <a:t> 122,836 AS14813 </a:t>
            </a:r>
            <a:r>
              <a:rPr lang="en-US" sz="1000" dirty="0">
                <a:latin typeface="Menlo" charset="0"/>
                <a:ea typeface="Menlo" charset="0"/>
                <a:cs typeface="Menlo" charset="0"/>
              </a:rPr>
              <a:t>BB-COLUMBUS - Columbus Telecommunications (Barbados) Limited</a:t>
            </a:r>
            <a:r>
              <a:rPr lang="en-US" sz="1000" dirty="0" smtClean="0">
                <a:latin typeface="Menlo" charset="0"/>
                <a:ea typeface="Menlo" charset="0"/>
                <a:cs typeface="Menlo" charset="0"/>
              </a:rPr>
              <a:t>, BB</a:t>
            </a:r>
            <a:endParaRPr lang="en-US" sz="1000" dirty="0">
              <a:latin typeface="Menlo" charset="0"/>
              <a:ea typeface="Menlo" charset="0"/>
              <a:cs typeface="Menlo" charset="0"/>
            </a:endParaRPr>
          </a:p>
        </p:txBody>
      </p:sp>
    </p:spTree>
    <p:extLst>
      <p:ext uri="{BB962C8B-B14F-4D97-AF65-F5344CB8AC3E}">
        <p14:creationId xmlns:p14="http://schemas.microsoft.com/office/powerpoint/2010/main" val="2301994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These resolvers all generate queries for the A record and the DS record, but did not query for the DNSKEY record when the signing algorithm was ECDSA</a:t>
            </a:r>
          </a:p>
          <a:p>
            <a:r>
              <a:rPr lang="en-US" dirty="0" smtClean="0"/>
              <a:t>It appears that these resolvers who do not perform the DNSKEY query do not have local support for ECDSA</a:t>
            </a:r>
          </a:p>
          <a:p>
            <a:pPr lvl="1"/>
            <a:r>
              <a:rPr lang="en-US" dirty="0" smtClean="0"/>
              <a:t>Resolvers do not, in general use a custom crypto library</a:t>
            </a:r>
          </a:p>
          <a:p>
            <a:pPr lvl="1"/>
            <a:r>
              <a:rPr lang="en-US" dirty="0" smtClean="0"/>
              <a:t>As we saw with the </a:t>
            </a:r>
            <a:r>
              <a:rPr lang="en-US" dirty="0" err="1" smtClean="0"/>
              <a:t>Heartbleed</a:t>
            </a:r>
            <a:r>
              <a:rPr lang="en-US" dirty="0" smtClean="0"/>
              <a:t> bug, there is a preponderance of use of </a:t>
            </a:r>
            <a:r>
              <a:rPr lang="en-US" dirty="0" err="1" smtClean="0"/>
              <a:t>OpenSSL</a:t>
            </a:r>
            <a:endParaRPr lang="en-US" dirty="0" smtClean="0"/>
          </a:p>
          <a:p>
            <a:pPr lvl="1"/>
            <a:r>
              <a:rPr lang="en-US" dirty="0" smtClean="0"/>
              <a:t>So perhaps the question is: why doesn’t </a:t>
            </a:r>
            <a:r>
              <a:rPr lang="en-US" dirty="0" err="1" smtClean="0"/>
              <a:t>OpenSSL</a:t>
            </a:r>
            <a:r>
              <a:rPr lang="en-US" dirty="0" smtClean="0"/>
              <a:t> </a:t>
            </a:r>
            <a:r>
              <a:rPr lang="en-US" dirty="0"/>
              <a:t>s</a:t>
            </a:r>
            <a:r>
              <a:rPr lang="en-US" dirty="0" smtClean="0"/>
              <a:t>upport ECDSA?</a:t>
            </a:r>
          </a:p>
          <a:p>
            <a:pPr marL="0" indent="0">
              <a:buNone/>
            </a:pPr>
            <a:endParaRPr lang="en-US" dirty="0"/>
          </a:p>
        </p:txBody>
      </p:sp>
    </p:spTree>
    <p:extLst>
      <p:ext uri="{BB962C8B-B14F-4D97-AF65-F5344CB8AC3E}">
        <p14:creationId xmlns:p14="http://schemas.microsoft.com/office/powerpoint/2010/main" val="1317578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3-15 at 1.45.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21" y="483799"/>
            <a:ext cx="8453612" cy="5564294"/>
          </a:xfrm>
          <a:prstGeom prst="rect">
            <a:avLst/>
          </a:prstGeom>
        </p:spPr>
      </p:pic>
    </p:spTree>
    <p:extLst>
      <p:ext uri="{BB962C8B-B14F-4D97-AF65-F5344CB8AC3E}">
        <p14:creationId xmlns:p14="http://schemas.microsoft.com/office/powerpoint/2010/main" val="961433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r>
              <a:rPr lang="en-US" dirty="0" err="1" smtClean="0"/>
              <a:t>OpenSSL</a:t>
            </a:r>
            <a:r>
              <a:rPr lang="en-US" dirty="0" smtClean="0"/>
              <a:t> added ECDSA support as from 0.9.8 </a:t>
            </a:r>
          </a:p>
          <a:p>
            <a:r>
              <a:rPr lang="en-US" dirty="0" smtClean="0"/>
              <a:t>Other bundles and specific builds added ECDSA support later</a:t>
            </a:r>
          </a:p>
          <a:p>
            <a:r>
              <a:rPr lang="en-US" dirty="0" smtClean="0"/>
              <a:t>But deployed systems often lag behind the latest bundles, and therefore still do not include ECC support in their running configuration</a:t>
            </a:r>
          </a:p>
          <a:p>
            <a:endParaRPr lang="en-US" dirty="0"/>
          </a:p>
        </p:txBody>
      </p:sp>
    </p:spTree>
    <p:extLst>
      <p:ext uri="{BB962C8B-B14F-4D97-AF65-F5344CB8AC3E}">
        <p14:creationId xmlns:p14="http://schemas.microsoft.com/office/powerpoint/2010/main" val="3559395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r>
              <a:rPr lang="en-US" dirty="0" smtClean="0"/>
              <a:t>One further observation – most of these </a:t>
            </a:r>
            <a:r>
              <a:rPr lang="en-US" dirty="0" smtClean="0"/>
              <a:t>wayward non-ECDSA resolvers </a:t>
            </a:r>
            <a:r>
              <a:rPr lang="en-US" dirty="0" smtClean="0"/>
              <a:t>are housed in telephone service entities</a:t>
            </a:r>
          </a:p>
          <a:p>
            <a:r>
              <a:rPr lang="en-US" dirty="0" smtClean="0"/>
              <a:t>One possible explanation is that they are running a “packaged” data service for a mobile system as a black box</a:t>
            </a:r>
          </a:p>
          <a:p>
            <a:r>
              <a:rPr lang="en-US" dirty="0" smtClean="0"/>
              <a:t>And updates applied  to this black box are infrequent</a:t>
            </a:r>
            <a:endParaRPr lang="en-US" dirty="0"/>
          </a:p>
        </p:txBody>
      </p:sp>
    </p:spTree>
    <p:extLst>
      <p:ext uri="{BB962C8B-B14F-4D97-AF65-F5344CB8AC3E}">
        <p14:creationId xmlns:p14="http://schemas.microsoft.com/office/powerpoint/2010/main" val="864362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ECDSA a viable crypto algorithm for DNSSEC?</a:t>
            </a:r>
            <a:endParaRPr lang="en-US" dirty="0"/>
          </a:p>
        </p:txBody>
      </p:sp>
      <p:sp>
        <p:nvSpPr>
          <p:cNvPr id="3" name="Content Placeholder 2"/>
          <p:cNvSpPr>
            <a:spLocks noGrp="1"/>
          </p:cNvSpPr>
          <p:nvPr>
            <p:ph idx="1"/>
          </p:nvPr>
        </p:nvSpPr>
        <p:spPr/>
        <p:txBody>
          <a:bodyPr/>
          <a:lstStyle/>
          <a:p>
            <a:pPr marL="0" indent="0">
              <a:buNone/>
            </a:pPr>
            <a:r>
              <a:rPr lang="en-AU" dirty="0" smtClean="0"/>
              <a:t>If the aim is to detect efforts to compromise the DNS for the signed zone, then signing a zone with ECDSA limits the number of DNS resolvers who will validate the signature</a:t>
            </a:r>
          </a:p>
          <a:p>
            <a:pPr marL="0" indent="0">
              <a:buNone/>
            </a:pPr>
            <a:endParaRPr lang="en-AU" dirty="0" smtClean="0"/>
          </a:p>
          <a:p>
            <a:pPr marL="0" indent="0">
              <a:buNone/>
            </a:pPr>
            <a:r>
              <a:rPr lang="en-AU" dirty="0" smtClean="0"/>
              <a:t>Which is a shame, because the shorter key lengths could be attractive for DNS over UDP</a:t>
            </a:r>
          </a:p>
          <a:p>
            <a:pPr marL="0" indent="0">
              <a:buNone/>
            </a:pPr>
            <a:endParaRPr lang="en-AU"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68070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 lets use ECDSA for DNSSEC</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457200" lvl="1" indent="0">
              <a:buNone/>
            </a:pPr>
            <a:r>
              <a:rPr lang="en-US" dirty="0" smtClean="0"/>
              <a:t>Yes</a:t>
            </a:r>
            <a:r>
              <a:rPr lang="en-US" dirty="0"/>
              <a:t>!</a:t>
            </a:r>
          </a:p>
        </p:txBody>
      </p:sp>
    </p:spTree>
    <p:extLst>
      <p:ext uri="{BB962C8B-B14F-4D97-AF65-F5344CB8AC3E}">
        <p14:creationId xmlns:p14="http://schemas.microsoft.com/office/powerpoint/2010/main" val="27919649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 in the (semi-)wild</a:t>
            </a:r>
            <a:endParaRPr lang="en-US" dirty="0"/>
          </a:p>
        </p:txBody>
      </p:sp>
      <p:sp>
        <p:nvSpPr>
          <p:cNvPr id="4" name="TextBox 3"/>
          <p:cNvSpPr txBox="1"/>
          <p:nvPr/>
        </p:nvSpPr>
        <p:spPr>
          <a:xfrm>
            <a:off x="318507" y="1548665"/>
            <a:ext cx="8825493" cy="4778232"/>
          </a:xfrm>
          <a:prstGeom prst="rect">
            <a:avLst/>
          </a:prstGeom>
          <a:noFill/>
        </p:spPr>
        <p:txBody>
          <a:bodyPr wrap="square" rtlCol="0">
            <a:spAutoFit/>
          </a:bodyPr>
          <a:lstStyle/>
          <a:p>
            <a:r>
              <a:rPr lang="en-US" sz="1050" dirty="0">
                <a:latin typeface="Lucida Console"/>
                <a:cs typeface="Lucida Console"/>
              </a:rPr>
              <a:t>$ dig +</a:t>
            </a:r>
            <a:r>
              <a:rPr lang="en-US" sz="1050" dirty="0" err="1">
                <a:latin typeface="Lucida Console"/>
                <a:cs typeface="Lucida Console"/>
              </a:rPr>
              <a:t>dnssec</a:t>
            </a:r>
            <a:r>
              <a:rPr lang="en-US" sz="1050" dirty="0">
                <a:latin typeface="Lucida Console"/>
                <a:cs typeface="Lucida Console"/>
              </a:rPr>
              <a:t> </a:t>
            </a:r>
            <a:r>
              <a:rPr lang="en-US" sz="1050" dirty="0" err="1">
                <a:latin typeface="Lucida Console"/>
                <a:cs typeface="Lucida Console"/>
              </a:rPr>
              <a:t>www.cloudflare-dnssec-auth.com</a:t>
            </a:r>
            <a:endParaRPr lang="en-US" sz="1050" dirty="0">
              <a:latin typeface="Lucida Console"/>
              <a:cs typeface="Lucida Console"/>
            </a:endParaRPr>
          </a:p>
          <a:p>
            <a:endParaRPr lang="en-US" sz="1050" dirty="0">
              <a:latin typeface="Lucida Console"/>
              <a:cs typeface="Lucida Console"/>
            </a:endParaRPr>
          </a:p>
          <a:p>
            <a:r>
              <a:rPr lang="en-US" sz="1050" dirty="0">
                <a:latin typeface="Lucida Console"/>
                <a:cs typeface="Lucida Console"/>
              </a:rPr>
              <a:t>; &lt;&lt;&gt;&gt; </a:t>
            </a:r>
            <a:r>
              <a:rPr lang="en-US" sz="1050" dirty="0" err="1">
                <a:latin typeface="Lucida Console"/>
                <a:cs typeface="Lucida Console"/>
              </a:rPr>
              <a:t>DiG</a:t>
            </a:r>
            <a:r>
              <a:rPr lang="en-US" sz="1050" dirty="0">
                <a:latin typeface="Lucida Console"/>
                <a:cs typeface="Lucida Console"/>
              </a:rPr>
              <a:t> 9.9.6-P1 &lt;&lt;&gt;&gt; +</a:t>
            </a:r>
            <a:r>
              <a:rPr lang="en-US" sz="1050" dirty="0" err="1">
                <a:latin typeface="Lucida Console"/>
                <a:cs typeface="Lucida Console"/>
              </a:rPr>
              <a:t>dnssec</a:t>
            </a:r>
            <a:r>
              <a:rPr lang="en-US" sz="1050" dirty="0">
                <a:latin typeface="Lucida Console"/>
                <a:cs typeface="Lucida Console"/>
              </a:rPr>
              <a:t> </a:t>
            </a:r>
            <a:r>
              <a:rPr lang="en-US" sz="1050" dirty="0" err="1">
                <a:latin typeface="Lucida Console"/>
                <a:cs typeface="Lucida Console"/>
              </a:rPr>
              <a:t>www.cloudflare-dnssec-auth.com</a:t>
            </a:r>
            <a:endParaRPr lang="en-US" sz="1050" dirty="0">
              <a:latin typeface="Lucida Console"/>
              <a:cs typeface="Lucida Console"/>
            </a:endParaRPr>
          </a:p>
          <a:p>
            <a:r>
              <a:rPr lang="en-US" sz="1050" dirty="0">
                <a:latin typeface="Lucida Console"/>
                <a:cs typeface="Lucida Console"/>
              </a:rPr>
              <a:t>;; global options: +</a:t>
            </a:r>
            <a:r>
              <a:rPr lang="en-US" sz="1050" dirty="0" err="1">
                <a:latin typeface="Lucida Console"/>
                <a:cs typeface="Lucida Console"/>
              </a:rPr>
              <a:t>cmd</a:t>
            </a:r>
            <a:endParaRPr lang="en-US" sz="1050" dirty="0">
              <a:latin typeface="Lucida Console"/>
              <a:cs typeface="Lucida Console"/>
            </a:endParaRPr>
          </a:p>
          <a:p>
            <a:r>
              <a:rPr lang="en-US" sz="1050" dirty="0">
                <a:latin typeface="Lucida Console"/>
                <a:cs typeface="Lucida Console"/>
              </a:rPr>
              <a:t>;; Got answer:</a:t>
            </a:r>
          </a:p>
          <a:p>
            <a:r>
              <a:rPr lang="en-US" sz="1050" dirty="0">
                <a:latin typeface="Lucida Console"/>
                <a:cs typeface="Lucida Console"/>
              </a:rPr>
              <a:t>;; -&gt;&gt;HEADER&lt;&lt;- </a:t>
            </a:r>
            <a:r>
              <a:rPr lang="en-US" sz="1050" dirty="0" err="1">
                <a:latin typeface="Lucida Console"/>
                <a:cs typeface="Lucida Console"/>
              </a:rPr>
              <a:t>opcode</a:t>
            </a:r>
            <a:r>
              <a:rPr lang="en-US" sz="1050" dirty="0">
                <a:latin typeface="Lucida Console"/>
                <a:cs typeface="Lucida Console"/>
              </a:rPr>
              <a:t>: QUERY, status: NOERROR, id: 7049</a:t>
            </a:r>
          </a:p>
          <a:p>
            <a:r>
              <a:rPr lang="en-US" sz="1050" dirty="0">
                <a:latin typeface="Lucida Console"/>
                <a:cs typeface="Lucida Console"/>
              </a:rPr>
              <a:t>;; flags: </a:t>
            </a:r>
            <a:r>
              <a:rPr lang="en-US" sz="1050" dirty="0" err="1">
                <a:latin typeface="Lucida Console"/>
                <a:cs typeface="Lucida Console"/>
              </a:rPr>
              <a:t>qr</a:t>
            </a:r>
            <a:r>
              <a:rPr lang="en-US" sz="1050" dirty="0">
                <a:latin typeface="Lucida Console"/>
                <a:cs typeface="Lucida Console"/>
              </a:rPr>
              <a:t> </a:t>
            </a:r>
            <a:r>
              <a:rPr lang="en-US" sz="1050" dirty="0" err="1">
                <a:latin typeface="Lucida Console"/>
                <a:cs typeface="Lucida Console"/>
              </a:rPr>
              <a:t>rd</a:t>
            </a:r>
            <a:r>
              <a:rPr lang="en-US" sz="1050" dirty="0">
                <a:latin typeface="Lucida Console"/>
                <a:cs typeface="Lucida Console"/>
              </a:rPr>
              <a:t> </a:t>
            </a:r>
            <a:r>
              <a:rPr lang="en-US" sz="1050" dirty="0" err="1">
                <a:latin typeface="Lucida Console"/>
                <a:cs typeface="Lucida Console"/>
              </a:rPr>
              <a:t>ra</a:t>
            </a:r>
            <a:r>
              <a:rPr lang="en-US" sz="1050" dirty="0">
                <a:latin typeface="Lucida Console"/>
                <a:cs typeface="Lucida Console"/>
              </a:rPr>
              <a:t> ad; QUERY: 1, ANSWER: 6, AUTHORITY: 0, ADDITIONAL: 1</a:t>
            </a:r>
          </a:p>
          <a:p>
            <a:endParaRPr lang="en-US" sz="1050" dirty="0">
              <a:latin typeface="Lucida Console"/>
              <a:cs typeface="Lucida Console"/>
            </a:endParaRPr>
          </a:p>
          <a:p>
            <a:r>
              <a:rPr lang="en-US" sz="1050" dirty="0">
                <a:latin typeface="Lucida Console"/>
                <a:cs typeface="Lucida Console"/>
              </a:rPr>
              <a:t>;; OPT PSEUDOSECTION:</a:t>
            </a:r>
          </a:p>
          <a:p>
            <a:r>
              <a:rPr lang="en-US" sz="1050" dirty="0">
                <a:latin typeface="Lucida Console"/>
                <a:cs typeface="Lucida Console"/>
              </a:rPr>
              <a:t>; EDNS: version: 0, flags: do; </a:t>
            </a:r>
            <a:r>
              <a:rPr lang="en-US" sz="1050" dirty="0" err="1">
                <a:latin typeface="Lucida Console"/>
                <a:cs typeface="Lucida Console"/>
              </a:rPr>
              <a:t>udp</a:t>
            </a:r>
            <a:r>
              <a:rPr lang="en-US" sz="1050" dirty="0">
                <a:latin typeface="Lucida Console"/>
                <a:cs typeface="Lucida Console"/>
              </a:rPr>
              <a:t>: 4096</a:t>
            </a:r>
          </a:p>
          <a:p>
            <a:r>
              <a:rPr lang="en-US" sz="1050" dirty="0">
                <a:latin typeface="Lucida Console"/>
                <a:cs typeface="Lucida Console"/>
              </a:rPr>
              <a:t>;; QUESTION SECTION:</a:t>
            </a:r>
          </a:p>
          <a:p>
            <a:r>
              <a:rPr lang="en-US" sz="1050" dirty="0">
                <a:latin typeface="Lucida Console"/>
                <a:cs typeface="Lucida Console"/>
              </a:rPr>
              <a:t>;</a:t>
            </a:r>
            <a:r>
              <a:rPr lang="en-US" sz="1050" dirty="0" err="1">
                <a:latin typeface="Lucida Console"/>
                <a:cs typeface="Lucida Console"/>
              </a:rPr>
              <a:t>www.cloudflare-dnssec-auth.com</a:t>
            </a:r>
            <a:r>
              <a:rPr lang="en-US" sz="1050" dirty="0">
                <a:latin typeface="Lucida Console"/>
                <a:cs typeface="Lucida Console"/>
              </a:rPr>
              <a:t>.	IN	A</a:t>
            </a:r>
          </a:p>
          <a:p>
            <a:endParaRPr lang="en-US" sz="1050" dirty="0">
              <a:latin typeface="Lucida Console"/>
              <a:cs typeface="Lucida Console"/>
            </a:endParaRPr>
          </a:p>
          <a:p>
            <a:r>
              <a:rPr lang="en-US" sz="1050" dirty="0">
                <a:latin typeface="Lucida Console"/>
                <a:cs typeface="Lucida Console"/>
              </a:rPr>
              <a:t>;; ANSWER SECTION:</a:t>
            </a:r>
          </a:p>
          <a:p>
            <a:r>
              <a:rPr lang="en-US" sz="1050" dirty="0" err="1">
                <a:latin typeface="Lucida Console"/>
                <a:cs typeface="Lucida Console"/>
              </a:rPr>
              <a:t>www.cloudflare-dnssec-auth.com</a:t>
            </a:r>
            <a:r>
              <a:rPr lang="en-US" sz="1050" dirty="0">
                <a:latin typeface="Lucida Console"/>
                <a:cs typeface="Lucida Console"/>
              </a:rPr>
              <a:t>.	300 IN	A	104.20.23.140</a:t>
            </a:r>
          </a:p>
          <a:p>
            <a:r>
              <a:rPr lang="en-US" sz="1050" dirty="0" err="1">
                <a:latin typeface="Lucida Console"/>
                <a:cs typeface="Lucida Console"/>
              </a:rPr>
              <a:t>www.cloudflare-dnssec-auth.com</a:t>
            </a:r>
            <a:r>
              <a:rPr lang="en-US" sz="1050" dirty="0">
                <a:latin typeface="Lucida Console"/>
                <a:cs typeface="Lucida Console"/>
              </a:rPr>
              <a:t>.	300 IN	A	104.20.21.140</a:t>
            </a:r>
          </a:p>
          <a:p>
            <a:r>
              <a:rPr lang="en-US" sz="1050" dirty="0" err="1">
                <a:latin typeface="Lucida Console"/>
                <a:cs typeface="Lucida Console"/>
              </a:rPr>
              <a:t>www.cloudflare-dnssec-auth.com</a:t>
            </a:r>
            <a:r>
              <a:rPr lang="en-US" sz="1050" dirty="0">
                <a:latin typeface="Lucida Console"/>
                <a:cs typeface="Lucida Console"/>
              </a:rPr>
              <a:t>.	300 IN	A	104.20.19.140</a:t>
            </a:r>
          </a:p>
          <a:p>
            <a:r>
              <a:rPr lang="en-US" sz="1050" dirty="0" err="1">
                <a:latin typeface="Lucida Console"/>
                <a:cs typeface="Lucida Console"/>
              </a:rPr>
              <a:t>www.cloudflare-dnssec-auth.com</a:t>
            </a:r>
            <a:r>
              <a:rPr lang="en-US" sz="1050" dirty="0">
                <a:latin typeface="Lucida Console"/>
                <a:cs typeface="Lucida Console"/>
              </a:rPr>
              <a:t>.	300 IN	A	104.20.22.140</a:t>
            </a:r>
          </a:p>
          <a:p>
            <a:r>
              <a:rPr lang="en-US" sz="1050" dirty="0" err="1">
                <a:latin typeface="Lucida Console"/>
                <a:cs typeface="Lucida Console"/>
              </a:rPr>
              <a:t>www.cloudflare-dnssec-auth.com</a:t>
            </a:r>
            <a:r>
              <a:rPr lang="en-US" sz="1050" dirty="0">
                <a:latin typeface="Lucida Console"/>
                <a:cs typeface="Lucida Console"/>
              </a:rPr>
              <a:t>.	300 IN	A	104.20.20.140</a:t>
            </a:r>
          </a:p>
          <a:p>
            <a:r>
              <a:rPr lang="en-US" sz="1050" dirty="0" err="1">
                <a:latin typeface="Lucida Console"/>
                <a:cs typeface="Lucida Console"/>
              </a:rPr>
              <a:t>www.cloudflare-dnssec-auth.com</a:t>
            </a:r>
            <a:r>
              <a:rPr lang="en-US" sz="1050" dirty="0">
                <a:latin typeface="Lucida Console"/>
                <a:cs typeface="Lucida Console"/>
              </a:rPr>
              <a:t>.	300 IN	RRSIG	A 13 3 300 20150317021923 20150315001923 35273 </a:t>
            </a:r>
            <a:r>
              <a:rPr lang="en-US" sz="1050" dirty="0" err="1">
                <a:latin typeface="Lucida Console"/>
                <a:cs typeface="Lucida Console"/>
              </a:rPr>
              <a:t>cloudflare-dnssec-auth.com</a:t>
            </a:r>
            <a:r>
              <a:rPr lang="en-US" sz="1050" dirty="0">
                <a:latin typeface="Lucida Console"/>
                <a:cs typeface="Lucida Console"/>
              </a:rPr>
              <a:t>. pgBvfQkU4Il8ted2hGL9o8NspvKksDT8/jvQ+4o4h4tGmAX0fDBEoorb tLiW7mcdOWYLoOnjovzYh3Q0Odu0Xw==</a:t>
            </a:r>
          </a:p>
          <a:p>
            <a:endParaRPr lang="en-US" sz="1050" dirty="0">
              <a:latin typeface="Lucida Console"/>
              <a:cs typeface="Lucida Console"/>
            </a:endParaRPr>
          </a:p>
          <a:p>
            <a:r>
              <a:rPr lang="en-US" sz="1050" dirty="0">
                <a:latin typeface="Lucida Console"/>
                <a:cs typeface="Lucida Console"/>
              </a:rPr>
              <a:t>;; Query time: 237 </a:t>
            </a:r>
            <a:r>
              <a:rPr lang="en-US" sz="1050" dirty="0" err="1">
                <a:latin typeface="Lucida Console"/>
                <a:cs typeface="Lucida Console"/>
              </a:rPr>
              <a:t>msec</a:t>
            </a:r>
            <a:endParaRPr lang="en-US" sz="1050" dirty="0">
              <a:latin typeface="Lucida Console"/>
              <a:cs typeface="Lucida Console"/>
            </a:endParaRPr>
          </a:p>
          <a:p>
            <a:r>
              <a:rPr lang="en-US" sz="1050" dirty="0">
                <a:latin typeface="Lucida Console"/>
                <a:cs typeface="Lucida Console"/>
              </a:rPr>
              <a:t>;; SERVER: 127.0.0.1#53(127.0.0.1)</a:t>
            </a:r>
          </a:p>
          <a:p>
            <a:r>
              <a:rPr lang="en-US" sz="1050" dirty="0">
                <a:latin typeface="Lucida Console"/>
                <a:cs typeface="Lucida Console"/>
              </a:rPr>
              <a:t>;; WHEN: Mon Mar 16 01:19:24 UTC 2015</a:t>
            </a:r>
          </a:p>
          <a:p>
            <a:r>
              <a:rPr lang="da-DK" sz="1050" dirty="0">
                <a:latin typeface="Lucida Console"/>
                <a:cs typeface="Lucida Console"/>
              </a:rPr>
              <a:t>;; MSG SIZE  </a:t>
            </a:r>
            <a:r>
              <a:rPr lang="da-DK" sz="1050" dirty="0" err="1">
                <a:latin typeface="Lucida Console"/>
                <a:cs typeface="Lucida Console"/>
              </a:rPr>
              <a:t>rcvd</a:t>
            </a:r>
            <a:r>
              <a:rPr lang="da-DK" sz="1050" dirty="0">
                <a:latin typeface="Lucida Console"/>
                <a:cs typeface="Lucida Console"/>
              </a:rPr>
              <a:t>: 261</a:t>
            </a:r>
          </a:p>
          <a:p>
            <a:endParaRPr lang="da-DK" sz="1050" dirty="0">
              <a:latin typeface="Lucida Console"/>
              <a:cs typeface="Lucida Console"/>
            </a:endParaRPr>
          </a:p>
          <a:p>
            <a:endParaRPr lang="en-US" sz="1050" dirty="0">
              <a:latin typeface="Lucida Console"/>
              <a:cs typeface="Lucida Console"/>
            </a:endParaRPr>
          </a:p>
        </p:txBody>
      </p:sp>
      <p:sp>
        <p:nvSpPr>
          <p:cNvPr id="5" name="Freeform 4"/>
          <p:cNvSpPr/>
          <p:nvPr/>
        </p:nvSpPr>
        <p:spPr>
          <a:xfrm>
            <a:off x="4513679" y="4378212"/>
            <a:ext cx="690077" cy="814974"/>
          </a:xfrm>
          <a:custGeom>
            <a:avLst/>
            <a:gdLst>
              <a:gd name="connsiteX0" fmla="*/ 91232 w 690077"/>
              <a:gd name="connsiteY0" fmla="*/ 608486 h 814974"/>
              <a:gd name="connsiteX1" fmla="*/ 194481 w 690077"/>
              <a:gd name="connsiteY1" fmla="*/ 608486 h 814974"/>
              <a:gd name="connsiteX2" fmla="*/ 586827 w 690077"/>
              <a:gd name="connsiteY2" fmla="*/ 546539 h 814974"/>
              <a:gd name="connsiteX3" fmla="*/ 483578 w 690077"/>
              <a:gd name="connsiteY3" fmla="*/ 226482 h 814974"/>
              <a:gd name="connsiteX4" fmla="*/ 91232 w 690077"/>
              <a:gd name="connsiteY4" fmla="*/ 9669 h 814974"/>
              <a:gd name="connsiteX5" fmla="*/ 49932 w 690077"/>
              <a:gd name="connsiteY5" fmla="*/ 546539 h 814974"/>
              <a:gd name="connsiteX6" fmla="*/ 690077 w 690077"/>
              <a:gd name="connsiteY6" fmla="*/ 814974 h 81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077" h="814974">
                <a:moveTo>
                  <a:pt x="91232" y="608486"/>
                </a:moveTo>
                <a:cubicBezTo>
                  <a:pt x="101557" y="613648"/>
                  <a:pt x="111882" y="618810"/>
                  <a:pt x="194481" y="608486"/>
                </a:cubicBezTo>
                <a:cubicBezTo>
                  <a:pt x="277080" y="598162"/>
                  <a:pt x="538644" y="610206"/>
                  <a:pt x="586827" y="546539"/>
                </a:cubicBezTo>
                <a:cubicBezTo>
                  <a:pt x="635010" y="482872"/>
                  <a:pt x="566177" y="315960"/>
                  <a:pt x="483578" y="226482"/>
                </a:cubicBezTo>
                <a:cubicBezTo>
                  <a:pt x="400979" y="137004"/>
                  <a:pt x="163506" y="-43674"/>
                  <a:pt x="91232" y="9669"/>
                </a:cubicBezTo>
                <a:cubicBezTo>
                  <a:pt x="18958" y="63012"/>
                  <a:pt x="-49876" y="412321"/>
                  <a:pt x="49932" y="546539"/>
                </a:cubicBezTo>
                <a:cubicBezTo>
                  <a:pt x="149740" y="680757"/>
                  <a:pt x="690077" y="814974"/>
                  <a:pt x="690077" y="81497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1657984" y="5544882"/>
            <a:ext cx="877424" cy="490435"/>
          </a:xfrm>
          <a:custGeom>
            <a:avLst/>
            <a:gdLst>
              <a:gd name="connsiteX0" fmla="*/ 4327 w 877424"/>
              <a:gd name="connsiteY0" fmla="*/ 358120 h 490435"/>
              <a:gd name="connsiteX1" fmla="*/ 76601 w 877424"/>
              <a:gd name="connsiteY1" fmla="*/ 368445 h 490435"/>
              <a:gd name="connsiteX2" fmla="*/ 747720 w 877424"/>
              <a:gd name="connsiteY2" fmla="*/ 482014 h 490435"/>
              <a:gd name="connsiteX3" fmla="*/ 850970 w 877424"/>
              <a:gd name="connsiteY3" fmla="*/ 120659 h 490435"/>
              <a:gd name="connsiteX4" fmla="*/ 417323 w 877424"/>
              <a:gd name="connsiteY4" fmla="*/ 17414 h 490435"/>
              <a:gd name="connsiteX5" fmla="*/ 86926 w 877424"/>
              <a:gd name="connsiteY5" fmla="*/ 440716 h 490435"/>
              <a:gd name="connsiteX6" fmla="*/ 293424 w 877424"/>
              <a:gd name="connsiteY6" fmla="*/ 482014 h 49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424" h="490435">
                <a:moveTo>
                  <a:pt x="4327" y="358120"/>
                </a:moveTo>
                <a:cubicBezTo>
                  <a:pt x="-21486" y="352958"/>
                  <a:pt x="76601" y="368445"/>
                  <a:pt x="76601" y="368445"/>
                </a:cubicBezTo>
                <a:cubicBezTo>
                  <a:pt x="200500" y="389094"/>
                  <a:pt x="618659" y="523312"/>
                  <a:pt x="747720" y="482014"/>
                </a:cubicBezTo>
                <a:cubicBezTo>
                  <a:pt x="876782" y="440716"/>
                  <a:pt x="906036" y="198092"/>
                  <a:pt x="850970" y="120659"/>
                </a:cubicBezTo>
                <a:cubicBezTo>
                  <a:pt x="795904" y="43226"/>
                  <a:pt x="544664" y="-35929"/>
                  <a:pt x="417323" y="17414"/>
                </a:cubicBezTo>
                <a:cubicBezTo>
                  <a:pt x="289982" y="70757"/>
                  <a:pt x="107576" y="363283"/>
                  <a:pt x="86926" y="440716"/>
                </a:cubicBezTo>
                <a:cubicBezTo>
                  <a:pt x="66276" y="518149"/>
                  <a:pt x="293424" y="482014"/>
                  <a:pt x="293424" y="48201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3727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445180">
            <a:off x="394593" y="1929324"/>
            <a:ext cx="8229600" cy="1143000"/>
          </a:xfrm>
        </p:spPr>
        <p:txBody>
          <a:bodyPr/>
          <a:lstStyle/>
          <a:p>
            <a:r>
              <a:rPr lang="en-US" sz="3200" dirty="0" smtClean="0">
                <a:latin typeface="AhnbergHand"/>
                <a:cs typeface="AhnbergHand"/>
              </a:rPr>
              <a:t>Thanks!</a:t>
            </a:r>
            <a:endParaRPr lang="en-US" sz="3200" dirty="0">
              <a:latin typeface="AhnbergHand"/>
              <a:cs typeface="AhnbergHand"/>
            </a:endParaRPr>
          </a:p>
        </p:txBody>
      </p:sp>
    </p:spTree>
    <p:extLst>
      <p:ext uri="{BB962C8B-B14F-4D97-AF65-F5344CB8AC3E}">
        <p14:creationId xmlns:p14="http://schemas.microsoft.com/office/powerpoint/2010/main" val="207508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 lets use ECDSA for DNSSEC</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457200" lvl="1" indent="0">
              <a:buNone/>
            </a:pPr>
            <a:r>
              <a:rPr lang="en-US" dirty="0" smtClean="0"/>
              <a:t>Or maybe we should look before we leap...</a:t>
            </a:r>
            <a:endParaRPr lang="en-US" dirty="0"/>
          </a:p>
          <a:p>
            <a:pPr lvl="1"/>
            <a:endParaRPr lang="en-US" dirty="0"/>
          </a:p>
          <a:p>
            <a:pPr lvl="1"/>
            <a:r>
              <a:rPr lang="en-US" dirty="0" smtClean="0"/>
              <a:t>Is ECDSA a “well supported” crypto protocol?</a:t>
            </a:r>
          </a:p>
          <a:p>
            <a:pPr lvl="1"/>
            <a:r>
              <a:rPr lang="en-US" dirty="0" smtClean="0"/>
              <a:t>If you signed using ECDSA would resolvers validate the signature?</a:t>
            </a:r>
          </a:p>
        </p:txBody>
      </p:sp>
    </p:spTree>
    <p:extLst>
      <p:ext uri="{BB962C8B-B14F-4D97-AF65-F5344CB8AC3E}">
        <p14:creationId xmlns:p14="http://schemas.microsoft.com/office/powerpoint/2010/main" val="1976444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t>We use the Google Ad network in to deliver a set of DNS tests to clients to determine whether (or not) they use DNSSEC validating resolvers</a:t>
            </a:r>
          </a:p>
          <a:p>
            <a:pPr marL="0" indent="0">
              <a:buNone/>
            </a:pPr>
            <a:endParaRPr lang="en-US" sz="2800" dirty="0" smtClean="0"/>
          </a:p>
          <a:p>
            <a:pPr marL="0" indent="0">
              <a:buNone/>
            </a:pPr>
            <a:r>
              <a:rPr lang="en-US" sz="2800" dirty="0" smtClean="0"/>
              <a:t>We use 5 tests:</a:t>
            </a:r>
          </a:p>
          <a:p>
            <a:pPr marL="971550" lvl="1" indent="-514350">
              <a:buFont typeface="+mj-lt"/>
              <a:buAutoNum type="arabicPeriod"/>
            </a:pPr>
            <a:r>
              <a:rPr lang="en-US" sz="2400" dirty="0" smtClean="0"/>
              <a:t>no DNSSEC-signature at all</a:t>
            </a:r>
          </a:p>
          <a:p>
            <a:pPr marL="971550" lvl="1" indent="-514350">
              <a:buFont typeface="+mj-lt"/>
              <a:buAutoNum type="arabicPeriod"/>
            </a:pPr>
            <a:r>
              <a:rPr lang="en-US" sz="2400" dirty="0" smtClean="0"/>
              <a:t>DNSSEC signature using RSA-based algorithm</a:t>
            </a:r>
          </a:p>
          <a:p>
            <a:pPr marL="971550" lvl="1" indent="-514350">
              <a:buFont typeface="+mj-lt"/>
              <a:buAutoNum type="arabicPeriod"/>
            </a:pPr>
            <a:r>
              <a:rPr lang="en-US" sz="2400" dirty="0" smtClean="0"/>
              <a:t>DNSSEC signature using broken RSA-based algorithm</a:t>
            </a:r>
          </a:p>
          <a:p>
            <a:pPr marL="971550" lvl="1" indent="-514350">
              <a:buFont typeface="+mj-lt"/>
              <a:buAutoNum type="arabicPeriod"/>
            </a:pPr>
            <a:r>
              <a:rPr lang="en-US" sz="2400" dirty="0" smtClean="0"/>
              <a:t>DNSSEC signature using ECDSA P-256 algorithm</a:t>
            </a:r>
          </a:p>
          <a:p>
            <a:pPr marL="971550" lvl="1" indent="-514350">
              <a:buFont typeface="+mj-lt"/>
              <a:buAutoNum type="arabicPeriod"/>
            </a:pPr>
            <a:r>
              <a:rPr lang="en-US" sz="2400" dirty="0" smtClean="0"/>
              <a:t>DNSSEC signature using broken ECDSA P-256 algorithm</a:t>
            </a:r>
          </a:p>
        </p:txBody>
      </p:sp>
    </p:spTree>
    <p:extLst>
      <p:ext uri="{BB962C8B-B14F-4D97-AF65-F5344CB8AC3E}">
        <p14:creationId xmlns:p14="http://schemas.microsoft.com/office/powerpoint/2010/main" val="565779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a:xfrm>
            <a:off x="457200" y="1600199"/>
            <a:ext cx="8229600" cy="2932326"/>
          </a:xfrm>
        </p:spPr>
        <p:txBody>
          <a:bodyPr>
            <a:normAutofit/>
          </a:bodyPr>
          <a:lstStyle/>
          <a:p>
            <a:pPr marL="0" indent="0">
              <a:buNone/>
            </a:pPr>
            <a:r>
              <a:rPr lang="fr-FR" sz="1200" dirty="0" smtClean="0">
                <a:latin typeface="Menlo Bold"/>
                <a:cs typeface="Menlo Bold"/>
              </a:rPr>
              <a:t>d.t10000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vne0001.4f167.z.dashnxdomain.net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e.t10000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f.t10000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vne0001.4f168.z.dotnxdomain.net</a:t>
            </a:r>
          </a:p>
          <a:p>
            <a:pPr marL="0" indent="0">
              <a:buNone/>
            </a:pPr>
            <a:endParaRPr lang="fr-FR" sz="1200" dirty="0" smtClean="0">
              <a:latin typeface="Menlo Bold"/>
              <a:cs typeface="Menlo Bold"/>
            </a:endParaRPr>
          </a:p>
          <a:p>
            <a:pPr marL="0" indent="0">
              <a:buNone/>
            </a:pPr>
            <a:r>
              <a:rPr lang="fr-FR" sz="1200" dirty="0">
                <a:latin typeface="Menlo Bold"/>
                <a:cs typeface="Menlo Bold"/>
              </a:rPr>
              <a:t>m</a:t>
            </a:r>
            <a:r>
              <a:rPr lang="fr-FR" sz="1200" dirty="0" smtClean="0">
                <a:latin typeface="Menlo Bold"/>
                <a:cs typeface="Menlo Bold"/>
              </a:rPr>
              <a:t>.t10000</a:t>
            </a:r>
            <a:r>
              <a:rPr lang="fr-FR" sz="1200" dirty="0">
                <a:latin typeface="Menlo Bold"/>
                <a:cs typeface="Menlo Bold"/>
              </a:rPr>
              <a:t>.u2045476887.s1412035201.i5053.</a:t>
            </a:r>
            <a:r>
              <a:rPr lang="fr-FR" sz="1200" dirty="0" smtClean="0">
                <a:latin typeface="Menlo Bold"/>
                <a:cs typeface="Menlo Bold"/>
              </a:rPr>
              <a:t>vne0001.4f167</a:t>
            </a:r>
            <a:r>
              <a:rPr lang="fr-FR" sz="1200" dirty="0">
                <a:latin typeface="Menlo Bold"/>
                <a:cs typeface="Menlo Bold"/>
              </a:rPr>
              <a:t>.</a:t>
            </a:r>
            <a:r>
              <a:rPr lang="fr-FR" sz="1200" dirty="0" smtClean="0">
                <a:solidFill>
                  <a:srgbClr val="FF0000"/>
                </a:solidFill>
                <a:latin typeface="Menlo Bold"/>
                <a:cs typeface="Menlo Bold"/>
              </a:rPr>
              <a:t>y</a:t>
            </a:r>
            <a:r>
              <a:rPr lang="fr-FR" sz="1200" dirty="0" smtClean="0">
                <a:latin typeface="Menlo Bold"/>
                <a:cs typeface="Menlo Bold"/>
              </a:rPr>
              <a:t>.dotnxdomain.net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n.t10000</a:t>
            </a:r>
            <a:r>
              <a:rPr lang="fr-FR" sz="1200" dirty="0">
                <a:latin typeface="Menlo Bold"/>
                <a:cs typeface="Menlo Bold"/>
              </a:rPr>
              <a:t>.u2045476887.s1412035201.i5053.</a:t>
            </a:r>
            <a:r>
              <a:rPr lang="fr-FR" sz="1200" dirty="0" smtClean="0">
                <a:latin typeface="Menlo Bold"/>
                <a:cs typeface="Menlo Bold"/>
              </a:rPr>
              <a:t>vne0001.4f168.</a:t>
            </a:r>
            <a:r>
              <a:rPr lang="fr-FR" sz="1200" dirty="0">
                <a:solidFill>
                  <a:srgbClr val="FF0000"/>
                </a:solidFill>
                <a:latin typeface="Menlo Bold"/>
                <a:cs typeface="Menlo Bold"/>
              </a:rPr>
              <a:t>y</a:t>
            </a:r>
            <a:r>
              <a:rPr lang="fr-FR" sz="1200" dirty="0">
                <a:latin typeface="Menlo Bold"/>
                <a:cs typeface="Menlo Bold"/>
              </a:rPr>
              <a:t>.dotnxdomain.net</a:t>
            </a:r>
          </a:p>
          <a:p>
            <a:pPr marL="0" indent="0">
              <a:buNone/>
            </a:pPr>
            <a:endParaRPr lang="fr-FR" sz="1200" dirty="0">
              <a:latin typeface="Menlo Bold"/>
              <a:cs typeface="Menlo Bold"/>
            </a:endParaRPr>
          </a:p>
          <a:p>
            <a:pPr marL="0" indent="0">
              <a:buNone/>
            </a:pPr>
            <a:endParaRPr lang="fr-FR" sz="1200" dirty="0">
              <a:latin typeface="Menlo Bold"/>
              <a:cs typeface="Menlo Bold"/>
            </a:endParaRPr>
          </a:p>
          <a:p>
            <a:pPr marL="0" indent="0">
              <a:buNone/>
            </a:pPr>
            <a:endParaRPr lang="en-US" sz="1200" dirty="0">
              <a:latin typeface="Menlo Bold"/>
              <a:cs typeface="Menlo Bold"/>
            </a:endParaRPr>
          </a:p>
        </p:txBody>
      </p:sp>
      <p:sp>
        <p:nvSpPr>
          <p:cNvPr id="4" name="Freeform 3"/>
          <p:cNvSpPr/>
          <p:nvPr/>
        </p:nvSpPr>
        <p:spPr>
          <a:xfrm>
            <a:off x="377873" y="3725279"/>
            <a:ext cx="4408934" cy="286518"/>
          </a:xfrm>
          <a:custGeom>
            <a:avLst/>
            <a:gdLst>
              <a:gd name="connsiteX0" fmla="*/ 12887 w 4408934"/>
              <a:gd name="connsiteY0" fmla="*/ 0 h 286518"/>
              <a:gd name="connsiteX1" fmla="*/ 234909 w 4408934"/>
              <a:gd name="connsiteY1" fmla="*/ 142089 h 286518"/>
              <a:gd name="connsiteX2" fmla="*/ 1620330 w 4408934"/>
              <a:gd name="connsiteY2" fmla="*/ 124328 h 286518"/>
              <a:gd name="connsiteX3" fmla="*/ 1877876 w 4408934"/>
              <a:gd name="connsiteY3" fmla="*/ 284178 h 286518"/>
              <a:gd name="connsiteX4" fmla="*/ 1913400 w 4408934"/>
              <a:gd name="connsiteY4" fmla="*/ 213133 h 286518"/>
              <a:gd name="connsiteX5" fmla="*/ 2091018 w 4408934"/>
              <a:gd name="connsiteY5" fmla="*/ 124328 h 286518"/>
              <a:gd name="connsiteX6" fmla="*/ 3467558 w 4408934"/>
              <a:gd name="connsiteY6" fmla="*/ 106567 h 286518"/>
              <a:gd name="connsiteX7" fmla="*/ 4169149 w 4408934"/>
              <a:gd name="connsiteY7" fmla="*/ 124328 h 286518"/>
              <a:gd name="connsiteX8" fmla="*/ 4408934 w 4408934"/>
              <a:gd name="connsiteY8" fmla="*/ 35522 h 2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934" h="286518">
                <a:moveTo>
                  <a:pt x="12887" y="0"/>
                </a:moveTo>
                <a:cubicBezTo>
                  <a:pt x="-10056" y="60684"/>
                  <a:pt x="-32998" y="121368"/>
                  <a:pt x="234909" y="142089"/>
                </a:cubicBezTo>
                <a:cubicBezTo>
                  <a:pt x="502816" y="162810"/>
                  <a:pt x="1346502" y="100647"/>
                  <a:pt x="1620330" y="124328"/>
                </a:cubicBezTo>
                <a:cubicBezTo>
                  <a:pt x="1894158" y="148009"/>
                  <a:pt x="1829031" y="269377"/>
                  <a:pt x="1877876" y="284178"/>
                </a:cubicBezTo>
                <a:cubicBezTo>
                  <a:pt x="1926721" y="298979"/>
                  <a:pt x="1877876" y="239775"/>
                  <a:pt x="1913400" y="213133"/>
                </a:cubicBezTo>
                <a:cubicBezTo>
                  <a:pt x="1948924" y="186491"/>
                  <a:pt x="1831992" y="142089"/>
                  <a:pt x="2091018" y="124328"/>
                </a:cubicBezTo>
                <a:cubicBezTo>
                  <a:pt x="2350044" y="106567"/>
                  <a:pt x="3121203" y="106567"/>
                  <a:pt x="3467558" y="106567"/>
                </a:cubicBezTo>
                <a:cubicBezTo>
                  <a:pt x="3813913" y="106567"/>
                  <a:pt x="4012253" y="136169"/>
                  <a:pt x="4169149" y="124328"/>
                </a:cubicBezTo>
                <a:cubicBezTo>
                  <a:pt x="4326045" y="112487"/>
                  <a:pt x="4408934" y="35522"/>
                  <a:pt x="4408934" y="355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8161" y="4075270"/>
            <a:ext cx="3037446" cy="307777"/>
          </a:xfrm>
          <a:prstGeom prst="rect">
            <a:avLst/>
          </a:prstGeom>
          <a:noFill/>
        </p:spPr>
        <p:txBody>
          <a:bodyPr wrap="none" rtlCol="0">
            <a:spAutoFit/>
          </a:bodyPr>
          <a:lstStyle/>
          <a:p>
            <a:r>
              <a:rPr lang="en-US" sz="1400" dirty="0" smtClean="0">
                <a:solidFill>
                  <a:schemeClr val="bg1">
                    <a:lumMod val="50000"/>
                  </a:schemeClr>
                </a:solidFill>
                <a:latin typeface="Bradley Hand ITC TT-Bold"/>
                <a:cs typeface="Bradley Hand ITC TT-Bold"/>
              </a:rPr>
              <a:t>Mapped to a wildcard in the zone file</a:t>
            </a:r>
            <a:endParaRPr lang="en-US" sz="1400" dirty="0">
              <a:solidFill>
                <a:schemeClr val="bg1">
                  <a:lumMod val="50000"/>
                </a:schemeClr>
              </a:solidFill>
              <a:latin typeface="Bradley Hand ITC TT-Bold"/>
              <a:cs typeface="Bradley Hand ITC TT-Bold"/>
            </a:endParaRPr>
          </a:p>
        </p:txBody>
      </p:sp>
      <p:sp>
        <p:nvSpPr>
          <p:cNvPr id="6" name="Freeform 5"/>
          <p:cNvSpPr/>
          <p:nvPr/>
        </p:nvSpPr>
        <p:spPr>
          <a:xfrm>
            <a:off x="4848973" y="3760801"/>
            <a:ext cx="483460" cy="222202"/>
          </a:xfrm>
          <a:custGeom>
            <a:avLst/>
            <a:gdLst>
              <a:gd name="connsiteX0" fmla="*/ 0 w 483460"/>
              <a:gd name="connsiteY0" fmla="*/ 26642 h 222202"/>
              <a:gd name="connsiteX1" fmla="*/ 44405 w 483460"/>
              <a:gd name="connsiteY1" fmla="*/ 115447 h 222202"/>
              <a:gd name="connsiteX2" fmla="*/ 159856 w 483460"/>
              <a:gd name="connsiteY2" fmla="*/ 133208 h 222202"/>
              <a:gd name="connsiteX3" fmla="*/ 222023 w 483460"/>
              <a:gd name="connsiteY3" fmla="*/ 222014 h 222202"/>
              <a:gd name="connsiteX4" fmla="*/ 275308 w 483460"/>
              <a:gd name="connsiteY4" fmla="*/ 106567 h 222202"/>
              <a:gd name="connsiteX5" fmla="*/ 461807 w 483460"/>
              <a:gd name="connsiteY5" fmla="*/ 97686 h 222202"/>
              <a:gd name="connsiteX6" fmla="*/ 479569 w 483460"/>
              <a:gd name="connsiteY6" fmla="*/ 0 h 22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60" h="222202">
                <a:moveTo>
                  <a:pt x="0" y="26642"/>
                </a:moveTo>
                <a:cubicBezTo>
                  <a:pt x="8881" y="62164"/>
                  <a:pt x="17762" y="97686"/>
                  <a:pt x="44405" y="115447"/>
                </a:cubicBezTo>
                <a:cubicBezTo>
                  <a:pt x="71048" y="133208"/>
                  <a:pt x="130253" y="115447"/>
                  <a:pt x="159856" y="133208"/>
                </a:cubicBezTo>
                <a:cubicBezTo>
                  <a:pt x="189459" y="150969"/>
                  <a:pt x="202781" y="226454"/>
                  <a:pt x="222023" y="222014"/>
                </a:cubicBezTo>
                <a:cubicBezTo>
                  <a:pt x="241265" y="217574"/>
                  <a:pt x="235344" y="127288"/>
                  <a:pt x="275308" y="106567"/>
                </a:cubicBezTo>
                <a:cubicBezTo>
                  <a:pt x="315272" y="85846"/>
                  <a:pt x="427764" y="115447"/>
                  <a:pt x="461807" y="97686"/>
                </a:cubicBezTo>
                <a:cubicBezTo>
                  <a:pt x="495850" y="79925"/>
                  <a:pt x="479569" y="0"/>
                  <a:pt x="479569"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352643" y="4009305"/>
            <a:ext cx="1418606" cy="523220"/>
          </a:xfrm>
          <a:prstGeom prst="rect">
            <a:avLst/>
          </a:prstGeom>
          <a:noFill/>
        </p:spPr>
        <p:txBody>
          <a:bodyPr wrap="none" rtlCol="0">
            <a:spAutoFit/>
          </a:bodyPr>
          <a:lstStyle/>
          <a:p>
            <a:pPr algn="ctr"/>
            <a:r>
              <a:rPr lang="en-US" sz="1400" dirty="0" smtClean="0">
                <a:solidFill>
                  <a:schemeClr val="bg1">
                    <a:lumMod val="50000"/>
                  </a:schemeClr>
                </a:solidFill>
                <a:latin typeface="Bradley Hand ITC TT-Bold"/>
                <a:cs typeface="Bradley Hand ITC TT-Bold"/>
              </a:rPr>
              <a:t>Unique Signed</a:t>
            </a:r>
          </a:p>
          <a:p>
            <a:pPr algn="ctr"/>
            <a:r>
              <a:rPr lang="en-US" sz="1400" dirty="0">
                <a:solidFill>
                  <a:schemeClr val="bg1">
                    <a:lumMod val="50000"/>
                  </a:schemeClr>
                </a:solidFill>
                <a:latin typeface="Bradley Hand ITC TT-Bold"/>
                <a:cs typeface="Bradley Hand ITC TT-Bold"/>
              </a:rPr>
              <a:t>Z</a:t>
            </a:r>
            <a:r>
              <a:rPr lang="en-US" sz="1400" dirty="0" smtClean="0">
                <a:solidFill>
                  <a:schemeClr val="bg1">
                    <a:lumMod val="50000"/>
                  </a:schemeClr>
                </a:solidFill>
                <a:latin typeface="Bradley Hand ITC TT-Bold"/>
                <a:cs typeface="Bradley Hand ITC TT-Bold"/>
              </a:rPr>
              <a:t>one</a:t>
            </a:r>
          </a:p>
        </p:txBody>
      </p:sp>
      <p:sp>
        <p:nvSpPr>
          <p:cNvPr id="8" name="TextBox 7"/>
          <p:cNvSpPr txBox="1"/>
          <p:nvPr/>
        </p:nvSpPr>
        <p:spPr>
          <a:xfrm>
            <a:off x="7062439" y="1574956"/>
            <a:ext cx="1088083"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Unsigned</a:t>
            </a:r>
            <a:endParaRPr lang="en-US" sz="1600" dirty="0">
              <a:solidFill>
                <a:schemeClr val="bg1">
                  <a:lumMod val="50000"/>
                </a:schemeClr>
              </a:solidFill>
              <a:latin typeface="Bradley Hand ITC TT-Bold"/>
              <a:cs typeface="Bradley Hand ITC TT-Bold"/>
            </a:endParaRPr>
          </a:p>
        </p:txBody>
      </p:sp>
      <p:sp>
        <p:nvSpPr>
          <p:cNvPr id="9" name="TextBox 8"/>
          <p:cNvSpPr txBox="1"/>
          <p:nvPr/>
        </p:nvSpPr>
        <p:spPr>
          <a:xfrm>
            <a:off x="7062439" y="2013965"/>
            <a:ext cx="1368975"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a:t>
            </a:r>
            <a:endParaRPr lang="en-US" sz="1600" dirty="0">
              <a:solidFill>
                <a:schemeClr val="bg1">
                  <a:lumMod val="50000"/>
                </a:schemeClr>
              </a:solidFill>
              <a:latin typeface="Bradley Hand ITC TT-Bold"/>
              <a:cs typeface="Bradley Hand ITC TT-Bold"/>
            </a:endParaRPr>
          </a:p>
        </p:txBody>
      </p:sp>
      <p:sp>
        <p:nvSpPr>
          <p:cNvPr id="10" name="TextBox 9"/>
          <p:cNvSpPr txBox="1"/>
          <p:nvPr/>
        </p:nvSpPr>
        <p:spPr>
          <a:xfrm>
            <a:off x="7062439" y="2452974"/>
            <a:ext cx="2098808"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 (Badly)</a:t>
            </a:r>
            <a:endParaRPr lang="en-US" sz="1600" dirty="0">
              <a:solidFill>
                <a:schemeClr val="bg1">
                  <a:lumMod val="50000"/>
                </a:schemeClr>
              </a:solidFill>
              <a:latin typeface="Bradley Hand ITC TT-Bold"/>
              <a:cs typeface="Bradley Hand ITC TT-Bold"/>
            </a:endParaRPr>
          </a:p>
        </p:txBody>
      </p:sp>
      <p:sp>
        <p:nvSpPr>
          <p:cNvPr id="11" name="TextBox 10"/>
          <p:cNvSpPr txBox="1"/>
          <p:nvPr/>
        </p:nvSpPr>
        <p:spPr>
          <a:xfrm>
            <a:off x="7062439" y="2891984"/>
            <a:ext cx="1622785"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a:t>
            </a:r>
            <a:endParaRPr lang="en-US" sz="1600" dirty="0">
              <a:solidFill>
                <a:srgbClr val="FF0000"/>
              </a:solidFill>
              <a:latin typeface="Bradley Hand ITC TT-Bold"/>
              <a:cs typeface="Bradley Hand ITC TT-Bold"/>
            </a:endParaRPr>
          </a:p>
        </p:txBody>
      </p:sp>
      <p:sp>
        <p:nvSpPr>
          <p:cNvPr id="12" name="TextBox 11"/>
          <p:cNvSpPr txBox="1"/>
          <p:nvPr/>
        </p:nvSpPr>
        <p:spPr>
          <a:xfrm>
            <a:off x="7042039" y="3329504"/>
            <a:ext cx="2232174"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 (bad!)</a:t>
            </a:r>
            <a:endParaRPr lang="en-US" sz="1600" dirty="0">
              <a:solidFill>
                <a:srgbClr val="FF0000"/>
              </a:solidFill>
              <a:latin typeface="Bradley Hand ITC TT-Bold"/>
              <a:cs typeface="Bradley Hand ITC TT-Bold"/>
            </a:endParaRPr>
          </a:p>
        </p:txBody>
      </p:sp>
    </p:spTree>
    <p:extLst>
      <p:ext uri="{BB962C8B-B14F-4D97-AF65-F5344CB8AC3E}">
        <p14:creationId xmlns:p14="http://schemas.microsoft.com/office/powerpoint/2010/main" val="3863703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175" y="1638256"/>
            <a:ext cx="8229600" cy="3696144"/>
          </a:xfrm>
        </p:spPr>
        <p:txBody>
          <a:bodyPr/>
          <a:lstStyle/>
          <a:p>
            <a:pPr marL="0" indent="0">
              <a:buNone/>
            </a:pPr>
            <a:r>
              <a:rPr lang="en-US" dirty="0" smtClean="0"/>
              <a:t>A non-DNSSEC-validating resolver query:</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A DNSSEC-Validating</a:t>
            </a:r>
            <a:r>
              <a:rPr lang="en-US" dirty="0"/>
              <a:t> </a:t>
            </a:r>
            <a:r>
              <a:rPr lang="en-US" dirty="0" smtClean="0"/>
              <a:t>resolver query:</a:t>
            </a:r>
          </a:p>
        </p:txBody>
      </p:sp>
      <p:sp>
        <p:nvSpPr>
          <p:cNvPr id="10" name="Cloud 9"/>
          <p:cNvSpPr/>
          <p:nvPr/>
        </p:nvSpPr>
        <p:spPr>
          <a:xfrm>
            <a:off x="3258528" y="2433653"/>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a:t>
            </a:r>
            <a:r>
              <a:rPr lang="en-US" baseline="0" dirty="0" smtClean="0"/>
              <a:t> Naive </a:t>
            </a:r>
            <a:r>
              <a:rPr lang="en-US" baseline="0" dirty="0" smtClean="0"/>
              <a:t>View of the DNS in Operation</a:t>
            </a:r>
            <a:endParaRPr lang="en-US" dirty="0"/>
          </a:p>
        </p:txBody>
      </p:sp>
      <p:sp>
        <p:nvSpPr>
          <p:cNvPr id="4" name="TextBox 3"/>
          <p:cNvSpPr txBox="1"/>
          <p:nvPr/>
        </p:nvSpPr>
        <p:spPr>
          <a:xfrm>
            <a:off x="2252788" y="2532734"/>
            <a:ext cx="425192" cy="369332"/>
          </a:xfrm>
          <a:prstGeom prst="rect">
            <a:avLst/>
          </a:prstGeom>
          <a:noFill/>
        </p:spPr>
        <p:txBody>
          <a:bodyPr wrap="none" rtlCol="0">
            <a:spAutoFit/>
          </a:bodyPr>
          <a:lstStyle/>
          <a:p>
            <a:r>
              <a:rPr lang="en-US" dirty="0" smtClean="0"/>
              <a:t>A?</a:t>
            </a:r>
            <a:endParaRPr lang="en-US" dirty="0"/>
          </a:p>
        </p:txBody>
      </p:sp>
      <p:sp>
        <p:nvSpPr>
          <p:cNvPr id="5" name="TextBox 4"/>
          <p:cNvSpPr txBox="1"/>
          <p:nvPr/>
        </p:nvSpPr>
        <p:spPr>
          <a:xfrm>
            <a:off x="69460" y="4978662"/>
            <a:ext cx="2677010" cy="1477328"/>
          </a:xfrm>
          <a:prstGeom prst="rect">
            <a:avLst/>
          </a:prstGeom>
          <a:noFill/>
        </p:spPr>
        <p:txBody>
          <a:bodyPr wrap="none" rtlCol="0">
            <a:spAutoFit/>
          </a:bodyPr>
          <a:lstStyle/>
          <a:p>
            <a:r>
              <a:rPr lang="en-US" dirty="0" smtClean="0"/>
              <a:t>A + </a:t>
            </a:r>
            <a:r>
              <a:rPr lang="en-US" sz="1400" dirty="0" smtClean="0"/>
              <a:t>EDNS0(DNSSEC OK)</a:t>
            </a:r>
            <a:r>
              <a:rPr lang="en-US" dirty="0" smtClean="0"/>
              <a:t>?</a:t>
            </a:r>
          </a:p>
          <a:p>
            <a:endParaRPr lang="en-US" dirty="0" smtClean="0"/>
          </a:p>
          <a:p>
            <a:r>
              <a:rPr lang="en-US" dirty="0" smtClean="0"/>
              <a:t>DS</a:t>
            </a:r>
            <a:r>
              <a:rPr lang="en-US" sz="1400" dirty="0" smtClean="0"/>
              <a:t> </a:t>
            </a:r>
            <a:r>
              <a:rPr lang="en-US" sz="1400" dirty="0"/>
              <a:t>+ EDNS0(DNSSEC OK)?</a:t>
            </a:r>
            <a:endParaRPr lang="en-US" dirty="0"/>
          </a:p>
          <a:p>
            <a:endParaRPr lang="en-US" dirty="0" smtClean="0"/>
          </a:p>
          <a:p>
            <a:r>
              <a:rPr lang="en-US" dirty="0" smtClean="0"/>
              <a:t>DNSKEY + </a:t>
            </a:r>
            <a:r>
              <a:rPr lang="en-US" sz="1400" dirty="0" smtClean="0"/>
              <a:t>EDNS0(DNSSEC OK)</a:t>
            </a:r>
            <a:r>
              <a:rPr lang="en-US" dirty="0" smtClean="0"/>
              <a:t>?</a:t>
            </a:r>
            <a:endParaRPr lang="en-US" dirty="0"/>
          </a:p>
        </p:txBody>
      </p:sp>
      <p:sp>
        <p:nvSpPr>
          <p:cNvPr id="6" name="TextBox 5"/>
          <p:cNvSpPr txBox="1"/>
          <p:nvPr/>
        </p:nvSpPr>
        <p:spPr>
          <a:xfrm>
            <a:off x="4629830" y="3197830"/>
            <a:ext cx="318229"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4641128" y="5216646"/>
            <a:ext cx="1706717" cy="1477328"/>
          </a:xfrm>
          <a:prstGeom prst="rect">
            <a:avLst/>
          </a:prstGeom>
          <a:noFill/>
        </p:spPr>
        <p:txBody>
          <a:bodyPr wrap="none" rtlCol="0">
            <a:spAutoFit/>
          </a:bodyPr>
          <a:lstStyle/>
          <a:p>
            <a:r>
              <a:rPr lang="en-US" dirty="0" smtClean="0"/>
              <a:t>A + RRSIG</a:t>
            </a:r>
          </a:p>
          <a:p>
            <a:endParaRPr lang="en-US" dirty="0" smtClean="0"/>
          </a:p>
          <a:p>
            <a:r>
              <a:rPr lang="en-US" dirty="0" smtClean="0"/>
              <a:t>DS + RRSIG</a:t>
            </a:r>
          </a:p>
          <a:p>
            <a:endParaRPr lang="en-US" dirty="0"/>
          </a:p>
          <a:p>
            <a:r>
              <a:rPr lang="en-US" dirty="0" smtClean="0"/>
              <a:t>DNSKEY + RRSIG</a:t>
            </a:r>
            <a:endParaRPr lang="en-US" dirty="0"/>
          </a:p>
        </p:txBody>
      </p:sp>
      <p:sp>
        <p:nvSpPr>
          <p:cNvPr id="8" name="Freeform 7"/>
          <p:cNvSpPr/>
          <p:nvPr/>
        </p:nvSpPr>
        <p:spPr>
          <a:xfrm>
            <a:off x="2871242" y="2595306"/>
            <a:ext cx="1612846" cy="279709"/>
          </a:xfrm>
          <a:custGeom>
            <a:avLst/>
            <a:gdLst>
              <a:gd name="connsiteX0" fmla="*/ 0 w 1612846"/>
              <a:gd name="connsiteY0" fmla="*/ 144598 h 279709"/>
              <a:gd name="connsiteX1" fmla="*/ 738545 w 1612846"/>
              <a:gd name="connsiteY1" fmla="*/ 99561 h 279709"/>
              <a:gd name="connsiteX2" fmla="*/ 1360004 w 1612846"/>
              <a:gd name="connsiteY2" fmla="*/ 144598 h 279709"/>
              <a:gd name="connsiteX3" fmla="*/ 1612190 w 1612846"/>
              <a:gd name="connsiteY3" fmla="*/ 99561 h 279709"/>
              <a:gd name="connsiteX4" fmla="*/ 1296958 w 1612846"/>
              <a:gd name="connsiteY4" fmla="*/ 480 h 279709"/>
              <a:gd name="connsiteX5" fmla="*/ 1567157 w 1612846"/>
              <a:gd name="connsiteY5" fmla="*/ 144598 h 279709"/>
              <a:gd name="connsiteX6" fmla="*/ 1332984 w 1612846"/>
              <a:gd name="connsiteY6" fmla="*/ 279709 h 27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846" h="279709">
                <a:moveTo>
                  <a:pt x="0" y="144598"/>
                </a:moveTo>
                <a:cubicBezTo>
                  <a:pt x="255939" y="122079"/>
                  <a:pt x="511878" y="99561"/>
                  <a:pt x="738545" y="99561"/>
                </a:cubicBezTo>
                <a:cubicBezTo>
                  <a:pt x="965212" y="99561"/>
                  <a:pt x="1214397" y="144598"/>
                  <a:pt x="1360004" y="144598"/>
                </a:cubicBezTo>
                <a:cubicBezTo>
                  <a:pt x="1505611" y="144598"/>
                  <a:pt x="1622698" y="123581"/>
                  <a:pt x="1612190" y="99561"/>
                </a:cubicBezTo>
                <a:cubicBezTo>
                  <a:pt x="1601682" y="75541"/>
                  <a:pt x="1304464" y="-7026"/>
                  <a:pt x="1296958" y="480"/>
                </a:cubicBezTo>
                <a:cubicBezTo>
                  <a:pt x="1289453" y="7986"/>
                  <a:pt x="1561153" y="98060"/>
                  <a:pt x="1567157" y="144598"/>
                </a:cubicBezTo>
                <a:cubicBezTo>
                  <a:pt x="1573161" y="191136"/>
                  <a:pt x="1332984" y="279709"/>
                  <a:pt x="1332984" y="27970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762589" y="3271340"/>
            <a:ext cx="1819916" cy="306251"/>
          </a:xfrm>
          <a:custGeom>
            <a:avLst/>
            <a:gdLst>
              <a:gd name="connsiteX0" fmla="*/ 1819916 w 1819916"/>
              <a:gd name="connsiteY0" fmla="*/ 144118 h 306251"/>
              <a:gd name="connsiteX1" fmla="*/ 1162431 w 1819916"/>
              <a:gd name="connsiteY1" fmla="*/ 180148 h 306251"/>
              <a:gd name="connsiteX2" fmla="*/ 54613 w 1819916"/>
              <a:gd name="connsiteY2" fmla="*/ 144118 h 306251"/>
              <a:gd name="connsiteX3" fmla="*/ 297793 w 1819916"/>
              <a:gd name="connsiteY3" fmla="*/ 0 h 306251"/>
              <a:gd name="connsiteX4" fmla="*/ 573 w 1819916"/>
              <a:gd name="connsiteY4" fmla="*/ 144118 h 306251"/>
              <a:gd name="connsiteX5" fmla="*/ 216733 w 1819916"/>
              <a:gd name="connsiteY5" fmla="*/ 306251 h 30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916" h="306251">
                <a:moveTo>
                  <a:pt x="1819916" y="144118"/>
                </a:moveTo>
                <a:cubicBezTo>
                  <a:pt x="1638282" y="162133"/>
                  <a:pt x="1456648" y="180148"/>
                  <a:pt x="1162431" y="180148"/>
                </a:cubicBezTo>
                <a:cubicBezTo>
                  <a:pt x="868214" y="180148"/>
                  <a:pt x="198719" y="174143"/>
                  <a:pt x="54613" y="144118"/>
                </a:cubicBezTo>
                <a:cubicBezTo>
                  <a:pt x="-89493" y="114093"/>
                  <a:pt x="306800" y="0"/>
                  <a:pt x="297793" y="0"/>
                </a:cubicBezTo>
                <a:cubicBezTo>
                  <a:pt x="288786" y="0"/>
                  <a:pt x="14083" y="93076"/>
                  <a:pt x="573" y="144118"/>
                </a:cubicBezTo>
                <a:cubicBezTo>
                  <a:pt x="-12937" y="195160"/>
                  <a:pt x="216733" y="306251"/>
                  <a:pt x="216733" y="3062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207324" y="2875015"/>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2" name="Cloud 11"/>
          <p:cNvSpPr/>
          <p:nvPr/>
        </p:nvSpPr>
        <p:spPr>
          <a:xfrm>
            <a:off x="3300554" y="4833893"/>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249350" y="5275255"/>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4" name="Freeform 13"/>
          <p:cNvSpPr/>
          <p:nvPr/>
        </p:nvSpPr>
        <p:spPr>
          <a:xfrm>
            <a:off x="2213757" y="4969682"/>
            <a:ext cx="2440802" cy="415340"/>
          </a:xfrm>
          <a:custGeom>
            <a:avLst/>
            <a:gdLst>
              <a:gd name="connsiteX0" fmla="*/ 0 w 2440802"/>
              <a:gd name="connsiteY0" fmla="*/ 162133 h 415340"/>
              <a:gd name="connsiteX1" fmla="*/ 810598 w 2440802"/>
              <a:gd name="connsiteY1" fmla="*/ 0 h 415340"/>
              <a:gd name="connsiteX2" fmla="*/ 1783316 w 2440802"/>
              <a:gd name="connsiteY2" fmla="*/ 162133 h 415340"/>
              <a:gd name="connsiteX3" fmla="*/ 2368748 w 2440802"/>
              <a:gd name="connsiteY3" fmla="*/ 342281 h 415340"/>
              <a:gd name="connsiteX4" fmla="*/ 2359742 w 2440802"/>
              <a:gd name="connsiteY4" fmla="*/ 198163 h 415340"/>
              <a:gd name="connsiteX5" fmla="*/ 2440802 w 2440802"/>
              <a:gd name="connsiteY5" fmla="*/ 387318 h 415340"/>
              <a:gd name="connsiteX6" fmla="*/ 2359742 w 2440802"/>
              <a:gd name="connsiteY6" fmla="*/ 414340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2" h="415340">
                <a:moveTo>
                  <a:pt x="0" y="162133"/>
                </a:moveTo>
                <a:cubicBezTo>
                  <a:pt x="256689" y="81066"/>
                  <a:pt x="513379" y="0"/>
                  <a:pt x="810598" y="0"/>
                </a:cubicBezTo>
                <a:cubicBezTo>
                  <a:pt x="1107817" y="0"/>
                  <a:pt x="1523624" y="105086"/>
                  <a:pt x="1783316" y="162133"/>
                </a:cubicBezTo>
                <a:cubicBezTo>
                  <a:pt x="2043008" y="219180"/>
                  <a:pt x="2272677" y="336276"/>
                  <a:pt x="2368748" y="342281"/>
                </a:cubicBezTo>
                <a:cubicBezTo>
                  <a:pt x="2464819" y="348286"/>
                  <a:pt x="2347733" y="190657"/>
                  <a:pt x="2359742" y="198163"/>
                </a:cubicBezTo>
                <a:cubicBezTo>
                  <a:pt x="2371751" y="205669"/>
                  <a:pt x="2440802" y="351289"/>
                  <a:pt x="2440802" y="387318"/>
                </a:cubicBezTo>
                <a:cubicBezTo>
                  <a:pt x="2440802" y="423347"/>
                  <a:pt x="2359742" y="414340"/>
                  <a:pt x="2359742" y="4143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220882" y="5203874"/>
            <a:ext cx="2397650" cy="279229"/>
          </a:xfrm>
          <a:custGeom>
            <a:avLst/>
            <a:gdLst>
              <a:gd name="connsiteX0" fmla="*/ 2397650 w 2397650"/>
              <a:gd name="connsiteY0" fmla="*/ 279229 h 279229"/>
              <a:gd name="connsiteX1" fmla="*/ 1839238 w 2397650"/>
              <a:gd name="connsiteY1" fmla="*/ 126104 h 279229"/>
              <a:gd name="connsiteX2" fmla="*/ 677380 w 2397650"/>
              <a:gd name="connsiteY2" fmla="*/ 9008 h 279229"/>
              <a:gd name="connsiteX3" fmla="*/ 37908 w 2397650"/>
              <a:gd name="connsiteY3" fmla="*/ 90074 h 279229"/>
              <a:gd name="connsiteX4" fmla="*/ 182014 w 2397650"/>
              <a:gd name="connsiteY4" fmla="*/ 0 h 279229"/>
              <a:gd name="connsiteX5" fmla="*/ 1881 w 2397650"/>
              <a:gd name="connsiteY5" fmla="*/ 90074 h 279229"/>
              <a:gd name="connsiteX6" fmla="*/ 82941 w 2397650"/>
              <a:gd name="connsiteY6" fmla="*/ 162133 h 2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7650" h="279229">
                <a:moveTo>
                  <a:pt x="2397650" y="279229"/>
                </a:moveTo>
                <a:cubicBezTo>
                  <a:pt x="2261800" y="225185"/>
                  <a:pt x="2125950" y="171141"/>
                  <a:pt x="1839238" y="126104"/>
                </a:cubicBezTo>
                <a:cubicBezTo>
                  <a:pt x="1552526" y="81067"/>
                  <a:pt x="977602" y="15013"/>
                  <a:pt x="677380" y="9008"/>
                </a:cubicBezTo>
                <a:cubicBezTo>
                  <a:pt x="377158" y="3003"/>
                  <a:pt x="120469" y="91575"/>
                  <a:pt x="37908" y="90074"/>
                </a:cubicBezTo>
                <a:cubicBezTo>
                  <a:pt x="-44653" y="88573"/>
                  <a:pt x="188018" y="0"/>
                  <a:pt x="182014" y="0"/>
                </a:cubicBezTo>
                <a:cubicBezTo>
                  <a:pt x="176010" y="0"/>
                  <a:pt x="18393" y="63052"/>
                  <a:pt x="1881" y="90074"/>
                </a:cubicBezTo>
                <a:cubicBezTo>
                  <a:pt x="-14631" y="117096"/>
                  <a:pt x="82941" y="162133"/>
                  <a:pt x="82941" y="1621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880249" y="5503500"/>
            <a:ext cx="1612233" cy="360295"/>
          </a:xfrm>
          <a:custGeom>
            <a:avLst/>
            <a:gdLst>
              <a:gd name="connsiteX0" fmla="*/ 0 w 1612233"/>
              <a:gd name="connsiteY0" fmla="*/ 0 h 360295"/>
              <a:gd name="connsiteX1" fmla="*/ 693512 w 1612233"/>
              <a:gd name="connsiteY1" fmla="*/ 198162 h 360295"/>
              <a:gd name="connsiteX2" fmla="*/ 1549143 w 1612233"/>
              <a:gd name="connsiteY2" fmla="*/ 252207 h 360295"/>
              <a:gd name="connsiteX3" fmla="*/ 1450070 w 1612233"/>
              <a:gd name="connsiteY3" fmla="*/ 153125 h 360295"/>
              <a:gd name="connsiteX4" fmla="*/ 1612190 w 1612233"/>
              <a:gd name="connsiteY4" fmla="*/ 306251 h 360295"/>
              <a:gd name="connsiteX5" fmla="*/ 1432057 w 1612233"/>
              <a:gd name="connsiteY5" fmla="*/ 360295 h 3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233" h="360295">
                <a:moveTo>
                  <a:pt x="0" y="0"/>
                </a:moveTo>
                <a:cubicBezTo>
                  <a:pt x="217661" y="78064"/>
                  <a:pt x="435322" y="156128"/>
                  <a:pt x="693512" y="198162"/>
                </a:cubicBezTo>
                <a:cubicBezTo>
                  <a:pt x="951702" y="240196"/>
                  <a:pt x="1423050" y="259713"/>
                  <a:pt x="1549143" y="252207"/>
                </a:cubicBezTo>
                <a:cubicBezTo>
                  <a:pt x="1675236" y="244701"/>
                  <a:pt x="1439562" y="144118"/>
                  <a:pt x="1450070" y="153125"/>
                </a:cubicBezTo>
                <a:cubicBezTo>
                  <a:pt x="1460578" y="162132"/>
                  <a:pt x="1615192" y="271723"/>
                  <a:pt x="1612190" y="306251"/>
                </a:cubicBezTo>
                <a:cubicBezTo>
                  <a:pt x="1609188" y="340779"/>
                  <a:pt x="1432057" y="360295"/>
                  <a:pt x="1432057" y="36029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723088" y="5737355"/>
            <a:ext cx="1724318" cy="284952"/>
          </a:xfrm>
          <a:custGeom>
            <a:avLst/>
            <a:gdLst>
              <a:gd name="connsiteX0" fmla="*/ 1724318 w 1724318"/>
              <a:gd name="connsiteY0" fmla="*/ 261551 h 284952"/>
              <a:gd name="connsiteX1" fmla="*/ 931733 w 1724318"/>
              <a:gd name="connsiteY1" fmla="*/ 261551 h 284952"/>
              <a:gd name="connsiteX2" fmla="*/ 121134 w 1724318"/>
              <a:gd name="connsiteY2" fmla="*/ 18352 h 284952"/>
              <a:gd name="connsiteX3" fmla="*/ 256234 w 1724318"/>
              <a:gd name="connsiteY3" fmla="*/ 18352 h 284952"/>
              <a:gd name="connsiteX4" fmla="*/ 4048 w 1724318"/>
              <a:gd name="connsiteY4" fmla="*/ 27359 h 284952"/>
              <a:gd name="connsiteX5" fmla="*/ 94114 w 1724318"/>
              <a:gd name="connsiteY5" fmla="*/ 189492 h 28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318" h="284952">
                <a:moveTo>
                  <a:pt x="1724318" y="261551"/>
                </a:moveTo>
                <a:cubicBezTo>
                  <a:pt x="1461624" y="281817"/>
                  <a:pt x="1198930" y="302084"/>
                  <a:pt x="931733" y="261551"/>
                </a:cubicBezTo>
                <a:cubicBezTo>
                  <a:pt x="664536" y="221018"/>
                  <a:pt x="233717" y="58885"/>
                  <a:pt x="121134" y="18352"/>
                </a:cubicBezTo>
                <a:cubicBezTo>
                  <a:pt x="8551" y="-22181"/>
                  <a:pt x="275748" y="16851"/>
                  <a:pt x="256234" y="18352"/>
                </a:cubicBezTo>
                <a:cubicBezTo>
                  <a:pt x="236720" y="19853"/>
                  <a:pt x="31068" y="-1164"/>
                  <a:pt x="4048" y="27359"/>
                </a:cubicBezTo>
                <a:cubicBezTo>
                  <a:pt x="-22972" y="55882"/>
                  <a:pt x="94114" y="189492"/>
                  <a:pt x="94114" y="18949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5086878" y="2717400"/>
            <a:ext cx="2133213" cy="369332"/>
          </a:xfrm>
          <a:prstGeom prst="rect">
            <a:avLst/>
          </a:prstGeom>
          <a:noFill/>
        </p:spPr>
        <p:txBody>
          <a:bodyPr wrap="none" rtlCol="0">
            <a:spAutoFit/>
          </a:bodyPr>
          <a:lstStyle/>
          <a:p>
            <a:r>
              <a:rPr lang="en-US" dirty="0" smtClean="0"/>
              <a:t>Seen: Single A Query</a:t>
            </a:r>
            <a:endParaRPr lang="en-US" dirty="0"/>
          </a:p>
        </p:txBody>
      </p:sp>
      <p:sp>
        <p:nvSpPr>
          <p:cNvPr id="19" name="TextBox 18"/>
          <p:cNvSpPr txBox="1"/>
          <p:nvPr/>
        </p:nvSpPr>
        <p:spPr>
          <a:xfrm>
            <a:off x="6264737" y="5863795"/>
            <a:ext cx="2888932" cy="369332"/>
          </a:xfrm>
          <a:prstGeom prst="rect">
            <a:avLst/>
          </a:prstGeom>
          <a:noFill/>
        </p:spPr>
        <p:txBody>
          <a:bodyPr wrap="none" rtlCol="0">
            <a:spAutoFit/>
          </a:bodyPr>
          <a:lstStyle/>
          <a:p>
            <a:r>
              <a:rPr lang="en-US" dirty="0" smtClean="0"/>
              <a:t>Seen: A, DS, DNSKEY Queries</a:t>
            </a:r>
            <a:endParaRPr lang="en-US" dirty="0"/>
          </a:p>
        </p:txBody>
      </p:sp>
      <p:sp>
        <p:nvSpPr>
          <p:cNvPr id="21" name="Freeform 20"/>
          <p:cNvSpPr/>
          <p:nvPr/>
        </p:nvSpPr>
        <p:spPr>
          <a:xfrm>
            <a:off x="2694261" y="6182074"/>
            <a:ext cx="2039005" cy="258221"/>
          </a:xfrm>
          <a:custGeom>
            <a:avLst/>
            <a:gdLst>
              <a:gd name="connsiteX0" fmla="*/ 0 w 2039005"/>
              <a:gd name="connsiteY0" fmla="*/ 42221 h 258221"/>
              <a:gd name="connsiteX1" fmla="*/ 976282 w 2039005"/>
              <a:gd name="connsiteY1" fmla="*/ 7661 h 258221"/>
              <a:gd name="connsiteX2" fmla="*/ 1943924 w 2039005"/>
              <a:gd name="connsiteY2" fmla="*/ 171821 h 258221"/>
              <a:gd name="connsiteX3" fmla="*/ 1892086 w 2039005"/>
              <a:gd name="connsiteY3" fmla="*/ 94061 h 258221"/>
              <a:gd name="connsiteX4" fmla="*/ 2038960 w 2039005"/>
              <a:gd name="connsiteY4" fmla="*/ 189101 h 258221"/>
              <a:gd name="connsiteX5" fmla="*/ 1874806 w 2039005"/>
              <a:gd name="connsiteY5" fmla="*/ 258221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005" h="258221">
                <a:moveTo>
                  <a:pt x="0" y="42221"/>
                </a:moveTo>
                <a:cubicBezTo>
                  <a:pt x="326147" y="14141"/>
                  <a:pt x="652295" y="-13939"/>
                  <a:pt x="976282" y="7661"/>
                </a:cubicBezTo>
                <a:cubicBezTo>
                  <a:pt x="1300269" y="29261"/>
                  <a:pt x="1791290" y="157421"/>
                  <a:pt x="1943924" y="171821"/>
                </a:cubicBezTo>
                <a:cubicBezTo>
                  <a:pt x="2096558" y="186221"/>
                  <a:pt x="1876247" y="91181"/>
                  <a:pt x="1892086" y="94061"/>
                </a:cubicBezTo>
                <a:cubicBezTo>
                  <a:pt x="1907925" y="96941"/>
                  <a:pt x="2041840" y="161741"/>
                  <a:pt x="2038960" y="189101"/>
                </a:cubicBezTo>
                <a:cubicBezTo>
                  <a:pt x="2036080" y="216461"/>
                  <a:pt x="1874806" y="258221"/>
                  <a:pt x="1874806" y="2582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2708608" y="6327975"/>
            <a:ext cx="2015973" cy="250560"/>
          </a:xfrm>
          <a:custGeom>
            <a:avLst/>
            <a:gdLst>
              <a:gd name="connsiteX0" fmla="*/ 2015973 w 2015973"/>
              <a:gd name="connsiteY0" fmla="*/ 250560 h 250560"/>
              <a:gd name="connsiteX1" fmla="*/ 979214 w 2015973"/>
              <a:gd name="connsiteY1" fmla="*/ 17280 h 250560"/>
              <a:gd name="connsiteX2" fmla="*/ 63410 w 2015973"/>
              <a:gd name="connsiteY2" fmla="*/ 86400 h 250560"/>
              <a:gd name="connsiteX3" fmla="*/ 184365 w 2015973"/>
              <a:gd name="connsiteY3" fmla="*/ 0 h 250560"/>
              <a:gd name="connsiteX4" fmla="*/ 2932 w 2015973"/>
              <a:gd name="connsiteY4" fmla="*/ 86400 h 250560"/>
              <a:gd name="connsiteX5" fmla="*/ 89329 w 2015973"/>
              <a:gd name="connsiteY5" fmla="*/ 181440 h 2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5973" h="250560">
                <a:moveTo>
                  <a:pt x="2015973" y="250560"/>
                </a:moveTo>
                <a:cubicBezTo>
                  <a:pt x="1660307" y="147600"/>
                  <a:pt x="1304641" y="44640"/>
                  <a:pt x="979214" y="17280"/>
                </a:cubicBezTo>
                <a:cubicBezTo>
                  <a:pt x="653787" y="-10080"/>
                  <a:pt x="195885" y="89280"/>
                  <a:pt x="63410" y="86400"/>
                </a:cubicBezTo>
                <a:cubicBezTo>
                  <a:pt x="-69065" y="83520"/>
                  <a:pt x="194445" y="0"/>
                  <a:pt x="184365" y="0"/>
                </a:cubicBezTo>
                <a:cubicBezTo>
                  <a:pt x="174285" y="0"/>
                  <a:pt x="18771" y="56160"/>
                  <a:pt x="2932" y="86400"/>
                </a:cubicBezTo>
                <a:cubicBezTo>
                  <a:pt x="-12907" y="116640"/>
                  <a:pt x="38211" y="149040"/>
                  <a:pt x="89329" y="1814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33121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DNSSEC Validating Queries</a:t>
            </a:r>
            <a:endParaRPr lang="en-US" dirty="0"/>
          </a:p>
        </p:txBody>
      </p:sp>
      <p:sp>
        <p:nvSpPr>
          <p:cNvPr id="3" name="Content Placeholder 2"/>
          <p:cNvSpPr>
            <a:spLocks noGrp="1"/>
          </p:cNvSpPr>
          <p:nvPr>
            <p:ph idx="1"/>
          </p:nvPr>
        </p:nvSpPr>
        <p:spPr>
          <a:xfrm>
            <a:off x="304800" y="2124075"/>
            <a:ext cx="8229600" cy="4525963"/>
          </a:xfrm>
        </p:spPr>
        <p:txBody>
          <a:bodyPr>
            <a:normAutofit/>
          </a:bodyPr>
          <a:lstStyle/>
          <a:p>
            <a:pPr marL="0" indent="0">
              <a:buNone/>
            </a:pPr>
            <a:r>
              <a:rPr lang="fr-FR" sz="1400" dirty="0">
                <a:latin typeface="Menlo Bold"/>
                <a:cs typeface="Menlo Bold"/>
              </a:rPr>
              <a:t>e.t10000.u2045476887.s1412035201.i5053.</a:t>
            </a:r>
            <a:r>
              <a:rPr lang="fr-FR" sz="1400" dirty="0" smtClean="0">
                <a:latin typeface="Menlo Bold"/>
                <a:cs typeface="Menlo Bold"/>
              </a:rPr>
              <a:t>vne0001.4f167.z.dotnxdomain.net</a:t>
            </a:r>
          </a:p>
          <a:p>
            <a:pPr marL="0" indent="0">
              <a:buNone/>
            </a:pPr>
            <a:endParaRPr lang="fr-FR" sz="1400" dirty="0" smtClean="0">
              <a:latin typeface="Menlo Bold"/>
              <a:cs typeface="Menlo Bold"/>
            </a:endParaRPr>
          </a:p>
          <a:p>
            <a:pPr marL="0" indent="0">
              <a:buNone/>
            </a:pPr>
            <a:endParaRPr lang="fr-FR" sz="1400" dirty="0">
              <a:latin typeface="Menlo Bold"/>
              <a:cs typeface="Menlo Bold"/>
            </a:endParaRPr>
          </a:p>
          <a:p>
            <a:pPr marL="0" indent="0">
              <a:buNone/>
            </a:pPr>
            <a:endParaRPr lang="fr-FR" sz="1400" dirty="0" smtClean="0">
              <a:latin typeface="Menlo Bold"/>
              <a:cs typeface="Menlo Bold"/>
            </a:endParaRPr>
          </a:p>
          <a:p>
            <a:pPr marL="0" indent="0">
              <a:buNone/>
            </a:pPr>
            <a:endParaRPr lang="fr-FR" sz="1400" dirty="0" smtClean="0">
              <a:latin typeface="Menlo Bold"/>
              <a:cs typeface="Menlo Bold"/>
            </a:endParaRPr>
          </a:p>
          <a:p>
            <a:pPr marL="0" indent="0">
              <a:buNone/>
            </a:pPr>
            <a:r>
              <a:rPr lang="fr-FR" sz="1400" dirty="0" smtClean="0">
                <a:cs typeface="Menlo Bold"/>
              </a:rPr>
              <a:t>1. </a:t>
            </a:r>
            <a:r>
              <a:rPr lang="fr-FR" sz="1400" dirty="0" err="1" smtClean="0">
                <a:cs typeface="Menlo Bold"/>
              </a:rPr>
              <a:t>Query</a:t>
            </a:r>
            <a:r>
              <a:rPr lang="fr-FR" sz="1400" dirty="0" smtClean="0">
                <a:cs typeface="Menlo Bold"/>
              </a:rPr>
              <a:t> for the </a:t>
            </a:r>
            <a:r>
              <a:rPr lang="fr-FR" sz="2000" b="1" dirty="0" smtClean="0">
                <a:cs typeface="Menlo Bold"/>
              </a:rPr>
              <a:t>A </a:t>
            </a:r>
            <a:r>
              <a:rPr lang="fr-FR" sz="1400" dirty="0" err="1" smtClean="0">
                <a:cs typeface="Menlo Bold"/>
              </a:rPr>
              <a:t>resource</a:t>
            </a:r>
            <a:r>
              <a:rPr lang="fr-FR" sz="1400" dirty="0" smtClean="0">
                <a:cs typeface="Menlo Bold"/>
              </a:rPr>
              <a:t> record </a:t>
            </a:r>
            <a:r>
              <a:rPr lang="fr-FR" sz="1400" dirty="0" err="1" smtClean="0">
                <a:cs typeface="Menlo Bold"/>
              </a:rPr>
              <a:t>with</a:t>
            </a:r>
            <a:r>
              <a:rPr lang="fr-FR" sz="1400" dirty="0" smtClean="0">
                <a:cs typeface="Menlo Bold"/>
              </a:rPr>
              <a:t> EDNS0, DNSSEC-OK</a:t>
            </a:r>
            <a:endParaRPr lang="fr-FR" sz="1400" dirty="0">
              <a:cs typeface="Menlo Bold"/>
            </a:endParaRPr>
          </a:p>
          <a:p>
            <a:pPr marL="0" indent="0">
              <a:buNone/>
            </a:pPr>
            <a:r>
              <a:rPr lang="fr-FR" sz="1400" dirty="0" smtClean="0"/>
              <a:t>	</a:t>
            </a:r>
            <a:r>
              <a:rPr lang="fr-FR" sz="1400" dirty="0" err="1" smtClean="0"/>
              <a:t>query</a:t>
            </a:r>
            <a:r>
              <a:rPr lang="fr-FR" sz="1400" dirty="0"/>
              <a:t>: </a:t>
            </a:r>
            <a:r>
              <a:rPr lang="fr-FR" sz="1400" dirty="0" smtClean="0"/>
              <a:t>  e.t10000</a:t>
            </a:r>
            <a:r>
              <a:rPr lang="fr-FR" sz="1400" dirty="0"/>
              <a:t>.</a:t>
            </a:r>
            <a:r>
              <a:rPr lang="fr-FR" sz="1400" dirty="0" smtClean="0"/>
              <a:t>u204546887.s1412035201.i5053.vne0001.4f167.z.dotnxdomain.net </a:t>
            </a:r>
            <a:r>
              <a:rPr lang="fr-FR" sz="1400" dirty="0"/>
              <a:t>IN A +</a:t>
            </a:r>
            <a:r>
              <a:rPr lang="fr-FR" sz="1400" dirty="0" smtClean="0"/>
              <a:t>ED</a:t>
            </a:r>
          </a:p>
          <a:p>
            <a:pPr marL="0" indent="0">
              <a:buNone/>
            </a:pPr>
            <a:endParaRPr lang="fr-FR" sz="1400" dirty="0" smtClean="0"/>
          </a:p>
          <a:p>
            <a:pPr marL="0" indent="0">
              <a:buNone/>
            </a:pPr>
            <a:r>
              <a:rPr lang="fr-FR" sz="1400" dirty="0" smtClean="0"/>
              <a:t>2. </a:t>
            </a:r>
            <a:r>
              <a:rPr lang="fr-FR" sz="1400" dirty="0" err="1" smtClean="0"/>
              <a:t>Query</a:t>
            </a:r>
            <a:r>
              <a:rPr lang="fr-FR" sz="1400" dirty="0" smtClean="0"/>
              <a:t> the parent </a:t>
            </a:r>
            <a:r>
              <a:rPr lang="fr-FR" sz="1400" dirty="0" err="1" smtClean="0"/>
              <a:t>domain</a:t>
            </a:r>
            <a:r>
              <a:rPr lang="fr-FR" sz="1400" dirty="0" smtClean="0"/>
              <a:t> for the </a:t>
            </a:r>
            <a:r>
              <a:rPr lang="fr-FR" sz="2000" b="1" dirty="0" smtClean="0"/>
              <a:t>DS </a:t>
            </a:r>
            <a:r>
              <a:rPr lang="fr-FR" sz="1400" dirty="0" err="1" smtClean="0"/>
              <a:t>resource</a:t>
            </a:r>
            <a:r>
              <a:rPr lang="fr-FR" sz="1400" dirty="0" smtClean="0"/>
              <a:t> record </a:t>
            </a:r>
            <a:endParaRPr lang="fr-FR" sz="1400" dirty="0"/>
          </a:p>
          <a:p>
            <a:pPr marL="0" indent="0">
              <a:buNone/>
            </a:pPr>
            <a:r>
              <a:rPr lang="fr-FR" sz="1400" dirty="0" smtClean="0"/>
              <a:t>	</a:t>
            </a:r>
            <a:r>
              <a:rPr lang="en-US" sz="1400" dirty="0" smtClean="0"/>
              <a:t>query</a:t>
            </a:r>
            <a:r>
              <a:rPr lang="en-US" sz="1400" dirty="0"/>
              <a:t>: </a:t>
            </a:r>
            <a:r>
              <a:rPr lang="en-US" sz="1400" dirty="0" smtClean="0"/>
              <a:t>4f167.z.dotnxdomain.net </a:t>
            </a:r>
            <a:r>
              <a:rPr lang="en-US" sz="1400" dirty="0"/>
              <a:t>IN DS +</a:t>
            </a:r>
            <a:r>
              <a:rPr lang="en-US" sz="1400" dirty="0" smtClean="0"/>
              <a:t>ED</a:t>
            </a:r>
          </a:p>
          <a:p>
            <a:pPr marL="0" indent="0">
              <a:buNone/>
            </a:pPr>
            <a:endParaRPr lang="en-US" sz="1400" dirty="0"/>
          </a:p>
          <a:p>
            <a:pPr marL="0" indent="0">
              <a:buNone/>
            </a:pPr>
            <a:r>
              <a:rPr lang="en-US" sz="1400" dirty="0" smtClean="0"/>
              <a:t>3. Query for the </a:t>
            </a:r>
            <a:r>
              <a:rPr lang="en-US" sz="2000" b="1" dirty="0" smtClean="0"/>
              <a:t>DNSKEY</a:t>
            </a:r>
            <a:r>
              <a:rPr lang="en-US" sz="1400" dirty="0" smtClean="0"/>
              <a:t> resource record </a:t>
            </a:r>
          </a:p>
          <a:p>
            <a:pPr marL="0" indent="0">
              <a:buNone/>
            </a:pPr>
            <a:r>
              <a:rPr lang="en-US" sz="1400" dirty="0" smtClean="0"/>
              <a:t>	query</a:t>
            </a:r>
            <a:r>
              <a:rPr lang="en-US" sz="1400" dirty="0"/>
              <a:t>: </a:t>
            </a:r>
            <a:r>
              <a:rPr lang="en-US" sz="1400" dirty="0" smtClean="0"/>
              <a:t>4f167.z.dotnxdomain.net </a:t>
            </a:r>
            <a:r>
              <a:rPr lang="en-US" sz="1400" dirty="0"/>
              <a:t>IN DNSKEY </a:t>
            </a:r>
            <a:r>
              <a:rPr lang="en-US" sz="1400" dirty="0" smtClean="0"/>
              <a:t>+ED</a:t>
            </a:r>
            <a:endParaRPr lang="fr-FR" sz="1400" dirty="0" smtClean="0"/>
          </a:p>
          <a:p>
            <a:pPr marL="0" indent="0">
              <a:buNone/>
            </a:pPr>
            <a:endParaRPr lang="fr-FR" sz="1400" dirty="0">
              <a:latin typeface="Menlo Bold"/>
              <a:cs typeface="Menlo Bold"/>
            </a:endParaRPr>
          </a:p>
          <a:p>
            <a:pPr marL="0" indent="0">
              <a:buNone/>
            </a:pPr>
            <a:endParaRPr lang="fr-FR" sz="3600" dirty="0">
              <a:latin typeface="Menlo Bold"/>
              <a:cs typeface="Menlo Bold"/>
            </a:endParaRPr>
          </a:p>
          <a:p>
            <a:endParaRPr lang="en-US" sz="3600" dirty="0"/>
          </a:p>
        </p:txBody>
      </p:sp>
    </p:spTree>
    <p:extLst>
      <p:ext uri="{BB962C8B-B14F-4D97-AF65-F5344CB8AC3E}">
        <p14:creationId xmlns:p14="http://schemas.microsoft.com/office/powerpoint/2010/main" val="2355149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28825</TotalTime>
  <Words>2822</Words>
  <Application>Microsoft Macintosh PowerPoint</Application>
  <PresentationFormat>On-screen Show (4:3)</PresentationFormat>
  <Paragraphs>438</Paragraphs>
  <Slides>41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AhnbergHand</vt:lpstr>
      <vt:lpstr>Bradley Hand ITC TT-Bold</vt:lpstr>
      <vt:lpstr>Calibri</vt:lpstr>
      <vt:lpstr>Lucida Console</vt:lpstr>
      <vt:lpstr>Menlo</vt:lpstr>
      <vt:lpstr>Menlo Bold</vt:lpstr>
      <vt:lpstr>Menlo Regular</vt:lpstr>
      <vt:lpstr>Powderfinger Type</vt:lpstr>
      <vt:lpstr>Wingdings</vt:lpstr>
      <vt:lpstr>Arial</vt:lpstr>
      <vt:lpstr>Office Theme</vt:lpstr>
      <vt:lpstr>ECDSA P-256 support in DNSSEC-validating Resolvers</vt:lpstr>
      <vt:lpstr>ECDSA</vt:lpstr>
      <vt:lpstr>ECDSA vs RSS</vt:lpstr>
      <vt:lpstr> So lets use ECDSA for DNSSEC</vt:lpstr>
      <vt:lpstr> So lets use ECDSA for DNSSEC</vt:lpstr>
      <vt:lpstr>The Test Environment</vt:lpstr>
      <vt:lpstr>The Test Environment</vt:lpstr>
      <vt:lpstr>A Naive View of the DNS in Operation</vt:lpstr>
      <vt:lpstr>Theory: DNSSEC Validating Queries</vt:lpstr>
      <vt:lpstr>Practice: The DNS is “messy”</vt:lpstr>
      <vt:lpstr>DNS Mess!</vt:lpstr>
      <vt:lpstr>DNS Mess!</vt:lpstr>
      <vt:lpstr>DNS resolver failure modes for an unknown signing algorithm</vt:lpstr>
      <vt:lpstr>DNS resolver failure modes for an unknown signing algorithm</vt:lpstr>
      <vt:lpstr>The Words of the Ancients</vt:lpstr>
      <vt:lpstr>The Words of the Ancients</vt:lpstr>
      <vt:lpstr>First Approach to answering the ECDSA question – Statistical Inference</vt:lpstr>
      <vt:lpstr>Results: 2014</vt:lpstr>
      <vt:lpstr>And then we changed things…</vt:lpstr>
      <vt:lpstr>We changed the Test Rig</vt:lpstr>
      <vt:lpstr>The RSA DNSSEC Validator Test Rig</vt:lpstr>
      <vt:lpstr>Then we changed it again! </vt:lpstr>
      <vt:lpstr>The ECDSA DNSSEC Validator Test Rig</vt:lpstr>
      <vt:lpstr>Hmmm</vt:lpstr>
      <vt:lpstr>RSA – Glue vs Glueless</vt:lpstr>
      <vt:lpstr>Results</vt:lpstr>
      <vt:lpstr>Results</vt:lpstr>
      <vt:lpstr>Results: 2016</vt:lpstr>
      <vt:lpstr>Second Approach  to answering the ECC question – DNS + WEB</vt:lpstr>
      <vt:lpstr>Results</vt:lpstr>
      <vt:lpstr>Where?</vt:lpstr>
      <vt:lpstr>Which AS?</vt:lpstr>
      <vt:lpstr>Which Resolver?</vt:lpstr>
      <vt:lpstr>Which Resolver?</vt:lpstr>
      <vt:lpstr>Why?</vt:lpstr>
      <vt:lpstr>PowerPoint Presentation</vt:lpstr>
      <vt:lpstr>Why?</vt:lpstr>
      <vt:lpstr>Why?</vt:lpstr>
      <vt:lpstr>Is ECDSA a viable crypto algorithm for DNSSEC?</vt:lpstr>
      <vt:lpstr>ECDSA in the (semi-)wild</vt:lpstr>
      <vt:lpstr>Thanks!</vt:lpstr>
    </vt:vector>
  </TitlesOfParts>
  <Company>APNIC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ECC support in DNSSEC-validating Resolvers</dc:title>
  <dc:creator>Geoff Huston</dc:creator>
  <cp:lastModifiedBy>Geoff Huston</cp:lastModifiedBy>
  <cp:revision>155</cp:revision>
  <dcterms:created xsi:type="dcterms:W3CDTF">2014-09-17T08:23:30Z</dcterms:created>
  <dcterms:modified xsi:type="dcterms:W3CDTF">2016-03-23T00:33:11Z</dcterms:modified>
</cp:coreProperties>
</file>