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1" r:id="rId9"/>
    <p:sldId id="300" r:id="rId10"/>
    <p:sldId id="302" r:id="rId11"/>
    <p:sldId id="303" r:id="rId12"/>
    <p:sldId id="310" r:id="rId13"/>
    <p:sldId id="305" r:id="rId14"/>
    <p:sldId id="307" r:id="rId15"/>
    <p:sldId id="306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 snapToGrid="0" snapToObjects="1">
      <p:cViewPr varScale="1">
        <p:scale>
          <a:sx n="148" d="100"/>
          <a:sy n="148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A2EC-ADB3-1A47-BEA1-D3D766A42636}" type="datetimeFigureOut">
              <a:rPr lang="en-US" smtClean="0"/>
              <a:t>2/24/16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8552-6F3A-FE4D-BBC7-A315D743F2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2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8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6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9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7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9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8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61B-FA7C-C549-A063-81DEAABB7BE4}" type="datetimeFigureOut">
              <a:rPr lang="en-US" smtClean="0"/>
              <a:t>2/24/16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Zombies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761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65683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Days, All DNS 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06841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Days, All DNS 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5" name="Freeform 4"/>
          <p:cNvSpPr/>
          <p:nvPr/>
        </p:nvSpPr>
        <p:spPr>
          <a:xfrm>
            <a:off x="1706084" y="3364208"/>
            <a:ext cx="640309" cy="1052518"/>
          </a:xfrm>
          <a:custGeom>
            <a:avLst/>
            <a:gdLst>
              <a:gd name="connsiteX0" fmla="*/ 312498 w 640309"/>
              <a:gd name="connsiteY0" fmla="*/ 621198 h 1052518"/>
              <a:gd name="connsiteX1" fmla="*/ 640302 w 640309"/>
              <a:gd name="connsiteY1" fmla="*/ 491801 h 1052518"/>
              <a:gd name="connsiteX2" fmla="*/ 321125 w 640309"/>
              <a:gd name="connsiteY2" fmla="*/ 96 h 1052518"/>
              <a:gd name="connsiteX3" fmla="*/ 1947 w 640309"/>
              <a:gd name="connsiteY3" fmla="*/ 534934 h 1052518"/>
              <a:gd name="connsiteX4" fmla="*/ 476400 w 640309"/>
              <a:gd name="connsiteY4" fmla="*/ 1052518 h 105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309" h="1052518">
                <a:moveTo>
                  <a:pt x="312498" y="621198"/>
                </a:moveTo>
                <a:cubicBezTo>
                  <a:pt x="475681" y="608258"/>
                  <a:pt x="638864" y="595318"/>
                  <a:pt x="640302" y="491801"/>
                </a:cubicBezTo>
                <a:cubicBezTo>
                  <a:pt x="641740" y="388284"/>
                  <a:pt x="427517" y="-7093"/>
                  <a:pt x="321125" y="96"/>
                </a:cubicBezTo>
                <a:cubicBezTo>
                  <a:pt x="214733" y="7285"/>
                  <a:pt x="-23932" y="359530"/>
                  <a:pt x="1947" y="534934"/>
                </a:cubicBezTo>
                <a:cubicBezTo>
                  <a:pt x="27826" y="710338"/>
                  <a:pt x="476400" y="1052518"/>
                  <a:pt x="476400" y="105251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5888" y="4528870"/>
            <a:ext cx="6981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50% of all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zombie queries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are more than 6 months old!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6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57673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6" name="TextBox 5"/>
          <p:cNvSpPr txBox="1"/>
          <p:nvPr/>
        </p:nvSpPr>
        <p:spPr>
          <a:xfrm flipH="1">
            <a:off x="5737257" y="6337828"/>
            <a:ext cx="350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1 query every 3 seconds!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936302" y="4871419"/>
            <a:ext cx="787698" cy="961440"/>
          </a:xfrm>
          <a:custGeom>
            <a:avLst/>
            <a:gdLst>
              <a:gd name="connsiteX0" fmla="*/ 138023 w 787698"/>
              <a:gd name="connsiteY0" fmla="*/ 140528 h 961440"/>
              <a:gd name="connsiteX1" fmla="*/ 138023 w 787698"/>
              <a:gd name="connsiteY1" fmla="*/ 770256 h 961440"/>
              <a:gd name="connsiteX2" fmla="*/ 517585 w 787698"/>
              <a:gd name="connsiteY2" fmla="*/ 942785 h 961440"/>
              <a:gd name="connsiteX3" fmla="*/ 785004 w 787698"/>
              <a:gd name="connsiteY3" fmla="*/ 399321 h 961440"/>
              <a:gd name="connsiteX4" fmla="*/ 353683 w 787698"/>
              <a:gd name="connsiteY4" fmla="*/ 11132 h 961440"/>
              <a:gd name="connsiteX5" fmla="*/ 0 w 787698"/>
              <a:gd name="connsiteY5" fmla="*/ 97396 h 9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698" h="961440">
                <a:moveTo>
                  <a:pt x="138023" y="140528"/>
                </a:moveTo>
                <a:cubicBezTo>
                  <a:pt x="106393" y="388537"/>
                  <a:pt x="74763" y="636547"/>
                  <a:pt x="138023" y="770256"/>
                </a:cubicBezTo>
                <a:cubicBezTo>
                  <a:pt x="201283" y="903965"/>
                  <a:pt x="409755" y="1004608"/>
                  <a:pt x="517585" y="942785"/>
                </a:cubicBezTo>
                <a:cubicBezTo>
                  <a:pt x="625415" y="880963"/>
                  <a:pt x="812321" y="554596"/>
                  <a:pt x="785004" y="399321"/>
                </a:cubicBezTo>
                <a:cubicBezTo>
                  <a:pt x="757687" y="244046"/>
                  <a:pt x="484517" y="61453"/>
                  <a:pt x="353683" y="11132"/>
                </a:cubicBezTo>
                <a:cubicBezTo>
                  <a:pt x="222849" y="-39189"/>
                  <a:pt x="0" y="97396"/>
                  <a:pt x="0" y="9739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96023" y="5783723"/>
            <a:ext cx="1071173" cy="548066"/>
          </a:xfrm>
          <a:custGeom>
            <a:avLst/>
            <a:gdLst>
              <a:gd name="connsiteX0" fmla="*/ 0 w 1071173"/>
              <a:gd name="connsiteY0" fmla="*/ 548066 h 548066"/>
              <a:gd name="connsiteX1" fmla="*/ 422694 w 1071173"/>
              <a:gd name="connsiteY1" fmla="*/ 263394 h 548066"/>
              <a:gd name="connsiteX2" fmla="*/ 1000664 w 1071173"/>
              <a:gd name="connsiteY2" fmla="*/ 30481 h 548066"/>
              <a:gd name="connsiteX3" fmla="*/ 707366 w 1071173"/>
              <a:gd name="connsiteY3" fmla="*/ 4602 h 548066"/>
              <a:gd name="connsiteX4" fmla="*/ 1061049 w 1071173"/>
              <a:gd name="connsiteY4" fmla="*/ 47734 h 548066"/>
              <a:gd name="connsiteX5" fmla="*/ 940279 w 1071173"/>
              <a:gd name="connsiteY5" fmla="*/ 315152 h 5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173" h="548066">
                <a:moveTo>
                  <a:pt x="0" y="548066"/>
                </a:moveTo>
                <a:cubicBezTo>
                  <a:pt x="127958" y="448862"/>
                  <a:pt x="255917" y="349658"/>
                  <a:pt x="422694" y="263394"/>
                </a:cubicBezTo>
                <a:cubicBezTo>
                  <a:pt x="589471" y="177130"/>
                  <a:pt x="953219" y="73613"/>
                  <a:pt x="1000664" y="30481"/>
                </a:cubicBezTo>
                <a:cubicBezTo>
                  <a:pt x="1048109" y="-12651"/>
                  <a:pt x="697302" y="1726"/>
                  <a:pt x="707366" y="4602"/>
                </a:cubicBezTo>
                <a:cubicBezTo>
                  <a:pt x="717430" y="7477"/>
                  <a:pt x="1022230" y="-4024"/>
                  <a:pt x="1061049" y="47734"/>
                </a:cubicBezTo>
                <a:cubicBezTo>
                  <a:pt x="1099868" y="99492"/>
                  <a:pt x="1020073" y="207322"/>
                  <a:pt x="940279" y="31515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178848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4517"/>
            <a:ext cx="8229600" cy="4488872"/>
          </a:xfrm>
        </p:spPr>
      </p:pic>
      <p:sp>
        <p:nvSpPr>
          <p:cNvPr id="6" name="TextBox 5"/>
          <p:cNvSpPr txBox="1"/>
          <p:nvPr/>
        </p:nvSpPr>
        <p:spPr>
          <a:xfrm>
            <a:off x="1233577" y="1333526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2/3 of all queries occur once per day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88814" y="1604517"/>
            <a:ext cx="1931914" cy="759124"/>
          </a:xfrm>
          <a:custGeom>
            <a:avLst/>
            <a:gdLst>
              <a:gd name="connsiteX0" fmla="*/ 1785714 w 1931914"/>
              <a:gd name="connsiteY0" fmla="*/ 0 h 759124"/>
              <a:gd name="connsiteX1" fmla="*/ 1768461 w 1931914"/>
              <a:gd name="connsiteY1" fmla="*/ 552090 h 759124"/>
              <a:gd name="connsiteX2" fmla="*/ 129442 w 1931914"/>
              <a:gd name="connsiteY2" fmla="*/ 586596 h 759124"/>
              <a:gd name="connsiteX3" fmla="*/ 276092 w 1931914"/>
              <a:gd name="connsiteY3" fmla="*/ 483079 h 759124"/>
              <a:gd name="connsiteX4" fmla="*/ 46 w 1931914"/>
              <a:gd name="connsiteY4" fmla="*/ 629728 h 759124"/>
              <a:gd name="connsiteX5" fmla="*/ 258839 w 1931914"/>
              <a:gd name="connsiteY5" fmla="*/ 759124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914" h="759124">
                <a:moveTo>
                  <a:pt x="1785714" y="0"/>
                </a:moveTo>
                <a:cubicBezTo>
                  <a:pt x="1915110" y="227162"/>
                  <a:pt x="2044506" y="454324"/>
                  <a:pt x="1768461" y="552090"/>
                </a:cubicBezTo>
                <a:cubicBezTo>
                  <a:pt x="1492416" y="649856"/>
                  <a:pt x="378170" y="598098"/>
                  <a:pt x="129442" y="586596"/>
                </a:cubicBezTo>
                <a:cubicBezTo>
                  <a:pt x="-119286" y="575094"/>
                  <a:pt x="297658" y="475890"/>
                  <a:pt x="276092" y="483079"/>
                </a:cubicBezTo>
                <a:cubicBezTo>
                  <a:pt x="254526" y="490268"/>
                  <a:pt x="2921" y="583721"/>
                  <a:pt x="46" y="629728"/>
                </a:cubicBezTo>
                <a:cubicBezTo>
                  <a:pt x="-2829" y="675735"/>
                  <a:pt x="128005" y="717429"/>
                  <a:pt x="258839" y="75912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279316" y="3253951"/>
            <a:ext cx="374643" cy="541672"/>
          </a:xfrm>
          <a:custGeom>
            <a:avLst/>
            <a:gdLst>
              <a:gd name="connsiteX0" fmla="*/ 206420 w 374643"/>
              <a:gd name="connsiteY0" fmla="*/ 429528 h 541672"/>
              <a:gd name="connsiteX1" fmla="*/ 370322 w 374643"/>
              <a:gd name="connsiteY1" fmla="*/ 58592 h 541672"/>
              <a:gd name="connsiteX2" fmla="*/ 51144 w 374643"/>
              <a:gd name="connsiteY2" fmla="*/ 24087 h 541672"/>
              <a:gd name="connsiteX3" fmla="*/ 8012 w 374643"/>
              <a:gd name="connsiteY3" fmla="*/ 291506 h 541672"/>
              <a:gd name="connsiteX4" fmla="*/ 128782 w 374643"/>
              <a:gd name="connsiteY4" fmla="*/ 541672 h 5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43" h="541672">
                <a:moveTo>
                  <a:pt x="206420" y="429528"/>
                </a:moveTo>
                <a:cubicBezTo>
                  <a:pt x="301310" y="277846"/>
                  <a:pt x="396201" y="126165"/>
                  <a:pt x="370322" y="58592"/>
                </a:cubicBezTo>
                <a:cubicBezTo>
                  <a:pt x="344443" y="-8981"/>
                  <a:pt x="111529" y="-14732"/>
                  <a:pt x="51144" y="24087"/>
                </a:cubicBezTo>
                <a:cubicBezTo>
                  <a:pt x="-9241" y="62906"/>
                  <a:pt x="-4928" y="205242"/>
                  <a:pt x="8012" y="291506"/>
                </a:cubicBezTo>
                <a:cubicBezTo>
                  <a:pt x="20952" y="377770"/>
                  <a:pt x="128782" y="541672"/>
                  <a:pt x="128782" y="541672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97524" y="2674189"/>
            <a:ext cx="501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Do Zombies have a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32 “hours” per day?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747622" y="3105509"/>
            <a:ext cx="238446" cy="388189"/>
          </a:xfrm>
          <a:custGeom>
            <a:avLst/>
            <a:gdLst>
              <a:gd name="connsiteX0" fmla="*/ 238446 w 238446"/>
              <a:gd name="connsiteY0" fmla="*/ 0 h 388189"/>
              <a:gd name="connsiteX1" fmla="*/ 152182 w 238446"/>
              <a:gd name="connsiteY1" fmla="*/ 198408 h 388189"/>
              <a:gd name="connsiteX2" fmla="*/ 14159 w 238446"/>
              <a:gd name="connsiteY2" fmla="*/ 267419 h 388189"/>
              <a:gd name="connsiteX3" fmla="*/ 40038 w 238446"/>
              <a:gd name="connsiteY3" fmla="*/ 172529 h 388189"/>
              <a:gd name="connsiteX4" fmla="*/ 5533 w 238446"/>
              <a:gd name="connsiteY4" fmla="*/ 293299 h 388189"/>
              <a:gd name="connsiteX5" fmla="*/ 178061 w 238446"/>
              <a:gd name="connsiteY5" fmla="*/ 388189 h 38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46" h="388189">
                <a:moveTo>
                  <a:pt x="238446" y="0"/>
                </a:moveTo>
                <a:cubicBezTo>
                  <a:pt x="214004" y="76919"/>
                  <a:pt x="189563" y="153838"/>
                  <a:pt x="152182" y="198408"/>
                </a:cubicBezTo>
                <a:cubicBezTo>
                  <a:pt x="114801" y="242978"/>
                  <a:pt x="32850" y="271732"/>
                  <a:pt x="14159" y="267419"/>
                </a:cubicBezTo>
                <a:cubicBezTo>
                  <a:pt x="-4532" y="263106"/>
                  <a:pt x="41476" y="168216"/>
                  <a:pt x="40038" y="172529"/>
                </a:cubicBezTo>
                <a:cubicBezTo>
                  <a:pt x="38600" y="176842"/>
                  <a:pt x="-17471" y="257356"/>
                  <a:pt x="5533" y="293299"/>
                </a:cubicBezTo>
                <a:cubicBezTo>
                  <a:pt x="28537" y="329242"/>
                  <a:pt x="178061" y="388189"/>
                  <a:pt x="178061" y="38818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the result of a collection of deranged DNS recursive resolvers with an obsession about never forgetting a thing?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web proxies that just have too much time (and space) on their hands and want to fill </a:t>
            </a:r>
            <a:r>
              <a:rPr lang="en-US" dirty="0" smtClean="0"/>
              <a:t>all that </a:t>
            </a:r>
            <a:r>
              <a:rPr lang="en-US" dirty="0" smtClean="0"/>
              <a:t>space with a vast collection of </a:t>
            </a:r>
            <a:r>
              <a:rPr lang="en-US" dirty="0" smtClean="0"/>
              <a:t>identical 1x1 </a:t>
            </a:r>
            <a:r>
              <a:rPr lang="en-US" dirty="0" smtClean="0"/>
              <a:t>pixel gifs?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look at web zombies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5372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598543" y="4011283"/>
            <a:ext cx="897148" cy="70008"/>
          </a:xfrm>
          <a:custGeom>
            <a:avLst/>
            <a:gdLst>
              <a:gd name="connsiteX0" fmla="*/ 897148 w 897148"/>
              <a:gd name="connsiteY0" fmla="*/ 34506 h 70008"/>
              <a:gd name="connsiteX1" fmla="*/ 327804 w 897148"/>
              <a:gd name="connsiteY1" fmla="*/ 69011 h 70008"/>
              <a:gd name="connsiteX2" fmla="*/ 0 w 897148"/>
              <a:gd name="connsiteY2" fmla="*/ 0 h 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148" h="70008">
                <a:moveTo>
                  <a:pt x="897148" y="34506"/>
                </a:moveTo>
                <a:cubicBezTo>
                  <a:pt x="687238" y="54634"/>
                  <a:pt x="477329" y="74762"/>
                  <a:pt x="327804" y="69011"/>
                </a:cubicBezTo>
                <a:cubicBezTo>
                  <a:pt x="178279" y="63260"/>
                  <a:pt x="89139" y="31630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7" name="Freeform 6"/>
          <p:cNvSpPr/>
          <p:nvPr/>
        </p:nvSpPr>
        <p:spPr>
          <a:xfrm>
            <a:off x="1268058" y="3113902"/>
            <a:ext cx="502358" cy="405675"/>
          </a:xfrm>
          <a:custGeom>
            <a:avLst/>
            <a:gdLst>
              <a:gd name="connsiteX0" fmla="*/ 120795 w 502358"/>
              <a:gd name="connsiteY0" fmla="*/ 259026 h 405675"/>
              <a:gd name="connsiteX1" fmla="*/ 500357 w 502358"/>
              <a:gd name="connsiteY1" fmla="*/ 95124 h 405675"/>
              <a:gd name="connsiteX2" fmla="*/ 258817 w 502358"/>
              <a:gd name="connsiteY2" fmla="*/ 234 h 405675"/>
              <a:gd name="connsiteX3" fmla="*/ 25 w 502358"/>
              <a:gd name="connsiteY3" fmla="*/ 121004 h 405675"/>
              <a:gd name="connsiteX4" fmla="*/ 241565 w 502358"/>
              <a:gd name="connsiteY4" fmla="*/ 405675 h 4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58" h="405675">
                <a:moveTo>
                  <a:pt x="120795" y="259026"/>
                </a:moveTo>
                <a:cubicBezTo>
                  <a:pt x="299074" y="198641"/>
                  <a:pt x="477353" y="138256"/>
                  <a:pt x="500357" y="95124"/>
                </a:cubicBezTo>
                <a:cubicBezTo>
                  <a:pt x="523361" y="51992"/>
                  <a:pt x="342206" y="-4079"/>
                  <a:pt x="258817" y="234"/>
                </a:cubicBezTo>
                <a:cubicBezTo>
                  <a:pt x="175428" y="4547"/>
                  <a:pt x="2900" y="53431"/>
                  <a:pt x="25" y="121004"/>
                </a:cubicBezTo>
                <a:cubicBezTo>
                  <a:pt x="-2850" y="188577"/>
                  <a:pt x="241565" y="405675"/>
                  <a:pt x="241565" y="405675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2144" y="274457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all zombie URLs are less than 4 days old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992205" y="3079630"/>
            <a:ext cx="1731588" cy="316746"/>
          </a:xfrm>
          <a:custGeom>
            <a:avLst/>
            <a:gdLst>
              <a:gd name="connsiteX0" fmla="*/ 1484240 w 1731588"/>
              <a:gd name="connsiteY0" fmla="*/ 0 h 316746"/>
              <a:gd name="connsiteX1" fmla="*/ 1691274 w 1731588"/>
              <a:gd name="connsiteY1" fmla="*/ 293298 h 316746"/>
              <a:gd name="connsiteX2" fmla="*/ 776874 w 1731588"/>
              <a:gd name="connsiteY2" fmla="*/ 284672 h 316746"/>
              <a:gd name="connsiteX3" fmla="*/ 9123 w 1731588"/>
              <a:gd name="connsiteY3" fmla="*/ 172528 h 316746"/>
              <a:gd name="connsiteX4" fmla="*/ 336927 w 1731588"/>
              <a:gd name="connsiteY4" fmla="*/ 129396 h 316746"/>
              <a:gd name="connsiteX5" fmla="*/ 60882 w 1731588"/>
              <a:gd name="connsiteY5" fmla="*/ 172528 h 316746"/>
              <a:gd name="connsiteX6" fmla="*/ 121267 w 1731588"/>
              <a:gd name="connsiteY6" fmla="*/ 276045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588" h="316746">
                <a:moveTo>
                  <a:pt x="1484240" y="0"/>
                </a:moveTo>
                <a:cubicBezTo>
                  <a:pt x="1646704" y="122926"/>
                  <a:pt x="1809168" y="245853"/>
                  <a:pt x="1691274" y="293298"/>
                </a:cubicBezTo>
                <a:cubicBezTo>
                  <a:pt x="1573380" y="340743"/>
                  <a:pt x="1057232" y="304800"/>
                  <a:pt x="776874" y="284672"/>
                </a:cubicBezTo>
                <a:cubicBezTo>
                  <a:pt x="496516" y="264544"/>
                  <a:pt x="82447" y="198407"/>
                  <a:pt x="9123" y="172528"/>
                </a:cubicBezTo>
                <a:cubicBezTo>
                  <a:pt x="-64202" y="146649"/>
                  <a:pt x="328301" y="129396"/>
                  <a:pt x="336927" y="129396"/>
                </a:cubicBezTo>
                <a:cubicBezTo>
                  <a:pt x="345553" y="129396"/>
                  <a:pt x="96825" y="148086"/>
                  <a:pt x="60882" y="172528"/>
                </a:cubicBezTo>
                <a:cubicBezTo>
                  <a:pt x="24939" y="196970"/>
                  <a:pt x="73103" y="236507"/>
                  <a:pt x="121267" y="27604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What we did: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2513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Run an online advertisement with an embedded measurement script</a:t>
            </a:r>
          </a:p>
          <a:p>
            <a:pPr lvl="1"/>
            <a:r>
              <a:rPr lang="en-AU" dirty="0" smtClean="0"/>
              <a:t>The script caused the browser to fetch a number of 1x1 ‘blots’</a:t>
            </a:r>
          </a:p>
          <a:p>
            <a:pPr lvl="1"/>
            <a:r>
              <a:rPr lang="en-AU" dirty="0" smtClean="0"/>
              <a:t>To ensure that we had a clear view of the actions of the user and the DNS resolvers they use, we used unique URL labels.</a:t>
            </a:r>
          </a:p>
          <a:p>
            <a:pPr marL="457200" lvl="1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83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URL Repeats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07189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vs URLs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3" name="TextBox 2"/>
          <p:cNvSpPr txBox="1"/>
          <p:nvPr/>
        </p:nvSpPr>
        <p:spPr>
          <a:xfrm flipH="1">
            <a:off x="3349634" y="3303917"/>
            <a:ext cx="429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DNS zombies are living their own zombie half life! They are not the hell spawn of zombie URLS!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1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that on the Internet very little is allowed to be </a:t>
            </a:r>
            <a:r>
              <a:rPr lang="en-US" dirty="0" smtClean="0"/>
              <a:t>forgotten</a:t>
            </a:r>
          </a:p>
          <a:p>
            <a:endParaRPr lang="en-US" dirty="0" smtClean="0"/>
          </a:p>
          <a:p>
            <a:r>
              <a:rPr lang="en-US" dirty="0" smtClean="0"/>
              <a:t>We can use this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91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(0..100) { dig IN A query;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86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</a:t>
            </a:r>
            <a:r>
              <a:rPr lang="en-US" dirty="0" smtClean="0"/>
              <a:t>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</a:t>
            </a:r>
            <a:r>
              <a:rPr lang="en-US" dirty="0" smtClean="0"/>
              <a:t>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wait(query, </a:t>
            </a:r>
            <a:r>
              <a:rPr lang="en-US" dirty="0" smtClean="0"/>
              <a:t>“</a:t>
            </a:r>
            <a:r>
              <a:rPr lang="en-US" dirty="0" err="1" smtClean="0"/>
              <a:t>index.storage</a:t>
            </a:r>
            <a:r>
              <a:rPr lang="en-US" dirty="0" smtClean="0"/>
              <a:t>”</a:t>
            </a:r>
            <a:r>
              <a:rPr lang="en-US" dirty="0" smtClean="0"/>
              <a:t>)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</a:t>
            </a:r>
            <a:r>
              <a:rPr lang="en-US" dirty="0" smtClean="0"/>
              <a:t>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wait(query, </a:t>
            </a:r>
            <a:r>
              <a:rPr lang="en-US" dirty="0" smtClean="0"/>
              <a:t>“</a:t>
            </a:r>
            <a:r>
              <a:rPr lang="en-US" dirty="0" err="1" smtClean="0"/>
              <a:t>index.storage</a:t>
            </a:r>
            <a:r>
              <a:rPr lang="en-US" dirty="0" smtClean="0"/>
              <a:t>”</a:t>
            </a:r>
            <a:r>
              <a:rPr lang="en-US" dirty="0" smtClean="0"/>
              <a:t>)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Delete(index)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print(“I’m sorry Dave, I can’t do that”)</a:t>
            </a:r>
          </a:p>
        </p:txBody>
      </p:sp>
    </p:spTree>
    <p:extLst>
      <p:ext uri="{BB962C8B-B14F-4D97-AF65-F5344CB8AC3E}">
        <p14:creationId xmlns:p14="http://schemas.microsoft.com/office/powerpoint/2010/main" val="88569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0610">
            <a:off x="441960" y="29568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5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" y="1992702"/>
            <a:ext cx="9014972" cy="4492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Impressions per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8571" y="2683033"/>
            <a:ext cx="4546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 are currently serving some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8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Ad impressions per day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615736" y="3090398"/>
            <a:ext cx="1626147" cy="587877"/>
          </a:xfrm>
          <a:custGeom>
            <a:avLst/>
            <a:gdLst>
              <a:gd name="connsiteX0" fmla="*/ 0 w 1677178"/>
              <a:gd name="connsiteY0" fmla="*/ 8311 h 604979"/>
              <a:gd name="connsiteX1" fmla="*/ 672860 w 1677178"/>
              <a:gd name="connsiteY1" fmla="*/ 77323 h 604979"/>
              <a:gd name="connsiteX2" fmla="*/ 1604513 w 1677178"/>
              <a:gd name="connsiteY2" fmla="*/ 569028 h 604979"/>
              <a:gd name="connsiteX3" fmla="*/ 1578634 w 1677178"/>
              <a:gd name="connsiteY3" fmla="*/ 370621 h 604979"/>
              <a:gd name="connsiteX4" fmla="*/ 1664898 w 1677178"/>
              <a:gd name="connsiteY4" fmla="*/ 594908 h 604979"/>
              <a:gd name="connsiteX5" fmla="*/ 1268083 w 1677178"/>
              <a:gd name="connsiteY5" fmla="*/ 569028 h 60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178" h="604979">
                <a:moveTo>
                  <a:pt x="0" y="8311"/>
                </a:moveTo>
                <a:cubicBezTo>
                  <a:pt x="202720" y="-3910"/>
                  <a:pt x="405441" y="-16130"/>
                  <a:pt x="672860" y="77323"/>
                </a:cubicBezTo>
                <a:cubicBezTo>
                  <a:pt x="940279" y="170776"/>
                  <a:pt x="1453551" y="520145"/>
                  <a:pt x="1604513" y="569028"/>
                </a:cubicBezTo>
                <a:cubicBezTo>
                  <a:pt x="1755475" y="617911"/>
                  <a:pt x="1568570" y="366308"/>
                  <a:pt x="1578634" y="370621"/>
                </a:cubicBezTo>
                <a:cubicBezTo>
                  <a:pt x="1588698" y="374934"/>
                  <a:pt x="1716657" y="561840"/>
                  <a:pt x="1664898" y="594908"/>
                </a:cubicBezTo>
                <a:cubicBezTo>
                  <a:pt x="1613140" y="627976"/>
                  <a:pt x="1268083" y="569028"/>
                  <a:pt x="1268083" y="569028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446451" y="3405292"/>
            <a:ext cx="677905" cy="1014289"/>
          </a:xfrm>
          <a:custGeom>
            <a:avLst/>
            <a:gdLst>
              <a:gd name="connsiteX0" fmla="*/ 293737 w 467943"/>
              <a:gd name="connsiteY0" fmla="*/ 112143 h 667805"/>
              <a:gd name="connsiteX1" fmla="*/ 439 w 467943"/>
              <a:gd name="connsiteY1" fmla="*/ 258792 h 667805"/>
              <a:gd name="connsiteX2" fmla="*/ 233353 w 467943"/>
              <a:gd name="connsiteY2" fmla="*/ 664233 h 667805"/>
              <a:gd name="connsiteX3" fmla="*/ 466266 w 467943"/>
              <a:gd name="connsiteY3" fmla="*/ 431320 h 667805"/>
              <a:gd name="connsiteX4" fmla="*/ 319617 w 467943"/>
              <a:gd name="connsiteY4" fmla="*/ 0 h 6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43" h="667805">
                <a:moveTo>
                  <a:pt x="293737" y="112143"/>
                </a:moveTo>
                <a:cubicBezTo>
                  <a:pt x="152120" y="139460"/>
                  <a:pt x="10503" y="166777"/>
                  <a:pt x="439" y="258792"/>
                </a:cubicBezTo>
                <a:cubicBezTo>
                  <a:pt x="-9625" y="350807"/>
                  <a:pt x="155715" y="635478"/>
                  <a:pt x="233353" y="664233"/>
                </a:cubicBezTo>
                <a:cubicBezTo>
                  <a:pt x="310991" y="692988"/>
                  <a:pt x="451889" y="542025"/>
                  <a:pt x="466266" y="431320"/>
                </a:cubicBezTo>
                <a:cubicBezTo>
                  <a:pt x="480643" y="320615"/>
                  <a:pt x="400130" y="160307"/>
                  <a:pt x="319617" y="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generating some </a:t>
            </a:r>
            <a:r>
              <a:rPr lang="en-US" dirty="0" smtClean="0"/>
              <a:t>24 </a:t>
            </a:r>
            <a:r>
              <a:rPr lang="en-US" dirty="0" smtClean="0"/>
              <a:t>million DNS queries for “unique” DNS names per day</a:t>
            </a:r>
          </a:p>
          <a:p>
            <a:r>
              <a:rPr lang="en-US" dirty="0" smtClean="0"/>
              <a:t>And similarly performing some </a:t>
            </a:r>
            <a:r>
              <a:rPr lang="en-US" dirty="0" smtClean="0"/>
              <a:t>24</a:t>
            </a:r>
            <a:r>
              <a:rPr lang="en-US" dirty="0" smtClean="0"/>
              <a:t> </a:t>
            </a:r>
            <a:r>
              <a:rPr lang="en-US" dirty="0" smtClean="0"/>
              <a:t>million HTTP blot fetches for “unique” URLs per day</a:t>
            </a:r>
          </a:p>
        </p:txBody>
      </p:sp>
    </p:spTree>
    <p:extLst>
      <p:ext uri="{BB962C8B-B14F-4D97-AF65-F5344CB8AC3E}">
        <p14:creationId xmlns:p14="http://schemas.microsoft.com/office/powerpoint/2010/main" val="61745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“Unique”?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meant by “</a:t>
            </a:r>
            <a:r>
              <a:rPr lang="en-US" b="1" dirty="0" smtClean="0"/>
              <a:t>unique</a:t>
            </a:r>
            <a:r>
              <a:rPr lang="en-US" dirty="0" smtClean="0"/>
              <a:t>”?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DNS name is queried by a single endpoint once and only once(*) – never again!</a:t>
            </a:r>
          </a:p>
          <a:p>
            <a:pPr marL="1371600" lvl="3" indent="0">
              <a:buNone/>
            </a:pPr>
            <a:r>
              <a:rPr lang="en-US" dirty="0" smtClean="0"/>
              <a:t>(And the name includes a subfield of the time it was created)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TTL of the record is 1 second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URL fetch is performed by a single endpoint once and only once – and never again!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means that we should see one query for the name at the authoritative name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947" y="6219645"/>
            <a:ext cx="64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Well not quite, 25% of the time its queried twice, and sometimes more, but its all triggered by a single resolution action initiated by the endpoint – all these queries are clustered together in time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393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6498" y="3765834"/>
            <a:ext cx="58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T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he time that the ad was created!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351" y="3616123"/>
            <a:ext cx="19720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495026" y="3407434"/>
            <a:ext cx="457482" cy="346014"/>
          </a:xfrm>
          <a:custGeom>
            <a:avLst/>
            <a:gdLst>
              <a:gd name="connsiteX0" fmla="*/ 0 w 457482"/>
              <a:gd name="connsiteY0" fmla="*/ 0 h 346014"/>
              <a:gd name="connsiteX1" fmla="*/ 457200 w 457482"/>
              <a:gd name="connsiteY1" fmla="*/ 86264 h 346014"/>
              <a:gd name="connsiteX2" fmla="*/ 69012 w 457482"/>
              <a:gd name="connsiteY2" fmla="*/ 336430 h 346014"/>
              <a:gd name="connsiteX3" fmla="*/ 120770 w 457482"/>
              <a:gd name="connsiteY3" fmla="*/ 207034 h 346014"/>
              <a:gd name="connsiteX4" fmla="*/ 69012 w 457482"/>
              <a:gd name="connsiteY4" fmla="*/ 336430 h 346014"/>
              <a:gd name="connsiteX5" fmla="*/ 336431 w 457482"/>
              <a:gd name="connsiteY5" fmla="*/ 336430 h 34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482" h="346014">
                <a:moveTo>
                  <a:pt x="0" y="0"/>
                </a:moveTo>
                <a:cubicBezTo>
                  <a:pt x="222849" y="15096"/>
                  <a:pt x="445698" y="30192"/>
                  <a:pt x="457200" y="86264"/>
                </a:cubicBezTo>
                <a:cubicBezTo>
                  <a:pt x="468702" y="142336"/>
                  <a:pt x="125084" y="316302"/>
                  <a:pt x="69012" y="336430"/>
                </a:cubicBezTo>
                <a:cubicBezTo>
                  <a:pt x="12940" y="356558"/>
                  <a:pt x="120770" y="207034"/>
                  <a:pt x="120770" y="207034"/>
                </a:cubicBezTo>
                <a:cubicBezTo>
                  <a:pt x="120770" y="207034"/>
                  <a:pt x="33069" y="314864"/>
                  <a:pt x="69012" y="336430"/>
                </a:cubicBezTo>
                <a:cubicBezTo>
                  <a:pt x="104955" y="357996"/>
                  <a:pt x="336431" y="336430"/>
                  <a:pt x="336431" y="33643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7361" y="4037163"/>
            <a:ext cx="3073878" cy="1276710"/>
          </a:xfrm>
          <a:custGeom>
            <a:avLst/>
            <a:gdLst>
              <a:gd name="connsiteX0" fmla="*/ 2493545 w 3073878"/>
              <a:gd name="connsiteY0" fmla="*/ 0 h 1276710"/>
              <a:gd name="connsiteX1" fmla="*/ 2916239 w 3073878"/>
              <a:gd name="connsiteY1" fmla="*/ 508959 h 1276710"/>
              <a:gd name="connsiteX2" fmla="*/ 155786 w 3073878"/>
              <a:gd name="connsiteY2" fmla="*/ 1000664 h 1276710"/>
              <a:gd name="connsiteX3" fmla="*/ 587107 w 3073878"/>
              <a:gd name="connsiteY3" fmla="*/ 707366 h 1276710"/>
              <a:gd name="connsiteX4" fmla="*/ 511 w 3073878"/>
              <a:gd name="connsiteY4" fmla="*/ 1026543 h 1276710"/>
              <a:gd name="connsiteX5" fmla="*/ 707877 w 3073878"/>
              <a:gd name="connsiteY5" fmla="*/ 1276710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878" h="1276710">
                <a:moveTo>
                  <a:pt x="2493545" y="0"/>
                </a:moveTo>
                <a:cubicBezTo>
                  <a:pt x="2899705" y="171091"/>
                  <a:pt x="3305865" y="342182"/>
                  <a:pt x="2916239" y="508959"/>
                </a:cubicBezTo>
                <a:cubicBezTo>
                  <a:pt x="2526613" y="675736"/>
                  <a:pt x="543975" y="967596"/>
                  <a:pt x="155786" y="1000664"/>
                </a:cubicBezTo>
                <a:cubicBezTo>
                  <a:pt x="-232403" y="1033732"/>
                  <a:pt x="612986" y="703053"/>
                  <a:pt x="587107" y="707366"/>
                </a:cubicBezTo>
                <a:cubicBezTo>
                  <a:pt x="561228" y="711679"/>
                  <a:pt x="-19617" y="931652"/>
                  <a:pt x="511" y="1026543"/>
                </a:cubicBezTo>
                <a:cubicBezTo>
                  <a:pt x="20639" y="1121434"/>
                  <a:pt x="364258" y="1199072"/>
                  <a:pt x="707877" y="127671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0" y="970919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2015-12-15 03:54:33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177" y="1354347"/>
            <a:ext cx="1372396" cy="259012"/>
          </a:xfrm>
          <a:custGeom>
            <a:avLst/>
            <a:gdLst>
              <a:gd name="connsiteX0" fmla="*/ 0 w 1372396"/>
              <a:gd name="connsiteY0" fmla="*/ 0 h 259012"/>
              <a:gd name="connsiteX1" fmla="*/ 1354348 w 1372396"/>
              <a:gd name="connsiteY1" fmla="*/ 17253 h 259012"/>
              <a:gd name="connsiteX2" fmla="*/ 776378 w 1372396"/>
              <a:gd name="connsiteY2" fmla="*/ 34506 h 259012"/>
              <a:gd name="connsiteX3" fmla="*/ 741872 w 1372396"/>
              <a:gd name="connsiteY3" fmla="*/ 241540 h 259012"/>
              <a:gd name="connsiteX4" fmla="*/ 836763 w 1372396"/>
              <a:gd name="connsiteY4" fmla="*/ 120770 h 259012"/>
              <a:gd name="connsiteX5" fmla="*/ 741872 w 1372396"/>
              <a:gd name="connsiteY5" fmla="*/ 258793 h 259012"/>
              <a:gd name="connsiteX6" fmla="*/ 612476 w 1372396"/>
              <a:gd name="connsiteY6" fmla="*/ 155276 h 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396" h="259012">
                <a:moveTo>
                  <a:pt x="0" y="0"/>
                </a:moveTo>
                <a:lnTo>
                  <a:pt x="1354348" y="17253"/>
                </a:lnTo>
                <a:cubicBezTo>
                  <a:pt x="1483744" y="23004"/>
                  <a:pt x="878457" y="-2875"/>
                  <a:pt x="776378" y="34506"/>
                </a:cubicBezTo>
                <a:cubicBezTo>
                  <a:pt x="674299" y="71887"/>
                  <a:pt x="731808" y="227163"/>
                  <a:pt x="741872" y="241540"/>
                </a:cubicBezTo>
                <a:cubicBezTo>
                  <a:pt x="751936" y="255917"/>
                  <a:pt x="836763" y="117895"/>
                  <a:pt x="836763" y="120770"/>
                </a:cubicBezTo>
                <a:cubicBezTo>
                  <a:pt x="836763" y="123645"/>
                  <a:pt x="779253" y="253042"/>
                  <a:pt x="741872" y="258793"/>
                </a:cubicBezTo>
                <a:cubicBezTo>
                  <a:pt x="704491" y="264544"/>
                  <a:pt x="612476" y="155276"/>
                  <a:pt x="612476" y="1552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6017" y="113958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hnbergHand" charset="0"/>
                <a:ea typeface="AhnbergHand" charset="0"/>
                <a:cs typeface="AhnbergHand" charset="0"/>
              </a:rPr>
              <a:t>q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uery time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2282" y="1345721"/>
            <a:ext cx="776684" cy="284787"/>
          </a:xfrm>
          <a:custGeom>
            <a:avLst/>
            <a:gdLst>
              <a:gd name="connsiteX0" fmla="*/ 776684 w 776684"/>
              <a:gd name="connsiteY0" fmla="*/ 0 h 284787"/>
              <a:gd name="connsiteX1" fmla="*/ 293605 w 776684"/>
              <a:gd name="connsiteY1" fmla="*/ 129396 h 284787"/>
              <a:gd name="connsiteX2" fmla="*/ 86571 w 776684"/>
              <a:gd name="connsiteY2" fmla="*/ 224287 h 284787"/>
              <a:gd name="connsiteX3" fmla="*/ 307 w 776684"/>
              <a:gd name="connsiteY3" fmla="*/ 146649 h 284787"/>
              <a:gd name="connsiteX4" fmla="*/ 112450 w 776684"/>
              <a:gd name="connsiteY4" fmla="*/ 284671 h 284787"/>
              <a:gd name="connsiteX5" fmla="*/ 284978 w 776684"/>
              <a:gd name="connsiteY5" fmla="*/ 172528 h 28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84" h="284787">
                <a:moveTo>
                  <a:pt x="776684" y="0"/>
                </a:moveTo>
                <a:cubicBezTo>
                  <a:pt x="592654" y="46007"/>
                  <a:pt x="408624" y="92015"/>
                  <a:pt x="293605" y="129396"/>
                </a:cubicBezTo>
                <a:cubicBezTo>
                  <a:pt x="178586" y="166777"/>
                  <a:pt x="135454" y="221412"/>
                  <a:pt x="86571" y="224287"/>
                </a:cubicBezTo>
                <a:cubicBezTo>
                  <a:pt x="37688" y="227162"/>
                  <a:pt x="-4006" y="136585"/>
                  <a:pt x="307" y="146649"/>
                </a:cubicBezTo>
                <a:cubicBezTo>
                  <a:pt x="4620" y="156713"/>
                  <a:pt x="65005" y="280358"/>
                  <a:pt x="112450" y="284671"/>
                </a:cubicBezTo>
                <a:cubicBezTo>
                  <a:pt x="159895" y="288984"/>
                  <a:pt x="284978" y="172528"/>
                  <a:pt x="284978" y="1725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2130" y="1319065"/>
            <a:ext cx="1332558" cy="2500673"/>
          </a:xfrm>
          <a:custGeom>
            <a:avLst/>
            <a:gdLst>
              <a:gd name="connsiteX0" fmla="*/ 1273641 w 1332558"/>
              <a:gd name="connsiteY0" fmla="*/ 829049 h 2500673"/>
              <a:gd name="connsiteX1" fmla="*/ 1237356 w 1332558"/>
              <a:gd name="connsiteY1" fmla="*/ 175906 h 2500673"/>
              <a:gd name="connsiteX2" fmla="*/ 381013 w 1332558"/>
              <a:gd name="connsiteY2" fmla="*/ 30764 h 2500673"/>
              <a:gd name="connsiteX3" fmla="*/ 3641 w 1332558"/>
              <a:gd name="connsiteY3" fmla="*/ 669392 h 2500673"/>
              <a:gd name="connsiteX4" fmla="*/ 257641 w 1332558"/>
              <a:gd name="connsiteY4" fmla="*/ 2287735 h 2500673"/>
              <a:gd name="connsiteX5" fmla="*/ 1266384 w 1332558"/>
              <a:gd name="connsiteY5" fmla="*/ 2309506 h 2500673"/>
              <a:gd name="connsiteX6" fmla="*/ 1208327 w 1332558"/>
              <a:gd name="connsiteY6" fmla="*/ 698421 h 25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558" h="2500673">
                <a:moveTo>
                  <a:pt x="1273641" y="829049"/>
                </a:moveTo>
                <a:cubicBezTo>
                  <a:pt x="1329884" y="569001"/>
                  <a:pt x="1386127" y="308954"/>
                  <a:pt x="1237356" y="175906"/>
                </a:cubicBezTo>
                <a:cubicBezTo>
                  <a:pt x="1088585" y="42858"/>
                  <a:pt x="586632" y="-51484"/>
                  <a:pt x="381013" y="30764"/>
                </a:cubicBezTo>
                <a:cubicBezTo>
                  <a:pt x="175394" y="113012"/>
                  <a:pt x="24203" y="293230"/>
                  <a:pt x="3641" y="669392"/>
                </a:cubicBezTo>
                <a:cubicBezTo>
                  <a:pt x="-16921" y="1045554"/>
                  <a:pt x="47184" y="2014383"/>
                  <a:pt x="257641" y="2287735"/>
                </a:cubicBezTo>
                <a:cubicBezTo>
                  <a:pt x="468098" y="2561087"/>
                  <a:pt x="1107936" y="2574392"/>
                  <a:pt x="1266384" y="2309506"/>
                </a:cubicBezTo>
                <a:cubicBezTo>
                  <a:pt x="1424832" y="2044620"/>
                  <a:pt x="1208327" y="698421"/>
                  <a:pt x="1208327" y="69842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285" y="391620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Query 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964" y="386318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CreationTime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172" y="497840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Diff == Zombie Time!</a:t>
            </a:r>
            <a:endParaRPr lang="en-US" sz="24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42237" y="4295089"/>
            <a:ext cx="939666" cy="609454"/>
          </a:xfrm>
          <a:custGeom>
            <a:avLst/>
            <a:gdLst>
              <a:gd name="connsiteX0" fmla="*/ 922506 w 939666"/>
              <a:gd name="connsiteY0" fmla="*/ 1140 h 609454"/>
              <a:gd name="connsiteX1" fmla="*/ 857192 w 939666"/>
              <a:gd name="connsiteY1" fmla="*/ 37425 h 609454"/>
              <a:gd name="connsiteX2" fmla="*/ 276620 w 939666"/>
              <a:gd name="connsiteY2" fmla="*/ 247882 h 609454"/>
              <a:gd name="connsiteX3" fmla="*/ 37134 w 939666"/>
              <a:gd name="connsiteY3" fmla="*/ 603482 h 609454"/>
              <a:gd name="connsiteX4" fmla="*/ 849 w 939666"/>
              <a:gd name="connsiteY4" fmla="*/ 480111 h 609454"/>
              <a:gd name="connsiteX5" fmla="*/ 37134 w 939666"/>
              <a:gd name="connsiteY5" fmla="*/ 603482 h 609454"/>
              <a:gd name="connsiteX6" fmla="*/ 262106 w 939666"/>
              <a:gd name="connsiteY6" fmla="*/ 487368 h 6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666" h="609454">
                <a:moveTo>
                  <a:pt x="922506" y="1140"/>
                </a:moveTo>
                <a:cubicBezTo>
                  <a:pt x="943673" y="-1280"/>
                  <a:pt x="964840" y="-3699"/>
                  <a:pt x="857192" y="37425"/>
                </a:cubicBezTo>
                <a:cubicBezTo>
                  <a:pt x="749544" y="78549"/>
                  <a:pt x="413296" y="153539"/>
                  <a:pt x="276620" y="247882"/>
                </a:cubicBezTo>
                <a:cubicBezTo>
                  <a:pt x="139944" y="342225"/>
                  <a:pt x="83096" y="564777"/>
                  <a:pt x="37134" y="603482"/>
                </a:cubicBezTo>
                <a:cubicBezTo>
                  <a:pt x="-8828" y="642187"/>
                  <a:pt x="849" y="480111"/>
                  <a:pt x="849" y="480111"/>
                </a:cubicBezTo>
                <a:cubicBezTo>
                  <a:pt x="849" y="480111"/>
                  <a:pt x="-6409" y="602273"/>
                  <a:pt x="37134" y="603482"/>
                </a:cubicBezTo>
                <a:cubicBezTo>
                  <a:pt x="80677" y="604692"/>
                  <a:pt x="262106" y="487368"/>
                  <a:pt x="262106" y="4873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86857" y="4230914"/>
            <a:ext cx="1578228" cy="672951"/>
          </a:xfrm>
          <a:custGeom>
            <a:avLst/>
            <a:gdLst>
              <a:gd name="connsiteX0" fmla="*/ 0 w 1578228"/>
              <a:gd name="connsiteY0" fmla="*/ 0 h 672951"/>
              <a:gd name="connsiteX1" fmla="*/ 776514 w 1578228"/>
              <a:gd name="connsiteY1" fmla="*/ 123372 h 672951"/>
              <a:gd name="connsiteX2" fmla="*/ 1509486 w 1578228"/>
              <a:gd name="connsiteY2" fmla="*/ 624115 h 672951"/>
              <a:gd name="connsiteX3" fmla="*/ 1531257 w 1578228"/>
              <a:gd name="connsiteY3" fmla="*/ 493486 h 672951"/>
              <a:gd name="connsiteX4" fmla="*/ 1567543 w 1578228"/>
              <a:gd name="connsiteY4" fmla="*/ 667657 h 672951"/>
              <a:gd name="connsiteX5" fmla="*/ 1320800 w 1578228"/>
              <a:gd name="connsiteY5" fmla="*/ 631372 h 67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228" h="672951">
                <a:moveTo>
                  <a:pt x="0" y="0"/>
                </a:moveTo>
                <a:cubicBezTo>
                  <a:pt x="262466" y="9676"/>
                  <a:pt x="524933" y="19353"/>
                  <a:pt x="776514" y="123372"/>
                </a:cubicBezTo>
                <a:cubicBezTo>
                  <a:pt x="1028095" y="227391"/>
                  <a:pt x="1383696" y="562429"/>
                  <a:pt x="1509486" y="624115"/>
                </a:cubicBezTo>
                <a:cubicBezTo>
                  <a:pt x="1635276" y="685801"/>
                  <a:pt x="1521581" y="486229"/>
                  <a:pt x="1531257" y="493486"/>
                </a:cubicBezTo>
                <a:cubicBezTo>
                  <a:pt x="1540933" y="500743"/>
                  <a:pt x="1602619" y="644676"/>
                  <a:pt x="1567543" y="667657"/>
                </a:cubicBezTo>
                <a:cubicBezTo>
                  <a:pt x="1532467" y="690638"/>
                  <a:pt x="1320800" y="631372"/>
                  <a:pt x="1320800" y="63137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3" name="Freeform 2"/>
          <p:cNvSpPr/>
          <p:nvPr/>
        </p:nvSpPr>
        <p:spPr>
          <a:xfrm>
            <a:off x="4922000" y="5629320"/>
            <a:ext cx="658791" cy="497160"/>
          </a:xfrm>
          <a:custGeom>
            <a:avLst/>
            <a:gdLst>
              <a:gd name="connsiteX0" fmla="*/ 38620 w 658791"/>
              <a:gd name="connsiteY0" fmla="*/ 497160 h 497160"/>
              <a:gd name="connsiteX1" fmla="*/ 594880 w 658791"/>
              <a:gd name="connsiteY1" fmla="*/ 367620 h 497160"/>
              <a:gd name="connsiteX2" fmla="*/ 602500 w 658791"/>
              <a:gd name="connsiteY2" fmla="*/ 116160 h 497160"/>
              <a:gd name="connsiteX3" fmla="*/ 198640 w 658791"/>
              <a:gd name="connsiteY3" fmla="*/ 1860 h 497160"/>
              <a:gd name="connsiteX4" fmla="*/ 520 w 658791"/>
              <a:gd name="connsiteY4" fmla="*/ 199980 h 497160"/>
              <a:gd name="connsiteX5" fmla="*/ 251980 w 658791"/>
              <a:gd name="connsiteY5" fmla="*/ 344760 h 497160"/>
              <a:gd name="connsiteX6" fmla="*/ 450100 w 658791"/>
              <a:gd name="connsiteY6" fmla="*/ 306660 h 4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91" h="497160">
                <a:moveTo>
                  <a:pt x="38620" y="497160"/>
                </a:moveTo>
                <a:cubicBezTo>
                  <a:pt x="269760" y="464140"/>
                  <a:pt x="500900" y="431120"/>
                  <a:pt x="594880" y="367620"/>
                </a:cubicBezTo>
                <a:cubicBezTo>
                  <a:pt x="688860" y="304120"/>
                  <a:pt x="668540" y="177120"/>
                  <a:pt x="602500" y="116160"/>
                </a:cubicBezTo>
                <a:cubicBezTo>
                  <a:pt x="536460" y="55200"/>
                  <a:pt x="298970" y="-12110"/>
                  <a:pt x="198640" y="1860"/>
                </a:cubicBezTo>
                <a:cubicBezTo>
                  <a:pt x="98310" y="15830"/>
                  <a:pt x="-8370" y="142830"/>
                  <a:pt x="520" y="199980"/>
                </a:cubicBezTo>
                <a:cubicBezTo>
                  <a:pt x="9410" y="257130"/>
                  <a:pt x="177050" y="326980"/>
                  <a:pt x="251980" y="344760"/>
                </a:cubicBezTo>
                <a:cubicBezTo>
                  <a:pt x="326910" y="362540"/>
                  <a:pt x="450100" y="306660"/>
                  <a:pt x="450100" y="30666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886</Words>
  <Application>Microsoft Macintosh PowerPoint</Application>
  <PresentationFormat>On-screen Show (4:3)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AhnbergHand</vt:lpstr>
      <vt:lpstr>Calibri</vt:lpstr>
      <vt:lpstr>Candara</vt:lpstr>
      <vt:lpstr>Menlo</vt:lpstr>
      <vt:lpstr>Powderfinger Type</vt:lpstr>
      <vt:lpstr>Arial</vt:lpstr>
      <vt:lpstr>Office Theme</vt:lpstr>
      <vt:lpstr>Zombies</vt:lpstr>
      <vt:lpstr>What we did:</vt:lpstr>
      <vt:lpstr>Ad Impressions per Day</vt:lpstr>
      <vt:lpstr>URL Load</vt:lpstr>
      <vt:lpstr>“Unique”?</vt:lpstr>
      <vt:lpstr>What do we see?</vt:lpstr>
      <vt:lpstr>What do we see?</vt:lpstr>
      <vt:lpstr>What do we see?</vt:lpstr>
      <vt:lpstr>One Day, One DNS Server</vt:lpstr>
      <vt:lpstr>One Day, One DNS Server</vt:lpstr>
      <vt:lpstr>60 Days, All DNS Servers</vt:lpstr>
      <vt:lpstr>60 Days, All DNS Servers</vt:lpstr>
      <vt:lpstr>Zombie Repeats per day</vt:lpstr>
      <vt:lpstr>Zombie Repeats per day</vt:lpstr>
      <vt:lpstr>Zombie Repeats per day</vt:lpstr>
      <vt:lpstr>Zombie Repeats per day</vt:lpstr>
      <vt:lpstr>What is causing this?</vt:lpstr>
      <vt:lpstr>Zombie URL Age Distribution</vt:lpstr>
      <vt:lpstr>Zombie URL Age Distribution</vt:lpstr>
      <vt:lpstr>Zombie URL Repeats</vt:lpstr>
      <vt:lpstr>DNS vs URLs</vt:lpstr>
      <vt:lpstr>Zombies</vt:lpstr>
      <vt:lpstr>DNS as storage</vt:lpstr>
      <vt:lpstr>DNS as storage</vt:lpstr>
      <vt:lpstr>DNS as storage</vt:lpstr>
      <vt:lpstr>Thanks!</vt:lpstr>
    </vt:vector>
  </TitlesOfParts>
  <Company>APNIC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</dc:title>
  <dc:creator>Geoff Huston</dc:creator>
  <cp:lastModifiedBy>Geoff Huston</cp:lastModifiedBy>
  <cp:revision>50</cp:revision>
  <dcterms:created xsi:type="dcterms:W3CDTF">2015-11-08T21:30:27Z</dcterms:created>
  <dcterms:modified xsi:type="dcterms:W3CDTF">2016-02-23T17:31:56Z</dcterms:modified>
</cp:coreProperties>
</file>