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77" r:id="rId2"/>
    <p:sldMasterId id="2147483685" r:id="rId3"/>
    <p:sldMasterId id="2147483693" r:id="rId4"/>
  </p:sldMasterIdLst>
  <p:notesMasterIdLst>
    <p:notesMasterId r:id="rId24"/>
  </p:notesMasterIdLst>
  <p:handoutMasterIdLst>
    <p:handoutMasterId r:id="rId25"/>
  </p:handoutMasterIdLst>
  <p:sldIdLst>
    <p:sldId id="411" r:id="rId5"/>
    <p:sldId id="412" r:id="rId6"/>
    <p:sldId id="413" r:id="rId7"/>
    <p:sldId id="414" r:id="rId8"/>
    <p:sldId id="415" r:id="rId9"/>
    <p:sldId id="416" r:id="rId10"/>
    <p:sldId id="417" r:id="rId11"/>
    <p:sldId id="418" r:id="rId12"/>
    <p:sldId id="419" r:id="rId13"/>
    <p:sldId id="420" r:id="rId14"/>
    <p:sldId id="421" r:id="rId15"/>
    <p:sldId id="422" r:id="rId16"/>
    <p:sldId id="423" r:id="rId17"/>
    <p:sldId id="424" r:id="rId18"/>
    <p:sldId id="425" r:id="rId19"/>
    <p:sldId id="426" r:id="rId20"/>
    <p:sldId id="427" r:id="rId21"/>
    <p:sldId id="428" r:id="rId22"/>
    <p:sldId id="35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C5C5C"/>
    <a:srgbClr val="C01B1C"/>
    <a:srgbClr val="C40836"/>
    <a:srgbClr val="590F4A"/>
    <a:srgbClr val="166813"/>
    <a:srgbClr val="004FBB"/>
    <a:srgbClr val="383838"/>
    <a:srgbClr val="00A2D7"/>
    <a:srgbClr val="FFC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763"/>
  </p:normalViewPr>
  <p:slideViewPr>
    <p:cSldViewPr>
      <p:cViewPr>
        <p:scale>
          <a:sx n="152" d="100"/>
          <a:sy n="152" d="100"/>
        </p:scale>
        <p:origin x="1648" y="488"/>
      </p:cViewPr>
      <p:guideLst>
        <p:guide orient="horz" pos="2160"/>
        <p:guide pos="29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6E606-A10F-224D-985D-2B96CE18CE37}" type="datetimeFigureOut">
              <a:rPr lang="en-US" smtClean="0"/>
              <a:pPr/>
              <a:t>2/17/16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98AA6-3752-434A-BDF7-58C9E8FDA6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842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0EEA6-3FE3-4FAA-B648-A79F7B237411}" type="datetimeFigureOut">
              <a:rPr lang="en-AU" smtClean="0"/>
              <a:pPr/>
              <a:t>17/02/2016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60B50-68CE-4856-A7F5-953E39274F9E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94075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663354"/>
            <a:ext cx="8208912" cy="2160239"/>
          </a:xfrm>
        </p:spPr>
        <p:txBody>
          <a:bodyPr>
            <a:normAutofit/>
          </a:bodyPr>
          <a:lstStyle>
            <a:lvl1pPr algn="l">
              <a:defRPr sz="5400" baseline="0">
                <a:solidFill>
                  <a:srgbClr val="000000"/>
                </a:solidFill>
                <a:latin typeface="Powderfinger Type" charset="0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895600"/>
            <a:ext cx="8208912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3744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 background 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9884C-756A-1343-825C-902DCF4F245A}" type="slidenum">
              <a:rPr lang="en-AU" kern="0" smtClean="0"/>
              <a:pPr/>
              <a:t>‹#›</a:t>
            </a:fld>
            <a:endParaRPr lang="en-AU" kern="0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395536" y="274639"/>
            <a:ext cx="8352928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A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95536" y="1600202"/>
            <a:ext cx="8352928" cy="4565103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83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820472" y="6597352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800">
                <a:solidFill>
                  <a:srgbClr val="BFBFBF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95536" y="274639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5536" y="1600202"/>
            <a:ext cx="8352928" cy="4565103"/>
          </a:xfrm>
        </p:spPr>
        <p:txBody>
          <a:bodyPr/>
          <a:lstStyle/>
          <a:p>
            <a:pPr lvl="0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413479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9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600202"/>
            <a:ext cx="4104456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2"/>
            <a:ext cx="4176464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820472" y="6597352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800">
                <a:solidFill>
                  <a:srgbClr val="BFBFBF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1808853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9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820472" y="6597352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800">
                <a:solidFill>
                  <a:srgbClr val="BFBFBF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994038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820472" y="6597352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800">
                <a:solidFill>
                  <a:srgbClr val="BFBFBF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2072892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663354"/>
            <a:ext cx="8208912" cy="2160239"/>
          </a:xfrm>
        </p:spPr>
        <p:txBody>
          <a:bodyPr>
            <a:normAutofit/>
          </a:bodyPr>
          <a:lstStyle>
            <a:lvl1pPr algn="l">
              <a:defRPr sz="5400">
                <a:solidFill>
                  <a:srgbClr val="000000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895600"/>
            <a:ext cx="8208912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3744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9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2"/>
            <a:ext cx="8352928" cy="4565103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820472" y="6597352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800">
                <a:solidFill>
                  <a:srgbClr val="BFBFBF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2374650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 background 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9884C-756A-1343-825C-902DCF4F245A}" type="slidenum">
              <a:rPr lang="en-AU" kern="0" smtClean="0"/>
              <a:pPr/>
              <a:t>‹#›</a:t>
            </a:fld>
            <a:endParaRPr lang="en-AU" kern="0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395536" y="274639"/>
            <a:ext cx="8352928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A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95536" y="1600202"/>
            <a:ext cx="8352928" cy="4565103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8371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820472" y="6597352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800">
                <a:solidFill>
                  <a:srgbClr val="BFBFBF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95536" y="274639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5536" y="1600202"/>
            <a:ext cx="8352928" cy="4565103"/>
          </a:xfrm>
        </p:spPr>
        <p:txBody>
          <a:bodyPr/>
          <a:lstStyle/>
          <a:p>
            <a:pPr lvl="0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413479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9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600202"/>
            <a:ext cx="4104456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2"/>
            <a:ext cx="4176464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820472" y="6597352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800">
                <a:solidFill>
                  <a:srgbClr val="BFBFBF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1808853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9"/>
            <a:ext cx="8352928" cy="1143000"/>
          </a:xfrm>
        </p:spPr>
        <p:txBody>
          <a:bodyPr/>
          <a:lstStyle>
            <a:lvl1pPr>
              <a:defRPr baseline="0">
                <a:solidFill>
                  <a:srgbClr val="383838"/>
                </a:solidFill>
                <a:latin typeface="Powderfinger-Type" charset="0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2"/>
            <a:ext cx="8352928" cy="4565103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820472" y="6597352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800">
                <a:solidFill>
                  <a:srgbClr val="BFBFBF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2374650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9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820472" y="6597352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800">
                <a:solidFill>
                  <a:srgbClr val="BFBFBF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994038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820472" y="6597352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800">
                <a:solidFill>
                  <a:srgbClr val="BFBFBF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2072892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44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 background 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9884C-756A-1343-825C-902DCF4F245A}" type="slidenum">
              <a:rPr lang="en-AU" kern="0" smtClean="0"/>
              <a:pPr/>
              <a:t>‹#›</a:t>
            </a:fld>
            <a:endParaRPr lang="en-AU" kern="0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395536" y="274639"/>
            <a:ext cx="8352928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A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95536" y="1600202"/>
            <a:ext cx="8352928" cy="4565103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83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820472" y="6597352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800">
                <a:solidFill>
                  <a:srgbClr val="BFBFBF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95536" y="274639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5536" y="1600202"/>
            <a:ext cx="8352928" cy="4565103"/>
          </a:xfrm>
        </p:spPr>
        <p:txBody>
          <a:bodyPr/>
          <a:lstStyle/>
          <a:p>
            <a:pPr lvl="0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413479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9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600202"/>
            <a:ext cx="4104456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2"/>
            <a:ext cx="4176464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820472" y="6597352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800">
                <a:solidFill>
                  <a:srgbClr val="BFBFBF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1808853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9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820472" y="6597352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800">
                <a:solidFill>
                  <a:srgbClr val="BFBFBF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994038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820472" y="6597352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800">
                <a:solidFill>
                  <a:srgbClr val="BFBFBF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2072892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663354"/>
            <a:ext cx="8208912" cy="2160239"/>
          </a:xfrm>
        </p:spPr>
        <p:txBody>
          <a:bodyPr>
            <a:normAutofit/>
          </a:bodyPr>
          <a:lstStyle>
            <a:lvl1pPr algn="l">
              <a:defRPr sz="5400">
                <a:solidFill>
                  <a:srgbClr val="000000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895600"/>
            <a:ext cx="8208912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3744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9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2"/>
            <a:ext cx="8352928" cy="4565103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820472" y="6597352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800">
                <a:solidFill>
                  <a:srgbClr val="BFBFBF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2374650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theme" Target="../theme/theme2.xml"/><Relationship Id="rId9" Type="http://schemas.openxmlformats.org/officeDocument/2006/relationships/image" Target="../media/image2.emf"/><Relationship Id="rId1" Type="http://schemas.openxmlformats.org/officeDocument/2006/relationships/slideLayout" Target="../slideLayouts/slideLayout8.xml"/><Relationship Id="rId2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theme" Target="../theme/theme3.xml"/><Relationship Id="rId9" Type="http://schemas.openxmlformats.org/officeDocument/2006/relationships/image" Target="../media/image3.emf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theme" Target="../theme/theme4.xml"/><Relationship Id="rId3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" y="-33639"/>
            <a:ext cx="9161997" cy="686895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536" y="274639"/>
            <a:ext cx="8352928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600202"/>
            <a:ext cx="8352928" cy="456510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835206" y="6625131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799884C-756A-1343-825C-902DCF4F245A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302578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76" r:id="rId3"/>
    <p:sldLayoutId id="2147483668" r:id="rId4"/>
    <p:sldLayoutId id="2147483672" r:id="rId5"/>
    <p:sldLayoutId id="2147483674" r:id="rId6"/>
    <p:sldLayoutId id="2147483675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12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266700" algn="l" defTabSz="914400" rtl="0" eaLnBrk="1" latinLnBrk="0" hangingPunct="1">
        <a:spcBef>
          <a:spcPts val="4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279400" algn="l" defTabSz="914400" rtl="0" eaLnBrk="1" latinLnBrk="0" hangingPunct="1">
        <a:spcBef>
          <a:spcPts val="4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" y="20360"/>
            <a:ext cx="9161997" cy="686895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536" y="274639"/>
            <a:ext cx="8352928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600202"/>
            <a:ext cx="8352928" cy="456510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835206" y="6625131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799884C-756A-1343-825C-902DCF4F245A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302578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12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266700" algn="l" defTabSz="914400" rtl="0" eaLnBrk="1" latinLnBrk="0" hangingPunct="1">
        <a:spcBef>
          <a:spcPts val="4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279400" algn="l" defTabSz="914400" rtl="0" eaLnBrk="1" latinLnBrk="0" hangingPunct="1">
        <a:spcBef>
          <a:spcPts val="4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" y="20360"/>
            <a:ext cx="9161996" cy="686895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536" y="274639"/>
            <a:ext cx="8352928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600202"/>
            <a:ext cx="8352928" cy="456510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835206" y="6625131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799884C-756A-1343-825C-902DCF4F245A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302578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12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266700" algn="l" defTabSz="914400" rtl="0" eaLnBrk="1" latinLnBrk="0" hangingPunct="1">
        <a:spcBef>
          <a:spcPts val="4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279400" algn="l" defTabSz="914400" rtl="0" eaLnBrk="1" latinLnBrk="0" hangingPunct="1">
        <a:spcBef>
          <a:spcPts val="4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" y="20361"/>
            <a:ext cx="9161996" cy="6868953"/>
          </a:xfrm>
          <a:prstGeom prst="rect">
            <a:avLst/>
          </a:prstGeom>
        </p:spPr>
      </p:pic>
      <p:sp>
        <p:nvSpPr>
          <p:cNvPr id="1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835206" y="6625131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799884C-756A-1343-825C-902DCF4F245A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302578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12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266700" algn="l" defTabSz="914400" rtl="0" eaLnBrk="1" latinLnBrk="0" hangingPunct="1">
        <a:spcBef>
          <a:spcPts val="4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279400" algn="l" defTabSz="914400" rtl="0" eaLnBrk="1" latinLnBrk="0" hangingPunct="1">
        <a:spcBef>
          <a:spcPts val="4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emf"/><Relationship Id="rId3" Type="http://schemas.openxmlformats.org/officeDocument/2006/relationships/image" Target="../media/image19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emf"/><Relationship Id="rId3" Type="http://schemas.openxmlformats.org/officeDocument/2006/relationships/image" Target="../media/image19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Transferred IPv4 Addresses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0362" y="4459794"/>
            <a:ext cx="6858000" cy="1655762"/>
          </a:xfrm>
        </p:spPr>
        <p:txBody>
          <a:bodyPr>
            <a:normAutofit/>
          </a:bodyPr>
          <a:lstStyle/>
          <a:p>
            <a:pPr algn="r"/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Geoff Huston</a:t>
            </a:r>
          </a:p>
          <a:p>
            <a:pPr algn="r"/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APNIC, February 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2016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934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Allocations in the Last Years of IPv4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664" y="1600200"/>
            <a:ext cx="7662672" cy="5000572"/>
          </a:xfrm>
          <a:prstGeom prst="rect">
            <a:avLst/>
          </a:prstGeom>
        </p:spPr>
      </p:pic>
      <p:sp>
        <p:nvSpPr>
          <p:cNvPr id="4" name="Freeform 3"/>
          <p:cNvSpPr/>
          <p:nvPr/>
        </p:nvSpPr>
        <p:spPr>
          <a:xfrm>
            <a:off x="1285394" y="1872546"/>
            <a:ext cx="5564110" cy="1614181"/>
          </a:xfrm>
          <a:custGeom>
            <a:avLst/>
            <a:gdLst>
              <a:gd name="connsiteX0" fmla="*/ 0 w 5564110"/>
              <a:gd name="connsiteY0" fmla="*/ 1614181 h 1614181"/>
              <a:gd name="connsiteX1" fmla="*/ 1362364 w 5564110"/>
              <a:gd name="connsiteY1" fmla="*/ 1206241 h 1614181"/>
              <a:gd name="connsiteX2" fmla="*/ 3432848 w 5564110"/>
              <a:gd name="connsiteY2" fmla="*/ 659756 h 1614181"/>
              <a:gd name="connsiteX3" fmla="*/ 5511030 w 5564110"/>
              <a:gd name="connsiteY3" fmla="*/ 59393 h 1614181"/>
              <a:gd name="connsiteX4" fmla="*/ 4987636 w 5564110"/>
              <a:gd name="connsiteY4" fmla="*/ 20908 h 1614181"/>
              <a:gd name="connsiteX5" fmla="*/ 5557212 w 5564110"/>
              <a:gd name="connsiteY5" fmla="*/ 28605 h 1614181"/>
              <a:gd name="connsiteX6" fmla="*/ 5318606 w 5564110"/>
              <a:gd name="connsiteY6" fmla="*/ 359575 h 1614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64110" h="1614181">
                <a:moveTo>
                  <a:pt x="0" y="1614181"/>
                </a:moveTo>
                <a:cubicBezTo>
                  <a:pt x="395111" y="1489746"/>
                  <a:pt x="790223" y="1365312"/>
                  <a:pt x="1362364" y="1206241"/>
                </a:cubicBezTo>
                <a:cubicBezTo>
                  <a:pt x="1934505" y="1047170"/>
                  <a:pt x="2741404" y="850897"/>
                  <a:pt x="3432848" y="659756"/>
                </a:cubicBezTo>
                <a:cubicBezTo>
                  <a:pt x="4124292" y="468615"/>
                  <a:pt x="5251899" y="165868"/>
                  <a:pt x="5511030" y="59393"/>
                </a:cubicBezTo>
                <a:cubicBezTo>
                  <a:pt x="5770161" y="-47082"/>
                  <a:pt x="4979939" y="26039"/>
                  <a:pt x="4987636" y="20908"/>
                </a:cubicBezTo>
                <a:cubicBezTo>
                  <a:pt x="4995333" y="15777"/>
                  <a:pt x="5502050" y="-27840"/>
                  <a:pt x="5557212" y="28605"/>
                </a:cubicBezTo>
                <a:cubicBezTo>
                  <a:pt x="5612374" y="85050"/>
                  <a:pt x="5318606" y="359575"/>
                  <a:pt x="5318606" y="359575"/>
                </a:cubicBezTo>
              </a:path>
            </a:pathLst>
          </a:cu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49504" y="1472488"/>
            <a:ext cx="20697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/>
                <a:cs typeface="AhnbergHand"/>
              </a:rPr>
              <a:t>Pre Exhaustion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hnbergHand"/>
              <a:cs typeface="AhnbergHan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4294" y="2121312"/>
            <a:ext cx="20481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  <a:latin typeface="AhnbergHand"/>
                <a:cs typeface="AhnbergHand"/>
              </a:rPr>
              <a:t>Global Financial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  <a:latin typeface="AhnbergHand"/>
                <a:cs typeface="AhnbergHand"/>
              </a:rPr>
              <a:t>Crisis</a:t>
            </a:r>
            <a:endParaRPr lang="en-US" dirty="0">
              <a:solidFill>
                <a:srgbClr val="0000FF"/>
              </a:solidFill>
              <a:latin typeface="AhnbergHand"/>
              <a:cs typeface="AhnbergHand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864935" y="2821032"/>
            <a:ext cx="601288" cy="508855"/>
          </a:xfrm>
          <a:custGeom>
            <a:avLst/>
            <a:gdLst>
              <a:gd name="connsiteX0" fmla="*/ 0 w 601288"/>
              <a:gd name="connsiteY0" fmla="*/ 0 h 508855"/>
              <a:gd name="connsiteX1" fmla="*/ 561879 w 601288"/>
              <a:gd name="connsiteY1" fmla="*/ 477212 h 508855"/>
              <a:gd name="connsiteX2" fmla="*/ 554182 w 601288"/>
              <a:gd name="connsiteY2" fmla="*/ 384848 h 508855"/>
              <a:gd name="connsiteX3" fmla="*/ 554182 w 601288"/>
              <a:gd name="connsiteY3" fmla="*/ 500303 h 508855"/>
              <a:gd name="connsiteX4" fmla="*/ 431031 w 601288"/>
              <a:gd name="connsiteY4" fmla="*/ 500303 h 508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1288" h="508855">
                <a:moveTo>
                  <a:pt x="0" y="0"/>
                </a:moveTo>
                <a:cubicBezTo>
                  <a:pt x="234757" y="206535"/>
                  <a:pt x="469515" y="413071"/>
                  <a:pt x="561879" y="477212"/>
                </a:cubicBezTo>
                <a:cubicBezTo>
                  <a:pt x="654243" y="541353"/>
                  <a:pt x="555465" y="381000"/>
                  <a:pt x="554182" y="384848"/>
                </a:cubicBezTo>
                <a:cubicBezTo>
                  <a:pt x="552899" y="388696"/>
                  <a:pt x="574707" y="481061"/>
                  <a:pt x="554182" y="500303"/>
                </a:cubicBezTo>
                <a:cubicBezTo>
                  <a:pt x="533657" y="519545"/>
                  <a:pt x="431031" y="500303"/>
                  <a:pt x="431031" y="50030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476496" y="2782547"/>
            <a:ext cx="2990796" cy="2845194"/>
          </a:xfrm>
          <a:custGeom>
            <a:avLst/>
            <a:gdLst>
              <a:gd name="connsiteX0" fmla="*/ 0 w 2990796"/>
              <a:gd name="connsiteY0" fmla="*/ 0 h 2845194"/>
              <a:gd name="connsiteX1" fmla="*/ 484909 w 2990796"/>
              <a:gd name="connsiteY1" fmla="*/ 877454 h 2845194"/>
              <a:gd name="connsiteX2" fmla="*/ 1039091 w 2990796"/>
              <a:gd name="connsiteY2" fmla="*/ 1685636 h 2845194"/>
              <a:gd name="connsiteX3" fmla="*/ 1701030 w 2990796"/>
              <a:gd name="connsiteY3" fmla="*/ 2170545 h 2845194"/>
              <a:gd name="connsiteX4" fmla="*/ 2563091 w 2990796"/>
              <a:gd name="connsiteY4" fmla="*/ 2232121 h 2845194"/>
              <a:gd name="connsiteX5" fmla="*/ 2963333 w 2990796"/>
              <a:gd name="connsiteY5" fmla="*/ 2763212 h 2845194"/>
              <a:gd name="connsiteX6" fmla="*/ 2955636 w 2990796"/>
              <a:gd name="connsiteY6" fmla="*/ 2624667 h 2845194"/>
              <a:gd name="connsiteX7" fmla="*/ 2955636 w 2990796"/>
              <a:gd name="connsiteY7" fmla="*/ 2840182 h 2845194"/>
              <a:gd name="connsiteX8" fmla="*/ 2817091 w 2990796"/>
              <a:gd name="connsiteY8" fmla="*/ 2755515 h 2845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90796" h="2845194">
                <a:moveTo>
                  <a:pt x="0" y="0"/>
                </a:moveTo>
                <a:cubicBezTo>
                  <a:pt x="155863" y="298257"/>
                  <a:pt x="311727" y="596515"/>
                  <a:pt x="484909" y="877454"/>
                </a:cubicBezTo>
                <a:cubicBezTo>
                  <a:pt x="658091" y="1158393"/>
                  <a:pt x="836404" y="1470121"/>
                  <a:pt x="1039091" y="1685636"/>
                </a:cubicBezTo>
                <a:cubicBezTo>
                  <a:pt x="1241778" y="1901151"/>
                  <a:pt x="1447030" y="2079464"/>
                  <a:pt x="1701030" y="2170545"/>
                </a:cubicBezTo>
                <a:cubicBezTo>
                  <a:pt x="1955030" y="2261626"/>
                  <a:pt x="2352707" y="2133343"/>
                  <a:pt x="2563091" y="2232121"/>
                </a:cubicBezTo>
                <a:cubicBezTo>
                  <a:pt x="2773475" y="2330899"/>
                  <a:pt x="2897909" y="2697788"/>
                  <a:pt x="2963333" y="2763212"/>
                </a:cubicBezTo>
                <a:cubicBezTo>
                  <a:pt x="3028757" y="2828636"/>
                  <a:pt x="2956919" y="2611839"/>
                  <a:pt x="2955636" y="2624667"/>
                </a:cubicBezTo>
                <a:cubicBezTo>
                  <a:pt x="2954353" y="2637495"/>
                  <a:pt x="2978727" y="2818374"/>
                  <a:pt x="2955636" y="2840182"/>
                </a:cubicBezTo>
                <a:cubicBezTo>
                  <a:pt x="2932545" y="2861990"/>
                  <a:pt x="2874818" y="2808752"/>
                  <a:pt x="2817091" y="275551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465190" y="5479832"/>
            <a:ext cx="1519091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558ED5"/>
                </a:solidFill>
                <a:latin typeface="AhnbergHand"/>
                <a:cs typeface="AhnbergHand"/>
              </a:rPr>
              <a:t>Exhaustion</a:t>
            </a:r>
          </a:p>
          <a:p>
            <a:pPr algn="ctr"/>
            <a:r>
              <a:rPr lang="en-US" dirty="0" smtClean="0">
                <a:solidFill>
                  <a:srgbClr val="558ED5"/>
                </a:solidFill>
                <a:latin typeface="AhnbergHand"/>
                <a:cs typeface="AhnbergHand"/>
              </a:rPr>
              <a:t>Profile</a:t>
            </a:r>
            <a:endParaRPr lang="en-US" dirty="0">
              <a:solidFill>
                <a:srgbClr val="558ED5"/>
              </a:solidFill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1465441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Transfers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21025745">
            <a:off x="4263288" y="1707223"/>
            <a:ext cx="2720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AhnbergHand"/>
                <a:cs typeface="AhnbergHand"/>
              </a:rPr>
              <a:t>Number of registered</a:t>
            </a:r>
          </a:p>
          <a:p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AhnbergHand"/>
                <a:cs typeface="AhnbergHand"/>
              </a:rPr>
              <a:t>Address transfers per year</a:t>
            </a:r>
            <a:endParaRPr lang="en-US" sz="1400" dirty="0">
              <a:solidFill>
                <a:schemeClr val="accent3">
                  <a:lumMod val="50000"/>
                </a:schemeClr>
              </a:solidFill>
              <a:latin typeface="AhnbergHand"/>
              <a:cs typeface="AhnbergHand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048545" y="2424545"/>
            <a:ext cx="1683055" cy="384849"/>
          </a:xfrm>
          <a:custGeom>
            <a:avLst/>
            <a:gdLst>
              <a:gd name="connsiteX0" fmla="*/ 1393213 w 1683055"/>
              <a:gd name="connsiteY0" fmla="*/ 0 h 384849"/>
              <a:gd name="connsiteX1" fmla="*/ 1593334 w 1683055"/>
              <a:gd name="connsiteY1" fmla="*/ 177031 h 384849"/>
              <a:gd name="connsiteX2" fmla="*/ 115516 w 1683055"/>
              <a:gd name="connsiteY2" fmla="*/ 261697 h 384849"/>
              <a:gd name="connsiteX3" fmla="*/ 192485 w 1683055"/>
              <a:gd name="connsiteY3" fmla="*/ 177031 h 384849"/>
              <a:gd name="connsiteX4" fmla="*/ 61 w 1683055"/>
              <a:gd name="connsiteY4" fmla="*/ 261697 h 384849"/>
              <a:gd name="connsiteX5" fmla="*/ 215576 w 1683055"/>
              <a:gd name="connsiteY5" fmla="*/ 384849 h 384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3055" h="384849">
                <a:moveTo>
                  <a:pt x="1393213" y="0"/>
                </a:moveTo>
                <a:cubicBezTo>
                  <a:pt x="1599748" y="66707"/>
                  <a:pt x="1806283" y="133415"/>
                  <a:pt x="1593334" y="177031"/>
                </a:cubicBezTo>
                <a:cubicBezTo>
                  <a:pt x="1380385" y="220647"/>
                  <a:pt x="348991" y="261697"/>
                  <a:pt x="115516" y="261697"/>
                </a:cubicBezTo>
                <a:cubicBezTo>
                  <a:pt x="-117959" y="261697"/>
                  <a:pt x="211727" y="177031"/>
                  <a:pt x="192485" y="177031"/>
                </a:cubicBezTo>
                <a:cubicBezTo>
                  <a:pt x="173243" y="177031"/>
                  <a:pt x="-3787" y="227061"/>
                  <a:pt x="61" y="261697"/>
                </a:cubicBezTo>
                <a:cubicBezTo>
                  <a:pt x="3909" y="296333"/>
                  <a:pt x="109742" y="340591"/>
                  <a:pt x="215576" y="384849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622538">
            <a:off x="605359" y="4124442"/>
            <a:ext cx="32752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AhnbergHand"/>
                <a:cs typeface="AhnbergHand"/>
              </a:rPr>
              <a:t>Volume of addresses transferred</a:t>
            </a:r>
          </a:p>
          <a:p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AhnbergHand"/>
                <a:cs typeface="AhnbergHand"/>
              </a:rPr>
              <a:t>per year (millions of /32s p.a.)</a:t>
            </a:r>
            <a:endParaRPr lang="en-US" sz="1400" dirty="0">
              <a:solidFill>
                <a:schemeClr val="accent3">
                  <a:lumMod val="50000"/>
                </a:schemeClr>
              </a:solidFill>
              <a:latin typeface="AhnbergHand"/>
              <a:cs typeface="AhnbergHand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819504" y="4718555"/>
            <a:ext cx="2106036" cy="295219"/>
          </a:xfrm>
          <a:custGeom>
            <a:avLst/>
            <a:gdLst>
              <a:gd name="connsiteX0" fmla="*/ 404920 w 2106036"/>
              <a:gd name="connsiteY0" fmla="*/ 15081 h 295219"/>
              <a:gd name="connsiteX1" fmla="*/ 89344 w 2106036"/>
              <a:gd name="connsiteY1" fmla="*/ 292172 h 295219"/>
              <a:gd name="connsiteX2" fmla="*/ 1821163 w 2106036"/>
              <a:gd name="connsiteY2" fmla="*/ 153627 h 295219"/>
              <a:gd name="connsiteX3" fmla="*/ 2021284 w 2106036"/>
              <a:gd name="connsiteY3" fmla="*/ 7384 h 295219"/>
              <a:gd name="connsiteX4" fmla="*/ 1851951 w 2106036"/>
              <a:gd name="connsiteY4" fmla="*/ 22778 h 295219"/>
              <a:gd name="connsiteX5" fmla="*/ 2105951 w 2106036"/>
              <a:gd name="connsiteY5" fmla="*/ 15081 h 295219"/>
              <a:gd name="connsiteX6" fmla="*/ 1882738 w 2106036"/>
              <a:gd name="connsiteY6" fmla="*/ 253687 h 295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6036" h="295219">
                <a:moveTo>
                  <a:pt x="404920" y="15081"/>
                </a:moveTo>
                <a:cubicBezTo>
                  <a:pt x="129112" y="142081"/>
                  <a:pt x="-146696" y="269081"/>
                  <a:pt x="89344" y="292172"/>
                </a:cubicBezTo>
                <a:cubicBezTo>
                  <a:pt x="325384" y="315263"/>
                  <a:pt x="1499173" y="201092"/>
                  <a:pt x="1821163" y="153627"/>
                </a:cubicBezTo>
                <a:cubicBezTo>
                  <a:pt x="2143153" y="106162"/>
                  <a:pt x="2016153" y="29192"/>
                  <a:pt x="2021284" y="7384"/>
                </a:cubicBezTo>
                <a:cubicBezTo>
                  <a:pt x="2026415" y="-14424"/>
                  <a:pt x="1837840" y="21495"/>
                  <a:pt x="1851951" y="22778"/>
                </a:cubicBezTo>
                <a:cubicBezTo>
                  <a:pt x="1866062" y="24061"/>
                  <a:pt x="2100820" y="-23404"/>
                  <a:pt x="2105951" y="15081"/>
                </a:cubicBezTo>
                <a:cubicBezTo>
                  <a:pt x="2111082" y="53566"/>
                  <a:pt x="1882738" y="253687"/>
                  <a:pt x="1882738" y="253687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2796" y="1833094"/>
            <a:ext cx="7937904" cy="13738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0127" y="4234170"/>
            <a:ext cx="7213975" cy="126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22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Transfers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21025745">
            <a:off x="4263288" y="1707223"/>
            <a:ext cx="2720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AhnbergHand"/>
                <a:cs typeface="AhnbergHand"/>
              </a:rPr>
              <a:t>Number of registered</a:t>
            </a:r>
          </a:p>
          <a:p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AhnbergHand"/>
                <a:cs typeface="AhnbergHand"/>
              </a:rPr>
              <a:t>Address transfers per year</a:t>
            </a:r>
            <a:endParaRPr lang="en-US" sz="1400" dirty="0">
              <a:solidFill>
                <a:schemeClr val="accent3">
                  <a:lumMod val="50000"/>
                </a:schemeClr>
              </a:solidFill>
              <a:latin typeface="AhnbergHand"/>
              <a:cs typeface="AhnbergHand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048545" y="2424545"/>
            <a:ext cx="1683055" cy="384849"/>
          </a:xfrm>
          <a:custGeom>
            <a:avLst/>
            <a:gdLst>
              <a:gd name="connsiteX0" fmla="*/ 1393213 w 1683055"/>
              <a:gd name="connsiteY0" fmla="*/ 0 h 384849"/>
              <a:gd name="connsiteX1" fmla="*/ 1593334 w 1683055"/>
              <a:gd name="connsiteY1" fmla="*/ 177031 h 384849"/>
              <a:gd name="connsiteX2" fmla="*/ 115516 w 1683055"/>
              <a:gd name="connsiteY2" fmla="*/ 261697 h 384849"/>
              <a:gd name="connsiteX3" fmla="*/ 192485 w 1683055"/>
              <a:gd name="connsiteY3" fmla="*/ 177031 h 384849"/>
              <a:gd name="connsiteX4" fmla="*/ 61 w 1683055"/>
              <a:gd name="connsiteY4" fmla="*/ 261697 h 384849"/>
              <a:gd name="connsiteX5" fmla="*/ 215576 w 1683055"/>
              <a:gd name="connsiteY5" fmla="*/ 384849 h 384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3055" h="384849">
                <a:moveTo>
                  <a:pt x="1393213" y="0"/>
                </a:moveTo>
                <a:cubicBezTo>
                  <a:pt x="1599748" y="66707"/>
                  <a:pt x="1806283" y="133415"/>
                  <a:pt x="1593334" y="177031"/>
                </a:cubicBezTo>
                <a:cubicBezTo>
                  <a:pt x="1380385" y="220647"/>
                  <a:pt x="348991" y="261697"/>
                  <a:pt x="115516" y="261697"/>
                </a:cubicBezTo>
                <a:cubicBezTo>
                  <a:pt x="-117959" y="261697"/>
                  <a:pt x="211727" y="177031"/>
                  <a:pt x="192485" y="177031"/>
                </a:cubicBezTo>
                <a:cubicBezTo>
                  <a:pt x="173243" y="177031"/>
                  <a:pt x="-3787" y="227061"/>
                  <a:pt x="61" y="261697"/>
                </a:cubicBezTo>
                <a:cubicBezTo>
                  <a:pt x="3909" y="296333"/>
                  <a:pt x="109742" y="340591"/>
                  <a:pt x="215576" y="384849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622538">
            <a:off x="605359" y="4124442"/>
            <a:ext cx="32752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AhnbergHand"/>
                <a:cs typeface="AhnbergHand"/>
              </a:rPr>
              <a:t>Volume of addresses transferred</a:t>
            </a:r>
          </a:p>
          <a:p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AhnbergHand"/>
                <a:cs typeface="AhnbergHand"/>
              </a:rPr>
              <a:t>per year (millions of /32s p.a.)</a:t>
            </a:r>
            <a:endParaRPr lang="en-US" sz="1400" dirty="0">
              <a:solidFill>
                <a:schemeClr val="accent3">
                  <a:lumMod val="50000"/>
                </a:schemeClr>
              </a:solidFill>
              <a:latin typeface="AhnbergHand"/>
              <a:cs typeface="AhnbergHand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819504" y="4718555"/>
            <a:ext cx="2106036" cy="295219"/>
          </a:xfrm>
          <a:custGeom>
            <a:avLst/>
            <a:gdLst>
              <a:gd name="connsiteX0" fmla="*/ 404920 w 2106036"/>
              <a:gd name="connsiteY0" fmla="*/ 15081 h 295219"/>
              <a:gd name="connsiteX1" fmla="*/ 89344 w 2106036"/>
              <a:gd name="connsiteY1" fmla="*/ 292172 h 295219"/>
              <a:gd name="connsiteX2" fmla="*/ 1821163 w 2106036"/>
              <a:gd name="connsiteY2" fmla="*/ 153627 h 295219"/>
              <a:gd name="connsiteX3" fmla="*/ 2021284 w 2106036"/>
              <a:gd name="connsiteY3" fmla="*/ 7384 h 295219"/>
              <a:gd name="connsiteX4" fmla="*/ 1851951 w 2106036"/>
              <a:gd name="connsiteY4" fmla="*/ 22778 h 295219"/>
              <a:gd name="connsiteX5" fmla="*/ 2105951 w 2106036"/>
              <a:gd name="connsiteY5" fmla="*/ 15081 h 295219"/>
              <a:gd name="connsiteX6" fmla="*/ 1882738 w 2106036"/>
              <a:gd name="connsiteY6" fmla="*/ 253687 h 295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6036" h="295219">
                <a:moveTo>
                  <a:pt x="404920" y="15081"/>
                </a:moveTo>
                <a:cubicBezTo>
                  <a:pt x="129112" y="142081"/>
                  <a:pt x="-146696" y="269081"/>
                  <a:pt x="89344" y="292172"/>
                </a:cubicBezTo>
                <a:cubicBezTo>
                  <a:pt x="325384" y="315263"/>
                  <a:pt x="1499173" y="201092"/>
                  <a:pt x="1821163" y="153627"/>
                </a:cubicBezTo>
                <a:cubicBezTo>
                  <a:pt x="2143153" y="106162"/>
                  <a:pt x="2016153" y="29192"/>
                  <a:pt x="2021284" y="7384"/>
                </a:cubicBezTo>
                <a:cubicBezTo>
                  <a:pt x="2026415" y="-14424"/>
                  <a:pt x="1837840" y="21495"/>
                  <a:pt x="1851951" y="22778"/>
                </a:cubicBezTo>
                <a:cubicBezTo>
                  <a:pt x="1866062" y="24061"/>
                  <a:pt x="2100820" y="-23404"/>
                  <a:pt x="2105951" y="15081"/>
                </a:cubicBezTo>
                <a:cubicBezTo>
                  <a:pt x="2111082" y="53566"/>
                  <a:pt x="1882738" y="253687"/>
                  <a:pt x="1882738" y="253687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2796" y="1833094"/>
            <a:ext cx="7937904" cy="13738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0127" y="4234170"/>
            <a:ext cx="7213975" cy="1263987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7875773" y="4270248"/>
            <a:ext cx="1166314" cy="470756"/>
          </a:xfrm>
          <a:custGeom>
            <a:avLst/>
            <a:gdLst>
              <a:gd name="connsiteX0" fmla="*/ 957331 w 1166314"/>
              <a:gd name="connsiteY0" fmla="*/ 155448 h 470756"/>
              <a:gd name="connsiteX1" fmla="*/ 88651 w 1166314"/>
              <a:gd name="connsiteY1" fmla="*/ 128016 h 470756"/>
              <a:gd name="connsiteX2" fmla="*/ 143515 w 1166314"/>
              <a:gd name="connsiteY2" fmla="*/ 402336 h 470756"/>
              <a:gd name="connsiteX3" fmla="*/ 1103635 w 1166314"/>
              <a:gd name="connsiteY3" fmla="*/ 438912 h 470756"/>
              <a:gd name="connsiteX4" fmla="*/ 993907 w 1166314"/>
              <a:gd name="connsiteY4" fmla="*/ 0 h 470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6314" h="470756">
                <a:moveTo>
                  <a:pt x="957331" y="155448"/>
                </a:moveTo>
                <a:cubicBezTo>
                  <a:pt x="590809" y="121158"/>
                  <a:pt x="224287" y="86868"/>
                  <a:pt x="88651" y="128016"/>
                </a:cubicBezTo>
                <a:cubicBezTo>
                  <a:pt x="-46985" y="169164"/>
                  <a:pt x="-25649" y="350520"/>
                  <a:pt x="143515" y="402336"/>
                </a:cubicBezTo>
                <a:cubicBezTo>
                  <a:pt x="312679" y="454152"/>
                  <a:pt x="961903" y="505968"/>
                  <a:pt x="1103635" y="438912"/>
                </a:cubicBezTo>
                <a:cubicBezTo>
                  <a:pt x="1245367" y="371856"/>
                  <a:pt x="1119637" y="185928"/>
                  <a:pt x="993907" y="0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69893" y="5700328"/>
            <a:ext cx="3783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Movement of legacy addresses in 47/8 (to Microsoft) and 52/8 (to Amazon EC2)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400800" y="4715915"/>
            <a:ext cx="1629091" cy="989941"/>
          </a:xfrm>
          <a:custGeom>
            <a:avLst/>
            <a:gdLst>
              <a:gd name="connsiteX0" fmla="*/ 0 w 1629091"/>
              <a:gd name="connsiteY0" fmla="*/ 989941 h 989941"/>
              <a:gd name="connsiteX1" fmla="*/ 731520 w 1629091"/>
              <a:gd name="connsiteY1" fmla="*/ 578461 h 989941"/>
              <a:gd name="connsiteX2" fmla="*/ 1563624 w 1629091"/>
              <a:gd name="connsiteY2" fmla="*/ 38965 h 989941"/>
              <a:gd name="connsiteX3" fmla="*/ 1280160 w 1629091"/>
              <a:gd name="connsiteY3" fmla="*/ 38965 h 989941"/>
              <a:gd name="connsiteX4" fmla="*/ 1609344 w 1629091"/>
              <a:gd name="connsiteY4" fmla="*/ 11533 h 989941"/>
              <a:gd name="connsiteX5" fmla="*/ 1563624 w 1629091"/>
              <a:gd name="connsiteY5" fmla="*/ 148693 h 989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29091" h="989941">
                <a:moveTo>
                  <a:pt x="0" y="989941"/>
                </a:moveTo>
                <a:cubicBezTo>
                  <a:pt x="235458" y="863449"/>
                  <a:pt x="470916" y="736957"/>
                  <a:pt x="731520" y="578461"/>
                </a:cubicBezTo>
                <a:cubicBezTo>
                  <a:pt x="992124" y="419965"/>
                  <a:pt x="1472184" y="128881"/>
                  <a:pt x="1563624" y="38965"/>
                </a:cubicBezTo>
                <a:cubicBezTo>
                  <a:pt x="1655064" y="-50951"/>
                  <a:pt x="1272540" y="43537"/>
                  <a:pt x="1280160" y="38965"/>
                </a:cubicBezTo>
                <a:cubicBezTo>
                  <a:pt x="1287780" y="34393"/>
                  <a:pt x="1562100" y="-6755"/>
                  <a:pt x="1609344" y="11533"/>
                </a:cubicBezTo>
                <a:cubicBezTo>
                  <a:pt x="1656588" y="29821"/>
                  <a:pt x="1610106" y="89257"/>
                  <a:pt x="1563624" y="148693"/>
                </a:cubicBezTo>
              </a:path>
            </a:pathLst>
          </a:cu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24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68939"/>
            <a:ext cx="8044851" cy="523002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466" y="143376"/>
            <a:ext cx="862054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How old are transferred addresses?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21025745">
            <a:off x="6501948" y="5166058"/>
            <a:ext cx="2338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AhnbergHand"/>
                <a:cs typeface="AhnbergHand"/>
              </a:rPr>
              <a:t>80% of transferred addresses are &gt;20 years old in 2015</a:t>
            </a:r>
            <a:endParaRPr lang="en-US" sz="1400" dirty="0">
              <a:solidFill>
                <a:srgbClr val="0000FF"/>
              </a:solidFill>
              <a:latin typeface="AhnbergHand"/>
              <a:cs typeface="AhnbergHand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6821289" y="4595020"/>
            <a:ext cx="1162191" cy="516476"/>
          </a:xfrm>
          <a:custGeom>
            <a:avLst/>
            <a:gdLst>
              <a:gd name="connsiteX0" fmla="*/ 1024263 w 1162191"/>
              <a:gd name="connsiteY0" fmla="*/ 516476 h 516476"/>
              <a:gd name="connsiteX1" fmla="*/ 1079127 w 1162191"/>
              <a:gd name="connsiteY1" fmla="*/ 4412 h 516476"/>
              <a:gd name="connsiteX2" fmla="*/ 45855 w 1162191"/>
              <a:gd name="connsiteY2" fmla="*/ 260444 h 516476"/>
              <a:gd name="connsiteX3" fmla="*/ 247023 w 1162191"/>
              <a:gd name="connsiteY3" fmla="*/ 114140 h 516476"/>
              <a:gd name="connsiteX4" fmla="*/ 135 w 1162191"/>
              <a:gd name="connsiteY4" fmla="*/ 278732 h 516476"/>
              <a:gd name="connsiteX5" fmla="*/ 219591 w 1162191"/>
              <a:gd name="connsiteY5" fmla="*/ 379316 h 516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2191" h="516476">
                <a:moveTo>
                  <a:pt x="1024263" y="516476"/>
                </a:moveTo>
                <a:cubicBezTo>
                  <a:pt x="1133229" y="281780"/>
                  <a:pt x="1242195" y="47084"/>
                  <a:pt x="1079127" y="4412"/>
                </a:cubicBezTo>
                <a:cubicBezTo>
                  <a:pt x="916059" y="-38260"/>
                  <a:pt x="184539" y="242156"/>
                  <a:pt x="45855" y="260444"/>
                </a:cubicBezTo>
                <a:cubicBezTo>
                  <a:pt x="-92829" y="278732"/>
                  <a:pt x="254643" y="111092"/>
                  <a:pt x="247023" y="114140"/>
                </a:cubicBezTo>
                <a:cubicBezTo>
                  <a:pt x="239403" y="117188"/>
                  <a:pt x="4707" y="234536"/>
                  <a:pt x="135" y="278732"/>
                </a:cubicBezTo>
                <a:cubicBezTo>
                  <a:pt x="-4437" y="322928"/>
                  <a:pt x="107577" y="351122"/>
                  <a:pt x="219591" y="379316"/>
                </a:cubicBezTo>
              </a:path>
            </a:pathLst>
          </a:custGeom>
          <a:noFill/>
          <a:ln w="38100">
            <a:solidFill>
              <a:srgbClr val="335FD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47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old are new announced addresses each year?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541" y="1825625"/>
            <a:ext cx="6214918" cy="4351338"/>
          </a:xfrm>
        </p:spPr>
      </p:pic>
    </p:spTree>
    <p:extLst>
      <p:ext uri="{BB962C8B-B14F-4D97-AF65-F5344CB8AC3E}">
        <p14:creationId xmlns:p14="http://schemas.microsoft.com/office/powerpoint/2010/main" val="548635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Logs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541" y="1825625"/>
            <a:ext cx="6214918" cy="4351338"/>
          </a:xfrm>
        </p:spPr>
      </p:pic>
      <p:sp>
        <p:nvSpPr>
          <p:cNvPr id="3" name="Freeform 2"/>
          <p:cNvSpPr/>
          <p:nvPr/>
        </p:nvSpPr>
        <p:spPr>
          <a:xfrm>
            <a:off x="354560" y="1343278"/>
            <a:ext cx="5054943" cy="4270597"/>
          </a:xfrm>
          <a:custGeom>
            <a:avLst/>
            <a:gdLst>
              <a:gd name="connsiteX0" fmla="*/ 1126282 w 5054943"/>
              <a:gd name="connsiteY0" fmla="*/ 0 h 4270597"/>
              <a:gd name="connsiteX1" fmla="*/ 9582 w 5054943"/>
              <a:gd name="connsiteY1" fmla="*/ 1545579 h 4270597"/>
              <a:gd name="connsiteX2" fmla="*/ 802601 w 5054943"/>
              <a:gd name="connsiteY2" fmla="*/ 4118846 h 4270597"/>
              <a:gd name="connsiteX3" fmla="*/ 4120336 w 5054943"/>
              <a:gd name="connsiteY3" fmla="*/ 3981281 h 4270597"/>
              <a:gd name="connsiteX4" fmla="*/ 5002367 w 5054943"/>
              <a:gd name="connsiteY4" fmla="*/ 4240226 h 4270597"/>
              <a:gd name="connsiteX5" fmla="*/ 4953815 w 5054943"/>
              <a:gd name="connsiteY5" fmla="*/ 4037926 h 4270597"/>
              <a:gd name="connsiteX6" fmla="*/ 4953815 w 5054943"/>
              <a:gd name="connsiteY6" fmla="*/ 4264503 h 4270597"/>
              <a:gd name="connsiteX7" fmla="*/ 4589674 w 5054943"/>
              <a:gd name="connsiteY7" fmla="*/ 4183582 h 42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54943" h="4270597">
                <a:moveTo>
                  <a:pt x="1126282" y="0"/>
                </a:moveTo>
                <a:cubicBezTo>
                  <a:pt x="594905" y="429552"/>
                  <a:pt x="63529" y="859105"/>
                  <a:pt x="9582" y="1545579"/>
                </a:cubicBezTo>
                <a:cubicBezTo>
                  <a:pt x="-44365" y="2232053"/>
                  <a:pt x="117475" y="3712896"/>
                  <a:pt x="802601" y="4118846"/>
                </a:cubicBezTo>
                <a:cubicBezTo>
                  <a:pt x="1487727" y="4524796"/>
                  <a:pt x="3420375" y="3961051"/>
                  <a:pt x="4120336" y="3981281"/>
                </a:cubicBezTo>
                <a:cubicBezTo>
                  <a:pt x="4820297" y="4001511"/>
                  <a:pt x="4863454" y="4230785"/>
                  <a:pt x="5002367" y="4240226"/>
                </a:cubicBezTo>
                <a:cubicBezTo>
                  <a:pt x="5141280" y="4249667"/>
                  <a:pt x="4961907" y="4033880"/>
                  <a:pt x="4953815" y="4037926"/>
                </a:cubicBezTo>
                <a:cubicBezTo>
                  <a:pt x="4945723" y="4041972"/>
                  <a:pt x="5014505" y="4240227"/>
                  <a:pt x="4953815" y="4264503"/>
                </a:cubicBezTo>
                <a:cubicBezTo>
                  <a:pt x="4893125" y="4288779"/>
                  <a:pt x="4741399" y="4236180"/>
                  <a:pt x="4589674" y="418358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98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Logs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541" y="1825625"/>
            <a:ext cx="6214918" cy="4351338"/>
          </a:xfrm>
        </p:spPr>
      </p:pic>
      <p:sp>
        <p:nvSpPr>
          <p:cNvPr id="3" name="Freeform 2"/>
          <p:cNvSpPr/>
          <p:nvPr/>
        </p:nvSpPr>
        <p:spPr>
          <a:xfrm>
            <a:off x="7157575" y="2343824"/>
            <a:ext cx="573643" cy="1356340"/>
          </a:xfrm>
          <a:custGeom>
            <a:avLst/>
            <a:gdLst>
              <a:gd name="connsiteX0" fmla="*/ 165717 w 573643"/>
              <a:gd name="connsiteY0" fmla="*/ 1111475 h 1356340"/>
              <a:gd name="connsiteX1" fmla="*/ 457030 w 573643"/>
              <a:gd name="connsiteY1" fmla="*/ 1297592 h 1356340"/>
              <a:gd name="connsiteX2" fmla="*/ 570319 w 573643"/>
              <a:gd name="connsiteY2" fmla="*/ 205167 h 1356340"/>
              <a:gd name="connsiteX3" fmla="*/ 343742 w 573643"/>
              <a:gd name="connsiteY3" fmla="*/ 35234 h 1356340"/>
              <a:gd name="connsiteX4" fmla="*/ 3876 w 573643"/>
              <a:gd name="connsiteY4" fmla="*/ 642137 h 1356340"/>
              <a:gd name="connsiteX5" fmla="*/ 189993 w 573643"/>
              <a:gd name="connsiteY5" fmla="*/ 1038647 h 1356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643" h="1356340">
                <a:moveTo>
                  <a:pt x="165717" y="1111475"/>
                </a:moveTo>
                <a:cubicBezTo>
                  <a:pt x="277656" y="1280059"/>
                  <a:pt x="389596" y="1448643"/>
                  <a:pt x="457030" y="1297592"/>
                </a:cubicBezTo>
                <a:cubicBezTo>
                  <a:pt x="524464" y="1146541"/>
                  <a:pt x="589200" y="415560"/>
                  <a:pt x="570319" y="205167"/>
                </a:cubicBezTo>
                <a:cubicBezTo>
                  <a:pt x="551438" y="-5226"/>
                  <a:pt x="438149" y="-37594"/>
                  <a:pt x="343742" y="35234"/>
                </a:cubicBezTo>
                <a:cubicBezTo>
                  <a:pt x="249335" y="108062"/>
                  <a:pt x="29501" y="474902"/>
                  <a:pt x="3876" y="642137"/>
                </a:cubicBezTo>
                <a:cubicBezTo>
                  <a:pt x="-21749" y="809372"/>
                  <a:pt x="84122" y="924009"/>
                  <a:pt x="189993" y="1038647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4992786" y="2718924"/>
            <a:ext cx="2001062" cy="396510"/>
          </a:xfrm>
          <a:custGeom>
            <a:avLst/>
            <a:gdLst>
              <a:gd name="connsiteX0" fmla="*/ 0 w 2001062"/>
              <a:gd name="connsiteY0" fmla="*/ 0 h 396510"/>
              <a:gd name="connsiteX1" fmla="*/ 679731 w 2001062"/>
              <a:gd name="connsiteY1" fmla="*/ 40460 h 396510"/>
              <a:gd name="connsiteX2" fmla="*/ 1950180 w 2001062"/>
              <a:gd name="connsiteY2" fmla="*/ 242761 h 396510"/>
              <a:gd name="connsiteX3" fmla="*/ 1772156 w 2001062"/>
              <a:gd name="connsiteY3" fmla="*/ 89012 h 396510"/>
              <a:gd name="connsiteX4" fmla="*/ 1982549 w 2001062"/>
              <a:gd name="connsiteY4" fmla="*/ 267037 h 396510"/>
              <a:gd name="connsiteX5" fmla="*/ 1755972 w 2001062"/>
              <a:gd name="connsiteY5" fmla="*/ 396510 h 39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01062" h="396510">
                <a:moveTo>
                  <a:pt x="0" y="0"/>
                </a:moveTo>
                <a:cubicBezTo>
                  <a:pt x="177350" y="0"/>
                  <a:pt x="354701" y="0"/>
                  <a:pt x="679731" y="40460"/>
                </a:cubicBezTo>
                <a:cubicBezTo>
                  <a:pt x="1004761" y="80920"/>
                  <a:pt x="1768109" y="234669"/>
                  <a:pt x="1950180" y="242761"/>
                </a:cubicBezTo>
                <a:cubicBezTo>
                  <a:pt x="2132251" y="250853"/>
                  <a:pt x="1766761" y="84966"/>
                  <a:pt x="1772156" y="89012"/>
                </a:cubicBezTo>
                <a:cubicBezTo>
                  <a:pt x="1777551" y="93058"/>
                  <a:pt x="1985246" y="215787"/>
                  <a:pt x="1982549" y="267037"/>
                </a:cubicBezTo>
                <a:cubicBezTo>
                  <a:pt x="1979852" y="318287"/>
                  <a:pt x="1867912" y="357398"/>
                  <a:pt x="1755972" y="39651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96871" y="2313408"/>
            <a:ext cx="15007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hnbergHand" charset="0"/>
                <a:ea typeface="AhnbergHand" charset="0"/>
                <a:cs typeface="AhnbergHand" charset="0"/>
              </a:rPr>
              <a:t>35M addresses</a:t>
            </a:r>
            <a:endParaRPr lang="en-US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83940" y="4909603"/>
            <a:ext cx="146546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hnbergHand" charset="0"/>
                <a:ea typeface="AhnbergHand" charset="0"/>
                <a:cs typeface="AhnbergHand" charset="0"/>
              </a:rPr>
              <a:t>21M addresses</a:t>
            </a:r>
            <a:endParaRPr lang="en-US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5385581" y="5178750"/>
            <a:ext cx="1966574" cy="377949"/>
          </a:xfrm>
          <a:custGeom>
            <a:avLst/>
            <a:gdLst>
              <a:gd name="connsiteX0" fmla="*/ 11807 w 1966574"/>
              <a:gd name="connsiteY0" fmla="*/ 81073 h 377949"/>
              <a:gd name="connsiteX1" fmla="*/ 68451 w 1966574"/>
              <a:gd name="connsiteY1" fmla="*/ 81073 h 377949"/>
              <a:gd name="connsiteX2" fmla="*/ 901931 w 1966574"/>
              <a:gd name="connsiteY2" fmla="*/ 97257 h 377949"/>
              <a:gd name="connsiteX3" fmla="*/ 1929619 w 1966574"/>
              <a:gd name="connsiteY3" fmla="*/ 226730 h 377949"/>
              <a:gd name="connsiteX4" fmla="*/ 1759686 w 1966574"/>
              <a:gd name="connsiteY4" fmla="*/ 153 h 377949"/>
              <a:gd name="connsiteX5" fmla="*/ 1961987 w 1966574"/>
              <a:gd name="connsiteY5" fmla="*/ 267190 h 377949"/>
              <a:gd name="connsiteX6" fmla="*/ 1589754 w 1966574"/>
              <a:gd name="connsiteY6" fmla="*/ 372386 h 377949"/>
              <a:gd name="connsiteX7" fmla="*/ 1630214 w 1966574"/>
              <a:gd name="connsiteY7" fmla="*/ 364294 h 377949"/>
              <a:gd name="connsiteX8" fmla="*/ 1614030 w 1966574"/>
              <a:gd name="connsiteY8" fmla="*/ 372386 h 377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66574" h="377949">
                <a:moveTo>
                  <a:pt x="11807" y="81073"/>
                </a:moveTo>
                <a:cubicBezTo>
                  <a:pt x="-34048" y="79724"/>
                  <a:pt x="68451" y="81073"/>
                  <a:pt x="68451" y="81073"/>
                </a:cubicBezTo>
                <a:lnTo>
                  <a:pt x="901931" y="97257"/>
                </a:lnTo>
                <a:cubicBezTo>
                  <a:pt x="1212126" y="121533"/>
                  <a:pt x="1786660" y="242914"/>
                  <a:pt x="1929619" y="226730"/>
                </a:cubicBezTo>
                <a:cubicBezTo>
                  <a:pt x="2072578" y="210546"/>
                  <a:pt x="1754291" y="-6590"/>
                  <a:pt x="1759686" y="153"/>
                </a:cubicBezTo>
                <a:cubicBezTo>
                  <a:pt x="1765081" y="6896"/>
                  <a:pt x="1990309" y="205151"/>
                  <a:pt x="1961987" y="267190"/>
                </a:cubicBezTo>
                <a:cubicBezTo>
                  <a:pt x="1933665" y="329229"/>
                  <a:pt x="1645050" y="356202"/>
                  <a:pt x="1589754" y="372386"/>
                </a:cubicBezTo>
                <a:cubicBezTo>
                  <a:pt x="1534459" y="388570"/>
                  <a:pt x="1626168" y="364294"/>
                  <a:pt x="1630214" y="364294"/>
                </a:cubicBezTo>
                <a:cubicBezTo>
                  <a:pt x="1634260" y="364294"/>
                  <a:pt x="1624145" y="368340"/>
                  <a:pt x="1614030" y="372386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390362" y="4873353"/>
            <a:ext cx="452142" cy="915173"/>
          </a:xfrm>
          <a:custGeom>
            <a:avLst/>
            <a:gdLst>
              <a:gd name="connsiteX0" fmla="*/ 13850 w 452142"/>
              <a:gd name="connsiteY0" fmla="*/ 734427 h 915173"/>
              <a:gd name="connsiteX1" fmla="*/ 394176 w 452142"/>
              <a:gd name="connsiteY1" fmla="*/ 896268 h 915173"/>
              <a:gd name="connsiteX2" fmla="*/ 442728 w 452142"/>
              <a:gd name="connsiteY2" fmla="*/ 346010 h 915173"/>
              <a:gd name="connsiteX3" fmla="*/ 313256 w 452142"/>
              <a:gd name="connsiteY3" fmla="*/ 38512 h 915173"/>
              <a:gd name="connsiteX4" fmla="*/ 30034 w 452142"/>
              <a:gd name="connsiteY4" fmla="*/ 70880 h 915173"/>
              <a:gd name="connsiteX5" fmla="*/ 21942 w 452142"/>
              <a:gd name="connsiteY5" fmla="*/ 637323 h 915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2142" h="915173">
                <a:moveTo>
                  <a:pt x="13850" y="734427"/>
                </a:moveTo>
                <a:cubicBezTo>
                  <a:pt x="168273" y="847715"/>
                  <a:pt x="322696" y="961004"/>
                  <a:pt x="394176" y="896268"/>
                </a:cubicBezTo>
                <a:cubicBezTo>
                  <a:pt x="465656" y="831532"/>
                  <a:pt x="456215" y="488969"/>
                  <a:pt x="442728" y="346010"/>
                </a:cubicBezTo>
                <a:cubicBezTo>
                  <a:pt x="429241" y="203051"/>
                  <a:pt x="382038" y="84367"/>
                  <a:pt x="313256" y="38512"/>
                </a:cubicBezTo>
                <a:cubicBezTo>
                  <a:pt x="244474" y="-7343"/>
                  <a:pt x="78586" y="-28922"/>
                  <a:pt x="30034" y="70880"/>
                </a:cubicBezTo>
                <a:cubicBezTo>
                  <a:pt x="-18518" y="170682"/>
                  <a:pt x="1712" y="404002"/>
                  <a:pt x="21942" y="637323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62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Bigger Picture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849" y="1831551"/>
            <a:ext cx="8551601" cy="129569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9162" y="3789040"/>
            <a:ext cx="85072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hnbergHand" charset="0"/>
                <a:ea typeface="AhnbergHand" charset="0"/>
                <a:cs typeface="AhnbergHand" charset="0"/>
              </a:rPr>
              <a:t>What we don</a:t>
            </a:r>
            <a:r>
              <a:rPr lang="uk-UA" sz="1400" dirty="0" smtClean="0">
                <a:latin typeface="AhnbergHand" charset="0"/>
                <a:ea typeface="AhnbergHand" charset="0"/>
                <a:cs typeface="AhnbergHand" charset="0"/>
              </a:rPr>
              <a:t>’</a:t>
            </a:r>
            <a:r>
              <a:rPr lang="en-US" sz="1400" dirty="0" smtClean="0">
                <a:latin typeface="AhnbergHand" charset="0"/>
                <a:ea typeface="AhnbergHand" charset="0"/>
                <a:cs typeface="AhnbergHand" charset="0"/>
              </a:rPr>
              <a:t>t know is:</a:t>
            </a:r>
          </a:p>
          <a:p>
            <a:r>
              <a:rPr lang="en-US" sz="1400" dirty="0">
                <a:latin typeface="AhnbergHand" charset="0"/>
                <a:ea typeface="AhnbergHand" charset="0"/>
                <a:cs typeface="AhnbergHand" charset="0"/>
              </a:rPr>
              <a:t> </a:t>
            </a:r>
            <a:r>
              <a:rPr lang="en-US" sz="1400" dirty="0" smtClean="0">
                <a:latin typeface="AhnbergHand" charset="0"/>
                <a:ea typeface="AhnbergHand" charset="0"/>
                <a:cs typeface="AhnbergHand" charset="0"/>
              </a:rPr>
              <a:t>  </a:t>
            </a:r>
            <a:r>
              <a:rPr lang="en-US" sz="1400" dirty="0" smtClean="0">
                <a:solidFill>
                  <a:srgbClr val="FF0000"/>
                </a:solidFill>
                <a:latin typeface="AhnbergHand" charset="0"/>
                <a:ea typeface="AhnbergHand" charset="0"/>
                <a:cs typeface="AhnbergHand" charset="0"/>
              </a:rPr>
              <a:t>- the volume of unregistered address transfers</a:t>
            </a:r>
          </a:p>
          <a:p>
            <a:r>
              <a:rPr lang="en-US" sz="1400" dirty="0">
                <a:latin typeface="AhnbergHand" charset="0"/>
                <a:ea typeface="AhnbergHand" charset="0"/>
                <a:cs typeface="AhnbergHand" charset="0"/>
              </a:rPr>
              <a:t> </a:t>
            </a:r>
            <a:r>
              <a:rPr lang="en-US" sz="1400" dirty="0" smtClean="0">
                <a:latin typeface="AhnbergHand" charset="0"/>
                <a:ea typeface="AhnbergHand" charset="0"/>
                <a:cs typeface="AhnbergHand" charset="0"/>
              </a:rPr>
              <a:t>  </a:t>
            </a:r>
            <a:r>
              <a:rPr lang="en-US" sz="1400" dirty="0" smtClean="0">
                <a:solidFill>
                  <a:srgbClr val="FF0000"/>
                </a:solidFill>
                <a:latin typeface="AhnbergHand" charset="0"/>
                <a:ea typeface="AhnbergHand" charset="0"/>
                <a:cs typeface="AhnbergHand" charset="0"/>
              </a:rPr>
              <a:t>- </a:t>
            </a:r>
            <a:r>
              <a:rPr lang="en-US" sz="1400" dirty="0">
                <a:solidFill>
                  <a:srgbClr val="FF0000"/>
                </a:solidFill>
                <a:latin typeface="AhnbergHand" charset="0"/>
                <a:ea typeface="AhnbergHand" charset="0"/>
                <a:cs typeface="AhnbergHand" charset="0"/>
              </a:rPr>
              <a:t>the volume of </a:t>
            </a:r>
            <a:r>
              <a:rPr lang="en-US" sz="1400" dirty="0" smtClean="0">
                <a:solidFill>
                  <a:srgbClr val="FF0000"/>
                </a:solidFill>
                <a:latin typeface="AhnbergHand" charset="0"/>
                <a:ea typeface="AhnbergHand" charset="0"/>
                <a:cs typeface="AhnbergHand" charset="0"/>
              </a:rPr>
              <a:t>address hijacks</a:t>
            </a:r>
          </a:p>
          <a:p>
            <a:r>
              <a:rPr lang="en-US" sz="1400" dirty="0">
                <a:latin typeface="AhnbergHand" charset="0"/>
                <a:ea typeface="AhnbergHand" charset="0"/>
                <a:cs typeface="AhnbergHand" charset="0"/>
              </a:rPr>
              <a:t> </a:t>
            </a:r>
            <a:r>
              <a:rPr lang="en-US" sz="1400" dirty="0" smtClean="0">
                <a:latin typeface="AhnbergHand" charset="0"/>
                <a:ea typeface="AhnbergHand" charset="0"/>
                <a:cs typeface="AhnbergHand" charset="0"/>
              </a:rPr>
              <a:t>  </a:t>
            </a:r>
            <a:r>
              <a:rPr lang="en-US" sz="1400" dirty="0" smtClean="0">
                <a:solidFill>
                  <a:srgbClr val="FF0000"/>
                </a:solidFill>
                <a:latin typeface="AhnbergHand" charset="0"/>
                <a:ea typeface="AhnbergHand" charset="0"/>
                <a:cs typeface="AhnbergHand" charset="0"/>
              </a:rPr>
              <a:t>- </a:t>
            </a:r>
            <a:r>
              <a:rPr lang="en-US" sz="1400" dirty="0">
                <a:solidFill>
                  <a:srgbClr val="FF0000"/>
                </a:solidFill>
                <a:latin typeface="AhnbergHand" charset="0"/>
                <a:ea typeface="AhnbergHand" charset="0"/>
                <a:cs typeface="AhnbergHand" charset="0"/>
              </a:rPr>
              <a:t>the volume of </a:t>
            </a:r>
            <a:r>
              <a:rPr lang="en-US" sz="1400" dirty="0" smtClean="0">
                <a:solidFill>
                  <a:srgbClr val="FF0000"/>
                </a:solidFill>
                <a:latin typeface="AhnbergHand" charset="0"/>
                <a:ea typeface="AhnbergHand" charset="0"/>
                <a:cs typeface="AhnbergHand" charset="0"/>
              </a:rPr>
              <a:t>re-activating previously dormant / privately used address space</a:t>
            </a:r>
          </a:p>
          <a:p>
            <a:r>
              <a:rPr lang="en-US" sz="1400" dirty="0">
                <a:solidFill>
                  <a:srgbClr val="FF0000"/>
                </a:solidFill>
                <a:latin typeface="AhnbergHand" charset="0"/>
                <a:ea typeface="AhnbergHand" charset="0"/>
                <a:cs typeface="AhnbergHand" charset="0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latin typeface="AhnbergHand" charset="0"/>
                <a:ea typeface="AhnbergHand" charset="0"/>
                <a:cs typeface="AhnbergHand" charset="0"/>
              </a:rPr>
              <a:t>  - the populations of devices using private addresses located behind NATs</a:t>
            </a:r>
            <a:endParaRPr lang="en-US" sz="1400" dirty="0">
              <a:solidFill>
                <a:srgbClr val="FF0000"/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43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questions to ponder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in the registry?</a:t>
            </a:r>
          </a:p>
          <a:p>
            <a:pPr lvl="1"/>
            <a:r>
              <a:rPr lang="en-US" dirty="0" smtClean="0"/>
              <a:t>Who is the ‘title holder’ of an address</a:t>
            </a:r>
          </a:p>
          <a:p>
            <a:pPr lvl="1"/>
            <a:r>
              <a:rPr lang="en-US" dirty="0" smtClean="0"/>
              <a:t>Who is the operational controller of an address</a:t>
            </a:r>
          </a:p>
          <a:p>
            <a:pPr lvl="1"/>
            <a:r>
              <a:rPr lang="en-US" dirty="0" smtClean="0"/>
              <a:t>Why can’t we have both?</a:t>
            </a:r>
          </a:p>
          <a:p>
            <a:pPr lvl="1"/>
            <a:endParaRPr lang="en-US" dirty="0"/>
          </a:p>
          <a:p>
            <a:r>
              <a:rPr lang="en-US" dirty="0" smtClean="0"/>
              <a:t>What’s the </a:t>
            </a:r>
            <a:r>
              <a:rPr lang="en-US" smtClean="0"/>
              <a:t>registry showing </a:t>
            </a:r>
            <a:r>
              <a:rPr lang="en-US" dirty="0" smtClean="0"/>
              <a:t>us?</a:t>
            </a:r>
          </a:p>
          <a:p>
            <a:pPr lvl="1"/>
            <a:r>
              <a:rPr lang="en-US" dirty="0" smtClean="0"/>
              <a:t>A snapshot of today?</a:t>
            </a:r>
          </a:p>
          <a:p>
            <a:pPr lvl="1"/>
            <a:r>
              <a:rPr lang="en-US" dirty="0" smtClean="0"/>
              <a:t>A change log of how we got to today</a:t>
            </a:r>
          </a:p>
          <a:p>
            <a:pPr lvl="1"/>
            <a:endParaRPr lang="en-US" dirty="0"/>
          </a:p>
          <a:p>
            <a:r>
              <a:rPr lang="en-US" dirty="0" smtClean="0"/>
              <a:t>What makes the registry useful?</a:t>
            </a:r>
          </a:p>
          <a:p>
            <a:r>
              <a:rPr lang="en-US" dirty="0" smtClean="0"/>
              <a:t>How can we preserve the utility of the registry?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8B2A337-2C29-4402-A0A2-E290C184D5D3}" type="slidenum">
              <a:rPr lang="en-AU" kern="0" smtClean="0"/>
              <a:pPr/>
              <a:t>18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770918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16" y="693655"/>
            <a:ext cx="5785853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Vadim's Writing"/>
                <a:cs typeface="Vadim's Writing"/>
              </a:rPr>
              <a:t>That’s it!</a:t>
            </a:r>
            <a:endParaRPr lang="en-US" sz="6600" b="1" dirty="0">
              <a:latin typeface="Vadim's Writing"/>
              <a:cs typeface="Vadim's Writing"/>
            </a:endParaRPr>
          </a:p>
        </p:txBody>
      </p:sp>
      <p:sp>
        <p:nvSpPr>
          <p:cNvPr id="4" name="Rectangle 2"/>
          <p:cNvSpPr>
            <a:spLocks/>
          </p:cNvSpPr>
          <p:nvPr/>
        </p:nvSpPr>
        <p:spPr bwMode="auto">
          <a:xfrm rot="397884">
            <a:off x="2701418" y="3169546"/>
            <a:ext cx="3211308" cy="1180416"/>
          </a:xfrm>
          <a:prstGeom prst="rect">
            <a:avLst/>
          </a:prstGeom>
          <a:solidFill>
            <a:srgbClr val="F0F082"/>
          </a:solidFill>
          <a:ln>
            <a:noFill/>
          </a:ln>
          <a:effectLst>
            <a:outerShdw blurRad="76200" dist="50799" dir="3000000" algn="ctr" rotWithShape="0">
              <a:schemeClr val="tx1">
                <a:alpha val="50000"/>
              </a:schemeClr>
            </a:outerShdw>
          </a:effectLst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hnbergHand"/>
                <a:ea typeface="ＭＳ Ｐゴシック" charset="0"/>
                <a:cs typeface="AhnbergHand"/>
                <a:sym typeface="Bradley Hand ITC TT-Bold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77641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APNIC </a:t>
            </a:r>
            <a:r>
              <a:rPr lang="en-US" dirty="0" smtClean="0"/>
              <a:t>Numbers for Transfers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Total Transfers Registered with APNIC:  </a:t>
            </a:r>
            <a:r>
              <a:rPr lang="en-US" dirty="0" smtClean="0"/>
              <a:t>    1,260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Internal (APNIC -&gt; APNIC):            </a:t>
            </a:r>
            <a:r>
              <a:rPr lang="en-US" dirty="0" smtClean="0"/>
              <a:t>  1,064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Inter-RIR (ARIN-&gt;APNIC):                  193</a:t>
            </a:r>
          </a:p>
          <a:p>
            <a:pPr marL="0" indent="0">
              <a:buNone/>
            </a:pPr>
            <a:r>
              <a:rPr lang="en-US" dirty="0"/>
              <a:t>	Inter-RIR (</a:t>
            </a:r>
            <a:r>
              <a:rPr lang="en-US" dirty="0" smtClean="0"/>
              <a:t>APNIC-&gt;ARIN):                      3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Total Address Volume Transferred: </a:t>
            </a:r>
            <a:r>
              <a:rPr lang="en-US" dirty="0" smtClean="0"/>
              <a:t>   </a:t>
            </a:r>
            <a:r>
              <a:rPr lang="is-IS" dirty="0" smtClean="0"/>
              <a:t>15,823,616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Internal </a:t>
            </a:r>
            <a:r>
              <a:rPr lang="en-US" dirty="0"/>
              <a:t>(APNIC -&gt; APNIC): </a:t>
            </a:r>
            <a:r>
              <a:rPr lang="en-US" dirty="0" smtClean="0"/>
              <a:t>   </a:t>
            </a:r>
            <a:r>
              <a:rPr lang="en-US" dirty="0" smtClean="0"/>
              <a:t> 10,385,920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Inter-RIR (ARIN-&gt;APNIC): </a:t>
            </a:r>
            <a:r>
              <a:rPr lang="en-US" dirty="0" smtClean="0"/>
              <a:t>        5,427,456</a:t>
            </a:r>
          </a:p>
          <a:p>
            <a:pPr marL="0" indent="0">
              <a:buNone/>
            </a:pPr>
            <a:r>
              <a:rPr lang="en-US" dirty="0"/>
              <a:t>	Inter-RIR (APNIC-&gt;ARIN):              </a:t>
            </a:r>
            <a:r>
              <a:rPr lang="en-US" dirty="0" smtClean="0"/>
              <a:t>10,240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024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Transfers per Month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72" y="1690689"/>
            <a:ext cx="4162603" cy="20822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253" y="1690689"/>
            <a:ext cx="4166630" cy="20842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945" y="3956979"/>
            <a:ext cx="4563991" cy="2283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783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Transfers per Month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72" y="1690689"/>
            <a:ext cx="4162603" cy="20822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253" y="1690689"/>
            <a:ext cx="4166630" cy="20842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945" y="3956979"/>
            <a:ext cx="4563991" cy="22830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322" y="2210982"/>
            <a:ext cx="7388028" cy="369567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821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Transferred Address Volumes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35" y="1804523"/>
            <a:ext cx="4127854" cy="206485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368" y="1804523"/>
            <a:ext cx="4240226" cy="21210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973" y="4194171"/>
            <a:ext cx="4539632" cy="2270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097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Transferred Address Volumes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35" y="1804523"/>
            <a:ext cx="4127854" cy="206485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368" y="1804523"/>
            <a:ext cx="4240226" cy="21210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973" y="4194171"/>
            <a:ext cx="4539632" cy="227083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228" y="2350381"/>
            <a:ext cx="7371844" cy="36875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16713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Transferred Address “Age”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79" y="1645828"/>
            <a:ext cx="4048546" cy="202518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196" y="1645828"/>
            <a:ext cx="4138225" cy="20700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102" y="3965098"/>
            <a:ext cx="4771097" cy="2386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55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Transferred Address “Age”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79" y="1645828"/>
            <a:ext cx="4048546" cy="202518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196" y="1645828"/>
            <a:ext cx="4138225" cy="20700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102" y="3965098"/>
            <a:ext cx="4771097" cy="23866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389" y="2184759"/>
            <a:ext cx="6938788" cy="34709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3103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Transferred Address “Age”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79" y="1645828"/>
            <a:ext cx="4048546" cy="202518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196" y="1645828"/>
            <a:ext cx="4138225" cy="20700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102" y="3965098"/>
            <a:ext cx="4771097" cy="23866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389" y="2184759"/>
            <a:ext cx="6938788" cy="34709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Freeform 6"/>
          <p:cNvSpPr/>
          <p:nvPr/>
        </p:nvSpPr>
        <p:spPr>
          <a:xfrm>
            <a:off x="1734999" y="2708161"/>
            <a:ext cx="2336391" cy="2935680"/>
          </a:xfrm>
          <a:custGeom>
            <a:avLst/>
            <a:gdLst>
              <a:gd name="connsiteX0" fmla="*/ 603599 w 2336391"/>
              <a:gd name="connsiteY0" fmla="*/ 2883435 h 2935680"/>
              <a:gd name="connsiteX1" fmla="*/ 684520 w 2336391"/>
              <a:gd name="connsiteY1" fmla="*/ 2891527 h 2935680"/>
              <a:gd name="connsiteX2" fmla="*/ 2286743 w 2336391"/>
              <a:gd name="connsiteY2" fmla="*/ 2406005 h 2935680"/>
              <a:gd name="connsiteX3" fmla="*/ 1890233 w 2336391"/>
              <a:gd name="connsiteY3" fmla="*/ 1014175 h 2935680"/>
              <a:gd name="connsiteX4" fmla="*/ 1493723 w 2336391"/>
              <a:gd name="connsiteY4" fmla="*/ 2671 h 2935680"/>
              <a:gd name="connsiteX5" fmla="*/ 37157 w 2336391"/>
              <a:gd name="connsiteY5" fmla="*/ 1313581 h 2935680"/>
              <a:gd name="connsiteX6" fmla="*/ 401298 w 2336391"/>
              <a:gd name="connsiteY6" fmla="*/ 2875343 h 2935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36391" h="2935680">
                <a:moveTo>
                  <a:pt x="603599" y="2883435"/>
                </a:moveTo>
                <a:cubicBezTo>
                  <a:pt x="503797" y="2927267"/>
                  <a:pt x="403996" y="2971099"/>
                  <a:pt x="684520" y="2891527"/>
                </a:cubicBezTo>
                <a:cubicBezTo>
                  <a:pt x="965044" y="2811955"/>
                  <a:pt x="2085791" y="2718897"/>
                  <a:pt x="2286743" y="2406005"/>
                </a:cubicBezTo>
                <a:cubicBezTo>
                  <a:pt x="2487695" y="2093113"/>
                  <a:pt x="2022403" y="1414731"/>
                  <a:pt x="1890233" y="1014175"/>
                </a:cubicBezTo>
                <a:cubicBezTo>
                  <a:pt x="1758063" y="613619"/>
                  <a:pt x="1802569" y="-47230"/>
                  <a:pt x="1493723" y="2671"/>
                </a:cubicBezTo>
                <a:cubicBezTo>
                  <a:pt x="1184877" y="52572"/>
                  <a:pt x="219228" y="834802"/>
                  <a:pt x="37157" y="1313581"/>
                </a:cubicBezTo>
                <a:cubicBezTo>
                  <a:pt x="-144914" y="1792360"/>
                  <a:pt x="401298" y="2875343"/>
                  <a:pt x="401298" y="2875343"/>
                </a:cubicBezTo>
              </a:path>
            </a:pathLst>
          </a:custGeom>
          <a:noFill/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084609" y="4735242"/>
            <a:ext cx="1883739" cy="832078"/>
          </a:xfrm>
          <a:custGeom>
            <a:avLst/>
            <a:gdLst>
              <a:gd name="connsiteX0" fmla="*/ 518492 w 1883739"/>
              <a:gd name="connsiteY0" fmla="*/ 710698 h 832078"/>
              <a:gd name="connsiteX1" fmla="*/ 583228 w 1883739"/>
              <a:gd name="connsiteY1" fmla="*/ 718790 h 832078"/>
              <a:gd name="connsiteX2" fmla="*/ 1869862 w 1883739"/>
              <a:gd name="connsiteY2" fmla="*/ 508397 h 832078"/>
              <a:gd name="connsiteX3" fmla="*/ 1190131 w 1883739"/>
              <a:gd name="connsiteY3" fmla="*/ 14783 h 832078"/>
              <a:gd name="connsiteX4" fmla="*/ 32970 w 1883739"/>
              <a:gd name="connsiteY4" fmla="*/ 192808 h 832078"/>
              <a:gd name="connsiteX5" fmla="*/ 429479 w 1883739"/>
              <a:gd name="connsiteY5" fmla="*/ 832078 h 832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3739" h="832078">
                <a:moveTo>
                  <a:pt x="518492" y="710698"/>
                </a:moveTo>
                <a:cubicBezTo>
                  <a:pt x="438246" y="731602"/>
                  <a:pt x="358000" y="752507"/>
                  <a:pt x="583228" y="718790"/>
                </a:cubicBezTo>
                <a:cubicBezTo>
                  <a:pt x="808456" y="685073"/>
                  <a:pt x="1768712" y="625731"/>
                  <a:pt x="1869862" y="508397"/>
                </a:cubicBezTo>
                <a:cubicBezTo>
                  <a:pt x="1971013" y="391062"/>
                  <a:pt x="1496280" y="67381"/>
                  <a:pt x="1190131" y="14783"/>
                </a:cubicBezTo>
                <a:cubicBezTo>
                  <a:pt x="883982" y="-37815"/>
                  <a:pt x="159745" y="56592"/>
                  <a:pt x="32970" y="192808"/>
                </a:cubicBezTo>
                <a:cubicBezTo>
                  <a:pt x="-93805" y="329024"/>
                  <a:pt x="167837" y="580551"/>
                  <a:pt x="429479" y="832078"/>
                </a:cubicBezTo>
              </a:path>
            </a:pathLst>
          </a:cu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99851" y="4647592"/>
            <a:ext cx="13498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solidFill>
                  <a:schemeClr val="accent4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Legacy Address Movement</a:t>
            </a:r>
            <a:endParaRPr lang="en-US" sz="1600" b="1">
              <a:solidFill>
                <a:schemeClr val="accent4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32545" y="4015278"/>
            <a:ext cx="1553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solidFill>
                  <a:schemeClr val="accent4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Recent Assignments</a:t>
            </a:r>
            <a:endParaRPr lang="en-US" sz="1600" b="1" dirty="0">
              <a:solidFill>
                <a:schemeClr val="accent4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515283"/>
      </p:ext>
    </p:extLst>
  </p:cSld>
  <p:clrMapOvr>
    <a:masterClrMapping/>
  </p:clrMapOvr>
</p:sld>
</file>

<file path=ppt/theme/theme1.xml><?xml version="1.0" encoding="utf-8"?>
<a:theme xmlns:a="http://schemas.openxmlformats.org/drawingml/2006/main" name="APNIC33PowerPointTemplateFinal">
  <a:themeElements>
    <a:clrScheme name="APNIC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FBA"/>
      </a:accent1>
      <a:accent2>
        <a:srgbClr val="F27D0A"/>
      </a:accent2>
      <a:accent3>
        <a:srgbClr val="590F4A"/>
      </a:accent3>
      <a:accent4>
        <a:srgbClr val="166813"/>
      </a:accent4>
      <a:accent5>
        <a:srgbClr val="C40836"/>
      </a:accent5>
      <a:accent6>
        <a:srgbClr val="FFCF0A"/>
      </a:accent6>
      <a:hlink>
        <a:srgbClr val="5C5C5C"/>
      </a:hlink>
      <a:folHlink>
        <a:srgbClr val="00A2D7"/>
      </a:folHlink>
    </a:clrScheme>
    <a:fontScheme name="APN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NIC33PowerPointTemplateFinal">
  <a:themeElements>
    <a:clrScheme name="APNIC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FBA"/>
      </a:accent1>
      <a:accent2>
        <a:srgbClr val="F27D0A"/>
      </a:accent2>
      <a:accent3>
        <a:srgbClr val="590F4A"/>
      </a:accent3>
      <a:accent4>
        <a:srgbClr val="166813"/>
      </a:accent4>
      <a:accent5>
        <a:srgbClr val="C40836"/>
      </a:accent5>
      <a:accent6>
        <a:srgbClr val="FFCF0A"/>
      </a:accent6>
      <a:hlink>
        <a:srgbClr val="5C5C5C"/>
      </a:hlink>
      <a:folHlink>
        <a:srgbClr val="00A2D7"/>
      </a:folHlink>
    </a:clrScheme>
    <a:fontScheme name="APN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PNIC33PowerPointTemplateFinal">
  <a:themeElements>
    <a:clrScheme name="APNIC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FBA"/>
      </a:accent1>
      <a:accent2>
        <a:srgbClr val="F27D0A"/>
      </a:accent2>
      <a:accent3>
        <a:srgbClr val="590F4A"/>
      </a:accent3>
      <a:accent4>
        <a:srgbClr val="166813"/>
      </a:accent4>
      <a:accent5>
        <a:srgbClr val="C40836"/>
      </a:accent5>
      <a:accent6>
        <a:srgbClr val="FFCF0A"/>
      </a:accent6>
      <a:hlink>
        <a:srgbClr val="5C5C5C"/>
      </a:hlink>
      <a:folHlink>
        <a:srgbClr val="00A2D7"/>
      </a:folHlink>
    </a:clrScheme>
    <a:fontScheme name="APN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APNIC33PowerPointTemplateFinal">
  <a:themeElements>
    <a:clrScheme name="APNIC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FBA"/>
      </a:accent1>
      <a:accent2>
        <a:srgbClr val="F27D0A"/>
      </a:accent2>
      <a:accent3>
        <a:srgbClr val="590F4A"/>
      </a:accent3>
      <a:accent4>
        <a:srgbClr val="166813"/>
      </a:accent4>
      <a:accent5>
        <a:srgbClr val="C40836"/>
      </a:accent5>
      <a:accent6>
        <a:srgbClr val="FFCF0A"/>
      </a:accent6>
      <a:hlink>
        <a:srgbClr val="5C5C5C"/>
      </a:hlink>
      <a:folHlink>
        <a:srgbClr val="00A2D7"/>
      </a:folHlink>
    </a:clrScheme>
    <a:fontScheme name="APN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APNIC33PowerPointTemplateFinal.potx</Template>
  <TotalTime>1182</TotalTime>
  <Words>288</Words>
  <Application>Microsoft Macintosh PowerPoint</Application>
  <PresentationFormat>On-screen Show (4:3)</PresentationFormat>
  <Paragraphs>68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AhnbergHand</vt:lpstr>
      <vt:lpstr>Bradley Hand ITC TT-Bold</vt:lpstr>
      <vt:lpstr>Calibri</vt:lpstr>
      <vt:lpstr>ＭＳ Ｐゴシック</vt:lpstr>
      <vt:lpstr>Powderfinger Type</vt:lpstr>
      <vt:lpstr>Powderfinger-Type</vt:lpstr>
      <vt:lpstr>Vadim's Writing</vt:lpstr>
      <vt:lpstr>Arial</vt:lpstr>
      <vt:lpstr>APNIC33PowerPointTemplateFinal</vt:lpstr>
      <vt:lpstr>1_APNIC33PowerPointTemplateFinal</vt:lpstr>
      <vt:lpstr>2_APNIC33PowerPointTemplateFinal</vt:lpstr>
      <vt:lpstr>3_APNIC33PowerPointTemplateFinal</vt:lpstr>
      <vt:lpstr>Transferred IPv4 Addresses</vt:lpstr>
      <vt:lpstr>APNIC Numbers for Transfers</vt:lpstr>
      <vt:lpstr>Transfers per Month</vt:lpstr>
      <vt:lpstr>Transfers per Month</vt:lpstr>
      <vt:lpstr>Transferred Address Volumes</vt:lpstr>
      <vt:lpstr>Transferred Address Volumes</vt:lpstr>
      <vt:lpstr>Transferred Address “Age”</vt:lpstr>
      <vt:lpstr>Transferred Address “Age”</vt:lpstr>
      <vt:lpstr>Transferred Address “Age”</vt:lpstr>
      <vt:lpstr>Allocations in the Last Years of IPv4</vt:lpstr>
      <vt:lpstr>Address Transfers</vt:lpstr>
      <vt:lpstr>Address Transfers</vt:lpstr>
      <vt:lpstr>How old are transferred addresses?</vt:lpstr>
      <vt:lpstr>How old are new announced addresses each year?</vt:lpstr>
      <vt:lpstr>Transfer Logs</vt:lpstr>
      <vt:lpstr>Transfer Logs</vt:lpstr>
      <vt:lpstr>A Bigger Picture</vt:lpstr>
      <vt:lpstr>Some questions to ponder</vt:lpstr>
      <vt:lpstr>That’s it!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APNIC PowerPoint Template</dc:title>
  <dc:creator>Rebekah</dc:creator>
  <cp:lastModifiedBy>Geoff Huston</cp:lastModifiedBy>
  <cp:revision>85</cp:revision>
  <cp:lastPrinted>2016-02-17T03:31:56Z</cp:lastPrinted>
  <dcterms:created xsi:type="dcterms:W3CDTF">2014-12-22T07:13:58Z</dcterms:created>
  <dcterms:modified xsi:type="dcterms:W3CDTF">2016-02-17T03:40:53Z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">
    <vt:lpwstr>Unclassified</vt:lpwstr>
  </property>
</Properties>
</file>