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7" r:id="rId2"/>
    <p:sldMasterId id="2147483685" r:id="rId3"/>
    <p:sldMasterId id="2147483693" r:id="rId4"/>
  </p:sldMasterIdLst>
  <p:notesMasterIdLst>
    <p:notesMasterId r:id="rId57"/>
  </p:notesMasterIdLst>
  <p:handoutMasterIdLst>
    <p:handoutMasterId r:id="rId58"/>
  </p:handoutMasterIdLst>
  <p:sldIdLst>
    <p:sldId id="360" r:id="rId5"/>
    <p:sldId id="361" r:id="rId6"/>
    <p:sldId id="362" r:id="rId7"/>
    <p:sldId id="363" r:id="rId8"/>
    <p:sldId id="367" r:id="rId9"/>
    <p:sldId id="368" r:id="rId10"/>
    <p:sldId id="364" r:id="rId11"/>
    <p:sldId id="365" r:id="rId12"/>
    <p:sldId id="366" r:id="rId13"/>
    <p:sldId id="407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408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9" r:id="rId52"/>
    <p:sldId id="410" r:id="rId53"/>
    <p:sldId id="405" r:id="rId54"/>
    <p:sldId id="406" r:id="rId55"/>
    <p:sldId id="35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C5C5C"/>
    <a:srgbClr val="C01B1C"/>
    <a:srgbClr val="C40836"/>
    <a:srgbClr val="590F4A"/>
    <a:srgbClr val="166813"/>
    <a:srgbClr val="004FBB"/>
    <a:srgbClr val="383838"/>
    <a:srgbClr val="00A2D7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763"/>
  </p:normalViewPr>
  <p:slideViewPr>
    <p:cSldViewPr>
      <p:cViewPr>
        <p:scale>
          <a:sx n="152" d="100"/>
          <a:sy n="152" d="100"/>
        </p:scale>
        <p:origin x="1648" y="48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esProps" Target="presProp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pPr/>
              <a:t>17/02/2016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63354"/>
            <a:ext cx="8208912" cy="2160239"/>
          </a:xfrm>
        </p:spPr>
        <p:txBody>
          <a:bodyPr>
            <a:normAutofit/>
          </a:bodyPr>
          <a:lstStyle>
            <a:lvl1pPr algn="l">
              <a:defRPr sz="5400" baseline="0">
                <a:solidFill>
                  <a:srgbClr val="000000"/>
                </a:solidFill>
                <a:latin typeface="Powderfinger Type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95600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2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63354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95600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2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>
            <a:lvl1pPr>
              <a:defRPr baseline="0">
                <a:solidFill>
                  <a:srgbClr val="383838"/>
                </a:solidFill>
                <a:latin typeface="Powderfinger-Type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2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63354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95600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2"/>
            <a:ext cx="8352928" cy="456510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3.xml"/><Relationship Id="rId9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4.xml"/><Relationship Id="rId3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-33639"/>
            <a:ext cx="9161997" cy="68689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2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6" r:id="rId3"/>
    <p:sldLayoutId id="2147483668" r:id="rId4"/>
    <p:sldLayoutId id="2147483672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20360"/>
            <a:ext cx="9161997" cy="68689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2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" y="20360"/>
            <a:ext cx="9161996" cy="68689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2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" y="20361"/>
            <a:ext cx="9161996" cy="6868953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6625131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mbank.com.a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chromium/codesearch#chromium/src/net/http/transport_security_state_static.jso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chromium/codesearch#chromium/src/net/http/transport_security_state_static.jso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mbank.com.a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208912" cy="2160239"/>
          </a:xfrm>
        </p:spPr>
        <p:txBody>
          <a:bodyPr/>
          <a:lstStyle/>
          <a:p>
            <a:r>
              <a:rPr lang="en-US" dirty="0" smtClean="0"/>
              <a:t>Why Dane?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8208912" cy="1752600"/>
          </a:xfrm>
        </p:spPr>
        <p:txBody>
          <a:bodyPr>
            <a:norm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Geoff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Huston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Chief Scientist,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APNIC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Domain </a:t>
            </a:r>
            <a:r>
              <a:rPr lang="en-US" sz="4000" smtClean="0"/>
              <a:t>Name Certification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Commonwealth Bank of Australia has generated a key pair</a:t>
            </a:r>
          </a:p>
          <a:p>
            <a:r>
              <a:rPr lang="en-US" dirty="0" smtClean="0"/>
              <a:t>And they passed a certificate signing request to a company called </a:t>
            </a:r>
            <a:r>
              <a:rPr lang="en-US" dirty="0" smtClean="0"/>
              <a:t>“Symantec”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ho is willing to vouch (in a certificate) that the entity who goes by the </a:t>
            </a:r>
            <a:r>
              <a:rPr lang="en-US" dirty="0"/>
              <a:t>d</a:t>
            </a:r>
            <a:r>
              <a:rPr lang="en-US" dirty="0" smtClean="0"/>
              <a:t>omain name of 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 </a:t>
            </a:r>
            <a:r>
              <a:rPr lang="en-US" dirty="0" smtClean="0"/>
              <a:t>also has </a:t>
            </a:r>
            <a:r>
              <a:rPr lang="en-US" dirty="0" smtClean="0"/>
              <a:t>a certain public key value</a:t>
            </a:r>
          </a:p>
          <a:p>
            <a:r>
              <a:rPr lang="en-US" dirty="0" smtClean="0"/>
              <a:t>So if I can associate this public key with a connection then I have a high degree of confidence that I’ve connected to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, as long as I am prepared to trust </a:t>
            </a:r>
            <a:r>
              <a:rPr lang="en-US" dirty="0" smtClean="0"/>
              <a:t>Symantec </a:t>
            </a:r>
            <a:r>
              <a:rPr lang="en-US" dirty="0" smtClean="0"/>
              <a:t>and the certificates that they issue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42320" y="5170963"/>
            <a:ext cx="8612519" cy="1162948"/>
          </a:xfrm>
          <a:custGeom>
            <a:avLst/>
            <a:gdLst>
              <a:gd name="connsiteX0" fmla="*/ 3675339 w 8612519"/>
              <a:gd name="connsiteY0" fmla="*/ 239936 h 1162948"/>
              <a:gd name="connsiteX1" fmla="*/ 3809563 w 8612519"/>
              <a:gd name="connsiteY1" fmla="*/ 181213 h 1162948"/>
              <a:gd name="connsiteX2" fmla="*/ 6661819 w 8612519"/>
              <a:gd name="connsiteY2" fmla="*/ 55378 h 1162948"/>
              <a:gd name="connsiteX3" fmla="*/ 8071170 w 8612519"/>
              <a:gd name="connsiteY3" fmla="*/ 30211 h 1162948"/>
              <a:gd name="connsiteX4" fmla="*/ 8549342 w 8612519"/>
              <a:gd name="connsiteY4" fmla="*/ 474828 h 1162948"/>
              <a:gd name="connsiteX5" fmla="*/ 6779265 w 8612519"/>
              <a:gd name="connsiteY5" fmla="*/ 1020112 h 1162948"/>
              <a:gd name="connsiteX6" fmla="*/ 2970663 w 8612519"/>
              <a:gd name="connsiteY6" fmla="*/ 1162725 h 1162948"/>
              <a:gd name="connsiteX7" fmla="*/ 177130 w 8612519"/>
              <a:gd name="connsiteY7" fmla="*/ 1036890 h 1162948"/>
              <a:gd name="connsiteX8" fmla="*/ 428799 w 8612519"/>
              <a:gd name="connsiteY8" fmla="*/ 525162 h 1162948"/>
              <a:gd name="connsiteX9" fmla="*/ 1594869 w 8612519"/>
              <a:gd name="connsiteY9" fmla="*/ 466439 h 1162948"/>
              <a:gd name="connsiteX10" fmla="*/ 3566282 w 8612519"/>
              <a:gd name="connsiteY10" fmla="*/ 390938 h 1162948"/>
              <a:gd name="connsiteX11" fmla="*/ 3725673 w 8612519"/>
              <a:gd name="connsiteY11" fmla="*/ 139268 h 116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2519" h="1162948">
                <a:moveTo>
                  <a:pt x="3675339" y="239936"/>
                </a:moveTo>
                <a:cubicBezTo>
                  <a:pt x="3493577" y="225954"/>
                  <a:pt x="3311816" y="211973"/>
                  <a:pt x="3809563" y="181213"/>
                </a:cubicBezTo>
                <a:cubicBezTo>
                  <a:pt x="4307310" y="150453"/>
                  <a:pt x="5951551" y="80545"/>
                  <a:pt x="6661819" y="55378"/>
                </a:cubicBezTo>
                <a:cubicBezTo>
                  <a:pt x="7372087" y="30211"/>
                  <a:pt x="7756583" y="-39697"/>
                  <a:pt x="8071170" y="30211"/>
                </a:cubicBezTo>
                <a:cubicBezTo>
                  <a:pt x="8385757" y="100119"/>
                  <a:pt x="8764659" y="309845"/>
                  <a:pt x="8549342" y="474828"/>
                </a:cubicBezTo>
                <a:cubicBezTo>
                  <a:pt x="8334025" y="639811"/>
                  <a:pt x="7709045" y="905463"/>
                  <a:pt x="6779265" y="1020112"/>
                </a:cubicBezTo>
                <a:cubicBezTo>
                  <a:pt x="5849485" y="1134761"/>
                  <a:pt x="4071019" y="1159929"/>
                  <a:pt x="2970663" y="1162725"/>
                </a:cubicBezTo>
                <a:cubicBezTo>
                  <a:pt x="1870307" y="1165521"/>
                  <a:pt x="600774" y="1143151"/>
                  <a:pt x="177130" y="1036890"/>
                </a:cubicBezTo>
                <a:cubicBezTo>
                  <a:pt x="-246514" y="930629"/>
                  <a:pt x="192509" y="620237"/>
                  <a:pt x="428799" y="525162"/>
                </a:cubicBezTo>
                <a:cubicBezTo>
                  <a:pt x="665089" y="430087"/>
                  <a:pt x="1594869" y="466439"/>
                  <a:pt x="1594869" y="466439"/>
                </a:cubicBezTo>
                <a:cubicBezTo>
                  <a:pt x="2117783" y="444068"/>
                  <a:pt x="3211148" y="445467"/>
                  <a:pt x="3566282" y="390938"/>
                </a:cubicBezTo>
                <a:cubicBezTo>
                  <a:pt x="3921416" y="336409"/>
                  <a:pt x="3725673" y="139268"/>
                  <a:pt x="3725673" y="139268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042893">
            <a:off x="1687810" y="6149245"/>
            <a:ext cx="33441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Why should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 trust them?</a:t>
            </a:r>
            <a:endParaRPr lang="en-US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5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69" y="71511"/>
            <a:ext cx="7886700" cy="1325563"/>
          </a:xfrm>
        </p:spPr>
        <p:txBody>
          <a:bodyPr/>
          <a:lstStyle/>
          <a:p>
            <a:r>
              <a:rPr lang="en-US" dirty="0" smtClean="0"/>
              <a:t>Local Trust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33" y="1193006"/>
            <a:ext cx="5679346" cy="5608291"/>
          </a:xfrm>
        </p:spPr>
      </p:pic>
      <p:sp>
        <p:nvSpPr>
          <p:cNvPr id="7" name="TextBox 6"/>
          <p:cNvSpPr txBox="1"/>
          <p:nvPr/>
        </p:nvSpPr>
        <p:spPr>
          <a:xfrm>
            <a:off x="342379" y="3675432"/>
            <a:ext cx="21559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hnbergHand" charset="0"/>
                <a:ea typeface="AhnbergHand" charset="0"/>
                <a:cs typeface="AhnbergHand" charset="0"/>
              </a:rPr>
              <a:t>The cert I’m being asked to trust was issued by a certification authority that my browser already trusts – so I </a:t>
            </a:r>
            <a:r>
              <a:rPr lang="en-US" sz="1200" smtClean="0">
                <a:latin typeface="AhnbergHand" charset="0"/>
                <a:ea typeface="AhnbergHand" charset="0"/>
                <a:cs typeface="AhnbergHand" charset="0"/>
              </a:rPr>
              <a:t>trust that cert!</a:t>
            </a:r>
            <a:endParaRPr lang="en-US" sz="120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12594" y="3008031"/>
            <a:ext cx="1040350" cy="151002"/>
          </a:xfrm>
          <a:custGeom>
            <a:avLst/>
            <a:gdLst>
              <a:gd name="connsiteX0" fmla="*/ 0 w 1040350"/>
              <a:gd name="connsiteY0" fmla="*/ 75501 h 151002"/>
              <a:gd name="connsiteX1" fmla="*/ 461395 w 1040350"/>
              <a:gd name="connsiteY1" fmla="*/ 67112 h 151002"/>
              <a:gd name="connsiteX2" fmla="*/ 1015068 w 1040350"/>
              <a:gd name="connsiteY2" fmla="*/ 50334 h 151002"/>
              <a:gd name="connsiteX3" fmla="*/ 796954 w 1040350"/>
              <a:gd name="connsiteY3" fmla="*/ 0 h 151002"/>
              <a:gd name="connsiteX4" fmla="*/ 1040235 w 1040350"/>
              <a:gd name="connsiteY4" fmla="*/ 50334 h 151002"/>
              <a:gd name="connsiteX5" fmla="*/ 822121 w 1040350"/>
              <a:gd name="connsiteY5" fmla="*/ 151002 h 1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350" h="151002">
                <a:moveTo>
                  <a:pt x="0" y="75501"/>
                </a:moveTo>
                <a:lnTo>
                  <a:pt x="461395" y="67112"/>
                </a:lnTo>
                <a:cubicBezTo>
                  <a:pt x="630573" y="62917"/>
                  <a:pt x="959142" y="61519"/>
                  <a:pt x="1015068" y="50334"/>
                </a:cubicBezTo>
                <a:cubicBezTo>
                  <a:pt x="1070994" y="39149"/>
                  <a:pt x="792760" y="0"/>
                  <a:pt x="796954" y="0"/>
                </a:cubicBezTo>
                <a:cubicBezTo>
                  <a:pt x="801148" y="0"/>
                  <a:pt x="1036041" y="25167"/>
                  <a:pt x="1040235" y="50334"/>
                </a:cubicBezTo>
                <a:cubicBezTo>
                  <a:pt x="1044429" y="75501"/>
                  <a:pt x="933275" y="113251"/>
                  <a:pt x="822121" y="1510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99752" y="2861960"/>
            <a:ext cx="4536108" cy="292142"/>
          </a:xfrm>
          <a:custGeom>
            <a:avLst/>
            <a:gdLst>
              <a:gd name="connsiteX0" fmla="*/ 970969 w 4536108"/>
              <a:gd name="connsiteY0" fmla="*/ 44649 h 292142"/>
              <a:gd name="connsiteX1" fmla="*/ 909423 w 4536108"/>
              <a:gd name="connsiteY1" fmla="*/ 44649 h 292142"/>
              <a:gd name="connsiteX2" fmla="*/ 258793 w 4536108"/>
              <a:gd name="connsiteY2" fmla="*/ 97403 h 292142"/>
              <a:gd name="connsiteX3" fmla="*/ 346716 w 4536108"/>
              <a:gd name="connsiteY3" fmla="*/ 273249 h 292142"/>
              <a:gd name="connsiteX4" fmla="*/ 4268085 w 4536108"/>
              <a:gd name="connsiteY4" fmla="*/ 264457 h 292142"/>
              <a:gd name="connsiteX5" fmla="*/ 3977939 w 4536108"/>
              <a:gd name="connsiteY5" fmla="*/ 71026 h 292142"/>
              <a:gd name="connsiteX6" fmla="*/ 2272231 w 4536108"/>
              <a:gd name="connsiteY6" fmla="*/ 688 h 292142"/>
              <a:gd name="connsiteX7" fmla="*/ 566523 w 4536108"/>
              <a:gd name="connsiteY7" fmla="*/ 106195 h 2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6108" h="292142">
                <a:moveTo>
                  <a:pt x="970969" y="44649"/>
                </a:moveTo>
                <a:cubicBezTo>
                  <a:pt x="999544" y="40253"/>
                  <a:pt x="909423" y="44649"/>
                  <a:pt x="909423" y="44649"/>
                </a:cubicBezTo>
                <a:cubicBezTo>
                  <a:pt x="790727" y="53441"/>
                  <a:pt x="352577" y="59303"/>
                  <a:pt x="258793" y="97403"/>
                </a:cubicBezTo>
                <a:cubicBezTo>
                  <a:pt x="165008" y="135503"/>
                  <a:pt x="-321499" y="245407"/>
                  <a:pt x="346716" y="273249"/>
                </a:cubicBezTo>
                <a:cubicBezTo>
                  <a:pt x="1014931" y="301091"/>
                  <a:pt x="3662881" y="298161"/>
                  <a:pt x="4268085" y="264457"/>
                </a:cubicBezTo>
                <a:cubicBezTo>
                  <a:pt x="4873289" y="230753"/>
                  <a:pt x="4310581" y="114988"/>
                  <a:pt x="3977939" y="71026"/>
                </a:cubicBezTo>
                <a:cubicBezTo>
                  <a:pt x="3645297" y="27064"/>
                  <a:pt x="2840800" y="-5173"/>
                  <a:pt x="2272231" y="688"/>
                </a:cubicBezTo>
                <a:cubicBezTo>
                  <a:pt x="1703662" y="6549"/>
                  <a:pt x="566523" y="106195"/>
                  <a:pt x="566523" y="1061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1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Trust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8" y="1400961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all trustable?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3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Trust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8" y="1400961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all trustable?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25" y="2483141"/>
            <a:ext cx="4925678" cy="3913464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280312" y="2639166"/>
            <a:ext cx="1054760" cy="407613"/>
          </a:xfrm>
          <a:custGeom>
            <a:avLst/>
            <a:gdLst>
              <a:gd name="connsiteX0" fmla="*/ 1023240 w 1054760"/>
              <a:gd name="connsiteY0" fmla="*/ 145979 h 407613"/>
              <a:gd name="connsiteX1" fmla="*/ 947739 w 1054760"/>
              <a:gd name="connsiteY1" fmla="*/ 112423 h 407613"/>
              <a:gd name="connsiteX2" fmla="*/ 142396 w 1054760"/>
              <a:gd name="connsiteY2" fmla="*/ 3366 h 407613"/>
              <a:gd name="connsiteX3" fmla="*/ 8172 w 1054760"/>
              <a:gd name="connsiteY3" fmla="*/ 255036 h 407613"/>
              <a:gd name="connsiteX4" fmla="*/ 243064 w 1054760"/>
              <a:gd name="connsiteY4" fmla="*/ 389260 h 407613"/>
              <a:gd name="connsiteX5" fmla="*/ 956128 w 1054760"/>
              <a:gd name="connsiteY5" fmla="*/ 380871 h 407613"/>
              <a:gd name="connsiteX6" fmla="*/ 889016 w 1054760"/>
              <a:gd name="connsiteY6" fmla="*/ 154368 h 40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407613">
                <a:moveTo>
                  <a:pt x="1023240" y="145979"/>
                </a:moveTo>
                <a:cubicBezTo>
                  <a:pt x="1058893" y="141085"/>
                  <a:pt x="1094546" y="136192"/>
                  <a:pt x="947739" y="112423"/>
                </a:cubicBezTo>
                <a:cubicBezTo>
                  <a:pt x="800932" y="88654"/>
                  <a:pt x="298990" y="-20403"/>
                  <a:pt x="142396" y="3366"/>
                </a:cubicBezTo>
                <a:cubicBezTo>
                  <a:pt x="-14198" y="27135"/>
                  <a:pt x="-8606" y="190720"/>
                  <a:pt x="8172" y="255036"/>
                </a:cubicBezTo>
                <a:cubicBezTo>
                  <a:pt x="24950" y="319352"/>
                  <a:pt x="85071" y="368288"/>
                  <a:pt x="243064" y="389260"/>
                </a:cubicBezTo>
                <a:cubicBezTo>
                  <a:pt x="401057" y="410232"/>
                  <a:pt x="848469" y="420020"/>
                  <a:pt x="956128" y="380871"/>
                </a:cubicBezTo>
                <a:cubicBezTo>
                  <a:pt x="1063787" y="341722"/>
                  <a:pt x="976401" y="248045"/>
                  <a:pt x="889016" y="154368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047225" y="2058544"/>
            <a:ext cx="1650190" cy="2620108"/>
          </a:xfrm>
          <a:custGeom>
            <a:avLst/>
            <a:gdLst>
              <a:gd name="connsiteX0" fmla="*/ 0 w 1585324"/>
              <a:gd name="connsiteY0" fmla="*/ 546381 h 2955601"/>
              <a:gd name="connsiteX1" fmla="*/ 1040234 w 1585324"/>
              <a:gd name="connsiteY1" fmla="*/ 1097 h 2955601"/>
              <a:gd name="connsiteX2" fmla="*/ 1568741 w 1585324"/>
              <a:gd name="connsiteY2" fmla="*/ 672216 h 2955601"/>
              <a:gd name="connsiteX3" fmla="*/ 1459684 w 1585324"/>
              <a:gd name="connsiteY3" fmla="*/ 2761075 h 2955601"/>
              <a:gd name="connsiteX4" fmla="*/ 1535185 w 1585324"/>
              <a:gd name="connsiteY4" fmla="*/ 2853354 h 2955601"/>
              <a:gd name="connsiteX5" fmla="*/ 1451295 w 1585324"/>
              <a:gd name="connsiteY5" fmla="*/ 2954021 h 2955601"/>
              <a:gd name="connsiteX6" fmla="*/ 1241570 w 1585324"/>
              <a:gd name="connsiteY6" fmla="*/ 2769464 h 295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324" h="2955601">
                <a:moveTo>
                  <a:pt x="0" y="546381"/>
                </a:moveTo>
                <a:cubicBezTo>
                  <a:pt x="389388" y="263253"/>
                  <a:pt x="778777" y="-19875"/>
                  <a:pt x="1040234" y="1097"/>
                </a:cubicBezTo>
                <a:cubicBezTo>
                  <a:pt x="1301691" y="22069"/>
                  <a:pt x="1498833" y="212220"/>
                  <a:pt x="1568741" y="672216"/>
                </a:cubicBezTo>
                <a:cubicBezTo>
                  <a:pt x="1638649" y="1132212"/>
                  <a:pt x="1465277" y="2397552"/>
                  <a:pt x="1459684" y="2761075"/>
                </a:cubicBezTo>
                <a:cubicBezTo>
                  <a:pt x="1454091" y="3124598"/>
                  <a:pt x="1536583" y="2821196"/>
                  <a:pt x="1535185" y="2853354"/>
                </a:cubicBezTo>
                <a:cubicBezTo>
                  <a:pt x="1533787" y="2885512"/>
                  <a:pt x="1500231" y="2968003"/>
                  <a:pt x="1451295" y="2954021"/>
                </a:cubicBezTo>
                <a:cubicBezTo>
                  <a:pt x="1402359" y="2940039"/>
                  <a:pt x="1321964" y="2854751"/>
                  <a:pt x="1241570" y="2769464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03686" y="4678651"/>
            <a:ext cx="4481928" cy="670986"/>
          </a:xfrm>
          <a:custGeom>
            <a:avLst/>
            <a:gdLst>
              <a:gd name="connsiteX0" fmla="*/ 829551 w 4481928"/>
              <a:gd name="connsiteY0" fmla="*/ 113336 h 670986"/>
              <a:gd name="connsiteX1" fmla="*/ 762439 w 4481928"/>
              <a:gd name="connsiteY1" fmla="*/ 113336 h 670986"/>
              <a:gd name="connsiteX2" fmla="*/ 99708 w 4481928"/>
              <a:gd name="connsiteY2" fmla="*/ 96558 h 670986"/>
              <a:gd name="connsiteX3" fmla="*/ 57763 w 4481928"/>
              <a:gd name="connsiteY3" fmla="*/ 398561 h 670986"/>
              <a:gd name="connsiteX4" fmla="*/ 250710 w 4481928"/>
              <a:gd name="connsiteY4" fmla="*/ 667009 h 670986"/>
              <a:gd name="connsiteX5" fmla="*/ 2658351 w 4481928"/>
              <a:gd name="connsiteY5" fmla="*/ 566341 h 670986"/>
              <a:gd name="connsiteX6" fmla="*/ 3891532 w 4481928"/>
              <a:gd name="connsiteY6" fmla="*/ 524396 h 670986"/>
              <a:gd name="connsiteX7" fmla="*/ 4420039 w 4481928"/>
              <a:gd name="connsiteY7" fmla="*/ 516007 h 670986"/>
              <a:gd name="connsiteX8" fmla="*/ 4436817 w 4481928"/>
              <a:gd name="connsiteY8" fmla="*/ 172058 h 670986"/>
              <a:gd name="connsiteX9" fmla="*/ 4109646 w 4481928"/>
              <a:gd name="connsiteY9" fmla="*/ 4279 h 670986"/>
              <a:gd name="connsiteX10" fmla="*/ 1156721 w 4481928"/>
              <a:gd name="connsiteY10" fmla="*/ 46224 h 670986"/>
              <a:gd name="connsiteX11" fmla="*/ 703716 w 4481928"/>
              <a:gd name="connsiteY11" fmla="*/ 54613 h 6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1928" h="670986">
                <a:moveTo>
                  <a:pt x="829551" y="113336"/>
                </a:moveTo>
                <a:cubicBezTo>
                  <a:pt x="856815" y="114734"/>
                  <a:pt x="762439" y="113336"/>
                  <a:pt x="762439" y="113336"/>
                </a:cubicBezTo>
                <a:cubicBezTo>
                  <a:pt x="640798" y="110540"/>
                  <a:pt x="217154" y="49021"/>
                  <a:pt x="99708" y="96558"/>
                </a:cubicBezTo>
                <a:cubicBezTo>
                  <a:pt x="-17738" y="144095"/>
                  <a:pt x="32596" y="303486"/>
                  <a:pt x="57763" y="398561"/>
                </a:cubicBezTo>
                <a:cubicBezTo>
                  <a:pt x="82930" y="493636"/>
                  <a:pt x="-182721" y="639046"/>
                  <a:pt x="250710" y="667009"/>
                </a:cubicBezTo>
                <a:cubicBezTo>
                  <a:pt x="684141" y="694972"/>
                  <a:pt x="2658351" y="566341"/>
                  <a:pt x="2658351" y="566341"/>
                </a:cubicBezTo>
                <a:lnTo>
                  <a:pt x="3891532" y="524396"/>
                </a:lnTo>
                <a:cubicBezTo>
                  <a:pt x="4185147" y="516007"/>
                  <a:pt x="4329158" y="574730"/>
                  <a:pt x="4420039" y="516007"/>
                </a:cubicBezTo>
                <a:cubicBezTo>
                  <a:pt x="4510920" y="457284"/>
                  <a:pt x="4488549" y="257346"/>
                  <a:pt x="4436817" y="172058"/>
                </a:cubicBezTo>
                <a:cubicBezTo>
                  <a:pt x="4385085" y="86770"/>
                  <a:pt x="4656329" y="25251"/>
                  <a:pt x="4109646" y="4279"/>
                </a:cubicBezTo>
                <a:cubicBezTo>
                  <a:pt x="3562963" y="-16693"/>
                  <a:pt x="1156721" y="46224"/>
                  <a:pt x="1156721" y="46224"/>
                </a:cubicBezTo>
                <a:lnTo>
                  <a:pt x="703716" y="54613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243328">
            <a:off x="1377826" y="3251380"/>
            <a:ext cx="1904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Evidently Not!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8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Trust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59" y="1384183"/>
            <a:ext cx="5375812" cy="4995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02" y="2114026"/>
            <a:ext cx="2818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</a:t>
            </a:r>
            <a:r>
              <a:rPr lang="uk-UA" dirty="0" smtClean="0"/>
              <a:t>’</a:t>
            </a:r>
            <a:r>
              <a:rPr lang="en-US" dirty="0" smtClean="0"/>
              <a:t>s a big list of people to 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  <a:p>
            <a:r>
              <a:rPr lang="en-US" dirty="0" smtClean="0"/>
              <a:t>Are they </a:t>
            </a:r>
            <a:r>
              <a:rPr lang="en-US" smtClean="0"/>
              <a:t>all trustable?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38367" y="2781779"/>
            <a:ext cx="1054760" cy="407613"/>
          </a:xfrm>
          <a:custGeom>
            <a:avLst/>
            <a:gdLst>
              <a:gd name="connsiteX0" fmla="*/ 1023240 w 1054760"/>
              <a:gd name="connsiteY0" fmla="*/ 145979 h 407613"/>
              <a:gd name="connsiteX1" fmla="*/ 947739 w 1054760"/>
              <a:gd name="connsiteY1" fmla="*/ 112423 h 407613"/>
              <a:gd name="connsiteX2" fmla="*/ 142396 w 1054760"/>
              <a:gd name="connsiteY2" fmla="*/ 3366 h 407613"/>
              <a:gd name="connsiteX3" fmla="*/ 8172 w 1054760"/>
              <a:gd name="connsiteY3" fmla="*/ 255036 h 407613"/>
              <a:gd name="connsiteX4" fmla="*/ 243064 w 1054760"/>
              <a:gd name="connsiteY4" fmla="*/ 389260 h 407613"/>
              <a:gd name="connsiteX5" fmla="*/ 956128 w 1054760"/>
              <a:gd name="connsiteY5" fmla="*/ 380871 h 407613"/>
              <a:gd name="connsiteX6" fmla="*/ 889016 w 1054760"/>
              <a:gd name="connsiteY6" fmla="*/ 154368 h 40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407613">
                <a:moveTo>
                  <a:pt x="1023240" y="145979"/>
                </a:moveTo>
                <a:cubicBezTo>
                  <a:pt x="1058893" y="141085"/>
                  <a:pt x="1094546" y="136192"/>
                  <a:pt x="947739" y="112423"/>
                </a:cubicBezTo>
                <a:cubicBezTo>
                  <a:pt x="800932" y="88654"/>
                  <a:pt x="298990" y="-20403"/>
                  <a:pt x="142396" y="3366"/>
                </a:cubicBezTo>
                <a:cubicBezTo>
                  <a:pt x="-14198" y="27135"/>
                  <a:pt x="-8606" y="190720"/>
                  <a:pt x="8172" y="255036"/>
                </a:cubicBezTo>
                <a:cubicBezTo>
                  <a:pt x="24950" y="319352"/>
                  <a:pt x="85071" y="368288"/>
                  <a:pt x="243064" y="389260"/>
                </a:cubicBezTo>
                <a:cubicBezTo>
                  <a:pt x="401057" y="410232"/>
                  <a:pt x="848469" y="420020"/>
                  <a:pt x="956128" y="380871"/>
                </a:cubicBezTo>
                <a:cubicBezTo>
                  <a:pt x="1063787" y="341722"/>
                  <a:pt x="976401" y="248045"/>
                  <a:pt x="889016" y="15436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88" y="2250829"/>
            <a:ext cx="4667815" cy="448407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999835" y="5582784"/>
            <a:ext cx="2369769" cy="833791"/>
          </a:xfrm>
          <a:custGeom>
            <a:avLst/>
            <a:gdLst>
              <a:gd name="connsiteX0" fmla="*/ 1462511 w 2369769"/>
              <a:gd name="connsiteY0" fmla="*/ 747678 h 833791"/>
              <a:gd name="connsiteX1" fmla="*/ 2095557 w 2369769"/>
              <a:gd name="connsiteY1" fmla="*/ 738885 h 833791"/>
              <a:gd name="connsiteX2" fmla="*/ 2359327 w 2369769"/>
              <a:gd name="connsiteY2" fmla="*/ 686131 h 833791"/>
              <a:gd name="connsiteX3" fmla="*/ 2262611 w 2369769"/>
              <a:gd name="connsiteY3" fmla="*/ 141008 h 833791"/>
              <a:gd name="connsiteX4" fmla="*/ 1770242 w 2369769"/>
              <a:gd name="connsiteY4" fmla="*/ 61878 h 833791"/>
              <a:gd name="connsiteX5" fmla="*/ 99703 w 2369769"/>
              <a:gd name="connsiteY5" fmla="*/ 53085 h 833791"/>
              <a:gd name="connsiteX6" fmla="*/ 310719 w 2369769"/>
              <a:gd name="connsiteY6" fmla="*/ 765262 h 833791"/>
              <a:gd name="connsiteX7" fmla="*/ 1304250 w 2369769"/>
              <a:gd name="connsiteY7" fmla="*/ 765262 h 83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769" h="833791">
                <a:moveTo>
                  <a:pt x="1462511" y="747678"/>
                </a:moveTo>
                <a:cubicBezTo>
                  <a:pt x="1704299" y="748410"/>
                  <a:pt x="1946088" y="749143"/>
                  <a:pt x="2095557" y="738885"/>
                </a:cubicBezTo>
                <a:cubicBezTo>
                  <a:pt x="2245026" y="728627"/>
                  <a:pt x="2331485" y="785777"/>
                  <a:pt x="2359327" y="686131"/>
                </a:cubicBezTo>
                <a:cubicBezTo>
                  <a:pt x="2387169" y="586485"/>
                  <a:pt x="2360792" y="245050"/>
                  <a:pt x="2262611" y="141008"/>
                </a:cubicBezTo>
                <a:cubicBezTo>
                  <a:pt x="2164430" y="36966"/>
                  <a:pt x="2130727" y="76532"/>
                  <a:pt x="1770242" y="61878"/>
                </a:cubicBezTo>
                <a:cubicBezTo>
                  <a:pt x="1409757" y="47224"/>
                  <a:pt x="342957" y="-64146"/>
                  <a:pt x="99703" y="53085"/>
                </a:cubicBezTo>
                <a:cubicBezTo>
                  <a:pt x="-143551" y="170316"/>
                  <a:pt x="109961" y="646566"/>
                  <a:pt x="310719" y="765262"/>
                </a:cubicBezTo>
                <a:cubicBezTo>
                  <a:pt x="511477" y="883958"/>
                  <a:pt x="907863" y="824610"/>
                  <a:pt x="1304250" y="76526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74123" y="2576023"/>
            <a:ext cx="1926170" cy="2867767"/>
          </a:xfrm>
          <a:custGeom>
            <a:avLst/>
            <a:gdLst>
              <a:gd name="connsiteX0" fmla="*/ 0 w 1926170"/>
              <a:gd name="connsiteY0" fmla="*/ 228723 h 2867767"/>
              <a:gd name="connsiteX1" fmla="*/ 175846 w 1926170"/>
              <a:gd name="connsiteY1" fmla="*/ 114423 h 2867767"/>
              <a:gd name="connsiteX2" fmla="*/ 729762 w 1926170"/>
              <a:gd name="connsiteY2" fmla="*/ 114423 h 2867767"/>
              <a:gd name="connsiteX3" fmla="*/ 1644162 w 1926170"/>
              <a:gd name="connsiteY3" fmla="*/ 1600323 h 2867767"/>
              <a:gd name="connsiteX4" fmla="*/ 1776046 w 1926170"/>
              <a:gd name="connsiteY4" fmla="*/ 2822454 h 2867767"/>
              <a:gd name="connsiteX5" fmla="*/ 1925515 w 1926170"/>
              <a:gd name="connsiteY5" fmla="*/ 2629023 h 2867767"/>
              <a:gd name="connsiteX6" fmla="*/ 1714500 w 1926170"/>
              <a:gd name="connsiteY6" fmla="*/ 2857623 h 2867767"/>
              <a:gd name="connsiteX7" fmla="*/ 1635369 w 1926170"/>
              <a:gd name="connsiteY7" fmla="*/ 2593854 h 286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6170" h="2867767">
                <a:moveTo>
                  <a:pt x="0" y="228723"/>
                </a:moveTo>
                <a:cubicBezTo>
                  <a:pt x="27109" y="181098"/>
                  <a:pt x="54219" y="133473"/>
                  <a:pt x="175846" y="114423"/>
                </a:cubicBezTo>
                <a:cubicBezTo>
                  <a:pt x="297473" y="95373"/>
                  <a:pt x="485043" y="-133227"/>
                  <a:pt x="729762" y="114423"/>
                </a:cubicBezTo>
                <a:cubicBezTo>
                  <a:pt x="974481" y="362073"/>
                  <a:pt x="1469781" y="1148985"/>
                  <a:pt x="1644162" y="1600323"/>
                </a:cubicBezTo>
                <a:cubicBezTo>
                  <a:pt x="1818543" y="2051661"/>
                  <a:pt x="1729154" y="2651004"/>
                  <a:pt x="1776046" y="2822454"/>
                </a:cubicBezTo>
                <a:cubicBezTo>
                  <a:pt x="1822938" y="2993904"/>
                  <a:pt x="1935773" y="2623162"/>
                  <a:pt x="1925515" y="2629023"/>
                </a:cubicBezTo>
                <a:cubicBezTo>
                  <a:pt x="1915257" y="2634885"/>
                  <a:pt x="1762858" y="2863484"/>
                  <a:pt x="1714500" y="2857623"/>
                </a:cubicBezTo>
                <a:cubicBezTo>
                  <a:pt x="1666142" y="2851762"/>
                  <a:pt x="1635369" y="2593854"/>
                  <a:pt x="1635369" y="259385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243328">
            <a:off x="1377826" y="3251380"/>
            <a:ext cx="1904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Evidently Not!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72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With unpleasant consequences when it all goes wrong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252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With unpleasant consequences when it all goes wrong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661">
            <a:off x="554132" y="1822834"/>
            <a:ext cx="7286488" cy="54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6035623" y="5956299"/>
            <a:ext cx="32289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  <a:ea typeface="ＭＳ Ｐゴシック" charset="-128"/>
              </a:rPr>
              <a:t>International Herald Tribune </a:t>
            </a:r>
          </a:p>
          <a:p>
            <a:pPr eaLnBrk="1" hangingPunct="1"/>
            <a:r>
              <a:rPr lang="en-US" altLang="en-US" sz="2100" dirty="0">
                <a:solidFill>
                  <a:schemeClr val="tx1"/>
                </a:solidFill>
                <a:ea typeface="ＭＳ Ｐゴシック" charset="-128"/>
              </a:rPr>
              <a:t>Sep 13, 2011 Front Page</a:t>
            </a:r>
          </a:p>
        </p:txBody>
      </p:sp>
    </p:spTree>
    <p:extLst>
      <p:ext uri="{BB962C8B-B14F-4D97-AF65-F5344CB8AC3E}">
        <p14:creationId xmlns:p14="http://schemas.microsoft.com/office/powerpoint/2010/main" val="14708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With </a:t>
            </a:r>
            <a:r>
              <a:rPr lang="en-US" sz="3600" smtClean="0"/>
              <a:t>unpleasant consequences</a:t>
            </a:r>
            <a:r>
              <a:rPr lang="en-US" sz="3600"/>
              <a:t> when it all goes wrong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217">
            <a:off x="554132" y="1822834"/>
            <a:ext cx="7286488" cy="54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6035623" y="5956299"/>
            <a:ext cx="32289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  <a:ea typeface="ＭＳ Ｐゴシック" charset="-128"/>
              </a:rPr>
              <a:t>International Herald Tribune </a:t>
            </a:r>
          </a:p>
          <a:p>
            <a:pPr eaLnBrk="1" hangingPunct="1"/>
            <a:r>
              <a:rPr lang="en-US" altLang="en-US" sz="2100" dirty="0">
                <a:solidFill>
                  <a:schemeClr val="tx1"/>
                </a:solidFill>
                <a:ea typeface="ＭＳ Ｐゴシック" charset="-128"/>
              </a:rPr>
              <a:t>Sep 13, 2011 Front Page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54">
            <a:off x="1844321" y="1575541"/>
            <a:ext cx="6355117" cy="49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 rot="305955">
            <a:off x="5899985" y="4555267"/>
            <a:ext cx="1562171" cy="395967"/>
            <a:chOff x="0" y="0"/>
            <a:chExt cx="1792" cy="600"/>
          </a:xfrm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32" y="32"/>
              <a:ext cx="1724" cy="535"/>
            </a:xfrm>
            <a:custGeom>
              <a:avLst/>
              <a:gdLst>
                <a:gd name="T0" fmla="*/ 0 w 21503"/>
                <a:gd name="T1" fmla="*/ 0 h 16469"/>
                <a:gd name="T2" fmla="*/ 0 w 21503"/>
                <a:gd name="T3" fmla="*/ 0 h 16469"/>
                <a:gd name="T4" fmla="*/ 0 w 21503"/>
                <a:gd name="T5" fmla="*/ 0 h 16469"/>
                <a:gd name="T6" fmla="*/ 0 w 21503"/>
                <a:gd name="T7" fmla="*/ 0 h 164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3" h="16469">
                  <a:moveTo>
                    <a:pt x="21503" y="3591"/>
                  </a:moveTo>
                  <a:cubicBezTo>
                    <a:pt x="15362" y="-4765"/>
                    <a:pt x="80" y="3474"/>
                    <a:pt x="3" y="8016"/>
                  </a:cubicBezTo>
                  <a:cubicBezTo>
                    <a:pt x="-97" y="13884"/>
                    <a:pt x="2399" y="16074"/>
                    <a:pt x="8103" y="16457"/>
                  </a:cubicBezTo>
                  <a:cubicBezTo>
                    <a:pt x="13726" y="16835"/>
                    <a:pt x="19964" y="8016"/>
                    <a:pt x="19964" y="8016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9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04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TLS handshake cannot specify WHICH CA should be used to validate the digital certificate</a:t>
            </a:r>
          </a:p>
          <a:p>
            <a:r>
              <a:rPr lang="en-US" dirty="0" smtClean="0"/>
              <a:t>Your browser will allow ANY CA to be used to validate a certificate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249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TLS handshake cannot specify WHICH CA should be used to validate the digital certificate</a:t>
            </a:r>
          </a:p>
          <a:p>
            <a:r>
              <a:rPr lang="en-US" dirty="0" smtClean="0"/>
              <a:t>Your browser will allow ANY CA to be used to validate a certificate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117498">
            <a:off x="1103888" y="2345343"/>
            <a:ext cx="4919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WOW! That’s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awesomely bad!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0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 you know that you are going to where you thought you were going to?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7" y="3050712"/>
            <a:ext cx="4510048" cy="35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8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TLS handshake cannot specify WHICH CA should be used to validate the digital certificate</a:t>
            </a:r>
          </a:p>
          <a:p>
            <a:r>
              <a:rPr lang="en-US" dirty="0" smtClean="0"/>
              <a:t>Your browser will allow ANY CA to be used to validate a certificate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117498">
            <a:off x="1103888" y="2345343"/>
            <a:ext cx="4919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WOW! That’s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awesomely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bad!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067" y="3036157"/>
            <a:ext cx="2403901" cy="2393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5968" y="3036157"/>
            <a:ext cx="4263825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Here’s a lock – it might be the lock on your front door for all I know.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lock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might LOOK secure, but don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’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 worry – literally ANY key can open it!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96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wrong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12" y="1628800"/>
            <a:ext cx="8352928" cy="4565103"/>
          </a:xfrm>
        </p:spPr>
        <p:txBody>
          <a:bodyPr/>
          <a:lstStyle/>
          <a:p>
            <a:r>
              <a:rPr lang="en-US" dirty="0" smtClean="0"/>
              <a:t>There is no incentive for quality in the CA marketplace</a:t>
            </a:r>
          </a:p>
          <a:p>
            <a:r>
              <a:rPr lang="en-US" dirty="0" smtClean="0"/>
              <a:t>Why pay more for any certificate when the entire CA structure is only as strong as the weakest CA</a:t>
            </a:r>
          </a:p>
          <a:p>
            <a:r>
              <a:rPr lang="en-US" dirty="0" smtClean="0"/>
              <a:t>And you browser trusts a LOT of CAs!</a:t>
            </a:r>
          </a:p>
          <a:p>
            <a:pPr lvl="1"/>
            <a:r>
              <a:rPr lang="en-US" dirty="0" smtClean="0"/>
              <a:t>About 60 – 100 CA’s</a:t>
            </a:r>
          </a:p>
          <a:p>
            <a:pPr lvl="1"/>
            <a:r>
              <a:rPr lang="en-US" dirty="0" smtClean="0"/>
              <a:t>About 1,500 Subordinate </a:t>
            </a:r>
            <a:r>
              <a:rPr lang="en-US" dirty="0"/>
              <a:t>R</a:t>
            </a:r>
            <a:r>
              <a:rPr lang="en-US" dirty="0" smtClean="0"/>
              <a:t>A’s</a:t>
            </a:r>
          </a:p>
          <a:p>
            <a:pPr lvl="1"/>
            <a:r>
              <a:rPr lang="en-US" dirty="0" smtClean="0"/>
              <a:t>Operated by 650 different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43808" y="4941168"/>
            <a:ext cx="6822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See the EFF SSL observatory</a:t>
            </a:r>
            <a:b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http://</a:t>
            </a:r>
            <a:r>
              <a:rPr lang="en-US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www.eff.org</a:t>
            </a: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/files/</a:t>
            </a:r>
            <a:r>
              <a:rPr lang="en-US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DefconSSLiverse.pdf</a:t>
            </a: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Bradley Hand ITC TT-Bold" charset="0"/>
              <a:ea typeface="ＭＳ Ｐゴシック" charset="-128"/>
              <a:sym typeface="Bradley Hand ITC TT-Bol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64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a </a:t>
            </a:r>
            <a:r>
              <a:rPr lang="en-US" sz="3600" smtClean="0"/>
              <a:t>commercial environment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CA’s compete with each other for market share</a:t>
            </a:r>
          </a:p>
          <a:p>
            <a:pPr marL="0" indent="0">
              <a:buNone/>
            </a:pPr>
            <a:r>
              <a:rPr lang="en-US" dirty="0" smtClean="0"/>
              <a:t>And quality offers no protection</a:t>
            </a:r>
          </a:p>
          <a:p>
            <a:pPr marL="0" indent="0">
              <a:buNone/>
            </a:pPr>
            <a:r>
              <a:rPr lang="en-US" dirty="0" smtClean="0"/>
              <a:t>Than what ‘wins’ in the market?</a:t>
            </a:r>
            <a:endParaRPr lang="en-US" dirty="0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rot="457876">
            <a:off x="376345" y="3920738"/>
            <a:ext cx="3022600" cy="88153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Sustainable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20778655">
            <a:off x="2426752" y="5825605"/>
            <a:ext cx="1768488" cy="115200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Trusted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 rot="21020800">
            <a:off x="42151" y="4533412"/>
            <a:ext cx="2360107" cy="550396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Resilient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 rot="1060378">
            <a:off x="313460" y="5950075"/>
            <a:ext cx="1778123" cy="85457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Privacy</a:t>
            </a: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 rot="731916">
            <a:off x="833545" y="5041066"/>
            <a:ext cx="2108200" cy="121920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Secure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32" y="418871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a </a:t>
            </a:r>
            <a:r>
              <a:rPr lang="en-US" sz="3600" smtClean="0"/>
              <a:t>commercial environment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CA’s compete with each other for market share</a:t>
            </a:r>
          </a:p>
          <a:p>
            <a:pPr marL="0" indent="0">
              <a:buNone/>
            </a:pPr>
            <a:r>
              <a:rPr lang="en-US" dirty="0" smtClean="0"/>
              <a:t>And quality offers no protection</a:t>
            </a:r>
          </a:p>
          <a:p>
            <a:pPr marL="0" indent="0">
              <a:buNone/>
            </a:pPr>
            <a:r>
              <a:rPr lang="en-US" dirty="0" smtClean="0"/>
              <a:t>Than what ‘wins’ in the market?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31" y="3880826"/>
            <a:ext cx="2821464" cy="243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/>
          </p:cNvSpPr>
          <p:nvPr/>
        </p:nvSpPr>
        <p:spPr bwMode="auto">
          <a:xfrm rot="20812875">
            <a:off x="6669678" y="4013553"/>
            <a:ext cx="1772728" cy="110108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Cheap!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rot="457876">
            <a:off x="376345" y="3920738"/>
            <a:ext cx="3022600" cy="88153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Sustainable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20778655">
            <a:off x="2426752" y="5825605"/>
            <a:ext cx="1768488" cy="115200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Trusted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 rot="21020800">
            <a:off x="42151" y="4533412"/>
            <a:ext cx="2360107" cy="550396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Resilient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 rot="1060378">
            <a:off x="313460" y="5950075"/>
            <a:ext cx="1778123" cy="85457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Privacy</a:t>
            </a: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 rot="731916">
            <a:off x="833545" y="5041066"/>
            <a:ext cx="2108200" cy="121920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40289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A:  Take all the money out of the system!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99" y="2382157"/>
            <a:ext cx="5571324" cy="44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0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A:  Take all the money out of the system!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99" y="2382157"/>
            <a:ext cx="5571324" cy="44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1258641">
            <a:off x="1308436" y="3483057"/>
            <a:ext cx="6000750" cy="1938992"/>
          </a:xfrm>
          <a:prstGeom prst="rect">
            <a:avLst/>
          </a:prstGeom>
          <a:solidFill>
            <a:srgbClr val="FFFFFF">
              <a:alpha val="8156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Will the automation of the Cert Issuance coupled with a totally free service make the overall environment more or less secure?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We’re probably going to find out real soon!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0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B:  White Listing and Pinning with HSTS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code.google.com/p/chromium/codesearch#chromium/src/net/http/transport_security_state_static.json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875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B:  White Listing and Pinning with HSTS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code.google.com/p/chromium/codesearch#chromium/src/net/http/transport_security_state_static.json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1258641">
            <a:off x="1206704" y="3035854"/>
            <a:ext cx="6730593" cy="646331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Its not a totally insane idea -- until you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realise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that it appears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to be completely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unscaleable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!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11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Option C:  Use the DNS!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888457"/>
            <a:ext cx="5372100" cy="328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0" y="6319713"/>
            <a:ext cx="25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  <a:r>
              <a:rPr lang="en-US" smtClean="0"/>
              <a:t>afepress.com</a:t>
            </a:r>
            <a:r>
              <a:rPr lang="en-US" dirty="0" smtClean="0"/>
              <a:t>/</a:t>
            </a:r>
            <a:r>
              <a:rPr lang="en-US" dirty="0" err="1" smtClean="0"/>
              <a:t>nxdomain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88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</p:txBody>
      </p:sp>
    </p:spTree>
    <p:extLst>
      <p:ext uri="{BB962C8B-B14F-4D97-AF65-F5344CB8AC3E}">
        <p14:creationId xmlns:p14="http://schemas.microsoft.com/office/powerpoint/2010/main" val="140452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222" y="1766902"/>
            <a:ext cx="528708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Client:</a:t>
            </a:r>
          </a:p>
          <a:p>
            <a:pPr marL="0" indent="0">
              <a:buNone/>
            </a:pPr>
            <a:r>
              <a:rPr lang="en-US" sz="2000" dirty="0" smtClean="0"/>
              <a:t>   </a:t>
            </a:r>
            <a:r>
              <a:rPr lang="en-US" sz="2000" i="1" dirty="0" smtClean="0"/>
              <a:t>DNS Query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www.commbank.com.au?</a:t>
            </a:r>
          </a:p>
          <a:p>
            <a:pPr marL="0" indent="0" algn="r">
              <a:buNone/>
            </a:pPr>
            <a:r>
              <a:rPr lang="en-US" sz="2000" i="1" dirty="0" smtClean="0"/>
              <a:t>DNS </a:t>
            </a:r>
            <a:r>
              <a:rPr lang="en-US" sz="2000" i="1" dirty="0" smtClean="0"/>
              <a:t>Response: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dirty="0" smtClean="0"/>
              <a:t>104.97.235.12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i="1" dirty="0" smtClean="0"/>
              <a:t>TCP Session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          TCP Connect 104.97.235.12, port 443 </a:t>
            </a:r>
          </a:p>
          <a:p>
            <a:pPr marL="0" indent="0" algn="r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-1030" b="9116"/>
          <a:stretch/>
        </p:blipFill>
        <p:spPr>
          <a:xfrm>
            <a:off x="683568" y="1700808"/>
            <a:ext cx="1110817" cy="86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988840"/>
            <a:ext cx="908538" cy="908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437112"/>
            <a:ext cx="908538" cy="908538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5580112" y="2276872"/>
            <a:ext cx="1656184" cy="1662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5436096" y="4581128"/>
            <a:ext cx="1656184" cy="1662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8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 (pinning record)?</a:t>
            </a:r>
          </a:p>
        </p:txBody>
      </p:sp>
    </p:spTree>
    <p:extLst>
      <p:ext uri="{BB962C8B-B14F-4D97-AF65-F5344CB8AC3E}">
        <p14:creationId xmlns:p14="http://schemas.microsoft.com/office/powerpoint/2010/main" val="703712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</p:txBody>
      </p:sp>
    </p:spTree>
    <p:extLst>
      <p:ext uri="{BB962C8B-B14F-4D97-AF65-F5344CB8AC3E}">
        <p14:creationId xmlns:p14="http://schemas.microsoft.com/office/powerpoint/2010/main" val="1107963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</p:txBody>
      </p:sp>
    </p:spTree>
    <p:extLst>
      <p:ext uri="{BB962C8B-B14F-4D97-AF65-F5344CB8AC3E}">
        <p14:creationId xmlns:p14="http://schemas.microsoft.com/office/powerpoint/2010/main" val="715404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  <a:p>
            <a:pPr lvl="1"/>
            <a:r>
              <a:rPr lang="en-US" dirty="0" smtClean="0"/>
              <a:t>Why not query the DNS for the domain name public key cert as a simple self-signed cert?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better to find out the public key associated with a DNS name than to look it up in the DNS?</a:t>
            </a:r>
          </a:p>
          <a:p>
            <a:pPr lvl="1"/>
            <a:r>
              <a:rPr lang="en-US" dirty="0" smtClean="0"/>
              <a:t>Why not query the DNS for the HSTS record?</a:t>
            </a:r>
          </a:p>
          <a:p>
            <a:pPr lvl="1"/>
            <a:r>
              <a:rPr lang="en-US" dirty="0" smtClean="0"/>
              <a:t>Why not query the DNS for the issuer CA?</a:t>
            </a:r>
          </a:p>
          <a:p>
            <a:pPr lvl="1"/>
            <a:r>
              <a:rPr lang="en-US" dirty="0" smtClean="0"/>
              <a:t>Why not query the DNS for the hash of the domain name cert?</a:t>
            </a:r>
          </a:p>
          <a:p>
            <a:pPr lvl="1"/>
            <a:r>
              <a:rPr lang="en-US" dirty="0" smtClean="0"/>
              <a:t>Why not query the DNS for the domain name public key cert as a simple self-signed cert?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187315">
            <a:off x="952618" y="2736148"/>
            <a:ext cx="557877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Who needs CA’s anyway?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79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DNS to associated domain name public key certificates with domain name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"/>
          <a:stretch/>
        </p:blipFill>
        <p:spPr>
          <a:xfrm>
            <a:off x="1943100" y="2998294"/>
            <a:ext cx="4721470" cy="35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69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9" y="1556964"/>
            <a:ext cx="8211830" cy="4707792"/>
          </a:xfrm>
          <a:prstGeom prst="rect">
            <a:avLst/>
          </a:prstGeom>
          <a:noFill/>
          <a:ln>
            <a:noFill/>
          </a:ln>
          <a:effectLst>
            <a:outerShdw blurRad="76200" dist="253999" dir="4380004"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 rot="21425661">
            <a:off x="3056804" y="1047398"/>
            <a:ext cx="2113002" cy="595665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TLSA RR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 rot="21271752">
            <a:off x="5918423" y="2427314"/>
            <a:ext cx="2711895" cy="83192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CA Cert Hash</a:t>
            </a: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 rot="156022">
            <a:off x="5717924" y="4140792"/>
            <a:ext cx="2801680" cy="576298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EE Cert Hash</a:t>
            </a:r>
            <a:endParaRPr lang="en-US" alt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adley Hand ITC TT-Bold" charset="0"/>
              <a:ea typeface="ＭＳ Ｐゴシック" charset="-128"/>
              <a:sym typeface="Bradley Hand ITC TT-Bold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 rot="156022">
            <a:off x="5794879" y="5533768"/>
            <a:ext cx="2532068" cy="617141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 Anchor</a:t>
            </a:r>
          </a:p>
        </p:txBody>
      </p:sp>
    </p:spTree>
    <p:extLst>
      <p:ext uri="{BB962C8B-B14F-4D97-AF65-F5344CB8AC3E}">
        <p14:creationId xmlns:p14="http://schemas.microsoft.com/office/powerpoint/2010/main" val="21371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with DANE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receives server cert in Server Hello</a:t>
            </a:r>
          </a:p>
          <a:p>
            <a:pPr lvl="1"/>
            <a:r>
              <a:rPr lang="en-US" i="1" dirty="0" smtClean="0"/>
              <a:t>Client lookups the DNS for the TLSA Resource Record of the domain name</a:t>
            </a:r>
          </a:p>
          <a:p>
            <a:pPr lvl="1"/>
            <a:r>
              <a:rPr lang="en-US" i="1" dirty="0" smtClean="0"/>
              <a:t>Client validates the presented certificate against the TLSA RR</a:t>
            </a:r>
          </a:p>
          <a:p>
            <a:r>
              <a:rPr lang="en-US" dirty="0" smtClean="0"/>
              <a:t>Client performs Client Key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61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179" y="1808040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9" y="3896072"/>
            <a:ext cx="3122869" cy="2831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991988">
            <a:off x="3940292" y="295185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Cert</a:t>
            </a:r>
            <a:endParaRPr lang="en-US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6192" y="156469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DNS Name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019273" y="1978269"/>
            <a:ext cx="696474" cy="413239"/>
          </a:xfrm>
          <a:custGeom>
            <a:avLst/>
            <a:gdLst>
              <a:gd name="connsiteX0" fmla="*/ 286635 w 696474"/>
              <a:gd name="connsiteY0" fmla="*/ 0 h 413239"/>
              <a:gd name="connsiteX1" fmla="*/ 14073 w 696474"/>
              <a:gd name="connsiteY1" fmla="*/ 228600 h 413239"/>
              <a:gd name="connsiteX2" fmla="*/ 673496 w 696474"/>
              <a:gd name="connsiteY2" fmla="*/ 307731 h 413239"/>
              <a:gd name="connsiteX3" fmla="*/ 559196 w 696474"/>
              <a:gd name="connsiteY3" fmla="*/ 175846 h 413239"/>
              <a:gd name="connsiteX4" fmla="*/ 691081 w 696474"/>
              <a:gd name="connsiteY4" fmla="*/ 316523 h 413239"/>
              <a:gd name="connsiteX5" fmla="*/ 541612 w 696474"/>
              <a:gd name="connsiteY5" fmla="*/ 413239 h 4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474" h="413239">
                <a:moveTo>
                  <a:pt x="286635" y="0"/>
                </a:moveTo>
                <a:cubicBezTo>
                  <a:pt x="118115" y="88656"/>
                  <a:pt x="-50404" y="177312"/>
                  <a:pt x="14073" y="228600"/>
                </a:cubicBezTo>
                <a:cubicBezTo>
                  <a:pt x="78550" y="279888"/>
                  <a:pt x="582642" y="316523"/>
                  <a:pt x="673496" y="307731"/>
                </a:cubicBezTo>
                <a:cubicBezTo>
                  <a:pt x="764350" y="298939"/>
                  <a:pt x="556265" y="174381"/>
                  <a:pt x="559196" y="175846"/>
                </a:cubicBezTo>
                <a:cubicBezTo>
                  <a:pt x="562127" y="177311"/>
                  <a:pt x="694012" y="276958"/>
                  <a:pt x="691081" y="316523"/>
                </a:cubicBezTo>
                <a:cubicBezTo>
                  <a:pt x="688150" y="356088"/>
                  <a:pt x="541612" y="413239"/>
                  <a:pt x="541612" y="413239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58462" y="1934308"/>
            <a:ext cx="1310053" cy="558199"/>
          </a:xfrm>
          <a:custGeom>
            <a:avLst/>
            <a:gdLst>
              <a:gd name="connsiteX0" fmla="*/ 1310053 w 1310053"/>
              <a:gd name="connsiteY0" fmla="*/ 0 h 558199"/>
              <a:gd name="connsiteX1" fmla="*/ 1002323 w 1310053"/>
              <a:gd name="connsiteY1" fmla="*/ 211015 h 558199"/>
              <a:gd name="connsiteX2" fmla="*/ 193430 w 1310053"/>
              <a:gd name="connsiteY2" fmla="*/ 254977 h 558199"/>
              <a:gd name="connsiteX3" fmla="*/ 105507 w 1310053"/>
              <a:gd name="connsiteY3" fmla="*/ 553915 h 558199"/>
              <a:gd name="connsiteX4" fmla="*/ 228600 w 1310053"/>
              <a:gd name="connsiteY4" fmla="*/ 439615 h 558199"/>
              <a:gd name="connsiteX5" fmla="*/ 105507 w 1310053"/>
              <a:gd name="connsiteY5" fmla="*/ 553915 h 558199"/>
              <a:gd name="connsiteX6" fmla="*/ 0 w 1310053"/>
              <a:gd name="connsiteY6" fmla="*/ 483577 h 55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053" h="558199">
                <a:moveTo>
                  <a:pt x="1310053" y="0"/>
                </a:moveTo>
                <a:cubicBezTo>
                  <a:pt x="1249240" y="84259"/>
                  <a:pt x="1188427" y="168519"/>
                  <a:pt x="1002323" y="211015"/>
                </a:cubicBezTo>
                <a:cubicBezTo>
                  <a:pt x="816219" y="253511"/>
                  <a:pt x="342899" y="197827"/>
                  <a:pt x="193430" y="254977"/>
                </a:cubicBezTo>
                <a:cubicBezTo>
                  <a:pt x="43961" y="312127"/>
                  <a:pt x="99645" y="523142"/>
                  <a:pt x="105507" y="553915"/>
                </a:cubicBezTo>
                <a:cubicBezTo>
                  <a:pt x="111369" y="584688"/>
                  <a:pt x="228600" y="439615"/>
                  <a:pt x="228600" y="439615"/>
                </a:cubicBezTo>
                <a:cubicBezTo>
                  <a:pt x="228600" y="439615"/>
                  <a:pt x="143607" y="546588"/>
                  <a:pt x="105507" y="553915"/>
                </a:cubicBezTo>
                <a:cubicBezTo>
                  <a:pt x="67407" y="561242"/>
                  <a:pt x="33703" y="522409"/>
                  <a:pt x="0" y="483577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3281" y="2551460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 charset="0"/>
                <a:ea typeface="AhnbergHand" charset="0"/>
                <a:cs typeface="AhnbergHand" charset="0"/>
              </a:rPr>
              <a:t>TLSA query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86370" y="2989385"/>
            <a:ext cx="1807105" cy="228600"/>
          </a:xfrm>
          <a:custGeom>
            <a:avLst/>
            <a:gdLst>
              <a:gd name="connsiteX0" fmla="*/ 3976 w 1807105"/>
              <a:gd name="connsiteY0" fmla="*/ 0 h 228600"/>
              <a:gd name="connsiteX1" fmla="*/ 56730 w 1807105"/>
              <a:gd name="connsiteY1" fmla="*/ 175846 h 228600"/>
              <a:gd name="connsiteX2" fmla="*/ 399630 w 1807105"/>
              <a:gd name="connsiteY2" fmla="*/ 202223 h 228600"/>
              <a:gd name="connsiteX3" fmla="*/ 1393161 w 1807105"/>
              <a:gd name="connsiteY3" fmla="*/ 140677 h 228600"/>
              <a:gd name="connsiteX4" fmla="*/ 1788815 w 1807105"/>
              <a:gd name="connsiteY4" fmla="*/ 149469 h 228600"/>
              <a:gd name="connsiteX5" fmla="*/ 1612968 w 1807105"/>
              <a:gd name="connsiteY5" fmla="*/ 79130 h 228600"/>
              <a:gd name="connsiteX6" fmla="*/ 1806399 w 1807105"/>
              <a:gd name="connsiteY6" fmla="*/ 167053 h 228600"/>
              <a:gd name="connsiteX7" fmla="*/ 1665722 w 1807105"/>
              <a:gd name="connsiteY7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105" h="228600">
                <a:moveTo>
                  <a:pt x="3976" y="0"/>
                </a:moveTo>
                <a:cubicBezTo>
                  <a:pt x="-2618" y="71071"/>
                  <a:pt x="-9212" y="142142"/>
                  <a:pt x="56730" y="175846"/>
                </a:cubicBezTo>
                <a:cubicBezTo>
                  <a:pt x="122672" y="209550"/>
                  <a:pt x="176892" y="208084"/>
                  <a:pt x="399630" y="202223"/>
                </a:cubicBezTo>
                <a:cubicBezTo>
                  <a:pt x="622368" y="196362"/>
                  <a:pt x="1161630" y="149469"/>
                  <a:pt x="1393161" y="140677"/>
                </a:cubicBezTo>
                <a:cubicBezTo>
                  <a:pt x="1624692" y="131885"/>
                  <a:pt x="1752181" y="159727"/>
                  <a:pt x="1788815" y="149469"/>
                </a:cubicBezTo>
                <a:cubicBezTo>
                  <a:pt x="1825449" y="139211"/>
                  <a:pt x="1610037" y="76199"/>
                  <a:pt x="1612968" y="79130"/>
                </a:cubicBezTo>
                <a:cubicBezTo>
                  <a:pt x="1615899" y="82061"/>
                  <a:pt x="1797607" y="142141"/>
                  <a:pt x="1806399" y="167053"/>
                </a:cubicBezTo>
                <a:cubicBezTo>
                  <a:pt x="1815191" y="191965"/>
                  <a:pt x="1740456" y="210282"/>
                  <a:pt x="1665722" y="228600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0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one problem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DNS is full of liars and lies!</a:t>
            </a:r>
          </a:p>
          <a:p>
            <a:r>
              <a:rPr lang="en-US" dirty="0" smtClean="0"/>
              <a:t>And this can compromise the integrity of public key information embedded in the DNS</a:t>
            </a:r>
          </a:p>
          <a:p>
            <a:r>
              <a:rPr lang="en-US" dirty="0"/>
              <a:t>U</a:t>
            </a:r>
            <a:r>
              <a:rPr lang="en-US" dirty="0" smtClean="0"/>
              <a:t>nless we fix the DNS we are no better off than before</a:t>
            </a:r>
            <a:r>
              <a:rPr lang="en-US" dirty="0"/>
              <a:t> </a:t>
            </a:r>
            <a:r>
              <a:rPr lang="en-US" dirty="0" smtClean="0"/>
              <a:t>with these TLSA records!</a:t>
            </a:r>
          </a:p>
        </p:txBody>
      </p:sp>
    </p:spTree>
    <p:extLst>
      <p:ext uri="{BB962C8B-B14F-4D97-AF65-F5344CB8AC3E}">
        <p14:creationId xmlns:p14="http://schemas.microsoft.com/office/powerpoint/2010/main" val="138996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 on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dirty="0" smtClean="0"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dig -x 104.97.235.12 +short</a:t>
            </a:r>
          </a:p>
          <a:p>
            <a:pPr marL="0" indent="0">
              <a:buNone/>
            </a:pP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a104-97-235-12.deploy.static.akamaitechnologies.com.</a:t>
            </a:r>
          </a:p>
          <a:p>
            <a:pPr marL="0" indent="0">
              <a:buNone/>
            </a:pPr>
            <a:endParaRPr lang="en-US" sz="1600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sz="2000" dirty="0" smtClean="0"/>
              <a:t>That</a:t>
            </a:r>
            <a:r>
              <a:rPr lang="uk-UA" sz="2000" dirty="0" smtClean="0"/>
              <a:t>’</a:t>
            </a:r>
            <a:r>
              <a:rPr lang="en-US" sz="2000" dirty="0" smtClean="0"/>
              <a:t>s not an IP addresses that was allocated to the Commonwealth </a:t>
            </a:r>
            <a:r>
              <a:rPr lang="en-US" sz="2000" dirty="0" smtClean="0"/>
              <a:t>Bank!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Commonwealth Bank of Australia has </a:t>
            </a:r>
            <a:r>
              <a:rPr lang="nb-NO" sz="2000" dirty="0"/>
              <a:t>140.168.0.0 - 140.168.255.255 </a:t>
            </a:r>
            <a:r>
              <a:rPr lang="nb-NO" sz="2000" dirty="0" smtClean="0"/>
              <a:t>and </a:t>
            </a:r>
            <a:r>
              <a:rPr lang="hr-HR" sz="2000" dirty="0" smtClean="0"/>
              <a:t>203.17.185.0 </a:t>
            </a:r>
            <a:r>
              <a:rPr lang="hr-HR" sz="2000" dirty="0"/>
              <a:t>- </a:t>
            </a:r>
            <a:r>
              <a:rPr lang="hr-HR" sz="2000" dirty="0" smtClean="0"/>
              <a:t>203.17.185.255</a:t>
            </a:r>
          </a:p>
          <a:p>
            <a:pPr marL="0" indent="0">
              <a:buNone/>
            </a:pPr>
            <a:endParaRPr lang="hr-HR" sz="2000" dirty="0"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hr-HR" sz="2000" dirty="0" err="1" smtClean="0">
                <a:ea typeface="Menlo" charset="0"/>
                <a:cs typeface="Menlo" charset="0"/>
              </a:rPr>
              <a:t>So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why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should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my</a:t>
            </a:r>
            <a:r>
              <a:rPr lang="hr-HR" sz="2000" dirty="0" smtClean="0">
                <a:ea typeface="Menlo" charset="0"/>
                <a:cs typeface="Menlo" charset="0"/>
              </a:rPr>
              <a:t> browser trust </a:t>
            </a:r>
            <a:r>
              <a:rPr lang="hr-HR" sz="2000" dirty="0" err="1" smtClean="0">
                <a:ea typeface="Menlo" charset="0"/>
                <a:cs typeface="Menlo" charset="0"/>
              </a:rPr>
              <a:t>that</a:t>
            </a:r>
            <a:r>
              <a:rPr lang="hr-HR" sz="2000" dirty="0" smtClean="0">
                <a:ea typeface="Menlo" charset="0"/>
                <a:cs typeface="Menlo" charset="0"/>
              </a:rPr>
              <a:t> 104.97.235.12 </a:t>
            </a:r>
            <a:r>
              <a:rPr lang="hr-HR" sz="2000" dirty="0" err="1" smtClean="0">
                <a:ea typeface="Menlo" charset="0"/>
                <a:cs typeface="Menlo" charset="0"/>
              </a:rPr>
              <a:t>is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really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“</a:t>
            </a:r>
            <a:r>
              <a:rPr lang="hr-HR" sz="2000" dirty="0" err="1" smtClean="0">
                <a:ea typeface="Menlo" charset="0"/>
                <a:cs typeface="Menlo" charset="0"/>
              </a:rPr>
              <a:t>proper</a:t>
            </a:r>
            <a:r>
              <a:rPr lang="hr-HR" sz="2000" dirty="0" smtClean="0">
                <a:ea typeface="Menlo" charset="0"/>
                <a:cs typeface="Menlo" charset="0"/>
              </a:rPr>
              <a:t>” web site for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Commonwealth Bank </a:t>
            </a:r>
            <a:r>
              <a:rPr lang="hr-HR" sz="2000" dirty="0" err="1" smtClean="0">
                <a:ea typeface="Menlo" charset="0"/>
                <a:cs typeface="Menlo" charset="0"/>
              </a:rPr>
              <a:t>of</a:t>
            </a:r>
            <a:r>
              <a:rPr lang="hr-HR" sz="2000" dirty="0" smtClean="0">
                <a:ea typeface="Menlo" charset="0"/>
                <a:cs typeface="Menlo" charset="0"/>
              </a:rPr>
              <a:t> Australia </a:t>
            </a:r>
            <a:r>
              <a:rPr lang="hr-HR" sz="2000" dirty="0" err="1" smtClean="0">
                <a:ea typeface="Menlo" charset="0"/>
                <a:cs typeface="Menlo" charset="0"/>
              </a:rPr>
              <a:t>and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not</a:t>
            </a:r>
            <a:r>
              <a:rPr lang="hr-HR" sz="2000" dirty="0" smtClean="0">
                <a:ea typeface="Menlo" charset="0"/>
                <a:cs typeface="Menlo" charset="0"/>
              </a:rPr>
              <a:t> some </a:t>
            </a:r>
            <a:r>
              <a:rPr lang="hr-HR" sz="2000" dirty="0" err="1" smtClean="0">
                <a:ea typeface="Menlo" charset="0"/>
                <a:cs typeface="Menlo" charset="0"/>
              </a:rPr>
              <a:t>dastardly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evil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scam</a:t>
            </a:r>
            <a:r>
              <a:rPr lang="hr-HR" sz="2000" dirty="0" smtClean="0">
                <a:ea typeface="Menlo" charset="0"/>
                <a:cs typeface="Menlo" charset="0"/>
              </a:rPr>
              <a:t>?</a:t>
            </a:r>
          </a:p>
          <a:p>
            <a:pPr marL="0" indent="0">
              <a:buNone/>
            </a:pPr>
            <a:endParaRPr lang="hr-HR" sz="2000" dirty="0"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hr-HR" sz="2000" dirty="0" smtClean="0">
                <a:ea typeface="Menlo" charset="0"/>
                <a:cs typeface="Menlo" charset="0"/>
              </a:rPr>
              <a:t>How </a:t>
            </a:r>
            <a:r>
              <a:rPr lang="hr-HR" sz="2000" dirty="0" err="1" smtClean="0">
                <a:ea typeface="Menlo" charset="0"/>
                <a:cs typeface="Menlo" charset="0"/>
              </a:rPr>
              <a:t>can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my</a:t>
            </a:r>
            <a:r>
              <a:rPr lang="hr-HR" sz="2000" dirty="0" smtClean="0">
                <a:ea typeface="Menlo" charset="0"/>
                <a:cs typeface="Menlo" charset="0"/>
              </a:rPr>
              <a:t> browser </a:t>
            </a:r>
            <a:r>
              <a:rPr lang="hr-HR" sz="2000" dirty="0" err="1" smtClean="0">
                <a:ea typeface="Menlo" charset="0"/>
                <a:cs typeface="Menlo" charset="0"/>
              </a:rPr>
              <a:t>tell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the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difference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between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an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intended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truth</a:t>
            </a:r>
            <a:r>
              <a:rPr lang="hr-HR" sz="2000" dirty="0" smtClean="0">
                <a:ea typeface="Menlo" charset="0"/>
                <a:cs typeface="Menlo" charset="0"/>
              </a:rPr>
              <a:t> </a:t>
            </a:r>
            <a:r>
              <a:rPr lang="hr-HR" sz="2000" dirty="0" err="1" smtClean="0">
                <a:ea typeface="Menlo" charset="0"/>
                <a:cs typeface="Menlo" charset="0"/>
              </a:rPr>
              <a:t>and</a:t>
            </a:r>
            <a:r>
              <a:rPr lang="hr-HR" sz="2000" dirty="0" smtClean="0">
                <a:ea typeface="Menlo" charset="0"/>
                <a:cs typeface="Menlo" charset="0"/>
              </a:rPr>
              <a:t> a </a:t>
            </a:r>
            <a:r>
              <a:rPr lang="hr-HR" sz="2000" dirty="0" err="1" smtClean="0">
                <a:ea typeface="Menlo" charset="0"/>
                <a:cs typeface="Menlo" charset="0"/>
              </a:rPr>
              <a:t>lie</a:t>
            </a:r>
            <a:r>
              <a:rPr lang="hr-HR" sz="2000" dirty="0" smtClean="0">
                <a:ea typeface="Menlo" charset="0"/>
                <a:cs typeface="Menlo" charset="0"/>
              </a:rPr>
              <a:t>?</a:t>
            </a:r>
            <a:endParaRPr lang="en-US" sz="2000" dirty="0"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4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one response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to allow users to validate DNS responses for themselves</a:t>
            </a:r>
          </a:p>
          <a:p>
            <a:r>
              <a:rPr lang="en-US" dirty="0" smtClean="0"/>
              <a:t>And for this we need a Secure DNS framework</a:t>
            </a:r>
          </a:p>
          <a:p>
            <a:r>
              <a:rPr lang="en-US" dirty="0" smtClean="0"/>
              <a:t>Which we have – and its called DNSSEC!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27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www.example.com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2168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0" y="5441191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record valid?</a:t>
            </a:r>
            <a:endParaRPr lang="en-US" sz="110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999" y="5037521"/>
            <a:ext cx="27863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ZSK 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4507" y="4633854"/>
            <a:ext cx="27895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017" y="3953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5016" y="3549521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524" y="3145854"/>
            <a:ext cx="22156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8706" y="2465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0705" y="2061521"/>
            <a:ext cx="1939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1213" y="1657854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49969" y="1855058"/>
            <a:ext cx="1354016" cy="3991827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DNSSEC </a:t>
            </a:r>
            <a:r>
              <a:rPr lang="en-US" sz="3200" smtClean="0"/>
              <a:t>Interlocking Signatures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52402" y="1826640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(root)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402" y="3089092"/>
            <a:ext cx="64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402" y="4351544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example.com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402" y="5613996"/>
            <a:ext cx="32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www.example.com</a:t>
            </a:r>
            <a:r>
              <a:rPr lang="en-US" dirty="0" smtClean="0"/>
              <a:t>  IN A 192.0.1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5772" y="2147257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Key-Signing Key – signs over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996726" y="238890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022" y="2630543"/>
            <a:ext cx="1864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4891" y="3324369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Key-Signing Key – signs over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845" y="3566012"/>
            <a:ext cx="2177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2141" y="3807655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1226" y="4753365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Key-Signing Key – signs over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6130" y="4995008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example.com</a:t>
            </a:r>
            <a:r>
              <a:rPr lang="en-US" sz="1100" dirty="0" smtClean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4755" y="5236651"/>
            <a:ext cx="12907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www.example.com</a:t>
            </a:r>
            <a:endParaRPr lang="en-US" sz="11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0" y="5441191"/>
            <a:ext cx="3010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record valid?</a:t>
            </a:r>
            <a:endParaRPr lang="en-US" sz="110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3999" y="5037521"/>
            <a:ext cx="27863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</a:t>
            </a:r>
            <a:r>
              <a:rPr lang="en-US" sz="110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ZSK 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4507" y="4633854"/>
            <a:ext cx="27895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1100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017" y="3953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5016" y="3549521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524" y="3145854"/>
            <a:ext cx="22156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8706" y="2465188"/>
            <a:ext cx="3384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0705" y="2061521"/>
            <a:ext cx="1939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1213" y="1657854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87301" y="2197916"/>
            <a:ext cx="842787" cy="1291923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2570" y="3397541"/>
            <a:ext cx="1717647" cy="1391334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17072" y="4840448"/>
            <a:ext cx="411060" cy="796954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74459" y="3372227"/>
            <a:ext cx="276836" cy="193094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15736" y="2197074"/>
            <a:ext cx="343948" cy="260900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49969" y="1855058"/>
            <a:ext cx="1354016" cy="3991827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81897" y="2058030"/>
            <a:ext cx="4708785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nbergHand" charset="0"/>
                <a:ea typeface="AhnbergHand" charset="0"/>
                <a:cs typeface="AhnbergHand" charset="0"/>
              </a:rPr>
              <a:t>As long as you have a valid local trust anchor for the root zone then you can validate a signed DNS response by constructing this backward path to the local root </a:t>
            </a:r>
            <a:r>
              <a:rPr lang="en-US" sz="2400" smtClean="0">
                <a:latin typeface="AhnbergHand" charset="0"/>
                <a:ea typeface="AhnbergHand" charset="0"/>
                <a:cs typeface="AhnbergHand" charset="0"/>
              </a:rPr>
              <a:t>trust anchor</a:t>
            </a:r>
            <a:endParaRPr lang="en-US" sz="2400" dirty="0" smtClean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DANE + DNSSEC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the DNS for the TLSA record of the domain name and ask for the DNSSEC signature to be included in the response</a:t>
            </a:r>
          </a:p>
          <a:p>
            <a:r>
              <a:rPr lang="en-US" dirty="0" smtClean="0"/>
              <a:t>Validate the signature to ensure that you have an unbroken signature chain to the root trust point</a:t>
            </a:r>
          </a:p>
          <a:p>
            <a:r>
              <a:rPr lang="en-US" dirty="0" smtClean="0"/>
              <a:t>At this point you can accept the TLSA record as the authentic record, and set up a TLS session based on this data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18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need DNSSEC as well as DANE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157" y="2405917"/>
            <a:ext cx="78867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much DNSSEC Validation is out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27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do DNSSEC Validation?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6403741"/>
            <a:ext cx="305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stats.labs.apnic.net</a:t>
            </a:r>
            <a:r>
              <a:rPr lang="en-US" dirty="0" smtClean="0"/>
              <a:t>/</a:t>
            </a:r>
            <a:r>
              <a:rPr lang="en-US" dirty="0" err="1" smtClean="0"/>
              <a:t>dnssec</a:t>
            </a:r>
            <a:r>
              <a:rPr lang="en-US" dirty="0" smtClean="0"/>
              <a:t>/XA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8" y="1953182"/>
            <a:ext cx="7206143" cy="40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88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No DNS!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packages server cert, TLSA record and the DNSSEC credential chain in a single bundle</a:t>
            </a:r>
          </a:p>
          <a:p>
            <a:r>
              <a:rPr lang="en-US" dirty="0" smtClean="0"/>
              <a:t>Client </a:t>
            </a:r>
            <a:r>
              <a:rPr lang="en-US" dirty="0" smtClean="0"/>
              <a:t>receives </a:t>
            </a:r>
            <a:r>
              <a:rPr lang="en-US" dirty="0" smtClean="0"/>
              <a:t>bundle </a:t>
            </a:r>
            <a:r>
              <a:rPr lang="en-US" dirty="0" smtClean="0"/>
              <a:t>in Server Hello</a:t>
            </a:r>
          </a:p>
          <a:p>
            <a:pPr lvl="1"/>
            <a:r>
              <a:rPr lang="en-US" i="1" dirty="0" smtClean="0"/>
              <a:t>Client </a:t>
            </a:r>
            <a:r>
              <a:rPr lang="en-US" i="1" dirty="0" smtClean="0"/>
              <a:t>performs validation of TLSA </a:t>
            </a:r>
            <a:r>
              <a:rPr lang="en-US" i="1" dirty="0" smtClean="0"/>
              <a:t>Resource Record </a:t>
            </a:r>
            <a:r>
              <a:rPr lang="en-US" i="1" dirty="0" smtClean="0"/>
              <a:t>using the supplied DNSEC signatures plus the local DNS Root Trust Anchor without performing any DNS queries</a:t>
            </a:r>
            <a:endParaRPr lang="en-US" i="1" dirty="0" smtClean="0"/>
          </a:p>
          <a:p>
            <a:pPr lvl="1"/>
            <a:r>
              <a:rPr lang="en-US" i="1" dirty="0" smtClean="0"/>
              <a:t>Client validates the presented certificate against the TLSA RR</a:t>
            </a:r>
          </a:p>
          <a:p>
            <a:r>
              <a:rPr lang="en-US" dirty="0" smtClean="0"/>
              <a:t>Client performs Client Key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9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756" y="1825625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57581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2077"/>
            <a:ext cx="7886700" cy="13255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here 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2" y="1380296"/>
            <a:ext cx="5116271" cy="5096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2324" y="2204864"/>
            <a:ext cx="31045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Browser vendors appear to be dragging the chain on DANE support</a:t>
            </a:r>
          </a:p>
          <a:p>
            <a:endParaRPr lang="en-US" dirty="0" smtClean="0"/>
          </a:p>
          <a:p>
            <a:r>
              <a:rPr lang="en-US" dirty="0" smtClean="0"/>
              <a:t>DANE exists today as plug-ins rather than a core functionality </a:t>
            </a:r>
          </a:p>
          <a:p>
            <a:endParaRPr lang="en-US" dirty="0"/>
          </a:p>
          <a:p>
            <a:r>
              <a:rPr lang="en-US" dirty="0" smtClean="0"/>
              <a:t>Cynically, one could observe that fast </a:t>
            </a:r>
            <a:r>
              <a:rPr lang="en-US" dirty="0" smtClean="0"/>
              <a:t>but insecure </a:t>
            </a:r>
            <a:r>
              <a:rPr lang="en-US" dirty="0" smtClean="0"/>
              <a:t>is </a:t>
            </a:r>
            <a:r>
              <a:rPr lang="en-US" dirty="0" smtClean="0"/>
              <a:t>the browser vendors’ </a:t>
            </a:r>
            <a:r>
              <a:rPr lang="en-US" dirty="0" smtClean="0"/>
              <a:t>current preference!</a:t>
            </a:r>
          </a:p>
        </p:txBody>
      </p:sp>
    </p:spTree>
    <p:extLst>
      <p:ext uri="{BB962C8B-B14F-4D97-AF65-F5344CB8AC3E}">
        <p14:creationId xmlns:p14="http://schemas.microsoft.com/office/powerpoint/2010/main" val="1908544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55291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could do a </a:t>
            </a:r>
            <a:r>
              <a:rPr lang="en-US" b="1" dirty="0" smtClean="0"/>
              <a:t>far</a:t>
            </a:r>
            <a:r>
              <a:rPr lang="en-US" dirty="0" smtClean="0"/>
              <a:t> better job at Internet Security: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Publishing DNSSEC-signed zones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Publishing DANE TLSA records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	</a:t>
            </a:r>
            <a:r>
              <a:rPr lang="en-US" smtClean="0"/>
              <a:t>Using DNSSEC-validating </a:t>
            </a:r>
            <a:r>
              <a:rPr lang="en-US" dirty="0" smtClean="0"/>
              <a:t>resolution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>Using TLSA records to guide Key Exchange for TLS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this can offer is robust, affordable, accessible security without the current overheads of high priced vanity CA offerings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244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6" y="693655"/>
            <a:ext cx="5785853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Vadim's Writing"/>
                <a:cs typeface="Vadim's Writing"/>
              </a:rPr>
              <a:t>That’s it!</a:t>
            </a:r>
            <a:endParaRPr lang="en-US" sz="6600" b="1" dirty="0">
              <a:latin typeface="Vadim's Writing"/>
              <a:cs typeface="Vadim's Writing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 rot="397884">
            <a:off x="2701418" y="3169546"/>
            <a:ext cx="3211308" cy="1180416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764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756" y="1825625"/>
            <a:ext cx="635248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0020" y="6596390"/>
            <a:ext cx="25939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https://</a:t>
            </a:r>
            <a:r>
              <a:rPr lang="en-US" sz="1100" dirty="0" err="1" smtClean="0"/>
              <a:t>rhsecurity.wordpress.com</a:t>
            </a:r>
            <a:r>
              <a:rPr lang="en-US" sz="1100" dirty="0" smtClean="0"/>
              <a:t>/tag/</a:t>
            </a:r>
            <a:r>
              <a:rPr lang="en-US" sz="1100" dirty="0" err="1" smtClean="0"/>
              <a:t>tls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sp>
        <p:nvSpPr>
          <p:cNvPr id="3" name="Freeform 2"/>
          <p:cNvSpPr/>
          <p:nvPr/>
        </p:nvSpPr>
        <p:spPr>
          <a:xfrm>
            <a:off x="3444664" y="3261874"/>
            <a:ext cx="1555501" cy="169223"/>
          </a:xfrm>
          <a:custGeom>
            <a:avLst/>
            <a:gdLst>
              <a:gd name="connsiteX0" fmla="*/ 70323 w 1555501"/>
              <a:gd name="connsiteY0" fmla="*/ 118889 h 169223"/>
              <a:gd name="connsiteX1" fmla="*/ 187769 w 1555501"/>
              <a:gd name="connsiteY1" fmla="*/ 110500 h 169223"/>
              <a:gd name="connsiteX2" fmla="*/ 825332 w 1555501"/>
              <a:gd name="connsiteY2" fmla="*/ 110500 h 169223"/>
              <a:gd name="connsiteX3" fmla="*/ 1437729 w 1555501"/>
              <a:gd name="connsiteY3" fmla="*/ 127278 h 169223"/>
              <a:gd name="connsiteX4" fmla="*/ 1521619 w 1555501"/>
              <a:gd name="connsiteY4" fmla="*/ 26610 h 169223"/>
              <a:gd name="connsiteX5" fmla="*/ 1035057 w 1555501"/>
              <a:gd name="connsiteY5" fmla="*/ 18221 h 169223"/>
              <a:gd name="connsiteX6" fmla="*/ 120657 w 1555501"/>
              <a:gd name="connsiteY6" fmla="*/ 9832 h 169223"/>
              <a:gd name="connsiteX7" fmla="*/ 36767 w 1555501"/>
              <a:gd name="connsiteY7" fmla="*/ 169223 h 16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501" h="169223">
                <a:moveTo>
                  <a:pt x="70323" y="118889"/>
                </a:moveTo>
                <a:cubicBezTo>
                  <a:pt x="66128" y="115393"/>
                  <a:pt x="61934" y="111898"/>
                  <a:pt x="187769" y="110500"/>
                </a:cubicBezTo>
                <a:cubicBezTo>
                  <a:pt x="313604" y="109102"/>
                  <a:pt x="617005" y="107704"/>
                  <a:pt x="825332" y="110500"/>
                </a:cubicBezTo>
                <a:cubicBezTo>
                  <a:pt x="1033659" y="113296"/>
                  <a:pt x="1321681" y="141260"/>
                  <a:pt x="1437729" y="127278"/>
                </a:cubicBezTo>
                <a:cubicBezTo>
                  <a:pt x="1553777" y="113296"/>
                  <a:pt x="1588731" y="44786"/>
                  <a:pt x="1521619" y="26610"/>
                </a:cubicBezTo>
                <a:cubicBezTo>
                  <a:pt x="1454507" y="8434"/>
                  <a:pt x="1035057" y="18221"/>
                  <a:pt x="1035057" y="18221"/>
                </a:cubicBezTo>
                <a:cubicBezTo>
                  <a:pt x="801563" y="15425"/>
                  <a:pt x="287039" y="-15335"/>
                  <a:pt x="120657" y="9832"/>
                </a:cubicBezTo>
                <a:cubicBezTo>
                  <a:pt x="-45725" y="34999"/>
                  <a:pt x="-4479" y="102111"/>
                  <a:pt x="36767" y="1692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66251" y="3095538"/>
            <a:ext cx="956457" cy="343948"/>
          </a:xfrm>
          <a:custGeom>
            <a:avLst/>
            <a:gdLst>
              <a:gd name="connsiteX0" fmla="*/ 956457 w 956457"/>
              <a:gd name="connsiteY0" fmla="*/ 234891 h 343948"/>
              <a:gd name="connsiteX1" fmla="*/ 679621 w 956457"/>
              <a:gd name="connsiteY1" fmla="*/ 167779 h 343948"/>
              <a:gd name="connsiteX2" fmla="*/ 117558 w 956457"/>
              <a:gd name="connsiteY2" fmla="*/ 167779 h 343948"/>
              <a:gd name="connsiteX3" fmla="*/ 218226 w 956457"/>
              <a:gd name="connsiteY3" fmla="*/ 0 h 343948"/>
              <a:gd name="connsiteX4" fmla="*/ 112 w 956457"/>
              <a:gd name="connsiteY4" fmla="*/ 167779 h 343948"/>
              <a:gd name="connsiteX5" fmla="*/ 251782 w 956457"/>
              <a:gd name="connsiteY5" fmla="*/ 343948 h 3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457" h="343948">
                <a:moveTo>
                  <a:pt x="956457" y="234891"/>
                </a:moveTo>
                <a:cubicBezTo>
                  <a:pt x="887947" y="206927"/>
                  <a:pt x="819437" y="178964"/>
                  <a:pt x="679621" y="167779"/>
                </a:cubicBezTo>
                <a:cubicBezTo>
                  <a:pt x="539804" y="156594"/>
                  <a:pt x="194457" y="195742"/>
                  <a:pt x="117558" y="167779"/>
                </a:cubicBezTo>
                <a:cubicBezTo>
                  <a:pt x="40659" y="139816"/>
                  <a:pt x="237800" y="0"/>
                  <a:pt x="218226" y="0"/>
                </a:cubicBezTo>
                <a:cubicBezTo>
                  <a:pt x="198652" y="0"/>
                  <a:pt x="-5481" y="110454"/>
                  <a:pt x="112" y="167779"/>
                </a:cubicBezTo>
                <a:cubicBezTo>
                  <a:pt x="5705" y="225104"/>
                  <a:pt x="128743" y="284526"/>
                  <a:pt x="251782" y="3439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110336">
            <a:off x="230667" y="2457792"/>
            <a:ext cx="335700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How does the client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“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recognise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” this certificate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s valid?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7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91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9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7" y="0"/>
            <a:ext cx="7911125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248246" y="1895810"/>
            <a:ext cx="1439811" cy="528142"/>
          </a:xfrm>
          <a:custGeom>
            <a:avLst/>
            <a:gdLst>
              <a:gd name="connsiteX0" fmla="*/ 394286 w 1439811"/>
              <a:gd name="connsiteY0" fmla="*/ 385996 h 528142"/>
              <a:gd name="connsiteX1" fmla="*/ 1249963 w 1439811"/>
              <a:gd name="connsiteY1" fmla="*/ 385996 h 528142"/>
              <a:gd name="connsiteX2" fmla="*/ 1375798 w 1439811"/>
              <a:gd name="connsiteY2" fmla="*/ 151104 h 528142"/>
              <a:gd name="connsiteX3" fmla="*/ 436231 w 1439811"/>
              <a:gd name="connsiteY3" fmla="*/ 102 h 528142"/>
              <a:gd name="connsiteX4" fmla="*/ 4 w 1439811"/>
              <a:gd name="connsiteY4" fmla="*/ 134326 h 528142"/>
              <a:gd name="connsiteX5" fmla="*/ 427842 w 1439811"/>
              <a:gd name="connsiteY5" fmla="*/ 495052 h 528142"/>
              <a:gd name="connsiteX6" fmla="*/ 620789 w 1439811"/>
              <a:gd name="connsiteY6" fmla="*/ 511830 h 5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811" h="528142">
                <a:moveTo>
                  <a:pt x="394286" y="385996"/>
                </a:moveTo>
                <a:cubicBezTo>
                  <a:pt x="740332" y="405570"/>
                  <a:pt x="1086378" y="425145"/>
                  <a:pt x="1249963" y="385996"/>
                </a:cubicBezTo>
                <a:cubicBezTo>
                  <a:pt x="1413548" y="346847"/>
                  <a:pt x="1511420" y="215420"/>
                  <a:pt x="1375798" y="151104"/>
                </a:cubicBezTo>
                <a:cubicBezTo>
                  <a:pt x="1240176" y="86788"/>
                  <a:pt x="665530" y="2898"/>
                  <a:pt x="436231" y="102"/>
                </a:cubicBezTo>
                <a:cubicBezTo>
                  <a:pt x="206932" y="-2694"/>
                  <a:pt x="1402" y="51834"/>
                  <a:pt x="4" y="134326"/>
                </a:cubicBezTo>
                <a:cubicBezTo>
                  <a:pt x="-1394" y="216818"/>
                  <a:pt x="324378" y="432135"/>
                  <a:pt x="427842" y="495052"/>
                </a:cubicBezTo>
                <a:cubicBezTo>
                  <a:pt x="531306" y="557969"/>
                  <a:pt x="620789" y="511830"/>
                  <a:pt x="620789" y="511830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842158" y="2068071"/>
            <a:ext cx="154584" cy="400972"/>
          </a:xfrm>
          <a:custGeom>
            <a:avLst/>
            <a:gdLst>
              <a:gd name="connsiteX0" fmla="*/ 0 w 154584"/>
              <a:gd name="connsiteY0" fmla="*/ 79511 h 400972"/>
              <a:gd name="connsiteX1" fmla="*/ 142613 w 154584"/>
              <a:gd name="connsiteY1" fmla="*/ 4010 h 400972"/>
              <a:gd name="connsiteX2" fmla="*/ 134224 w 154584"/>
              <a:gd name="connsiteY2" fmla="*/ 188568 h 400972"/>
              <a:gd name="connsiteX3" fmla="*/ 33556 w 154584"/>
              <a:gd name="connsiteY3" fmla="*/ 222123 h 400972"/>
              <a:gd name="connsiteX4" fmla="*/ 33556 w 154584"/>
              <a:gd name="connsiteY4" fmla="*/ 381514 h 400972"/>
              <a:gd name="connsiteX5" fmla="*/ 50334 w 154584"/>
              <a:gd name="connsiteY5" fmla="*/ 398292 h 40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584" h="400972">
                <a:moveTo>
                  <a:pt x="0" y="79511"/>
                </a:moveTo>
                <a:cubicBezTo>
                  <a:pt x="60121" y="32672"/>
                  <a:pt x="120242" y="-14166"/>
                  <a:pt x="142613" y="4010"/>
                </a:cubicBezTo>
                <a:cubicBezTo>
                  <a:pt x="164984" y="22186"/>
                  <a:pt x="152400" y="152216"/>
                  <a:pt x="134224" y="188568"/>
                </a:cubicBezTo>
                <a:cubicBezTo>
                  <a:pt x="116048" y="224920"/>
                  <a:pt x="50334" y="189965"/>
                  <a:pt x="33556" y="222123"/>
                </a:cubicBezTo>
                <a:cubicBezTo>
                  <a:pt x="16778" y="254281"/>
                  <a:pt x="30760" y="352153"/>
                  <a:pt x="33556" y="381514"/>
                </a:cubicBezTo>
                <a:cubicBezTo>
                  <a:pt x="36352" y="410875"/>
                  <a:pt x="50334" y="398292"/>
                  <a:pt x="50334" y="398292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869128" y="2557835"/>
            <a:ext cx="67876" cy="48911"/>
          </a:xfrm>
          <a:custGeom>
            <a:avLst/>
            <a:gdLst>
              <a:gd name="connsiteX0" fmla="*/ 67872 w 67876"/>
              <a:gd name="connsiteY0" fmla="*/ 17090 h 48911"/>
              <a:gd name="connsiteX1" fmla="*/ 7547 w 67876"/>
              <a:gd name="connsiteY1" fmla="*/ 1215 h 48911"/>
              <a:gd name="connsiteX2" fmla="*/ 4372 w 67876"/>
              <a:gd name="connsiteY2" fmla="*/ 48840 h 48911"/>
              <a:gd name="connsiteX3" fmla="*/ 67872 w 67876"/>
              <a:gd name="connsiteY3" fmla="*/ 17090 h 4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76" h="48911">
                <a:moveTo>
                  <a:pt x="67872" y="17090"/>
                </a:moveTo>
                <a:cubicBezTo>
                  <a:pt x="68401" y="9152"/>
                  <a:pt x="18130" y="-4077"/>
                  <a:pt x="7547" y="1215"/>
                </a:cubicBezTo>
                <a:cubicBezTo>
                  <a:pt x="-3036" y="6507"/>
                  <a:pt x="-920" y="47253"/>
                  <a:pt x="4372" y="48840"/>
                </a:cubicBezTo>
                <a:cubicBezTo>
                  <a:pt x="9664" y="50427"/>
                  <a:pt x="67343" y="25028"/>
                  <a:pt x="67872" y="17090"/>
                </a:cubicBezTo>
                <a:close/>
              </a:path>
            </a:pathLst>
          </a:custGeom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1357959">
            <a:off x="4150843" y="2159881"/>
            <a:ext cx="262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How did my browser know that </a:t>
            </a:r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this is a valid cert?</a:t>
            </a:r>
            <a:endParaRPr lang="en-US">
              <a:solidFill>
                <a:schemeClr val="accent4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7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Domain </a:t>
            </a:r>
            <a:r>
              <a:rPr lang="en-US" sz="4000" smtClean="0"/>
              <a:t>Name Certification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Commonwealth Bank of Australia has generated a key pair</a:t>
            </a:r>
          </a:p>
          <a:p>
            <a:r>
              <a:rPr lang="en-US" dirty="0" smtClean="0"/>
              <a:t>And they passed a certificate signing request to a company called </a:t>
            </a:r>
            <a:r>
              <a:rPr lang="en-US" dirty="0" smtClean="0"/>
              <a:t>“Symantec”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ho is willing to vouch (in a certificate) that the entity who goes by the </a:t>
            </a:r>
            <a:r>
              <a:rPr lang="en-US" dirty="0"/>
              <a:t>d</a:t>
            </a:r>
            <a:r>
              <a:rPr lang="en-US" dirty="0" smtClean="0"/>
              <a:t>omain name of 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 </a:t>
            </a:r>
            <a:r>
              <a:rPr lang="en-US" dirty="0" smtClean="0"/>
              <a:t>also has </a:t>
            </a:r>
            <a:r>
              <a:rPr lang="en-US" dirty="0" smtClean="0"/>
              <a:t>a certain public key value</a:t>
            </a:r>
          </a:p>
          <a:p>
            <a:r>
              <a:rPr lang="en-US" dirty="0" smtClean="0"/>
              <a:t>So if I can associate this public key with a connection then I have a high degree of confidence that I’ve connected to </a:t>
            </a:r>
            <a:r>
              <a:rPr lang="en-US" dirty="0" smtClean="0">
                <a:hlinkClick r:id="rId2"/>
              </a:rPr>
              <a:t>www.commbank.com.au</a:t>
            </a:r>
            <a:r>
              <a:rPr lang="en-US" dirty="0" smtClean="0"/>
              <a:t>, as long as I am prepared to trust </a:t>
            </a:r>
            <a:r>
              <a:rPr lang="en-US" dirty="0" smtClean="0"/>
              <a:t>Symantec </a:t>
            </a:r>
            <a:r>
              <a:rPr lang="en-US" dirty="0" smtClean="0"/>
              <a:t>and the certificates that they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13077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1172</TotalTime>
  <Words>2073</Words>
  <Application>Microsoft Macintosh PowerPoint</Application>
  <PresentationFormat>On-screen Show (4:3)</PresentationFormat>
  <Paragraphs>298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AhnbergHand</vt:lpstr>
      <vt:lpstr>Bradley Hand ITC TT-Bold</vt:lpstr>
      <vt:lpstr>Calibri</vt:lpstr>
      <vt:lpstr>Gill Sans</vt:lpstr>
      <vt:lpstr>Menlo</vt:lpstr>
      <vt:lpstr>ＭＳ Ｐゴシック</vt:lpstr>
      <vt:lpstr>Powderfinger Type</vt:lpstr>
      <vt:lpstr>Powderfinger-Type</vt:lpstr>
      <vt:lpstr>Vadim's Writing</vt:lpstr>
      <vt:lpstr>Arial</vt:lpstr>
      <vt:lpstr>APNIC33PowerPointTemplateFinal</vt:lpstr>
      <vt:lpstr>1_APNIC33PowerPointTemplateFinal</vt:lpstr>
      <vt:lpstr>2_APNIC33PowerPointTemplateFinal</vt:lpstr>
      <vt:lpstr>3_APNIC33PowerPointTemplateFinal</vt:lpstr>
      <vt:lpstr>Why Dane?</vt:lpstr>
      <vt:lpstr>Security on the Internet</vt:lpstr>
      <vt:lpstr>Connection Steps</vt:lpstr>
      <vt:lpstr>Hang on…</vt:lpstr>
      <vt:lpstr>TLS Connections</vt:lpstr>
      <vt:lpstr>TLS Connections</vt:lpstr>
      <vt:lpstr>PowerPoint Presentation</vt:lpstr>
      <vt:lpstr>PowerPoint Presentation</vt:lpstr>
      <vt:lpstr>Domain Name Certification</vt:lpstr>
      <vt:lpstr>Domain Name Certification</vt:lpstr>
      <vt:lpstr>Local Trust</vt:lpstr>
      <vt:lpstr>Local Trust</vt:lpstr>
      <vt:lpstr>Local Trust</vt:lpstr>
      <vt:lpstr>Local Trust</vt:lpstr>
      <vt:lpstr>With unpleasant consequences when it all goes wrong</vt:lpstr>
      <vt:lpstr>With unpleasant consequences when it all goes wrong</vt:lpstr>
      <vt:lpstr>With unpleasant consequences when it all goes wrong</vt:lpstr>
      <vt:lpstr>What’s going wrong here?</vt:lpstr>
      <vt:lpstr>What’s going wrong here?</vt:lpstr>
      <vt:lpstr>What’s going wrong here?</vt:lpstr>
      <vt:lpstr>What’s going wrong here?</vt:lpstr>
      <vt:lpstr>In a commercial environment</vt:lpstr>
      <vt:lpstr>In a commercial environment</vt:lpstr>
      <vt:lpstr>Where now?</vt:lpstr>
      <vt:lpstr>Where now?</vt:lpstr>
      <vt:lpstr>Where now?</vt:lpstr>
      <vt:lpstr>Where now?</vt:lpstr>
      <vt:lpstr>Where now?</vt:lpstr>
      <vt:lpstr>Seriously</vt:lpstr>
      <vt:lpstr>Seriously</vt:lpstr>
      <vt:lpstr>Seriously</vt:lpstr>
      <vt:lpstr>Seriously</vt:lpstr>
      <vt:lpstr>Seriously</vt:lpstr>
      <vt:lpstr>Seriously</vt:lpstr>
      <vt:lpstr>DANE</vt:lpstr>
      <vt:lpstr>DANE</vt:lpstr>
      <vt:lpstr>TLS with DANE</vt:lpstr>
      <vt:lpstr>TLS Connections</vt:lpstr>
      <vt:lpstr>Just one problem…</vt:lpstr>
      <vt:lpstr>Just one response…</vt:lpstr>
      <vt:lpstr>DNSSEC Interlocking Signatures</vt:lpstr>
      <vt:lpstr>DNSSEC Interlocking Signatures</vt:lpstr>
      <vt:lpstr>DNSSEC Interlocking Signatures</vt:lpstr>
      <vt:lpstr>DNSSEC Interlocking Signatures</vt:lpstr>
      <vt:lpstr>DANE + DNSSEC</vt:lpstr>
      <vt:lpstr>So we need DNSSEC as well as DANE…</vt:lpstr>
      <vt:lpstr>Do we do DNSSEC Validation?</vt:lpstr>
      <vt:lpstr>Or…</vt:lpstr>
      <vt:lpstr>Look! No DNS!</vt:lpstr>
      <vt:lpstr>Where now?</vt:lpstr>
      <vt:lpstr>Where now?</vt:lpstr>
      <vt:lpstr>That’s 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83</cp:revision>
  <dcterms:created xsi:type="dcterms:W3CDTF">2014-12-22T07:13:58Z</dcterms:created>
  <dcterms:modified xsi:type="dcterms:W3CDTF">2016-02-17T03:31:35Z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Unclassified</vt:lpwstr>
  </property>
</Properties>
</file>