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7" r:id="rId2"/>
    <p:sldId id="353" r:id="rId3"/>
    <p:sldId id="260" r:id="rId4"/>
    <p:sldId id="261" r:id="rId5"/>
    <p:sldId id="316" r:id="rId6"/>
    <p:sldId id="258" r:id="rId7"/>
    <p:sldId id="318" r:id="rId8"/>
    <p:sldId id="262" r:id="rId9"/>
    <p:sldId id="266" r:id="rId10"/>
    <p:sldId id="267" r:id="rId11"/>
    <p:sldId id="319" r:id="rId12"/>
    <p:sldId id="270" r:id="rId13"/>
    <p:sldId id="271" r:id="rId14"/>
    <p:sldId id="273" r:id="rId15"/>
    <p:sldId id="274" r:id="rId16"/>
    <p:sldId id="276" r:id="rId17"/>
    <p:sldId id="354" r:id="rId18"/>
    <p:sldId id="277" r:id="rId19"/>
    <p:sldId id="370" r:id="rId20"/>
    <p:sldId id="371" r:id="rId21"/>
    <p:sldId id="372" r:id="rId22"/>
    <p:sldId id="373" r:id="rId23"/>
    <p:sldId id="374" r:id="rId24"/>
    <p:sldId id="407" r:id="rId25"/>
    <p:sldId id="404" r:id="rId26"/>
    <p:sldId id="405" r:id="rId27"/>
    <p:sldId id="406" r:id="rId28"/>
    <p:sldId id="351" r:id="rId29"/>
    <p:sldId id="408" r:id="rId30"/>
    <p:sldId id="352" r:id="rId31"/>
    <p:sldId id="309" r:id="rId32"/>
    <p:sldId id="297" r:id="rId33"/>
    <p:sldId id="394" r:id="rId34"/>
    <p:sldId id="278" r:id="rId35"/>
    <p:sldId id="310" r:id="rId36"/>
    <p:sldId id="311" r:id="rId37"/>
    <p:sldId id="312" r:id="rId38"/>
    <p:sldId id="313" r:id="rId39"/>
    <p:sldId id="314" r:id="rId40"/>
    <p:sldId id="321" r:id="rId41"/>
    <p:sldId id="395" r:id="rId42"/>
    <p:sldId id="398" r:id="rId43"/>
    <p:sldId id="322" r:id="rId44"/>
    <p:sldId id="323" r:id="rId45"/>
    <p:sldId id="324" r:id="rId46"/>
    <p:sldId id="399" r:id="rId47"/>
    <p:sldId id="326" r:id="rId48"/>
    <p:sldId id="325" r:id="rId49"/>
    <p:sldId id="336" r:id="rId50"/>
    <p:sldId id="337" r:id="rId51"/>
    <p:sldId id="303" r:id="rId52"/>
    <p:sldId id="348" r:id="rId53"/>
    <p:sldId id="299" r:id="rId54"/>
    <p:sldId id="357" r:id="rId55"/>
    <p:sldId id="358" r:id="rId56"/>
    <p:sldId id="359" r:id="rId57"/>
    <p:sldId id="361" r:id="rId58"/>
    <p:sldId id="362" r:id="rId59"/>
    <p:sldId id="327" r:id="rId60"/>
    <p:sldId id="396" r:id="rId61"/>
    <p:sldId id="397" r:id="rId62"/>
    <p:sldId id="356" r:id="rId63"/>
    <p:sldId id="329" r:id="rId64"/>
    <p:sldId id="365" r:id="rId65"/>
    <p:sldId id="401" r:id="rId66"/>
    <p:sldId id="366" r:id="rId67"/>
    <p:sldId id="402" r:id="rId68"/>
    <p:sldId id="347" r:id="rId69"/>
    <p:sldId id="300" r:id="rId70"/>
    <p:sldId id="367" r:id="rId71"/>
    <p:sldId id="330" r:id="rId72"/>
    <p:sldId id="331" r:id="rId73"/>
    <p:sldId id="403" r:id="rId74"/>
    <p:sldId id="338" r:id="rId75"/>
    <p:sldId id="383" r:id="rId76"/>
    <p:sldId id="385" r:id="rId77"/>
    <p:sldId id="393" r:id="rId78"/>
    <p:sldId id="386" r:id="rId79"/>
    <p:sldId id="332" r:id="rId80"/>
    <p:sldId id="375" r:id="rId81"/>
    <p:sldId id="376" r:id="rId82"/>
    <p:sldId id="377" r:id="rId83"/>
    <p:sldId id="378" r:id="rId84"/>
    <p:sldId id="379" r:id="rId85"/>
    <p:sldId id="380" r:id="rId86"/>
    <p:sldId id="381" r:id="rId87"/>
    <p:sldId id="382" r:id="rId88"/>
    <p:sldId id="368" r:id="rId89"/>
    <p:sldId id="369" r:id="rId90"/>
    <p:sldId id="390" r:id="rId91"/>
    <p:sldId id="391" r:id="rId92"/>
    <p:sldId id="392"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B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94686"/>
  </p:normalViewPr>
  <p:slideViewPr>
    <p:cSldViewPr snapToGrid="0" snapToObjects="1">
      <p:cViewPr varScale="1">
        <p:scale>
          <a:sx n="190" d="100"/>
          <a:sy n="190" d="100"/>
        </p:scale>
        <p:origin x="28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51" d="100"/>
          <a:sy n="151" d="100"/>
        </p:scale>
        <p:origin x="3568" y="216"/>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309111-9A06-8740-88BE-3C64BBF086EE}" type="datetimeFigureOut">
              <a:rPr lang="en-US" smtClean="0"/>
              <a:t>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2471E3-610D-1844-A39B-00273DEB26EE}" type="slidenum">
              <a:rPr lang="en-US" smtClean="0"/>
              <a:t>‹#›</a:t>
            </a:fld>
            <a:endParaRPr lang="en-US"/>
          </a:p>
        </p:txBody>
      </p:sp>
    </p:spTree>
    <p:extLst>
      <p:ext uri="{BB962C8B-B14F-4D97-AF65-F5344CB8AC3E}">
        <p14:creationId xmlns:p14="http://schemas.microsoft.com/office/powerpoint/2010/main" val="25509371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471E3-610D-1844-A39B-00273DEB26EE}" type="slidenum">
              <a:rPr lang="en-US" smtClean="0"/>
              <a:t>17</a:t>
            </a:fld>
            <a:endParaRPr lang="en-US"/>
          </a:p>
        </p:txBody>
      </p:sp>
    </p:spTree>
    <p:extLst>
      <p:ext uri="{BB962C8B-B14F-4D97-AF65-F5344CB8AC3E}">
        <p14:creationId xmlns:p14="http://schemas.microsoft.com/office/powerpoint/2010/main" val="295854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2471E3-610D-1844-A39B-00273DEB26EE}" type="slidenum">
              <a:rPr lang="en-US" smtClean="0"/>
              <a:t>43</a:t>
            </a:fld>
            <a:endParaRPr lang="en-US"/>
          </a:p>
        </p:txBody>
      </p:sp>
    </p:spTree>
    <p:extLst>
      <p:ext uri="{BB962C8B-B14F-4D97-AF65-F5344CB8AC3E}">
        <p14:creationId xmlns:p14="http://schemas.microsoft.com/office/powerpoint/2010/main" val="55563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31F9804F-DBF0-F542-A28E-7259D5C88FEF}"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5472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F9804F-DBF0-F542-A28E-7259D5C88FEF}"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79577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F9804F-DBF0-F542-A28E-7259D5C88FEF}"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61460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F9804F-DBF0-F542-A28E-7259D5C88FEF}"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23491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1F9804F-DBF0-F542-A28E-7259D5C88FEF}"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26039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1F9804F-DBF0-F542-A28E-7259D5C88FEF}"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86166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1F9804F-DBF0-F542-A28E-7259D5C88FEF}" type="datetimeFigureOut">
              <a:rPr lang="en-US" smtClean="0"/>
              <a:t>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179186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1F9804F-DBF0-F542-A28E-7259D5C88FEF}" type="datetimeFigureOut">
              <a:rPr lang="en-US" smtClean="0"/>
              <a:t>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68409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9804F-DBF0-F542-A28E-7259D5C88FEF}" type="datetimeFigureOut">
              <a:rPr lang="en-US" smtClean="0"/>
              <a:t>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791928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1F9804F-DBF0-F542-A28E-7259D5C88FEF}"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61118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1F9804F-DBF0-F542-A28E-7259D5C88FEF}"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3873C-7FF3-384B-BA08-FF4F51482FEF}" type="slidenum">
              <a:rPr lang="en-US" smtClean="0"/>
              <a:t>‹#›</a:t>
            </a:fld>
            <a:endParaRPr lang="en-US"/>
          </a:p>
        </p:txBody>
      </p:sp>
    </p:spTree>
    <p:extLst>
      <p:ext uri="{BB962C8B-B14F-4D97-AF65-F5344CB8AC3E}">
        <p14:creationId xmlns:p14="http://schemas.microsoft.com/office/powerpoint/2010/main" val="3113025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9804F-DBF0-F542-A28E-7259D5C88FEF}" type="datetimeFigureOut">
              <a:rPr lang="en-US" smtClean="0"/>
              <a:t>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3873C-7FF3-384B-BA08-FF4F51482FEF}" type="slidenum">
              <a:rPr lang="en-US" smtClean="0"/>
              <a:t>‹#›</a:t>
            </a:fld>
            <a:endParaRPr lang="en-US"/>
          </a:p>
        </p:txBody>
      </p:sp>
    </p:spTree>
    <p:extLst>
      <p:ext uri="{BB962C8B-B14F-4D97-AF65-F5344CB8AC3E}">
        <p14:creationId xmlns:p14="http://schemas.microsoft.com/office/powerpoint/2010/main" val="3729035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Powderfinger 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7040"/>
            <a:ext cx="9144000" cy="6858000"/>
          </a:xfrm>
          <a:prstGeom prst="rect">
            <a:avLst/>
          </a:prstGeom>
          <a:solidFill>
            <a:srgbClr val="BFAB75"/>
          </a:solidFill>
        </p:spPr>
      </p:pic>
      <p:sp>
        <p:nvSpPr>
          <p:cNvPr id="2" name="Title 1"/>
          <p:cNvSpPr>
            <a:spLocks noGrp="1"/>
          </p:cNvSpPr>
          <p:nvPr>
            <p:ph type="ctrTitle"/>
          </p:nvPr>
        </p:nvSpPr>
        <p:spPr>
          <a:xfrm>
            <a:off x="826920" y="2702745"/>
            <a:ext cx="7772400" cy="1470025"/>
          </a:xfrm>
          <a:ln w="3175" cmpd="sng">
            <a:solidFill>
              <a:schemeClr val="tx2">
                <a:lumMod val="40000"/>
                <a:lumOff val="60000"/>
              </a:schemeClr>
            </a:solidFill>
          </a:ln>
        </p:spPr>
        <p:txBody>
          <a:bodyPr>
            <a:normAutofit fontScale="90000"/>
          </a:bodyPr>
          <a:lstStyle/>
          <a:p>
            <a:r>
              <a:rPr lang="en-US" sz="6600" dirty="0" smtClean="0"/>
              <a:t>Measuring the End User</a:t>
            </a:r>
            <a:endParaRPr lang="en-US" sz="6600" dirty="0"/>
          </a:p>
        </p:txBody>
      </p:sp>
      <p:sp>
        <p:nvSpPr>
          <p:cNvPr id="6" name="Oval 5"/>
          <p:cNvSpPr/>
          <p:nvPr/>
        </p:nvSpPr>
        <p:spPr>
          <a:xfrm>
            <a:off x="8282172" y="3424422"/>
            <a:ext cx="352055" cy="352055"/>
          </a:xfrm>
          <a:prstGeom prst="ellipse">
            <a:avLst/>
          </a:prstGeom>
          <a:noFill/>
          <a:ln w="6350" cmpd="sng">
            <a:solidFill>
              <a:srgbClr val="8EB4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8458200" y="1961673"/>
            <a:ext cx="0" cy="1462749"/>
          </a:xfrm>
          <a:prstGeom prst="line">
            <a:avLst/>
          </a:prstGeom>
          <a:ln w="317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95258" y="5660447"/>
            <a:ext cx="2848742" cy="793709"/>
          </a:xfrm>
          <a:prstGeom prst="rect">
            <a:avLst/>
          </a:prstGeom>
          <a:solidFill>
            <a:srgbClr val="BFAB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594589" y="5505416"/>
            <a:ext cx="6400800" cy="1752600"/>
          </a:xfrm>
        </p:spPr>
        <p:txBody>
          <a:bodyPr>
            <a:normAutofit/>
          </a:bodyPr>
          <a:lstStyle/>
          <a:p>
            <a:pPr algn="r"/>
            <a:r>
              <a:rPr lang="en-US" sz="1800" dirty="0" smtClean="0">
                <a:solidFill>
                  <a:schemeClr val="bg1">
                    <a:lumMod val="85000"/>
                  </a:schemeClr>
                </a:solidFill>
                <a:latin typeface="AhnbergHand"/>
                <a:cs typeface="AhnbergHand"/>
              </a:rPr>
              <a:t>Geoff Huston</a:t>
            </a:r>
          </a:p>
          <a:p>
            <a:pPr algn="r"/>
            <a:r>
              <a:rPr lang="en-US" sz="1800" dirty="0" smtClean="0">
                <a:solidFill>
                  <a:schemeClr val="bg1">
                    <a:lumMod val="85000"/>
                  </a:schemeClr>
                </a:solidFill>
                <a:latin typeface="AhnbergHand"/>
                <a:cs typeface="AhnbergHand"/>
              </a:rPr>
              <a:t>APNIC Labs</a:t>
            </a:r>
          </a:p>
        </p:txBody>
      </p:sp>
    </p:spTree>
    <p:extLst>
      <p:ext uri="{BB962C8B-B14F-4D97-AF65-F5344CB8AC3E}">
        <p14:creationId xmlns:p14="http://schemas.microsoft.com/office/powerpoint/2010/main" val="389790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How to measure</a:t>
            </a:r>
            <a:r>
              <a:rPr lang="en-US" baseline="0" dirty="0" smtClean="0">
                <a:solidFill>
                  <a:srgbClr val="984807"/>
                </a:solidFill>
              </a:rPr>
              <a:t> millions of end devices</a:t>
            </a:r>
            <a:r>
              <a:rPr lang="en-US" dirty="0" smtClean="0">
                <a:solidFill>
                  <a:srgbClr val="984807"/>
                </a:solidFill>
              </a:rPr>
              <a:t> </a:t>
            </a:r>
            <a:r>
              <a:rPr lang="en-US" baseline="0" dirty="0" smtClean="0">
                <a:solidFill>
                  <a:srgbClr val="984807"/>
                </a:solidFill>
              </a:rPr>
              <a:t>for their IPv6 capability?</a:t>
            </a:r>
            <a:endParaRPr lang="en-US" dirty="0">
              <a:solidFill>
                <a:srgbClr val="984807"/>
              </a:solidFill>
            </a:endParaRPr>
          </a:p>
        </p:txBody>
      </p:sp>
      <p:sp>
        <p:nvSpPr>
          <p:cNvPr id="3" name="Content Placeholder 2"/>
          <p:cNvSpPr>
            <a:spLocks noGrp="1"/>
          </p:cNvSpPr>
          <p:nvPr>
            <p:ph idx="1"/>
          </p:nvPr>
        </p:nvSpPr>
        <p:spPr>
          <a:xfrm>
            <a:off x="457200" y="2328466"/>
            <a:ext cx="8229600" cy="3797697"/>
          </a:xfrm>
        </p:spPr>
        <p:txBody>
          <a:bodyPr/>
          <a:lstStyle/>
          <a:p>
            <a:pPr marL="0" indent="0">
              <a:buNone/>
            </a:pPr>
            <a:r>
              <a:rPr lang="en-US" dirty="0" smtClean="0"/>
              <a:t>a) Be</a:t>
            </a:r>
            <a:endParaRPr lang="en-US" dirty="0"/>
          </a:p>
        </p:txBody>
      </p:sp>
      <p:pic>
        <p:nvPicPr>
          <p:cNvPr id="4" name="Picture 3" descr="Screen Shot 2013-08-25 at 11.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320" y="2834759"/>
            <a:ext cx="6732240" cy="3506209"/>
          </a:xfrm>
          <a:prstGeom prst="rect">
            <a:avLst/>
          </a:prstGeom>
        </p:spPr>
      </p:pic>
    </p:spTree>
    <p:extLst>
      <p:ext uri="{BB962C8B-B14F-4D97-AF65-F5344CB8AC3E}">
        <p14:creationId xmlns:p14="http://schemas.microsoft.com/office/powerpoint/2010/main" val="89861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How to measure</a:t>
            </a:r>
            <a:r>
              <a:rPr lang="en-US" baseline="0" dirty="0" smtClean="0">
                <a:solidFill>
                  <a:srgbClr val="984807"/>
                </a:solidFill>
              </a:rPr>
              <a:t> millions of end devices for their IPv6 capability?</a:t>
            </a:r>
            <a:endParaRPr lang="en-US" dirty="0">
              <a:solidFill>
                <a:srgbClr val="984807"/>
              </a:solidFill>
            </a:endParaRPr>
          </a:p>
        </p:txBody>
      </p:sp>
      <p:sp>
        <p:nvSpPr>
          <p:cNvPr id="3" name="Content Placeholder 2"/>
          <p:cNvSpPr>
            <a:spLocks noGrp="1"/>
          </p:cNvSpPr>
          <p:nvPr>
            <p:ph idx="1"/>
          </p:nvPr>
        </p:nvSpPr>
        <p:spPr>
          <a:xfrm>
            <a:off x="457200" y="2328466"/>
            <a:ext cx="8229600" cy="3797697"/>
          </a:xfrm>
        </p:spPr>
        <p:txBody>
          <a:bodyPr/>
          <a:lstStyle/>
          <a:p>
            <a:pPr marL="0" indent="0">
              <a:buNone/>
            </a:pPr>
            <a:r>
              <a:rPr lang="en-US" dirty="0" smtClean="0"/>
              <a:t>OR</a:t>
            </a:r>
          </a:p>
          <a:p>
            <a:pPr marL="0" indent="0">
              <a:buNone/>
            </a:pPr>
            <a:endParaRPr lang="en-US" dirty="0"/>
          </a:p>
          <a:p>
            <a:pPr marL="0" indent="0">
              <a:buNone/>
            </a:pPr>
            <a:r>
              <a:rPr lang="en-US" dirty="0" smtClean="0"/>
              <a:t>Have your measurement code run on a million end devices</a:t>
            </a:r>
            <a:endParaRPr lang="en-US" dirty="0"/>
          </a:p>
        </p:txBody>
      </p:sp>
    </p:spTree>
    <p:extLst>
      <p:ext uri="{BB962C8B-B14F-4D97-AF65-F5344CB8AC3E}">
        <p14:creationId xmlns:p14="http://schemas.microsoft.com/office/powerpoint/2010/main" val="1070540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Ads are ubiquitous</a:t>
            </a:r>
            <a:endParaRPr lang="en-US" dirty="0">
              <a:solidFill>
                <a:srgbClr val="984807"/>
              </a:solidFill>
            </a:endParaRPr>
          </a:p>
        </p:txBody>
      </p:sp>
      <p:pic>
        <p:nvPicPr>
          <p:cNvPr id="4" name="Content Placeholder 3" descr="Screen Shot 2013-04-26 at 1.29.3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684" r="15768" b="6003"/>
          <a:stretch/>
        </p:blipFill>
        <p:spPr>
          <a:xfrm>
            <a:off x="457200" y="1417638"/>
            <a:ext cx="7994073" cy="5001123"/>
          </a:xfrm>
        </p:spPr>
      </p:pic>
    </p:spTree>
    <p:extLst>
      <p:ext uri="{BB962C8B-B14F-4D97-AF65-F5344CB8AC3E}">
        <p14:creationId xmlns:p14="http://schemas.microsoft.com/office/powerpoint/2010/main" val="3905316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Ads are ubiquitous</a:t>
            </a:r>
            <a:endParaRPr lang="en-US" dirty="0">
              <a:solidFill>
                <a:srgbClr val="984807"/>
              </a:solidFill>
            </a:endParaRPr>
          </a:p>
        </p:txBody>
      </p:sp>
      <p:pic>
        <p:nvPicPr>
          <p:cNvPr id="4" name="Content Placeholder 3" descr="Screen Shot 2013-04-26 at 1.29.3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684" r="15768" b="6003"/>
          <a:stretch/>
        </p:blipFill>
        <p:spPr>
          <a:xfrm>
            <a:off x="457200" y="1417638"/>
            <a:ext cx="7994073" cy="5001123"/>
          </a:xfrm>
          <a:ln w="57150" cmpd="sng">
            <a:solidFill>
              <a:schemeClr val="tx1"/>
            </a:solidFill>
          </a:ln>
        </p:spPr>
      </p:pic>
      <p:sp>
        <p:nvSpPr>
          <p:cNvPr id="7" name="Freeform 6"/>
          <p:cNvSpPr/>
          <p:nvPr/>
        </p:nvSpPr>
        <p:spPr>
          <a:xfrm>
            <a:off x="203831" y="765783"/>
            <a:ext cx="2002207" cy="6028102"/>
          </a:xfrm>
          <a:custGeom>
            <a:avLst/>
            <a:gdLst>
              <a:gd name="connsiteX0" fmla="*/ 1028816 w 2002207"/>
              <a:gd name="connsiteY0" fmla="*/ 444452 h 6028102"/>
              <a:gd name="connsiteX1" fmla="*/ 199581 w 2002207"/>
              <a:gd name="connsiteY1" fmla="*/ 601335 h 6028102"/>
              <a:gd name="connsiteX2" fmla="*/ 57640 w 2002207"/>
              <a:gd name="connsiteY2" fmla="*/ 2274746 h 6028102"/>
              <a:gd name="connsiteX3" fmla="*/ 5345 w 2002207"/>
              <a:gd name="connsiteY3" fmla="*/ 4037805 h 6028102"/>
              <a:gd name="connsiteX4" fmla="*/ 177169 w 2002207"/>
              <a:gd name="connsiteY4" fmla="*/ 5666393 h 6028102"/>
              <a:gd name="connsiteX5" fmla="*/ 1088581 w 2002207"/>
              <a:gd name="connsiteY5" fmla="*/ 5785923 h 6028102"/>
              <a:gd name="connsiteX6" fmla="*/ 1917816 w 2002207"/>
              <a:gd name="connsiteY6" fmla="*/ 5681335 h 6028102"/>
              <a:gd name="connsiteX7" fmla="*/ 1947698 w 2002207"/>
              <a:gd name="connsiteY7" fmla="*/ 1512746 h 6028102"/>
              <a:gd name="connsiteX8" fmla="*/ 1925287 w 2002207"/>
              <a:gd name="connsiteY8" fmla="*/ 317452 h 6028102"/>
              <a:gd name="connsiteX9" fmla="*/ 998934 w 2002207"/>
              <a:gd name="connsiteY9" fmla="*/ 11158 h 6028102"/>
              <a:gd name="connsiteX10" fmla="*/ 378875 w 2002207"/>
              <a:gd name="connsiteY10" fmla="*/ 601335 h 602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2207" h="6028102">
                <a:moveTo>
                  <a:pt x="1028816" y="444452"/>
                </a:moveTo>
                <a:cubicBezTo>
                  <a:pt x="695130" y="370369"/>
                  <a:pt x="361444" y="296286"/>
                  <a:pt x="199581" y="601335"/>
                </a:cubicBezTo>
                <a:cubicBezTo>
                  <a:pt x="37718" y="906384"/>
                  <a:pt x="90013" y="1702001"/>
                  <a:pt x="57640" y="2274746"/>
                </a:cubicBezTo>
                <a:cubicBezTo>
                  <a:pt x="25267" y="2847491"/>
                  <a:pt x="-14576" y="3472531"/>
                  <a:pt x="5345" y="4037805"/>
                </a:cubicBezTo>
                <a:cubicBezTo>
                  <a:pt x="25266" y="4603079"/>
                  <a:pt x="-3370" y="5375040"/>
                  <a:pt x="177169" y="5666393"/>
                </a:cubicBezTo>
                <a:cubicBezTo>
                  <a:pt x="357708" y="5957746"/>
                  <a:pt x="798473" y="5783433"/>
                  <a:pt x="1088581" y="5785923"/>
                </a:cubicBezTo>
                <a:cubicBezTo>
                  <a:pt x="1378689" y="5788413"/>
                  <a:pt x="1774630" y="6393531"/>
                  <a:pt x="1917816" y="5681335"/>
                </a:cubicBezTo>
                <a:cubicBezTo>
                  <a:pt x="2061002" y="4969139"/>
                  <a:pt x="1946453" y="2406726"/>
                  <a:pt x="1947698" y="1512746"/>
                </a:cubicBezTo>
                <a:cubicBezTo>
                  <a:pt x="1948943" y="618766"/>
                  <a:pt x="2083414" y="567717"/>
                  <a:pt x="1925287" y="317452"/>
                </a:cubicBezTo>
                <a:cubicBezTo>
                  <a:pt x="1767160" y="67187"/>
                  <a:pt x="1256669" y="-36156"/>
                  <a:pt x="998934" y="11158"/>
                </a:cubicBezTo>
                <a:cubicBezTo>
                  <a:pt x="741199" y="58472"/>
                  <a:pt x="560037" y="329903"/>
                  <a:pt x="378875" y="601335"/>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2361096" y="1344706"/>
            <a:ext cx="2248257" cy="1815353"/>
          </a:xfrm>
          <a:custGeom>
            <a:avLst/>
            <a:gdLst>
              <a:gd name="connsiteX0" fmla="*/ 2248257 w 2248257"/>
              <a:gd name="connsiteY0" fmla="*/ 0 h 1815353"/>
              <a:gd name="connsiteX1" fmla="*/ 1045492 w 2248257"/>
              <a:gd name="connsiteY1" fmla="*/ 1113118 h 1815353"/>
              <a:gd name="connsiteX2" fmla="*/ 29492 w 2248257"/>
              <a:gd name="connsiteY2" fmla="*/ 1621118 h 1815353"/>
              <a:gd name="connsiteX3" fmla="*/ 253610 w 2248257"/>
              <a:gd name="connsiteY3" fmla="*/ 1337235 h 1815353"/>
              <a:gd name="connsiteX4" fmla="*/ 44433 w 2248257"/>
              <a:gd name="connsiteY4" fmla="*/ 1651000 h 1815353"/>
              <a:gd name="connsiteX5" fmla="*/ 530022 w 2248257"/>
              <a:gd name="connsiteY5" fmla="*/ 1815353 h 181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257" h="1815353">
                <a:moveTo>
                  <a:pt x="2248257" y="0"/>
                </a:moveTo>
                <a:cubicBezTo>
                  <a:pt x="1831771" y="421466"/>
                  <a:pt x="1415286" y="842932"/>
                  <a:pt x="1045492" y="1113118"/>
                </a:cubicBezTo>
                <a:cubicBezTo>
                  <a:pt x="675698" y="1383304"/>
                  <a:pt x="161472" y="1583765"/>
                  <a:pt x="29492" y="1621118"/>
                </a:cubicBezTo>
                <a:cubicBezTo>
                  <a:pt x="-102488" y="1658471"/>
                  <a:pt x="251120" y="1332255"/>
                  <a:pt x="253610" y="1337235"/>
                </a:cubicBezTo>
                <a:cubicBezTo>
                  <a:pt x="256100" y="1342215"/>
                  <a:pt x="-1636" y="1571314"/>
                  <a:pt x="44433" y="1651000"/>
                </a:cubicBezTo>
                <a:cubicBezTo>
                  <a:pt x="90502" y="1730686"/>
                  <a:pt x="310262" y="1773019"/>
                  <a:pt x="530022" y="1815353"/>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198487" y="2263588"/>
            <a:ext cx="2145220" cy="1625255"/>
          </a:xfrm>
          <a:custGeom>
            <a:avLst/>
            <a:gdLst>
              <a:gd name="connsiteX0" fmla="*/ 1098160 w 2145220"/>
              <a:gd name="connsiteY0" fmla="*/ 97118 h 1625255"/>
              <a:gd name="connsiteX1" fmla="*/ 7454 w 2145220"/>
              <a:gd name="connsiteY1" fmla="*/ 605118 h 1625255"/>
              <a:gd name="connsiteX2" fmla="*/ 679807 w 2145220"/>
              <a:gd name="connsiteY2" fmla="*/ 1553883 h 1625255"/>
              <a:gd name="connsiteX3" fmla="*/ 1852689 w 2145220"/>
              <a:gd name="connsiteY3" fmla="*/ 1434353 h 1625255"/>
              <a:gd name="connsiteX4" fmla="*/ 2084278 w 2145220"/>
              <a:gd name="connsiteY4" fmla="*/ 455706 h 1625255"/>
              <a:gd name="connsiteX5" fmla="*/ 948748 w 2145220"/>
              <a:gd name="connsiteY5" fmla="*/ 0 h 162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5220" h="1625255">
                <a:moveTo>
                  <a:pt x="1098160" y="97118"/>
                </a:moveTo>
                <a:cubicBezTo>
                  <a:pt x="587669" y="229721"/>
                  <a:pt x="77179" y="362324"/>
                  <a:pt x="7454" y="605118"/>
                </a:cubicBezTo>
                <a:cubicBezTo>
                  <a:pt x="-62271" y="847912"/>
                  <a:pt x="372268" y="1415677"/>
                  <a:pt x="679807" y="1553883"/>
                </a:cubicBezTo>
                <a:cubicBezTo>
                  <a:pt x="987346" y="1692089"/>
                  <a:pt x="1618611" y="1617383"/>
                  <a:pt x="1852689" y="1434353"/>
                </a:cubicBezTo>
                <a:cubicBezTo>
                  <a:pt x="2086768" y="1251324"/>
                  <a:pt x="2234935" y="694765"/>
                  <a:pt x="2084278" y="455706"/>
                </a:cubicBezTo>
                <a:cubicBezTo>
                  <a:pt x="1933621" y="216647"/>
                  <a:pt x="948748" y="0"/>
                  <a:pt x="948748"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456884" y="1170013"/>
            <a:ext cx="2149426" cy="4292911"/>
          </a:xfrm>
          <a:custGeom>
            <a:avLst/>
            <a:gdLst>
              <a:gd name="connsiteX0" fmla="*/ 767175 w 2149426"/>
              <a:gd name="connsiteY0" fmla="*/ 219516 h 4292911"/>
              <a:gd name="connsiteX1" fmla="*/ 64940 w 2149426"/>
              <a:gd name="connsiteY1" fmla="*/ 533281 h 4292911"/>
              <a:gd name="connsiteX2" fmla="*/ 109763 w 2149426"/>
              <a:gd name="connsiteY2" fmla="*/ 3252575 h 4292911"/>
              <a:gd name="connsiteX3" fmla="*/ 759704 w 2149426"/>
              <a:gd name="connsiteY3" fmla="*/ 4283516 h 4292911"/>
              <a:gd name="connsiteX4" fmla="*/ 2029704 w 2149426"/>
              <a:gd name="connsiteY4" fmla="*/ 3626105 h 4292911"/>
              <a:gd name="connsiteX5" fmla="*/ 2052116 w 2149426"/>
              <a:gd name="connsiteY5" fmla="*/ 1467105 h 4292911"/>
              <a:gd name="connsiteX6" fmla="*/ 1641234 w 2149426"/>
              <a:gd name="connsiteY6" fmla="*/ 62634 h 4292911"/>
              <a:gd name="connsiteX7" fmla="*/ 408587 w 2149426"/>
              <a:gd name="connsiteY7" fmla="*/ 226987 h 429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9426" h="4292911">
                <a:moveTo>
                  <a:pt x="767175" y="219516"/>
                </a:moveTo>
                <a:cubicBezTo>
                  <a:pt x="470842" y="123643"/>
                  <a:pt x="174509" y="27771"/>
                  <a:pt x="64940" y="533281"/>
                </a:cubicBezTo>
                <a:cubicBezTo>
                  <a:pt x="-44629" y="1038791"/>
                  <a:pt x="-6031" y="2627536"/>
                  <a:pt x="109763" y="3252575"/>
                </a:cubicBezTo>
                <a:cubicBezTo>
                  <a:pt x="225557" y="3877614"/>
                  <a:pt x="439714" y="4221261"/>
                  <a:pt x="759704" y="4283516"/>
                </a:cubicBezTo>
                <a:cubicBezTo>
                  <a:pt x="1079694" y="4345771"/>
                  <a:pt x="1814302" y="4095507"/>
                  <a:pt x="2029704" y="3626105"/>
                </a:cubicBezTo>
                <a:cubicBezTo>
                  <a:pt x="2245106" y="3156703"/>
                  <a:pt x="2116861" y="2061017"/>
                  <a:pt x="2052116" y="1467105"/>
                </a:cubicBezTo>
                <a:cubicBezTo>
                  <a:pt x="1987371" y="873193"/>
                  <a:pt x="1915155" y="269320"/>
                  <a:pt x="1641234" y="62634"/>
                </a:cubicBezTo>
                <a:cubicBezTo>
                  <a:pt x="1367313" y="-144052"/>
                  <a:pt x="408587" y="226987"/>
                  <a:pt x="408587" y="22698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646706" y="1352176"/>
            <a:ext cx="950015" cy="1255579"/>
          </a:xfrm>
          <a:custGeom>
            <a:avLst/>
            <a:gdLst>
              <a:gd name="connsiteX0" fmla="*/ 0 w 950015"/>
              <a:gd name="connsiteY0" fmla="*/ 0 h 1255579"/>
              <a:gd name="connsiteX1" fmla="*/ 418353 w 950015"/>
              <a:gd name="connsiteY1" fmla="*/ 709706 h 1255579"/>
              <a:gd name="connsiteX2" fmla="*/ 799353 w 950015"/>
              <a:gd name="connsiteY2" fmla="*/ 1157942 h 1255579"/>
              <a:gd name="connsiteX3" fmla="*/ 948765 w 950015"/>
              <a:gd name="connsiteY3" fmla="*/ 911412 h 1255579"/>
              <a:gd name="connsiteX4" fmla="*/ 844176 w 950015"/>
              <a:gd name="connsiteY4" fmla="*/ 1247589 h 1255579"/>
              <a:gd name="connsiteX5" fmla="*/ 425823 w 950015"/>
              <a:gd name="connsiteY5" fmla="*/ 1157942 h 125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15" h="1255579">
                <a:moveTo>
                  <a:pt x="0" y="0"/>
                </a:moveTo>
                <a:cubicBezTo>
                  <a:pt x="142564" y="258358"/>
                  <a:pt x="285128" y="516716"/>
                  <a:pt x="418353" y="709706"/>
                </a:cubicBezTo>
                <a:cubicBezTo>
                  <a:pt x="551578" y="902696"/>
                  <a:pt x="710951" y="1124324"/>
                  <a:pt x="799353" y="1157942"/>
                </a:cubicBezTo>
                <a:cubicBezTo>
                  <a:pt x="887755" y="1191560"/>
                  <a:pt x="941295" y="896471"/>
                  <a:pt x="948765" y="911412"/>
                </a:cubicBezTo>
                <a:cubicBezTo>
                  <a:pt x="956235" y="926353"/>
                  <a:pt x="931333" y="1206501"/>
                  <a:pt x="844176" y="1247589"/>
                </a:cubicBezTo>
                <a:cubicBezTo>
                  <a:pt x="757019" y="1288677"/>
                  <a:pt x="425823" y="1157942"/>
                  <a:pt x="425823" y="115794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4699000" y="1352176"/>
            <a:ext cx="1754740" cy="773897"/>
          </a:xfrm>
          <a:custGeom>
            <a:avLst/>
            <a:gdLst>
              <a:gd name="connsiteX0" fmla="*/ 0 w 1754740"/>
              <a:gd name="connsiteY0" fmla="*/ 0 h 773897"/>
              <a:gd name="connsiteX1" fmla="*/ 1045882 w 1754740"/>
              <a:gd name="connsiteY1" fmla="*/ 366059 h 773897"/>
              <a:gd name="connsiteX2" fmla="*/ 1733176 w 1754740"/>
              <a:gd name="connsiteY2" fmla="*/ 612589 h 773897"/>
              <a:gd name="connsiteX3" fmla="*/ 1591235 w 1754740"/>
              <a:gd name="connsiteY3" fmla="*/ 291353 h 773897"/>
              <a:gd name="connsiteX4" fmla="*/ 1688353 w 1754740"/>
              <a:gd name="connsiteY4" fmla="*/ 709706 h 773897"/>
              <a:gd name="connsiteX5" fmla="*/ 1292412 w 1754740"/>
              <a:gd name="connsiteY5" fmla="*/ 769471 h 773897"/>
              <a:gd name="connsiteX6" fmla="*/ 1613647 w 1754740"/>
              <a:gd name="connsiteY6" fmla="*/ 679824 h 77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4740" h="773897">
                <a:moveTo>
                  <a:pt x="0" y="0"/>
                </a:moveTo>
                <a:lnTo>
                  <a:pt x="1045882" y="366059"/>
                </a:lnTo>
                <a:cubicBezTo>
                  <a:pt x="1334745" y="468157"/>
                  <a:pt x="1642284" y="625040"/>
                  <a:pt x="1733176" y="612589"/>
                </a:cubicBezTo>
                <a:cubicBezTo>
                  <a:pt x="1824068" y="600138"/>
                  <a:pt x="1598705" y="275167"/>
                  <a:pt x="1591235" y="291353"/>
                </a:cubicBezTo>
                <a:cubicBezTo>
                  <a:pt x="1583765" y="307539"/>
                  <a:pt x="1738157" y="630020"/>
                  <a:pt x="1688353" y="709706"/>
                </a:cubicBezTo>
                <a:cubicBezTo>
                  <a:pt x="1638549" y="789392"/>
                  <a:pt x="1304863" y="774451"/>
                  <a:pt x="1292412" y="769471"/>
                </a:cubicBezTo>
                <a:cubicBezTo>
                  <a:pt x="1279961" y="764491"/>
                  <a:pt x="1613647" y="679824"/>
                  <a:pt x="1613647" y="67982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83659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3-04-26 at 1.25.20 PM.png"/>
          <p:cNvPicPr>
            <a:picLocks noGrp="1" noChangeAspect="1"/>
          </p:cNvPicPr>
          <p:nvPr>
            <p:ph idx="1"/>
          </p:nvPr>
        </p:nvPicPr>
        <p:blipFill>
          <a:blip r:embed="rId2">
            <a:extLst>
              <a:ext uri="{28A0092B-C50C-407E-A947-70E740481C1C}">
                <a14:useLocalDpi xmlns:a14="http://schemas.microsoft.com/office/drawing/2010/main" val="0"/>
              </a:ext>
            </a:extLst>
          </a:blip>
          <a:srcRect t="5814" b="5814"/>
          <a:stretch>
            <a:fillRect/>
          </a:stretch>
        </p:blipFill>
        <p:spPr/>
      </p:pic>
      <p:sp>
        <p:nvSpPr>
          <p:cNvPr id="2" name="Title 1"/>
          <p:cNvSpPr>
            <a:spLocks noGrp="1"/>
          </p:cNvSpPr>
          <p:nvPr>
            <p:ph type="title"/>
          </p:nvPr>
        </p:nvSpPr>
        <p:spPr/>
        <p:txBody>
          <a:bodyPr/>
          <a:lstStyle/>
          <a:p>
            <a:r>
              <a:rPr lang="en-US" dirty="0" smtClean="0">
                <a:solidFill>
                  <a:srgbClr val="984807"/>
                </a:solidFill>
              </a:rPr>
              <a:t>Ads are ubiquitous</a:t>
            </a:r>
            <a:endParaRPr lang="en-US" dirty="0">
              <a:solidFill>
                <a:srgbClr val="984807"/>
              </a:solidFill>
            </a:endParaRPr>
          </a:p>
        </p:txBody>
      </p:sp>
      <p:sp>
        <p:nvSpPr>
          <p:cNvPr id="3" name="Freeform 2"/>
          <p:cNvSpPr/>
          <p:nvPr/>
        </p:nvSpPr>
        <p:spPr>
          <a:xfrm>
            <a:off x="1316034" y="4616656"/>
            <a:ext cx="7254679" cy="1385726"/>
          </a:xfrm>
          <a:custGeom>
            <a:avLst/>
            <a:gdLst>
              <a:gd name="connsiteX0" fmla="*/ 3816260 w 7254679"/>
              <a:gd name="connsiteY0" fmla="*/ 328873 h 1385726"/>
              <a:gd name="connsiteX1" fmla="*/ 1933672 w 7254679"/>
              <a:gd name="connsiteY1" fmla="*/ 168 h 1385726"/>
              <a:gd name="connsiteX2" fmla="*/ 215437 w 7254679"/>
              <a:gd name="connsiteY2" fmla="*/ 366226 h 1385726"/>
              <a:gd name="connsiteX3" fmla="*/ 334966 w 7254679"/>
              <a:gd name="connsiteY3" fmla="*/ 1031109 h 1385726"/>
              <a:gd name="connsiteX4" fmla="*/ 3016907 w 7254679"/>
              <a:gd name="connsiteY4" fmla="*/ 1382226 h 1385726"/>
              <a:gd name="connsiteX5" fmla="*/ 7110790 w 7254679"/>
              <a:gd name="connsiteY5" fmla="*/ 829403 h 1385726"/>
              <a:gd name="connsiteX6" fmla="*/ 5967790 w 7254679"/>
              <a:gd name="connsiteY6" fmla="*/ 59932 h 1385726"/>
              <a:gd name="connsiteX7" fmla="*/ 2493966 w 7254679"/>
              <a:gd name="connsiteY7" fmla="*/ 194403 h 13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4679" h="1385726">
                <a:moveTo>
                  <a:pt x="3816260" y="328873"/>
                </a:moveTo>
                <a:cubicBezTo>
                  <a:pt x="3175034" y="161408"/>
                  <a:pt x="2533809" y="-6057"/>
                  <a:pt x="1933672" y="168"/>
                </a:cubicBezTo>
                <a:cubicBezTo>
                  <a:pt x="1333535" y="6393"/>
                  <a:pt x="481888" y="194402"/>
                  <a:pt x="215437" y="366226"/>
                </a:cubicBezTo>
                <a:cubicBezTo>
                  <a:pt x="-51014" y="538050"/>
                  <a:pt x="-131946" y="861776"/>
                  <a:pt x="334966" y="1031109"/>
                </a:cubicBezTo>
                <a:cubicBezTo>
                  <a:pt x="801878" y="1200442"/>
                  <a:pt x="1887603" y="1415844"/>
                  <a:pt x="3016907" y="1382226"/>
                </a:cubicBezTo>
                <a:cubicBezTo>
                  <a:pt x="4146211" y="1348608"/>
                  <a:pt x="6618976" y="1049785"/>
                  <a:pt x="7110790" y="829403"/>
                </a:cubicBezTo>
                <a:cubicBezTo>
                  <a:pt x="7602604" y="609021"/>
                  <a:pt x="6737261" y="165765"/>
                  <a:pt x="5967790" y="59932"/>
                </a:cubicBezTo>
                <a:cubicBezTo>
                  <a:pt x="5198319" y="-45901"/>
                  <a:pt x="3846142" y="74251"/>
                  <a:pt x="2493966" y="194403"/>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6042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rPr>
              <a:t>Ads use active scripts</a:t>
            </a:r>
            <a:endParaRPr lang="en-US" dirty="0">
              <a:solidFill>
                <a:srgbClr val="984807"/>
              </a:solidFill>
            </a:endParaRPr>
          </a:p>
        </p:txBody>
      </p:sp>
      <p:sp>
        <p:nvSpPr>
          <p:cNvPr id="3" name="Content Placeholder 2"/>
          <p:cNvSpPr>
            <a:spLocks noGrp="1"/>
          </p:cNvSpPr>
          <p:nvPr>
            <p:ph idx="1"/>
          </p:nvPr>
        </p:nvSpPr>
        <p:spPr/>
        <p:txBody>
          <a:bodyPr>
            <a:normAutofit/>
          </a:bodyPr>
          <a:lstStyle/>
          <a:p>
            <a:r>
              <a:rPr lang="en-US" sz="2800" dirty="0" smtClean="0"/>
              <a:t>Advertising channels use active scripting to make ads interactive</a:t>
            </a:r>
          </a:p>
          <a:p>
            <a:pPr lvl="1"/>
            <a:r>
              <a:rPr lang="en-US" sz="2400" dirty="0" smtClean="0"/>
              <a:t>This is not just an ‘animated gif’ – it uses a script to sense mouse hover to change the displayed image</a:t>
            </a:r>
          </a:p>
          <a:p>
            <a:endParaRPr lang="en-US" sz="2800" dirty="0"/>
          </a:p>
        </p:txBody>
      </p:sp>
      <p:pic>
        <p:nvPicPr>
          <p:cNvPr id="4" name="Picture 3" descr="Screen Shot 2013-04-26 at 1.29.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043" y="3370275"/>
            <a:ext cx="3886200" cy="3327400"/>
          </a:xfrm>
          <a:prstGeom prst="rect">
            <a:avLst/>
          </a:prstGeom>
        </p:spPr>
      </p:pic>
      <p:pic>
        <p:nvPicPr>
          <p:cNvPr id="5" name="Picture 4" descr="ad stat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7" y="3404910"/>
            <a:ext cx="3835400" cy="3327400"/>
          </a:xfrm>
          <a:prstGeom prst="rect">
            <a:avLst/>
          </a:prstGeom>
        </p:spPr>
      </p:pic>
      <p:sp>
        <p:nvSpPr>
          <p:cNvPr id="6" name="Freeform 5"/>
          <p:cNvSpPr/>
          <p:nvPr/>
        </p:nvSpPr>
        <p:spPr>
          <a:xfrm>
            <a:off x="2527419" y="6280458"/>
            <a:ext cx="342916" cy="372102"/>
          </a:xfrm>
          <a:custGeom>
            <a:avLst/>
            <a:gdLst>
              <a:gd name="connsiteX0" fmla="*/ 342916 w 342916"/>
              <a:gd name="connsiteY0" fmla="*/ 372102 h 372102"/>
              <a:gd name="connsiteX1" fmla="*/ 45009 w 342916"/>
              <a:gd name="connsiteY1" fmla="*/ 19304 h 372102"/>
              <a:gd name="connsiteX2" fmla="*/ 201802 w 342916"/>
              <a:gd name="connsiteY2" fmla="*/ 42824 h 372102"/>
              <a:gd name="connsiteX3" fmla="*/ 13650 w 342916"/>
              <a:gd name="connsiteY3" fmla="*/ 11464 h 372102"/>
              <a:gd name="connsiteX4" fmla="*/ 29329 w 342916"/>
              <a:gd name="connsiteY4" fmla="*/ 230983 h 37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16" h="372102">
                <a:moveTo>
                  <a:pt x="342916" y="372102"/>
                </a:moveTo>
                <a:cubicBezTo>
                  <a:pt x="205722" y="223143"/>
                  <a:pt x="68528" y="74184"/>
                  <a:pt x="45009" y="19304"/>
                </a:cubicBezTo>
                <a:cubicBezTo>
                  <a:pt x="21490" y="-35576"/>
                  <a:pt x="207029" y="44131"/>
                  <a:pt x="201802" y="42824"/>
                </a:cubicBezTo>
                <a:cubicBezTo>
                  <a:pt x="196575" y="41517"/>
                  <a:pt x="42395" y="-19896"/>
                  <a:pt x="13650" y="11464"/>
                </a:cubicBezTo>
                <a:cubicBezTo>
                  <a:pt x="-15095" y="42824"/>
                  <a:pt x="7117" y="136903"/>
                  <a:pt x="29329" y="230983"/>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5618682" y="6289568"/>
            <a:ext cx="342916" cy="372102"/>
          </a:xfrm>
          <a:custGeom>
            <a:avLst/>
            <a:gdLst>
              <a:gd name="connsiteX0" fmla="*/ 342916 w 342916"/>
              <a:gd name="connsiteY0" fmla="*/ 372102 h 372102"/>
              <a:gd name="connsiteX1" fmla="*/ 45009 w 342916"/>
              <a:gd name="connsiteY1" fmla="*/ 19304 h 372102"/>
              <a:gd name="connsiteX2" fmla="*/ 201802 w 342916"/>
              <a:gd name="connsiteY2" fmla="*/ 42824 h 372102"/>
              <a:gd name="connsiteX3" fmla="*/ 13650 w 342916"/>
              <a:gd name="connsiteY3" fmla="*/ 11464 h 372102"/>
              <a:gd name="connsiteX4" fmla="*/ 29329 w 342916"/>
              <a:gd name="connsiteY4" fmla="*/ 230983 h 37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16" h="372102">
                <a:moveTo>
                  <a:pt x="342916" y="372102"/>
                </a:moveTo>
                <a:cubicBezTo>
                  <a:pt x="205722" y="223143"/>
                  <a:pt x="68528" y="74184"/>
                  <a:pt x="45009" y="19304"/>
                </a:cubicBezTo>
                <a:cubicBezTo>
                  <a:pt x="21490" y="-35576"/>
                  <a:pt x="207029" y="44131"/>
                  <a:pt x="201802" y="42824"/>
                </a:cubicBezTo>
                <a:cubicBezTo>
                  <a:pt x="196575" y="41517"/>
                  <a:pt x="42395" y="-19896"/>
                  <a:pt x="13650" y="11464"/>
                </a:cubicBezTo>
                <a:cubicBezTo>
                  <a:pt x="-15095" y="42824"/>
                  <a:pt x="7117" y="136903"/>
                  <a:pt x="29329" y="230983"/>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0812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Adobe Flash and the network</a:t>
            </a:r>
            <a:endParaRPr lang="en-US" dirty="0">
              <a:solidFill>
                <a:srgbClr val="984807"/>
              </a:solidFill>
            </a:endParaRPr>
          </a:p>
        </p:txBody>
      </p:sp>
      <p:sp>
        <p:nvSpPr>
          <p:cNvPr id="3" name="Content Placeholder 2"/>
          <p:cNvSpPr>
            <a:spLocks noGrp="1"/>
          </p:cNvSpPr>
          <p:nvPr>
            <p:ph idx="1"/>
          </p:nvPr>
        </p:nvSpPr>
        <p:spPr/>
        <p:txBody>
          <a:bodyPr>
            <a:normAutofit/>
          </a:bodyPr>
          <a:lstStyle/>
          <a:p>
            <a:r>
              <a:rPr lang="en-US" dirty="0" smtClean="0"/>
              <a:t>Flash includes primitives in ‘</a:t>
            </a:r>
            <a:r>
              <a:rPr lang="en-US" dirty="0" err="1" smtClean="0"/>
              <a:t>actionscript</a:t>
            </a:r>
            <a:r>
              <a:rPr lang="en-US" dirty="0" smtClean="0"/>
              <a:t>’ to fetch ‘network assets’</a:t>
            </a:r>
          </a:p>
          <a:p>
            <a:pPr lvl="1"/>
            <a:r>
              <a:rPr lang="en-US" dirty="0" smtClean="0"/>
              <a:t>Typically used to load alternate images, sequences</a:t>
            </a:r>
          </a:p>
          <a:p>
            <a:pPr lvl="1"/>
            <a:r>
              <a:rPr lang="en-US" dirty="0" smtClean="0"/>
              <a:t>Not a generalized network stack, subject to constraints over what connections can be made</a:t>
            </a:r>
          </a:p>
          <a:p>
            <a:r>
              <a:rPr lang="en-US" dirty="0" smtClean="0"/>
              <a:t>Flash has asynchronous ‘threads’ model for event driven, sprite animation</a:t>
            </a:r>
            <a:endParaRPr lang="en-US" dirty="0"/>
          </a:p>
        </p:txBody>
      </p:sp>
    </p:spTree>
    <p:extLst>
      <p:ext uri="{BB962C8B-B14F-4D97-AF65-F5344CB8AC3E}">
        <p14:creationId xmlns:p14="http://schemas.microsoft.com/office/powerpoint/2010/main" val="3249784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Adobe Flash and the network</a:t>
            </a:r>
            <a:endParaRPr lang="en-US" dirty="0">
              <a:solidFill>
                <a:srgbClr val="984807"/>
              </a:solidFill>
            </a:endParaRPr>
          </a:p>
        </p:txBody>
      </p:sp>
      <p:sp>
        <p:nvSpPr>
          <p:cNvPr id="3" name="Content Placeholder 2"/>
          <p:cNvSpPr>
            <a:spLocks noGrp="1"/>
          </p:cNvSpPr>
          <p:nvPr>
            <p:ph idx="1"/>
          </p:nvPr>
        </p:nvSpPr>
        <p:spPr/>
        <p:txBody>
          <a:bodyPr>
            <a:normAutofit/>
          </a:bodyPr>
          <a:lstStyle/>
          <a:p>
            <a:r>
              <a:rPr lang="en-US" dirty="0" smtClean="0"/>
              <a:t>Flash includes primitives in ‘</a:t>
            </a:r>
            <a:r>
              <a:rPr lang="en-US" dirty="0" err="1" smtClean="0"/>
              <a:t>actionscript</a:t>
            </a:r>
            <a:r>
              <a:rPr lang="en-US" dirty="0" smtClean="0"/>
              <a:t>’ to fetch ‘network assets’</a:t>
            </a:r>
          </a:p>
          <a:p>
            <a:pPr lvl="1"/>
            <a:r>
              <a:rPr lang="en-US" dirty="0" smtClean="0"/>
              <a:t>Typically used to load alternate images, sequences</a:t>
            </a:r>
          </a:p>
          <a:p>
            <a:pPr lvl="1"/>
            <a:r>
              <a:rPr lang="en-US" dirty="0" smtClean="0"/>
              <a:t>Not a generalized network stack, subject to constraints over what connections can be made</a:t>
            </a:r>
          </a:p>
          <a:p>
            <a:r>
              <a:rPr lang="en-US" dirty="0" smtClean="0"/>
              <a:t>Flash has asynchronous ‘threads’ model for event driven, sprite animation</a:t>
            </a:r>
            <a:endParaRPr lang="en-US" dirty="0"/>
          </a:p>
        </p:txBody>
      </p:sp>
      <p:sp>
        <p:nvSpPr>
          <p:cNvPr id="4" name="Freeform 3"/>
          <p:cNvSpPr/>
          <p:nvPr/>
        </p:nvSpPr>
        <p:spPr>
          <a:xfrm>
            <a:off x="415503" y="1681911"/>
            <a:ext cx="7596780" cy="3618948"/>
          </a:xfrm>
          <a:custGeom>
            <a:avLst/>
            <a:gdLst>
              <a:gd name="connsiteX0" fmla="*/ 0 w 7596780"/>
              <a:gd name="connsiteY0" fmla="*/ 3076941 h 3618948"/>
              <a:gd name="connsiteX1" fmla="*/ 1716888 w 7596780"/>
              <a:gd name="connsiteY1" fmla="*/ 3679 h 3618948"/>
              <a:gd name="connsiteX2" fmla="*/ 1246508 w 7596780"/>
              <a:gd name="connsiteY2" fmla="*/ 3617898 h 3618948"/>
              <a:gd name="connsiteX3" fmla="*/ 3441617 w 7596780"/>
              <a:gd name="connsiteY3" fmla="*/ 411357 h 3618948"/>
              <a:gd name="connsiteX4" fmla="*/ 2351902 w 7596780"/>
              <a:gd name="connsiteY4" fmla="*/ 3476779 h 3618948"/>
              <a:gd name="connsiteX5" fmla="*/ 4617568 w 7596780"/>
              <a:gd name="connsiteY5" fmla="*/ 544636 h 3618948"/>
              <a:gd name="connsiteX6" fmla="*/ 3943356 w 7596780"/>
              <a:gd name="connsiteY6" fmla="*/ 3343500 h 3618948"/>
              <a:gd name="connsiteX7" fmla="*/ 4727323 w 7596780"/>
              <a:gd name="connsiteY7" fmla="*/ 2982862 h 3618948"/>
              <a:gd name="connsiteX8" fmla="*/ 6640204 w 7596780"/>
              <a:gd name="connsiteY8" fmla="*/ 332957 h 3618948"/>
              <a:gd name="connsiteX9" fmla="*/ 6389334 w 7596780"/>
              <a:gd name="connsiteY9" fmla="*/ 3069101 h 3618948"/>
              <a:gd name="connsiteX10" fmla="*/ 7533927 w 7596780"/>
              <a:gd name="connsiteY10" fmla="*/ 1391351 h 3618948"/>
              <a:gd name="connsiteX11" fmla="*/ 7345774 w 7596780"/>
              <a:gd name="connsiteY11" fmla="*/ 2551664 h 3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6780" h="3618948">
                <a:moveTo>
                  <a:pt x="0" y="3076941"/>
                </a:moveTo>
                <a:cubicBezTo>
                  <a:pt x="754568" y="1495230"/>
                  <a:pt x="1509137" y="-86480"/>
                  <a:pt x="1716888" y="3679"/>
                </a:cubicBezTo>
                <a:cubicBezTo>
                  <a:pt x="1924639" y="93838"/>
                  <a:pt x="959053" y="3549952"/>
                  <a:pt x="1246508" y="3617898"/>
                </a:cubicBezTo>
                <a:cubicBezTo>
                  <a:pt x="1533963" y="3685844"/>
                  <a:pt x="3257385" y="434877"/>
                  <a:pt x="3441617" y="411357"/>
                </a:cubicBezTo>
                <a:cubicBezTo>
                  <a:pt x="3625849" y="387837"/>
                  <a:pt x="2155910" y="3454566"/>
                  <a:pt x="2351902" y="3476779"/>
                </a:cubicBezTo>
                <a:cubicBezTo>
                  <a:pt x="2547894" y="3498992"/>
                  <a:pt x="4352326" y="566849"/>
                  <a:pt x="4617568" y="544636"/>
                </a:cubicBezTo>
                <a:cubicBezTo>
                  <a:pt x="4882810" y="522423"/>
                  <a:pt x="3925063" y="2937129"/>
                  <a:pt x="3943356" y="3343500"/>
                </a:cubicBezTo>
                <a:cubicBezTo>
                  <a:pt x="3961649" y="3749871"/>
                  <a:pt x="4277848" y="3484619"/>
                  <a:pt x="4727323" y="2982862"/>
                </a:cubicBezTo>
                <a:cubicBezTo>
                  <a:pt x="5176798" y="2481105"/>
                  <a:pt x="6363202" y="318584"/>
                  <a:pt x="6640204" y="332957"/>
                </a:cubicBezTo>
                <a:cubicBezTo>
                  <a:pt x="6917206" y="347330"/>
                  <a:pt x="6240380" y="2892702"/>
                  <a:pt x="6389334" y="3069101"/>
                </a:cubicBezTo>
                <a:cubicBezTo>
                  <a:pt x="6538288" y="3245500"/>
                  <a:pt x="7374520" y="1477590"/>
                  <a:pt x="7533927" y="1391351"/>
                </a:cubicBezTo>
                <a:cubicBezTo>
                  <a:pt x="7693334" y="1305112"/>
                  <a:pt x="7519554" y="1928388"/>
                  <a:pt x="7345774" y="2551664"/>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rot="450712">
            <a:off x="1174609" y="3114290"/>
            <a:ext cx="6516829" cy="1200328"/>
          </a:xfrm>
          <a:prstGeom prst="rect">
            <a:avLst/>
          </a:prstGeom>
          <a:solidFill>
            <a:schemeClr val="bg1"/>
          </a:solidFill>
        </p:spPr>
        <p:txBody>
          <a:bodyPr wrap="square" rtlCol="0">
            <a:spAutoFit/>
          </a:bodyPr>
          <a:lstStyle/>
          <a:p>
            <a:r>
              <a:rPr lang="en-US" sz="2400" dirty="0" smtClean="0">
                <a:solidFill>
                  <a:srgbClr val="FF0000"/>
                </a:solidFill>
                <a:latin typeface="AhnbergHand"/>
                <a:cs typeface="AhnbergHand"/>
              </a:rPr>
              <a:t>Flash is disappearing in today’s devices, so these days we use HTML5 as the vehicle for the measurement script</a:t>
            </a:r>
            <a:endParaRPr lang="en-US" sz="2400" dirty="0">
              <a:solidFill>
                <a:srgbClr val="FF0000"/>
              </a:solidFill>
              <a:latin typeface="AhnbergHand"/>
              <a:cs typeface="AhnbergHand"/>
            </a:endParaRPr>
          </a:p>
        </p:txBody>
      </p:sp>
      <p:sp>
        <p:nvSpPr>
          <p:cNvPr id="6" name="Freeform 5"/>
          <p:cNvSpPr/>
          <p:nvPr/>
        </p:nvSpPr>
        <p:spPr>
          <a:xfrm>
            <a:off x="1438307" y="383192"/>
            <a:ext cx="3510211" cy="443802"/>
          </a:xfrm>
          <a:custGeom>
            <a:avLst/>
            <a:gdLst>
              <a:gd name="connsiteX0" fmla="*/ 528 w 3510211"/>
              <a:gd name="connsiteY0" fmla="*/ 443802 h 443802"/>
              <a:gd name="connsiteX1" fmla="*/ 155169 w 3510211"/>
              <a:gd name="connsiteY1" fmla="*/ 329502 h 443802"/>
              <a:gd name="connsiteX2" fmla="*/ 955269 w 3510211"/>
              <a:gd name="connsiteY2" fmla="*/ 49 h 443802"/>
              <a:gd name="connsiteX3" fmla="*/ 1170422 w 3510211"/>
              <a:gd name="connsiteY3" fmla="*/ 302608 h 443802"/>
              <a:gd name="connsiteX4" fmla="*/ 2098269 w 3510211"/>
              <a:gd name="connsiteY4" fmla="*/ 20220 h 443802"/>
              <a:gd name="connsiteX5" fmla="*/ 2797517 w 3510211"/>
              <a:gd name="connsiteY5" fmla="*/ 215202 h 443802"/>
              <a:gd name="connsiteX6" fmla="*/ 3234546 w 3510211"/>
              <a:gd name="connsiteY6" fmla="*/ 107626 h 443802"/>
              <a:gd name="connsiteX7" fmla="*/ 3510211 w 3510211"/>
              <a:gd name="connsiteY7" fmla="*/ 221926 h 4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0211" h="443802">
                <a:moveTo>
                  <a:pt x="528" y="443802"/>
                </a:moveTo>
                <a:cubicBezTo>
                  <a:pt x="-1713" y="423631"/>
                  <a:pt x="-3954" y="403461"/>
                  <a:pt x="155169" y="329502"/>
                </a:cubicBezTo>
                <a:cubicBezTo>
                  <a:pt x="314292" y="255543"/>
                  <a:pt x="786060" y="4531"/>
                  <a:pt x="955269" y="49"/>
                </a:cubicBezTo>
                <a:cubicBezTo>
                  <a:pt x="1124478" y="-4433"/>
                  <a:pt x="979922" y="299246"/>
                  <a:pt x="1170422" y="302608"/>
                </a:cubicBezTo>
                <a:cubicBezTo>
                  <a:pt x="1360922" y="305970"/>
                  <a:pt x="1827087" y="34788"/>
                  <a:pt x="2098269" y="20220"/>
                </a:cubicBezTo>
                <a:cubicBezTo>
                  <a:pt x="2369451" y="5652"/>
                  <a:pt x="2608137" y="200634"/>
                  <a:pt x="2797517" y="215202"/>
                </a:cubicBezTo>
                <a:cubicBezTo>
                  <a:pt x="2986897" y="229770"/>
                  <a:pt x="3115764" y="106505"/>
                  <a:pt x="3234546" y="107626"/>
                </a:cubicBezTo>
                <a:cubicBezTo>
                  <a:pt x="3353328" y="108747"/>
                  <a:pt x="3510211" y="221926"/>
                  <a:pt x="3510211" y="221926"/>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34772" y="50146"/>
            <a:ext cx="878767" cy="369332"/>
          </a:xfrm>
          <a:prstGeom prst="rect">
            <a:avLst/>
          </a:prstGeom>
          <a:noFill/>
        </p:spPr>
        <p:txBody>
          <a:bodyPr wrap="none" rtlCol="0">
            <a:spAutoFit/>
          </a:bodyPr>
          <a:lstStyle/>
          <a:p>
            <a:r>
              <a:rPr lang="en-US" smtClean="0">
                <a:solidFill>
                  <a:srgbClr val="FF0000"/>
                </a:solidFill>
                <a:latin typeface="AhnbergHand" charset="0"/>
                <a:ea typeface="AhnbergHand" charset="0"/>
                <a:cs typeface="AhnbergHand" charset="0"/>
              </a:rPr>
              <a:t>html5</a:t>
            </a:r>
            <a:endParaRPr lang="en-US">
              <a:solidFill>
                <a:srgbClr val="FF0000"/>
              </a:solidFill>
              <a:latin typeface="AhnbergHand" charset="0"/>
              <a:ea typeface="AhnbergHand" charset="0"/>
              <a:cs typeface="AhnbergHand" charset="0"/>
            </a:endParaRPr>
          </a:p>
        </p:txBody>
      </p:sp>
    </p:spTree>
    <p:extLst>
      <p:ext uri="{BB962C8B-B14F-4D97-AF65-F5344CB8AC3E}">
        <p14:creationId xmlns:p14="http://schemas.microsoft.com/office/powerpoint/2010/main" val="459971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APNIC’s measurement technique</a:t>
            </a:r>
            <a:endParaRPr lang="en-US" dirty="0">
              <a:solidFill>
                <a:srgbClr val="984807"/>
              </a:solidFill>
            </a:endParaRPr>
          </a:p>
        </p:txBody>
      </p:sp>
      <p:sp>
        <p:nvSpPr>
          <p:cNvPr id="3" name="Content Placeholder 2"/>
          <p:cNvSpPr>
            <a:spLocks noGrp="1"/>
          </p:cNvSpPr>
          <p:nvPr>
            <p:ph idx="1"/>
          </p:nvPr>
        </p:nvSpPr>
        <p:spPr/>
        <p:txBody>
          <a:bodyPr>
            <a:normAutofit fontScale="62500" lnSpcReduction="20000"/>
          </a:bodyPr>
          <a:lstStyle/>
          <a:p>
            <a:r>
              <a:rPr lang="en-US" dirty="0" smtClean="0"/>
              <a:t>Craft a script which fetches a set of URLs to measure</a:t>
            </a:r>
          </a:p>
          <a:p>
            <a:endParaRPr lang="en-US" dirty="0" smtClean="0"/>
          </a:p>
          <a:p>
            <a:r>
              <a:rPr lang="en-US" dirty="0" smtClean="0"/>
              <a:t>URLs are reduced to a notional ‘1x1’ image which is not added to the browser’s display manager and is not displayed</a:t>
            </a:r>
          </a:p>
          <a:p>
            <a:endParaRPr lang="en-US" dirty="0" smtClean="0"/>
          </a:p>
          <a:p>
            <a:r>
              <a:rPr lang="en-US" dirty="0" smtClean="0"/>
              <a:t>URLs trigger DNS resolution via whatever name resolution mechanism is used by the local browser and host</a:t>
            </a:r>
          </a:p>
          <a:p>
            <a:endParaRPr lang="en-US" dirty="0" smtClean="0"/>
          </a:p>
          <a:p>
            <a:r>
              <a:rPr lang="en-US" dirty="0" smtClean="0"/>
              <a:t>And report back: </a:t>
            </a:r>
          </a:p>
          <a:p>
            <a:pPr marL="457200" lvl="1" indent="0">
              <a:buNone/>
            </a:pPr>
            <a:r>
              <a:rPr lang="en-US" dirty="0" smtClean="0"/>
              <a:t>We encode data transfer from the client to the server in the name of fetched URLs</a:t>
            </a:r>
          </a:p>
          <a:p>
            <a:pPr lvl="1"/>
            <a:r>
              <a:rPr lang="en-US" dirty="0" smtClean="0"/>
              <a:t>Could use the DNS as the information conduit:</a:t>
            </a:r>
          </a:p>
          <a:p>
            <a:pPr lvl="2"/>
            <a:r>
              <a:rPr lang="en-US" dirty="0" smtClean="0"/>
              <a:t>Result is returned by DNS name</a:t>
            </a:r>
          </a:p>
          <a:p>
            <a:pPr lvl="1"/>
            <a:r>
              <a:rPr lang="en-US" dirty="0" smtClean="0"/>
              <a:t>Could use HTTP as the information conduit</a:t>
            </a:r>
          </a:p>
          <a:p>
            <a:pPr lvl="2"/>
            <a:r>
              <a:rPr lang="en-US" dirty="0" smtClean="0"/>
              <a:t>Result is returned via parameters attached to an HTTP GET command</a:t>
            </a:r>
          </a:p>
          <a:p>
            <a:pPr marL="457200" lvl="1" indent="0">
              <a:buNone/>
            </a:pPr>
            <a:r>
              <a:rPr lang="en-US" dirty="0" smtClean="0"/>
              <a:t>We use a combination of http requests and server logs</a:t>
            </a:r>
            <a:endParaRPr lang="en-US" dirty="0"/>
          </a:p>
        </p:txBody>
      </p:sp>
    </p:spTree>
    <p:extLst>
      <p:ext uri="{BB962C8B-B14F-4D97-AF65-F5344CB8AC3E}">
        <p14:creationId xmlns:p14="http://schemas.microsoft.com/office/powerpoint/2010/main" val="2820848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t="-1030" b="9116"/>
          <a:stretch/>
        </p:blipFill>
        <p:spPr>
          <a:xfrm>
            <a:off x="1072661" y="3770923"/>
            <a:ext cx="1110817" cy="869461"/>
          </a:xfrm>
        </p:spPr>
      </p:pic>
      <p:pic>
        <p:nvPicPr>
          <p:cNvPr id="5" name="Picture 4"/>
          <p:cNvPicPr>
            <a:picLocks noChangeAspect="1"/>
          </p:cNvPicPr>
          <p:nvPr/>
        </p:nvPicPr>
        <p:blipFill>
          <a:blip r:embed="rId3"/>
          <a:stretch>
            <a:fillRect/>
          </a:stretch>
        </p:blipFill>
        <p:spPr>
          <a:xfrm>
            <a:off x="3699607" y="1871785"/>
            <a:ext cx="638908" cy="638908"/>
          </a:xfrm>
          <a:prstGeom prst="rect">
            <a:avLst/>
          </a:prstGeom>
        </p:spPr>
      </p:pic>
      <p:pic>
        <p:nvPicPr>
          <p:cNvPr id="6" name="Picture 5"/>
          <p:cNvPicPr>
            <a:picLocks noChangeAspect="1"/>
          </p:cNvPicPr>
          <p:nvPr/>
        </p:nvPicPr>
        <p:blipFill>
          <a:blip r:embed="rId3"/>
          <a:stretch>
            <a:fillRect/>
          </a:stretch>
        </p:blipFill>
        <p:spPr>
          <a:xfrm>
            <a:off x="5424854" y="3231717"/>
            <a:ext cx="908538" cy="908538"/>
          </a:xfrm>
          <a:prstGeom prst="rect">
            <a:avLst/>
          </a:prstGeom>
        </p:spPr>
      </p:pic>
      <p:pic>
        <p:nvPicPr>
          <p:cNvPr id="7" name="Picture 6"/>
          <p:cNvPicPr>
            <a:picLocks noChangeAspect="1"/>
          </p:cNvPicPr>
          <p:nvPr/>
        </p:nvPicPr>
        <p:blipFill>
          <a:blip r:embed="rId3"/>
          <a:stretch>
            <a:fillRect/>
          </a:stretch>
        </p:blipFill>
        <p:spPr>
          <a:xfrm>
            <a:off x="5503008" y="5359401"/>
            <a:ext cx="908538" cy="908538"/>
          </a:xfrm>
          <a:prstGeom prst="rect">
            <a:avLst/>
          </a:prstGeom>
        </p:spPr>
      </p:pic>
      <p:sp>
        <p:nvSpPr>
          <p:cNvPr id="3" name="TextBox 2"/>
          <p:cNvSpPr txBox="1"/>
          <p:nvPr/>
        </p:nvSpPr>
        <p:spPr>
          <a:xfrm>
            <a:off x="1072661" y="4728308"/>
            <a:ext cx="999004" cy="369332"/>
          </a:xfrm>
          <a:prstGeom prst="rect">
            <a:avLst/>
          </a:prstGeom>
          <a:noFill/>
        </p:spPr>
        <p:txBody>
          <a:bodyPr wrap="none" rtlCol="0">
            <a:spAutoFit/>
          </a:bodyPr>
          <a:lstStyle/>
          <a:p>
            <a:r>
              <a:rPr lang="en-US" dirty="0" smtClean="0"/>
              <a:t>End user</a:t>
            </a:r>
            <a:endParaRPr lang="en-US" dirty="0"/>
          </a:p>
        </p:txBody>
      </p:sp>
      <p:sp>
        <p:nvSpPr>
          <p:cNvPr id="8" name="TextBox 7"/>
          <p:cNvSpPr txBox="1"/>
          <p:nvPr/>
        </p:nvSpPr>
        <p:spPr>
          <a:xfrm>
            <a:off x="3501292" y="2487247"/>
            <a:ext cx="1095172" cy="369332"/>
          </a:xfrm>
          <a:prstGeom prst="rect">
            <a:avLst/>
          </a:prstGeom>
          <a:noFill/>
        </p:spPr>
        <p:txBody>
          <a:bodyPr wrap="none" rtlCol="0">
            <a:spAutoFit/>
          </a:bodyPr>
          <a:lstStyle/>
          <a:p>
            <a:r>
              <a:rPr lang="en-US" dirty="0" smtClean="0"/>
              <a:t>Ad Server</a:t>
            </a:r>
            <a:endParaRPr lang="en-US" dirty="0"/>
          </a:p>
        </p:txBody>
      </p:sp>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Tree>
    <p:extLst>
      <p:ext uri="{BB962C8B-B14F-4D97-AF65-F5344CB8AC3E}">
        <p14:creationId xmlns:p14="http://schemas.microsoft.com/office/powerpoint/2010/main" val="111571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Measurement Bias</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r>
              <a:rPr lang="en-US" dirty="0" smtClean="0"/>
              <a:t>When we first looked at measuring in the Internet, it was all about the network, and the distinction between network management and network measurement was not very clear</a:t>
            </a:r>
          </a:p>
          <a:p>
            <a:pPr marL="0" indent="0">
              <a:buNone/>
            </a:pPr>
            <a:endParaRPr lang="en-US" dirty="0" smtClean="0"/>
          </a:p>
          <a:p>
            <a:pPr marL="0" indent="0">
              <a:buNone/>
            </a:pPr>
            <a:r>
              <a:rPr lang="en-US" dirty="0" smtClean="0"/>
              <a:t>We ended up measuring what’s </a:t>
            </a:r>
            <a:r>
              <a:rPr lang="en-US" i="1" dirty="0" smtClean="0"/>
              <a:t>easy to measure </a:t>
            </a:r>
            <a:r>
              <a:rPr lang="en-US" dirty="0" smtClean="0"/>
              <a:t>and often missed measuring what’s </a:t>
            </a:r>
            <a:r>
              <a:rPr lang="en-US" i="1" dirty="0" smtClean="0"/>
              <a:t>useful to understand</a:t>
            </a:r>
            <a:endParaRPr lang="en-US" i="1" dirty="0"/>
          </a:p>
        </p:txBody>
      </p:sp>
    </p:spTree>
    <p:extLst>
      <p:ext uri="{BB962C8B-B14F-4D97-AF65-F5344CB8AC3E}">
        <p14:creationId xmlns:p14="http://schemas.microsoft.com/office/powerpoint/2010/main" val="410242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t="-1030" b="9116"/>
          <a:stretch/>
        </p:blipFill>
        <p:spPr>
          <a:xfrm>
            <a:off x="1072661" y="3770923"/>
            <a:ext cx="1110817" cy="869461"/>
          </a:xfrm>
        </p:spPr>
      </p:pic>
      <p:pic>
        <p:nvPicPr>
          <p:cNvPr id="5" name="Picture 4"/>
          <p:cNvPicPr>
            <a:picLocks noChangeAspect="1"/>
          </p:cNvPicPr>
          <p:nvPr/>
        </p:nvPicPr>
        <p:blipFill>
          <a:blip r:embed="rId3"/>
          <a:stretch>
            <a:fillRect/>
          </a:stretch>
        </p:blipFill>
        <p:spPr>
          <a:xfrm>
            <a:off x="3699607" y="1871785"/>
            <a:ext cx="638908" cy="638908"/>
          </a:xfrm>
          <a:prstGeom prst="rect">
            <a:avLst/>
          </a:prstGeom>
        </p:spPr>
      </p:pic>
      <p:pic>
        <p:nvPicPr>
          <p:cNvPr id="6" name="Picture 5"/>
          <p:cNvPicPr>
            <a:picLocks noChangeAspect="1"/>
          </p:cNvPicPr>
          <p:nvPr/>
        </p:nvPicPr>
        <p:blipFill>
          <a:blip r:embed="rId3"/>
          <a:stretch>
            <a:fillRect/>
          </a:stretch>
        </p:blipFill>
        <p:spPr>
          <a:xfrm>
            <a:off x="5424854" y="3231717"/>
            <a:ext cx="908538" cy="908538"/>
          </a:xfrm>
          <a:prstGeom prst="rect">
            <a:avLst/>
          </a:prstGeom>
        </p:spPr>
      </p:pic>
      <p:pic>
        <p:nvPicPr>
          <p:cNvPr id="7" name="Picture 6"/>
          <p:cNvPicPr>
            <a:picLocks noChangeAspect="1"/>
          </p:cNvPicPr>
          <p:nvPr/>
        </p:nvPicPr>
        <p:blipFill>
          <a:blip r:embed="rId3"/>
          <a:stretch>
            <a:fillRect/>
          </a:stretch>
        </p:blipFill>
        <p:spPr>
          <a:xfrm>
            <a:off x="5503008" y="5359401"/>
            <a:ext cx="908538" cy="908538"/>
          </a:xfrm>
          <a:prstGeom prst="rect">
            <a:avLst/>
          </a:prstGeom>
        </p:spPr>
      </p:pic>
      <p:sp>
        <p:nvSpPr>
          <p:cNvPr id="3" name="TextBox 2"/>
          <p:cNvSpPr txBox="1"/>
          <p:nvPr/>
        </p:nvSpPr>
        <p:spPr>
          <a:xfrm>
            <a:off x="1072661" y="4728308"/>
            <a:ext cx="999004" cy="369332"/>
          </a:xfrm>
          <a:prstGeom prst="rect">
            <a:avLst/>
          </a:prstGeom>
          <a:noFill/>
        </p:spPr>
        <p:txBody>
          <a:bodyPr wrap="none" rtlCol="0">
            <a:spAutoFit/>
          </a:bodyPr>
          <a:lstStyle/>
          <a:p>
            <a:r>
              <a:rPr lang="en-US" dirty="0" smtClean="0"/>
              <a:t>End user</a:t>
            </a:r>
            <a:endParaRPr lang="en-US" dirty="0"/>
          </a:p>
        </p:txBody>
      </p:sp>
      <p:sp>
        <p:nvSpPr>
          <p:cNvPr id="8" name="TextBox 7"/>
          <p:cNvSpPr txBox="1"/>
          <p:nvPr/>
        </p:nvSpPr>
        <p:spPr>
          <a:xfrm>
            <a:off x="3501292" y="2487247"/>
            <a:ext cx="1095172" cy="369332"/>
          </a:xfrm>
          <a:prstGeom prst="rect">
            <a:avLst/>
          </a:prstGeom>
          <a:noFill/>
        </p:spPr>
        <p:txBody>
          <a:bodyPr wrap="none" rtlCol="0">
            <a:spAutoFit/>
          </a:bodyPr>
          <a:lstStyle/>
          <a:p>
            <a:r>
              <a:rPr lang="en-US" dirty="0" smtClean="0"/>
              <a:t>Ad Server</a:t>
            </a:r>
            <a:endParaRPr lang="en-US" dirty="0"/>
          </a:p>
        </p:txBody>
      </p:sp>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
        <p:nvSpPr>
          <p:cNvPr id="11" name="Down Arrow 10"/>
          <p:cNvSpPr/>
          <p:nvPr/>
        </p:nvSpPr>
        <p:spPr>
          <a:xfrm rot="3064605">
            <a:off x="2615900" y="2186971"/>
            <a:ext cx="270607" cy="18717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60680" y="2549770"/>
            <a:ext cx="1754845" cy="369332"/>
          </a:xfrm>
          <a:prstGeom prst="rect">
            <a:avLst/>
          </a:prstGeom>
          <a:noFill/>
        </p:spPr>
        <p:txBody>
          <a:bodyPr wrap="none" rtlCol="0">
            <a:spAutoFit/>
          </a:bodyPr>
          <a:lstStyle/>
          <a:p>
            <a:r>
              <a:rPr lang="en-US" dirty="0" smtClean="0"/>
              <a:t>1. Ad Impression</a:t>
            </a:r>
            <a:endParaRPr lang="en-US" dirty="0"/>
          </a:p>
        </p:txBody>
      </p:sp>
    </p:spTree>
    <p:extLst>
      <p:ext uri="{BB962C8B-B14F-4D97-AF65-F5344CB8AC3E}">
        <p14:creationId xmlns:p14="http://schemas.microsoft.com/office/powerpoint/2010/main" val="772691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a:xfrm rot="10256204">
            <a:off x="2328077" y="3829962"/>
            <a:ext cx="3099777" cy="312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1136446">
            <a:off x="2325077" y="3536462"/>
            <a:ext cx="3099777" cy="312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t="-1030" b="9116"/>
          <a:stretch/>
        </p:blipFill>
        <p:spPr>
          <a:xfrm>
            <a:off x="1072661" y="3770923"/>
            <a:ext cx="1110817" cy="869461"/>
          </a:xfrm>
        </p:spPr>
      </p:pic>
      <p:pic>
        <p:nvPicPr>
          <p:cNvPr id="5" name="Picture 4"/>
          <p:cNvPicPr>
            <a:picLocks noChangeAspect="1"/>
          </p:cNvPicPr>
          <p:nvPr/>
        </p:nvPicPr>
        <p:blipFill>
          <a:blip r:embed="rId3"/>
          <a:stretch>
            <a:fillRect/>
          </a:stretch>
        </p:blipFill>
        <p:spPr>
          <a:xfrm>
            <a:off x="3699607" y="1871785"/>
            <a:ext cx="638908" cy="638908"/>
          </a:xfrm>
          <a:prstGeom prst="rect">
            <a:avLst/>
          </a:prstGeom>
        </p:spPr>
      </p:pic>
      <p:pic>
        <p:nvPicPr>
          <p:cNvPr id="6" name="Picture 5"/>
          <p:cNvPicPr>
            <a:picLocks noChangeAspect="1"/>
          </p:cNvPicPr>
          <p:nvPr/>
        </p:nvPicPr>
        <p:blipFill>
          <a:blip r:embed="rId3"/>
          <a:stretch>
            <a:fillRect/>
          </a:stretch>
        </p:blipFill>
        <p:spPr>
          <a:xfrm>
            <a:off x="5424854" y="3231717"/>
            <a:ext cx="908538" cy="908538"/>
          </a:xfrm>
          <a:prstGeom prst="rect">
            <a:avLst/>
          </a:prstGeom>
        </p:spPr>
      </p:pic>
      <p:pic>
        <p:nvPicPr>
          <p:cNvPr id="7" name="Picture 6"/>
          <p:cNvPicPr>
            <a:picLocks noChangeAspect="1"/>
          </p:cNvPicPr>
          <p:nvPr/>
        </p:nvPicPr>
        <p:blipFill>
          <a:blip r:embed="rId3"/>
          <a:stretch>
            <a:fillRect/>
          </a:stretch>
        </p:blipFill>
        <p:spPr>
          <a:xfrm>
            <a:off x="5503008" y="5359401"/>
            <a:ext cx="908538" cy="908538"/>
          </a:xfrm>
          <a:prstGeom prst="rect">
            <a:avLst/>
          </a:prstGeom>
        </p:spPr>
      </p:pic>
      <p:sp>
        <p:nvSpPr>
          <p:cNvPr id="3" name="TextBox 2"/>
          <p:cNvSpPr txBox="1"/>
          <p:nvPr/>
        </p:nvSpPr>
        <p:spPr>
          <a:xfrm>
            <a:off x="1072661" y="4728308"/>
            <a:ext cx="999004" cy="369332"/>
          </a:xfrm>
          <a:prstGeom prst="rect">
            <a:avLst/>
          </a:prstGeom>
          <a:noFill/>
        </p:spPr>
        <p:txBody>
          <a:bodyPr wrap="none" rtlCol="0">
            <a:spAutoFit/>
          </a:bodyPr>
          <a:lstStyle/>
          <a:p>
            <a:r>
              <a:rPr lang="en-US" dirty="0" smtClean="0"/>
              <a:t>End user</a:t>
            </a:r>
            <a:endParaRPr lang="en-US" dirty="0"/>
          </a:p>
        </p:txBody>
      </p:sp>
      <p:sp>
        <p:nvSpPr>
          <p:cNvPr id="8" name="TextBox 7"/>
          <p:cNvSpPr txBox="1"/>
          <p:nvPr/>
        </p:nvSpPr>
        <p:spPr>
          <a:xfrm>
            <a:off x="3501292" y="2487247"/>
            <a:ext cx="1095172" cy="369332"/>
          </a:xfrm>
          <a:prstGeom prst="rect">
            <a:avLst/>
          </a:prstGeom>
          <a:noFill/>
        </p:spPr>
        <p:txBody>
          <a:bodyPr wrap="none" rtlCol="0">
            <a:spAutoFit/>
          </a:bodyPr>
          <a:lstStyle/>
          <a:p>
            <a:r>
              <a:rPr lang="en-US" dirty="0" smtClean="0"/>
              <a:t>Ad Server</a:t>
            </a:r>
            <a:endParaRPr lang="en-US" dirty="0"/>
          </a:p>
        </p:txBody>
      </p:sp>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
        <p:nvSpPr>
          <p:cNvPr id="13" name="Rectangle 12"/>
          <p:cNvSpPr/>
          <p:nvPr/>
        </p:nvSpPr>
        <p:spPr>
          <a:xfrm>
            <a:off x="1211385" y="4288693"/>
            <a:ext cx="830973" cy="976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loud 13"/>
          <p:cNvSpPr/>
          <p:nvPr/>
        </p:nvSpPr>
        <p:spPr>
          <a:xfrm>
            <a:off x="3282462" y="3231717"/>
            <a:ext cx="1885461" cy="908538"/>
          </a:xfrm>
          <a:prstGeom prst="cloud">
            <a:avLst/>
          </a:prstGeom>
          <a:solidFill>
            <a:srgbClr val="C7D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DNS Resolvers</a:t>
            </a:r>
            <a:endParaRPr lang="en-US" dirty="0">
              <a:solidFill>
                <a:schemeClr val="tx1"/>
              </a:solidFill>
            </a:endParaRPr>
          </a:p>
        </p:txBody>
      </p:sp>
      <p:sp>
        <p:nvSpPr>
          <p:cNvPr id="16" name="TextBox 15"/>
          <p:cNvSpPr txBox="1"/>
          <p:nvPr/>
        </p:nvSpPr>
        <p:spPr>
          <a:xfrm>
            <a:off x="4596964" y="2856579"/>
            <a:ext cx="1814582" cy="369332"/>
          </a:xfrm>
          <a:prstGeom prst="rect">
            <a:avLst/>
          </a:prstGeom>
          <a:noFill/>
        </p:spPr>
        <p:txBody>
          <a:bodyPr wrap="none" rtlCol="0">
            <a:spAutoFit/>
          </a:bodyPr>
          <a:lstStyle/>
          <a:p>
            <a:r>
              <a:rPr lang="en-US" dirty="0" smtClean="0"/>
              <a:t>2. DNS resolution</a:t>
            </a:r>
            <a:endParaRPr lang="en-US" dirty="0"/>
          </a:p>
        </p:txBody>
      </p:sp>
    </p:spTree>
    <p:extLst>
      <p:ext uri="{BB962C8B-B14F-4D97-AF65-F5344CB8AC3E}">
        <p14:creationId xmlns:p14="http://schemas.microsoft.com/office/powerpoint/2010/main" val="312805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855793">
            <a:off x="2412497" y="4669748"/>
            <a:ext cx="3099777" cy="312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t="-1030" b="9116"/>
          <a:stretch/>
        </p:blipFill>
        <p:spPr>
          <a:xfrm>
            <a:off x="1072661" y="3770923"/>
            <a:ext cx="1110817" cy="869461"/>
          </a:xfrm>
        </p:spPr>
      </p:pic>
      <p:pic>
        <p:nvPicPr>
          <p:cNvPr id="5" name="Picture 4"/>
          <p:cNvPicPr>
            <a:picLocks noChangeAspect="1"/>
          </p:cNvPicPr>
          <p:nvPr/>
        </p:nvPicPr>
        <p:blipFill>
          <a:blip r:embed="rId3"/>
          <a:stretch>
            <a:fillRect/>
          </a:stretch>
        </p:blipFill>
        <p:spPr>
          <a:xfrm>
            <a:off x="3699607" y="1871785"/>
            <a:ext cx="638908" cy="638908"/>
          </a:xfrm>
          <a:prstGeom prst="rect">
            <a:avLst/>
          </a:prstGeom>
        </p:spPr>
      </p:pic>
      <p:pic>
        <p:nvPicPr>
          <p:cNvPr id="6" name="Picture 5"/>
          <p:cNvPicPr>
            <a:picLocks noChangeAspect="1"/>
          </p:cNvPicPr>
          <p:nvPr/>
        </p:nvPicPr>
        <p:blipFill>
          <a:blip r:embed="rId3"/>
          <a:stretch>
            <a:fillRect/>
          </a:stretch>
        </p:blipFill>
        <p:spPr>
          <a:xfrm>
            <a:off x="5424854" y="3231717"/>
            <a:ext cx="908538" cy="908538"/>
          </a:xfrm>
          <a:prstGeom prst="rect">
            <a:avLst/>
          </a:prstGeom>
        </p:spPr>
      </p:pic>
      <p:pic>
        <p:nvPicPr>
          <p:cNvPr id="7" name="Picture 6"/>
          <p:cNvPicPr>
            <a:picLocks noChangeAspect="1"/>
          </p:cNvPicPr>
          <p:nvPr/>
        </p:nvPicPr>
        <p:blipFill>
          <a:blip r:embed="rId3"/>
          <a:stretch>
            <a:fillRect/>
          </a:stretch>
        </p:blipFill>
        <p:spPr>
          <a:xfrm>
            <a:off x="5503008" y="5359401"/>
            <a:ext cx="908538" cy="908538"/>
          </a:xfrm>
          <a:prstGeom prst="rect">
            <a:avLst/>
          </a:prstGeom>
        </p:spPr>
      </p:pic>
      <p:sp>
        <p:nvSpPr>
          <p:cNvPr id="3" name="TextBox 2"/>
          <p:cNvSpPr txBox="1"/>
          <p:nvPr/>
        </p:nvSpPr>
        <p:spPr>
          <a:xfrm>
            <a:off x="1072661" y="4728308"/>
            <a:ext cx="999004" cy="369332"/>
          </a:xfrm>
          <a:prstGeom prst="rect">
            <a:avLst/>
          </a:prstGeom>
          <a:noFill/>
        </p:spPr>
        <p:txBody>
          <a:bodyPr wrap="none" rtlCol="0">
            <a:spAutoFit/>
          </a:bodyPr>
          <a:lstStyle/>
          <a:p>
            <a:r>
              <a:rPr lang="en-US" dirty="0" smtClean="0"/>
              <a:t>End user</a:t>
            </a:r>
            <a:endParaRPr lang="en-US" dirty="0"/>
          </a:p>
        </p:txBody>
      </p:sp>
      <p:sp>
        <p:nvSpPr>
          <p:cNvPr id="8" name="TextBox 7"/>
          <p:cNvSpPr txBox="1"/>
          <p:nvPr/>
        </p:nvSpPr>
        <p:spPr>
          <a:xfrm>
            <a:off x="3501292" y="2487247"/>
            <a:ext cx="1095172" cy="369332"/>
          </a:xfrm>
          <a:prstGeom prst="rect">
            <a:avLst/>
          </a:prstGeom>
          <a:noFill/>
        </p:spPr>
        <p:txBody>
          <a:bodyPr wrap="none" rtlCol="0">
            <a:spAutoFit/>
          </a:bodyPr>
          <a:lstStyle/>
          <a:p>
            <a:r>
              <a:rPr lang="en-US" dirty="0" smtClean="0"/>
              <a:t>Ad Server</a:t>
            </a:r>
            <a:endParaRPr lang="en-US" dirty="0"/>
          </a:p>
        </p:txBody>
      </p:sp>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
        <p:nvSpPr>
          <p:cNvPr id="13" name="Rectangle 12"/>
          <p:cNvSpPr/>
          <p:nvPr/>
        </p:nvSpPr>
        <p:spPr>
          <a:xfrm>
            <a:off x="1211385" y="4288693"/>
            <a:ext cx="830973" cy="976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699607" y="5738502"/>
            <a:ext cx="1499778" cy="369332"/>
          </a:xfrm>
          <a:prstGeom prst="rect">
            <a:avLst/>
          </a:prstGeom>
          <a:noFill/>
        </p:spPr>
        <p:txBody>
          <a:bodyPr wrap="none" rtlCol="0">
            <a:spAutoFit/>
          </a:bodyPr>
          <a:lstStyle/>
          <a:p>
            <a:r>
              <a:rPr lang="en-US" dirty="0"/>
              <a:t>3</a:t>
            </a:r>
            <a:r>
              <a:rPr lang="en-US" dirty="0" smtClean="0"/>
              <a:t>. Web Fetch</a:t>
            </a:r>
            <a:endParaRPr lang="en-US" dirty="0"/>
          </a:p>
        </p:txBody>
      </p:sp>
      <p:sp>
        <p:nvSpPr>
          <p:cNvPr id="14" name="Right Arrow 13"/>
          <p:cNvSpPr/>
          <p:nvPr/>
        </p:nvSpPr>
        <p:spPr>
          <a:xfrm rot="11650400">
            <a:off x="2257797" y="4930048"/>
            <a:ext cx="3099777" cy="312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350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855793">
            <a:off x="2412497" y="4669748"/>
            <a:ext cx="3099777" cy="312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t="-1030" b="9116"/>
          <a:stretch/>
        </p:blipFill>
        <p:spPr>
          <a:xfrm>
            <a:off x="1072661" y="3770923"/>
            <a:ext cx="1110817" cy="869461"/>
          </a:xfrm>
        </p:spPr>
      </p:pic>
      <p:pic>
        <p:nvPicPr>
          <p:cNvPr id="5" name="Picture 4"/>
          <p:cNvPicPr>
            <a:picLocks noChangeAspect="1"/>
          </p:cNvPicPr>
          <p:nvPr/>
        </p:nvPicPr>
        <p:blipFill>
          <a:blip r:embed="rId3"/>
          <a:stretch>
            <a:fillRect/>
          </a:stretch>
        </p:blipFill>
        <p:spPr>
          <a:xfrm>
            <a:off x="3699607" y="1871785"/>
            <a:ext cx="638908" cy="638908"/>
          </a:xfrm>
          <a:prstGeom prst="rect">
            <a:avLst/>
          </a:prstGeom>
        </p:spPr>
      </p:pic>
      <p:pic>
        <p:nvPicPr>
          <p:cNvPr id="6" name="Picture 5"/>
          <p:cNvPicPr>
            <a:picLocks noChangeAspect="1"/>
          </p:cNvPicPr>
          <p:nvPr/>
        </p:nvPicPr>
        <p:blipFill>
          <a:blip r:embed="rId3"/>
          <a:stretch>
            <a:fillRect/>
          </a:stretch>
        </p:blipFill>
        <p:spPr>
          <a:xfrm>
            <a:off x="5424854" y="3231717"/>
            <a:ext cx="908538" cy="908538"/>
          </a:xfrm>
          <a:prstGeom prst="rect">
            <a:avLst/>
          </a:prstGeom>
        </p:spPr>
      </p:pic>
      <p:pic>
        <p:nvPicPr>
          <p:cNvPr id="7" name="Picture 6"/>
          <p:cNvPicPr>
            <a:picLocks noChangeAspect="1"/>
          </p:cNvPicPr>
          <p:nvPr/>
        </p:nvPicPr>
        <p:blipFill>
          <a:blip r:embed="rId3"/>
          <a:stretch>
            <a:fillRect/>
          </a:stretch>
        </p:blipFill>
        <p:spPr>
          <a:xfrm>
            <a:off x="5503008" y="5359401"/>
            <a:ext cx="908538" cy="908538"/>
          </a:xfrm>
          <a:prstGeom prst="rect">
            <a:avLst/>
          </a:prstGeom>
        </p:spPr>
      </p:pic>
      <p:sp>
        <p:nvSpPr>
          <p:cNvPr id="3" name="TextBox 2"/>
          <p:cNvSpPr txBox="1"/>
          <p:nvPr/>
        </p:nvSpPr>
        <p:spPr>
          <a:xfrm>
            <a:off x="1072661" y="4728308"/>
            <a:ext cx="999004" cy="369332"/>
          </a:xfrm>
          <a:prstGeom prst="rect">
            <a:avLst/>
          </a:prstGeom>
          <a:noFill/>
        </p:spPr>
        <p:txBody>
          <a:bodyPr wrap="none" rtlCol="0">
            <a:spAutoFit/>
          </a:bodyPr>
          <a:lstStyle/>
          <a:p>
            <a:r>
              <a:rPr lang="en-US" dirty="0" smtClean="0"/>
              <a:t>End user</a:t>
            </a:r>
            <a:endParaRPr lang="en-US" dirty="0"/>
          </a:p>
        </p:txBody>
      </p:sp>
      <p:sp>
        <p:nvSpPr>
          <p:cNvPr id="8" name="TextBox 7"/>
          <p:cNvSpPr txBox="1"/>
          <p:nvPr/>
        </p:nvSpPr>
        <p:spPr>
          <a:xfrm>
            <a:off x="3501292" y="2487247"/>
            <a:ext cx="1095172" cy="369332"/>
          </a:xfrm>
          <a:prstGeom prst="rect">
            <a:avLst/>
          </a:prstGeom>
          <a:noFill/>
        </p:spPr>
        <p:txBody>
          <a:bodyPr wrap="none" rtlCol="0">
            <a:spAutoFit/>
          </a:bodyPr>
          <a:lstStyle/>
          <a:p>
            <a:r>
              <a:rPr lang="en-US" dirty="0" smtClean="0"/>
              <a:t>Ad Server</a:t>
            </a:r>
            <a:endParaRPr lang="en-US" dirty="0"/>
          </a:p>
        </p:txBody>
      </p:sp>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
        <p:nvSpPr>
          <p:cNvPr id="13" name="Rectangle 12"/>
          <p:cNvSpPr/>
          <p:nvPr/>
        </p:nvSpPr>
        <p:spPr>
          <a:xfrm>
            <a:off x="1211385" y="4288693"/>
            <a:ext cx="830973" cy="976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00807" y="5738502"/>
            <a:ext cx="2057136" cy="369332"/>
          </a:xfrm>
          <a:prstGeom prst="rect">
            <a:avLst/>
          </a:prstGeom>
          <a:noFill/>
        </p:spPr>
        <p:txBody>
          <a:bodyPr wrap="none" rtlCol="0">
            <a:spAutoFit/>
          </a:bodyPr>
          <a:lstStyle/>
          <a:p>
            <a:r>
              <a:rPr lang="en-US" dirty="0"/>
              <a:t>4</a:t>
            </a:r>
            <a:r>
              <a:rPr lang="en-US" dirty="0" smtClean="0"/>
              <a:t>. Result Web Fetch</a:t>
            </a:r>
            <a:endParaRPr lang="en-US" dirty="0"/>
          </a:p>
        </p:txBody>
      </p:sp>
    </p:spTree>
    <p:extLst>
      <p:ext uri="{BB962C8B-B14F-4D97-AF65-F5344CB8AC3E}">
        <p14:creationId xmlns:p14="http://schemas.microsoft.com/office/powerpoint/2010/main" val="1563761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The Ad Measurement Technique</a:t>
            </a:r>
            <a:endParaRPr lang="en-US" dirty="0">
              <a:solidFill>
                <a:srgbClr val="984807"/>
              </a:solidFill>
            </a:endParaRPr>
          </a:p>
        </p:txBody>
      </p:sp>
      <p:pic>
        <p:nvPicPr>
          <p:cNvPr id="6" name="Picture 5"/>
          <p:cNvPicPr>
            <a:picLocks noChangeAspect="1"/>
          </p:cNvPicPr>
          <p:nvPr/>
        </p:nvPicPr>
        <p:blipFill>
          <a:blip r:embed="rId2"/>
          <a:stretch>
            <a:fillRect/>
          </a:stretch>
        </p:blipFill>
        <p:spPr>
          <a:xfrm>
            <a:off x="5424854" y="3231717"/>
            <a:ext cx="908538" cy="908538"/>
          </a:xfrm>
          <a:prstGeom prst="rect">
            <a:avLst/>
          </a:prstGeom>
        </p:spPr>
      </p:pic>
      <p:pic>
        <p:nvPicPr>
          <p:cNvPr id="7" name="Picture 6"/>
          <p:cNvPicPr>
            <a:picLocks noChangeAspect="1"/>
          </p:cNvPicPr>
          <p:nvPr/>
        </p:nvPicPr>
        <p:blipFill>
          <a:blip r:embed="rId2"/>
          <a:stretch>
            <a:fillRect/>
          </a:stretch>
        </p:blipFill>
        <p:spPr>
          <a:xfrm>
            <a:off x="5503008" y="5359401"/>
            <a:ext cx="908538" cy="908538"/>
          </a:xfrm>
          <a:prstGeom prst="rect">
            <a:avLst/>
          </a:prstGeom>
        </p:spPr>
      </p:pic>
      <p:sp>
        <p:nvSpPr>
          <p:cNvPr id="9" name="TextBox 8"/>
          <p:cNvSpPr txBox="1"/>
          <p:nvPr/>
        </p:nvSpPr>
        <p:spPr>
          <a:xfrm>
            <a:off x="6232769" y="3407675"/>
            <a:ext cx="2693052" cy="369332"/>
          </a:xfrm>
          <a:prstGeom prst="rect">
            <a:avLst/>
          </a:prstGeom>
          <a:noFill/>
        </p:spPr>
        <p:txBody>
          <a:bodyPr wrap="none" rtlCol="0">
            <a:spAutoFit/>
          </a:bodyPr>
          <a:lstStyle/>
          <a:p>
            <a:r>
              <a:rPr lang="en-US" dirty="0" smtClean="0"/>
              <a:t>Authoritative </a:t>
            </a:r>
            <a:r>
              <a:rPr lang="en-US" dirty="0"/>
              <a:t>N</a:t>
            </a:r>
            <a:r>
              <a:rPr lang="en-US" dirty="0" smtClean="0"/>
              <a:t>ame Server</a:t>
            </a:r>
            <a:endParaRPr lang="en-US" dirty="0"/>
          </a:p>
        </p:txBody>
      </p:sp>
      <p:sp>
        <p:nvSpPr>
          <p:cNvPr id="10" name="TextBox 9"/>
          <p:cNvSpPr txBox="1"/>
          <p:nvPr/>
        </p:nvSpPr>
        <p:spPr>
          <a:xfrm>
            <a:off x="6411546" y="5452180"/>
            <a:ext cx="1279317" cy="369332"/>
          </a:xfrm>
          <a:prstGeom prst="rect">
            <a:avLst/>
          </a:prstGeom>
          <a:noFill/>
        </p:spPr>
        <p:txBody>
          <a:bodyPr wrap="none" rtlCol="0">
            <a:spAutoFit/>
          </a:bodyPr>
          <a:lstStyle/>
          <a:p>
            <a:r>
              <a:rPr lang="en-US" dirty="0" smtClean="0"/>
              <a:t>Web Server</a:t>
            </a:r>
            <a:endParaRPr lang="en-US" dirty="0"/>
          </a:p>
        </p:txBody>
      </p:sp>
      <p:sp>
        <p:nvSpPr>
          <p:cNvPr id="12" name="Freeform 11"/>
          <p:cNvSpPr/>
          <p:nvPr/>
        </p:nvSpPr>
        <p:spPr>
          <a:xfrm>
            <a:off x="5225022" y="3011122"/>
            <a:ext cx="1250974" cy="3515008"/>
          </a:xfrm>
          <a:custGeom>
            <a:avLst/>
            <a:gdLst>
              <a:gd name="connsiteX0" fmla="*/ 1095096 w 1250974"/>
              <a:gd name="connsiteY0" fmla="*/ 1648284 h 3515008"/>
              <a:gd name="connsiteX1" fmla="*/ 1101819 w 1250974"/>
              <a:gd name="connsiteY1" fmla="*/ 1493643 h 3515008"/>
              <a:gd name="connsiteX2" fmla="*/ 1034584 w 1250974"/>
              <a:gd name="connsiteY2" fmla="*/ 377537 h 3515008"/>
              <a:gd name="connsiteX3" fmla="*/ 705131 w 1250974"/>
              <a:gd name="connsiteY3" fmla="*/ 1019 h 3515008"/>
              <a:gd name="connsiteX4" fmla="*/ 32778 w 1250974"/>
              <a:gd name="connsiteY4" fmla="*/ 464943 h 3515008"/>
              <a:gd name="connsiteX5" fmla="*/ 153802 w 1250974"/>
              <a:gd name="connsiteY5" fmla="*/ 2791284 h 3515008"/>
              <a:gd name="connsiteX6" fmla="*/ 584107 w 1250974"/>
              <a:gd name="connsiteY6" fmla="*/ 3456913 h 3515008"/>
              <a:gd name="connsiteX7" fmla="*/ 1195949 w 1250974"/>
              <a:gd name="connsiteY7" fmla="*/ 3356060 h 3515008"/>
              <a:gd name="connsiteX8" fmla="*/ 1195949 w 1250974"/>
              <a:gd name="connsiteY8" fmla="*/ 2354254 h 3515008"/>
              <a:gd name="connsiteX9" fmla="*/ 967349 w 1250974"/>
              <a:gd name="connsiteY9" fmla="*/ 1735690 h 351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974" h="3515008">
                <a:moveTo>
                  <a:pt x="1095096" y="1648284"/>
                </a:moveTo>
                <a:cubicBezTo>
                  <a:pt x="1103500" y="1676859"/>
                  <a:pt x="1111904" y="1705434"/>
                  <a:pt x="1101819" y="1493643"/>
                </a:cubicBezTo>
                <a:cubicBezTo>
                  <a:pt x="1091734" y="1281852"/>
                  <a:pt x="1100699" y="626308"/>
                  <a:pt x="1034584" y="377537"/>
                </a:cubicBezTo>
                <a:cubicBezTo>
                  <a:pt x="968469" y="128766"/>
                  <a:pt x="872098" y="-13549"/>
                  <a:pt x="705131" y="1019"/>
                </a:cubicBezTo>
                <a:cubicBezTo>
                  <a:pt x="538164" y="15587"/>
                  <a:pt x="124666" y="-101"/>
                  <a:pt x="32778" y="464943"/>
                </a:cubicBezTo>
                <a:cubicBezTo>
                  <a:pt x="-59110" y="929987"/>
                  <a:pt x="61914" y="2292622"/>
                  <a:pt x="153802" y="2791284"/>
                </a:cubicBezTo>
                <a:cubicBezTo>
                  <a:pt x="245690" y="3289946"/>
                  <a:pt x="410416" y="3362784"/>
                  <a:pt x="584107" y="3456913"/>
                </a:cubicBezTo>
                <a:cubicBezTo>
                  <a:pt x="757798" y="3551042"/>
                  <a:pt x="1093975" y="3539836"/>
                  <a:pt x="1195949" y="3356060"/>
                </a:cubicBezTo>
                <a:cubicBezTo>
                  <a:pt x="1297923" y="3172284"/>
                  <a:pt x="1234049" y="2624316"/>
                  <a:pt x="1195949" y="2354254"/>
                </a:cubicBezTo>
                <a:cubicBezTo>
                  <a:pt x="1157849" y="2084192"/>
                  <a:pt x="1062599" y="1909941"/>
                  <a:pt x="967349" y="173569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flipH="1">
            <a:off x="623942" y="2460812"/>
            <a:ext cx="4190104" cy="2308324"/>
          </a:xfrm>
          <a:prstGeom prst="rect">
            <a:avLst/>
          </a:prstGeom>
          <a:noFill/>
        </p:spPr>
        <p:txBody>
          <a:bodyPr wrap="square" rtlCol="0">
            <a:spAutoFit/>
          </a:bodyPr>
          <a:lstStyle/>
          <a:p>
            <a:r>
              <a:rPr lang="en-US" dirty="0" err="1" smtClean="0"/>
              <a:t>Linode</a:t>
            </a:r>
            <a:r>
              <a:rPr lang="en-US" dirty="0" smtClean="0"/>
              <a:t> servers (x6)</a:t>
            </a:r>
          </a:p>
          <a:p>
            <a:endParaRPr lang="en-US" dirty="0" smtClean="0"/>
          </a:p>
          <a:p>
            <a:r>
              <a:rPr lang="en-US" dirty="0" smtClean="0"/>
              <a:t>DNS: </a:t>
            </a:r>
            <a:r>
              <a:rPr lang="en-US" dirty="0" err="1" smtClean="0"/>
              <a:t>Customised</a:t>
            </a:r>
            <a:r>
              <a:rPr lang="en-US" dirty="0" smtClean="0"/>
              <a:t> EVLDNS server allowing</a:t>
            </a:r>
          </a:p>
          <a:p>
            <a:pPr lvl="1"/>
            <a:r>
              <a:rPr lang="en-US" dirty="0" smtClean="0"/>
              <a:t>DNSSEC-signed pseudo wildcard signed subdomains*</a:t>
            </a:r>
          </a:p>
          <a:p>
            <a:r>
              <a:rPr lang="en-US" dirty="0" smtClean="0"/>
              <a:t>WEB: NGINX – small dynamic content </a:t>
            </a:r>
          </a:p>
          <a:p>
            <a:pPr lvl="1"/>
            <a:r>
              <a:rPr lang="en-US" dirty="0" smtClean="0"/>
              <a:t>Server</a:t>
            </a:r>
          </a:p>
          <a:p>
            <a:r>
              <a:rPr lang="en-US" dirty="0" smtClean="0"/>
              <a:t>TCPDUMP: full packet capture log</a:t>
            </a:r>
            <a:endParaRPr lang="en-US" dirty="0"/>
          </a:p>
        </p:txBody>
      </p:sp>
      <p:sp>
        <p:nvSpPr>
          <p:cNvPr id="17" name="TextBox 16"/>
          <p:cNvSpPr txBox="1"/>
          <p:nvPr/>
        </p:nvSpPr>
        <p:spPr>
          <a:xfrm>
            <a:off x="1183342" y="6547910"/>
            <a:ext cx="2545249" cy="276999"/>
          </a:xfrm>
          <a:prstGeom prst="rect">
            <a:avLst/>
          </a:prstGeom>
          <a:noFill/>
        </p:spPr>
        <p:txBody>
          <a:bodyPr wrap="none" rtlCol="0">
            <a:spAutoFit/>
          </a:bodyPr>
          <a:lstStyle/>
          <a:p>
            <a:r>
              <a:rPr lang="en-US" sz="1200" dirty="0" smtClean="0"/>
              <a:t>* </a:t>
            </a:r>
            <a:r>
              <a:rPr lang="en-US" sz="1200" smtClean="0"/>
              <a:t>Thanks to Ray </a:t>
            </a:r>
            <a:r>
              <a:rPr lang="en-US" sz="1200" dirty="0" smtClean="0"/>
              <a:t>Bellis and ISC for this!</a:t>
            </a:r>
            <a:endParaRPr lang="en-US" sz="1200" dirty="0"/>
          </a:p>
        </p:txBody>
      </p:sp>
    </p:spTree>
    <p:extLst>
      <p:ext uri="{BB962C8B-B14F-4D97-AF65-F5344CB8AC3E}">
        <p14:creationId xmlns:p14="http://schemas.microsoft.com/office/powerpoint/2010/main" val="72038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Variables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DNS</a:t>
            </a:r>
          </a:p>
          <a:p>
            <a:pPr lvl="1"/>
            <a:r>
              <a:rPr lang="en-US" dirty="0" smtClean="0"/>
              <a:t>DNSSEC</a:t>
            </a:r>
          </a:p>
          <a:p>
            <a:pPr lvl="1"/>
            <a:r>
              <a:rPr lang="en-US" dirty="0" smtClean="0"/>
              <a:t>DNSSEC signing algorithms</a:t>
            </a:r>
          </a:p>
          <a:p>
            <a:pPr lvl="1"/>
            <a:r>
              <a:rPr lang="en-US" dirty="0" smtClean="0"/>
              <a:t>Response size</a:t>
            </a:r>
          </a:p>
          <a:p>
            <a:pPr lvl="1"/>
            <a:r>
              <a:rPr lang="en-US" dirty="0" smtClean="0"/>
              <a:t>TCP support</a:t>
            </a:r>
          </a:p>
          <a:p>
            <a:pPr lvl="1"/>
            <a:r>
              <a:rPr lang="en-US" dirty="0" smtClean="0"/>
              <a:t>V4 vs V6 DNS transport</a:t>
            </a:r>
          </a:p>
          <a:p>
            <a:pPr lvl="1"/>
            <a:r>
              <a:rPr lang="en-US" dirty="0" smtClean="0"/>
              <a:t>UDP </a:t>
            </a:r>
            <a:r>
              <a:rPr lang="en-US" dirty="0" err="1" smtClean="0"/>
              <a:t>behaviour</a:t>
            </a:r>
            <a:endParaRPr lang="en-US" dirty="0" smtClean="0"/>
          </a:p>
          <a:p>
            <a:pPr lvl="1"/>
            <a:r>
              <a:rPr lang="en-US" dirty="0" smtClean="0"/>
              <a:t>UDP Fragmentation</a:t>
            </a:r>
          </a:p>
          <a:p>
            <a:pPr lvl="1"/>
            <a:r>
              <a:rPr lang="en-US" dirty="0" smtClean="0"/>
              <a:t>CNAME / DNAME support</a:t>
            </a:r>
          </a:p>
          <a:p>
            <a:pPr lvl="1"/>
            <a:r>
              <a:rPr lang="en-US" dirty="0" smtClean="0"/>
              <a:t>DNS Robustness</a:t>
            </a:r>
          </a:p>
          <a:p>
            <a:pPr lvl="1"/>
            <a:r>
              <a:rPr lang="en-US" dirty="0" smtClean="0"/>
              <a:t>Resolver distribution</a:t>
            </a:r>
          </a:p>
          <a:p>
            <a:pPr lvl="1"/>
            <a:endParaRPr lang="en-US" dirty="0"/>
          </a:p>
        </p:txBody>
      </p:sp>
    </p:spTree>
    <p:extLst>
      <p:ext uri="{BB962C8B-B14F-4D97-AF65-F5344CB8AC3E}">
        <p14:creationId xmlns:p14="http://schemas.microsoft.com/office/powerpoint/2010/main" val="1168888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rPr>
              <a:t>Experiment Variables</a:t>
            </a:r>
            <a:endParaRPr lang="en-US" dirty="0">
              <a:solidFill>
                <a:schemeClr val="accent6">
                  <a:lumMod val="50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URL</a:t>
            </a:r>
          </a:p>
          <a:p>
            <a:pPr lvl="1"/>
            <a:r>
              <a:rPr lang="en-US" dirty="0" smtClean="0"/>
              <a:t>V4 / V6</a:t>
            </a:r>
          </a:p>
          <a:p>
            <a:pPr lvl="1"/>
            <a:r>
              <a:rPr lang="en-US" dirty="0" smtClean="0"/>
              <a:t>RTT variance</a:t>
            </a:r>
          </a:p>
          <a:p>
            <a:pPr lvl="1"/>
            <a:r>
              <a:rPr lang="en-US" dirty="0" smtClean="0"/>
              <a:t>TCP handshake robustness</a:t>
            </a:r>
          </a:p>
          <a:p>
            <a:pPr lvl="1"/>
            <a:r>
              <a:rPr lang="en-US" dirty="0" smtClean="0"/>
              <a:t>OS / Browser variance</a:t>
            </a:r>
          </a:p>
          <a:p>
            <a:pPr lvl="1"/>
            <a:r>
              <a:rPr lang="en-US" dirty="0" smtClean="0"/>
              <a:t>TCP MSS / Packet fragmentation</a:t>
            </a:r>
          </a:p>
          <a:p>
            <a:pPr lvl="1"/>
            <a:r>
              <a:rPr lang="en-US" dirty="0" smtClean="0"/>
              <a:t>Path MTU </a:t>
            </a:r>
            <a:r>
              <a:rPr lang="en-US" dirty="0" err="1" smtClean="0"/>
              <a:t>behaviour</a:t>
            </a:r>
            <a:endParaRPr lang="en-US" dirty="0" smtClean="0"/>
          </a:p>
          <a:p>
            <a:pPr lvl="1"/>
            <a:r>
              <a:rPr lang="en-US" dirty="0" smtClean="0"/>
              <a:t>URL stalking</a:t>
            </a:r>
          </a:p>
          <a:p>
            <a:pPr lvl="1"/>
            <a:r>
              <a:rPr lang="en-US" dirty="0" smtClean="0"/>
              <a:t>Address permanence characteristics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141970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15"/>
            <a:ext cx="8229600" cy="1143000"/>
          </a:xfrm>
        </p:spPr>
        <p:txBody>
          <a:bodyPr/>
          <a:lstStyle/>
          <a:p>
            <a:r>
              <a:rPr lang="en-US" dirty="0" smtClean="0">
                <a:solidFill>
                  <a:schemeClr val="accent6">
                    <a:lumMod val="50000"/>
                  </a:schemeClr>
                </a:solidFill>
              </a:rPr>
              <a:t>Experiment Variables</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buNone/>
            </a:pPr>
            <a:r>
              <a:rPr lang="en-US" dirty="0" smtClean="0"/>
              <a:t>DNS + URL</a:t>
            </a:r>
          </a:p>
          <a:p>
            <a:pPr lvl="1"/>
            <a:r>
              <a:rPr lang="en-US" dirty="0" smtClean="0"/>
              <a:t>User to Resolver mapping</a:t>
            </a:r>
          </a:p>
          <a:p>
            <a:pPr lvl="1"/>
            <a:r>
              <a:rPr lang="en-US" dirty="0" smtClean="0"/>
              <a:t>Cache refresh characteristics</a:t>
            </a:r>
          </a:p>
          <a:p>
            <a:pPr lvl="1"/>
            <a:endParaRPr lang="en-US" dirty="0"/>
          </a:p>
        </p:txBody>
      </p:sp>
    </p:spTree>
    <p:extLst>
      <p:ext uri="{BB962C8B-B14F-4D97-AF65-F5344CB8AC3E}">
        <p14:creationId xmlns:p14="http://schemas.microsoft.com/office/powerpoint/2010/main" val="693060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What’s it good for?</a:t>
            </a:r>
            <a:endParaRPr lang="en-US" dirty="0">
              <a:solidFill>
                <a:srgbClr val="984807"/>
              </a:solidFill>
            </a:endParaRPr>
          </a:p>
        </p:txBody>
      </p:sp>
      <p:sp>
        <p:nvSpPr>
          <p:cNvPr id="3" name="Content Placeholder 2"/>
          <p:cNvSpPr>
            <a:spLocks noGrp="1"/>
          </p:cNvSpPr>
          <p:nvPr>
            <p:ph idx="1"/>
          </p:nvPr>
        </p:nvSpPr>
        <p:spPr/>
        <p:txBody>
          <a:bodyPr>
            <a:normAutofit/>
          </a:bodyPr>
          <a:lstStyle/>
          <a:p>
            <a:pPr marL="0" indent="0">
              <a:buNone/>
            </a:pPr>
            <a:r>
              <a:rPr lang="en-US" dirty="0" smtClean="0"/>
              <a:t>This approach allows us to analyze user </a:t>
            </a:r>
            <a:r>
              <a:rPr lang="en-US" dirty="0" err="1" smtClean="0"/>
              <a:t>behaviour</a:t>
            </a:r>
            <a:r>
              <a:rPr lang="en-US" dirty="0" smtClean="0"/>
              <a:t> when presented with particular tests</a:t>
            </a:r>
          </a:p>
          <a:p>
            <a:pPr lvl="1"/>
            <a:r>
              <a:rPr lang="en-US" dirty="0" smtClean="0"/>
              <a:t>DNS: response size, TCP </a:t>
            </a:r>
            <a:r>
              <a:rPr lang="en-US" dirty="0" err="1" smtClean="0"/>
              <a:t>behaviour</a:t>
            </a:r>
            <a:r>
              <a:rPr lang="en-US" dirty="0" smtClean="0"/>
              <a:t>, resolver distribution, matching resolvers to users, resolver timers, EDNS0 use, EDNS0 client subnet use and accuracy, dual stack </a:t>
            </a:r>
            <a:r>
              <a:rPr lang="en-US" dirty="0" err="1" smtClean="0"/>
              <a:t>behaviour</a:t>
            </a:r>
            <a:r>
              <a:rPr lang="en-US" dirty="0" smtClean="0"/>
              <a:t>, response size,…</a:t>
            </a:r>
          </a:p>
          <a:p>
            <a:pPr lvl="1"/>
            <a:r>
              <a:rPr lang="en-US" dirty="0" smtClean="0"/>
              <a:t>Web: Protocol preference, dual stack </a:t>
            </a:r>
            <a:r>
              <a:rPr lang="en-US" dirty="0" err="1" smtClean="0"/>
              <a:t>behaviour</a:t>
            </a:r>
            <a:r>
              <a:rPr lang="en-US" dirty="0" smtClean="0"/>
              <a:t>, response size, fragmentation </a:t>
            </a:r>
            <a:r>
              <a:rPr lang="en-US" dirty="0" err="1" smtClean="0"/>
              <a:t>behaviour</a:t>
            </a:r>
            <a:r>
              <a:rPr lang="en-US" dirty="0" smtClean="0"/>
              <a:t>, … </a:t>
            </a:r>
            <a:endParaRPr lang="en-US" dirty="0"/>
          </a:p>
        </p:txBody>
      </p:sp>
    </p:spTree>
    <p:extLst>
      <p:ext uri="{BB962C8B-B14F-4D97-AF65-F5344CB8AC3E}">
        <p14:creationId xmlns:p14="http://schemas.microsoft.com/office/powerpoint/2010/main" val="3456943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rPr>
              <a:t>(Some) Studies so far</a:t>
            </a:r>
            <a:endParaRPr lang="en-US" dirty="0">
              <a:solidFill>
                <a:schemeClr val="accent6">
                  <a:lumMod val="50000"/>
                </a:schemeClr>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We’ve used this platform to look at large scale measurements of:</a:t>
            </a:r>
          </a:p>
          <a:p>
            <a:pPr lvl="1"/>
            <a:r>
              <a:rPr lang="en-US" dirty="0" smtClean="0"/>
              <a:t>IPv6 penetration</a:t>
            </a:r>
          </a:p>
          <a:p>
            <a:pPr lvl="1"/>
            <a:r>
              <a:rPr lang="en-US" dirty="0" smtClean="0"/>
              <a:t>IPv6 performance and robustness</a:t>
            </a:r>
          </a:p>
          <a:p>
            <a:pPr lvl="1"/>
            <a:r>
              <a:rPr lang="en-US" dirty="0" smtClean="0"/>
              <a:t>DNSSEC Validation</a:t>
            </a:r>
          </a:p>
          <a:p>
            <a:pPr lvl="1"/>
            <a:r>
              <a:rPr lang="en-US" dirty="0" smtClean="0"/>
              <a:t>DNSSEC performance</a:t>
            </a:r>
          </a:p>
          <a:p>
            <a:pPr lvl="1"/>
            <a:r>
              <a:rPr lang="en-US" dirty="0" smtClean="0"/>
              <a:t>Packet Fragments / Path MTU</a:t>
            </a:r>
          </a:p>
          <a:p>
            <a:pPr lvl="1"/>
            <a:r>
              <a:rPr lang="en-US" dirty="0" err="1" smtClean="0"/>
              <a:t>gTLD</a:t>
            </a:r>
            <a:r>
              <a:rPr lang="en-US" dirty="0" smtClean="0"/>
              <a:t> acceptance</a:t>
            </a:r>
          </a:p>
          <a:p>
            <a:pPr lvl="1"/>
            <a:r>
              <a:rPr lang="en-US" dirty="0" smtClean="0"/>
              <a:t>Name Collisions</a:t>
            </a:r>
          </a:p>
          <a:p>
            <a:pPr lvl="1"/>
            <a:r>
              <a:rPr lang="en-US" dirty="0" smtClean="0"/>
              <a:t>DNS response size </a:t>
            </a:r>
            <a:r>
              <a:rPr lang="en-US" dirty="0" err="1" smtClean="0"/>
              <a:t>behaviours</a:t>
            </a:r>
            <a:endParaRPr lang="en-US" dirty="0" smtClean="0"/>
          </a:p>
          <a:p>
            <a:endParaRPr lang="en-US" dirty="0" smtClean="0"/>
          </a:p>
          <a:p>
            <a:endParaRPr lang="en-US" dirty="0"/>
          </a:p>
        </p:txBody>
      </p:sp>
    </p:spTree>
    <p:extLst>
      <p:ext uri="{BB962C8B-B14F-4D97-AF65-F5344CB8AC3E}">
        <p14:creationId xmlns:p14="http://schemas.microsoft.com/office/powerpoint/2010/main" val="1584815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“Measurable” Questions?</a:t>
            </a:r>
            <a:endParaRPr lang="en-US" dirty="0">
              <a:solidFill>
                <a:srgbClr val="984807"/>
              </a:solidFill>
            </a:endParaRPr>
          </a:p>
        </p:txBody>
      </p:sp>
      <p:sp>
        <p:nvSpPr>
          <p:cNvPr id="3" name="Content Placeholder 2"/>
          <p:cNvSpPr>
            <a:spLocks noGrp="1"/>
          </p:cNvSpPr>
          <p:nvPr>
            <p:ph idx="1"/>
          </p:nvPr>
        </p:nvSpPr>
        <p:spPr/>
        <p:txBody>
          <a:bodyPr>
            <a:normAutofit lnSpcReduction="10000"/>
          </a:bodyPr>
          <a:lstStyle/>
          <a:p>
            <a:r>
              <a:rPr lang="en-US" sz="2800" dirty="0" smtClean="0"/>
              <a:t>How many routes are IPv6 routes?</a:t>
            </a:r>
          </a:p>
          <a:p>
            <a:r>
              <a:rPr lang="en-US" sz="2800" dirty="0" smtClean="0"/>
              <a:t>How many service providers offer IPv6?</a:t>
            </a:r>
          </a:p>
          <a:p>
            <a:r>
              <a:rPr lang="en-US" sz="2800" dirty="0" smtClean="0"/>
              <a:t>How many domain names have AAAA RRs?</a:t>
            </a:r>
          </a:p>
          <a:p>
            <a:r>
              <a:rPr lang="en-US" sz="2800" dirty="0" smtClean="0"/>
              <a:t>How many domains are DNSSEC signed?</a:t>
            </a:r>
          </a:p>
          <a:p>
            <a:r>
              <a:rPr lang="en-US" sz="2800" dirty="0" smtClean="0"/>
              <a:t>How many DNS queries are made over IPv6?</a:t>
            </a:r>
          </a:p>
          <a:p>
            <a:r>
              <a:rPr lang="en-US" sz="2800" dirty="0"/>
              <a:t>How much traffic uses IPv6?</a:t>
            </a:r>
          </a:p>
          <a:p>
            <a:r>
              <a:rPr lang="en-US" sz="2800" dirty="0"/>
              <a:t>How many connections use IPv6?</a:t>
            </a:r>
          </a:p>
          <a:p>
            <a:endParaRPr lang="en-US" sz="2800" dirty="0" smtClean="0"/>
          </a:p>
          <a:p>
            <a:pPr marL="0" indent="0">
              <a:buNone/>
            </a:pPr>
            <a:r>
              <a:rPr lang="en-US" sz="2800" dirty="0" smtClean="0"/>
              <a:t>     …</a:t>
            </a:r>
          </a:p>
        </p:txBody>
      </p:sp>
    </p:spTree>
    <p:extLst>
      <p:ext uri="{BB962C8B-B14F-4D97-AF65-F5344CB8AC3E}">
        <p14:creationId xmlns:p14="http://schemas.microsoft.com/office/powerpoint/2010/main" val="657696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But…</a:t>
            </a:r>
            <a:endParaRPr lang="en-US" dirty="0">
              <a:solidFill>
                <a:srgbClr val="984807"/>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It’s not a general purpose compute platform, so it can’t do many things</a:t>
            </a:r>
          </a:p>
          <a:p>
            <a:pPr lvl="1"/>
            <a:r>
              <a:rPr lang="en-US" dirty="0" smtClean="0"/>
              <a:t>Ping, </a:t>
            </a:r>
            <a:r>
              <a:rPr lang="en-US" dirty="0" err="1" smtClean="0"/>
              <a:t>traceroute</a:t>
            </a:r>
            <a:r>
              <a:rPr lang="en-US" dirty="0" smtClean="0"/>
              <a:t>, </a:t>
            </a:r>
            <a:r>
              <a:rPr lang="en-US" dirty="0" err="1" smtClean="0"/>
              <a:t>etc</a:t>
            </a:r>
            <a:endParaRPr lang="en-US" dirty="0" smtClean="0"/>
          </a:p>
          <a:p>
            <a:pPr lvl="1"/>
            <a:r>
              <a:rPr lang="en-US" dirty="0" smtClean="0"/>
              <a:t>Send data to any destination</a:t>
            </a:r>
          </a:p>
          <a:p>
            <a:pPr lvl="1"/>
            <a:r>
              <a:rPr lang="en-US" dirty="0" smtClean="0"/>
              <a:t>Pull data from any destination</a:t>
            </a:r>
          </a:p>
          <a:p>
            <a:pPr lvl="1"/>
            <a:r>
              <a:rPr lang="en-US" dirty="0" smtClean="0"/>
              <a:t>Use different </a:t>
            </a:r>
            <a:r>
              <a:rPr lang="en-US" dirty="0" smtClean="0"/>
              <a:t>protocols</a:t>
            </a:r>
          </a:p>
          <a:p>
            <a:pPr lvl="1"/>
            <a:endParaRPr lang="en-US" dirty="0" smtClean="0"/>
          </a:p>
          <a:p>
            <a:pPr marL="0" indent="0">
              <a:buNone/>
            </a:pPr>
            <a:r>
              <a:rPr lang="en-US" dirty="0" smtClean="0"/>
              <a:t>This is a “many-to-one” styled setup where the server instrumentation provides insight on the inferred </a:t>
            </a:r>
            <a:r>
              <a:rPr lang="en-US" dirty="0" err="1" smtClean="0"/>
              <a:t>behaviour</a:t>
            </a:r>
            <a:r>
              <a:rPr lang="en-US" dirty="0" smtClean="0"/>
              <a:t> of the edges</a:t>
            </a:r>
            <a:endParaRPr lang="en-US" dirty="0"/>
          </a:p>
        </p:txBody>
      </p:sp>
    </p:spTree>
    <p:extLst>
      <p:ext uri="{BB962C8B-B14F-4D97-AF65-F5344CB8AC3E}">
        <p14:creationId xmlns:p14="http://schemas.microsoft.com/office/powerpoint/2010/main" val="787801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In Summary…</a:t>
            </a:r>
            <a:endParaRPr lang="en-US" dirty="0">
              <a:solidFill>
                <a:srgbClr val="984807"/>
              </a:solidFill>
            </a:endParaRPr>
          </a:p>
        </p:txBody>
      </p:sp>
      <p:sp>
        <p:nvSpPr>
          <p:cNvPr id="3" name="Content Placeholder 2"/>
          <p:cNvSpPr>
            <a:spLocks noGrp="1"/>
          </p:cNvSpPr>
          <p:nvPr>
            <p:ph idx="1"/>
          </p:nvPr>
        </p:nvSpPr>
        <p:spPr/>
        <p:txBody>
          <a:bodyPr>
            <a:normAutofit fontScale="85000" lnSpcReduction="20000"/>
          </a:bodyPr>
          <a:lstStyle/>
          <a:p>
            <a:pPr>
              <a:spcBef>
                <a:spcPts val="1368"/>
              </a:spcBef>
            </a:pPr>
            <a:r>
              <a:rPr lang="en-US" dirty="0" smtClean="0"/>
              <a:t>Measuring what happens at the user level by measuring some artifact or </a:t>
            </a:r>
            <a:r>
              <a:rPr lang="en-US" dirty="0" err="1" smtClean="0"/>
              <a:t>behaviour</a:t>
            </a:r>
            <a:r>
              <a:rPr lang="en-US" dirty="0" smtClean="0"/>
              <a:t> in the infrastructure and inferring some form of user </a:t>
            </a:r>
            <a:r>
              <a:rPr lang="en-US" dirty="0" err="1" smtClean="0"/>
              <a:t>behaviour</a:t>
            </a:r>
            <a:r>
              <a:rPr lang="en-US" dirty="0" smtClean="0"/>
              <a:t> is always going to be a guess of some form</a:t>
            </a:r>
          </a:p>
          <a:p>
            <a:pPr>
              <a:spcBef>
                <a:spcPts val="1368"/>
              </a:spcBef>
            </a:pPr>
            <a:r>
              <a:rPr lang="en-US" dirty="0" smtClean="0"/>
              <a:t>If you really want to measure user </a:t>
            </a:r>
            <a:r>
              <a:rPr lang="en-US" dirty="0" err="1" smtClean="0"/>
              <a:t>behaviour</a:t>
            </a:r>
            <a:r>
              <a:rPr lang="en-US" dirty="0" smtClean="0"/>
              <a:t> then its useful to trigger the user to behave in the way you want to study or measure </a:t>
            </a:r>
          </a:p>
          <a:p>
            <a:pPr>
              <a:spcBef>
                <a:spcPts val="1368"/>
              </a:spcBef>
            </a:pPr>
            <a:r>
              <a:rPr lang="en-US" dirty="0" smtClean="0"/>
              <a:t>The technique of embedding simple test code behind ads is one way of achieving this objective</a:t>
            </a:r>
            <a:endParaRPr lang="en-US" dirty="0"/>
          </a:p>
          <a:p>
            <a:pPr lvl="1">
              <a:spcBef>
                <a:spcPts val="1368"/>
              </a:spcBef>
            </a:pPr>
            <a:r>
              <a:rPr lang="en-US" dirty="0" smtClean="0"/>
              <a:t>for certain kinds of </a:t>
            </a:r>
            <a:r>
              <a:rPr lang="en-US" dirty="0" err="1" smtClean="0"/>
              <a:t>behaviours</a:t>
            </a:r>
            <a:r>
              <a:rPr lang="en-US" dirty="0" smtClean="0"/>
              <a:t> relating to the DNS and to URL fetching</a:t>
            </a:r>
          </a:p>
          <a:p>
            <a:pPr>
              <a:spcBef>
                <a:spcPts val="1368"/>
              </a:spcBef>
            </a:pPr>
            <a:endParaRPr lang="en-US" dirty="0"/>
          </a:p>
        </p:txBody>
      </p:sp>
    </p:spTree>
    <p:extLst>
      <p:ext uri="{BB962C8B-B14F-4D97-AF65-F5344CB8AC3E}">
        <p14:creationId xmlns:p14="http://schemas.microsoft.com/office/powerpoint/2010/main" val="3433028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6709" y="1858355"/>
            <a:ext cx="1011815" cy="1200329"/>
          </a:xfrm>
          <a:prstGeom prst="rect">
            <a:avLst/>
          </a:prstGeom>
          <a:noFill/>
        </p:spPr>
        <p:txBody>
          <a:bodyPr wrap="none" rtlCol="0">
            <a:spAutoFit/>
          </a:bodyPr>
          <a:lstStyle/>
          <a:p>
            <a:r>
              <a:rPr lang="en-US" sz="3600" b="1" smtClean="0">
                <a:latin typeface="Max's Handwritin"/>
                <a:cs typeface="Max's Handwritin"/>
              </a:rPr>
              <a:t>Thanks!</a:t>
            </a:r>
            <a:endParaRPr lang="en-US" sz="3600" b="1" dirty="0" smtClean="0">
              <a:latin typeface="Max's Handwritin"/>
              <a:cs typeface="Max's Handwritin"/>
            </a:endParaRPr>
          </a:p>
          <a:p>
            <a:endParaRPr lang="en-US" sz="3600" b="1" dirty="0">
              <a:latin typeface="Max's Handwritin"/>
              <a:cs typeface="Max's Handwritin"/>
            </a:endParaRPr>
          </a:p>
        </p:txBody>
      </p:sp>
    </p:spTree>
    <p:extLst>
      <p:ext uri="{BB962C8B-B14F-4D97-AF65-F5344CB8AC3E}">
        <p14:creationId xmlns:p14="http://schemas.microsoft.com/office/powerpoint/2010/main" val="2727747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984807"/>
                </a:solidFill>
              </a:rPr>
              <a:t>Additional Slides</a:t>
            </a:r>
            <a:endParaRPr lang="en-US" dirty="0">
              <a:solidFill>
                <a:srgbClr val="984807"/>
              </a:solidFill>
            </a:endParaRPr>
          </a:p>
        </p:txBody>
      </p:sp>
    </p:spTree>
    <p:extLst>
      <p:ext uri="{BB962C8B-B14F-4D97-AF65-F5344CB8AC3E}">
        <p14:creationId xmlns:p14="http://schemas.microsoft.com/office/powerpoint/2010/main" val="14558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Advertising placement logic</a:t>
            </a:r>
            <a:endParaRPr lang="en-US" dirty="0">
              <a:solidFill>
                <a:srgbClr val="984807"/>
              </a:solidFill>
            </a:endParaRPr>
          </a:p>
        </p:txBody>
      </p:sp>
      <p:sp>
        <p:nvSpPr>
          <p:cNvPr id="3" name="Content Placeholder 2"/>
          <p:cNvSpPr>
            <a:spLocks noGrp="1"/>
          </p:cNvSpPr>
          <p:nvPr>
            <p:ph idx="1"/>
          </p:nvPr>
        </p:nvSpPr>
        <p:spPr>
          <a:xfrm>
            <a:off x="457200" y="1600200"/>
            <a:ext cx="7438884" cy="4525963"/>
          </a:xfrm>
        </p:spPr>
        <p:txBody>
          <a:bodyPr>
            <a:normAutofit fontScale="55000" lnSpcReduction="20000"/>
          </a:bodyPr>
          <a:lstStyle/>
          <a:p>
            <a:pPr marL="0" indent="0">
              <a:buNone/>
            </a:pPr>
            <a:r>
              <a:rPr lang="en-US" dirty="0" smtClean="0"/>
              <a:t>Fresh </a:t>
            </a:r>
            <a:r>
              <a:rPr lang="en-US" dirty="0"/>
              <a:t>E</a:t>
            </a:r>
            <a:r>
              <a:rPr lang="en-US" dirty="0" smtClean="0"/>
              <a:t>yeballs == Unique IPs</a:t>
            </a:r>
          </a:p>
          <a:p>
            <a:pPr lvl="1"/>
            <a:r>
              <a:rPr lang="en-US" dirty="0" smtClean="0"/>
              <a:t>We have good evidence the advertising channel is able to sustain a constant supply of unique IP addresses</a:t>
            </a:r>
          </a:p>
          <a:p>
            <a:pPr lvl="1"/>
            <a:endParaRPr lang="en-US" dirty="0" smtClean="0"/>
          </a:p>
          <a:p>
            <a:pPr marL="0" indent="0">
              <a:buNone/>
            </a:pPr>
            <a:r>
              <a:rPr lang="en-US" dirty="0" smtClean="0"/>
              <a:t>Pay by impression</a:t>
            </a:r>
          </a:p>
          <a:p>
            <a:pPr lvl="1"/>
            <a:r>
              <a:rPr lang="en-US" dirty="0" smtClean="0"/>
              <a:t>If you select a preference for impressions, then the channel tries hard to present your ad to as many unique IPs as possible</a:t>
            </a:r>
          </a:p>
          <a:p>
            <a:endParaRPr lang="en-US" dirty="0" smtClean="0"/>
          </a:p>
          <a:p>
            <a:pPr marL="0" indent="0">
              <a:buNone/>
            </a:pPr>
            <a:r>
              <a:rPr lang="en-US" dirty="0" smtClean="0"/>
              <a:t>Time/Location/Context tuned</a:t>
            </a:r>
          </a:p>
          <a:p>
            <a:pPr lvl="1"/>
            <a:r>
              <a:rPr lang="en-US" dirty="0" smtClean="0"/>
              <a:t>Can select for time of day, physical location or keyword contexts (for search-related ads)</a:t>
            </a:r>
          </a:p>
          <a:p>
            <a:pPr lvl="1"/>
            <a:r>
              <a:rPr lang="en-US" dirty="0" smtClean="0"/>
              <a:t>But if you don’t select, then placement is generalized</a:t>
            </a:r>
          </a:p>
          <a:p>
            <a:endParaRPr lang="en-US" dirty="0" smtClean="0"/>
          </a:p>
          <a:p>
            <a:pPr marL="0" indent="0">
              <a:buNone/>
            </a:pPr>
            <a:r>
              <a:rPr lang="en-US" dirty="0" smtClean="0"/>
              <a:t>Aim to fill budget</a:t>
            </a:r>
          </a:p>
          <a:p>
            <a:pPr lvl="1"/>
            <a:r>
              <a:rPr lang="en-US" dirty="0" smtClean="0"/>
              <a:t>If you request $100 of placement a day, then inside the ad placement machinery an algorithm tries hard to achieve even placement loads, but in the end, will ‘soak’ place your ad to achieve enough views to bill you that target of $100</a:t>
            </a:r>
          </a:p>
          <a:p>
            <a:pPr lvl="1"/>
            <a:endParaRPr lang="en-US" dirty="0"/>
          </a:p>
        </p:txBody>
      </p:sp>
    </p:spTree>
    <p:extLst>
      <p:ext uri="{BB962C8B-B14F-4D97-AF65-F5344CB8AC3E}">
        <p14:creationId xmlns:p14="http://schemas.microsoft.com/office/powerpoint/2010/main" val="2498496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3-2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6420255"/>
          </a:xfrm>
          <a:prstGeom prst="rect">
            <a:avLst/>
          </a:prstGeom>
        </p:spPr>
      </p:pic>
      <p:sp>
        <p:nvSpPr>
          <p:cNvPr id="4" name="Slide Number Placeholder 3"/>
          <p:cNvSpPr>
            <a:spLocks noGrp="1"/>
          </p:cNvSpPr>
          <p:nvPr>
            <p:ph type="sldNum" sz="quarter" idx="12"/>
          </p:nvPr>
        </p:nvSpPr>
        <p:spPr/>
        <p:txBody>
          <a:bodyPr/>
          <a:lstStyle/>
          <a:p>
            <a:fld id="{C9D1D750-75AA-664F-9C4C-F288CAC0EE1A}" type="slidenum">
              <a:rPr lang="en-US" smtClean="0"/>
              <a:t>35</a:t>
            </a:fld>
            <a:endParaRPr lang="en-US"/>
          </a:p>
        </p:txBody>
      </p:sp>
      <p:sp>
        <p:nvSpPr>
          <p:cNvPr id="3" name="TextBox 2"/>
          <p:cNvSpPr txBox="1"/>
          <p:nvPr/>
        </p:nvSpPr>
        <p:spPr>
          <a:xfrm>
            <a:off x="226446" y="68413"/>
            <a:ext cx="4201089" cy="369332"/>
          </a:xfrm>
          <a:prstGeom prst="rect">
            <a:avLst/>
          </a:prstGeom>
          <a:noFill/>
        </p:spPr>
        <p:txBody>
          <a:bodyPr wrap="none" rtlCol="0">
            <a:spAutoFit/>
          </a:bodyPr>
          <a:lstStyle/>
          <a:p>
            <a:r>
              <a:rPr lang="en-US" b="1" dirty="0" smtClean="0">
                <a:solidFill>
                  <a:srgbClr val="984807"/>
                </a:solidFill>
                <a:latin typeface="Powderfinger Type"/>
                <a:cs typeface="Powderfinger Type"/>
              </a:rPr>
              <a:t>Ad Placement Training – Day 1</a:t>
            </a:r>
            <a:endParaRPr lang="en-US" b="1" dirty="0">
              <a:solidFill>
                <a:srgbClr val="984807"/>
              </a:solidFill>
              <a:latin typeface="Powderfinger Type"/>
              <a:cs typeface="Powderfinger Type"/>
            </a:endParaRPr>
          </a:p>
        </p:txBody>
      </p:sp>
    </p:spTree>
    <p:extLst>
      <p:ext uri="{BB962C8B-B14F-4D97-AF65-F5344CB8AC3E}">
        <p14:creationId xmlns:p14="http://schemas.microsoft.com/office/powerpoint/2010/main" val="3910631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3-22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6420255"/>
          </a:xfrm>
          <a:prstGeom prst="rect">
            <a:avLst/>
          </a:prstGeom>
        </p:spPr>
      </p:pic>
      <p:sp>
        <p:nvSpPr>
          <p:cNvPr id="2" name="Slide Number Placeholder 1"/>
          <p:cNvSpPr>
            <a:spLocks noGrp="1"/>
          </p:cNvSpPr>
          <p:nvPr>
            <p:ph type="sldNum" sz="quarter" idx="12"/>
          </p:nvPr>
        </p:nvSpPr>
        <p:spPr/>
        <p:txBody>
          <a:bodyPr/>
          <a:lstStyle/>
          <a:p>
            <a:fld id="{C9D1D750-75AA-664F-9C4C-F288CAC0EE1A}" type="slidenum">
              <a:rPr lang="en-US" smtClean="0"/>
              <a:t>36</a:t>
            </a:fld>
            <a:endParaRPr lang="en-US"/>
          </a:p>
        </p:txBody>
      </p:sp>
      <p:sp>
        <p:nvSpPr>
          <p:cNvPr id="4" name="TextBox 3"/>
          <p:cNvSpPr txBox="1"/>
          <p:nvPr/>
        </p:nvSpPr>
        <p:spPr>
          <a:xfrm>
            <a:off x="226446" y="68413"/>
            <a:ext cx="4201089" cy="369332"/>
          </a:xfrm>
          <a:prstGeom prst="rect">
            <a:avLst/>
          </a:prstGeom>
          <a:noFill/>
        </p:spPr>
        <p:txBody>
          <a:bodyPr wrap="none" rtlCol="0">
            <a:spAutoFit/>
          </a:bodyPr>
          <a:lstStyle/>
          <a:p>
            <a:r>
              <a:rPr lang="en-US" b="1" dirty="0" smtClean="0">
                <a:solidFill>
                  <a:srgbClr val="984807"/>
                </a:solidFill>
                <a:latin typeface="Powderfinger Type"/>
                <a:cs typeface="Powderfinger Type"/>
              </a:rPr>
              <a:t>Ad Placement Training – Day 2</a:t>
            </a:r>
            <a:endParaRPr lang="en-US" b="1" dirty="0">
              <a:solidFill>
                <a:srgbClr val="984807"/>
              </a:solidFill>
              <a:latin typeface="Powderfinger Type"/>
              <a:cs typeface="Powderfinger Type"/>
            </a:endParaRPr>
          </a:p>
        </p:txBody>
      </p:sp>
    </p:spTree>
    <p:extLst>
      <p:ext uri="{BB962C8B-B14F-4D97-AF65-F5344CB8AC3E}">
        <p14:creationId xmlns:p14="http://schemas.microsoft.com/office/powerpoint/2010/main" val="3031329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3-22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6420255"/>
          </a:xfrm>
          <a:prstGeom prst="rect">
            <a:avLst/>
          </a:prstGeom>
        </p:spPr>
      </p:pic>
      <p:sp>
        <p:nvSpPr>
          <p:cNvPr id="3" name="Slide Number Placeholder 2"/>
          <p:cNvSpPr>
            <a:spLocks noGrp="1"/>
          </p:cNvSpPr>
          <p:nvPr>
            <p:ph type="sldNum" sz="quarter" idx="12"/>
          </p:nvPr>
        </p:nvSpPr>
        <p:spPr/>
        <p:txBody>
          <a:bodyPr/>
          <a:lstStyle/>
          <a:p>
            <a:fld id="{C9D1D750-75AA-664F-9C4C-F288CAC0EE1A}" type="slidenum">
              <a:rPr lang="en-US" smtClean="0"/>
              <a:t>37</a:t>
            </a:fld>
            <a:endParaRPr lang="en-US"/>
          </a:p>
        </p:txBody>
      </p:sp>
      <p:sp>
        <p:nvSpPr>
          <p:cNvPr id="4" name="TextBox 3"/>
          <p:cNvSpPr txBox="1"/>
          <p:nvPr/>
        </p:nvSpPr>
        <p:spPr>
          <a:xfrm>
            <a:off x="216601" y="68413"/>
            <a:ext cx="4211409" cy="369332"/>
          </a:xfrm>
          <a:prstGeom prst="rect">
            <a:avLst/>
          </a:prstGeom>
          <a:noFill/>
        </p:spPr>
        <p:txBody>
          <a:bodyPr wrap="none" rtlCol="0">
            <a:spAutoFit/>
          </a:bodyPr>
          <a:lstStyle/>
          <a:p>
            <a:r>
              <a:rPr lang="en-US" b="1" dirty="0" smtClean="0">
                <a:solidFill>
                  <a:srgbClr val="984807"/>
                </a:solidFill>
                <a:latin typeface="Powderfinger Type"/>
                <a:cs typeface="Powderfinger Type"/>
              </a:rPr>
              <a:t>Ad Placement Training – Day 3</a:t>
            </a:r>
            <a:endParaRPr lang="en-US" b="1" dirty="0">
              <a:solidFill>
                <a:srgbClr val="984807"/>
              </a:solidFill>
              <a:latin typeface="Powderfinger Type"/>
              <a:cs typeface="Powderfinger Type"/>
            </a:endParaRPr>
          </a:p>
        </p:txBody>
      </p:sp>
    </p:spTree>
    <p:extLst>
      <p:ext uri="{BB962C8B-B14F-4D97-AF65-F5344CB8AC3E}">
        <p14:creationId xmlns:p14="http://schemas.microsoft.com/office/powerpoint/2010/main" val="1210867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3-22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6420255"/>
          </a:xfrm>
          <a:prstGeom prst="rect">
            <a:avLst/>
          </a:prstGeom>
        </p:spPr>
      </p:pic>
      <p:sp>
        <p:nvSpPr>
          <p:cNvPr id="2" name="Slide Number Placeholder 1"/>
          <p:cNvSpPr>
            <a:spLocks noGrp="1"/>
          </p:cNvSpPr>
          <p:nvPr>
            <p:ph type="sldNum" sz="quarter" idx="12"/>
          </p:nvPr>
        </p:nvSpPr>
        <p:spPr/>
        <p:txBody>
          <a:bodyPr/>
          <a:lstStyle/>
          <a:p>
            <a:fld id="{C9D1D750-75AA-664F-9C4C-F288CAC0EE1A}" type="slidenum">
              <a:rPr lang="en-US" smtClean="0"/>
              <a:t>38</a:t>
            </a:fld>
            <a:endParaRPr lang="en-US"/>
          </a:p>
        </p:txBody>
      </p:sp>
      <p:sp>
        <p:nvSpPr>
          <p:cNvPr id="4" name="TextBox 3"/>
          <p:cNvSpPr txBox="1"/>
          <p:nvPr/>
        </p:nvSpPr>
        <p:spPr>
          <a:xfrm>
            <a:off x="226446" y="68413"/>
            <a:ext cx="4211409" cy="369332"/>
          </a:xfrm>
          <a:prstGeom prst="rect">
            <a:avLst/>
          </a:prstGeom>
          <a:noFill/>
        </p:spPr>
        <p:txBody>
          <a:bodyPr wrap="none" rtlCol="0">
            <a:spAutoFit/>
          </a:bodyPr>
          <a:lstStyle/>
          <a:p>
            <a:r>
              <a:rPr lang="en-US" b="1" dirty="0" smtClean="0">
                <a:solidFill>
                  <a:srgbClr val="984807"/>
                </a:solidFill>
                <a:latin typeface="Powderfinger Type"/>
                <a:cs typeface="Powderfinger Type"/>
              </a:rPr>
              <a:t>Ad Placement Training – Day 4</a:t>
            </a:r>
            <a:endParaRPr lang="en-US" b="1" dirty="0">
              <a:solidFill>
                <a:srgbClr val="984807"/>
              </a:solidFill>
              <a:latin typeface="Powderfinger Type"/>
              <a:cs typeface="Powderfinger Type"/>
            </a:endParaRPr>
          </a:p>
        </p:txBody>
      </p:sp>
    </p:spTree>
    <p:extLst>
      <p:ext uri="{BB962C8B-B14F-4D97-AF65-F5344CB8AC3E}">
        <p14:creationId xmlns:p14="http://schemas.microsoft.com/office/powerpoint/2010/main" val="4136833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3-22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6420255"/>
          </a:xfrm>
          <a:prstGeom prst="rect">
            <a:avLst/>
          </a:prstGeom>
        </p:spPr>
      </p:pic>
      <p:sp>
        <p:nvSpPr>
          <p:cNvPr id="3" name="Slide Number Placeholder 2"/>
          <p:cNvSpPr>
            <a:spLocks noGrp="1"/>
          </p:cNvSpPr>
          <p:nvPr>
            <p:ph type="sldNum" sz="quarter" idx="12"/>
          </p:nvPr>
        </p:nvSpPr>
        <p:spPr/>
        <p:txBody>
          <a:bodyPr/>
          <a:lstStyle/>
          <a:p>
            <a:fld id="{C9D1D750-75AA-664F-9C4C-F288CAC0EE1A}" type="slidenum">
              <a:rPr lang="en-US" smtClean="0"/>
              <a:t>39</a:t>
            </a:fld>
            <a:endParaRPr lang="en-US"/>
          </a:p>
        </p:txBody>
      </p:sp>
      <p:sp>
        <p:nvSpPr>
          <p:cNvPr id="4" name="TextBox 3"/>
          <p:cNvSpPr txBox="1"/>
          <p:nvPr/>
        </p:nvSpPr>
        <p:spPr>
          <a:xfrm>
            <a:off x="226446" y="68413"/>
            <a:ext cx="5314275" cy="369332"/>
          </a:xfrm>
          <a:prstGeom prst="rect">
            <a:avLst/>
          </a:prstGeom>
          <a:noFill/>
        </p:spPr>
        <p:txBody>
          <a:bodyPr wrap="none" rtlCol="0">
            <a:spAutoFit/>
          </a:bodyPr>
          <a:lstStyle/>
          <a:p>
            <a:r>
              <a:rPr lang="en-US" b="1" dirty="0" smtClean="0">
                <a:solidFill>
                  <a:srgbClr val="984807"/>
                </a:solidFill>
                <a:latin typeface="Powderfinger Type"/>
                <a:cs typeface="Powderfinger Type"/>
              </a:rPr>
              <a:t>Ad Placement Training – Days 5, 6 &amp; 7</a:t>
            </a:r>
            <a:endParaRPr lang="en-US" b="1" dirty="0">
              <a:solidFill>
                <a:srgbClr val="984807"/>
              </a:solidFill>
              <a:latin typeface="Powderfinger Type"/>
              <a:cs typeface="Powderfinger Type"/>
            </a:endParaRPr>
          </a:p>
        </p:txBody>
      </p:sp>
    </p:spTree>
    <p:extLst>
      <p:ext uri="{BB962C8B-B14F-4D97-AF65-F5344CB8AC3E}">
        <p14:creationId xmlns:p14="http://schemas.microsoft.com/office/powerpoint/2010/main" val="3975243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rPr>
              <a:t>Users </a:t>
            </a:r>
            <a:r>
              <a:rPr lang="en-US" dirty="0" err="1" smtClean="0">
                <a:solidFill>
                  <a:srgbClr val="984807"/>
                </a:solidFill>
              </a:rPr>
              <a:t>vs</a:t>
            </a:r>
            <a:r>
              <a:rPr lang="en-US" dirty="0" smtClean="0">
                <a:solidFill>
                  <a:srgbClr val="984807"/>
                </a:solidFill>
              </a:rPr>
              <a:t> Infrastructure</a:t>
            </a:r>
            <a:endParaRPr lang="en-US" dirty="0">
              <a:solidFill>
                <a:srgbClr val="984807"/>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None of these specific measurement questions really embrace the larger questions about the end user experience</a:t>
            </a:r>
          </a:p>
          <a:p>
            <a:pPr marL="0" indent="0">
              <a:buNone/>
            </a:pPr>
            <a:endParaRPr lang="en-US" dirty="0" smtClean="0"/>
          </a:p>
          <a:p>
            <a:pPr marL="0" indent="0">
              <a:buNone/>
            </a:pPr>
            <a:r>
              <a:rPr lang="en-US" dirty="0" smtClean="0"/>
              <a:t>They are all aimed at measuring an aspect of of </a:t>
            </a:r>
            <a:r>
              <a:rPr lang="en-US" dirty="0" err="1" smtClean="0"/>
              <a:t>behaviour</a:t>
            </a:r>
            <a:r>
              <a:rPr lang="en-US" dirty="0" smtClean="0"/>
              <a:t> within particular parameters of the network infrastructure, but they don</a:t>
            </a:r>
            <a:r>
              <a:rPr lang="fr-FR" dirty="0" smtClean="0"/>
              <a:t>’</a:t>
            </a:r>
            <a:r>
              <a:rPr lang="en-US" dirty="0" smtClean="0"/>
              <a:t>t encompass how the end user assembles a coherent view of the network</a:t>
            </a:r>
          </a:p>
        </p:txBody>
      </p:sp>
    </p:spTree>
    <p:extLst>
      <p:ext uri="{BB962C8B-B14F-4D97-AF65-F5344CB8AC3E}">
        <p14:creationId xmlns:p14="http://schemas.microsoft.com/office/powerpoint/2010/main" val="2343495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Fresh Eyeballs</a:t>
            </a:r>
            <a:endParaRPr lang="en-US" dirty="0">
              <a:solidFill>
                <a:srgbClr val="984807"/>
              </a:solidFill>
            </a:endParaRPr>
          </a:p>
        </p:txBody>
      </p:sp>
      <p:pic>
        <p:nvPicPr>
          <p:cNvPr id="4" name="Content Placeholder 3" descr="Screen Shot 2015-05-31 at 10.08.2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160" b="-1653"/>
          <a:stretch/>
        </p:blipFill>
        <p:spPr>
          <a:xfrm>
            <a:off x="457200" y="1600200"/>
            <a:ext cx="8229600" cy="4812883"/>
          </a:xfrm>
        </p:spPr>
      </p:pic>
      <p:sp>
        <p:nvSpPr>
          <p:cNvPr id="3" name="TextBox 2"/>
          <p:cNvSpPr txBox="1"/>
          <p:nvPr/>
        </p:nvSpPr>
        <p:spPr>
          <a:xfrm>
            <a:off x="6531069" y="2738457"/>
            <a:ext cx="543739" cy="369332"/>
          </a:xfrm>
          <a:prstGeom prst="rect">
            <a:avLst/>
          </a:prstGeom>
          <a:noFill/>
        </p:spPr>
        <p:txBody>
          <a:bodyPr wrap="none" rtlCol="0">
            <a:spAutoFit/>
          </a:bodyPr>
          <a:lstStyle/>
          <a:p>
            <a:r>
              <a:rPr lang="en-US" b="1" dirty="0" smtClean="0">
                <a:solidFill>
                  <a:srgbClr val="008000"/>
                </a:solidFill>
              </a:rPr>
              <a:t>Ads</a:t>
            </a:r>
            <a:endParaRPr lang="en-US" b="1" dirty="0">
              <a:solidFill>
                <a:srgbClr val="008000"/>
              </a:solidFill>
            </a:endParaRPr>
          </a:p>
        </p:txBody>
      </p:sp>
      <p:sp>
        <p:nvSpPr>
          <p:cNvPr id="5" name="TextBox 4"/>
          <p:cNvSpPr txBox="1"/>
          <p:nvPr/>
        </p:nvSpPr>
        <p:spPr>
          <a:xfrm>
            <a:off x="6693031" y="3364604"/>
            <a:ext cx="1148572" cy="369332"/>
          </a:xfrm>
          <a:prstGeom prst="rect">
            <a:avLst/>
          </a:prstGeom>
          <a:noFill/>
        </p:spPr>
        <p:txBody>
          <a:bodyPr wrap="none" rtlCol="0">
            <a:spAutoFit/>
          </a:bodyPr>
          <a:lstStyle/>
          <a:p>
            <a:r>
              <a:rPr lang="en-US" b="1" dirty="0" smtClean="0">
                <a:solidFill>
                  <a:schemeClr val="accent4">
                    <a:lumMod val="75000"/>
                  </a:schemeClr>
                </a:solidFill>
              </a:rPr>
              <a:t>Web Page</a:t>
            </a:r>
            <a:endParaRPr lang="en-US" b="1" dirty="0">
              <a:solidFill>
                <a:schemeClr val="accent4">
                  <a:lumMod val="75000"/>
                </a:schemeClr>
              </a:solidFill>
            </a:endParaRPr>
          </a:p>
        </p:txBody>
      </p:sp>
    </p:spTree>
    <p:extLst>
      <p:ext uri="{BB962C8B-B14F-4D97-AF65-F5344CB8AC3E}">
        <p14:creationId xmlns:p14="http://schemas.microsoft.com/office/powerpoint/2010/main" val="4258118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6">
                    <a:lumMod val="50000"/>
                  </a:schemeClr>
                </a:solidFill>
              </a:rPr>
              <a:t>Ad Placement Profile</a:t>
            </a:r>
            <a:endParaRPr lang="en-US">
              <a:solidFill>
                <a:schemeClr val="accent6">
                  <a:lumMod val="5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19163"/>
            <a:ext cx="8229600" cy="4088037"/>
          </a:xfrm>
        </p:spPr>
      </p:pic>
    </p:spTree>
    <p:extLst>
      <p:ext uri="{BB962C8B-B14F-4D97-AF65-F5344CB8AC3E}">
        <p14:creationId xmlns:p14="http://schemas.microsoft.com/office/powerpoint/2010/main" val="1589587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264"/>
            <a:ext cx="8229600" cy="1143000"/>
          </a:xfrm>
        </p:spPr>
        <p:txBody>
          <a:bodyPr>
            <a:normAutofit fontScale="90000"/>
          </a:bodyPr>
          <a:lstStyle/>
          <a:p>
            <a:r>
              <a:rPr lang="en-US" smtClean="0">
                <a:solidFill>
                  <a:schemeClr val="accent6">
                    <a:lumMod val="50000"/>
                  </a:schemeClr>
                </a:solidFill>
              </a:rPr>
              <a:t>Daily Variance in Placements</a:t>
            </a:r>
            <a:endParaRPr lang="en-US" dirty="0">
              <a:solidFill>
                <a:schemeClr val="accent6">
                  <a:lumMod val="50000"/>
                </a:schemeClr>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54254"/>
            <a:ext cx="8229600" cy="3817855"/>
          </a:xfrm>
        </p:spPr>
      </p:pic>
    </p:spTree>
    <p:extLst>
      <p:ext uri="{BB962C8B-B14F-4D97-AF65-F5344CB8AC3E}">
        <p14:creationId xmlns:p14="http://schemas.microsoft.com/office/powerpoint/2010/main" val="1752181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Success!</a:t>
            </a:r>
            <a:endParaRPr lang="en-US" dirty="0">
              <a:solidFill>
                <a:srgbClr val="984807"/>
              </a:solidFill>
            </a:endParaRPr>
          </a:p>
        </p:txBody>
      </p:sp>
      <p:sp>
        <p:nvSpPr>
          <p:cNvPr id="3" name="Content Placeholder 2"/>
          <p:cNvSpPr>
            <a:spLocks noGrp="1"/>
          </p:cNvSpPr>
          <p:nvPr>
            <p:ph idx="1"/>
          </p:nvPr>
        </p:nvSpPr>
        <p:spPr/>
        <p:txBody>
          <a:bodyPr/>
          <a:lstStyle/>
          <a:p>
            <a:r>
              <a:rPr lang="en-US" dirty="0" smtClean="0"/>
              <a:t>2.5M – 10M samples per day – mostly new!</a:t>
            </a:r>
          </a:p>
          <a:p>
            <a:r>
              <a:rPr lang="en-US" dirty="0" smtClean="0"/>
              <a:t>Large sample space across much of the known Internet</a:t>
            </a:r>
          </a:p>
          <a:p>
            <a:r>
              <a:rPr lang="en-US" dirty="0" smtClean="0"/>
              <a:t>Assemble a rich data set of end user addresses and DNS resolvers</a:t>
            </a:r>
          </a:p>
          <a:p>
            <a:endParaRPr lang="en-US" dirty="0"/>
          </a:p>
        </p:txBody>
      </p:sp>
    </p:spTree>
    <p:extLst>
      <p:ext uri="{BB962C8B-B14F-4D97-AF65-F5344CB8AC3E}">
        <p14:creationId xmlns:p14="http://schemas.microsoft.com/office/powerpoint/2010/main" val="2240020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Success … of a sort!</a:t>
            </a:r>
            <a:endParaRPr lang="en-US" dirty="0">
              <a:solidFill>
                <a:srgbClr val="984807"/>
              </a:solidFill>
            </a:endParaRPr>
          </a:p>
        </p:txBody>
      </p:sp>
      <p:sp>
        <p:nvSpPr>
          <p:cNvPr id="3" name="Content Placeholder 2"/>
          <p:cNvSpPr>
            <a:spLocks noGrp="1"/>
          </p:cNvSpPr>
          <p:nvPr>
            <p:ph idx="1"/>
          </p:nvPr>
        </p:nvSpPr>
        <p:spPr/>
        <p:txBody>
          <a:bodyPr/>
          <a:lstStyle/>
          <a:p>
            <a:r>
              <a:rPr lang="en-US" dirty="0" smtClean="0"/>
              <a:t>What we are after is a random sample of the entire Internet</a:t>
            </a:r>
          </a:p>
          <a:p>
            <a:pPr marL="914400" lvl="2" indent="0">
              <a:buNone/>
            </a:pPr>
            <a:r>
              <a:rPr lang="en-US" dirty="0" smtClean="0"/>
              <a:t>And we are close</a:t>
            </a:r>
          </a:p>
          <a:p>
            <a:pPr marL="914400" lvl="2" indent="0">
              <a:buNone/>
            </a:pPr>
            <a:endParaRPr lang="en-US" dirty="0" smtClean="0"/>
          </a:p>
          <a:p>
            <a:r>
              <a:rPr lang="en-US" dirty="0" smtClean="0"/>
              <a:t>But what we have is a data set biased towards “cheap” eyeballs in fixed networks</a:t>
            </a:r>
            <a:endParaRPr lang="en-US" dirty="0"/>
          </a:p>
        </p:txBody>
      </p:sp>
    </p:spTree>
    <p:extLst>
      <p:ext uri="{BB962C8B-B14F-4D97-AF65-F5344CB8AC3E}">
        <p14:creationId xmlns:p14="http://schemas.microsoft.com/office/powerpoint/2010/main" val="837486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“Raw” AD counts per day</a:t>
            </a:r>
            <a:endParaRPr lang="en-US" dirty="0">
              <a:solidFill>
                <a:srgbClr val="984807"/>
              </a:solidFill>
            </a:endParaRPr>
          </a:p>
        </p:txBody>
      </p:sp>
      <p:sp>
        <p:nvSpPr>
          <p:cNvPr id="3" name="Content Placeholder 2"/>
          <p:cNvSpPr>
            <a:spLocks noGrp="1"/>
          </p:cNvSpPr>
          <p:nvPr>
            <p:ph idx="1"/>
          </p:nvPr>
        </p:nvSpPr>
        <p:spPr/>
        <p:txBody>
          <a:bodyPr>
            <a:normAutofit fontScale="40000" lnSpcReduction="20000"/>
          </a:bodyPr>
          <a:lstStyle/>
          <a:p>
            <a:pPr marL="0" indent="0">
              <a:buNone/>
            </a:pPr>
            <a:r>
              <a:rPr lang="en-US" dirty="0" smtClean="0"/>
              <a:t>155,430   VN </a:t>
            </a:r>
            <a:r>
              <a:rPr lang="en-US" dirty="0"/>
              <a:t>Vietnam</a:t>
            </a:r>
          </a:p>
          <a:p>
            <a:pPr marL="0" indent="0">
              <a:buNone/>
            </a:pPr>
            <a:r>
              <a:rPr lang="en-US" dirty="0" smtClean="0"/>
              <a:t>103,517   </a:t>
            </a:r>
            <a:r>
              <a:rPr lang="en-US" dirty="0"/>
              <a:t>CN China</a:t>
            </a:r>
          </a:p>
          <a:p>
            <a:pPr marL="0" indent="0">
              <a:buNone/>
            </a:pPr>
            <a:r>
              <a:rPr lang="en-US" dirty="0" smtClean="0"/>
              <a:t> 92,107   </a:t>
            </a:r>
            <a:r>
              <a:rPr lang="en-US" dirty="0"/>
              <a:t>MX Mexico</a:t>
            </a:r>
          </a:p>
          <a:p>
            <a:pPr marL="0" indent="0">
              <a:buNone/>
            </a:pPr>
            <a:r>
              <a:rPr lang="en-US" dirty="0" smtClean="0"/>
              <a:t> 79,092   </a:t>
            </a:r>
            <a:r>
              <a:rPr lang="en-US" dirty="0"/>
              <a:t>TH Thailand</a:t>
            </a:r>
          </a:p>
          <a:p>
            <a:pPr marL="0" indent="0">
              <a:buNone/>
            </a:pPr>
            <a:r>
              <a:rPr lang="en-US" dirty="0" smtClean="0"/>
              <a:t> 73,702   </a:t>
            </a:r>
            <a:r>
              <a:rPr lang="en-US" dirty="0"/>
              <a:t>IN India</a:t>
            </a:r>
          </a:p>
          <a:p>
            <a:pPr marL="0" indent="0">
              <a:buNone/>
            </a:pPr>
            <a:r>
              <a:rPr lang="en-US" dirty="0" smtClean="0"/>
              <a:t> 65,402   </a:t>
            </a:r>
            <a:r>
              <a:rPr lang="en-US" dirty="0"/>
              <a:t>PK Pakistan</a:t>
            </a:r>
          </a:p>
          <a:p>
            <a:pPr marL="0" indent="0">
              <a:buNone/>
            </a:pPr>
            <a:r>
              <a:rPr lang="it-IT" dirty="0" smtClean="0"/>
              <a:t> 64,121   </a:t>
            </a:r>
            <a:r>
              <a:rPr lang="it-IT" dirty="0"/>
              <a:t>BR Brazil</a:t>
            </a:r>
          </a:p>
          <a:p>
            <a:pPr marL="0" indent="0">
              <a:buNone/>
            </a:pPr>
            <a:r>
              <a:rPr lang="it-IT" dirty="0" smtClean="0"/>
              <a:t> 54,637   </a:t>
            </a:r>
            <a:r>
              <a:rPr lang="it-IT" dirty="0"/>
              <a:t>TR </a:t>
            </a:r>
            <a:r>
              <a:rPr lang="it-IT" dirty="0" err="1"/>
              <a:t>Turkey</a:t>
            </a:r>
            <a:endParaRPr lang="it-IT" dirty="0"/>
          </a:p>
          <a:p>
            <a:pPr marL="0" indent="0">
              <a:buNone/>
            </a:pPr>
            <a:r>
              <a:rPr lang="it-IT" dirty="0" smtClean="0"/>
              <a:t> 52,532   </a:t>
            </a:r>
            <a:r>
              <a:rPr lang="it-IT" dirty="0"/>
              <a:t>US </a:t>
            </a:r>
            <a:r>
              <a:rPr lang="it-IT" dirty="0" err="1"/>
              <a:t>United</a:t>
            </a:r>
            <a:r>
              <a:rPr lang="it-IT" dirty="0"/>
              <a:t> </a:t>
            </a:r>
            <a:r>
              <a:rPr lang="it-IT" dirty="0" err="1"/>
              <a:t>States</a:t>
            </a:r>
            <a:r>
              <a:rPr lang="it-IT" dirty="0"/>
              <a:t> of America</a:t>
            </a:r>
          </a:p>
          <a:p>
            <a:pPr marL="0" indent="0">
              <a:buNone/>
            </a:pPr>
            <a:r>
              <a:rPr lang="it-IT" dirty="0" smtClean="0"/>
              <a:t> 52,240   </a:t>
            </a:r>
            <a:r>
              <a:rPr lang="it-IT" dirty="0"/>
              <a:t>AR Argentina</a:t>
            </a:r>
          </a:p>
          <a:p>
            <a:pPr marL="0" indent="0">
              <a:buNone/>
            </a:pPr>
            <a:r>
              <a:rPr lang="it-IT" dirty="0" smtClean="0"/>
              <a:t> 48,315   </a:t>
            </a:r>
            <a:r>
              <a:rPr lang="it-IT" dirty="0"/>
              <a:t>CO Colombia</a:t>
            </a:r>
          </a:p>
          <a:p>
            <a:pPr marL="0" indent="0">
              <a:buNone/>
            </a:pPr>
            <a:r>
              <a:rPr lang="it-IT" dirty="0" smtClean="0"/>
              <a:t> 45,216   </a:t>
            </a:r>
            <a:r>
              <a:rPr lang="it-IT" dirty="0"/>
              <a:t>ID Indonesia</a:t>
            </a:r>
          </a:p>
          <a:p>
            <a:pPr marL="0" indent="0">
              <a:buNone/>
            </a:pPr>
            <a:r>
              <a:rPr lang="it-IT" dirty="0" smtClean="0"/>
              <a:t> 39,839   </a:t>
            </a:r>
            <a:r>
              <a:rPr lang="it-IT" dirty="0"/>
              <a:t>PE Peru</a:t>
            </a:r>
          </a:p>
          <a:p>
            <a:pPr marL="0" indent="0">
              <a:buNone/>
            </a:pPr>
            <a:r>
              <a:rPr lang="it-IT" dirty="0" smtClean="0"/>
              <a:t> 36,962   </a:t>
            </a:r>
            <a:r>
              <a:rPr lang="it-IT" dirty="0"/>
              <a:t>RU Russian </a:t>
            </a:r>
            <a:r>
              <a:rPr lang="it-IT" dirty="0" err="1"/>
              <a:t>Federation</a:t>
            </a:r>
            <a:endParaRPr lang="it-IT" dirty="0"/>
          </a:p>
          <a:p>
            <a:pPr marL="0" indent="0">
              <a:buNone/>
            </a:pPr>
            <a:r>
              <a:rPr lang="it-IT" dirty="0" smtClean="0"/>
              <a:t> 34,529   </a:t>
            </a:r>
            <a:r>
              <a:rPr lang="it-IT" dirty="0"/>
              <a:t>PH Philippines</a:t>
            </a:r>
          </a:p>
          <a:p>
            <a:pPr marL="0" indent="0">
              <a:buNone/>
            </a:pPr>
            <a:r>
              <a:rPr lang="hu-HU" dirty="0" smtClean="0"/>
              <a:t> 33,899   </a:t>
            </a:r>
            <a:r>
              <a:rPr lang="hu-HU" dirty="0"/>
              <a:t>EG Egypt</a:t>
            </a:r>
          </a:p>
          <a:p>
            <a:pPr marL="0" indent="0">
              <a:buNone/>
            </a:pPr>
            <a:r>
              <a:rPr lang="pl-PL" dirty="0" smtClean="0"/>
              <a:t> 22,983   </a:t>
            </a:r>
            <a:r>
              <a:rPr lang="pl-PL" dirty="0"/>
              <a:t>TW Taiwan</a:t>
            </a:r>
          </a:p>
          <a:p>
            <a:pPr marL="0" indent="0">
              <a:buNone/>
            </a:pPr>
            <a:r>
              <a:rPr lang="pl-PL" dirty="0" smtClean="0"/>
              <a:t> 22,712   </a:t>
            </a:r>
            <a:r>
              <a:rPr lang="pl-PL" dirty="0"/>
              <a:t>RO Romania</a:t>
            </a:r>
          </a:p>
          <a:p>
            <a:pPr marL="0" indent="0">
              <a:buNone/>
            </a:pPr>
            <a:r>
              <a:rPr lang="pl-PL" dirty="0" smtClean="0"/>
              <a:t> 22,490   </a:t>
            </a:r>
            <a:r>
              <a:rPr lang="pl-PL" dirty="0"/>
              <a:t>UA </a:t>
            </a:r>
            <a:r>
              <a:rPr lang="pl-PL" dirty="0" err="1"/>
              <a:t>Ukraine</a:t>
            </a:r>
            <a:endParaRPr lang="pl-PL" dirty="0"/>
          </a:p>
          <a:p>
            <a:pPr marL="0" indent="0">
              <a:buNone/>
            </a:pPr>
            <a:r>
              <a:rPr lang="fi-FI" dirty="0" smtClean="0"/>
              <a:t> 22,403   </a:t>
            </a:r>
            <a:r>
              <a:rPr lang="fi-FI" dirty="0"/>
              <a:t>ES Spain</a:t>
            </a:r>
          </a:p>
          <a:p>
            <a:pPr marL="0" indent="0">
              <a:buNone/>
            </a:pPr>
            <a:endParaRPr lang="en-US" dirty="0"/>
          </a:p>
        </p:txBody>
      </p:sp>
      <p:sp>
        <p:nvSpPr>
          <p:cNvPr id="4" name="TextBox 3"/>
          <p:cNvSpPr txBox="1"/>
          <p:nvPr/>
        </p:nvSpPr>
        <p:spPr>
          <a:xfrm>
            <a:off x="3264649" y="2412072"/>
            <a:ext cx="5300023" cy="646331"/>
          </a:xfrm>
          <a:prstGeom prst="rect">
            <a:avLst/>
          </a:prstGeom>
          <a:noFill/>
        </p:spPr>
        <p:txBody>
          <a:bodyPr wrap="none" rtlCol="0">
            <a:spAutoFit/>
          </a:bodyPr>
          <a:lstStyle/>
          <a:p>
            <a:r>
              <a:rPr lang="en-US" dirty="0" smtClean="0">
                <a:latin typeface="AhnbergHand"/>
                <a:cs typeface="AhnbergHand"/>
              </a:rPr>
              <a:t>IP address to country code mapping for </a:t>
            </a:r>
          </a:p>
          <a:p>
            <a:r>
              <a:rPr lang="en-US" dirty="0">
                <a:latin typeface="AhnbergHand"/>
                <a:cs typeface="AhnbergHand"/>
              </a:rPr>
              <a:t>e</a:t>
            </a:r>
            <a:r>
              <a:rPr lang="en-US" dirty="0" smtClean="0">
                <a:latin typeface="AhnbergHand"/>
                <a:cs typeface="AhnbergHand"/>
              </a:rPr>
              <a:t>xperiments placed on the 24</a:t>
            </a:r>
            <a:r>
              <a:rPr lang="en-US" baseline="30000" dirty="0" smtClean="0">
                <a:latin typeface="AhnbergHand"/>
                <a:cs typeface="AhnbergHand"/>
              </a:rPr>
              <a:t>th</a:t>
            </a:r>
            <a:r>
              <a:rPr lang="en-US" dirty="0" smtClean="0">
                <a:latin typeface="AhnbergHand"/>
                <a:cs typeface="AhnbergHand"/>
              </a:rPr>
              <a:t> May 2015</a:t>
            </a:r>
          </a:p>
        </p:txBody>
      </p:sp>
    </p:spTree>
    <p:extLst>
      <p:ext uri="{BB962C8B-B14F-4D97-AF65-F5344CB8AC3E}">
        <p14:creationId xmlns:p14="http://schemas.microsoft.com/office/powerpoint/2010/main" val="521798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Impressions per Country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08" y="1753568"/>
            <a:ext cx="8865494" cy="4276296"/>
          </a:xfrm>
        </p:spPr>
      </p:pic>
    </p:spTree>
    <p:extLst>
      <p:ext uri="{BB962C8B-B14F-4D97-AF65-F5344CB8AC3E}">
        <p14:creationId xmlns:p14="http://schemas.microsoft.com/office/powerpoint/2010/main" val="49540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ITU-T’s Internet User Census</a:t>
            </a:r>
            <a:endParaRPr lang="en-US" dirty="0">
              <a:solidFill>
                <a:srgbClr val="984807"/>
              </a:solidFill>
            </a:endParaRPr>
          </a:p>
        </p:txBody>
      </p:sp>
      <p:sp>
        <p:nvSpPr>
          <p:cNvPr id="3" name="Content Placeholder 2"/>
          <p:cNvSpPr>
            <a:spLocks noGrp="1"/>
          </p:cNvSpPr>
          <p:nvPr>
            <p:ph idx="1"/>
          </p:nvPr>
        </p:nvSpPr>
        <p:spPr>
          <a:xfrm>
            <a:off x="457200" y="1434167"/>
            <a:ext cx="3290164" cy="4525963"/>
          </a:xfrm>
        </p:spPr>
        <p:txBody>
          <a:bodyPr>
            <a:noAutofit/>
          </a:bodyPr>
          <a:lstStyle/>
          <a:p>
            <a:pPr marL="0" indent="0">
              <a:spcBef>
                <a:spcPts val="0"/>
              </a:spcBef>
              <a:buNone/>
            </a:pPr>
            <a:r>
              <a:rPr lang="en-US" sz="1400" dirty="0" smtClean="0">
                <a:solidFill>
                  <a:schemeClr val="bg1">
                    <a:lumMod val="65000"/>
                  </a:schemeClr>
                </a:solidFill>
              </a:rPr>
              <a:t>155,430   VN </a:t>
            </a:r>
            <a:r>
              <a:rPr lang="en-US" sz="1400" dirty="0">
                <a:solidFill>
                  <a:schemeClr val="bg1">
                    <a:lumMod val="65000"/>
                  </a:schemeClr>
                </a:solidFill>
              </a:rPr>
              <a:t>Vietnam</a:t>
            </a:r>
          </a:p>
          <a:p>
            <a:pPr marL="0" indent="0">
              <a:spcBef>
                <a:spcPts val="0"/>
              </a:spcBef>
              <a:buNone/>
            </a:pPr>
            <a:r>
              <a:rPr lang="en-US" sz="1400" dirty="0" smtClean="0">
                <a:solidFill>
                  <a:schemeClr val="bg1">
                    <a:lumMod val="65000"/>
                  </a:schemeClr>
                </a:solidFill>
              </a:rPr>
              <a:t>103,517   </a:t>
            </a:r>
            <a:r>
              <a:rPr lang="en-US" sz="1400" dirty="0">
                <a:solidFill>
                  <a:schemeClr val="bg1">
                    <a:lumMod val="65000"/>
                  </a:schemeClr>
                </a:solidFill>
              </a:rPr>
              <a:t>CN China</a:t>
            </a:r>
          </a:p>
          <a:p>
            <a:pPr marL="0" indent="0">
              <a:spcBef>
                <a:spcPts val="0"/>
              </a:spcBef>
              <a:buNone/>
            </a:pPr>
            <a:r>
              <a:rPr lang="en-US" sz="1400" dirty="0" smtClean="0">
                <a:solidFill>
                  <a:schemeClr val="bg1">
                    <a:lumMod val="65000"/>
                  </a:schemeClr>
                </a:solidFill>
              </a:rPr>
              <a:t> 92,107   </a:t>
            </a:r>
            <a:r>
              <a:rPr lang="en-US" sz="1400" dirty="0">
                <a:solidFill>
                  <a:schemeClr val="bg1">
                    <a:lumMod val="65000"/>
                  </a:schemeClr>
                </a:solidFill>
              </a:rPr>
              <a:t>MX Mexico</a:t>
            </a:r>
          </a:p>
          <a:p>
            <a:pPr marL="0" indent="0">
              <a:spcBef>
                <a:spcPts val="0"/>
              </a:spcBef>
              <a:buNone/>
            </a:pPr>
            <a:r>
              <a:rPr lang="en-US" sz="1400" dirty="0" smtClean="0">
                <a:solidFill>
                  <a:schemeClr val="bg1">
                    <a:lumMod val="65000"/>
                  </a:schemeClr>
                </a:solidFill>
              </a:rPr>
              <a:t> 79,092   </a:t>
            </a:r>
            <a:r>
              <a:rPr lang="en-US" sz="1400" dirty="0">
                <a:solidFill>
                  <a:schemeClr val="bg1">
                    <a:lumMod val="65000"/>
                  </a:schemeClr>
                </a:solidFill>
              </a:rPr>
              <a:t>TH Thailand</a:t>
            </a:r>
          </a:p>
          <a:p>
            <a:pPr marL="0" indent="0">
              <a:spcBef>
                <a:spcPts val="0"/>
              </a:spcBef>
              <a:buNone/>
            </a:pPr>
            <a:r>
              <a:rPr lang="en-US" sz="1400" dirty="0" smtClean="0">
                <a:solidFill>
                  <a:schemeClr val="bg1">
                    <a:lumMod val="65000"/>
                  </a:schemeClr>
                </a:solidFill>
              </a:rPr>
              <a:t> 73,702   </a:t>
            </a:r>
            <a:r>
              <a:rPr lang="en-US" sz="1400" dirty="0">
                <a:solidFill>
                  <a:schemeClr val="bg1">
                    <a:lumMod val="65000"/>
                  </a:schemeClr>
                </a:solidFill>
              </a:rPr>
              <a:t>IN India</a:t>
            </a:r>
          </a:p>
          <a:p>
            <a:pPr marL="0" indent="0">
              <a:spcBef>
                <a:spcPts val="0"/>
              </a:spcBef>
              <a:buNone/>
            </a:pPr>
            <a:r>
              <a:rPr lang="en-US" sz="1400" dirty="0" smtClean="0">
                <a:solidFill>
                  <a:schemeClr val="bg1">
                    <a:lumMod val="65000"/>
                  </a:schemeClr>
                </a:solidFill>
              </a:rPr>
              <a:t> 65,402   </a:t>
            </a:r>
            <a:r>
              <a:rPr lang="en-US" sz="1400" dirty="0">
                <a:solidFill>
                  <a:schemeClr val="bg1">
                    <a:lumMod val="65000"/>
                  </a:schemeClr>
                </a:solidFill>
              </a:rPr>
              <a:t>PK Pakistan</a:t>
            </a:r>
          </a:p>
          <a:p>
            <a:pPr marL="0" indent="0">
              <a:spcBef>
                <a:spcPts val="0"/>
              </a:spcBef>
              <a:buNone/>
            </a:pPr>
            <a:r>
              <a:rPr lang="it-IT" sz="1400" dirty="0" smtClean="0">
                <a:solidFill>
                  <a:schemeClr val="bg1">
                    <a:lumMod val="65000"/>
                  </a:schemeClr>
                </a:solidFill>
              </a:rPr>
              <a:t> 64,121   </a:t>
            </a:r>
            <a:r>
              <a:rPr lang="it-IT" sz="1400" dirty="0">
                <a:solidFill>
                  <a:schemeClr val="bg1">
                    <a:lumMod val="65000"/>
                  </a:schemeClr>
                </a:solidFill>
              </a:rPr>
              <a:t>BR Brazil</a:t>
            </a:r>
          </a:p>
          <a:p>
            <a:pPr marL="0" indent="0">
              <a:spcBef>
                <a:spcPts val="0"/>
              </a:spcBef>
              <a:buNone/>
            </a:pPr>
            <a:r>
              <a:rPr lang="it-IT" sz="1400" dirty="0" smtClean="0">
                <a:solidFill>
                  <a:schemeClr val="bg1">
                    <a:lumMod val="65000"/>
                  </a:schemeClr>
                </a:solidFill>
              </a:rPr>
              <a:t> 54,637   </a:t>
            </a:r>
            <a:r>
              <a:rPr lang="it-IT" sz="1400" dirty="0">
                <a:solidFill>
                  <a:schemeClr val="bg1">
                    <a:lumMod val="65000"/>
                  </a:schemeClr>
                </a:solidFill>
              </a:rPr>
              <a:t>TR </a:t>
            </a:r>
            <a:r>
              <a:rPr lang="it-IT" sz="1400" dirty="0" err="1">
                <a:solidFill>
                  <a:schemeClr val="bg1">
                    <a:lumMod val="65000"/>
                  </a:schemeClr>
                </a:solidFill>
              </a:rPr>
              <a:t>Turkey</a:t>
            </a:r>
            <a:endParaRPr lang="it-IT" sz="1400" dirty="0">
              <a:solidFill>
                <a:schemeClr val="bg1">
                  <a:lumMod val="65000"/>
                </a:schemeClr>
              </a:solidFill>
            </a:endParaRPr>
          </a:p>
          <a:p>
            <a:pPr marL="0" indent="0">
              <a:spcBef>
                <a:spcPts val="0"/>
              </a:spcBef>
              <a:buNone/>
            </a:pPr>
            <a:r>
              <a:rPr lang="it-IT" sz="1400" dirty="0" smtClean="0">
                <a:solidFill>
                  <a:schemeClr val="bg1">
                    <a:lumMod val="65000"/>
                  </a:schemeClr>
                </a:solidFill>
              </a:rPr>
              <a:t> 52,532   </a:t>
            </a:r>
            <a:r>
              <a:rPr lang="it-IT" sz="1400" dirty="0">
                <a:solidFill>
                  <a:schemeClr val="bg1">
                    <a:lumMod val="65000"/>
                  </a:schemeClr>
                </a:solidFill>
              </a:rPr>
              <a:t>US </a:t>
            </a:r>
            <a:r>
              <a:rPr lang="it-IT" sz="1400" dirty="0" err="1">
                <a:solidFill>
                  <a:schemeClr val="bg1">
                    <a:lumMod val="65000"/>
                  </a:schemeClr>
                </a:solidFill>
              </a:rPr>
              <a:t>United</a:t>
            </a:r>
            <a:r>
              <a:rPr lang="it-IT" sz="1400" dirty="0">
                <a:solidFill>
                  <a:schemeClr val="bg1">
                    <a:lumMod val="65000"/>
                  </a:schemeClr>
                </a:solidFill>
              </a:rPr>
              <a:t> </a:t>
            </a:r>
            <a:r>
              <a:rPr lang="it-IT" sz="1400" dirty="0" err="1">
                <a:solidFill>
                  <a:schemeClr val="bg1">
                    <a:lumMod val="65000"/>
                  </a:schemeClr>
                </a:solidFill>
              </a:rPr>
              <a:t>States</a:t>
            </a:r>
            <a:r>
              <a:rPr lang="it-IT" sz="1400" dirty="0">
                <a:solidFill>
                  <a:schemeClr val="bg1">
                    <a:lumMod val="65000"/>
                  </a:schemeClr>
                </a:solidFill>
              </a:rPr>
              <a:t> of America</a:t>
            </a:r>
          </a:p>
          <a:p>
            <a:pPr marL="0" indent="0">
              <a:spcBef>
                <a:spcPts val="0"/>
              </a:spcBef>
              <a:buNone/>
            </a:pPr>
            <a:r>
              <a:rPr lang="it-IT" sz="1400" dirty="0" smtClean="0">
                <a:solidFill>
                  <a:schemeClr val="bg1">
                    <a:lumMod val="65000"/>
                  </a:schemeClr>
                </a:solidFill>
              </a:rPr>
              <a:t> 52,240   </a:t>
            </a:r>
            <a:r>
              <a:rPr lang="it-IT" sz="1400" dirty="0">
                <a:solidFill>
                  <a:schemeClr val="bg1">
                    <a:lumMod val="65000"/>
                  </a:schemeClr>
                </a:solidFill>
              </a:rPr>
              <a:t>AR Argentina</a:t>
            </a:r>
          </a:p>
          <a:p>
            <a:pPr marL="0" indent="0">
              <a:spcBef>
                <a:spcPts val="0"/>
              </a:spcBef>
              <a:buNone/>
            </a:pPr>
            <a:r>
              <a:rPr lang="it-IT" sz="1400" dirty="0" smtClean="0">
                <a:solidFill>
                  <a:schemeClr val="bg1">
                    <a:lumMod val="65000"/>
                  </a:schemeClr>
                </a:solidFill>
              </a:rPr>
              <a:t> 48,315   </a:t>
            </a:r>
            <a:r>
              <a:rPr lang="it-IT" sz="1400" dirty="0">
                <a:solidFill>
                  <a:schemeClr val="bg1">
                    <a:lumMod val="65000"/>
                  </a:schemeClr>
                </a:solidFill>
              </a:rPr>
              <a:t>CO Colombia</a:t>
            </a:r>
          </a:p>
          <a:p>
            <a:pPr marL="0" indent="0">
              <a:spcBef>
                <a:spcPts val="0"/>
              </a:spcBef>
              <a:buNone/>
            </a:pPr>
            <a:r>
              <a:rPr lang="it-IT" sz="1400" dirty="0" smtClean="0">
                <a:solidFill>
                  <a:schemeClr val="bg1">
                    <a:lumMod val="65000"/>
                  </a:schemeClr>
                </a:solidFill>
              </a:rPr>
              <a:t> 45,216   </a:t>
            </a:r>
            <a:r>
              <a:rPr lang="it-IT" sz="1400" dirty="0">
                <a:solidFill>
                  <a:schemeClr val="bg1">
                    <a:lumMod val="65000"/>
                  </a:schemeClr>
                </a:solidFill>
              </a:rPr>
              <a:t>ID Indonesia</a:t>
            </a:r>
          </a:p>
          <a:p>
            <a:pPr marL="0" indent="0">
              <a:spcBef>
                <a:spcPts val="0"/>
              </a:spcBef>
              <a:buNone/>
            </a:pPr>
            <a:r>
              <a:rPr lang="it-IT" sz="1400" dirty="0" smtClean="0">
                <a:solidFill>
                  <a:schemeClr val="bg1">
                    <a:lumMod val="65000"/>
                  </a:schemeClr>
                </a:solidFill>
              </a:rPr>
              <a:t> 39,839   </a:t>
            </a:r>
            <a:r>
              <a:rPr lang="it-IT" sz="1400" dirty="0">
                <a:solidFill>
                  <a:schemeClr val="bg1">
                    <a:lumMod val="65000"/>
                  </a:schemeClr>
                </a:solidFill>
              </a:rPr>
              <a:t>PE Peru</a:t>
            </a:r>
          </a:p>
          <a:p>
            <a:pPr marL="0" indent="0">
              <a:spcBef>
                <a:spcPts val="0"/>
              </a:spcBef>
              <a:buNone/>
            </a:pPr>
            <a:r>
              <a:rPr lang="it-IT" sz="1400" dirty="0" smtClean="0">
                <a:solidFill>
                  <a:schemeClr val="bg1">
                    <a:lumMod val="65000"/>
                  </a:schemeClr>
                </a:solidFill>
              </a:rPr>
              <a:t> 36,962   </a:t>
            </a:r>
            <a:r>
              <a:rPr lang="it-IT" sz="1400" dirty="0">
                <a:solidFill>
                  <a:schemeClr val="bg1">
                    <a:lumMod val="65000"/>
                  </a:schemeClr>
                </a:solidFill>
              </a:rPr>
              <a:t>RU Russian </a:t>
            </a:r>
            <a:r>
              <a:rPr lang="it-IT" sz="1400" dirty="0" err="1">
                <a:solidFill>
                  <a:schemeClr val="bg1">
                    <a:lumMod val="65000"/>
                  </a:schemeClr>
                </a:solidFill>
              </a:rPr>
              <a:t>Federation</a:t>
            </a:r>
            <a:endParaRPr lang="it-IT" sz="1400" dirty="0">
              <a:solidFill>
                <a:schemeClr val="bg1">
                  <a:lumMod val="65000"/>
                </a:schemeClr>
              </a:solidFill>
            </a:endParaRPr>
          </a:p>
          <a:p>
            <a:pPr marL="0" indent="0">
              <a:spcBef>
                <a:spcPts val="0"/>
              </a:spcBef>
              <a:buNone/>
            </a:pPr>
            <a:r>
              <a:rPr lang="it-IT" sz="1400" dirty="0" smtClean="0">
                <a:solidFill>
                  <a:schemeClr val="bg1">
                    <a:lumMod val="65000"/>
                  </a:schemeClr>
                </a:solidFill>
              </a:rPr>
              <a:t> 34,529   </a:t>
            </a:r>
            <a:r>
              <a:rPr lang="it-IT" sz="1400" dirty="0">
                <a:solidFill>
                  <a:schemeClr val="bg1">
                    <a:lumMod val="65000"/>
                  </a:schemeClr>
                </a:solidFill>
              </a:rPr>
              <a:t>PH Philippines</a:t>
            </a:r>
          </a:p>
          <a:p>
            <a:pPr marL="0" indent="0">
              <a:spcBef>
                <a:spcPts val="0"/>
              </a:spcBef>
              <a:buNone/>
            </a:pPr>
            <a:r>
              <a:rPr lang="hu-HU" sz="1400" dirty="0" smtClean="0">
                <a:solidFill>
                  <a:schemeClr val="bg1">
                    <a:lumMod val="65000"/>
                  </a:schemeClr>
                </a:solidFill>
              </a:rPr>
              <a:t> 33,899   </a:t>
            </a:r>
            <a:r>
              <a:rPr lang="hu-HU" sz="1400" dirty="0">
                <a:solidFill>
                  <a:schemeClr val="bg1">
                    <a:lumMod val="65000"/>
                  </a:schemeClr>
                </a:solidFill>
              </a:rPr>
              <a:t>EG Egypt</a:t>
            </a:r>
          </a:p>
          <a:p>
            <a:pPr marL="0" indent="0">
              <a:spcBef>
                <a:spcPts val="0"/>
              </a:spcBef>
              <a:buNone/>
            </a:pPr>
            <a:r>
              <a:rPr lang="pl-PL" sz="1400" dirty="0" smtClean="0">
                <a:solidFill>
                  <a:schemeClr val="bg1">
                    <a:lumMod val="65000"/>
                  </a:schemeClr>
                </a:solidFill>
              </a:rPr>
              <a:t> 22,983   </a:t>
            </a:r>
            <a:r>
              <a:rPr lang="pl-PL" sz="1400" dirty="0">
                <a:solidFill>
                  <a:schemeClr val="bg1">
                    <a:lumMod val="65000"/>
                  </a:schemeClr>
                </a:solidFill>
              </a:rPr>
              <a:t>TW Taiwan</a:t>
            </a:r>
          </a:p>
          <a:p>
            <a:pPr marL="0" indent="0">
              <a:spcBef>
                <a:spcPts val="0"/>
              </a:spcBef>
              <a:buNone/>
            </a:pPr>
            <a:r>
              <a:rPr lang="pl-PL" sz="1400" dirty="0" smtClean="0">
                <a:solidFill>
                  <a:schemeClr val="bg1">
                    <a:lumMod val="65000"/>
                  </a:schemeClr>
                </a:solidFill>
              </a:rPr>
              <a:t> 22,712   </a:t>
            </a:r>
            <a:r>
              <a:rPr lang="pl-PL" sz="1400" dirty="0">
                <a:solidFill>
                  <a:schemeClr val="bg1">
                    <a:lumMod val="65000"/>
                  </a:schemeClr>
                </a:solidFill>
              </a:rPr>
              <a:t>RO Romania</a:t>
            </a:r>
          </a:p>
          <a:p>
            <a:pPr marL="0" indent="0">
              <a:spcBef>
                <a:spcPts val="0"/>
              </a:spcBef>
              <a:buNone/>
            </a:pPr>
            <a:r>
              <a:rPr lang="pl-PL" sz="1400" dirty="0" smtClean="0">
                <a:solidFill>
                  <a:schemeClr val="bg1">
                    <a:lumMod val="65000"/>
                  </a:schemeClr>
                </a:solidFill>
              </a:rPr>
              <a:t> 22,490   </a:t>
            </a:r>
            <a:r>
              <a:rPr lang="pl-PL" sz="1400" dirty="0">
                <a:solidFill>
                  <a:schemeClr val="bg1">
                    <a:lumMod val="65000"/>
                  </a:schemeClr>
                </a:solidFill>
              </a:rPr>
              <a:t>UA </a:t>
            </a:r>
            <a:r>
              <a:rPr lang="pl-PL" sz="1400" dirty="0" err="1">
                <a:solidFill>
                  <a:schemeClr val="bg1">
                    <a:lumMod val="65000"/>
                  </a:schemeClr>
                </a:solidFill>
              </a:rPr>
              <a:t>Ukraine</a:t>
            </a:r>
            <a:endParaRPr lang="pl-PL" sz="1400" dirty="0">
              <a:solidFill>
                <a:schemeClr val="bg1">
                  <a:lumMod val="65000"/>
                </a:schemeClr>
              </a:solidFill>
            </a:endParaRPr>
          </a:p>
          <a:p>
            <a:pPr marL="0" indent="0">
              <a:spcBef>
                <a:spcPts val="0"/>
              </a:spcBef>
              <a:buNone/>
            </a:pPr>
            <a:r>
              <a:rPr lang="fi-FI" sz="1400" dirty="0" smtClean="0">
                <a:solidFill>
                  <a:schemeClr val="bg1">
                    <a:lumMod val="65000"/>
                  </a:schemeClr>
                </a:solidFill>
              </a:rPr>
              <a:t> 22,403   </a:t>
            </a:r>
            <a:r>
              <a:rPr lang="fi-FI" sz="1400" dirty="0">
                <a:solidFill>
                  <a:schemeClr val="bg1">
                    <a:lumMod val="65000"/>
                  </a:schemeClr>
                </a:solidFill>
              </a:rPr>
              <a:t>ES Spain</a:t>
            </a:r>
          </a:p>
          <a:p>
            <a:pPr marL="0" indent="0">
              <a:spcBef>
                <a:spcPts val="0"/>
              </a:spcBef>
              <a:buNone/>
            </a:pPr>
            <a:endParaRPr lang="en-US" sz="1400" dirty="0"/>
          </a:p>
        </p:txBody>
      </p:sp>
      <p:sp>
        <p:nvSpPr>
          <p:cNvPr id="4" name="TextBox 3"/>
          <p:cNvSpPr txBox="1"/>
          <p:nvPr/>
        </p:nvSpPr>
        <p:spPr>
          <a:xfrm>
            <a:off x="4190413" y="1434167"/>
            <a:ext cx="4968415" cy="4616648"/>
          </a:xfrm>
          <a:prstGeom prst="rect">
            <a:avLst/>
          </a:prstGeom>
          <a:noFill/>
        </p:spPr>
        <p:txBody>
          <a:bodyPr wrap="none" rtlCol="0">
            <a:spAutoFit/>
          </a:bodyPr>
          <a:lstStyle/>
          <a:p>
            <a:r>
              <a:rPr lang="en-US" sz="1400" dirty="0" smtClean="0"/>
              <a:t>668,493,485 </a:t>
            </a:r>
            <a:r>
              <a:rPr lang="en-US" sz="1400" dirty="0"/>
              <a:t>China</a:t>
            </a:r>
          </a:p>
          <a:p>
            <a:r>
              <a:rPr lang="en-US" sz="1400" dirty="0" smtClean="0"/>
              <a:t>282,384872 </a:t>
            </a:r>
            <a:r>
              <a:rPr lang="en-US" sz="1400" dirty="0"/>
              <a:t>United States of America</a:t>
            </a:r>
          </a:p>
          <a:p>
            <a:r>
              <a:rPr lang="en-US" sz="1400" dirty="0" smtClean="0"/>
              <a:t>252,482905 </a:t>
            </a:r>
            <a:r>
              <a:rPr lang="en-US" sz="1400" dirty="0"/>
              <a:t>India</a:t>
            </a:r>
          </a:p>
          <a:p>
            <a:r>
              <a:rPr lang="it-IT" sz="1400" dirty="0" smtClean="0"/>
              <a:t>110,345878 </a:t>
            </a:r>
            <a:r>
              <a:rPr lang="it-IT" sz="1400" dirty="0"/>
              <a:t>Brazil</a:t>
            </a:r>
          </a:p>
          <a:p>
            <a:r>
              <a:rPr lang="it-IT" sz="1400" dirty="0" smtClean="0"/>
              <a:t>109,390190 </a:t>
            </a:r>
            <a:r>
              <a:rPr lang="it-IT" sz="1400" dirty="0"/>
              <a:t>Japan</a:t>
            </a:r>
          </a:p>
          <a:p>
            <a:r>
              <a:rPr lang="it-IT" sz="1400" dirty="0" smtClean="0"/>
              <a:t>  87,305661 </a:t>
            </a:r>
            <a:r>
              <a:rPr lang="it-IT" sz="1400" dirty="0"/>
              <a:t>Russian </a:t>
            </a:r>
            <a:r>
              <a:rPr lang="it-IT" sz="1400" dirty="0" err="1"/>
              <a:t>Federation</a:t>
            </a:r>
            <a:endParaRPr lang="it-IT" sz="1400" dirty="0"/>
          </a:p>
          <a:p>
            <a:r>
              <a:rPr lang="it-IT" sz="1400" dirty="0" smtClean="0"/>
              <a:t>  72,663301 </a:t>
            </a:r>
            <a:r>
              <a:rPr lang="it-IT" sz="1400" dirty="0"/>
              <a:t>Nigeria</a:t>
            </a:r>
          </a:p>
          <a:p>
            <a:r>
              <a:rPr lang="es-ES_tradnl" sz="1400" dirty="0" smtClean="0"/>
              <a:t>  71,823404 </a:t>
            </a:r>
            <a:r>
              <a:rPr lang="es-ES_tradnl" sz="1400" dirty="0"/>
              <a:t>Indonesia</a:t>
            </a:r>
          </a:p>
          <a:p>
            <a:r>
              <a:rPr lang="en-US" sz="1400" dirty="0" smtClean="0"/>
              <a:t>  71,174958 </a:t>
            </a:r>
            <a:r>
              <a:rPr lang="en-US" sz="1400" dirty="0"/>
              <a:t>Germany</a:t>
            </a:r>
          </a:p>
          <a:p>
            <a:r>
              <a:rPr lang="en-US" sz="1400" dirty="0" smtClean="0"/>
              <a:t>  61,579582 </a:t>
            </a:r>
            <a:r>
              <a:rPr lang="en-US" sz="1400" dirty="0"/>
              <a:t>Mexico</a:t>
            </a:r>
          </a:p>
          <a:p>
            <a:r>
              <a:rPr lang="en-US" sz="1400" dirty="0" smtClean="0"/>
              <a:t>  57,306333 </a:t>
            </a:r>
            <a:r>
              <a:rPr lang="en-US" sz="1400" dirty="0"/>
              <a:t>United Kingdom of Great Britain and Northern Ireland</a:t>
            </a:r>
          </a:p>
          <a:p>
            <a:r>
              <a:rPr lang="en-US" sz="1400" dirty="0" smtClean="0"/>
              <a:t>  54,114094 </a:t>
            </a:r>
            <a:r>
              <a:rPr lang="en-US" sz="1400" dirty="0"/>
              <a:t>France</a:t>
            </a:r>
          </a:p>
          <a:p>
            <a:r>
              <a:rPr lang="en-US" sz="1400" dirty="0" smtClean="0"/>
              <a:t>  45,416941 </a:t>
            </a:r>
            <a:r>
              <a:rPr lang="en-US" sz="1400" dirty="0"/>
              <a:t>Iran (Islamic Republic of)</a:t>
            </a:r>
          </a:p>
          <a:p>
            <a:r>
              <a:rPr lang="hu-HU" sz="1400" dirty="0" smtClean="0"/>
              <a:t>  45,019465 </a:t>
            </a:r>
            <a:r>
              <a:rPr lang="hu-HU" sz="1400" dirty="0"/>
              <a:t>Egypt</a:t>
            </a:r>
          </a:p>
          <a:p>
            <a:r>
              <a:rPr lang="en-US" sz="1400" dirty="0" smtClean="0"/>
              <a:t>  42,187842 </a:t>
            </a:r>
            <a:r>
              <a:rPr lang="en-US" sz="1400" dirty="0"/>
              <a:t>Republic of Korea</a:t>
            </a:r>
          </a:p>
          <a:p>
            <a:r>
              <a:rPr lang="en-US" sz="1400" dirty="0" smtClean="0"/>
              <a:t>  41,780667 </a:t>
            </a:r>
            <a:r>
              <a:rPr lang="en-US" sz="1400" dirty="0"/>
              <a:t>Philippines</a:t>
            </a:r>
          </a:p>
          <a:p>
            <a:r>
              <a:rPr lang="en-US" sz="1400" dirty="0" smtClean="0"/>
              <a:t>  40,980368 </a:t>
            </a:r>
            <a:r>
              <a:rPr lang="en-US" sz="1400" dirty="0"/>
              <a:t>Vietnam</a:t>
            </a:r>
          </a:p>
          <a:p>
            <a:r>
              <a:rPr lang="sv-SE" sz="1400" dirty="0" smtClean="0"/>
              <a:t>  39,256999 </a:t>
            </a:r>
            <a:r>
              <a:rPr lang="sv-SE" sz="1400" dirty="0"/>
              <a:t>Bangladesh</a:t>
            </a:r>
          </a:p>
          <a:p>
            <a:r>
              <a:rPr lang="cs-CZ" sz="1400" dirty="0" smtClean="0"/>
              <a:t>  35,793673 </a:t>
            </a:r>
            <a:r>
              <a:rPr lang="cs-CZ" sz="1400" dirty="0"/>
              <a:t>Italy</a:t>
            </a:r>
          </a:p>
          <a:p>
            <a:r>
              <a:rPr lang="cs-CZ" sz="1400" dirty="0" smtClean="0"/>
              <a:t>  35,503461 </a:t>
            </a:r>
            <a:r>
              <a:rPr lang="cs-CZ" sz="1400" dirty="0" err="1"/>
              <a:t>Turkey</a:t>
            </a:r>
            <a:endParaRPr lang="cs-CZ" sz="1400" dirty="0"/>
          </a:p>
          <a:p>
            <a:endParaRPr lang="en-US" sz="1400" dirty="0"/>
          </a:p>
        </p:txBody>
      </p:sp>
      <p:cxnSp>
        <p:nvCxnSpPr>
          <p:cNvPr id="6" name="Straight Arrow Connector 5"/>
          <p:cNvCxnSpPr/>
          <p:nvPr/>
        </p:nvCxnSpPr>
        <p:spPr>
          <a:xfrm>
            <a:off x="2163750" y="1630710"/>
            <a:ext cx="2155910" cy="3386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959919" y="1630710"/>
            <a:ext cx="2230494" cy="188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38315" y="2046228"/>
            <a:ext cx="2218628" cy="1513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60075" y="5960130"/>
            <a:ext cx="5080237" cy="646331"/>
          </a:xfrm>
          <a:prstGeom prst="rect">
            <a:avLst/>
          </a:prstGeom>
          <a:noFill/>
        </p:spPr>
        <p:txBody>
          <a:bodyPr wrap="square" rtlCol="0">
            <a:spAutoFit/>
          </a:bodyPr>
          <a:lstStyle/>
          <a:p>
            <a:r>
              <a:rPr lang="en-US" dirty="0" smtClean="0">
                <a:latin typeface="AhnbergHand"/>
                <a:cs typeface="AhnbergHand"/>
              </a:rPr>
              <a:t>ITU’s estimates of number of Internet users per country</a:t>
            </a:r>
          </a:p>
        </p:txBody>
      </p:sp>
    </p:spTree>
    <p:extLst>
      <p:ext uri="{BB962C8B-B14F-4D97-AF65-F5344CB8AC3E}">
        <p14:creationId xmlns:p14="http://schemas.microsoft.com/office/powerpoint/2010/main" val="3324536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“Weighting” sample data to correct AD Placement bias</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r>
              <a:rPr lang="en-US" dirty="0" smtClean="0"/>
              <a:t>We “weight” the raw data by:</a:t>
            </a:r>
          </a:p>
          <a:p>
            <a:pPr lvl="1"/>
            <a:r>
              <a:rPr lang="en-US" dirty="0" err="1" smtClean="0"/>
              <a:t>Geolocating</a:t>
            </a:r>
            <a:r>
              <a:rPr lang="en-US" dirty="0" smtClean="0"/>
              <a:t> the IP address to a particular country</a:t>
            </a:r>
          </a:p>
          <a:p>
            <a:pPr lvl="1"/>
            <a:r>
              <a:rPr lang="en-US" dirty="0" smtClean="0"/>
              <a:t>Multiplying the sample by the relative weight of the country</a:t>
            </a:r>
          </a:p>
          <a:p>
            <a:pPr lvl="1"/>
            <a:endParaRPr lang="en-US" dirty="0"/>
          </a:p>
        </p:txBody>
      </p:sp>
    </p:spTree>
    <p:extLst>
      <p:ext uri="{BB962C8B-B14F-4D97-AF65-F5344CB8AC3E}">
        <p14:creationId xmlns:p14="http://schemas.microsoft.com/office/powerpoint/2010/main" val="488459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Weighting the Results</a:t>
            </a:r>
            <a:endParaRPr lang="en-US" dirty="0">
              <a:solidFill>
                <a:srgbClr val="984807"/>
              </a:solidFill>
            </a:endParaRPr>
          </a:p>
        </p:txBody>
      </p:sp>
      <p:pic>
        <p:nvPicPr>
          <p:cNvPr id="6" name="Content Placeholder 5" descr="Screen Shot 2015-05-31 at 3.50.1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3" r="-471"/>
          <a:stretch/>
        </p:blipFill>
        <p:spPr>
          <a:xfrm>
            <a:off x="664863" y="2137164"/>
            <a:ext cx="7876072" cy="3172982"/>
          </a:xfrm>
        </p:spPr>
      </p:pic>
      <p:sp>
        <p:nvSpPr>
          <p:cNvPr id="3" name="Freeform 2"/>
          <p:cNvSpPr/>
          <p:nvPr/>
        </p:nvSpPr>
        <p:spPr>
          <a:xfrm>
            <a:off x="7228256" y="1351454"/>
            <a:ext cx="708257" cy="773429"/>
          </a:xfrm>
          <a:custGeom>
            <a:avLst/>
            <a:gdLst>
              <a:gd name="connsiteX0" fmla="*/ 0 w 708257"/>
              <a:gd name="connsiteY0" fmla="*/ 37832 h 773429"/>
              <a:gd name="connsiteX1" fmla="*/ 400623 w 708257"/>
              <a:gd name="connsiteY1" fmla="*/ 80448 h 773429"/>
              <a:gd name="connsiteX2" fmla="*/ 664863 w 708257"/>
              <a:gd name="connsiteY2" fmla="*/ 753783 h 773429"/>
              <a:gd name="connsiteX3" fmla="*/ 698959 w 708257"/>
              <a:gd name="connsiteY3" fmla="*/ 498086 h 773429"/>
              <a:gd name="connsiteX4" fmla="*/ 690435 w 708257"/>
              <a:gd name="connsiteY4" fmla="*/ 770829 h 773429"/>
              <a:gd name="connsiteX5" fmla="*/ 511433 w 708257"/>
              <a:gd name="connsiteY5" fmla="*/ 642981 h 77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257" h="773429">
                <a:moveTo>
                  <a:pt x="0" y="37832"/>
                </a:moveTo>
                <a:cubicBezTo>
                  <a:pt x="144906" y="-523"/>
                  <a:pt x="289813" y="-38877"/>
                  <a:pt x="400623" y="80448"/>
                </a:cubicBezTo>
                <a:cubicBezTo>
                  <a:pt x="511434" y="199773"/>
                  <a:pt x="615140" y="684177"/>
                  <a:pt x="664863" y="753783"/>
                </a:cubicBezTo>
                <a:cubicBezTo>
                  <a:pt x="714586" y="823389"/>
                  <a:pt x="694697" y="495245"/>
                  <a:pt x="698959" y="498086"/>
                </a:cubicBezTo>
                <a:cubicBezTo>
                  <a:pt x="703221" y="500927"/>
                  <a:pt x="721689" y="746680"/>
                  <a:pt x="690435" y="770829"/>
                </a:cubicBezTo>
                <a:cubicBezTo>
                  <a:pt x="659181" y="794978"/>
                  <a:pt x="511433" y="642981"/>
                  <a:pt x="511433" y="6429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7734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58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352238"/>
            <a:ext cx="8229600" cy="1143000"/>
          </a:xfrm>
        </p:spPr>
        <p:txBody>
          <a:bodyPr>
            <a:normAutofit fontScale="90000"/>
          </a:bodyPr>
          <a:lstStyle/>
          <a:p>
            <a:r>
              <a:rPr lang="en-US" dirty="0" smtClean="0">
                <a:solidFill>
                  <a:schemeClr val="bg1"/>
                </a:solidFill>
              </a:rPr>
              <a:t>The Internet is all about US!</a:t>
            </a:r>
            <a:endParaRPr lang="en-US" dirty="0">
              <a:solidFill>
                <a:schemeClr val="bg1"/>
              </a:solidFill>
            </a:endParaRPr>
          </a:p>
        </p:txBody>
      </p:sp>
    </p:spTree>
    <p:extLst>
      <p:ext uri="{BB962C8B-B14F-4D97-AF65-F5344CB8AC3E}">
        <p14:creationId xmlns:p14="http://schemas.microsoft.com/office/powerpoint/2010/main" val="3401445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984807"/>
                </a:solidFill>
              </a:rPr>
              <a:t>Measuring ALL of the Internet</a:t>
            </a:r>
            <a:endParaRPr lang="en-US" sz="3600" dirty="0">
              <a:solidFill>
                <a:srgbClr val="984807"/>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It’s not perfect by any means, but it is a reasonable first pass to correct for the implicit ad placement bias in the raw data</a:t>
            </a:r>
          </a:p>
          <a:p>
            <a:pPr marL="0" indent="0">
              <a:buNone/>
            </a:pPr>
            <a:endParaRPr lang="en-US" dirty="0"/>
          </a:p>
          <a:p>
            <a:pPr marL="0" indent="0">
              <a:buNone/>
            </a:pPr>
            <a:r>
              <a:rPr lang="en-US" dirty="0" smtClean="0"/>
              <a:t>So now we have a method to measure a sample of Internet users and a process that can relate that measurement back to the Internet as a whole. </a:t>
            </a:r>
          </a:p>
          <a:p>
            <a:pPr marL="0" indent="0">
              <a:buNone/>
            </a:pPr>
            <a:endParaRPr lang="en-US" dirty="0"/>
          </a:p>
          <a:p>
            <a:pPr marL="0" indent="0">
              <a:buNone/>
            </a:pPr>
            <a:r>
              <a:rPr lang="en-US" dirty="0" smtClean="0"/>
              <a:t>How can we use this?</a:t>
            </a:r>
          </a:p>
        </p:txBody>
      </p:sp>
    </p:spTree>
    <p:extLst>
      <p:ext uri="{BB962C8B-B14F-4D97-AF65-F5344CB8AC3E}">
        <p14:creationId xmlns:p14="http://schemas.microsoft.com/office/powerpoint/2010/main" val="10462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rPr>
              <a:t>What does this allow?</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buNone/>
            </a:pPr>
            <a:r>
              <a:rPr lang="en-US" dirty="0" smtClean="0"/>
              <a:t>In providing an end user with a set of URLs to retrieve we can examine:</a:t>
            </a:r>
          </a:p>
          <a:p>
            <a:pPr lvl="1"/>
            <a:r>
              <a:rPr lang="en-US" dirty="0" smtClean="0"/>
              <a:t>Protocol </a:t>
            </a:r>
            <a:r>
              <a:rPr lang="en-US" dirty="0" err="1" smtClean="0"/>
              <a:t>behaviour</a:t>
            </a:r>
            <a:endParaRPr lang="en-US" dirty="0"/>
          </a:p>
          <a:p>
            <a:pPr marL="914400" lvl="2" indent="0">
              <a:buNone/>
            </a:pPr>
            <a:r>
              <a:rPr lang="en-US" dirty="0"/>
              <a:t>e</a:t>
            </a:r>
            <a:r>
              <a:rPr lang="en-US" dirty="0" smtClean="0"/>
              <a:t>.g.: V4 </a:t>
            </a:r>
            <a:r>
              <a:rPr lang="en-US" dirty="0" err="1" smtClean="0"/>
              <a:t>vs</a:t>
            </a:r>
            <a:r>
              <a:rPr lang="en-US" dirty="0" smtClean="0"/>
              <a:t> V6, protocol performance, connection failure rate</a:t>
            </a:r>
          </a:p>
          <a:p>
            <a:pPr lvl="1"/>
            <a:r>
              <a:rPr lang="en-US" dirty="0" smtClean="0"/>
              <a:t>DNS </a:t>
            </a:r>
            <a:r>
              <a:rPr lang="en-US" dirty="0" err="1" smtClean="0"/>
              <a:t>behaviours</a:t>
            </a:r>
            <a:endParaRPr lang="en-US" dirty="0" smtClean="0"/>
          </a:p>
          <a:p>
            <a:pPr marL="914400" lvl="2" indent="0">
              <a:buNone/>
            </a:pPr>
            <a:r>
              <a:rPr lang="en-US" dirty="0"/>
              <a:t>e</a:t>
            </a:r>
            <a:r>
              <a:rPr lang="en-US" dirty="0" smtClean="0"/>
              <a:t>.g.: DNSSEC use, DNS resolution performance, DNS response size, crypto protocol performance,…</a:t>
            </a:r>
            <a:r>
              <a:rPr lang="en-US" dirty="0"/>
              <a:t>	</a:t>
            </a:r>
          </a:p>
        </p:txBody>
      </p:sp>
    </p:spTree>
    <p:extLst>
      <p:ext uri="{BB962C8B-B14F-4D97-AF65-F5344CB8AC3E}">
        <p14:creationId xmlns:p14="http://schemas.microsoft.com/office/powerpoint/2010/main" val="99591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1. Measuring IPv6</a:t>
            </a:r>
            <a:endParaRPr lang="en-US" dirty="0">
              <a:solidFill>
                <a:srgbClr val="984807"/>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18791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Measuring IPv6</a:t>
            </a:r>
            <a:endParaRPr lang="en-US" dirty="0">
              <a:solidFill>
                <a:srgbClr val="984807"/>
              </a:solidFill>
            </a:endParaRPr>
          </a:p>
        </p:txBody>
      </p:sp>
      <p:sp>
        <p:nvSpPr>
          <p:cNvPr id="3" name="Content Placeholder 2"/>
          <p:cNvSpPr>
            <a:spLocks noGrp="1"/>
          </p:cNvSpPr>
          <p:nvPr>
            <p:ph idx="1"/>
          </p:nvPr>
        </p:nvSpPr>
        <p:spPr/>
        <p:txBody>
          <a:bodyPr>
            <a:normAutofit lnSpcReduction="10000"/>
          </a:bodyPr>
          <a:lstStyle/>
          <a:p>
            <a:pPr marL="457200" lvl="1" indent="0">
              <a:buNone/>
            </a:pPr>
            <a:r>
              <a:rPr lang="en-US" sz="2600" dirty="0" smtClean="0"/>
              <a:t>Client is given 4 unique URLs to load:</a:t>
            </a:r>
          </a:p>
          <a:p>
            <a:pPr marL="1200150" lvl="2" indent="-342900"/>
            <a:r>
              <a:rPr lang="en-US" sz="2200" dirty="0" smtClean="0"/>
              <a:t>Dual Stack object</a:t>
            </a:r>
          </a:p>
          <a:p>
            <a:pPr marL="1200150" lvl="2" indent="-342900"/>
            <a:r>
              <a:rPr lang="en-US" sz="2200" dirty="0" smtClean="0"/>
              <a:t>V4-</a:t>
            </a:r>
            <a:r>
              <a:rPr lang="en-US" sz="2200" dirty="0"/>
              <a:t>o</a:t>
            </a:r>
            <a:r>
              <a:rPr lang="en-US" sz="2200" dirty="0" smtClean="0"/>
              <a:t>nly object</a:t>
            </a:r>
          </a:p>
          <a:p>
            <a:pPr marL="1200150" lvl="2" indent="-342900"/>
            <a:r>
              <a:rPr lang="en-US" sz="2200" dirty="0" smtClean="0"/>
              <a:t>V6-only object</a:t>
            </a:r>
          </a:p>
          <a:p>
            <a:pPr marL="1200150" lvl="2" indent="-342900"/>
            <a:r>
              <a:rPr lang="en-US" sz="2200" dirty="0" smtClean="0"/>
              <a:t>Result reporting URL (10 second timer)</a:t>
            </a:r>
          </a:p>
          <a:p>
            <a:pPr marL="1200150" lvl="2" indent="-342900"/>
            <a:endParaRPr lang="en-US" sz="2200" dirty="0"/>
          </a:p>
          <a:p>
            <a:pPr marL="457200" lvl="1" indent="0">
              <a:buNone/>
            </a:pPr>
            <a:r>
              <a:rPr lang="en-US" sz="2600" dirty="0" smtClean="0"/>
              <a:t>We want to compare the number of end devices that can retrieve the V6-only object to the number of devices that can retrieve the V4-only object (V6 Capable)</a:t>
            </a:r>
          </a:p>
          <a:p>
            <a:pPr marL="457200" lvl="1" indent="0">
              <a:buNone/>
            </a:pPr>
            <a:r>
              <a:rPr lang="en-US" sz="2600" dirty="0" smtClean="0"/>
              <a:t>We can also look at the number of end devices that use IPv6 to retrieve the Dual Stack Object (V6 Preferred)</a:t>
            </a:r>
          </a:p>
        </p:txBody>
      </p:sp>
    </p:spTree>
    <p:extLst>
      <p:ext uri="{BB962C8B-B14F-4D97-AF65-F5344CB8AC3E}">
        <p14:creationId xmlns:p14="http://schemas.microsoft.com/office/powerpoint/2010/main" val="2423736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(Web Log)</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buNone/>
            </a:pPr>
            <a:r>
              <a:rPr lang="en-US" sz="900" dirty="0" err="1"/>
              <a:t>temora.rand.apnic.net</a:t>
            </a:r>
            <a:r>
              <a:rPr lang="en-US" sz="900" dirty="0"/>
              <a:t> </a:t>
            </a:r>
            <a:r>
              <a:rPr lang="en-US" sz="900" dirty="0" smtClean="0"/>
              <a:t>124.13.125.185 </a:t>
            </a:r>
            <a:r>
              <a:rPr lang="en-US" sz="900" dirty="0"/>
              <a:t>[04/Aug/2015:00:01:29 +0000] "GET /</a:t>
            </a:r>
            <a:r>
              <a:rPr lang="en-US" sz="900" dirty="0" err="1"/>
              <a:t>newadcfg</a:t>
            </a:r>
            <a:r>
              <a:rPr lang="en-US" sz="900" dirty="0"/>
              <a:t>/</a:t>
            </a:r>
            <a:r>
              <a:rPr lang="en-US" sz="900" dirty="0" err="1"/>
              <a:t>ad.py?A</a:t>
            </a:r>
            <a:r>
              <a:rPr lang="en-US" sz="900" dirty="0"/>
              <a:t>=2121&amp;N&amp;R&amp;F HTTP/1.1" 200 799 "https://</a:t>
            </a:r>
            <a:r>
              <a:rPr lang="en-US" sz="900" dirty="0" err="1"/>
              <a:t>tpc.googlesyndication.com</a:t>
            </a:r>
            <a:r>
              <a:rPr lang="en-US" sz="900" dirty="0"/>
              <a:t>/</a:t>
            </a:r>
            <a:r>
              <a:rPr lang="en-US" sz="900" dirty="0" err="1"/>
              <a:t>sadbundle</a:t>
            </a:r>
            <a:r>
              <a:rPr lang="en-US" sz="900" dirty="0"/>
              <a:t>/7103675352697911246/basic/</a:t>
            </a:r>
            <a:r>
              <a:rPr lang="en-US" sz="900" dirty="0" err="1"/>
              <a:t>index.html</a:t>
            </a:r>
            <a:r>
              <a:rPr lang="en-US" sz="900" dirty="0"/>
              <a:t>" "Mozilla/5.0 (Macintosh; Intel Mac OS X 10_9_5) </a:t>
            </a:r>
            <a:r>
              <a:rPr lang="en-US" sz="900" dirty="0" err="1"/>
              <a:t>AppleWebKit</a:t>
            </a:r>
            <a:r>
              <a:rPr lang="en-US" sz="900" dirty="0"/>
              <a:t>/537.36 (KHTML, like Gecko) Chrome/44.0.2403.125 Safari/537.36" 0.000 u281fd425-s1438646489 1438646489.894 </a:t>
            </a:r>
            <a:r>
              <a:rPr lang="en-US" sz="900" dirty="0" err="1" smtClean="0"/>
              <a:t>cfg.dotnxdomain.net</a:t>
            </a:r>
            <a:endParaRPr lang="en-US" sz="900" dirty="0" smtClean="0"/>
          </a:p>
          <a:p>
            <a:pPr marL="0" indent="0">
              <a:buNone/>
            </a:pPr>
            <a:endParaRPr lang="en-US" sz="900" dirty="0"/>
          </a:p>
          <a:p>
            <a:pPr marL="0" indent="0">
              <a:buNone/>
            </a:pPr>
            <a:r>
              <a:rPr lang="da-DK" sz="900" dirty="0" err="1"/>
              <a:t>temora.rand.apnic.net</a:t>
            </a:r>
            <a:r>
              <a:rPr lang="da-DK" sz="900" dirty="0"/>
              <a:t> 2001:e68:5431:</a:t>
            </a:r>
            <a:r>
              <a:rPr lang="da-DK" sz="900" dirty="0" smtClean="0"/>
              <a:t>519e:f002</a:t>
            </a:r>
            <a:r>
              <a:rPr lang="da-DK" sz="900" dirty="0"/>
              <a:t>:854e:2741:278 [04/</a:t>
            </a:r>
            <a:r>
              <a:rPr lang="da-DK" sz="900" dirty="0" err="1"/>
              <a:t>Aug</a:t>
            </a:r>
            <a:r>
              <a:rPr lang="da-DK" sz="900" dirty="0"/>
              <a:t>/2015:00:01:30 +0000] "GET /1x1.png?u281fd425-s1438646489-i5097.ap.rd.td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1438646490.290 0du-u281fd425-s1438646489-i5097.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2001:e68:5431:519e:f002:854e:2741:278 [04/</a:t>
            </a:r>
            <a:r>
              <a:rPr lang="da-DK" sz="900" dirty="0" err="1"/>
              <a:t>Aug</a:t>
            </a:r>
            <a:r>
              <a:rPr lang="da-DK" sz="900" dirty="0"/>
              <a:t>/2015:00:01:30 +0000] "GET /1x1.png?u281fd425-s1438646489-i5097.ap.e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1438646490.290 0du-u281fd425-s1438646489-i5097.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2001:e68:5431:519e:f002:854e:2741:278 [04/</a:t>
            </a:r>
            <a:r>
              <a:rPr lang="da-DK" sz="900" dirty="0" err="1"/>
              <a:t>Aug</a:t>
            </a:r>
            <a:r>
              <a:rPr lang="da-DK" sz="900" dirty="0"/>
              <a:t>/2015:00:01:30 +0000] "GET /1x1.png?u281fd425-s1438646489-i5097.ap.r6.td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1438646490.578 06u-u281fd425-s1438646489-i5097.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2001:e68:5431:519e:f002:854e:2741:278 [04/</a:t>
            </a:r>
            <a:r>
              <a:rPr lang="da-DK" sz="900" dirty="0" err="1"/>
              <a:t>Aug</a:t>
            </a:r>
            <a:r>
              <a:rPr lang="da-DK" sz="900" dirty="0"/>
              <a:t>/2015:00:01:30 +0000] "GET /1x1.png?u281fd425-s1438646489-i5097.ap.f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1438646490.871 0di-u281fd425-s1438646489-i5097.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2001:e68:5431:519e:f002:854e:2741:278 [04/</a:t>
            </a:r>
            <a:r>
              <a:rPr lang="da-DK" sz="900" dirty="0" err="1"/>
              <a:t>Aug</a:t>
            </a:r>
            <a:r>
              <a:rPr lang="da-DK" sz="900" dirty="0"/>
              <a:t>/2015:00:01:31 +0000] "GET /1x1.png?u281fd425-s1438646489-i5097.ap.d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1438646491.159 0ds-u281fd425-s1438646489-i5097.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124.13.125.185 [04/</a:t>
            </a:r>
            <a:r>
              <a:rPr lang="da-DK" sz="900" dirty="0" err="1"/>
              <a:t>Aug</a:t>
            </a:r>
            <a:r>
              <a:rPr lang="da-DK" sz="900" dirty="0"/>
              <a:t>/2015:00:01:31 +0000] "GET /1x1.png?u281fd425-s1438646489-i5097.ap.r4.td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1438646491.448 04u-u281fd425-s1438646489-i5097.</a:t>
            </a:r>
            <a:r>
              <a:rPr lang="da-DK" sz="900" dirty="0" smtClean="0"/>
              <a:t>ap.dotnxdomain.net</a:t>
            </a:r>
          </a:p>
          <a:p>
            <a:pPr marL="0" indent="0">
              <a:buNone/>
            </a:pPr>
            <a:endParaRPr lang="da-DK" sz="900" dirty="0"/>
          </a:p>
          <a:p>
            <a:pPr marL="0" indent="0">
              <a:buNone/>
            </a:pPr>
            <a:r>
              <a:rPr lang="da-DK" sz="900" dirty="0" err="1"/>
              <a:t>temora.rand.apnic.net</a:t>
            </a:r>
            <a:r>
              <a:rPr lang="da-DK" sz="900" dirty="0"/>
              <a:t> 2001:e68:5431:519e:f002:854e:2741:278 [04/</a:t>
            </a:r>
            <a:r>
              <a:rPr lang="da-DK" sz="900" dirty="0" err="1"/>
              <a:t>Aug</a:t>
            </a:r>
            <a:r>
              <a:rPr lang="da-DK" sz="900" dirty="0"/>
              <a:t>/2015:00:01:31 +0000] "GET /1x1.png?u281fd425-s1438646489-i5097.ap.results&amp;zrdtd-390.zr4td-1548.zr6td-678.zd-1258.ze-390.zf-971. HTTP/1.1" 200 68 "</a:t>
            </a:r>
            <a:r>
              <a:rPr lang="da-DK" sz="900" dirty="0" err="1"/>
              <a:t>https</a:t>
            </a:r>
            <a:r>
              <a:rPr lang="da-DK" sz="900" dirty="0"/>
              <a:t>://</a:t>
            </a:r>
            <a:r>
              <a:rPr lang="da-DK" sz="900" dirty="0" err="1"/>
              <a:t>tpc.googlesyndication.com</a:t>
            </a:r>
            <a:r>
              <a:rPr lang="da-DK" sz="900" dirty="0"/>
              <a:t>/</a:t>
            </a:r>
            <a:r>
              <a:rPr lang="da-DK" sz="900" dirty="0" err="1"/>
              <a:t>sadbundle</a:t>
            </a:r>
            <a:r>
              <a:rPr lang="da-DK" sz="900" dirty="0"/>
              <a:t>/7103675352697911246/</a:t>
            </a:r>
            <a:r>
              <a:rPr lang="da-DK" sz="900" dirty="0" err="1"/>
              <a:t>basic</a:t>
            </a:r>
            <a:r>
              <a:rPr lang="da-DK" sz="900" dirty="0"/>
              <a:t>/</a:t>
            </a:r>
            <a:r>
              <a:rPr lang="da-DK" sz="900" dirty="0" err="1"/>
              <a:t>index.html</a:t>
            </a:r>
            <a:r>
              <a:rPr lang="da-DK" sz="900" dirty="0"/>
              <a:t>" "Mozilla/5.0 (Macintosh; Intel Mac OS X 10_9_5) </a:t>
            </a:r>
            <a:r>
              <a:rPr lang="da-DK" sz="900" dirty="0" err="1"/>
              <a:t>AppleWebKit</a:t>
            </a:r>
            <a:r>
              <a:rPr lang="da-DK" sz="900" dirty="0"/>
              <a:t>/537.36 (KHTML, </a:t>
            </a:r>
            <a:r>
              <a:rPr lang="da-DK" sz="900" dirty="0" err="1"/>
              <a:t>like</a:t>
            </a:r>
            <a:r>
              <a:rPr lang="da-DK" sz="900" dirty="0"/>
              <a:t> </a:t>
            </a:r>
            <a:r>
              <a:rPr lang="da-DK" sz="900" dirty="0" err="1"/>
              <a:t>Gecko</a:t>
            </a:r>
            <a:r>
              <a:rPr lang="da-DK" sz="900" dirty="0"/>
              <a:t>) </a:t>
            </a:r>
            <a:r>
              <a:rPr lang="da-DK" sz="900" dirty="0" err="1"/>
              <a:t>Chrome</a:t>
            </a:r>
            <a:r>
              <a:rPr lang="da-DK" sz="900" dirty="0"/>
              <a:t>/44.0.2403.125 Safari/537.36" 0.000 </a:t>
            </a:r>
            <a:r>
              <a:rPr lang="da-DK" sz="900" dirty="0" err="1"/>
              <a:t>https</a:t>
            </a:r>
            <a:r>
              <a:rPr lang="da-DK" sz="900" dirty="0"/>
              <a:t> 1438646491.815 0du-results-u281fd425</a:t>
            </a:r>
            <a:r>
              <a:rPr lang="da-DK" sz="900" dirty="0" smtClean="0"/>
              <a:t>-x-</a:t>
            </a:r>
            <a:r>
              <a:rPr lang="da-DK" sz="900" dirty="0"/>
              <a:t>i5097.ap.dotnxdomain.net</a:t>
            </a:r>
          </a:p>
          <a:p>
            <a:pPr marL="0" indent="0">
              <a:buNone/>
            </a:pPr>
            <a:endParaRPr lang="en-US" sz="900" dirty="0"/>
          </a:p>
        </p:txBody>
      </p:sp>
    </p:spTree>
    <p:extLst>
      <p:ext uri="{BB962C8B-B14F-4D97-AF65-F5344CB8AC3E}">
        <p14:creationId xmlns:p14="http://schemas.microsoft.com/office/powerpoint/2010/main" val="1607865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(Web Log)</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buNone/>
            </a:pPr>
            <a:r>
              <a:rPr lang="en-US" sz="900" dirty="0" err="1">
                <a:solidFill>
                  <a:schemeClr val="bg1">
                    <a:lumMod val="85000"/>
                  </a:schemeClr>
                </a:solidFill>
              </a:rPr>
              <a:t>temora.rand.apnic.net</a:t>
            </a:r>
            <a:r>
              <a:rPr lang="en-US" sz="900" dirty="0">
                <a:solidFill>
                  <a:schemeClr val="bg1">
                    <a:lumMod val="85000"/>
                  </a:schemeClr>
                </a:solidFill>
              </a:rPr>
              <a:t> </a:t>
            </a:r>
            <a:r>
              <a:rPr lang="en-US" sz="900" dirty="0" smtClean="0">
                <a:solidFill>
                  <a:schemeClr val="bg1">
                    <a:lumMod val="85000"/>
                  </a:schemeClr>
                </a:solidFill>
              </a:rPr>
              <a:t>124.13.125.185 </a:t>
            </a:r>
            <a:r>
              <a:rPr lang="en-US" sz="900" dirty="0">
                <a:solidFill>
                  <a:schemeClr val="bg1">
                    <a:lumMod val="85000"/>
                  </a:schemeClr>
                </a:solidFill>
              </a:rPr>
              <a:t>[04/Aug/2015:00:01:29 +0000] "GET /</a:t>
            </a:r>
            <a:r>
              <a:rPr lang="en-US" sz="900" dirty="0" err="1">
                <a:solidFill>
                  <a:schemeClr val="bg1">
                    <a:lumMod val="85000"/>
                  </a:schemeClr>
                </a:solidFill>
              </a:rPr>
              <a:t>newadcfg</a:t>
            </a:r>
            <a:r>
              <a:rPr lang="en-US" sz="900" dirty="0">
                <a:solidFill>
                  <a:schemeClr val="bg1">
                    <a:lumMod val="85000"/>
                  </a:schemeClr>
                </a:solidFill>
              </a:rPr>
              <a:t>/</a:t>
            </a:r>
            <a:r>
              <a:rPr lang="en-US" sz="900" dirty="0" err="1">
                <a:solidFill>
                  <a:schemeClr val="bg1">
                    <a:lumMod val="85000"/>
                  </a:schemeClr>
                </a:solidFill>
              </a:rPr>
              <a:t>ad.py?A</a:t>
            </a:r>
            <a:r>
              <a:rPr lang="en-US" sz="900" dirty="0">
                <a:solidFill>
                  <a:schemeClr val="bg1">
                    <a:lumMod val="85000"/>
                  </a:schemeClr>
                </a:solidFill>
              </a:rPr>
              <a:t>=2121&amp;N&amp;R&amp;F HTTP/1.1" 200 799 "https://</a:t>
            </a:r>
            <a:r>
              <a:rPr lang="en-US" sz="900" dirty="0" err="1">
                <a:solidFill>
                  <a:schemeClr val="bg1">
                    <a:lumMod val="85000"/>
                  </a:schemeClr>
                </a:solidFill>
              </a:rPr>
              <a:t>tpc.googlesyndication.com</a:t>
            </a:r>
            <a:r>
              <a:rPr lang="en-US" sz="900" dirty="0">
                <a:solidFill>
                  <a:schemeClr val="bg1">
                    <a:lumMod val="85000"/>
                  </a:schemeClr>
                </a:solidFill>
              </a:rPr>
              <a:t>/</a:t>
            </a:r>
            <a:r>
              <a:rPr lang="en-US" sz="900" dirty="0" err="1">
                <a:solidFill>
                  <a:schemeClr val="bg1">
                    <a:lumMod val="85000"/>
                  </a:schemeClr>
                </a:solidFill>
              </a:rPr>
              <a:t>sadbundle</a:t>
            </a:r>
            <a:r>
              <a:rPr lang="en-US" sz="900" dirty="0">
                <a:solidFill>
                  <a:schemeClr val="bg1">
                    <a:lumMod val="85000"/>
                  </a:schemeClr>
                </a:solidFill>
              </a:rPr>
              <a:t>/7103675352697911246/basic/</a:t>
            </a:r>
            <a:r>
              <a:rPr lang="en-US" sz="900" dirty="0" err="1">
                <a:solidFill>
                  <a:schemeClr val="bg1">
                    <a:lumMod val="85000"/>
                  </a:schemeClr>
                </a:solidFill>
              </a:rPr>
              <a:t>index.html</a:t>
            </a:r>
            <a:r>
              <a:rPr lang="en-US" sz="900" dirty="0">
                <a:solidFill>
                  <a:schemeClr val="bg1">
                    <a:lumMod val="85000"/>
                  </a:schemeClr>
                </a:solidFill>
              </a:rPr>
              <a:t>" "</a:t>
            </a:r>
            <a:r>
              <a:rPr lang="en-US" sz="900" b="1" dirty="0"/>
              <a:t>Mozilla/5.0 (Macintosh; Intel Mac OS X 10_9_5) </a:t>
            </a:r>
            <a:r>
              <a:rPr lang="en-US" sz="900" b="1" dirty="0" err="1"/>
              <a:t>AppleWebKit</a:t>
            </a:r>
            <a:r>
              <a:rPr lang="en-US" sz="900" b="1" dirty="0"/>
              <a:t>/537.36 (KHTML, like Gecko) Chrome/44.0.2403.125 Safari/537.36</a:t>
            </a:r>
            <a:r>
              <a:rPr lang="en-US" sz="900" dirty="0">
                <a:solidFill>
                  <a:schemeClr val="bg1">
                    <a:lumMod val="75000"/>
                  </a:schemeClr>
                </a:solidFill>
              </a:rPr>
              <a:t>" 0.000 u281fd425-s1438646489 1438646489.894 </a:t>
            </a:r>
            <a:r>
              <a:rPr lang="en-US" sz="900" dirty="0" err="1" smtClean="0">
                <a:solidFill>
                  <a:schemeClr val="bg1">
                    <a:lumMod val="75000"/>
                  </a:schemeClr>
                </a:solidFill>
              </a:rPr>
              <a:t>cfg.dotnxdomain.net</a:t>
            </a:r>
            <a:endParaRPr lang="en-US" sz="900" dirty="0" smtClean="0">
              <a:solidFill>
                <a:schemeClr val="bg1">
                  <a:lumMod val="75000"/>
                </a:schemeClr>
              </a:solidFill>
            </a:endParaRPr>
          </a:p>
          <a:p>
            <a:pPr marL="0" indent="0">
              <a:buNone/>
            </a:pPr>
            <a:endParaRPr lang="en-US"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a:t>
            </a:r>
            <a:r>
              <a:rPr lang="da-DK" sz="900" dirty="0" smtClean="0">
                <a:solidFill>
                  <a:schemeClr val="bg1">
                    <a:lumMod val="75000"/>
                  </a:schemeClr>
                </a:solidFill>
              </a:rPr>
              <a:t>519e:f002</a:t>
            </a:r>
            <a:r>
              <a:rPr lang="da-DK" sz="900" dirty="0">
                <a:solidFill>
                  <a:schemeClr val="bg1">
                    <a:lumMod val="75000"/>
                  </a:schemeClr>
                </a:solidFill>
              </a:rPr>
              <a:t>:854e:2741:278 [04/</a:t>
            </a:r>
            <a:r>
              <a:rPr lang="da-DK" sz="900" dirty="0" err="1">
                <a:solidFill>
                  <a:schemeClr val="bg1">
                    <a:lumMod val="75000"/>
                  </a:schemeClr>
                </a:solidFill>
              </a:rPr>
              <a:t>Aug</a:t>
            </a:r>
            <a:r>
              <a:rPr lang="da-DK" sz="900" dirty="0">
                <a:solidFill>
                  <a:schemeClr val="bg1">
                    <a:lumMod val="75000"/>
                  </a:schemeClr>
                </a:solidFill>
              </a:rPr>
              <a:t>/2015:00:01:30 +0000] "GET /1x1.png?u281fd425-s1438646489-i5097.ap.rd.td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1438646490.290 0du-u281fd425-s1438646489-i5097.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2001:e68:5431:519e:f002:854e:2741:278 [04/</a:t>
            </a:r>
            <a:r>
              <a:rPr lang="da-DK" sz="900" dirty="0" err="1">
                <a:solidFill>
                  <a:schemeClr val="bg1">
                    <a:lumMod val="75000"/>
                  </a:schemeClr>
                </a:solidFill>
              </a:rPr>
              <a:t>Aug</a:t>
            </a:r>
            <a:r>
              <a:rPr lang="da-DK" sz="900" dirty="0">
                <a:solidFill>
                  <a:schemeClr val="bg1">
                    <a:lumMod val="75000"/>
                  </a:schemeClr>
                </a:solidFill>
              </a:rPr>
              <a:t>/2015:00:01:30 +0000] "GET /1x1.png?u281fd425-s1438646489-i5097.ap.e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1438646490.290 0du-u281fd425-s1438646489-i5097.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2001:e68:5431:519e:f002:854e:2741:278 [04/</a:t>
            </a:r>
            <a:r>
              <a:rPr lang="da-DK" sz="900" dirty="0" err="1">
                <a:solidFill>
                  <a:schemeClr val="bg1">
                    <a:lumMod val="75000"/>
                  </a:schemeClr>
                </a:solidFill>
              </a:rPr>
              <a:t>Aug</a:t>
            </a:r>
            <a:r>
              <a:rPr lang="da-DK" sz="900" dirty="0">
                <a:solidFill>
                  <a:schemeClr val="bg1">
                    <a:lumMod val="75000"/>
                  </a:schemeClr>
                </a:solidFill>
              </a:rPr>
              <a:t>/2015:00:01:30 +0000] "GET /1x1.png?u281fd425-s1438646489-i5097.ap.r6.td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1438646490.578 06u-u281fd425-s1438646489-i5097.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2001:e68:5431:519e:f002:854e:2741:278 [04/</a:t>
            </a:r>
            <a:r>
              <a:rPr lang="da-DK" sz="900" dirty="0" err="1">
                <a:solidFill>
                  <a:schemeClr val="bg1">
                    <a:lumMod val="75000"/>
                  </a:schemeClr>
                </a:solidFill>
              </a:rPr>
              <a:t>Aug</a:t>
            </a:r>
            <a:r>
              <a:rPr lang="da-DK" sz="900" dirty="0">
                <a:solidFill>
                  <a:schemeClr val="bg1">
                    <a:lumMod val="75000"/>
                  </a:schemeClr>
                </a:solidFill>
              </a:rPr>
              <a:t>/2015:00:01:30 +0000] "GET /1x1.png?u281fd425-s1438646489-i5097.ap.f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1438646490.871 0di-u281fd425-s1438646489-i5097.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2001:e68:5431:519e:f002:854e:2741:278 [04/</a:t>
            </a:r>
            <a:r>
              <a:rPr lang="da-DK" sz="900" dirty="0" err="1">
                <a:solidFill>
                  <a:schemeClr val="bg1">
                    <a:lumMod val="75000"/>
                  </a:schemeClr>
                </a:solidFill>
              </a:rPr>
              <a:t>Aug</a:t>
            </a:r>
            <a:r>
              <a:rPr lang="da-DK" sz="900" dirty="0">
                <a:solidFill>
                  <a:schemeClr val="bg1">
                    <a:lumMod val="75000"/>
                  </a:schemeClr>
                </a:solidFill>
              </a:rPr>
              <a:t>/2015:00:01:31 +0000] "GET /1x1.png?u281fd425-s1438646489-i5097.ap.d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1438646491.159 0ds-u281fd425-s1438646489-i5097.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124.13.125.185 [04/</a:t>
            </a:r>
            <a:r>
              <a:rPr lang="da-DK" sz="900" dirty="0" err="1">
                <a:solidFill>
                  <a:schemeClr val="bg1">
                    <a:lumMod val="75000"/>
                  </a:schemeClr>
                </a:solidFill>
              </a:rPr>
              <a:t>Aug</a:t>
            </a:r>
            <a:r>
              <a:rPr lang="da-DK" sz="900" dirty="0">
                <a:solidFill>
                  <a:schemeClr val="bg1">
                    <a:lumMod val="75000"/>
                  </a:schemeClr>
                </a:solidFill>
              </a:rPr>
              <a:t>/2015:00:01:31 +0000] "GET /1x1.png?u281fd425-s1438646489-i5097.ap.r4.td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1438646491.448 04u-u281fd425-s1438646489-i5097.</a:t>
            </a:r>
            <a:r>
              <a:rPr lang="da-DK" sz="900" dirty="0" smtClean="0">
                <a:solidFill>
                  <a:schemeClr val="bg1">
                    <a:lumMod val="75000"/>
                  </a:schemeClr>
                </a:solidFill>
              </a:rPr>
              <a:t>ap.dotnxdomain.net</a:t>
            </a:r>
          </a:p>
          <a:p>
            <a:pPr marL="0" indent="0">
              <a:buNone/>
            </a:pPr>
            <a:endParaRPr lang="da-DK" sz="900" dirty="0">
              <a:solidFill>
                <a:schemeClr val="bg1">
                  <a:lumMod val="75000"/>
                </a:schemeClr>
              </a:solidFill>
            </a:endParaRPr>
          </a:p>
          <a:p>
            <a:pPr marL="0" indent="0">
              <a:buNone/>
            </a:pPr>
            <a:r>
              <a:rPr lang="da-DK" sz="900" dirty="0" err="1">
                <a:solidFill>
                  <a:schemeClr val="bg1">
                    <a:lumMod val="75000"/>
                  </a:schemeClr>
                </a:solidFill>
              </a:rPr>
              <a:t>temora.rand.apnic.net</a:t>
            </a:r>
            <a:r>
              <a:rPr lang="da-DK" sz="900" dirty="0">
                <a:solidFill>
                  <a:schemeClr val="bg1">
                    <a:lumMod val="75000"/>
                  </a:schemeClr>
                </a:solidFill>
              </a:rPr>
              <a:t> 2001:e68:5431:519e:f002:854e:2741:278 [04/</a:t>
            </a:r>
            <a:r>
              <a:rPr lang="da-DK" sz="900" dirty="0" err="1">
                <a:solidFill>
                  <a:schemeClr val="bg1">
                    <a:lumMod val="75000"/>
                  </a:schemeClr>
                </a:solidFill>
              </a:rPr>
              <a:t>Aug</a:t>
            </a:r>
            <a:r>
              <a:rPr lang="da-DK" sz="900" dirty="0">
                <a:solidFill>
                  <a:schemeClr val="bg1">
                    <a:lumMod val="75000"/>
                  </a:schemeClr>
                </a:solidFill>
              </a:rPr>
              <a:t>/2015:00:01:31 +0000] "GET /1x1.png?u281fd425-s1438646489-i5097.ap.results&amp;zrdtd-390.zr4td-1548.zr6td-678.zd-1258.ze-390.zf-971. HTTP/1.1" 200 68 "</a:t>
            </a:r>
            <a:r>
              <a:rPr lang="da-DK" sz="900" dirty="0" err="1">
                <a:solidFill>
                  <a:schemeClr val="bg1">
                    <a:lumMod val="75000"/>
                  </a:schemeClr>
                </a:solidFill>
              </a:rPr>
              <a:t>https</a:t>
            </a:r>
            <a:r>
              <a:rPr lang="da-DK" sz="900" dirty="0">
                <a:solidFill>
                  <a:schemeClr val="bg1">
                    <a:lumMod val="75000"/>
                  </a:schemeClr>
                </a:solidFill>
              </a:rPr>
              <a:t>://</a:t>
            </a:r>
            <a:r>
              <a:rPr lang="da-DK" sz="900" dirty="0" err="1">
                <a:solidFill>
                  <a:schemeClr val="bg1">
                    <a:lumMod val="75000"/>
                  </a:schemeClr>
                </a:solidFill>
              </a:rPr>
              <a:t>tpc.googlesyndication.com</a:t>
            </a:r>
            <a:r>
              <a:rPr lang="da-DK" sz="900" dirty="0">
                <a:solidFill>
                  <a:schemeClr val="bg1">
                    <a:lumMod val="75000"/>
                  </a:schemeClr>
                </a:solidFill>
              </a:rPr>
              <a:t>/</a:t>
            </a:r>
            <a:r>
              <a:rPr lang="da-DK" sz="900" dirty="0" err="1">
                <a:solidFill>
                  <a:schemeClr val="bg1">
                    <a:lumMod val="75000"/>
                  </a:schemeClr>
                </a:solidFill>
              </a:rPr>
              <a:t>sadbundle</a:t>
            </a:r>
            <a:r>
              <a:rPr lang="da-DK" sz="900" dirty="0">
                <a:solidFill>
                  <a:schemeClr val="bg1">
                    <a:lumMod val="75000"/>
                  </a:schemeClr>
                </a:solidFill>
              </a:rPr>
              <a:t>/7103675352697911246/</a:t>
            </a:r>
            <a:r>
              <a:rPr lang="da-DK" sz="900" dirty="0" err="1">
                <a:solidFill>
                  <a:schemeClr val="bg1">
                    <a:lumMod val="75000"/>
                  </a:schemeClr>
                </a:solidFill>
              </a:rPr>
              <a:t>basic</a:t>
            </a:r>
            <a:r>
              <a:rPr lang="da-DK" sz="900" dirty="0">
                <a:solidFill>
                  <a:schemeClr val="bg1">
                    <a:lumMod val="75000"/>
                  </a:schemeClr>
                </a:solidFill>
              </a:rPr>
              <a:t>/</a:t>
            </a:r>
            <a:r>
              <a:rPr lang="da-DK" sz="900" dirty="0" err="1">
                <a:solidFill>
                  <a:schemeClr val="bg1">
                    <a:lumMod val="75000"/>
                  </a:schemeClr>
                </a:solidFill>
              </a:rPr>
              <a:t>index.html</a:t>
            </a:r>
            <a:r>
              <a:rPr lang="da-DK" sz="900" dirty="0">
                <a:solidFill>
                  <a:schemeClr val="bg1">
                    <a:lumMod val="75000"/>
                  </a:schemeClr>
                </a:solidFill>
              </a:rPr>
              <a:t>" "Mozilla/5.0 (Macintosh; Intel Mac OS X 10_9_5) </a:t>
            </a:r>
            <a:r>
              <a:rPr lang="da-DK" sz="900" dirty="0" err="1">
                <a:solidFill>
                  <a:schemeClr val="bg1">
                    <a:lumMod val="75000"/>
                  </a:schemeClr>
                </a:solidFill>
              </a:rPr>
              <a:t>AppleWebKit</a:t>
            </a:r>
            <a:r>
              <a:rPr lang="da-DK" sz="900" dirty="0">
                <a:solidFill>
                  <a:schemeClr val="bg1">
                    <a:lumMod val="75000"/>
                  </a:schemeClr>
                </a:solidFill>
              </a:rPr>
              <a:t>/537.36 (KHTML, </a:t>
            </a:r>
            <a:r>
              <a:rPr lang="da-DK" sz="900" dirty="0" err="1">
                <a:solidFill>
                  <a:schemeClr val="bg1">
                    <a:lumMod val="75000"/>
                  </a:schemeClr>
                </a:solidFill>
              </a:rPr>
              <a:t>like</a:t>
            </a:r>
            <a:r>
              <a:rPr lang="da-DK" sz="900" dirty="0">
                <a:solidFill>
                  <a:schemeClr val="bg1">
                    <a:lumMod val="75000"/>
                  </a:schemeClr>
                </a:solidFill>
              </a:rPr>
              <a:t> </a:t>
            </a:r>
            <a:r>
              <a:rPr lang="da-DK" sz="900" dirty="0" err="1">
                <a:solidFill>
                  <a:schemeClr val="bg1">
                    <a:lumMod val="75000"/>
                  </a:schemeClr>
                </a:solidFill>
              </a:rPr>
              <a:t>Gecko</a:t>
            </a:r>
            <a:r>
              <a:rPr lang="da-DK" sz="900" dirty="0">
                <a:solidFill>
                  <a:schemeClr val="bg1">
                    <a:lumMod val="75000"/>
                  </a:schemeClr>
                </a:solidFill>
              </a:rPr>
              <a:t>) </a:t>
            </a:r>
            <a:r>
              <a:rPr lang="da-DK" sz="900" dirty="0" err="1">
                <a:solidFill>
                  <a:schemeClr val="bg1">
                    <a:lumMod val="75000"/>
                  </a:schemeClr>
                </a:solidFill>
              </a:rPr>
              <a:t>Chrome</a:t>
            </a:r>
            <a:r>
              <a:rPr lang="da-DK" sz="900" dirty="0">
                <a:solidFill>
                  <a:schemeClr val="bg1">
                    <a:lumMod val="75000"/>
                  </a:schemeClr>
                </a:solidFill>
              </a:rPr>
              <a:t>/44.0.2403.125 Safari/537.36" 0.000 </a:t>
            </a:r>
            <a:r>
              <a:rPr lang="da-DK" sz="900" dirty="0" err="1">
                <a:solidFill>
                  <a:schemeClr val="bg1">
                    <a:lumMod val="75000"/>
                  </a:schemeClr>
                </a:solidFill>
              </a:rPr>
              <a:t>https</a:t>
            </a:r>
            <a:r>
              <a:rPr lang="da-DK" sz="900" dirty="0">
                <a:solidFill>
                  <a:schemeClr val="bg1">
                    <a:lumMod val="75000"/>
                  </a:schemeClr>
                </a:solidFill>
              </a:rPr>
              <a:t> 1438646491.815 0du-results-u281fd425-s1438646489-i5097.ap.dotnxdomain.net</a:t>
            </a:r>
          </a:p>
          <a:p>
            <a:pPr marL="0" indent="0">
              <a:buNone/>
            </a:pPr>
            <a:endParaRPr lang="en-US" sz="900" dirty="0"/>
          </a:p>
        </p:txBody>
      </p:sp>
      <p:sp>
        <p:nvSpPr>
          <p:cNvPr id="4" name="TextBox 3"/>
          <p:cNvSpPr txBox="1"/>
          <p:nvPr/>
        </p:nvSpPr>
        <p:spPr>
          <a:xfrm>
            <a:off x="457201" y="2752209"/>
            <a:ext cx="6797674" cy="646331"/>
          </a:xfrm>
          <a:prstGeom prst="rect">
            <a:avLst/>
          </a:prstGeom>
          <a:solidFill>
            <a:schemeClr val="bg1"/>
          </a:solidFill>
          <a:ln>
            <a:noFill/>
          </a:ln>
        </p:spPr>
        <p:txBody>
          <a:bodyPr wrap="square" rtlCol="0">
            <a:spAutoFit/>
          </a:bodyPr>
          <a:lstStyle/>
          <a:p>
            <a:pPr algn="ctr"/>
            <a:r>
              <a:rPr lang="en-US" dirty="0" smtClean="0">
                <a:solidFill>
                  <a:schemeClr val="accent6">
                    <a:lumMod val="50000"/>
                  </a:schemeClr>
                </a:solidFill>
                <a:latin typeface="AhnbergHand"/>
                <a:cs typeface="AhnbergHand"/>
              </a:rPr>
              <a:t>This is a Mac OSX system, using OS X 10.9.5, with </a:t>
            </a:r>
            <a:r>
              <a:rPr lang="it-IT" dirty="0" err="1">
                <a:solidFill>
                  <a:schemeClr val="accent6">
                    <a:lumMod val="50000"/>
                  </a:schemeClr>
                </a:solidFill>
                <a:latin typeface="AhnbergHand"/>
                <a:cs typeface="AhnbergHand"/>
              </a:rPr>
              <a:t>Chrome</a:t>
            </a:r>
            <a:r>
              <a:rPr lang="it-IT" i="1" dirty="0">
                <a:solidFill>
                  <a:schemeClr val="accent6">
                    <a:lumMod val="50000"/>
                  </a:schemeClr>
                </a:solidFill>
                <a:latin typeface="AhnbergHand"/>
                <a:cs typeface="AhnbergHand"/>
              </a:rPr>
              <a:t> 44.0.2403.125</a:t>
            </a:r>
            <a:endParaRPr lang="en-US" dirty="0">
              <a:solidFill>
                <a:schemeClr val="accent6">
                  <a:lumMod val="50000"/>
                </a:schemeClr>
              </a:solidFill>
              <a:latin typeface="AhnbergHand"/>
              <a:cs typeface="AhnbergHand"/>
            </a:endParaRPr>
          </a:p>
        </p:txBody>
      </p:sp>
      <p:sp>
        <p:nvSpPr>
          <p:cNvPr id="5" name="Freeform 4"/>
          <p:cNvSpPr/>
          <p:nvPr/>
        </p:nvSpPr>
        <p:spPr>
          <a:xfrm>
            <a:off x="3175000" y="1895457"/>
            <a:ext cx="1151523" cy="914418"/>
          </a:xfrm>
          <a:custGeom>
            <a:avLst/>
            <a:gdLst>
              <a:gd name="connsiteX0" fmla="*/ 0 w 1151523"/>
              <a:gd name="connsiteY0" fmla="*/ 914418 h 914418"/>
              <a:gd name="connsiteX1" fmla="*/ 547688 w 1151523"/>
              <a:gd name="connsiteY1" fmla="*/ 446106 h 914418"/>
              <a:gd name="connsiteX2" fmla="*/ 1127125 w 1151523"/>
              <a:gd name="connsiteY2" fmla="*/ 49231 h 914418"/>
              <a:gd name="connsiteX3" fmla="*/ 754063 w 1151523"/>
              <a:gd name="connsiteY3" fmla="*/ 207981 h 914418"/>
              <a:gd name="connsiteX4" fmla="*/ 1143000 w 1151523"/>
              <a:gd name="connsiteY4" fmla="*/ 1606 h 914418"/>
              <a:gd name="connsiteX5" fmla="*/ 1031875 w 1151523"/>
              <a:gd name="connsiteY5" fmla="*/ 342918 h 91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523" h="914418">
                <a:moveTo>
                  <a:pt x="0" y="914418"/>
                </a:moveTo>
                <a:cubicBezTo>
                  <a:pt x="179917" y="752361"/>
                  <a:pt x="359834" y="590304"/>
                  <a:pt x="547688" y="446106"/>
                </a:cubicBezTo>
                <a:cubicBezTo>
                  <a:pt x="735542" y="301908"/>
                  <a:pt x="1092729" y="88918"/>
                  <a:pt x="1127125" y="49231"/>
                </a:cubicBezTo>
                <a:cubicBezTo>
                  <a:pt x="1161521" y="9544"/>
                  <a:pt x="751417" y="215918"/>
                  <a:pt x="754063" y="207981"/>
                </a:cubicBezTo>
                <a:cubicBezTo>
                  <a:pt x="756709" y="200044"/>
                  <a:pt x="1096698" y="-20884"/>
                  <a:pt x="1143000" y="1606"/>
                </a:cubicBezTo>
                <a:cubicBezTo>
                  <a:pt x="1189302" y="24095"/>
                  <a:pt x="1031875" y="342918"/>
                  <a:pt x="1031875" y="34291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9940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(Web Log)</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buNone/>
            </a:pPr>
            <a:r>
              <a:rPr lang="en-US" sz="900" dirty="0" err="1">
                <a:solidFill>
                  <a:srgbClr val="BFBFBF"/>
                </a:solidFill>
              </a:rPr>
              <a:t>temora.rand.apnic.net</a:t>
            </a:r>
            <a:r>
              <a:rPr lang="en-US" sz="900" dirty="0">
                <a:solidFill>
                  <a:srgbClr val="BFBFBF"/>
                </a:solidFill>
              </a:rPr>
              <a:t> </a:t>
            </a:r>
            <a:r>
              <a:rPr lang="en-US" sz="900" dirty="0" smtClean="0">
                <a:solidFill>
                  <a:srgbClr val="BFBFBF"/>
                </a:solidFill>
              </a:rPr>
              <a:t>124.13.125.185 </a:t>
            </a:r>
            <a:r>
              <a:rPr lang="en-US" sz="900" dirty="0">
                <a:solidFill>
                  <a:srgbClr val="BFBFBF"/>
                </a:solidFill>
              </a:rPr>
              <a:t>[04/Aug/2015:00:01:29 +0000] "GET /</a:t>
            </a:r>
            <a:r>
              <a:rPr lang="en-US" sz="900" dirty="0" err="1">
                <a:solidFill>
                  <a:srgbClr val="BFBFBF"/>
                </a:solidFill>
              </a:rPr>
              <a:t>newadcfg</a:t>
            </a:r>
            <a:r>
              <a:rPr lang="en-US" sz="900" dirty="0">
                <a:solidFill>
                  <a:srgbClr val="BFBFBF"/>
                </a:solidFill>
              </a:rPr>
              <a:t>/</a:t>
            </a:r>
            <a:r>
              <a:rPr lang="en-US" sz="900" dirty="0" err="1">
                <a:solidFill>
                  <a:srgbClr val="BFBFBF"/>
                </a:solidFill>
              </a:rPr>
              <a:t>ad.py?A</a:t>
            </a:r>
            <a:r>
              <a:rPr lang="en-US" sz="900" dirty="0">
                <a:solidFill>
                  <a:srgbClr val="BFBFBF"/>
                </a:solidFill>
              </a:rPr>
              <a:t>=2121&amp;N&amp;R&amp;F HTTP/1.1" 200 799 "https://</a:t>
            </a:r>
            <a:r>
              <a:rPr lang="en-US" sz="900" dirty="0" err="1">
                <a:solidFill>
                  <a:srgbClr val="BFBFBF"/>
                </a:solidFill>
              </a:rPr>
              <a:t>tpc.googlesyndication.com</a:t>
            </a:r>
            <a:r>
              <a:rPr lang="en-US" sz="900" dirty="0">
                <a:solidFill>
                  <a:srgbClr val="BFBFBF"/>
                </a:solidFill>
              </a:rPr>
              <a:t>/</a:t>
            </a:r>
            <a:r>
              <a:rPr lang="en-US" sz="900" dirty="0" err="1">
                <a:solidFill>
                  <a:srgbClr val="BFBFBF"/>
                </a:solidFill>
              </a:rPr>
              <a:t>sadbundle</a:t>
            </a:r>
            <a:r>
              <a:rPr lang="en-US" sz="900" dirty="0">
                <a:solidFill>
                  <a:srgbClr val="BFBFBF"/>
                </a:solidFill>
              </a:rPr>
              <a:t>/7103675352697911246/basic/</a:t>
            </a:r>
            <a:r>
              <a:rPr lang="en-US" sz="900" dirty="0" err="1">
                <a:solidFill>
                  <a:srgbClr val="BFBFBF"/>
                </a:solidFill>
              </a:rPr>
              <a:t>index.html</a:t>
            </a:r>
            <a:r>
              <a:rPr lang="en-US" sz="900" dirty="0">
                <a:solidFill>
                  <a:srgbClr val="BFBFBF"/>
                </a:solidFill>
              </a:rPr>
              <a:t>" "</a:t>
            </a:r>
            <a:r>
              <a:rPr lang="en-US" sz="900" b="1" dirty="0">
                <a:solidFill>
                  <a:srgbClr val="BFBFBF"/>
                </a:solidFill>
              </a:rPr>
              <a:t>Mozilla/5.0 (Macintosh; Intel Mac OS X 10_9_5) </a:t>
            </a:r>
            <a:r>
              <a:rPr lang="en-US" sz="900" b="1" dirty="0" err="1">
                <a:solidFill>
                  <a:srgbClr val="BFBFBF"/>
                </a:solidFill>
              </a:rPr>
              <a:t>AppleWebKit</a:t>
            </a:r>
            <a:r>
              <a:rPr lang="en-US" sz="900" b="1" dirty="0">
                <a:solidFill>
                  <a:srgbClr val="BFBFBF"/>
                </a:solidFill>
              </a:rPr>
              <a:t>/537.36 (KHTML, like Gecko) Chrome/44.0.2403.125 Safari/537.36</a:t>
            </a:r>
            <a:r>
              <a:rPr lang="en-US" sz="900" dirty="0">
                <a:solidFill>
                  <a:srgbClr val="BFBFBF"/>
                </a:solidFill>
              </a:rPr>
              <a:t>" 0.000 u281fd425-s1438646489 1438646489.894 </a:t>
            </a:r>
            <a:r>
              <a:rPr lang="en-US" sz="900" dirty="0" err="1" smtClean="0">
                <a:solidFill>
                  <a:srgbClr val="BFBFBF"/>
                </a:solidFill>
              </a:rPr>
              <a:t>cfg.dotnxdomain.net</a:t>
            </a:r>
            <a:endParaRPr lang="en-US" sz="900" dirty="0" smtClean="0">
              <a:solidFill>
                <a:srgbClr val="BFBFBF"/>
              </a:solidFill>
            </a:endParaRPr>
          </a:p>
          <a:p>
            <a:pPr marL="0" indent="0">
              <a:buNone/>
            </a:pPr>
            <a:endParaRPr lang="en-US"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a:t>
            </a:r>
            <a:r>
              <a:rPr lang="da-DK" sz="900" dirty="0"/>
              <a:t>2001:e68:5431:</a:t>
            </a:r>
            <a:r>
              <a:rPr lang="da-DK" sz="900" dirty="0" smtClean="0"/>
              <a:t>519e:f002</a:t>
            </a:r>
            <a:r>
              <a:rPr lang="da-DK" sz="900" dirty="0"/>
              <a:t>:854e:2741:278 </a:t>
            </a:r>
            <a:r>
              <a:rPr lang="da-DK" sz="900" dirty="0">
                <a:solidFill>
                  <a:srgbClr val="BFBFBF"/>
                </a:solidFill>
              </a:rPr>
              <a:t>[04/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rgbClr val="000000"/>
                </a:solidFill>
              </a:rPr>
              <a:t>rd</a:t>
            </a:r>
            <a:r>
              <a:rPr lang="da-DK" sz="900" dirty="0">
                <a:solidFill>
                  <a:srgbClr val="BFBFBF"/>
                </a:solidFill>
              </a:rPr>
              <a:t>.td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/1x1.png?u281fd425-s1438646489-i5097.ap.e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a:t>
            </a:r>
            <a:r>
              <a:rPr lang="da-DK" sz="900" dirty="0">
                <a:solidFill>
                  <a:srgbClr val="000000"/>
                </a:solidFill>
              </a:rPr>
              <a:t>2001:e68:5431:519e:f002:854e:2741:278</a:t>
            </a:r>
            <a:r>
              <a:rPr lang="da-DK" sz="900" dirty="0">
                <a:solidFill>
                  <a:srgbClr val="BFBFBF"/>
                </a:solidFill>
              </a:rPr>
              <a:t> [04/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rgbClr val="000000"/>
                </a:solidFill>
              </a:rPr>
              <a:t>r6</a:t>
            </a:r>
            <a:r>
              <a:rPr lang="da-DK" sz="900" dirty="0">
                <a:solidFill>
                  <a:srgbClr val="BFBFBF"/>
                </a:solidFill>
              </a:rPr>
              <a:t>.td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1438646490.578 06u-u281fd425-s1438646489-i5097.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/1x1.png?u281fd425-s1438646489-i5097.ap.f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1438646490.871 0di-u281fd425-s1438646489-i5097.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1438646491.159 0ds-u281fd425-s1438646489-i5097.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124.13.125.185 [04/</a:t>
            </a:r>
            <a:r>
              <a:rPr lang="da-DK" sz="900" dirty="0" err="1">
                <a:solidFill>
                  <a:srgbClr val="BFBFBF"/>
                </a:solidFill>
              </a:rPr>
              <a:t>Aug</a:t>
            </a:r>
            <a:r>
              <a:rPr lang="da-DK" sz="900" dirty="0">
                <a:solidFill>
                  <a:srgbClr val="BFBFBF"/>
                </a:solidFill>
              </a:rPr>
              <a:t>/2015:00:01:31 +0000] "GET /1x1.png?u281fd425-s1438646489-i5097.ap.r4.td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1438646491.448 04u-u281fd425-s1438646489-i5097.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/1x1.png?u281fd425-s1438646489-i5097.ap.results&amp;zrdtd-390.zr4td-1548.zr6td-678.zd-1258.ze-390.zf-971.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1438646491.815 0du-results-u281fd425-s1438646489-i5097.ap.dotnxdomain.net</a:t>
            </a:r>
          </a:p>
          <a:p>
            <a:pPr marL="0" indent="0">
              <a:buNone/>
            </a:pPr>
            <a:endParaRPr lang="en-US" sz="900" dirty="0">
              <a:solidFill>
                <a:srgbClr val="BFBFBF"/>
              </a:solidFill>
            </a:endParaRPr>
          </a:p>
        </p:txBody>
      </p:sp>
      <p:sp>
        <p:nvSpPr>
          <p:cNvPr id="4" name="TextBox 3"/>
          <p:cNvSpPr txBox="1"/>
          <p:nvPr/>
        </p:nvSpPr>
        <p:spPr>
          <a:xfrm>
            <a:off x="794308" y="4492681"/>
            <a:ext cx="6797674" cy="646331"/>
          </a:xfrm>
          <a:prstGeom prst="rect">
            <a:avLst/>
          </a:prstGeom>
          <a:solidFill>
            <a:schemeClr val="bg1"/>
          </a:solidFill>
          <a:ln>
            <a:noFill/>
          </a:ln>
        </p:spPr>
        <p:txBody>
          <a:bodyPr wrap="square" rtlCol="0">
            <a:spAutoFit/>
          </a:bodyPr>
          <a:lstStyle/>
          <a:p>
            <a:pPr algn="ctr"/>
            <a:r>
              <a:rPr lang="en-US" dirty="0" smtClean="0">
                <a:solidFill>
                  <a:schemeClr val="accent6">
                    <a:lumMod val="50000"/>
                  </a:schemeClr>
                </a:solidFill>
                <a:latin typeface="AhnbergHand"/>
                <a:cs typeface="AhnbergHand"/>
              </a:rPr>
              <a:t>This system can do IPv6, and prefers to use IPv6 in dual stack contexts</a:t>
            </a:r>
            <a:endParaRPr lang="en-US" dirty="0">
              <a:solidFill>
                <a:schemeClr val="accent6">
                  <a:lumMod val="50000"/>
                </a:schemeClr>
              </a:solidFill>
              <a:latin typeface="AhnbergHand"/>
              <a:cs typeface="AhnbergHand"/>
            </a:endParaRPr>
          </a:p>
        </p:txBody>
      </p:sp>
      <p:sp>
        <p:nvSpPr>
          <p:cNvPr id="7" name="Freeform 6"/>
          <p:cNvSpPr/>
          <p:nvPr/>
        </p:nvSpPr>
        <p:spPr>
          <a:xfrm>
            <a:off x="7152284" y="2106386"/>
            <a:ext cx="659743" cy="472959"/>
          </a:xfrm>
          <a:custGeom>
            <a:avLst/>
            <a:gdLst>
              <a:gd name="connsiteX0" fmla="*/ 146453 w 659743"/>
              <a:gd name="connsiteY0" fmla="*/ 347520 h 472959"/>
              <a:gd name="connsiteX1" fmla="*/ 616833 w 659743"/>
              <a:gd name="connsiteY1" fmla="*/ 386719 h 472959"/>
              <a:gd name="connsiteX2" fmla="*/ 569795 w 659743"/>
              <a:gd name="connsiteY2" fmla="*/ 88801 h 472959"/>
              <a:gd name="connsiteX3" fmla="*/ 13178 w 659743"/>
              <a:gd name="connsiteY3" fmla="*/ 26082 h 472959"/>
              <a:gd name="connsiteX4" fmla="*/ 162132 w 659743"/>
              <a:gd name="connsiteY4" fmla="*/ 472959 h 47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743" h="472959">
                <a:moveTo>
                  <a:pt x="146453" y="347520"/>
                </a:moveTo>
                <a:cubicBezTo>
                  <a:pt x="346364" y="388679"/>
                  <a:pt x="546276" y="429839"/>
                  <a:pt x="616833" y="386719"/>
                </a:cubicBezTo>
                <a:cubicBezTo>
                  <a:pt x="687390" y="343599"/>
                  <a:pt x="670404" y="148907"/>
                  <a:pt x="569795" y="88801"/>
                </a:cubicBezTo>
                <a:cubicBezTo>
                  <a:pt x="469186" y="28695"/>
                  <a:pt x="81122" y="-37944"/>
                  <a:pt x="13178" y="26082"/>
                </a:cubicBezTo>
                <a:cubicBezTo>
                  <a:pt x="-54766" y="90108"/>
                  <a:pt x="162132" y="472959"/>
                  <a:pt x="162132" y="4729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351681" y="2119283"/>
            <a:ext cx="2522024" cy="671741"/>
          </a:xfrm>
          <a:custGeom>
            <a:avLst/>
            <a:gdLst>
              <a:gd name="connsiteX0" fmla="*/ 1368686 w 2522024"/>
              <a:gd name="connsiteY0" fmla="*/ 530622 h 671741"/>
              <a:gd name="connsiteX1" fmla="*/ 2348645 w 2522024"/>
              <a:gd name="connsiteY1" fmla="*/ 483582 h 671741"/>
              <a:gd name="connsiteX2" fmla="*/ 2332966 w 2522024"/>
              <a:gd name="connsiteY2" fmla="*/ 44544 h 671741"/>
              <a:gd name="connsiteX3" fmla="*/ 459284 w 2522024"/>
              <a:gd name="connsiteY3" fmla="*/ 21025 h 671741"/>
              <a:gd name="connsiteX4" fmla="*/ 4583 w 2522024"/>
              <a:gd name="connsiteY4" fmla="*/ 99424 h 671741"/>
              <a:gd name="connsiteX5" fmla="*/ 326009 w 2522024"/>
              <a:gd name="connsiteY5" fmla="*/ 460062 h 671741"/>
              <a:gd name="connsiteX6" fmla="*/ 1760670 w 2522024"/>
              <a:gd name="connsiteY6" fmla="*/ 671741 h 67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024" h="671741">
                <a:moveTo>
                  <a:pt x="1368686" y="530622"/>
                </a:moveTo>
                <a:lnTo>
                  <a:pt x="2348645" y="483582"/>
                </a:lnTo>
                <a:cubicBezTo>
                  <a:pt x="2509358" y="402569"/>
                  <a:pt x="2647859" y="121637"/>
                  <a:pt x="2332966" y="44544"/>
                </a:cubicBezTo>
                <a:cubicBezTo>
                  <a:pt x="2018073" y="-32549"/>
                  <a:pt x="847348" y="11878"/>
                  <a:pt x="459284" y="21025"/>
                </a:cubicBezTo>
                <a:cubicBezTo>
                  <a:pt x="71220" y="30172"/>
                  <a:pt x="26795" y="26251"/>
                  <a:pt x="4583" y="99424"/>
                </a:cubicBezTo>
                <a:cubicBezTo>
                  <a:pt x="-17629" y="172597"/>
                  <a:pt x="33328" y="364676"/>
                  <a:pt x="326009" y="460062"/>
                </a:cubicBezTo>
                <a:cubicBezTo>
                  <a:pt x="618690" y="555448"/>
                  <a:pt x="1760670" y="671741"/>
                  <a:pt x="1760670" y="6717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213383" y="2500183"/>
            <a:ext cx="1955533" cy="1874511"/>
          </a:xfrm>
          <a:custGeom>
            <a:avLst/>
            <a:gdLst>
              <a:gd name="connsiteX0" fmla="*/ 0 w 1720342"/>
              <a:gd name="connsiteY0" fmla="*/ 1325715 h 1325715"/>
              <a:gd name="connsiteX1" fmla="*/ 917241 w 1720342"/>
              <a:gd name="connsiteY1" fmla="*/ 502519 h 1325715"/>
              <a:gd name="connsiteX2" fmla="*/ 1646331 w 1720342"/>
              <a:gd name="connsiteY2" fmla="*/ 55642 h 1325715"/>
              <a:gd name="connsiteX3" fmla="*/ 1434660 w 1720342"/>
              <a:gd name="connsiteY3" fmla="*/ 71322 h 1325715"/>
              <a:gd name="connsiteX4" fmla="*/ 1716888 w 1720342"/>
              <a:gd name="connsiteY4" fmla="*/ 8602 h 1325715"/>
              <a:gd name="connsiteX5" fmla="*/ 1599293 w 1720342"/>
              <a:gd name="connsiteY5" fmla="*/ 290841 h 13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342" h="1325715">
                <a:moveTo>
                  <a:pt x="0" y="1325715"/>
                </a:moveTo>
                <a:cubicBezTo>
                  <a:pt x="321426" y="1019956"/>
                  <a:pt x="642853" y="714198"/>
                  <a:pt x="917241" y="502519"/>
                </a:cubicBezTo>
                <a:cubicBezTo>
                  <a:pt x="1191629" y="290840"/>
                  <a:pt x="1560095" y="127508"/>
                  <a:pt x="1646331" y="55642"/>
                </a:cubicBezTo>
                <a:cubicBezTo>
                  <a:pt x="1732567" y="-16224"/>
                  <a:pt x="1422901" y="79162"/>
                  <a:pt x="1434660" y="71322"/>
                </a:cubicBezTo>
                <a:cubicBezTo>
                  <a:pt x="1446419" y="63482"/>
                  <a:pt x="1689449" y="-27984"/>
                  <a:pt x="1716888" y="8602"/>
                </a:cubicBezTo>
                <a:cubicBezTo>
                  <a:pt x="1744327" y="45188"/>
                  <a:pt x="1599293" y="290841"/>
                  <a:pt x="1599293" y="2908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280662" y="2690522"/>
            <a:ext cx="866526" cy="1684172"/>
          </a:xfrm>
          <a:custGeom>
            <a:avLst/>
            <a:gdLst>
              <a:gd name="connsiteX0" fmla="*/ 741091 w 741091"/>
              <a:gd name="connsiteY0" fmla="*/ 1049136 h 1049136"/>
              <a:gd name="connsiteX1" fmla="*/ 482382 w 741091"/>
              <a:gd name="connsiteY1" fmla="*/ 437620 h 1049136"/>
              <a:gd name="connsiteX2" fmla="*/ 35520 w 741091"/>
              <a:gd name="connsiteY2" fmla="*/ 69142 h 1049136"/>
              <a:gd name="connsiteX3" fmla="*/ 27681 w 741091"/>
              <a:gd name="connsiteY3" fmla="*/ 233781 h 1049136"/>
              <a:gd name="connsiteX4" fmla="*/ 27681 w 741091"/>
              <a:gd name="connsiteY4" fmla="*/ 6422 h 1049136"/>
              <a:gd name="connsiteX5" fmla="*/ 255031 w 741091"/>
              <a:gd name="connsiteY5" fmla="*/ 84822 h 104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91" h="1049136">
                <a:moveTo>
                  <a:pt x="741091" y="1049136"/>
                </a:moveTo>
                <a:cubicBezTo>
                  <a:pt x="670534" y="825044"/>
                  <a:pt x="599977" y="600952"/>
                  <a:pt x="482382" y="437620"/>
                </a:cubicBezTo>
                <a:cubicBezTo>
                  <a:pt x="364787" y="274288"/>
                  <a:pt x="111303" y="103115"/>
                  <a:pt x="35520" y="69142"/>
                </a:cubicBezTo>
                <a:cubicBezTo>
                  <a:pt x="-40263" y="35169"/>
                  <a:pt x="28987" y="244234"/>
                  <a:pt x="27681" y="233781"/>
                </a:cubicBezTo>
                <a:cubicBezTo>
                  <a:pt x="26374" y="223328"/>
                  <a:pt x="-10211" y="31248"/>
                  <a:pt x="27681" y="6422"/>
                </a:cubicBezTo>
                <a:cubicBezTo>
                  <a:pt x="65573" y="-18404"/>
                  <a:pt x="160302" y="33209"/>
                  <a:pt x="255031" y="848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7171160" y="3327135"/>
            <a:ext cx="546214" cy="467403"/>
          </a:xfrm>
          <a:custGeom>
            <a:avLst/>
            <a:gdLst>
              <a:gd name="connsiteX0" fmla="*/ 104058 w 546214"/>
              <a:gd name="connsiteY0" fmla="*/ 365483 h 467403"/>
              <a:gd name="connsiteX1" fmla="*/ 527400 w 546214"/>
              <a:gd name="connsiteY1" fmla="*/ 349804 h 467403"/>
              <a:gd name="connsiteX2" fmla="*/ 425484 w 546214"/>
              <a:gd name="connsiteY2" fmla="*/ 59725 h 467403"/>
              <a:gd name="connsiteX3" fmla="*/ 9982 w 546214"/>
              <a:gd name="connsiteY3" fmla="*/ 36205 h 467403"/>
              <a:gd name="connsiteX4" fmla="*/ 119737 w 546214"/>
              <a:gd name="connsiteY4" fmla="*/ 467403 h 467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14" h="467403">
                <a:moveTo>
                  <a:pt x="104058" y="365483"/>
                </a:moveTo>
                <a:cubicBezTo>
                  <a:pt x="288943" y="383123"/>
                  <a:pt x="473829" y="400764"/>
                  <a:pt x="527400" y="349804"/>
                </a:cubicBezTo>
                <a:cubicBezTo>
                  <a:pt x="580971" y="298844"/>
                  <a:pt x="511720" y="111991"/>
                  <a:pt x="425484" y="59725"/>
                </a:cubicBezTo>
                <a:cubicBezTo>
                  <a:pt x="339248" y="7459"/>
                  <a:pt x="60940" y="-31741"/>
                  <a:pt x="9982" y="36205"/>
                </a:cubicBezTo>
                <a:cubicBezTo>
                  <a:pt x="-40976" y="104151"/>
                  <a:pt x="119737" y="467403"/>
                  <a:pt x="119737" y="4674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346915" y="3367915"/>
            <a:ext cx="2390895" cy="375761"/>
          </a:xfrm>
          <a:custGeom>
            <a:avLst/>
            <a:gdLst>
              <a:gd name="connsiteX0" fmla="*/ 1404811 w 2390895"/>
              <a:gd name="connsiteY0" fmla="*/ 332543 h 375761"/>
              <a:gd name="connsiteX1" fmla="*/ 2071183 w 2390895"/>
              <a:gd name="connsiteY1" fmla="*/ 371743 h 375761"/>
              <a:gd name="connsiteX2" fmla="*/ 2322053 w 2390895"/>
              <a:gd name="connsiteY2" fmla="*/ 246304 h 375761"/>
              <a:gd name="connsiteX3" fmla="*/ 2275014 w 2390895"/>
              <a:gd name="connsiteY3" fmla="*/ 97345 h 375761"/>
              <a:gd name="connsiteX4" fmla="*/ 1083384 w 2390895"/>
              <a:gd name="connsiteY4" fmla="*/ 3265 h 375761"/>
              <a:gd name="connsiteX5" fmla="*/ 134783 w 2390895"/>
              <a:gd name="connsiteY5" fmla="*/ 42465 h 375761"/>
              <a:gd name="connsiteX6" fmla="*/ 126944 w 2390895"/>
              <a:gd name="connsiteY6" fmla="*/ 238464 h 375761"/>
              <a:gd name="connsiteX7" fmla="*/ 1263697 w 2390895"/>
              <a:gd name="connsiteY7" fmla="*/ 316864 h 37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895" h="375761">
                <a:moveTo>
                  <a:pt x="1404811" y="332543"/>
                </a:moveTo>
                <a:cubicBezTo>
                  <a:pt x="1661560" y="359329"/>
                  <a:pt x="1918309" y="386116"/>
                  <a:pt x="2071183" y="371743"/>
                </a:cubicBezTo>
                <a:cubicBezTo>
                  <a:pt x="2224057" y="357370"/>
                  <a:pt x="2288081" y="292037"/>
                  <a:pt x="2322053" y="246304"/>
                </a:cubicBezTo>
                <a:cubicBezTo>
                  <a:pt x="2356025" y="200571"/>
                  <a:pt x="2481459" y="137851"/>
                  <a:pt x="2275014" y="97345"/>
                </a:cubicBezTo>
                <a:cubicBezTo>
                  <a:pt x="2068569" y="56839"/>
                  <a:pt x="1440089" y="12412"/>
                  <a:pt x="1083384" y="3265"/>
                </a:cubicBezTo>
                <a:cubicBezTo>
                  <a:pt x="726679" y="-5882"/>
                  <a:pt x="294190" y="3265"/>
                  <a:pt x="134783" y="42465"/>
                </a:cubicBezTo>
                <a:cubicBezTo>
                  <a:pt x="-24624" y="81665"/>
                  <a:pt x="-61208" y="192731"/>
                  <a:pt x="126944" y="238464"/>
                </a:cubicBezTo>
                <a:cubicBezTo>
                  <a:pt x="315096" y="284197"/>
                  <a:pt x="789396" y="300530"/>
                  <a:pt x="1263697" y="316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5338818" y="3582859"/>
            <a:ext cx="1752489" cy="783996"/>
          </a:xfrm>
          <a:custGeom>
            <a:avLst/>
            <a:gdLst>
              <a:gd name="connsiteX0" fmla="*/ 0 w 1752489"/>
              <a:gd name="connsiteY0" fmla="*/ 783996 h 783996"/>
              <a:gd name="connsiteX1" fmla="*/ 760449 w 1752489"/>
              <a:gd name="connsiteY1" fmla="*/ 305758 h 783996"/>
              <a:gd name="connsiteX2" fmla="*/ 1677690 w 1752489"/>
              <a:gd name="connsiteY2" fmla="*/ 62720 h 783996"/>
              <a:gd name="connsiteX3" fmla="*/ 1473859 w 1752489"/>
              <a:gd name="connsiteY3" fmla="*/ 0 h 783996"/>
              <a:gd name="connsiteX4" fmla="*/ 1748247 w 1752489"/>
              <a:gd name="connsiteY4" fmla="*/ 62720 h 783996"/>
              <a:gd name="connsiteX5" fmla="*/ 1614973 w 1752489"/>
              <a:gd name="connsiteY5" fmla="*/ 211679 h 78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489" h="783996">
                <a:moveTo>
                  <a:pt x="0" y="783996"/>
                </a:moveTo>
                <a:cubicBezTo>
                  <a:pt x="240417" y="604983"/>
                  <a:pt x="480834" y="425971"/>
                  <a:pt x="760449" y="305758"/>
                </a:cubicBezTo>
                <a:cubicBezTo>
                  <a:pt x="1040064" y="185545"/>
                  <a:pt x="1558788" y="113680"/>
                  <a:pt x="1677690" y="62720"/>
                </a:cubicBezTo>
                <a:cubicBezTo>
                  <a:pt x="1796592" y="11760"/>
                  <a:pt x="1462100" y="0"/>
                  <a:pt x="1473859" y="0"/>
                </a:cubicBezTo>
                <a:cubicBezTo>
                  <a:pt x="1485618" y="0"/>
                  <a:pt x="1724728" y="27440"/>
                  <a:pt x="1748247" y="62720"/>
                </a:cubicBezTo>
                <a:cubicBezTo>
                  <a:pt x="1771766" y="98000"/>
                  <a:pt x="1693369" y="154839"/>
                  <a:pt x="1614973" y="2116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495871" y="3824255"/>
            <a:ext cx="541561" cy="534760"/>
          </a:xfrm>
          <a:custGeom>
            <a:avLst/>
            <a:gdLst>
              <a:gd name="connsiteX0" fmla="*/ 541561 w 541561"/>
              <a:gd name="connsiteY0" fmla="*/ 534760 h 534760"/>
              <a:gd name="connsiteX1" fmla="*/ 220135 w 541561"/>
              <a:gd name="connsiteY1" fmla="*/ 119242 h 534760"/>
              <a:gd name="connsiteX2" fmla="*/ 624 w 541561"/>
              <a:gd name="connsiteY2" fmla="*/ 103562 h 534760"/>
              <a:gd name="connsiteX3" fmla="*/ 149578 w 541561"/>
              <a:gd name="connsiteY3" fmla="*/ 283881 h 534760"/>
              <a:gd name="connsiteX4" fmla="*/ 16303 w 541561"/>
              <a:gd name="connsiteY4" fmla="*/ 17323 h 534760"/>
              <a:gd name="connsiteX5" fmla="*/ 267173 w 541561"/>
              <a:gd name="connsiteY5" fmla="*/ 25163 h 5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1" h="534760">
                <a:moveTo>
                  <a:pt x="541561" y="534760"/>
                </a:moveTo>
                <a:cubicBezTo>
                  <a:pt x="425926" y="362934"/>
                  <a:pt x="310291" y="191108"/>
                  <a:pt x="220135" y="119242"/>
                </a:cubicBezTo>
                <a:cubicBezTo>
                  <a:pt x="129979" y="47376"/>
                  <a:pt x="12383" y="76122"/>
                  <a:pt x="624" y="103562"/>
                </a:cubicBezTo>
                <a:cubicBezTo>
                  <a:pt x="-11135" y="131002"/>
                  <a:pt x="146965" y="298254"/>
                  <a:pt x="149578" y="283881"/>
                </a:cubicBezTo>
                <a:cubicBezTo>
                  <a:pt x="152191" y="269508"/>
                  <a:pt x="-3296" y="60443"/>
                  <a:pt x="16303" y="17323"/>
                </a:cubicBezTo>
                <a:cubicBezTo>
                  <a:pt x="35902" y="-25797"/>
                  <a:pt x="267173" y="25163"/>
                  <a:pt x="267173" y="2516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56349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(Web Log)</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buNone/>
            </a:pPr>
            <a:r>
              <a:rPr lang="en-US" sz="900" dirty="0" err="1">
                <a:solidFill>
                  <a:srgbClr val="BFBFBF"/>
                </a:solidFill>
              </a:rPr>
              <a:t>temora.rand.apnic.net</a:t>
            </a:r>
            <a:r>
              <a:rPr lang="en-US" sz="900" dirty="0">
                <a:solidFill>
                  <a:srgbClr val="BFBFBF"/>
                </a:solidFill>
              </a:rPr>
              <a:t> </a:t>
            </a:r>
            <a:r>
              <a:rPr lang="en-US" sz="900" dirty="0" smtClean="0">
                <a:solidFill>
                  <a:srgbClr val="BFBFBF"/>
                </a:solidFill>
              </a:rPr>
              <a:t>124.13.125.185 </a:t>
            </a:r>
            <a:r>
              <a:rPr lang="en-US" sz="900" dirty="0">
                <a:solidFill>
                  <a:srgbClr val="BFBFBF"/>
                </a:solidFill>
              </a:rPr>
              <a:t>[04/Aug/2015:00:01:29 +0000] "GET /</a:t>
            </a:r>
            <a:r>
              <a:rPr lang="en-US" sz="900" dirty="0" err="1">
                <a:solidFill>
                  <a:srgbClr val="BFBFBF"/>
                </a:solidFill>
              </a:rPr>
              <a:t>newadcfg</a:t>
            </a:r>
            <a:r>
              <a:rPr lang="en-US" sz="900" dirty="0">
                <a:solidFill>
                  <a:srgbClr val="BFBFBF"/>
                </a:solidFill>
              </a:rPr>
              <a:t>/</a:t>
            </a:r>
            <a:r>
              <a:rPr lang="en-US" sz="900" dirty="0" err="1">
                <a:solidFill>
                  <a:srgbClr val="BFBFBF"/>
                </a:solidFill>
              </a:rPr>
              <a:t>ad.py?A</a:t>
            </a:r>
            <a:r>
              <a:rPr lang="en-US" sz="900" dirty="0">
                <a:solidFill>
                  <a:srgbClr val="BFBFBF"/>
                </a:solidFill>
              </a:rPr>
              <a:t>=2121&amp;N&amp;R&amp;F HTTP/1.1" 200 799 "https://</a:t>
            </a:r>
            <a:r>
              <a:rPr lang="en-US" sz="900" dirty="0" err="1">
                <a:solidFill>
                  <a:srgbClr val="BFBFBF"/>
                </a:solidFill>
              </a:rPr>
              <a:t>tpc.googlesyndication.com</a:t>
            </a:r>
            <a:r>
              <a:rPr lang="en-US" sz="900" dirty="0">
                <a:solidFill>
                  <a:srgbClr val="BFBFBF"/>
                </a:solidFill>
              </a:rPr>
              <a:t>/</a:t>
            </a:r>
            <a:r>
              <a:rPr lang="en-US" sz="900" dirty="0" err="1">
                <a:solidFill>
                  <a:srgbClr val="BFBFBF"/>
                </a:solidFill>
              </a:rPr>
              <a:t>sadbundle</a:t>
            </a:r>
            <a:r>
              <a:rPr lang="en-US" sz="900" dirty="0">
                <a:solidFill>
                  <a:srgbClr val="BFBFBF"/>
                </a:solidFill>
              </a:rPr>
              <a:t>/7103675352697911246/basic/</a:t>
            </a:r>
            <a:r>
              <a:rPr lang="en-US" sz="900" dirty="0" err="1">
                <a:solidFill>
                  <a:srgbClr val="BFBFBF"/>
                </a:solidFill>
              </a:rPr>
              <a:t>index.html</a:t>
            </a:r>
            <a:r>
              <a:rPr lang="en-US" sz="900" dirty="0">
                <a:solidFill>
                  <a:srgbClr val="BFBFBF"/>
                </a:solidFill>
              </a:rPr>
              <a:t>" "</a:t>
            </a:r>
            <a:r>
              <a:rPr lang="en-US" sz="900" b="1" dirty="0">
                <a:solidFill>
                  <a:srgbClr val="BFBFBF"/>
                </a:solidFill>
              </a:rPr>
              <a:t>Mozilla/5.0 (Macintosh; Intel Mac OS X 10_9_5) </a:t>
            </a:r>
            <a:r>
              <a:rPr lang="en-US" sz="900" b="1" dirty="0" err="1">
                <a:solidFill>
                  <a:srgbClr val="BFBFBF"/>
                </a:solidFill>
              </a:rPr>
              <a:t>AppleWebKit</a:t>
            </a:r>
            <a:r>
              <a:rPr lang="en-US" sz="900" b="1" dirty="0">
                <a:solidFill>
                  <a:srgbClr val="BFBFBF"/>
                </a:solidFill>
              </a:rPr>
              <a:t>/537.36 (KHTML, like Gecko) Chrome/44.0.2403.125 Safari/537.36</a:t>
            </a:r>
            <a:r>
              <a:rPr lang="en-US" sz="900" dirty="0">
                <a:solidFill>
                  <a:srgbClr val="BFBFBF"/>
                </a:solidFill>
              </a:rPr>
              <a:t>" 0.000 u281fd425-s1438646489 1438646489.894 </a:t>
            </a:r>
            <a:r>
              <a:rPr lang="en-US" sz="900" dirty="0" err="1" smtClean="0">
                <a:solidFill>
                  <a:srgbClr val="BFBFBF"/>
                </a:solidFill>
              </a:rPr>
              <a:t>cfg.dotnxdomain.net</a:t>
            </a:r>
            <a:endParaRPr lang="en-US" sz="900" dirty="0" smtClean="0">
              <a:solidFill>
                <a:srgbClr val="BFBFBF"/>
              </a:solidFill>
            </a:endParaRPr>
          </a:p>
          <a:p>
            <a:pPr marL="0" indent="0">
              <a:buNone/>
            </a:pPr>
            <a:endParaRPr lang="en-US"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a:t>
            </a:r>
            <a:r>
              <a:rPr lang="da-DK" sz="900" dirty="0" smtClean="0">
                <a:solidFill>
                  <a:srgbClr val="BFBFBF"/>
                </a:solidFill>
              </a:rPr>
              <a:t>519e:f002</a:t>
            </a:r>
            <a:r>
              <a:rPr lang="da-DK" sz="900" dirty="0">
                <a:solidFill>
                  <a:srgbClr val="BFBFBF"/>
                </a:solidFill>
              </a:rPr>
              <a:t>:854e:2741:278 [04/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chemeClr val="bg1">
                    <a:lumMod val="75000"/>
                  </a:schemeClr>
                </a:solidFill>
              </a:rPr>
              <a:t>rd.</a:t>
            </a:r>
            <a:r>
              <a:rPr lang="da-DK" sz="900" dirty="0">
                <a:solidFill>
                  <a:srgbClr val="BFBFBF"/>
                </a:solidFill>
              </a:rPr>
              <a:t>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/1x1.png?u281fd425-s1438646489-i5097.ap.e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/1x1.png?u281fd425-s1438646489-i5097.ap.r6.td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1438646490.578 06u-u281fd425-s1438646489-i5097.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rgbClr val="000000"/>
                </a:solidFill>
              </a:rPr>
              <a:t>f</a:t>
            </a:r>
            <a:r>
              <a:rPr lang="da-DK" sz="900" dirty="0">
                <a:solidFill>
                  <a:srgbClr val="BFBFBF"/>
                </a:solidFill>
              </a:rPr>
              <a:t>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1438646490.871 0di-u281fd425-s1438646489-i5097.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1438646491.159 0ds-u281fd425-s1438646489-i5097.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124.13.125.185 [04/</a:t>
            </a:r>
            <a:r>
              <a:rPr lang="da-DK" sz="900" dirty="0" err="1">
                <a:solidFill>
                  <a:srgbClr val="BFBFBF"/>
                </a:solidFill>
              </a:rPr>
              <a:t>Aug</a:t>
            </a:r>
            <a:r>
              <a:rPr lang="da-DK" sz="900" dirty="0">
                <a:solidFill>
                  <a:srgbClr val="BFBFBF"/>
                </a:solidFill>
              </a:rPr>
              <a:t>/2015:00:01:31 +0000] "GET /1x1.png?u281fd425-s1438646489-i5097.ap.r4.td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1438646491.448 04u-u281fd425-s1438646489-i5097.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/1x1.png?u281fd425-s1438646489-i5097.ap.results&amp;zrdtd-390.zr4td-1548.zr6td-678.zd-1258.ze-390.zf-971.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1438646491.815 0du-</a:t>
            </a:r>
            <a:r>
              <a:rPr lang="da-DK" sz="900" dirty="0"/>
              <a:t>results</a:t>
            </a:r>
            <a:r>
              <a:rPr lang="da-DK" sz="900" dirty="0">
                <a:solidFill>
                  <a:srgbClr val="BFBFBF"/>
                </a:solidFill>
              </a:rPr>
              <a:t>-u281fd425-s1438646489-i5097.ap.dotnxdomain.net</a:t>
            </a:r>
          </a:p>
          <a:p>
            <a:pPr marL="0" indent="0">
              <a:buNone/>
            </a:pPr>
            <a:endParaRPr lang="en-US" sz="900" dirty="0">
              <a:solidFill>
                <a:srgbClr val="BFBFBF"/>
              </a:solidFill>
            </a:endParaRPr>
          </a:p>
        </p:txBody>
      </p:sp>
      <p:sp>
        <p:nvSpPr>
          <p:cNvPr id="4" name="TextBox 3"/>
          <p:cNvSpPr txBox="1"/>
          <p:nvPr/>
        </p:nvSpPr>
        <p:spPr>
          <a:xfrm>
            <a:off x="1014353" y="2635656"/>
            <a:ext cx="6797674" cy="369332"/>
          </a:xfrm>
          <a:prstGeom prst="rect">
            <a:avLst/>
          </a:prstGeom>
          <a:solidFill>
            <a:schemeClr val="bg1"/>
          </a:solidFill>
          <a:ln>
            <a:noFill/>
          </a:ln>
        </p:spPr>
        <p:txBody>
          <a:bodyPr wrap="square" rtlCol="0">
            <a:spAutoFit/>
          </a:bodyPr>
          <a:lstStyle/>
          <a:p>
            <a:pPr algn="ctr"/>
            <a:r>
              <a:rPr lang="en-US" dirty="0" smtClean="0">
                <a:solidFill>
                  <a:schemeClr val="accent6">
                    <a:lumMod val="50000"/>
                  </a:schemeClr>
                </a:solidFill>
                <a:latin typeface="AhnbergHand"/>
                <a:cs typeface="AhnbergHand"/>
              </a:rPr>
              <a:t>This experiment ran through to </a:t>
            </a:r>
            <a:r>
              <a:rPr lang="en-US" dirty="0" err="1" smtClean="0">
                <a:solidFill>
                  <a:schemeClr val="accent6">
                    <a:lumMod val="50000"/>
                  </a:schemeClr>
                </a:solidFill>
                <a:latin typeface="AhnbergHand"/>
                <a:cs typeface="AhnbergHand"/>
              </a:rPr>
              <a:t>conmpletion</a:t>
            </a:r>
            <a:endParaRPr lang="en-US" dirty="0">
              <a:solidFill>
                <a:schemeClr val="accent6">
                  <a:lumMod val="50000"/>
                </a:schemeClr>
              </a:solidFill>
              <a:latin typeface="AhnbergHand"/>
              <a:cs typeface="AhnbergHand"/>
            </a:endParaRPr>
          </a:p>
        </p:txBody>
      </p:sp>
      <p:sp>
        <p:nvSpPr>
          <p:cNvPr id="7" name="Freeform 6"/>
          <p:cNvSpPr/>
          <p:nvPr/>
        </p:nvSpPr>
        <p:spPr>
          <a:xfrm>
            <a:off x="6791983" y="6071910"/>
            <a:ext cx="659743" cy="472959"/>
          </a:xfrm>
          <a:custGeom>
            <a:avLst/>
            <a:gdLst>
              <a:gd name="connsiteX0" fmla="*/ 146453 w 659743"/>
              <a:gd name="connsiteY0" fmla="*/ 347520 h 472959"/>
              <a:gd name="connsiteX1" fmla="*/ 616833 w 659743"/>
              <a:gd name="connsiteY1" fmla="*/ 386719 h 472959"/>
              <a:gd name="connsiteX2" fmla="*/ 569795 w 659743"/>
              <a:gd name="connsiteY2" fmla="*/ 88801 h 472959"/>
              <a:gd name="connsiteX3" fmla="*/ 13178 w 659743"/>
              <a:gd name="connsiteY3" fmla="*/ 26082 h 472959"/>
              <a:gd name="connsiteX4" fmla="*/ 162132 w 659743"/>
              <a:gd name="connsiteY4" fmla="*/ 472959 h 47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743" h="472959">
                <a:moveTo>
                  <a:pt x="146453" y="347520"/>
                </a:moveTo>
                <a:cubicBezTo>
                  <a:pt x="346364" y="388679"/>
                  <a:pt x="546276" y="429839"/>
                  <a:pt x="616833" y="386719"/>
                </a:cubicBezTo>
                <a:cubicBezTo>
                  <a:pt x="687390" y="343599"/>
                  <a:pt x="670404" y="148907"/>
                  <a:pt x="569795" y="88801"/>
                </a:cubicBezTo>
                <a:cubicBezTo>
                  <a:pt x="469186" y="28695"/>
                  <a:pt x="81122" y="-37944"/>
                  <a:pt x="13178" y="26082"/>
                </a:cubicBezTo>
                <a:cubicBezTo>
                  <a:pt x="-54766" y="90108"/>
                  <a:pt x="162132" y="472959"/>
                  <a:pt x="162132" y="4729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612699" y="3096883"/>
            <a:ext cx="3122063" cy="3005054"/>
          </a:xfrm>
          <a:custGeom>
            <a:avLst/>
            <a:gdLst>
              <a:gd name="connsiteX0" fmla="*/ 88033 w 3122063"/>
              <a:gd name="connsiteY0" fmla="*/ 143940 h 3330149"/>
              <a:gd name="connsiteX1" fmla="*/ 96659 w 3122063"/>
              <a:gd name="connsiteY1" fmla="*/ 204325 h 3330149"/>
              <a:gd name="connsiteX2" fmla="*/ 1071444 w 3122063"/>
              <a:gd name="connsiteY2" fmla="*/ 2110763 h 3330149"/>
              <a:gd name="connsiteX3" fmla="*/ 3012388 w 3122063"/>
              <a:gd name="connsiteY3" fmla="*/ 3249450 h 3330149"/>
              <a:gd name="connsiteX4" fmla="*/ 2900244 w 3122063"/>
              <a:gd name="connsiteY4" fmla="*/ 3051042 h 3330149"/>
              <a:gd name="connsiteX5" fmla="*/ 3081399 w 3122063"/>
              <a:gd name="connsiteY5" fmla="*/ 3327087 h 3330149"/>
              <a:gd name="connsiteX6" fmla="*/ 2365407 w 3122063"/>
              <a:gd name="connsiteY6" fmla="*/ 3206318 h 33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63" h="3330149">
                <a:moveTo>
                  <a:pt x="88033" y="143940"/>
                </a:moveTo>
                <a:cubicBezTo>
                  <a:pt x="10395" y="10230"/>
                  <a:pt x="-67243" y="-123479"/>
                  <a:pt x="96659" y="204325"/>
                </a:cubicBezTo>
                <a:cubicBezTo>
                  <a:pt x="260561" y="532129"/>
                  <a:pt x="585489" y="1603242"/>
                  <a:pt x="1071444" y="2110763"/>
                </a:cubicBezTo>
                <a:cubicBezTo>
                  <a:pt x="1557399" y="2618284"/>
                  <a:pt x="2707588" y="3092737"/>
                  <a:pt x="3012388" y="3249450"/>
                </a:cubicBezTo>
                <a:cubicBezTo>
                  <a:pt x="3317188" y="3406163"/>
                  <a:pt x="2888742" y="3038103"/>
                  <a:pt x="2900244" y="3051042"/>
                </a:cubicBezTo>
                <a:cubicBezTo>
                  <a:pt x="2911746" y="3063981"/>
                  <a:pt x="3170538" y="3301208"/>
                  <a:pt x="3081399" y="3327087"/>
                </a:cubicBezTo>
                <a:cubicBezTo>
                  <a:pt x="2992260" y="3352966"/>
                  <a:pt x="2365407" y="3206318"/>
                  <a:pt x="2365407" y="3206318"/>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732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(Web Log)</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buNone/>
            </a:pPr>
            <a:r>
              <a:rPr lang="en-US" sz="900" dirty="0" err="1">
                <a:solidFill>
                  <a:srgbClr val="BFBFBF"/>
                </a:solidFill>
              </a:rPr>
              <a:t>temora.rand.apnic.net</a:t>
            </a:r>
            <a:r>
              <a:rPr lang="en-US" sz="900" dirty="0">
                <a:solidFill>
                  <a:srgbClr val="BFBFBF"/>
                </a:solidFill>
              </a:rPr>
              <a:t> </a:t>
            </a:r>
            <a:r>
              <a:rPr lang="en-US" sz="900" dirty="0" smtClean="0">
                <a:solidFill>
                  <a:srgbClr val="000000"/>
                </a:solidFill>
              </a:rPr>
              <a:t>124.13.125.185</a:t>
            </a:r>
            <a:r>
              <a:rPr lang="en-US" sz="900" dirty="0" smtClean="0">
                <a:solidFill>
                  <a:srgbClr val="BFBFBF"/>
                </a:solidFill>
              </a:rPr>
              <a:t> </a:t>
            </a:r>
            <a:r>
              <a:rPr lang="en-US" sz="900" dirty="0">
                <a:solidFill>
                  <a:srgbClr val="BFBFBF"/>
                </a:solidFill>
              </a:rPr>
              <a:t>[04/Aug/2015:00:01:29 +0000] "GET /</a:t>
            </a:r>
            <a:r>
              <a:rPr lang="en-US" sz="900" dirty="0" err="1">
                <a:solidFill>
                  <a:srgbClr val="BFBFBF"/>
                </a:solidFill>
              </a:rPr>
              <a:t>newadcfg</a:t>
            </a:r>
            <a:r>
              <a:rPr lang="en-US" sz="900" dirty="0">
                <a:solidFill>
                  <a:srgbClr val="BFBFBF"/>
                </a:solidFill>
              </a:rPr>
              <a:t>/</a:t>
            </a:r>
            <a:r>
              <a:rPr lang="en-US" sz="900" dirty="0" err="1">
                <a:solidFill>
                  <a:srgbClr val="BFBFBF"/>
                </a:solidFill>
              </a:rPr>
              <a:t>ad.py?A</a:t>
            </a:r>
            <a:r>
              <a:rPr lang="en-US" sz="900" dirty="0">
                <a:solidFill>
                  <a:srgbClr val="BFBFBF"/>
                </a:solidFill>
              </a:rPr>
              <a:t>=2121&amp;N&amp;R&amp;F HTTP/1.1" 200 799 "https://</a:t>
            </a:r>
            <a:r>
              <a:rPr lang="en-US" sz="900" dirty="0" err="1">
                <a:solidFill>
                  <a:srgbClr val="BFBFBF"/>
                </a:solidFill>
              </a:rPr>
              <a:t>tpc.googlesyndication.com</a:t>
            </a:r>
            <a:r>
              <a:rPr lang="en-US" sz="900" dirty="0">
                <a:solidFill>
                  <a:srgbClr val="BFBFBF"/>
                </a:solidFill>
              </a:rPr>
              <a:t>/</a:t>
            </a:r>
            <a:r>
              <a:rPr lang="en-US" sz="900" dirty="0" err="1">
                <a:solidFill>
                  <a:srgbClr val="BFBFBF"/>
                </a:solidFill>
              </a:rPr>
              <a:t>sadbundle</a:t>
            </a:r>
            <a:r>
              <a:rPr lang="en-US" sz="900" dirty="0">
                <a:solidFill>
                  <a:srgbClr val="BFBFBF"/>
                </a:solidFill>
              </a:rPr>
              <a:t>/7103675352697911246/basic/</a:t>
            </a:r>
            <a:r>
              <a:rPr lang="en-US" sz="900" dirty="0" err="1">
                <a:solidFill>
                  <a:srgbClr val="BFBFBF"/>
                </a:solidFill>
              </a:rPr>
              <a:t>index.html</a:t>
            </a:r>
            <a:r>
              <a:rPr lang="en-US" sz="900" dirty="0">
                <a:solidFill>
                  <a:srgbClr val="BFBFBF"/>
                </a:solidFill>
              </a:rPr>
              <a:t>" "</a:t>
            </a:r>
            <a:r>
              <a:rPr lang="en-US" sz="900" b="1" dirty="0">
                <a:solidFill>
                  <a:srgbClr val="BFBFBF"/>
                </a:solidFill>
              </a:rPr>
              <a:t>Mozilla/5.0 (Macintosh; Intel Mac OS X 10_9_5) </a:t>
            </a:r>
            <a:r>
              <a:rPr lang="en-US" sz="900" b="1" dirty="0" err="1">
                <a:solidFill>
                  <a:srgbClr val="BFBFBF"/>
                </a:solidFill>
              </a:rPr>
              <a:t>AppleWebKit</a:t>
            </a:r>
            <a:r>
              <a:rPr lang="en-US" sz="900" b="1" dirty="0">
                <a:solidFill>
                  <a:srgbClr val="BFBFBF"/>
                </a:solidFill>
              </a:rPr>
              <a:t>/537.36 (KHTML, like Gecko) Chrome/44.0.2403.125 Safari/537.36</a:t>
            </a:r>
            <a:r>
              <a:rPr lang="en-US" sz="900" dirty="0">
                <a:solidFill>
                  <a:srgbClr val="BFBFBF"/>
                </a:solidFill>
              </a:rPr>
              <a:t>" 0.000 u281fd425-s1438646489 1438646489.894 </a:t>
            </a:r>
            <a:r>
              <a:rPr lang="en-US" sz="900" dirty="0" err="1" smtClean="0">
                <a:solidFill>
                  <a:srgbClr val="BFBFBF"/>
                </a:solidFill>
              </a:rPr>
              <a:t>cfg.dotnxdomain.net</a:t>
            </a:r>
            <a:endParaRPr lang="en-US" sz="900" dirty="0" smtClean="0">
              <a:solidFill>
                <a:srgbClr val="BFBFBF"/>
              </a:solidFill>
            </a:endParaRPr>
          </a:p>
          <a:p>
            <a:pPr marL="0" indent="0">
              <a:buNone/>
            </a:pPr>
            <a:endParaRPr lang="en-US"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a:t>
            </a:r>
            <a:r>
              <a:rPr lang="da-DK" sz="900" dirty="0">
                <a:solidFill>
                  <a:srgbClr val="000000"/>
                </a:solidFill>
              </a:rPr>
              <a:t>2001:e68:5431:</a:t>
            </a:r>
            <a:r>
              <a:rPr lang="da-DK" sz="900" dirty="0" smtClean="0">
                <a:solidFill>
                  <a:srgbClr val="000000"/>
                </a:solidFill>
              </a:rPr>
              <a:t>519e:f002</a:t>
            </a:r>
            <a:r>
              <a:rPr lang="da-DK" sz="900" dirty="0">
                <a:solidFill>
                  <a:srgbClr val="000000"/>
                </a:solidFill>
              </a:rPr>
              <a:t>:854e:2741:278</a:t>
            </a:r>
            <a:r>
              <a:rPr lang="da-DK" sz="900" dirty="0">
                <a:solidFill>
                  <a:srgbClr val="BFBFBF"/>
                </a:solidFill>
              </a:rPr>
              <a:t> [04/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chemeClr val="bg1">
                    <a:lumMod val="75000"/>
                  </a:schemeClr>
                </a:solidFill>
              </a:rPr>
              <a:t>rd.</a:t>
            </a:r>
            <a:r>
              <a:rPr lang="da-DK" sz="900" dirty="0">
                <a:solidFill>
                  <a:srgbClr val="BFBFBF"/>
                </a:solidFill>
              </a:rPr>
              <a:t>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/1x1.png?u281fd425-s1438646489-i5097.ap.e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1438646490.290 0du-u281fd425-s1438646489-i5097.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/1x1.png?u281fd425-s1438646489-i5097.ap.r6.td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1438646490.578 06u-u281fd425-s1438646489-i5097.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/2015:00:01:30 +0000] "GET /1x1.png?u281fd425-s1438646489-i5097.ap.</a:t>
            </a:r>
            <a:r>
              <a:rPr lang="da-DK" sz="900" dirty="0">
                <a:solidFill>
                  <a:srgbClr val="000000"/>
                </a:solidFill>
              </a:rPr>
              <a:t>f</a:t>
            </a:r>
            <a:r>
              <a:rPr lang="da-DK" sz="900" dirty="0">
                <a:solidFill>
                  <a:srgbClr val="BFBFBF"/>
                </a:solidFill>
              </a:rPr>
              <a:t>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1438646490.871 0di-u281fd425-s1438646489-i5097.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1438646491.159 0ds-u281fd425-s1438646489-i5097.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124.13.125.185 [04/</a:t>
            </a:r>
            <a:r>
              <a:rPr lang="da-DK" sz="900" dirty="0" err="1">
                <a:solidFill>
                  <a:srgbClr val="BFBFBF"/>
                </a:solidFill>
              </a:rPr>
              <a:t>Aug</a:t>
            </a:r>
            <a:r>
              <a:rPr lang="da-DK" sz="900" dirty="0">
                <a:solidFill>
                  <a:srgbClr val="BFBFBF"/>
                </a:solidFill>
              </a:rPr>
              <a:t>/2015:00:01:31 +0000] "GET /1x1.png?u281fd425-s1438646489-i5097.ap.r4.td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1438646491.448 04u-u281fd425-s1438646489-i5097.</a:t>
            </a:r>
            <a:r>
              <a:rPr lang="da-DK" sz="900" dirty="0" smtClean="0">
                <a:solidFill>
                  <a:srgbClr val="BFBFBF"/>
                </a:solidFill>
              </a:rPr>
              <a:t>ap.dotnxdomain.net</a:t>
            </a:r>
          </a:p>
          <a:p>
            <a:pPr marL="0" indent="0">
              <a:buNone/>
            </a:pPr>
            <a:endParaRPr lang="da-DK" sz="900" dirty="0">
              <a:solidFill>
                <a:srgbClr val="BFBFBF"/>
              </a:solidFill>
            </a:endParaRPr>
          </a:p>
          <a:p>
            <a:pPr marL="0" indent="0">
              <a:buNone/>
            </a:pPr>
            <a:r>
              <a:rPr lang="da-DK" sz="900" dirty="0" err="1">
                <a:solidFill>
                  <a:srgbClr val="BFBFBF"/>
                </a:solidFill>
              </a:rPr>
              <a:t>temora.rand.apnic.net</a:t>
            </a:r>
            <a:r>
              <a:rPr lang="da-DK" sz="900" dirty="0">
                <a:solidFill>
                  <a:srgbClr val="BFBFBF"/>
                </a:solidFill>
              </a:rPr>
              <a:t> 2001:e68:5431:519e:f002:854e:2741:278 [04/</a:t>
            </a:r>
            <a:r>
              <a:rPr lang="da-DK" sz="900" dirty="0" err="1">
                <a:solidFill>
                  <a:srgbClr val="BFBFBF"/>
                </a:solidFill>
              </a:rPr>
              <a:t>Aug</a:t>
            </a:r>
            <a:r>
              <a:rPr lang="da-DK" sz="900" dirty="0">
                <a:solidFill>
                  <a:srgbClr val="BFBFBF"/>
                </a:solidFill>
              </a:rPr>
              <a:t>/2015:00:01:31 +0000] "GET /1x1.png?u281fd425-s1438646489-i5097.ap.results&amp;zrdtd-390.zr4td-1548.zr6td-678.zd-1258.ze-390.zf-971. HTTP/1.1" 200 68 "</a:t>
            </a:r>
            <a:r>
              <a:rPr lang="da-DK" sz="900" dirty="0" err="1">
                <a:solidFill>
                  <a:srgbClr val="BFBFBF"/>
                </a:solidFill>
              </a:rPr>
              <a:t>https</a:t>
            </a:r>
            <a:r>
              <a:rPr lang="da-DK" sz="900" dirty="0">
                <a:solidFill>
                  <a:srgbClr val="BFBFBF"/>
                </a:solidFill>
              </a:rPr>
              <a:t>://</a:t>
            </a:r>
            <a:r>
              <a:rPr lang="da-DK" sz="900" dirty="0" err="1">
                <a:solidFill>
                  <a:srgbClr val="BFBFBF"/>
                </a:solidFill>
              </a:rPr>
              <a:t>tpc.googlesyndication.com</a:t>
            </a:r>
            <a:r>
              <a:rPr lang="da-DK" sz="900" dirty="0">
                <a:solidFill>
                  <a:srgbClr val="BFBFBF"/>
                </a:solidFill>
              </a:rPr>
              <a:t>/</a:t>
            </a:r>
            <a:r>
              <a:rPr lang="da-DK" sz="900" dirty="0" err="1">
                <a:solidFill>
                  <a:srgbClr val="BFBFBF"/>
                </a:solidFill>
              </a:rPr>
              <a:t>sadbundle</a:t>
            </a:r>
            <a:r>
              <a:rPr lang="da-DK" sz="900" dirty="0">
                <a:solidFill>
                  <a:srgbClr val="BFBFBF"/>
                </a:solidFill>
              </a:rPr>
              <a:t>/7103675352697911246/</a:t>
            </a:r>
            <a:r>
              <a:rPr lang="da-DK" sz="900" dirty="0" err="1">
                <a:solidFill>
                  <a:srgbClr val="BFBFBF"/>
                </a:solidFill>
              </a:rPr>
              <a:t>basic</a:t>
            </a:r>
            <a:r>
              <a:rPr lang="da-DK" sz="900" dirty="0">
                <a:solidFill>
                  <a:srgbClr val="BFBFBF"/>
                </a:solidFill>
              </a:rPr>
              <a:t>/</a:t>
            </a:r>
            <a:r>
              <a:rPr lang="da-DK" sz="900" dirty="0" err="1">
                <a:solidFill>
                  <a:srgbClr val="BFBFBF"/>
                </a:solidFill>
              </a:rPr>
              <a:t>index.html</a:t>
            </a:r>
            <a:r>
              <a:rPr lang="da-DK" sz="900" dirty="0">
                <a:solidFill>
                  <a:srgbClr val="BFBFBF"/>
                </a:solidFill>
              </a:rPr>
              <a:t>" "Mozilla/5.0 (Macintosh; Intel Mac OS X 10_9_5) </a:t>
            </a:r>
            <a:r>
              <a:rPr lang="da-DK" sz="900" dirty="0" err="1">
                <a:solidFill>
                  <a:srgbClr val="BFBFBF"/>
                </a:solidFill>
              </a:rPr>
              <a:t>AppleWebKit</a:t>
            </a:r>
            <a:r>
              <a:rPr lang="da-DK" sz="900" dirty="0">
                <a:solidFill>
                  <a:srgbClr val="BFBFBF"/>
                </a:solidFill>
              </a:rPr>
              <a:t>/537.36 (KHTML, </a:t>
            </a:r>
            <a:r>
              <a:rPr lang="da-DK" sz="900" dirty="0" err="1">
                <a:solidFill>
                  <a:srgbClr val="BFBFBF"/>
                </a:solidFill>
              </a:rPr>
              <a:t>like</a:t>
            </a:r>
            <a:r>
              <a:rPr lang="da-DK" sz="900" dirty="0">
                <a:solidFill>
                  <a:srgbClr val="BFBFBF"/>
                </a:solidFill>
              </a:rPr>
              <a:t> </a:t>
            </a:r>
            <a:r>
              <a:rPr lang="da-DK" sz="900" dirty="0" err="1">
                <a:solidFill>
                  <a:srgbClr val="BFBFBF"/>
                </a:solidFill>
              </a:rPr>
              <a:t>Gecko</a:t>
            </a:r>
            <a:r>
              <a:rPr lang="da-DK" sz="900" dirty="0">
                <a:solidFill>
                  <a:srgbClr val="BFBFBF"/>
                </a:solidFill>
              </a:rPr>
              <a:t>) </a:t>
            </a:r>
            <a:r>
              <a:rPr lang="da-DK" sz="900" dirty="0" err="1">
                <a:solidFill>
                  <a:srgbClr val="BFBFBF"/>
                </a:solidFill>
              </a:rPr>
              <a:t>Chrome</a:t>
            </a:r>
            <a:r>
              <a:rPr lang="da-DK" sz="900" dirty="0">
                <a:solidFill>
                  <a:srgbClr val="BFBFBF"/>
                </a:solidFill>
              </a:rPr>
              <a:t>/44.0.2403.125 Safari/537.36" 0.000 </a:t>
            </a:r>
            <a:r>
              <a:rPr lang="da-DK" sz="900" dirty="0" err="1">
                <a:solidFill>
                  <a:srgbClr val="BFBFBF"/>
                </a:solidFill>
              </a:rPr>
              <a:t>https</a:t>
            </a:r>
            <a:r>
              <a:rPr lang="da-DK" sz="900" dirty="0">
                <a:solidFill>
                  <a:srgbClr val="BFBFBF"/>
                </a:solidFill>
              </a:rPr>
              <a:t> 1438646491.815 0du-</a:t>
            </a:r>
            <a:r>
              <a:rPr lang="da-DK" sz="900" dirty="0">
                <a:solidFill>
                  <a:schemeClr val="bg1">
                    <a:lumMod val="75000"/>
                  </a:schemeClr>
                </a:solidFill>
              </a:rPr>
              <a:t>results-</a:t>
            </a:r>
            <a:r>
              <a:rPr lang="da-DK" sz="900" dirty="0">
                <a:solidFill>
                  <a:srgbClr val="BFBFBF"/>
                </a:solidFill>
              </a:rPr>
              <a:t>u281fd425-s1438646489-i5097.ap.dotnxdomain.net</a:t>
            </a:r>
          </a:p>
          <a:p>
            <a:pPr marL="0" indent="0">
              <a:buNone/>
            </a:pPr>
            <a:endParaRPr lang="en-US" sz="900" dirty="0">
              <a:solidFill>
                <a:srgbClr val="BFBFBF"/>
              </a:solidFill>
            </a:endParaRPr>
          </a:p>
        </p:txBody>
      </p:sp>
      <p:sp>
        <p:nvSpPr>
          <p:cNvPr id="4" name="TextBox 3"/>
          <p:cNvSpPr txBox="1"/>
          <p:nvPr/>
        </p:nvSpPr>
        <p:spPr>
          <a:xfrm>
            <a:off x="324461" y="3490212"/>
            <a:ext cx="7405457" cy="369332"/>
          </a:xfrm>
          <a:prstGeom prst="rect">
            <a:avLst/>
          </a:prstGeom>
          <a:solidFill>
            <a:schemeClr val="bg1"/>
          </a:solidFill>
          <a:ln>
            <a:noFill/>
          </a:ln>
        </p:spPr>
        <p:txBody>
          <a:bodyPr wrap="square" rtlCol="0">
            <a:spAutoFit/>
          </a:bodyPr>
          <a:lstStyle/>
          <a:p>
            <a:pPr algn="ctr"/>
            <a:r>
              <a:rPr lang="en-US" dirty="0" smtClean="0">
                <a:solidFill>
                  <a:schemeClr val="accent6">
                    <a:lumMod val="50000"/>
                  </a:schemeClr>
                </a:solidFill>
                <a:latin typeface="AhnbergHand"/>
                <a:cs typeface="AhnbergHand"/>
              </a:rPr>
              <a:t>This user is a customer of TMNET in Malaysia, AS4788</a:t>
            </a:r>
          </a:p>
        </p:txBody>
      </p:sp>
      <p:sp>
        <p:nvSpPr>
          <p:cNvPr id="6" name="Freeform 5"/>
          <p:cNvSpPr/>
          <p:nvPr/>
        </p:nvSpPr>
        <p:spPr>
          <a:xfrm>
            <a:off x="1327067" y="1506101"/>
            <a:ext cx="1343123" cy="485247"/>
          </a:xfrm>
          <a:custGeom>
            <a:avLst/>
            <a:gdLst>
              <a:gd name="connsiteX0" fmla="*/ 436860 w 1343123"/>
              <a:gd name="connsiteY0" fmla="*/ 383328 h 485247"/>
              <a:gd name="connsiteX1" fmla="*/ 1283545 w 1343123"/>
              <a:gd name="connsiteY1" fmla="*/ 367648 h 485247"/>
              <a:gd name="connsiteX2" fmla="*/ 1134591 w 1343123"/>
              <a:gd name="connsiteY2" fmla="*/ 77570 h 485247"/>
              <a:gd name="connsiteX3" fmla="*/ 29197 w 1343123"/>
              <a:gd name="connsiteY3" fmla="*/ 30530 h 485247"/>
              <a:gd name="connsiteX4" fmla="*/ 429020 w 1343123"/>
              <a:gd name="connsiteY4" fmla="*/ 485247 h 4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123" h="485247">
                <a:moveTo>
                  <a:pt x="436860" y="383328"/>
                </a:moveTo>
                <a:cubicBezTo>
                  <a:pt x="802058" y="400968"/>
                  <a:pt x="1167257" y="418608"/>
                  <a:pt x="1283545" y="367648"/>
                </a:cubicBezTo>
                <a:cubicBezTo>
                  <a:pt x="1399833" y="316688"/>
                  <a:pt x="1343649" y="133756"/>
                  <a:pt x="1134591" y="77570"/>
                </a:cubicBezTo>
                <a:cubicBezTo>
                  <a:pt x="925533" y="21384"/>
                  <a:pt x="146792" y="-37416"/>
                  <a:pt x="29197" y="30530"/>
                </a:cubicBezTo>
                <a:cubicBezTo>
                  <a:pt x="-88398" y="98476"/>
                  <a:pt x="170311" y="291861"/>
                  <a:pt x="429020" y="48524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425236" y="2138776"/>
            <a:ext cx="2339030" cy="397583"/>
          </a:xfrm>
          <a:custGeom>
            <a:avLst/>
            <a:gdLst>
              <a:gd name="connsiteX0" fmla="*/ 1052101 w 2339030"/>
              <a:gd name="connsiteY0" fmla="*/ 338650 h 397583"/>
              <a:gd name="connsiteX1" fmla="*/ 2204533 w 2339030"/>
              <a:gd name="connsiteY1" fmla="*/ 377849 h 397583"/>
              <a:gd name="connsiteX2" fmla="*/ 2188854 w 2339030"/>
              <a:gd name="connsiteY2" fmla="*/ 64251 h 397583"/>
              <a:gd name="connsiteX3" fmla="*/ 1067780 w 2339030"/>
              <a:gd name="connsiteY3" fmla="*/ 1532 h 397583"/>
              <a:gd name="connsiteX4" fmla="*/ 1585 w 2339030"/>
              <a:gd name="connsiteY4" fmla="*/ 95611 h 397583"/>
              <a:gd name="connsiteX5" fmla="*/ 809071 w 2339030"/>
              <a:gd name="connsiteY5" fmla="*/ 377849 h 3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030" h="397583">
                <a:moveTo>
                  <a:pt x="1052101" y="338650"/>
                </a:moveTo>
                <a:cubicBezTo>
                  <a:pt x="1533587" y="381116"/>
                  <a:pt x="2015074" y="423582"/>
                  <a:pt x="2204533" y="377849"/>
                </a:cubicBezTo>
                <a:cubicBezTo>
                  <a:pt x="2393992" y="332116"/>
                  <a:pt x="2378313" y="126970"/>
                  <a:pt x="2188854" y="64251"/>
                </a:cubicBezTo>
                <a:cubicBezTo>
                  <a:pt x="1999395" y="1532"/>
                  <a:pt x="1432325" y="-3695"/>
                  <a:pt x="1067780" y="1532"/>
                </a:cubicBezTo>
                <a:cubicBezTo>
                  <a:pt x="703235" y="6759"/>
                  <a:pt x="44703" y="32891"/>
                  <a:pt x="1585" y="95611"/>
                </a:cubicBezTo>
                <a:cubicBezTo>
                  <a:pt x="-41533" y="158330"/>
                  <a:pt x="809071" y="377849"/>
                  <a:pt x="809071" y="37784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389061" y="2527256"/>
            <a:ext cx="380091" cy="985044"/>
          </a:xfrm>
          <a:custGeom>
            <a:avLst/>
            <a:gdLst>
              <a:gd name="connsiteX0" fmla="*/ 123996 w 380091"/>
              <a:gd name="connsiteY0" fmla="*/ 985044 h 985044"/>
              <a:gd name="connsiteX1" fmla="*/ 6401 w 380091"/>
              <a:gd name="connsiteY1" fmla="*/ 357847 h 985044"/>
              <a:gd name="connsiteX2" fmla="*/ 296469 w 380091"/>
              <a:gd name="connsiteY2" fmla="*/ 12889 h 985044"/>
              <a:gd name="connsiteX3" fmla="*/ 76958 w 380091"/>
              <a:gd name="connsiteY3" fmla="*/ 67769 h 985044"/>
              <a:gd name="connsiteX4" fmla="*/ 359186 w 380091"/>
              <a:gd name="connsiteY4" fmla="*/ 12889 h 985044"/>
              <a:gd name="connsiteX5" fmla="*/ 359186 w 380091"/>
              <a:gd name="connsiteY5" fmla="*/ 263768 h 9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91" h="985044">
                <a:moveTo>
                  <a:pt x="123996" y="985044"/>
                </a:moveTo>
                <a:cubicBezTo>
                  <a:pt x="50826" y="752458"/>
                  <a:pt x="-22344" y="519873"/>
                  <a:pt x="6401" y="357847"/>
                </a:cubicBezTo>
                <a:cubicBezTo>
                  <a:pt x="35146" y="195821"/>
                  <a:pt x="284710" y="61235"/>
                  <a:pt x="296469" y="12889"/>
                </a:cubicBezTo>
                <a:cubicBezTo>
                  <a:pt x="308228" y="-35457"/>
                  <a:pt x="66505" y="67769"/>
                  <a:pt x="76958" y="67769"/>
                </a:cubicBezTo>
                <a:cubicBezTo>
                  <a:pt x="87411" y="67769"/>
                  <a:pt x="312148" y="-19777"/>
                  <a:pt x="359186" y="12889"/>
                </a:cubicBezTo>
                <a:cubicBezTo>
                  <a:pt x="406224" y="45555"/>
                  <a:pt x="359186" y="263768"/>
                  <a:pt x="359186" y="26376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924825" y="1930539"/>
            <a:ext cx="431881" cy="1597440"/>
          </a:xfrm>
          <a:custGeom>
            <a:avLst/>
            <a:gdLst>
              <a:gd name="connsiteX0" fmla="*/ 337363 w 431881"/>
              <a:gd name="connsiteY0" fmla="*/ 1597440 h 1597440"/>
              <a:gd name="connsiteX1" fmla="*/ 257 w 431881"/>
              <a:gd name="connsiteY1" fmla="*/ 578246 h 1597440"/>
              <a:gd name="connsiteX2" fmla="*/ 384401 w 431881"/>
              <a:gd name="connsiteY2" fmla="*/ 37290 h 1597440"/>
              <a:gd name="connsiteX3" fmla="*/ 180569 w 431881"/>
              <a:gd name="connsiteY3" fmla="*/ 45129 h 1597440"/>
              <a:gd name="connsiteX4" fmla="*/ 415759 w 431881"/>
              <a:gd name="connsiteY4" fmla="*/ 29450 h 1597440"/>
              <a:gd name="connsiteX5" fmla="*/ 392240 w 431881"/>
              <a:gd name="connsiteY5" fmla="*/ 264648 h 15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881" h="1597440">
                <a:moveTo>
                  <a:pt x="337363" y="1597440"/>
                </a:moveTo>
                <a:cubicBezTo>
                  <a:pt x="164890" y="1217855"/>
                  <a:pt x="-7583" y="838271"/>
                  <a:pt x="257" y="578246"/>
                </a:cubicBezTo>
                <a:cubicBezTo>
                  <a:pt x="8097" y="318221"/>
                  <a:pt x="354349" y="126143"/>
                  <a:pt x="384401" y="37290"/>
                </a:cubicBezTo>
                <a:cubicBezTo>
                  <a:pt x="414453" y="-51563"/>
                  <a:pt x="175343" y="46436"/>
                  <a:pt x="180569" y="45129"/>
                </a:cubicBezTo>
                <a:cubicBezTo>
                  <a:pt x="185795" y="43822"/>
                  <a:pt x="380481" y="-7137"/>
                  <a:pt x="415759" y="29450"/>
                </a:cubicBezTo>
                <a:cubicBezTo>
                  <a:pt x="451038" y="66036"/>
                  <a:pt x="421639" y="165342"/>
                  <a:pt x="392240" y="2646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10967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IPv6 Deployment</a:t>
            </a:r>
            <a:endParaRPr lang="en-US" dirty="0">
              <a:solidFill>
                <a:srgbClr val="98480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90" y="1417638"/>
            <a:ext cx="8721665" cy="5043547"/>
          </a:xfrm>
        </p:spPr>
      </p:pic>
    </p:spTree>
    <p:extLst>
      <p:ext uri="{BB962C8B-B14F-4D97-AF65-F5344CB8AC3E}">
        <p14:creationId xmlns:p14="http://schemas.microsoft.com/office/powerpoint/2010/main" val="3574836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What’s the question?</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r>
              <a:rPr lang="en-US" i="1" dirty="0" smtClean="0"/>
              <a:t>How many </a:t>
            </a:r>
            <a:r>
              <a:rPr lang="en-US" b="1" i="1" dirty="0" smtClean="0"/>
              <a:t>users</a:t>
            </a:r>
            <a:r>
              <a:rPr lang="en-US" i="1" dirty="0" smtClean="0"/>
              <a:t> experience &lt;x&gt;?</a:t>
            </a:r>
          </a:p>
          <a:p>
            <a:pPr marL="400050" lvl="1" indent="0">
              <a:buNone/>
            </a:pPr>
            <a:endParaRPr lang="en-US" dirty="0"/>
          </a:p>
          <a:p>
            <a:pPr marL="1257300" lvl="2" indent="-457200"/>
            <a:r>
              <a:rPr lang="en-US" dirty="0" smtClean="0"/>
              <a:t>How many </a:t>
            </a:r>
            <a:r>
              <a:rPr lang="en-US" b="1" dirty="0" smtClean="0"/>
              <a:t>users</a:t>
            </a:r>
            <a:r>
              <a:rPr lang="en-US" dirty="0" smtClean="0"/>
              <a:t> are capable of using IPv6?</a:t>
            </a:r>
          </a:p>
          <a:p>
            <a:pPr marL="1257300" lvl="2" indent="-457200"/>
            <a:r>
              <a:rPr lang="en-US" dirty="0" smtClean="0"/>
              <a:t>How many </a:t>
            </a:r>
            <a:r>
              <a:rPr lang="en-US" b="1" dirty="0" smtClean="0"/>
              <a:t>users</a:t>
            </a:r>
            <a:r>
              <a:rPr lang="en-US" dirty="0" smtClean="0"/>
              <a:t> can resolve a DNS name?</a:t>
            </a:r>
          </a:p>
          <a:p>
            <a:pPr marL="1257300" lvl="2" indent="-457200"/>
            <a:r>
              <a:rPr lang="en-US" dirty="0" smtClean="0"/>
              <a:t>How many </a:t>
            </a:r>
            <a:r>
              <a:rPr lang="en-US" b="1" dirty="0" smtClean="0"/>
              <a:t>users</a:t>
            </a:r>
            <a:r>
              <a:rPr lang="en-US" dirty="0" smtClean="0"/>
              <a:t> are performing  DNSSEC validation?</a:t>
            </a:r>
          </a:p>
          <a:p>
            <a:pPr marL="1257300" lvl="2" indent="-457200"/>
            <a:r>
              <a:rPr lang="en-US" dirty="0" smtClean="0"/>
              <a:t>How many </a:t>
            </a:r>
            <a:r>
              <a:rPr lang="en-US" b="1" dirty="0" smtClean="0"/>
              <a:t>users</a:t>
            </a:r>
            <a:r>
              <a:rPr lang="en-US" dirty="0" smtClean="0"/>
              <a:t> support ECDSA in </a:t>
            </a:r>
            <a:r>
              <a:rPr lang="en-US" dirty="0"/>
              <a:t>d</a:t>
            </a:r>
            <a:r>
              <a:rPr lang="en-US" dirty="0" smtClean="0"/>
              <a:t>igital signatures in DNSSEC?</a:t>
            </a:r>
          </a:p>
          <a:p>
            <a:pPr marL="800100" lvl="2" indent="0">
              <a:buNone/>
            </a:pPr>
            <a:r>
              <a:rPr lang="en-US" dirty="0" smtClean="0"/>
              <a:t>       </a:t>
            </a:r>
            <a:r>
              <a:rPr lang="en-US" dirty="0" err="1" smtClean="0"/>
              <a:t>etc</a:t>
            </a:r>
            <a:endParaRPr lang="en-US" dirty="0" smtClean="0"/>
          </a:p>
          <a:p>
            <a:pPr marL="0" indent="0">
              <a:buNone/>
            </a:pPr>
            <a:endParaRPr lang="en-US" dirty="0" smtClean="0"/>
          </a:p>
        </p:txBody>
      </p:sp>
    </p:spTree>
    <p:extLst>
      <p:ext uri="{BB962C8B-B14F-4D97-AF65-F5344CB8AC3E}">
        <p14:creationId xmlns:p14="http://schemas.microsoft.com/office/powerpoint/2010/main" val="527451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Google’s view: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1419" y="1600200"/>
            <a:ext cx="6661162" cy="4525963"/>
          </a:xfrm>
        </p:spPr>
      </p:pic>
    </p:spTree>
    <p:extLst>
      <p:ext uri="{BB962C8B-B14F-4D97-AF65-F5344CB8AC3E}">
        <p14:creationId xmlns:p14="http://schemas.microsoft.com/office/powerpoint/2010/main" val="1359218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they different?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7933" y="1276709"/>
            <a:ext cx="3874375" cy="2632465"/>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91" y="1526172"/>
            <a:ext cx="3933174" cy="2274468"/>
          </a:xfrm>
          <a:prstGeom prst="rect">
            <a:avLst/>
          </a:prstGeom>
        </p:spPr>
      </p:pic>
      <p:sp>
        <p:nvSpPr>
          <p:cNvPr id="3" name="TextBox 2"/>
          <p:cNvSpPr txBox="1"/>
          <p:nvPr/>
        </p:nvSpPr>
        <p:spPr>
          <a:xfrm>
            <a:off x="1389673" y="4259799"/>
            <a:ext cx="6719157" cy="1477328"/>
          </a:xfrm>
          <a:prstGeom prst="rect">
            <a:avLst/>
          </a:prstGeom>
          <a:noFill/>
        </p:spPr>
        <p:txBody>
          <a:bodyPr wrap="square" rtlCol="0">
            <a:spAutoFit/>
          </a:bodyPr>
          <a:lstStyle/>
          <a:p>
            <a:r>
              <a:rPr lang="en-US" dirty="0" smtClean="0">
                <a:latin typeface="AhnbergHand" charset="0"/>
                <a:ea typeface="AhnbergHand" charset="0"/>
                <a:cs typeface="AhnbergHand" charset="0"/>
              </a:rPr>
              <a:t>As far as I am aware, Google do not perform per-country weighting, and it is likely that they are over-sampling the US and Western Europe and also likely that they are under-sampling in China, Africa and South America</a:t>
            </a:r>
            <a:endParaRPr lang="en-US" dirty="0">
              <a:latin typeface="AhnbergHand" charset="0"/>
              <a:ea typeface="AhnbergHand" charset="0"/>
              <a:cs typeface="AhnbergHand" charset="0"/>
            </a:endParaRPr>
          </a:p>
        </p:txBody>
      </p:sp>
    </p:spTree>
    <p:extLst>
      <p:ext uri="{BB962C8B-B14F-4D97-AF65-F5344CB8AC3E}">
        <p14:creationId xmlns:p14="http://schemas.microsoft.com/office/powerpoint/2010/main" val="159509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IPv6 Deployment in the US</a:t>
            </a:r>
            <a:endParaRPr lang="en-US" dirty="0">
              <a:solidFill>
                <a:srgbClr val="98480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285" y="1600200"/>
            <a:ext cx="7955429" cy="4525963"/>
          </a:xfrm>
        </p:spPr>
      </p:pic>
    </p:spTree>
    <p:extLst>
      <p:ext uri="{BB962C8B-B14F-4D97-AF65-F5344CB8AC3E}">
        <p14:creationId xmlns:p14="http://schemas.microsoft.com/office/powerpoint/2010/main" val="2292081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IPv6 Deployment in Comcast</a:t>
            </a:r>
            <a:endParaRPr lang="en-US" dirty="0">
              <a:solidFill>
                <a:srgbClr val="98480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56272"/>
            <a:ext cx="9160047" cy="4179101"/>
          </a:xfrm>
        </p:spPr>
      </p:pic>
    </p:spTree>
    <p:extLst>
      <p:ext uri="{BB962C8B-B14F-4D97-AF65-F5344CB8AC3E}">
        <p14:creationId xmlns:p14="http://schemas.microsoft.com/office/powerpoint/2010/main" val="1924689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Measuring Platforms – </a:t>
            </a:r>
            <a:br>
              <a:rPr lang="en-US" dirty="0" smtClean="0">
                <a:solidFill>
                  <a:srgbClr val="984807"/>
                </a:solidFill>
              </a:rPr>
            </a:br>
            <a:r>
              <a:rPr lang="en-US" dirty="0" smtClean="0">
                <a:solidFill>
                  <a:srgbClr val="984807"/>
                </a:solidFill>
              </a:rPr>
              <a:t>July 2015</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l="827" t="1343" r="1244" b="1138"/>
          <a:stretch/>
        </p:blipFill>
        <p:spPr>
          <a:xfrm>
            <a:off x="542407" y="1659177"/>
            <a:ext cx="8059185" cy="4901365"/>
          </a:xfrm>
        </p:spPr>
      </p:pic>
    </p:spTree>
    <p:extLst>
      <p:ext uri="{BB962C8B-B14F-4D97-AF65-F5344CB8AC3E}">
        <p14:creationId xmlns:p14="http://schemas.microsoft.com/office/powerpoint/2010/main" val="1417461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Measuring Platforms – </a:t>
            </a:r>
            <a:br>
              <a:rPr lang="en-US" dirty="0" smtClean="0">
                <a:solidFill>
                  <a:srgbClr val="984807"/>
                </a:solidFill>
              </a:rPr>
            </a:br>
            <a:r>
              <a:rPr lang="en-US" dirty="0" smtClean="0">
                <a:solidFill>
                  <a:srgbClr val="984807"/>
                </a:solidFill>
              </a:rPr>
              <a:t>January 2016</a:t>
            </a:r>
            <a:endParaRPr lang="en-US" dirty="0">
              <a:solidFill>
                <a:srgbClr val="984807"/>
              </a:solidFill>
            </a:endParaRPr>
          </a:p>
        </p:txBody>
      </p:sp>
      <p:pic>
        <p:nvPicPr>
          <p:cNvPr id="5" name="Picture 4"/>
          <p:cNvPicPr>
            <a:picLocks noChangeAspect="1"/>
          </p:cNvPicPr>
          <p:nvPr/>
        </p:nvPicPr>
        <p:blipFill>
          <a:blip r:embed="rId2"/>
          <a:stretch>
            <a:fillRect/>
          </a:stretch>
        </p:blipFill>
        <p:spPr>
          <a:xfrm>
            <a:off x="966158" y="1689120"/>
            <a:ext cx="7211683" cy="4706262"/>
          </a:xfrm>
          <a:prstGeom prst="rect">
            <a:avLst/>
          </a:prstGeom>
        </p:spPr>
      </p:pic>
    </p:spTree>
    <p:extLst>
      <p:ext uri="{BB962C8B-B14F-4D97-AF65-F5344CB8AC3E}">
        <p14:creationId xmlns:p14="http://schemas.microsoft.com/office/powerpoint/2010/main" val="223853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Measuring Browsers –</a:t>
            </a:r>
            <a:br>
              <a:rPr lang="en-US" dirty="0" smtClean="0">
                <a:solidFill>
                  <a:srgbClr val="984807"/>
                </a:solidFill>
              </a:rPr>
            </a:br>
            <a:r>
              <a:rPr lang="en-US" dirty="0" smtClean="0">
                <a:solidFill>
                  <a:srgbClr val="984807"/>
                </a:solidFill>
              </a:rPr>
              <a:t> July 2015</a:t>
            </a:r>
            <a:endParaRPr lang="en-US" dirty="0">
              <a:solidFill>
                <a:srgbClr val="984807"/>
              </a:solidFill>
            </a:endParaRPr>
          </a:p>
        </p:txBody>
      </p:sp>
      <p:pic>
        <p:nvPicPr>
          <p:cNvPr id="4" name="Content Placeholder 3"/>
          <p:cNvPicPr>
            <a:picLocks noGrp="1" noChangeAspect="1"/>
          </p:cNvPicPr>
          <p:nvPr>
            <p:ph idx="1"/>
          </p:nvPr>
        </p:nvPicPr>
        <p:blipFill rotWithShape="1">
          <a:blip r:embed="rId2"/>
          <a:srcRect l="1589" t="1342" r="2197" b="4975"/>
          <a:stretch/>
        </p:blipFill>
        <p:spPr>
          <a:xfrm>
            <a:off x="587976" y="1417638"/>
            <a:ext cx="7918071" cy="4708525"/>
          </a:xfrm>
        </p:spPr>
      </p:pic>
    </p:spTree>
    <p:extLst>
      <p:ext uri="{BB962C8B-B14F-4D97-AF65-F5344CB8AC3E}">
        <p14:creationId xmlns:p14="http://schemas.microsoft.com/office/powerpoint/2010/main" val="256733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Measuring Browsers –</a:t>
            </a:r>
            <a:br>
              <a:rPr lang="en-US" dirty="0" smtClean="0">
                <a:solidFill>
                  <a:srgbClr val="984807"/>
                </a:solidFill>
              </a:rPr>
            </a:br>
            <a:r>
              <a:rPr lang="en-US" dirty="0" smtClean="0">
                <a:solidFill>
                  <a:srgbClr val="984807"/>
                </a:solidFill>
              </a:rPr>
              <a:t> January 2016</a:t>
            </a:r>
            <a:endParaRPr lang="en-US" dirty="0">
              <a:solidFill>
                <a:srgbClr val="984807"/>
              </a:solidFill>
            </a:endParaRPr>
          </a:p>
        </p:txBody>
      </p:sp>
      <p:pic>
        <p:nvPicPr>
          <p:cNvPr id="5" name="Content Placeholder 4"/>
          <p:cNvPicPr>
            <a:picLocks noGrp="1" noChangeAspect="1"/>
          </p:cNvPicPr>
          <p:nvPr>
            <p:ph idx="1"/>
          </p:nvPr>
        </p:nvPicPr>
        <p:blipFill>
          <a:blip r:embed="rId2"/>
          <a:stretch>
            <a:fillRect/>
          </a:stretch>
        </p:blipFill>
        <p:spPr>
          <a:xfrm>
            <a:off x="845074" y="1496391"/>
            <a:ext cx="7997001" cy="5214961"/>
          </a:xfrm>
          <a:prstGeom prst="rect">
            <a:avLst/>
          </a:prstGeom>
        </p:spPr>
      </p:pic>
    </p:spTree>
    <p:extLst>
      <p:ext uri="{BB962C8B-B14F-4D97-AF65-F5344CB8AC3E}">
        <p14:creationId xmlns:p14="http://schemas.microsoft.com/office/powerpoint/2010/main" val="1599646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2. Measuring DNS </a:t>
            </a:r>
            <a:r>
              <a:rPr lang="en-US" dirty="0" err="1" smtClean="0">
                <a:solidFill>
                  <a:srgbClr val="984807"/>
                </a:solidFill>
              </a:rPr>
              <a:t>Behaviours</a:t>
            </a:r>
            <a:endParaRPr lang="en-US" dirty="0">
              <a:solidFill>
                <a:srgbClr val="984807"/>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73900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Measuring DNSSEC</a:t>
            </a:r>
            <a:endParaRPr lang="en-US" dirty="0">
              <a:solidFill>
                <a:srgbClr val="984807"/>
              </a:solidFill>
            </a:endParaRPr>
          </a:p>
        </p:txBody>
      </p:sp>
      <p:sp>
        <p:nvSpPr>
          <p:cNvPr id="3" name="Content Placeholder 2"/>
          <p:cNvSpPr>
            <a:spLocks noGrp="1"/>
          </p:cNvSpPr>
          <p:nvPr>
            <p:ph idx="1"/>
          </p:nvPr>
        </p:nvSpPr>
        <p:spPr/>
        <p:txBody>
          <a:bodyPr>
            <a:normAutofit/>
          </a:bodyPr>
          <a:lstStyle/>
          <a:p>
            <a:pPr marL="457200" lvl="1" indent="0">
              <a:buNone/>
            </a:pPr>
            <a:r>
              <a:rPr lang="en-US" sz="2600" dirty="0" smtClean="0"/>
              <a:t>Client is given </a:t>
            </a:r>
            <a:r>
              <a:rPr lang="en-US" sz="2600" dirty="0"/>
              <a:t>4</a:t>
            </a:r>
            <a:r>
              <a:rPr lang="en-US" sz="2600" dirty="0" smtClean="0"/>
              <a:t> unique URLs to load:</a:t>
            </a:r>
          </a:p>
          <a:p>
            <a:pPr marL="1200150" lvl="2" indent="-342900"/>
            <a:r>
              <a:rPr lang="en-US" sz="2200" dirty="0" smtClean="0"/>
              <a:t>DNSSEC-validly signed DNS name</a:t>
            </a:r>
          </a:p>
          <a:p>
            <a:pPr marL="1200150" lvl="2" indent="-342900"/>
            <a:r>
              <a:rPr lang="en-US" sz="2200" dirty="0" smtClean="0"/>
              <a:t>DNSSEC-invalidly signed DNS name</a:t>
            </a:r>
          </a:p>
          <a:p>
            <a:pPr marL="1200150" lvl="2" indent="-342900"/>
            <a:r>
              <a:rPr lang="en-US" sz="2200" dirty="0" smtClean="0"/>
              <a:t>Unsigned DNS name (control)</a:t>
            </a:r>
          </a:p>
          <a:p>
            <a:pPr marL="1200150" lvl="2" indent="-342900"/>
            <a:r>
              <a:rPr lang="en-US" sz="2200" dirty="0" smtClean="0"/>
              <a:t>Result reporting URL (10 second timer)</a:t>
            </a:r>
          </a:p>
          <a:p>
            <a:pPr marL="857250" lvl="2" indent="0">
              <a:buNone/>
            </a:pPr>
            <a:r>
              <a:rPr lang="en-US" sz="2200" dirty="0" smtClean="0"/>
              <a:t>All DNS is IPv4 </a:t>
            </a:r>
          </a:p>
        </p:txBody>
      </p:sp>
    </p:spTree>
    <p:extLst>
      <p:ext uri="{BB962C8B-B14F-4D97-AF65-F5344CB8AC3E}">
        <p14:creationId xmlns:p14="http://schemas.microsoft.com/office/powerpoint/2010/main" val="129073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The Challenge:</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r>
              <a:rPr lang="en-US" dirty="0" smtClean="0"/>
              <a:t>How can we undertake meaningful public  measurements that:</a:t>
            </a:r>
          </a:p>
          <a:p>
            <a:pPr marL="0" indent="0">
              <a:buNone/>
            </a:pPr>
            <a:r>
              <a:rPr lang="en-US" dirty="0"/>
              <a:t>	</a:t>
            </a:r>
            <a:r>
              <a:rPr lang="en-US" dirty="0" smtClean="0"/>
              <a:t>quantify aspects of users’ experiences </a:t>
            </a:r>
          </a:p>
          <a:p>
            <a:pPr marL="0" indent="0">
              <a:buNone/>
            </a:pPr>
            <a:r>
              <a:rPr lang="en-US" dirty="0"/>
              <a:t>	</a:t>
            </a:r>
            <a:r>
              <a:rPr lang="en-US" dirty="0" smtClean="0"/>
              <a:t>drawn from across the entire Internet </a:t>
            </a:r>
          </a:p>
          <a:p>
            <a:pPr marL="0" indent="0">
              <a:buNone/>
            </a:pPr>
            <a:r>
              <a:rPr lang="en-US" dirty="0"/>
              <a:t>	</a:t>
            </a:r>
            <a:r>
              <a:rPr lang="en-US" dirty="0" smtClean="0"/>
              <a:t>that don’t rely on access to private data?</a:t>
            </a:r>
            <a:endParaRPr lang="en-US" dirty="0"/>
          </a:p>
        </p:txBody>
      </p:sp>
    </p:spTree>
    <p:extLst>
      <p:ext uri="{BB962C8B-B14F-4D97-AF65-F5344CB8AC3E}">
        <p14:creationId xmlns:p14="http://schemas.microsoft.com/office/powerpoint/2010/main" val="3019939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We See (DNS Log)</a:t>
            </a:r>
            <a:endParaRPr lang="en-US" dirty="0">
              <a:solidFill>
                <a:srgbClr val="984807"/>
              </a:solidFill>
            </a:endParaRPr>
          </a:p>
        </p:txBody>
      </p:sp>
      <p:sp>
        <p:nvSpPr>
          <p:cNvPr id="3" name="Content Placeholder 2"/>
          <p:cNvSpPr>
            <a:spLocks noGrp="1"/>
          </p:cNvSpPr>
          <p:nvPr>
            <p:ph idx="1"/>
          </p:nvPr>
        </p:nvSpPr>
        <p:spPr>
          <a:xfrm>
            <a:off x="103517" y="1417638"/>
            <a:ext cx="9040483" cy="3939365"/>
          </a:xfrm>
        </p:spPr>
        <p:txBody>
          <a:bodyPr>
            <a:normAutofit/>
          </a:bodyPr>
          <a:lstStyle/>
          <a:p>
            <a:pPr marL="0" indent="0">
              <a:buNone/>
            </a:pPr>
            <a:r>
              <a:rPr lang="fr-FR" sz="1100" dirty="0"/>
              <a:t>1438646489.920 [</a:t>
            </a:r>
            <a:r>
              <a:rPr lang="fr-FR" sz="1100" dirty="0" err="1"/>
              <a:t>ap</a:t>
            </a:r>
            <a:r>
              <a:rPr lang="fr-FR" sz="1100" dirty="0"/>
              <a:t>] 04-Aug-2015 00:01:29.920 </a:t>
            </a:r>
            <a:r>
              <a:rPr lang="fr-FR" sz="1100" dirty="0" smtClean="0"/>
              <a:t>202.188.0.254#14118 0du-u281fd425-s1438646489-i5097.ap.dotnxdomain.net</a:t>
            </a:r>
            <a:r>
              <a:rPr lang="fr-FR" sz="1100" dirty="0"/>
              <a:t>. IN AAAA -ED () 0 157</a:t>
            </a:r>
          </a:p>
          <a:p>
            <a:pPr marL="0" indent="0">
              <a:buNone/>
            </a:pPr>
            <a:r>
              <a:rPr lang="fr-FR" sz="1100" dirty="0"/>
              <a:t>1438646489.920 [</a:t>
            </a:r>
            <a:r>
              <a:rPr lang="fr-FR" sz="1100" dirty="0" err="1"/>
              <a:t>ap</a:t>
            </a:r>
            <a:r>
              <a:rPr lang="fr-FR" sz="1100" dirty="0"/>
              <a:t>] 04-Aug-2015 00:01:29.920 </a:t>
            </a:r>
            <a:r>
              <a:rPr lang="fr-FR" sz="1100" dirty="0" smtClean="0"/>
              <a:t>202.188.0.254#2911 04u-u281fd425-s1438646489-i5097.ap.dotnxdomain.net</a:t>
            </a:r>
            <a:r>
              <a:rPr lang="fr-FR" sz="1100" dirty="0"/>
              <a:t>. IN A -ED () 0 145</a:t>
            </a:r>
          </a:p>
          <a:p>
            <a:pPr marL="0" indent="0">
              <a:buNone/>
            </a:pPr>
            <a:r>
              <a:rPr lang="fr-FR" sz="1100" dirty="0"/>
              <a:t>1438646489.921 [</a:t>
            </a:r>
            <a:r>
              <a:rPr lang="fr-FR" sz="1100" dirty="0" err="1"/>
              <a:t>ap</a:t>
            </a:r>
            <a:r>
              <a:rPr lang="fr-FR" sz="1100" dirty="0"/>
              <a:t>] 04-Aug-2015 00:01:29.921 </a:t>
            </a:r>
            <a:r>
              <a:rPr lang="fr-FR" sz="1100" dirty="0" smtClean="0"/>
              <a:t>202.188.0.254#40461 0du-u281fd425-s1438646489-i5097.ap.dotnxdomain.net</a:t>
            </a:r>
            <a:r>
              <a:rPr lang="fr-FR" sz="1100" dirty="0"/>
              <a:t>. IN A -ED () 0 145</a:t>
            </a:r>
          </a:p>
          <a:p>
            <a:pPr marL="0" indent="0">
              <a:buNone/>
            </a:pPr>
            <a:r>
              <a:rPr lang="fr-FR" sz="1100" dirty="0"/>
              <a:t>1438646489.922 [</a:t>
            </a:r>
            <a:r>
              <a:rPr lang="fr-FR" sz="1100" dirty="0" err="1"/>
              <a:t>ap</a:t>
            </a:r>
            <a:r>
              <a:rPr lang="fr-FR" sz="1100" dirty="0"/>
              <a:t>] 04-Aug-2015 00:01:29.922 </a:t>
            </a:r>
            <a:r>
              <a:rPr lang="fr-FR" sz="1100" dirty="0" smtClean="0"/>
              <a:t>202.188.0.254#48755 06u-u281fd425-s1438646489-i5097.ap.dotnxdomain.net</a:t>
            </a:r>
            <a:r>
              <a:rPr lang="fr-FR" sz="1100" dirty="0"/>
              <a:t>. IN AAAA -ED () 0 157</a:t>
            </a:r>
          </a:p>
          <a:p>
            <a:pPr marL="0" indent="0">
              <a:buNone/>
            </a:pPr>
            <a:r>
              <a:rPr lang="fr-FR" sz="1100" dirty="0"/>
              <a:t>1438646489.923 [</a:t>
            </a:r>
            <a:r>
              <a:rPr lang="fr-FR" sz="1100" dirty="0" err="1"/>
              <a:t>ap</a:t>
            </a:r>
            <a:r>
              <a:rPr lang="fr-FR" sz="1100" dirty="0"/>
              <a:t>] 04-Aug-2015 00:01:29.923 </a:t>
            </a:r>
            <a:r>
              <a:rPr lang="fr-FR" sz="1100" dirty="0" smtClean="0"/>
              <a:t>202.188.0.254#12230 06u-u281fd425-s1438646489-i5097.ap.dotnxdomain.net</a:t>
            </a:r>
            <a:r>
              <a:rPr lang="fr-FR" sz="1100" dirty="0"/>
              <a:t>. IN A -ED () 0 203</a:t>
            </a:r>
          </a:p>
          <a:p>
            <a:pPr marL="0" indent="0">
              <a:buNone/>
            </a:pPr>
            <a:endParaRPr lang="fr-FR" sz="1100" dirty="0" smtClean="0"/>
          </a:p>
          <a:p>
            <a:pPr marL="0" indent="0">
              <a:buNone/>
            </a:pPr>
            <a:endParaRPr lang="fr-FR" sz="1100" dirty="0" smtClean="0"/>
          </a:p>
          <a:p>
            <a:pPr marL="0" indent="0">
              <a:buNone/>
            </a:pPr>
            <a:endParaRPr lang="fr-FR" sz="1100" dirty="0"/>
          </a:p>
          <a:p>
            <a:pPr marL="0" indent="0">
              <a:buNone/>
            </a:pPr>
            <a:endParaRPr lang="fr-FR" sz="1100" dirty="0"/>
          </a:p>
          <a:p>
            <a:pPr marL="0" indent="0">
              <a:buNone/>
            </a:pPr>
            <a:r>
              <a:rPr lang="pt-BR" sz="1100" dirty="0"/>
              <a:t>1453248859.615 [</a:t>
            </a:r>
            <a:r>
              <a:rPr lang="pt-BR" sz="1100" dirty="0" err="1"/>
              <a:t>ap</a:t>
            </a:r>
            <a:r>
              <a:rPr lang="pt-BR" sz="1100" dirty="0"/>
              <a:t>] 20-Jan-2016 00:14:19.615 </a:t>
            </a:r>
            <a:r>
              <a:rPr lang="pt-BR" sz="1100" dirty="0" smtClean="0"/>
              <a:t>117.102.103.194#58270 </a:t>
            </a:r>
            <a:r>
              <a:rPr lang="pt-BR" sz="1100" dirty="0"/>
              <a:t>0ds-ucae20ea3-s1453248859-i5121.ap.dotnxdomain.net. IN A - () 0 134</a:t>
            </a:r>
          </a:p>
          <a:p>
            <a:pPr marL="0" indent="0">
              <a:buNone/>
            </a:pPr>
            <a:r>
              <a:rPr lang="pt-BR" sz="1100" dirty="0"/>
              <a:t>1453248860.616 [</a:t>
            </a:r>
            <a:r>
              <a:rPr lang="pt-BR" sz="1100" dirty="0" err="1"/>
              <a:t>ap</a:t>
            </a:r>
            <a:r>
              <a:rPr lang="pt-BR" sz="1100" dirty="0"/>
              <a:t>] 20-Jan-2016 00:14:20.616 </a:t>
            </a:r>
            <a:r>
              <a:rPr lang="pt-BR" sz="1100" dirty="0" smtClean="0"/>
              <a:t>202.155.0.150#55430 </a:t>
            </a:r>
            <a:r>
              <a:rPr lang="pt-BR" sz="1100" dirty="0"/>
              <a:t>0ds-ucae20ea3-s1453248859-i5121.ap.dotnxdomain.net. IN A -ED () 0 405</a:t>
            </a:r>
          </a:p>
          <a:p>
            <a:pPr marL="0" indent="0">
              <a:buNone/>
            </a:pPr>
            <a:r>
              <a:rPr lang="pt-BR" sz="1100" dirty="0"/>
              <a:t>1453248860.708 [</a:t>
            </a:r>
            <a:r>
              <a:rPr lang="pt-BR" sz="1100" dirty="0" err="1"/>
              <a:t>ap</a:t>
            </a:r>
            <a:r>
              <a:rPr lang="pt-BR" sz="1100" dirty="0"/>
              <a:t>] 20-Jan-2016 00:14:20.708 </a:t>
            </a:r>
            <a:r>
              <a:rPr lang="pt-BR" sz="1100" dirty="0" smtClean="0"/>
              <a:t>202.155.0.150#38914 </a:t>
            </a:r>
            <a:r>
              <a:rPr lang="pt-BR" sz="1100" dirty="0"/>
              <a:t>0ds-ucae20ea3-s1453248859-i5121.ap.dotnxdomain.net. IN DS -ED () 0 393</a:t>
            </a:r>
          </a:p>
          <a:p>
            <a:pPr marL="0" indent="0">
              <a:buNone/>
            </a:pPr>
            <a:r>
              <a:rPr lang="pt-BR" sz="1100" dirty="0"/>
              <a:t>1453248860.798 [</a:t>
            </a:r>
            <a:r>
              <a:rPr lang="pt-BR" sz="1100" dirty="0" err="1"/>
              <a:t>ap</a:t>
            </a:r>
            <a:r>
              <a:rPr lang="pt-BR" sz="1100" dirty="0"/>
              <a:t>] 20-Jan-2016 00:14:20.798 </a:t>
            </a:r>
            <a:r>
              <a:rPr lang="pt-BR" sz="1100" dirty="0" smtClean="0"/>
              <a:t>202.155.135.9#27698 </a:t>
            </a:r>
            <a:r>
              <a:rPr lang="pt-BR" sz="1100" dirty="0"/>
              <a:t>0ds-ucae20ea3-s1453248859-i5121.ap.dotnxdomain.net. IN DS -EDC () 0 393</a:t>
            </a:r>
          </a:p>
          <a:p>
            <a:pPr marL="0" indent="0">
              <a:buNone/>
            </a:pPr>
            <a:r>
              <a:rPr lang="pt-BR" sz="1100" dirty="0"/>
              <a:t>1453248860.887 [</a:t>
            </a:r>
            <a:r>
              <a:rPr lang="pt-BR" sz="1100" dirty="0" err="1"/>
              <a:t>ap</a:t>
            </a:r>
            <a:r>
              <a:rPr lang="pt-BR" sz="1100" dirty="0"/>
              <a:t>] 20-Jan-2016 00:14:20.887 </a:t>
            </a:r>
            <a:r>
              <a:rPr lang="pt-BR" sz="1100" dirty="0" smtClean="0"/>
              <a:t>202.155.135.9#5344 </a:t>
            </a:r>
            <a:r>
              <a:rPr lang="pt-BR" sz="1100" dirty="0"/>
              <a:t>0ds-ucae20ea3-s1453248859-i5121.ap.dotnxdomain.net. IN A -EDC () 0 405</a:t>
            </a:r>
          </a:p>
          <a:p>
            <a:pPr marL="0" indent="0">
              <a:buNone/>
            </a:pPr>
            <a:r>
              <a:rPr lang="pt-BR" sz="1100" dirty="0"/>
              <a:t>1453248860.978 [</a:t>
            </a:r>
            <a:r>
              <a:rPr lang="pt-BR" sz="1100" dirty="0" err="1"/>
              <a:t>ap</a:t>
            </a:r>
            <a:r>
              <a:rPr lang="pt-BR" sz="1100" dirty="0"/>
              <a:t>] 20-Jan-2016 00:14:20.978 </a:t>
            </a:r>
            <a:r>
              <a:rPr lang="pt-BR" sz="1100" dirty="0" smtClean="0"/>
              <a:t>202.155.0.150#11434 </a:t>
            </a:r>
            <a:r>
              <a:rPr lang="pt-BR" sz="1100" dirty="0"/>
              <a:t>0ds-ucae20ea3-s1453248859-i5121.ap.dotnxdomain.net. IN DNSKEY -ED () 0 537</a:t>
            </a:r>
          </a:p>
          <a:p>
            <a:pPr marL="0" indent="0">
              <a:buNone/>
            </a:pPr>
            <a:r>
              <a:rPr lang="pt-BR" sz="1100" dirty="0"/>
              <a:t>1453248861.067 [</a:t>
            </a:r>
            <a:r>
              <a:rPr lang="pt-BR" sz="1100" dirty="0" err="1"/>
              <a:t>ap</a:t>
            </a:r>
            <a:r>
              <a:rPr lang="pt-BR" sz="1100" dirty="0"/>
              <a:t>] 20-Jan-2016 00:14:21.067 </a:t>
            </a:r>
            <a:r>
              <a:rPr lang="pt-BR" sz="1100" dirty="0" smtClean="0"/>
              <a:t>202.155.135.9#43705 </a:t>
            </a:r>
            <a:r>
              <a:rPr lang="pt-BR" sz="1100" dirty="0"/>
              <a:t>0ds-ucae20ea3-s1453248859-i5121.ap.dotnxdomain.net. IN DNSKEY -EDC () 0 537</a:t>
            </a:r>
          </a:p>
          <a:p>
            <a:pPr marL="0" indent="0">
              <a:buNone/>
            </a:pPr>
            <a:endParaRPr lang="en-US" sz="1100" dirty="0"/>
          </a:p>
        </p:txBody>
      </p:sp>
      <p:sp>
        <p:nvSpPr>
          <p:cNvPr id="4" name="TextBox 3"/>
          <p:cNvSpPr txBox="1"/>
          <p:nvPr/>
        </p:nvSpPr>
        <p:spPr>
          <a:xfrm flipH="1">
            <a:off x="847975" y="2734573"/>
            <a:ext cx="4836832" cy="369332"/>
          </a:xfrm>
          <a:prstGeom prst="rect">
            <a:avLst/>
          </a:prstGeom>
          <a:noFill/>
        </p:spPr>
        <p:txBody>
          <a:bodyPr wrap="square" rtlCol="0">
            <a:spAutoFit/>
          </a:bodyPr>
          <a:lstStyle/>
          <a:p>
            <a:r>
              <a:rPr lang="en-US" dirty="0" smtClean="0">
                <a:solidFill>
                  <a:schemeClr val="accent6">
                    <a:lumMod val="50000"/>
                  </a:schemeClr>
                </a:solidFill>
                <a:latin typeface="AhnbergHand" charset="0"/>
                <a:ea typeface="AhnbergHand" charset="0"/>
                <a:cs typeface="AhnbergHand" charset="0"/>
              </a:rPr>
              <a:t>DNSSEC Validation “signature”</a:t>
            </a:r>
            <a:endParaRPr lang="en-US" dirty="0">
              <a:solidFill>
                <a:schemeClr val="accent6">
                  <a:lumMod val="50000"/>
                </a:schemeClr>
              </a:solidFill>
              <a:latin typeface="AhnbergHand" charset="0"/>
              <a:ea typeface="AhnbergHand" charset="0"/>
              <a:cs typeface="AhnbergHand" charset="0"/>
            </a:endParaRPr>
          </a:p>
        </p:txBody>
      </p:sp>
      <p:sp>
        <p:nvSpPr>
          <p:cNvPr id="5" name="Freeform 4"/>
          <p:cNvSpPr/>
          <p:nvPr/>
        </p:nvSpPr>
        <p:spPr>
          <a:xfrm>
            <a:off x="7247349" y="2943834"/>
            <a:ext cx="1078670" cy="1992652"/>
          </a:xfrm>
          <a:custGeom>
            <a:avLst/>
            <a:gdLst>
              <a:gd name="connsiteX0" fmla="*/ 456040 w 1078670"/>
              <a:gd name="connsiteY0" fmla="*/ 153049 h 1992652"/>
              <a:gd name="connsiteX1" fmla="*/ 24719 w 1078670"/>
              <a:gd name="connsiteY1" fmla="*/ 687887 h 1992652"/>
              <a:gd name="connsiteX2" fmla="*/ 154115 w 1078670"/>
              <a:gd name="connsiteY2" fmla="*/ 1852453 h 1992652"/>
              <a:gd name="connsiteX3" fmla="*/ 990877 w 1078670"/>
              <a:gd name="connsiteY3" fmla="*/ 1869706 h 1992652"/>
              <a:gd name="connsiteX4" fmla="*/ 1042636 w 1078670"/>
              <a:gd name="connsiteY4" fmla="*/ 929426 h 1992652"/>
              <a:gd name="connsiteX5" fmla="*/ 895987 w 1078670"/>
              <a:gd name="connsiteY5" fmla="*/ 92664 h 1992652"/>
              <a:gd name="connsiteX6" fmla="*/ 171368 w 1078670"/>
              <a:gd name="connsiteY6" fmla="*/ 58158 h 199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670" h="1992652">
                <a:moveTo>
                  <a:pt x="456040" y="153049"/>
                </a:moveTo>
                <a:cubicBezTo>
                  <a:pt x="265540" y="278851"/>
                  <a:pt x="75040" y="404653"/>
                  <a:pt x="24719" y="687887"/>
                </a:cubicBezTo>
                <a:cubicBezTo>
                  <a:pt x="-25602" y="971121"/>
                  <a:pt x="-6911" y="1655483"/>
                  <a:pt x="154115" y="1852453"/>
                </a:cubicBezTo>
                <a:cubicBezTo>
                  <a:pt x="315141" y="2049423"/>
                  <a:pt x="842790" y="2023544"/>
                  <a:pt x="990877" y="1869706"/>
                </a:cubicBezTo>
                <a:cubicBezTo>
                  <a:pt x="1138964" y="1715868"/>
                  <a:pt x="1058451" y="1225600"/>
                  <a:pt x="1042636" y="929426"/>
                </a:cubicBezTo>
                <a:cubicBezTo>
                  <a:pt x="1026821" y="633252"/>
                  <a:pt x="1041198" y="237875"/>
                  <a:pt x="895987" y="92664"/>
                </a:cubicBezTo>
                <a:cubicBezTo>
                  <a:pt x="750776" y="-52547"/>
                  <a:pt x="461072" y="2805"/>
                  <a:pt x="171368" y="58158"/>
                </a:cubicBezTo>
              </a:path>
            </a:pathLst>
          </a:custGeom>
          <a:noFill/>
          <a:ln w="285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227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DNSSEC Validation</a:t>
            </a:r>
            <a:endParaRPr lang="en-US" dirty="0">
              <a:solidFill>
                <a:srgbClr val="98480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937" y="1600200"/>
            <a:ext cx="7996126" cy="4525963"/>
          </a:xfrm>
        </p:spPr>
      </p:pic>
    </p:spTree>
    <p:extLst>
      <p:ext uri="{BB962C8B-B14F-4D97-AF65-F5344CB8AC3E}">
        <p14:creationId xmlns:p14="http://schemas.microsoft.com/office/powerpoint/2010/main" val="3146113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DNSSEC Validation in Sweden</a:t>
            </a:r>
            <a:endParaRPr lang="en-US" dirty="0">
              <a:solidFill>
                <a:srgbClr val="984807"/>
              </a:solidFill>
            </a:endParaRPr>
          </a:p>
        </p:txBody>
      </p:sp>
      <p:pic>
        <p:nvPicPr>
          <p:cNvPr id="4" name="Content Placeholder 3" descr="Screen Shot 2015-05-31 at 11.17.1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93" b="1474"/>
          <a:stretch/>
        </p:blipFill>
        <p:spPr>
          <a:xfrm>
            <a:off x="457200" y="1513112"/>
            <a:ext cx="8229600" cy="4613052"/>
          </a:xfrm>
        </p:spPr>
      </p:pic>
    </p:spTree>
    <p:extLst>
      <p:ext uri="{BB962C8B-B14F-4D97-AF65-F5344CB8AC3E}">
        <p14:creationId xmlns:p14="http://schemas.microsoft.com/office/powerpoint/2010/main" val="333146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rPr>
              <a:t>DNSSEC Validation in US</a:t>
            </a:r>
            <a:endParaRPr lang="en-US" dirty="0">
              <a:solidFill>
                <a:srgbClr val="984807"/>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386" y="1600200"/>
            <a:ext cx="8003227" cy="4525963"/>
          </a:xfrm>
        </p:spPr>
      </p:pic>
    </p:spTree>
    <p:extLst>
      <p:ext uri="{BB962C8B-B14F-4D97-AF65-F5344CB8AC3E}">
        <p14:creationId xmlns:p14="http://schemas.microsoft.com/office/powerpoint/2010/main" val="1386603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Else?</a:t>
            </a:r>
            <a:endParaRPr lang="en-US" dirty="0">
              <a:solidFill>
                <a:srgbClr val="984807"/>
              </a:solidFill>
            </a:endParaRPr>
          </a:p>
        </p:txBody>
      </p:sp>
      <p:sp>
        <p:nvSpPr>
          <p:cNvPr id="3" name="Content Placeholder 2"/>
          <p:cNvSpPr>
            <a:spLocks noGrp="1"/>
          </p:cNvSpPr>
          <p:nvPr>
            <p:ph idx="1"/>
          </p:nvPr>
        </p:nvSpPr>
        <p:spPr/>
        <p:txBody>
          <a:bodyPr/>
          <a:lstStyle/>
          <a:p>
            <a:r>
              <a:rPr lang="en-US" dirty="0" smtClean="0"/>
              <a:t>The “market” for DNS resolution: how many users send their queries through Google’s Public DNS servers?</a:t>
            </a:r>
          </a:p>
          <a:p>
            <a:r>
              <a:rPr lang="en-US" dirty="0" smtClean="0"/>
              <a:t>How many users use resolvers located in a foreign country? </a:t>
            </a:r>
          </a:p>
          <a:p>
            <a:r>
              <a:rPr lang="en-US" dirty="0" smtClean="0"/>
              <a:t>Which countries?</a:t>
            </a:r>
            <a:endParaRPr lang="en-US" dirty="0"/>
          </a:p>
        </p:txBody>
      </p:sp>
    </p:spTree>
    <p:extLst>
      <p:ext uri="{BB962C8B-B14F-4D97-AF65-F5344CB8AC3E}">
        <p14:creationId xmlns:p14="http://schemas.microsoft.com/office/powerpoint/2010/main" val="3155992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Foreign (CC) Resolution: Top Resolvers by AS</a:t>
            </a:r>
            <a:endParaRPr lang="en-US" dirty="0">
              <a:solidFill>
                <a:srgbClr val="984807"/>
              </a:solidFill>
            </a:endParaRPr>
          </a:p>
        </p:txBody>
      </p:sp>
      <p:sp>
        <p:nvSpPr>
          <p:cNvPr id="3" name="Content Placeholder 2"/>
          <p:cNvSpPr>
            <a:spLocks noGrp="1"/>
          </p:cNvSpPr>
          <p:nvPr>
            <p:ph idx="1"/>
          </p:nvPr>
        </p:nvSpPr>
        <p:spPr/>
        <p:txBody>
          <a:bodyPr>
            <a:noAutofit/>
          </a:bodyPr>
          <a:lstStyle/>
          <a:p>
            <a:pPr marL="0" indent="0">
              <a:spcBef>
                <a:spcPts val="0"/>
              </a:spcBef>
              <a:buNone/>
            </a:pPr>
            <a:r>
              <a:rPr lang="en-US" sz="1100" dirty="0" smtClean="0">
                <a:latin typeface="Lucida Console"/>
                <a:cs typeface="Lucida Console"/>
              </a:rPr>
              <a:t>Rank AS     Use    AS Name</a:t>
            </a:r>
          </a:p>
          <a:p>
            <a:pPr marL="0" indent="0">
              <a:spcBef>
                <a:spcPts val="0"/>
              </a:spcBef>
              <a:buNone/>
            </a:pPr>
            <a:r>
              <a:rPr lang="en-US" sz="1100" dirty="0">
                <a:latin typeface="Lucida Console"/>
                <a:cs typeface="Lucida Console"/>
              </a:rPr>
              <a:t> </a:t>
            </a:r>
            <a:r>
              <a:rPr lang="en-US" sz="1100" dirty="0" smtClean="0">
                <a:latin typeface="Lucida Console"/>
                <a:cs typeface="Lucida Console"/>
              </a:rPr>
              <a:t>1  </a:t>
            </a:r>
            <a:r>
              <a:rPr lang="en-US" sz="1100" dirty="0">
                <a:latin typeface="Lucida Console"/>
                <a:cs typeface="Lucida Console"/>
              </a:rPr>
              <a:t>15169  </a:t>
            </a:r>
            <a:r>
              <a:rPr lang="en-US" sz="1100" dirty="0" smtClean="0">
                <a:latin typeface="Lucida Console"/>
                <a:cs typeface="Lucida Console"/>
              </a:rPr>
              <a:t>42.69</a:t>
            </a:r>
            <a:r>
              <a:rPr lang="en-US" sz="1100" dirty="0">
                <a:latin typeface="Lucida Console"/>
                <a:cs typeface="Lucida Console"/>
              </a:rPr>
              <a:t>% </a:t>
            </a:r>
            <a:r>
              <a:rPr lang="en-US" sz="1100" dirty="0" smtClean="0">
                <a:latin typeface="Lucida Console"/>
                <a:cs typeface="Lucida Console"/>
              </a:rPr>
              <a:t> GOOGLE </a:t>
            </a:r>
            <a:r>
              <a:rPr lang="en-US" sz="1100" dirty="0">
                <a:latin typeface="Lucida Console"/>
                <a:cs typeface="Lucida Console"/>
              </a:rPr>
              <a:t>- Google </a:t>
            </a:r>
            <a:r>
              <a:rPr lang="en-US" sz="1100" dirty="0" err="1">
                <a:latin typeface="Lucida Console"/>
                <a:cs typeface="Lucida Console"/>
              </a:rPr>
              <a:t>Inc.,US</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2   3356   </a:t>
            </a:r>
            <a:r>
              <a:rPr lang="en-US" sz="1100" dirty="0">
                <a:latin typeface="Lucida Console"/>
                <a:cs typeface="Lucida Console"/>
              </a:rPr>
              <a:t>7.47% </a:t>
            </a:r>
            <a:r>
              <a:rPr lang="en-US" sz="1100" dirty="0" smtClean="0">
                <a:latin typeface="Lucida Console"/>
                <a:cs typeface="Lucida Console"/>
              </a:rPr>
              <a:t> LEVEL3 </a:t>
            </a:r>
            <a:r>
              <a:rPr lang="en-US" sz="1100" dirty="0">
                <a:latin typeface="Lucida Console"/>
                <a:cs typeface="Lucida Console"/>
              </a:rPr>
              <a:t>- Level 3 Communications, </a:t>
            </a:r>
            <a:r>
              <a:rPr lang="en-US" sz="1100" dirty="0" err="1">
                <a:latin typeface="Lucida Console"/>
                <a:cs typeface="Lucida Console"/>
              </a:rPr>
              <a:t>Inc.,US</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3  </a:t>
            </a:r>
            <a:r>
              <a:rPr lang="en-US" sz="1100" dirty="0">
                <a:latin typeface="Lucida Console"/>
                <a:cs typeface="Lucida Console"/>
              </a:rPr>
              <a:t>36692 </a:t>
            </a:r>
            <a:r>
              <a:rPr lang="en-US" sz="1100" dirty="0" smtClean="0">
                <a:latin typeface="Lucida Console"/>
                <a:cs typeface="Lucida Console"/>
              </a:rPr>
              <a:t>  </a:t>
            </a:r>
            <a:r>
              <a:rPr lang="en-US" sz="1100" dirty="0">
                <a:latin typeface="Lucida Console"/>
                <a:cs typeface="Lucida Console"/>
              </a:rPr>
              <a:t>7.05% </a:t>
            </a:r>
            <a:r>
              <a:rPr lang="en-US" sz="1100" dirty="0" smtClean="0">
                <a:latin typeface="Lucida Console"/>
                <a:cs typeface="Lucida Console"/>
              </a:rPr>
              <a:t> OPENDNS </a:t>
            </a:r>
            <a:r>
              <a:rPr lang="en-US" sz="1100" dirty="0">
                <a:latin typeface="Lucida Console"/>
                <a:cs typeface="Lucida Console"/>
              </a:rPr>
              <a:t>- </a:t>
            </a:r>
            <a:r>
              <a:rPr lang="en-US" sz="1100" dirty="0" err="1">
                <a:latin typeface="Lucida Console"/>
                <a:cs typeface="Lucida Console"/>
              </a:rPr>
              <a:t>OpenDNS</a:t>
            </a:r>
            <a:r>
              <a:rPr lang="en-US" sz="1100" dirty="0">
                <a:latin typeface="Lucida Console"/>
                <a:cs typeface="Lucida Console"/>
              </a:rPr>
              <a:t>, LLC,US</a:t>
            </a:r>
          </a:p>
          <a:p>
            <a:pPr marL="0" indent="0">
              <a:spcBef>
                <a:spcPts val="0"/>
              </a:spcBef>
              <a:buNone/>
            </a:pPr>
            <a:r>
              <a:rPr lang="en-US" sz="1100" dirty="0" smtClean="0">
                <a:latin typeface="Lucida Console"/>
                <a:cs typeface="Lucida Console"/>
              </a:rPr>
              <a:t> 4  19994   </a:t>
            </a:r>
            <a:r>
              <a:rPr lang="en-US" sz="1100" dirty="0">
                <a:latin typeface="Lucida Console"/>
                <a:cs typeface="Lucida Console"/>
              </a:rPr>
              <a:t>2.56% </a:t>
            </a:r>
            <a:r>
              <a:rPr lang="en-US" sz="1100" dirty="0" smtClean="0">
                <a:latin typeface="Lucida Console"/>
                <a:cs typeface="Lucida Console"/>
              </a:rPr>
              <a:t> RACKSPACE </a:t>
            </a:r>
            <a:r>
              <a:rPr lang="en-US" sz="1100" dirty="0">
                <a:latin typeface="Lucida Console"/>
                <a:cs typeface="Lucida Console"/>
              </a:rPr>
              <a:t>- Rackspace </a:t>
            </a:r>
            <a:r>
              <a:rPr lang="en-US" sz="1100" dirty="0" err="1">
                <a:latin typeface="Lucida Console"/>
                <a:cs typeface="Lucida Console"/>
              </a:rPr>
              <a:t>Hosting,US</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5    </a:t>
            </a:r>
            <a:r>
              <a:rPr lang="en-US" sz="1100" dirty="0">
                <a:latin typeface="Lucida Console"/>
                <a:cs typeface="Lucida Console"/>
              </a:rPr>
              <a:t>174 </a:t>
            </a:r>
            <a:r>
              <a:rPr lang="en-US" sz="1100" dirty="0" smtClean="0">
                <a:latin typeface="Lucida Console"/>
                <a:cs typeface="Lucida Console"/>
              </a:rPr>
              <a:t>  </a:t>
            </a:r>
            <a:r>
              <a:rPr lang="en-US" sz="1100" dirty="0">
                <a:latin typeface="Lucida Console"/>
                <a:cs typeface="Lucida Console"/>
              </a:rPr>
              <a:t>1.87% </a:t>
            </a:r>
            <a:r>
              <a:rPr lang="en-US" sz="1100" dirty="0" smtClean="0">
                <a:latin typeface="Lucida Console"/>
                <a:cs typeface="Lucida Console"/>
              </a:rPr>
              <a:t> COGENT</a:t>
            </a:r>
            <a:r>
              <a:rPr lang="en-US" sz="1100" dirty="0">
                <a:latin typeface="Lucida Console"/>
                <a:cs typeface="Lucida Console"/>
              </a:rPr>
              <a:t>-174 - Cogent </a:t>
            </a:r>
            <a:r>
              <a:rPr lang="en-US" sz="1100" dirty="0" err="1">
                <a:latin typeface="Lucida Console"/>
                <a:cs typeface="Lucida Console"/>
              </a:rPr>
              <a:t>Communications,US</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6  16880   </a:t>
            </a:r>
            <a:r>
              <a:rPr lang="en-US" sz="1100" dirty="0">
                <a:latin typeface="Lucida Console"/>
                <a:cs typeface="Lucida Console"/>
              </a:rPr>
              <a:t>1.70% </a:t>
            </a:r>
            <a:r>
              <a:rPr lang="en-US" sz="1100" dirty="0" smtClean="0">
                <a:latin typeface="Lucida Console"/>
                <a:cs typeface="Lucida Console"/>
              </a:rPr>
              <a:t> AS2</a:t>
            </a:r>
            <a:r>
              <a:rPr lang="en-US" sz="1100" dirty="0">
                <a:latin typeface="Lucida Console"/>
                <a:cs typeface="Lucida Console"/>
              </a:rPr>
              <a:t>-TRENDMICRO-COM - TREND MICRO INCORPORATED,US</a:t>
            </a:r>
          </a:p>
          <a:p>
            <a:pPr marL="0" indent="0">
              <a:spcBef>
                <a:spcPts val="0"/>
              </a:spcBef>
              <a:buNone/>
            </a:pPr>
            <a:r>
              <a:rPr lang="en-US" sz="1100" dirty="0" smtClean="0">
                <a:latin typeface="Lucida Console"/>
                <a:cs typeface="Lucida Console"/>
              </a:rPr>
              <a:t> 7   2914   </a:t>
            </a:r>
            <a:r>
              <a:rPr lang="en-US" sz="1100" dirty="0">
                <a:latin typeface="Lucida Console"/>
                <a:cs typeface="Lucida Console"/>
              </a:rPr>
              <a:t>1.09% </a:t>
            </a:r>
            <a:r>
              <a:rPr lang="en-US" sz="1100" dirty="0" smtClean="0">
                <a:latin typeface="Lucida Console"/>
                <a:cs typeface="Lucida Console"/>
              </a:rPr>
              <a:t> NTT</a:t>
            </a:r>
            <a:r>
              <a:rPr lang="en-US" sz="1100" dirty="0">
                <a:latin typeface="Lucida Console"/>
                <a:cs typeface="Lucida Console"/>
              </a:rPr>
              <a:t>-COMMUNICATIONS-2914 - NTT America, </a:t>
            </a:r>
            <a:r>
              <a:rPr lang="en-US" sz="1100" dirty="0" err="1">
                <a:latin typeface="Lucida Console"/>
                <a:cs typeface="Lucida Console"/>
              </a:rPr>
              <a:t>Inc.,US</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8   4134   </a:t>
            </a:r>
            <a:r>
              <a:rPr lang="en-US" sz="1100" dirty="0">
                <a:latin typeface="Lucida Console"/>
                <a:cs typeface="Lucida Console"/>
              </a:rPr>
              <a:t>0.91% </a:t>
            </a:r>
            <a:r>
              <a:rPr lang="en-US" sz="1100" dirty="0" smtClean="0">
                <a:latin typeface="Lucida Console"/>
                <a:cs typeface="Lucida Console"/>
              </a:rPr>
              <a:t> CHINANET</a:t>
            </a:r>
            <a:r>
              <a:rPr lang="en-US" sz="1100" dirty="0">
                <a:latin typeface="Lucida Console"/>
                <a:cs typeface="Lucida Console"/>
              </a:rPr>
              <a:t>-BACKBONE No.31,Jin-rong </a:t>
            </a:r>
            <a:r>
              <a:rPr lang="en-US" sz="1100" dirty="0" err="1">
                <a:latin typeface="Lucida Console"/>
                <a:cs typeface="Lucida Console"/>
              </a:rPr>
              <a:t>Street,CN</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 9  29791   </a:t>
            </a:r>
            <a:r>
              <a:rPr lang="en-US" sz="1100" dirty="0">
                <a:latin typeface="Lucida Console"/>
                <a:cs typeface="Lucida Console"/>
              </a:rPr>
              <a:t>0.70% </a:t>
            </a:r>
            <a:r>
              <a:rPr lang="en-US" sz="1100" dirty="0" smtClean="0">
                <a:latin typeface="Lucida Console"/>
                <a:cs typeface="Lucida Console"/>
              </a:rPr>
              <a:t> VOXEL</a:t>
            </a:r>
            <a:r>
              <a:rPr lang="en-US" sz="1100" dirty="0">
                <a:latin typeface="Lucida Console"/>
                <a:cs typeface="Lucida Console"/>
              </a:rPr>
              <a:t>-DOT-NET - Voxel Dot Net, </a:t>
            </a:r>
            <a:r>
              <a:rPr lang="en-US" sz="1100" dirty="0" err="1">
                <a:latin typeface="Lucida Console"/>
                <a:cs typeface="Lucida Console"/>
              </a:rPr>
              <a:t>Inc.,US</a:t>
            </a:r>
            <a:endParaRPr lang="en-US" sz="1100" dirty="0">
              <a:latin typeface="Lucida Console"/>
              <a:cs typeface="Lucida Console"/>
            </a:endParaRPr>
          </a:p>
          <a:p>
            <a:pPr marL="0" indent="0">
              <a:spcBef>
                <a:spcPts val="0"/>
              </a:spcBef>
              <a:buNone/>
            </a:pPr>
            <a:r>
              <a:rPr lang="en-US" sz="1100" dirty="0">
                <a:latin typeface="Lucida Console"/>
                <a:cs typeface="Lucida Console"/>
              </a:rPr>
              <a:t>10 </a:t>
            </a:r>
            <a:r>
              <a:rPr lang="en-US" sz="1100" dirty="0" smtClean="0">
                <a:latin typeface="Lucida Console"/>
                <a:cs typeface="Lucida Console"/>
              </a:rPr>
              <a:t>  3462   </a:t>
            </a:r>
            <a:r>
              <a:rPr lang="en-US" sz="1100" dirty="0">
                <a:latin typeface="Lucida Console"/>
                <a:cs typeface="Lucida Console"/>
              </a:rPr>
              <a:t>0.67% </a:t>
            </a:r>
            <a:r>
              <a:rPr lang="en-US" sz="1100" dirty="0" smtClean="0">
                <a:latin typeface="Lucida Console"/>
                <a:cs typeface="Lucida Console"/>
              </a:rPr>
              <a:t> HINET </a:t>
            </a:r>
            <a:r>
              <a:rPr lang="en-US" sz="1100" dirty="0">
                <a:latin typeface="Lucida Console"/>
                <a:cs typeface="Lucida Console"/>
              </a:rPr>
              <a:t>Data Communication Business </a:t>
            </a:r>
            <a:r>
              <a:rPr lang="en-US" sz="1100" dirty="0" err="1">
                <a:latin typeface="Lucida Console"/>
                <a:cs typeface="Lucida Console"/>
              </a:rPr>
              <a:t>Group,TW</a:t>
            </a:r>
            <a:endParaRPr lang="en-US" sz="1100" dirty="0">
              <a:latin typeface="Lucida Console"/>
              <a:cs typeface="Lucida Console"/>
            </a:endParaRPr>
          </a:p>
          <a:p>
            <a:pPr marL="0" indent="0">
              <a:spcBef>
                <a:spcPts val="0"/>
              </a:spcBef>
              <a:buNone/>
            </a:pPr>
            <a:r>
              <a:rPr lang="en-US" sz="1100" dirty="0">
                <a:latin typeface="Lucida Console"/>
                <a:cs typeface="Lucida Console"/>
              </a:rPr>
              <a:t>11 </a:t>
            </a:r>
            <a:r>
              <a:rPr lang="en-US" sz="1100" dirty="0" smtClean="0">
                <a:latin typeface="Lucida Console"/>
                <a:cs typeface="Lucida Console"/>
              </a:rPr>
              <a:t>  9121   </a:t>
            </a:r>
            <a:r>
              <a:rPr lang="en-US" sz="1100" dirty="0">
                <a:latin typeface="Lucida Console"/>
                <a:cs typeface="Lucida Console"/>
              </a:rPr>
              <a:t>0.64% </a:t>
            </a:r>
            <a:r>
              <a:rPr lang="en-US" sz="1100" dirty="0" smtClean="0">
                <a:latin typeface="Lucida Console"/>
                <a:cs typeface="Lucida Console"/>
              </a:rPr>
              <a:t> TTNET </a:t>
            </a:r>
            <a:r>
              <a:rPr lang="en-US" sz="1100" dirty="0">
                <a:latin typeface="Lucida Console"/>
                <a:cs typeface="Lucida Console"/>
              </a:rPr>
              <a:t>Turk </a:t>
            </a:r>
            <a:r>
              <a:rPr lang="en-US" sz="1100" dirty="0" err="1">
                <a:latin typeface="Lucida Console"/>
                <a:cs typeface="Lucida Console"/>
              </a:rPr>
              <a:t>Telekomunikasyon</a:t>
            </a:r>
            <a:r>
              <a:rPr lang="en-US" sz="1100" dirty="0">
                <a:latin typeface="Lucida Console"/>
                <a:cs typeface="Lucida Console"/>
              </a:rPr>
              <a:t> </a:t>
            </a:r>
            <a:r>
              <a:rPr lang="en-US" sz="1100" dirty="0" err="1">
                <a:latin typeface="Lucida Console"/>
                <a:cs typeface="Lucida Console"/>
              </a:rPr>
              <a:t>Anonim</a:t>
            </a:r>
            <a:r>
              <a:rPr lang="en-US" sz="1100" dirty="0">
                <a:latin typeface="Lucida Console"/>
                <a:cs typeface="Lucida Console"/>
              </a:rPr>
              <a:t> </a:t>
            </a:r>
            <a:r>
              <a:rPr lang="en-US" sz="1100" dirty="0" err="1">
                <a:latin typeface="Lucida Console"/>
                <a:cs typeface="Lucida Console"/>
              </a:rPr>
              <a:t>Sirketi,TR</a:t>
            </a:r>
            <a:endParaRPr lang="en-US" sz="1100" dirty="0">
              <a:latin typeface="Lucida Console"/>
              <a:cs typeface="Lucida Console"/>
            </a:endParaRPr>
          </a:p>
          <a:p>
            <a:pPr marL="0" indent="0">
              <a:spcBef>
                <a:spcPts val="0"/>
              </a:spcBef>
              <a:buNone/>
            </a:pPr>
            <a:r>
              <a:rPr lang="en-US" sz="1100" dirty="0">
                <a:latin typeface="Lucida Console"/>
                <a:cs typeface="Lucida Console"/>
              </a:rPr>
              <a:t>12 </a:t>
            </a:r>
            <a:r>
              <a:rPr lang="en-US" sz="1100" dirty="0" smtClean="0">
                <a:latin typeface="Lucida Console"/>
                <a:cs typeface="Lucida Console"/>
              </a:rPr>
              <a:t>  3303   </a:t>
            </a:r>
            <a:r>
              <a:rPr lang="en-US" sz="1100" dirty="0">
                <a:latin typeface="Lucida Console"/>
                <a:cs typeface="Lucida Console"/>
              </a:rPr>
              <a:t>0.64% </a:t>
            </a:r>
            <a:r>
              <a:rPr lang="en-US" sz="1100" dirty="0" smtClean="0">
                <a:latin typeface="Lucida Console"/>
                <a:cs typeface="Lucida Console"/>
              </a:rPr>
              <a:t> SWISSCOM </a:t>
            </a:r>
            <a:r>
              <a:rPr lang="en-US" sz="1100" dirty="0">
                <a:latin typeface="Lucida Console"/>
                <a:cs typeface="Lucida Console"/>
              </a:rPr>
              <a:t>Swisscom (Switzerland) </a:t>
            </a:r>
            <a:r>
              <a:rPr lang="en-US" sz="1100" dirty="0" err="1">
                <a:latin typeface="Lucida Console"/>
                <a:cs typeface="Lucida Console"/>
              </a:rPr>
              <a:t>Ltd,CH</a:t>
            </a:r>
            <a:endParaRPr lang="en-US" sz="1100" dirty="0">
              <a:latin typeface="Lucida Console"/>
              <a:cs typeface="Lucida Console"/>
            </a:endParaRPr>
          </a:p>
          <a:p>
            <a:pPr marL="0" indent="0">
              <a:spcBef>
                <a:spcPts val="0"/>
              </a:spcBef>
              <a:buNone/>
            </a:pPr>
            <a:r>
              <a:rPr lang="en-US" sz="1100" dirty="0">
                <a:latin typeface="Lucida Console"/>
                <a:cs typeface="Lucida Console"/>
              </a:rPr>
              <a:t>13 </a:t>
            </a:r>
            <a:r>
              <a:rPr lang="en-US" sz="1100" dirty="0" smtClean="0">
                <a:latin typeface="Lucida Console"/>
                <a:cs typeface="Lucida Console"/>
              </a:rPr>
              <a:t>  6939   </a:t>
            </a:r>
            <a:r>
              <a:rPr lang="en-US" sz="1100" dirty="0">
                <a:latin typeface="Lucida Console"/>
                <a:cs typeface="Lucida Console"/>
              </a:rPr>
              <a:t>0.63% </a:t>
            </a:r>
            <a:r>
              <a:rPr lang="en-US" sz="1100" dirty="0" smtClean="0">
                <a:latin typeface="Lucida Console"/>
                <a:cs typeface="Lucida Console"/>
              </a:rPr>
              <a:t> HURRICANE </a:t>
            </a:r>
            <a:r>
              <a:rPr lang="en-US" sz="1100" dirty="0">
                <a:latin typeface="Lucida Console"/>
                <a:cs typeface="Lucida Console"/>
              </a:rPr>
              <a:t>- Hurricane Electric, </a:t>
            </a:r>
            <a:r>
              <a:rPr lang="en-US" sz="1100" dirty="0" err="1">
                <a:latin typeface="Lucida Console"/>
                <a:cs typeface="Lucida Console"/>
              </a:rPr>
              <a:t>Inc.,US</a:t>
            </a:r>
            <a:endParaRPr lang="en-US" sz="1100" dirty="0">
              <a:latin typeface="Lucida Console"/>
              <a:cs typeface="Lucida Console"/>
            </a:endParaRPr>
          </a:p>
          <a:p>
            <a:pPr marL="0" indent="0">
              <a:spcBef>
                <a:spcPts val="0"/>
              </a:spcBef>
              <a:buNone/>
            </a:pPr>
            <a:r>
              <a:rPr lang="en-US" sz="1100" dirty="0">
                <a:latin typeface="Lucida Console"/>
                <a:cs typeface="Lucida Console"/>
              </a:rPr>
              <a:t>14 </a:t>
            </a:r>
            <a:r>
              <a:rPr lang="en-US" sz="1100" dirty="0" smtClean="0">
                <a:latin typeface="Lucida Console"/>
                <a:cs typeface="Lucida Console"/>
              </a:rPr>
              <a:t>  6147   </a:t>
            </a:r>
            <a:r>
              <a:rPr lang="en-US" sz="1100" dirty="0">
                <a:latin typeface="Lucida Console"/>
                <a:cs typeface="Lucida Console"/>
              </a:rPr>
              <a:t>0.50% </a:t>
            </a:r>
            <a:r>
              <a:rPr lang="en-US" sz="1100" dirty="0" smtClean="0">
                <a:latin typeface="Lucida Console"/>
                <a:cs typeface="Lucida Console"/>
              </a:rPr>
              <a:t> </a:t>
            </a:r>
            <a:r>
              <a:rPr lang="en-US" sz="1100" dirty="0" err="1" smtClean="0">
                <a:latin typeface="Lucida Console"/>
                <a:cs typeface="Lucida Console"/>
              </a:rPr>
              <a:t>Telefonica</a:t>
            </a:r>
            <a:r>
              <a:rPr lang="en-US" sz="1100" dirty="0" smtClean="0">
                <a:latin typeface="Lucida Console"/>
                <a:cs typeface="Lucida Console"/>
              </a:rPr>
              <a:t> </a:t>
            </a:r>
            <a:r>
              <a:rPr lang="en-US" sz="1100" dirty="0">
                <a:latin typeface="Lucida Console"/>
                <a:cs typeface="Lucida Console"/>
              </a:rPr>
              <a:t>del Peru S.A.A.,PE</a:t>
            </a:r>
          </a:p>
          <a:p>
            <a:pPr marL="0" indent="0">
              <a:spcBef>
                <a:spcPts val="0"/>
              </a:spcBef>
              <a:buNone/>
            </a:pPr>
            <a:r>
              <a:rPr lang="en-US" sz="1100" dirty="0">
                <a:latin typeface="Lucida Console"/>
                <a:cs typeface="Lucida Console"/>
              </a:rPr>
              <a:t>15 </a:t>
            </a:r>
            <a:r>
              <a:rPr lang="en-US" sz="1100" dirty="0" smtClean="0">
                <a:latin typeface="Lucida Console"/>
                <a:cs typeface="Lucida Console"/>
              </a:rPr>
              <a:t>  6713   </a:t>
            </a:r>
            <a:r>
              <a:rPr lang="en-US" sz="1100" dirty="0">
                <a:latin typeface="Lucida Console"/>
                <a:cs typeface="Lucida Console"/>
              </a:rPr>
              <a:t>0.48% </a:t>
            </a:r>
            <a:r>
              <a:rPr lang="en-US" sz="1100" dirty="0" smtClean="0">
                <a:latin typeface="Lucida Console"/>
                <a:cs typeface="Lucida Console"/>
              </a:rPr>
              <a:t> IAM</a:t>
            </a:r>
            <a:r>
              <a:rPr lang="en-US" sz="1100" dirty="0">
                <a:latin typeface="Lucida Console"/>
                <a:cs typeface="Lucida Console"/>
              </a:rPr>
              <a:t>-AS,MA</a:t>
            </a:r>
          </a:p>
          <a:p>
            <a:pPr marL="0" indent="0">
              <a:spcBef>
                <a:spcPts val="0"/>
              </a:spcBef>
              <a:buNone/>
            </a:pPr>
            <a:r>
              <a:rPr lang="en-US" sz="1100" dirty="0">
                <a:latin typeface="Lucida Console"/>
                <a:cs typeface="Lucida Console"/>
              </a:rPr>
              <a:t>16 </a:t>
            </a:r>
            <a:r>
              <a:rPr lang="en-US" sz="1100" dirty="0" smtClean="0">
                <a:latin typeface="Lucida Console"/>
                <a:cs typeface="Lucida Console"/>
              </a:rPr>
              <a:t>  8048   </a:t>
            </a:r>
            <a:r>
              <a:rPr lang="en-US" sz="1100" dirty="0">
                <a:latin typeface="Lucida Console"/>
                <a:cs typeface="Lucida Console"/>
              </a:rPr>
              <a:t>0.47% </a:t>
            </a:r>
            <a:r>
              <a:rPr lang="en-US" sz="1100" dirty="0" smtClean="0">
                <a:latin typeface="Lucida Console"/>
                <a:cs typeface="Lucida Console"/>
              </a:rPr>
              <a:t> CANTV </a:t>
            </a:r>
            <a:r>
              <a:rPr lang="en-US" sz="1100" dirty="0" err="1">
                <a:latin typeface="Lucida Console"/>
                <a:cs typeface="Lucida Console"/>
              </a:rPr>
              <a:t>Servicios</a:t>
            </a:r>
            <a:r>
              <a:rPr lang="en-US" sz="1100" dirty="0">
                <a:latin typeface="Lucida Console"/>
                <a:cs typeface="Lucida Console"/>
              </a:rPr>
              <a:t>, </a:t>
            </a:r>
            <a:r>
              <a:rPr lang="en-US" sz="1100" dirty="0" err="1">
                <a:latin typeface="Lucida Console"/>
                <a:cs typeface="Lucida Console"/>
              </a:rPr>
              <a:t>Venezuela,VE</a:t>
            </a:r>
            <a:endParaRPr lang="en-US" sz="1100" dirty="0">
              <a:latin typeface="Lucida Console"/>
              <a:cs typeface="Lucida Console"/>
            </a:endParaRPr>
          </a:p>
          <a:p>
            <a:pPr marL="0" indent="0">
              <a:spcBef>
                <a:spcPts val="0"/>
              </a:spcBef>
              <a:buNone/>
            </a:pPr>
            <a:r>
              <a:rPr lang="en-US" sz="1100" dirty="0">
                <a:latin typeface="Lucida Console"/>
                <a:cs typeface="Lucida Console"/>
              </a:rPr>
              <a:t>17 </a:t>
            </a:r>
            <a:r>
              <a:rPr lang="en-US" sz="1100" dirty="0" smtClean="0">
                <a:latin typeface="Lucida Console"/>
                <a:cs typeface="Lucida Console"/>
              </a:rPr>
              <a:t>  3257   </a:t>
            </a:r>
            <a:r>
              <a:rPr lang="en-US" sz="1100" dirty="0">
                <a:latin typeface="Lucida Console"/>
                <a:cs typeface="Lucida Console"/>
              </a:rPr>
              <a:t>0.47% </a:t>
            </a:r>
            <a:r>
              <a:rPr lang="en-US" sz="1100" dirty="0" smtClean="0">
                <a:latin typeface="Lucida Console"/>
                <a:cs typeface="Lucida Console"/>
              </a:rPr>
              <a:t> TINET</a:t>
            </a:r>
            <a:r>
              <a:rPr lang="en-US" sz="1100" dirty="0">
                <a:latin typeface="Lucida Console"/>
                <a:cs typeface="Lucida Console"/>
              </a:rPr>
              <a:t>-BACKBONE </a:t>
            </a:r>
            <a:r>
              <a:rPr lang="en-US" sz="1100" dirty="0" err="1">
                <a:latin typeface="Lucida Console"/>
                <a:cs typeface="Lucida Console"/>
              </a:rPr>
              <a:t>Tinet</a:t>
            </a:r>
            <a:r>
              <a:rPr lang="en-US" sz="1100" dirty="0">
                <a:latin typeface="Lucida Console"/>
                <a:cs typeface="Lucida Console"/>
              </a:rPr>
              <a:t> </a:t>
            </a:r>
            <a:r>
              <a:rPr lang="en-US" sz="1100" dirty="0" err="1">
                <a:latin typeface="Lucida Console"/>
                <a:cs typeface="Lucida Console"/>
              </a:rPr>
              <a:t>SpA,DE</a:t>
            </a:r>
            <a:endParaRPr lang="en-US" sz="1100" dirty="0">
              <a:latin typeface="Lucida Console"/>
              <a:cs typeface="Lucida Console"/>
            </a:endParaRPr>
          </a:p>
          <a:p>
            <a:pPr marL="0" indent="0">
              <a:spcBef>
                <a:spcPts val="0"/>
              </a:spcBef>
              <a:buNone/>
            </a:pPr>
            <a:r>
              <a:rPr lang="en-US" sz="1100" dirty="0">
                <a:latin typeface="Lucida Console"/>
                <a:cs typeface="Lucida Console"/>
              </a:rPr>
              <a:t>18 </a:t>
            </a:r>
            <a:r>
              <a:rPr lang="en-US" sz="1100" dirty="0" smtClean="0">
                <a:latin typeface="Lucida Console"/>
                <a:cs typeface="Lucida Console"/>
              </a:rPr>
              <a:t> 13238   </a:t>
            </a:r>
            <a:r>
              <a:rPr lang="en-US" sz="1100" dirty="0">
                <a:latin typeface="Lucida Console"/>
                <a:cs typeface="Lucida Console"/>
              </a:rPr>
              <a:t>0.43% </a:t>
            </a:r>
            <a:r>
              <a:rPr lang="en-US" sz="1100" dirty="0" smtClean="0">
                <a:latin typeface="Lucida Console"/>
                <a:cs typeface="Lucida Console"/>
              </a:rPr>
              <a:t> YANDEX </a:t>
            </a:r>
            <a:r>
              <a:rPr lang="en-US" sz="1100" dirty="0" err="1">
                <a:latin typeface="Lucida Console"/>
                <a:cs typeface="Lucida Console"/>
              </a:rPr>
              <a:t>Yandex</a:t>
            </a:r>
            <a:r>
              <a:rPr lang="en-US" sz="1100" dirty="0">
                <a:latin typeface="Lucida Console"/>
                <a:cs typeface="Lucida Console"/>
              </a:rPr>
              <a:t> LLC,RU</a:t>
            </a:r>
          </a:p>
          <a:p>
            <a:pPr marL="0" indent="0">
              <a:spcBef>
                <a:spcPts val="0"/>
              </a:spcBef>
              <a:buNone/>
            </a:pPr>
            <a:r>
              <a:rPr lang="en-US" sz="1100" dirty="0">
                <a:latin typeface="Lucida Console"/>
                <a:cs typeface="Lucida Console"/>
              </a:rPr>
              <a:t>19 </a:t>
            </a:r>
            <a:r>
              <a:rPr lang="en-US" sz="1100" dirty="0" smtClean="0">
                <a:latin typeface="Lucida Console"/>
                <a:cs typeface="Lucida Console"/>
              </a:rPr>
              <a:t> 45595   </a:t>
            </a:r>
            <a:r>
              <a:rPr lang="en-US" sz="1100" dirty="0">
                <a:latin typeface="Lucida Console"/>
                <a:cs typeface="Lucida Console"/>
              </a:rPr>
              <a:t>0.41% </a:t>
            </a:r>
            <a:r>
              <a:rPr lang="en-US" sz="1100" dirty="0" smtClean="0">
                <a:latin typeface="Lucida Console"/>
                <a:cs typeface="Lucida Console"/>
              </a:rPr>
              <a:t> PKTELECOM</a:t>
            </a:r>
            <a:r>
              <a:rPr lang="en-US" sz="1100" dirty="0">
                <a:latin typeface="Lucida Console"/>
                <a:cs typeface="Lucida Console"/>
              </a:rPr>
              <a:t>-AS-PK Pakistan Telecom Company </a:t>
            </a:r>
            <a:r>
              <a:rPr lang="en-US" sz="1100" dirty="0" err="1">
                <a:latin typeface="Lucida Console"/>
                <a:cs typeface="Lucida Console"/>
              </a:rPr>
              <a:t>Limited,PK</a:t>
            </a:r>
            <a:endParaRPr lang="en-US" sz="1100" dirty="0">
              <a:latin typeface="Lucida Console"/>
              <a:cs typeface="Lucida Console"/>
            </a:endParaRPr>
          </a:p>
          <a:p>
            <a:pPr marL="0" indent="0">
              <a:spcBef>
                <a:spcPts val="0"/>
              </a:spcBef>
              <a:buNone/>
            </a:pPr>
            <a:r>
              <a:rPr lang="en-US" sz="1100" dirty="0" smtClean="0">
                <a:latin typeface="Lucida Console"/>
                <a:cs typeface="Lucida Console"/>
              </a:rPr>
              <a:t>20   </a:t>
            </a:r>
            <a:r>
              <a:rPr lang="en-US" sz="1100" dirty="0">
                <a:latin typeface="Lucida Console"/>
                <a:cs typeface="Lucida Console"/>
              </a:rPr>
              <a:t>9299 </a:t>
            </a:r>
            <a:r>
              <a:rPr lang="en-US" sz="1100" dirty="0" smtClean="0">
                <a:latin typeface="Lucida Console"/>
                <a:cs typeface="Lucida Console"/>
              </a:rPr>
              <a:t>  </a:t>
            </a:r>
            <a:r>
              <a:rPr lang="en-US" sz="1100" dirty="0">
                <a:latin typeface="Lucida Console"/>
                <a:cs typeface="Lucida Console"/>
              </a:rPr>
              <a:t>0.40% </a:t>
            </a:r>
            <a:r>
              <a:rPr lang="en-US" sz="1100" dirty="0" smtClean="0">
                <a:latin typeface="Lucida Console"/>
                <a:cs typeface="Lucida Console"/>
              </a:rPr>
              <a:t> IPG</a:t>
            </a:r>
            <a:r>
              <a:rPr lang="en-US" sz="1100" dirty="0">
                <a:latin typeface="Lucida Console"/>
                <a:cs typeface="Lucida Console"/>
              </a:rPr>
              <a:t>-AS-AP Philippine Long Distance Telephone </a:t>
            </a:r>
            <a:r>
              <a:rPr lang="en-US" sz="1100" dirty="0" err="1">
                <a:latin typeface="Lucida Console"/>
                <a:cs typeface="Lucida Console"/>
              </a:rPr>
              <a:t>Company,PH</a:t>
            </a:r>
            <a:endParaRPr lang="en-US" sz="1100" dirty="0">
              <a:latin typeface="Lucida Console"/>
              <a:cs typeface="Lucida Console"/>
            </a:endParaRPr>
          </a:p>
          <a:p>
            <a:pPr marL="0" indent="0">
              <a:spcBef>
                <a:spcPts val="0"/>
              </a:spcBef>
              <a:buNone/>
            </a:pPr>
            <a:r>
              <a:rPr lang="en-US" sz="1100" dirty="0">
                <a:latin typeface="Lucida Console"/>
                <a:cs typeface="Lucida Console"/>
              </a:rPr>
              <a:t>21 </a:t>
            </a:r>
            <a:r>
              <a:rPr lang="en-US" sz="1100" dirty="0" smtClean="0">
                <a:latin typeface="Lucida Console"/>
                <a:cs typeface="Lucida Console"/>
              </a:rPr>
              <a:t>  7643   </a:t>
            </a:r>
            <a:r>
              <a:rPr lang="en-US" sz="1100" dirty="0">
                <a:latin typeface="Lucida Console"/>
                <a:cs typeface="Lucida Console"/>
              </a:rPr>
              <a:t>0.39% </a:t>
            </a:r>
            <a:r>
              <a:rPr lang="en-US" sz="1100" dirty="0" smtClean="0">
                <a:latin typeface="Lucida Console"/>
                <a:cs typeface="Lucida Console"/>
              </a:rPr>
              <a:t> VNPT</a:t>
            </a:r>
            <a:r>
              <a:rPr lang="en-US" sz="1100" dirty="0">
                <a:latin typeface="Lucida Console"/>
                <a:cs typeface="Lucida Console"/>
              </a:rPr>
              <a:t>-AS-VN Vietnam Posts and Telecommunications (VNPT),VN</a:t>
            </a:r>
          </a:p>
          <a:p>
            <a:pPr marL="0" indent="0">
              <a:spcBef>
                <a:spcPts val="0"/>
              </a:spcBef>
              <a:buNone/>
            </a:pPr>
            <a:r>
              <a:rPr lang="en-US" sz="1100" dirty="0">
                <a:latin typeface="Lucida Console"/>
                <a:cs typeface="Lucida Console"/>
              </a:rPr>
              <a:t>22 </a:t>
            </a:r>
            <a:r>
              <a:rPr lang="en-US" sz="1100" dirty="0" smtClean="0">
                <a:latin typeface="Lucida Console"/>
                <a:cs typeface="Lucida Console"/>
              </a:rPr>
              <a:t> 45758   </a:t>
            </a:r>
            <a:r>
              <a:rPr lang="en-US" sz="1100" dirty="0">
                <a:latin typeface="Lucida Console"/>
                <a:cs typeface="Lucida Console"/>
              </a:rPr>
              <a:t>0.39% </a:t>
            </a:r>
            <a:r>
              <a:rPr lang="en-US" sz="1100" dirty="0" smtClean="0">
                <a:latin typeface="Lucida Console"/>
                <a:cs typeface="Lucida Console"/>
              </a:rPr>
              <a:t> TRIPLETNET</a:t>
            </a:r>
            <a:r>
              <a:rPr lang="en-US" sz="1100" dirty="0">
                <a:latin typeface="Lucida Console"/>
                <a:cs typeface="Lucida Console"/>
              </a:rPr>
              <a:t>-AS-AP </a:t>
            </a:r>
            <a:r>
              <a:rPr lang="en-US" sz="1100" dirty="0" err="1">
                <a:latin typeface="Lucida Console"/>
                <a:cs typeface="Lucida Console"/>
              </a:rPr>
              <a:t>TripleT</a:t>
            </a:r>
            <a:r>
              <a:rPr lang="en-US" sz="1100" dirty="0">
                <a:latin typeface="Lucida Console"/>
                <a:cs typeface="Lucida Console"/>
              </a:rPr>
              <a:t> Internet Internet service provider </a:t>
            </a:r>
            <a:r>
              <a:rPr lang="en-US" sz="1100" dirty="0" err="1">
                <a:latin typeface="Lucida Console"/>
                <a:cs typeface="Lucida Console"/>
              </a:rPr>
              <a:t>Bangkok,TH</a:t>
            </a:r>
            <a:endParaRPr lang="en-US" sz="1100" dirty="0">
              <a:latin typeface="Lucida Console"/>
              <a:cs typeface="Lucida Console"/>
            </a:endParaRPr>
          </a:p>
          <a:p>
            <a:pPr marL="0" indent="0">
              <a:spcBef>
                <a:spcPts val="0"/>
              </a:spcBef>
              <a:buNone/>
            </a:pPr>
            <a:r>
              <a:rPr lang="en-US" sz="1100" dirty="0">
                <a:latin typeface="Lucida Console"/>
                <a:cs typeface="Lucida Console"/>
              </a:rPr>
              <a:t>23 </a:t>
            </a:r>
            <a:r>
              <a:rPr lang="en-US" sz="1100" dirty="0" smtClean="0">
                <a:latin typeface="Lucida Console"/>
                <a:cs typeface="Lucida Console"/>
              </a:rPr>
              <a:t>  8151   </a:t>
            </a:r>
            <a:r>
              <a:rPr lang="en-US" sz="1100" dirty="0">
                <a:latin typeface="Lucida Console"/>
                <a:cs typeface="Lucida Console"/>
              </a:rPr>
              <a:t>0.38% </a:t>
            </a:r>
            <a:r>
              <a:rPr lang="en-US" sz="1100" dirty="0" smtClean="0">
                <a:latin typeface="Lucida Console"/>
                <a:cs typeface="Lucida Console"/>
              </a:rPr>
              <a:t> </a:t>
            </a:r>
            <a:r>
              <a:rPr lang="en-US" sz="1100" dirty="0" err="1" smtClean="0">
                <a:latin typeface="Lucida Console"/>
                <a:cs typeface="Lucida Console"/>
              </a:rPr>
              <a:t>Uninet</a:t>
            </a:r>
            <a:r>
              <a:rPr lang="en-US" sz="1100" dirty="0" smtClean="0">
                <a:latin typeface="Lucida Console"/>
                <a:cs typeface="Lucida Console"/>
              </a:rPr>
              <a:t> </a:t>
            </a:r>
            <a:r>
              <a:rPr lang="en-US" sz="1100" dirty="0">
                <a:latin typeface="Lucida Console"/>
                <a:cs typeface="Lucida Console"/>
              </a:rPr>
              <a:t>S.A. de C.V.,MX</a:t>
            </a:r>
          </a:p>
          <a:p>
            <a:pPr marL="0" indent="0">
              <a:spcBef>
                <a:spcPts val="0"/>
              </a:spcBef>
              <a:buNone/>
            </a:pPr>
            <a:r>
              <a:rPr lang="en-US" sz="1100" dirty="0">
                <a:latin typeface="Lucida Console"/>
                <a:cs typeface="Lucida Console"/>
              </a:rPr>
              <a:t>24 </a:t>
            </a:r>
            <a:r>
              <a:rPr lang="en-US" sz="1100" dirty="0" smtClean="0">
                <a:latin typeface="Lucida Console"/>
                <a:cs typeface="Lucida Console"/>
              </a:rPr>
              <a:t>  7470   </a:t>
            </a:r>
            <a:r>
              <a:rPr lang="en-US" sz="1100" dirty="0">
                <a:latin typeface="Lucida Console"/>
                <a:cs typeface="Lucida Console"/>
              </a:rPr>
              <a:t>0.35% </a:t>
            </a:r>
            <a:r>
              <a:rPr lang="en-US" sz="1100" dirty="0" smtClean="0">
                <a:latin typeface="Lucida Console"/>
                <a:cs typeface="Lucida Console"/>
              </a:rPr>
              <a:t> TRUEINTERNET</a:t>
            </a:r>
            <a:r>
              <a:rPr lang="en-US" sz="1100" dirty="0">
                <a:latin typeface="Lucida Console"/>
                <a:cs typeface="Lucida Console"/>
              </a:rPr>
              <a:t>-AS-AP TRUE INTERNET </a:t>
            </a:r>
            <a:r>
              <a:rPr lang="en-US" sz="1100" dirty="0" err="1">
                <a:latin typeface="Lucida Console"/>
                <a:cs typeface="Lucida Console"/>
              </a:rPr>
              <a:t>Co.,Ltd.,TH</a:t>
            </a:r>
            <a:endParaRPr lang="en-US" sz="1100" dirty="0">
              <a:latin typeface="Lucida Console"/>
              <a:cs typeface="Lucida Console"/>
            </a:endParaRPr>
          </a:p>
          <a:p>
            <a:pPr marL="228600" indent="-228600">
              <a:spcBef>
                <a:spcPts val="0"/>
              </a:spcBef>
              <a:buAutoNum type="arabicPlain" startAt="25"/>
            </a:pPr>
            <a:r>
              <a:rPr lang="en-US" sz="1100" dirty="0" smtClean="0">
                <a:latin typeface="Lucida Console"/>
                <a:cs typeface="Lucida Console"/>
              </a:rPr>
              <a:t>  4837   </a:t>
            </a:r>
            <a:r>
              <a:rPr lang="en-US" sz="1100" dirty="0">
                <a:latin typeface="Lucida Console"/>
                <a:cs typeface="Lucida Console"/>
              </a:rPr>
              <a:t>0.35% </a:t>
            </a:r>
            <a:r>
              <a:rPr lang="en-US" sz="1100" dirty="0" smtClean="0">
                <a:latin typeface="Lucida Console"/>
                <a:cs typeface="Lucida Console"/>
              </a:rPr>
              <a:t> CHINA169</a:t>
            </a:r>
            <a:r>
              <a:rPr lang="en-US" sz="1100" dirty="0">
                <a:latin typeface="Lucida Console"/>
                <a:cs typeface="Lucida Console"/>
              </a:rPr>
              <a:t>-BACKBONE CNCGROUP China169 </a:t>
            </a:r>
            <a:r>
              <a:rPr lang="en-US" sz="1100" dirty="0" err="1">
                <a:latin typeface="Lucida Console"/>
                <a:cs typeface="Lucida Console"/>
              </a:rPr>
              <a:t>Backbone,</a:t>
            </a:r>
            <a:r>
              <a:rPr lang="en-US" sz="1100" dirty="0" err="1" smtClean="0">
                <a:latin typeface="Lucida Console"/>
                <a:cs typeface="Lucida Console"/>
              </a:rPr>
              <a:t>CN</a:t>
            </a:r>
            <a:endParaRPr lang="en-US" sz="1100" dirty="0" smtClean="0">
              <a:latin typeface="Lucida Console"/>
              <a:cs typeface="Lucida Console"/>
            </a:endParaRPr>
          </a:p>
          <a:p>
            <a:pPr marL="228600" indent="-228600">
              <a:spcBef>
                <a:spcPts val="0"/>
              </a:spcBef>
              <a:buAutoNum type="arabicPlain" startAt="25"/>
            </a:pPr>
            <a:endParaRPr lang="en-US" sz="1100" dirty="0">
              <a:latin typeface="Lucida Console"/>
              <a:cs typeface="Lucida Console"/>
            </a:endParaRPr>
          </a:p>
          <a:p>
            <a:pPr marL="0" indent="0">
              <a:spcBef>
                <a:spcPts val="0"/>
              </a:spcBef>
              <a:buNone/>
            </a:pPr>
            <a:r>
              <a:rPr lang="en-US" sz="1100" dirty="0">
                <a:latin typeface="Lucida Console"/>
                <a:cs typeface="Lucida Console"/>
              </a:rPr>
              <a:t>Total: </a:t>
            </a:r>
            <a:r>
              <a:rPr lang="en-US" sz="1100" dirty="0" smtClean="0">
                <a:latin typeface="Lucida Console"/>
                <a:cs typeface="Lucida Console"/>
              </a:rPr>
              <a:t>21,770,772 (28% of total) </a:t>
            </a:r>
            <a:r>
              <a:rPr lang="en-US" sz="1100" dirty="0">
                <a:latin typeface="Lucida Console"/>
                <a:cs typeface="Lucida Console"/>
              </a:rPr>
              <a:t>end user query sets</a:t>
            </a:r>
          </a:p>
          <a:p>
            <a:pPr marL="0" indent="0">
              <a:spcBef>
                <a:spcPts val="0"/>
              </a:spcBef>
              <a:buNone/>
            </a:pPr>
            <a:endParaRPr lang="en-US" sz="1100" dirty="0">
              <a:latin typeface="Lucida Console"/>
              <a:cs typeface="Lucida Console"/>
            </a:endParaRPr>
          </a:p>
          <a:p>
            <a:pPr marL="0" indent="0">
              <a:spcBef>
                <a:spcPts val="0"/>
              </a:spcBef>
              <a:buNone/>
            </a:pPr>
            <a:endParaRPr lang="en-US" sz="1100" dirty="0">
              <a:latin typeface="Lucida Console"/>
              <a:cs typeface="Lucida Console"/>
            </a:endParaRPr>
          </a:p>
        </p:txBody>
      </p:sp>
      <p:sp>
        <p:nvSpPr>
          <p:cNvPr id="4" name="Freeform 3"/>
          <p:cNvSpPr/>
          <p:nvPr/>
        </p:nvSpPr>
        <p:spPr>
          <a:xfrm>
            <a:off x="1974165" y="6019233"/>
            <a:ext cx="1402504" cy="495098"/>
          </a:xfrm>
          <a:custGeom>
            <a:avLst/>
            <a:gdLst>
              <a:gd name="connsiteX0" fmla="*/ 1288759 w 1402504"/>
              <a:gd name="connsiteY0" fmla="*/ 477308 h 495098"/>
              <a:gd name="connsiteX1" fmla="*/ 1288759 w 1402504"/>
              <a:gd name="connsiteY1" fmla="*/ 18154 h 495098"/>
              <a:gd name="connsiteX2" fmla="*/ 106683 w 1402504"/>
              <a:gd name="connsiteY2" fmla="*/ 125616 h 495098"/>
              <a:gd name="connsiteX3" fmla="*/ 165298 w 1402504"/>
              <a:gd name="connsiteY3" fmla="*/ 438231 h 495098"/>
              <a:gd name="connsiteX4" fmla="*/ 1073836 w 1402504"/>
              <a:gd name="connsiteY4" fmla="*/ 487077 h 495098"/>
              <a:gd name="connsiteX5" fmla="*/ 1327836 w 1402504"/>
              <a:gd name="connsiteY5" fmla="*/ 340539 h 49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504" h="495098">
                <a:moveTo>
                  <a:pt x="1288759" y="477308"/>
                </a:moveTo>
                <a:cubicBezTo>
                  <a:pt x="1387265" y="277038"/>
                  <a:pt x="1485772" y="76769"/>
                  <a:pt x="1288759" y="18154"/>
                </a:cubicBezTo>
                <a:cubicBezTo>
                  <a:pt x="1091746" y="-40461"/>
                  <a:pt x="293926" y="55603"/>
                  <a:pt x="106683" y="125616"/>
                </a:cubicBezTo>
                <a:cubicBezTo>
                  <a:pt x="-80561" y="195629"/>
                  <a:pt x="4106" y="377988"/>
                  <a:pt x="165298" y="438231"/>
                </a:cubicBezTo>
                <a:cubicBezTo>
                  <a:pt x="326490" y="498474"/>
                  <a:pt x="880080" y="503359"/>
                  <a:pt x="1073836" y="487077"/>
                </a:cubicBezTo>
                <a:cubicBezTo>
                  <a:pt x="1267592" y="470795"/>
                  <a:pt x="1327836" y="340539"/>
                  <a:pt x="1327836" y="3405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9417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lumMod val="50000"/>
                  </a:schemeClr>
                </a:solidFill>
              </a:rPr>
              <a:t>Offshore DNS from HK Users</a:t>
            </a:r>
            <a:endParaRPr lang="en-US" dirty="0">
              <a:solidFill>
                <a:schemeClr val="accent6">
                  <a:lumMod val="50000"/>
                </a:schemeClr>
              </a:solidFill>
            </a:endParaRPr>
          </a:p>
        </p:txBody>
      </p:sp>
      <p:pic>
        <p:nvPicPr>
          <p:cNvPr id="4" name="Content Placeholder 3" descr="Screen Shot 2015-08-28 at 11.45.59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18" b="-5391"/>
          <a:stretch/>
        </p:blipFill>
        <p:spPr>
          <a:xfrm>
            <a:off x="457200" y="1286524"/>
            <a:ext cx="8229600" cy="5320396"/>
          </a:xfrm>
        </p:spPr>
      </p:pic>
    </p:spTree>
    <p:extLst>
      <p:ext uri="{BB962C8B-B14F-4D97-AF65-F5344CB8AC3E}">
        <p14:creationId xmlns:p14="http://schemas.microsoft.com/office/powerpoint/2010/main" val="10933231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lumMod val="50000"/>
                  </a:schemeClr>
                </a:solidFill>
              </a:rPr>
              <a:t>Offshore DNS from HK Users</a:t>
            </a:r>
            <a:endParaRPr lang="en-US" dirty="0">
              <a:solidFill>
                <a:schemeClr val="accent6">
                  <a:lumMod val="50000"/>
                </a:schemeClr>
              </a:solidFill>
            </a:endParaRPr>
          </a:p>
        </p:txBody>
      </p:sp>
      <p:pic>
        <p:nvPicPr>
          <p:cNvPr id="4" name="Content Placeholder 3" descr="Screen Shot 2015-08-28 at 11.45.59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18" b="-5391"/>
          <a:stretch/>
        </p:blipFill>
        <p:spPr>
          <a:xfrm>
            <a:off x="457200" y="1286524"/>
            <a:ext cx="8229600" cy="5320396"/>
          </a:xfrm>
        </p:spPr>
      </p:pic>
      <p:pic>
        <p:nvPicPr>
          <p:cNvPr id="5" name="Picture 4" descr="Screen Shot 2015-08-28 at 12.07.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215" y="1575338"/>
            <a:ext cx="6060126" cy="4982166"/>
          </a:xfrm>
          <a:prstGeom prst="rect">
            <a:avLst/>
          </a:prstGeom>
        </p:spPr>
      </p:pic>
    </p:spTree>
    <p:extLst>
      <p:ext uri="{BB962C8B-B14F-4D97-AF65-F5344CB8AC3E}">
        <p14:creationId xmlns:p14="http://schemas.microsoft.com/office/powerpoint/2010/main" val="1866045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338"/>
            <a:ext cx="8229600" cy="1143000"/>
          </a:xfrm>
        </p:spPr>
        <p:txBody>
          <a:bodyPr>
            <a:normAutofit fontScale="90000"/>
          </a:bodyPr>
          <a:lstStyle/>
          <a:p>
            <a:r>
              <a:rPr lang="en-US" dirty="0" smtClean="0">
                <a:solidFill>
                  <a:srgbClr val="984807"/>
                </a:solidFill>
              </a:rPr>
              <a:t>Market Penetration of Google’s Public DNS</a:t>
            </a:r>
            <a:endParaRPr lang="en-US" dirty="0">
              <a:solidFill>
                <a:srgbClr val="984807"/>
              </a:solidFill>
            </a:endParaRPr>
          </a:p>
        </p:txBody>
      </p:sp>
      <p:pic>
        <p:nvPicPr>
          <p:cNvPr id="4" name="Content Placeholder 3" descr="Screen Shot 2015-08-28 at 11.42.3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406" b="-2265"/>
          <a:stretch/>
        </p:blipFill>
        <p:spPr>
          <a:xfrm>
            <a:off x="457200" y="1550438"/>
            <a:ext cx="8229600" cy="4931978"/>
          </a:xfrm>
        </p:spPr>
      </p:pic>
    </p:spTree>
    <p:extLst>
      <p:ext uri="{BB962C8B-B14F-4D97-AF65-F5344CB8AC3E}">
        <p14:creationId xmlns:p14="http://schemas.microsoft.com/office/powerpoint/2010/main" val="62687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3. Digital Stalking</a:t>
            </a:r>
            <a:endParaRPr lang="en-US" dirty="0">
              <a:solidFill>
                <a:srgbClr val="984807"/>
              </a:solidFill>
            </a:endParaRPr>
          </a:p>
        </p:txBody>
      </p:sp>
    </p:spTree>
    <p:extLst>
      <p:ext uri="{BB962C8B-B14F-4D97-AF65-F5344CB8AC3E}">
        <p14:creationId xmlns:p14="http://schemas.microsoft.com/office/powerpoint/2010/main" val="148436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rPr>
              <a:t>For example… IPv6</a:t>
            </a:r>
            <a:endParaRPr lang="en-US" dirty="0">
              <a:solidFill>
                <a:srgbClr val="984807"/>
              </a:solidFill>
            </a:endParaRPr>
          </a:p>
        </p:txBody>
      </p:sp>
      <p:sp>
        <p:nvSpPr>
          <p:cNvPr id="3" name="Content Placeholder 2"/>
          <p:cNvSpPr>
            <a:spLocks noGrp="1"/>
          </p:cNvSpPr>
          <p:nvPr>
            <p:ph idx="1"/>
          </p:nvPr>
        </p:nvSpPr>
        <p:spPr/>
        <p:txBody>
          <a:bodyPr>
            <a:normAutofit fontScale="92500" lnSpcReduction="20000"/>
          </a:bodyPr>
          <a:lstStyle/>
          <a:p>
            <a:r>
              <a:rPr lang="en-US" dirty="0" smtClean="0"/>
              <a:t>It would be good to know how we are going with the transition to IPv6</a:t>
            </a:r>
          </a:p>
          <a:p>
            <a:r>
              <a:rPr lang="en-US" dirty="0" smtClean="0"/>
              <a:t>And it would be good everyone to know how everyone else is going with the transition to IPv6</a:t>
            </a:r>
          </a:p>
          <a:p>
            <a:r>
              <a:rPr lang="en-US" dirty="0" smtClean="0"/>
              <a:t>What </a:t>
            </a:r>
            <a:r>
              <a:rPr lang="en-US" b="1" dirty="0" smtClean="0"/>
              <a:t>can</a:t>
            </a:r>
            <a:r>
              <a:rPr lang="en-US" dirty="0" smtClean="0"/>
              <a:t> we measure?</a:t>
            </a:r>
          </a:p>
          <a:p>
            <a:pPr lvl="1"/>
            <a:r>
              <a:rPr lang="en-US" dirty="0" smtClean="0"/>
              <a:t>IPv6 in the DNS – AAAA records in the </a:t>
            </a:r>
            <a:r>
              <a:rPr lang="en-US" dirty="0" err="1" smtClean="0"/>
              <a:t>Alexa</a:t>
            </a:r>
            <a:r>
              <a:rPr lang="en-US" dirty="0" smtClean="0"/>
              <a:t> top N</a:t>
            </a:r>
          </a:p>
          <a:p>
            <a:pPr lvl="1"/>
            <a:r>
              <a:rPr lang="en-US" dirty="0" smtClean="0"/>
              <a:t>IPv6 in routing – IPv6 routing table</a:t>
            </a:r>
          </a:p>
          <a:p>
            <a:pPr lvl="1"/>
            <a:r>
              <a:rPr lang="en-US" dirty="0" smtClean="0"/>
              <a:t>IPv6 traffic exchanges – traffic graphs</a:t>
            </a:r>
          </a:p>
          <a:p>
            <a:r>
              <a:rPr lang="en-US" dirty="0" smtClean="0"/>
              <a:t>What </a:t>
            </a:r>
            <a:r>
              <a:rPr lang="en-US" b="1" dirty="0" smtClean="0"/>
              <a:t>should</a:t>
            </a:r>
            <a:r>
              <a:rPr lang="en-US" dirty="0" smtClean="0"/>
              <a:t> we measure?</a:t>
            </a:r>
          </a:p>
          <a:p>
            <a:pPr lvl="1"/>
            <a:r>
              <a:rPr lang="en-US" dirty="0"/>
              <a:t>H</a:t>
            </a:r>
            <a:r>
              <a:rPr lang="en-US" dirty="0" smtClean="0"/>
              <a:t>ow many connected devices on today’s Internet are capable of making IPv6 connections?</a:t>
            </a:r>
          </a:p>
        </p:txBody>
      </p:sp>
    </p:spTree>
    <p:extLst>
      <p:ext uri="{BB962C8B-B14F-4D97-AF65-F5344CB8AC3E}">
        <p14:creationId xmlns:p14="http://schemas.microsoft.com/office/powerpoint/2010/main" val="446873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a:t>
            </a:r>
            <a:endParaRPr lang="en-US" dirty="0"/>
          </a:p>
        </p:txBody>
      </p:sp>
      <p:sp>
        <p:nvSpPr>
          <p:cNvPr id="3" name="Subtitle 2"/>
          <p:cNvSpPr>
            <a:spLocks noGrp="1"/>
          </p:cNvSpPr>
          <p:nvPr>
            <p:ph type="subTitle" idx="1"/>
          </p:nvPr>
        </p:nvSpPr>
        <p:spPr/>
        <p:txBody>
          <a:bodyPr/>
          <a:lstStyle/>
          <a:p>
            <a:endParaRPr lang="en-US"/>
          </a:p>
        </p:txBody>
      </p:sp>
      <p:pic>
        <p:nvPicPr>
          <p:cNvPr id="4" name="Picture 3" descr="spies-banks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6858000" cy="6858000"/>
          </a:xfrm>
          <a:prstGeom prst="rect">
            <a:avLst/>
          </a:prstGeom>
        </p:spPr>
      </p:pic>
      <p:sp>
        <p:nvSpPr>
          <p:cNvPr id="5" name="TextBox 4"/>
          <p:cNvSpPr txBox="1"/>
          <p:nvPr/>
        </p:nvSpPr>
        <p:spPr>
          <a:xfrm rot="21109289">
            <a:off x="1825857" y="438666"/>
            <a:ext cx="3391155" cy="523220"/>
          </a:xfrm>
          <a:prstGeom prst="rect">
            <a:avLst/>
          </a:prstGeom>
          <a:noFill/>
        </p:spPr>
        <p:txBody>
          <a:bodyPr wrap="none" rtlCol="0">
            <a:spAutoFit/>
          </a:bodyPr>
          <a:lstStyle/>
          <a:p>
            <a:r>
              <a:rPr lang="en-US" sz="2800" dirty="0" smtClean="0">
                <a:solidFill>
                  <a:schemeClr val="bg1">
                    <a:lumMod val="50000"/>
                  </a:schemeClr>
                </a:solidFill>
                <a:effectLst>
                  <a:outerShdw blurRad="50800" dist="38100" dir="2700000" algn="tl" rotWithShape="0">
                    <a:srgbClr val="000000">
                      <a:alpha val="43000"/>
                    </a:srgbClr>
                  </a:outerShdw>
                </a:effectLst>
                <a:latin typeface="AhnbergHand"/>
                <a:cs typeface="AhnbergHand"/>
              </a:rPr>
              <a:t>Who’s Watching?</a:t>
            </a:r>
            <a:endParaRPr lang="en-US" sz="2800" dirty="0">
              <a:solidFill>
                <a:schemeClr val="bg1">
                  <a:lumMod val="50000"/>
                </a:schemeClr>
              </a:solidFill>
              <a:effectLst>
                <a:outerShdw blurRad="50800" dist="38100" dir="2700000" algn="tl" rotWithShape="0">
                  <a:srgbClr val="000000">
                    <a:alpha val="43000"/>
                  </a:srgbClr>
                </a:outerShdw>
              </a:effectLst>
              <a:latin typeface="AhnbergHand"/>
              <a:cs typeface="AhnbergHand"/>
            </a:endParaRPr>
          </a:p>
        </p:txBody>
      </p:sp>
      <p:sp>
        <p:nvSpPr>
          <p:cNvPr id="6" name="TextBox 5"/>
          <p:cNvSpPr txBox="1"/>
          <p:nvPr/>
        </p:nvSpPr>
        <p:spPr>
          <a:xfrm>
            <a:off x="1341932" y="6585088"/>
            <a:ext cx="933769" cy="215444"/>
          </a:xfrm>
          <a:prstGeom prst="rect">
            <a:avLst/>
          </a:prstGeom>
          <a:noFill/>
        </p:spPr>
        <p:txBody>
          <a:bodyPr wrap="none" rtlCol="0">
            <a:spAutoFit/>
          </a:bodyPr>
          <a:lstStyle/>
          <a:p>
            <a:r>
              <a:rPr lang="en-US" sz="800" dirty="0" smtClean="0">
                <a:solidFill>
                  <a:schemeClr val="bg1"/>
                </a:solidFill>
              </a:rPr>
              <a:t>Street Art: </a:t>
            </a:r>
            <a:r>
              <a:rPr lang="en-US" sz="800" dirty="0" err="1" smtClean="0">
                <a:solidFill>
                  <a:schemeClr val="bg1"/>
                </a:solidFill>
              </a:rPr>
              <a:t>Banksy</a:t>
            </a:r>
            <a:endParaRPr lang="en-US" sz="800" dirty="0">
              <a:solidFill>
                <a:schemeClr val="bg1"/>
              </a:solidFill>
            </a:endParaRPr>
          </a:p>
        </p:txBody>
      </p:sp>
      <p:sp>
        <p:nvSpPr>
          <p:cNvPr id="7" name="TextBox 6"/>
          <p:cNvSpPr txBox="1"/>
          <p:nvPr/>
        </p:nvSpPr>
        <p:spPr>
          <a:xfrm>
            <a:off x="5371230" y="6431200"/>
            <a:ext cx="2858370" cy="369332"/>
          </a:xfrm>
          <a:prstGeom prst="rect">
            <a:avLst/>
          </a:prstGeom>
          <a:noFill/>
        </p:spPr>
        <p:txBody>
          <a:bodyPr wrap="none" rtlCol="0">
            <a:spAutoFit/>
          </a:bodyPr>
          <a:lstStyle/>
          <a:p>
            <a:r>
              <a:rPr lang="en-US" dirty="0" smtClean="0">
                <a:solidFill>
                  <a:schemeClr val="bg1">
                    <a:lumMod val="50000"/>
                  </a:schemeClr>
                </a:solidFill>
                <a:effectLst>
                  <a:outerShdw blurRad="50800" dist="38100" dir="2700000" algn="tl" rotWithShape="0">
                    <a:srgbClr val="000000">
                      <a:alpha val="43000"/>
                    </a:srgbClr>
                  </a:outerShdw>
                </a:effectLst>
                <a:latin typeface="AhnbergHand"/>
                <a:cs typeface="AhnbergHand"/>
              </a:rPr>
              <a:t>Geoff Huston, APNIC</a:t>
            </a:r>
            <a:endParaRPr lang="en-US" dirty="0">
              <a:solidFill>
                <a:schemeClr val="bg1">
                  <a:lumMod val="50000"/>
                </a:schemeClr>
              </a:solidFill>
              <a:effectLst>
                <a:outerShdw blurRad="50800" dist="38100" dir="2700000" algn="tl" rotWithShape="0">
                  <a:srgbClr val="000000">
                    <a:alpha val="43000"/>
                  </a:srgbClr>
                </a:outerShdw>
              </a:effectLst>
              <a:latin typeface="AhnbergHand"/>
              <a:cs typeface="AhnbergHand"/>
            </a:endParaRPr>
          </a:p>
        </p:txBody>
      </p:sp>
    </p:spTree>
    <p:extLst>
      <p:ext uri="{BB962C8B-B14F-4D97-AF65-F5344CB8AC3E}">
        <p14:creationId xmlns:p14="http://schemas.microsoft.com/office/powerpoint/2010/main" val="30317606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Some Stalker Numbers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In the first 248 days of 2014 we saw:</a:t>
            </a:r>
          </a:p>
          <a:p>
            <a:pPr lvl="1"/>
            <a:r>
              <a:rPr lang="en-US" dirty="0" smtClean="0"/>
              <a:t>123,110,633 unique end-user IP addresses  presented to our servers from these test scripts</a:t>
            </a:r>
          </a:p>
          <a:p>
            <a:pPr lvl="1"/>
            <a:r>
              <a:rPr lang="en-US" dirty="0" smtClean="0"/>
              <a:t>317,309 of these end-user IP addresses presented HTTP GET strings to us that were subsequently presented to us from a different client IP address!</a:t>
            </a:r>
          </a:p>
          <a:p>
            <a:pPr marL="0" indent="0">
              <a:buNone/>
            </a:pPr>
            <a:endParaRPr lang="en-US" dirty="0" smtClean="0"/>
          </a:p>
          <a:p>
            <a:pPr marL="0" indent="0">
              <a:buNone/>
            </a:pPr>
            <a:r>
              <a:rPr lang="en-US" dirty="0" smtClean="0"/>
              <a:t>That</a:t>
            </a:r>
            <a:r>
              <a:rPr lang="fr-FR" dirty="0" smtClean="0"/>
              <a:t>’</a:t>
            </a:r>
            <a:r>
              <a:rPr lang="en-US" dirty="0" smtClean="0"/>
              <a:t>s some </a:t>
            </a:r>
            <a:r>
              <a:rPr lang="en-US" b="1" dirty="0" smtClean="0"/>
              <a:t>1 in 400</a:t>
            </a:r>
            <a:r>
              <a:rPr lang="en-US" dirty="0" smtClean="0"/>
              <a:t>* users that seem to have attracted some kind of digital stalker!</a:t>
            </a:r>
          </a:p>
          <a:p>
            <a:pPr marL="0" indent="0">
              <a:buNone/>
            </a:pPr>
            <a:endParaRPr lang="en-US" dirty="0"/>
          </a:p>
          <a:p>
            <a:pPr marL="0" indent="0">
              <a:buNone/>
            </a:pPr>
            <a:endParaRPr lang="en-US" dirty="0" smtClean="0"/>
          </a:p>
        </p:txBody>
      </p:sp>
      <p:sp>
        <p:nvSpPr>
          <p:cNvPr id="4" name="TextBox 3"/>
          <p:cNvSpPr txBox="1"/>
          <p:nvPr/>
        </p:nvSpPr>
        <p:spPr>
          <a:xfrm>
            <a:off x="3386959" y="5810586"/>
            <a:ext cx="5648683" cy="646331"/>
          </a:xfrm>
          <a:prstGeom prst="rect">
            <a:avLst/>
          </a:prstGeom>
          <a:noFill/>
        </p:spPr>
        <p:txBody>
          <a:bodyPr wrap="square" rtlCol="0">
            <a:spAutoFit/>
          </a:bodyPr>
          <a:lstStyle/>
          <a:p>
            <a:r>
              <a:rPr lang="en-US" dirty="0" smtClean="0"/>
              <a:t>* Or maybe a bit more, due to NATs hiding multiple end users behind a single public IP address</a:t>
            </a:r>
            <a:endParaRPr lang="en-US" dirty="0"/>
          </a:p>
        </p:txBody>
      </p:sp>
    </p:spTree>
    <p:extLst>
      <p:ext uri="{BB962C8B-B14F-4D97-AF65-F5344CB8AC3E}">
        <p14:creationId xmlns:p14="http://schemas.microsoft.com/office/powerpoint/2010/main" val="30467814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21 at 6.0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84769"/>
          </a:xfrm>
          <a:prstGeom prst="rect">
            <a:avLst/>
          </a:prstGeom>
        </p:spPr>
      </p:pic>
    </p:spTree>
    <p:extLst>
      <p:ext uri="{BB962C8B-B14F-4D97-AF65-F5344CB8AC3E}">
        <p14:creationId xmlns:p14="http://schemas.microsoft.com/office/powerpoint/2010/main" val="13969573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Online Privacy? Really?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t>It’s hard to believe that today’s Internet respects personal privacy when it seems that around 1 in 400 users have attracted some kind of digital stalker that tracks the URLs they visit.</a:t>
            </a:r>
            <a:endParaRPr lang="en-US" dirty="0"/>
          </a:p>
        </p:txBody>
      </p:sp>
    </p:spTree>
    <p:extLst>
      <p:ext uri="{BB962C8B-B14F-4D97-AF65-F5344CB8AC3E}">
        <p14:creationId xmlns:p14="http://schemas.microsoft.com/office/powerpoint/2010/main" val="26044986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62"/>
            <a:ext cx="8229600" cy="1143000"/>
          </a:xfrm>
        </p:spPr>
        <p:txBody>
          <a:bodyPr>
            <a:normAutofit fontScale="90000"/>
          </a:bodyPr>
          <a:lstStyle/>
          <a:p>
            <a:r>
              <a:rPr lang="en-US" dirty="0" smtClean="0">
                <a:solidFill>
                  <a:srgbClr val="984807"/>
                </a:solidFill>
                <a:latin typeface="Powderfinger Type"/>
                <a:cs typeface="Powderfinger Type"/>
              </a:rPr>
              <a:t>Stalking Rates by Country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031254"/>
            <a:ext cx="8229600" cy="4525963"/>
          </a:xfrm>
        </p:spPr>
        <p:txBody>
          <a:bodyPr>
            <a:noAutofit/>
          </a:bodyPr>
          <a:lstStyle/>
          <a:p>
            <a:pPr marL="0" indent="0">
              <a:spcBef>
                <a:spcPts val="0"/>
              </a:spcBef>
              <a:buNone/>
            </a:pPr>
            <a:r>
              <a:rPr lang="en-US" sz="1200" dirty="0" smtClean="0">
                <a:solidFill>
                  <a:srgbClr val="0000FF"/>
                </a:solidFill>
                <a:latin typeface="Lucida Console"/>
                <a:cs typeface="Lucida Console"/>
              </a:rPr>
              <a:t>CC     Samples  Stalked Rate/1,000,000    Country</a:t>
            </a:r>
          </a:p>
          <a:p>
            <a:pPr marL="0" indent="0">
              <a:spcBef>
                <a:spcPts val="0"/>
              </a:spcBef>
              <a:buNone/>
            </a:pPr>
            <a:r>
              <a:rPr lang="en-US" sz="1200" dirty="0">
                <a:latin typeface="Lucida Console"/>
                <a:cs typeface="Lucida Console"/>
              </a:rPr>
              <a:t>IR </a:t>
            </a:r>
            <a:r>
              <a:rPr lang="en-US" sz="1200" dirty="0" smtClean="0">
                <a:latin typeface="Lucida Console"/>
                <a:cs typeface="Lucida Console"/>
              </a:rPr>
              <a:t>        674      111  164,688   Iran </a:t>
            </a:r>
            <a:r>
              <a:rPr lang="en-US" sz="1200" dirty="0">
                <a:latin typeface="Lucida Console"/>
                <a:cs typeface="Lucida Console"/>
              </a:rPr>
              <a:t>(Islamic Republic of)</a:t>
            </a:r>
          </a:p>
          <a:p>
            <a:pPr marL="0" indent="0">
              <a:spcBef>
                <a:spcPts val="0"/>
              </a:spcBef>
              <a:buNone/>
            </a:pPr>
            <a:r>
              <a:rPr lang="en-US" sz="1200" dirty="0">
                <a:latin typeface="Lucida Console"/>
                <a:cs typeface="Lucida Console"/>
              </a:rPr>
              <a:t>LA </a:t>
            </a:r>
            <a:r>
              <a:rPr lang="en-US" sz="1200" dirty="0" smtClean="0">
                <a:latin typeface="Lucida Console"/>
                <a:cs typeface="Lucida Console"/>
              </a:rPr>
              <a:t>     28,506    2,875  100,855   Lao </a:t>
            </a:r>
            <a:r>
              <a:rPr lang="en-US" sz="1200" dirty="0">
                <a:latin typeface="Lucida Console"/>
                <a:cs typeface="Lucida Console"/>
              </a:rPr>
              <a:t>People's Democratic Republic</a:t>
            </a:r>
          </a:p>
          <a:p>
            <a:pPr marL="0" indent="0">
              <a:spcBef>
                <a:spcPts val="0"/>
              </a:spcBef>
              <a:buNone/>
            </a:pPr>
            <a:r>
              <a:rPr lang="en-US" sz="1200" dirty="0">
                <a:latin typeface="Lucida Console"/>
                <a:cs typeface="Lucida Console"/>
              </a:rPr>
              <a:t>MO </a:t>
            </a:r>
            <a:r>
              <a:rPr lang="en-US" sz="1200" dirty="0" smtClean="0">
                <a:latin typeface="Lucida Console"/>
                <a:cs typeface="Lucida Console"/>
              </a:rPr>
              <a:t>     38,761    2,954   76,210   Macao </a:t>
            </a:r>
            <a:r>
              <a:rPr lang="en-US" sz="1200" dirty="0">
                <a:latin typeface="Lucida Console"/>
                <a:cs typeface="Lucida Console"/>
              </a:rPr>
              <a:t>Special Administrative Region of China</a:t>
            </a:r>
          </a:p>
          <a:p>
            <a:pPr marL="0" indent="0">
              <a:spcBef>
                <a:spcPts val="0"/>
              </a:spcBef>
              <a:buNone/>
            </a:pPr>
            <a:r>
              <a:rPr lang="is-IS" sz="1200" dirty="0">
                <a:latin typeface="Lucida Console"/>
                <a:cs typeface="Lucida Console"/>
              </a:rPr>
              <a:t>SG </a:t>
            </a:r>
            <a:r>
              <a:rPr lang="is-IS" sz="1200" dirty="0" smtClean="0">
                <a:latin typeface="Lucida Console"/>
                <a:cs typeface="Lucida Console"/>
              </a:rPr>
              <a:t>    240,188   17,406   72,468   Singapore </a:t>
            </a:r>
            <a:endParaRPr lang="is-IS" sz="1200" dirty="0">
              <a:latin typeface="Lucida Console"/>
              <a:cs typeface="Lucida Console"/>
            </a:endParaRPr>
          </a:p>
          <a:p>
            <a:pPr marL="0" indent="0">
              <a:spcBef>
                <a:spcPts val="0"/>
              </a:spcBef>
              <a:buNone/>
            </a:pPr>
            <a:r>
              <a:rPr lang="en-US" sz="1200" dirty="0" smtClean="0">
                <a:latin typeface="Lucida Console"/>
                <a:cs typeface="Lucida Console"/>
              </a:rPr>
              <a:t>HK     486,101   22,136   45,537   Hong </a:t>
            </a:r>
            <a:r>
              <a:rPr lang="en-US" sz="1200" dirty="0">
                <a:latin typeface="Lucida Console"/>
                <a:cs typeface="Lucida Console"/>
              </a:rPr>
              <a:t>Kong Special Administrative Region of China</a:t>
            </a:r>
          </a:p>
          <a:p>
            <a:pPr marL="0" indent="0">
              <a:spcBef>
                <a:spcPts val="0"/>
              </a:spcBef>
              <a:buNone/>
            </a:pPr>
            <a:r>
              <a:rPr lang="en-US" sz="1200" dirty="0">
                <a:latin typeface="Lucida Console"/>
                <a:cs typeface="Lucida Console"/>
              </a:rPr>
              <a:t>CN </a:t>
            </a:r>
            <a:r>
              <a:rPr lang="en-US" sz="1200" dirty="0" smtClean="0">
                <a:latin typeface="Lucida Console"/>
                <a:cs typeface="Lucida Console"/>
              </a:rPr>
              <a:t> 10,419,638  435,040   41,751   China </a:t>
            </a:r>
            <a:endParaRPr lang="en-US" sz="1200" dirty="0">
              <a:latin typeface="Lucida Console"/>
              <a:cs typeface="Lucida Console"/>
            </a:endParaRPr>
          </a:p>
          <a:p>
            <a:pPr marL="0" indent="0">
              <a:spcBef>
                <a:spcPts val="0"/>
              </a:spcBef>
              <a:buNone/>
            </a:pPr>
            <a:r>
              <a:rPr lang="en-US" sz="1200" dirty="0">
                <a:latin typeface="Lucida Console"/>
                <a:cs typeface="Lucida Console"/>
              </a:rPr>
              <a:t>GB </a:t>
            </a:r>
            <a:r>
              <a:rPr lang="en-US" sz="1200" dirty="0" smtClean="0">
                <a:latin typeface="Lucida Console"/>
                <a:cs typeface="Lucida Console"/>
              </a:rPr>
              <a:t>    872,124   28,845   33,074   United </a:t>
            </a:r>
            <a:r>
              <a:rPr lang="en-US" sz="1200" dirty="0">
                <a:latin typeface="Lucida Console"/>
                <a:cs typeface="Lucida Console"/>
              </a:rPr>
              <a:t>Kingdom of Great Britain and Northern Ireland</a:t>
            </a:r>
          </a:p>
          <a:p>
            <a:pPr marL="0" indent="0">
              <a:spcBef>
                <a:spcPts val="0"/>
              </a:spcBef>
              <a:buNone/>
            </a:pPr>
            <a:r>
              <a:rPr lang="pl-PL" sz="1200" dirty="0" smtClean="0">
                <a:latin typeface="Lucida Console"/>
                <a:cs typeface="Lucida Console"/>
              </a:rPr>
              <a:t>TW   1,769,367   36,823   20,811   Taiwan </a:t>
            </a:r>
            <a:endParaRPr lang="pl-PL" sz="1200" dirty="0">
              <a:latin typeface="Lucida Console"/>
              <a:cs typeface="Lucida Console"/>
            </a:endParaRPr>
          </a:p>
          <a:p>
            <a:pPr marL="0" indent="0">
              <a:spcBef>
                <a:spcPts val="0"/>
              </a:spcBef>
              <a:buNone/>
            </a:pPr>
            <a:r>
              <a:rPr lang="pl-PL" sz="1200" dirty="0" smtClean="0">
                <a:latin typeface="Lucida Console"/>
                <a:cs typeface="Lucida Console"/>
              </a:rPr>
              <a:t>JP   1,500,779   23,971   15,972   Japan </a:t>
            </a:r>
            <a:endParaRPr lang="pl-PL" sz="1200" dirty="0">
              <a:latin typeface="Lucida Console"/>
              <a:cs typeface="Lucida Console"/>
            </a:endParaRPr>
          </a:p>
          <a:p>
            <a:pPr marL="0" indent="0">
              <a:spcBef>
                <a:spcPts val="0"/>
              </a:spcBef>
              <a:buNone/>
            </a:pPr>
            <a:r>
              <a:rPr lang="hr-HR" sz="1200" dirty="0">
                <a:latin typeface="Lucida Console"/>
                <a:cs typeface="Lucida Console"/>
              </a:rPr>
              <a:t>AU </a:t>
            </a:r>
            <a:r>
              <a:rPr lang="hr-HR" sz="1200" dirty="0" smtClean="0">
                <a:latin typeface="Lucida Console"/>
                <a:cs typeface="Lucida Console"/>
              </a:rPr>
              <a:t>    293,193    4,620   15,757   Australia </a:t>
            </a:r>
            <a:endParaRPr lang="hr-HR" sz="1200" dirty="0">
              <a:latin typeface="Lucida Console"/>
              <a:cs typeface="Lucida Console"/>
            </a:endParaRPr>
          </a:p>
          <a:p>
            <a:pPr marL="0" indent="0">
              <a:spcBef>
                <a:spcPts val="0"/>
              </a:spcBef>
              <a:buNone/>
            </a:pPr>
            <a:r>
              <a:rPr lang="en-US" sz="1200" dirty="0">
                <a:latin typeface="Lucida Console"/>
                <a:cs typeface="Lucida Console"/>
              </a:rPr>
              <a:t>US </a:t>
            </a:r>
            <a:r>
              <a:rPr lang="en-US" sz="1200" dirty="0" smtClean="0">
                <a:latin typeface="Lucida Console"/>
                <a:cs typeface="Lucida Console"/>
              </a:rPr>
              <a:t>  4,491,711   53,370   11,881   United </a:t>
            </a:r>
            <a:r>
              <a:rPr lang="en-US" sz="1200" dirty="0">
                <a:latin typeface="Lucida Console"/>
                <a:cs typeface="Lucida Console"/>
              </a:rPr>
              <a:t>States of America</a:t>
            </a:r>
          </a:p>
          <a:p>
            <a:pPr marL="0" indent="0">
              <a:spcBef>
                <a:spcPts val="0"/>
              </a:spcBef>
              <a:buNone/>
            </a:pPr>
            <a:r>
              <a:rPr lang="en-US" sz="1200" dirty="0">
                <a:latin typeface="Lucida Console"/>
                <a:cs typeface="Lucida Console"/>
              </a:rPr>
              <a:t>MY </a:t>
            </a:r>
            <a:r>
              <a:rPr lang="en-US" sz="1200" dirty="0" smtClean="0">
                <a:latin typeface="Lucida Console"/>
                <a:cs typeface="Lucida Console"/>
              </a:rPr>
              <a:t>  1,035,434   10,214    9,864   Malaysia </a:t>
            </a:r>
            <a:endParaRPr lang="en-US" sz="1200" dirty="0">
              <a:latin typeface="Lucida Console"/>
              <a:cs typeface="Lucida Console"/>
            </a:endParaRPr>
          </a:p>
          <a:p>
            <a:pPr marL="0" indent="0">
              <a:spcBef>
                <a:spcPts val="0"/>
              </a:spcBef>
              <a:buNone/>
            </a:pPr>
            <a:r>
              <a:rPr lang="en-US" sz="1200" dirty="0">
                <a:latin typeface="Lucida Console"/>
                <a:cs typeface="Lucida Console"/>
              </a:rPr>
              <a:t>AL </a:t>
            </a:r>
            <a:r>
              <a:rPr lang="en-US" sz="1200" dirty="0" smtClean="0">
                <a:latin typeface="Lucida Console"/>
                <a:cs typeface="Lucida Console"/>
              </a:rPr>
              <a:t>    437,399    4,043    9,243   Albania </a:t>
            </a:r>
            <a:endParaRPr lang="en-US" sz="1200" dirty="0">
              <a:latin typeface="Lucida Console"/>
              <a:cs typeface="Lucida Console"/>
            </a:endParaRPr>
          </a:p>
          <a:p>
            <a:pPr marL="0" indent="0">
              <a:spcBef>
                <a:spcPts val="0"/>
              </a:spcBef>
              <a:buNone/>
            </a:pPr>
            <a:r>
              <a:rPr lang="en-US" sz="1200" dirty="0" smtClean="0">
                <a:latin typeface="Lucida Console"/>
                <a:cs typeface="Lucida Console"/>
              </a:rPr>
              <a:t>CA     947,922    6,244    6,587   Canada </a:t>
            </a:r>
            <a:endParaRPr lang="en-US" sz="1200" dirty="0">
              <a:latin typeface="Lucida Console"/>
              <a:cs typeface="Lucida Console"/>
            </a:endParaRPr>
          </a:p>
          <a:p>
            <a:pPr marL="0" indent="0">
              <a:spcBef>
                <a:spcPts val="0"/>
              </a:spcBef>
              <a:buNone/>
            </a:pPr>
            <a:r>
              <a:rPr lang="en-US" sz="1200" dirty="0">
                <a:latin typeface="Lucida Console"/>
                <a:cs typeface="Lucida Console"/>
              </a:rPr>
              <a:t>KH </a:t>
            </a:r>
            <a:r>
              <a:rPr lang="en-US" sz="1200" dirty="0" smtClean="0">
                <a:latin typeface="Lucida Console"/>
                <a:cs typeface="Lucida Console"/>
              </a:rPr>
              <a:t>    143,886      897    6,234   Cambodia </a:t>
            </a:r>
            <a:endParaRPr lang="en-US" sz="1200" dirty="0">
              <a:latin typeface="Lucida Console"/>
              <a:cs typeface="Lucida Console"/>
            </a:endParaRPr>
          </a:p>
          <a:p>
            <a:pPr marL="0" indent="0">
              <a:spcBef>
                <a:spcPts val="0"/>
              </a:spcBef>
              <a:buNone/>
            </a:pPr>
            <a:r>
              <a:rPr lang="tr-TR" sz="1200" dirty="0">
                <a:latin typeface="Lucida Console"/>
                <a:cs typeface="Lucida Console"/>
              </a:rPr>
              <a:t>MM </a:t>
            </a:r>
            <a:r>
              <a:rPr lang="tr-TR" sz="1200" dirty="0" smtClean="0">
                <a:latin typeface="Lucida Console"/>
                <a:cs typeface="Lucida Console"/>
              </a:rPr>
              <a:t>     16,411       97    5,910   Myanmar </a:t>
            </a:r>
            <a:endParaRPr lang="tr-TR" sz="1200" dirty="0">
              <a:latin typeface="Lucida Console"/>
              <a:cs typeface="Lucida Console"/>
            </a:endParaRPr>
          </a:p>
          <a:p>
            <a:pPr marL="0" indent="0">
              <a:spcBef>
                <a:spcPts val="0"/>
              </a:spcBef>
              <a:buNone/>
            </a:pPr>
            <a:r>
              <a:rPr lang="de-DE" sz="1200" dirty="0" smtClean="0">
                <a:latin typeface="Lucida Console"/>
                <a:cs typeface="Lucida Console"/>
              </a:rPr>
              <a:t>MK     458,820    2,214    4,825   The </a:t>
            </a:r>
            <a:r>
              <a:rPr lang="de-DE" sz="1200" dirty="0" err="1">
                <a:latin typeface="Lucida Console"/>
                <a:cs typeface="Lucida Console"/>
              </a:rPr>
              <a:t>former</a:t>
            </a:r>
            <a:r>
              <a:rPr lang="de-DE" sz="1200" dirty="0">
                <a:latin typeface="Lucida Console"/>
                <a:cs typeface="Lucida Console"/>
              </a:rPr>
              <a:t> </a:t>
            </a:r>
            <a:r>
              <a:rPr lang="de-DE" sz="1200" dirty="0" err="1">
                <a:latin typeface="Lucida Console"/>
                <a:cs typeface="Lucida Console"/>
              </a:rPr>
              <a:t>Yugoslav</a:t>
            </a:r>
            <a:r>
              <a:rPr lang="de-DE" sz="1200" dirty="0">
                <a:latin typeface="Lucida Console"/>
                <a:cs typeface="Lucida Console"/>
              </a:rPr>
              <a:t> </a:t>
            </a:r>
            <a:r>
              <a:rPr lang="de-DE" sz="1200" dirty="0" err="1">
                <a:latin typeface="Lucida Console"/>
                <a:cs typeface="Lucida Console"/>
              </a:rPr>
              <a:t>Republic</a:t>
            </a:r>
            <a:r>
              <a:rPr lang="de-DE" sz="1200" dirty="0">
                <a:latin typeface="Lucida Console"/>
                <a:cs typeface="Lucida Console"/>
              </a:rPr>
              <a:t> </a:t>
            </a:r>
            <a:r>
              <a:rPr lang="de-DE" sz="1200" dirty="0" err="1">
                <a:latin typeface="Lucida Console"/>
                <a:cs typeface="Lucida Console"/>
              </a:rPr>
              <a:t>of</a:t>
            </a:r>
            <a:r>
              <a:rPr lang="de-DE" sz="1200" dirty="0">
                <a:latin typeface="Lucida Console"/>
                <a:cs typeface="Lucida Console"/>
              </a:rPr>
              <a:t> </a:t>
            </a:r>
            <a:r>
              <a:rPr lang="de-DE" sz="1200" dirty="0" err="1">
                <a:latin typeface="Lucida Console"/>
                <a:cs typeface="Lucida Console"/>
              </a:rPr>
              <a:t>Macedonia</a:t>
            </a:r>
            <a:endParaRPr lang="de-DE" sz="1200" dirty="0">
              <a:latin typeface="Lucida Console"/>
              <a:cs typeface="Lucida Console"/>
            </a:endParaRPr>
          </a:p>
          <a:p>
            <a:pPr marL="0" indent="0">
              <a:spcBef>
                <a:spcPts val="0"/>
              </a:spcBef>
              <a:buNone/>
            </a:pPr>
            <a:r>
              <a:rPr lang="cs-CZ" sz="1200" dirty="0">
                <a:latin typeface="Lucida Console"/>
                <a:cs typeface="Lucida Console"/>
              </a:rPr>
              <a:t>BZ </a:t>
            </a:r>
            <a:r>
              <a:rPr lang="cs-CZ" sz="1200" dirty="0" smtClean="0">
                <a:latin typeface="Lucida Console"/>
                <a:cs typeface="Lucida Console"/>
              </a:rPr>
              <a:t>      8,139       35    4,300   Belize </a:t>
            </a:r>
            <a:endParaRPr lang="cs-CZ" sz="1200" dirty="0">
              <a:latin typeface="Lucida Console"/>
              <a:cs typeface="Lucida Console"/>
            </a:endParaRPr>
          </a:p>
          <a:p>
            <a:pPr marL="0" indent="0">
              <a:spcBef>
                <a:spcPts val="0"/>
              </a:spcBef>
              <a:buNone/>
            </a:pPr>
            <a:r>
              <a:rPr lang="cs-CZ" sz="1200" dirty="0">
                <a:latin typeface="Lucida Console"/>
                <a:cs typeface="Lucida Console"/>
              </a:rPr>
              <a:t>MN </a:t>
            </a:r>
            <a:r>
              <a:rPr lang="cs-CZ" sz="1200" dirty="0" smtClean="0">
                <a:latin typeface="Lucida Console"/>
                <a:cs typeface="Lucida Console"/>
              </a:rPr>
              <a:t>     57,622      233    4,043   </a:t>
            </a:r>
            <a:r>
              <a:rPr lang="cs-CZ" sz="1200" dirty="0" err="1" smtClean="0">
                <a:latin typeface="Lucida Console"/>
                <a:cs typeface="Lucida Console"/>
              </a:rPr>
              <a:t>Mongolia</a:t>
            </a:r>
            <a:r>
              <a:rPr lang="cs-CZ" sz="1200" dirty="0" smtClean="0">
                <a:latin typeface="Lucida Console"/>
                <a:cs typeface="Lucida Console"/>
              </a:rPr>
              <a:t> </a:t>
            </a:r>
            <a:endParaRPr lang="cs-CZ" sz="1200" dirty="0">
              <a:latin typeface="Lucida Console"/>
              <a:cs typeface="Lucida Console"/>
            </a:endParaRPr>
          </a:p>
          <a:p>
            <a:pPr marL="0" indent="0">
              <a:spcBef>
                <a:spcPts val="0"/>
              </a:spcBef>
              <a:buNone/>
            </a:pPr>
            <a:r>
              <a:rPr lang="pl-PL" sz="1200" dirty="0">
                <a:latin typeface="Lucida Console"/>
                <a:cs typeface="Lucida Console"/>
              </a:rPr>
              <a:t>NZ </a:t>
            </a:r>
            <a:r>
              <a:rPr lang="pl-PL" sz="1200" dirty="0" smtClean="0">
                <a:latin typeface="Lucida Console"/>
                <a:cs typeface="Lucida Console"/>
              </a:rPr>
              <a:t>    344,951    1,385    4,015   New </a:t>
            </a:r>
            <a:r>
              <a:rPr lang="pl-PL" sz="1200" dirty="0" err="1">
                <a:latin typeface="Lucida Console"/>
                <a:cs typeface="Lucida Console"/>
              </a:rPr>
              <a:t>Zealand</a:t>
            </a:r>
            <a:endParaRPr lang="pl-PL" sz="1200" dirty="0">
              <a:latin typeface="Lucida Console"/>
              <a:cs typeface="Lucida Console"/>
            </a:endParaRPr>
          </a:p>
          <a:p>
            <a:pPr marL="0" indent="0">
              <a:spcBef>
                <a:spcPts val="0"/>
              </a:spcBef>
              <a:buNone/>
            </a:pPr>
            <a:r>
              <a:rPr lang="de-DE" sz="1200" dirty="0" smtClean="0">
                <a:latin typeface="Lucida Console"/>
                <a:cs typeface="Lucida Console"/>
              </a:rPr>
              <a:t>CV       3,742       14    3,741   Cape </a:t>
            </a:r>
            <a:r>
              <a:rPr lang="de-DE" sz="1200" dirty="0">
                <a:latin typeface="Lucida Console"/>
                <a:cs typeface="Lucida Console"/>
              </a:rPr>
              <a:t>Verde</a:t>
            </a:r>
          </a:p>
          <a:p>
            <a:pPr marL="0" indent="0">
              <a:spcBef>
                <a:spcPts val="0"/>
              </a:spcBef>
              <a:buNone/>
            </a:pPr>
            <a:r>
              <a:rPr lang="pl-PL" sz="1200" dirty="0">
                <a:latin typeface="Lucida Console"/>
                <a:cs typeface="Lucida Console"/>
              </a:rPr>
              <a:t>ME </a:t>
            </a:r>
            <a:r>
              <a:rPr lang="pl-PL" sz="1200" dirty="0" smtClean="0">
                <a:latin typeface="Lucida Console"/>
                <a:cs typeface="Lucida Console"/>
              </a:rPr>
              <a:t>    223,005      775    3,475   Montenegro</a:t>
            </a:r>
            <a:endParaRPr lang="pl-PL" sz="1200" dirty="0">
              <a:latin typeface="Lucida Console"/>
              <a:cs typeface="Lucida Console"/>
            </a:endParaRPr>
          </a:p>
          <a:p>
            <a:pPr marL="0" indent="0">
              <a:spcBef>
                <a:spcPts val="0"/>
              </a:spcBef>
              <a:buNone/>
            </a:pPr>
            <a:r>
              <a:rPr lang="hr-HR" sz="1200" dirty="0">
                <a:latin typeface="Lucida Console"/>
                <a:cs typeface="Lucida Console"/>
              </a:rPr>
              <a:t>FJ </a:t>
            </a:r>
            <a:r>
              <a:rPr lang="hr-HR" sz="1200" dirty="0" smtClean="0">
                <a:latin typeface="Lucida Console"/>
                <a:cs typeface="Lucida Console"/>
              </a:rPr>
              <a:t>     14,892       47    3,156   Fiji </a:t>
            </a:r>
            <a:endParaRPr lang="hr-HR" sz="1200" dirty="0">
              <a:latin typeface="Lucida Console"/>
              <a:cs typeface="Lucida Console"/>
            </a:endParaRPr>
          </a:p>
          <a:p>
            <a:pPr marL="0" indent="0">
              <a:spcBef>
                <a:spcPts val="0"/>
              </a:spcBef>
              <a:buNone/>
            </a:pPr>
            <a:r>
              <a:rPr lang="en-US" sz="1200" dirty="0">
                <a:latin typeface="Lucida Console"/>
                <a:cs typeface="Lucida Console"/>
              </a:rPr>
              <a:t>SR </a:t>
            </a:r>
            <a:r>
              <a:rPr lang="en-US" sz="1200" dirty="0" smtClean="0">
                <a:latin typeface="Lucida Console"/>
                <a:cs typeface="Lucida Console"/>
              </a:rPr>
              <a:t>     44,116      136    3,082   Suriname </a:t>
            </a:r>
            <a:endParaRPr lang="en-US" sz="1200" dirty="0">
              <a:latin typeface="Lucida Console"/>
              <a:cs typeface="Lucida Console"/>
            </a:endParaRPr>
          </a:p>
          <a:p>
            <a:pPr marL="0" indent="0">
              <a:spcBef>
                <a:spcPts val="0"/>
              </a:spcBef>
              <a:buNone/>
            </a:pPr>
            <a:r>
              <a:rPr lang="pl-PL" sz="1200" dirty="0">
                <a:latin typeface="Lucida Console"/>
                <a:cs typeface="Lucida Console"/>
              </a:rPr>
              <a:t>AW </a:t>
            </a:r>
            <a:r>
              <a:rPr lang="pl-PL" sz="1200" dirty="0" smtClean="0">
                <a:latin typeface="Lucida Console"/>
                <a:cs typeface="Lucida Console"/>
              </a:rPr>
              <a:t>     11,123       34    3,056   Aruba </a:t>
            </a:r>
            <a:endParaRPr lang="pl-PL" sz="1200" dirty="0">
              <a:latin typeface="Lucida Console"/>
              <a:cs typeface="Lucida Console"/>
            </a:endParaRPr>
          </a:p>
        </p:txBody>
      </p:sp>
      <p:sp>
        <p:nvSpPr>
          <p:cNvPr id="4" name="TextBox 3"/>
          <p:cNvSpPr txBox="1"/>
          <p:nvPr/>
        </p:nvSpPr>
        <p:spPr>
          <a:xfrm rot="20661229">
            <a:off x="5094354" y="5394751"/>
            <a:ext cx="4006225" cy="646331"/>
          </a:xfrm>
          <a:prstGeom prst="rect">
            <a:avLst/>
          </a:prstGeom>
          <a:noFill/>
        </p:spPr>
        <p:txBody>
          <a:bodyPr wrap="none" rtlCol="0">
            <a:spAutoFit/>
          </a:bodyPr>
          <a:lstStyle/>
          <a:p>
            <a:r>
              <a:rPr lang="en-US" dirty="0" smtClean="0">
                <a:solidFill>
                  <a:srgbClr val="0000FF"/>
                </a:solidFill>
                <a:latin typeface="AhnbergHand"/>
                <a:cs typeface="AhnbergHand"/>
              </a:rPr>
              <a:t>The top 25 countries in terms</a:t>
            </a:r>
          </a:p>
          <a:p>
            <a:r>
              <a:rPr lang="en-US" dirty="0">
                <a:solidFill>
                  <a:srgbClr val="0000FF"/>
                </a:solidFill>
                <a:latin typeface="AhnbergHand"/>
                <a:cs typeface="AhnbergHand"/>
              </a:rPr>
              <a:t>o</a:t>
            </a:r>
            <a:r>
              <a:rPr lang="en-US" dirty="0" smtClean="0">
                <a:solidFill>
                  <a:srgbClr val="0000FF"/>
                </a:solidFill>
                <a:latin typeface="AhnbergHand"/>
                <a:cs typeface="AhnbergHand"/>
              </a:rPr>
              <a:t>f observed URL stalking rates</a:t>
            </a:r>
            <a:endParaRPr lang="en-US" dirty="0">
              <a:solidFill>
                <a:srgbClr val="0000FF"/>
              </a:solidFill>
              <a:latin typeface="AhnbergHand"/>
              <a:cs typeface="AhnbergHand"/>
            </a:endParaRPr>
          </a:p>
        </p:txBody>
      </p:sp>
      <p:sp>
        <p:nvSpPr>
          <p:cNvPr id="5" name="Freeform 4"/>
          <p:cNvSpPr/>
          <p:nvPr/>
        </p:nvSpPr>
        <p:spPr>
          <a:xfrm>
            <a:off x="219710" y="1892434"/>
            <a:ext cx="8322900" cy="514610"/>
          </a:xfrm>
          <a:custGeom>
            <a:avLst/>
            <a:gdLst>
              <a:gd name="connsiteX0" fmla="*/ 701642 w 8322900"/>
              <a:gd name="connsiteY0" fmla="*/ 74702 h 514610"/>
              <a:gd name="connsiteX1" fmla="*/ 128910 w 8322900"/>
              <a:gd name="connsiteY1" fmla="*/ 58102 h 514610"/>
              <a:gd name="connsiteX2" fmla="*/ 70806 w 8322900"/>
              <a:gd name="connsiteY2" fmla="*/ 315406 h 514610"/>
              <a:gd name="connsiteX3" fmla="*/ 967257 w 8322900"/>
              <a:gd name="connsiteY3" fmla="*/ 415008 h 514610"/>
              <a:gd name="connsiteX4" fmla="*/ 3723011 w 8322900"/>
              <a:gd name="connsiteY4" fmla="*/ 514610 h 514610"/>
              <a:gd name="connsiteX5" fmla="*/ 7640831 w 8322900"/>
              <a:gd name="connsiteY5" fmla="*/ 415008 h 514610"/>
              <a:gd name="connsiteX6" fmla="*/ 8055854 w 8322900"/>
              <a:gd name="connsiteY6" fmla="*/ 91302 h 514610"/>
              <a:gd name="connsiteX7" fmla="*/ 4802071 w 8322900"/>
              <a:gd name="connsiteY7" fmla="*/ 83002 h 514610"/>
              <a:gd name="connsiteX8" fmla="*/ 726543 w 8322900"/>
              <a:gd name="connsiteY8" fmla="*/ 0 h 5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2900" h="514610">
                <a:moveTo>
                  <a:pt x="701642" y="74702"/>
                </a:moveTo>
                <a:cubicBezTo>
                  <a:pt x="467845" y="46343"/>
                  <a:pt x="234049" y="17985"/>
                  <a:pt x="128910" y="58102"/>
                </a:cubicBezTo>
                <a:cubicBezTo>
                  <a:pt x="23771" y="98219"/>
                  <a:pt x="-68918" y="255922"/>
                  <a:pt x="70806" y="315406"/>
                </a:cubicBezTo>
                <a:cubicBezTo>
                  <a:pt x="210530" y="374890"/>
                  <a:pt x="358556" y="381807"/>
                  <a:pt x="967257" y="415008"/>
                </a:cubicBezTo>
                <a:cubicBezTo>
                  <a:pt x="1575958" y="448209"/>
                  <a:pt x="2610749" y="514610"/>
                  <a:pt x="3723011" y="514610"/>
                </a:cubicBezTo>
                <a:cubicBezTo>
                  <a:pt x="4835273" y="514610"/>
                  <a:pt x="6918690" y="485559"/>
                  <a:pt x="7640831" y="415008"/>
                </a:cubicBezTo>
                <a:cubicBezTo>
                  <a:pt x="8362972" y="344457"/>
                  <a:pt x="8528981" y="146636"/>
                  <a:pt x="8055854" y="91302"/>
                </a:cubicBezTo>
                <a:cubicBezTo>
                  <a:pt x="7582727" y="35968"/>
                  <a:pt x="4802071" y="83002"/>
                  <a:pt x="4802071" y="83002"/>
                </a:cubicBezTo>
                <a:lnTo>
                  <a:pt x="726543"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34017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28" b="-1829"/>
          <a:stretch/>
        </p:blipFill>
        <p:spPr>
          <a:xfrm>
            <a:off x="457200" y="920420"/>
            <a:ext cx="8229600" cy="5937580"/>
          </a:xfrm>
        </p:spPr>
      </p:pic>
      <p:sp>
        <p:nvSpPr>
          <p:cNvPr id="2" name="Title 1"/>
          <p:cNvSpPr>
            <a:spLocks noGrp="1"/>
          </p:cNvSpPr>
          <p:nvPr>
            <p:ph type="title"/>
          </p:nvPr>
        </p:nvSpPr>
        <p:spPr>
          <a:xfrm>
            <a:off x="457200" y="53332"/>
            <a:ext cx="8229600" cy="1143000"/>
          </a:xfrm>
        </p:spPr>
        <p:txBody>
          <a:bodyPr/>
          <a:lstStyle/>
          <a:p>
            <a:r>
              <a:rPr lang="en-US" dirty="0" smtClean="0">
                <a:solidFill>
                  <a:srgbClr val="984807"/>
                </a:solidFill>
                <a:latin typeface="Powderfinger Type"/>
                <a:cs typeface="Powderfinger Type"/>
              </a:rPr>
              <a:t>Stalking Delay</a:t>
            </a:r>
            <a:endParaRPr lang="en-US" dirty="0">
              <a:solidFill>
                <a:srgbClr val="984807"/>
              </a:solidFill>
              <a:latin typeface="Powderfinger Type"/>
              <a:cs typeface="Powderfinger Type"/>
            </a:endParaRPr>
          </a:p>
        </p:txBody>
      </p:sp>
      <p:sp>
        <p:nvSpPr>
          <p:cNvPr id="5" name="TextBox 4"/>
          <p:cNvSpPr txBox="1"/>
          <p:nvPr/>
        </p:nvSpPr>
        <p:spPr>
          <a:xfrm>
            <a:off x="3013967" y="2381942"/>
            <a:ext cx="4475254" cy="923330"/>
          </a:xfrm>
          <a:prstGeom prst="rect">
            <a:avLst/>
          </a:prstGeom>
          <a:solidFill>
            <a:schemeClr val="bg1"/>
          </a:solidFill>
        </p:spPr>
        <p:txBody>
          <a:bodyPr wrap="square" rtlCol="0">
            <a:spAutoFit/>
          </a:bodyPr>
          <a:lstStyle/>
          <a:p>
            <a:r>
              <a:rPr lang="en-US" dirty="0" smtClean="0">
                <a:latin typeface="AhnbergHand"/>
                <a:cs typeface="AhnbergHand"/>
              </a:rPr>
              <a:t>The 15, 30 and 60 minute local peaks are likely to be local web proxy refresh cycles</a:t>
            </a:r>
          </a:p>
        </p:txBody>
      </p:sp>
      <p:sp>
        <p:nvSpPr>
          <p:cNvPr id="8" name="Freeform 7"/>
          <p:cNvSpPr/>
          <p:nvPr/>
        </p:nvSpPr>
        <p:spPr>
          <a:xfrm>
            <a:off x="5510223" y="3107870"/>
            <a:ext cx="1154328" cy="2807316"/>
          </a:xfrm>
          <a:custGeom>
            <a:avLst/>
            <a:gdLst>
              <a:gd name="connsiteX0" fmla="*/ 868808 w 1154328"/>
              <a:gd name="connsiteY0" fmla="*/ 0 h 2443959"/>
              <a:gd name="connsiteX1" fmla="*/ 1109345 w 1154328"/>
              <a:gd name="connsiteY1" fmla="*/ 1221979 h 2443959"/>
              <a:gd name="connsiteX2" fmla="*/ 70227 w 1154328"/>
              <a:gd name="connsiteY2" fmla="*/ 2386228 h 2443959"/>
              <a:gd name="connsiteX3" fmla="*/ 89470 w 1154328"/>
              <a:gd name="connsiteY3" fmla="*/ 2174546 h 2443959"/>
              <a:gd name="connsiteX4" fmla="*/ 50984 w 1154328"/>
              <a:gd name="connsiteY4" fmla="*/ 2395849 h 2443959"/>
              <a:gd name="connsiteX5" fmla="*/ 185684 w 1154328"/>
              <a:gd name="connsiteY5" fmla="*/ 2443959 h 24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328" h="2443959">
                <a:moveTo>
                  <a:pt x="868808" y="0"/>
                </a:moveTo>
                <a:cubicBezTo>
                  <a:pt x="1055625" y="412137"/>
                  <a:pt x="1242442" y="824274"/>
                  <a:pt x="1109345" y="1221979"/>
                </a:cubicBezTo>
                <a:cubicBezTo>
                  <a:pt x="976248" y="1619684"/>
                  <a:pt x="240206" y="2227467"/>
                  <a:pt x="70227" y="2386228"/>
                </a:cubicBezTo>
                <a:cubicBezTo>
                  <a:pt x="-99752" y="2544989"/>
                  <a:pt x="92677" y="2172943"/>
                  <a:pt x="89470" y="2174546"/>
                </a:cubicBezTo>
                <a:cubicBezTo>
                  <a:pt x="86263" y="2176149"/>
                  <a:pt x="34948" y="2350947"/>
                  <a:pt x="50984" y="2395849"/>
                </a:cubicBezTo>
                <a:cubicBezTo>
                  <a:pt x="67020" y="2440751"/>
                  <a:pt x="185684" y="2443959"/>
                  <a:pt x="185684" y="24439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027554" y="3050138"/>
            <a:ext cx="1243517" cy="2865048"/>
          </a:xfrm>
          <a:custGeom>
            <a:avLst/>
            <a:gdLst>
              <a:gd name="connsiteX0" fmla="*/ 466935 w 1243517"/>
              <a:gd name="connsiteY0" fmla="*/ 0 h 2543223"/>
              <a:gd name="connsiteX1" fmla="*/ 1236652 w 1243517"/>
              <a:gd name="connsiteY1" fmla="*/ 1135383 h 2543223"/>
              <a:gd name="connsiteX2" fmla="*/ 72455 w 1243517"/>
              <a:gd name="connsiteY2" fmla="*/ 2453581 h 2543223"/>
              <a:gd name="connsiteX3" fmla="*/ 110941 w 1243517"/>
              <a:gd name="connsiteY3" fmla="*/ 2318875 h 2543223"/>
              <a:gd name="connsiteX4" fmla="*/ 5105 w 1243517"/>
              <a:gd name="connsiteY4" fmla="*/ 2540178 h 2543223"/>
              <a:gd name="connsiteX5" fmla="*/ 187913 w 1243517"/>
              <a:gd name="connsiteY5" fmla="*/ 2453581 h 25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17" h="2543223">
                <a:moveTo>
                  <a:pt x="466935" y="0"/>
                </a:moveTo>
                <a:cubicBezTo>
                  <a:pt x="884667" y="363226"/>
                  <a:pt x="1302399" y="726453"/>
                  <a:pt x="1236652" y="1135383"/>
                </a:cubicBezTo>
                <a:cubicBezTo>
                  <a:pt x="1170905" y="1544313"/>
                  <a:pt x="260073" y="2256332"/>
                  <a:pt x="72455" y="2453581"/>
                </a:cubicBezTo>
                <a:cubicBezTo>
                  <a:pt x="-115163" y="2650830"/>
                  <a:pt x="122166" y="2304442"/>
                  <a:pt x="110941" y="2318875"/>
                </a:cubicBezTo>
                <a:cubicBezTo>
                  <a:pt x="99716" y="2333308"/>
                  <a:pt x="-7724" y="2517727"/>
                  <a:pt x="5105" y="2540178"/>
                </a:cubicBezTo>
                <a:cubicBezTo>
                  <a:pt x="17934" y="2562629"/>
                  <a:pt x="187913" y="2453581"/>
                  <a:pt x="187913" y="24535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574275" y="3050138"/>
            <a:ext cx="1353889" cy="2865048"/>
          </a:xfrm>
          <a:custGeom>
            <a:avLst/>
            <a:gdLst>
              <a:gd name="connsiteX0" fmla="*/ 131886 w 1353889"/>
              <a:gd name="connsiteY0" fmla="*/ 0 h 2865048"/>
              <a:gd name="connsiteX1" fmla="*/ 1353812 w 1353889"/>
              <a:gd name="connsiteY1" fmla="*/ 1029542 h 2865048"/>
              <a:gd name="connsiteX2" fmla="*/ 83779 w 1353889"/>
              <a:gd name="connsiteY2" fmla="*/ 2790347 h 2865048"/>
              <a:gd name="connsiteX3" fmla="*/ 112643 w 1353889"/>
              <a:gd name="connsiteY3" fmla="*/ 2569044 h 2865048"/>
              <a:gd name="connsiteX4" fmla="*/ 45293 w 1353889"/>
              <a:gd name="connsiteY4" fmla="*/ 2848079 h 2865048"/>
              <a:gd name="connsiteX5" fmla="*/ 285830 w 1353889"/>
              <a:gd name="connsiteY5" fmla="*/ 2761482 h 28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3889" h="2865048">
                <a:moveTo>
                  <a:pt x="131886" y="0"/>
                </a:moveTo>
                <a:cubicBezTo>
                  <a:pt x="746858" y="282242"/>
                  <a:pt x="1361830" y="564484"/>
                  <a:pt x="1353812" y="1029542"/>
                </a:cubicBezTo>
                <a:cubicBezTo>
                  <a:pt x="1345794" y="1494600"/>
                  <a:pt x="290641" y="2533763"/>
                  <a:pt x="83779" y="2790347"/>
                </a:cubicBezTo>
                <a:cubicBezTo>
                  <a:pt x="-123083" y="3046931"/>
                  <a:pt x="119057" y="2559422"/>
                  <a:pt x="112643" y="2569044"/>
                </a:cubicBezTo>
                <a:cubicBezTo>
                  <a:pt x="106229" y="2578666"/>
                  <a:pt x="16429" y="2816006"/>
                  <a:pt x="45293" y="2848079"/>
                </a:cubicBezTo>
                <a:cubicBezTo>
                  <a:pt x="74157" y="2880152"/>
                  <a:pt x="285830" y="2761482"/>
                  <a:pt x="285830" y="276148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467240" y="3787088"/>
            <a:ext cx="3042983" cy="923330"/>
          </a:xfrm>
          <a:prstGeom prst="rect">
            <a:avLst/>
          </a:prstGeom>
          <a:solidFill>
            <a:schemeClr val="bg1"/>
          </a:solidFill>
        </p:spPr>
        <p:txBody>
          <a:bodyPr wrap="square" rtlCol="0">
            <a:spAutoFit/>
          </a:bodyPr>
          <a:lstStyle/>
          <a:p>
            <a:r>
              <a:rPr lang="en-US" dirty="0" smtClean="0">
                <a:latin typeface="AhnbergHand"/>
                <a:cs typeface="AhnbergHand"/>
              </a:rPr>
              <a:t>This local peak matches a result timer in the test script</a:t>
            </a:r>
          </a:p>
        </p:txBody>
      </p:sp>
      <p:sp>
        <p:nvSpPr>
          <p:cNvPr id="7" name="Freeform 6"/>
          <p:cNvSpPr/>
          <p:nvPr/>
        </p:nvSpPr>
        <p:spPr>
          <a:xfrm>
            <a:off x="2938526" y="4695305"/>
            <a:ext cx="1413925" cy="652450"/>
          </a:xfrm>
          <a:custGeom>
            <a:avLst/>
            <a:gdLst>
              <a:gd name="connsiteX0" fmla="*/ 1034846 w 1413925"/>
              <a:gd name="connsiteY0" fmla="*/ 0 h 652450"/>
              <a:gd name="connsiteX1" fmla="*/ 1361106 w 1413925"/>
              <a:gd name="connsiteY1" fmla="*/ 396130 h 652450"/>
              <a:gd name="connsiteX2" fmla="*/ 56068 w 1413925"/>
              <a:gd name="connsiteY2" fmla="*/ 524290 h 652450"/>
              <a:gd name="connsiteX3" fmla="*/ 219198 w 1413925"/>
              <a:gd name="connsiteY3" fmla="*/ 349527 h 652450"/>
              <a:gd name="connsiteX4" fmla="*/ 44416 w 1413925"/>
              <a:gd name="connsiteY4" fmla="*/ 500988 h 652450"/>
              <a:gd name="connsiteX5" fmla="*/ 254154 w 1413925"/>
              <a:gd name="connsiteY5" fmla="*/ 652450 h 6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25" h="652450">
                <a:moveTo>
                  <a:pt x="1034846" y="0"/>
                </a:moveTo>
                <a:cubicBezTo>
                  <a:pt x="1279541" y="154374"/>
                  <a:pt x="1524236" y="308748"/>
                  <a:pt x="1361106" y="396130"/>
                </a:cubicBezTo>
                <a:cubicBezTo>
                  <a:pt x="1197976" y="483512"/>
                  <a:pt x="246386" y="532057"/>
                  <a:pt x="56068" y="524290"/>
                </a:cubicBezTo>
                <a:cubicBezTo>
                  <a:pt x="-134250" y="516523"/>
                  <a:pt x="221140" y="353411"/>
                  <a:pt x="219198" y="349527"/>
                </a:cubicBezTo>
                <a:cubicBezTo>
                  <a:pt x="217256" y="345643"/>
                  <a:pt x="38590" y="450501"/>
                  <a:pt x="44416" y="500988"/>
                </a:cubicBezTo>
                <a:cubicBezTo>
                  <a:pt x="50242" y="551475"/>
                  <a:pt x="254154" y="652450"/>
                  <a:pt x="254154" y="6524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190890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Top 25 International Stalkers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333400"/>
            <a:ext cx="8229600" cy="4525963"/>
          </a:xfrm>
        </p:spPr>
        <p:txBody>
          <a:bodyPr>
            <a:noAutofit/>
          </a:bodyPr>
          <a:lstStyle/>
          <a:p>
            <a:pPr marL="0" indent="0">
              <a:buNone/>
            </a:pPr>
            <a:r>
              <a:rPr lang="nl-NL" sz="1050" b="1" dirty="0">
                <a:solidFill>
                  <a:srgbClr val="0000FF"/>
                </a:solidFill>
                <a:latin typeface="Lucida Console"/>
                <a:cs typeface="Lucida Console"/>
              </a:rPr>
              <a:t>Rank   </a:t>
            </a:r>
            <a:r>
              <a:rPr lang="nl-NL" sz="1050" b="1" dirty="0" smtClean="0">
                <a:solidFill>
                  <a:srgbClr val="0000FF"/>
                </a:solidFill>
                <a:latin typeface="Lucida Console"/>
                <a:cs typeface="Lucida Console"/>
              </a:rPr>
              <a:t>IP </a:t>
            </a:r>
            <a:r>
              <a:rPr lang="nl-NL" sz="1050" b="1" dirty="0">
                <a:solidFill>
                  <a:srgbClr val="0000FF"/>
                </a:solidFill>
                <a:latin typeface="Lucida Console"/>
                <a:cs typeface="Lucida Console"/>
              </a:rPr>
              <a:t>Net	</a:t>
            </a:r>
            <a:r>
              <a:rPr lang="nl-NL" sz="1050" b="1" dirty="0" smtClean="0">
                <a:solidFill>
                  <a:srgbClr val="0000FF"/>
                </a:solidFill>
                <a:latin typeface="Lucida Console"/>
                <a:cs typeface="Lucida Console"/>
              </a:rPr>
              <a:t>  #</a:t>
            </a:r>
            <a:r>
              <a:rPr lang="nl-NL" sz="1050" b="1" dirty="0">
                <a:solidFill>
                  <a:srgbClr val="0000FF"/>
                </a:solidFill>
                <a:latin typeface="Lucida Console"/>
                <a:cs typeface="Lucida Console"/>
              </a:rPr>
              <a:t>	</a:t>
            </a:r>
            <a:r>
              <a:rPr lang="nl-NL" sz="1050" b="1" dirty="0" smtClean="0">
                <a:solidFill>
                  <a:srgbClr val="0000FF"/>
                </a:solidFill>
                <a:latin typeface="Lucida Console"/>
                <a:cs typeface="Lucida Console"/>
              </a:rPr>
              <a:t>    AVG Delay   AS</a:t>
            </a:r>
            <a:r>
              <a:rPr lang="nl-NL" sz="1050" b="1" dirty="0">
                <a:solidFill>
                  <a:srgbClr val="0000FF"/>
                </a:solidFill>
                <a:latin typeface="Lucida Console"/>
                <a:cs typeface="Lucida Console"/>
              </a:rPr>
              <a:t>	</a:t>
            </a:r>
            <a:r>
              <a:rPr lang="nl-NL" sz="1050" b="1" dirty="0" err="1" smtClean="0">
                <a:solidFill>
                  <a:srgbClr val="0000FF"/>
                </a:solidFill>
                <a:latin typeface="Lucida Console"/>
                <a:cs typeface="Lucida Console"/>
              </a:rPr>
              <a:t>Description</a:t>
            </a:r>
            <a:r>
              <a:rPr lang="pt-BR" sz="1050" b="1" dirty="0">
                <a:solidFill>
                  <a:srgbClr val="0000FF"/>
                </a:solidFill>
                <a:latin typeface="Lucida Console"/>
                <a:cs typeface="Lucida Console"/>
              </a:rPr>
              <a:t> </a:t>
            </a:r>
            <a:endParaRPr lang="pt-BR" sz="1050" b="1" dirty="0" smtClean="0">
              <a:solidFill>
                <a:srgbClr val="0000FF"/>
              </a:solidFill>
              <a:latin typeface="Lucida Console"/>
              <a:cs typeface="Lucida Console"/>
            </a:endParaRPr>
          </a:p>
          <a:p>
            <a:pPr marL="0" indent="0">
              <a:buNone/>
            </a:pPr>
            <a:r>
              <a:rPr lang="pt-BR" sz="1050" b="1" dirty="0">
                <a:solidFill>
                  <a:srgbClr val="000000"/>
                </a:solidFill>
                <a:latin typeface="Lucida Console"/>
                <a:cs typeface="Lucida Console"/>
              </a:rPr>
              <a:t> </a:t>
            </a:r>
            <a:r>
              <a:rPr lang="pt-BR" sz="1050" b="1" dirty="0" smtClean="0">
                <a:solidFill>
                  <a:srgbClr val="000000"/>
                </a:solidFill>
                <a:latin typeface="Lucida Console"/>
                <a:cs typeface="Lucida Console"/>
              </a:rPr>
              <a:t>1  </a:t>
            </a:r>
            <a:r>
              <a:rPr lang="pt-BR" sz="1050" b="1" dirty="0">
                <a:solidFill>
                  <a:srgbClr val="000000"/>
                </a:solidFill>
                <a:latin typeface="Lucida Console"/>
                <a:cs typeface="Lucida Console"/>
              </a:rPr>
              <a:t>119.147.146.0  205,033     130.7   4134  CHINANET-BACKBONE No.31,Jin-rong </a:t>
            </a:r>
            <a:r>
              <a:rPr lang="pt-BR" sz="1050" b="1" dirty="0" err="1">
                <a:solidFill>
                  <a:srgbClr val="000000"/>
                </a:solidFill>
                <a:latin typeface="Lucida Console"/>
                <a:cs typeface="Lucida Console"/>
              </a:rPr>
              <a:t>Street,CN</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 2   101.226.33.0    6,198   1,576.1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 3  180.153.206.0    6,120   1,608.3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 4  180.153.214.0    3,827   1,561.0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 5   112.64.235.0    3,819   1,544.9  17621  CNCGROUP-SH China </a:t>
            </a:r>
            <a:r>
              <a:rPr lang="pt-BR" sz="1050" b="1" dirty="0" err="1">
                <a:solidFill>
                  <a:srgbClr val="000000"/>
                </a:solidFill>
                <a:latin typeface="Lucida Console"/>
                <a:cs typeface="Lucida Console"/>
              </a:rPr>
              <a:t>Unicom</a:t>
            </a:r>
            <a:r>
              <a:rPr lang="pt-BR" sz="1050" b="1" dirty="0">
                <a:solidFill>
                  <a:srgbClr val="000000"/>
                </a:solidFill>
                <a:latin typeface="Lucida Console"/>
                <a:cs typeface="Lucida Console"/>
              </a:rPr>
              <a:t> Shanghai </a:t>
            </a:r>
            <a:r>
              <a:rPr lang="pt-BR" sz="1050" b="1" dirty="0" err="1">
                <a:solidFill>
                  <a:srgbClr val="000000"/>
                </a:solidFill>
                <a:latin typeface="Lucida Console"/>
                <a:cs typeface="Lucida Console"/>
              </a:rPr>
              <a:t>network,CN</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 6   101.226.66.0    3,603   1,577.3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 7  180.153.163.0    2,742   1,540.1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 8   223.27.200.0    2,740       1.8  45796  BBCONNECT-TH-AS-AP BB Connect </a:t>
            </a:r>
            <a:r>
              <a:rPr lang="pt-BR" sz="1050" b="1" dirty="0" err="1">
                <a:solidFill>
                  <a:srgbClr val="000000"/>
                </a:solidFill>
                <a:latin typeface="Lucida Console"/>
                <a:cs typeface="Lucida Console"/>
              </a:rPr>
              <a:t>Co</a:t>
            </a:r>
            <a:r>
              <a:rPr lang="pt-BR" sz="1050" b="1" dirty="0">
                <a:solidFill>
                  <a:srgbClr val="000000"/>
                </a:solidFill>
                <a:latin typeface="Lucida Console"/>
                <a:cs typeface="Lucida Console"/>
              </a:rPr>
              <a:t>., </a:t>
            </a:r>
            <a:r>
              <a:rPr lang="pt-BR" sz="1050" b="1" dirty="0" err="1">
                <a:solidFill>
                  <a:srgbClr val="000000"/>
                </a:solidFill>
                <a:latin typeface="Lucida Console"/>
                <a:cs typeface="Lucida Console"/>
              </a:rPr>
              <a:t>Ltd</a:t>
            </a:r>
            <a:r>
              <a:rPr lang="pt-BR" sz="1050" b="1" dirty="0">
                <a:solidFill>
                  <a:srgbClr val="000000"/>
                </a:solidFill>
                <a:latin typeface="Lucida Console"/>
                <a:cs typeface="Lucida Console"/>
              </a:rPr>
              <a:t>.,TH</a:t>
            </a:r>
          </a:p>
          <a:p>
            <a:pPr marL="0" indent="0">
              <a:buNone/>
            </a:pPr>
            <a:r>
              <a:rPr lang="pt-BR" sz="1050" b="1" dirty="0">
                <a:solidFill>
                  <a:srgbClr val="000000"/>
                </a:solidFill>
                <a:latin typeface="Lucida Console"/>
                <a:cs typeface="Lucida Console"/>
              </a:rPr>
              <a:t> 9   101.226.89.0    2,658   2,230.2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10  180.153.201.0    2,628   1,549.4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11   101.226.65.0    1,528   1,573.3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12     69.41.14.0    1,243   1,127.4  47018  CE-BGPAC - </a:t>
            </a:r>
            <a:r>
              <a:rPr lang="pt-BR" sz="1050" b="1" dirty="0" err="1">
                <a:solidFill>
                  <a:srgbClr val="000000"/>
                </a:solidFill>
                <a:latin typeface="Lucida Console"/>
                <a:cs typeface="Lucida Console"/>
              </a:rPr>
              <a:t>Covenant</a:t>
            </a:r>
            <a:r>
              <a:rPr lang="pt-BR" sz="1050" b="1" dirty="0">
                <a:solidFill>
                  <a:srgbClr val="000000"/>
                </a:solidFill>
                <a:latin typeface="Lucida Console"/>
                <a:cs typeface="Lucida Console"/>
              </a:rPr>
              <a:t> </a:t>
            </a:r>
            <a:r>
              <a:rPr lang="pt-BR" sz="1050" b="1" dirty="0" err="1">
                <a:solidFill>
                  <a:srgbClr val="000000"/>
                </a:solidFill>
                <a:latin typeface="Lucida Console"/>
                <a:cs typeface="Lucida Console"/>
              </a:rPr>
              <a:t>Eyes</a:t>
            </a:r>
            <a:r>
              <a:rPr lang="pt-BR" sz="1050" b="1" dirty="0">
                <a:solidFill>
                  <a:srgbClr val="000000"/>
                </a:solidFill>
                <a:latin typeface="Lucida Console"/>
                <a:cs typeface="Lucida Console"/>
              </a:rPr>
              <a:t>, </a:t>
            </a:r>
            <a:r>
              <a:rPr lang="pt-BR" sz="1050" b="1" dirty="0" err="1">
                <a:solidFill>
                  <a:srgbClr val="000000"/>
                </a:solidFill>
                <a:latin typeface="Lucida Console"/>
                <a:cs typeface="Lucida Console"/>
              </a:rPr>
              <a:t>Inc</a:t>
            </a:r>
            <a:r>
              <a:rPr lang="pt-BR" sz="1050" b="1" dirty="0">
                <a:solidFill>
                  <a:srgbClr val="000000"/>
                </a:solidFill>
                <a:latin typeface="Lucida Console"/>
                <a:cs typeface="Lucida Console"/>
              </a:rPr>
              <a:t>.,US</a:t>
            </a:r>
          </a:p>
          <a:p>
            <a:pPr marL="0" indent="0">
              <a:buNone/>
            </a:pPr>
            <a:r>
              <a:rPr lang="pt-BR" sz="1050" b="1" dirty="0">
                <a:solidFill>
                  <a:srgbClr val="000000"/>
                </a:solidFill>
                <a:latin typeface="Lucida Console"/>
                <a:cs typeface="Lucida Console"/>
              </a:rPr>
              <a:t>13   101.226.51.0    1,195   1,627.6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14   112.65.193.0    1,038   1,623.9  17621  CNCGROUP-SH China </a:t>
            </a:r>
            <a:r>
              <a:rPr lang="pt-BR" sz="1050" b="1" dirty="0" err="1">
                <a:solidFill>
                  <a:srgbClr val="000000"/>
                </a:solidFill>
                <a:latin typeface="Lucida Console"/>
                <a:cs typeface="Lucida Console"/>
              </a:rPr>
              <a:t>Unicom</a:t>
            </a:r>
            <a:r>
              <a:rPr lang="pt-BR" sz="1050" b="1" dirty="0">
                <a:solidFill>
                  <a:srgbClr val="000000"/>
                </a:solidFill>
                <a:latin typeface="Lucida Console"/>
                <a:cs typeface="Lucida Console"/>
              </a:rPr>
              <a:t> Shanghai </a:t>
            </a:r>
            <a:r>
              <a:rPr lang="pt-BR" sz="1050" b="1" dirty="0" err="1">
                <a:solidFill>
                  <a:srgbClr val="000000"/>
                </a:solidFill>
                <a:latin typeface="Lucida Console"/>
                <a:cs typeface="Lucida Console"/>
              </a:rPr>
              <a:t>network,CN</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15    64.124.98.0      906   1,288.9   6461  ABOVENET - </a:t>
            </a:r>
            <a:r>
              <a:rPr lang="pt-BR" sz="1050" b="1" dirty="0" err="1">
                <a:solidFill>
                  <a:srgbClr val="000000"/>
                </a:solidFill>
                <a:latin typeface="Lucida Console"/>
                <a:cs typeface="Lucida Console"/>
              </a:rPr>
              <a:t>Abovenet</a:t>
            </a:r>
            <a:r>
              <a:rPr lang="pt-BR" sz="1050" b="1" dirty="0">
                <a:solidFill>
                  <a:srgbClr val="000000"/>
                </a:solidFill>
                <a:latin typeface="Lucida Console"/>
                <a:cs typeface="Lucida Console"/>
              </a:rPr>
              <a:t> Communications, </a:t>
            </a:r>
            <a:r>
              <a:rPr lang="pt-BR" sz="1050" b="1" dirty="0" err="1">
                <a:solidFill>
                  <a:srgbClr val="000000"/>
                </a:solidFill>
                <a:latin typeface="Lucida Console"/>
                <a:cs typeface="Lucida Console"/>
              </a:rPr>
              <a:t>Inc,US</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16  180.153.114.0      819   1,632.6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17  180.153.205.0      765   1,497.7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18   208.184.77.0      649   1,419.5   6461  ABOVENET - </a:t>
            </a:r>
            <a:r>
              <a:rPr lang="pt-BR" sz="1050" b="1" dirty="0" err="1">
                <a:solidFill>
                  <a:srgbClr val="000000"/>
                </a:solidFill>
                <a:latin typeface="Lucida Console"/>
                <a:cs typeface="Lucida Console"/>
              </a:rPr>
              <a:t>Abovenet</a:t>
            </a:r>
            <a:r>
              <a:rPr lang="pt-BR" sz="1050" b="1" dirty="0">
                <a:solidFill>
                  <a:srgbClr val="000000"/>
                </a:solidFill>
                <a:latin typeface="Lucida Console"/>
                <a:cs typeface="Lucida Console"/>
              </a:rPr>
              <a:t> Communications, </a:t>
            </a:r>
            <a:r>
              <a:rPr lang="pt-BR" sz="1050" b="1" dirty="0" err="1">
                <a:solidFill>
                  <a:srgbClr val="000000"/>
                </a:solidFill>
                <a:latin typeface="Lucida Console"/>
                <a:cs typeface="Lucida Console"/>
              </a:rPr>
              <a:t>Inc,US</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19    222.73.77.0      535   1,373.8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20  180.153.211.0      517   1,450.6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21  180.153.161.0      504   1,675.7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22   183.60.153.0      262     451.3   4134  CHINANET-BACKBONE No.31,Jin-rong </a:t>
            </a:r>
            <a:r>
              <a:rPr lang="pt-BR" sz="1050" b="1" dirty="0" err="1">
                <a:solidFill>
                  <a:srgbClr val="000000"/>
                </a:solidFill>
                <a:latin typeface="Lucida Console"/>
                <a:cs typeface="Lucida Console"/>
              </a:rPr>
              <a:t>Street,CN</a:t>
            </a:r>
            <a:endParaRPr lang="pt-BR" sz="1050" b="1" dirty="0">
              <a:solidFill>
                <a:srgbClr val="000000"/>
              </a:solidFill>
              <a:latin typeface="Lucida Console"/>
              <a:cs typeface="Lucida Console"/>
            </a:endParaRPr>
          </a:p>
          <a:p>
            <a:pPr marL="0" indent="0">
              <a:buNone/>
            </a:pPr>
            <a:r>
              <a:rPr lang="pt-BR" sz="1050" b="1" dirty="0">
                <a:solidFill>
                  <a:srgbClr val="000000"/>
                </a:solidFill>
                <a:latin typeface="Lucida Console"/>
                <a:cs typeface="Lucida Console"/>
              </a:rPr>
              <a:t>23    222.73.76.0      255   1,512.7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24  101.226.102.0      235   2,012.7   4812  CHINANET-SH-AP China Telecom (</a:t>
            </a:r>
            <a:r>
              <a:rPr lang="pt-BR" sz="1050" b="1" dirty="0" err="1">
                <a:solidFill>
                  <a:srgbClr val="000000"/>
                </a:solidFill>
                <a:latin typeface="Lucida Console"/>
                <a:cs typeface="Lucida Console"/>
              </a:rPr>
              <a:t>Group</a:t>
            </a:r>
            <a:r>
              <a:rPr lang="pt-BR" sz="1050" b="1" dirty="0">
                <a:solidFill>
                  <a:srgbClr val="000000"/>
                </a:solidFill>
                <a:latin typeface="Lucida Console"/>
                <a:cs typeface="Lucida Console"/>
              </a:rPr>
              <a:t>),CN</a:t>
            </a:r>
          </a:p>
          <a:p>
            <a:pPr marL="0" indent="0">
              <a:buNone/>
            </a:pPr>
            <a:r>
              <a:rPr lang="pt-BR" sz="1050" b="1" dirty="0">
                <a:solidFill>
                  <a:srgbClr val="000000"/>
                </a:solidFill>
                <a:latin typeface="Lucida Console"/>
                <a:cs typeface="Lucida Console"/>
              </a:rPr>
              <a:t>25   208.80.194.0      227  10,731.5  13448  WEBSENSE - </a:t>
            </a:r>
            <a:r>
              <a:rPr lang="pt-BR" sz="1050" b="1" dirty="0" err="1">
                <a:solidFill>
                  <a:srgbClr val="000000"/>
                </a:solidFill>
                <a:latin typeface="Lucida Console"/>
                <a:cs typeface="Lucida Console"/>
              </a:rPr>
              <a:t>Websense</a:t>
            </a:r>
            <a:r>
              <a:rPr lang="pt-BR" sz="1050" b="1" dirty="0">
                <a:solidFill>
                  <a:srgbClr val="000000"/>
                </a:solidFill>
                <a:latin typeface="Lucida Console"/>
                <a:cs typeface="Lucida Console"/>
              </a:rPr>
              <a:t>, </a:t>
            </a:r>
            <a:r>
              <a:rPr lang="pt-BR" sz="1050" b="1" dirty="0" err="1">
                <a:solidFill>
                  <a:srgbClr val="000000"/>
                </a:solidFill>
                <a:latin typeface="Lucida Console"/>
                <a:cs typeface="Lucida Console"/>
              </a:rPr>
              <a:t>Inc,US</a:t>
            </a:r>
            <a:endParaRPr lang="pt-BR" sz="1050" b="1" dirty="0">
              <a:solidFill>
                <a:srgbClr val="000000"/>
              </a:solidFill>
              <a:latin typeface="Lucida Console"/>
              <a:cs typeface="Lucida Console"/>
            </a:endParaRPr>
          </a:p>
          <a:p>
            <a:pPr marL="0" indent="0">
              <a:buNone/>
            </a:pPr>
            <a:endParaRPr lang="nl-NL" sz="1050" b="1" dirty="0" smtClean="0">
              <a:solidFill>
                <a:srgbClr val="0000FF"/>
              </a:solidFill>
              <a:latin typeface="Lucida Console"/>
              <a:cs typeface="Lucida Console"/>
            </a:endParaRPr>
          </a:p>
        </p:txBody>
      </p:sp>
    </p:spTree>
    <p:extLst>
      <p:ext uri="{BB962C8B-B14F-4D97-AF65-F5344CB8AC3E}">
        <p14:creationId xmlns:p14="http://schemas.microsoft.com/office/powerpoint/2010/main" val="27680005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38"/>
            <a:ext cx="8229600" cy="1143000"/>
          </a:xfrm>
        </p:spPr>
        <p:txBody>
          <a:bodyPr/>
          <a:lstStyle/>
          <a:p>
            <a:r>
              <a:rPr lang="en-US" dirty="0" smtClean="0">
                <a:solidFill>
                  <a:schemeClr val="accent6">
                    <a:lumMod val="50000"/>
                  </a:schemeClr>
                </a:solidFill>
              </a:rPr>
              <a:t>The Leakiest Browser!</a:t>
            </a:r>
            <a:endParaRPr lang="en-US" dirty="0">
              <a:solidFill>
                <a:schemeClr val="accent6">
                  <a:lumMod val="50000"/>
                </a:schemeClr>
              </a:solidFill>
            </a:endParaRPr>
          </a:p>
        </p:txBody>
      </p:sp>
      <p:pic>
        <p:nvPicPr>
          <p:cNvPr id="4" name="Content Placeholder 3" descr="sogou2.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543" b="-1977"/>
          <a:stretch/>
        </p:blipFill>
        <p:spPr>
          <a:xfrm>
            <a:off x="457200" y="1236724"/>
            <a:ext cx="8229600" cy="5386798"/>
          </a:xfrm>
        </p:spPr>
      </p:pic>
      <p:sp>
        <p:nvSpPr>
          <p:cNvPr id="5" name="Freeform 4"/>
          <p:cNvSpPr/>
          <p:nvPr/>
        </p:nvSpPr>
        <p:spPr>
          <a:xfrm>
            <a:off x="3627794" y="5916300"/>
            <a:ext cx="3571394" cy="840801"/>
          </a:xfrm>
          <a:custGeom>
            <a:avLst/>
            <a:gdLst>
              <a:gd name="connsiteX0" fmla="*/ 2074626 w 3571394"/>
              <a:gd name="connsiteY0" fmla="*/ 815123 h 840801"/>
              <a:gd name="connsiteX1" fmla="*/ 3261592 w 3571394"/>
              <a:gd name="connsiteY1" fmla="*/ 790222 h 840801"/>
              <a:gd name="connsiteX2" fmla="*/ 3469104 w 3571394"/>
              <a:gd name="connsiteY2" fmla="*/ 358614 h 840801"/>
              <a:gd name="connsiteX3" fmla="*/ 1858814 w 3571394"/>
              <a:gd name="connsiteY3" fmla="*/ 34908 h 840801"/>
              <a:gd name="connsiteX4" fmla="*/ 140617 w 3571394"/>
              <a:gd name="connsiteY4" fmla="*/ 84709 h 840801"/>
              <a:gd name="connsiteX5" fmla="*/ 356429 w 3571394"/>
              <a:gd name="connsiteY5" fmla="*/ 707221 h 840801"/>
              <a:gd name="connsiteX6" fmla="*/ 2390043 w 3571394"/>
              <a:gd name="connsiteY6" fmla="*/ 740421 h 84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94" h="840801">
                <a:moveTo>
                  <a:pt x="2074626" y="815123"/>
                </a:moveTo>
                <a:cubicBezTo>
                  <a:pt x="2551902" y="840715"/>
                  <a:pt x="3029179" y="866307"/>
                  <a:pt x="3261592" y="790222"/>
                </a:cubicBezTo>
                <a:cubicBezTo>
                  <a:pt x="3494005" y="714137"/>
                  <a:pt x="3702900" y="484500"/>
                  <a:pt x="3469104" y="358614"/>
                </a:cubicBezTo>
                <a:cubicBezTo>
                  <a:pt x="3235308" y="232728"/>
                  <a:pt x="2413562" y="80559"/>
                  <a:pt x="1858814" y="34908"/>
                </a:cubicBezTo>
                <a:cubicBezTo>
                  <a:pt x="1304066" y="-10743"/>
                  <a:pt x="391014" y="-27343"/>
                  <a:pt x="140617" y="84709"/>
                </a:cubicBezTo>
                <a:cubicBezTo>
                  <a:pt x="-109780" y="196761"/>
                  <a:pt x="-18475" y="597936"/>
                  <a:pt x="356429" y="707221"/>
                </a:cubicBezTo>
                <a:cubicBezTo>
                  <a:pt x="731333" y="816506"/>
                  <a:pt x="2390043" y="740421"/>
                  <a:pt x="2390043" y="7404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996056" y="4809911"/>
            <a:ext cx="7290510" cy="369332"/>
          </a:xfrm>
          <a:prstGeom prst="rect">
            <a:avLst/>
          </a:prstGeom>
          <a:noFill/>
        </p:spPr>
        <p:txBody>
          <a:bodyPr wrap="none" rtlCol="0">
            <a:spAutoFit/>
          </a:bodyPr>
          <a:lstStyle/>
          <a:p>
            <a:r>
              <a:rPr lang="en-US" dirty="0" smtClean="0">
                <a:solidFill>
                  <a:srgbClr val="984807"/>
                </a:solidFill>
                <a:latin typeface="AhnbergHand"/>
                <a:cs typeface="AhnbergHand"/>
              </a:rPr>
              <a:t>Wow! “Public Security Equipment 110 No 0000000025!”</a:t>
            </a:r>
            <a:endParaRPr lang="en-US" dirty="0">
              <a:solidFill>
                <a:srgbClr val="984807"/>
              </a:solidFill>
              <a:latin typeface="AhnbergHand"/>
              <a:cs typeface="AhnbergHand"/>
            </a:endParaRPr>
          </a:p>
        </p:txBody>
      </p:sp>
      <p:sp>
        <p:nvSpPr>
          <p:cNvPr id="7" name="Freeform 6"/>
          <p:cNvSpPr/>
          <p:nvPr/>
        </p:nvSpPr>
        <p:spPr>
          <a:xfrm>
            <a:off x="5517379" y="5211089"/>
            <a:ext cx="749506" cy="1048848"/>
          </a:xfrm>
          <a:custGeom>
            <a:avLst/>
            <a:gdLst>
              <a:gd name="connsiteX0" fmla="*/ 19044 w 749506"/>
              <a:gd name="connsiteY0" fmla="*/ 59507 h 1048848"/>
              <a:gd name="connsiteX1" fmla="*/ 749485 w 749506"/>
              <a:gd name="connsiteY1" fmla="*/ 101008 h 1048848"/>
              <a:gd name="connsiteX2" fmla="*/ 43946 w 749506"/>
              <a:gd name="connsiteY2" fmla="*/ 997424 h 1048848"/>
              <a:gd name="connsiteX3" fmla="*/ 68847 w 749506"/>
              <a:gd name="connsiteY3" fmla="*/ 848021 h 1048848"/>
              <a:gd name="connsiteX4" fmla="*/ 19044 w 749506"/>
              <a:gd name="connsiteY4" fmla="*/ 1047225 h 1048848"/>
              <a:gd name="connsiteX5" fmla="*/ 301260 w 749506"/>
              <a:gd name="connsiteY5" fmla="*/ 947623 h 104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506" h="1048848">
                <a:moveTo>
                  <a:pt x="19044" y="59507"/>
                </a:moveTo>
                <a:cubicBezTo>
                  <a:pt x="382189" y="2098"/>
                  <a:pt x="745335" y="-55311"/>
                  <a:pt x="749485" y="101008"/>
                </a:cubicBezTo>
                <a:cubicBezTo>
                  <a:pt x="753635" y="257327"/>
                  <a:pt x="157386" y="872922"/>
                  <a:pt x="43946" y="997424"/>
                </a:cubicBezTo>
                <a:cubicBezTo>
                  <a:pt x="-69494" y="1121926"/>
                  <a:pt x="72997" y="839721"/>
                  <a:pt x="68847" y="848021"/>
                </a:cubicBezTo>
                <a:cubicBezTo>
                  <a:pt x="64697" y="856321"/>
                  <a:pt x="-19691" y="1030625"/>
                  <a:pt x="19044" y="1047225"/>
                </a:cubicBezTo>
                <a:cubicBezTo>
                  <a:pt x="57779" y="1063825"/>
                  <a:pt x="301260" y="947623"/>
                  <a:pt x="301260" y="94762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6874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4. Access ISP Market Share </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457200" lvl="1" indent="0">
              <a:buNone/>
            </a:pPr>
            <a:r>
              <a:rPr lang="en-US" dirty="0"/>
              <a:t>http://</a:t>
            </a:r>
            <a:r>
              <a:rPr lang="en-US" dirty="0" err="1"/>
              <a:t>stats.labs.apnic.net</a:t>
            </a:r>
            <a:r>
              <a:rPr lang="en-US" dirty="0"/>
              <a:t>/</a:t>
            </a:r>
            <a:r>
              <a:rPr lang="en-US" dirty="0" err="1"/>
              <a:t>aspop</a:t>
            </a:r>
            <a:endParaRPr lang="en-US" dirty="0" smtClean="0"/>
          </a:p>
          <a:p>
            <a:pPr marL="0" indent="0">
              <a:buNone/>
            </a:pPr>
            <a:endParaRPr lang="en-US" dirty="0"/>
          </a:p>
        </p:txBody>
      </p:sp>
    </p:spTree>
    <p:extLst>
      <p:ext uri="{BB962C8B-B14F-4D97-AF65-F5344CB8AC3E}">
        <p14:creationId xmlns:p14="http://schemas.microsoft.com/office/powerpoint/2010/main" val="1106203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Market Share in HK </a:t>
            </a:r>
            <a:endParaRPr lang="en-US" dirty="0">
              <a:solidFill>
                <a:srgbClr val="984807"/>
              </a:solidFill>
            </a:endParaRPr>
          </a:p>
        </p:txBody>
      </p:sp>
      <p:pic>
        <p:nvPicPr>
          <p:cNvPr id="4" name="Content Placeholder 3" descr="Screen Shot 2015-08-16 at 8.44.0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72" r="2288"/>
          <a:stretch/>
        </p:blipFill>
        <p:spPr>
          <a:xfrm>
            <a:off x="258710" y="1570755"/>
            <a:ext cx="8372772" cy="3865492"/>
          </a:xfrm>
        </p:spPr>
      </p:pic>
    </p:spTree>
    <p:extLst>
      <p:ext uri="{BB962C8B-B14F-4D97-AF65-F5344CB8AC3E}">
        <p14:creationId xmlns:p14="http://schemas.microsoft.com/office/powerpoint/2010/main" val="64495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How to measure</a:t>
            </a:r>
            <a:r>
              <a:rPr lang="en-US" baseline="0" dirty="0" smtClean="0">
                <a:solidFill>
                  <a:srgbClr val="984807"/>
                </a:solidFill>
              </a:rPr>
              <a:t> millions of end devices for their IPv6 capability?</a:t>
            </a:r>
            <a:endParaRPr lang="en-US" dirty="0">
              <a:solidFill>
                <a:srgbClr val="984807"/>
              </a:solidFill>
            </a:endParaRPr>
          </a:p>
        </p:txBody>
      </p:sp>
    </p:spTree>
    <p:extLst>
      <p:ext uri="{BB962C8B-B14F-4D97-AF65-F5344CB8AC3E}">
        <p14:creationId xmlns:p14="http://schemas.microsoft.com/office/powerpoint/2010/main" val="737577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What Else?</a:t>
            </a:r>
            <a:endParaRPr lang="en-US" dirty="0">
              <a:solidFill>
                <a:srgbClr val="984807"/>
              </a:solidFill>
            </a:endParaRPr>
          </a:p>
        </p:txBody>
      </p:sp>
      <p:sp>
        <p:nvSpPr>
          <p:cNvPr id="3" name="Content Placeholder 2"/>
          <p:cNvSpPr>
            <a:spLocks noGrp="1"/>
          </p:cNvSpPr>
          <p:nvPr>
            <p:ph idx="1"/>
          </p:nvPr>
        </p:nvSpPr>
        <p:spPr/>
        <p:txBody>
          <a:bodyPr/>
          <a:lstStyle/>
          <a:p>
            <a:pPr marL="0" indent="0">
              <a:buNone/>
            </a:pPr>
            <a:r>
              <a:rPr lang="en-US" dirty="0" smtClean="0"/>
              <a:t>Analysis of failure patterns to detect evidence of structured interception of DNS and Web retrieval</a:t>
            </a:r>
            <a:endParaRPr lang="en-US" dirty="0"/>
          </a:p>
        </p:txBody>
      </p:sp>
    </p:spTree>
    <p:extLst>
      <p:ext uri="{BB962C8B-B14F-4D97-AF65-F5344CB8AC3E}">
        <p14:creationId xmlns:p14="http://schemas.microsoft.com/office/powerpoint/2010/main" val="4221413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rPr>
              <a:t>Content Blocking in Iran?</a:t>
            </a:r>
            <a:endParaRPr lang="en-US" dirty="0">
              <a:solidFill>
                <a:srgbClr val="984807"/>
              </a:solidFill>
            </a:endParaRPr>
          </a:p>
        </p:txBody>
      </p:sp>
      <p:pic>
        <p:nvPicPr>
          <p:cNvPr id="4" name="Content Placeholder 3" descr="iraq.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1465" t="-6031" r="-23656" b="-8681"/>
          <a:stretch/>
        </p:blipFill>
        <p:spPr>
          <a:xfrm rot="5400000">
            <a:off x="442156" y="-967691"/>
            <a:ext cx="8229600" cy="9661746"/>
          </a:xfrm>
        </p:spPr>
      </p:pic>
      <p:sp>
        <p:nvSpPr>
          <p:cNvPr id="5" name="TextBox 4"/>
          <p:cNvSpPr txBox="1"/>
          <p:nvPr/>
        </p:nvSpPr>
        <p:spPr>
          <a:xfrm>
            <a:off x="1162065" y="4017273"/>
            <a:ext cx="2912613" cy="646331"/>
          </a:xfrm>
          <a:prstGeom prst="rect">
            <a:avLst/>
          </a:prstGeom>
          <a:solidFill>
            <a:schemeClr val="bg1"/>
          </a:solidFill>
        </p:spPr>
        <p:txBody>
          <a:bodyPr wrap="none" rtlCol="0">
            <a:spAutoFit/>
          </a:bodyPr>
          <a:lstStyle/>
          <a:p>
            <a:r>
              <a:rPr lang="en-US" dirty="0" smtClean="0">
                <a:solidFill>
                  <a:srgbClr val="984807"/>
                </a:solidFill>
                <a:latin typeface="AhnbergHand"/>
                <a:cs typeface="AhnbergHand"/>
              </a:rPr>
              <a:t>.</a:t>
            </a:r>
            <a:r>
              <a:rPr lang="en-US" dirty="0" err="1" smtClean="0">
                <a:solidFill>
                  <a:srgbClr val="984807"/>
                </a:solidFill>
                <a:latin typeface="AhnbergHand"/>
                <a:cs typeface="AhnbergHand"/>
              </a:rPr>
              <a:t>il</a:t>
            </a:r>
            <a:r>
              <a:rPr lang="en-US" dirty="0" smtClean="0">
                <a:solidFill>
                  <a:srgbClr val="984807"/>
                </a:solidFill>
                <a:latin typeface="AhnbergHand"/>
                <a:cs typeface="AhnbergHand"/>
              </a:rPr>
              <a:t> appears to use DNS</a:t>
            </a:r>
          </a:p>
          <a:p>
            <a:r>
              <a:rPr lang="en-US" dirty="0" smtClean="0">
                <a:solidFill>
                  <a:srgbClr val="984807"/>
                </a:solidFill>
                <a:latin typeface="AhnbergHand"/>
                <a:cs typeface="AhnbergHand"/>
              </a:rPr>
              <a:t>Response blocking</a:t>
            </a:r>
            <a:endParaRPr lang="en-US" dirty="0">
              <a:solidFill>
                <a:srgbClr val="984807"/>
              </a:solidFill>
              <a:latin typeface="AhnbergHand"/>
              <a:cs typeface="AhnbergHand"/>
            </a:endParaRPr>
          </a:p>
        </p:txBody>
      </p:sp>
      <p:sp>
        <p:nvSpPr>
          <p:cNvPr id="6" name="Freeform 5"/>
          <p:cNvSpPr/>
          <p:nvPr/>
        </p:nvSpPr>
        <p:spPr>
          <a:xfrm>
            <a:off x="4074289" y="5386044"/>
            <a:ext cx="693057" cy="1021553"/>
          </a:xfrm>
          <a:custGeom>
            <a:avLst/>
            <a:gdLst>
              <a:gd name="connsiteX0" fmla="*/ 499267 w 693057"/>
              <a:gd name="connsiteY0" fmla="*/ 897171 h 1021553"/>
              <a:gd name="connsiteX1" fmla="*/ 432864 w 693057"/>
              <a:gd name="connsiteY1" fmla="*/ 191658 h 1021553"/>
              <a:gd name="connsiteX2" fmla="*/ 17840 w 693057"/>
              <a:gd name="connsiteY2" fmla="*/ 50555 h 1021553"/>
              <a:gd name="connsiteX3" fmla="*/ 134047 w 693057"/>
              <a:gd name="connsiteY3" fmla="*/ 930371 h 1021553"/>
              <a:gd name="connsiteX4" fmla="*/ 656976 w 693057"/>
              <a:gd name="connsiteY4" fmla="*/ 946971 h 1021553"/>
              <a:gd name="connsiteX5" fmla="*/ 648676 w 693057"/>
              <a:gd name="connsiteY5" fmla="*/ 515364 h 10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057" h="1021553">
                <a:moveTo>
                  <a:pt x="499267" y="897171"/>
                </a:moveTo>
                <a:cubicBezTo>
                  <a:pt x="506184" y="614966"/>
                  <a:pt x="513102" y="332761"/>
                  <a:pt x="432864" y="191658"/>
                </a:cubicBezTo>
                <a:cubicBezTo>
                  <a:pt x="352626" y="50555"/>
                  <a:pt x="67643" y="-72564"/>
                  <a:pt x="17840" y="50555"/>
                </a:cubicBezTo>
                <a:cubicBezTo>
                  <a:pt x="-31963" y="173674"/>
                  <a:pt x="27524" y="780968"/>
                  <a:pt x="134047" y="930371"/>
                </a:cubicBezTo>
                <a:cubicBezTo>
                  <a:pt x="240570" y="1079774"/>
                  <a:pt x="571205" y="1016139"/>
                  <a:pt x="656976" y="946971"/>
                </a:cubicBezTo>
                <a:cubicBezTo>
                  <a:pt x="742748" y="877803"/>
                  <a:pt x="648676" y="515364"/>
                  <a:pt x="648676" y="5153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543346" y="2991051"/>
            <a:ext cx="1939317" cy="1200329"/>
          </a:xfrm>
          <a:prstGeom prst="rect">
            <a:avLst/>
          </a:prstGeom>
          <a:solidFill>
            <a:schemeClr val="bg1"/>
          </a:solidFill>
        </p:spPr>
        <p:txBody>
          <a:bodyPr wrap="square" rtlCol="0">
            <a:spAutoFit/>
          </a:bodyPr>
          <a:lstStyle/>
          <a:p>
            <a:r>
              <a:rPr lang="en-US" dirty="0" smtClean="0">
                <a:solidFill>
                  <a:srgbClr val="984807"/>
                </a:solidFill>
                <a:latin typeface="AhnbergHand"/>
                <a:cs typeface="AhnbergHand"/>
              </a:rPr>
              <a:t>.sexy appears to use Web</a:t>
            </a:r>
          </a:p>
          <a:p>
            <a:r>
              <a:rPr lang="en-US" dirty="0" smtClean="0">
                <a:solidFill>
                  <a:srgbClr val="984807"/>
                </a:solidFill>
                <a:latin typeface="AhnbergHand"/>
                <a:cs typeface="AhnbergHand"/>
              </a:rPr>
              <a:t>Response blocking</a:t>
            </a:r>
            <a:endParaRPr lang="en-US" dirty="0">
              <a:solidFill>
                <a:srgbClr val="984807"/>
              </a:solidFill>
              <a:latin typeface="AhnbergHand"/>
              <a:cs typeface="AhnbergHand"/>
            </a:endParaRPr>
          </a:p>
        </p:txBody>
      </p:sp>
      <p:sp>
        <p:nvSpPr>
          <p:cNvPr id="8" name="Freeform 7"/>
          <p:cNvSpPr/>
          <p:nvPr/>
        </p:nvSpPr>
        <p:spPr>
          <a:xfrm>
            <a:off x="6276904" y="5469800"/>
            <a:ext cx="693057" cy="1090197"/>
          </a:xfrm>
          <a:custGeom>
            <a:avLst/>
            <a:gdLst>
              <a:gd name="connsiteX0" fmla="*/ 499267 w 693057"/>
              <a:gd name="connsiteY0" fmla="*/ 897171 h 1021553"/>
              <a:gd name="connsiteX1" fmla="*/ 432864 w 693057"/>
              <a:gd name="connsiteY1" fmla="*/ 191658 h 1021553"/>
              <a:gd name="connsiteX2" fmla="*/ 17840 w 693057"/>
              <a:gd name="connsiteY2" fmla="*/ 50555 h 1021553"/>
              <a:gd name="connsiteX3" fmla="*/ 134047 w 693057"/>
              <a:gd name="connsiteY3" fmla="*/ 930371 h 1021553"/>
              <a:gd name="connsiteX4" fmla="*/ 656976 w 693057"/>
              <a:gd name="connsiteY4" fmla="*/ 946971 h 1021553"/>
              <a:gd name="connsiteX5" fmla="*/ 648676 w 693057"/>
              <a:gd name="connsiteY5" fmla="*/ 515364 h 10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057" h="1021553">
                <a:moveTo>
                  <a:pt x="499267" y="897171"/>
                </a:moveTo>
                <a:cubicBezTo>
                  <a:pt x="506184" y="614966"/>
                  <a:pt x="513102" y="332761"/>
                  <a:pt x="432864" y="191658"/>
                </a:cubicBezTo>
                <a:cubicBezTo>
                  <a:pt x="352626" y="50555"/>
                  <a:pt x="67643" y="-72564"/>
                  <a:pt x="17840" y="50555"/>
                </a:cubicBezTo>
                <a:cubicBezTo>
                  <a:pt x="-31963" y="173674"/>
                  <a:pt x="27524" y="780968"/>
                  <a:pt x="134047" y="930371"/>
                </a:cubicBezTo>
                <a:cubicBezTo>
                  <a:pt x="240570" y="1079774"/>
                  <a:pt x="571205" y="1016139"/>
                  <a:pt x="656976" y="946971"/>
                </a:cubicBezTo>
                <a:cubicBezTo>
                  <a:pt x="742748" y="877803"/>
                  <a:pt x="648676" y="515364"/>
                  <a:pt x="648676" y="5153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878656" y="4681285"/>
            <a:ext cx="1096069" cy="971118"/>
          </a:xfrm>
          <a:custGeom>
            <a:avLst/>
            <a:gdLst>
              <a:gd name="connsiteX0" fmla="*/ 134413 w 1096069"/>
              <a:gd name="connsiteY0" fmla="*/ 0 h 971118"/>
              <a:gd name="connsiteX1" fmla="*/ 76310 w 1096069"/>
              <a:gd name="connsiteY1" fmla="*/ 498009 h 971118"/>
              <a:gd name="connsiteX2" fmla="*/ 1047464 w 1096069"/>
              <a:gd name="connsiteY2" fmla="*/ 904717 h 971118"/>
              <a:gd name="connsiteX3" fmla="*/ 964459 w 1096069"/>
              <a:gd name="connsiteY3" fmla="*/ 722113 h 971118"/>
              <a:gd name="connsiteX4" fmla="*/ 1088966 w 1096069"/>
              <a:gd name="connsiteY4" fmla="*/ 913017 h 971118"/>
              <a:gd name="connsiteX5" fmla="*/ 831652 w 1096069"/>
              <a:gd name="connsiteY5" fmla="*/ 971118 h 97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069" h="971118">
                <a:moveTo>
                  <a:pt x="134413" y="0"/>
                </a:moveTo>
                <a:cubicBezTo>
                  <a:pt x="29274" y="173611"/>
                  <a:pt x="-75865" y="347223"/>
                  <a:pt x="76310" y="498009"/>
                </a:cubicBezTo>
                <a:cubicBezTo>
                  <a:pt x="228485" y="648795"/>
                  <a:pt x="899439" y="867366"/>
                  <a:pt x="1047464" y="904717"/>
                </a:cubicBezTo>
                <a:cubicBezTo>
                  <a:pt x="1195489" y="942068"/>
                  <a:pt x="957542" y="720730"/>
                  <a:pt x="964459" y="722113"/>
                </a:cubicBezTo>
                <a:cubicBezTo>
                  <a:pt x="971376" y="723496"/>
                  <a:pt x="1111101" y="871516"/>
                  <a:pt x="1088966" y="913017"/>
                </a:cubicBezTo>
                <a:cubicBezTo>
                  <a:pt x="1066832" y="954518"/>
                  <a:pt x="831652" y="971118"/>
                  <a:pt x="831652" y="97111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389695" y="4349279"/>
            <a:ext cx="715480" cy="1197066"/>
          </a:xfrm>
          <a:custGeom>
            <a:avLst/>
            <a:gdLst>
              <a:gd name="connsiteX0" fmla="*/ 412330 w 715480"/>
              <a:gd name="connsiteY0" fmla="*/ 0 h 1197066"/>
              <a:gd name="connsiteX1" fmla="*/ 5607 w 715480"/>
              <a:gd name="connsiteY1" fmla="*/ 531210 h 1197066"/>
              <a:gd name="connsiteX2" fmla="*/ 677945 w 715480"/>
              <a:gd name="connsiteY2" fmla="*/ 1186922 h 1197066"/>
              <a:gd name="connsiteX3" fmla="*/ 636443 w 715480"/>
              <a:gd name="connsiteY3" fmla="*/ 946218 h 1197066"/>
              <a:gd name="connsiteX4" fmla="*/ 694546 w 715480"/>
              <a:gd name="connsiteY4" fmla="*/ 1170322 h 1197066"/>
              <a:gd name="connsiteX5" fmla="*/ 470433 w 715480"/>
              <a:gd name="connsiteY5" fmla="*/ 1162021 h 119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480" h="1197066">
                <a:moveTo>
                  <a:pt x="412330" y="0"/>
                </a:moveTo>
                <a:cubicBezTo>
                  <a:pt x="186834" y="166695"/>
                  <a:pt x="-38662" y="333390"/>
                  <a:pt x="5607" y="531210"/>
                </a:cubicBezTo>
                <a:cubicBezTo>
                  <a:pt x="49876" y="729030"/>
                  <a:pt x="572806" y="1117754"/>
                  <a:pt x="677945" y="1186922"/>
                </a:cubicBezTo>
                <a:cubicBezTo>
                  <a:pt x="783084" y="1256090"/>
                  <a:pt x="633676" y="948985"/>
                  <a:pt x="636443" y="946218"/>
                </a:cubicBezTo>
                <a:cubicBezTo>
                  <a:pt x="639210" y="943451"/>
                  <a:pt x="722214" y="1134355"/>
                  <a:pt x="694546" y="1170322"/>
                </a:cubicBezTo>
                <a:cubicBezTo>
                  <a:pt x="666878" y="1206289"/>
                  <a:pt x="470433" y="1162021"/>
                  <a:pt x="470433" y="11620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39203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rPr>
              <a:t>Hong Kong</a:t>
            </a:r>
            <a:endParaRPr lang="en-US" dirty="0">
              <a:solidFill>
                <a:srgbClr val="984807"/>
              </a:solidFill>
            </a:endParaRPr>
          </a:p>
        </p:txBody>
      </p:sp>
      <p:pic>
        <p:nvPicPr>
          <p:cNvPr id="4" name="Content Placeholder 3" descr="ScreenShotpdf.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299" b="4887"/>
          <a:stretch/>
        </p:blipFill>
        <p:spPr>
          <a:xfrm rot="5400000">
            <a:off x="1382647" y="213560"/>
            <a:ext cx="6315414" cy="7503623"/>
          </a:xfrm>
        </p:spPr>
      </p:pic>
      <p:sp>
        <p:nvSpPr>
          <p:cNvPr id="5" name="TextBox 4"/>
          <p:cNvSpPr txBox="1"/>
          <p:nvPr/>
        </p:nvSpPr>
        <p:spPr>
          <a:xfrm>
            <a:off x="332019" y="3311760"/>
            <a:ext cx="6577259" cy="369332"/>
          </a:xfrm>
          <a:prstGeom prst="rect">
            <a:avLst/>
          </a:prstGeom>
          <a:solidFill>
            <a:srgbClr val="FFFFFF"/>
          </a:solidFill>
        </p:spPr>
        <p:txBody>
          <a:bodyPr wrap="none" rtlCol="0">
            <a:spAutoFit/>
          </a:bodyPr>
          <a:lstStyle/>
          <a:p>
            <a:r>
              <a:rPr lang="en-US" dirty="0" smtClean="0">
                <a:latin typeface="AhnbergHand"/>
                <a:cs typeface="AhnbergHand"/>
              </a:rPr>
              <a:t>That looks like a high (3%) DNS loss rate – why?</a:t>
            </a:r>
          </a:p>
        </p:txBody>
      </p:sp>
      <p:sp>
        <p:nvSpPr>
          <p:cNvPr id="6" name="Freeform 5"/>
          <p:cNvSpPr/>
          <p:nvPr/>
        </p:nvSpPr>
        <p:spPr>
          <a:xfrm>
            <a:off x="2647848" y="3776569"/>
            <a:ext cx="1750059" cy="2372943"/>
          </a:xfrm>
          <a:custGeom>
            <a:avLst/>
            <a:gdLst>
              <a:gd name="connsiteX0" fmla="*/ 0 w 1750059"/>
              <a:gd name="connsiteY0" fmla="*/ 0 h 2372943"/>
              <a:gd name="connsiteX1" fmla="*/ 622535 w 1750059"/>
              <a:gd name="connsiteY1" fmla="*/ 1070719 h 2372943"/>
              <a:gd name="connsiteX2" fmla="*/ 1676694 w 1750059"/>
              <a:gd name="connsiteY2" fmla="*/ 2315742 h 2372943"/>
              <a:gd name="connsiteX3" fmla="*/ 1668394 w 1750059"/>
              <a:gd name="connsiteY3" fmla="*/ 2182940 h 2372943"/>
              <a:gd name="connsiteX4" fmla="*/ 1734798 w 1750059"/>
              <a:gd name="connsiteY4" fmla="*/ 2357243 h 2372943"/>
              <a:gd name="connsiteX5" fmla="*/ 1419380 w 1750059"/>
              <a:gd name="connsiteY5" fmla="*/ 2232741 h 237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0059" h="2372943">
                <a:moveTo>
                  <a:pt x="0" y="0"/>
                </a:moveTo>
                <a:cubicBezTo>
                  <a:pt x="171543" y="342381"/>
                  <a:pt x="343086" y="684762"/>
                  <a:pt x="622535" y="1070719"/>
                </a:cubicBezTo>
                <a:cubicBezTo>
                  <a:pt x="901984" y="1456676"/>
                  <a:pt x="1502384" y="2130372"/>
                  <a:pt x="1676694" y="2315742"/>
                </a:cubicBezTo>
                <a:cubicBezTo>
                  <a:pt x="1851004" y="2501112"/>
                  <a:pt x="1658710" y="2176023"/>
                  <a:pt x="1668394" y="2182940"/>
                </a:cubicBezTo>
                <a:cubicBezTo>
                  <a:pt x="1678078" y="2189857"/>
                  <a:pt x="1776300" y="2348943"/>
                  <a:pt x="1734798" y="2357243"/>
                </a:cubicBezTo>
                <a:cubicBezTo>
                  <a:pt x="1693296" y="2365543"/>
                  <a:pt x="1556338" y="2299142"/>
                  <a:pt x="1419380" y="22327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71490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5127</TotalTime>
  <Words>4895</Words>
  <Application>Microsoft Macintosh PowerPoint</Application>
  <PresentationFormat>On-screen Show (4:3)</PresentationFormat>
  <Paragraphs>564</Paragraphs>
  <Slides>92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AhnbergHand</vt:lpstr>
      <vt:lpstr>Calibri</vt:lpstr>
      <vt:lpstr>Lucida Console</vt:lpstr>
      <vt:lpstr>Max's Handwritin</vt:lpstr>
      <vt:lpstr>Powderfinger Type</vt:lpstr>
      <vt:lpstr>Arial</vt:lpstr>
      <vt:lpstr>Office Theme</vt:lpstr>
      <vt:lpstr>Measuring the End User</vt:lpstr>
      <vt:lpstr>Measurement Bias</vt:lpstr>
      <vt:lpstr>“Measurable” Questions?</vt:lpstr>
      <vt:lpstr>Users vs Infrastructure</vt:lpstr>
      <vt:lpstr>The Internet is all about US!</vt:lpstr>
      <vt:lpstr>What’s the question?</vt:lpstr>
      <vt:lpstr>The Challenge:</vt:lpstr>
      <vt:lpstr>For example… IPv6</vt:lpstr>
      <vt:lpstr>How to measure millions of end devices for their IPv6 capability?</vt:lpstr>
      <vt:lpstr>How to measure millions of end devices for their IPv6 capability?</vt:lpstr>
      <vt:lpstr>How to measure millions of end devices for their IPv6 capability?</vt:lpstr>
      <vt:lpstr>Ads are ubiquitous</vt:lpstr>
      <vt:lpstr>Ads are ubiquitous</vt:lpstr>
      <vt:lpstr>Ads are ubiquitous</vt:lpstr>
      <vt:lpstr>Ads use active scripts</vt:lpstr>
      <vt:lpstr>Adobe Flash and the network</vt:lpstr>
      <vt:lpstr>Adobe Flash and the network</vt:lpstr>
      <vt:lpstr>APNIC’s measurement technique</vt:lpstr>
      <vt:lpstr>The Ad Measurement Technique</vt:lpstr>
      <vt:lpstr>The Ad Measurement Technique</vt:lpstr>
      <vt:lpstr>The Ad Measurement Technique</vt:lpstr>
      <vt:lpstr>The Ad Measurement Technique</vt:lpstr>
      <vt:lpstr>The Ad Measurement Technique</vt:lpstr>
      <vt:lpstr>The Ad Measurement Technique</vt:lpstr>
      <vt:lpstr>Experiment Variables</vt:lpstr>
      <vt:lpstr>Experiment Variables</vt:lpstr>
      <vt:lpstr>Experiment Variables</vt:lpstr>
      <vt:lpstr>What’s it good for?</vt:lpstr>
      <vt:lpstr>(Some) Studies so far</vt:lpstr>
      <vt:lpstr>But…</vt:lpstr>
      <vt:lpstr>In Summary…</vt:lpstr>
      <vt:lpstr>PowerPoint Presentation</vt:lpstr>
      <vt:lpstr>Additional Slides</vt:lpstr>
      <vt:lpstr>Advertising placement logic</vt:lpstr>
      <vt:lpstr>PowerPoint Presentation</vt:lpstr>
      <vt:lpstr>PowerPoint Presentation</vt:lpstr>
      <vt:lpstr>PowerPoint Presentation</vt:lpstr>
      <vt:lpstr>PowerPoint Presentation</vt:lpstr>
      <vt:lpstr>PowerPoint Presentation</vt:lpstr>
      <vt:lpstr>Fresh Eyeballs</vt:lpstr>
      <vt:lpstr>Ad Placement Profile</vt:lpstr>
      <vt:lpstr>Daily Variance in Placements</vt:lpstr>
      <vt:lpstr>Success!</vt:lpstr>
      <vt:lpstr>Success … of a sort!</vt:lpstr>
      <vt:lpstr>“Raw” AD counts per day</vt:lpstr>
      <vt:lpstr>Impressions per Country</vt:lpstr>
      <vt:lpstr>ITU-T’s Internet User Census</vt:lpstr>
      <vt:lpstr>“Weighting” sample data to correct AD Placement bias</vt:lpstr>
      <vt:lpstr>Weighting the Results</vt:lpstr>
      <vt:lpstr>Measuring ALL of the Internet</vt:lpstr>
      <vt:lpstr>What does this allow?</vt:lpstr>
      <vt:lpstr>1. Measuring IPv6</vt:lpstr>
      <vt:lpstr>Measuring IPv6</vt:lpstr>
      <vt:lpstr>What we see (Web Log)</vt:lpstr>
      <vt:lpstr>What we see (Web Log)</vt:lpstr>
      <vt:lpstr>What we see (Web Log)</vt:lpstr>
      <vt:lpstr>What we see (Web Log)</vt:lpstr>
      <vt:lpstr>What we see (Web Log)</vt:lpstr>
      <vt:lpstr>IPv6 Deployment</vt:lpstr>
      <vt:lpstr>Google’s view:</vt:lpstr>
      <vt:lpstr>Why are they different?</vt:lpstr>
      <vt:lpstr>IPv6 Deployment in the US</vt:lpstr>
      <vt:lpstr>IPv6 Deployment in Comcast</vt:lpstr>
      <vt:lpstr>Measuring Platforms –  July 2015</vt:lpstr>
      <vt:lpstr>Measuring Platforms –  January 2016</vt:lpstr>
      <vt:lpstr>Measuring Browsers –  July 2015</vt:lpstr>
      <vt:lpstr>Measuring Browsers –  January 2016</vt:lpstr>
      <vt:lpstr>2. Measuring DNS Behaviours</vt:lpstr>
      <vt:lpstr>Measuring DNSSEC</vt:lpstr>
      <vt:lpstr>What We See (DNS Log)</vt:lpstr>
      <vt:lpstr>DNSSEC Validation</vt:lpstr>
      <vt:lpstr>DNSSEC Validation in Sweden</vt:lpstr>
      <vt:lpstr>DNSSEC Validation in US</vt:lpstr>
      <vt:lpstr>What Else?</vt:lpstr>
      <vt:lpstr>Foreign (CC) Resolution: Top Resolvers by AS</vt:lpstr>
      <vt:lpstr>Offshore DNS from HK Users</vt:lpstr>
      <vt:lpstr>Offshore DNS from HK Users</vt:lpstr>
      <vt:lpstr>Market Penetration of Google’s Public DNS</vt:lpstr>
      <vt:lpstr>3. Digital Stalking</vt:lpstr>
      <vt:lpstr>7</vt:lpstr>
      <vt:lpstr>Some Stalker Numbers</vt:lpstr>
      <vt:lpstr>PowerPoint Presentation</vt:lpstr>
      <vt:lpstr>Online Privacy? Really?</vt:lpstr>
      <vt:lpstr>Stalking Rates by Country</vt:lpstr>
      <vt:lpstr>Stalking Delay</vt:lpstr>
      <vt:lpstr>Top 25 International Stalkers</vt:lpstr>
      <vt:lpstr>The Leakiest Browser!</vt:lpstr>
      <vt:lpstr>4. Access ISP Market Share </vt:lpstr>
      <vt:lpstr>Market Share in HK </vt:lpstr>
      <vt:lpstr>What Else?</vt:lpstr>
      <vt:lpstr>Content Blocking in Iran?</vt:lpstr>
      <vt:lpstr>Hong Kong</vt:lpstr>
    </vt:vector>
  </TitlesOfParts>
  <Company>APNIC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the End User</dc:title>
  <dc:creator>Geoff Huston</dc:creator>
  <cp:lastModifiedBy>Geoff Huston</cp:lastModifiedBy>
  <cp:revision>84</cp:revision>
  <dcterms:created xsi:type="dcterms:W3CDTF">2014-03-06T06:00:32Z</dcterms:created>
  <dcterms:modified xsi:type="dcterms:W3CDTF">2016-02-05T05:13:14Z</dcterms:modified>
</cp:coreProperties>
</file>