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94" r:id="rId3"/>
    <p:sldId id="338" r:id="rId4"/>
    <p:sldId id="295" r:id="rId5"/>
    <p:sldId id="308" r:id="rId6"/>
    <p:sldId id="339" r:id="rId7"/>
    <p:sldId id="297" r:id="rId8"/>
    <p:sldId id="333" r:id="rId9"/>
    <p:sldId id="257" r:id="rId10"/>
    <p:sldId id="30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2" r:id="rId20"/>
    <p:sldId id="273" r:id="rId21"/>
    <p:sldId id="298" r:id="rId22"/>
    <p:sldId id="303" r:id="rId23"/>
    <p:sldId id="340" r:id="rId24"/>
    <p:sldId id="299" r:id="rId25"/>
    <p:sldId id="301" r:id="rId26"/>
    <p:sldId id="304" r:id="rId27"/>
    <p:sldId id="341" r:id="rId28"/>
    <p:sldId id="274" r:id="rId29"/>
    <p:sldId id="302" r:id="rId30"/>
    <p:sldId id="305" r:id="rId31"/>
    <p:sldId id="319" r:id="rId32"/>
    <p:sldId id="320" r:id="rId33"/>
    <p:sldId id="329" r:id="rId34"/>
    <p:sldId id="327" r:id="rId35"/>
    <p:sldId id="328" r:id="rId36"/>
    <p:sldId id="330" r:id="rId37"/>
    <p:sldId id="342" r:id="rId38"/>
    <p:sldId id="322" r:id="rId39"/>
    <p:sldId id="335" r:id="rId40"/>
    <p:sldId id="334" r:id="rId41"/>
    <p:sldId id="315" r:id="rId42"/>
    <p:sldId id="276" r:id="rId43"/>
    <p:sldId id="277" r:id="rId44"/>
    <p:sldId id="278" r:id="rId45"/>
    <p:sldId id="310" r:id="rId46"/>
    <p:sldId id="343" r:id="rId47"/>
    <p:sldId id="344" r:id="rId48"/>
    <p:sldId id="313" r:id="rId49"/>
    <p:sldId id="314" r:id="rId50"/>
    <p:sldId id="346" r:id="rId51"/>
    <p:sldId id="337" r:id="rId52"/>
    <p:sldId id="287" r:id="rId53"/>
    <p:sldId id="288" r:id="rId54"/>
    <p:sldId id="325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713"/>
  </p:normalViewPr>
  <p:slideViewPr>
    <p:cSldViewPr snapToGrid="0" snapToObjects="1">
      <p:cViewPr varScale="1">
        <p:scale>
          <a:sx n="145" d="100"/>
          <a:sy n="145" d="100"/>
        </p:scale>
        <p:origin x="200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A2EC-ADB3-1A47-BEA1-D3D766A42636}" type="datetimeFigureOut">
              <a:rPr lang="en-US" smtClean="0"/>
              <a:t>2/2/16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8552-6F3A-FE4D-BBC7-A315D743F2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2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8552-6F3A-FE4D-BBC7-A315D743F2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97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16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9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7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46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46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9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86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36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9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61B-FA7C-C549-A063-81DEAABB7BE4}" type="datetimeFigureOut">
              <a:rPr lang="en-US" smtClean="0"/>
              <a:t>2/2/16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1E70-659B-3B40-99D7-84D73E5429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Powderfinger Type"/>
                <a:cs typeface="Powderfinger Type"/>
              </a:rPr>
              <a:t>IPv6 Performance</a:t>
            </a:r>
            <a:endParaRPr lang="en-AU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2000" dirty="0" smtClean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APNIC Labs</a:t>
            </a:r>
          </a:p>
          <a:p>
            <a:pPr algn="r"/>
            <a:r>
              <a:rPr lang="en-AU" sz="2000" dirty="0" smtClean="0">
                <a:latin typeface="AhnbergHand"/>
                <a:cs typeface="AhnbergHand"/>
              </a:rPr>
              <a:t>February 2015</a:t>
            </a:r>
            <a:endParaRPr lang="en-AU" sz="20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27618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Compare two data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The first data set has been collected across 2011</a:t>
            </a:r>
          </a:p>
          <a:p>
            <a:pPr lvl="1"/>
            <a:r>
              <a:rPr lang="en-AU" dirty="0" smtClean="0"/>
              <a:t>Teredo and 6to4 were still active as IPv6 mechanisms</a:t>
            </a:r>
          </a:p>
          <a:p>
            <a:pPr lvl="1"/>
            <a:r>
              <a:rPr lang="en-AU" dirty="0" smtClean="0"/>
              <a:t>Little in the way of other IPv6 services</a:t>
            </a:r>
          </a:p>
          <a:p>
            <a:r>
              <a:rPr lang="en-AU" dirty="0" smtClean="0"/>
              <a:t>The second data set has been collected across </a:t>
            </a:r>
            <a:r>
              <a:rPr lang="en-AU" dirty="0" smtClean="0"/>
              <a:t>2015/2016</a:t>
            </a:r>
            <a:endParaRPr lang="en-AU" dirty="0" smtClean="0"/>
          </a:p>
          <a:p>
            <a:pPr lvl="1"/>
            <a:r>
              <a:rPr lang="en-AU" dirty="0" smtClean="0"/>
              <a:t>Missing comparative IPv4 data for the period September – October </a:t>
            </a:r>
            <a:r>
              <a:rPr lang="en-AU" dirty="0" smtClean="0">
                <a:sym typeface="Wingdings"/>
              </a:rPr>
              <a:t>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2011 - Measuring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</p:spTree>
    <p:extLst>
      <p:ext uri="{BB962C8B-B14F-4D97-AF65-F5344CB8AC3E}">
        <p14:creationId xmlns:p14="http://schemas.microsoft.com/office/powerpoint/2010/main" val="312403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3" name="TextBox 2"/>
          <p:cNvSpPr txBox="1"/>
          <p:nvPr/>
        </p:nvSpPr>
        <p:spPr>
          <a:xfrm rot="21071440">
            <a:off x="1323473" y="2941053"/>
            <a:ext cx="408292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this failure rate for V6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 incredibly high?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15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94" b="-1831"/>
          <a:stretch/>
        </p:blipFill>
        <p:spPr>
          <a:xfrm>
            <a:off x="457200" y="922422"/>
            <a:ext cx="8229600" cy="5935578"/>
          </a:xfrm>
        </p:spPr>
      </p:pic>
      <p:sp>
        <p:nvSpPr>
          <p:cNvPr id="5" name="TextBox 4"/>
          <p:cNvSpPr txBox="1"/>
          <p:nvPr/>
        </p:nvSpPr>
        <p:spPr>
          <a:xfrm>
            <a:off x="3154078" y="5021539"/>
            <a:ext cx="356295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And why is the V4 relative failure rate dropping over time?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 rot="826162">
            <a:off x="5943040" y="4627268"/>
            <a:ext cx="252215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What is this spike?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51124" y="5106737"/>
            <a:ext cx="366867" cy="427789"/>
          </a:xfrm>
          <a:custGeom>
            <a:avLst/>
            <a:gdLst>
              <a:gd name="connsiteX0" fmla="*/ 361402 w 366867"/>
              <a:gd name="connsiteY0" fmla="*/ 0 h 427789"/>
              <a:gd name="connsiteX1" fmla="*/ 321297 w 366867"/>
              <a:gd name="connsiteY1" fmla="*/ 294105 h 427789"/>
              <a:gd name="connsiteX2" fmla="*/ 27192 w 366867"/>
              <a:gd name="connsiteY2" fmla="*/ 320842 h 427789"/>
              <a:gd name="connsiteX3" fmla="*/ 67297 w 366867"/>
              <a:gd name="connsiteY3" fmla="*/ 200526 h 427789"/>
              <a:gd name="connsiteX4" fmla="*/ 455 w 366867"/>
              <a:gd name="connsiteY4" fmla="*/ 334210 h 427789"/>
              <a:gd name="connsiteX5" fmla="*/ 107402 w 366867"/>
              <a:gd name="connsiteY5" fmla="*/ 427789 h 42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67" h="427789">
                <a:moveTo>
                  <a:pt x="361402" y="0"/>
                </a:moveTo>
                <a:cubicBezTo>
                  <a:pt x="369200" y="120315"/>
                  <a:pt x="376999" y="240631"/>
                  <a:pt x="321297" y="294105"/>
                </a:cubicBezTo>
                <a:cubicBezTo>
                  <a:pt x="265595" y="347579"/>
                  <a:pt x="69525" y="336439"/>
                  <a:pt x="27192" y="320842"/>
                </a:cubicBezTo>
                <a:cubicBezTo>
                  <a:pt x="-15141" y="305246"/>
                  <a:pt x="71753" y="198298"/>
                  <a:pt x="67297" y="200526"/>
                </a:cubicBezTo>
                <a:cubicBezTo>
                  <a:pt x="62841" y="202754"/>
                  <a:pt x="-6229" y="296333"/>
                  <a:pt x="455" y="334210"/>
                </a:cubicBezTo>
                <a:cubicBezTo>
                  <a:pt x="7139" y="372087"/>
                  <a:pt x="107402" y="427789"/>
                  <a:pt x="107402" y="427789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2011 - Relative Connection Failure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154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52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22475" y="1836314"/>
            <a:ext cx="7513728" cy="3416320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hnbergHand"/>
              </a:rPr>
              <a:t>The failure rate for V4 decreases as the volume of experiments increases – which implies that the number of “naked SYNs” being sent to the servers is not related to the number of tests being performed.</a:t>
            </a:r>
          </a:p>
          <a:p>
            <a:endParaRPr lang="en-US" sz="2400" dirty="0" smtClean="0">
              <a:cs typeface="AhnbergHand"/>
            </a:endParaRPr>
          </a:p>
          <a:p>
            <a:r>
              <a:rPr lang="en-US" sz="2400" dirty="0" smtClean="0">
                <a:cs typeface="AhnbergHand"/>
              </a:rPr>
              <a:t>Aside from residual IPv4 failures in the image fetch due to device resets, connection dropouts, </a:t>
            </a:r>
            <a:r>
              <a:rPr lang="en-US" sz="2400" dirty="0" err="1" smtClean="0">
                <a:cs typeface="AhnbergHand"/>
              </a:rPr>
              <a:t>etc</a:t>
            </a:r>
            <a:r>
              <a:rPr lang="en-US" sz="2400" dirty="0" smtClean="0">
                <a:cs typeface="AhnbergHand"/>
              </a:rPr>
              <a:t>,  the bulk of the recorded failures here is probably attributable to bots doing all-of-address scanning on port 80</a:t>
            </a:r>
          </a:p>
        </p:txBody>
      </p:sp>
    </p:spTree>
    <p:extLst>
      <p:ext uri="{BB962C8B-B14F-4D97-AF65-F5344CB8AC3E}">
        <p14:creationId xmlns:p14="http://schemas.microsoft.com/office/powerpoint/2010/main" val="147838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26" b="21"/>
          <a:stretch/>
        </p:blipFill>
        <p:spPr>
          <a:xfrm>
            <a:off x="457200" y="909054"/>
            <a:ext cx="7928286" cy="5628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going on with IPv4?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87117" y="2325591"/>
            <a:ext cx="294740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Syn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 attacks?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65684" y="2694923"/>
            <a:ext cx="1858211" cy="54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4060822" y="2694923"/>
            <a:ext cx="2396125" cy="99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0822" y="2694923"/>
            <a:ext cx="3465599" cy="2839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4060822" y="2694923"/>
            <a:ext cx="3585915" cy="2358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0190" y="5210132"/>
            <a:ext cx="358591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nbergHand"/>
                <a:cs typeface="AhnbergHand"/>
              </a:rPr>
              <a:t>bot scanning on port 80?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0822" y="5534526"/>
            <a:ext cx="1048300" cy="402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6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48" b="-1831"/>
          <a:stretch/>
        </p:blipFill>
        <p:spPr>
          <a:xfrm>
            <a:off x="457200" y="936626"/>
            <a:ext cx="8229600" cy="59213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What about IPv6?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4962" y="2052675"/>
            <a:ext cx="3522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Local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Miredo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 Relay Failures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664962" y="2422007"/>
            <a:ext cx="1761348" cy="906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5368" y="2422007"/>
            <a:ext cx="570942" cy="65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26310" y="2422007"/>
            <a:ext cx="217795" cy="198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6426310" y="2422007"/>
            <a:ext cx="832743" cy="54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6426310" y="2422007"/>
            <a:ext cx="1474427" cy="35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7936" y="4892128"/>
            <a:ext cx="3937498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Why is the base failure rate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f all IPv6 connections sitting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hnbergHand"/>
                <a:cs typeface="AhnbergHand"/>
              </a:rPr>
              <a:t>at 40%? This is amazingly bad!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392910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98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V6 Failure Rate by Address Type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1830"/>
          <a:stretch/>
        </p:blipFill>
        <p:spPr>
          <a:xfrm>
            <a:off x="457200" y="755650"/>
            <a:ext cx="8229600" cy="5937250"/>
          </a:xfrm>
        </p:spPr>
      </p:pic>
      <p:sp>
        <p:nvSpPr>
          <p:cNvPr id="3" name="TextBox 2"/>
          <p:cNvSpPr txBox="1"/>
          <p:nvPr/>
        </p:nvSpPr>
        <p:spPr>
          <a:xfrm>
            <a:off x="1712323" y="3430165"/>
            <a:ext cx="195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All V6 Average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59977" y="3766026"/>
            <a:ext cx="1101932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88C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547" y="3010117"/>
            <a:ext cx="102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397" y="3850213"/>
            <a:ext cx="97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3609" y="4270262"/>
            <a:ext cx="1032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8461" y="3253866"/>
            <a:ext cx="2431688" cy="814071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3273" y="4267785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91117" y="4671241"/>
            <a:ext cx="2038096" cy="1329377"/>
          </a:xfrm>
          <a:custGeom>
            <a:avLst/>
            <a:gdLst>
              <a:gd name="connsiteX0" fmla="*/ 0 w 2061738"/>
              <a:gd name="connsiteY0" fmla="*/ 0 h 740355"/>
              <a:gd name="connsiteX1" fmla="*/ 1609521 w 2061738"/>
              <a:gd name="connsiteY1" fmla="*/ 575961 h 740355"/>
              <a:gd name="connsiteX2" fmla="*/ 2052509 w 2061738"/>
              <a:gd name="connsiteY2" fmla="*/ 679338 h 740355"/>
              <a:gd name="connsiteX3" fmla="*/ 1919613 w 2061738"/>
              <a:gd name="connsiteY3" fmla="*/ 590729 h 740355"/>
              <a:gd name="connsiteX4" fmla="*/ 2037743 w 2061738"/>
              <a:gd name="connsiteY4" fmla="*/ 723643 h 740355"/>
              <a:gd name="connsiteX5" fmla="*/ 1801483 w 2061738"/>
              <a:gd name="connsiteY5" fmla="*/ 738411 h 7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1738" h="740355">
                <a:moveTo>
                  <a:pt x="0" y="0"/>
                </a:moveTo>
                <a:lnTo>
                  <a:pt x="1609521" y="575961"/>
                </a:lnTo>
                <a:cubicBezTo>
                  <a:pt x="1951606" y="689184"/>
                  <a:pt x="2000827" y="676877"/>
                  <a:pt x="2052509" y="679338"/>
                </a:cubicBezTo>
                <a:cubicBezTo>
                  <a:pt x="2104191" y="681799"/>
                  <a:pt x="1922074" y="583345"/>
                  <a:pt x="1919613" y="590729"/>
                </a:cubicBezTo>
                <a:cubicBezTo>
                  <a:pt x="1917152" y="598113"/>
                  <a:pt x="2057431" y="699029"/>
                  <a:pt x="2037743" y="723643"/>
                </a:cubicBezTo>
                <a:cubicBezTo>
                  <a:pt x="2018055" y="748257"/>
                  <a:pt x="1801483" y="738411"/>
                  <a:pt x="1801483" y="738411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6to4 Failure is Local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6to4 failure appears to be related to two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client’s site has a protocol 41 firewall filter rule for incoming traffic</a:t>
            </a:r>
            <a:r>
              <a:rPr lang="en-US" dirty="0"/>
              <a:t> </a:t>
            </a:r>
            <a:r>
              <a:rPr lang="en-US" dirty="0" smtClean="0"/>
              <a:t>(this is possibly more prevalent in </a:t>
            </a:r>
            <a:r>
              <a:rPr lang="en-US" dirty="0" err="1" smtClean="0"/>
              <a:t>AsiaPac</a:t>
            </a:r>
            <a:r>
              <a:rPr lang="en-US" dirty="0"/>
              <a:t> </a:t>
            </a:r>
            <a:r>
              <a:rPr lang="en-US" dirty="0" smtClean="0"/>
              <a:t>than in Europe)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Load / delay / reliability issues in the server’s chosen outbound 6to4 relay (noted in the data gathered at the US server)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Even so, the 10% to 20% connection failure rate for 6to4 is unacceptably high!</a:t>
            </a:r>
          </a:p>
        </p:txBody>
      </p:sp>
    </p:spTree>
    <p:extLst>
      <p:ext uri="{BB962C8B-B14F-4D97-AF65-F5344CB8AC3E}">
        <p14:creationId xmlns:p14="http://schemas.microsoft.com/office/powerpoint/2010/main" val="293806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83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Unicast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January – March 2012:</a:t>
            </a:r>
          </a:p>
          <a:p>
            <a:pPr marL="400050" lvl="1" indent="0">
              <a:buNone/>
            </a:pPr>
            <a:r>
              <a:rPr lang="en-US" dirty="0" smtClean="0"/>
              <a:t>110,761 successful V6 connecting endpoints</a:t>
            </a:r>
          </a:p>
          <a:p>
            <a:pPr marL="400050" lvl="1" indent="0">
              <a:buNone/>
            </a:pPr>
            <a:r>
              <a:rPr lang="en-US" dirty="0" smtClean="0"/>
              <a:t>6,227 failures</a:t>
            </a:r>
          </a:p>
          <a:p>
            <a:pPr marL="400050" lvl="1" indent="0">
              <a:buNone/>
            </a:pPr>
            <a:r>
              <a:rPr lang="en-US" dirty="0" smtClean="0"/>
              <a:t>That’s a failure rate of 5.3%!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7 clients used fe80:: link local addresses</a:t>
            </a:r>
          </a:p>
          <a:p>
            <a:pPr marL="400050" lvl="1" indent="0">
              <a:buNone/>
            </a:pPr>
            <a:r>
              <a:rPr lang="en-US" dirty="0"/>
              <a:t>7</a:t>
            </a:r>
            <a:r>
              <a:rPr lang="en-US" dirty="0" smtClean="0"/>
              <a:t> clients used fc00:/7 ULA source addresses</a:t>
            </a:r>
          </a:p>
          <a:p>
            <a:pPr marL="400050" lvl="1" indent="0">
              <a:buNone/>
            </a:pPr>
            <a:r>
              <a:rPr lang="en-US" dirty="0" smtClean="0"/>
              <a:t>2 clients used fec0::/16 deprecated site local addresses</a:t>
            </a:r>
          </a:p>
          <a:p>
            <a:pPr marL="400050" lvl="1" indent="0">
              <a:buNone/>
            </a:pPr>
            <a:r>
              <a:rPr lang="en-US" dirty="0" smtClean="0"/>
              <a:t>16 clients used 1f02:d9fc::/16 </a:t>
            </a:r>
          </a:p>
          <a:p>
            <a:pPr marL="400050" lvl="1" indent="0">
              <a:buNone/>
            </a:pPr>
            <a:r>
              <a:rPr lang="en-US" dirty="0" smtClean="0"/>
              <a:t>Nobody used 3ffe::/16 prefixes!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23964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164" y="274638"/>
            <a:ext cx="74896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Data Set 2:</a:t>
            </a:r>
            <a:br>
              <a:rPr lang="en-AU" dirty="0" smtClean="0"/>
            </a:br>
            <a:r>
              <a:rPr lang="en-AU" dirty="0" smtClean="0"/>
              <a:t>Connection Failure in </a:t>
            </a:r>
            <a:r>
              <a:rPr lang="en-AU" dirty="0" smtClean="0"/>
              <a:t>2015/2016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661"/>
            <a:ext cx="8229600" cy="4106502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January 2015– January 2016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tr-TR" dirty="0" smtClean="0"/>
              <a:t>37,292,489</a:t>
            </a:r>
            <a:r>
              <a:rPr lang="en-AU" dirty="0" smtClean="0"/>
              <a:t> IPv6 endpoints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1,289,699 Failure rate (</a:t>
            </a:r>
            <a:r>
              <a:rPr lang="en-AU" dirty="0" smtClean="0">
                <a:solidFill>
                  <a:srgbClr val="FF0000"/>
                </a:solidFill>
              </a:rPr>
              <a:t>3.46%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75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1" y="1142724"/>
            <a:ext cx="8531524" cy="5479702"/>
          </a:xfrm>
        </p:spPr>
      </p:pic>
    </p:spTree>
    <p:extLst>
      <p:ext uri="{BB962C8B-B14F-4D97-AF65-F5344CB8AC3E}">
        <p14:creationId xmlns:p14="http://schemas.microsoft.com/office/powerpoint/2010/main" val="274194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8" y="1159976"/>
            <a:ext cx="8531524" cy="5479702"/>
          </a:xfrm>
        </p:spPr>
      </p:pic>
      <p:sp>
        <p:nvSpPr>
          <p:cNvPr id="5" name="TextBox 4"/>
          <p:cNvSpPr txBox="1"/>
          <p:nvPr/>
        </p:nvSpPr>
        <p:spPr>
          <a:xfrm>
            <a:off x="4906836" y="2582229"/>
            <a:ext cx="84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Flash!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73139" y="3244136"/>
            <a:ext cx="181456" cy="306440"/>
          </a:xfrm>
          <a:custGeom>
            <a:avLst/>
            <a:gdLst>
              <a:gd name="connsiteX0" fmla="*/ 98965 w 181456"/>
              <a:gd name="connsiteY0" fmla="*/ 0 h 306440"/>
              <a:gd name="connsiteX1" fmla="*/ 98965 w 181456"/>
              <a:gd name="connsiteY1" fmla="*/ 296874 h 306440"/>
              <a:gd name="connsiteX2" fmla="*/ 181437 w 181456"/>
              <a:gd name="connsiteY2" fmla="*/ 239149 h 306440"/>
              <a:gd name="connsiteX3" fmla="*/ 90718 w 181456"/>
              <a:gd name="connsiteY3" fmla="*/ 296874 h 306440"/>
              <a:gd name="connsiteX4" fmla="*/ 0 w 181456"/>
              <a:gd name="connsiteY4" fmla="*/ 214409 h 3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56" h="306440">
                <a:moveTo>
                  <a:pt x="98965" y="0"/>
                </a:moveTo>
                <a:cubicBezTo>
                  <a:pt x="92092" y="128508"/>
                  <a:pt x="85220" y="257016"/>
                  <a:pt x="98965" y="296874"/>
                </a:cubicBezTo>
                <a:cubicBezTo>
                  <a:pt x="112710" y="336732"/>
                  <a:pt x="182811" y="239149"/>
                  <a:pt x="181437" y="239149"/>
                </a:cubicBezTo>
                <a:cubicBezTo>
                  <a:pt x="180063" y="239149"/>
                  <a:pt x="120958" y="300997"/>
                  <a:pt x="90718" y="296874"/>
                </a:cubicBezTo>
                <a:cubicBezTo>
                  <a:pt x="60478" y="292751"/>
                  <a:pt x="0" y="214409"/>
                  <a:pt x="0" y="214409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243016" y="4777350"/>
            <a:ext cx="21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HTML5 + TLS +</a:t>
            </a:r>
          </a:p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Mobile Devices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47460" y="5059687"/>
            <a:ext cx="1216407" cy="321868"/>
          </a:xfrm>
          <a:custGeom>
            <a:avLst/>
            <a:gdLst>
              <a:gd name="connsiteX0" fmla="*/ 0 w 1216407"/>
              <a:gd name="connsiteY0" fmla="*/ 321868 h 321868"/>
              <a:gd name="connsiteX1" fmla="*/ 692758 w 1216407"/>
              <a:gd name="connsiteY1" fmla="*/ 115705 h 321868"/>
              <a:gd name="connsiteX2" fmla="*/ 1212327 w 1216407"/>
              <a:gd name="connsiteY2" fmla="*/ 99212 h 321868"/>
              <a:gd name="connsiteX3" fmla="*/ 948419 w 1216407"/>
              <a:gd name="connsiteY3" fmla="*/ 254 h 321868"/>
              <a:gd name="connsiteX4" fmla="*/ 1204080 w 1216407"/>
              <a:gd name="connsiteY4" fmla="*/ 132198 h 321868"/>
              <a:gd name="connsiteX5" fmla="*/ 1080373 w 1216407"/>
              <a:gd name="connsiteY5" fmla="*/ 280635 h 32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407" h="321868">
                <a:moveTo>
                  <a:pt x="0" y="321868"/>
                </a:moveTo>
                <a:cubicBezTo>
                  <a:pt x="245352" y="237341"/>
                  <a:pt x="490704" y="152814"/>
                  <a:pt x="692758" y="115705"/>
                </a:cubicBezTo>
                <a:cubicBezTo>
                  <a:pt x="894812" y="78596"/>
                  <a:pt x="1169717" y="118454"/>
                  <a:pt x="1212327" y="99212"/>
                </a:cubicBezTo>
                <a:cubicBezTo>
                  <a:pt x="1254937" y="79970"/>
                  <a:pt x="949793" y="-5244"/>
                  <a:pt x="948419" y="254"/>
                </a:cubicBezTo>
                <a:cubicBezTo>
                  <a:pt x="947045" y="5752"/>
                  <a:pt x="1182088" y="85468"/>
                  <a:pt x="1204080" y="132198"/>
                </a:cubicBezTo>
                <a:cubicBezTo>
                  <a:pt x="1226072" y="178928"/>
                  <a:pt x="1080373" y="280635"/>
                  <a:pt x="1080373" y="28063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443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6to4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7,498,506</a:t>
            </a:r>
            <a:r>
              <a:rPr lang="en-AU" dirty="0" smtClean="0"/>
              <a:t> 6to4 endpoints </a:t>
            </a:r>
          </a:p>
          <a:p>
            <a:pPr lvl="1"/>
            <a:r>
              <a:rPr lang="en-AU" dirty="0" smtClean="0"/>
              <a:t>20% of all IPv6 used 6to4</a:t>
            </a:r>
          </a:p>
          <a:p>
            <a:pPr lvl="1"/>
            <a:r>
              <a:rPr lang="en-AU" dirty="0"/>
              <a:t>9</a:t>
            </a:r>
            <a:r>
              <a:rPr lang="en-AU" dirty="0" smtClean="0"/>
              <a:t>% failure rate within the set of 6to4 connections</a:t>
            </a:r>
          </a:p>
          <a:p>
            <a:pPr lvl="1"/>
            <a:endParaRPr lang="en-AU" dirty="0" smtClean="0"/>
          </a:p>
        </p:txBody>
      </p:sp>
      <p:sp>
        <p:nvSpPr>
          <p:cNvPr id="4" name="Freeform 3"/>
          <p:cNvSpPr/>
          <p:nvPr/>
        </p:nvSpPr>
        <p:spPr>
          <a:xfrm>
            <a:off x="727066" y="2149602"/>
            <a:ext cx="4915226" cy="515518"/>
          </a:xfrm>
          <a:custGeom>
            <a:avLst/>
            <a:gdLst>
              <a:gd name="connsiteX0" fmla="*/ 4342668 w 4915226"/>
              <a:gd name="connsiteY0" fmla="*/ 515518 h 515518"/>
              <a:gd name="connsiteX1" fmla="*/ 4384309 w 4915226"/>
              <a:gd name="connsiteY1" fmla="*/ 140736 h 515518"/>
              <a:gd name="connsiteX2" fmla="*/ 3041402 w 4915226"/>
              <a:gd name="connsiteY2" fmla="*/ 5398 h 515518"/>
              <a:gd name="connsiteX3" fmla="*/ 365998 w 4915226"/>
              <a:gd name="connsiteY3" fmla="*/ 67861 h 515518"/>
              <a:gd name="connsiteX4" fmla="*/ 157795 w 4915226"/>
              <a:gd name="connsiteY4" fmla="*/ 432233 h 515518"/>
              <a:gd name="connsiteX5" fmla="*/ 1625624 w 4915226"/>
              <a:gd name="connsiteY5" fmla="*/ 484286 h 515518"/>
              <a:gd name="connsiteX6" fmla="*/ 3749291 w 4915226"/>
              <a:gd name="connsiteY6" fmla="*/ 473876 h 515518"/>
              <a:gd name="connsiteX7" fmla="*/ 4915226 w 4915226"/>
              <a:gd name="connsiteY7" fmla="*/ 286485 h 51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5226" h="515518">
                <a:moveTo>
                  <a:pt x="4342668" y="515518"/>
                </a:moveTo>
                <a:cubicBezTo>
                  <a:pt x="4471927" y="370637"/>
                  <a:pt x="4601187" y="225756"/>
                  <a:pt x="4384309" y="140736"/>
                </a:cubicBezTo>
                <a:cubicBezTo>
                  <a:pt x="4167431" y="55716"/>
                  <a:pt x="3041402" y="5398"/>
                  <a:pt x="3041402" y="5398"/>
                </a:cubicBezTo>
                <a:cubicBezTo>
                  <a:pt x="2371684" y="-6748"/>
                  <a:pt x="846599" y="-3278"/>
                  <a:pt x="365998" y="67861"/>
                </a:cubicBezTo>
                <a:cubicBezTo>
                  <a:pt x="-114603" y="139000"/>
                  <a:pt x="-52143" y="362829"/>
                  <a:pt x="157795" y="432233"/>
                </a:cubicBezTo>
                <a:cubicBezTo>
                  <a:pt x="367733" y="501637"/>
                  <a:pt x="1625624" y="484286"/>
                  <a:pt x="1625624" y="484286"/>
                </a:cubicBezTo>
                <a:lnTo>
                  <a:pt x="3749291" y="473876"/>
                </a:lnTo>
                <a:cubicBezTo>
                  <a:pt x="4297558" y="440909"/>
                  <a:pt x="4915226" y="286485"/>
                  <a:pt x="4915226" y="28648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21180634">
            <a:off x="5538537" y="1964934"/>
            <a:ext cx="291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This is still very high!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13553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0292"/>
            <a:ext cx="8388037" cy="5387542"/>
          </a:xfrm>
        </p:spPr>
      </p:pic>
    </p:spTree>
    <p:extLst>
      <p:ext uri="{BB962C8B-B14F-4D97-AF65-F5344CB8AC3E}">
        <p14:creationId xmlns:p14="http://schemas.microsoft.com/office/powerpoint/2010/main" val="245551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Daily IPv6 Failures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6to4 failure rate has improved from 15%-20% in 2011 to 9% in 2015</a:t>
            </a:r>
          </a:p>
          <a:p>
            <a:r>
              <a:rPr lang="en-AU" dirty="0" smtClean="0"/>
              <a:t>Teredo has all but disappeared</a:t>
            </a:r>
          </a:p>
          <a:p>
            <a:r>
              <a:rPr lang="en-AU" dirty="0" smtClean="0"/>
              <a:t>Unicast failure rate is between 1.5% and </a:t>
            </a:r>
            <a:r>
              <a:rPr lang="en-AU" dirty="0"/>
              <a:t>4</a:t>
            </a:r>
            <a:r>
              <a:rPr lang="en-AU" dirty="0" smtClean="0"/>
              <a:t>% in 2015</a:t>
            </a:r>
          </a:p>
          <a:p>
            <a:pPr lvl="1"/>
            <a:r>
              <a:rPr lang="en-AU" dirty="0" smtClean="0"/>
              <a:t>Current unicast failure rate is 2%</a:t>
            </a:r>
          </a:p>
        </p:txBody>
      </p:sp>
    </p:spTree>
    <p:extLst>
      <p:ext uri="{BB962C8B-B14F-4D97-AF65-F5344CB8AC3E}">
        <p14:creationId xmlns:p14="http://schemas.microsoft.com/office/powerpoint/2010/main" val="357339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Killing off 6to4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9" y="1211171"/>
            <a:ext cx="8684281" cy="5577816"/>
          </a:xfrm>
        </p:spPr>
      </p:pic>
      <p:sp>
        <p:nvSpPr>
          <p:cNvPr id="5" name="Rectangle 4"/>
          <p:cNvSpPr/>
          <p:nvPr/>
        </p:nvSpPr>
        <p:spPr>
          <a:xfrm>
            <a:off x="3398808" y="1311215"/>
            <a:ext cx="2881222" cy="319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859" y="2866292"/>
            <a:ext cx="227341" cy="2356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2661" y="5222631"/>
            <a:ext cx="52742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Proportion of IPv6 connections using a </a:t>
            </a:r>
            <a:r>
              <a:rPr lang="en-US" smtClean="0"/>
              <a:t>6to4 address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4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" y="274638"/>
            <a:ext cx="897694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IPv6 Failures – Sep 2015 – Jan 2016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20,872,173 unique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464,344 failing IPv6 addresses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142,362 6to4 addresses</a:t>
            </a:r>
          </a:p>
          <a:p>
            <a:pPr marL="0" indent="0">
              <a:buNone/>
            </a:pPr>
            <a:r>
              <a:rPr lang="en-US" sz="2800" dirty="0" smtClean="0"/>
              <a:t>              138 </a:t>
            </a:r>
            <a:r>
              <a:rPr lang="en-US" sz="2800" dirty="0" err="1" smtClean="0"/>
              <a:t>teredo</a:t>
            </a:r>
            <a:r>
              <a:rPr lang="en-US" sz="2800" dirty="0" smtClean="0"/>
              <a:t> addresses</a:t>
            </a:r>
          </a:p>
          <a:p>
            <a:pPr marL="0" indent="0">
              <a:buNone/>
            </a:pPr>
            <a:r>
              <a:rPr lang="en-US" sz="2800" dirty="0" smtClean="0"/>
              <a:t>                68 fe80:: local scope addresses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834 unallocated addresses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1,244 unannounced addresses</a:t>
            </a:r>
          </a:p>
          <a:p>
            <a:pPr marL="0" indent="0">
              <a:buNone/>
            </a:pPr>
            <a:r>
              <a:rPr lang="en-US" sz="2800" dirty="0" smtClean="0"/>
              <a:t>       319,698 addresses from unicast allocated routed space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AU" sz="2800" dirty="0" smtClean="0"/>
              <a:t>       216,620 unique /64s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reeform 3"/>
          <p:cNvSpPr/>
          <p:nvPr/>
        </p:nvSpPr>
        <p:spPr>
          <a:xfrm>
            <a:off x="937701" y="2659837"/>
            <a:ext cx="1037176" cy="476252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937701" y="5203742"/>
            <a:ext cx="1037176" cy="396957"/>
          </a:xfrm>
          <a:custGeom>
            <a:avLst/>
            <a:gdLst>
              <a:gd name="connsiteX0" fmla="*/ 0 w 1037176"/>
              <a:gd name="connsiteY0" fmla="*/ 0 h 603623"/>
              <a:gd name="connsiteX1" fmla="*/ 613833 w 1037176"/>
              <a:gd name="connsiteY1" fmla="*/ 42333 h 603623"/>
              <a:gd name="connsiteX2" fmla="*/ 1037167 w 1037176"/>
              <a:gd name="connsiteY2" fmla="*/ 42333 h 603623"/>
              <a:gd name="connsiteX3" fmla="*/ 603250 w 1037176"/>
              <a:gd name="connsiteY3" fmla="*/ 52917 h 603623"/>
              <a:gd name="connsiteX4" fmla="*/ 518583 w 1037176"/>
              <a:gd name="connsiteY4" fmla="*/ 465667 h 603623"/>
              <a:gd name="connsiteX5" fmla="*/ 550333 w 1037176"/>
              <a:gd name="connsiteY5" fmla="*/ 603250 h 603623"/>
              <a:gd name="connsiteX6" fmla="*/ 645583 w 1037176"/>
              <a:gd name="connsiteY6" fmla="*/ 433917 h 603623"/>
              <a:gd name="connsiteX7" fmla="*/ 539750 w 1037176"/>
              <a:gd name="connsiteY7" fmla="*/ 560917 h 603623"/>
              <a:gd name="connsiteX8" fmla="*/ 402167 w 1037176"/>
              <a:gd name="connsiteY8" fmla="*/ 402167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176" h="603623">
                <a:moveTo>
                  <a:pt x="0" y="0"/>
                </a:moveTo>
                <a:cubicBezTo>
                  <a:pt x="220486" y="17639"/>
                  <a:pt x="440972" y="35278"/>
                  <a:pt x="613833" y="42333"/>
                </a:cubicBezTo>
                <a:cubicBezTo>
                  <a:pt x="786694" y="49389"/>
                  <a:pt x="1038931" y="40569"/>
                  <a:pt x="1037167" y="42333"/>
                </a:cubicBezTo>
                <a:cubicBezTo>
                  <a:pt x="1035403" y="44097"/>
                  <a:pt x="689681" y="-17639"/>
                  <a:pt x="603250" y="52917"/>
                </a:cubicBezTo>
                <a:cubicBezTo>
                  <a:pt x="516819" y="123473"/>
                  <a:pt x="527403" y="373945"/>
                  <a:pt x="518583" y="465667"/>
                </a:cubicBezTo>
                <a:cubicBezTo>
                  <a:pt x="509764" y="557389"/>
                  <a:pt x="529167" y="608542"/>
                  <a:pt x="550333" y="603250"/>
                </a:cubicBezTo>
                <a:cubicBezTo>
                  <a:pt x="571499" y="597958"/>
                  <a:pt x="647347" y="440973"/>
                  <a:pt x="645583" y="433917"/>
                </a:cubicBezTo>
                <a:cubicBezTo>
                  <a:pt x="643819" y="426862"/>
                  <a:pt x="580319" y="566209"/>
                  <a:pt x="539750" y="560917"/>
                </a:cubicBezTo>
                <a:cubicBezTo>
                  <a:pt x="499181" y="555625"/>
                  <a:pt x="450674" y="478896"/>
                  <a:pt x="402167" y="402167"/>
                </a:cubicBezTo>
              </a:path>
            </a:pathLst>
          </a:cu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7890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High IPv6 Failure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3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dirty="0" smtClean="0"/>
              <a:t>     AS               Failure       Samples    AS Name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              Rate</a:t>
            </a:r>
          </a:p>
          <a:p>
            <a:pPr marL="0" indent="0">
              <a:buNone/>
            </a:pPr>
            <a:r>
              <a:rPr lang="en-AU" dirty="0" smtClean="0"/>
              <a:t>AS13679    	97.33%	  	    374	</a:t>
            </a:r>
            <a:r>
              <a:rPr lang="en-AU" dirty="0" err="1" smtClean="0"/>
              <a:t>Centros</a:t>
            </a:r>
            <a:r>
              <a:rPr lang="en-AU" dirty="0" smtClean="0"/>
              <a:t> </a:t>
            </a:r>
            <a:r>
              <a:rPr lang="en-AU" dirty="0" err="1"/>
              <a:t>Culturales</a:t>
            </a:r>
            <a:r>
              <a:rPr lang="en-AU" dirty="0"/>
              <a:t> de Mexico, A.C.,</a:t>
            </a:r>
            <a:r>
              <a:rPr lang="en-AU" dirty="0" smtClean="0"/>
              <a:t>MX</a:t>
            </a:r>
          </a:p>
          <a:p>
            <a:pPr marL="0" indent="0">
              <a:buNone/>
            </a:pPr>
            <a:r>
              <a:rPr lang="en-AU" dirty="0" smtClean="0"/>
              <a:t>AS201986   	93.69% 	    222 	ARPINET </a:t>
            </a:r>
            <a:r>
              <a:rPr lang="en-AU" dirty="0" err="1"/>
              <a:t>Arpinet</a:t>
            </a:r>
            <a:r>
              <a:rPr lang="en-AU" dirty="0"/>
              <a:t> </a:t>
            </a:r>
            <a:r>
              <a:rPr lang="en-AU" dirty="0" smtClean="0"/>
              <a:t>LLC,AM</a:t>
            </a:r>
          </a:p>
          <a:p>
            <a:pPr marL="0" indent="0">
              <a:buNone/>
            </a:pPr>
            <a:r>
              <a:rPr lang="en-AU" dirty="0" smtClean="0"/>
              <a:t>AS17660     	65.14%   	 1,374	DRUKNET-AS </a:t>
            </a:r>
            <a:r>
              <a:rPr lang="en-AU" dirty="0" err="1"/>
              <a:t>DrukNet</a:t>
            </a:r>
            <a:r>
              <a:rPr lang="en-AU" dirty="0"/>
              <a:t> </a:t>
            </a:r>
            <a:r>
              <a:rPr lang="en-AU" dirty="0" smtClean="0"/>
              <a:t>ISP,BT</a:t>
            </a:r>
          </a:p>
          <a:p>
            <a:pPr marL="0" indent="0">
              <a:buNone/>
            </a:pPr>
            <a:r>
              <a:rPr lang="en-AU" dirty="0" smtClean="0"/>
              <a:t>AS10349   	60.29% 	    763	TULANE </a:t>
            </a:r>
            <a:r>
              <a:rPr lang="en-AU" dirty="0"/>
              <a:t>- Tulane </a:t>
            </a:r>
            <a:r>
              <a:rPr lang="en-AU" dirty="0" err="1" smtClean="0"/>
              <a:t>University,US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AS21107          46.97% 	    692	BLICNET-AS </a:t>
            </a:r>
            <a:r>
              <a:rPr lang="en-AU" dirty="0" err="1"/>
              <a:t>Blicnet</a:t>
            </a:r>
            <a:r>
              <a:rPr lang="en-AU" dirty="0"/>
              <a:t> </a:t>
            </a:r>
            <a:r>
              <a:rPr lang="en-AU" dirty="0" err="1"/>
              <a:t>d.o.o.,</a:t>
            </a:r>
            <a:r>
              <a:rPr lang="en-AU" dirty="0" err="1" smtClean="0"/>
              <a:t>BA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AS20880   	42.65% 	    762	TELECOLUMBUS </a:t>
            </a:r>
            <a:r>
              <a:rPr lang="en-AU" dirty="0"/>
              <a:t>Tele Columbus </a:t>
            </a:r>
            <a:r>
              <a:rPr lang="en-AU" dirty="0" smtClean="0"/>
              <a:t>AG,DE</a:t>
            </a:r>
          </a:p>
          <a:p>
            <a:pPr marL="0" indent="0">
              <a:buNone/>
            </a:pPr>
            <a:r>
              <a:rPr lang="en-AU" dirty="0" smtClean="0"/>
              <a:t>AS12779    	36.70% 	    109 	ITGATE </a:t>
            </a:r>
            <a:r>
              <a:rPr lang="en-AU" dirty="0" err="1"/>
              <a:t>IT.Gate</a:t>
            </a:r>
            <a:r>
              <a:rPr lang="en-AU" dirty="0"/>
              <a:t> </a:t>
            </a:r>
            <a:r>
              <a:rPr lang="en-AU" dirty="0" err="1"/>
              <a:t>S.p.A.,</a:t>
            </a:r>
            <a:r>
              <a:rPr lang="en-AU" dirty="0" err="1" smtClean="0"/>
              <a:t>IT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AS46261     	35.64% 	    101 	QUICKPACKET </a:t>
            </a:r>
            <a:r>
              <a:rPr lang="en-AU" dirty="0"/>
              <a:t>- </a:t>
            </a:r>
            <a:r>
              <a:rPr lang="en-AU" dirty="0" err="1"/>
              <a:t>QuickPacket</a:t>
            </a:r>
            <a:r>
              <a:rPr lang="en-AU" dirty="0"/>
              <a:t>, </a:t>
            </a:r>
            <a:r>
              <a:rPr lang="en-AU" dirty="0" smtClean="0"/>
              <a:t>LLC,US</a:t>
            </a:r>
          </a:p>
          <a:p>
            <a:pPr marL="0" indent="0">
              <a:buNone/>
            </a:pPr>
            <a:r>
              <a:rPr lang="en-AU" dirty="0" smtClean="0"/>
              <a:t>AS9329       	35.29% 	    119 	SLTINT-AS-AP </a:t>
            </a:r>
            <a:r>
              <a:rPr lang="en-AU" dirty="0"/>
              <a:t>Sri Lanka Telecom </a:t>
            </a:r>
            <a:r>
              <a:rPr lang="en-AU" dirty="0" err="1" smtClean="0"/>
              <a:t>Internet,LK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AS52888   	27.92% 	    265 	UNIVERSIDADE </a:t>
            </a:r>
            <a:r>
              <a:rPr lang="en-AU" dirty="0"/>
              <a:t>FEDERAL DE SAO </a:t>
            </a:r>
            <a:r>
              <a:rPr lang="en-AU" dirty="0" smtClean="0"/>
              <a:t>CARLOS,BR</a:t>
            </a:r>
          </a:p>
          <a:p>
            <a:pPr marL="0" indent="0">
              <a:buNone/>
            </a:pPr>
            <a:r>
              <a:rPr lang="en-AU" dirty="0" smtClean="0"/>
              <a:t>AS30036  	27.55%	          60,228 	MEDIACOM-ENTERPRISE-BUSINESS </a:t>
            </a:r>
            <a:r>
              <a:rPr lang="en-AU" dirty="0"/>
              <a:t>- Mediacom Communications </a:t>
            </a:r>
            <a:r>
              <a:rPr lang="en-AU" dirty="0" err="1" smtClean="0"/>
              <a:t>Corp,US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AS45920 	25.77% 	    163 	SKYMESH-AS-AP </a:t>
            </a:r>
            <a:r>
              <a:rPr lang="en-AU" dirty="0" err="1"/>
              <a:t>SkyMesh</a:t>
            </a:r>
            <a:r>
              <a:rPr lang="en-AU" dirty="0"/>
              <a:t> Pty </a:t>
            </a:r>
            <a:r>
              <a:rPr lang="en-AU" dirty="0" err="1" smtClean="0"/>
              <a:t>Ltd,AU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AS210 		25.04% 	    571 	WEST-NET-WEST </a:t>
            </a:r>
            <a:r>
              <a:rPr lang="en-AU" dirty="0"/>
              <a:t>- Utah Education </a:t>
            </a:r>
            <a:r>
              <a:rPr lang="en-AU" dirty="0" err="1" smtClean="0"/>
              <a:t>Network,US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AS28343 	24.57%  	    985 	TPA </a:t>
            </a:r>
            <a:r>
              <a:rPr lang="en-AU" dirty="0"/>
              <a:t>TELECOMUNICACOES </a:t>
            </a:r>
            <a:r>
              <a:rPr lang="en-AU" dirty="0" smtClean="0"/>
              <a:t>LTDA,BR</a:t>
            </a:r>
          </a:p>
          <a:p>
            <a:pPr marL="0" indent="0">
              <a:buNone/>
            </a:pPr>
            <a:r>
              <a:rPr lang="en-AU" dirty="0" smtClean="0"/>
              <a:t>AS7477    	21.72% 		    488	TEREDONN-AS-AP </a:t>
            </a:r>
            <a:r>
              <a:rPr lang="en-AU" dirty="0" err="1"/>
              <a:t>SkyMesh</a:t>
            </a:r>
            <a:r>
              <a:rPr lang="en-AU" dirty="0"/>
              <a:t> Pty </a:t>
            </a:r>
            <a:r>
              <a:rPr lang="en-AU" dirty="0" err="1" smtClean="0"/>
              <a:t>Ltd,AU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AS24173  	21.48% 	    256 	NETNAM-AS-AP </a:t>
            </a:r>
            <a:r>
              <a:rPr lang="en-AU" dirty="0" err="1"/>
              <a:t>Netnam</a:t>
            </a:r>
            <a:r>
              <a:rPr lang="en-AU" dirty="0"/>
              <a:t> </a:t>
            </a:r>
            <a:r>
              <a:rPr lang="en-AU" dirty="0" err="1" smtClean="0"/>
              <a:t>Company,VN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AS28580 	21.48%    	  1,341 	CILNET </a:t>
            </a:r>
            <a:r>
              <a:rPr lang="en-AU" dirty="0" err="1"/>
              <a:t>Comunicacao</a:t>
            </a:r>
            <a:r>
              <a:rPr lang="en-AU" dirty="0"/>
              <a:t> e </a:t>
            </a:r>
            <a:r>
              <a:rPr lang="en-AU" dirty="0" err="1"/>
              <a:t>Informatica</a:t>
            </a:r>
            <a:r>
              <a:rPr lang="en-AU" dirty="0"/>
              <a:t> LTDA.,</a:t>
            </a:r>
            <a:r>
              <a:rPr lang="en-AU" dirty="0" smtClean="0"/>
              <a:t>BR</a:t>
            </a:r>
          </a:p>
          <a:p>
            <a:pPr marL="0" indent="0">
              <a:buNone/>
            </a:pPr>
            <a:r>
              <a:rPr lang="en-AU" dirty="0" smtClean="0"/>
              <a:t>AS32329 	20.63% 	    126 	MONKEYBRAINS </a:t>
            </a:r>
            <a:r>
              <a:rPr lang="en-AU" dirty="0"/>
              <a:t>- Monkey </a:t>
            </a:r>
            <a:r>
              <a:rPr lang="en-AU" dirty="0" err="1" smtClean="0"/>
              <a:t>Brains,US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AS17451   	19.35% 	    248 	BIZNET-AS-AP </a:t>
            </a:r>
            <a:r>
              <a:rPr lang="en-AU" dirty="0"/>
              <a:t>BIZNET </a:t>
            </a:r>
            <a:r>
              <a:rPr lang="en-AU" dirty="0" smtClean="0"/>
              <a:t>NETWORKS,ID</a:t>
            </a:r>
          </a:p>
          <a:p>
            <a:pPr marL="0" indent="0">
              <a:buNone/>
            </a:pPr>
            <a:r>
              <a:rPr lang="en-AU" dirty="0" smtClean="0"/>
              <a:t>AS5707    	19.35% 	    155 	UTHSC-H </a:t>
            </a:r>
            <a:r>
              <a:rPr lang="en-AU" dirty="0"/>
              <a:t>- The University of Texas Health Science </a:t>
            </a:r>
            <a:r>
              <a:rPr lang="en-AU" dirty="0" err="1"/>
              <a:t>Center</a:t>
            </a:r>
            <a:r>
              <a:rPr lang="en-AU" dirty="0"/>
              <a:t> at </a:t>
            </a:r>
            <a:r>
              <a:rPr lang="en-AU" dirty="0" err="1"/>
              <a:t>Houston,US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7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46920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Origin AS’s with Zero Failure Rates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8385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AS3676 	0.00% 	2,149	UIOWA-AS </a:t>
            </a:r>
            <a:r>
              <a:rPr lang="en-US" dirty="0"/>
              <a:t>- University of </a:t>
            </a:r>
            <a:r>
              <a:rPr lang="en-US" dirty="0" err="1"/>
              <a:t>Iowa,US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AS55536 	0.00%	 1,548	PSWITCH-HK </a:t>
            </a:r>
            <a:r>
              <a:rPr lang="en-US" dirty="0"/>
              <a:t>PACSWITCH GLOBAL IP NETWORK,HK</a:t>
            </a:r>
          </a:p>
          <a:p>
            <a:pPr marL="0" indent="0">
              <a:buNone/>
            </a:pPr>
            <a:r>
              <a:rPr lang="en-US" dirty="0" smtClean="0"/>
              <a:t>AS57026 	0.00%	 1,188	CHEB-AS </a:t>
            </a:r>
            <a:r>
              <a:rPr lang="en-US" dirty="0"/>
              <a:t>JSC "ER-Telecom </a:t>
            </a:r>
            <a:r>
              <a:rPr lang="en-US" dirty="0" err="1"/>
              <a:t>Holding",RU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AS133414 	0.00%	 1,179	FOXTEL-AS-AP </a:t>
            </a:r>
            <a:r>
              <a:rPr lang="en-US" dirty="0"/>
              <a:t>Foxtel Management Pty </a:t>
            </a:r>
            <a:r>
              <a:rPr lang="en-US" dirty="0" err="1"/>
              <a:t>Ltd,AU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AS18144 	0.00%	 1,179	AS-ENECOM </a:t>
            </a:r>
            <a:r>
              <a:rPr lang="en-US" dirty="0" err="1"/>
              <a:t>Energia</a:t>
            </a:r>
            <a:r>
              <a:rPr lang="en-US" dirty="0"/>
              <a:t> Communications,</a:t>
            </a:r>
            <a:r>
              <a:rPr lang="en-US" dirty="0" err="1"/>
              <a:t>Inc</a:t>
            </a:r>
            <a:r>
              <a:rPr lang="en-US" dirty="0"/>
              <a:t>.,JP</a:t>
            </a:r>
          </a:p>
          <a:p>
            <a:pPr marL="0" indent="0">
              <a:buNone/>
            </a:pPr>
            <a:r>
              <a:rPr lang="en-US" dirty="0" smtClean="0"/>
              <a:t>AS196705 	0.00%	    936	ARDINVEST </a:t>
            </a:r>
            <a:r>
              <a:rPr lang="en-US" dirty="0" err="1"/>
              <a:t>Ardinvest</a:t>
            </a:r>
            <a:r>
              <a:rPr lang="en-US" dirty="0"/>
              <a:t> LTD,UA</a:t>
            </a:r>
          </a:p>
          <a:p>
            <a:pPr marL="0" indent="0">
              <a:buNone/>
            </a:pPr>
            <a:r>
              <a:rPr lang="en-US" dirty="0" smtClean="0"/>
              <a:t>AS21191 	0.00% 	    816	ASN-SEVERTTK </a:t>
            </a:r>
            <a:r>
              <a:rPr lang="en-US" dirty="0"/>
              <a:t>Closed Joint Stock Company </a:t>
            </a:r>
            <a:r>
              <a:rPr lang="en-US" dirty="0" err="1"/>
              <a:t>TransTeleCom,RU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AS1239 	0.00% 	    734	SPRINTLINK </a:t>
            </a:r>
            <a:r>
              <a:rPr lang="de-DE" dirty="0"/>
              <a:t>- </a:t>
            </a:r>
            <a:r>
              <a:rPr lang="de-DE" dirty="0" err="1"/>
              <a:t>Sprint,US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AS56420 	0.00%      717	RYAZAN-AS </a:t>
            </a:r>
            <a:r>
              <a:rPr lang="de-DE" dirty="0"/>
              <a:t>JSC "ER-Telecom </a:t>
            </a:r>
            <a:r>
              <a:rPr lang="de-DE" dirty="0" err="1"/>
              <a:t>Holding",RU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AS33070 	0.00% 	    656	RMH-14 </a:t>
            </a:r>
            <a:r>
              <a:rPr lang="en-US" dirty="0"/>
              <a:t>- Rackspace </a:t>
            </a:r>
            <a:r>
              <a:rPr lang="en-US" dirty="0" err="1"/>
              <a:t>Hosting,US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AS51819 	0.00% 	    651	YAR-AS </a:t>
            </a:r>
            <a:r>
              <a:rPr lang="en-US" dirty="0"/>
              <a:t>JSC "ER-Telecom </a:t>
            </a:r>
            <a:r>
              <a:rPr lang="en-US" dirty="0" err="1"/>
              <a:t>Holding",RU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AS27357 	0.00% 	    625	RACKSPACE </a:t>
            </a:r>
            <a:r>
              <a:rPr lang="en-US" dirty="0"/>
              <a:t>- Rackspace </a:t>
            </a:r>
            <a:r>
              <a:rPr lang="en-US" dirty="0" err="1"/>
              <a:t>Hosting,US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AS7233 	0.00% 	    623	YAHOO-US </a:t>
            </a:r>
            <a:r>
              <a:rPr lang="tr-TR" dirty="0"/>
              <a:t>- </a:t>
            </a:r>
            <a:r>
              <a:rPr lang="tr-TR" dirty="0" err="1"/>
              <a:t>Yahoo,US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AS20130 	0.00% 	    606	DEPAUL </a:t>
            </a:r>
            <a:r>
              <a:rPr lang="tr-TR" dirty="0"/>
              <a:t>- </a:t>
            </a:r>
            <a:r>
              <a:rPr lang="tr-TR" dirty="0" err="1"/>
              <a:t>Depaul</a:t>
            </a:r>
            <a:r>
              <a:rPr lang="tr-TR" dirty="0"/>
              <a:t> </a:t>
            </a:r>
            <a:r>
              <a:rPr lang="tr-TR" dirty="0" err="1"/>
              <a:t>University,US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AS49048 	0.00% 	    604	TVER-AS </a:t>
            </a:r>
            <a:r>
              <a:rPr lang="tr-TR" dirty="0"/>
              <a:t>JSC "ER-</a:t>
            </a:r>
            <a:r>
              <a:rPr lang="tr-TR" dirty="0" err="1"/>
              <a:t>Telecom</a:t>
            </a:r>
            <a:r>
              <a:rPr lang="tr-TR" dirty="0"/>
              <a:t> </a:t>
            </a:r>
            <a:r>
              <a:rPr lang="tr-TR" dirty="0" err="1"/>
              <a:t>Holding",RU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AS25513 	0.00% 	    481	ASN-MGTS-USPD </a:t>
            </a:r>
            <a:r>
              <a:rPr lang="tr-TR" dirty="0"/>
              <a:t>OJS </a:t>
            </a:r>
            <a:r>
              <a:rPr lang="tr-TR" dirty="0" err="1"/>
              <a:t>Moscow</a:t>
            </a:r>
            <a:r>
              <a:rPr lang="tr-TR" dirty="0"/>
              <a:t> </a:t>
            </a:r>
            <a:r>
              <a:rPr lang="tr-TR" dirty="0" err="1"/>
              <a:t>city</a:t>
            </a:r>
            <a:r>
              <a:rPr lang="tr-TR" dirty="0"/>
              <a:t> </a:t>
            </a:r>
            <a:r>
              <a:rPr lang="tr-TR" dirty="0" err="1"/>
              <a:t>telephone</a:t>
            </a:r>
            <a:r>
              <a:rPr lang="tr-TR" dirty="0"/>
              <a:t> </a:t>
            </a:r>
            <a:r>
              <a:rPr lang="tr-TR" dirty="0" err="1"/>
              <a:t>network,RU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AS53264 	0.00% 	    426	CDC-LMB1 </a:t>
            </a:r>
            <a:r>
              <a:rPr lang="tr-TR" dirty="0"/>
              <a:t>- </a:t>
            </a:r>
            <a:r>
              <a:rPr lang="tr-TR" dirty="0" err="1"/>
              <a:t>Continuum</a:t>
            </a:r>
            <a:r>
              <a:rPr lang="tr-TR" dirty="0"/>
              <a:t> Data </a:t>
            </a:r>
            <a:r>
              <a:rPr lang="tr-TR" dirty="0" err="1"/>
              <a:t>Centers</a:t>
            </a:r>
            <a:r>
              <a:rPr lang="tr-TR" dirty="0"/>
              <a:t>, LLC.,US</a:t>
            </a:r>
          </a:p>
          <a:p>
            <a:pPr marL="0" indent="0">
              <a:buNone/>
            </a:pPr>
            <a:r>
              <a:rPr lang="de-DE" dirty="0" smtClean="0"/>
              <a:t>AS29854	0.00% 	    392	WESTHOST </a:t>
            </a:r>
            <a:r>
              <a:rPr lang="de-DE" dirty="0"/>
              <a:t>- </a:t>
            </a:r>
            <a:r>
              <a:rPr lang="de-DE" dirty="0" err="1"/>
              <a:t>WestHost</a:t>
            </a:r>
            <a:r>
              <a:rPr lang="de-DE" dirty="0"/>
              <a:t>, </a:t>
            </a:r>
            <a:r>
              <a:rPr lang="de-DE" dirty="0" err="1"/>
              <a:t>Inc</a:t>
            </a:r>
            <a:r>
              <a:rPr lang="de-DE" dirty="0"/>
              <a:t>.,US</a:t>
            </a:r>
          </a:p>
          <a:p>
            <a:pPr marL="0" indent="0">
              <a:buNone/>
            </a:pPr>
            <a:r>
              <a:rPr lang="en-US" dirty="0" smtClean="0"/>
              <a:t>AS13238	0.00% 	    391 	YANDEX </a:t>
            </a:r>
            <a:r>
              <a:rPr lang="en-US" dirty="0" err="1"/>
              <a:t>Yandex</a:t>
            </a:r>
            <a:r>
              <a:rPr lang="en-US" dirty="0"/>
              <a:t> LLC,RU</a:t>
            </a:r>
          </a:p>
          <a:p>
            <a:pPr marL="0" indent="0">
              <a:buNone/>
            </a:pPr>
            <a:r>
              <a:rPr lang="en-US" dirty="0" smtClean="0"/>
              <a:t>AS10359	0.00% 	    372 	EPICSYS </a:t>
            </a:r>
            <a:r>
              <a:rPr lang="en-US" dirty="0"/>
              <a:t>- Epic Systems </a:t>
            </a:r>
            <a:r>
              <a:rPr lang="en-US" dirty="0" err="1"/>
              <a:t>Corporation,US</a:t>
            </a:r>
            <a:endParaRPr lang="en-US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279260">
            <a:off x="464485" y="5835989"/>
            <a:ext cx="456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Ranked by IPv6 measurement count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19276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806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about IPv4 Connection Failures?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2011:  failure rate 0.2%</a:t>
            </a:r>
          </a:p>
          <a:p>
            <a:pPr marL="0" indent="0">
              <a:buNone/>
            </a:pPr>
            <a:r>
              <a:rPr lang="en-AU" dirty="0" smtClean="0"/>
              <a:t>2015: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</a:t>
            </a:r>
            <a:r>
              <a:rPr lang="is-IS" dirty="0" smtClean="0"/>
              <a:t>446,414,857 IPv4 endpoints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      1,166,332</a:t>
            </a:r>
            <a:r>
              <a:rPr lang="en-US" dirty="0" smtClean="0"/>
              <a:t>Connection Failures (0.26%)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43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9215"/>
            <a:ext cx="8686800" cy="53179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IPv4 Connection Failure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928022" y="3727153"/>
            <a:ext cx="24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hnbergHand"/>
                <a:cs typeface="AhnbergHand"/>
              </a:rPr>
              <a:t>Missing PCAP data</a:t>
            </a:r>
            <a:endParaRPr lang="en-AU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17658" y="4223393"/>
            <a:ext cx="488137" cy="742417"/>
          </a:xfrm>
          <a:custGeom>
            <a:avLst/>
            <a:gdLst>
              <a:gd name="connsiteX0" fmla="*/ 0 w 488137"/>
              <a:gd name="connsiteY0" fmla="*/ 0 h 742417"/>
              <a:gd name="connsiteX1" fmla="*/ 319588 w 488137"/>
              <a:gd name="connsiteY1" fmla="*/ 386899 h 742417"/>
              <a:gd name="connsiteX2" fmla="*/ 428921 w 488137"/>
              <a:gd name="connsiteY2" fmla="*/ 740155 h 742417"/>
              <a:gd name="connsiteX3" fmla="*/ 487792 w 488137"/>
              <a:gd name="connsiteY3" fmla="*/ 546706 h 742417"/>
              <a:gd name="connsiteX4" fmla="*/ 403690 w 488137"/>
              <a:gd name="connsiteY4" fmla="*/ 723334 h 742417"/>
              <a:gd name="connsiteX5" fmla="*/ 285947 w 488137"/>
              <a:gd name="connsiteY5" fmla="*/ 630814 h 74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37" h="742417">
                <a:moveTo>
                  <a:pt x="0" y="0"/>
                </a:moveTo>
                <a:cubicBezTo>
                  <a:pt x="124050" y="131770"/>
                  <a:pt x="248101" y="263540"/>
                  <a:pt x="319588" y="386899"/>
                </a:cubicBezTo>
                <a:cubicBezTo>
                  <a:pt x="391075" y="510258"/>
                  <a:pt x="400887" y="713521"/>
                  <a:pt x="428921" y="740155"/>
                </a:cubicBezTo>
                <a:cubicBezTo>
                  <a:pt x="456955" y="766789"/>
                  <a:pt x="491997" y="549510"/>
                  <a:pt x="487792" y="546706"/>
                </a:cubicBezTo>
                <a:cubicBezTo>
                  <a:pt x="483587" y="543903"/>
                  <a:pt x="437331" y="709316"/>
                  <a:pt x="403690" y="723334"/>
                </a:cubicBezTo>
                <a:cubicBezTo>
                  <a:pt x="370049" y="737352"/>
                  <a:pt x="285947" y="630814"/>
                  <a:pt x="285947" y="630814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5612740" y="5106533"/>
            <a:ext cx="1157893" cy="311201"/>
          </a:xfrm>
          <a:custGeom>
            <a:avLst/>
            <a:gdLst>
              <a:gd name="connsiteX0" fmla="*/ 139481 w 1157893"/>
              <a:gd name="connsiteY0" fmla="*/ 0 h 311201"/>
              <a:gd name="connsiteX1" fmla="*/ 4918 w 1157893"/>
              <a:gd name="connsiteY1" fmla="*/ 142984 h 311201"/>
              <a:gd name="connsiteX2" fmla="*/ 164712 w 1157893"/>
              <a:gd name="connsiteY2" fmla="*/ 302790 h 311201"/>
              <a:gd name="connsiteX3" fmla="*/ 38559 w 1157893"/>
              <a:gd name="connsiteY3" fmla="*/ 159806 h 311201"/>
              <a:gd name="connsiteX4" fmla="*/ 980502 w 1157893"/>
              <a:gd name="connsiteY4" fmla="*/ 142984 h 311201"/>
              <a:gd name="connsiteX5" fmla="*/ 1073015 w 1157893"/>
              <a:gd name="connsiteY5" fmla="*/ 168217 h 311201"/>
              <a:gd name="connsiteX6" fmla="*/ 938451 w 1157893"/>
              <a:gd name="connsiteY6" fmla="*/ 42054 h 311201"/>
              <a:gd name="connsiteX7" fmla="*/ 1157117 w 1157893"/>
              <a:gd name="connsiteY7" fmla="*/ 176628 h 311201"/>
              <a:gd name="connsiteX8" fmla="*/ 997323 w 1157893"/>
              <a:gd name="connsiteY8" fmla="*/ 311201 h 3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893" h="311201">
                <a:moveTo>
                  <a:pt x="139481" y="0"/>
                </a:moveTo>
                <a:cubicBezTo>
                  <a:pt x="70097" y="46259"/>
                  <a:pt x="713" y="92519"/>
                  <a:pt x="4918" y="142984"/>
                </a:cubicBezTo>
                <a:cubicBezTo>
                  <a:pt x="9123" y="193449"/>
                  <a:pt x="159105" y="299986"/>
                  <a:pt x="164712" y="302790"/>
                </a:cubicBezTo>
                <a:cubicBezTo>
                  <a:pt x="170319" y="305594"/>
                  <a:pt x="-97406" y="186440"/>
                  <a:pt x="38559" y="159806"/>
                </a:cubicBezTo>
                <a:cubicBezTo>
                  <a:pt x="174524" y="133172"/>
                  <a:pt x="808093" y="141582"/>
                  <a:pt x="980502" y="142984"/>
                </a:cubicBezTo>
                <a:cubicBezTo>
                  <a:pt x="1152911" y="144386"/>
                  <a:pt x="1080024" y="185039"/>
                  <a:pt x="1073015" y="168217"/>
                </a:cubicBezTo>
                <a:cubicBezTo>
                  <a:pt x="1066007" y="151395"/>
                  <a:pt x="924434" y="40652"/>
                  <a:pt x="938451" y="42054"/>
                </a:cubicBezTo>
                <a:cubicBezTo>
                  <a:pt x="952468" y="43456"/>
                  <a:pt x="1147305" y="131770"/>
                  <a:pt x="1157117" y="176628"/>
                </a:cubicBezTo>
                <a:cubicBezTo>
                  <a:pt x="1166929" y="221486"/>
                  <a:pt x="1082126" y="266343"/>
                  <a:pt x="997323" y="311201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008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4132"/>
            <a:ext cx="8229600" cy="5038099"/>
          </a:xfrm>
        </p:spPr>
      </p:pic>
    </p:spTree>
    <p:extLst>
      <p:ext uri="{BB962C8B-B14F-4D97-AF65-F5344CB8AC3E}">
        <p14:creationId xmlns:p14="http://schemas.microsoft.com/office/powerpoint/2010/main" val="72158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1306454"/>
            <a:ext cx="8423031" cy="5156517"/>
          </a:xfrm>
        </p:spPr>
      </p:pic>
    </p:spTree>
    <p:extLst>
      <p:ext uri="{BB962C8B-B14F-4D97-AF65-F5344CB8AC3E}">
        <p14:creationId xmlns:p14="http://schemas.microsoft.com/office/powerpoint/2010/main" val="357172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Comparison: Unicast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" y="1417638"/>
            <a:ext cx="8674647" cy="5310554"/>
          </a:xfrm>
        </p:spPr>
      </p:pic>
    </p:spTree>
    <p:extLst>
      <p:ext uri="{BB962C8B-B14F-4D97-AF65-F5344CB8AC3E}">
        <p14:creationId xmlns:p14="http://schemas.microsoft.com/office/powerpoint/2010/main" val="909078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Comparison Ratio: Unicast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0" y="1417638"/>
            <a:ext cx="8109530" cy="4964593"/>
          </a:xfrm>
        </p:spPr>
      </p:pic>
    </p:spTree>
    <p:extLst>
      <p:ext uri="{BB962C8B-B14F-4D97-AF65-F5344CB8AC3E}">
        <p14:creationId xmlns:p14="http://schemas.microsoft.com/office/powerpoint/2010/main" val="1345585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still not good!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IPv6 Unicast Failure rate: 1.6% (falling)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IPv4 Failure rate: 0.2% (steady)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8062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882" y="1417638"/>
            <a:ext cx="8655731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1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</a:t>
            </a:r>
            <a:r>
              <a:rPr lang="en-AU" dirty="0"/>
              <a:t>M</a:t>
            </a:r>
            <a:r>
              <a:rPr lang="en-AU" dirty="0" smtClean="0"/>
              <a:t>easurement </a:t>
            </a:r>
            <a:r>
              <a:rPr lang="en-AU" dirty="0"/>
              <a:t>T</a:t>
            </a:r>
            <a:r>
              <a:rPr lang="en-AU" dirty="0" smtClean="0"/>
              <a:t>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Embed a script in an online ad</a:t>
            </a:r>
          </a:p>
          <a:p>
            <a:r>
              <a:rPr lang="en-AU" dirty="0" smtClean="0"/>
              <a:t>Have the script generate a set of URLs to fetch</a:t>
            </a:r>
          </a:p>
          <a:p>
            <a:r>
              <a:rPr lang="en-AU" dirty="0" smtClean="0"/>
              <a:t>Examine the packets seen at the server to determine reliability and RTT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216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dive into SINs!</a:t>
            </a:r>
            <a:endParaRPr lang="en-AU" dirty="0"/>
          </a:p>
        </p:txBody>
      </p:sp>
      <p:sp>
        <p:nvSpPr>
          <p:cNvPr id="4" name="Freeform 3"/>
          <p:cNvSpPr/>
          <p:nvPr/>
        </p:nvSpPr>
        <p:spPr>
          <a:xfrm>
            <a:off x="6717323" y="589085"/>
            <a:ext cx="386882" cy="513544"/>
          </a:xfrm>
          <a:custGeom>
            <a:avLst/>
            <a:gdLst>
              <a:gd name="connsiteX0" fmla="*/ 0 w 386882"/>
              <a:gd name="connsiteY0" fmla="*/ 0 h 513544"/>
              <a:gd name="connsiteX1" fmla="*/ 334108 w 386882"/>
              <a:gd name="connsiteY1" fmla="*/ 184638 h 513544"/>
              <a:gd name="connsiteX2" fmla="*/ 52754 w 386882"/>
              <a:gd name="connsiteY2" fmla="*/ 272561 h 513544"/>
              <a:gd name="connsiteX3" fmla="*/ 386862 w 386882"/>
              <a:gd name="connsiteY3" fmla="*/ 509953 h 513544"/>
              <a:gd name="connsiteX4" fmla="*/ 70339 w 386882"/>
              <a:gd name="connsiteY4" fmla="*/ 422030 h 5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82" h="513544">
                <a:moveTo>
                  <a:pt x="0" y="0"/>
                </a:moveTo>
                <a:cubicBezTo>
                  <a:pt x="162658" y="69605"/>
                  <a:pt x="325316" y="139211"/>
                  <a:pt x="334108" y="184638"/>
                </a:cubicBezTo>
                <a:cubicBezTo>
                  <a:pt x="342900" y="230065"/>
                  <a:pt x="43962" y="218342"/>
                  <a:pt x="52754" y="272561"/>
                </a:cubicBezTo>
                <a:cubicBezTo>
                  <a:pt x="61546" y="326780"/>
                  <a:pt x="383931" y="485042"/>
                  <a:pt x="386862" y="509953"/>
                </a:cubicBezTo>
                <a:cubicBezTo>
                  <a:pt x="389793" y="534865"/>
                  <a:pt x="70339" y="422030"/>
                  <a:pt x="70339" y="422030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17323" y="17025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SYNs?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TCP session starts with a SYN handshake</a:t>
            </a:r>
          </a:p>
          <a:p>
            <a:r>
              <a:rPr lang="en-AU" dirty="0" smtClean="0"/>
              <a:t>Its typically a kernel level operation, which means that there is little in the way of application level interaction with the SYN exchange</a:t>
            </a:r>
          </a:p>
          <a:p>
            <a:r>
              <a:rPr lang="en-AU" dirty="0" smtClean="0"/>
              <a:t>On the downside there is only a single sample point per measurement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468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comparative </a:t>
            </a:r>
            <a:r>
              <a:rPr lang="en-US" baseline="0" dirty="0" smtClean="0"/>
              <a:t>RTT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For each successful connection couplet (IPv4 and IPv4) from the same endpoint, gather the pair of RTT measurements </a:t>
            </a:r>
            <a:r>
              <a:rPr lang="en-US" dirty="0" smtClean="0"/>
              <a:t>from</a:t>
            </a:r>
            <a:r>
              <a:rPr lang="en-US" sz="3200" kern="1200" dirty="0" smtClean="0">
                <a:effectLst/>
                <a:latin typeface="+mn-lt"/>
                <a:ea typeface="+mn-ea"/>
                <a:cs typeface="+mn-cs"/>
              </a:rPr>
              <a:t> the SYN-ACK exchanges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Use the server’s web logs to associate a couplet of IPv4 and IPv6 addresses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Use the packet dumps to collect RTT information from the SYN-ACK Exchange</a:t>
            </a:r>
          </a:p>
          <a:p>
            <a:pPr lvl="1" indent="-342900">
              <a:buFont typeface="Arial"/>
              <a:buChar char="•"/>
            </a:pPr>
            <a:r>
              <a:rPr lang="en-US" sz="2800" dirty="0" smtClean="0">
                <a:effectLst/>
              </a:rPr>
              <a:t>Plot the difference in RTT in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97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941493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5900"/>
            <a:ext cx="9144000" cy="6420255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6336268"/>
            <a:ext cx="54323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(in fractions of a second)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0930" y="3912898"/>
            <a:ext cx="10205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hnbergHand"/>
                <a:cs typeface="AhnbergHand"/>
              </a:rPr>
              <a:t>Teredo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817" y="3912898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4323609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2123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2012 Data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2385922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4" y="1190446"/>
            <a:ext cx="8996405" cy="514124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</a:t>
            </a:r>
            <a:r>
              <a:rPr lang="en-US" smtClean="0">
                <a:latin typeface="AhnbergHand"/>
                <a:cs typeface="AhnbergHand"/>
              </a:rPr>
              <a:t>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013" y="3926794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</a:t>
            </a:r>
            <a:r>
              <a:rPr lang="en-US" sz="2800" dirty="0" smtClean="0">
                <a:latin typeface="Powderfinger Type"/>
                <a:cs typeface="Powderfinger Type"/>
              </a:rPr>
              <a:t>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054445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" y="1485931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</a:t>
            </a:r>
            <a:r>
              <a:rPr lang="en-US" smtClean="0">
                <a:latin typeface="AhnbergHand"/>
                <a:cs typeface="AhnbergHand"/>
              </a:rPr>
              <a:t>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2540" y="1116599"/>
            <a:ext cx="71686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nbergHand"/>
                <a:cs typeface="AhnbergHand"/>
              </a:rPr>
              <a:t>6to4</a:t>
            </a:r>
            <a:endParaRPr lang="en-US" dirty="0">
              <a:solidFill>
                <a:srgbClr val="00B050"/>
              </a:solidFill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</a:t>
            </a:r>
            <a:r>
              <a:rPr lang="en-US" sz="2800" dirty="0" smtClean="0">
                <a:latin typeface="Powderfinger Type"/>
                <a:cs typeface="Powderfinger Type"/>
              </a:rPr>
              <a:t>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5917" y="1664898"/>
            <a:ext cx="1017917" cy="2909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7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" y="1200228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316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879" y="6425819"/>
            <a:ext cx="21755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AhnbergHand"/>
                <a:cs typeface="AhnbergHand"/>
              </a:rPr>
              <a:t>RTT </a:t>
            </a:r>
            <a:r>
              <a:rPr lang="en-US" smtClean="0">
                <a:latin typeface="AhnbergHand"/>
                <a:cs typeface="AhnbergHand"/>
              </a:rPr>
              <a:t>Difference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32246" y="3237468"/>
            <a:ext cx="38724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Number of samples (log scale)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144" y="37861"/>
            <a:ext cx="576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Powderfinger Type"/>
                <a:cs typeface="Powderfinger Type"/>
              </a:rPr>
              <a:t>December</a:t>
            </a:r>
            <a:r>
              <a:rPr lang="en-US" sz="2800" dirty="0" smtClean="0">
                <a:latin typeface="Powderfinger Type"/>
                <a:cs typeface="Powderfinger Type"/>
              </a:rPr>
              <a:t> 2015/January 2016</a:t>
            </a:r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1047669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2559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5800" y="1955800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99006"/>
            <a:ext cx="34964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</a:t>
            </a:r>
            <a:r>
              <a:rPr lang="en-US" dirty="0" smtClean="0">
                <a:latin typeface="AhnbergHand"/>
                <a:cs typeface="AhnbergHand"/>
              </a:rPr>
              <a:t>(</a:t>
            </a:r>
            <a:r>
              <a:rPr lang="en-US" dirty="0" err="1" smtClean="0">
                <a:latin typeface="AhnbergHand"/>
                <a:cs typeface="AhnbergHand"/>
              </a:rPr>
              <a:t>millisecs</a:t>
            </a:r>
            <a:r>
              <a:rPr lang="en-US" dirty="0" smtClean="0">
                <a:latin typeface="AhnbergHand"/>
                <a:cs typeface="AhnbergHand"/>
              </a:rPr>
              <a:t>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68306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</a:t>
            </a:r>
            <a:r>
              <a:rPr lang="en-US" dirty="0" smtClean="0">
                <a:latin typeface="AhnbergHand"/>
                <a:cs typeface="AhnbergHand"/>
              </a:rPr>
              <a:t>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370592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" y="1621609"/>
            <a:ext cx="8686800" cy="53878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561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" y="1204504"/>
            <a:ext cx="8308731" cy="474825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16820" y="2603927"/>
            <a:ext cx="1535690" cy="9747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2993165" y="2603927"/>
            <a:ext cx="1535690" cy="97470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0950" y="1716347"/>
            <a:ext cx="19221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slower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05" y="1955800"/>
            <a:ext cx="1907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IPv6 is faster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655" y="5836540"/>
            <a:ext cx="38908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RTT Difference </a:t>
            </a:r>
            <a:r>
              <a:rPr lang="en-US" dirty="0" smtClean="0">
                <a:latin typeface="AhnbergHand"/>
                <a:cs typeface="AhnbergHand"/>
              </a:rPr>
              <a:t>(milliseconds)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195215" y="3237468"/>
            <a:ext cx="2798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Proportion of samples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987" y="3816202"/>
            <a:ext cx="9738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8CA3E"/>
                </a:solidFill>
                <a:latin typeface="AhnbergHand"/>
                <a:cs typeface="AhnbergHand"/>
              </a:rPr>
              <a:t>6 to 4</a:t>
            </a:r>
            <a:endParaRPr lang="en-US" dirty="0">
              <a:solidFill>
                <a:srgbClr val="88CA3E"/>
              </a:solidFill>
              <a:latin typeface="AhnbergHand"/>
              <a:cs typeface="AhnbergHa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75" y="3969635"/>
            <a:ext cx="1032042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Unicast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671" y="68806"/>
            <a:ext cx="4265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Powderfinger Type"/>
                <a:cs typeface="Powderfinger Type"/>
              </a:rPr>
              <a:t>2015/6 RTT Data </a:t>
            </a:r>
            <a:r>
              <a:rPr lang="en-US" sz="2800" dirty="0" smtClean="0">
                <a:latin typeface="Powderfinger Type"/>
                <a:cs typeface="Powderfinger Type"/>
              </a:rPr>
              <a:t>CDF</a:t>
            </a:r>
            <a:endParaRPr lang="en-AU" sz="2800" dirty="0">
              <a:latin typeface="Powderfinger Type"/>
              <a:cs typeface="Powderfinger Type"/>
            </a:endParaRPr>
          </a:p>
          <a:p>
            <a:endParaRPr lang="en-AU" sz="2800" dirty="0">
              <a:latin typeface="Powderfinger Type"/>
              <a:cs typeface="Powderfinger Typ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7285" y="4697377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Zero point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0.44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053" y="4370134"/>
            <a:ext cx="3283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13%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of samples unicast IPv6 is more than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faster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88062" y="4923671"/>
            <a:ext cx="1734755" cy="149491"/>
          </a:xfrm>
          <a:custGeom>
            <a:avLst/>
            <a:gdLst>
              <a:gd name="connsiteX0" fmla="*/ 0 w 1734755"/>
              <a:gd name="connsiteY0" fmla="*/ 123114 h 149491"/>
              <a:gd name="connsiteX1" fmla="*/ 79131 w 1734755"/>
              <a:gd name="connsiteY1" fmla="*/ 114321 h 149491"/>
              <a:gd name="connsiteX2" fmla="*/ 685800 w 1734755"/>
              <a:gd name="connsiteY2" fmla="*/ 43983 h 149491"/>
              <a:gd name="connsiteX3" fmla="*/ 1688123 w 1734755"/>
              <a:gd name="connsiteY3" fmla="*/ 79152 h 149491"/>
              <a:gd name="connsiteX4" fmla="*/ 1582615 w 1734755"/>
              <a:gd name="connsiteY4" fmla="*/ 21 h 149491"/>
              <a:gd name="connsiteX5" fmla="*/ 1705708 w 1734755"/>
              <a:gd name="connsiteY5" fmla="*/ 87944 h 149491"/>
              <a:gd name="connsiteX6" fmla="*/ 1529861 w 1734755"/>
              <a:gd name="connsiteY6" fmla="*/ 149491 h 149491"/>
              <a:gd name="connsiteX7" fmla="*/ 1529861 w 1734755"/>
              <a:gd name="connsiteY7" fmla="*/ 149491 h 149491"/>
              <a:gd name="connsiteX8" fmla="*/ 1503485 w 1734755"/>
              <a:gd name="connsiteY8" fmla="*/ 140698 h 14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4755" h="149491">
                <a:moveTo>
                  <a:pt x="0" y="123114"/>
                </a:moveTo>
                <a:lnTo>
                  <a:pt x="79131" y="114321"/>
                </a:lnTo>
                <a:cubicBezTo>
                  <a:pt x="193431" y="101133"/>
                  <a:pt x="417635" y="49844"/>
                  <a:pt x="685800" y="43983"/>
                </a:cubicBezTo>
                <a:cubicBezTo>
                  <a:pt x="953965" y="38121"/>
                  <a:pt x="1538654" y="86479"/>
                  <a:pt x="1688123" y="79152"/>
                </a:cubicBezTo>
                <a:cubicBezTo>
                  <a:pt x="1837592" y="71825"/>
                  <a:pt x="1579684" y="-1444"/>
                  <a:pt x="1582615" y="21"/>
                </a:cubicBezTo>
                <a:cubicBezTo>
                  <a:pt x="1585546" y="1486"/>
                  <a:pt x="1714500" y="63032"/>
                  <a:pt x="1705708" y="87944"/>
                </a:cubicBezTo>
                <a:cubicBezTo>
                  <a:pt x="1696916" y="112856"/>
                  <a:pt x="1529861" y="149491"/>
                  <a:pt x="1529861" y="149491"/>
                </a:cubicBezTo>
                <a:lnTo>
                  <a:pt x="1529861" y="149491"/>
                </a:lnTo>
                <a:lnTo>
                  <a:pt x="1503485" y="140698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44814" y="3727938"/>
            <a:ext cx="1143748" cy="954389"/>
          </a:xfrm>
          <a:custGeom>
            <a:avLst/>
            <a:gdLst>
              <a:gd name="connsiteX0" fmla="*/ 1143748 w 1143748"/>
              <a:gd name="connsiteY0" fmla="*/ 940777 h 954389"/>
              <a:gd name="connsiteX1" fmla="*/ 1117371 w 1143748"/>
              <a:gd name="connsiteY1" fmla="*/ 888024 h 954389"/>
              <a:gd name="connsiteX2" fmla="*/ 994279 w 1143748"/>
              <a:gd name="connsiteY2" fmla="*/ 422031 h 954389"/>
              <a:gd name="connsiteX3" fmla="*/ 352440 w 1143748"/>
              <a:gd name="connsiteY3" fmla="*/ 158262 h 954389"/>
              <a:gd name="connsiteX4" fmla="*/ 18333 w 1143748"/>
              <a:gd name="connsiteY4" fmla="*/ 43962 h 954389"/>
              <a:gd name="connsiteX5" fmla="*/ 343648 w 1143748"/>
              <a:gd name="connsiteY5" fmla="*/ 0 h 954389"/>
              <a:gd name="connsiteX6" fmla="*/ 9540 w 1143748"/>
              <a:gd name="connsiteY6" fmla="*/ 43962 h 954389"/>
              <a:gd name="connsiteX7" fmla="*/ 123840 w 1143748"/>
              <a:gd name="connsiteY7" fmla="*/ 211016 h 9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748" h="954389">
                <a:moveTo>
                  <a:pt x="1143748" y="940777"/>
                </a:moveTo>
                <a:cubicBezTo>
                  <a:pt x="1143015" y="957629"/>
                  <a:pt x="1142282" y="974482"/>
                  <a:pt x="1117371" y="888024"/>
                </a:cubicBezTo>
                <a:cubicBezTo>
                  <a:pt x="1092460" y="801566"/>
                  <a:pt x="1121767" y="543658"/>
                  <a:pt x="994279" y="422031"/>
                </a:cubicBezTo>
                <a:cubicBezTo>
                  <a:pt x="866791" y="300404"/>
                  <a:pt x="515098" y="221273"/>
                  <a:pt x="352440" y="158262"/>
                </a:cubicBezTo>
                <a:cubicBezTo>
                  <a:pt x="189782" y="95250"/>
                  <a:pt x="19798" y="70339"/>
                  <a:pt x="18333" y="43962"/>
                </a:cubicBezTo>
                <a:cubicBezTo>
                  <a:pt x="16868" y="17585"/>
                  <a:pt x="345113" y="0"/>
                  <a:pt x="343648" y="0"/>
                </a:cubicBezTo>
                <a:cubicBezTo>
                  <a:pt x="342183" y="0"/>
                  <a:pt x="46175" y="8793"/>
                  <a:pt x="9540" y="43962"/>
                </a:cubicBezTo>
                <a:cubicBezTo>
                  <a:pt x="-27095" y="79131"/>
                  <a:pt x="48372" y="145073"/>
                  <a:pt x="123840" y="211016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3804" y="3030008"/>
            <a:ext cx="31392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32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%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of samples unicast IPv6 is more than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10 </a:t>
            </a:r>
            <a:r>
              <a:rPr lang="en-AU" sz="1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msec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 </a:t>
            </a:r>
            <a:r>
              <a:rPr lang="en-AU" sz="1400" dirty="0" smtClean="0">
                <a:solidFill>
                  <a:srgbClr val="984807"/>
                </a:solidFill>
                <a:latin typeface="AhnbergHand"/>
                <a:cs typeface="AhnbergHand"/>
              </a:rPr>
              <a:t>slower than IPv4</a:t>
            </a:r>
            <a:endParaRPr lang="en-AU" sz="14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644191" y="2594528"/>
            <a:ext cx="421195" cy="323199"/>
          </a:xfrm>
          <a:custGeom>
            <a:avLst/>
            <a:gdLst>
              <a:gd name="connsiteX0" fmla="*/ 421195 w 421195"/>
              <a:gd name="connsiteY0" fmla="*/ 323199 h 323199"/>
              <a:gd name="connsiteX1" fmla="*/ 36020 w 421195"/>
              <a:gd name="connsiteY1" fmla="*/ 73344 h 323199"/>
              <a:gd name="connsiteX2" fmla="*/ 223402 w 421195"/>
              <a:gd name="connsiteY2" fmla="*/ 469 h 323199"/>
              <a:gd name="connsiteX3" fmla="*/ 4790 w 421195"/>
              <a:gd name="connsiteY3" fmla="*/ 52523 h 323199"/>
              <a:gd name="connsiteX4" fmla="*/ 67250 w 421195"/>
              <a:gd name="connsiteY4" fmla="*/ 239914 h 32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95" h="323199">
                <a:moveTo>
                  <a:pt x="421195" y="323199"/>
                </a:moveTo>
                <a:cubicBezTo>
                  <a:pt x="245090" y="225165"/>
                  <a:pt x="68985" y="127132"/>
                  <a:pt x="36020" y="73344"/>
                </a:cubicBezTo>
                <a:cubicBezTo>
                  <a:pt x="3054" y="19556"/>
                  <a:pt x="228607" y="3939"/>
                  <a:pt x="223402" y="469"/>
                </a:cubicBezTo>
                <a:cubicBezTo>
                  <a:pt x="218197" y="-3001"/>
                  <a:pt x="30815" y="12615"/>
                  <a:pt x="4790" y="52523"/>
                </a:cubicBezTo>
                <a:cubicBezTo>
                  <a:pt x="-21235" y="92430"/>
                  <a:pt x="67250" y="239914"/>
                  <a:pt x="67250" y="239914"/>
                </a:cubicBezTo>
              </a:path>
            </a:pathLst>
          </a:custGeom>
          <a:ln w="28575"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834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Is IPv6 as “good” as IPv4?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074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fast</a:t>
            </a:r>
            <a:r>
              <a:rPr lang="en-US" dirty="0" smtClean="0"/>
              <a:t> as IPv4?</a:t>
            </a:r>
          </a:p>
          <a:p>
            <a:pPr marL="457200" lvl="1" indent="0">
              <a:buNone/>
            </a:pPr>
            <a:r>
              <a:rPr lang="en-US" dirty="0" smtClean="0"/>
              <a:t>Basically, yes</a:t>
            </a:r>
          </a:p>
          <a:p>
            <a:pPr marL="457200" lvl="1" indent="0">
              <a:buNone/>
            </a:pPr>
            <a:r>
              <a:rPr lang="en-US" dirty="0" smtClean="0"/>
              <a:t>IPv6 </a:t>
            </a:r>
            <a:r>
              <a:rPr lang="en-US" dirty="0"/>
              <a:t>is faster </a:t>
            </a:r>
            <a:r>
              <a:rPr lang="en-US" dirty="0" smtClean="0"/>
              <a:t>about half </a:t>
            </a:r>
            <a:r>
              <a:rPr lang="en-US" dirty="0"/>
              <a:t>of the time</a:t>
            </a:r>
          </a:p>
          <a:p>
            <a:pPr marL="457200" lvl="1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65</a:t>
            </a:r>
            <a:r>
              <a:rPr lang="en-US" dirty="0" smtClean="0"/>
              <a:t>% </a:t>
            </a:r>
            <a:r>
              <a:rPr lang="en-US" dirty="0" smtClean="0"/>
              <a:t>of unicast cases, IPv6 is within 10ms RTT of IPv4</a:t>
            </a:r>
          </a:p>
          <a:p>
            <a:pPr marL="457200" lvl="1" indent="0">
              <a:buNone/>
            </a:pPr>
            <a:r>
              <a:rPr lang="en-US" dirty="0" smtClean="0"/>
              <a:t>So they perform at much the same rate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But that</a:t>
            </a:r>
            <a:r>
              <a:rPr lang="uk-UA" dirty="0" smtClean="0"/>
              <a:t>’</a:t>
            </a:r>
            <a:r>
              <a:rPr lang="en-US" dirty="0" smtClean="0"/>
              <a:t>s just for unicast IPv6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US" dirty="0" smtClean="0"/>
              <a:t>he use of 6to4 makes this a whole lot worse!</a:t>
            </a:r>
          </a:p>
        </p:txBody>
      </p:sp>
    </p:spTree>
    <p:extLst>
      <p:ext uri="{BB962C8B-B14F-4D97-AF65-F5344CB8AC3E}">
        <p14:creationId xmlns:p14="http://schemas.microsoft.com/office/powerpoint/2010/main" val="1995330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Is IPv6 as </a:t>
            </a:r>
            <a:r>
              <a:rPr lang="en-US" b="1" dirty="0" smtClean="0"/>
              <a:t>robust</a:t>
            </a:r>
            <a:r>
              <a:rPr lang="en-US" dirty="0" smtClean="0"/>
              <a:t> as IPv4?</a:t>
            </a:r>
          </a:p>
          <a:p>
            <a:pPr marL="457200" lvl="1" indent="0">
              <a:buNone/>
            </a:pPr>
            <a:r>
              <a:rPr lang="en-US" dirty="0"/>
              <a:t>IPv4 connection reliability currently sits at 0.2%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base failure rate of Unicast V6 connection attempts at 1.8% of the total V6 unicast connections is not brilliant. </a:t>
            </a:r>
          </a:p>
          <a:p>
            <a:pPr marL="457200" lvl="1" indent="0">
              <a:buNone/>
            </a:pPr>
            <a:r>
              <a:rPr lang="en-US" dirty="0" smtClean="0"/>
              <a:t>6to4 </a:t>
            </a:r>
            <a:r>
              <a:rPr lang="en-US" dirty="0"/>
              <a:t>is still terrible!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It could be better.</a:t>
            </a:r>
          </a:p>
          <a:p>
            <a:pPr marL="457200" lvl="1" indent="0">
              <a:buNone/>
            </a:pPr>
            <a:r>
              <a:rPr lang="en-US" dirty="0" smtClean="0"/>
              <a:t>It could be a whole lot better!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769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Is IPv6 as </a:t>
            </a:r>
            <a:r>
              <a:rPr lang="en-AU" dirty="0" smtClean="0"/>
              <a:t>“good” </a:t>
            </a:r>
            <a:r>
              <a:rPr lang="en-AU" dirty="0"/>
              <a:t>as IPv4?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you can establish a connection, then IPv4 and IPv6 appear to have comparable RTT measurements across most of the Internet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But the odds of establishing that connection are still weighted in favour of IPv4! </a:t>
            </a:r>
          </a:p>
        </p:txBody>
      </p:sp>
    </p:spTree>
    <p:extLst>
      <p:ext uri="{BB962C8B-B14F-4D97-AF65-F5344CB8AC3E}">
        <p14:creationId xmlns:p14="http://schemas.microsoft.com/office/powerpoint/2010/main" val="3803223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6" y="693655"/>
            <a:ext cx="5785853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Vadim's Writing"/>
                <a:cs typeface="Vadim's Writing"/>
              </a:rPr>
              <a:t>That’s it!</a:t>
            </a:r>
            <a:endParaRPr lang="en-US" sz="6600" b="1" dirty="0">
              <a:latin typeface="Vadim's Writing"/>
              <a:cs typeface="Vadim's Writing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 rot="397884">
            <a:off x="2701418" y="3169546"/>
            <a:ext cx="3211308" cy="1180416"/>
          </a:xfrm>
          <a:prstGeom prst="rect">
            <a:avLst/>
          </a:prstGeom>
          <a:solidFill>
            <a:srgbClr val="F0F082"/>
          </a:solidFill>
          <a:ln>
            <a:noFill/>
          </a:ln>
          <a:effectLst>
            <a:outerShdw blurRad="76200" dist="50799" dir="3000000" algn="ctr" rotWithShape="0">
              <a:schemeClr val="tx1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nbergHand"/>
                <a:ea typeface="ＭＳ Ｐゴシック" charset="0"/>
                <a:cs typeface="AhnbergHand"/>
                <a:sym typeface="Bradley Hand ITC TT-Bold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8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" y="1621609"/>
            <a:ext cx="8686800" cy="53878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sp>
        <p:nvSpPr>
          <p:cNvPr id="3" name="Freeform 2"/>
          <p:cNvSpPr/>
          <p:nvPr/>
        </p:nvSpPr>
        <p:spPr>
          <a:xfrm>
            <a:off x="7430664" y="1881192"/>
            <a:ext cx="1307591" cy="846392"/>
          </a:xfrm>
          <a:custGeom>
            <a:avLst/>
            <a:gdLst>
              <a:gd name="connsiteX0" fmla="*/ 439396 w 1307591"/>
              <a:gd name="connsiteY0" fmla="*/ 638180 h 846392"/>
              <a:gd name="connsiteX1" fmla="*/ 1053594 w 1307591"/>
              <a:gd name="connsiteY1" fmla="*/ 763107 h 846392"/>
              <a:gd name="connsiteX2" fmla="*/ 1251386 w 1307591"/>
              <a:gd name="connsiteY2" fmla="*/ 211344 h 846392"/>
              <a:gd name="connsiteX3" fmla="*/ 85452 w 1307591"/>
              <a:gd name="connsiteY3" fmla="*/ 34363 h 846392"/>
              <a:gd name="connsiteX4" fmla="*/ 179143 w 1307591"/>
              <a:gd name="connsiteY4" fmla="*/ 846392 h 84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591" h="846392">
                <a:moveTo>
                  <a:pt x="439396" y="638180"/>
                </a:moveTo>
                <a:cubicBezTo>
                  <a:pt x="678829" y="736213"/>
                  <a:pt x="918262" y="834246"/>
                  <a:pt x="1053594" y="763107"/>
                </a:cubicBezTo>
                <a:cubicBezTo>
                  <a:pt x="1188926" y="691968"/>
                  <a:pt x="1412743" y="332801"/>
                  <a:pt x="1251386" y="211344"/>
                </a:cubicBezTo>
                <a:cubicBezTo>
                  <a:pt x="1090029" y="89887"/>
                  <a:pt x="264159" y="-71478"/>
                  <a:pt x="85452" y="34363"/>
                </a:cubicBezTo>
                <a:cubicBezTo>
                  <a:pt x="-93255" y="140204"/>
                  <a:pt x="42944" y="493298"/>
                  <a:pt x="179143" y="846392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 rot="872518">
            <a:off x="2539131" y="3124858"/>
            <a:ext cx="5030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Yes, that’s 10 M measurements per day!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976043" y="2394444"/>
            <a:ext cx="2347957" cy="676691"/>
          </a:xfrm>
          <a:custGeom>
            <a:avLst/>
            <a:gdLst>
              <a:gd name="connsiteX0" fmla="*/ 0 w 2347957"/>
              <a:gd name="connsiteY0" fmla="*/ 676691 h 676691"/>
              <a:gd name="connsiteX1" fmla="*/ 1082654 w 2347957"/>
              <a:gd name="connsiteY1" fmla="*/ 229034 h 676691"/>
              <a:gd name="connsiteX2" fmla="*/ 2311050 w 2347957"/>
              <a:gd name="connsiteY2" fmla="*/ 124928 h 676691"/>
              <a:gd name="connsiteX3" fmla="*/ 2050796 w 2347957"/>
              <a:gd name="connsiteY3" fmla="*/ 0 h 676691"/>
              <a:gd name="connsiteX4" fmla="*/ 2300640 w 2347957"/>
              <a:gd name="connsiteY4" fmla="*/ 124928 h 676691"/>
              <a:gd name="connsiteX5" fmla="*/ 2134077 w 2347957"/>
              <a:gd name="connsiteY5" fmla="*/ 291498 h 67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957" h="676691">
                <a:moveTo>
                  <a:pt x="0" y="676691"/>
                </a:moveTo>
                <a:cubicBezTo>
                  <a:pt x="348739" y="498842"/>
                  <a:pt x="697479" y="320994"/>
                  <a:pt x="1082654" y="229034"/>
                </a:cubicBezTo>
                <a:cubicBezTo>
                  <a:pt x="1467829" y="137074"/>
                  <a:pt x="2149693" y="163100"/>
                  <a:pt x="2311050" y="124928"/>
                </a:cubicBezTo>
                <a:cubicBezTo>
                  <a:pt x="2472407" y="86756"/>
                  <a:pt x="2052531" y="0"/>
                  <a:pt x="2050796" y="0"/>
                </a:cubicBezTo>
                <a:cubicBezTo>
                  <a:pt x="2049061" y="0"/>
                  <a:pt x="2286760" y="76345"/>
                  <a:pt x="2300640" y="124928"/>
                </a:cubicBezTo>
                <a:cubicBezTo>
                  <a:pt x="2314520" y="173511"/>
                  <a:pt x="2134077" y="291498"/>
                  <a:pt x="2134077" y="29149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88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2" y="1336936"/>
            <a:ext cx="8150576" cy="50552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Count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7793" y="4268355"/>
            <a:ext cx="62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Log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88781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looking at: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“reliable” are IPv6 connections?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“fast” are IPv6 connections?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 rot="21435082">
            <a:off x="1132403" y="2074675"/>
            <a:ext cx="79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Do all TCP connection attempts succeed?</a:t>
            </a:r>
            <a:endParaRPr lang="en-AU" sz="28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1435082">
            <a:off x="2899036" y="3685017"/>
            <a:ext cx="500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Is V6 slower than V4?</a:t>
            </a:r>
            <a:endParaRPr lang="en-AU" sz="32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35" y="3179303"/>
            <a:ext cx="8056980" cy="1682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14" y="1882607"/>
            <a:ext cx="19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Outbound SYN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360" y="2935797"/>
            <a:ext cx="24431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Busted SYN ACK</a:t>
            </a:r>
          </a:p>
          <a:p>
            <a:r>
              <a:rPr lang="en-US" dirty="0" smtClean="0">
                <a:latin typeface="AhnbergHand"/>
                <a:cs typeface="AhnbergHand"/>
              </a:rPr>
              <a:t>Return path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Connection Failure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93378" y="2248695"/>
            <a:ext cx="5008" cy="260266"/>
          </a:xfrm>
          <a:custGeom>
            <a:avLst/>
            <a:gdLst>
              <a:gd name="connsiteX0" fmla="*/ 0 w 5008"/>
              <a:gd name="connsiteY0" fmla="*/ 0 h 260266"/>
              <a:gd name="connsiteX1" fmla="*/ 0 w 5008"/>
              <a:gd name="connsiteY1" fmla="*/ 260266 h 26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8" h="260266">
                <a:moveTo>
                  <a:pt x="0" y="0"/>
                </a:moveTo>
                <a:cubicBezTo>
                  <a:pt x="4337" y="103239"/>
                  <a:pt x="8675" y="206478"/>
                  <a:pt x="0" y="260266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520507" y="2246271"/>
            <a:ext cx="1151215" cy="295096"/>
          </a:xfrm>
          <a:custGeom>
            <a:avLst/>
            <a:gdLst>
              <a:gd name="connsiteX0" fmla="*/ 176972 w 1151215"/>
              <a:gd name="connsiteY0" fmla="*/ 283511 h 295096"/>
              <a:gd name="connsiteX1" fmla="*/ 572557 w 1151215"/>
              <a:gd name="connsiteY1" fmla="*/ 273101 h 295096"/>
              <a:gd name="connsiteX2" fmla="*/ 1082653 w 1151215"/>
              <a:gd name="connsiteY2" fmla="*/ 293922 h 295096"/>
              <a:gd name="connsiteX3" fmla="*/ 1145114 w 1151215"/>
              <a:gd name="connsiteY3" fmla="*/ 231458 h 295096"/>
              <a:gd name="connsiteX4" fmla="*/ 1134704 w 1151215"/>
              <a:gd name="connsiteY4" fmla="*/ 12835 h 295096"/>
              <a:gd name="connsiteX5" fmla="*/ 1020193 w 1151215"/>
              <a:gd name="connsiteY5" fmla="*/ 23246 h 295096"/>
              <a:gd name="connsiteX6" fmla="*/ 0 w 1151215"/>
              <a:gd name="connsiteY6" fmla="*/ 2424 h 2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215" h="295096">
                <a:moveTo>
                  <a:pt x="176972" y="283511"/>
                </a:moveTo>
                <a:cubicBezTo>
                  <a:pt x="299291" y="277438"/>
                  <a:pt x="421610" y="271366"/>
                  <a:pt x="572557" y="273101"/>
                </a:cubicBezTo>
                <a:cubicBezTo>
                  <a:pt x="723504" y="274836"/>
                  <a:pt x="987227" y="300863"/>
                  <a:pt x="1082653" y="293922"/>
                </a:cubicBezTo>
                <a:cubicBezTo>
                  <a:pt x="1178079" y="286982"/>
                  <a:pt x="1136439" y="278306"/>
                  <a:pt x="1145114" y="231458"/>
                </a:cubicBezTo>
                <a:cubicBezTo>
                  <a:pt x="1153789" y="184610"/>
                  <a:pt x="1155524" y="47537"/>
                  <a:pt x="1134704" y="12835"/>
                </a:cubicBezTo>
                <a:cubicBezTo>
                  <a:pt x="1113884" y="-21867"/>
                  <a:pt x="1209310" y="24981"/>
                  <a:pt x="1020193" y="23246"/>
                </a:cubicBezTo>
                <a:cubicBezTo>
                  <a:pt x="831076" y="21511"/>
                  <a:pt x="0" y="2424"/>
                  <a:pt x="0" y="2424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593378" y="2121674"/>
            <a:ext cx="1257039" cy="106200"/>
          </a:xfrm>
          <a:custGeom>
            <a:avLst/>
            <a:gdLst>
              <a:gd name="connsiteX0" fmla="*/ 0 w 1257039"/>
              <a:gd name="connsiteY0" fmla="*/ 106200 h 106200"/>
              <a:gd name="connsiteX1" fmla="*/ 187382 w 1257039"/>
              <a:gd name="connsiteY1" fmla="*/ 12504 h 106200"/>
              <a:gd name="connsiteX2" fmla="*/ 281073 w 1257039"/>
              <a:gd name="connsiteY2" fmla="*/ 2094 h 106200"/>
              <a:gd name="connsiteX3" fmla="*/ 1207575 w 1257039"/>
              <a:gd name="connsiteY3" fmla="*/ 22915 h 106200"/>
              <a:gd name="connsiteX4" fmla="*/ 1124294 w 1257039"/>
              <a:gd name="connsiteY4" fmla="*/ 64557 h 1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039" h="106200">
                <a:moveTo>
                  <a:pt x="0" y="106200"/>
                </a:moveTo>
                <a:cubicBezTo>
                  <a:pt x="70268" y="68027"/>
                  <a:pt x="140537" y="29855"/>
                  <a:pt x="187382" y="12504"/>
                </a:cubicBezTo>
                <a:cubicBezTo>
                  <a:pt x="234227" y="-4847"/>
                  <a:pt x="111041" y="359"/>
                  <a:pt x="281073" y="2094"/>
                </a:cubicBezTo>
                <a:cubicBezTo>
                  <a:pt x="451105" y="3829"/>
                  <a:pt x="1067038" y="12505"/>
                  <a:pt x="1207575" y="22915"/>
                </a:cubicBezTo>
                <a:cubicBezTo>
                  <a:pt x="1348112" y="33325"/>
                  <a:pt x="1146849" y="50676"/>
                  <a:pt x="1124294" y="64557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1676031" y="2425676"/>
            <a:ext cx="156152" cy="83285"/>
          </a:xfrm>
          <a:custGeom>
            <a:avLst/>
            <a:gdLst>
              <a:gd name="connsiteX0" fmla="*/ 0 w 156152"/>
              <a:gd name="connsiteY0" fmla="*/ 83285 h 83285"/>
              <a:gd name="connsiteX1" fmla="*/ 156152 w 156152"/>
              <a:gd name="connsiteY1" fmla="*/ 0 h 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2" h="83285">
                <a:moveTo>
                  <a:pt x="0" y="83285"/>
                </a:moveTo>
                <a:cubicBezTo>
                  <a:pt x="65063" y="52920"/>
                  <a:pt x="130127" y="22556"/>
                  <a:pt x="156152" y="0"/>
                </a:cubicBez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/>
          <p:cNvSpPr/>
          <p:nvPr/>
        </p:nvSpPr>
        <p:spPr>
          <a:xfrm>
            <a:off x="1842593" y="2196642"/>
            <a:ext cx="20821" cy="187391"/>
          </a:xfrm>
          <a:custGeom>
            <a:avLst/>
            <a:gdLst>
              <a:gd name="connsiteX0" fmla="*/ 20821 w 20821"/>
              <a:gd name="connsiteY0" fmla="*/ 0 h 187391"/>
              <a:gd name="connsiteX1" fmla="*/ 0 w 20821"/>
              <a:gd name="connsiteY1" fmla="*/ 187391 h 18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21" h="187391">
                <a:moveTo>
                  <a:pt x="20821" y="0"/>
                </a:moveTo>
                <a:lnTo>
                  <a:pt x="0" y="187391"/>
                </a:lnTo>
              </a:path>
            </a:pathLst>
          </a:cu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/>
        </p:nvSpPr>
        <p:spPr>
          <a:xfrm>
            <a:off x="6537563" y="1979751"/>
            <a:ext cx="711768" cy="956046"/>
          </a:xfrm>
          <a:custGeom>
            <a:avLst/>
            <a:gdLst>
              <a:gd name="connsiteX0" fmla="*/ 0 w 711768"/>
              <a:gd name="connsiteY0" fmla="*/ 39910 h 956046"/>
              <a:gd name="connsiteX1" fmla="*/ 614198 w 711768"/>
              <a:gd name="connsiteY1" fmla="*/ 19089 h 956046"/>
              <a:gd name="connsiteX2" fmla="*/ 697479 w 711768"/>
              <a:gd name="connsiteY2" fmla="*/ 91964 h 956046"/>
              <a:gd name="connsiteX3" fmla="*/ 707889 w 711768"/>
              <a:gd name="connsiteY3" fmla="*/ 956046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768" h="956046">
                <a:moveTo>
                  <a:pt x="0" y="39910"/>
                </a:moveTo>
                <a:cubicBezTo>
                  <a:pt x="248976" y="25161"/>
                  <a:pt x="497952" y="10413"/>
                  <a:pt x="614198" y="19089"/>
                </a:cubicBezTo>
                <a:cubicBezTo>
                  <a:pt x="730444" y="27765"/>
                  <a:pt x="681864" y="-64195"/>
                  <a:pt x="697479" y="91964"/>
                </a:cubicBezTo>
                <a:cubicBezTo>
                  <a:pt x="713094" y="248123"/>
                  <a:pt x="714829" y="812032"/>
                  <a:pt x="707889" y="95604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6544602" y="1801038"/>
            <a:ext cx="669620" cy="1184473"/>
          </a:xfrm>
          <a:custGeom>
            <a:avLst/>
            <a:gdLst>
              <a:gd name="connsiteX0" fmla="*/ 669620 w 669620"/>
              <a:gd name="connsiteY0" fmla="*/ 1134759 h 1184473"/>
              <a:gd name="connsiteX1" fmla="*/ 117883 w 669620"/>
              <a:gd name="connsiteY1" fmla="*/ 1134759 h 1184473"/>
              <a:gd name="connsiteX2" fmla="*/ 13781 w 669620"/>
              <a:gd name="connsiteY2" fmla="*/ 1113937 h 1184473"/>
              <a:gd name="connsiteX3" fmla="*/ 3371 w 669620"/>
              <a:gd name="connsiteY3" fmla="*/ 249855 h 1184473"/>
              <a:gd name="connsiteX4" fmla="*/ 34602 w 669620"/>
              <a:gd name="connsiteY4" fmla="*/ 176981 h 1184473"/>
              <a:gd name="connsiteX5" fmla="*/ 274035 w 669620"/>
              <a:gd name="connsiteY5" fmla="*/ 0 h 118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620" h="1184473">
                <a:moveTo>
                  <a:pt x="669620" y="1134759"/>
                </a:moveTo>
                <a:lnTo>
                  <a:pt x="117883" y="1134759"/>
                </a:lnTo>
                <a:cubicBezTo>
                  <a:pt x="8577" y="1131289"/>
                  <a:pt x="32866" y="1261421"/>
                  <a:pt x="13781" y="1113937"/>
                </a:cubicBezTo>
                <a:cubicBezTo>
                  <a:pt x="-5304" y="966453"/>
                  <a:pt x="-99" y="406014"/>
                  <a:pt x="3371" y="249855"/>
                </a:cubicBezTo>
                <a:cubicBezTo>
                  <a:pt x="6841" y="93696"/>
                  <a:pt x="-10509" y="218623"/>
                  <a:pt x="34602" y="176981"/>
                </a:cubicBezTo>
                <a:cubicBezTo>
                  <a:pt x="79713" y="135339"/>
                  <a:pt x="227190" y="29497"/>
                  <a:pt x="274035" y="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6849867" y="1780217"/>
            <a:ext cx="562147" cy="10411"/>
          </a:xfrm>
          <a:custGeom>
            <a:avLst/>
            <a:gdLst>
              <a:gd name="connsiteX0" fmla="*/ 0 w 562147"/>
              <a:gd name="connsiteY0" fmla="*/ 10411 h 10411"/>
              <a:gd name="connsiteX1" fmla="*/ 562147 w 562147"/>
              <a:gd name="connsiteY1" fmla="*/ 0 h 1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147" h="10411">
                <a:moveTo>
                  <a:pt x="0" y="10411"/>
                </a:moveTo>
                <a:lnTo>
                  <a:pt x="562147" y="0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7422424" y="1811449"/>
            <a:ext cx="20998" cy="801618"/>
          </a:xfrm>
          <a:custGeom>
            <a:avLst/>
            <a:gdLst>
              <a:gd name="connsiteX0" fmla="*/ 0 w 20998"/>
              <a:gd name="connsiteY0" fmla="*/ 0 h 801618"/>
              <a:gd name="connsiteX1" fmla="*/ 20821 w 20998"/>
              <a:gd name="connsiteY1" fmla="*/ 801618 h 80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8" h="801618">
                <a:moveTo>
                  <a:pt x="0" y="0"/>
                </a:moveTo>
                <a:cubicBezTo>
                  <a:pt x="11278" y="328802"/>
                  <a:pt x="22556" y="657604"/>
                  <a:pt x="20821" y="801618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7235042" y="2623478"/>
            <a:ext cx="187382" cy="291497"/>
          </a:xfrm>
          <a:custGeom>
            <a:avLst/>
            <a:gdLst>
              <a:gd name="connsiteX0" fmla="*/ 187382 w 187382"/>
              <a:gd name="connsiteY0" fmla="*/ 0 h 291497"/>
              <a:gd name="connsiteX1" fmla="*/ 104101 w 187382"/>
              <a:gd name="connsiteY1" fmla="*/ 93695 h 291497"/>
              <a:gd name="connsiteX2" fmla="*/ 0 w 187382"/>
              <a:gd name="connsiteY2" fmla="*/ 291497 h 2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82" h="291497">
                <a:moveTo>
                  <a:pt x="187382" y="0"/>
                </a:moveTo>
                <a:cubicBezTo>
                  <a:pt x="161356" y="22556"/>
                  <a:pt x="135331" y="45112"/>
                  <a:pt x="104101" y="93695"/>
                </a:cubicBezTo>
                <a:cubicBezTo>
                  <a:pt x="72871" y="142278"/>
                  <a:pt x="36435" y="216887"/>
                  <a:pt x="0" y="291497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7276683" y="1821860"/>
            <a:ext cx="114511" cy="124927"/>
          </a:xfrm>
          <a:custGeom>
            <a:avLst/>
            <a:gdLst>
              <a:gd name="connsiteX0" fmla="*/ 114511 w 114511"/>
              <a:gd name="connsiteY0" fmla="*/ 0 h 124927"/>
              <a:gd name="connsiteX1" fmla="*/ 0 w 114511"/>
              <a:gd name="connsiteY1" fmla="*/ 124927 h 12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11" h="124927">
                <a:moveTo>
                  <a:pt x="114511" y="0"/>
                </a:moveTo>
                <a:lnTo>
                  <a:pt x="0" y="124927"/>
                </a:ln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1853004" y="1699213"/>
            <a:ext cx="4518364" cy="580714"/>
          </a:xfrm>
          <a:custGeom>
            <a:avLst/>
            <a:gdLst>
              <a:gd name="connsiteX0" fmla="*/ 0 w 4518364"/>
              <a:gd name="connsiteY0" fmla="*/ 434965 h 580714"/>
              <a:gd name="connsiteX1" fmla="*/ 520506 w 4518364"/>
              <a:gd name="connsiteY1" fmla="*/ 133057 h 580714"/>
              <a:gd name="connsiteX2" fmla="*/ 1800952 w 4518364"/>
              <a:gd name="connsiteY2" fmla="*/ 8130 h 580714"/>
              <a:gd name="connsiteX3" fmla="*/ 2873196 w 4518364"/>
              <a:gd name="connsiteY3" fmla="*/ 60183 h 580714"/>
              <a:gd name="connsiteX4" fmla="*/ 4413896 w 4518364"/>
              <a:gd name="connsiteY4" fmla="*/ 445376 h 580714"/>
              <a:gd name="connsiteX5" fmla="*/ 4361845 w 4518364"/>
              <a:gd name="connsiteY5" fmla="*/ 330859 h 580714"/>
              <a:gd name="connsiteX6" fmla="*/ 4517997 w 4518364"/>
              <a:gd name="connsiteY6" fmla="*/ 507840 h 580714"/>
              <a:gd name="connsiteX7" fmla="*/ 4309794 w 4518364"/>
              <a:gd name="connsiteY7" fmla="*/ 580714 h 5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8364" h="580714">
                <a:moveTo>
                  <a:pt x="0" y="434965"/>
                </a:moveTo>
                <a:cubicBezTo>
                  <a:pt x="110173" y="319580"/>
                  <a:pt x="220347" y="204196"/>
                  <a:pt x="520506" y="133057"/>
                </a:cubicBezTo>
                <a:cubicBezTo>
                  <a:pt x="820665" y="61918"/>
                  <a:pt x="1408837" y="20276"/>
                  <a:pt x="1800952" y="8130"/>
                </a:cubicBezTo>
                <a:cubicBezTo>
                  <a:pt x="2193067" y="-4016"/>
                  <a:pt x="2437705" y="-12691"/>
                  <a:pt x="2873196" y="60183"/>
                </a:cubicBezTo>
                <a:cubicBezTo>
                  <a:pt x="3308687" y="133057"/>
                  <a:pt x="4165788" y="400263"/>
                  <a:pt x="4413896" y="445376"/>
                </a:cubicBezTo>
                <a:cubicBezTo>
                  <a:pt x="4662004" y="490489"/>
                  <a:pt x="4344495" y="320448"/>
                  <a:pt x="4361845" y="330859"/>
                </a:cubicBezTo>
                <a:cubicBezTo>
                  <a:pt x="4379195" y="341270"/>
                  <a:pt x="4526672" y="466198"/>
                  <a:pt x="4517997" y="507840"/>
                </a:cubicBezTo>
                <a:cubicBezTo>
                  <a:pt x="4509322" y="549482"/>
                  <a:pt x="4309794" y="580714"/>
                  <a:pt x="4309794" y="5807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4736610" y="2622682"/>
            <a:ext cx="1770750" cy="1236412"/>
          </a:xfrm>
          <a:custGeom>
            <a:avLst/>
            <a:gdLst>
              <a:gd name="connsiteX0" fmla="*/ 1717672 w 1770750"/>
              <a:gd name="connsiteY0" fmla="*/ 32028 h 1236412"/>
              <a:gd name="connsiteX1" fmla="*/ 1592750 w 1770750"/>
              <a:gd name="connsiteY1" fmla="*/ 796 h 1236412"/>
              <a:gd name="connsiteX2" fmla="*/ 249843 w 1770750"/>
              <a:gd name="connsiteY2" fmla="*/ 32028 h 1236412"/>
              <a:gd name="connsiteX3" fmla="*/ 83281 w 1770750"/>
              <a:gd name="connsiteY3" fmla="*/ 240240 h 1236412"/>
              <a:gd name="connsiteX4" fmla="*/ 114512 w 1770750"/>
              <a:gd name="connsiteY4" fmla="*/ 1198018 h 1236412"/>
              <a:gd name="connsiteX5" fmla="*/ 229023 w 1770750"/>
              <a:gd name="connsiteY5" fmla="*/ 1062680 h 1236412"/>
              <a:gd name="connsiteX6" fmla="*/ 124922 w 1770750"/>
              <a:gd name="connsiteY6" fmla="*/ 1208428 h 1236412"/>
              <a:gd name="connsiteX7" fmla="*/ 0 w 1770750"/>
              <a:gd name="connsiteY7" fmla="*/ 1135554 h 123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50" h="1236412">
                <a:moveTo>
                  <a:pt x="1717672" y="32028"/>
                </a:moveTo>
                <a:cubicBezTo>
                  <a:pt x="1777530" y="16412"/>
                  <a:pt x="1837388" y="796"/>
                  <a:pt x="1592750" y="796"/>
                </a:cubicBezTo>
                <a:cubicBezTo>
                  <a:pt x="1348112" y="796"/>
                  <a:pt x="501421" y="-7879"/>
                  <a:pt x="249843" y="32028"/>
                </a:cubicBezTo>
                <a:cubicBezTo>
                  <a:pt x="-1735" y="71935"/>
                  <a:pt x="105836" y="45908"/>
                  <a:pt x="83281" y="240240"/>
                </a:cubicBezTo>
                <a:cubicBezTo>
                  <a:pt x="60726" y="434572"/>
                  <a:pt x="90222" y="1060945"/>
                  <a:pt x="114512" y="1198018"/>
                </a:cubicBezTo>
                <a:cubicBezTo>
                  <a:pt x="138802" y="1335091"/>
                  <a:pt x="227288" y="1060945"/>
                  <a:pt x="229023" y="1062680"/>
                </a:cubicBezTo>
                <a:cubicBezTo>
                  <a:pt x="230758" y="1064415"/>
                  <a:pt x="163092" y="1196282"/>
                  <a:pt x="124922" y="1208428"/>
                </a:cubicBezTo>
                <a:cubicBezTo>
                  <a:pt x="86752" y="1220574"/>
                  <a:pt x="0" y="1135554"/>
                  <a:pt x="0" y="113555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 rot="20594228">
            <a:off x="5086869" y="3150718"/>
            <a:ext cx="365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What the server sees is an incoming SYN, but no matching incoming ACK</a:t>
            </a:r>
            <a:endParaRPr lang="en-AU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563" y="2482262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server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7" y="2246271"/>
            <a:ext cx="56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client</a:t>
            </a:r>
            <a:endParaRPr lang="en-AU" sz="11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54667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10834</TotalTime>
  <Words>1354</Words>
  <Application>Microsoft Macintosh PowerPoint</Application>
  <PresentationFormat>On-screen Show (4:3)</PresentationFormat>
  <Paragraphs>288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AhnbergHand</vt:lpstr>
      <vt:lpstr>Bradley Hand ITC TT-Bold</vt:lpstr>
      <vt:lpstr>Calibri</vt:lpstr>
      <vt:lpstr>Candara</vt:lpstr>
      <vt:lpstr>ＭＳ Ｐゴシック</vt:lpstr>
      <vt:lpstr>Powderfinger Type</vt:lpstr>
      <vt:lpstr>Vadim's Writing</vt:lpstr>
      <vt:lpstr>Wingdings</vt:lpstr>
      <vt:lpstr>Arial</vt:lpstr>
      <vt:lpstr>Office Theme</vt:lpstr>
      <vt:lpstr>IPv6 Performance</vt:lpstr>
      <vt:lpstr>What are we looking at:</vt:lpstr>
      <vt:lpstr>What are we looking at:</vt:lpstr>
      <vt:lpstr>The Measurement Technique</vt:lpstr>
      <vt:lpstr>Measurement Count</vt:lpstr>
      <vt:lpstr>Measurement Count</vt:lpstr>
      <vt:lpstr>Measurement Count</vt:lpstr>
      <vt:lpstr>What are we looking at:</vt:lpstr>
      <vt:lpstr>Connection Failure</vt:lpstr>
      <vt:lpstr>Compare two data sets</vt:lpstr>
      <vt:lpstr>2011 - Measuring Failure</vt:lpstr>
      <vt:lpstr>2011 - Relative Connection Failure Rates</vt:lpstr>
      <vt:lpstr>2011 - Relative Connection Failure Rates</vt:lpstr>
      <vt:lpstr>What is going on with IPv4?</vt:lpstr>
      <vt:lpstr>What is going on with IPv4?</vt:lpstr>
      <vt:lpstr>What is going on with IPv4?</vt:lpstr>
      <vt:lpstr>What about IPv6?</vt:lpstr>
      <vt:lpstr>V6 Failure Rate by Address Type</vt:lpstr>
      <vt:lpstr>6to4 Failure is Local Failure</vt:lpstr>
      <vt:lpstr>V6 Unicast Failures</vt:lpstr>
      <vt:lpstr>Data Set 2: Connection Failure in 2015/2016</vt:lpstr>
      <vt:lpstr>Daily IPv6 Failures</vt:lpstr>
      <vt:lpstr>Daily IPv6 Failures</vt:lpstr>
      <vt:lpstr>6to4</vt:lpstr>
      <vt:lpstr>Daily IPv6 Failures</vt:lpstr>
      <vt:lpstr>Daily IPv6 Failures</vt:lpstr>
      <vt:lpstr>Killing off 6to4</vt:lpstr>
      <vt:lpstr>IPv6 Failures – Sep 2015 – Jan 2016</vt:lpstr>
      <vt:lpstr>Origin AS’s with High IPv6 Failure Rates</vt:lpstr>
      <vt:lpstr>Origin AS’s with Zero Failure Rates</vt:lpstr>
      <vt:lpstr>What about IPv4 Connection Failures?</vt:lpstr>
      <vt:lpstr>What about IPv4 Connection Failures?</vt:lpstr>
      <vt:lpstr>IPv4 Connection Failure</vt:lpstr>
      <vt:lpstr>Comparison</vt:lpstr>
      <vt:lpstr>Comparison: Unicast</vt:lpstr>
      <vt:lpstr>Comparison: Unicast</vt:lpstr>
      <vt:lpstr>Comparison Ratio: Unicast</vt:lpstr>
      <vt:lpstr>It’s still not good!</vt:lpstr>
      <vt:lpstr>What are we looking at:</vt:lpstr>
      <vt:lpstr>Let’s dive into SINs!</vt:lpstr>
      <vt:lpstr>Why SYNs?</vt:lpstr>
      <vt:lpstr>Generating a comparative RTT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</vt:vector>
  </TitlesOfParts>
  <Company>APNIC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Performance</dc:title>
  <dc:creator>Geoff Huston</dc:creator>
  <cp:lastModifiedBy>Geoff Huston</cp:lastModifiedBy>
  <cp:revision>72</cp:revision>
  <cp:lastPrinted>2016-02-01T23:39:10Z</cp:lastPrinted>
  <dcterms:created xsi:type="dcterms:W3CDTF">2015-11-08T21:30:27Z</dcterms:created>
  <dcterms:modified xsi:type="dcterms:W3CDTF">2016-02-01T23:40:38Z</dcterms:modified>
</cp:coreProperties>
</file>