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2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328" r:id="rId19"/>
    <p:sldId id="275" r:id="rId20"/>
    <p:sldId id="271" r:id="rId21"/>
    <p:sldId id="329" r:id="rId22"/>
    <p:sldId id="330" r:id="rId23"/>
    <p:sldId id="272" r:id="rId24"/>
    <p:sldId id="273" r:id="rId25"/>
    <p:sldId id="276" r:id="rId26"/>
    <p:sldId id="277" r:id="rId27"/>
    <p:sldId id="278" r:id="rId28"/>
    <p:sldId id="279" r:id="rId29"/>
    <p:sldId id="280" r:id="rId30"/>
    <p:sldId id="281" r:id="rId31"/>
    <p:sldId id="337" r:id="rId32"/>
    <p:sldId id="338" r:id="rId33"/>
    <p:sldId id="339" r:id="rId34"/>
    <p:sldId id="340" r:id="rId35"/>
    <p:sldId id="341" r:id="rId36"/>
    <p:sldId id="283" r:id="rId37"/>
    <p:sldId id="284" r:id="rId38"/>
    <p:sldId id="285" r:id="rId39"/>
    <p:sldId id="331" r:id="rId40"/>
    <p:sldId id="282" r:id="rId41"/>
    <p:sldId id="289" r:id="rId42"/>
    <p:sldId id="290" r:id="rId43"/>
    <p:sldId id="332" r:id="rId44"/>
    <p:sldId id="333" r:id="rId45"/>
    <p:sldId id="286" r:id="rId46"/>
    <p:sldId id="334" r:id="rId47"/>
    <p:sldId id="287" r:id="rId48"/>
    <p:sldId id="288" r:id="rId49"/>
    <p:sldId id="342" r:id="rId50"/>
    <p:sldId id="292" r:id="rId51"/>
    <p:sldId id="335" r:id="rId52"/>
    <p:sldId id="336" r:id="rId53"/>
    <p:sldId id="293" r:id="rId54"/>
    <p:sldId id="343" r:id="rId55"/>
    <p:sldId id="298" r:id="rId56"/>
    <p:sldId id="344" r:id="rId57"/>
    <p:sldId id="294" r:id="rId58"/>
    <p:sldId id="299" r:id="rId59"/>
    <p:sldId id="300" r:id="rId60"/>
    <p:sldId id="301" r:id="rId61"/>
    <p:sldId id="29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8" r:id="rId74"/>
    <p:sldId id="319" r:id="rId75"/>
    <p:sldId id="320" r:id="rId76"/>
    <p:sldId id="321" r:id="rId77"/>
    <p:sldId id="323" r:id="rId78"/>
    <p:sldId id="324" r:id="rId79"/>
    <p:sldId id="325" r:id="rId80"/>
    <p:sldId id="326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058"/>
    <a:srgbClr val="FAF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963"/>
  </p:normalViewPr>
  <p:slideViewPr>
    <p:cSldViewPr snapToGrid="0" snapToObjects="1">
      <p:cViewPr varScale="1">
        <p:scale>
          <a:sx n="152" d="100"/>
          <a:sy n="152" d="100"/>
        </p:scale>
        <p:origin x="10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76AA6-67EB-E246-A23D-0F84237019C2}" type="datetimeFigureOut">
              <a:rPr lang="en-US" smtClean="0"/>
              <a:t>12/3/15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102C-4C5F-9F40-8D14-F1AB432F9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9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102C-4C5F-9F40-8D14-F1AB432F9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08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8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 baseline="0">
                <a:latin typeface="Powderfinger Type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3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1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0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1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A32A6-FC17-8242-9068-E7581959F5B9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A8491-B3B1-EC4A-95A6-38E6EFB5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1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mmbank.com.au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.google.com/p/chromium/codesearch#chromium/src/net/http/transport_security_state_static.json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.google.com/p/chromium/codesearch#chromium/src/net/http/transport_security_state_static.json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ample.com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ample.com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ample.com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Security and Stuff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Geoff Huston</a:t>
            </a:r>
          </a:p>
          <a:p>
            <a:r>
              <a:rPr lang="en-US" dirty="0" smtClean="0"/>
              <a:t>APNIC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Domain </a:t>
            </a:r>
            <a:r>
              <a:rPr lang="en-US" sz="4000" smtClean="0"/>
              <a:t>Name Certification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Commonwealth Bank of Australia has generated a key pair</a:t>
            </a:r>
          </a:p>
          <a:p>
            <a:r>
              <a:rPr lang="en-US" dirty="0" smtClean="0"/>
              <a:t>And they passed a certificate signing request to a company called “Verisign”</a:t>
            </a:r>
          </a:p>
          <a:p>
            <a:r>
              <a:rPr lang="en-US" dirty="0"/>
              <a:t>W</a:t>
            </a:r>
            <a:r>
              <a:rPr lang="en-US" dirty="0" smtClean="0"/>
              <a:t>ho is willing to vouch (in a certificate) that the entity who goes by the </a:t>
            </a:r>
            <a:r>
              <a:rPr lang="en-US" dirty="0"/>
              <a:t>d</a:t>
            </a:r>
            <a:r>
              <a:rPr lang="en-US" dirty="0" smtClean="0"/>
              <a:t>omain name of 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 has a certain public key value</a:t>
            </a:r>
          </a:p>
          <a:p>
            <a:r>
              <a:rPr lang="en-US" dirty="0" smtClean="0"/>
              <a:t>So if I can associate this public key with a connection then I have a high degree of confidence that I’ve connected to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, as long as I am prepared to trust </a:t>
            </a:r>
            <a:r>
              <a:rPr lang="en-US" dirty="0" err="1" smtClean="0"/>
              <a:t>Versign</a:t>
            </a:r>
            <a:r>
              <a:rPr lang="en-US" dirty="0" smtClean="0"/>
              <a:t> and the certificates that they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4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03700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3" name="Freeform 2"/>
          <p:cNvSpPr/>
          <p:nvPr/>
        </p:nvSpPr>
        <p:spPr>
          <a:xfrm>
            <a:off x="3444664" y="3261874"/>
            <a:ext cx="1555501" cy="169223"/>
          </a:xfrm>
          <a:custGeom>
            <a:avLst/>
            <a:gdLst>
              <a:gd name="connsiteX0" fmla="*/ 70323 w 1555501"/>
              <a:gd name="connsiteY0" fmla="*/ 118889 h 169223"/>
              <a:gd name="connsiteX1" fmla="*/ 187769 w 1555501"/>
              <a:gd name="connsiteY1" fmla="*/ 110500 h 169223"/>
              <a:gd name="connsiteX2" fmla="*/ 825332 w 1555501"/>
              <a:gd name="connsiteY2" fmla="*/ 110500 h 169223"/>
              <a:gd name="connsiteX3" fmla="*/ 1437729 w 1555501"/>
              <a:gd name="connsiteY3" fmla="*/ 127278 h 169223"/>
              <a:gd name="connsiteX4" fmla="*/ 1521619 w 1555501"/>
              <a:gd name="connsiteY4" fmla="*/ 26610 h 169223"/>
              <a:gd name="connsiteX5" fmla="*/ 1035057 w 1555501"/>
              <a:gd name="connsiteY5" fmla="*/ 18221 h 169223"/>
              <a:gd name="connsiteX6" fmla="*/ 120657 w 1555501"/>
              <a:gd name="connsiteY6" fmla="*/ 9832 h 169223"/>
              <a:gd name="connsiteX7" fmla="*/ 36767 w 1555501"/>
              <a:gd name="connsiteY7" fmla="*/ 169223 h 16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5501" h="169223">
                <a:moveTo>
                  <a:pt x="70323" y="118889"/>
                </a:moveTo>
                <a:cubicBezTo>
                  <a:pt x="66128" y="115393"/>
                  <a:pt x="61934" y="111898"/>
                  <a:pt x="187769" y="110500"/>
                </a:cubicBezTo>
                <a:cubicBezTo>
                  <a:pt x="313604" y="109102"/>
                  <a:pt x="617005" y="107704"/>
                  <a:pt x="825332" y="110500"/>
                </a:cubicBezTo>
                <a:cubicBezTo>
                  <a:pt x="1033659" y="113296"/>
                  <a:pt x="1321681" y="141260"/>
                  <a:pt x="1437729" y="127278"/>
                </a:cubicBezTo>
                <a:cubicBezTo>
                  <a:pt x="1553777" y="113296"/>
                  <a:pt x="1588731" y="44786"/>
                  <a:pt x="1521619" y="26610"/>
                </a:cubicBezTo>
                <a:cubicBezTo>
                  <a:pt x="1454507" y="8434"/>
                  <a:pt x="1035057" y="18221"/>
                  <a:pt x="1035057" y="18221"/>
                </a:cubicBezTo>
                <a:cubicBezTo>
                  <a:pt x="801563" y="15425"/>
                  <a:pt x="287039" y="-15335"/>
                  <a:pt x="120657" y="9832"/>
                </a:cubicBezTo>
                <a:cubicBezTo>
                  <a:pt x="-45725" y="34999"/>
                  <a:pt x="-4479" y="102111"/>
                  <a:pt x="36767" y="1692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66251" y="3095538"/>
            <a:ext cx="956457" cy="343948"/>
          </a:xfrm>
          <a:custGeom>
            <a:avLst/>
            <a:gdLst>
              <a:gd name="connsiteX0" fmla="*/ 956457 w 956457"/>
              <a:gd name="connsiteY0" fmla="*/ 234891 h 343948"/>
              <a:gd name="connsiteX1" fmla="*/ 679621 w 956457"/>
              <a:gd name="connsiteY1" fmla="*/ 167779 h 343948"/>
              <a:gd name="connsiteX2" fmla="*/ 117558 w 956457"/>
              <a:gd name="connsiteY2" fmla="*/ 167779 h 343948"/>
              <a:gd name="connsiteX3" fmla="*/ 218226 w 956457"/>
              <a:gd name="connsiteY3" fmla="*/ 0 h 343948"/>
              <a:gd name="connsiteX4" fmla="*/ 112 w 956457"/>
              <a:gd name="connsiteY4" fmla="*/ 167779 h 343948"/>
              <a:gd name="connsiteX5" fmla="*/ 251782 w 956457"/>
              <a:gd name="connsiteY5" fmla="*/ 343948 h 34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457" h="343948">
                <a:moveTo>
                  <a:pt x="956457" y="234891"/>
                </a:moveTo>
                <a:cubicBezTo>
                  <a:pt x="887947" y="206927"/>
                  <a:pt x="819437" y="178964"/>
                  <a:pt x="679621" y="167779"/>
                </a:cubicBezTo>
                <a:cubicBezTo>
                  <a:pt x="539804" y="156594"/>
                  <a:pt x="194457" y="195742"/>
                  <a:pt x="117558" y="167779"/>
                </a:cubicBezTo>
                <a:cubicBezTo>
                  <a:pt x="40659" y="139816"/>
                  <a:pt x="237800" y="0"/>
                  <a:pt x="218226" y="0"/>
                </a:cubicBezTo>
                <a:cubicBezTo>
                  <a:pt x="198652" y="0"/>
                  <a:pt x="-5481" y="110454"/>
                  <a:pt x="112" y="167779"/>
                </a:cubicBezTo>
                <a:cubicBezTo>
                  <a:pt x="5705" y="225104"/>
                  <a:pt x="128743" y="284526"/>
                  <a:pt x="251782" y="3439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110336">
            <a:off x="230667" y="2457792"/>
            <a:ext cx="335700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How does the client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“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recognise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” this certificate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s valid?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78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69" y="71511"/>
            <a:ext cx="7886700" cy="1325563"/>
          </a:xfrm>
        </p:spPr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33" y="1193006"/>
            <a:ext cx="5679346" cy="5608291"/>
          </a:xfrm>
        </p:spPr>
      </p:pic>
      <p:sp>
        <p:nvSpPr>
          <p:cNvPr id="7" name="TextBox 6"/>
          <p:cNvSpPr txBox="1"/>
          <p:nvPr/>
        </p:nvSpPr>
        <p:spPr>
          <a:xfrm>
            <a:off x="218115" y="4621631"/>
            <a:ext cx="21559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nbergHand" charset="0"/>
                <a:ea typeface="AhnbergHand" charset="0"/>
                <a:cs typeface="AhnbergHand" charset="0"/>
              </a:rPr>
              <a:t>The cert I’m being asked to trust was issued by a certification authority that my browser already trusts – so I </a:t>
            </a:r>
            <a:r>
              <a:rPr lang="en-US" sz="1200" smtClean="0">
                <a:latin typeface="AhnbergHand" charset="0"/>
                <a:ea typeface="AhnbergHand" charset="0"/>
                <a:cs typeface="AhnbergHand" charset="0"/>
              </a:rPr>
              <a:t>trust that cert!</a:t>
            </a:r>
            <a:endParaRPr lang="en-US" sz="1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610686" y="5746459"/>
            <a:ext cx="1040350" cy="151002"/>
          </a:xfrm>
          <a:custGeom>
            <a:avLst/>
            <a:gdLst>
              <a:gd name="connsiteX0" fmla="*/ 0 w 1040350"/>
              <a:gd name="connsiteY0" fmla="*/ 75501 h 151002"/>
              <a:gd name="connsiteX1" fmla="*/ 461395 w 1040350"/>
              <a:gd name="connsiteY1" fmla="*/ 67112 h 151002"/>
              <a:gd name="connsiteX2" fmla="*/ 1015068 w 1040350"/>
              <a:gd name="connsiteY2" fmla="*/ 50334 h 151002"/>
              <a:gd name="connsiteX3" fmla="*/ 796954 w 1040350"/>
              <a:gd name="connsiteY3" fmla="*/ 0 h 151002"/>
              <a:gd name="connsiteX4" fmla="*/ 1040235 w 1040350"/>
              <a:gd name="connsiteY4" fmla="*/ 50334 h 151002"/>
              <a:gd name="connsiteX5" fmla="*/ 822121 w 1040350"/>
              <a:gd name="connsiteY5" fmla="*/ 151002 h 1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350" h="151002">
                <a:moveTo>
                  <a:pt x="0" y="75501"/>
                </a:moveTo>
                <a:lnTo>
                  <a:pt x="461395" y="67112"/>
                </a:lnTo>
                <a:cubicBezTo>
                  <a:pt x="630573" y="62917"/>
                  <a:pt x="959142" y="61519"/>
                  <a:pt x="1015068" y="50334"/>
                </a:cubicBezTo>
                <a:cubicBezTo>
                  <a:pt x="1070994" y="39149"/>
                  <a:pt x="792760" y="0"/>
                  <a:pt x="796954" y="0"/>
                </a:cubicBezTo>
                <a:cubicBezTo>
                  <a:pt x="801148" y="0"/>
                  <a:pt x="1036041" y="25167"/>
                  <a:pt x="1040235" y="50334"/>
                </a:cubicBezTo>
                <a:cubicBezTo>
                  <a:pt x="1044429" y="75501"/>
                  <a:pt x="933275" y="113251"/>
                  <a:pt x="822121" y="1510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414069" y="5643974"/>
            <a:ext cx="4536108" cy="292142"/>
          </a:xfrm>
          <a:custGeom>
            <a:avLst/>
            <a:gdLst>
              <a:gd name="connsiteX0" fmla="*/ 970969 w 4536108"/>
              <a:gd name="connsiteY0" fmla="*/ 44649 h 292142"/>
              <a:gd name="connsiteX1" fmla="*/ 909423 w 4536108"/>
              <a:gd name="connsiteY1" fmla="*/ 44649 h 292142"/>
              <a:gd name="connsiteX2" fmla="*/ 258793 w 4536108"/>
              <a:gd name="connsiteY2" fmla="*/ 97403 h 292142"/>
              <a:gd name="connsiteX3" fmla="*/ 346716 w 4536108"/>
              <a:gd name="connsiteY3" fmla="*/ 273249 h 292142"/>
              <a:gd name="connsiteX4" fmla="*/ 4268085 w 4536108"/>
              <a:gd name="connsiteY4" fmla="*/ 264457 h 292142"/>
              <a:gd name="connsiteX5" fmla="*/ 3977939 w 4536108"/>
              <a:gd name="connsiteY5" fmla="*/ 71026 h 292142"/>
              <a:gd name="connsiteX6" fmla="*/ 2272231 w 4536108"/>
              <a:gd name="connsiteY6" fmla="*/ 688 h 292142"/>
              <a:gd name="connsiteX7" fmla="*/ 566523 w 4536108"/>
              <a:gd name="connsiteY7" fmla="*/ 106195 h 29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6108" h="292142">
                <a:moveTo>
                  <a:pt x="970969" y="44649"/>
                </a:moveTo>
                <a:cubicBezTo>
                  <a:pt x="999544" y="40253"/>
                  <a:pt x="909423" y="44649"/>
                  <a:pt x="909423" y="44649"/>
                </a:cubicBezTo>
                <a:cubicBezTo>
                  <a:pt x="790727" y="53441"/>
                  <a:pt x="352577" y="59303"/>
                  <a:pt x="258793" y="97403"/>
                </a:cubicBezTo>
                <a:cubicBezTo>
                  <a:pt x="165008" y="135503"/>
                  <a:pt x="-321499" y="245407"/>
                  <a:pt x="346716" y="273249"/>
                </a:cubicBezTo>
                <a:cubicBezTo>
                  <a:pt x="1014931" y="301091"/>
                  <a:pt x="3662881" y="298161"/>
                  <a:pt x="4268085" y="264457"/>
                </a:cubicBezTo>
                <a:cubicBezTo>
                  <a:pt x="4873289" y="230753"/>
                  <a:pt x="4310581" y="114988"/>
                  <a:pt x="3977939" y="71026"/>
                </a:cubicBezTo>
                <a:cubicBezTo>
                  <a:pt x="3645297" y="27064"/>
                  <a:pt x="2840800" y="-5173"/>
                  <a:pt x="2272231" y="688"/>
                </a:cubicBezTo>
                <a:cubicBezTo>
                  <a:pt x="1703662" y="6549"/>
                  <a:pt x="566523" y="106195"/>
                  <a:pt x="566523" y="1061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8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38" y="1400961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That</a:t>
            </a:r>
            <a:r>
              <a:rPr lang="uk-UA" dirty="0" smtClean="0"/>
              <a:t>’</a:t>
            </a:r>
            <a:r>
              <a:rPr lang="en-US" dirty="0" smtClean="0"/>
              <a:t>s a big list of people to </a:t>
            </a:r>
          </a:p>
          <a:p>
            <a:r>
              <a:rPr lang="en-US" dirty="0" smtClean="0"/>
              <a:t>Trust</a:t>
            </a:r>
          </a:p>
          <a:p>
            <a:endParaRPr lang="en-US" dirty="0"/>
          </a:p>
          <a:p>
            <a:r>
              <a:rPr lang="en-US" dirty="0" smtClean="0"/>
              <a:t>Are they all trustable?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38" y="1400961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That</a:t>
            </a:r>
            <a:r>
              <a:rPr lang="uk-UA" dirty="0" smtClean="0"/>
              <a:t>’</a:t>
            </a:r>
            <a:r>
              <a:rPr lang="en-US" dirty="0" smtClean="0"/>
              <a:t>s a big list of people to </a:t>
            </a:r>
          </a:p>
          <a:p>
            <a:r>
              <a:rPr lang="en-US" dirty="0" smtClean="0"/>
              <a:t>Trust</a:t>
            </a:r>
          </a:p>
          <a:p>
            <a:endParaRPr lang="en-US" dirty="0"/>
          </a:p>
          <a:p>
            <a:r>
              <a:rPr lang="en-US" dirty="0" smtClean="0"/>
              <a:t>Are they all trustable?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25" y="2483141"/>
            <a:ext cx="4925678" cy="391346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280312" y="2639166"/>
            <a:ext cx="1054760" cy="407613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047225" y="2058544"/>
            <a:ext cx="1650190" cy="2620108"/>
          </a:xfrm>
          <a:custGeom>
            <a:avLst/>
            <a:gdLst>
              <a:gd name="connsiteX0" fmla="*/ 0 w 1585324"/>
              <a:gd name="connsiteY0" fmla="*/ 546381 h 2955601"/>
              <a:gd name="connsiteX1" fmla="*/ 1040234 w 1585324"/>
              <a:gd name="connsiteY1" fmla="*/ 1097 h 2955601"/>
              <a:gd name="connsiteX2" fmla="*/ 1568741 w 1585324"/>
              <a:gd name="connsiteY2" fmla="*/ 672216 h 2955601"/>
              <a:gd name="connsiteX3" fmla="*/ 1459684 w 1585324"/>
              <a:gd name="connsiteY3" fmla="*/ 2761075 h 2955601"/>
              <a:gd name="connsiteX4" fmla="*/ 1535185 w 1585324"/>
              <a:gd name="connsiteY4" fmla="*/ 2853354 h 2955601"/>
              <a:gd name="connsiteX5" fmla="*/ 1451295 w 1585324"/>
              <a:gd name="connsiteY5" fmla="*/ 2954021 h 2955601"/>
              <a:gd name="connsiteX6" fmla="*/ 1241570 w 1585324"/>
              <a:gd name="connsiteY6" fmla="*/ 2769464 h 295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5324" h="2955601">
                <a:moveTo>
                  <a:pt x="0" y="546381"/>
                </a:moveTo>
                <a:cubicBezTo>
                  <a:pt x="389388" y="263253"/>
                  <a:pt x="778777" y="-19875"/>
                  <a:pt x="1040234" y="1097"/>
                </a:cubicBezTo>
                <a:cubicBezTo>
                  <a:pt x="1301691" y="22069"/>
                  <a:pt x="1498833" y="212220"/>
                  <a:pt x="1568741" y="672216"/>
                </a:cubicBezTo>
                <a:cubicBezTo>
                  <a:pt x="1638649" y="1132212"/>
                  <a:pt x="1465277" y="2397552"/>
                  <a:pt x="1459684" y="2761075"/>
                </a:cubicBezTo>
                <a:cubicBezTo>
                  <a:pt x="1454091" y="3124598"/>
                  <a:pt x="1536583" y="2821196"/>
                  <a:pt x="1535185" y="2853354"/>
                </a:cubicBezTo>
                <a:cubicBezTo>
                  <a:pt x="1533787" y="2885512"/>
                  <a:pt x="1500231" y="2968003"/>
                  <a:pt x="1451295" y="2954021"/>
                </a:cubicBezTo>
                <a:cubicBezTo>
                  <a:pt x="1402359" y="2940039"/>
                  <a:pt x="1321964" y="2854751"/>
                  <a:pt x="1241570" y="2769464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03686" y="4678651"/>
            <a:ext cx="4481928" cy="670986"/>
          </a:xfrm>
          <a:custGeom>
            <a:avLst/>
            <a:gdLst>
              <a:gd name="connsiteX0" fmla="*/ 829551 w 4481928"/>
              <a:gd name="connsiteY0" fmla="*/ 113336 h 670986"/>
              <a:gd name="connsiteX1" fmla="*/ 762439 w 4481928"/>
              <a:gd name="connsiteY1" fmla="*/ 113336 h 670986"/>
              <a:gd name="connsiteX2" fmla="*/ 99708 w 4481928"/>
              <a:gd name="connsiteY2" fmla="*/ 96558 h 670986"/>
              <a:gd name="connsiteX3" fmla="*/ 57763 w 4481928"/>
              <a:gd name="connsiteY3" fmla="*/ 398561 h 670986"/>
              <a:gd name="connsiteX4" fmla="*/ 250710 w 4481928"/>
              <a:gd name="connsiteY4" fmla="*/ 667009 h 670986"/>
              <a:gd name="connsiteX5" fmla="*/ 2658351 w 4481928"/>
              <a:gd name="connsiteY5" fmla="*/ 566341 h 670986"/>
              <a:gd name="connsiteX6" fmla="*/ 3891532 w 4481928"/>
              <a:gd name="connsiteY6" fmla="*/ 524396 h 670986"/>
              <a:gd name="connsiteX7" fmla="*/ 4420039 w 4481928"/>
              <a:gd name="connsiteY7" fmla="*/ 516007 h 670986"/>
              <a:gd name="connsiteX8" fmla="*/ 4436817 w 4481928"/>
              <a:gd name="connsiteY8" fmla="*/ 172058 h 670986"/>
              <a:gd name="connsiteX9" fmla="*/ 4109646 w 4481928"/>
              <a:gd name="connsiteY9" fmla="*/ 4279 h 670986"/>
              <a:gd name="connsiteX10" fmla="*/ 1156721 w 4481928"/>
              <a:gd name="connsiteY10" fmla="*/ 46224 h 670986"/>
              <a:gd name="connsiteX11" fmla="*/ 703716 w 4481928"/>
              <a:gd name="connsiteY11" fmla="*/ 54613 h 67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81928" h="670986">
                <a:moveTo>
                  <a:pt x="829551" y="113336"/>
                </a:moveTo>
                <a:cubicBezTo>
                  <a:pt x="856815" y="114734"/>
                  <a:pt x="762439" y="113336"/>
                  <a:pt x="762439" y="113336"/>
                </a:cubicBezTo>
                <a:cubicBezTo>
                  <a:pt x="640798" y="110540"/>
                  <a:pt x="217154" y="49021"/>
                  <a:pt x="99708" y="96558"/>
                </a:cubicBezTo>
                <a:cubicBezTo>
                  <a:pt x="-17738" y="144095"/>
                  <a:pt x="32596" y="303486"/>
                  <a:pt x="57763" y="398561"/>
                </a:cubicBezTo>
                <a:cubicBezTo>
                  <a:pt x="82930" y="493636"/>
                  <a:pt x="-182721" y="639046"/>
                  <a:pt x="250710" y="667009"/>
                </a:cubicBezTo>
                <a:cubicBezTo>
                  <a:pt x="684141" y="694972"/>
                  <a:pt x="2658351" y="566341"/>
                  <a:pt x="2658351" y="566341"/>
                </a:cubicBezTo>
                <a:lnTo>
                  <a:pt x="3891532" y="524396"/>
                </a:lnTo>
                <a:cubicBezTo>
                  <a:pt x="4185147" y="516007"/>
                  <a:pt x="4329158" y="574730"/>
                  <a:pt x="4420039" y="516007"/>
                </a:cubicBezTo>
                <a:cubicBezTo>
                  <a:pt x="4510920" y="457284"/>
                  <a:pt x="4488549" y="257346"/>
                  <a:pt x="4436817" y="172058"/>
                </a:cubicBezTo>
                <a:cubicBezTo>
                  <a:pt x="4385085" y="86770"/>
                  <a:pt x="4656329" y="25251"/>
                  <a:pt x="4109646" y="4279"/>
                </a:cubicBezTo>
                <a:cubicBezTo>
                  <a:pt x="3562963" y="-16693"/>
                  <a:pt x="1156721" y="46224"/>
                  <a:pt x="1156721" y="46224"/>
                </a:cubicBezTo>
                <a:lnTo>
                  <a:pt x="703716" y="54613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243328">
            <a:off x="1377826" y="3251380"/>
            <a:ext cx="1904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  <a:endParaRPr lang="en-US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85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1384183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That</a:t>
            </a:r>
            <a:r>
              <a:rPr lang="uk-UA" dirty="0" smtClean="0"/>
              <a:t>’</a:t>
            </a:r>
            <a:r>
              <a:rPr lang="en-US" dirty="0" smtClean="0"/>
              <a:t>s a big list of people to </a:t>
            </a:r>
          </a:p>
          <a:p>
            <a:r>
              <a:rPr lang="en-US" dirty="0" smtClean="0"/>
              <a:t>Trust</a:t>
            </a:r>
          </a:p>
          <a:p>
            <a:endParaRPr lang="en-US" dirty="0"/>
          </a:p>
          <a:p>
            <a:r>
              <a:rPr lang="en-US" dirty="0" smtClean="0"/>
              <a:t>Are they </a:t>
            </a:r>
            <a:r>
              <a:rPr lang="en-US" smtClean="0"/>
              <a:t>all trustable?</a:t>
            </a: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238367" y="2781779"/>
            <a:ext cx="1054760" cy="407613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88" y="2250829"/>
            <a:ext cx="4667815" cy="448407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999835" y="5582784"/>
            <a:ext cx="2369769" cy="833791"/>
          </a:xfrm>
          <a:custGeom>
            <a:avLst/>
            <a:gdLst>
              <a:gd name="connsiteX0" fmla="*/ 1462511 w 2369769"/>
              <a:gd name="connsiteY0" fmla="*/ 747678 h 833791"/>
              <a:gd name="connsiteX1" fmla="*/ 2095557 w 2369769"/>
              <a:gd name="connsiteY1" fmla="*/ 738885 h 833791"/>
              <a:gd name="connsiteX2" fmla="*/ 2359327 w 2369769"/>
              <a:gd name="connsiteY2" fmla="*/ 686131 h 833791"/>
              <a:gd name="connsiteX3" fmla="*/ 2262611 w 2369769"/>
              <a:gd name="connsiteY3" fmla="*/ 141008 h 833791"/>
              <a:gd name="connsiteX4" fmla="*/ 1770242 w 2369769"/>
              <a:gd name="connsiteY4" fmla="*/ 61878 h 833791"/>
              <a:gd name="connsiteX5" fmla="*/ 99703 w 2369769"/>
              <a:gd name="connsiteY5" fmla="*/ 53085 h 833791"/>
              <a:gd name="connsiteX6" fmla="*/ 310719 w 2369769"/>
              <a:gd name="connsiteY6" fmla="*/ 765262 h 833791"/>
              <a:gd name="connsiteX7" fmla="*/ 1304250 w 2369769"/>
              <a:gd name="connsiteY7" fmla="*/ 765262 h 83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769" h="833791">
                <a:moveTo>
                  <a:pt x="1462511" y="747678"/>
                </a:moveTo>
                <a:cubicBezTo>
                  <a:pt x="1704299" y="748410"/>
                  <a:pt x="1946088" y="749143"/>
                  <a:pt x="2095557" y="738885"/>
                </a:cubicBezTo>
                <a:cubicBezTo>
                  <a:pt x="2245026" y="728627"/>
                  <a:pt x="2331485" y="785777"/>
                  <a:pt x="2359327" y="686131"/>
                </a:cubicBezTo>
                <a:cubicBezTo>
                  <a:pt x="2387169" y="586485"/>
                  <a:pt x="2360792" y="245050"/>
                  <a:pt x="2262611" y="141008"/>
                </a:cubicBezTo>
                <a:cubicBezTo>
                  <a:pt x="2164430" y="36966"/>
                  <a:pt x="2130727" y="76532"/>
                  <a:pt x="1770242" y="61878"/>
                </a:cubicBezTo>
                <a:cubicBezTo>
                  <a:pt x="1409757" y="47224"/>
                  <a:pt x="342957" y="-64146"/>
                  <a:pt x="99703" y="53085"/>
                </a:cubicBezTo>
                <a:cubicBezTo>
                  <a:pt x="-143551" y="170316"/>
                  <a:pt x="109961" y="646566"/>
                  <a:pt x="310719" y="765262"/>
                </a:cubicBezTo>
                <a:cubicBezTo>
                  <a:pt x="511477" y="883958"/>
                  <a:pt x="907863" y="824610"/>
                  <a:pt x="1304250" y="7652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74123" y="2576023"/>
            <a:ext cx="1926170" cy="2867767"/>
          </a:xfrm>
          <a:custGeom>
            <a:avLst/>
            <a:gdLst>
              <a:gd name="connsiteX0" fmla="*/ 0 w 1926170"/>
              <a:gd name="connsiteY0" fmla="*/ 228723 h 2867767"/>
              <a:gd name="connsiteX1" fmla="*/ 175846 w 1926170"/>
              <a:gd name="connsiteY1" fmla="*/ 114423 h 2867767"/>
              <a:gd name="connsiteX2" fmla="*/ 729762 w 1926170"/>
              <a:gd name="connsiteY2" fmla="*/ 114423 h 2867767"/>
              <a:gd name="connsiteX3" fmla="*/ 1644162 w 1926170"/>
              <a:gd name="connsiteY3" fmla="*/ 1600323 h 2867767"/>
              <a:gd name="connsiteX4" fmla="*/ 1776046 w 1926170"/>
              <a:gd name="connsiteY4" fmla="*/ 2822454 h 2867767"/>
              <a:gd name="connsiteX5" fmla="*/ 1925515 w 1926170"/>
              <a:gd name="connsiteY5" fmla="*/ 2629023 h 2867767"/>
              <a:gd name="connsiteX6" fmla="*/ 1714500 w 1926170"/>
              <a:gd name="connsiteY6" fmla="*/ 2857623 h 2867767"/>
              <a:gd name="connsiteX7" fmla="*/ 1635369 w 1926170"/>
              <a:gd name="connsiteY7" fmla="*/ 2593854 h 286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6170" h="2867767">
                <a:moveTo>
                  <a:pt x="0" y="228723"/>
                </a:moveTo>
                <a:cubicBezTo>
                  <a:pt x="27109" y="181098"/>
                  <a:pt x="54219" y="133473"/>
                  <a:pt x="175846" y="114423"/>
                </a:cubicBezTo>
                <a:cubicBezTo>
                  <a:pt x="297473" y="95373"/>
                  <a:pt x="485043" y="-133227"/>
                  <a:pt x="729762" y="114423"/>
                </a:cubicBezTo>
                <a:cubicBezTo>
                  <a:pt x="974481" y="362073"/>
                  <a:pt x="1469781" y="1148985"/>
                  <a:pt x="1644162" y="1600323"/>
                </a:cubicBezTo>
                <a:cubicBezTo>
                  <a:pt x="1818543" y="2051661"/>
                  <a:pt x="1729154" y="2651004"/>
                  <a:pt x="1776046" y="2822454"/>
                </a:cubicBezTo>
                <a:cubicBezTo>
                  <a:pt x="1822938" y="2993904"/>
                  <a:pt x="1935773" y="2623162"/>
                  <a:pt x="1925515" y="2629023"/>
                </a:cubicBezTo>
                <a:cubicBezTo>
                  <a:pt x="1915257" y="2634885"/>
                  <a:pt x="1762858" y="2863484"/>
                  <a:pt x="1714500" y="2857623"/>
                </a:cubicBezTo>
                <a:cubicBezTo>
                  <a:pt x="1666142" y="2851762"/>
                  <a:pt x="1635369" y="2593854"/>
                  <a:pt x="1635369" y="259385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243328">
            <a:off x="1377826" y="3251380"/>
            <a:ext cx="1904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  <a:endParaRPr lang="en-US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62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With unpleasant consequences when it all goes wrong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267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With unpleasant consequences when it all goes wrong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661">
            <a:off x="554132" y="1822834"/>
            <a:ext cx="7286488" cy="54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6035623" y="5956299"/>
            <a:ext cx="32289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chemeClr val="tx1"/>
                </a:solidFill>
                <a:ea typeface="ＭＳ Ｐゴシック" charset="-128"/>
              </a:rPr>
              <a:t>International Herald Tribune </a:t>
            </a:r>
          </a:p>
          <a:p>
            <a:pPr eaLnBrk="1" hangingPunct="1"/>
            <a:r>
              <a:rPr lang="en-US" altLang="en-US" sz="2100" dirty="0">
                <a:solidFill>
                  <a:schemeClr val="tx1"/>
                </a:solidFill>
                <a:ea typeface="ＭＳ Ｐゴシック" charset="-128"/>
              </a:rPr>
              <a:t>Sep 13, 2011 Front Page</a:t>
            </a:r>
          </a:p>
        </p:txBody>
      </p:sp>
    </p:spTree>
    <p:extLst>
      <p:ext uri="{BB962C8B-B14F-4D97-AF65-F5344CB8AC3E}">
        <p14:creationId xmlns:p14="http://schemas.microsoft.com/office/powerpoint/2010/main" val="951244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With </a:t>
            </a:r>
            <a:r>
              <a:rPr lang="en-US" sz="3600" smtClean="0"/>
              <a:t>unpleasant consequences</a:t>
            </a:r>
            <a:r>
              <a:rPr lang="en-US" sz="3600"/>
              <a:t> when it all goes wrong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217">
            <a:off x="554132" y="1822834"/>
            <a:ext cx="7286488" cy="54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6035623" y="5956299"/>
            <a:ext cx="32289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chemeClr val="tx1"/>
                </a:solidFill>
                <a:ea typeface="ＭＳ Ｐゴシック" charset="-128"/>
              </a:rPr>
              <a:t>International Herald Tribune </a:t>
            </a:r>
          </a:p>
          <a:p>
            <a:pPr eaLnBrk="1" hangingPunct="1"/>
            <a:r>
              <a:rPr lang="en-US" altLang="en-US" sz="2100" dirty="0">
                <a:solidFill>
                  <a:schemeClr val="tx1"/>
                </a:solidFill>
                <a:ea typeface="ＭＳ Ｐゴシック" charset="-128"/>
              </a:rPr>
              <a:t>Sep 13, 2011 Front Page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654">
            <a:off x="1844321" y="1575541"/>
            <a:ext cx="6355117" cy="49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 rot="305955">
            <a:off x="5899985" y="4555267"/>
            <a:ext cx="1562171" cy="395967"/>
            <a:chOff x="0" y="0"/>
            <a:chExt cx="1792" cy="600"/>
          </a:xfrm>
        </p:grpSpPr>
        <p:sp>
          <p:nvSpPr>
            <p:cNvPr id="9" name="Freeform 3"/>
            <p:cNvSpPr>
              <a:spLocks/>
            </p:cNvSpPr>
            <p:nvPr/>
          </p:nvSpPr>
          <p:spPr bwMode="auto">
            <a:xfrm>
              <a:off x="32" y="32"/>
              <a:ext cx="1724" cy="535"/>
            </a:xfrm>
            <a:custGeom>
              <a:avLst/>
              <a:gdLst>
                <a:gd name="T0" fmla="*/ 0 w 21503"/>
                <a:gd name="T1" fmla="*/ 0 h 16469"/>
                <a:gd name="T2" fmla="*/ 0 w 21503"/>
                <a:gd name="T3" fmla="*/ 0 h 16469"/>
                <a:gd name="T4" fmla="*/ 0 w 21503"/>
                <a:gd name="T5" fmla="*/ 0 h 16469"/>
                <a:gd name="T6" fmla="*/ 0 w 21503"/>
                <a:gd name="T7" fmla="*/ 0 h 164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03" h="16469">
                  <a:moveTo>
                    <a:pt x="21503" y="3591"/>
                  </a:moveTo>
                  <a:cubicBezTo>
                    <a:pt x="15362" y="-4765"/>
                    <a:pt x="80" y="3474"/>
                    <a:pt x="3" y="8016"/>
                  </a:cubicBezTo>
                  <a:cubicBezTo>
                    <a:pt x="-97" y="13884"/>
                    <a:pt x="2399" y="16074"/>
                    <a:pt x="8103" y="16457"/>
                  </a:cubicBezTo>
                  <a:cubicBezTo>
                    <a:pt x="13726" y="16835"/>
                    <a:pt x="19964" y="8016"/>
                    <a:pt x="19964" y="8016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0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9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8506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09" y="148206"/>
            <a:ext cx="8304956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Powderfinger Type" charset="0"/>
                <a:ea typeface="Powderfinger Type" charset="0"/>
                <a:cs typeface="Powderfinger Type" charset="0"/>
              </a:rPr>
              <a:t>What I’m working on at the </a:t>
            </a:r>
            <a:r>
              <a:rPr lang="en-US" sz="3000" dirty="0" smtClean="0">
                <a:latin typeface="Powderfinger Type" charset="0"/>
                <a:ea typeface="Powderfinger Type" charset="0"/>
                <a:cs typeface="Powderfinger Type" charset="0"/>
              </a:rPr>
              <a:t>moment..</a:t>
            </a:r>
            <a:endParaRPr lang="en-US" sz="3000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62" y="1473769"/>
            <a:ext cx="5882675" cy="53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2038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7498">
            <a:off x="909924" y="2345343"/>
            <a:ext cx="53078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astonishingly bad!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38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7498">
            <a:off x="909924" y="2345343"/>
            <a:ext cx="53078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astonishingly bad!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67" y="3036157"/>
            <a:ext cx="2403901" cy="2393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5968" y="3036157"/>
            <a:ext cx="426382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Here’s a lock – it might be the lock on your </a:t>
            </a:r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front door for all I know.</a:t>
            </a:r>
            <a:endParaRPr lang="en-US" dirty="0" smtClean="0">
              <a:latin typeface="AhnbergHand" charset="0"/>
              <a:ea typeface="AhnbergHand" charset="0"/>
              <a:cs typeface="AhnbergHand" charset="0"/>
            </a:endParaRPr>
          </a:p>
          <a:p>
            <a:endParaRPr lang="en-US" dirty="0"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It might LOOK secure, but don</a:t>
            </a:r>
            <a:r>
              <a:rPr lang="uk-UA" dirty="0" smtClean="0"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t worry – literally ANY key can open it!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no incentive for quality in the CA marketplace</a:t>
            </a:r>
          </a:p>
          <a:p>
            <a:r>
              <a:rPr lang="en-US" dirty="0" smtClean="0"/>
              <a:t>Why pay more for any certificate when the entire CA structure is only as strong as the weakest CA</a:t>
            </a:r>
          </a:p>
          <a:p>
            <a:r>
              <a:rPr lang="en-US" dirty="0" smtClean="0"/>
              <a:t>And you browser trusts a LOT of CAs!</a:t>
            </a:r>
          </a:p>
          <a:p>
            <a:pPr lvl="1"/>
            <a:r>
              <a:rPr lang="en-US" dirty="0" smtClean="0"/>
              <a:t>About 60 – 100 </a:t>
            </a:r>
            <a:r>
              <a:rPr lang="en-US" dirty="0" smtClean="0"/>
              <a:t>CA’s</a:t>
            </a:r>
            <a:endParaRPr lang="en-US" dirty="0" smtClean="0"/>
          </a:p>
          <a:p>
            <a:pPr lvl="1"/>
            <a:r>
              <a:rPr lang="en-US" dirty="0" smtClean="0"/>
              <a:t>About </a:t>
            </a:r>
            <a:r>
              <a:rPr lang="en-US" dirty="0" smtClean="0"/>
              <a:t>1,500 </a:t>
            </a:r>
            <a:r>
              <a:rPr lang="en-US" dirty="0" smtClean="0"/>
              <a:t>Subordinate </a:t>
            </a:r>
            <a:r>
              <a:rPr lang="en-US" dirty="0"/>
              <a:t>R</a:t>
            </a:r>
            <a:r>
              <a:rPr lang="en-US" dirty="0" smtClean="0"/>
              <a:t>A’s</a:t>
            </a:r>
            <a:endParaRPr lang="en-US" dirty="0" smtClean="0"/>
          </a:p>
          <a:p>
            <a:pPr lvl="1"/>
            <a:r>
              <a:rPr lang="en-US" dirty="0" smtClean="0"/>
              <a:t>Operated </a:t>
            </a:r>
            <a:r>
              <a:rPr lang="en-US" dirty="0" smtClean="0"/>
              <a:t>by 650 </a:t>
            </a:r>
            <a:r>
              <a:rPr lang="en-US" dirty="0" smtClean="0"/>
              <a:t>different </a:t>
            </a:r>
            <a:r>
              <a:rPr lang="en-US" dirty="0" err="1" smtClean="0"/>
              <a:t>organisations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00401" y="5850234"/>
            <a:ext cx="682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See the EFF SSL observatory</a:t>
            </a:r>
            <a:b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</a:br>
            <a: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http://</a:t>
            </a:r>
            <a:r>
              <a:rPr lang="en-US" alt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www.eff.org</a:t>
            </a:r>
            <a: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/files/</a:t>
            </a:r>
            <a:r>
              <a:rPr lang="en-US" alt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DefconSSLiverse.pdf</a:t>
            </a:r>
            <a:endParaRPr lang="en-US" altLang="en-US" dirty="0" smtClean="0"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-128"/>
              <a:sym typeface="Bradley Hand ITC TT-Bold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2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 a </a:t>
            </a:r>
            <a:r>
              <a:rPr lang="en-US" sz="3600" smtClean="0"/>
              <a:t>commercial environment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CA’s compete with each other for market share</a:t>
            </a:r>
          </a:p>
          <a:p>
            <a:pPr marL="0" indent="0">
              <a:buNone/>
            </a:pPr>
            <a:r>
              <a:rPr lang="en-US" dirty="0" smtClean="0"/>
              <a:t>And quality offers no protection</a:t>
            </a:r>
          </a:p>
          <a:p>
            <a:pPr marL="0" indent="0">
              <a:buNone/>
            </a:pPr>
            <a:r>
              <a:rPr lang="en-US" dirty="0" smtClean="0"/>
              <a:t>Than what ‘wins’ in the market?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31" y="3880826"/>
            <a:ext cx="2821464" cy="243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/>
          </p:cNvSpPr>
          <p:nvPr/>
        </p:nvSpPr>
        <p:spPr bwMode="auto">
          <a:xfrm rot="20812875">
            <a:off x="6669678" y="4013553"/>
            <a:ext cx="1772728" cy="110108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Cheap!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 rot="457876">
            <a:off x="376345" y="3920738"/>
            <a:ext cx="3022600" cy="88153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Sustainable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 rot="20778655">
            <a:off x="2426752" y="5825605"/>
            <a:ext cx="1768488" cy="115200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Trusted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 rot="21020800">
            <a:off x="42151" y="4533412"/>
            <a:ext cx="2360107" cy="550396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Resilient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 rot="1060378">
            <a:off x="313460" y="5950075"/>
            <a:ext cx="1778123" cy="85457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Privacy</a:t>
            </a: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 rot="731916">
            <a:off x="833545" y="5041066"/>
            <a:ext cx="2108200" cy="1219200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Secure</a:t>
            </a:r>
          </a:p>
        </p:txBody>
      </p:sp>
    </p:spTree>
    <p:extLst>
      <p:ext uri="{BB962C8B-B14F-4D97-AF65-F5344CB8AC3E}">
        <p14:creationId xmlns:p14="http://schemas.microsoft.com/office/powerpoint/2010/main" val="11194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A:  Take all the money out of the system!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99" y="2382157"/>
            <a:ext cx="5571324" cy="447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861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A:  Take all the money out of the system!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99" y="2382157"/>
            <a:ext cx="5571324" cy="447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1258641">
            <a:off x="1308436" y="3483057"/>
            <a:ext cx="6000750" cy="193899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hnbergHand" charset="0"/>
                <a:ea typeface="AhnbergHand" charset="0"/>
                <a:cs typeface="AhnbergHand" charset="0"/>
              </a:rPr>
              <a:t>Will the automation of the Cert Issuance coupled with a totally free service make the overall environment more or less secure?</a:t>
            </a:r>
          </a:p>
          <a:p>
            <a:endParaRPr lang="en-US" sz="2000" b="1" dirty="0"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sz="2000" b="1" dirty="0" smtClean="0">
                <a:latin typeface="AhnbergHand" charset="0"/>
                <a:ea typeface="AhnbergHand" charset="0"/>
                <a:cs typeface="AhnbergHand" charset="0"/>
              </a:rPr>
              <a:t>We’re probably going to find out real soon!</a:t>
            </a:r>
            <a:endParaRPr lang="en-US" sz="2000" b="1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74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B:  White Listing and Pinning with HSTS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code.google.com/p/chromium/codesearch#chromium/src/net/http/transport_security_state_static.json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066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B:  White Listing and Pinning with HSTS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code.google.com/p/chromium/codesearch#chromium/src/net/http/transport_security_state_static.json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258641">
            <a:off x="1206704" y="3174353"/>
            <a:ext cx="6730593" cy="369332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hnbergHand" charset="0"/>
                <a:ea typeface="AhnbergHand" charset="0"/>
                <a:cs typeface="AhnbergHand" charset="0"/>
              </a:rPr>
              <a:t>This approach appears to </a:t>
            </a:r>
            <a:r>
              <a:rPr lang="en-US" b="1" smtClean="0">
                <a:latin typeface="AhnbergHand" charset="0"/>
                <a:ea typeface="AhnbergHand" charset="0"/>
                <a:cs typeface="AhnbergHand" charset="0"/>
              </a:rPr>
              <a:t>be completely </a:t>
            </a:r>
            <a:r>
              <a:rPr lang="en-US" b="1" dirty="0" err="1" smtClean="0">
                <a:latin typeface="AhnbergHand" charset="0"/>
                <a:ea typeface="AhnbergHand" charset="0"/>
                <a:cs typeface="AhnbergHand" charset="0"/>
              </a:rPr>
              <a:t>unscaleable</a:t>
            </a:r>
            <a:r>
              <a:rPr lang="en-US" b="1" dirty="0" smtClean="0">
                <a:latin typeface="AhnbergHand" charset="0"/>
                <a:ea typeface="AhnbergHand" charset="0"/>
                <a:cs typeface="AhnbergHand" charset="0"/>
              </a:rPr>
              <a:t>!</a:t>
            </a:r>
            <a:endParaRPr lang="en-US" b="1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95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C:  Use the DNS!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888457"/>
            <a:ext cx="5372100" cy="328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0" y="6319713"/>
            <a:ext cx="254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smtClean="0"/>
              <a:t>afepress.com</a:t>
            </a:r>
            <a:r>
              <a:rPr lang="en-US" dirty="0" smtClean="0"/>
              <a:t>/</a:t>
            </a:r>
            <a:r>
              <a:rPr lang="en-US" dirty="0" err="1" smtClean="0"/>
              <a:t>nxdomain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Rolling the value of the Key Signing key of the DNS is perhaps one of the more esoteric aspects of the management of Internet infrastructure</a:t>
            </a:r>
          </a:p>
          <a:p>
            <a:r>
              <a:rPr lang="en-US" dirty="0" smtClean="0"/>
              <a:t>So why should you care that this is done well?</a:t>
            </a:r>
          </a:p>
          <a:p>
            <a:r>
              <a:rPr lang="en-US" dirty="0" smtClean="0"/>
              <a:t>And what’s the problem if it all goes wrong?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</p:txBody>
      </p:sp>
    </p:spTree>
    <p:extLst>
      <p:ext uri="{BB962C8B-B14F-4D97-AF65-F5344CB8AC3E}">
        <p14:creationId xmlns:p14="http://schemas.microsoft.com/office/powerpoint/2010/main" val="1547907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  <a:p>
            <a:pPr lvl="1"/>
            <a:r>
              <a:rPr lang="en-US" dirty="0" smtClean="0"/>
              <a:t>Why not query the DNS for the HSTS </a:t>
            </a:r>
            <a:r>
              <a:rPr lang="en-US" dirty="0" smtClean="0"/>
              <a:t>record (pinning record)?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5513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</p:txBody>
      </p:sp>
    </p:spTree>
    <p:extLst>
      <p:ext uri="{BB962C8B-B14F-4D97-AF65-F5344CB8AC3E}">
        <p14:creationId xmlns:p14="http://schemas.microsoft.com/office/powerpoint/2010/main" val="365515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</p:txBody>
      </p:sp>
    </p:spTree>
    <p:extLst>
      <p:ext uri="{BB962C8B-B14F-4D97-AF65-F5344CB8AC3E}">
        <p14:creationId xmlns:p14="http://schemas.microsoft.com/office/powerpoint/2010/main" val="179395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  <a:p>
            <a:pPr lvl="1"/>
            <a:r>
              <a:rPr lang="en-US" dirty="0" smtClean="0"/>
              <a:t>Why not query the DNS for the domain name public key cert as a simple self-signed cert?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20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  <a:p>
            <a:pPr lvl="1"/>
            <a:r>
              <a:rPr lang="en-US" dirty="0" smtClean="0"/>
              <a:t>Why not query the DNS for the domain name public key cert as a simple self-signed cert?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87315">
            <a:off x="952618" y="2736148"/>
            <a:ext cx="557877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Who needs CA’s anyway?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04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DNS to associated domain name public key certificates with domain name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"/>
          <a:stretch/>
        </p:blipFill>
        <p:spPr>
          <a:xfrm>
            <a:off x="1943100" y="2998294"/>
            <a:ext cx="4721470" cy="35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90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DANE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59" y="1556964"/>
            <a:ext cx="8211830" cy="4707792"/>
          </a:xfrm>
          <a:prstGeom prst="rect">
            <a:avLst/>
          </a:prstGeom>
          <a:noFill/>
          <a:ln>
            <a:noFill/>
          </a:ln>
          <a:effectLst>
            <a:outerShdw blurRad="76200" dist="253999" dir="4380004" algn="ctr" rotWithShape="0">
              <a:schemeClr val="bg2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 rot="21425661">
            <a:off x="3056804" y="1047398"/>
            <a:ext cx="2113002" cy="595665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TLSA RR</a:t>
            </a: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271752">
            <a:off x="5918423" y="2427314"/>
            <a:ext cx="2711895" cy="83192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CA Cert Hash</a:t>
            </a: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 rot="156022">
            <a:off x="5717924" y="4140792"/>
            <a:ext cx="2801680" cy="576298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EE Cert Hash</a:t>
            </a:r>
            <a:endParaRPr lang="en-US" alt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-128"/>
              <a:sym typeface="Bradley Hand ITC TT-Bold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 rot="156022">
            <a:off x="5794879" y="5533768"/>
            <a:ext cx="2532068" cy="617141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 Anchor</a:t>
            </a: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with 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Client receives server cert in Server Hello</a:t>
            </a:r>
          </a:p>
          <a:p>
            <a:pPr lvl="1"/>
            <a:r>
              <a:rPr lang="en-US" i="1" dirty="0" smtClean="0"/>
              <a:t>Client lookups the DNS for the TLSA Resource Record of the domain name</a:t>
            </a:r>
          </a:p>
          <a:p>
            <a:pPr lvl="1"/>
            <a:r>
              <a:rPr lang="en-US" i="1" dirty="0" smtClean="0"/>
              <a:t>Client validates the presented certificate against the TLSA RR</a:t>
            </a:r>
          </a:p>
          <a:p>
            <a:r>
              <a:rPr lang="en-US" dirty="0" smtClean="0"/>
              <a:t>Client performs Client Key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8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179" y="1808040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9" y="3896072"/>
            <a:ext cx="3122869" cy="2831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91988">
            <a:off x="3940292" y="295185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Cert</a:t>
            </a:r>
            <a:endParaRPr lang="en-US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6192" y="156469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DNS Name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19273" y="1978269"/>
            <a:ext cx="696474" cy="413239"/>
          </a:xfrm>
          <a:custGeom>
            <a:avLst/>
            <a:gdLst>
              <a:gd name="connsiteX0" fmla="*/ 286635 w 696474"/>
              <a:gd name="connsiteY0" fmla="*/ 0 h 413239"/>
              <a:gd name="connsiteX1" fmla="*/ 14073 w 696474"/>
              <a:gd name="connsiteY1" fmla="*/ 228600 h 413239"/>
              <a:gd name="connsiteX2" fmla="*/ 673496 w 696474"/>
              <a:gd name="connsiteY2" fmla="*/ 307731 h 413239"/>
              <a:gd name="connsiteX3" fmla="*/ 559196 w 696474"/>
              <a:gd name="connsiteY3" fmla="*/ 175846 h 413239"/>
              <a:gd name="connsiteX4" fmla="*/ 691081 w 696474"/>
              <a:gd name="connsiteY4" fmla="*/ 316523 h 413239"/>
              <a:gd name="connsiteX5" fmla="*/ 541612 w 696474"/>
              <a:gd name="connsiteY5" fmla="*/ 413239 h 41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6474" h="413239">
                <a:moveTo>
                  <a:pt x="286635" y="0"/>
                </a:moveTo>
                <a:cubicBezTo>
                  <a:pt x="118115" y="88656"/>
                  <a:pt x="-50404" y="177312"/>
                  <a:pt x="14073" y="228600"/>
                </a:cubicBezTo>
                <a:cubicBezTo>
                  <a:pt x="78550" y="279888"/>
                  <a:pt x="582642" y="316523"/>
                  <a:pt x="673496" y="307731"/>
                </a:cubicBezTo>
                <a:cubicBezTo>
                  <a:pt x="764350" y="298939"/>
                  <a:pt x="556265" y="174381"/>
                  <a:pt x="559196" y="175846"/>
                </a:cubicBezTo>
                <a:cubicBezTo>
                  <a:pt x="562127" y="177311"/>
                  <a:pt x="694012" y="276958"/>
                  <a:pt x="691081" y="316523"/>
                </a:cubicBezTo>
                <a:cubicBezTo>
                  <a:pt x="688150" y="356088"/>
                  <a:pt x="541612" y="413239"/>
                  <a:pt x="541612" y="413239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758462" y="1934308"/>
            <a:ext cx="1310053" cy="558199"/>
          </a:xfrm>
          <a:custGeom>
            <a:avLst/>
            <a:gdLst>
              <a:gd name="connsiteX0" fmla="*/ 1310053 w 1310053"/>
              <a:gd name="connsiteY0" fmla="*/ 0 h 558199"/>
              <a:gd name="connsiteX1" fmla="*/ 1002323 w 1310053"/>
              <a:gd name="connsiteY1" fmla="*/ 211015 h 558199"/>
              <a:gd name="connsiteX2" fmla="*/ 193430 w 1310053"/>
              <a:gd name="connsiteY2" fmla="*/ 254977 h 558199"/>
              <a:gd name="connsiteX3" fmla="*/ 105507 w 1310053"/>
              <a:gd name="connsiteY3" fmla="*/ 553915 h 558199"/>
              <a:gd name="connsiteX4" fmla="*/ 228600 w 1310053"/>
              <a:gd name="connsiteY4" fmla="*/ 439615 h 558199"/>
              <a:gd name="connsiteX5" fmla="*/ 105507 w 1310053"/>
              <a:gd name="connsiteY5" fmla="*/ 553915 h 558199"/>
              <a:gd name="connsiteX6" fmla="*/ 0 w 1310053"/>
              <a:gd name="connsiteY6" fmla="*/ 483577 h 55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053" h="558199">
                <a:moveTo>
                  <a:pt x="1310053" y="0"/>
                </a:moveTo>
                <a:cubicBezTo>
                  <a:pt x="1249240" y="84259"/>
                  <a:pt x="1188427" y="168519"/>
                  <a:pt x="1002323" y="211015"/>
                </a:cubicBezTo>
                <a:cubicBezTo>
                  <a:pt x="816219" y="253511"/>
                  <a:pt x="342899" y="197827"/>
                  <a:pt x="193430" y="254977"/>
                </a:cubicBezTo>
                <a:cubicBezTo>
                  <a:pt x="43961" y="312127"/>
                  <a:pt x="99645" y="523142"/>
                  <a:pt x="105507" y="553915"/>
                </a:cubicBezTo>
                <a:cubicBezTo>
                  <a:pt x="111369" y="584688"/>
                  <a:pt x="228600" y="439615"/>
                  <a:pt x="228600" y="439615"/>
                </a:cubicBezTo>
                <a:cubicBezTo>
                  <a:pt x="228600" y="439615"/>
                  <a:pt x="143607" y="546588"/>
                  <a:pt x="105507" y="553915"/>
                </a:cubicBezTo>
                <a:cubicBezTo>
                  <a:pt x="67407" y="561242"/>
                  <a:pt x="33703" y="522409"/>
                  <a:pt x="0" y="483577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43281" y="255146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TLSA query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86370" y="2989385"/>
            <a:ext cx="1807105" cy="228600"/>
          </a:xfrm>
          <a:custGeom>
            <a:avLst/>
            <a:gdLst>
              <a:gd name="connsiteX0" fmla="*/ 3976 w 1807105"/>
              <a:gd name="connsiteY0" fmla="*/ 0 h 228600"/>
              <a:gd name="connsiteX1" fmla="*/ 56730 w 1807105"/>
              <a:gd name="connsiteY1" fmla="*/ 175846 h 228600"/>
              <a:gd name="connsiteX2" fmla="*/ 399630 w 1807105"/>
              <a:gd name="connsiteY2" fmla="*/ 202223 h 228600"/>
              <a:gd name="connsiteX3" fmla="*/ 1393161 w 1807105"/>
              <a:gd name="connsiteY3" fmla="*/ 140677 h 228600"/>
              <a:gd name="connsiteX4" fmla="*/ 1788815 w 1807105"/>
              <a:gd name="connsiteY4" fmla="*/ 149469 h 228600"/>
              <a:gd name="connsiteX5" fmla="*/ 1612968 w 1807105"/>
              <a:gd name="connsiteY5" fmla="*/ 79130 h 228600"/>
              <a:gd name="connsiteX6" fmla="*/ 1806399 w 1807105"/>
              <a:gd name="connsiteY6" fmla="*/ 167053 h 228600"/>
              <a:gd name="connsiteX7" fmla="*/ 1665722 w 1807105"/>
              <a:gd name="connsiteY7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105" h="228600">
                <a:moveTo>
                  <a:pt x="3976" y="0"/>
                </a:moveTo>
                <a:cubicBezTo>
                  <a:pt x="-2618" y="71071"/>
                  <a:pt x="-9212" y="142142"/>
                  <a:pt x="56730" y="175846"/>
                </a:cubicBezTo>
                <a:cubicBezTo>
                  <a:pt x="122672" y="209550"/>
                  <a:pt x="176892" y="208084"/>
                  <a:pt x="399630" y="202223"/>
                </a:cubicBezTo>
                <a:cubicBezTo>
                  <a:pt x="622368" y="196362"/>
                  <a:pt x="1161630" y="149469"/>
                  <a:pt x="1393161" y="140677"/>
                </a:cubicBezTo>
                <a:cubicBezTo>
                  <a:pt x="1624692" y="131885"/>
                  <a:pt x="1752181" y="159727"/>
                  <a:pt x="1788815" y="149469"/>
                </a:cubicBezTo>
                <a:cubicBezTo>
                  <a:pt x="1825449" y="139211"/>
                  <a:pt x="1610037" y="76199"/>
                  <a:pt x="1612968" y="79130"/>
                </a:cubicBezTo>
                <a:cubicBezTo>
                  <a:pt x="1615899" y="82061"/>
                  <a:pt x="1797607" y="142141"/>
                  <a:pt x="1806399" y="167053"/>
                </a:cubicBezTo>
                <a:cubicBezTo>
                  <a:pt x="1815191" y="191965"/>
                  <a:pt x="1740456" y="210282"/>
                  <a:pt x="1665722" y="228600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1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take a step 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863" y="1887523"/>
            <a:ext cx="3314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3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one problem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DNS is full of liars and lies!</a:t>
            </a:r>
          </a:p>
          <a:p>
            <a:r>
              <a:rPr lang="en-US" dirty="0" smtClean="0"/>
              <a:t>And this can compromise the integrity of public key information embedded in the DNS</a:t>
            </a:r>
          </a:p>
          <a:p>
            <a:r>
              <a:rPr lang="en-US" dirty="0"/>
              <a:t>U</a:t>
            </a:r>
            <a:r>
              <a:rPr lang="en-US" dirty="0" smtClean="0"/>
              <a:t>nless we fix the DNS we are no better off than before!</a:t>
            </a:r>
          </a:p>
          <a:p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e need to allow users to validate DNS responses for themselves</a:t>
            </a:r>
          </a:p>
          <a:p>
            <a:r>
              <a:rPr lang="en-US" dirty="0" smtClean="0"/>
              <a:t>And for this we need a Secure DNS framework</a:t>
            </a:r>
          </a:p>
          <a:p>
            <a:r>
              <a:rPr lang="en-US" dirty="0" smtClean="0"/>
              <a:t>Which we have – and its called DNSSEC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35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197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www.example.com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13426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www.example.com</a:t>
            </a:r>
            <a:r>
              <a:rPr lang="en-US" dirty="0" smtClean="0"/>
              <a:t>  IN A 192.0.1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www.example.com</a:t>
            </a:r>
            <a:r>
              <a:rPr lang="en-US" dirty="0" smtClean="0"/>
              <a:t>  IN A 192.0.1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0" y="5441191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record valid?</a:t>
            </a:r>
            <a:endParaRPr lang="en-US" sz="110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3999" y="5037521"/>
            <a:ext cx="2786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ZSK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4507" y="4633854"/>
            <a:ext cx="2789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3017" y="3953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5016" y="3549521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5524" y="3145854"/>
            <a:ext cx="2215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8706" y="2465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0705" y="2061521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1213" y="1657854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49969" y="1855058"/>
            <a:ext cx="1354016" cy="3991827"/>
          </a:xfrm>
          <a:custGeom>
            <a:avLst/>
            <a:gdLst>
              <a:gd name="connsiteX0" fmla="*/ 0 w 1354016"/>
              <a:gd name="connsiteY0" fmla="*/ 3991827 h 3991827"/>
              <a:gd name="connsiteX1" fmla="*/ 360485 w 1354016"/>
              <a:gd name="connsiteY1" fmla="*/ 3666511 h 3991827"/>
              <a:gd name="connsiteX2" fmla="*/ 615462 w 1354016"/>
              <a:gd name="connsiteY2" fmla="*/ 2760904 h 3991827"/>
              <a:gd name="connsiteX3" fmla="*/ 1151793 w 1354016"/>
              <a:gd name="connsiteY3" fmla="*/ 158380 h 3991827"/>
              <a:gd name="connsiteX4" fmla="*/ 923193 w 1354016"/>
              <a:gd name="connsiteY4" fmla="*/ 369396 h 3991827"/>
              <a:gd name="connsiteX5" fmla="*/ 1178169 w 1354016"/>
              <a:gd name="connsiteY5" fmla="*/ 119 h 3991827"/>
              <a:gd name="connsiteX6" fmla="*/ 1354016 w 1354016"/>
              <a:gd name="connsiteY6" fmla="*/ 325434 h 399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016" h="3991827">
                <a:moveTo>
                  <a:pt x="0" y="3991827"/>
                </a:moveTo>
                <a:cubicBezTo>
                  <a:pt x="128954" y="3931746"/>
                  <a:pt x="257908" y="3871665"/>
                  <a:pt x="360485" y="3666511"/>
                </a:cubicBezTo>
                <a:cubicBezTo>
                  <a:pt x="463062" y="3461357"/>
                  <a:pt x="483577" y="3345592"/>
                  <a:pt x="615462" y="2760904"/>
                </a:cubicBezTo>
                <a:cubicBezTo>
                  <a:pt x="747347" y="2176216"/>
                  <a:pt x="1100505" y="556965"/>
                  <a:pt x="1151793" y="158380"/>
                </a:cubicBezTo>
                <a:cubicBezTo>
                  <a:pt x="1203082" y="-240205"/>
                  <a:pt x="918797" y="395773"/>
                  <a:pt x="923193" y="369396"/>
                </a:cubicBezTo>
                <a:cubicBezTo>
                  <a:pt x="927589" y="343019"/>
                  <a:pt x="1106365" y="7446"/>
                  <a:pt x="1178169" y="119"/>
                </a:cubicBezTo>
                <a:cubicBezTo>
                  <a:pt x="1249973" y="-7208"/>
                  <a:pt x="1354016" y="325434"/>
                  <a:pt x="1354016" y="32543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www.example.com</a:t>
            </a:r>
            <a:r>
              <a:rPr lang="en-US" dirty="0" smtClean="0"/>
              <a:t>  IN A 192.0.1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0" y="5441191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record valid?</a:t>
            </a:r>
            <a:endParaRPr lang="en-US" sz="110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3999" y="5037521"/>
            <a:ext cx="2786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ZSK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4507" y="4633854"/>
            <a:ext cx="2789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3017" y="3953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5016" y="3549521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5524" y="3145854"/>
            <a:ext cx="2215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8706" y="2465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0705" y="2061521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1213" y="1657854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49969" y="1855058"/>
            <a:ext cx="1354016" cy="3991827"/>
          </a:xfrm>
          <a:custGeom>
            <a:avLst/>
            <a:gdLst>
              <a:gd name="connsiteX0" fmla="*/ 0 w 1354016"/>
              <a:gd name="connsiteY0" fmla="*/ 3991827 h 3991827"/>
              <a:gd name="connsiteX1" fmla="*/ 360485 w 1354016"/>
              <a:gd name="connsiteY1" fmla="*/ 3666511 h 3991827"/>
              <a:gd name="connsiteX2" fmla="*/ 615462 w 1354016"/>
              <a:gd name="connsiteY2" fmla="*/ 2760904 h 3991827"/>
              <a:gd name="connsiteX3" fmla="*/ 1151793 w 1354016"/>
              <a:gd name="connsiteY3" fmla="*/ 158380 h 3991827"/>
              <a:gd name="connsiteX4" fmla="*/ 923193 w 1354016"/>
              <a:gd name="connsiteY4" fmla="*/ 369396 h 3991827"/>
              <a:gd name="connsiteX5" fmla="*/ 1178169 w 1354016"/>
              <a:gd name="connsiteY5" fmla="*/ 119 h 3991827"/>
              <a:gd name="connsiteX6" fmla="*/ 1354016 w 1354016"/>
              <a:gd name="connsiteY6" fmla="*/ 325434 h 399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016" h="3991827">
                <a:moveTo>
                  <a:pt x="0" y="3991827"/>
                </a:moveTo>
                <a:cubicBezTo>
                  <a:pt x="128954" y="3931746"/>
                  <a:pt x="257908" y="3871665"/>
                  <a:pt x="360485" y="3666511"/>
                </a:cubicBezTo>
                <a:cubicBezTo>
                  <a:pt x="463062" y="3461357"/>
                  <a:pt x="483577" y="3345592"/>
                  <a:pt x="615462" y="2760904"/>
                </a:cubicBezTo>
                <a:cubicBezTo>
                  <a:pt x="747347" y="2176216"/>
                  <a:pt x="1100505" y="556965"/>
                  <a:pt x="1151793" y="158380"/>
                </a:cubicBezTo>
                <a:cubicBezTo>
                  <a:pt x="1203082" y="-240205"/>
                  <a:pt x="918797" y="395773"/>
                  <a:pt x="923193" y="369396"/>
                </a:cubicBezTo>
                <a:cubicBezTo>
                  <a:pt x="927589" y="343019"/>
                  <a:pt x="1106365" y="7446"/>
                  <a:pt x="1178169" y="119"/>
                </a:cubicBezTo>
                <a:cubicBezTo>
                  <a:pt x="1249973" y="-7208"/>
                  <a:pt x="1354016" y="325434"/>
                  <a:pt x="1354016" y="32543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81897" y="2058030"/>
            <a:ext cx="4708785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nbergHand" charset="0"/>
                <a:ea typeface="AhnbergHand" charset="0"/>
                <a:cs typeface="AhnbergHand" charset="0"/>
              </a:rPr>
              <a:t>As long as you have a valid local trust anchor for the root zone then you can validate a signed DNS response by constructing this backward path to the local root </a:t>
            </a:r>
            <a:r>
              <a:rPr lang="en-US" sz="2400" smtClean="0">
                <a:latin typeface="AhnbergHand" charset="0"/>
                <a:ea typeface="AhnbergHand" charset="0"/>
                <a:cs typeface="AhnbergHand" charset="0"/>
              </a:rPr>
              <a:t>trust anchor</a:t>
            </a:r>
            <a:endParaRPr lang="en-US" sz="2400" dirty="0" smtClean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do DNSSEC Validation?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do DNSSEC Validation?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Surprisingly, there is a lot of it out there!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303008"/>
            <a:ext cx="7429500" cy="4203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9756" y="6489092"/>
            <a:ext cx="271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smtClean="0"/>
              <a:t>tats.labs.apnic.net</a:t>
            </a:r>
            <a:r>
              <a:rPr lang="en-US" dirty="0" smtClean="0"/>
              <a:t>/</a:t>
            </a:r>
            <a:r>
              <a:rPr lang="en-US" dirty="0" err="1" smtClean="0"/>
              <a:t>dnssec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Optus has been running it for 2 years!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25" y="2180492"/>
            <a:ext cx="10753748" cy="4237893"/>
          </a:xfrm>
        </p:spPr>
      </p:pic>
    </p:spTree>
    <p:extLst>
      <p:ext uri="{BB962C8B-B14F-4D97-AF65-F5344CB8AC3E}">
        <p14:creationId xmlns:p14="http://schemas.microsoft.com/office/powerpoint/2010/main" val="17671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we’re done –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Um – well, if we’re not done, we’re well on the way!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326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we’re done –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Um – well, if we’re not done, we’re well on the way!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But:</a:t>
            </a:r>
          </a:p>
          <a:p>
            <a:r>
              <a:rPr lang="en-US" dirty="0" smtClean="0"/>
              <a:t>We need to improve the use of DNSSEC validation in resolvers</a:t>
            </a:r>
          </a:p>
          <a:p>
            <a:r>
              <a:rPr lang="en-US" dirty="0" smtClean="0"/>
              <a:t>We need to load DNSSEC validation as a library for applications to use directly</a:t>
            </a:r>
          </a:p>
          <a:p>
            <a:r>
              <a:rPr lang="en-US" dirty="0" smtClean="0"/>
              <a:t>And we need to improve our day-to-day operational practices in managing DNSSEC</a:t>
            </a:r>
          </a:p>
          <a:p>
            <a:r>
              <a:rPr lang="en-US" dirty="0" smtClean="0"/>
              <a:t>And hopefully that will clear the path for the widespread adoption of DANE</a:t>
            </a:r>
          </a:p>
          <a:p>
            <a:r>
              <a:rPr lang="en-US" dirty="0" smtClean="0"/>
              <a:t>Because we have no other way to nail down the CA pinning problem in a reliable and secure manner</a:t>
            </a:r>
          </a:p>
        </p:txBody>
      </p:sp>
    </p:spTree>
    <p:extLst>
      <p:ext uri="{BB962C8B-B14F-4D97-AF65-F5344CB8AC3E}">
        <p14:creationId xmlns:p14="http://schemas.microsoft.com/office/powerpoint/2010/main" val="8993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on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do you know that you are going to where you thought you were going to?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97" y="3050712"/>
            <a:ext cx="4510048" cy="35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12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Practices?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Management</a:t>
            </a:r>
          </a:p>
          <a:p>
            <a:pPr lvl="1"/>
            <a:r>
              <a:rPr lang="en-US" dirty="0" smtClean="0"/>
              <a:t>Registration of the DS record in the parent zone</a:t>
            </a:r>
          </a:p>
          <a:p>
            <a:pPr lvl="1"/>
            <a:r>
              <a:rPr lang="en-US" dirty="0" smtClean="0"/>
              <a:t>Regular Key rotation</a:t>
            </a:r>
          </a:p>
        </p:txBody>
      </p:sp>
    </p:spTree>
    <p:extLst>
      <p:ext uri="{BB962C8B-B14F-4D97-AF65-F5344CB8AC3E}">
        <p14:creationId xmlns:p14="http://schemas.microsoft.com/office/powerpoint/2010/main" val="9185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Rolling a ZSK for a zone:</a:t>
            </a:r>
          </a:p>
          <a:p>
            <a:pPr marL="914400" lvl="2" indent="0">
              <a:buNone/>
            </a:pPr>
            <a:r>
              <a:rPr lang="en-US" dirty="0" smtClean="0"/>
              <a:t>(the issue here is that you need to be aware that resolvers will cache data, so any sudden move may isolate you from the net!)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Add the new ZSK to the DNSKEY </a:t>
            </a:r>
            <a:r>
              <a:rPr lang="en-US" dirty="0" err="1" smtClean="0"/>
              <a:t>RRset</a:t>
            </a:r>
            <a:r>
              <a:rPr lang="en-US" dirty="0" smtClean="0"/>
              <a:t> for the zone</a:t>
            </a:r>
          </a:p>
          <a:p>
            <a:pPr marL="914400" lvl="2" indent="0">
              <a:buNone/>
            </a:pPr>
            <a:r>
              <a:rPr lang="en-US" dirty="0" smtClean="0"/>
              <a:t>(and sign across it with the KSK)</a:t>
            </a:r>
          </a:p>
          <a:p>
            <a:pPr lvl="1"/>
            <a:r>
              <a:rPr lang="en-US" dirty="0" smtClean="0"/>
              <a:t>Pause for breath (or at least a TTL)</a:t>
            </a:r>
          </a:p>
          <a:p>
            <a:pPr lvl="1"/>
            <a:r>
              <a:rPr lang="en-US" dirty="0" smtClean="0"/>
              <a:t>Remove the zone’s old </a:t>
            </a:r>
            <a:r>
              <a:rPr lang="en-US" dirty="0" err="1" smtClean="0"/>
              <a:t>RRsigs</a:t>
            </a:r>
            <a:r>
              <a:rPr lang="en-US" dirty="0" smtClean="0"/>
              <a:t> (signed by the outgoing ZSK) and replace them with </a:t>
            </a:r>
            <a:r>
              <a:rPr lang="en-US" dirty="0" err="1" smtClean="0"/>
              <a:t>RRsigs</a:t>
            </a:r>
            <a:r>
              <a:rPr lang="en-US" dirty="0" smtClean="0"/>
              <a:t> signed by the new ZSK</a:t>
            </a:r>
          </a:p>
          <a:p>
            <a:pPr lvl="1"/>
            <a:r>
              <a:rPr lang="en-US" dirty="0"/>
              <a:t>Pause </a:t>
            </a:r>
            <a:r>
              <a:rPr lang="en-US" dirty="0" smtClean="0"/>
              <a:t>for another breath</a:t>
            </a:r>
            <a:endParaRPr lang="en-US" dirty="0"/>
          </a:p>
          <a:p>
            <a:pPr lvl="1"/>
            <a:r>
              <a:rPr lang="en-US" dirty="0" smtClean="0"/>
              <a:t>Remove the old ZSK from the DNSKEY </a:t>
            </a:r>
            <a:r>
              <a:rPr lang="en-US" dirty="0" err="1" smtClean="0"/>
              <a:t>RRset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306166" y="6127233"/>
            <a:ext cx="10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RFC6781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58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Rolling a KSK for a zone:</a:t>
            </a:r>
          </a:p>
          <a:p>
            <a:pPr lvl="1"/>
            <a:r>
              <a:rPr lang="en-US" dirty="0" smtClean="0"/>
              <a:t>Add the new KSK to the DNSKEY </a:t>
            </a:r>
            <a:r>
              <a:rPr lang="en-US" dirty="0" err="1" smtClean="0"/>
              <a:t>RRset</a:t>
            </a:r>
            <a:r>
              <a:rPr lang="en-US" dirty="0" smtClean="0"/>
              <a:t> for the zone</a:t>
            </a:r>
          </a:p>
          <a:p>
            <a:pPr marL="914400" lvl="2" indent="0">
              <a:buNone/>
            </a:pPr>
            <a:r>
              <a:rPr lang="en-US" dirty="0" smtClean="0"/>
              <a:t>(and sign across it with both the old and new KSKs)</a:t>
            </a:r>
          </a:p>
          <a:p>
            <a:pPr lvl="1"/>
            <a:r>
              <a:rPr lang="en-US" dirty="0" smtClean="0"/>
              <a:t>Pause for breath (or at least a TTL)</a:t>
            </a:r>
          </a:p>
          <a:p>
            <a:pPr lvl="1"/>
            <a:r>
              <a:rPr lang="en-US" dirty="0" smtClean="0"/>
              <a:t>Replace the parent’s DS record for this zone with the DS record for the new KSK</a:t>
            </a:r>
          </a:p>
          <a:p>
            <a:pPr lvl="1"/>
            <a:r>
              <a:rPr lang="en-US" dirty="0"/>
              <a:t>Pause for </a:t>
            </a:r>
            <a:r>
              <a:rPr lang="en-US" dirty="0" smtClean="0"/>
              <a:t>another breath (TTL)</a:t>
            </a:r>
            <a:endParaRPr lang="en-US" dirty="0"/>
          </a:p>
          <a:p>
            <a:pPr lvl="1"/>
            <a:r>
              <a:rPr lang="en-US" dirty="0" smtClean="0"/>
              <a:t>Remove the old KSK (and its RRSIG) from the DNSKEY </a:t>
            </a:r>
            <a:r>
              <a:rPr lang="en-US" dirty="0" err="1" smtClean="0"/>
              <a:t>RRset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752493" y="5336932"/>
            <a:ext cx="10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RFC6781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25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the Root Keys?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Root Key ZSK is just like any other ZSK</a:t>
            </a:r>
          </a:p>
          <a:p>
            <a:pPr lvl="1"/>
            <a:r>
              <a:rPr lang="en-US" dirty="0" smtClean="0"/>
              <a:t>it’s rolled every three months</a:t>
            </a:r>
          </a:p>
          <a:p>
            <a:pPr lvl="1"/>
            <a:r>
              <a:rPr lang="en-US" dirty="0" smtClean="0"/>
              <a:t>And nobody appears to have a problem with this! </a:t>
            </a:r>
          </a:p>
        </p:txBody>
      </p:sp>
    </p:spTree>
    <p:extLst>
      <p:ext uri="{BB962C8B-B14F-4D97-AF65-F5344CB8AC3E}">
        <p14:creationId xmlns:p14="http://schemas.microsoft.com/office/powerpoint/2010/main" val="12934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the Root Keys?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Root Zone KSK is different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Root Zone KSK different?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KSK Public Key is used as the DNSSEC Validation trust anchor</a:t>
            </a:r>
          </a:p>
          <a:p>
            <a:pPr lvl="1"/>
            <a:r>
              <a:rPr lang="en-US" dirty="0" smtClean="0"/>
              <a:t>This key is the root of all trust in the DNSSEC framework</a:t>
            </a:r>
          </a:p>
          <a:p>
            <a:pPr lvl="1"/>
            <a:r>
              <a:rPr lang="en-US" dirty="0" smtClean="0"/>
              <a:t>It is distributed everywhere as “configuration data”</a:t>
            </a:r>
          </a:p>
          <a:p>
            <a:pPr lvl="1"/>
            <a:r>
              <a:rPr lang="en-US" dirty="0" smtClean="0"/>
              <a:t>Most of the time the KSK itself is kept offline</a:t>
            </a:r>
            <a:r>
              <a:rPr lang="en-US" dirty="0"/>
              <a:t> </a:t>
            </a:r>
            <a:r>
              <a:rPr lang="en-US" dirty="0" smtClean="0"/>
              <a:t>in highly secure facilities</a:t>
            </a:r>
          </a:p>
        </p:txBody>
      </p:sp>
    </p:spTree>
    <p:extLst>
      <p:ext uri="{BB962C8B-B14F-4D97-AF65-F5344CB8AC3E}">
        <p14:creationId xmlns:p14="http://schemas.microsoft.com/office/powerpoint/2010/main" val="5975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the Root Keys?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Root Zone KSK is different</a:t>
            </a:r>
          </a:p>
          <a:p>
            <a:r>
              <a:rPr lang="en-US" dirty="0" smtClean="0"/>
              <a:t>There is no “parent authority”</a:t>
            </a:r>
          </a:p>
          <a:p>
            <a:r>
              <a:rPr lang="en-US" dirty="0" smtClean="0"/>
              <a:t>And there is no real way to disseminate a new KSK other than using the DNS itself</a:t>
            </a:r>
          </a:p>
          <a:p>
            <a:r>
              <a:rPr lang="en-US" dirty="0" smtClean="0"/>
              <a:t>So rolling the KSK means that we have to use an “old signs new” approach to transitive trust</a:t>
            </a:r>
          </a:p>
          <a:p>
            <a:pPr marL="457200" lvl="1" indent="0">
              <a:buNone/>
            </a:pPr>
            <a:r>
              <a:rPr lang="en-US" dirty="0" smtClean="0"/>
              <a:t>(RFC 5011)</a:t>
            </a:r>
          </a:p>
          <a:p>
            <a:r>
              <a:rPr lang="en-US" dirty="0" smtClean="0"/>
              <a:t>And there is no Plan B here!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Years Ago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 descr="Screen Shot 2015-04-30 at 8.47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8" y="1780352"/>
            <a:ext cx="3115263" cy="1914682"/>
          </a:xfrm>
          <a:prstGeom prst="rect">
            <a:avLst/>
          </a:prstGeom>
        </p:spPr>
      </p:pic>
      <p:pic>
        <p:nvPicPr>
          <p:cNvPr id="5" name="Picture 4" descr="Screen Shot 2015-04-30 at 8.48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35" y="1298222"/>
            <a:ext cx="5799768" cy="4477926"/>
          </a:xfrm>
          <a:prstGeom prst="rect">
            <a:avLst/>
          </a:prstGeom>
        </p:spPr>
      </p:pic>
      <p:pic>
        <p:nvPicPr>
          <p:cNvPr id="6" name="Picture 5" descr="Screen Shot 2015-04-30 at 8.50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2" y="3695034"/>
            <a:ext cx="4553185" cy="28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Eastern KSK Repository</a:t>
            </a:r>
            <a:endParaRPr lang="en-US" dirty="0"/>
          </a:p>
        </p:txBody>
      </p:sp>
      <p:pic>
        <p:nvPicPr>
          <p:cNvPr id="4" name="Picture 3" descr="Screen Shot 2015-04-30 at 8.48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4"/>
          <a:stretch/>
        </p:blipFill>
        <p:spPr>
          <a:xfrm>
            <a:off x="1184438" y="1853260"/>
            <a:ext cx="7888430" cy="39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Western KSK Repository</a:t>
            </a:r>
            <a:endParaRPr lang="en-US" dirty="0"/>
          </a:p>
        </p:txBody>
      </p:sp>
      <p:pic>
        <p:nvPicPr>
          <p:cNvPr id="3" name="Picture 2" descr="Screen Shot 2015-06-02 at 10.07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27" y="1771585"/>
            <a:ext cx="5223343" cy="3691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6244" y="5715210"/>
            <a:ext cx="190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El Segundo, California </a:t>
            </a:r>
            <a:r>
              <a:rPr lang="en-US" sz="1000" dirty="0" smtClean="0"/>
              <a:t>*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56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223" y="1766902"/>
            <a:ext cx="48745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Client:</a:t>
            </a:r>
          </a:p>
          <a:p>
            <a:pPr marL="0" indent="0">
              <a:buNone/>
            </a:pPr>
            <a:r>
              <a:rPr lang="en-US" sz="2000" dirty="0" smtClean="0"/>
              <a:t>   DNS Query: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www.commbank.com.au?</a:t>
            </a:r>
          </a:p>
          <a:p>
            <a:pPr marL="0" indent="0" algn="r">
              <a:buNone/>
            </a:pPr>
            <a:r>
              <a:rPr lang="en-US" sz="2000" dirty="0" smtClean="0"/>
              <a:t>DNS Response</a:t>
            </a:r>
          </a:p>
          <a:p>
            <a:pPr marL="0" indent="0" algn="r">
              <a:buNone/>
            </a:pPr>
            <a:r>
              <a:rPr lang="en-US" sz="2000" dirty="0" smtClean="0"/>
              <a:t>104.97.235.12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TCP Session:</a:t>
            </a:r>
          </a:p>
          <a:p>
            <a:pPr marL="0" indent="0">
              <a:buNone/>
            </a:pPr>
            <a:r>
              <a:rPr lang="en-US" sz="2000" dirty="0" smtClean="0"/>
              <a:t>          TCP Connect 104.97.235.12, port 443 </a:t>
            </a:r>
          </a:p>
          <a:p>
            <a:pPr marL="0" indent="0" algn="r">
              <a:buNone/>
            </a:pP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365146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Ultra Secret Third KSK Repository </a:t>
            </a:r>
            <a:r>
              <a:rPr lang="en-US" dirty="0" smtClean="0"/>
              <a:t>in Amsterdam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50506_130104 (1)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270"/>
            <a:ext cx="8229600" cy="1143000"/>
          </a:xfrm>
        </p:spPr>
        <p:txBody>
          <a:bodyPr/>
          <a:lstStyle/>
          <a:p>
            <a:r>
              <a:rPr lang="en-US" dirty="0" smtClean="0"/>
              <a:t>Five Years Ago…</a:t>
            </a:r>
            <a:endParaRPr lang="en-US" dirty="0"/>
          </a:p>
        </p:txBody>
      </p:sp>
      <p:pic>
        <p:nvPicPr>
          <p:cNvPr id="4" name="Picture 3" descr="Screen Shot 2015-04-30 at 8.52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19" y="2967068"/>
            <a:ext cx="4501443" cy="3725832"/>
          </a:xfrm>
          <a:prstGeom prst="rect">
            <a:avLst/>
          </a:prstGeom>
        </p:spPr>
      </p:pic>
      <p:pic>
        <p:nvPicPr>
          <p:cNvPr id="5" name="Picture 4" descr="Screen Shot 2015-04-30 at 8.53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3" y="767661"/>
            <a:ext cx="4223926" cy="244987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643481" y="3151481"/>
            <a:ext cx="2878667" cy="197556"/>
          </a:xfrm>
          <a:custGeom>
            <a:avLst/>
            <a:gdLst>
              <a:gd name="connsiteX0" fmla="*/ 0 w 2878667"/>
              <a:gd name="connsiteY0" fmla="*/ 94075 h 197556"/>
              <a:gd name="connsiteX1" fmla="*/ 987778 w 2878667"/>
              <a:gd name="connsiteY1" fmla="*/ 84667 h 197556"/>
              <a:gd name="connsiteX2" fmla="*/ 1138297 w 2878667"/>
              <a:gd name="connsiteY2" fmla="*/ 0 h 197556"/>
              <a:gd name="connsiteX3" fmla="*/ 1044223 w 2878667"/>
              <a:gd name="connsiteY3" fmla="*/ 197556 h 197556"/>
              <a:gd name="connsiteX4" fmla="*/ 1222963 w 2878667"/>
              <a:gd name="connsiteY4" fmla="*/ 75260 h 197556"/>
              <a:gd name="connsiteX5" fmla="*/ 2878667 w 2878667"/>
              <a:gd name="connsiteY5" fmla="*/ 56445 h 197556"/>
              <a:gd name="connsiteX6" fmla="*/ 2878667 w 2878667"/>
              <a:gd name="connsiteY6" fmla="*/ 56445 h 1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8667" h="197556">
                <a:moveTo>
                  <a:pt x="0" y="94075"/>
                </a:moveTo>
                <a:lnTo>
                  <a:pt x="987778" y="84667"/>
                </a:lnTo>
                <a:lnTo>
                  <a:pt x="1138297" y="0"/>
                </a:lnTo>
                <a:lnTo>
                  <a:pt x="1044223" y="197556"/>
                </a:lnTo>
                <a:lnTo>
                  <a:pt x="1222963" y="75260"/>
                </a:lnTo>
                <a:lnTo>
                  <a:pt x="2878667" y="56445"/>
                </a:lnTo>
                <a:lnTo>
                  <a:pt x="2878667" y="564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17282" y="5371630"/>
            <a:ext cx="4421272" cy="402434"/>
          </a:xfrm>
          <a:custGeom>
            <a:avLst/>
            <a:gdLst>
              <a:gd name="connsiteX0" fmla="*/ 1984348 w 4421272"/>
              <a:gd name="connsiteY0" fmla="*/ 65851 h 402434"/>
              <a:gd name="connsiteX1" fmla="*/ 695533 w 4421272"/>
              <a:gd name="connsiteY1" fmla="*/ 84666 h 402434"/>
              <a:gd name="connsiteX2" fmla="*/ 112274 w 4421272"/>
              <a:gd name="connsiteY2" fmla="*/ 103481 h 402434"/>
              <a:gd name="connsiteX3" fmla="*/ 65237 w 4421272"/>
              <a:gd name="connsiteY3" fmla="*/ 319851 h 402434"/>
              <a:gd name="connsiteX4" fmla="*/ 827237 w 4421272"/>
              <a:gd name="connsiteY4" fmla="*/ 395111 h 402434"/>
              <a:gd name="connsiteX5" fmla="*/ 2915681 w 4421272"/>
              <a:gd name="connsiteY5" fmla="*/ 385703 h 402434"/>
              <a:gd name="connsiteX6" fmla="*/ 4307977 w 4421272"/>
              <a:gd name="connsiteY6" fmla="*/ 272814 h 402434"/>
              <a:gd name="connsiteX7" fmla="*/ 4072792 w 4421272"/>
              <a:gd name="connsiteY7" fmla="*/ 65851 h 402434"/>
              <a:gd name="connsiteX8" fmla="*/ 1965533 w 4421272"/>
              <a:gd name="connsiteY8" fmla="*/ 0 h 40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21272" h="402434">
                <a:moveTo>
                  <a:pt x="1984348" y="65851"/>
                </a:moveTo>
                <a:lnTo>
                  <a:pt x="695533" y="84666"/>
                </a:lnTo>
                <a:cubicBezTo>
                  <a:pt x="383521" y="90938"/>
                  <a:pt x="217323" y="64283"/>
                  <a:pt x="112274" y="103481"/>
                </a:cubicBezTo>
                <a:cubicBezTo>
                  <a:pt x="7225" y="142679"/>
                  <a:pt x="-53923" y="271246"/>
                  <a:pt x="65237" y="319851"/>
                </a:cubicBezTo>
                <a:cubicBezTo>
                  <a:pt x="184397" y="368456"/>
                  <a:pt x="352163" y="384136"/>
                  <a:pt x="827237" y="395111"/>
                </a:cubicBezTo>
                <a:cubicBezTo>
                  <a:pt x="1302311" y="406086"/>
                  <a:pt x="2335558" y="406086"/>
                  <a:pt x="2915681" y="385703"/>
                </a:cubicBezTo>
                <a:cubicBezTo>
                  <a:pt x="3495804" y="365320"/>
                  <a:pt x="4115125" y="326123"/>
                  <a:pt x="4307977" y="272814"/>
                </a:cubicBezTo>
                <a:cubicBezTo>
                  <a:pt x="4500829" y="219505"/>
                  <a:pt x="4463199" y="111320"/>
                  <a:pt x="4072792" y="65851"/>
                </a:cubicBezTo>
                <a:cubicBezTo>
                  <a:pt x="3682385" y="20382"/>
                  <a:pt x="1965533" y="0"/>
                  <a:pt x="196553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the KSK?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DNS resolvers that perform validation of DNS responses use a local copy of the KSK</a:t>
            </a:r>
          </a:p>
          <a:p>
            <a:r>
              <a:rPr lang="en-US" dirty="0" smtClean="0"/>
              <a:t>They will need to load a new KSK public key and replace the existing trust anchor with this new value at the appropriate time</a:t>
            </a:r>
          </a:p>
          <a:p>
            <a:r>
              <a:rPr lang="en-US" dirty="0" smtClean="0"/>
              <a:t>This key roll could have a public impact, particularly if DNSSEC-validating resolvers do not load the new KSK</a:t>
            </a:r>
          </a:p>
          <a:p>
            <a:pPr lvl="1"/>
            <a:r>
              <a:rPr lang="en-US" dirty="0" smtClean="0"/>
              <a:t>These resolvers will go dark and will not resolve signed responses</a:t>
            </a:r>
          </a:p>
        </p:txBody>
      </p:sp>
    </p:spTree>
    <p:extLst>
      <p:ext uri="{BB962C8B-B14F-4D97-AF65-F5344CB8AC3E}">
        <p14:creationId xmlns:p14="http://schemas.microsoft.com/office/powerpoint/2010/main" val="9774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Easy,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Publish a new KSK and include it in DNSKEY responses</a:t>
            </a:r>
          </a:p>
          <a:p>
            <a:r>
              <a:rPr lang="en-US" dirty="0" smtClean="0"/>
              <a:t>Use the new KSK to sign the ZSK, as well as the old KSK signature</a:t>
            </a:r>
          </a:p>
          <a:p>
            <a:pPr lvl="1"/>
            <a:r>
              <a:rPr lang="en-US" dirty="0" smtClean="0"/>
              <a:t>Resolvers use old-signs-over-new to pick up the new KSK, validate it using the old KSK, and replace the local trust anchor material with the new KSK</a:t>
            </a:r>
          </a:p>
          <a:p>
            <a:r>
              <a:rPr lang="en-US" dirty="0" smtClean="0"/>
              <a:t>Withdraw the old signature signed via the old KSK</a:t>
            </a:r>
          </a:p>
          <a:p>
            <a:r>
              <a:rPr lang="en-US" dirty="0" smtClean="0"/>
              <a:t>Revoke the old KSK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RFC5011 Approach</a:t>
            </a:r>
            <a:endParaRPr lang="en-US" dirty="0"/>
          </a:p>
        </p:txBody>
      </p:sp>
      <p:pic>
        <p:nvPicPr>
          <p:cNvPr id="5" name="Picture 4" descr="Screen Shot 2015-08-17 at 1.0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669795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0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RFC5011 Approach</a:t>
            </a:r>
            <a:endParaRPr lang="en-US" dirty="0"/>
          </a:p>
        </p:txBody>
      </p:sp>
      <p:pic>
        <p:nvPicPr>
          <p:cNvPr id="5" name="Picture 4" descr="Screen Shot 2015-08-17 at 1.0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669795" cy="4365104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421715" y="4128345"/>
            <a:ext cx="659912" cy="1328401"/>
          </a:xfrm>
          <a:custGeom>
            <a:avLst/>
            <a:gdLst>
              <a:gd name="connsiteX0" fmla="*/ 161128 w 659912"/>
              <a:gd name="connsiteY0" fmla="*/ 1036775 h 1328401"/>
              <a:gd name="connsiteX1" fmla="*/ 559209 w 659912"/>
              <a:gd name="connsiteY1" fmla="*/ 1321094 h 1328401"/>
              <a:gd name="connsiteX2" fmla="*/ 653990 w 659912"/>
              <a:gd name="connsiteY2" fmla="*/ 771411 h 1328401"/>
              <a:gd name="connsiteX3" fmla="*/ 435993 w 659912"/>
              <a:gd name="connsiteY3" fmla="*/ 3751 h 1328401"/>
              <a:gd name="connsiteX4" fmla="*/ 0 w 659912"/>
              <a:gd name="connsiteY4" fmla="*/ 1112593 h 132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912" h="1328401">
                <a:moveTo>
                  <a:pt x="161128" y="1036775"/>
                </a:moveTo>
                <a:cubicBezTo>
                  <a:pt x="319096" y="1201048"/>
                  <a:pt x="477065" y="1365321"/>
                  <a:pt x="559209" y="1321094"/>
                </a:cubicBezTo>
                <a:cubicBezTo>
                  <a:pt x="641353" y="1276867"/>
                  <a:pt x="674526" y="990968"/>
                  <a:pt x="653990" y="771411"/>
                </a:cubicBezTo>
                <a:cubicBezTo>
                  <a:pt x="633454" y="551854"/>
                  <a:pt x="544991" y="-53113"/>
                  <a:pt x="435993" y="3751"/>
                </a:cubicBezTo>
                <a:cubicBezTo>
                  <a:pt x="326995" y="60615"/>
                  <a:pt x="0" y="1112593"/>
                  <a:pt x="0" y="111259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843808" y="4221088"/>
            <a:ext cx="659912" cy="1328401"/>
          </a:xfrm>
          <a:custGeom>
            <a:avLst/>
            <a:gdLst>
              <a:gd name="connsiteX0" fmla="*/ 161128 w 659912"/>
              <a:gd name="connsiteY0" fmla="*/ 1036775 h 1328401"/>
              <a:gd name="connsiteX1" fmla="*/ 559209 w 659912"/>
              <a:gd name="connsiteY1" fmla="*/ 1321094 h 1328401"/>
              <a:gd name="connsiteX2" fmla="*/ 653990 w 659912"/>
              <a:gd name="connsiteY2" fmla="*/ 771411 h 1328401"/>
              <a:gd name="connsiteX3" fmla="*/ 435993 w 659912"/>
              <a:gd name="connsiteY3" fmla="*/ 3751 h 1328401"/>
              <a:gd name="connsiteX4" fmla="*/ 0 w 659912"/>
              <a:gd name="connsiteY4" fmla="*/ 1112593 h 132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912" h="1328401">
                <a:moveTo>
                  <a:pt x="161128" y="1036775"/>
                </a:moveTo>
                <a:cubicBezTo>
                  <a:pt x="319096" y="1201048"/>
                  <a:pt x="477065" y="1365321"/>
                  <a:pt x="559209" y="1321094"/>
                </a:cubicBezTo>
                <a:cubicBezTo>
                  <a:pt x="641353" y="1276867"/>
                  <a:pt x="674526" y="990968"/>
                  <a:pt x="653990" y="771411"/>
                </a:cubicBezTo>
                <a:cubicBezTo>
                  <a:pt x="633454" y="551854"/>
                  <a:pt x="544991" y="-53113"/>
                  <a:pt x="435993" y="3751"/>
                </a:cubicBezTo>
                <a:cubicBezTo>
                  <a:pt x="326995" y="60615"/>
                  <a:pt x="0" y="1112593"/>
                  <a:pt x="0" y="111259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580112" y="4149080"/>
            <a:ext cx="659912" cy="1328401"/>
          </a:xfrm>
          <a:custGeom>
            <a:avLst/>
            <a:gdLst>
              <a:gd name="connsiteX0" fmla="*/ 161128 w 659912"/>
              <a:gd name="connsiteY0" fmla="*/ 1036775 h 1328401"/>
              <a:gd name="connsiteX1" fmla="*/ 559209 w 659912"/>
              <a:gd name="connsiteY1" fmla="*/ 1321094 h 1328401"/>
              <a:gd name="connsiteX2" fmla="*/ 653990 w 659912"/>
              <a:gd name="connsiteY2" fmla="*/ 771411 h 1328401"/>
              <a:gd name="connsiteX3" fmla="*/ 435993 w 659912"/>
              <a:gd name="connsiteY3" fmla="*/ 3751 h 1328401"/>
              <a:gd name="connsiteX4" fmla="*/ 0 w 659912"/>
              <a:gd name="connsiteY4" fmla="*/ 1112593 h 132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912" h="1328401">
                <a:moveTo>
                  <a:pt x="161128" y="1036775"/>
                </a:moveTo>
                <a:cubicBezTo>
                  <a:pt x="319096" y="1201048"/>
                  <a:pt x="477065" y="1365321"/>
                  <a:pt x="559209" y="1321094"/>
                </a:cubicBezTo>
                <a:cubicBezTo>
                  <a:pt x="641353" y="1276867"/>
                  <a:pt x="674526" y="990968"/>
                  <a:pt x="653990" y="771411"/>
                </a:cubicBezTo>
                <a:cubicBezTo>
                  <a:pt x="633454" y="551854"/>
                  <a:pt x="544991" y="-53113"/>
                  <a:pt x="435993" y="3751"/>
                </a:cubicBezTo>
                <a:cubicBezTo>
                  <a:pt x="326995" y="60615"/>
                  <a:pt x="0" y="1112593"/>
                  <a:pt x="0" y="111259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562635">
            <a:off x="5419399" y="569167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The point of no return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 rot="21197138">
            <a:off x="2699792" y="59492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The critical switch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 rot="21025962">
            <a:off x="39421" y="3676873"/>
            <a:ext cx="214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Pre-load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84139" y="4255301"/>
            <a:ext cx="929187" cy="881387"/>
          </a:xfrm>
          <a:custGeom>
            <a:avLst/>
            <a:gdLst>
              <a:gd name="connsiteX0" fmla="*/ 8722 w 929187"/>
              <a:gd name="connsiteY0" fmla="*/ 0 h 881387"/>
              <a:gd name="connsiteX1" fmla="*/ 46635 w 929187"/>
              <a:gd name="connsiteY1" fmla="*/ 265364 h 881387"/>
              <a:gd name="connsiteX2" fmla="*/ 368890 w 929187"/>
              <a:gd name="connsiteY2" fmla="*/ 701319 h 881387"/>
              <a:gd name="connsiteX3" fmla="*/ 880708 w 929187"/>
              <a:gd name="connsiteY3" fmla="*/ 739228 h 881387"/>
              <a:gd name="connsiteX4" fmla="*/ 748014 w 929187"/>
              <a:gd name="connsiteY4" fmla="*/ 606546 h 881387"/>
              <a:gd name="connsiteX5" fmla="*/ 928098 w 929187"/>
              <a:gd name="connsiteY5" fmla="*/ 720273 h 881387"/>
              <a:gd name="connsiteX6" fmla="*/ 823839 w 929187"/>
              <a:gd name="connsiteY6" fmla="*/ 881387 h 88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187" h="881387">
                <a:moveTo>
                  <a:pt x="8722" y="0"/>
                </a:moveTo>
                <a:cubicBezTo>
                  <a:pt x="-2336" y="74238"/>
                  <a:pt x="-13393" y="148477"/>
                  <a:pt x="46635" y="265364"/>
                </a:cubicBezTo>
                <a:cubicBezTo>
                  <a:pt x="106663" y="382251"/>
                  <a:pt x="229878" y="622342"/>
                  <a:pt x="368890" y="701319"/>
                </a:cubicBezTo>
                <a:cubicBezTo>
                  <a:pt x="507902" y="780296"/>
                  <a:pt x="817521" y="755023"/>
                  <a:pt x="880708" y="739228"/>
                </a:cubicBezTo>
                <a:cubicBezTo>
                  <a:pt x="943895" y="723433"/>
                  <a:pt x="740116" y="609705"/>
                  <a:pt x="748014" y="606546"/>
                </a:cubicBezTo>
                <a:cubicBezTo>
                  <a:pt x="755912" y="603387"/>
                  <a:pt x="915461" y="674466"/>
                  <a:pt x="928098" y="720273"/>
                </a:cubicBezTo>
                <a:cubicBezTo>
                  <a:pt x="940735" y="766080"/>
                  <a:pt x="839636" y="854535"/>
                  <a:pt x="823839" y="88138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85420" y="5619174"/>
            <a:ext cx="350872" cy="446288"/>
          </a:xfrm>
          <a:custGeom>
            <a:avLst/>
            <a:gdLst>
              <a:gd name="connsiteX0" fmla="*/ 180266 w 350872"/>
              <a:gd name="connsiteY0" fmla="*/ 446288 h 446288"/>
              <a:gd name="connsiteX1" fmla="*/ 180266 w 350872"/>
              <a:gd name="connsiteY1" fmla="*/ 360993 h 446288"/>
              <a:gd name="connsiteX2" fmla="*/ 170788 w 350872"/>
              <a:gd name="connsiteY2" fmla="*/ 38765 h 446288"/>
              <a:gd name="connsiteX3" fmla="*/ 182 w 350872"/>
              <a:gd name="connsiteY3" fmla="*/ 95629 h 446288"/>
              <a:gd name="connsiteX4" fmla="*/ 142354 w 350872"/>
              <a:gd name="connsiteY4" fmla="*/ 856 h 446288"/>
              <a:gd name="connsiteX5" fmla="*/ 350872 w 350872"/>
              <a:gd name="connsiteY5" fmla="*/ 161970 h 44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872" h="446288">
                <a:moveTo>
                  <a:pt x="180266" y="446288"/>
                </a:moveTo>
                <a:cubicBezTo>
                  <a:pt x="181056" y="437600"/>
                  <a:pt x="181846" y="428913"/>
                  <a:pt x="180266" y="360993"/>
                </a:cubicBezTo>
                <a:cubicBezTo>
                  <a:pt x="178686" y="293073"/>
                  <a:pt x="200802" y="82992"/>
                  <a:pt x="170788" y="38765"/>
                </a:cubicBezTo>
                <a:cubicBezTo>
                  <a:pt x="140774" y="-5462"/>
                  <a:pt x="4921" y="101947"/>
                  <a:pt x="182" y="95629"/>
                </a:cubicBezTo>
                <a:cubicBezTo>
                  <a:pt x="-4557" y="89311"/>
                  <a:pt x="83906" y="-10201"/>
                  <a:pt x="142354" y="856"/>
                </a:cubicBezTo>
                <a:cubicBezTo>
                  <a:pt x="200802" y="11913"/>
                  <a:pt x="275837" y="86941"/>
                  <a:pt x="350872" y="1619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305493" y="5224793"/>
            <a:ext cx="878909" cy="508964"/>
          </a:xfrm>
          <a:custGeom>
            <a:avLst/>
            <a:gdLst>
              <a:gd name="connsiteX0" fmla="*/ 878909 w 878909"/>
              <a:gd name="connsiteY0" fmla="*/ 508964 h 508964"/>
              <a:gd name="connsiteX1" fmla="*/ 101705 w 878909"/>
              <a:gd name="connsiteY1" fmla="*/ 35100 h 508964"/>
              <a:gd name="connsiteX2" fmla="*/ 253354 w 878909"/>
              <a:gd name="connsiteY2" fmla="*/ 35100 h 508964"/>
              <a:gd name="connsiteX3" fmla="*/ 6924 w 878909"/>
              <a:gd name="connsiteY3" fmla="*/ 35100 h 508964"/>
              <a:gd name="connsiteX4" fmla="*/ 92227 w 878909"/>
              <a:gd name="connsiteY4" fmla="*/ 167782 h 50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909" h="508964">
                <a:moveTo>
                  <a:pt x="878909" y="508964"/>
                </a:moveTo>
                <a:cubicBezTo>
                  <a:pt x="542436" y="311520"/>
                  <a:pt x="205964" y="114077"/>
                  <a:pt x="101705" y="35100"/>
                </a:cubicBezTo>
                <a:cubicBezTo>
                  <a:pt x="-2554" y="-43877"/>
                  <a:pt x="253354" y="35100"/>
                  <a:pt x="253354" y="35100"/>
                </a:cubicBezTo>
                <a:cubicBezTo>
                  <a:pt x="237557" y="35100"/>
                  <a:pt x="33778" y="12986"/>
                  <a:pt x="6924" y="35100"/>
                </a:cubicBezTo>
                <a:cubicBezTo>
                  <a:pt x="-19930" y="57214"/>
                  <a:pt x="36148" y="112498"/>
                  <a:pt x="92227" y="1677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2 at 10.49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4843959" cy="4995333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922869" y="5918639"/>
            <a:ext cx="2970808" cy="404293"/>
          </a:xfrm>
          <a:custGeom>
            <a:avLst/>
            <a:gdLst>
              <a:gd name="connsiteX0" fmla="*/ 2556150 w 2970808"/>
              <a:gd name="connsiteY0" fmla="*/ 390976 h 404293"/>
              <a:gd name="connsiteX1" fmla="*/ 2966225 w 2970808"/>
              <a:gd name="connsiteY1" fmla="*/ 218988 h 404293"/>
              <a:gd name="connsiteX2" fmla="*/ 2318042 w 2970808"/>
              <a:gd name="connsiteY2" fmla="*/ 7311 h 404293"/>
              <a:gd name="connsiteX3" fmla="*/ 108931 w 2970808"/>
              <a:gd name="connsiteY3" fmla="*/ 73460 h 404293"/>
              <a:gd name="connsiteX4" fmla="*/ 479321 w 2970808"/>
              <a:gd name="connsiteY4" fmla="*/ 311597 h 404293"/>
              <a:gd name="connsiteX5" fmla="*/ 1709545 w 2970808"/>
              <a:gd name="connsiteY5" fmla="*/ 404206 h 404293"/>
              <a:gd name="connsiteX6" fmla="*/ 2635519 w 2970808"/>
              <a:gd name="connsiteY6" fmla="*/ 298367 h 40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0808" h="404293">
                <a:moveTo>
                  <a:pt x="2556150" y="390976"/>
                </a:moveTo>
                <a:cubicBezTo>
                  <a:pt x="2781030" y="336954"/>
                  <a:pt x="3005910" y="282932"/>
                  <a:pt x="2966225" y="218988"/>
                </a:cubicBezTo>
                <a:cubicBezTo>
                  <a:pt x="2926540" y="155044"/>
                  <a:pt x="2794258" y="31566"/>
                  <a:pt x="2318042" y="7311"/>
                </a:cubicBezTo>
                <a:cubicBezTo>
                  <a:pt x="1841826" y="-16944"/>
                  <a:pt x="415384" y="22746"/>
                  <a:pt x="108931" y="73460"/>
                </a:cubicBezTo>
                <a:cubicBezTo>
                  <a:pt x="-197523" y="124174"/>
                  <a:pt x="212552" y="256473"/>
                  <a:pt x="479321" y="311597"/>
                </a:cubicBezTo>
                <a:cubicBezTo>
                  <a:pt x="746090" y="366721"/>
                  <a:pt x="1350179" y="406411"/>
                  <a:pt x="1709545" y="404206"/>
                </a:cubicBezTo>
                <a:cubicBezTo>
                  <a:pt x="2068911" y="402001"/>
                  <a:pt x="2352215" y="350184"/>
                  <a:pt x="2635519" y="29836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Just Like Last Time?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259632" y="1340768"/>
            <a:ext cx="2970808" cy="404293"/>
          </a:xfrm>
          <a:custGeom>
            <a:avLst/>
            <a:gdLst>
              <a:gd name="connsiteX0" fmla="*/ 2556150 w 2970808"/>
              <a:gd name="connsiteY0" fmla="*/ 390976 h 404293"/>
              <a:gd name="connsiteX1" fmla="*/ 2966225 w 2970808"/>
              <a:gd name="connsiteY1" fmla="*/ 218988 h 404293"/>
              <a:gd name="connsiteX2" fmla="*/ 2318042 w 2970808"/>
              <a:gd name="connsiteY2" fmla="*/ 7311 h 404293"/>
              <a:gd name="connsiteX3" fmla="*/ 108931 w 2970808"/>
              <a:gd name="connsiteY3" fmla="*/ 73460 h 404293"/>
              <a:gd name="connsiteX4" fmla="*/ 479321 w 2970808"/>
              <a:gd name="connsiteY4" fmla="*/ 311597 h 404293"/>
              <a:gd name="connsiteX5" fmla="*/ 1709545 w 2970808"/>
              <a:gd name="connsiteY5" fmla="*/ 404206 h 404293"/>
              <a:gd name="connsiteX6" fmla="*/ 2635519 w 2970808"/>
              <a:gd name="connsiteY6" fmla="*/ 298367 h 40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0808" h="404293">
                <a:moveTo>
                  <a:pt x="2556150" y="390976"/>
                </a:moveTo>
                <a:cubicBezTo>
                  <a:pt x="2781030" y="336954"/>
                  <a:pt x="3005910" y="282932"/>
                  <a:pt x="2966225" y="218988"/>
                </a:cubicBezTo>
                <a:cubicBezTo>
                  <a:pt x="2926540" y="155044"/>
                  <a:pt x="2794258" y="31566"/>
                  <a:pt x="2318042" y="7311"/>
                </a:cubicBezTo>
                <a:cubicBezTo>
                  <a:pt x="1841826" y="-16944"/>
                  <a:pt x="415384" y="22746"/>
                  <a:pt x="108931" y="73460"/>
                </a:cubicBezTo>
                <a:cubicBezTo>
                  <a:pt x="-197523" y="124174"/>
                  <a:pt x="212552" y="256473"/>
                  <a:pt x="479321" y="311597"/>
                </a:cubicBezTo>
                <a:cubicBezTo>
                  <a:pt x="746090" y="366721"/>
                  <a:pt x="1350179" y="406411"/>
                  <a:pt x="1709545" y="404206"/>
                </a:cubicBezTo>
                <a:cubicBezTo>
                  <a:pt x="2068911" y="402001"/>
                  <a:pt x="2352215" y="350184"/>
                  <a:pt x="2635519" y="29836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that was then…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And this is now:</a:t>
            </a:r>
          </a:p>
          <a:p>
            <a:pPr marL="857250" lvl="1" indent="-457200"/>
            <a:r>
              <a:rPr lang="en-US" dirty="0" smtClean="0"/>
              <a:t>Resolvers are now not so aggressive in searching for alternate validation paths when validation fails</a:t>
            </a:r>
          </a:p>
          <a:p>
            <a:pPr marL="1257300" lvl="3" indent="0">
              <a:buNone/>
            </a:pPr>
            <a:r>
              <a:rPr lang="en-US" dirty="0" smtClean="0"/>
              <a:t>(as long as resolvers keep their code up to date, which everyone does – right?)</a:t>
            </a:r>
          </a:p>
          <a:p>
            <a:pPr marL="857250" lvl="1" indent="-457200"/>
            <a:r>
              <a:rPr lang="en-US" dirty="0" smtClean="0"/>
              <a:t>And now we </a:t>
            </a:r>
            <a:r>
              <a:rPr lang="en-US" b="1" i="1" dirty="0" smtClean="0"/>
              <a:t>all</a:t>
            </a:r>
            <a:r>
              <a:rPr lang="en-US" dirty="0" smtClean="0"/>
              <a:t> support RFC5011 key roll processes</a:t>
            </a:r>
          </a:p>
          <a:p>
            <a:pPr marL="857250" lvl="1" indent="-457200"/>
            <a:r>
              <a:rPr lang="en-US" dirty="0" smtClean="0"/>
              <a:t>And </a:t>
            </a:r>
            <a:r>
              <a:rPr lang="en-US" b="1" i="1" dirty="0" smtClean="0"/>
              <a:t>everyone</a:t>
            </a:r>
            <a:r>
              <a:rPr lang="en-US" dirty="0" smtClean="0"/>
              <a:t> can cope with large DNS responses</a:t>
            </a:r>
          </a:p>
          <a:p>
            <a:pPr marL="400050" lvl="1" indent="0">
              <a:buNone/>
            </a:pPr>
            <a:r>
              <a:rPr lang="en-US" dirty="0" smtClean="0"/>
              <a:t>So all this will go without a hitch</a:t>
            </a:r>
          </a:p>
          <a:p>
            <a:pPr marL="400050" lvl="1" indent="0">
              <a:buNone/>
            </a:pPr>
            <a:r>
              <a:rPr lang="en-US" dirty="0" smtClean="0"/>
              <a:t>Nobody will even notice the KSK roll at the root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023" y="15625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that was then…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And this is now:</a:t>
            </a:r>
          </a:p>
          <a:p>
            <a:pPr marL="857250" lvl="1" indent="-457200"/>
            <a:r>
              <a:rPr lang="en-US" dirty="0" smtClean="0"/>
              <a:t>Resolvers are now not so aggressive in searching for alternate validation paths when validation fails</a:t>
            </a:r>
          </a:p>
          <a:p>
            <a:pPr marL="1257300" lvl="3" indent="0">
              <a:buNone/>
            </a:pPr>
            <a:r>
              <a:rPr lang="en-US" dirty="0" smtClean="0"/>
              <a:t>(as long as resolvers keep their code up to date, which everyone does – right?)</a:t>
            </a:r>
          </a:p>
          <a:p>
            <a:pPr marL="857250" lvl="1" indent="-457200"/>
            <a:r>
              <a:rPr lang="en-US" dirty="0" smtClean="0"/>
              <a:t>And now we </a:t>
            </a:r>
            <a:r>
              <a:rPr lang="en-US" b="1" i="1" dirty="0" smtClean="0"/>
              <a:t>all</a:t>
            </a:r>
            <a:r>
              <a:rPr lang="en-US" dirty="0" smtClean="0"/>
              <a:t> support RFC5011 key roll processes</a:t>
            </a:r>
          </a:p>
          <a:p>
            <a:pPr marL="857250" lvl="1" indent="-457200"/>
            <a:r>
              <a:rPr lang="en-US" dirty="0" smtClean="0"/>
              <a:t>And </a:t>
            </a:r>
            <a:r>
              <a:rPr lang="en-US" b="1" i="1" dirty="0" smtClean="0"/>
              <a:t>everyone</a:t>
            </a:r>
            <a:r>
              <a:rPr lang="en-US" dirty="0" smtClean="0"/>
              <a:t> can cope with large DNS responses</a:t>
            </a:r>
          </a:p>
          <a:p>
            <a:pPr marL="400050" lvl="1" indent="0">
              <a:buNone/>
            </a:pPr>
            <a:r>
              <a:rPr lang="en-US" dirty="0" smtClean="0"/>
              <a:t>So all this will go without a hitch</a:t>
            </a:r>
          </a:p>
          <a:p>
            <a:pPr marL="400050" lvl="1" indent="0">
              <a:buNone/>
            </a:pPr>
            <a:r>
              <a:rPr lang="en-US" dirty="0" smtClean="0"/>
              <a:t>Nobody will even notice the KSK roll at the root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920821">
            <a:off x="2761128" y="2913913"/>
            <a:ext cx="2639153" cy="144655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8800" dirty="0" smtClean="0">
                <a:latin typeface="AhnbergHand"/>
                <a:cs typeface="AhnbergHand"/>
              </a:rPr>
              <a:t>Not!</a:t>
            </a:r>
            <a:endParaRPr lang="en-US" sz="88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110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all should be concerned about…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That resolvers who validate DNS responses will fail to pick up the new DNS root key automatically</a:t>
            </a:r>
          </a:p>
          <a:p>
            <a:pPr lvl="1"/>
            <a:r>
              <a:rPr lang="en-US" dirty="0" smtClean="0"/>
              <a:t>i.e. they do not have code that follows RFC5011 procedures for the introduction of a new KSK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resolvers will be unable to receive the larger DNS responses that will occur during the dual signature phase of the rollover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Hang on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 smtClean="0">
                <a:latin typeface="Menlo" charset="0"/>
                <a:ea typeface="Menlo" charset="0"/>
                <a:cs typeface="Menlo" charset="0"/>
              </a:rPr>
              <a:t>$ </a:t>
            </a: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dig -x 104.97.235.12 +short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a104-97-235-12.deploy.static.akamaitechnologies.com.</a:t>
            </a:r>
          </a:p>
          <a:p>
            <a:pPr marL="0" indent="0">
              <a:buNone/>
            </a:pPr>
            <a:endParaRPr lang="en-US" sz="1600" dirty="0" smtClean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2000" dirty="0" smtClean="0"/>
              <a:t>That</a:t>
            </a:r>
            <a:r>
              <a:rPr lang="uk-UA" sz="2000" dirty="0" smtClean="0"/>
              <a:t>’</a:t>
            </a:r>
            <a:r>
              <a:rPr lang="en-US" sz="2000" dirty="0" smtClean="0"/>
              <a:t>s not an IP addresses that was allocated to the Commonwealth Bank.</a:t>
            </a:r>
          </a:p>
          <a:p>
            <a:pPr marL="0" indent="0">
              <a:buNone/>
            </a:pPr>
            <a:r>
              <a:rPr lang="en-US" sz="2000" dirty="0" smtClean="0"/>
              <a:t>The Commonwealth Bank of Australia has </a:t>
            </a:r>
            <a:r>
              <a:rPr lang="nb-NO" sz="2000" dirty="0"/>
              <a:t>140.168.0.0 - 140.168.255.255 </a:t>
            </a:r>
            <a:r>
              <a:rPr lang="nb-NO" sz="2000" dirty="0" smtClean="0"/>
              <a:t>and </a:t>
            </a:r>
            <a:r>
              <a:rPr lang="hr-HR" sz="2000" dirty="0" smtClean="0"/>
              <a:t>203.17.185.0 </a:t>
            </a:r>
            <a:r>
              <a:rPr lang="hr-HR" sz="2000" dirty="0"/>
              <a:t>- </a:t>
            </a:r>
            <a:r>
              <a:rPr lang="hr-HR" sz="2000" dirty="0" smtClean="0"/>
              <a:t>203.17.185.255</a:t>
            </a:r>
          </a:p>
          <a:p>
            <a:pPr marL="0" indent="0">
              <a:buNone/>
            </a:pPr>
            <a:endParaRPr lang="hr-HR" sz="2000" dirty="0"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hr-HR" sz="2000" dirty="0" err="1" smtClean="0">
                <a:ea typeface="Menlo" charset="0"/>
                <a:cs typeface="Menlo" charset="0"/>
              </a:rPr>
              <a:t>So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why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should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my</a:t>
            </a:r>
            <a:r>
              <a:rPr lang="hr-HR" sz="2000" dirty="0" smtClean="0">
                <a:ea typeface="Menlo" charset="0"/>
                <a:cs typeface="Menlo" charset="0"/>
              </a:rPr>
              <a:t> browser trust </a:t>
            </a:r>
            <a:r>
              <a:rPr lang="hr-HR" sz="2000" dirty="0" err="1" smtClean="0">
                <a:ea typeface="Menlo" charset="0"/>
                <a:cs typeface="Menlo" charset="0"/>
              </a:rPr>
              <a:t>that</a:t>
            </a:r>
            <a:r>
              <a:rPr lang="hr-HR" sz="2000" dirty="0" smtClean="0">
                <a:ea typeface="Menlo" charset="0"/>
                <a:cs typeface="Menlo" charset="0"/>
              </a:rPr>
              <a:t> 104.97.235.12 </a:t>
            </a:r>
            <a:r>
              <a:rPr lang="hr-HR" sz="2000" dirty="0" err="1" smtClean="0">
                <a:ea typeface="Menlo" charset="0"/>
                <a:cs typeface="Menlo" charset="0"/>
              </a:rPr>
              <a:t>is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really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the</a:t>
            </a:r>
            <a:r>
              <a:rPr lang="hr-HR" sz="2000" dirty="0" smtClean="0">
                <a:ea typeface="Menlo" charset="0"/>
                <a:cs typeface="Menlo" charset="0"/>
              </a:rPr>
              <a:t> “</a:t>
            </a:r>
            <a:r>
              <a:rPr lang="hr-HR" sz="2000" dirty="0" err="1" smtClean="0">
                <a:ea typeface="Menlo" charset="0"/>
                <a:cs typeface="Menlo" charset="0"/>
              </a:rPr>
              <a:t>proper</a:t>
            </a:r>
            <a:r>
              <a:rPr lang="hr-HR" sz="2000" dirty="0" smtClean="0">
                <a:ea typeface="Menlo" charset="0"/>
                <a:cs typeface="Menlo" charset="0"/>
              </a:rPr>
              <a:t>” web site for </a:t>
            </a:r>
            <a:r>
              <a:rPr lang="hr-HR" sz="2000" dirty="0" err="1" smtClean="0">
                <a:ea typeface="Menlo" charset="0"/>
                <a:cs typeface="Menlo" charset="0"/>
              </a:rPr>
              <a:t>the</a:t>
            </a:r>
            <a:r>
              <a:rPr lang="hr-HR" sz="2000" dirty="0" smtClean="0">
                <a:ea typeface="Menlo" charset="0"/>
                <a:cs typeface="Menlo" charset="0"/>
              </a:rPr>
              <a:t> Commonwealth Bank </a:t>
            </a:r>
            <a:r>
              <a:rPr lang="hr-HR" sz="2000" dirty="0" err="1" smtClean="0">
                <a:ea typeface="Menlo" charset="0"/>
                <a:cs typeface="Menlo" charset="0"/>
              </a:rPr>
              <a:t>of</a:t>
            </a:r>
            <a:r>
              <a:rPr lang="hr-HR" sz="2000" dirty="0" smtClean="0">
                <a:ea typeface="Menlo" charset="0"/>
                <a:cs typeface="Menlo" charset="0"/>
              </a:rPr>
              <a:t> Australia </a:t>
            </a:r>
            <a:r>
              <a:rPr lang="hr-HR" sz="2000" dirty="0" err="1" smtClean="0">
                <a:ea typeface="Menlo" charset="0"/>
                <a:cs typeface="Menlo" charset="0"/>
              </a:rPr>
              <a:t>and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not</a:t>
            </a:r>
            <a:r>
              <a:rPr lang="hr-HR" sz="2000" dirty="0" smtClean="0">
                <a:ea typeface="Menlo" charset="0"/>
                <a:cs typeface="Menlo" charset="0"/>
              </a:rPr>
              <a:t> some </a:t>
            </a:r>
            <a:r>
              <a:rPr lang="hr-HR" sz="2000" dirty="0" err="1" smtClean="0">
                <a:ea typeface="Menlo" charset="0"/>
                <a:cs typeface="Menlo" charset="0"/>
              </a:rPr>
              <a:t>dastardly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evil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scam</a:t>
            </a:r>
            <a:r>
              <a:rPr lang="hr-HR" sz="2000" dirty="0" smtClean="0">
                <a:ea typeface="Menlo" charset="0"/>
                <a:cs typeface="Menlo" charset="0"/>
              </a:rPr>
              <a:t>?</a:t>
            </a:r>
          </a:p>
          <a:p>
            <a:pPr marL="0" indent="0">
              <a:buNone/>
            </a:pPr>
            <a:endParaRPr lang="hr-HR" sz="2000" dirty="0"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hr-HR" sz="2000" dirty="0" smtClean="0">
                <a:ea typeface="Menlo" charset="0"/>
                <a:cs typeface="Menlo" charset="0"/>
              </a:rPr>
              <a:t>How </a:t>
            </a:r>
            <a:r>
              <a:rPr lang="hr-HR" sz="2000" dirty="0" err="1" smtClean="0">
                <a:ea typeface="Menlo" charset="0"/>
                <a:cs typeface="Menlo" charset="0"/>
              </a:rPr>
              <a:t>can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my</a:t>
            </a:r>
            <a:r>
              <a:rPr lang="hr-HR" sz="2000" dirty="0" smtClean="0">
                <a:ea typeface="Menlo" charset="0"/>
                <a:cs typeface="Menlo" charset="0"/>
              </a:rPr>
              <a:t> browser </a:t>
            </a:r>
            <a:r>
              <a:rPr lang="hr-HR" sz="2000" dirty="0" err="1" smtClean="0">
                <a:ea typeface="Menlo" charset="0"/>
                <a:cs typeface="Menlo" charset="0"/>
              </a:rPr>
              <a:t>tell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the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difference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between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an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intended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truth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and</a:t>
            </a:r>
            <a:r>
              <a:rPr lang="hr-HR" sz="2000" dirty="0" smtClean="0">
                <a:ea typeface="Menlo" charset="0"/>
                <a:cs typeface="Menlo" charset="0"/>
              </a:rPr>
              <a:t> a </a:t>
            </a:r>
            <a:r>
              <a:rPr lang="hr-HR" sz="2000" dirty="0" err="1" smtClean="0">
                <a:ea typeface="Menlo" charset="0"/>
                <a:cs typeface="Menlo" charset="0"/>
              </a:rPr>
              <a:t>lie</a:t>
            </a:r>
            <a:r>
              <a:rPr lang="hr-HR" sz="2000" dirty="0" smtClean="0">
                <a:ea typeface="Menlo" charset="0"/>
                <a:cs typeface="Menlo" charset="0"/>
              </a:rPr>
              <a:t>?</a:t>
            </a:r>
            <a:endParaRPr lang="en-US" sz="2000" dirty="0"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997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2585"/>
          </a:xfrm>
        </p:spPr>
        <p:txBody>
          <a:bodyPr>
            <a:normAutofit/>
          </a:bodyPr>
          <a:lstStyle/>
          <a:p>
            <a:r>
              <a:rPr lang="en-US" dirty="0" smtClean="0"/>
              <a:t>Some DNSSEC validating resolvers do not support RFC5011</a:t>
            </a:r>
          </a:p>
          <a:p>
            <a:pPr lvl="1"/>
            <a:r>
              <a:rPr lang="en-US" dirty="0" smtClean="0"/>
              <a:t>How many resolvers may be affected in this way?</a:t>
            </a:r>
          </a:p>
          <a:p>
            <a:pPr lvl="1"/>
            <a:r>
              <a:rPr lang="en-US" dirty="0" smtClean="0"/>
              <a:t>How many users may be affected?</a:t>
            </a:r>
          </a:p>
          <a:p>
            <a:pPr lvl="1"/>
            <a:r>
              <a:rPr lang="en-US" dirty="0" smtClean="0"/>
              <a:t>What will the resolvers do when validation fails?</a:t>
            </a:r>
          </a:p>
          <a:p>
            <a:pPr lvl="2"/>
            <a:r>
              <a:rPr lang="en-US" dirty="0" smtClean="0"/>
              <a:t>Will they perform lookup ‘thrashing’ </a:t>
            </a:r>
          </a:p>
          <a:p>
            <a:pPr lvl="1"/>
            <a:r>
              <a:rPr lang="en-US" dirty="0" smtClean="0"/>
              <a:t>What will users do when resolvers return SERVFAIL?</a:t>
            </a:r>
          </a:p>
          <a:p>
            <a:pPr lvl="2"/>
            <a:r>
              <a:rPr lang="en-US" dirty="0" smtClean="0"/>
              <a:t>How many users will redirect their query to a non-validating resolver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2585"/>
          </a:xfrm>
        </p:spPr>
        <p:txBody>
          <a:bodyPr>
            <a:normAutofit/>
          </a:bodyPr>
          <a:lstStyle/>
          <a:p>
            <a:r>
              <a:rPr lang="en-US" dirty="0" smtClean="0"/>
              <a:t>Some DNSSEC validating resolvers do not support RFC5011</a:t>
            </a:r>
          </a:p>
          <a:p>
            <a:pPr lvl="1"/>
            <a:r>
              <a:rPr lang="en-US" dirty="0" smtClean="0"/>
              <a:t>How many resolvers may be affected in this way?</a:t>
            </a:r>
          </a:p>
          <a:p>
            <a:pPr lvl="1"/>
            <a:r>
              <a:rPr lang="en-US" dirty="0" smtClean="0"/>
              <a:t>How many users may be affected?</a:t>
            </a:r>
          </a:p>
          <a:p>
            <a:pPr lvl="1"/>
            <a:r>
              <a:rPr lang="en-US" dirty="0" smtClean="0"/>
              <a:t>What will the resolvers do when validation fails?</a:t>
            </a:r>
          </a:p>
          <a:p>
            <a:pPr lvl="2"/>
            <a:r>
              <a:rPr lang="en-US" dirty="0" smtClean="0"/>
              <a:t>Will they perform lookup ‘thrashing’ </a:t>
            </a:r>
          </a:p>
          <a:p>
            <a:pPr lvl="1"/>
            <a:r>
              <a:rPr lang="en-US" dirty="0" smtClean="0"/>
              <a:t>What will users do when resolvers return SERVFAIL?</a:t>
            </a:r>
          </a:p>
          <a:p>
            <a:pPr lvl="2"/>
            <a:r>
              <a:rPr lang="en-US" dirty="0" smtClean="0"/>
              <a:t>How many users will redirect their query to a non-validating resolver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019829">
            <a:off x="728133" y="2667276"/>
            <a:ext cx="7196667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84807"/>
                </a:solidFill>
                <a:latin typeface="AhnbergHand"/>
                <a:cs typeface="AhnbergHand"/>
              </a:rPr>
              <a:t>Really hard to test this in the wild with recursive resolvers</a:t>
            </a:r>
            <a:endParaRPr lang="en-US" sz="320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8650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Observations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There is a LOT of DNSSEC validation out there!</a:t>
            </a:r>
          </a:p>
          <a:p>
            <a:pPr lvl="1"/>
            <a:r>
              <a:rPr lang="en-US" dirty="0" smtClean="0"/>
              <a:t>87% of all queries have DNSSEC-OK set</a:t>
            </a:r>
          </a:p>
          <a:p>
            <a:pPr lvl="1"/>
            <a:r>
              <a:rPr lang="en-US" dirty="0" smtClean="0"/>
              <a:t>30% of all DNSSEC-OK queries attempt to validate the response</a:t>
            </a:r>
          </a:p>
          <a:p>
            <a:pPr lvl="1"/>
            <a:r>
              <a:rPr lang="en-US" dirty="0" smtClean="0"/>
              <a:t>25% of end users are using DNS resolvers that will validate what they are told</a:t>
            </a:r>
          </a:p>
          <a:p>
            <a:pPr lvl="1"/>
            <a:r>
              <a:rPr lang="en-US" dirty="0" smtClean="0"/>
              <a:t>12% of end users don</a:t>
            </a:r>
            <a:r>
              <a:rPr lang="fr-FR" dirty="0" smtClean="0"/>
              <a:t>’</a:t>
            </a:r>
            <a:r>
              <a:rPr lang="en-US" dirty="0" smtClean="0"/>
              <a:t>t believe bad validation news and turn to other non-validating resolvers when validation fails.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Observations - </a:t>
            </a:r>
            <a:r>
              <a:rPr lang="en-US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ECDSA is viable – sort of</a:t>
            </a:r>
          </a:p>
          <a:p>
            <a:pPr lvl="1"/>
            <a:r>
              <a:rPr lang="en-US" dirty="0" smtClean="0"/>
              <a:t>1 in 5 clients who use resolvers that validate RSA-signed responses are unable to validate the same response when signed using ECDSA</a:t>
            </a:r>
          </a:p>
          <a:p>
            <a:pPr lvl="1"/>
            <a:r>
              <a:rPr lang="en-US" dirty="0" smtClean="0"/>
              <a:t>But they fail to “unsigned” rather than “invalid” so it</a:t>
            </a:r>
            <a:r>
              <a:rPr lang="fr-FR" dirty="0" smtClean="0"/>
              <a:t>’</a:t>
            </a:r>
            <a:r>
              <a:rPr lang="en-US" dirty="0" smtClean="0"/>
              <a:t>s a (sort of) safe fail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Observations - 3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The larger DNS responses will probably </a:t>
            </a:r>
            <a:r>
              <a:rPr lang="en-US" sz="2400" dirty="0" smtClean="0"/>
              <a:t>work, but not for everyone</a:t>
            </a:r>
            <a:endParaRPr lang="en-US" sz="2400" dirty="0" smtClean="0"/>
          </a:p>
          <a:p>
            <a:pPr lvl="1"/>
            <a:r>
              <a:rPr lang="en-AU" sz="2000" dirty="0" smtClean="0"/>
              <a:t>The “fall back to TCP” will rise to 6% of queries when the response size get to around 1,350 octets</a:t>
            </a:r>
          </a:p>
          <a:p>
            <a:pPr lvl="1"/>
            <a:r>
              <a:rPr lang="en-AU" sz="2000" dirty="0" smtClean="0"/>
              <a:t>But around 16% of </a:t>
            </a:r>
            <a:r>
              <a:rPr lang="en-AU" sz="2000" dirty="0" smtClean="0"/>
              <a:t>visible resolvers </a:t>
            </a:r>
            <a:r>
              <a:rPr lang="en-AU" sz="2000" dirty="0" smtClean="0"/>
              <a:t>appear not to use </a:t>
            </a:r>
            <a:r>
              <a:rPr lang="en-AU" sz="2000" dirty="0" smtClean="0"/>
              <a:t>TCP at all</a:t>
            </a:r>
            <a:endParaRPr lang="en-AU" sz="2000" dirty="0" smtClean="0"/>
          </a:p>
          <a:p>
            <a:pPr lvl="1"/>
            <a:r>
              <a:rPr lang="en-AU" sz="2000" dirty="0" smtClean="0"/>
              <a:t>So the DNS failure rate appears to rise by around 1 - 2 % of end users</a:t>
            </a:r>
          </a:p>
          <a:p>
            <a:pPr lvl="1"/>
            <a:endParaRPr lang="en-AU" sz="2000" dirty="0"/>
          </a:p>
          <a:p>
            <a:pPr marL="457200" lvl="1" indent="0">
              <a:buNone/>
            </a:pPr>
            <a:r>
              <a:rPr lang="en-AU" sz="2000" dirty="0" smtClean="0"/>
              <a:t>BUT .org currently runs at 1,650 octets and nobody is screaming failure</a:t>
            </a:r>
          </a:p>
          <a:p>
            <a:pPr lvl="1"/>
            <a:endParaRPr lang="en-AU" sz="2000" dirty="0"/>
          </a:p>
          <a:p>
            <a:pPr lvl="1"/>
            <a:r>
              <a:rPr lang="en-AU" sz="2000" dirty="0" smtClean="0"/>
              <a:t>So it will probably work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52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Observations - 4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can’t measure automated key take up</a:t>
            </a:r>
          </a:p>
          <a:p>
            <a:pPr lvl="1"/>
            <a:r>
              <a:rPr lang="en-AU" dirty="0" smtClean="0"/>
              <a:t>We can’t see how many resolvers fail to use RFC5011 notices to pick up the new KSK as a </a:t>
            </a:r>
            <a:r>
              <a:rPr lang="en-AU" dirty="0" err="1" smtClean="0"/>
              <a:t>Truct</a:t>
            </a:r>
            <a:r>
              <a:rPr lang="en-AU" dirty="0" smtClean="0"/>
              <a:t> Anchor in advance</a:t>
            </a:r>
          </a:p>
          <a:p>
            <a:pPr lvl="1"/>
            <a:r>
              <a:rPr lang="en-AU" dirty="0" smtClean="0"/>
              <a:t>We will only see it via failure on key roll</a:t>
            </a:r>
            <a:endParaRPr lang="en-AU" dirty="0"/>
          </a:p>
          <a:p>
            <a:pPr lvl="1"/>
            <a:endParaRPr lang="en-AU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key roll of the </a:t>
            </a:r>
            <a:r>
              <a:rPr lang="en-US" dirty="0"/>
              <a:t>R</a:t>
            </a:r>
            <a:r>
              <a:rPr lang="en-US" dirty="0" smtClean="0"/>
              <a:t>oot Zone KSK will cause some resolvers to fail:</a:t>
            </a:r>
          </a:p>
          <a:p>
            <a:pPr lvl="1"/>
            <a:r>
              <a:rPr lang="en-US" dirty="0" smtClean="0"/>
              <a:t>Resolvers who do not pick up the new key in the manner described by RFC5011 </a:t>
            </a:r>
          </a:p>
          <a:p>
            <a:pPr lvl="1"/>
            <a:r>
              <a:rPr lang="en-US" dirty="0" smtClean="0"/>
              <a:t>Resolvers who cannot receive a DNS response of ~1,300 octets</a:t>
            </a:r>
          </a:p>
          <a:p>
            <a:r>
              <a:rPr lang="en-US" dirty="0" smtClean="0"/>
              <a:t>Many users who use these failing resolvers will just switch over to use a non-validating resolver</a:t>
            </a:r>
          </a:p>
          <a:p>
            <a:r>
              <a:rPr lang="en-US" dirty="0" smtClean="0"/>
              <a:t>A small pool of users will be affected with no DNS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69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can I do?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600200"/>
            <a:ext cx="6984776" cy="4565103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Check your recursive resolver </a:t>
            </a:r>
            <a:r>
              <a:rPr lang="en-AU" dirty="0" err="1" smtClean="0"/>
              <a:t>config</a:t>
            </a:r>
            <a:r>
              <a:rPr lang="en-AU" dirty="0" smtClean="0"/>
              <a:t>!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77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6117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Good Dog!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# // </a:t>
            </a:r>
            <a:r>
              <a:rPr lang="en-US" sz="1800" dirty="0" smtClean="0">
                <a:latin typeface="Courier"/>
                <a:cs typeface="Courier"/>
              </a:rPr>
              <a:t>recursive resolver configuration - Bind</a:t>
            </a:r>
          </a:p>
          <a:p>
            <a:pPr marL="0" indent="0">
              <a:buNone/>
            </a:pPr>
            <a:r>
              <a:rPr lang="is-IS" sz="1800" dirty="0" smtClean="0">
                <a:latin typeface="Courier"/>
                <a:cs typeface="Courier"/>
              </a:rPr>
              <a:t>…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managed-keys {</a:t>
            </a:r>
          </a:p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        . initial-key 257 3 </a:t>
            </a:r>
            <a:r>
              <a:rPr lang="en-US" sz="1800" dirty="0" smtClean="0">
                <a:latin typeface="Courier"/>
                <a:cs typeface="Courier"/>
              </a:rPr>
              <a:t>5 "</a:t>
            </a:r>
            <a:r>
              <a:rPr lang="en-US" sz="1800" dirty="0" err="1" smtClean="0">
                <a:latin typeface="Courier"/>
                <a:cs typeface="Courier"/>
              </a:rPr>
              <a:t>AwEAAfdqNV</a:t>
            </a:r>
            <a:endParaRPr lang="en-US" sz="18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 </a:t>
            </a:r>
            <a:r>
              <a:rPr lang="en-US" sz="1800" dirty="0" smtClean="0">
                <a:latin typeface="Courier"/>
                <a:cs typeface="Courier"/>
              </a:rPr>
              <a:t>         JMRMzrppU1WnNW0PWrGn4x9dPg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is-IS" sz="1800" dirty="0" smtClean="0">
                <a:latin typeface="Courier"/>
                <a:cs typeface="Courier"/>
              </a:rPr>
              <a:t>…</a:t>
            </a:r>
            <a:endParaRPr lang="de-DE" sz="18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de-DE" sz="1800" dirty="0">
                <a:latin typeface="Courier"/>
                <a:cs typeface="Courier"/>
              </a:rPr>
              <a:t> </a:t>
            </a:r>
            <a:r>
              <a:rPr lang="de-DE" sz="1800" dirty="0" smtClean="0">
                <a:latin typeface="Courier"/>
                <a:cs typeface="Courier"/>
              </a:rPr>
              <a:t>         =„; 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78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296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Bad Dog!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# // recursive resolver </a:t>
            </a:r>
            <a:r>
              <a:rPr lang="en-US" sz="1800" dirty="0" smtClean="0">
                <a:latin typeface="Courier"/>
                <a:cs typeface="Courier"/>
              </a:rPr>
              <a:t>configuration - Bind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is-IS" sz="1800" dirty="0">
                <a:latin typeface="Courier"/>
                <a:cs typeface="Courier"/>
              </a:rPr>
              <a:t>…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dirty="0" smtClean="0">
                <a:latin typeface="Courier"/>
                <a:cs typeface="Courier"/>
              </a:rPr>
              <a:t>trusted-</a:t>
            </a:r>
            <a:r>
              <a:rPr lang="en-US" sz="1800" dirty="0">
                <a:latin typeface="Courier"/>
                <a:cs typeface="Courier"/>
              </a:rPr>
              <a:t>keys {</a:t>
            </a:r>
          </a:p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        . </a:t>
            </a:r>
            <a:r>
              <a:rPr lang="en-US" sz="1800" dirty="0" smtClean="0">
                <a:latin typeface="Courier"/>
                <a:cs typeface="Courier"/>
              </a:rPr>
              <a:t>257 </a:t>
            </a:r>
            <a:r>
              <a:rPr lang="en-US" sz="1800" dirty="0">
                <a:latin typeface="Courier"/>
                <a:cs typeface="Courier"/>
              </a:rPr>
              <a:t>3 5 "</a:t>
            </a:r>
            <a:r>
              <a:rPr lang="en-US" sz="1800" dirty="0" err="1">
                <a:latin typeface="Courier"/>
                <a:cs typeface="Courier"/>
              </a:rPr>
              <a:t>AwEAAfdqNV</a:t>
            </a:r>
            <a:endParaRPr lang="en-US" sz="18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dirty="0">
                <a:latin typeface="Courier"/>
                <a:cs typeface="Courier"/>
              </a:rPr>
              <a:t>          JMRMzrppU1WnNW0PWrGn4x9dPg</a:t>
            </a:r>
          </a:p>
          <a:p>
            <a:pPr marL="0" indent="0">
              <a:buNone/>
            </a:pPr>
            <a:r>
              <a:rPr lang="is-IS" sz="1800" dirty="0" smtClean="0">
                <a:latin typeface="Courier"/>
                <a:cs typeface="Courier"/>
              </a:rPr>
              <a:t>…</a:t>
            </a:r>
            <a:endParaRPr lang="de-DE" sz="18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de-DE" sz="1800" dirty="0">
                <a:latin typeface="Courier"/>
                <a:cs typeface="Courier"/>
              </a:rPr>
              <a:t>          =„; };</a:t>
            </a:r>
          </a:p>
          <a:p>
            <a:pPr marL="0" indent="0">
              <a:buNone/>
            </a:pPr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20472" y="6597352"/>
            <a:ext cx="288032" cy="216024"/>
          </a:xfrm>
          <a:prstGeom prst="rect">
            <a:avLst/>
          </a:prstGeom>
        </p:spPr>
        <p:txBody>
          <a:bodyPr/>
          <a:lstStyle/>
          <a:p>
            <a:fld id="{38B2A337-2C29-4402-A0A2-E290C184D5D3}" type="slidenum">
              <a:rPr lang="en-AU" kern="0" smtClean="0"/>
              <a:pPr/>
              <a:t>79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4511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1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389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Thanks!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7" y="0"/>
            <a:ext cx="791112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2248246" y="1895810"/>
            <a:ext cx="1439811" cy="528142"/>
          </a:xfrm>
          <a:custGeom>
            <a:avLst/>
            <a:gdLst>
              <a:gd name="connsiteX0" fmla="*/ 394286 w 1439811"/>
              <a:gd name="connsiteY0" fmla="*/ 385996 h 528142"/>
              <a:gd name="connsiteX1" fmla="*/ 1249963 w 1439811"/>
              <a:gd name="connsiteY1" fmla="*/ 385996 h 528142"/>
              <a:gd name="connsiteX2" fmla="*/ 1375798 w 1439811"/>
              <a:gd name="connsiteY2" fmla="*/ 151104 h 528142"/>
              <a:gd name="connsiteX3" fmla="*/ 436231 w 1439811"/>
              <a:gd name="connsiteY3" fmla="*/ 102 h 528142"/>
              <a:gd name="connsiteX4" fmla="*/ 4 w 1439811"/>
              <a:gd name="connsiteY4" fmla="*/ 134326 h 528142"/>
              <a:gd name="connsiteX5" fmla="*/ 427842 w 1439811"/>
              <a:gd name="connsiteY5" fmla="*/ 495052 h 528142"/>
              <a:gd name="connsiteX6" fmla="*/ 620789 w 1439811"/>
              <a:gd name="connsiteY6" fmla="*/ 511830 h 52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11" h="528142">
                <a:moveTo>
                  <a:pt x="394286" y="385996"/>
                </a:moveTo>
                <a:cubicBezTo>
                  <a:pt x="740332" y="405570"/>
                  <a:pt x="1086378" y="425145"/>
                  <a:pt x="1249963" y="385996"/>
                </a:cubicBezTo>
                <a:cubicBezTo>
                  <a:pt x="1413548" y="346847"/>
                  <a:pt x="1511420" y="215420"/>
                  <a:pt x="1375798" y="151104"/>
                </a:cubicBezTo>
                <a:cubicBezTo>
                  <a:pt x="1240176" y="86788"/>
                  <a:pt x="665530" y="2898"/>
                  <a:pt x="436231" y="102"/>
                </a:cubicBezTo>
                <a:cubicBezTo>
                  <a:pt x="206932" y="-2694"/>
                  <a:pt x="1402" y="51834"/>
                  <a:pt x="4" y="134326"/>
                </a:cubicBezTo>
                <a:cubicBezTo>
                  <a:pt x="-1394" y="216818"/>
                  <a:pt x="324378" y="432135"/>
                  <a:pt x="427842" y="495052"/>
                </a:cubicBezTo>
                <a:cubicBezTo>
                  <a:pt x="531306" y="557969"/>
                  <a:pt x="620789" y="511830"/>
                  <a:pt x="620789" y="511830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842158" y="2068071"/>
            <a:ext cx="154584" cy="400972"/>
          </a:xfrm>
          <a:custGeom>
            <a:avLst/>
            <a:gdLst>
              <a:gd name="connsiteX0" fmla="*/ 0 w 154584"/>
              <a:gd name="connsiteY0" fmla="*/ 79511 h 400972"/>
              <a:gd name="connsiteX1" fmla="*/ 142613 w 154584"/>
              <a:gd name="connsiteY1" fmla="*/ 4010 h 400972"/>
              <a:gd name="connsiteX2" fmla="*/ 134224 w 154584"/>
              <a:gd name="connsiteY2" fmla="*/ 188568 h 400972"/>
              <a:gd name="connsiteX3" fmla="*/ 33556 w 154584"/>
              <a:gd name="connsiteY3" fmla="*/ 222123 h 400972"/>
              <a:gd name="connsiteX4" fmla="*/ 33556 w 154584"/>
              <a:gd name="connsiteY4" fmla="*/ 381514 h 400972"/>
              <a:gd name="connsiteX5" fmla="*/ 50334 w 154584"/>
              <a:gd name="connsiteY5" fmla="*/ 398292 h 40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584" h="400972">
                <a:moveTo>
                  <a:pt x="0" y="79511"/>
                </a:moveTo>
                <a:cubicBezTo>
                  <a:pt x="60121" y="32672"/>
                  <a:pt x="120242" y="-14166"/>
                  <a:pt x="142613" y="4010"/>
                </a:cubicBezTo>
                <a:cubicBezTo>
                  <a:pt x="164984" y="22186"/>
                  <a:pt x="152400" y="152216"/>
                  <a:pt x="134224" y="188568"/>
                </a:cubicBezTo>
                <a:cubicBezTo>
                  <a:pt x="116048" y="224920"/>
                  <a:pt x="50334" y="189965"/>
                  <a:pt x="33556" y="222123"/>
                </a:cubicBezTo>
                <a:cubicBezTo>
                  <a:pt x="16778" y="254281"/>
                  <a:pt x="30760" y="352153"/>
                  <a:pt x="33556" y="381514"/>
                </a:cubicBezTo>
                <a:cubicBezTo>
                  <a:pt x="36352" y="410875"/>
                  <a:pt x="50334" y="398292"/>
                  <a:pt x="50334" y="398292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69128" y="2557835"/>
            <a:ext cx="67876" cy="48911"/>
          </a:xfrm>
          <a:custGeom>
            <a:avLst/>
            <a:gdLst>
              <a:gd name="connsiteX0" fmla="*/ 67872 w 67876"/>
              <a:gd name="connsiteY0" fmla="*/ 17090 h 48911"/>
              <a:gd name="connsiteX1" fmla="*/ 7547 w 67876"/>
              <a:gd name="connsiteY1" fmla="*/ 1215 h 48911"/>
              <a:gd name="connsiteX2" fmla="*/ 4372 w 67876"/>
              <a:gd name="connsiteY2" fmla="*/ 48840 h 48911"/>
              <a:gd name="connsiteX3" fmla="*/ 67872 w 67876"/>
              <a:gd name="connsiteY3" fmla="*/ 17090 h 4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76" h="48911">
                <a:moveTo>
                  <a:pt x="67872" y="17090"/>
                </a:moveTo>
                <a:cubicBezTo>
                  <a:pt x="68401" y="9152"/>
                  <a:pt x="18130" y="-4077"/>
                  <a:pt x="7547" y="1215"/>
                </a:cubicBezTo>
                <a:cubicBezTo>
                  <a:pt x="-3036" y="6507"/>
                  <a:pt x="-920" y="47253"/>
                  <a:pt x="4372" y="48840"/>
                </a:cubicBezTo>
                <a:cubicBezTo>
                  <a:pt x="9664" y="50427"/>
                  <a:pt x="67343" y="25028"/>
                  <a:pt x="67872" y="17090"/>
                </a:cubicBezTo>
                <a:close/>
              </a:path>
            </a:pathLst>
          </a:cu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1357959">
            <a:off x="4150843" y="2159881"/>
            <a:ext cx="2622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How did my browser know that </a:t>
            </a:r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this is a valid cert?</a:t>
            </a:r>
            <a:endParaRPr lang="en-US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72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</TotalTime>
  <Words>3227</Words>
  <Application>Microsoft Macintosh PowerPoint</Application>
  <PresentationFormat>On-screen Show (4:3)</PresentationFormat>
  <Paragraphs>425</Paragraphs>
  <Slides>80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1" baseType="lpstr">
      <vt:lpstr>AhnbergHand</vt:lpstr>
      <vt:lpstr>Bradley Hand ITC TT-Bold</vt:lpstr>
      <vt:lpstr>Calibri</vt:lpstr>
      <vt:lpstr>Calibri Light</vt:lpstr>
      <vt:lpstr>Courier</vt:lpstr>
      <vt:lpstr>Gill Sans</vt:lpstr>
      <vt:lpstr>Menlo</vt:lpstr>
      <vt:lpstr>ＭＳ Ｐゴシック</vt:lpstr>
      <vt:lpstr>Powderfinger Type</vt:lpstr>
      <vt:lpstr>Arial</vt:lpstr>
      <vt:lpstr>Office Theme</vt:lpstr>
      <vt:lpstr>Security and Stuff</vt:lpstr>
      <vt:lpstr>What I’m working on at the moment..</vt:lpstr>
      <vt:lpstr>Why is this important?</vt:lpstr>
      <vt:lpstr>Lets take a step back</vt:lpstr>
      <vt:lpstr>Security on the Internet</vt:lpstr>
      <vt:lpstr>Connection Steps</vt:lpstr>
      <vt:lpstr>Hang on…</vt:lpstr>
      <vt:lpstr>PowerPoint Presentation</vt:lpstr>
      <vt:lpstr>PowerPoint Presentation</vt:lpstr>
      <vt:lpstr>Domain Name Certification</vt:lpstr>
      <vt:lpstr>TLS Connections</vt:lpstr>
      <vt:lpstr>TLS Connections</vt:lpstr>
      <vt:lpstr>Local Trust</vt:lpstr>
      <vt:lpstr>Local Trust</vt:lpstr>
      <vt:lpstr>Local Trust</vt:lpstr>
      <vt:lpstr>Local Trust</vt:lpstr>
      <vt:lpstr>With unpleasant consequences when it all goes wrong</vt:lpstr>
      <vt:lpstr>With unpleasant consequences when it all goes wrong</vt:lpstr>
      <vt:lpstr>With unpleasant consequences when it all goes wrong</vt:lpstr>
      <vt:lpstr>What’s going wrong here?</vt:lpstr>
      <vt:lpstr>What’s going wrong here?</vt:lpstr>
      <vt:lpstr>What’s going wrong here?</vt:lpstr>
      <vt:lpstr>What’s going wrong here?</vt:lpstr>
      <vt:lpstr>In a commercial environment</vt:lpstr>
      <vt:lpstr>Where now?</vt:lpstr>
      <vt:lpstr>Where now?</vt:lpstr>
      <vt:lpstr>Where now?</vt:lpstr>
      <vt:lpstr>Where now?</vt:lpstr>
      <vt:lpstr>Where now?</vt:lpstr>
      <vt:lpstr>Seriously</vt:lpstr>
      <vt:lpstr>Seriously</vt:lpstr>
      <vt:lpstr>Seriously</vt:lpstr>
      <vt:lpstr>Seriously</vt:lpstr>
      <vt:lpstr>Seriously</vt:lpstr>
      <vt:lpstr>Seriously</vt:lpstr>
      <vt:lpstr>DANE</vt:lpstr>
      <vt:lpstr>DANE</vt:lpstr>
      <vt:lpstr>TLS with DANE</vt:lpstr>
      <vt:lpstr>TLS Connections</vt:lpstr>
      <vt:lpstr>Just one problem…</vt:lpstr>
      <vt:lpstr>DNSSEC Interlocking Signatures</vt:lpstr>
      <vt:lpstr>DNSSEC Interlocking Signatures</vt:lpstr>
      <vt:lpstr>DNSSEC Interlocking Signatures</vt:lpstr>
      <vt:lpstr>DNSSEC Interlocking Signatures</vt:lpstr>
      <vt:lpstr>Do we do DNSSEC Validation?</vt:lpstr>
      <vt:lpstr>Do we do DNSSEC Validation?</vt:lpstr>
      <vt:lpstr>Optus has been running it for 2 years!</vt:lpstr>
      <vt:lpstr>So we’re done – right?</vt:lpstr>
      <vt:lpstr>So we’re done – right?</vt:lpstr>
      <vt:lpstr>Operational Practices?</vt:lpstr>
      <vt:lpstr>Rolling Keys</vt:lpstr>
      <vt:lpstr>Rolling Keys</vt:lpstr>
      <vt:lpstr>But What about the Root Keys?</vt:lpstr>
      <vt:lpstr>But What about the Root Keys?</vt:lpstr>
      <vt:lpstr>Why is the Root Zone KSK different?</vt:lpstr>
      <vt:lpstr>But What about the Root Keys?</vt:lpstr>
      <vt:lpstr>Five Years Ago…</vt:lpstr>
      <vt:lpstr>The Eastern KSK Repository</vt:lpstr>
      <vt:lpstr>The Western KSK Repository</vt:lpstr>
      <vt:lpstr>The Ultra Secret Third KSK Repository in Amsterdam</vt:lpstr>
      <vt:lpstr>Five Years Ago…</vt:lpstr>
      <vt:lpstr>Rolling the KSK?</vt:lpstr>
      <vt:lpstr>Easy, Right?</vt:lpstr>
      <vt:lpstr>The RFC5011 Approach</vt:lpstr>
      <vt:lpstr>The RFC5011 Approach</vt:lpstr>
      <vt:lpstr>Just Like Last Time?</vt:lpstr>
      <vt:lpstr>But that was then…</vt:lpstr>
      <vt:lpstr>But that was then…</vt:lpstr>
      <vt:lpstr>What we all should be concerned about…</vt:lpstr>
      <vt:lpstr>Technical Concerns</vt:lpstr>
      <vt:lpstr>Technical Concerns</vt:lpstr>
      <vt:lpstr>Some Observations - 1</vt:lpstr>
      <vt:lpstr>Some Observations - 2</vt:lpstr>
      <vt:lpstr>Some Observations - 3</vt:lpstr>
      <vt:lpstr>Some Observations - 4</vt:lpstr>
      <vt:lpstr>Where are we?</vt:lpstr>
      <vt:lpstr>What can I do?</vt:lpstr>
      <vt:lpstr>Good Dog!</vt:lpstr>
      <vt:lpstr>Bad Dog!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and Stuff</dc:title>
  <dc:creator>Geoff Huston</dc:creator>
  <cp:lastModifiedBy>Geoff Huston</cp:lastModifiedBy>
  <cp:revision>29</cp:revision>
  <cp:lastPrinted>2015-12-02T18:50:17Z</cp:lastPrinted>
  <dcterms:created xsi:type="dcterms:W3CDTF">2015-11-30T03:19:29Z</dcterms:created>
  <dcterms:modified xsi:type="dcterms:W3CDTF">2015-12-02T20:40:18Z</dcterms:modified>
</cp:coreProperties>
</file>