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81" r:id="rId3"/>
    <p:sldId id="282" r:id="rId4"/>
    <p:sldId id="258" r:id="rId5"/>
    <p:sldId id="283" r:id="rId6"/>
    <p:sldId id="259" r:id="rId7"/>
    <p:sldId id="260" r:id="rId8"/>
    <p:sldId id="284" r:id="rId9"/>
    <p:sldId id="261" r:id="rId10"/>
    <p:sldId id="285" r:id="rId11"/>
    <p:sldId id="263" r:id="rId12"/>
    <p:sldId id="313" r:id="rId13"/>
    <p:sldId id="264" r:id="rId14"/>
    <p:sldId id="262" r:id="rId15"/>
    <p:sldId id="286" r:id="rId16"/>
    <p:sldId id="265" r:id="rId17"/>
    <p:sldId id="315" r:id="rId18"/>
    <p:sldId id="316" r:id="rId19"/>
    <p:sldId id="317" r:id="rId20"/>
    <p:sldId id="318" r:id="rId21"/>
    <p:sldId id="268" r:id="rId22"/>
    <p:sldId id="319" r:id="rId23"/>
    <p:sldId id="320" r:id="rId24"/>
    <p:sldId id="269" r:id="rId25"/>
    <p:sldId id="321" r:id="rId26"/>
    <p:sldId id="322" r:id="rId27"/>
    <p:sldId id="270" r:id="rId28"/>
    <p:sldId id="307" r:id="rId29"/>
    <p:sldId id="292" r:id="rId30"/>
    <p:sldId id="323" r:id="rId31"/>
    <p:sldId id="325" r:id="rId32"/>
    <p:sldId id="324" r:id="rId33"/>
    <p:sldId id="326" r:id="rId34"/>
    <p:sldId id="271" r:id="rId35"/>
    <p:sldId id="275" r:id="rId36"/>
    <p:sldId id="274" r:id="rId37"/>
    <p:sldId id="273" r:id="rId38"/>
    <p:sldId id="327" r:id="rId39"/>
    <p:sldId id="272" r:id="rId40"/>
    <p:sldId id="276" r:id="rId41"/>
    <p:sldId id="296" r:id="rId42"/>
    <p:sldId id="277" r:id="rId43"/>
    <p:sldId id="278" r:id="rId44"/>
    <p:sldId id="309" r:id="rId45"/>
    <p:sldId id="298" r:id="rId46"/>
    <p:sldId id="297" r:id="rId47"/>
    <p:sldId id="279" r:id="rId48"/>
    <p:sldId id="299" r:id="rId49"/>
    <p:sldId id="311" r:id="rId50"/>
    <p:sldId id="310" r:id="rId51"/>
    <p:sldId id="328" r:id="rId52"/>
    <p:sldId id="300" r:id="rId53"/>
    <p:sldId id="301" r:id="rId54"/>
    <p:sldId id="280" r:id="rId5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54" d="100"/>
          <a:sy n="154" d="100"/>
        </p:scale>
        <p:origin x="-27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E284-90F4-0747-802F-3B1CF3BC36B8}" type="datetimeFigureOut">
              <a:rPr lang="en-US" smtClean="0"/>
              <a:t>19/11/15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A25B3-DB46-5441-8F38-FC997CD1BBC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54046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E284-90F4-0747-802F-3B1CF3BC36B8}" type="datetimeFigureOut">
              <a:rPr lang="en-US" smtClean="0"/>
              <a:t>19/11/15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A25B3-DB46-5441-8F38-FC997CD1BBC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56588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E284-90F4-0747-802F-3B1CF3BC36B8}" type="datetimeFigureOut">
              <a:rPr lang="en-US" smtClean="0"/>
              <a:t>19/11/15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A25B3-DB46-5441-8F38-FC997CD1BBC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29335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E284-90F4-0747-802F-3B1CF3BC36B8}" type="datetimeFigureOut">
              <a:rPr lang="en-US" smtClean="0"/>
              <a:t>19/11/15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A25B3-DB46-5441-8F38-FC997CD1BBC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82141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E284-90F4-0747-802F-3B1CF3BC36B8}" type="datetimeFigureOut">
              <a:rPr lang="en-US" smtClean="0"/>
              <a:t>19/11/15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A25B3-DB46-5441-8F38-FC997CD1BBC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31479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E284-90F4-0747-802F-3B1CF3BC36B8}" type="datetimeFigureOut">
              <a:rPr lang="en-US" smtClean="0"/>
              <a:t>19/11/15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A25B3-DB46-5441-8F38-FC997CD1BBC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62803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E284-90F4-0747-802F-3B1CF3BC36B8}" type="datetimeFigureOut">
              <a:rPr lang="en-US" smtClean="0"/>
              <a:t>19/11/15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A25B3-DB46-5441-8F38-FC997CD1BBC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88870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E284-90F4-0747-802F-3B1CF3BC36B8}" type="datetimeFigureOut">
              <a:rPr lang="en-US" smtClean="0"/>
              <a:t>19/11/15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A25B3-DB46-5441-8F38-FC997CD1BBC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15656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E284-90F4-0747-802F-3B1CF3BC36B8}" type="datetimeFigureOut">
              <a:rPr lang="en-US" smtClean="0"/>
              <a:t>19/11/15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A25B3-DB46-5441-8F38-FC997CD1BBC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87826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E284-90F4-0747-802F-3B1CF3BC36B8}" type="datetimeFigureOut">
              <a:rPr lang="en-US" smtClean="0"/>
              <a:t>19/11/15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A25B3-DB46-5441-8F38-FC997CD1BBC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90128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E284-90F4-0747-802F-3B1CF3BC36B8}" type="datetimeFigureOut">
              <a:rPr lang="en-US" smtClean="0"/>
              <a:t>19/11/15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A25B3-DB46-5441-8F38-FC997CD1BBC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00059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dirty="0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7E284-90F4-0747-802F-3B1CF3BC36B8}" type="datetimeFigureOut">
              <a:rPr lang="en-US" smtClean="0"/>
              <a:t>19/11/15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A25B3-DB46-5441-8F38-FC997CD1BBC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20231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0663" y="2130425"/>
            <a:ext cx="8873337" cy="1470025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Powderfinger Type"/>
                <a:cs typeface="Powderfinger Type"/>
              </a:rPr>
              <a:t>An Update on Mobility in Today’s Internet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47419" y="4617314"/>
            <a:ext cx="6400800" cy="1752600"/>
          </a:xfrm>
        </p:spPr>
        <p:txBody>
          <a:bodyPr>
            <a:normAutofit/>
          </a:bodyPr>
          <a:lstStyle/>
          <a:p>
            <a:pPr algn="r"/>
            <a:r>
              <a:rPr lang="en-US" sz="2400" dirty="0" smtClean="0">
                <a:latin typeface="AhnbergHand"/>
                <a:cs typeface="AhnbergHand"/>
              </a:rPr>
              <a:t>Geoff Huston,</a:t>
            </a:r>
          </a:p>
          <a:p>
            <a:pPr algn="r"/>
            <a:r>
              <a:rPr lang="en-US" sz="2400" dirty="0" smtClean="0">
                <a:latin typeface="AhnbergHand"/>
                <a:cs typeface="AhnbergHand"/>
              </a:rPr>
              <a:t>APNIC Labs</a:t>
            </a:r>
          </a:p>
          <a:p>
            <a:pPr algn="r"/>
            <a:r>
              <a:rPr lang="en-US" sz="2400" dirty="0" smtClean="0">
                <a:latin typeface="AhnbergHand"/>
                <a:cs typeface="AhnbergHand"/>
              </a:rPr>
              <a:t>November 2015</a:t>
            </a:r>
          </a:p>
        </p:txBody>
      </p:sp>
    </p:spTree>
    <p:extLst>
      <p:ext uri="{BB962C8B-B14F-4D97-AF65-F5344CB8AC3E}">
        <p14:creationId xmlns:p14="http://schemas.microsoft.com/office/powerpoint/2010/main" val="117255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latin typeface="Powderfinger Type"/>
                <a:cs typeface="Powderfinger Type"/>
              </a:rPr>
              <a:t>Device Market Share</a:t>
            </a:r>
            <a:endParaRPr lang="en-AU" dirty="0">
              <a:latin typeface="Powderfinger Type"/>
              <a:cs typeface="Powderfinger Type"/>
            </a:endParaRPr>
          </a:p>
        </p:txBody>
      </p:sp>
      <p:pic>
        <p:nvPicPr>
          <p:cNvPr id="4" name="Content Placeholder 3" descr="StatCounter-vendor-ww-quarterly-20132-2015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3" b="30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020519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752086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Powderfinger Type"/>
                <a:cs typeface="Powderfinger Type"/>
              </a:rPr>
              <a:t>One Mobile Technology? </a:t>
            </a:r>
            <a:endParaRPr lang="en-US" sz="4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GSM </a:t>
            </a:r>
            <a:r>
              <a:rPr lang="en-US" dirty="0" err="1" smtClean="0"/>
              <a:t>revolutionised</a:t>
            </a:r>
            <a:r>
              <a:rPr lang="en-US" dirty="0" smtClean="0"/>
              <a:t> the mobile industry by offering a single technology standard and a single business model across a large part of the mobile market</a:t>
            </a:r>
          </a:p>
          <a:p>
            <a:r>
              <a:rPr lang="en-US" dirty="0" smtClean="0"/>
              <a:t>Roaming just worked in the GSM world</a:t>
            </a:r>
          </a:p>
          <a:p>
            <a:r>
              <a:rPr lang="en-US" dirty="0" smtClean="0"/>
              <a:t>Has the mobile industry managed to stay in lock step as it moves into the 4G world?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9052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752086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Powderfinger Type"/>
                <a:cs typeface="Powderfinger Type"/>
              </a:rPr>
              <a:t>One Mobile Technology? </a:t>
            </a:r>
            <a:endParaRPr lang="en-US" sz="4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GSM </a:t>
            </a:r>
            <a:r>
              <a:rPr lang="en-US" dirty="0" err="1" smtClean="0"/>
              <a:t>revolutionised</a:t>
            </a:r>
            <a:r>
              <a:rPr lang="en-US" dirty="0" smtClean="0"/>
              <a:t> the mobile industry by offering a single technology standard and a single business model across a large part of the mobile market</a:t>
            </a:r>
          </a:p>
          <a:p>
            <a:r>
              <a:rPr lang="en-US" dirty="0" smtClean="0"/>
              <a:t>Roaming just worked in the GSM world</a:t>
            </a:r>
          </a:p>
          <a:p>
            <a:r>
              <a:rPr lang="en-US" dirty="0" smtClean="0"/>
              <a:t>Has the mobile industry managed to stay in lock step as it moves into the 4G world?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 rot="19901497">
            <a:off x="982426" y="2916779"/>
            <a:ext cx="6532163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sz="4800" dirty="0" smtClean="0">
                <a:latin typeface="AhnbergHand"/>
                <a:cs typeface="AhnbergHand"/>
              </a:rPr>
              <a:t>Ha! In your dreams!</a:t>
            </a:r>
            <a:endParaRPr lang="en-AU" sz="4800" dirty="0"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29072916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752086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Powderfinger Type"/>
                <a:cs typeface="Powderfinger Type"/>
              </a:rPr>
              <a:t>One Mobile Technology - Not!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The mobile industry is now </a:t>
            </a:r>
            <a:r>
              <a:rPr lang="en-US" b="1" dirty="0" smtClean="0"/>
              <a:t>very</a:t>
            </a:r>
            <a:r>
              <a:rPr lang="en-US" dirty="0" smtClean="0"/>
              <a:t> heterogeneous</a:t>
            </a:r>
          </a:p>
          <a:p>
            <a:pPr lvl="1"/>
            <a:r>
              <a:rPr lang="en-US" dirty="0" smtClean="0"/>
              <a:t>Various spectrum allocations and regulatory constraints</a:t>
            </a:r>
          </a:p>
          <a:p>
            <a:pPr lvl="1"/>
            <a:r>
              <a:rPr lang="en-US" dirty="0" smtClean="0"/>
              <a:t>Various service objectives</a:t>
            </a:r>
          </a:p>
          <a:p>
            <a:pPr lvl="1"/>
            <a:r>
              <a:rPr lang="en-US" dirty="0" smtClean="0"/>
              <a:t>Various operator business objectives (incumbent </a:t>
            </a:r>
            <a:r>
              <a:rPr lang="en-US" dirty="0" err="1" smtClean="0"/>
              <a:t>vs</a:t>
            </a:r>
            <a:r>
              <a:rPr lang="en-US" dirty="0" smtClean="0"/>
              <a:t> challenger) </a:t>
            </a:r>
          </a:p>
          <a:p>
            <a:pPr lvl="1"/>
            <a:r>
              <a:rPr lang="en-US" dirty="0" smtClean="0"/>
              <a:t>Radically </a:t>
            </a:r>
            <a:r>
              <a:rPr lang="en-US" dirty="0"/>
              <a:t>d</a:t>
            </a:r>
            <a:r>
              <a:rPr lang="en-US" dirty="0" smtClean="0"/>
              <a:t>ifferent objectives from handset suppliers </a:t>
            </a:r>
            <a:r>
              <a:rPr lang="en-US" dirty="0" err="1" smtClean="0"/>
              <a:t>vs</a:t>
            </a:r>
            <a:r>
              <a:rPr lang="en-US" dirty="0"/>
              <a:t> </a:t>
            </a:r>
            <a:r>
              <a:rPr lang="en-US" dirty="0" smtClean="0"/>
              <a:t>network carriage operators</a:t>
            </a:r>
          </a:p>
          <a:p>
            <a:pPr lvl="1"/>
            <a:r>
              <a:rPr lang="en-US" dirty="0" smtClean="0"/>
              <a:t>4G services largely share only the name “4G” – the rest is </a:t>
            </a:r>
            <a:r>
              <a:rPr lang="en-US" dirty="0" smtClean="0"/>
              <a:t>more random!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782003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Powderfinger Type"/>
                <a:cs typeface="Powderfinger Type"/>
              </a:rPr>
              <a:t>Who’s in control? Mobiles!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The mobile market </a:t>
            </a:r>
            <a:r>
              <a:rPr lang="en-US" dirty="0"/>
              <a:t>i</a:t>
            </a:r>
            <a:r>
              <a:rPr lang="en-US" dirty="0" smtClean="0"/>
              <a:t>s the market “driver” for Internet </a:t>
            </a:r>
            <a:r>
              <a:rPr lang="en-US" dirty="0" smtClean="0"/>
              <a:t>technology:</a:t>
            </a:r>
            <a:endParaRPr lang="en-US" dirty="0" smtClean="0"/>
          </a:p>
          <a:p>
            <a:pPr lvl="1"/>
            <a:r>
              <a:rPr lang="en-US" dirty="0" smtClean="0"/>
              <a:t>The PC and laptop market is in terminal decline</a:t>
            </a:r>
          </a:p>
          <a:p>
            <a:pPr lvl="1"/>
            <a:r>
              <a:rPr lang="en-US" dirty="0" smtClean="0"/>
              <a:t>Mobiles </a:t>
            </a:r>
            <a:r>
              <a:rPr lang="en-US" dirty="0" smtClean="0"/>
              <a:t>represent the highest revenue sector, and show the highest growth numbers</a:t>
            </a:r>
          </a:p>
          <a:p>
            <a:pPr lvl="1"/>
            <a:r>
              <a:rPr lang="en-US" dirty="0" smtClean="0"/>
              <a:t>The </a:t>
            </a:r>
            <a:r>
              <a:rPr lang="en-US" dirty="0" smtClean="0"/>
              <a:t>mobile Market was born and raised on NATs</a:t>
            </a:r>
          </a:p>
          <a:p>
            <a:pPr lvl="2"/>
            <a:r>
              <a:rPr lang="en-US" dirty="0" smtClean="0"/>
              <a:t>The IPv4 model for </a:t>
            </a:r>
            <a:r>
              <a:rPr lang="en-US" dirty="0" smtClean="0"/>
              <a:t>cellular mobile </a:t>
            </a:r>
            <a:r>
              <a:rPr lang="en-US" dirty="0" smtClean="0"/>
              <a:t>service is still heavily based on CGNs and a liberal dose of application level proxies and gateways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374500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latin typeface="Powderfinger Type"/>
                <a:cs typeface="Powderfinger Type"/>
              </a:rPr>
              <a:t>Implications for IPv6</a:t>
            </a:r>
            <a:endParaRPr lang="en-AU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true driver for IPv6 adoption in the Internet is in the mobile sector</a:t>
            </a:r>
          </a:p>
          <a:p>
            <a:pPr lvl="1"/>
            <a:r>
              <a:rPr lang="en-US" dirty="0"/>
              <a:t>If mobile platforms went to IPv6 then everyone else would be forced to follow</a:t>
            </a:r>
            <a:r>
              <a:rPr lang="en-US" dirty="0" smtClean="0"/>
              <a:t>!</a:t>
            </a:r>
          </a:p>
          <a:p>
            <a:pPr lvl="1"/>
            <a:r>
              <a:rPr lang="en-US" dirty="0" smtClean="0"/>
              <a:t>So what can we say about IPv6 and mobiles?</a:t>
            </a:r>
            <a:endParaRPr lang="en-US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648228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owderfinger Type"/>
                <a:cs typeface="Powderfinger Type"/>
              </a:rPr>
              <a:t>The Mobile IPv6 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The approach to IPv6  transition is  highly fragmented across the operators and across handsets</a:t>
            </a:r>
          </a:p>
          <a:p>
            <a:pPr lvl="1"/>
            <a:r>
              <a:rPr lang="en-US" dirty="0" smtClean="0"/>
              <a:t>IPv4  access </a:t>
            </a:r>
            <a:r>
              <a:rPr lang="en-US" dirty="0" smtClean="0"/>
              <a:t>network</a:t>
            </a:r>
            <a:endParaRPr lang="en-US" dirty="0" smtClean="0"/>
          </a:p>
          <a:p>
            <a:pPr marL="914400" lvl="2" indent="0">
              <a:buNone/>
            </a:pPr>
            <a:r>
              <a:rPr lang="en-US" sz="2000" dirty="0" smtClean="0"/>
              <a:t>tunnel </a:t>
            </a:r>
            <a:r>
              <a:rPr lang="en-US" sz="2000" dirty="0" smtClean="0"/>
              <a:t>IPv6 in a conventional </a:t>
            </a:r>
            <a:r>
              <a:rPr lang="en-US" sz="2000" dirty="0" smtClean="0"/>
              <a:t>(or unconventional) 6</a:t>
            </a:r>
            <a:r>
              <a:rPr lang="en-US" sz="2000" dirty="0" smtClean="0"/>
              <a:t>-in-4 encapsulation</a:t>
            </a:r>
            <a:endParaRPr lang="en-US" dirty="0" smtClean="0"/>
          </a:p>
          <a:p>
            <a:pPr lvl="1"/>
            <a:r>
              <a:rPr lang="en-US" dirty="0" smtClean="0"/>
              <a:t>IPv6 access network </a:t>
            </a:r>
          </a:p>
          <a:p>
            <a:pPr marL="914400" lvl="2" indent="0">
              <a:buNone/>
            </a:pPr>
            <a:r>
              <a:rPr lang="en-US" dirty="0"/>
              <a:t>U</a:t>
            </a:r>
            <a:r>
              <a:rPr lang="en-US" dirty="0" smtClean="0"/>
              <a:t>sed </a:t>
            </a:r>
            <a:r>
              <a:rPr lang="en-US" dirty="0" smtClean="0"/>
              <a:t>in 464 XLAT</a:t>
            </a:r>
            <a:r>
              <a:rPr lang="en-US" dirty="0"/>
              <a:t>:</a:t>
            </a:r>
            <a:endParaRPr lang="en-US" dirty="0" smtClean="0"/>
          </a:p>
          <a:p>
            <a:pPr marL="1371600" lvl="3" indent="0">
              <a:buNone/>
            </a:pPr>
            <a:r>
              <a:rPr lang="en-US" dirty="0" smtClean="0"/>
              <a:t>Translate V4 into V6 across the access network and reverse translate in the device to present IPv4 interface to applications</a:t>
            </a:r>
          </a:p>
          <a:p>
            <a:pPr marL="914400" lvl="2" indent="0">
              <a:buNone/>
            </a:pPr>
            <a:r>
              <a:rPr lang="en-US" dirty="0"/>
              <a:t>A</a:t>
            </a:r>
            <a:r>
              <a:rPr lang="en-US" dirty="0" smtClean="0"/>
              <a:t>dvocated </a:t>
            </a:r>
            <a:r>
              <a:rPr lang="en-US" dirty="0" smtClean="0"/>
              <a:t>by Apple:</a:t>
            </a:r>
          </a:p>
          <a:p>
            <a:pPr marL="1371600" lvl="3" indent="0">
              <a:buNone/>
            </a:pPr>
            <a:r>
              <a:rPr lang="en-US" dirty="0"/>
              <a:t>Translate V4 into V6 across the access network </a:t>
            </a:r>
            <a:r>
              <a:rPr lang="en-US" dirty="0" smtClean="0"/>
              <a:t>(with support of DNS64) and present IPv6 </a:t>
            </a:r>
            <a:r>
              <a:rPr lang="en-US" dirty="0"/>
              <a:t>interface to </a:t>
            </a:r>
            <a:r>
              <a:rPr lang="en-US" dirty="0" smtClean="0"/>
              <a:t>applications</a:t>
            </a:r>
          </a:p>
          <a:p>
            <a:pPr lvl="1"/>
            <a:r>
              <a:rPr lang="en-US" dirty="0" smtClean="0"/>
              <a:t>Dual Stack </a:t>
            </a:r>
            <a:r>
              <a:rPr lang="en-US" dirty="0" smtClean="0"/>
              <a:t>access network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81708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owderfinger Type"/>
                <a:cs typeface="Powderfinger Type"/>
              </a:rPr>
              <a:t>The Mobile IPv6 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The approach to IPv6  transition is  highly fragmented across the operators and across handsets</a:t>
            </a:r>
          </a:p>
          <a:p>
            <a:pPr lvl="1"/>
            <a:r>
              <a:rPr lang="en-US" dirty="0" smtClean="0"/>
              <a:t>IPv4  access </a:t>
            </a:r>
            <a:r>
              <a:rPr lang="en-US" dirty="0" smtClean="0"/>
              <a:t>network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	</a:t>
            </a:r>
            <a:r>
              <a:rPr lang="en-US" sz="2400" dirty="0" smtClean="0"/>
              <a:t>tunnel IPv6 in a conventional 6-in-4 encapsulation</a:t>
            </a:r>
            <a:endParaRPr lang="en-US" dirty="0" smtClean="0"/>
          </a:p>
          <a:p>
            <a:pPr lvl="1"/>
            <a:r>
              <a:rPr lang="en-US" dirty="0" smtClean="0"/>
              <a:t>IPv6 access network </a:t>
            </a:r>
          </a:p>
          <a:p>
            <a:pPr marL="914400" lvl="2" indent="0">
              <a:buNone/>
            </a:pPr>
            <a:r>
              <a:rPr lang="en-US" dirty="0"/>
              <a:t>U</a:t>
            </a:r>
            <a:r>
              <a:rPr lang="en-US" dirty="0" smtClean="0"/>
              <a:t>sed </a:t>
            </a:r>
            <a:r>
              <a:rPr lang="en-US" dirty="0" smtClean="0"/>
              <a:t>in 464 XLAT</a:t>
            </a:r>
            <a:r>
              <a:rPr lang="en-US" dirty="0"/>
              <a:t>:</a:t>
            </a:r>
            <a:endParaRPr lang="en-US" dirty="0" smtClean="0"/>
          </a:p>
          <a:p>
            <a:pPr marL="1371600" lvl="3" indent="0">
              <a:buNone/>
            </a:pPr>
            <a:r>
              <a:rPr lang="en-US" dirty="0" smtClean="0"/>
              <a:t>Translate V4 into V6 across the access network and reverse translate in the device to present IPv4 interface to applications</a:t>
            </a:r>
          </a:p>
          <a:p>
            <a:pPr marL="914400" lvl="2" indent="0">
              <a:buNone/>
            </a:pPr>
            <a:r>
              <a:rPr lang="en-US" dirty="0"/>
              <a:t>A</a:t>
            </a:r>
            <a:r>
              <a:rPr lang="en-US" dirty="0" smtClean="0"/>
              <a:t>dvocated </a:t>
            </a:r>
            <a:r>
              <a:rPr lang="en-US" dirty="0" smtClean="0"/>
              <a:t>by Apple:</a:t>
            </a:r>
          </a:p>
          <a:p>
            <a:pPr marL="1371600" lvl="3" indent="0">
              <a:buNone/>
            </a:pPr>
            <a:r>
              <a:rPr lang="en-US" dirty="0"/>
              <a:t>Translate V4 into V6 across the access network </a:t>
            </a:r>
            <a:r>
              <a:rPr lang="en-US" dirty="0" smtClean="0"/>
              <a:t>(with support of DNS64) and present IPv6 </a:t>
            </a:r>
            <a:r>
              <a:rPr lang="en-US" dirty="0"/>
              <a:t>interface to </a:t>
            </a:r>
            <a:r>
              <a:rPr lang="en-US" dirty="0" smtClean="0"/>
              <a:t>applications</a:t>
            </a:r>
          </a:p>
          <a:p>
            <a:pPr lvl="1"/>
            <a:r>
              <a:rPr lang="en-US" dirty="0" smtClean="0"/>
              <a:t>Dual Stack </a:t>
            </a:r>
            <a:r>
              <a:rPr lang="en-US" dirty="0" smtClean="0"/>
              <a:t>access network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 rot="21111835">
            <a:off x="459707" y="2911846"/>
            <a:ext cx="8292996" cy="1323439"/>
          </a:xfrm>
          <a:prstGeom prst="rect">
            <a:avLst/>
          </a:prstGeom>
          <a:solidFill>
            <a:schemeClr val="bg1">
              <a:alpha val="9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984807"/>
                </a:solidFill>
                <a:latin typeface="AhnbergHand"/>
                <a:cs typeface="AhnbergHand"/>
              </a:rPr>
              <a:t>This diversity implies that many operators have unique requirements for network and device capabilities</a:t>
            </a:r>
          </a:p>
          <a:p>
            <a:endParaRPr lang="en-US" sz="2000" dirty="0" smtClean="0">
              <a:solidFill>
                <a:srgbClr val="984807"/>
              </a:solidFill>
              <a:latin typeface="AhnbergHand"/>
              <a:cs typeface="AhnbergHand"/>
            </a:endParaRPr>
          </a:p>
          <a:p>
            <a:endParaRPr lang="en-US" sz="2000" dirty="0">
              <a:solidFill>
                <a:srgbClr val="984807"/>
              </a:solidFill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13504134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owderfinger Type"/>
                <a:cs typeface="Powderfinger Type"/>
              </a:rPr>
              <a:t>The Mobile IPv6 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The approach to IPv6  transition is  highly fragmented across the operators and across handsets</a:t>
            </a:r>
          </a:p>
          <a:p>
            <a:pPr lvl="1"/>
            <a:r>
              <a:rPr lang="en-US" dirty="0" smtClean="0"/>
              <a:t>IPv4  access network (3GPP model)</a:t>
            </a:r>
          </a:p>
          <a:p>
            <a:pPr marL="457200" lvl="1" indent="0">
              <a:buNone/>
            </a:pPr>
            <a:r>
              <a:rPr lang="en-US" dirty="0" smtClean="0"/>
              <a:t>	</a:t>
            </a:r>
            <a:r>
              <a:rPr lang="en-US" sz="2400" dirty="0" smtClean="0"/>
              <a:t>tunnel IPv6 in a conventional 6-in-4 encapsulation</a:t>
            </a:r>
            <a:endParaRPr lang="en-US" dirty="0" smtClean="0"/>
          </a:p>
          <a:p>
            <a:pPr lvl="1"/>
            <a:r>
              <a:rPr lang="en-US" dirty="0" smtClean="0"/>
              <a:t>IPv6 access network </a:t>
            </a:r>
          </a:p>
          <a:p>
            <a:pPr marL="914400" lvl="2" indent="0">
              <a:buNone/>
            </a:pPr>
            <a:r>
              <a:rPr lang="en-US" dirty="0"/>
              <a:t>U</a:t>
            </a:r>
            <a:r>
              <a:rPr lang="en-US" dirty="0" smtClean="0"/>
              <a:t>sed </a:t>
            </a:r>
            <a:r>
              <a:rPr lang="en-US" dirty="0" smtClean="0"/>
              <a:t>in 464 XLAT</a:t>
            </a:r>
            <a:r>
              <a:rPr lang="en-US" dirty="0"/>
              <a:t>:</a:t>
            </a:r>
            <a:endParaRPr lang="en-US" dirty="0" smtClean="0"/>
          </a:p>
          <a:p>
            <a:pPr marL="1371600" lvl="3" indent="0">
              <a:buNone/>
            </a:pPr>
            <a:r>
              <a:rPr lang="en-US" dirty="0" smtClean="0"/>
              <a:t>Translate V4 into V6 across the access network and reverse translate in the device to present IPv4 interface to applications</a:t>
            </a:r>
          </a:p>
          <a:p>
            <a:pPr marL="914400" lvl="2" indent="0">
              <a:buNone/>
            </a:pPr>
            <a:r>
              <a:rPr lang="en-US" dirty="0"/>
              <a:t>A</a:t>
            </a:r>
            <a:r>
              <a:rPr lang="en-US" dirty="0" smtClean="0"/>
              <a:t>dvocated </a:t>
            </a:r>
            <a:r>
              <a:rPr lang="en-US" dirty="0" smtClean="0"/>
              <a:t>by Apple:</a:t>
            </a:r>
          </a:p>
          <a:p>
            <a:pPr marL="1371600" lvl="3" indent="0">
              <a:buNone/>
            </a:pPr>
            <a:r>
              <a:rPr lang="en-US" dirty="0"/>
              <a:t>Translate V4 into V6 across the access network </a:t>
            </a:r>
            <a:r>
              <a:rPr lang="en-US" dirty="0" smtClean="0"/>
              <a:t>(with support of DNS64) and present IPv6 </a:t>
            </a:r>
            <a:r>
              <a:rPr lang="en-US" dirty="0"/>
              <a:t>interface to </a:t>
            </a:r>
            <a:r>
              <a:rPr lang="en-US" dirty="0" smtClean="0"/>
              <a:t>applications</a:t>
            </a:r>
          </a:p>
          <a:p>
            <a:pPr lvl="1"/>
            <a:r>
              <a:rPr lang="en-US" dirty="0" smtClean="0"/>
              <a:t>Dual Stack </a:t>
            </a:r>
            <a:r>
              <a:rPr lang="en-US" dirty="0" smtClean="0"/>
              <a:t>access network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 rot="21111835">
            <a:off x="459707" y="2604069"/>
            <a:ext cx="8292996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984807"/>
                </a:solidFill>
                <a:latin typeface="AhnbergHand"/>
                <a:cs typeface="AhnbergHand"/>
              </a:rPr>
              <a:t>This diversity implies that many operators have unique requirements for network and device capabilities</a:t>
            </a:r>
          </a:p>
          <a:p>
            <a:endParaRPr lang="en-US" sz="2000" dirty="0" smtClean="0">
              <a:solidFill>
                <a:srgbClr val="984807"/>
              </a:solidFill>
              <a:latin typeface="AhnbergHand"/>
              <a:cs typeface="AhnbergHand"/>
            </a:endParaRPr>
          </a:p>
          <a:p>
            <a:r>
              <a:rPr lang="en-US" sz="2000" dirty="0" smtClean="0">
                <a:solidFill>
                  <a:srgbClr val="984807"/>
                </a:solidFill>
                <a:latin typeface="AhnbergHand"/>
                <a:cs typeface="AhnbergHand"/>
              </a:rPr>
              <a:t>Which implies the imposition of cost and complexity for the service operators through customization of technologies</a:t>
            </a:r>
          </a:p>
          <a:p>
            <a:endParaRPr lang="en-US" sz="2000" dirty="0" smtClean="0">
              <a:solidFill>
                <a:srgbClr val="984807"/>
              </a:solidFill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42092545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owderfinger Type"/>
                <a:cs typeface="Powderfinger Type"/>
              </a:rPr>
              <a:t>The Mobile IPv6 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The approach to IPv6  transition is  highly fragmented across the operators and across handsets</a:t>
            </a:r>
          </a:p>
          <a:p>
            <a:pPr lvl="1"/>
            <a:r>
              <a:rPr lang="en-US" dirty="0" smtClean="0"/>
              <a:t>IPv4  access network (3GPP model)</a:t>
            </a:r>
          </a:p>
          <a:p>
            <a:pPr marL="457200" lvl="1" indent="0">
              <a:buNone/>
            </a:pPr>
            <a:r>
              <a:rPr lang="en-US" dirty="0" smtClean="0"/>
              <a:t>	</a:t>
            </a:r>
            <a:r>
              <a:rPr lang="en-US" sz="2400" dirty="0" smtClean="0"/>
              <a:t>tunnel IPv6 in a conventional 6-in-4 encapsulation</a:t>
            </a:r>
            <a:endParaRPr lang="en-US" dirty="0" smtClean="0"/>
          </a:p>
          <a:p>
            <a:pPr lvl="1"/>
            <a:r>
              <a:rPr lang="en-US" dirty="0" smtClean="0"/>
              <a:t>IPv6 access network </a:t>
            </a:r>
          </a:p>
          <a:p>
            <a:pPr marL="914400" lvl="2" indent="0">
              <a:buNone/>
            </a:pPr>
            <a:r>
              <a:rPr lang="en-US" dirty="0"/>
              <a:t>U</a:t>
            </a:r>
            <a:r>
              <a:rPr lang="en-US" dirty="0" smtClean="0"/>
              <a:t>sed </a:t>
            </a:r>
            <a:r>
              <a:rPr lang="en-US" dirty="0" smtClean="0"/>
              <a:t>in 464 XLAT</a:t>
            </a:r>
            <a:r>
              <a:rPr lang="en-US" dirty="0"/>
              <a:t>:</a:t>
            </a:r>
            <a:endParaRPr lang="en-US" dirty="0" smtClean="0"/>
          </a:p>
          <a:p>
            <a:pPr marL="1371600" lvl="3" indent="0">
              <a:buNone/>
            </a:pPr>
            <a:r>
              <a:rPr lang="en-US" dirty="0" smtClean="0"/>
              <a:t>Translate V4 into V6 across the access network and reverse translate in the device to present IPv4 interface to applications</a:t>
            </a:r>
          </a:p>
          <a:p>
            <a:pPr marL="914400" lvl="2" indent="0">
              <a:buNone/>
            </a:pPr>
            <a:r>
              <a:rPr lang="en-US" dirty="0"/>
              <a:t>A</a:t>
            </a:r>
            <a:r>
              <a:rPr lang="en-US" dirty="0" smtClean="0"/>
              <a:t>dvocated </a:t>
            </a:r>
            <a:r>
              <a:rPr lang="en-US" dirty="0" smtClean="0"/>
              <a:t>by Apple:</a:t>
            </a:r>
          </a:p>
          <a:p>
            <a:pPr marL="1371600" lvl="3" indent="0">
              <a:buNone/>
            </a:pPr>
            <a:r>
              <a:rPr lang="en-US" dirty="0"/>
              <a:t>Translate V4 into V6 across the access network </a:t>
            </a:r>
            <a:r>
              <a:rPr lang="en-US" dirty="0" smtClean="0"/>
              <a:t>(with support of DNS64) and present IPv6 </a:t>
            </a:r>
            <a:r>
              <a:rPr lang="en-US" dirty="0"/>
              <a:t>interface to </a:t>
            </a:r>
            <a:r>
              <a:rPr lang="en-US" dirty="0" smtClean="0"/>
              <a:t>applications</a:t>
            </a:r>
          </a:p>
          <a:p>
            <a:pPr lvl="1"/>
            <a:r>
              <a:rPr lang="en-US" dirty="0" smtClean="0"/>
              <a:t>Dual Stack </a:t>
            </a:r>
            <a:r>
              <a:rPr lang="en-US" dirty="0" smtClean="0"/>
              <a:t>access network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 rot="21111835">
            <a:off x="459707" y="2296293"/>
            <a:ext cx="8292996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984807"/>
                </a:solidFill>
                <a:latin typeface="AhnbergHand"/>
                <a:cs typeface="AhnbergHand"/>
              </a:rPr>
              <a:t>This diversity implies that many operators have unique requirements for network and device capabilities</a:t>
            </a:r>
          </a:p>
          <a:p>
            <a:endParaRPr lang="en-US" sz="2000" dirty="0" smtClean="0">
              <a:solidFill>
                <a:srgbClr val="984807"/>
              </a:solidFill>
              <a:latin typeface="AhnbergHand"/>
              <a:cs typeface="AhnbergHand"/>
            </a:endParaRPr>
          </a:p>
          <a:p>
            <a:r>
              <a:rPr lang="en-US" sz="2000" dirty="0" smtClean="0">
                <a:solidFill>
                  <a:srgbClr val="984807"/>
                </a:solidFill>
                <a:latin typeface="AhnbergHand"/>
                <a:cs typeface="AhnbergHand"/>
              </a:rPr>
              <a:t>Which implies the imposition of cost and complexity for the service operators through customization of technologies</a:t>
            </a:r>
          </a:p>
          <a:p>
            <a:endParaRPr lang="en-US" sz="2000" dirty="0" smtClean="0">
              <a:solidFill>
                <a:srgbClr val="984807"/>
              </a:solidFill>
              <a:latin typeface="AhnbergHand"/>
              <a:cs typeface="AhnbergHand"/>
            </a:endParaRPr>
          </a:p>
          <a:p>
            <a:r>
              <a:rPr lang="en-US" sz="2000" dirty="0" smtClean="0">
                <a:solidFill>
                  <a:srgbClr val="984807"/>
                </a:solidFill>
                <a:latin typeface="AhnbergHand"/>
                <a:cs typeface="AhnbergHand"/>
              </a:rPr>
              <a:t>Which all adds to the cost of service to consumers</a:t>
            </a:r>
          </a:p>
          <a:p>
            <a:endParaRPr lang="en-US" sz="2000" dirty="0" smtClean="0">
              <a:solidFill>
                <a:srgbClr val="984807"/>
              </a:solidFill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2867062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latin typeface="Powderfinger Type"/>
                <a:cs typeface="Powderfinger Type"/>
              </a:rPr>
              <a:t>Why?</a:t>
            </a:r>
            <a:endParaRPr lang="en-AU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 smtClean="0"/>
              <a:t>Why should we be concerned about the mobile Internet environment?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333344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owderfinger Type"/>
                <a:cs typeface="Powderfinger Type"/>
              </a:rPr>
              <a:t>The Mobile IPv6 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The approach to IPv6  transition is  highly fragmented across the operators and across handsets</a:t>
            </a:r>
          </a:p>
          <a:p>
            <a:pPr lvl="1"/>
            <a:r>
              <a:rPr lang="en-US" dirty="0" smtClean="0"/>
              <a:t>IPv4  access </a:t>
            </a:r>
            <a:r>
              <a:rPr lang="en-US" dirty="0" smtClean="0"/>
              <a:t>network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	</a:t>
            </a:r>
            <a:r>
              <a:rPr lang="en-US" sz="2400" dirty="0" smtClean="0"/>
              <a:t>tunnel IPv6 in a conventional 6-in-4 encapsulation</a:t>
            </a:r>
            <a:endParaRPr lang="en-US" dirty="0" smtClean="0"/>
          </a:p>
          <a:p>
            <a:pPr lvl="1"/>
            <a:r>
              <a:rPr lang="en-US" dirty="0" smtClean="0"/>
              <a:t>IPv6 access network </a:t>
            </a:r>
          </a:p>
          <a:p>
            <a:pPr marL="914400" lvl="2" indent="0">
              <a:buNone/>
            </a:pPr>
            <a:r>
              <a:rPr lang="en-US" dirty="0"/>
              <a:t>U</a:t>
            </a:r>
            <a:r>
              <a:rPr lang="en-US" dirty="0" smtClean="0"/>
              <a:t>sed </a:t>
            </a:r>
            <a:r>
              <a:rPr lang="en-US" dirty="0" smtClean="0"/>
              <a:t>in 464 XLAT</a:t>
            </a:r>
            <a:r>
              <a:rPr lang="en-US" dirty="0"/>
              <a:t>:</a:t>
            </a:r>
            <a:endParaRPr lang="en-US" dirty="0" smtClean="0"/>
          </a:p>
          <a:p>
            <a:pPr marL="1371600" lvl="3" indent="0">
              <a:buNone/>
            </a:pPr>
            <a:r>
              <a:rPr lang="en-US" dirty="0" smtClean="0"/>
              <a:t>Translate V4 into V6 across the access network and reverse translate in the device to present IPv4 interface to applications</a:t>
            </a:r>
          </a:p>
          <a:p>
            <a:pPr marL="914400" lvl="2" indent="0">
              <a:buNone/>
            </a:pPr>
            <a:r>
              <a:rPr lang="en-US" dirty="0"/>
              <a:t>A</a:t>
            </a:r>
            <a:r>
              <a:rPr lang="en-US" dirty="0" smtClean="0"/>
              <a:t>dvocated </a:t>
            </a:r>
            <a:r>
              <a:rPr lang="en-US" dirty="0" smtClean="0"/>
              <a:t>by Apple:</a:t>
            </a:r>
          </a:p>
          <a:p>
            <a:pPr marL="1371600" lvl="3" indent="0">
              <a:buNone/>
            </a:pPr>
            <a:r>
              <a:rPr lang="en-US" dirty="0"/>
              <a:t>Translate V4 into V6 across the access network </a:t>
            </a:r>
            <a:r>
              <a:rPr lang="en-US" dirty="0" smtClean="0"/>
              <a:t>(with support of DNS64) and present IPv6 </a:t>
            </a:r>
            <a:r>
              <a:rPr lang="en-US" dirty="0"/>
              <a:t>interface to </a:t>
            </a:r>
            <a:r>
              <a:rPr lang="en-US" dirty="0" smtClean="0"/>
              <a:t>applications</a:t>
            </a:r>
          </a:p>
          <a:p>
            <a:pPr lvl="1"/>
            <a:r>
              <a:rPr lang="en-US" dirty="0" smtClean="0"/>
              <a:t>Dual Stack </a:t>
            </a:r>
            <a:r>
              <a:rPr lang="en-US" dirty="0" smtClean="0"/>
              <a:t>access network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 rot="21111835">
            <a:off x="459707" y="2296293"/>
            <a:ext cx="8292996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984807"/>
                </a:solidFill>
                <a:latin typeface="AhnbergHand"/>
                <a:cs typeface="AhnbergHand"/>
              </a:rPr>
              <a:t>This diversity implies that many operators have unique requirements for network and device capabilities</a:t>
            </a:r>
          </a:p>
          <a:p>
            <a:endParaRPr lang="en-US" sz="2000" dirty="0" smtClean="0">
              <a:solidFill>
                <a:srgbClr val="984807"/>
              </a:solidFill>
              <a:latin typeface="AhnbergHand"/>
              <a:cs typeface="AhnbergHand"/>
            </a:endParaRPr>
          </a:p>
          <a:p>
            <a:r>
              <a:rPr lang="en-US" sz="2000" dirty="0" smtClean="0">
                <a:solidFill>
                  <a:srgbClr val="984807"/>
                </a:solidFill>
                <a:latin typeface="AhnbergHand"/>
                <a:cs typeface="AhnbergHand"/>
              </a:rPr>
              <a:t>Which implies the imposition of cost and complexity for the service operators through customization of technologies</a:t>
            </a:r>
          </a:p>
          <a:p>
            <a:endParaRPr lang="en-US" sz="2000" dirty="0" smtClean="0">
              <a:solidFill>
                <a:srgbClr val="984807"/>
              </a:solidFill>
              <a:latin typeface="AhnbergHand"/>
              <a:cs typeface="AhnbergHand"/>
            </a:endParaRPr>
          </a:p>
          <a:p>
            <a:r>
              <a:rPr lang="en-US" sz="2000" dirty="0" smtClean="0">
                <a:solidFill>
                  <a:srgbClr val="984807"/>
                </a:solidFill>
                <a:latin typeface="AhnbergHand"/>
                <a:cs typeface="AhnbergHand"/>
              </a:rPr>
              <a:t>Which all adds to the cost of service to consumers</a:t>
            </a:r>
          </a:p>
          <a:p>
            <a:endParaRPr lang="en-US" sz="2000" dirty="0" smtClean="0">
              <a:solidFill>
                <a:srgbClr val="984807"/>
              </a:solidFill>
              <a:latin typeface="AhnbergHand"/>
              <a:cs typeface="AhnbergHan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7612" y="1619157"/>
            <a:ext cx="8453967" cy="5262980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2800" dirty="0" smtClean="0">
              <a:solidFill>
                <a:srgbClr val="FF0000"/>
              </a:solidFill>
              <a:latin typeface="AhnbergHand"/>
              <a:cs typeface="AhnbergHand"/>
            </a:endParaRPr>
          </a:p>
          <a:p>
            <a:pPr algn="ctr"/>
            <a:endParaRPr lang="en-US" sz="2800" dirty="0">
              <a:solidFill>
                <a:srgbClr val="FF0000"/>
              </a:solidFill>
              <a:latin typeface="AhnbergHand"/>
              <a:cs typeface="AhnbergHand"/>
            </a:endParaRPr>
          </a:p>
          <a:p>
            <a:pPr algn="ctr"/>
            <a:endParaRPr lang="en-US" sz="2800" dirty="0" smtClean="0">
              <a:solidFill>
                <a:srgbClr val="FF0000"/>
              </a:solidFill>
              <a:latin typeface="AhnbergHand"/>
              <a:cs typeface="AhnbergHand"/>
            </a:endParaRPr>
          </a:p>
          <a:p>
            <a:pPr algn="ctr"/>
            <a:endParaRPr lang="en-US" sz="2800" dirty="0">
              <a:solidFill>
                <a:srgbClr val="FF0000"/>
              </a:solidFill>
              <a:latin typeface="AhnbergHand"/>
              <a:cs typeface="AhnbergHand"/>
            </a:endParaRPr>
          </a:p>
          <a:p>
            <a:pPr algn="ctr"/>
            <a:r>
              <a:rPr lang="en-US" sz="2800" dirty="0" smtClean="0">
                <a:latin typeface="AhnbergHand"/>
                <a:cs typeface="AhnbergHand"/>
              </a:rPr>
              <a:t>Nobody </a:t>
            </a:r>
            <a:r>
              <a:rPr lang="en-US" sz="2800" dirty="0">
                <a:latin typeface="AhnbergHand"/>
                <a:cs typeface="AhnbergHand"/>
              </a:rPr>
              <a:t>wins from this fragmented transition scenario!</a:t>
            </a:r>
          </a:p>
          <a:p>
            <a:pPr algn="ctr"/>
            <a:endParaRPr lang="en-US" sz="2800" dirty="0" smtClean="0">
              <a:solidFill>
                <a:srgbClr val="FF0000"/>
              </a:solidFill>
              <a:latin typeface="AhnbergHand"/>
              <a:cs typeface="AhnbergHand"/>
            </a:endParaRPr>
          </a:p>
          <a:p>
            <a:pPr algn="ctr"/>
            <a:endParaRPr lang="en-US" sz="2800" dirty="0">
              <a:solidFill>
                <a:srgbClr val="FF0000"/>
              </a:solidFill>
              <a:latin typeface="AhnbergHand"/>
              <a:cs typeface="AhnbergHand"/>
            </a:endParaRPr>
          </a:p>
          <a:p>
            <a:pPr algn="ctr"/>
            <a:endParaRPr lang="en-US" sz="2800" dirty="0" smtClean="0">
              <a:solidFill>
                <a:srgbClr val="FF0000"/>
              </a:solidFill>
              <a:latin typeface="AhnbergHand"/>
              <a:cs typeface="AhnbergHand"/>
            </a:endParaRPr>
          </a:p>
          <a:p>
            <a:pPr algn="ctr"/>
            <a:endParaRPr lang="en-US" sz="2800" dirty="0">
              <a:solidFill>
                <a:srgbClr val="FF0000"/>
              </a:solidFill>
              <a:latin typeface="AhnbergHand"/>
              <a:cs typeface="AhnbergHand"/>
            </a:endParaRPr>
          </a:p>
          <a:p>
            <a:pPr algn="ctr"/>
            <a:endParaRPr lang="en-US" sz="2800" dirty="0">
              <a:solidFill>
                <a:srgbClr val="FF0000"/>
              </a:solidFill>
              <a:latin typeface="AhnbergHand"/>
              <a:cs typeface="AhnbergHand"/>
            </a:endParaRPr>
          </a:p>
          <a:p>
            <a:pPr algn="ctr"/>
            <a:endParaRPr lang="en-A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8948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1772816"/>
            <a:ext cx="2921000" cy="2921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36512" y="27384"/>
            <a:ext cx="9144000" cy="6858000"/>
          </a:xfrm>
          <a:prstGeom prst="rect">
            <a:avLst/>
          </a:prstGeom>
          <a:solidFill>
            <a:srgbClr val="FFFFFF">
              <a:alpha val="7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owderfinger Type"/>
                <a:cs typeface="Powderfinger Type"/>
              </a:rPr>
              <a:t>Mobile Devices and IPv6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err="1" smtClean="0"/>
              <a:t>iOS</a:t>
            </a:r>
            <a:endParaRPr lang="en-US" dirty="0" smtClean="0"/>
          </a:p>
          <a:p>
            <a:pPr lvl="1"/>
            <a:r>
              <a:rPr lang="en-US" dirty="0" smtClean="0"/>
              <a:t>Until </a:t>
            </a:r>
            <a:r>
              <a:rPr lang="en-US" dirty="0" err="1" smtClean="0"/>
              <a:t>iOS</a:t>
            </a:r>
            <a:r>
              <a:rPr lang="en-US" dirty="0" smtClean="0"/>
              <a:t> 9 </a:t>
            </a:r>
            <a:r>
              <a:rPr lang="en-US" dirty="0" smtClean="0"/>
              <a:t>there was no </a:t>
            </a:r>
            <a:r>
              <a:rPr lang="en-US" dirty="0" smtClean="0"/>
              <a:t>OS preference for </a:t>
            </a:r>
            <a:r>
              <a:rPr lang="en-US" dirty="0" smtClean="0"/>
              <a:t>IPv6</a:t>
            </a:r>
          </a:p>
          <a:p>
            <a:pPr marL="914400" lvl="2" indent="0">
              <a:buNone/>
            </a:pPr>
            <a:r>
              <a:rPr lang="en-US" sz="2000" dirty="0" err="1" smtClean="0"/>
              <a:t>iOS</a:t>
            </a:r>
            <a:r>
              <a:rPr lang="en-US" sz="2000" dirty="0" smtClean="0"/>
              <a:t> </a:t>
            </a:r>
            <a:r>
              <a:rPr lang="en-US" sz="2000" dirty="0" smtClean="0"/>
              <a:t>used </a:t>
            </a:r>
            <a:r>
              <a:rPr lang="en-US" sz="2000" dirty="0" smtClean="0"/>
              <a:t>a mechanism that </a:t>
            </a:r>
            <a:r>
              <a:rPr lang="en-US" sz="2000" dirty="0" smtClean="0"/>
              <a:t>was meant to</a:t>
            </a:r>
            <a:r>
              <a:rPr lang="en-US" sz="2000" dirty="0" smtClean="0"/>
              <a:t> </a:t>
            </a:r>
            <a:r>
              <a:rPr lang="en-US" sz="2000" dirty="0" smtClean="0"/>
              <a:t>result in an approximate 50/50 split between IPv6 and IPv4 for dual stack</a:t>
            </a:r>
          </a:p>
          <a:p>
            <a:pPr lvl="1"/>
            <a:r>
              <a:rPr lang="en-US" dirty="0" smtClean="0"/>
              <a:t>Browsers and other apps </a:t>
            </a:r>
            <a:r>
              <a:rPr lang="en-US" dirty="0" smtClean="0"/>
              <a:t>may add their own IPv6 selection </a:t>
            </a:r>
            <a:r>
              <a:rPr lang="en-US" dirty="0" smtClean="0"/>
              <a:t>bias on top of the OS library</a:t>
            </a:r>
          </a:p>
          <a:p>
            <a:pPr lvl="1"/>
            <a:endParaRPr lang="en-US" dirty="0" smtClean="0"/>
          </a:p>
          <a:p>
            <a:pPr lvl="1"/>
            <a:endParaRPr lang="en-US" sz="2000" dirty="0" smtClean="0"/>
          </a:p>
          <a:p>
            <a:pPr lvl="2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028815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1772816"/>
            <a:ext cx="2921000" cy="2921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36512" y="27384"/>
            <a:ext cx="9144000" cy="6858000"/>
          </a:xfrm>
          <a:prstGeom prst="rect">
            <a:avLst/>
          </a:prstGeom>
          <a:solidFill>
            <a:srgbClr val="FFFFFF">
              <a:alpha val="7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owderfinger Type"/>
                <a:cs typeface="Powderfinger Type"/>
              </a:rPr>
              <a:t>Mobile Devices and IPv6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err="1" smtClean="0"/>
              <a:t>iOS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Measurement:</a:t>
            </a:r>
          </a:p>
          <a:p>
            <a:pPr lvl="1"/>
            <a:r>
              <a:rPr lang="en-US" dirty="0" smtClean="0"/>
              <a:t>We </a:t>
            </a:r>
            <a:r>
              <a:rPr lang="en-US" dirty="0" smtClean="0"/>
              <a:t>saw in August 2015 1,216,594 </a:t>
            </a:r>
            <a:r>
              <a:rPr lang="en-US" dirty="0" err="1" smtClean="0"/>
              <a:t>iOS</a:t>
            </a:r>
            <a:r>
              <a:rPr lang="en-US" dirty="0" smtClean="0"/>
              <a:t> </a:t>
            </a:r>
            <a:r>
              <a:rPr lang="en-US" dirty="0" smtClean="0"/>
              <a:t>devices accessing Dual Stack services</a:t>
            </a:r>
            <a:endParaRPr lang="en-US" dirty="0" smtClean="0"/>
          </a:p>
          <a:p>
            <a:pPr marL="914400" lvl="2" indent="0">
              <a:buNone/>
            </a:pPr>
            <a:r>
              <a:rPr lang="en-US" sz="2000" dirty="0" smtClean="0"/>
              <a:t>64,740 responded in IPv6 (5% of </a:t>
            </a:r>
            <a:r>
              <a:rPr lang="en-US" sz="2000" dirty="0" smtClean="0"/>
              <a:t>seen </a:t>
            </a:r>
            <a:r>
              <a:rPr lang="en-US" sz="2000" dirty="0" err="1" smtClean="0"/>
              <a:t>iOS</a:t>
            </a:r>
            <a:r>
              <a:rPr lang="en-US" sz="2000" dirty="0" smtClean="0"/>
              <a:t> </a:t>
            </a:r>
            <a:r>
              <a:rPr lang="en-US" sz="2000" dirty="0" smtClean="0"/>
              <a:t>devices)</a:t>
            </a:r>
          </a:p>
          <a:p>
            <a:pPr marL="914400" lvl="2" indent="0">
              <a:buNone/>
            </a:pPr>
            <a:r>
              <a:rPr lang="en-US" sz="2000" dirty="0" smtClean="0"/>
              <a:t>46,784 preferred to use </a:t>
            </a:r>
            <a:r>
              <a:rPr lang="en-US" sz="2000" dirty="0" smtClean="0"/>
              <a:t>IPv6</a:t>
            </a:r>
          </a:p>
        </p:txBody>
      </p:sp>
    </p:spTree>
    <p:extLst>
      <p:ext uri="{BB962C8B-B14F-4D97-AF65-F5344CB8AC3E}">
        <p14:creationId xmlns:p14="http://schemas.microsoft.com/office/powerpoint/2010/main" val="13219683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1772816"/>
            <a:ext cx="2921000" cy="2921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36512" y="27384"/>
            <a:ext cx="9144000" cy="6858000"/>
          </a:xfrm>
          <a:prstGeom prst="rect">
            <a:avLst/>
          </a:prstGeom>
          <a:solidFill>
            <a:srgbClr val="FFFFFF">
              <a:alpha val="7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owderfinger Type"/>
                <a:cs typeface="Powderfinger Type"/>
              </a:rPr>
              <a:t>Mobile Devices and IPv6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err="1" smtClean="0"/>
              <a:t>iOS</a:t>
            </a:r>
            <a:endParaRPr lang="en-US" sz="2800" dirty="0" smtClean="0"/>
          </a:p>
          <a:p>
            <a:pPr marL="914400" lvl="2" indent="0">
              <a:buNone/>
            </a:pPr>
            <a:endParaRPr lang="en-US" sz="1800" dirty="0" smtClean="0"/>
          </a:p>
          <a:p>
            <a:pPr lvl="1"/>
            <a:r>
              <a:rPr lang="en-US" sz="2400" dirty="0" err="1" smtClean="0"/>
              <a:t>iOS</a:t>
            </a:r>
            <a:r>
              <a:rPr lang="en-US" sz="2400" dirty="0" smtClean="0"/>
              <a:t> 9 </a:t>
            </a:r>
            <a:r>
              <a:rPr lang="en-US" sz="2400" dirty="0" smtClean="0"/>
              <a:t>changed </a:t>
            </a:r>
            <a:r>
              <a:rPr lang="en-US" sz="2400" dirty="0" smtClean="0"/>
              <a:t>this </a:t>
            </a:r>
            <a:r>
              <a:rPr lang="en-US" sz="2400" dirty="0" err="1" smtClean="0"/>
              <a:t>behaviour</a:t>
            </a:r>
            <a:r>
              <a:rPr lang="en-US" sz="2400" dirty="0" smtClean="0"/>
              <a:t> to prefer IPv6 in dual stack </a:t>
            </a:r>
            <a:r>
              <a:rPr lang="en-US" sz="2400" dirty="0" smtClean="0"/>
              <a:t>contexts</a:t>
            </a:r>
          </a:p>
          <a:p>
            <a:pPr lvl="2"/>
            <a:r>
              <a:rPr lang="en-US" sz="1800" dirty="0" err="1" smtClean="0"/>
              <a:t>iOS</a:t>
            </a:r>
            <a:r>
              <a:rPr lang="en-US" sz="1800" dirty="0" smtClean="0"/>
              <a:t> 9 is reported to use  a 25ms bias timer</a:t>
            </a:r>
            <a:endParaRPr lang="en-US" sz="1800" dirty="0" smtClean="0"/>
          </a:p>
          <a:p>
            <a:pPr lvl="1"/>
            <a:r>
              <a:rPr lang="en-US" sz="2400" dirty="0" smtClean="0"/>
              <a:t>No currently planned support for </a:t>
            </a:r>
            <a:r>
              <a:rPr lang="en-US" sz="2400" dirty="0" smtClean="0"/>
              <a:t>464XLAT in the device</a:t>
            </a:r>
          </a:p>
          <a:p>
            <a:pPr lvl="2"/>
            <a:r>
              <a:rPr lang="en-US" sz="1800" dirty="0" smtClean="0"/>
              <a:t>Apple proposes </a:t>
            </a:r>
            <a:r>
              <a:rPr lang="en-US" sz="1800" dirty="0" smtClean="0"/>
              <a:t>a NAT64 solution to single protocol access </a:t>
            </a:r>
            <a:r>
              <a:rPr lang="en-US" sz="1800" dirty="0" smtClean="0"/>
              <a:t>networks</a:t>
            </a:r>
          </a:p>
          <a:p>
            <a:pPr lvl="2"/>
            <a:r>
              <a:rPr lang="en-US" sz="1800" dirty="0" smtClean="0"/>
              <a:t>Applications are “encouraged” to ensure that they can operate in a IPv6 environment, potentially assisted by a back end NAT64 gateway </a:t>
            </a:r>
            <a:endParaRPr lang="en-US" sz="1800" dirty="0" smtClean="0"/>
          </a:p>
          <a:p>
            <a:pPr lvl="2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223106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1124744"/>
            <a:ext cx="4245616" cy="43714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7504" y="0"/>
            <a:ext cx="9144000" cy="6858000"/>
          </a:xfrm>
          <a:prstGeom prst="rect">
            <a:avLst/>
          </a:prstGeom>
          <a:solidFill>
            <a:srgbClr val="FFFFFF">
              <a:alpha val="7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owderfinger Type"/>
                <a:cs typeface="Powderfinger Type"/>
              </a:rPr>
              <a:t>Mobile Devices and IPv6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Android</a:t>
            </a:r>
          </a:p>
          <a:p>
            <a:pPr lvl="1"/>
            <a:r>
              <a:rPr lang="en-US" dirty="0" smtClean="0"/>
              <a:t>No preference for IPv6 – uses a mechanism that should result in an approximate 50/50 split between IPv6 and IPv4 for dual </a:t>
            </a:r>
            <a:r>
              <a:rPr lang="en-US" dirty="0" smtClean="0"/>
              <a:t>stack</a:t>
            </a:r>
          </a:p>
          <a:p>
            <a:pPr lvl="2"/>
            <a:r>
              <a:rPr lang="en-US" dirty="0" smtClean="0"/>
              <a:t>No public commitment to change this </a:t>
            </a:r>
            <a:r>
              <a:rPr lang="en-US" dirty="0" err="1" smtClean="0"/>
              <a:t>behaviour</a:t>
            </a:r>
            <a:endParaRPr lang="en-US" dirty="0" smtClean="0"/>
          </a:p>
          <a:p>
            <a:pPr lvl="2"/>
            <a:endParaRPr lang="en-US" dirty="0" smtClean="0"/>
          </a:p>
          <a:p>
            <a:pPr lvl="1"/>
            <a:r>
              <a:rPr lang="en-US" dirty="0"/>
              <a:t>Browsers </a:t>
            </a:r>
            <a:r>
              <a:rPr lang="en-US" dirty="0" smtClean="0"/>
              <a:t>and other apps may </a:t>
            </a:r>
            <a:r>
              <a:rPr lang="en-US" dirty="0"/>
              <a:t>add their own IPv6 selection </a:t>
            </a:r>
            <a:r>
              <a:rPr lang="en-US" dirty="0" smtClean="0"/>
              <a:t>bias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8218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1124744"/>
            <a:ext cx="4245616" cy="43714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7504" y="0"/>
            <a:ext cx="9144000" cy="6858000"/>
          </a:xfrm>
          <a:prstGeom prst="rect">
            <a:avLst/>
          </a:prstGeom>
          <a:solidFill>
            <a:srgbClr val="FFFFFF">
              <a:alpha val="7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owderfinger Type"/>
                <a:cs typeface="Powderfinger Type"/>
              </a:rPr>
              <a:t>Mobile Devices and IPv6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Android</a:t>
            </a:r>
          </a:p>
          <a:p>
            <a:pPr marL="457200" lvl="1" indent="0">
              <a:buNone/>
            </a:pPr>
            <a:r>
              <a:rPr lang="en-US" dirty="0" smtClean="0"/>
              <a:t>Measurement</a:t>
            </a:r>
          </a:p>
          <a:p>
            <a:pPr lvl="1"/>
            <a:r>
              <a:rPr lang="en-US" dirty="0" smtClean="0"/>
              <a:t>We </a:t>
            </a:r>
            <a:r>
              <a:rPr lang="en-US" dirty="0" smtClean="0"/>
              <a:t>saw in August 2015 3,353,463 </a:t>
            </a:r>
            <a:r>
              <a:rPr lang="en-US" dirty="0"/>
              <a:t>A</a:t>
            </a:r>
            <a:r>
              <a:rPr lang="en-US" dirty="0" smtClean="0"/>
              <a:t>ndroid devices</a:t>
            </a:r>
            <a:endParaRPr lang="en-US" dirty="0" smtClean="0"/>
          </a:p>
          <a:p>
            <a:pPr marL="914400" lvl="2" indent="0">
              <a:buNone/>
            </a:pPr>
            <a:r>
              <a:rPr lang="en-US" dirty="0" smtClean="0"/>
              <a:t>175,922 responded in IPv6 (5% of </a:t>
            </a:r>
            <a:r>
              <a:rPr lang="en-US" dirty="0" smtClean="0"/>
              <a:t>seen android devices)</a:t>
            </a:r>
            <a:endParaRPr lang="en-US" dirty="0" smtClean="0"/>
          </a:p>
          <a:p>
            <a:pPr marL="914400" lvl="2" indent="0">
              <a:buNone/>
            </a:pPr>
            <a:r>
              <a:rPr lang="en-US" dirty="0" smtClean="0"/>
              <a:t>151,754 preferred to use </a:t>
            </a:r>
            <a:r>
              <a:rPr lang="en-US" dirty="0" smtClean="0"/>
              <a:t>IPv6 </a:t>
            </a:r>
            <a:endParaRPr lang="en-US" dirty="0" smtClean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4704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1124744"/>
            <a:ext cx="4245616" cy="43714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7504" y="0"/>
            <a:ext cx="9144000" cy="6858000"/>
          </a:xfrm>
          <a:prstGeom prst="rect">
            <a:avLst/>
          </a:prstGeom>
          <a:solidFill>
            <a:srgbClr val="FFFFFF">
              <a:alpha val="7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owderfinger Type"/>
                <a:cs typeface="Powderfinger Type"/>
              </a:rPr>
              <a:t>Mobile Devices and IPv6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Android</a:t>
            </a:r>
          </a:p>
          <a:p>
            <a:pPr lvl="1"/>
            <a:r>
              <a:rPr lang="en-US" dirty="0" smtClean="0"/>
              <a:t>No </a:t>
            </a:r>
            <a:r>
              <a:rPr lang="en-US" dirty="0" smtClean="0"/>
              <a:t>current plans to add any bias to use IPv6</a:t>
            </a:r>
          </a:p>
          <a:p>
            <a:pPr lvl="1"/>
            <a:r>
              <a:rPr lang="en-US" dirty="0" smtClean="0"/>
              <a:t>Has support for 464XLAT</a:t>
            </a:r>
          </a:p>
          <a:p>
            <a:pPr lvl="1"/>
            <a:r>
              <a:rPr lang="en-US" dirty="0" smtClean="0"/>
              <a:t>Does not support DHCPv6 (prefers RA and PD framework)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703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632" y="274638"/>
            <a:ext cx="8582526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Powderfinger Type"/>
                <a:cs typeface="Powderfinger Type"/>
              </a:rPr>
              <a:t>It’s not just Transitional </a:t>
            </a:r>
            <a:r>
              <a:rPr lang="en-US" dirty="0" smtClean="0">
                <a:latin typeface="Powderfinger Type"/>
                <a:cs typeface="Powderfinger Type"/>
              </a:rPr>
              <a:t>Complexities</a:t>
            </a:r>
            <a:r>
              <a:rPr lang="is-IS" dirty="0" smtClean="0">
                <a:latin typeface="Powderfinger Type"/>
                <a:cs typeface="Powderfinger Type"/>
              </a:rPr>
              <a:t>…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Mobiles are multi-interface devices:</a:t>
            </a:r>
          </a:p>
          <a:p>
            <a:pPr lvl="1"/>
            <a:r>
              <a:rPr lang="en-US" dirty="0" smtClean="0"/>
              <a:t>Cellular radio</a:t>
            </a:r>
          </a:p>
          <a:p>
            <a:pPr lvl="2"/>
            <a:r>
              <a:rPr lang="en-US" dirty="0" smtClean="0"/>
              <a:t>High unit cost, variable quality and speed, broad coverage</a:t>
            </a:r>
          </a:p>
          <a:p>
            <a:pPr lvl="1"/>
            <a:r>
              <a:rPr lang="en-US" dirty="0" err="1" smtClean="0"/>
              <a:t>WiFi</a:t>
            </a:r>
            <a:endParaRPr lang="en-US" dirty="0" smtClean="0"/>
          </a:p>
          <a:p>
            <a:pPr lvl="2"/>
            <a:r>
              <a:rPr lang="en-US" dirty="0" smtClean="0"/>
              <a:t>Low cost, better quality and speed, tethered-style coverage</a:t>
            </a:r>
          </a:p>
          <a:p>
            <a:pPr lvl="1"/>
            <a:r>
              <a:rPr lang="en-US" dirty="0" smtClean="0"/>
              <a:t>Bluetooth</a:t>
            </a:r>
          </a:p>
          <a:p>
            <a:pPr lvl="2"/>
            <a:r>
              <a:rPr lang="en-US" dirty="0" smtClean="0"/>
              <a:t>Low cost, </a:t>
            </a:r>
            <a:r>
              <a:rPr lang="en-US" dirty="0" smtClean="0"/>
              <a:t>very limited </a:t>
            </a:r>
            <a:r>
              <a:rPr lang="en-US" dirty="0" smtClean="0"/>
              <a:t>radius</a:t>
            </a:r>
          </a:p>
          <a:p>
            <a:pPr lvl="1"/>
            <a:r>
              <a:rPr lang="en-US" dirty="0" smtClean="0"/>
              <a:t>USB (Ethernet)</a:t>
            </a:r>
          </a:p>
          <a:p>
            <a:pPr lvl="2"/>
            <a:r>
              <a:rPr lang="en-US" dirty="0" smtClean="0"/>
              <a:t>Low cost, high quality and speed, physically tethered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1522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632" y="274638"/>
            <a:ext cx="8582526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Powderfinger Type"/>
                <a:cs typeface="Powderfinger Type"/>
              </a:rPr>
              <a:t>It’s not just Transitional </a:t>
            </a:r>
            <a:r>
              <a:rPr lang="en-US" dirty="0" smtClean="0">
                <a:latin typeface="Powderfinger Type"/>
                <a:cs typeface="Powderfinger Type"/>
              </a:rPr>
              <a:t>Complexities</a:t>
            </a:r>
            <a:r>
              <a:rPr lang="is-IS" dirty="0" smtClean="0">
                <a:latin typeface="Powderfinger Type"/>
                <a:cs typeface="Powderfinger Type"/>
              </a:rPr>
              <a:t>…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Mobiles are multi-interface devices:</a:t>
            </a:r>
          </a:p>
          <a:p>
            <a:pPr lvl="1"/>
            <a:r>
              <a:rPr lang="en-US" dirty="0" smtClean="0"/>
              <a:t>Cellular radio</a:t>
            </a:r>
          </a:p>
          <a:p>
            <a:pPr lvl="2"/>
            <a:r>
              <a:rPr lang="en-US" dirty="0" smtClean="0"/>
              <a:t>High unit cost, variable quality and speed, broad coverage</a:t>
            </a:r>
          </a:p>
          <a:p>
            <a:pPr lvl="1"/>
            <a:r>
              <a:rPr lang="en-US" dirty="0" err="1" smtClean="0"/>
              <a:t>WiFi</a:t>
            </a:r>
            <a:endParaRPr lang="en-US" dirty="0" smtClean="0"/>
          </a:p>
          <a:p>
            <a:pPr lvl="2"/>
            <a:r>
              <a:rPr lang="en-US" dirty="0" smtClean="0"/>
              <a:t>Low cost, better quality and speed, tethered-style coverage</a:t>
            </a:r>
          </a:p>
          <a:p>
            <a:pPr lvl="1"/>
            <a:r>
              <a:rPr lang="en-US" dirty="0" smtClean="0"/>
              <a:t>Bluetooth</a:t>
            </a:r>
          </a:p>
          <a:p>
            <a:pPr lvl="2"/>
            <a:r>
              <a:rPr lang="en-US" dirty="0" smtClean="0"/>
              <a:t>Low cost, </a:t>
            </a:r>
            <a:r>
              <a:rPr lang="en-US" dirty="0" smtClean="0"/>
              <a:t>very limited </a:t>
            </a:r>
            <a:r>
              <a:rPr lang="en-US" dirty="0" smtClean="0"/>
              <a:t>radius</a:t>
            </a:r>
          </a:p>
          <a:p>
            <a:pPr lvl="1"/>
            <a:r>
              <a:rPr lang="en-US" dirty="0" smtClean="0"/>
              <a:t>USB (Ethernet)</a:t>
            </a:r>
          </a:p>
          <a:p>
            <a:pPr lvl="2"/>
            <a:r>
              <a:rPr lang="en-US" dirty="0" smtClean="0"/>
              <a:t>Low cost, high quality and speed, physically tethered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21132922">
            <a:off x="931437" y="2913599"/>
            <a:ext cx="7434859" cy="1384995"/>
          </a:xfrm>
          <a:prstGeom prst="rect">
            <a:avLst/>
          </a:prstGeom>
          <a:solidFill>
            <a:schemeClr val="bg1">
              <a:alpha val="8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2800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Can we take advantage of these multiple interfaces to improve speed and quality and also control costs?</a:t>
            </a:r>
          </a:p>
        </p:txBody>
      </p:sp>
    </p:spTree>
    <p:extLst>
      <p:ext uri="{BB962C8B-B14F-4D97-AF65-F5344CB8AC3E}">
        <p14:creationId xmlns:p14="http://schemas.microsoft.com/office/powerpoint/2010/main" val="5503008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632" y="274638"/>
            <a:ext cx="8582526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Powderfinger Type"/>
                <a:cs typeface="Powderfinger Type"/>
              </a:rPr>
              <a:t>It’s not just Transitional </a:t>
            </a:r>
            <a:r>
              <a:rPr lang="en-US" dirty="0" smtClean="0">
                <a:latin typeface="Powderfinger Type"/>
                <a:cs typeface="Powderfinger Type"/>
              </a:rPr>
              <a:t>Complexities</a:t>
            </a:r>
            <a:r>
              <a:rPr lang="is-IS" dirty="0" smtClean="0">
                <a:latin typeface="Powderfinger Type"/>
                <a:cs typeface="Powderfinger Type"/>
              </a:rPr>
              <a:t>…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Which leads </a:t>
            </a:r>
            <a:r>
              <a:rPr lang="en-US" dirty="0" smtClean="0"/>
              <a:t>multi-interface support and the matter of “Live Handoff” 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31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latin typeface="Powderfinger Type"/>
                <a:cs typeface="Powderfinger Type"/>
              </a:rPr>
              <a:t>Why?</a:t>
            </a:r>
            <a:endParaRPr lang="en-AU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 smtClean="0"/>
              <a:t>Why should we be concerned about the mobile Internet environment?</a:t>
            </a:r>
            <a:endParaRPr lang="en-AU" dirty="0"/>
          </a:p>
        </p:txBody>
      </p:sp>
      <p:sp>
        <p:nvSpPr>
          <p:cNvPr id="4" name="TextBox 3"/>
          <p:cNvSpPr txBox="1"/>
          <p:nvPr/>
        </p:nvSpPr>
        <p:spPr>
          <a:xfrm rot="20595658">
            <a:off x="814212" y="2012573"/>
            <a:ext cx="6598507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AU" sz="3600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Because everybody else is!</a:t>
            </a:r>
            <a:endParaRPr lang="en-AU" sz="3600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13917960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632" y="274638"/>
            <a:ext cx="8582526" cy="1143000"/>
          </a:xfrm>
        </p:spPr>
        <p:txBody>
          <a:bodyPr>
            <a:normAutofit/>
          </a:bodyPr>
          <a:lstStyle/>
          <a:p>
            <a:r>
              <a:rPr lang="en-AU" dirty="0" smtClean="0">
                <a:latin typeface="Powderfinger Type"/>
                <a:cs typeface="Powderfinger Type"/>
              </a:rPr>
              <a:t>Live Handoff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AU" dirty="0" smtClean="0"/>
              <a:t>Can an live application switch between cellular radio and wireless services without dropping the call?</a:t>
            </a:r>
          </a:p>
          <a:p>
            <a:pPr marL="0" indent="0">
              <a:buNone/>
            </a:pPr>
            <a:endParaRPr lang="en-AU" dirty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6242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632" y="274638"/>
            <a:ext cx="8582526" cy="1143000"/>
          </a:xfrm>
        </p:spPr>
        <p:txBody>
          <a:bodyPr>
            <a:normAutofit/>
          </a:bodyPr>
          <a:lstStyle/>
          <a:p>
            <a:r>
              <a:rPr lang="en-AU" dirty="0" smtClean="0">
                <a:latin typeface="Powderfinger Type"/>
                <a:cs typeface="Powderfinger Type"/>
              </a:rPr>
              <a:t>Live Handoff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AU" dirty="0" smtClean="0"/>
              <a:t>Can an live application switch between cellular radio and wireless services without dropping the call?</a:t>
            </a:r>
          </a:p>
          <a:p>
            <a:pPr marL="0" indent="0">
              <a:buNone/>
            </a:pPr>
            <a:endParaRPr lang="en-AU" dirty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 rot="21069488">
            <a:off x="530052" y="1863537"/>
            <a:ext cx="6829236" cy="523220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AU" sz="2800" dirty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Why is this an important question?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26311459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632" y="274638"/>
            <a:ext cx="8582526" cy="1143000"/>
          </a:xfrm>
        </p:spPr>
        <p:txBody>
          <a:bodyPr>
            <a:normAutofit/>
          </a:bodyPr>
          <a:lstStyle/>
          <a:p>
            <a:r>
              <a:rPr lang="en-AU" smtClean="0">
                <a:latin typeface="Powderfinger Type"/>
                <a:cs typeface="Powderfinger Type"/>
              </a:rPr>
              <a:t>Live Handoff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The </a:t>
            </a:r>
            <a:r>
              <a:rPr lang="en-US" dirty="0" smtClean="0"/>
              <a:t>traditional mobile providers operate with exclusive access to spectrum within defined locales (with associated license costs)</a:t>
            </a:r>
          </a:p>
          <a:p>
            <a:r>
              <a:rPr lang="en-US" dirty="0" smtClean="0"/>
              <a:t>Alternate access competitors can operate </a:t>
            </a:r>
            <a:r>
              <a:rPr lang="en-US" dirty="0" smtClean="0"/>
              <a:t>almost anywhere in </a:t>
            </a:r>
            <a:r>
              <a:rPr lang="en-US" dirty="0" smtClean="0"/>
              <a:t>unlicensed spectrum with </a:t>
            </a:r>
            <a:r>
              <a:rPr lang="en-US" dirty="0" err="1" smtClean="0"/>
              <a:t>WiFi</a:t>
            </a:r>
            <a:r>
              <a:rPr lang="en-US" dirty="0" smtClean="0"/>
              <a:t> network services</a:t>
            </a:r>
          </a:p>
          <a:p>
            <a:r>
              <a:rPr lang="en-US" dirty="0" smtClean="0"/>
              <a:t>Devices now include </a:t>
            </a:r>
            <a:r>
              <a:rPr lang="en-US" dirty="0" smtClean="0"/>
              <a:t>platform </a:t>
            </a:r>
            <a:r>
              <a:rPr lang="en-US" dirty="0" smtClean="0"/>
              <a:t>services that support connection agility across diverse access </a:t>
            </a:r>
            <a:r>
              <a:rPr lang="en-US" dirty="0" smtClean="0"/>
              <a:t>networks</a:t>
            </a:r>
          </a:p>
          <a:p>
            <a:r>
              <a:rPr lang="en-US" dirty="0" smtClean="0"/>
              <a:t>Customers see higher utility and (hopefully) lower costs for mobility services</a:t>
            </a:r>
          </a:p>
          <a:p>
            <a:r>
              <a:rPr lang="en-US" dirty="0" smtClean="0"/>
              <a:t>Cellular access operators see revenue erosion issues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5930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632" y="274638"/>
            <a:ext cx="8582526" cy="1143000"/>
          </a:xfrm>
        </p:spPr>
        <p:txBody>
          <a:bodyPr>
            <a:normAutofit/>
          </a:bodyPr>
          <a:lstStyle/>
          <a:p>
            <a:r>
              <a:rPr lang="en-AU" smtClean="0">
                <a:latin typeface="Powderfinger Type"/>
                <a:cs typeface="Powderfinger Type"/>
              </a:rPr>
              <a:t>Live Handoff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The </a:t>
            </a:r>
            <a:r>
              <a:rPr lang="en-US" dirty="0" smtClean="0"/>
              <a:t>traditional mobile providers operate with exclusive access to spectrum within defined locales (with associated license costs)</a:t>
            </a:r>
          </a:p>
          <a:p>
            <a:r>
              <a:rPr lang="en-US" dirty="0" smtClean="0"/>
              <a:t>Alternate access competitors can operate </a:t>
            </a:r>
            <a:r>
              <a:rPr lang="en-US" dirty="0" smtClean="0"/>
              <a:t>almost anywhere in </a:t>
            </a:r>
            <a:r>
              <a:rPr lang="en-US" dirty="0" smtClean="0"/>
              <a:t>unlicensed spectrum with </a:t>
            </a:r>
            <a:r>
              <a:rPr lang="en-US" dirty="0" err="1" smtClean="0"/>
              <a:t>WiFi</a:t>
            </a:r>
            <a:r>
              <a:rPr lang="en-US" dirty="0" smtClean="0"/>
              <a:t> network services</a:t>
            </a:r>
          </a:p>
          <a:p>
            <a:r>
              <a:rPr lang="en-US" dirty="0" smtClean="0"/>
              <a:t>Devices now include </a:t>
            </a:r>
            <a:r>
              <a:rPr lang="en-US" dirty="0" smtClean="0"/>
              <a:t>platform </a:t>
            </a:r>
            <a:r>
              <a:rPr lang="en-US" dirty="0" smtClean="0"/>
              <a:t>services that support connection agility across diverse access </a:t>
            </a:r>
            <a:r>
              <a:rPr lang="en-US" dirty="0" smtClean="0"/>
              <a:t>networks</a:t>
            </a:r>
          </a:p>
          <a:p>
            <a:r>
              <a:rPr lang="en-US" dirty="0" smtClean="0"/>
              <a:t>Customers see higher utility and (hopefully) lower costs for mobility services</a:t>
            </a:r>
          </a:p>
          <a:p>
            <a:r>
              <a:rPr lang="en-US" dirty="0"/>
              <a:t>Cellular access operators see revenue erosion issues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 rot="21069488">
            <a:off x="661911" y="2684004"/>
            <a:ext cx="6887996" cy="181588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AU" sz="2800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The billion dollar question is: Who gets to control this handoff between licensed and unregulated radio access services?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37675813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Powderfinger Type"/>
                <a:cs typeface="Powderfinger Type"/>
              </a:rPr>
              <a:t>The </a:t>
            </a:r>
            <a:r>
              <a:rPr lang="en-US" dirty="0" smtClean="0">
                <a:latin typeface="Powderfinger Type"/>
                <a:cs typeface="Powderfinger Type"/>
              </a:rPr>
              <a:t>“basic” </a:t>
            </a:r>
            <a:r>
              <a:rPr lang="en-US" dirty="0" smtClean="0">
                <a:latin typeface="Powderfinger Type"/>
                <a:cs typeface="Powderfinger Type"/>
              </a:rPr>
              <a:t>Mobile Stack Model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91997" y="5126895"/>
            <a:ext cx="3167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Access Network Services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02515" y="3694968"/>
            <a:ext cx="2746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hnbergHand"/>
                <a:cs typeface="AhnbergHand"/>
              </a:rPr>
              <a:t>OS Platform Library</a:t>
            </a:r>
            <a:endParaRPr lang="en-US" dirty="0">
              <a:solidFill>
                <a:srgbClr val="FF0000"/>
              </a:solidFill>
              <a:latin typeface="AhnbergHand"/>
              <a:cs typeface="AhnbergHan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91890" y="2341192"/>
            <a:ext cx="1367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Application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516931" y="2266454"/>
            <a:ext cx="1851387" cy="567885"/>
          </a:xfrm>
          <a:custGeom>
            <a:avLst/>
            <a:gdLst>
              <a:gd name="connsiteX0" fmla="*/ 0 w 1851387"/>
              <a:gd name="connsiteY0" fmla="*/ 0 h 567885"/>
              <a:gd name="connsiteX1" fmla="*/ 58616 w 1851387"/>
              <a:gd name="connsiteY1" fmla="*/ 322385 h 567885"/>
              <a:gd name="connsiteX2" fmla="*/ 58616 w 1851387"/>
              <a:gd name="connsiteY2" fmla="*/ 498231 h 567885"/>
              <a:gd name="connsiteX3" fmla="*/ 58616 w 1851387"/>
              <a:gd name="connsiteY3" fmla="*/ 547077 h 567885"/>
              <a:gd name="connsiteX4" fmla="*/ 195385 w 1851387"/>
              <a:gd name="connsiteY4" fmla="*/ 517769 h 567885"/>
              <a:gd name="connsiteX5" fmla="*/ 1660769 w 1851387"/>
              <a:gd name="connsiteY5" fmla="*/ 566615 h 567885"/>
              <a:gd name="connsiteX6" fmla="*/ 1826846 w 1851387"/>
              <a:gd name="connsiteY6" fmla="*/ 547077 h 567885"/>
              <a:gd name="connsiteX7" fmla="*/ 1826846 w 1851387"/>
              <a:gd name="connsiteY7" fmla="*/ 478692 h 567885"/>
              <a:gd name="connsiteX8" fmla="*/ 1836616 w 1851387"/>
              <a:gd name="connsiteY8" fmla="*/ 78154 h 567885"/>
              <a:gd name="connsiteX9" fmla="*/ 1768231 w 1851387"/>
              <a:gd name="connsiteY9" fmla="*/ 29308 h 567885"/>
              <a:gd name="connsiteX10" fmla="*/ 996462 w 1851387"/>
              <a:gd name="connsiteY10" fmla="*/ 9769 h 567885"/>
              <a:gd name="connsiteX11" fmla="*/ 146539 w 1851387"/>
              <a:gd name="connsiteY11" fmla="*/ 9769 h 567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51387" h="567885">
                <a:moveTo>
                  <a:pt x="0" y="0"/>
                </a:moveTo>
                <a:cubicBezTo>
                  <a:pt x="24423" y="119673"/>
                  <a:pt x="48847" y="239346"/>
                  <a:pt x="58616" y="322385"/>
                </a:cubicBezTo>
                <a:cubicBezTo>
                  <a:pt x="68385" y="405424"/>
                  <a:pt x="58616" y="498231"/>
                  <a:pt x="58616" y="498231"/>
                </a:cubicBezTo>
                <a:cubicBezTo>
                  <a:pt x="58616" y="535680"/>
                  <a:pt x="35821" y="543821"/>
                  <a:pt x="58616" y="547077"/>
                </a:cubicBezTo>
                <a:cubicBezTo>
                  <a:pt x="81411" y="550333"/>
                  <a:pt x="-71640" y="514513"/>
                  <a:pt x="195385" y="517769"/>
                </a:cubicBezTo>
                <a:cubicBezTo>
                  <a:pt x="462410" y="521025"/>
                  <a:pt x="1388859" y="561730"/>
                  <a:pt x="1660769" y="566615"/>
                </a:cubicBezTo>
                <a:cubicBezTo>
                  <a:pt x="1932679" y="571500"/>
                  <a:pt x="1799167" y="561731"/>
                  <a:pt x="1826846" y="547077"/>
                </a:cubicBezTo>
                <a:cubicBezTo>
                  <a:pt x="1854525" y="532423"/>
                  <a:pt x="1825218" y="556846"/>
                  <a:pt x="1826846" y="478692"/>
                </a:cubicBezTo>
                <a:cubicBezTo>
                  <a:pt x="1828474" y="400538"/>
                  <a:pt x="1846385" y="153051"/>
                  <a:pt x="1836616" y="78154"/>
                </a:cubicBezTo>
                <a:cubicBezTo>
                  <a:pt x="1826847" y="3257"/>
                  <a:pt x="1908257" y="40705"/>
                  <a:pt x="1768231" y="29308"/>
                </a:cubicBezTo>
                <a:cubicBezTo>
                  <a:pt x="1628205" y="17911"/>
                  <a:pt x="1266744" y="13025"/>
                  <a:pt x="996462" y="9769"/>
                </a:cubicBezTo>
                <a:cubicBezTo>
                  <a:pt x="726180" y="6513"/>
                  <a:pt x="146539" y="9769"/>
                  <a:pt x="146539" y="9769"/>
                </a:cubicBez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3002354" y="3621037"/>
            <a:ext cx="3262153" cy="610122"/>
          </a:xfrm>
          <a:custGeom>
            <a:avLst/>
            <a:gdLst>
              <a:gd name="connsiteX0" fmla="*/ 2790808 w 3262153"/>
              <a:gd name="connsiteY0" fmla="*/ 101024 h 610122"/>
              <a:gd name="connsiteX1" fmla="*/ 1979962 w 3262153"/>
              <a:gd name="connsiteY1" fmla="*/ 61947 h 610122"/>
              <a:gd name="connsiteX2" fmla="*/ 358269 w 3262153"/>
              <a:gd name="connsiteY2" fmla="*/ 3332 h 610122"/>
              <a:gd name="connsiteX3" fmla="*/ 26116 w 3262153"/>
              <a:gd name="connsiteY3" fmla="*/ 13101 h 610122"/>
              <a:gd name="connsiteX4" fmla="*/ 26116 w 3262153"/>
              <a:gd name="connsiteY4" fmla="*/ 61947 h 610122"/>
              <a:gd name="connsiteX5" fmla="*/ 65193 w 3262153"/>
              <a:gd name="connsiteY5" fmla="*/ 511332 h 610122"/>
              <a:gd name="connsiteX6" fmla="*/ 74962 w 3262153"/>
              <a:gd name="connsiteY6" fmla="*/ 560178 h 610122"/>
              <a:gd name="connsiteX7" fmla="*/ 172654 w 3262153"/>
              <a:gd name="connsiteY7" fmla="*/ 569947 h 610122"/>
              <a:gd name="connsiteX8" fmla="*/ 3005731 w 3262153"/>
              <a:gd name="connsiteY8" fmla="*/ 609024 h 610122"/>
              <a:gd name="connsiteX9" fmla="*/ 3132731 w 3262153"/>
              <a:gd name="connsiteY9" fmla="*/ 550409 h 610122"/>
              <a:gd name="connsiteX10" fmla="*/ 3035039 w 3262153"/>
              <a:gd name="connsiteY10" fmla="*/ 130332 h 610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62153" h="610122">
                <a:moveTo>
                  <a:pt x="2790808" y="101024"/>
                </a:moveTo>
                <a:lnTo>
                  <a:pt x="1979962" y="61947"/>
                </a:lnTo>
                <a:lnTo>
                  <a:pt x="358269" y="3332"/>
                </a:lnTo>
                <a:cubicBezTo>
                  <a:pt x="32628" y="-4809"/>
                  <a:pt x="81475" y="3332"/>
                  <a:pt x="26116" y="13101"/>
                </a:cubicBezTo>
                <a:cubicBezTo>
                  <a:pt x="-29243" y="22870"/>
                  <a:pt x="19603" y="-21091"/>
                  <a:pt x="26116" y="61947"/>
                </a:cubicBezTo>
                <a:cubicBezTo>
                  <a:pt x="32629" y="144985"/>
                  <a:pt x="57052" y="428294"/>
                  <a:pt x="65193" y="511332"/>
                </a:cubicBezTo>
                <a:cubicBezTo>
                  <a:pt x="73334" y="594370"/>
                  <a:pt x="57052" y="550409"/>
                  <a:pt x="74962" y="560178"/>
                </a:cubicBezTo>
                <a:cubicBezTo>
                  <a:pt x="92872" y="569947"/>
                  <a:pt x="172654" y="569947"/>
                  <a:pt x="172654" y="569947"/>
                </a:cubicBezTo>
                <a:lnTo>
                  <a:pt x="3005731" y="609024"/>
                </a:lnTo>
                <a:cubicBezTo>
                  <a:pt x="3499077" y="605768"/>
                  <a:pt x="3127846" y="630191"/>
                  <a:pt x="3132731" y="550409"/>
                </a:cubicBezTo>
                <a:cubicBezTo>
                  <a:pt x="3137616" y="470627"/>
                  <a:pt x="3035039" y="130332"/>
                  <a:pt x="3035039" y="130332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2657239" y="5018826"/>
            <a:ext cx="3714682" cy="608555"/>
          </a:xfrm>
          <a:custGeom>
            <a:avLst/>
            <a:gdLst>
              <a:gd name="connsiteX0" fmla="*/ 0 w 3714682"/>
              <a:gd name="connsiteY0" fmla="*/ 31839 h 608555"/>
              <a:gd name="connsiteX1" fmla="*/ 19538 w 3714682"/>
              <a:gd name="connsiteY1" fmla="*/ 422609 h 608555"/>
              <a:gd name="connsiteX2" fmla="*/ 19538 w 3714682"/>
              <a:gd name="connsiteY2" fmla="*/ 539839 h 608555"/>
              <a:gd name="connsiteX3" fmla="*/ 185615 w 3714682"/>
              <a:gd name="connsiteY3" fmla="*/ 520301 h 608555"/>
              <a:gd name="connsiteX4" fmla="*/ 1651000 w 3714682"/>
              <a:gd name="connsiteY4" fmla="*/ 608224 h 608555"/>
              <a:gd name="connsiteX5" fmla="*/ 3516923 w 3714682"/>
              <a:gd name="connsiteY5" fmla="*/ 549609 h 608555"/>
              <a:gd name="connsiteX6" fmla="*/ 3673231 w 3714682"/>
              <a:gd name="connsiteY6" fmla="*/ 530070 h 608555"/>
              <a:gd name="connsiteX7" fmla="*/ 3634154 w 3714682"/>
              <a:gd name="connsiteY7" fmla="*/ 178378 h 608555"/>
              <a:gd name="connsiteX8" fmla="*/ 3595077 w 3714682"/>
              <a:gd name="connsiteY8" fmla="*/ 12301 h 608555"/>
              <a:gd name="connsiteX9" fmla="*/ 3468077 w 3714682"/>
              <a:gd name="connsiteY9" fmla="*/ 12301 h 608555"/>
              <a:gd name="connsiteX10" fmla="*/ 156308 w 3714682"/>
              <a:gd name="connsiteY10" fmla="*/ 12301 h 608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14682" h="608555">
                <a:moveTo>
                  <a:pt x="0" y="31839"/>
                </a:moveTo>
                <a:cubicBezTo>
                  <a:pt x="8141" y="184891"/>
                  <a:pt x="16282" y="337943"/>
                  <a:pt x="19538" y="422609"/>
                </a:cubicBezTo>
                <a:cubicBezTo>
                  <a:pt x="22794" y="507275"/>
                  <a:pt x="-8141" y="523557"/>
                  <a:pt x="19538" y="539839"/>
                </a:cubicBezTo>
                <a:cubicBezTo>
                  <a:pt x="47217" y="556121"/>
                  <a:pt x="-86295" y="508904"/>
                  <a:pt x="185615" y="520301"/>
                </a:cubicBezTo>
                <a:cubicBezTo>
                  <a:pt x="457525" y="531698"/>
                  <a:pt x="1095782" y="603339"/>
                  <a:pt x="1651000" y="608224"/>
                </a:cubicBezTo>
                <a:cubicBezTo>
                  <a:pt x="2206218" y="613109"/>
                  <a:pt x="3179885" y="562635"/>
                  <a:pt x="3516923" y="549609"/>
                </a:cubicBezTo>
                <a:cubicBezTo>
                  <a:pt x="3853961" y="536583"/>
                  <a:pt x="3653693" y="591942"/>
                  <a:pt x="3673231" y="530070"/>
                </a:cubicBezTo>
                <a:cubicBezTo>
                  <a:pt x="3692769" y="468198"/>
                  <a:pt x="3647180" y="264673"/>
                  <a:pt x="3634154" y="178378"/>
                </a:cubicBezTo>
                <a:cubicBezTo>
                  <a:pt x="3621128" y="92083"/>
                  <a:pt x="3622756" y="39980"/>
                  <a:pt x="3595077" y="12301"/>
                </a:cubicBezTo>
                <a:cubicBezTo>
                  <a:pt x="3567398" y="-15378"/>
                  <a:pt x="3468077" y="12301"/>
                  <a:pt x="3468077" y="12301"/>
                </a:cubicBezTo>
                <a:lnTo>
                  <a:pt x="156308" y="12301"/>
                </a:lnTo>
              </a:path>
            </a:pathLst>
          </a:cu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4127992" y="2989385"/>
            <a:ext cx="799421" cy="576392"/>
          </a:xfrm>
          <a:custGeom>
            <a:avLst/>
            <a:gdLst>
              <a:gd name="connsiteX0" fmla="*/ 150931 w 799421"/>
              <a:gd name="connsiteY0" fmla="*/ 0 h 576392"/>
              <a:gd name="connsiteX1" fmla="*/ 170470 w 799421"/>
              <a:gd name="connsiteY1" fmla="*/ 341923 h 576392"/>
              <a:gd name="connsiteX2" fmla="*/ 4393 w 799421"/>
              <a:gd name="connsiteY2" fmla="*/ 312615 h 576392"/>
              <a:gd name="connsiteX3" fmla="*/ 375623 w 799421"/>
              <a:gd name="connsiteY3" fmla="*/ 576384 h 576392"/>
              <a:gd name="connsiteX4" fmla="*/ 795700 w 799421"/>
              <a:gd name="connsiteY4" fmla="*/ 322384 h 576392"/>
              <a:gd name="connsiteX5" fmla="*/ 580777 w 799421"/>
              <a:gd name="connsiteY5" fmla="*/ 371230 h 576392"/>
              <a:gd name="connsiteX6" fmla="*/ 571008 w 799421"/>
              <a:gd name="connsiteY6" fmla="*/ 39077 h 576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9421" h="576392">
                <a:moveTo>
                  <a:pt x="150931" y="0"/>
                </a:moveTo>
                <a:cubicBezTo>
                  <a:pt x="172912" y="144910"/>
                  <a:pt x="194893" y="289821"/>
                  <a:pt x="170470" y="341923"/>
                </a:cubicBezTo>
                <a:cubicBezTo>
                  <a:pt x="146047" y="394025"/>
                  <a:pt x="-29799" y="273538"/>
                  <a:pt x="4393" y="312615"/>
                </a:cubicBezTo>
                <a:cubicBezTo>
                  <a:pt x="38585" y="351692"/>
                  <a:pt x="243739" y="574756"/>
                  <a:pt x="375623" y="576384"/>
                </a:cubicBezTo>
                <a:cubicBezTo>
                  <a:pt x="507507" y="578012"/>
                  <a:pt x="761508" y="356576"/>
                  <a:pt x="795700" y="322384"/>
                </a:cubicBezTo>
                <a:cubicBezTo>
                  <a:pt x="829892" y="288192"/>
                  <a:pt x="618226" y="418448"/>
                  <a:pt x="580777" y="371230"/>
                </a:cubicBezTo>
                <a:cubicBezTo>
                  <a:pt x="543328" y="324012"/>
                  <a:pt x="571008" y="39077"/>
                  <a:pt x="571008" y="39077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4112174" y="4353170"/>
            <a:ext cx="799421" cy="576392"/>
          </a:xfrm>
          <a:custGeom>
            <a:avLst/>
            <a:gdLst>
              <a:gd name="connsiteX0" fmla="*/ 150931 w 799421"/>
              <a:gd name="connsiteY0" fmla="*/ 0 h 576392"/>
              <a:gd name="connsiteX1" fmla="*/ 170470 w 799421"/>
              <a:gd name="connsiteY1" fmla="*/ 341923 h 576392"/>
              <a:gd name="connsiteX2" fmla="*/ 4393 w 799421"/>
              <a:gd name="connsiteY2" fmla="*/ 312615 h 576392"/>
              <a:gd name="connsiteX3" fmla="*/ 375623 w 799421"/>
              <a:gd name="connsiteY3" fmla="*/ 576384 h 576392"/>
              <a:gd name="connsiteX4" fmla="*/ 795700 w 799421"/>
              <a:gd name="connsiteY4" fmla="*/ 322384 h 576392"/>
              <a:gd name="connsiteX5" fmla="*/ 580777 w 799421"/>
              <a:gd name="connsiteY5" fmla="*/ 371230 h 576392"/>
              <a:gd name="connsiteX6" fmla="*/ 571008 w 799421"/>
              <a:gd name="connsiteY6" fmla="*/ 39077 h 576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9421" h="576392">
                <a:moveTo>
                  <a:pt x="150931" y="0"/>
                </a:moveTo>
                <a:cubicBezTo>
                  <a:pt x="172912" y="144910"/>
                  <a:pt x="194893" y="289821"/>
                  <a:pt x="170470" y="341923"/>
                </a:cubicBezTo>
                <a:cubicBezTo>
                  <a:pt x="146047" y="394025"/>
                  <a:pt x="-29799" y="273538"/>
                  <a:pt x="4393" y="312615"/>
                </a:cubicBezTo>
                <a:cubicBezTo>
                  <a:pt x="38585" y="351692"/>
                  <a:pt x="243739" y="574756"/>
                  <a:pt x="375623" y="576384"/>
                </a:cubicBezTo>
                <a:cubicBezTo>
                  <a:pt x="507507" y="578012"/>
                  <a:pt x="761508" y="356576"/>
                  <a:pt x="795700" y="322384"/>
                </a:cubicBezTo>
                <a:cubicBezTo>
                  <a:pt x="829892" y="288192"/>
                  <a:pt x="618226" y="418448"/>
                  <a:pt x="580777" y="371230"/>
                </a:cubicBezTo>
                <a:cubicBezTo>
                  <a:pt x="543328" y="324012"/>
                  <a:pt x="571008" y="39077"/>
                  <a:pt x="571008" y="39077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419927" y="6120458"/>
            <a:ext cx="748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err="1" smtClean="0">
                <a:latin typeface="AhnbergHand"/>
                <a:cs typeface="AhnbergHand"/>
              </a:rPr>
              <a:t>WiFi</a:t>
            </a:r>
            <a:endParaRPr lang="en-AU" dirty="0">
              <a:latin typeface="AhnbergHand"/>
              <a:cs typeface="AhnbergHan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41793" y="6129127"/>
            <a:ext cx="1133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latin typeface="AhnbergHand"/>
                <a:cs typeface="AhnbergHand"/>
              </a:rPr>
              <a:t>Cellular</a:t>
            </a:r>
            <a:endParaRPr lang="en-AU" dirty="0">
              <a:latin typeface="AhnbergHand"/>
              <a:cs typeface="AhnbergHand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32429" y="6096861"/>
            <a:ext cx="1361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latin typeface="AhnbergHand"/>
                <a:cs typeface="AhnbergHand"/>
              </a:rPr>
              <a:t>Bluetooth</a:t>
            </a:r>
            <a:endParaRPr lang="en-AU" dirty="0">
              <a:latin typeface="AhnbergHand"/>
              <a:cs typeface="AhnbergHand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64507" y="6073006"/>
            <a:ext cx="777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latin typeface="AhnbergHand"/>
                <a:cs typeface="AhnbergHand"/>
              </a:rPr>
              <a:t>USB</a:t>
            </a:r>
            <a:endParaRPr lang="en-AU" dirty="0">
              <a:latin typeface="AhnbergHand"/>
              <a:cs typeface="AhnbergHand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2968965" y="5731321"/>
            <a:ext cx="981408" cy="338107"/>
          </a:xfrm>
          <a:custGeom>
            <a:avLst/>
            <a:gdLst>
              <a:gd name="connsiteX0" fmla="*/ 0 w 981408"/>
              <a:gd name="connsiteY0" fmla="*/ 338107 h 338107"/>
              <a:gd name="connsiteX1" fmla="*/ 750488 w 981408"/>
              <a:gd name="connsiteY1" fmla="*/ 107205 h 338107"/>
              <a:gd name="connsiteX2" fmla="*/ 981408 w 981408"/>
              <a:gd name="connsiteY2" fmla="*/ 0 h 338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1408" h="338107">
                <a:moveTo>
                  <a:pt x="0" y="338107"/>
                </a:moveTo>
                <a:cubicBezTo>
                  <a:pt x="293460" y="250831"/>
                  <a:pt x="586920" y="163556"/>
                  <a:pt x="750488" y="107205"/>
                </a:cubicBezTo>
                <a:cubicBezTo>
                  <a:pt x="914056" y="50854"/>
                  <a:pt x="947732" y="25427"/>
                  <a:pt x="981408" y="0"/>
                </a:cubicBezTo>
              </a:path>
            </a:pathLst>
          </a:cu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Freeform 15"/>
          <p:cNvSpPr/>
          <p:nvPr/>
        </p:nvSpPr>
        <p:spPr>
          <a:xfrm>
            <a:off x="4272011" y="5789047"/>
            <a:ext cx="115460" cy="387585"/>
          </a:xfrm>
          <a:custGeom>
            <a:avLst/>
            <a:gdLst>
              <a:gd name="connsiteX0" fmla="*/ 115460 w 115460"/>
              <a:gd name="connsiteY0" fmla="*/ 0 h 387585"/>
              <a:gd name="connsiteX1" fmla="*/ 49483 w 115460"/>
              <a:gd name="connsiteY1" fmla="*/ 173176 h 387585"/>
              <a:gd name="connsiteX2" fmla="*/ 0 w 115460"/>
              <a:gd name="connsiteY2" fmla="*/ 387585 h 387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460" h="387585">
                <a:moveTo>
                  <a:pt x="115460" y="0"/>
                </a:moveTo>
                <a:cubicBezTo>
                  <a:pt x="92093" y="54289"/>
                  <a:pt x="68726" y="108579"/>
                  <a:pt x="49483" y="173176"/>
                </a:cubicBezTo>
                <a:cubicBezTo>
                  <a:pt x="30240" y="237774"/>
                  <a:pt x="0" y="387585"/>
                  <a:pt x="0" y="387585"/>
                </a:cubicBezTo>
              </a:path>
            </a:pathLst>
          </a:cu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Freeform 16"/>
          <p:cNvSpPr/>
          <p:nvPr/>
        </p:nvSpPr>
        <p:spPr>
          <a:xfrm>
            <a:off x="4841062" y="5797293"/>
            <a:ext cx="651523" cy="338107"/>
          </a:xfrm>
          <a:custGeom>
            <a:avLst/>
            <a:gdLst>
              <a:gd name="connsiteX0" fmla="*/ 0 w 651523"/>
              <a:gd name="connsiteY0" fmla="*/ 0 h 338107"/>
              <a:gd name="connsiteX1" fmla="*/ 404110 w 651523"/>
              <a:gd name="connsiteY1" fmla="*/ 173177 h 338107"/>
              <a:gd name="connsiteX2" fmla="*/ 651523 w 651523"/>
              <a:gd name="connsiteY2" fmla="*/ 338107 h 338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1523" h="338107">
                <a:moveTo>
                  <a:pt x="0" y="0"/>
                </a:moveTo>
                <a:cubicBezTo>
                  <a:pt x="147761" y="58413"/>
                  <a:pt x="295523" y="116826"/>
                  <a:pt x="404110" y="173177"/>
                </a:cubicBezTo>
                <a:cubicBezTo>
                  <a:pt x="512697" y="229528"/>
                  <a:pt x="651523" y="338107"/>
                  <a:pt x="651523" y="338107"/>
                </a:cubicBezTo>
              </a:path>
            </a:pathLst>
          </a:cu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Freeform 17"/>
          <p:cNvSpPr/>
          <p:nvPr/>
        </p:nvSpPr>
        <p:spPr>
          <a:xfrm>
            <a:off x="5385373" y="5764312"/>
            <a:ext cx="989655" cy="272135"/>
          </a:xfrm>
          <a:custGeom>
            <a:avLst/>
            <a:gdLst>
              <a:gd name="connsiteX0" fmla="*/ 0 w 989655"/>
              <a:gd name="connsiteY0" fmla="*/ 0 h 272135"/>
              <a:gd name="connsiteX1" fmla="*/ 635028 w 989655"/>
              <a:gd name="connsiteY1" fmla="*/ 107205 h 272135"/>
              <a:gd name="connsiteX2" fmla="*/ 989655 w 989655"/>
              <a:gd name="connsiteY2" fmla="*/ 272135 h 272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9655" h="272135">
                <a:moveTo>
                  <a:pt x="0" y="0"/>
                </a:moveTo>
                <a:cubicBezTo>
                  <a:pt x="235042" y="30924"/>
                  <a:pt x="470085" y="61849"/>
                  <a:pt x="635028" y="107205"/>
                </a:cubicBezTo>
                <a:cubicBezTo>
                  <a:pt x="799971" y="152561"/>
                  <a:pt x="989655" y="272135"/>
                  <a:pt x="989655" y="272135"/>
                </a:cubicBezTo>
              </a:path>
            </a:pathLst>
          </a:cu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784321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/>
          <p:cNvSpPr txBox="1"/>
          <p:nvPr/>
        </p:nvSpPr>
        <p:spPr>
          <a:xfrm>
            <a:off x="5606179" y="4966431"/>
            <a:ext cx="5604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err="1" smtClean="0">
                <a:latin typeface="AhnbergHand"/>
                <a:cs typeface="AhnbergHand"/>
              </a:rPr>
              <a:t>WiFi</a:t>
            </a:r>
            <a:endParaRPr lang="en-AU" sz="1200" dirty="0">
              <a:latin typeface="AhnbergHand"/>
              <a:cs typeface="AhnbergHand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599200" y="4991563"/>
            <a:ext cx="7645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 smtClean="0">
                <a:latin typeface="AhnbergHand"/>
                <a:cs typeface="AhnbergHand"/>
              </a:rPr>
              <a:t>Cellular</a:t>
            </a:r>
            <a:endParaRPr lang="en-AU" sz="1100" dirty="0">
              <a:latin typeface="AhnbergHand"/>
              <a:cs typeface="AhnbergHand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067898" y="4988614"/>
            <a:ext cx="5139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dirty="0" smtClean="0">
                <a:latin typeface="AhnbergHand"/>
                <a:cs typeface="AhnbergHand"/>
              </a:rPr>
              <a:t>USB</a:t>
            </a:r>
            <a:endParaRPr lang="en-AU" sz="1000" dirty="0">
              <a:latin typeface="AhnbergHand"/>
              <a:cs typeface="AhnbergHand"/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5880200" y="4840685"/>
            <a:ext cx="247414" cy="189670"/>
          </a:xfrm>
          <a:custGeom>
            <a:avLst/>
            <a:gdLst>
              <a:gd name="connsiteX0" fmla="*/ 247414 w 247414"/>
              <a:gd name="connsiteY0" fmla="*/ 0 h 189670"/>
              <a:gd name="connsiteX1" fmla="*/ 0 w 247414"/>
              <a:gd name="connsiteY1" fmla="*/ 189670 h 189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7414" h="189670">
                <a:moveTo>
                  <a:pt x="247414" y="0"/>
                </a:moveTo>
                <a:lnTo>
                  <a:pt x="0" y="189670"/>
                </a:lnTo>
              </a:path>
            </a:pathLst>
          </a:cu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6" name="Freeform 45"/>
          <p:cNvSpPr/>
          <p:nvPr/>
        </p:nvSpPr>
        <p:spPr>
          <a:xfrm>
            <a:off x="6284309" y="4848932"/>
            <a:ext cx="16495" cy="148437"/>
          </a:xfrm>
          <a:custGeom>
            <a:avLst/>
            <a:gdLst>
              <a:gd name="connsiteX0" fmla="*/ 16495 w 16495"/>
              <a:gd name="connsiteY0" fmla="*/ 0 h 148437"/>
              <a:gd name="connsiteX1" fmla="*/ 0 w 16495"/>
              <a:gd name="connsiteY1" fmla="*/ 148437 h 148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495" h="148437">
                <a:moveTo>
                  <a:pt x="16495" y="0"/>
                </a:moveTo>
                <a:lnTo>
                  <a:pt x="0" y="148437"/>
                </a:lnTo>
              </a:path>
            </a:pathLst>
          </a:cu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7" name="Freeform 46"/>
          <p:cNvSpPr/>
          <p:nvPr/>
        </p:nvSpPr>
        <p:spPr>
          <a:xfrm>
            <a:off x="6638936" y="4848932"/>
            <a:ext cx="230919" cy="98958"/>
          </a:xfrm>
          <a:custGeom>
            <a:avLst/>
            <a:gdLst>
              <a:gd name="connsiteX0" fmla="*/ 0 w 230919"/>
              <a:gd name="connsiteY0" fmla="*/ 0 h 98958"/>
              <a:gd name="connsiteX1" fmla="*/ 230919 w 230919"/>
              <a:gd name="connsiteY1" fmla="*/ 98958 h 9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0919" h="98958">
                <a:moveTo>
                  <a:pt x="0" y="0"/>
                </a:moveTo>
                <a:lnTo>
                  <a:pt x="230919" y="98958"/>
                </a:lnTo>
              </a:path>
            </a:pathLst>
          </a:cu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27" name="Group 26"/>
          <p:cNvGrpSpPr/>
          <p:nvPr/>
        </p:nvGrpSpPr>
        <p:grpSpPr>
          <a:xfrm>
            <a:off x="4253589" y="4210968"/>
            <a:ext cx="3714682" cy="608555"/>
            <a:chOff x="488521" y="5018826"/>
            <a:chExt cx="3714682" cy="608555"/>
          </a:xfrm>
          <a:solidFill>
            <a:schemeClr val="bg1"/>
          </a:solidFill>
        </p:grpSpPr>
        <p:sp>
          <p:nvSpPr>
            <p:cNvPr id="28" name="TextBox 27"/>
            <p:cNvSpPr txBox="1"/>
            <p:nvPr/>
          </p:nvSpPr>
          <p:spPr>
            <a:xfrm>
              <a:off x="723279" y="5126895"/>
              <a:ext cx="3167220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hnbergHand"/>
                  <a:cs typeface="AhnbergHand"/>
                </a:rPr>
                <a:t>Access Network Services</a:t>
              </a:r>
              <a:endParaRPr lang="en-US" dirty="0">
                <a:latin typeface="AhnbergHand"/>
                <a:cs typeface="AhnbergHand"/>
              </a:endParaRPr>
            </a:p>
          </p:txBody>
        </p:sp>
        <p:sp>
          <p:nvSpPr>
            <p:cNvPr id="29" name="Freeform 28"/>
            <p:cNvSpPr/>
            <p:nvPr/>
          </p:nvSpPr>
          <p:spPr>
            <a:xfrm>
              <a:off x="488521" y="5018826"/>
              <a:ext cx="3714682" cy="608555"/>
            </a:xfrm>
            <a:custGeom>
              <a:avLst/>
              <a:gdLst>
                <a:gd name="connsiteX0" fmla="*/ 0 w 3714682"/>
                <a:gd name="connsiteY0" fmla="*/ 31839 h 608555"/>
                <a:gd name="connsiteX1" fmla="*/ 19538 w 3714682"/>
                <a:gd name="connsiteY1" fmla="*/ 422609 h 608555"/>
                <a:gd name="connsiteX2" fmla="*/ 19538 w 3714682"/>
                <a:gd name="connsiteY2" fmla="*/ 539839 h 608555"/>
                <a:gd name="connsiteX3" fmla="*/ 185615 w 3714682"/>
                <a:gd name="connsiteY3" fmla="*/ 520301 h 608555"/>
                <a:gd name="connsiteX4" fmla="*/ 1651000 w 3714682"/>
                <a:gd name="connsiteY4" fmla="*/ 608224 h 608555"/>
                <a:gd name="connsiteX5" fmla="*/ 3516923 w 3714682"/>
                <a:gd name="connsiteY5" fmla="*/ 549609 h 608555"/>
                <a:gd name="connsiteX6" fmla="*/ 3673231 w 3714682"/>
                <a:gd name="connsiteY6" fmla="*/ 530070 h 608555"/>
                <a:gd name="connsiteX7" fmla="*/ 3634154 w 3714682"/>
                <a:gd name="connsiteY7" fmla="*/ 178378 h 608555"/>
                <a:gd name="connsiteX8" fmla="*/ 3595077 w 3714682"/>
                <a:gd name="connsiteY8" fmla="*/ 12301 h 608555"/>
                <a:gd name="connsiteX9" fmla="*/ 3468077 w 3714682"/>
                <a:gd name="connsiteY9" fmla="*/ 12301 h 608555"/>
                <a:gd name="connsiteX10" fmla="*/ 156308 w 3714682"/>
                <a:gd name="connsiteY10" fmla="*/ 12301 h 608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14682" h="608555">
                  <a:moveTo>
                    <a:pt x="0" y="31839"/>
                  </a:moveTo>
                  <a:cubicBezTo>
                    <a:pt x="8141" y="184891"/>
                    <a:pt x="16282" y="337943"/>
                    <a:pt x="19538" y="422609"/>
                  </a:cubicBezTo>
                  <a:cubicBezTo>
                    <a:pt x="22794" y="507275"/>
                    <a:pt x="-8141" y="523557"/>
                    <a:pt x="19538" y="539839"/>
                  </a:cubicBezTo>
                  <a:cubicBezTo>
                    <a:pt x="47217" y="556121"/>
                    <a:pt x="-86295" y="508904"/>
                    <a:pt x="185615" y="520301"/>
                  </a:cubicBezTo>
                  <a:cubicBezTo>
                    <a:pt x="457525" y="531698"/>
                    <a:pt x="1095782" y="603339"/>
                    <a:pt x="1651000" y="608224"/>
                  </a:cubicBezTo>
                  <a:cubicBezTo>
                    <a:pt x="2206218" y="613109"/>
                    <a:pt x="3179885" y="562635"/>
                    <a:pt x="3516923" y="549609"/>
                  </a:cubicBezTo>
                  <a:cubicBezTo>
                    <a:pt x="3853961" y="536583"/>
                    <a:pt x="3653693" y="591942"/>
                    <a:pt x="3673231" y="530070"/>
                  </a:cubicBezTo>
                  <a:cubicBezTo>
                    <a:pt x="3692769" y="468198"/>
                    <a:pt x="3647180" y="264673"/>
                    <a:pt x="3634154" y="178378"/>
                  </a:cubicBezTo>
                  <a:cubicBezTo>
                    <a:pt x="3621128" y="92083"/>
                    <a:pt x="3622756" y="39980"/>
                    <a:pt x="3595077" y="12301"/>
                  </a:cubicBezTo>
                  <a:cubicBezTo>
                    <a:pt x="3567398" y="-15378"/>
                    <a:pt x="3468077" y="12301"/>
                    <a:pt x="3468077" y="12301"/>
                  </a:cubicBezTo>
                  <a:lnTo>
                    <a:pt x="156308" y="12301"/>
                  </a:lnTo>
                </a:path>
              </a:pathLst>
            </a:custGeom>
            <a:grpFill/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826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Powderfinger Type"/>
                <a:cs typeface="Powderfinger Type"/>
              </a:rPr>
              <a:t>The VPN approach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81193" y="3445863"/>
            <a:ext cx="1085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hnbergHand"/>
                <a:cs typeface="AhnbergHand"/>
              </a:rPr>
              <a:t>Raw IP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747118" y="1301234"/>
            <a:ext cx="1367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Application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5608925" y="1226496"/>
            <a:ext cx="1851387" cy="567885"/>
          </a:xfrm>
          <a:custGeom>
            <a:avLst/>
            <a:gdLst>
              <a:gd name="connsiteX0" fmla="*/ 0 w 1851387"/>
              <a:gd name="connsiteY0" fmla="*/ 0 h 567885"/>
              <a:gd name="connsiteX1" fmla="*/ 58616 w 1851387"/>
              <a:gd name="connsiteY1" fmla="*/ 322385 h 567885"/>
              <a:gd name="connsiteX2" fmla="*/ 58616 w 1851387"/>
              <a:gd name="connsiteY2" fmla="*/ 498231 h 567885"/>
              <a:gd name="connsiteX3" fmla="*/ 58616 w 1851387"/>
              <a:gd name="connsiteY3" fmla="*/ 547077 h 567885"/>
              <a:gd name="connsiteX4" fmla="*/ 195385 w 1851387"/>
              <a:gd name="connsiteY4" fmla="*/ 517769 h 567885"/>
              <a:gd name="connsiteX5" fmla="*/ 1660769 w 1851387"/>
              <a:gd name="connsiteY5" fmla="*/ 566615 h 567885"/>
              <a:gd name="connsiteX6" fmla="*/ 1826846 w 1851387"/>
              <a:gd name="connsiteY6" fmla="*/ 547077 h 567885"/>
              <a:gd name="connsiteX7" fmla="*/ 1826846 w 1851387"/>
              <a:gd name="connsiteY7" fmla="*/ 478692 h 567885"/>
              <a:gd name="connsiteX8" fmla="*/ 1836616 w 1851387"/>
              <a:gd name="connsiteY8" fmla="*/ 78154 h 567885"/>
              <a:gd name="connsiteX9" fmla="*/ 1768231 w 1851387"/>
              <a:gd name="connsiteY9" fmla="*/ 29308 h 567885"/>
              <a:gd name="connsiteX10" fmla="*/ 996462 w 1851387"/>
              <a:gd name="connsiteY10" fmla="*/ 9769 h 567885"/>
              <a:gd name="connsiteX11" fmla="*/ 146539 w 1851387"/>
              <a:gd name="connsiteY11" fmla="*/ 9769 h 567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51387" h="567885">
                <a:moveTo>
                  <a:pt x="0" y="0"/>
                </a:moveTo>
                <a:cubicBezTo>
                  <a:pt x="24423" y="119673"/>
                  <a:pt x="48847" y="239346"/>
                  <a:pt x="58616" y="322385"/>
                </a:cubicBezTo>
                <a:cubicBezTo>
                  <a:pt x="68385" y="405424"/>
                  <a:pt x="58616" y="498231"/>
                  <a:pt x="58616" y="498231"/>
                </a:cubicBezTo>
                <a:cubicBezTo>
                  <a:pt x="58616" y="535680"/>
                  <a:pt x="35821" y="543821"/>
                  <a:pt x="58616" y="547077"/>
                </a:cubicBezTo>
                <a:cubicBezTo>
                  <a:pt x="81411" y="550333"/>
                  <a:pt x="-71640" y="514513"/>
                  <a:pt x="195385" y="517769"/>
                </a:cubicBezTo>
                <a:cubicBezTo>
                  <a:pt x="462410" y="521025"/>
                  <a:pt x="1388859" y="561730"/>
                  <a:pt x="1660769" y="566615"/>
                </a:cubicBezTo>
                <a:cubicBezTo>
                  <a:pt x="1932679" y="571500"/>
                  <a:pt x="1799167" y="561731"/>
                  <a:pt x="1826846" y="547077"/>
                </a:cubicBezTo>
                <a:cubicBezTo>
                  <a:pt x="1854525" y="532423"/>
                  <a:pt x="1825218" y="556846"/>
                  <a:pt x="1826846" y="478692"/>
                </a:cubicBezTo>
                <a:cubicBezTo>
                  <a:pt x="1828474" y="400538"/>
                  <a:pt x="1846385" y="153051"/>
                  <a:pt x="1836616" y="78154"/>
                </a:cubicBezTo>
                <a:cubicBezTo>
                  <a:pt x="1826847" y="3257"/>
                  <a:pt x="1908257" y="40705"/>
                  <a:pt x="1768231" y="29308"/>
                </a:cubicBezTo>
                <a:cubicBezTo>
                  <a:pt x="1628205" y="17911"/>
                  <a:pt x="1266744" y="13025"/>
                  <a:pt x="996462" y="9769"/>
                </a:cubicBezTo>
                <a:cubicBezTo>
                  <a:pt x="726180" y="6513"/>
                  <a:pt x="146539" y="9769"/>
                  <a:pt x="146539" y="9769"/>
                </a:cubicBez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465790" y="4280264"/>
            <a:ext cx="3167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Access Network Services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5985546" y="3868610"/>
            <a:ext cx="582507" cy="273564"/>
          </a:xfrm>
          <a:custGeom>
            <a:avLst/>
            <a:gdLst>
              <a:gd name="connsiteX0" fmla="*/ 120235 w 582507"/>
              <a:gd name="connsiteY0" fmla="*/ 0 h 273564"/>
              <a:gd name="connsiteX1" fmla="*/ 130005 w 582507"/>
              <a:gd name="connsiteY1" fmla="*/ 166077 h 273564"/>
              <a:gd name="connsiteX2" fmla="*/ 3005 w 582507"/>
              <a:gd name="connsiteY2" fmla="*/ 175846 h 273564"/>
              <a:gd name="connsiteX3" fmla="*/ 276543 w 582507"/>
              <a:gd name="connsiteY3" fmla="*/ 273538 h 273564"/>
              <a:gd name="connsiteX4" fmla="*/ 579389 w 582507"/>
              <a:gd name="connsiteY4" fmla="*/ 185615 h 273564"/>
              <a:gd name="connsiteX5" fmla="*/ 432851 w 582507"/>
              <a:gd name="connsiteY5" fmla="*/ 185615 h 273564"/>
              <a:gd name="connsiteX6" fmla="*/ 413312 w 582507"/>
              <a:gd name="connsiteY6" fmla="*/ 48846 h 273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2507" h="273564">
                <a:moveTo>
                  <a:pt x="120235" y="0"/>
                </a:moveTo>
                <a:cubicBezTo>
                  <a:pt x="134889" y="68384"/>
                  <a:pt x="149543" y="136769"/>
                  <a:pt x="130005" y="166077"/>
                </a:cubicBezTo>
                <a:cubicBezTo>
                  <a:pt x="110467" y="195385"/>
                  <a:pt x="-21418" y="157936"/>
                  <a:pt x="3005" y="175846"/>
                </a:cubicBezTo>
                <a:cubicBezTo>
                  <a:pt x="27428" y="193756"/>
                  <a:pt x="180479" y="271910"/>
                  <a:pt x="276543" y="273538"/>
                </a:cubicBezTo>
                <a:cubicBezTo>
                  <a:pt x="372607" y="275166"/>
                  <a:pt x="553338" y="200269"/>
                  <a:pt x="579389" y="185615"/>
                </a:cubicBezTo>
                <a:cubicBezTo>
                  <a:pt x="605440" y="170961"/>
                  <a:pt x="460531" y="208410"/>
                  <a:pt x="432851" y="185615"/>
                </a:cubicBezTo>
                <a:cubicBezTo>
                  <a:pt x="405171" y="162820"/>
                  <a:pt x="413312" y="48846"/>
                  <a:pt x="413312" y="4884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54748" y="3536776"/>
            <a:ext cx="35259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The VPN Application Approach:</a:t>
            </a:r>
          </a:p>
          <a:p>
            <a:endParaRPr lang="en-US" dirty="0">
              <a:latin typeface="AhnbergHand"/>
              <a:cs typeface="AhnbergHand"/>
            </a:endParaRPr>
          </a:p>
          <a:p>
            <a:r>
              <a:rPr lang="en-US" dirty="0" smtClean="0">
                <a:latin typeface="AhnbergHand"/>
                <a:cs typeface="AhnbergHand"/>
              </a:rPr>
              <a:t>Hide the application traffic from both the local platform as well as the local network</a:t>
            </a:r>
          </a:p>
          <a:p>
            <a:endParaRPr lang="en-US" dirty="0" smtClean="0">
              <a:latin typeface="AhnbergHand"/>
              <a:cs typeface="AhnbergHand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4546183" y="3315746"/>
            <a:ext cx="3200817" cy="547077"/>
          </a:xfrm>
          <a:custGeom>
            <a:avLst/>
            <a:gdLst>
              <a:gd name="connsiteX0" fmla="*/ 0 w 1543539"/>
              <a:gd name="connsiteY0" fmla="*/ 0 h 547077"/>
              <a:gd name="connsiteX1" fmla="*/ 48846 w 1543539"/>
              <a:gd name="connsiteY1" fmla="*/ 410308 h 547077"/>
              <a:gd name="connsiteX2" fmla="*/ 48846 w 1543539"/>
              <a:gd name="connsiteY2" fmla="*/ 537308 h 547077"/>
              <a:gd name="connsiteX3" fmla="*/ 615462 w 1543539"/>
              <a:gd name="connsiteY3" fmla="*/ 537308 h 547077"/>
              <a:gd name="connsiteX4" fmla="*/ 1182077 w 1543539"/>
              <a:gd name="connsiteY4" fmla="*/ 547077 h 547077"/>
              <a:gd name="connsiteX5" fmla="*/ 1543539 w 1543539"/>
              <a:gd name="connsiteY5" fmla="*/ 537308 h 547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43539" h="547077">
                <a:moveTo>
                  <a:pt x="0" y="0"/>
                </a:moveTo>
                <a:cubicBezTo>
                  <a:pt x="20352" y="160378"/>
                  <a:pt x="40705" y="320757"/>
                  <a:pt x="48846" y="410308"/>
                </a:cubicBezTo>
                <a:cubicBezTo>
                  <a:pt x="56987" y="499859"/>
                  <a:pt x="-45590" y="516141"/>
                  <a:pt x="48846" y="537308"/>
                </a:cubicBezTo>
                <a:cubicBezTo>
                  <a:pt x="143282" y="558475"/>
                  <a:pt x="615462" y="537308"/>
                  <a:pt x="615462" y="537308"/>
                </a:cubicBezTo>
                <a:lnTo>
                  <a:pt x="1182077" y="547077"/>
                </a:lnTo>
                <a:cubicBezTo>
                  <a:pt x="1336756" y="547077"/>
                  <a:pt x="1483295" y="547077"/>
                  <a:pt x="1543539" y="537308"/>
                </a:cubicBezTo>
              </a:path>
            </a:pathLst>
          </a:custGeom>
          <a:ln>
            <a:solidFill>
              <a:srgbClr val="98480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4682952" y="3335285"/>
            <a:ext cx="3064048" cy="459154"/>
          </a:xfrm>
          <a:custGeom>
            <a:avLst/>
            <a:gdLst>
              <a:gd name="connsiteX0" fmla="*/ 1397000 w 1397000"/>
              <a:gd name="connsiteY0" fmla="*/ 459154 h 459154"/>
              <a:gd name="connsiteX1" fmla="*/ 1377462 w 1397000"/>
              <a:gd name="connsiteY1" fmla="*/ 146538 h 459154"/>
              <a:gd name="connsiteX2" fmla="*/ 1328616 w 1397000"/>
              <a:gd name="connsiteY2" fmla="*/ 29308 h 459154"/>
              <a:gd name="connsiteX3" fmla="*/ 1143000 w 1397000"/>
              <a:gd name="connsiteY3" fmla="*/ 0 h 459154"/>
              <a:gd name="connsiteX4" fmla="*/ 0 w 1397000"/>
              <a:gd name="connsiteY4" fmla="*/ 29308 h 459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7000" h="459154">
                <a:moveTo>
                  <a:pt x="1397000" y="459154"/>
                </a:moveTo>
                <a:cubicBezTo>
                  <a:pt x="1392929" y="338666"/>
                  <a:pt x="1388859" y="218179"/>
                  <a:pt x="1377462" y="146538"/>
                </a:cubicBezTo>
                <a:cubicBezTo>
                  <a:pt x="1366065" y="74897"/>
                  <a:pt x="1367693" y="53731"/>
                  <a:pt x="1328616" y="29308"/>
                </a:cubicBezTo>
                <a:cubicBezTo>
                  <a:pt x="1289539" y="4885"/>
                  <a:pt x="1364436" y="0"/>
                  <a:pt x="1143000" y="0"/>
                </a:cubicBezTo>
                <a:cubicBezTo>
                  <a:pt x="921564" y="0"/>
                  <a:pt x="0" y="29308"/>
                  <a:pt x="0" y="29308"/>
                </a:cubicBez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874856" y="2150180"/>
            <a:ext cx="2366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Application Library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4845549" y="2090387"/>
            <a:ext cx="2366496" cy="512945"/>
          </a:xfrm>
          <a:custGeom>
            <a:avLst/>
            <a:gdLst>
              <a:gd name="connsiteX0" fmla="*/ 0 w 2366496"/>
              <a:gd name="connsiteY0" fmla="*/ 19767 h 512945"/>
              <a:gd name="connsiteX1" fmla="*/ 29307 w 2366496"/>
              <a:gd name="connsiteY1" fmla="*/ 430075 h 512945"/>
              <a:gd name="connsiteX2" fmla="*/ 146538 w 2366496"/>
              <a:gd name="connsiteY2" fmla="*/ 430075 h 512945"/>
              <a:gd name="connsiteX3" fmla="*/ 2159000 w 2366496"/>
              <a:gd name="connsiteY3" fmla="*/ 508228 h 512945"/>
              <a:gd name="connsiteX4" fmla="*/ 2325077 w 2366496"/>
              <a:gd name="connsiteY4" fmla="*/ 488690 h 512945"/>
              <a:gd name="connsiteX5" fmla="*/ 2364153 w 2366496"/>
              <a:gd name="connsiteY5" fmla="*/ 361690 h 512945"/>
              <a:gd name="connsiteX6" fmla="*/ 2315307 w 2366496"/>
              <a:gd name="connsiteY6" fmla="*/ 49075 h 512945"/>
              <a:gd name="connsiteX7" fmla="*/ 2227384 w 2366496"/>
              <a:gd name="connsiteY7" fmla="*/ 49075 h 512945"/>
              <a:gd name="connsiteX8" fmla="*/ 898769 w 2366496"/>
              <a:gd name="connsiteY8" fmla="*/ 228 h 512945"/>
              <a:gd name="connsiteX9" fmla="*/ 166077 w 2366496"/>
              <a:gd name="connsiteY9" fmla="*/ 29536 h 512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66496" h="512945">
                <a:moveTo>
                  <a:pt x="0" y="19767"/>
                </a:moveTo>
                <a:cubicBezTo>
                  <a:pt x="2442" y="190728"/>
                  <a:pt x="4884" y="361690"/>
                  <a:pt x="29307" y="430075"/>
                </a:cubicBezTo>
                <a:cubicBezTo>
                  <a:pt x="53730" y="498460"/>
                  <a:pt x="146538" y="430075"/>
                  <a:pt x="146538" y="430075"/>
                </a:cubicBezTo>
                <a:lnTo>
                  <a:pt x="2159000" y="508228"/>
                </a:lnTo>
                <a:cubicBezTo>
                  <a:pt x="2522090" y="517997"/>
                  <a:pt x="2290885" y="513113"/>
                  <a:pt x="2325077" y="488690"/>
                </a:cubicBezTo>
                <a:cubicBezTo>
                  <a:pt x="2359269" y="464267"/>
                  <a:pt x="2365781" y="434959"/>
                  <a:pt x="2364153" y="361690"/>
                </a:cubicBezTo>
                <a:cubicBezTo>
                  <a:pt x="2362525" y="288421"/>
                  <a:pt x="2338102" y="101177"/>
                  <a:pt x="2315307" y="49075"/>
                </a:cubicBezTo>
                <a:cubicBezTo>
                  <a:pt x="2292512" y="-3027"/>
                  <a:pt x="2227384" y="49075"/>
                  <a:pt x="2227384" y="49075"/>
                </a:cubicBezTo>
                <a:lnTo>
                  <a:pt x="898769" y="228"/>
                </a:lnTo>
                <a:cubicBezTo>
                  <a:pt x="555218" y="-3028"/>
                  <a:pt x="166077" y="29536"/>
                  <a:pt x="166077" y="29536"/>
                </a:cubicBezTo>
              </a:path>
            </a:pathLst>
          </a:custGeom>
          <a:ln>
            <a:solidFill>
              <a:srgbClr val="98480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6162015" y="1826846"/>
            <a:ext cx="592670" cy="244519"/>
          </a:xfrm>
          <a:custGeom>
            <a:avLst/>
            <a:gdLst>
              <a:gd name="connsiteX0" fmla="*/ 129370 w 592670"/>
              <a:gd name="connsiteY0" fmla="*/ 0 h 244519"/>
              <a:gd name="connsiteX1" fmla="*/ 129370 w 592670"/>
              <a:gd name="connsiteY1" fmla="*/ 107462 h 244519"/>
              <a:gd name="connsiteX2" fmla="*/ 2370 w 592670"/>
              <a:gd name="connsiteY2" fmla="*/ 87923 h 244519"/>
              <a:gd name="connsiteX3" fmla="*/ 256370 w 592670"/>
              <a:gd name="connsiteY3" fmla="*/ 244231 h 244519"/>
              <a:gd name="connsiteX4" fmla="*/ 588523 w 592670"/>
              <a:gd name="connsiteY4" fmla="*/ 127000 h 244519"/>
              <a:gd name="connsiteX5" fmla="*/ 441985 w 592670"/>
              <a:gd name="connsiteY5" fmla="*/ 136769 h 244519"/>
              <a:gd name="connsiteX6" fmla="*/ 432216 w 592670"/>
              <a:gd name="connsiteY6" fmla="*/ 19539 h 24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670" h="244519">
                <a:moveTo>
                  <a:pt x="129370" y="0"/>
                </a:moveTo>
                <a:cubicBezTo>
                  <a:pt x="139953" y="46404"/>
                  <a:pt x="150537" y="92808"/>
                  <a:pt x="129370" y="107462"/>
                </a:cubicBezTo>
                <a:cubicBezTo>
                  <a:pt x="108203" y="122116"/>
                  <a:pt x="-18797" y="65128"/>
                  <a:pt x="2370" y="87923"/>
                </a:cubicBezTo>
                <a:cubicBezTo>
                  <a:pt x="23537" y="110718"/>
                  <a:pt x="158678" y="237718"/>
                  <a:pt x="256370" y="244231"/>
                </a:cubicBezTo>
                <a:cubicBezTo>
                  <a:pt x="354062" y="250744"/>
                  <a:pt x="557587" y="144910"/>
                  <a:pt x="588523" y="127000"/>
                </a:cubicBezTo>
                <a:cubicBezTo>
                  <a:pt x="619459" y="109090"/>
                  <a:pt x="468036" y="154679"/>
                  <a:pt x="441985" y="136769"/>
                </a:cubicBezTo>
                <a:cubicBezTo>
                  <a:pt x="415934" y="118859"/>
                  <a:pt x="432216" y="19539"/>
                  <a:pt x="432216" y="19539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5292165" y="5930873"/>
            <a:ext cx="3375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Virtual Connection Server</a:t>
            </a:r>
          </a:p>
        </p:txBody>
      </p:sp>
      <p:sp>
        <p:nvSpPr>
          <p:cNvPr id="30" name="Freeform 29"/>
          <p:cNvSpPr/>
          <p:nvPr/>
        </p:nvSpPr>
        <p:spPr>
          <a:xfrm>
            <a:off x="5330147" y="5847498"/>
            <a:ext cx="3357294" cy="552076"/>
          </a:xfrm>
          <a:custGeom>
            <a:avLst/>
            <a:gdLst>
              <a:gd name="connsiteX0" fmla="*/ 0 w 3357294"/>
              <a:gd name="connsiteY0" fmla="*/ 10130 h 552076"/>
              <a:gd name="connsiteX1" fmla="*/ 29308 w 3357294"/>
              <a:gd name="connsiteY1" fmla="*/ 479053 h 552076"/>
              <a:gd name="connsiteX2" fmla="*/ 117231 w 3357294"/>
              <a:gd name="connsiteY2" fmla="*/ 508361 h 552076"/>
              <a:gd name="connsiteX3" fmla="*/ 2969846 w 3357294"/>
              <a:gd name="connsiteY3" fmla="*/ 537669 h 552076"/>
              <a:gd name="connsiteX4" fmla="*/ 3311769 w 3357294"/>
              <a:gd name="connsiteY4" fmla="*/ 508361 h 552076"/>
              <a:gd name="connsiteX5" fmla="*/ 3321539 w 3357294"/>
              <a:gd name="connsiteY5" fmla="*/ 78515 h 552076"/>
              <a:gd name="connsiteX6" fmla="*/ 3262923 w 3357294"/>
              <a:gd name="connsiteY6" fmla="*/ 10130 h 552076"/>
              <a:gd name="connsiteX7" fmla="*/ 2266462 w 3357294"/>
              <a:gd name="connsiteY7" fmla="*/ 361 h 552076"/>
              <a:gd name="connsiteX8" fmla="*/ 117231 w 3357294"/>
              <a:gd name="connsiteY8" fmla="*/ 29669 h 552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57294" h="552076">
                <a:moveTo>
                  <a:pt x="0" y="10130"/>
                </a:moveTo>
                <a:cubicBezTo>
                  <a:pt x="4885" y="203072"/>
                  <a:pt x="9770" y="396015"/>
                  <a:pt x="29308" y="479053"/>
                </a:cubicBezTo>
                <a:cubicBezTo>
                  <a:pt x="48846" y="562091"/>
                  <a:pt x="117231" y="508361"/>
                  <a:pt x="117231" y="508361"/>
                </a:cubicBezTo>
                <a:lnTo>
                  <a:pt x="2969846" y="537669"/>
                </a:lnTo>
                <a:cubicBezTo>
                  <a:pt x="3502269" y="537669"/>
                  <a:pt x="3253154" y="584887"/>
                  <a:pt x="3311769" y="508361"/>
                </a:cubicBezTo>
                <a:cubicBezTo>
                  <a:pt x="3370384" y="431835"/>
                  <a:pt x="3329680" y="161553"/>
                  <a:pt x="3321539" y="78515"/>
                </a:cubicBezTo>
                <a:cubicBezTo>
                  <a:pt x="3313398" y="-4523"/>
                  <a:pt x="3438769" y="23156"/>
                  <a:pt x="3262923" y="10130"/>
                </a:cubicBezTo>
                <a:cubicBezTo>
                  <a:pt x="3087077" y="-2896"/>
                  <a:pt x="2266462" y="361"/>
                  <a:pt x="2266462" y="361"/>
                </a:cubicBezTo>
                <a:lnTo>
                  <a:pt x="117231" y="29669"/>
                </a:ln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4756589" y="2641795"/>
            <a:ext cx="3313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hnbergHand"/>
                <a:cs typeface="AhnbergHand"/>
              </a:rPr>
              <a:t>Virtual Connection Client</a:t>
            </a:r>
          </a:p>
        </p:txBody>
      </p:sp>
      <p:sp>
        <p:nvSpPr>
          <p:cNvPr id="39" name="Freeform 38"/>
          <p:cNvSpPr/>
          <p:nvPr/>
        </p:nvSpPr>
        <p:spPr>
          <a:xfrm>
            <a:off x="4681193" y="2603332"/>
            <a:ext cx="3357294" cy="552076"/>
          </a:xfrm>
          <a:custGeom>
            <a:avLst/>
            <a:gdLst>
              <a:gd name="connsiteX0" fmla="*/ 0 w 3357294"/>
              <a:gd name="connsiteY0" fmla="*/ 10130 h 552076"/>
              <a:gd name="connsiteX1" fmla="*/ 29308 w 3357294"/>
              <a:gd name="connsiteY1" fmla="*/ 479053 h 552076"/>
              <a:gd name="connsiteX2" fmla="*/ 117231 w 3357294"/>
              <a:gd name="connsiteY2" fmla="*/ 508361 h 552076"/>
              <a:gd name="connsiteX3" fmla="*/ 2969846 w 3357294"/>
              <a:gd name="connsiteY3" fmla="*/ 537669 h 552076"/>
              <a:gd name="connsiteX4" fmla="*/ 3311769 w 3357294"/>
              <a:gd name="connsiteY4" fmla="*/ 508361 h 552076"/>
              <a:gd name="connsiteX5" fmla="*/ 3321539 w 3357294"/>
              <a:gd name="connsiteY5" fmla="*/ 78515 h 552076"/>
              <a:gd name="connsiteX6" fmla="*/ 3262923 w 3357294"/>
              <a:gd name="connsiteY6" fmla="*/ 10130 h 552076"/>
              <a:gd name="connsiteX7" fmla="*/ 2266462 w 3357294"/>
              <a:gd name="connsiteY7" fmla="*/ 361 h 552076"/>
              <a:gd name="connsiteX8" fmla="*/ 117231 w 3357294"/>
              <a:gd name="connsiteY8" fmla="*/ 29669 h 552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57294" h="552076">
                <a:moveTo>
                  <a:pt x="0" y="10130"/>
                </a:moveTo>
                <a:cubicBezTo>
                  <a:pt x="4885" y="203072"/>
                  <a:pt x="9770" y="396015"/>
                  <a:pt x="29308" y="479053"/>
                </a:cubicBezTo>
                <a:cubicBezTo>
                  <a:pt x="48846" y="562091"/>
                  <a:pt x="117231" y="508361"/>
                  <a:pt x="117231" y="508361"/>
                </a:cubicBezTo>
                <a:lnTo>
                  <a:pt x="2969846" y="537669"/>
                </a:lnTo>
                <a:cubicBezTo>
                  <a:pt x="3502269" y="537669"/>
                  <a:pt x="3253154" y="584887"/>
                  <a:pt x="3311769" y="508361"/>
                </a:cubicBezTo>
                <a:cubicBezTo>
                  <a:pt x="3370384" y="431835"/>
                  <a:pt x="3329680" y="161553"/>
                  <a:pt x="3321539" y="78515"/>
                </a:cubicBezTo>
                <a:cubicBezTo>
                  <a:pt x="3313398" y="-4523"/>
                  <a:pt x="3438769" y="23156"/>
                  <a:pt x="3262923" y="10130"/>
                </a:cubicBezTo>
                <a:cubicBezTo>
                  <a:pt x="3087077" y="-2896"/>
                  <a:pt x="2266462" y="361"/>
                  <a:pt x="2266462" y="361"/>
                </a:cubicBezTo>
                <a:lnTo>
                  <a:pt x="117231" y="29669"/>
                </a:ln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5985546" y="3106582"/>
            <a:ext cx="582507" cy="273564"/>
          </a:xfrm>
          <a:custGeom>
            <a:avLst/>
            <a:gdLst>
              <a:gd name="connsiteX0" fmla="*/ 120235 w 582507"/>
              <a:gd name="connsiteY0" fmla="*/ 0 h 273564"/>
              <a:gd name="connsiteX1" fmla="*/ 130005 w 582507"/>
              <a:gd name="connsiteY1" fmla="*/ 166077 h 273564"/>
              <a:gd name="connsiteX2" fmla="*/ 3005 w 582507"/>
              <a:gd name="connsiteY2" fmla="*/ 175846 h 273564"/>
              <a:gd name="connsiteX3" fmla="*/ 276543 w 582507"/>
              <a:gd name="connsiteY3" fmla="*/ 273538 h 273564"/>
              <a:gd name="connsiteX4" fmla="*/ 579389 w 582507"/>
              <a:gd name="connsiteY4" fmla="*/ 185615 h 273564"/>
              <a:gd name="connsiteX5" fmla="*/ 432851 w 582507"/>
              <a:gd name="connsiteY5" fmla="*/ 185615 h 273564"/>
              <a:gd name="connsiteX6" fmla="*/ 413312 w 582507"/>
              <a:gd name="connsiteY6" fmla="*/ 48846 h 273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2507" h="273564">
                <a:moveTo>
                  <a:pt x="120235" y="0"/>
                </a:moveTo>
                <a:cubicBezTo>
                  <a:pt x="134889" y="68384"/>
                  <a:pt x="149543" y="136769"/>
                  <a:pt x="130005" y="166077"/>
                </a:cubicBezTo>
                <a:cubicBezTo>
                  <a:pt x="110467" y="195385"/>
                  <a:pt x="-21418" y="157936"/>
                  <a:pt x="3005" y="175846"/>
                </a:cubicBezTo>
                <a:cubicBezTo>
                  <a:pt x="27428" y="193756"/>
                  <a:pt x="180479" y="271910"/>
                  <a:pt x="276543" y="273538"/>
                </a:cubicBezTo>
                <a:cubicBezTo>
                  <a:pt x="372607" y="275166"/>
                  <a:pt x="553338" y="200269"/>
                  <a:pt x="579389" y="185615"/>
                </a:cubicBezTo>
                <a:cubicBezTo>
                  <a:pt x="605440" y="170961"/>
                  <a:pt x="460531" y="208410"/>
                  <a:pt x="432851" y="185615"/>
                </a:cubicBezTo>
                <a:cubicBezTo>
                  <a:pt x="405171" y="162820"/>
                  <a:pt x="413312" y="48846"/>
                  <a:pt x="413312" y="4884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3961857" y="1875692"/>
            <a:ext cx="2984066" cy="3923053"/>
          </a:xfrm>
          <a:custGeom>
            <a:avLst/>
            <a:gdLst>
              <a:gd name="connsiteX0" fmla="*/ 2984066 w 2984066"/>
              <a:gd name="connsiteY0" fmla="*/ 0 h 3923053"/>
              <a:gd name="connsiteX1" fmla="*/ 2466297 w 2984066"/>
              <a:gd name="connsiteY1" fmla="*/ 683846 h 3923053"/>
              <a:gd name="connsiteX2" fmla="*/ 1860605 w 2984066"/>
              <a:gd name="connsiteY2" fmla="*/ 1113693 h 3923053"/>
              <a:gd name="connsiteX3" fmla="*/ 141220 w 2984066"/>
              <a:gd name="connsiteY3" fmla="*/ 1250462 h 3923053"/>
              <a:gd name="connsiteX4" fmla="*/ 102143 w 2984066"/>
              <a:gd name="connsiteY4" fmla="*/ 3135923 h 3923053"/>
              <a:gd name="connsiteX5" fmla="*/ 141220 w 2984066"/>
              <a:gd name="connsiteY5" fmla="*/ 3731846 h 3923053"/>
              <a:gd name="connsiteX6" fmla="*/ 1704297 w 2984066"/>
              <a:gd name="connsiteY6" fmla="*/ 3653693 h 3923053"/>
              <a:gd name="connsiteX7" fmla="*/ 2368605 w 2984066"/>
              <a:gd name="connsiteY7" fmla="*/ 3888154 h 3923053"/>
              <a:gd name="connsiteX8" fmla="*/ 2349066 w 2984066"/>
              <a:gd name="connsiteY8" fmla="*/ 3731846 h 3923053"/>
              <a:gd name="connsiteX9" fmla="*/ 2358835 w 2984066"/>
              <a:gd name="connsiteY9" fmla="*/ 3917462 h 3923053"/>
              <a:gd name="connsiteX10" fmla="*/ 2075528 w 2984066"/>
              <a:gd name="connsiteY10" fmla="*/ 3878385 h 3923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84066" h="3923053">
                <a:moveTo>
                  <a:pt x="2984066" y="0"/>
                </a:moveTo>
                <a:cubicBezTo>
                  <a:pt x="2818803" y="249115"/>
                  <a:pt x="2653540" y="498231"/>
                  <a:pt x="2466297" y="683846"/>
                </a:cubicBezTo>
                <a:cubicBezTo>
                  <a:pt x="2279054" y="869461"/>
                  <a:pt x="2248118" y="1019257"/>
                  <a:pt x="1860605" y="1113693"/>
                </a:cubicBezTo>
                <a:cubicBezTo>
                  <a:pt x="1473092" y="1208129"/>
                  <a:pt x="434297" y="913424"/>
                  <a:pt x="141220" y="1250462"/>
                </a:cubicBezTo>
                <a:cubicBezTo>
                  <a:pt x="-151857" y="1587500"/>
                  <a:pt x="102143" y="2722359"/>
                  <a:pt x="102143" y="3135923"/>
                </a:cubicBezTo>
                <a:cubicBezTo>
                  <a:pt x="102143" y="3549487"/>
                  <a:pt x="-125806" y="3645551"/>
                  <a:pt x="141220" y="3731846"/>
                </a:cubicBezTo>
                <a:cubicBezTo>
                  <a:pt x="408246" y="3818141"/>
                  <a:pt x="1333066" y="3627642"/>
                  <a:pt x="1704297" y="3653693"/>
                </a:cubicBezTo>
                <a:cubicBezTo>
                  <a:pt x="2075528" y="3679744"/>
                  <a:pt x="2261143" y="3875129"/>
                  <a:pt x="2368605" y="3888154"/>
                </a:cubicBezTo>
                <a:cubicBezTo>
                  <a:pt x="2476066" y="3901180"/>
                  <a:pt x="2350694" y="3726961"/>
                  <a:pt x="2349066" y="3731846"/>
                </a:cubicBezTo>
                <a:cubicBezTo>
                  <a:pt x="2347438" y="3736731"/>
                  <a:pt x="2404425" y="3893039"/>
                  <a:pt x="2358835" y="3917462"/>
                </a:cubicBezTo>
                <a:cubicBezTo>
                  <a:pt x="2313245" y="3941885"/>
                  <a:pt x="2075528" y="3878385"/>
                  <a:pt x="2075528" y="3878385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5179194" y="3028461"/>
            <a:ext cx="805659" cy="2770283"/>
          </a:xfrm>
          <a:custGeom>
            <a:avLst/>
            <a:gdLst>
              <a:gd name="connsiteX0" fmla="*/ 993691 w 1342633"/>
              <a:gd name="connsiteY0" fmla="*/ 0 h 2292666"/>
              <a:gd name="connsiteX1" fmla="*/ 26537 w 1342633"/>
              <a:gd name="connsiteY1" fmla="*/ 664307 h 2292666"/>
              <a:gd name="connsiteX2" fmla="*/ 358691 w 1342633"/>
              <a:gd name="connsiteY2" fmla="*/ 1328615 h 2292666"/>
              <a:gd name="connsiteX3" fmla="*/ 1267230 w 1342633"/>
              <a:gd name="connsiteY3" fmla="*/ 2256692 h 2292666"/>
              <a:gd name="connsiteX4" fmla="*/ 1296537 w 1342633"/>
              <a:gd name="connsiteY4" fmla="*/ 2119923 h 2292666"/>
              <a:gd name="connsiteX5" fmla="*/ 1325845 w 1342633"/>
              <a:gd name="connsiteY5" fmla="*/ 2286000 h 2292666"/>
              <a:gd name="connsiteX6" fmla="*/ 1071845 w 1342633"/>
              <a:gd name="connsiteY6" fmla="*/ 2246923 h 2292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2633" h="2292666">
                <a:moveTo>
                  <a:pt x="993691" y="0"/>
                </a:moveTo>
                <a:cubicBezTo>
                  <a:pt x="563030" y="221435"/>
                  <a:pt x="132370" y="442871"/>
                  <a:pt x="26537" y="664307"/>
                </a:cubicBezTo>
                <a:cubicBezTo>
                  <a:pt x="-79296" y="885743"/>
                  <a:pt x="151909" y="1063218"/>
                  <a:pt x="358691" y="1328615"/>
                </a:cubicBezTo>
                <a:cubicBezTo>
                  <a:pt x="565473" y="1594012"/>
                  <a:pt x="1110922" y="2124807"/>
                  <a:pt x="1267230" y="2256692"/>
                </a:cubicBezTo>
                <a:cubicBezTo>
                  <a:pt x="1423538" y="2388577"/>
                  <a:pt x="1286768" y="2115038"/>
                  <a:pt x="1296537" y="2119923"/>
                </a:cubicBezTo>
                <a:cubicBezTo>
                  <a:pt x="1306306" y="2124808"/>
                  <a:pt x="1363294" y="2264833"/>
                  <a:pt x="1325845" y="2286000"/>
                </a:cubicBezTo>
                <a:cubicBezTo>
                  <a:pt x="1288396" y="2307167"/>
                  <a:pt x="1071845" y="2246923"/>
                  <a:pt x="1071845" y="2246923"/>
                </a:cubicBez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5770079" y="3056059"/>
            <a:ext cx="797974" cy="2658769"/>
          </a:xfrm>
          <a:custGeom>
            <a:avLst/>
            <a:gdLst>
              <a:gd name="connsiteX0" fmla="*/ 208839 w 595638"/>
              <a:gd name="connsiteY0" fmla="*/ 0 h 2172230"/>
              <a:gd name="connsiteX1" fmla="*/ 13455 w 595638"/>
              <a:gd name="connsiteY1" fmla="*/ 713154 h 2172230"/>
              <a:gd name="connsiteX2" fmla="*/ 540993 w 595638"/>
              <a:gd name="connsiteY2" fmla="*/ 2100385 h 2172230"/>
              <a:gd name="connsiteX3" fmla="*/ 580070 w 595638"/>
              <a:gd name="connsiteY3" fmla="*/ 1992923 h 2172230"/>
              <a:gd name="connsiteX4" fmla="*/ 550762 w 595638"/>
              <a:gd name="connsiteY4" fmla="*/ 2159000 h 2172230"/>
              <a:gd name="connsiteX5" fmla="*/ 404224 w 595638"/>
              <a:gd name="connsiteY5" fmla="*/ 2090615 h 2172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638" h="2172230">
                <a:moveTo>
                  <a:pt x="208839" y="0"/>
                </a:moveTo>
                <a:cubicBezTo>
                  <a:pt x="83467" y="181545"/>
                  <a:pt x="-41904" y="363090"/>
                  <a:pt x="13455" y="713154"/>
                </a:cubicBezTo>
                <a:cubicBezTo>
                  <a:pt x="68814" y="1063218"/>
                  <a:pt x="446557" y="1887090"/>
                  <a:pt x="540993" y="2100385"/>
                </a:cubicBezTo>
                <a:cubicBezTo>
                  <a:pt x="635429" y="2313680"/>
                  <a:pt x="578442" y="1983154"/>
                  <a:pt x="580070" y="1992923"/>
                </a:cubicBezTo>
                <a:cubicBezTo>
                  <a:pt x="581698" y="2002692"/>
                  <a:pt x="580070" y="2142718"/>
                  <a:pt x="550762" y="2159000"/>
                </a:cubicBezTo>
                <a:cubicBezTo>
                  <a:pt x="521454" y="2175282"/>
                  <a:pt x="404224" y="2090615"/>
                  <a:pt x="404224" y="2090615"/>
                </a:cubicBezTo>
              </a:path>
            </a:pathLst>
          </a:custGeom>
          <a:ln>
            <a:solidFill>
              <a:srgbClr val="98480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6301154" y="3028462"/>
            <a:ext cx="840638" cy="2816638"/>
          </a:xfrm>
          <a:custGeom>
            <a:avLst/>
            <a:gdLst>
              <a:gd name="connsiteX0" fmla="*/ 0 w 840638"/>
              <a:gd name="connsiteY0" fmla="*/ 0 h 2269228"/>
              <a:gd name="connsiteX1" fmla="*/ 830384 w 840638"/>
              <a:gd name="connsiteY1" fmla="*/ 605692 h 2269228"/>
              <a:gd name="connsiteX2" fmla="*/ 459154 w 840638"/>
              <a:gd name="connsiteY2" fmla="*/ 2198076 h 2269228"/>
              <a:gd name="connsiteX3" fmla="*/ 390769 w 840638"/>
              <a:gd name="connsiteY3" fmla="*/ 2012461 h 2269228"/>
              <a:gd name="connsiteX4" fmla="*/ 429846 w 840638"/>
              <a:gd name="connsiteY4" fmla="*/ 2198076 h 2269228"/>
              <a:gd name="connsiteX5" fmla="*/ 664308 w 840638"/>
              <a:gd name="connsiteY5" fmla="*/ 2139461 h 226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0638" h="2269228">
                <a:moveTo>
                  <a:pt x="0" y="0"/>
                </a:moveTo>
                <a:cubicBezTo>
                  <a:pt x="376929" y="119673"/>
                  <a:pt x="753858" y="239346"/>
                  <a:pt x="830384" y="605692"/>
                </a:cubicBezTo>
                <a:cubicBezTo>
                  <a:pt x="906910" y="972038"/>
                  <a:pt x="532423" y="1963614"/>
                  <a:pt x="459154" y="2198076"/>
                </a:cubicBezTo>
                <a:cubicBezTo>
                  <a:pt x="385885" y="2432538"/>
                  <a:pt x="395654" y="2012461"/>
                  <a:pt x="390769" y="2012461"/>
                </a:cubicBezTo>
                <a:cubicBezTo>
                  <a:pt x="385884" y="2012461"/>
                  <a:pt x="384256" y="2176909"/>
                  <a:pt x="429846" y="2198076"/>
                </a:cubicBezTo>
                <a:cubicBezTo>
                  <a:pt x="475436" y="2219243"/>
                  <a:pt x="664308" y="2139461"/>
                  <a:pt x="664308" y="2139461"/>
                </a:cubicBezTo>
              </a:path>
            </a:pathLst>
          </a:custGeom>
          <a:ln>
            <a:solidFill>
              <a:srgbClr val="98480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Screen Shot 2015-11-20 at 2.16.3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57" y="2856635"/>
            <a:ext cx="1354345" cy="589228"/>
          </a:xfrm>
          <a:prstGeom prst="rect">
            <a:avLst/>
          </a:prstGeom>
        </p:spPr>
      </p:pic>
      <p:pic>
        <p:nvPicPr>
          <p:cNvPr id="13" name="Picture 12" descr="Screen Shot 2015-11-20 at 2.16.3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58" y="2886568"/>
            <a:ext cx="1382232" cy="450941"/>
          </a:xfrm>
          <a:prstGeom prst="rect">
            <a:avLst/>
          </a:prstGeom>
        </p:spPr>
      </p:pic>
      <p:pic>
        <p:nvPicPr>
          <p:cNvPr id="15" name="Picture 14" descr="Screen Shot 2015-11-20 at 2.16.2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524" y="2353453"/>
            <a:ext cx="1138390" cy="576684"/>
          </a:xfrm>
          <a:prstGeom prst="rect">
            <a:avLst/>
          </a:prstGeom>
        </p:spPr>
      </p:pic>
      <p:pic>
        <p:nvPicPr>
          <p:cNvPr id="16" name="Picture 15" descr="Screen Shot 2015-11-20 at 2.16.2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756" y="2240166"/>
            <a:ext cx="1456892" cy="663900"/>
          </a:xfrm>
          <a:prstGeom prst="rect">
            <a:avLst/>
          </a:prstGeom>
        </p:spPr>
      </p:pic>
      <p:pic>
        <p:nvPicPr>
          <p:cNvPr id="17" name="Picture 16" descr="Screen Shot 2015-11-20 at 2.16.18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87" y="1908216"/>
            <a:ext cx="1237646" cy="550065"/>
          </a:xfrm>
          <a:prstGeom prst="rect">
            <a:avLst/>
          </a:prstGeom>
        </p:spPr>
      </p:pic>
      <p:pic>
        <p:nvPicPr>
          <p:cNvPr id="18" name="Picture 17" descr="Screen Shot 2015-11-20 at 2.16.12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058" y="1663921"/>
            <a:ext cx="998267" cy="69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1887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4253589" y="4380804"/>
            <a:ext cx="3714682" cy="608555"/>
            <a:chOff x="488521" y="5018826"/>
            <a:chExt cx="3714682" cy="608555"/>
          </a:xfrm>
          <a:solidFill>
            <a:schemeClr val="bg1"/>
          </a:solidFill>
        </p:grpSpPr>
        <p:sp>
          <p:nvSpPr>
            <p:cNvPr id="28" name="TextBox 27"/>
            <p:cNvSpPr txBox="1"/>
            <p:nvPr/>
          </p:nvSpPr>
          <p:spPr>
            <a:xfrm>
              <a:off x="723279" y="5126895"/>
              <a:ext cx="3167220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hnbergHand"/>
                  <a:cs typeface="AhnbergHand"/>
                </a:rPr>
                <a:t>Access Network Services</a:t>
              </a:r>
              <a:endParaRPr lang="en-US" dirty="0">
                <a:latin typeface="AhnbergHand"/>
                <a:cs typeface="AhnbergHand"/>
              </a:endParaRPr>
            </a:p>
          </p:txBody>
        </p:sp>
        <p:sp>
          <p:nvSpPr>
            <p:cNvPr id="29" name="Freeform 28"/>
            <p:cNvSpPr/>
            <p:nvPr/>
          </p:nvSpPr>
          <p:spPr>
            <a:xfrm>
              <a:off x="488521" y="5018826"/>
              <a:ext cx="3714682" cy="608555"/>
            </a:xfrm>
            <a:custGeom>
              <a:avLst/>
              <a:gdLst>
                <a:gd name="connsiteX0" fmla="*/ 0 w 3714682"/>
                <a:gd name="connsiteY0" fmla="*/ 31839 h 608555"/>
                <a:gd name="connsiteX1" fmla="*/ 19538 w 3714682"/>
                <a:gd name="connsiteY1" fmla="*/ 422609 h 608555"/>
                <a:gd name="connsiteX2" fmla="*/ 19538 w 3714682"/>
                <a:gd name="connsiteY2" fmla="*/ 539839 h 608555"/>
                <a:gd name="connsiteX3" fmla="*/ 185615 w 3714682"/>
                <a:gd name="connsiteY3" fmla="*/ 520301 h 608555"/>
                <a:gd name="connsiteX4" fmla="*/ 1651000 w 3714682"/>
                <a:gd name="connsiteY4" fmla="*/ 608224 h 608555"/>
                <a:gd name="connsiteX5" fmla="*/ 3516923 w 3714682"/>
                <a:gd name="connsiteY5" fmla="*/ 549609 h 608555"/>
                <a:gd name="connsiteX6" fmla="*/ 3673231 w 3714682"/>
                <a:gd name="connsiteY6" fmla="*/ 530070 h 608555"/>
                <a:gd name="connsiteX7" fmla="*/ 3634154 w 3714682"/>
                <a:gd name="connsiteY7" fmla="*/ 178378 h 608555"/>
                <a:gd name="connsiteX8" fmla="*/ 3595077 w 3714682"/>
                <a:gd name="connsiteY8" fmla="*/ 12301 h 608555"/>
                <a:gd name="connsiteX9" fmla="*/ 3468077 w 3714682"/>
                <a:gd name="connsiteY9" fmla="*/ 12301 h 608555"/>
                <a:gd name="connsiteX10" fmla="*/ 156308 w 3714682"/>
                <a:gd name="connsiteY10" fmla="*/ 12301 h 608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14682" h="608555">
                  <a:moveTo>
                    <a:pt x="0" y="31839"/>
                  </a:moveTo>
                  <a:cubicBezTo>
                    <a:pt x="8141" y="184891"/>
                    <a:pt x="16282" y="337943"/>
                    <a:pt x="19538" y="422609"/>
                  </a:cubicBezTo>
                  <a:cubicBezTo>
                    <a:pt x="22794" y="507275"/>
                    <a:pt x="-8141" y="523557"/>
                    <a:pt x="19538" y="539839"/>
                  </a:cubicBezTo>
                  <a:cubicBezTo>
                    <a:pt x="47217" y="556121"/>
                    <a:pt x="-86295" y="508904"/>
                    <a:pt x="185615" y="520301"/>
                  </a:cubicBezTo>
                  <a:cubicBezTo>
                    <a:pt x="457525" y="531698"/>
                    <a:pt x="1095782" y="603339"/>
                    <a:pt x="1651000" y="608224"/>
                  </a:cubicBezTo>
                  <a:cubicBezTo>
                    <a:pt x="2206218" y="613109"/>
                    <a:pt x="3179885" y="562635"/>
                    <a:pt x="3516923" y="549609"/>
                  </a:cubicBezTo>
                  <a:cubicBezTo>
                    <a:pt x="3853961" y="536583"/>
                    <a:pt x="3653693" y="591942"/>
                    <a:pt x="3673231" y="530070"/>
                  </a:cubicBezTo>
                  <a:cubicBezTo>
                    <a:pt x="3692769" y="468198"/>
                    <a:pt x="3647180" y="264673"/>
                    <a:pt x="3634154" y="178378"/>
                  </a:cubicBezTo>
                  <a:cubicBezTo>
                    <a:pt x="3621128" y="92083"/>
                    <a:pt x="3622756" y="39980"/>
                    <a:pt x="3595077" y="12301"/>
                  </a:cubicBezTo>
                  <a:cubicBezTo>
                    <a:pt x="3567398" y="-15378"/>
                    <a:pt x="3468077" y="12301"/>
                    <a:pt x="3468077" y="12301"/>
                  </a:cubicBezTo>
                  <a:lnTo>
                    <a:pt x="156308" y="12301"/>
                  </a:lnTo>
                </a:path>
              </a:pathLst>
            </a:custGeom>
            <a:grpFill/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957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Powderfinger Type"/>
                <a:cs typeface="Powderfinger Type"/>
              </a:rPr>
              <a:t>The Application View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81193" y="3393030"/>
            <a:ext cx="1085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hnbergHand"/>
                <a:cs typeface="AhnbergHand"/>
              </a:rPr>
              <a:t>Raw IP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000437" y="2836633"/>
            <a:ext cx="2746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hnbergHand"/>
                <a:cs typeface="AhnbergHand"/>
              </a:rPr>
              <a:t>OS Platform Library</a:t>
            </a:r>
            <a:endParaRPr lang="en-US" dirty="0">
              <a:solidFill>
                <a:schemeClr val="bg1">
                  <a:lumMod val="65000"/>
                </a:schemeClr>
              </a:solidFill>
              <a:latin typeface="AhnbergHand"/>
              <a:cs typeface="AhnbergHand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747118" y="1248401"/>
            <a:ext cx="1763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hnbergHand"/>
                <a:cs typeface="AhnbergHand"/>
              </a:rPr>
              <a:t>FBApplication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5608925" y="1173663"/>
            <a:ext cx="1851387" cy="567885"/>
          </a:xfrm>
          <a:custGeom>
            <a:avLst/>
            <a:gdLst>
              <a:gd name="connsiteX0" fmla="*/ 0 w 1851387"/>
              <a:gd name="connsiteY0" fmla="*/ 0 h 567885"/>
              <a:gd name="connsiteX1" fmla="*/ 58616 w 1851387"/>
              <a:gd name="connsiteY1" fmla="*/ 322385 h 567885"/>
              <a:gd name="connsiteX2" fmla="*/ 58616 w 1851387"/>
              <a:gd name="connsiteY2" fmla="*/ 498231 h 567885"/>
              <a:gd name="connsiteX3" fmla="*/ 58616 w 1851387"/>
              <a:gd name="connsiteY3" fmla="*/ 547077 h 567885"/>
              <a:gd name="connsiteX4" fmla="*/ 195385 w 1851387"/>
              <a:gd name="connsiteY4" fmla="*/ 517769 h 567885"/>
              <a:gd name="connsiteX5" fmla="*/ 1660769 w 1851387"/>
              <a:gd name="connsiteY5" fmla="*/ 566615 h 567885"/>
              <a:gd name="connsiteX6" fmla="*/ 1826846 w 1851387"/>
              <a:gd name="connsiteY6" fmla="*/ 547077 h 567885"/>
              <a:gd name="connsiteX7" fmla="*/ 1826846 w 1851387"/>
              <a:gd name="connsiteY7" fmla="*/ 478692 h 567885"/>
              <a:gd name="connsiteX8" fmla="*/ 1836616 w 1851387"/>
              <a:gd name="connsiteY8" fmla="*/ 78154 h 567885"/>
              <a:gd name="connsiteX9" fmla="*/ 1768231 w 1851387"/>
              <a:gd name="connsiteY9" fmla="*/ 29308 h 567885"/>
              <a:gd name="connsiteX10" fmla="*/ 996462 w 1851387"/>
              <a:gd name="connsiteY10" fmla="*/ 9769 h 567885"/>
              <a:gd name="connsiteX11" fmla="*/ 146539 w 1851387"/>
              <a:gd name="connsiteY11" fmla="*/ 9769 h 567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51387" h="567885">
                <a:moveTo>
                  <a:pt x="0" y="0"/>
                </a:moveTo>
                <a:cubicBezTo>
                  <a:pt x="24423" y="119673"/>
                  <a:pt x="48847" y="239346"/>
                  <a:pt x="58616" y="322385"/>
                </a:cubicBezTo>
                <a:cubicBezTo>
                  <a:pt x="68385" y="405424"/>
                  <a:pt x="58616" y="498231"/>
                  <a:pt x="58616" y="498231"/>
                </a:cubicBezTo>
                <a:cubicBezTo>
                  <a:pt x="58616" y="535680"/>
                  <a:pt x="35821" y="543821"/>
                  <a:pt x="58616" y="547077"/>
                </a:cubicBezTo>
                <a:cubicBezTo>
                  <a:pt x="81411" y="550333"/>
                  <a:pt x="-71640" y="514513"/>
                  <a:pt x="195385" y="517769"/>
                </a:cubicBezTo>
                <a:cubicBezTo>
                  <a:pt x="462410" y="521025"/>
                  <a:pt x="1388859" y="561730"/>
                  <a:pt x="1660769" y="566615"/>
                </a:cubicBezTo>
                <a:cubicBezTo>
                  <a:pt x="1932679" y="571500"/>
                  <a:pt x="1799167" y="561731"/>
                  <a:pt x="1826846" y="547077"/>
                </a:cubicBezTo>
                <a:cubicBezTo>
                  <a:pt x="1854525" y="532423"/>
                  <a:pt x="1825218" y="556846"/>
                  <a:pt x="1826846" y="478692"/>
                </a:cubicBezTo>
                <a:cubicBezTo>
                  <a:pt x="1828474" y="400538"/>
                  <a:pt x="1846385" y="153051"/>
                  <a:pt x="1836616" y="78154"/>
                </a:cubicBezTo>
                <a:cubicBezTo>
                  <a:pt x="1826847" y="3257"/>
                  <a:pt x="1908257" y="40705"/>
                  <a:pt x="1768231" y="29308"/>
                </a:cubicBezTo>
                <a:cubicBezTo>
                  <a:pt x="1628205" y="17911"/>
                  <a:pt x="1266744" y="13025"/>
                  <a:pt x="996462" y="9769"/>
                </a:cubicBezTo>
                <a:cubicBezTo>
                  <a:pt x="726180" y="6513"/>
                  <a:pt x="146539" y="9769"/>
                  <a:pt x="146539" y="9769"/>
                </a:cubicBez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6000437" y="2762702"/>
            <a:ext cx="2870026" cy="515777"/>
          </a:xfrm>
          <a:custGeom>
            <a:avLst/>
            <a:gdLst>
              <a:gd name="connsiteX0" fmla="*/ 2790808 w 3262153"/>
              <a:gd name="connsiteY0" fmla="*/ 101024 h 610122"/>
              <a:gd name="connsiteX1" fmla="*/ 1979962 w 3262153"/>
              <a:gd name="connsiteY1" fmla="*/ 61947 h 610122"/>
              <a:gd name="connsiteX2" fmla="*/ 358269 w 3262153"/>
              <a:gd name="connsiteY2" fmla="*/ 3332 h 610122"/>
              <a:gd name="connsiteX3" fmla="*/ 26116 w 3262153"/>
              <a:gd name="connsiteY3" fmla="*/ 13101 h 610122"/>
              <a:gd name="connsiteX4" fmla="*/ 26116 w 3262153"/>
              <a:gd name="connsiteY4" fmla="*/ 61947 h 610122"/>
              <a:gd name="connsiteX5" fmla="*/ 65193 w 3262153"/>
              <a:gd name="connsiteY5" fmla="*/ 511332 h 610122"/>
              <a:gd name="connsiteX6" fmla="*/ 74962 w 3262153"/>
              <a:gd name="connsiteY6" fmla="*/ 560178 h 610122"/>
              <a:gd name="connsiteX7" fmla="*/ 172654 w 3262153"/>
              <a:gd name="connsiteY7" fmla="*/ 569947 h 610122"/>
              <a:gd name="connsiteX8" fmla="*/ 3005731 w 3262153"/>
              <a:gd name="connsiteY8" fmla="*/ 609024 h 610122"/>
              <a:gd name="connsiteX9" fmla="*/ 3132731 w 3262153"/>
              <a:gd name="connsiteY9" fmla="*/ 550409 h 610122"/>
              <a:gd name="connsiteX10" fmla="*/ 3035039 w 3262153"/>
              <a:gd name="connsiteY10" fmla="*/ 130332 h 610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62153" h="610122">
                <a:moveTo>
                  <a:pt x="2790808" y="101024"/>
                </a:moveTo>
                <a:lnTo>
                  <a:pt x="1979962" y="61947"/>
                </a:lnTo>
                <a:lnTo>
                  <a:pt x="358269" y="3332"/>
                </a:lnTo>
                <a:cubicBezTo>
                  <a:pt x="32628" y="-4809"/>
                  <a:pt x="81475" y="3332"/>
                  <a:pt x="26116" y="13101"/>
                </a:cubicBezTo>
                <a:cubicBezTo>
                  <a:pt x="-29243" y="22870"/>
                  <a:pt x="19603" y="-21091"/>
                  <a:pt x="26116" y="61947"/>
                </a:cubicBezTo>
                <a:cubicBezTo>
                  <a:pt x="32629" y="144985"/>
                  <a:pt x="57052" y="428294"/>
                  <a:pt x="65193" y="511332"/>
                </a:cubicBezTo>
                <a:cubicBezTo>
                  <a:pt x="73334" y="594370"/>
                  <a:pt x="57052" y="550409"/>
                  <a:pt x="74962" y="560178"/>
                </a:cubicBezTo>
                <a:cubicBezTo>
                  <a:pt x="92872" y="569947"/>
                  <a:pt x="172654" y="569947"/>
                  <a:pt x="172654" y="569947"/>
                </a:cubicBezTo>
                <a:lnTo>
                  <a:pt x="3005731" y="609024"/>
                </a:lnTo>
                <a:cubicBezTo>
                  <a:pt x="3499077" y="605768"/>
                  <a:pt x="3127846" y="630191"/>
                  <a:pt x="3132731" y="550409"/>
                </a:cubicBezTo>
                <a:cubicBezTo>
                  <a:pt x="3137616" y="470627"/>
                  <a:pt x="3035039" y="130332"/>
                  <a:pt x="3035039" y="130332"/>
                </a:cubicBezTo>
              </a:path>
            </a:pathLst>
          </a:cu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4947697" y="2593253"/>
            <a:ext cx="799421" cy="386360"/>
          </a:xfrm>
          <a:custGeom>
            <a:avLst/>
            <a:gdLst>
              <a:gd name="connsiteX0" fmla="*/ 150931 w 799421"/>
              <a:gd name="connsiteY0" fmla="*/ 0 h 576392"/>
              <a:gd name="connsiteX1" fmla="*/ 170470 w 799421"/>
              <a:gd name="connsiteY1" fmla="*/ 341923 h 576392"/>
              <a:gd name="connsiteX2" fmla="*/ 4393 w 799421"/>
              <a:gd name="connsiteY2" fmla="*/ 312615 h 576392"/>
              <a:gd name="connsiteX3" fmla="*/ 375623 w 799421"/>
              <a:gd name="connsiteY3" fmla="*/ 576384 h 576392"/>
              <a:gd name="connsiteX4" fmla="*/ 795700 w 799421"/>
              <a:gd name="connsiteY4" fmla="*/ 322384 h 576392"/>
              <a:gd name="connsiteX5" fmla="*/ 580777 w 799421"/>
              <a:gd name="connsiteY5" fmla="*/ 371230 h 576392"/>
              <a:gd name="connsiteX6" fmla="*/ 571008 w 799421"/>
              <a:gd name="connsiteY6" fmla="*/ 39077 h 576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9421" h="576392">
                <a:moveTo>
                  <a:pt x="150931" y="0"/>
                </a:moveTo>
                <a:cubicBezTo>
                  <a:pt x="172912" y="144910"/>
                  <a:pt x="194893" y="289821"/>
                  <a:pt x="170470" y="341923"/>
                </a:cubicBezTo>
                <a:cubicBezTo>
                  <a:pt x="146047" y="394025"/>
                  <a:pt x="-29799" y="273538"/>
                  <a:pt x="4393" y="312615"/>
                </a:cubicBezTo>
                <a:cubicBezTo>
                  <a:pt x="38585" y="351692"/>
                  <a:pt x="243739" y="574756"/>
                  <a:pt x="375623" y="576384"/>
                </a:cubicBezTo>
                <a:cubicBezTo>
                  <a:pt x="507507" y="578012"/>
                  <a:pt x="761508" y="356576"/>
                  <a:pt x="795700" y="322384"/>
                </a:cubicBezTo>
                <a:cubicBezTo>
                  <a:pt x="829892" y="288192"/>
                  <a:pt x="618226" y="418448"/>
                  <a:pt x="580777" y="371230"/>
                </a:cubicBezTo>
                <a:cubicBezTo>
                  <a:pt x="543328" y="324012"/>
                  <a:pt x="571008" y="39077"/>
                  <a:pt x="571008" y="39077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465790" y="4450100"/>
            <a:ext cx="3167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Access Network Services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5985546" y="3815777"/>
            <a:ext cx="582507" cy="273564"/>
          </a:xfrm>
          <a:custGeom>
            <a:avLst/>
            <a:gdLst>
              <a:gd name="connsiteX0" fmla="*/ 120235 w 582507"/>
              <a:gd name="connsiteY0" fmla="*/ 0 h 273564"/>
              <a:gd name="connsiteX1" fmla="*/ 130005 w 582507"/>
              <a:gd name="connsiteY1" fmla="*/ 166077 h 273564"/>
              <a:gd name="connsiteX2" fmla="*/ 3005 w 582507"/>
              <a:gd name="connsiteY2" fmla="*/ 175846 h 273564"/>
              <a:gd name="connsiteX3" fmla="*/ 276543 w 582507"/>
              <a:gd name="connsiteY3" fmla="*/ 273538 h 273564"/>
              <a:gd name="connsiteX4" fmla="*/ 579389 w 582507"/>
              <a:gd name="connsiteY4" fmla="*/ 185615 h 273564"/>
              <a:gd name="connsiteX5" fmla="*/ 432851 w 582507"/>
              <a:gd name="connsiteY5" fmla="*/ 185615 h 273564"/>
              <a:gd name="connsiteX6" fmla="*/ 413312 w 582507"/>
              <a:gd name="connsiteY6" fmla="*/ 48846 h 273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2507" h="273564">
                <a:moveTo>
                  <a:pt x="120235" y="0"/>
                </a:moveTo>
                <a:cubicBezTo>
                  <a:pt x="134889" y="68384"/>
                  <a:pt x="149543" y="136769"/>
                  <a:pt x="130005" y="166077"/>
                </a:cubicBezTo>
                <a:cubicBezTo>
                  <a:pt x="110467" y="195385"/>
                  <a:pt x="-21418" y="157936"/>
                  <a:pt x="3005" y="175846"/>
                </a:cubicBezTo>
                <a:cubicBezTo>
                  <a:pt x="27428" y="193756"/>
                  <a:pt x="180479" y="271910"/>
                  <a:pt x="276543" y="273538"/>
                </a:cubicBezTo>
                <a:cubicBezTo>
                  <a:pt x="372607" y="275166"/>
                  <a:pt x="553338" y="200269"/>
                  <a:pt x="579389" y="185615"/>
                </a:cubicBezTo>
                <a:cubicBezTo>
                  <a:pt x="605440" y="170961"/>
                  <a:pt x="460531" y="208410"/>
                  <a:pt x="432851" y="185615"/>
                </a:cubicBezTo>
                <a:cubicBezTo>
                  <a:pt x="405171" y="162820"/>
                  <a:pt x="413312" y="48846"/>
                  <a:pt x="413312" y="4884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25980" y="3635046"/>
            <a:ext cx="386236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The Application Approach: Facebook</a:t>
            </a:r>
          </a:p>
          <a:p>
            <a:endParaRPr lang="en-US" dirty="0" smtClean="0">
              <a:latin typeface="AhnbergHand"/>
              <a:cs typeface="AhnbergHand"/>
            </a:endParaRPr>
          </a:p>
          <a:p>
            <a:r>
              <a:rPr lang="en-US" dirty="0" smtClean="0">
                <a:latin typeface="AhnbergHand"/>
                <a:cs typeface="AhnbergHand"/>
              </a:rPr>
              <a:t>Fold the entire transport</a:t>
            </a:r>
          </a:p>
          <a:p>
            <a:r>
              <a:rPr lang="en-US" dirty="0" smtClean="0">
                <a:latin typeface="AhnbergHand"/>
                <a:cs typeface="AhnbergHand"/>
              </a:rPr>
              <a:t>session control into the</a:t>
            </a:r>
          </a:p>
          <a:p>
            <a:r>
              <a:rPr lang="en-US" dirty="0" smtClean="0">
                <a:latin typeface="AhnbergHand"/>
                <a:cs typeface="AhnbergHand"/>
              </a:rPr>
              <a:t>application 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4546183" y="3262913"/>
            <a:ext cx="3200817" cy="547077"/>
          </a:xfrm>
          <a:custGeom>
            <a:avLst/>
            <a:gdLst>
              <a:gd name="connsiteX0" fmla="*/ 0 w 1543539"/>
              <a:gd name="connsiteY0" fmla="*/ 0 h 547077"/>
              <a:gd name="connsiteX1" fmla="*/ 48846 w 1543539"/>
              <a:gd name="connsiteY1" fmla="*/ 410308 h 547077"/>
              <a:gd name="connsiteX2" fmla="*/ 48846 w 1543539"/>
              <a:gd name="connsiteY2" fmla="*/ 537308 h 547077"/>
              <a:gd name="connsiteX3" fmla="*/ 615462 w 1543539"/>
              <a:gd name="connsiteY3" fmla="*/ 537308 h 547077"/>
              <a:gd name="connsiteX4" fmla="*/ 1182077 w 1543539"/>
              <a:gd name="connsiteY4" fmla="*/ 547077 h 547077"/>
              <a:gd name="connsiteX5" fmla="*/ 1543539 w 1543539"/>
              <a:gd name="connsiteY5" fmla="*/ 537308 h 547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43539" h="547077">
                <a:moveTo>
                  <a:pt x="0" y="0"/>
                </a:moveTo>
                <a:cubicBezTo>
                  <a:pt x="20352" y="160378"/>
                  <a:pt x="40705" y="320757"/>
                  <a:pt x="48846" y="410308"/>
                </a:cubicBezTo>
                <a:cubicBezTo>
                  <a:pt x="56987" y="499859"/>
                  <a:pt x="-45590" y="516141"/>
                  <a:pt x="48846" y="537308"/>
                </a:cubicBezTo>
                <a:cubicBezTo>
                  <a:pt x="143282" y="558475"/>
                  <a:pt x="615462" y="537308"/>
                  <a:pt x="615462" y="537308"/>
                </a:cubicBezTo>
                <a:lnTo>
                  <a:pt x="1182077" y="547077"/>
                </a:lnTo>
                <a:cubicBezTo>
                  <a:pt x="1336756" y="547077"/>
                  <a:pt x="1483295" y="547077"/>
                  <a:pt x="1543539" y="537308"/>
                </a:cubicBezTo>
              </a:path>
            </a:pathLst>
          </a:custGeom>
          <a:ln>
            <a:solidFill>
              <a:srgbClr val="98480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4682952" y="3282452"/>
            <a:ext cx="3064048" cy="459154"/>
          </a:xfrm>
          <a:custGeom>
            <a:avLst/>
            <a:gdLst>
              <a:gd name="connsiteX0" fmla="*/ 1397000 w 1397000"/>
              <a:gd name="connsiteY0" fmla="*/ 459154 h 459154"/>
              <a:gd name="connsiteX1" fmla="*/ 1377462 w 1397000"/>
              <a:gd name="connsiteY1" fmla="*/ 146538 h 459154"/>
              <a:gd name="connsiteX2" fmla="*/ 1328616 w 1397000"/>
              <a:gd name="connsiteY2" fmla="*/ 29308 h 459154"/>
              <a:gd name="connsiteX3" fmla="*/ 1143000 w 1397000"/>
              <a:gd name="connsiteY3" fmla="*/ 0 h 459154"/>
              <a:gd name="connsiteX4" fmla="*/ 0 w 1397000"/>
              <a:gd name="connsiteY4" fmla="*/ 29308 h 459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7000" h="459154">
                <a:moveTo>
                  <a:pt x="1397000" y="459154"/>
                </a:moveTo>
                <a:cubicBezTo>
                  <a:pt x="1392929" y="338666"/>
                  <a:pt x="1388859" y="218179"/>
                  <a:pt x="1377462" y="146538"/>
                </a:cubicBezTo>
                <a:cubicBezTo>
                  <a:pt x="1366065" y="74897"/>
                  <a:pt x="1367693" y="53731"/>
                  <a:pt x="1328616" y="29308"/>
                </a:cubicBezTo>
                <a:cubicBezTo>
                  <a:pt x="1289539" y="4885"/>
                  <a:pt x="1364436" y="0"/>
                  <a:pt x="1143000" y="0"/>
                </a:cubicBezTo>
                <a:cubicBezTo>
                  <a:pt x="921564" y="0"/>
                  <a:pt x="0" y="29308"/>
                  <a:pt x="0" y="29308"/>
                </a:cubicBez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874856" y="2097347"/>
            <a:ext cx="2762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AhnbergHand"/>
                <a:cs typeface="AhnbergHand"/>
              </a:rPr>
              <a:t>FBApplication</a:t>
            </a:r>
            <a:r>
              <a:rPr lang="en-US" dirty="0" smtClean="0">
                <a:solidFill>
                  <a:srgbClr val="FF0000"/>
                </a:solidFill>
                <a:latin typeface="AhnbergHand"/>
                <a:cs typeface="AhnbergHand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AhnbergHand"/>
                <a:cs typeface="AhnbergHand"/>
              </a:rPr>
              <a:t>Library</a:t>
            </a:r>
            <a:endParaRPr lang="en-US" dirty="0">
              <a:solidFill>
                <a:srgbClr val="FF0000"/>
              </a:solidFill>
              <a:latin typeface="AhnbergHand"/>
              <a:cs typeface="AhnbergHand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4845549" y="2037554"/>
            <a:ext cx="2875048" cy="512945"/>
          </a:xfrm>
          <a:custGeom>
            <a:avLst/>
            <a:gdLst>
              <a:gd name="connsiteX0" fmla="*/ 0 w 2366496"/>
              <a:gd name="connsiteY0" fmla="*/ 19767 h 512945"/>
              <a:gd name="connsiteX1" fmla="*/ 29307 w 2366496"/>
              <a:gd name="connsiteY1" fmla="*/ 430075 h 512945"/>
              <a:gd name="connsiteX2" fmla="*/ 146538 w 2366496"/>
              <a:gd name="connsiteY2" fmla="*/ 430075 h 512945"/>
              <a:gd name="connsiteX3" fmla="*/ 2159000 w 2366496"/>
              <a:gd name="connsiteY3" fmla="*/ 508228 h 512945"/>
              <a:gd name="connsiteX4" fmla="*/ 2325077 w 2366496"/>
              <a:gd name="connsiteY4" fmla="*/ 488690 h 512945"/>
              <a:gd name="connsiteX5" fmla="*/ 2364153 w 2366496"/>
              <a:gd name="connsiteY5" fmla="*/ 361690 h 512945"/>
              <a:gd name="connsiteX6" fmla="*/ 2315307 w 2366496"/>
              <a:gd name="connsiteY6" fmla="*/ 49075 h 512945"/>
              <a:gd name="connsiteX7" fmla="*/ 2227384 w 2366496"/>
              <a:gd name="connsiteY7" fmla="*/ 49075 h 512945"/>
              <a:gd name="connsiteX8" fmla="*/ 898769 w 2366496"/>
              <a:gd name="connsiteY8" fmla="*/ 228 h 512945"/>
              <a:gd name="connsiteX9" fmla="*/ 166077 w 2366496"/>
              <a:gd name="connsiteY9" fmla="*/ 29536 h 512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66496" h="512945">
                <a:moveTo>
                  <a:pt x="0" y="19767"/>
                </a:moveTo>
                <a:cubicBezTo>
                  <a:pt x="2442" y="190728"/>
                  <a:pt x="4884" y="361690"/>
                  <a:pt x="29307" y="430075"/>
                </a:cubicBezTo>
                <a:cubicBezTo>
                  <a:pt x="53730" y="498460"/>
                  <a:pt x="146538" y="430075"/>
                  <a:pt x="146538" y="430075"/>
                </a:cubicBezTo>
                <a:lnTo>
                  <a:pt x="2159000" y="508228"/>
                </a:lnTo>
                <a:cubicBezTo>
                  <a:pt x="2522090" y="517997"/>
                  <a:pt x="2290885" y="513113"/>
                  <a:pt x="2325077" y="488690"/>
                </a:cubicBezTo>
                <a:cubicBezTo>
                  <a:pt x="2359269" y="464267"/>
                  <a:pt x="2365781" y="434959"/>
                  <a:pt x="2364153" y="361690"/>
                </a:cubicBezTo>
                <a:cubicBezTo>
                  <a:pt x="2362525" y="288421"/>
                  <a:pt x="2338102" y="101177"/>
                  <a:pt x="2315307" y="49075"/>
                </a:cubicBezTo>
                <a:cubicBezTo>
                  <a:pt x="2292512" y="-3027"/>
                  <a:pt x="2227384" y="49075"/>
                  <a:pt x="2227384" y="49075"/>
                </a:cubicBezTo>
                <a:lnTo>
                  <a:pt x="898769" y="228"/>
                </a:lnTo>
                <a:cubicBezTo>
                  <a:pt x="555218" y="-3028"/>
                  <a:pt x="166077" y="29536"/>
                  <a:pt x="166077" y="29536"/>
                </a:cubicBezTo>
              </a:path>
            </a:pathLst>
          </a:custGeom>
          <a:ln>
            <a:solidFill>
              <a:srgbClr val="98480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6162015" y="1774013"/>
            <a:ext cx="592670" cy="244519"/>
          </a:xfrm>
          <a:custGeom>
            <a:avLst/>
            <a:gdLst>
              <a:gd name="connsiteX0" fmla="*/ 129370 w 592670"/>
              <a:gd name="connsiteY0" fmla="*/ 0 h 244519"/>
              <a:gd name="connsiteX1" fmla="*/ 129370 w 592670"/>
              <a:gd name="connsiteY1" fmla="*/ 107462 h 244519"/>
              <a:gd name="connsiteX2" fmla="*/ 2370 w 592670"/>
              <a:gd name="connsiteY2" fmla="*/ 87923 h 244519"/>
              <a:gd name="connsiteX3" fmla="*/ 256370 w 592670"/>
              <a:gd name="connsiteY3" fmla="*/ 244231 h 244519"/>
              <a:gd name="connsiteX4" fmla="*/ 588523 w 592670"/>
              <a:gd name="connsiteY4" fmla="*/ 127000 h 244519"/>
              <a:gd name="connsiteX5" fmla="*/ 441985 w 592670"/>
              <a:gd name="connsiteY5" fmla="*/ 136769 h 244519"/>
              <a:gd name="connsiteX6" fmla="*/ 432216 w 592670"/>
              <a:gd name="connsiteY6" fmla="*/ 19539 h 24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670" h="244519">
                <a:moveTo>
                  <a:pt x="129370" y="0"/>
                </a:moveTo>
                <a:cubicBezTo>
                  <a:pt x="139953" y="46404"/>
                  <a:pt x="150537" y="92808"/>
                  <a:pt x="129370" y="107462"/>
                </a:cubicBezTo>
                <a:cubicBezTo>
                  <a:pt x="108203" y="122116"/>
                  <a:pt x="-18797" y="65128"/>
                  <a:pt x="2370" y="87923"/>
                </a:cubicBezTo>
                <a:cubicBezTo>
                  <a:pt x="23537" y="110718"/>
                  <a:pt x="158678" y="237718"/>
                  <a:pt x="256370" y="244231"/>
                </a:cubicBezTo>
                <a:cubicBezTo>
                  <a:pt x="354062" y="250744"/>
                  <a:pt x="557587" y="144910"/>
                  <a:pt x="588523" y="127000"/>
                </a:cubicBezTo>
                <a:cubicBezTo>
                  <a:pt x="619459" y="109090"/>
                  <a:pt x="468036" y="154679"/>
                  <a:pt x="441985" y="136769"/>
                </a:cubicBezTo>
                <a:cubicBezTo>
                  <a:pt x="415934" y="118859"/>
                  <a:pt x="432216" y="19539"/>
                  <a:pt x="432216" y="19539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916832"/>
            <a:ext cx="1566416" cy="1566416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846658" y="5366912"/>
            <a:ext cx="748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err="1" smtClean="0">
                <a:latin typeface="AhnbergHand"/>
                <a:cs typeface="AhnbergHand"/>
              </a:rPr>
              <a:t>WiFi</a:t>
            </a:r>
            <a:endParaRPr lang="en-AU" dirty="0">
              <a:latin typeface="AhnbergHand"/>
              <a:cs typeface="AhnbergHand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068524" y="5375581"/>
            <a:ext cx="1133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latin typeface="AhnbergHand"/>
                <a:cs typeface="AhnbergHand"/>
              </a:rPr>
              <a:t>Cellular</a:t>
            </a:r>
            <a:endParaRPr lang="en-AU" dirty="0">
              <a:latin typeface="AhnbergHand"/>
              <a:cs typeface="AhnbergHand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359160" y="5343315"/>
            <a:ext cx="1361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latin typeface="AhnbergHand"/>
                <a:cs typeface="AhnbergHand"/>
              </a:rPr>
              <a:t>Bluetooth</a:t>
            </a:r>
            <a:endParaRPr lang="en-AU" dirty="0">
              <a:latin typeface="AhnbergHand"/>
              <a:cs typeface="AhnbergHand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91238" y="5319460"/>
            <a:ext cx="777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latin typeface="AhnbergHand"/>
                <a:cs typeface="AhnbergHand"/>
              </a:rPr>
              <a:t>USB</a:t>
            </a:r>
            <a:endParaRPr lang="en-AU" dirty="0">
              <a:latin typeface="AhnbergHand"/>
              <a:cs typeface="AhnbergHand"/>
            </a:endParaRPr>
          </a:p>
        </p:txBody>
      </p:sp>
      <p:sp>
        <p:nvSpPr>
          <p:cNvPr id="42" name="Freeform 41"/>
          <p:cNvSpPr/>
          <p:nvPr/>
        </p:nvSpPr>
        <p:spPr>
          <a:xfrm>
            <a:off x="4395696" y="4977775"/>
            <a:ext cx="981408" cy="338107"/>
          </a:xfrm>
          <a:custGeom>
            <a:avLst/>
            <a:gdLst>
              <a:gd name="connsiteX0" fmla="*/ 0 w 981408"/>
              <a:gd name="connsiteY0" fmla="*/ 338107 h 338107"/>
              <a:gd name="connsiteX1" fmla="*/ 750488 w 981408"/>
              <a:gd name="connsiteY1" fmla="*/ 107205 h 338107"/>
              <a:gd name="connsiteX2" fmla="*/ 981408 w 981408"/>
              <a:gd name="connsiteY2" fmla="*/ 0 h 338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1408" h="338107">
                <a:moveTo>
                  <a:pt x="0" y="338107"/>
                </a:moveTo>
                <a:cubicBezTo>
                  <a:pt x="293460" y="250831"/>
                  <a:pt x="586920" y="163556"/>
                  <a:pt x="750488" y="107205"/>
                </a:cubicBezTo>
                <a:cubicBezTo>
                  <a:pt x="914056" y="50854"/>
                  <a:pt x="947732" y="25427"/>
                  <a:pt x="981408" y="0"/>
                </a:cubicBezTo>
              </a:path>
            </a:pathLst>
          </a:cu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3" name="Freeform 42"/>
          <p:cNvSpPr/>
          <p:nvPr/>
        </p:nvSpPr>
        <p:spPr>
          <a:xfrm>
            <a:off x="5698742" y="5035501"/>
            <a:ext cx="115460" cy="387585"/>
          </a:xfrm>
          <a:custGeom>
            <a:avLst/>
            <a:gdLst>
              <a:gd name="connsiteX0" fmla="*/ 115460 w 115460"/>
              <a:gd name="connsiteY0" fmla="*/ 0 h 387585"/>
              <a:gd name="connsiteX1" fmla="*/ 49483 w 115460"/>
              <a:gd name="connsiteY1" fmla="*/ 173176 h 387585"/>
              <a:gd name="connsiteX2" fmla="*/ 0 w 115460"/>
              <a:gd name="connsiteY2" fmla="*/ 387585 h 387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460" h="387585">
                <a:moveTo>
                  <a:pt x="115460" y="0"/>
                </a:moveTo>
                <a:cubicBezTo>
                  <a:pt x="92093" y="54289"/>
                  <a:pt x="68726" y="108579"/>
                  <a:pt x="49483" y="173176"/>
                </a:cubicBezTo>
                <a:cubicBezTo>
                  <a:pt x="30240" y="237774"/>
                  <a:pt x="0" y="387585"/>
                  <a:pt x="0" y="387585"/>
                </a:cubicBezTo>
              </a:path>
            </a:pathLst>
          </a:cu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4" name="Freeform 43"/>
          <p:cNvSpPr/>
          <p:nvPr/>
        </p:nvSpPr>
        <p:spPr>
          <a:xfrm>
            <a:off x="6267793" y="5043747"/>
            <a:ext cx="651523" cy="338107"/>
          </a:xfrm>
          <a:custGeom>
            <a:avLst/>
            <a:gdLst>
              <a:gd name="connsiteX0" fmla="*/ 0 w 651523"/>
              <a:gd name="connsiteY0" fmla="*/ 0 h 338107"/>
              <a:gd name="connsiteX1" fmla="*/ 404110 w 651523"/>
              <a:gd name="connsiteY1" fmla="*/ 173177 h 338107"/>
              <a:gd name="connsiteX2" fmla="*/ 651523 w 651523"/>
              <a:gd name="connsiteY2" fmla="*/ 338107 h 338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1523" h="338107">
                <a:moveTo>
                  <a:pt x="0" y="0"/>
                </a:moveTo>
                <a:cubicBezTo>
                  <a:pt x="147761" y="58413"/>
                  <a:pt x="295523" y="116826"/>
                  <a:pt x="404110" y="173177"/>
                </a:cubicBezTo>
                <a:cubicBezTo>
                  <a:pt x="512697" y="229528"/>
                  <a:pt x="651523" y="338107"/>
                  <a:pt x="651523" y="338107"/>
                </a:cubicBezTo>
              </a:path>
            </a:pathLst>
          </a:cu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5" name="Freeform 44"/>
          <p:cNvSpPr/>
          <p:nvPr/>
        </p:nvSpPr>
        <p:spPr>
          <a:xfrm>
            <a:off x="6812104" y="5010766"/>
            <a:ext cx="989655" cy="272135"/>
          </a:xfrm>
          <a:custGeom>
            <a:avLst/>
            <a:gdLst>
              <a:gd name="connsiteX0" fmla="*/ 0 w 989655"/>
              <a:gd name="connsiteY0" fmla="*/ 0 h 272135"/>
              <a:gd name="connsiteX1" fmla="*/ 635028 w 989655"/>
              <a:gd name="connsiteY1" fmla="*/ 107205 h 272135"/>
              <a:gd name="connsiteX2" fmla="*/ 989655 w 989655"/>
              <a:gd name="connsiteY2" fmla="*/ 272135 h 272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9655" h="272135">
                <a:moveTo>
                  <a:pt x="0" y="0"/>
                </a:moveTo>
                <a:cubicBezTo>
                  <a:pt x="235042" y="30924"/>
                  <a:pt x="470085" y="61849"/>
                  <a:pt x="635028" y="107205"/>
                </a:cubicBezTo>
                <a:cubicBezTo>
                  <a:pt x="799971" y="152561"/>
                  <a:pt x="989655" y="272135"/>
                  <a:pt x="989655" y="272135"/>
                </a:cubicBezTo>
              </a:path>
            </a:pathLst>
          </a:cu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6" name="TextBox 45"/>
          <p:cNvSpPr txBox="1"/>
          <p:nvPr/>
        </p:nvSpPr>
        <p:spPr>
          <a:xfrm>
            <a:off x="5392829" y="6231024"/>
            <a:ext cx="174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hnbergHand"/>
                <a:cs typeface="AhnbergHand"/>
              </a:rPr>
              <a:t>Facebook DC</a:t>
            </a:r>
            <a:endParaRPr lang="en-US" dirty="0" smtClean="0">
              <a:solidFill>
                <a:srgbClr val="FF0000"/>
              </a:solidFill>
              <a:latin typeface="AhnbergHand"/>
              <a:cs typeface="AhnbergHand"/>
            </a:endParaRPr>
          </a:p>
        </p:txBody>
      </p:sp>
      <p:sp>
        <p:nvSpPr>
          <p:cNvPr id="47" name="Freeform 46"/>
          <p:cNvSpPr/>
          <p:nvPr/>
        </p:nvSpPr>
        <p:spPr>
          <a:xfrm>
            <a:off x="5194690" y="6146879"/>
            <a:ext cx="2146206" cy="552076"/>
          </a:xfrm>
          <a:custGeom>
            <a:avLst/>
            <a:gdLst>
              <a:gd name="connsiteX0" fmla="*/ 0 w 3357294"/>
              <a:gd name="connsiteY0" fmla="*/ 10130 h 552076"/>
              <a:gd name="connsiteX1" fmla="*/ 29308 w 3357294"/>
              <a:gd name="connsiteY1" fmla="*/ 479053 h 552076"/>
              <a:gd name="connsiteX2" fmla="*/ 117231 w 3357294"/>
              <a:gd name="connsiteY2" fmla="*/ 508361 h 552076"/>
              <a:gd name="connsiteX3" fmla="*/ 2969846 w 3357294"/>
              <a:gd name="connsiteY3" fmla="*/ 537669 h 552076"/>
              <a:gd name="connsiteX4" fmla="*/ 3311769 w 3357294"/>
              <a:gd name="connsiteY4" fmla="*/ 508361 h 552076"/>
              <a:gd name="connsiteX5" fmla="*/ 3321539 w 3357294"/>
              <a:gd name="connsiteY5" fmla="*/ 78515 h 552076"/>
              <a:gd name="connsiteX6" fmla="*/ 3262923 w 3357294"/>
              <a:gd name="connsiteY6" fmla="*/ 10130 h 552076"/>
              <a:gd name="connsiteX7" fmla="*/ 2266462 w 3357294"/>
              <a:gd name="connsiteY7" fmla="*/ 361 h 552076"/>
              <a:gd name="connsiteX8" fmla="*/ 117231 w 3357294"/>
              <a:gd name="connsiteY8" fmla="*/ 29669 h 552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57294" h="552076">
                <a:moveTo>
                  <a:pt x="0" y="10130"/>
                </a:moveTo>
                <a:cubicBezTo>
                  <a:pt x="4885" y="203072"/>
                  <a:pt x="9770" y="396015"/>
                  <a:pt x="29308" y="479053"/>
                </a:cubicBezTo>
                <a:cubicBezTo>
                  <a:pt x="48846" y="562091"/>
                  <a:pt x="117231" y="508361"/>
                  <a:pt x="117231" y="508361"/>
                </a:cubicBezTo>
                <a:lnTo>
                  <a:pt x="2969846" y="537669"/>
                </a:lnTo>
                <a:cubicBezTo>
                  <a:pt x="3502269" y="537669"/>
                  <a:pt x="3253154" y="584887"/>
                  <a:pt x="3311769" y="508361"/>
                </a:cubicBezTo>
                <a:cubicBezTo>
                  <a:pt x="3370384" y="431835"/>
                  <a:pt x="3329680" y="161553"/>
                  <a:pt x="3321539" y="78515"/>
                </a:cubicBezTo>
                <a:cubicBezTo>
                  <a:pt x="3313398" y="-4523"/>
                  <a:pt x="3438769" y="23156"/>
                  <a:pt x="3262923" y="10130"/>
                </a:cubicBezTo>
                <a:cubicBezTo>
                  <a:pt x="3087077" y="-2896"/>
                  <a:pt x="2266462" y="361"/>
                  <a:pt x="2266462" y="361"/>
                </a:cubicBezTo>
                <a:lnTo>
                  <a:pt x="117231" y="29669"/>
                </a:ln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6069884" y="3042960"/>
            <a:ext cx="2498879" cy="115452"/>
          </a:xfrm>
          <a:custGeom>
            <a:avLst/>
            <a:gdLst>
              <a:gd name="connsiteX0" fmla="*/ 0 w 2498879"/>
              <a:gd name="connsiteY0" fmla="*/ 115452 h 115452"/>
              <a:gd name="connsiteX1" fmla="*/ 2498879 w 2498879"/>
              <a:gd name="connsiteY1" fmla="*/ 0 h 115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98879" h="115452">
                <a:moveTo>
                  <a:pt x="0" y="115452"/>
                </a:moveTo>
                <a:lnTo>
                  <a:pt x="2498879" y="0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716913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4253589" y="4433637"/>
            <a:ext cx="3714682" cy="608555"/>
            <a:chOff x="488521" y="5018826"/>
            <a:chExt cx="3714682" cy="608555"/>
          </a:xfrm>
          <a:solidFill>
            <a:schemeClr val="bg1"/>
          </a:solidFill>
        </p:grpSpPr>
        <p:sp>
          <p:nvSpPr>
            <p:cNvPr id="28" name="TextBox 27"/>
            <p:cNvSpPr txBox="1"/>
            <p:nvPr/>
          </p:nvSpPr>
          <p:spPr>
            <a:xfrm>
              <a:off x="723279" y="5126895"/>
              <a:ext cx="3167220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hnbergHand"/>
                  <a:cs typeface="AhnbergHand"/>
                </a:rPr>
                <a:t>Access Network Services</a:t>
              </a:r>
              <a:endParaRPr lang="en-US" dirty="0">
                <a:latin typeface="AhnbergHand"/>
                <a:cs typeface="AhnbergHand"/>
              </a:endParaRPr>
            </a:p>
          </p:txBody>
        </p:sp>
        <p:sp>
          <p:nvSpPr>
            <p:cNvPr id="29" name="Freeform 28"/>
            <p:cNvSpPr/>
            <p:nvPr/>
          </p:nvSpPr>
          <p:spPr>
            <a:xfrm>
              <a:off x="488521" y="5018826"/>
              <a:ext cx="3714682" cy="608555"/>
            </a:xfrm>
            <a:custGeom>
              <a:avLst/>
              <a:gdLst>
                <a:gd name="connsiteX0" fmla="*/ 0 w 3714682"/>
                <a:gd name="connsiteY0" fmla="*/ 31839 h 608555"/>
                <a:gd name="connsiteX1" fmla="*/ 19538 w 3714682"/>
                <a:gd name="connsiteY1" fmla="*/ 422609 h 608555"/>
                <a:gd name="connsiteX2" fmla="*/ 19538 w 3714682"/>
                <a:gd name="connsiteY2" fmla="*/ 539839 h 608555"/>
                <a:gd name="connsiteX3" fmla="*/ 185615 w 3714682"/>
                <a:gd name="connsiteY3" fmla="*/ 520301 h 608555"/>
                <a:gd name="connsiteX4" fmla="*/ 1651000 w 3714682"/>
                <a:gd name="connsiteY4" fmla="*/ 608224 h 608555"/>
                <a:gd name="connsiteX5" fmla="*/ 3516923 w 3714682"/>
                <a:gd name="connsiteY5" fmla="*/ 549609 h 608555"/>
                <a:gd name="connsiteX6" fmla="*/ 3673231 w 3714682"/>
                <a:gd name="connsiteY6" fmla="*/ 530070 h 608555"/>
                <a:gd name="connsiteX7" fmla="*/ 3634154 w 3714682"/>
                <a:gd name="connsiteY7" fmla="*/ 178378 h 608555"/>
                <a:gd name="connsiteX8" fmla="*/ 3595077 w 3714682"/>
                <a:gd name="connsiteY8" fmla="*/ 12301 h 608555"/>
                <a:gd name="connsiteX9" fmla="*/ 3468077 w 3714682"/>
                <a:gd name="connsiteY9" fmla="*/ 12301 h 608555"/>
                <a:gd name="connsiteX10" fmla="*/ 156308 w 3714682"/>
                <a:gd name="connsiteY10" fmla="*/ 12301 h 608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14682" h="608555">
                  <a:moveTo>
                    <a:pt x="0" y="31839"/>
                  </a:moveTo>
                  <a:cubicBezTo>
                    <a:pt x="8141" y="184891"/>
                    <a:pt x="16282" y="337943"/>
                    <a:pt x="19538" y="422609"/>
                  </a:cubicBezTo>
                  <a:cubicBezTo>
                    <a:pt x="22794" y="507275"/>
                    <a:pt x="-8141" y="523557"/>
                    <a:pt x="19538" y="539839"/>
                  </a:cubicBezTo>
                  <a:cubicBezTo>
                    <a:pt x="47217" y="556121"/>
                    <a:pt x="-86295" y="508904"/>
                    <a:pt x="185615" y="520301"/>
                  </a:cubicBezTo>
                  <a:cubicBezTo>
                    <a:pt x="457525" y="531698"/>
                    <a:pt x="1095782" y="603339"/>
                    <a:pt x="1651000" y="608224"/>
                  </a:cubicBezTo>
                  <a:cubicBezTo>
                    <a:pt x="2206218" y="613109"/>
                    <a:pt x="3179885" y="562635"/>
                    <a:pt x="3516923" y="549609"/>
                  </a:cubicBezTo>
                  <a:cubicBezTo>
                    <a:pt x="3853961" y="536583"/>
                    <a:pt x="3653693" y="591942"/>
                    <a:pt x="3673231" y="530070"/>
                  </a:cubicBezTo>
                  <a:cubicBezTo>
                    <a:pt x="3692769" y="468198"/>
                    <a:pt x="3647180" y="264673"/>
                    <a:pt x="3634154" y="178378"/>
                  </a:cubicBezTo>
                  <a:cubicBezTo>
                    <a:pt x="3621128" y="92083"/>
                    <a:pt x="3622756" y="39980"/>
                    <a:pt x="3595077" y="12301"/>
                  </a:cubicBezTo>
                  <a:cubicBezTo>
                    <a:pt x="3567398" y="-15378"/>
                    <a:pt x="3468077" y="12301"/>
                    <a:pt x="3468077" y="12301"/>
                  </a:cubicBezTo>
                  <a:lnTo>
                    <a:pt x="156308" y="12301"/>
                  </a:lnTo>
                </a:path>
              </a:pathLst>
            </a:custGeom>
            <a:grpFill/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owderfinger Type"/>
                <a:cs typeface="Powderfinger Type"/>
              </a:rPr>
              <a:t>MP-TCP controller - </a:t>
            </a:r>
            <a:r>
              <a:rPr lang="en-US" dirty="0" err="1" smtClean="0">
                <a:latin typeface="Powderfinger Type"/>
                <a:cs typeface="Powderfinger Type"/>
              </a:rPr>
              <a:t>Siri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17951" y="6107542"/>
            <a:ext cx="2210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hnbergHand"/>
                <a:cs typeface="AhnbergHand"/>
              </a:rPr>
              <a:t>MP-TCP Server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51933" y="3099963"/>
            <a:ext cx="127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hnbergHand"/>
                <a:cs typeface="AhnbergHand"/>
              </a:rPr>
              <a:t>MP-TCP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375221" y="3084846"/>
            <a:ext cx="2746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OS Platform Library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747118" y="1731070"/>
            <a:ext cx="1367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Application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5608925" y="1656332"/>
            <a:ext cx="1851387" cy="567885"/>
          </a:xfrm>
          <a:custGeom>
            <a:avLst/>
            <a:gdLst>
              <a:gd name="connsiteX0" fmla="*/ 0 w 1851387"/>
              <a:gd name="connsiteY0" fmla="*/ 0 h 567885"/>
              <a:gd name="connsiteX1" fmla="*/ 58616 w 1851387"/>
              <a:gd name="connsiteY1" fmla="*/ 322385 h 567885"/>
              <a:gd name="connsiteX2" fmla="*/ 58616 w 1851387"/>
              <a:gd name="connsiteY2" fmla="*/ 498231 h 567885"/>
              <a:gd name="connsiteX3" fmla="*/ 58616 w 1851387"/>
              <a:gd name="connsiteY3" fmla="*/ 547077 h 567885"/>
              <a:gd name="connsiteX4" fmla="*/ 195385 w 1851387"/>
              <a:gd name="connsiteY4" fmla="*/ 517769 h 567885"/>
              <a:gd name="connsiteX5" fmla="*/ 1660769 w 1851387"/>
              <a:gd name="connsiteY5" fmla="*/ 566615 h 567885"/>
              <a:gd name="connsiteX6" fmla="*/ 1826846 w 1851387"/>
              <a:gd name="connsiteY6" fmla="*/ 547077 h 567885"/>
              <a:gd name="connsiteX7" fmla="*/ 1826846 w 1851387"/>
              <a:gd name="connsiteY7" fmla="*/ 478692 h 567885"/>
              <a:gd name="connsiteX8" fmla="*/ 1836616 w 1851387"/>
              <a:gd name="connsiteY8" fmla="*/ 78154 h 567885"/>
              <a:gd name="connsiteX9" fmla="*/ 1768231 w 1851387"/>
              <a:gd name="connsiteY9" fmla="*/ 29308 h 567885"/>
              <a:gd name="connsiteX10" fmla="*/ 996462 w 1851387"/>
              <a:gd name="connsiteY10" fmla="*/ 9769 h 567885"/>
              <a:gd name="connsiteX11" fmla="*/ 146539 w 1851387"/>
              <a:gd name="connsiteY11" fmla="*/ 9769 h 567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51387" h="567885">
                <a:moveTo>
                  <a:pt x="0" y="0"/>
                </a:moveTo>
                <a:cubicBezTo>
                  <a:pt x="24423" y="119673"/>
                  <a:pt x="48847" y="239346"/>
                  <a:pt x="58616" y="322385"/>
                </a:cubicBezTo>
                <a:cubicBezTo>
                  <a:pt x="68385" y="405424"/>
                  <a:pt x="58616" y="498231"/>
                  <a:pt x="58616" y="498231"/>
                </a:cubicBezTo>
                <a:cubicBezTo>
                  <a:pt x="58616" y="535680"/>
                  <a:pt x="35821" y="543821"/>
                  <a:pt x="58616" y="547077"/>
                </a:cubicBezTo>
                <a:cubicBezTo>
                  <a:pt x="81411" y="550333"/>
                  <a:pt x="-71640" y="514513"/>
                  <a:pt x="195385" y="517769"/>
                </a:cubicBezTo>
                <a:cubicBezTo>
                  <a:pt x="462410" y="521025"/>
                  <a:pt x="1388859" y="561730"/>
                  <a:pt x="1660769" y="566615"/>
                </a:cubicBezTo>
                <a:cubicBezTo>
                  <a:pt x="1932679" y="571500"/>
                  <a:pt x="1799167" y="561731"/>
                  <a:pt x="1826846" y="547077"/>
                </a:cubicBezTo>
                <a:cubicBezTo>
                  <a:pt x="1854525" y="532423"/>
                  <a:pt x="1825218" y="556846"/>
                  <a:pt x="1826846" y="478692"/>
                </a:cubicBezTo>
                <a:cubicBezTo>
                  <a:pt x="1828474" y="400538"/>
                  <a:pt x="1846385" y="153051"/>
                  <a:pt x="1836616" y="78154"/>
                </a:cubicBezTo>
                <a:cubicBezTo>
                  <a:pt x="1826847" y="3257"/>
                  <a:pt x="1908257" y="40705"/>
                  <a:pt x="1768231" y="29308"/>
                </a:cubicBezTo>
                <a:cubicBezTo>
                  <a:pt x="1628205" y="17911"/>
                  <a:pt x="1266744" y="13025"/>
                  <a:pt x="996462" y="9769"/>
                </a:cubicBezTo>
                <a:cubicBezTo>
                  <a:pt x="726180" y="6513"/>
                  <a:pt x="146539" y="9769"/>
                  <a:pt x="146539" y="9769"/>
                </a:cubicBez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5275060" y="3010915"/>
            <a:ext cx="3262153" cy="610122"/>
          </a:xfrm>
          <a:custGeom>
            <a:avLst/>
            <a:gdLst>
              <a:gd name="connsiteX0" fmla="*/ 2790808 w 3262153"/>
              <a:gd name="connsiteY0" fmla="*/ 101024 h 610122"/>
              <a:gd name="connsiteX1" fmla="*/ 1979962 w 3262153"/>
              <a:gd name="connsiteY1" fmla="*/ 61947 h 610122"/>
              <a:gd name="connsiteX2" fmla="*/ 358269 w 3262153"/>
              <a:gd name="connsiteY2" fmla="*/ 3332 h 610122"/>
              <a:gd name="connsiteX3" fmla="*/ 26116 w 3262153"/>
              <a:gd name="connsiteY3" fmla="*/ 13101 h 610122"/>
              <a:gd name="connsiteX4" fmla="*/ 26116 w 3262153"/>
              <a:gd name="connsiteY4" fmla="*/ 61947 h 610122"/>
              <a:gd name="connsiteX5" fmla="*/ 65193 w 3262153"/>
              <a:gd name="connsiteY5" fmla="*/ 511332 h 610122"/>
              <a:gd name="connsiteX6" fmla="*/ 74962 w 3262153"/>
              <a:gd name="connsiteY6" fmla="*/ 560178 h 610122"/>
              <a:gd name="connsiteX7" fmla="*/ 172654 w 3262153"/>
              <a:gd name="connsiteY7" fmla="*/ 569947 h 610122"/>
              <a:gd name="connsiteX8" fmla="*/ 3005731 w 3262153"/>
              <a:gd name="connsiteY8" fmla="*/ 609024 h 610122"/>
              <a:gd name="connsiteX9" fmla="*/ 3132731 w 3262153"/>
              <a:gd name="connsiteY9" fmla="*/ 550409 h 610122"/>
              <a:gd name="connsiteX10" fmla="*/ 3035039 w 3262153"/>
              <a:gd name="connsiteY10" fmla="*/ 130332 h 610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62153" h="610122">
                <a:moveTo>
                  <a:pt x="2790808" y="101024"/>
                </a:moveTo>
                <a:lnTo>
                  <a:pt x="1979962" y="61947"/>
                </a:lnTo>
                <a:lnTo>
                  <a:pt x="358269" y="3332"/>
                </a:lnTo>
                <a:cubicBezTo>
                  <a:pt x="32628" y="-4809"/>
                  <a:pt x="81475" y="3332"/>
                  <a:pt x="26116" y="13101"/>
                </a:cubicBezTo>
                <a:cubicBezTo>
                  <a:pt x="-29243" y="22870"/>
                  <a:pt x="19603" y="-21091"/>
                  <a:pt x="26116" y="61947"/>
                </a:cubicBezTo>
                <a:cubicBezTo>
                  <a:pt x="32629" y="144985"/>
                  <a:pt x="57052" y="428294"/>
                  <a:pt x="65193" y="511332"/>
                </a:cubicBezTo>
                <a:cubicBezTo>
                  <a:pt x="73334" y="594370"/>
                  <a:pt x="57052" y="550409"/>
                  <a:pt x="74962" y="560178"/>
                </a:cubicBezTo>
                <a:cubicBezTo>
                  <a:pt x="92872" y="569947"/>
                  <a:pt x="172654" y="569947"/>
                  <a:pt x="172654" y="569947"/>
                </a:cubicBezTo>
                <a:lnTo>
                  <a:pt x="3005731" y="609024"/>
                </a:lnTo>
                <a:cubicBezTo>
                  <a:pt x="3499077" y="605768"/>
                  <a:pt x="3127846" y="630191"/>
                  <a:pt x="3132731" y="550409"/>
                </a:cubicBezTo>
                <a:cubicBezTo>
                  <a:pt x="3137616" y="470627"/>
                  <a:pt x="3035039" y="130332"/>
                  <a:pt x="3035039" y="130332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6219986" y="2379263"/>
            <a:ext cx="799421" cy="576392"/>
          </a:xfrm>
          <a:custGeom>
            <a:avLst/>
            <a:gdLst>
              <a:gd name="connsiteX0" fmla="*/ 150931 w 799421"/>
              <a:gd name="connsiteY0" fmla="*/ 0 h 576392"/>
              <a:gd name="connsiteX1" fmla="*/ 170470 w 799421"/>
              <a:gd name="connsiteY1" fmla="*/ 341923 h 576392"/>
              <a:gd name="connsiteX2" fmla="*/ 4393 w 799421"/>
              <a:gd name="connsiteY2" fmla="*/ 312615 h 576392"/>
              <a:gd name="connsiteX3" fmla="*/ 375623 w 799421"/>
              <a:gd name="connsiteY3" fmla="*/ 576384 h 576392"/>
              <a:gd name="connsiteX4" fmla="*/ 795700 w 799421"/>
              <a:gd name="connsiteY4" fmla="*/ 322384 h 576392"/>
              <a:gd name="connsiteX5" fmla="*/ 580777 w 799421"/>
              <a:gd name="connsiteY5" fmla="*/ 371230 h 576392"/>
              <a:gd name="connsiteX6" fmla="*/ 571008 w 799421"/>
              <a:gd name="connsiteY6" fmla="*/ 39077 h 576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9421" h="576392">
                <a:moveTo>
                  <a:pt x="150931" y="0"/>
                </a:moveTo>
                <a:cubicBezTo>
                  <a:pt x="172912" y="144910"/>
                  <a:pt x="194893" y="289821"/>
                  <a:pt x="170470" y="341923"/>
                </a:cubicBezTo>
                <a:cubicBezTo>
                  <a:pt x="146047" y="394025"/>
                  <a:pt x="-29799" y="273538"/>
                  <a:pt x="4393" y="312615"/>
                </a:cubicBezTo>
                <a:cubicBezTo>
                  <a:pt x="38585" y="351692"/>
                  <a:pt x="243739" y="574756"/>
                  <a:pt x="375623" y="576384"/>
                </a:cubicBezTo>
                <a:cubicBezTo>
                  <a:pt x="507507" y="578012"/>
                  <a:pt x="761508" y="356576"/>
                  <a:pt x="795700" y="322384"/>
                </a:cubicBezTo>
                <a:cubicBezTo>
                  <a:pt x="829892" y="288192"/>
                  <a:pt x="618226" y="418448"/>
                  <a:pt x="580777" y="371230"/>
                </a:cubicBezTo>
                <a:cubicBezTo>
                  <a:pt x="543328" y="324012"/>
                  <a:pt x="571008" y="39077"/>
                  <a:pt x="571008" y="39077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465790" y="4502933"/>
            <a:ext cx="3167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Access Network Services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39" name="Freeform 38"/>
          <p:cNvSpPr/>
          <p:nvPr/>
        </p:nvSpPr>
        <p:spPr>
          <a:xfrm>
            <a:off x="2955933" y="6024167"/>
            <a:ext cx="2146206" cy="552076"/>
          </a:xfrm>
          <a:custGeom>
            <a:avLst/>
            <a:gdLst>
              <a:gd name="connsiteX0" fmla="*/ 0 w 3357294"/>
              <a:gd name="connsiteY0" fmla="*/ 10130 h 552076"/>
              <a:gd name="connsiteX1" fmla="*/ 29308 w 3357294"/>
              <a:gd name="connsiteY1" fmla="*/ 479053 h 552076"/>
              <a:gd name="connsiteX2" fmla="*/ 117231 w 3357294"/>
              <a:gd name="connsiteY2" fmla="*/ 508361 h 552076"/>
              <a:gd name="connsiteX3" fmla="*/ 2969846 w 3357294"/>
              <a:gd name="connsiteY3" fmla="*/ 537669 h 552076"/>
              <a:gd name="connsiteX4" fmla="*/ 3311769 w 3357294"/>
              <a:gd name="connsiteY4" fmla="*/ 508361 h 552076"/>
              <a:gd name="connsiteX5" fmla="*/ 3321539 w 3357294"/>
              <a:gd name="connsiteY5" fmla="*/ 78515 h 552076"/>
              <a:gd name="connsiteX6" fmla="*/ 3262923 w 3357294"/>
              <a:gd name="connsiteY6" fmla="*/ 10130 h 552076"/>
              <a:gd name="connsiteX7" fmla="*/ 2266462 w 3357294"/>
              <a:gd name="connsiteY7" fmla="*/ 361 h 552076"/>
              <a:gd name="connsiteX8" fmla="*/ 117231 w 3357294"/>
              <a:gd name="connsiteY8" fmla="*/ 29669 h 552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57294" h="552076">
                <a:moveTo>
                  <a:pt x="0" y="10130"/>
                </a:moveTo>
                <a:cubicBezTo>
                  <a:pt x="4885" y="203072"/>
                  <a:pt x="9770" y="396015"/>
                  <a:pt x="29308" y="479053"/>
                </a:cubicBezTo>
                <a:cubicBezTo>
                  <a:pt x="48846" y="562091"/>
                  <a:pt x="117231" y="508361"/>
                  <a:pt x="117231" y="508361"/>
                </a:cubicBezTo>
                <a:lnTo>
                  <a:pt x="2969846" y="537669"/>
                </a:lnTo>
                <a:cubicBezTo>
                  <a:pt x="3502269" y="537669"/>
                  <a:pt x="3253154" y="584887"/>
                  <a:pt x="3311769" y="508361"/>
                </a:cubicBezTo>
                <a:cubicBezTo>
                  <a:pt x="3370384" y="431835"/>
                  <a:pt x="3329680" y="161553"/>
                  <a:pt x="3321539" y="78515"/>
                </a:cubicBezTo>
                <a:cubicBezTo>
                  <a:pt x="3313398" y="-4523"/>
                  <a:pt x="3438769" y="23156"/>
                  <a:pt x="3262923" y="10130"/>
                </a:cubicBezTo>
                <a:cubicBezTo>
                  <a:pt x="3087077" y="-2896"/>
                  <a:pt x="2266462" y="361"/>
                  <a:pt x="2266462" y="361"/>
                </a:cubicBezTo>
                <a:lnTo>
                  <a:pt x="117231" y="29669"/>
                </a:ln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>
          <a:xfrm>
            <a:off x="6503303" y="3624385"/>
            <a:ext cx="582507" cy="273564"/>
          </a:xfrm>
          <a:custGeom>
            <a:avLst/>
            <a:gdLst>
              <a:gd name="connsiteX0" fmla="*/ 120235 w 582507"/>
              <a:gd name="connsiteY0" fmla="*/ 0 h 273564"/>
              <a:gd name="connsiteX1" fmla="*/ 130005 w 582507"/>
              <a:gd name="connsiteY1" fmla="*/ 166077 h 273564"/>
              <a:gd name="connsiteX2" fmla="*/ 3005 w 582507"/>
              <a:gd name="connsiteY2" fmla="*/ 175846 h 273564"/>
              <a:gd name="connsiteX3" fmla="*/ 276543 w 582507"/>
              <a:gd name="connsiteY3" fmla="*/ 273538 h 273564"/>
              <a:gd name="connsiteX4" fmla="*/ 579389 w 582507"/>
              <a:gd name="connsiteY4" fmla="*/ 185615 h 273564"/>
              <a:gd name="connsiteX5" fmla="*/ 432851 w 582507"/>
              <a:gd name="connsiteY5" fmla="*/ 185615 h 273564"/>
              <a:gd name="connsiteX6" fmla="*/ 413312 w 582507"/>
              <a:gd name="connsiteY6" fmla="*/ 48846 h 273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2507" h="273564">
                <a:moveTo>
                  <a:pt x="120235" y="0"/>
                </a:moveTo>
                <a:cubicBezTo>
                  <a:pt x="134889" y="68384"/>
                  <a:pt x="149543" y="136769"/>
                  <a:pt x="130005" y="166077"/>
                </a:cubicBezTo>
                <a:cubicBezTo>
                  <a:pt x="110467" y="195385"/>
                  <a:pt x="-21418" y="157936"/>
                  <a:pt x="3005" y="175846"/>
                </a:cubicBezTo>
                <a:cubicBezTo>
                  <a:pt x="27428" y="193756"/>
                  <a:pt x="180479" y="271910"/>
                  <a:pt x="276543" y="273538"/>
                </a:cubicBezTo>
                <a:cubicBezTo>
                  <a:pt x="372607" y="275166"/>
                  <a:pt x="553338" y="200269"/>
                  <a:pt x="579389" y="185615"/>
                </a:cubicBezTo>
                <a:cubicBezTo>
                  <a:pt x="605440" y="170961"/>
                  <a:pt x="460531" y="208410"/>
                  <a:pt x="432851" y="185615"/>
                </a:cubicBezTo>
                <a:cubicBezTo>
                  <a:pt x="405171" y="162820"/>
                  <a:pt x="413312" y="48846"/>
                  <a:pt x="413312" y="4884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25979" y="3635046"/>
            <a:ext cx="302595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The MP-TCP Approach:</a:t>
            </a:r>
          </a:p>
          <a:p>
            <a:r>
              <a:rPr lang="en-US" dirty="0" smtClean="0">
                <a:latin typeface="AhnbergHand"/>
                <a:cs typeface="AhnbergHand"/>
              </a:rPr>
              <a:t>Apple’s </a:t>
            </a:r>
            <a:r>
              <a:rPr lang="en-US" dirty="0" err="1" smtClean="0">
                <a:latin typeface="AhnbergHand"/>
                <a:cs typeface="AhnbergHand"/>
              </a:rPr>
              <a:t>Siri</a:t>
            </a:r>
            <a:endParaRPr lang="en-US" dirty="0" smtClean="0">
              <a:latin typeface="AhnbergHand"/>
              <a:cs typeface="AhnbergHand"/>
            </a:endParaRPr>
          </a:p>
          <a:p>
            <a:endParaRPr lang="en-US" dirty="0" smtClean="0">
              <a:latin typeface="AhnbergHand"/>
              <a:cs typeface="AhnbergHand"/>
            </a:endParaRPr>
          </a:p>
          <a:p>
            <a:r>
              <a:rPr lang="en-US" dirty="0" smtClean="0">
                <a:latin typeface="AhnbergHand"/>
                <a:cs typeface="AhnbergHand"/>
              </a:rPr>
              <a:t>Application-Controlled </a:t>
            </a:r>
          </a:p>
          <a:p>
            <a:r>
              <a:rPr lang="en-US" dirty="0" smtClean="0">
                <a:latin typeface="AhnbergHand"/>
                <a:cs typeface="AhnbergHand"/>
              </a:rPr>
              <a:t>Handoff Agility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3516923" y="2979615"/>
            <a:ext cx="1543539" cy="547077"/>
          </a:xfrm>
          <a:custGeom>
            <a:avLst/>
            <a:gdLst>
              <a:gd name="connsiteX0" fmla="*/ 0 w 1543539"/>
              <a:gd name="connsiteY0" fmla="*/ 0 h 547077"/>
              <a:gd name="connsiteX1" fmla="*/ 48846 w 1543539"/>
              <a:gd name="connsiteY1" fmla="*/ 410308 h 547077"/>
              <a:gd name="connsiteX2" fmla="*/ 48846 w 1543539"/>
              <a:gd name="connsiteY2" fmla="*/ 537308 h 547077"/>
              <a:gd name="connsiteX3" fmla="*/ 615462 w 1543539"/>
              <a:gd name="connsiteY3" fmla="*/ 537308 h 547077"/>
              <a:gd name="connsiteX4" fmla="*/ 1182077 w 1543539"/>
              <a:gd name="connsiteY4" fmla="*/ 547077 h 547077"/>
              <a:gd name="connsiteX5" fmla="*/ 1543539 w 1543539"/>
              <a:gd name="connsiteY5" fmla="*/ 537308 h 547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43539" h="547077">
                <a:moveTo>
                  <a:pt x="0" y="0"/>
                </a:moveTo>
                <a:cubicBezTo>
                  <a:pt x="20352" y="160378"/>
                  <a:pt x="40705" y="320757"/>
                  <a:pt x="48846" y="410308"/>
                </a:cubicBezTo>
                <a:cubicBezTo>
                  <a:pt x="56987" y="499859"/>
                  <a:pt x="-45590" y="516141"/>
                  <a:pt x="48846" y="537308"/>
                </a:cubicBezTo>
                <a:cubicBezTo>
                  <a:pt x="143282" y="558475"/>
                  <a:pt x="615462" y="537308"/>
                  <a:pt x="615462" y="537308"/>
                </a:cubicBezTo>
                <a:lnTo>
                  <a:pt x="1182077" y="547077"/>
                </a:lnTo>
                <a:cubicBezTo>
                  <a:pt x="1336756" y="547077"/>
                  <a:pt x="1483295" y="547077"/>
                  <a:pt x="1543539" y="537308"/>
                </a:cubicBez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3653692" y="2999154"/>
            <a:ext cx="1397000" cy="459154"/>
          </a:xfrm>
          <a:custGeom>
            <a:avLst/>
            <a:gdLst>
              <a:gd name="connsiteX0" fmla="*/ 1397000 w 1397000"/>
              <a:gd name="connsiteY0" fmla="*/ 459154 h 459154"/>
              <a:gd name="connsiteX1" fmla="*/ 1377462 w 1397000"/>
              <a:gd name="connsiteY1" fmla="*/ 146538 h 459154"/>
              <a:gd name="connsiteX2" fmla="*/ 1328616 w 1397000"/>
              <a:gd name="connsiteY2" fmla="*/ 29308 h 459154"/>
              <a:gd name="connsiteX3" fmla="*/ 1143000 w 1397000"/>
              <a:gd name="connsiteY3" fmla="*/ 0 h 459154"/>
              <a:gd name="connsiteX4" fmla="*/ 0 w 1397000"/>
              <a:gd name="connsiteY4" fmla="*/ 29308 h 459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7000" h="459154">
                <a:moveTo>
                  <a:pt x="1397000" y="459154"/>
                </a:moveTo>
                <a:cubicBezTo>
                  <a:pt x="1392929" y="338666"/>
                  <a:pt x="1388859" y="218179"/>
                  <a:pt x="1377462" y="146538"/>
                </a:cubicBezTo>
                <a:cubicBezTo>
                  <a:pt x="1366065" y="74897"/>
                  <a:pt x="1367693" y="53731"/>
                  <a:pt x="1328616" y="29308"/>
                </a:cubicBezTo>
                <a:cubicBezTo>
                  <a:pt x="1289539" y="4885"/>
                  <a:pt x="1364436" y="0"/>
                  <a:pt x="1143000" y="0"/>
                </a:cubicBezTo>
                <a:cubicBezTo>
                  <a:pt x="921564" y="0"/>
                  <a:pt x="0" y="29308"/>
                  <a:pt x="0" y="29308"/>
                </a:cubicBez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loud 4"/>
          <p:cNvSpPr/>
          <p:nvPr/>
        </p:nvSpPr>
        <p:spPr>
          <a:xfrm>
            <a:off x="5597769" y="5548923"/>
            <a:ext cx="2370502" cy="927951"/>
          </a:xfrm>
          <a:prstGeom prst="cloud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hnbergHand"/>
                <a:cs typeface="AhnbergHand"/>
              </a:rPr>
              <a:t>Internet</a:t>
            </a:r>
            <a:endParaRPr lang="en-US" dirty="0">
              <a:solidFill>
                <a:schemeClr val="tx1"/>
              </a:solidFill>
              <a:latin typeface="AhnbergHand"/>
              <a:cs typeface="AhnbergHand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322873" y="2246923"/>
            <a:ext cx="2855936" cy="3744871"/>
          </a:xfrm>
          <a:custGeom>
            <a:avLst/>
            <a:gdLst>
              <a:gd name="connsiteX0" fmla="*/ 2773127 w 2855936"/>
              <a:gd name="connsiteY0" fmla="*/ 0 h 3744871"/>
              <a:gd name="connsiteX1" fmla="*/ 2704742 w 2855936"/>
              <a:gd name="connsiteY1" fmla="*/ 635000 h 3744871"/>
              <a:gd name="connsiteX2" fmla="*/ 1718050 w 2855936"/>
              <a:gd name="connsiteY2" fmla="*/ 439615 h 3744871"/>
              <a:gd name="connsiteX3" fmla="*/ 1170973 w 2855936"/>
              <a:gd name="connsiteY3" fmla="*/ 722923 h 3744871"/>
              <a:gd name="connsiteX4" fmla="*/ 1405435 w 2855936"/>
              <a:gd name="connsiteY4" fmla="*/ 1377462 h 3744871"/>
              <a:gd name="connsiteX5" fmla="*/ 2392127 w 2855936"/>
              <a:gd name="connsiteY5" fmla="*/ 1524000 h 3744871"/>
              <a:gd name="connsiteX6" fmla="*/ 2646127 w 2855936"/>
              <a:gd name="connsiteY6" fmla="*/ 2491154 h 3744871"/>
              <a:gd name="connsiteX7" fmla="*/ 2851281 w 2855936"/>
              <a:gd name="connsiteY7" fmla="*/ 3419231 h 3744871"/>
              <a:gd name="connsiteX8" fmla="*/ 2440973 w 2855936"/>
              <a:gd name="connsiteY8" fmla="*/ 3634154 h 3744871"/>
              <a:gd name="connsiteX9" fmla="*/ 1434742 w 2855936"/>
              <a:gd name="connsiteY9" fmla="*/ 3096846 h 3744871"/>
              <a:gd name="connsiteX10" fmla="*/ 281973 w 2855936"/>
              <a:gd name="connsiteY10" fmla="*/ 3614615 h 3744871"/>
              <a:gd name="connsiteX11" fmla="*/ 8435 w 2855936"/>
              <a:gd name="connsiteY11" fmla="*/ 3741615 h 3744871"/>
              <a:gd name="connsiteX12" fmla="*/ 67050 w 2855936"/>
              <a:gd name="connsiteY12" fmla="*/ 3556000 h 3744871"/>
              <a:gd name="connsiteX13" fmla="*/ 37742 w 2855936"/>
              <a:gd name="connsiteY13" fmla="*/ 3731846 h 3744871"/>
              <a:gd name="connsiteX14" fmla="*/ 389435 w 2855936"/>
              <a:gd name="connsiteY14" fmla="*/ 3731846 h 3744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55936" h="3744871">
                <a:moveTo>
                  <a:pt x="2773127" y="0"/>
                </a:moveTo>
                <a:cubicBezTo>
                  <a:pt x="2826857" y="280865"/>
                  <a:pt x="2880588" y="561731"/>
                  <a:pt x="2704742" y="635000"/>
                </a:cubicBezTo>
                <a:cubicBezTo>
                  <a:pt x="2528896" y="708269"/>
                  <a:pt x="1973678" y="424961"/>
                  <a:pt x="1718050" y="439615"/>
                </a:cubicBezTo>
                <a:cubicBezTo>
                  <a:pt x="1462422" y="454269"/>
                  <a:pt x="1223076" y="566615"/>
                  <a:pt x="1170973" y="722923"/>
                </a:cubicBezTo>
                <a:cubicBezTo>
                  <a:pt x="1118870" y="879231"/>
                  <a:pt x="1201909" y="1243949"/>
                  <a:pt x="1405435" y="1377462"/>
                </a:cubicBezTo>
                <a:cubicBezTo>
                  <a:pt x="1608961" y="1510975"/>
                  <a:pt x="2185345" y="1338385"/>
                  <a:pt x="2392127" y="1524000"/>
                </a:cubicBezTo>
                <a:cubicBezTo>
                  <a:pt x="2598909" y="1709615"/>
                  <a:pt x="2569601" y="2175282"/>
                  <a:pt x="2646127" y="2491154"/>
                </a:cubicBezTo>
                <a:cubicBezTo>
                  <a:pt x="2722653" y="2807026"/>
                  <a:pt x="2885473" y="3228731"/>
                  <a:pt x="2851281" y="3419231"/>
                </a:cubicBezTo>
                <a:cubicBezTo>
                  <a:pt x="2817089" y="3609731"/>
                  <a:pt x="2677063" y="3687885"/>
                  <a:pt x="2440973" y="3634154"/>
                </a:cubicBezTo>
                <a:cubicBezTo>
                  <a:pt x="2204883" y="3580423"/>
                  <a:pt x="1794575" y="3100103"/>
                  <a:pt x="1434742" y="3096846"/>
                </a:cubicBezTo>
                <a:cubicBezTo>
                  <a:pt x="1074909" y="3093590"/>
                  <a:pt x="519691" y="3507154"/>
                  <a:pt x="281973" y="3614615"/>
                </a:cubicBezTo>
                <a:cubicBezTo>
                  <a:pt x="44255" y="3722076"/>
                  <a:pt x="44255" y="3751384"/>
                  <a:pt x="8435" y="3741615"/>
                </a:cubicBezTo>
                <a:cubicBezTo>
                  <a:pt x="-27386" y="3731846"/>
                  <a:pt x="62165" y="3557628"/>
                  <a:pt x="67050" y="3556000"/>
                </a:cubicBezTo>
                <a:cubicBezTo>
                  <a:pt x="71934" y="3554372"/>
                  <a:pt x="-15989" y="3702538"/>
                  <a:pt x="37742" y="3731846"/>
                </a:cubicBezTo>
                <a:cubicBezTo>
                  <a:pt x="91473" y="3761154"/>
                  <a:pt x="389435" y="3731846"/>
                  <a:pt x="389435" y="373184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4095271" y="3458308"/>
            <a:ext cx="2333537" cy="2667048"/>
          </a:xfrm>
          <a:custGeom>
            <a:avLst/>
            <a:gdLst>
              <a:gd name="connsiteX0" fmla="*/ 720960 w 2333537"/>
              <a:gd name="connsiteY0" fmla="*/ 0 h 2667048"/>
              <a:gd name="connsiteX1" fmla="*/ 1170344 w 2333537"/>
              <a:gd name="connsiteY1" fmla="*/ 127000 h 2667048"/>
              <a:gd name="connsiteX2" fmla="*/ 1756498 w 2333537"/>
              <a:gd name="connsiteY2" fmla="*/ 107461 h 2667048"/>
              <a:gd name="connsiteX3" fmla="*/ 2000729 w 2333537"/>
              <a:gd name="connsiteY3" fmla="*/ 732692 h 2667048"/>
              <a:gd name="connsiteX4" fmla="*/ 2323114 w 2333537"/>
              <a:gd name="connsiteY4" fmla="*/ 1778000 h 2667048"/>
              <a:gd name="connsiteX5" fmla="*/ 2166806 w 2333537"/>
              <a:gd name="connsiteY5" fmla="*/ 2598615 h 2667048"/>
              <a:gd name="connsiteX6" fmla="*/ 1336421 w 2333537"/>
              <a:gd name="connsiteY6" fmla="*/ 2569307 h 2667048"/>
              <a:gd name="connsiteX7" fmla="*/ 760037 w 2333537"/>
              <a:gd name="connsiteY7" fmla="*/ 2149230 h 2667048"/>
              <a:gd name="connsiteX8" fmla="*/ 37114 w 2333537"/>
              <a:gd name="connsiteY8" fmla="*/ 2481384 h 2667048"/>
              <a:gd name="connsiteX9" fmla="*/ 95729 w 2333537"/>
              <a:gd name="connsiteY9" fmla="*/ 2354384 h 2667048"/>
              <a:gd name="connsiteX10" fmla="*/ 17575 w 2333537"/>
              <a:gd name="connsiteY10" fmla="*/ 2500923 h 2667048"/>
              <a:gd name="connsiteX11" fmla="*/ 359498 w 2333537"/>
              <a:gd name="connsiteY11" fmla="*/ 2491154 h 2667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33537" h="2667048">
                <a:moveTo>
                  <a:pt x="720960" y="0"/>
                </a:moveTo>
                <a:cubicBezTo>
                  <a:pt x="859357" y="54545"/>
                  <a:pt x="997754" y="109090"/>
                  <a:pt x="1170344" y="127000"/>
                </a:cubicBezTo>
                <a:cubicBezTo>
                  <a:pt x="1342934" y="144910"/>
                  <a:pt x="1618101" y="6512"/>
                  <a:pt x="1756498" y="107461"/>
                </a:cubicBezTo>
                <a:cubicBezTo>
                  <a:pt x="1894895" y="208410"/>
                  <a:pt x="1906293" y="454269"/>
                  <a:pt x="2000729" y="732692"/>
                </a:cubicBezTo>
                <a:cubicBezTo>
                  <a:pt x="2095165" y="1011115"/>
                  <a:pt x="2295435" y="1467013"/>
                  <a:pt x="2323114" y="1778000"/>
                </a:cubicBezTo>
                <a:cubicBezTo>
                  <a:pt x="2350793" y="2088987"/>
                  <a:pt x="2331255" y="2466731"/>
                  <a:pt x="2166806" y="2598615"/>
                </a:cubicBezTo>
                <a:cubicBezTo>
                  <a:pt x="2002357" y="2730500"/>
                  <a:pt x="1570882" y="2644204"/>
                  <a:pt x="1336421" y="2569307"/>
                </a:cubicBezTo>
                <a:cubicBezTo>
                  <a:pt x="1101960" y="2494410"/>
                  <a:pt x="976588" y="2163884"/>
                  <a:pt x="760037" y="2149230"/>
                </a:cubicBezTo>
                <a:cubicBezTo>
                  <a:pt x="543486" y="2134576"/>
                  <a:pt x="147832" y="2447192"/>
                  <a:pt x="37114" y="2481384"/>
                </a:cubicBezTo>
                <a:cubicBezTo>
                  <a:pt x="-73604" y="2515576"/>
                  <a:pt x="98985" y="2351128"/>
                  <a:pt x="95729" y="2354384"/>
                </a:cubicBezTo>
                <a:cubicBezTo>
                  <a:pt x="92473" y="2357640"/>
                  <a:pt x="-26386" y="2478128"/>
                  <a:pt x="17575" y="2500923"/>
                </a:cubicBezTo>
                <a:cubicBezTo>
                  <a:pt x="61536" y="2523718"/>
                  <a:pt x="359498" y="2491154"/>
                  <a:pt x="359498" y="2491154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4662970" y="3358374"/>
            <a:ext cx="2021931" cy="2955128"/>
          </a:xfrm>
          <a:custGeom>
            <a:avLst/>
            <a:gdLst>
              <a:gd name="connsiteX0" fmla="*/ 309568 w 2021931"/>
              <a:gd name="connsiteY0" fmla="*/ 12011 h 2955128"/>
              <a:gd name="connsiteX1" fmla="*/ 602645 w 2021931"/>
              <a:gd name="connsiteY1" fmla="*/ 139011 h 2955128"/>
              <a:gd name="connsiteX2" fmla="*/ 1247415 w 2021931"/>
              <a:gd name="connsiteY2" fmla="*/ 21780 h 2955128"/>
              <a:gd name="connsiteX3" fmla="*/ 1589338 w 2021931"/>
              <a:gd name="connsiteY3" fmla="*/ 666549 h 2955128"/>
              <a:gd name="connsiteX4" fmla="*/ 1862876 w 2021931"/>
              <a:gd name="connsiteY4" fmla="*/ 1360164 h 2955128"/>
              <a:gd name="connsiteX5" fmla="*/ 2019184 w 2021931"/>
              <a:gd name="connsiteY5" fmla="*/ 2327318 h 2955128"/>
              <a:gd name="connsiteX6" fmla="*/ 1735876 w 2021931"/>
              <a:gd name="connsiteY6" fmla="*/ 2874395 h 2955128"/>
              <a:gd name="connsiteX7" fmla="*/ 876184 w 2021931"/>
              <a:gd name="connsiteY7" fmla="*/ 2923241 h 2955128"/>
              <a:gd name="connsiteX8" fmla="*/ 338876 w 2021931"/>
              <a:gd name="connsiteY8" fmla="*/ 2591088 h 2955128"/>
              <a:gd name="connsiteX9" fmla="*/ 16492 w 2021931"/>
              <a:gd name="connsiteY9" fmla="*/ 2630164 h 2955128"/>
              <a:gd name="connsiteX10" fmla="*/ 45799 w 2021931"/>
              <a:gd name="connsiteY10" fmla="*/ 2532472 h 2955128"/>
              <a:gd name="connsiteX11" fmla="*/ 36030 w 2021931"/>
              <a:gd name="connsiteY11" fmla="*/ 2639934 h 2955128"/>
              <a:gd name="connsiteX12" fmla="*/ 153261 w 2021931"/>
              <a:gd name="connsiteY12" fmla="*/ 2649703 h 2955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21931" h="2955128">
                <a:moveTo>
                  <a:pt x="309568" y="12011"/>
                </a:moveTo>
                <a:cubicBezTo>
                  <a:pt x="377952" y="74697"/>
                  <a:pt x="446337" y="137383"/>
                  <a:pt x="602645" y="139011"/>
                </a:cubicBezTo>
                <a:cubicBezTo>
                  <a:pt x="758953" y="140639"/>
                  <a:pt x="1082966" y="-66143"/>
                  <a:pt x="1247415" y="21780"/>
                </a:cubicBezTo>
                <a:cubicBezTo>
                  <a:pt x="1411864" y="109703"/>
                  <a:pt x="1486761" y="443485"/>
                  <a:pt x="1589338" y="666549"/>
                </a:cubicBezTo>
                <a:cubicBezTo>
                  <a:pt x="1691915" y="889613"/>
                  <a:pt x="1791235" y="1083369"/>
                  <a:pt x="1862876" y="1360164"/>
                </a:cubicBezTo>
                <a:cubicBezTo>
                  <a:pt x="1934517" y="1636959"/>
                  <a:pt x="2040351" y="2074946"/>
                  <a:pt x="2019184" y="2327318"/>
                </a:cubicBezTo>
                <a:cubicBezTo>
                  <a:pt x="1998017" y="2579690"/>
                  <a:pt x="1926376" y="2775075"/>
                  <a:pt x="1735876" y="2874395"/>
                </a:cubicBezTo>
                <a:cubicBezTo>
                  <a:pt x="1545376" y="2973715"/>
                  <a:pt x="1109017" y="2970459"/>
                  <a:pt x="876184" y="2923241"/>
                </a:cubicBezTo>
                <a:cubicBezTo>
                  <a:pt x="643351" y="2876023"/>
                  <a:pt x="482158" y="2639934"/>
                  <a:pt x="338876" y="2591088"/>
                </a:cubicBezTo>
                <a:cubicBezTo>
                  <a:pt x="195594" y="2542242"/>
                  <a:pt x="65338" y="2639933"/>
                  <a:pt x="16492" y="2630164"/>
                </a:cubicBezTo>
                <a:cubicBezTo>
                  <a:pt x="-32354" y="2620395"/>
                  <a:pt x="42543" y="2530844"/>
                  <a:pt x="45799" y="2532472"/>
                </a:cubicBezTo>
                <a:cubicBezTo>
                  <a:pt x="49055" y="2534100"/>
                  <a:pt x="18120" y="2620396"/>
                  <a:pt x="36030" y="2639934"/>
                </a:cubicBezTo>
                <a:cubicBezTo>
                  <a:pt x="53940" y="2659472"/>
                  <a:pt x="153261" y="2649703"/>
                  <a:pt x="153261" y="264970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2492896"/>
            <a:ext cx="934864" cy="93486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5606179" y="5180853"/>
            <a:ext cx="5604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err="1" smtClean="0">
                <a:latin typeface="AhnbergHand"/>
                <a:cs typeface="AhnbergHand"/>
              </a:rPr>
              <a:t>WiFi</a:t>
            </a:r>
            <a:endParaRPr lang="en-AU" sz="1200" dirty="0">
              <a:latin typeface="AhnbergHand"/>
              <a:cs typeface="AhnbergHand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599200" y="5172997"/>
            <a:ext cx="7645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 smtClean="0">
                <a:latin typeface="AhnbergHand"/>
                <a:cs typeface="AhnbergHand"/>
              </a:rPr>
              <a:t>Cellular</a:t>
            </a:r>
            <a:endParaRPr lang="en-AU" sz="1100" dirty="0">
              <a:latin typeface="AhnbergHand"/>
              <a:cs typeface="AhnbergHand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067898" y="5203036"/>
            <a:ext cx="5139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dirty="0" smtClean="0">
                <a:latin typeface="AhnbergHand"/>
                <a:cs typeface="AhnbergHand"/>
              </a:rPr>
              <a:t>USB</a:t>
            </a:r>
            <a:endParaRPr lang="en-AU" sz="1000" dirty="0">
              <a:latin typeface="AhnbergHand"/>
              <a:cs typeface="AhnbergHand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5880200" y="5063354"/>
            <a:ext cx="247414" cy="189670"/>
          </a:xfrm>
          <a:custGeom>
            <a:avLst/>
            <a:gdLst>
              <a:gd name="connsiteX0" fmla="*/ 247414 w 247414"/>
              <a:gd name="connsiteY0" fmla="*/ 0 h 189670"/>
              <a:gd name="connsiteX1" fmla="*/ 0 w 247414"/>
              <a:gd name="connsiteY1" fmla="*/ 189670 h 189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7414" h="189670">
                <a:moveTo>
                  <a:pt x="247414" y="0"/>
                </a:moveTo>
                <a:lnTo>
                  <a:pt x="0" y="189670"/>
                </a:lnTo>
              </a:path>
            </a:pathLst>
          </a:cu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Freeform 12"/>
          <p:cNvSpPr/>
          <p:nvPr/>
        </p:nvSpPr>
        <p:spPr>
          <a:xfrm>
            <a:off x="6284309" y="5071601"/>
            <a:ext cx="16495" cy="148437"/>
          </a:xfrm>
          <a:custGeom>
            <a:avLst/>
            <a:gdLst>
              <a:gd name="connsiteX0" fmla="*/ 16495 w 16495"/>
              <a:gd name="connsiteY0" fmla="*/ 0 h 148437"/>
              <a:gd name="connsiteX1" fmla="*/ 0 w 16495"/>
              <a:gd name="connsiteY1" fmla="*/ 148437 h 148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495" h="148437">
                <a:moveTo>
                  <a:pt x="16495" y="0"/>
                </a:moveTo>
                <a:lnTo>
                  <a:pt x="0" y="148437"/>
                </a:lnTo>
              </a:path>
            </a:pathLst>
          </a:cu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Freeform 13"/>
          <p:cNvSpPr/>
          <p:nvPr/>
        </p:nvSpPr>
        <p:spPr>
          <a:xfrm>
            <a:off x="6638936" y="5071601"/>
            <a:ext cx="230919" cy="98958"/>
          </a:xfrm>
          <a:custGeom>
            <a:avLst/>
            <a:gdLst>
              <a:gd name="connsiteX0" fmla="*/ 0 w 230919"/>
              <a:gd name="connsiteY0" fmla="*/ 0 h 98958"/>
              <a:gd name="connsiteX1" fmla="*/ 230919 w 230919"/>
              <a:gd name="connsiteY1" fmla="*/ 98958 h 9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0919" h="98958">
                <a:moveTo>
                  <a:pt x="0" y="0"/>
                </a:moveTo>
                <a:lnTo>
                  <a:pt x="230919" y="98958"/>
                </a:lnTo>
              </a:path>
            </a:pathLst>
          </a:cu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545918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latin typeface="Powderfinger Type"/>
                <a:cs typeface="Powderfinger Type"/>
              </a:rPr>
              <a:t>The </a:t>
            </a:r>
            <a:r>
              <a:rPr lang="en-US" sz="3600" dirty="0" smtClean="0">
                <a:latin typeface="Powderfinger Type"/>
                <a:cs typeface="Powderfinger Type"/>
              </a:rPr>
              <a:t>cellular access operator’s preferred response</a:t>
            </a:r>
            <a:endParaRPr lang="en-US" sz="3600" dirty="0">
              <a:latin typeface="Powderfinger Type"/>
              <a:cs typeface="Powderfinger Type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91997" y="4813509"/>
            <a:ext cx="3167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Access Network Services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02515" y="3010467"/>
            <a:ext cx="2746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OS Platform Library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91890" y="1805137"/>
            <a:ext cx="1367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Application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516931" y="1730399"/>
            <a:ext cx="1851387" cy="567885"/>
          </a:xfrm>
          <a:custGeom>
            <a:avLst/>
            <a:gdLst>
              <a:gd name="connsiteX0" fmla="*/ 0 w 1851387"/>
              <a:gd name="connsiteY0" fmla="*/ 0 h 567885"/>
              <a:gd name="connsiteX1" fmla="*/ 58616 w 1851387"/>
              <a:gd name="connsiteY1" fmla="*/ 322385 h 567885"/>
              <a:gd name="connsiteX2" fmla="*/ 58616 w 1851387"/>
              <a:gd name="connsiteY2" fmla="*/ 498231 h 567885"/>
              <a:gd name="connsiteX3" fmla="*/ 58616 w 1851387"/>
              <a:gd name="connsiteY3" fmla="*/ 547077 h 567885"/>
              <a:gd name="connsiteX4" fmla="*/ 195385 w 1851387"/>
              <a:gd name="connsiteY4" fmla="*/ 517769 h 567885"/>
              <a:gd name="connsiteX5" fmla="*/ 1660769 w 1851387"/>
              <a:gd name="connsiteY5" fmla="*/ 566615 h 567885"/>
              <a:gd name="connsiteX6" fmla="*/ 1826846 w 1851387"/>
              <a:gd name="connsiteY6" fmla="*/ 547077 h 567885"/>
              <a:gd name="connsiteX7" fmla="*/ 1826846 w 1851387"/>
              <a:gd name="connsiteY7" fmla="*/ 478692 h 567885"/>
              <a:gd name="connsiteX8" fmla="*/ 1836616 w 1851387"/>
              <a:gd name="connsiteY8" fmla="*/ 78154 h 567885"/>
              <a:gd name="connsiteX9" fmla="*/ 1768231 w 1851387"/>
              <a:gd name="connsiteY9" fmla="*/ 29308 h 567885"/>
              <a:gd name="connsiteX10" fmla="*/ 996462 w 1851387"/>
              <a:gd name="connsiteY10" fmla="*/ 9769 h 567885"/>
              <a:gd name="connsiteX11" fmla="*/ 146539 w 1851387"/>
              <a:gd name="connsiteY11" fmla="*/ 9769 h 567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51387" h="567885">
                <a:moveTo>
                  <a:pt x="0" y="0"/>
                </a:moveTo>
                <a:cubicBezTo>
                  <a:pt x="24423" y="119673"/>
                  <a:pt x="48847" y="239346"/>
                  <a:pt x="58616" y="322385"/>
                </a:cubicBezTo>
                <a:cubicBezTo>
                  <a:pt x="68385" y="405424"/>
                  <a:pt x="58616" y="498231"/>
                  <a:pt x="58616" y="498231"/>
                </a:cubicBezTo>
                <a:cubicBezTo>
                  <a:pt x="58616" y="535680"/>
                  <a:pt x="35821" y="543821"/>
                  <a:pt x="58616" y="547077"/>
                </a:cubicBezTo>
                <a:cubicBezTo>
                  <a:pt x="81411" y="550333"/>
                  <a:pt x="-71640" y="514513"/>
                  <a:pt x="195385" y="517769"/>
                </a:cubicBezTo>
                <a:cubicBezTo>
                  <a:pt x="462410" y="521025"/>
                  <a:pt x="1388859" y="561730"/>
                  <a:pt x="1660769" y="566615"/>
                </a:cubicBezTo>
                <a:cubicBezTo>
                  <a:pt x="1932679" y="571500"/>
                  <a:pt x="1799167" y="561731"/>
                  <a:pt x="1826846" y="547077"/>
                </a:cubicBezTo>
                <a:cubicBezTo>
                  <a:pt x="1854525" y="532423"/>
                  <a:pt x="1825218" y="556846"/>
                  <a:pt x="1826846" y="478692"/>
                </a:cubicBezTo>
                <a:cubicBezTo>
                  <a:pt x="1828474" y="400538"/>
                  <a:pt x="1846385" y="153051"/>
                  <a:pt x="1836616" y="78154"/>
                </a:cubicBezTo>
                <a:cubicBezTo>
                  <a:pt x="1826847" y="3257"/>
                  <a:pt x="1908257" y="40705"/>
                  <a:pt x="1768231" y="29308"/>
                </a:cubicBezTo>
                <a:cubicBezTo>
                  <a:pt x="1628205" y="17911"/>
                  <a:pt x="1266744" y="13025"/>
                  <a:pt x="996462" y="9769"/>
                </a:cubicBezTo>
                <a:cubicBezTo>
                  <a:pt x="726180" y="6513"/>
                  <a:pt x="146539" y="9769"/>
                  <a:pt x="146539" y="9769"/>
                </a:cubicBez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3002354" y="2936536"/>
            <a:ext cx="3262153" cy="610122"/>
          </a:xfrm>
          <a:custGeom>
            <a:avLst/>
            <a:gdLst>
              <a:gd name="connsiteX0" fmla="*/ 2790808 w 3262153"/>
              <a:gd name="connsiteY0" fmla="*/ 101024 h 610122"/>
              <a:gd name="connsiteX1" fmla="*/ 1979962 w 3262153"/>
              <a:gd name="connsiteY1" fmla="*/ 61947 h 610122"/>
              <a:gd name="connsiteX2" fmla="*/ 358269 w 3262153"/>
              <a:gd name="connsiteY2" fmla="*/ 3332 h 610122"/>
              <a:gd name="connsiteX3" fmla="*/ 26116 w 3262153"/>
              <a:gd name="connsiteY3" fmla="*/ 13101 h 610122"/>
              <a:gd name="connsiteX4" fmla="*/ 26116 w 3262153"/>
              <a:gd name="connsiteY4" fmla="*/ 61947 h 610122"/>
              <a:gd name="connsiteX5" fmla="*/ 65193 w 3262153"/>
              <a:gd name="connsiteY5" fmla="*/ 511332 h 610122"/>
              <a:gd name="connsiteX6" fmla="*/ 74962 w 3262153"/>
              <a:gd name="connsiteY6" fmla="*/ 560178 h 610122"/>
              <a:gd name="connsiteX7" fmla="*/ 172654 w 3262153"/>
              <a:gd name="connsiteY7" fmla="*/ 569947 h 610122"/>
              <a:gd name="connsiteX8" fmla="*/ 3005731 w 3262153"/>
              <a:gd name="connsiteY8" fmla="*/ 609024 h 610122"/>
              <a:gd name="connsiteX9" fmla="*/ 3132731 w 3262153"/>
              <a:gd name="connsiteY9" fmla="*/ 550409 h 610122"/>
              <a:gd name="connsiteX10" fmla="*/ 3035039 w 3262153"/>
              <a:gd name="connsiteY10" fmla="*/ 130332 h 610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62153" h="610122">
                <a:moveTo>
                  <a:pt x="2790808" y="101024"/>
                </a:moveTo>
                <a:lnTo>
                  <a:pt x="1979962" y="61947"/>
                </a:lnTo>
                <a:lnTo>
                  <a:pt x="358269" y="3332"/>
                </a:lnTo>
                <a:cubicBezTo>
                  <a:pt x="32628" y="-4809"/>
                  <a:pt x="81475" y="3332"/>
                  <a:pt x="26116" y="13101"/>
                </a:cubicBezTo>
                <a:cubicBezTo>
                  <a:pt x="-29243" y="22870"/>
                  <a:pt x="19603" y="-21091"/>
                  <a:pt x="26116" y="61947"/>
                </a:cubicBezTo>
                <a:cubicBezTo>
                  <a:pt x="32629" y="144985"/>
                  <a:pt x="57052" y="428294"/>
                  <a:pt x="65193" y="511332"/>
                </a:cubicBezTo>
                <a:cubicBezTo>
                  <a:pt x="73334" y="594370"/>
                  <a:pt x="57052" y="550409"/>
                  <a:pt x="74962" y="560178"/>
                </a:cubicBezTo>
                <a:cubicBezTo>
                  <a:pt x="92872" y="569947"/>
                  <a:pt x="172654" y="569947"/>
                  <a:pt x="172654" y="569947"/>
                </a:cubicBezTo>
                <a:lnTo>
                  <a:pt x="3005731" y="609024"/>
                </a:lnTo>
                <a:cubicBezTo>
                  <a:pt x="3499077" y="605768"/>
                  <a:pt x="3127846" y="630191"/>
                  <a:pt x="3132731" y="550409"/>
                </a:cubicBezTo>
                <a:cubicBezTo>
                  <a:pt x="3137616" y="470627"/>
                  <a:pt x="3035039" y="130332"/>
                  <a:pt x="3035039" y="130332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2657239" y="4705440"/>
            <a:ext cx="3714682" cy="608555"/>
          </a:xfrm>
          <a:custGeom>
            <a:avLst/>
            <a:gdLst>
              <a:gd name="connsiteX0" fmla="*/ 0 w 3714682"/>
              <a:gd name="connsiteY0" fmla="*/ 31839 h 608555"/>
              <a:gd name="connsiteX1" fmla="*/ 19538 w 3714682"/>
              <a:gd name="connsiteY1" fmla="*/ 422609 h 608555"/>
              <a:gd name="connsiteX2" fmla="*/ 19538 w 3714682"/>
              <a:gd name="connsiteY2" fmla="*/ 539839 h 608555"/>
              <a:gd name="connsiteX3" fmla="*/ 185615 w 3714682"/>
              <a:gd name="connsiteY3" fmla="*/ 520301 h 608555"/>
              <a:gd name="connsiteX4" fmla="*/ 1651000 w 3714682"/>
              <a:gd name="connsiteY4" fmla="*/ 608224 h 608555"/>
              <a:gd name="connsiteX5" fmla="*/ 3516923 w 3714682"/>
              <a:gd name="connsiteY5" fmla="*/ 549609 h 608555"/>
              <a:gd name="connsiteX6" fmla="*/ 3673231 w 3714682"/>
              <a:gd name="connsiteY6" fmla="*/ 530070 h 608555"/>
              <a:gd name="connsiteX7" fmla="*/ 3634154 w 3714682"/>
              <a:gd name="connsiteY7" fmla="*/ 178378 h 608555"/>
              <a:gd name="connsiteX8" fmla="*/ 3595077 w 3714682"/>
              <a:gd name="connsiteY8" fmla="*/ 12301 h 608555"/>
              <a:gd name="connsiteX9" fmla="*/ 3468077 w 3714682"/>
              <a:gd name="connsiteY9" fmla="*/ 12301 h 608555"/>
              <a:gd name="connsiteX10" fmla="*/ 156308 w 3714682"/>
              <a:gd name="connsiteY10" fmla="*/ 12301 h 608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14682" h="608555">
                <a:moveTo>
                  <a:pt x="0" y="31839"/>
                </a:moveTo>
                <a:cubicBezTo>
                  <a:pt x="8141" y="184891"/>
                  <a:pt x="16282" y="337943"/>
                  <a:pt x="19538" y="422609"/>
                </a:cubicBezTo>
                <a:cubicBezTo>
                  <a:pt x="22794" y="507275"/>
                  <a:pt x="-8141" y="523557"/>
                  <a:pt x="19538" y="539839"/>
                </a:cubicBezTo>
                <a:cubicBezTo>
                  <a:pt x="47217" y="556121"/>
                  <a:pt x="-86295" y="508904"/>
                  <a:pt x="185615" y="520301"/>
                </a:cubicBezTo>
                <a:cubicBezTo>
                  <a:pt x="457525" y="531698"/>
                  <a:pt x="1095782" y="603339"/>
                  <a:pt x="1651000" y="608224"/>
                </a:cubicBezTo>
                <a:cubicBezTo>
                  <a:pt x="2206218" y="613109"/>
                  <a:pt x="3179885" y="562635"/>
                  <a:pt x="3516923" y="549609"/>
                </a:cubicBezTo>
                <a:cubicBezTo>
                  <a:pt x="3853961" y="536583"/>
                  <a:pt x="3653693" y="591942"/>
                  <a:pt x="3673231" y="530070"/>
                </a:cubicBezTo>
                <a:cubicBezTo>
                  <a:pt x="3692769" y="468198"/>
                  <a:pt x="3647180" y="264673"/>
                  <a:pt x="3634154" y="178378"/>
                </a:cubicBezTo>
                <a:cubicBezTo>
                  <a:pt x="3621128" y="92083"/>
                  <a:pt x="3622756" y="39980"/>
                  <a:pt x="3595077" y="12301"/>
                </a:cubicBezTo>
                <a:cubicBezTo>
                  <a:pt x="3567398" y="-15378"/>
                  <a:pt x="3468077" y="12301"/>
                  <a:pt x="3468077" y="12301"/>
                </a:cubicBezTo>
                <a:lnTo>
                  <a:pt x="156308" y="12301"/>
                </a:lnTo>
              </a:path>
            </a:pathLst>
          </a:cu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4127992" y="2304884"/>
            <a:ext cx="799421" cy="576392"/>
          </a:xfrm>
          <a:custGeom>
            <a:avLst/>
            <a:gdLst>
              <a:gd name="connsiteX0" fmla="*/ 150931 w 799421"/>
              <a:gd name="connsiteY0" fmla="*/ 0 h 576392"/>
              <a:gd name="connsiteX1" fmla="*/ 170470 w 799421"/>
              <a:gd name="connsiteY1" fmla="*/ 341923 h 576392"/>
              <a:gd name="connsiteX2" fmla="*/ 4393 w 799421"/>
              <a:gd name="connsiteY2" fmla="*/ 312615 h 576392"/>
              <a:gd name="connsiteX3" fmla="*/ 375623 w 799421"/>
              <a:gd name="connsiteY3" fmla="*/ 576384 h 576392"/>
              <a:gd name="connsiteX4" fmla="*/ 795700 w 799421"/>
              <a:gd name="connsiteY4" fmla="*/ 322384 h 576392"/>
              <a:gd name="connsiteX5" fmla="*/ 580777 w 799421"/>
              <a:gd name="connsiteY5" fmla="*/ 371230 h 576392"/>
              <a:gd name="connsiteX6" fmla="*/ 571008 w 799421"/>
              <a:gd name="connsiteY6" fmla="*/ 39077 h 576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9421" h="576392">
                <a:moveTo>
                  <a:pt x="150931" y="0"/>
                </a:moveTo>
                <a:cubicBezTo>
                  <a:pt x="172912" y="144910"/>
                  <a:pt x="194893" y="289821"/>
                  <a:pt x="170470" y="341923"/>
                </a:cubicBezTo>
                <a:cubicBezTo>
                  <a:pt x="146047" y="394025"/>
                  <a:pt x="-29799" y="273538"/>
                  <a:pt x="4393" y="312615"/>
                </a:cubicBezTo>
                <a:cubicBezTo>
                  <a:pt x="38585" y="351692"/>
                  <a:pt x="243739" y="574756"/>
                  <a:pt x="375623" y="576384"/>
                </a:cubicBezTo>
                <a:cubicBezTo>
                  <a:pt x="507507" y="578012"/>
                  <a:pt x="761508" y="356576"/>
                  <a:pt x="795700" y="322384"/>
                </a:cubicBezTo>
                <a:cubicBezTo>
                  <a:pt x="829892" y="288192"/>
                  <a:pt x="618226" y="418448"/>
                  <a:pt x="580777" y="371230"/>
                </a:cubicBezTo>
                <a:cubicBezTo>
                  <a:pt x="543328" y="324012"/>
                  <a:pt x="571008" y="39077"/>
                  <a:pt x="571008" y="39077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4112174" y="3553211"/>
            <a:ext cx="799421" cy="396849"/>
          </a:xfrm>
          <a:custGeom>
            <a:avLst/>
            <a:gdLst>
              <a:gd name="connsiteX0" fmla="*/ 150931 w 799421"/>
              <a:gd name="connsiteY0" fmla="*/ 0 h 576392"/>
              <a:gd name="connsiteX1" fmla="*/ 170470 w 799421"/>
              <a:gd name="connsiteY1" fmla="*/ 341923 h 576392"/>
              <a:gd name="connsiteX2" fmla="*/ 4393 w 799421"/>
              <a:gd name="connsiteY2" fmla="*/ 312615 h 576392"/>
              <a:gd name="connsiteX3" fmla="*/ 375623 w 799421"/>
              <a:gd name="connsiteY3" fmla="*/ 576384 h 576392"/>
              <a:gd name="connsiteX4" fmla="*/ 795700 w 799421"/>
              <a:gd name="connsiteY4" fmla="*/ 322384 h 576392"/>
              <a:gd name="connsiteX5" fmla="*/ 580777 w 799421"/>
              <a:gd name="connsiteY5" fmla="*/ 371230 h 576392"/>
              <a:gd name="connsiteX6" fmla="*/ 571008 w 799421"/>
              <a:gd name="connsiteY6" fmla="*/ 39077 h 576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9421" h="576392">
                <a:moveTo>
                  <a:pt x="150931" y="0"/>
                </a:moveTo>
                <a:cubicBezTo>
                  <a:pt x="172912" y="144910"/>
                  <a:pt x="194893" y="289821"/>
                  <a:pt x="170470" y="341923"/>
                </a:cubicBezTo>
                <a:cubicBezTo>
                  <a:pt x="146047" y="394025"/>
                  <a:pt x="-29799" y="273538"/>
                  <a:pt x="4393" y="312615"/>
                </a:cubicBezTo>
                <a:cubicBezTo>
                  <a:pt x="38585" y="351692"/>
                  <a:pt x="243739" y="574756"/>
                  <a:pt x="375623" y="576384"/>
                </a:cubicBezTo>
                <a:cubicBezTo>
                  <a:pt x="507507" y="578012"/>
                  <a:pt x="761508" y="356576"/>
                  <a:pt x="795700" y="322384"/>
                </a:cubicBezTo>
                <a:cubicBezTo>
                  <a:pt x="829892" y="288192"/>
                  <a:pt x="618226" y="418448"/>
                  <a:pt x="580777" y="371230"/>
                </a:cubicBezTo>
                <a:cubicBezTo>
                  <a:pt x="543328" y="324012"/>
                  <a:pt x="571008" y="39077"/>
                  <a:pt x="571008" y="39077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419927" y="5617391"/>
            <a:ext cx="748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err="1" smtClean="0">
                <a:latin typeface="AhnbergHand"/>
                <a:cs typeface="AhnbergHand"/>
              </a:rPr>
              <a:t>WiFi</a:t>
            </a:r>
            <a:endParaRPr lang="en-AU" dirty="0">
              <a:latin typeface="AhnbergHand"/>
              <a:cs typeface="AhnbergHan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41793" y="5626060"/>
            <a:ext cx="1133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latin typeface="AhnbergHand"/>
                <a:cs typeface="AhnbergHand"/>
              </a:rPr>
              <a:t>Cellular</a:t>
            </a:r>
            <a:endParaRPr lang="en-AU" dirty="0">
              <a:latin typeface="AhnbergHand"/>
              <a:cs typeface="AhnbergHand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32429" y="5832957"/>
            <a:ext cx="1361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latin typeface="AhnbergHand"/>
                <a:cs typeface="AhnbergHand"/>
              </a:rPr>
              <a:t>Bluetooth</a:t>
            </a:r>
            <a:endParaRPr lang="en-AU" dirty="0">
              <a:latin typeface="AhnbergHand"/>
              <a:cs typeface="AhnbergHand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64507" y="5809102"/>
            <a:ext cx="777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latin typeface="AhnbergHand"/>
                <a:cs typeface="AhnbergHand"/>
              </a:rPr>
              <a:t>USB</a:t>
            </a:r>
            <a:endParaRPr lang="en-AU" dirty="0">
              <a:latin typeface="AhnbergHand"/>
              <a:cs typeface="AhnbergHand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2968965" y="5310724"/>
            <a:ext cx="981408" cy="338107"/>
          </a:xfrm>
          <a:custGeom>
            <a:avLst/>
            <a:gdLst>
              <a:gd name="connsiteX0" fmla="*/ 0 w 981408"/>
              <a:gd name="connsiteY0" fmla="*/ 338107 h 338107"/>
              <a:gd name="connsiteX1" fmla="*/ 750488 w 981408"/>
              <a:gd name="connsiteY1" fmla="*/ 107205 h 338107"/>
              <a:gd name="connsiteX2" fmla="*/ 981408 w 981408"/>
              <a:gd name="connsiteY2" fmla="*/ 0 h 338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1408" h="338107">
                <a:moveTo>
                  <a:pt x="0" y="338107"/>
                </a:moveTo>
                <a:cubicBezTo>
                  <a:pt x="293460" y="250831"/>
                  <a:pt x="586920" y="163556"/>
                  <a:pt x="750488" y="107205"/>
                </a:cubicBezTo>
                <a:cubicBezTo>
                  <a:pt x="914056" y="50854"/>
                  <a:pt x="947732" y="25427"/>
                  <a:pt x="981408" y="0"/>
                </a:cubicBezTo>
              </a:path>
            </a:pathLst>
          </a:cu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Freeform 15"/>
          <p:cNvSpPr/>
          <p:nvPr/>
        </p:nvSpPr>
        <p:spPr>
          <a:xfrm>
            <a:off x="4272011" y="5368450"/>
            <a:ext cx="115460" cy="387585"/>
          </a:xfrm>
          <a:custGeom>
            <a:avLst/>
            <a:gdLst>
              <a:gd name="connsiteX0" fmla="*/ 115460 w 115460"/>
              <a:gd name="connsiteY0" fmla="*/ 0 h 387585"/>
              <a:gd name="connsiteX1" fmla="*/ 49483 w 115460"/>
              <a:gd name="connsiteY1" fmla="*/ 173176 h 387585"/>
              <a:gd name="connsiteX2" fmla="*/ 0 w 115460"/>
              <a:gd name="connsiteY2" fmla="*/ 387585 h 387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460" h="387585">
                <a:moveTo>
                  <a:pt x="115460" y="0"/>
                </a:moveTo>
                <a:cubicBezTo>
                  <a:pt x="92093" y="54289"/>
                  <a:pt x="68726" y="108579"/>
                  <a:pt x="49483" y="173176"/>
                </a:cubicBezTo>
                <a:cubicBezTo>
                  <a:pt x="30240" y="237774"/>
                  <a:pt x="0" y="387585"/>
                  <a:pt x="0" y="387585"/>
                </a:cubicBezTo>
              </a:path>
            </a:pathLst>
          </a:cu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Freeform 16"/>
          <p:cNvSpPr/>
          <p:nvPr/>
        </p:nvSpPr>
        <p:spPr>
          <a:xfrm>
            <a:off x="4841062" y="5533389"/>
            <a:ext cx="651523" cy="338107"/>
          </a:xfrm>
          <a:custGeom>
            <a:avLst/>
            <a:gdLst>
              <a:gd name="connsiteX0" fmla="*/ 0 w 651523"/>
              <a:gd name="connsiteY0" fmla="*/ 0 h 338107"/>
              <a:gd name="connsiteX1" fmla="*/ 404110 w 651523"/>
              <a:gd name="connsiteY1" fmla="*/ 173177 h 338107"/>
              <a:gd name="connsiteX2" fmla="*/ 651523 w 651523"/>
              <a:gd name="connsiteY2" fmla="*/ 338107 h 338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1523" h="338107">
                <a:moveTo>
                  <a:pt x="0" y="0"/>
                </a:moveTo>
                <a:cubicBezTo>
                  <a:pt x="147761" y="58413"/>
                  <a:pt x="295523" y="116826"/>
                  <a:pt x="404110" y="173177"/>
                </a:cubicBezTo>
                <a:cubicBezTo>
                  <a:pt x="512697" y="229528"/>
                  <a:pt x="651523" y="338107"/>
                  <a:pt x="651523" y="338107"/>
                </a:cubicBezTo>
              </a:path>
            </a:pathLst>
          </a:cu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Freeform 17"/>
          <p:cNvSpPr/>
          <p:nvPr/>
        </p:nvSpPr>
        <p:spPr>
          <a:xfrm>
            <a:off x="5385373" y="5500408"/>
            <a:ext cx="989655" cy="272135"/>
          </a:xfrm>
          <a:custGeom>
            <a:avLst/>
            <a:gdLst>
              <a:gd name="connsiteX0" fmla="*/ 0 w 989655"/>
              <a:gd name="connsiteY0" fmla="*/ 0 h 272135"/>
              <a:gd name="connsiteX1" fmla="*/ 635028 w 989655"/>
              <a:gd name="connsiteY1" fmla="*/ 107205 h 272135"/>
              <a:gd name="connsiteX2" fmla="*/ 989655 w 989655"/>
              <a:gd name="connsiteY2" fmla="*/ 272135 h 272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9655" h="272135">
                <a:moveTo>
                  <a:pt x="0" y="0"/>
                </a:moveTo>
                <a:cubicBezTo>
                  <a:pt x="235042" y="30924"/>
                  <a:pt x="470085" y="61849"/>
                  <a:pt x="635028" y="107205"/>
                </a:cubicBezTo>
                <a:cubicBezTo>
                  <a:pt x="799971" y="152561"/>
                  <a:pt x="989655" y="272135"/>
                  <a:pt x="989655" y="272135"/>
                </a:cubicBezTo>
              </a:path>
            </a:pathLst>
          </a:cu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Box 18"/>
          <p:cNvSpPr txBox="1"/>
          <p:nvPr/>
        </p:nvSpPr>
        <p:spPr>
          <a:xfrm>
            <a:off x="3791890" y="4114020"/>
            <a:ext cx="1831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PPP Context</a:t>
            </a:r>
            <a:endParaRPr lang="en-US" dirty="0" smtClean="0">
              <a:latin typeface="AhnbergHand"/>
              <a:cs typeface="AhnbergHand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3546978" y="4030234"/>
            <a:ext cx="2146206" cy="552076"/>
          </a:xfrm>
          <a:custGeom>
            <a:avLst/>
            <a:gdLst>
              <a:gd name="connsiteX0" fmla="*/ 0 w 3357294"/>
              <a:gd name="connsiteY0" fmla="*/ 10130 h 552076"/>
              <a:gd name="connsiteX1" fmla="*/ 29308 w 3357294"/>
              <a:gd name="connsiteY1" fmla="*/ 479053 h 552076"/>
              <a:gd name="connsiteX2" fmla="*/ 117231 w 3357294"/>
              <a:gd name="connsiteY2" fmla="*/ 508361 h 552076"/>
              <a:gd name="connsiteX3" fmla="*/ 2969846 w 3357294"/>
              <a:gd name="connsiteY3" fmla="*/ 537669 h 552076"/>
              <a:gd name="connsiteX4" fmla="*/ 3311769 w 3357294"/>
              <a:gd name="connsiteY4" fmla="*/ 508361 h 552076"/>
              <a:gd name="connsiteX5" fmla="*/ 3321539 w 3357294"/>
              <a:gd name="connsiteY5" fmla="*/ 78515 h 552076"/>
              <a:gd name="connsiteX6" fmla="*/ 3262923 w 3357294"/>
              <a:gd name="connsiteY6" fmla="*/ 10130 h 552076"/>
              <a:gd name="connsiteX7" fmla="*/ 2266462 w 3357294"/>
              <a:gd name="connsiteY7" fmla="*/ 361 h 552076"/>
              <a:gd name="connsiteX8" fmla="*/ 117231 w 3357294"/>
              <a:gd name="connsiteY8" fmla="*/ 29669 h 552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57294" h="552076">
                <a:moveTo>
                  <a:pt x="0" y="10130"/>
                </a:moveTo>
                <a:cubicBezTo>
                  <a:pt x="4885" y="203072"/>
                  <a:pt x="9770" y="396015"/>
                  <a:pt x="29308" y="479053"/>
                </a:cubicBezTo>
                <a:cubicBezTo>
                  <a:pt x="48846" y="562091"/>
                  <a:pt x="117231" y="508361"/>
                  <a:pt x="117231" y="508361"/>
                </a:cubicBezTo>
                <a:lnTo>
                  <a:pt x="2969846" y="537669"/>
                </a:lnTo>
                <a:cubicBezTo>
                  <a:pt x="3502269" y="537669"/>
                  <a:pt x="3253154" y="584887"/>
                  <a:pt x="3311769" y="508361"/>
                </a:cubicBezTo>
                <a:cubicBezTo>
                  <a:pt x="3370384" y="431835"/>
                  <a:pt x="3329680" y="161553"/>
                  <a:pt x="3321539" y="78515"/>
                </a:cubicBezTo>
                <a:cubicBezTo>
                  <a:pt x="3313398" y="-4523"/>
                  <a:pt x="3438769" y="23156"/>
                  <a:pt x="3262923" y="10130"/>
                </a:cubicBezTo>
                <a:cubicBezTo>
                  <a:pt x="3087077" y="-2896"/>
                  <a:pt x="2266462" y="361"/>
                  <a:pt x="2266462" y="361"/>
                </a:cubicBezTo>
                <a:lnTo>
                  <a:pt x="117231" y="29669"/>
                </a:ln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775398" y="5467417"/>
            <a:ext cx="2193423" cy="898885"/>
          </a:xfrm>
          <a:prstGeom prst="rect">
            <a:avLst/>
          </a:prstGeom>
          <a:solidFill>
            <a:srgbClr val="FFFFFF">
              <a:alpha val="9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TextBox 21"/>
          <p:cNvSpPr txBox="1"/>
          <p:nvPr/>
        </p:nvSpPr>
        <p:spPr>
          <a:xfrm>
            <a:off x="2822678" y="6391366"/>
            <a:ext cx="1831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hnbergHand"/>
                <a:cs typeface="AhnbergHand"/>
              </a:rPr>
              <a:t>PPP Context</a:t>
            </a:r>
            <a:endParaRPr lang="en-US" b="1" dirty="0" smtClean="0">
              <a:solidFill>
                <a:srgbClr val="FF0000"/>
              </a:solidFill>
              <a:latin typeface="AhnbergHand"/>
              <a:cs typeface="AhnbergHand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2577766" y="6307580"/>
            <a:ext cx="2146206" cy="552076"/>
          </a:xfrm>
          <a:custGeom>
            <a:avLst/>
            <a:gdLst>
              <a:gd name="connsiteX0" fmla="*/ 0 w 3357294"/>
              <a:gd name="connsiteY0" fmla="*/ 10130 h 552076"/>
              <a:gd name="connsiteX1" fmla="*/ 29308 w 3357294"/>
              <a:gd name="connsiteY1" fmla="*/ 479053 h 552076"/>
              <a:gd name="connsiteX2" fmla="*/ 117231 w 3357294"/>
              <a:gd name="connsiteY2" fmla="*/ 508361 h 552076"/>
              <a:gd name="connsiteX3" fmla="*/ 2969846 w 3357294"/>
              <a:gd name="connsiteY3" fmla="*/ 537669 h 552076"/>
              <a:gd name="connsiteX4" fmla="*/ 3311769 w 3357294"/>
              <a:gd name="connsiteY4" fmla="*/ 508361 h 552076"/>
              <a:gd name="connsiteX5" fmla="*/ 3321539 w 3357294"/>
              <a:gd name="connsiteY5" fmla="*/ 78515 h 552076"/>
              <a:gd name="connsiteX6" fmla="*/ 3262923 w 3357294"/>
              <a:gd name="connsiteY6" fmla="*/ 10130 h 552076"/>
              <a:gd name="connsiteX7" fmla="*/ 2266462 w 3357294"/>
              <a:gd name="connsiteY7" fmla="*/ 361 h 552076"/>
              <a:gd name="connsiteX8" fmla="*/ 117231 w 3357294"/>
              <a:gd name="connsiteY8" fmla="*/ 29669 h 552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57294" h="552076">
                <a:moveTo>
                  <a:pt x="0" y="10130"/>
                </a:moveTo>
                <a:cubicBezTo>
                  <a:pt x="4885" y="203072"/>
                  <a:pt x="9770" y="396015"/>
                  <a:pt x="29308" y="479053"/>
                </a:cubicBezTo>
                <a:cubicBezTo>
                  <a:pt x="48846" y="562091"/>
                  <a:pt x="117231" y="508361"/>
                  <a:pt x="117231" y="508361"/>
                </a:cubicBezTo>
                <a:lnTo>
                  <a:pt x="2969846" y="537669"/>
                </a:lnTo>
                <a:cubicBezTo>
                  <a:pt x="3502269" y="537669"/>
                  <a:pt x="3253154" y="584887"/>
                  <a:pt x="3311769" y="508361"/>
                </a:cubicBezTo>
                <a:cubicBezTo>
                  <a:pt x="3370384" y="431835"/>
                  <a:pt x="3329680" y="161553"/>
                  <a:pt x="3321539" y="78515"/>
                </a:cubicBezTo>
                <a:cubicBezTo>
                  <a:pt x="3313398" y="-4523"/>
                  <a:pt x="3438769" y="23156"/>
                  <a:pt x="3262923" y="10130"/>
                </a:cubicBezTo>
                <a:cubicBezTo>
                  <a:pt x="3087077" y="-2896"/>
                  <a:pt x="2266462" y="361"/>
                  <a:pt x="2266462" y="361"/>
                </a:cubicBezTo>
                <a:lnTo>
                  <a:pt x="117231" y="29669"/>
                </a:ln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58043" y="3609866"/>
            <a:ext cx="22618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 smtClean="0">
                <a:solidFill>
                  <a:srgbClr val="984807"/>
                </a:solidFill>
                <a:latin typeface="AhnbergHand"/>
                <a:cs typeface="AhnbergHand"/>
              </a:rPr>
              <a:t>The handoff to </a:t>
            </a:r>
            <a:r>
              <a:rPr lang="en-AU" sz="1200" dirty="0" err="1" smtClean="0">
                <a:solidFill>
                  <a:srgbClr val="984807"/>
                </a:solidFill>
                <a:latin typeface="AhnbergHand"/>
                <a:cs typeface="AhnbergHand"/>
              </a:rPr>
              <a:t>WiFi</a:t>
            </a:r>
            <a:r>
              <a:rPr lang="en-AU" sz="1200" dirty="0" smtClean="0">
                <a:solidFill>
                  <a:srgbClr val="984807"/>
                </a:solidFill>
                <a:latin typeface="AhnbergHand"/>
                <a:cs typeface="AhnbergHand"/>
              </a:rPr>
              <a:t> is completely controlled</a:t>
            </a:r>
          </a:p>
          <a:p>
            <a:r>
              <a:rPr lang="en-AU" sz="1200" dirty="0">
                <a:solidFill>
                  <a:srgbClr val="984807"/>
                </a:solidFill>
                <a:latin typeface="AhnbergHand"/>
                <a:cs typeface="AhnbergHand"/>
              </a:rPr>
              <a:t>b</a:t>
            </a:r>
            <a:r>
              <a:rPr lang="en-AU" sz="1200" dirty="0" smtClean="0">
                <a:solidFill>
                  <a:srgbClr val="984807"/>
                </a:solidFill>
                <a:latin typeface="AhnbergHand"/>
                <a:cs typeface="AhnbergHand"/>
              </a:rPr>
              <a:t>y the cellular</a:t>
            </a:r>
          </a:p>
          <a:p>
            <a:r>
              <a:rPr lang="en-AU" sz="1200" dirty="0" smtClean="0">
                <a:solidFill>
                  <a:srgbClr val="984807"/>
                </a:solidFill>
                <a:latin typeface="AhnbergHand"/>
                <a:cs typeface="AhnbergHand"/>
              </a:rPr>
              <a:t>access network operator, and a PPP context between the device and the operator is maintained</a:t>
            </a:r>
            <a:endParaRPr lang="en-AU" sz="1200" dirty="0">
              <a:solidFill>
                <a:srgbClr val="984807"/>
              </a:solidFill>
              <a:latin typeface="AhnbergHand"/>
              <a:cs typeface="AhnbergHand"/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2537233" y="4535578"/>
            <a:ext cx="1907967" cy="1740013"/>
          </a:xfrm>
          <a:custGeom>
            <a:avLst/>
            <a:gdLst>
              <a:gd name="connsiteX0" fmla="*/ 1907967 w 1907967"/>
              <a:gd name="connsiteY0" fmla="*/ 0 h 1740013"/>
              <a:gd name="connsiteX1" fmla="*/ 126588 w 1907967"/>
              <a:gd name="connsiteY1" fmla="*/ 907116 h 1740013"/>
              <a:gd name="connsiteX2" fmla="*/ 143083 w 1907967"/>
              <a:gd name="connsiteY2" fmla="*/ 1740013 h 1740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7967" h="1740013">
                <a:moveTo>
                  <a:pt x="1907967" y="0"/>
                </a:moveTo>
                <a:cubicBezTo>
                  <a:pt x="1164351" y="308557"/>
                  <a:pt x="420735" y="617114"/>
                  <a:pt x="126588" y="907116"/>
                </a:cubicBezTo>
                <a:cubicBezTo>
                  <a:pt x="-167559" y="1197118"/>
                  <a:pt x="143083" y="1740013"/>
                  <a:pt x="143083" y="174001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Freeform 28"/>
          <p:cNvSpPr/>
          <p:nvPr/>
        </p:nvSpPr>
        <p:spPr>
          <a:xfrm>
            <a:off x="4313246" y="4527331"/>
            <a:ext cx="508507" cy="1756506"/>
          </a:xfrm>
          <a:custGeom>
            <a:avLst/>
            <a:gdLst>
              <a:gd name="connsiteX0" fmla="*/ 379368 w 508507"/>
              <a:gd name="connsiteY0" fmla="*/ 0 h 1756506"/>
              <a:gd name="connsiteX1" fmla="*/ 486581 w 508507"/>
              <a:gd name="connsiteY1" fmla="*/ 1261716 h 1756506"/>
              <a:gd name="connsiteX2" fmla="*/ 0 w 508507"/>
              <a:gd name="connsiteY2" fmla="*/ 1756506 h 1756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8507" h="1756506">
                <a:moveTo>
                  <a:pt x="379368" y="0"/>
                </a:moveTo>
                <a:cubicBezTo>
                  <a:pt x="464588" y="484482"/>
                  <a:pt x="549809" y="968965"/>
                  <a:pt x="486581" y="1261716"/>
                </a:cubicBezTo>
                <a:cubicBezTo>
                  <a:pt x="423353" y="1554467"/>
                  <a:pt x="0" y="1756506"/>
                  <a:pt x="0" y="175650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738598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loud 29"/>
          <p:cNvSpPr/>
          <p:nvPr/>
        </p:nvSpPr>
        <p:spPr>
          <a:xfrm>
            <a:off x="6084342" y="5367490"/>
            <a:ext cx="2370502" cy="521244"/>
          </a:xfrm>
          <a:prstGeom prst="cloud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hnbergHand"/>
                <a:cs typeface="AhnbergHand"/>
              </a:rPr>
              <a:t>Internet</a:t>
            </a:r>
            <a:endParaRPr lang="en-US" dirty="0">
              <a:solidFill>
                <a:schemeClr val="tx1"/>
              </a:solidFill>
              <a:latin typeface="AhnbergHand"/>
              <a:cs typeface="AhnbergHand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208210" y="5114877"/>
            <a:ext cx="5604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err="1" smtClean="0">
                <a:latin typeface="AhnbergHand"/>
                <a:cs typeface="AhnbergHand"/>
              </a:rPr>
              <a:t>WiFi</a:t>
            </a:r>
            <a:endParaRPr lang="en-AU" sz="1200" dirty="0">
              <a:latin typeface="AhnbergHand"/>
              <a:cs typeface="AhnbergHand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201231" y="5107021"/>
            <a:ext cx="7645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 smtClean="0">
                <a:latin typeface="AhnbergHand"/>
                <a:cs typeface="AhnbergHand"/>
              </a:rPr>
              <a:t>Cellular</a:t>
            </a:r>
            <a:endParaRPr lang="en-AU" sz="1100" dirty="0">
              <a:latin typeface="AhnbergHand"/>
              <a:cs typeface="AhnbergHand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669929" y="5137060"/>
            <a:ext cx="5139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dirty="0" smtClean="0">
                <a:latin typeface="AhnbergHand"/>
                <a:cs typeface="AhnbergHand"/>
              </a:rPr>
              <a:t>USB</a:t>
            </a:r>
            <a:endParaRPr lang="en-AU" sz="1000" dirty="0">
              <a:latin typeface="AhnbergHand"/>
              <a:cs typeface="AhnbergHand"/>
            </a:endParaRPr>
          </a:p>
        </p:txBody>
      </p:sp>
      <p:sp>
        <p:nvSpPr>
          <p:cNvPr id="47" name="Freeform 46"/>
          <p:cNvSpPr/>
          <p:nvPr/>
        </p:nvSpPr>
        <p:spPr>
          <a:xfrm>
            <a:off x="6482231" y="4997378"/>
            <a:ext cx="247414" cy="189670"/>
          </a:xfrm>
          <a:custGeom>
            <a:avLst/>
            <a:gdLst>
              <a:gd name="connsiteX0" fmla="*/ 247414 w 247414"/>
              <a:gd name="connsiteY0" fmla="*/ 0 h 189670"/>
              <a:gd name="connsiteX1" fmla="*/ 0 w 247414"/>
              <a:gd name="connsiteY1" fmla="*/ 189670 h 189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7414" h="189670">
                <a:moveTo>
                  <a:pt x="247414" y="0"/>
                </a:moveTo>
                <a:lnTo>
                  <a:pt x="0" y="189670"/>
                </a:lnTo>
              </a:path>
            </a:pathLst>
          </a:cu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8" name="Freeform 47"/>
          <p:cNvSpPr/>
          <p:nvPr/>
        </p:nvSpPr>
        <p:spPr>
          <a:xfrm>
            <a:off x="6886340" y="5005625"/>
            <a:ext cx="16495" cy="148437"/>
          </a:xfrm>
          <a:custGeom>
            <a:avLst/>
            <a:gdLst>
              <a:gd name="connsiteX0" fmla="*/ 16495 w 16495"/>
              <a:gd name="connsiteY0" fmla="*/ 0 h 148437"/>
              <a:gd name="connsiteX1" fmla="*/ 0 w 16495"/>
              <a:gd name="connsiteY1" fmla="*/ 148437 h 148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495" h="148437">
                <a:moveTo>
                  <a:pt x="16495" y="0"/>
                </a:moveTo>
                <a:lnTo>
                  <a:pt x="0" y="148437"/>
                </a:lnTo>
              </a:path>
            </a:pathLst>
          </a:cu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9" name="Freeform 48"/>
          <p:cNvSpPr/>
          <p:nvPr/>
        </p:nvSpPr>
        <p:spPr>
          <a:xfrm>
            <a:off x="7240967" y="5005625"/>
            <a:ext cx="230919" cy="98958"/>
          </a:xfrm>
          <a:custGeom>
            <a:avLst/>
            <a:gdLst>
              <a:gd name="connsiteX0" fmla="*/ 0 w 230919"/>
              <a:gd name="connsiteY0" fmla="*/ 0 h 98958"/>
              <a:gd name="connsiteX1" fmla="*/ 230919 w 230919"/>
              <a:gd name="connsiteY1" fmla="*/ 98958 h 9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0919" h="98958">
                <a:moveTo>
                  <a:pt x="0" y="0"/>
                </a:moveTo>
                <a:lnTo>
                  <a:pt x="230919" y="98958"/>
                </a:lnTo>
              </a:path>
            </a:pathLst>
          </a:cu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27" name="Group 26"/>
          <p:cNvGrpSpPr/>
          <p:nvPr/>
        </p:nvGrpSpPr>
        <p:grpSpPr>
          <a:xfrm>
            <a:off x="4725297" y="4367627"/>
            <a:ext cx="3714682" cy="608555"/>
            <a:chOff x="488521" y="5018826"/>
            <a:chExt cx="3714682" cy="608555"/>
          </a:xfrm>
          <a:solidFill>
            <a:schemeClr val="bg1"/>
          </a:solidFill>
        </p:grpSpPr>
        <p:sp>
          <p:nvSpPr>
            <p:cNvPr id="28" name="TextBox 27"/>
            <p:cNvSpPr txBox="1"/>
            <p:nvPr/>
          </p:nvSpPr>
          <p:spPr>
            <a:xfrm>
              <a:off x="723279" y="5126895"/>
              <a:ext cx="3167220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hnbergHand"/>
                  <a:cs typeface="AhnbergHand"/>
                </a:rPr>
                <a:t>Access Network Services</a:t>
              </a:r>
              <a:endParaRPr lang="en-US" dirty="0">
                <a:latin typeface="AhnbergHand"/>
                <a:cs typeface="AhnbergHand"/>
              </a:endParaRPr>
            </a:p>
          </p:txBody>
        </p:sp>
        <p:sp>
          <p:nvSpPr>
            <p:cNvPr id="29" name="Freeform 28"/>
            <p:cNvSpPr/>
            <p:nvPr/>
          </p:nvSpPr>
          <p:spPr>
            <a:xfrm>
              <a:off x="488521" y="5018826"/>
              <a:ext cx="3714682" cy="608555"/>
            </a:xfrm>
            <a:custGeom>
              <a:avLst/>
              <a:gdLst>
                <a:gd name="connsiteX0" fmla="*/ 0 w 3714682"/>
                <a:gd name="connsiteY0" fmla="*/ 31839 h 608555"/>
                <a:gd name="connsiteX1" fmla="*/ 19538 w 3714682"/>
                <a:gd name="connsiteY1" fmla="*/ 422609 h 608555"/>
                <a:gd name="connsiteX2" fmla="*/ 19538 w 3714682"/>
                <a:gd name="connsiteY2" fmla="*/ 539839 h 608555"/>
                <a:gd name="connsiteX3" fmla="*/ 185615 w 3714682"/>
                <a:gd name="connsiteY3" fmla="*/ 520301 h 608555"/>
                <a:gd name="connsiteX4" fmla="*/ 1651000 w 3714682"/>
                <a:gd name="connsiteY4" fmla="*/ 608224 h 608555"/>
                <a:gd name="connsiteX5" fmla="*/ 3516923 w 3714682"/>
                <a:gd name="connsiteY5" fmla="*/ 549609 h 608555"/>
                <a:gd name="connsiteX6" fmla="*/ 3673231 w 3714682"/>
                <a:gd name="connsiteY6" fmla="*/ 530070 h 608555"/>
                <a:gd name="connsiteX7" fmla="*/ 3634154 w 3714682"/>
                <a:gd name="connsiteY7" fmla="*/ 178378 h 608555"/>
                <a:gd name="connsiteX8" fmla="*/ 3595077 w 3714682"/>
                <a:gd name="connsiteY8" fmla="*/ 12301 h 608555"/>
                <a:gd name="connsiteX9" fmla="*/ 3468077 w 3714682"/>
                <a:gd name="connsiteY9" fmla="*/ 12301 h 608555"/>
                <a:gd name="connsiteX10" fmla="*/ 156308 w 3714682"/>
                <a:gd name="connsiteY10" fmla="*/ 12301 h 608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14682" h="608555">
                  <a:moveTo>
                    <a:pt x="0" y="31839"/>
                  </a:moveTo>
                  <a:cubicBezTo>
                    <a:pt x="8141" y="184891"/>
                    <a:pt x="16282" y="337943"/>
                    <a:pt x="19538" y="422609"/>
                  </a:cubicBezTo>
                  <a:cubicBezTo>
                    <a:pt x="22794" y="507275"/>
                    <a:pt x="-8141" y="523557"/>
                    <a:pt x="19538" y="539839"/>
                  </a:cubicBezTo>
                  <a:cubicBezTo>
                    <a:pt x="47217" y="556121"/>
                    <a:pt x="-86295" y="508904"/>
                    <a:pt x="185615" y="520301"/>
                  </a:cubicBezTo>
                  <a:cubicBezTo>
                    <a:pt x="457525" y="531698"/>
                    <a:pt x="1095782" y="603339"/>
                    <a:pt x="1651000" y="608224"/>
                  </a:cubicBezTo>
                  <a:cubicBezTo>
                    <a:pt x="2206218" y="613109"/>
                    <a:pt x="3179885" y="562635"/>
                    <a:pt x="3516923" y="549609"/>
                  </a:cubicBezTo>
                  <a:cubicBezTo>
                    <a:pt x="3853961" y="536583"/>
                    <a:pt x="3653693" y="591942"/>
                    <a:pt x="3673231" y="530070"/>
                  </a:cubicBezTo>
                  <a:cubicBezTo>
                    <a:pt x="3692769" y="468198"/>
                    <a:pt x="3647180" y="264673"/>
                    <a:pt x="3634154" y="178378"/>
                  </a:cubicBezTo>
                  <a:cubicBezTo>
                    <a:pt x="3621128" y="92083"/>
                    <a:pt x="3622756" y="39980"/>
                    <a:pt x="3595077" y="12301"/>
                  </a:cubicBezTo>
                  <a:cubicBezTo>
                    <a:pt x="3567398" y="-15378"/>
                    <a:pt x="3468077" y="12301"/>
                    <a:pt x="3468077" y="12301"/>
                  </a:cubicBezTo>
                  <a:lnTo>
                    <a:pt x="156308" y="12301"/>
                  </a:lnTo>
                </a:path>
              </a:pathLst>
            </a:custGeom>
            <a:grpFill/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216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Powderfinger Type"/>
                <a:cs typeface="Powderfinger Type"/>
              </a:rPr>
              <a:t>Google in charge!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82882" y="6087566"/>
            <a:ext cx="3375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hnbergHand"/>
                <a:cs typeface="AhnbergHand"/>
              </a:rPr>
              <a:t>Virtual Connection Server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92165" y="3391720"/>
            <a:ext cx="3313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hnbergHand"/>
                <a:cs typeface="AhnbergHand"/>
              </a:rPr>
              <a:t>Virtual Connection Client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375221" y="2540544"/>
            <a:ext cx="2746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OS Platform Library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64596" y="1302226"/>
            <a:ext cx="1367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Application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5789637" y="1227488"/>
            <a:ext cx="1851387" cy="567885"/>
          </a:xfrm>
          <a:custGeom>
            <a:avLst/>
            <a:gdLst>
              <a:gd name="connsiteX0" fmla="*/ 0 w 1851387"/>
              <a:gd name="connsiteY0" fmla="*/ 0 h 567885"/>
              <a:gd name="connsiteX1" fmla="*/ 58616 w 1851387"/>
              <a:gd name="connsiteY1" fmla="*/ 322385 h 567885"/>
              <a:gd name="connsiteX2" fmla="*/ 58616 w 1851387"/>
              <a:gd name="connsiteY2" fmla="*/ 498231 h 567885"/>
              <a:gd name="connsiteX3" fmla="*/ 58616 w 1851387"/>
              <a:gd name="connsiteY3" fmla="*/ 547077 h 567885"/>
              <a:gd name="connsiteX4" fmla="*/ 195385 w 1851387"/>
              <a:gd name="connsiteY4" fmla="*/ 517769 h 567885"/>
              <a:gd name="connsiteX5" fmla="*/ 1660769 w 1851387"/>
              <a:gd name="connsiteY5" fmla="*/ 566615 h 567885"/>
              <a:gd name="connsiteX6" fmla="*/ 1826846 w 1851387"/>
              <a:gd name="connsiteY6" fmla="*/ 547077 h 567885"/>
              <a:gd name="connsiteX7" fmla="*/ 1826846 w 1851387"/>
              <a:gd name="connsiteY7" fmla="*/ 478692 h 567885"/>
              <a:gd name="connsiteX8" fmla="*/ 1836616 w 1851387"/>
              <a:gd name="connsiteY8" fmla="*/ 78154 h 567885"/>
              <a:gd name="connsiteX9" fmla="*/ 1768231 w 1851387"/>
              <a:gd name="connsiteY9" fmla="*/ 29308 h 567885"/>
              <a:gd name="connsiteX10" fmla="*/ 996462 w 1851387"/>
              <a:gd name="connsiteY10" fmla="*/ 9769 h 567885"/>
              <a:gd name="connsiteX11" fmla="*/ 146539 w 1851387"/>
              <a:gd name="connsiteY11" fmla="*/ 9769 h 567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51387" h="567885">
                <a:moveTo>
                  <a:pt x="0" y="0"/>
                </a:moveTo>
                <a:cubicBezTo>
                  <a:pt x="24423" y="119673"/>
                  <a:pt x="48847" y="239346"/>
                  <a:pt x="58616" y="322385"/>
                </a:cubicBezTo>
                <a:cubicBezTo>
                  <a:pt x="68385" y="405424"/>
                  <a:pt x="58616" y="498231"/>
                  <a:pt x="58616" y="498231"/>
                </a:cubicBezTo>
                <a:cubicBezTo>
                  <a:pt x="58616" y="535680"/>
                  <a:pt x="35821" y="543821"/>
                  <a:pt x="58616" y="547077"/>
                </a:cubicBezTo>
                <a:cubicBezTo>
                  <a:pt x="81411" y="550333"/>
                  <a:pt x="-71640" y="514513"/>
                  <a:pt x="195385" y="517769"/>
                </a:cubicBezTo>
                <a:cubicBezTo>
                  <a:pt x="462410" y="521025"/>
                  <a:pt x="1388859" y="561730"/>
                  <a:pt x="1660769" y="566615"/>
                </a:cubicBezTo>
                <a:cubicBezTo>
                  <a:pt x="1932679" y="571500"/>
                  <a:pt x="1799167" y="561731"/>
                  <a:pt x="1826846" y="547077"/>
                </a:cubicBezTo>
                <a:cubicBezTo>
                  <a:pt x="1854525" y="532423"/>
                  <a:pt x="1825218" y="556846"/>
                  <a:pt x="1826846" y="478692"/>
                </a:cubicBezTo>
                <a:cubicBezTo>
                  <a:pt x="1828474" y="400538"/>
                  <a:pt x="1846385" y="153051"/>
                  <a:pt x="1836616" y="78154"/>
                </a:cubicBezTo>
                <a:cubicBezTo>
                  <a:pt x="1826847" y="3257"/>
                  <a:pt x="1908257" y="40705"/>
                  <a:pt x="1768231" y="29308"/>
                </a:cubicBezTo>
                <a:cubicBezTo>
                  <a:pt x="1628205" y="17911"/>
                  <a:pt x="1266744" y="13025"/>
                  <a:pt x="996462" y="9769"/>
                </a:cubicBezTo>
                <a:cubicBezTo>
                  <a:pt x="726180" y="6513"/>
                  <a:pt x="146539" y="9769"/>
                  <a:pt x="146539" y="9769"/>
                </a:cubicBez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5275060" y="2466613"/>
            <a:ext cx="3262153" cy="610122"/>
          </a:xfrm>
          <a:custGeom>
            <a:avLst/>
            <a:gdLst>
              <a:gd name="connsiteX0" fmla="*/ 2790808 w 3262153"/>
              <a:gd name="connsiteY0" fmla="*/ 101024 h 610122"/>
              <a:gd name="connsiteX1" fmla="*/ 1979962 w 3262153"/>
              <a:gd name="connsiteY1" fmla="*/ 61947 h 610122"/>
              <a:gd name="connsiteX2" fmla="*/ 358269 w 3262153"/>
              <a:gd name="connsiteY2" fmla="*/ 3332 h 610122"/>
              <a:gd name="connsiteX3" fmla="*/ 26116 w 3262153"/>
              <a:gd name="connsiteY3" fmla="*/ 13101 h 610122"/>
              <a:gd name="connsiteX4" fmla="*/ 26116 w 3262153"/>
              <a:gd name="connsiteY4" fmla="*/ 61947 h 610122"/>
              <a:gd name="connsiteX5" fmla="*/ 65193 w 3262153"/>
              <a:gd name="connsiteY5" fmla="*/ 511332 h 610122"/>
              <a:gd name="connsiteX6" fmla="*/ 74962 w 3262153"/>
              <a:gd name="connsiteY6" fmla="*/ 560178 h 610122"/>
              <a:gd name="connsiteX7" fmla="*/ 172654 w 3262153"/>
              <a:gd name="connsiteY7" fmla="*/ 569947 h 610122"/>
              <a:gd name="connsiteX8" fmla="*/ 3005731 w 3262153"/>
              <a:gd name="connsiteY8" fmla="*/ 609024 h 610122"/>
              <a:gd name="connsiteX9" fmla="*/ 3132731 w 3262153"/>
              <a:gd name="connsiteY9" fmla="*/ 550409 h 610122"/>
              <a:gd name="connsiteX10" fmla="*/ 3035039 w 3262153"/>
              <a:gd name="connsiteY10" fmla="*/ 130332 h 610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62153" h="610122">
                <a:moveTo>
                  <a:pt x="2790808" y="101024"/>
                </a:moveTo>
                <a:lnTo>
                  <a:pt x="1979962" y="61947"/>
                </a:lnTo>
                <a:lnTo>
                  <a:pt x="358269" y="3332"/>
                </a:lnTo>
                <a:cubicBezTo>
                  <a:pt x="32628" y="-4809"/>
                  <a:pt x="81475" y="3332"/>
                  <a:pt x="26116" y="13101"/>
                </a:cubicBezTo>
                <a:cubicBezTo>
                  <a:pt x="-29243" y="22870"/>
                  <a:pt x="19603" y="-21091"/>
                  <a:pt x="26116" y="61947"/>
                </a:cubicBezTo>
                <a:cubicBezTo>
                  <a:pt x="32629" y="144985"/>
                  <a:pt x="57052" y="428294"/>
                  <a:pt x="65193" y="511332"/>
                </a:cubicBezTo>
                <a:cubicBezTo>
                  <a:pt x="73334" y="594370"/>
                  <a:pt x="57052" y="550409"/>
                  <a:pt x="74962" y="560178"/>
                </a:cubicBezTo>
                <a:cubicBezTo>
                  <a:pt x="92872" y="569947"/>
                  <a:pt x="172654" y="569947"/>
                  <a:pt x="172654" y="569947"/>
                </a:cubicBezTo>
                <a:lnTo>
                  <a:pt x="3005731" y="609024"/>
                </a:lnTo>
                <a:cubicBezTo>
                  <a:pt x="3499077" y="605768"/>
                  <a:pt x="3127846" y="630191"/>
                  <a:pt x="3132731" y="550409"/>
                </a:cubicBezTo>
                <a:cubicBezTo>
                  <a:pt x="3137616" y="470627"/>
                  <a:pt x="3035039" y="130332"/>
                  <a:pt x="3035039" y="130332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6400698" y="1834961"/>
            <a:ext cx="799421" cy="576392"/>
          </a:xfrm>
          <a:custGeom>
            <a:avLst/>
            <a:gdLst>
              <a:gd name="connsiteX0" fmla="*/ 150931 w 799421"/>
              <a:gd name="connsiteY0" fmla="*/ 0 h 576392"/>
              <a:gd name="connsiteX1" fmla="*/ 170470 w 799421"/>
              <a:gd name="connsiteY1" fmla="*/ 341923 h 576392"/>
              <a:gd name="connsiteX2" fmla="*/ 4393 w 799421"/>
              <a:gd name="connsiteY2" fmla="*/ 312615 h 576392"/>
              <a:gd name="connsiteX3" fmla="*/ 375623 w 799421"/>
              <a:gd name="connsiteY3" fmla="*/ 576384 h 576392"/>
              <a:gd name="connsiteX4" fmla="*/ 795700 w 799421"/>
              <a:gd name="connsiteY4" fmla="*/ 322384 h 576392"/>
              <a:gd name="connsiteX5" fmla="*/ 580777 w 799421"/>
              <a:gd name="connsiteY5" fmla="*/ 371230 h 576392"/>
              <a:gd name="connsiteX6" fmla="*/ 571008 w 799421"/>
              <a:gd name="connsiteY6" fmla="*/ 39077 h 576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9421" h="576392">
                <a:moveTo>
                  <a:pt x="150931" y="0"/>
                </a:moveTo>
                <a:cubicBezTo>
                  <a:pt x="172912" y="144910"/>
                  <a:pt x="194893" y="289821"/>
                  <a:pt x="170470" y="341923"/>
                </a:cubicBezTo>
                <a:cubicBezTo>
                  <a:pt x="146047" y="394025"/>
                  <a:pt x="-29799" y="273538"/>
                  <a:pt x="4393" y="312615"/>
                </a:cubicBezTo>
                <a:cubicBezTo>
                  <a:pt x="38585" y="351692"/>
                  <a:pt x="243739" y="574756"/>
                  <a:pt x="375623" y="576384"/>
                </a:cubicBezTo>
                <a:cubicBezTo>
                  <a:pt x="507507" y="578012"/>
                  <a:pt x="761508" y="356576"/>
                  <a:pt x="795700" y="322384"/>
                </a:cubicBezTo>
                <a:cubicBezTo>
                  <a:pt x="829892" y="288192"/>
                  <a:pt x="618226" y="418448"/>
                  <a:pt x="580777" y="371230"/>
                </a:cubicBezTo>
                <a:cubicBezTo>
                  <a:pt x="543328" y="324012"/>
                  <a:pt x="571008" y="39077"/>
                  <a:pt x="571008" y="39077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937498" y="4436923"/>
            <a:ext cx="3167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Access Network Services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38" name="Freeform 37"/>
          <p:cNvSpPr/>
          <p:nvPr/>
        </p:nvSpPr>
        <p:spPr>
          <a:xfrm>
            <a:off x="5216769" y="3353257"/>
            <a:ext cx="3357294" cy="552076"/>
          </a:xfrm>
          <a:custGeom>
            <a:avLst/>
            <a:gdLst>
              <a:gd name="connsiteX0" fmla="*/ 0 w 3357294"/>
              <a:gd name="connsiteY0" fmla="*/ 10130 h 552076"/>
              <a:gd name="connsiteX1" fmla="*/ 29308 w 3357294"/>
              <a:gd name="connsiteY1" fmla="*/ 479053 h 552076"/>
              <a:gd name="connsiteX2" fmla="*/ 117231 w 3357294"/>
              <a:gd name="connsiteY2" fmla="*/ 508361 h 552076"/>
              <a:gd name="connsiteX3" fmla="*/ 2969846 w 3357294"/>
              <a:gd name="connsiteY3" fmla="*/ 537669 h 552076"/>
              <a:gd name="connsiteX4" fmla="*/ 3311769 w 3357294"/>
              <a:gd name="connsiteY4" fmla="*/ 508361 h 552076"/>
              <a:gd name="connsiteX5" fmla="*/ 3321539 w 3357294"/>
              <a:gd name="connsiteY5" fmla="*/ 78515 h 552076"/>
              <a:gd name="connsiteX6" fmla="*/ 3262923 w 3357294"/>
              <a:gd name="connsiteY6" fmla="*/ 10130 h 552076"/>
              <a:gd name="connsiteX7" fmla="*/ 2266462 w 3357294"/>
              <a:gd name="connsiteY7" fmla="*/ 361 h 552076"/>
              <a:gd name="connsiteX8" fmla="*/ 117231 w 3357294"/>
              <a:gd name="connsiteY8" fmla="*/ 29669 h 552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57294" h="552076">
                <a:moveTo>
                  <a:pt x="0" y="10130"/>
                </a:moveTo>
                <a:cubicBezTo>
                  <a:pt x="4885" y="203072"/>
                  <a:pt x="9770" y="396015"/>
                  <a:pt x="29308" y="479053"/>
                </a:cubicBezTo>
                <a:cubicBezTo>
                  <a:pt x="48846" y="562091"/>
                  <a:pt x="117231" y="508361"/>
                  <a:pt x="117231" y="508361"/>
                </a:cubicBezTo>
                <a:lnTo>
                  <a:pt x="2969846" y="537669"/>
                </a:lnTo>
                <a:cubicBezTo>
                  <a:pt x="3502269" y="537669"/>
                  <a:pt x="3253154" y="584887"/>
                  <a:pt x="3311769" y="508361"/>
                </a:cubicBezTo>
                <a:cubicBezTo>
                  <a:pt x="3370384" y="431835"/>
                  <a:pt x="3329680" y="161553"/>
                  <a:pt x="3321539" y="78515"/>
                </a:cubicBezTo>
                <a:cubicBezTo>
                  <a:pt x="3313398" y="-4523"/>
                  <a:pt x="3438769" y="23156"/>
                  <a:pt x="3262923" y="10130"/>
                </a:cubicBezTo>
                <a:cubicBezTo>
                  <a:pt x="3087077" y="-2896"/>
                  <a:pt x="2266462" y="361"/>
                  <a:pt x="2266462" y="361"/>
                </a:cubicBezTo>
                <a:lnTo>
                  <a:pt x="117231" y="29669"/>
                </a:ln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>
          <a:xfrm>
            <a:off x="5420864" y="6004191"/>
            <a:ext cx="3357294" cy="552076"/>
          </a:xfrm>
          <a:custGeom>
            <a:avLst/>
            <a:gdLst>
              <a:gd name="connsiteX0" fmla="*/ 0 w 3357294"/>
              <a:gd name="connsiteY0" fmla="*/ 10130 h 552076"/>
              <a:gd name="connsiteX1" fmla="*/ 29308 w 3357294"/>
              <a:gd name="connsiteY1" fmla="*/ 479053 h 552076"/>
              <a:gd name="connsiteX2" fmla="*/ 117231 w 3357294"/>
              <a:gd name="connsiteY2" fmla="*/ 508361 h 552076"/>
              <a:gd name="connsiteX3" fmla="*/ 2969846 w 3357294"/>
              <a:gd name="connsiteY3" fmla="*/ 537669 h 552076"/>
              <a:gd name="connsiteX4" fmla="*/ 3311769 w 3357294"/>
              <a:gd name="connsiteY4" fmla="*/ 508361 h 552076"/>
              <a:gd name="connsiteX5" fmla="*/ 3321539 w 3357294"/>
              <a:gd name="connsiteY5" fmla="*/ 78515 h 552076"/>
              <a:gd name="connsiteX6" fmla="*/ 3262923 w 3357294"/>
              <a:gd name="connsiteY6" fmla="*/ 10130 h 552076"/>
              <a:gd name="connsiteX7" fmla="*/ 2266462 w 3357294"/>
              <a:gd name="connsiteY7" fmla="*/ 361 h 552076"/>
              <a:gd name="connsiteX8" fmla="*/ 117231 w 3357294"/>
              <a:gd name="connsiteY8" fmla="*/ 29669 h 552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57294" h="552076">
                <a:moveTo>
                  <a:pt x="0" y="10130"/>
                </a:moveTo>
                <a:cubicBezTo>
                  <a:pt x="4885" y="203072"/>
                  <a:pt x="9770" y="396015"/>
                  <a:pt x="29308" y="479053"/>
                </a:cubicBezTo>
                <a:cubicBezTo>
                  <a:pt x="48846" y="562091"/>
                  <a:pt x="117231" y="508361"/>
                  <a:pt x="117231" y="508361"/>
                </a:cubicBezTo>
                <a:lnTo>
                  <a:pt x="2969846" y="537669"/>
                </a:lnTo>
                <a:cubicBezTo>
                  <a:pt x="3502269" y="537669"/>
                  <a:pt x="3253154" y="584887"/>
                  <a:pt x="3311769" y="508361"/>
                </a:cubicBezTo>
                <a:cubicBezTo>
                  <a:pt x="3370384" y="431835"/>
                  <a:pt x="3329680" y="161553"/>
                  <a:pt x="3321539" y="78515"/>
                </a:cubicBezTo>
                <a:cubicBezTo>
                  <a:pt x="3313398" y="-4523"/>
                  <a:pt x="3438769" y="23156"/>
                  <a:pt x="3262923" y="10130"/>
                </a:cubicBezTo>
                <a:cubicBezTo>
                  <a:pt x="3087077" y="-2896"/>
                  <a:pt x="2266462" y="361"/>
                  <a:pt x="2266462" y="361"/>
                </a:cubicBezTo>
                <a:lnTo>
                  <a:pt x="117231" y="29669"/>
                </a:ln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>
          <a:xfrm>
            <a:off x="6503303" y="3080083"/>
            <a:ext cx="582507" cy="273564"/>
          </a:xfrm>
          <a:custGeom>
            <a:avLst/>
            <a:gdLst>
              <a:gd name="connsiteX0" fmla="*/ 120235 w 582507"/>
              <a:gd name="connsiteY0" fmla="*/ 0 h 273564"/>
              <a:gd name="connsiteX1" fmla="*/ 130005 w 582507"/>
              <a:gd name="connsiteY1" fmla="*/ 166077 h 273564"/>
              <a:gd name="connsiteX2" fmla="*/ 3005 w 582507"/>
              <a:gd name="connsiteY2" fmla="*/ 175846 h 273564"/>
              <a:gd name="connsiteX3" fmla="*/ 276543 w 582507"/>
              <a:gd name="connsiteY3" fmla="*/ 273538 h 273564"/>
              <a:gd name="connsiteX4" fmla="*/ 579389 w 582507"/>
              <a:gd name="connsiteY4" fmla="*/ 185615 h 273564"/>
              <a:gd name="connsiteX5" fmla="*/ 432851 w 582507"/>
              <a:gd name="connsiteY5" fmla="*/ 185615 h 273564"/>
              <a:gd name="connsiteX6" fmla="*/ 413312 w 582507"/>
              <a:gd name="connsiteY6" fmla="*/ 48846 h 273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2507" h="273564">
                <a:moveTo>
                  <a:pt x="120235" y="0"/>
                </a:moveTo>
                <a:cubicBezTo>
                  <a:pt x="134889" y="68384"/>
                  <a:pt x="149543" y="136769"/>
                  <a:pt x="130005" y="166077"/>
                </a:cubicBezTo>
                <a:cubicBezTo>
                  <a:pt x="110467" y="195385"/>
                  <a:pt x="-21418" y="157936"/>
                  <a:pt x="3005" y="175846"/>
                </a:cubicBezTo>
                <a:cubicBezTo>
                  <a:pt x="27428" y="193756"/>
                  <a:pt x="180479" y="271910"/>
                  <a:pt x="276543" y="273538"/>
                </a:cubicBezTo>
                <a:cubicBezTo>
                  <a:pt x="372607" y="275166"/>
                  <a:pt x="553338" y="200269"/>
                  <a:pt x="579389" y="185615"/>
                </a:cubicBezTo>
                <a:cubicBezTo>
                  <a:pt x="605440" y="170961"/>
                  <a:pt x="460531" y="208410"/>
                  <a:pt x="432851" y="185615"/>
                </a:cubicBezTo>
                <a:cubicBezTo>
                  <a:pt x="405171" y="162820"/>
                  <a:pt x="413312" y="48846"/>
                  <a:pt x="413312" y="4884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27584" y="2348880"/>
            <a:ext cx="31376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The Google Fi Approach:</a:t>
            </a:r>
          </a:p>
          <a:p>
            <a:endParaRPr lang="en-US" dirty="0" smtClean="0">
              <a:latin typeface="AhnbergHand"/>
              <a:cs typeface="AhnbergHand"/>
            </a:endParaRPr>
          </a:p>
          <a:p>
            <a:r>
              <a:rPr lang="en-US" dirty="0" smtClean="0">
                <a:latin typeface="AhnbergHand"/>
                <a:cs typeface="AhnbergHand"/>
              </a:rPr>
              <a:t>OS-Controlled Seamless </a:t>
            </a:r>
          </a:p>
          <a:p>
            <a:r>
              <a:rPr lang="en-US" dirty="0" smtClean="0">
                <a:latin typeface="AhnbergHand"/>
                <a:cs typeface="AhnbergHand"/>
              </a:rPr>
              <a:t>Handoff Agility</a:t>
            </a:r>
            <a:endParaRPr lang="en-US" dirty="0">
              <a:latin typeface="AhnbergHand"/>
              <a:cs typeface="AhnbergHand"/>
            </a:endParaRPr>
          </a:p>
        </p:txBody>
      </p:sp>
      <p:pic>
        <p:nvPicPr>
          <p:cNvPr id="3" name="Picture 2" descr="Screen Shot 2015-08-30 at 1.52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861048"/>
            <a:ext cx="1782572" cy="1944216"/>
          </a:xfrm>
          <a:prstGeom prst="rect">
            <a:avLst/>
          </a:prstGeom>
        </p:spPr>
      </p:pic>
      <p:sp>
        <p:nvSpPr>
          <p:cNvPr id="50" name="Freeform 49"/>
          <p:cNvSpPr/>
          <p:nvPr/>
        </p:nvSpPr>
        <p:spPr>
          <a:xfrm>
            <a:off x="6545207" y="4015901"/>
            <a:ext cx="582507" cy="273564"/>
          </a:xfrm>
          <a:custGeom>
            <a:avLst/>
            <a:gdLst>
              <a:gd name="connsiteX0" fmla="*/ 120235 w 582507"/>
              <a:gd name="connsiteY0" fmla="*/ 0 h 273564"/>
              <a:gd name="connsiteX1" fmla="*/ 130005 w 582507"/>
              <a:gd name="connsiteY1" fmla="*/ 166077 h 273564"/>
              <a:gd name="connsiteX2" fmla="*/ 3005 w 582507"/>
              <a:gd name="connsiteY2" fmla="*/ 175846 h 273564"/>
              <a:gd name="connsiteX3" fmla="*/ 276543 w 582507"/>
              <a:gd name="connsiteY3" fmla="*/ 273538 h 273564"/>
              <a:gd name="connsiteX4" fmla="*/ 579389 w 582507"/>
              <a:gd name="connsiteY4" fmla="*/ 185615 h 273564"/>
              <a:gd name="connsiteX5" fmla="*/ 432851 w 582507"/>
              <a:gd name="connsiteY5" fmla="*/ 185615 h 273564"/>
              <a:gd name="connsiteX6" fmla="*/ 413312 w 582507"/>
              <a:gd name="connsiteY6" fmla="*/ 48846 h 273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2507" h="273564">
                <a:moveTo>
                  <a:pt x="120235" y="0"/>
                </a:moveTo>
                <a:cubicBezTo>
                  <a:pt x="134889" y="68384"/>
                  <a:pt x="149543" y="136769"/>
                  <a:pt x="130005" y="166077"/>
                </a:cubicBezTo>
                <a:cubicBezTo>
                  <a:pt x="110467" y="195385"/>
                  <a:pt x="-21418" y="157936"/>
                  <a:pt x="3005" y="175846"/>
                </a:cubicBezTo>
                <a:cubicBezTo>
                  <a:pt x="27428" y="193756"/>
                  <a:pt x="180479" y="271910"/>
                  <a:pt x="276543" y="273538"/>
                </a:cubicBezTo>
                <a:cubicBezTo>
                  <a:pt x="372607" y="275166"/>
                  <a:pt x="553338" y="200269"/>
                  <a:pt x="579389" y="185615"/>
                </a:cubicBezTo>
                <a:cubicBezTo>
                  <a:pt x="605440" y="170961"/>
                  <a:pt x="460531" y="208410"/>
                  <a:pt x="432851" y="185615"/>
                </a:cubicBezTo>
                <a:cubicBezTo>
                  <a:pt x="405171" y="162820"/>
                  <a:pt x="413312" y="48846"/>
                  <a:pt x="413312" y="4884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6092259" y="3859364"/>
            <a:ext cx="678631" cy="2135845"/>
          </a:xfrm>
          <a:custGeom>
            <a:avLst/>
            <a:gdLst>
              <a:gd name="connsiteX0" fmla="*/ 678631 w 678631"/>
              <a:gd name="connsiteY0" fmla="*/ 0 h 2135845"/>
              <a:gd name="connsiteX1" fmla="*/ 2366 w 678631"/>
              <a:gd name="connsiteY1" fmla="*/ 1146265 h 2135845"/>
              <a:gd name="connsiteX2" fmla="*/ 439464 w 678631"/>
              <a:gd name="connsiteY2" fmla="*/ 2135845 h 2135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8631" h="2135845">
                <a:moveTo>
                  <a:pt x="678631" y="0"/>
                </a:moveTo>
                <a:cubicBezTo>
                  <a:pt x="360429" y="395145"/>
                  <a:pt x="42227" y="790291"/>
                  <a:pt x="2366" y="1146265"/>
                </a:cubicBezTo>
                <a:cubicBezTo>
                  <a:pt x="-37495" y="1502239"/>
                  <a:pt x="439464" y="2135845"/>
                  <a:pt x="439464" y="2135845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Freeform 4"/>
          <p:cNvSpPr/>
          <p:nvPr/>
        </p:nvSpPr>
        <p:spPr>
          <a:xfrm>
            <a:off x="6993281" y="3875858"/>
            <a:ext cx="49764" cy="2094612"/>
          </a:xfrm>
          <a:custGeom>
            <a:avLst/>
            <a:gdLst>
              <a:gd name="connsiteX0" fmla="*/ 49764 w 49764"/>
              <a:gd name="connsiteY0" fmla="*/ 0 h 2094612"/>
              <a:gd name="connsiteX1" fmla="*/ 281 w 49764"/>
              <a:gd name="connsiteY1" fmla="*/ 1121524 h 2094612"/>
              <a:gd name="connsiteX2" fmla="*/ 33270 w 49764"/>
              <a:gd name="connsiteY2" fmla="*/ 2094612 h 2094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764" h="2094612">
                <a:moveTo>
                  <a:pt x="49764" y="0"/>
                </a:moveTo>
                <a:cubicBezTo>
                  <a:pt x="26397" y="386211"/>
                  <a:pt x="3030" y="772422"/>
                  <a:pt x="281" y="1121524"/>
                </a:cubicBezTo>
                <a:cubicBezTo>
                  <a:pt x="-2468" y="1470626"/>
                  <a:pt x="15401" y="1782619"/>
                  <a:pt x="33270" y="2094612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Freeform 5"/>
          <p:cNvSpPr/>
          <p:nvPr/>
        </p:nvSpPr>
        <p:spPr>
          <a:xfrm>
            <a:off x="7207987" y="3892351"/>
            <a:ext cx="612354" cy="2086365"/>
          </a:xfrm>
          <a:custGeom>
            <a:avLst/>
            <a:gdLst>
              <a:gd name="connsiteX0" fmla="*/ 0 w 612354"/>
              <a:gd name="connsiteY0" fmla="*/ 0 h 2086365"/>
              <a:gd name="connsiteX1" fmla="*/ 602041 w 612354"/>
              <a:gd name="connsiteY1" fmla="*/ 1121524 h 2086365"/>
              <a:gd name="connsiteX2" fmla="*/ 395862 w 612354"/>
              <a:gd name="connsiteY2" fmla="*/ 2086365 h 2086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2354" h="2086365">
                <a:moveTo>
                  <a:pt x="0" y="0"/>
                </a:moveTo>
                <a:cubicBezTo>
                  <a:pt x="268032" y="386898"/>
                  <a:pt x="536064" y="773797"/>
                  <a:pt x="602041" y="1121524"/>
                </a:cubicBezTo>
                <a:cubicBezTo>
                  <a:pt x="668018" y="1469251"/>
                  <a:pt x="395862" y="2086365"/>
                  <a:pt x="395862" y="2086365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51164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3099" y="-3302001"/>
            <a:ext cx="10338467" cy="137846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400" y="105304"/>
            <a:ext cx="8229600" cy="1143000"/>
          </a:xfrm>
          <a:solidFill>
            <a:schemeClr val="bg1">
              <a:alpha val="63000"/>
            </a:schemeClr>
          </a:solidFill>
        </p:spPr>
        <p:txBody>
          <a:bodyPr/>
          <a:lstStyle/>
          <a:p>
            <a:r>
              <a:rPr lang="en-US" dirty="0" smtClean="0">
                <a:latin typeface="Powderfinger Type"/>
                <a:cs typeface="Powderfinger Type"/>
              </a:rPr>
              <a:t>Counting Platforms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62106" y="6468976"/>
            <a:ext cx="2454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F7F7F"/>
                </a:solidFill>
              </a:rPr>
              <a:t>http://</a:t>
            </a:r>
            <a:r>
              <a:rPr lang="en-US" dirty="0" err="1">
                <a:solidFill>
                  <a:srgbClr val="7F7F7F"/>
                </a:solidFill>
              </a:rPr>
              <a:t>statcounter.com</a:t>
            </a:r>
            <a:r>
              <a:rPr lang="en-US" dirty="0">
                <a:solidFill>
                  <a:srgbClr val="7F7F7F"/>
                </a:solidFill>
              </a:rPr>
              <a:t>/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53934" y="537106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8.5%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31569" y="555573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4.3%</a:t>
            </a:r>
            <a:endParaRPr lang="en-US" dirty="0"/>
          </a:p>
        </p:txBody>
      </p:sp>
      <p:pic>
        <p:nvPicPr>
          <p:cNvPr id="4" name="Picture 3" descr="Screen Shot 2015-08-19 at 12.19.1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69" y="1417638"/>
            <a:ext cx="9144000" cy="530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815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157" y="274638"/>
            <a:ext cx="9050421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Powderfinger Type"/>
                <a:cs typeface="Powderfinger Type"/>
              </a:rPr>
              <a:t>Mobility as a Simple Utility</a:t>
            </a:r>
            <a:endParaRPr lang="en-US" sz="3600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840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Mobile</a:t>
            </a:r>
            <a:r>
              <a:rPr lang="en-US" dirty="0" smtClean="0"/>
              <a:t> Access Operators </a:t>
            </a:r>
            <a:r>
              <a:rPr lang="en-US" dirty="0" smtClean="0"/>
              <a:t>are being pushed into undistinguished utility roles</a:t>
            </a:r>
          </a:p>
          <a:p>
            <a:pPr lvl="1"/>
            <a:r>
              <a:rPr lang="en-US" dirty="0" smtClean="0"/>
              <a:t>No more voice premiums</a:t>
            </a:r>
          </a:p>
          <a:p>
            <a:pPr lvl="1"/>
            <a:r>
              <a:rPr lang="en-US" dirty="0" smtClean="0"/>
              <a:t>Erosive pressure on data service margins</a:t>
            </a:r>
          </a:p>
          <a:p>
            <a:pPr lvl="1"/>
            <a:r>
              <a:rPr lang="en-US" dirty="0" smtClean="0"/>
              <a:t>Pressure from </a:t>
            </a:r>
            <a:r>
              <a:rPr lang="en-US" dirty="0" err="1" smtClean="0"/>
              <a:t>WiFi</a:t>
            </a:r>
            <a:r>
              <a:rPr lang="en-US" dirty="0" smtClean="0"/>
              <a:t> service operators</a:t>
            </a:r>
          </a:p>
          <a:p>
            <a:pPr lvl="1"/>
            <a:r>
              <a:rPr lang="en-US" dirty="0" smtClean="0"/>
              <a:t>OS and App providers splitting away from carrier constraints</a:t>
            </a:r>
          </a:p>
          <a:p>
            <a:pPr lvl="1"/>
            <a:r>
              <a:rPr lang="en-US" dirty="0" smtClean="0"/>
              <a:t>Multi-Interface support turns mobile devices into opportunistic scavengers!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9003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157" y="274638"/>
            <a:ext cx="9050421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Powderfinger Type"/>
                <a:cs typeface="Powderfinger Type"/>
              </a:rPr>
              <a:t>Mobility Paranoia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84011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Mobile Device manufacturers are being squeezed  </a:t>
            </a:r>
            <a:r>
              <a:rPr lang="en-US" sz="2400" dirty="0" smtClean="0"/>
              <a:t>(except perhaps Apple!)</a:t>
            </a:r>
            <a:endParaRPr lang="en-US" dirty="0" smtClean="0"/>
          </a:p>
          <a:p>
            <a:r>
              <a:rPr lang="en-US" dirty="0" smtClean="0"/>
              <a:t>Google and Apple now control the platform space</a:t>
            </a:r>
          </a:p>
          <a:p>
            <a:r>
              <a:rPr lang="en-US" dirty="0" smtClean="0"/>
              <a:t>Mutual trust issues are emerging between them</a:t>
            </a:r>
          </a:p>
          <a:p>
            <a:pPr lvl="1"/>
            <a:r>
              <a:rPr lang="en-US" dirty="0" smtClean="0"/>
              <a:t>Such as Apple’s Ad Blocker in </a:t>
            </a:r>
            <a:r>
              <a:rPr lang="en-US" dirty="0" err="1" smtClean="0"/>
              <a:t>iOS</a:t>
            </a:r>
            <a:r>
              <a:rPr lang="en-US" dirty="0" smtClean="0"/>
              <a:t> 9</a:t>
            </a:r>
          </a:p>
          <a:p>
            <a:r>
              <a:rPr lang="en-US" dirty="0"/>
              <a:t>A</a:t>
            </a:r>
            <a:r>
              <a:rPr lang="en-US" dirty="0" smtClean="0"/>
              <a:t>pps are now turning on their own versions of paranoia!</a:t>
            </a:r>
          </a:p>
          <a:p>
            <a:pPr lvl="1"/>
            <a:r>
              <a:rPr lang="en-US" dirty="0" smtClean="0"/>
              <a:t>In a market that is topping out in revenue terms each provider is attempting to protect itself by ring fencing its relationship with the end user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4906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157" y="274638"/>
            <a:ext cx="9050421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Powderfinger Type"/>
                <a:cs typeface="Powderfinger Type"/>
              </a:rPr>
              <a:t>What we want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840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Consumers want more for less</a:t>
            </a:r>
          </a:p>
          <a:p>
            <a:pPr lvl="1"/>
            <a:r>
              <a:rPr lang="en-US" dirty="0" smtClean="0"/>
              <a:t>The love/hate relationship with ads and ad-funded services</a:t>
            </a:r>
          </a:p>
          <a:p>
            <a:pPr lvl="1"/>
            <a:r>
              <a:rPr lang="en-US" dirty="0" smtClean="0"/>
              <a:t>The rise of the content streamers</a:t>
            </a:r>
          </a:p>
          <a:p>
            <a:pPr lvl="1"/>
            <a:r>
              <a:rPr lang="en-US" dirty="0" smtClean="0"/>
              <a:t>(much) higher download speeds</a:t>
            </a:r>
          </a:p>
          <a:p>
            <a:pPr lvl="1"/>
            <a:r>
              <a:rPr lang="en-US" dirty="0" smtClean="0"/>
              <a:t>(much) larger data caps</a:t>
            </a:r>
          </a:p>
          <a:p>
            <a:pPr lvl="1"/>
            <a:r>
              <a:rPr lang="en-US" dirty="0" smtClean="0"/>
              <a:t>Lower premiums</a:t>
            </a:r>
          </a:p>
          <a:p>
            <a:pPr lvl="1"/>
            <a:endParaRPr lang="en-US" dirty="0"/>
          </a:p>
          <a:p>
            <a:pPr marL="266700" lvl="1" indent="0">
              <a:buNone/>
            </a:pPr>
            <a:r>
              <a:rPr lang="en-US" dirty="0" smtClean="0"/>
              <a:t>Competitive pressure on providers to respond to this consumer pressure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4844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157" y="274638"/>
            <a:ext cx="9050421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Powderfinger Type"/>
                <a:cs typeface="Powderfinger Type"/>
              </a:rPr>
              <a:t>What we can’t get!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840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Exclusive Use radio spectrum is too expensive</a:t>
            </a:r>
          </a:p>
          <a:p>
            <a:pPr lvl="1"/>
            <a:r>
              <a:rPr lang="en-US" dirty="0" smtClean="0"/>
              <a:t>High access speeds require greater spectrum use per endpoint device</a:t>
            </a:r>
          </a:p>
          <a:p>
            <a:pPr lvl="1"/>
            <a:r>
              <a:rPr lang="en-US" dirty="0" smtClean="0"/>
              <a:t>Which can only be met with denser base station deployment (or lower access speeds)</a:t>
            </a:r>
          </a:p>
          <a:p>
            <a:pPr lvl="1"/>
            <a:r>
              <a:rPr lang="en-US" dirty="0" smtClean="0"/>
              <a:t>The increased spectrum demand and the lack of a price premium for high speed services implies lower revenue yield from the radio spectrum access license costs</a:t>
            </a:r>
          </a:p>
          <a:p>
            <a:pPr lvl="1"/>
            <a:r>
              <a:rPr lang="en-US" dirty="0" smtClean="0"/>
              <a:t>And there is no end in sight to this conundrum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208632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157" y="274638"/>
            <a:ext cx="9050421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Powderfinger Type"/>
                <a:cs typeface="Powderfinger Type"/>
              </a:rPr>
              <a:t>Where now?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840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Has exclusive </a:t>
            </a:r>
            <a:r>
              <a:rPr lang="en-US" dirty="0"/>
              <a:t>u</a:t>
            </a:r>
            <a:r>
              <a:rPr lang="en-US" dirty="0" smtClean="0"/>
              <a:t>se </a:t>
            </a:r>
            <a:r>
              <a:rPr lang="en-US" dirty="0" smtClean="0"/>
              <a:t>radio spectrum </a:t>
            </a:r>
            <a:r>
              <a:rPr lang="en-US" dirty="0" err="1" smtClean="0"/>
              <a:t>outpriced</a:t>
            </a:r>
            <a:r>
              <a:rPr lang="en-US" dirty="0" smtClean="0"/>
              <a:t> itself in today’s market?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 smtClean="0"/>
              <a:t>Consumers want </a:t>
            </a:r>
            <a:r>
              <a:rPr lang="en-US" dirty="0" err="1" smtClean="0"/>
              <a:t>WiFi</a:t>
            </a:r>
            <a:r>
              <a:rPr lang="en-US" dirty="0" smtClean="0"/>
              <a:t> performance for </a:t>
            </a:r>
            <a:r>
              <a:rPr lang="en-US" dirty="0" err="1" smtClean="0"/>
              <a:t>WiFi</a:t>
            </a:r>
            <a:r>
              <a:rPr lang="en-US" dirty="0" smtClean="0"/>
              <a:t> prices from the cellular </a:t>
            </a:r>
            <a:r>
              <a:rPr lang="en-US" dirty="0" smtClean="0"/>
              <a:t>radio network</a:t>
            </a:r>
            <a:endParaRPr lang="en-US" dirty="0" smtClean="0"/>
          </a:p>
          <a:p>
            <a:pPr lvl="1"/>
            <a:endParaRPr lang="en-US" dirty="0"/>
          </a:p>
          <a:p>
            <a:pPr lvl="1"/>
            <a:r>
              <a:rPr lang="en-US" dirty="0" smtClean="0"/>
              <a:t>And that’s a problem when you have to pay large sums for an exclusive use spectrum license!</a:t>
            </a:r>
          </a:p>
        </p:txBody>
      </p:sp>
    </p:spTree>
    <p:extLst>
      <p:ext uri="{BB962C8B-B14F-4D97-AF65-F5344CB8AC3E}">
        <p14:creationId xmlns:p14="http://schemas.microsoft.com/office/powerpoint/2010/main" val="1463014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157" y="274638"/>
            <a:ext cx="9050421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Powderfinger Type"/>
                <a:cs typeface="Powderfinger Type"/>
              </a:rPr>
              <a:t>Handing Off Mobiles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84011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With no ability to drop data prices without taking a hit on their bottom line cellular </a:t>
            </a:r>
            <a:r>
              <a:rPr lang="en-US" dirty="0" smtClean="0"/>
              <a:t>access providers </a:t>
            </a:r>
            <a:r>
              <a:rPr lang="en-US" dirty="0" smtClean="0"/>
              <a:t>have limited means to respond</a:t>
            </a:r>
          </a:p>
          <a:p>
            <a:pPr lvl="2"/>
            <a:r>
              <a:rPr lang="en-US" dirty="0" smtClean="0"/>
              <a:t>Unless they can drop unit pricing and increase data caps then these cellular access providers pricing themselves out of the consumer market</a:t>
            </a:r>
          </a:p>
          <a:p>
            <a:pPr lvl="2"/>
            <a:r>
              <a:rPr lang="en-US" dirty="0" smtClean="0"/>
              <a:t>Competitive </a:t>
            </a:r>
            <a:r>
              <a:rPr lang="en-US" dirty="0" err="1" smtClean="0"/>
              <a:t>WiFi</a:t>
            </a:r>
            <a:r>
              <a:rPr lang="en-US" dirty="0" smtClean="0"/>
              <a:t> access and application handover approaches are placing pressure on the traditional mobile operator’s margins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If the cellular providers want cheaper carriage then they need to look at augmenting their offering with </a:t>
            </a:r>
            <a:r>
              <a:rPr lang="en-US" dirty="0" err="1" smtClean="0"/>
              <a:t>WiFi</a:t>
            </a:r>
            <a:r>
              <a:rPr lang="en-US" dirty="0" smtClean="0"/>
              <a:t> base station handoff infrastructure and perform automated handoff from the cellular network to a </a:t>
            </a:r>
            <a:r>
              <a:rPr lang="en-US" dirty="0" err="1" smtClean="0"/>
              <a:t>WiFi</a:t>
            </a:r>
            <a:r>
              <a:rPr lang="en-US" dirty="0" smtClean="0"/>
              <a:t> access network</a:t>
            </a:r>
          </a:p>
        </p:txBody>
      </p:sp>
    </p:spTree>
    <p:extLst>
      <p:ext uri="{BB962C8B-B14F-4D97-AF65-F5344CB8AC3E}">
        <p14:creationId xmlns:p14="http://schemas.microsoft.com/office/powerpoint/2010/main" val="14684035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157" y="274638"/>
            <a:ext cx="9050421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Powderfinger Type"/>
                <a:cs typeface="Powderfinger Type"/>
              </a:rPr>
              <a:t>Who is Handing Off to Whom?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840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But the cellular operator has limited control over the handset’s </a:t>
            </a:r>
            <a:r>
              <a:rPr lang="en-US" sz="2800" dirty="0" err="1" smtClean="0"/>
              <a:t>behaviour</a:t>
            </a:r>
            <a:r>
              <a:rPr lang="en-US" sz="2800" dirty="0" smtClean="0"/>
              <a:t>!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And the handset has limited control over the OS </a:t>
            </a:r>
            <a:r>
              <a:rPr lang="en-US" sz="2800" dirty="0" err="1" smtClean="0"/>
              <a:t>behaviour</a:t>
            </a:r>
            <a:r>
              <a:rPr lang="en-US" sz="2800" dirty="0" smtClean="0"/>
              <a:t>!</a:t>
            </a: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And the OS has limited control over the application’s </a:t>
            </a:r>
            <a:r>
              <a:rPr lang="en-US" sz="2800" dirty="0" err="1" smtClean="0"/>
              <a:t>behaviour</a:t>
            </a:r>
            <a:r>
              <a:rPr lang="en-US" sz="2800" dirty="0" smtClean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966281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157" y="274638"/>
            <a:ext cx="9050421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Powderfinger Type"/>
                <a:cs typeface="Powderfinger Type"/>
              </a:rPr>
              <a:t>Where now for Mobiles?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840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The underlying observation here is that the mobile network operator has lost control of the mobile access device and the services offered across the mobile network</a:t>
            </a:r>
          </a:p>
        </p:txBody>
      </p:sp>
    </p:spTree>
    <p:extLst>
      <p:ext uri="{BB962C8B-B14F-4D97-AF65-F5344CB8AC3E}">
        <p14:creationId xmlns:p14="http://schemas.microsoft.com/office/powerpoint/2010/main" val="26576058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157" y="274638"/>
            <a:ext cx="9050421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Powderfinger Type"/>
                <a:cs typeface="Powderfinger Type"/>
              </a:rPr>
              <a:t>Where now for Mobiles?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840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And after losing that control there is no way back!</a:t>
            </a:r>
          </a:p>
          <a:p>
            <a:pPr marL="0" indent="0">
              <a:buNone/>
            </a:pPr>
            <a:endParaRPr lang="en-US" sz="2400" dirty="0" smtClean="0"/>
          </a:p>
          <a:p>
            <a:pPr lvl="1"/>
            <a:r>
              <a:rPr lang="en-US" sz="2000" dirty="0" smtClean="0"/>
              <a:t>The device OS platform vendors and the applications are charting a course that is in direct conflict with the mobile network operator’s desires</a:t>
            </a:r>
            <a:endParaRPr lang="en-US" sz="2000" dirty="0"/>
          </a:p>
          <a:p>
            <a:pPr lvl="1"/>
            <a:r>
              <a:rPr lang="en-US" sz="2000" dirty="0" smtClean="0"/>
              <a:t>They are managing to monetize this far more efficiently than the mobile network operator</a:t>
            </a:r>
          </a:p>
          <a:p>
            <a:pPr lvl="1"/>
            <a:r>
              <a:rPr lang="en-US" sz="2000" dirty="0" smtClean="0"/>
              <a:t>Apple and Google are winning (for the moment!)</a:t>
            </a:r>
          </a:p>
        </p:txBody>
      </p:sp>
    </p:spTree>
    <p:extLst>
      <p:ext uri="{BB962C8B-B14F-4D97-AF65-F5344CB8AC3E}">
        <p14:creationId xmlns:p14="http://schemas.microsoft.com/office/powerpoint/2010/main" val="34359711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157" y="274638"/>
            <a:ext cx="9050421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Powderfinger Type"/>
                <a:cs typeface="Powderfinger Type"/>
              </a:rPr>
              <a:t>Where now for Mobiles?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84011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endParaRPr lang="en-US" sz="2000" dirty="0" smtClean="0"/>
          </a:p>
          <a:p>
            <a:pPr marL="457200" lvl="1" indent="0">
              <a:buNone/>
            </a:pPr>
            <a:r>
              <a:rPr lang="en-US" sz="2000" dirty="0" smtClean="0"/>
              <a:t>Mobile operators are trying to confront competitive pressures with their own </a:t>
            </a:r>
            <a:r>
              <a:rPr lang="en-US" sz="2000" dirty="0" err="1" smtClean="0"/>
              <a:t>WiFi</a:t>
            </a:r>
            <a:r>
              <a:rPr lang="en-US" sz="2000" dirty="0" smtClean="0"/>
              <a:t> handoff approaches, while OS platforms and Apps are trying to place themselves in control and constrain the mobile providers into limited cellular data role</a:t>
            </a:r>
          </a:p>
          <a:p>
            <a:endParaRPr lang="en-US" sz="2400" dirty="0"/>
          </a:p>
        </p:txBody>
      </p:sp>
      <p:pic>
        <p:nvPicPr>
          <p:cNvPr id="4" name="Picture 3" descr="Screen Shot 2015-11-18 at 1.28.4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7379"/>
            <a:ext cx="4923534" cy="2179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0014"/>
          <a:stretch/>
        </p:blipFill>
        <p:spPr>
          <a:xfrm>
            <a:off x="5674022" y="3743914"/>
            <a:ext cx="2711241" cy="258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3661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3099" y="-3302001"/>
            <a:ext cx="10338467" cy="137846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400" y="105304"/>
            <a:ext cx="8229600" cy="1143000"/>
          </a:xfrm>
          <a:solidFill>
            <a:schemeClr val="bg1">
              <a:alpha val="63000"/>
            </a:schemeClr>
          </a:solidFill>
        </p:spPr>
        <p:txBody>
          <a:bodyPr/>
          <a:lstStyle/>
          <a:p>
            <a:r>
              <a:rPr lang="en-US" dirty="0" smtClean="0">
                <a:latin typeface="Powderfinger Type"/>
                <a:cs typeface="Powderfinger Type"/>
              </a:rPr>
              <a:t>Counting Platforms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62106" y="6468976"/>
            <a:ext cx="2454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F7F7F"/>
                </a:solidFill>
              </a:rPr>
              <a:t>http://</a:t>
            </a:r>
            <a:r>
              <a:rPr lang="en-US" dirty="0" err="1">
                <a:solidFill>
                  <a:srgbClr val="7F7F7F"/>
                </a:solidFill>
              </a:rPr>
              <a:t>statcounter.com</a:t>
            </a:r>
            <a:r>
              <a:rPr lang="en-US" dirty="0">
                <a:solidFill>
                  <a:srgbClr val="7F7F7F"/>
                </a:solidFill>
              </a:rPr>
              <a:t>/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53934" y="537106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8.5%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31569" y="555573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4.3%</a:t>
            </a:r>
            <a:endParaRPr lang="en-US" dirty="0"/>
          </a:p>
        </p:txBody>
      </p:sp>
      <p:pic>
        <p:nvPicPr>
          <p:cNvPr id="4" name="Picture 3" descr="Screen Shot 2015-08-19 at 12.19.1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69" y="1417638"/>
            <a:ext cx="9144000" cy="5306979"/>
          </a:xfrm>
          <a:prstGeom prst="rect">
            <a:avLst/>
          </a:prstGeom>
        </p:spPr>
      </p:pic>
      <p:sp>
        <p:nvSpPr>
          <p:cNvPr id="8" name="Rectangle 2"/>
          <p:cNvSpPr>
            <a:spLocks/>
          </p:cNvSpPr>
          <p:nvPr/>
        </p:nvSpPr>
        <p:spPr bwMode="auto">
          <a:xfrm rot="227278">
            <a:off x="44848" y="3938444"/>
            <a:ext cx="3951849" cy="1488378"/>
          </a:xfrm>
          <a:prstGeom prst="rect">
            <a:avLst/>
          </a:prstGeom>
          <a:solidFill>
            <a:srgbClr val="F0F082"/>
          </a:solidFill>
          <a:ln>
            <a:noFill/>
          </a:ln>
          <a:effectLst>
            <a:outerShdw blurRad="76200" dist="50799" dir="3000000" algn="ctr" rotWithShape="0">
              <a:schemeClr val="tx1">
                <a:alpha val="50000"/>
              </a:schemeClr>
            </a:outerShdw>
          </a:effectLst>
          <a:extLst/>
        </p:spPr>
        <p:txBody>
          <a:bodyPr lIns="0" tIns="0" rIns="0" bIns="0" anchor="ctr"/>
          <a:lstStyle/>
          <a:p>
            <a:pPr algn="ctr">
              <a:defRPr/>
            </a:pPr>
            <a:endParaRPr lang="en-US" sz="2800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radley Hand ITC TT-Bold" charset="0"/>
              <a:ea typeface="ＭＳ Ｐゴシック" charset="0"/>
              <a:cs typeface="Bradley Hand ITC TT-Bold" charset="0"/>
              <a:sym typeface="Bradley Hand ITC TT-Bold" charset="0"/>
            </a:endParaRPr>
          </a:p>
          <a:p>
            <a:pPr algn="ctr"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Mobiles are now </a:t>
            </a:r>
          </a:p>
          <a:p>
            <a:pPr algn="ctr"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40% of all visible devices</a:t>
            </a:r>
          </a:p>
          <a:p>
            <a:pPr algn="ctr">
              <a:defRPr/>
            </a:pPr>
            <a:endParaRPr lang="en-US" sz="2800" dirty="0">
              <a:effectLst>
                <a:outerShdw blurRad="38100" dist="38100" dir="2700000" algn="tl">
                  <a:srgbClr val="FFFFFF"/>
                </a:outerShdw>
              </a:effectLst>
              <a:latin typeface="AhnbergHand"/>
              <a:ea typeface="ＭＳ Ｐゴシック" charset="0"/>
              <a:cs typeface="AhnbergHand"/>
              <a:sym typeface="Bradley Hand ITC TT-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349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157" y="274638"/>
            <a:ext cx="9050421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Powderfinger Type"/>
                <a:cs typeface="Powderfinger Type"/>
              </a:rPr>
              <a:t>Where now for Mobiles?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84011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r>
              <a:rPr lang="en-US" sz="2000" dirty="0" smtClean="0"/>
              <a:t>Which </a:t>
            </a:r>
            <a:r>
              <a:rPr lang="en-US" sz="2000" dirty="0" smtClean="0"/>
              <a:t>means that there is increasing pressure to increase the shared unregulated spectrum allocation and increasing discontent with the </a:t>
            </a:r>
            <a:r>
              <a:rPr lang="en-US" sz="2000" dirty="0" err="1" smtClean="0"/>
              <a:t>behaviour</a:t>
            </a:r>
            <a:r>
              <a:rPr lang="en-US" sz="2000" dirty="0" smtClean="0"/>
              <a:t> of the exclusive spectrum holders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 smtClean="0"/>
              <a:t>Pressure for more regulated exclusive access spectrum allocations from the incumbent operators</a:t>
            </a:r>
          </a:p>
          <a:p>
            <a:pPr lvl="1"/>
            <a:endParaRPr lang="en-US" sz="2000" dirty="0" smtClean="0"/>
          </a:p>
          <a:p>
            <a:pPr lvl="1"/>
            <a:r>
              <a:rPr lang="en-US" sz="2000" dirty="0" smtClean="0"/>
              <a:t>Pressure </a:t>
            </a:r>
            <a:r>
              <a:rPr lang="en-US" sz="2000" dirty="0" smtClean="0"/>
              <a:t>for more </a:t>
            </a:r>
            <a:r>
              <a:rPr lang="en-US" sz="2000" dirty="0" smtClean="0"/>
              <a:t>unregulated open access (</a:t>
            </a:r>
            <a:r>
              <a:rPr lang="en-US" sz="2000" dirty="0" err="1" smtClean="0"/>
              <a:t>WiFi</a:t>
            </a:r>
            <a:r>
              <a:rPr lang="en-US" sz="2000" dirty="0" smtClean="0"/>
              <a:t>) </a:t>
            </a:r>
            <a:r>
              <a:rPr lang="en-US" sz="2000" dirty="0" smtClean="0"/>
              <a:t>spectrum allocations from </a:t>
            </a:r>
            <a:r>
              <a:rPr lang="en-US" sz="2000" dirty="0" smtClean="0"/>
              <a:t>users and alternate </a:t>
            </a:r>
            <a:r>
              <a:rPr lang="en-US" sz="2000" dirty="0" smtClean="0"/>
              <a:t>providers</a:t>
            </a:r>
          </a:p>
          <a:p>
            <a:pPr marL="457200" lvl="1" indent="0">
              <a:buNone/>
            </a:pPr>
            <a:endParaRPr lang="en-US" sz="2000" dirty="0" smtClean="0"/>
          </a:p>
          <a:p>
            <a:pPr marL="457200" lvl="1" indent="0">
              <a:buNone/>
            </a:pPr>
            <a:r>
              <a:rPr lang="en-US" sz="2000" dirty="0" smtClean="0"/>
              <a:t>Public Policy pressure between direct license payments from incumbents and indirect economic efficiency outcomes from alternate use models</a:t>
            </a:r>
          </a:p>
        </p:txBody>
      </p:sp>
    </p:spTree>
    <p:extLst>
      <p:ext uri="{BB962C8B-B14F-4D97-AF65-F5344CB8AC3E}">
        <p14:creationId xmlns:p14="http://schemas.microsoft.com/office/powerpoint/2010/main" val="18619650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157" y="274638"/>
            <a:ext cx="9050421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Powderfinger Type"/>
                <a:cs typeface="Powderfinger Type"/>
              </a:rPr>
              <a:t>Where now for Mobiles?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84011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r>
              <a:rPr lang="en-US" sz="2000" dirty="0" smtClean="0"/>
              <a:t>Which </a:t>
            </a:r>
            <a:r>
              <a:rPr lang="en-US" sz="2000" dirty="0" smtClean="0"/>
              <a:t>means that there is increasing pressure to increase the shared unregulated spectrum allocation and increasing discontent with the </a:t>
            </a:r>
            <a:r>
              <a:rPr lang="en-US" sz="2000" dirty="0" err="1" smtClean="0"/>
              <a:t>behaviour</a:t>
            </a:r>
            <a:r>
              <a:rPr lang="en-US" sz="2000" dirty="0" smtClean="0"/>
              <a:t> of the exclusive spectrum holders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 smtClean="0"/>
              <a:t>Pressure for more regulated exclusive access spectrum allocations from the incumbent operators</a:t>
            </a:r>
          </a:p>
          <a:p>
            <a:pPr lvl="1"/>
            <a:endParaRPr lang="en-US" sz="2000" dirty="0" smtClean="0"/>
          </a:p>
          <a:p>
            <a:pPr lvl="1"/>
            <a:r>
              <a:rPr lang="en-US" sz="2000" dirty="0" smtClean="0"/>
              <a:t>Pressure </a:t>
            </a:r>
            <a:r>
              <a:rPr lang="en-US" sz="2000" dirty="0" smtClean="0"/>
              <a:t>for more </a:t>
            </a:r>
            <a:r>
              <a:rPr lang="en-US" sz="2000" dirty="0" smtClean="0"/>
              <a:t>unregulated open access (</a:t>
            </a:r>
            <a:r>
              <a:rPr lang="en-US" sz="2000" dirty="0" err="1" smtClean="0"/>
              <a:t>WiFi</a:t>
            </a:r>
            <a:r>
              <a:rPr lang="en-US" sz="2000" dirty="0" smtClean="0"/>
              <a:t>) </a:t>
            </a:r>
            <a:r>
              <a:rPr lang="en-US" sz="2000" dirty="0" smtClean="0"/>
              <a:t>spectrum allocations from </a:t>
            </a:r>
            <a:r>
              <a:rPr lang="en-US" sz="2000" dirty="0" smtClean="0"/>
              <a:t>users and alternate </a:t>
            </a:r>
            <a:r>
              <a:rPr lang="en-US" sz="2000" dirty="0" smtClean="0"/>
              <a:t>providers</a:t>
            </a:r>
          </a:p>
          <a:p>
            <a:pPr marL="457200" lvl="1" indent="0">
              <a:buNone/>
            </a:pPr>
            <a:endParaRPr lang="en-US" sz="2000" dirty="0" smtClean="0"/>
          </a:p>
          <a:p>
            <a:pPr marL="457200" lvl="1" indent="0">
              <a:buNone/>
            </a:pPr>
            <a:r>
              <a:rPr lang="en-US" sz="2000" dirty="0" smtClean="0"/>
              <a:t>Public Policy pressure between direct license payments from incumbents and indirect economic efficiency outcomes from alternate use models</a:t>
            </a:r>
          </a:p>
        </p:txBody>
      </p:sp>
      <p:sp>
        <p:nvSpPr>
          <p:cNvPr id="5" name="TextBox 4"/>
          <p:cNvSpPr txBox="1"/>
          <p:nvPr/>
        </p:nvSpPr>
        <p:spPr>
          <a:xfrm rot="21053427">
            <a:off x="1402413" y="2104927"/>
            <a:ext cx="5877614" cy="36933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Mobility is here to stay – that</a:t>
            </a:r>
            <a:r>
              <a:rPr lang="uk-UA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’</a:t>
            </a:r>
            <a:r>
              <a:rPr lang="en-AU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s for sure!</a:t>
            </a:r>
          </a:p>
          <a:p>
            <a:endParaRPr lang="en-AU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  <a:p>
            <a:r>
              <a:rPr lang="en-AU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But the tensions between exclusive use and shared access spectrum models will continue for some time</a:t>
            </a:r>
          </a:p>
          <a:p>
            <a:endParaRPr lang="en-AU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  <a:p>
            <a:r>
              <a:rPr lang="en-AU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We are now exploring MIMO antenna technology and higher frequencies to push </a:t>
            </a:r>
            <a:r>
              <a:rPr lang="en-AU" dirty="0" err="1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WiFI</a:t>
            </a:r>
            <a:r>
              <a:rPr lang="en-AU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 into </a:t>
            </a:r>
            <a:r>
              <a:rPr lang="en-AU" dirty="0" err="1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Gbps</a:t>
            </a:r>
            <a:endParaRPr lang="en-AU" dirty="0" smtClean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  <a:p>
            <a:endParaRPr lang="en-AU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  <a:p>
            <a:r>
              <a:rPr lang="en-AU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And the cellular folk are exploring 5G technologies which are also promising </a:t>
            </a:r>
            <a:r>
              <a:rPr lang="en-AU" dirty="0" err="1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Gbps</a:t>
            </a:r>
            <a:r>
              <a:rPr lang="en-AU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 throughput</a:t>
            </a:r>
          </a:p>
        </p:txBody>
      </p:sp>
    </p:spTree>
    <p:extLst>
      <p:ext uri="{BB962C8B-B14F-4D97-AF65-F5344CB8AC3E}">
        <p14:creationId xmlns:p14="http://schemas.microsoft.com/office/powerpoint/2010/main" val="13936814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latin typeface="Powderfinger Type"/>
                <a:cs typeface="Powderfinger Type"/>
              </a:rPr>
              <a:t>Looking Forward (dimly)</a:t>
            </a:r>
            <a:endParaRPr lang="en-AU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AU" sz="2800" dirty="0" smtClean="0"/>
              <a:t>Mobility is just too handy</a:t>
            </a:r>
          </a:p>
          <a:p>
            <a:r>
              <a:rPr lang="en-AU" sz="2800" dirty="0" smtClean="0"/>
              <a:t>Chips will get smaller</a:t>
            </a:r>
          </a:p>
          <a:p>
            <a:r>
              <a:rPr lang="en-AU" sz="2800" dirty="0" smtClean="0"/>
              <a:t>Power drain will get smaller</a:t>
            </a:r>
          </a:p>
          <a:p>
            <a:r>
              <a:rPr lang="en-AU" sz="2800" dirty="0" smtClean="0"/>
              <a:t>The </a:t>
            </a:r>
            <a:r>
              <a:rPr lang="en-AU" sz="2800" smtClean="0"/>
              <a:t>single unit general </a:t>
            </a:r>
            <a:r>
              <a:rPr lang="en-AU" sz="2800" dirty="0" smtClean="0"/>
              <a:t>purpose computer and packaged applications model is under pressure to change</a:t>
            </a:r>
          </a:p>
          <a:p>
            <a:endParaRPr lang="en-AU" sz="2800" dirty="0" smtClean="0"/>
          </a:p>
          <a:p>
            <a:pPr marL="0" indent="0">
              <a:buNone/>
            </a:pPr>
            <a:r>
              <a:rPr lang="en-AU" sz="2800" dirty="0" smtClean="0"/>
              <a:t>Exactly how it will change is anyone’s guess</a:t>
            </a:r>
          </a:p>
          <a:p>
            <a:r>
              <a:rPr lang="en-AU" sz="2800" dirty="0" smtClean="0"/>
              <a:t>But it will change</a:t>
            </a:r>
          </a:p>
          <a:p>
            <a:pPr marL="0" indent="0">
              <a:buNone/>
            </a:pPr>
            <a:endParaRPr lang="en-AU" sz="2800" dirty="0" smtClean="0"/>
          </a:p>
          <a:p>
            <a:pPr marL="0" indent="0">
              <a:buNone/>
            </a:pPr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6887607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11-14 at 10.13.2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94" y="1371937"/>
            <a:ext cx="2293306" cy="2392095"/>
          </a:xfrm>
          <a:prstGeom prst="rect">
            <a:avLst/>
          </a:prstGeom>
        </p:spPr>
      </p:pic>
      <p:pic>
        <p:nvPicPr>
          <p:cNvPr id="5" name="Picture 4" descr="Screen Shot 2015-11-14 at 10.14.1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962" y="510119"/>
            <a:ext cx="2133533" cy="1093153"/>
          </a:xfrm>
          <a:prstGeom prst="rect">
            <a:avLst/>
          </a:prstGeom>
        </p:spPr>
      </p:pic>
      <p:pic>
        <p:nvPicPr>
          <p:cNvPr id="6" name="Picture 5" descr="Screen Shot 2015-11-14 at 10.16.5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299" y="2604744"/>
            <a:ext cx="2784625" cy="18308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694" y="4543649"/>
            <a:ext cx="3334943" cy="22232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6043" y="262895"/>
            <a:ext cx="4167957" cy="20174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2450" y="4435580"/>
            <a:ext cx="3624568" cy="242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026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16" y="693655"/>
            <a:ext cx="5785853" cy="1143000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latin typeface="Vadim's Writing"/>
                <a:cs typeface="Vadim's Writing"/>
              </a:rPr>
              <a:t>That’s it!</a:t>
            </a:r>
            <a:endParaRPr lang="en-US" sz="6600" b="1" dirty="0">
              <a:latin typeface="Vadim's Writing"/>
              <a:cs typeface="Vadim's Writing"/>
            </a:endParaRPr>
          </a:p>
        </p:txBody>
      </p:sp>
    </p:spTree>
    <p:extLst>
      <p:ext uri="{BB962C8B-B14F-4D97-AF65-F5344CB8AC3E}">
        <p14:creationId xmlns:p14="http://schemas.microsoft.com/office/powerpoint/2010/main" val="161362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79743" y="-243408"/>
            <a:ext cx="11757785" cy="7488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569" y="0"/>
            <a:ext cx="8229600" cy="1143000"/>
          </a:xfrm>
          <a:solidFill>
            <a:schemeClr val="bg1">
              <a:alpha val="50000"/>
            </a:schemeClr>
          </a:solidFill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latin typeface="Powderfinger Type"/>
                <a:cs typeface="Powderfinger Type"/>
              </a:rPr>
              <a:t>Counting the Money</a:t>
            </a:r>
            <a:endParaRPr lang="en-US" dirty="0">
              <a:solidFill>
                <a:srgbClr val="FFFF00"/>
              </a:solidFill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62106" y="6468976"/>
            <a:ext cx="2454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F7F7F"/>
                </a:solidFill>
              </a:rPr>
              <a:t>http://</a:t>
            </a:r>
            <a:r>
              <a:rPr lang="en-US" dirty="0" err="1">
                <a:solidFill>
                  <a:srgbClr val="7F7F7F"/>
                </a:solidFill>
              </a:rPr>
              <a:t>statcounter.com</a:t>
            </a:r>
            <a:r>
              <a:rPr lang="en-US" dirty="0">
                <a:solidFill>
                  <a:srgbClr val="7F7F7F"/>
                </a:solidFill>
              </a:rPr>
              <a:t>/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53934" y="537106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8.5%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31569" y="555573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4.3%</a:t>
            </a:r>
            <a:endParaRPr lang="en-US" dirty="0"/>
          </a:p>
        </p:txBody>
      </p:sp>
      <p:pic>
        <p:nvPicPr>
          <p:cNvPr id="4" name="Picture 3" descr="Screen Shot 2015-08-19 at 12.19.1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64" y="1417638"/>
            <a:ext cx="9144000" cy="5306979"/>
          </a:xfrm>
          <a:prstGeom prst="rect">
            <a:avLst/>
          </a:prstGeom>
        </p:spPr>
      </p:pic>
      <p:sp>
        <p:nvSpPr>
          <p:cNvPr id="8" name="Rectangle 2"/>
          <p:cNvSpPr>
            <a:spLocks/>
          </p:cNvSpPr>
          <p:nvPr/>
        </p:nvSpPr>
        <p:spPr bwMode="auto">
          <a:xfrm rot="227278">
            <a:off x="44848" y="3938444"/>
            <a:ext cx="3951849" cy="1488378"/>
          </a:xfrm>
          <a:prstGeom prst="rect">
            <a:avLst/>
          </a:prstGeom>
          <a:solidFill>
            <a:srgbClr val="F0F082"/>
          </a:solidFill>
          <a:ln>
            <a:noFill/>
          </a:ln>
          <a:effectLst>
            <a:outerShdw blurRad="76200" dist="50799" dir="3000000" algn="ctr" rotWithShape="0">
              <a:schemeClr val="tx1">
                <a:alpha val="50000"/>
              </a:schemeClr>
            </a:outerShdw>
          </a:effectLst>
          <a:extLst/>
        </p:spPr>
        <p:txBody>
          <a:bodyPr lIns="0" tIns="0" rIns="0" bIns="0" anchor="ctr"/>
          <a:lstStyle/>
          <a:p>
            <a:pPr algn="ctr">
              <a:defRPr/>
            </a:pPr>
            <a:endParaRPr lang="en-US" sz="2800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radley Hand ITC TT-Bold" charset="0"/>
              <a:ea typeface="ＭＳ Ｐゴシック" charset="0"/>
              <a:cs typeface="Bradley Hand ITC TT-Bold" charset="0"/>
              <a:sym typeface="Bradley Hand ITC TT-Bold" charset="0"/>
            </a:endParaRPr>
          </a:p>
          <a:p>
            <a:pPr algn="ctr"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Mobiles are now </a:t>
            </a:r>
          </a:p>
          <a:p>
            <a:pPr algn="ctr"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40% of all visible devices</a:t>
            </a:r>
          </a:p>
          <a:p>
            <a:pPr algn="ctr">
              <a:defRPr/>
            </a:pPr>
            <a:endParaRPr lang="en-US" sz="2800" dirty="0">
              <a:effectLst>
                <a:outerShdw blurRad="38100" dist="38100" dir="2700000" algn="tl">
                  <a:srgbClr val="FFFFFF"/>
                </a:outerShdw>
              </a:effectLst>
              <a:latin typeface="AhnbergHand"/>
              <a:ea typeface="ＭＳ Ｐゴシック" charset="0"/>
              <a:cs typeface="AhnbergHand"/>
              <a:sym typeface="Bradley Hand ITC TT-Bold" charset="0"/>
            </a:endParaRPr>
          </a:p>
        </p:txBody>
      </p:sp>
      <p:sp>
        <p:nvSpPr>
          <p:cNvPr id="10" name="Rectangle 2"/>
          <p:cNvSpPr>
            <a:spLocks/>
          </p:cNvSpPr>
          <p:nvPr/>
        </p:nvSpPr>
        <p:spPr bwMode="auto">
          <a:xfrm rot="21014079">
            <a:off x="1503664" y="3456434"/>
            <a:ext cx="4427551" cy="2186462"/>
          </a:xfrm>
          <a:prstGeom prst="rect">
            <a:avLst/>
          </a:prstGeom>
          <a:solidFill>
            <a:srgbClr val="F0F082"/>
          </a:solidFill>
          <a:ln>
            <a:noFill/>
          </a:ln>
          <a:effectLst>
            <a:outerShdw blurRad="76200" dist="50799" dir="3000000" algn="ctr" rotWithShape="0">
              <a:schemeClr val="tx1">
                <a:alpha val="50000"/>
              </a:schemeClr>
            </a:outerShdw>
          </a:effectLst>
          <a:extLst/>
        </p:spPr>
        <p:txBody>
          <a:bodyPr lIns="0" tIns="0" rIns="0" bIns="0" anchor="ctr"/>
          <a:lstStyle/>
          <a:p>
            <a:pPr algn="ctr">
              <a:defRPr/>
            </a:pPr>
            <a:endParaRPr lang="en-US" sz="2800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radley Hand ITC TT-Bold" charset="0"/>
              <a:ea typeface="ＭＳ Ｐゴシック" charset="0"/>
              <a:cs typeface="Bradley Hand ITC TT-Bold" charset="0"/>
              <a:sym typeface="Bradley Hand ITC TT-Bold" charset="0"/>
            </a:endParaRPr>
          </a:p>
          <a:p>
            <a:pPr algn="ctr"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Mobile access services represent</a:t>
            </a:r>
          </a:p>
          <a:p>
            <a:pPr algn="ctr"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75% of all Access Provider revenue</a:t>
            </a:r>
          </a:p>
          <a:p>
            <a:pPr algn="ctr">
              <a:defRPr/>
            </a:pPr>
            <a:endParaRPr lang="en-US" sz="2800" dirty="0">
              <a:effectLst>
                <a:outerShdw blurRad="38100" dist="38100" dir="2700000" algn="tl">
                  <a:srgbClr val="FFFFFF"/>
                </a:outerShdw>
              </a:effectLst>
              <a:latin typeface="AhnbergHand"/>
              <a:ea typeface="ＭＳ Ｐゴシック" charset="0"/>
              <a:cs typeface="AhnbergHand"/>
              <a:sym typeface="Bradley Hand ITC TT-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92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268772" cy="69515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Powderfinger Type"/>
                <a:cs typeface="Powderfinger Type"/>
              </a:rPr>
              <a:t>Mobile Production Numbers</a:t>
            </a:r>
            <a:endParaRPr lang="en-US" dirty="0">
              <a:solidFill>
                <a:srgbClr val="FFFF00"/>
              </a:solidFill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472905" cy="4525963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3500" b="1" dirty="0" smtClean="0">
                <a:solidFill>
                  <a:srgbClr val="FFFF00"/>
                </a:solidFill>
              </a:rPr>
              <a:t>2014: 1.5 billion units shipped </a:t>
            </a:r>
          </a:p>
          <a:p>
            <a:pPr lvl="1"/>
            <a:endParaRPr lang="en-US" dirty="0">
              <a:solidFill>
                <a:srgbClr val="FFFF00"/>
              </a:solidFill>
            </a:endParaRPr>
          </a:p>
          <a:p>
            <a:pPr marL="457200" lvl="1" indent="0">
              <a:buNone/>
            </a:pPr>
            <a:r>
              <a:rPr lang="en-US" sz="2800" b="1" dirty="0" smtClean="0">
                <a:solidFill>
                  <a:srgbClr val="FFFF00"/>
                </a:solidFill>
              </a:rPr>
              <a:t>Factors:</a:t>
            </a:r>
          </a:p>
          <a:p>
            <a:pPr lvl="2"/>
            <a:r>
              <a:rPr lang="en-US" sz="2000" b="1" dirty="0" smtClean="0">
                <a:solidFill>
                  <a:srgbClr val="FFFF00"/>
                </a:solidFill>
              </a:rPr>
              <a:t>Production volumes are bringing down component unit cost</a:t>
            </a:r>
          </a:p>
          <a:p>
            <a:pPr marL="914400" lvl="2" indent="0">
              <a:buNone/>
            </a:pPr>
            <a:r>
              <a:rPr lang="en-US" sz="2000" b="1" dirty="0" smtClean="0">
                <a:solidFill>
                  <a:srgbClr val="FFFF00"/>
                </a:solidFill>
              </a:rPr>
              <a:t>	(unit fabrication cost is close to USD 50)</a:t>
            </a:r>
          </a:p>
          <a:p>
            <a:pPr lvl="2"/>
            <a:r>
              <a:rPr lang="en-US" sz="2000" b="1" dirty="0" smtClean="0">
                <a:solidFill>
                  <a:srgbClr val="FFFF00"/>
                </a:solidFill>
              </a:rPr>
              <a:t>Android is bringing down software unit cost</a:t>
            </a:r>
          </a:p>
          <a:p>
            <a:pPr lvl="2"/>
            <a:r>
              <a:rPr lang="en-US" sz="2000" b="1" dirty="0" smtClean="0">
                <a:solidFill>
                  <a:srgbClr val="FFFF00"/>
                </a:solidFill>
              </a:rPr>
              <a:t>No need for new content - leverage off the the existing web universe of content</a:t>
            </a:r>
          </a:p>
          <a:p>
            <a:pPr lvl="2"/>
            <a:r>
              <a:rPr lang="en-US" sz="2000" b="1" dirty="0" smtClean="0">
                <a:solidFill>
                  <a:srgbClr val="FFFF00"/>
                </a:solidFill>
              </a:rPr>
              <a:t>Shift away from the desktop and the laptop by the chip production industry seeking new markets for their production capability</a:t>
            </a:r>
          </a:p>
          <a:p>
            <a:pPr lvl="2"/>
            <a:endParaRPr lang="en-US" sz="2000" b="1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44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11-14 at 9.06.5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185" y="0"/>
            <a:ext cx="5067297" cy="5796116"/>
          </a:xfrm>
          <a:prstGeom prst="rect">
            <a:avLst/>
          </a:prstGeom>
        </p:spPr>
      </p:pic>
      <p:pic>
        <p:nvPicPr>
          <p:cNvPr id="7" name="Picture 6" descr="Screen Shot 2015-11-14 at 9.09.3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449" y="1165991"/>
            <a:ext cx="4506147" cy="3070122"/>
          </a:xfrm>
          <a:prstGeom prst="rect">
            <a:avLst/>
          </a:prstGeom>
        </p:spPr>
      </p:pic>
      <p:pic>
        <p:nvPicPr>
          <p:cNvPr id="8" name="Picture 7" descr="Screen Shot 2015-11-14 at 9.11.4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68" y="4339166"/>
            <a:ext cx="4462146" cy="2518833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5003113" y="5527352"/>
            <a:ext cx="3439725" cy="437937"/>
          </a:xfrm>
          <a:custGeom>
            <a:avLst/>
            <a:gdLst>
              <a:gd name="connsiteX0" fmla="*/ 166876 w 3439725"/>
              <a:gd name="connsiteY0" fmla="*/ 271367 h 437937"/>
              <a:gd name="connsiteX1" fmla="*/ 1749216 w 3439725"/>
              <a:gd name="connsiteY1" fmla="*/ 292188 h 437937"/>
              <a:gd name="connsiteX2" fmla="*/ 3352376 w 3439725"/>
              <a:gd name="connsiteY2" fmla="*/ 271367 h 437937"/>
              <a:gd name="connsiteX3" fmla="*/ 2998432 w 3439725"/>
              <a:gd name="connsiteY3" fmla="*/ 21512 h 437937"/>
              <a:gd name="connsiteX4" fmla="*/ 1072557 w 3439725"/>
              <a:gd name="connsiteY4" fmla="*/ 21512 h 437937"/>
              <a:gd name="connsiteX5" fmla="*/ 52364 w 3439725"/>
              <a:gd name="connsiteY5" fmla="*/ 94386 h 437937"/>
              <a:gd name="connsiteX6" fmla="*/ 239746 w 3439725"/>
              <a:gd name="connsiteY6" fmla="*/ 437937 h 43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725" h="437937">
                <a:moveTo>
                  <a:pt x="166876" y="271367"/>
                </a:moveTo>
                <a:lnTo>
                  <a:pt x="1749216" y="292188"/>
                </a:lnTo>
                <a:cubicBezTo>
                  <a:pt x="2280133" y="292188"/>
                  <a:pt x="3144173" y="316480"/>
                  <a:pt x="3352376" y="271367"/>
                </a:cubicBezTo>
                <a:cubicBezTo>
                  <a:pt x="3560579" y="226254"/>
                  <a:pt x="3378402" y="63154"/>
                  <a:pt x="2998432" y="21512"/>
                </a:cubicBezTo>
                <a:cubicBezTo>
                  <a:pt x="2618462" y="-20130"/>
                  <a:pt x="1563568" y="9366"/>
                  <a:pt x="1072557" y="21512"/>
                </a:cubicBezTo>
                <a:cubicBezTo>
                  <a:pt x="581546" y="33658"/>
                  <a:pt x="191166" y="24982"/>
                  <a:pt x="52364" y="94386"/>
                </a:cubicBezTo>
                <a:cubicBezTo>
                  <a:pt x="-86438" y="163790"/>
                  <a:pt x="76654" y="300863"/>
                  <a:pt x="239746" y="437937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" name="Picture 3" descr="Screen Shot 2015-11-14 at 9.04.46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16" y="1340540"/>
            <a:ext cx="1174866" cy="446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256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70446" y="0"/>
            <a:ext cx="9144000" cy="6858000"/>
            <a:chOff x="-965869" y="133685"/>
            <a:chExt cx="9144000" cy="6858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33685"/>
              <a:ext cx="4245616" cy="437147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20289" y="404395"/>
              <a:ext cx="2921000" cy="29210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-965869" y="133685"/>
              <a:ext cx="9144000" cy="6858000"/>
            </a:xfrm>
            <a:prstGeom prst="rect">
              <a:avLst/>
            </a:prstGeom>
            <a:solidFill>
              <a:srgbClr val="FFFFFF">
                <a:alpha val="7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owderfinger Type"/>
                <a:cs typeface="Powderfinger Type"/>
              </a:rPr>
              <a:t>Who’s playing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412776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Android</a:t>
            </a:r>
          </a:p>
          <a:p>
            <a:pPr lvl="1"/>
            <a:r>
              <a:rPr lang="en-US" dirty="0" smtClean="0"/>
              <a:t>84% of all</a:t>
            </a:r>
            <a:r>
              <a:rPr lang="en-US" baseline="0" dirty="0" smtClean="0"/>
              <a:t> smartphone shipments in 2014 </a:t>
            </a:r>
          </a:p>
          <a:p>
            <a:pPr lvl="1"/>
            <a:r>
              <a:rPr lang="en-US" dirty="0" smtClean="0"/>
              <a:t>Multi-vendor adoption</a:t>
            </a:r>
          </a:p>
          <a:p>
            <a:pPr lvl="1"/>
            <a:r>
              <a:rPr lang="en-US" dirty="0" smtClean="0"/>
              <a:t>Android also extending into tablets and large screens</a:t>
            </a:r>
          </a:p>
          <a:p>
            <a:pPr marL="0" indent="0">
              <a:buNone/>
            </a:pPr>
            <a:r>
              <a:rPr lang="en-US" b="1" baseline="0" dirty="0" smtClean="0"/>
              <a:t>Apple</a:t>
            </a:r>
            <a:r>
              <a:rPr lang="en-US" b="1" dirty="0" smtClean="0"/>
              <a:t> iPhone / </a:t>
            </a:r>
            <a:r>
              <a:rPr lang="en-US" b="1" dirty="0" err="1" smtClean="0"/>
              <a:t>iPad</a:t>
            </a:r>
            <a:endParaRPr lang="en-US" b="1" dirty="0"/>
          </a:p>
          <a:p>
            <a:pPr lvl="1"/>
            <a:r>
              <a:rPr lang="en-US" dirty="0" smtClean="0"/>
              <a:t>12% of all smartphone shipments in 2014</a:t>
            </a:r>
          </a:p>
          <a:p>
            <a:pPr lvl="1"/>
            <a:r>
              <a:rPr lang="en-US" dirty="0"/>
              <a:t>R</a:t>
            </a:r>
            <a:r>
              <a:rPr lang="en-US" baseline="0" dirty="0" smtClean="0"/>
              <a:t>evenues for </a:t>
            </a:r>
            <a:r>
              <a:rPr lang="en-US" dirty="0"/>
              <a:t>A</a:t>
            </a:r>
            <a:r>
              <a:rPr lang="en-US" baseline="0" dirty="0" smtClean="0"/>
              <a:t>pple: $</a:t>
            </a:r>
            <a:r>
              <a:rPr lang="en-US" dirty="0" smtClean="0"/>
              <a:t>182</a:t>
            </a:r>
            <a:r>
              <a:rPr lang="en-US" baseline="0" dirty="0" smtClean="0"/>
              <a:t>B in 2014</a:t>
            </a:r>
          </a:p>
          <a:p>
            <a:pPr marL="0" indent="0">
              <a:buNone/>
            </a:pPr>
            <a:r>
              <a:rPr lang="en-US" b="1" dirty="0" smtClean="0"/>
              <a:t>Windows</a:t>
            </a:r>
            <a:endParaRPr lang="en-US" b="1" dirty="0"/>
          </a:p>
          <a:p>
            <a:pPr lvl="1"/>
            <a:r>
              <a:rPr lang="en-US" dirty="0"/>
              <a:t>3</a:t>
            </a:r>
            <a:r>
              <a:rPr lang="en-US" dirty="0" smtClean="0"/>
              <a:t>% market share</a:t>
            </a:r>
          </a:p>
          <a:p>
            <a:pPr lvl="1"/>
            <a:r>
              <a:rPr lang="en-US" dirty="0" smtClean="0"/>
              <a:t>Mostly </a:t>
            </a:r>
            <a:r>
              <a:rPr lang="en-US" dirty="0" err="1" smtClean="0"/>
              <a:t>Lumia</a:t>
            </a:r>
            <a:r>
              <a:rPr lang="en-US" dirty="0" smtClean="0"/>
              <a:t> models with Nokia</a:t>
            </a:r>
          </a:p>
        </p:txBody>
      </p:sp>
    </p:spTree>
    <p:extLst>
      <p:ext uri="{BB962C8B-B14F-4D97-AF65-F5344CB8AC3E}">
        <p14:creationId xmlns:p14="http://schemas.microsoft.com/office/powerpoint/2010/main" val="4290539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2037</TotalTime>
  <Words>2459</Words>
  <Application>Microsoft Macintosh PowerPoint</Application>
  <PresentationFormat>On-screen Show (4:3)</PresentationFormat>
  <Paragraphs>405</Paragraphs>
  <Slides>54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Office Theme</vt:lpstr>
      <vt:lpstr>An Update on Mobility in Today’s Internet</vt:lpstr>
      <vt:lpstr>Why?</vt:lpstr>
      <vt:lpstr>Why?</vt:lpstr>
      <vt:lpstr>Counting Platforms</vt:lpstr>
      <vt:lpstr>Counting Platforms</vt:lpstr>
      <vt:lpstr>Counting the Money</vt:lpstr>
      <vt:lpstr>Mobile Production Numbers</vt:lpstr>
      <vt:lpstr>PowerPoint Presentation</vt:lpstr>
      <vt:lpstr>Who’s playing</vt:lpstr>
      <vt:lpstr>Device Market Share</vt:lpstr>
      <vt:lpstr>One Mobile Technology? </vt:lpstr>
      <vt:lpstr>One Mobile Technology? </vt:lpstr>
      <vt:lpstr>One Mobile Technology - Not!</vt:lpstr>
      <vt:lpstr>Who’s in control? Mobiles!</vt:lpstr>
      <vt:lpstr>Implications for IPv6</vt:lpstr>
      <vt:lpstr>The Mobile IPv6 Story</vt:lpstr>
      <vt:lpstr>The Mobile IPv6 Story</vt:lpstr>
      <vt:lpstr>The Mobile IPv6 Story</vt:lpstr>
      <vt:lpstr>The Mobile IPv6 Story</vt:lpstr>
      <vt:lpstr>The Mobile IPv6 Story</vt:lpstr>
      <vt:lpstr>Mobile Devices and IPv6</vt:lpstr>
      <vt:lpstr>Mobile Devices and IPv6</vt:lpstr>
      <vt:lpstr>Mobile Devices and IPv6</vt:lpstr>
      <vt:lpstr>Mobile Devices and IPv6</vt:lpstr>
      <vt:lpstr>Mobile Devices and IPv6</vt:lpstr>
      <vt:lpstr>Mobile Devices and IPv6</vt:lpstr>
      <vt:lpstr>It’s not just Transitional Complexities…</vt:lpstr>
      <vt:lpstr>It’s not just Transitional Complexities…</vt:lpstr>
      <vt:lpstr>It’s not just Transitional Complexities…</vt:lpstr>
      <vt:lpstr>Live Handoff</vt:lpstr>
      <vt:lpstr>Live Handoff</vt:lpstr>
      <vt:lpstr>Live Handoff</vt:lpstr>
      <vt:lpstr>Live Handoff</vt:lpstr>
      <vt:lpstr>The “basic” Mobile Stack Model</vt:lpstr>
      <vt:lpstr>The VPN approach</vt:lpstr>
      <vt:lpstr>The Application View</vt:lpstr>
      <vt:lpstr>MP-TCP controller - Siri</vt:lpstr>
      <vt:lpstr>The cellular access operator’s preferred response</vt:lpstr>
      <vt:lpstr>Google in charge!</vt:lpstr>
      <vt:lpstr>Mobility as a Simple Utility</vt:lpstr>
      <vt:lpstr>Mobility Paranoia</vt:lpstr>
      <vt:lpstr>What we want</vt:lpstr>
      <vt:lpstr>What we can’t get!</vt:lpstr>
      <vt:lpstr>Where now?</vt:lpstr>
      <vt:lpstr>Handing Off Mobiles</vt:lpstr>
      <vt:lpstr>Who is Handing Off to Whom?</vt:lpstr>
      <vt:lpstr>Where now for Mobiles?</vt:lpstr>
      <vt:lpstr>Where now for Mobiles?</vt:lpstr>
      <vt:lpstr>Where now for Mobiles?</vt:lpstr>
      <vt:lpstr>Where now for Mobiles?</vt:lpstr>
      <vt:lpstr>Where now for Mobiles?</vt:lpstr>
      <vt:lpstr>Looking Forward (dimly)</vt:lpstr>
      <vt:lpstr>PowerPoint Presentation</vt:lpstr>
      <vt:lpstr>That’s it!</vt:lpstr>
    </vt:vector>
  </TitlesOfParts>
  <Company>APNIC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Update on Mobility in Today’s Internet</dc:title>
  <dc:creator>Geoff Huston</dc:creator>
  <cp:lastModifiedBy>Geoff Huston</cp:lastModifiedBy>
  <cp:revision>27</cp:revision>
  <dcterms:created xsi:type="dcterms:W3CDTF">2015-11-13T04:37:01Z</dcterms:created>
  <dcterms:modified xsi:type="dcterms:W3CDTF">2015-11-20T03:46:57Z</dcterms:modified>
</cp:coreProperties>
</file>