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46"/>
  </p:notesMasterIdLst>
  <p:handoutMasterIdLst>
    <p:handoutMasterId r:id="rId47"/>
  </p:handoutMasterIdLst>
  <p:sldIdLst>
    <p:sldId id="327" r:id="rId2"/>
    <p:sldId id="383" r:id="rId3"/>
    <p:sldId id="384" r:id="rId4"/>
    <p:sldId id="386" r:id="rId5"/>
    <p:sldId id="387" r:id="rId6"/>
    <p:sldId id="328" r:id="rId7"/>
    <p:sldId id="335" r:id="rId8"/>
    <p:sldId id="336" r:id="rId9"/>
    <p:sldId id="334" r:id="rId10"/>
    <p:sldId id="333" r:id="rId11"/>
    <p:sldId id="329" r:id="rId12"/>
    <p:sldId id="330" r:id="rId13"/>
    <p:sldId id="331" r:id="rId14"/>
    <p:sldId id="332" r:id="rId15"/>
    <p:sldId id="337" r:id="rId16"/>
    <p:sldId id="338" r:id="rId17"/>
    <p:sldId id="339" r:id="rId18"/>
    <p:sldId id="340" r:id="rId19"/>
    <p:sldId id="341" r:id="rId20"/>
    <p:sldId id="342" r:id="rId21"/>
    <p:sldId id="388" r:id="rId22"/>
    <p:sldId id="346" r:id="rId23"/>
    <p:sldId id="347" r:id="rId24"/>
    <p:sldId id="348" r:id="rId25"/>
    <p:sldId id="349" r:id="rId26"/>
    <p:sldId id="350" r:id="rId27"/>
    <p:sldId id="351" r:id="rId28"/>
    <p:sldId id="371" r:id="rId29"/>
    <p:sldId id="372" r:id="rId30"/>
    <p:sldId id="373" r:id="rId31"/>
    <p:sldId id="390" r:id="rId32"/>
    <p:sldId id="392" r:id="rId33"/>
    <p:sldId id="378" r:id="rId34"/>
    <p:sldId id="379" r:id="rId35"/>
    <p:sldId id="400" r:id="rId36"/>
    <p:sldId id="401" r:id="rId37"/>
    <p:sldId id="402" r:id="rId38"/>
    <p:sldId id="380" r:id="rId39"/>
    <p:sldId id="393" r:id="rId40"/>
    <p:sldId id="395" r:id="rId41"/>
    <p:sldId id="394" r:id="rId42"/>
    <p:sldId id="396" r:id="rId43"/>
    <p:sldId id="398" r:id="rId44"/>
    <p:sldId id="39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5E0A"/>
    <a:srgbClr val="D4DCFF"/>
    <a:srgbClr val="5C5C5C"/>
    <a:srgbClr val="C01B1C"/>
    <a:srgbClr val="C40836"/>
    <a:srgbClr val="590F4A"/>
    <a:srgbClr val="166813"/>
    <a:srgbClr val="004FBB"/>
    <a:srgbClr val="383838"/>
    <a:srgbClr val="00A2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34" d="100"/>
          <a:sy n="134" d="100"/>
        </p:scale>
        <p:origin x="-1208" y="-384"/>
      </p:cViewPr>
      <p:guideLst>
        <p:guide orient="horz" pos="2160"/>
        <p:guide pos="2925"/>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86E606-A10F-224D-985D-2B96CE18CE37}" type="datetimeFigureOut">
              <a:rPr lang="en-US" smtClean="0"/>
              <a:pPr/>
              <a:t>5/10/15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98AA6-3752-434A-BDF7-58C9E8FDA662}" type="slidenum">
              <a:rPr lang="en-US" smtClean="0"/>
              <a:pPr/>
              <a:t>‹#›</a:t>
            </a:fld>
            <a:endParaRPr lang="en-US"/>
          </a:p>
        </p:txBody>
      </p:sp>
    </p:spTree>
    <p:extLst>
      <p:ext uri="{BB962C8B-B14F-4D97-AF65-F5344CB8AC3E}">
        <p14:creationId xmlns:p14="http://schemas.microsoft.com/office/powerpoint/2010/main" val="19601842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0EEA6-3FE3-4FAA-B648-A79F7B237411}" type="datetimeFigureOut">
              <a:rPr lang="en-AU" smtClean="0"/>
              <a:pPr/>
              <a:t>5/10/15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760B50-68CE-4856-A7F5-953E39274F9E}" type="slidenum">
              <a:rPr lang="en-AU" smtClean="0"/>
              <a:pPr/>
              <a:t>‹#›</a:t>
            </a:fld>
            <a:endParaRPr lang="en-AU"/>
          </a:p>
        </p:txBody>
      </p:sp>
    </p:spTree>
    <p:extLst>
      <p:ext uri="{BB962C8B-B14F-4D97-AF65-F5344CB8AC3E}">
        <p14:creationId xmlns:p14="http://schemas.microsoft.com/office/powerpoint/2010/main" val="5994075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844825"/>
            <a:ext cx="8208912" cy="2160239"/>
          </a:xfrm>
        </p:spPr>
        <p:txBody>
          <a:bodyPr>
            <a:normAutofit/>
          </a:bodyPr>
          <a:lstStyle>
            <a:lvl1pPr algn="l">
              <a:defRPr sz="5400">
                <a:solidFill>
                  <a:schemeClr val="bg1"/>
                </a:solidFill>
              </a:defRPr>
            </a:lvl1pPr>
          </a:lstStyle>
          <a:p>
            <a:r>
              <a:rPr lang="en-AU" dirty="0" smtClean="0"/>
              <a:t>Click to edit Master title style</a:t>
            </a:r>
            <a:endParaRPr lang="en-AU" dirty="0"/>
          </a:p>
        </p:txBody>
      </p:sp>
      <p:sp>
        <p:nvSpPr>
          <p:cNvPr id="3" name="Subtitle 2"/>
          <p:cNvSpPr>
            <a:spLocks noGrp="1"/>
          </p:cNvSpPr>
          <p:nvPr>
            <p:ph type="subTitle" idx="1"/>
          </p:nvPr>
        </p:nvSpPr>
        <p:spPr>
          <a:xfrm>
            <a:off x="539552" y="4077072"/>
            <a:ext cx="8208912"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AU" dirty="0"/>
          </a:p>
        </p:txBody>
      </p:sp>
    </p:spTree>
    <p:extLst>
      <p:ext uri="{BB962C8B-B14F-4D97-AF65-F5344CB8AC3E}">
        <p14:creationId xmlns:p14="http://schemas.microsoft.com/office/powerpoint/2010/main" val="338374493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lour background title +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62000" cy="6909674"/>
          </a:xfrm>
          <a:prstGeom prst="rect">
            <a:avLst/>
          </a:prstGeom>
        </p:spPr>
      </p:pic>
      <p:sp>
        <p:nvSpPr>
          <p:cNvPr id="2" name="Title 1"/>
          <p:cNvSpPr>
            <a:spLocks noGrp="1"/>
          </p:cNvSpPr>
          <p:nvPr>
            <p:ph type="title"/>
          </p:nvPr>
        </p:nvSpPr>
        <p:spPr>
          <a:xfrm>
            <a:off x="539552" y="1412776"/>
            <a:ext cx="8208912" cy="720080"/>
          </a:xfrm>
        </p:spPr>
        <p:txBody>
          <a:bodyPr/>
          <a:lstStyle>
            <a:lvl1pPr>
              <a:defRPr>
                <a:solidFill>
                  <a:schemeClr val="bg1"/>
                </a:solidFill>
              </a:defRPr>
            </a:lvl1pPr>
          </a:lstStyle>
          <a:p>
            <a:r>
              <a:rPr lang="en-AU"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D799884C-756A-1343-825C-902DCF4F245A}" type="slidenum">
              <a:rPr lang="en-AU" kern="0" smtClean="0"/>
              <a:pPr/>
              <a:t>‹#›</a:t>
            </a:fld>
            <a:endParaRPr lang="en-AU" kern="0" dirty="0"/>
          </a:p>
        </p:txBody>
      </p:sp>
      <p:sp>
        <p:nvSpPr>
          <p:cNvPr id="7" name="Content Placeholder 6"/>
          <p:cNvSpPr>
            <a:spLocks noGrp="1"/>
          </p:cNvSpPr>
          <p:nvPr>
            <p:ph sz="quarter" idx="11"/>
          </p:nvPr>
        </p:nvSpPr>
        <p:spPr>
          <a:xfrm>
            <a:off x="1258888" y="2420888"/>
            <a:ext cx="6985520" cy="252028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3721837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our background small graphic title +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 y="-1"/>
            <a:ext cx="9159974" cy="6909674"/>
          </a:xfrm>
          <a:prstGeom prst="rect">
            <a:avLst/>
          </a:prstGeom>
        </p:spPr>
      </p:pic>
      <p:sp>
        <p:nvSpPr>
          <p:cNvPr id="2" name="Title 1"/>
          <p:cNvSpPr>
            <a:spLocks noGrp="1"/>
          </p:cNvSpPr>
          <p:nvPr>
            <p:ph type="title"/>
          </p:nvPr>
        </p:nvSpPr>
        <p:spPr>
          <a:xfrm>
            <a:off x="539552" y="1412776"/>
            <a:ext cx="8208912" cy="720080"/>
          </a:xfrm>
        </p:spPr>
        <p:txBody>
          <a:bodyPr/>
          <a:lstStyle>
            <a:lvl1pPr>
              <a:defRPr>
                <a:solidFill>
                  <a:schemeClr val="bg1"/>
                </a:solidFill>
              </a:defRPr>
            </a:lvl1pPr>
          </a:lstStyle>
          <a:p>
            <a:r>
              <a:rPr lang="en-AU"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D799884C-756A-1343-825C-902DCF4F245A}" type="slidenum">
              <a:rPr lang="en-AU" kern="0" smtClean="0"/>
              <a:pPr/>
              <a:t>‹#›</a:t>
            </a:fld>
            <a:endParaRPr lang="en-AU" kern="0" dirty="0"/>
          </a:p>
        </p:txBody>
      </p:sp>
      <p:sp>
        <p:nvSpPr>
          <p:cNvPr id="7" name="Content Placeholder 6"/>
          <p:cNvSpPr>
            <a:spLocks noGrp="1"/>
          </p:cNvSpPr>
          <p:nvPr>
            <p:ph sz="quarter" idx="11"/>
          </p:nvPr>
        </p:nvSpPr>
        <p:spPr>
          <a:xfrm>
            <a:off x="1258888" y="2420888"/>
            <a:ext cx="6985520" cy="252028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2880128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352928" cy="1143000"/>
          </a:xfrm>
        </p:spPr>
        <p:txBody>
          <a:bodyPr/>
          <a:lstStyle/>
          <a:p>
            <a:r>
              <a:rPr lang="en-AU" smtClean="0"/>
              <a:t>Click to edit Master title style</a:t>
            </a:r>
            <a:endParaRPr lang="en-AU" dirty="0"/>
          </a:p>
        </p:txBody>
      </p:sp>
      <p:sp>
        <p:nvSpPr>
          <p:cNvPr id="3" name="Content Placeholder 2"/>
          <p:cNvSpPr>
            <a:spLocks noGrp="1"/>
          </p:cNvSpPr>
          <p:nvPr>
            <p:ph idx="1"/>
          </p:nvPr>
        </p:nvSpPr>
        <p:spPr>
          <a:xfrm>
            <a:off x="395536" y="1600200"/>
            <a:ext cx="8352928" cy="4565103"/>
          </a:xfrm>
        </p:spPr>
        <p:txBody>
          <a:bodyPr/>
          <a:lstStyle/>
          <a:p>
            <a:pPr lvl="0"/>
            <a:r>
              <a:rPr lang="en-AU" smtClean="0"/>
              <a:t>Click to edit Master text styles</a:t>
            </a:r>
          </a:p>
          <a:p>
            <a:pPr lvl="1"/>
            <a:r>
              <a:rPr lang="en-AU" smtClean="0"/>
              <a:t>Second level</a:t>
            </a:r>
          </a:p>
          <a:p>
            <a:pPr lvl="2"/>
            <a:r>
              <a:rPr lang="en-AU" smtClean="0"/>
              <a:t>Third level</a:t>
            </a:r>
          </a:p>
        </p:txBody>
      </p:sp>
      <p:sp>
        <p:nvSpPr>
          <p:cNvPr id="8" name="Slide Number Placeholder 3"/>
          <p:cNvSpPr>
            <a:spLocks noGrp="1"/>
          </p:cNvSpPr>
          <p:nvPr>
            <p:ph type="sldNum" sz="quarter" idx="4"/>
          </p:nvPr>
        </p:nvSpPr>
        <p:spPr>
          <a:xfrm>
            <a:off x="8820472" y="6597352"/>
            <a:ext cx="288032" cy="216024"/>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374650674"/>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352928" cy="1143000"/>
          </a:xfrm>
        </p:spPr>
        <p:txBody>
          <a:bodyPr/>
          <a:lstStyle>
            <a:lvl1pPr>
              <a:defRPr>
                <a:solidFill>
                  <a:schemeClr val="tx1"/>
                </a:solidFill>
              </a:defRPr>
            </a:lvl1pPr>
          </a:lstStyle>
          <a:p>
            <a:r>
              <a:rPr lang="en-AU" dirty="0" smtClean="0"/>
              <a:t>Click to edit Master title style</a:t>
            </a:r>
            <a:endParaRPr lang="en-AU" dirty="0"/>
          </a:p>
        </p:txBody>
      </p:sp>
      <p:sp>
        <p:nvSpPr>
          <p:cNvPr id="3" name="Content Placeholder 2"/>
          <p:cNvSpPr>
            <a:spLocks noGrp="1"/>
          </p:cNvSpPr>
          <p:nvPr>
            <p:ph idx="1"/>
          </p:nvPr>
        </p:nvSpPr>
        <p:spPr>
          <a:xfrm>
            <a:off x="395536" y="1772816"/>
            <a:ext cx="8352928" cy="3528391"/>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AU" dirty="0" smtClean="0"/>
              <a:t>Click to edit Master text styles</a:t>
            </a:r>
          </a:p>
          <a:p>
            <a:pPr lvl="1"/>
            <a:r>
              <a:rPr lang="en-AU" dirty="0" smtClean="0"/>
              <a:t>Second level</a:t>
            </a:r>
          </a:p>
          <a:p>
            <a:pPr lvl="2"/>
            <a:r>
              <a:rPr lang="en-AU" dirty="0" smtClean="0"/>
              <a:t>Third level</a:t>
            </a:r>
          </a:p>
        </p:txBody>
      </p:sp>
    </p:spTree>
    <p:extLst>
      <p:ext uri="{BB962C8B-B14F-4D97-AF65-F5344CB8AC3E}">
        <p14:creationId xmlns:p14="http://schemas.microsoft.com/office/powerpoint/2010/main" val="1413479941"/>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352928" cy="1143000"/>
          </a:xfrm>
        </p:spPr>
        <p:txBody>
          <a:bodyPr/>
          <a:lstStyle/>
          <a:p>
            <a:r>
              <a:rPr lang="en-AU" smtClean="0"/>
              <a:t>Click to edit Master title style</a:t>
            </a:r>
            <a:endParaRPr lang="en-AU" dirty="0"/>
          </a:p>
        </p:txBody>
      </p:sp>
      <p:sp>
        <p:nvSpPr>
          <p:cNvPr id="3" name="Content Placeholder 2"/>
          <p:cNvSpPr>
            <a:spLocks noGrp="1"/>
          </p:cNvSpPr>
          <p:nvPr>
            <p:ph sz="half" idx="1"/>
          </p:nvPr>
        </p:nvSpPr>
        <p:spPr>
          <a:xfrm>
            <a:off x="395536" y="1600200"/>
            <a:ext cx="4104456"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4" name="Content Placeholder 3"/>
          <p:cNvSpPr>
            <a:spLocks noGrp="1"/>
          </p:cNvSpPr>
          <p:nvPr>
            <p:ph sz="half" idx="2"/>
          </p:nvPr>
        </p:nvSpPr>
        <p:spPr>
          <a:xfrm>
            <a:off x="4572000" y="1600200"/>
            <a:ext cx="41764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9" name="Slide Number Placeholder 3"/>
          <p:cNvSpPr>
            <a:spLocks noGrp="1"/>
          </p:cNvSpPr>
          <p:nvPr>
            <p:ph type="sldNum" sz="quarter" idx="4"/>
          </p:nvPr>
        </p:nvSpPr>
        <p:spPr>
          <a:xfrm>
            <a:off x="8820472" y="6597352"/>
            <a:ext cx="288032" cy="216024"/>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808853239"/>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352928" cy="1143000"/>
          </a:xfrm>
        </p:spPr>
        <p:txBody>
          <a:bodyPr/>
          <a:lstStyle/>
          <a:p>
            <a:r>
              <a:rPr lang="en-AU" smtClean="0"/>
              <a:t>Click to edit Master title style</a:t>
            </a:r>
            <a:endParaRPr lang="en-AU" dirty="0"/>
          </a:p>
        </p:txBody>
      </p:sp>
      <p:sp>
        <p:nvSpPr>
          <p:cNvPr id="7" name="Slide Number Placeholder 3"/>
          <p:cNvSpPr>
            <a:spLocks noGrp="1"/>
          </p:cNvSpPr>
          <p:nvPr>
            <p:ph type="sldNum" sz="quarter" idx="4"/>
          </p:nvPr>
        </p:nvSpPr>
        <p:spPr>
          <a:xfrm>
            <a:off x="8820472" y="6597352"/>
            <a:ext cx="288032" cy="216024"/>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994038048"/>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8820472" y="6597352"/>
            <a:ext cx="288032" cy="216024"/>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072892437"/>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536" y="274638"/>
            <a:ext cx="8352928" cy="1143000"/>
          </a:xfrm>
          <a:prstGeom prst="rect">
            <a:avLst/>
          </a:prstGeom>
        </p:spPr>
        <p:txBody>
          <a:bodyPr vert="horz" lIns="0" tIns="0" rIns="0" bIns="0" rtlCol="0" anchor="ctr">
            <a:normAutofit/>
          </a:bodyPr>
          <a:lstStyle/>
          <a:p>
            <a:r>
              <a:rPr lang="en-AU" dirty="0" smtClean="0"/>
              <a:t>Click to edit Master title style</a:t>
            </a:r>
            <a:endParaRPr lang="en-AU" dirty="0"/>
          </a:p>
        </p:txBody>
      </p:sp>
      <p:sp>
        <p:nvSpPr>
          <p:cNvPr id="3" name="Text Placeholder 2"/>
          <p:cNvSpPr>
            <a:spLocks noGrp="1"/>
          </p:cNvSpPr>
          <p:nvPr>
            <p:ph type="body" idx="1"/>
          </p:nvPr>
        </p:nvSpPr>
        <p:spPr>
          <a:xfrm>
            <a:off x="395536" y="1600200"/>
            <a:ext cx="8352928" cy="456510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Slide Number Placeholder 3"/>
          <p:cNvSpPr>
            <a:spLocks noGrp="1"/>
          </p:cNvSpPr>
          <p:nvPr>
            <p:ph type="sldNum" sz="quarter" idx="4"/>
          </p:nvPr>
        </p:nvSpPr>
        <p:spPr>
          <a:xfrm>
            <a:off x="8835206" y="6625130"/>
            <a:ext cx="288032" cy="216024"/>
          </a:xfrm>
          <a:prstGeom prst="rect">
            <a:avLst/>
          </a:prstGeom>
        </p:spPr>
        <p:txBody>
          <a:bodyPr lIns="0" tIns="0" rIns="0" bIns="0" anchor="b"/>
          <a:lstStyle>
            <a:lvl1pPr algn="r">
              <a:defRPr sz="800">
                <a:solidFill>
                  <a:schemeClr val="bg1">
                    <a:lumMod val="75000"/>
                  </a:schemeClr>
                </a:solidFill>
              </a:defRPr>
            </a:lvl1pPr>
          </a:lstStyle>
          <a:p>
            <a:fld id="{D799884C-756A-1343-825C-902DCF4F245A}" type="slidenum">
              <a:rPr lang="en-AU" kern="0" smtClean="0"/>
              <a:pPr/>
              <a:t>‹#›</a:t>
            </a:fld>
            <a:endParaRPr lang="en-AU" kern="0" dirty="0"/>
          </a:p>
        </p:txBody>
      </p:sp>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65" r:id="rId1"/>
    <p:sldLayoutId id="2147483676" r:id="rId2"/>
    <p:sldLayoutId id="2147483677" r:id="rId3"/>
    <p:sldLayoutId id="2147483667" r:id="rId4"/>
    <p:sldLayoutId id="2147483668" r:id="rId5"/>
    <p:sldLayoutId id="2147483672" r:id="rId6"/>
    <p:sldLayoutId id="2147483674" r:id="rId7"/>
    <p:sldLayoutId id="2147483675" r:id="rId8"/>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3600" b="1" kern="1200">
          <a:solidFill>
            <a:schemeClr val="tx1"/>
          </a:solidFill>
          <a:latin typeface="Powderfinger Type"/>
          <a:ea typeface="+mj-ea"/>
          <a:cs typeface="+mj-cs"/>
        </a:defRPr>
      </a:lvl1pPr>
    </p:titleStyle>
    <p:bodyStyle>
      <a:lvl1pPr marL="266700" indent="-2667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33400" indent="-266700"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12800" indent="-2794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844824"/>
            <a:ext cx="8208912" cy="2160239"/>
          </a:xfrm>
        </p:spPr>
        <p:txBody>
          <a:bodyPr>
            <a:normAutofit/>
          </a:bodyPr>
          <a:lstStyle/>
          <a:p>
            <a:pPr algn="ctr"/>
            <a:r>
              <a:rPr lang="en-US" dirty="0" smtClean="0">
                <a:solidFill>
                  <a:srgbClr val="000000"/>
                </a:solidFill>
              </a:rPr>
              <a:t>Rolling the Root</a:t>
            </a:r>
            <a:endParaRPr lang="en-US" sz="2400" i="1" dirty="0">
              <a:solidFill>
                <a:srgbClr val="000000"/>
              </a:solidFill>
            </a:endParaRPr>
          </a:p>
        </p:txBody>
      </p:sp>
      <p:sp>
        <p:nvSpPr>
          <p:cNvPr id="3" name="Subtitle 2"/>
          <p:cNvSpPr>
            <a:spLocks noGrp="1"/>
          </p:cNvSpPr>
          <p:nvPr>
            <p:ph type="subTitle" idx="1"/>
          </p:nvPr>
        </p:nvSpPr>
        <p:spPr>
          <a:xfrm>
            <a:off x="1763688" y="4365104"/>
            <a:ext cx="6400800" cy="1752600"/>
          </a:xfrm>
        </p:spPr>
        <p:txBody>
          <a:bodyPr>
            <a:normAutofit/>
          </a:bodyPr>
          <a:lstStyle/>
          <a:p>
            <a:pPr algn="r"/>
            <a:r>
              <a:rPr lang="en-US" sz="2000" dirty="0" smtClean="0">
                <a:solidFill>
                  <a:srgbClr val="000000"/>
                </a:solidFill>
                <a:latin typeface="AhnbergHand"/>
                <a:cs typeface="AhnbergHand"/>
              </a:rPr>
              <a:t>Geoff Huston</a:t>
            </a:r>
          </a:p>
          <a:p>
            <a:pPr algn="r"/>
            <a:r>
              <a:rPr lang="en-US" sz="2000" dirty="0" smtClean="0">
                <a:solidFill>
                  <a:srgbClr val="000000"/>
                </a:solidFill>
                <a:latin typeface="AhnbergHand"/>
                <a:cs typeface="AhnbergHand"/>
              </a:rPr>
              <a:t>APNIC Labs</a:t>
            </a:r>
            <a:endParaRPr lang="en-US" sz="2000" dirty="0">
              <a:solidFill>
                <a:srgbClr val="000000"/>
              </a:solidFill>
              <a:latin typeface="AhnbergHand"/>
              <a:cs typeface="AhnbergHand"/>
            </a:endParaRPr>
          </a:p>
        </p:txBody>
      </p:sp>
    </p:spTree>
    <p:extLst>
      <p:ext uri="{BB962C8B-B14F-4D97-AF65-F5344CB8AC3E}">
        <p14:creationId xmlns:p14="http://schemas.microsoft.com/office/powerpoint/2010/main" val="30330226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KSK?</a:t>
            </a:r>
            <a:endParaRPr lang="en-US" dirty="0"/>
          </a:p>
        </p:txBody>
      </p:sp>
      <p:sp>
        <p:nvSpPr>
          <p:cNvPr id="3" name="Content Placeholder 2"/>
          <p:cNvSpPr>
            <a:spLocks noGrp="1"/>
          </p:cNvSpPr>
          <p:nvPr>
            <p:ph idx="1"/>
          </p:nvPr>
        </p:nvSpPr>
        <p:spPr/>
        <p:txBody>
          <a:bodyPr/>
          <a:lstStyle/>
          <a:p>
            <a:r>
              <a:rPr lang="en-US" dirty="0" smtClean="0"/>
              <a:t>The Root Zone Key Signing Key signs the DNSKEY RR set of the root zone</a:t>
            </a:r>
          </a:p>
          <a:p>
            <a:pPr lvl="1"/>
            <a:r>
              <a:rPr lang="en-US" dirty="0" smtClean="0"/>
              <a:t>The Zone Signing Key (ZSK) signs the individual root zone entries</a:t>
            </a:r>
          </a:p>
          <a:p>
            <a:r>
              <a:rPr lang="en-US" dirty="0" smtClean="0"/>
              <a:t>The KSK Public Key is used as the DNSSEC Validation trust anchor</a:t>
            </a:r>
          </a:p>
          <a:p>
            <a:pPr lvl="1"/>
            <a:r>
              <a:rPr lang="en-US" dirty="0" smtClean="0"/>
              <a:t>It is copied everywhere as “configuration data”</a:t>
            </a:r>
          </a:p>
          <a:p>
            <a:pPr lvl="1"/>
            <a:r>
              <a:rPr lang="en-US" dirty="0" smtClean="0"/>
              <a:t>Most of the time the KSK is kept offline</a:t>
            </a:r>
            <a:r>
              <a:rPr lang="en-US" dirty="0"/>
              <a:t> </a:t>
            </a:r>
            <a:r>
              <a:rPr lang="en-US" dirty="0" smtClean="0"/>
              <a:t>in highly secure facilities</a:t>
            </a:r>
          </a:p>
        </p:txBody>
      </p:sp>
    </p:spTree>
    <p:extLst>
      <p:ext uri="{BB962C8B-B14F-4D97-AF65-F5344CB8AC3E}">
        <p14:creationId xmlns:p14="http://schemas.microsoft.com/office/powerpoint/2010/main" val="1275475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Eastern KSK Repository</a:t>
            </a:r>
            <a:endParaRPr lang="en-US" dirty="0"/>
          </a:p>
        </p:txBody>
      </p:sp>
      <p:pic>
        <p:nvPicPr>
          <p:cNvPr id="4" name="Picture 3" descr="Screen Shot 2015-04-30 at 8.48.48 am.png"/>
          <p:cNvPicPr>
            <a:picLocks noChangeAspect="1"/>
          </p:cNvPicPr>
          <p:nvPr/>
        </p:nvPicPr>
        <p:blipFill rotWithShape="1">
          <a:blip r:embed="rId2">
            <a:extLst>
              <a:ext uri="{28A0092B-C50C-407E-A947-70E740481C1C}">
                <a14:useLocalDpi xmlns:a14="http://schemas.microsoft.com/office/drawing/2010/main" val="0"/>
              </a:ext>
            </a:extLst>
          </a:blip>
          <a:srcRect t="34664"/>
          <a:stretch/>
        </p:blipFill>
        <p:spPr>
          <a:xfrm>
            <a:off x="1184438" y="1853260"/>
            <a:ext cx="7888430" cy="3979332"/>
          </a:xfrm>
          <a:prstGeom prst="rect">
            <a:avLst/>
          </a:prstGeom>
        </p:spPr>
      </p:pic>
    </p:spTree>
    <p:extLst>
      <p:ext uri="{BB962C8B-B14F-4D97-AF65-F5344CB8AC3E}">
        <p14:creationId xmlns:p14="http://schemas.microsoft.com/office/powerpoint/2010/main" val="3214232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Western KSK Repository</a:t>
            </a:r>
            <a:endParaRPr lang="en-US" dirty="0"/>
          </a:p>
        </p:txBody>
      </p:sp>
      <p:pic>
        <p:nvPicPr>
          <p:cNvPr id="3" name="Picture 2" descr="Screen Shot 2015-06-02 at 10.07.4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027" y="1771585"/>
            <a:ext cx="5223343" cy="3691024"/>
          </a:xfrm>
          <a:prstGeom prst="rect">
            <a:avLst/>
          </a:prstGeom>
        </p:spPr>
      </p:pic>
      <p:sp>
        <p:nvSpPr>
          <p:cNvPr id="5" name="TextBox 4"/>
          <p:cNvSpPr txBox="1"/>
          <p:nvPr/>
        </p:nvSpPr>
        <p:spPr>
          <a:xfrm>
            <a:off x="3356244" y="5715210"/>
            <a:ext cx="1901219" cy="307777"/>
          </a:xfrm>
          <a:prstGeom prst="rect">
            <a:avLst/>
          </a:prstGeom>
          <a:noFill/>
        </p:spPr>
        <p:txBody>
          <a:bodyPr wrap="none" rtlCol="0">
            <a:spAutoFit/>
          </a:bodyPr>
          <a:lstStyle/>
          <a:p>
            <a:r>
              <a:rPr lang="en-US" sz="1400" dirty="0" smtClean="0"/>
              <a:t>El Segundo, California </a:t>
            </a:r>
            <a:r>
              <a:rPr lang="en-US" sz="1000" dirty="0" smtClean="0"/>
              <a:t>*</a:t>
            </a:r>
            <a:endParaRPr lang="en-US" sz="1400" dirty="0"/>
          </a:p>
        </p:txBody>
      </p:sp>
    </p:spTree>
    <p:extLst>
      <p:ext uri="{BB962C8B-B14F-4D97-AF65-F5344CB8AC3E}">
        <p14:creationId xmlns:p14="http://schemas.microsoft.com/office/powerpoint/2010/main" val="769178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Ultra Secret Third KSK Repository </a:t>
            </a:r>
            <a:r>
              <a:rPr lang="en-US" dirty="0" smtClean="0"/>
              <a:t>in Amsterdam</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descr="IMG_20150506_130104 (1).jpg"/>
          <p:cNvPicPr>
            <a:picLocks noGrp="1" noChangeAspect="1"/>
          </p:cNvPicPr>
          <p:nvPr/>
        </p:nvPicPr>
        <p:blipFill>
          <a:blip r:embed="rId2">
            <a:extLst>
              <a:ext uri="{28A0092B-C50C-407E-A947-70E740481C1C}">
                <a14:useLocalDpi xmlns:a14="http://schemas.microsoft.com/office/drawing/2010/main" val="0"/>
              </a:ext>
            </a:extLst>
          </a:blip>
          <a:srcRect t="13336" b="13336"/>
          <a:stretch>
            <a:fillRect/>
          </a:stretch>
        </p:blipFill>
        <p:spPr>
          <a:xfrm>
            <a:off x="457200" y="1600200"/>
            <a:ext cx="8229600" cy="4525963"/>
          </a:xfrm>
          <a:prstGeom prst="rect">
            <a:avLst/>
          </a:prstGeom>
        </p:spPr>
      </p:pic>
      <p:sp>
        <p:nvSpPr>
          <p:cNvPr id="5" name="TextBox 4"/>
          <p:cNvSpPr txBox="1"/>
          <p:nvPr/>
        </p:nvSpPr>
        <p:spPr>
          <a:xfrm>
            <a:off x="6300192" y="6309320"/>
            <a:ext cx="2390198" cy="276999"/>
          </a:xfrm>
          <a:prstGeom prst="rect">
            <a:avLst/>
          </a:prstGeom>
          <a:noFill/>
        </p:spPr>
        <p:txBody>
          <a:bodyPr wrap="none" rtlCol="0">
            <a:spAutoFit/>
          </a:bodyPr>
          <a:lstStyle/>
          <a:p>
            <a:r>
              <a:rPr lang="en-US" sz="1200" dirty="0" smtClean="0"/>
              <a:t>KSK spotting by George </a:t>
            </a:r>
            <a:r>
              <a:rPr lang="en-US" sz="1200" dirty="0" err="1" smtClean="0"/>
              <a:t>Michaelson</a:t>
            </a:r>
            <a:endParaRPr lang="en-US" sz="1200" dirty="0"/>
          </a:p>
        </p:txBody>
      </p:sp>
    </p:spTree>
    <p:extLst>
      <p:ext uri="{BB962C8B-B14F-4D97-AF65-F5344CB8AC3E}">
        <p14:creationId xmlns:p14="http://schemas.microsoft.com/office/powerpoint/2010/main" val="1883495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Uruguay Mobile KSK</a:t>
            </a:r>
            <a:endParaRPr lang="en-US" dirty="0"/>
          </a:p>
        </p:txBody>
      </p:sp>
      <p:pic>
        <p:nvPicPr>
          <p:cNvPr id="4" name="Content Placeholder 3" descr="DSCF9900.JPG"/>
          <p:cNvPicPr>
            <a:picLocks noGrp="1" noChangeAspect="1"/>
          </p:cNvPicPr>
          <p:nvPr>
            <p:ph idx="1"/>
          </p:nvPr>
        </p:nvPicPr>
        <p:blipFill rotWithShape="1">
          <a:blip r:embed="rId2">
            <a:extLst>
              <a:ext uri="{28A0092B-C50C-407E-A947-70E740481C1C}">
                <a14:useLocalDpi xmlns:a14="http://schemas.microsoft.com/office/drawing/2010/main" val="0"/>
              </a:ext>
            </a:extLst>
          </a:blip>
          <a:srcRect t="32557" b="10156"/>
          <a:stretch/>
        </p:blipFill>
        <p:spPr>
          <a:xfrm>
            <a:off x="1043608" y="1268760"/>
            <a:ext cx="6552728" cy="4973858"/>
          </a:xfrm>
        </p:spPr>
      </p:pic>
      <p:sp>
        <p:nvSpPr>
          <p:cNvPr id="5" name="TextBox 4"/>
          <p:cNvSpPr txBox="1"/>
          <p:nvPr/>
        </p:nvSpPr>
        <p:spPr>
          <a:xfrm>
            <a:off x="6444208" y="6237312"/>
            <a:ext cx="2390198" cy="276999"/>
          </a:xfrm>
          <a:prstGeom prst="rect">
            <a:avLst/>
          </a:prstGeom>
          <a:noFill/>
        </p:spPr>
        <p:txBody>
          <a:bodyPr wrap="none" rtlCol="0">
            <a:spAutoFit/>
          </a:bodyPr>
          <a:lstStyle/>
          <a:p>
            <a:r>
              <a:rPr lang="en-US" sz="1200" dirty="0" smtClean="0"/>
              <a:t>KSK spotting by George </a:t>
            </a:r>
            <a:r>
              <a:rPr lang="en-US" sz="1200" dirty="0" err="1" smtClean="0"/>
              <a:t>Michaelson</a:t>
            </a:r>
            <a:endParaRPr lang="en-US" sz="1200" dirty="0"/>
          </a:p>
        </p:txBody>
      </p:sp>
    </p:spTree>
    <p:extLst>
      <p:ext uri="{BB962C8B-B14F-4D97-AF65-F5344CB8AC3E}">
        <p14:creationId xmlns:p14="http://schemas.microsoft.com/office/powerpoint/2010/main" val="1852056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Cast of Actors</a:t>
            </a:r>
            <a:endParaRPr lang="en-US" dirty="0"/>
          </a:p>
        </p:txBody>
      </p:sp>
      <p:sp>
        <p:nvSpPr>
          <p:cNvPr id="3" name="Content Placeholder 2"/>
          <p:cNvSpPr>
            <a:spLocks noGrp="1"/>
          </p:cNvSpPr>
          <p:nvPr>
            <p:ph idx="1"/>
          </p:nvPr>
        </p:nvSpPr>
        <p:spPr/>
        <p:txBody>
          <a:bodyPr/>
          <a:lstStyle/>
          <a:p>
            <a:r>
              <a:rPr lang="en-US" dirty="0" smtClean="0"/>
              <a:t>Root Zone Management Partners:</a:t>
            </a:r>
          </a:p>
          <a:p>
            <a:pPr lvl="1"/>
            <a:r>
              <a:rPr lang="en-US" dirty="0" smtClean="0"/>
              <a:t>Internet Corporation for Assigned Names and Numbers (ICANN)</a:t>
            </a:r>
          </a:p>
          <a:p>
            <a:pPr lvl="1"/>
            <a:r>
              <a:rPr lang="en-US" dirty="0" smtClean="0"/>
              <a:t>National Telecommunications and Information Administration, US Department of Commerce (NTIA)</a:t>
            </a:r>
          </a:p>
          <a:p>
            <a:pPr lvl="1"/>
            <a:r>
              <a:rPr lang="en-US" dirty="0" err="1" smtClean="0"/>
              <a:t>Verisign</a:t>
            </a:r>
            <a:endParaRPr lang="en-US" dirty="0" smtClean="0"/>
          </a:p>
          <a:p>
            <a:r>
              <a:rPr lang="en-US" dirty="0" smtClean="0"/>
              <a:t>External Design Team for KSK Roll</a:t>
            </a:r>
          </a:p>
          <a:p>
            <a:endParaRPr lang="en-US" dirty="0" smtClean="0"/>
          </a:p>
          <a:p>
            <a:pPr lvl="1"/>
            <a:endParaRPr lang="en-US" dirty="0" smtClean="0"/>
          </a:p>
          <a:p>
            <a:endParaRPr lang="en-US" dirty="0"/>
          </a:p>
        </p:txBody>
      </p:sp>
    </p:spTree>
    <p:extLst>
      <p:ext uri="{BB962C8B-B14F-4D97-AF65-F5344CB8AC3E}">
        <p14:creationId xmlns:p14="http://schemas.microsoft.com/office/powerpoint/2010/main" val="1378727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en-US" dirty="0"/>
          </a:p>
        </p:txBody>
      </p:sp>
      <p:sp>
        <p:nvSpPr>
          <p:cNvPr id="3" name="Content Placeholder 2"/>
          <p:cNvSpPr>
            <a:spLocks noGrp="1"/>
          </p:cNvSpPr>
          <p:nvPr>
            <p:ph idx="1"/>
          </p:nvPr>
        </p:nvSpPr>
        <p:spPr/>
        <p:txBody>
          <a:bodyPr/>
          <a:lstStyle/>
          <a:p>
            <a:r>
              <a:rPr lang="en-US" dirty="0" smtClean="0"/>
              <a:t>ICANN Public Consultation – 2012</a:t>
            </a:r>
          </a:p>
          <a:p>
            <a:r>
              <a:rPr lang="en-US" dirty="0" smtClean="0"/>
              <a:t>Detailed Engineering Study - 2013</a:t>
            </a:r>
          </a:p>
          <a:p>
            <a:r>
              <a:rPr lang="en-US" dirty="0" smtClean="0"/>
              <a:t>SSAC Study (SAC-063) - 2013</a:t>
            </a:r>
          </a:p>
          <a:p>
            <a:r>
              <a:rPr lang="en-US" dirty="0" smtClean="0"/>
              <a:t>KSK Roll Design Team - 2015</a:t>
            </a:r>
            <a:endParaRPr lang="en-US" dirty="0"/>
          </a:p>
        </p:txBody>
      </p:sp>
    </p:spTree>
    <p:extLst>
      <p:ext uri="{BB962C8B-B14F-4D97-AF65-F5344CB8AC3E}">
        <p14:creationId xmlns:p14="http://schemas.microsoft.com/office/powerpoint/2010/main" val="3225267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2015 Design Team Milestones</a:t>
            </a:r>
            <a:endParaRPr lang="en-US" dirty="0"/>
          </a:p>
        </p:txBody>
      </p:sp>
      <p:sp>
        <p:nvSpPr>
          <p:cNvPr id="3" name="Content Placeholder 2"/>
          <p:cNvSpPr>
            <a:spLocks noGrp="1"/>
          </p:cNvSpPr>
          <p:nvPr>
            <p:ph idx="1"/>
          </p:nvPr>
        </p:nvSpPr>
        <p:spPr/>
        <p:txBody>
          <a:bodyPr>
            <a:normAutofit/>
          </a:bodyPr>
          <a:lstStyle/>
          <a:p>
            <a:r>
              <a:rPr lang="en-US" dirty="0" smtClean="0"/>
              <a:t>January – June:</a:t>
            </a:r>
          </a:p>
          <a:p>
            <a:pPr marL="457200" lvl="1" indent="0">
              <a:buNone/>
            </a:pPr>
            <a:r>
              <a:rPr lang="en-US" dirty="0" smtClean="0"/>
              <a:t>Study, discuss, measure, ponder, discuss some more</a:t>
            </a:r>
          </a:p>
          <a:p>
            <a:r>
              <a:rPr lang="en-US" dirty="0" smtClean="0"/>
              <a:t>August</a:t>
            </a:r>
          </a:p>
          <a:p>
            <a:pPr lvl="1"/>
            <a:r>
              <a:rPr lang="en-US" dirty="0" smtClean="0"/>
              <a:t>Present a draft report for ICANN Public Comment</a:t>
            </a:r>
          </a:p>
          <a:p>
            <a:pPr marL="457200" lvl="1" indent="0">
              <a:buNone/>
            </a:pPr>
            <a:r>
              <a:rPr lang="en-US" sz="2200" dirty="0"/>
              <a:t>https://</a:t>
            </a:r>
            <a:r>
              <a:rPr lang="en-US" sz="2200" dirty="0" err="1"/>
              <a:t>www.icann.org</a:t>
            </a:r>
            <a:r>
              <a:rPr lang="en-US" sz="2200" dirty="0"/>
              <a:t>/public-comments/root-ksk-2015-08-06-</a:t>
            </a:r>
            <a:r>
              <a:rPr lang="en-US" sz="2200" dirty="0" smtClean="0"/>
              <a:t>en</a:t>
            </a:r>
          </a:p>
          <a:p>
            <a:pPr marL="457200" lvl="1" indent="0">
              <a:buNone/>
            </a:pPr>
            <a:r>
              <a:rPr lang="en-US" sz="2200" dirty="0" smtClean="0"/>
              <a:t>(comment close 5</a:t>
            </a:r>
            <a:r>
              <a:rPr lang="en-US" sz="2200" baseline="30000" dirty="0" smtClean="0"/>
              <a:t>th</a:t>
            </a:r>
            <a:r>
              <a:rPr lang="en-US" sz="2200" dirty="0" smtClean="0"/>
              <a:t> October 2015)</a:t>
            </a:r>
          </a:p>
          <a:p>
            <a:r>
              <a:rPr lang="en-US" dirty="0" smtClean="0"/>
              <a:t>October</a:t>
            </a:r>
          </a:p>
          <a:p>
            <a:pPr lvl="1"/>
            <a:r>
              <a:rPr lang="en-US" dirty="0" smtClean="0"/>
              <a:t>Prepare final report</a:t>
            </a:r>
          </a:p>
          <a:p>
            <a:r>
              <a:rPr lang="en-US" dirty="0" smtClean="0"/>
              <a:t>Pass to the Root Zone Management Partners who then will develop an operational plan and execute</a:t>
            </a:r>
          </a:p>
        </p:txBody>
      </p:sp>
    </p:spTree>
    <p:extLst>
      <p:ext uri="{BB962C8B-B14F-4D97-AF65-F5344CB8AC3E}">
        <p14:creationId xmlns:p14="http://schemas.microsoft.com/office/powerpoint/2010/main" val="3229574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Rolling the KSK?</a:t>
            </a:r>
            <a:endParaRPr lang="en-US" dirty="0"/>
          </a:p>
        </p:txBody>
      </p:sp>
      <p:sp>
        <p:nvSpPr>
          <p:cNvPr id="3" name="Content Placeholder 2"/>
          <p:cNvSpPr>
            <a:spLocks noGrp="1"/>
          </p:cNvSpPr>
          <p:nvPr>
            <p:ph idx="1"/>
          </p:nvPr>
        </p:nvSpPr>
        <p:spPr/>
        <p:txBody>
          <a:bodyPr/>
          <a:lstStyle/>
          <a:p>
            <a:r>
              <a:rPr lang="en-US" dirty="0" smtClean="0"/>
              <a:t>All DNS resolvers that perform validation of DNS responses use a local copy of the KSK</a:t>
            </a:r>
          </a:p>
          <a:p>
            <a:r>
              <a:rPr lang="en-US" dirty="0" smtClean="0"/>
              <a:t>They will need to load a new KSK public key and replace the existing trust anchor with this new value at the appropriate time</a:t>
            </a:r>
          </a:p>
          <a:p>
            <a:r>
              <a:rPr lang="en-US" dirty="0" smtClean="0"/>
              <a:t>This key roll could have a public impact, particularly if DNSSEC-validating resolvers do not load the new KSK</a:t>
            </a:r>
          </a:p>
        </p:txBody>
      </p:sp>
    </p:spTree>
    <p:extLst>
      <p:ext uri="{BB962C8B-B14F-4D97-AF65-F5344CB8AC3E}">
        <p14:creationId xmlns:p14="http://schemas.microsoft.com/office/powerpoint/2010/main" val="1540851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Easy, Right?</a:t>
            </a:r>
            <a:endParaRPr lang="en-US" dirty="0"/>
          </a:p>
        </p:txBody>
      </p:sp>
      <p:sp>
        <p:nvSpPr>
          <p:cNvPr id="3" name="Content Placeholder 2"/>
          <p:cNvSpPr>
            <a:spLocks noGrp="1"/>
          </p:cNvSpPr>
          <p:nvPr>
            <p:ph idx="1"/>
          </p:nvPr>
        </p:nvSpPr>
        <p:spPr/>
        <p:txBody>
          <a:bodyPr>
            <a:normAutofit/>
          </a:bodyPr>
          <a:lstStyle/>
          <a:p>
            <a:r>
              <a:rPr lang="en-US" dirty="0" smtClean="0"/>
              <a:t>Publish a new KSK and include it in DNSKEY responses</a:t>
            </a:r>
          </a:p>
          <a:p>
            <a:r>
              <a:rPr lang="en-US" dirty="0" smtClean="0"/>
              <a:t>Use the new KSK to sign the ZSK, as well as the old KSK signature</a:t>
            </a:r>
          </a:p>
          <a:p>
            <a:pPr lvl="1"/>
            <a:r>
              <a:rPr lang="en-US" dirty="0" smtClean="0"/>
              <a:t>Resolvers use old-signs-over-new to pick up the new KSK, validate it using the old KSK, and replace the local trust anchor material with the new KSK</a:t>
            </a:r>
          </a:p>
          <a:p>
            <a:r>
              <a:rPr lang="en-US" dirty="0" smtClean="0"/>
              <a:t>Withdraw the old signature signed via the old KSK</a:t>
            </a:r>
          </a:p>
          <a:p>
            <a:r>
              <a:rPr lang="en-US" dirty="0" smtClean="0"/>
              <a:t>Revoke the old KSK</a:t>
            </a:r>
          </a:p>
          <a:p>
            <a:endParaRPr lang="en-US" dirty="0"/>
          </a:p>
        </p:txBody>
      </p:sp>
    </p:spTree>
    <p:extLst>
      <p:ext uri="{BB962C8B-B14F-4D97-AF65-F5344CB8AC3E}">
        <p14:creationId xmlns:p14="http://schemas.microsoft.com/office/powerpoint/2010/main" val="31327620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DNSSEC in Today’s Internet</a:t>
            </a:r>
            <a:endParaRPr lang="en-US" dirty="0"/>
          </a:p>
        </p:txBody>
      </p:sp>
      <p:pic>
        <p:nvPicPr>
          <p:cNvPr id="5" name="Content Placeholder 4" descr="Screen Shot 2015-10-05 at 11.55.38 AM.pn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457" b="-1451"/>
          <a:stretch/>
        </p:blipFill>
        <p:spPr>
          <a:xfrm>
            <a:off x="395536" y="1864474"/>
            <a:ext cx="8352928" cy="4444846"/>
          </a:xfrm>
        </p:spPr>
      </p:pic>
    </p:spTree>
    <p:extLst>
      <p:ext uri="{BB962C8B-B14F-4D97-AF65-F5344CB8AC3E}">
        <p14:creationId xmlns:p14="http://schemas.microsoft.com/office/powerpoint/2010/main" val="296306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RFC5011 Approach</a:t>
            </a:r>
            <a:endParaRPr lang="en-US" dirty="0"/>
          </a:p>
        </p:txBody>
      </p:sp>
      <p:pic>
        <p:nvPicPr>
          <p:cNvPr id="5" name="Picture 4" descr="Screen Shot 2015-08-17 at 1.00.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556792"/>
            <a:ext cx="6669795" cy="4365104"/>
          </a:xfrm>
          <a:prstGeom prst="rect">
            <a:avLst/>
          </a:prstGeom>
        </p:spPr>
      </p:pic>
    </p:spTree>
    <p:extLst>
      <p:ext uri="{BB962C8B-B14F-4D97-AF65-F5344CB8AC3E}">
        <p14:creationId xmlns:p14="http://schemas.microsoft.com/office/powerpoint/2010/main" val="215232824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RFC5011 Approach</a:t>
            </a:r>
            <a:endParaRPr lang="en-US" dirty="0"/>
          </a:p>
        </p:txBody>
      </p:sp>
      <p:pic>
        <p:nvPicPr>
          <p:cNvPr id="5" name="Picture 4" descr="Screen Shot 2015-08-17 at 1.00.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556792"/>
            <a:ext cx="6669795" cy="4365104"/>
          </a:xfrm>
          <a:prstGeom prst="rect">
            <a:avLst/>
          </a:prstGeom>
        </p:spPr>
      </p:pic>
      <p:sp>
        <p:nvSpPr>
          <p:cNvPr id="3" name="Freeform 2"/>
          <p:cNvSpPr/>
          <p:nvPr/>
        </p:nvSpPr>
        <p:spPr>
          <a:xfrm>
            <a:off x="1421715" y="4128345"/>
            <a:ext cx="659912" cy="1328401"/>
          </a:xfrm>
          <a:custGeom>
            <a:avLst/>
            <a:gdLst>
              <a:gd name="connsiteX0" fmla="*/ 161128 w 659912"/>
              <a:gd name="connsiteY0" fmla="*/ 1036775 h 1328401"/>
              <a:gd name="connsiteX1" fmla="*/ 559209 w 659912"/>
              <a:gd name="connsiteY1" fmla="*/ 1321094 h 1328401"/>
              <a:gd name="connsiteX2" fmla="*/ 653990 w 659912"/>
              <a:gd name="connsiteY2" fmla="*/ 771411 h 1328401"/>
              <a:gd name="connsiteX3" fmla="*/ 435993 w 659912"/>
              <a:gd name="connsiteY3" fmla="*/ 3751 h 1328401"/>
              <a:gd name="connsiteX4" fmla="*/ 0 w 659912"/>
              <a:gd name="connsiteY4" fmla="*/ 1112593 h 1328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912" h="1328401">
                <a:moveTo>
                  <a:pt x="161128" y="1036775"/>
                </a:moveTo>
                <a:cubicBezTo>
                  <a:pt x="319096" y="1201048"/>
                  <a:pt x="477065" y="1365321"/>
                  <a:pt x="559209" y="1321094"/>
                </a:cubicBezTo>
                <a:cubicBezTo>
                  <a:pt x="641353" y="1276867"/>
                  <a:pt x="674526" y="990968"/>
                  <a:pt x="653990" y="771411"/>
                </a:cubicBezTo>
                <a:cubicBezTo>
                  <a:pt x="633454" y="551854"/>
                  <a:pt x="544991" y="-53113"/>
                  <a:pt x="435993" y="3751"/>
                </a:cubicBezTo>
                <a:cubicBezTo>
                  <a:pt x="326995" y="60615"/>
                  <a:pt x="0" y="1112593"/>
                  <a:pt x="0" y="111259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2843808" y="4221088"/>
            <a:ext cx="659912" cy="1328401"/>
          </a:xfrm>
          <a:custGeom>
            <a:avLst/>
            <a:gdLst>
              <a:gd name="connsiteX0" fmla="*/ 161128 w 659912"/>
              <a:gd name="connsiteY0" fmla="*/ 1036775 h 1328401"/>
              <a:gd name="connsiteX1" fmla="*/ 559209 w 659912"/>
              <a:gd name="connsiteY1" fmla="*/ 1321094 h 1328401"/>
              <a:gd name="connsiteX2" fmla="*/ 653990 w 659912"/>
              <a:gd name="connsiteY2" fmla="*/ 771411 h 1328401"/>
              <a:gd name="connsiteX3" fmla="*/ 435993 w 659912"/>
              <a:gd name="connsiteY3" fmla="*/ 3751 h 1328401"/>
              <a:gd name="connsiteX4" fmla="*/ 0 w 659912"/>
              <a:gd name="connsiteY4" fmla="*/ 1112593 h 1328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912" h="1328401">
                <a:moveTo>
                  <a:pt x="161128" y="1036775"/>
                </a:moveTo>
                <a:cubicBezTo>
                  <a:pt x="319096" y="1201048"/>
                  <a:pt x="477065" y="1365321"/>
                  <a:pt x="559209" y="1321094"/>
                </a:cubicBezTo>
                <a:cubicBezTo>
                  <a:pt x="641353" y="1276867"/>
                  <a:pt x="674526" y="990968"/>
                  <a:pt x="653990" y="771411"/>
                </a:cubicBezTo>
                <a:cubicBezTo>
                  <a:pt x="633454" y="551854"/>
                  <a:pt x="544991" y="-53113"/>
                  <a:pt x="435993" y="3751"/>
                </a:cubicBezTo>
                <a:cubicBezTo>
                  <a:pt x="326995" y="60615"/>
                  <a:pt x="0" y="1112593"/>
                  <a:pt x="0" y="111259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5580112" y="4149080"/>
            <a:ext cx="659912" cy="1328401"/>
          </a:xfrm>
          <a:custGeom>
            <a:avLst/>
            <a:gdLst>
              <a:gd name="connsiteX0" fmla="*/ 161128 w 659912"/>
              <a:gd name="connsiteY0" fmla="*/ 1036775 h 1328401"/>
              <a:gd name="connsiteX1" fmla="*/ 559209 w 659912"/>
              <a:gd name="connsiteY1" fmla="*/ 1321094 h 1328401"/>
              <a:gd name="connsiteX2" fmla="*/ 653990 w 659912"/>
              <a:gd name="connsiteY2" fmla="*/ 771411 h 1328401"/>
              <a:gd name="connsiteX3" fmla="*/ 435993 w 659912"/>
              <a:gd name="connsiteY3" fmla="*/ 3751 h 1328401"/>
              <a:gd name="connsiteX4" fmla="*/ 0 w 659912"/>
              <a:gd name="connsiteY4" fmla="*/ 1112593 h 1328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912" h="1328401">
                <a:moveTo>
                  <a:pt x="161128" y="1036775"/>
                </a:moveTo>
                <a:cubicBezTo>
                  <a:pt x="319096" y="1201048"/>
                  <a:pt x="477065" y="1365321"/>
                  <a:pt x="559209" y="1321094"/>
                </a:cubicBezTo>
                <a:cubicBezTo>
                  <a:pt x="641353" y="1276867"/>
                  <a:pt x="674526" y="990968"/>
                  <a:pt x="653990" y="771411"/>
                </a:cubicBezTo>
                <a:cubicBezTo>
                  <a:pt x="633454" y="551854"/>
                  <a:pt x="544991" y="-53113"/>
                  <a:pt x="435993" y="3751"/>
                </a:cubicBezTo>
                <a:cubicBezTo>
                  <a:pt x="326995" y="60615"/>
                  <a:pt x="0" y="1112593"/>
                  <a:pt x="0" y="111259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p:cNvSpPr txBox="1"/>
          <p:nvPr/>
        </p:nvSpPr>
        <p:spPr>
          <a:xfrm rot="20562635">
            <a:off x="5419399" y="5691671"/>
            <a:ext cx="3168352" cy="369332"/>
          </a:xfrm>
          <a:prstGeom prst="rect">
            <a:avLst/>
          </a:prstGeom>
          <a:noFill/>
        </p:spPr>
        <p:txBody>
          <a:bodyPr wrap="square" rtlCol="0">
            <a:spAutoFit/>
          </a:bodyPr>
          <a:lstStyle/>
          <a:p>
            <a:r>
              <a:rPr lang="en-US" dirty="0" smtClean="0">
                <a:solidFill>
                  <a:schemeClr val="accent1">
                    <a:lumMod val="75000"/>
                  </a:schemeClr>
                </a:solidFill>
                <a:latin typeface="AhnbergHand"/>
                <a:cs typeface="AhnbergHand"/>
              </a:rPr>
              <a:t>The point of no return</a:t>
            </a:r>
            <a:endParaRPr lang="en-US" dirty="0">
              <a:solidFill>
                <a:schemeClr val="accent1">
                  <a:lumMod val="75000"/>
                </a:schemeClr>
              </a:solidFill>
              <a:latin typeface="AhnbergHand"/>
              <a:cs typeface="AhnbergHand"/>
            </a:endParaRPr>
          </a:p>
        </p:txBody>
      </p:sp>
      <p:sp>
        <p:nvSpPr>
          <p:cNvPr id="8" name="TextBox 7"/>
          <p:cNvSpPr txBox="1"/>
          <p:nvPr/>
        </p:nvSpPr>
        <p:spPr>
          <a:xfrm rot="21197138">
            <a:off x="2699792" y="5949280"/>
            <a:ext cx="2952328" cy="369332"/>
          </a:xfrm>
          <a:prstGeom prst="rect">
            <a:avLst/>
          </a:prstGeom>
          <a:noFill/>
        </p:spPr>
        <p:txBody>
          <a:bodyPr wrap="square" rtlCol="0">
            <a:spAutoFit/>
          </a:bodyPr>
          <a:lstStyle/>
          <a:p>
            <a:r>
              <a:rPr lang="en-US" dirty="0" smtClean="0">
                <a:solidFill>
                  <a:schemeClr val="accent1">
                    <a:lumMod val="75000"/>
                  </a:schemeClr>
                </a:solidFill>
                <a:latin typeface="AhnbergHand"/>
                <a:cs typeface="AhnbergHand"/>
              </a:rPr>
              <a:t>The critical switch</a:t>
            </a:r>
            <a:endParaRPr lang="en-US" dirty="0">
              <a:solidFill>
                <a:schemeClr val="accent1">
                  <a:lumMod val="75000"/>
                </a:schemeClr>
              </a:solidFill>
              <a:latin typeface="AhnbergHand"/>
              <a:cs typeface="AhnbergHand"/>
            </a:endParaRPr>
          </a:p>
        </p:txBody>
      </p:sp>
      <p:sp>
        <p:nvSpPr>
          <p:cNvPr id="9" name="TextBox 8"/>
          <p:cNvSpPr txBox="1"/>
          <p:nvPr/>
        </p:nvSpPr>
        <p:spPr>
          <a:xfrm rot="21025962">
            <a:off x="39421" y="3676873"/>
            <a:ext cx="2147148" cy="369332"/>
          </a:xfrm>
          <a:prstGeom prst="rect">
            <a:avLst/>
          </a:prstGeom>
          <a:noFill/>
        </p:spPr>
        <p:txBody>
          <a:bodyPr wrap="square" rtlCol="0">
            <a:spAutoFit/>
          </a:bodyPr>
          <a:lstStyle/>
          <a:p>
            <a:r>
              <a:rPr lang="en-US" dirty="0" smtClean="0">
                <a:solidFill>
                  <a:schemeClr val="accent1">
                    <a:lumMod val="75000"/>
                  </a:schemeClr>
                </a:solidFill>
                <a:latin typeface="AhnbergHand"/>
                <a:cs typeface="AhnbergHand"/>
              </a:rPr>
              <a:t>Pre-load</a:t>
            </a:r>
            <a:endParaRPr lang="en-US" dirty="0">
              <a:solidFill>
                <a:schemeClr val="accent1">
                  <a:lumMod val="75000"/>
                </a:schemeClr>
              </a:solidFill>
              <a:latin typeface="AhnbergHand"/>
              <a:cs typeface="AhnbergHand"/>
            </a:endParaRPr>
          </a:p>
        </p:txBody>
      </p:sp>
      <p:sp>
        <p:nvSpPr>
          <p:cNvPr id="10" name="Freeform 9"/>
          <p:cNvSpPr/>
          <p:nvPr/>
        </p:nvSpPr>
        <p:spPr>
          <a:xfrm>
            <a:off x="484139" y="4255301"/>
            <a:ext cx="929187" cy="881387"/>
          </a:xfrm>
          <a:custGeom>
            <a:avLst/>
            <a:gdLst>
              <a:gd name="connsiteX0" fmla="*/ 8722 w 929187"/>
              <a:gd name="connsiteY0" fmla="*/ 0 h 881387"/>
              <a:gd name="connsiteX1" fmla="*/ 46635 w 929187"/>
              <a:gd name="connsiteY1" fmla="*/ 265364 h 881387"/>
              <a:gd name="connsiteX2" fmla="*/ 368890 w 929187"/>
              <a:gd name="connsiteY2" fmla="*/ 701319 h 881387"/>
              <a:gd name="connsiteX3" fmla="*/ 880708 w 929187"/>
              <a:gd name="connsiteY3" fmla="*/ 739228 h 881387"/>
              <a:gd name="connsiteX4" fmla="*/ 748014 w 929187"/>
              <a:gd name="connsiteY4" fmla="*/ 606546 h 881387"/>
              <a:gd name="connsiteX5" fmla="*/ 928098 w 929187"/>
              <a:gd name="connsiteY5" fmla="*/ 720273 h 881387"/>
              <a:gd name="connsiteX6" fmla="*/ 823839 w 929187"/>
              <a:gd name="connsiteY6" fmla="*/ 881387 h 88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9187" h="881387">
                <a:moveTo>
                  <a:pt x="8722" y="0"/>
                </a:moveTo>
                <a:cubicBezTo>
                  <a:pt x="-2336" y="74238"/>
                  <a:pt x="-13393" y="148477"/>
                  <a:pt x="46635" y="265364"/>
                </a:cubicBezTo>
                <a:cubicBezTo>
                  <a:pt x="106663" y="382251"/>
                  <a:pt x="229878" y="622342"/>
                  <a:pt x="368890" y="701319"/>
                </a:cubicBezTo>
                <a:cubicBezTo>
                  <a:pt x="507902" y="780296"/>
                  <a:pt x="817521" y="755023"/>
                  <a:pt x="880708" y="739228"/>
                </a:cubicBezTo>
                <a:cubicBezTo>
                  <a:pt x="943895" y="723433"/>
                  <a:pt x="740116" y="609705"/>
                  <a:pt x="748014" y="606546"/>
                </a:cubicBezTo>
                <a:cubicBezTo>
                  <a:pt x="755912" y="603387"/>
                  <a:pt x="915461" y="674466"/>
                  <a:pt x="928098" y="720273"/>
                </a:cubicBezTo>
                <a:cubicBezTo>
                  <a:pt x="940735" y="766080"/>
                  <a:pt x="839636" y="854535"/>
                  <a:pt x="823839" y="88138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2985420" y="5619174"/>
            <a:ext cx="350872" cy="446288"/>
          </a:xfrm>
          <a:custGeom>
            <a:avLst/>
            <a:gdLst>
              <a:gd name="connsiteX0" fmla="*/ 180266 w 350872"/>
              <a:gd name="connsiteY0" fmla="*/ 446288 h 446288"/>
              <a:gd name="connsiteX1" fmla="*/ 180266 w 350872"/>
              <a:gd name="connsiteY1" fmla="*/ 360993 h 446288"/>
              <a:gd name="connsiteX2" fmla="*/ 170788 w 350872"/>
              <a:gd name="connsiteY2" fmla="*/ 38765 h 446288"/>
              <a:gd name="connsiteX3" fmla="*/ 182 w 350872"/>
              <a:gd name="connsiteY3" fmla="*/ 95629 h 446288"/>
              <a:gd name="connsiteX4" fmla="*/ 142354 w 350872"/>
              <a:gd name="connsiteY4" fmla="*/ 856 h 446288"/>
              <a:gd name="connsiteX5" fmla="*/ 350872 w 350872"/>
              <a:gd name="connsiteY5" fmla="*/ 161970 h 44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72" h="446288">
                <a:moveTo>
                  <a:pt x="180266" y="446288"/>
                </a:moveTo>
                <a:cubicBezTo>
                  <a:pt x="181056" y="437600"/>
                  <a:pt x="181846" y="428913"/>
                  <a:pt x="180266" y="360993"/>
                </a:cubicBezTo>
                <a:cubicBezTo>
                  <a:pt x="178686" y="293073"/>
                  <a:pt x="200802" y="82992"/>
                  <a:pt x="170788" y="38765"/>
                </a:cubicBezTo>
                <a:cubicBezTo>
                  <a:pt x="140774" y="-5462"/>
                  <a:pt x="4921" y="101947"/>
                  <a:pt x="182" y="95629"/>
                </a:cubicBezTo>
                <a:cubicBezTo>
                  <a:pt x="-4557" y="89311"/>
                  <a:pt x="83906" y="-10201"/>
                  <a:pt x="142354" y="856"/>
                </a:cubicBezTo>
                <a:cubicBezTo>
                  <a:pt x="200802" y="11913"/>
                  <a:pt x="275837" y="86941"/>
                  <a:pt x="350872" y="16197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6305493" y="5224793"/>
            <a:ext cx="878909" cy="508964"/>
          </a:xfrm>
          <a:custGeom>
            <a:avLst/>
            <a:gdLst>
              <a:gd name="connsiteX0" fmla="*/ 878909 w 878909"/>
              <a:gd name="connsiteY0" fmla="*/ 508964 h 508964"/>
              <a:gd name="connsiteX1" fmla="*/ 101705 w 878909"/>
              <a:gd name="connsiteY1" fmla="*/ 35100 h 508964"/>
              <a:gd name="connsiteX2" fmla="*/ 253354 w 878909"/>
              <a:gd name="connsiteY2" fmla="*/ 35100 h 508964"/>
              <a:gd name="connsiteX3" fmla="*/ 6924 w 878909"/>
              <a:gd name="connsiteY3" fmla="*/ 35100 h 508964"/>
              <a:gd name="connsiteX4" fmla="*/ 92227 w 878909"/>
              <a:gd name="connsiteY4" fmla="*/ 167782 h 50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909" h="508964">
                <a:moveTo>
                  <a:pt x="878909" y="508964"/>
                </a:moveTo>
                <a:cubicBezTo>
                  <a:pt x="542436" y="311520"/>
                  <a:pt x="205964" y="114077"/>
                  <a:pt x="101705" y="35100"/>
                </a:cubicBezTo>
                <a:cubicBezTo>
                  <a:pt x="-2554" y="-43877"/>
                  <a:pt x="253354" y="35100"/>
                  <a:pt x="253354" y="35100"/>
                </a:cubicBezTo>
                <a:cubicBezTo>
                  <a:pt x="237557" y="35100"/>
                  <a:pt x="33778" y="12986"/>
                  <a:pt x="6924" y="35100"/>
                </a:cubicBezTo>
                <a:cubicBezTo>
                  <a:pt x="-19930" y="57214"/>
                  <a:pt x="36148" y="112498"/>
                  <a:pt x="92227" y="16778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591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6-02 at 10.49.0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1340768"/>
            <a:ext cx="4843959" cy="4995333"/>
          </a:xfrm>
          <a:prstGeom prst="rect">
            <a:avLst/>
          </a:prstGeom>
        </p:spPr>
      </p:pic>
      <p:sp>
        <p:nvSpPr>
          <p:cNvPr id="2" name="Freeform 1"/>
          <p:cNvSpPr/>
          <p:nvPr/>
        </p:nvSpPr>
        <p:spPr>
          <a:xfrm>
            <a:off x="922869" y="5918639"/>
            <a:ext cx="2970808" cy="404293"/>
          </a:xfrm>
          <a:custGeom>
            <a:avLst/>
            <a:gdLst>
              <a:gd name="connsiteX0" fmla="*/ 2556150 w 2970808"/>
              <a:gd name="connsiteY0" fmla="*/ 390976 h 404293"/>
              <a:gd name="connsiteX1" fmla="*/ 2966225 w 2970808"/>
              <a:gd name="connsiteY1" fmla="*/ 218988 h 404293"/>
              <a:gd name="connsiteX2" fmla="*/ 2318042 w 2970808"/>
              <a:gd name="connsiteY2" fmla="*/ 7311 h 404293"/>
              <a:gd name="connsiteX3" fmla="*/ 108931 w 2970808"/>
              <a:gd name="connsiteY3" fmla="*/ 73460 h 404293"/>
              <a:gd name="connsiteX4" fmla="*/ 479321 w 2970808"/>
              <a:gd name="connsiteY4" fmla="*/ 311597 h 404293"/>
              <a:gd name="connsiteX5" fmla="*/ 1709545 w 2970808"/>
              <a:gd name="connsiteY5" fmla="*/ 404206 h 404293"/>
              <a:gd name="connsiteX6" fmla="*/ 2635519 w 2970808"/>
              <a:gd name="connsiteY6" fmla="*/ 298367 h 40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0808" h="404293">
                <a:moveTo>
                  <a:pt x="2556150" y="390976"/>
                </a:moveTo>
                <a:cubicBezTo>
                  <a:pt x="2781030" y="336954"/>
                  <a:pt x="3005910" y="282932"/>
                  <a:pt x="2966225" y="218988"/>
                </a:cubicBezTo>
                <a:cubicBezTo>
                  <a:pt x="2926540" y="155044"/>
                  <a:pt x="2794258" y="31566"/>
                  <a:pt x="2318042" y="7311"/>
                </a:cubicBezTo>
                <a:cubicBezTo>
                  <a:pt x="1841826" y="-16944"/>
                  <a:pt x="415384" y="22746"/>
                  <a:pt x="108931" y="73460"/>
                </a:cubicBezTo>
                <a:cubicBezTo>
                  <a:pt x="-197523" y="124174"/>
                  <a:pt x="212552" y="256473"/>
                  <a:pt x="479321" y="311597"/>
                </a:cubicBezTo>
                <a:cubicBezTo>
                  <a:pt x="746090" y="366721"/>
                  <a:pt x="1350179" y="406411"/>
                  <a:pt x="1709545" y="404206"/>
                </a:cubicBezTo>
                <a:cubicBezTo>
                  <a:pt x="2068911" y="402001"/>
                  <a:pt x="2352215" y="350184"/>
                  <a:pt x="2635519" y="29836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itle 1"/>
          <p:cNvSpPr>
            <a:spLocks noGrp="1"/>
          </p:cNvSpPr>
          <p:nvPr>
            <p:ph type="title"/>
          </p:nvPr>
        </p:nvSpPr>
        <p:spPr>
          <a:xfrm>
            <a:off x="457200" y="274638"/>
            <a:ext cx="8229600" cy="1143000"/>
          </a:xfrm>
        </p:spPr>
        <p:txBody>
          <a:bodyPr/>
          <a:lstStyle/>
          <a:p>
            <a:r>
              <a:rPr lang="en-US" dirty="0" smtClean="0"/>
              <a:t>Just Like Last Time?</a:t>
            </a:r>
            <a:endParaRPr lang="en-US" dirty="0"/>
          </a:p>
        </p:txBody>
      </p:sp>
      <p:sp>
        <p:nvSpPr>
          <p:cNvPr id="6" name="Freeform 5"/>
          <p:cNvSpPr/>
          <p:nvPr/>
        </p:nvSpPr>
        <p:spPr>
          <a:xfrm>
            <a:off x="1259632" y="1340768"/>
            <a:ext cx="2970808" cy="404293"/>
          </a:xfrm>
          <a:custGeom>
            <a:avLst/>
            <a:gdLst>
              <a:gd name="connsiteX0" fmla="*/ 2556150 w 2970808"/>
              <a:gd name="connsiteY0" fmla="*/ 390976 h 404293"/>
              <a:gd name="connsiteX1" fmla="*/ 2966225 w 2970808"/>
              <a:gd name="connsiteY1" fmla="*/ 218988 h 404293"/>
              <a:gd name="connsiteX2" fmla="*/ 2318042 w 2970808"/>
              <a:gd name="connsiteY2" fmla="*/ 7311 h 404293"/>
              <a:gd name="connsiteX3" fmla="*/ 108931 w 2970808"/>
              <a:gd name="connsiteY3" fmla="*/ 73460 h 404293"/>
              <a:gd name="connsiteX4" fmla="*/ 479321 w 2970808"/>
              <a:gd name="connsiteY4" fmla="*/ 311597 h 404293"/>
              <a:gd name="connsiteX5" fmla="*/ 1709545 w 2970808"/>
              <a:gd name="connsiteY5" fmla="*/ 404206 h 404293"/>
              <a:gd name="connsiteX6" fmla="*/ 2635519 w 2970808"/>
              <a:gd name="connsiteY6" fmla="*/ 298367 h 40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0808" h="404293">
                <a:moveTo>
                  <a:pt x="2556150" y="390976"/>
                </a:moveTo>
                <a:cubicBezTo>
                  <a:pt x="2781030" y="336954"/>
                  <a:pt x="3005910" y="282932"/>
                  <a:pt x="2966225" y="218988"/>
                </a:cubicBezTo>
                <a:cubicBezTo>
                  <a:pt x="2926540" y="155044"/>
                  <a:pt x="2794258" y="31566"/>
                  <a:pt x="2318042" y="7311"/>
                </a:cubicBezTo>
                <a:cubicBezTo>
                  <a:pt x="1841826" y="-16944"/>
                  <a:pt x="415384" y="22746"/>
                  <a:pt x="108931" y="73460"/>
                </a:cubicBezTo>
                <a:cubicBezTo>
                  <a:pt x="-197523" y="124174"/>
                  <a:pt x="212552" y="256473"/>
                  <a:pt x="479321" y="311597"/>
                </a:cubicBezTo>
                <a:cubicBezTo>
                  <a:pt x="746090" y="366721"/>
                  <a:pt x="1350179" y="406411"/>
                  <a:pt x="1709545" y="404206"/>
                </a:cubicBezTo>
                <a:cubicBezTo>
                  <a:pt x="2068911" y="402001"/>
                  <a:pt x="2352215" y="350184"/>
                  <a:pt x="2635519" y="29836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49807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that was then…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And this is now:</a:t>
            </a:r>
          </a:p>
          <a:p>
            <a:pPr marL="857250" lvl="1" indent="-457200"/>
            <a:r>
              <a:rPr lang="en-US" dirty="0" smtClean="0"/>
              <a:t>Resolvers are now not so aggressive in searching for alternate validation paths when validation fails</a:t>
            </a:r>
          </a:p>
          <a:p>
            <a:pPr marL="1257300" lvl="3" indent="0">
              <a:buNone/>
            </a:pPr>
            <a:r>
              <a:rPr lang="en-US" dirty="0" smtClean="0"/>
              <a:t>(as long as resolvers keep their code up to date, which everyone does – right?)</a:t>
            </a:r>
          </a:p>
          <a:p>
            <a:pPr marL="857250" lvl="1" indent="-457200"/>
            <a:r>
              <a:rPr lang="en-US" dirty="0" smtClean="0"/>
              <a:t>And now we </a:t>
            </a:r>
            <a:r>
              <a:rPr lang="en-US" b="1" i="1" dirty="0" smtClean="0"/>
              <a:t>all</a:t>
            </a:r>
            <a:r>
              <a:rPr lang="en-US" dirty="0" smtClean="0"/>
              <a:t> support RFC5011 key roll processes</a:t>
            </a:r>
          </a:p>
          <a:p>
            <a:pPr marL="857250" lvl="1" indent="-457200"/>
            <a:r>
              <a:rPr lang="en-US" dirty="0" smtClean="0"/>
              <a:t>And </a:t>
            </a:r>
            <a:r>
              <a:rPr lang="en-US" b="1" i="1" dirty="0" smtClean="0"/>
              <a:t>everyone</a:t>
            </a:r>
            <a:r>
              <a:rPr lang="en-US" dirty="0" smtClean="0"/>
              <a:t> can cope with large DNS responses</a:t>
            </a:r>
          </a:p>
          <a:p>
            <a:pPr marL="400050" lvl="1" indent="0">
              <a:buNone/>
            </a:pPr>
            <a:r>
              <a:rPr lang="en-US" dirty="0" smtClean="0"/>
              <a:t>So all this will go without a hitch</a:t>
            </a:r>
          </a:p>
          <a:p>
            <a:pPr marL="400050" lvl="1" indent="0">
              <a:buNone/>
            </a:pPr>
            <a:r>
              <a:rPr lang="en-US" dirty="0" smtClean="0"/>
              <a:t>Nobody will even notice the KSK roll at the root</a:t>
            </a:r>
          </a:p>
          <a:p>
            <a:pPr marL="400050" lvl="1" indent="0">
              <a:buNone/>
            </a:pPr>
            <a:r>
              <a:rPr lang="en-US" dirty="0"/>
              <a:t>T</a:t>
            </a:r>
            <a:r>
              <a:rPr lang="en-US" dirty="0" smtClean="0"/>
              <a:t>ruly </a:t>
            </a:r>
            <a:r>
              <a:rPr lang="en-US" dirty="0" err="1" smtClean="0"/>
              <a:t>ruly</a:t>
            </a:r>
            <a:r>
              <a:rPr lang="en-US" dirty="0" smtClean="0"/>
              <a:t>!</a:t>
            </a:r>
            <a:endParaRPr lang="en-US" dirty="0"/>
          </a:p>
        </p:txBody>
      </p:sp>
      <p:sp>
        <p:nvSpPr>
          <p:cNvPr id="4" name="TextBox 3"/>
          <p:cNvSpPr txBox="1"/>
          <p:nvPr/>
        </p:nvSpPr>
        <p:spPr>
          <a:xfrm>
            <a:off x="9074023" y="156252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5776593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that was then…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And this is now:</a:t>
            </a:r>
          </a:p>
          <a:p>
            <a:pPr marL="857250" lvl="1" indent="-457200"/>
            <a:r>
              <a:rPr lang="en-US" dirty="0" smtClean="0"/>
              <a:t>Resolvers are now not so aggressive in searching for alternate validation paths when validation fails</a:t>
            </a:r>
          </a:p>
          <a:p>
            <a:pPr marL="1257300" lvl="3" indent="0">
              <a:buNone/>
            </a:pPr>
            <a:r>
              <a:rPr lang="en-US" dirty="0" smtClean="0"/>
              <a:t>(as long as resolvers keep their code up to date, which everyone does – right?)</a:t>
            </a:r>
          </a:p>
          <a:p>
            <a:pPr marL="857250" lvl="1" indent="-457200"/>
            <a:r>
              <a:rPr lang="en-US" dirty="0" smtClean="0"/>
              <a:t>And now we </a:t>
            </a:r>
            <a:r>
              <a:rPr lang="en-US" b="1" i="1" dirty="0" smtClean="0"/>
              <a:t>all</a:t>
            </a:r>
            <a:r>
              <a:rPr lang="en-US" dirty="0" smtClean="0"/>
              <a:t> support RFC5011 key roll processes</a:t>
            </a:r>
          </a:p>
          <a:p>
            <a:pPr marL="857250" lvl="1" indent="-457200"/>
            <a:r>
              <a:rPr lang="en-US" dirty="0" smtClean="0"/>
              <a:t>And </a:t>
            </a:r>
            <a:r>
              <a:rPr lang="en-US" b="1" i="1" dirty="0" smtClean="0"/>
              <a:t>everyone</a:t>
            </a:r>
            <a:r>
              <a:rPr lang="en-US" dirty="0" smtClean="0"/>
              <a:t> can cope with large DNS responses</a:t>
            </a:r>
          </a:p>
          <a:p>
            <a:pPr marL="400050" lvl="1" indent="0">
              <a:buNone/>
            </a:pPr>
            <a:r>
              <a:rPr lang="en-US" dirty="0" smtClean="0"/>
              <a:t>So all this will go without a hitch</a:t>
            </a:r>
          </a:p>
          <a:p>
            <a:pPr marL="400050" lvl="1" indent="0">
              <a:buNone/>
            </a:pPr>
            <a:r>
              <a:rPr lang="en-US" dirty="0" smtClean="0"/>
              <a:t>Nobody will even notice the KSK roll at the root</a:t>
            </a:r>
          </a:p>
          <a:p>
            <a:pPr marL="400050" lvl="1" indent="0">
              <a:buNone/>
            </a:pPr>
            <a:r>
              <a:rPr lang="en-US" dirty="0"/>
              <a:t>T</a:t>
            </a:r>
            <a:r>
              <a:rPr lang="en-US" dirty="0" smtClean="0"/>
              <a:t>ruly </a:t>
            </a:r>
            <a:r>
              <a:rPr lang="en-US" dirty="0" err="1"/>
              <a:t>R</a:t>
            </a:r>
            <a:r>
              <a:rPr lang="en-US" dirty="0" err="1" smtClean="0"/>
              <a:t>uly</a:t>
            </a:r>
            <a:r>
              <a:rPr lang="en-US" dirty="0" smtClean="0"/>
              <a:t>!</a:t>
            </a:r>
            <a:endParaRPr lang="en-US" dirty="0"/>
          </a:p>
        </p:txBody>
      </p:sp>
      <p:sp>
        <p:nvSpPr>
          <p:cNvPr id="4" name="TextBox 3"/>
          <p:cNvSpPr txBox="1"/>
          <p:nvPr/>
        </p:nvSpPr>
        <p:spPr>
          <a:xfrm rot="20920821">
            <a:off x="2761128" y="2913913"/>
            <a:ext cx="2639153" cy="1446550"/>
          </a:xfrm>
          <a:prstGeom prst="rect">
            <a:avLst/>
          </a:prstGeom>
          <a:solidFill>
            <a:srgbClr val="FFFFFF"/>
          </a:solidFill>
        </p:spPr>
        <p:txBody>
          <a:bodyPr wrap="none" rtlCol="0">
            <a:spAutoFit/>
          </a:bodyPr>
          <a:lstStyle/>
          <a:p>
            <a:r>
              <a:rPr lang="en-US" sz="8800" dirty="0" smtClean="0">
                <a:latin typeface="AhnbergHand"/>
                <a:cs typeface="AhnbergHand"/>
              </a:rPr>
              <a:t>Not!</a:t>
            </a:r>
            <a:endParaRPr lang="en-US" sz="8800" dirty="0">
              <a:latin typeface="AhnbergHand"/>
              <a:cs typeface="AhnbergHand"/>
            </a:endParaRPr>
          </a:p>
        </p:txBody>
      </p:sp>
    </p:spTree>
    <p:extLst>
      <p:ext uri="{BB962C8B-B14F-4D97-AF65-F5344CB8AC3E}">
        <p14:creationId xmlns:p14="http://schemas.microsoft.com/office/powerpoint/2010/main" val="174422618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we all should be concerned about…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That resolvers who validate DNS responses will fail to pick up the new DNS root key automatically</a:t>
            </a:r>
          </a:p>
          <a:p>
            <a:pPr lvl="1"/>
            <a:r>
              <a:rPr lang="en-US" dirty="0" smtClean="0"/>
              <a:t>i.e. they do not have code that follows RFC5011 procedures for the introduction of a new KSK</a:t>
            </a:r>
          </a:p>
          <a:p>
            <a:pPr lvl="1"/>
            <a:endParaRPr lang="en-US" dirty="0" smtClean="0"/>
          </a:p>
          <a:p>
            <a:pPr marL="0" indent="0">
              <a:buNone/>
            </a:pPr>
            <a:r>
              <a:rPr lang="en-US" dirty="0" smtClean="0"/>
              <a:t>The resolvers will be unable to receive the larger DNS responses that will occur during the dual signature phase of the rollover </a:t>
            </a:r>
            <a:endParaRPr lang="en-US" dirty="0"/>
          </a:p>
        </p:txBody>
      </p:sp>
    </p:spTree>
    <p:extLst>
      <p:ext uri="{BB962C8B-B14F-4D97-AF65-F5344CB8AC3E}">
        <p14:creationId xmlns:p14="http://schemas.microsoft.com/office/powerpoint/2010/main" val="345677346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Concerns</a:t>
            </a:r>
            <a:endParaRPr lang="en-US" dirty="0"/>
          </a:p>
        </p:txBody>
      </p:sp>
      <p:sp>
        <p:nvSpPr>
          <p:cNvPr id="3" name="Content Placeholder 2"/>
          <p:cNvSpPr>
            <a:spLocks noGrp="1"/>
          </p:cNvSpPr>
          <p:nvPr>
            <p:ph idx="1"/>
          </p:nvPr>
        </p:nvSpPr>
        <p:spPr>
          <a:xfrm>
            <a:off x="457200" y="1600200"/>
            <a:ext cx="8229600" cy="5072585"/>
          </a:xfrm>
        </p:spPr>
        <p:txBody>
          <a:bodyPr>
            <a:normAutofit/>
          </a:bodyPr>
          <a:lstStyle/>
          <a:p>
            <a:r>
              <a:rPr lang="en-US" dirty="0" smtClean="0"/>
              <a:t>Some DNSSEC validating resolvers do not support RFC5011</a:t>
            </a:r>
          </a:p>
          <a:p>
            <a:pPr lvl="1"/>
            <a:r>
              <a:rPr lang="en-US" dirty="0" smtClean="0"/>
              <a:t>How many resolvers may be affected in this way?</a:t>
            </a:r>
          </a:p>
          <a:p>
            <a:pPr lvl="1"/>
            <a:r>
              <a:rPr lang="en-US" dirty="0" smtClean="0"/>
              <a:t>How many users may be affected?</a:t>
            </a:r>
          </a:p>
          <a:p>
            <a:pPr lvl="1"/>
            <a:r>
              <a:rPr lang="en-US" dirty="0" smtClean="0"/>
              <a:t>What will the resolvers do when validation fails?</a:t>
            </a:r>
          </a:p>
          <a:p>
            <a:pPr lvl="2"/>
            <a:r>
              <a:rPr lang="en-US" dirty="0" smtClean="0"/>
              <a:t>Will they perform lookup ‘thrashing’ </a:t>
            </a:r>
          </a:p>
          <a:p>
            <a:pPr lvl="1"/>
            <a:r>
              <a:rPr lang="en-US" dirty="0" smtClean="0"/>
              <a:t>What will users do when resolvers return SERVFAIL?</a:t>
            </a:r>
          </a:p>
          <a:p>
            <a:pPr lvl="2"/>
            <a:r>
              <a:rPr lang="en-US" dirty="0" smtClean="0"/>
              <a:t>How many users will redirect their query to a non-validating resolver</a:t>
            </a:r>
          </a:p>
          <a:p>
            <a:pPr lvl="1"/>
            <a:endParaRPr lang="en-US" dirty="0"/>
          </a:p>
        </p:txBody>
      </p:sp>
    </p:spTree>
    <p:extLst>
      <p:ext uri="{BB962C8B-B14F-4D97-AF65-F5344CB8AC3E}">
        <p14:creationId xmlns:p14="http://schemas.microsoft.com/office/powerpoint/2010/main" val="613687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Concerns</a:t>
            </a:r>
            <a:endParaRPr lang="en-US" dirty="0"/>
          </a:p>
        </p:txBody>
      </p:sp>
      <p:sp>
        <p:nvSpPr>
          <p:cNvPr id="3" name="Content Placeholder 2"/>
          <p:cNvSpPr>
            <a:spLocks noGrp="1"/>
          </p:cNvSpPr>
          <p:nvPr>
            <p:ph idx="1"/>
          </p:nvPr>
        </p:nvSpPr>
        <p:spPr>
          <a:xfrm>
            <a:off x="457200" y="1600200"/>
            <a:ext cx="8229600" cy="5072585"/>
          </a:xfrm>
        </p:spPr>
        <p:txBody>
          <a:bodyPr>
            <a:normAutofit/>
          </a:bodyPr>
          <a:lstStyle/>
          <a:p>
            <a:r>
              <a:rPr lang="en-US" dirty="0" smtClean="0"/>
              <a:t>Some DNSSEC validating resolvers do not support RFC5011</a:t>
            </a:r>
          </a:p>
          <a:p>
            <a:pPr lvl="1"/>
            <a:r>
              <a:rPr lang="en-US" dirty="0" smtClean="0"/>
              <a:t>How many resolvers may be affected in this way?</a:t>
            </a:r>
          </a:p>
          <a:p>
            <a:pPr lvl="1"/>
            <a:r>
              <a:rPr lang="en-US" dirty="0" smtClean="0"/>
              <a:t>How many users may be affected?</a:t>
            </a:r>
          </a:p>
          <a:p>
            <a:pPr lvl="1"/>
            <a:r>
              <a:rPr lang="en-US" dirty="0" smtClean="0"/>
              <a:t>What will the resolvers do when validation fails?</a:t>
            </a:r>
          </a:p>
          <a:p>
            <a:pPr lvl="2"/>
            <a:r>
              <a:rPr lang="en-US" dirty="0" smtClean="0"/>
              <a:t>Will they perform lookup ‘thrashing’ </a:t>
            </a:r>
          </a:p>
          <a:p>
            <a:pPr lvl="1"/>
            <a:r>
              <a:rPr lang="en-US" dirty="0" smtClean="0"/>
              <a:t>What will users do when resolvers return SERVFAIL?</a:t>
            </a:r>
          </a:p>
          <a:p>
            <a:pPr lvl="2"/>
            <a:r>
              <a:rPr lang="en-US" dirty="0" smtClean="0"/>
              <a:t>How many users will redirect their query to a non-validating resolver</a:t>
            </a:r>
          </a:p>
          <a:p>
            <a:pPr lvl="1"/>
            <a:endParaRPr lang="en-US" dirty="0"/>
          </a:p>
        </p:txBody>
      </p:sp>
      <p:sp>
        <p:nvSpPr>
          <p:cNvPr id="4" name="TextBox 3"/>
          <p:cNvSpPr txBox="1"/>
          <p:nvPr/>
        </p:nvSpPr>
        <p:spPr>
          <a:xfrm rot="21019829">
            <a:off x="728133" y="2667276"/>
            <a:ext cx="7196667" cy="1077218"/>
          </a:xfrm>
          <a:prstGeom prst="rect">
            <a:avLst/>
          </a:prstGeom>
          <a:solidFill>
            <a:srgbClr val="FFFFFF"/>
          </a:solidFill>
        </p:spPr>
        <p:txBody>
          <a:bodyPr wrap="square" rtlCol="0">
            <a:spAutoFit/>
          </a:bodyPr>
          <a:lstStyle/>
          <a:p>
            <a:pPr algn="ctr"/>
            <a:r>
              <a:rPr lang="en-US" sz="3200" dirty="0" smtClean="0">
                <a:solidFill>
                  <a:srgbClr val="984807"/>
                </a:solidFill>
                <a:latin typeface="AhnbergHand"/>
                <a:cs typeface="AhnbergHand"/>
              </a:rPr>
              <a:t>Really hard to test this in the wild with recursive resolvers</a:t>
            </a:r>
            <a:endParaRPr lang="en-US" sz="3200" dirty="0">
              <a:solidFill>
                <a:srgbClr val="984807"/>
              </a:solidFill>
              <a:latin typeface="AhnbergHand"/>
              <a:cs typeface="AhnbergHand"/>
            </a:endParaRPr>
          </a:p>
        </p:txBody>
      </p:sp>
    </p:spTree>
    <p:extLst>
      <p:ext uri="{BB962C8B-B14F-4D97-AF65-F5344CB8AC3E}">
        <p14:creationId xmlns:p14="http://schemas.microsoft.com/office/powerpoint/2010/main" val="3563594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Observations - 1</a:t>
            </a:r>
            <a:endParaRPr lang="en-US" dirty="0"/>
          </a:p>
        </p:txBody>
      </p:sp>
      <p:sp>
        <p:nvSpPr>
          <p:cNvPr id="3" name="Content Placeholder 2"/>
          <p:cNvSpPr>
            <a:spLocks noGrp="1"/>
          </p:cNvSpPr>
          <p:nvPr>
            <p:ph idx="1"/>
          </p:nvPr>
        </p:nvSpPr>
        <p:spPr/>
        <p:txBody>
          <a:bodyPr/>
          <a:lstStyle/>
          <a:p>
            <a:pPr marL="0" indent="0">
              <a:buNone/>
            </a:pPr>
            <a:r>
              <a:rPr lang="en-US" dirty="0" smtClean="0"/>
              <a:t>There is a LOT of DNSSEC validation out there</a:t>
            </a:r>
          </a:p>
          <a:p>
            <a:pPr lvl="1"/>
            <a:r>
              <a:rPr lang="en-US" dirty="0" smtClean="0"/>
              <a:t>87% of all queries have DNSSEC-OK set</a:t>
            </a:r>
          </a:p>
          <a:p>
            <a:pPr lvl="1"/>
            <a:r>
              <a:rPr lang="en-US" dirty="0" smtClean="0"/>
              <a:t>30% of all DNSSEC-OK queries attempt to validate the response</a:t>
            </a:r>
          </a:p>
          <a:p>
            <a:pPr lvl="1"/>
            <a:r>
              <a:rPr lang="en-US" dirty="0" smtClean="0"/>
              <a:t>25% of end users are using DNS resolvers that will validate what they are told</a:t>
            </a:r>
          </a:p>
          <a:p>
            <a:pPr lvl="1"/>
            <a:r>
              <a:rPr lang="en-US" dirty="0" smtClean="0"/>
              <a:t>12% of end users don</a:t>
            </a:r>
            <a:r>
              <a:rPr lang="fr-FR" dirty="0" smtClean="0"/>
              <a:t>’</a:t>
            </a:r>
            <a:r>
              <a:rPr lang="en-US" dirty="0" smtClean="0"/>
              <a:t>t believe bad validation news and turn to other non-validating resolvers when validation fails.</a:t>
            </a:r>
          </a:p>
          <a:p>
            <a:endParaRPr lang="en-US" dirty="0"/>
          </a:p>
        </p:txBody>
      </p:sp>
    </p:spTree>
    <p:extLst>
      <p:ext uri="{BB962C8B-B14F-4D97-AF65-F5344CB8AC3E}">
        <p14:creationId xmlns:p14="http://schemas.microsoft.com/office/powerpoint/2010/main" val="840204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Observations - 2</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There is very little V6 being used out there</a:t>
            </a:r>
          </a:p>
          <a:p>
            <a:pPr lvl="1"/>
            <a:r>
              <a:rPr lang="en-US" dirty="0" smtClean="0"/>
              <a:t>1% of queries use IPv6 as the transport protocol when given a dual stack name server</a:t>
            </a:r>
          </a:p>
          <a:p>
            <a:pPr lvl="1"/>
            <a:endParaRPr lang="en-US" dirty="0" smtClean="0"/>
          </a:p>
          <a:p>
            <a:pPr marL="0" indent="0">
              <a:buNone/>
            </a:pPr>
            <a:endParaRPr lang="en-US" dirty="0" smtClean="0"/>
          </a:p>
          <a:p>
            <a:pPr marL="0" indent="0">
              <a:buNone/>
            </a:pPr>
            <a:r>
              <a:rPr lang="en-US" dirty="0" smtClean="0"/>
              <a:t>It seems that when given a choice:</a:t>
            </a:r>
            <a:endParaRPr lang="en-US" dirty="0"/>
          </a:p>
          <a:p>
            <a:pPr marL="457200" lvl="1" indent="0">
              <a:buNone/>
            </a:pPr>
            <a:r>
              <a:rPr lang="en-US" dirty="0" smtClean="0"/>
              <a:t>Browsers prefer IPv6</a:t>
            </a:r>
          </a:p>
          <a:p>
            <a:pPr marL="457200" lvl="1" indent="0">
              <a:buNone/>
            </a:pPr>
            <a:r>
              <a:rPr lang="en-US" dirty="0" smtClean="0"/>
              <a:t>Resolvers prefer IPv4</a:t>
            </a:r>
          </a:p>
          <a:p>
            <a:pPr marL="0" indent="0">
              <a:buNone/>
            </a:pPr>
            <a:endParaRPr lang="en-US" dirty="0"/>
          </a:p>
        </p:txBody>
      </p:sp>
    </p:spTree>
    <p:extLst>
      <p:ext uri="{BB962C8B-B14F-4D97-AF65-F5344CB8AC3E}">
        <p14:creationId xmlns:p14="http://schemas.microsoft.com/office/powerpoint/2010/main" val="1749889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DNSSEC in North America</a:t>
            </a:r>
            <a:endParaRPr lang="en-US" dirty="0"/>
          </a:p>
        </p:txBody>
      </p:sp>
      <p:pic>
        <p:nvPicPr>
          <p:cNvPr id="4" name="Content Placeholder 3" descr="Screen Shot 2015-10-05 at 11.57.04 AM.pn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405" b="-4607"/>
          <a:stretch/>
        </p:blipFill>
        <p:spPr>
          <a:xfrm>
            <a:off x="395536" y="1682355"/>
            <a:ext cx="8352928" cy="5203029"/>
          </a:xfrm>
        </p:spPr>
      </p:pic>
    </p:spTree>
    <p:extLst>
      <p:ext uri="{BB962C8B-B14F-4D97-AF65-F5344CB8AC3E}">
        <p14:creationId xmlns:p14="http://schemas.microsoft.com/office/powerpoint/2010/main" val="2787995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Observations - 3</a:t>
            </a:r>
            <a:endParaRPr lang="en-US" dirty="0"/>
          </a:p>
        </p:txBody>
      </p:sp>
      <p:sp>
        <p:nvSpPr>
          <p:cNvPr id="3" name="Content Placeholder 2"/>
          <p:cNvSpPr>
            <a:spLocks noGrp="1"/>
          </p:cNvSpPr>
          <p:nvPr>
            <p:ph idx="1"/>
          </p:nvPr>
        </p:nvSpPr>
        <p:spPr/>
        <p:txBody>
          <a:bodyPr/>
          <a:lstStyle/>
          <a:p>
            <a:pPr marL="0" indent="0">
              <a:buNone/>
            </a:pPr>
            <a:r>
              <a:rPr lang="en-US" dirty="0" smtClean="0"/>
              <a:t>ECDSA is viable – sort of</a:t>
            </a:r>
          </a:p>
          <a:p>
            <a:pPr lvl="1"/>
            <a:r>
              <a:rPr lang="en-US" dirty="0" smtClean="0"/>
              <a:t>1 in 5 clients who use resolvers that validate RSA-signed responses are unable to validate the same response when signed using ECDSA</a:t>
            </a:r>
          </a:p>
          <a:p>
            <a:pPr lvl="1"/>
            <a:r>
              <a:rPr lang="en-US" dirty="0" smtClean="0"/>
              <a:t>But they fail to “unsigned” rather than “invalid” so it</a:t>
            </a:r>
            <a:r>
              <a:rPr lang="fr-FR" dirty="0" smtClean="0"/>
              <a:t>’</a:t>
            </a:r>
            <a:r>
              <a:rPr lang="en-US" dirty="0" smtClean="0"/>
              <a:t>s a (sort of) safe fail</a:t>
            </a:r>
          </a:p>
          <a:p>
            <a:pPr lvl="1"/>
            <a:endParaRPr lang="en-US" dirty="0"/>
          </a:p>
        </p:txBody>
      </p:sp>
    </p:spTree>
    <p:extLst>
      <p:ext uri="{BB962C8B-B14F-4D97-AF65-F5344CB8AC3E}">
        <p14:creationId xmlns:p14="http://schemas.microsoft.com/office/powerpoint/2010/main" val="4281974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Observations - 4</a:t>
            </a:r>
            <a:endParaRPr lang="en-US" dirty="0"/>
          </a:p>
        </p:txBody>
      </p:sp>
      <p:sp>
        <p:nvSpPr>
          <p:cNvPr id="3" name="Content Placeholder 2"/>
          <p:cNvSpPr>
            <a:spLocks noGrp="1"/>
          </p:cNvSpPr>
          <p:nvPr>
            <p:ph idx="1"/>
          </p:nvPr>
        </p:nvSpPr>
        <p:spPr/>
        <p:txBody>
          <a:bodyPr/>
          <a:lstStyle/>
          <a:p>
            <a:pPr marL="0" indent="0">
              <a:buNone/>
            </a:pPr>
            <a:r>
              <a:rPr lang="en-US" dirty="0" smtClean="0"/>
              <a:t>The larger DNS responses will probably work</a:t>
            </a:r>
          </a:p>
          <a:p>
            <a:pPr lvl="1"/>
            <a:r>
              <a:rPr lang="en-AU" dirty="0" smtClean="0"/>
              <a:t>The “fall back to TCP” will rise to 6% of queries when the response size get to around 1,350 octets</a:t>
            </a:r>
          </a:p>
          <a:p>
            <a:pPr lvl="1"/>
            <a:r>
              <a:rPr lang="en-AU" dirty="0" smtClean="0"/>
              <a:t>And the DNS failure rate appears to rise by around 1 - 2 %</a:t>
            </a:r>
          </a:p>
          <a:p>
            <a:pPr lvl="1"/>
            <a:endParaRPr lang="en-AU" dirty="0"/>
          </a:p>
          <a:p>
            <a:pPr lvl="1"/>
            <a:r>
              <a:rPr lang="en-AU" dirty="0" smtClean="0"/>
              <a:t>BUT .org currently runs at 1,650 octets and nobody is screaming failure</a:t>
            </a:r>
          </a:p>
          <a:p>
            <a:pPr lvl="1"/>
            <a:endParaRPr lang="en-AU" dirty="0"/>
          </a:p>
          <a:p>
            <a:pPr lvl="1"/>
            <a:r>
              <a:rPr lang="en-AU" dirty="0" smtClean="0"/>
              <a:t>So it will probably work</a:t>
            </a:r>
          </a:p>
          <a:p>
            <a:pPr lvl="1"/>
            <a:endParaRPr lang="en-US" dirty="0" smtClean="0"/>
          </a:p>
          <a:p>
            <a:pPr lvl="1"/>
            <a:endParaRPr lang="en-US" dirty="0"/>
          </a:p>
        </p:txBody>
      </p:sp>
    </p:spTree>
    <p:extLst>
      <p:ext uri="{BB962C8B-B14F-4D97-AF65-F5344CB8AC3E}">
        <p14:creationId xmlns:p14="http://schemas.microsoft.com/office/powerpoint/2010/main" val="2998016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Observations - 5</a:t>
            </a:r>
            <a:endParaRPr lang="en-US" dirty="0"/>
          </a:p>
        </p:txBody>
      </p:sp>
      <p:sp>
        <p:nvSpPr>
          <p:cNvPr id="3" name="Content Placeholder 2"/>
          <p:cNvSpPr>
            <a:spLocks noGrp="1"/>
          </p:cNvSpPr>
          <p:nvPr>
            <p:ph idx="1"/>
          </p:nvPr>
        </p:nvSpPr>
        <p:spPr/>
        <p:txBody>
          <a:bodyPr/>
          <a:lstStyle/>
          <a:p>
            <a:pPr marL="0" indent="0">
              <a:buNone/>
            </a:pPr>
            <a:r>
              <a:rPr lang="en-US" dirty="0" smtClean="0"/>
              <a:t>We can’t measure automated key take up</a:t>
            </a:r>
          </a:p>
          <a:p>
            <a:pPr lvl="1"/>
            <a:r>
              <a:rPr lang="en-AU" dirty="0" smtClean="0"/>
              <a:t>We can’t see how many resolvers fail to use RFC5011 notices to pick up the new KSK as a </a:t>
            </a:r>
            <a:r>
              <a:rPr lang="en-AU" dirty="0" err="1" smtClean="0"/>
              <a:t>Truct</a:t>
            </a:r>
            <a:r>
              <a:rPr lang="en-AU" dirty="0" smtClean="0"/>
              <a:t> Anchor in advance</a:t>
            </a:r>
          </a:p>
          <a:p>
            <a:pPr lvl="1"/>
            <a:r>
              <a:rPr lang="en-AU" dirty="0" smtClean="0"/>
              <a:t>We will only see it via failure on key roll</a:t>
            </a:r>
            <a:endParaRPr lang="en-AU" dirty="0"/>
          </a:p>
          <a:p>
            <a:pPr lvl="1"/>
            <a:endParaRPr lang="en-AU" dirty="0" smtClean="0"/>
          </a:p>
          <a:p>
            <a:pPr lvl="1"/>
            <a:endParaRPr lang="en-US" dirty="0" smtClean="0"/>
          </a:p>
          <a:p>
            <a:pPr lvl="1"/>
            <a:endParaRPr lang="en-US" dirty="0"/>
          </a:p>
        </p:txBody>
      </p:sp>
    </p:spTree>
    <p:extLst>
      <p:ext uri="{BB962C8B-B14F-4D97-AF65-F5344CB8AC3E}">
        <p14:creationId xmlns:p14="http://schemas.microsoft.com/office/powerpoint/2010/main" val="960290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a:t>
            </a:r>
            <a:endParaRPr lang="en-US" dirty="0"/>
          </a:p>
        </p:txBody>
      </p:sp>
      <p:sp>
        <p:nvSpPr>
          <p:cNvPr id="3" name="Content Placeholder 2"/>
          <p:cNvSpPr>
            <a:spLocks noGrp="1"/>
          </p:cNvSpPr>
          <p:nvPr>
            <p:ph idx="1"/>
          </p:nvPr>
        </p:nvSpPr>
        <p:spPr/>
        <p:txBody>
          <a:bodyPr>
            <a:normAutofit/>
          </a:bodyPr>
          <a:lstStyle/>
          <a:p>
            <a:r>
              <a:rPr lang="en-US" dirty="0" smtClean="0"/>
              <a:t>A key roll of the </a:t>
            </a:r>
            <a:r>
              <a:rPr lang="en-US" dirty="0"/>
              <a:t>R</a:t>
            </a:r>
            <a:r>
              <a:rPr lang="en-US" dirty="0" smtClean="0"/>
              <a:t>oot Zone KSK will cause some resolvers to fail:</a:t>
            </a:r>
          </a:p>
          <a:p>
            <a:pPr lvl="1"/>
            <a:r>
              <a:rPr lang="en-US" dirty="0" smtClean="0"/>
              <a:t>Resolvers who do not pick up the new key in the manner described by RFC5011 </a:t>
            </a:r>
          </a:p>
          <a:p>
            <a:pPr lvl="1"/>
            <a:r>
              <a:rPr lang="en-US" dirty="0" smtClean="0"/>
              <a:t>Resolvers who cannot receive a DNS response of ~1,300 octets</a:t>
            </a:r>
          </a:p>
          <a:p>
            <a:r>
              <a:rPr lang="en-US" dirty="0" smtClean="0"/>
              <a:t>Many users who use these failing resolvers will just switch over to use a non-validating resolver</a:t>
            </a:r>
          </a:p>
          <a:p>
            <a:r>
              <a:rPr lang="en-US" dirty="0" smtClean="0"/>
              <a:t>A small pool of users will be affected with no DNS</a:t>
            </a:r>
          </a:p>
          <a:p>
            <a:endParaRPr lang="en-US" dirty="0" smtClean="0"/>
          </a:p>
        </p:txBody>
      </p:sp>
    </p:spTree>
    <p:extLst>
      <p:ext uri="{BB962C8B-B14F-4D97-AF65-F5344CB8AC3E}">
        <p14:creationId xmlns:p14="http://schemas.microsoft.com/office/powerpoint/2010/main" val="2196498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a:t>
            </a:r>
            <a:endParaRPr lang="en-US" dirty="0"/>
          </a:p>
        </p:txBody>
      </p:sp>
      <p:sp>
        <p:nvSpPr>
          <p:cNvPr id="3" name="Content Placeholder 2"/>
          <p:cNvSpPr>
            <a:spLocks noGrp="1"/>
          </p:cNvSpPr>
          <p:nvPr>
            <p:ph idx="1"/>
          </p:nvPr>
        </p:nvSpPr>
        <p:spPr/>
        <p:txBody>
          <a:bodyPr/>
          <a:lstStyle/>
          <a:p>
            <a:pPr marL="0" indent="0">
              <a:buNone/>
            </a:pPr>
            <a:r>
              <a:rPr lang="en-US" dirty="0" smtClean="0"/>
              <a:t>Public comment:</a:t>
            </a:r>
          </a:p>
          <a:p>
            <a:pPr marL="457200" lvl="1" indent="0">
              <a:buNone/>
            </a:pPr>
            <a:r>
              <a:rPr lang="en-US" dirty="0"/>
              <a:t>draft report for ICANN Public Comment</a:t>
            </a:r>
          </a:p>
          <a:p>
            <a:pPr marL="457200" lvl="1" indent="0">
              <a:buNone/>
            </a:pPr>
            <a:r>
              <a:rPr lang="en-US" sz="2200" dirty="0"/>
              <a:t>https://</a:t>
            </a:r>
            <a:r>
              <a:rPr lang="en-US" sz="2200" dirty="0" err="1"/>
              <a:t>www.icann.org</a:t>
            </a:r>
            <a:r>
              <a:rPr lang="en-US" sz="2200" dirty="0"/>
              <a:t>/public-comments/root-ksk-2015-08-06-en</a:t>
            </a:r>
          </a:p>
          <a:p>
            <a:pPr marL="457200" lvl="1" indent="0">
              <a:buNone/>
            </a:pPr>
            <a:endParaRPr lang="en-US" sz="2200" dirty="0" smtClean="0"/>
          </a:p>
          <a:p>
            <a:pPr marL="457200" lvl="1" indent="0">
              <a:buNone/>
            </a:pPr>
            <a:r>
              <a:rPr lang="en-US" sz="2200" dirty="0" smtClean="0"/>
              <a:t>Comments </a:t>
            </a:r>
            <a:r>
              <a:rPr lang="en-US" sz="2200" dirty="0"/>
              <a:t>close </a:t>
            </a:r>
            <a:r>
              <a:rPr lang="en-US" sz="2200" dirty="0" smtClean="0"/>
              <a:t>5</a:t>
            </a:r>
            <a:r>
              <a:rPr lang="en-US" sz="2200" baseline="30000" dirty="0" smtClean="0"/>
              <a:t>th</a:t>
            </a:r>
            <a:r>
              <a:rPr lang="en-US" sz="2200" dirty="0" smtClean="0"/>
              <a:t> October 2015</a:t>
            </a:r>
          </a:p>
          <a:p>
            <a:pPr marL="457200" lvl="1" indent="0">
              <a:buNone/>
            </a:pPr>
            <a:endParaRPr lang="en-US" sz="2200" dirty="0"/>
          </a:p>
          <a:p>
            <a:pPr marL="457200" lvl="1" indent="0">
              <a:buNone/>
            </a:pPr>
            <a:r>
              <a:rPr lang="en-US" sz="2200" dirty="0" smtClean="0"/>
              <a:t>Please read &amp; comment</a:t>
            </a:r>
            <a:endParaRPr lang="en-US" sz="2200" dirty="0"/>
          </a:p>
          <a:p>
            <a:endParaRPr lang="en-US" dirty="0" smtClean="0"/>
          </a:p>
          <a:p>
            <a:endParaRPr lang="en-US" dirty="0"/>
          </a:p>
          <a:p>
            <a:endParaRPr lang="en-US" dirty="0"/>
          </a:p>
        </p:txBody>
      </p:sp>
    </p:spTree>
    <p:extLst>
      <p:ext uri="{BB962C8B-B14F-4D97-AF65-F5344CB8AC3E}">
        <p14:creationId xmlns:p14="http://schemas.microsoft.com/office/powerpoint/2010/main" val="29906567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can I do?</a:t>
            </a:r>
            <a:endParaRPr lang="en-AU" dirty="0"/>
          </a:p>
        </p:txBody>
      </p:sp>
      <p:sp>
        <p:nvSpPr>
          <p:cNvPr id="3" name="Content Placeholder 2"/>
          <p:cNvSpPr>
            <a:spLocks noGrp="1"/>
          </p:cNvSpPr>
          <p:nvPr>
            <p:ph idx="1"/>
          </p:nvPr>
        </p:nvSpPr>
        <p:spPr>
          <a:xfrm>
            <a:off x="1763688" y="1600200"/>
            <a:ext cx="6984776" cy="4565103"/>
          </a:xfrm>
        </p:spPr>
        <p:txBody>
          <a:bodyPr/>
          <a:lstStyle/>
          <a:p>
            <a:pPr marL="0" indent="0">
              <a:buNone/>
            </a:pPr>
            <a:r>
              <a:rPr lang="en-AU" dirty="0" smtClean="0"/>
              <a:t>Check your recursive resolver </a:t>
            </a:r>
            <a:r>
              <a:rPr lang="en-AU" dirty="0" err="1" smtClean="0"/>
              <a:t>config</a:t>
            </a:r>
            <a:r>
              <a:rPr lang="en-AU" dirty="0" smtClean="0"/>
              <a:t>!</a:t>
            </a:r>
            <a:endParaRPr lang="en-AU"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35</a:t>
            </a:fld>
            <a:endParaRPr lang="en-AU" kern="0" dirty="0"/>
          </a:p>
        </p:txBody>
      </p:sp>
    </p:spTree>
    <p:extLst>
      <p:ext uri="{BB962C8B-B14F-4D97-AF65-F5344CB8AC3E}">
        <p14:creationId xmlns:p14="http://schemas.microsoft.com/office/powerpoint/2010/main" val="209588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Good Dog!</a:t>
            </a:r>
            <a:endParaRPr lang="en-AU" dirty="0"/>
          </a:p>
        </p:txBody>
      </p:sp>
      <p:sp>
        <p:nvSpPr>
          <p:cNvPr id="3" name="Content Placeholder 2"/>
          <p:cNvSpPr>
            <a:spLocks noGrp="1"/>
          </p:cNvSpPr>
          <p:nvPr>
            <p:ph idx="1"/>
          </p:nvPr>
        </p:nvSpPr>
        <p:spPr/>
        <p:txBody>
          <a:bodyPr>
            <a:normAutofit/>
          </a:bodyPr>
          <a:lstStyle/>
          <a:p>
            <a:pPr marL="0" indent="0">
              <a:buNone/>
            </a:pPr>
            <a:r>
              <a:rPr lang="en-US" sz="1800" dirty="0">
                <a:latin typeface="Courier"/>
                <a:cs typeface="Courier"/>
              </a:rPr>
              <a:t># // </a:t>
            </a:r>
            <a:r>
              <a:rPr lang="en-US" sz="1800" dirty="0" smtClean="0">
                <a:latin typeface="Courier"/>
                <a:cs typeface="Courier"/>
              </a:rPr>
              <a:t>recursive resolver configuration - Bind</a:t>
            </a:r>
          </a:p>
          <a:p>
            <a:pPr marL="0" indent="0">
              <a:buNone/>
            </a:pPr>
            <a:r>
              <a:rPr lang="is-IS" sz="1800" dirty="0" smtClean="0">
                <a:latin typeface="Courier"/>
                <a:cs typeface="Courier"/>
              </a:rPr>
              <a:t>…</a:t>
            </a:r>
            <a:endParaRPr lang="en-US" sz="1800" dirty="0">
              <a:latin typeface="Courier"/>
              <a:cs typeface="Courier"/>
            </a:endParaRPr>
          </a:p>
          <a:p>
            <a:pPr marL="0" indent="0">
              <a:buNone/>
            </a:pPr>
            <a:r>
              <a:rPr lang="en-US" sz="1800" dirty="0">
                <a:latin typeface="Courier"/>
                <a:cs typeface="Courier"/>
              </a:rPr>
              <a:t>managed-keys {</a:t>
            </a:r>
          </a:p>
          <a:p>
            <a:pPr marL="0" indent="0">
              <a:buNone/>
            </a:pPr>
            <a:r>
              <a:rPr lang="en-US" sz="1800" dirty="0">
                <a:latin typeface="Courier"/>
                <a:cs typeface="Courier"/>
              </a:rPr>
              <a:t>        . initial-key 257 3 </a:t>
            </a:r>
            <a:r>
              <a:rPr lang="en-US" sz="1800" dirty="0" smtClean="0">
                <a:latin typeface="Courier"/>
                <a:cs typeface="Courier"/>
              </a:rPr>
              <a:t>5 "</a:t>
            </a:r>
            <a:r>
              <a:rPr lang="en-US" sz="1800" dirty="0" err="1" smtClean="0">
                <a:latin typeface="Courier"/>
                <a:cs typeface="Courier"/>
              </a:rPr>
              <a:t>AwEAAfdqNV</a:t>
            </a:r>
            <a:endParaRPr lang="en-US" sz="1800" dirty="0" smtClean="0">
              <a:latin typeface="Courier"/>
              <a:cs typeface="Courier"/>
            </a:endParaRPr>
          </a:p>
          <a:p>
            <a:pPr marL="0" indent="0">
              <a:buNone/>
            </a:pPr>
            <a:r>
              <a:rPr lang="en-US" sz="1800" dirty="0">
                <a:latin typeface="Courier"/>
                <a:cs typeface="Courier"/>
              </a:rPr>
              <a:t> </a:t>
            </a:r>
            <a:r>
              <a:rPr lang="en-US" sz="1800" dirty="0" smtClean="0">
                <a:latin typeface="Courier"/>
                <a:cs typeface="Courier"/>
              </a:rPr>
              <a:t>         JMRMzrppU1WnNW0PWrGn4x9dPg</a:t>
            </a:r>
            <a:endParaRPr lang="en-US" sz="1800" dirty="0">
              <a:latin typeface="Courier"/>
              <a:cs typeface="Courier"/>
            </a:endParaRPr>
          </a:p>
          <a:p>
            <a:pPr marL="0" indent="0">
              <a:buNone/>
            </a:pPr>
            <a:r>
              <a:rPr lang="is-IS" sz="1800" dirty="0" smtClean="0">
                <a:latin typeface="Courier"/>
                <a:cs typeface="Courier"/>
              </a:rPr>
              <a:t>…</a:t>
            </a:r>
            <a:endParaRPr lang="de-DE" sz="1800" dirty="0" smtClean="0">
              <a:latin typeface="Courier"/>
              <a:cs typeface="Courier"/>
            </a:endParaRPr>
          </a:p>
          <a:p>
            <a:pPr marL="0" indent="0">
              <a:buNone/>
            </a:pPr>
            <a:r>
              <a:rPr lang="de-DE" sz="1800" dirty="0">
                <a:latin typeface="Courier"/>
                <a:cs typeface="Courier"/>
              </a:rPr>
              <a:t> </a:t>
            </a:r>
            <a:r>
              <a:rPr lang="de-DE" sz="1800" dirty="0" smtClean="0">
                <a:latin typeface="Courier"/>
                <a:cs typeface="Courier"/>
              </a:rPr>
              <a:t>         =„; };</a:t>
            </a:r>
          </a:p>
        </p:txBody>
      </p:sp>
      <p:sp>
        <p:nvSpPr>
          <p:cNvPr id="4" name="Slide Number Placeholder 3"/>
          <p:cNvSpPr>
            <a:spLocks noGrp="1"/>
          </p:cNvSpPr>
          <p:nvPr>
            <p:ph type="sldNum" sz="quarter" idx="4"/>
          </p:nvPr>
        </p:nvSpPr>
        <p:spPr/>
        <p:txBody>
          <a:bodyPr/>
          <a:lstStyle/>
          <a:p>
            <a:fld id="{38B2A337-2C29-4402-A0A2-E290C184D5D3}" type="slidenum">
              <a:rPr lang="en-AU" kern="0" smtClean="0"/>
              <a:pPr/>
              <a:t>36</a:t>
            </a:fld>
            <a:endParaRPr lang="en-AU" kern="0" dirty="0"/>
          </a:p>
        </p:txBody>
      </p:sp>
    </p:spTree>
    <p:extLst>
      <p:ext uri="{BB962C8B-B14F-4D97-AF65-F5344CB8AC3E}">
        <p14:creationId xmlns:p14="http://schemas.microsoft.com/office/powerpoint/2010/main" val="2214637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Bad Dog!</a:t>
            </a:r>
            <a:endParaRPr lang="en-AU" dirty="0"/>
          </a:p>
        </p:txBody>
      </p:sp>
      <p:sp>
        <p:nvSpPr>
          <p:cNvPr id="3" name="Content Placeholder 2"/>
          <p:cNvSpPr>
            <a:spLocks noGrp="1"/>
          </p:cNvSpPr>
          <p:nvPr>
            <p:ph idx="1"/>
          </p:nvPr>
        </p:nvSpPr>
        <p:spPr/>
        <p:txBody>
          <a:bodyPr>
            <a:normAutofit/>
          </a:bodyPr>
          <a:lstStyle/>
          <a:p>
            <a:pPr marL="0" indent="0">
              <a:buNone/>
            </a:pPr>
            <a:r>
              <a:rPr lang="en-US" sz="1800" dirty="0">
                <a:latin typeface="Courier"/>
                <a:cs typeface="Courier"/>
              </a:rPr>
              <a:t># // recursive resolver </a:t>
            </a:r>
            <a:r>
              <a:rPr lang="en-US" sz="1800" dirty="0" smtClean="0">
                <a:latin typeface="Courier"/>
                <a:cs typeface="Courier"/>
              </a:rPr>
              <a:t>configuration - Bind</a:t>
            </a:r>
            <a:endParaRPr lang="en-US" sz="1800" dirty="0">
              <a:latin typeface="Courier"/>
              <a:cs typeface="Courier"/>
            </a:endParaRPr>
          </a:p>
          <a:p>
            <a:pPr marL="0" indent="0">
              <a:buNone/>
            </a:pPr>
            <a:r>
              <a:rPr lang="is-IS" sz="1800" dirty="0">
                <a:latin typeface="Courier"/>
                <a:cs typeface="Courier"/>
              </a:rPr>
              <a:t>…</a:t>
            </a:r>
            <a:endParaRPr lang="en-US" sz="1800" dirty="0">
              <a:latin typeface="Courier"/>
              <a:cs typeface="Courier"/>
            </a:endParaRPr>
          </a:p>
          <a:p>
            <a:pPr marL="0" indent="0">
              <a:buNone/>
            </a:pPr>
            <a:r>
              <a:rPr lang="en-US" sz="1800" dirty="0" smtClean="0">
                <a:latin typeface="Courier"/>
                <a:cs typeface="Courier"/>
              </a:rPr>
              <a:t>trusted-</a:t>
            </a:r>
            <a:r>
              <a:rPr lang="en-US" sz="1800" dirty="0">
                <a:latin typeface="Courier"/>
                <a:cs typeface="Courier"/>
              </a:rPr>
              <a:t>keys {</a:t>
            </a:r>
          </a:p>
          <a:p>
            <a:pPr marL="0" indent="0">
              <a:buNone/>
            </a:pPr>
            <a:r>
              <a:rPr lang="en-US" sz="1800" dirty="0">
                <a:latin typeface="Courier"/>
                <a:cs typeface="Courier"/>
              </a:rPr>
              <a:t>        . </a:t>
            </a:r>
            <a:r>
              <a:rPr lang="en-US" sz="1800" dirty="0" smtClean="0">
                <a:latin typeface="Courier"/>
                <a:cs typeface="Courier"/>
              </a:rPr>
              <a:t>257 </a:t>
            </a:r>
            <a:r>
              <a:rPr lang="en-US" sz="1800" dirty="0">
                <a:latin typeface="Courier"/>
                <a:cs typeface="Courier"/>
              </a:rPr>
              <a:t>3 5 "</a:t>
            </a:r>
            <a:r>
              <a:rPr lang="en-US" sz="1800" dirty="0" err="1">
                <a:latin typeface="Courier"/>
                <a:cs typeface="Courier"/>
              </a:rPr>
              <a:t>AwEAAfdqNV</a:t>
            </a:r>
            <a:endParaRPr lang="en-US" sz="1800" dirty="0">
              <a:latin typeface="Courier"/>
              <a:cs typeface="Courier"/>
            </a:endParaRPr>
          </a:p>
          <a:p>
            <a:pPr marL="0" indent="0">
              <a:buNone/>
            </a:pPr>
            <a:r>
              <a:rPr lang="en-US" sz="1800" dirty="0">
                <a:latin typeface="Courier"/>
                <a:cs typeface="Courier"/>
              </a:rPr>
              <a:t>          JMRMzrppU1WnNW0PWrGn4x9dPg</a:t>
            </a:r>
          </a:p>
          <a:p>
            <a:pPr marL="0" indent="0">
              <a:buNone/>
            </a:pPr>
            <a:r>
              <a:rPr lang="is-IS" sz="1800" dirty="0" smtClean="0">
                <a:latin typeface="Courier"/>
                <a:cs typeface="Courier"/>
              </a:rPr>
              <a:t>…</a:t>
            </a:r>
            <a:endParaRPr lang="de-DE" sz="1800" dirty="0">
              <a:latin typeface="Courier"/>
              <a:cs typeface="Courier"/>
            </a:endParaRPr>
          </a:p>
          <a:p>
            <a:pPr marL="0" indent="0">
              <a:buNone/>
            </a:pPr>
            <a:r>
              <a:rPr lang="de-DE" sz="1800" dirty="0">
                <a:latin typeface="Courier"/>
                <a:cs typeface="Courier"/>
              </a:rPr>
              <a:t>          =„; };</a:t>
            </a:r>
          </a:p>
          <a:p>
            <a:pPr marL="0" indent="0">
              <a:buNone/>
            </a:pPr>
            <a:endParaRPr lang="en-AU" sz="1800"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37</a:t>
            </a:fld>
            <a:endParaRPr lang="en-AU" kern="0" dirty="0"/>
          </a:p>
        </p:txBody>
      </p:sp>
    </p:spTree>
    <p:extLst>
      <p:ext uri="{BB962C8B-B14F-4D97-AF65-F5344CB8AC3E}">
        <p14:creationId xmlns:p14="http://schemas.microsoft.com/office/powerpoint/2010/main" val="34151484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33" y="3012194"/>
            <a:ext cx="8229600" cy="1143000"/>
          </a:xfrm>
        </p:spPr>
        <p:txBody>
          <a:bodyPr/>
          <a:lstStyle/>
          <a:p>
            <a:r>
              <a:rPr lang="en-US" dirty="0" smtClean="0"/>
              <a:t>Questions?</a:t>
            </a:r>
            <a:endParaRPr lang="en-US" dirty="0"/>
          </a:p>
        </p:txBody>
      </p:sp>
    </p:spTree>
    <p:extLst>
      <p:ext uri="{BB962C8B-B14F-4D97-AF65-F5344CB8AC3E}">
        <p14:creationId xmlns:p14="http://schemas.microsoft.com/office/powerpoint/2010/main" val="21580608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- 1</a:t>
            </a:r>
            <a:endParaRPr lang="en-US" dirty="0"/>
          </a:p>
        </p:txBody>
      </p:sp>
      <p:sp>
        <p:nvSpPr>
          <p:cNvPr id="3" name="Content Placeholder 2"/>
          <p:cNvSpPr>
            <a:spLocks noGrp="1"/>
          </p:cNvSpPr>
          <p:nvPr>
            <p:ph idx="1"/>
          </p:nvPr>
        </p:nvSpPr>
        <p:spPr/>
        <p:txBody>
          <a:bodyPr/>
          <a:lstStyle/>
          <a:p>
            <a:pPr marL="0" indent="0">
              <a:buNone/>
            </a:pPr>
            <a:r>
              <a:rPr lang="en-US" b="1" dirty="0" smtClean="0"/>
              <a:t>Why Now?</a:t>
            </a:r>
          </a:p>
          <a:p>
            <a:pPr marL="0" indent="0">
              <a:buNone/>
            </a:pPr>
            <a:endParaRPr lang="en-US" dirty="0"/>
          </a:p>
          <a:p>
            <a:pPr marL="0" indent="0">
              <a:buNone/>
            </a:pPr>
            <a:r>
              <a:rPr lang="en-US" dirty="0" smtClean="0">
                <a:solidFill>
                  <a:srgbClr val="855E0A"/>
                </a:solidFill>
              </a:rPr>
              <a:t>What is the imperative to roll the key now? Could we use more time to improve preparedness for this roll? For example, could we use further time to introduce some explicit EDNS(0) </a:t>
            </a:r>
            <a:r>
              <a:rPr lang="en-US" dirty="0" err="1" smtClean="0">
                <a:solidFill>
                  <a:srgbClr val="855E0A"/>
                </a:solidFill>
              </a:rPr>
              <a:t>signalling</a:t>
            </a:r>
            <a:r>
              <a:rPr lang="en-US" dirty="0" smtClean="0">
                <a:solidFill>
                  <a:srgbClr val="855E0A"/>
                </a:solidFill>
              </a:rPr>
              <a:t> options in resolvers to expose RFC5011 capability?</a:t>
            </a:r>
            <a:endParaRPr lang="en-US" dirty="0">
              <a:solidFill>
                <a:srgbClr val="855E0A"/>
              </a:solidFill>
            </a:endParaRPr>
          </a:p>
        </p:txBody>
      </p:sp>
      <p:sp>
        <p:nvSpPr>
          <p:cNvPr id="4" name="Slide Number Placeholder 3"/>
          <p:cNvSpPr>
            <a:spLocks noGrp="1"/>
          </p:cNvSpPr>
          <p:nvPr>
            <p:ph type="sldNum" sz="quarter" idx="4"/>
          </p:nvPr>
        </p:nvSpPr>
        <p:spPr/>
        <p:txBody>
          <a:bodyPr/>
          <a:lstStyle/>
          <a:p>
            <a:fld id="{38B2A337-2C29-4402-A0A2-E290C184D5D3}" type="slidenum">
              <a:rPr lang="en-AU" kern="0" smtClean="0"/>
              <a:pPr/>
              <a:t>39</a:t>
            </a:fld>
            <a:endParaRPr lang="en-AU" kern="0" dirty="0"/>
          </a:p>
        </p:txBody>
      </p:sp>
    </p:spTree>
    <p:extLst>
      <p:ext uri="{BB962C8B-B14F-4D97-AF65-F5344CB8AC3E}">
        <p14:creationId xmlns:p14="http://schemas.microsoft.com/office/powerpoint/2010/main" val="3713206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relevant?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434304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- 2</a:t>
            </a:r>
            <a:endParaRPr lang="en-US" dirty="0"/>
          </a:p>
        </p:txBody>
      </p:sp>
      <p:sp>
        <p:nvSpPr>
          <p:cNvPr id="3" name="Content Placeholder 2"/>
          <p:cNvSpPr>
            <a:spLocks noGrp="1"/>
          </p:cNvSpPr>
          <p:nvPr>
            <p:ph idx="1"/>
          </p:nvPr>
        </p:nvSpPr>
        <p:spPr/>
        <p:txBody>
          <a:bodyPr/>
          <a:lstStyle/>
          <a:p>
            <a:pPr marL="0" indent="0">
              <a:buNone/>
            </a:pPr>
            <a:r>
              <a:rPr lang="en-US" b="1" dirty="0" smtClean="0"/>
              <a:t>Measuring and Testing?</a:t>
            </a:r>
          </a:p>
          <a:p>
            <a:pPr marL="0" indent="0">
              <a:buNone/>
            </a:pPr>
            <a:endParaRPr lang="en-US" dirty="0"/>
          </a:p>
          <a:p>
            <a:pPr marL="0" indent="0">
              <a:buNone/>
            </a:pPr>
            <a:r>
              <a:rPr lang="en-US" dirty="0" smtClean="0">
                <a:solidFill>
                  <a:srgbClr val="855E0A"/>
                </a:solidFill>
              </a:rPr>
              <a:t>What measurements are planned to be undertaking during the key roll process? What are the threshold metrics for proceeding to the next phase? What is the threshold metric to proceed with the revocation of the old KSK?</a:t>
            </a:r>
            <a:endParaRPr lang="en-US" dirty="0">
              <a:solidFill>
                <a:srgbClr val="855E0A"/>
              </a:solidFill>
            </a:endParaRPr>
          </a:p>
        </p:txBody>
      </p:sp>
      <p:sp>
        <p:nvSpPr>
          <p:cNvPr id="4" name="Slide Number Placeholder 3"/>
          <p:cNvSpPr>
            <a:spLocks noGrp="1"/>
          </p:cNvSpPr>
          <p:nvPr>
            <p:ph type="sldNum" sz="quarter" idx="4"/>
          </p:nvPr>
        </p:nvSpPr>
        <p:spPr/>
        <p:txBody>
          <a:bodyPr/>
          <a:lstStyle/>
          <a:p>
            <a:fld id="{38B2A337-2C29-4402-A0A2-E290C184D5D3}" type="slidenum">
              <a:rPr lang="en-AU" kern="0" smtClean="0"/>
              <a:pPr/>
              <a:t>40</a:t>
            </a:fld>
            <a:endParaRPr lang="en-AU" kern="0" dirty="0"/>
          </a:p>
        </p:txBody>
      </p:sp>
    </p:spTree>
    <p:extLst>
      <p:ext uri="{BB962C8B-B14F-4D97-AF65-F5344CB8AC3E}">
        <p14:creationId xmlns:p14="http://schemas.microsoft.com/office/powerpoint/2010/main" val="8495287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- 3</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Algorithm Change</a:t>
            </a:r>
          </a:p>
          <a:p>
            <a:pPr marL="0" indent="0">
              <a:buNone/>
            </a:pPr>
            <a:endParaRPr lang="en-US" dirty="0"/>
          </a:p>
          <a:p>
            <a:pPr marL="0" indent="0">
              <a:buNone/>
            </a:pPr>
            <a:r>
              <a:rPr lang="en-US" sz="1800" dirty="0">
                <a:solidFill>
                  <a:srgbClr val="855E0A"/>
                </a:solidFill>
              </a:rPr>
              <a:t>The report’s language around the potential for algorithm change </a:t>
            </a:r>
            <a:r>
              <a:rPr lang="en-US" sz="1800" dirty="0" smtClean="0">
                <a:solidFill>
                  <a:srgbClr val="855E0A"/>
                </a:solidFill>
              </a:rPr>
              <a:t>is unclear</a:t>
            </a:r>
            <a:r>
              <a:rPr lang="en-US" sz="1800" dirty="0">
                <a:solidFill>
                  <a:srgbClr val="855E0A"/>
                </a:solidFill>
              </a:rPr>
              <a:t>. There appears to be a strong bias to retention of RSA as </a:t>
            </a:r>
            <a:r>
              <a:rPr lang="en-US" sz="1800" dirty="0" smtClean="0">
                <a:solidFill>
                  <a:srgbClr val="855E0A"/>
                </a:solidFill>
              </a:rPr>
              <a:t>the KSK </a:t>
            </a:r>
            <a:r>
              <a:rPr lang="en-US" sz="1800" dirty="0">
                <a:solidFill>
                  <a:srgbClr val="855E0A"/>
                </a:solidFill>
              </a:rPr>
              <a:t>algorithm, despite evidence that ECDSA is both shorter </a:t>
            </a:r>
            <a:r>
              <a:rPr lang="en-US" sz="1800" dirty="0" smtClean="0">
                <a:solidFill>
                  <a:srgbClr val="855E0A"/>
                </a:solidFill>
              </a:rPr>
              <a:t>and potentially </a:t>
            </a:r>
            <a:r>
              <a:rPr lang="en-US" sz="1800" dirty="0">
                <a:solidFill>
                  <a:srgbClr val="855E0A"/>
                </a:solidFill>
              </a:rPr>
              <a:t>faster to compute. Whilst the </a:t>
            </a:r>
            <a:r>
              <a:rPr lang="en-US" sz="1800" dirty="0" smtClean="0">
                <a:solidFill>
                  <a:srgbClr val="855E0A"/>
                </a:solidFill>
              </a:rPr>
              <a:t>report argues </a:t>
            </a:r>
            <a:r>
              <a:rPr lang="en-US" sz="1800" dirty="0">
                <a:solidFill>
                  <a:srgbClr val="855E0A"/>
                </a:solidFill>
              </a:rPr>
              <a:t>for a </a:t>
            </a:r>
            <a:r>
              <a:rPr lang="en-US" sz="1800" dirty="0" smtClean="0">
                <a:solidFill>
                  <a:srgbClr val="855E0A"/>
                </a:solidFill>
              </a:rPr>
              <a:t>reduced risk </a:t>
            </a:r>
            <a:r>
              <a:rPr lang="en-US" sz="1800" dirty="0">
                <a:solidFill>
                  <a:srgbClr val="855E0A"/>
                </a:solidFill>
              </a:rPr>
              <a:t>of large packets, it doesn’t clearly explain why larger RSA-</a:t>
            </a:r>
            <a:r>
              <a:rPr lang="en-US" sz="1800" dirty="0" smtClean="0">
                <a:solidFill>
                  <a:srgbClr val="855E0A"/>
                </a:solidFill>
              </a:rPr>
              <a:t>based DNS </a:t>
            </a:r>
            <a:r>
              <a:rPr lang="en-US" sz="1800" dirty="0">
                <a:solidFill>
                  <a:srgbClr val="855E0A"/>
                </a:solidFill>
              </a:rPr>
              <a:t>response payloads would be preferable to smaller ECDSA DNS </a:t>
            </a:r>
            <a:r>
              <a:rPr lang="en-US" sz="1800" dirty="0" smtClean="0">
                <a:solidFill>
                  <a:srgbClr val="855E0A"/>
                </a:solidFill>
              </a:rPr>
              <a:t>response payloads</a:t>
            </a:r>
            <a:r>
              <a:rPr lang="en-US" sz="1800" dirty="0">
                <a:solidFill>
                  <a:srgbClr val="855E0A"/>
                </a:solidFill>
              </a:rPr>
              <a:t>.</a:t>
            </a:r>
            <a:endParaRPr lang="en-US" sz="1800" dirty="0" smtClean="0">
              <a:solidFill>
                <a:srgbClr val="855E0A"/>
              </a:solidFill>
            </a:endParaRPr>
          </a:p>
          <a:p>
            <a:pPr marL="0" indent="0">
              <a:buNone/>
            </a:pPr>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41</a:t>
            </a:fld>
            <a:endParaRPr lang="en-AU" kern="0" dirty="0"/>
          </a:p>
        </p:txBody>
      </p:sp>
    </p:spTree>
    <p:extLst>
      <p:ext uri="{BB962C8B-B14F-4D97-AF65-F5344CB8AC3E}">
        <p14:creationId xmlns:p14="http://schemas.microsoft.com/office/powerpoint/2010/main" val="3315412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- 4</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Scheduling</a:t>
            </a:r>
          </a:p>
          <a:p>
            <a:pPr marL="0" indent="0">
              <a:buNone/>
            </a:pPr>
            <a:endParaRPr lang="en-US" dirty="0"/>
          </a:p>
          <a:p>
            <a:pPr marL="0" indent="0">
              <a:buNone/>
            </a:pPr>
            <a:r>
              <a:rPr lang="en-US" sz="1800" dirty="0">
                <a:solidFill>
                  <a:srgbClr val="855E0A"/>
                </a:solidFill>
              </a:rPr>
              <a:t>The report notes as a constraint that a key roll must be aligned </a:t>
            </a:r>
            <a:r>
              <a:rPr lang="en-US" sz="1800" dirty="0" smtClean="0">
                <a:solidFill>
                  <a:srgbClr val="855E0A"/>
                </a:solidFill>
              </a:rPr>
              <a:t>with existing </a:t>
            </a:r>
            <a:r>
              <a:rPr lang="en-US" sz="1800" dirty="0">
                <a:solidFill>
                  <a:srgbClr val="855E0A"/>
                </a:solidFill>
              </a:rPr>
              <a:t>Quarter and 10-day periods used in existing processes. This </a:t>
            </a:r>
            <a:r>
              <a:rPr lang="en-US" sz="1800" dirty="0" smtClean="0">
                <a:solidFill>
                  <a:srgbClr val="855E0A"/>
                </a:solidFill>
              </a:rPr>
              <a:t>has the potential consequence </a:t>
            </a:r>
            <a:r>
              <a:rPr lang="en-US" sz="1800" dirty="0">
                <a:solidFill>
                  <a:srgbClr val="855E0A"/>
                </a:solidFill>
              </a:rPr>
              <a:t>of scheduling the critical change in the </a:t>
            </a:r>
            <a:r>
              <a:rPr lang="en-US" sz="1800" dirty="0" smtClean="0">
                <a:solidFill>
                  <a:srgbClr val="855E0A"/>
                </a:solidFill>
              </a:rPr>
              <a:t>root zone </a:t>
            </a:r>
            <a:r>
              <a:rPr lang="en-US" sz="1800" dirty="0">
                <a:solidFill>
                  <a:srgbClr val="855E0A"/>
                </a:solidFill>
              </a:rPr>
              <a:t>on a weekend, </a:t>
            </a:r>
            <a:r>
              <a:rPr lang="en-US" sz="1800" dirty="0" smtClean="0">
                <a:solidFill>
                  <a:srgbClr val="855E0A"/>
                </a:solidFill>
              </a:rPr>
              <a:t>or on </a:t>
            </a:r>
            <a:r>
              <a:rPr lang="en-US" sz="1800" dirty="0">
                <a:solidFill>
                  <a:srgbClr val="855E0A"/>
                </a:solidFill>
              </a:rPr>
              <a:t>a major public holiday</a:t>
            </a:r>
            <a:r>
              <a:rPr lang="en-US" sz="1800" dirty="0" smtClean="0">
                <a:solidFill>
                  <a:srgbClr val="855E0A"/>
                </a:solidFill>
              </a:rPr>
              <a:t>. Why?</a:t>
            </a:r>
          </a:p>
          <a:p>
            <a:pPr marL="0" indent="0">
              <a:buNone/>
            </a:pPr>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42</a:t>
            </a:fld>
            <a:endParaRPr lang="en-AU" kern="0" dirty="0"/>
          </a:p>
        </p:txBody>
      </p:sp>
    </p:spTree>
    <p:extLst>
      <p:ext uri="{BB962C8B-B14F-4D97-AF65-F5344CB8AC3E}">
        <p14:creationId xmlns:p14="http://schemas.microsoft.com/office/powerpoint/2010/main" val="645791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- 5</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Serialization</a:t>
            </a:r>
          </a:p>
          <a:p>
            <a:pPr marL="0" indent="0">
              <a:buNone/>
            </a:pPr>
            <a:endParaRPr lang="en-US" dirty="0"/>
          </a:p>
          <a:p>
            <a:pPr marL="0" indent="0">
              <a:buNone/>
            </a:pPr>
            <a:r>
              <a:rPr lang="en-US" sz="1800" dirty="0">
                <a:solidFill>
                  <a:srgbClr val="855E0A"/>
                </a:solidFill>
              </a:rPr>
              <a:t>The report </a:t>
            </a:r>
            <a:r>
              <a:rPr lang="en-US" sz="1800" dirty="0" smtClean="0">
                <a:solidFill>
                  <a:srgbClr val="855E0A"/>
                </a:solidFill>
              </a:rPr>
              <a:t>assumes a single new KSK. What are the issues of introducing 2 or even 3 new KSKs at this point?</a:t>
            </a:r>
          </a:p>
          <a:p>
            <a:pPr marL="0" indent="0">
              <a:buNone/>
            </a:pPr>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43</a:t>
            </a:fld>
            <a:endParaRPr lang="en-AU" kern="0" dirty="0"/>
          </a:p>
        </p:txBody>
      </p:sp>
    </p:spTree>
    <p:extLst>
      <p:ext uri="{BB962C8B-B14F-4D97-AF65-F5344CB8AC3E}">
        <p14:creationId xmlns:p14="http://schemas.microsoft.com/office/powerpoint/2010/main" val="9523490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- 6</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All together all at once?</a:t>
            </a:r>
          </a:p>
          <a:p>
            <a:pPr marL="0" indent="0">
              <a:buNone/>
            </a:pPr>
            <a:endParaRPr lang="en-US" dirty="0"/>
          </a:p>
          <a:p>
            <a:pPr marL="0" indent="0">
              <a:buNone/>
            </a:pPr>
            <a:r>
              <a:rPr lang="en-US" sz="1800" dirty="0" smtClean="0">
                <a:solidFill>
                  <a:srgbClr val="855E0A"/>
                </a:solidFill>
              </a:rPr>
              <a:t>Why do all root zones flip to use the new KSK all at the same time? </a:t>
            </a:r>
          </a:p>
          <a:p>
            <a:pPr marL="0" indent="0">
              <a:buNone/>
            </a:pPr>
            <a:r>
              <a:rPr lang="en-US" sz="1800" dirty="0" smtClean="0">
                <a:solidFill>
                  <a:srgbClr val="855E0A"/>
                </a:solidFill>
              </a:rPr>
              <a:t>Why is there not a period of dual sigs over the root ZSK?</a:t>
            </a:r>
          </a:p>
          <a:p>
            <a:pPr marL="0" indent="0">
              <a:buNone/>
            </a:pPr>
            <a:r>
              <a:rPr lang="en-US" sz="1800" dirty="0" smtClean="0">
                <a:solidFill>
                  <a:srgbClr val="855E0A"/>
                </a:solidFill>
              </a:rPr>
              <a:t>Why not allow each root server to switch from old to </a:t>
            </a:r>
            <a:r>
              <a:rPr lang="en-US" sz="1800" dirty="0" err="1" smtClean="0">
                <a:solidFill>
                  <a:srgbClr val="855E0A"/>
                </a:solidFill>
              </a:rPr>
              <a:t>old+new</a:t>
            </a:r>
            <a:r>
              <a:rPr lang="en-US" sz="1800" dirty="0" smtClean="0">
                <a:solidFill>
                  <a:srgbClr val="855E0A"/>
                </a:solidFill>
              </a:rPr>
              <a:t> to new using a staggered timetable?</a:t>
            </a:r>
            <a:endParaRPr lang="en-US" sz="1800" dirty="0">
              <a:solidFill>
                <a:srgbClr val="855E0A"/>
              </a:solidFill>
            </a:endParaRPr>
          </a:p>
          <a:p>
            <a:pPr marL="0" indent="0">
              <a:buNone/>
            </a:pPr>
            <a:r>
              <a:rPr lang="en-US" sz="1800" dirty="0" smtClean="0">
                <a:solidFill>
                  <a:srgbClr val="855E0A"/>
                </a:solidFill>
              </a:rPr>
              <a:t>There may be perfectly sound reasons why all together all at once is a better option than staggered introduction, but report does not appear to provide any such reasons.</a:t>
            </a:r>
          </a:p>
          <a:p>
            <a:pPr marL="0" indent="0">
              <a:buNone/>
            </a:pPr>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44</a:t>
            </a:fld>
            <a:endParaRPr lang="en-AU" kern="0" dirty="0"/>
          </a:p>
        </p:txBody>
      </p:sp>
    </p:spTree>
    <p:extLst>
      <p:ext uri="{BB962C8B-B14F-4D97-AF65-F5344CB8AC3E}">
        <p14:creationId xmlns:p14="http://schemas.microsoft.com/office/powerpoint/2010/main" val="3739827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Because…</a:t>
            </a:r>
            <a:endParaRPr lang="en-US" dirty="0"/>
          </a:p>
        </p:txBody>
      </p:sp>
      <p:sp>
        <p:nvSpPr>
          <p:cNvPr id="3" name="Content Placeholder 2"/>
          <p:cNvSpPr>
            <a:spLocks noGrp="1"/>
          </p:cNvSpPr>
          <p:nvPr>
            <p:ph idx="1"/>
          </p:nvPr>
        </p:nvSpPr>
        <p:spPr/>
        <p:txBody>
          <a:bodyPr/>
          <a:lstStyle/>
          <a:p>
            <a:pPr marL="0" indent="0">
              <a:buNone/>
            </a:pPr>
            <a:r>
              <a:rPr lang="en-US" sz="2800" dirty="0" smtClean="0"/>
              <a:t>the </a:t>
            </a:r>
            <a:r>
              <a:rPr lang="en-US" sz="2800" dirty="0"/>
              <a:t>root zone managers are preparing to roll the DNS Root Zone </a:t>
            </a:r>
            <a:r>
              <a:rPr lang="en-US" sz="2800" dirty="0" smtClean="0"/>
              <a:t>Key Signing Key</a:t>
            </a:r>
            <a:endParaRPr lang="en-US" sz="2800" dirty="0"/>
          </a:p>
          <a:p>
            <a:pPr marL="457200" lvl="1" indent="0">
              <a:buNone/>
            </a:pPr>
            <a:r>
              <a:rPr lang="en-US" sz="2400" dirty="0"/>
              <a:t>(and </a:t>
            </a:r>
            <a:r>
              <a:rPr lang="en-US" sz="2400" dirty="0" smtClean="0"/>
              <a:t>this </a:t>
            </a:r>
            <a:r>
              <a:rPr lang="en-US" sz="2400" dirty="0"/>
              <a:t>may break your DNS service!)</a:t>
            </a:r>
          </a:p>
          <a:p>
            <a:endParaRPr lang="en-US"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5</a:t>
            </a:fld>
            <a:endParaRPr lang="en-AU" kern="0" dirty="0"/>
          </a:p>
        </p:txBody>
      </p:sp>
    </p:spTree>
    <p:extLst>
      <p:ext uri="{BB962C8B-B14F-4D97-AF65-F5344CB8AC3E}">
        <p14:creationId xmlns:p14="http://schemas.microsoft.com/office/powerpoint/2010/main" val="1789719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Years Ago</a:t>
            </a:r>
            <a:r>
              <a:rPr lang="is-IS" dirty="0" smtClean="0"/>
              <a:t>…</a:t>
            </a:r>
            <a:endParaRPr lang="en-US" dirty="0"/>
          </a:p>
        </p:txBody>
      </p:sp>
      <p:pic>
        <p:nvPicPr>
          <p:cNvPr id="4" name="Picture 3" descr="Screen Shot 2015-04-30 at 8.47.1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58" y="1780352"/>
            <a:ext cx="3115263" cy="1914682"/>
          </a:xfrm>
          <a:prstGeom prst="rect">
            <a:avLst/>
          </a:prstGeom>
        </p:spPr>
      </p:pic>
      <p:pic>
        <p:nvPicPr>
          <p:cNvPr id="5" name="Picture 4" descr="Screen Shot 2015-04-30 at 8.48.4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835" y="1298222"/>
            <a:ext cx="5799768" cy="4477926"/>
          </a:xfrm>
          <a:prstGeom prst="rect">
            <a:avLst/>
          </a:prstGeom>
        </p:spPr>
      </p:pic>
      <p:pic>
        <p:nvPicPr>
          <p:cNvPr id="6" name="Picture 5" descr="Screen Shot 2015-04-30 at 8.50.0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332" y="3695034"/>
            <a:ext cx="4553185" cy="2836610"/>
          </a:xfrm>
          <a:prstGeom prst="rect">
            <a:avLst/>
          </a:prstGeom>
        </p:spPr>
      </p:pic>
    </p:spTree>
    <p:extLst>
      <p:ext uri="{BB962C8B-B14F-4D97-AF65-F5344CB8AC3E}">
        <p14:creationId xmlns:p14="http://schemas.microsoft.com/office/powerpoint/2010/main" val="18625987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270"/>
            <a:ext cx="8229600" cy="1143000"/>
          </a:xfrm>
        </p:spPr>
        <p:txBody>
          <a:bodyPr/>
          <a:lstStyle/>
          <a:p>
            <a:r>
              <a:rPr lang="en-US" dirty="0" smtClean="0"/>
              <a:t>Five Years Ago…</a:t>
            </a:r>
            <a:endParaRPr lang="en-US" dirty="0"/>
          </a:p>
        </p:txBody>
      </p:sp>
      <p:pic>
        <p:nvPicPr>
          <p:cNvPr id="4" name="Picture 3" descr="Screen Shot 2015-04-30 at 8.52.4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2519" y="2967068"/>
            <a:ext cx="4501443" cy="3725832"/>
          </a:xfrm>
          <a:prstGeom prst="rect">
            <a:avLst/>
          </a:prstGeom>
        </p:spPr>
      </p:pic>
      <p:pic>
        <p:nvPicPr>
          <p:cNvPr id="5" name="Picture 4" descr="Screen Shot 2015-04-30 at 8.53.1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333" y="767661"/>
            <a:ext cx="4223926" cy="2449877"/>
          </a:xfrm>
          <a:prstGeom prst="rect">
            <a:avLst/>
          </a:prstGeom>
        </p:spPr>
      </p:pic>
      <p:sp>
        <p:nvSpPr>
          <p:cNvPr id="7" name="Freeform 6"/>
          <p:cNvSpPr/>
          <p:nvPr/>
        </p:nvSpPr>
        <p:spPr>
          <a:xfrm>
            <a:off x="2643481" y="3151481"/>
            <a:ext cx="2878667" cy="197556"/>
          </a:xfrm>
          <a:custGeom>
            <a:avLst/>
            <a:gdLst>
              <a:gd name="connsiteX0" fmla="*/ 0 w 2878667"/>
              <a:gd name="connsiteY0" fmla="*/ 94075 h 197556"/>
              <a:gd name="connsiteX1" fmla="*/ 987778 w 2878667"/>
              <a:gd name="connsiteY1" fmla="*/ 84667 h 197556"/>
              <a:gd name="connsiteX2" fmla="*/ 1138297 w 2878667"/>
              <a:gd name="connsiteY2" fmla="*/ 0 h 197556"/>
              <a:gd name="connsiteX3" fmla="*/ 1044223 w 2878667"/>
              <a:gd name="connsiteY3" fmla="*/ 197556 h 197556"/>
              <a:gd name="connsiteX4" fmla="*/ 1222963 w 2878667"/>
              <a:gd name="connsiteY4" fmla="*/ 75260 h 197556"/>
              <a:gd name="connsiteX5" fmla="*/ 2878667 w 2878667"/>
              <a:gd name="connsiteY5" fmla="*/ 56445 h 197556"/>
              <a:gd name="connsiteX6" fmla="*/ 2878667 w 2878667"/>
              <a:gd name="connsiteY6" fmla="*/ 56445 h 1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8667" h="197556">
                <a:moveTo>
                  <a:pt x="0" y="94075"/>
                </a:moveTo>
                <a:lnTo>
                  <a:pt x="987778" y="84667"/>
                </a:lnTo>
                <a:lnTo>
                  <a:pt x="1138297" y="0"/>
                </a:lnTo>
                <a:lnTo>
                  <a:pt x="1044223" y="197556"/>
                </a:lnTo>
                <a:lnTo>
                  <a:pt x="1222963" y="75260"/>
                </a:lnTo>
                <a:lnTo>
                  <a:pt x="2878667" y="56445"/>
                </a:lnTo>
                <a:lnTo>
                  <a:pt x="2878667" y="56445"/>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2117282" y="5371630"/>
            <a:ext cx="4421272" cy="402434"/>
          </a:xfrm>
          <a:custGeom>
            <a:avLst/>
            <a:gdLst>
              <a:gd name="connsiteX0" fmla="*/ 1984348 w 4421272"/>
              <a:gd name="connsiteY0" fmla="*/ 65851 h 402434"/>
              <a:gd name="connsiteX1" fmla="*/ 695533 w 4421272"/>
              <a:gd name="connsiteY1" fmla="*/ 84666 h 402434"/>
              <a:gd name="connsiteX2" fmla="*/ 112274 w 4421272"/>
              <a:gd name="connsiteY2" fmla="*/ 103481 h 402434"/>
              <a:gd name="connsiteX3" fmla="*/ 65237 w 4421272"/>
              <a:gd name="connsiteY3" fmla="*/ 319851 h 402434"/>
              <a:gd name="connsiteX4" fmla="*/ 827237 w 4421272"/>
              <a:gd name="connsiteY4" fmla="*/ 395111 h 402434"/>
              <a:gd name="connsiteX5" fmla="*/ 2915681 w 4421272"/>
              <a:gd name="connsiteY5" fmla="*/ 385703 h 402434"/>
              <a:gd name="connsiteX6" fmla="*/ 4307977 w 4421272"/>
              <a:gd name="connsiteY6" fmla="*/ 272814 h 402434"/>
              <a:gd name="connsiteX7" fmla="*/ 4072792 w 4421272"/>
              <a:gd name="connsiteY7" fmla="*/ 65851 h 402434"/>
              <a:gd name="connsiteX8" fmla="*/ 1965533 w 4421272"/>
              <a:gd name="connsiteY8" fmla="*/ 0 h 40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1272" h="402434">
                <a:moveTo>
                  <a:pt x="1984348" y="65851"/>
                </a:moveTo>
                <a:lnTo>
                  <a:pt x="695533" y="84666"/>
                </a:lnTo>
                <a:cubicBezTo>
                  <a:pt x="383521" y="90938"/>
                  <a:pt x="217323" y="64283"/>
                  <a:pt x="112274" y="103481"/>
                </a:cubicBezTo>
                <a:cubicBezTo>
                  <a:pt x="7225" y="142679"/>
                  <a:pt x="-53923" y="271246"/>
                  <a:pt x="65237" y="319851"/>
                </a:cubicBezTo>
                <a:cubicBezTo>
                  <a:pt x="184397" y="368456"/>
                  <a:pt x="352163" y="384136"/>
                  <a:pt x="827237" y="395111"/>
                </a:cubicBezTo>
                <a:cubicBezTo>
                  <a:pt x="1302311" y="406086"/>
                  <a:pt x="2335558" y="406086"/>
                  <a:pt x="2915681" y="385703"/>
                </a:cubicBezTo>
                <a:cubicBezTo>
                  <a:pt x="3495804" y="365320"/>
                  <a:pt x="4115125" y="326123"/>
                  <a:pt x="4307977" y="272814"/>
                </a:cubicBezTo>
                <a:cubicBezTo>
                  <a:pt x="4500829" y="219505"/>
                  <a:pt x="4463199" y="111320"/>
                  <a:pt x="4072792" y="65851"/>
                </a:cubicBezTo>
                <a:cubicBezTo>
                  <a:pt x="3682385" y="20382"/>
                  <a:pt x="1965533" y="0"/>
                  <a:pt x="1965533"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114379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270"/>
            <a:ext cx="8229600" cy="1143000"/>
          </a:xfrm>
        </p:spPr>
        <p:txBody>
          <a:bodyPr/>
          <a:lstStyle/>
          <a:p>
            <a:r>
              <a:rPr lang="en-US" dirty="0" smtClean="0"/>
              <a:t>Five Years Ago…</a:t>
            </a:r>
            <a:endParaRPr lang="en-US" dirty="0"/>
          </a:p>
        </p:txBody>
      </p:sp>
      <p:pic>
        <p:nvPicPr>
          <p:cNvPr id="4" name="Picture 3" descr="Screen Shot 2015-04-30 at 8.52.4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2519" y="2967068"/>
            <a:ext cx="4501443" cy="3725832"/>
          </a:xfrm>
          <a:prstGeom prst="rect">
            <a:avLst/>
          </a:prstGeom>
        </p:spPr>
      </p:pic>
      <p:pic>
        <p:nvPicPr>
          <p:cNvPr id="5" name="Picture 4" descr="Screen Shot 2015-04-30 at 8.53.1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333" y="767661"/>
            <a:ext cx="4223926" cy="2449877"/>
          </a:xfrm>
          <a:prstGeom prst="rect">
            <a:avLst/>
          </a:prstGeom>
        </p:spPr>
      </p:pic>
      <p:sp>
        <p:nvSpPr>
          <p:cNvPr id="7" name="Freeform 6"/>
          <p:cNvSpPr/>
          <p:nvPr/>
        </p:nvSpPr>
        <p:spPr>
          <a:xfrm>
            <a:off x="2643481" y="3151481"/>
            <a:ext cx="2878667" cy="197556"/>
          </a:xfrm>
          <a:custGeom>
            <a:avLst/>
            <a:gdLst>
              <a:gd name="connsiteX0" fmla="*/ 0 w 2878667"/>
              <a:gd name="connsiteY0" fmla="*/ 94075 h 197556"/>
              <a:gd name="connsiteX1" fmla="*/ 987778 w 2878667"/>
              <a:gd name="connsiteY1" fmla="*/ 84667 h 197556"/>
              <a:gd name="connsiteX2" fmla="*/ 1138297 w 2878667"/>
              <a:gd name="connsiteY2" fmla="*/ 0 h 197556"/>
              <a:gd name="connsiteX3" fmla="*/ 1044223 w 2878667"/>
              <a:gd name="connsiteY3" fmla="*/ 197556 h 197556"/>
              <a:gd name="connsiteX4" fmla="*/ 1222963 w 2878667"/>
              <a:gd name="connsiteY4" fmla="*/ 75260 h 197556"/>
              <a:gd name="connsiteX5" fmla="*/ 2878667 w 2878667"/>
              <a:gd name="connsiteY5" fmla="*/ 56445 h 197556"/>
              <a:gd name="connsiteX6" fmla="*/ 2878667 w 2878667"/>
              <a:gd name="connsiteY6" fmla="*/ 56445 h 1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8667" h="197556">
                <a:moveTo>
                  <a:pt x="0" y="94075"/>
                </a:moveTo>
                <a:lnTo>
                  <a:pt x="987778" y="84667"/>
                </a:lnTo>
                <a:lnTo>
                  <a:pt x="1138297" y="0"/>
                </a:lnTo>
                <a:lnTo>
                  <a:pt x="1044223" y="197556"/>
                </a:lnTo>
                <a:lnTo>
                  <a:pt x="1222963" y="75260"/>
                </a:lnTo>
                <a:lnTo>
                  <a:pt x="2878667" y="56445"/>
                </a:lnTo>
                <a:lnTo>
                  <a:pt x="2878667" y="56445"/>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2117282" y="5371630"/>
            <a:ext cx="4421272" cy="402434"/>
          </a:xfrm>
          <a:custGeom>
            <a:avLst/>
            <a:gdLst>
              <a:gd name="connsiteX0" fmla="*/ 1984348 w 4421272"/>
              <a:gd name="connsiteY0" fmla="*/ 65851 h 402434"/>
              <a:gd name="connsiteX1" fmla="*/ 695533 w 4421272"/>
              <a:gd name="connsiteY1" fmla="*/ 84666 h 402434"/>
              <a:gd name="connsiteX2" fmla="*/ 112274 w 4421272"/>
              <a:gd name="connsiteY2" fmla="*/ 103481 h 402434"/>
              <a:gd name="connsiteX3" fmla="*/ 65237 w 4421272"/>
              <a:gd name="connsiteY3" fmla="*/ 319851 h 402434"/>
              <a:gd name="connsiteX4" fmla="*/ 827237 w 4421272"/>
              <a:gd name="connsiteY4" fmla="*/ 395111 h 402434"/>
              <a:gd name="connsiteX5" fmla="*/ 2915681 w 4421272"/>
              <a:gd name="connsiteY5" fmla="*/ 385703 h 402434"/>
              <a:gd name="connsiteX6" fmla="*/ 4307977 w 4421272"/>
              <a:gd name="connsiteY6" fmla="*/ 272814 h 402434"/>
              <a:gd name="connsiteX7" fmla="*/ 4072792 w 4421272"/>
              <a:gd name="connsiteY7" fmla="*/ 65851 h 402434"/>
              <a:gd name="connsiteX8" fmla="*/ 1965533 w 4421272"/>
              <a:gd name="connsiteY8" fmla="*/ 0 h 40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1272" h="402434">
                <a:moveTo>
                  <a:pt x="1984348" y="65851"/>
                </a:moveTo>
                <a:lnTo>
                  <a:pt x="695533" y="84666"/>
                </a:lnTo>
                <a:cubicBezTo>
                  <a:pt x="383521" y="90938"/>
                  <a:pt x="217323" y="64283"/>
                  <a:pt x="112274" y="103481"/>
                </a:cubicBezTo>
                <a:cubicBezTo>
                  <a:pt x="7225" y="142679"/>
                  <a:pt x="-53923" y="271246"/>
                  <a:pt x="65237" y="319851"/>
                </a:cubicBezTo>
                <a:cubicBezTo>
                  <a:pt x="184397" y="368456"/>
                  <a:pt x="352163" y="384136"/>
                  <a:pt x="827237" y="395111"/>
                </a:cubicBezTo>
                <a:cubicBezTo>
                  <a:pt x="1302311" y="406086"/>
                  <a:pt x="2335558" y="406086"/>
                  <a:pt x="2915681" y="385703"/>
                </a:cubicBezTo>
                <a:cubicBezTo>
                  <a:pt x="3495804" y="365320"/>
                  <a:pt x="4115125" y="326123"/>
                  <a:pt x="4307977" y="272814"/>
                </a:cubicBezTo>
                <a:cubicBezTo>
                  <a:pt x="4500829" y="219505"/>
                  <a:pt x="4463199" y="111320"/>
                  <a:pt x="4072792" y="65851"/>
                </a:cubicBezTo>
                <a:cubicBezTo>
                  <a:pt x="3682385" y="20382"/>
                  <a:pt x="1965533" y="0"/>
                  <a:pt x="1965533"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9" name="Picture 8" descr="Screen Shot 2015-04-30 at 8.56.25 am.png"/>
          <p:cNvPicPr>
            <a:picLocks noChangeAspect="1"/>
          </p:cNvPicPr>
          <p:nvPr/>
        </p:nvPicPr>
        <p:blipFill rotWithShape="1">
          <a:blip r:embed="rId4">
            <a:extLst>
              <a:ext uri="{28A0092B-C50C-407E-A947-70E740481C1C}">
                <a14:useLocalDpi xmlns:a14="http://schemas.microsoft.com/office/drawing/2010/main" val="0"/>
              </a:ext>
            </a:extLst>
          </a:blip>
          <a:srcRect l="9731" t="8985" r="8268" b="7888"/>
          <a:stretch/>
        </p:blipFill>
        <p:spPr>
          <a:xfrm>
            <a:off x="2966156" y="2563520"/>
            <a:ext cx="2822222" cy="2850445"/>
          </a:xfrm>
          <a:prstGeom prst="rect">
            <a:avLst/>
          </a:prstGeom>
          <a:ln>
            <a:solidFill>
              <a:schemeClr val="tx1"/>
            </a:solidFill>
          </a:ln>
        </p:spPr>
      </p:pic>
    </p:spTree>
    <p:extLst>
      <p:ext uri="{BB962C8B-B14F-4D97-AF65-F5344CB8AC3E}">
        <p14:creationId xmlns:p14="http://schemas.microsoft.com/office/powerpoint/2010/main" val="316359080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ZSK?</a:t>
            </a:r>
            <a:endParaRPr lang="en-US" dirty="0"/>
          </a:p>
        </p:txBody>
      </p:sp>
      <p:sp>
        <p:nvSpPr>
          <p:cNvPr id="3" name="Content Placeholder 2"/>
          <p:cNvSpPr>
            <a:spLocks noGrp="1"/>
          </p:cNvSpPr>
          <p:nvPr>
            <p:ph idx="1"/>
          </p:nvPr>
        </p:nvSpPr>
        <p:spPr/>
        <p:txBody>
          <a:bodyPr/>
          <a:lstStyle/>
          <a:p>
            <a:pPr lvl="1"/>
            <a:r>
              <a:rPr lang="en-US" dirty="0" smtClean="0"/>
              <a:t>Zone </a:t>
            </a:r>
            <a:r>
              <a:rPr lang="en-US" dirty="0"/>
              <a:t>Signing Key</a:t>
            </a:r>
          </a:p>
          <a:p>
            <a:pPr lvl="1"/>
            <a:r>
              <a:rPr lang="en-US" dirty="0"/>
              <a:t>Used to generate the digital signature RRSIG records in the root zone</a:t>
            </a:r>
          </a:p>
          <a:p>
            <a:pPr lvl="1"/>
            <a:r>
              <a:rPr lang="en-US" dirty="0"/>
              <a:t>The ZSK is rolled </a:t>
            </a:r>
            <a:r>
              <a:rPr lang="en-US" dirty="0" smtClean="0"/>
              <a:t>regularly every quarter</a:t>
            </a:r>
          </a:p>
          <a:p>
            <a:pPr lvl="1"/>
            <a:r>
              <a:rPr lang="en-US" dirty="0" smtClean="0"/>
              <a:t>The DNSKEY record for the ZSK is signed by the KSK</a:t>
            </a:r>
          </a:p>
        </p:txBody>
      </p:sp>
    </p:spTree>
    <p:extLst>
      <p:ext uri="{BB962C8B-B14F-4D97-AF65-F5344CB8AC3E}">
        <p14:creationId xmlns:p14="http://schemas.microsoft.com/office/powerpoint/2010/main" val="4002092953"/>
      </p:ext>
    </p:extLst>
  </p:cSld>
  <p:clrMapOvr>
    <a:masterClrMapping/>
  </p:clrMapOvr>
</p:sld>
</file>

<file path=ppt/theme/theme1.xml><?xml version="1.0" encoding="utf-8"?>
<a:theme xmlns:a="http://schemas.openxmlformats.org/drawingml/2006/main" name="APNIC33PowerPointTemplateFinal">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APNIC33PowerPointTemplateFinal.potx</Template>
  <TotalTime>2710</TotalTime>
  <Words>1719</Words>
  <Application>Microsoft Macintosh PowerPoint</Application>
  <PresentationFormat>On-screen Show (4:3)</PresentationFormat>
  <Paragraphs>211</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APNIC33PowerPointTemplateFinal</vt:lpstr>
      <vt:lpstr>Rolling the Root</vt:lpstr>
      <vt:lpstr>Use of DNSSEC in Today’s Internet</vt:lpstr>
      <vt:lpstr>Use of DNSSEC in North America</vt:lpstr>
      <vt:lpstr>Why is this relevant?</vt:lpstr>
      <vt:lpstr>Because…</vt:lpstr>
      <vt:lpstr>Five Years Ago…</vt:lpstr>
      <vt:lpstr>Five Years Ago…</vt:lpstr>
      <vt:lpstr>Five Years Ago…</vt:lpstr>
      <vt:lpstr>ZSK?</vt:lpstr>
      <vt:lpstr>KSK?</vt:lpstr>
      <vt:lpstr>The Eastern KSK Repository</vt:lpstr>
      <vt:lpstr>The Western KSK Repository</vt:lpstr>
      <vt:lpstr>The Ultra Secret Third KSK Repository in Amsterdam</vt:lpstr>
      <vt:lpstr>The Uruguay Mobile KSK</vt:lpstr>
      <vt:lpstr>The Cast of Actors</vt:lpstr>
      <vt:lpstr>Approach</vt:lpstr>
      <vt:lpstr>2015 Design Team Milestones</vt:lpstr>
      <vt:lpstr>Rolling the KSK?</vt:lpstr>
      <vt:lpstr>Easy, Right?</vt:lpstr>
      <vt:lpstr>The RFC5011 Approach</vt:lpstr>
      <vt:lpstr>The RFC5011 Approach</vt:lpstr>
      <vt:lpstr>Just Like Last Time?</vt:lpstr>
      <vt:lpstr>But that was then…</vt:lpstr>
      <vt:lpstr>But that was then…</vt:lpstr>
      <vt:lpstr>What we all should be concerned about…</vt:lpstr>
      <vt:lpstr>Technical Concerns</vt:lpstr>
      <vt:lpstr>Technical Concerns</vt:lpstr>
      <vt:lpstr>Some Observations - 1</vt:lpstr>
      <vt:lpstr>Some Observations - 2</vt:lpstr>
      <vt:lpstr>Some Observations - 3</vt:lpstr>
      <vt:lpstr>Some Observations - 4</vt:lpstr>
      <vt:lpstr>Some Observations - 5</vt:lpstr>
      <vt:lpstr>Where are we?</vt:lpstr>
      <vt:lpstr>Now?</vt:lpstr>
      <vt:lpstr>What can I do?</vt:lpstr>
      <vt:lpstr>Good Dog!</vt:lpstr>
      <vt:lpstr>Bad Dog!</vt:lpstr>
      <vt:lpstr>Questions?</vt:lpstr>
      <vt:lpstr>Comments - 1</vt:lpstr>
      <vt:lpstr>Comments - 2</vt:lpstr>
      <vt:lpstr>Comments - 3</vt:lpstr>
      <vt:lpstr>Comments - 4</vt:lpstr>
      <vt:lpstr>Comments - 5</vt:lpstr>
      <vt:lpstr>Comments - 6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APNIC PowerPoint Template</dc:title>
  <dc:creator>Rebekah</dc:creator>
  <cp:lastModifiedBy>Geoff Huston</cp:lastModifiedBy>
  <cp:revision>85</cp:revision>
  <dcterms:created xsi:type="dcterms:W3CDTF">2015-02-09T02:38:37Z</dcterms:created>
  <dcterms:modified xsi:type="dcterms:W3CDTF">2015-10-05T18:38:15Z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1.0</vt:lpwstr>
  </property>
  <property fmtid="{D5CDD505-2E9C-101B-9397-08002B2CF9AE}" pid="3" name="Classification">
    <vt:lpwstr>Unclassified</vt:lpwstr>
  </property>
</Properties>
</file>