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16" r:id="rId3"/>
    <p:sldId id="258" r:id="rId4"/>
    <p:sldId id="260" r:id="rId5"/>
    <p:sldId id="261" r:id="rId6"/>
    <p:sldId id="317" r:id="rId7"/>
    <p:sldId id="318" r:id="rId8"/>
    <p:sldId id="262" r:id="rId9"/>
    <p:sldId id="266" r:id="rId10"/>
    <p:sldId id="267" r:id="rId11"/>
    <p:sldId id="319" r:id="rId12"/>
    <p:sldId id="270" r:id="rId13"/>
    <p:sldId id="271" r:id="rId14"/>
    <p:sldId id="273" r:id="rId15"/>
    <p:sldId id="274" r:id="rId16"/>
    <p:sldId id="276" r:id="rId17"/>
    <p:sldId id="277" r:id="rId18"/>
    <p:sldId id="278" r:id="rId19"/>
    <p:sldId id="310" r:id="rId20"/>
    <p:sldId id="311" r:id="rId21"/>
    <p:sldId id="312" r:id="rId22"/>
    <p:sldId id="313" r:id="rId23"/>
    <p:sldId id="314" r:id="rId24"/>
    <p:sldId id="321" r:id="rId25"/>
    <p:sldId id="322" r:id="rId26"/>
    <p:sldId id="323" r:id="rId27"/>
    <p:sldId id="324" r:id="rId28"/>
    <p:sldId id="326" r:id="rId29"/>
    <p:sldId id="325" r:id="rId30"/>
    <p:sldId id="336" r:id="rId31"/>
    <p:sldId id="337" r:id="rId32"/>
    <p:sldId id="305" r:id="rId33"/>
    <p:sldId id="303" r:id="rId34"/>
    <p:sldId id="348" r:id="rId35"/>
    <p:sldId id="299" r:id="rId36"/>
    <p:sldId id="327" r:id="rId37"/>
    <p:sldId id="328" r:id="rId38"/>
    <p:sldId id="329" r:id="rId39"/>
    <p:sldId id="347" r:id="rId40"/>
    <p:sldId id="341" r:id="rId41"/>
    <p:sldId id="342" r:id="rId42"/>
    <p:sldId id="343" r:id="rId43"/>
    <p:sldId id="344" r:id="rId44"/>
    <p:sldId id="345" r:id="rId45"/>
    <p:sldId id="346" r:id="rId46"/>
    <p:sldId id="300" r:id="rId47"/>
    <p:sldId id="330" r:id="rId48"/>
    <p:sldId id="331" r:id="rId49"/>
    <p:sldId id="334" r:id="rId50"/>
    <p:sldId id="349" r:id="rId51"/>
    <p:sldId id="350" r:id="rId52"/>
    <p:sldId id="333" r:id="rId53"/>
    <p:sldId id="338" r:id="rId54"/>
    <p:sldId id="332" r:id="rId55"/>
    <p:sldId id="351" r:id="rId56"/>
    <p:sldId id="352" r:id="rId57"/>
    <p:sldId id="335" r:id="rId58"/>
    <p:sldId id="309" r:id="rId59"/>
    <p:sldId id="29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20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9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2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8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2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9804F-DBF0-F542-A28E-7259D5C88FEF}" type="datetimeFigureOut">
              <a:rPr lang="en-US" smtClean="0"/>
              <a:t>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3873C-7FF3-384B-BA08-FF4F5148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owderfinger Typ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317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6600" dirty="0" smtClean="0"/>
              <a:t>Measuring the End User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4589" y="4701556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hnbergHand"/>
                <a:cs typeface="AhnbergHand"/>
              </a:rPr>
              <a:t>APNIC Labs, May 2015</a:t>
            </a:r>
          </a:p>
        </p:txBody>
      </p:sp>
      <p:sp>
        <p:nvSpPr>
          <p:cNvPr id="4" name="Oval 3"/>
          <p:cNvSpPr/>
          <p:nvPr/>
        </p:nvSpPr>
        <p:spPr>
          <a:xfrm>
            <a:off x="515510" y="1961673"/>
            <a:ext cx="352055" cy="352055"/>
          </a:xfrm>
          <a:prstGeom prst="ellipse">
            <a:avLst/>
          </a:prstGeom>
          <a:noFill/>
          <a:ln w="6350" cmpd="sng">
            <a:solidFill>
              <a:srgbClr val="8EB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282172" y="3424422"/>
            <a:ext cx="352055" cy="352055"/>
          </a:xfrm>
          <a:prstGeom prst="ellipse">
            <a:avLst/>
          </a:prstGeom>
          <a:noFill/>
          <a:ln w="6350" cmpd="sng">
            <a:solidFill>
              <a:srgbClr val="8EB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58200" y="1961673"/>
            <a:ext cx="0" cy="1462749"/>
          </a:xfrm>
          <a:prstGeom prst="line">
            <a:avLst/>
          </a:prstGeom>
          <a:ln w="317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67566" y="2130425"/>
            <a:ext cx="7743034" cy="0"/>
          </a:xfrm>
          <a:prstGeom prst="line">
            <a:avLst/>
          </a:prstGeom>
          <a:ln w="317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85801" y="2130427"/>
            <a:ext cx="1114611" cy="753220"/>
          </a:xfrm>
          <a:prstGeom prst="line">
            <a:avLst/>
          </a:prstGeom>
          <a:ln w="317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85801" y="2883647"/>
            <a:ext cx="1114611" cy="716803"/>
          </a:xfrm>
          <a:prstGeom prst="line">
            <a:avLst/>
          </a:prstGeom>
          <a:ln w="317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624384" y="2707619"/>
            <a:ext cx="352055" cy="352055"/>
          </a:xfrm>
          <a:prstGeom prst="ellipse">
            <a:avLst/>
          </a:prstGeom>
          <a:noFill/>
          <a:ln w="6350" cmpd="sng">
            <a:solidFill>
              <a:srgbClr val="8EB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0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measure</a:t>
            </a:r>
            <a:r>
              <a:rPr lang="en-US" baseline="0" dirty="0" smtClean="0"/>
              <a:t> a million end devices</a:t>
            </a:r>
            <a:r>
              <a:rPr lang="en-US" dirty="0" smtClean="0"/>
              <a:t> </a:t>
            </a:r>
            <a:r>
              <a:rPr lang="en-US" baseline="0" dirty="0" smtClean="0"/>
              <a:t>for their IPv6 capability?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8466"/>
            <a:ext cx="8229600" cy="379769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a) Be</a:t>
            </a:r>
            <a:endParaRPr lang="en-US" dirty="0"/>
          </a:p>
        </p:txBody>
      </p:sp>
      <p:pic>
        <p:nvPicPr>
          <p:cNvPr id="4" name="Picture 3" descr="Screen Shot 2013-08-25 at 11.3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0" y="2834759"/>
            <a:ext cx="6732240" cy="35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measure</a:t>
            </a:r>
            <a:r>
              <a:rPr lang="en-US" baseline="0" dirty="0" smtClean="0"/>
              <a:t> a million end devices for their IPv6 capability?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8466"/>
            <a:ext cx="8229600" cy="3797697"/>
          </a:xfrm>
        </p:spPr>
        <p:txBody>
          <a:bodyPr/>
          <a:lstStyle/>
          <a:p>
            <a:pPr marL="514350" indent="-514350">
              <a:buAutoNum type="alphaLcParenR"/>
            </a:pPr>
            <a:r>
              <a:rPr lang="en-US" dirty="0" smtClean="0"/>
              <a:t>Be Google</a:t>
            </a:r>
          </a:p>
          <a:p>
            <a:pPr marL="514350" indent="-514350">
              <a:buAutoNum type="alphaLcParenR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b) Have your measurement code run on a million end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4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 are ubiquitous</a:t>
            </a:r>
            <a:endParaRPr lang="en-US" dirty="0"/>
          </a:p>
        </p:txBody>
      </p:sp>
      <p:pic>
        <p:nvPicPr>
          <p:cNvPr id="4" name="Content Placeholder 3" descr="Screen Shot 2013-04-26 at 1.29.3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15768" b="6003"/>
          <a:stretch/>
        </p:blipFill>
        <p:spPr>
          <a:xfrm>
            <a:off x="457200" y="1417638"/>
            <a:ext cx="7994073" cy="5001123"/>
          </a:xfrm>
        </p:spPr>
      </p:pic>
    </p:spTree>
    <p:extLst>
      <p:ext uri="{BB962C8B-B14F-4D97-AF65-F5344CB8AC3E}">
        <p14:creationId xmlns:p14="http://schemas.microsoft.com/office/powerpoint/2010/main" val="390531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 are ubiquitous</a:t>
            </a:r>
            <a:endParaRPr lang="en-US" dirty="0"/>
          </a:p>
        </p:txBody>
      </p:sp>
      <p:pic>
        <p:nvPicPr>
          <p:cNvPr id="4" name="Content Placeholder 3" descr="Screen Shot 2013-04-26 at 1.29.3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15768" b="6003"/>
          <a:stretch/>
        </p:blipFill>
        <p:spPr>
          <a:xfrm>
            <a:off x="457200" y="1417638"/>
            <a:ext cx="7994073" cy="5001123"/>
          </a:xfrm>
          <a:ln w="57150" cmpd="sng">
            <a:solidFill>
              <a:schemeClr val="tx1"/>
            </a:solidFill>
          </a:ln>
        </p:spPr>
      </p:pic>
      <p:sp>
        <p:nvSpPr>
          <p:cNvPr id="7" name="Freeform 6"/>
          <p:cNvSpPr/>
          <p:nvPr/>
        </p:nvSpPr>
        <p:spPr>
          <a:xfrm>
            <a:off x="203831" y="765783"/>
            <a:ext cx="2002207" cy="6028102"/>
          </a:xfrm>
          <a:custGeom>
            <a:avLst/>
            <a:gdLst>
              <a:gd name="connsiteX0" fmla="*/ 1028816 w 2002207"/>
              <a:gd name="connsiteY0" fmla="*/ 444452 h 6028102"/>
              <a:gd name="connsiteX1" fmla="*/ 199581 w 2002207"/>
              <a:gd name="connsiteY1" fmla="*/ 601335 h 6028102"/>
              <a:gd name="connsiteX2" fmla="*/ 57640 w 2002207"/>
              <a:gd name="connsiteY2" fmla="*/ 2274746 h 6028102"/>
              <a:gd name="connsiteX3" fmla="*/ 5345 w 2002207"/>
              <a:gd name="connsiteY3" fmla="*/ 4037805 h 6028102"/>
              <a:gd name="connsiteX4" fmla="*/ 177169 w 2002207"/>
              <a:gd name="connsiteY4" fmla="*/ 5666393 h 6028102"/>
              <a:gd name="connsiteX5" fmla="*/ 1088581 w 2002207"/>
              <a:gd name="connsiteY5" fmla="*/ 5785923 h 6028102"/>
              <a:gd name="connsiteX6" fmla="*/ 1917816 w 2002207"/>
              <a:gd name="connsiteY6" fmla="*/ 5681335 h 6028102"/>
              <a:gd name="connsiteX7" fmla="*/ 1947698 w 2002207"/>
              <a:gd name="connsiteY7" fmla="*/ 1512746 h 6028102"/>
              <a:gd name="connsiteX8" fmla="*/ 1925287 w 2002207"/>
              <a:gd name="connsiteY8" fmla="*/ 317452 h 6028102"/>
              <a:gd name="connsiteX9" fmla="*/ 998934 w 2002207"/>
              <a:gd name="connsiteY9" fmla="*/ 11158 h 6028102"/>
              <a:gd name="connsiteX10" fmla="*/ 378875 w 2002207"/>
              <a:gd name="connsiteY10" fmla="*/ 601335 h 602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2207" h="6028102">
                <a:moveTo>
                  <a:pt x="1028816" y="444452"/>
                </a:moveTo>
                <a:cubicBezTo>
                  <a:pt x="695130" y="370369"/>
                  <a:pt x="361444" y="296286"/>
                  <a:pt x="199581" y="601335"/>
                </a:cubicBezTo>
                <a:cubicBezTo>
                  <a:pt x="37718" y="906384"/>
                  <a:pt x="90013" y="1702001"/>
                  <a:pt x="57640" y="2274746"/>
                </a:cubicBezTo>
                <a:cubicBezTo>
                  <a:pt x="25267" y="2847491"/>
                  <a:pt x="-14576" y="3472531"/>
                  <a:pt x="5345" y="4037805"/>
                </a:cubicBezTo>
                <a:cubicBezTo>
                  <a:pt x="25266" y="4603079"/>
                  <a:pt x="-3370" y="5375040"/>
                  <a:pt x="177169" y="5666393"/>
                </a:cubicBezTo>
                <a:cubicBezTo>
                  <a:pt x="357708" y="5957746"/>
                  <a:pt x="798473" y="5783433"/>
                  <a:pt x="1088581" y="5785923"/>
                </a:cubicBezTo>
                <a:cubicBezTo>
                  <a:pt x="1378689" y="5788413"/>
                  <a:pt x="1774630" y="6393531"/>
                  <a:pt x="1917816" y="5681335"/>
                </a:cubicBezTo>
                <a:cubicBezTo>
                  <a:pt x="2061002" y="4969139"/>
                  <a:pt x="1946453" y="2406726"/>
                  <a:pt x="1947698" y="1512746"/>
                </a:cubicBezTo>
                <a:cubicBezTo>
                  <a:pt x="1948943" y="618766"/>
                  <a:pt x="2083414" y="567717"/>
                  <a:pt x="1925287" y="317452"/>
                </a:cubicBezTo>
                <a:cubicBezTo>
                  <a:pt x="1767160" y="67187"/>
                  <a:pt x="1256669" y="-36156"/>
                  <a:pt x="998934" y="11158"/>
                </a:cubicBezTo>
                <a:cubicBezTo>
                  <a:pt x="741199" y="58472"/>
                  <a:pt x="560037" y="329903"/>
                  <a:pt x="378875" y="601335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361096" y="1344706"/>
            <a:ext cx="2248257" cy="1815353"/>
          </a:xfrm>
          <a:custGeom>
            <a:avLst/>
            <a:gdLst>
              <a:gd name="connsiteX0" fmla="*/ 2248257 w 2248257"/>
              <a:gd name="connsiteY0" fmla="*/ 0 h 1815353"/>
              <a:gd name="connsiteX1" fmla="*/ 1045492 w 2248257"/>
              <a:gd name="connsiteY1" fmla="*/ 1113118 h 1815353"/>
              <a:gd name="connsiteX2" fmla="*/ 29492 w 2248257"/>
              <a:gd name="connsiteY2" fmla="*/ 1621118 h 1815353"/>
              <a:gd name="connsiteX3" fmla="*/ 253610 w 2248257"/>
              <a:gd name="connsiteY3" fmla="*/ 1337235 h 1815353"/>
              <a:gd name="connsiteX4" fmla="*/ 44433 w 2248257"/>
              <a:gd name="connsiteY4" fmla="*/ 1651000 h 1815353"/>
              <a:gd name="connsiteX5" fmla="*/ 530022 w 2248257"/>
              <a:gd name="connsiteY5" fmla="*/ 1815353 h 181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257" h="1815353">
                <a:moveTo>
                  <a:pt x="2248257" y="0"/>
                </a:moveTo>
                <a:cubicBezTo>
                  <a:pt x="1831771" y="421466"/>
                  <a:pt x="1415286" y="842932"/>
                  <a:pt x="1045492" y="1113118"/>
                </a:cubicBezTo>
                <a:cubicBezTo>
                  <a:pt x="675698" y="1383304"/>
                  <a:pt x="161472" y="1583765"/>
                  <a:pt x="29492" y="1621118"/>
                </a:cubicBezTo>
                <a:cubicBezTo>
                  <a:pt x="-102488" y="1658471"/>
                  <a:pt x="251120" y="1332255"/>
                  <a:pt x="253610" y="1337235"/>
                </a:cubicBezTo>
                <a:cubicBezTo>
                  <a:pt x="256100" y="1342215"/>
                  <a:pt x="-1636" y="1571314"/>
                  <a:pt x="44433" y="1651000"/>
                </a:cubicBezTo>
                <a:cubicBezTo>
                  <a:pt x="90502" y="1730686"/>
                  <a:pt x="310262" y="1773019"/>
                  <a:pt x="530022" y="181535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198487" y="2263588"/>
            <a:ext cx="2145220" cy="1625255"/>
          </a:xfrm>
          <a:custGeom>
            <a:avLst/>
            <a:gdLst>
              <a:gd name="connsiteX0" fmla="*/ 1098160 w 2145220"/>
              <a:gd name="connsiteY0" fmla="*/ 97118 h 1625255"/>
              <a:gd name="connsiteX1" fmla="*/ 7454 w 2145220"/>
              <a:gd name="connsiteY1" fmla="*/ 605118 h 1625255"/>
              <a:gd name="connsiteX2" fmla="*/ 679807 w 2145220"/>
              <a:gd name="connsiteY2" fmla="*/ 1553883 h 1625255"/>
              <a:gd name="connsiteX3" fmla="*/ 1852689 w 2145220"/>
              <a:gd name="connsiteY3" fmla="*/ 1434353 h 1625255"/>
              <a:gd name="connsiteX4" fmla="*/ 2084278 w 2145220"/>
              <a:gd name="connsiteY4" fmla="*/ 455706 h 1625255"/>
              <a:gd name="connsiteX5" fmla="*/ 948748 w 2145220"/>
              <a:gd name="connsiteY5" fmla="*/ 0 h 162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5220" h="1625255">
                <a:moveTo>
                  <a:pt x="1098160" y="97118"/>
                </a:moveTo>
                <a:cubicBezTo>
                  <a:pt x="587669" y="229721"/>
                  <a:pt x="77179" y="362324"/>
                  <a:pt x="7454" y="605118"/>
                </a:cubicBezTo>
                <a:cubicBezTo>
                  <a:pt x="-62271" y="847912"/>
                  <a:pt x="372268" y="1415677"/>
                  <a:pt x="679807" y="1553883"/>
                </a:cubicBezTo>
                <a:cubicBezTo>
                  <a:pt x="987346" y="1692089"/>
                  <a:pt x="1618611" y="1617383"/>
                  <a:pt x="1852689" y="1434353"/>
                </a:cubicBezTo>
                <a:cubicBezTo>
                  <a:pt x="2086768" y="1251324"/>
                  <a:pt x="2234935" y="694765"/>
                  <a:pt x="2084278" y="455706"/>
                </a:cubicBezTo>
                <a:cubicBezTo>
                  <a:pt x="1933621" y="216647"/>
                  <a:pt x="948748" y="0"/>
                  <a:pt x="948748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456884" y="1170013"/>
            <a:ext cx="2149426" cy="4292911"/>
          </a:xfrm>
          <a:custGeom>
            <a:avLst/>
            <a:gdLst>
              <a:gd name="connsiteX0" fmla="*/ 767175 w 2149426"/>
              <a:gd name="connsiteY0" fmla="*/ 219516 h 4292911"/>
              <a:gd name="connsiteX1" fmla="*/ 64940 w 2149426"/>
              <a:gd name="connsiteY1" fmla="*/ 533281 h 4292911"/>
              <a:gd name="connsiteX2" fmla="*/ 109763 w 2149426"/>
              <a:gd name="connsiteY2" fmla="*/ 3252575 h 4292911"/>
              <a:gd name="connsiteX3" fmla="*/ 759704 w 2149426"/>
              <a:gd name="connsiteY3" fmla="*/ 4283516 h 4292911"/>
              <a:gd name="connsiteX4" fmla="*/ 2029704 w 2149426"/>
              <a:gd name="connsiteY4" fmla="*/ 3626105 h 4292911"/>
              <a:gd name="connsiteX5" fmla="*/ 2052116 w 2149426"/>
              <a:gd name="connsiteY5" fmla="*/ 1467105 h 4292911"/>
              <a:gd name="connsiteX6" fmla="*/ 1641234 w 2149426"/>
              <a:gd name="connsiteY6" fmla="*/ 62634 h 4292911"/>
              <a:gd name="connsiteX7" fmla="*/ 408587 w 2149426"/>
              <a:gd name="connsiteY7" fmla="*/ 226987 h 429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9426" h="4292911">
                <a:moveTo>
                  <a:pt x="767175" y="219516"/>
                </a:moveTo>
                <a:cubicBezTo>
                  <a:pt x="470842" y="123643"/>
                  <a:pt x="174509" y="27771"/>
                  <a:pt x="64940" y="533281"/>
                </a:cubicBezTo>
                <a:cubicBezTo>
                  <a:pt x="-44629" y="1038791"/>
                  <a:pt x="-6031" y="2627536"/>
                  <a:pt x="109763" y="3252575"/>
                </a:cubicBezTo>
                <a:cubicBezTo>
                  <a:pt x="225557" y="3877614"/>
                  <a:pt x="439714" y="4221261"/>
                  <a:pt x="759704" y="4283516"/>
                </a:cubicBezTo>
                <a:cubicBezTo>
                  <a:pt x="1079694" y="4345771"/>
                  <a:pt x="1814302" y="4095507"/>
                  <a:pt x="2029704" y="3626105"/>
                </a:cubicBezTo>
                <a:cubicBezTo>
                  <a:pt x="2245106" y="3156703"/>
                  <a:pt x="2116861" y="2061017"/>
                  <a:pt x="2052116" y="1467105"/>
                </a:cubicBezTo>
                <a:cubicBezTo>
                  <a:pt x="1987371" y="873193"/>
                  <a:pt x="1915155" y="269320"/>
                  <a:pt x="1641234" y="62634"/>
                </a:cubicBezTo>
                <a:cubicBezTo>
                  <a:pt x="1367313" y="-144052"/>
                  <a:pt x="408587" y="226987"/>
                  <a:pt x="408587" y="22698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646706" y="1352176"/>
            <a:ext cx="950015" cy="1255579"/>
          </a:xfrm>
          <a:custGeom>
            <a:avLst/>
            <a:gdLst>
              <a:gd name="connsiteX0" fmla="*/ 0 w 950015"/>
              <a:gd name="connsiteY0" fmla="*/ 0 h 1255579"/>
              <a:gd name="connsiteX1" fmla="*/ 418353 w 950015"/>
              <a:gd name="connsiteY1" fmla="*/ 709706 h 1255579"/>
              <a:gd name="connsiteX2" fmla="*/ 799353 w 950015"/>
              <a:gd name="connsiteY2" fmla="*/ 1157942 h 1255579"/>
              <a:gd name="connsiteX3" fmla="*/ 948765 w 950015"/>
              <a:gd name="connsiteY3" fmla="*/ 911412 h 1255579"/>
              <a:gd name="connsiteX4" fmla="*/ 844176 w 950015"/>
              <a:gd name="connsiteY4" fmla="*/ 1247589 h 1255579"/>
              <a:gd name="connsiteX5" fmla="*/ 425823 w 950015"/>
              <a:gd name="connsiteY5" fmla="*/ 1157942 h 125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015" h="1255579">
                <a:moveTo>
                  <a:pt x="0" y="0"/>
                </a:moveTo>
                <a:cubicBezTo>
                  <a:pt x="142564" y="258358"/>
                  <a:pt x="285128" y="516716"/>
                  <a:pt x="418353" y="709706"/>
                </a:cubicBezTo>
                <a:cubicBezTo>
                  <a:pt x="551578" y="902696"/>
                  <a:pt x="710951" y="1124324"/>
                  <a:pt x="799353" y="1157942"/>
                </a:cubicBezTo>
                <a:cubicBezTo>
                  <a:pt x="887755" y="1191560"/>
                  <a:pt x="941295" y="896471"/>
                  <a:pt x="948765" y="911412"/>
                </a:cubicBezTo>
                <a:cubicBezTo>
                  <a:pt x="956235" y="926353"/>
                  <a:pt x="931333" y="1206501"/>
                  <a:pt x="844176" y="1247589"/>
                </a:cubicBezTo>
                <a:cubicBezTo>
                  <a:pt x="757019" y="1288677"/>
                  <a:pt x="425823" y="1157942"/>
                  <a:pt x="425823" y="1157942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699000" y="1352176"/>
            <a:ext cx="1754740" cy="773897"/>
          </a:xfrm>
          <a:custGeom>
            <a:avLst/>
            <a:gdLst>
              <a:gd name="connsiteX0" fmla="*/ 0 w 1754740"/>
              <a:gd name="connsiteY0" fmla="*/ 0 h 773897"/>
              <a:gd name="connsiteX1" fmla="*/ 1045882 w 1754740"/>
              <a:gd name="connsiteY1" fmla="*/ 366059 h 773897"/>
              <a:gd name="connsiteX2" fmla="*/ 1733176 w 1754740"/>
              <a:gd name="connsiteY2" fmla="*/ 612589 h 773897"/>
              <a:gd name="connsiteX3" fmla="*/ 1591235 w 1754740"/>
              <a:gd name="connsiteY3" fmla="*/ 291353 h 773897"/>
              <a:gd name="connsiteX4" fmla="*/ 1688353 w 1754740"/>
              <a:gd name="connsiteY4" fmla="*/ 709706 h 773897"/>
              <a:gd name="connsiteX5" fmla="*/ 1292412 w 1754740"/>
              <a:gd name="connsiteY5" fmla="*/ 769471 h 773897"/>
              <a:gd name="connsiteX6" fmla="*/ 1613647 w 1754740"/>
              <a:gd name="connsiteY6" fmla="*/ 679824 h 77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4740" h="773897">
                <a:moveTo>
                  <a:pt x="0" y="0"/>
                </a:moveTo>
                <a:lnTo>
                  <a:pt x="1045882" y="366059"/>
                </a:lnTo>
                <a:cubicBezTo>
                  <a:pt x="1334745" y="468157"/>
                  <a:pt x="1642284" y="625040"/>
                  <a:pt x="1733176" y="612589"/>
                </a:cubicBezTo>
                <a:cubicBezTo>
                  <a:pt x="1824068" y="600138"/>
                  <a:pt x="1598705" y="275167"/>
                  <a:pt x="1591235" y="291353"/>
                </a:cubicBezTo>
                <a:cubicBezTo>
                  <a:pt x="1583765" y="307539"/>
                  <a:pt x="1738157" y="630020"/>
                  <a:pt x="1688353" y="709706"/>
                </a:cubicBezTo>
                <a:cubicBezTo>
                  <a:pt x="1638549" y="789392"/>
                  <a:pt x="1304863" y="774451"/>
                  <a:pt x="1292412" y="769471"/>
                </a:cubicBezTo>
                <a:cubicBezTo>
                  <a:pt x="1279961" y="764491"/>
                  <a:pt x="1613647" y="679824"/>
                  <a:pt x="1613647" y="679824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5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3-04-26 at 1.25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 b="581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 are ubiquitous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1316034" y="4616656"/>
            <a:ext cx="7254679" cy="1385726"/>
          </a:xfrm>
          <a:custGeom>
            <a:avLst/>
            <a:gdLst>
              <a:gd name="connsiteX0" fmla="*/ 3816260 w 7254679"/>
              <a:gd name="connsiteY0" fmla="*/ 328873 h 1385726"/>
              <a:gd name="connsiteX1" fmla="*/ 1933672 w 7254679"/>
              <a:gd name="connsiteY1" fmla="*/ 168 h 1385726"/>
              <a:gd name="connsiteX2" fmla="*/ 215437 w 7254679"/>
              <a:gd name="connsiteY2" fmla="*/ 366226 h 1385726"/>
              <a:gd name="connsiteX3" fmla="*/ 334966 w 7254679"/>
              <a:gd name="connsiteY3" fmla="*/ 1031109 h 1385726"/>
              <a:gd name="connsiteX4" fmla="*/ 3016907 w 7254679"/>
              <a:gd name="connsiteY4" fmla="*/ 1382226 h 1385726"/>
              <a:gd name="connsiteX5" fmla="*/ 7110790 w 7254679"/>
              <a:gd name="connsiteY5" fmla="*/ 829403 h 1385726"/>
              <a:gd name="connsiteX6" fmla="*/ 5967790 w 7254679"/>
              <a:gd name="connsiteY6" fmla="*/ 59932 h 1385726"/>
              <a:gd name="connsiteX7" fmla="*/ 2493966 w 7254679"/>
              <a:gd name="connsiteY7" fmla="*/ 194403 h 13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4679" h="1385726">
                <a:moveTo>
                  <a:pt x="3816260" y="328873"/>
                </a:moveTo>
                <a:cubicBezTo>
                  <a:pt x="3175034" y="161408"/>
                  <a:pt x="2533809" y="-6057"/>
                  <a:pt x="1933672" y="168"/>
                </a:cubicBezTo>
                <a:cubicBezTo>
                  <a:pt x="1333535" y="6393"/>
                  <a:pt x="481888" y="194402"/>
                  <a:pt x="215437" y="366226"/>
                </a:cubicBezTo>
                <a:cubicBezTo>
                  <a:pt x="-51014" y="538050"/>
                  <a:pt x="-131946" y="861776"/>
                  <a:pt x="334966" y="1031109"/>
                </a:cubicBezTo>
                <a:cubicBezTo>
                  <a:pt x="801878" y="1200442"/>
                  <a:pt x="1887603" y="1415844"/>
                  <a:pt x="3016907" y="1382226"/>
                </a:cubicBezTo>
                <a:cubicBezTo>
                  <a:pt x="4146211" y="1348608"/>
                  <a:pt x="6618976" y="1049785"/>
                  <a:pt x="7110790" y="829403"/>
                </a:cubicBezTo>
                <a:cubicBezTo>
                  <a:pt x="7602604" y="609021"/>
                  <a:pt x="6737261" y="165765"/>
                  <a:pt x="5967790" y="59932"/>
                </a:cubicBezTo>
                <a:cubicBezTo>
                  <a:pt x="5198319" y="-45901"/>
                  <a:pt x="3846142" y="74251"/>
                  <a:pt x="2493966" y="194403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4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Ads use active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Advertising channels use active scripting to make ads interactive</a:t>
            </a:r>
          </a:p>
          <a:p>
            <a:pPr lvl="1"/>
            <a:r>
              <a:rPr lang="en-US" sz="2400" dirty="0" smtClean="0"/>
              <a:t>This is not just an ‘animated gif’ – it uses a script to sense mouse hover to change the displayed image</a:t>
            </a:r>
          </a:p>
          <a:p>
            <a:endParaRPr lang="en-US" sz="2800" dirty="0"/>
          </a:p>
        </p:txBody>
      </p:sp>
      <p:pic>
        <p:nvPicPr>
          <p:cNvPr id="4" name="Picture 3" descr="Screen Shot 2013-04-26 at 1.2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3" y="3370275"/>
            <a:ext cx="3886200" cy="3327400"/>
          </a:xfrm>
          <a:prstGeom prst="rect">
            <a:avLst/>
          </a:prstGeom>
        </p:spPr>
      </p:pic>
      <p:pic>
        <p:nvPicPr>
          <p:cNvPr id="5" name="Picture 4" descr="ad stat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7" y="3404910"/>
            <a:ext cx="3835400" cy="33274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527419" y="6280458"/>
            <a:ext cx="342916" cy="372102"/>
          </a:xfrm>
          <a:custGeom>
            <a:avLst/>
            <a:gdLst>
              <a:gd name="connsiteX0" fmla="*/ 342916 w 342916"/>
              <a:gd name="connsiteY0" fmla="*/ 372102 h 372102"/>
              <a:gd name="connsiteX1" fmla="*/ 45009 w 342916"/>
              <a:gd name="connsiteY1" fmla="*/ 19304 h 372102"/>
              <a:gd name="connsiteX2" fmla="*/ 201802 w 342916"/>
              <a:gd name="connsiteY2" fmla="*/ 42824 h 372102"/>
              <a:gd name="connsiteX3" fmla="*/ 13650 w 342916"/>
              <a:gd name="connsiteY3" fmla="*/ 11464 h 372102"/>
              <a:gd name="connsiteX4" fmla="*/ 29329 w 342916"/>
              <a:gd name="connsiteY4" fmla="*/ 230983 h 37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16" h="372102">
                <a:moveTo>
                  <a:pt x="342916" y="372102"/>
                </a:moveTo>
                <a:cubicBezTo>
                  <a:pt x="205722" y="223143"/>
                  <a:pt x="68528" y="74184"/>
                  <a:pt x="45009" y="19304"/>
                </a:cubicBezTo>
                <a:cubicBezTo>
                  <a:pt x="21490" y="-35576"/>
                  <a:pt x="207029" y="44131"/>
                  <a:pt x="201802" y="42824"/>
                </a:cubicBezTo>
                <a:cubicBezTo>
                  <a:pt x="196575" y="41517"/>
                  <a:pt x="42395" y="-19896"/>
                  <a:pt x="13650" y="11464"/>
                </a:cubicBezTo>
                <a:cubicBezTo>
                  <a:pt x="-15095" y="42824"/>
                  <a:pt x="7117" y="136903"/>
                  <a:pt x="29329" y="230983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618682" y="6289568"/>
            <a:ext cx="342916" cy="372102"/>
          </a:xfrm>
          <a:custGeom>
            <a:avLst/>
            <a:gdLst>
              <a:gd name="connsiteX0" fmla="*/ 342916 w 342916"/>
              <a:gd name="connsiteY0" fmla="*/ 372102 h 372102"/>
              <a:gd name="connsiteX1" fmla="*/ 45009 w 342916"/>
              <a:gd name="connsiteY1" fmla="*/ 19304 h 372102"/>
              <a:gd name="connsiteX2" fmla="*/ 201802 w 342916"/>
              <a:gd name="connsiteY2" fmla="*/ 42824 h 372102"/>
              <a:gd name="connsiteX3" fmla="*/ 13650 w 342916"/>
              <a:gd name="connsiteY3" fmla="*/ 11464 h 372102"/>
              <a:gd name="connsiteX4" fmla="*/ 29329 w 342916"/>
              <a:gd name="connsiteY4" fmla="*/ 230983 h 37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16" h="372102">
                <a:moveTo>
                  <a:pt x="342916" y="372102"/>
                </a:moveTo>
                <a:cubicBezTo>
                  <a:pt x="205722" y="223143"/>
                  <a:pt x="68528" y="74184"/>
                  <a:pt x="45009" y="19304"/>
                </a:cubicBezTo>
                <a:cubicBezTo>
                  <a:pt x="21490" y="-35576"/>
                  <a:pt x="207029" y="44131"/>
                  <a:pt x="201802" y="42824"/>
                </a:cubicBezTo>
                <a:cubicBezTo>
                  <a:pt x="196575" y="41517"/>
                  <a:pt x="42395" y="-19896"/>
                  <a:pt x="13650" y="11464"/>
                </a:cubicBezTo>
                <a:cubicBezTo>
                  <a:pt x="-15095" y="42824"/>
                  <a:pt x="7117" y="136903"/>
                  <a:pt x="29329" y="230983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1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Adobe Flash and the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Flash includes primitives in ‘</a:t>
            </a:r>
            <a:r>
              <a:rPr lang="en-US" dirty="0" err="1" smtClean="0"/>
              <a:t>actionscript</a:t>
            </a:r>
            <a:r>
              <a:rPr lang="en-US" dirty="0" smtClean="0"/>
              <a:t>’ to fetch ‘network assets’</a:t>
            </a:r>
          </a:p>
          <a:p>
            <a:pPr lvl="1"/>
            <a:r>
              <a:rPr lang="en-US" dirty="0" smtClean="0"/>
              <a:t>Typically used to load alternate images, sequences</a:t>
            </a:r>
          </a:p>
          <a:p>
            <a:pPr lvl="1"/>
            <a:r>
              <a:rPr lang="en-US" dirty="0" smtClean="0"/>
              <a:t>Not a generalized network stack, subject to constraints over what connections can be made</a:t>
            </a:r>
          </a:p>
          <a:p>
            <a:r>
              <a:rPr lang="en-US" dirty="0" smtClean="0"/>
              <a:t>Flash has asynchronous ‘threads’ model for event driven, sprite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8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APNIC’s measurement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Craft Flash/</a:t>
            </a:r>
            <a:r>
              <a:rPr lang="en-US" dirty="0" err="1"/>
              <a:t>A</a:t>
            </a:r>
            <a:r>
              <a:rPr lang="en-US" dirty="0" err="1" smtClean="0"/>
              <a:t>ctionscript</a:t>
            </a:r>
            <a:r>
              <a:rPr lang="en-US" dirty="0" smtClean="0"/>
              <a:t> which fetches network assets to measure.</a:t>
            </a:r>
          </a:p>
          <a:p>
            <a:r>
              <a:rPr lang="en-US" dirty="0" smtClean="0"/>
              <a:t>Assets are reduced to a notional ‘1x1’ image which is not added to the DOM and is not displayed</a:t>
            </a:r>
          </a:p>
          <a:p>
            <a:r>
              <a:rPr lang="en-US" dirty="0" smtClean="0"/>
              <a:t>Assets can be named (DNS resolution via local </a:t>
            </a:r>
            <a:r>
              <a:rPr lang="en-US" dirty="0" err="1" smtClean="0"/>
              <a:t>gethostbyname</a:t>
            </a:r>
            <a:r>
              <a:rPr lang="en-US" dirty="0" smtClean="0"/>
              <a:t>() styled API within the browser’s Flash engine) or use literals (bypass DNS resolution)</a:t>
            </a:r>
          </a:p>
          <a:p>
            <a:r>
              <a:rPr lang="en-US" dirty="0" smtClean="0"/>
              <a:t>Encode data transfer in the name of fetched assets</a:t>
            </a:r>
          </a:p>
          <a:p>
            <a:pPr lvl="1"/>
            <a:r>
              <a:rPr lang="en-US" dirty="0" smtClean="0"/>
              <a:t>Could use the DNS as the information conduit:</a:t>
            </a:r>
          </a:p>
          <a:p>
            <a:pPr lvl="2"/>
            <a:r>
              <a:rPr lang="en-US" dirty="0" smtClean="0"/>
              <a:t>Result is returned by DNS name</a:t>
            </a:r>
          </a:p>
          <a:p>
            <a:pPr lvl="1"/>
            <a:r>
              <a:rPr lang="en-US" dirty="0" smtClean="0"/>
              <a:t>Could use HTTP as the information conduit</a:t>
            </a:r>
          </a:p>
          <a:p>
            <a:pPr lvl="2"/>
            <a:r>
              <a:rPr lang="en-US" dirty="0" smtClean="0"/>
              <a:t>Result is returned via parameters attached to an HTTP GET command</a:t>
            </a:r>
          </a:p>
          <a:p>
            <a:pPr lvl="1"/>
            <a:r>
              <a:rPr lang="en-US" dirty="0" smtClean="0"/>
              <a:t>Or just use the server logs!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4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Advertising placement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38884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 Fresh </a:t>
            </a:r>
            <a:r>
              <a:rPr lang="en-US" dirty="0"/>
              <a:t>E</a:t>
            </a:r>
            <a:r>
              <a:rPr lang="en-US" dirty="0" smtClean="0"/>
              <a:t>yeballs == Unique IPs</a:t>
            </a:r>
          </a:p>
          <a:p>
            <a:pPr lvl="1"/>
            <a:r>
              <a:rPr lang="en-US" dirty="0" smtClean="0"/>
              <a:t>We have good evidence the advertising channel is able to sustain a constant supply of unique IP addresses</a:t>
            </a:r>
          </a:p>
          <a:p>
            <a:r>
              <a:rPr lang="en-US" dirty="0" smtClean="0"/>
              <a:t>Pay by impression</a:t>
            </a:r>
          </a:p>
          <a:p>
            <a:pPr lvl="1"/>
            <a:r>
              <a:rPr lang="en-US" dirty="0" smtClean="0"/>
              <a:t>If you select a preference for impressions, then the channel tries hard to present your ad to as many unique IPs as possible</a:t>
            </a:r>
          </a:p>
          <a:p>
            <a:r>
              <a:rPr lang="en-US" dirty="0" smtClean="0"/>
              <a:t>Time/Location/Context tuned</a:t>
            </a:r>
          </a:p>
          <a:p>
            <a:pPr lvl="1"/>
            <a:r>
              <a:rPr lang="en-US" dirty="0" smtClean="0"/>
              <a:t>Can select for time of day, physical location or keyword contexts (for search-related ads)</a:t>
            </a:r>
          </a:p>
          <a:p>
            <a:pPr lvl="1"/>
            <a:r>
              <a:rPr lang="en-US" dirty="0" smtClean="0"/>
              <a:t>But if you don’t select, then placement is generalized</a:t>
            </a:r>
          </a:p>
          <a:p>
            <a:r>
              <a:rPr lang="en-US" dirty="0" smtClean="0"/>
              <a:t>Aim to fill budget</a:t>
            </a:r>
          </a:p>
          <a:p>
            <a:pPr lvl="1"/>
            <a:r>
              <a:rPr lang="en-US" dirty="0" smtClean="0"/>
              <a:t>If you request $100 of placement a day, then inside 24h algorithm tries hard to even placement but in the end, will ‘soak’ place your ad to achieve enough views, to bill you $100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9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3-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6446" y="68413"/>
            <a:ext cx="310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 Placement Training – Day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063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58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Internet is all about US!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45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3-22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446" y="68413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 Placement Training – Day 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132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3-22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6601" y="68413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 Placement Training – Day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086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3-2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446" y="68413"/>
            <a:ext cx="310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 Placement Training – Day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683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3-22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D750-75AA-664F-9C4C-F288CAC0EE1A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446" y="68413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 Placement Training – Days 5, 6 &amp; 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524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 Eyeballs</a:t>
            </a:r>
            <a:endParaRPr lang="en-US" dirty="0"/>
          </a:p>
        </p:txBody>
      </p:sp>
      <p:pic>
        <p:nvPicPr>
          <p:cNvPr id="4" name="Content Placeholder 3" descr="Screen Shot 2015-05-31 at 10.08.2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b="-1653"/>
          <a:stretch/>
        </p:blipFill>
        <p:spPr>
          <a:xfrm>
            <a:off x="457200" y="1600200"/>
            <a:ext cx="8229600" cy="4812883"/>
          </a:xfrm>
        </p:spPr>
      </p:pic>
      <p:sp>
        <p:nvSpPr>
          <p:cNvPr id="3" name="TextBox 2"/>
          <p:cNvSpPr txBox="1"/>
          <p:nvPr/>
        </p:nvSpPr>
        <p:spPr>
          <a:xfrm>
            <a:off x="6531069" y="273845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Ads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3031" y="3364604"/>
            <a:ext cx="114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Web Page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18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600K – 1M samples per day – mostly new!</a:t>
            </a:r>
          </a:p>
          <a:p>
            <a:r>
              <a:rPr lang="en-US" dirty="0" smtClean="0"/>
              <a:t>Large sample space across much of the known Internet</a:t>
            </a:r>
          </a:p>
          <a:p>
            <a:r>
              <a:rPr lang="en-US" dirty="0" smtClean="0"/>
              <a:t>Assemble a rich data set of end user addresses and DNS resolvers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20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… of a sort!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 are after is a random sample of the entire Internet</a:t>
            </a:r>
          </a:p>
          <a:p>
            <a:r>
              <a:rPr lang="en-US" dirty="0" smtClean="0"/>
              <a:t>And we are close</a:t>
            </a:r>
          </a:p>
          <a:p>
            <a:r>
              <a:rPr lang="en-US" dirty="0" smtClean="0"/>
              <a:t>But what we have is a data set biased towards “cheap” eyeballs in fixed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86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“Raw” AD counts per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/>
              <a:t>155,430   VN </a:t>
            </a:r>
            <a:r>
              <a:rPr lang="en-US" dirty="0"/>
              <a:t>Vietnam</a:t>
            </a:r>
          </a:p>
          <a:p>
            <a:pPr marL="0" indent="0">
              <a:buNone/>
            </a:pPr>
            <a:r>
              <a:rPr lang="en-US" dirty="0" smtClean="0"/>
              <a:t>103,517   </a:t>
            </a:r>
            <a:r>
              <a:rPr lang="en-US" dirty="0"/>
              <a:t>CN China</a:t>
            </a:r>
          </a:p>
          <a:p>
            <a:pPr marL="0" indent="0">
              <a:buNone/>
            </a:pPr>
            <a:r>
              <a:rPr lang="en-US" dirty="0" smtClean="0"/>
              <a:t> 92,107   </a:t>
            </a:r>
            <a:r>
              <a:rPr lang="en-US" dirty="0"/>
              <a:t>MX Mexico</a:t>
            </a:r>
          </a:p>
          <a:p>
            <a:pPr marL="0" indent="0">
              <a:buNone/>
            </a:pPr>
            <a:r>
              <a:rPr lang="en-US" dirty="0" smtClean="0"/>
              <a:t> 79,092   </a:t>
            </a:r>
            <a:r>
              <a:rPr lang="en-US" dirty="0"/>
              <a:t>TH Thailand</a:t>
            </a:r>
          </a:p>
          <a:p>
            <a:pPr marL="0" indent="0">
              <a:buNone/>
            </a:pPr>
            <a:r>
              <a:rPr lang="en-US" dirty="0" smtClean="0"/>
              <a:t> 73,702   </a:t>
            </a:r>
            <a:r>
              <a:rPr lang="en-US" dirty="0"/>
              <a:t>IN India</a:t>
            </a:r>
          </a:p>
          <a:p>
            <a:pPr marL="0" indent="0">
              <a:buNone/>
            </a:pPr>
            <a:r>
              <a:rPr lang="en-US" dirty="0" smtClean="0"/>
              <a:t> 65,402   </a:t>
            </a:r>
            <a:r>
              <a:rPr lang="en-US" dirty="0"/>
              <a:t>PK Pakistan</a:t>
            </a:r>
          </a:p>
          <a:p>
            <a:pPr marL="0" indent="0">
              <a:buNone/>
            </a:pPr>
            <a:r>
              <a:rPr lang="it-IT" dirty="0" smtClean="0"/>
              <a:t> 64,121   </a:t>
            </a:r>
            <a:r>
              <a:rPr lang="it-IT" dirty="0"/>
              <a:t>BR Brazil</a:t>
            </a:r>
          </a:p>
          <a:p>
            <a:pPr marL="0" indent="0">
              <a:buNone/>
            </a:pPr>
            <a:r>
              <a:rPr lang="it-IT" dirty="0" smtClean="0"/>
              <a:t> 54,637   </a:t>
            </a:r>
            <a:r>
              <a:rPr lang="it-IT" dirty="0"/>
              <a:t>TR </a:t>
            </a:r>
            <a:r>
              <a:rPr lang="it-IT" dirty="0" err="1"/>
              <a:t>Turkey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 52,532   </a:t>
            </a:r>
            <a:r>
              <a:rPr lang="it-IT" dirty="0"/>
              <a:t>US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of America</a:t>
            </a:r>
          </a:p>
          <a:p>
            <a:pPr marL="0" indent="0">
              <a:buNone/>
            </a:pPr>
            <a:r>
              <a:rPr lang="it-IT" dirty="0" smtClean="0"/>
              <a:t> 52,240   </a:t>
            </a:r>
            <a:r>
              <a:rPr lang="it-IT" dirty="0"/>
              <a:t>AR Argentina</a:t>
            </a:r>
          </a:p>
          <a:p>
            <a:pPr marL="0" indent="0">
              <a:buNone/>
            </a:pPr>
            <a:r>
              <a:rPr lang="it-IT" dirty="0" smtClean="0"/>
              <a:t> 48,315   </a:t>
            </a:r>
            <a:r>
              <a:rPr lang="it-IT" dirty="0"/>
              <a:t>CO Colombia</a:t>
            </a:r>
          </a:p>
          <a:p>
            <a:pPr marL="0" indent="0">
              <a:buNone/>
            </a:pPr>
            <a:r>
              <a:rPr lang="it-IT" dirty="0" smtClean="0"/>
              <a:t> 45,216   </a:t>
            </a:r>
            <a:r>
              <a:rPr lang="it-IT" dirty="0"/>
              <a:t>ID Indonesia</a:t>
            </a:r>
          </a:p>
          <a:p>
            <a:pPr marL="0" indent="0">
              <a:buNone/>
            </a:pPr>
            <a:r>
              <a:rPr lang="it-IT" dirty="0" smtClean="0"/>
              <a:t> 39,839   </a:t>
            </a:r>
            <a:r>
              <a:rPr lang="it-IT" dirty="0"/>
              <a:t>PE Peru</a:t>
            </a:r>
          </a:p>
          <a:p>
            <a:pPr marL="0" indent="0">
              <a:buNone/>
            </a:pPr>
            <a:r>
              <a:rPr lang="it-IT" dirty="0" smtClean="0"/>
              <a:t> 36,962   </a:t>
            </a:r>
            <a:r>
              <a:rPr lang="it-IT" dirty="0"/>
              <a:t>RU Russian </a:t>
            </a:r>
            <a:r>
              <a:rPr lang="it-IT" dirty="0" err="1"/>
              <a:t>Federation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 34,529   </a:t>
            </a:r>
            <a:r>
              <a:rPr lang="it-IT" dirty="0"/>
              <a:t>PH Philippines</a:t>
            </a:r>
          </a:p>
          <a:p>
            <a:pPr marL="0" indent="0">
              <a:buNone/>
            </a:pPr>
            <a:r>
              <a:rPr lang="hu-HU" dirty="0" smtClean="0"/>
              <a:t> 33,899   </a:t>
            </a:r>
            <a:r>
              <a:rPr lang="hu-HU" dirty="0"/>
              <a:t>EG Egypt</a:t>
            </a:r>
          </a:p>
          <a:p>
            <a:pPr marL="0" indent="0">
              <a:buNone/>
            </a:pPr>
            <a:r>
              <a:rPr lang="pl-PL" dirty="0" smtClean="0"/>
              <a:t> 22,983   </a:t>
            </a:r>
            <a:r>
              <a:rPr lang="pl-PL" dirty="0"/>
              <a:t>TW Taiwan</a:t>
            </a:r>
          </a:p>
          <a:p>
            <a:pPr marL="0" indent="0">
              <a:buNone/>
            </a:pPr>
            <a:r>
              <a:rPr lang="pl-PL" dirty="0" smtClean="0"/>
              <a:t> 22,712   </a:t>
            </a:r>
            <a:r>
              <a:rPr lang="pl-PL" dirty="0"/>
              <a:t>RO Romania</a:t>
            </a:r>
          </a:p>
          <a:p>
            <a:pPr marL="0" indent="0">
              <a:buNone/>
            </a:pPr>
            <a:r>
              <a:rPr lang="pl-PL" dirty="0" smtClean="0"/>
              <a:t> 22,490   </a:t>
            </a:r>
            <a:r>
              <a:rPr lang="pl-PL" dirty="0"/>
              <a:t>UA </a:t>
            </a:r>
            <a:r>
              <a:rPr lang="pl-PL" dirty="0" err="1"/>
              <a:t>Ukraine</a:t>
            </a:r>
            <a:endParaRPr lang="pl-PL" dirty="0"/>
          </a:p>
          <a:p>
            <a:pPr marL="0" indent="0">
              <a:buNone/>
            </a:pPr>
            <a:r>
              <a:rPr lang="fi-FI" dirty="0" smtClean="0"/>
              <a:t> 22,403   </a:t>
            </a:r>
            <a:r>
              <a:rPr lang="fi-FI" dirty="0"/>
              <a:t>ES Spain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4649" y="2412072"/>
            <a:ext cx="530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IP address to country code mapping for </a:t>
            </a:r>
          </a:p>
          <a:p>
            <a:r>
              <a:rPr lang="en-US" dirty="0">
                <a:latin typeface="AhnbergHand"/>
                <a:cs typeface="AhnbergHand"/>
              </a:rPr>
              <a:t>e</a:t>
            </a:r>
            <a:r>
              <a:rPr lang="en-US" dirty="0" smtClean="0">
                <a:latin typeface="AhnbergHand"/>
                <a:cs typeface="AhnbergHand"/>
              </a:rPr>
              <a:t>xperiments placed on the 24</a:t>
            </a:r>
            <a:r>
              <a:rPr lang="en-US" baseline="30000" dirty="0" smtClean="0">
                <a:latin typeface="AhnbergHand"/>
                <a:cs typeface="AhnbergHand"/>
              </a:rPr>
              <a:t>th</a:t>
            </a:r>
            <a:r>
              <a:rPr lang="en-US" dirty="0" smtClean="0">
                <a:latin typeface="AhnbergHand"/>
                <a:cs typeface="AhnbergHand"/>
              </a:rPr>
              <a:t> May 2015</a:t>
            </a:r>
          </a:p>
        </p:txBody>
      </p:sp>
    </p:spTree>
    <p:extLst>
      <p:ext uri="{BB962C8B-B14F-4D97-AF65-F5344CB8AC3E}">
        <p14:creationId xmlns:p14="http://schemas.microsoft.com/office/powerpoint/2010/main" val="521798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ITU-T Internet User Census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167"/>
            <a:ext cx="3290164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155,430   VN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Vietnam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103,517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CN China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92,107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MX Mexico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79,092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 Thailand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73,702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IN India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65,402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PK Pakistan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64,121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BR Brazil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54,637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TR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Turkey</a:t>
            </a:r>
            <a:endParaRPr lang="it-IT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52,532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US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United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States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of America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52,240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AR Argentina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48,315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CO Colombia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45,216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ID Indonesia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39,839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PE Peru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36,962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RU Russian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Federation</a:t>
            </a:r>
            <a:endParaRPr lang="it-IT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400" dirty="0" smtClean="0">
                <a:solidFill>
                  <a:schemeClr val="bg1">
                    <a:lumMod val="65000"/>
                  </a:schemeClr>
                </a:solidFill>
              </a:rPr>
              <a:t> 34,529   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PH Philippines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400" dirty="0" smtClean="0">
                <a:solidFill>
                  <a:schemeClr val="bg1">
                    <a:lumMod val="65000"/>
                  </a:schemeClr>
                </a:solidFill>
              </a:rPr>
              <a:t> 33,899   </a:t>
            </a:r>
            <a:r>
              <a:rPr lang="hu-HU" sz="1400" dirty="0">
                <a:solidFill>
                  <a:schemeClr val="bg1">
                    <a:lumMod val="65000"/>
                  </a:schemeClr>
                </a:solidFill>
              </a:rPr>
              <a:t>EG Egypt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 smtClean="0">
                <a:solidFill>
                  <a:schemeClr val="bg1">
                    <a:lumMod val="65000"/>
                  </a:schemeClr>
                </a:solidFill>
              </a:rPr>
              <a:t> 22,983   </a:t>
            </a:r>
            <a:r>
              <a:rPr lang="pl-PL" sz="1400" dirty="0">
                <a:solidFill>
                  <a:schemeClr val="bg1">
                    <a:lumMod val="65000"/>
                  </a:schemeClr>
                </a:solidFill>
              </a:rPr>
              <a:t>TW Taiwan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 smtClean="0">
                <a:solidFill>
                  <a:schemeClr val="bg1">
                    <a:lumMod val="65000"/>
                  </a:schemeClr>
                </a:solidFill>
              </a:rPr>
              <a:t> 22,712   </a:t>
            </a:r>
            <a:r>
              <a:rPr lang="pl-PL" sz="1400" dirty="0">
                <a:solidFill>
                  <a:schemeClr val="bg1">
                    <a:lumMod val="65000"/>
                  </a:schemeClr>
                </a:solidFill>
              </a:rPr>
              <a:t>RO Romania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400" dirty="0" smtClean="0">
                <a:solidFill>
                  <a:schemeClr val="bg1">
                    <a:lumMod val="65000"/>
                  </a:schemeClr>
                </a:solidFill>
              </a:rPr>
              <a:t> 22,490   </a:t>
            </a:r>
            <a:r>
              <a:rPr lang="pl-PL" sz="1400" dirty="0">
                <a:solidFill>
                  <a:schemeClr val="bg1">
                    <a:lumMod val="65000"/>
                  </a:schemeClr>
                </a:solidFill>
              </a:rPr>
              <a:t>UA </a:t>
            </a:r>
            <a:r>
              <a:rPr lang="pl-PL" sz="1400" dirty="0" err="1">
                <a:solidFill>
                  <a:schemeClr val="bg1">
                    <a:lumMod val="65000"/>
                  </a:schemeClr>
                </a:solidFill>
              </a:rPr>
              <a:t>Ukraine</a:t>
            </a:r>
            <a:endParaRPr lang="pl-PL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 smtClean="0">
                <a:solidFill>
                  <a:schemeClr val="bg1">
                    <a:lumMod val="65000"/>
                  </a:schemeClr>
                </a:solidFill>
              </a:rPr>
              <a:t> 22,403   </a:t>
            </a:r>
            <a:r>
              <a:rPr lang="fi-FI" sz="1400" dirty="0">
                <a:solidFill>
                  <a:schemeClr val="bg1">
                    <a:lumMod val="65000"/>
                  </a:schemeClr>
                </a:solidFill>
              </a:rPr>
              <a:t>ES Spain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190413" y="1434167"/>
            <a:ext cx="496841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668,493,485 </a:t>
            </a:r>
            <a:r>
              <a:rPr lang="en-US" sz="1400" dirty="0"/>
              <a:t>China</a:t>
            </a:r>
          </a:p>
          <a:p>
            <a:r>
              <a:rPr lang="en-US" sz="1400" dirty="0" smtClean="0"/>
              <a:t>282,384872 </a:t>
            </a:r>
            <a:r>
              <a:rPr lang="en-US" sz="1400" dirty="0"/>
              <a:t>United States of America</a:t>
            </a:r>
          </a:p>
          <a:p>
            <a:r>
              <a:rPr lang="en-US" sz="1400" dirty="0" smtClean="0"/>
              <a:t>252,482905 </a:t>
            </a:r>
            <a:r>
              <a:rPr lang="en-US" sz="1400" dirty="0"/>
              <a:t>India</a:t>
            </a:r>
          </a:p>
          <a:p>
            <a:r>
              <a:rPr lang="it-IT" sz="1400" dirty="0" smtClean="0"/>
              <a:t>110,345878 </a:t>
            </a:r>
            <a:r>
              <a:rPr lang="it-IT" sz="1400" dirty="0"/>
              <a:t>Brazil</a:t>
            </a:r>
          </a:p>
          <a:p>
            <a:r>
              <a:rPr lang="it-IT" sz="1400" dirty="0" smtClean="0"/>
              <a:t>109,390190 </a:t>
            </a:r>
            <a:r>
              <a:rPr lang="it-IT" sz="1400" dirty="0"/>
              <a:t>Japan</a:t>
            </a:r>
          </a:p>
          <a:p>
            <a:r>
              <a:rPr lang="it-IT" sz="1400" dirty="0" smtClean="0"/>
              <a:t>  87,305661 </a:t>
            </a:r>
            <a:r>
              <a:rPr lang="it-IT" sz="1400" dirty="0"/>
              <a:t>Russian </a:t>
            </a:r>
            <a:r>
              <a:rPr lang="it-IT" sz="1400" dirty="0" err="1"/>
              <a:t>Federation</a:t>
            </a:r>
            <a:endParaRPr lang="it-IT" sz="1400" dirty="0"/>
          </a:p>
          <a:p>
            <a:r>
              <a:rPr lang="it-IT" sz="1400" dirty="0" smtClean="0"/>
              <a:t>  72,663301 </a:t>
            </a:r>
            <a:r>
              <a:rPr lang="it-IT" sz="1400" dirty="0"/>
              <a:t>Nigeria</a:t>
            </a:r>
          </a:p>
          <a:p>
            <a:r>
              <a:rPr lang="es-ES_tradnl" sz="1400" dirty="0" smtClean="0"/>
              <a:t>  71,823404 </a:t>
            </a:r>
            <a:r>
              <a:rPr lang="es-ES_tradnl" sz="1400" dirty="0"/>
              <a:t>Indonesia</a:t>
            </a:r>
          </a:p>
          <a:p>
            <a:r>
              <a:rPr lang="en-US" sz="1400" dirty="0" smtClean="0"/>
              <a:t>  71,174958 </a:t>
            </a:r>
            <a:r>
              <a:rPr lang="en-US" sz="1400" dirty="0"/>
              <a:t>Germany</a:t>
            </a:r>
          </a:p>
          <a:p>
            <a:r>
              <a:rPr lang="en-US" sz="1400" dirty="0" smtClean="0"/>
              <a:t>  61,579582 </a:t>
            </a:r>
            <a:r>
              <a:rPr lang="en-US" sz="1400" dirty="0"/>
              <a:t>Mexico</a:t>
            </a:r>
          </a:p>
          <a:p>
            <a:r>
              <a:rPr lang="en-US" sz="1400" dirty="0" smtClean="0"/>
              <a:t>  57,306333 </a:t>
            </a:r>
            <a:r>
              <a:rPr lang="en-US" sz="1400" dirty="0"/>
              <a:t>United Kingdom of Great Britain and Northern Ireland</a:t>
            </a:r>
          </a:p>
          <a:p>
            <a:r>
              <a:rPr lang="en-US" sz="1400" dirty="0" smtClean="0"/>
              <a:t>  54,114094 </a:t>
            </a:r>
            <a:r>
              <a:rPr lang="en-US" sz="1400" dirty="0"/>
              <a:t>France</a:t>
            </a:r>
          </a:p>
          <a:p>
            <a:r>
              <a:rPr lang="en-US" sz="1400" dirty="0" smtClean="0"/>
              <a:t>  45,416941 </a:t>
            </a:r>
            <a:r>
              <a:rPr lang="en-US" sz="1400" dirty="0"/>
              <a:t>Iran (Islamic Republic of)</a:t>
            </a:r>
          </a:p>
          <a:p>
            <a:r>
              <a:rPr lang="hu-HU" sz="1400" dirty="0" smtClean="0"/>
              <a:t>  45,019465 </a:t>
            </a:r>
            <a:r>
              <a:rPr lang="hu-HU" sz="1400" dirty="0"/>
              <a:t>Egypt</a:t>
            </a:r>
          </a:p>
          <a:p>
            <a:r>
              <a:rPr lang="en-US" sz="1400" dirty="0" smtClean="0"/>
              <a:t>  42,187842 </a:t>
            </a:r>
            <a:r>
              <a:rPr lang="en-US" sz="1400" dirty="0"/>
              <a:t>Republic of Korea</a:t>
            </a:r>
          </a:p>
          <a:p>
            <a:r>
              <a:rPr lang="en-US" sz="1400" dirty="0" smtClean="0"/>
              <a:t>  41,780667 </a:t>
            </a:r>
            <a:r>
              <a:rPr lang="en-US" sz="1400" dirty="0"/>
              <a:t>Philippines</a:t>
            </a:r>
          </a:p>
          <a:p>
            <a:r>
              <a:rPr lang="en-US" sz="1400" dirty="0" smtClean="0"/>
              <a:t>  40,980368 </a:t>
            </a:r>
            <a:r>
              <a:rPr lang="en-US" sz="1400" dirty="0"/>
              <a:t>Vietnam</a:t>
            </a:r>
          </a:p>
          <a:p>
            <a:r>
              <a:rPr lang="sv-SE" sz="1400" dirty="0" smtClean="0"/>
              <a:t>  39,256999 </a:t>
            </a:r>
            <a:r>
              <a:rPr lang="sv-SE" sz="1400" dirty="0"/>
              <a:t>Bangladesh</a:t>
            </a:r>
          </a:p>
          <a:p>
            <a:r>
              <a:rPr lang="cs-CZ" sz="1400" dirty="0" smtClean="0"/>
              <a:t>  35,793673 </a:t>
            </a:r>
            <a:r>
              <a:rPr lang="cs-CZ" sz="1400" dirty="0"/>
              <a:t>Italy</a:t>
            </a:r>
          </a:p>
          <a:p>
            <a:r>
              <a:rPr lang="cs-CZ" sz="1400" dirty="0" smtClean="0"/>
              <a:t>  35,503461 </a:t>
            </a:r>
            <a:r>
              <a:rPr lang="cs-CZ" sz="1400" dirty="0" err="1"/>
              <a:t>Turkey</a:t>
            </a:r>
            <a:endParaRPr lang="cs-CZ" sz="1400" dirty="0"/>
          </a:p>
          <a:p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63750" y="1630710"/>
            <a:ext cx="2155910" cy="3386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959919" y="1630710"/>
            <a:ext cx="2230494" cy="188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38315" y="2046228"/>
            <a:ext cx="2218628" cy="1513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60075" y="5960130"/>
            <a:ext cx="508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ITU’s estimates of number of Internet users per country</a:t>
            </a:r>
          </a:p>
        </p:txBody>
      </p:sp>
    </p:spTree>
    <p:extLst>
      <p:ext uri="{BB962C8B-B14F-4D97-AF65-F5344CB8AC3E}">
        <p14:creationId xmlns:p14="http://schemas.microsoft.com/office/powerpoint/2010/main" val="3324536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“Weighting” sample data to correct AD Placement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“weight” the raw data by:</a:t>
            </a:r>
          </a:p>
          <a:p>
            <a:pPr lvl="1"/>
            <a:r>
              <a:rPr lang="en-US" dirty="0" err="1" smtClean="0"/>
              <a:t>Geolocating</a:t>
            </a:r>
            <a:r>
              <a:rPr lang="en-US" dirty="0" smtClean="0"/>
              <a:t> the IP address to a particular country</a:t>
            </a:r>
          </a:p>
          <a:p>
            <a:pPr lvl="1"/>
            <a:r>
              <a:rPr lang="en-US" dirty="0" smtClean="0"/>
              <a:t>Multiplying the sample by the relative weight of the country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5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question?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many users do &lt;x&gt;?</a:t>
            </a:r>
          </a:p>
          <a:p>
            <a:pPr marL="400050" lvl="1" indent="0">
              <a:buNone/>
            </a:pPr>
            <a:endParaRPr lang="en-US" dirty="0"/>
          </a:p>
          <a:p>
            <a:pPr marL="1257300" lvl="2" indent="-457200"/>
            <a:r>
              <a:rPr lang="en-US" dirty="0" smtClean="0"/>
              <a:t>How many users can are running IPv6?</a:t>
            </a:r>
          </a:p>
          <a:p>
            <a:pPr marL="1257300" lvl="2" indent="-457200"/>
            <a:r>
              <a:rPr lang="en-US" dirty="0" smtClean="0"/>
              <a:t>How many users are using  DNSSEC validation?</a:t>
            </a:r>
          </a:p>
          <a:p>
            <a:pPr marL="1257300" lvl="2" indent="-457200"/>
            <a:r>
              <a:rPr lang="en-US" dirty="0" smtClean="0"/>
              <a:t>How many users support ECDSA in </a:t>
            </a:r>
            <a:r>
              <a:rPr lang="en-US" dirty="0"/>
              <a:t>d</a:t>
            </a:r>
            <a:r>
              <a:rPr lang="en-US" dirty="0" smtClean="0"/>
              <a:t>igital signatures in DNSSEC?</a:t>
            </a:r>
          </a:p>
          <a:p>
            <a:pPr marL="800100" lvl="2" indent="0">
              <a:buNone/>
            </a:pPr>
            <a:r>
              <a:rPr lang="en-US" dirty="0" smtClean="0"/>
              <a:t>      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7451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the Results</a:t>
            </a:r>
            <a:endParaRPr lang="en-US" dirty="0"/>
          </a:p>
        </p:txBody>
      </p:sp>
      <p:pic>
        <p:nvPicPr>
          <p:cNvPr id="6" name="Content Placeholder 5" descr="Screen Shot 2015-05-31 at 3.50.1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-471"/>
          <a:stretch/>
        </p:blipFill>
        <p:spPr>
          <a:xfrm>
            <a:off x="664863" y="2137164"/>
            <a:ext cx="7876072" cy="3172982"/>
          </a:xfrm>
        </p:spPr>
      </p:pic>
      <p:sp>
        <p:nvSpPr>
          <p:cNvPr id="3" name="Freeform 2"/>
          <p:cNvSpPr/>
          <p:nvPr/>
        </p:nvSpPr>
        <p:spPr>
          <a:xfrm>
            <a:off x="7228256" y="1351454"/>
            <a:ext cx="708257" cy="773429"/>
          </a:xfrm>
          <a:custGeom>
            <a:avLst/>
            <a:gdLst>
              <a:gd name="connsiteX0" fmla="*/ 0 w 708257"/>
              <a:gd name="connsiteY0" fmla="*/ 37832 h 773429"/>
              <a:gd name="connsiteX1" fmla="*/ 400623 w 708257"/>
              <a:gd name="connsiteY1" fmla="*/ 80448 h 773429"/>
              <a:gd name="connsiteX2" fmla="*/ 664863 w 708257"/>
              <a:gd name="connsiteY2" fmla="*/ 753783 h 773429"/>
              <a:gd name="connsiteX3" fmla="*/ 698959 w 708257"/>
              <a:gd name="connsiteY3" fmla="*/ 498086 h 773429"/>
              <a:gd name="connsiteX4" fmla="*/ 690435 w 708257"/>
              <a:gd name="connsiteY4" fmla="*/ 770829 h 773429"/>
              <a:gd name="connsiteX5" fmla="*/ 511433 w 708257"/>
              <a:gd name="connsiteY5" fmla="*/ 642981 h 77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257" h="773429">
                <a:moveTo>
                  <a:pt x="0" y="37832"/>
                </a:moveTo>
                <a:cubicBezTo>
                  <a:pt x="144906" y="-523"/>
                  <a:pt x="289813" y="-38877"/>
                  <a:pt x="400623" y="80448"/>
                </a:cubicBezTo>
                <a:cubicBezTo>
                  <a:pt x="511434" y="199773"/>
                  <a:pt x="615140" y="684177"/>
                  <a:pt x="664863" y="753783"/>
                </a:cubicBezTo>
                <a:cubicBezTo>
                  <a:pt x="714586" y="823389"/>
                  <a:pt x="694697" y="495245"/>
                  <a:pt x="698959" y="498086"/>
                </a:cubicBezTo>
                <a:cubicBezTo>
                  <a:pt x="703221" y="500927"/>
                  <a:pt x="721689" y="746680"/>
                  <a:pt x="690435" y="770829"/>
                </a:cubicBezTo>
                <a:cubicBezTo>
                  <a:pt x="659181" y="794978"/>
                  <a:pt x="511433" y="642981"/>
                  <a:pt x="511433" y="64298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49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the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It’s not perfect by any means, but it is a reasonable first pass to correct for the implicit ad placement bias in the raw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 now we have a method to measure a sample of Internet users and a process that can relate that measurement back to the Internet as a whole.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can we use this?</a:t>
            </a:r>
          </a:p>
        </p:txBody>
      </p:sp>
    </p:spTree>
    <p:extLst>
      <p:ext uri="{BB962C8B-B14F-4D97-AF65-F5344CB8AC3E}">
        <p14:creationId xmlns:p14="http://schemas.microsoft.com/office/powerpoint/2010/main" val="10462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Generic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Seed a user’s browser with a set of tasks that cause identifiable traffic at instrumented servers</a:t>
            </a:r>
          </a:p>
          <a:p>
            <a:r>
              <a:rPr lang="en-US" dirty="0" smtClean="0"/>
              <a:t>Rely on unique </a:t>
            </a:r>
            <a:r>
              <a:rPr lang="en-US" dirty="0" err="1" smtClean="0"/>
              <a:t>dns</a:t>
            </a:r>
            <a:r>
              <a:rPr lang="en-US" dirty="0" smtClean="0"/>
              <a:t> names to ensure that DNS/Web caching is not used</a:t>
            </a:r>
          </a:p>
          <a:p>
            <a:r>
              <a:rPr lang="en-US" dirty="0" smtClean="0"/>
              <a:t>The servers collect DNS and Web activity traces that match the URLs in the provided tasks</a:t>
            </a:r>
          </a:p>
          <a:p>
            <a:r>
              <a:rPr lang="en-US" dirty="0" smtClean="0"/>
              <a:t>Analysis of server logs provides measurement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44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allow?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providing an end user with a set of URLs to retrieve we can examine:</a:t>
            </a:r>
          </a:p>
          <a:p>
            <a:pPr lvl="1"/>
            <a:r>
              <a:rPr lang="en-US" dirty="0" smtClean="0"/>
              <a:t>Protocol </a:t>
            </a:r>
            <a:r>
              <a:rPr lang="en-US" dirty="0" err="1" smtClean="0"/>
              <a:t>behaviour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e</a:t>
            </a:r>
            <a:r>
              <a:rPr lang="en-US" dirty="0" smtClean="0"/>
              <a:t>.g.: V4 </a:t>
            </a:r>
            <a:r>
              <a:rPr lang="en-US" dirty="0" err="1" smtClean="0"/>
              <a:t>vs</a:t>
            </a:r>
            <a:r>
              <a:rPr lang="en-US" dirty="0" smtClean="0"/>
              <a:t> V6, protocol performance, connection failure rate</a:t>
            </a:r>
          </a:p>
          <a:p>
            <a:pPr lvl="1"/>
            <a:r>
              <a:rPr lang="en-US" dirty="0" smtClean="0"/>
              <a:t>DNS </a:t>
            </a:r>
            <a:r>
              <a:rPr lang="en-US" dirty="0" err="1" smtClean="0"/>
              <a:t>behaviours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e</a:t>
            </a:r>
            <a:r>
              <a:rPr lang="en-US" dirty="0" smtClean="0"/>
              <a:t>.g.: DNSSEC use, DNS resolution performance, DNS response size, crypto protocol performance,…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9591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IPv6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91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IPv6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600" dirty="0" smtClean="0"/>
              <a:t>Client is given 4 unique URLs to load:</a:t>
            </a:r>
          </a:p>
          <a:p>
            <a:pPr marL="1200150" lvl="2" indent="-342900"/>
            <a:r>
              <a:rPr lang="en-US" sz="2200" dirty="0" smtClean="0"/>
              <a:t>Dual Stack object</a:t>
            </a:r>
          </a:p>
          <a:p>
            <a:pPr marL="1200150" lvl="2" indent="-342900"/>
            <a:r>
              <a:rPr lang="en-US" sz="2200" dirty="0" smtClean="0"/>
              <a:t>V4-</a:t>
            </a:r>
            <a:r>
              <a:rPr lang="en-US" sz="2200" dirty="0"/>
              <a:t>o</a:t>
            </a:r>
            <a:r>
              <a:rPr lang="en-US" sz="2200" dirty="0" smtClean="0"/>
              <a:t>nly object</a:t>
            </a:r>
          </a:p>
          <a:p>
            <a:pPr marL="1200150" lvl="2" indent="-342900"/>
            <a:r>
              <a:rPr lang="en-US" sz="2200" dirty="0" smtClean="0"/>
              <a:t>V6-only object</a:t>
            </a:r>
          </a:p>
          <a:p>
            <a:pPr marL="1200150" lvl="2" indent="-342900"/>
            <a:r>
              <a:rPr lang="en-US" sz="2200" dirty="0" smtClean="0"/>
              <a:t>Result reporting URL (10 second timer)</a:t>
            </a:r>
          </a:p>
          <a:p>
            <a:pPr marL="1200150" lvl="2" indent="-342900"/>
            <a:endParaRPr lang="en-US" sz="2200" dirty="0"/>
          </a:p>
          <a:p>
            <a:pPr marL="457200" lvl="1" indent="0">
              <a:buNone/>
            </a:pPr>
            <a:r>
              <a:rPr lang="en-US" sz="2600" dirty="0" smtClean="0"/>
              <a:t>We want to compare the number of end devices that can retrieve the V6-only object to the number of devices that can retrieve the V4-only object (V6 Capable)</a:t>
            </a:r>
          </a:p>
          <a:p>
            <a:pPr marL="457200" lvl="1" indent="0">
              <a:buNone/>
            </a:pPr>
            <a:r>
              <a:rPr lang="en-US" sz="2600" dirty="0" smtClean="0"/>
              <a:t>We can also look at the number of end devices that use IPv6 to retrieve the Dual Stack Object (V6 Preferred)</a:t>
            </a:r>
          </a:p>
        </p:txBody>
      </p:sp>
    </p:spTree>
    <p:extLst>
      <p:ext uri="{BB962C8B-B14F-4D97-AF65-F5344CB8AC3E}">
        <p14:creationId xmlns:p14="http://schemas.microsoft.com/office/powerpoint/2010/main" val="2423736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Deployment</a:t>
            </a:r>
            <a:endParaRPr lang="en-US" dirty="0"/>
          </a:p>
        </p:txBody>
      </p:sp>
      <p:pic>
        <p:nvPicPr>
          <p:cNvPr id="4" name="Content Placeholder 3" descr="Screen Shot 2015-05-31 at 11.02.2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8" b="-1224"/>
          <a:stretch/>
        </p:blipFill>
        <p:spPr>
          <a:xfrm>
            <a:off x="457200" y="1417638"/>
            <a:ext cx="8229600" cy="4885685"/>
          </a:xfrm>
        </p:spPr>
      </p:pic>
    </p:spTree>
    <p:extLst>
      <p:ext uri="{BB962C8B-B14F-4D97-AF65-F5344CB8AC3E}">
        <p14:creationId xmlns:p14="http://schemas.microsoft.com/office/powerpoint/2010/main" val="3574836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IPv6 Deployment in the US</a:t>
            </a:r>
            <a:endParaRPr lang="en-US" dirty="0"/>
          </a:p>
        </p:txBody>
      </p:sp>
      <p:pic>
        <p:nvPicPr>
          <p:cNvPr id="4" name="Content Placeholder 3" descr="Screen Shot 2015-05-31 at 11.07.12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9" b="-1549"/>
          <a:stretch/>
        </p:blipFill>
        <p:spPr>
          <a:xfrm>
            <a:off x="457200" y="1505272"/>
            <a:ext cx="8229600" cy="4743172"/>
          </a:xfrm>
        </p:spPr>
      </p:pic>
    </p:spTree>
    <p:extLst>
      <p:ext uri="{BB962C8B-B14F-4D97-AF65-F5344CB8AC3E}">
        <p14:creationId xmlns:p14="http://schemas.microsoft.com/office/powerpoint/2010/main" val="3298311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IPv6 Deployment in Comcast</a:t>
            </a:r>
            <a:endParaRPr lang="en-US" dirty="0"/>
          </a:p>
        </p:txBody>
      </p:sp>
      <p:pic>
        <p:nvPicPr>
          <p:cNvPr id="4" name="Content Placeholder 3" descr="Screen Shot 2015-05-31 at 11.08.32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r="1854"/>
          <a:stretch/>
        </p:blipFill>
        <p:spPr>
          <a:xfrm>
            <a:off x="290068" y="1670759"/>
            <a:ext cx="10136699" cy="4525963"/>
          </a:xfrm>
        </p:spPr>
      </p:pic>
    </p:spTree>
    <p:extLst>
      <p:ext uri="{BB962C8B-B14F-4D97-AF65-F5344CB8AC3E}">
        <p14:creationId xmlns:p14="http://schemas.microsoft.com/office/powerpoint/2010/main" val="1924689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DNS </a:t>
            </a:r>
            <a:r>
              <a:rPr lang="en-US" dirty="0" err="1" smtClean="0"/>
              <a:t>Behaviours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0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“Measurable”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much traffic uses IPv6?</a:t>
            </a:r>
          </a:p>
          <a:p>
            <a:r>
              <a:rPr lang="en-US" sz="2800" dirty="0" smtClean="0"/>
              <a:t>How many connections use IPv6?</a:t>
            </a:r>
          </a:p>
          <a:p>
            <a:r>
              <a:rPr lang="en-US" sz="2800" dirty="0" smtClean="0"/>
              <a:t>How many routes are IPv6 routes?</a:t>
            </a:r>
          </a:p>
          <a:p>
            <a:r>
              <a:rPr lang="en-US" sz="2800" dirty="0" smtClean="0"/>
              <a:t>How many service providers offer IPv6?</a:t>
            </a:r>
          </a:p>
          <a:p>
            <a:r>
              <a:rPr lang="en-US" sz="2800" dirty="0" smtClean="0"/>
              <a:t>How many domain names have AAAA RRs?</a:t>
            </a:r>
          </a:p>
          <a:p>
            <a:r>
              <a:rPr lang="en-US" sz="2800" dirty="0" smtClean="0"/>
              <a:t>How many domains are DNSSEC signed?</a:t>
            </a:r>
          </a:p>
          <a:p>
            <a:r>
              <a:rPr lang="en-US" sz="2800" dirty="0" smtClean="0"/>
              <a:t>How many DNS queries are made over IPv6?</a:t>
            </a:r>
          </a:p>
          <a:p>
            <a:pPr marL="0" indent="0">
              <a:buNone/>
            </a:pPr>
            <a:r>
              <a:rPr lang="en-US" sz="2800" dirty="0" smtClean="0"/>
              <a:t>     …</a:t>
            </a:r>
          </a:p>
        </p:txBody>
      </p:sp>
    </p:spTree>
    <p:extLst>
      <p:ext uri="{BB962C8B-B14F-4D97-AF65-F5344CB8AC3E}">
        <p14:creationId xmlns:p14="http://schemas.microsoft.com/office/powerpoint/2010/main" val="657696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DNS </a:t>
            </a:r>
            <a:r>
              <a:rPr lang="en-US" dirty="0" err="1" smtClean="0"/>
              <a:t>behaviour</a:t>
            </a:r>
            <a:r>
              <a:rPr lang="en-US" dirty="0" smtClean="0"/>
              <a:t> </a:t>
            </a:r>
            <a:r>
              <a:rPr lang="en-US" baseline="0" dirty="0" smtClean="0"/>
              <a:t>is “messy”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21893" y="1746702"/>
            <a:ext cx="702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What we would like to think happens in DNS resolution!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237063" y="2143025"/>
            <a:ext cx="466542" cy="26686"/>
          </a:xfrm>
          <a:custGeom>
            <a:avLst/>
            <a:gdLst>
              <a:gd name="connsiteX0" fmla="*/ 0 w 466542"/>
              <a:gd name="connsiteY0" fmla="*/ 26686 h 26686"/>
              <a:gd name="connsiteX1" fmla="*/ 241911 w 466542"/>
              <a:gd name="connsiteY1" fmla="*/ 766 h 26686"/>
              <a:gd name="connsiteX2" fmla="*/ 466542 w 466542"/>
              <a:gd name="connsiteY2" fmla="*/ 9406 h 2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542" h="26686">
                <a:moveTo>
                  <a:pt x="0" y="26686"/>
                </a:moveTo>
                <a:cubicBezTo>
                  <a:pt x="82077" y="15166"/>
                  <a:pt x="164154" y="3646"/>
                  <a:pt x="241911" y="766"/>
                </a:cubicBezTo>
                <a:cubicBezTo>
                  <a:pt x="319668" y="-2114"/>
                  <a:pt x="393105" y="3646"/>
                  <a:pt x="466542" y="9406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1" y="4300168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hnbergHand"/>
                <a:cs typeface="AhnbergHand"/>
              </a:rPr>
              <a:t>Client</a:t>
            </a:r>
            <a:endParaRPr lang="en-US" sz="2000" b="1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878417" y="4017355"/>
            <a:ext cx="1771154" cy="898617"/>
          </a:xfrm>
          <a:custGeom>
            <a:avLst/>
            <a:gdLst>
              <a:gd name="connsiteX0" fmla="*/ 0 w 1771154"/>
              <a:gd name="connsiteY0" fmla="*/ 4312 h 898617"/>
              <a:gd name="connsiteX1" fmla="*/ 63500 w 1771154"/>
              <a:gd name="connsiteY1" fmla="*/ 850978 h 898617"/>
              <a:gd name="connsiteX2" fmla="*/ 84666 w 1771154"/>
              <a:gd name="connsiteY2" fmla="*/ 798062 h 898617"/>
              <a:gd name="connsiteX3" fmla="*/ 1629833 w 1771154"/>
              <a:gd name="connsiteY3" fmla="*/ 829812 h 898617"/>
              <a:gd name="connsiteX4" fmla="*/ 1682750 w 1771154"/>
              <a:gd name="connsiteY4" fmla="*/ 57228 h 898617"/>
              <a:gd name="connsiteX5" fmla="*/ 1471083 w 1771154"/>
              <a:gd name="connsiteY5" fmla="*/ 57228 h 898617"/>
              <a:gd name="connsiteX6" fmla="*/ 201083 w 1771154"/>
              <a:gd name="connsiteY6" fmla="*/ 99562 h 8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1154" h="898617">
                <a:moveTo>
                  <a:pt x="0" y="4312"/>
                </a:moveTo>
                <a:cubicBezTo>
                  <a:pt x="24694" y="361499"/>
                  <a:pt x="49389" y="718686"/>
                  <a:pt x="63500" y="850978"/>
                </a:cubicBezTo>
                <a:cubicBezTo>
                  <a:pt x="77611" y="983270"/>
                  <a:pt x="84666" y="798062"/>
                  <a:pt x="84666" y="798062"/>
                </a:cubicBezTo>
                <a:cubicBezTo>
                  <a:pt x="345721" y="794534"/>
                  <a:pt x="1363486" y="953284"/>
                  <a:pt x="1629833" y="829812"/>
                </a:cubicBezTo>
                <a:cubicBezTo>
                  <a:pt x="1896180" y="706340"/>
                  <a:pt x="1709208" y="185992"/>
                  <a:pt x="1682750" y="57228"/>
                </a:cubicBezTo>
                <a:cubicBezTo>
                  <a:pt x="1656292" y="-71536"/>
                  <a:pt x="1471083" y="57228"/>
                  <a:pt x="1471083" y="57228"/>
                </a:cubicBezTo>
                <a:lnTo>
                  <a:pt x="201083" y="99562"/>
                </a:lnTo>
              </a:path>
            </a:pathLst>
          </a:cu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64986" y="4204917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DNS Resolver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352772" y="3909742"/>
            <a:ext cx="2308339" cy="980623"/>
          </a:xfrm>
          <a:custGeom>
            <a:avLst/>
            <a:gdLst>
              <a:gd name="connsiteX0" fmla="*/ 139728 w 2308339"/>
              <a:gd name="connsiteY0" fmla="*/ 905675 h 980623"/>
              <a:gd name="connsiteX1" fmla="*/ 192645 w 2308339"/>
              <a:gd name="connsiteY1" fmla="*/ 884508 h 980623"/>
              <a:gd name="connsiteX2" fmla="*/ 2139978 w 2308339"/>
              <a:gd name="connsiteY2" fmla="*/ 884508 h 980623"/>
              <a:gd name="connsiteX3" fmla="*/ 2203478 w 2308339"/>
              <a:gd name="connsiteY3" fmla="*/ 926841 h 980623"/>
              <a:gd name="connsiteX4" fmla="*/ 2118811 w 2308339"/>
              <a:gd name="connsiteY4" fmla="*/ 48425 h 980623"/>
              <a:gd name="connsiteX5" fmla="*/ 2087061 w 2308339"/>
              <a:gd name="connsiteY5" fmla="*/ 111925 h 980623"/>
              <a:gd name="connsiteX6" fmla="*/ 150311 w 2308339"/>
              <a:gd name="connsiteY6" fmla="*/ 90758 h 980623"/>
              <a:gd name="connsiteX7" fmla="*/ 129145 w 2308339"/>
              <a:gd name="connsiteY7" fmla="*/ 143675 h 980623"/>
              <a:gd name="connsiteX8" fmla="*/ 139728 w 2308339"/>
              <a:gd name="connsiteY8" fmla="*/ 905675 h 9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339" h="980623">
                <a:moveTo>
                  <a:pt x="139728" y="905675"/>
                </a:moveTo>
                <a:cubicBezTo>
                  <a:pt x="150311" y="1029147"/>
                  <a:pt x="-140730" y="888036"/>
                  <a:pt x="192645" y="884508"/>
                </a:cubicBezTo>
                <a:cubicBezTo>
                  <a:pt x="526020" y="880980"/>
                  <a:pt x="1804839" y="877453"/>
                  <a:pt x="2139978" y="884508"/>
                </a:cubicBezTo>
                <a:cubicBezTo>
                  <a:pt x="2475117" y="891563"/>
                  <a:pt x="2207006" y="1066188"/>
                  <a:pt x="2203478" y="926841"/>
                </a:cubicBezTo>
                <a:cubicBezTo>
                  <a:pt x="2199950" y="787494"/>
                  <a:pt x="2138214" y="184244"/>
                  <a:pt x="2118811" y="48425"/>
                </a:cubicBezTo>
                <a:cubicBezTo>
                  <a:pt x="2099408" y="-87394"/>
                  <a:pt x="2415144" y="104870"/>
                  <a:pt x="2087061" y="111925"/>
                </a:cubicBezTo>
                <a:cubicBezTo>
                  <a:pt x="1758978" y="118980"/>
                  <a:pt x="476630" y="85466"/>
                  <a:pt x="150311" y="90758"/>
                </a:cubicBezTo>
                <a:cubicBezTo>
                  <a:pt x="-176008" y="96050"/>
                  <a:pt x="130909" y="6092"/>
                  <a:pt x="129145" y="143675"/>
                </a:cubicBezTo>
                <a:cubicBezTo>
                  <a:pt x="127381" y="281258"/>
                  <a:pt x="129145" y="782203"/>
                  <a:pt x="139728" y="905675"/>
                </a:cubicBezTo>
                <a:close/>
              </a:path>
            </a:pathLst>
          </a:custGeom>
          <a:noFill/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50583" y="3534833"/>
            <a:ext cx="7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hnbergHand"/>
                <a:cs typeface="AhnbergHand"/>
              </a:rPr>
              <a:t>x.y.z</a:t>
            </a:r>
            <a:r>
              <a:rPr lang="en-US" dirty="0" smtClean="0">
                <a:latin typeface="AhnbergHand"/>
                <a:cs typeface="AhnbergHand"/>
              </a:rPr>
              <a:t>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582333" y="4011069"/>
            <a:ext cx="775205" cy="232848"/>
          </a:xfrm>
          <a:custGeom>
            <a:avLst/>
            <a:gdLst>
              <a:gd name="connsiteX0" fmla="*/ 0 w 775205"/>
              <a:gd name="connsiteY0" fmla="*/ 179931 h 232848"/>
              <a:gd name="connsiteX1" fmla="*/ 338667 w 775205"/>
              <a:gd name="connsiteY1" fmla="*/ 14 h 232848"/>
              <a:gd name="connsiteX2" fmla="*/ 762000 w 775205"/>
              <a:gd name="connsiteY2" fmla="*/ 169348 h 232848"/>
              <a:gd name="connsiteX3" fmla="*/ 677334 w 775205"/>
              <a:gd name="connsiteY3" fmla="*/ 63514 h 232848"/>
              <a:gd name="connsiteX4" fmla="*/ 772584 w 775205"/>
              <a:gd name="connsiteY4" fmla="*/ 179931 h 232848"/>
              <a:gd name="connsiteX5" fmla="*/ 656167 w 775205"/>
              <a:gd name="connsiteY5" fmla="*/ 232848 h 23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205" h="232848">
                <a:moveTo>
                  <a:pt x="0" y="179931"/>
                </a:moveTo>
                <a:cubicBezTo>
                  <a:pt x="105833" y="90854"/>
                  <a:pt x="211667" y="1778"/>
                  <a:pt x="338667" y="14"/>
                </a:cubicBezTo>
                <a:cubicBezTo>
                  <a:pt x="465667" y="-1750"/>
                  <a:pt x="705556" y="158765"/>
                  <a:pt x="762000" y="169348"/>
                </a:cubicBezTo>
                <a:cubicBezTo>
                  <a:pt x="818444" y="179931"/>
                  <a:pt x="675570" y="61750"/>
                  <a:pt x="677334" y="63514"/>
                </a:cubicBezTo>
                <a:cubicBezTo>
                  <a:pt x="679098" y="65278"/>
                  <a:pt x="776112" y="151709"/>
                  <a:pt x="772584" y="179931"/>
                </a:cubicBezTo>
                <a:cubicBezTo>
                  <a:pt x="769056" y="208153"/>
                  <a:pt x="656167" y="232848"/>
                  <a:pt x="656167" y="23284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55968" y="3904165"/>
            <a:ext cx="1707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nbergHand"/>
                <a:cs typeface="AhnbergHand"/>
              </a:rPr>
              <a:t>Authoritative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AhnbergHand"/>
                <a:cs typeface="AhnbergHand"/>
              </a:rPr>
              <a:t>Nameserver</a:t>
            </a:r>
            <a:endParaRPr lang="en-US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7655" y="3540410"/>
            <a:ext cx="7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hnbergHand"/>
                <a:cs typeface="AhnbergHand"/>
              </a:rPr>
              <a:t>x.y.z</a:t>
            </a:r>
            <a:r>
              <a:rPr lang="en-US" dirty="0" smtClean="0">
                <a:latin typeface="AhnbergHand"/>
                <a:cs typeface="AhnbergHand"/>
              </a:rPr>
              <a:t>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451781" y="3908384"/>
            <a:ext cx="2069156" cy="762537"/>
          </a:xfrm>
          <a:custGeom>
            <a:avLst/>
            <a:gdLst>
              <a:gd name="connsiteX0" fmla="*/ 141636 w 2069156"/>
              <a:gd name="connsiteY0" fmla="*/ 60366 h 762537"/>
              <a:gd name="connsiteX1" fmla="*/ 1909052 w 2069156"/>
              <a:gd name="connsiteY1" fmla="*/ 49783 h 762537"/>
              <a:gd name="connsiteX2" fmla="*/ 1993719 w 2069156"/>
              <a:gd name="connsiteY2" fmla="*/ 49783 h 762537"/>
              <a:gd name="connsiteX3" fmla="*/ 1972552 w 2069156"/>
              <a:gd name="connsiteY3" fmla="*/ 716533 h 762537"/>
              <a:gd name="connsiteX4" fmla="*/ 1951386 w 2069156"/>
              <a:gd name="connsiteY4" fmla="*/ 705949 h 762537"/>
              <a:gd name="connsiteX5" fmla="*/ 183969 w 2069156"/>
              <a:gd name="connsiteY5" fmla="*/ 716533 h 762537"/>
              <a:gd name="connsiteX6" fmla="*/ 120469 w 2069156"/>
              <a:gd name="connsiteY6" fmla="*/ 653033 h 762537"/>
              <a:gd name="connsiteX7" fmla="*/ 141636 w 2069156"/>
              <a:gd name="connsiteY7" fmla="*/ 60366 h 76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9156" h="762537">
                <a:moveTo>
                  <a:pt x="141636" y="60366"/>
                </a:moveTo>
                <a:cubicBezTo>
                  <a:pt x="439733" y="-40176"/>
                  <a:pt x="1909052" y="49783"/>
                  <a:pt x="1909052" y="49783"/>
                </a:cubicBezTo>
                <a:cubicBezTo>
                  <a:pt x="2217732" y="48019"/>
                  <a:pt x="1983136" y="-61342"/>
                  <a:pt x="1993719" y="49783"/>
                </a:cubicBezTo>
                <a:cubicBezTo>
                  <a:pt x="2004302" y="160908"/>
                  <a:pt x="1979607" y="607172"/>
                  <a:pt x="1972552" y="716533"/>
                </a:cubicBezTo>
                <a:cubicBezTo>
                  <a:pt x="1965497" y="825894"/>
                  <a:pt x="1951386" y="705949"/>
                  <a:pt x="1951386" y="705949"/>
                </a:cubicBezTo>
                <a:lnTo>
                  <a:pt x="183969" y="716533"/>
                </a:lnTo>
                <a:cubicBezTo>
                  <a:pt x="-121184" y="707714"/>
                  <a:pt x="134580" y="764158"/>
                  <a:pt x="120469" y="653033"/>
                </a:cubicBezTo>
                <a:cubicBezTo>
                  <a:pt x="106358" y="541908"/>
                  <a:pt x="-156461" y="160908"/>
                  <a:pt x="141636" y="60366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513917" y="3999558"/>
            <a:ext cx="828793" cy="180859"/>
          </a:xfrm>
          <a:custGeom>
            <a:avLst/>
            <a:gdLst>
              <a:gd name="connsiteX0" fmla="*/ 0 w 828793"/>
              <a:gd name="connsiteY0" fmla="*/ 180859 h 180859"/>
              <a:gd name="connsiteX1" fmla="*/ 338666 w 828793"/>
              <a:gd name="connsiteY1" fmla="*/ 942 h 180859"/>
              <a:gd name="connsiteX2" fmla="*/ 814916 w 828793"/>
              <a:gd name="connsiteY2" fmla="*/ 106775 h 180859"/>
              <a:gd name="connsiteX3" fmla="*/ 709083 w 828793"/>
              <a:gd name="connsiteY3" fmla="*/ 32692 h 180859"/>
              <a:gd name="connsiteX4" fmla="*/ 793750 w 828793"/>
              <a:gd name="connsiteY4" fmla="*/ 106775 h 180859"/>
              <a:gd name="connsiteX5" fmla="*/ 656166 w 828793"/>
              <a:gd name="connsiteY5" fmla="*/ 117359 h 18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8793" h="180859">
                <a:moveTo>
                  <a:pt x="0" y="180859"/>
                </a:moveTo>
                <a:cubicBezTo>
                  <a:pt x="101423" y="97074"/>
                  <a:pt x="202847" y="13289"/>
                  <a:pt x="338666" y="942"/>
                </a:cubicBezTo>
                <a:cubicBezTo>
                  <a:pt x="474485" y="-11405"/>
                  <a:pt x="753180" y="101483"/>
                  <a:pt x="814916" y="106775"/>
                </a:cubicBezTo>
                <a:cubicBezTo>
                  <a:pt x="876652" y="112067"/>
                  <a:pt x="712611" y="32692"/>
                  <a:pt x="709083" y="32692"/>
                </a:cubicBezTo>
                <a:cubicBezTo>
                  <a:pt x="705555" y="32692"/>
                  <a:pt x="802570" y="92664"/>
                  <a:pt x="793750" y="106775"/>
                </a:cubicBezTo>
                <a:cubicBezTo>
                  <a:pt x="784930" y="120886"/>
                  <a:pt x="656166" y="117359"/>
                  <a:pt x="656166" y="117359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547953" y="4454668"/>
            <a:ext cx="939630" cy="244332"/>
          </a:xfrm>
          <a:custGeom>
            <a:avLst/>
            <a:gdLst>
              <a:gd name="connsiteX0" fmla="*/ 939630 w 939630"/>
              <a:gd name="connsiteY0" fmla="*/ 64415 h 244332"/>
              <a:gd name="connsiteX1" fmla="*/ 421047 w 939630"/>
              <a:gd name="connsiteY1" fmla="*/ 180832 h 244332"/>
              <a:gd name="connsiteX2" fmla="*/ 8297 w 939630"/>
              <a:gd name="connsiteY2" fmla="*/ 85582 h 244332"/>
              <a:gd name="connsiteX3" fmla="*/ 135297 w 939630"/>
              <a:gd name="connsiteY3" fmla="*/ 915 h 244332"/>
              <a:gd name="connsiteX4" fmla="*/ 18880 w 939630"/>
              <a:gd name="connsiteY4" fmla="*/ 53832 h 244332"/>
              <a:gd name="connsiteX5" fmla="*/ 82380 w 939630"/>
              <a:gd name="connsiteY5" fmla="*/ 244332 h 24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630" h="244332">
                <a:moveTo>
                  <a:pt x="939630" y="64415"/>
                </a:moveTo>
                <a:cubicBezTo>
                  <a:pt x="757949" y="120859"/>
                  <a:pt x="576269" y="177304"/>
                  <a:pt x="421047" y="180832"/>
                </a:cubicBezTo>
                <a:cubicBezTo>
                  <a:pt x="265825" y="184360"/>
                  <a:pt x="55922" y="115568"/>
                  <a:pt x="8297" y="85582"/>
                </a:cubicBezTo>
                <a:cubicBezTo>
                  <a:pt x="-39328" y="55596"/>
                  <a:pt x="133533" y="6207"/>
                  <a:pt x="135297" y="915"/>
                </a:cubicBezTo>
                <a:cubicBezTo>
                  <a:pt x="137061" y="-4377"/>
                  <a:pt x="27699" y="13263"/>
                  <a:pt x="18880" y="53832"/>
                </a:cubicBezTo>
                <a:cubicBezTo>
                  <a:pt x="10061" y="94401"/>
                  <a:pt x="46220" y="169366"/>
                  <a:pt x="82380" y="24433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63637" y="4484902"/>
            <a:ext cx="939630" cy="244332"/>
          </a:xfrm>
          <a:custGeom>
            <a:avLst/>
            <a:gdLst>
              <a:gd name="connsiteX0" fmla="*/ 939630 w 939630"/>
              <a:gd name="connsiteY0" fmla="*/ 64415 h 244332"/>
              <a:gd name="connsiteX1" fmla="*/ 421047 w 939630"/>
              <a:gd name="connsiteY1" fmla="*/ 180832 h 244332"/>
              <a:gd name="connsiteX2" fmla="*/ 8297 w 939630"/>
              <a:gd name="connsiteY2" fmla="*/ 85582 h 244332"/>
              <a:gd name="connsiteX3" fmla="*/ 135297 w 939630"/>
              <a:gd name="connsiteY3" fmla="*/ 915 h 244332"/>
              <a:gd name="connsiteX4" fmla="*/ 18880 w 939630"/>
              <a:gd name="connsiteY4" fmla="*/ 53832 h 244332"/>
              <a:gd name="connsiteX5" fmla="*/ 82380 w 939630"/>
              <a:gd name="connsiteY5" fmla="*/ 244332 h 24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630" h="244332">
                <a:moveTo>
                  <a:pt x="939630" y="64415"/>
                </a:moveTo>
                <a:cubicBezTo>
                  <a:pt x="757949" y="120859"/>
                  <a:pt x="576269" y="177304"/>
                  <a:pt x="421047" y="180832"/>
                </a:cubicBezTo>
                <a:cubicBezTo>
                  <a:pt x="265825" y="184360"/>
                  <a:pt x="55922" y="115568"/>
                  <a:pt x="8297" y="85582"/>
                </a:cubicBezTo>
                <a:cubicBezTo>
                  <a:pt x="-39328" y="55596"/>
                  <a:pt x="133533" y="6207"/>
                  <a:pt x="135297" y="915"/>
                </a:cubicBezTo>
                <a:cubicBezTo>
                  <a:pt x="137061" y="-4377"/>
                  <a:pt x="27699" y="13263"/>
                  <a:pt x="18880" y="53832"/>
                </a:cubicBezTo>
                <a:cubicBezTo>
                  <a:pt x="10061" y="94401"/>
                  <a:pt x="46220" y="169366"/>
                  <a:pt x="82380" y="24433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88455" y="4737959"/>
            <a:ext cx="170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hnbergHand"/>
                <a:cs typeface="AhnbergHand"/>
              </a:rPr>
              <a:t>x.y.z</a:t>
            </a:r>
            <a:r>
              <a:rPr lang="en-US" dirty="0" smtClean="0">
                <a:latin typeface="AhnbergHand"/>
                <a:cs typeface="AhnbergHand"/>
              </a:rPr>
              <a:t>? 10.0.0.1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6109" y="4890133"/>
            <a:ext cx="170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hnbergHand"/>
                <a:cs typeface="AhnbergHand"/>
              </a:rPr>
              <a:t>x.y.z</a:t>
            </a:r>
            <a:r>
              <a:rPr lang="en-US" dirty="0" smtClean="0">
                <a:latin typeface="AhnbergHand"/>
                <a:cs typeface="AhnbergHand"/>
              </a:rPr>
              <a:t>? 10.0.0.1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554176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DNS </a:t>
            </a:r>
            <a:r>
              <a:rPr lang="en-US" dirty="0" err="1" smtClean="0"/>
              <a:t>behaviour</a:t>
            </a:r>
            <a:r>
              <a:rPr lang="en-US" dirty="0" smtClean="0"/>
              <a:t> </a:t>
            </a:r>
            <a:r>
              <a:rPr lang="en-US" baseline="0" dirty="0" smtClean="0"/>
              <a:t>is “messy”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568" b="156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07504" y="5877272"/>
            <a:ext cx="752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A small sample of what appears to happen in DNS resolution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095271" y="6246604"/>
            <a:ext cx="803489" cy="45293"/>
          </a:xfrm>
          <a:custGeom>
            <a:avLst/>
            <a:gdLst>
              <a:gd name="connsiteX0" fmla="*/ 0 w 803489"/>
              <a:gd name="connsiteY0" fmla="*/ 34560 h 45293"/>
              <a:gd name="connsiteX1" fmla="*/ 276469 w 803489"/>
              <a:gd name="connsiteY1" fmla="*/ 43200 h 45293"/>
              <a:gd name="connsiteX2" fmla="*/ 647975 w 803489"/>
              <a:gd name="connsiteY2" fmla="*/ 0 h 45293"/>
              <a:gd name="connsiteX3" fmla="*/ 803489 w 803489"/>
              <a:gd name="connsiteY3" fmla="*/ 43200 h 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489" h="45293">
                <a:moveTo>
                  <a:pt x="0" y="34560"/>
                </a:moveTo>
                <a:cubicBezTo>
                  <a:pt x="84236" y="41760"/>
                  <a:pt x="168473" y="48960"/>
                  <a:pt x="276469" y="43200"/>
                </a:cubicBezTo>
                <a:cubicBezTo>
                  <a:pt x="384465" y="37440"/>
                  <a:pt x="560138" y="0"/>
                  <a:pt x="647975" y="0"/>
                </a:cubicBezTo>
                <a:cubicBezTo>
                  <a:pt x="735812" y="0"/>
                  <a:pt x="769650" y="21600"/>
                  <a:pt x="803489" y="432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15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DNS </a:t>
            </a:r>
            <a:r>
              <a:rPr lang="en-US" dirty="0" err="1" smtClean="0"/>
              <a:t>behaviour</a:t>
            </a:r>
            <a:r>
              <a:rPr lang="en-US" dirty="0" smtClean="0"/>
              <a:t> </a:t>
            </a:r>
            <a:r>
              <a:rPr lang="en-US" baseline="0" dirty="0" smtClean="0"/>
              <a:t>is “messy”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566" b="656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039857" y="6303043"/>
            <a:ext cx="598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AhnbergHand"/>
                <a:cs typeface="AhnbergHand"/>
              </a:rPr>
              <a:t>The best model we can use for DNS resolution</a:t>
            </a:r>
            <a:endParaRPr lang="en-US" dirty="0">
              <a:solidFill>
                <a:srgbClr val="E46C0A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019087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means…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That it is hard to talk about “</a:t>
            </a:r>
            <a:r>
              <a:rPr lang="en-US" dirty="0" smtClean="0">
                <a:solidFill>
                  <a:srgbClr val="E46C0A"/>
                </a:solidFill>
              </a:rPr>
              <a:t>all resolvers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We don</a:t>
            </a:r>
            <a:r>
              <a:rPr lang="fr-FR" dirty="0" smtClean="0"/>
              <a:t>’</a:t>
            </a:r>
            <a:r>
              <a:rPr lang="en-US" dirty="0" smtClean="0"/>
              <a:t>t know the ratio of the number of resolvers we cannot see compared to the resolvers we can see from the perspective of an authoritative name server</a:t>
            </a:r>
          </a:p>
          <a:p>
            <a:pPr lvl="1"/>
            <a:r>
              <a:rPr lang="en-US" dirty="0" smtClean="0"/>
              <a:t>We can only talk about “</a:t>
            </a:r>
            <a:r>
              <a:rPr lang="en-US" dirty="0" smtClean="0">
                <a:solidFill>
                  <a:srgbClr val="E46C0A"/>
                </a:solidFill>
              </a:rPr>
              <a:t>visible resolvers</a:t>
            </a:r>
            <a:r>
              <a:rPr lang="en-US" dirty="0" smtClean="0"/>
              <a:t>”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3685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means…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And there is an added issue with DNSSEC:</a:t>
            </a:r>
          </a:p>
          <a:p>
            <a:pPr lvl="1"/>
            <a:r>
              <a:rPr lang="en-US" dirty="0" smtClean="0"/>
              <a:t>It can be hard to tell the difference between a visible resolver performing DNSSEC validation and an occluded validating resolver performing validation via a visible non-validating forwarder </a:t>
            </a:r>
          </a:p>
          <a:p>
            <a:pPr lvl="1"/>
            <a:endParaRPr lang="en-US" dirty="0"/>
          </a:p>
          <a:p>
            <a:pPr marL="266700" lvl="1" indent="0">
              <a:buNone/>
            </a:pPr>
            <a:endParaRPr lang="en-US" dirty="0"/>
          </a:p>
          <a:p>
            <a:pPr marL="266700" lvl="1" indent="0">
              <a:buNone/>
            </a:pPr>
            <a:r>
              <a:rPr lang="en-US" dirty="0" smtClean="0">
                <a:latin typeface="AhnbergHand"/>
                <a:cs typeface="AhnbergHand"/>
              </a:rPr>
              <a:t>(Yes, I know it’s a subtle distinction, but it makes looking at RESOLVERS difficult!)</a:t>
            </a:r>
          </a:p>
        </p:txBody>
      </p:sp>
    </p:spTree>
    <p:extLst>
      <p:ext uri="{BB962C8B-B14F-4D97-AF65-F5344CB8AC3E}">
        <p14:creationId xmlns:p14="http://schemas.microsoft.com/office/powerpoint/2010/main" val="1314682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means…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t’s easier to talk about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end clients </a:t>
            </a:r>
            <a:r>
              <a:rPr lang="en-US" dirty="0" smtClean="0"/>
              <a:t>rather than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resolvers</a:t>
            </a:r>
            <a:r>
              <a:rPr lang="en-US" dirty="0" smtClean="0"/>
              <a:t>, and whether these </a:t>
            </a:r>
            <a:r>
              <a:rPr lang="en-US" dirty="0" smtClean="0">
                <a:solidFill>
                  <a:srgbClr val="E46C0A"/>
                </a:solidFill>
              </a:rPr>
              <a:t>end clients use / don’t use a DNS resolution service that performs DNSSEC validation</a:t>
            </a:r>
            <a:endParaRPr lang="en-US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62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DNSSEC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600" dirty="0" smtClean="0"/>
              <a:t>Client is given </a:t>
            </a:r>
            <a:r>
              <a:rPr lang="en-US" sz="2600" dirty="0"/>
              <a:t>4</a:t>
            </a:r>
            <a:r>
              <a:rPr lang="en-US" sz="2600" dirty="0" smtClean="0"/>
              <a:t> unique URLs to load:</a:t>
            </a:r>
          </a:p>
          <a:p>
            <a:pPr marL="1200150" lvl="2" indent="-342900"/>
            <a:r>
              <a:rPr lang="en-US" sz="2200" dirty="0" smtClean="0"/>
              <a:t>DNSSEC-validly signed DNS name</a:t>
            </a:r>
          </a:p>
          <a:p>
            <a:pPr marL="1200150" lvl="2" indent="-342900"/>
            <a:r>
              <a:rPr lang="en-US" sz="2200" dirty="0" smtClean="0"/>
              <a:t>DNSSEC-invalidly signed DNS name</a:t>
            </a:r>
          </a:p>
          <a:p>
            <a:pPr marL="1200150" lvl="2" indent="-342900"/>
            <a:r>
              <a:rPr lang="en-US" sz="2200" dirty="0" smtClean="0"/>
              <a:t>Unsigned DNS name (control)</a:t>
            </a:r>
          </a:p>
          <a:p>
            <a:pPr marL="1200150" lvl="2" indent="-342900"/>
            <a:r>
              <a:rPr lang="en-US" sz="2200" dirty="0" smtClean="0"/>
              <a:t>Result reporting URL (10 second timer)</a:t>
            </a:r>
          </a:p>
          <a:p>
            <a:pPr marL="857250" lvl="2" indent="0">
              <a:buNone/>
            </a:pPr>
            <a:r>
              <a:rPr lang="en-US" sz="2200" dirty="0" smtClean="0"/>
              <a:t>All DNS is IPv4 </a:t>
            </a:r>
          </a:p>
        </p:txBody>
      </p:sp>
    </p:spTree>
    <p:extLst>
      <p:ext uri="{BB962C8B-B14F-4D97-AF65-F5344CB8AC3E}">
        <p14:creationId xmlns:p14="http://schemas.microsoft.com/office/powerpoint/2010/main" val="1290732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DNSSEC Validation</a:t>
            </a:r>
            <a:endParaRPr lang="en-US" dirty="0"/>
          </a:p>
        </p:txBody>
      </p:sp>
      <p:pic>
        <p:nvPicPr>
          <p:cNvPr id="4" name="Content Placeholder 3" descr="Screen Shot 2015-05-31 at 11.15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" b="1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6113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DNSSEC Validation in Sweden</a:t>
            </a:r>
            <a:endParaRPr lang="en-US" dirty="0"/>
          </a:p>
        </p:txBody>
      </p:sp>
      <p:pic>
        <p:nvPicPr>
          <p:cNvPr id="4" name="Content Placeholder 3" descr="Screen Shot 2015-05-31 at 11.17.1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" b="1474"/>
          <a:stretch/>
        </p:blipFill>
        <p:spPr>
          <a:xfrm>
            <a:off x="457200" y="1513112"/>
            <a:ext cx="8229600" cy="4613052"/>
          </a:xfrm>
        </p:spPr>
      </p:pic>
    </p:spTree>
    <p:extLst>
      <p:ext uri="{BB962C8B-B14F-4D97-AF65-F5344CB8AC3E}">
        <p14:creationId xmlns:p14="http://schemas.microsoft.com/office/powerpoint/2010/main" val="333146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isolate the </a:t>
            </a:r>
            <a:r>
              <a:rPr lang="en-US" dirty="0" err="1" smtClean="0"/>
              <a:t>behaviour</a:t>
            </a:r>
            <a:r>
              <a:rPr lang="en-US" dirty="0" smtClean="0"/>
              <a:t> of individual DNS resolvers using indirection (</a:t>
            </a:r>
            <a:r>
              <a:rPr lang="en-US" dirty="0" err="1" smtClean="0"/>
              <a:t>glueless</a:t>
            </a:r>
            <a:r>
              <a:rPr lang="en-US" dirty="0" smtClean="0"/>
              <a:t> delegation) within the delegation path</a:t>
            </a:r>
          </a:p>
          <a:p>
            <a:pPr lvl="1"/>
            <a:r>
              <a:rPr lang="en-US" dirty="0" smtClean="0"/>
              <a:t>How many resolvers fail to resolve a name when the DNS response is 1,444 octets?</a:t>
            </a:r>
          </a:p>
          <a:p>
            <a:pPr lvl="1"/>
            <a:r>
              <a:rPr lang="en-US" dirty="0" smtClean="0"/>
              <a:t>How may resolvers can use IPv6? How many resolvers prefer to use IPv6?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3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</a:t>
            </a:r>
            <a:r>
              <a:rPr lang="en-US" dirty="0" err="1" smtClean="0"/>
              <a:t>vs</a:t>
            </a:r>
            <a:r>
              <a:rPr lang="en-US" dirty="0" smtClean="0"/>
              <a:t>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None of these specific measurement questions really embrace the larger questions about the end user </a:t>
            </a:r>
            <a:r>
              <a:rPr lang="en-US" dirty="0" err="1" smtClean="0"/>
              <a:t>behaviour</a:t>
            </a:r>
            <a:endParaRPr lang="en-US" dirty="0" smtClean="0"/>
          </a:p>
          <a:p>
            <a:r>
              <a:rPr lang="en-US" dirty="0" smtClean="0"/>
              <a:t>They are all aimed at measuring an aspect of of </a:t>
            </a:r>
            <a:r>
              <a:rPr lang="en-US" dirty="0" err="1" smtClean="0"/>
              <a:t>behaviour</a:t>
            </a:r>
            <a:r>
              <a:rPr lang="en-US" dirty="0" smtClean="0"/>
              <a:t> within particular parameters of the network infrastructure, but they don</a:t>
            </a:r>
            <a:r>
              <a:rPr lang="fr-FR" dirty="0" smtClean="0"/>
              <a:t>’</a:t>
            </a:r>
            <a:r>
              <a:rPr lang="en-US" dirty="0" smtClean="0"/>
              <a:t>t encompass how the end user assembles a coherent view of the network</a:t>
            </a:r>
          </a:p>
        </p:txBody>
      </p:sp>
    </p:spTree>
    <p:extLst>
      <p:ext uri="{BB962C8B-B14F-4D97-AF65-F5344CB8AC3E}">
        <p14:creationId xmlns:p14="http://schemas.microsoft.com/office/powerpoint/2010/main" val="2343495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 b="41797"/>
          <a:stretch/>
        </p:blipFill>
        <p:spPr>
          <a:xfrm>
            <a:off x="1454508" y="1133590"/>
            <a:ext cx="8229600" cy="4534356"/>
          </a:xfrm>
        </p:spPr>
      </p:pic>
      <p:sp>
        <p:nvSpPr>
          <p:cNvPr id="6" name="Rectangle 5"/>
          <p:cNvSpPr/>
          <p:nvPr/>
        </p:nvSpPr>
        <p:spPr>
          <a:xfrm>
            <a:off x="5148441" y="1269961"/>
            <a:ext cx="3324316" cy="75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9792" y="2028528"/>
            <a:ext cx="3324316" cy="75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5794" y="2787095"/>
            <a:ext cx="2725514" cy="311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01870" y="3996375"/>
            <a:ext cx="3324316" cy="75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06588" y="5527311"/>
            <a:ext cx="3324316" cy="75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7614" y="5484695"/>
            <a:ext cx="3324316" cy="75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22187" y="5428276"/>
            <a:ext cx="3324316" cy="75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86009" y="5300427"/>
            <a:ext cx="3324316" cy="758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23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4" y="0"/>
            <a:ext cx="6644607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298721" y="4908088"/>
            <a:ext cx="3904156" cy="896851"/>
          </a:xfrm>
          <a:custGeom>
            <a:avLst/>
            <a:gdLst>
              <a:gd name="connsiteX0" fmla="*/ 744319 w 3904156"/>
              <a:gd name="connsiteY0" fmla="*/ 197324 h 896851"/>
              <a:gd name="connsiteX1" fmla="*/ 62408 w 3904156"/>
              <a:gd name="connsiteY1" fmla="*/ 154708 h 896851"/>
              <a:gd name="connsiteX2" fmla="*/ 87980 w 3904156"/>
              <a:gd name="connsiteY2" fmla="*/ 691671 h 896851"/>
              <a:gd name="connsiteX3" fmla="*/ 565318 w 3904156"/>
              <a:gd name="connsiteY3" fmla="*/ 896228 h 896851"/>
              <a:gd name="connsiteX4" fmla="*/ 2534336 w 3904156"/>
              <a:gd name="connsiteY4" fmla="*/ 759857 h 896851"/>
              <a:gd name="connsiteX5" fmla="*/ 3676536 w 3904156"/>
              <a:gd name="connsiteY5" fmla="*/ 666101 h 896851"/>
              <a:gd name="connsiteX6" fmla="*/ 3838490 w 3904156"/>
              <a:gd name="connsiteY6" fmla="*/ 86522 h 896851"/>
              <a:gd name="connsiteX7" fmla="*/ 2875291 w 3904156"/>
              <a:gd name="connsiteY7" fmla="*/ 1290 h 896851"/>
              <a:gd name="connsiteX8" fmla="*/ 514174 w 3904156"/>
              <a:gd name="connsiteY8" fmla="*/ 69475 h 89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4156" h="896851">
                <a:moveTo>
                  <a:pt x="744319" y="197324"/>
                </a:moveTo>
                <a:cubicBezTo>
                  <a:pt x="458058" y="134820"/>
                  <a:pt x="171798" y="72317"/>
                  <a:pt x="62408" y="154708"/>
                </a:cubicBezTo>
                <a:cubicBezTo>
                  <a:pt x="-46982" y="237099"/>
                  <a:pt x="4162" y="568084"/>
                  <a:pt x="87980" y="691671"/>
                </a:cubicBezTo>
                <a:cubicBezTo>
                  <a:pt x="171798" y="815258"/>
                  <a:pt x="157592" y="884864"/>
                  <a:pt x="565318" y="896228"/>
                </a:cubicBezTo>
                <a:cubicBezTo>
                  <a:pt x="973044" y="907592"/>
                  <a:pt x="2534336" y="759857"/>
                  <a:pt x="2534336" y="759857"/>
                </a:cubicBezTo>
                <a:cubicBezTo>
                  <a:pt x="3052872" y="721503"/>
                  <a:pt x="3459177" y="778324"/>
                  <a:pt x="3676536" y="666101"/>
                </a:cubicBezTo>
                <a:cubicBezTo>
                  <a:pt x="3893895" y="553878"/>
                  <a:pt x="3972031" y="197324"/>
                  <a:pt x="3838490" y="86522"/>
                </a:cubicBezTo>
                <a:cubicBezTo>
                  <a:pt x="3704949" y="-24280"/>
                  <a:pt x="3429344" y="4131"/>
                  <a:pt x="2875291" y="1290"/>
                </a:cubicBezTo>
                <a:cubicBezTo>
                  <a:pt x="2321238" y="-1551"/>
                  <a:pt x="1417706" y="33962"/>
                  <a:pt x="514174" y="6947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78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DNSSEC Crypto Support: How many users who use DNSSEC validating resolvers correctly validate when the signatures use ECDSA (as distinct from RSA)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81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“market” for DNS resolution: how many users send their queries through Google’s Public DNS servers?</a:t>
            </a:r>
          </a:p>
          <a:p>
            <a:r>
              <a:rPr lang="en-US" dirty="0" smtClean="0"/>
              <a:t>How many users use resolvers located in a foreign country? </a:t>
            </a:r>
          </a:p>
          <a:p>
            <a:r>
              <a:rPr lang="en-US" dirty="0" smtClean="0"/>
              <a:t>Which countries?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928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 Stalking: We deliver a unique URL to a single end device via the AD placement mechanism</a:t>
            </a:r>
          </a:p>
          <a:p>
            <a:pPr lvl="1"/>
            <a:r>
              <a:rPr lang="en-US" dirty="0" smtClean="0"/>
              <a:t>We expected that the script would be executed once.</a:t>
            </a:r>
          </a:p>
          <a:p>
            <a:pPr lvl="1"/>
            <a:r>
              <a:rPr lang="en-US" dirty="0" smtClean="0"/>
              <a:t>But for some 2% of users we see the script executed a second time!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662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approach allows us to analyze user </a:t>
            </a:r>
            <a:r>
              <a:rPr lang="en-US" dirty="0" err="1" smtClean="0"/>
              <a:t>behaviour</a:t>
            </a:r>
            <a:r>
              <a:rPr lang="en-US" dirty="0" smtClean="0"/>
              <a:t> when presented with particular tests</a:t>
            </a:r>
          </a:p>
          <a:p>
            <a:pPr lvl="1"/>
            <a:r>
              <a:rPr lang="en-US" dirty="0" smtClean="0"/>
              <a:t>DNS: response size, TCP </a:t>
            </a:r>
            <a:r>
              <a:rPr lang="en-US" dirty="0" err="1" smtClean="0"/>
              <a:t>behaviour</a:t>
            </a:r>
            <a:r>
              <a:rPr lang="en-US" dirty="0" smtClean="0"/>
              <a:t>, resolver distribution, matching resolvers to users, resolver timers, EDNS0 use, EDNS0 client subnet use and accuracy, dual stack </a:t>
            </a:r>
            <a:r>
              <a:rPr lang="en-US" dirty="0" err="1" smtClean="0"/>
              <a:t>behaviour</a:t>
            </a:r>
            <a:r>
              <a:rPr lang="en-US" dirty="0" smtClean="0"/>
              <a:t>, response size,…</a:t>
            </a:r>
          </a:p>
          <a:p>
            <a:pPr lvl="1"/>
            <a:r>
              <a:rPr lang="en-US" dirty="0" smtClean="0"/>
              <a:t>Web: Protocol preference, dual stack </a:t>
            </a:r>
            <a:r>
              <a:rPr lang="en-US" dirty="0" err="1" smtClean="0"/>
              <a:t>behaviour</a:t>
            </a:r>
            <a:r>
              <a:rPr lang="en-US" dirty="0" smtClean="0"/>
              <a:t>, response size, fragmentation </a:t>
            </a:r>
            <a:r>
              <a:rPr lang="en-US" dirty="0" err="1" smtClean="0"/>
              <a:t>behaviour</a:t>
            </a:r>
            <a:r>
              <a:rPr lang="en-US" dirty="0" smtClean="0"/>
              <a:t>, 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43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Its not a general purpose compute platform, so it can’t do many things</a:t>
            </a:r>
          </a:p>
          <a:p>
            <a:pPr lvl="1"/>
            <a:r>
              <a:rPr lang="en-US" dirty="0" smtClean="0"/>
              <a:t>Ping, </a:t>
            </a:r>
            <a:r>
              <a:rPr lang="en-US" dirty="0" err="1" smtClean="0"/>
              <a:t>traceroute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Send data to any destination</a:t>
            </a:r>
          </a:p>
          <a:p>
            <a:pPr lvl="1"/>
            <a:r>
              <a:rPr lang="en-US" dirty="0" smtClean="0"/>
              <a:t>Pull data from any destination</a:t>
            </a:r>
          </a:p>
          <a:p>
            <a:pPr lvl="1"/>
            <a:r>
              <a:rPr lang="en-US" dirty="0" smtClean="0"/>
              <a:t>Use different protocols</a:t>
            </a:r>
          </a:p>
          <a:p>
            <a:r>
              <a:rPr lang="en-US" dirty="0" smtClean="0"/>
              <a:t>This is a “many-to-one” styled setup where the server instrumentation provides insight on the inferred </a:t>
            </a:r>
            <a:r>
              <a:rPr lang="en-US" dirty="0" err="1" smtClean="0"/>
              <a:t>behaviour</a:t>
            </a:r>
            <a:r>
              <a:rPr lang="en-US" dirty="0" smtClean="0"/>
              <a:t> of the 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01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 need to move this entire test system to use TLS</a:t>
            </a:r>
          </a:p>
          <a:p>
            <a:pPr lvl="1"/>
            <a:r>
              <a:rPr lang="en-US" dirty="0" smtClean="0"/>
              <a:t>Too much malware is trying to intrude on the ad delivery system (i.e. the Great Canon!)</a:t>
            </a:r>
          </a:p>
          <a:p>
            <a:pPr lvl="1"/>
            <a:r>
              <a:rPr lang="en-US" dirty="0" smtClean="0"/>
              <a:t>Ad delivery systems are pushing to secure any third party references</a:t>
            </a:r>
          </a:p>
          <a:p>
            <a:r>
              <a:rPr lang="en-US" dirty="0" smtClean="0"/>
              <a:t>We need to migrate the entire scripting system </a:t>
            </a:r>
            <a:r>
              <a:rPr lang="en-US" dirty="0" smtClean="0"/>
              <a:t>from Flash to </a:t>
            </a:r>
            <a:r>
              <a:rPr lang="en-US" dirty="0" smtClean="0"/>
              <a:t>an HTML5 base</a:t>
            </a:r>
          </a:p>
          <a:p>
            <a:r>
              <a:rPr lang="en-US" dirty="0" smtClean="0"/>
              <a:t>We need to migrate to use a customized DNS server that performs a combination of pseudo zone creation and on-the-fly </a:t>
            </a:r>
            <a:r>
              <a:rPr lang="en-US" dirty="0" smtClean="0"/>
              <a:t>signing</a:t>
            </a:r>
          </a:p>
          <a:p>
            <a:r>
              <a:rPr lang="en-US" dirty="0" smtClean="0"/>
              <a:t>We are moving off Apache to NGINX</a:t>
            </a:r>
            <a:endParaRPr lang="en-US" dirty="0" smtClean="0"/>
          </a:p>
          <a:p>
            <a:r>
              <a:rPr lang="en-US" dirty="0" smtClean="0"/>
              <a:t>We need to improve our server infrastructure in location and capacity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66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368"/>
              </a:spcBef>
            </a:pPr>
            <a:r>
              <a:rPr lang="en-US" dirty="0" smtClean="0"/>
              <a:t>Measuring what happens at the user level by measuring some artifact or </a:t>
            </a:r>
            <a:r>
              <a:rPr lang="en-US" dirty="0" err="1" smtClean="0"/>
              <a:t>behaviour</a:t>
            </a:r>
            <a:r>
              <a:rPr lang="en-US" dirty="0" smtClean="0"/>
              <a:t> in the infrastructure and inferring some form of user </a:t>
            </a:r>
            <a:r>
              <a:rPr lang="en-US" dirty="0" err="1" smtClean="0"/>
              <a:t>behaviour</a:t>
            </a:r>
            <a:r>
              <a:rPr lang="en-US" dirty="0" smtClean="0"/>
              <a:t> is always going to be a guess of some form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If you really want to measure user </a:t>
            </a:r>
            <a:r>
              <a:rPr lang="en-US" dirty="0" err="1" smtClean="0"/>
              <a:t>behaviour</a:t>
            </a:r>
            <a:r>
              <a:rPr lang="en-US" dirty="0" smtClean="0"/>
              <a:t> then its useful to trigger the user to behave in the way you want to study or measure 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The technique of embedding </a:t>
            </a:r>
            <a:r>
              <a:rPr lang="en-US" dirty="0" smtClean="0"/>
              <a:t>simple test code </a:t>
            </a:r>
            <a:r>
              <a:rPr lang="en-US" dirty="0" smtClean="0"/>
              <a:t>behind ads is one way of achieving this </a:t>
            </a:r>
            <a:r>
              <a:rPr lang="en-US" dirty="0" smtClean="0"/>
              <a:t>objective</a:t>
            </a:r>
            <a:endParaRPr lang="en-US" dirty="0"/>
          </a:p>
          <a:p>
            <a:pPr lvl="1">
              <a:spcBef>
                <a:spcPts val="1368"/>
              </a:spcBef>
            </a:pPr>
            <a:r>
              <a:rPr lang="en-US" dirty="0" smtClean="0"/>
              <a:t>for </a:t>
            </a:r>
            <a:r>
              <a:rPr lang="en-US" dirty="0" smtClean="0"/>
              <a:t>certain kinds of </a:t>
            </a:r>
            <a:r>
              <a:rPr lang="en-US" dirty="0" err="1" smtClean="0"/>
              <a:t>behaviours</a:t>
            </a:r>
            <a:r>
              <a:rPr lang="en-US" dirty="0" smtClean="0"/>
              <a:t> relating to the DNS and to URL fetching</a:t>
            </a:r>
          </a:p>
          <a:p>
            <a:pPr>
              <a:spcBef>
                <a:spcPts val="1368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28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344" y="4086821"/>
            <a:ext cx="6486456" cy="2039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APNIC Labs: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Geoff Huston	    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749577" y="4444478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Max's Handwritin"/>
                <a:cs typeface="Max's Handwritin"/>
              </a:rPr>
              <a:t>research@apnic.net</a:t>
            </a:r>
            <a:endParaRPr lang="en-US" sz="3600" b="1" dirty="0"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272774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Very few measurements on the Internet are public</a:t>
            </a:r>
          </a:p>
          <a:p>
            <a:r>
              <a:rPr lang="en-US" dirty="0" smtClean="0"/>
              <a:t>Most “all of Internet” </a:t>
            </a:r>
            <a:r>
              <a:rPr lang="en-US" dirty="0" smtClean="0"/>
              <a:t>metrics are </a:t>
            </a:r>
            <a:r>
              <a:rPr lang="en-US" dirty="0" smtClean="0"/>
              <a:t>wild-eyed guesses</a:t>
            </a:r>
          </a:p>
          <a:p>
            <a:pPr lvl="1"/>
            <a:r>
              <a:rPr lang="en-US" dirty="0" smtClean="0"/>
              <a:t>How many people use the Internet?</a:t>
            </a:r>
          </a:p>
          <a:p>
            <a:pPr lvl="1"/>
            <a:r>
              <a:rPr lang="en-US" dirty="0" smtClean="0"/>
              <a:t>How many devices use the Internet</a:t>
            </a:r>
          </a:p>
          <a:p>
            <a:pPr lvl="1"/>
            <a:r>
              <a:rPr lang="en-US" dirty="0" smtClean="0"/>
              <a:t>How much traffic is passed across the Internet?</a:t>
            </a:r>
          </a:p>
          <a:p>
            <a:r>
              <a:rPr lang="en-US" dirty="0" smtClean="0"/>
              <a:t>And the bits that aren’t guesses are often folded into proprietary data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338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can we undertake meaningful public  measurements that quantify aspects of the entire Internet that do not rely on access to private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3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example… IPv6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It would be good to know how we are going with the transition to IPv6</a:t>
            </a:r>
          </a:p>
          <a:p>
            <a:r>
              <a:rPr lang="en-US" dirty="0" smtClean="0"/>
              <a:t>And it would be good everyone to know how everyone else is going with the transition to IPv6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can</a:t>
            </a:r>
            <a:r>
              <a:rPr lang="en-US" dirty="0" smtClean="0"/>
              <a:t> we measure?</a:t>
            </a:r>
          </a:p>
          <a:p>
            <a:pPr lvl="1"/>
            <a:r>
              <a:rPr lang="en-US" dirty="0" smtClean="0"/>
              <a:t>IPv6 in the DNS – AAAA records in the </a:t>
            </a:r>
            <a:r>
              <a:rPr lang="en-US" dirty="0" err="1" smtClean="0"/>
              <a:t>Alexa</a:t>
            </a:r>
            <a:r>
              <a:rPr lang="en-US" dirty="0" smtClean="0"/>
              <a:t> top N</a:t>
            </a:r>
          </a:p>
          <a:p>
            <a:pPr lvl="1"/>
            <a:r>
              <a:rPr lang="en-US" dirty="0" smtClean="0"/>
              <a:t>IPv6 in routing – IPv6 routing table</a:t>
            </a:r>
          </a:p>
          <a:p>
            <a:pPr lvl="1"/>
            <a:r>
              <a:rPr lang="en-US" dirty="0" smtClean="0"/>
              <a:t>IPv6 traffic exchanges – traffic graphs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should</a:t>
            </a:r>
            <a:r>
              <a:rPr lang="en-US" dirty="0" smtClean="0"/>
              <a:t> we measure?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many connected endpoints devices on today’s Internet are capable of making IPv6 connections?</a:t>
            </a:r>
          </a:p>
        </p:txBody>
      </p:sp>
    </p:spTree>
    <p:extLst>
      <p:ext uri="{BB962C8B-B14F-4D97-AF65-F5344CB8AC3E}">
        <p14:creationId xmlns:p14="http://schemas.microsoft.com/office/powerpoint/2010/main" val="44687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measure</a:t>
            </a:r>
            <a:r>
              <a:rPr lang="en-US" baseline="0" dirty="0" smtClean="0"/>
              <a:t> a million end devices for their IPv6 capability?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77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2199</Words>
  <Application>Microsoft Macintosh PowerPoint</Application>
  <PresentationFormat>On-screen Show (4:3)</PresentationFormat>
  <Paragraphs>280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Measuring the End User</vt:lpstr>
      <vt:lpstr>The Internet is all about US!</vt:lpstr>
      <vt:lpstr>What’s the question?</vt:lpstr>
      <vt:lpstr>“Measurable” Questions?</vt:lpstr>
      <vt:lpstr>Users vs Infrastructure</vt:lpstr>
      <vt:lpstr>Private Data</vt:lpstr>
      <vt:lpstr>The Challenge:</vt:lpstr>
      <vt:lpstr>For example… IPv6</vt:lpstr>
      <vt:lpstr>How to measure a million end devices for their IPv6 capability?</vt:lpstr>
      <vt:lpstr>How to measure a million end devices for their IPv6 capability?</vt:lpstr>
      <vt:lpstr>How to measure a million end devices for their IPv6 capability?</vt:lpstr>
      <vt:lpstr>Ads are ubiquitous</vt:lpstr>
      <vt:lpstr>Ads are ubiquitous</vt:lpstr>
      <vt:lpstr>Ads are ubiquitous</vt:lpstr>
      <vt:lpstr>Ads use active scripts</vt:lpstr>
      <vt:lpstr>Adobe Flash and the network</vt:lpstr>
      <vt:lpstr>APNIC’s measurement technique</vt:lpstr>
      <vt:lpstr>Advertising placement logic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Fresh Eyeballs</vt:lpstr>
      <vt:lpstr>Success!</vt:lpstr>
      <vt:lpstr>Success … of a sort!</vt:lpstr>
      <vt:lpstr>“Raw” AD counts per day</vt:lpstr>
      <vt:lpstr>ITU-T Internet User Census</vt:lpstr>
      <vt:lpstr>“Weighting” sample data to correct AD Placement bias</vt:lpstr>
      <vt:lpstr>Weighting the Results</vt:lpstr>
      <vt:lpstr>Weighting the Results</vt:lpstr>
      <vt:lpstr>The Generic Approach</vt:lpstr>
      <vt:lpstr>What does this allow?</vt:lpstr>
      <vt:lpstr>Measuring IPv6</vt:lpstr>
      <vt:lpstr>Measuring IPv6</vt:lpstr>
      <vt:lpstr>IPv6 Deployment</vt:lpstr>
      <vt:lpstr>IPv6 Deployment in the US</vt:lpstr>
      <vt:lpstr>IPv6 Deployment in Comcast</vt:lpstr>
      <vt:lpstr>Measuring DNS Behaviours</vt:lpstr>
      <vt:lpstr>Understanding DNS behaviour is “messy”</vt:lpstr>
      <vt:lpstr>Understanding DNS behaviour is “messy”</vt:lpstr>
      <vt:lpstr>Understanding DNS behaviour is “messy”</vt:lpstr>
      <vt:lpstr>This means…</vt:lpstr>
      <vt:lpstr>This means…</vt:lpstr>
      <vt:lpstr>This means…</vt:lpstr>
      <vt:lpstr>Measuring DNSSEC</vt:lpstr>
      <vt:lpstr>DNSSEC Validation</vt:lpstr>
      <vt:lpstr>DNSSEC Validation in Sweden</vt:lpstr>
      <vt:lpstr>What Else?</vt:lpstr>
      <vt:lpstr>PowerPoint Presentation</vt:lpstr>
      <vt:lpstr>PowerPoint Presentation</vt:lpstr>
      <vt:lpstr>What Else?</vt:lpstr>
      <vt:lpstr>What Else?</vt:lpstr>
      <vt:lpstr>What Else?</vt:lpstr>
      <vt:lpstr>What Else?</vt:lpstr>
      <vt:lpstr>But…</vt:lpstr>
      <vt:lpstr>Where now?</vt:lpstr>
      <vt:lpstr>In Summary…</vt:lpstr>
      <vt:lpstr>Questions?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End User</dc:title>
  <dc:creator>Geoff Huston</dc:creator>
  <cp:lastModifiedBy>Geoff Huston</cp:lastModifiedBy>
  <cp:revision>33</cp:revision>
  <dcterms:created xsi:type="dcterms:W3CDTF">2014-03-06T06:00:32Z</dcterms:created>
  <dcterms:modified xsi:type="dcterms:W3CDTF">2015-06-05T16:50:47Z</dcterms:modified>
</cp:coreProperties>
</file>