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7" r:id="rId4"/>
    <p:sldId id="315" r:id="rId5"/>
    <p:sldId id="313" r:id="rId6"/>
    <p:sldId id="258" r:id="rId7"/>
    <p:sldId id="322" r:id="rId8"/>
    <p:sldId id="312" r:id="rId9"/>
    <p:sldId id="316" r:id="rId10"/>
    <p:sldId id="319" r:id="rId11"/>
    <p:sldId id="317" r:id="rId12"/>
    <p:sldId id="314" r:id="rId13"/>
    <p:sldId id="323" r:id="rId14"/>
    <p:sldId id="260" r:id="rId15"/>
    <p:sldId id="281" r:id="rId16"/>
    <p:sldId id="324" r:id="rId17"/>
    <p:sldId id="325" r:id="rId18"/>
    <p:sldId id="328" r:id="rId19"/>
    <p:sldId id="329" r:id="rId20"/>
    <p:sldId id="320" r:id="rId21"/>
    <p:sldId id="330" r:id="rId22"/>
    <p:sldId id="331" r:id="rId23"/>
    <p:sldId id="321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10/06/15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10/06/15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8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10/06/15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10/06/15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10/06/15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1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10/06/15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5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10/06/15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6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10/06/15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2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10/06/15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10/06/15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2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10/06/15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3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81D7-55C9-5F48-AEC0-C802A22356E9}" type="datetimeFigureOut">
              <a:rPr lang="en-US" smtClean="0"/>
              <a:t>10/06/15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owderfinger Typ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Rolling the Keys of the DNS Root Zone</a:t>
            </a: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7625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US" sz="2000" dirty="0" smtClean="0">
                <a:latin typeface="AhnbergHand"/>
                <a:cs typeface="AhnbergHand"/>
              </a:rPr>
              <a:t>Member of the KSK Roll Design Team</a:t>
            </a:r>
            <a:endParaRPr lang="en-US" sz="20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89272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Joe </a:t>
            </a:r>
            <a:r>
              <a:rPr lang="en-US" dirty="0" err="1" smtClean="0"/>
              <a:t>Abley</a:t>
            </a:r>
            <a:endParaRPr lang="en-US" dirty="0" smtClean="0"/>
          </a:p>
          <a:p>
            <a:r>
              <a:rPr lang="en-US" dirty="0" smtClean="0"/>
              <a:t>John Dickinson</a:t>
            </a:r>
          </a:p>
          <a:p>
            <a:r>
              <a:rPr lang="en-US" dirty="0" err="1" smtClean="0"/>
              <a:t>Ondrej</a:t>
            </a:r>
            <a:r>
              <a:rPr lang="en-US" dirty="0" smtClean="0"/>
              <a:t> </a:t>
            </a:r>
            <a:r>
              <a:rPr lang="en-US" dirty="0" err="1" smtClean="0"/>
              <a:t>Sury</a:t>
            </a:r>
            <a:endParaRPr lang="en-US" dirty="0" smtClean="0"/>
          </a:p>
          <a:p>
            <a:r>
              <a:rPr lang="en-US" dirty="0" smtClean="0"/>
              <a:t>Toshiro </a:t>
            </a:r>
            <a:r>
              <a:rPr lang="en-US" dirty="0" err="1" smtClean="0"/>
              <a:t>Yoneya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Jaap</a:t>
            </a:r>
            <a:r>
              <a:rPr lang="en-US" dirty="0" smtClean="0"/>
              <a:t> </a:t>
            </a:r>
            <a:r>
              <a:rPr lang="en-US" dirty="0" err="1" smtClean="0"/>
              <a:t>Akkerhuis</a:t>
            </a:r>
            <a:endParaRPr lang="en-US" dirty="0" smtClean="0"/>
          </a:p>
          <a:p>
            <a:r>
              <a:rPr lang="en-US" dirty="0"/>
              <a:t>Paul </a:t>
            </a:r>
            <a:r>
              <a:rPr lang="en-US" dirty="0" err="1" smtClean="0"/>
              <a:t>Wouters</a:t>
            </a:r>
            <a:endParaRPr lang="en-US" dirty="0" smtClean="0"/>
          </a:p>
          <a:p>
            <a:r>
              <a:rPr lang="en-US" dirty="0" smtClean="0"/>
              <a:t>Geoff Huston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965" y="4173011"/>
            <a:ext cx="8248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Plus the participation from the Root Zone Management Partners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702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Design Team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January – June:</a:t>
            </a:r>
          </a:p>
          <a:p>
            <a:pPr marL="457200" lvl="1" indent="0">
              <a:buNone/>
            </a:pPr>
            <a:r>
              <a:rPr lang="en-US" dirty="0" smtClean="0"/>
              <a:t>Study, discuss, measure, ponder, discuss some more</a:t>
            </a:r>
          </a:p>
          <a:p>
            <a:r>
              <a:rPr lang="en-US" dirty="0" smtClean="0"/>
              <a:t>June</a:t>
            </a:r>
          </a:p>
          <a:p>
            <a:pPr lvl="1"/>
            <a:r>
              <a:rPr lang="en-US" dirty="0" smtClean="0"/>
              <a:t>Present a draft report for ICANN Public Comment</a:t>
            </a:r>
          </a:p>
          <a:p>
            <a:r>
              <a:rPr lang="en-US" dirty="0" smtClean="0"/>
              <a:t>July</a:t>
            </a:r>
          </a:p>
          <a:p>
            <a:pPr lvl="1"/>
            <a:r>
              <a:rPr lang="en-US" dirty="0" smtClean="0"/>
              <a:t>Prepare final report</a:t>
            </a:r>
          </a:p>
          <a:p>
            <a:r>
              <a:rPr lang="en-US" dirty="0" smtClean="0"/>
              <a:t>Pass to the Root Zone Management Partners who then will develop an operational plan and execute</a:t>
            </a:r>
          </a:p>
        </p:txBody>
      </p:sp>
    </p:spTree>
    <p:extLst>
      <p:ext uri="{BB962C8B-B14F-4D97-AF65-F5344CB8AC3E}">
        <p14:creationId xmlns:p14="http://schemas.microsoft.com/office/powerpoint/2010/main" val="379859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the KSK?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DNS resolvers that perform validation of DNS responses use a local copy of the KSK</a:t>
            </a:r>
          </a:p>
          <a:p>
            <a:r>
              <a:rPr lang="en-US" dirty="0" smtClean="0"/>
              <a:t>They will need to load a new KSK public key and replace the existing trust anchor with this new value at the appropriate time</a:t>
            </a:r>
          </a:p>
          <a:p>
            <a:r>
              <a:rPr lang="en-US" dirty="0" smtClean="0"/>
              <a:t>This key roll could have a public impact</a:t>
            </a:r>
          </a:p>
          <a:p>
            <a:r>
              <a:rPr lang="en-US" dirty="0" smtClean="0"/>
              <a:t>We have had some experience in the past on issues arising from rolling keys…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8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2 at 10.49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6650182" cy="68580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922869" y="6395914"/>
            <a:ext cx="2970808" cy="404293"/>
          </a:xfrm>
          <a:custGeom>
            <a:avLst/>
            <a:gdLst>
              <a:gd name="connsiteX0" fmla="*/ 2556150 w 2970808"/>
              <a:gd name="connsiteY0" fmla="*/ 390976 h 404293"/>
              <a:gd name="connsiteX1" fmla="*/ 2966225 w 2970808"/>
              <a:gd name="connsiteY1" fmla="*/ 218988 h 404293"/>
              <a:gd name="connsiteX2" fmla="*/ 2318042 w 2970808"/>
              <a:gd name="connsiteY2" fmla="*/ 7311 h 404293"/>
              <a:gd name="connsiteX3" fmla="*/ 108931 w 2970808"/>
              <a:gd name="connsiteY3" fmla="*/ 73460 h 404293"/>
              <a:gd name="connsiteX4" fmla="*/ 479321 w 2970808"/>
              <a:gd name="connsiteY4" fmla="*/ 311597 h 404293"/>
              <a:gd name="connsiteX5" fmla="*/ 1709545 w 2970808"/>
              <a:gd name="connsiteY5" fmla="*/ 404206 h 404293"/>
              <a:gd name="connsiteX6" fmla="*/ 2635519 w 2970808"/>
              <a:gd name="connsiteY6" fmla="*/ 298367 h 40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0808" h="404293">
                <a:moveTo>
                  <a:pt x="2556150" y="390976"/>
                </a:moveTo>
                <a:cubicBezTo>
                  <a:pt x="2781030" y="336954"/>
                  <a:pt x="3005910" y="282932"/>
                  <a:pt x="2966225" y="218988"/>
                </a:cubicBezTo>
                <a:cubicBezTo>
                  <a:pt x="2926540" y="155044"/>
                  <a:pt x="2794258" y="31566"/>
                  <a:pt x="2318042" y="7311"/>
                </a:cubicBezTo>
                <a:cubicBezTo>
                  <a:pt x="1841826" y="-16944"/>
                  <a:pt x="415384" y="22746"/>
                  <a:pt x="108931" y="73460"/>
                </a:cubicBezTo>
                <a:cubicBezTo>
                  <a:pt x="-197523" y="124174"/>
                  <a:pt x="212552" y="256473"/>
                  <a:pt x="479321" y="311597"/>
                </a:cubicBezTo>
                <a:cubicBezTo>
                  <a:pt x="746090" y="366721"/>
                  <a:pt x="1350179" y="406411"/>
                  <a:pt x="1709545" y="404206"/>
                </a:cubicBezTo>
                <a:cubicBezTo>
                  <a:pt x="2068911" y="402001"/>
                  <a:pt x="2352215" y="350184"/>
                  <a:pt x="2635519" y="2983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1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RFC5011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Publish a new KSK and include it in DNSKEY responses</a:t>
            </a:r>
          </a:p>
          <a:p>
            <a:r>
              <a:rPr lang="en-US" dirty="0" smtClean="0"/>
              <a:t>Use the new KSK to sign the ZSK, as well as the old KSK signature</a:t>
            </a:r>
          </a:p>
          <a:p>
            <a:pPr lvl="1"/>
            <a:r>
              <a:rPr lang="en-US" dirty="0" smtClean="0"/>
              <a:t>Resolvers use old-signs-over-new to pick up the new KSK, validate it using the old KSK, and replace the local trust anchor material with the new KSK</a:t>
            </a:r>
          </a:p>
          <a:p>
            <a:r>
              <a:rPr lang="en-US" dirty="0" smtClean="0"/>
              <a:t>Withdraw the old signature signed via the old KSK</a:t>
            </a:r>
          </a:p>
          <a:p>
            <a:r>
              <a:rPr lang="en-US" dirty="0" smtClean="0"/>
              <a:t>Revoke the old KSK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RFC5011 Approach</a:t>
            </a:r>
            <a:endParaRPr lang="en-US" dirty="0"/>
          </a:p>
        </p:txBody>
      </p:sp>
      <p:pic>
        <p:nvPicPr>
          <p:cNvPr id="3" name="Picture 2" descr="ksk-rickroll-201503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52" y="1853259"/>
            <a:ext cx="9554712" cy="222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6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Introduce New KSK</a:t>
            </a:r>
            <a:endParaRPr lang="en-US" dirty="0"/>
          </a:p>
        </p:txBody>
      </p:sp>
      <p:pic>
        <p:nvPicPr>
          <p:cNvPr id="3" name="Picture 2" descr="ksk-rickroll-201503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5455" y="1861669"/>
            <a:ext cx="20015092" cy="465713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998387" y="3968559"/>
            <a:ext cx="2197954" cy="1749204"/>
          </a:xfrm>
          <a:custGeom>
            <a:avLst/>
            <a:gdLst>
              <a:gd name="connsiteX0" fmla="*/ 1866664 w 2197954"/>
              <a:gd name="connsiteY0" fmla="*/ 1600669 h 1749204"/>
              <a:gd name="connsiteX1" fmla="*/ 1984982 w 2197954"/>
              <a:gd name="connsiteY1" fmla="*/ 433182 h 1749204"/>
              <a:gd name="connsiteX2" fmla="*/ 920121 w 2197954"/>
              <a:gd name="connsiteY2" fmla="*/ 30873 h 1749204"/>
              <a:gd name="connsiteX3" fmla="*/ 5129 w 2197954"/>
              <a:gd name="connsiteY3" fmla="*/ 1166806 h 1749204"/>
              <a:gd name="connsiteX4" fmla="*/ 588831 w 2197954"/>
              <a:gd name="connsiteY4" fmla="*/ 1742661 h 1749204"/>
              <a:gd name="connsiteX5" fmla="*/ 1417056 w 2197954"/>
              <a:gd name="connsiteY5" fmla="*/ 1458678 h 1749204"/>
              <a:gd name="connsiteX6" fmla="*/ 2197954 w 2197954"/>
              <a:gd name="connsiteY6" fmla="*/ 1158918 h 174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7954" h="1749204">
                <a:moveTo>
                  <a:pt x="1866664" y="1600669"/>
                </a:moveTo>
                <a:cubicBezTo>
                  <a:pt x="2004701" y="1147742"/>
                  <a:pt x="2142739" y="694815"/>
                  <a:pt x="1984982" y="433182"/>
                </a:cubicBezTo>
                <a:cubicBezTo>
                  <a:pt x="1827225" y="171549"/>
                  <a:pt x="1250096" y="-91398"/>
                  <a:pt x="920121" y="30873"/>
                </a:cubicBezTo>
                <a:cubicBezTo>
                  <a:pt x="590145" y="153144"/>
                  <a:pt x="60344" y="881508"/>
                  <a:pt x="5129" y="1166806"/>
                </a:cubicBezTo>
                <a:cubicBezTo>
                  <a:pt x="-50086" y="1452104"/>
                  <a:pt x="353510" y="1694016"/>
                  <a:pt x="588831" y="1742661"/>
                </a:cubicBezTo>
                <a:cubicBezTo>
                  <a:pt x="824152" y="1791306"/>
                  <a:pt x="1148869" y="1555968"/>
                  <a:pt x="1417056" y="1458678"/>
                </a:cubicBezTo>
                <a:cubicBezTo>
                  <a:pt x="1685243" y="1361388"/>
                  <a:pt x="2197954" y="1158918"/>
                  <a:pt x="2197954" y="115891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New KSK signs</a:t>
            </a:r>
            <a:endParaRPr lang="en-US" dirty="0"/>
          </a:p>
        </p:txBody>
      </p:sp>
      <p:pic>
        <p:nvPicPr>
          <p:cNvPr id="3" name="Picture 2" descr="ksk-rickroll-201503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6224" y="1798039"/>
            <a:ext cx="21191159" cy="493078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994954" y="4220151"/>
            <a:ext cx="2084880" cy="2138245"/>
          </a:xfrm>
          <a:custGeom>
            <a:avLst/>
            <a:gdLst>
              <a:gd name="connsiteX0" fmla="*/ 1690434 w 2084880"/>
              <a:gd name="connsiteY0" fmla="*/ 1688280 h 2138245"/>
              <a:gd name="connsiteX1" fmla="*/ 2084827 w 2084880"/>
              <a:gd name="connsiteY1" fmla="*/ 781111 h 2138245"/>
              <a:gd name="connsiteX2" fmla="*/ 1714098 w 2084880"/>
              <a:gd name="connsiteY2" fmla="*/ 94818 h 2138245"/>
              <a:gd name="connsiteX3" fmla="*/ 1114620 w 2084880"/>
              <a:gd name="connsiteY3" fmla="*/ 102706 h 2138245"/>
              <a:gd name="connsiteX4" fmla="*/ 373162 w 2084880"/>
              <a:gd name="connsiteY4" fmla="*/ 994098 h 2138245"/>
              <a:gd name="connsiteX5" fmla="*/ 41872 w 2084880"/>
              <a:gd name="connsiteY5" fmla="*/ 1593619 h 2138245"/>
              <a:gd name="connsiteX6" fmla="*/ 1296041 w 2084880"/>
              <a:gd name="connsiteY6" fmla="*/ 2137920 h 2138245"/>
              <a:gd name="connsiteX7" fmla="*/ 1998060 w 2084880"/>
              <a:gd name="connsiteY7" fmla="*/ 1680391 h 213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4880" h="2138245">
                <a:moveTo>
                  <a:pt x="1690434" y="1688280"/>
                </a:moveTo>
                <a:cubicBezTo>
                  <a:pt x="1885658" y="1367484"/>
                  <a:pt x="2080883" y="1046688"/>
                  <a:pt x="2084827" y="781111"/>
                </a:cubicBezTo>
                <a:cubicBezTo>
                  <a:pt x="2088771" y="515534"/>
                  <a:pt x="1875799" y="207885"/>
                  <a:pt x="1714098" y="94818"/>
                </a:cubicBezTo>
                <a:cubicBezTo>
                  <a:pt x="1552397" y="-18249"/>
                  <a:pt x="1338109" y="-47174"/>
                  <a:pt x="1114620" y="102706"/>
                </a:cubicBezTo>
                <a:cubicBezTo>
                  <a:pt x="891131" y="252586"/>
                  <a:pt x="551953" y="745613"/>
                  <a:pt x="373162" y="994098"/>
                </a:cubicBezTo>
                <a:cubicBezTo>
                  <a:pt x="194371" y="1242583"/>
                  <a:pt x="-111941" y="1402982"/>
                  <a:pt x="41872" y="1593619"/>
                </a:cubicBezTo>
                <a:cubicBezTo>
                  <a:pt x="195685" y="1784256"/>
                  <a:pt x="970010" y="2123458"/>
                  <a:pt x="1296041" y="2137920"/>
                </a:cubicBezTo>
                <a:cubicBezTo>
                  <a:pt x="1622072" y="2152382"/>
                  <a:pt x="1998060" y="1680391"/>
                  <a:pt x="1998060" y="168039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9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Remove old KSK</a:t>
            </a:r>
            <a:endParaRPr lang="en-US" dirty="0"/>
          </a:p>
        </p:txBody>
      </p:sp>
      <p:pic>
        <p:nvPicPr>
          <p:cNvPr id="3" name="Picture 2" descr="ksk-rickroll-201503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6224" y="1798039"/>
            <a:ext cx="21191159" cy="493078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079834" y="4101825"/>
            <a:ext cx="2084880" cy="2138245"/>
          </a:xfrm>
          <a:custGeom>
            <a:avLst/>
            <a:gdLst>
              <a:gd name="connsiteX0" fmla="*/ 1690434 w 2084880"/>
              <a:gd name="connsiteY0" fmla="*/ 1688280 h 2138245"/>
              <a:gd name="connsiteX1" fmla="*/ 2084827 w 2084880"/>
              <a:gd name="connsiteY1" fmla="*/ 781111 h 2138245"/>
              <a:gd name="connsiteX2" fmla="*/ 1714098 w 2084880"/>
              <a:gd name="connsiteY2" fmla="*/ 94818 h 2138245"/>
              <a:gd name="connsiteX3" fmla="*/ 1114620 w 2084880"/>
              <a:gd name="connsiteY3" fmla="*/ 102706 h 2138245"/>
              <a:gd name="connsiteX4" fmla="*/ 373162 w 2084880"/>
              <a:gd name="connsiteY4" fmla="*/ 994098 h 2138245"/>
              <a:gd name="connsiteX5" fmla="*/ 41872 w 2084880"/>
              <a:gd name="connsiteY5" fmla="*/ 1593619 h 2138245"/>
              <a:gd name="connsiteX6" fmla="*/ 1296041 w 2084880"/>
              <a:gd name="connsiteY6" fmla="*/ 2137920 h 2138245"/>
              <a:gd name="connsiteX7" fmla="*/ 1998060 w 2084880"/>
              <a:gd name="connsiteY7" fmla="*/ 1680391 h 213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4880" h="2138245">
                <a:moveTo>
                  <a:pt x="1690434" y="1688280"/>
                </a:moveTo>
                <a:cubicBezTo>
                  <a:pt x="1885658" y="1367484"/>
                  <a:pt x="2080883" y="1046688"/>
                  <a:pt x="2084827" y="781111"/>
                </a:cubicBezTo>
                <a:cubicBezTo>
                  <a:pt x="2088771" y="515534"/>
                  <a:pt x="1875799" y="207885"/>
                  <a:pt x="1714098" y="94818"/>
                </a:cubicBezTo>
                <a:cubicBezTo>
                  <a:pt x="1552397" y="-18249"/>
                  <a:pt x="1338109" y="-47174"/>
                  <a:pt x="1114620" y="102706"/>
                </a:cubicBezTo>
                <a:cubicBezTo>
                  <a:pt x="891131" y="252586"/>
                  <a:pt x="551953" y="745613"/>
                  <a:pt x="373162" y="994098"/>
                </a:cubicBezTo>
                <a:cubicBezTo>
                  <a:pt x="194371" y="1242583"/>
                  <a:pt x="-111941" y="1402982"/>
                  <a:pt x="41872" y="1593619"/>
                </a:cubicBezTo>
                <a:cubicBezTo>
                  <a:pt x="195685" y="1784256"/>
                  <a:pt x="970010" y="2123458"/>
                  <a:pt x="1296041" y="2137920"/>
                </a:cubicBezTo>
                <a:cubicBezTo>
                  <a:pt x="1622072" y="2152382"/>
                  <a:pt x="1998060" y="1680391"/>
                  <a:pt x="1998060" y="168039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Destroy old KSK</a:t>
            </a:r>
            <a:endParaRPr lang="en-US" dirty="0"/>
          </a:p>
        </p:txBody>
      </p:sp>
      <p:pic>
        <p:nvPicPr>
          <p:cNvPr id="3" name="Picture 2" descr="ksk-rickroll-201503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4737" y="1652207"/>
            <a:ext cx="21191159" cy="493078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229651" y="3289473"/>
            <a:ext cx="2626656" cy="2287969"/>
          </a:xfrm>
          <a:custGeom>
            <a:avLst/>
            <a:gdLst>
              <a:gd name="connsiteX0" fmla="*/ 1690434 w 2084880"/>
              <a:gd name="connsiteY0" fmla="*/ 1688280 h 2138245"/>
              <a:gd name="connsiteX1" fmla="*/ 2084827 w 2084880"/>
              <a:gd name="connsiteY1" fmla="*/ 781111 h 2138245"/>
              <a:gd name="connsiteX2" fmla="*/ 1714098 w 2084880"/>
              <a:gd name="connsiteY2" fmla="*/ 94818 h 2138245"/>
              <a:gd name="connsiteX3" fmla="*/ 1114620 w 2084880"/>
              <a:gd name="connsiteY3" fmla="*/ 102706 h 2138245"/>
              <a:gd name="connsiteX4" fmla="*/ 373162 w 2084880"/>
              <a:gd name="connsiteY4" fmla="*/ 994098 h 2138245"/>
              <a:gd name="connsiteX5" fmla="*/ 41872 w 2084880"/>
              <a:gd name="connsiteY5" fmla="*/ 1593619 h 2138245"/>
              <a:gd name="connsiteX6" fmla="*/ 1296041 w 2084880"/>
              <a:gd name="connsiteY6" fmla="*/ 2137920 h 2138245"/>
              <a:gd name="connsiteX7" fmla="*/ 1998060 w 2084880"/>
              <a:gd name="connsiteY7" fmla="*/ 1680391 h 213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4880" h="2138245">
                <a:moveTo>
                  <a:pt x="1690434" y="1688280"/>
                </a:moveTo>
                <a:cubicBezTo>
                  <a:pt x="1885658" y="1367484"/>
                  <a:pt x="2080883" y="1046688"/>
                  <a:pt x="2084827" y="781111"/>
                </a:cubicBezTo>
                <a:cubicBezTo>
                  <a:pt x="2088771" y="515534"/>
                  <a:pt x="1875799" y="207885"/>
                  <a:pt x="1714098" y="94818"/>
                </a:cubicBezTo>
                <a:cubicBezTo>
                  <a:pt x="1552397" y="-18249"/>
                  <a:pt x="1338109" y="-47174"/>
                  <a:pt x="1114620" y="102706"/>
                </a:cubicBezTo>
                <a:cubicBezTo>
                  <a:pt x="891131" y="252586"/>
                  <a:pt x="551953" y="745613"/>
                  <a:pt x="373162" y="994098"/>
                </a:cubicBezTo>
                <a:cubicBezTo>
                  <a:pt x="194371" y="1242583"/>
                  <a:pt x="-111941" y="1402982"/>
                  <a:pt x="41872" y="1593619"/>
                </a:cubicBezTo>
                <a:cubicBezTo>
                  <a:pt x="195685" y="1784256"/>
                  <a:pt x="970010" y="2123458"/>
                  <a:pt x="1296041" y="2137920"/>
                </a:cubicBezTo>
                <a:cubicBezTo>
                  <a:pt x="1622072" y="2152382"/>
                  <a:pt x="1998060" y="1680391"/>
                  <a:pt x="1998060" y="168039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6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Years Ago</a:t>
            </a:r>
            <a:endParaRPr lang="en-US" dirty="0"/>
          </a:p>
        </p:txBody>
      </p:sp>
      <p:pic>
        <p:nvPicPr>
          <p:cNvPr id="4" name="Picture 3" descr="Screen Shot 2015-04-30 at 8.47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8" y="1780352"/>
            <a:ext cx="3115263" cy="1914682"/>
          </a:xfrm>
          <a:prstGeom prst="rect">
            <a:avLst/>
          </a:prstGeom>
        </p:spPr>
      </p:pic>
      <p:pic>
        <p:nvPicPr>
          <p:cNvPr id="5" name="Picture 4" descr="Screen Shot 2015-04-30 at 8.48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35" y="1298222"/>
            <a:ext cx="5799768" cy="4477926"/>
          </a:xfrm>
          <a:prstGeom prst="rect">
            <a:avLst/>
          </a:prstGeom>
        </p:spPr>
      </p:pic>
      <p:pic>
        <p:nvPicPr>
          <p:cNvPr id="6" name="Picture 5" descr="Screen Shot 2015-04-30 at 8.50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3695034"/>
            <a:ext cx="4553185" cy="28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2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258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 DNSSEC validating resolvers do not support RFC5011</a:t>
            </a:r>
          </a:p>
          <a:p>
            <a:pPr lvl="1"/>
            <a:r>
              <a:rPr lang="en-US" dirty="0" smtClean="0"/>
              <a:t>How many?</a:t>
            </a:r>
          </a:p>
          <a:p>
            <a:pPr lvl="1"/>
            <a:r>
              <a:rPr lang="en-US" dirty="0" smtClean="0"/>
              <a:t>What will they do when validation fails?</a:t>
            </a:r>
          </a:p>
          <a:p>
            <a:r>
              <a:rPr lang="en-US" dirty="0" smtClean="0"/>
              <a:t>During the Dual-Sign phase of the roll the RZ DNSKEY responses will be larger</a:t>
            </a:r>
          </a:p>
          <a:p>
            <a:pPr lvl="1"/>
            <a:r>
              <a:rPr lang="en-US" dirty="0" smtClean="0"/>
              <a:t>Interaction with IPv6 and 1280 minimum MTU - UDP fragmentation?</a:t>
            </a:r>
          </a:p>
          <a:p>
            <a:pPr lvl="1"/>
            <a:r>
              <a:rPr lang="en-US" dirty="0" smtClean="0"/>
              <a:t>Interaction with EDNS0 UDP Buffer Size and response truncation - Increased TCP query loads?</a:t>
            </a:r>
          </a:p>
          <a:p>
            <a:pPr lvl="1"/>
            <a:r>
              <a:rPr lang="en-US" dirty="0" smtClean="0"/>
              <a:t>How many resolvers will be stranded by these larger responses?</a:t>
            </a:r>
          </a:p>
          <a:p>
            <a:r>
              <a:rPr lang="en-US" dirty="0"/>
              <a:t>C</a:t>
            </a:r>
            <a:r>
              <a:rPr lang="en-US" dirty="0" smtClean="0"/>
              <a:t>an you bench test your DNS resolvers in a KSK roll?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14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to 90% of unique queries posed to authoritative name servers use EDNS0 and set DNSSEC OK</a:t>
            </a:r>
          </a:p>
          <a:p>
            <a:r>
              <a:rPr lang="en-US" dirty="0" smtClean="0"/>
              <a:t>Up to 24% of unique queries are followed by DNSSEC validation</a:t>
            </a:r>
          </a:p>
          <a:p>
            <a:r>
              <a:rPr lang="en-US" dirty="0" smtClean="0"/>
              <a:t>Up to 11% of unique queries will be followed by a non-validating query sequence if DNSSEC validation fails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8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</a:t>
            </a:r>
            <a:r>
              <a:rPr lang="en-US" dirty="0"/>
              <a:t>8</a:t>
            </a:r>
            <a:r>
              <a:rPr lang="en-US" dirty="0" smtClean="0"/>
              <a:t>% of unique queries have an EDNS0 UDP buffer size &lt; 1,500 octets</a:t>
            </a:r>
          </a:p>
          <a:p>
            <a:pPr lvl="1"/>
            <a:r>
              <a:rPr lang="en-US" dirty="0" smtClean="0"/>
              <a:t>These queries would revert to TCP in the case of a large response</a:t>
            </a:r>
          </a:p>
          <a:p>
            <a:pPr lvl="1"/>
            <a:endParaRPr lang="en-US" dirty="0"/>
          </a:p>
          <a:p>
            <a:r>
              <a:rPr lang="en-US" dirty="0" smtClean="0"/>
              <a:t>What is not directly measureable by experimental sampling of resolver behaviors is the extent to which resolvers support RFC5011 key roll </a:t>
            </a:r>
            <a:r>
              <a:rPr lang="en-US" dirty="0" err="1" smtClean="0"/>
              <a:t>signalling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1793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the Root Zone Partners keep you informed about the KSK Roll process?</a:t>
            </a:r>
          </a:p>
          <a:p>
            <a:pPr lvl="1"/>
            <a:r>
              <a:rPr lang="en-US" dirty="0" smtClean="0"/>
              <a:t>What do you need to know?</a:t>
            </a:r>
          </a:p>
          <a:p>
            <a:pPr lvl="1"/>
            <a:r>
              <a:rPr lang="en-US" dirty="0" smtClean="0"/>
              <a:t>How would you like to be informed?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14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012194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1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Eastern KSK Repository</a:t>
            </a:r>
            <a:endParaRPr lang="en-US" dirty="0"/>
          </a:p>
        </p:txBody>
      </p:sp>
      <p:pic>
        <p:nvPicPr>
          <p:cNvPr id="4" name="Picture 3" descr="Screen Shot 2015-04-30 at 8.48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4"/>
          <a:stretch/>
        </p:blipFill>
        <p:spPr>
          <a:xfrm>
            <a:off x="1184438" y="1853260"/>
            <a:ext cx="7888430" cy="39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Western KSK Repository</a:t>
            </a:r>
            <a:endParaRPr lang="en-US" dirty="0"/>
          </a:p>
        </p:txBody>
      </p:sp>
      <p:pic>
        <p:nvPicPr>
          <p:cNvPr id="3" name="Picture 2" descr="Screen Shot 2015-06-02 at 10.07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27" y="1771585"/>
            <a:ext cx="5223343" cy="3691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6244" y="5715210"/>
            <a:ext cx="190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 Segundo, California </a:t>
            </a:r>
            <a:r>
              <a:rPr lang="en-US" sz="1000" dirty="0" smtClean="0"/>
              <a:t>*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97615" y="6580036"/>
            <a:ext cx="3058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* No – that</a:t>
            </a:r>
            <a:r>
              <a:rPr lang="fr-FR" sz="700" dirty="0" smtClean="0"/>
              <a:t>’</a:t>
            </a:r>
            <a:r>
              <a:rPr lang="en-US" sz="700" dirty="0" smtClean="0"/>
              <a:t>s not really a picture of the the El Segundo KSK repository facilities!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74975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Root Zone Key Signing Key signs the DNSKEY RR set of the root zone</a:t>
            </a:r>
          </a:p>
          <a:p>
            <a:pPr lvl="1"/>
            <a:r>
              <a:rPr lang="en-US" dirty="0" smtClean="0"/>
              <a:t>The Zone Signing Key (ZSK) signs the individual root zone entries</a:t>
            </a:r>
          </a:p>
          <a:p>
            <a:r>
              <a:rPr lang="en-US" dirty="0" smtClean="0"/>
              <a:t>The KSK Public Key is used as the DNSSEC Validation trust anchor</a:t>
            </a:r>
          </a:p>
          <a:p>
            <a:pPr lvl="1"/>
            <a:r>
              <a:rPr lang="en-US" dirty="0" smtClean="0"/>
              <a:t>It is copied everywhere as “configuration data”</a:t>
            </a:r>
          </a:p>
          <a:p>
            <a:r>
              <a:rPr lang="en-US" dirty="0" smtClean="0"/>
              <a:t>The KSK Private Key is stored inside an HSM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270"/>
            <a:ext cx="8229600" cy="1143000"/>
          </a:xfrm>
        </p:spPr>
        <p:txBody>
          <a:bodyPr/>
          <a:lstStyle/>
          <a:p>
            <a:r>
              <a:rPr lang="en-US" dirty="0" smtClean="0"/>
              <a:t>Five Years Ago…</a:t>
            </a:r>
            <a:endParaRPr lang="en-US" dirty="0"/>
          </a:p>
        </p:txBody>
      </p:sp>
      <p:pic>
        <p:nvPicPr>
          <p:cNvPr id="4" name="Picture 3" descr="Screen Shot 2015-04-30 at 8.5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19" y="2967068"/>
            <a:ext cx="4501443" cy="3725832"/>
          </a:xfrm>
          <a:prstGeom prst="rect">
            <a:avLst/>
          </a:prstGeom>
        </p:spPr>
      </p:pic>
      <p:pic>
        <p:nvPicPr>
          <p:cNvPr id="5" name="Picture 4" descr="Screen Shot 2015-04-30 at 8.53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767661"/>
            <a:ext cx="4223926" cy="244987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643481" y="3151481"/>
            <a:ext cx="2878667" cy="197556"/>
          </a:xfrm>
          <a:custGeom>
            <a:avLst/>
            <a:gdLst>
              <a:gd name="connsiteX0" fmla="*/ 0 w 2878667"/>
              <a:gd name="connsiteY0" fmla="*/ 94075 h 197556"/>
              <a:gd name="connsiteX1" fmla="*/ 987778 w 2878667"/>
              <a:gd name="connsiteY1" fmla="*/ 84667 h 197556"/>
              <a:gd name="connsiteX2" fmla="*/ 1138297 w 2878667"/>
              <a:gd name="connsiteY2" fmla="*/ 0 h 197556"/>
              <a:gd name="connsiteX3" fmla="*/ 1044223 w 2878667"/>
              <a:gd name="connsiteY3" fmla="*/ 197556 h 197556"/>
              <a:gd name="connsiteX4" fmla="*/ 1222963 w 2878667"/>
              <a:gd name="connsiteY4" fmla="*/ 75260 h 197556"/>
              <a:gd name="connsiteX5" fmla="*/ 2878667 w 2878667"/>
              <a:gd name="connsiteY5" fmla="*/ 56445 h 197556"/>
              <a:gd name="connsiteX6" fmla="*/ 2878667 w 2878667"/>
              <a:gd name="connsiteY6" fmla="*/ 56445 h 1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667" h="197556">
                <a:moveTo>
                  <a:pt x="0" y="94075"/>
                </a:moveTo>
                <a:lnTo>
                  <a:pt x="987778" y="84667"/>
                </a:lnTo>
                <a:lnTo>
                  <a:pt x="1138297" y="0"/>
                </a:lnTo>
                <a:lnTo>
                  <a:pt x="1044223" y="197556"/>
                </a:lnTo>
                <a:lnTo>
                  <a:pt x="1222963" y="75260"/>
                </a:lnTo>
                <a:lnTo>
                  <a:pt x="2878667" y="56445"/>
                </a:lnTo>
                <a:lnTo>
                  <a:pt x="2878667" y="5644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17282" y="5371630"/>
            <a:ext cx="4421272" cy="402434"/>
          </a:xfrm>
          <a:custGeom>
            <a:avLst/>
            <a:gdLst>
              <a:gd name="connsiteX0" fmla="*/ 1984348 w 4421272"/>
              <a:gd name="connsiteY0" fmla="*/ 65851 h 402434"/>
              <a:gd name="connsiteX1" fmla="*/ 695533 w 4421272"/>
              <a:gd name="connsiteY1" fmla="*/ 84666 h 402434"/>
              <a:gd name="connsiteX2" fmla="*/ 112274 w 4421272"/>
              <a:gd name="connsiteY2" fmla="*/ 103481 h 402434"/>
              <a:gd name="connsiteX3" fmla="*/ 65237 w 4421272"/>
              <a:gd name="connsiteY3" fmla="*/ 319851 h 402434"/>
              <a:gd name="connsiteX4" fmla="*/ 827237 w 4421272"/>
              <a:gd name="connsiteY4" fmla="*/ 395111 h 402434"/>
              <a:gd name="connsiteX5" fmla="*/ 2915681 w 4421272"/>
              <a:gd name="connsiteY5" fmla="*/ 385703 h 402434"/>
              <a:gd name="connsiteX6" fmla="*/ 4307977 w 4421272"/>
              <a:gd name="connsiteY6" fmla="*/ 272814 h 402434"/>
              <a:gd name="connsiteX7" fmla="*/ 4072792 w 4421272"/>
              <a:gd name="connsiteY7" fmla="*/ 65851 h 402434"/>
              <a:gd name="connsiteX8" fmla="*/ 1965533 w 4421272"/>
              <a:gd name="connsiteY8" fmla="*/ 0 h 40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1272" h="402434">
                <a:moveTo>
                  <a:pt x="1984348" y="65851"/>
                </a:moveTo>
                <a:lnTo>
                  <a:pt x="695533" y="84666"/>
                </a:lnTo>
                <a:cubicBezTo>
                  <a:pt x="383521" y="90938"/>
                  <a:pt x="217323" y="64283"/>
                  <a:pt x="112274" y="103481"/>
                </a:cubicBezTo>
                <a:cubicBezTo>
                  <a:pt x="7225" y="142679"/>
                  <a:pt x="-53923" y="271246"/>
                  <a:pt x="65237" y="319851"/>
                </a:cubicBezTo>
                <a:cubicBezTo>
                  <a:pt x="184397" y="368456"/>
                  <a:pt x="352163" y="384136"/>
                  <a:pt x="827237" y="395111"/>
                </a:cubicBezTo>
                <a:cubicBezTo>
                  <a:pt x="1302311" y="406086"/>
                  <a:pt x="2335558" y="406086"/>
                  <a:pt x="2915681" y="385703"/>
                </a:cubicBezTo>
                <a:cubicBezTo>
                  <a:pt x="3495804" y="365320"/>
                  <a:pt x="4115125" y="326123"/>
                  <a:pt x="4307977" y="272814"/>
                </a:cubicBezTo>
                <a:cubicBezTo>
                  <a:pt x="4500829" y="219505"/>
                  <a:pt x="4463199" y="111320"/>
                  <a:pt x="4072792" y="65851"/>
                </a:cubicBezTo>
                <a:cubicBezTo>
                  <a:pt x="3682385" y="20382"/>
                  <a:pt x="1965533" y="0"/>
                  <a:pt x="196553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270"/>
            <a:ext cx="8229600" cy="1143000"/>
          </a:xfrm>
        </p:spPr>
        <p:txBody>
          <a:bodyPr/>
          <a:lstStyle/>
          <a:p>
            <a:r>
              <a:rPr lang="en-US" dirty="0" smtClean="0"/>
              <a:t>Five Years Ago…</a:t>
            </a:r>
            <a:endParaRPr lang="en-US" dirty="0"/>
          </a:p>
        </p:txBody>
      </p:sp>
      <p:pic>
        <p:nvPicPr>
          <p:cNvPr id="4" name="Picture 3" descr="Screen Shot 2015-04-30 at 8.5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19" y="2967068"/>
            <a:ext cx="4501443" cy="3725832"/>
          </a:xfrm>
          <a:prstGeom prst="rect">
            <a:avLst/>
          </a:prstGeom>
        </p:spPr>
      </p:pic>
      <p:pic>
        <p:nvPicPr>
          <p:cNvPr id="5" name="Picture 4" descr="Screen Shot 2015-04-30 at 8.53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767661"/>
            <a:ext cx="4223926" cy="244987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643481" y="3151481"/>
            <a:ext cx="2878667" cy="197556"/>
          </a:xfrm>
          <a:custGeom>
            <a:avLst/>
            <a:gdLst>
              <a:gd name="connsiteX0" fmla="*/ 0 w 2878667"/>
              <a:gd name="connsiteY0" fmla="*/ 94075 h 197556"/>
              <a:gd name="connsiteX1" fmla="*/ 987778 w 2878667"/>
              <a:gd name="connsiteY1" fmla="*/ 84667 h 197556"/>
              <a:gd name="connsiteX2" fmla="*/ 1138297 w 2878667"/>
              <a:gd name="connsiteY2" fmla="*/ 0 h 197556"/>
              <a:gd name="connsiteX3" fmla="*/ 1044223 w 2878667"/>
              <a:gd name="connsiteY3" fmla="*/ 197556 h 197556"/>
              <a:gd name="connsiteX4" fmla="*/ 1222963 w 2878667"/>
              <a:gd name="connsiteY4" fmla="*/ 75260 h 197556"/>
              <a:gd name="connsiteX5" fmla="*/ 2878667 w 2878667"/>
              <a:gd name="connsiteY5" fmla="*/ 56445 h 197556"/>
              <a:gd name="connsiteX6" fmla="*/ 2878667 w 2878667"/>
              <a:gd name="connsiteY6" fmla="*/ 56445 h 1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667" h="197556">
                <a:moveTo>
                  <a:pt x="0" y="94075"/>
                </a:moveTo>
                <a:lnTo>
                  <a:pt x="987778" y="84667"/>
                </a:lnTo>
                <a:lnTo>
                  <a:pt x="1138297" y="0"/>
                </a:lnTo>
                <a:lnTo>
                  <a:pt x="1044223" y="197556"/>
                </a:lnTo>
                <a:lnTo>
                  <a:pt x="1222963" y="75260"/>
                </a:lnTo>
                <a:lnTo>
                  <a:pt x="2878667" y="56445"/>
                </a:lnTo>
                <a:lnTo>
                  <a:pt x="2878667" y="5644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17282" y="5371630"/>
            <a:ext cx="4421272" cy="402434"/>
          </a:xfrm>
          <a:custGeom>
            <a:avLst/>
            <a:gdLst>
              <a:gd name="connsiteX0" fmla="*/ 1984348 w 4421272"/>
              <a:gd name="connsiteY0" fmla="*/ 65851 h 402434"/>
              <a:gd name="connsiteX1" fmla="*/ 695533 w 4421272"/>
              <a:gd name="connsiteY1" fmla="*/ 84666 h 402434"/>
              <a:gd name="connsiteX2" fmla="*/ 112274 w 4421272"/>
              <a:gd name="connsiteY2" fmla="*/ 103481 h 402434"/>
              <a:gd name="connsiteX3" fmla="*/ 65237 w 4421272"/>
              <a:gd name="connsiteY3" fmla="*/ 319851 h 402434"/>
              <a:gd name="connsiteX4" fmla="*/ 827237 w 4421272"/>
              <a:gd name="connsiteY4" fmla="*/ 395111 h 402434"/>
              <a:gd name="connsiteX5" fmla="*/ 2915681 w 4421272"/>
              <a:gd name="connsiteY5" fmla="*/ 385703 h 402434"/>
              <a:gd name="connsiteX6" fmla="*/ 4307977 w 4421272"/>
              <a:gd name="connsiteY6" fmla="*/ 272814 h 402434"/>
              <a:gd name="connsiteX7" fmla="*/ 4072792 w 4421272"/>
              <a:gd name="connsiteY7" fmla="*/ 65851 h 402434"/>
              <a:gd name="connsiteX8" fmla="*/ 1965533 w 4421272"/>
              <a:gd name="connsiteY8" fmla="*/ 0 h 40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1272" h="402434">
                <a:moveTo>
                  <a:pt x="1984348" y="65851"/>
                </a:moveTo>
                <a:lnTo>
                  <a:pt x="695533" y="84666"/>
                </a:lnTo>
                <a:cubicBezTo>
                  <a:pt x="383521" y="90938"/>
                  <a:pt x="217323" y="64283"/>
                  <a:pt x="112274" y="103481"/>
                </a:cubicBezTo>
                <a:cubicBezTo>
                  <a:pt x="7225" y="142679"/>
                  <a:pt x="-53923" y="271246"/>
                  <a:pt x="65237" y="319851"/>
                </a:cubicBezTo>
                <a:cubicBezTo>
                  <a:pt x="184397" y="368456"/>
                  <a:pt x="352163" y="384136"/>
                  <a:pt x="827237" y="395111"/>
                </a:cubicBezTo>
                <a:cubicBezTo>
                  <a:pt x="1302311" y="406086"/>
                  <a:pt x="2335558" y="406086"/>
                  <a:pt x="2915681" y="385703"/>
                </a:cubicBezTo>
                <a:cubicBezTo>
                  <a:pt x="3495804" y="365320"/>
                  <a:pt x="4115125" y="326123"/>
                  <a:pt x="4307977" y="272814"/>
                </a:cubicBezTo>
                <a:cubicBezTo>
                  <a:pt x="4500829" y="219505"/>
                  <a:pt x="4463199" y="111320"/>
                  <a:pt x="4072792" y="65851"/>
                </a:cubicBezTo>
                <a:cubicBezTo>
                  <a:pt x="3682385" y="20382"/>
                  <a:pt x="1965533" y="0"/>
                  <a:pt x="196553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9594688">
            <a:off x="1693539" y="3455121"/>
            <a:ext cx="5172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hnbergHand"/>
                <a:cs typeface="AhnbergHand"/>
              </a:rPr>
              <a:t>It’s Time!</a:t>
            </a:r>
            <a:endParaRPr lang="en-US" sz="72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89133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Cast of 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Zone Management Partners:</a:t>
            </a:r>
          </a:p>
          <a:p>
            <a:pPr lvl="1"/>
            <a:r>
              <a:rPr lang="en-US" dirty="0" smtClean="0"/>
              <a:t>Internet Corporation for Assigned Names and Numbers (ICANN)</a:t>
            </a:r>
          </a:p>
          <a:p>
            <a:pPr lvl="1"/>
            <a:r>
              <a:rPr lang="en-US" dirty="0" smtClean="0"/>
              <a:t>National Telecommunications and Information Administration, US Department of Commerce (NTIA)</a:t>
            </a:r>
          </a:p>
          <a:p>
            <a:pPr lvl="1"/>
            <a:r>
              <a:rPr lang="en-US" dirty="0" err="1" smtClean="0"/>
              <a:t>Verisign</a:t>
            </a:r>
            <a:endParaRPr lang="en-US" dirty="0" smtClean="0"/>
          </a:p>
          <a:p>
            <a:r>
              <a:rPr lang="en-US" dirty="0" smtClean="0"/>
              <a:t>External Design Team for KSK Roll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2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ICANN Public Consultation – 2012</a:t>
            </a:r>
          </a:p>
          <a:p>
            <a:r>
              <a:rPr lang="en-US" dirty="0" smtClean="0"/>
              <a:t>Detailed Engineering Study - 2013</a:t>
            </a:r>
          </a:p>
          <a:p>
            <a:r>
              <a:rPr lang="en-US" dirty="0" smtClean="0"/>
              <a:t>SSAC Study (SAC-063) - 2013</a:t>
            </a:r>
          </a:p>
          <a:p>
            <a:r>
              <a:rPr lang="en-US" dirty="0" smtClean="0"/>
              <a:t>KSK Roll Design Team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5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7435</TotalTime>
  <Words>652</Words>
  <Application>Microsoft Macintosh PowerPoint</Application>
  <PresentationFormat>On-screen Show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Rolling the Keys of the DNS Root Zone</vt:lpstr>
      <vt:lpstr>Five Years Ago</vt:lpstr>
      <vt:lpstr>The Eastern KSK Repository</vt:lpstr>
      <vt:lpstr>The Western KSK Repository</vt:lpstr>
      <vt:lpstr>KSK?</vt:lpstr>
      <vt:lpstr>Five Years Ago…</vt:lpstr>
      <vt:lpstr>Five Years Ago…</vt:lpstr>
      <vt:lpstr>The Cast of Actors</vt:lpstr>
      <vt:lpstr>Approach</vt:lpstr>
      <vt:lpstr>Design Team Members</vt:lpstr>
      <vt:lpstr>2015 Design Team Milestones</vt:lpstr>
      <vt:lpstr>Rolling the KSK?</vt:lpstr>
      <vt:lpstr>PowerPoint Presentation</vt:lpstr>
      <vt:lpstr>The RFC5011 Approach</vt:lpstr>
      <vt:lpstr>The RFC5011 Approach</vt:lpstr>
      <vt:lpstr>1. Introduce New KSK</vt:lpstr>
      <vt:lpstr>2. New KSK signs</vt:lpstr>
      <vt:lpstr>3. Remove old KSK</vt:lpstr>
      <vt:lpstr>4. Destroy old KSK</vt:lpstr>
      <vt:lpstr>Technical Concerns</vt:lpstr>
      <vt:lpstr>Some Numbers</vt:lpstr>
      <vt:lpstr>Some More Numbers</vt:lpstr>
      <vt:lpstr>Community Concerns</vt:lpstr>
      <vt:lpstr>Questions?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Rolling Roots</dc:title>
  <dc:creator>Geoff Huston</dc:creator>
  <cp:lastModifiedBy>Geoff Huston</cp:lastModifiedBy>
  <cp:revision>67</cp:revision>
  <dcterms:created xsi:type="dcterms:W3CDTF">2015-04-30T06:46:06Z</dcterms:created>
  <dcterms:modified xsi:type="dcterms:W3CDTF">2015-06-09T22:49:00Z</dcterms:modified>
</cp:coreProperties>
</file>