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7" r:id="rId4"/>
    <p:sldId id="308" r:id="rId5"/>
    <p:sldId id="258" r:id="rId6"/>
    <p:sldId id="261" r:id="rId7"/>
    <p:sldId id="260" r:id="rId8"/>
    <p:sldId id="286" r:id="rId9"/>
    <p:sldId id="280" r:id="rId10"/>
    <p:sldId id="281" r:id="rId11"/>
    <p:sldId id="262" r:id="rId12"/>
    <p:sldId id="263" r:id="rId13"/>
    <p:sldId id="300" r:id="rId14"/>
    <p:sldId id="264" r:id="rId15"/>
    <p:sldId id="275" r:id="rId16"/>
    <p:sldId id="265" r:id="rId17"/>
    <p:sldId id="272" r:id="rId18"/>
    <p:sldId id="301" r:id="rId19"/>
    <p:sldId id="303" r:id="rId20"/>
    <p:sldId id="304" r:id="rId21"/>
    <p:sldId id="267" r:id="rId22"/>
    <p:sldId id="268" r:id="rId23"/>
    <p:sldId id="282" r:id="rId24"/>
    <p:sldId id="283" r:id="rId25"/>
    <p:sldId id="279" r:id="rId26"/>
    <p:sldId id="285" r:id="rId27"/>
    <p:sldId id="290" r:id="rId28"/>
    <p:sldId id="289" r:id="rId29"/>
    <p:sldId id="309" r:id="rId30"/>
    <p:sldId id="276" r:id="rId31"/>
    <p:sldId id="284" r:id="rId32"/>
    <p:sldId id="291" r:id="rId33"/>
    <p:sldId id="277" r:id="rId34"/>
    <p:sldId id="310" r:id="rId35"/>
    <p:sldId id="271" r:id="rId36"/>
    <p:sldId id="273" r:id="rId37"/>
    <p:sldId id="274" r:id="rId38"/>
    <p:sldId id="270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20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8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1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5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24/05/15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6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24/05/15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2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24/05/15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2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1D7-55C9-5F48-AEC0-C802A22356E9}" type="datetimeFigureOut">
              <a:rPr lang="en-US" smtClean="0"/>
              <a:t>24/05/15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3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81D7-55C9-5F48-AEC0-C802A22356E9}" type="datetimeFigureOut">
              <a:rPr lang="en-US" smtClean="0"/>
              <a:t>24/05/15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2264-9D41-6C4E-B77E-871AB7840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owderfinger Typ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Tyre</a:t>
            </a:r>
            <a:r>
              <a:rPr lang="en-US" dirty="0" smtClean="0"/>
              <a:t> Kicking the DNS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Testing Transport Considerations of Rolling Roots</a:t>
            </a: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7625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US" sz="2000" dirty="0" smtClean="0">
                <a:latin typeface="AhnbergHand"/>
                <a:cs typeface="AhnbergHand"/>
              </a:rPr>
              <a:t>APNIC</a:t>
            </a:r>
            <a:endParaRPr lang="en-US" sz="20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89272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Easy, Right?</a:t>
            </a:r>
            <a:endParaRPr lang="en-US" dirty="0"/>
          </a:p>
        </p:txBody>
      </p:sp>
      <p:pic>
        <p:nvPicPr>
          <p:cNvPr id="3" name="Picture 2" descr="ksk-rickroll-201503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7217" y="1853259"/>
            <a:ext cx="22438892" cy="522111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568065" y="5984328"/>
            <a:ext cx="2064277" cy="728463"/>
          </a:xfrm>
          <a:custGeom>
            <a:avLst/>
            <a:gdLst>
              <a:gd name="connsiteX0" fmla="*/ 838379 w 2064277"/>
              <a:gd name="connsiteY0" fmla="*/ 713746 h 728463"/>
              <a:gd name="connsiteX1" fmla="*/ 1101787 w 2064277"/>
              <a:gd name="connsiteY1" fmla="*/ 713746 h 728463"/>
              <a:gd name="connsiteX2" fmla="*/ 1986083 w 2064277"/>
              <a:gd name="connsiteY2" fmla="*/ 676116 h 728463"/>
              <a:gd name="connsiteX3" fmla="*/ 1863787 w 2064277"/>
              <a:gd name="connsiteY3" fmla="*/ 149302 h 728463"/>
              <a:gd name="connsiteX4" fmla="*/ 603194 w 2064277"/>
              <a:gd name="connsiteY4" fmla="*/ 8191 h 728463"/>
              <a:gd name="connsiteX5" fmla="*/ 1120 w 2064277"/>
              <a:gd name="connsiteY5" fmla="*/ 337450 h 728463"/>
              <a:gd name="connsiteX6" fmla="*/ 471491 w 2064277"/>
              <a:gd name="connsiteY6" fmla="*/ 694931 h 728463"/>
              <a:gd name="connsiteX7" fmla="*/ 1120602 w 2064277"/>
              <a:gd name="connsiteY7" fmla="*/ 647894 h 72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277" h="728463">
                <a:moveTo>
                  <a:pt x="838379" y="713746"/>
                </a:moveTo>
                <a:lnTo>
                  <a:pt x="1101787" y="713746"/>
                </a:lnTo>
                <a:cubicBezTo>
                  <a:pt x="1293071" y="707474"/>
                  <a:pt x="1859083" y="770190"/>
                  <a:pt x="1986083" y="676116"/>
                </a:cubicBezTo>
                <a:cubicBezTo>
                  <a:pt x="2113083" y="582042"/>
                  <a:pt x="2094269" y="260623"/>
                  <a:pt x="1863787" y="149302"/>
                </a:cubicBezTo>
                <a:cubicBezTo>
                  <a:pt x="1633306" y="37981"/>
                  <a:pt x="913639" y="-23167"/>
                  <a:pt x="603194" y="8191"/>
                </a:cubicBezTo>
                <a:cubicBezTo>
                  <a:pt x="292749" y="39549"/>
                  <a:pt x="23070" y="222993"/>
                  <a:pt x="1120" y="337450"/>
                </a:cubicBezTo>
                <a:cubicBezTo>
                  <a:pt x="-20830" y="451907"/>
                  <a:pt x="284911" y="643190"/>
                  <a:pt x="471491" y="694931"/>
                </a:cubicBezTo>
                <a:cubicBezTo>
                  <a:pt x="658071" y="746672"/>
                  <a:pt x="889336" y="697283"/>
                  <a:pt x="1120602" y="64789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0773" y="6488668"/>
            <a:ext cx="288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/ IN / DNSKEY response size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730" y="5924256"/>
            <a:ext cx="1085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1024 bit ZSK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4029" y="6488668"/>
            <a:ext cx="1085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2048 bit ZSK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596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We’ve (sort of) done it before</a:t>
            </a:r>
            <a:endParaRPr lang="en-US" dirty="0"/>
          </a:p>
        </p:txBody>
      </p:sp>
      <p:pic>
        <p:nvPicPr>
          <p:cNvPr id="4" name="Content Placeholder 3" descr="Screen Shot 2015-04-30 at 9.58.3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41" b="681"/>
          <a:stretch/>
        </p:blipFill>
        <p:spPr>
          <a:xfrm>
            <a:off x="1747766" y="1363430"/>
            <a:ext cx="5062855" cy="5087163"/>
          </a:xfrm>
        </p:spPr>
      </p:pic>
      <p:sp>
        <p:nvSpPr>
          <p:cNvPr id="3" name="Freeform 2"/>
          <p:cNvSpPr/>
          <p:nvPr/>
        </p:nvSpPr>
        <p:spPr>
          <a:xfrm>
            <a:off x="1747766" y="6185043"/>
            <a:ext cx="2278604" cy="418948"/>
          </a:xfrm>
          <a:custGeom>
            <a:avLst/>
            <a:gdLst>
              <a:gd name="connsiteX0" fmla="*/ 1676530 w 2278604"/>
              <a:gd name="connsiteY0" fmla="*/ 418948 h 418948"/>
              <a:gd name="connsiteX1" fmla="*/ 2109271 w 2278604"/>
              <a:gd name="connsiteY1" fmla="*/ 230800 h 418948"/>
              <a:gd name="connsiteX2" fmla="*/ 1883493 w 2278604"/>
              <a:gd name="connsiteY2" fmla="*/ 5023 h 418948"/>
              <a:gd name="connsiteX3" fmla="*/ 161938 w 2278604"/>
              <a:gd name="connsiteY3" fmla="*/ 89689 h 418948"/>
              <a:gd name="connsiteX4" fmla="*/ 312456 w 2278604"/>
              <a:gd name="connsiteY4" fmla="*/ 268430 h 418948"/>
              <a:gd name="connsiteX5" fmla="*/ 2278604 w 2278604"/>
              <a:gd name="connsiteY5" fmla="*/ 315467 h 4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8604" h="418948">
                <a:moveTo>
                  <a:pt x="1676530" y="418948"/>
                </a:moveTo>
                <a:cubicBezTo>
                  <a:pt x="1875653" y="359367"/>
                  <a:pt x="2074777" y="299787"/>
                  <a:pt x="2109271" y="230800"/>
                </a:cubicBezTo>
                <a:cubicBezTo>
                  <a:pt x="2143765" y="161812"/>
                  <a:pt x="2208048" y="28541"/>
                  <a:pt x="1883493" y="5023"/>
                </a:cubicBezTo>
                <a:cubicBezTo>
                  <a:pt x="1558938" y="-18495"/>
                  <a:pt x="423777" y="45788"/>
                  <a:pt x="161938" y="89689"/>
                </a:cubicBezTo>
                <a:cubicBezTo>
                  <a:pt x="-99902" y="133590"/>
                  <a:pt x="-40322" y="230800"/>
                  <a:pt x="312456" y="268430"/>
                </a:cubicBezTo>
                <a:cubicBezTo>
                  <a:pt x="665234" y="306060"/>
                  <a:pt x="2278604" y="315467"/>
                  <a:pt x="2278604" y="3154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9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that was then…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And this is now:</a:t>
            </a:r>
          </a:p>
          <a:p>
            <a:pPr marL="857250" lvl="1" indent="-457200"/>
            <a:r>
              <a:rPr lang="en-US" dirty="0" smtClean="0"/>
              <a:t>Resolvers are now not so aggressive in searching for alternate validation paths when validation fails</a:t>
            </a:r>
          </a:p>
          <a:p>
            <a:pPr marL="1257300" lvl="3" indent="0">
              <a:buNone/>
            </a:pPr>
            <a:r>
              <a:rPr lang="en-US" dirty="0" smtClean="0"/>
              <a:t>(as long as resolvers keep their code up to date, which everyone does – right?)</a:t>
            </a:r>
          </a:p>
          <a:p>
            <a:pPr marL="857250" lvl="1" indent="-457200"/>
            <a:r>
              <a:rPr lang="en-US" dirty="0" smtClean="0"/>
              <a:t>And now we </a:t>
            </a:r>
            <a:r>
              <a:rPr lang="en-US" b="1" i="1" dirty="0" smtClean="0"/>
              <a:t>all</a:t>
            </a:r>
            <a:r>
              <a:rPr lang="en-US" dirty="0" smtClean="0"/>
              <a:t> support RFC5011 key roll processes</a:t>
            </a:r>
          </a:p>
          <a:p>
            <a:pPr marL="857250" lvl="1" indent="-457200"/>
            <a:r>
              <a:rPr lang="en-US" dirty="0" smtClean="0"/>
              <a:t>And </a:t>
            </a:r>
            <a:r>
              <a:rPr lang="en-US" b="1" i="1" dirty="0" smtClean="0"/>
              <a:t>everyone</a:t>
            </a:r>
            <a:r>
              <a:rPr lang="en-US" dirty="0" smtClean="0"/>
              <a:t> can cope with large DNS responses</a:t>
            </a:r>
          </a:p>
          <a:p>
            <a:pPr marL="400050" lvl="1" indent="0">
              <a:buNone/>
            </a:pPr>
            <a:r>
              <a:rPr lang="en-US" dirty="0" smtClean="0"/>
              <a:t>So all this will go without a hitch</a:t>
            </a:r>
          </a:p>
          <a:p>
            <a:pPr marL="400050" lvl="1" indent="0">
              <a:buNone/>
            </a:pPr>
            <a:r>
              <a:rPr lang="en-US" dirty="0" smtClean="0"/>
              <a:t>Nobody will even notice the KSK roll at the root</a:t>
            </a:r>
          </a:p>
          <a:p>
            <a:pPr marL="400050" lvl="1" indent="0">
              <a:buNone/>
            </a:pPr>
            <a:r>
              <a:rPr lang="en-US" dirty="0"/>
              <a:t>T</a:t>
            </a:r>
            <a:r>
              <a:rPr lang="en-US" dirty="0" smtClean="0"/>
              <a:t>ruly </a:t>
            </a:r>
            <a:r>
              <a:rPr lang="en-US" dirty="0" err="1" smtClean="0"/>
              <a:t>ruly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6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that was then…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And this is now:</a:t>
            </a:r>
          </a:p>
          <a:p>
            <a:pPr marL="857250" lvl="1" indent="-457200"/>
            <a:r>
              <a:rPr lang="en-US" dirty="0" smtClean="0"/>
              <a:t>Resolvers are now not so aggressive in searching for alternate validation paths when validation fails</a:t>
            </a:r>
          </a:p>
          <a:p>
            <a:pPr marL="1257300" lvl="3" indent="0">
              <a:buNone/>
            </a:pPr>
            <a:r>
              <a:rPr lang="en-US" dirty="0" smtClean="0"/>
              <a:t>(as long as resolvers keep their code up to date, which everyone does – right?)</a:t>
            </a:r>
          </a:p>
          <a:p>
            <a:pPr marL="857250" lvl="1" indent="-457200"/>
            <a:r>
              <a:rPr lang="en-US" dirty="0" smtClean="0"/>
              <a:t>And now we </a:t>
            </a:r>
            <a:r>
              <a:rPr lang="en-US" b="1" i="1" dirty="0" smtClean="0"/>
              <a:t>all</a:t>
            </a:r>
            <a:r>
              <a:rPr lang="en-US" dirty="0" smtClean="0"/>
              <a:t> support RFC5011 key roll processes</a:t>
            </a:r>
          </a:p>
          <a:p>
            <a:pPr marL="857250" lvl="1" indent="-457200"/>
            <a:r>
              <a:rPr lang="en-US" dirty="0" smtClean="0"/>
              <a:t>And </a:t>
            </a:r>
            <a:r>
              <a:rPr lang="en-US" b="1" i="1" dirty="0" smtClean="0"/>
              <a:t>everyone</a:t>
            </a:r>
            <a:r>
              <a:rPr lang="en-US" dirty="0" smtClean="0"/>
              <a:t> can cope with large DNS responses</a:t>
            </a:r>
          </a:p>
          <a:p>
            <a:pPr marL="400050" lvl="1" indent="0">
              <a:buNone/>
            </a:pPr>
            <a:r>
              <a:rPr lang="en-US" dirty="0" smtClean="0"/>
              <a:t>So all this will go without a hitch</a:t>
            </a:r>
          </a:p>
          <a:p>
            <a:pPr marL="400050" lvl="1" indent="0">
              <a:buNone/>
            </a:pPr>
            <a:r>
              <a:rPr lang="en-US" dirty="0" smtClean="0"/>
              <a:t>Nobody will even notice the KSK roll at the root</a:t>
            </a:r>
          </a:p>
          <a:p>
            <a:pPr marL="400050" lvl="1" indent="0">
              <a:buNone/>
            </a:pPr>
            <a:r>
              <a:rPr lang="en-US" dirty="0"/>
              <a:t>T</a:t>
            </a:r>
            <a:r>
              <a:rPr lang="en-US" dirty="0" smtClean="0"/>
              <a:t>ruly </a:t>
            </a:r>
            <a:r>
              <a:rPr lang="en-US" dirty="0" err="1" smtClean="0"/>
              <a:t>ruly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920821">
            <a:off x="2761128" y="2913913"/>
            <a:ext cx="2639153" cy="144655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AhnbergHand"/>
                <a:cs typeface="AhnbergHand"/>
              </a:rPr>
              <a:t>Not!</a:t>
            </a:r>
            <a:endParaRPr lang="en-US" sz="88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418627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all should be concerned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That resolvers who validate DNS responses will fail to pick up the new DNS root key automatically</a:t>
            </a:r>
          </a:p>
          <a:p>
            <a:pPr lvl="1"/>
            <a:r>
              <a:rPr lang="en-US" dirty="0" smtClean="0"/>
              <a:t>i.e. they do not have code that follows RFC5011 procedures for the introduction of a new KSK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resolvers will be unable to receive the larger DNS responses that will occur during the dual signature phase of the rollover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5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be tested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That resolvers who validate DNS responses will fail to pick up the new DNS root key automatically</a:t>
            </a:r>
          </a:p>
          <a:p>
            <a:pPr lvl="1"/>
            <a:r>
              <a:rPr lang="en-US" dirty="0" smtClean="0"/>
              <a:t>i.e. they do not have code that follows RFC5011 procedures for the introduction of a new KSK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Will resolvers be able to receive the larger DNS responses that will occur during the dual signature phase of the rollover 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55787" y="1702527"/>
            <a:ext cx="7515769" cy="2323925"/>
          </a:xfrm>
          <a:custGeom>
            <a:avLst/>
            <a:gdLst>
              <a:gd name="connsiteX0" fmla="*/ 112139 w 7515769"/>
              <a:gd name="connsiteY0" fmla="*/ 2192140 h 2323925"/>
              <a:gd name="connsiteX1" fmla="*/ 196806 w 7515769"/>
              <a:gd name="connsiteY1" fmla="*/ 2069843 h 2323925"/>
              <a:gd name="connsiteX2" fmla="*/ 1927769 w 7515769"/>
              <a:gd name="connsiteY2" fmla="*/ 197769 h 2323925"/>
              <a:gd name="connsiteX3" fmla="*/ 1617324 w 7515769"/>
              <a:gd name="connsiteY3" fmla="*/ 2201547 h 2323925"/>
              <a:gd name="connsiteX4" fmla="*/ 3131917 w 7515769"/>
              <a:gd name="connsiteY4" fmla="*/ 94288 h 2323925"/>
              <a:gd name="connsiteX5" fmla="*/ 3216583 w 7515769"/>
              <a:gd name="connsiteY5" fmla="*/ 2323843 h 2323925"/>
              <a:gd name="connsiteX6" fmla="*/ 4844065 w 7515769"/>
              <a:gd name="connsiteY6" fmla="*/ 214 h 2323925"/>
              <a:gd name="connsiteX7" fmla="*/ 4797028 w 7515769"/>
              <a:gd name="connsiteY7" fmla="*/ 2173325 h 2323925"/>
              <a:gd name="connsiteX8" fmla="*/ 5944732 w 7515769"/>
              <a:gd name="connsiteY8" fmla="*/ 113103 h 2323925"/>
              <a:gd name="connsiteX9" fmla="*/ 5991769 w 7515769"/>
              <a:gd name="connsiteY9" fmla="*/ 2069843 h 2323925"/>
              <a:gd name="connsiteX10" fmla="*/ 7515769 w 7515769"/>
              <a:gd name="connsiteY10" fmla="*/ 56658 h 23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5769" h="2323925">
                <a:moveTo>
                  <a:pt x="112139" y="2192140"/>
                </a:moveTo>
                <a:cubicBezTo>
                  <a:pt x="3170" y="2297189"/>
                  <a:pt x="-105799" y="2402238"/>
                  <a:pt x="196806" y="2069843"/>
                </a:cubicBezTo>
                <a:cubicBezTo>
                  <a:pt x="499411" y="1737448"/>
                  <a:pt x="1691016" y="175818"/>
                  <a:pt x="1927769" y="197769"/>
                </a:cubicBezTo>
                <a:cubicBezTo>
                  <a:pt x="2164522" y="219720"/>
                  <a:pt x="1416633" y="2218794"/>
                  <a:pt x="1617324" y="2201547"/>
                </a:cubicBezTo>
                <a:cubicBezTo>
                  <a:pt x="1818015" y="2184300"/>
                  <a:pt x="2865374" y="73905"/>
                  <a:pt x="3131917" y="94288"/>
                </a:cubicBezTo>
                <a:cubicBezTo>
                  <a:pt x="3398460" y="114671"/>
                  <a:pt x="2931225" y="2339522"/>
                  <a:pt x="3216583" y="2323843"/>
                </a:cubicBezTo>
                <a:cubicBezTo>
                  <a:pt x="3501941" y="2308164"/>
                  <a:pt x="4580658" y="25300"/>
                  <a:pt x="4844065" y="214"/>
                </a:cubicBezTo>
                <a:cubicBezTo>
                  <a:pt x="5107472" y="-24872"/>
                  <a:pt x="4613584" y="2154510"/>
                  <a:pt x="4797028" y="2173325"/>
                </a:cubicBezTo>
                <a:cubicBezTo>
                  <a:pt x="4980472" y="2192140"/>
                  <a:pt x="5745608" y="130350"/>
                  <a:pt x="5944732" y="113103"/>
                </a:cubicBezTo>
                <a:cubicBezTo>
                  <a:pt x="6143856" y="95856"/>
                  <a:pt x="5729930" y="2079250"/>
                  <a:pt x="5991769" y="2069843"/>
                </a:cubicBezTo>
                <a:cubicBezTo>
                  <a:pt x="6253609" y="2060435"/>
                  <a:pt x="6884689" y="1058546"/>
                  <a:pt x="7515769" y="56658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we’ve been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interested in sending DNSSEC-aware DNS resolvers a response that is much the same size as that being contemplated in a KSK key roll</a:t>
            </a:r>
          </a:p>
          <a:p>
            <a:r>
              <a:rPr lang="en-US" dirty="0" smtClean="0"/>
              <a:t>And seeing whether they got the response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2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9272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       8 octets   UDP pseudo header size</a:t>
            </a:r>
          </a:p>
          <a:p>
            <a:pPr marL="0" indent="0">
              <a:buNone/>
            </a:pPr>
            <a:r>
              <a:rPr lang="en-US" sz="1600" dirty="0" smtClean="0"/>
              <a:t>     20 octets   IPv4 packet header</a:t>
            </a:r>
          </a:p>
          <a:p>
            <a:pPr marL="0" indent="0">
              <a:buNone/>
            </a:pPr>
            <a:r>
              <a:rPr lang="en-US" sz="1600" dirty="0" smtClean="0"/>
              <a:t>     40 octets   maximum size of IPv4 options in an IPv4 IP packet header</a:t>
            </a:r>
          </a:p>
          <a:p>
            <a:pPr marL="0" indent="0">
              <a:buNone/>
            </a:pPr>
            <a:r>
              <a:rPr lang="en-US" sz="1600" dirty="0" smtClean="0"/>
              <a:t>     40 octets   IPv6 packet header</a:t>
            </a:r>
          </a:p>
          <a:p>
            <a:pPr marL="0" indent="0">
              <a:buNone/>
            </a:pPr>
            <a:r>
              <a:rPr lang="en-US" sz="1600" dirty="0" smtClean="0"/>
              <a:t>   512 octets   the maximum DNS payload size that must be supported by DNS</a:t>
            </a:r>
          </a:p>
          <a:p>
            <a:pPr marL="0" indent="0">
              <a:buNone/>
            </a:pPr>
            <a:r>
              <a:rPr lang="en-US" sz="1600" dirty="0" smtClean="0"/>
              <a:t>   </a:t>
            </a:r>
            <a:r>
              <a:rPr lang="en-US" sz="1600" dirty="0"/>
              <a:t>560 octets   the maximum IPv4 packet size that must be supported by IPv4 DNS UDP </a:t>
            </a:r>
            <a:r>
              <a:rPr lang="en-US" sz="1600" dirty="0" smtClean="0"/>
              <a:t>systems</a:t>
            </a:r>
          </a:p>
          <a:p>
            <a:pPr marL="0" indent="0">
              <a:buNone/>
            </a:pPr>
            <a:r>
              <a:rPr lang="en-US" sz="1600" dirty="0" smtClean="0"/>
              <a:t>   576 octets   the largest IP packet size (including headers) that must be supported by IPv4 systems</a:t>
            </a:r>
          </a:p>
          <a:p>
            <a:pPr marL="0" indent="0">
              <a:buNone/>
            </a:pPr>
            <a:r>
              <a:rPr lang="en-US" sz="1600" dirty="0" smtClean="0"/>
              <a:t>   913 octets   the size of the current root priming response with DNSSEC signature</a:t>
            </a:r>
          </a:p>
          <a:p>
            <a:pPr marL="0" indent="0">
              <a:buNone/>
            </a:pPr>
            <a:r>
              <a:rPr lang="en-US" sz="1600" dirty="0" smtClean="0"/>
              <a:t>1,232 octets   the largest DNS payload size of an </a:t>
            </a:r>
            <a:r>
              <a:rPr lang="en-US" sz="1600" dirty="0" err="1" smtClean="0"/>
              <a:t>unfragmentable</a:t>
            </a:r>
            <a:r>
              <a:rPr lang="en-US" sz="1600" dirty="0" smtClean="0"/>
              <a:t> IPv6 DNS UDP packet</a:t>
            </a:r>
          </a:p>
          <a:p>
            <a:pPr marL="0" indent="0">
              <a:buNone/>
            </a:pPr>
            <a:r>
              <a:rPr lang="en-US" sz="1600" dirty="0" smtClean="0"/>
              <a:t>1,280 octets   the smallest </a:t>
            </a:r>
            <a:r>
              <a:rPr lang="en-US" sz="1600" dirty="0" err="1" smtClean="0"/>
              <a:t>unfragmented</a:t>
            </a:r>
            <a:r>
              <a:rPr lang="en-US" sz="1600" dirty="0" smtClean="0"/>
              <a:t> IPv6 packet that must be supported by all IPv6 systems</a:t>
            </a:r>
          </a:p>
          <a:p>
            <a:pPr marL="0" indent="0">
              <a:buNone/>
            </a:pPr>
            <a:r>
              <a:rPr lang="en-US" sz="1600" b="1" dirty="0" smtClean="0"/>
              <a:t>1,425 octets   the largest size of a ./IN/DNSKEY response with a 2048 bit ZSK </a:t>
            </a:r>
          </a:p>
          <a:p>
            <a:pPr marL="0" indent="0">
              <a:buNone/>
            </a:pPr>
            <a:r>
              <a:rPr lang="en-US" sz="1600" dirty="0" smtClean="0"/>
              <a:t>1,452 octets   the largest DNS payload size of an </a:t>
            </a:r>
            <a:r>
              <a:rPr lang="en-US" sz="1600" dirty="0" err="1" smtClean="0"/>
              <a:t>unfragmented</a:t>
            </a:r>
            <a:r>
              <a:rPr lang="en-US" sz="1600" dirty="0" smtClean="0"/>
              <a:t> Ethernet IPv6 DNS UDP packet</a:t>
            </a:r>
          </a:p>
          <a:p>
            <a:pPr marL="0" indent="0">
              <a:buNone/>
            </a:pPr>
            <a:r>
              <a:rPr lang="en-US" sz="1600" dirty="0" smtClean="0"/>
              <a:t>1,472 octets   the largest DNS payload size of an </a:t>
            </a:r>
            <a:r>
              <a:rPr lang="en-US" sz="1600" dirty="0" err="1" smtClean="0"/>
              <a:t>unfragmented</a:t>
            </a:r>
            <a:r>
              <a:rPr lang="en-US" sz="1600" dirty="0" smtClean="0"/>
              <a:t> Ethernet IPv4 DNS UDP packet</a:t>
            </a:r>
          </a:p>
          <a:p>
            <a:pPr marL="0" indent="0">
              <a:buNone/>
            </a:pPr>
            <a:r>
              <a:rPr lang="en-US" sz="1600" dirty="0" smtClean="0"/>
              <a:t>1,500 octets   the largest IP packet supported on IEEE 802.3 Ethernet networks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230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905"/>
            <a:ext cx="8229600" cy="1143000"/>
          </a:xfrm>
        </p:spPr>
        <p:txBody>
          <a:bodyPr/>
          <a:lstStyle/>
          <a:p>
            <a:r>
              <a:rPr lang="en-US" dirty="0" smtClean="0"/>
              <a:t>EDNS(0) UDP Buffer sizes</a:t>
            </a:r>
            <a:endParaRPr lang="en-US" dirty="0"/>
          </a:p>
        </p:txBody>
      </p:sp>
      <p:pic>
        <p:nvPicPr>
          <p:cNvPr id="4" name="Content Placeholder 3" descr="edns0-size-cum-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" b="-1831"/>
          <a:stretch/>
        </p:blipFill>
        <p:spPr>
          <a:xfrm>
            <a:off x="457200" y="950148"/>
            <a:ext cx="8229600" cy="5907852"/>
          </a:xfrm>
        </p:spPr>
      </p:pic>
      <p:sp>
        <p:nvSpPr>
          <p:cNvPr id="5" name="Rectangle 4"/>
          <p:cNvSpPr/>
          <p:nvPr/>
        </p:nvSpPr>
        <p:spPr>
          <a:xfrm>
            <a:off x="457200" y="2549407"/>
            <a:ext cx="427096" cy="6397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32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905"/>
            <a:ext cx="8229600" cy="1143000"/>
          </a:xfrm>
        </p:spPr>
        <p:txBody>
          <a:bodyPr/>
          <a:lstStyle/>
          <a:p>
            <a:r>
              <a:rPr lang="en-US" dirty="0" smtClean="0"/>
              <a:t>EDNS(0) UDP Buffer sizes</a:t>
            </a:r>
            <a:endParaRPr lang="en-US" dirty="0"/>
          </a:p>
        </p:txBody>
      </p:sp>
      <p:pic>
        <p:nvPicPr>
          <p:cNvPr id="5" name="Content Placeholder 4" descr="edns0-size-cum-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-1831"/>
          <a:stretch/>
        </p:blipFill>
        <p:spPr>
          <a:xfrm>
            <a:off x="457200" y="987778"/>
            <a:ext cx="8229600" cy="5870222"/>
          </a:xfrm>
        </p:spPr>
      </p:pic>
      <p:sp>
        <p:nvSpPr>
          <p:cNvPr id="6" name="Rectangle 5"/>
          <p:cNvSpPr/>
          <p:nvPr/>
        </p:nvSpPr>
        <p:spPr>
          <a:xfrm>
            <a:off x="457200" y="2549407"/>
            <a:ext cx="427096" cy="6397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Years Ago</a:t>
            </a:r>
            <a:endParaRPr lang="en-US" dirty="0"/>
          </a:p>
        </p:txBody>
      </p:sp>
      <p:pic>
        <p:nvPicPr>
          <p:cNvPr id="4" name="Picture 3" descr="Screen Shot 2015-04-30 at 8.47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8" y="1780352"/>
            <a:ext cx="3115263" cy="1914682"/>
          </a:xfrm>
          <a:prstGeom prst="rect">
            <a:avLst/>
          </a:prstGeom>
        </p:spPr>
      </p:pic>
      <p:pic>
        <p:nvPicPr>
          <p:cNvPr id="5" name="Picture 4" descr="Screen Shot 2015-04-30 at 8.48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35" y="1298222"/>
            <a:ext cx="5799768" cy="4477926"/>
          </a:xfrm>
          <a:prstGeom prst="rect">
            <a:avLst/>
          </a:prstGeom>
        </p:spPr>
      </p:pic>
      <p:pic>
        <p:nvPicPr>
          <p:cNvPr id="6" name="Picture 5" descr="Screen Shot 2015-04-30 at 8.50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3695034"/>
            <a:ext cx="4553185" cy="28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2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905"/>
            <a:ext cx="8229600" cy="1143000"/>
          </a:xfrm>
        </p:spPr>
        <p:txBody>
          <a:bodyPr/>
          <a:lstStyle/>
          <a:p>
            <a:r>
              <a:rPr lang="en-US" dirty="0" smtClean="0"/>
              <a:t>EDNS(0) UDP Buffer sizes</a:t>
            </a:r>
            <a:endParaRPr lang="en-US" dirty="0"/>
          </a:p>
        </p:txBody>
      </p:sp>
      <p:pic>
        <p:nvPicPr>
          <p:cNvPr id="5" name="Content Placeholder 4" descr="edns0-size-cum-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-1831"/>
          <a:stretch/>
        </p:blipFill>
        <p:spPr>
          <a:xfrm>
            <a:off x="457200" y="987778"/>
            <a:ext cx="8229600" cy="5870222"/>
          </a:xfrm>
        </p:spPr>
      </p:pic>
      <p:sp>
        <p:nvSpPr>
          <p:cNvPr id="6" name="Rectangle 5"/>
          <p:cNvSpPr/>
          <p:nvPr/>
        </p:nvSpPr>
        <p:spPr>
          <a:xfrm>
            <a:off x="457200" y="2549407"/>
            <a:ext cx="427096" cy="6397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807767" y="4932952"/>
            <a:ext cx="1342807" cy="1165273"/>
          </a:xfrm>
          <a:custGeom>
            <a:avLst/>
            <a:gdLst>
              <a:gd name="connsiteX0" fmla="*/ 353122 w 1342807"/>
              <a:gd name="connsiteY0" fmla="*/ 626826 h 1165273"/>
              <a:gd name="connsiteX1" fmla="*/ 701196 w 1342807"/>
              <a:gd name="connsiteY1" fmla="*/ 1163048 h 1165273"/>
              <a:gd name="connsiteX2" fmla="*/ 1143344 w 1342807"/>
              <a:gd name="connsiteY2" fmla="*/ 786752 h 1165273"/>
              <a:gd name="connsiteX3" fmla="*/ 1303270 w 1342807"/>
              <a:gd name="connsiteY3" fmla="*/ 52974 h 1165273"/>
              <a:gd name="connsiteX4" fmla="*/ 428381 w 1342807"/>
              <a:gd name="connsiteY4" fmla="*/ 118826 h 1165273"/>
              <a:gd name="connsiteX5" fmla="*/ 5048 w 1342807"/>
              <a:gd name="connsiteY5" fmla="*/ 608011 h 1165273"/>
              <a:gd name="connsiteX6" fmla="*/ 183789 w 1342807"/>
              <a:gd name="connsiteY6" fmla="*/ 786752 h 116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2807" h="1165273">
                <a:moveTo>
                  <a:pt x="353122" y="626826"/>
                </a:moveTo>
                <a:cubicBezTo>
                  <a:pt x="461307" y="881610"/>
                  <a:pt x="569492" y="1136394"/>
                  <a:pt x="701196" y="1163048"/>
                </a:cubicBezTo>
                <a:cubicBezTo>
                  <a:pt x="832900" y="1189702"/>
                  <a:pt x="1042998" y="971764"/>
                  <a:pt x="1143344" y="786752"/>
                </a:cubicBezTo>
                <a:cubicBezTo>
                  <a:pt x="1243690" y="601740"/>
                  <a:pt x="1422431" y="164295"/>
                  <a:pt x="1303270" y="52974"/>
                </a:cubicBezTo>
                <a:cubicBezTo>
                  <a:pt x="1184109" y="-58347"/>
                  <a:pt x="644751" y="26320"/>
                  <a:pt x="428381" y="118826"/>
                </a:cubicBezTo>
                <a:cubicBezTo>
                  <a:pt x="212011" y="211332"/>
                  <a:pt x="45813" y="496690"/>
                  <a:pt x="5048" y="608011"/>
                </a:cubicBezTo>
                <a:cubicBezTo>
                  <a:pt x="-35717" y="719332"/>
                  <a:pt x="183789" y="786752"/>
                  <a:pt x="183789" y="78675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4296" y="4199017"/>
            <a:ext cx="602697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Around the 1425 octet response size we will see</a:t>
            </a:r>
          </a:p>
          <a:p>
            <a:r>
              <a:rPr lang="en-US" dirty="0" smtClean="0">
                <a:latin typeface="AhnbergHand"/>
                <a:cs typeface="AhnbergHand"/>
              </a:rPr>
              <a:t>UDP response truncation rates of around 5.5%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52216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79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We are using a mechanism to measure the Internet from the “edge”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sz="2600" dirty="0" smtClean="0"/>
              <a:t>We use an ad with an active script element</a:t>
            </a:r>
          </a:p>
          <a:p>
            <a:pPr lvl="1"/>
            <a:r>
              <a:rPr lang="en-US" sz="2600" dirty="0" smtClean="0"/>
              <a:t>When a browser receives an impression of the ad the script is activated</a:t>
            </a:r>
          </a:p>
          <a:p>
            <a:pPr lvl="1"/>
            <a:r>
              <a:rPr lang="en-US" sz="2600" dirty="0" smtClean="0"/>
              <a:t>The script fetches a small number (5) of 1x1 blots, and then fetches a final blot to tell us which ones it actually received</a:t>
            </a:r>
          </a:p>
          <a:p>
            <a:pPr lvl="1"/>
            <a:r>
              <a:rPr lang="en-US" sz="2600" dirty="0" smtClean="0"/>
              <a:t>As long as every DNS name in the URLs of these blots is unique, then DNS and Web proxies can’t interfere!</a:t>
            </a:r>
          </a:p>
          <a:p>
            <a:pPr lvl="1"/>
            <a:r>
              <a:rPr lang="en-US" sz="2600" dirty="0" smtClean="0"/>
              <a:t>Our servers see the DNS queries and the Web fetches</a:t>
            </a:r>
          </a:p>
          <a:p>
            <a:pPr lvl="1"/>
            <a:r>
              <a:rPr lang="en-US" sz="2600" dirty="0" smtClean="0"/>
              <a:t>We can infer client-side </a:t>
            </a:r>
            <a:r>
              <a:rPr lang="en-US" sz="2600" dirty="0" err="1" smtClean="0"/>
              <a:t>behaviours</a:t>
            </a:r>
            <a:r>
              <a:rPr lang="en-US" sz="2600" dirty="0" smtClean="0"/>
              <a:t> based on these observations 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126074" y="6321778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Acknowledgement and thanks to Google for supporting this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3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interested in resolvers who are DNSSEC aware (queries that contain the EDNS0 option with DNSSEC OK flag set on)</a:t>
            </a:r>
          </a:p>
          <a:p>
            <a:r>
              <a:rPr lang="en-US" dirty="0" smtClean="0"/>
              <a:t>We would like to test larger responses:</a:t>
            </a:r>
          </a:p>
          <a:p>
            <a:pPr lvl="1"/>
            <a:r>
              <a:rPr lang="en-US" dirty="0" smtClean="0"/>
              <a:t>1,440 octets of DNS payload</a:t>
            </a:r>
          </a:p>
          <a:p>
            <a:r>
              <a:rPr lang="en-US" dirty="0" smtClean="0"/>
              <a:t>We would like to test a couple of crypto protocols</a:t>
            </a:r>
          </a:p>
          <a:p>
            <a:pPr lvl="1"/>
            <a:r>
              <a:rPr lang="en-US" dirty="0" smtClean="0"/>
              <a:t>RSA</a:t>
            </a:r>
          </a:p>
          <a:p>
            <a:pPr lvl="1"/>
            <a:r>
              <a:rPr lang="en-US" dirty="0" smtClean="0"/>
              <a:t>ECDSA</a:t>
            </a:r>
          </a:p>
        </p:txBody>
      </p:sp>
    </p:spTree>
    <p:extLst>
      <p:ext uri="{BB962C8B-B14F-4D97-AF65-F5344CB8AC3E}">
        <p14:creationId xmlns:p14="http://schemas.microsoft.com/office/powerpoint/2010/main" val="51919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interested in those resolvers that are retrieving DNSSEC signature data, so we are looking for queries that include EDNS0 and DNSSEC OK flag set</a:t>
            </a:r>
          </a:p>
          <a:p>
            <a:r>
              <a:rPr lang="en-US" dirty="0" smtClean="0"/>
              <a:t>How many resolver queries have DNSSEC OK set?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EDNS(0) DNSSEC OK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76,456,053 </a:t>
            </a:r>
            <a:r>
              <a:rPr lang="en-US" sz="2400" b="1" dirty="0" smtClean="0"/>
              <a:t>queries</a:t>
            </a:r>
          </a:p>
          <a:p>
            <a:pPr marL="0" indent="0">
              <a:buNone/>
            </a:pPr>
            <a:r>
              <a:rPr lang="en-US" sz="2400" dirty="0" smtClean="0"/>
              <a:t>63,352,607 queries with EDNS(0) and DNSSEC OK set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= 83% of queries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777,371 </a:t>
            </a:r>
            <a:r>
              <a:rPr lang="en-US" sz="2400" b="1" dirty="0" smtClean="0"/>
              <a:t>resolvers</a:t>
            </a:r>
          </a:p>
          <a:p>
            <a:pPr marL="0" indent="0">
              <a:buNone/>
            </a:pPr>
            <a:r>
              <a:rPr lang="en-US" sz="2400" dirty="0" smtClean="0"/>
              <a:t>649,304 resolvers with </a:t>
            </a:r>
            <a:r>
              <a:rPr lang="en-US" sz="2400" dirty="0"/>
              <a:t>EDNS(0) and DNSSEC OK </a:t>
            </a:r>
            <a:r>
              <a:rPr lang="en-US" sz="2400" dirty="0" smtClean="0"/>
              <a:t>set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= 84% </a:t>
            </a:r>
            <a:r>
              <a:rPr lang="en-US" sz="2400" dirty="0"/>
              <a:t>o</a:t>
            </a:r>
            <a:r>
              <a:rPr lang="en-US" sz="2400" dirty="0" smtClean="0"/>
              <a:t>f resolvers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539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well are 1,440 octet DNS responses handled when compared to much smaller responses?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1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1,440 octet RSA-signed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9,113,215 tests</a:t>
            </a:r>
          </a:p>
          <a:p>
            <a:pPr marL="0" indent="0">
              <a:buNone/>
            </a:pPr>
            <a:r>
              <a:rPr lang="en-US" sz="2800" dirty="0" smtClean="0"/>
              <a:t>7,769,221 retrieved the 1x1 blot (85%)</a:t>
            </a:r>
          </a:p>
          <a:p>
            <a:pPr marL="0" indent="0">
              <a:buNone/>
            </a:pPr>
            <a:r>
              <a:rPr lang="en-US" sz="2800" dirty="0" smtClean="0"/>
              <a:t>2,644,351 queried for the DS record</a:t>
            </a:r>
          </a:p>
          <a:p>
            <a:pPr marL="0" indent="0">
              <a:buNone/>
            </a:pPr>
            <a:r>
              <a:rPr lang="en-US" sz="2800" dirty="0" smtClean="0"/>
              <a:t>   849,340 queried for the DS record (but no blot fetch)</a:t>
            </a:r>
          </a:p>
          <a:p>
            <a:pPr marL="0" indent="0">
              <a:buNone/>
            </a:pPr>
            <a:r>
              <a:rPr lang="en-US" sz="2800" dirty="0" smtClean="0"/>
              <a:t>   494,581 timed out (but no blot fetch)</a:t>
            </a:r>
          </a:p>
          <a:p>
            <a:pPr marL="0" indent="0">
              <a:buNone/>
            </a:pPr>
            <a:r>
              <a:rPr lang="en-US" sz="2800" dirty="0" smtClean="0"/>
              <a:t>             72 appeared to fail the DNS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343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1,440 octet RSA-signed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9,113,215 tests</a:t>
            </a:r>
          </a:p>
          <a:p>
            <a:pPr marL="0" indent="0">
              <a:buNone/>
            </a:pPr>
            <a:r>
              <a:rPr lang="en-US" sz="2800" dirty="0" smtClean="0"/>
              <a:t>7,769,221 retrieved the 1x1 blot</a:t>
            </a:r>
          </a:p>
          <a:p>
            <a:pPr marL="0" indent="0">
              <a:buNone/>
            </a:pPr>
            <a:r>
              <a:rPr lang="en-US" sz="2800" dirty="0" smtClean="0"/>
              <a:t>2,644,351 queried for the DS record</a:t>
            </a:r>
          </a:p>
          <a:p>
            <a:pPr marL="0" indent="0">
              <a:buNone/>
            </a:pPr>
            <a:r>
              <a:rPr lang="en-US" sz="2800" dirty="0" smtClean="0"/>
              <a:t>   849,340 queried for the DS record (but no blot)</a:t>
            </a:r>
          </a:p>
          <a:p>
            <a:pPr marL="0" indent="0">
              <a:buNone/>
            </a:pPr>
            <a:r>
              <a:rPr lang="en-US" sz="2800" dirty="0" smtClean="0"/>
              <a:t>   494,581 timed out (but no blot)</a:t>
            </a:r>
          </a:p>
          <a:p>
            <a:pPr marL="0" indent="0">
              <a:buNone/>
            </a:pPr>
            <a:r>
              <a:rPr lang="en-US" sz="2800" dirty="0" smtClean="0"/>
              <a:t>             72 appeared to fail the DNS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1122625">
            <a:off x="864230" y="2702538"/>
            <a:ext cx="753475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Some 5% of experiments did not run through to completion.</a:t>
            </a:r>
          </a:p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For an online ad, this is not an unexpected outcome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05693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1,440 octet RSA-signed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9,113,215 tests</a:t>
            </a:r>
          </a:p>
          <a:p>
            <a:pPr marL="0" indent="0">
              <a:buNone/>
            </a:pPr>
            <a:r>
              <a:rPr lang="en-US" sz="2800" dirty="0" smtClean="0"/>
              <a:t>7,769,221 retrieved the 1x1 blot</a:t>
            </a:r>
          </a:p>
          <a:p>
            <a:pPr marL="0" indent="0">
              <a:buNone/>
            </a:pPr>
            <a:r>
              <a:rPr lang="en-US" sz="2800" dirty="0" smtClean="0"/>
              <a:t>2,644,351 queried for the DS record</a:t>
            </a:r>
          </a:p>
          <a:p>
            <a:pPr marL="0" indent="0">
              <a:buNone/>
            </a:pPr>
            <a:r>
              <a:rPr lang="en-US" sz="2800" dirty="0" smtClean="0"/>
              <a:t>   849,340 queried for the DS record (but no blot)</a:t>
            </a:r>
          </a:p>
          <a:p>
            <a:pPr marL="0" indent="0">
              <a:buNone/>
            </a:pPr>
            <a:r>
              <a:rPr lang="en-US" sz="2800" dirty="0" smtClean="0"/>
              <a:t>   494,581 timed out (but no blot)</a:t>
            </a:r>
          </a:p>
          <a:p>
            <a:pPr marL="0" indent="0">
              <a:buNone/>
            </a:pPr>
            <a:r>
              <a:rPr lang="en-US" sz="2800" dirty="0" smtClean="0"/>
              <a:t>             72 appeared to fail the DNS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0614894">
            <a:off x="900004" y="2502005"/>
            <a:ext cx="6852451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This is measuring USERS not RESOLVERS. Users</a:t>
            </a:r>
          </a:p>
          <a:p>
            <a:r>
              <a:rPr lang="en-US" dirty="0">
                <a:solidFill>
                  <a:srgbClr val="984807"/>
                </a:solidFill>
                <a:latin typeface="AhnbergHand"/>
                <a:cs typeface="AhnbergHand"/>
              </a:rPr>
              <a:t>o</a:t>
            </a:r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ften use local configurations of 2 or more resolvers, and problems in one resolver appear to be fixed by the other resolver(s).</a:t>
            </a:r>
          </a:p>
        </p:txBody>
      </p:sp>
    </p:spTree>
    <p:extLst>
      <p:ext uri="{BB962C8B-B14F-4D97-AF65-F5344CB8AC3E}">
        <p14:creationId xmlns:p14="http://schemas.microsoft.com/office/powerpoint/2010/main" val="238909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 err="1" smtClean="0"/>
              <a:t>vs</a:t>
            </a:r>
            <a:r>
              <a:rPr lang="en-US" dirty="0" smtClean="0"/>
              <a:t> Large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96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happens when the response size grows above 1,472 octets?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869261"/>
            <a:ext cx="31614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1,440 Octets Payload</a:t>
            </a:r>
          </a:p>
          <a:p>
            <a:endParaRPr lang="en-US" sz="2400" dirty="0"/>
          </a:p>
          <a:p>
            <a:r>
              <a:rPr lang="en-US" sz="2400" dirty="0" smtClean="0"/>
              <a:t>Experiments: 6,542,993</a:t>
            </a:r>
          </a:p>
          <a:p>
            <a:r>
              <a:rPr lang="en-US" sz="2400" dirty="0" smtClean="0"/>
              <a:t>Web Fetch:    5,880,921</a:t>
            </a:r>
          </a:p>
          <a:p>
            <a:r>
              <a:rPr lang="en-US" sz="2400" dirty="0" smtClean="0"/>
              <a:t>DS Fetch:           181,610</a:t>
            </a:r>
          </a:p>
          <a:p>
            <a:r>
              <a:rPr lang="en-US" sz="2400" dirty="0" smtClean="0"/>
              <a:t>Timeout:            480,415</a:t>
            </a:r>
          </a:p>
          <a:p>
            <a:r>
              <a:rPr lang="en-US" sz="2400" dirty="0" smtClean="0"/>
              <a:t>DNS Fail:                      47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2637" y="2869261"/>
            <a:ext cx="31797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1,770 Octets Payload</a:t>
            </a:r>
          </a:p>
          <a:p>
            <a:endParaRPr lang="en-US" sz="2400" dirty="0"/>
          </a:p>
          <a:p>
            <a:r>
              <a:rPr lang="en-US" sz="2400" dirty="0" smtClean="0"/>
              <a:t>Experiments: 6,566,645</a:t>
            </a:r>
          </a:p>
          <a:p>
            <a:r>
              <a:rPr lang="en-US" sz="2400" dirty="0" smtClean="0"/>
              <a:t>Web Fetch:    5,992,617</a:t>
            </a:r>
          </a:p>
          <a:p>
            <a:r>
              <a:rPr lang="en-US" sz="2400" dirty="0" smtClean="0"/>
              <a:t>DS Fetch:           167,119</a:t>
            </a:r>
          </a:p>
          <a:p>
            <a:r>
              <a:rPr lang="en-US" sz="2400" dirty="0" smtClean="0"/>
              <a:t>Timeout:            401,831</a:t>
            </a:r>
          </a:p>
          <a:p>
            <a:r>
              <a:rPr lang="en-US" sz="2400" dirty="0" smtClean="0"/>
              <a:t>DNS Fail:                 5,078</a:t>
            </a:r>
          </a:p>
        </p:txBody>
      </p:sp>
    </p:spTree>
    <p:extLst>
      <p:ext uri="{BB962C8B-B14F-4D97-AF65-F5344CB8AC3E}">
        <p14:creationId xmlns:p14="http://schemas.microsoft.com/office/powerpoint/2010/main" val="68341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 KSK Repository</a:t>
            </a:r>
            <a:endParaRPr lang="en-US" dirty="0"/>
          </a:p>
        </p:txBody>
      </p:sp>
      <p:pic>
        <p:nvPicPr>
          <p:cNvPr id="4" name="Picture 3" descr="Screen Shot 2015-04-30 at 8.48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4"/>
          <a:stretch/>
        </p:blipFill>
        <p:spPr>
          <a:xfrm>
            <a:off x="1184438" y="1853260"/>
            <a:ext cx="7888430" cy="39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7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ECDSA </a:t>
            </a:r>
            <a:r>
              <a:rPr lang="en-US" dirty="0" err="1" smtClean="0"/>
              <a:t>vs</a:t>
            </a:r>
            <a:r>
              <a:rPr lang="en-US" dirty="0" smtClean="0"/>
              <a:t>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spec says that when a resolver encounters a zone signed only with algorithms that are not supported by the resolver then it will treat the zone as unsigned and not proceed with validation</a:t>
            </a:r>
          </a:p>
          <a:p>
            <a:pPr marL="0" indent="0">
              <a:buNone/>
            </a:pPr>
            <a:r>
              <a:rPr lang="en-US" dirty="0" smtClean="0"/>
              <a:t>Most resolvers determine the zone’s signing algorithms from the DS record</a:t>
            </a:r>
          </a:p>
          <a:p>
            <a:pPr marL="0" indent="0">
              <a:buNone/>
            </a:pPr>
            <a:r>
              <a:rPr lang="en-US" dirty="0" smtClean="0"/>
              <a:t>What happens when we compare a 1,440 octet response signed by RSA and a 1,440 octet response signed by ECDSA?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4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1,440 octet ECDSA-signed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9,137,436 tests</a:t>
            </a:r>
          </a:p>
          <a:p>
            <a:pPr marL="0" indent="0">
              <a:buNone/>
            </a:pPr>
            <a:r>
              <a:rPr lang="en-US" sz="2800" dirty="0" smtClean="0"/>
              <a:t>7,766,572 retrieved the 1x1 blot</a:t>
            </a:r>
          </a:p>
          <a:p>
            <a:pPr marL="0" indent="0">
              <a:buNone/>
            </a:pPr>
            <a:r>
              <a:rPr lang="en-US" sz="2800" dirty="0" smtClean="0"/>
              <a:t>2,644,564 queried </a:t>
            </a:r>
            <a:r>
              <a:rPr lang="en-US" sz="2800" dirty="0"/>
              <a:t>for the DS record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860,163 queried for the DS record (but no blot)</a:t>
            </a:r>
          </a:p>
          <a:p>
            <a:pPr marL="0" indent="0">
              <a:buNone/>
            </a:pPr>
            <a:r>
              <a:rPr lang="en-US" sz="2800" dirty="0" smtClean="0"/>
              <a:t>   505,045 timed out </a:t>
            </a:r>
            <a:r>
              <a:rPr lang="en-US" sz="2800" dirty="0"/>
              <a:t>(but no </a:t>
            </a:r>
            <a:r>
              <a:rPr lang="en-US" sz="2800" dirty="0" smtClean="0"/>
              <a:t>blot!)</a:t>
            </a:r>
          </a:p>
          <a:p>
            <a:pPr marL="0" indent="0">
              <a:buNone/>
            </a:pPr>
            <a:r>
              <a:rPr lang="en-US" sz="2800" dirty="0" smtClean="0"/>
              <a:t>       5,656 appeared to fail the DNS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46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1,440 octet ECDSA-signed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9,137,436 tests</a:t>
            </a:r>
          </a:p>
          <a:p>
            <a:pPr marL="0" indent="0">
              <a:buNone/>
            </a:pPr>
            <a:r>
              <a:rPr lang="en-US" sz="2800" dirty="0" smtClean="0"/>
              <a:t>7,766,572 retrieved the 1x1 blot</a:t>
            </a:r>
          </a:p>
          <a:p>
            <a:pPr marL="0" indent="0">
              <a:buNone/>
            </a:pPr>
            <a:r>
              <a:rPr lang="en-US" sz="2800" dirty="0" smtClean="0"/>
              <a:t>2,644,564 queried </a:t>
            </a:r>
            <a:r>
              <a:rPr lang="en-US" sz="2800" dirty="0"/>
              <a:t>for the DS record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860,163 queried for the DS record (but no blot)</a:t>
            </a:r>
          </a:p>
          <a:p>
            <a:pPr marL="0" indent="0">
              <a:buNone/>
            </a:pPr>
            <a:r>
              <a:rPr lang="en-US" sz="2800" dirty="0" smtClean="0"/>
              <a:t>   505,045 timed out </a:t>
            </a:r>
            <a:r>
              <a:rPr lang="en-US" sz="2800" dirty="0"/>
              <a:t>(but no </a:t>
            </a:r>
            <a:r>
              <a:rPr lang="en-US" sz="2800" dirty="0" smtClean="0"/>
              <a:t>blot!)</a:t>
            </a:r>
          </a:p>
          <a:p>
            <a:pPr marL="0" indent="0">
              <a:buNone/>
            </a:pPr>
            <a:r>
              <a:rPr lang="en-US" sz="2800" dirty="0" smtClean="0"/>
              <a:t>       5,656 appeared to fail the DNS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0625338">
            <a:off x="900004" y="2502006"/>
            <a:ext cx="6852451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This is larger than RSA failure rates, but is still a small proportion of users affected. Some resolvers appear to have problems when presented with an unknown crypto protocol.</a:t>
            </a:r>
          </a:p>
        </p:txBody>
      </p:sp>
    </p:spTree>
    <p:extLst>
      <p:ext uri="{BB962C8B-B14F-4D97-AF65-F5344CB8AC3E}">
        <p14:creationId xmlns:p14="http://schemas.microsoft.com/office/powerpoint/2010/main" val="62501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</a:t>
            </a:r>
            <a:r>
              <a:rPr lang="en-US" dirty="0" err="1" smtClean="0"/>
              <a:t>vs</a:t>
            </a:r>
            <a:r>
              <a:rPr lang="en-US" dirty="0" smtClean="0"/>
              <a:t>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resolvers prefer IPv4 over IPv6?</a:t>
            </a:r>
          </a:p>
          <a:p>
            <a:pPr marL="457200" lvl="1" indent="0">
              <a:buNone/>
            </a:pPr>
            <a:r>
              <a:rPr lang="en-US" dirty="0" smtClean="0"/>
              <a:t>Total Queries:            </a:t>
            </a:r>
            <a:r>
              <a:rPr lang="en-US" dirty="0"/>
              <a:t>47,826,735</a:t>
            </a:r>
            <a:r>
              <a:rPr lang="en-AU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Queries over V6:             394,816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Number of Resolvers:    109,725</a:t>
            </a:r>
          </a:p>
          <a:p>
            <a:pPr marL="457200" lvl="1" indent="0">
              <a:buNone/>
            </a:pPr>
            <a:r>
              <a:rPr lang="en-US" dirty="0" smtClean="0"/>
              <a:t>Number of Resolvers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using IPv6 for queries:    2,849</a:t>
            </a:r>
          </a:p>
        </p:txBody>
      </p:sp>
    </p:spTree>
    <p:extLst>
      <p:ext uri="{BB962C8B-B14F-4D97-AF65-F5344CB8AC3E}">
        <p14:creationId xmlns:p14="http://schemas.microsoft.com/office/powerpoint/2010/main" val="2341862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</a:t>
            </a:r>
            <a:r>
              <a:rPr lang="en-US" dirty="0" err="1" smtClean="0"/>
              <a:t>vs</a:t>
            </a:r>
            <a:r>
              <a:rPr lang="en-US" dirty="0" smtClean="0"/>
              <a:t>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resolvers prefer IPv4 over IPv6?</a:t>
            </a:r>
          </a:p>
          <a:p>
            <a:pPr marL="457200" lvl="1" indent="0">
              <a:buNone/>
            </a:pPr>
            <a:r>
              <a:rPr lang="en-US" dirty="0" smtClean="0"/>
              <a:t>Total Queries:            </a:t>
            </a:r>
            <a:r>
              <a:rPr lang="en-US" dirty="0"/>
              <a:t>47,826,735</a:t>
            </a:r>
            <a:r>
              <a:rPr lang="en-AU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Queries over V6:             394,816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Number of Resolvers:    109,725</a:t>
            </a:r>
          </a:p>
          <a:p>
            <a:pPr marL="457200" lvl="1" indent="0">
              <a:buNone/>
            </a:pPr>
            <a:r>
              <a:rPr lang="en-US" dirty="0" smtClean="0"/>
              <a:t>Number of Resolvers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using IPv6 for queries:    2,849</a:t>
            </a:r>
          </a:p>
        </p:txBody>
      </p:sp>
      <p:sp>
        <p:nvSpPr>
          <p:cNvPr id="4" name="TextBox 3"/>
          <p:cNvSpPr txBox="1"/>
          <p:nvPr/>
        </p:nvSpPr>
        <p:spPr>
          <a:xfrm rot="20625338">
            <a:off x="900004" y="2502007"/>
            <a:ext cx="6852451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In a Dual Stack environment 1% of queries and 3% of resolvers use IPv6.</a:t>
            </a:r>
          </a:p>
          <a:p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What if the server was IPv6 only?</a:t>
            </a:r>
          </a:p>
        </p:txBody>
      </p:sp>
    </p:spTree>
    <p:extLst>
      <p:ext uri="{BB962C8B-B14F-4D97-AF65-F5344CB8AC3E}">
        <p14:creationId xmlns:p14="http://schemas.microsoft.com/office/powerpoint/2010/main" val="3651940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is a LOT of DNSSEC validation out there</a:t>
            </a:r>
          </a:p>
          <a:p>
            <a:pPr lvl="1"/>
            <a:r>
              <a:rPr lang="en-US" dirty="0" smtClean="0"/>
              <a:t>87% of all queries have DNSSEC-OK set</a:t>
            </a:r>
          </a:p>
          <a:p>
            <a:pPr lvl="1"/>
            <a:r>
              <a:rPr lang="en-US" dirty="0" smtClean="0"/>
              <a:t>30% of all DNSSEC-OK resolvers attempt to validate the response</a:t>
            </a:r>
          </a:p>
          <a:p>
            <a:pPr lvl="1"/>
            <a:r>
              <a:rPr lang="en-US" dirty="0" smtClean="0"/>
              <a:t>25% of end users are using DNS resolvers that will validate what they are told</a:t>
            </a:r>
          </a:p>
          <a:p>
            <a:pPr lvl="1"/>
            <a:r>
              <a:rPr lang="en-US" dirty="0" smtClean="0"/>
              <a:t>12% of end users don</a:t>
            </a:r>
            <a:r>
              <a:rPr lang="fr-FR" dirty="0" smtClean="0"/>
              <a:t>’</a:t>
            </a:r>
            <a:r>
              <a:rPr lang="en-US" dirty="0" smtClean="0"/>
              <a:t>t believe bad validation news and turn to other non-validating resolvers when validation fails.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70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is very little V6 being used out there</a:t>
            </a:r>
          </a:p>
          <a:p>
            <a:pPr lvl="1"/>
            <a:r>
              <a:rPr lang="en-US" dirty="0" smtClean="0"/>
              <a:t>1% of queries use IPv6 as the transport protocol when given a dual stack name server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seems that when given a choice: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Browsers prefer IPv6</a:t>
            </a:r>
          </a:p>
          <a:p>
            <a:pPr marL="457200" lvl="1" indent="0">
              <a:buNone/>
            </a:pPr>
            <a:r>
              <a:rPr lang="en-US" dirty="0" smtClean="0"/>
              <a:t>Resolvers prefer IPv4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40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ECDSA is viable – sort of</a:t>
            </a:r>
          </a:p>
          <a:p>
            <a:pPr lvl="1"/>
            <a:r>
              <a:rPr lang="en-US" dirty="0" smtClean="0"/>
              <a:t>1 in 5 clients who use resolvers that validate RSA-signed responses are unable to validate the same response when signed using ECDSA</a:t>
            </a:r>
          </a:p>
          <a:p>
            <a:pPr lvl="1"/>
            <a:r>
              <a:rPr lang="en-US" dirty="0" smtClean="0"/>
              <a:t>But they fail to “unsigned” rather than “invalid” so it</a:t>
            </a:r>
            <a:r>
              <a:rPr lang="fr-FR" dirty="0" smtClean="0"/>
              <a:t>’</a:t>
            </a:r>
            <a:r>
              <a:rPr lang="en-US" dirty="0" smtClean="0"/>
              <a:t>s a (sort of) safe fail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56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we stick to RSA and keep response sizes at or below 1,440 octets then there appears to be no obvious user impact </a:t>
            </a:r>
            <a:r>
              <a:rPr lang="en-US" u="sng" dirty="0" smtClean="0"/>
              <a:t>in terms of packet size</a:t>
            </a:r>
          </a:p>
          <a:p>
            <a:pPr lvl="1"/>
            <a:r>
              <a:rPr lang="en-US" dirty="0" smtClean="0"/>
              <a:t>Some resolvers may get stuck, but users appear to use multiple resolvers</a:t>
            </a:r>
          </a:p>
        </p:txBody>
      </p:sp>
    </p:spTree>
    <p:extLst>
      <p:ext uri="{BB962C8B-B14F-4D97-AF65-F5344CB8AC3E}">
        <p14:creationId xmlns:p14="http://schemas.microsoft.com/office/powerpoint/2010/main" val="2018872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3012194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82863" y="5585220"/>
            <a:ext cx="2003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Geoff Huston</a:t>
            </a:r>
          </a:p>
          <a:p>
            <a:r>
              <a:rPr lang="en-US" dirty="0" smtClean="0"/>
              <a:t>George </a:t>
            </a:r>
            <a:r>
              <a:rPr lang="en-US" dirty="0" err="1" smtClean="0"/>
              <a:t>Michaelson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1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Amsterdam KSK Repository</a:t>
            </a:r>
            <a:endParaRPr lang="en-US" dirty="0"/>
          </a:p>
        </p:txBody>
      </p:sp>
      <p:pic>
        <p:nvPicPr>
          <p:cNvPr id="4" name="Content Placeholder 3" descr="IMG_20150506_130104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7390358" y="6126163"/>
            <a:ext cx="12964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George </a:t>
            </a:r>
            <a:r>
              <a:rPr lang="en-US" sz="1100" dirty="0" err="1" smtClean="0"/>
              <a:t>Michaelson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4773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270"/>
            <a:ext cx="8229600" cy="1143000"/>
          </a:xfrm>
        </p:spPr>
        <p:txBody>
          <a:bodyPr/>
          <a:lstStyle/>
          <a:p>
            <a:r>
              <a:rPr lang="en-US" dirty="0" smtClean="0"/>
              <a:t>Five Years Ago…</a:t>
            </a:r>
            <a:endParaRPr lang="en-US" dirty="0"/>
          </a:p>
        </p:txBody>
      </p:sp>
      <p:pic>
        <p:nvPicPr>
          <p:cNvPr id="4" name="Picture 3" descr="Screen Shot 2015-04-30 at 8.5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19" y="2967068"/>
            <a:ext cx="4501443" cy="3725832"/>
          </a:xfrm>
          <a:prstGeom prst="rect">
            <a:avLst/>
          </a:prstGeom>
        </p:spPr>
      </p:pic>
      <p:pic>
        <p:nvPicPr>
          <p:cNvPr id="5" name="Picture 4" descr="Screen Shot 2015-04-30 at 8.53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767661"/>
            <a:ext cx="4223926" cy="244987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643481" y="3151481"/>
            <a:ext cx="2878667" cy="197556"/>
          </a:xfrm>
          <a:custGeom>
            <a:avLst/>
            <a:gdLst>
              <a:gd name="connsiteX0" fmla="*/ 0 w 2878667"/>
              <a:gd name="connsiteY0" fmla="*/ 94075 h 197556"/>
              <a:gd name="connsiteX1" fmla="*/ 987778 w 2878667"/>
              <a:gd name="connsiteY1" fmla="*/ 84667 h 197556"/>
              <a:gd name="connsiteX2" fmla="*/ 1138297 w 2878667"/>
              <a:gd name="connsiteY2" fmla="*/ 0 h 197556"/>
              <a:gd name="connsiteX3" fmla="*/ 1044223 w 2878667"/>
              <a:gd name="connsiteY3" fmla="*/ 197556 h 197556"/>
              <a:gd name="connsiteX4" fmla="*/ 1222963 w 2878667"/>
              <a:gd name="connsiteY4" fmla="*/ 75260 h 197556"/>
              <a:gd name="connsiteX5" fmla="*/ 2878667 w 2878667"/>
              <a:gd name="connsiteY5" fmla="*/ 56445 h 197556"/>
              <a:gd name="connsiteX6" fmla="*/ 2878667 w 2878667"/>
              <a:gd name="connsiteY6" fmla="*/ 56445 h 1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667" h="197556">
                <a:moveTo>
                  <a:pt x="0" y="94075"/>
                </a:moveTo>
                <a:lnTo>
                  <a:pt x="987778" y="84667"/>
                </a:lnTo>
                <a:lnTo>
                  <a:pt x="1138297" y="0"/>
                </a:lnTo>
                <a:lnTo>
                  <a:pt x="1044223" y="197556"/>
                </a:lnTo>
                <a:lnTo>
                  <a:pt x="1222963" y="75260"/>
                </a:lnTo>
                <a:lnTo>
                  <a:pt x="2878667" y="56445"/>
                </a:lnTo>
                <a:lnTo>
                  <a:pt x="2878667" y="5644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17282" y="5371630"/>
            <a:ext cx="4421272" cy="402434"/>
          </a:xfrm>
          <a:custGeom>
            <a:avLst/>
            <a:gdLst>
              <a:gd name="connsiteX0" fmla="*/ 1984348 w 4421272"/>
              <a:gd name="connsiteY0" fmla="*/ 65851 h 402434"/>
              <a:gd name="connsiteX1" fmla="*/ 695533 w 4421272"/>
              <a:gd name="connsiteY1" fmla="*/ 84666 h 402434"/>
              <a:gd name="connsiteX2" fmla="*/ 112274 w 4421272"/>
              <a:gd name="connsiteY2" fmla="*/ 103481 h 402434"/>
              <a:gd name="connsiteX3" fmla="*/ 65237 w 4421272"/>
              <a:gd name="connsiteY3" fmla="*/ 319851 h 402434"/>
              <a:gd name="connsiteX4" fmla="*/ 827237 w 4421272"/>
              <a:gd name="connsiteY4" fmla="*/ 395111 h 402434"/>
              <a:gd name="connsiteX5" fmla="*/ 2915681 w 4421272"/>
              <a:gd name="connsiteY5" fmla="*/ 385703 h 402434"/>
              <a:gd name="connsiteX6" fmla="*/ 4307977 w 4421272"/>
              <a:gd name="connsiteY6" fmla="*/ 272814 h 402434"/>
              <a:gd name="connsiteX7" fmla="*/ 4072792 w 4421272"/>
              <a:gd name="connsiteY7" fmla="*/ 65851 h 402434"/>
              <a:gd name="connsiteX8" fmla="*/ 1965533 w 4421272"/>
              <a:gd name="connsiteY8" fmla="*/ 0 h 40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1272" h="402434">
                <a:moveTo>
                  <a:pt x="1984348" y="65851"/>
                </a:moveTo>
                <a:lnTo>
                  <a:pt x="695533" y="84666"/>
                </a:lnTo>
                <a:cubicBezTo>
                  <a:pt x="383521" y="90938"/>
                  <a:pt x="217323" y="64283"/>
                  <a:pt x="112274" y="103481"/>
                </a:cubicBezTo>
                <a:cubicBezTo>
                  <a:pt x="7225" y="142679"/>
                  <a:pt x="-53923" y="271246"/>
                  <a:pt x="65237" y="319851"/>
                </a:cubicBezTo>
                <a:cubicBezTo>
                  <a:pt x="184397" y="368456"/>
                  <a:pt x="352163" y="384136"/>
                  <a:pt x="827237" y="395111"/>
                </a:cubicBezTo>
                <a:cubicBezTo>
                  <a:pt x="1302311" y="406086"/>
                  <a:pt x="2335558" y="406086"/>
                  <a:pt x="2915681" y="385703"/>
                </a:cubicBezTo>
                <a:cubicBezTo>
                  <a:pt x="3495804" y="365320"/>
                  <a:pt x="4115125" y="326123"/>
                  <a:pt x="4307977" y="272814"/>
                </a:cubicBezTo>
                <a:cubicBezTo>
                  <a:pt x="4500829" y="219505"/>
                  <a:pt x="4463199" y="111320"/>
                  <a:pt x="4072792" y="65851"/>
                </a:cubicBezTo>
                <a:cubicBezTo>
                  <a:pt x="3682385" y="20382"/>
                  <a:pt x="1965533" y="0"/>
                  <a:pt x="196553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270"/>
            <a:ext cx="8229600" cy="1143000"/>
          </a:xfrm>
        </p:spPr>
        <p:txBody>
          <a:bodyPr/>
          <a:lstStyle/>
          <a:p>
            <a:r>
              <a:rPr lang="en-US" dirty="0" smtClean="0"/>
              <a:t>Five Years Ago…</a:t>
            </a:r>
            <a:endParaRPr lang="en-US" dirty="0"/>
          </a:p>
        </p:txBody>
      </p:sp>
      <p:pic>
        <p:nvPicPr>
          <p:cNvPr id="4" name="Picture 3" descr="Screen Shot 2015-04-30 at 8.5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19" y="2967068"/>
            <a:ext cx="4501443" cy="3725832"/>
          </a:xfrm>
          <a:prstGeom prst="rect">
            <a:avLst/>
          </a:prstGeom>
        </p:spPr>
      </p:pic>
      <p:pic>
        <p:nvPicPr>
          <p:cNvPr id="5" name="Picture 4" descr="Screen Shot 2015-04-30 at 8.53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767661"/>
            <a:ext cx="4223926" cy="244987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643481" y="3151481"/>
            <a:ext cx="2878667" cy="197556"/>
          </a:xfrm>
          <a:custGeom>
            <a:avLst/>
            <a:gdLst>
              <a:gd name="connsiteX0" fmla="*/ 0 w 2878667"/>
              <a:gd name="connsiteY0" fmla="*/ 94075 h 197556"/>
              <a:gd name="connsiteX1" fmla="*/ 987778 w 2878667"/>
              <a:gd name="connsiteY1" fmla="*/ 84667 h 197556"/>
              <a:gd name="connsiteX2" fmla="*/ 1138297 w 2878667"/>
              <a:gd name="connsiteY2" fmla="*/ 0 h 197556"/>
              <a:gd name="connsiteX3" fmla="*/ 1044223 w 2878667"/>
              <a:gd name="connsiteY3" fmla="*/ 197556 h 197556"/>
              <a:gd name="connsiteX4" fmla="*/ 1222963 w 2878667"/>
              <a:gd name="connsiteY4" fmla="*/ 75260 h 197556"/>
              <a:gd name="connsiteX5" fmla="*/ 2878667 w 2878667"/>
              <a:gd name="connsiteY5" fmla="*/ 56445 h 197556"/>
              <a:gd name="connsiteX6" fmla="*/ 2878667 w 2878667"/>
              <a:gd name="connsiteY6" fmla="*/ 56445 h 1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667" h="197556">
                <a:moveTo>
                  <a:pt x="0" y="94075"/>
                </a:moveTo>
                <a:lnTo>
                  <a:pt x="987778" y="84667"/>
                </a:lnTo>
                <a:lnTo>
                  <a:pt x="1138297" y="0"/>
                </a:lnTo>
                <a:lnTo>
                  <a:pt x="1044223" y="197556"/>
                </a:lnTo>
                <a:lnTo>
                  <a:pt x="1222963" y="75260"/>
                </a:lnTo>
                <a:lnTo>
                  <a:pt x="2878667" y="56445"/>
                </a:lnTo>
                <a:lnTo>
                  <a:pt x="2878667" y="5644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17282" y="5371630"/>
            <a:ext cx="4421272" cy="402434"/>
          </a:xfrm>
          <a:custGeom>
            <a:avLst/>
            <a:gdLst>
              <a:gd name="connsiteX0" fmla="*/ 1984348 w 4421272"/>
              <a:gd name="connsiteY0" fmla="*/ 65851 h 402434"/>
              <a:gd name="connsiteX1" fmla="*/ 695533 w 4421272"/>
              <a:gd name="connsiteY1" fmla="*/ 84666 h 402434"/>
              <a:gd name="connsiteX2" fmla="*/ 112274 w 4421272"/>
              <a:gd name="connsiteY2" fmla="*/ 103481 h 402434"/>
              <a:gd name="connsiteX3" fmla="*/ 65237 w 4421272"/>
              <a:gd name="connsiteY3" fmla="*/ 319851 h 402434"/>
              <a:gd name="connsiteX4" fmla="*/ 827237 w 4421272"/>
              <a:gd name="connsiteY4" fmla="*/ 395111 h 402434"/>
              <a:gd name="connsiteX5" fmla="*/ 2915681 w 4421272"/>
              <a:gd name="connsiteY5" fmla="*/ 385703 h 402434"/>
              <a:gd name="connsiteX6" fmla="*/ 4307977 w 4421272"/>
              <a:gd name="connsiteY6" fmla="*/ 272814 h 402434"/>
              <a:gd name="connsiteX7" fmla="*/ 4072792 w 4421272"/>
              <a:gd name="connsiteY7" fmla="*/ 65851 h 402434"/>
              <a:gd name="connsiteX8" fmla="*/ 1965533 w 4421272"/>
              <a:gd name="connsiteY8" fmla="*/ 0 h 40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1272" h="402434">
                <a:moveTo>
                  <a:pt x="1984348" y="65851"/>
                </a:moveTo>
                <a:lnTo>
                  <a:pt x="695533" y="84666"/>
                </a:lnTo>
                <a:cubicBezTo>
                  <a:pt x="383521" y="90938"/>
                  <a:pt x="217323" y="64283"/>
                  <a:pt x="112274" y="103481"/>
                </a:cubicBezTo>
                <a:cubicBezTo>
                  <a:pt x="7225" y="142679"/>
                  <a:pt x="-53923" y="271246"/>
                  <a:pt x="65237" y="319851"/>
                </a:cubicBezTo>
                <a:cubicBezTo>
                  <a:pt x="184397" y="368456"/>
                  <a:pt x="352163" y="384136"/>
                  <a:pt x="827237" y="395111"/>
                </a:cubicBezTo>
                <a:cubicBezTo>
                  <a:pt x="1302311" y="406086"/>
                  <a:pt x="2335558" y="406086"/>
                  <a:pt x="2915681" y="385703"/>
                </a:cubicBezTo>
                <a:cubicBezTo>
                  <a:pt x="3495804" y="365320"/>
                  <a:pt x="4115125" y="326123"/>
                  <a:pt x="4307977" y="272814"/>
                </a:cubicBezTo>
                <a:cubicBezTo>
                  <a:pt x="4500829" y="219505"/>
                  <a:pt x="4463199" y="111320"/>
                  <a:pt x="4072792" y="65851"/>
                </a:cubicBezTo>
                <a:cubicBezTo>
                  <a:pt x="3682385" y="20382"/>
                  <a:pt x="1965533" y="0"/>
                  <a:pt x="196553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5-04-30 at 8.56.2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8985" r="8268" b="7888"/>
          <a:stretch/>
        </p:blipFill>
        <p:spPr>
          <a:xfrm>
            <a:off x="2765778" y="2022592"/>
            <a:ext cx="2822222" cy="28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1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Easy,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 a new KSK and include it in DNSKEY responses</a:t>
            </a:r>
          </a:p>
          <a:p>
            <a:r>
              <a:rPr lang="en-US" dirty="0" smtClean="0"/>
              <a:t>Use the new KSK to sign the ZSK (as well as the old KSK signature)</a:t>
            </a:r>
          </a:p>
          <a:p>
            <a:r>
              <a:rPr lang="en-US" dirty="0" smtClean="0"/>
              <a:t>Withdraw the old signature signed via the old KSK</a:t>
            </a:r>
          </a:p>
          <a:p>
            <a:r>
              <a:rPr lang="en-US" dirty="0" smtClean="0"/>
              <a:t>Revoke the old KSK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Easy,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 a new KSK and include it in DNSKEY responses</a:t>
            </a:r>
          </a:p>
          <a:p>
            <a:r>
              <a:rPr lang="en-US" dirty="0" smtClean="0"/>
              <a:t>Use the new KSK to sign the ZSK (as well as the old KSK signature)</a:t>
            </a:r>
          </a:p>
          <a:p>
            <a:r>
              <a:rPr lang="en-US" dirty="0" smtClean="0"/>
              <a:t>Withdraw the old signature signed via the old KSK</a:t>
            </a:r>
          </a:p>
          <a:p>
            <a:r>
              <a:rPr lang="en-US" dirty="0" smtClean="0"/>
              <a:t>Revoke the old KSK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01194">
            <a:off x="711092" y="2721469"/>
            <a:ext cx="5737384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Powderfinger Type"/>
                <a:cs typeface="Powderfinger Type"/>
              </a:rPr>
              <a:t>RFC 5011!</a:t>
            </a:r>
            <a:endParaRPr lang="en-US" sz="80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152830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Easy, Right?</a:t>
            </a:r>
            <a:endParaRPr lang="en-US" dirty="0"/>
          </a:p>
        </p:txBody>
      </p:sp>
      <p:pic>
        <p:nvPicPr>
          <p:cNvPr id="4" name="Picture 3" descr="rickroll-analyz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119"/>
            <a:ext cx="9144000" cy="197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4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7047</TotalTime>
  <Words>1536</Words>
  <Application>Microsoft Macintosh PowerPoint</Application>
  <PresentationFormat>On-screen Show (4:3)</PresentationFormat>
  <Paragraphs>210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Tyre Kicking the DNS  Testing Transport Considerations of Rolling Roots</vt:lpstr>
      <vt:lpstr>Five Years Ago</vt:lpstr>
      <vt:lpstr>The US KSK Repository</vt:lpstr>
      <vt:lpstr>The Amsterdam KSK Repository</vt:lpstr>
      <vt:lpstr>Five Years Ago…</vt:lpstr>
      <vt:lpstr>Five Years Ago…</vt:lpstr>
      <vt:lpstr>Easy, Right?</vt:lpstr>
      <vt:lpstr>Easy, Right?</vt:lpstr>
      <vt:lpstr>Easy, Right?</vt:lpstr>
      <vt:lpstr>Easy, Right?</vt:lpstr>
      <vt:lpstr>We’ve (sort of) done it before</vt:lpstr>
      <vt:lpstr>But that was then…</vt:lpstr>
      <vt:lpstr>But that was then…</vt:lpstr>
      <vt:lpstr>What we all should be concerned about…</vt:lpstr>
      <vt:lpstr>What can be tested …</vt:lpstr>
      <vt:lpstr>So we’ve been testing</vt:lpstr>
      <vt:lpstr>Some Interesting Sizes</vt:lpstr>
      <vt:lpstr>EDNS(0) UDP Buffer sizes</vt:lpstr>
      <vt:lpstr>EDNS(0) UDP Buffer sizes</vt:lpstr>
      <vt:lpstr>EDNS(0) UDP Buffer sizes</vt:lpstr>
      <vt:lpstr>The Test Method</vt:lpstr>
      <vt:lpstr>The Test</vt:lpstr>
      <vt:lpstr>Testing</vt:lpstr>
      <vt:lpstr>EDNS(0) DNSSEC OK Set</vt:lpstr>
      <vt:lpstr>Large Responses</vt:lpstr>
      <vt:lpstr>1,440 octet RSA-signed Responses</vt:lpstr>
      <vt:lpstr>1,440 octet RSA-signed Responses</vt:lpstr>
      <vt:lpstr>1,440 octet RSA-signed Responses</vt:lpstr>
      <vt:lpstr>Small vs Large</vt:lpstr>
      <vt:lpstr>ECDSA vs RSA</vt:lpstr>
      <vt:lpstr>1,440 octet ECDSA-signed Responses</vt:lpstr>
      <vt:lpstr>1,440 octet ECDSA-signed Responses</vt:lpstr>
      <vt:lpstr>IPv4 vs IPv6</vt:lpstr>
      <vt:lpstr>IPv4 vs IPv6</vt:lpstr>
      <vt:lpstr>Some Observations</vt:lpstr>
      <vt:lpstr>Some Observations</vt:lpstr>
      <vt:lpstr>Some Observations</vt:lpstr>
      <vt:lpstr>Can it work?</vt:lpstr>
      <vt:lpstr>Questions?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Rolling Roots</dc:title>
  <dc:creator>Geoff Huston</dc:creator>
  <cp:lastModifiedBy>Geoff Huston</cp:lastModifiedBy>
  <cp:revision>47</cp:revision>
  <dcterms:created xsi:type="dcterms:W3CDTF">2015-04-30T06:46:06Z</dcterms:created>
  <dcterms:modified xsi:type="dcterms:W3CDTF">2015-05-26T06:40:19Z</dcterms:modified>
</cp:coreProperties>
</file>