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329" r:id="rId2"/>
    <p:sldId id="416" r:id="rId3"/>
    <p:sldId id="417" r:id="rId4"/>
    <p:sldId id="418" r:id="rId5"/>
    <p:sldId id="338" r:id="rId6"/>
    <p:sldId id="420" r:id="rId7"/>
    <p:sldId id="421" r:id="rId8"/>
    <p:sldId id="439" r:id="rId9"/>
    <p:sldId id="339" r:id="rId10"/>
    <p:sldId id="423" r:id="rId11"/>
    <p:sldId id="424" r:id="rId12"/>
    <p:sldId id="422" r:id="rId13"/>
    <p:sldId id="436" r:id="rId14"/>
    <p:sldId id="437" r:id="rId15"/>
    <p:sldId id="438" r:id="rId16"/>
    <p:sldId id="341" r:id="rId17"/>
    <p:sldId id="425" r:id="rId18"/>
    <p:sldId id="426" r:id="rId19"/>
    <p:sldId id="427" r:id="rId20"/>
    <p:sldId id="428" r:id="rId21"/>
    <p:sldId id="429" r:id="rId22"/>
    <p:sldId id="344" r:id="rId23"/>
    <p:sldId id="346" r:id="rId24"/>
    <p:sldId id="347" r:id="rId25"/>
    <p:sldId id="349" r:id="rId26"/>
    <p:sldId id="430" r:id="rId27"/>
    <p:sldId id="350" r:id="rId28"/>
    <p:sldId id="431" r:id="rId29"/>
    <p:sldId id="352" r:id="rId30"/>
    <p:sldId id="353" r:id="rId31"/>
    <p:sldId id="354" r:id="rId32"/>
    <p:sldId id="432" r:id="rId33"/>
    <p:sldId id="355" r:id="rId34"/>
    <p:sldId id="433" r:id="rId35"/>
    <p:sldId id="358" r:id="rId36"/>
    <p:sldId id="363" r:id="rId37"/>
    <p:sldId id="365" r:id="rId38"/>
    <p:sldId id="366" r:id="rId39"/>
    <p:sldId id="367" r:id="rId40"/>
    <p:sldId id="368" r:id="rId41"/>
    <p:sldId id="369" r:id="rId42"/>
    <p:sldId id="370" r:id="rId43"/>
    <p:sldId id="371" r:id="rId44"/>
    <p:sldId id="372" r:id="rId45"/>
    <p:sldId id="434"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 id="387" r:id="rId60"/>
    <p:sldId id="407" r:id="rId61"/>
    <p:sldId id="408" r:id="rId62"/>
    <p:sldId id="409" r:id="rId63"/>
    <p:sldId id="388" r:id="rId64"/>
    <p:sldId id="389" r:id="rId65"/>
    <p:sldId id="390" r:id="rId66"/>
    <p:sldId id="435" r:id="rId67"/>
    <p:sldId id="39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53C"/>
    <a:srgbClr val="73C28D"/>
    <a:srgbClr val="4C7F5C"/>
    <a:srgbClr val="D4D601"/>
    <a:srgbClr val="FF4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3" d="100"/>
          <a:sy n="143" d="100"/>
        </p:scale>
        <p:origin x="-1048"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83D64-1CFF-AA49-98B9-E782DFA8B030}" type="datetimeFigureOut">
              <a:rPr lang="en-US" smtClean="0"/>
              <a:t>25/02/15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DDF4D-5B03-1747-BE3E-5EB8B81E718F}" type="slidenum">
              <a:rPr lang="en-US" smtClean="0"/>
              <a:t>‹#›</a:t>
            </a:fld>
            <a:endParaRPr lang="en-US"/>
          </a:p>
        </p:txBody>
      </p:sp>
    </p:spTree>
    <p:extLst>
      <p:ext uri="{BB962C8B-B14F-4D97-AF65-F5344CB8AC3E}">
        <p14:creationId xmlns:p14="http://schemas.microsoft.com/office/powerpoint/2010/main" val="2204304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25/02/15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08772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25/02/15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12631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25/02/15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54965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25/02/15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79942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0EB0045-C9A7-4346-9470-D1A44252D70F}" type="datetimeFigureOut">
              <a:rPr lang="en-US" smtClean="0"/>
              <a:t>25/02/15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33668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0EB0045-C9A7-4346-9470-D1A44252D70F}" type="datetimeFigureOut">
              <a:rPr lang="en-US" smtClean="0"/>
              <a:t>25/02/15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90040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0EB0045-C9A7-4346-9470-D1A44252D70F}" type="datetimeFigureOut">
              <a:rPr lang="en-US" smtClean="0"/>
              <a:t>25/02/15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89455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0EB0045-C9A7-4346-9470-D1A44252D70F}" type="datetimeFigureOut">
              <a:rPr lang="en-US" smtClean="0"/>
              <a:t>25/02/15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08416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0045-C9A7-4346-9470-D1A44252D70F}" type="datetimeFigureOut">
              <a:rPr lang="en-US" smtClean="0"/>
              <a:t>25/02/15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50468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25/02/15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63911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25/02/15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087687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451" y="0"/>
            <a:ext cx="9161998" cy="690967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0045-C9A7-4346-9470-D1A44252D70F}" type="datetimeFigureOut">
              <a:rPr lang="en-US" smtClean="0"/>
              <a:t>25/02/15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2B737-498F-2B47-8DCD-28A3FDCFEA71}" type="slidenum">
              <a:rPr lang="en-US" smtClean="0"/>
              <a:t>‹#›</a:t>
            </a:fld>
            <a:endParaRPr lang="en-US"/>
          </a:p>
        </p:txBody>
      </p:sp>
    </p:spTree>
    <p:extLst>
      <p:ext uri="{BB962C8B-B14F-4D97-AF65-F5344CB8AC3E}">
        <p14:creationId xmlns:p14="http://schemas.microsoft.com/office/powerpoint/2010/main" val="162351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accent6">
              <a:lumMod val="50000"/>
            </a:schemeClr>
          </a:solidFill>
          <a:latin typeface="Powderfinger Typ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730" y="2130425"/>
            <a:ext cx="8595552" cy="1470025"/>
          </a:xfrm>
        </p:spPr>
        <p:txBody>
          <a:bodyPr>
            <a:normAutofit/>
          </a:bodyPr>
          <a:lstStyle/>
          <a:p>
            <a:r>
              <a:rPr lang="en-US" dirty="0" smtClean="0">
                <a:latin typeface="Powderfinger Type"/>
                <a:cs typeface="Powderfinger Type"/>
              </a:rPr>
              <a:t>Routing </a:t>
            </a:r>
            <a:r>
              <a:rPr lang="en-US" dirty="0" smtClean="0">
                <a:latin typeface="Powderfinger Type"/>
                <a:cs typeface="Powderfinger Type"/>
              </a:rPr>
              <a:t>2014</a:t>
            </a:r>
            <a:endParaRPr lang="en-US" dirty="0">
              <a:latin typeface="Powderfinger Type"/>
              <a:cs typeface="Powderfinger Type"/>
            </a:endParaRPr>
          </a:p>
        </p:txBody>
      </p:sp>
      <p:sp>
        <p:nvSpPr>
          <p:cNvPr id="3" name="Subtitle 2"/>
          <p:cNvSpPr>
            <a:spLocks noGrp="1"/>
          </p:cNvSpPr>
          <p:nvPr>
            <p:ph type="subTitle" idx="1"/>
          </p:nvPr>
        </p:nvSpPr>
        <p:spPr>
          <a:xfrm>
            <a:off x="2515482" y="4632781"/>
            <a:ext cx="6400800" cy="1752600"/>
          </a:xfrm>
        </p:spPr>
        <p:txBody>
          <a:bodyPr>
            <a:normAutofit/>
          </a:bodyPr>
          <a:lstStyle/>
          <a:p>
            <a:pPr algn="r"/>
            <a:r>
              <a:rPr lang="en-US" sz="1800" dirty="0" smtClean="0">
                <a:solidFill>
                  <a:schemeClr val="bg1">
                    <a:lumMod val="50000"/>
                  </a:schemeClr>
                </a:solidFill>
                <a:latin typeface="AhnbergHand"/>
                <a:cs typeface="AhnbergHand"/>
              </a:rPr>
              <a:t>Geoff Huston</a:t>
            </a:r>
          </a:p>
          <a:p>
            <a:pPr algn="r"/>
            <a:r>
              <a:rPr lang="en-US" sz="1800" dirty="0" smtClean="0">
                <a:solidFill>
                  <a:schemeClr val="bg1">
                    <a:lumMod val="50000"/>
                  </a:schemeClr>
                </a:solidFill>
                <a:latin typeface="AhnbergHand"/>
                <a:cs typeface="AhnbergHand"/>
              </a:rPr>
              <a:t>APNIC</a:t>
            </a:r>
          </a:p>
        </p:txBody>
      </p:sp>
    </p:spTree>
    <p:extLst>
      <p:ext uri="{BB962C8B-B14F-4D97-AF65-F5344CB8AC3E}">
        <p14:creationId xmlns:p14="http://schemas.microsoft.com/office/powerpoint/2010/main" val="376883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More Specifics are still taking up one half of the routing table</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923330"/>
          </a:xfrm>
          <a:prstGeom prst="rect">
            <a:avLst/>
          </a:prstGeom>
          <a:noFill/>
        </p:spPr>
        <p:txBody>
          <a:bodyPr wrap="square" rtlCol="0">
            <a:spAutoFit/>
          </a:bodyPr>
          <a:lstStyle/>
          <a:p>
            <a:r>
              <a:rPr lang="en-US" dirty="0" smtClean="0">
                <a:latin typeface="AhnbergHand"/>
                <a:cs typeface="AhnbergHand"/>
              </a:rPr>
              <a:t>But the average size of a routing advertisement is getting smaller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descr="fi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37998"/>
            <a:ext cx="4837680" cy="2956790"/>
          </a:xfrm>
          <a:prstGeom prst="rect">
            <a:avLst/>
          </a:prstGeom>
        </p:spPr>
      </p:pic>
      <p:pic>
        <p:nvPicPr>
          <p:cNvPr id="10" name="Picture 9" descr="fig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78" y="4164402"/>
            <a:ext cx="4407065" cy="2693598"/>
          </a:xfrm>
          <a:prstGeom prst="rect">
            <a:avLst/>
          </a:prstGeom>
        </p:spPr>
      </p:pic>
    </p:spTree>
    <p:extLst>
      <p:ext uri="{BB962C8B-B14F-4D97-AF65-F5344CB8AC3E}">
        <p14:creationId xmlns:p14="http://schemas.microsoft.com/office/powerpoint/2010/main" val="53671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4" y="1130302"/>
            <a:ext cx="5291038" cy="3233882"/>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5306432" y="1548488"/>
            <a:ext cx="3799084" cy="923330"/>
          </a:xfrm>
          <a:prstGeom prst="rect">
            <a:avLst/>
          </a:prstGeom>
          <a:noFill/>
        </p:spPr>
        <p:txBody>
          <a:bodyPr wrap="square" rtlCol="0">
            <a:spAutoFit/>
          </a:bodyPr>
          <a:lstStyle/>
          <a:p>
            <a:r>
              <a:rPr lang="en-US" dirty="0" smtClean="0">
                <a:latin typeface="AhnbergHand"/>
                <a:cs typeface="AhnbergHand"/>
              </a:rPr>
              <a:t>Address Exhaustion is now visible in the extent of advertised address space</a:t>
            </a:r>
          </a:p>
        </p:txBody>
      </p:sp>
      <p:sp>
        <p:nvSpPr>
          <p:cNvPr id="6" name="Freeform 5"/>
          <p:cNvSpPr/>
          <p:nvPr/>
        </p:nvSpPr>
        <p:spPr>
          <a:xfrm>
            <a:off x="4970399" y="2555396"/>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1477328"/>
          </a:xfrm>
          <a:prstGeom prst="rect">
            <a:avLst/>
          </a:prstGeom>
          <a:noFill/>
        </p:spPr>
        <p:txBody>
          <a:bodyPr wrap="square" rtlCol="0">
            <a:spAutoFit/>
          </a:bodyPr>
          <a:lstStyle/>
          <a:p>
            <a:r>
              <a:rPr lang="en-US" dirty="0" smtClean="0">
                <a:latin typeface="AhnbergHand"/>
                <a:cs typeface="AhnbergHand"/>
              </a:rPr>
              <a:t>The “shape” of inter-AS interconnection appears to be steady, as the Average AS Path length has been held steady through the year </a:t>
            </a:r>
          </a:p>
        </p:txBody>
      </p:sp>
      <p:pic>
        <p:nvPicPr>
          <p:cNvPr id="4" name="Picture 3" descr="fig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16" y="4245178"/>
            <a:ext cx="4173600" cy="2550904"/>
          </a:xfrm>
          <a:prstGeom prst="rect">
            <a:avLst/>
          </a:prstGeom>
        </p:spPr>
      </p:pic>
      <p:sp>
        <p:nvSpPr>
          <p:cNvPr id="7" name="Freeform 6"/>
          <p:cNvSpPr/>
          <p:nvPr/>
        </p:nvSpPr>
        <p:spPr>
          <a:xfrm>
            <a:off x="2257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046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in 2014 in V4?</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From the look of the growth plots, its business as usual, despite the increasing pressure on IPv4 address availability</a:t>
            </a:r>
          </a:p>
          <a:p>
            <a:r>
              <a:rPr lang="en-US" dirty="0"/>
              <a:t>Y</a:t>
            </a:r>
            <a:r>
              <a:rPr lang="en-US" dirty="0" smtClean="0"/>
              <a:t>ou may have noticed that the number of IPv4 routes cross across the threshold value of 512,000 routes in the last quarter of 2014</a:t>
            </a:r>
          </a:p>
          <a:p>
            <a:pPr lvl="1"/>
            <a:r>
              <a:rPr lang="en-US" dirty="0" smtClean="0"/>
              <a:t>And for some routers this would’ve caused a hiccup or two</a:t>
            </a:r>
          </a:p>
          <a:p>
            <a:r>
              <a:rPr lang="en-US" dirty="0" smtClean="0"/>
              <a:t>You can also see that the pace of growth of the routing table is dropping off towards the end of the year</a:t>
            </a:r>
          </a:p>
          <a:p>
            <a:pPr lvl="1"/>
            <a:r>
              <a:rPr lang="en-US" dirty="0" smtClean="0"/>
              <a:t>IPv4 address exhaustion is probably to blame here!</a:t>
            </a:r>
            <a:endParaRPr lang="en-US" dirty="0"/>
          </a:p>
        </p:txBody>
      </p:sp>
    </p:spTree>
    <p:extLst>
      <p:ext uri="{BB962C8B-B14F-4D97-AF65-F5344CB8AC3E}">
        <p14:creationId xmlns:p14="http://schemas.microsoft.com/office/powerpoint/2010/main" val="69594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97"/>
            <a:ext cx="8229600" cy="1143000"/>
          </a:xfrm>
        </p:spPr>
        <p:txBody>
          <a:bodyPr>
            <a:normAutofit fontScale="90000"/>
          </a:bodyPr>
          <a:lstStyle/>
          <a:p>
            <a:r>
              <a:rPr lang="en-US" dirty="0" smtClean="0"/>
              <a:t>How can the IPv4 network continue to grow when we are running out of IPv4 addresses?</a:t>
            </a:r>
            <a:endParaRPr lang="en-US" dirty="0"/>
          </a:p>
        </p:txBody>
      </p:sp>
      <p:sp>
        <p:nvSpPr>
          <p:cNvPr id="3" name="Content Placeholder 2"/>
          <p:cNvSpPr>
            <a:spLocks noGrp="1"/>
          </p:cNvSpPr>
          <p:nvPr>
            <p:ph idx="1"/>
          </p:nvPr>
        </p:nvSpPr>
        <p:spPr>
          <a:xfrm>
            <a:off x="457200" y="2732426"/>
            <a:ext cx="8229600" cy="3809375"/>
          </a:xfrm>
        </p:spPr>
        <p:txBody>
          <a:bodyPr/>
          <a:lstStyle/>
          <a:p>
            <a:pPr marL="0" indent="0">
              <a:buNone/>
            </a:pPr>
            <a:r>
              <a:rPr lang="en-US" dirty="0" smtClean="0"/>
              <a:t>We are now recycling old addresses back into the routing system</a:t>
            </a:r>
          </a:p>
          <a:p>
            <a:pPr marL="0" indent="0">
              <a:buNone/>
            </a:pPr>
            <a:r>
              <a:rPr lang="en-US" dirty="0" smtClean="0"/>
              <a:t>Some of these addresses are transferred in ways that are recorded in the registry system, while others are being “leased” without any clear registration entry that describes the lessee</a:t>
            </a:r>
            <a:endParaRPr lang="en-US" dirty="0"/>
          </a:p>
        </p:txBody>
      </p:sp>
    </p:spTree>
    <p:extLst>
      <p:ext uri="{BB962C8B-B14F-4D97-AF65-F5344CB8AC3E}">
        <p14:creationId xmlns:p14="http://schemas.microsoft.com/office/powerpoint/2010/main" val="26430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14"/>
            <a:ext cx="8229600" cy="1143000"/>
          </a:xfrm>
        </p:spPr>
        <p:txBody>
          <a:bodyPr/>
          <a:lstStyle/>
          <a:p>
            <a:r>
              <a:rPr lang="en-US" dirty="0" smtClean="0"/>
              <a:t>IPv4 Address Reuse</a:t>
            </a:r>
            <a:endParaRPr lang="en-US" dirty="0"/>
          </a:p>
        </p:txBody>
      </p:sp>
      <p:pic>
        <p:nvPicPr>
          <p:cNvPr id="4" name="Content Placeholder 3" descr="fig20.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40" b="-1829"/>
          <a:stretch/>
        </p:blipFill>
        <p:spPr>
          <a:xfrm>
            <a:off x="457200" y="931334"/>
            <a:ext cx="8229600" cy="5926666"/>
          </a:xfrm>
        </p:spPr>
      </p:pic>
    </p:spTree>
    <p:extLst>
      <p:ext uri="{BB962C8B-B14F-4D97-AF65-F5344CB8AC3E}">
        <p14:creationId xmlns:p14="http://schemas.microsoft.com/office/powerpoint/2010/main" val="85305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14"/>
            <a:ext cx="8229600" cy="1143000"/>
          </a:xfrm>
        </p:spPr>
        <p:txBody>
          <a:bodyPr/>
          <a:lstStyle/>
          <a:p>
            <a:r>
              <a:rPr lang="en-US" dirty="0" smtClean="0"/>
              <a:t>IPv4 Address Reuse</a:t>
            </a:r>
            <a:endParaRPr lang="en-US" dirty="0"/>
          </a:p>
        </p:txBody>
      </p:sp>
      <p:pic>
        <p:nvPicPr>
          <p:cNvPr id="4" name="Content Placeholder 3" descr="fig20.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40" b="-1829"/>
          <a:stretch/>
        </p:blipFill>
        <p:spPr>
          <a:xfrm>
            <a:off x="457200" y="931334"/>
            <a:ext cx="8229600" cy="5926666"/>
          </a:xfrm>
        </p:spPr>
      </p:pic>
      <p:sp>
        <p:nvSpPr>
          <p:cNvPr id="5" name="TextBox 4"/>
          <p:cNvSpPr txBox="1"/>
          <p:nvPr/>
        </p:nvSpPr>
        <p:spPr>
          <a:xfrm>
            <a:off x="2596187" y="5226242"/>
            <a:ext cx="2409153" cy="646331"/>
          </a:xfrm>
          <a:prstGeom prst="rect">
            <a:avLst/>
          </a:prstGeom>
          <a:solidFill>
            <a:schemeClr val="bg1"/>
          </a:solidFill>
        </p:spPr>
        <p:txBody>
          <a:bodyPr wrap="square" rtlCol="0">
            <a:spAutoFit/>
          </a:bodyPr>
          <a:lstStyle/>
          <a:p>
            <a:r>
              <a:rPr lang="en-US" sz="1200" dirty="0" smtClean="0">
                <a:latin typeface="AhnbergHand"/>
                <a:cs typeface="AhnbergHand"/>
              </a:rPr>
              <a:t>50% of new addresses in 2014 were more than 1 year old</a:t>
            </a:r>
            <a:endParaRPr lang="en-US" sz="1200" dirty="0">
              <a:latin typeface="AhnbergHand"/>
              <a:cs typeface="AhnbergHand"/>
            </a:endParaRPr>
          </a:p>
        </p:txBody>
      </p:sp>
      <p:sp>
        <p:nvSpPr>
          <p:cNvPr id="6" name="TextBox 5"/>
          <p:cNvSpPr txBox="1"/>
          <p:nvPr/>
        </p:nvSpPr>
        <p:spPr>
          <a:xfrm>
            <a:off x="1391611" y="1737976"/>
            <a:ext cx="2409153" cy="646331"/>
          </a:xfrm>
          <a:prstGeom prst="rect">
            <a:avLst/>
          </a:prstGeom>
          <a:solidFill>
            <a:schemeClr val="bg1"/>
          </a:solidFill>
        </p:spPr>
        <p:txBody>
          <a:bodyPr wrap="square" rtlCol="0">
            <a:spAutoFit/>
          </a:bodyPr>
          <a:lstStyle/>
          <a:p>
            <a:r>
              <a:rPr lang="en-US" sz="1200" dirty="0" smtClean="0">
                <a:latin typeface="AhnbergHand"/>
                <a:cs typeface="AhnbergHand"/>
              </a:rPr>
              <a:t>20% of new addresses in 2010 were more than 1 year old</a:t>
            </a:r>
            <a:endParaRPr lang="en-US" sz="1200" dirty="0">
              <a:latin typeface="AhnbergHand"/>
              <a:cs typeface="AhnbergHand"/>
            </a:endParaRPr>
          </a:p>
        </p:txBody>
      </p:sp>
      <p:sp>
        <p:nvSpPr>
          <p:cNvPr id="7" name="Freeform 6"/>
          <p:cNvSpPr/>
          <p:nvPr/>
        </p:nvSpPr>
        <p:spPr>
          <a:xfrm>
            <a:off x="2855576" y="2286000"/>
            <a:ext cx="1402852" cy="261697"/>
          </a:xfrm>
          <a:custGeom>
            <a:avLst/>
            <a:gdLst>
              <a:gd name="connsiteX0" fmla="*/ 0 w 1402852"/>
              <a:gd name="connsiteY0" fmla="*/ 0 h 261697"/>
              <a:gd name="connsiteX1" fmla="*/ 1023697 w 1402852"/>
              <a:gd name="connsiteY1" fmla="*/ 138545 h 261697"/>
              <a:gd name="connsiteX2" fmla="*/ 1393151 w 1402852"/>
              <a:gd name="connsiteY2" fmla="*/ 153939 h 261697"/>
              <a:gd name="connsiteX3" fmla="*/ 1300788 w 1402852"/>
              <a:gd name="connsiteY3" fmla="*/ 46182 h 261697"/>
              <a:gd name="connsiteX4" fmla="*/ 1362363 w 1402852"/>
              <a:gd name="connsiteY4" fmla="*/ 138545 h 261697"/>
              <a:gd name="connsiteX5" fmla="*/ 1223818 w 1402852"/>
              <a:gd name="connsiteY5" fmla="*/ 261697 h 2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852" h="261697">
                <a:moveTo>
                  <a:pt x="0" y="0"/>
                </a:moveTo>
                <a:lnTo>
                  <a:pt x="1023697" y="138545"/>
                </a:lnTo>
                <a:cubicBezTo>
                  <a:pt x="1255889" y="164201"/>
                  <a:pt x="1346969" y="169333"/>
                  <a:pt x="1393151" y="153939"/>
                </a:cubicBezTo>
                <a:cubicBezTo>
                  <a:pt x="1439333" y="138545"/>
                  <a:pt x="1305919" y="48748"/>
                  <a:pt x="1300788" y="46182"/>
                </a:cubicBezTo>
                <a:cubicBezTo>
                  <a:pt x="1295657" y="43616"/>
                  <a:pt x="1375191" y="102626"/>
                  <a:pt x="1362363" y="138545"/>
                </a:cubicBezTo>
                <a:cubicBezTo>
                  <a:pt x="1349535" y="174464"/>
                  <a:pt x="1223818" y="261697"/>
                  <a:pt x="1223818" y="2616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2091562">
            <a:off x="3981701" y="4008923"/>
            <a:ext cx="313209" cy="1124037"/>
          </a:xfrm>
          <a:custGeom>
            <a:avLst/>
            <a:gdLst>
              <a:gd name="connsiteX0" fmla="*/ 313209 w 313209"/>
              <a:gd name="connsiteY0" fmla="*/ 1124037 h 1124037"/>
              <a:gd name="connsiteX1" fmla="*/ 197754 w 313209"/>
              <a:gd name="connsiteY1" fmla="*/ 662219 h 1124037"/>
              <a:gd name="connsiteX2" fmla="*/ 20724 w 313209"/>
              <a:gd name="connsiteY2" fmla="*/ 46461 h 1124037"/>
              <a:gd name="connsiteX3" fmla="*/ 5330 w 313209"/>
              <a:gd name="connsiteY3" fmla="*/ 192704 h 1124037"/>
              <a:gd name="connsiteX4" fmla="*/ 20724 w 313209"/>
              <a:gd name="connsiteY4" fmla="*/ 279 h 1124037"/>
              <a:gd name="connsiteX5" fmla="*/ 213148 w 313209"/>
              <a:gd name="connsiteY5" fmla="*/ 146522 h 11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209" h="1124037">
                <a:moveTo>
                  <a:pt x="313209" y="1124037"/>
                </a:moveTo>
                <a:cubicBezTo>
                  <a:pt x="279855" y="982926"/>
                  <a:pt x="246501" y="841815"/>
                  <a:pt x="197754" y="662219"/>
                </a:cubicBezTo>
                <a:cubicBezTo>
                  <a:pt x="149006" y="482623"/>
                  <a:pt x="52795" y="124713"/>
                  <a:pt x="20724" y="46461"/>
                </a:cubicBezTo>
                <a:cubicBezTo>
                  <a:pt x="-11347" y="-31791"/>
                  <a:pt x="5330" y="200401"/>
                  <a:pt x="5330" y="192704"/>
                </a:cubicBezTo>
                <a:cubicBezTo>
                  <a:pt x="5330" y="185007"/>
                  <a:pt x="-13912" y="7976"/>
                  <a:pt x="20724" y="279"/>
                </a:cubicBezTo>
                <a:cubicBezTo>
                  <a:pt x="55360" y="-7418"/>
                  <a:pt x="213148" y="146522"/>
                  <a:pt x="213148" y="14652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5983898" y="3577552"/>
            <a:ext cx="2409153" cy="646331"/>
          </a:xfrm>
          <a:prstGeom prst="rect">
            <a:avLst/>
          </a:prstGeom>
          <a:solidFill>
            <a:schemeClr val="bg1"/>
          </a:solidFill>
        </p:spPr>
        <p:txBody>
          <a:bodyPr wrap="square" rtlCol="0">
            <a:spAutoFit/>
          </a:bodyPr>
          <a:lstStyle/>
          <a:p>
            <a:r>
              <a:rPr lang="en-US" sz="1200" dirty="0" smtClean="0">
                <a:latin typeface="AhnbergHand"/>
                <a:cs typeface="AhnbergHand"/>
              </a:rPr>
              <a:t>18% of new addresses in 2014 were more than 20 years old</a:t>
            </a:r>
            <a:endParaRPr lang="en-US" sz="1200" dirty="0">
              <a:latin typeface="AhnbergHand"/>
              <a:cs typeface="AhnbergHand"/>
            </a:endParaRPr>
          </a:p>
        </p:txBody>
      </p:sp>
      <p:sp>
        <p:nvSpPr>
          <p:cNvPr id="10" name="Freeform 9"/>
          <p:cNvSpPr/>
          <p:nvPr/>
        </p:nvSpPr>
        <p:spPr>
          <a:xfrm>
            <a:off x="6904182" y="2450411"/>
            <a:ext cx="1488869" cy="1020922"/>
          </a:xfrm>
          <a:custGeom>
            <a:avLst/>
            <a:gdLst>
              <a:gd name="connsiteX0" fmla="*/ 0 w 1488869"/>
              <a:gd name="connsiteY0" fmla="*/ 1020922 h 1020922"/>
              <a:gd name="connsiteX1" fmla="*/ 685030 w 1488869"/>
              <a:gd name="connsiteY1" fmla="*/ 451347 h 1020922"/>
              <a:gd name="connsiteX2" fmla="*/ 1454727 w 1488869"/>
              <a:gd name="connsiteY2" fmla="*/ 28013 h 1020922"/>
              <a:gd name="connsiteX3" fmla="*/ 1270000 w 1488869"/>
              <a:gd name="connsiteY3" fmla="*/ 51104 h 1020922"/>
              <a:gd name="connsiteX4" fmla="*/ 1485515 w 1488869"/>
              <a:gd name="connsiteY4" fmla="*/ 4922 h 1020922"/>
              <a:gd name="connsiteX5" fmla="*/ 1400848 w 1488869"/>
              <a:gd name="connsiteY5" fmla="*/ 189650 h 1020922"/>
              <a:gd name="connsiteX6" fmla="*/ 1393151 w 1488869"/>
              <a:gd name="connsiteY6" fmla="*/ 166559 h 102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8869" h="1020922">
                <a:moveTo>
                  <a:pt x="0" y="1020922"/>
                </a:moveTo>
                <a:cubicBezTo>
                  <a:pt x="221288" y="818877"/>
                  <a:pt x="442576" y="616832"/>
                  <a:pt x="685030" y="451347"/>
                </a:cubicBezTo>
                <a:cubicBezTo>
                  <a:pt x="927484" y="285862"/>
                  <a:pt x="1357232" y="94720"/>
                  <a:pt x="1454727" y="28013"/>
                </a:cubicBezTo>
                <a:cubicBezTo>
                  <a:pt x="1552222" y="-38694"/>
                  <a:pt x="1264869" y="54952"/>
                  <a:pt x="1270000" y="51104"/>
                </a:cubicBezTo>
                <a:cubicBezTo>
                  <a:pt x="1275131" y="47255"/>
                  <a:pt x="1463707" y="-18169"/>
                  <a:pt x="1485515" y="4922"/>
                </a:cubicBezTo>
                <a:cubicBezTo>
                  <a:pt x="1507323" y="28013"/>
                  <a:pt x="1416242" y="162711"/>
                  <a:pt x="1400848" y="189650"/>
                </a:cubicBezTo>
                <a:cubicBezTo>
                  <a:pt x="1385454" y="216589"/>
                  <a:pt x="1389302" y="191574"/>
                  <a:pt x="1393151" y="166559"/>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4767670" y="4570942"/>
            <a:ext cx="2613726" cy="1169551"/>
          </a:xfrm>
          <a:prstGeom prst="rect">
            <a:avLst/>
          </a:prstGeom>
          <a:solidFill>
            <a:schemeClr val="bg1"/>
          </a:solidFill>
        </p:spPr>
        <p:txBody>
          <a:bodyPr wrap="square" rtlCol="0">
            <a:spAutoFit/>
          </a:bodyPr>
          <a:lstStyle/>
          <a:p>
            <a:r>
              <a:rPr lang="en-US" sz="1400" dirty="0" smtClean="0">
                <a:solidFill>
                  <a:srgbClr val="FF0000"/>
                </a:solidFill>
                <a:latin typeface="AhnbergHand"/>
                <a:cs typeface="AhnbergHand"/>
              </a:rPr>
              <a:t>It appears that this collection of “old” addresses includes space that has been leased rather than transferred</a:t>
            </a:r>
            <a:endParaRPr lang="en-US" sz="1400" dirty="0">
              <a:solidFill>
                <a:srgbClr val="FF0000"/>
              </a:solidFill>
              <a:latin typeface="AhnbergHand"/>
              <a:cs typeface="AhnbergHand"/>
            </a:endParaRPr>
          </a:p>
        </p:txBody>
      </p:sp>
      <p:sp>
        <p:nvSpPr>
          <p:cNvPr id="12" name="Freeform 11"/>
          <p:cNvSpPr/>
          <p:nvPr/>
        </p:nvSpPr>
        <p:spPr>
          <a:xfrm>
            <a:off x="5595697" y="4232784"/>
            <a:ext cx="1016000" cy="370004"/>
          </a:xfrm>
          <a:custGeom>
            <a:avLst/>
            <a:gdLst>
              <a:gd name="connsiteX0" fmla="*/ 0 w 1016000"/>
              <a:gd name="connsiteY0" fmla="*/ 370004 h 370004"/>
              <a:gd name="connsiteX1" fmla="*/ 731212 w 1016000"/>
              <a:gd name="connsiteY1" fmla="*/ 216064 h 370004"/>
              <a:gd name="connsiteX2" fmla="*/ 915939 w 1016000"/>
              <a:gd name="connsiteY2" fmla="*/ 31337 h 370004"/>
              <a:gd name="connsiteX3" fmla="*/ 762000 w 1016000"/>
              <a:gd name="connsiteY3" fmla="*/ 100610 h 370004"/>
              <a:gd name="connsiteX4" fmla="*/ 915939 w 1016000"/>
              <a:gd name="connsiteY4" fmla="*/ 549 h 370004"/>
              <a:gd name="connsiteX5" fmla="*/ 1016000 w 1016000"/>
              <a:gd name="connsiteY5" fmla="*/ 154489 h 37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0" h="370004">
                <a:moveTo>
                  <a:pt x="0" y="370004"/>
                </a:moveTo>
                <a:cubicBezTo>
                  <a:pt x="289278" y="321256"/>
                  <a:pt x="578556" y="272508"/>
                  <a:pt x="731212" y="216064"/>
                </a:cubicBezTo>
                <a:cubicBezTo>
                  <a:pt x="883869" y="159619"/>
                  <a:pt x="910808" y="50579"/>
                  <a:pt x="915939" y="31337"/>
                </a:cubicBezTo>
                <a:cubicBezTo>
                  <a:pt x="921070" y="12095"/>
                  <a:pt x="762000" y="105741"/>
                  <a:pt x="762000" y="100610"/>
                </a:cubicBezTo>
                <a:cubicBezTo>
                  <a:pt x="762000" y="95479"/>
                  <a:pt x="873606" y="-8431"/>
                  <a:pt x="915939" y="549"/>
                </a:cubicBezTo>
                <a:cubicBezTo>
                  <a:pt x="958272" y="9529"/>
                  <a:pt x="1016000" y="154489"/>
                  <a:pt x="1016000" y="1544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8060000" y="1412135"/>
            <a:ext cx="698754" cy="1051752"/>
          </a:xfrm>
          <a:custGeom>
            <a:avLst/>
            <a:gdLst>
              <a:gd name="connsiteX0" fmla="*/ 191152 w 698754"/>
              <a:gd name="connsiteY0" fmla="*/ 843077 h 1051752"/>
              <a:gd name="connsiteX1" fmla="*/ 237333 w 698754"/>
              <a:gd name="connsiteY1" fmla="*/ 866168 h 1051752"/>
              <a:gd name="connsiteX2" fmla="*/ 429758 w 698754"/>
              <a:gd name="connsiteY2" fmla="*/ 1050895 h 1051752"/>
              <a:gd name="connsiteX3" fmla="*/ 652970 w 698754"/>
              <a:gd name="connsiteY3" fmla="*/ 781501 h 1051752"/>
              <a:gd name="connsiteX4" fmla="*/ 676061 w 698754"/>
              <a:gd name="connsiteY4" fmla="*/ 227320 h 1051752"/>
              <a:gd name="connsiteX5" fmla="*/ 391273 w 698754"/>
              <a:gd name="connsiteY5" fmla="*/ 4107 h 1051752"/>
              <a:gd name="connsiteX6" fmla="*/ 29515 w 698754"/>
              <a:gd name="connsiteY6" fmla="*/ 396653 h 1051752"/>
              <a:gd name="connsiteX7" fmla="*/ 21818 w 698754"/>
              <a:gd name="connsiteY7" fmla="*/ 881562 h 105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754" h="1051752">
                <a:moveTo>
                  <a:pt x="191152" y="843077"/>
                </a:moveTo>
                <a:cubicBezTo>
                  <a:pt x="194358" y="837304"/>
                  <a:pt x="197565" y="831532"/>
                  <a:pt x="237333" y="866168"/>
                </a:cubicBezTo>
                <a:cubicBezTo>
                  <a:pt x="277101" y="900804"/>
                  <a:pt x="360485" y="1065006"/>
                  <a:pt x="429758" y="1050895"/>
                </a:cubicBezTo>
                <a:cubicBezTo>
                  <a:pt x="499031" y="1036784"/>
                  <a:pt x="611919" y="918764"/>
                  <a:pt x="652970" y="781501"/>
                </a:cubicBezTo>
                <a:cubicBezTo>
                  <a:pt x="694021" y="644238"/>
                  <a:pt x="719677" y="356886"/>
                  <a:pt x="676061" y="227320"/>
                </a:cubicBezTo>
                <a:cubicBezTo>
                  <a:pt x="632445" y="97754"/>
                  <a:pt x="499031" y="-24115"/>
                  <a:pt x="391273" y="4107"/>
                </a:cubicBezTo>
                <a:cubicBezTo>
                  <a:pt x="283515" y="32329"/>
                  <a:pt x="91091" y="250410"/>
                  <a:pt x="29515" y="396653"/>
                </a:cubicBezTo>
                <a:cubicBezTo>
                  <a:pt x="-32061" y="542895"/>
                  <a:pt x="21818" y="881562"/>
                  <a:pt x="21818" y="88156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727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IPv4 in 2014 – Growth is Slowing</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8229600" cy="4383263"/>
          </a:xfrm>
        </p:spPr>
        <p:txBody>
          <a:bodyPr>
            <a:normAutofit fontScale="77500" lnSpcReduction="20000"/>
          </a:bodyPr>
          <a:lstStyle/>
          <a:p>
            <a:pPr>
              <a:spcBef>
                <a:spcPts val="1248"/>
              </a:spcBef>
            </a:pPr>
            <a:r>
              <a:rPr lang="en-US" dirty="0" smtClean="0"/>
              <a:t>Overall IPv4 Internet growth in terms of BGP </a:t>
            </a:r>
            <a:r>
              <a:rPr lang="en-US" dirty="0"/>
              <a:t>i</a:t>
            </a:r>
            <a:r>
              <a:rPr lang="en-US" dirty="0" smtClean="0"/>
              <a:t>s at a rate of some </a:t>
            </a:r>
            <a:r>
              <a:rPr lang="en-US" b="1" dirty="0" smtClean="0">
                <a:solidFill>
                  <a:srgbClr val="FF0000"/>
                </a:solidFill>
              </a:rPr>
              <a:t>~9%-10% p.a.</a:t>
            </a:r>
          </a:p>
          <a:p>
            <a:pPr>
              <a:spcBef>
                <a:spcPts val="1248"/>
              </a:spcBef>
            </a:pPr>
            <a:r>
              <a:rPr lang="en-US" dirty="0" smtClean="0"/>
              <a:t>Address span growing far more slowly than the table size (although the LACNIC </a:t>
            </a:r>
            <a:r>
              <a:rPr lang="en-US" dirty="0" err="1" smtClean="0"/>
              <a:t>runout</a:t>
            </a:r>
            <a:r>
              <a:rPr lang="en-US" dirty="0"/>
              <a:t> </a:t>
            </a:r>
            <a:r>
              <a:rPr lang="en-US" dirty="0" smtClean="0"/>
              <a:t>in May ’14 caused a visible blip in the address consumption rate)</a:t>
            </a:r>
          </a:p>
          <a:p>
            <a:pPr>
              <a:spcBef>
                <a:spcPts val="1248"/>
              </a:spcBef>
            </a:pPr>
            <a:r>
              <a:rPr lang="en-US" dirty="0" smtClean="0"/>
              <a:t>The rate of growth of the IPv4 Internet is slowing down, due to:</a:t>
            </a:r>
          </a:p>
          <a:p>
            <a:pPr lvl="1">
              <a:spcBef>
                <a:spcPts val="1248"/>
              </a:spcBef>
            </a:pPr>
            <a:r>
              <a:rPr lang="en-US" dirty="0" smtClean="0"/>
              <a:t>Address shortages</a:t>
            </a:r>
          </a:p>
          <a:p>
            <a:pPr lvl="1">
              <a:spcBef>
                <a:spcPts val="1248"/>
              </a:spcBef>
            </a:pPr>
            <a:r>
              <a:rPr lang="en-US" dirty="0" smtClean="0"/>
              <a:t>Masking by NAT deployments</a:t>
            </a:r>
          </a:p>
          <a:p>
            <a:pPr lvl="1">
              <a:spcBef>
                <a:spcPts val="1248"/>
              </a:spcBef>
            </a:pPr>
            <a:r>
              <a:rPr lang="en-US" dirty="0" smtClean="0"/>
              <a:t>Saturation of critical market sectors</a:t>
            </a:r>
          </a:p>
          <a:p>
            <a:pPr lvl="1">
              <a:spcBef>
                <a:spcPts val="1248"/>
              </a:spcBef>
            </a:pPr>
            <a:r>
              <a:rPr lang="en-US" dirty="0" smtClean="0"/>
              <a:t>Transition uncertainty</a:t>
            </a:r>
          </a:p>
          <a:p>
            <a:pPr lvl="1">
              <a:spcBef>
                <a:spcPts val="1248"/>
              </a:spcBef>
            </a:pPr>
            <a:endParaRPr lang="en-US" dirty="0" smtClean="0"/>
          </a:p>
          <a:p>
            <a:pPr lvl="1">
              <a:spcBef>
                <a:spcPts val="1248"/>
              </a:spcBef>
            </a:pPr>
            <a:endParaRPr lang="en-US" dirty="0"/>
          </a:p>
        </p:txBody>
      </p:sp>
    </p:spTree>
    <p:extLst>
      <p:ext uri="{BB962C8B-B14F-4D97-AF65-F5344CB8AC3E}">
        <p14:creationId xmlns:p14="http://schemas.microsoft.com/office/powerpoint/2010/main" val="307012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Route Views view of IPv6</a:t>
            </a:r>
            <a:endParaRPr lang="en-US" dirty="0"/>
          </a:p>
        </p:txBody>
      </p:sp>
      <p:pic>
        <p:nvPicPr>
          <p:cNvPr id="7" name="Content Placeholder 6" descr="bgp-active.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48" b="-2653"/>
          <a:stretch/>
        </p:blipFill>
        <p:spPr>
          <a:xfrm>
            <a:off x="457200" y="1493213"/>
            <a:ext cx="8229600" cy="5226242"/>
          </a:xfrm>
        </p:spPr>
      </p:pic>
      <p:sp>
        <p:nvSpPr>
          <p:cNvPr id="8" name="TextBox 7"/>
          <p:cNvSpPr txBox="1"/>
          <p:nvPr/>
        </p:nvSpPr>
        <p:spPr>
          <a:xfrm>
            <a:off x="3194239" y="3794484"/>
            <a:ext cx="2127094" cy="369332"/>
          </a:xfrm>
          <a:prstGeom prst="rect">
            <a:avLst/>
          </a:prstGeom>
          <a:noFill/>
        </p:spPr>
        <p:txBody>
          <a:bodyPr wrap="none" rtlCol="0">
            <a:spAutoFit/>
          </a:bodyPr>
          <a:lstStyle/>
          <a:p>
            <a:r>
              <a:rPr lang="en-US" dirty="0" smtClean="0">
                <a:latin typeface="AhnbergHand"/>
                <a:cs typeface="AhnbergHand"/>
              </a:rPr>
              <a:t>World IPv6 Day</a:t>
            </a:r>
            <a:endParaRPr lang="en-US" dirty="0">
              <a:latin typeface="AhnbergHand"/>
              <a:cs typeface="AhnbergHand"/>
            </a:endParaRPr>
          </a:p>
        </p:txBody>
      </p:sp>
      <p:sp>
        <p:nvSpPr>
          <p:cNvPr id="9" name="TextBox 8"/>
          <p:cNvSpPr txBox="1"/>
          <p:nvPr/>
        </p:nvSpPr>
        <p:spPr>
          <a:xfrm>
            <a:off x="2623123" y="4670399"/>
            <a:ext cx="2918145" cy="369332"/>
          </a:xfrm>
          <a:prstGeom prst="rect">
            <a:avLst/>
          </a:prstGeom>
          <a:noFill/>
        </p:spPr>
        <p:txBody>
          <a:bodyPr wrap="none" rtlCol="0">
            <a:spAutoFit/>
          </a:bodyPr>
          <a:lstStyle/>
          <a:p>
            <a:r>
              <a:rPr lang="en-US" dirty="0" smtClean="0">
                <a:latin typeface="AhnbergHand"/>
                <a:cs typeface="AhnbergHand"/>
              </a:rPr>
              <a:t>IANA IPv4 Exhaustion</a:t>
            </a:r>
            <a:endParaRPr lang="en-US" dirty="0">
              <a:latin typeface="AhnbergHand"/>
              <a:cs typeface="AhnbergHand"/>
            </a:endParaRPr>
          </a:p>
        </p:txBody>
      </p:sp>
      <p:sp>
        <p:nvSpPr>
          <p:cNvPr id="10" name="Freeform 9"/>
          <p:cNvSpPr/>
          <p:nvPr/>
        </p:nvSpPr>
        <p:spPr>
          <a:xfrm>
            <a:off x="4887576" y="5103091"/>
            <a:ext cx="694188" cy="200121"/>
          </a:xfrm>
          <a:custGeom>
            <a:avLst/>
            <a:gdLst>
              <a:gd name="connsiteX0" fmla="*/ 0 w 694188"/>
              <a:gd name="connsiteY0" fmla="*/ 0 h 200121"/>
              <a:gd name="connsiteX1" fmla="*/ 654242 w 694188"/>
              <a:gd name="connsiteY1" fmla="*/ 153939 h 200121"/>
              <a:gd name="connsiteX2" fmla="*/ 623454 w 694188"/>
              <a:gd name="connsiteY2" fmla="*/ 61576 h 200121"/>
              <a:gd name="connsiteX3" fmla="*/ 692727 w 694188"/>
              <a:gd name="connsiteY3" fmla="*/ 146242 h 200121"/>
              <a:gd name="connsiteX4" fmla="*/ 546485 w 694188"/>
              <a:gd name="connsiteY4" fmla="*/ 200121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88" h="200121">
                <a:moveTo>
                  <a:pt x="0" y="0"/>
                </a:moveTo>
                <a:cubicBezTo>
                  <a:pt x="275166" y="71838"/>
                  <a:pt x="550333" y="143676"/>
                  <a:pt x="654242" y="153939"/>
                </a:cubicBezTo>
                <a:cubicBezTo>
                  <a:pt x="758151" y="164202"/>
                  <a:pt x="617040" y="62859"/>
                  <a:pt x="623454" y="61576"/>
                </a:cubicBezTo>
                <a:cubicBezTo>
                  <a:pt x="629868" y="60293"/>
                  <a:pt x="705555" y="123151"/>
                  <a:pt x="692727" y="146242"/>
                </a:cubicBezTo>
                <a:cubicBezTo>
                  <a:pt x="679899" y="169333"/>
                  <a:pt x="613192" y="184727"/>
                  <a:pt x="546485" y="200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849091" y="4148667"/>
            <a:ext cx="1076051" cy="708121"/>
          </a:xfrm>
          <a:custGeom>
            <a:avLst/>
            <a:gdLst>
              <a:gd name="connsiteX0" fmla="*/ 0 w 1076051"/>
              <a:gd name="connsiteY0" fmla="*/ 0 h 708121"/>
              <a:gd name="connsiteX1" fmla="*/ 692727 w 1076051"/>
              <a:gd name="connsiteY1" fmla="*/ 461818 h 708121"/>
              <a:gd name="connsiteX2" fmla="*/ 1023697 w 1076051"/>
              <a:gd name="connsiteY2" fmla="*/ 669636 h 708121"/>
              <a:gd name="connsiteX3" fmla="*/ 1031394 w 1076051"/>
              <a:gd name="connsiteY3" fmla="*/ 577272 h 708121"/>
              <a:gd name="connsiteX4" fmla="*/ 1069879 w 1076051"/>
              <a:gd name="connsiteY4" fmla="*/ 677333 h 708121"/>
              <a:gd name="connsiteX5" fmla="*/ 885151 w 1076051"/>
              <a:gd name="connsiteY5" fmla="*/ 708121 h 70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051" h="708121">
                <a:moveTo>
                  <a:pt x="0" y="0"/>
                </a:moveTo>
                <a:lnTo>
                  <a:pt x="692727" y="461818"/>
                </a:lnTo>
                <a:cubicBezTo>
                  <a:pt x="863343" y="573424"/>
                  <a:pt x="967252" y="650394"/>
                  <a:pt x="1023697" y="669636"/>
                </a:cubicBezTo>
                <a:cubicBezTo>
                  <a:pt x="1080142" y="688878"/>
                  <a:pt x="1023697" y="575989"/>
                  <a:pt x="1031394" y="577272"/>
                </a:cubicBezTo>
                <a:cubicBezTo>
                  <a:pt x="1039091" y="578555"/>
                  <a:pt x="1094253" y="655525"/>
                  <a:pt x="1069879" y="677333"/>
                </a:cubicBezTo>
                <a:cubicBezTo>
                  <a:pt x="1045505" y="699141"/>
                  <a:pt x="965328" y="703631"/>
                  <a:pt x="885151" y="708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7651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16.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89" b="-1582"/>
          <a:stretch/>
        </p:blipFill>
        <p:spPr>
          <a:xfrm>
            <a:off x="457200" y="1308485"/>
            <a:ext cx="8229600" cy="5149273"/>
          </a:xfrm>
        </p:spPr>
      </p:pic>
      <p:sp>
        <p:nvSpPr>
          <p:cNvPr id="2" name="Title 1"/>
          <p:cNvSpPr>
            <a:spLocks noGrp="1"/>
          </p:cNvSpPr>
          <p:nvPr>
            <p:ph type="title"/>
          </p:nvPr>
        </p:nvSpPr>
        <p:spPr/>
        <p:txBody>
          <a:bodyPr>
            <a:normAutofit fontScale="90000"/>
          </a:bodyPr>
          <a:lstStyle/>
          <a:p>
            <a:r>
              <a:rPr lang="en-US" dirty="0" smtClean="0"/>
              <a:t>2014 for IPv6, </a:t>
            </a:r>
            <a:r>
              <a:rPr lang="en-US" dirty="0"/>
              <a:t>as seen at Route Views</a:t>
            </a:r>
          </a:p>
        </p:txBody>
      </p:sp>
    </p:spTree>
    <p:extLst>
      <p:ext uri="{BB962C8B-B14F-4D97-AF65-F5344CB8AC3E}">
        <p14:creationId xmlns:p14="http://schemas.microsoft.com/office/powerpoint/2010/main" val="90710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1" y="961017"/>
            <a:ext cx="4862787" cy="2972135"/>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Routing prefixes – growing by some 6,000 prefixes per year</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678218"/>
            <a:ext cx="4233998" cy="923330"/>
          </a:xfrm>
          <a:prstGeom prst="rect">
            <a:avLst/>
          </a:prstGeom>
          <a:noFill/>
        </p:spPr>
        <p:txBody>
          <a:bodyPr wrap="square" rtlCol="0">
            <a:spAutoFit/>
          </a:bodyPr>
          <a:lstStyle/>
          <a:p>
            <a:r>
              <a:rPr lang="en-US" dirty="0" smtClean="0">
                <a:latin typeface="AhnbergHand"/>
                <a:cs typeface="AhnbergHand"/>
              </a:rPr>
              <a:t>AS Numbers– growing by some 1,600 prefixes per year (which is half the V4 growth)</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descr="fig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855" y="3771857"/>
            <a:ext cx="4255945" cy="2601234"/>
          </a:xfrm>
          <a:prstGeom prst="rect">
            <a:avLst/>
          </a:prstGeom>
        </p:spPr>
      </p:pic>
    </p:spTree>
    <p:extLst>
      <p:ext uri="{BB962C8B-B14F-4D97-AF65-F5344CB8AC3E}">
        <p14:creationId xmlns:p14="http://schemas.microsoft.com/office/powerpoint/2010/main" val="28311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through the </a:t>
            </a:r>
            <a:r>
              <a:rPr lang="en-US" dirty="0"/>
              <a:t>R</a:t>
            </a:r>
            <a:r>
              <a:rPr lang="en-US" dirty="0" smtClean="0"/>
              <a:t>outing Lens</a:t>
            </a:r>
            <a:endParaRPr lang="en-US" dirty="0"/>
          </a:p>
        </p:txBody>
      </p:sp>
      <p:pic>
        <p:nvPicPr>
          <p:cNvPr id="4" name="Picture 3" descr="Screen Shot 2015-01-19 at 5.49.32 pm.png"/>
          <p:cNvPicPr>
            <a:picLocks noChangeAspect="1"/>
          </p:cNvPicPr>
          <p:nvPr/>
        </p:nvPicPr>
        <p:blipFill rotWithShape="1">
          <a:blip r:embed="rId2">
            <a:extLst>
              <a:ext uri="{28A0092B-C50C-407E-A947-70E740481C1C}">
                <a14:useLocalDpi xmlns:a14="http://schemas.microsoft.com/office/drawing/2010/main" val="0"/>
              </a:ext>
            </a:extLst>
          </a:blip>
          <a:srcRect l="1083" t="1447" r="970" b="1800"/>
          <a:stretch/>
        </p:blipFill>
        <p:spPr>
          <a:xfrm>
            <a:off x="1316182" y="2085879"/>
            <a:ext cx="6642485" cy="4140969"/>
          </a:xfrm>
          <a:prstGeom prst="rect">
            <a:avLst/>
          </a:prstGeom>
        </p:spPr>
      </p:pic>
    </p:spTree>
    <p:extLst>
      <p:ext uri="{BB962C8B-B14F-4D97-AF65-F5344CB8AC3E}">
        <p14:creationId xmlns:p14="http://schemas.microsoft.com/office/powerpoint/2010/main" val="162728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g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393" y="3617575"/>
            <a:ext cx="4885607" cy="2986083"/>
          </a:xfrm>
          <a:prstGeom prst="rect">
            <a:avLst/>
          </a:prstGeom>
        </p:spPr>
      </p:pic>
      <p:pic>
        <p:nvPicPr>
          <p:cNvPr id="3" name="Picture 2" descr="fig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 y="846312"/>
            <a:ext cx="4949151" cy="3024921"/>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More Specifics now take up one third of the routing table</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646331"/>
          </a:xfrm>
          <a:prstGeom prst="rect">
            <a:avLst/>
          </a:prstGeom>
          <a:noFill/>
        </p:spPr>
        <p:txBody>
          <a:bodyPr wrap="square" rtlCol="0">
            <a:spAutoFit/>
          </a:bodyPr>
          <a:lstStyle/>
          <a:p>
            <a:r>
              <a:rPr lang="en-US" dirty="0">
                <a:latin typeface="AhnbergHand"/>
                <a:cs typeface="AhnbergHand"/>
              </a:rPr>
              <a:t>T</a:t>
            </a:r>
            <a:r>
              <a:rPr lang="en-US" dirty="0" smtClean="0">
                <a:latin typeface="AhnbergHand"/>
                <a:cs typeface="AhnbergHand"/>
              </a:rPr>
              <a:t>he average size of a routing advertisement is getting smaller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0897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604" y="3846420"/>
            <a:ext cx="4964545" cy="3034330"/>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4871518" y="1831880"/>
            <a:ext cx="4233998" cy="923330"/>
          </a:xfrm>
          <a:prstGeom prst="rect">
            <a:avLst/>
          </a:prstGeom>
          <a:noFill/>
        </p:spPr>
        <p:txBody>
          <a:bodyPr wrap="square" rtlCol="0">
            <a:spAutoFit/>
          </a:bodyPr>
          <a:lstStyle/>
          <a:p>
            <a:r>
              <a:rPr lang="en-US" dirty="0" smtClean="0">
                <a:latin typeface="AhnbergHand"/>
                <a:cs typeface="AhnbergHand"/>
              </a:rPr>
              <a:t>Address consumption is happening at a constant rate, and not growing year by year</a:t>
            </a:r>
          </a:p>
        </p:txBody>
      </p:sp>
      <p:sp>
        <p:nvSpPr>
          <p:cNvPr id="6" name="Freeform 5"/>
          <p:cNvSpPr/>
          <p:nvPr/>
        </p:nvSpPr>
        <p:spPr>
          <a:xfrm>
            <a:off x="4962702" y="2732427"/>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1477328"/>
          </a:xfrm>
          <a:prstGeom prst="rect">
            <a:avLst/>
          </a:prstGeom>
          <a:noFill/>
        </p:spPr>
        <p:txBody>
          <a:bodyPr wrap="square" rtlCol="0">
            <a:spAutoFit/>
          </a:bodyPr>
          <a:lstStyle/>
          <a:p>
            <a:r>
              <a:rPr lang="en-US" dirty="0" smtClean="0">
                <a:latin typeface="AhnbergHand"/>
                <a:cs typeface="AhnbergHand"/>
              </a:rPr>
              <a:t>The “shape” of inter-AS interconnection appears to be steady, as the Average AS Path length has been held steady through the year </a:t>
            </a:r>
          </a:p>
        </p:txBody>
      </p:sp>
      <p:sp>
        <p:nvSpPr>
          <p:cNvPr id="7" name="Freeform 6"/>
          <p:cNvSpPr/>
          <p:nvPr/>
        </p:nvSpPr>
        <p:spPr>
          <a:xfrm>
            <a:off x="2257703" y="590822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descr="fig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2024"/>
            <a:ext cx="4938428" cy="3018367"/>
          </a:xfrm>
          <a:prstGeom prst="rect">
            <a:avLst/>
          </a:prstGeom>
        </p:spPr>
      </p:pic>
    </p:spTree>
    <p:extLst>
      <p:ext uri="{BB962C8B-B14F-4D97-AF65-F5344CB8AC3E}">
        <p14:creationId xmlns:p14="http://schemas.microsoft.com/office/powerpoint/2010/main" val="81514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IPv6 in 2014</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Overall IPv6 Internet growth in terms of BGP </a:t>
            </a:r>
            <a:r>
              <a:rPr lang="en-US" dirty="0"/>
              <a:t>i</a:t>
            </a:r>
            <a:r>
              <a:rPr lang="en-US" dirty="0" smtClean="0"/>
              <a:t>s </a:t>
            </a:r>
            <a:r>
              <a:rPr lang="en-US" b="1" dirty="0">
                <a:solidFill>
                  <a:srgbClr val="FF0000"/>
                </a:solidFill>
              </a:rPr>
              <a:t>2</a:t>
            </a:r>
            <a:r>
              <a:rPr lang="en-US" b="1" dirty="0" smtClean="0">
                <a:solidFill>
                  <a:srgbClr val="FF0000"/>
                </a:solidFill>
              </a:rPr>
              <a:t>0% - </a:t>
            </a:r>
            <a:r>
              <a:rPr lang="en-US" b="1" dirty="0">
                <a:solidFill>
                  <a:srgbClr val="FF0000"/>
                </a:solidFill>
              </a:rPr>
              <a:t>4</a:t>
            </a:r>
            <a:r>
              <a:rPr lang="en-US" b="1" dirty="0" smtClean="0">
                <a:solidFill>
                  <a:srgbClr val="FF0000"/>
                </a:solidFill>
              </a:rPr>
              <a:t>0 % p.a.</a:t>
            </a:r>
          </a:p>
          <a:p>
            <a:pPr lvl="1"/>
            <a:r>
              <a:rPr lang="en-US" dirty="0" smtClean="0"/>
              <a:t>2012 growth rate was ~ 90%.</a:t>
            </a:r>
          </a:p>
          <a:p>
            <a:pPr marL="0" indent="0">
              <a:buNone/>
            </a:pPr>
            <a:endParaRPr lang="en-US" sz="2400" dirty="0" smtClean="0"/>
          </a:p>
          <a:p>
            <a:pPr marL="0" indent="0">
              <a:buNone/>
            </a:pPr>
            <a:endParaRPr lang="en-US" sz="2400" dirty="0"/>
          </a:p>
          <a:p>
            <a:pPr marL="0" indent="0">
              <a:buNone/>
            </a:pPr>
            <a:r>
              <a:rPr lang="en-US" sz="2400" dirty="0" smtClean="0"/>
              <a:t>If these relative growth rates persist then the IPv6 network would span the same network domain as IPv4 in ~16 years time </a:t>
            </a:r>
            <a:endParaRPr lang="en-US" sz="2400" dirty="0"/>
          </a:p>
        </p:txBody>
      </p:sp>
    </p:spTree>
    <p:extLst>
      <p:ext uri="{BB962C8B-B14F-4D97-AF65-F5344CB8AC3E}">
        <p14:creationId xmlns:p14="http://schemas.microsoft.com/office/powerpoint/2010/main" val="3940670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2" y="2097995"/>
            <a:ext cx="8229600" cy="1143000"/>
          </a:xfrm>
        </p:spPr>
        <p:txBody>
          <a:bodyPr/>
          <a:lstStyle/>
          <a:p>
            <a:r>
              <a:rPr lang="en-US" dirty="0" smtClean="0">
                <a:solidFill>
                  <a:srgbClr val="984807"/>
                </a:solidFill>
                <a:latin typeface="AhnbergHand"/>
                <a:cs typeface="AhnbergHand"/>
              </a:rPr>
              <a:t>What to expect</a:t>
            </a:r>
            <a:endParaRPr lang="en-US" dirty="0">
              <a:solidFill>
                <a:srgbClr val="984807"/>
              </a:solidFill>
              <a:latin typeface="AhnbergHand"/>
              <a:cs typeface="AhnbergHand"/>
            </a:endParaRPr>
          </a:p>
        </p:txBody>
      </p:sp>
    </p:spTree>
    <p:extLst>
      <p:ext uri="{BB962C8B-B14F-4D97-AF65-F5344CB8AC3E}">
        <p14:creationId xmlns:p14="http://schemas.microsoft.com/office/powerpoint/2010/main" val="227975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Size Projections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For the Internet this is a time of </a:t>
            </a:r>
            <a:r>
              <a:rPr lang="en-US" b="1" dirty="0" smtClean="0"/>
              <a:t>extreme uncertainty</a:t>
            </a:r>
          </a:p>
          <a:p>
            <a:pPr lvl="2"/>
            <a:r>
              <a:rPr lang="en-US" dirty="0" smtClean="0"/>
              <a:t>Registry IPv4 address run out</a:t>
            </a:r>
          </a:p>
          <a:p>
            <a:pPr lvl="2"/>
            <a:r>
              <a:rPr lang="en-US" dirty="0" smtClean="0"/>
              <a:t>Uncertainty over the impacts of any after-market in IPv4 on the routing table</a:t>
            </a:r>
          </a:p>
          <a:p>
            <a:pPr lvl="2"/>
            <a:r>
              <a:rPr lang="en-US" dirty="0" smtClean="0"/>
              <a:t>Uncertainty over IPv6 </a:t>
            </a:r>
            <a:r>
              <a:rPr lang="en-US" dirty="0" err="1" smtClean="0"/>
              <a:t>takeup</a:t>
            </a:r>
            <a:r>
              <a:rPr lang="en-US" dirty="0" smtClean="0"/>
              <a:t> leads to a mixed response to IPv6 so far, and no clear indicator of trigger points for change</a:t>
            </a:r>
          </a:p>
          <a:p>
            <a:pPr marL="457200" lvl="1" indent="0">
              <a:buNone/>
            </a:pPr>
            <a:r>
              <a:rPr lang="en-US" dirty="0"/>
              <a:t>a</a:t>
            </a:r>
            <a:r>
              <a:rPr lang="en-US" dirty="0" smtClean="0"/>
              <a:t>ll of which which make this year’s projection even more speculative than normal!</a:t>
            </a:r>
          </a:p>
        </p:txBody>
      </p:sp>
    </p:spTree>
    <p:extLst>
      <p:ext uri="{BB962C8B-B14F-4D97-AF65-F5344CB8AC3E}">
        <p14:creationId xmlns:p14="http://schemas.microsoft.com/office/powerpoint/2010/main" val="35957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84" b="-3418"/>
          <a:stretch/>
        </p:blipFill>
        <p:spPr>
          <a:xfrm>
            <a:off x="457200" y="1323879"/>
            <a:ext cx="8229600" cy="5226241"/>
          </a:xfrm>
        </p:spPr>
      </p:pic>
    </p:spTree>
    <p:extLst>
      <p:ext uri="{BB962C8B-B14F-4D97-AF65-F5344CB8AC3E}">
        <p14:creationId xmlns:p14="http://schemas.microsoft.com/office/powerpoint/2010/main" val="69248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84" b="-3418"/>
          <a:stretch/>
        </p:blipFill>
        <p:spPr>
          <a:xfrm>
            <a:off x="457200" y="1323879"/>
            <a:ext cx="8229600" cy="5226241"/>
          </a:xfrm>
        </p:spPr>
      </p:pic>
      <p:cxnSp>
        <p:nvCxnSpPr>
          <p:cNvPr id="4" name="Straight Connector 3"/>
          <p:cNvCxnSpPr/>
          <p:nvPr/>
        </p:nvCxnSpPr>
        <p:spPr>
          <a:xfrm>
            <a:off x="1431636" y="2824788"/>
            <a:ext cx="66040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593272" y="4225636"/>
            <a:ext cx="6527031" cy="22321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182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90" b="-1276"/>
          <a:stretch/>
        </p:blipFill>
        <p:spPr>
          <a:xfrm>
            <a:off x="457200" y="1308486"/>
            <a:ext cx="8229600" cy="5133878"/>
          </a:xfrm>
        </p:spPr>
      </p:pic>
      <p:cxnSp>
        <p:nvCxnSpPr>
          <p:cNvPr id="6" name="Straight Connector 5"/>
          <p:cNvCxnSpPr/>
          <p:nvPr/>
        </p:nvCxnSpPr>
        <p:spPr>
          <a:xfrm>
            <a:off x="1416242" y="2570787"/>
            <a:ext cx="6711758" cy="1739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47152" y="3440545"/>
            <a:ext cx="6480848" cy="160866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394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90" b="-1276"/>
          <a:stretch/>
        </p:blipFill>
        <p:spPr>
          <a:xfrm>
            <a:off x="457200" y="1308486"/>
            <a:ext cx="8229600" cy="5133878"/>
          </a:xfrm>
        </p:spPr>
      </p:pic>
      <p:cxnSp>
        <p:nvCxnSpPr>
          <p:cNvPr id="6" name="Straight Connector 5"/>
          <p:cNvCxnSpPr/>
          <p:nvPr/>
        </p:nvCxnSpPr>
        <p:spPr>
          <a:xfrm>
            <a:off x="1416242" y="2570787"/>
            <a:ext cx="6711758" cy="1739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47152" y="3440545"/>
            <a:ext cx="6480848" cy="1608667"/>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647152" y="824526"/>
            <a:ext cx="5310909" cy="4893647"/>
          </a:xfrm>
          <a:prstGeom prst="rect">
            <a:avLst/>
          </a:prstGeom>
          <a:noFill/>
        </p:spPr>
        <p:txBody>
          <a:bodyPr wrap="square" rtlCol="0">
            <a:spAutoFit/>
          </a:bodyPr>
          <a:lstStyle/>
          <a:p>
            <a:r>
              <a:rPr lang="en-US" sz="2400" dirty="0" smtClean="0"/>
              <a:t>Growth in the V4 network appears to be constant at a long term average of 120 additional routes per day, or some 45,000 additional routes per year</a:t>
            </a:r>
          </a:p>
          <a:p>
            <a:endParaRPr lang="en-US" sz="2400" dirty="0"/>
          </a:p>
          <a:p>
            <a:r>
              <a:rPr lang="en-US" sz="2400" dirty="0" smtClean="0"/>
              <a:t>Given that the V4 address supply has run out this implies further reductions in address size in routes, which in turn implies ever greater reliance on NATs</a:t>
            </a:r>
          </a:p>
          <a:p>
            <a:endParaRPr lang="en-US" sz="2400" dirty="0"/>
          </a:p>
          <a:p>
            <a:r>
              <a:rPr lang="en-US" sz="2400" dirty="0" smtClean="0"/>
              <a:t>Its hard to see how and why this situation will persist at its current levels over the coming 5 year horizon</a:t>
            </a:r>
          </a:p>
        </p:txBody>
      </p:sp>
    </p:spTree>
    <p:extLst>
      <p:ext uri="{BB962C8B-B14F-4D97-AF65-F5344CB8AC3E}">
        <p14:creationId xmlns:p14="http://schemas.microsoft.com/office/powerpoint/2010/main" val="1544342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793F05"/>
                </a:solidFill>
                <a:latin typeface="Powderfinger Type"/>
                <a:cs typeface="Powderfinger Type"/>
              </a:rPr>
              <a:t>IPv4 BGP Table Size predictions</a:t>
            </a:r>
            <a:endParaRPr lang="en-US" sz="3200"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fontScale="85000" lnSpcReduction="20000"/>
          </a:bodyPr>
          <a:lstStyle/>
          <a:p>
            <a:pPr marL="0" indent="0">
              <a:spcBef>
                <a:spcPts val="600"/>
              </a:spcBef>
              <a:buNone/>
            </a:pPr>
            <a:r>
              <a:rPr lang="en-US" dirty="0" smtClean="0"/>
              <a:t>Jan 2013	</a:t>
            </a:r>
            <a:r>
              <a:rPr lang="en-US" dirty="0"/>
              <a:t> </a:t>
            </a:r>
            <a:r>
              <a:rPr lang="en-US" dirty="0" smtClean="0"/>
              <a:t>   441,000 entries</a:t>
            </a:r>
          </a:p>
          <a:p>
            <a:pPr marL="0" indent="0">
              <a:spcBef>
                <a:spcPts val="600"/>
              </a:spcBef>
              <a:buNone/>
            </a:pPr>
            <a:r>
              <a:rPr lang="en-US" dirty="0"/>
              <a:t> </a:t>
            </a:r>
            <a:r>
              <a:rPr lang="en-US" dirty="0" smtClean="0"/>
              <a:t>      2014	</a:t>
            </a:r>
            <a:r>
              <a:rPr lang="en-US" dirty="0"/>
              <a:t> </a:t>
            </a:r>
            <a:r>
              <a:rPr lang="en-US" dirty="0" smtClean="0"/>
              <a:t>   488,000 </a:t>
            </a:r>
          </a:p>
          <a:p>
            <a:pPr marL="0" indent="0">
              <a:spcBef>
                <a:spcPts val="600"/>
              </a:spcBef>
              <a:buNone/>
            </a:pPr>
            <a:r>
              <a:rPr lang="en-US" i="1" dirty="0"/>
              <a:t> </a:t>
            </a:r>
            <a:r>
              <a:rPr lang="en-US" i="1" dirty="0" smtClean="0"/>
              <a:t>      2015	</a:t>
            </a:r>
            <a:r>
              <a:rPr lang="en-US" i="1" dirty="0"/>
              <a:t> </a:t>
            </a:r>
            <a:r>
              <a:rPr lang="en-US" i="1" dirty="0" smtClean="0"/>
              <a:t>   530,000 	</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2016	</a:t>
            </a:r>
            <a:r>
              <a:rPr lang="en-US" i="1" dirty="0">
                <a:solidFill>
                  <a:schemeClr val="tx1">
                    <a:lumMod val="50000"/>
                    <a:lumOff val="50000"/>
                  </a:schemeClr>
                </a:solidFill>
              </a:rPr>
              <a:t> </a:t>
            </a:r>
            <a:r>
              <a:rPr lang="en-US" i="1" dirty="0" smtClean="0">
                <a:solidFill>
                  <a:schemeClr val="tx1">
                    <a:lumMod val="50000"/>
                    <a:lumOff val="50000"/>
                  </a:schemeClr>
                </a:solidFill>
              </a:rPr>
              <a:t>   580,000</a:t>
            </a:r>
            <a:endParaRPr lang="en-US" i="1" dirty="0" smtClean="0">
              <a:solidFill>
                <a:srgbClr val="D9D9D9"/>
              </a:solidFill>
            </a:endParaRP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2017	</a:t>
            </a:r>
            <a:r>
              <a:rPr lang="en-US" i="1" dirty="0">
                <a:solidFill>
                  <a:schemeClr val="tx1">
                    <a:lumMod val="50000"/>
                    <a:lumOff val="50000"/>
                  </a:schemeClr>
                </a:solidFill>
              </a:rPr>
              <a:t> </a:t>
            </a:r>
            <a:r>
              <a:rPr lang="en-US" i="1" dirty="0" smtClean="0">
                <a:solidFill>
                  <a:schemeClr val="tx1">
                    <a:lumMod val="50000"/>
                    <a:lumOff val="50000"/>
                  </a:schemeClr>
                </a:solidFill>
              </a:rPr>
              <a:t>   620,000</a:t>
            </a:r>
            <a:endParaRPr lang="en-US" i="1" dirty="0" smtClean="0">
              <a:solidFill>
                <a:srgbClr val="D9D9D9"/>
              </a:solidFill>
            </a:endParaRP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2018	</a:t>
            </a:r>
            <a:r>
              <a:rPr lang="en-US" i="1" dirty="0">
                <a:solidFill>
                  <a:schemeClr val="tx1">
                    <a:lumMod val="50000"/>
                    <a:lumOff val="50000"/>
                  </a:schemeClr>
                </a:solidFill>
              </a:rPr>
              <a:t> </a:t>
            </a:r>
            <a:r>
              <a:rPr lang="en-US" i="1" dirty="0" smtClean="0">
                <a:solidFill>
                  <a:schemeClr val="tx1">
                    <a:lumMod val="50000"/>
                    <a:lumOff val="50000"/>
                  </a:schemeClr>
                </a:solidFill>
              </a:rPr>
              <a:t>   670,000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2019</a:t>
            </a:r>
            <a:r>
              <a:rPr lang="en-US" i="1" dirty="0">
                <a:solidFill>
                  <a:schemeClr val="tx1">
                    <a:lumMod val="50000"/>
                    <a:lumOff val="50000"/>
                  </a:schemeClr>
                </a:solidFill>
              </a:rPr>
              <a:t>	    </a:t>
            </a:r>
            <a:r>
              <a:rPr lang="en-US" i="1" dirty="0" smtClean="0">
                <a:solidFill>
                  <a:schemeClr val="tx1">
                    <a:lumMod val="50000"/>
                    <a:lumOff val="50000"/>
                  </a:schemeClr>
                </a:solidFill>
              </a:rPr>
              <a:t>710,000</a:t>
            </a:r>
            <a:endParaRPr lang="en-US" i="1" dirty="0" smtClean="0">
              <a:solidFill>
                <a:srgbClr val="D9D9D9"/>
              </a:solidFill>
            </a:endParaRP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2020</a:t>
            </a:r>
            <a:r>
              <a:rPr lang="en-US" i="1" dirty="0">
                <a:solidFill>
                  <a:srgbClr val="FF0000"/>
                </a:solidFill>
              </a:rPr>
              <a:t>	 </a:t>
            </a:r>
            <a:r>
              <a:rPr lang="en-US" i="1" dirty="0" smtClean="0">
                <a:solidFill>
                  <a:srgbClr val="FF0000"/>
                </a:solidFill>
              </a:rPr>
              <a:t>   760,000</a:t>
            </a:r>
            <a:endParaRPr lang="en-US" i="1" dirty="0">
              <a:solidFill>
                <a:srgbClr val="D9D9D9"/>
              </a:solidFill>
            </a:endParaRPr>
          </a:p>
          <a:p>
            <a:pPr marL="0" indent="0">
              <a:spcBef>
                <a:spcPts val="600"/>
              </a:spcBef>
              <a:buNone/>
            </a:pPr>
            <a:endParaRPr lang="en-US" dirty="0" smtClean="0">
              <a:solidFill>
                <a:schemeClr val="bg1">
                  <a:lumMod val="65000"/>
                </a:schemeClr>
              </a:solidFill>
            </a:endParaRPr>
          </a:p>
          <a:p>
            <a:pPr marL="0" indent="0">
              <a:spcBef>
                <a:spcPts val="600"/>
              </a:spcBef>
              <a:buNone/>
            </a:pPr>
            <a:r>
              <a:rPr lang="en-US" sz="2200" i="1" dirty="0" smtClean="0">
                <a:solidFill>
                  <a:srgbClr val="000000"/>
                </a:solidFill>
              </a:rPr>
              <a:t>These numbers are dubious due to uncertainties introduced by IPv4 address exhaustion pressures. </a:t>
            </a:r>
            <a:endParaRPr lang="en-US" sz="2200" i="1" dirty="0">
              <a:solidFill>
                <a:srgbClr val="000000"/>
              </a:solidFill>
            </a:endParaRPr>
          </a:p>
        </p:txBody>
      </p:sp>
    </p:spTree>
    <p:extLst>
      <p:ext uri="{BB962C8B-B14F-4D97-AF65-F5344CB8AC3E}">
        <p14:creationId xmlns:p14="http://schemas.microsoft.com/office/powerpoint/2010/main" val="307351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24" y="274638"/>
            <a:ext cx="8728364" cy="1143000"/>
          </a:xfrm>
        </p:spPr>
        <p:txBody>
          <a:bodyPr>
            <a:normAutofit fontScale="90000"/>
          </a:bodyPr>
          <a:lstStyle/>
          <a:p>
            <a:r>
              <a:rPr lang="en-US" dirty="0" smtClean="0"/>
              <a:t>Looking through the </a:t>
            </a:r>
            <a:r>
              <a:rPr lang="en-US" dirty="0"/>
              <a:t>R</a:t>
            </a:r>
            <a:r>
              <a:rPr lang="en-US" dirty="0" smtClean="0"/>
              <a:t>outing Lens</a:t>
            </a:r>
            <a:endParaRPr lang="en-US" dirty="0"/>
          </a:p>
        </p:txBody>
      </p:sp>
      <p:sp>
        <p:nvSpPr>
          <p:cNvPr id="3" name="Content Placeholder 2"/>
          <p:cNvSpPr>
            <a:spLocks noGrp="1"/>
          </p:cNvSpPr>
          <p:nvPr>
            <p:ph idx="1"/>
          </p:nvPr>
        </p:nvSpPr>
        <p:spPr>
          <a:xfrm>
            <a:off x="457200" y="1769533"/>
            <a:ext cx="8229600" cy="4525963"/>
          </a:xfrm>
        </p:spPr>
        <p:txBody>
          <a:bodyPr/>
          <a:lstStyle/>
          <a:p>
            <a:pPr marL="0" indent="0">
              <a:buNone/>
            </a:pPr>
            <a:r>
              <a:rPr lang="en-US" dirty="0" smtClean="0"/>
              <a:t>There are very few ways to assemble a single view of the entire Internet</a:t>
            </a:r>
          </a:p>
          <a:p>
            <a:pPr marL="0" indent="0">
              <a:buNone/>
            </a:pPr>
            <a:endParaRPr lang="en-US" dirty="0" smtClean="0"/>
          </a:p>
          <a:p>
            <a:pPr marL="0" indent="0">
              <a:buNone/>
            </a:pPr>
            <a:r>
              <a:rPr lang="en-US" dirty="0" smtClean="0"/>
              <a:t>The lens of routing is one of the ways in which information relating to the entire reachable Internet is bought together</a:t>
            </a:r>
          </a:p>
          <a:p>
            <a:pPr marL="0" indent="0">
              <a:buNone/>
            </a:pPr>
            <a:endParaRPr lang="en-US" dirty="0"/>
          </a:p>
          <a:p>
            <a:pPr marL="0" indent="0">
              <a:buNone/>
            </a:pPr>
            <a:r>
              <a:rPr lang="en-US" dirty="0" smtClean="0"/>
              <a:t>Even so, its not a perfect lens…</a:t>
            </a:r>
          </a:p>
        </p:txBody>
      </p:sp>
    </p:spTree>
    <p:extLst>
      <p:ext uri="{BB962C8B-B14F-4D97-AF65-F5344CB8AC3E}">
        <p14:creationId xmlns:p14="http://schemas.microsoft.com/office/powerpoint/2010/main" val="2075430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Powderfinger Type"/>
                <a:cs typeface="Powderfinger Type"/>
              </a:rPr>
              <a:t>IPv6 Table Size</a:t>
            </a:r>
            <a:endParaRPr lang="en-US" dirty="0">
              <a:solidFill>
                <a:schemeClr val="accent2">
                  <a:lumMod val="50000"/>
                </a:schemeClr>
              </a:solidFill>
              <a:latin typeface="Powderfinger Type"/>
              <a:cs typeface="Powderfinger Type"/>
            </a:endParaRPr>
          </a:p>
        </p:txBody>
      </p:sp>
      <p:pic>
        <p:nvPicPr>
          <p:cNvPr id="4" name="Picture 3" descr="fi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12" y="1350389"/>
            <a:ext cx="8395296" cy="5130459"/>
          </a:xfrm>
          <a:prstGeom prst="rect">
            <a:avLst/>
          </a:prstGeom>
        </p:spPr>
      </p:pic>
    </p:spTree>
    <p:extLst>
      <p:ext uri="{BB962C8B-B14F-4D97-AF65-F5344CB8AC3E}">
        <p14:creationId xmlns:p14="http://schemas.microsoft.com/office/powerpoint/2010/main" val="218028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V6 - Daily Growth Rates</a:t>
            </a:r>
            <a:endParaRPr lang="en-US" dirty="0">
              <a:solidFill>
                <a:srgbClr val="793F05"/>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84" b="-1888"/>
          <a:stretch/>
        </p:blipFill>
        <p:spPr>
          <a:xfrm>
            <a:off x="457200" y="1323880"/>
            <a:ext cx="8229600" cy="5149272"/>
          </a:xfrm>
        </p:spPr>
      </p:pic>
    </p:spTree>
    <p:extLst>
      <p:ext uri="{BB962C8B-B14F-4D97-AF65-F5344CB8AC3E}">
        <p14:creationId xmlns:p14="http://schemas.microsoft.com/office/powerpoint/2010/main" val="212124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V6 - Daily Growth Rates</a:t>
            </a:r>
            <a:endParaRPr lang="en-US" dirty="0">
              <a:solidFill>
                <a:srgbClr val="793F05"/>
              </a:solidFill>
              <a:latin typeface="Powderfinger Type"/>
              <a:cs typeface="Powderfinger Type"/>
            </a:endParaRPr>
          </a:p>
        </p:txBody>
      </p:sp>
      <p:pic>
        <p:nvPicPr>
          <p:cNvPr id="5" name="Content Placeholder 4"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84" b="-1888"/>
          <a:stretch/>
        </p:blipFill>
        <p:spPr>
          <a:xfrm>
            <a:off x="457200" y="1323880"/>
            <a:ext cx="8229600" cy="5149272"/>
          </a:xfrm>
        </p:spPr>
      </p:pic>
      <p:cxnSp>
        <p:nvCxnSpPr>
          <p:cNvPr id="4" name="Straight Connector 3"/>
          <p:cNvCxnSpPr/>
          <p:nvPr/>
        </p:nvCxnSpPr>
        <p:spPr>
          <a:xfrm flipV="1">
            <a:off x="1754909" y="2878666"/>
            <a:ext cx="6088303" cy="577273"/>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701030" y="3455939"/>
            <a:ext cx="6257637" cy="56957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85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49" b="-1429"/>
          <a:stretch/>
        </p:blipFill>
        <p:spPr>
          <a:xfrm>
            <a:off x="457200" y="1285394"/>
            <a:ext cx="8229600" cy="5164667"/>
          </a:xfrm>
        </p:spPr>
      </p:pic>
      <p:cxnSp>
        <p:nvCxnSpPr>
          <p:cNvPr id="6" name="Straight Connector 5"/>
          <p:cNvCxnSpPr/>
          <p:nvPr/>
        </p:nvCxnSpPr>
        <p:spPr>
          <a:xfrm>
            <a:off x="1685636" y="3540606"/>
            <a:ext cx="6326909" cy="692727"/>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08667" y="3879273"/>
            <a:ext cx="6288424" cy="68503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207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pic>
        <p:nvPicPr>
          <p:cNvPr id="4" name="Content Placeholder 3" descr="fig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249" b="-1429"/>
          <a:stretch/>
        </p:blipFill>
        <p:spPr>
          <a:xfrm>
            <a:off x="457200" y="1285394"/>
            <a:ext cx="8229600" cy="5164667"/>
          </a:xfrm>
        </p:spPr>
      </p:pic>
      <p:cxnSp>
        <p:nvCxnSpPr>
          <p:cNvPr id="6" name="Straight Connector 5"/>
          <p:cNvCxnSpPr/>
          <p:nvPr/>
        </p:nvCxnSpPr>
        <p:spPr>
          <a:xfrm>
            <a:off x="1685636" y="3540606"/>
            <a:ext cx="6326909" cy="692727"/>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08667" y="3879273"/>
            <a:ext cx="6288424" cy="68503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47152" y="824526"/>
            <a:ext cx="6303818" cy="5632310"/>
          </a:xfrm>
          <a:prstGeom prst="rect">
            <a:avLst/>
          </a:prstGeom>
          <a:noFill/>
        </p:spPr>
        <p:txBody>
          <a:bodyPr wrap="square" rtlCol="0">
            <a:spAutoFit/>
          </a:bodyPr>
          <a:lstStyle/>
          <a:p>
            <a:r>
              <a:rPr lang="en-US" sz="2400" dirty="0" smtClean="0"/>
              <a:t>Growth in the V6 network appears to be increasing, but in relative terms this is slowing down.</a:t>
            </a:r>
          </a:p>
          <a:p>
            <a:endParaRPr lang="en-US" sz="2400" dirty="0"/>
          </a:p>
          <a:p>
            <a:r>
              <a:rPr lang="en-US" sz="2400" dirty="0" smtClean="0"/>
              <a:t>Early adopters, who have tended to be the V4 transit providers, have already received IPv6 allocation and are routing them. The trailing edge of IPv6 adoption are generally composed of stub edge networks in IPv4. These networks appear not to have made any visible moves in IPv6 as yet.</a:t>
            </a:r>
          </a:p>
          <a:p>
            <a:endParaRPr lang="en-US" sz="2400" dirty="0" smtClean="0"/>
          </a:p>
          <a:p>
            <a:r>
              <a:rPr lang="en-US" sz="2400" dirty="0" smtClean="0"/>
              <a:t>If we see a change in this picture the growth trend will likely be exponential. But its not clear when such a tipping point will occur</a:t>
            </a:r>
            <a:endParaRPr lang="en-US" sz="2400" dirty="0"/>
          </a:p>
        </p:txBody>
      </p:sp>
    </p:spTree>
    <p:extLst>
      <p:ext uri="{BB962C8B-B14F-4D97-AF65-F5344CB8AC3E}">
        <p14:creationId xmlns:p14="http://schemas.microsoft.com/office/powerpoint/2010/main" val="4230453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93F05"/>
                </a:solidFill>
                <a:latin typeface="Powderfinger Type"/>
                <a:cs typeface="Powderfinger Type"/>
              </a:rPr>
              <a:t>IPv6 BGP Table Size predictions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2100505"/>
            <a:ext cx="8229600" cy="4525963"/>
          </a:xfrm>
        </p:spPr>
        <p:txBody>
          <a:bodyPr>
            <a:normAutofit fontScale="92500" lnSpcReduction="20000"/>
          </a:bodyPr>
          <a:lstStyle/>
          <a:p>
            <a:pPr marL="0" indent="0">
              <a:buNone/>
            </a:pPr>
            <a:r>
              <a:rPr lang="en-US" dirty="0" smtClean="0"/>
              <a:t>Jan 2013					  11,600 entries</a:t>
            </a:r>
          </a:p>
          <a:p>
            <a:pPr marL="0" indent="0">
              <a:buNone/>
            </a:pPr>
            <a:r>
              <a:rPr lang="en-US" dirty="0"/>
              <a:t>	 </a:t>
            </a:r>
            <a:r>
              <a:rPr lang="en-US" dirty="0" smtClean="0"/>
              <a:t> 2014				  16,200 </a:t>
            </a:r>
          </a:p>
          <a:p>
            <a:pPr marL="0" indent="0">
              <a:buNone/>
            </a:pPr>
            <a:r>
              <a:rPr lang="en-US" dirty="0"/>
              <a:t>	</a:t>
            </a:r>
            <a:r>
              <a:rPr lang="en-US" dirty="0" smtClean="0"/>
              <a:t>  </a:t>
            </a:r>
            <a:r>
              <a:rPr lang="en-US" i="1" dirty="0" smtClean="0">
                <a:solidFill>
                  <a:srgbClr val="000000"/>
                </a:solidFill>
              </a:rPr>
              <a:t>2015				  21,000 </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2016			  	  30,000 </a:t>
            </a: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D9D9D9"/>
                </a:solidFill>
              </a:rPr>
              <a:t>25,000</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2017				  42,000					</a:t>
            </a:r>
            <a:r>
              <a:rPr lang="en-US" i="1" dirty="0" smtClean="0">
                <a:solidFill>
                  <a:srgbClr val="D9D9D9"/>
                </a:solidFill>
              </a:rPr>
              <a:t>29,000</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2018				  58,000 </a:t>
            </a: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D9D9D9"/>
                </a:solidFill>
              </a:rPr>
              <a:t>34,000</a:t>
            </a:r>
          </a:p>
          <a:p>
            <a:pPr marL="0" indent="0">
              <a:buNone/>
            </a:pPr>
            <a:r>
              <a:rPr lang="en-US" i="1" dirty="0">
                <a:solidFill>
                  <a:srgbClr val="D9D9D9"/>
                </a:solidFill>
              </a:rPr>
              <a:t> </a:t>
            </a:r>
            <a:r>
              <a:rPr lang="en-US" i="1" dirty="0" smtClean="0">
                <a:solidFill>
                  <a:srgbClr val="D9D9D9"/>
                </a:solidFill>
              </a:rPr>
              <a:t>      </a:t>
            </a:r>
            <a:r>
              <a:rPr lang="en-US" i="1" dirty="0" smtClean="0">
                <a:solidFill>
                  <a:schemeClr val="bg1">
                    <a:lumMod val="50000"/>
                  </a:schemeClr>
                </a:solidFill>
              </a:rPr>
              <a:t>2019			       82,000 </a:t>
            </a:r>
            <a:r>
              <a:rPr lang="en-US" i="1" dirty="0">
                <a:solidFill>
                  <a:schemeClr val="bg1">
                    <a:lumMod val="50000"/>
                  </a:schemeClr>
                </a:solidFill>
              </a:rPr>
              <a:t>	</a:t>
            </a:r>
            <a:r>
              <a:rPr lang="en-US" i="1" dirty="0" smtClean="0">
                <a:solidFill>
                  <a:schemeClr val="bg1">
                    <a:lumMod val="50000"/>
                  </a:schemeClr>
                </a:solidFill>
              </a:rPr>
              <a:t>		          </a:t>
            </a:r>
            <a:r>
              <a:rPr lang="en-US" i="1" dirty="0" smtClean="0">
                <a:solidFill>
                  <a:srgbClr val="D9D9D9"/>
                </a:solidFill>
              </a:rPr>
              <a:t>38,000</a:t>
            </a:r>
            <a:endParaRPr lang="en-US" i="1" dirty="0" smtClean="0">
              <a:solidFill>
                <a:schemeClr val="bg1">
                  <a:lumMod val="50000"/>
                </a:schemeClr>
              </a:solidFill>
            </a:endParaRP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2019</a:t>
            </a:r>
            <a:r>
              <a:rPr lang="en-US" i="1" dirty="0">
                <a:solidFill>
                  <a:srgbClr val="FF0000"/>
                </a:solidFill>
              </a:rPr>
              <a:t>			 </a:t>
            </a:r>
            <a:r>
              <a:rPr lang="en-US" i="1" dirty="0" smtClean="0">
                <a:solidFill>
                  <a:srgbClr val="FF0000"/>
                </a:solidFill>
              </a:rPr>
              <a:t>     113,000 </a:t>
            </a:r>
            <a:r>
              <a:rPr lang="en-US" i="1" dirty="0">
                <a:solidFill>
                  <a:srgbClr val="FF0000"/>
                </a:solidFill>
              </a:rPr>
              <a:t>	</a:t>
            </a:r>
            <a:r>
              <a:rPr lang="en-US" i="1" dirty="0" smtClean="0">
                <a:solidFill>
                  <a:srgbClr val="FF0000"/>
                </a:solidFill>
              </a:rPr>
              <a:t>	</a:t>
            </a:r>
            <a:r>
              <a:rPr lang="en-US" i="1" dirty="0" smtClean="0">
                <a:solidFill>
                  <a:schemeClr val="tx1">
                    <a:lumMod val="50000"/>
                    <a:lumOff val="50000"/>
                  </a:schemeClr>
                </a:solidFill>
              </a:rPr>
              <a:t>		</a:t>
            </a:r>
            <a:r>
              <a:rPr lang="en-US" i="1" dirty="0" smtClean="0">
                <a:solidFill>
                  <a:srgbClr val="FF0000"/>
                </a:solidFill>
              </a:rPr>
              <a:t>43,000</a:t>
            </a:r>
            <a:endParaRPr lang="en-US" i="1" dirty="0">
              <a:solidFill>
                <a:srgbClr val="FF0000"/>
              </a:solidFill>
            </a:endParaRPr>
          </a:p>
          <a:p>
            <a:pPr marL="0" indent="0">
              <a:buNone/>
            </a:pPr>
            <a:endParaRPr lang="en-US" dirty="0" smtClean="0">
              <a:solidFill>
                <a:schemeClr val="bg1">
                  <a:lumMod val="65000"/>
                </a:schemeClr>
              </a:solidFill>
            </a:endParaRPr>
          </a:p>
          <a:p>
            <a:pPr marL="0" indent="0">
              <a:buNone/>
            </a:pPr>
            <a:r>
              <a:rPr lang="en-US" sz="2200" i="1" dirty="0" smtClean="0">
                <a:solidFill>
                  <a:srgbClr val="000000"/>
                </a:solidFill>
              </a:rPr>
              <a:t> </a:t>
            </a:r>
            <a:endParaRPr lang="en-US" sz="2200" i="1" dirty="0">
              <a:solidFill>
                <a:srgbClr val="000000"/>
              </a:solidFill>
            </a:endParaRPr>
          </a:p>
        </p:txBody>
      </p:sp>
      <p:sp>
        <p:nvSpPr>
          <p:cNvPr id="5" name="TextBox 4"/>
          <p:cNvSpPr txBox="1"/>
          <p:nvPr/>
        </p:nvSpPr>
        <p:spPr>
          <a:xfrm>
            <a:off x="3897339" y="1653589"/>
            <a:ext cx="2538826" cy="461665"/>
          </a:xfrm>
          <a:prstGeom prst="rect">
            <a:avLst/>
          </a:prstGeom>
          <a:noFill/>
        </p:spPr>
        <p:txBody>
          <a:bodyPr wrap="none" rtlCol="0">
            <a:spAutoFit/>
          </a:bodyPr>
          <a:lstStyle/>
          <a:p>
            <a:r>
              <a:rPr lang="en-US" sz="2400" dirty="0" smtClean="0"/>
              <a:t>Exponential Model</a:t>
            </a:r>
            <a:endParaRPr lang="en-US" sz="2400" dirty="0"/>
          </a:p>
        </p:txBody>
      </p:sp>
      <p:sp>
        <p:nvSpPr>
          <p:cNvPr id="6" name="TextBox 5"/>
          <p:cNvSpPr txBox="1"/>
          <p:nvPr/>
        </p:nvSpPr>
        <p:spPr>
          <a:xfrm>
            <a:off x="6702687" y="1653589"/>
            <a:ext cx="1834757" cy="461665"/>
          </a:xfrm>
          <a:prstGeom prst="rect">
            <a:avLst/>
          </a:prstGeom>
          <a:noFill/>
        </p:spPr>
        <p:txBody>
          <a:bodyPr wrap="none" rtlCol="0">
            <a:spAutoFit/>
          </a:bodyPr>
          <a:lstStyle/>
          <a:p>
            <a:r>
              <a:rPr lang="en-US" sz="2400" dirty="0" smtClean="0"/>
              <a:t>Linear Model</a:t>
            </a:r>
            <a:endParaRPr lang="en-US" sz="2400" dirty="0"/>
          </a:p>
        </p:txBody>
      </p:sp>
      <p:sp>
        <p:nvSpPr>
          <p:cNvPr id="4" name="Freeform 3"/>
          <p:cNvSpPr/>
          <p:nvPr/>
        </p:nvSpPr>
        <p:spPr>
          <a:xfrm>
            <a:off x="5580303" y="5472545"/>
            <a:ext cx="1154545" cy="7697"/>
          </a:xfrm>
          <a:custGeom>
            <a:avLst/>
            <a:gdLst>
              <a:gd name="connsiteX0" fmla="*/ 0 w 1154545"/>
              <a:gd name="connsiteY0" fmla="*/ 0 h 7697"/>
              <a:gd name="connsiteX1" fmla="*/ 715818 w 1154545"/>
              <a:gd name="connsiteY1" fmla="*/ 0 h 7697"/>
              <a:gd name="connsiteX2" fmla="*/ 1154545 w 1154545"/>
              <a:gd name="connsiteY2" fmla="*/ 7697 h 7697"/>
            </a:gdLst>
            <a:ahLst/>
            <a:cxnLst>
              <a:cxn ang="0">
                <a:pos x="connsiteX0" y="connsiteY0"/>
              </a:cxn>
              <a:cxn ang="0">
                <a:pos x="connsiteX1" y="connsiteY1"/>
              </a:cxn>
              <a:cxn ang="0">
                <a:pos x="connsiteX2" y="connsiteY2"/>
              </a:cxn>
            </a:cxnLst>
            <a:rect l="l" t="t" r="r" b="b"/>
            <a:pathLst>
              <a:path w="1154545" h="7697">
                <a:moveTo>
                  <a:pt x="0" y="0"/>
                </a:moveTo>
                <a:lnTo>
                  <a:pt x="715818" y="0"/>
                </a:lnTo>
                <a:cubicBezTo>
                  <a:pt x="908242" y="1283"/>
                  <a:pt x="1154545" y="7697"/>
                  <a:pt x="1154545" y="76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5588000" y="5595697"/>
            <a:ext cx="1154545" cy="15394"/>
          </a:xfrm>
          <a:custGeom>
            <a:avLst/>
            <a:gdLst>
              <a:gd name="connsiteX0" fmla="*/ 0 w 1154545"/>
              <a:gd name="connsiteY0" fmla="*/ 15394 h 15394"/>
              <a:gd name="connsiteX1" fmla="*/ 538788 w 1154545"/>
              <a:gd name="connsiteY1" fmla="*/ 15394 h 15394"/>
              <a:gd name="connsiteX2" fmla="*/ 1154545 w 1154545"/>
              <a:gd name="connsiteY2" fmla="*/ 0 h 15394"/>
            </a:gdLst>
            <a:ahLst/>
            <a:cxnLst>
              <a:cxn ang="0">
                <a:pos x="connsiteX0" y="connsiteY0"/>
              </a:cxn>
              <a:cxn ang="0">
                <a:pos x="connsiteX1" y="connsiteY1"/>
              </a:cxn>
              <a:cxn ang="0">
                <a:pos x="connsiteX2" y="connsiteY2"/>
              </a:cxn>
            </a:cxnLst>
            <a:rect l="l" t="t" r="r" b="b"/>
            <a:pathLst>
              <a:path w="1154545" h="15394">
                <a:moveTo>
                  <a:pt x="0" y="15394"/>
                </a:moveTo>
                <a:lnTo>
                  <a:pt x="538788" y="15394"/>
                </a:lnTo>
                <a:cubicBezTo>
                  <a:pt x="731212" y="12828"/>
                  <a:pt x="942878" y="6414"/>
                  <a:pt x="115454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6503939" y="5272424"/>
            <a:ext cx="328970" cy="508000"/>
          </a:xfrm>
          <a:custGeom>
            <a:avLst/>
            <a:gdLst>
              <a:gd name="connsiteX0" fmla="*/ 0 w 328970"/>
              <a:gd name="connsiteY0" fmla="*/ 0 h 508000"/>
              <a:gd name="connsiteX1" fmla="*/ 246303 w 328970"/>
              <a:gd name="connsiteY1" fmla="*/ 177031 h 508000"/>
              <a:gd name="connsiteX2" fmla="*/ 315576 w 328970"/>
              <a:gd name="connsiteY2" fmla="*/ 307879 h 508000"/>
              <a:gd name="connsiteX3" fmla="*/ 7697 w 32897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28970" h="508000">
                <a:moveTo>
                  <a:pt x="0" y="0"/>
                </a:moveTo>
                <a:cubicBezTo>
                  <a:pt x="96853" y="62859"/>
                  <a:pt x="193707" y="125718"/>
                  <a:pt x="246303" y="177031"/>
                </a:cubicBezTo>
                <a:cubicBezTo>
                  <a:pt x="298899" y="228344"/>
                  <a:pt x="355343" y="252718"/>
                  <a:pt x="315576" y="307879"/>
                </a:cubicBezTo>
                <a:cubicBezTo>
                  <a:pt x="275809" y="363040"/>
                  <a:pt x="7697" y="508000"/>
                  <a:pt x="7697" y="508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413754" y="5259189"/>
            <a:ext cx="351276" cy="559720"/>
          </a:xfrm>
          <a:custGeom>
            <a:avLst/>
            <a:gdLst>
              <a:gd name="connsiteX0" fmla="*/ 343579 w 351276"/>
              <a:gd name="connsiteY0" fmla="*/ 13235 h 559720"/>
              <a:gd name="connsiteX1" fmla="*/ 289701 w 351276"/>
              <a:gd name="connsiteY1" fmla="*/ 28629 h 559720"/>
              <a:gd name="connsiteX2" fmla="*/ 35701 w 351276"/>
              <a:gd name="connsiteY2" fmla="*/ 267235 h 559720"/>
              <a:gd name="connsiteX3" fmla="*/ 35701 w 351276"/>
              <a:gd name="connsiteY3" fmla="*/ 359599 h 559720"/>
              <a:gd name="connsiteX4" fmla="*/ 351276 w 351276"/>
              <a:gd name="connsiteY4" fmla="*/ 559720 h 55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76" h="559720">
                <a:moveTo>
                  <a:pt x="343579" y="13235"/>
                </a:moveTo>
                <a:cubicBezTo>
                  <a:pt x="342296" y="-235"/>
                  <a:pt x="341014" y="-13704"/>
                  <a:pt x="289701" y="28629"/>
                </a:cubicBezTo>
                <a:cubicBezTo>
                  <a:pt x="238388" y="70962"/>
                  <a:pt x="78034" y="212074"/>
                  <a:pt x="35701" y="267235"/>
                </a:cubicBezTo>
                <a:cubicBezTo>
                  <a:pt x="-6632" y="322396"/>
                  <a:pt x="-16895" y="310852"/>
                  <a:pt x="35701" y="359599"/>
                </a:cubicBezTo>
                <a:cubicBezTo>
                  <a:pt x="88297" y="408346"/>
                  <a:pt x="219786" y="484033"/>
                  <a:pt x="351276" y="5597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4821993" y="5949758"/>
            <a:ext cx="3228343" cy="338554"/>
          </a:xfrm>
          <a:prstGeom prst="rect">
            <a:avLst/>
          </a:prstGeom>
          <a:noFill/>
        </p:spPr>
        <p:txBody>
          <a:bodyPr wrap="none" rtlCol="0">
            <a:spAutoFit/>
          </a:bodyPr>
          <a:lstStyle/>
          <a:p>
            <a:r>
              <a:rPr lang="en-US" sz="1600" dirty="0" smtClean="0">
                <a:solidFill>
                  <a:schemeClr val="accent6">
                    <a:lumMod val="50000"/>
                  </a:schemeClr>
                </a:solidFill>
                <a:latin typeface="AhnbergHand"/>
                <a:cs typeface="AhnbergHand"/>
              </a:rPr>
              <a:t>Range of potential outcomes</a:t>
            </a:r>
            <a:endParaRPr lang="en-US" sz="16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2236885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Table Growth</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fontScale="85000" lnSpcReduction="20000"/>
          </a:bodyPr>
          <a:lstStyle/>
          <a:p>
            <a:r>
              <a:rPr lang="en-US" dirty="0" smtClean="0"/>
              <a:t>Nothing in these figures suggests that there is cause for urgent alarm -- at present</a:t>
            </a:r>
          </a:p>
          <a:p>
            <a:r>
              <a:rPr lang="en-US" dirty="0" smtClean="0"/>
              <a:t>The overall </a:t>
            </a:r>
            <a:r>
              <a:rPr lang="en-US" dirty="0" err="1" smtClean="0"/>
              <a:t>eBGP</a:t>
            </a:r>
            <a:r>
              <a:rPr lang="en-US" dirty="0" smtClean="0"/>
              <a:t> growth rates for IPv4 are holding at a modest level, and the IPv6 table, although it is growing at a faster relative rate,  is still small in size in absolute terms</a:t>
            </a:r>
          </a:p>
          <a:p>
            <a:r>
              <a:rPr lang="en-US" dirty="0" smtClean="0"/>
              <a:t>As long as we are prepared to live within the technical constraints of the current routing paradigm, the Internet’s use of BGP will continue to be viable for some time yet</a:t>
            </a:r>
          </a:p>
          <a:p>
            <a:r>
              <a:rPr lang="en-US" dirty="0"/>
              <a:t>N</a:t>
            </a:r>
            <a:r>
              <a:rPr lang="en-US" dirty="0" smtClean="0"/>
              <a:t>othing is melting in terms of the size of the routing table as yet</a:t>
            </a:r>
          </a:p>
          <a:p>
            <a:pPr marL="0" indent="0">
              <a:buNone/>
            </a:pPr>
            <a:endParaRPr lang="en-US" dirty="0" smtClean="0"/>
          </a:p>
          <a:p>
            <a:endParaRPr lang="en-US" dirty="0"/>
          </a:p>
        </p:txBody>
      </p:sp>
    </p:spTree>
    <p:extLst>
      <p:ext uri="{BB962C8B-B14F-4D97-AF65-F5344CB8AC3E}">
        <p14:creationId xmlns:p14="http://schemas.microsoft.com/office/powerpoint/2010/main" val="1576069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Updates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about the level of updates in BGP?</a:t>
            </a:r>
          </a:p>
          <a:p>
            <a:r>
              <a:rPr lang="en-US" dirty="0" smtClean="0"/>
              <a:t>Let’s look at the update load from a single </a:t>
            </a:r>
            <a:r>
              <a:rPr lang="en-US" dirty="0" err="1" smtClean="0"/>
              <a:t>eBGP</a:t>
            </a:r>
            <a:r>
              <a:rPr lang="en-US" dirty="0" smtClean="0"/>
              <a:t> feed in a DFZ context</a:t>
            </a:r>
          </a:p>
          <a:p>
            <a:pPr marL="0" indent="0">
              <a:buNone/>
            </a:pPr>
            <a:endParaRPr lang="en-US" dirty="0" smtClean="0"/>
          </a:p>
        </p:txBody>
      </p:sp>
    </p:spTree>
    <p:extLst>
      <p:ext uri="{BB962C8B-B14F-4D97-AF65-F5344CB8AC3E}">
        <p14:creationId xmlns:p14="http://schemas.microsoft.com/office/powerpoint/2010/main" val="658981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fontScale="90000"/>
          </a:bodyPr>
          <a:lstStyle/>
          <a:p>
            <a:r>
              <a:rPr lang="en-US" dirty="0" smtClean="0">
                <a:solidFill>
                  <a:srgbClr val="984807"/>
                </a:solidFill>
                <a:latin typeface="Powderfinger Type"/>
                <a:cs typeface="Powderfinger Type"/>
              </a:rPr>
              <a:t>Announcements and Withdrawals</a:t>
            </a:r>
            <a:endParaRPr lang="en-US" dirty="0">
              <a:solidFill>
                <a:srgbClr val="984807"/>
              </a:solidFill>
              <a:latin typeface="Powderfinger Type"/>
              <a:cs typeface="Powderfinger Type"/>
            </a:endParaRPr>
          </a:p>
        </p:txBody>
      </p:sp>
      <p:pic>
        <p:nvPicPr>
          <p:cNvPr id="4" name="Content Placeholder 3" descr="upds-tot.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21" b="-2813"/>
          <a:stretch/>
        </p:blipFill>
        <p:spPr>
          <a:xfrm>
            <a:off x="457200" y="1300788"/>
            <a:ext cx="8229600" cy="5257030"/>
          </a:xfrm>
        </p:spPr>
      </p:pic>
    </p:spTree>
    <p:extLst>
      <p:ext uri="{BB962C8B-B14F-4D97-AF65-F5344CB8AC3E}">
        <p14:creationId xmlns:p14="http://schemas.microsoft.com/office/powerpoint/2010/main" val="2020078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4"/>
            <a:ext cx="8229600" cy="1143000"/>
          </a:xfrm>
        </p:spPr>
        <p:txBody>
          <a:bodyPr/>
          <a:lstStyle/>
          <a:p>
            <a:r>
              <a:rPr lang="en-US" dirty="0" smtClean="0">
                <a:solidFill>
                  <a:srgbClr val="984807"/>
                </a:solidFill>
                <a:latin typeface="Powderfinger Type"/>
                <a:cs typeface="Powderfinger Type"/>
              </a:rPr>
              <a:t>Convergence Performance</a:t>
            </a:r>
            <a:endParaRPr lang="en-US" dirty="0">
              <a:solidFill>
                <a:srgbClr val="984807"/>
              </a:solidFill>
              <a:latin typeface="Powderfinger Type"/>
              <a:cs typeface="Powderfinger Type"/>
            </a:endParaRPr>
          </a:p>
        </p:txBody>
      </p:sp>
      <p:pic>
        <p:nvPicPr>
          <p:cNvPr id="6" name="Content Placeholder 5" descr="upds-cvgt-logscale.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41" b="-430"/>
          <a:stretch/>
        </p:blipFill>
        <p:spPr>
          <a:xfrm>
            <a:off x="457200" y="1242454"/>
            <a:ext cx="8229600" cy="5276879"/>
          </a:xfrm>
        </p:spPr>
      </p:pic>
    </p:spTree>
    <p:extLst>
      <p:ext uri="{BB962C8B-B14F-4D97-AF65-F5344CB8AC3E}">
        <p14:creationId xmlns:p14="http://schemas.microsoft.com/office/powerpoint/2010/main" val="333734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Routing God!</a:t>
            </a:r>
            <a:endParaRPr lang="en-US" dirty="0"/>
          </a:p>
        </p:txBody>
      </p:sp>
      <p:sp>
        <p:nvSpPr>
          <p:cNvPr id="3" name="Content Placeholder 2"/>
          <p:cNvSpPr>
            <a:spLocks noGrp="1"/>
          </p:cNvSpPr>
          <p:nvPr>
            <p:ph idx="1"/>
          </p:nvPr>
        </p:nvSpPr>
        <p:spPr/>
        <p:txBody>
          <a:bodyPr>
            <a:normAutofit fontScale="85000" lnSpcReduction="20000"/>
          </a:bodyPr>
          <a:lstStyle/>
          <a:p>
            <a:pPr marL="0" indent="0">
              <a:spcBef>
                <a:spcPts val="1968"/>
              </a:spcBef>
              <a:buNone/>
            </a:pPr>
            <a:r>
              <a:rPr lang="en-US" dirty="0" smtClean="0"/>
              <a:t>There is no single objective “out of the system” view of the Internet’s Routing environment. </a:t>
            </a:r>
          </a:p>
          <a:p>
            <a:pPr marL="0" indent="0">
              <a:spcBef>
                <a:spcPts val="1968"/>
              </a:spcBef>
              <a:buNone/>
            </a:pPr>
            <a:r>
              <a:rPr lang="en-US" dirty="0" smtClean="0"/>
              <a:t>BGP distributes a routing view that is modified as it is distributed, so every </a:t>
            </a:r>
            <a:r>
              <a:rPr lang="en-US" dirty="0" err="1" smtClean="0"/>
              <a:t>eBGP</a:t>
            </a:r>
            <a:r>
              <a:rPr lang="en-US" dirty="0" smtClean="0"/>
              <a:t> speaker will see a slightly different set of prefixes, and each view is relative to a given location</a:t>
            </a:r>
          </a:p>
          <a:p>
            <a:pPr marL="0" indent="0">
              <a:spcBef>
                <a:spcPts val="1968"/>
              </a:spcBef>
              <a:buNone/>
            </a:pPr>
            <a:r>
              <a:rPr lang="en-US" dirty="0" smtClean="0"/>
              <a:t>So the picture I will be painting here is one that is drawn from the perspective of AS131072.  This is a stub AS at the edge of the Internet. </a:t>
            </a:r>
          </a:p>
          <a:p>
            <a:pPr marL="0" indent="0">
              <a:spcBef>
                <a:spcPts val="1968"/>
              </a:spcBef>
              <a:buNone/>
            </a:pPr>
            <a:r>
              <a:rPr lang="en-US" dirty="0" smtClean="0"/>
              <a:t>You may or may not have a similar view from your network.</a:t>
            </a:r>
          </a:p>
          <a:p>
            <a:pPr marL="0" indent="0">
              <a:spcBef>
                <a:spcPts val="1968"/>
              </a:spcBef>
              <a:buNone/>
            </a:pPr>
            <a:endParaRPr lang="en-US" dirty="0"/>
          </a:p>
        </p:txBody>
      </p:sp>
    </p:spTree>
    <p:extLst>
      <p:ext uri="{BB962C8B-B14F-4D97-AF65-F5344CB8AC3E}">
        <p14:creationId xmlns:p14="http://schemas.microsoft.com/office/powerpoint/2010/main" val="4218962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075" b="-1518"/>
          <a:stretch/>
        </p:blipFill>
        <p:spPr>
          <a:xfrm>
            <a:off x="815879" y="1306027"/>
            <a:ext cx="7686194" cy="5298096"/>
          </a:xfrm>
        </p:spPr>
      </p:pic>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IPv4 Average AS Path Length </a:t>
            </a:r>
            <a:endParaRPr lang="en-US" dirty="0">
              <a:solidFill>
                <a:srgbClr val="984807"/>
              </a:solidFill>
              <a:latin typeface="Powderfinger Type"/>
              <a:cs typeface="Powderfinger Type"/>
            </a:endParaRPr>
          </a:p>
        </p:txBody>
      </p:sp>
      <p:sp>
        <p:nvSpPr>
          <p:cNvPr id="5" name="TextBox 4"/>
          <p:cNvSpPr txBox="1"/>
          <p:nvPr/>
        </p:nvSpPr>
        <p:spPr>
          <a:xfrm>
            <a:off x="6688996" y="6488668"/>
            <a:ext cx="2353341" cy="369332"/>
          </a:xfrm>
          <a:prstGeom prst="rect">
            <a:avLst/>
          </a:prstGeom>
          <a:noFill/>
        </p:spPr>
        <p:txBody>
          <a:bodyPr wrap="none" rtlCol="0">
            <a:spAutoFit/>
          </a:bodyPr>
          <a:lstStyle/>
          <a:p>
            <a:r>
              <a:rPr lang="en-US" dirty="0" smtClean="0"/>
              <a:t>Data from Route Views</a:t>
            </a:r>
            <a:endParaRPr lang="en-US" dirty="0"/>
          </a:p>
        </p:txBody>
      </p:sp>
    </p:spTree>
    <p:extLst>
      <p:ext uri="{BB962C8B-B14F-4D97-AF65-F5344CB8AC3E}">
        <p14:creationId xmlns:p14="http://schemas.microsoft.com/office/powerpoint/2010/main" val="2084530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IPv4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Nothing in these figures is cause for any great level of concern …</a:t>
            </a:r>
          </a:p>
          <a:p>
            <a:pPr lvl="1"/>
            <a:r>
              <a:rPr lang="en-US" sz="2000" dirty="0" smtClean="0"/>
              <a:t>The number of updates per instability event has been constant, which for a distance vector routing protocol is weird, and completely unanticipated. Distance Vector routing protocols should get noisier as the population of protocol speakers increases, and the increase should be multiplicative.</a:t>
            </a:r>
          </a:p>
          <a:p>
            <a:pPr lvl="1"/>
            <a:r>
              <a:rPr lang="en-US" sz="2000" dirty="0" smtClean="0"/>
              <a:t>But this is not happening in the Internet</a:t>
            </a:r>
          </a:p>
          <a:p>
            <a:pPr lvl="1"/>
            <a:r>
              <a:rPr lang="en-US" sz="2000" dirty="0"/>
              <a:t>W</a:t>
            </a:r>
            <a:r>
              <a:rPr lang="en-US" sz="2000" dirty="0" smtClean="0"/>
              <a:t>hich is good, but why is this not happening?</a:t>
            </a:r>
          </a:p>
          <a:p>
            <a:pPr lvl="1"/>
            <a:endParaRPr lang="en-US" sz="2000" dirty="0" smtClean="0"/>
          </a:p>
          <a:p>
            <a:pPr marL="457200" lvl="1" indent="0">
              <a:buNone/>
            </a:pPr>
            <a:r>
              <a:rPr lang="en-US" sz="2000" dirty="0" smtClean="0"/>
              <a:t>Likely contributors to this +</a:t>
            </a:r>
            <a:r>
              <a:rPr lang="en-US" sz="2000" dirty="0" err="1" smtClean="0"/>
              <a:t>ve</a:t>
            </a:r>
            <a:r>
              <a:rPr lang="en-US" sz="2000" dirty="0" smtClean="0"/>
              <a:t> outcome are the damping effect of widespread use of the MRAI interval, and the topology factor, as seen in the relatively constant AS Path length over this interval</a:t>
            </a:r>
          </a:p>
          <a:p>
            <a:pPr marL="0" indent="0">
              <a:buNone/>
            </a:pPr>
            <a:r>
              <a:rPr lang="en-US" sz="2000" dirty="0" smtClean="0"/>
              <a:t> </a:t>
            </a:r>
            <a:endParaRPr lang="en-US" sz="2000" dirty="0"/>
          </a:p>
        </p:txBody>
      </p:sp>
    </p:spTree>
    <p:extLst>
      <p:ext uri="{BB962C8B-B14F-4D97-AF65-F5344CB8AC3E}">
        <p14:creationId xmlns:p14="http://schemas.microsoft.com/office/powerpoint/2010/main" val="772573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58"/>
            <a:ext cx="8229600" cy="1143000"/>
          </a:xfrm>
        </p:spPr>
        <p:txBody>
          <a:bodyPr>
            <a:noAutofit/>
          </a:bodyPr>
          <a:lstStyle/>
          <a:p>
            <a:r>
              <a:rPr lang="en-US" sz="3200" dirty="0" smtClean="0">
                <a:solidFill>
                  <a:srgbClr val="984807"/>
                </a:solidFill>
                <a:latin typeface="Powderfinger Type"/>
                <a:cs typeface="Powderfinger Type"/>
              </a:rPr>
              <a:t>V6 Announcements and Withdrawals</a:t>
            </a:r>
            <a:endParaRPr lang="en-US" sz="3200" dirty="0">
              <a:solidFill>
                <a:srgbClr val="984807"/>
              </a:solidFill>
              <a:latin typeface="Powderfinger Type"/>
              <a:cs typeface="Powderfinger Type"/>
            </a:endParaRPr>
          </a:p>
        </p:txBody>
      </p:sp>
      <p:pic>
        <p:nvPicPr>
          <p:cNvPr id="4" name="Picture 3" descr="upds-tot.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76" y="1166958"/>
            <a:ext cx="8320424" cy="5158663"/>
          </a:xfrm>
          <a:prstGeom prst="rect">
            <a:avLst/>
          </a:prstGeom>
        </p:spPr>
      </p:pic>
    </p:spTree>
    <p:extLst>
      <p:ext uri="{BB962C8B-B14F-4D97-AF65-F5344CB8AC3E}">
        <p14:creationId xmlns:p14="http://schemas.microsoft.com/office/powerpoint/2010/main" val="4076966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734" y="55648"/>
            <a:ext cx="8229600" cy="1143000"/>
          </a:xfrm>
        </p:spPr>
        <p:txBody>
          <a:bodyPr>
            <a:normAutofit fontScale="90000"/>
          </a:bodyPr>
          <a:lstStyle/>
          <a:p>
            <a:r>
              <a:rPr lang="en-US" dirty="0" smtClean="0">
                <a:solidFill>
                  <a:srgbClr val="984807"/>
                </a:solidFill>
                <a:latin typeface="Powderfinger Type"/>
                <a:cs typeface="Powderfinger Type"/>
              </a:rPr>
              <a:t>V6 Convergence Performance</a:t>
            </a:r>
            <a:endParaRPr lang="en-US" dirty="0">
              <a:solidFill>
                <a:srgbClr val="984807"/>
              </a:solidFill>
              <a:latin typeface="Powderfinger Type"/>
              <a:cs typeface="Powderfinger Type"/>
            </a:endParaRPr>
          </a:p>
        </p:txBody>
      </p:sp>
      <p:pic>
        <p:nvPicPr>
          <p:cNvPr id="6" name="Content Placeholder 5" descr="upds-cvgt-logscale.6.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91" b="-4668"/>
          <a:stretch/>
        </p:blipFill>
        <p:spPr>
          <a:xfrm>
            <a:off x="457200" y="1198648"/>
            <a:ext cx="8229600" cy="5543897"/>
          </a:xfrm>
        </p:spPr>
      </p:pic>
    </p:spTree>
    <p:extLst>
      <p:ext uri="{BB962C8B-B14F-4D97-AF65-F5344CB8AC3E}">
        <p14:creationId xmlns:p14="http://schemas.microsoft.com/office/powerpoint/2010/main" val="897921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t="-617" b="-1872"/>
          <a:stretch/>
        </p:blipFill>
        <p:spPr>
          <a:xfrm>
            <a:off x="457200" y="1101099"/>
            <a:ext cx="8229600" cy="5666980"/>
          </a:xfrm>
        </p:spPr>
      </p:pic>
      <p:sp>
        <p:nvSpPr>
          <p:cNvPr id="5" name="TextBox 4"/>
          <p:cNvSpPr txBox="1"/>
          <p:nvPr/>
        </p:nvSpPr>
        <p:spPr>
          <a:xfrm>
            <a:off x="6688996" y="6488668"/>
            <a:ext cx="2353341" cy="369332"/>
          </a:xfrm>
          <a:prstGeom prst="rect">
            <a:avLst/>
          </a:prstGeom>
          <a:noFill/>
        </p:spPr>
        <p:txBody>
          <a:bodyPr wrap="none" rtlCol="0">
            <a:spAutoFit/>
          </a:bodyPr>
          <a:lstStyle/>
          <a:p>
            <a:r>
              <a:rPr lang="en-US" dirty="0" smtClean="0"/>
              <a:t>Data from Route Views</a:t>
            </a:r>
            <a:endParaRPr lang="en-US" dirty="0"/>
          </a:p>
        </p:txBody>
      </p:sp>
      <p:sp>
        <p:nvSpPr>
          <p:cNvPr id="2" name="Title 1"/>
          <p:cNvSpPr>
            <a:spLocks noGrp="1"/>
          </p:cNvSpPr>
          <p:nvPr>
            <p:ph type="title"/>
          </p:nvPr>
        </p:nvSpPr>
        <p:spPr>
          <a:xfrm>
            <a:off x="457200" y="296655"/>
            <a:ext cx="8229600" cy="1143000"/>
          </a:xfrm>
        </p:spPr>
        <p:txBody>
          <a:bodyPr>
            <a:normAutofit/>
          </a:bodyPr>
          <a:lstStyle/>
          <a:p>
            <a:r>
              <a:rPr lang="en-US" sz="3600" dirty="0">
                <a:solidFill>
                  <a:srgbClr val="984807"/>
                </a:solidFill>
                <a:latin typeface="Powderfinger Type"/>
                <a:cs typeface="Powderfinger Type"/>
              </a:rPr>
              <a:t>V</a:t>
            </a:r>
            <a:r>
              <a:rPr lang="en-US" sz="3600" dirty="0" smtClean="0">
                <a:solidFill>
                  <a:srgbClr val="984807"/>
                </a:solidFill>
                <a:latin typeface="Powderfinger Type"/>
                <a:cs typeface="Powderfinger Type"/>
              </a:rPr>
              <a:t>6 Average AS Path Length </a:t>
            </a:r>
            <a:endParaRPr lang="en-US" sz="3600" dirty="0">
              <a:solidFill>
                <a:srgbClr val="984807"/>
              </a:solidFill>
              <a:latin typeface="Powderfinger Type"/>
              <a:cs typeface="Powderfinger Type"/>
            </a:endParaRPr>
          </a:p>
        </p:txBody>
      </p:sp>
    </p:spTree>
    <p:extLst>
      <p:ext uri="{BB962C8B-B14F-4D97-AF65-F5344CB8AC3E}">
        <p14:creationId xmlns:p14="http://schemas.microsoft.com/office/powerpoint/2010/main" val="3101701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IPv6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IPv6 updates look </a:t>
            </a:r>
            <a:r>
              <a:rPr lang="en-US" sz="2000" dirty="0" smtClean="0"/>
              <a:t>a </a:t>
            </a:r>
            <a:r>
              <a:rPr lang="en-US" sz="2000" dirty="0" smtClean="0"/>
              <a:t>lot like IPv4 updates.</a:t>
            </a:r>
            <a:endParaRPr lang="en-US" sz="2000" dirty="0"/>
          </a:p>
          <a:p>
            <a:pPr marL="457200" lvl="1" indent="0">
              <a:buNone/>
            </a:pPr>
            <a:r>
              <a:rPr lang="en-US" sz="1800" dirty="0" smtClean="0"/>
              <a:t>Which should not come as a surprise</a:t>
            </a:r>
          </a:p>
          <a:p>
            <a:pPr marL="457200" lvl="1" indent="0">
              <a:buNone/>
            </a:pPr>
            <a:endParaRPr lang="en-US" sz="1800" dirty="0" smtClean="0"/>
          </a:p>
          <a:p>
            <a:pPr marL="457200" lvl="1" indent="0">
              <a:buNone/>
            </a:pPr>
            <a:r>
              <a:rPr lang="en-US" sz="1800" dirty="0" smtClean="0"/>
              <a:t>It</a:t>
            </a:r>
            <a:r>
              <a:rPr lang="fr-FR" sz="1800" dirty="0" smtClean="0"/>
              <a:t>’</a:t>
            </a:r>
            <a:r>
              <a:rPr lang="en-US" sz="1800" dirty="0" smtClean="0"/>
              <a:t>s </a:t>
            </a:r>
            <a:r>
              <a:rPr lang="en-US" sz="1800" dirty="0" smtClean="0"/>
              <a:t>the same routing protocol, and the same underlying inter-AS topology, and the observation is that the convergence times and instability rate appear to be unrelated to the population of the routing space. </a:t>
            </a:r>
          </a:p>
          <a:p>
            <a:pPr marL="57150" indent="0">
              <a:buNone/>
            </a:pPr>
            <a:endParaRPr lang="en-US" sz="2400" dirty="0"/>
          </a:p>
          <a:p>
            <a:pPr marL="57150" indent="0">
              <a:buNone/>
            </a:pPr>
            <a:r>
              <a:rPr lang="en-US" sz="2000" dirty="0" smtClean="0"/>
              <a:t>So we see similar protocol convergence metrics in a network that </a:t>
            </a:r>
            <a:r>
              <a:rPr lang="en-US" sz="2000" dirty="0"/>
              <a:t>i</a:t>
            </a:r>
            <a:r>
              <a:rPr lang="en-US" sz="2000" dirty="0" smtClean="0"/>
              <a:t>s 1/20 of the size of the IPv4 network</a:t>
            </a:r>
          </a:p>
          <a:p>
            <a:pPr marL="57150" indent="0">
              <a:buNone/>
            </a:pPr>
            <a:endParaRPr lang="en-US" sz="2000" dirty="0"/>
          </a:p>
          <a:p>
            <a:pPr marL="57150" indent="0">
              <a:buNone/>
            </a:pPr>
            <a:r>
              <a:rPr lang="en-US" sz="2000" dirty="0" smtClean="0"/>
              <a:t>It tends to underline the importance of dense connectivity and extensive use of local exchanges to minimize AS path lengths as a means of containing scaling of the routing protocol</a:t>
            </a:r>
            <a:endParaRPr lang="en-US" sz="2000" dirty="0"/>
          </a:p>
        </p:txBody>
      </p:sp>
    </p:spTree>
    <p:extLst>
      <p:ext uri="{BB962C8B-B14F-4D97-AF65-F5344CB8AC3E}">
        <p14:creationId xmlns:p14="http://schemas.microsoft.com/office/powerpoint/2010/main" val="2907009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Problem?</a:t>
            </a:r>
            <a:r>
              <a:rPr lang="en-US" baseline="0" dirty="0" smtClean="0">
                <a:solidFill>
                  <a:srgbClr val="984807"/>
                </a:solidFill>
                <a:latin typeface="Powderfinger Type"/>
                <a:cs typeface="Powderfinger Type"/>
              </a:rPr>
              <a:t> Not a Problem?</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smtClean="0"/>
              <a:t>There is nothing is this data to suggest that we will need a new inter-domain routing protocol in the next 5 years </a:t>
            </a:r>
          </a:p>
          <a:p>
            <a:pPr marL="0" indent="0">
              <a:buNone/>
            </a:pPr>
            <a:endParaRPr lang="en-US" sz="2800" dirty="0"/>
          </a:p>
          <a:p>
            <a:pPr marL="0" indent="0">
              <a:buNone/>
            </a:pPr>
            <a:r>
              <a:rPr lang="en-US" sz="2800" dirty="0" smtClean="0"/>
              <a:t>Or even in the next 10 to 15 years</a:t>
            </a:r>
          </a:p>
          <a:p>
            <a:pPr marL="0" indent="0">
              <a:buNone/>
            </a:pPr>
            <a:endParaRPr lang="en-US" sz="2800" dirty="0"/>
          </a:p>
          <a:p>
            <a:pPr marL="0" indent="0">
              <a:buNone/>
            </a:pPr>
            <a:r>
              <a:rPr lang="en-US" sz="2800" dirty="0" smtClean="0"/>
              <a:t>But this is not the only scaling aspect of the Internet</a:t>
            </a:r>
          </a:p>
          <a:p>
            <a:pPr marL="0" indent="0">
              <a:buNone/>
            </a:pPr>
            <a:endParaRPr lang="en-US" sz="2800" dirty="0"/>
          </a:p>
          <a:p>
            <a:pPr marL="0" indent="0">
              <a:buNone/>
            </a:pPr>
            <a:r>
              <a:rPr lang="en-US" sz="2800" dirty="0" smtClean="0"/>
              <a:t>Remember that BGP is a Best Path selection protocol. i.e. a single path selection protocol.</a:t>
            </a:r>
          </a:p>
          <a:p>
            <a:pPr marL="0" indent="0">
              <a:buNone/>
            </a:pPr>
            <a:endParaRPr lang="en-US" sz="2800" dirty="0"/>
          </a:p>
          <a:p>
            <a:pPr marL="0" indent="0">
              <a:buNone/>
            </a:pPr>
            <a:r>
              <a:rPr lang="en-US" sz="2800" dirty="0" smtClean="0"/>
              <a:t>And that might contribute to the next scaling issue…</a:t>
            </a:r>
          </a:p>
          <a:p>
            <a:pPr marL="0" indent="0">
              <a:buNone/>
            </a:pPr>
            <a:endParaRPr lang="en-US" sz="2800" dirty="0" smtClean="0"/>
          </a:p>
        </p:txBody>
      </p:sp>
    </p:spTree>
    <p:extLst>
      <p:ext uri="{BB962C8B-B14F-4D97-AF65-F5344CB8AC3E}">
        <p14:creationId xmlns:p14="http://schemas.microsoft.com/office/powerpoint/2010/main" val="106084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2140856" y="1778001"/>
            <a:ext cx="2963333" cy="3640666"/>
          </a:xfrm>
          <a:custGeom>
            <a:avLst/>
            <a:gdLst>
              <a:gd name="connsiteX0" fmla="*/ 2552095 w 2878666"/>
              <a:gd name="connsiteY0" fmla="*/ 12095 h 3471333"/>
              <a:gd name="connsiteX1" fmla="*/ 0 w 2878666"/>
              <a:gd name="connsiteY1" fmla="*/ 1282095 h 3471333"/>
              <a:gd name="connsiteX2" fmla="*/ 120952 w 2878666"/>
              <a:gd name="connsiteY2" fmla="*/ 3471333 h 3471333"/>
              <a:gd name="connsiteX3" fmla="*/ 2878666 w 2878666"/>
              <a:gd name="connsiteY3" fmla="*/ 2189238 h 3471333"/>
              <a:gd name="connsiteX4" fmla="*/ 2673047 w 2878666"/>
              <a:gd name="connsiteY4" fmla="*/ 0 h 3471333"/>
              <a:gd name="connsiteX0" fmla="*/ 2552095 w 2878666"/>
              <a:gd name="connsiteY0" fmla="*/ 12095 h 3640666"/>
              <a:gd name="connsiteX1" fmla="*/ 0 w 2878666"/>
              <a:gd name="connsiteY1" fmla="*/ 1282095 h 3640666"/>
              <a:gd name="connsiteX2" fmla="*/ 60476 w 2878666"/>
              <a:gd name="connsiteY2" fmla="*/ 3640666 h 3640666"/>
              <a:gd name="connsiteX3" fmla="*/ 2878666 w 2878666"/>
              <a:gd name="connsiteY3" fmla="*/ 2189238 h 3640666"/>
              <a:gd name="connsiteX4" fmla="*/ 2673047 w 2878666"/>
              <a:gd name="connsiteY4" fmla="*/ 0 h 3640666"/>
              <a:gd name="connsiteX0" fmla="*/ 2636762 w 2963333"/>
              <a:gd name="connsiteY0" fmla="*/ 12095 h 3640666"/>
              <a:gd name="connsiteX1" fmla="*/ 0 w 2963333"/>
              <a:gd name="connsiteY1" fmla="*/ 1245810 h 3640666"/>
              <a:gd name="connsiteX2" fmla="*/ 145143 w 2963333"/>
              <a:gd name="connsiteY2" fmla="*/ 3640666 h 3640666"/>
              <a:gd name="connsiteX3" fmla="*/ 2963333 w 2963333"/>
              <a:gd name="connsiteY3" fmla="*/ 2189238 h 3640666"/>
              <a:gd name="connsiteX4" fmla="*/ 2757714 w 2963333"/>
              <a:gd name="connsiteY4" fmla="*/ 0 h 364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3" h="3640666">
                <a:moveTo>
                  <a:pt x="2636762" y="12095"/>
                </a:moveTo>
                <a:lnTo>
                  <a:pt x="0" y="1245810"/>
                </a:lnTo>
                <a:lnTo>
                  <a:pt x="145143" y="3640666"/>
                </a:lnTo>
                <a:lnTo>
                  <a:pt x="2963333" y="2189238"/>
                </a:lnTo>
                <a:lnTo>
                  <a:pt x="2757714" y="0"/>
                </a:lnTo>
              </a:path>
            </a:pathLst>
          </a:custGeom>
          <a:solidFill>
            <a:srgbClr val="FFE2BD"/>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Inside a router</a:t>
            </a:r>
            <a:endParaRPr lang="en-US" dirty="0">
              <a:solidFill>
                <a:srgbClr val="984807"/>
              </a:solidFill>
              <a:latin typeface="Powderfinger Type"/>
              <a:cs typeface="Powderfinger Type"/>
            </a:endParaRPr>
          </a:p>
        </p:txBody>
      </p:sp>
      <p:sp>
        <p:nvSpPr>
          <p:cNvPr id="5" name="Freeform 4"/>
          <p:cNvSpPr/>
          <p:nvPr/>
        </p:nvSpPr>
        <p:spPr>
          <a:xfrm>
            <a:off x="4523619" y="2140857"/>
            <a:ext cx="1612491" cy="1906096"/>
          </a:xfrm>
          <a:custGeom>
            <a:avLst/>
            <a:gdLst>
              <a:gd name="connsiteX0" fmla="*/ 0 w 1612491"/>
              <a:gd name="connsiteY0" fmla="*/ 0 h 1906096"/>
              <a:gd name="connsiteX1" fmla="*/ 628952 w 1612491"/>
              <a:gd name="connsiteY1" fmla="*/ 60476 h 1906096"/>
              <a:gd name="connsiteX2" fmla="*/ 1475619 w 1612491"/>
              <a:gd name="connsiteY2" fmla="*/ 157238 h 1906096"/>
              <a:gd name="connsiteX3" fmla="*/ 1475619 w 1612491"/>
              <a:gd name="connsiteY3" fmla="*/ 217714 h 1906096"/>
              <a:gd name="connsiteX4" fmla="*/ 1511905 w 1612491"/>
              <a:gd name="connsiteY4" fmla="*/ 290286 h 1906096"/>
              <a:gd name="connsiteX5" fmla="*/ 1596571 w 1612491"/>
              <a:gd name="connsiteY5" fmla="*/ 1693333 h 1906096"/>
              <a:gd name="connsiteX6" fmla="*/ 1572381 w 1612491"/>
              <a:gd name="connsiteY6" fmla="*/ 1898953 h 1906096"/>
              <a:gd name="connsiteX7" fmla="*/ 1209524 w 1612491"/>
              <a:gd name="connsiteY7" fmla="*/ 1862667 h 190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491" h="1906096">
                <a:moveTo>
                  <a:pt x="0" y="0"/>
                </a:moveTo>
                <a:lnTo>
                  <a:pt x="628952" y="60476"/>
                </a:lnTo>
                <a:cubicBezTo>
                  <a:pt x="874888" y="86682"/>
                  <a:pt x="1334508" y="131032"/>
                  <a:pt x="1475619" y="157238"/>
                </a:cubicBezTo>
                <a:cubicBezTo>
                  <a:pt x="1616730" y="183444"/>
                  <a:pt x="1469571" y="195539"/>
                  <a:pt x="1475619" y="217714"/>
                </a:cubicBezTo>
                <a:cubicBezTo>
                  <a:pt x="1481667" y="239889"/>
                  <a:pt x="1491746" y="44350"/>
                  <a:pt x="1511905" y="290286"/>
                </a:cubicBezTo>
                <a:cubicBezTo>
                  <a:pt x="1532064" y="536222"/>
                  <a:pt x="1586492" y="1425222"/>
                  <a:pt x="1596571" y="1693333"/>
                </a:cubicBezTo>
                <a:cubicBezTo>
                  <a:pt x="1606650" y="1961444"/>
                  <a:pt x="1636889" y="1870731"/>
                  <a:pt x="1572381" y="1898953"/>
                </a:cubicBezTo>
                <a:cubicBezTo>
                  <a:pt x="1507873" y="1927175"/>
                  <a:pt x="1209524" y="1862667"/>
                  <a:pt x="1209524" y="18626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981155" y="1629037"/>
            <a:ext cx="3014178" cy="3961379"/>
          </a:xfrm>
          <a:custGeom>
            <a:avLst/>
            <a:gdLst>
              <a:gd name="connsiteX0" fmla="*/ 3014178 w 3014178"/>
              <a:gd name="connsiteY0" fmla="*/ 511820 h 3961379"/>
              <a:gd name="connsiteX1" fmla="*/ 2977893 w 3014178"/>
              <a:gd name="connsiteY1" fmla="*/ 161058 h 3961379"/>
              <a:gd name="connsiteX2" fmla="*/ 2917416 w 3014178"/>
              <a:gd name="connsiteY2" fmla="*/ 52201 h 3961379"/>
              <a:gd name="connsiteX3" fmla="*/ 2699702 w 3014178"/>
              <a:gd name="connsiteY3" fmla="*/ 112677 h 3961379"/>
              <a:gd name="connsiteX4" fmla="*/ 220178 w 3014178"/>
              <a:gd name="connsiteY4" fmla="*/ 1285915 h 3961379"/>
              <a:gd name="connsiteX5" fmla="*/ 123416 w 3014178"/>
              <a:gd name="connsiteY5" fmla="*/ 1552011 h 3961379"/>
              <a:gd name="connsiteX6" fmla="*/ 232274 w 3014178"/>
              <a:gd name="connsiteY6" fmla="*/ 3704963 h 3961379"/>
              <a:gd name="connsiteX7" fmla="*/ 268559 w 3014178"/>
              <a:gd name="connsiteY7" fmla="*/ 3886392 h 3961379"/>
              <a:gd name="connsiteX8" fmla="*/ 1199893 w 3014178"/>
              <a:gd name="connsiteY8" fmla="*/ 3390487 h 396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178" h="3961379">
                <a:moveTo>
                  <a:pt x="3014178" y="511820"/>
                </a:moveTo>
                <a:cubicBezTo>
                  <a:pt x="3004099" y="374740"/>
                  <a:pt x="2994020" y="237661"/>
                  <a:pt x="2977893" y="161058"/>
                </a:cubicBezTo>
                <a:cubicBezTo>
                  <a:pt x="2961766" y="84455"/>
                  <a:pt x="2963781" y="60264"/>
                  <a:pt x="2917416" y="52201"/>
                </a:cubicBezTo>
                <a:cubicBezTo>
                  <a:pt x="2871051" y="44137"/>
                  <a:pt x="3149242" y="-92942"/>
                  <a:pt x="2699702" y="112677"/>
                </a:cubicBezTo>
                <a:cubicBezTo>
                  <a:pt x="2250162" y="318296"/>
                  <a:pt x="649559" y="1046026"/>
                  <a:pt x="220178" y="1285915"/>
                </a:cubicBezTo>
                <a:cubicBezTo>
                  <a:pt x="-209203" y="1525804"/>
                  <a:pt x="121400" y="1148836"/>
                  <a:pt x="123416" y="1552011"/>
                </a:cubicBezTo>
                <a:cubicBezTo>
                  <a:pt x="125432" y="1955186"/>
                  <a:pt x="208084" y="3315900"/>
                  <a:pt x="232274" y="3704963"/>
                </a:cubicBezTo>
                <a:cubicBezTo>
                  <a:pt x="256464" y="4094026"/>
                  <a:pt x="107289" y="3938805"/>
                  <a:pt x="268559" y="3886392"/>
                </a:cubicBezTo>
                <a:cubicBezTo>
                  <a:pt x="429829" y="3833979"/>
                  <a:pt x="1199893" y="3390487"/>
                  <a:pt x="1199893" y="33904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rot="19850919">
            <a:off x="2406964" y="2085359"/>
            <a:ext cx="1357978" cy="369332"/>
          </a:xfrm>
          <a:prstGeom prst="rect">
            <a:avLst/>
          </a:prstGeom>
          <a:noFill/>
        </p:spPr>
        <p:txBody>
          <a:bodyPr wrap="none" rtlCol="0">
            <a:spAutoFit/>
          </a:bodyPr>
          <a:lstStyle/>
          <a:p>
            <a:r>
              <a:rPr lang="en-US" dirty="0">
                <a:latin typeface="AhnbergHand"/>
                <a:cs typeface="AhnbergHand"/>
              </a:rPr>
              <a:t>B</a:t>
            </a:r>
            <a:r>
              <a:rPr lang="en-US" dirty="0" smtClean="0">
                <a:latin typeface="AhnbergHand"/>
                <a:cs typeface="AhnbergHand"/>
              </a:rPr>
              <a:t>ackplane</a:t>
            </a:r>
            <a:endParaRPr lang="en-US" dirty="0">
              <a:latin typeface="AhnbergHand"/>
              <a:cs typeface="AhnbergHand"/>
            </a:endParaRPr>
          </a:p>
        </p:txBody>
      </p:sp>
      <p:sp>
        <p:nvSpPr>
          <p:cNvPr id="19" name="Freeform 18"/>
          <p:cNvSpPr/>
          <p:nvPr/>
        </p:nvSpPr>
        <p:spPr>
          <a:xfrm>
            <a:off x="4499429" y="2165048"/>
            <a:ext cx="1572381" cy="1850571"/>
          </a:xfrm>
          <a:custGeom>
            <a:avLst/>
            <a:gdLst>
              <a:gd name="connsiteX0" fmla="*/ 0 w 1572381"/>
              <a:gd name="connsiteY0" fmla="*/ 0 h 1850571"/>
              <a:gd name="connsiteX1" fmla="*/ 1475619 w 1572381"/>
              <a:gd name="connsiteY1" fmla="*/ 181428 h 1850571"/>
              <a:gd name="connsiteX2" fmla="*/ 1572381 w 1572381"/>
              <a:gd name="connsiteY2" fmla="*/ 1850571 h 1850571"/>
              <a:gd name="connsiteX3" fmla="*/ 362857 w 1572381"/>
              <a:gd name="connsiteY3" fmla="*/ 1693333 h 1850571"/>
              <a:gd name="connsiteX4" fmla="*/ 133047 w 1572381"/>
              <a:gd name="connsiteY4" fmla="*/ 1632857 h 1850571"/>
              <a:gd name="connsiteX5" fmla="*/ 0 w 1572381"/>
              <a:gd name="connsiteY5" fmla="*/ 0 h 185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381" h="1850571">
                <a:moveTo>
                  <a:pt x="0" y="0"/>
                </a:moveTo>
                <a:lnTo>
                  <a:pt x="1475619" y="181428"/>
                </a:lnTo>
                <a:lnTo>
                  <a:pt x="1572381" y="1850571"/>
                </a:lnTo>
                <a:lnTo>
                  <a:pt x="362857" y="1693333"/>
                </a:lnTo>
                <a:lnTo>
                  <a:pt x="133047" y="1632857"/>
                </a:lnTo>
                <a:lnTo>
                  <a:pt x="0" y="0"/>
                </a:lnTo>
                <a:close/>
              </a:path>
            </a:pathLst>
          </a:custGeom>
          <a:solidFill>
            <a:srgbClr val="B3C4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143839" y="2327605"/>
            <a:ext cx="1612491" cy="1906096"/>
          </a:xfrm>
          <a:custGeom>
            <a:avLst/>
            <a:gdLst>
              <a:gd name="connsiteX0" fmla="*/ 0 w 1612491"/>
              <a:gd name="connsiteY0" fmla="*/ 0 h 1906096"/>
              <a:gd name="connsiteX1" fmla="*/ 628952 w 1612491"/>
              <a:gd name="connsiteY1" fmla="*/ 60476 h 1906096"/>
              <a:gd name="connsiteX2" fmla="*/ 1475619 w 1612491"/>
              <a:gd name="connsiteY2" fmla="*/ 157238 h 1906096"/>
              <a:gd name="connsiteX3" fmla="*/ 1475619 w 1612491"/>
              <a:gd name="connsiteY3" fmla="*/ 217714 h 1906096"/>
              <a:gd name="connsiteX4" fmla="*/ 1511905 w 1612491"/>
              <a:gd name="connsiteY4" fmla="*/ 290286 h 1906096"/>
              <a:gd name="connsiteX5" fmla="*/ 1596571 w 1612491"/>
              <a:gd name="connsiteY5" fmla="*/ 1693333 h 1906096"/>
              <a:gd name="connsiteX6" fmla="*/ 1572381 w 1612491"/>
              <a:gd name="connsiteY6" fmla="*/ 1898953 h 1906096"/>
              <a:gd name="connsiteX7" fmla="*/ 1209524 w 1612491"/>
              <a:gd name="connsiteY7" fmla="*/ 1862667 h 190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491" h="1906096">
                <a:moveTo>
                  <a:pt x="0" y="0"/>
                </a:moveTo>
                <a:lnTo>
                  <a:pt x="628952" y="60476"/>
                </a:lnTo>
                <a:cubicBezTo>
                  <a:pt x="874888" y="86682"/>
                  <a:pt x="1334508" y="131032"/>
                  <a:pt x="1475619" y="157238"/>
                </a:cubicBezTo>
                <a:cubicBezTo>
                  <a:pt x="1616730" y="183444"/>
                  <a:pt x="1469571" y="195539"/>
                  <a:pt x="1475619" y="217714"/>
                </a:cubicBezTo>
                <a:cubicBezTo>
                  <a:pt x="1481667" y="239889"/>
                  <a:pt x="1491746" y="44350"/>
                  <a:pt x="1511905" y="290286"/>
                </a:cubicBezTo>
                <a:cubicBezTo>
                  <a:pt x="1532064" y="536222"/>
                  <a:pt x="1586492" y="1425222"/>
                  <a:pt x="1596571" y="1693333"/>
                </a:cubicBezTo>
                <a:cubicBezTo>
                  <a:pt x="1606650" y="1961444"/>
                  <a:pt x="1636889" y="1870731"/>
                  <a:pt x="1572381" y="1898953"/>
                </a:cubicBezTo>
                <a:cubicBezTo>
                  <a:pt x="1507873" y="1927175"/>
                  <a:pt x="1209524" y="1862667"/>
                  <a:pt x="1209524" y="18626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107554" y="2341638"/>
            <a:ext cx="1572381" cy="1850571"/>
          </a:xfrm>
          <a:custGeom>
            <a:avLst/>
            <a:gdLst>
              <a:gd name="connsiteX0" fmla="*/ 0 w 1572381"/>
              <a:gd name="connsiteY0" fmla="*/ 0 h 1850571"/>
              <a:gd name="connsiteX1" fmla="*/ 1475619 w 1572381"/>
              <a:gd name="connsiteY1" fmla="*/ 181428 h 1850571"/>
              <a:gd name="connsiteX2" fmla="*/ 1572381 w 1572381"/>
              <a:gd name="connsiteY2" fmla="*/ 1850571 h 1850571"/>
              <a:gd name="connsiteX3" fmla="*/ 362857 w 1572381"/>
              <a:gd name="connsiteY3" fmla="*/ 1693333 h 1850571"/>
              <a:gd name="connsiteX4" fmla="*/ 133047 w 1572381"/>
              <a:gd name="connsiteY4" fmla="*/ 1632857 h 1850571"/>
              <a:gd name="connsiteX5" fmla="*/ 0 w 1572381"/>
              <a:gd name="connsiteY5" fmla="*/ 0 h 185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381" h="1850571">
                <a:moveTo>
                  <a:pt x="0" y="0"/>
                </a:moveTo>
                <a:lnTo>
                  <a:pt x="1475619" y="181428"/>
                </a:lnTo>
                <a:lnTo>
                  <a:pt x="1572381" y="1850571"/>
                </a:lnTo>
                <a:lnTo>
                  <a:pt x="362857" y="1693333"/>
                </a:lnTo>
                <a:lnTo>
                  <a:pt x="133047" y="1632857"/>
                </a:lnTo>
                <a:lnTo>
                  <a:pt x="0" y="0"/>
                </a:lnTo>
                <a:close/>
              </a:path>
            </a:pathLst>
          </a:custGeom>
          <a:solidFill>
            <a:srgbClr val="B3C4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768894" y="2514353"/>
            <a:ext cx="1612491" cy="1906096"/>
          </a:xfrm>
          <a:custGeom>
            <a:avLst/>
            <a:gdLst>
              <a:gd name="connsiteX0" fmla="*/ 0 w 1612491"/>
              <a:gd name="connsiteY0" fmla="*/ 0 h 1906096"/>
              <a:gd name="connsiteX1" fmla="*/ 628952 w 1612491"/>
              <a:gd name="connsiteY1" fmla="*/ 60476 h 1906096"/>
              <a:gd name="connsiteX2" fmla="*/ 1475619 w 1612491"/>
              <a:gd name="connsiteY2" fmla="*/ 157238 h 1906096"/>
              <a:gd name="connsiteX3" fmla="*/ 1475619 w 1612491"/>
              <a:gd name="connsiteY3" fmla="*/ 217714 h 1906096"/>
              <a:gd name="connsiteX4" fmla="*/ 1511905 w 1612491"/>
              <a:gd name="connsiteY4" fmla="*/ 290286 h 1906096"/>
              <a:gd name="connsiteX5" fmla="*/ 1596571 w 1612491"/>
              <a:gd name="connsiteY5" fmla="*/ 1693333 h 1906096"/>
              <a:gd name="connsiteX6" fmla="*/ 1572381 w 1612491"/>
              <a:gd name="connsiteY6" fmla="*/ 1898953 h 1906096"/>
              <a:gd name="connsiteX7" fmla="*/ 1209524 w 1612491"/>
              <a:gd name="connsiteY7" fmla="*/ 1862667 h 190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491" h="1906096">
                <a:moveTo>
                  <a:pt x="0" y="0"/>
                </a:moveTo>
                <a:lnTo>
                  <a:pt x="628952" y="60476"/>
                </a:lnTo>
                <a:cubicBezTo>
                  <a:pt x="874888" y="86682"/>
                  <a:pt x="1334508" y="131032"/>
                  <a:pt x="1475619" y="157238"/>
                </a:cubicBezTo>
                <a:cubicBezTo>
                  <a:pt x="1616730" y="183444"/>
                  <a:pt x="1469571" y="195539"/>
                  <a:pt x="1475619" y="217714"/>
                </a:cubicBezTo>
                <a:cubicBezTo>
                  <a:pt x="1481667" y="239889"/>
                  <a:pt x="1491746" y="44350"/>
                  <a:pt x="1511905" y="290286"/>
                </a:cubicBezTo>
                <a:cubicBezTo>
                  <a:pt x="1532064" y="536222"/>
                  <a:pt x="1586492" y="1425222"/>
                  <a:pt x="1596571" y="1693333"/>
                </a:cubicBezTo>
                <a:cubicBezTo>
                  <a:pt x="1606650" y="1961444"/>
                  <a:pt x="1636889" y="1870731"/>
                  <a:pt x="1572381" y="1898953"/>
                </a:cubicBezTo>
                <a:cubicBezTo>
                  <a:pt x="1507873" y="1927175"/>
                  <a:pt x="1209524" y="1862667"/>
                  <a:pt x="1209524" y="18626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3768894" y="2535158"/>
            <a:ext cx="1572381" cy="1850571"/>
          </a:xfrm>
          <a:custGeom>
            <a:avLst/>
            <a:gdLst>
              <a:gd name="connsiteX0" fmla="*/ 0 w 1572381"/>
              <a:gd name="connsiteY0" fmla="*/ 0 h 1850571"/>
              <a:gd name="connsiteX1" fmla="*/ 1475619 w 1572381"/>
              <a:gd name="connsiteY1" fmla="*/ 181428 h 1850571"/>
              <a:gd name="connsiteX2" fmla="*/ 1572381 w 1572381"/>
              <a:gd name="connsiteY2" fmla="*/ 1850571 h 1850571"/>
              <a:gd name="connsiteX3" fmla="*/ 362857 w 1572381"/>
              <a:gd name="connsiteY3" fmla="*/ 1693333 h 1850571"/>
              <a:gd name="connsiteX4" fmla="*/ 133047 w 1572381"/>
              <a:gd name="connsiteY4" fmla="*/ 1632857 h 1850571"/>
              <a:gd name="connsiteX5" fmla="*/ 0 w 1572381"/>
              <a:gd name="connsiteY5" fmla="*/ 0 h 185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381" h="1850571">
                <a:moveTo>
                  <a:pt x="0" y="0"/>
                </a:moveTo>
                <a:lnTo>
                  <a:pt x="1475619" y="181428"/>
                </a:lnTo>
                <a:lnTo>
                  <a:pt x="1572381" y="1850571"/>
                </a:lnTo>
                <a:lnTo>
                  <a:pt x="362857" y="1693333"/>
                </a:lnTo>
                <a:lnTo>
                  <a:pt x="133047" y="1632857"/>
                </a:lnTo>
                <a:lnTo>
                  <a:pt x="0" y="0"/>
                </a:lnTo>
                <a:close/>
              </a:path>
            </a:pathLst>
          </a:custGeom>
          <a:solidFill>
            <a:srgbClr val="B3C4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377019" y="2701101"/>
            <a:ext cx="1612491" cy="1906096"/>
          </a:xfrm>
          <a:custGeom>
            <a:avLst/>
            <a:gdLst>
              <a:gd name="connsiteX0" fmla="*/ 0 w 1612491"/>
              <a:gd name="connsiteY0" fmla="*/ 0 h 1906096"/>
              <a:gd name="connsiteX1" fmla="*/ 628952 w 1612491"/>
              <a:gd name="connsiteY1" fmla="*/ 60476 h 1906096"/>
              <a:gd name="connsiteX2" fmla="*/ 1475619 w 1612491"/>
              <a:gd name="connsiteY2" fmla="*/ 157238 h 1906096"/>
              <a:gd name="connsiteX3" fmla="*/ 1475619 w 1612491"/>
              <a:gd name="connsiteY3" fmla="*/ 217714 h 1906096"/>
              <a:gd name="connsiteX4" fmla="*/ 1511905 w 1612491"/>
              <a:gd name="connsiteY4" fmla="*/ 290286 h 1906096"/>
              <a:gd name="connsiteX5" fmla="*/ 1596571 w 1612491"/>
              <a:gd name="connsiteY5" fmla="*/ 1693333 h 1906096"/>
              <a:gd name="connsiteX6" fmla="*/ 1572381 w 1612491"/>
              <a:gd name="connsiteY6" fmla="*/ 1898953 h 1906096"/>
              <a:gd name="connsiteX7" fmla="*/ 1209524 w 1612491"/>
              <a:gd name="connsiteY7" fmla="*/ 1862667 h 190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491" h="1906096">
                <a:moveTo>
                  <a:pt x="0" y="0"/>
                </a:moveTo>
                <a:lnTo>
                  <a:pt x="628952" y="60476"/>
                </a:lnTo>
                <a:cubicBezTo>
                  <a:pt x="874888" y="86682"/>
                  <a:pt x="1334508" y="131032"/>
                  <a:pt x="1475619" y="157238"/>
                </a:cubicBezTo>
                <a:cubicBezTo>
                  <a:pt x="1616730" y="183444"/>
                  <a:pt x="1469571" y="195539"/>
                  <a:pt x="1475619" y="217714"/>
                </a:cubicBezTo>
                <a:cubicBezTo>
                  <a:pt x="1481667" y="239889"/>
                  <a:pt x="1491746" y="44350"/>
                  <a:pt x="1511905" y="290286"/>
                </a:cubicBezTo>
                <a:cubicBezTo>
                  <a:pt x="1532064" y="536222"/>
                  <a:pt x="1586492" y="1425222"/>
                  <a:pt x="1596571" y="1693333"/>
                </a:cubicBezTo>
                <a:cubicBezTo>
                  <a:pt x="1606650" y="1961444"/>
                  <a:pt x="1636889" y="1870731"/>
                  <a:pt x="1572381" y="1898953"/>
                </a:cubicBezTo>
                <a:cubicBezTo>
                  <a:pt x="1507873" y="1927175"/>
                  <a:pt x="1209524" y="1862667"/>
                  <a:pt x="1209524" y="18626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377019" y="2723843"/>
            <a:ext cx="1572381" cy="1850571"/>
          </a:xfrm>
          <a:custGeom>
            <a:avLst/>
            <a:gdLst>
              <a:gd name="connsiteX0" fmla="*/ 0 w 1572381"/>
              <a:gd name="connsiteY0" fmla="*/ 0 h 1850571"/>
              <a:gd name="connsiteX1" fmla="*/ 1475619 w 1572381"/>
              <a:gd name="connsiteY1" fmla="*/ 181428 h 1850571"/>
              <a:gd name="connsiteX2" fmla="*/ 1572381 w 1572381"/>
              <a:gd name="connsiteY2" fmla="*/ 1850571 h 1850571"/>
              <a:gd name="connsiteX3" fmla="*/ 362857 w 1572381"/>
              <a:gd name="connsiteY3" fmla="*/ 1693333 h 1850571"/>
              <a:gd name="connsiteX4" fmla="*/ 133047 w 1572381"/>
              <a:gd name="connsiteY4" fmla="*/ 1632857 h 1850571"/>
              <a:gd name="connsiteX5" fmla="*/ 0 w 1572381"/>
              <a:gd name="connsiteY5" fmla="*/ 0 h 185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381" h="1850571">
                <a:moveTo>
                  <a:pt x="0" y="0"/>
                </a:moveTo>
                <a:lnTo>
                  <a:pt x="1475619" y="181428"/>
                </a:lnTo>
                <a:lnTo>
                  <a:pt x="1572381" y="1850571"/>
                </a:lnTo>
                <a:lnTo>
                  <a:pt x="362857" y="1693333"/>
                </a:lnTo>
                <a:lnTo>
                  <a:pt x="133047" y="1632857"/>
                </a:lnTo>
                <a:lnTo>
                  <a:pt x="0" y="0"/>
                </a:lnTo>
                <a:close/>
              </a:path>
            </a:pathLst>
          </a:custGeom>
          <a:solidFill>
            <a:srgbClr val="CDA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965789" y="2887849"/>
            <a:ext cx="1612491" cy="1906096"/>
          </a:xfrm>
          <a:custGeom>
            <a:avLst/>
            <a:gdLst>
              <a:gd name="connsiteX0" fmla="*/ 0 w 1612491"/>
              <a:gd name="connsiteY0" fmla="*/ 0 h 1906096"/>
              <a:gd name="connsiteX1" fmla="*/ 628952 w 1612491"/>
              <a:gd name="connsiteY1" fmla="*/ 60476 h 1906096"/>
              <a:gd name="connsiteX2" fmla="*/ 1475619 w 1612491"/>
              <a:gd name="connsiteY2" fmla="*/ 157238 h 1906096"/>
              <a:gd name="connsiteX3" fmla="*/ 1475619 w 1612491"/>
              <a:gd name="connsiteY3" fmla="*/ 217714 h 1906096"/>
              <a:gd name="connsiteX4" fmla="*/ 1511905 w 1612491"/>
              <a:gd name="connsiteY4" fmla="*/ 290286 h 1906096"/>
              <a:gd name="connsiteX5" fmla="*/ 1596571 w 1612491"/>
              <a:gd name="connsiteY5" fmla="*/ 1693333 h 1906096"/>
              <a:gd name="connsiteX6" fmla="*/ 1572381 w 1612491"/>
              <a:gd name="connsiteY6" fmla="*/ 1898953 h 1906096"/>
              <a:gd name="connsiteX7" fmla="*/ 1209524 w 1612491"/>
              <a:gd name="connsiteY7" fmla="*/ 1862667 h 190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491" h="1906096">
                <a:moveTo>
                  <a:pt x="0" y="0"/>
                </a:moveTo>
                <a:lnTo>
                  <a:pt x="628952" y="60476"/>
                </a:lnTo>
                <a:cubicBezTo>
                  <a:pt x="874888" y="86682"/>
                  <a:pt x="1334508" y="131032"/>
                  <a:pt x="1475619" y="157238"/>
                </a:cubicBezTo>
                <a:cubicBezTo>
                  <a:pt x="1616730" y="183444"/>
                  <a:pt x="1469571" y="195539"/>
                  <a:pt x="1475619" y="217714"/>
                </a:cubicBezTo>
                <a:cubicBezTo>
                  <a:pt x="1481667" y="239889"/>
                  <a:pt x="1491746" y="44350"/>
                  <a:pt x="1511905" y="290286"/>
                </a:cubicBezTo>
                <a:cubicBezTo>
                  <a:pt x="1532064" y="536222"/>
                  <a:pt x="1586492" y="1425222"/>
                  <a:pt x="1596571" y="1693333"/>
                </a:cubicBezTo>
                <a:cubicBezTo>
                  <a:pt x="1606650" y="1961444"/>
                  <a:pt x="1636889" y="1870731"/>
                  <a:pt x="1572381" y="1898953"/>
                </a:cubicBezTo>
                <a:cubicBezTo>
                  <a:pt x="1507873" y="1927175"/>
                  <a:pt x="1209524" y="1862667"/>
                  <a:pt x="1209524" y="18626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924669" y="2888338"/>
            <a:ext cx="1572381" cy="1850571"/>
          </a:xfrm>
          <a:custGeom>
            <a:avLst/>
            <a:gdLst>
              <a:gd name="connsiteX0" fmla="*/ 0 w 1572381"/>
              <a:gd name="connsiteY0" fmla="*/ 0 h 1850571"/>
              <a:gd name="connsiteX1" fmla="*/ 1475619 w 1572381"/>
              <a:gd name="connsiteY1" fmla="*/ 181428 h 1850571"/>
              <a:gd name="connsiteX2" fmla="*/ 1572381 w 1572381"/>
              <a:gd name="connsiteY2" fmla="*/ 1850571 h 1850571"/>
              <a:gd name="connsiteX3" fmla="*/ 362857 w 1572381"/>
              <a:gd name="connsiteY3" fmla="*/ 1693333 h 1850571"/>
              <a:gd name="connsiteX4" fmla="*/ 133047 w 1572381"/>
              <a:gd name="connsiteY4" fmla="*/ 1632857 h 1850571"/>
              <a:gd name="connsiteX5" fmla="*/ 0 w 1572381"/>
              <a:gd name="connsiteY5" fmla="*/ 0 h 185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381" h="1850571">
                <a:moveTo>
                  <a:pt x="0" y="0"/>
                </a:moveTo>
                <a:lnTo>
                  <a:pt x="1475619" y="181428"/>
                </a:lnTo>
                <a:lnTo>
                  <a:pt x="1572381" y="1850571"/>
                </a:lnTo>
                <a:lnTo>
                  <a:pt x="362857" y="1693333"/>
                </a:lnTo>
                <a:lnTo>
                  <a:pt x="133047" y="1632857"/>
                </a:lnTo>
                <a:lnTo>
                  <a:pt x="0" y="0"/>
                </a:lnTo>
                <a:close/>
              </a:path>
            </a:pathLst>
          </a:custGeom>
          <a:solidFill>
            <a:srgbClr val="CDAD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2552095" y="3096381"/>
            <a:ext cx="1533253" cy="1969771"/>
          </a:xfrm>
          <a:custGeom>
            <a:avLst/>
            <a:gdLst>
              <a:gd name="connsiteX0" fmla="*/ 0 w 1533253"/>
              <a:gd name="connsiteY0" fmla="*/ 0 h 1969771"/>
              <a:gd name="connsiteX1" fmla="*/ 1173238 w 1533253"/>
              <a:gd name="connsiteY1" fmla="*/ 96762 h 1969771"/>
              <a:gd name="connsiteX2" fmla="*/ 1439334 w 1533253"/>
              <a:gd name="connsiteY2" fmla="*/ 120952 h 1969771"/>
              <a:gd name="connsiteX3" fmla="*/ 1475619 w 1533253"/>
              <a:gd name="connsiteY3" fmla="*/ 229809 h 1969771"/>
              <a:gd name="connsiteX4" fmla="*/ 1511905 w 1533253"/>
              <a:gd name="connsiteY4" fmla="*/ 1693333 h 1969771"/>
              <a:gd name="connsiteX5" fmla="*/ 1511905 w 1533253"/>
              <a:gd name="connsiteY5" fmla="*/ 1923143 h 1969771"/>
              <a:gd name="connsiteX6" fmla="*/ 1403048 w 1533253"/>
              <a:gd name="connsiteY6" fmla="*/ 1959429 h 1969771"/>
              <a:gd name="connsiteX7" fmla="*/ 193524 w 1533253"/>
              <a:gd name="connsiteY7" fmla="*/ 1790095 h 1969771"/>
              <a:gd name="connsiteX8" fmla="*/ 84667 w 1533253"/>
              <a:gd name="connsiteY8" fmla="*/ 1790095 h 1969771"/>
              <a:gd name="connsiteX9" fmla="*/ 12095 w 1533253"/>
              <a:gd name="connsiteY9" fmla="*/ 133048 h 196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253" h="1969771">
                <a:moveTo>
                  <a:pt x="0" y="0"/>
                </a:moveTo>
                <a:lnTo>
                  <a:pt x="1173238" y="96762"/>
                </a:lnTo>
                <a:cubicBezTo>
                  <a:pt x="1413127" y="116921"/>
                  <a:pt x="1388937" y="98778"/>
                  <a:pt x="1439334" y="120952"/>
                </a:cubicBezTo>
                <a:cubicBezTo>
                  <a:pt x="1489731" y="143126"/>
                  <a:pt x="1463524" y="-32254"/>
                  <a:pt x="1475619" y="229809"/>
                </a:cubicBezTo>
                <a:cubicBezTo>
                  <a:pt x="1487714" y="491872"/>
                  <a:pt x="1505857" y="1411111"/>
                  <a:pt x="1511905" y="1693333"/>
                </a:cubicBezTo>
                <a:cubicBezTo>
                  <a:pt x="1517953" y="1975555"/>
                  <a:pt x="1530048" y="1878794"/>
                  <a:pt x="1511905" y="1923143"/>
                </a:cubicBezTo>
                <a:cubicBezTo>
                  <a:pt x="1493762" y="1967492"/>
                  <a:pt x="1622778" y="1981604"/>
                  <a:pt x="1403048" y="1959429"/>
                </a:cubicBezTo>
                <a:cubicBezTo>
                  <a:pt x="1183318" y="1937254"/>
                  <a:pt x="413254" y="1818317"/>
                  <a:pt x="193524" y="1790095"/>
                </a:cubicBezTo>
                <a:cubicBezTo>
                  <a:pt x="-26206" y="1761873"/>
                  <a:pt x="114905" y="2066269"/>
                  <a:pt x="84667" y="1790095"/>
                </a:cubicBezTo>
                <a:cubicBezTo>
                  <a:pt x="54429" y="1513921"/>
                  <a:pt x="12095" y="133048"/>
                  <a:pt x="12095" y="13304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2593270" y="3173785"/>
            <a:ext cx="1427239" cy="1850570"/>
          </a:xfrm>
          <a:custGeom>
            <a:avLst/>
            <a:gdLst>
              <a:gd name="connsiteX0" fmla="*/ 0 w 1572381"/>
              <a:gd name="connsiteY0" fmla="*/ 0 h 1850571"/>
              <a:gd name="connsiteX1" fmla="*/ 1475619 w 1572381"/>
              <a:gd name="connsiteY1" fmla="*/ 181428 h 1850571"/>
              <a:gd name="connsiteX2" fmla="*/ 1572381 w 1572381"/>
              <a:gd name="connsiteY2" fmla="*/ 1850571 h 1850571"/>
              <a:gd name="connsiteX3" fmla="*/ 362857 w 1572381"/>
              <a:gd name="connsiteY3" fmla="*/ 1693333 h 1850571"/>
              <a:gd name="connsiteX4" fmla="*/ 133047 w 1572381"/>
              <a:gd name="connsiteY4" fmla="*/ 1632857 h 1850571"/>
              <a:gd name="connsiteX5" fmla="*/ 0 w 1572381"/>
              <a:gd name="connsiteY5" fmla="*/ 0 h 1850571"/>
              <a:gd name="connsiteX0" fmla="*/ 0 w 1499810"/>
              <a:gd name="connsiteY0" fmla="*/ 0 h 1838475"/>
              <a:gd name="connsiteX1" fmla="*/ 1403048 w 1499810"/>
              <a:gd name="connsiteY1" fmla="*/ 169332 h 1838475"/>
              <a:gd name="connsiteX2" fmla="*/ 1499810 w 1499810"/>
              <a:gd name="connsiteY2" fmla="*/ 1838475 h 1838475"/>
              <a:gd name="connsiteX3" fmla="*/ 290286 w 1499810"/>
              <a:gd name="connsiteY3" fmla="*/ 1681237 h 1838475"/>
              <a:gd name="connsiteX4" fmla="*/ 60476 w 1499810"/>
              <a:gd name="connsiteY4" fmla="*/ 1620761 h 1838475"/>
              <a:gd name="connsiteX5" fmla="*/ 0 w 1499810"/>
              <a:gd name="connsiteY5" fmla="*/ 0 h 1838475"/>
              <a:gd name="connsiteX0" fmla="*/ 0 w 1427239"/>
              <a:gd name="connsiteY0" fmla="*/ 0 h 1850570"/>
              <a:gd name="connsiteX1" fmla="*/ 1403048 w 1427239"/>
              <a:gd name="connsiteY1" fmla="*/ 169332 h 1850570"/>
              <a:gd name="connsiteX2" fmla="*/ 1427239 w 1427239"/>
              <a:gd name="connsiteY2" fmla="*/ 1850570 h 1850570"/>
              <a:gd name="connsiteX3" fmla="*/ 290286 w 1427239"/>
              <a:gd name="connsiteY3" fmla="*/ 1681237 h 1850570"/>
              <a:gd name="connsiteX4" fmla="*/ 60476 w 1427239"/>
              <a:gd name="connsiteY4" fmla="*/ 1620761 h 1850570"/>
              <a:gd name="connsiteX5" fmla="*/ 0 w 1427239"/>
              <a:gd name="connsiteY5" fmla="*/ 0 h 18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239" h="1850570">
                <a:moveTo>
                  <a:pt x="0" y="0"/>
                </a:moveTo>
                <a:lnTo>
                  <a:pt x="1403048" y="169332"/>
                </a:lnTo>
                <a:lnTo>
                  <a:pt x="1427239" y="1850570"/>
                </a:lnTo>
                <a:lnTo>
                  <a:pt x="290286" y="1681237"/>
                </a:lnTo>
                <a:lnTo>
                  <a:pt x="60476" y="1620761"/>
                </a:lnTo>
                <a:lnTo>
                  <a:pt x="0" y="0"/>
                </a:lnTo>
                <a:close/>
              </a:path>
            </a:pathLst>
          </a:custGeom>
          <a:solidFill>
            <a:srgbClr val="ACCD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253238" y="4233701"/>
            <a:ext cx="2095445" cy="307777"/>
          </a:xfrm>
          <a:prstGeom prst="rect">
            <a:avLst/>
          </a:prstGeom>
          <a:noFill/>
        </p:spPr>
        <p:txBody>
          <a:bodyPr wrap="none" rtlCol="0">
            <a:spAutoFit/>
          </a:bodyPr>
          <a:lstStyle/>
          <a:p>
            <a:r>
              <a:rPr lang="en-US" sz="1400" dirty="0" smtClean="0">
                <a:latin typeface="AhnbergHand"/>
                <a:cs typeface="AhnbergHand"/>
              </a:rPr>
              <a:t>Line Interface Card</a:t>
            </a:r>
            <a:endParaRPr lang="en-US" sz="1400" dirty="0">
              <a:latin typeface="AhnbergHand"/>
              <a:cs typeface="AhnbergHand"/>
            </a:endParaRPr>
          </a:p>
        </p:txBody>
      </p:sp>
      <p:sp>
        <p:nvSpPr>
          <p:cNvPr id="26" name="TextBox 25"/>
          <p:cNvSpPr txBox="1"/>
          <p:nvPr/>
        </p:nvSpPr>
        <p:spPr>
          <a:xfrm>
            <a:off x="4733115" y="4696820"/>
            <a:ext cx="2018501" cy="307777"/>
          </a:xfrm>
          <a:prstGeom prst="rect">
            <a:avLst/>
          </a:prstGeom>
          <a:noFill/>
        </p:spPr>
        <p:txBody>
          <a:bodyPr wrap="none" rtlCol="0">
            <a:spAutoFit/>
          </a:bodyPr>
          <a:lstStyle/>
          <a:p>
            <a:r>
              <a:rPr lang="en-US" sz="1400" dirty="0" smtClean="0">
                <a:latin typeface="AhnbergHand"/>
                <a:cs typeface="AhnbergHand"/>
              </a:rPr>
              <a:t>Switch Fabric Card</a:t>
            </a:r>
            <a:endParaRPr lang="en-US" sz="1400" dirty="0">
              <a:latin typeface="AhnbergHand"/>
              <a:cs typeface="AhnbergHand"/>
            </a:endParaRPr>
          </a:p>
        </p:txBody>
      </p:sp>
      <p:sp>
        <p:nvSpPr>
          <p:cNvPr id="27" name="TextBox 26"/>
          <p:cNvSpPr txBox="1"/>
          <p:nvPr/>
        </p:nvSpPr>
        <p:spPr>
          <a:xfrm>
            <a:off x="3986671" y="5224056"/>
            <a:ext cx="1864934" cy="307777"/>
          </a:xfrm>
          <a:prstGeom prst="rect">
            <a:avLst/>
          </a:prstGeom>
          <a:noFill/>
        </p:spPr>
        <p:txBody>
          <a:bodyPr wrap="none" rtlCol="0">
            <a:spAutoFit/>
          </a:bodyPr>
          <a:lstStyle/>
          <a:p>
            <a:r>
              <a:rPr lang="en-US" sz="1400" dirty="0" smtClean="0">
                <a:latin typeface="AhnbergHand"/>
                <a:cs typeface="AhnbergHand"/>
              </a:rPr>
              <a:t>Management Card</a:t>
            </a:r>
            <a:endParaRPr lang="en-US" sz="1400" dirty="0">
              <a:latin typeface="AhnbergHand"/>
              <a:cs typeface="AhnbergHand"/>
            </a:endParaRPr>
          </a:p>
        </p:txBody>
      </p:sp>
      <p:sp>
        <p:nvSpPr>
          <p:cNvPr id="28" name="TextBox 27"/>
          <p:cNvSpPr txBox="1"/>
          <p:nvPr/>
        </p:nvSpPr>
        <p:spPr>
          <a:xfrm>
            <a:off x="7517888" y="6606263"/>
            <a:ext cx="1659429" cy="276999"/>
          </a:xfrm>
          <a:prstGeom prst="rect">
            <a:avLst/>
          </a:prstGeom>
          <a:noFill/>
        </p:spPr>
        <p:txBody>
          <a:bodyPr wrap="none" rtlCol="0">
            <a:spAutoFit/>
          </a:bodyPr>
          <a:lstStyle/>
          <a:p>
            <a:r>
              <a:rPr lang="en-US" sz="1200" dirty="0" smtClean="0"/>
              <a:t>Thanks to Greg Hankins</a:t>
            </a:r>
            <a:endParaRPr lang="en-US" sz="1200" dirty="0"/>
          </a:p>
        </p:txBody>
      </p:sp>
    </p:spTree>
    <p:extLst>
      <p:ext uri="{BB962C8B-B14F-4D97-AF65-F5344CB8AC3E}">
        <p14:creationId xmlns:p14="http://schemas.microsoft.com/office/powerpoint/2010/main" val="1030256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Inside a line card</a:t>
            </a:r>
            <a:endParaRPr lang="en-US" dirty="0">
              <a:solidFill>
                <a:schemeClr val="accent6">
                  <a:lumMod val="50000"/>
                </a:schemeClr>
              </a:solidFill>
              <a:latin typeface="Powderfinger Type"/>
              <a:cs typeface="Powderfinger Type"/>
            </a:endParaRPr>
          </a:p>
        </p:txBody>
      </p:sp>
      <p:pic>
        <p:nvPicPr>
          <p:cNvPr id="3" name="Picture 2" descr="Screen Shot 2014-08-19 at 12.59.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9" y="1245809"/>
            <a:ext cx="2337921" cy="1511905"/>
          </a:xfrm>
          <a:prstGeom prst="rect">
            <a:avLst/>
          </a:prstGeom>
        </p:spPr>
      </p:pic>
      <p:sp>
        <p:nvSpPr>
          <p:cNvPr id="4" name="Freeform 3"/>
          <p:cNvSpPr/>
          <p:nvPr/>
        </p:nvSpPr>
        <p:spPr>
          <a:xfrm>
            <a:off x="1074136" y="1317378"/>
            <a:ext cx="945769" cy="915569"/>
          </a:xfrm>
          <a:custGeom>
            <a:avLst/>
            <a:gdLst>
              <a:gd name="connsiteX0" fmla="*/ 861102 w 945769"/>
              <a:gd name="connsiteY0" fmla="*/ 351765 h 915569"/>
              <a:gd name="connsiteX1" fmla="*/ 353102 w 945769"/>
              <a:gd name="connsiteY1" fmla="*/ 1003 h 915569"/>
              <a:gd name="connsiteX2" fmla="*/ 2340 w 945769"/>
              <a:gd name="connsiteY2" fmla="*/ 267098 h 915569"/>
              <a:gd name="connsiteX3" fmla="*/ 232150 w 945769"/>
              <a:gd name="connsiteY3" fmla="*/ 859765 h 915569"/>
              <a:gd name="connsiteX4" fmla="*/ 824816 w 945769"/>
              <a:gd name="connsiteY4" fmla="*/ 823479 h 915569"/>
              <a:gd name="connsiteX5" fmla="*/ 945769 w 945769"/>
              <a:gd name="connsiteY5" fmla="*/ 267098 h 9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69" h="915569">
                <a:moveTo>
                  <a:pt x="861102" y="351765"/>
                </a:moveTo>
                <a:cubicBezTo>
                  <a:pt x="678665" y="183439"/>
                  <a:pt x="496229" y="15114"/>
                  <a:pt x="353102" y="1003"/>
                </a:cubicBezTo>
                <a:cubicBezTo>
                  <a:pt x="209975" y="-13108"/>
                  <a:pt x="22499" y="123971"/>
                  <a:pt x="2340" y="267098"/>
                </a:cubicBezTo>
                <a:cubicBezTo>
                  <a:pt x="-17819" y="410225"/>
                  <a:pt x="95071" y="767035"/>
                  <a:pt x="232150" y="859765"/>
                </a:cubicBezTo>
                <a:cubicBezTo>
                  <a:pt x="369229" y="952495"/>
                  <a:pt x="705880" y="922257"/>
                  <a:pt x="824816" y="823479"/>
                </a:cubicBezTo>
                <a:cubicBezTo>
                  <a:pt x="943752" y="724701"/>
                  <a:pt x="945769" y="267098"/>
                  <a:pt x="945769" y="26709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030520" y="1884584"/>
            <a:ext cx="1806819" cy="786881"/>
          </a:xfrm>
          <a:custGeom>
            <a:avLst/>
            <a:gdLst>
              <a:gd name="connsiteX0" fmla="*/ 86147 w 1806819"/>
              <a:gd name="connsiteY0" fmla="*/ 38559 h 786881"/>
              <a:gd name="connsiteX1" fmla="*/ 134528 w 1806819"/>
              <a:gd name="connsiteY1" fmla="*/ 14368 h 786881"/>
              <a:gd name="connsiteX2" fmla="*/ 1356147 w 1806819"/>
              <a:gd name="connsiteY2" fmla="*/ 232083 h 786881"/>
              <a:gd name="connsiteX3" fmla="*/ 1731099 w 1806819"/>
              <a:gd name="connsiteY3" fmla="*/ 752178 h 786881"/>
              <a:gd name="connsiteX4" fmla="*/ 1803670 w 1806819"/>
              <a:gd name="connsiteY4" fmla="*/ 377226 h 786881"/>
              <a:gd name="connsiteX5" fmla="*/ 1731099 w 1806819"/>
              <a:gd name="connsiteY5" fmla="*/ 776368 h 786881"/>
              <a:gd name="connsiteX6" fmla="*/ 1211004 w 1806819"/>
              <a:gd name="connsiteY6" fmla="*/ 679606 h 78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819" h="786881">
                <a:moveTo>
                  <a:pt x="86147" y="38559"/>
                </a:moveTo>
                <a:cubicBezTo>
                  <a:pt x="4504" y="10336"/>
                  <a:pt x="-77139" y="-17886"/>
                  <a:pt x="134528" y="14368"/>
                </a:cubicBezTo>
                <a:cubicBezTo>
                  <a:pt x="346195" y="46622"/>
                  <a:pt x="1090052" y="109115"/>
                  <a:pt x="1356147" y="232083"/>
                </a:cubicBezTo>
                <a:cubicBezTo>
                  <a:pt x="1622242" y="355051"/>
                  <a:pt x="1656512" y="727988"/>
                  <a:pt x="1731099" y="752178"/>
                </a:cubicBezTo>
                <a:cubicBezTo>
                  <a:pt x="1805686" y="776369"/>
                  <a:pt x="1803670" y="373194"/>
                  <a:pt x="1803670" y="377226"/>
                </a:cubicBezTo>
                <a:cubicBezTo>
                  <a:pt x="1803670" y="381258"/>
                  <a:pt x="1829877" y="725971"/>
                  <a:pt x="1731099" y="776368"/>
                </a:cubicBezTo>
                <a:cubicBezTo>
                  <a:pt x="1632321" y="826765"/>
                  <a:pt x="1211004" y="679606"/>
                  <a:pt x="1211004" y="67960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01524" y="3051336"/>
            <a:ext cx="7848746" cy="3685912"/>
          </a:xfrm>
          <a:custGeom>
            <a:avLst/>
            <a:gdLst>
              <a:gd name="connsiteX0" fmla="*/ 0 w 7848746"/>
              <a:gd name="connsiteY0" fmla="*/ 359521 h 3685912"/>
              <a:gd name="connsiteX1" fmla="*/ 84666 w 7848746"/>
              <a:gd name="connsiteY1" fmla="*/ 2004474 h 3685912"/>
              <a:gd name="connsiteX2" fmla="*/ 108857 w 7848746"/>
              <a:gd name="connsiteY2" fmla="*/ 3528474 h 3685912"/>
              <a:gd name="connsiteX3" fmla="*/ 254000 w 7848746"/>
              <a:gd name="connsiteY3" fmla="*/ 3637331 h 3685912"/>
              <a:gd name="connsiteX4" fmla="*/ 6277428 w 7848746"/>
              <a:gd name="connsiteY4" fmla="*/ 3564759 h 3685912"/>
              <a:gd name="connsiteX5" fmla="*/ 7583714 w 7848746"/>
              <a:gd name="connsiteY5" fmla="*/ 3552664 h 3685912"/>
              <a:gd name="connsiteX6" fmla="*/ 7789333 w 7848746"/>
              <a:gd name="connsiteY6" fmla="*/ 3395426 h 3685912"/>
              <a:gd name="connsiteX7" fmla="*/ 7837714 w 7848746"/>
              <a:gd name="connsiteY7" fmla="*/ 528854 h 3685912"/>
              <a:gd name="connsiteX8" fmla="*/ 7837714 w 7848746"/>
              <a:gd name="connsiteY8" fmla="*/ 32950 h 3685912"/>
              <a:gd name="connsiteX9" fmla="*/ 7716762 w 7848746"/>
              <a:gd name="connsiteY9" fmla="*/ 45045 h 3685912"/>
              <a:gd name="connsiteX10" fmla="*/ 3156857 w 7848746"/>
              <a:gd name="connsiteY10" fmla="*/ 165997 h 3685912"/>
              <a:gd name="connsiteX11" fmla="*/ 24190 w 7848746"/>
              <a:gd name="connsiteY11" fmla="*/ 226474 h 36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48746" h="3685912">
                <a:moveTo>
                  <a:pt x="0" y="359521"/>
                </a:moveTo>
                <a:cubicBezTo>
                  <a:pt x="33261" y="917918"/>
                  <a:pt x="66523" y="1476315"/>
                  <a:pt x="84666" y="2004474"/>
                </a:cubicBezTo>
                <a:cubicBezTo>
                  <a:pt x="102809" y="2532633"/>
                  <a:pt x="80635" y="3256331"/>
                  <a:pt x="108857" y="3528474"/>
                </a:cubicBezTo>
                <a:cubicBezTo>
                  <a:pt x="137079" y="3800617"/>
                  <a:pt x="254000" y="3637331"/>
                  <a:pt x="254000" y="3637331"/>
                </a:cubicBezTo>
                <a:lnTo>
                  <a:pt x="6277428" y="3564759"/>
                </a:lnTo>
                <a:lnTo>
                  <a:pt x="7583714" y="3552664"/>
                </a:lnTo>
                <a:cubicBezTo>
                  <a:pt x="7835698" y="3524442"/>
                  <a:pt x="7747000" y="3899394"/>
                  <a:pt x="7789333" y="3395426"/>
                </a:cubicBezTo>
                <a:cubicBezTo>
                  <a:pt x="7831666" y="2891458"/>
                  <a:pt x="7829651" y="1089267"/>
                  <a:pt x="7837714" y="528854"/>
                </a:cubicBezTo>
                <a:cubicBezTo>
                  <a:pt x="7845778" y="-31559"/>
                  <a:pt x="7857873" y="113585"/>
                  <a:pt x="7837714" y="32950"/>
                </a:cubicBezTo>
                <a:cubicBezTo>
                  <a:pt x="7817555" y="-47685"/>
                  <a:pt x="7716762" y="45045"/>
                  <a:pt x="7716762" y="45045"/>
                </a:cubicBezTo>
                <a:lnTo>
                  <a:pt x="3156857" y="165997"/>
                </a:lnTo>
                <a:lnTo>
                  <a:pt x="24190" y="22647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906080" y="3253619"/>
            <a:ext cx="7644190" cy="3350381"/>
          </a:xfrm>
          <a:custGeom>
            <a:avLst/>
            <a:gdLst>
              <a:gd name="connsiteX0" fmla="*/ 0 w 7644190"/>
              <a:gd name="connsiteY0" fmla="*/ 169333 h 3350381"/>
              <a:gd name="connsiteX1" fmla="*/ 108857 w 7644190"/>
              <a:gd name="connsiteY1" fmla="*/ 3350381 h 3350381"/>
              <a:gd name="connsiteX2" fmla="*/ 7474857 w 7644190"/>
              <a:gd name="connsiteY2" fmla="*/ 3217333 h 3350381"/>
              <a:gd name="connsiteX3" fmla="*/ 7644190 w 7644190"/>
              <a:gd name="connsiteY3" fmla="*/ 0 h 3350381"/>
              <a:gd name="connsiteX4" fmla="*/ 0 w 7644190"/>
              <a:gd name="connsiteY4" fmla="*/ 169333 h 335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190" h="3350381">
                <a:moveTo>
                  <a:pt x="0" y="169333"/>
                </a:moveTo>
                <a:lnTo>
                  <a:pt x="108857" y="3350381"/>
                </a:lnTo>
                <a:lnTo>
                  <a:pt x="7474857" y="3217333"/>
                </a:lnTo>
                <a:lnTo>
                  <a:pt x="7644190" y="0"/>
                </a:lnTo>
                <a:lnTo>
                  <a:pt x="0" y="169333"/>
                </a:lnTo>
                <a:close/>
              </a:path>
            </a:pathLst>
          </a:custGeom>
          <a:solidFill>
            <a:srgbClr val="EFF0F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8242679" y="3652608"/>
            <a:ext cx="423783" cy="2626373"/>
          </a:xfrm>
          <a:custGeom>
            <a:avLst/>
            <a:gdLst>
              <a:gd name="connsiteX0" fmla="*/ 11036 w 400742"/>
              <a:gd name="connsiteY0" fmla="*/ 176084 h 2717738"/>
              <a:gd name="connsiteX1" fmla="*/ 289226 w 400742"/>
              <a:gd name="connsiteY1" fmla="*/ 163989 h 2717738"/>
              <a:gd name="connsiteX2" fmla="*/ 349702 w 400742"/>
              <a:gd name="connsiteY2" fmla="*/ 151893 h 2717738"/>
              <a:gd name="connsiteX3" fmla="*/ 349702 w 400742"/>
              <a:gd name="connsiteY3" fmla="*/ 1192084 h 2717738"/>
              <a:gd name="connsiteX4" fmla="*/ 385988 w 400742"/>
              <a:gd name="connsiteY4" fmla="*/ 2292750 h 2717738"/>
              <a:gd name="connsiteX5" fmla="*/ 398083 w 400742"/>
              <a:gd name="connsiteY5" fmla="*/ 2607227 h 2717738"/>
              <a:gd name="connsiteX6" fmla="*/ 337607 w 400742"/>
              <a:gd name="connsiteY6" fmla="*/ 2619322 h 2717738"/>
              <a:gd name="connsiteX7" fmla="*/ 71512 w 400742"/>
              <a:gd name="connsiteY7" fmla="*/ 2619322 h 2717738"/>
              <a:gd name="connsiteX8" fmla="*/ 59417 w 400742"/>
              <a:gd name="connsiteY8" fmla="*/ 2510465 h 2717738"/>
              <a:gd name="connsiteX9" fmla="*/ 11036 w 400742"/>
              <a:gd name="connsiteY9" fmla="*/ 176084 h 2717738"/>
              <a:gd name="connsiteX0" fmla="*/ 8906 w 422803"/>
              <a:gd name="connsiteY0" fmla="*/ 298993 h 2634928"/>
              <a:gd name="connsiteX1" fmla="*/ 311287 w 422803"/>
              <a:gd name="connsiteY1" fmla="*/ 93375 h 2634928"/>
              <a:gd name="connsiteX2" fmla="*/ 371763 w 422803"/>
              <a:gd name="connsiteY2" fmla="*/ 81279 h 2634928"/>
              <a:gd name="connsiteX3" fmla="*/ 371763 w 422803"/>
              <a:gd name="connsiteY3" fmla="*/ 1121470 h 2634928"/>
              <a:gd name="connsiteX4" fmla="*/ 408049 w 422803"/>
              <a:gd name="connsiteY4" fmla="*/ 2222136 h 2634928"/>
              <a:gd name="connsiteX5" fmla="*/ 420144 w 422803"/>
              <a:gd name="connsiteY5" fmla="*/ 2536613 h 2634928"/>
              <a:gd name="connsiteX6" fmla="*/ 359668 w 422803"/>
              <a:gd name="connsiteY6" fmla="*/ 2548708 h 2634928"/>
              <a:gd name="connsiteX7" fmla="*/ 93573 w 422803"/>
              <a:gd name="connsiteY7" fmla="*/ 2548708 h 2634928"/>
              <a:gd name="connsiteX8" fmla="*/ 81478 w 422803"/>
              <a:gd name="connsiteY8" fmla="*/ 2439851 h 2634928"/>
              <a:gd name="connsiteX9" fmla="*/ 8906 w 422803"/>
              <a:gd name="connsiteY9" fmla="*/ 298993 h 2634928"/>
              <a:gd name="connsiteX0" fmla="*/ 50 w 413947"/>
              <a:gd name="connsiteY0" fmla="*/ 298993 h 2634928"/>
              <a:gd name="connsiteX1" fmla="*/ 302431 w 413947"/>
              <a:gd name="connsiteY1" fmla="*/ 93375 h 2634928"/>
              <a:gd name="connsiteX2" fmla="*/ 362907 w 413947"/>
              <a:gd name="connsiteY2" fmla="*/ 81279 h 2634928"/>
              <a:gd name="connsiteX3" fmla="*/ 362907 w 413947"/>
              <a:gd name="connsiteY3" fmla="*/ 1121470 h 2634928"/>
              <a:gd name="connsiteX4" fmla="*/ 399193 w 413947"/>
              <a:gd name="connsiteY4" fmla="*/ 2222136 h 2634928"/>
              <a:gd name="connsiteX5" fmla="*/ 411288 w 413947"/>
              <a:gd name="connsiteY5" fmla="*/ 2536613 h 2634928"/>
              <a:gd name="connsiteX6" fmla="*/ 350812 w 413947"/>
              <a:gd name="connsiteY6" fmla="*/ 2548708 h 2634928"/>
              <a:gd name="connsiteX7" fmla="*/ 84717 w 413947"/>
              <a:gd name="connsiteY7" fmla="*/ 2548708 h 2634928"/>
              <a:gd name="connsiteX8" fmla="*/ 72622 w 413947"/>
              <a:gd name="connsiteY8" fmla="*/ 2439851 h 2634928"/>
              <a:gd name="connsiteX9" fmla="*/ 50 w 413947"/>
              <a:gd name="connsiteY9" fmla="*/ 298993 h 2634928"/>
              <a:gd name="connsiteX0" fmla="*/ 50 w 413947"/>
              <a:gd name="connsiteY0" fmla="*/ 290027 h 2625962"/>
              <a:gd name="connsiteX1" fmla="*/ 121004 w 413947"/>
              <a:gd name="connsiteY1" fmla="*/ 48123 h 2625962"/>
              <a:gd name="connsiteX2" fmla="*/ 302431 w 413947"/>
              <a:gd name="connsiteY2" fmla="*/ 84409 h 2625962"/>
              <a:gd name="connsiteX3" fmla="*/ 362907 w 413947"/>
              <a:gd name="connsiteY3" fmla="*/ 72313 h 2625962"/>
              <a:gd name="connsiteX4" fmla="*/ 362907 w 413947"/>
              <a:gd name="connsiteY4" fmla="*/ 1112504 h 2625962"/>
              <a:gd name="connsiteX5" fmla="*/ 399193 w 413947"/>
              <a:gd name="connsiteY5" fmla="*/ 2213170 h 2625962"/>
              <a:gd name="connsiteX6" fmla="*/ 411288 w 413947"/>
              <a:gd name="connsiteY6" fmla="*/ 2527647 h 2625962"/>
              <a:gd name="connsiteX7" fmla="*/ 350812 w 413947"/>
              <a:gd name="connsiteY7" fmla="*/ 2539742 h 2625962"/>
              <a:gd name="connsiteX8" fmla="*/ 84717 w 413947"/>
              <a:gd name="connsiteY8" fmla="*/ 2539742 h 2625962"/>
              <a:gd name="connsiteX9" fmla="*/ 72622 w 413947"/>
              <a:gd name="connsiteY9" fmla="*/ 2430885 h 2625962"/>
              <a:gd name="connsiteX10" fmla="*/ 50 w 413947"/>
              <a:gd name="connsiteY10" fmla="*/ 290027 h 2625962"/>
              <a:gd name="connsiteX0" fmla="*/ 9886 w 423783"/>
              <a:gd name="connsiteY0" fmla="*/ 290438 h 2626373"/>
              <a:gd name="connsiteX1" fmla="*/ 34078 w 423783"/>
              <a:gd name="connsiteY1" fmla="*/ 60629 h 2626373"/>
              <a:gd name="connsiteX2" fmla="*/ 312267 w 423783"/>
              <a:gd name="connsiteY2" fmla="*/ 84820 h 2626373"/>
              <a:gd name="connsiteX3" fmla="*/ 372743 w 423783"/>
              <a:gd name="connsiteY3" fmla="*/ 72724 h 2626373"/>
              <a:gd name="connsiteX4" fmla="*/ 372743 w 423783"/>
              <a:gd name="connsiteY4" fmla="*/ 1112915 h 2626373"/>
              <a:gd name="connsiteX5" fmla="*/ 409029 w 423783"/>
              <a:gd name="connsiteY5" fmla="*/ 2213581 h 2626373"/>
              <a:gd name="connsiteX6" fmla="*/ 421124 w 423783"/>
              <a:gd name="connsiteY6" fmla="*/ 2528058 h 2626373"/>
              <a:gd name="connsiteX7" fmla="*/ 360648 w 423783"/>
              <a:gd name="connsiteY7" fmla="*/ 2540153 h 2626373"/>
              <a:gd name="connsiteX8" fmla="*/ 94553 w 423783"/>
              <a:gd name="connsiteY8" fmla="*/ 2540153 h 2626373"/>
              <a:gd name="connsiteX9" fmla="*/ 82458 w 423783"/>
              <a:gd name="connsiteY9" fmla="*/ 2431296 h 2626373"/>
              <a:gd name="connsiteX10" fmla="*/ 9886 w 423783"/>
              <a:gd name="connsiteY10" fmla="*/ 290438 h 26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83" h="2626373">
                <a:moveTo>
                  <a:pt x="9886" y="290438"/>
                </a:moveTo>
                <a:cubicBezTo>
                  <a:pt x="1823" y="-104673"/>
                  <a:pt x="-16319" y="94899"/>
                  <a:pt x="34078" y="60629"/>
                </a:cubicBezTo>
                <a:cubicBezTo>
                  <a:pt x="84475" y="26359"/>
                  <a:pt x="255823" y="82804"/>
                  <a:pt x="312267" y="84820"/>
                </a:cubicBezTo>
                <a:cubicBezTo>
                  <a:pt x="368711" y="86836"/>
                  <a:pt x="362664" y="-98625"/>
                  <a:pt x="372743" y="72724"/>
                </a:cubicBezTo>
                <a:cubicBezTo>
                  <a:pt x="382822" y="244073"/>
                  <a:pt x="366695" y="756106"/>
                  <a:pt x="372743" y="1112915"/>
                </a:cubicBezTo>
                <a:cubicBezTo>
                  <a:pt x="378791" y="1469724"/>
                  <a:pt x="400966" y="1977724"/>
                  <a:pt x="409029" y="2213581"/>
                </a:cubicBezTo>
                <a:cubicBezTo>
                  <a:pt x="417092" y="2449438"/>
                  <a:pt x="429188" y="2473629"/>
                  <a:pt x="421124" y="2528058"/>
                </a:cubicBezTo>
                <a:cubicBezTo>
                  <a:pt x="413061" y="2582487"/>
                  <a:pt x="415076" y="2538137"/>
                  <a:pt x="360648" y="2540153"/>
                </a:cubicBezTo>
                <a:cubicBezTo>
                  <a:pt x="306220" y="2542169"/>
                  <a:pt x="140918" y="2558296"/>
                  <a:pt x="94553" y="2540153"/>
                </a:cubicBezTo>
                <a:cubicBezTo>
                  <a:pt x="48188" y="2522010"/>
                  <a:pt x="96569" y="2806248"/>
                  <a:pt x="82458" y="2431296"/>
                </a:cubicBezTo>
                <a:cubicBezTo>
                  <a:pt x="68347" y="2056344"/>
                  <a:pt x="17949" y="685549"/>
                  <a:pt x="9886" y="290438"/>
                </a:cubicBezTo>
                <a:close/>
              </a:path>
            </a:pathLst>
          </a:custGeom>
          <a:solidFill>
            <a:srgbClr val="FF91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598489" y="3652608"/>
            <a:ext cx="423783" cy="2626373"/>
          </a:xfrm>
          <a:custGeom>
            <a:avLst/>
            <a:gdLst>
              <a:gd name="connsiteX0" fmla="*/ 11036 w 400742"/>
              <a:gd name="connsiteY0" fmla="*/ 176084 h 2717738"/>
              <a:gd name="connsiteX1" fmla="*/ 289226 w 400742"/>
              <a:gd name="connsiteY1" fmla="*/ 163989 h 2717738"/>
              <a:gd name="connsiteX2" fmla="*/ 349702 w 400742"/>
              <a:gd name="connsiteY2" fmla="*/ 151893 h 2717738"/>
              <a:gd name="connsiteX3" fmla="*/ 349702 w 400742"/>
              <a:gd name="connsiteY3" fmla="*/ 1192084 h 2717738"/>
              <a:gd name="connsiteX4" fmla="*/ 385988 w 400742"/>
              <a:gd name="connsiteY4" fmla="*/ 2292750 h 2717738"/>
              <a:gd name="connsiteX5" fmla="*/ 398083 w 400742"/>
              <a:gd name="connsiteY5" fmla="*/ 2607227 h 2717738"/>
              <a:gd name="connsiteX6" fmla="*/ 337607 w 400742"/>
              <a:gd name="connsiteY6" fmla="*/ 2619322 h 2717738"/>
              <a:gd name="connsiteX7" fmla="*/ 71512 w 400742"/>
              <a:gd name="connsiteY7" fmla="*/ 2619322 h 2717738"/>
              <a:gd name="connsiteX8" fmla="*/ 59417 w 400742"/>
              <a:gd name="connsiteY8" fmla="*/ 2510465 h 2717738"/>
              <a:gd name="connsiteX9" fmla="*/ 11036 w 400742"/>
              <a:gd name="connsiteY9" fmla="*/ 176084 h 2717738"/>
              <a:gd name="connsiteX0" fmla="*/ 8906 w 422803"/>
              <a:gd name="connsiteY0" fmla="*/ 298993 h 2634928"/>
              <a:gd name="connsiteX1" fmla="*/ 311287 w 422803"/>
              <a:gd name="connsiteY1" fmla="*/ 93375 h 2634928"/>
              <a:gd name="connsiteX2" fmla="*/ 371763 w 422803"/>
              <a:gd name="connsiteY2" fmla="*/ 81279 h 2634928"/>
              <a:gd name="connsiteX3" fmla="*/ 371763 w 422803"/>
              <a:gd name="connsiteY3" fmla="*/ 1121470 h 2634928"/>
              <a:gd name="connsiteX4" fmla="*/ 408049 w 422803"/>
              <a:gd name="connsiteY4" fmla="*/ 2222136 h 2634928"/>
              <a:gd name="connsiteX5" fmla="*/ 420144 w 422803"/>
              <a:gd name="connsiteY5" fmla="*/ 2536613 h 2634928"/>
              <a:gd name="connsiteX6" fmla="*/ 359668 w 422803"/>
              <a:gd name="connsiteY6" fmla="*/ 2548708 h 2634928"/>
              <a:gd name="connsiteX7" fmla="*/ 93573 w 422803"/>
              <a:gd name="connsiteY7" fmla="*/ 2548708 h 2634928"/>
              <a:gd name="connsiteX8" fmla="*/ 81478 w 422803"/>
              <a:gd name="connsiteY8" fmla="*/ 2439851 h 2634928"/>
              <a:gd name="connsiteX9" fmla="*/ 8906 w 422803"/>
              <a:gd name="connsiteY9" fmla="*/ 298993 h 2634928"/>
              <a:gd name="connsiteX0" fmla="*/ 50 w 413947"/>
              <a:gd name="connsiteY0" fmla="*/ 298993 h 2634928"/>
              <a:gd name="connsiteX1" fmla="*/ 302431 w 413947"/>
              <a:gd name="connsiteY1" fmla="*/ 93375 h 2634928"/>
              <a:gd name="connsiteX2" fmla="*/ 362907 w 413947"/>
              <a:gd name="connsiteY2" fmla="*/ 81279 h 2634928"/>
              <a:gd name="connsiteX3" fmla="*/ 362907 w 413947"/>
              <a:gd name="connsiteY3" fmla="*/ 1121470 h 2634928"/>
              <a:gd name="connsiteX4" fmla="*/ 399193 w 413947"/>
              <a:gd name="connsiteY4" fmla="*/ 2222136 h 2634928"/>
              <a:gd name="connsiteX5" fmla="*/ 411288 w 413947"/>
              <a:gd name="connsiteY5" fmla="*/ 2536613 h 2634928"/>
              <a:gd name="connsiteX6" fmla="*/ 350812 w 413947"/>
              <a:gd name="connsiteY6" fmla="*/ 2548708 h 2634928"/>
              <a:gd name="connsiteX7" fmla="*/ 84717 w 413947"/>
              <a:gd name="connsiteY7" fmla="*/ 2548708 h 2634928"/>
              <a:gd name="connsiteX8" fmla="*/ 72622 w 413947"/>
              <a:gd name="connsiteY8" fmla="*/ 2439851 h 2634928"/>
              <a:gd name="connsiteX9" fmla="*/ 50 w 413947"/>
              <a:gd name="connsiteY9" fmla="*/ 298993 h 2634928"/>
              <a:gd name="connsiteX0" fmla="*/ 50 w 413947"/>
              <a:gd name="connsiteY0" fmla="*/ 290027 h 2625962"/>
              <a:gd name="connsiteX1" fmla="*/ 121004 w 413947"/>
              <a:gd name="connsiteY1" fmla="*/ 48123 h 2625962"/>
              <a:gd name="connsiteX2" fmla="*/ 302431 w 413947"/>
              <a:gd name="connsiteY2" fmla="*/ 84409 h 2625962"/>
              <a:gd name="connsiteX3" fmla="*/ 362907 w 413947"/>
              <a:gd name="connsiteY3" fmla="*/ 72313 h 2625962"/>
              <a:gd name="connsiteX4" fmla="*/ 362907 w 413947"/>
              <a:gd name="connsiteY4" fmla="*/ 1112504 h 2625962"/>
              <a:gd name="connsiteX5" fmla="*/ 399193 w 413947"/>
              <a:gd name="connsiteY5" fmla="*/ 2213170 h 2625962"/>
              <a:gd name="connsiteX6" fmla="*/ 411288 w 413947"/>
              <a:gd name="connsiteY6" fmla="*/ 2527647 h 2625962"/>
              <a:gd name="connsiteX7" fmla="*/ 350812 w 413947"/>
              <a:gd name="connsiteY7" fmla="*/ 2539742 h 2625962"/>
              <a:gd name="connsiteX8" fmla="*/ 84717 w 413947"/>
              <a:gd name="connsiteY8" fmla="*/ 2539742 h 2625962"/>
              <a:gd name="connsiteX9" fmla="*/ 72622 w 413947"/>
              <a:gd name="connsiteY9" fmla="*/ 2430885 h 2625962"/>
              <a:gd name="connsiteX10" fmla="*/ 50 w 413947"/>
              <a:gd name="connsiteY10" fmla="*/ 290027 h 2625962"/>
              <a:gd name="connsiteX0" fmla="*/ 9886 w 423783"/>
              <a:gd name="connsiteY0" fmla="*/ 290438 h 2626373"/>
              <a:gd name="connsiteX1" fmla="*/ 34078 w 423783"/>
              <a:gd name="connsiteY1" fmla="*/ 60629 h 2626373"/>
              <a:gd name="connsiteX2" fmla="*/ 312267 w 423783"/>
              <a:gd name="connsiteY2" fmla="*/ 84820 h 2626373"/>
              <a:gd name="connsiteX3" fmla="*/ 372743 w 423783"/>
              <a:gd name="connsiteY3" fmla="*/ 72724 h 2626373"/>
              <a:gd name="connsiteX4" fmla="*/ 372743 w 423783"/>
              <a:gd name="connsiteY4" fmla="*/ 1112915 h 2626373"/>
              <a:gd name="connsiteX5" fmla="*/ 409029 w 423783"/>
              <a:gd name="connsiteY5" fmla="*/ 2213581 h 2626373"/>
              <a:gd name="connsiteX6" fmla="*/ 421124 w 423783"/>
              <a:gd name="connsiteY6" fmla="*/ 2528058 h 2626373"/>
              <a:gd name="connsiteX7" fmla="*/ 360648 w 423783"/>
              <a:gd name="connsiteY7" fmla="*/ 2540153 h 2626373"/>
              <a:gd name="connsiteX8" fmla="*/ 94553 w 423783"/>
              <a:gd name="connsiteY8" fmla="*/ 2540153 h 2626373"/>
              <a:gd name="connsiteX9" fmla="*/ 82458 w 423783"/>
              <a:gd name="connsiteY9" fmla="*/ 2431296 h 2626373"/>
              <a:gd name="connsiteX10" fmla="*/ 9886 w 423783"/>
              <a:gd name="connsiteY10" fmla="*/ 290438 h 26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83" h="2626373">
                <a:moveTo>
                  <a:pt x="9886" y="290438"/>
                </a:moveTo>
                <a:cubicBezTo>
                  <a:pt x="1823" y="-104673"/>
                  <a:pt x="-16319" y="94899"/>
                  <a:pt x="34078" y="60629"/>
                </a:cubicBezTo>
                <a:cubicBezTo>
                  <a:pt x="84475" y="26359"/>
                  <a:pt x="255823" y="82804"/>
                  <a:pt x="312267" y="84820"/>
                </a:cubicBezTo>
                <a:cubicBezTo>
                  <a:pt x="368711" y="86836"/>
                  <a:pt x="362664" y="-98625"/>
                  <a:pt x="372743" y="72724"/>
                </a:cubicBezTo>
                <a:cubicBezTo>
                  <a:pt x="382822" y="244073"/>
                  <a:pt x="366695" y="756106"/>
                  <a:pt x="372743" y="1112915"/>
                </a:cubicBezTo>
                <a:cubicBezTo>
                  <a:pt x="378791" y="1469724"/>
                  <a:pt x="400966" y="1977724"/>
                  <a:pt x="409029" y="2213581"/>
                </a:cubicBezTo>
                <a:cubicBezTo>
                  <a:pt x="417092" y="2449438"/>
                  <a:pt x="429188" y="2473629"/>
                  <a:pt x="421124" y="2528058"/>
                </a:cubicBezTo>
                <a:cubicBezTo>
                  <a:pt x="413061" y="2582487"/>
                  <a:pt x="415076" y="2538137"/>
                  <a:pt x="360648" y="2540153"/>
                </a:cubicBezTo>
                <a:cubicBezTo>
                  <a:pt x="306220" y="2542169"/>
                  <a:pt x="140918" y="2558296"/>
                  <a:pt x="94553" y="2540153"/>
                </a:cubicBezTo>
                <a:cubicBezTo>
                  <a:pt x="48188" y="2522010"/>
                  <a:pt x="96569" y="2806248"/>
                  <a:pt x="82458" y="2431296"/>
                </a:cubicBezTo>
                <a:cubicBezTo>
                  <a:pt x="68347" y="2056344"/>
                  <a:pt x="17949" y="685549"/>
                  <a:pt x="9886" y="29043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6289524" y="4281714"/>
            <a:ext cx="1378857" cy="858762"/>
          </a:xfrm>
          <a:custGeom>
            <a:avLst/>
            <a:gdLst>
              <a:gd name="connsiteX0" fmla="*/ 24190 w 1378857"/>
              <a:gd name="connsiteY0" fmla="*/ 48381 h 858762"/>
              <a:gd name="connsiteX1" fmla="*/ 1294190 w 1378857"/>
              <a:gd name="connsiteY1" fmla="*/ 0 h 858762"/>
              <a:gd name="connsiteX2" fmla="*/ 1378857 w 1378857"/>
              <a:gd name="connsiteY2" fmla="*/ 846667 h 858762"/>
              <a:gd name="connsiteX3" fmla="*/ 36286 w 1378857"/>
              <a:gd name="connsiteY3" fmla="*/ 858762 h 858762"/>
              <a:gd name="connsiteX4" fmla="*/ 0 w 1378857"/>
              <a:gd name="connsiteY4" fmla="*/ 145143 h 85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857" h="858762">
                <a:moveTo>
                  <a:pt x="24190" y="48381"/>
                </a:moveTo>
                <a:lnTo>
                  <a:pt x="1294190" y="0"/>
                </a:lnTo>
                <a:lnTo>
                  <a:pt x="1378857" y="846667"/>
                </a:lnTo>
                <a:lnTo>
                  <a:pt x="36286" y="858762"/>
                </a:lnTo>
                <a:lnTo>
                  <a:pt x="0" y="14514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737429" y="4692952"/>
            <a:ext cx="1729619" cy="495905"/>
          </a:xfrm>
          <a:custGeom>
            <a:avLst/>
            <a:gdLst>
              <a:gd name="connsiteX0" fmla="*/ 1620761 w 1729619"/>
              <a:gd name="connsiteY0" fmla="*/ 0 h 495905"/>
              <a:gd name="connsiteX1" fmla="*/ 0 w 1729619"/>
              <a:gd name="connsiteY1" fmla="*/ 48381 h 495905"/>
              <a:gd name="connsiteX2" fmla="*/ 24190 w 1729619"/>
              <a:gd name="connsiteY2" fmla="*/ 495905 h 495905"/>
              <a:gd name="connsiteX3" fmla="*/ 1669142 w 1729619"/>
              <a:gd name="connsiteY3" fmla="*/ 447524 h 495905"/>
              <a:gd name="connsiteX4" fmla="*/ 1729619 w 1729619"/>
              <a:gd name="connsiteY4" fmla="*/ 24191 h 49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19" h="495905">
                <a:moveTo>
                  <a:pt x="1620761" y="0"/>
                </a:moveTo>
                <a:lnTo>
                  <a:pt x="0" y="48381"/>
                </a:lnTo>
                <a:lnTo>
                  <a:pt x="24190" y="495905"/>
                </a:lnTo>
                <a:lnTo>
                  <a:pt x="1669142" y="447524"/>
                </a:lnTo>
                <a:lnTo>
                  <a:pt x="1729619" y="241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1644952" y="4596190"/>
            <a:ext cx="1088572" cy="955524"/>
          </a:xfrm>
          <a:custGeom>
            <a:avLst/>
            <a:gdLst>
              <a:gd name="connsiteX0" fmla="*/ 0 w 1088572"/>
              <a:gd name="connsiteY0" fmla="*/ 0 h 955524"/>
              <a:gd name="connsiteX1" fmla="*/ 943429 w 1088572"/>
              <a:gd name="connsiteY1" fmla="*/ 0 h 955524"/>
              <a:gd name="connsiteX2" fmla="*/ 1088572 w 1088572"/>
              <a:gd name="connsiteY2" fmla="*/ 943429 h 955524"/>
              <a:gd name="connsiteX3" fmla="*/ 60477 w 1088572"/>
              <a:gd name="connsiteY3" fmla="*/ 955524 h 955524"/>
              <a:gd name="connsiteX4" fmla="*/ 0 w 1088572"/>
              <a:gd name="connsiteY4" fmla="*/ 72572 h 955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572" h="955524">
                <a:moveTo>
                  <a:pt x="0" y="0"/>
                </a:moveTo>
                <a:lnTo>
                  <a:pt x="943429" y="0"/>
                </a:lnTo>
                <a:lnTo>
                  <a:pt x="1088572" y="943429"/>
                </a:lnTo>
                <a:lnTo>
                  <a:pt x="60477" y="955524"/>
                </a:lnTo>
                <a:lnTo>
                  <a:pt x="0" y="7257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1475619" y="3568095"/>
            <a:ext cx="1161143" cy="495905"/>
          </a:xfrm>
          <a:custGeom>
            <a:avLst/>
            <a:gdLst>
              <a:gd name="connsiteX0" fmla="*/ 12095 w 1161143"/>
              <a:gd name="connsiteY0" fmla="*/ 12095 h 495905"/>
              <a:gd name="connsiteX1" fmla="*/ 0 w 1161143"/>
              <a:gd name="connsiteY1" fmla="*/ 471715 h 495905"/>
              <a:gd name="connsiteX2" fmla="*/ 1112762 w 1161143"/>
              <a:gd name="connsiteY2" fmla="*/ 495905 h 495905"/>
              <a:gd name="connsiteX3" fmla="*/ 1161143 w 1161143"/>
              <a:gd name="connsiteY3" fmla="*/ 0 h 495905"/>
              <a:gd name="connsiteX4" fmla="*/ 96762 w 1161143"/>
              <a:gd name="connsiteY4" fmla="*/ 0 h 49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3" h="495905">
                <a:moveTo>
                  <a:pt x="12095" y="12095"/>
                </a:moveTo>
                <a:lnTo>
                  <a:pt x="0" y="471715"/>
                </a:lnTo>
                <a:lnTo>
                  <a:pt x="1112762" y="495905"/>
                </a:lnTo>
                <a:lnTo>
                  <a:pt x="1161143" y="0"/>
                </a:lnTo>
                <a:lnTo>
                  <a:pt x="96762" y="0"/>
                </a:lnTo>
              </a:path>
            </a:pathLst>
          </a:custGeom>
          <a:solidFill>
            <a:srgbClr val="000090"/>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3447143" y="3556000"/>
            <a:ext cx="1052286" cy="616857"/>
          </a:xfrm>
          <a:custGeom>
            <a:avLst/>
            <a:gdLst>
              <a:gd name="connsiteX0" fmla="*/ 0 w 1052286"/>
              <a:gd name="connsiteY0" fmla="*/ 0 h 616857"/>
              <a:gd name="connsiteX1" fmla="*/ 12095 w 1052286"/>
              <a:gd name="connsiteY1" fmla="*/ 616857 h 616857"/>
              <a:gd name="connsiteX2" fmla="*/ 1016000 w 1052286"/>
              <a:gd name="connsiteY2" fmla="*/ 580571 h 616857"/>
              <a:gd name="connsiteX3" fmla="*/ 1052286 w 1052286"/>
              <a:gd name="connsiteY3" fmla="*/ 0 h 616857"/>
              <a:gd name="connsiteX4" fmla="*/ 60476 w 1052286"/>
              <a:gd name="connsiteY4" fmla="*/ 12095 h 61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286" h="616857">
                <a:moveTo>
                  <a:pt x="0" y="0"/>
                </a:moveTo>
                <a:lnTo>
                  <a:pt x="12095" y="616857"/>
                </a:lnTo>
                <a:lnTo>
                  <a:pt x="1016000" y="580571"/>
                </a:lnTo>
                <a:lnTo>
                  <a:pt x="1052286" y="0"/>
                </a:lnTo>
                <a:lnTo>
                  <a:pt x="60476" y="12095"/>
                </a:lnTo>
              </a:path>
            </a:pathLst>
          </a:custGeom>
          <a:solidFill>
            <a:srgbClr val="79B9FF"/>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4523619" y="3507619"/>
            <a:ext cx="1064381" cy="641048"/>
          </a:xfrm>
          <a:custGeom>
            <a:avLst/>
            <a:gdLst>
              <a:gd name="connsiteX0" fmla="*/ 48381 w 1064381"/>
              <a:gd name="connsiteY0" fmla="*/ 72571 h 641048"/>
              <a:gd name="connsiteX1" fmla="*/ 0 w 1064381"/>
              <a:gd name="connsiteY1" fmla="*/ 641048 h 641048"/>
              <a:gd name="connsiteX2" fmla="*/ 1040191 w 1064381"/>
              <a:gd name="connsiteY2" fmla="*/ 641048 h 641048"/>
              <a:gd name="connsiteX3" fmla="*/ 1064381 w 1064381"/>
              <a:gd name="connsiteY3" fmla="*/ 0 h 641048"/>
              <a:gd name="connsiteX4" fmla="*/ 48381 w 1064381"/>
              <a:gd name="connsiteY4" fmla="*/ 72571 h 64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381" h="641048">
                <a:moveTo>
                  <a:pt x="48381" y="72571"/>
                </a:moveTo>
                <a:lnTo>
                  <a:pt x="0" y="641048"/>
                </a:lnTo>
                <a:lnTo>
                  <a:pt x="1040191" y="641048"/>
                </a:lnTo>
                <a:lnTo>
                  <a:pt x="1064381" y="0"/>
                </a:lnTo>
                <a:lnTo>
                  <a:pt x="48381" y="72571"/>
                </a:lnTo>
                <a:close/>
              </a:path>
            </a:pathLst>
          </a:custGeom>
          <a:solidFill>
            <a:srgbClr val="FF91A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1572381" y="6108095"/>
            <a:ext cx="1185333" cy="423334"/>
          </a:xfrm>
          <a:custGeom>
            <a:avLst/>
            <a:gdLst>
              <a:gd name="connsiteX0" fmla="*/ 0 w 1185333"/>
              <a:gd name="connsiteY0" fmla="*/ 24191 h 423334"/>
              <a:gd name="connsiteX1" fmla="*/ 36286 w 1185333"/>
              <a:gd name="connsiteY1" fmla="*/ 423334 h 423334"/>
              <a:gd name="connsiteX2" fmla="*/ 1185333 w 1185333"/>
              <a:gd name="connsiteY2" fmla="*/ 387048 h 423334"/>
              <a:gd name="connsiteX3" fmla="*/ 1185333 w 1185333"/>
              <a:gd name="connsiteY3" fmla="*/ 0 h 423334"/>
              <a:gd name="connsiteX4" fmla="*/ 72571 w 1185333"/>
              <a:gd name="connsiteY4" fmla="*/ 12095 h 42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333" h="423334">
                <a:moveTo>
                  <a:pt x="0" y="24191"/>
                </a:moveTo>
                <a:lnTo>
                  <a:pt x="36286" y="423334"/>
                </a:lnTo>
                <a:lnTo>
                  <a:pt x="1185333" y="387048"/>
                </a:lnTo>
                <a:lnTo>
                  <a:pt x="1185333" y="0"/>
                </a:lnTo>
                <a:lnTo>
                  <a:pt x="72571" y="1209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656083" y="4463143"/>
            <a:ext cx="533891" cy="399242"/>
          </a:xfrm>
          <a:custGeom>
            <a:avLst/>
            <a:gdLst>
              <a:gd name="connsiteX0" fmla="*/ 109060 w 533891"/>
              <a:gd name="connsiteY0" fmla="*/ 0 h 399242"/>
              <a:gd name="connsiteX1" fmla="*/ 203 w 533891"/>
              <a:gd name="connsiteY1" fmla="*/ 217714 h 399242"/>
              <a:gd name="connsiteX2" fmla="*/ 133250 w 533891"/>
              <a:gd name="connsiteY2" fmla="*/ 399143 h 399242"/>
              <a:gd name="connsiteX3" fmla="*/ 36488 w 533891"/>
              <a:gd name="connsiteY3" fmla="*/ 193524 h 399242"/>
              <a:gd name="connsiteX4" fmla="*/ 520298 w 533891"/>
              <a:gd name="connsiteY4" fmla="*/ 169333 h 399242"/>
              <a:gd name="connsiteX5" fmla="*/ 411441 w 533891"/>
              <a:gd name="connsiteY5" fmla="*/ 12095 h 399242"/>
              <a:gd name="connsiteX6" fmla="*/ 532393 w 533891"/>
              <a:gd name="connsiteY6" fmla="*/ 205619 h 399242"/>
              <a:gd name="connsiteX7" fmla="*/ 435631 w 533891"/>
              <a:gd name="connsiteY7" fmla="*/ 362857 h 399242"/>
              <a:gd name="connsiteX8" fmla="*/ 496107 w 533891"/>
              <a:gd name="connsiteY8" fmla="*/ 169333 h 399242"/>
              <a:gd name="connsiteX9" fmla="*/ 24393 w 533891"/>
              <a:gd name="connsiteY9" fmla="*/ 157238 h 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891" h="399242">
                <a:moveTo>
                  <a:pt x="109060" y="0"/>
                </a:moveTo>
                <a:cubicBezTo>
                  <a:pt x="52615" y="75595"/>
                  <a:pt x="-3829" y="151190"/>
                  <a:pt x="203" y="217714"/>
                </a:cubicBezTo>
                <a:cubicBezTo>
                  <a:pt x="4235" y="284238"/>
                  <a:pt x="127203" y="403175"/>
                  <a:pt x="133250" y="399143"/>
                </a:cubicBezTo>
                <a:cubicBezTo>
                  <a:pt x="139297" y="395111"/>
                  <a:pt x="-28020" y="231826"/>
                  <a:pt x="36488" y="193524"/>
                </a:cubicBezTo>
                <a:cubicBezTo>
                  <a:pt x="100996" y="155222"/>
                  <a:pt x="457806" y="199571"/>
                  <a:pt x="520298" y="169333"/>
                </a:cubicBezTo>
                <a:cubicBezTo>
                  <a:pt x="582790" y="139095"/>
                  <a:pt x="409425" y="6047"/>
                  <a:pt x="411441" y="12095"/>
                </a:cubicBezTo>
                <a:cubicBezTo>
                  <a:pt x="413457" y="18143"/>
                  <a:pt x="528361" y="147159"/>
                  <a:pt x="532393" y="205619"/>
                </a:cubicBezTo>
                <a:cubicBezTo>
                  <a:pt x="536425" y="264079"/>
                  <a:pt x="441679" y="368905"/>
                  <a:pt x="435631" y="362857"/>
                </a:cubicBezTo>
                <a:cubicBezTo>
                  <a:pt x="429583" y="356809"/>
                  <a:pt x="564647" y="203603"/>
                  <a:pt x="496107" y="169333"/>
                </a:cubicBezTo>
                <a:cubicBezTo>
                  <a:pt x="427567" y="135063"/>
                  <a:pt x="225980" y="146150"/>
                  <a:pt x="24393" y="157238"/>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5458390" y="4668627"/>
            <a:ext cx="794286" cy="520410"/>
          </a:xfrm>
          <a:custGeom>
            <a:avLst/>
            <a:gdLst>
              <a:gd name="connsiteX0" fmla="*/ 565039 w 794286"/>
              <a:gd name="connsiteY0" fmla="*/ 135 h 520410"/>
              <a:gd name="connsiteX1" fmla="*/ 782753 w 794286"/>
              <a:gd name="connsiteY1" fmla="*/ 169468 h 520410"/>
              <a:gd name="connsiteX2" fmla="*/ 637610 w 794286"/>
              <a:gd name="connsiteY2" fmla="*/ 520230 h 520410"/>
              <a:gd name="connsiteX3" fmla="*/ 770658 w 794286"/>
              <a:gd name="connsiteY3" fmla="*/ 217849 h 520410"/>
              <a:gd name="connsiteX4" fmla="*/ 57039 w 794286"/>
              <a:gd name="connsiteY4" fmla="*/ 242040 h 520410"/>
              <a:gd name="connsiteX5" fmla="*/ 190086 w 794286"/>
              <a:gd name="connsiteY5" fmla="*/ 72706 h 520410"/>
              <a:gd name="connsiteX6" fmla="*/ 32848 w 794286"/>
              <a:gd name="connsiteY6" fmla="*/ 242040 h 520410"/>
              <a:gd name="connsiteX7" fmla="*/ 177991 w 794286"/>
              <a:gd name="connsiteY7" fmla="*/ 471849 h 520410"/>
              <a:gd name="connsiteX8" fmla="*/ 20753 w 794286"/>
              <a:gd name="connsiteY8" fmla="*/ 217849 h 520410"/>
              <a:gd name="connsiteX9" fmla="*/ 734372 w 794286"/>
              <a:gd name="connsiteY9" fmla="*/ 193659 h 520410"/>
              <a:gd name="connsiteX10" fmla="*/ 565039 w 794286"/>
              <a:gd name="connsiteY10" fmla="*/ 135 h 52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4286" h="520410">
                <a:moveTo>
                  <a:pt x="565039" y="135"/>
                </a:moveTo>
                <a:cubicBezTo>
                  <a:pt x="573103" y="-3897"/>
                  <a:pt x="770658" y="82786"/>
                  <a:pt x="782753" y="169468"/>
                </a:cubicBezTo>
                <a:cubicBezTo>
                  <a:pt x="794848" y="256150"/>
                  <a:pt x="639626" y="512166"/>
                  <a:pt x="637610" y="520230"/>
                </a:cubicBezTo>
                <a:cubicBezTo>
                  <a:pt x="635594" y="528294"/>
                  <a:pt x="867420" y="264214"/>
                  <a:pt x="770658" y="217849"/>
                </a:cubicBezTo>
                <a:cubicBezTo>
                  <a:pt x="673896" y="171484"/>
                  <a:pt x="153801" y="266230"/>
                  <a:pt x="57039" y="242040"/>
                </a:cubicBezTo>
                <a:cubicBezTo>
                  <a:pt x="-39723" y="217850"/>
                  <a:pt x="194118" y="72706"/>
                  <a:pt x="190086" y="72706"/>
                </a:cubicBezTo>
                <a:cubicBezTo>
                  <a:pt x="186054" y="72706"/>
                  <a:pt x="34864" y="175516"/>
                  <a:pt x="32848" y="242040"/>
                </a:cubicBezTo>
                <a:cubicBezTo>
                  <a:pt x="30832" y="308564"/>
                  <a:pt x="180007" y="475881"/>
                  <a:pt x="177991" y="471849"/>
                </a:cubicBezTo>
                <a:cubicBezTo>
                  <a:pt x="175975" y="467817"/>
                  <a:pt x="-71977" y="264214"/>
                  <a:pt x="20753" y="217849"/>
                </a:cubicBezTo>
                <a:cubicBezTo>
                  <a:pt x="113483" y="171484"/>
                  <a:pt x="641642" y="227929"/>
                  <a:pt x="734372" y="193659"/>
                </a:cubicBezTo>
                <a:cubicBezTo>
                  <a:pt x="827102" y="159389"/>
                  <a:pt x="556975" y="4167"/>
                  <a:pt x="565039" y="135"/>
                </a:cubicBezTo>
                <a:close/>
              </a:path>
            </a:pathLst>
          </a:cu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42"/>
          <p:cNvSpPr/>
          <p:nvPr/>
        </p:nvSpPr>
        <p:spPr>
          <a:xfrm>
            <a:off x="2656912" y="4826000"/>
            <a:ext cx="1086422" cy="495949"/>
          </a:xfrm>
          <a:custGeom>
            <a:avLst/>
            <a:gdLst>
              <a:gd name="connsiteX0" fmla="*/ 729755 w 1086422"/>
              <a:gd name="connsiteY0" fmla="*/ 0 h 495949"/>
              <a:gd name="connsiteX1" fmla="*/ 983755 w 1086422"/>
              <a:gd name="connsiteY1" fmla="*/ 157238 h 495949"/>
              <a:gd name="connsiteX2" fmla="*/ 911183 w 1086422"/>
              <a:gd name="connsiteY2" fmla="*/ 495905 h 495949"/>
              <a:gd name="connsiteX3" fmla="*/ 1044231 w 1086422"/>
              <a:gd name="connsiteY3" fmla="*/ 181429 h 495949"/>
              <a:gd name="connsiteX4" fmla="*/ 52421 w 1086422"/>
              <a:gd name="connsiteY4" fmla="*/ 217714 h 495949"/>
              <a:gd name="connsiteX5" fmla="*/ 233850 w 1086422"/>
              <a:gd name="connsiteY5" fmla="*/ 24190 h 495949"/>
              <a:gd name="connsiteX6" fmla="*/ 52421 w 1086422"/>
              <a:gd name="connsiteY6" fmla="*/ 205619 h 495949"/>
              <a:gd name="connsiteX7" fmla="*/ 258040 w 1086422"/>
              <a:gd name="connsiteY7" fmla="*/ 399143 h 495949"/>
              <a:gd name="connsiteX8" fmla="*/ 28231 w 1086422"/>
              <a:gd name="connsiteY8" fmla="*/ 205619 h 495949"/>
              <a:gd name="connsiteX9" fmla="*/ 1032136 w 1086422"/>
              <a:gd name="connsiteY9" fmla="*/ 145143 h 495949"/>
              <a:gd name="connsiteX10" fmla="*/ 826517 w 1086422"/>
              <a:gd name="connsiteY10" fmla="*/ 12095 h 49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422" h="495949">
                <a:moveTo>
                  <a:pt x="729755" y="0"/>
                </a:moveTo>
                <a:cubicBezTo>
                  <a:pt x="841636" y="37293"/>
                  <a:pt x="953517" y="74587"/>
                  <a:pt x="983755" y="157238"/>
                </a:cubicBezTo>
                <a:cubicBezTo>
                  <a:pt x="1013993" y="239889"/>
                  <a:pt x="901104" y="491873"/>
                  <a:pt x="911183" y="495905"/>
                </a:cubicBezTo>
                <a:cubicBezTo>
                  <a:pt x="921262" y="499937"/>
                  <a:pt x="1187358" y="227794"/>
                  <a:pt x="1044231" y="181429"/>
                </a:cubicBezTo>
                <a:cubicBezTo>
                  <a:pt x="901104" y="135064"/>
                  <a:pt x="187485" y="243921"/>
                  <a:pt x="52421" y="217714"/>
                </a:cubicBezTo>
                <a:cubicBezTo>
                  <a:pt x="-82643" y="191507"/>
                  <a:pt x="233850" y="26206"/>
                  <a:pt x="233850" y="24190"/>
                </a:cubicBezTo>
                <a:cubicBezTo>
                  <a:pt x="233850" y="22174"/>
                  <a:pt x="48389" y="143127"/>
                  <a:pt x="52421" y="205619"/>
                </a:cubicBezTo>
                <a:cubicBezTo>
                  <a:pt x="56453" y="268111"/>
                  <a:pt x="262072" y="399143"/>
                  <a:pt x="258040" y="399143"/>
                </a:cubicBezTo>
                <a:cubicBezTo>
                  <a:pt x="254008" y="399143"/>
                  <a:pt x="-100785" y="247952"/>
                  <a:pt x="28231" y="205619"/>
                </a:cubicBezTo>
                <a:cubicBezTo>
                  <a:pt x="157247" y="163286"/>
                  <a:pt x="899088" y="177397"/>
                  <a:pt x="1032136" y="145143"/>
                </a:cubicBezTo>
                <a:cubicBezTo>
                  <a:pt x="1165184" y="112889"/>
                  <a:pt x="826517" y="12095"/>
                  <a:pt x="826517" y="12095"/>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952799" y="4898571"/>
            <a:ext cx="727843" cy="580615"/>
          </a:xfrm>
          <a:custGeom>
            <a:avLst/>
            <a:gdLst>
              <a:gd name="connsiteX0" fmla="*/ 135772 w 727843"/>
              <a:gd name="connsiteY0" fmla="*/ 0 h 580615"/>
              <a:gd name="connsiteX1" fmla="*/ 2725 w 727843"/>
              <a:gd name="connsiteY1" fmla="*/ 254000 h 580615"/>
              <a:gd name="connsiteX2" fmla="*/ 244630 w 727843"/>
              <a:gd name="connsiteY2" fmla="*/ 508000 h 580615"/>
              <a:gd name="connsiteX3" fmla="*/ 14820 w 727843"/>
              <a:gd name="connsiteY3" fmla="*/ 205619 h 580615"/>
              <a:gd name="connsiteX4" fmla="*/ 680058 w 727843"/>
              <a:gd name="connsiteY4" fmla="*/ 181429 h 580615"/>
              <a:gd name="connsiteX5" fmla="*/ 522820 w 727843"/>
              <a:gd name="connsiteY5" fmla="*/ 48381 h 580615"/>
              <a:gd name="connsiteX6" fmla="*/ 667963 w 727843"/>
              <a:gd name="connsiteY6" fmla="*/ 217715 h 580615"/>
              <a:gd name="connsiteX7" fmla="*/ 486534 w 727843"/>
              <a:gd name="connsiteY7" fmla="*/ 580572 h 580615"/>
              <a:gd name="connsiteX8" fmla="*/ 716344 w 727843"/>
              <a:gd name="connsiteY8" fmla="*/ 193524 h 580615"/>
              <a:gd name="connsiteX9" fmla="*/ 51106 w 727843"/>
              <a:gd name="connsiteY9" fmla="*/ 205619 h 580615"/>
              <a:gd name="connsiteX10" fmla="*/ 172058 w 727843"/>
              <a:gd name="connsiteY10" fmla="*/ 36286 h 58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43" h="580615">
                <a:moveTo>
                  <a:pt x="135772" y="0"/>
                </a:moveTo>
                <a:cubicBezTo>
                  <a:pt x="60177" y="84666"/>
                  <a:pt x="-15418" y="169333"/>
                  <a:pt x="2725" y="254000"/>
                </a:cubicBezTo>
                <a:cubicBezTo>
                  <a:pt x="20868" y="338667"/>
                  <a:pt x="242614" y="516064"/>
                  <a:pt x="244630" y="508000"/>
                </a:cubicBezTo>
                <a:cubicBezTo>
                  <a:pt x="246646" y="499936"/>
                  <a:pt x="-57751" y="260048"/>
                  <a:pt x="14820" y="205619"/>
                </a:cubicBezTo>
                <a:cubicBezTo>
                  <a:pt x="87391" y="151190"/>
                  <a:pt x="595391" y="207635"/>
                  <a:pt x="680058" y="181429"/>
                </a:cubicBezTo>
                <a:cubicBezTo>
                  <a:pt x="764725" y="155223"/>
                  <a:pt x="524836" y="42333"/>
                  <a:pt x="522820" y="48381"/>
                </a:cubicBezTo>
                <a:cubicBezTo>
                  <a:pt x="520804" y="54429"/>
                  <a:pt x="674011" y="129017"/>
                  <a:pt x="667963" y="217715"/>
                </a:cubicBezTo>
                <a:cubicBezTo>
                  <a:pt x="661915" y="306413"/>
                  <a:pt x="478470" y="584604"/>
                  <a:pt x="486534" y="580572"/>
                </a:cubicBezTo>
                <a:cubicBezTo>
                  <a:pt x="494598" y="576540"/>
                  <a:pt x="788915" y="256016"/>
                  <a:pt x="716344" y="193524"/>
                </a:cubicBezTo>
                <a:cubicBezTo>
                  <a:pt x="643773" y="131032"/>
                  <a:pt x="141820" y="231825"/>
                  <a:pt x="51106" y="205619"/>
                </a:cubicBezTo>
                <a:cubicBezTo>
                  <a:pt x="-39608" y="179413"/>
                  <a:pt x="66225" y="107849"/>
                  <a:pt x="172058" y="36286"/>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1775093" y="6223652"/>
            <a:ext cx="632605" cy="307777"/>
          </a:xfrm>
          <a:prstGeom prst="rect">
            <a:avLst/>
          </a:prstGeom>
          <a:noFill/>
        </p:spPr>
        <p:txBody>
          <a:bodyPr wrap="none" rtlCol="0">
            <a:spAutoFit/>
          </a:bodyPr>
          <a:lstStyle/>
          <a:p>
            <a:r>
              <a:rPr lang="en-US" sz="1400" dirty="0" smtClean="0">
                <a:latin typeface="AhnbergHand"/>
                <a:cs typeface="AhnbergHand"/>
              </a:rPr>
              <a:t>CPU</a:t>
            </a:r>
            <a:endParaRPr lang="en-US" sz="1400" dirty="0">
              <a:latin typeface="AhnbergHand"/>
              <a:cs typeface="AhnbergHand"/>
            </a:endParaRPr>
          </a:p>
        </p:txBody>
      </p:sp>
      <p:sp>
        <p:nvSpPr>
          <p:cNvPr id="46" name="TextBox 45"/>
          <p:cNvSpPr txBox="1"/>
          <p:nvPr/>
        </p:nvSpPr>
        <p:spPr>
          <a:xfrm>
            <a:off x="6541758" y="4526228"/>
            <a:ext cx="641938" cy="369332"/>
          </a:xfrm>
          <a:prstGeom prst="rect">
            <a:avLst/>
          </a:prstGeom>
          <a:noFill/>
        </p:spPr>
        <p:txBody>
          <a:bodyPr wrap="none" rtlCol="0">
            <a:spAutoFit/>
          </a:bodyPr>
          <a:lstStyle/>
          <a:p>
            <a:r>
              <a:rPr lang="en-US" dirty="0" smtClean="0">
                <a:latin typeface="AhnbergHand"/>
                <a:cs typeface="AhnbergHand"/>
              </a:rPr>
              <a:t>PHY</a:t>
            </a:r>
            <a:endParaRPr lang="en-US" dirty="0">
              <a:latin typeface="AhnbergHand"/>
              <a:cs typeface="AhnbergHand"/>
            </a:endParaRPr>
          </a:p>
        </p:txBody>
      </p:sp>
      <p:sp>
        <p:nvSpPr>
          <p:cNvPr id="47" name="TextBox 46"/>
          <p:cNvSpPr txBox="1"/>
          <p:nvPr/>
        </p:nvSpPr>
        <p:spPr>
          <a:xfrm>
            <a:off x="3971456" y="4771144"/>
            <a:ext cx="1200552" cy="369332"/>
          </a:xfrm>
          <a:prstGeom prst="rect">
            <a:avLst/>
          </a:prstGeom>
          <a:noFill/>
        </p:spPr>
        <p:txBody>
          <a:bodyPr wrap="none" rtlCol="0">
            <a:spAutoFit/>
          </a:bodyPr>
          <a:lstStyle/>
          <a:p>
            <a:r>
              <a:rPr lang="en-US" dirty="0" smtClean="0">
                <a:latin typeface="AhnbergHand"/>
                <a:cs typeface="AhnbergHand"/>
              </a:rPr>
              <a:t>Network</a:t>
            </a:r>
            <a:endParaRPr lang="en-US" dirty="0">
              <a:latin typeface="AhnbergHand"/>
              <a:cs typeface="AhnbergHand"/>
            </a:endParaRPr>
          </a:p>
        </p:txBody>
      </p:sp>
      <p:sp>
        <p:nvSpPr>
          <p:cNvPr id="48" name="TextBox 47"/>
          <p:cNvSpPr txBox="1"/>
          <p:nvPr/>
        </p:nvSpPr>
        <p:spPr>
          <a:xfrm>
            <a:off x="1636548" y="4639616"/>
            <a:ext cx="1409685" cy="523220"/>
          </a:xfrm>
          <a:prstGeom prst="rect">
            <a:avLst/>
          </a:prstGeom>
          <a:noFill/>
        </p:spPr>
        <p:txBody>
          <a:bodyPr wrap="square" rtlCol="0">
            <a:spAutoFit/>
          </a:bodyPr>
          <a:lstStyle/>
          <a:p>
            <a:r>
              <a:rPr lang="en-US" sz="1400" dirty="0" smtClean="0">
                <a:latin typeface="AhnbergHand"/>
                <a:cs typeface="AhnbergHand"/>
              </a:rPr>
              <a:t>Packet Manager</a:t>
            </a:r>
            <a:endParaRPr lang="en-US" sz="1400" dirty="0">
              <a:latin typeface="AhnbergHand"/>
              <a:cs typeface="AhnbergHand"/>
            </a:endParaRPr>
          </a:p>
        </p:txBody>
      </p:sp>
      <p:sp>
        <p:nvSpPr>
          <p:cNvPr id="49" name="TextBox 48"/>
          <p:cNvSpPr txBox="1"/>
          <p:nvPr/>
        </p:nvSpPr>
        <p:spPr>
          <a:xfrm>
            <a:off x="1583286" y="3652608"/>
            <a:ext cx="894467" cy="369332"/>
          </a:xfrm>
          <a:prstGeom prst="rect">
            <a:avLst/>
          </a:prstGeom>
          <a:noFill/>
        </p:spPr>
        <p:txBody>
          <a:bodyPr wrap="none" rtlCol="0">
            <a:spAutoFit/>
          </a:bodyPr>
          <a:lstStyle/>
          <a:p>
            <a:r>
              <a:rPr lang="en-US" dirty="0" smtClean="0">
                <a:solidFill>
                  <a:schemeClr val="bg1"/>
                </a:solidFill>
                <a:latin typeface="AhnbergHand"/>
                <a:cs typeface="AhnbergHand"/>
              </a:rPr>
              <a:t>DRAM</a:t>
            </a:r>
            <a:endParaRPr lang="en-US" dirty="0">
              <a:solidFill>
                <a:schemeClr val="bg1"/>
              </a:solidFill>
              <a:latin typeface="AhnbergHand"/>
              <a:cs typeface="AhnbergHand"/>
            </a:endParaRPr>
          </a:p>
        </p:txBody>
      </p:sp>
      <p:sp>
        <p:nvSpPr>
          <p:cNvPr id="50" name="TextBox 49"/>
          <p:cNvSpPr txBox="1"/>
          <p:nvPr/>
        </p:nvSpPr>
        <p:spPr>
          <a:xfrm>
            <a:off x="3494402" y="3621323"/>
            <a:ext cx="954107" cy="369332"/>
          </a:xfrm>
          <a:prstGeom prst="rect">
            <a:avLst/>
          </a:prstGeom>
          <a:noFill/>
        </p:spPr>
        <p:txBody>
          <a:bodyPr wrap="none" rtlCol="0">
            <a:spAutoFit/>
          </a:bodyPr>
          <a:lstStyle/>
          <a:p>
            <a:r>
              <a:rPr lang="en-US" dirty="0" smtClean="0">
                <a:latin typeface="AhnbergHand"/>
                <a:cs typeface="AhnbergHand"/>
              </a:rPr>
              <a:t>TCAM</a:t>
            </a:r>
            <a:endParaRPr lang="en-US" dirty="0">
              <a:latin typeface="AhnbergHand"/>
              <a:cs typeface="AhnbergHand"/>
            </a:endParaRPr>
          </a:p>
        </p:txBody>
      </p:sp>
      <p:sp>
        <p:nvSpPr>
          <p:cNvPr id="51" name="TextBox 50"/>
          <p:cNvSpPr txBox="1"/>
          <p:nvPr/>
        </p:nvSpPr>
        <p:spPr>
          <a:xfrm>
            <a:off x="4523619" y="3643013"/>
            <a:ext cx="1035504" cy="369332"/>
          </a:xfrm>
          <a:prstGeom prst="rect">
            <a:avLst/>
          </a:prstGeom>
          <a:noFill/>
        </p:spPr>
        <p:txBody>
          <a:bodyPr wrap="none" rtlCol="0">
            <a:spAutoFit/>
          </a:bodyPr>
          <a:lstStyle/>
          <a:p>
            <a:r>
              <a:rPr lang="en-US" dirty="0" smtClean="0">
                <a:latin typeface="AhnbergHand"/>
                <a:cs typeface="AhnbergHand"/>
              </a:rPr>
              <a:t>*DRAM</a:t>
            </a:r>
            <a:endParaRPr lang="en-US" dirty="0">
              <a:latin typeface="AhnbergHand"/>
              <a:cs typeface="AhnbergHand"/>
            </a:endParaRPr>
          </a:p>
        </p:txBody>
      </p:sp>
      <p:sp>
        <p:nvSpPr>
          <p:cNvPr id="52" name="TextBox 51"/>
          <p:cNvSpPr txBox="1"/>
          <p:nvPr/>
        </p:nvSpPr>
        <p:spPr>
          <a:xfrm>
            <a:off x="8295707" y="4172857"/>
            <a:ext cx="278191" cy="1477328"/>
          </a:xfrm>
          <a:prstGeom prst="rect">
            <a:avLst/>
          </a:prstGeom>
          <a:noFill/>
        </p:spPr>
        <p:txBody>
          <a:bodyPr wrap="square" rtlCol="0">
            <a:spAutoFit/>
          </a:bodyPr>
          <a:lstStyle/>
          <a:p>
            <a:r>
              <a:rPr lang="en-US" dirty="0" smtClean="0">
                <a:latin typeface="AhnbergHand"/>
                <a:cs typeface="AhnbergHand"/>
              </a:rPr>
              <a:t>Media</a:t>
            </a:r>
            <a:endParaRPr lang="en-US" dirty="0">
              <a:latin typeface="AhnbergHand"/>
              <a:cs typeface="AhnbergHand"/>
            </a:endParaRPr>
          </a:p>
        </p:txBody>
      </p:sp>
      <p:sp>
        <p:nvSpPr>
          <p:cNvPr id="53" name="TextBox 52"/>
          <p:cNvSpPr txBox="1"/>
          <p:nvPr/>
        </p:nvSpPr>
        <p:spPr>
          <a:xfrm>
            <a:off x="652079" y="3802266"/>
            <a:ext cx="278191" cy="2308324"/>
          </a:xfrm>
          <a:prstGeom prst="rect">
            <a:avLst/>
          </a:prstGeom>
          <a:noFill/>
        </p:spPr>
        <p:txBody>
          <a:bodyPr wrap="square" rtlCol="0">
            <a:spAutoFit/>
          </a:bodyPr>
          <a:lstStyle/>
          <a:p>
            <a:r>
              <a:rPr lang="en-US" sz="1600" dirty="0" smtClean="0">
                <a:latin typeface="AhnbergHand"/>
                <a:cs typeface="AhnbergHand"/>
              </a:rPr>
              <a:t>Backplane</a:t>
            </a:r>
            <a:endParaRPr lang="en-US" sz="1600" dirty="0">
              <a:latin typeface="AhnbergHand"/>
              <a:cs typeface="AhnbergHand"/>
            </a:endParaRPr>
          </a:p>
        </p:txBody>
      </p:sp>
      <p:sp>
        <p:nvSpPr>
          <p:cNvPr id="54" name="Freeform 53"/>
          <p:cNvSpPr/>
          <p:nvPr/>
        </p:nvSpPr>
        <p:spPr>
          <a:xfrm>
            <a:off x="1947333" y="4100286"/>
            <a:ext cx="278191" cy="483425"/>
          </a:xfrm>
          <a:custGeom>
            <a:avLst/>
            <a:gdLst>
              <a:gd name="connsiteX0" fmla="*/ 0 w 278191"/>
              <a:gd name="connsiteY0" fmla="*/ 374952 h 483425"/>
              <a:gd name="connsiteX1" fmla="*/ 145143 w 278191"/>
              <a:gd name="connsiteY1" fmla="*/ 471714 h 483425"/>
              <a:gd name="connsiteX2" fmla="*/ 278191 w 278191"/>
              <a:gd name="connsiteY2" fmla="*/ 350762 h 483425"/>
              <a:gd name="connsiteX3" fmla="*/ 145143 w 278191"/>
              <a:gd name="connsiteY3" fmla="*/ 471714 h 483425"/>
              <a:gd name="connsiteX4" fmla="*/ 108857 w 278191"/>
              <a:gd name="connsiteY4" fmla="*/ 0 h 48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91" h="483425">
                <a:moveTo>
                  <a:pt x="0" y="374952"/>
                </a:moveTo>
                <a:cubicBezTo>
                  <a:pt x="49389" y="425349"/>
                  <a:pt x="98778" y="475746"/>
                  <a:pt x="145143" y="471714"/>
                </a:cubicBezTo>
                <a:cubicBezTo>
                  <a:pt x="191508" y="467682"/>
                  <a:pt x="278191" y="350762"/>
                  <a:pt x="278191" y="350762"/>
                </a:cubicBezTo>
                <a:cubicBezTo>
                  <a:pt x="278191" y="350762"/>
                  <a:pt x="173365" y="530174"/>
                  <a:pt x="145143" y="471714"/>
                </a:cubicBezTo>
                <a:cubicBezTo>
                  <a:pt x="116921" y="413254"/>
                  <a:pt x="129016" y="66524"/>
                  <a:pt x="108857"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1874762" y="4087338"/>
            <a:ext cx="350762" cy="133900"/>
          </a:xfrm>
          <a:custGeom>
            <a:avLst/>
            <a:gdLst>
              <a:gd name="connsiteX0" fmla="*/ 0 w 350762"/>
              <a:gd name="connsiteY0" fmla="*/ 133900 h 133900"/>
              <a:gd name="connsiteX1" fmla="*/ 157238 w 350762"/>
              <a:gd name="connsiteY1" fmla="*/ 852 h 133900"/>
              <a:gd name="connsiteX2" fmla="*/ 350762 w 350762"/>
              <a:gd name="connsiteY2" fmla="*/ 73424 h 133900"/>
            </a:gdLst>
            <a:ahLst/>
            <a:cxnLst>
              <a:cxn ang="0">
                <a:pos x="connsiteX0" y="connsiteY0"/>
              </a:cxn>
              <a:cxn ang="0">
                <a:pos x="connsiteX1" y="connsiteY1"/>
              </a:cxn>
              <a:cxn ang="0">
                <a:pos x="connsiteX2" y="connsiteY2"/>
              </a:cxn>
            </a:cxnLst>
            <a:rect l="l" t="t" r="r" b="b"/>
            <a:pathLst>
              <a:path w="350762" h="133900">
                <a:moveTo>
                  <a:pt x="0" y="133900"/>
                </a:moveTo>
                <a:cubicBezTo>
                  <a:pt x="49389" y="72415"/>
                  <a:pt x="98778" y="10931"/>
                  <a:pt x="157238" y="852"/>
                </a:cubicBezTo>
                <a:cubicBezTo>
                  <a:pt x="215698" y="-9227"/>
                  <a:pt x="350762" y="73424"/>
                  <a:pt x="350762" y="7342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4139006" y="4186297"/>
            <a:ext cx="345386" cy="458274"/>
          </a:xfrm>
          <a:custGeom>
            <a:avLst/>
            <a:gdLst>
              <a:gd name="connsiteX0" fmla="*/ 324137 w 345386"/>
              <a:gd name="connsiteY0" fmla="*/ 458274 h 458274"/>
              <a:gd name="connsiteX1" fmla="*/ 312042 w 345386"/>
              <a:gd name="connsiteY1" fmla="*/ 155893 h 458274"/>
              <a:gd name="connsiteX2" fmla="*/ 9661 w 345386"/>
              <a:gd name="connsiteY2" fmla="*/ 34941 h 458274"/>
              <a:gd name="connsiteX3" fmla="*/ 70137 w 345386"/>
              <a:gd name="connsiteY3" fmla="*/ 155893 h 458274"/>
              <a:gd name="connsiteX4" fmla="*/ 21756 w 345386"/>
              <a:gd name="connsiteY4" fmla="*/ 10751 h 458274"/>
              <a:gd name="connsiteX5" fmla="*/ 215280 w 345386"/>
              <a:gd name="connsiteY5" fmla="*/ 10751 h 45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86" h="458274">
                <a:moveTo>
                  <a:pt x="324137" y="458274"/>
                </a:moveTo>
                <a:cubicBezTo>
                  <a:pt x="344296" y="342361"/>
                  <a:pt x="364455" y="226448"/>
                  <a:pt x="312042" y="155893"/>
                </a:cubicBezTo>
                <a:cubicBezTo>
                  <a:pt x="259629" y="85338"/>
                  <a:pt x="49978" y="34941"/>
                  <a:pt x="9661" y="34941"/>
                </a:cubicBezTo>
                <a:cubicBezTo>
                  <a:pt x="-30656" y="34941"/>
                  <a:pt x="68121" y="159925"/>
                  <a:pt x="70137" y="155893"/>
                </a:cubicBezTo>
                <a:cubicBezTo>
                  <a:pt x="72153" y="151861"/>
                  <a:pt x="-2435" y="34941"/>
                  <a:pt x="21756" y="10751"/>
                </a:cubicBezTo>
                <a:cubicBezTo>
                  <a:pt x="45946" y="-13439"/>
                  <a:pt x="215280" y="10751"/>
                  <a:pt x="215280" y="10751"/>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4507392" y="4212322"/>
            <a:ext cx="492845" cy="420154"/>
          </a:xfrm>
          <a:custGeom>
            <a:avLst/>
            <a:gdLst>
              <a:gd name="connsiteX0" fmla="*/ 16227 w 492845"/>
              <a:gd name="connsiteY0" fmla="*/ 420154 h 420154"/>
              <a:gd name="connsiteX1" fmla="*/ 52513 w 492845"/>
              <a:gd name="connsiteY1" fmla="*/ 154059 h 420154"/>
              <a:gd name="connsiteX2" fmla="*/ 451656 w 492845"/>
              <a:gd name="connsiteY2" fmla="*/ 33107 h 420154"/>
              <a:gd name="connsiteX3" fmla="*/ 197656 w 492845"/>
              <a:gd name="connsiteY3" fmla="*/ 21011 h 420154"/>
              <a:gd name="connsiteX4" fmla="*/ 475846 w 492845"/>
              <a:gd name="connsiteY4" fmla="*/ 8916 h 420154"/>
              <a:gd name="connsiteX5" fmla="*/ 463751 w 492845"/>
              <a:gd name="connsiteY5" fmla="*/ 166154 h 4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845" h="420154">
                <a:moveTo>
                  <a:pt x="16227" y="420154"/>
                </a:moveTo>
                <a:cubicBezTo>
                  <a:pt x="-1916" y="319360"/>
                  <a:pt x="-20059" y="218567"/>
                  <a:pt x="52513" y="154059"/>
                </a:cubicBezTo>
                <a:cubicBezTo>
                  <a:pt x="125085" y="89551"/>
                  <a:pt x="427465" y="55282"/>
                  <a:pt x="451656" y="33107"/>
                </a:cubicBezTo>
                <a:cubicBezTo>
                  <a:pt x="475847" y="10932"/>
                  <a:pt x="193624" y="25043"/>
                  <a:pt x="197656" y="21011"/>
                </a:cubicBezTo>
                <a:cubicBezTo>
                  <a:pt x="201688" y="16979"/>
                  <a:pt x="431497" y="-15275"/>
                  <a:pt x="475846" y="8916"/>
                </a:cubicBezTo>
                <a:cubicBezTo>
                  <a:pt x="520195" y="33106"/>
                  <a:pt x="463751" y="166154"/>
                  <a:pt x="463751" y="16615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293810" y="4511524"/>
            <a:ext cx="459619" cy="170456"/>
          </a:xfrm>
          <a:custGeom>
            <a:avLst/>
            <a:gdLst>
              <a:gd name="connsiteX0" fmla="*/ 0 w 459619"/>
              <a:gd name="connsiteY0" fmla="*/ 0 h 170456"/>
              <a:gd name="connsiteX1" fmla="*/ 169333 w 459619"/>
              <a:gd name="connsiteY1" fmla="*/ 169333 h 170456"/>
              <a:gd name="connsiteX2" fmla="*/ 459619 w 459619"/>
              <a:gd name="connsiteY2" fmla="*/ 60476 h 170456"/>
            </a:gdLst>
            <a:ahLst/>
            <a:cxnLst>
              <a:cxn ang="0">
                <a:pos x="connsiteX0" y="connsiteY0"/>
              </a:cxn>
              <a:cxn ang="0">
                <a:pos x="connsiteX1" y="connsiteY1"/>
              </a:cxn>
              <a:cxn ang="0">
                <a:pos x="connsiteX2" y="connsiteY2"/>
              </a:cxn>
            </a:cxnLst>
            <a:rect l="l" t="t" r="r" b="b"/>
            <a:pathLst>
              <a:path w="459619" h="170456">
                <a:moveTo>
                  <a:pt x="0" y="0"/>
                </a:moveTo>
                <a:cubicBezTo>
                  <a:pt x="46365" y="79627"/>
                  <a:pt x="92730" y="159254"/>
                  <a:pt x="169333" y="169333"/>
                </a:cubicBezTo>
                <a:cubicBezTo>
                  <a:pt x="245936" y="179412"/>
                  <a:pt x="352777" y="119944"/>
                  <a:pt x="459619" y="6047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1161143" y="5890381"/>
            <a:ext cx="447813" cy="532226"/>
          </a:xfrm>
          <a:custGeom>
            <a:avLst/>
            <a:gdLst>
              <a:gd name="connsiteX0" fmla="*/ 241905 w 447813"/>
              <a:gd name="connsiteY0" fmla="*/ 290286 h 532226"/>
              <a:gd name="connsiteX1" fmla="*/ 447524 w 447813"/>
              <a:gd name="connsiteY1" fmla="*/ 411238 h 532226"/>
              <a:gd name="connsiteX2" fmla="*/ 290286 w 447813"/>
              <a:gd name="connsiteY2" fmla="*/ 532190 h 532226"/>
              <a:gd name="connsiteX3" fmla="*/ 435428 w 447813"/>
              <a:gd name="connsiteY3" fmla="*/ 423333 h 532226"/>
              <a:gd name="connsiteX4" fmla="*/ 60476 w 447813"/>
              <a:gd name="connsiteY4" fmla="*/ 362857 h 532226"/>
              <a:gd name="connsiteX5" fmla="*/ 0 w 447813"/>
              <a:gd name="connsiteY5" fmla="*/ 0 h 5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13" h="532226">
                <a:moveTo>
                  <a:pt x="241905" y="290286"/>
                </a:moveTo>
                <a:cubicBezTo>
                  <a:pt x="340683" y="330603"/>
                  <a:pt x="439461" y="370921"/>
                  <a:pt x="447524" y="411238"/>
                </a:cubicBezTo>
                <a:cubicBezTo>
                  <a:pt x="455587" y="451555"/>
                  <a:pt x="292302" y="530174"/>
                  <a:pt x="290286" y="532190"/>
                </a:cubicBezTo>
                <a:cubicBezTo>
                  <a:pt x="288270" y="534206"/>
                  <a:pt x="473730" y="451555"/>
                  <a:pt x="435428" y="423333"/>
                </a:cubicBezTo>
                <a:cubicBezTo>
                  <a:pt x="397126" y="395111"/>
                  <a:pt x="133047" y="433412"/>
                  <a:pt x="60476" y="362857"/>
                </a:cubicBezTo>
                <a:cubicBezTo>
                  <a:pt x="-12095" y="292302"/>
                  <a:pt x="24190" y="62492"/>
                  <a:pt x="0"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1039462" y="5708894"/>
            <a:ext cx="266878" cy="362916"/>
          </a:xfrm>
          <a:custGeom>
            <a:avLst/>
            <a:gdLst>
              <a:gd name="connsiteX0" fmla="*/ 109586 w 266878"/>
              <a:gd name="connsiteY0" fmla="*/ 169392 h 362916"/>
              <a:gd name="connsiteX1" fmla="*/ 24919 w 266878"/>
              <a:gd name="connsiteY1" fmla="*/ 121011 h 362916"/>
              <a:gd name="connsiteX2" fmla="*/ 266824 w 266878"/>
              <a:gd name="connsiteY2" fmla="*/ 58 h 362916"/>
              <a:gd name="connsiteX3" fmla="*/ 728 w 266878"/>
              <a:gd name="connsiteY3" fmla="*/ 108916 h 362916"/>
              <a:gd name="connsiteX4" fmla="*/ 182157 w 266878"/>
              <a:gd name="connsiteY4" fmla="*/ 362916 h 36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8" h="362916">
                <a:moveTo>
                  <a:pt x="109586" y="169392"/>
                </a:moveTo>
                <a:cubicBezTo>
                  <a:pt x="54149" y="159312"/>
                  <a:pt x="-1287" y="149233"/>
                  <a:pt x="24919" y="121011"/>
                </a:cubicBezTo>
                <a:cubicBezTo>
                  <a:pt x="51125" y="92789"/>
                  <a:pt x="270856" y="2074"/>
                  <a:pt x="266824" y="58"/>
                </a:cubicBezTo>
                <a:cubicBezTo>
                  <a:pt x="262792" y="-1958"/>
                  <a:pt x="14839" y="48440"/>
                  <a:pt x="728" y="108916"/>
                </a:cubicBezTo>
                <a:cubicBezTo>
                  <a:pt x="-13383" y="169392"/>
                  <a:pt x="182157" y="362916"/>
                  <a:pt x="182157" y="36291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5000237" y="2232947"/>
            <a:ext cx="2405483" cy="369332"/>
          </a:xfrm>
          <a:prstGeom prst="rect">
            <a:avLst/>
          </a:prstGeom>
          <a:noFill/>
        </p:spPr>
        <p:txBody>
          <a:bodyPr wrap="none" rtlCol="0">
            <a:spAutoFit/>
          </a:bodyPr>
          <a:lstStyle/>
          <a:p>
            <a:r>
              <a:rPr lang="en-US" dirty="0" smtClean="0">
                <a:latin typeface="AhnbergHand"/>
                <a:cs typeface="AhnbergHand"/>
              </a:rPr>
              <a:t>FIB Lookup Bank</a:t>
            </a:r>
            <a:endParaRPr lang="en-US" dirty="0">
              <a:latin typeface="AhnbergHand"/>
              <a:cs typeface="AhnbergHand"/>
            </a:endParaRPr>
          </a:p>
        </p:txBody>
      </p:sp>
      <p:sp>
        <p:nvSpPr>
          <p:cNvPr id="62" name="Freeform 61"/>
          <p:cNvSpPr/>
          <p:nvPr/>
        </p:nvSpPr>
        <p:spPr>
          <a:xfrm>
            <a:off x="4781515" y="2709333"/>
            <a:ext cx="987914" cy="793737"/>
          </a:xfrm>
          <a:custGeom>
            <a:avLst/>
            <a:gdLst>
              <a:gd name="connsiteX0" fmla="*/ 987914 w 987914"/>
              <a:gd name="connsiteY0" fmla="*/ 0 h 793737"/>
              <a:gd name="connsiteX1" fmla="*/ 44485 w 987914"/>
              <a:gd name="connsiteY1" fmla="*/ 762000 h 793737"/>
              <a:gd name="connsiteX2" fmla="*/ 141247 w 987914"/>
              <a:gd name="connsiteY2" fmla="*/ 459619 h 793737"/>
              <a:gd name="connsiteX3" fmla="*/ 32390 w 987914"/>
              <a:gd name="connsiteY3" fmla="*/ 774096 h 793737"/>
              <a:gd name="connsiteX4" fmla="*/ 528295 w 987914"/>
              <a:gd name="connsiteY4" fmla="*/ 762000 h 793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914" h="793737">
                <a:moveTo>
                  <a:pt x="987914" y="0"/>
                </a:moveTo>
                <a:cubicBezTo>
                  <a:pt x="586755" y="342698"/>
                  <a:pt x="185596" y="685397"/>
                  <a:pt x="44485" y="762000"/>
                </a:cubicBezTo>
                <a:cubicBezTo>
                  <a:pt x="-96626" y="838603"/>
                  <a:pt x="143263" y="457603"/>
                  <a:pt x="141247" y="459619"/>
                </a:cubicBezTo>
                <a:cubicBezTo>
                  <a:pt x="139231" y="461635"/>
                  <a:pt x="-32118" y="723699"/>
                  <a:pt x="32390" y="774096"/>
                </a:cubicBezTo>
                <a:cubicBezTo>
                  <a:pt x="96898" y="824493"/>
                  <a:pt x="528295" y="762000"/>
                  <a:pt x="528295" y="7620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1337851" y="2757714"/>
            <a:ext cx="1973374" cy="369332"/>
          </a:xfrm>
          <a:prstGeom prst="rect">
            <a:avLst/>
          </a:prstGeom>
          <a:noFill/>
        </p:spPr>
        <p:txBody>
          <a:bodyPr wrap="none" rtlCol="0">
            <a:spAutoFit/>
          </a:bodyPr>
          <a:lstStyle/>
          <a:p>
            <a:r>
              <a:rPr lang="en-US" dirty="0" smtClean="0">
                <a:latin typeface="AhnbergHand"/>
                <a:cs typeface="AhnbergHand"/>
              </a:rPr>
              <a:t>Packet Buffer</a:t>
            </a:r>
            <a:endParaRPr lang="en-US" dirty="0">
              <a:latin typeface="AhnbergHand"/>
              <a:cs typeface="AhnbergHand"/>
            </a:endParaRPr>
          </a:p>
        </p:txBody>
      </p:sp>
      <p:sp>
        <p:nvSpPr>
          <p:cNvPr id="64" name="Freeform 63"/>
          <p:cNvSpPr/>
          <p:nvPr/>
        </p:nvSpPr>
        <p:spPr>
          <a:xfrm>
            <a:off x="1753810" y="3144762"/>
            <a:ext cx="316816" cy="392064"/>
          </a:xfrm>
          <a:custGeom>
            <a:avLst/>
            <a:gdLst>
              <a:gd name="connsiteX0" fmla="*/ 0 w 316816"/>
              <a:gd name="connsiteY0" fmla="*/ 0 h 392064"/>
              <a:gd name="connsiteX1" fmla="*/ 278190 w 316816"/>
              <a:gd name="connsiteY1" fmla="*/ 387048 h 392064"/>
              <a:gd name="connsiteX2" fmla="*/ 314476 w 316816"/>
              <a:gd name="connsiteY2" fmla="*/ 229809 h 392064"/>
              <a:gd name="connsiteX3" fmla="*/ 278190 w 316816"/>
              <a:gd name="connsiteY3" fmla="*/ 374952 h 392064"/>
              <a:gd name="connsiteX4" fmla="*/ 36285 w 316816"/>
              <a:gd name="connsiteY4" fmla="*/ 314476 h 39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16" h="392064">
                <a:moveTo>
                  <a:pt x="0" y="0"/>
                </a:moveTo>
                <a:cubicBezTo>
                  <a:pt x="112888" y="174373"/>
                  <a:pt x="225777" y="348747"/>
                  <a:pt x="278190" y="387048"/>
                </a:cubicBezTo>
                <a:cubicBezTo>
                  <a:pt x="330603" y="425349"/>
                  <a:pt x="314476" y="231825"/>
                  <a:pt x="314476" y="229809"/>
                </a:cubicBezTo>
                <a:cubicBezTo>
                  <a:pt x="314476" y="227793"/>
                  <a:pt x="324555" y="360841"/>
                  <a:pt x="278190" y="374952"/>
                </a:cubicBezTo>
                <a:cubicBezTo>
                  <a:pt x="231825" y="389063"/>
                  <a:pt x="36285" y="314476"/>
                  <a:pt x="36285" y="31447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7517888" y="6606263"/>
            <a:ext cx="1659429" cy="276999"/>
          </a:xfrm>
          <a:prstGeom prst="rect">
            <a:avLst/>
          </a:prstGeom>
          <a:noFill/>
        </p:spPr>
        <p:txBody>
          <a:bodyPr wrap="none" rtlCol="0">
            <a:spAutoFit/>
          </a:bodyPr>
          <a:lstStyle/>
          <a:p>
            <a:r>
              <a:rPr lang="en-US" sz="1200" dirty="0" smtClean="0"/>
              <a:t>Thanks to Greg Hankins</a:t>
            </a:r>
            <a:endParaRPr lang="en-US" sz="1200" dirty="0"/>
          </a:p>
        </p:txBody>
      </p:sp>
    </p:spTree>
    <p:extLst>
      <p:ext uri="{BB962C8B-B14F-4D97-AF65-F5344CB8AC3E}">
        <p14:creationId xmlns:p14="http://schemas.microsoft.com/office/powerpoint/2010/main" val="726815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Inside a line card</a:t>
            </a:r>
            <a:endParaRPr lang="en-US" dirty="0">
              <a:solidFill>
                <a:srgbClr val="984807"/>
              </a:solidFill>
              <a:latin typeface="Powderfinger Type"/>
              <a:cs typeface="Powderfinger Type"/>
            </a:endParaRPr>
          </a:p>
        </p:txBody>
      </p:sp>
      <p:pic>
        <p:nvPicPr>
          <p:cNvPr id="3" name="Picture 2" descr="Screen Shot 2014-08-19 at 12.59.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9" y="1245809"/>
            <a:ext cx="2337921" cy="1511905"/>
          </a:xfrm>
          <a:prstGeom prst="rect">
            <a:avLst/>
          </a:prstGeom>
        </p:spPr>
      </p:pic>
      <p:sp>
        <p:nvSpPr>
          <p:cNvPr id="4" name="Freeform 3"/>
          <p:cNvSpPr/>
          <p:nvPr/>
        </p:nvSpPr>
        <p:spPr>
          <a:xfrm>
            <a:off x="1074136" y="1317378"/>
            <a:ext cx="945769" cy="915569"/>
          </a:xfrm>
          <a:custGeom>
            <a:avLst/>
            <a:gdLst>
              <a:gd name="connsiteX0" fmla="*/ 861102 w 945769"/>
              <a:gd name="connsiteY0" fmla="*/ 351765 h 915569"/>
              <a:gd name="connsiteX1" fmla="*/ 353102 w 945769"/>
              <a:gd name="connsiteY1" fmla="*/ 1003 h 915569"/>
              <a:gd name="connsiteX2" fmla="*/ 2340 w 945769"/>
              <a:gd name="connsiteY2" fmla="*/ 267098 h 915569"/>
              <a:gd name="connsiteX3" fmla="*/ 232150 w 945769"/>
              <a:gd name="connsiteY3" fmla="*/ 859765 h 915569"/>
              <a:gd name="connsiteX4" fmla="*/ 824816 w 945769"/>
              <a:gd name="connsiteY4" fmla="*/ 823479 h 915569"/>
              <a:gd name="connsiteX5" fmla="*/ 945769 w 945769"/>
              <a:gd name="connsiteY5" fmla="*/ 267098 h 9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69" h="915569">
                <a:moveTo>
                  <a:pt x="861102" y="351765"/>
                </a:moveTo>
                <a:cubicBezTo>
                  <a:pt x="678665" y="183439"/>
                  <a:pt x="496229" y="15114"/>
                  <a:pt x="353102" y="1003"/>
                </a:cubicBezTo>
                <a:cubicBezTo>
                  <a:pt x="209975" y="-13108"/>
                  <a:pt x="22499" y="123971"/>
                  <a:pt x="2340" y="267098"/>
                </a:cubicBezTo>
                <a:cubicBezTo>
                  <a:pt x="-17819" y="410225"/>
                  <a:pt x="95071" y="767035"/>
                  <a:pt x="232150" y="859765"/>
                </a:cubicBezTo>
                <a:cubicBezTo>
                  <a:pt x="369229" y="952495"/>
                  <a:pt x="705880" y="922257"/>
                  <a:pt x="824816" y="823479"/>
                </a:cubicBezTo>
                <a:cubicBezTo>
                  <a:pt x="943752" y="724701"/>
                  <a:pt x="945769" y="267098"/>
                  <a:pt x="945769" y="26709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030520" y="1884584"/>
            <a:ext cx="1806819" cy="786881"/>
          </a:xfrm>
          <a:custGeom>
            <a:avLst/>
            <a:gdLst>
              <a:gd name="connsiteX0" fmla="*/ 86147 w 1806819"/>
              <a:gd name="connsiteY0" fmla="*/ 38559 h 786881"/>
              <a:gd name="connsiteX1" fmla="*/ 134528 w 1806819"/>
              <a:gd name="connsiteY1" fmla="*/ 14368 h 786881"/>
              <a:gd name="connsiteX2" fmla="*/ 1356147 w 1806819"/>
              <a:gd name="connsiteY2" fmla="*/ 232083 h 786881"/>
              <a:gd name="connsiteX3" fmla="*/ 1731099 w 1806819"/>
              <a:gd name="connsiteY3" fmla="*/ 752178 h 786881"/>
              <a:gd name="connsiteX4" fmla="*/ 1803670 w 1806819"/>
              <a:gd name="connsiteY4" fmla="*/ 377226 h 786881"/>
              <a:gd name="connsiteX5" fmla="*/ 1731099 w 1806819"/>
              <a:gd name="connsiteY5" fmla="*/ 776368 h 786881"/>
              <a:gd name="connsiteX6" fmla="*/ 1211004 w 1806819"/>
              <a:gd name="connsiteY6" fmla="*/ 679606 h 78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819" h="786881">
                <a:moveTo>
                  <a:pt x="86147" y="38559"/>
                </a:moveTo>
                <a:cubicBezTo>
                  <a:pt x="4504" y="10336"/>
                  <a:pt x="-77139" y="-17886"/>
                  <a:pt x="134528" y="14368"/>
                </a:cubicBezTo>
                <a:cubicBezTo>
                  <a:pt x="346195" y="46622"/>
                  <a:pt x="1090052" y="109115"/>
                  <a:pt x="1356147" y="232083"/>
                </a:cubicBezTo>
                <a:cubicBezTo>
                  <a:pt x="1622242" y="355051"/>
                  <a:pt x="1656512" y="727988"/>
                  <a:pt x="1731099" y="752178"/>
                </a:cubicBezTo>
                <a:cubicBezTo>
                  <a:pt x="1805686" y="776369"/>
                  <a:pt x="1803670" y="373194"/>
                  <a:pt x="1803670" y="377226"/>
                </a:cubicBezTo>
                <a:cubicBezTo>
                  <a:pt x="1803670" y="381258"/>
                  <a:pt x="1829877" y="725971"/>
                  <a:pt x="1731099" y="776368"/>
                </a:cubicBezTo>
                <a:cubicBezTo>
                  <a:pt x="1632321" y="826765"/>
                  <a:pt x="1211004" y="679606"/>
                  <a:pt x="1211004" y="67960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01524" y="3051336"/>
            <a:ext cx="7848746" cy="3685912"/>
          </a:xfrm>
          <a:custGeom>
            <a:avLst/>
            <a:gdLst>
              <a:gd name="connsiteX0" fmla="*/ 0 w 7848746"/>
              <a:gd name="connsiteY0" fmla="*/ 359521 h 3685912"/>
              <a:gd name="connsiteX1" fmla="*/ 84666 w 7848746"/>
              <a:gd name="connsiteY1" fmla="*/ 2004474 h 3685912"/>
              <a:gd name="connsiteX2" fmla="*/ 108857 w 7848746"/>
              <a:gd name="connsiteY2" fmla="*/ 3528474 h 3685912"/>
              <a:gd name="connsiteX3" fmla="*/ 254000 w 7848746"/>
              <a:gd name="connsiteY3" fmla="*/ 3637331 h 3685912"/>
              <a:gd name="connsiteX4" fmla="*/ 6277428 w 7848746"/>
              <a:gd name="connsiteY4" fmla="*/ 3564759 h 3685912"/>
              <a:gd name="connsiteX5" fmla="*/ 7583714 w 7848746"/>
              <a:gd name="connsiteY5" fmla="*/ 3552664 h 3685912"/>
              <a:gd name="connsiteX6" fmla="*/ 7789333 w 7848746"/>
              <a:gd name="connsiteY6" fmla="*/ 3395426 h 3685912"/>
              <a:gd name="connsiteX7" fmla="*/ 7837714 w 7848746"/>
              <a:gd name="connsiteY7" fmla="*/ 528854 h 3685912"/>
              <a:gd name="connsiteX8" fmla="*/ 7837714 w 7848746"/>
              <a:gd name="connsiteY8" fmla="*/ 32950 h 3685912"/>
              <a:gd name="connsiteX9" fmla="*/ 7716762 w 7848746"/>
              <a:gd name="connsiteY9" fmla="*/ 45045 h 3685912"/>
              <a:gd name="connsiteX10" fmla="*/ 3156857 w 7848746"/>
              <a:gd name="connsiteY10" fmla="*/ 165997 h 3685912"/>
              <a:gd name="connsiteX11" fmla="*/ 24190 w 7848746"/>
              <a:gd name="connsiteY11" fmla="*/ 226474 h 36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48746" h="3685912">
                <a:moveTo>
                  <a:pt x="0" y="359521"/>
                </a:moveTo>
                <a:cubicBezTo>
                  <a:pt x="33261" y="917918"/>
                  <a:pt x="66523" y="1476315"/>
                  <a:pt x="84666" y="2004474"/>
                </a:cubicBezTo>
                <a:cubicBezTo>
                  <a:pt x="102809" y="2532633"/>
                  <a:pt x="80635" y="3256331"/>
                  <a:pt x="108857" y="3528474"/>
                </a:cubicBezTo>
                <a:cubicBezTo>
                  <a:pt x="137079" y="3800617"/>
                  <a:pt x="254000" y="3637331"/>
                  <a:pt x="254000" y="3637331"/>
                </a:cubicBezTo>
                <a:lnTo>
                  <a:pt x="6277428" y="3564759"/>
                </a:lnTo>
                <a:lnTo>
                  <a:pt x="7583714" y="3552664"/>
                </a:lnTo>
                <a:cubicBezTo>
                  <a:pt x="7835698" y="3524442"/>
                  <a:pt x="7747000" y="3899394"/>
                  <a:pt x="7789333" y="3395426"/>
                </a:cubicBezTo>
                <a:cubicBezTo>
                  <a:pt x="7831666" y="2891458"/>
                  <a:pt x="7829651" y="1089267"/>
                  <a:pt x="7837714" y="528854"/>
                </a:cubicBezTo>
                <a:cubicBezTo>
                  <a:pt x="7845778" y="-31559"/>
                  <a:pt x="7857873" y="113585"/>
                  <a:pt x="7837714" y="32950"/>
                </a:cubicBezTo>
                <a:cubicBezTo>
                  <a:pt x="7817555" y="-47685"/>
                  <a:pt x="7716762" y="45045"/>
                  <a:pt x="7716762" y="45045"/>
                </a:cubicBezTo>
                <a:lnTo>
                  <a:pt x="3156857" y="165997"/>
                </a:lnTo>
                <a:lnTo>
                  <a:pt x="24190" y="22647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906080" y="3253619"/>
            <a:ext cx="7644190" cy="3350381"/>
          </a:xfrm>
          <a:custGeom>
            <a:avLst/>
            <a:gdLst>
              <a:gd name="connsiteX0" fmla="*/ 0 w 7644190"/>
              <a:gd name="connsiteY0" fmla="*/ 169333 h 3350381"/>
              <a:gd name="connsiteX1" fmla="*/ 108857 w 7644190"/>
              <a:gd name="connsiteY1" fmla="*/ 3350381 h 3350381"/>
              <a:gd name="connsiteX2" fmla="*/ 7474857 w 7644190"/>
              <a:gd name="connsiteY2" fmla="*/ 3217333 h 3350381"/>
              <a:gd name="connsiteX3" fmla="*/ 7644190 w 7644190"/>
              <a:gd name="connsiteY3" fmla="*/ 0 h 3350381"/>
              <a:gd name="connsiteX4" fmla="*/ 0 w 7644190"/>
              <a:gd name="connsiteY4" fmla="*/ 169333 h 335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190" h="3350381">
                <a:moveTo>
                  <a:pt x="0" y="169333"/>
                </a:moveTo>
                <a:lnTo>
                  <a:pt x="108857" y="3350381"/>
                </a:lnTo>
                <a:lnTo>
                  <a:pt x="7474857" y="3217333"/>
                </a:lnTo>
                <a:lnTo>
                  <a:pt x="7644190" y="0"/>
                </a:lnTo>
                <a:lnTo>
                  <a:pt x="0" y="169333"/>
                </a:lnTo>
                <a:close/>
              </a:path>
            </a:pathLst>
          </a:custGeom>
          <a:solidFill>
            <a:srgbClr val="EFF0F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Freeform 29"/>
          <p:cNvSpPr/>
          <p:nvPr/>
        </p:nvSpPr>
        <p:spPr>
          <a:xfrm>
            <a:off x="8242679" y="3652608"/>
            <a:ext cx="423783" cy="2626373"/>
          </a:xfrm>
          <a:custGeom>
            <a:avLst/>
            <a:gdLst>
              <a:gd name="connsiteX0" fmla="*/ 11036 w 400742"/>
              <a:gd name="connsiteY0" fmla="*/ 176084 h 2717738"/>
              <a:gd name="connsiteX1" fmla="*/ 289226 w 400742"/>
              <a:gd name="connsiteY1" fmla="*/ 163989 h 2717738"/>
              <a:gd name="connsiteX2" fmla="*/ 349702 w 400742"/>
              <a:gd name="connsiteY2" fmla="*/ 151893 h 2717738"/>
              <a:gd name="connsiteX3" fmla="*/ 349702 w 400742"/>
              <a:gd name="connsiteY3" fmla="*/ 1192084 h 2717738"/>
              <a:gd name="connsiteX4" fmla="*/ 385988 w 400742"/>
              <a:gd name="connsiteY4" fmla="*/ 2292750 h 2717738"/>
              <a:gd name="connsiteX5" fmla="*/ 398083 w 400742"/>
              <a:gd name="connsiteY5" fmla="*/ 2607227 h 2717738"/>
              <a:gd name="connsiteX6" fmla="*/ 337607 w 400742"/>
              <a:gd name="connsiteY6" fmla="*/ 2619322 h 2717738"/>
              <a:gd name="connsiteX7" fmla="*/ 71512 w 400742"/>
              <a:gd name="connsiteY7" fmla="*/ 2619322 h 2717738"/>
              <a:gd name="connsiteX8" fmla="*/ 59417 w 400742"/>
              <a:gd name="connsiteY8" fmla="*/ 2510465 h 2717738"/>
              <a:gd name="connsiteX9" fmla="*/ 11036 w 400742"/>
              <a:gd name="connsiteY9" fmla="*/ 176084 h 2717738"/>
              <a:gd name="connsiteX0" fmla="*/ 8906 w 422803"/>
              <a:gd name="connsiteY0" fmla="*/ 298993 h 2634928"/>
              <a:gd name="connsiteX1" fmla="*/ 311287 w 422803"/>
              <a:gd name="connsiteY1" fmla="*/ 93375 h 2634928"/>
              <a:gd name="connsiteX2" fmla="*/ 371763 w 422803"/>
              <a:gd name="connsiteY2" fmla="*/ 81279 h 2634928"/>
              <a:gd name="connsiteX3" fmla="*/ 371763 w 422803"/>
              <a:gd name="connsiteY3" fmla="*/ 1121470 h 2634928"/>
              <a:gd name="connsiteX4" fmla="*/ 408049 w 422803"/>
              <a:gd name="connsiteY4" fmla="*/ 2222136 h 2634928"/>
              <a:gd name="connsiteX5" fmla="*/ 420144 w 422803"/>
              <a:gd name="connsiteY5" fmla="*/ 2536613 h 2634928"/>
              <a:gd name="connsiteX6" fmla="*/ 359668 w 422803"/>
              <a:gd name="connsiteY6" fmla="*/ 2548708 h 2634928"/>
              <a:gd name="connsiteX7" fmla="*/ 93573 w 422803"/>
              <a:gd name="connsiteY7" fmla="*/ 2548708 h 2634928"/>
              <a:gd name="connsiteX8" fmla="*/ 81478 w 422803"/>
              <a:gd name="connsiteY8" fmla="*/ 2439851 h 2634928"/>
              <a:gd name="connsiteX9" fmla="*/ 8906 w 422803"/>
              <a:gd name="connsiteY9" fmla="*/ 298993 h 2634928"/>
              <a:gd name="connsiteX0" fmla="*/ 50 w 413947"/>
              <a:gd name="connsiteY0" fmla="*/ 298993 h 2634928"/>
              <a:gd name="connsiteX1" fmla="*/ 302431 w 413947"/>
              <a:gd name="connsiteY1" fmla="*/ 93375 h 2634928"/>
              <a:gd name="connsiteX2" fmla="*/ 362907 w 413947"/>
              <a:gd name="connsiteY2" fmla="*/ 81279 h 2634928"/>
              <a:gd name="connsiteX3" fmla="*/ 362907 w 413947"/>
              <a:gd name="connsiteY3" fmla="*/ 1121470 h 2634928"/>
              <a:gd name="connsiteX4" fmla="*/ 399193 w 413947"/>
              <a:gd name="connsiteY4" fmla="*/ 2222136 h 2634928"/>
              <a:gd name="connsiteX5" fmla="*/ 411288 w 413947"/>
              <a:gd name="connsiteY5" fmla="*/ 2536613 h 2634928"/>
              <a:gd name="connsiteX6" fmla="*/ 350812 w 413947"/>
              <a:gd name="connsiteY6" fmla="*/ 2548708 h 2634928"/>
              <a:gd name="connsiteX7" fmla="*/ 84717 w 413947"/>
              <a:gd name="connsiteY7" fmla="*/ 2548708 h 2634928"/>
              <a:gd name="connsiteX8" fmla="*/ 72622 w 413947"/>
              <a:gd name="connsiteY8" fmla="*/ 2439851 h 2634928"/>
              <a:gd name="connsiteX9" fmla="*/ 50 w 413947"/>
              <a:gd name="connsiteY9" fmla="*/ 298993 h 2634928"/>
              <a:gd name="connsiteX0" fmla="*/ 50 w 413947"/>
              <a:gd name="connsiteY0" fmla="*/ 290027 h 2625962"/>
              <a:gd name="connsiteX1" fmla="*/ 121004 w 413947"/>
              <a:gd name="connsiteY1" fmla="*/ 48123 h 2625962"/>
              <a:gd name="connsiteX2" fmla="*/ 302431 w 413947"/>
              <a:gd name="connsiteY2" fmla="*/ 84409 h 2625962"/>
              <a:gd name="connsiteX3" fmla="*/ 362907 w 413947"/>
              <a:gd name="connsiteY3" fmla="*/ 72313 h 2625962"/>
              <a:gd name="connsiteX4" fmla="*/ 362907 w 413947"/>
              <a:gd name="connsiteY4" fmla="*/ 1112504 h 2625962"/>
              <a:gd name="connsiteX5" fmla="*/ 399193 w 413947"/>
              <a:gd name="connsiteY5" fmla="*/ 2213170 h 2625962"/>
              <a:gd name="connsiteX6" fmla="*/ 411288 w 413947"/>
              <a:gd name="connsiteY6" fmla="*/ 2527647 h 2625962"/>
              <a:gd name="connsiteX7" fmla="*/ 350812 w 413947"/>
              <a:gd name="connsiteY7" fmla="*/ 2539742 h 2625962"/>
              <a:gd name="connsiteX8" fmla="*/ 84717 w 413947"/>
              <a:gd name="connsiteY8" fmla="*/ 2539742 h 2625962"/>
              <a:gd name="connsiteX9" fmla="*/ 72622 w 413947"/>
              <a:gd name="connsiteY9" fmla="*/ 2430885 h 2625962"/>
              <a:gd name="connsiteX10" fmla="*/ 50 w 413947"/>
              <a:gd name="connsiteY10" fmla="*/ 290027 h 2625962"/>
              <a:gd name="connsiteX0" fmla="*/ 9886 w 423783"/>
              <a:gd name="connsiteY0" fmla="*/ 290438 h 2626373"/>
              <a:gd name="connsiteX1" fmla="*/ 34078 w 423783"/>
              <a:gd name="connsiteY1" fmla="*/ 60629 h 2626373"/>
              <a:gd name="connsiteX2" fmla="*/ 312267 w 423783"/>
              <a:gd name="connsiteY2" fmla="*/ 84820 h 2626373"/>
              <a:gd name="connsiteX3" fmla="*/ 372743 w 423783"/>
              <a:gd name="connsiteY3" fmla="*/ 72724 h 2626373"/>
              <a:gd name="connsiteX4" fmla="*/ 372743 w 423783"/>
              <a:gd name="connsiteY4" fmla="*/ 1112915 h 2626373"/>
              <a:gd name="connsiteX5" fmla="*/ 409029 w 423783"/>
              <a:gd name="connsiteY5" fmla="*/ 2213581 h 2626373"/>
              <a:gd name="connsiteX6" fmla="*/ 421124 w 423783"/>
              <a:gd name="connsiteY6" fmla="*/ 2528058 h 2626373"/>
              <a:gd name="connsiteX7" fmla="*/ 360648 w 423783"/>
              <a:gd name="connsiteY7" fmla="*/ 2540153 h 2626373"/>
              <a:gd name="connsiteX8" fmla="*/ 94553 w 423783"/>
              <a:gd name="connsiteY8" fmla="*/ 2540153 h 2626373"/>
              <a:gd name="connsiteX9" fmla="*/ 82458 w 423783"/>
              <a:gd name="connsiteY9" fmla="*/ 2431296 h 2626373"/>
              <a:gd name="connsiteX10" fmla="*/ 9886 w 423783"/>
              <a:gd name="connsiteY10" fmla="*/ 290438 h 26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83" h="2626373">
                <a:moveTo>
                  <a:pt x="9886" y="290438"/>
                </a:moveTo>
                <a:cubicBezTo>
                  <a:pt x="1823" y="-104673"/>
                  <a:pt x="-16319" y="94899"/>
                  <a:pt x="34078" y="60629"/>
                </a:cubicBezTo>
                <a:cubicBezTo>
                  <a:pt x="84475" y="26359"/>
                  <a:pt x="255823" y="82804"/>
                  <a:pt x="312267" y="84820"/>
                </a:cubicBezTo>
                <a:cubicBezTo>
                  <a:pt x="368711" y="86836"/>
                  <a:pt x="362664" y="-98625"/>
                  <a:pt x="372743" y="72724"/>
                </a:cubicBezTo>
                <a:cubicBezTo>
                  <a:pt x="382822" y="244073"/>
                  <a:pt x="366695" y="756106"/>
                  <a:pt x="372743" y="1112915"/>
                </a:cubicBezTo>
                <a:cubicBezTo>
                  <a:pt x="378791" y="1469724"/>
                  <a:pt x="400966" y="1977724"/>
                  <a:pt x="409029" y="2213581"/>
                </a:cubicBezTo>
                <a:cubicBezTo>
                  <a:pt x="417092" y="2449438"/>
                  <a:pt x="429188" y="2473629"/>
                  <a:pt x="421124" y="2528058"/>
                </a:cubicBezTo>
                <a:cubicBezTo>
                  <a:pt x="413061" y="2582487"/>
                  <a:pt x="415076" y="2538137"/>
                  <a:pt x="360648" y="2540153"/>
                </a:cubicBezTo>
                <a:cubicBezTo>
                  <a:pt x="306220" y="2542169"/>
                  <a:pt x="140918" y="2558296"/>
                  <a:pt x="94553" y="2540153"/>
                </a:cubicBezTo>
                <a:cubicBezTo>
                  <a:pt x="48188" y="2522010"/>
                  <a:pt x="96569" y="2806248"/>
                  <a:pt x="82458" y="2431296"/>
                </a:cubicBezTo>
                <a:cubicBezTo>
                  <a:pt x="68347" y="2056344"/>
                  <a:pt x="17949" y="685549"/>
                  <a:pt x="9886" y="290438"/>
                </a:cubicBezTo>
                <a:close/>
              </a:path>
            </a:pathLst>
          </a:custGeom>
          <a:solidFill>
            <a:srgbClr val="FF91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598489" y="3652608"/>
            <a:ext cx="423783" cy="2626373"/>
          </a:xfrm>
          <a:custGeom>
            <a:avLst/>
            <a:gdLst>
              <a:gd name="connsiteX0" fmla="*/ 11036 w 400742"/>
              <a:gd name="connsiteY0" fmla="*/ 176084 h 2717738"/>
              <a:gd name="connsiteX1" fmla="*/ 289226 w 400742"/>
              <a:gd name="connsiteY1" fmla="*/ 163989 h 2717738"/>
              <a:gd name="connsiteX2" fmla="*/ 349702 w 400742"/>
              <a:gd name="connsiteY2" fmla="*/ 151893 h 2717738"/>
              <a:gd name="connsiteX3" fmla="*/ 349702 w 400742"/>
              <a:gd name="connsiteY3" fmla="*/ 1192084 h 2717738"/>
              <a:gd name="connsiteX4" fmla="*/ 385988 w 400742"/>
              <a:gd name="connsiteY4" fmla="*/ 2292750 h 2717738"/>
              <a:gd name="connsiteX5" fmla="*/ 398083 w 400742"/>
              <a:gd name="connsiteY5" fmla="*/ 2607227 h 2717738"/>
              <a:gd name="connsiteX6" fmla="*/ 337607 w 400742"/>
              <a:gd name="connsiteY6" fmla="*/ 2619322 h 2717738"/>
              <a:gd name="connsiteX7" fmla="*/ 71512 w 400742"/>
              <a:gd name="connsiteY7" fmla="*/ 2619322 h 2717738"/>
              <a:gd name="connsiteX8" fmla="*/ 59417 w 400742"/>
              <a:gd name="connsiteY8" fmla="*/ 2510465 h 2717738"/>
              <a:gd name="connsiteX9" fmla="*/ 11036 w 400742"/>
              <a:gd name="connsiteY9" fmla="*/ 176084 h 2717738"/>
              <a:gd name="connsiteX0" fmla="*/ 8906 w 422803"/>
              <a:gd name="connsiteY0" fmla="*/ 298993 h 2634928"/>
              <a:gd name="connsiteX1" fmla="*/ 311287 w 422803"/>
              <a:gd name="connsiteY1" fmla="*/ 93375 h 2634928"/>
              <a:gd name="connsiteX2" fmla="*/ 371763 w 422803"/>
              <a:gd name="connsiteY2" fmla="*/ 81279 h 2634928"/>
              <a:gd name="connsiteX3" fmla="*/ 371763 w 422803"/>
              <a:gd name="connsiteY3" fmla="*/ 1121470 h 2634928"/>
              <a:gd name="connsiteX4" fmla="*/ 408049 w 422803"/>
              <a:gd name="connsiteY4" fmla="*/ 2222136 h 2634928"/>
              <a:gd name="connsiteX5" fmla="*/ 420144 w 422803"/>
              <a:gd name="connsiteY5" fmla="*/ 2536613 h 2634928"/>
              <a:gd name="connsiteX6" fmla="*/ 359668 w 422803"/>
              <a:gd name="connsiteY6" fmla="*/ 2548708 h 2634928"/>
              <a:gd name="connsiteX7" fmla="*/ 93573 w 422803"/>
              <a:gd name="connsiteY7" fmla="*/ 2548708 h 2634928"/>
              <a:gd name="connsiteX8" fmla="*/ 81478 w 422803"/>
              <a:gd name="connsiteY8" fmla="*/ 2439851 h 2634928"/>
              <a:gd name="connsiteX9" fmla="*/ 8906 w 422803"/>
              <a:gd name="connsiteY9" fmla="*/ 298993 h 2634928"/>
              <a:gd name="connsiteX0" fmla="*/ 50 w 413947"/>
              <a:gd name="connsiteY0" fmla="*/ 298993 h 2634928"/>
              <a:gd name="connsiteX1" fmla="*/ 302431 w 413947"/>
              <a:gd name="connsiteY1" fmla="*/ 93375 h 2634928"/>
              <a:gd name="connsiteX2" fmla="*/ 362907 w 413947"/>
              <a:gd name="connsiteY2" fmla="*/ 81279 h 2634928"/>
              <a:gd name="connsiteX3" fmla="*/ 362907 w 413947"/>
              <a:gd name="connsiteY3" fmla="*/ 1121470 h 2634928"/>
              <a:gd name="connsiteX4" fmla="*/ 399193 w 413947"/>
              <a:gd name="connsiteY4" fmla="*/ 2222136 h 2634928"/>
              <a:gd name="connsiteX5" fmla="*/ 411288 w 413947"/>
              <a:gd name="connsiteY5" fmla="*/ 2536613 h 2634928"/>
              <a:gd name="connsiteX6" fmla="*/ 350812 w 413947"/>
              <a:gd name="connsiteY6" fmla="*/ 2548708 h 2634928"/>
              <a:gd name="connsiteX7" fmla="*/ 84717 w 413947"/>
              <a:gd name="connsiteY7" fmla="*/ 2548708 h 2634928"/>
              <a:gd name="connsiteX8" fmla="*/ 72622 w 413947"/>
              <a:gd name="connsiteY8" fmla="*/ 2439851 h 2634928"/>
              <a:gd name="connsiteX9" fmla="*/ 50 w 413947"/>
              <a:gd name="connsiteY9" fmla="*/ 298993 h 2634928"/>
              <a:gd name="connsiteX0" fmla="*/ 50 w 413947"/>
              <a:gd name="connsiteY0" fmla="*/ 290027 h 2625962"/>
              <a:gd name="connsiteX1" fmla="*/ 121004 w 413947"/>
              <a:gd name="connsiteY1" fmla="*/ 48123 h 2625962"/>
              <a:gd name="connsiteX2" fmla="*/ 302431 w 413947"/>
              <a:gd name="connsiteY2" fmla="*/ 84409 h 2625962"/>
              <a:gd name="connsiteX3" fmla="*/ 362907 w 413947"/>
              <a:gd name="connsiteY3" fmla="*/ 72313 h 2625962"/>
              <a:gd name="connsiteX4" fmla="*/ 362907 w 413947"/>
              <a:gd name="connsiteY4" fmla="*/ 1112504 h 2625962"/>
              <a:gd name="connsiteX5" fmla="*/ 399193 w 413947"/>
              <a:gd name="connsiteY5" fmla="*/ 2213170 h 2625962"/>
              <a:gd name="connsiteX6" fmla="*/ 411288 w 413947"/>
              <a:gd name="connsiteY6" fmla="*/ 2527647 h 2625962"/>
              <a:gd name="connsiteX7" fmla="*/ 350812 w 413947"/>
              <a:gd name="connsiteY7" fmla="*/ 2539742 h 2625962"/>
              <a:gd name="connsiteX8" fmla="*/ 84717 w 413947"/>
              <a:gd name="connsiteY8" fmla="*/ 2539742 h 2625962"/>
              <a:gd name="connsiteX9" fmla="*/ 72622 w 413947"/>
              <a:gd name="connsiteY9" fmla="*/ 2430885 h 2625962"/>
              <a:gd name="connsiteX10" fmla="*/ 50 w 413947"/>
              <a:gd name="connsiteY10" fmla="*/ 290027 h 2625962"/>
              <a:gd name="connsiteX0" fmla="*/ 9886 w 423783"/>
              <a:gd name="connsiteY0" fmla="*/ 290438 h 2626373"/>
              <a:gd name="connsiteX1" fmla="*/ 34078 w 423783"/>
              <a:gd name="connsiteY1" fmla="*/ 60629 h 2626373"/>
              <a:gd name="connsiteX2" fmla="*/ 312267 w 423783"/>
              <a:gd name="connsiteY2" fmla="*/ 84820 h 2626373"/>
              <a:gd name="connsiteX3" fmla="*/ 372743 w 423783"/>
              <a:gd name="connsiteY3" fmla="*/ 72724 h 2626373"/>
              <a:gd name="connsiteX4" fmla="*/ 372743 w 423783"/>
              <a:gd name="connsiteY4" fmla="*/ 1112915 h 2626373"/>
              <a:gd name="connsiteX5" fmla="*/ 409029 w 423783"/>
              <a:gd name="connsiteY5" fmla="*/ 2213581 h 2626373"/>
              <a:gd name="connsiteX6" fmla="*/ 421124 w 423783"/>
              <a:gd name="connsiteY6" fmla="*/ 2528058 h 2626373"/>
              <a:gd name="connsiteX7" fmla="*/ 360648 w 423783"/>
              <a:gd name="connsiteY7" fmla="*/ 2540153 h 2626373"/>
              <a:gd name="connsiteX8" fmla="*/ 94553 w 423783"/>
              <a:gd name="connsiteY8" fmla="*/ 2540153 h 2626373"/>
              <a:gd name="connsiteX9" fmla="*/ 82458 w 423783"/>
              <a:gd name="connsiteY9" fmla="*/ 2431296 h 2626373"/>
              <a:gd name="connsiteX10" fmla="*/ 9886 w 423783"/>
              <a:gd name="connsiteY10" fmla="*/ 290438 h 26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83" h="2626373">
                <a:moveTo>
                  <a:pt x="9886" y="290438"/>
                </a:moveTo>
                <a:cubicBezTo>
                  <a:pt x="1823" y="-104673"/>
                  <a:pt x="-16319" y="94899"/>
                  <a:pt x="34078" y="60629"/>
                </a:cubicBezTo>
                <a:cubicBezTo>
                  <a:pt x="84475" y="26359"/>
                  <a:pt x="255823" y="82804"/>
                  <a:pt x="312267" y="84820"/>
                </a:cubicBezTo>
                <a:cubicBezTo>
                  <a:pt x="368711" y="86836"/>
                  <a:pt x="362664" y="-98625"/>
                  <a:pt x="372743" y="72724"/>
                </a:cubicBezTo>
                <a:cubicBezTo>
                  <a:pt x="382822" y="244073"/>
                  <a:pt x="366695" y="756106"/>
                  <a:pt x="372743" y="1112915"/>
                </a:cubicBezTo>
                <a:cubicBezTo>
                  <a:pt x="378791" y="1469724"/>
                  <a:pt x="400966" y="1977724"/>
                  <a:pt x="409029" y="2213581"/>
                </a:cubicBezTo>
                <a:cubicBezTo>
                  <a:pt x="417092" y="2449438"/>
                  <a:pt x="429188" y="2473629"/>
                  <a:pt x="421124" y="2528058"/>
                </a:cubicBezTo>
                <a:cubicBezTo>
                  <a:pt x="413061" y="2582487"/>
                  <a:pt x="415076" y="2538137"/>
                  <a:pt x="360648" y="2540153"/>
                </a:cubicBezTo>
                <a:cubicBezTo>
                  <a:pt x="306220" y="2542169"/>
                  <a:pt x="140918" y="2558296"/>
                  <a:pt x="94553" y="2540153"/>
                </a:cubicBezTo>
                <a:cubicBezTo>
                  <a:pt x="48188" y="2522010"/>
                  <a:pt x="96569" y="2806248"/>
                  <a:pt x="82458" y="2431296"/>
                </a:cubicBezTo>
                <a:cubicBezTo>
                  <a:pt x="68347" y="2056344"/>
                  <a:pt x="17949" y="685549"/>
                  <a:pt x="9886" y="29043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6289524" y="4281714"/>
            <a:ext cx="1378857" cy="858762"/>
          </a:xfrm>
          <a:custGeom>
            <a:avLst/>
            <a:gdLst>
              <a:gd name="connsiteX0" fmla="*/ 24190 w 1378857"/>
              <a:gd name="connsiteY0" fmla="*/ 48381 h 858762"/>
              <a:gd name="connsiteX1" fmla="*/ 1294190 w 1378857"/>
              <a:gd name="connsiteY1" fmla="*/ 0 h 858762"/>
              <a:gd name="connsiteX2" fmla="*/ 1378857 w 1378857"/>
              <a:gd name="connsiteY2" fmla="*/ 846667 h 858762"/>
              <a:gd name="connsiteX3" fmla="*/ 36286 w 1378857"/>
              <a:gd name="connsiteY3" fmla="*/ 858762 h 858762"/>
              <a:gd name="connsiteX4" fmla="*/ 0 w 1378857"/>
              <a:gd name="connsiteY4" fmla="*/ 145143 h 85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857" h="858762">
                <a:moveTo>
                  <a:pt x="24190" y="48381"/>
                </a:moveTo>
                <a:lnTo>
                  <a:pt x="1294190" y="0"/>
                </a:lnTo>
                <a:lnTo>
                  <a:pt x="1378857" y="846667"/>
                </a:lnTo>
                <a:lnTo>
                  <a:pt x="36286" y="858762"/>
                </a:lnTo>
                <a:lnTo>
                  <a:pt x="0" y="14514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737429" y="4692952"/>
            <a:ext cx="1729619" cy="495905"/>
          </a:xfrm>
          <a:custGeom>
            <a:avLst/>
            <a:gdLst>
              <a:gd name="connsiteX0" fmla="*/ 1620761 w 1729619"/>
              <a:gd name="connsiteY0" fmla="*/ 0 h 495905"/>
              <a:gd name="connsiteX1" fmla="*/ 0 w 1729619"/>
              <a:gd name="connsiteY1" fmla="*/ 48381 h 495905"/>
              <a:gd name="connsiteX2" fmla="*/ 24190 w 1729619"/>
              <a:gd name="connsiteY2" fmla="*/ 495905 h 495905"/>
              <a:gd name="connsiteX3" fmla="*/ 1669142 w 1729619"/>
              <a:gd name="connsiteY3" fmla="*/ 447524 h 495905"/>
              <a:gd name="connsiteX4" fmla="*/ 1729619 w 1729619"/>
              <a:gd name="connsiteY4" fmla="*/ 24191 h 49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19" h="495905">
                <a:moveTo>
                  <a:pt x="1620761" y="0"/>
                </a:moveTo>
                <a:lnTo>
                  <a:pt x="0" y="48381"/>
                </a:lnTo>
                <a:lnTo>
                  <a:pt x="24190" y="495905"/>
                </a:lnTo>
                <a:lnTo>
                  <a:pt x="1669142" y="447524"/>
                </a:lnTo>
                <a:lnTo>
                  <a:pt x="1729619" y="241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1644952" y="4596190"/>
            <a:ext cx="1088572" cy="955524"/>
          </a:xfrm>
          <a:custGeom>
            <a:avLst/>
            <a:gdLst>
              <a:gd name="connsiteX0" fmla="*/ 0 w 1088572"/>
              <a:gd name="connsiteY0" fmla="*/ 0 h 955524"/>
              <a:gd name="connsiteX1" fmla="*/ 943429 w 1088572"/>
              <a:gd name="connsiteY1" fmla="*/ 0 h 955524"/>
              <a:gd name="connsiteX2" fmla="*/ 1088572 w 1088572"/>
              <a:gd name="connsiteY2" fmla="*/ 943429 h 955524"/>
              <a:gd name="connsiteX3" fmla="*/ 60477 w 1088572"/>
              <a:gd name="connsiteY3" fmla="*/ 955524 h 955524"/>
              <a:gd name="connsiteX4" fmla="*/ 0 w 1088572"/>
              <a:gd name="connsiteY4" fmla="*/ 72572 h 955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572" h="955524">
                <a:moveTo>
                  <a:pt x="0" y="0"/>
                </a:moveTo>
                <a:lnTo>
                  <a:pt x="943429" y="0"/>
                </a:lnTo>
                <a:lnTo>
                  <a:pt x="1088572" y="943429"/>
                </a:lnTo>
                <a:lnTo>
                  <a:pt x="60477" y="955524"/>
                </a:lnTo>
                <a:lnTo>
                  <a:pt x="0" y="7257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1475619" y="3568095"/>
            <a:ext cx="1161143" cy="495905"/>
          </a:xfrm>
          <a:custGeom>
            <a:avLst/>
            <a:gdLst>
              <a:gd name="connsiteX0" fmla="*/ 12095 w 1161143"/>
              <a:gd name="connsiteY0" fmla="*/ 12095 h 495905"/>
              <a:gd name="connsiteX1" fmla="*/ 0 w 1161143"/>
              <a:gd name="connsiteY1" fmla="*/ 471715 h 495905"/>
              <a:gd name="connsiteX2" fmla="*/ 1112762 w 1161143"/>
              <a:gd name="connsiteY2" fmla="*/ 495905 h 495905"/>
              <a:gd name="connsiteX3" fmla="*/ 1161143 w 1161143"/>
              <a:gd name="connsiteY3" fmla="*/ 0 h 495905"/>
              <a:gd name="connsiteX4" fmla="*/ 96762 w 1161143"/>
              <a:gd name="connsiteY4" fmla="*/ 0 h 49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3" h="495905">
                <a:moveTo>
                  <a:pt x="12095" y="12095"/>
                </a:moveTo>
                <a:lnTo>
                  <a:pt x="0" y="471715"/>
                </a:lnTo>
                <a:lnTo>
                  <a:pt x="1112762" y="495905"/>
                </a:lnTo>
                <a:lnTo>
                  <a:pt x="1161143" y="0"/>
                </a:lnTo>
                <a:lnTo>
                  <a:pt x="96762" y="0"/>
                </a:lnTo>
              </a:path>
            </a:pathLst>
          </a:custGeom>
          <a:solidFill>
            <a:srgbClr val="000090"/>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3447143" y="3556000"/>
            <a:ext cx="1052286" cy="616857"/>
          </a:xfrm>
          <a:custGeom>
            <a:avLst/>
            <a:gdLst>
              <a:gd name="connsiteX0" fmla="*/ 0 w 1052286"/>
              <a:gd name="connsiteY0" fmla="*/ 0 h 616857"/>
              <a:gd name="connsiteX1" fmla="*/ 12095 w 1052286"/>
              <a:gd name="connsiteY1" fmla="*/ 616857 h 616857"/>
              <a:gd name="connsiteX2" fmla="*/ 1016000 w 1052286"/>
              <a:gd name="connsiteY2" fmla="*/ 580571 h 616857"/>
              <a:gd name="connsiteX3" fmla="*/ 1052286 w 1052286"/>
              <a:gd name="connsiteY3" fmla="*/ 0 h 616857"/>
              <a:gd name="connsiteX4" fmla="*/ 60476 w 1052286"/>
              <a:gd name="connsiteY4" fmla="*/ 12095 h 61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286" h="616857">
                <a:moveTo>
                  <a:pt x="0" y="0"/>
                </a:moveTo>
                <a:lnTo>
                  <a:pt x="12095" y="616857"/>
                </a:lnTo>
                <a:lnTo>
                  <a:pt x="1016000" y="580571"/>
                </a:lnTo>
                <a:lnTo>
                  <a:pt x="1052286" y="0"/>
                </a:lnTo>
                <a:lnTo>
                  <a:pt x="60476" y="12095"/>
                </a:lnTo>
              </a:path>
            </a:pathLst>
          </a:custGeom>
          <a:solidFill>
            <a:srgbClr val="79B9FF"/>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4523619" y="3507619"/>
            <a:ext cx="1064381" cy="641048"/>
          </a:xfrm>
          <a:custGeom>
            <a:avLst/>
            <a:gdLst>
              <a:gd name="connsiteX0" fmla="*/ 48381 w 1064381"/>
              <a:gd name="connsiteY0" fmla="*/ 72571 h 641048"/>
              <a:gd name="connsiteX1" fmla="*/ 0 w 1064381"/>
              <a:gd name="connsiteY1" fmla="*/ 641048 h 641048"/>
              <a:gd name="connsiteX2" fmla="*/ 1040191 w 1064381"/>
              <a:gd name="connsiteY2" fmla="*/ 641048 h 641048"/>
              <a:gd name="connsiteX3" fmla="*/ 1064381 w 1064381"/>
              <a:gd name="connsiteY3" fmla="*/ 0 h 641048"/>
              <a:gd name="connsiteX4" fmla="*/ 48381 w 1064381"/>
              <a:gd name="connsiteY4" fmla="*/ 72571 h 64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381" h="641048">
                <a:moveTo>
                  <a:pt x="48381" y="72571"/>
                </a:moveTo>
                <a:lnTo>
                  <a:pt x="0" y="641048"/>
                </a:lnTo>
                <a:lnTo>
                  <a:pt x="1040191" y="641048"/>
                </a:lnTo>
                <a:lnTo>
                  <a:pt x="1064381" y="0"/>
                </a:lnTo>
                <a:lnTo>
                  <a:pt x="48381" y="72571"/>
                </a:lnTo>
                <a:close/>
              </a:path>
            </a:pathLst>
          </a:custGeom>
          <a:solidFill>
            <a:srgbClr val="FF91A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1572381" y="6108095"/>
            <a:ext cx="1185333" cy="423334"/>
          </a:xfrm>
          <a:custGeom>
            <a:avLst/>
            <a:gdLst>
              <a:gd name="connsiteX0" fmla="*/ 0 w 1185333"/>
              <a:gd name="connsiteY0" fmla="*/ 24191 h 423334"/>
              <a:gd name="connsiteX1" fmla="*/ 36286 w 1185333"/>
              <a:gd name="connsiteY1" fmla="*/ 423334 h 423334"/>
              <a:gd name="connsiteX2" fmla="*/ 1185333 w 1185333"/>
              <a:gd name="connsiteY2" fmla="*/ 387048 h 423334"/>
              <a:gd name="connsiteX3" fmla="*/ 1185333 w 1185333"/>
              <a:gd name="connsiteY3" fmla="*/ 0 h 423334"/>
              <a:gd name="connsiteX4" fmla="*/ 72571 w 1185333"/>
              <a:gd name="connsiteY4" fmla="*/ 12095 h 42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333" h="423334">
                <a:moveTo>
                  <a:pt x="0" y="24191"/>
                </a:moveTo>
                <a:lnTo>
                  <a:pt x="36286" y="423334"/>
                </a:lnTo>
                <a:lnTo>
                  <a:pt x="1185333" y="387048"/>
                </a:lnTo>
                <a:lnTo>
                  <a:pt x="1185333" y="0"/>
                </a:lnTo>
                <a:lnTo>
                  <a:pt x="72571" y="1209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656083" y="4463143"/>
            <a:ext cx="533891" cy="399242"/>
          </a:xfrm>
          <a:custGeom>
            <a:avLst/>
            <a:gdLst>
              <a:gd name="connsiteX0" fmla="*/ 109060 w 533891"/>
              <a:gd name="connsiteY0" fmla="*/ 0 h 399242"/>
              <a:gd name="connsiteX1" fmla="*/ 203 w 533891"/>
              <a:gd name="connsiteY1" fmla="*/ 217714 h 399242"/>
              <a:gd name="connsiteX2" fmla="*/ 133250 w 533891"/>
              <a:gd name="connsiteY2" fmla="*/ 399143 h 399242"/>
              <a:gd name="connsiteX3" fmla="*/ 36488 w 533891"/>
              <a:gd name="connsiteY3" fmla="*/ 193524 h 399242"/>
              <a:gd name="connsiteX4" fmla="*/ 520298 w 533891"/>
              <a:gd name="connsiteY4" fmla="*/ 169333 h 399242"/>
              <a:gd name="connsiteX5" fmla="*/ 411441 w 533891"/>
              <a:gd name="connsiteY5" fmla="*/ 12095 h 399242"/>
              <a:gd name="connsiteX6" fmla="*/ 532393 w 533891"/>
              <a:gd name="connsiteY6" fmla="*/ 205619 h 399242"/>
              <a:gd name="connsiteX7" fmla="*/ 435631 w 533891"/>
              <a:gd name="connsiteY7" fmla="*/ 362857 h 399242"/>
              <a:gd name="connsiteX8" fmla="*/ 496107 w 533891"/>
              <a:gd name="connsiteY8" fmla="*/ 169333 h 399242"/>
              <a:gd name="connsiteX9" fmla="*/ 24393 w 533891"/>
              <a:gd name="connsiteY9" fmla="*/ 157238 h 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891" h="399242">
                <a:moveTo>
                  <a:pt x="109060" y="0"/>
                </a:moveTo>
                <a:cubicBezTo>
                  <a:pt x="52615" y="75595"/>
                  <a:pt x="-3829" y="151190"/>
                  <a:pt x="203" y="217714"/>
                </a:cubicBezTo>
                <a:cubicBezTo>
                  <a:pt x="4235" y="284238"/>
                  <a:pt x="127203" y="403175"/>
                  <a:pt x="133250" y="399143"/>
                </a:cubicBezTo>
                <a:cubicBezTo>
                  <a:pt x="139297" y="395111"/>
                  <a:pt x="-28020" y="231826"/>
                  <a:pt x="36488" y="193524"/>
                </a:cubicBezTo>
                <a:cubicBezTo>
                  <a:pt x="100996" y="155222"/>
                  <a:pt x="457806" y="199571"/>
                  <a:pt x="520298" y="169333"/>
                </a:cubicBezTo>
                <a:cubicBezTo>
                  <a:pt x="582790" y="139095"/>
                  <a:pt x="409425" y="6047"/>
                  <a:pt x="411441" y="12095"/>
                </a:cubicBezTo>
                <a:cubicBezTo>
                  <a:pt x="413457" y="18143"/>
                  <a:pt x="528361" y="147159"/>
                  <a:pt x="532393" y="205619"/>
                </a:cubicBezTo>
                <a:cubicBezTo>
                  <a:pt x="536425" y="264079"/>
                  <a:pt x="441679" y="368905"/>
                  <a:pt x="435631" y="362857"/>
                </a:cubicBezTo>
                <a:cubicBezTo>
                  <a:pt x="429583" y="356809"/>
                  <a:pt x="564647" y="203603"/>
                  <a:pt x="496107" y="169333"/>
                </a:cubicBezTo>
                <a:cubicBezTo>
                  <a:pt x="427567" y="135063"/>
                  <a:pt x="225980" y="146150"/>
                  <a:pt x="24393" y="157238"/>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5458390" y="4668627"/>
            <a:ext cx="794286" cy="520410"/>
          </a:xfrm>
          <a:custGeom>
            <a:avLst/>
            <a:gdLst>
              <a:gd name="connsiteX0" fmla="*/ 565039 w 794286"/>
              <a:gd name="connsiteY0" fmla="*/ 135 h 520410"/>
              <a:gd name="connsiteX1" fmla="*/ 782753 w 794286"/>
              <a:gd name="connsiteY1" fmla="*/ 169468 h 520410"/>
              <a:gd name="connsiteX2" fmla="*/ 637610 w 794286"/>
              <a:gd name="connsiteY2" fmla="*/ 520230 h 520410"/>
              <a:gd name="connsiteX3" fmla="*/ 770658 w 794286"/>
              <a:gd name="connsiteY3" fmla="*/ 217849 h 520410"/>
              <a:gd name="connsiteX4" fmla="*/ 57039 w 794286"/>
              <a:gd name="connsiteY4" fmla="*/ 242040 h 520410"/>
              <a:gd name="connsiteX5" fmla="*/ 190086 w 794286"/>
              <a:gd name="connsiteY5" fmla="*/ 72706 h 520410"/>
              <a:gd name="connsiteX6" fmla="*/ 32848 w 794286"/>
              <a:gd name="connsiteY6" fmla="*/ 242040 h 520410"/>
              <a:gd name="connsiteX7" fmla="*/ 177991 w 794286"/>
              <a:gd name="connsiteY7" fmla="*/ 471849 h 520410"/>
              <a:gd name="connsiteX8" fmla="*/ 20753 w 794286"/>
              <a:gd name="connsiteY8" fmla="*/ 217849 h 520410"/>
              <a:gd name="connsiteX9" fmla="*/ 734372 w 794286"/>
              <a:gd name="connsiteY9" fmla="*/ 193659 h 520410"/>
              <a:gd name="connsiteX10" fmla="*/ 565039 w 794286"/>
              <a:gd name="connsiteY10" fmla="*/ 135 h 52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4286" h="520410">
                <a:moveTo>
                  <a:pt x="565039" y="135"/>
                </a:moveTo>
                <a:cubicBezTo>
                  <a:pt x="573103" y="-3897"/>
                  <a:pt x="770658" y="82786"/>
                  <a:pt x="782753" y="169468"/>
                </a:cubicBezTo>
                <a:cubicBezTo>
                  <a:pt x="794848" y="256150"/>
                  <a:pt x="639626" y="512166"/>
                  <a:pt x="637610" y="520230"/>
                </a:cubicBezTo>
                <a:cubicBezTo>
                  <a:pt x="635594" y="528294"/>
                  <a:pt x="867420" y="264214"/>
                  <a:pt x="770658" y="217849"/>
                </a:cubicBezTo>
                <a:cubicBezTo>
                  <a:pt x="673896" y="171484"/>
                  <a:pt x="153801" y="266230"/>
                  <a:pt x="57039" y="242040"/>
                </a:cubicBezTo>
                <a:cubicBezTo>
                  <a:pt x="-39723" y="217850"/>
                  <a:pt x="194118" y="72706"/>
                  <a:pt x="190086" y="72706"/>
                </a:cubicBezTo>
                <a:cubicBezTo>
                  <a:pt x="186054" y="72706"/>
                  <a:pt x="34864" y="175516"/>
                  <a:pt x="32848" y="242040"/>
                </a:cubicBezTo>
                <a:cubicBezTo>
                  <a:pt x="30832" y="308564"/>
                  <a:pt x="180007" y="475881"/>
                  <a:pt x="177991" y="471849"/>
                </a:cubicBezTo>
                <a:cubicBezTo>
                  <a:pt x="175975" y="467817"/>
                  <a:pt x="-71977" y="264214"/>
                  <a:pt x="20753" y="217849"/>
                </a:cubicBezTo>
                <a:cubicBezTo>
                  <a:pt x="113483" y="171484"/>
                  <a:pt x="641642" y="227929"/>
                  <a:pt x="734372" y="193659"/>
                </a:cubicBezTo>
                <a:cubicBezTo>
                  <a:pt x="827102" y="159389"/>
                  <a:pt x="556975" y="4167"/>
                  <a:pt x="565039" y="135"/>
                </a:cubicBezTo>
                <a:close/>
              </a:path>
            </a:pathLst>
          </a:custGeom>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42"/>
          <p:cNvSpPr/>
          <p:nvPr/>
        </p:nvSpPr>
        <p:spPr>
          <a:xfrm>
            <a:off x="2656912" y="4826000"/>
            <a:ext cx="1086422" cy="495949"/>
          </a:xfrm>
          <a:custGeom>
            <a:avLst/>
            <a:gdLst>
              <a:gd name="connsiteX0" fmla="*/ 729755 w 1086422"/>
              <a:gd name="connsiteY0" fmla="*/ 0 h 495949"/>
              <a:gd name="connsiteX1" fmla="*/ 983755 w 1086422"/>
              <a:gd name="connsiteY1" fmla="*/ 157238 h 495949"/>
              <a:gd name="connsiteX2" fmla="*/ 911183 w 1086422"/>
              <a:gd name="connsiteY2" fmla="*/ 495905 h 495949"/>
              <a:gd name="connsiteX3" fmla="*/ 1044231 w 1086422"/>
              <a:gd name="connsiteY3" fmla="*/ 181429 h 495949"/>
              <a:gd name="connsiteX4" fmla="*/ 52421 w 1086422"/>
              <a:gd name="connsiteY4" fmla="*/ 217714 h 495949"/>
              <a:gd name="connsiteX5" fmla="*/ 233850 w 1086422"/>
              <a:gd name="connsiteY5" fmla="*/ 24190 h 495949"/>
              <a:gd name="connsiteX6" fmla="*/ 52421 w 1086422"/>
              <a:gd name="connsiteY6" fmla="*/ 205619 h 495949"/>
              <a:gd name="connsiteX7" fmla="*/ 258040 w 1086422"/>
              <a:gd name="connsiteY7" fmla="*/ 399143 h 495949"/>
              <a:gd name="connsiteX8" fmla="*/ 28231 w 1086422"/>
              <a:gd name="connsiteY8" fmla="*/ 205619 h 495949"/>
              <a:gd name="connsiteX9" fmla="*/ 1032136 w 1086422"/>
              <a:gd name="connsiteY9" fmla="*/ 145143 h 495949"/>
              <a:gd name="connsiteX10" fmla="*/ 826517 w 1086422"/>
              <a:gd name="connsiteY10" fmla="*/ 12095 h 49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422" h="495949">
                <a:moveTo>
                  <a:pt x="729755" y="0"/>
                </a:moveTo>
                <a:cubicBezTo>
                  <a:pt x="841636" y="37293"/>
                  <a:pt x="953517" y="74587"/>
                  <a:pt x="983755" y="157238"/>
                </a:cubicBezTo>
                <a:cubicBezTo>
                  <a:pt x="1013993" y="239889"/>
                  <a:pt x="901104" y="491873"/>
                  <a:pt x="911183" y="495905"/>
                </a:cubicBezTo>
                <a:cubicBezTo>
                  <a:pt x="921262" y="499937"/>
                  <a:pt x="1187358" y="227794"/>
                  <a:pt x="1044231" y="181429"/>
                </a:cubicBezTo>
                <a:cubicBezTo>
                  <a:pt x="901104" y="135064"/>
                  <a:pt x="187485" y="243921"/>
                  <a:pt x="52421" y="217714"/>
                </a:cubicBezTo>
                <a:cubicBezTo>
                  <a:pt x="-82643" y="191507"/>
                  <a:pt x="233850" y="26206"/>
                  <a:pt x="233850" y="24190"/>
                </a:cubicBezTo>
                <a:cubicBezTo>
                  <a:pt x="233850" y="22174"/>
                  <a:pt x="48389" y="143127"/>
                  <a:pt x="52421" y="205619"/>
                </a:cubicBezTo>
                <a:cubicBezTo>
                  <a:pt x="56453" y="268111"/>
                  <a:pt x="262072" y="399143"/>
                  <a:pt x="258040" y="399143"/>
                </a:cubicBezTo>
                <a:cubicBezTo>
                  <a:pt x="254008" y="399143"/>
                  <a:pt x="-100785" y="247952"/>
                  <a:pt x="28231" y="205619"/>
                </a:cubicBezTo>
                <a:cubicBezTo>
                  <a:pt x="157247" y="163286"/>
                  <a:pt x="899088" y="177397"/>
                  <a:pt x="1032136" y="145143"/>
                </a:cubicBezTo>
                <a:cubicBezTo>
                  <a:pt x="1165184" y="112889"/>
                  <a:pt x="826517" y="12095"/>
                  <a:pt x="826517" y="12095"/>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952799" y="4898571"/>
            <a:ext cx="727843" cy="580615"/>
          </a:xfrm>
          <a:custGeom>
            <a:avLst/>
            <a:gdLst>
              <a:gd name="connsiteX0" fmla="*/ 135772 w 727843"/>
              <a:gd name="connsiteY0" fmla="*/ 0 h 580615"/>
              <a:gd name="connsiteX1" fmla="*/ 2725 w 727843"/>
              <a:gd name="connsiteY1" fmla="*/ 254000 h 580615"/>
              <a:gd name="connsiteX2" fmla="*/ 244630 w 727843"/>
              <a:gd name="connsiteY2" fmla="*/ 508000 h 580615"/>
              <a:gd name="connsiteX3" fmla="*/ 14820 w 727843"/>
              <a:gd name="connsiteY3" fmla="*/ 205619 h 580615"/>
              <a:gd name="connsiteX4" fmla="*/ 680058 w 727843"/>
              <a:gd name="connsiteY4" fmla="*/ 181429 h 580615"/>
              <a:gd name="connsiteX5" fmla="*/ 522820 w 727843"/>
              <a:gd name="connsiteY5" fmla="*/ 48381 h 580615"/>
              <a:gd name="connsiteX6" fmla="*/ 667963 w 727843"/>
              <a:gd name="connsiteY6" fmla="*/ 217715 h 580615"/>
              <a:gd name="connsiteX7" fmla="*/ 486534 w 727843"/>
              <a:gd name="connsiteY7" fmla="*/ 580572 h 580615"/>
              <a:gd name="connsiteX8" fmla="*/ 716344 w 727843"/>
              <a:gd name="connsiteY8" fmla="*/ 193524 h 580615"/>
              <a:gd name="connsiteX9" fmla="*/ 51106 w 727843"/>
              <a:gd name="connsiteY9" fmla="*/ 205619 h 580615"/>
              <a:gd name="connsiteX10" fmla="*/ 172058 w 727843"/>
              <a:gd name="connsiteY10" fmla="*/ 36286 h 58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43" h="580615">
                <a:moveTo>
                  <a:pt x="135772" y="0"/>
                </a:moveTo>
                <a:cubicBezTo>
                  <a:pt x="60177" y="84666"/>
                  <a:pt x="-15418" y="169333"/>
                  <a:pt x="2725" y="254000"/>
                </a:cubicBezTo>
                <a:cubicBezTo>
                  <a:pt x="20868" y="338667"/>
                  <a:pt x="242614" y="516064"/>
                  <a:pt x="244630" y="508000"/>
                </a:cubicBezTo>
                <a:cubicBezTo>
                  <a:pt x="246646" y="499936"/>
                  <a:pt x="-57751" y="260048"/>
                  <a:pt x="14820" y="205619"/>
                </a:cubicBezTo>
                <a:cubicBezTo>
                  <a:pt x="87391" y="151190"/>
                  <a:pt x="595391" y="207635"/>
                  <a:pt x="680058" y="181429"/>
                </a:cubicBezTo>
                <a:cubicBezTo>
                  <a:pt x="764725" y="155223"/>
                  <a:pt x="524836" y="42333"/>
                  <a:pt x="522820" y="48381"/>
                </a:cubicBezTo>
                <a:cubicBezTo>
                  <a:pt x="520804" y="54429"/>
                  <a:pt x="674011" y="129017"/>
                  <a:pt x="667963" y="217715"/>
                </a:cubicBezTo>
                <a:cubicBezTo>
                  <a:pt x="661915" y="306413"/>
                  <a:pt x="478470" y="584604"/>
                  <a:pt x="486534" y="580572"/>
                </a:cubicBezTo>
                <a:cubicBezTo>
                  <a:pt x="494598" y="576540"/>
                  <a:pt x="788915" y="256016"/>
                  <a:pt x="716344" y="193524"/>
                </a:cubicBezTo>
                <a:cubicBezTo>
                  <a:pt x="643773" y="131032"/>
                  <a:pt x="141820" y="231825"/>
                  <a:pt x="51106" y="205619"/>
                </a:cubicBezTo>
                <a:cubicBezTo>
                  <a:pt x="-39608" y="179413"/>
                  <a:pt x="66225" y="107849"/>
                  <a:pt x="172058" y="36286"/>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1775093" y="6223652"/>
            <a:ext cx="632605" cy="307777"/>
          </a:xfrm>
          <a:prstGeom prst="rect">
            <a:avLst/>
          </a:prstGeom>
          <a:noFill/>
        </p:spPr>
        <p:txBody>
          <a:bodyPr wrap="none" rtlCol="0">
            <a:spAutoFit/>
          </a:bodyPr>
          <a:lstStyle/>
          <a:p>
            <a:r>
              <a:rPr lang="en-US" sz="1400" dirty="0" smtClean="0">
                <a:latin typeface="AhnbergHand"/>
                <a:cs typeface="AhnbergHand"/>
              </a:rPr>
              <a:t>CPU</a:t>
            </a:r>
            <a:endParaRPr lang="en-US" sz="1400" dirty="0">
              <a:latin typeface="AhnbergHand"/>
              <a:cs typeface="AhnbergHand"/>
            </a:endParaRPr>
          </a:p>
        </p:txBody>
      </p:sp>
      <p:sp>
        <p:nvSpPr>
          <p:cNvPr id="46" name="TextBox 45"/>
          <p:cNvSpPr txBox="1"/>
          <p:nvPr/>
        </p:nvSpPr>
        <p:spPr>
          <a:xfrm>
            <a:off x="6541758" y="4526228"/>
            <a:ext cx="641938" cy="369332"/>
          </a:xfrm>
          <a:prstGeom prst="rect">
            <a:avLst/>
          </a:prstGeom>
          <a:noFill/>
        </p:spPr>
        <p:txBody>
          <a:bodyPr wrap="none" rtlCol="0">
            <a:spAutoFit/>
          </a:bodyPr>
          <a:lstStyle/>
          <a:p>
            <a:r>
              <a:rPr lang="en-US" dirty="0" smtClean="0">
                <a:latin typeface="AhnbergHand"/>
                <a:cs typeface="AhnbergHand"/>
              </a:rPr>
              <a:t>PHY</a:t>
            </a:r>
            <a:endParaRPr lang="en-US" dirty="0">
              <a:latin typeface="AhnbergHand"/>
              <a:cs typeface="AhnbergHand"/>
            </a:endParaRPr>
          </a:p>
        </p:txBody>
      </p:sp>
      <p:sp>
        <p:nvSpPr>
          <p:cNvPr id="47" name="TextBox 46"/>
          <p:cNvSpPr txBox="1"/>
          <p:nvPr/>
        </p:nvSpPr>
        <p:spPr>
          <a:xfrm>
            <a:off x="3971456" y="4771144"/>
            <a:ext cx="1200552" cy="369332"/>
          </a:xfrm>
          <a:prstGeom prst="rect">
            <a:avLst/>
          </a:prstGeom>
          <a:noFill/>
        </p:spPr>
        <p:txBody>
          <a:bodyPr wrap="none" rtlCol="0">
            <a:spAutoFit/>
          </a:bodyPr>
          <a:lstStyle/>
          <a:p>
            <a:r>
              <a:rPr lang="en-US" dirty="0" smtClean="0">
                <a:latin typeface="AhnbergHand"/>
                <a:cs typeface="AhnbergHand"/>
              </a:rPr>
              <a:t>Network</a:t>
            </a:r>
            <a:endParaRPr lang="en-US" dirty="0">
              <a:latin typeface="AhnbergHand"/>
              <a:cs typeface="AhnbergHand"/>
            </a:endParaRPr>
          </a:p>
        </p:txBody>
      </p:sp>
      <p:sp>
        <p:nvSpPr>
          <p:cNvPr id="48" name="TextBox 47"/>
          <p:cNvSpPr txBox="1"/>
          <p:nvPr/>
        </p:nvSpPr>
        <p:spPr>
          <a:xfrm>
            <a:off x="1636548" y="4639616"/>
            <a:ext cx="1409685" cy="523220"/>
          </a:xfrm>
          <a:prstGeom prst="rect">
            <a:avLst/>
          </a:prstGeom>
          <a:noFill/>
        </p:spPr>
        <p:txBody>
          <a:bodyPr wrap="square" rtlCol="0">
            <a:spAutoFit/>
          </a:bodyPr>
          <a:lstStyle/>
          <a:p>
            <a:r>
              <a:rPr lang="en-US" sz="1400" dirty="0" smtClean="0">
                <a:latin typeface="AhnbergHand"/>
                <a:cs typeface="AhnbergHand"/>
              </a:rPr>
              <a:t>Packet Manager</a:t>
            </a:r>
            <a:endParaRPr lang="en-US" sz="1400" dirty="0">
              <a:latin typeface="AhnbergHand"/>
              <a:cs typeface="AhnbergHand"/>
            </a:endParaRPr>
          </a:p>
        </p:txBody>
      </p:sp>
      <p:sp>
        <p:nvSpPr>
          <p:cNvPr id="49" name="TextBox 48"/>
          <p:cNvSpPr txBox="1"/>
          <p:nvPr/>
        </p:nvSpPr>
        <p:spPr>
          <a:xfrm>
            <a:off x="1583286" y="3652608"/>
            <a:ext cx="894467" cy="369332"/>
          </a:xfrm>
          <a:prstGeom prst="rect">
            <a:avLst/>
          </a:prstGeom>
          <a:noFill/>
        </p:spPr>
        <p:txBody>
          <a:bodyPr wrap="none" rtlCol="0">
            <a:spAutoFit/>
          </a:bodyPr>
          <a:lstStyle/>
          <a:p>
            <a:r>
              <a:rPr lang="en-US" dirty="0" smtClean="0">
                <a:solidFill>
                  <a:schemeClr val="bg1"/>
                </a:solidFill>
                <a:latin typeface="AhnbergHand"/>
                <a:cs typeface="AhnbergHand"/>
              </a:rPr>
              <a:t>DRAM</a:t>
            </a:r>
            <a:endParaRPr lang="en-US" dirty="0">
              <a:solidFill>
                <a:schemeClr val="bg1"/>
              </a:solidFill>
              <a:latin typeface="AhnbergHand"/>
              <a:cs typeface="AhnbergHand"/>
            </a:endParaRPr>
          </a:p>
        </p:txBody>
      </p:sp>
      <p:sp>
        <p:nvSpPr>
          <p:cNvPr id="50" name="TextBox 49"/>
          <p:cNvSpPr txBox="1"/>
          <p:nvPr/>
        </p:nvSpPr>
        <p:spPr>
          <a:xfrm>
            <a:off x="3494402" y="3621323"/>
            <a:ext cx="954107" cy="369332"/>
          </a:xfrm>
          <a:prstGeom prst="rect">
            <a:avLst/>
          </a:prstGeom>
          <a:noFill/>
        </p:spPr>
        <p:txBody>
          <a:bodyPr wrap="none" rtlCol="0">
            <a:spAutoFit/>
          </a:bodyPr>
          <a:lstStyle/>
          <a:p>
            <a:r>
              <a:rPr lang="en-US" dirty="0" smtClean="0">
                <a:latin typeface="AhnbergHand"/>
                <a:cs typeface="AhnbergHand"/>
              </a:rPr>
              <a:t>TCAM</a:t>
            </a:r>
            <a:endParaRPr lang="en-US" dirty="0">
              <a:latin typeface="AhnbergHand"/>
              <a:cs typeface="AhnbergHand"/>
            </a:endParaRPr>
          </a:p>
        </p:txBody>
      </p:sp>
      <p:sp>
        <p:nvSpPr>
          <p:cNvPr id="51" name="TextBox 50"/>
          <p:cNvSpPr txBox="1"/>
          <p:nvPr/>
        </p:nvSpPr>
        <p:spPr>
          <a:xfrm>
            <a:off x="4523619" y="3643013"/>
            <a:ext cx="1035504" cy="369332"/>
          </a:xfrm>
          <a:prstGeom prst="rect">
            <a:avLst/>
          </a:prstGeom>
          <a:noFill/>
        </p:spPr>
        <p:txBody>
          <a:bodyPr wrap="none" rtlCol="0">
            <a:spAutoFit/>
          </a:bodyPr>
          <a:lstStyle/>
          <a:p>
            <a:r>
              <a:rPr lang="en-US" dirty="0" smtClean="0">
                <a:latin typeface="AhnbergHand"/>
                <a:cs typeface="AhnbergHand"/>
              </a:rPr>
              <a:t>*DRAM</a:t>
            </a:r>
            <a:endParaRPr lang="en-US" dirty="0">
              <a:latin typeface="AhnbergHand"/>
              <a:cs typeface="AhnbergHand"/>
            </a:endParaRPr>
          </a:p>
        </p:txBody>
      </p:sp>
      <p:sp>
        <p:nvSpPr>
          <p:cNvPr id="52" name="TextBox 51"/>
          <p:cNvSpPr txBox="1"/>
          <p:nvPr/>
        </p:nvSpPr>
        <p:spPr>
          <a:xfrm>
            <a:off x="8295707" y="4172857"/>
            <a:ext cx="278191" cy="1477328"/>
          </a:xfrm>
          <a:prstGeom prst="rect">
            <a:avLst/>
          </a:prstGeom>
          <a:noFill/>
        </p:spPr>
        <p:txBody>
          <a:bodyPr wrap="square" rtlCol="0">
            <a:spAutoFit/>
          </a:bodyPr>
          <a:lstStyle/>
          <a:p>
            <a:r>
              <a:rPr lang="en-US" dirty="0" smtClean="0">
                <a:latin typeface="AhnbergHand"/>
                <a:cs typeface="AhnbergHand"/>
              </a:rPr>
              <a:t>Media</a:t>
            </a:r>
            <a:endParaRPr lang="en-US" dirty="0">
              <a:latin typeface="AhnbergHand"/>
              <a:cs typeface="AhnbergHand"/>
            </a:endParaRPr>
          </a:p>
        </p:txBody>
      </p:sp>
      <p:sp>
        <p:nvSpPr>
          <p:cNvPr id="53" name="TextBox 52"/>
          <p:cNvSpPr txBox="1"/>
          <p:nvPr/>
        </p:nvSpPr>
        <p:spPr>
          <a:xfrm>
            <a:off x="652079" y="3802266"/>
            <a:ext cx="278191" cy="2308324"/>
          </a:xfrm>
          <a:prstGeom prst="rect">
            <a:avLst/>
          </a:prstGeom>
          <a:noFill/>
        </p:spPr>
        <p:txBody>
          <a:bodyPr wrap="square" rtlCol="0">
            <a:spAutoFit/>
          </a:bodyPr>
          <a:lstStyle/>
          <a:p>
            <a:r>
              <a:rPr lang="en-US" sz="1600" dirty="0" smtClean="0">
                <a:latin typeface="AhnbergHand"/>
                <a:cs typeface="AhnbergHand"/>
              </a:rPr>
              <a:t>Backplane</a:t>
            </a:r>
            <a:endParaRPr lang="en-US" sz="1600" dirty="0">
              <a:latin typeface="AhnbergHand"/>
              <a:cs typeface="AhnbergHand"/>
            </a:endParaRPr>
          </a:p>
        </p:txBody>
      </p:sp>
      <p:sp>
        <p:nvSpPr>
          <p:cNvPr id="54" name="Freeform 53"/>
          <p:cNvSpPr/>
          <p:nvPr/>
        </p:nvSpPr>
        <p:spPr>
          <a:xfrm>
            <a:off x="1947333" y="4100286"/>
            <a:ext cx="278191" cy="483425"/>
          </a:xfrm>
          <a:custGeom>
            <a:avLst/>
            <a:gdLst>
              <a:gd name="connsiteX0" fmla="*/ 0 w 278191"/>
              <a:gd name="connsiteY0" fmla="*/ 374952 h 483425"/>
              <a:gd name="connsiteX1" fmla="*/ 145143 w 278191"/>
              <a:gd name="connsiteY1" fmla="*/ 471714 h 483425"/>
              <a:gd name="connsiteX2" fmla="*/ 278191 w 278191"/>
              <a:gd name="connsiteY2" fmla="*/ 350762 h 483425"/>
              <a:gd name="connsiteX3" fmla="*/ 145143 w 278191"/>
              <a:gd name="connsiteY3" fmla="*/ 471714 h 483425"/>
              <a:gd name="connsiteX4" fmla="*/ 108857 w 278191"/>
              <a:gd name="connsiteY4" fmla="*/ 0 h 48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91" h="483425">
                <a:moveTo>
                  <a:pt x="0" y="374952"/>
                </a:moveTo>
                <a:cubicBezTo>
                  <a:pt x="49389" y="425349"/>
                  <a:pt x="98778" y="475746"/>
                  <a:pt x="145143" y="471714"/>
                </a:cubicBezTo>
                <a:cubicBezTo>
                  <a:pt x="191508" y="467682"/>
                  <a:pt x="278191" y="350762"/>
                  <a:pt x="278191" y="350762"/>
                </a:cubicBezTo>
                <a:cubicBezTo>
                  <a:pt x="278191" y="350762"/>
                  <a:pt x="173365" y="530174"/>
                  <a:pt x="145143" y="471714"/>
                </a:cubicBezTo>
                <a:cubicBezTo>
                  <a:pt x="116921" y="413254"/>
                  <a:pt x="129016" y="66524"/>
                  <a:pt x="108857"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1874762" y="4087338"/>
            <a:ext cx="350762" cy="133900"/>
          </a:xfrm>
          <a:custGeom>
            <a:avLst/>
            <a:gdLst>
              <a:gd name="connsiteX0" fmla="*/ 0 w 350762"/>
              <a:gd name="connsiteY0" fmla="*/ 133900 h 133900"/>
              <a:gd name="connsiteX1" fmla="*/ 157238 w 350762"/>
              <a:gd name="connsiteY1" fmla="*/ 852 h 133900"/>
              <a:gd name="connsiteX2" fmla="*/ 350762 w 350762"/>
              <a:gd name="connsiteY2" fmla="*/ 73424 h 133900"/>
            </a:gdLst>
            <a:ahLst/>
            <a:cxnLst>
              <a:cxn ang="0">
                <a:pos x="connsiteX0" y="connsiteY0"/>
              </a:cxn>
              <a:cxn ang="0">
                <a:pos x="connsiteX1" y="connsiteY1"/>
              </a:cxn>
              <a:cxn ang="0">
                <a:pos x="connsiteX2" y="connsiteY2"/>
              </a:cxn>
            </a:cxnLst>
            <a:rect l="l" t="t" r="r" b="b"/>
            <a:pathLst>
              <a:path w="350762" h="133900">
                <a:moveTo>
                  <a:pt x="0" y="133900"/>
                </a:moveTo>
                <a:cubicBezTo>
                  <a:pt x="49389" y="72415"/>
                  <a:pt x="98778" y="10931"/>
                  <a:pt x="157238" y="852"/>
                </a:cubicBezTo>
                <a:cubicBezTo>
                  <a:pt x="215698" y="-9227"/>
                  <a:pt x="350762" y="73424"/>
                  <a:pt x="350762" y="7342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4139006" y="4186297"/>
            <a:ext cx="345386" cy="458274"/>
          </a:xfrm>
          <a:custGeom>
            <a:avLst/>
            <a:gdLst>
              <a:gd name="connsiteX0" fmla="*/ 324137 w 345386"/>
              <a:gd name="connsiteY0" fmla="*/ 458274 h 458274"/>
              <a:gd name="connsiteX1" fmla="*/ 312042 w 345386"/>
              <a:gd name="connsiteY1" fmla="*/ 155893 h 458274"/>
              <a:gd name="connsiteX2" fmla="*/ 9661 w 345386"/>
              <a:gd name="connsiteY2" fmla="*/ 34941 h 458274"/>
              <a:gd name="connsiteX3" fmla="*/ 70137 w 345386"/>
              <a:gd name="connsiteY3" fmla="*/ 155893 h 458274"/>
              <a:gd name="connsiteX4" fmla="*/ 21756 w 345386"/>
              <a:gd name="connsiteY4" fmla="*/ 10751 h 458274"/>
              <a:gd name="connsiteX5" fmla="*/ 215280 w 345386"/>
              <a:gd name="connsiteY5" fmla="*/ 10751 h 45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86" h="458274">
                <a:moveTo>
                  <a:pt x="324137" y="458274"/>
                </a:moveTo>
                <a:cubicBezTo>
                  <a:pt x="344296" y="342361"/>
                  <a:pt x="364455" y="226448"/>
                  <a:pt x="312042" y="155893"/>
                </a:cubicBezTo>
                <a:cubicBezTo>
                  <a:pt x="259629" y="85338"/>
                  <a:pt x="49978" y="34941"/>
                  <a:pt x="9661" y="34941"/>
                </a:cubicBezTo>
                <a:cubicBezTo>
                  <a:pt x="-30656" y="34941"/>
                  <a:pt x="68121" y="159925"/>
                  <a:pt x="70137" y="155893"/>
                </a:cubicBezTo>
                <a:cubicBezTo>
                  <a:pt x="72153" y="151861"/>
                  <a:pt x="-2435" y="34941"/>
                  <a:pt x="21756" y="10751"/>
                </a:cubicBezTo>
                <a:cubicBezTo>
                  <a:pt x="45946" y="-13439"/>
                  <a:pt x="215280" y="10751"/>
                  <a:pt x="215280" y="10751"/>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4507392" y="4212322"/>
            <a:ext cx="492845" cy="420154"/>
          </a:xfrm>
          <a:custGeom>
            <a:avLst/>
            <a:gdLst>
              <a:gd name="connsiteX0" fmla="*/ 16227 w 492845"/>
              <a:gd name="connsiteY0" fmla="*/ 420154 h 420154"/>
              <a:gd name="connsiteX1" fmla="*/ 52513 w 492845"/>
              <a:gd name="connsiteY1" fmla="*/ 154059 h 420154"/>
              <a:gd name="connsiteX2" fmla="*/ 451656 w 492845"/>
              <a:gd name="connsiteY2" fmla="*/ 33107 h 420154"/>
              <a:gd name="connsiteX3" fmla="*/ 197656 w 492845"/>
              <a:gd name="connsiteY3" fmla="*/ 21011 h 420154"/>
              <a:gd name="connsiteX4" fmla="*/ 475846 w 492845"/>
              <a:gd name="connsiteY4" fmla="*/ 8916 h 420154"/>
              <a:gd name="connsiteX5" fmla="*/ 463751 w 492845"/>
              <a:gd name="connsiteY5" fmla="*/ 166154 h 4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845" h="420154">
                <a:moveTo>
                  <a:pt x="16227" y="420154"/>
                </a:moveTo>
                <a:cubicBezTo>
                  <a:pt x="-1916" y="319360"/>
                  <a:pt x="-20059" y="218567"/>
                  <a:pt x="52513" y="154059"/>
                </a:cubicBezTo>
                <a:cubicBezTo>
                  <a:pt x="125085" y="89551"/>
                  <a:pt x="427465" y="55282"/>
                  <a:pt x="451656" y="33107"/>
                </a:cubicBezTo>
                <a:cubicBezTo>
                  <a:pt x="475847" y="10932"/>
                  <a:pt x="193624" y="25043"/>
                  <a:pt x="197656" y="21011"/>
                </a:cubicBezTo>
                <a:cubicBezTo>
                  <a:pt x="201688" y="16979"/>
                  <a:pt x="431497" y="-15275"/>
                  <a:pt x="475846" y="8916"/>
                </a:cubicBezTo>
                <a:cubicBezTo>
                  <a:pt x="520195" y="33106"/>
                  <a:pt x="463751" y="166154"/>
                  <a:pt x="463751" y="16615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293810" y="4511524"/>
            <a:ext cx="459619" cy="170456"/>
          </a:xfrm>
          <a:custGeom>
            <a:avLst/>
            <a:gdLst>
              <a:gd name="connsiteX0" fmla="*/ 0 w 459619"/>
              <a:gd name="connsiteY0" fmla="*/ 0 h 170456"/>
              <a:gd name="connsiteX1" fmla="*/ 169333 w 459619"/>
              <a:gd name="connsiteY1" fmla="*/ 169333 h 170456"/>
              <a:gd name="connsiteX2" fmla="*/ 459619 w 459619"/>
              <a:gd name="connsiteY2" fmla="*/ 60476 h 170456"/>
            </a:gdLst>
            <a:ahLst/>
            <a:cxnLst>
              <a:cxn ang="0">
                <a:pos x="connsiteX0" y="connsiteY0"/>
              </a:cxn>
              <a:cxn ang="0">
                <a:pos x="connsiteX1" y="connsiteY1"/>
              </a:cxn>
              <a:cxn ang="0">
                <a:pos x="connsiteX2" y="connsiteY2"/>
              </a:cxn>
            </a:cxnLst>
            <a:rect l="l" t="t" r="r" b="b"/>
            <a:pathLst>
              <a:path w="459619" h="170456">
                <a:moveTo>
                  <a:pt x="0" y="0"/>
                </a:moveTo>
                <a:cubicBezTo>
                  <a:pt x="46365" y="79627"/>
                  <a:pt x="92730" y="159254"/>
                  <a:pt x="169333" y="169333"/>
                </a:cubicBezTo>
                <a:cubicBezTo>
                  <a:pt x="245936" y="179412"/>
                  <a:pt x="352777" y="119944"/>
                  <a:pt x="459619" y="6047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1161143" y="5890381"/>
            <a:ext cx="447813" cy="532226"/>
          </a:xfrm>
          <a:custGeom>
            <a:avLst/>
            <a:gdLst>
              <a:gd name="connsiteX0" fmla="*/ 241905 w 447813"/>
              <a:gd name="connsiteY0" fmla="*/ 290286 h 532226"/>
              <a:gd name="connsiteX1" fmla="*/ 447524 w 447813"/>
              <a:gd name="connsiteY1" fmla="*/ 411238 h 532226"/>
              <a:gd name="connsiteX2" fmla="*/ 290286 w 447813"/>
              <a:gd name="connsiteY2" fmla="*/ 532190 h 532226"/>
              <a:gd name="connsiteX3" fmla="*/ 435428 w 447813"/>
              <a:gd name="connsiteY3" fmla="*/ 423333 h 532226"/>
              <a:gd name="connsiteX4" fmla="*/ 60476 w 447813"/>
              <a:gd name="connsiteY4" fmla="*/ 362857 h 532226"/>
              <a:gd name="connsiteX5" fmla="*/ 0 w 447813"/>
              <a:gd name="connsiteY5" fmla="*/ 0 h 5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13" h="532226">
                <a:moveTo>
                  <a:pt x="241905" y="290286"/>
                </a:moveTo>
                <a:cubicBezTo>
                  <a:pt x="340683" y="330603"/>
                  <a:pt x="439461" y="370921"/>
                  <a:pt x="447524" y="411238"/>
                </a:cubicBezTo>
                <a:cubicBezTo>
                  <a:pt x="455587" y="451555"/>
                  <a:pt x="292302" y="530174"/>
                  <a:pt x="290286" y="532190"/>
                </a:cubicBezTo>
                <a:cubicBezTo>
                  <a:pt x="288270" y="534206"/>
                  <a:pt x="473730" y="451555"/>
                  <a:pt x="435428" y="423333"/>
                </a:cubicBezTo>
                <a:cubicBezTo>
                  <a:pt x="397126" y="395111"/>
                  <a:pt x="133047" y="433412"/>
                  <a:pt x="60476" y="362857"/>
                </a:cubicBezTo>
                <a:cubicBezTo>
                  <a:pt x="-12095" y="292302"/>
                  <a:pt x="24190" y="62492"/>
                  <a:pt x="0"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1039462" y="5708894"/>
            <a:ext cx="266878" cy="362916"/>
          </a:xfrm>
          <a:custGeom>
            <a:avLst/>
            <a:gdLst>
              <a:gd name="connsiteX0" fmla="*/ 109586 w 266878"/>
              <a:gd name="connsiteY0" fmla="*/ 169392 h 362916"/>
              <a:gd name="connsiteX1" fmla="*/ 24919 w 266878"/>
              <a:gd name="connsiteY1" fmla="*/ 121011 h 362916"/>
              <a:gd name="connsiteX2" fmla="*/ 266824 w 266878"/>
              <a:gd name="connsiteY2" fmla="*/ 58 h 362916"/>
              <a:gd name="connsiteX3" fmla="*/ 728 w 266878"/>
              <a:gd name="connsiteY3" fmla="*/ 108916 h 362916"/>
              <a:gd name="connsiteX4" fmla="*/ 182157 w 266878"/>
              <a:gd name="connsiteY4" fmla="*/ 362916 h 36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8" h="362916">
                <a:moveTo>
                  <a:pt x="109586" y="169392"/>
                </a:moveTo>
                <a:cubicBezTo>
                  <a:pt x="54149" y="159312"/>
                  <a:pt x="-1287" y="149233"/>
                  <a:pt x="24919" y="121011"/>
                </a:cubicBezTo>
                <a:cubicBezTo>
                  <a:pt x="51125" y="92789"/>
                  <a:pt x="270856" y="2074"/>
                  <a:pt x="266824" y="58"/>
                </a:cubicBezTo>
                <a:cubicBezTo>
                  <a:pt x="262792" y="-1958"/>
                  <a:pt x="14839" y="48440"/>
                  <a:pt x="728" y="108916"/>
                </a:cubicBezTo>
                <a:cubicBezTo>
                  <a:pt x="-13383" y="169392"/>
                  <a:pt x="182157" y="362916"/>
                  <a:pt x="182157" y="36291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5000237" y="2232947"/>
            <a:ext cx="2405483" cy="369332"/>
          </a:xfrm>
          <a:prstGeom prst="rect">
            <a:avLst/>
          </a:prstGeom>
          <a:noFill/>
        </p:spPr>
        <p:txBody>
          <a:bodyPr wrap="none" rtlCol="0">
            <a:spAutoFit/>
          </a:bodyPr>
          <a:lstStyle/>
          <a:p>
            <a:r>
              <a:rPr lang="en-US" dirty="0" smtClean="0">
                <a:latin typeface="AhnbergHand"/>
                <a:cs typeface="AhnbergHand"/>
              </a:rPr>
              <a:t>FIB Lookup Bank</a:t>
            </a:r>
            <a:endParaRPr lang="en-US" dirty="0">
              <a:latin typeface="AhnbergHand"/>
              <a:cs typeface="AhnbergHand"/>
            </a:endParaRPr>
          </a:p>
        </p:txBody>
      </p:sp>
      <p:sp>
        <p:nvSpPr>
          <p:cNvPr id="62" name="Freeform 61"/>
          <p:cNvSpPr/>
          <p:nvPr/>
        </p:nvSpPr>
        <p:spPr>
          <a:xfrm>
            <a:off x="4781515" y="2709333"/>
            <a:ext cx="987914" cy="793737"/>
          </a:xfrm>
          <a:custGeom>
            <a:avLst/>
            <a:gdLst>
              <a:gd name="connsiteX0" fmla="*/ 987914 w 987914"/>
              <a:gd name="connsiteY0" fmla="*/ 0 h 793737"/>
              <a:gd name="connsiteX1" fmla="*/ 44485 w 987914"/>
              <a:gd name="connsiteY1" fmla="*/ 762000 h 793737"/>
              <a:gd name="connsiteX2" fmla="*/ 141247 w 987914"/>
              <a:gd name="connsiteY2" fmla="*/ 459619 h 793737"/>
              <a:gd name="connsiteX3" fmla="*/ 32390 w 987914"/>
              <a:gd name="connsiteY3" fmla="*/ 774096 h 793737"/>
              <a:gd name="connsiteX4" fmla="*/ 528295 w 987914"/>
              <a:gd name="connsiteY4" fmla="*/ 762000 h 793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914" h="793737">
                <a:moveTo>
                  <a:pt x="987914" y="0"/>
                </a:moveTo>
                <a:cubicBezTo>
                  <a:pt x="586755" y="342698"/>
                  <a:pt x="185596" y="685397"/>
                  <a:pt x="44485" y="762000"/>
                </a:cubicBezTo>
                <a:cubicBezTo>
                  <a:pt x="-96626" y="838603"/>
                  <a:pt x="143263" y="457603"/>
                  <a:pt x="141247" y="459619"/>
                </a:cubicBezTo>
                <a:cubicBezTo>
                  <a:pt x="139231" y="461635"/>
                  <a:pt x="-32118" y="723699"/>
                  <a:pt x="32390" y="774096"/>
                </a:cubicBezTo>
                <a:cubicBezTo>
                  <a:pt x="96898" y="824493"/>
                  <a:pt x="528295" y="762000"/>
                  <a:pt x="528295" y="7620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1337851" y="2757714"/>
            <a:ext cx="1973374" cy="369332"/>
          </a:xfrm>
          <a:prstGeom prst="rect">
            <a:avLst/>
          </a:prstGeom>
          <a:noFill/>
        </p:spPr>
        <p:txBody>
          <a:bodyPr wrap="none" rtlCol="0">
            <a:spAutoFit/>
          </a:bodyPr>
          <a:lstStyle/>
          <a:p>
            <a:r>
              <a:rPr lang="en-US" dirty="0" smtClean="0">
                <a:latin typeface="AhnbergHand"/>
                <a:cs typeface="AhnbergHand"/>
              </a:rPr>
              <a:t>Packet Buffer</a:t>
            </a:r>
            <a:endParaRPr lang="en-US" dirty="0">
              <a:latin typeface="AhnbergHand"/>
              <a:cs typeface="AhnbergHand"/>
            </a:endParaRPr>
          </a:p>
        </p:txBody>
      </p:sp>
      <p:sp>
        <p:nvSpPr>
          <p:cNvPr id="64" name="Freeform 63"/>
          <p:cNvSpPr/>
          <p:nvPr/>
        </p:nvSpPr>
        <p:spPr>
          <a:xfrm>
            <a:off x="1753810" y="3144762"/>
            <a:ext cx="316816" cy="392064"/>
          </a:xfrm>
          <a:custGeom>
            <a:avLst/>
            <a:gdLst>
              <a:gd name="connsiteX0" fmla="*/ 0 w 316816"/>
              <a:gd name="connsiteY0" fmla="*/ 0 h 392064"/>
              <a:gd name="connsiteX1" fmla="*/ 278190 w 316816"/>
              <a:gd name="connsiteY1" fmla="*/ 387048 h 392064"/>
              <a:gd name="connsiteX2" fmla="*/ 314476 w 316816"/>
              <a:gd name="connsiteY2" fmla="*/ 229809 h 392064"/>
              <a:gd name="connsiteX3" fmla="*/ 278190 w 316816"/>
              <a:gd name="connsiteY3" fmla="*/ 374952 h 392064"/>
              <a:gd name="connsiteX4" fmla="*/ 36285 w 316816"/>
              <a:gd name="connsiteY4" fmla="*/ 314476 h 39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16" h="392064">
                <a:moveTo>
                  <a:pt x="0" y="0"/>
                </a:moveTo>
                <a:cubicBezTo>
                  <a:pt x="112888" y="174373"/>
                  <a:pt x="225777" y="348747"/>
                  <a:pt x="278190" y="387048"/>
                </a:cubicBezTo>
                <a:cubicBezTo>
                  <a:pt x="330603" y="425349"/>
                  <a:pt x="314476" y="231825"/>
                  <a:pt x="314476" y="229809"/>
                </a:cubicBezTo>
                <a:cubicBezTo>
                  <a:pt x="314476" y="227793"/>
                  <a:pt x="324555" y="360841"/>
                  <a:pt x="278190" y="374952"/>
                </a:cubicBezTo>
                <a:cubicBezTo>
                  <a:pt x="231825" y="389063"/>
                  <a:pt x="36285" y="314476"/>
                  <a:pt x="36285" y="31447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7517888" y="6606263"/>
            <a:ext cx="1659429" cy="276999"/>
          </a:xfrm>
          <a:prstGeom prst="rect">
            <a:avLst/>
          </a:prstGeom>
          <a:noFill/>
        </p:spPr>
        <p:txBody>
          <a:bodyPr wrap="none" rtlCol="0">
            <a:spAutoFit/>
          </a:bodyPr>
          <a:lstStyle/>
          <a:p>
            <a:r>
              <a:rPr lang="en-US" sz="1200" dirty="0" smtClean="0"/>
              <a:t>Thanks to Greg Hankins</a:t>
            </a:r>
            <a:endParaRPr lang="en-US" sz="1200" dirty="0"/>
          </a:p>
        </p:txBody>
      </p:sp>
      <p:sp>
        <p:nvSpPr>
          <p:cNvPr id="5" name="Freeform 4"/>
          <p:cNvSpPr/>
          <p:nvPr/>
        </p:nvSpPr>
        <p:spPr>
          <a:xfrm>
            <a:off x="3031982" y="3205148"/>
            <a:ext cx="3097099" cy="1787847"/>
          </a:xfrm>
          <a:custGeom>
            <a:avLst/>
            <a:gdLst>
              <a:gd name="connsiteX0" fmla="*/ 2830955 w 3097099"/>
              <a:gd name="connsiteY0" fmla="*/ 655985 h 1787847"/>
              <a:gd name="connsiteX1" fmla="*/ 2830955 w 3097099"/>
              <a:gd name="connsiteY1" fmla="*/ 604674 h 1787847"/>
              <a:gd name="connsiteX2" fmla="*/ 2548712 w 3097099"/>
              <a:gd name="connsiteY2" fmla="*/ 53083 h 1787847"/>
              <a:gd name="connsiteX3" fmla="*/ 547360 w 3097099"/>
              <a:gd name="connsiteY3" fmla="*/ 91567 h 1787847"/>
              <a:gd name="connsiteX4" fmla="*/ 8534 w 3097099"/>
              <a:gd name="connsiteY4" fmla="*/ 668812 h 1787847"/>
              <a:gd name="connsiteX5" fmla="*/ 316435 w 3097099"/>
              <a:gd name="connsiteY5" fmla="*/ 1335852 h 1787847"/>
              <a:gd name="connsiteX6" fmla="*/ 1548036 w 3097099"/>
              <a:gd name="connsiteY6" fmla="*/ 1784821 h 1787847"/>
              <a:gd name="connsiteX7" fmla="*/ 2920759 w 3097099"/>
              <a:gd name="connsiteY7" fmla="*/ 1117781 h 1787847"/>
              <a:gd name="connsiteX8" fmla="*/ 3036221 w 3097099"/>
              <a:gd name="connsiteY8" fmla="*/ 348120 h 178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7099" h="1787847">
                <a:moveTo>
                  <a:pt x="2830955" y="655985"/>
                </a:moveTo>
                <a:cubicBezTo>
                  <a:pt x="2854475" y="680571"/>
                  <a:pt x="2877995" y="705158"/>
                  <a:pt x="2830955" y="604674"/>
                </a:cubicBezTo>
                <a:cubicBezTo>
                  <a:pt x="2783915" y="504190"/>
                  <a:pt x="2929311" y="138601"/>
                  <a:pt x="2548712" y="53083"/>
                </a:cubicBezTo>
                <a:cubicBezTo>
                  <a:pt x="2168113" y="-32435"/>
                  <a:pt x="970723" y="-11054"/>
                  <a:pt x="547360" y="91567"/>
                </a:cubicBezTo>
                <a:cubicBezTo>
                  <a:pt x="123997" y="194188"/>
                  <a:pt x="47022" y="461431"/>
                  <a:pt x="8534" y="668812"/>
                </a:cubicBezTo>
                <a:cubicBezTo>
                  <a:pt x="-29954" y="876193"/>
                  <a:pt x="59851" y="1149851"/>
                  <a:pt x="316435" y="1335852"/>
                </a:cubicBezTo>
                <a:cubicBezTo>
                  <a:pt x="573019" y="1521853"/>
                  <a:pt x="1113982" y="1821166"/>
                  <a:pt x="1548036" y="1784821"/>
                </a:cubicBezTo>
                <a:cubicBezTo>
                  <a:pt x="1982090" y="1748476"/>
                  <a:pt x="2672728" y="1357231"/>
                  <a:pt x="2920759" y="1117781"/>
                </a:cubicBezTo>
                <a:cubicBezTo>
                  <a:pt x="3168790" y="878331"/>
                  <a:pt x="3102505" y="613225"/>
                  <a:pt x="3036221" y="348120"/>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487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gp-act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1756"/>
            <a:ext cx="9144000" cy="5588813"/>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939030" y="4820183"/>
            <a:ext cx="1793249" cy="1044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709939" y="4283727"/>
            <a:ext cx="134381" cy="842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21905" y="3560102"/>
            <a:ext cx="419704" cy="952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96855" y="2647577"/>
            <a:ext cx="61024" cy="912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606787" y="1525809"/>
            <a:ext cx="0" cy="1345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20 Years of Routing the Internet</a:t>
            </a:r>
            <a:endParaRPr lang="en-US" sz="2400" dirty="0">
              <a:solidFill>
                <a:schemeClr val="accent6">
                  <a:lumMod val="50000"/>
                </a:schemeClr>
              </a:solidFill>
              <a:latin typeface="Powderfinger Type"/>
              <a:cs typeface="Powderfinger Type"/>
            </a:endParaRPr>
          </a:p>
        </p:txBody>
      </p:sp>
      <p:sp>
        <p:nvSpPr>
          <p:cNvPr id="2" name="TextBox 1"/>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824873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FIB Lookup Memory</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cs typeface="AhnbergHand"/>
              </a:rPr>
              <a:t>The interface card’s network processor passes the packet’s destination address to the FIB module.</a:t>
            </a:r>
          </a:p>
          <a:p>
            <a:pPr marL="0" indent="0">
              <a:buNone/>
            </a:pPr>
            <a:endParaRPr lang="en-US" dirty="0" smtClean="0">
              <a:cs typeface="AhnbergHand"/>
            </a:endParaRPr>
          </a:p>
          <a:p>
            <a:pPr marL="0" indent="0">
              <a:buNone/>
            </a:pPr>
            <a:r>
              <a:rPr lang="en-US" dirty="0" smtClean="0">
                <a:cs typeface="AhnbergHand"/>
              </a:rPr>
              <a:t>The FIB module returns with an outbound interface index</a:t>
            </a:r>
          </a:p>
        </p:txBody>
      </p:sp>
    </p:spTree>
    <p:extLst>
      <p:ext uri="{BB962C8B-B14F-4D97-AF65-F5344CB8AC3E}">
        <p14:creationId xmlns:p14="http://schemas.microsoft.com/office/powerpoint/2010/main" val="491689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FIB Lookup</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cs typeface="AhnbergHand"/>
              </a:rPr>
              <a:t>This can be achieved by:</a:t>
            </a:r>
          </a:p>
          <a:p>
            <a:pPr marL="0" indent="0">
              <a:buNone/>
            </a:pPr>
            <a:endParaRPr lang="en-US" dirty="0" smtClean="0">
              <a:cs typeface="AhnbergHand"/>
            </a:endParaRPr>
          </a:p>
          <a:p>
            <a:pPr lvl="1"/>
            <a:r>
              <a:rPr lang="en-US" dirty="0">
                <a:cs typeface="AhnbergHand"/>
              </a:rPr>
              <a:t>L</a:t>
            </a:r>
            <a:r>
              <a:rPr lang="en-US" dirty="0" smtClean="0">
                <a:cs typeface="AhnbergHand"/>
              </a:rPr>
              <a:t>oading the entire routing table into a Ternary Content Addressable Memory bank (</a:t>
            </a:r>
            <a:r>
              <a:rPr lang="en-US" dirty="0" smtClean="0">
                <a:solidFill>
                  <a:srgbClr val="984807"/>
                </a:solidFill>
                <a:cs typeface="AhnbergHand"/>
              </a:rPr>
              <a:t>TCAM</a:t>
            </a:r>
            <a:r>
              <a:rPr lang="en-US" dirty="0" smtClean="0">
                <a:cs typeface="AhnbergHand"/>
              </a:rPr>
              <a:t>)</a:t>
            </a:r>
          </a:p>
          <a:p>
            <a:pPr marL="57150" indent="0">
              <a:buNone/>
            </a:pPr>
            <a:r>
              <a:rPr lang="en-US" dirty="0" smtClean="0">
                <a:cs typeface="AhnbergHand"/>
              </a:rPr>
              <a:t>or</a:t>
            </a:r>
          </a:p>
          <a:p>
            <a:pPr lvl="1"/>
            <a:r>
              <a:rPr lang="en-US" dirty="0" smtClean="0">
                <a:cs typeface="AhnbergHand"/>
              </a:rPr>
              <a:t>Using an ASIC implementation of a TRIE representation of the routing table with </a:t>
            </a:r>
            <a:r>
              <a:rPr lang="en-US" dirty="0" smtClean="0">
                <a:solidFill>
                  <a:srgbClr val="984807"/>
                </a:solidFill>
                <a:cs typeface="AhnbergHand"/>
              </a:rPr>
              <a:t>DRAM</a:t>
            </a:r>
            <a:r>
              <a:rPr lang="en-US" dirty="0" smtClean="0">
                <a:cs typeface="AhnbergHand"/>
              </a:rPr>
              <a:t> memory to hold the routing table</a:t>
            </a:r>
          </a:p>
          <a:p>
            <a:pPr marL="0" indent="0">
              <a:buNone/>
            </a:pPr>
            <a:endParaRPr lang="en-US" dirty="0" smtClean="0">
              <a:cs typeface="AhnbergHand"/>
            </a:endParaRPr>
          </a:p>
          <a:p>
            <a:pPr marL="0" indent="0">
              <a:buNone/>
            </a:pPr>
            <a:r>
              <a:rPr lang="en-US" dirty="0" smtClean="0">
                <a:cs typeface="AhnbergHand"/>
              </a:rPr>
              <a:t>Either way, this needs </a:t>
            </a:r>
            <a:r>
              <a:rPr lang="en-US" b="1" dirty="0" smtClean="0">
                <a:cs typeface="AhnbergHand"/>
              </a:rPr>
              <a:t>fast</a:t>
            </a:r>
            <a:r>
              <a:rPr lang="en-US" dirty="0" smtClean="0">
                <a:cs typeface="AhnbergHand"/>
              </a:rPr>
              <a:t> memory</a:t>
            </a:r>
            <a:endParaRPr lang="en-US" dirty="0">
              <a:cs typeface="AhnbergHand"/>
            </a:endParaRPr>
          </a:p>
        </p:txBody>
      </p:sp>
    </p:spTree>
    <p:extLst>
      <p:ext uri="{BB962C8B-B14F-4D97-AF65-F5344CB8AC3E}">
        <p14:creationId xmlns:p14="http://schemas.microsoft.com/office/powerpoint/2010/main" val="2843156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2357986" y="2476500"/>
            <a:ext cx="3928514" cy="2721429"/>
          </a:xfrm>
          <a:custGeom>
            <a:avLst/>
            <a:gdLst>
              <a:gd name="connsiteX0" fmla="*/ 54428 w 3819071"/>
              <a:gd name="connsiteY0" fmla="*/ 72571 h 2721429"/>
              <a:gd name="connsiteX1" fmla="*/ 0 w 3819071"/>
              <a:gd name="connsiteY1" fmla="*/ 2721429 h 2721429"/>
              <a:gd name="connsiteX2" fmla="*/ 3819071 w 3819071"/>
              <a:gd name="connsiteY2" fmla="*/ 2676071 h 2721429"/>
              <a:gd name="connsiteX3" fmla="*/ 3755571 w 3819071"/>
              <a:gd name="connsiteY3" fmla="*/ 136071 h 2721429"/>
              <a:gd name="connsiteX4" fmla="*/ 3755571 w 3819071"/>
              <a:gd name="connsiteY4" fmla="*/ 0 h 2721429"/>
              <a:gd name="connsiteX5" fmla="*/ 54428 w 3819071"/>
              <a:gd name="connsiteY5" fmla="*/ 72571 h 2721429"/>
              <a:gd name="connsiteX0" fmla="*/ 0 w 3928514"/>
              <a:gd name="connsiteY0" fmla="*/ 162700 h 2721429"/>
              <a:gd name="connsiteX1" fmla="*/ 109443 w 3928514"/>
              <a:gd name="connsiteY1" fmla="*/ 2721429 h 2721429"/>
              <a:gd name="connsiteX2" fmla="*/ 3928514 w 3928514"/>
              <a:gd name="connsiteY2" fmla="*/ 2676071 h 2721429"/>
              <a:gd name="connsiteX3" fmla="*/ 3865014 w 3928514"/>
              <a:gd name="connsiteY3" fmla="*/ 136071 h 2721429"/>
              <a:gd name="connsiteX4" fmla="*/ 3865014 w 3928514"/>
              <a:gd name="connsiteY4" fmla="*/ 0 h 2721429"/>
              <a:gd name="connsiteX5" fmla="*/ 0 w 3928514"/>
              <a:gd name="connsiteY5" fmla="*/ 162700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514" h="2721429">
                <a:moveTo>
                  <a:pt x="0" y="162700"/>
                </a:moveTo>
                <a:lnTo>
                  <a:pt x="109443" y="2721429"/>
                </a:lnTo>
                <a:lnTo>
                  <a:pt x="3928514" y="2676071"/>
                </a:lnTo>
                <a:lnTo>
                  <a:pt x="3865014" y="136071"/>
                </a:lnTo>
                <a:lnTo>
                  <a:pt x="3865014" y="0"/>
                </a:lnTo>
                <a:lnTo>
                  <a:pt x="0" y="162700"/>
                </a:lnTo>
                <a:close/>
              </a:path>
            </a:pathLst>
          </a:custGeom>
          <a:solidFill>
            <a:srgbClr val="D7E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TCAM Memory</a:t>
            </a:r>
            <a:endParaRPr lang="en-US" dirty="0">
              <a:solidFill>
                <a:schemeClr val="accent6">
                  <a:lumMod val="50000"/>
                </a:schemeClr>
              </a:solidFill>
              <a:latin typeface="Powderfinger Type"/>
              <a:cs typeface="Powderfinger Type"/>
            </a:endParaRPr>
          </a:p>
        </p:txBody>
      </p:sp>
      <p:sp>
        <p:nvSpPr>
          <p:cNvPr id="4" name="TextBox 3"/>
          <p:cNvSpPr txBox="1"/>
          <p:nvPr/>
        </p:nvSpPr>
        <p:spPr>
          <a:xfrm>
            <a:off x="624754" y="1436658"/>
            <a:ext cx="1076820" cy="369332"/>
          </a:xfrm>
          <a:prstGeom prst="rect">
            <a:avLst/>
          </a:prstGeom>
          <a:noFill/>
        </p:spPr>
        <p:txBody>
          <a:bodyPr wrap="none" rtlCol="0">
            <a:spAutoFit/>
          </a:bodyPr>
          <a:lstStyle/>
          <a:p>
            <a:r>
              <a:rPr lang="en-US" dirty="0" smtClean="0">
                <a:latin typeface="AhnbergHand"/>
                <a:cs typeface="AhnbergHand"/>
              </a:rPr>
              <a:t>Address</a:t>
            </a:r>
            <a:endParaRPr lang="en-US" dirty="0">
              <a:latin typeface="AhnbergHand"/>
              <a:cs typeface="AhnbergHand"/>
            </a:endParaRPr>
          </a:p>
        </p:txBody>
      </p:sp>
      <p:sp>
        <p:nvSpPr>
          <p:cNvPr id="5" name="TextBox 4"/>
          <p:cNvSpPr txBox="1"/>
          <p:nvPr/>
        </p:nvSpPr>
        <p:spPr>
          <a:xfrm>
            <a:off x="5449817" y="5989544"/>
            <a:ext cx="3730216" cy="369332"/>
          </a:xfrm>
          <a:prstGeom prst="rect">
            <a:avLst/>
          </a:prstGeom>
          <a:noFill/>
        </p:spPr>
        <p:txBody>
          <a:bodyPr wrap="none" rtlCol="0">
            <a:spAutoFit/>
          </a:bodyPr>
          <a:lstStyle/>
          <a:p>
            <a:r>
              <a:rPr lang="en-US" dirty="0" smtClean="0">
                <a:latin typeface="AhnbergHand"/>
                <a:cs typeface="AhnbergHand"/>
              </a:rPr>
              <a:t>Outbound Interface identifier</a:t>
            </a:r>
            <a:endParaRPr lang="en-US" dirty="0">
              <a:latin typeface="AhnbergHand"/>
              <a:cs typeface="AhnbergHand"/>
            </a:endParaRPr>
          </a:p>
        </p:txBody>
      </p:sp>
      <p:sp>
        <p:nvSpPr>
          <p:cNvPr id="6" name="Freeform 5"/>
          <p:cNvSpPr/>
          <p:nvPr/>
        </p:nvSpPr>
        <p:spPr>
          <a:xfrm>
            <a:off x="580571" y="1732626"/>
            <a:ext cx="1233847" cy="244945"/>
          </a:xfrm>
          <a:custGeom>
            <a:avLst/>
            <a:gdLst>
              <a:gd name="connsiteX0" fmla="*/ 0 w 1233847"/>
              <a:gd name="connsiteY0" fmla="*/ 154231 h 244945"/>
              <a:gd name="connsiteX1" fmla="*/ 1161143 w 1233847"/>
              <a:gd name="connsiteY1" fmla="*/ 145160 h 244945"/>
              <a:gd name="connsiteX2" fmla="*/ 1097643 w 1233847"/>
              <a:gd name="connsiteY2" fmla="*/ 17 h 244945"/>
              <a:gd name="connsiteX3" fmla="*/ 1233715 w 1233847"/>
              <a:gd name="connsiteY3" fmla="*/ 136088 h 244945"/>
              <a:gd name="connsiteX4" fmla="*/ 1124858 w 1233847"/>
              <a:gd name="connsiteY4" fmla="*/ 244945 h 24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47" h="244945">
                <a:moveTo>
                  <a:pt x="0" y="154231"/>
                </a:moveTo>
                <a:lnTo>
                  <a:pt x="1161143" y="145160"/>
                </a:lnTo>
                <a:cubicBezTo>
                  <a:pt x="1344083" y="119458"/>
                  <a:pt x="1085548" y="1529"/>
                  <a:pt x="1097643" y="17"/>
                </a:cubicBezTo>
                <a:cubicBezTo>
                  <a:pt x="1109738" y="-1495"/>
                  <a:pt x="1229179" y="95267"/>
                  <a:pt x="1233715" y="136088"/>
                </a:cubicBezTo>
                <a:cubicBezTo>
                  <a:pt x="1238251" y="176909"/>
                  <a:pt x="1124858" y="244945"/>
                  <a:pt x="1124858" y="2449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693032" y="5760987"/>
            <a:ext cx="1233847" cy="244945"/>
          </a:xfrm>
          <a:custGeom>
            <a:avLst/>
            <a:gdLst>
              <a:gd name="connsiteX0" fmla="*/ 0 w 1233847"/>
              <a:gd name="connsiteY0" fmla="*/ 154231 h 244945"/>
              <a:gd name="connsiteX1" fmla="*/ 1161143 w 1233847"/>
              <a:gd name="connsiteY1" fmla="*/ 145160 h 244945"/>
              <a:gd name="connsiteX2" fmla="*/ 1097643 w 1233847"/>
              <a:gd name="connsiteY2" fmla="*/ 17 h 244945"/>
              <a:gd name="connsiteX3" fmla="*/ 1233715 w 1233847"/>
              <a:gd name="connsiteY3" fmla="*/ 136088 h 244945"/>
              <a:gd name="connsiteX4" fmla="*/ 1124858 w 1233847"/>
              <a:gd name="connsiteY4" fmla="*/ 244945 h 24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47" h="244945">
                <a:moveTo>
                  <a:pt x="0" y="154231"/>
                </a:moveTo>
                <a:lnTo>
                  <a:pt x="1161143" y="145160"/>
                </a:lnTo>
                <a:cubicBezTo>
                  <a:pt x="1344083" y="119458"/>
                  <a:pt x="1085548" y="1529"/>
                  <a:pt x="1097643" y="17"/>
                </a:cubicBezTo>
                <a:cubicBezTo>
                  <a:pt x="1109738" y="-1495"/>
                  <a:pt x="1229179" y="95267"/>
                  <a:pt x="1233715" y="136088"/>
                </a:cubicBezTo>
                <a:cubicBezTo>
                  <a:pt x="1238251" y="176909"/>
                  <a:pt x="1124858" y="244945"/>
                  <a:pt x="1124858" y="2449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64183" y="1846467"/>
            <a:ext cx="1061446" cy="369332"/>
          </a:xfrm>
          <a:prstGeom prst="rect">
            <a:avLst/>
          </a:prstGeom>
          <a:noFill/>
        </p:spPr>
        <p:txBody>
          <a:bodyPr wrap="none" rtlCol="0">
            <a:spAutoFit/>
          </a:bodyPr>
          <a:lstStyle/>
          <a:p>
            <a:r>
              <a:rPr lang="en-US" dirty="0" smtClean="0"/>
              <a:t>192.0.2.1</a:t>
            </a:r>
            <a:endParaRPr lang="en-US" dirty="0"/>
          </a:p>
        </p:txBody>
      </p:sp>
      <p:sp>
        <p:nvSpPr>
          <p:cNvPr id="9" name="TextBox 8"/>
          <p:cNvSpPr txBox="1"/>
          <p:nvPr/>
        </p:nvSpPr>
        <p:spPr>
          <a:xfrm>
            <a:off x="6810871" y="5403988"/>
            <a:ext cx="836700" cy="369332"/>
          </a:xfrm>
          <a:prstGeom prst="rect">
            <a:avLst/>
          </a:prstGeom>
          <a:noFill/>
        </p:spPr>
        <p:txBody>
          <a:bodyPr wrap="none" rtlCol="0">
            <a:spAutoFit/>
          </a:bodyPr>
          <a:lstStyle/>
          <a:p>
            <a:r>
              <a:rPr lang="en-US" b="1" dirty="0" smtClean="0">
                <a:solidFill>
                  <a:srgbClr val="FF0000"/>
                </a:solidFill>
              </a:rPr>
              <a:t>I/F 3/1</a:t>
            </a:r>
            <a:endParaRPr lang="en-US" b="1" dirty="0">
              <a:solidFill>
                <a:srgbClr val="FF0000"/>
              </a:solidFill>
            </a:endParaRPr>
          </a:p>
        </p:txBody>
      </p:sp>
      <p:sp>
        <p:nvSpPr>
          <p:cNvPr id="10" name="TextBox 9"/>
          <p:cNvSpPr txBox="1"/>
          <p:nvPr/>
        </p:nvSpPr>
        <p:spPr>
          <a:xfrm>
            <a:off x="861828" y="3292908"/>
            <a:ext cx="6099446" cy="830997"/>
          </a:xfrm>
          <a:prstGeom prst="rect">
            <a:avLst/>
          </a:prstGeom>
          <a:noFill/>
        </p:spPr>
        <p:txBody>
          <a:bodyPr wrap="none" rtlCol="0">
            <a:spAutoFit/>
          </a:bodyPr>
          <a:lstStyle/>
          <a:p>
            <a:r>
              <a:rPr lang="en-US" sz="1600" dirty="0" smtClean="0"/>
              <a:t>192.0.0.0/16         11000000 00000000  </a:t>
            </a:r>
            <a:r>
              <a:rPr lang="en-US" sz="1600" dirty="0" err="1" smtClean="0"/>
              <a:t>xxxxxxxx</a:t>
            </a:r>
            <a:r>
              <a:rPr lang="en-US" sz="1600" dirty="0" smtClean="0"/>
              <a:t>   </a:t>
            </a:r>
            <a:r>
              <a:rPr lang="en-US" sz="1600" dirty="0" err="1" smtClean="0"/>
              <a:t>xxxxxxxx</a:t>
            </a:r>
            <a:r>
              <a:rPr lang="en-US" sz="1600" dirty="0" smtClean="0"/>
              <a:t>                 3/0</a:t>
            </a:r>
          </a:p>
          <a:p>
            <a:r>
              <a:rPr lang="en-US" sz="1600" dirty="0" smtClean="0"/>
              <a:t>      </a:t>
            </a:r>
            <a:endParaRPr lang="en-US" sz="1600" dirty="0"/>
          </a:p>
          <a:p>
            <a:r>
              <a:rPr lang="en-US" sz="1600" dirty="0" smtClean="0"/>
              <a:t>192.0.2.0/24         11000000 </a:t>
            </a:r>
            <a:r>
              <a:rPr lang="en-US" sz="1600" dirty="0"/>
              <a:t>00000000 </a:t>
            </a:r>
            <a:r>
              <a:rPr lang="en-US" sz="1600" dirty="0" smtClean="0"/>
              <a:t>00000010 </a:t>
            </a:r>
            <a:r>
              <a:rPr lang="en-US" sz="1600" dirty="0" err="1" smtClean="0"/>
              <a:t>xxxxxxxx</a:t>
            </a:r>
            <a:r>
              <a:rPr lang="en-US" sz="1600" dirty="0" smtClean="0"/>
              <a:t>                  </a:t>
            </a:r>
            <a:r>
              <a:rPr lang="en-US" sz="1600" b="1" dirty="0" smtClean="0">
                <a:solidFill>
                  <a:srgbClr val="FF0000"/>
                </a:solidFill>
              </a:rPr>
              <a:t>3/1</a:t>
            </a:r>
            <a:endParaRPr lang="en-US" sz="1600" b="1" dirty="0">
              <a:solidFill>
                <a:srgbClr val="FF0000"/>
              </a:solidFill>
            </a:endParaRPr>
          </a:p>
        </p:txBody>
      </p:sp>
      <p:sp>
        <p:nvSpPr>
          <p:cNvPr id="11" name="Freeform 10"/>
          <p:cNvSpPr/>
          <p:nvPr/>
        </p:nvSpPr>
        <p:spPr>
          <a:xfrm>
            <a:off x="2249756" y="2288584"/>
            <a:ext cx="4838472" cy="3018573"/>
          </a:xfrm>
          <a:custGeom>
            <a:avLst/>
            <a:gdLst>
              <a:gd name="connsiteX0" fmla="*/ 0 w 4838472"/>
              <a:gd name="connsiteY0" fmla="*/ 305825 h 3018573"/>
              <a:gd name="connsiteX1" fmla="*/ 63500 w 4838472"/>
              <a:gd name="connsiteY1" fmla="*/ 1113182 h 3018573"/>
              <a:gd name="connsiteX2" fmla="*/ 136071 w 4838472"/>
              <a:gd name="connsiteY2" fmla="*/ 2782325 h 3018573"/>
              <a:gd name="connsiteX3" fmla="*/ 217714 w 4838472"/>
              <a:gd name="connsiteY3" fmla="*/ 3009111 h 3018573"/>
              <a:gd name="connsiteX4" fmla="*/ 371928 w 4838472"/>
              <a:gd name="connsiteY4" fmla="*/ 2972825 h 3018573"/>
              <a:gd name="connsiteX5" fmla="*/ 1651000 w 4838472"/>
              <a:gd name="connsiteY5" fmla="*/ 2945611 h 3018573"/>
              <a:gd name="connsiteX6" fmla="*/ 3610428 w 4838472"/>
              <a:gd name="connsiteY6" fmla="*/ 2927468 h 3018573"/>
              <a:gd name="connsiteX7" fmla="*/ 4626428 w 4838472"/>
              <a:gd name="connsiteY7" fmla="*/ 2927468 h 3018573"/>
              <a:gd name="connsiteX8" fmla="*/ 4816928 w 4838472"/>
              <a:gd name="connsiteY8" fmla="*/ 2891182 h 3018573"/>
              <a:gd name="connsiteX9" fmla="*/ 4835071 w 4838472"/>
              <a:gd name="connsiteY9" fmla="*/ 2700682 h 3018573"/>
              <a:gd name="connsiteX10" fmla="*/ 4826000 w 4838472"/>
              <a:gd name="connsiteY10" fmla="*/ 723111 h 3018573"/>
              <a:gd name="connsiteX11" fmla="*/ 4789714 w 4838472"/>
              <a:gd name="connsiteY11" fmla="*/ 60896 h 3018573"/>
              <a:gd name="connsiteX12" fmla="*/ 4671786 w 4838472"/>
              <a:gd name="connsiteY12" fmla="*/ 24611 h 3018573"/>
              <a:gd name="connsiteX13" fmla="*/ 3846286 w 4838472"/>
              <a:gd name="connsiteY13" fmla="*/ 15539 h 3018573"/>
              <a:gd name="connsiteX14" fmla="*/ 1868714 w 4838472"/>
              <a:gd name="connsiteY14" fmla="*/ 60896 h 3018573"/>
              <a:gd name="connsiteX15" fmla="*/ 335643 w 4838472"/>
              <a:gd name="connsiteY15" fmla="*/ 24611 h 3018573"/>
              <a:gd name="connsiteX16" fmla="*/ 18143 w 4838472"/>
              <a:gd name="connsiteY16" fmla="*/ 151611 h 3018573"/>
              <a:gd name="connsiteX17" fmla="*/ 18143 w 4838472"/>
              <a:gd name="connsiteY17" fmla="*/ 151611 h 301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38472" h="3018573">
                <a:moveTo>
                  <a:pt x="0" y="305825"/>
                </a:moveTo>
                <a:cubicBezTo>
                  <a:pt x="20411" y="503128"/>
                  <a:pt x="40822" y="700432"/>
                  <a:pt x="63500" y="1113182"/>
                </a:cubicBezTo>
                <a:cubicBezTo>
                  <a:pt x="86179" y="1525932"/>
                  <a:pt x="110369" y="2466337"/>
                  <a:pt x="136071" y="2782325"/>
                </a:cubicBezTo>
                <a:cubicBezTo>
                  <a:pt x="161773" y="3098313"/>
                  <a:pt x="178405" y="2977361"/>
                  <a:pt x="217714" y="3009111"/>
                </a:cubicBezTo>
                <a:cubicBezTo>
                  <a:pt x="257024" y="3040861"/>
                  <a:pt x="133047" y="2983408"/>
                  <a:pt x="371928" y="2972825"/>
                </a:cubicBezTo>
                <a:cubicBezTo>
                  <a:pt x="610809" y="2962242"/>
                  <a:pt x="1651000" y="2945611"/>
                  <a:pt x="1651000" y="2945611"/>
                </a:cubicBezTo>
                <a:lnTo>
                  <a:pt x="3610428" y="2927468"/>
                </a:lnTo>
                <a:lnTo>
                  <a:pt x="4626428" y="2927468"/>
                </a:lnTo>
                <a:cubicBezTo>
                  <a:pt x="4827511" y="2921420"/>
                  <a:pt x="4782154" y="2928980"/>
                  <a:pt x="4816928" y="2891182"/>
                </a:cubicBezTo>
                <a:cubicBezTo>
                  <a:pt x="4851702" y="2853384"/>
                  <a:pt x="4833559" y="3062027"/>
                  <a:pt x="4835071" y="2700682"/>
                </a:cubicBezTo>
                <a:cubicBezTo>
                  <a:pt x="4836583" y="2339337"/>
                  <a:pt x="4833559" y="1163075"/>
                  <a:pt x="4826000" y="723111"/>
                </a:cubicBezTo>
                <a:cubicBezTo>
                  <a:pt x="4818441" y="283147"/>
                  <a:pt x="4815416" y="177313"/>
                  <a:pt x="4789714" y="60896"/>
                </a:cubicBezTo>
                <a:cubicBezTo>
                  <a:pt x="4764012" y="-55521"/>
                  <a:pt x="4829024" y="32170"/>
                  <a:pt x="4671786" y="24611"/>
                </a:cubicBezTo>
                <a:cubicBezTo>
                  <a:pt x="4514548" y="17052"/>
                  <a:pt x="3846286" y="15539"/>
                  <a:pt x="3846286" y="15539"/>
                </a:cubicBezTo>
                <a:lnTo>
                  <a:pt x="1868714" y="60896"/>
                </a:lnTo>
                <a:cubicBezTo>
                  <a:pt x="1283607" y="62408"/>
                  <a:pt x="644072" y="9492"/>
                  <a:pt x="335643" y="24611"/>
                </a:cubicBezTo>
                <a:cubicBezTo>
                  <a:pt x="27214" y="39730"/>
                  <a:pt x="18143" y="151611"/>
                  <a:pt x="18143" y="151611"/>
                </a:cubicBezTo>
                <a:lnTo>
                  <a:pt x="18143" y="15161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368184" y="2467409"/>
            <a:ext cx="46702" cy="2604084"/>
          </a:xfrm>
          <a:custGeom>
            <a:avLst/>
            <a:gdLst>
              <a:gd name="connsiteX0" fmla="*/ 0 w 46702"/>
              <a:gd name="connsiteY0" fmla="*/ 0 h 2604084"/>
              <a:gd name="connsiteX1" fmla="*/ 27215 w 46702"/>
              <a:gd name="connsiteY1" fmla="*/ 1133928 h 2604084"/>
              <a:gd name="connsiteX2" fmla="*/ 45358 w 46702"/>
              <a:gd name="connsiteY2" fmla="*/ 2422071 h 2604084"/>
              <a:gd name="connsiteX3" fmla="*/ 45358 w 46702"/>
              <a:gd name="connsiteY3" fmla="*/ 2594428 h 2604084"/>
            </a:gdLst>
            <a:ahLst/>
            <a:cxnLst>
              <a:cxn ang="0">
                <a:pos x="connsiteX0" y="connsiteY0"/>
              </a:cxn>
              <a:cxn ang="0">
                <a:pos x="connsiteX1" y="connsiteY1"/>
              </a:cxn>
              <a:cxn ang="0">
                <a:pos x="connsiteX2" y="connsiteY2"/>
              </a:cxn>
              <a:cxn ang="0">
                <a:pos x="connsiteX3" y="connsiteY3"/>
              </a:cxn>
            </a:cxnLst>
            <a:rect l="l" t="t" r="r" b="b"/>
            <a:pathLst>
              <a:path w="46702" h="2604084">
                <a:moveTo>
                  <a:pt x="0" y="0"/>
                </a:moveTo>
                <a:cubicBezTo>
                  <a:pt x="9827" y="365125"/>
                  <a:pt x="19655" y="730250"/>
                  <a:pt x="27215" y="1133928"/>
                </a:cubicBezTo>
                <a:cubicBezTo>
                  <a:pt x="34775" y="1537606"/>
                  <a:pt x="42334" y="2178654"/>
                  <a:pt x="45358" y="2422071"/>
                </a:cubicBezTo>
                <a:cubicBezTo>
                  <a:pt x="48382" y="2665488"/>
                  <a:pt x="45358" y="2594428"/>
                  <a:pt x="45358" y="25944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2264185" y="1623035"/>
            <a:ext cx="4049105" cy="338554"/>
          </a:xfrm>
          <a:prstGeom prst="rect">
            <a:avLst/>
          </a:prstGeom>
        </p:spPr>
        <p:txBody>
          <a:bodyPr wrap="none">
            <a:spAutoFit/>
          </a:bodyPr>
          <a:lstStyle/>
          <a:p>
            <a:r>
              <a:rPr lang="en-US" sz="1600" dirty="0"/>
              <a:t>11000000 00000000  </a:t>
            </a:r>
            <a:r>
              <a:rPr lang="en-US" sz="1600" dirty="0" smtClean="0"/>
              <a:t>00000010 00000001</a:t>
            </a:r>
            <a:endParaRPr lang="en-US" sz="1600" dirty="0"/>
          </a:p>
        </p:txBody>
      </p:sp>
      <p:sp>
        <p:nvSpPr>
          <p:cNvPr id="14" name="Freeform 13"/>
          <p:cNvSpPr/>
          <p:nvPr/>
        </p:nvSpPr>
        <p:spPr>
          <a:xfrm>
            <a:off x="4007472" y="2050123"/>
            <a:ext cx="668263" cy="263083"/>
          </a:xfrm>
          <a:custGeom>
            <a:avLst/>
            <a:gdLst>
              <a:gd name="connsiteX0" fmla="*/ 147284 w 668263"/>
              <a:gd name="connsiteY0" fmla="*/ 18143 h 263083"/>
              <a:gd name="connsiteX1" fmla="*/ 147284 w 668263"/>
              <a:gd name="connsiteY1" fmla="*/ 190500 h 263083"/>
              <a:gd name="connsiteX2" fmla="*/ 2141 w 668263"/>
              <a:gd name="connsiteY2" fmla="*/ 90714 h 263083"/>
              <a:gd name="connsiteX3" fmla="*/ 274284 w 668263"/>
              <a:gd name="connsiteY3" fmla="*/ 263072 h 263083"/>
              <a:gd name="connsiteX4" fmla="*/ 664355 w 668263"/>
              <a:gd name="connsiteY4" fmla="*/ 99786 h 263083"/>
              <a:gd name="connsiteX5" fmla="*/ 473855 w 668263"/>
              <a:gd name="connsiteY5" fmla="*/ 190500 h 263083"/>
              <a:gd name="connsiteX6" fmla="*/ 455712 w 668263"/>
              <a:gd name="connsiteY6" fmla="*/ 0 h 2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263" h="263083">
                <a:moveTo>
                  <a:pt x="147284" y="18143"/>
                </a:moveTo>
                <a:cubicBezTo>
                  <a:pt x="159379" y="98274"/>
                  <a:pt x="171475" y="178405"/>
                  <a:pt x="147284" y="190500"/>
                </a:cubicBezTo>
                <a:cubicBezTo>
                  <a:pt x="123093" y="202595"/>
                  <a:pt x="-19026" y="78619"/>
                  <a:pt x="2141" y="90714"/>
                </a:cubicBezTo>
                <a:cubicBezTo>
                  <a:pt x="23308" y="102809"/>
                  <a:pt x="163915" y="261560"/>
                  <a:pt x="274284" y="263072"/>
                </a:cubicBezTo>
                <a:cubicBezTo>
                  <a:pt x="384653" y="264584"/>
                  <a:pt x="631093" y="111881"/>
                  <a:pt x="664355" y="99786"/>
                </a:cubicBezTo>
                <a:cubicBezTo>
                  <a:pt x="697617" y="87691"/>
                  <a:pt x="508629" y="207131"/>
                  <a:pt x="473855" y="190500"/>
                </a:cubicBezTo>
                <a:cubicBezTo>
                  <a:pt x="439081" y="173869"/>
                  <a:pt x="455712" y="0"/>
                  <a:pt x="455712"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458399" y="3229409"/>
            <a:ext cx="3710214" cy="45357"/>
          </a:xfrm>
          <a:custGeom>
            <a:avLst/>
            <a:gdLst>
              <a:gd name="connsiteX0" fmla="*/ 0 w 3710214"/>
              <a:gd name="connsiteY0" fmla="*/ 18143 h 45357"/>
              <a:gd name="connsiteX1" fmla="*/ 2558143 w 3710214"/>
              <a:gd name="connsiteY1" fmla="*/ 0 h 45357"/>
              <a:gd name="connsiteX2" fmla="*/ 3710214 w 3710214"/>
              <a:gd name="connsiteY2" fmla="*/ 45357 h 45357"/>
            </a:gdLst>
            <a:ahLst/>
            <a:cxnLst>
              <a:cxn ang="0">
                <a:pos x="connsiteX0" y="connsiteY0"/>
              </a:cxn>
              <a:cxn ang="0">
                <a:pos x="connsiteX1" y="connsiteY1"/>
              </a:cxn>
              <a:cxn ang="0">
                <a:pos x="connsiteX2" y="connsiteY2"/>
              </a:cxn>
            </a:cxnLst>
            <a:rect l="l" t="t" r="r" b="b"/>
            <a:pathLst>
              <a:path w="3710214" h="45357">
                <a:moveTo>
                  <a:pt x="0" y="18143"/>
                </a:moveTo>
                <a:lnTo>
                  <a:pt x="2558143" y="0"/>
                </a:lnTo>
                <a:cubicBezTo>
                  <a:pt x="3176512" y="4536"/>
                  <a:pt x="3710214" y="45357"/>
                  <a:pt x="3710214" y="45357"/>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2503756" y="3664837"/>
            <a:ext cx="3728357" cy="27215"/>
          </a:xfrm>
          <a:custGeom>
            <a:avLst/>
            <a:gdLst>
              <a:gd name="connsiteX0" fmla="*/ 0 w 3728357"/>
              <a:gd name="connsiteY0" fmla="*/ 27215 h 27215"/>
              <a:gd name="connsiteX1" fmla="*/ 2050143 w 3728357"/>
              <a:gd name="connsiteY1" fmla="*/ 0 h 27215"/>
              <a:gd name="connsiteX2" fmla="*/ 3728357 w 3728357"/>
              <a:gd name="connsiteY2" fmla="*/ 0 h 27215"/>
            </a:gdLst>
            <a:ahLst/>
            <a:cxnLst>
              <a:cxn ang="0">
                <a:pos x="connsiteX0" y="connsiteY0"/>
              </a:cxn>
              <a:cxn ang="0">
                <a:pos x="connsiteX1" y="connsiteY1"/>
              </a:cxn>
              <a:cxn ang="0">
                <a:pos x="connsiteX2" y="connsiteY2"/>
              </a:cxn>
            </a:cxnLst>
            <a:rect l="l" t="t" r="r" b="b"/>
            <a:pathLst>
              <a:path w="3728357" h="27215">
                <a:moveTo>
                  <a:pt x="0" y="27215"/>
                </a:moveTo>
                <a:lnTo>
                  <a:pt x="2050143" y="0"/>
                </a:lnTo>
                <a:lnTo>
                  <a:pt x="3728357" y="0"/>
                </a:ln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483805" y="3793299"/>
            <a:ext cx="3710214" cy="45357"/>
          </a:xfrm>
          <a:custGeom>
            <a:avLst/>
            <a:gdLst>
              <a:gd name="connsiteX0" fmla="*/ 0 w 3710214"/>
              <a:gd name="connsiteY0" fmla="*/ 18143 h 45357"/>
              <a:gd name="connsiteX1" fmla="*/ 2558143 w 3710214"/>
              <a:gd name="connsiteY1" fmla="*/ 0 h 45357"/>
              <a:gd name="connsiteX2" fmla="*/ 3710214 w 3710214"/>
              <a:gd name="connsiteY2" fmla="*/ 45357 h 45357"/>
            </a:gdLst>
            <a:ahLst/>
            <a:cxnLst>
              <a:cxn ang="0">
                <a:pos x="connsiteX0" y="connsiteY0"/>
              </a:cxn>
              <a:cxn ang="0">
                <a:pos x="connsiteX1" y="connsiteY1"/>
              </a:cxn>
              <a:cxn ang="0">
                <a:pos x="connsiteX2" y="connsiteY2"/>
              </a:cxn>
            </a:cxnLst>
            <a:rect l="l" t="t" r="r" b="b"/>
            <a:pathLst>
              <a:path w="3710214" h="45357">
                <a:moveTo>
                  <a:pt x="0" y="18143"/>
                </a:moveTo>
                <a:lnTo>
                  <a:pt x="2558143" y="0"/>
                </a:lnTo>
                <a:cubicBezTo>
                  <a:pt x="3176512" y="4536"/>
                  <a:pt x="3710214" y="45357"/>
                  <a:pt x="3710214" y="45357"/>
                </a:cubicBez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06071" y="4144060"/>
            <a:ext cx="3728357" cy="27215"/>
          </a:xfrm>
          <a:custGeom>
            <a:avLst/>
            <a:gdLst>
              <a:gd name="connsiteX0" fmla="*/ 0 w 3728357"/>
              <a:gd name="connsiteY0" fmla="*/ 27215 h 27215"/>
              <a:gd name="connsiteX1" fmla="*/ 2050143 w 3728357"/>
              <a:gd name="connsiteY1" fmla="*/ 0 h 27215"/>
              <a:gd name="connsiteX2" fmla="*/ 3728357 w 3728357"/>
              <a:gd name="connsiteY2" fmla="*/ 0 h 27215"/>
            </a:gdLst>
            <a:ahLst/>
            <a:cxnLst>
              <a:cxn ang="0">
                <a:pos x="connsiteX0" y="connsiteY0"/>
              </a:cxn>
              <a:cxn ang="0">
                <a:pos x="connsiteX1" y="connsiteY1"/>
              </a:cxn>
              <a:cxn ang="0">
                <a:pos x="connsiteX2" y="connsiteY2"/>
              </a:cxn>
            </a:cxnLst>
            <a:rect l="l" t="t" r="r" b="b"/>
            <a:pathLst>
              <a:path w="3728357" h="27215">
                <a:moveTo>
                  <a:pt x="0" y="27215"/>
                </a:moveTo>
                <a:lnTo>
                  <a:pt x="2050143" y="0"/>
                </a:lnTo>
                <a:lnTo>
                  <a:pt x="3728357" y="0"/>
                </a:lnTo>
              </a:path>
            </a:pathLst>
          </a:custGeom>
          <a:ln w="31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7158543" y="3811499"/>
            <a:ext cx="1902735" cy="369332"/>
          </a:xfrm>
          <a:prstGeom prst="rect">
            <a:avLst/>
          </a:prstGeom>
          <a:noFill/>
        </p:spPr>
        <p:txBody>
          <a:bodyPr wrap="none" rtlCol="0">
            <a:spAutoFit/>
          </a:bodyPr>
          <a:lstStyle/>
          <a:p>
            <a:r>
              <a:rPr lang="en-US" dirty="0" smtClean="0">
                <a:latin typeface="AhnbergHand"/>
                <a:cs typeface="AhnbergHand"/>
              </a:rPr>
              <a:t>Longest Match</a:t>
            </a:r>
            <a:endParaRPr lang="en-US" dirty="0">
              <a:latin typeface="AhnbergHand"/>
              <a:cs typeface="AhnbergHand"/>
            </a:endParaRPr>
          </a:p>
        </p:txBody>
      </p:sp>
      <p:sp>
        <p:nvSpPr>
          <p:cNvPr id="22" name="Freeform 21"/>
          <p:cNvSpPr/>
          <p:nvPr/>
        </p:nvSpPr>
        <p:spPr>
          <a:xfrm>
            <a:off x="6885214" y="3936985"/>
            <a:ext cx="281229" cy="272158"/>
          </a:xfrm>
          <a:custGeom>
            <a:avLst/>
            <a:gdLst>
              <a:gd name="connsiteX0" fmla="*/ 0 w 281229"/>
              <a:gd name="connsiteY0" fmla="*/ 127015 h 272158"/>
              <a:gd name="connsiteX1" fmla="*/ 263072 w 281229"/>
              <a:gd name="connsiteY1" fmla="*/ 127015 h 272158"/>
              <a:gd name="connsiteX2" fmla="*/ 154215 w 281229"/>
              <a:gd name="connsiteY2" fmla="*/ 15 h 272158"/>
              <a:gd name="connsiteX3" fmla="*/ 281215 w 281229"/>
              <a:gd name="connsiteY3" fmla="*/ 136086 h 272158"/>
              <a:gd name="connsiteX4" fmla="*/ 163286 w 281229"/>
              <a:gd name="connsiteY4" fmla="*/ 272158 h 27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29" h="272158">
                <a:moveTo>
                  <a:pt x="0" y="127015"/>
                </a:moveTo>
                <a:cubicBezTo>
                  <a:pt x="118684" y="137598"/>
                  <a:pt x="237369" y="148182"/>
                  <a:pt x="263072" y="127015"/>
                </a:cubicBezTo>
                <a:cubicBezTo>
                  <a:pt x="288775" y="105848"/>
                  <a:pt x="151191" y="-1497"/>
                  <a:pt x="154215" y="15"/>
                </a:cubicBezTo>
                <a:cubicBezTo>
                  <a:pt x="157239" y="1527"/>
                  <a:pt x="279703" y="90729"/>
                  <a:pt x="281215" y="136086"/>
                </a:cubicBezTo>
                <a:cubicBezTo>
                  <a:pt x="282727" y="181443"/>
                  <a:pt x="163286" y="272158"/>
                  <a:pt x="163286" y="2721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346834" y="4254500"/>
            <a:ext cx="445523" cy="990600"/>
          </a:xfrm>
          <a:custGeom>
            <a:avLst/>
            <a:gdLst>
              <a:gd name="connsiteX0" fmla="*/ 445523 w 445523"/>
              <a:gd name="connsiteY0" fmla="*/ 0 h 990600"/>
              <a:gd name="connsiteX1" fmla="*/ 73595 w 445523"/>
              <a:gd name="connsiteY1" fmla="*/ 961571 h 990600"/>
              <a:gd name="connsiteX2" fmla="*/ 1023 w 445523"/>
              <a:gd name="connsiteY2" fmla="*/ 762000 h 990600"/>
              <a:gd name="connsiteX3" fmla="*/ 55452 w 445523"/>
              <a:gd name="connsiteY3" fmla="*/ 988786 h 990600"/>
              <a:gd name="connsiteX4" fmla="*/ 345737 w 445523"/>
              <a:gd name="connsiteY4" fmla="*/ 7620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523" h="990600">
                <a:moveTo>
                  <a:pt x="445523" y="0"/>
                </a:moveTo>
                <a:cubicBezTo>
                  <a:pt x="296600" y="417285"/>
                  <a:pt x="147678" y="834571"/>
                  <a:pt x="73595" y="961571"/>
                </a:cubicBezTo>
                <a:cubicBezTo>
                  <a:pt x="-488" y="1088571"/>
                  <a:pt x="4047" y="757464"/>
                  <a:pt x="1023" y="762000"/>
                </a:cubicBezTo>
                <a:cubicBezTo>
                  <a:pt x="-2001" y="766536"/>
                  <a:pt x="-2000" y="988786"/>
                  <a:pt x="55452" y="988786"/>
                </a:cubicBezTo>
                <a:cubicBezTo>
                  <a:pt x="112904" y="988786"/>
                  <a:pt x="345737" y="762000"/>
                  <a:pt x="345737"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90714" y="5284365"/>
            <a:ext cx="5273374" cy="1384995"/>
          </a:xfrm>
          <a:prstGeom prst="rect">
            <a:avLst/>
          </a:prstGeom>
          <a:noFill/>
        </p:spPr>
        <p:txBody>
          <a:bodyPr wrap="square" rtlCol="0">
            <a:spAutoFit/>
          </a:bodyPr>
          <a:lstStyle/>
          <a:p>
            <a:r>
              <a:rPr lang="en-US" sz="1400" dirty="0" smtClean="0"/>
              <a:t>The entire FIB is loaded into TCAM. Every destination address is passed through the TCAM, and within one TCAM cycle the TCAM returns the interface index of the longest match. Each TCAM bank needs to be large enough to hold the entire FIB. TTCAM cycle time needs to be fast enough to support the max packet rate of the line card.</a:t>
            </a:r>
            <a:endParaRPr lang="en-US" sz="1400" dirty="0"/>
          </a:p>
        </p:txBody>
      </p:sp>
      <p:sp>
        <p:nvSpPr>
          <p:cNvPr id="26" name="Freeform 25"/>
          <p:cNvSpPr/>
          <p:nvPr/>
        </p:nvSpPr>
        <p:spPr>
          <a:xfrm>
            <a:off x="6232113" y="3918915"/>
            <a:ext cx="281229" cy="272158"/>
          </a:xfrm>
          <a:custGeom>
            <a:avLst/>
            <a:gdLst>
              <a:gd name="connsiteX0" fmla="*/ 0 w 281229"/>
              <a:gd name="connsiteY0" fmla="*/ 127015 h 272158"/>
              <a:gd name="connsiteX1" fmla="*/ 263072 w 281229"/>
              <a:gd name="connsiteY1" fmla="*/ 127015 h 272158"/>
              <a:gd name="connsiteX2" fmla="*/ 154215 w 281229"/>
              <a:gd name="connsiteY2" fmla="*/ 15 h 272158"/>
              <a:gd name="connsiteX3" fmla="*/ 281215 w 281229"/>
              <a:gd name="connsiteY3" fmla="*/ 136086 h 272158"/>
              <a:gd name="connsiteX4" fmla="*/ 163286 w 281229"/>
              <a:gd name="connsiteY4" fmla="*/ 272158 h 27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29" h="272158">
                <a:moveTo>
                  <a:pt x="0" y="127015"/>
                </a:moveTo>
                <a:cubicBezTo>
                  <a:pt x="118684" y="137598"/>
                  <a:pt x="237369" y="148182"/>
                  <a:pt x="263072" y="127015"/>
                </a:cubicBezTo>
                <a:cubicBezTo>
                  <a:pt x="288775" y="105848"/>
                  <a:pt x="151191" y="-1497"/>
                  <a:pt x="154215" y="15"/>
                </a:cubicBezTo>
                <a:cubicBezTo>
                  <a:pt x="157239" y="1527"/>
                  <a:pt x="279703" y="90729"/>
                  <a:pt x="281215" y="136086"/>
                </a:cubicBezTo>
                <a:cubicBezTo>
                  <a:pt x="282727" y="181443"/>
                  <a:pt x="163286" y="272158"/>
                  <a:pt x="163286" y="2721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7116115" y="2050123"/>
            <a:ext cx="1945163" cy="1077218"/>
          </a:xfrm>
          <a:prstGeom prst="rect">
            <a:avLst/>
          </a:prstGeom>
          <a:noFill/>
        </p:spPr>
        <p:txBody>
          <a:bodyPr wrap="square" rtlCol="0">
            <a:spAutoFit/>
          </a:bodyPr>
          <a:lstStyle/>
          <a:p>
            <a:r>
              <a:rPr lang="en-US" sz="800" dirty="0" smtClean="0">
                <a:latin typeface="Arial"/>
                <a:cs typeface="Arial"/>
              </a:rPr>
              <a:t>TCAM width depends on the chip set in use. One popular TCAM </a:t>
            </a:r>
            <a:r>
              <a:rPr lang="en-US" sz="800" dirty="0" err="1" smtClean="0">
                <a:latin typeface="Arial"/>
                <a:cs typeface="Arial"/>
              </a:rPr>
              <a:t>config</a:t>
            </a:r>
            <a:r>
              <a:rPr lang="en-US" sz="800" dirty="0" smtClean="0">
                <a:latin typeface="Arial"/>
                <a:cs typeface="Arial"/>
              </a:rPr>
              <a:t> is 72 bits  wide. IPv4 addresses consume  a single 72 bit slot, IPv6 consumes two 72 bit slots. If instead you use  TCAM with a slot width of 32 bits then IPv6 entries consume 4 times the  equivalent slot  count of IPv4 entries.</a:t>
            </a:r>
            <a:endParaRPr lang="en-US" sz="800" dirty="0">
              <a:latin typeface="Arial"/>
              <a:cs typeface="Arial"/>
            </a:endParaRPr>
          </a:p>
        </p:txBody>
      </p:sp>
    </p:spTree>
    <p:extLst>
      <p:ext uri="{BB962C8B-B14F-4D97-AF65-F5344CB8AC3E}">
        <p14:creationId xmlns:p14="http://schemas.microsoft.com/office/powerpoint/2010/main" val="3673581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Screen Shot 2014-08-28 at 10.16.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665" y="3829328"/>
            <a:ext cx="295563" cy="294968"/>
          </a:xfrm>
          <a:prstGeom prst="rect">
            <a:avLst/>
          </a:prstGeom>
        </p:spPr>
      </p:pic>
      <p:pic>
        <p:nvPicPr>
          <p:cNvPr id="77" name="Picture 76" descr="Screen Shot 2014-08-28 at 10.16.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041" y="3829328"/>
            <a:ext cx="295563" cy="294968"/>
          </a:xfrm>
          <a:prstGeom prst="rect">
            <a:avLst/>
          </a:prstGeom>
        </p:spPr>
      </p:pic>
      <p:pic>
        <p:nvPicPr>
          <p:cNvPr id="78" name="Picture 77" descr="Screen Shot 2014-08-28 at 10.16.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418" y="3829328"/>
            <a:ext cx="295563" cy="294968"/>
          </a:xfrm>
          <a:prstGeom prst="rect">
            <a:avLst/>
          </a:prstGeom>
        </p:spPr>
      </p:pic>
      <p:pic>
        <p:nvPicPr>
          <p:cNvPr id="79" name="Picture 78" descr="Screen Shot 2014-08-28 at 10.16.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661" y="4210565"/>
            <a:ext cx="295563" cy="294968"/>
          </a:xfrm>
          <a:prstGeom prst="rect">
            <a:avLst/>
          </a:prstGeom>
        </p:spPr>
      </p:pic>
      <p:pic>
        <p:nvPicPr>
          <p:cNvPr id="80" name="Picture 79" descr="Screen Shot 2014-08-28 at 10.16.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037" y="4210565"/>
            <a:ext cx="295563" cy="294968"/>
          </a:xfrm>
          <a:prstGeom prst="rect">
            <a:avLst/>
          </a:prstGeom>
        </p:spPr>
      </p:pic>
      <p:pic>
        <p:nvPicPr>
          <p:cNvPr id="81" name="Picture 80" descr="Screen Shot 2014-08-28 at 10.16.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414" y="4210565"/>
            <a:ext cx="295563" cy="294968"/>
          </a:xfrm>
          <a:prstGeom prst="rect">
            <a:avLst/>
          </a:prstGeom>
        </p:spPr>
      </p:pic>
      <p:pic>
        <p:nvPicPr>
          <p:cNvPr id="66" name="Picture 65" descr="Screen Shot 2014-08-28 at 10.14.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062" y="2700664"/>
            <a:ext cx="340080" cy="688258"/>
          </a:xfrm>
          <a:prstGeom prst="rect">
            <a:avLst/>
          </a:prstGeom>
        </p:spPr>
      </p:pic>
      <p:pic>
        <p:nvPicPr>
          <p:cNvPr id="65" name="Picture 64" descr="Screen Shot 2014-08-28 at 10.14.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08" y="2692470"/>
            <a:ext cx="340080" cy="688258"/>
          </a:xfrm>
          <a:prstGeom prst="rect">
            <a:avLst/>
          </a:prstGeom>
        </p:spPr>
      </p:pic>
      <p:pic>
        <p:nvPicPr>
          <p:cNvPr id="64" name="Picture 63" descr="Screen Shot 2014-08-28 at 10.14.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70" y="2695756"/>
            <a:ext cx="340080" cy="688258"/>
          </a:xfrm>
          <a:prstGeom prst="rect">
            <a:avLst/>
          </a:prstGeom>
        </p:spPr>
      </p:pic>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TRIE Lookup</a:t>
            </a:r>
            <a:endParaRPr lang="en-US" dirty="0">
              <a:solidFill>
                <a:schemeClr val="accent6">
                  <a:lumMod val="50000"/>
                </a:schemeClr>
              </a:solidFill>
              <a:latin typeface="Powderfinger Type"/>
              <a:cs typeface="Powderfinger Type"/>
            </a:endParaRPr>
          </a:p>
        </p:txBody>
      </p:sp>
      <p:sp>
        <p:nvSpPr>
          <p:cNvPr id="4" name="TextBox 3"/>
          <p:cNvSpPr txBox="1"/>
          <p:nvPr/>
        </p:nvSpPr>
        <p:spPr>
          <a:xfrm>
            <a:off x="698500" y="1444852"/>
            <a:ext cx="1076820" cy="369332"/>
          </a:xfrm>
          <a:prstGeom prst="rect">
            <a:avLst/>
          </a:prstGeom>
          <a:noFill/>
        </p:spPr>
        <p:txBody>
          <a:bodyPr wrap="none" rtlCol="0">
            <a:spAutoFit/>
          </a:bodyPr>
          <a:lstStyle/>
          <a:p>
            <a:r>
              <a:rPr lang="en-US" dirty="0" smtClean="0">
                <a:latin typeface="AhnbergHand"/>
                <a:cs typeface="AhnbergHand"/>
              </a:rPr>
              <a:t>Address</a:t>
            </a:r>
            <a:endParaRPr lang="en-US" dirty="0">
              <a:latin typeface="AhnbergHand"/>
              <a:cs typeface="AhnbergHand"/>
            </a:endParaRPr>
          </a:p>
        </p:txBody>
      </p:sp>
      <p:sp>
        <p:nvSpPr>
          <p:cNvPr id="5" name="TextBox 4"/>
          <p:cNvSpPr txBox="1"/>
          <p:nvPr/>
        </p:nvSpPr>
        <p:spPr>
          <a:xfrm>
            <a:off x="5531757" y="6005932"/>
            <a:ext cx="3730216" cy="369332"/>
          </a:xfrm>
          <a:prstGeom prst="rect">
            <a:avLst/>
          </a:prstGeom>
          <a:noFill/>
        </p:spPr>
        <p:txBody>
          <a:bodyPr wrap="none" rtlCol="0">
            <a:spAutoFit/>
          </a:bodyPr>
          <a:lstStyle/>
          <a:p>
            <a:r>
              <a:rPr lang="en-US" dirty="0" smtClean="0">
                <a:latin typeface="AhnbergHand"/>
                <a:cs typeface="AhnbergHand"/>
              </a:rPr>
              <a:t>Outbound Interface identifier</a:t>
            </a:r>
            <a:endParaRPr lang="en-US" dirty="0">
              <a:latin typeface="AhnbergHand"/>
              <a:cs typeface="AhnbergHand"/>
            </a:endParaRPr>
          </a:p>
        </p:txBody>
      </p:sp>
      <p:sp>
        <p:nvSpPr>
          <p:cNvPr id="6" name="Freeform 5"/>
          <p:cNvSpPr/>
          <p:nvPr/>
        </p:nvSpPr>
        <p:spPr>
          <a:xfrm>
            <a:off x="580571" y="1732626"/>
            <a:ext cx="1233847" cy="244945"/>
          </a:xfrm>
          <a:custGeom>
            <a:avLst/>
            <a:gdLst>
              <a:gd name="connsiteX0" fmla="*/ 0 w 1233847"/>
              <a:gd name="connsiteY0" fmla="*/ 154231 h 244945"/>
              <a:gd name="connsiteX1" fmla="*/ 1161143 w 1233847"/>
              <a:gd name="connsiteY1" fmla="*/ 145160 h 244945"/>
              <a:gd name="connsiteX2" fmla="*/ 1097643 w 1233847"/>
              <a:gd name="connsiteY2" fmla="*/ 17 h 244945"/>
              <a:gd name="connsiteX3" fmla="*/ 1233715 w 1233847"/>
              <a:gd name="connsiteY3" fmla="*/ 136088 h 244945"/>
              <a:gd name="connsiteX4" fmla="*/ 1124858 w 1233847"/>
              <a:gd name="connsiteY4" fmla="*/ 244945 h 24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47" h="244945">
                <a:moveTo>
                  <a:pt x="0" y="154231"/>
                </a:moveTo>
                <a:lnTo>
                  <a:pt x="1161143" y="145160"/>
                </a:lnTo>
                <a:cubicBezTo>
                  <a:pt x="1344083" y="119458"/>
                  <a:pt x="1085548" y="1529"/>
                  <a:pt x="1097643" y="17"/>
                </a:cubicBezTo>
                <a:cubicBezTo>
                  <a:pt x="1109738" y="-1495"/>
                  <a:pt x="1229179" y="95267"/>
                  <a:pt x="1233715" y="136088"/>
                </a:cubicBezTo>
                <a:cubicBezTo>
                  <a:pt x="1238251" y="176909"/>
                  <a:pt x="1124858" y="244945"/>
                  <a:pt x="1124858" y="2449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693032" y="5760987"/>
            <a:ext cx="1233847" cy="244945"/>
          </a:xfrm>
          <a:custGeom>
            <a:avLst/>
            <a:gdLst>
              <a:gd name="connsiteX0" fmla="*/ 0 w 1233847"/>
              <a:gd name="connsiteY0" fmla="*/ 154231 h 244945"/>
              <a:gd name="connsiteX1" fmla="*/ 1161143 w 1233847"/>
              <a:gd name="connsiteY1" fmla="*/ 145160 h 244945"/>
              <a:gd name="connsiteX2" fmla="*/ 1097643 w 1233847"/>
              <a:gd name="connsiteY2" fmla="*/ 17 h 244945"/>
              <a:gd name="connsiteX3" fmla="*/ 1233715 w 1233847"/>
              <a:gd name="connsiteY3" fmla="*/ 136088 h 244945"/>
              <a:gd name="connsiteX4" fmla="*/ 1124858 w 1233847"/>
              <a:gd name="connsiteY4" fmla="*/ 244945 h 24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47" h="244945">
                <a:moveTo>
                  <a:pt x="0" y="154231"/>
                </a:moveTo>
                <a:lnTo>
                  <a:pt x="1161143" y="145160"/>
                </a:lnTo>
                <a:cubicBezTo>
                  <a:pt x="1344083" y="119458"/>
                  <a:pt x="1085548" y="1529"/>
                  <a:pt x="1097643" y="17"/>
                </a:cubicBezTo>
                <a:cubicBezTo>
                  <a:pt x="1109738" y="-1495"/>
                  <a:pt x="1229179" y="95267"/>
                  <a:pt x="1233715" y="136088"/>
                </a:cubicBezTo>
                <a:cubicBezTo>
                  <a:pt x="1238251" y="176909"/>
                  <a:pt x="1124858" y="244945"/>
                  <a:pt x="1124858" y="2449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80571" y="1977571"/>
            <a:ext cx="1061446" cy="369332"/>
          </a:xfrm>
          <a:prstGeom prst="rect">
            <a:avLst/>
          </a:prstGeom>
          <a:noFill/>
        </p:spPr>
        <p:txBody>
          <a:bodyPr wrap="none" rtlCol="0">
            <a:spAutoFit/>
          </a:bodyPr>
          <a:lstStyle/>
          <a:p>
            <a:r>
              <a:rPr lang="en-US" dirty="0" smtClean="0"/>
              <a:t>192.0.2.1</a:t>
            </a:r>
            <a:endParaRPr lang="en-US" dirty="0"/>
          </a:p>
        </p:txBody>
      </p:sp>
      <p:sp>
        <p:nvSpPr>
          <p:cNvPr id="9" name="TextBox 8"/>
          <p:cNvSpPr txBox="1"/>
          <p:nvPr/>
        </p:nvSpPr>
        <p:spPr>
          <a:xfrm>
            <a:off x="6810871" y="5403988"/>
            <a:ext cx="836700" cy="369332"/>
          </a:xfrm>
          <a:prstGeom prst="rect">
            <a:avLst/>
          </a:prstGeom>
          <a:noFill/>
        </p:spPr>
        <p:txBody>
          <a:bodyPr wrap="none" rtlCol="0">
            <a:spAutoFit/>
          </a:bodyPr>
          <a:lstStyle/>
          <a:p>
            <a:r>
              <a:rPr lang="en-US" b="1" dirty="0" smtClean="0">
                <a:solidFill>
                  <a:srgbClr val="FF0000"/>
                </a:solidFill>
              </a:rPr>
              <a:t>I/F 3/1</a:t>
            </a:r>
            <a:endParaRPr lang="en-US" b="1" dirty="0">
              <a:solidFill>
                <a:srgbClr val="FF0000"/>
              </a:solidFill>
            </a:endParaRPr>
          </a:p>
        </p:txBody>
      </p:sp>
      <p:sp>
        <p:nvSpPr>
          <p:cNvPr id="13" name="Rectangle 12"/>
          <p:cNvSpPr/>
          <p:nvPr/>
        </p:nvSpPr>
        <p:spPr>
          <a:xfrm>
            <a:off x="2264185" y="1623035"/>
            <a:ext cx="4137220" cy="369332"/>
          </a:xfrm>
          <a:prstGeom prst="rect">
            <a:avLst/>
          </a:prstGeom>
        </p:spPr>
        <p:txBody>
          <a:bodyPr wrap="none">
            <a:spAutoFit/>
          </a:bodyPr>
          <a:lstStyle/>
          <a:p>
            <a:r>
              <a:rPr lang="en-US" dirty="0"/>
              <a:t>11000000 00000000  </a:t>
            </a:r>
            <a:r>
              <a:rPr lang="en-US" dirty="0" smtClean="0"/>
              <a:t>00000010 00000001</a:t>
            </a:r>
            <a:endParaRPr lang="en-US" dirty="0"/>
          </a:p>
        </p:txBody>
      </p:sp>
      <p:sp>
        <p:nvSpPr>
          <p:cNvPr id="14" name="Freeform 13"/>
          <p:cNvSpPr/>
          <p:nvPr/>
        </p:nvSpPr>
        <p:spPr>
          <a:xfrm>
            <a:off x="4007472" y="2050123"/>
            <a:ext cx="668263" cy="263083"/>
          </a:xfrm>
          <a:custGeom>
            <a:avLst/>
            <a:gdLst>
              <a:gd name="connsiteX0" fmla="*/ 147284 w 668263"/>
              <a:gd name="connsiteY0" fmla="*/ 18143 h 263083"/>
              <a:gd name="connsiteX1" fmla="*/ 147284 w 668263"/>
              <a:gd name="connsiteY1" fmla="*/ 190500 h 263083"/>
              <a:gd name="connsiteX2" fmla="*/ 2141 w 668263"/>
              <a:gd name="connsiteY2" fmla="*/ 90714 h 263083"/>
              <a:gd name="connsiteX3" fmla="*/ 274284 w 668263"/>
              <a:gd name="connsiteY3" fmla="*/ 263072 h 263083"/>
              <a:gd name="connsiteX4" fmla="*/ 664355 w 668263"/>
              <a:gd name="connsiteY4" fmla="*/ 99786 h 263083"/>
              <a:gd name="connsiteX5" fmla="*/ 473855 w 668263"/>
              <a:gd name="connsiteY5" fmla="*/ 190500 h 263083"/>
              <a:gd name="connsiteX6" fmla="*/ 455712 w 668263"/>
              <a:gd name="connsiteY6" fmla="*/ 0 h 26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263" h="263083">
                <a:moveTo>
                  <a:pt x="147284" y="18143"/>
                </a:moveTo>
                <a:cubicBezTo>
                  <a:pt x="159379" y="98274"/>
                  <a:pt x="171475" y="178405"/>
                  <a:pt x="147284" y="190500"/>
                </a:cubicBezTo>
                <a:cubicBezTo>
                  <a:pt x="123093" y="202595"/>
                  <a:pt x="-19026" y="78619"/>
                  <a:pt x="2141" y="90714"/>
                </a:cubicBezTo>
                <a:cubicBezTo>
                  <a:pt x="23308" y="102809"/>
                  <a:pt x="163915" y="261560"/>
                  <a:pt x="274284" y="263072"/>
                </a:cubicBezTo>
                <a:cubicBezTo>
                  <a:pt x="384653" y="264584"/>
                  <a:pt x="631093" y="111881"/>
                  <a:pt x="664355" y="99786"/>
                </a:cubicBezTo>
                <a:cubicBezTo>
                  <a:pt x="697617" y="87691"/>
                  <a:pt x="508629" y="207131"/>
                  <a:pt x="473855" y="190500"/>
                </a:cubicBezTo>
                <a:cubicBezTo>
                  <a:pt x="439081" y="173869"/>
                  <a:pt x="455712" y="0"/>
                  <a:pt x="455712"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4158302" y="2518620"/>
            <a:ext cx="400095" cy="276999"/>
          </a:xfrm>
          <a:prstGeom prst="rect">
            <a:avLst/>
          </a:prstGeom>
          <a:noFill/>
        </p:spPr>
        <p:txBody>
          <a:bodyPr wrap="none" rtlCol="0">
            <a:spAutoFit/>
          </a:bodyPr>
          <a:lstStyle/>
          <a:p>
            <a:r>
              <a:rPr lang="en-US" sz="1200" dirty="0" smtClean="0"/>
              <a:t>1/0</a:t>
            </a:r>
            <a:endParaRPr lang="en-US" sz="1200" dirty="0"/>
          </a:p>
        </p:txBody>
      </p:sp>
      <p:sp>
        <p:nvSpPr>
          <p:cNvPr id="26" name="TextBox 25"/>
          <p:cNvSpPr txBox="1"/>
          <p:nvPr/>
        </p:nvSpPr>
        <p:spPr>
          <a:xfrm>
            <a:off x="3850055" y="2803867"/>
            <a:ext cx="400095" cy="276999"/>
          </a:xfrm>
          <a:prstGeom prst="rect">
            <a:avLst/>
          </a:prstGeom>
          <a:noFill/>
        </p:spPr>
        <p:txBody>
          <a:bodyPr wrap="none" rtlCol="0">
            <a:spAutoFit/>
          </a:bodyPr>
          <a:lstStyle/>
          <a:p>
            <a:r>
              <a:rPr lang="en-US" sz="1200" dirty="0" smtClean="0"/>
              <a:t>1/0</a:t>
            </a:r>
            <a:endParaRPr lang="en-US" sz="1200" dirty="0"/>
          </a:p>
        </p:txBody>
      </p:sp>
      <p:sp>
        <p:nvSpPr>
          <p:cNvPr id="27" name="TextBox 26"/>
          <p:cNvSpPr txBox="1"/>
          <p:nvPr/>
        </p:nvSpPr>
        <p:spPr>
          <a:xfrm>
            <a:off x="4157816" y="3167334"/>
            <a:ext cx="400095" cy="276999"/>
          </a:xfrm>
          <a:prstGeom prst="rect">
            <a:avLst/>
          </a:prstGeom>
          <a:noFill/>
        </p:spPr>
        <p:txBody>
          <a:bodyPr wrap="none" rtlCol="0">
            <a:spAutoFit/>
          </a:bodyPr>
          <a:lstStyle/>
          <a:p>
            <a:r>
              <a:rPr lang="en-US" sz="1200" dirty="0" smtClean="0"/>
              <a:t>1/0</a:t>
            </a:r>
            <a:endParaRPr lang="en-US" sz="1200" dirty="0"/>
          </a:p>
        </p:txBody>
      </p:sp>
      <p:sp>
        <p:nvSpPr>
          <p:cNvPr id="28" name="TextBox 27"/>
          <p:cNvSpPr txBox="1"/>
          <p:nvPr/>
        </p:nvSpPr>
        <p:spPr>
          <a:xfrm>
            <a:off x="4557911" y="3444333"/>
            <a:ext cx="400095" cy="276999"/>
          </a:xfrm>
          <a:prstGeom prst="rect">
            <a:avLst/>
          </a:prstGeom>
          <a:noFill/>
        </p:spPr>
        <p:txBody>
          <a:bodyPr wrap="none" rtlCol="0">
            <a:spAutoFit/>
          </a:bodyPr>
          <a:lstStyle/>
          <a:p>
            <a:r>
              <a:rPr lang="en-US" sz="1200" dirty="0" smtClean="0"/>
              <a:t>1/0</a:t>
            </a:r>
            <a:endParaRPr lang="en-US" sz="1200" dirty="0"/>
          </a:p>
        </p:txBody>
      </p:sp>
      <p:sp>
        <p:nvSpPr>
          <p:cNvPr id="29" name="TextBox 28"/>
          <p:cNvSpPr txBox="1"/>
          <p:nvPr/>
        </p:nvSpPr>
        <p:spPr>
          <a:xfrm>
            <a:off x="4970189" y="3736043"/>
            <a:ext cx="400095" cy="276999"/>
          </a:xfrm>
          <a:prstGeom prst="rect">
            <a:avLst/>
          </a:prstGeom>
          <a:noFill/>
        </p:spPr>
        <p:txBody>
          <a:bodyPr wrap="none" rtlCol="0">
            <a:spAutoFit/>
          </a:bodyPr>
          <a:lstStyle/>
          <a:p>
            <a:r>
              <a:rPr lang="en-US" sz="1200" dirty="0" smtClean="0"/>
              <a:t>1/0</a:t>
            </a:r>
            <a:endParaRPr lang="en-US" sz="1200" dirty="0"/>
          </a:p>
        </p:txBody>
      </p:sp>
      <p:sp>
        <p:nvSpPr>
          <p:cNvPr id="30" name="TextBox 29"/>
          <p:cNvSpPr txBox="1"/>
          <p:nvPr/>
        </p:nvSpPr>
        <p:spPr>
          <a:xfrm>
            <a:off x="5170236" y="4026942"/>
            <a:ext cx="635561" cy="276999"/>
          </a:xfrm>
          <a:prstGeom prst="rect">
            <a:avLst/>
          </a:prstGeom>
          <a:noFill/>
        </p:spPr>
        <p:txBody>
          <a:bodyPr wrap="none" rtlCol="0">
            <a:spAutoFit/>
          </a:bodyPr>
          <a:lstStyle/>
          <a:p>
            <a:r>
              <a:rPr lang="en-US" sz="1200" dirty="0" smtClean="0"/>
              <a:t>x/0000</a:t>
            </a:r>
            <a:endParaRPr lang="en-US" sz="1200" dirty="0"/>
          </a:p>
        </p:txBody>
      </p:sp>
      <p:sp>
        <p:nvSpPr>
          <p:cNvPr id="19" name="Freeform 18"/>
          <p:cNvSpPr/>
          <p:nvPr/>
        </p:nvSpPr>
        <p:spPr>
          <a:xfrm>
            <a:off x="4134908" y="2769950"/>
            <a:ext cx="175210" cy="119441"/>
          </a:xfrm>
          <a:custGeom>
            <a:avLst/>
            <a:gdLst>
              <a:gd name="connsiteX0" fmla="*/ 175210 w 175210"/>
              <a:gd name="connsiteY0" fmla="*/ 0 h 119441"/>
              <a:gd name="connsiteX1" fmla="*/ 25206 w 175210"/>
              <a:gd name="connsiteY1" fmla="*/ 109998 h 119441"/>
              <a:gd name="connsiteX2" fmla="*/ 205 w 175210"/>
              <a:gd name="connsiteY2" fmla="*/ 54999 h 119441"/>
              <a:gd name="connsiteX3" fmla="*/ 25206 w 175210"/>
              <a:gd name="connsiteY3" fmla="*/ 114997 h 119441"/>
              <a:gd name="connsiteX4" fmla="*/ 130209 w 175210"/>
              <a:gd name="connsiteY4" fmla="*/ 114997 h 11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10" h="119441">
                <a:moveTo>
                  <a:pt x="175210" y="0"/>
                </a:moveTo>
                <a:cubicBezTo>
                  <a:pt x="114791" y="50416"/>
                  <a:pt x="54373" y="100832"/>
                  <a:pt x="25206" y="109998"/>
                </a:cubicBezTo>
                <a:cubicBezTo>
                  <a:pt x="-3961" y="119164"/>
                  <a:pt x="205" y="54166"/>
                  <a:pt x="205" y="54999"/>
                </a:cubicBezTo>
                <a:cubicBezTo>
                  <a:pt x="205" y="55832"/>
                  <a:pt x="3539" y="104997"/>
                  <a:pt x="25206" y="114997"/>
                </a:cubicBezTo>
                <a:cubicBezTo>
                  <a:pt x="46873" y="124997"/>
                  <a:pt x="130209" y="114997"/>
                  <a:pt x="130209" y="114997"/>
                </a:cubicBezTo>
              </a:path>
            </a:pathLst>
          </a:custGeom>
          <a:ln w="31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4330118" y="2754945"/>
            <a:ext cx="170475" cy="138464"/>
          </a:xfrm>
          <a:custGeom>
            <a:avLst/>
            <a:gdLst>
              <a:gd name="connsiteX0" fmla="*/ 0 w 170475"/>
              <a:gd name="connsiteY0" fmla="*/ 10005 h 138464"/>
              <a:gd name="connsiteX1" fmla="*/ 160005 w 170475"/>
              <a:gd name="connsiteY1" fmla="*/ 130002 h 138464"/>
              <a:gd name="connsiteX2" fmla="*/ 155005 w 170475"/>
              <a:gd name="connsiteY2" fmla="*/ 5 h 138464"/>
              <a:gd name="connsiteX3" fmla="*/ 155005 w 170475"/>
              <a:gd name="connsiteY3" fmla="*/ 125003 h 138464"/>
              <a:gd name="connsiteX4" fmla="*/ 70002 w 170475"/>
              <a:gd name="connsiteY4" fmla="*/ 135002 h 1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75" h="138464">
                <a:moveTo>
                  <a:pt x="0" y="10005"/>
                </a:moveTo>
                <a:cubicBezTo>
                  <a:pt x="67085" y="70837"/>
                  <a:pt x="134171" y="131669"/>
                  <a:pt x="160005" y="130002"/>
                </a:cubicBezTo>
                <a:cubicBezTo>
                  <a:pt x="185839" y="128335"/>
                  <a:pt x="155838" y="838"/>
                  <a:pt x="155005" y="5"/>
                </a:cubicBezTo>
                <a:cubicBezTo>
                  <a:pt x="154172" y="-828"/>
                  <a:pt x="169172" y="102504"/>
                  <a:pt x="155005" y="125003"/>
                </a:cubicBezTo>
                <a:cubicBezTo>
                  <a:pt x="140838" y="147502"/>
                  <a:pt x="70002" y="135002"/>
                  <a:pt x="70002" y="135002"/>
                </a:cubicBezTo>
              </a:path>
            </a:pathLst>
          </a:cu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4200150" y="2695756"/>
            <a:ext cx="237116" cy="246221"/>
          </a:xfrm>
          <a:prstGeom prst="rect">
            <a:avLst/>
          </a:prstGeom>
          <a:noFill/>
        </p:spPr>
        <p:txBody>
          <a:bodyPr wrap="none" rtlCol="0">
            <a:spAutoFit/>
          </a:bodyPr>
          <a:lstStyle/>
          <a:p>
            <a:r>
              <a:rPr lang="en-US" sz="1000" dirty="0" smtClean="0">
                <a:latin typeface="AhnbergHand"/>
                <a:cs typeface="AhnbergHand"/>
              </a:rPr>
              <a:t>?</a:t>
            </a:r>
            <a:endParaRPr lang="en-US" sz="1000" dirty="0">
              <a:latin typeface="AhnbergHand"/>
              <a:cs typeface="AhnbergHand"/>
            </a:endParaRPr>
          </a:p>
        </p:txBody>
      </p:sp>
      <p:grpSp>
        <p:nvGrpSpPr>
          <p:cNvPr id="36" name="Group 35"/>
          <p:cNvGrpSpPr/>
          <p:nvPr/>
        </p:nvGrpSpPr>
        <p:grpSpPr>
          <a:xfrm>
            <a:off x="3872308" y="2988156"/>
            <a:ext cx="365685" cy="246221"/>
            <a:chOff x="3872308" y="2988156"/>
            <a:chExt cx="365685" cy="246221"/>
          </a:xfrm>
        </p:grpSpPr>
        <p:sp>
          <p:nvSpPr>
            <p:cNvPr id="33" name="Freeform 32"/>
            <p:cNvSpPr/>
            <p:nvPr/>
          </p:nvSpPr>
          <p:spPr>
            <a:xfrm>
              <a:off x="3872308" y="3062350"/>
              <a:ext cx="175210" cy="119441"/>
            </a:xfrm>
            <a:custGeom>
              <a:avLst/>
              <a:gdLst>
                <a:gd name="connsiteX0" fmla="*/ 175210 w 175210"/>
                <a:gd name="connsiteY0" fmla="*/ 0 h 119441"/>
                <a:gd name="connsiteX1" fmla="*/ 25206 w 175210"/>
                <a:gd name="connsiteY1" fmla="*/ 109998 h 119441"/>
                <a:gd name="connsiteX2" fmla="*/ 205 w 175210"/>
                <a:gd name="connsiteY2" fmla="*/ 54999 h 119441"/>
                <a:gd name="connsiteX3" fmla="*/ 25206 w 175210"/>
                <a:gd name="connsiteY3" fmla="*/ 114997 h 119441"/>
                <a:gd name="connsiteX4" fmla="*/ 130209 w 175210"/>
                <a:gd name="connsiteY4" fmla="*/ 114997 h 11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10" h="119441">
                  <a:moveTo>
                    <a:pt x="175210" y="0"/>
                  </a:moveTo>
                  <a:cubicBezTo>
                    <a:pt x="114791" y="50416"/>
                    <a:pt x="54373" y="100832"/>
                    <a:pt x="25206" y="109998"/>
                  </a:cubicBezTo>
                  <a:cubicBezTo>
                    <a:pt x="-3961" y="119164"/>
                    <a:pt x="205" y="54166"/>
                    <a:pt x="205" y="54999"/>
                  </a:cubicBezTo>
                  <a:cubicBezTo>
                    <a:pt x="205" y="55832"/>
                    <a:pt x="3539" y="104997"/>
                    <a:pt x="25206" y="114997"/>
                  </a:cubicBezTo>
                  <a:cubicBezTo>
                    <a:pt x="46873" y="124997"/>
                    <a:pt x="130209" y="114997"/>
                    <a:pt x="130209" y="114997"/>
                  </a:cubicBezTo>
                </a:path>
              </a:pathLst>
            </a:custGeom>
            <a:ln w="3175" cmpd="sng">
              <a:solidFill>
                <a:srgbClr val="BFBF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067518" y="3047345"/>
              <a:ext cx="170475" cy="138464"/>
            </a:xfrm>
            <a:custGeom>
              <a:avLst/>
              <a:gdLst>
                <a:gd name="connsiteX0" fmla="*/ 0 w 170475"/>
                <a:gd name="connsiteY0" fmla="*/ 10005 h 138464"/>
                <a:gd name="connsiteX1" fmla="*/ 160005 w 170475"/>
                <a:gd name="connsiteY1" fmla="*/ 130002 h 138464"/>
                <a:gd name="connsiteX2" fmla="*/ 155005 w 170475"/>
                <a:gd name="connsiteY2" fmla="*/ 5 h 138464"/>
                <a:gd name="connsiteX3" fmla="*/ 155005 w 170475"/>
                <a:gd name="connsiteY3" fmla="*/ 125003 h 138464"/>
                <a:gd name="connsiteX4" fmla="*/ 70002 w 170475"/>
                <a:gd name="connsiteY4" fmla="*/ 135002 h 1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75" h="138464">
                  <a:moveTo>
                    <a:pt x="0" y="10005"/>
                  </a:moveTo>
                  <a:cubicBezTo>
                    <a:pt x="67085" y="70837"/>
                    <a:pt x="134171" y="131669"/>
                    <a:pt x="160005" y="130002"/>
                  </a:cubicBezTo>
                  <a:cubicBezTo>
                    <a:pt x="185839" y="128335"/>
                    <a:pt x="155838" y="838"/>
                    <a:pt x="155005" y="5"/>
                  </a:cubicBezTo>
                  <a:cubicBezTo>
                    <a:pt x="154172" y="-828"/>
                    <a:pt x="169172" y="102504"/>
                    <a:pt x="155005" y="125003"/>
                  </a:cubicBezTo>
                  <a:cubicBezTo>
                    <a:pt x="140838" y="147502"/>
                    <a:pt x="70002" y="135002"/>
                    <a:pt x="70002" y="135002"/>
                  </a:cubicBezTo>
                </a:path>
              </a:pathLst>
            </a:custGeom>
            <a:ln w="3175" cmpd="sng">
              <a:solidFill>
                <a:srgbClr val="79B9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3937550" y="2988156"/>
              <a:ext cx="237116" cy="246221"/>
            </a:xfrm>
            <a:prstGeom prst="rect">
              <a:avLst/>
            </a:prstGeom>
            <a:noFill/>
          </p:spPr>
          <p:txBody>
            <a:bodyPr wrap="none" rtlCol="0">
              <a:spAutoFit/>
            </a:bodyPr>
            <a:lstStyle/>
            <a:p>
              <a:r>
                <a:rPr lang="en-US" sz="1000" dirty="0" smtClean="0">
                  <a:latin typeface="AhnbergHand"/>
                  <a:cs typeface="AhnbergHand"/>
                </a:rPr>
                <a:t>?</a:t>
              </a:r>
              <a:endParaRPr lang="en-US" sz="1000" dirty="0">
                <a:latin typeface="AhnbergHand"/>
                <a:cs typeface="AhnbergHand"/>
              </a:endParaRPr>
            </a:p>
          </p:txBody>
        </p:sp>
      </p:grpSp>
      <p:grpSp>
        <p:nvGrpSpPr>
          <p:cNvPr id="37" name="Group 36"/>
          <p:cNvGrpSpPr/>
          <p:nvPr/>
        </p:nvGrpSpPr>
        <p:grpSpPr>
          <a:xfrm>
            <a:off x="4229708" y="3340556"/>
            <a:ext cx="365685" cy="246221"/>
            <a:chOff x="3872308" y="2988156"/>
            <a:chExt cx="365685" cy="246221"/>
          </a:xfrm>
        </p:grpSpPr>
        <p:sp>
          <p:nvSpPr>
            <p:cNvPr id="38" name="Freeform 37"/>
            <p:cNvSpPr/>
            <p:nvPr/>
          </p:nvSpPr>
          <p:spPr>
            <a:xfrm>
              <a:off x="3872308" y="3062350"/>
              <a:ext cx="175210" cy="119441"/>
            </a:xfrm>
            <a:custGeom>
              <a:avLst/>
              <a:gdLst>
                <a:gd name="connsiteX0" fmla="*/ 175210 w 175210"/>
                <a:gd name="connsiteY0" fmla="*/ 0 h 119441"/>
                <a:gd name="connsiteX1" fmla="*/ 25206 w 175210"/>
                <a:gd name="connsiteY1" fmla="*/ 109998 h 119441"/>
                <a:gd name="connsiteX2" fmla="*/ 205 w 175210"/>
                <a:gd name="connsiteY2" fmla="*/ 54999 h 119441"/>
                <a:gd name="connsiteX3" fmla="*/ 25206 w 175210"/>
                <a:gd name="connsiteY3" fmla="*/ 114997 h 119441"/>
                <a:gd name="connsiteX4" fmla="*/ 130209 w 175210"/>
                <a:gd name="connsiteY4" fmla="*/ 114997 h 11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10" h="119441">
                  <a:moveTo>
                    <a:pt x="175210" y="0"/>
                  </a:moveTo>
                  <a:cubicBezTo>
                    <a:pt x="114791" y="50416"/>
                    <a:pt x="54373" y="100832"/>
                    <a:pt x="25206" y="109998"/>
                  </a:cubicBezTo>
                  <a:cubicBezTo>
                    <a:pt x="-3961" y="119164"/>
                    <a:pt x="205" y="54166"/>
                    <a:pt x="205" y="54999"/>
                  </a:cubicBezTo>
                  <a:cubicBezTo>
                    <a:pt x="205" y="55832"/>
                    <a:pt x="3539" y="104997"/>
                    <a:pt x="25206" y="114997"/>
                  </a:cubicBezTo>
                  <a:cubicBezTo>
                    <a:pt x="46873" y="124997"/>
                    <a:pt x="130209" y="114997"/>
                    <a:pt x="130209" y="114997"/>
                  </a:cubicBezTo>
                </a:path>
              </a:pathLst>
            </a:custGeom>
            <a:ln w="3175" cmpd="sng">
              <a:solidFill>
                <a:srgbClr val="BFBF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4067518" y="3047345"/>
              <a:ext cx="170475" cy="138464"/>
            </a:xfrm>
            <a:custGeom>
              <a:avLst/>
              <a:gdLst>
                <a:gd name="connsiteX0" fmla="*/ 0 w 170475"/>
                <a:gd name="connsiteY0" fmla="*/ 10005 h 138464"/>
                <a:gd name="connsiteX1" fmla="*/ 160005 w 170475"/>
                <a:gd name="connsiteY1" fmla="*/ 130002 h 138464"/>
                <a:gd name="connsiteX2" fmla="*/ 155005 w 170475"/>
                <a:gd name="connsiteY2" fmla="*/ 5 h 138464"/>
                <a:gd name="connsiteX3" fmla="*/ 155005 w 170475"/>
                <a:gd name="connsiteY3" fmla="*/ 125003 h 138464"/>
                <a:gd name="connsiteX4" fmla="*/ 70002 w 170475"/>
                <a:gd name="connsiteY4" fmla="*/ 135002 h 1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75" h="138464">
                  <a:moveTo>
                    <a:pt x="0" y="10005"/>
                  </a:moveTo>
                  <a:cubicBezTo>
                    <a:pt x="67085" y="70837"/>
                    <a:pt x="134171" y="131669"/>
                    <a:pt x="160005" y="130002"/>
                  </a:cubicBezTo>
                  <a:cubicBezTo>
                    <a:pt x="185839" y="128335"/>
                    <a:pt x="155838" y="838"/>
                    <a:pt x="155005" y="5"/>
                  </a:cubicBezTo>
                  <a:cubicBezTo>
                    <a:pt x="154172" y="-828"/>
                    <a:pt x="169172" y="102504"/>
                    <a:pt x="155005" y="125003"/>
                  </a:cubicBezTo>
                  <a:cubicBezTo>
                    <a:pt x="140838" y="147502"/>
                    <a:pt x="70002" y="135002"/>
                    <a:pt x="70002" y="135002"/>
                  </a:cubicBezTo>
                </a:path>
              </a:pathLst>
            </a:custGeom>
            <a:ln w="3175" cmpd="sng">
              <a:solidFill>
                <a:srgbClr val="79B9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3937550" y="2988156"/>
              <a:ext cx="237116" cy="246221"/>
            </a:xfrm>
            <a:prstGeom prst="rect">
              <a:avLst/>
            </a:prstGeom>
            <a:noFill/>
          </p:spPr>
          <p:txBody>
            <a:bodyPr wrap="none" rtlCol="0">
              <a:spAutoFit/>
            </a:bodyPr>
            <a:lstStyle/>
            <a:p>
              <a:r>
                <a:rPr lang="en-US" sz="1000" dirty="0" smtClean="0">
                  <a:latin typeface="AhnbergHand"/>
                  <a:cs typeface="AhnbergHand"/>
                </a:rPr>
                <a:t>?</a:t>
              </a:r>
              <a:endParaRPr lang="en-US" sz="1000" dirty="0">
                <a:latin typeface="AhnbergHand"/>
                <a:cs typeface="AhnbergHand"/>
              </a:endParaRPr>
            </a:p>
          </p:txBody>
        </p:sp>
      </p:grpSp>
      <p:grpSp>
        <p:nvGrpSpPr>
          <p:cNvPr id="41" name="Group 40"/>
          <p:cNvGrpSpPr/>
          <p:nvPr/>
        </p:nvGrpSpPr>
        <p:grpSpPr>
          <a:xfrm>
            <a:off x="4642108" y="3617956"/>
            <a:ext cx="365685" cy="246221"/>
            <a:chOff x="3872308" y="2988156"/>
            <a:chExt cx="365685" cy="246221"/>
          </a:xfrm>
        </p:grpSpPr>
        <p:sp>
          <p:nvSpPr>
            <p:cNvPr id="42" name="Freeform 41"/>
            <p:cNvSpPr/>
            <p:nvPr/>
          </p:nvSpPr>
          <p:spPr>
            <a:xfrm>
              <a:off x="3872308" y="3062350"/>
              <a:ext cx="175210" cy="119441"/>
            </a:xfrm>
            <a:custGeom>
              <a:avLst/>
              <a:gdLst>
                <a:gd name="connsiteX0" fmla="*/ 175210 w 175210"/>
                <a:gd name="connsiteY0" fmla="*/ 0 h 119441"/>
                <a:gd name="connsiteX1" fmla="*/ 25206 w 175210"/>
                <a:gd name="connsiteY1" fmla="*/ 109998 h 119441"/>
                <a:gd name="connsiteX2" fmla="*/ 205 w 175210"/>
                <a:gd name="connsiteY2" fmla="*/ 54999 h 119441"/>
                <a:gd name="connsiteX3" fmla="*/ 25206 w 175210"/>
                <a:gd name="connsiteY3" fmla="*/ 114997 h 119441"/>
                <a:gd name="connsiteX4" fmla="*/ 130209 w 175210"/>
                <a:gd name="connsiteY4" fmla="*/ 114997 h 11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10" h="119441">
                  <a:moveTo>
                    <a:pt x="175210" y="0"/>
                  </a:moveTo>
                  <a:cubicBezTo>
                    <a:pt x="114791" y="50416"/>
                    <a:pt x="54373" y="100832"/>
                    <a:pt x="25206" y="109998"/>
                  </a:cubicBezTo>
                  <a:cubicBezTo>
                    <a:pt x="-3961" y="119164"/>
                    <a:pt x="205" y="54166"/>
                    <a:pt x="205" y="54999"/>
                  </a:cubicBezTo>
                  <a:cubicBezTo>
                    <a:pt x="205" y="55832"/>
                    <a:pt x="3539" y="104997"/>
                    <a:pt x="25206" y="114997"/>
                  </a:cubicBezTo>
                  <a:cubicBezTo>
                    <a:pt x="46873" y="124997"/>
                    <a:pt x="130209" y="114997"/>
                    <a:pt x="130209" y="114997"/>
                  </a:cubicBezTo>
                </a:path>
              </a:pathLst>
            </a:custGeom>
            <a:ln w="3175" cmpd="sng">
              <a:solidFill>
                <a:srgbClr val="BFBF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067518" y="3047345"/>
              <a:ext cx="170475" cy="138464"/>
            </a:xfrm>
            <a:custGeom>
              <a:avLst/>
              <a:gdLst>
                <a:gd name="connsiteX0" fmla="*/ 0 w 170475"/>
                <a:gd name="connsiteY0" fmla="*/ 10005 h 138464"/>
                <a:gd name="connsiteX1" fmla="*/ 160005 w 170475"/>
                <a:gd name="connsiteY1" fmla="*/ 130002 h 138464"/>
                <a:gd name="connsiteX2" fmla="*/ 155005 w 170475"/>
                <a:gd name="connsiteY2" fmla="*/ 5 h 138464"/>
                <a:gd name="connsiteX3" fmla="*/ 155005 w 170475"/>
                <a:gd name="connsiteY3" fmla="*/ 125003 h 138464"/>
                <a:gd name="connsiteX4" fmla="*/ 70002 w 170475"/>
                <a:gd name="connsiteY4" fmla="*/ 135002 h 1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75" h="138464">
                  <a:moveTo>
                    <a:pt x="0" y="10005"/>
                  </a:moveTo>
                  <a:cubicBezTo>
                    <a:pt x="67085" y="70837"/>
                    <a:pt x="134171" y="131669"/>
                    <a:pt x="160005" y="130002"/>
                  </a:cubicBezTo>
                  <a:cubicBezTo>
                    <a:pt x="185839" y="128335"/>
                    <a:pt x="155838" y="838"/>
                    <a:pt x="155005" y="5"/>
                  </a:cubicBezTo>
                  <a:cubicBezTo>
                    <a:pt x="154172" y="-828"/>
                    <a:pt x="169172" y="102504"/>
                    <a:pt x="155005" y="125003"/>
                  </a:cubicBezTo>
                  <a:cubicBezTo>
                    <a:pt x="140838" y="147502"/>
                    <a:pt x="70002" y="135002"/>
                    <a:pt x="70002" y="135002"/>
                  </a:cubicBezTo>
                </a:path>
              </a:pathLst>
            </a:custGeom>
            <a:ln w="3175" cmpd="sng">
              <a:solidFill>
                <a:srgbClr val="79B9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3937550" y="2988156"/>
              <a:ext cx="237116" cy="246221"/>
            </a:xfrm>
            <a:prstGeom prst="rect">
              <a:avLst/>
            </a:prstGeom>
            <a:noFill/>
          </p:spPr>
          <p:txBody>
            <a:bodyPr wrap="none" rtlCol="0">
              <a:spAutoFit/>
            </a:bodyPr>
            <a:lstStyle/>
            <a:p>
              <a:r>
                <a:rPr lang="en-US" sz="1000" dirty="0" smtClean="0">
                  <a:latin typeface="AhnbergHand"/>
                  <a:cs typeface="AhnbergHand"/>
                </a:rPr>
                <a:t>?</a:t>
              </a:r>
              <a:endParaRPr lang="en-US" sz="1000" dirty="0">
                <a:latin typeface="AhnbergHand"/>
                <a:cs typeface="AhnbergHand"/>
              </a:endParaRPr>
            </a:p>
          </p:txBody>
        </p:sp>
      </p:grpSp>
      <p:grpSp>
        <p:nvGrpSpPr>
          <p:cNvPr id="45" name="Group 44"/>
          <p:cNvGrpSpPr/>
          <p:nvPr/>
        </p:nvGrpSpPr>
        <p:grpSpPr>
          <a:xfrm>
            <a:off x="4987108" y="3892956"/>
            <a:ext cx="365685" cy="246221"/>
            <a:chOff x="3872308" y="2988156"/>
            <a:chExt cx="365685" cy="246221"/>
          </a:xfrm>
        </p:grpSpPr>
        <p:sp>
          <p:nvSpPr>
            <p:cNvPr id="46" name="Freeform 45"/>
            <p:cNvSpPr/>
            <p:nvPr/>
          </p:nvSpPr>
          <p:spPr>
            <a:xfrm>
              <a:off x="3872308" y="3062350"/>
              <a:ext cx="175210" cy="119441"/>
            </a:xfrm>
            <a:custGeom>
              <a:avLst/>
              <a:gdLst>
                <a:gd name="connsiteX0" fmla="*/ 175210 w 175210"/>
                <a:gd name="connsiteY0" fmla="*/ 0 h 119441"/>
                <a:gd name="connsiteX1" fmla="*/ 25206 w 175210"/>
                <a:gd name="connsiteY1" fmla="*/ 109998 h 119441"/>
                <a:gd name="connsiteX2" fmla="*/ 205 w 175210"/>
                <a:gd name="connsiteY2" fmla="*/ 54999 h 119441"/>
                <a:gd name="connsiteX3" fmla="*/ 25206 w 175210"/>
                <a:gd name="connsiteY3" fmla="*/ 114997 h 119441"/>
                <a:gd name="connsiteX4" fmla="*/ 130209 w 175210"/>
                <a:gd name="connsiteY4" fmla="*/ 114997 h 11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10" h="119441">
                  <a:moveTo>
                    <a:pt x="175210" y="0"/>
                  </a:moveTo>
                  <a:cubicBezTo>
                    <a:pt x="114791" y="50416"/>
                    <a:pt x="54373" y="100832"/>
                    <a:pt x="25206" y="109998"/>
                  </a:cubicBezTo>
                  <a:cubicBezTo>
                    <a:pt x="-3961" y="119164"/>
                    <a:pt x="205" y="54166"/>
                    <a:pt x="205" y="54999"/>
                  </a:cubicBezTo>
                  <a:cubicBezTo>
                    <a:pt x="205" y="55832"/>
                    <a:pt x="3539" y="104997"/>
                    <a:pt x="25206" y="114997"/>
                  </a:cubicBezTo>
                  <a:cubicBezTo>
                    <a:pt x="46873" y="124997"/>
                    <a:pt x="130209" y="114997"/>
                    <a:pt x="130209" y="114997"/>
                  </a:cubicBezTo>
                </a:path>
              </a:pathLst>
            </a:custGeom>
            <a:ln w="3175" cmpd="sng">
              <a:solidFill>
                <a:srgbClr val="BFBF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4067518" y="3047345"/>
              <a:ext cx="170475" cy="138464"/>
            </a:xfrm>
            <a:custGeom>
              <a:avLst/>
              <a:gdLst>
                <a:gd name="connsiteX0" fmla="*/ 0 w 170475"/>
                <a:gd name="connsiteY0" fmla="*/ 10005 h 138464"/>
                <a:gd name="connsiteX1" fmla="*/ 160005 w 170475"/>
                <a:gd name="connsiteY1" fmla="*/ 130002 h 138464"/>
                <a:gd name="connsiteX2" fmla="*/ 155005 w 170475"/>
                <a:gd name="connsiteY2" fmla="*/ 5 h 138464"/>
                <a:gd name="connsiteX3" fmla="*/ 155005 w 170475"/>
                <a:gd name="connsiteY3" fmla="*/ 125003 h 138464"/>
                <a:gd name="connsiteX4" fmla="*/ 70002 w 170475"/>
                <a:gd name="connsiteY4" fmla="*/ 135002 h 1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75" h="138464">
                  <a:moveTo>
                    <a:pt x="0" y="10005"/>
                  </a:moveTo>
                  <a:cubicBezTo>
                    <a:pt x="67085" y="70837"/>
                    <a:pt x="134171" y="131669"/>
                    <a:pt x="160005" y="130002"/>
                  </a:cubicBezTo>
                  <a:cubicBezTo>
                    <a:pt x="185839" y="128335"/>
                    <a:pt x="155838" y="838"/>
                    <a:pt x="155005" y="5"/>
                  </a:cubicBezTo>
                  <a:cubicBezTo>
                    <a:pt x="154172" y="-828"/>
                    <a:pt x="169172" y="102504"/>
                    <a:pt x="155005" y="125003"/>
                  </a:cubicBezTo>
                  <a:cubicBezTo>
                    <a:pt x="140838" y="147502"/>
                    <a:pt x="70002" y="135002"/>
                    <a:pt x="70002" y="135002"/>
                  </a:cubicBezTo>
                </a:path>
              </a:pathLst>
            </a:custGeom>
            <a:ln w="3175" cmpd="sng">
              <a:solidFill>
                <a:srgbClr val="79B9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p:cNvSpPr txBox="1"/>
            <p:nvPr/>
          </p:nvSpPr>
          <p:spPr>
            <a:xfrm>
              <a:off x="3937550" y="2988156"/>
              <a:ext cx="237116" cy="246221"/>
            </a:xfrm>
            <a:prstGeom prst="rect">
              <a:avLst/>
            </a:prstGeom>
            <a:noFill/>
          </p:spPr>
          <p:txBody>
            <a:bodyPr wrap="none" rtlCol="0">
              <a:spAutoFit/>
            </a:bodyPr>
            <a:lstStyle/>
            <a:p>
              <a:r>
                <a:rPr lang="en-US" sz="1000" dirty="0" smtClean="0">
                  <a:latin typeface="AhnbergHand"/>
                  <a:cs typeface="AhnbergHand"/>
                </a:rPr>
                <a:t>?</a:t>
              </a:r>
              <a:endParaRPr lang="en-US" sz="1000" dirty="0">
                <a:latin typeface="AhnbergHand"/>
                <a:cs typeface="AhnbergHand"/>
              </a:endParaRPr>
            </a:p>
          </p:txBody>
        </p:sp>
      </p:grpSp>
      <p:sp>
        <p:nvSpPr>
          <p:cNvPr id="49" name="TextBox 48"/>
          <p:cNvSpPr txBox="1"/>
          <p:nvPr/>
        </p:nvSpPr>
        <p:spPr>
          <a:xfrm>
            <a:off x="5796494" y="4466698"/>
            <a:ext cx="344039" cy="369332"/>
          </a:xfrm>
          <a:prstGeom prst="rect">
            <a:avLst/>
          </a:prstGeom>
          <a:noFill/>
        </p:spPr>
        <p:txBody>
          <a:bodyPr wrap="none" rtlCol="0">
            <a:spAutoFit/>
          </a:bodyPr>
          <a:lstStyle/>
          <a:p>
            <a:r>
              <a:rPr lang="en-US" dirty="0" smtClean="0"/>
              <a:t>…</a:t>
            </a:r>
            <a:endParaRPr lang="en-US" dirty="0"/>
          </a:p>
        </p:txBody>
      </p:sp>
      <p:grpSp>
        <p:nvGrpSpPr>
          <p:cNvPr id="50" name="Group 49"/>
          <p:cNvGrpSpPr/>
          <p:nvPr/>
        </p:nvGrpSpPr>
        <p:grpSpPr>
          <a:xfrm>
            <a:off x="6218562" y="5180358"/>
            <a:ext cx="365685" cy="246221"/>
            <a:chOff x="3872308" y="2988156"/>
            <a:chExt cx="365685" cy="246221"/>
          </a:xfrm>
        </p:grpSpPr>
        <p:sp>
          <p:nvSpPr>
            <p:cNvPr id="51" name="Freeform 50"/>
            <p:cNvSpPr/>
            <p:nvPr/>
          </p:nvSpPr>
          <p:spPr>
            <a:xfrm>
              <a:off x="3872308" y="3062350"/>
              <a:ext cx="175210" cy="119441"/>
            </a:xfrm>
            <a:custGeom>
              <a:avLst/>
              <a:gdLst>
                <a:gd name="connsiteX0" fmla="*/ 175210 w 175210"/>
                <a:gd name="connsiteY0" fmla="*/ 0 h 119441"/>
                <a:gd name="connsiteX1" fmla="*/ 25206 w 175210"/>
                <a:gd name="connsiteY1" fmla="*/ 109998 h 119441"/>
                <a:gd name="connsiteX2" fmla="*/ 205 w 175210"/>
                <a:gd name="connsiteY2" fmla="*/ 54999 h 119441"/>
                <a:gd name="connsiteX3" fmla="*/ 25206 w 175210"/>
                <a:gd name="connsiteY3" fmla="*/ 114997 h 119441"/>
                <a:gd name="connsiteX4" fmla="*/ 130209 w 175210"/>
                <a:gd name="connsiteY4" fmla="*/ 114997 h 11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10" h="119441">
                  <a:moveTo>
                    <a:pt x="175210" y="0"/>
                  </a:moveTo>
                  <a:cubicBezTo>
                    <a:pt x="114791" y="50416"/>
                    <a:pt x="54373" y="100832"/>
                    <a:pt x="25206" y="109998"/>
                  </a:cubicBezTo>
                  <a:cubicBezTo>
                    <a:pt x="-3961" y="119164"/>
                    <a:pt x="205" y="54166"/>
                    <a:pt x="205" y="54999"/>
                  </a:cubicBezTo>
                  <a:cubicBezTo>
                    <a:pt x="205" y="55832"/>
                    <a:pt x="3539" y="104997"/>
                    <a:pt x="25206" y="114997"/>
                  </a:cubicBezTo>
                  <a:cubicBezTo>
                    <a:pt x="46873" y="124997"/>
                    <a:pt x="130209" y="114997"/>
                    <a:pt x="130209" y="114997"/>
                  </a:cubicBezTo>
                </a:path>
              </a:pathLst>
            </a:custGeom>
            <a:ln w="3175" cmpd="sng">
              <a:solidFill>
                <a:srgbClr val="BFBF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4067518" y="3047345"/>
              <a:ext cx="170475" cy="138464"/>
            </a:xfrm>
            <a:custGeom>
              <a:avLst/>
              <a:gdLst>
                <a:gd name="connsiteX0" fmla="*/ 0 w 170475"/>
                <a:gd name="connsiteY0" fmla="*/ 10005 h 138464"/>
                <a:gd name="connsiteX1" fmla="*/ 160005 w 170475"/>
                <a:gd name="connsiteY1" fmla="*/ 130002 h 138464"/>
                <a:gd name="connsiteX2" fmla="*/ 155005 w 170475"/>
                <a:gd name="connsiteY2" fmla="*/ 5 h 138464"/>
                <a:gd name="connsiteX3" fmla="*/ 155005 w 170475"/>
                <a:gd name="connsiteY3" fmla="*/ 125003 h 138464"/>
                <a:gd name="connsiteX4" fmla="*/ 70002 w 170475"/>
                <a:gd name="connsiteY4" fmla="*/ 135002 h 1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75" h="138464">
                  <a:moveTo>
                    <a:pt x="0" y="10005"/>
                  </a:moveTo>
                  <a:cubicBezTo>
                    <a:pt x="67085" y="70837"/>
                    <a:pt x="134171" y="131669"/>
                    <a:pt x="160005" y="130002"/>
                  </a:cubicBezTo>
                  <a:cubicBezTo>
                    <a:pt x="185839" y="128335"/>
                    <a:pt x="155838" y="838"/>
                    <a:pt x="155005" y="5"/>
                  </a:cubicBezTo>
                  <a:cubicBezTo>
                    <a:pt x="154172" y="-828"/>
                    <a:pt x="169172" y="102504"/>
                    <a:pt x="155005" y="125003"/>
                  </a:cubicBezTo>
                  <a:cubicBezTo>
                    <a:pt x="140838" y="147502"/>
                    <a:pt x="70002" y="135002"/>
                    <a:pt x="70002" y="135002"/>
                  </a:cubicBezTo>
                </a:path>
              </a:pathLst>
            </a:custGeom>
            <a:ln w="3175" cmpd="sng">
              <a:solidFill>
                <a:srgbClr val="79B9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3937550" y="2988156"/>
              <a:ext cx="237116" cy="246221"/>
            </a:xfrm>
            <a:prstGeom prst="rect">
              <a:avLst/>
            </a:prstGeom>
            <a:noFill/>
          </p:spPr>
          <p:txBody>
            <a:bodyPr wrap="none" rtlCol="0">
              <a:spAutoFit/>
            </a:bodyPr>
            <a:lstStyle/>
            <a:p>
              <a:r>
                <a:rPr lang="en-US" sz="1000" dirty="0" smtClean="0">
                  <a:latin typeface="AhnbergHand"/>
                  <a:cs typeface="AhnbergHand"/>
                </a:rPr>
                <a:t>?</a:t>
              </a:r>
              <a:endParaRPr lang="en-US" sz="1000" dirty="0">
                <a:latin typeface="AhnbergHand"/>
                <a:cs typeface="AhnbergHand"/>
              </a:endParaRPr>
            </a:p>
          </p:txBody>
        </p:sp>
      </p:grpSp>
      <p:sp>
        <p:nvSpPr>
          <p:cNvPr id="54" name="TextBox 53"/>
          <p:cNvSpPr txBox="1"/>
          <p:nvPr/>
        </p:nvSpPr>
        <p:spPr>
          <a:xfrm>
            <a:off x="457200" y="4925444"/>
            <a:ext cx="4962072" cy="1169551"/>
          </a:xfrm>
          <a:prstGeom prst="rect">
            <a:avLst/>
          </a:prstGeom>
          <a:noFill/>
        </p:spPr>
        <p:txBody>
          <a:bodyPr wrap="square" rtlCol="0">
            <a:spAutoFit/>
          </a:bodyPr>
          <a:lstStyle/>
          <a:p>
            <a:r>
              <a:rPr lang="en-US" sz="1400" dirty="0" smtClean="0"/>
              <a:t>The entire FIB is converted into a serial decision tree. The size of decision tree depends on the distribution of prefix values in the FIB. The performance of the TRIE depends on the algorithm used in the ASIC and the number of serial decisions used to reach a decision</a:t>
            </a:r>
            <a:endParaRPr lang="en-US" sz="1400" dirty="0"/>
          </a:p>
        </p:txBody>
      </p:sp>
      <p:sp>
        <p:nvSpPr>
          <p:cNvPr id="58" name="TextBox 57"/>
          <p:cNvSpPr txBox="1"/>
          <p:nvPr/>
        </p:nvSpPr>
        <p:spPr>
          <a:xfrm>
            <a:off x="2100510" y="2707828"/>
            <a:ext cx="842067" cy="369332"/>
          </a:xfrm>
          <a:prstGeom prst="rect">
            <a:avLst/>
          </a:prstGeom>
          <a:noFill/>
        </p:spPr>
        <p:txBody>
          <a:bodyPr wrap="none" rtlCol="0">
            <a:spAutoFit/>
          </a:bodyPr>
          <a:lstStyle/>
          <a:p>
            <a:r>
              <a:rPr lang="en-US" dirty="0" smtClean="0">
                <a:latin typeface="AhnbergHand"/>
                <a:cs typeface="AhnbergHand"/>
              </a:rPr>
              <a:t>ASIC</a:t>
            </a:r>
            <a:endParaRPr lang="en-US" dirty="0">
              <a:latin typeface="AhnbergHand"/>
              <a:cs typeface="AhnbergHand"/>
            </a:endParaRPr>
          </a:p>
        </p:txBody>
      </p:sp>
      <p:sp>
        <p:nvSpPr>
          <p:cNvPr id="59" name="TextBox 58"/>
          <p:cNvSpPr txBox="1"/>
          <p:nvPr/>
        </p:nvSpPr>
        <p:spPr>
          <a:xfrm>
            <a:off x="2100510" y="3988717"/>
            <a:ext cx="894467" cy="369332"/>
          </a:xfrm>
          <a:prstGeom prst="rect">
            <a:avLst/>
          </a:prstGeom>
          <a:noFill/>
        </p:spPr>
        <p:txBody>
          <a:bodyPr wrap="none" rtlCol="0">
            <a:spAutoFit/>
          </a:bodyPr>
          <a:lstStyle/>
          <a:p>
            <a:r>
              <a:rPr lang="en-US" dirty="0" smtClean="0">
                <a:latin typeface="AhnbergHand"/>
                <a:cs typeface="AhnbergHand"/>
              </a:rPr>
              <a:t>DRAM</a:t>
            </a:r>
            <a:endParaRPr lang="en-US" dirty="0">
              <a:latin typeface="AhnbergHand"/>
              <a:cs typeface="AhnbergHand"/>
            </a:endParaRPr>
          </a:p>
        </p:txBody>
      </p:sp>
      <p:sp>
        <p:nvSpPr>
          <p:cNvPr id="60" name="Freeform 59"/>
          <p:cNvSpPr/>
          <p:nvPr/>
        </p:nvSpPr>
        <p:spPr>
          <a:xfrm>
            <a:off x="1802235" y="3749094"/>
            <a:ext cx="1492555" cy="857333"/>
          </a:xfrm>
          <a:custGeom>
            <a:avLst/>
            <a:gdLst>
              <a:gd name="connsiteX0" fmla="*/ 0 w 1492555"/>
              <a:gd name="connsiteY0" fmla="*/ 54365 h 857333"/>
              <a:gd name="connsiteX1" fmla="*/ 917677 w 1492555"/>
              <a:gd name="connsiteY1" fmla="*/ 29785 h 857333"/>
              <a:gd name="connsiteX2" fmla="*/ 1450258 w 1492555"/>
              <a:gd name="connsiteY2" fmla="*/ 21591 h 857333"/>
              <a:gd name="connsiteX3" fmla="*/ 1458452 w 1492555"/>
              <a:gd name="connsiteY3" fmla="*/ 332946 h 857333"/>
              <a:gd name="connsiteX4" fmla="*/ 1450258 w 1492555"/>
              <a:gd name="connsiteY4" fmla="*/ 857333 h 85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555" h="857333">
                <a:moveTo>
                  <a:pt x="0" y="54365"/>
                </a:moveTo>
                <a:lnTo>
                  <a:pt x="917677" y="29785"/>
                </a:lnTo>
                <a:cubicBezTo>
                  <a:pt x="1159387" y="24323"/>
                  <a:pt x="1360129" y="-28936"/>
                  <a:pt x="1450258" y="21591"/>
                </a:cubicBezTo>
                <a:cubicBezTo>
                  <a:pt x="1540387" y="72118"/>
                  <a:pt x="1458452" y="193656"/>
                  <a:pt x="1458452" y="332946"/>
                </a:cubicBezTo>
                <a:cubicBezTo>
                  <a:pt x="1458452" y="472236"/>
                  <a:pt x="1461183" y="768570"/>
                  <a:pt x="1450258" y="8573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1775320" y="3918169"/>
            <a:ext cx="1264141" cy="692870"/>
          </a:xfrm>
          <a:custGeom>
            <a:avLst/>
            <a:gdLst>
              <a:gd name="connsiteX0" fmla="*/ 51496 w 1264141"/>
              <a:gd name="connsiteY0" fmla="*/ 0 h 692870"/>
              <a:gd name="connsiteX1" fmla="*/ 51496 w 1264141"/>
              <a:gd name="connsiteY1" fmla="*/ 409677 h 692870"/>
              <a:gd name="connsiteX2" fmla="*/ 26915 w 1264141"/>
              <a:gd name="connsiteY2" fmla="*/ 663677 h 692870"/>
              <a:gd name="connsiteX3" fmla="*/ 477560 w 1264141"/>
              <a:gd name="connsiteY3" fmla="*/ 688258 h 692870"/>
              <a:gd name="connsiteX4" fmla="*/ 1264141 w 1264141"/>
              <a:gd name="connsiteY4" fmla="*/ 671871 h 69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41" h="692870">
                <a:moveTo>
                  <a:pt x="51496" y="0"/>
                </a:moveTo>
                <a:cubicBezTo>
                  <a:pt x="53544" y="149532"/>
                  <a:pt x="55593" y="299064"/>
                  <a:pt x="51496" y="409677"/>
                </a:cubicBezTo>
                <a:cubicBezTo>
                  <a:pt x="47399" y="520290"/>
                  <a:pt x="-44096" y="617247"/>
                  <a:pt x="26915" y="663677"/>
                </a:cubicBezTo>
                <a:cubicBezTo>
                  <a:pt x="97926" y="710107"/>
                  <a:pt x="271356" y="686892"/>
                  <a:pt x="477560" y="688258"/>
                </a:cubicBezTo>
                <a:cubicBezTo>
                  <a:pt x="683764" y="689624"/>
                  <a:pt x="1264141" y="671871"/>
                  <a:pt x="1264141" y="67187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a:off x="1796723" y="2569811"/>
            <a:ext cx="1404912" cy="955068"/>
          </a:xfrm>
          <a:custGeom>
            <a:avLst/>
            <a:gdLst>
              <a:gd name="connsiteX0" fmla="*/ 5512 w 1404912"/>
              <a:gd name="connsiteY0" fmla="*/ 955068 h 955068"/>
              <a:gd name="connsiteX1" fmla="*/ 5512 w 1404912"/>
              <a:gd name="connsiteY1" fmla="*/ 463455 h 955068"/>
              <a:gd name="connsiteX2" fmla="*/ 13705 w 1404912"/>
              <a:gd name="connsiteY2" fmla="*/ 61971 h 955068"/>
              <a:gd name="connsiteX3" fmla="*/ 161189 w 1404912"/>
              <a:gd name="connsiteY3" fmla="*/ 37390 h 955068"/>
              <a:gd name="connsiteX4" fmla="*/ 1062480 w 1404912"/>
              <a:gd name="connsiteY4" fmla="*/ 4616 h 955068"/>
              <a:gd name="connsiteX5" fmla="*/ 1357447 w 1404912"/>
              <a:gd name="connsiteY5" fmla="*/ 12809 h 955068"/>
              <a:gd name="connsiteX6" fmla="*/ 1365641 w 1404912"/>
              <a:gd name="connsiteY6" fmla="*/ 119326 h 955068"/>
              <a:gd name="connsiteX7" fmla="*/ 1390222 w 1404912"/>
              <a:gd name="connsiteY7" fmla="*/ 733842 h 955068"/>
              <a:gd name="connsiteX8" fmla="*/ 1398415 w 1404912"/>
              <a:gd name="connsiteY8" fmla="*/ 873132 h 955068"/>
              <a:gd name="connsiteX9" fmla="*/ 1291899 w 1404912"/>
              <a:gd name="connsiteY9" fmla="*/ 873132 h 955068"/>
              <a:gd name="connsiteX10" fmla="*/ 136609 w 1404912"/>
              <a:gd name="connsiteY10" fmla="*/ 930487 h 95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12" h="955068">
                <a:moveTo>
                  <a:pt x="5512" y="955068"/>
                </a:moveTo>
                <a:cubicBezTo>
                  <a:pt x="4829" y="783686"/>
                  <a:pt x="4147" y="612304"/>
                  <a:pt x="5512" y="463455"/>
                </a:cubicBezTo>
                <a:cubicBezTo>
                  <a:pt x="6877" y="314606"/>
                  <a:pt x="-12241" y="132982"/>
                  <a:pt x="13705" y="61971"/>
                </a:cubicBezTo>
                <a:cubicBezTo>
                  <a:pt x="39651" y="-9040"/>
                  <a:pt x="-13607" y="46949"/>
                  <a:pt x="161189" y="37390"/>
                </a:cubicBezTo>
                <a:cubicBezTo>
                  <a:pt x="335985" y="27831"/>
                  <a:pt x="863104" y="8713"/>
                  <a:pt x="1062480" y="4616"/>
                </a:cubicBezTo>
                <a:cubicBezTo>
                  <a:pt x="1261856" y="519"/>
                  <a:pt x="1306920" y="-6309"/>
                  <a:pt x="1357447" y="12809"/>
                </a:cubicBezTo>
                <a:cubicBezTo>
                  <a:pt x="1407974" y="31927"/>
                  <a:pt x="1360179" y="-846"/>
                  <a:pt x="1365641" y="119326"/>
                </a:cubicBezTo>
                <a:cubicBezTo>
                  <a:pt x="1371103" y="239498"/>
                  <a:pt x="1384760" y="608208"/>
                  <a:pt x="1390222" y="733842"/>
                </a:cubicBezTo>
                <a:cubicBezTo>
                  <a:pt x="1395684" y="859476"/>
                  <a:pt x="1414802" y="849917"/>
                  <a:pt x="1398415" y="873132"/>
                </a:cubicBezTo>
                <a:cubicBezTo>
                  <a:pt x="1382028" y="896347"/>
                  <a:pt x="1291899" y="873132"/>
                  <a:pt x="1291899" y="873132"/>
                </a:cubicBezTo>
                <a:lnTo>
                  <a:pt x="136609" y="93048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5" name="Group 74"/>
          <p:cNvGrpSpPr/>
          <p:nvPr/>
        </p:nvGrpSpPr>
        <p:grpSpPr>
          <a:xfrm>
            <a:off x="2218817" y="3470851"/>
            <a:ext cx="569097" cy="231851"/>
            <a:chOff x="5707468" y="2831960"/>
            <a:chExt cx="569097" cy="231851"/>
          </a:xfrm>
        </p:grpSpPr>
        <p:sp>
          <p:nvSpPr>
            <p:cNvPr id="67" name="Freeform 66"/>
            <p:cNvSpPr/>
            <p:nvPr/>
          </p:nvSpPr>
          <p:spPr>
            <a:xfrm>
              <a:off x="5707468" y="2831960"/>
              <a:ext cx="8980" cy="231851"/>
            </a:xfrm>
            <a:custGeom>
              <a:avLst/>
              <a:gdLst>
                <a:gd name="connsiteX0" fmla="*/ 8193 w 8980"/>
                <a:gd name="connsiteY0" fmla="*/ 0 h 231851"/>
                <a:gd name="connsiteX1" fmla="*/ 8193 w 8980"/>
                <a:gd name="connsiteY1" fmla="*/ 213033 h 231851"/>
                <a:gd name="connsiteX2" fmla="*/ 0 w 8980"/>
                <a:gd name="connsiteY2" fmla="*/ 221226 h 231851"/>
              </a:gdLst>
              <a:ahLst/>
              <a:cxnLst>
                <a:cxn ang="0">
                  <a:pos x="connsiteX0" y="connsiteY0"/>
                </a:cxn>
                <a:cxn ang="0">
                  <a:pos x="connsiteX1" y="connsiteY1"/>
                </a:cxn>
                <a:cxn ang="0">
                  <a:pos x="connsiteX2" y="connsiteY2"/>
                </a:cxn>
              </a:cxnLst>
              <a:rect l="l" t="t" r="r" b="b"/>
              <a:pathLst>
                <a:path w="8980" h="231851">
                  <a:moveTo>
                    <a:pt x="8193" y="0"/>
                  </a:moveTo>
                  <a:cubicBezTo>
                    <a:pt x="8875" y="88081"/>
                    <a:pt x="9558" y="176162"/>
                    <a:pt x="8193" y="213033"/>
                  </a:cubicBezTo>
                  <a:cubicBezTo>
                    <a:pt x="6828" y="249904"/>
                    <a:pt x="0" y="221226"/>
                    <a:pt x="0" y="2212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5894174" y="2831960"/>
              <a:ext cx="8980" cy="231851"/>
            </a:xfrm>
            <a:custGeom>
              <a:avLst/>
              <a:gdLst>
                <a:gd name="connsiteX0" fmla="*/ 8193 w 8980"/>
                <a:gd name="connsiteY0" fmla="*/ 0 h 231851"/>
                <a:gd name="connsiteX1" fmla="*/ 8193 w 8980"/>
                <a:gd name="connsiteY1" fmla="*/ 213033 h 231851"/>
                <a:gd name="connsiteX2" fmla="*/ 0 w 8980"/>
                <a:gd name="connsiteY2" fmla="*/ 221226 h 231851"/>
              </a:gdLst>
              <a:ahLst/>
              <a:cxnLst>
                <a:cxn ang="0">
                  <a:pos x="connsiteX0" y="connsiteY0"/>
                </a:cxn>
                <a:cxn ang="0">
                  <a:pos x="connsiteX1" y="connsiteY1"/>
                </a:cxn>
                <a:cxn ang="0">
                  <a:pos x="connsiteX2" y="connsiteY2"/>
                </a:cxn>
              </a:cxnLst>
              <a:rect l="l" t="t" r="r" b="b"/>
              <a:pathLst>
                <a:path w="8980" h="231851">
                  <a:moveTo>
                    <a:pt x="8193" y="0"/>
                  </a:moveTo>
                  <a:cubicBezTo>
                    <a:pt x="8875" y="88081"/>
                    <a:pt x="9558" y="176162"/>
                    <a:pt x="8193" y="213033"/>
                  </a:cubicBezTo>
                  <a:cubicBezTo>
                    <a:pt x="6828" y="249904"/>
                    <a:pt x="0" y="221226"/>
                    <a:pt x="0" y="2212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6174233" y="2831960"/>
              <a:ext cx="8980" cy="231851"/>
            </a:xfrm>
            <a:custGeom>
              <a:avLst/>
              <a:gdLst>
                <a:gd name="connsiteX0" fmla="*/ 8193 w 8980"/>
                <a:gd name="connsiteY0" fmla="*/ 0 h 231851"/>
                <a:gd name="connsiteX1" fmla="*/ 8193 w 8980"/>
                <a:gd name="connsiteY1" fmla="*/ 213033 h 231851"/>
                <a:gd name="connsiteX2" fmla="*/ 0 w 8980"/>
                <a:gd name="connsiteY2" fmla="*/ 221226 h 231851"/>
              </a:gdLst>
              <a:ahLst/>
              <a:cxnLst>
                <a:cxn ang="0">
                  <a:pos x="connsiteX0" y="connsiteY0"/>
                </a:cxn>
                <a:cxn ang="0">
                  <a:pos x="connsiteX1" y="connsiteY1"/>
                </a:cxn>
                <a:cxn ang="0">
                  <a:pos x="connsiteX2" y="connsiteY2"/>
                </a:cxn>
              </a:cxnLst>
              <a:rect l="l" t="t" r="r" b="b"/>
              <a:pathLst>
                <a:path w="8980" h="231851">
                  <a:moveTo>
                    <a:pt x="8193" y="0"/>
                  </a:moveTo>
                  <a:cubicBezTo>
                    <a:pt x="8875" y="88081"/>
                    <a:pt x="9558" y="176162"/>
                    <a:pt x="8193" y="213033"/>
                  </a:cubicBezTo>
                  <a:cubicBezTo>
                    <a:pt x="6828" y="249904"/>
                    <a:pt x="0" y="221226"/>
                    <a:pt x="0" y="2212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Freeform 69"/>
            <p:cNvSpPr/>
            <p:nvPr/>
          </p:nvSpPr>
          <p:spPr>
            <a:xfrm>
              <a:off x="6267585" y="2831960"/>
              <a:ext cx="8980" cy="231851"/>
            </a:xfrm>
            <a:custGeom>
              <a:avLst/>
              <a:gdLst>
                <a:gd name="connsiteX0" fmla="*/ 8193 w 8980"/>
                <a:gd name="connsiteY0" fmla="*/ 0 h 231851"/>
                <a:gd name="connsiteX1" fmla="*/ 8193 w 8980"/>
                <a:gd name="connsiteY1" fmla="*/ 213033 h 231851"/>
                <a:gd name="connsiteX2" fmla="*/ 0 w 8980"/>
                <a:gd name="connsiteY2" fmla="*/ 221226 h 231851"/>
              </a:gdLst>
              <a:ahLst/>
              <a:cxnLst>
                <a:cxn ang="0">
                  <a:pos x="connsiteX0" y="connsiteY0"/>
                </a:cxn>
                <a:cxn ang="0">
                  <a:pos x="connsiteX1" y="connsiteY1"/>
                </a:cxn>
                <a:cxn ang="0">
                  <a:pos x="connsiteX2" y="connsiteY2"/>
                </a:cxn>
              </a:cxnLst>
              <a:rect l="l" t="t" r="r" b="b"/>
              <a:pathLst>
                <a:path w="8980" h="231851">
                  <a:moveTo>
                    <a:pt x="8193" y="0"/>
                  </a:moveTo>
                  <a:cubicBezTo>
                    <a:pt x="8875" y="88081"/>
                    <a:pt x="9558" y="176162"/>
                    <a:pt x="8193" y="213033"/>
                  </a:cubicBezTo>
                  <a:cubicBezTo>
                    <a:pt x="6828" y="249904"/>
                    <a:pt x="0" y="221226"/>
                    <a:pt x="0" y="2212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70"/>
            <p:cNvSpPr/>
            <p:nvPr/>
          </p:nvSpPr>
          <p:spPr>
            <a:xfrm>
              <a:off x="5987527" y="2831960"/>
              <a:ext cx="8980" cy="231851"/>
            </a:xfrm>
            <a:custGeom>
              <a:avLst/>
              <a:gdLst>
                <a:gd name="connsiteX0" fmla="*/ 8193 w 8980"/>
                <a:gd name="connsiteY0" fmla="*/ 0 h 231851"/>
                <a:gd name="connsiteX1" fmla="*/ 8193 w 8980"/>
                <a:gd name="connsiteY1" fmla="*/ 213033 h 231851"/>
                <a:gd name="connsiteX2" fmla="*/ 0 w 8980"/>
                <a:gd name="connsiteY2" fmla="*/ 221226 h 231851"/>
              </a:gdLst>
              <a:ahLst/>
              <a:cxnLst>
                <a:cxn ang="0">
                  <a:pos x="connsiteX0" y="connsiteY0"/>
                </a:cxn>
                <a:cxn ang="0">
                  <a:pos x="connsiteX1" y="connsiteY1"/>
                </a:cxn>
                <a:cxn ang="0">
                  <a:pos x="connsiteX2" y="connsiteY2"/>
                </a:cxn>
              </a:cxnLst>
              <a:rect l="l" t="t" r="r" b="b"/>
              <a:pathLst>
                <a:path w="8980" h="231851">
                  <a:moveTo>
                    <a:pt x="8193" y="0"/>
                  </a:moveTo>
                  <a:cubicBezTo>
                    <a:pt x="8875" y="88081"/>
                    <a:pt x="9558" y="176162"/>
                    <a:pt x="8193" y="213033"/>
                  </a:cubicBezTo>
                  <a:cubicBezTo>
                    <a:pt x="6828" y="249904"/>
                    <a:pt x="0" y="221226"/>
                    <a:pt x="0" y="2212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1"/>
            <p:cNvSpPr/>
            <p:nvPr/>
          </p:nvSpPr>
          <p:spPr>
            <a:xfrm>
              <a:off x="5800821" y="2831960"/>
              <a:ext cx="8980" cy="231851"/>
            </a:xfrm>
            <a:custGeom>
              <a:avLst/>
              <a:gdLst>
                <a:gd name="connsiteX0" fmla="*/ 8193 w 8980"/>
                <a:gd name="connsiteY0" fmla="*/ 0 h 231851"/>
                <a:gd name="connsiteX1" fmla="*/ 8193 w 8980"/>
                <a:gd name="connsiteY1" fmla="*/ 213033 h 231851"/>
                <a:gd name="connsiteX2" fmla="*/ 0 w 8980"/>
                <a:gd name="connsiteY2" fmla="*/ 221226 h 231851"/>
              </a:gdLst>
              <a:ahLst/>
              <a:cxnLst>
                <a:cxn ang="0">
                  <a:pos x="connsiteX0" y="connsiteY0"/>
                </a:cxn>
                <a:cxn ang="0">
                  <a:pos x="connsiteX1" y="connsiteY1"/>
                </a:cxn>
                <a:cxn ang="0">
                  <a:pos x="connsiteX2" y="connsiteY2"/>
                </a:cxn>
              </a:cxnLst>
              <a:rect l="l" t="t" r="r" b="b"/>
              <a:pathLst>
                <a:path w="8980" h="231851">
                  <a:moveTo>
                    <a:pt x="8193" y="0"/>
                  </a:moveTo>
                  <a:cubicBezTo>
                    <a:pt x="8875" y="88081"/>
                    <a:pt x="9558" y="176162"/>
                    <a:pt x="8193" y="213033"/>
                  </a:cubicBezTo>
                  <a:cubicBezTo>
                    <a:pt x="6828" y="249904"/>
                    <a:pt x="0" y="221226"/>
                    <a:pt x="0" y="2212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p:cNvSpPr/>
            <p:nvPr/>
          </p:nvSpPr>
          <p:spPr>
            <a:xfrm>
              <a:off x="6080880" y="2831960"/>
              <a:ext cx="8980" cy="231851"/>
            </a:xfrm>
            <a:custGeom>
              <a:avLst/>
              <a:gdLst>
                <a:gd name="connsiteX0" fmla="*/ 8193 w 8980"/>
                <a:gd name="connsiteY0" fmla="*/ 0 h 231851"/>
                <a:gd name="connsiteX1" fmla="*/ 8193 w 8980"/>
                <a:gd name="connsiteY1" fmla="*/ 213033 h 231851"/>
                <a:gd name="connsiteX2" fmla="*/ 0 w 8980"/>
                <a:gd name="connsiteY2" fmla="*/ 221226 h 231851"/>
              </a:gdLst>
              <a:ahLst/>
              <a:cxnLst>
                <a:cxn ang="0">
                  <a:pos x="connsiteX0" y="connsiteY0"/>
                </a:cxn>
                <a:cxn ang="0">
                  <a:pos x="connsiteX1" y="connsiteY1"/>
                </a:cxn>
                <a:cxn ang="0">
                  <a:pos x="connsiteX2" y="connsiteY2"/>
                </a:cxn>
              </a:cxnLst>
              <a:rect l="l" t="t" r="r" b="b"/>
              <a:pathLst>
                <a:path w="8980" h="231851">
                  <a:moveTo>
                    <a:pt x="8193" y="0"/>
                  </a:moveTo>
                  <a:cubicBezTo>
                    <a:pt x="8875" y="88081"/>
                    <a:pt x="9558" y="176162"/>
                    <a:pt x="8193" y="213033"/>
                  </a:cubicBezTo>
                  <a:cubicBezTo>
                    <a:pt x="6828" y="249904"/>
                    <a:pt x="0" y="221226"/>
                    <a:pt x="0" y="22122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10290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Memory Tradeoffs</a:t>
            </a:r>
            <a:endParaRPr lang="en-US" dirty="0">
              <a:solidFill>
                <a:schemeClr val="accent6">
                  <a:lumMod val="50000"/>
                </a:schemeClr>
              </a:solidFill>
              <a:latin typeface="Powderfinger Type"/>
              <a:cs typeface="Powderfinger Type"/>
            </a:endParaRPr>
          </a:p>
        </p:txBody>
      </p:sp>
      <p:sp>
        <p:nvSpPr>
          <p:cNvPr id="4" name="TextBox 3"/>
          <p:cNvSpPr txBox="1"/>
          <p:nvPr/>
        </p:nvSpPr>
        <p:spPr>
          <a:xfrm>
            <a:off x="3480708" y="2050889"/>
            <a:ext cx="994189" cy="3970318"/>
          </a:xfrm>
          <a:prstGeom prst="rect">
            <a:avLst/>
          </a:prstGeom>
          <a:noFill/>
        </p:spPr>
        <p:txBody>
          <a:bodyPr wrap="none" rtlCol="0">
            <a:spAutoFit/>
          </a:bodyPr>
          <a:lstStyle/>
          <a:p>
            <a:pPr algn="ctr"/>
            <a:r>
              <a:rPr lang="en-US" b="1" dirty="0" smtClean="0">
                <a:solidFill>
                  <a:srgbClr val="0000FF"/>
                </a:solidFill>
                <a:latin typeface="AhnbergHand"/>
                <a:cs typeface="AhnbergHand"/>
              </a:rPr>
              <a:t>TCAM</a:t>
            </a:r>
          </a:p>
          <a:p>
            <a:pPr algn="ctr"/>
            <a:endParaRPr lang="en-US" dirty="0">
              <a:latin typeface="AhnbergHand"/>
              <a:cs typeface="AhnbergHand"/>
            </a:endParaRPr>
          </a:p>
          <a:p>
            <a:pPr algn="ctr"/>
            <a:r>
              <a:rPr lang="en-US" dirty="0" smtClean="0">
                <a:solidFill>
                  <a:srgbClr val="008000"/>
                </a:solidFill>
                <a:latin typeface="AhnbergHand"/>
                <a:cs typeface="AhnbergHand"/>
              </a:rPr>
              <a:t>Lower</a:t>
            </a:r>
          </a:p>
          <a:p>
            <a:pPr algn="ctr"/>
            <a:endParaRPr lang="en-US" dirty="0">
              <a:latin typeface="AhnbergHand"/>
              <a:cs typeface="AhnbergHand"/>
            </a:endParaRPr>
          </a:p>
          <a:p>
            <a:pPr algn="ctr"/>
            <a:r>
              <a:rPr lang="en-US" dirty="0" smtClean="0">
                <a:latin typeface="AhnbergHand"/>
                <a:cs typeface="AhnbergHand"/>
              </a:rPr>
              <a:t>Higher</a:t>
            </a:r>
          </a:p>
          <a:p>
            <a:pPr algn="ctr"/>
            <a:endParaRPr lang="en-US" dirty="0" smtClean="0">
              <a:latin typeface="AhnbergHand"/>
              <a:cs typeface="AhnbergHand"/>
            </a:endParaRPr>
          </a:p>
          <a:p>
            <a:pPr algn="ctr"/>
            <a:r>
              <a:rPr lang="en-US" dirty="0" smtClean="0">
                <a:latin typeface="AhnbergHand"/>
                <a:cs typeface="AhnbergHand"/>
              </a:rPr>
              <a:t>Higher</a:t>
            </a:r>
          </a:p>
          <a:p>
            <a:pPr algn="ctr"/>
            <a:endParaRPr lang="en-US" dirty="0">
              <a:latin typeface="AhnbergHand"/>
              <a:cs typeface="AhnbergHand"/>
            </a:endParaRPr>
          </a:p>
          <a:p>
            <a:pPr algn="ctr"/>
            <a:r>
              <a:rPr lang="en-US" dirty="0" smtClean="0">
                <a:latin typeface="AhnbergHand"/>
                <a:cs typeface="AhnbergHand"/>
              </a:rPr>
              <a:t>Higher</a:t>
            </a:r>
          </a:p>
          <a:p>
            <a:pPr algn="ctr"/>
            <a:endParaRPr lang="en-US" dirty="0">
              <a:latin typeface="AhnbergHand"/>
              <a:cs typeface="AhnbergHand"/>
            </a:endParaRPr>
          </a:p>
          <a:p>
            <a:pPr algn="ctr"/>
            <a:r>
              <a:rPr lang="en-US" dirty="0" smtClean="0">
                <a:latin typeface="AhnbergHand"/>
                <a:cs typeface="AhnbergHand"/>
              </a:rPr>
              <a:t>Larger</a:t>
            </a:r>
          </a:p>
          <a:p>
            <a:pPr algn="ctr"/>
            <a:endParaRPr lang="en-US" dirty="0">
              <a:latin typeface="AhnbergHand"/>
              <a:cs typeface="AhnbergHand"/>
            </a:endParaRPr>
          </a:p>
          <a:p>
            <a:pPr algn="ctr"/>
            <a:r>
              <a:rPr lang="en-US" dirty="0" smtClean="0">
                <a:latin typeface="AhnbergHand"/>
                <a:cs typeface="AhnbergHand"/>
              </a:rPr>
              <a:t>80Mbit</a:t>
            </a:r>
            <a:endParaRPr lang="en-US" dirty="0">
              <a:latin typeface="AhnbergHand"/>
              <a:cs typeface="AhnbergHand"/>
            </a:endParaRPr>
          </a:p>
          <a:p>
            <a:pPr algn="ctr"/>
            <a:endParaRPr lang="en-US" dirty="0" smtClean="0">
              <a:latin typeface="AhnbergHand"/>
              <a:cs typeface="AhnbergHand"/>
            </a:endParaRPr>
          </a:p>
        </p:txBody>
      </p:sp>
      <p:sp>
        <p:nvSpPr>
          <p:cNvPr id="5" name="TextBox 4"/>
          <p:cNvSpPr txBox="1"/>
          <p:nvPr/>
        </p:nvSpPr>
        <p:spPr>
          <a:xfrm>
            <a:off x="4695413" y="1767661"/>
            <a:ext cx="1550720" cy="4247317"/>
          </a:xfrm>
          <a:prstGeom prst="rect">
            <a:avLst/>
          </a:prstGeom>
          <a:noFill/>
        </p:spPr>
        <p:txBody>
          <a:bodyPr wrap="none" rtlCol="0">
            <a:spAutoFit/>
          </a:bodyPr>
          <a:lstStyle/>
          <a:p>
            <a:pPr algn="ctr"/>
            <a:r>
              <a:rPr lang="en-US" b="1" dirty="0" smtClean="0">
                <a:solidFill>
                  <a:srgbClr val="FF0000"/>
                </a:solidFill>
                <a:latin typeface="AhnbergHand"/>
                <a:cs typeface="AhnbergHand"/>
              </a:rPr>
              <a:t>ASIC + </a:t>
            </a:r>
          </a:p>
          <a:p>
            <a:pPr algn="ctr"/>
            <a:r>
              <a:rPr lang="en-US" b="1" dirty="0" smtClean="0">
                <a:solidFill>
                  <a:srgbClr val="FF0000"/>
                </a:solidFill>
                <a:latin typeface="AhnbergHand"/>
                <a:cs typeface="AhnbergHand"/>
              </a:rPr>
              <a:t>RLDRAM</a:t>
            </a:r>
            <a:r>
              <a:rPr lang="en-US" dirty="0" smtClean="0">
                <a:solidFill>
                  <a:srgbClr val="FF0000"/>
                </a:solidFill>
                <a:latin typeface="AhnbergHand"/>
                <a:cs typeface="AhnbergHand"/>
              </a:rPr>
              <a:t> </a:t>
            </a:r>
            <a:r>
              <a:rPr lang="en-US" b="1" dirty="0" smtClean="0">
                <a:solidFill>
                  <a:srgbClr val="FF0000"/>
                </a:solidFill>
                <a:latin typeface="AhnbergHand"/>
                <a:cs typeface="AhnbergHand"/>
              </a:rPr>
              <a:t>3</a:t>
            </a:r>
          </a:p>
          <a:p>
            <a:pPr algn="ctr"/>
            <a:endParaRPr lang="en-US" dirty="0">
              <a:latin typeface="AhnbergHand"/>
              <a:cs typeface="AhnbergHand"/>
            </a:endParaRPr>
          </a:p>
          <a:p>
            <a:pPr algn="ctr"/>
            <a:r>
              <a:rPr lang="en-US" dirty="0" smtClean="0">
                <a:latin typeface="AhnbergHand"/>
                <a:cs typeface="AhnbergHand"/>
              </a:rPr>
              <a:t>Higher</a:t>
            </a:r>
          </a:p>
          <a:p>
            <a:pPr algn="ctr"/>
            <a:endParaRPr lang="en-US" dirty="0">
              <a:latin typeface="AhnbergHand"/>
              <a:cs typeface="AhnbergHand"/>
            </a:endParaRPr>
          </a:p>
          <a:p>
            <a:pPr algn="ctr"/>
            <a:r>
              <a:rPr lang="en-US" dirty="0" smtClean="0">
                <a:solidFill>
                  <a:srgbClr val="008000"/>
                </a:solidFill>
                <a:latin typeface="AhnbergHand"/>
                <a:cs typeface="AhnbergHand"/>
              </a:rPr>
              <a:t>Lower</a:t>
            </a:r>
          </a:p>
          <a:p>
            <a:pPr algn="ctr"/>
            <a:endParaRPr lang="en-US" dirty="0" smtClean="0">
              <a:latin typeface="AhnbergHand"/>
              <a:cs typeface="AhnbergHand"/>
            </a:endParaRPr>
          </a:p>
          <a:p>
            <a:pPr algn="ctr"/>
            <a:r>
              <a:rPr lang="en-US" dirty="0" smtClean="0">
                <a:solidFill>
                  <a:srgbClr val="008000"/>
                </a:solidFill>
                <a:latin typeface="AhnbergHand"/>
                <a:cs typeface="AhnbergHand"/>
              </a:rPr>
              <a:t>Lower</a:t>
            </a:r>
          </a:p>
          <a:p>
            <a:pPr algn="ctr"/>
            <a:endParaRPr lang="en-US" dirty="0">
              <a:latin typeface="AhnbergHand"/>
              <a:cs typeface="AhnbergHand"/>
            </a:endParaRPr>
          </a:p>
          <a:p>
            <a:pPr algn="ctr"/>
            <a:r>
              <a:rPr lang="en-US" dirty="0" smtClean="0">
                <a:solidFill>
                  <a:srgbClr val="008000"/>
                </a:solidFill>
                <a:latin typeface="AhnbergHand"/>
                <a:cs typeface="AhnbergHand"/>
              </a:rPr>
              <a:t>Lower</a:t>
            </a:r>
          </a:p>
          <a:p>
            <a:pPr algn="ctr"/>
            <a:endParaRPr lang="en-US" dirty="0">
              <a:latin typeface="AhnbergHand"/>
              <a:cs typeface="AhnbergHand"/>
            </a:endParaRPr>
          </a:p>
          <a:p>
            <a:pPr algn="ctr"/>
            <a:r>
              <a:rPr lang="en-US" dirty="0" smtClean="0">
                <a:solidFill>
                  <a:srgbClr val="008000"/>
                </a:solidFill>
                <a:latin typeface="AhnbergHand"/>
                <a:cs typeface="AhnbergHand"/>
              </a:rPr>
              <a:t>Smaller</a:t>
            </a:r>
          </a:p>
          <a:p>
            <a:pPr algn="ctr"/>
            <a:endParaRPr lang="en-US" dirty="0">
              <a:latin typeface="AhnbergHand"/>
              <a:cs typeface="AhnbergHand"/>
            </a:endParaRPr>
          </a:p>
          <a:p>
            <a:pPr algn="ctr"/>
            <a:r>
              <a:rPr lang="en-US" dirty="0" smtClean="0">
                <a:latin typeface="AhnbergHand"/>
                <a:cs typeface="AhnbergHand"/>
              </a:rPr>
              <a:t>1Gbit</a:t>
            </a:r>
            <a:endParaRPr lang="en-US" dirty="0">
              <a:latin typeface="AhnbergHand"/>
              <a:cs typeface="AhnbergHand"/>
            </a:endParaRPr>
          </a:p>
          <a:p>
            <a:pPr algn="ctr"/>
            <a:endParaRPr lang="en-US" dirty="0" smtClean="0">
              <a:latin typeface="AhnbergHand"/>
              <a:cs typeface="AhnbergHand"/>
            </a:endParaRPr>
          </a:p>
        </p:txBody>
      </p:sp>
      <p:sp>
        <p:nvSpPr>
          <p:cNvPr id="7" name="TextBox 6"/>
          <p:cNvSpPr txBox="1"/>
          <p:nvPr/>
        </p:nvSpPr>
        <p:spPr>
          <a:xfrm>
            <a:off x="7484571" y="6581001"/>
            <a:ext cx="1659429" cy="276999"/>
          </a:xfrm>
          <a:prstGeom prst="rect">
            <a:avLst/>
          </a:prstGeom>
          <a:noFill/>
        </p:spPr>
        <p:txBody>
          <a:bodyPr wrap="none" rtlCol="0">
            <a:spAutoFit/>
          </a:bodyPr>
          <a:lstStyle/>
          <a:p>
            <a:r>
              <a:rPr lang="en-US" sz="1200" dirty="0" smtClean="0"/>
              <a:t>Thanks to Greg Hankins</a:t>
            </a:r>
            <a:endParaRPr lang="en-US" sz="1200" dirty="0"/>
          </a:p>
        </p:txBody>
      </p:sp>
      <p:sp>
        <p:nvSpPr>
          <p:cNvPr id="8" name="TextBox 7"/>
          <p:cNvSpPr txBox="1"/>
          <p:nvPr/>
        </p:nvSpPr>
        <p:spPr>
          <a:xfrm>
            <a:off x="957400" y="2655330"/>
            <a:ext cx="1756845" cy="3139321"/>
          </a:xfrm>
          <a:prstGeom prst="rect">
            <a:avLst/>
          </a:prstGeom>
          <a:noFill/>
        </p:spPr>
        <p:txBody>
          <a:bodyPr wrap="none" rtlCol="0">
            <a:spAutoFit/>
          </a:bodyPr>
          <a:lstStyle/>
          <a:p>
            <a:pPr algn="ctr"/>
            <a:r>
              <a:rPr lang="en-US" dirty="0" smtClean="0">
                <a:solidFill>
                  <a:srgbClr val="984807"/>
                </a:solidFill>
                <a:latin typeface="AhnbergHand"/>
                <a:cs typeface="AhnbergHand"/>
              </a:rPr>
              <a:t>Access Speed</a:t>
            </a:r>
          </a:p>
          <a:p>
            <a:pPr algn="ctr"/>
            <a:endParaRPr lang="en-US" dirty="0">
              <a:solidFill>
                <a:srgbClr val="984807"/>
              </a:solidFill>
              <a:latin typeface="AhnbergHand"/>
              <a:cs typeface="AhnbergHand"/>
            </a:endParaRPr>
          </a:p>
          <a:p>
            <a:pPr algn="ctr"/>
            <a:r>
              <a:rPr lang="en-US" dirty="0" smtClean="0">
                <a:solidFill>
                  <a:srgbClr val="984807"/>
                </a:solidFill>
                <a:latin typeface="AhnbergHand"/>
                <a:cs typeface="AhnbergHand"/>
              </a:rPr>
              <a:t>$ per bit</a:t>
            </a:r>
          </a:p>
          <a:p>
            <a:pPr algn="ctr"/>
            <a:endParaRPr lang="en-US" dirty="0">
              <a:solidFill>
                <a:srgbClr val="984807"/>
              </a:solidFill>
              <a:latin typeface="AhnbergHand"/>
              <a:cs typeface="AhnbergHand"/>
            </a:endParaRPr>
          </a:p>
          <a:p>
            <a:pPr algn="ctr"/>
            <a:r>
              <a:rPr lang="en-US" dirty="0" smtClean="0">
                <a:solidFill>
                  <a:srgbClr val="984807"/>
                </a:solidFill>
                <a:latin typeface="AhnbergHand"/>
                <a:cs typeface="AhnbergHand"/>
              </a:rPr>
              <a:t>Power</a:t>
            </a:r>
          </a:p>
          <a:p>
            <a:pPr algn="ctr"/>
            <a:endParaRPr lang="en-US" dirty="0">
              <a:solidFill>
                <a:srgbClr val="984807"/>
              </a:solidFill>
              <a:latin typeface="AhnbergHand"/>
              <a:cs typeface="AhnbergHand"/>
            </a:endParaRPr>
          </a:p>
          <a:p>
            <a:pPr algn="ctr"/>
            <a:r>
              <a:rPr lang="en-US" dirty="0" smtClean="0">
                <a:solidFill>
                  <a:srgbClr val="984807"/>
                </a:solidFill>
                <a:latin typeface="AhnbergHand"/>
                <a:cs typeface="AhnbergHand"/>
              </a:rPr>
              <a:t>Density</a:t>
            </a:r>
          </a:p>
          <a:p>
            <a:pPr algn="ctr"/>
            <a:endParaRPr lang="en-US" dirty="0">
              <a:solidFill>
                <a:srgbClr val="984807"/>
              </a:solidFill>
              <a:latin typeface="AhnbergHand"/>
              <a:cs typeface="AhnbergHand"/>
            </a:endParaRPr>
          </a:p>
          <a:p>
            <a:pPr algn="ctr"/>
            <a:r>
              <a:rPr lang="en-US" dirty="0" smtClean="0">
                <a:solidFill>
                  <a:srgbClr val="984807"/>
                </a:solidFill>
                <a:latin typeface="AhnbergHand"/>
                <a:cs typeface="AhnbergHand"/>
              </a:rPr>
              <a:t>Physical Size</a:t>
            </a:r>
          </a:p>
          <a:p>
            <a:pPr algn="ctr"/>
            <a:endParaRPr lang="en-US" dirty="0">
              <a:solidFill>
                <a:srgbClr val="984807"/>
              </a:solidFill>
              <a:latin typeface="AhnbergHand"/>
              <a:cs typeface="AhnbergHand"/>
            </a:endParaRPr>
          </a:p>
          <a:p>
            <a:pPr algn="ctr"/>
            <a:r>
              <a:rPr lang="en-US" dirty="0" smtClean="0">
                <a:solidFill>
                  <a:srgbClr val="984807"/>
                </a:solidFill>
                <a:latin typeface="AhnbergHand"/>
                <a:cs typeface="AhnbergHand"/>
              </a:rPr>
              <a:t>Capacity</a:t>
            </a:r>
            <a:endParaRPr lang="en-US" dirty="0">
              <a:solidFill>
                <a:srgbClr val="984807"/>
              </a:solidFill>
              <a:latin typeface="AhnbergHand"/>
              <a:cs typeface="AhnbergHand"/>
            </a:endParaRPr>
          </a:p>
        </p:txBody>
      </p:sp>
      <p:sp>
        <p:nvSpPr>
          <p:cNvPr id="3" name="Freeform 2"/>
          <p:cNvSpPr/>
          <p:nvPr/>
        </p:nvSpPr>
        <p:spPr>
          <a:xfrm>
            <a:off x="2549071" y="2431143"/>
            <a:ext cx="4279944" cy="54428"/>
          </a:xfrm>
          <a:custGeom>
            <a:avLst/>
            <a:gdLst>
              <a:gd name="connsiteX0" fmla="*/ 0 w 4279944"/>
              <a:gd name="connsiteY0" fmla="*/ 36286 h 54428"/>
              <a:gd name="connsiteX1" fmla="*/ 1678215 w 4279944"/>
              <a:gd name="connsiteY1" fmla="*/ 54428 h 54428"/>
              <a:gd name="connsiteX2" fmla="*/ 3927929 w 4279944"/>
              <a:gd name="connsiteY2" fmla="*/ 27214 h 54428"/>
              <a:gd name="connsiteX3" fmla="*/ 4272643 w 4279944"/>
              <a:gd name="connsiteY3" fmla="*/ 0 h 54428"/>
            </a:gdLst>
            <a:ahLst/>
            <a:cxnLst>
              <a:cxn ang="0">
                <a:pos x="connsiteX0" y="connsiteY0"/>
              </a:cxn>
              <a:cxn ang="0">
                <a:pos x="connsiteX1" y="connsiteY1"/>
              </a:cxn>
              <a:cxn ang="0">
                <a:pos x="connsiteX2" y="connsiteY2"/>
              </a:cxn>
              <a:cxn ang="0">
                <a:pos x="connsiteX3" y="connsiteY3"/>
              </a:cxn>
            </a:cxnLst>
            <a:rect l="l" t="t" r="r" b="b"/>
            <a:pathLst>
              <a:path w="4279944" h="54428">
                <a:moveTo>
                  <a:pt x="0" y="36286"/>
                </a:moveTo>
                <a:lnTo>
                  <a:pt x="1678215" y="54428"/>
                </a:lnTo>
                <a:lnTo>
                  <a:pt x="3927929" y="27214"/>
                </a:lnTo>
                <a:cubicBezTo>
                  <a:pt x="4360334" y="18143"/>
                  <a:pt x="4272643" y="0"/>
                  <a:pt x="4272643" y="0"/>
                </a:cubicBezTo>
              </a:path>
            </a:pathLst>
          </a:custGeom>
          <a:ln w="63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510980" y="3073377"/>
            <a:ext cx="4279944" cy="54428"/>
          </a:xfrm>
          <a:custGeom>
            <a:avLst/>
            <a:gdLst>
              <a:gd name="connsiteX0" fmla="*/ 0 w 4279944"/>
              <a:gd name="connsiteY0" fmla="*/ 36286 h 54428"/>
              <a:gd name="connsiteX1" fmla="*/ 1678215 w 4279944"/>
              <a:gd name="connsiteY1" fmla="*/ 54428 h 54428"/>
              <a:gd name="connsiteX2" fmla="*/ 3927929 w 4279944"/>
              <a:gd name="connsiteY2" fmla="*/ 27214 h 54428"/>
              <a:gd name="connsiteX3" fmla="*/ 4272643 w 4279944"/>
              <a:gd name="connsiteY3" fmla="*/ 0 h 54428"/>
            </a:gdLst>
            <a:ahLst/>
            <a:cxnLst>
              <a:cxn ang="0">
                <a:pos x="connsiteX0" y="connsiteY0"/>
              </a:cxn>
              <a:cxn ang="0">
                <a:pos x="connsiteX1" y="connsiteY1"/>
              </a:cxn>
              <a:cxn ang="0">
                <a:pos x="connsiteX2" y="connsiteY2"/>
              </a:cxn>
              <a:cxn ang="0">
                <a:pos x="connsiteX3" y="connsiteY3"/>
              </a:cxn>
            </a:cxnLst>
            <a:rect l="l" t="t" r="r" b="b"/>
            <a:pathLst>
              <a:path w="4279944" h="54428">
                <a:moveTo>
                  <a:pt x="0" y="36286"/>
                </a:moveTo>
                <a:lnTo>
                  <a:pt x="1678215" y="54428"/>
                </a:lnTo>
                <a:lnTo>
                  <a:pt x="3927929" y="27214"/>
                </a:lnTo>
                <a:cubicBezTo>
                  <a:pt x="4360334" y="18143"/>
                  <a:pt x="4272643" y="0"/>
                  <a:pt x="4272643" y="0"/>
                </a:cubicBezTo>
              </a:path>
            </a:pathLst>
          </a:custGeom>
          <a:ln w="63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730500" y="3600833"/>
            <a:ext cx="3946071" cy="45881"/>
          </a:xfrm>
          <a:custGeom>
            <a:avLst/>
            <a:gdLst>
              <a:gd name="connsiteX0" fmla="*/ 0 w 3946071"/>
              <a:gd name="connsiteY0" fmla="*/ 18667 h 45881"/>
              <a:gd name="connsiteX1" fmla="*/ 1079500 w 3946071"/>
              <a:gd name="connsiteY1" fmla="*/ 524 h 45881"/>
              <a:gd name="connsiteX2" fmla="*/ 2948214 w 3946071"/>
              <a:gd name="connsiteY2" fmla="*/ 36810 h 45881"/>
              <a:gd name="connsiteX3" fmla="*/ 3946071 w 3946071"/>
              <a:gd name="connsiteY3" fmla="*/ 45881 h 45881"/>
            </a:gdLst>
            <a:ahLst/>
            <a:cxnLst>
              <a:cxn ang="0">
                <a:pos x="connsiteX0" y="connsiteY0"/>
              </a:cxn>
              <a:cxn ang="0">
                <a:pos x="connsiteX1" y="connsiteY1"/>
              </a:cxn>
              <a:cxn ang="0">
                <a:pos x="connsiteX2" y="connsiteY2"/>
              </a:cxn>
              <a:cxn ang="0">
                <a:pos x="connsiteX3" y="connsiteY3"/>
              </a:cxn>
            </a:cxnLst>
            <a:rect l="l" t="t" r="r" b="b"/>
            <a:pathLst>
              <a:path w="3946071" h="45881">
                <a:moveTo>
                  <a:pt x="0" y="18667"/>
                </a:moveTo>
                <a:cubicBezTo>
                  <a:pt x="294065" y="8083"/>
                  <a:pt x="588131" y="-2500"/>
                  <a:pt x="1079500" y="524"/>
                </a:cubicBezTo>
                <a:cubicBezTo>
                  <a:pt x="1570869" y="3548"/>
                  <a:pt x="2948214" y="36810"/>
                  <a:pt x="2948214" y="36810"/>
                </a:cubicBezTo>
                <a:lnTo>
                  <a:pt x="3946071" y="45881"/>
                </a:lnTo>
              </a:path>
            </a:pathLst>
          </a:custGeom>
          <a:ln w="31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739571" y="4191000"/>
            <a:ext cx="4018643" cy="27214"/>
          </a:xfrm>
          <a:custGeom>
            <a:avLst/>
            <a:gdLst>
              <a:gd name="connsiteX0" fmla="*/ 0 w 4018643"/>
              <a:gd name="connsiteY0" fmla="*/ 27214 h 27214"/>
              <a:gd name="connsiteX1" fmla="*/ 1551215 w 4018643"/>
              <a:gd name="connsiteY1" fmla="*/ 9071 h 27214"/>
              <a:gd name="connsiteX2" fmla="*/ 4018643 w 4018643"/>
              <a:gd name="connsiteY2" fmla="*/ 0 h 27214"/>
            </a:gdLst>
            <a:ahLst/>
            <a:cxnLst>
              <a:cxn ang="0">
                <a:pos x="connsiteX0" y="connsiteY0"/>
              </a:cxn>
              <a:cxn ang="0">
                <a:pos x="connsiteX1" y="connsiteY1"/>
              </a:cxn>
              <a:cxn ang="0">
                <a:pos x="connsiteX2" y="connsiteY2"/>
              </a:cxn>
            </a:cxnLst>
            <a:rect l="l" t="t" r="r" b="b"/>
            <a:pathLst>
              <a:path w="4018643" h="27214">
                <a:moveTo>
                  <a:pt x="0" y="27214"/>
                </a:moveTo>
                <a:lnTo>
                  <a:pt x="1551215" y="9071"/>
                </a:lnTo>
                <a:lnTo>
                  <a:pt x="4018643" y="0"/>
                </a:lnTo>
              </a:path>
            </a:pathLst>
          </a:custGeom>
          <a:ln w="31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857500" y="4717143"/>
            <a:ext cx="3873500" cy="54428"/>
          </a:xfrm>
          <a:custGeom>
            <a:avLst/>
            <a:gdLst>
              <a:gd name="connsiteX0" fmla="*/ 0 w 3873500"/>
              <a:gd name="connsiteY0" fmla="*/ 54428 h 54428"/>
              <a:gd name="connsiteX1" fmla="*/ 2267857 w 3873500"/>
              <a:gd name="connsiteY1" fmla="*/ 18143 h 54428"/>
              <a:gd name="connsiteX2" fmla="*/ 3873500 w 3873500"/>
              <a:gd name="connsiteY2" fmla="*/ 0 h 54428"/>
            </a:gdLst>
            <a:ahLst/>
            <a:cxnLst>
              <a:cxn ang="0">
                <a:pos x="connsiteX0" y="connsiteY0"/>
              </a:cxn>
              <a:cxn ang="0">
                <a:pos x="connsiteX1" y="connsiteY1"/>
              </a:cxn>
              <a:cxn ang="0">
                <a:pos x="connsiteX2" y="connsiteY2"/>
              </a:cxn>
            </a:cxnLst>
            <a:rect l="l" t="t" r="r" b="b"/>
            <a:pathLst>
              <a:path w="3873500" h="54428">
                <a:moveTo>
                  <a:pt x="0" y="54428"/>
                </a:moveTo>
                <a:lnTo>
                  <a:pt x="2267857" y="18143"/>
                </a:lnTo>
                <a:lnTo>
                  <a:pt x="3873500" y="0"/>
                </a:lnTo>
              </a:path>
            </a:pathLst>
          </a:custGeom>
          <a:ln w="31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2948214" y="5306786"/>
            <a:ext cx="3646715" cy="65751"/>
          </a:xfrm>
          <a:custGeom>
            <a:avLst/>
            <a:gdLst>
              <a:gd name="connsiteX0" fmla="*/ 0 w 3646715"/>
              <a:gd name="connsiteY0" fmla="*/ 0 h 65751"/>
              <a:gd name="connsiteX1" fmla="*/ 2648857 w 3646715"/>
              <a:gd name="connsiteY1" fmla="*/ 63500 h 65751"/>
              <a:gd name="connsiteX2" fmla="*/ 3646715 w 3646715"/>
              <a:gd name="connsiteY2" fmla="*/ 45357 h 65751"/>
            </a:gdLst>
            <a:ahLst/>
            <a:cxnLst>
              <a:cxn ang="0">
                <a:pos x="connsiteX0" y="connsiteY0"/>
              </a:cxn>
              <a:cxn ang="0">
                <a:pos x="connsiteX1" y="connsiteY1"/>
              </a:cxn>
              <a:cxn ang="0">
                <a:pos x="connsiteX2" y="connsiteY2"/>
              </a:cxn>
            </a:cxnLst>
            <a:rect l="l" t="t" r="r" b="b"/>
            <a:pathLst>
              <a:path w="3646715" h="65751">
                <a:moveTo>
                  <a:pt x="0" y="0"/>
                </a:moveTo>
                <a:lnTo>
                  <a:pt x="2648857" y="63500"/>
                </a:lnTo>
                <a:cubicBezTo>
                  <a:pt x="3256643" y="71059"/>
                  <a:pt x="3451679" y="58208"/>
                  <a:pt x="3646715" y="45357"/>
                </a:cubicBezTo>
              </a:path>
            </a:pathLst>
          </a:custGeom>
          <a:ln w="31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866581" y="5787571"/>
            <a:ext cx="3755572" cy="45358"/>
          </a:xfrm>
          <a:custGeom>
            <a:avLst/>
            <a:gdLst>
              <a:gd name="connsiteX0" fmla="*/ 0 w 3755572"/>
              <a:gd name="connsiteY0" fmla="*/ 9072 h 45358"/>
              <a:gd name="connsiteX1" fmla="*/ 2703286 w 3755572"/>
              <a:gd name="connsiteY1" fmla="*/ 45358 h 45358"/>
              <a:gd name="connsiteX2" fmla="*/ 3755572 w 3755572"/>
              <a:gd name="connsiteY2" fmla="*/ 0 h 45358"/>
            </a:gdLst>
            <a:ahLst/>
            <a:cxnLst>
              <a:cxn ang="0">
                <a:pos x="connsiteX0" y="connsiteY0"/>
              </a:cxn>
              <a:cxn ang="0">
                <a:pos x="connsiteX1" y="connsiteY1"/>
              </a:cxn>
              <a:cxn ang="0">
                <a:pos x="connsiteX2" y="connsiteY2"/>
              </a:cxn>
            </a:cxnLst>
            <a:rect l="l" t="t" r="r" b="b"/>
            <a:pathLst>
              <a:path w="3755572" h="45358">
                <a:moveTo>
                  <a:pt x="0" y="9072"/>
                </a:moveTo>
                <a:lnTo>
                  <a:pt x="2703286" y="45358"/>
                </a:lnTo>
                <a:cubicBezTo>
                  <a:pt x="3329215" y="43846"/>
                  <a:pt x="3755572" y="0"/>
                  <a:pt x="3755572" y="0"/>
                </a:cubicBezTo>
              </a:path>
            </a:pathLst>
          </a:custGeom>
          <a:ln w="31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10675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latin typeface="Powderfinger Type"/>
                <a:cs typeface="Powderfinger Type"/>
              </a:rPr>
              <a:t>Memory Tradeoffs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cs typeface="AhnbergHand"/>
              </a:rPr>
              <a:t>TCAMs are higher cost, but operate with a fixed search latency and a fixed add/delete time. TCAMs scale linearly with the size of the FIB</a:t>
            </a:r>
          </a:p>
          <a:p>
            <a:pPr marL="0" indent="0">
              <a:buNone/>
            </a:pPr>
            <a:endParaRPr lang="en-US" dirty="0" smtClean="0">
              <a:cs typeface="AhnbergHand"/>
            </a:endParaRPr>
          </a:p>
          <a:p>
            <a:pPr marL="0" indent="0">
              <a:buNone/>
            </a:pPr>
            <a:r>
              <a:rPr lang="en-US" dirty="0" smtClean="0">
                <a:cs typeface="AhnbergHand"/>
              </a:rPr>
              <a:t>ASICs implement a TRIE in memory. The cost is lower, but the search and add/delete times are variable. The performance of the lookup depends on the </a:t>
            </a:r>
            <a:r>
              <a:rPr lang="en-US" dirty="0">
                <a:cs typeface="AhnbergHand"/>
              </a:rPr>
              <a:t>c</a:t>
            </a:r>
            <a:r>
              <a:rPr lang="en-US" dirty="0" smtClean="0">
                <a:cs typeface="AhnbergHand"/>
              </a:rPr>
              <a:t>hosen algorithm. The memory efficiency of the TRIE depends on the prefix distribution and the particular algorithm used to manage the data structure</a:t>
            </a:r>
            <a:endParaRPr lang="en-US" dirty="0">
              <a:cs typeface="AhnbergHand"/>
            </a:endParaRPr>
          </a:p>
          <a:p>
            <a:pPr marL="0" indent="0">
              <a:buNone/>
            </a:pPr>
            <a:endParaRPr lang="en-US" dirty="0">
              <a:cs typeface="AhnbergHand"/>
            </a:endParaRPr>
          </a:p>
        </p:txBody>
      </p:sp>
    </p:spTree>
    <p:extLst>
      <p:ext uri="{BB962C8B-B14F-4D97-AF65-F5344CB8AC3E}">
        <p14:creationId xmlns:p14="http://schemas.microsoft.com/office/powerpoint/2010/main" val="4294011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Size</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1"/>
            <a:ext cx="8686800" cy="888370"/>
          </a:xfrm>
        </p:spPr>
        <p:txBody>
          <a:bodyPr>
            <a:normAutofit fontScale="77500" lnSpcReduction="20000"/>
          </a:bodyPr>
          <a:lstStyle/>
          <a:p>
            <a:pPr marL="0" indent="0">
              <a:lnSpc>
                <a:spcPct val="120000"/>
              </a:lnSpc>
              <a:buNone/>
            </a:pPr>
            <a:r>
              <a:rPr lang="en-US" dirty="0" smtClean="0">
                <a:cs typeface="AhnbergHand"/>
              </a:rPr>
              <a:t>What memory size do we need for </a:t>
            </a:r>
            <a:r>
              <a:rPr lang="en-US" b="1" dirty="0" smtClean="0">
                <a:cs typeface="AhnbergHand"/>
              </a:rPr>
              <a:t>10 years </a:t>
            </a:r>
            <a:r>
              <a:rPr lang="en-US" dirty="0" smtClean="0">
                <a:cs typeface="AhnbergHand"/>
              </a:rPr>
              <a:t>of FIB growth from today?</a:t>
            </a:r>
          </a:p>
          <a:p>
            <a:pPr marL="0" indent="0">
              <a:lnSpc>
                <a:spcPct val="120000"/>
              </a:lnSpc>
              <a:buNone/>
            </a:pPr>
            <a:endParaRPr lang="en-US" dirty="0" smtClean="0">
              <a:latin typeface="AhnbergHand"/>
              <a:cs typeface="AhnbergHand"/>
            </a:endParaRPr>
          </a:p>
          <a:p>
            <a:pPr marL="0" indent="0">
              <a:lnSpc>
                <a:spcPct val="120000"/>
              </a:lnSpc>
              <a:buNone/>
            </a:pPr>
            <a:endParaRPr lang="en-US" dirty="0">
              <a:latin typeface="AhnbergHand"/>
              <a:cs typeface="AhnbergHand"/>
            </a:endParaRPr>
          </a:p>
        </p:txBody>
      </p:sp>
      <p:sp>
        <p:nvSpPr>
          <p:cNvPr id="4" name="TextBox 3"/>
          <p:cNvSpPr txBox="1"/>
          <p:nvPr/>
        </p:nvSpPr>
        <p:spPr>
          <a:xfrm>
            <a:off x="2039828" y="2893975"/>
            <a:ext cx="751152" cy="369332"/>
          </a:xfrm>
          <a:prstGeom prst="rect">
            <a:avLst/>
          </a:prstGeom>
          <a:noFill/>
        </p:spPr>
        <p:txBody>
          <a:bodyPr wrap="none" rtlCol="0">
            <a:spAutoFit/>
          </a:bodyPr>
          <a:lstStyle/>
          <a:p>
            <a:r>
              <a:rPr lang="en-US" dirty="0" smtClean="0">
                <a:solidFill>
                  <a:srgbClr val="0000FF"/>
                </a:solidFill>
                <a:latin typeface="Powderfinger Type"/>
                <a:cs typeface="Powderfinger Type"/>
              </a:rPr>
              <a:t>TCAM</a:t>
            </a:r>
            <a:endParaRPr lang="en-US" dirty="0">
              <a:solidFill>
                <a:srgbClr val="0000FF"/>
              </a:solidFill>
              <a:latin typeface="Powderfinger Type"/>
              <a:cs typeface="Powderfinger Type"/>
            </a:endParaRPr>
          </a:p>
        </p:txBody>
      </p:sp>
      <p:sp>
        <p:nvSpPr>
          <p:cNvPr id="5" name="TextBox 4"/>
          <p:cNvSpPr txBox="1"/>
          <p:nvPr/>
        </p:nvSpPr>
        <p:spPr>
          <a:xfrm>
            <a:off x="1642124" y="3404414"/>
            <a:ext cx="2769969" cy="1200329"/>
          </a:xfrm>
          <a:prstGeom prst="rect">
            <a:avLst/>
          </a:prstGeom>
          <a:noFill/>
        </p:spPr>
        <p:txBody>
          <a:bodyPr wrap="none" rtlCol="0">
            <a:spAutoFit/>
          </a:bodyPr>
          <a:lstStyle/>
          <a:p>
            <a:r>
              <a:rPr lang="en-US" dirty="0" smtClean="0">
                <a:latin typeface="AhnbergHand"/>
                <a:cs typeface="AhnbergHand"/>
              </a:rPr>
              <a:t>V4: 2M entries (1Gt)</a:t>
            </a:r>
          </a:p>
          <a:p>
            <a:r>
              <a:rPr lang="en-US" dirty="0">
                <a:latin typeface="AhnbergHand"/>
                <a:cs typeface="AhnbergHand"/>
              </a:rPr>
              <a:t>p</a:t>
            </a:r>
            <a:r>
              <a:rPr lang="en-US" dirty="0" smtClean="0">
                <a:latin typeface="AhnbergHand"/>
                <a:cs typeface="AhnbergHand"/>
              </a:rPr>
              <a:t>lus</a:t>
            </a:r>
          </a:p>
          <a:p>
            <a:r>
              <a:rPr lang="en-US" dirty="0" smtClean="0">
                <a:latin typeface="AhnbergHand"/>
                <a:cs typeface="AhnbergHand"/>
              </a:rPr>
              <a:t>V6: 1M entries (2Gt)</a:t>
            </a:r>
          </a:p>
          <a:p>
            <a:endParaRPr lang="en-US" dirty="0">
              <a:latin typeface="AhnbergHand"/>
              <a:cs typeface="AhnbergHand"/>
            </a:endParaRPr>
          </a:p>
        </p:txBody>
      </p:sp>
      <p:sp>
        <p:nvSpPr>
          <p:cNvPr id="6" name="TextBox 5"/>
          <p:cNvSpPr txBox="1"/>
          <p:nvPr/>
        </p:nvSpPr>
        <p:spPr>
          <a:xfrm>
            <a:off x="1303914" y="4630775"/>
            <a:ext cx="767283" cy="369332"/>
          </a:xfrm>
          <a:prstGeom prst="rect">
            <a:avLst/>
          </a:prstGeom>
          <a:noFill/>
        </p:spPr>
        <p:txBody>
          <a:bodyPr wrap="none" rtlCol="0">
            <a:spAutoFit/>
          </a:bodyPr>
          <a:lstStyle/>
          <a:p>
            <a:r>
              <a:rPr lang="en-US" dirty="0" smtClean="0">
                <a:latin typeface="AhnbergHand"/>
                <a:cs typeface="AhnbergHand"/>
              </a:rPr>
              <a:t>2014</a:t>
            </a:r>
            <a:endParaRPr lang="en-US" dirty="0">
              <a:latin typeface="AhnbergHand"/>
              <a:cs typeface="AhnbergHand"/>
            </a:endParaRPr>
          </a:p>
        </p:txBody>
      </p:sp>
      <p:sp>
        <p:nvSpPr>
          <p:cNvPr id="36" name="TextBox 35"/>
          <p:cNvSpPr txBox="1"/>
          <p:nvPr/>
        </p:nvSpPr>
        <p:spPr>
          <a:xfrm>
            <a:off x="4002907" y="4652228"/>
            <a:ext cx="785056" cy="369332"/>
          </a:xfrm>
          <a:prstGeom prst="rect">
            <a:avLst/>
          </a:prstGeom>
          <a:noFill/>
        </p:spPr>
        <p:txBody>
          <a:bodyPr wrap="none" rtlCol="0">
            <a:spAutoFit/>
          </a:bodyPr>
          <a:lstStyle/>
          <a:p>
            <a:r>
              <a:rPr lang="en-US" dirty="0" smtClean="0">
                <a:latin typeface="AhnbergHand"/>
                <a:cs typeface="AhnbergHand"/>
              </a:rPr>
              <a:t>2019</a:t>
            </a:r>
            <a:endParaRPr lang="en-US" dirty="0">
              <a:latin typeface="AhnbergHand"/>
              <a:cs typeface="AhnbergHand"/>
            </a:endParaRPr>
          </a:p>
        </p:txBody>
      </p:sp>
      <p:sp>
        <p:nvSpPr>
          <p:cNvPr id="37" name="TextBox 36"/>
          <p:cNvSpPr txBox="1"/>
          <p:nvPr/>
        </p:nvSpPr>
        <p:spPr>
          <a:xfrm>
            <a:off x="6701900" y="4656651"/>
            <a:ext cx="864339" cy="369332"/>
          </a:xfrm>
          <a:prstGeom prst="rect">
            <a:avLst/>
          </a:prstGeom>
          <a:noFill/>
        </p:spPr>
        <p:txBody>
          <a:bodyPr wrap="none" rtlCol="0">
            <a:spAutoFit/>
          </a:bodyPr>
          <a:lstStyle/>
          <a:p>
            <a:r>
              <a:rPr lang="en-US" b="1" dirty="0" smtClean="0">
                <a:solidFill>
                  <a:srgbClr val="FF0000"/>
                </a:solidFill>
                <a:latin typeface="AhnbergHand"/>
                <a:cs typeface="AhnbergHand"/>
              </a:rPr>
              <a:t>2024</a:t>
            </a:r>
            <a:endParaRPr lang="en-US" b="1" dirty="0">
              <a:solidFill>
                <a:srgbClr val="FF0000"/>
              </a:solidFill>
              <a:latin typeface="AhnbergHand"/>
              <a:cs typeface="AhnbergHand"/>
            </a:endParaRPr>
          </a:p>
        </p:txBody>
      </p:sp>
      <p:sp>
        <p:nvSpPr>
          <p:cNvPr id="7" name="Freeform 6"/>
          <p:cNvSpPr/>
          <p:nvPr/>
        </p:nvSpPr>
        <p:spPr>
          <a:xfrm>
            <a:off x="1308574" y="5233683"/>
            <a:ext cx="6658346" cy="64138"/>
          </a:xfrm>
          <a:custGeom>
            <a:avLst/>
            <a:gdLst>
              <a:gd name="connsiteX0" fmla="*/ 0 w 6658346"/>
              <a:gd name="connsiteY0" fmla="*/ 64138 h 64138"/>
              <a:gd name="connsiteX1" fmla="*/ 3207296 w 6658346"/>
              <a:gd name="connsiteY1" fmla="*/ 0 h 64138"/>
              <a:gd name="connsiteX2" fmla="*/ 5144502 w 6658346"/>
              <a:gd name="connsiteY2" fmla="*/ 64138 h 64138"/>
              <a:gd name="connsiteX3" fmla="*/ 6658346 w 6658346"/>
              <a:gd name="connsiteY3" fmla="*/ 38483 h 64138"/>
            </a:gdLst>
            <a:ahLst/>
            <a:cxnLst>
              <a:cxn ang="0">
                <a:pos x="connsiteX0" y="connsiteY0"/>
              </a:cxn>
              <a:cxn ang="0">
                <a:pos x="connsiteX1" y="connsiteY1"/>
              </a:cxn>
              <a:cxn ang="0">
                <a:pos x="connsiteX2" y="connsiteY2"/>
              </a:cxn>
              <a:cxn ang="0">
                <a:pos x="connsiteX3" y="connsiteY3"/>
              </a:cxn>
            </a:cxnLst>
            <a:rect l="l" t="t" r="r" b="b"/>
            <a:pathLst>
              <a:path w="6658346" h="64138">
                <a:moveTo>
                  <a:pt x="0" y="64138"/>
                </a:moveTo>
                <a:lnTo>
                  <a:pt x="3207296" y="0"/>
                </a:lnTo>
                <a:cubicBezTo>
                  <a:pt x="4064713" y="0"/>
                  <a:pt x="5144502" y="64138"/>
                  <a:pt x="5144502" y="64138"/>
                </a:cubicBezTo>
                <a:lnTo>
                  <a:pt x="6658346" y="3848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565158" y="5118233"/>
            <a:ext cx="0" cy="282209"/>
          </a:xfrm>
          <a:custGeom>
            <a:avLst/>
            <a:gdLst>
              <a:gd name="connsiteX0" fmla="*/ 0 w 0"/>
              <a:gd name="connsiteY0" fmla="*/ 0 h 282209"/>
              <a:gd name="connsiteX1" fmla="*/ 0 w 0"/>
              <a:gd name="connsiteY1" fmla="*/ 282209 h 282209"/>
            </a:gdLst>
            <a:ahLst/>
            <a:cxnLst>
              <a:cxn ang="0">
                <a:pos x="connsiteX0" y="connsiteY0"/>
              </a:cxn>
              <a:cxn ang="0">
                <a:pos x="connsiteX1" y="connsiteY1"/>
              </a:cxn>
            </a:cxnLst>
            <a:rect l="l" t="t" r="r" b="b"/>
            <a:pathLst>
              <a:path h="282209">
                <a:moveTo>
                  <a:pt x="0" y="0"/>
                </a:moveTo>
                <a:lnTo>
                  <a:pt x="0" y="28220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297773" y="5066923"/>
            <a:ext cx="26029" cy="327960"/>
          </a:xfrm>
          <a:custGeom>
            <a:avLst/>
            <a:gdLst>
              <a:gd name="connsiteX0" fmla="*/ 0 w 26029"/>
              <a:gd name="connsiteY0" fmla="*/ 0 h 327960"/>
              <a:gd name="connsiteX1" fmla="*/ 25659 w 26029"/>
              <a:gd name="connsiteY1" fmla="*/ 295036 h 327960"/>
              <a:gd name="connsiteX2" fmla="*/ 12830 w 26029"/>
              <a:gd name="connsiteY2" fmla="*/ 307864 h 327960"/>
            </a:gdLst>
            <a:ahLst/>
            <a:cxnLst>
              <a:cxn ang="0">
                <a:pos x="connsiteX0" y="connsiteY0"/>
              </a:cxn>
              <a:cxn ang="0">
                <a:pos x="connsiteX1" y="connsiteY1"/>
              </a:cxn>
              <a:cxn ang="0">
                <a:pos x="connsiteX2" y="connsiteY2"/>
              </a:cxn>
            </a:cxnLst>
            <a:rect l="l" t="t" r="r" b="b"/>
            <a:pathLst>
              <a:path w="26029" h="327960">
                <a:moveTo>
                  <a:pt x="0" y="0"/>
                </a:moveTo>
                <a:cubicBezTo>
                  <a:pt x="11760" y="121862"/>
                  <a:pt x="23521" y="243725"/>
                  <a:pt x="25659" y="295036"/>
                </a:cubicBezTo>
                <a:cubicBezTo>
                  <a:pt x="27797" y="346347"/>
                  <a:pt x="20313" y="327105"/>
                  <a:pt x="12830" y="30786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7094535" y="5156717"/>
            <a:ext cx="0" cy="269381"/>
          </a:xfrm>
          <a:custGeom>
            <a:avLst/>
            <a:gdLst>
              <a:gd name="connsiteX0" fmla="*/ 0 w 0"/>
              <a:gd name="connsiteY0" fmla="*/ 0 h 269381"/>
              <a:gd name="connsiteX1" fmla="*/ 0 w 0"/>
              <a:gd name="connsiteY1" fmla="*/ 269381 h 269381"/>
            </a:gdLst>
            <a:ahLst/>
            <a:cxnLst>
              <a:cxn ang="0">
                <a:pos x="connsiteX0" y="connsiteY0"/>
              </a:cxn>
              <a:cxn ang="0">
                <a:pos x="connsiteX1" y="connsiteY1"/>
              </a:cxn>
            </a:cxnLst>
            <a:rect l="l" t="t" r="r" b="b"/>
            <a:pathLst>
              <a:path h="269381">
                <a:moveTo>
                  <a:pt x="0" y="0"/>
                </a:moveTo>
                <a:lnTo>
                  <a:pt x="0" y="26938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237371" y="5393832"/>
            <a:ext cx="857304" cy="369332"/>
          </a:xfrm>
          <a:prstGeom prst="rect">
            <a:avLst/>
          </a:prstGeom>
          <a:noFill/>
        </p:spPr>
        <p:txBody>
          <a:bodyPr wrap="none" rtlCol="0">
            <a:spAutoFit/>
          </a:bodyPr>
          <a:lstStyle/>
          <a:p>
            <a:r>
              <a:rPr lang="en-US" dirty="0" smtClean="0">
                <a:solidFill>
                  <a:srgbClr val="984807"/>
                </a:solidFill>
                <a:latin typeface="AhnbergHand"/>
                <a:cs typeface="AhnbergHand"/>
              </a:rPr>
              <a:t>512K</a:t>
            </a:r>
            <a:endParaRPr lang="en-US" dirty="0">
              <a:solidFill>
                <a:srgbClr val="984807"/>
              </a:solidFill>
              <a:latin typeface="AhnbergHand"/>
              <a:cs typeface="AhnbergHand"/>
            </a:endParaRPr>
          </a:p>
        </p:txBody>
      </p:sp>
      <p:sp>
        <p:nvSpPr>
          <p:cNvPr id="12" name="TextBox 11"/>
          <p:cNvSpPr txBox="1"/>
          <p:nvPr/>
        </p:nvSpPr>
        <p:spPr>
          <a:xfrm>
            <a:off x="1295868" y="5809402"/>
            <a:ext cx="761747" cy="369332"/>
          </a:xfrm>
          <a:prstGeom prst="rect">
            <a:avLst/>
          </a:prstGeom>
          <a:noFill/>
        </p:spPr>
        <p:txBody>
          <a:bodyPr wrap="none" rtlCol="0">
            <a:spAutoFit/>
          </a:bodyPr>
          <a:lstStyle/>
          <a:p>
            <a:r>
              <a:rPr lang="en-US" dirty="0" smtClean="0">
                <a:solidFill>
                  <a:srgbClr val="0000FF"/>
                </a:solidFill>
                <a:latin typeface="AhnbergHand"/>
                <a:cs typeface="AhnbergHand"/>
              </a:rPr>
              <a:t>25K</a:t>
            </a:r>
            <a:endParaRPr lang="en-US" dirty="0">
              <a:solidFill>
                <a:srgbClr val="0000FF"/>
              </a:solidFill>
              <a:latin typeface="AhnbergHand"/>
              <a:cs typeface="AhnbergHand"/>
            </a:endParaRPr>
          </a:p>
        </p:txBody>
      </p:sp>
      <p:sp>
        <p:nvSpPr>
          <p:cNvPr id="38" name="TextBox 37"/>
          <p:cNvSpPr txBox="1"/>
          <p:nvPr/>
        </p:nvSpPr>
        <p:spPr>
          <a:xfrm>
            <a:off x="4028483" y="5809402"/>
            <a:ext cx="857304" cy="369332"/>
          </a:xfrm>
          <a:prstGeom prst="rect">
            <a:avLst/>
          </a:prstGeom>
          <a:noFill/>
        </p:spPr>
        <p:txBody>
          <a:bodyPr wrap="none" rtlCol="0">
            <a:spAutoFit/>
          </a:bodyPr>
          <a:lstStyle/>
          <a:p>
            <a:r>
              <a:rPr lang="en-US" dirty="0" smtClean="0">
                <a:solidFill>
                  <a:srgbClr val="0000FF"/>
                </a:solidFill>
                <a:latin typeface="AhnbergHand"/>
                <a:cs typeface="AhnbergHand"/>
              </a:rPr>
              <a:t>125K</a:t>
            </a:r>
            <a:endParaRPr lang="en-US" dirty="0">
              <a:solidFill>
                <a:srgbClr val="0000FF"/>
              </a:solidFill>
              <a:latin typeface="AhnbergHand"/>
              <a:cs typeface="AhnbergHand"/>
            </a:endParaRPr>
          </a:p>
        </p:txBody>
      </p:sp>
      <p:sp>
        <p:nvSpPr>
          <p:cNvPr id="39" name="TextBox 38"/>
          <p:cNvSpPr txBox="1"/>
          <p:nvPr/>
        </p:nvSpPr>
        <p:spPr>
          <a:xfrm>
            <a:off x="6856552" y="5393832"/>
            <a:ext cx="466794" cy="369332"/>
          </a:xfrm>
          <a:prstGeom prst="rect">
            <a:avLst/>
          </a:prstGeom>
          <a:noFill/>
        </p:spPr>
        <p:txBody>
          <a:bodyPr wrap="none" rtlCol="0">
            <a:spAutoFit/>
          </a:bodyPr>
          <a:lstStyle/>
          <a:p>
            <a:r>
              <a:rPr lang="en-US" dirty="0" smtClean="0">
                <a:solidFill>
                  <a:srgbClr val="984807"/>
                </a:solidFill>
                <a:latin typeface="AhnbergHand"/>
                <a:cs typeface="AhnbergHand"/>
              </a:rPr>
              <a:t>1M</a:t>
            </a:r>
            <a:endParaRPr lang="en-US" dirty="0">
              <a:solidFill>
                <a:srgbClr val="984807"/>
              </a:solidFill>
              <a:latin typeface="AhnbergHand"/>
              <a:cs typeface="AhnbergHand"/>
            </a:endParaRPr>
          </a:p>
        </p:txBody>
      </p:sp>
      <p:sp>
        <p:nvSpPr>
          <p:cNvPr id="40" name="TextBox 39"/>
          <p:cNvSpPr txBox="1"/>
          <p:nvPr/>
        </p:nvSpPr>
        <p:spPr>
          <a:xfrm>
            <a:off x="4028236" y="5393832"/>
            <a:ext cx="856843" cy="369332"/>
          </a:xfrm>
          <a:prstGeom prst="rect">
            <a:avLst/>
          </a:prstGeom>
          <a:noFill/>
        </p:spPr>
        <p:txBody>
          <a:bodyPr wrap="none" rtlCol="0">
            <a:spAutoFit/>
          </a:bodyPr>
          <a:lstStyle/>
          <a:p>
            <a:r>
              <a:rPr lang="en-US" dirty="0" smtClean="0">
                <a:solidFill>
                  <a:srgbClr val="984807"/>
                </a:solidFill>
                <a:latin typeface="AhnbergHand"/>
                <a:cs typeface="AhnbergHand"/>
              </a:rPr>
              <a:t>768K</a:t>
            </a:r>
            <a:endParaRPr lang="en-US" dirty="0">
              <a:solidFill>
                <a:srgbClr val="984807"/>
              </a:solidFill>
              <a:latin typeface="AhnbergHand"/>
              <a:cs typeface="AhnbergHand"/>
            </a:endParaRPr>
          </a:p>
        </p:txBody>
      </p:sp>
      <p:sp>
        <p:nvSpPr>
          <p:cNvPr id="41" name="TextBox 40"/>
          <p:cNvSpPr txBox="1"/>
          <p:nvPr/>
        </p:nvSpPr>
        <p:spPr>
          <a:xfrm>
            <a:off x="6856552" y="5809402"/>
            <a:ext cx="857304" cy="369332"/>
          </a:xfrm>
          <a:prstGeom prst="rect">
            <a:avLst/>
          </a:prstGeom>
          <a:noFill/>
        </p:spPr>
        <p:txBody>
          <a:bodyPr wrap="none" rtlCol="0">
            <a:spAutoFit/>
          </a:bodyPr>
          <a:lstStyle/>
          <a:p>
            <a:r>
              <a:rPr lang="en-US" dirty="0" smtClean="0">
                <a:solidFill>
                  <a:srgbClr val="0000FF"/>
                </a:solidFill>
                <a:latin typeface="AhnbergHand"/>
                <a:cs typeface="AhnbergHand"/>
              </a:rPr>
              <a:t>512K</a:t>
            </a:r>
            <a:endParaRPr lang="en-US" dirty="0">
              <a:solidFill>
                <a:srgbClr val="0000FF"/>
              </a:solidFill>
              <a:latin typeface="AhnbergHand"/>
              <a:cs typeface="AhnbergHand"/>
            </a:endParaRPr>
          </a:p>
        </p:txBody>
      </p:sp>
      <p:sp>
        <p:nvSpPr>
          <p:cNvPr id="42" name="TextBox 41"/>
          <p:cNvSpPr txBox="1"/>
          <p:nvPr/>
        </p:nvSpPr>
        <p:spPr>
          <a:xfrm>
            <a:off x="84282" y="5809402"/>
            <a:ext cx="1131301" cy="369332"/>
          </a:xfrm>
          <a:prstGeom prst="rect">
            <a:avLst/>
          </a:prstGeom>
          <a:noFill/>
        </p:spPr>
        <p:txBody>
          <a:bodyPr wrap="none" rtlCol="0">
            <a:spAutoFit/>
          </a:bodyPr>
          <a:lstStyle/>
          <a:p>
            <a:r>
              <a:rPr lang="en-US" dirty="0" smtClean="0">
                <a:solidFill>
                  <a:srgbClr val="0000FF"/>
                </a:solidFill>
                <a:latin typeface="AhnbergHand"/>
                <a:cs typeface="AhnbergHand"/>
              </a:rPr>
              <a:t>V6 FIB</a:t>
            </a:r>
            <a:endParaRPr lang="en-US" dirty="0">
              <a:solidFill>
                <a:srgbClr val="0000FF"/>
              </a:solidFill>
              <a:latin typeface="AhnbergHand"/>
              <a:cs typeface="AhnbergHand"/>
            </a:endParaRPr>
          </a:p>
        </p:txBody>
      </p:sp>
      <p:sp>
        <p:nvSpPr>
          <p:cNvPr id="43" name="TextBox 42"/>
          <p:cNvSpPr txBox="1"/>
          <p:nvPr/>
        </p:nvSpPr>
        <p:spPr>
          <a:xfrm>
            <a:off x="64272" y="5393832"/>
            <a:ext cx="1122070" cy="369332"/>
          </a:xfrm>
          <a:prstGeom prst="rect">
            <a:avLst/>
          </a:prstGeom>
          <a:noFill/>
        </p:spPr>
        <p:txBody>
          <a:bodyPr wrap="none" rtlCol="0">
            <a:spAutoFit/>
          </a:bodyPr>
          <a:lstStyle/>
          <a:p>
            <a:r>
              <a:rPr lang="en-US" dirty="0" smtClean="0">
                <a:solidFill>
                  <a:srgbClr val="984807"/>
                </a:solidFill>
                <a:latin typeface="AhnbergHand"/>
                <a:cs typeface="AhnbergHand"/>
              </a:rPr>
              <a:t>V4 FIB</a:t>
            </a:r>
            <a:endParaRPr lang="en-US" dirty="0">
              <a:solidFill>
                <a:srgbClr val="984807"/>
              </a:solidFill>
              <a:latin typeface="AhnbergHand"/>
              <a:cs typeface="AhnbergHand"/>
            </a:endParaRPr>
          </a:p>
        </p:txBody>
      </p:sp>
      <p:sp>
        <p:nvSpPr>
          <p:cNvPr id="44" name="TextBox 43"/>
          <p:cNvSpPr txBox="1"/>
          <p:nvPr/>
        </p:nvSpPr>
        <p:spPr>
          <a:xfrm>
            <a:off x="6150948" y="2861709"/>
            <a:ext cx="738655" cy="369332"/>
          </a:xfrm>
          <a:prstGeom prst="rect">
            <a:avLst/>
          </a:prstGeom>
          <a:noFill/>
        </p:spPr>
        <p:txBody>
          <a:bodyPr wrap="none" rtlCol="0">
            <a:spAutoFit/>
          </a:bodyPr>
          <a:lstStyle/>
          <a:p>
            <a:r>
              <a:rPr lang="en-US" dirty="0" err="1" smtClean="0">
                <a:solidFill>
                  <a:srgbClr val="B10000"/>
                </a:solidFill>
                <a:latin typeface="Powderfinger Type"/>
                <a:cs typeface="Powderfinger Type"/>
              </a:rPr>
              <a:t>Trie</a:t>
            </a:r>
            <a:endParaRPr lang="en-US" dirty="0">
              <a:solidFill>
                <a:srgbClr val="B10000"/>
              </a:solidFill>
              <a:latin typeface="Powderfinger Type"/>
              <a:cs typeface="Powderfinger Type"/>
            </a:endParaRPr>
          </a:p>
        </p:txBody>
      </p:sp>
      <p:sp>
        <p:nvSpPr>
          <p:cNvPr id="45" name="TextBox 44"/>
          <p:cNvSpPr txBox="1"/>
          <p:nvPr/>
        </p:nvSpPr>
        <p:spPr>
          <a:xfrm>
            <a:off x="5279132" y="3404414"/>
            <a:ext cx="3763221" cy="1200329"/>
          </a:xfrm>
          <a:prstGeom prst="rect">
            <a:avLst/>
          </a:prstGeom>
          <a:noFill/>
        </p:spPr>
        <p:txBody>
          <a:bodyPr wrap="none" rtlCol="0">
            <a:spAutoFit/>
          </a:bodyPr>
          <a:lstStyle/>
          <a:p>
            <a:r>
              <a:rPr lang="en-US" dirty="0" smtClean="0">
                <a:latin typeface="AhnbergHand"/>
                <a:cs typeface="AhnbergHand"/>
              </a:rPr>
              <a:t>V4: 100Mbit memory (500Mt)</a:t>
            </a:r>
          </a:p>
          <a:p>
            <a:r>
              <a:rPr lang="en-US" dirty="0">
                <a:latin typeface="AhnbergHand"/>
                <a:cs typeface="AhnbergHand"/>
              </a:rPr>
              <a:t>p</a:t>
            </a:r>
            <a:r>
              <a:rPr lang="en-US" dirty="0" smtClean="0">
                <a:latin typeface="AhnbergHand"/>
                <a:cs typeface="AhnbergHand"/>
              </a:rPr>
              <a:t>lus</a:t>
            </a:r>
          </a:p>
          <a:p>
            <a:r>
              <a:rPr lang="en-US" dirty="0" smtClean="0">
                <a:latin typeface="AhnbergHand"/>
                <a:cs typeface="AhnbergHand"/>
              </a:rPr>
              <a:t>V6: 200Mbit memory (1Gt)</a:t>
            </a:r>
          </a:p>
          <a:p>
            <a:endParaRPr lang="en-US" dirty="0">
              <a:latin typeface="AhnbergHand"/>
              <a:cs typeface="AhnbergHand"/>
            </a:endParaRPr>
          </a:p>
        </p:txBody>
      </p:sp>
      <p:sp>
        <p:nvSpPr>
          <p:cNvPr id="13" name="TextBox 12"/>
          <p:cNvSpPr txBox="1"/>
          <p:nvPr/>
        </p:nvSpPr>
        <p:spPr>
          <a:xfrm>
            <a:off x="4788024" y="6237312"/>
            <a:ext cx="6653407" cy="369332"/>
          </a:xfrm>
          <a:prstGeom prst="rect">
            <a:avLst/>
          </a:prstGeom>
          <a:noFill/>
        </p:spPr>
        <p:txBody>
          <a:bodyPr wrap="square" rtlCol="0">
            <a:spAutoFit/>
          </a:bodyPr>
          <a:lstStyle/>
          <a:p>
            <a:r>
              <a:rPr lang="en-US" sz="900" dirty="0" smtClean="0"/>
              <a:t>“The </a:t>
            </a:r>
            <a:r>
              <a:rPr lang="en-US" sz="900" dirty="0"/>
              <a:t>Impact of Address Allocation and Routing on </a:t>
            </a:r>
            <a:r>
              <a:rPr lang="en-US" sz="900" dirty="0" smtClean="0"/>
              <a:t>the Structure </a:t>
            </a:r>
            <a:r>
              <a:rPr lang="en-US" sz="900" dirty="0"/>
              <a:t>and </a:t>
            </a:r>
            <a:endParaRPr lang="en-US" sz="900" dirty="0" smtClean="0"/>
          </a:p>
          <a:p>
            <a:r>
              <a:rPr lang="en-US" sz="900" dirty="0" smtClean="0"/>
              <a:t>Implementation </a:t>
            </a:r>
            <a:r>
              <a:rPr lang="en-US" sz="900" dirty="0"/>
              <a:t>of Routing </a:t>
            </a:r>
            <a:r>
              <a:rPr lang="en-US" sz="900" dirty="0" smtClean="0"/>
              <a:t>Tables”, </a:t>
            </a:r>
            <a:r>
              <a:rPr lang="en-US" sz="900" dirty="0" err="1" smtClean="0"/>
              <a:t>Narayn</a:t>
            </a:r>
            <a:r>
              <a:rPr lang="en-US" sz="900" dirty="0" smtClean="0"/>
              <a:t>, </a:t>
            </a:r>
            <a:r>
              <a:rPr lang="en-US" sz="900" dirty="0" err="1" smtClean="0"/>
              <a:t>Govindan</a:t>
            </a:r>
            <a:r>
              <a:rPr lang="en-US" sz="900" dirty="0" smtClean="0"/>
              <a:t> &amp; Varghese, SIGCOMM ‘03</a:t>
            </a:r>
            <a:endParaRPr lang="en-US" sz="900" dirty="0"/>
          </a:p>
        </p:txBody>
      </p:sp>
      <p:sp>
        <p:nvSpPr>
          <p:cNvPr id="14" name="Freeform 13"/>
          <p:cNvSpPr/>
          <p:nvPr/>
        </p:nvSpPr>
        <p:spPr>
          <a:xfrm>
            <a:off x="6377173" y="4508340"/>
            <a:ext cx="1660113" cy="1849862"/>
          </a:xfrm>
          <a:custGeom>
            <a:avLst/>
            <a:gdLst>
              <a:gd name="connsiteX0" fmla="*/ 1660113 w 1660113"/>
              <a:gd name="connsiteY0" fmla="*/ 508160 h 1849862"/>
              <a:gd name="connsiteX1" fmla="*/ 1079541 w 1660113"/>
              <a:gd name="connsiteY1" fmla="*/ 54589 h 1849862"/>
              <a:gd name="connsiteX2" fmla="*/ 244970 w 1660113"/>
              <a:gd name="connsiteY2" fmla="*/ 90874 h 1849862"/>
              <a:gd name="connsiteX3" fmla="*/ 41 w 1660113"/>
              <a:gd name="connsiteY3" fmla="*/ 798446 h 1849862"/>
              <a:gd name="connsiteX4" fmla="*/ 235898 w 1660113"/>
              <a:gd name="connsiteY4" fmla="*/ 1660231 h 1849862"/>
              <a:gd name="connsiteX5" fmla="*/ 1188398 w 1660113"/>
              <a:gd name="connsiteY5" fmla="*/ 1814446 h 1849862"/>
              <a:gd name="connsiteX6" fmla="*/ 1651041 w 1660113"/>
              <a:gd name="connsiteY6" fmla="*/ 1161303 h 1849862"/>
              <a:gd name="connsiteX7" fmla="*/ 1397041 w 1660113"/>
              <a:gd name="connsiteY7" fmla="*/ 417446 h 184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0113" h="1849862">
                <a:moveTo>
                  <a:pt x="1660113" y="508160"/>
                </a:moveTo>
                <a:cubicBezTo>
                  <a:pt x="1487755" y="316148"/>
                  <a:pt x="1315398" y="124137"/>
                  <a:pt x="1079541" y="54589"/>
                </a:cubicBezTo>
                <a:cubicBezTo>
                  <a:pt x="843684" y="-14959"/>
                  <a:pt x="424887" y="-33102"/>
                  <a:pt x="244970" y="90874"/>
                </a:cubicBezTo>
                <a:cubicBezTo>
                  <a:pt x="65053" y="214850"/>
                  <a:pt x="1553" y="536887"/>
                  <a:pt x="41" y="798446"/>
                </a:cubicBezTo>
                <a:cubicBezTo>
                  <a:pt x="-1471" y="1060005"/>
                  <a:pt x="37838" y="1490898"/>
                  <a:pt x="235898" y="1660231"/>
                </a:cubicBezTo>
                <a:cubicBezTo>
                  <a:pt x="433958" y="1829564"/>
                  <a:pt x="952541" y="1897601"/>
                  <a:pt x="1188398" y="1814446"/>
                </a:cubicBezTo>
                <a:cubicBezTo>
                  <a:pt x="1424255" y="1731291"/>
                  <a:pt x="1616267" y="1394136"/>
                  <a:pt x="1651041" y="1161303"/>
                </a:cubicBezTo>
                <a:cubicBezTo>
                  <a:pt x="1685815" y="928470"/>
                  <a:pt x="1397041" y="417446"/>
                  <a:pt x="1397041" y="41744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8892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Scaling the FIB</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cs typeface="AhnbergHand"/>
              </a:rPr>
              <a:t>BGP table growth is slow enough that we can continue to use simple FIB lookup in </a:t>
            </a:r>
            <a:r>
              <a:rPr lang="en-US" dirty="0" err="1" smtClean="0">
                <a:cs typeface="AhnbergHand"/>
              </a:rPr>
              <a:t>linecards</a:t>
            </a:r>
            <a:r>
              <a:rPr lang="en-US" dirty="0" smtClean="0">
                <a:cs typeface="AhnbergHand"/>
              </a:rPr>
              <a:t> without straining the state of the art in memory capacity</a:t>
            </a:r>
          </a:p>
          <a:p>
            <a:pPr marL="0" indent="0">
              <a:buNone/>
            </a:pPr>
            <a:endParaRPr lang="en-US" dirty="0">
              <a:cs typeface="AhnbergHand"/>
            </a:endParaRPr>
          </a:p>
          <a:p>
            <a:pPr marL="0" indent="0">
              <a:buNone/>
            </a:pPr>
            <a:r>
              <a:rPr lang="en-US" dirty="0" smtClean="0">
                <a:cs typeface="AhnbergHand"/>
              </a:rPr>
              <a:t>However, if it all turns horrible, there are alternatives to using a complete FIB in memory, which are at the moment variously robust and variously viable:</a:t>
            </a:r>
          </a:p>
          <a:p>
            <a:pPr marL="400050" lvl="1" indent="0">
              <a:buNone/>
            </a:pPr>
            <a:r>
              <a:rPr lang="en-US" dirty="0" smtClean="0">
                <a:cs typeface="AhnbergHand"/>
              </a:rPr>
              <a:t>FIB compression</a:t>
            </a:r>
          </a:p>
          <a:p>
            <a:pPr marL="400050" lvl="1" indent="0">
              <a:buNone/>
            </a:pPr>
            <a:r>
              <a:rPr lang="en-US" dirty="0" smtClean="0">
                <a:cs typeface="AhnbergHand"/>
              </a:rPr>
              <a:t>MPLS</a:t>
            </a:r>
          </a:p>
          <a:p>
            <a:pPr marL="400050" lvl="1" indent="0">
              <a:buNone/>
            </a:pPr>
            <a:r>
              <a:rPr lang="en-US" dirty="0" smtClean="0">
                <a:cs typeface="AhnbergHand"/>
              </a:rPr>
              <a:t>Locator/ID Separation (LISP)</a:t>
            </a:r>
          </a:p>
          <a:p>
            <a:pPr marL="400050" lvl="1" indent="0">
              <a:buNone/>
            </a:pPr>
            <a:r>
              <a:rPr lang="en-US" dirty="0" err="1" smtClean="0">
                <a:cs typeface="AhnbergHand"/>
              </a:rPr>
              <a:t>OpenFlow</a:t>
            </a:r>
            <a:r>
              <a:rPr lang="en-US" dirty="0" smtClean="0">
                <a:cs typeface="AhnbergHand"/>
              </a:rPr>
              <a:t>/Software Defined Networking (SDN)</a:t>
            </a:r>
            <a:endParaRPr lang="en-US" dirty="0">
              <a:cs typeface="AhnbergHand"/>
            </a:endParaRPr>
          </a:p>
          <a:p>
            <a:pPr marL="0" indent="0">
              <a:buNone/>
            </a:pPr>
            <a:endParaRPr lang="en-US" dirty="0">
              <a:cs typeface="AhnbergHand"/>
            </a:endParaRPr>
          </a:p>
        </p:txBody>
      </p:sp>
    </p:spTree>
    <p:extLst>
      <p:ext uri="{BB962C8B-B14F-4D97-AF65-F5344CB8AC3E}">
        <p14:creationId xmlns:p14="http://schemas.microsoft.com/office/powerpoint/2010/main" val="2182569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But it’s not just size</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It’s speed as well.</a:t>
            </a:r>
          </a:p>
          <a:p>
            <a:pPr marL="0" indent="0">
              <a:buNone/>
            </a:pPr>
            <a:r>
              <a:rPr lang="en-US" dirty="0" smtClean="0"/>
              <a:t>10Mb Ethernet had a 64 byte min packet size, plus preamble plus inter-packet spacing</a:t>
            </a:r>
          </a:p>
          <a:p>
            <a:pPr marL="0" indent="0">
              <a:buNone/>
            </a:pPr>
            <a:r>
              <a:rPr lang="en-US" dirty="0"/>
              <a:t>	</a:t>
            </a:r>
            <a:r>
              <a:rPr lang="en-US" dirty="0" smtClean="0"/>
              <a:t>=14,880 </a:t>
            </a:r>
            <a:r>
              <a:rPr lang="en-US" dirty="0" err="1" smtClean="0"/>
              <a:t>pps</a:t>
            </a:r>
            <a:endParaRPr lang="en-US" dirty="0" smtClean="0"/>
          </a:p>
          <a:p>
            <a:pPr marL="0" indent="0">
              <a:buNone/>
            </a:pPr>
            <a:r>
              <a:rPr lang="en-US" dirty="0" smtClean="0"/>
              <a:t>	=1 packet every 67usec</a:t>
            </a:r>
          </a:p>
          <a:p>
            <a:pPr marL="0" indent="0">
              <a:buNone/>
            </a:pPr>
            <a:r>
              <a:rPr lang="en-US" dirty="0"/>
              <a:t>	</a:t>
            </a:r>
            <a:endParaRPr lang="en-US" dirty="0" smtClean="0"/>
          </a:p>
          <a:p>
            <a:pPr marL="0" indent="0">
              <a:buNone/>
            </a:pPr>
            <a:r>
              <a:rPr lang="en-US" dirty="0" smtClean="0"/>
              <a:t>We’ve increased speed of circuits, but left the Ethernet framing and packet size limits largely unaltered. What does this imply for router memory?</a:t>
            </a: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58</a:t>
            </a:fld>
            <a:endParaRPr lang="en-AU" kern="0" dirty="0"/>
          </a:p>
        </p:txBody>
      </p:sp>
    </p:spTree>
    <p:extLst>
      <p:ext uri="{BB962C8B-B14F-4D97-AF65-F5344CB8AC3E}">
        <p14:creationId xmlns:p14="http://schemas.microsoft.com/office/powerpoint/2010/main" val="1326369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54606" y="2116667"/>
            <a:ext cx="6996546" cy="3679151"/>
          </a:xfrm>
          <a:custGeom>
            <a:avLst/>
            <a:gdLst>
              <a:gd name="connsiteX0" fmla="*/ 0 w 6996546"/>
              <a:gd name="connsiteY0" fmla="*/ 3679151 h 3679151"/>
              <a:gd name="connsiteX1" fmla="*/ 1647152 w 6996546"/>
              <a:gd name="connsiteY1" fmla="*/ 3486727 h 3679151"/>
              <a:gd name="connsiteX2" fmla="*/ 2624667 w 6996546"/>
              <a:gd name="connsiteY2" fmla="*/ 2932545 h 3679151"/>
              <a:gd name="connsiteX3" fmla="*/ 3240424 w 6996546"/>
              <a:gd name="connsiteY3" fmla="*/ 2093575 h 3679151"/>
              <a:gd name="connsiteX4" fmla="*/ 3956242 w 6996546"/>
              <a:gd name="connsiteY4" fmla="*/ 1416242 h 3679151"/>
              <a:gd name="connsiteX5" fmla="*/ 5518727 w 6996546"/>
              <a:gd name="connsiteY5" fmla="*/ 785091 h 3679151"/>
              <a:gd name="connsiteX6" fmla="*/ 6996546 w 6996546"/>
              <a:gd name="connsiteY6" fmla="*/ 0 h 367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6546" h="3679151">
                <a:moveTo>
                  <a:pt x="0" y="3679151"/>
                </a:moveTo>
                <a:cubicBezTo>
                  <a:pt x="604854" y="3645156"/>
                  <a:pt x="1209708" y="3611161"/>
                  <a:pt x="1647152" y="3486727"/>
                </a:cubicBezTo>
                <a:cubicBezTo>
                  <a:pt x="2084596" y="3362293"/>
                  <a:pt x="2359122" y="3164737"/>
                  <a:pt x="2624667" y="2932545"/>
                </a:cubicBezTo>
                <a:cubicBezTo>
                  <a:pt x="2890212" y="2700353"/>
                  <a:pt x="3018495" y="2346292"/>
                  <a:pt x="3240424" y="2093575"/>
                </a:cubicBezTo>
                <a:cubicBezTo>
                  <a:pt x="3462353" y="1840858"/>
                  <a:pt x="3576525" y="1634323"/>
                  <a:pt x="3956242" y="1416242"/>
                </a:cubicBezTo>
                <a:cubicBezTo>
                  <a:pt x="4335959" y="1198161"/>
                  <a:pt x="5012010" y="1021131"/>
                  <a:pt x="5518727" y="785091"/>
                </a:cubicBezTo>
                <a:cubicBezTo>
                  <a:pt x="6025444" y="549051"/>
                  <a:pt x="6996546" y="0"/>
                  <a:pt x="6996546" y="0"/>
                </a:cubicBezTo>
              </a:path>
            </a:pathLst>
          </a:cu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i="1" dirty="0" err="1" smtClean="0">
                <a:solidFill>
                  <a:srgbClr val="984807"/>
                </a:solidFill>
                <a:latin typeface="Powderfinger Type"/>
                <a:cs typeface="Powderfinger Type"/>
              </a:rPr>
              <a:t>Wireline</a:t>
            </a:r>
            <a:r>
              <a:rPr lang="en-US" i="1" dirty="0" smtClean="0">
                <a:solidFill>
                  <a:srgbClr val="984807"/>
                </a:solidFill>
                <a:latin typeface="Powderfinger Type"/>
                <a:cs typeface="Powderfinger Type"/>
              </a:rPr>
              <a:t> Speed – Ethernet</a:t>
            </a:r>
            <a:endParaRPr lang="en-US" i="1" dirty="0">
              <a:solidFill>
                <a:srgbClr val="984807"/>
              </a:solidFill>
              <a:latin typeface="Powderfinger Type"/>
              <a:cs typeface="Powderfinger Type"/>
            </a:endParaRPr>
          </a:p>
        </p:txBody>
      </p:sp>
      <p:sp>
        <p:nvSpPr>
          <p:cNvPr id="4" name="Freeform 3"/>
          <p:cNvSpPr/>
          <p:nvPr/>
        </p:nvSpPr>
        <p:spPr>
          <a:xfrm>
            <a:off x="975013" y="5721102"/>
            <a:ext cx="7982852" cy="243778"/>
          </a:xfrm>
          <a:custGeom>
            <a:avLst/>
            <a:gdLst>
              <a:gd name="connsiteX0" fmla="*/ 0 w 7982852"/>
              <a:gd name="connsiteY0" fmla="*/ 166812 h 243778"/>
              <a:gd name="connsiteX1" fmla="*/ 2950712 w 7982852"/>
              <a:gd name="connsiteY1" fmla="*/ 115502 h 243778"/>
              <a:gd name="connsiteX2" fmla="*/ 5927082 w 7982852"/>
              <a:gd name="connsiteY2" fmla="*/ 192468 h 243778"/>
              <a:gd name="connsiteX3" fmla="*/ 7902777 w 7982852"/>
              <a:gd name="connsiteY3" fmla="*/ 115502 h 243778"/>
              <a:gd name="connsiteX4" fmla="*/ 7633364 w 7982852"/>
              <a:gd name="connsiteY4" fmla="*/ 52 h 243778"/>
              <a:gd name="connsiteX5" fmla="*/ 7979752 w 7982852"/>
              <a:gd name="connsiteY5" fmla="*/ 102674 h 243778"/>
              <a:gd name="connsiteX6" fmla="*/ 7812972 w 7982852"/>
              <a:gd name="connsiteY6" fmla="*/ 243778 h 2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2852" h="243778">
                <a:moveTo>
                  <a:pt x="0" y="166812"/>
                </a:moveTo>
                <a:cubicBezTo>
                  <a:pt x="981432" y="139019"/>
                  <a:pt x="1962865" y="111226"/>
                  <a:pt x="2950712" y="115502"/>
                </a:cubicBezTo>
                <a:cubicBezTo>
                  <a:pt x="3938559" y="119778"/>
                  <a:pt x="5101738" y="192468"/>
                  <a:pt x="5927082" y="192468"/>
                </a:cubicBezTo>
                <a:cubicBezTo>
                  <a:pt x="6752426" y="192468"/>
                  <a:pt x="7618397" y="147571"/>
                  <a:pt x="7902777" y="115502"/>
                </a:cubicBezTo>
                <a:cubicBezTo>
                  <a:pt x="8187157" y="83433"/>
                  <a:pt x="7620535" y="2190"/>
                  <a:pt x="7633364" y="52"/>
                </a:cubicBezTo>
                <a:cubicBezTo>
                  <a:pt x="7646193" y="-2086"/>
                  <a:pt x="7949817" y="62053"/>
                  <a:pt x="7979752" y="102674"/>
                </a:cubicBezTo>
                <a:cubicBezTo>
                  <a:pt x="8009687" y="143295"/>
                  <a:pt x="7812972" y="243778"/>
                  <a:pt x="7812972" y="243778"/>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803583" y="6013391"/>
            <a:ext cx="549686" cy="276999"/>
          </a:xfrm>
          <a:prstGeom prst="rect">
            <a:avLst/>
          </a:prstGeom>
          <a:noFill/>
        </p:spPr>
        <p:txBody>
          <a:bodyPr wrap="none" rtlCol="0">
            <a:spAutoFit/>
          </a:bodyPr>
          <a:lstStyle/>
          <a:p>
            <a:r>
              <a:rPr lang="en-US" sz="1200" dirty="0" smtClean="0">
                <a:latin typeface="AhnbergHand"/>
                <a:cs typeface="AhnbergHand"/>
              </a:rPr>
              <a:t>1980</a:t>
            </a:r>
            <a:endParaRPr lang="en-US" sz="1200" dirty="0">
              <a:latin typeface="AhnbergHand"/>
              <a:cs typeface="AhnbergHand"/>
            </a:endParaRPr>
          </a:p>
        </p:txBody>
      </p:sp>
      <p:sp>
        <p:nvSpPr>
          <p:cNvPr id="6" name="TextBox 5"/>
          <p:cNvSpPr txBox="1"/>
          <p:nvPr/>
        </p:nvSpPr>
        <p:spPr>
          <a:xfrm>
            <a:off x="2678993" y="6013391"/>
            <a:ext cx="570000" cy="276999"/>
          </a:xfrm>
          <a:prstGeom prst="rect">
            <a:avLst/>
          </a:prstGeom>
          <a:noFill/>
        </p:spPr>
        <p:txBody>
          <a:bodyPr wrap="none" rtlCol="0">
            <a:spAutoFit/>
          </a:bodyPr>
          <a:lstStyle/>
          <a:p>
            <a:r>
              <a:rPr lang="en-US" sz="1200" dirty="0" smtClean="0">
                <a:latin typeface="AhnbergHand"/>
                <a:cs typeface="AhnbergHand"/>
              </a:rPr>
              <a:t>1990</a:t>
            </a:r>
            <a:endParaRPr lang="en-US" sz="1200" dirty="0">
              <a:latin typeface="AhnbergHand"/>
              <a:cs typeface="AhnbergHand"/>
            </a:endParaRPr>
          </a:p>
        </p:txBody>
      </p:sp>
      <p:sp>
        <p:nvSpPr>
          <p:cNvPr id="7" name="TextBox 6"/>
          <p:cNvSpPr txBox="1"/>
          <p:nvPr/>
        </p:nvSpPr>
        <p:spPr>
          <a:xfrm>
            <a:off x="4554403" y="6013391"/>
            <a:ext cx="622474" cy="276999"/>
          </a:xfrm>
          <a:prstGeom prst="rect">
            <a:avLst/>
          </a:prstGeom>
          <a:noFill/>
        </p:spPr>
        <p:txBody>
          <a:bodyPr wrap="none" rtlCol="0">
            <a:spAutoFit/>
          </a:bodyPr>
          <a:lstStyle/>
          <a:p>
            <a:r>
              <a:rPr lang="en-US" sz="1200" dirty="0" smtClean="0">
                <a:latin typeface="AhnbergHand"/>
                <a:cs typeface="AhnbergHand"/>
              </a:rPr>
              <a:t>2000</a:t>
            </a:r>
            <a:endParaRPr lang="en-US" sz="1200" dirty="0">
              <a:latin typeface="AhnbergHand"/>
              <a:cs typeface="AhnbergHand"/>
            </a:endParaRPr>
          </a:p>
        </p:txBody>
      </p:sp>
      <p:sp>
        <p:nvSpPr>
          <p:cNvPr id="8" name="TextBox 7"/>
          <p:cNvSpPr txBox="1"/>
          <p:nvPr/>
        </p:nvSpPr>
        <p:spPr>
          <a:xfrm>
            <a:off x="6429813" y="6013391"/>
            <a:ext cx="582211" cy="276999"/>
          </a:xfrm>
          <a:prstGeom prst="rect">
            <a:avLst/>
          </a:prstGeom>
          <a:noFill/>
        </p:spPr>
        <p:txBody>
          <a:bodyPr wrap="none" rtlCol="0">
            <a:spAutoFit/>
          </a:bodyPr>
          <a:lstStyle/>
          <a:p>
            <a:r>
              <a:rPr lang="en-US" sz="1200" dirty="0" smtClean="0">
                <a:latin typeface="AhnbergHand"/>
                <a:cs typeface="AhnbergHand"/>
              </a:rPr>
              <a:t>2010</a:t>
            </a:r>
            <a:endParaRPr lang="en-US" sz="1200" dirty="0">
              <a:latin typeface="AhnbergHand"/>
              <a:cs typeface="AhnbergHand"/>
            </a:endParaRPr>
          </a:p>
        </p:txBody>
      </p:sp>
      <p:sp>
        <p:nvSpPr>
          <p:cNvPr id="9" name="TextBox 8"/>
          <p:cNvSpPr txBox="1"/>
          <p:nvPr/>
        </p:nvSpPr>
        <p:spPr>
          <a:xfrm>
            <a:off x="8305222" y="6013391"/>
            <a:ext cx="640479" cy="276999"/>
          </a:xfrm>
          <a:prstGeom prst="rect">
            <a:avLst/>
          </a:prstGeom>
          <a:noFill/>
        </p:spPr>
        <p:txBody>
          <a:bodyPr wrap="none" rtlCol="0">
            <a:spAutoFit/>
          </a:bodyPr>
          <a:lstStyle/>
          <a:p>
            <a:r>
              <a:rPr lang="en-US" sz="1200" dirty="0" smtClean="0">
                <a:latin typeface="AhnbergHand"/>
                <a:cs typeface="AhnbergHand"/>
              </a:rPr>
              <a:t>2020</a:t>
            </a:r>
            <a:endParaRPr lang="en-US" sz="1200" dirty="0">
              <a:latin typeface="AhnbergHand"/>
              <a:cs typeface="AhnbergHand"/>
            </a:endParaRPr>
          </a:p>
        </p:txBody>
      </p:sp>
      <p:sp>
        <p:nvSpPr>
          <p:cNvPr id="10" name="Freeform 9"/>
          <p:cNvSpPr/>
          <p:nvPr/>
        </p:nvSpPr>
        <p:spPr>
          <a:xfrm>
            <a:off x="936339" y="1871047"/>
            <a:ext cx="218283" cy="4004040"/>
          </a:xfrm>
          <a:custGeom>
            <a:avLst/>
            <a:gdLst>
              <a:gd name="connsiteX0" fmla="*/ 77162 w 218283"/>
              <a:gd name="connsiteY0" fmla="*/ 4004040 h 4004040"/>
              <a:gd name="connsiteX1" fmla="*/ 64332 w 218283"/>
              <a:gd name="connsiteY1" fmla="*/ 2387752 h 4004040"/>
              <a:gd name="connsiteX2" fmla="*/ 77162 w 218283"/>
              <a:gd name="connsiteY2" fmla="*/ 168563 h 4004040"/>
              <a:gd name="connsiteX3" fmla="*/ 186 w 218283"/>
              <a:gd name="connsiteY3" fmla="*/ 386633 h 4004040"/>
              <a:gd name="connsiteX4" fmla="*/ 102820 w 218283"/>
              <a:gd name="connsiteY4" fmla="*/ 1803 h 4004040"/>
              <a:gd name="connsiteX5" fmla="*/ 218283 w 218283"/>
              <a:gd name="connsiteY5" fmla="*/ 232701 h 400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83" h="4004040">
                <a:moveTo>
                  <a:pt x="77162" y="4004040"/>
                </a:moveTo>
                <a:cubicBezTo>
                  <a:pt x="70747" y="3515519"/>
                  <a:pt x="64332" y="3026998"/>
                  <a:pt x="64332" y="2387752"/>
                </a:cubicBezTo>
                <a:cubicBezTo>
                  <a:pt x="64332" y="1748506"/>
                  <a:pt x="87853" y="502083"/>
                  <a:pt x="77162" y="168563"/>
                </a:cubicBezTo>
                <a:cubicBezTo>
                  <a:pt x="66471" y="-164957"/>
                  <a:pt x="-4090" y="414426"/>
                  <a:pt x="186" y="386633"/>
                </a:cubicBezTo>
                <a:cubicBezTo>
                  <a:pt x="4462" y="358840"/>
                  <a:pt x="66470" y="27458"/>
                  <a:pt x="102820" y="1803"/>
                </a:cubicBezTo>
                <a:cubicBezTo>
                  <a:pt x="139170" y="-23852"/>
                  <a:pt x="218283" y="232701"/>
                  <a:pt x="218283" y="232701"/>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380348" y="2103749"/>
            <a:ext cx="510881" cy="307777"/>
          </a:xfrm>
          <a:prstGeom prst="rect">
            <a:avLst/>
          </a:prstGeom>
          <a:noFill/>
        </p:spPr>
        <p:txBody>
          <a:bodyPr wrap="none" rtlCol="0">
            <a:spAutoFit/>
          </a:bodyPr>
          <a:lstStyle/>
          <a:p>
            <a:r>
              <a:rPr lang="en-US" sz="1400" dirty="0" smtClean="0">
                <a:latin typeface="AhnbergHand"/>
                <a:cs typeface="AhnbergHand"/>
              </a:rPr>
              <a:t>1Tb</a:t>
            </a:r>
            <a:endParaRPr lang="en-US" sz="1400" dirty="0">
              <a:latin typeface="AhnbergHand"/>
              <a:cs typeface="AhnbergHand"/>
            </a:endParaRPr>
          </a:p>
        </p:txBody>
      </p:sp>
      <p:sp>
        <p:nvSpPr>
          <p:cNvPr id="12" name="TextBox 11"/>
          <p:cNvSpPr txBox="1"/>
          <p:nvPr/>
        </p:nvSpPr>
        <p:spPr>
          <a:xfrm>
            <a:off x="270546" y="5678340"/>
            <a:ext cx="620683" cy="307777"/>
          </a:xfrm>
          <a:prstGeom prst="rect">
            <a:avLst/>
          </a:prstGeom>
          <a:noFill/>
        </p:spPr>
        <p:txBody>
          <a:bodyPr wrap="none" rtlCol="0">
            <a:spAutoFit/>
          </a:bodyPr>
          <a:lstStyle/>
          <a:p>
            <a:r>
              <a:rPr lang="en-US" sz="1400" dirty="0" smtClean="0">
                <a:latin typeface="AhnbergHand"/>
                <a:cs typeface="AhnbergHand"/>
              </a:rPr>
              <a:t>10Mb</a:t>
            </a:r>
            <a:endParaRPr lang="en-US" sz="1400" dirty="0">
              <a:latin typeface="AhnbergHand"/>
              <a:cs typeface="AhnbergHand"/>
            </a:endParaRPr>
          </a:p>
        </p:txBody>
      </p:sp>
      <p:sp>
        <p:nvSpPr>
          <p:cNvPr id="13" name="TextBox 12"/>
          <p:cNvSpPr txBox="1"/>
          <p:nvPr/>
        </p:nvSpPr>
        <p:spPr>
          <a:xfrm>
            <a:off x="152700" y="4963421"/>
            <a:ext cx="738529" cy="307777"/>
          </a:xfrm>
          <a:prstGeom prst="rect">
            <a:avLst/>
          </a:prstGeom>
          <a:noFill/>
        </p:spPr>
        <p:txBody>
          <a:bodyPr wrap="none" rtlCol="0">
            <a:spAutoFit/>
          </a:bodyPr>
          <a:lstStyle/>
          <a:p>
            <a:r>
              <a:rPr lang="en-US" sz="1400" dirty="0" smtClean="0">
                <a:latin typeface="AhnbergHand"/>
                <a:cs typeface="AhnbergHand"/>
              </a:rPr>
              <a:t>100Mb</a:t>
            </a:r>
            <a:endParaRPr lang="en-US" sz="1400" dirty="0">
              <a:latin typeface="AhnbergHand"/>
              <a:cs typeface="AhnbergHand"/>
            </a:endParaRPr>
          </a:p>
        </p:txBody>
      </p:sp>
      <p:sp>
        <p:nvSpPr>
          <p:cNvPr id="14" name="TextBox 13"/>
          <p:cNvSpPr txBox="1"/>
          <p:nvPr/>
        </p:nvSpPr>
        <p:spPr>
          <a:xfrm>
            <a:off x="360314" y="4248503"/>
            <a:ext cx="530915" cy="307777"/>
          </a:xfrm>
          <a:prstGeom prst="rect">
            <a:avLst/>
          </a:prstGeom>
          <a:noFill/>
        </p:spPr>
        <p:txBody>
          <a:bodyPr wrap="none" rtlCol="0">
            <a:spAutoFit/>
          </a:bodyPr>
          <a:lstStyle/>
          <a:p>
            <a:r>
              <a:rPr lang="en-US" sz="1400" dirty="0" smtClean="0">
                <a:latin typeface="AhnbergHand"/>
                <a:cs typeface="AhnbergHand"/>
              </a:rPr>
              <a:t>1Gb</a:t>
            </a:r>
            <a:endParaRPr lang="en-US" sz="1400" dirty="0">
              <a:latin typeface="AhnbergHand"/>
              <a:cs typeface="AhnbergHand"/>
            </a:endParaRPr>
          </a:p>
        </p:txBody>
      </p:sp>
      <p:sp>
        <p:nvSpPr>
          <p:cNvPr id="15" name="TextBox 14"/>
          <p:cNvSpPr txBox="1"/>
          <p:nvPr/>
        </p:nvSpPr>
        <p:spPr>
          <a:xfrm>
            <a:off x="239233" y="3533585"/>
            <a:ext cx="651996" cy="307777"/>
          </a:xfrm>
          <a:prstGeom prst="rect">
            <a:avLst/>
          </a:prstGeom>
          <a:noFill/>
        </p:spPr>
        <p:txBody>
          <a:bodyPr wrap="none" rtlCol="0">
            <a:spAutoFit/>
          </a:bodyPr>
          <a:lstStyle/>
          <a:p>
            <a:r>
              <a:rPr lang="en-US" sz="1400" dirty="0" smtClean="0">
                <a:latin typeface="AhnbergHand"/>
                <a:cs typeface="AhnbergHand"/>
              </a:rPr>
              <a:t>10Gb</a:t>
            </a:r>
            <a:endParaRPr lang="en-US" sz="1400" dirty="0">
              <a:latin typeface="AhnbergHand"/>
              <a:cs typeface="AhnbergHand"/>
            </a:endParaRPr>
          </a:p>
        </p:txBody>
      </p:sp>
      <p:sp>
        <p:nvSpPr>
          <p:cNvPr id="16" name="TextBox 15"/>
          <p:cNvSpPr txBox="1"/>
          <p:nvPr/>
        </p:nvSpPr>
        <p:spPr>
          <a:xfrm>
            <a:off x="116658" y="2818667"/>
            <a:ext cx="774571" cy="307777"/>
          </a:xfrm>
          <a:prstGeom prst="rect">
            <a:avLst/>
          </a:prstGeom>
          <a:noFill/>
        </p:spPr>
        <p:txBody>
          <a:bodyPr wrap="none" rtlCol="0">
            <a:spAutoFit/>
          </a:bodyPr>
          <a:lstStyle/>
          <a:p>
            <a:r>
              <a:rPr lang="en-US" sz="1400" dirty="0" smtClean="0">
                <a:latin typeface="AhnbergHand"/>
                <a:cs typeface="AhnbergHand"/>
              </a:rPr>
              <a:t>100Gb</a:t>
            </a:r>
            <a:endParaRPr lang="en-US" sz="1400" dirty="0">
              <a:latin typeface="AhnbergHand"/>
              <a:cs typeface="AhnbergHand"/>
            </a:endParaRPr>
          </a:p>
        </p:txBody>
      </p:sp>
      <p:sp>
        <p:nvSpPr>
          <p:cNvPr id="17" name="Freeform 16"/>
          <p:cNvSpPr/>
          <p:nvPr/>
        </p:nvSpPr>
        <p:spPr>
          <a:xfrm>
            <a:off x="1142954" y="5741622"/>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9" name="Freeform 18"/>
          <p:cNvSpPr/>
          <p:nvPr/>
        </p:nvSpPr>
        <p:spPr>
          <a:xfrm>
            <a:off x="3780926" y="4964313"/>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0" name="Freeform 19"/>
          <p:cNvSpPr/>
          <p:nvPr/>
        </p:nvSpPr>
        <p:spPr>
          <a:xfrm>
            <a:off x="4382000" y="4148231"/>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1" name="Freeform 20"/>
          <p:cNvSpPr/>
          <p:nvPr/>
        </p:nvSpPr>
        <p:spPr>
          <a:xfrm>
            <a:off x="5090675" y="3541631"/>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2" name="Freeform 21"/>
          <p:cNvSpPr/>
          <p:nvPr/>
        </p:nvSpPr>
        <p:spPr>
          <a:xfrm>
            <a:off x="6515960" y="2818667"/>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3" name="Freeform 22"/>
          <p:cNvSpPr/>
          <p:nvPr/>
        </p:nvSpPr>
        <p:spPr>
          <a:xfrm>
            <a:off x="7484797" y="2103749"/>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4" name="TextBox 23"/>
          <p:cNvSpPr txBox="1"/>
          <p:nvPr/>
        </p:nvSpPr>
        <p:spPr>
          <a:xfrm>
            <a:off x="1280701" y="5627790"/>
            <a:ext cx="1474756" cy="253916"/>
          </a:xfrm>
          <a:prstGeom prst="rect">
            <a:avLst/>
          </a:prstGeom>
          <a:noFill/>
        </p:spPr>
        <p:txBody>
          <a:bodyPr wrap="none" rtlCol="0">
            <a:spAutoFit/>
          </a:bodyPr>
          <a:lstStyle/>
          <a:p>
            <a:r>
              <a:rPr lang="en-US" sz="1050" dirty="0" smtClean="0">
                <a:latin typeface="AhnbergHand"/>
                <a:cs typeface="AhnbergHand"/>
              </a:rPr>
              <a:t>10Mb 1982/15Kpps</a:t>
            </a:r>
            <a:endParaRPr lang="en-US" sz="1050" dirty="0">
              <a:latin typeface="AhnbergHand"/>
              <a:cs typeface="AhnbergHand"/>
            </a:endParaRPr>
          </a:p>
        </p:txBody>
      </p:sp>
      <p:sp>
        <p:nvSpPr>
          <p:cNvPr id="25" name="TextBox 24"/>
          <p:cNvSpPr txBox="1"/>
          <p:nvPr/>
        </p:nvSpPr>
        <p:spPr>
          <a:xfrm>
            <a:off x="3936697" y="4936587"/>
            <a:ext cx="1819865" cy="253916"/>
          </a:xfrm>
          <a:prstGeom prst="rect">
            <a:avLst/>
          </a:prstGeom>
          <a:noFill/>
        </p:spPr>
        <p:txBody>
          <a:bodyPr wrap="none" rtlCol="0">
            <a:spAutoFit/>
          </a:bodyPr>
          <a:lstStyle/>
          <a:p>
            <a:r>
              <a:rPr lang="en-US" sz="1050" dirty="0" smtClean="0">
                <a:latin typeface="AhnbergHand"/>
                <a:cs typeface="AhnbergHand"/>
              </a:rPr>
              <a:t>100Mb 1995 / 150Kpps</a:t>
            </a:r>
            <a:endParaRPr lang="en-US" sz="1050" dirty="0">
              <a:latin typeface="AhnbergHand"/>
              <a:cs typeface="AhnbergHand"/>
            </a:endParaRPr>
          </a:p>
        </p:txBody>
      </p:sp>
      <p:sp>
        <p:nvSpPr>
          <p:cNvPr id="26" name="TextBox 25"/>
          <p:cNvSpPr txBox="1"/>
          <p:nvPr/>
        </p:nvSpPr>
        <p:spPr>
          <a:xfrm>
            <a:off x="4551718" y="4091177"/>
            <a:ext cx="1567128" cy="253916"/>
          </a:xfrm>
          <a:prstGeom prst="rect">
            <a:avLst/>
          </a:prstGeom>
          <a:noFill/>
        </p:spPr>
        <p:txBody>
          <a:bodyPr wrap="none" rtlCol="0">
            <a:spAutoFit/>
          </a:bodyPr>
          <a:lstStyle/>
          <a:p>
            <a:r>
              <a:rPr lang="en-US" sz="1050" dirty="0" smtClean="0">
                <a:latin typeface="AhnbergHand"/>
                <a:cs typeface="AhnbergHand"/>
              </a:rPr>
              <a:t>1Gb 1999 / 1.5Mpps</a:t>
            </a:r>
            <a:endParaRPr lang="en-US" sz="1050" dirty="0">
              <a:latin typeface="AhnbergHand"/>
              <a:cs typeface="AhnbergHand"/>
            </a:endParaRPr>
          </a:p>
        </p:txBody>
      </p:sp>
      <p:sp>
        <p:nvSpPr>
          <p:cNvPr id="27" name="TextBox 26"/>
          <p:cNvSpPr txBox="1"/>
          <p:nvPr/>
        </p:nvSpPr>
        <p:spPr>
          <a:xfrm>
            <a:off x="5193952" y="3517897"/>
            <a:ext cx="1695854" cy="253916"/>
          </a:xfrm>
          <a:prstGeom prst="rect">
            <a:avLst/>
          </a:prstGeom>
          <a:noFill/>
        </p:spPr>
        <p:txBody>
          <a:bodyPr wrap="none" rtlCol="0">
            <a:spAutoFit/>
          </a:bodyPr>
          <a:lstStyle/>
          <a:p>
            <a:r>
              <a:rPr lang="en-US" sz="1050" dirty="0" smtClean="0">
                <a:latin typeface="AhnbergHand"/>
                <a:cs typeface="AhnbergHand"/>
              </a:rPr>
              <a:t>10Gb 2002 / 15Mpps</a:t>
            </a:r>
            <a:endParaRPr lang="en-US" sz="1050" dirty="0">
              <a:latin typeface="AhnbergHand"/>
              <a:cs typeface="AhnbergHand"/>
            </a:endParaRPr>
          </a:p>
        </p:txBody>
      </p:sp>
      <p:sp>
        <p:nvSpPr>
          <p:cNvPr id="28" name="TextBox 27"/>
          <p:cNvSpPr txBox="1"/>
          <p:nvPr/>
        </p:nvSpPr>
        <p:spPr>
          <a:xfrm>
            <a:off x="6697931" y="2944617"/>
            <a:ext cx="2279028" cy="253916"/>
          </a:xfrm>
          <a:prstGeom prst="rect">
            <a:avLst/>
          </a:prstGeom>
          <a:noFill/>
        </p:spPr>
        <p:txBody>
          <a:bodyPr wrap="none" rtlCol="0">
            <a:spAutoFit/>
          </a:bodyPr>
          <a:lstStyle/>
          <a:p>
            <a:r>
              <a:rPr lang="en-US" sz="1050" dirty="0" smtClean="0">
                <a:latin typeface="AhnbergHand"/>
                <a:cs typeface="AhnbergHand"/>
              </a:rPr>
              <a:t>40Gb/100Gb 2010 / 150Mpps</a:t>
            </a:r>
            <a:endParaRPr lang="en-US" sz="1050" dirty="0">
              <a:latin typeface="AhnbergHand"/>
              <a:cs typeface="AhnbergHand"/>
            </a:endParaRPr>
          </a:p>
        </p:txBody>
      </p:sp>
      <p:sp>
        <p:nvSpPr>
          <p:cNvPr id="29" name="Freeform 28"/>
          <p:cNvSpPr/>
          <p:nvPr/>
        </p:nvSpPr>
        <p:spPr>
          <a:xfrm>
            <a:off x="6541366" y="2989209"/>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0" name="Freeform 29"/>
          <p:cNvSpPr/>
          <p:nvPr/>
        </p:nvSpPr>
        <p:spPr>
          <a:xfrm>
            <a:off x="7510203" y="2292433"/>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1" name="TextBox 30"/>
          <p:cNvSpPr txBox="1"/>
          <p:nvPr/>
        </p:nvSpPr>
        <p:spPr>
          <a:xfrm>
            <a:off x="7710982" y="2103749"/>
            <a:ext cx="1455908" cy="577081"/>
          </a:xfrm>
          <a:prstGeom prst="rect">
            <a:avLst/>
          </a:prstGeom>
          <a:noFill/>
        </p:spPr>
        <p:txBody>
          <a:bodyPr wrap="none" rtlCol="0">
            <a:spAutoFit/>
          </a:bodyPr>
          <a:lstStyle/>
          <a:p>
            <a:r>
              <a:rPr lang="en-US" sz="1050" dirty="0" smtClean="0">
                <a:latin typeface="AhnbergHand"/>
                <a:cs typeface="AhnbergHand"/>
              </a:rPr>
              <a:t>400Gb/1Tb 2017?</a:t>
            </a:r>
          </a:p>
          <a:p>
            <a:endParaRPr lang="en-US" sz="1050" dirty="0">
              <a:latin typeface="AhnbergHand"/>
              <a:cs typeface="AhnbergHand"/>
            </a:endParaRPr>
          </a:p>
          <a:p>
            <a:r>
              <a:rPr lang="en-US" sz="1050" dirty="0" smtClean="0">
                <a:latin typeface="AhnbergHand"/>
                <a:cs typeface="AhnbergHand"/>
              </a:rPr>
              <a:t>    1.5Gpps</a:t>
            </a:r>
            <a:endParaRPr lang="en-US" sz="1050" dirty="0">
              <a:latin typeface="AhnbergHand"/>
              <a:cs typeface="AhnbergHand"/>
            </a:endParaRPr>
          </a:p>
        </p:txBody>
      </p:sp>
    </p:spTree>
    <p:extLst>
      <p:ext uri="{BB962C8B-B14F-4D97-AF65-F5344CB8AC3E}">
        <p14:creationId xmlns:p14="http://schemas.microsoft.com/office/powerpoint/2010/main" val="150382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gp-act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1756"/>
            <a:ext cx="9144000" cy="5588813"/>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939030" y="4820183"/>
            <a:ext cx="1793249" cy="1044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709939" y="4283727"/>
            <a:ext cx="134381" cy="842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21905" y="3560102"/>
            <a:ext cx="419704" cy="952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96855" y="2647577"/>
            <a:ext cx="61024" cy="912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606787" y="1525809"/>
            <a:ext cx="0" cy="1345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20 Years of Routing the Internet</a:t>
            </a:r>
            <a:endParaRPr lang="en-US" sz="2400" dirty="0">
              <a:solidFill>
                <a:schemeClr val="accent6">
                  <a:lumMod val="50000"/>
                </a:schemeClr>
              </a:solidFill>
              <a:latin typeface="Powderfinger Type"/>
              <a:cs typeface="Powderfinger Type"/>
            </a:endParaRPr>
          </a:p>
        </p:txBody>
      </p:sp>
      <p:sp>
        <p:nvSpPr>
          <p:cNvPr id="2" name="Freeform 1"/>
          <p:cNvSpPr/>
          <p:nvPr/>
        </p:nvSpPr>
        <p:spPr>
          <a:xfrm>
            <a:off x="8043333" y="1415621"/>
            <a:ext cx="1415368" cy="1111821"/>
          </a:xfrm>
          <a:custGeom>
            <a:avLst/>
            <a:gdLst>
              <a:gd name="connsiteX0" fmla="*/ 315576 w 1415368"/>
              <a:gd name="connsiteY0" fmla="*/ 277712 h 1111821"/>
              <a:gd name="connsiteX1" fmla="*/ 53879 w 1415368"/>
              <a:gd name="connsiteY1" fmla="*/ 724137 h 1111821"/>
              <a:gd name="connsiteX2" fmla="*/ 477212 w 1415368"/>
              <a:gd name="connsiteY2" fmla="*/ 1101288 h 1111821"/>
              <a:gd name="connsiteX3" fmla="*/ 1116061 w 1415368"/>
              <a:gd name="connsiteY3" fmla="*/ 939652 h 1111821"/>
              <a:gd name="connsiteX4" fmla="*/ 1400849 w 1415368"/>
              <a:gd name="connsiteY4" fmla="*/ 254621 h 1111821"/>
              <a:gd name="connsiteX5" fmla="*/ 692728 w 1415368"/>
              <a:gd name="connsiteY5" fmla="*/ 621 h 1111821"/>
              <a:gd name="connsiteX6" fmla="*/ 0 w 1415368"/>
              <a:gd name="connsiteY6" fmla="*/ 177652 h 111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368" h="1111821">
                <a:moveTo>
                  <a:pt x="315576" y="277712"/>
                </a:moveTo>
                <a:cubicBezTo>
                  <a:pt x="171258" y="432293"/>
                  <a:pt x="26940" y="586874"/>
                  <a:pt x="53879" y="724137"/>
                </a:cubicBezTo>
                <a:cubicBezTo>
                  <a:pt x="80818" y="861400"/>
                  <a:pt x="300182" y="1065369"/>
                  <a:pt x="477212" y="1101288"/>
                </a:cubicBezTo>
                <a:cubicBezTo>
                  <a:pt x="654242" y="1137207"/>
                  <a:pt x="962122" y="1080763"/>
                  <a:pt x="1116061" y="939652"/>
                </a:cubicBezTo>
                <a:cubicBezTo>
                  <a:pt x="1270000" y="798541"/>
                  <a:pt x="1471404" y="411126"/>
                  <a:pt x="1400849" y="254621"/>
                </a:cubicBezTo>
                <a:cubicBezTo>
                  <a:pt x="1330294" y="98116"/>
                  <a:pt x="926203" y="13449"/>
                  <a:pt x="692728" y="621"/>
                </a:cubicBezTo>
                <a:cubicBezTo>
                  <a:pt x="459253" y="-12207"/>
                  <a:pt x="0" y="177652"/>
                  <a:pt x="0" y="17765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433020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108364" y="3213023"/>
            <a:ext cx="6973454" cy="2659765"/>
          </a:xfrm>
          <a:custGeom>
            <a:avLst/>
            <a:gdLst>
              <a:gd name="connsiteX0" fmla="*/ 0 w 6973454"/>
              <a:gd name="connsiteY0" fmla="*/ 2659765 h 2659765"/>
              <a:gd name="connsiteX1" fmla="*/ 1762606 w 6973454"/>
              <a:gd name="connsiteY1" fmla="*/ 1628371 h 2659765"/>
              <a:gd name="connsiteX2" fmla="*/ 2909454 w 6973454"/>
              <a:gd name="connsiteY2" fmla="*/ 943341 h 2659765"/>
              <a:gd name="connsiteX3" fmla="*/ 4048606 w 6973454"/>
              <a:gd name="connsiteY3" fmla="*/ 358371 h 2659765"/>
              <a:gd name="connsiteX4" fmla="*/ 4779818 w 6973454"/>
              <a:gd name="connsiteY4" fmla="*/ 112068 h 2659765"/>
              <a:gd name="connsiteX5" fmla="*/ 6434666 w 6973454"/>
              <a:gd name="connsiteY5" fmla="*/ 4310 h 2659765"/>
              <a:gd name="connsiteX6" fmla="*/ 6973454 w 6973454"/>
              <a:gd name="connsiteY6" fmla="*/ 19704 h 265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3454" h="2659765">
                <a:moveTo>
                  <a:pt x="0" y="2659765"/>
                </a:moveTo>
                <a:lnTo>
                  <a:pt x="1762606" y="1628371"/>
                </a:lnTo>
                <a:cubicBezTo>
                  <a:pt x="2247515" y="1342300"/>
                  <a:pt x="2528454" y="1155008"/>
                  <a:pt x="2909454" y="943341"/>
                </a:cubicBezTo>
                <a:cubicBezTo>
                  <a:pt x="3290454" y="731674"/>
                  <a:pt x="3736879" y="496916"/>
                  <a:pt x="4048606" y="358371"/>
                </a:cubicBezTo>
                <a:cubicBezTo>
                  <a:pt x="4360333" y="219826"/>
                  <a:pt x="4382141" y="171078"/>
                  <a:pt x="4779818" y="112068"/>
                </a:cubicBezTo>
                <a:cubicBezTo>
                  <a:pt x="5177495" y="53058"/>
                  <a:pt x="6069060" y="19704"/>
                  <a:pt x="6434666" y="4310"/>
                </a:cubicBezTo>
                <a:cubicBezTo>
                  <a:pt x="6800272" y="-11084"/>
                  <a:pt x="6973454" y="19704"/>
                  <a:pt x="6973454" y="19704"/>
                </a:cubicBezTo>
              </a:path>
            </a:pathLst>
          </a:cu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i="1" dirty="0" smtClean="0">
                <a:solidFill>
                  <a:srgbClr val="984807"/>
                </a:solidFill>
                <a:cs typeface="Powderfinger Type"/>
              </a:rPr>
              <a:t>Clock</a:t>
            </a:r>
            <a:r>
              <a:rPr lang="en-US" i="1" dirty="0" smtClean="0">
                <a:solidFill>
                  <a:srgbClr val="984807"/>
                </a:solidFill>
                <a:latin typeface="Powderfinger Type"/>
                <a:cs typeface="Powderfinger Type"/>
              </a:rPr>
              <a:t> Speed – Processors</a:t>
            </a:r>
            <a:endParaRPr lang="en-US" i="1" dirty="0">
              <a:solidFill>
                <a:srgbClr val="984807"/>
              </a:solidFill>
              <a:latin typeface="Powderfinger Type"/>
              <a:cs typeface="Powderfinger Type"/>
            </a:endParaRPr>
          </a:p>
        </p:txBody>
      </p:sp>
      <p:sp>
        <p:nvSpPr>
          <p:cNvPr id="4" name="Freeform 3"/>
          <p:cNvSpPr/>
          <p:nvPr/>
        </p:nvSpPr>
        <p:spPr>
          <a:xfrm>
            <a:off x="975013" y="5721102"/>
            <a:ext cx="7982852" cy="243778"/>
          </a:xfrm>
          <a:custGeom>
            <a:avLst/>
            <a:gdLst>
              <a:gd name="connsiteX0" fmla="*/ 0 w 7982852"/>
              <a:gd name="connsiteY0" fmla="*/ 166812 h 243778"/>
              <a:gd name="connsiteX1" fmla="*/ 2950712 w 7982852"/>
              <a:gd name="connsiteY1" fmla="*/ 115502 h 243778"/>
              <a:gd name="connsiteX2" fmla="*/ 5927082 w 7982852"/>
              <a:gd name="connsiteY2" fmla="*/ 192468 h 243778"/>
              <a:gd name="connsiteX3" fmla="*/ 7902777 w 7982852"/>
              <a:gd name="connsiteY3" fmla="*/ 115502 h 243778"/>
              <a:gd name="connsiteX4" fmla="*/ 7633364 w 7982852"/>
              <a:gd name="connsiteY4" fmla="*/ 52 h 243778"/>
              <a:gd name="connsiteX5" fmla="*/ 7979752 w 7982852"/>
              <a:gd name="connsiteY5" fmla="*/ 102674 h 243778"/>
              <a:gd name="connsiteX6" fmla="*/ 7812972 w 7982852"/>
              <a:gd name="connsiteY6" fmla="*/ 243778 h 2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2852" h="243778">
                <a:moveTo>
                  <a:pt x="0" y="166812"/>
                </a:moveTo>
                <a:cubicBezTo>
                  <a:pt x="981432" y="139019"/>
                  <a:pt x="1962865" y="111226"/>
                  <a:pt x="2950712" y="115502"/>
                </a:cubicBezTo>
                <a:cubicBezTo>
                  <a:pt x="3938559" y="119778"/>
                  <a:pt x="5101738" y="192468"/>
                  <a:pt x="5927082" y="192468"/>
                </a:cubicBezTo>
                <a:cubicBezTo>
                  <a:pt x="6752426" y="192468"/>
                  <a:pt x="7618397" y="147571"/>
                  <a:pt x="7902777" y="115502"/>
                </a:cubicBezTo>
                <a:cubicBezTo>
                  <a:pt x="8187157" y="83433"/>
                  <a:pt x="7620535" y="2190"/>
                  <a:pt x="7633364" y="52"/>
                </a:cubicBezTo>
                <a:cubicBezTo>
                  <a:pt x="7646193" y="-2086"/>
                  <a:pt x="7949817" y="62053"/>
                  <a:pt x="7979752" y="102674"/>
                </a:cubicBezTo>
                <a:cubicBezTo>
                  <a:pt x="8009687" y="143295"/>
                  <a:pt x="7812972" y="243778"/>
                  <a:pt x="7812972" y="243778"/>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803583" y="6013391"/>
            <a:ext cx="549686" cy="276999"/>
          </a:xfrm>
          <a:prstGeom prst="rect">
            <a:avLst/>
          </a:prstGeom>
          <a:noFill/>
        </p:spPr>
        <p:txBody>
          <a:bodyPr wrap="none" rtlCol="0">
            <a:spAutoFit/>
          </a:bodyPr>
          <a:lstStyle/>
          <a:p>
            <a:r>
              <a:rPr lang="en-US" sz="1200" dirty="0" smtClean="0">
                <a:latin typeface="AhnbergHand"/>
                <a:cs typeface="AhnbergHand"/>
              </a:rPr>
              <a:t>1980</a:t>
            </a:r>
            <a:endParaRPr lang="en-US" sz="1200" dirty="0">
              <a:latin typeface="AhnbergHand"/>
              <a:cs typeface="AhnbergHand"/>
            </a:endParaRPr>
          </a:p>
        </p:txBody>
      </p:sp>
      <p:sp>
        <p:nvSpPr>
          <p:cNvPr id="6" name="TextBox 5"/>
          <p:cNvSpPr txBox="1"/>
          <p:nvPr/>
        </p:nvSpPr>
        <p:spPr>
          <a:xfrm>
            <a:off x="2678993" y="6013391"/>
            <a:ext cx="570000" cy="276999"/>
          </a:xfrm>
          <a:prstGeom prst="rect">
            <a:avLst/>
          </a:prstGeom>
          <a:noFill/>
        </p:spPr>
        <p:txBody>
          <a:bodyPr wrap="none" rtlCol="0">
            <a:spAutoFit/>
          </a:bodyPr>
          <a:lstStyle/>
          <a:p>
            <a:r>
              <a:rPr lang="en-US" sz="1200" dirty="0" smtClean="0">
                <a:latin typeface="AhnbergHand"/>
                <a:cs typeface="AhnbergHand"/>
              </a:rPr>
              <a:t>1990</a:t>
            </a:r>
            <a:endParaRPr lang="en-US" sz="1200" dirty="0">
              <a:latin typeface="AhnbergHand"/>
              <a:cs typeface="AhnbergHand"/>
            </a:endParaRPr>
          </a:p>
        </p:txBody>
      </p:sp>
      <p:sp>
        <p:nvSpPr>
          <p:cNvPr id="7" name="TextBox 6"/>
          <p:cNvSpPr txBox="1"/>
          <p:nvPr/>
        </p:nvSpPr>
        <p:spPr>
          <a:xfrm>
            <a:off x="4554403" y="6013391"/>
            <a:ext cx="622474" cy="276999"/>
          </a:xfrm>
          <a:prstGeom prst="rect">
            <a:avLst/>
          </a:prstGeom>
          <a:noFill/>
        </p:spPr>
        <p:txBody>
          <a:bodyPr wrap="none" rtlCol="0">
            <a:spAutoFit/>
          </a:bodyPr>
          <a:lstStyle/>
          <a:p>
            <a:r>
              <a:rPr lang="en-US" sz="1200" dirty="0" smtClean="0">
                <a:latin typeface="AhnbergHand"/>
                <a:cs typeface="AhnbergHand"/>
              </a:rPr>
              <a:t>2000</a:t>
            </a:r>
            <a:endParaRPr lang="en-US" sz="1200" dirty="0">
              <a:latin typeface="AhnbergHand"/>
              <a:cs typeface="AhnbergHand"/>
            </a:endParaRPr>
          </a:p>
        </p:txBody>
      </p:sp>
      <p:sp>
        <p:nvSpPr>
          <p:cNvPr id="8" name="TextBox 7"/>
          <p:cNvSpPr txBox="1"/>
          <p:nvPr/>
        </p:nvSpPr>
        <p:spPr>
          <a:xfrm>
            <a:off x="6429813" y="6013391"/>
            <a:ext cx="582211" cy="276999"/>
          </a:xfrm>
          <a:prstGeom prst="rect">
            <a:avLst/>
          </a:prstGeom>
          <a:noFill/>
        </p:spPr>
        <p:txBody>
          <a:bodyPr wrap="none" rtlCol="0">
            <a:spAutoFit/>
          </a:bodyPr>
          <a:lstStyle/>
          <a:p>
            <a:r>
              <a:rPr lang="en-US" sz="1200" dirty="0" smtClean="0">
                <a:latin typeface="AhnbergHand"/>
                <a:cs typeface="AhnbergHand"/>
              </a:rPr>
              <a:t>2010</a:t>
            </a:r>
            <a:endParaRPr lang="en-US" sz="1200" dirty="0">
              <a:latin typeface="AhnbergHand"/>
              <a:cs typeface="AhnbergHand"/>
            </a:endParaRPr>
          </a:p>
        </p:txBody>
      </p:sp>
      <p:sp>
        <p:nvSpPr>
          <p:cNvPr id="9" name="TextBox 8"/>
          <p:cNvSpPr txBox="1"/>
          <p:nvPr/>
        </p:nvSpPr>
        <p:spPr>
          <a:xfrm>
            <a:off x="8305222" y="6013391"/>
            <a:ext cx="640479" cy="276999"/>
          </a:xfrm>
          <a:prstGeom prst="rect">
            <a:avLst/>
          </a:prstGeom>
          <a:noFill/>
        </p:spPr>
        <p:txBody>
          <a:bodyPr wrap="none" rtlCol="0">
            <a:spAutoFit/>
          </a:bodyPr>
          <a:lstStyle/>
          <a:p>
            <a:r>
              <a:rPr lang="en-US" sz="1200" dirty="0" smtClean="0">
                <a:latin typeface="AhnbergHand"/>
                <a:cs typeface="AhnbergHand"/>
              </a:rPr>
              <a:t>2020</a:t>
            </a:r>
            <a:endParaRPr lang="en-US" sz="1200" dirty="0">
              <a:latin typeface="AhnbergHand"/>
              <a:cs typeface="AhnbergHand"/>
            </a:endParaRPr>
          </a:p>
        </p:txBody>
      </p:sp>
      <p:sp>
        <p:nvSpPr>
          <p:cNvPr id="10" name="Freeform 9"/>
          <p:cNvSpPr/>
          <p:nvPr/>
        </p:nvSpPr>
        <p:spPr>
          <a:xfrm>
            <a:off x="936339" y="1871047"/>
            <a:ext cx="218283" cy="4004040"/>
          </a:xfrm>
          <a:custGeom>
            <a:avLst/>
            <a:gdLst>
              <a:gd name="connsiteX0" fmla="*/ 77162 w 218283"/>
              <a:gd name="connsiteY0" fmla="*/ 4004040 h 4004040"/>
              <a:gd name="connsiteX1" fmla="*/ 64332 w 218283"/>
              <a:gd name="connsiteY1" fmla="*/ 2387752 h 4004040"/>
              <a:gd name="connsiteX2" fmla="*/ 77162 w 218283"/>
              <a:gd name="connsiteY2" fmla="*/ 168563 h 4004040"/>
              <a:gd name="connsiteX3" fmla="*/ 186 w 218283"/>
              <a:gd name="connsiteY3" fmla="*/ 386633 h 4004040"/>
              <a:gd name="connsiteX4" fmla="*/ 102820 w 218283"/>
              <a:gd name="connsiteY4" fmla="*/ 1803 h 4004040"/>
              <a:gd name="connsiteX5" fmla="*/ 218283 w 218283"/>
              <a:gd name="connsiteY5" fmla="*/ 232701 h 400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83" h="4004040">
                <a:moveTo>
                  <a:pt x="77162" y="4004040"/>
                </a:moveTo>
                <a:cubicBezTo>
                  <a:pt x="70747" y="3515519"/>
                  <a:pt x="64332" y="3026998"/>
                  <a:pt x="64332" y="2387752"/>
                </a:cubicBezTo>
                <a:cubicBezTo>
                  <a:pt x="64332" y="1748506"/>
                  <a:pt x="87853" y="502083"/>
                  <a:pt x="77162" y="168563"/>
                </a:cubicBezTo>
                <a:cubicBezTo>
                  <a:pt x="66471" y="-164957"/>
                  <a:pt x="-4090" y="414426"/>
                  <a:pt x="186" y="386633"/>
                </a:cubicBezTo>
                <a:cubicBezTo>
                  <a:pt x="4462" y="358840"/>
                  <a:pt x="66470" y="27458"/>
                  <a:pt x="102820" y="1803"/>
                </a:cubicBezTo>
                <a:cubicBezTo>
                  <a:pt x="139170" y="-23852"/>
                  <a:pt x="218283" y="232701"/>
                  <a:pt x="218283" y="232701"/>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18650" y="2103749"/>
            <a:ext cx="891494" cy="307777"/>
          </a:xfrm>
          <a:prstGeom prst="rect">
            <a:avLst/>
          </a:prstGeom>
          <a:noFill/>
        </p:spPr>
        <p:txBody>
          <a:bodyPr wrap="none" rtlCol="0">
            <a:spAutoFit/>
          </a:bodyPr>
          <a:lstStyle/>
          <a:p>
            <a:r>
              <a:rPr lang="en-US" sz="1400" dirty="0" smtClean="0">
                <a:latin typeface="AhnbergHand"/>
                <a:cs typeface="AhnbergHand"/>
              </a:rPr>
              <a:t>100Ghz</a:t>
            </a:r>
            <a:endParaRPr lang="en-US" sz="1400" dirty="0">
              <a:latin typeface="AhnbergHand"/>
              <a:cs typeface="AhnbergHand"/>
            </a:endParaRPr>
          </a:p>
        </p:txBody>
      </p:sp>
      <p:sp>
        <p:nvSpPr>
          <p:cNvPr id="12" name="TextBox 11"/>
          <p:cNvSpPr txBox="1"/>
          <p:nvPr/>
        </p:nvSpPr>
        <p:spPr>
          <a:xfrm>
            <a:off x="270546" y="5678340"/>
            <a:ext cx="610700" cy="307777"/>
          </a:xfrm>
          <a:prstGeom prst="rect">
            <a:avLst/>
          </a:prstGeom>
          <a:noFill/>
        </p:spPr>
        <p:txBody>
          <a:bodyPr wrap="none" rtlCol="0">
            <a:spAutoFit/>
          </a:bodyPr>
          <a:lstStyle/>
          <a:p>
            <a:r>
              <a:rPr lang="en-US" sz="1400" dirty="0" smtClean="0">
                <a:latin typeface="AhnbergHand"/>
                <a:cs typeface="AhnbergHand"/>
              </a:rPr>
              <a:t>1Mhz</a:t>
            </a:r>
            <a:endParaRPr lang="en-US" sz="1400" dirty="0">
              <a:latin typeface="AhnbergHand"/>
              <a:cs typeface="AhnbergHand"/>
            </a:endParaRPr>
          </a:p>
        </p:txBody>
      </p:sp>
      <p:sp>
        <p:nvSpPr>
          <p:cNvPr id="13" name="TextBox 12"/>
          <p:cNvSpPr txBox="1"/>
          <p:nvPr/>
        </p:nvSpPr>
        <p:spPr>
          <a:xfrm>
            <a:off x="152700" y="4963421"/>
            <a:ext cx="736099" cy="307777"/>
          </a:xfrm>
          <a:prstGeom prst="rect">
            <a:avLst/>
          </a:prstGeom>
          <a:noFill/>
        </p:spPr>
        <p:txBody>
          <a:bodyPr wrap="none" rtlCol="0">
            <a:spAutoFit/>
          </a:bodyPr>
          <a:lstStyle/>
          <a:p>
            <a:r>
              <a:rPr lang="en-US" sz="1400" dirty="0" smtClean="0">
                <a:latin typeface="AhnbergHand"/>
                <a:cs typeface="AhnbergHand"/>
              </a:rPr>
              <a:t>10Mhz</a:t>
            </a:r>
            <a:endParaRPr lang="en-US" sz="1400" dirty="0">
              <a:latin typeface="AhnbergHand"/>
              <a:cs typeface="AhnbergHand"/>
            </a:endParaRPr>
          </a:p>
        </p:txBody>
      </p:sp>
      <p:sp>
        <p:nvSpPr>
          <p:cNvPr id="14" name="TextBox 13"/>
          <p:cNvSpPr txBox="1"/>
          <p:nvPr/>
        </p:nvSpPr>
        <p:spPr>
          <a:xfrm>
            <a:off x="106313" y="4248503"/>
            <a:ext cx="855585" cy="307777"/>
          </a:xfrm>
          <a:prstGeom prst="rect">
            <a:avLst/>
          </a:prstGeom>
          <a:noFill/>
        </p:spPr>
        <p:txBody>
          <a:bodyPr wrap="none" rtlCol="0">
            <a:spAutoFit/>
          </a:bodyPr>
          <a:lstStyle/>
          <a:p>
            <a:r>
              <a:rPr lang="en-US" sz="1400" dirty="0" smtClean="0">
                <a:latin typeface="AhnbergHand"/>
                <a:cs typeface="AhnbergHand"/>
              </a:rPr>
              <a:t>100Mhz</a:t>
            </a:r>
            <a:endParaRPr lang="en-US" sz="1400" dirty="0">
              <a:latin typeface="AhnbergHand"/>
              <a:cs typeface="AhnbergHand"/>
            </a:endParaRPr>
          </a:p>
        </p:txBody>
      </p:sp>
      <p:sp>
        <p:nvSpPr>
          <p:cNvPr id="15" name="TextBox 14"/>
          <p:cNvSpPr txBox="1"/>
          <p:nvPr/>
        </p:nvSpPr>
        <p:spPr>
          <a:xfrm>
            <a:off x="239233" y="3533585"/>
            <a:ext cx="659155" cy="307777"/>
          </a:xfrm>
          <a:prstGeom prst="rect">
            <a:avLst/>
          </a:prstGeom>
          <a:noFill/>
        </p:spPr>
        <p:txBody>
          <a:bodyPr wrap="none" rtlCol="0">
            <a:spAutoFit/>
          </a:bodyPr>
          <a:lstStyle/>
          <a:p>
            <a:r>
              <a:rPr lang="en-US" sz="1400" dirty="0" smtClean="0">
                <a:latin typeface="AhnbergHand"/>
                <a:cs typeface="AhnbergHand"/>
              </a:rPr>
              <a:t>1GHz</a:t>
            </a:r>
            <a:endParaRPr lang="en-US" sz="1400" dirty="0">
              <a:latin typeface="AhnbergHand"/>
              <a:cs typeface="AhnbergHand"/>
            </a:endParaRPr>
          </a:p>
        </p:txBody>
      </p:sp>
      <p:sp>
        <p:nvSpPr>
          <p:cNvPr id="16" name="TextBox 15"/>
          <p:cNvSpPr txBox="1"/>
          <p:nvPr/>
        </p:nvSpPr>
        <p:spPr>
          <a:xfrm>
            <a:off x="116658" y="2818667"/>
            <a:ext cx="774975" cy="307777"/>
          </a:xfrm>
          <a:prstGeom prst="rect">
            <a:avLst/>
          </a:prstGeom>
          <a:noFill/>
        </p:spPr>
        <p:txBody>
          <a:bodyPr wrap="none" rtlCol="0">
            <a:spAutoFit/>
          </a:bodyPr>
          <a:lstStyle/>
          <a:p>
            <a:r>
              <a:rPr lang="en-US" sz="1400" dirty="0" smtClean="0">
                <a:latin typeface="AhnbergHand"/>
                <a:cs typeface="AhnbergHand"/>
              </a:rPr>
              <a:t>10GHz</a:t>
            </a:r>
            <a:endParaRPr lang="en-US" sz="1400" dirty="0">
              <a:latin typeface="AhnbergHand"/>
              <a:cs typeface="AhnbergHand"/>
            </a:endParaRPr>
          </a:p>
        </p:txBody>
      </p:sp>
      <p:sp>
        <p:nvSpPr>
          <p:cNvPr id="17" name="Freeform 16"/>
          <p:cNvSpPr/>
          <p:nvPr/>
        </p:nvSpPr>
        <p:spPr>
          <a:xfrm>
            <a:off x="1142954" y="5741622"/>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9" name="Freeform 18"/>
          <p:cNvSpPr/>
          <p:nvPr/>
        </p:nvSpPr>
        <p:spPr>
          <a:xfrm>
            <a:off x="3316296" y="4414752"/>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1" name="Freeform 20"/>
          <p:cNvSpPr/>
          <p:nvPr/>
        </p:nvSpPr>
        <p:spPr>
          <a:xfrm>
            <a:off x="4936735" y="3541631"/>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4" name="TextBox 23"/>
          <p:cNvSpPr txBox="1"/>
          <p:nvPr/>
        </p:nvSpPr>
        <p:spPr>
          <a:xfrm>
            <a:off x="1280701" y="5627790"/>
            <a:ext cx="1327313" cy="253916"/>
          </a:xfrm>
          <a:prstGeom prst="rect">
            <a:avLst/>
          </a:prstGeom>
          <a:noFill/>
        </p:spPr>
        <p:txBody>
          <a:bodyPr wrap="none" rtlCol="0">
            <a:spAutoFit/>
          </a:bodyPr>
          <a:lstStyle/>
          <a:p>
            <a:r>
              <a:rPr lang="en-US" sz="1050" dirty="0" smtClean="0">
                <a:latin typeface="AhnbergHand"/>
                <a:cs typeface="AhnbergHand"/>
              </a:rPr>
              <a:t>8080 2Mhz 1981</a:t>
            </a:r>
            <a:endParaRPr lang="en-US" sz="1050" dirty="0">
              <a:latin typeface="AhnbergHand"/>
              <a:cs typeface="AhnbergHand"/>
            </a:endParaRPr>
          </a:p>
        </p:txBody>
      </p:sp>
      <p:sp>
        <p:nvSpPr>
          <p:cNvPr id="25" name="TextBox 24"/>
          <p:cNvSpPr txBox="1"/>
          <p:nvPr/>
        </p:nvSpPr>
        <p:spPr>
          <a:xfrm>
            <a:off x="3472067" y="4387026"/>
            <a:ext cx="1765603" cy="253916"/>
          </a:xfrm>
          <a:prstGeom prst="rect">
            <a:avLst/>
          </a:prstGeom>
          <a:noFill/>
        </p:spPr>
        <p:txBody>
          <a:bodyPr wrap="none" rtlCol="0">
            <a:spAutoFit/>
          </a:bodyPr>
          <a:lstStyle/>
          <a:p>
            <a:r>
              <a:rPr lang="en-US" sz="1050" dirty="0" smtClean="0">
                <a:latin typeface="AhnbergHand"/>
                <a:cs typeface="AhnbergHand"/>
              </a:rPr>
              <a:t>Dec Alpha 100Mz 1992</a:t>
            </a:r>
            <a:endParaRPr lang="en-US" sz="1050" dirty="0">
              <a:latin typeface="AhnbergHand"/>
              <a:cs typeface="AhnbergHand"/>
            </a:endParaRPr>
          </a:p>
        </p:txBody>
      </p:sp>
      <p:sp>
        <p:nvSpPr>
          <p:cNvPr id="27" name="TextBox 26"/>
          <p:cNvSpPr txBox="1"/>
          <p:nvPr/>
        </p:nvSpPr>
        <p:spPr>
          <a:xfrm>
            <a:off x="5040012" y="3517897"/>
            <a:ext cx="1365687" cy="253916"/>
          </a:xfrm>
          <a:prstGeom prst="rect">
            <a:avLst/>
          </a:prstGeom>
          <a:noFill/>
        </p:spPr>
        <p:txBody>
          <a:bodyPr wrap="none" rtlCol="0">
            <a:spAutoFit/>
          </a:bodyPr>
          <a:lstStyle/>
          <a:p>
            <a:r>
              <a:rPr lang="en-US" sz="1050" dirty="0" smtClean="0">
                <a:latin typeface="AhnbergHand"/>
                <a:cs typeface="AhnbergHand"/>
              </a:rPr>
              <a:t>AMD 1GHz 2000</a:t>
            </a:r>
            <a:endParaRPr lang="en-US" sz="1050" dirty="0">
              <a:latin typeface="AhnbergHand"/>
              <a:cs typeface="AhnbergHand"/>
            </a:endParaRPr>
          </a:p>
        </p:txBody>
      </p:sp>
      <p:sp>
        <p:nvSpPr>
          <p:cNvPr id="28" name="TextBox 27"/>
          <p:cNvSpPr txBox="1"/>
          <p:nvPr/>
        </p:nvSpPr>
        <p:spPr>
          <a:xfrm>
            <a:off x="5559223" y="3211574"/>
            <a:ext cx="1297289" cy="253916"/>
          </a:xfrm>
          <a:prstGeom prst="rect">
            <a:avLst/>
          </a:prstGeom>
          <a:noFill/>
        </p:spPr>
        <p:txBody>
          <a:bodyPr wrap="none" rtlCol="0">
            <a:spAutoFit/>
          </a:bodyPr>
          <a:lstStyle/>
          <a:p>
            <a:r>
              <a:rPr lang="en-US" sz="1050" dirty="0" smtClean="0">
                <a:latin typeface="AhnbergHand"/>
                <a:cs typeface="AhnbergHand"/>
              </a:rPr>
              <a:t>P4 3Ghz 2002</a:t>
            </a:r>
            <a:endParaRPr lang="en-US" sz="1050" dirty="0">
              <a:latin typeface="AhnbergHand"/>
              <a:cs typeface="AhnbergHand"/>
            </a:endParaRPr>
          </a:p>
        </p:txBody>
      </p:sp>
      <p:sp>
        <p:nvSpPr>
          <p:cNvPr id="29" name="Freeform 28"/>
          <p:cNvSpPr/>
          <p:nvPr/>
        </p:nvSpPr>
        <p:spPr>
          <a:xfrm>
            <a:off x="5402658" y="3256166"/>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2" name="TextBox 31"/>
          <p:cNvSpPr txBox="1"/>
          <p:nvPr/>
        </p:nvSpPr>
        <p:spPr>
          <a:xfrm>
            <a:off x="7209835" y="3110008"/>
            <a:ext cx="1694372" cy="253916"/>
          </a:xfrm>
          <a:prstGeom prst="rect">
            <a:avLst/>
          </a:prstGeom>
          <a:noFill/>
        </p:spPr>
        <p:txBody>
          <a:bodyPr wrap="none" rtlCol="0">
            <a:spAutoFit/>
          </a:bodyPr>
          <a:lstStyle/>
          <a:p>
            <a:r>
              <a:rPr lang="en-US" sz="1050" dirty="0" smtClean="0">
                <a:latin typeface="AhnbergHand"/>
                <a:cs typeface="AhnbergHand"/>
              </a:rPr>
              <a:t>zEC12 5.5Ghz 2012</a:t>
            </a:r>
            <a:endParaRPr lang="en-US" sz="1050" dirty="0">
              <a:latin typeface="AhnbergHand"/>
              <a:cs typeface="AhnbergHand"/>
            </a:endParaRPr>
          </a:p>
        </p:txBody>
      </p:sp>
      <p:sp>
        <p:nvSpPr>
          <p:cNvPr id="33" name="Freeform 32"/>
          <p:cNvSpPr/>
          <p:nvPr/>
        </p:nvSpPr>
        <p:spPr>
          <a:xfrm>
            <a:off x="7053270" y="3154600"/>
            <a:ext cx="172403" cy="200543"/>
          </a:xfrm>
          <a:custGeom>
            <a:avLst/>
            <a:gdLst>
              <a:gd name="connsiteX0" fmla="*/ 172403 w 172403"/>
              <a:gd name="connsiteY0" fmla="*/ 9658 h 200543"/>
              <a:gd name="connsiteX1" fmla="*/ 46 w 172403"/>
              <a:gd name="connsiteY1" fmla="*/ 64086 h 200543"/>
              <a:gd name="connsiteX2" fmla="*/ 154260 w 172403"/>
              <a:gd name="connsiteY2" fmla="*/ 136658 h 200543"/>
              <a:gd name="connsiteX3" fmla="*/ 63546 w 172403"/>
              <a:gd name="connsiteY3" fmla="*/ 586 h 200543"/>
              <a:gd name="connsiteX4" fmla="*/ 36332 w 172403"/>
              <a:gd name="connsiteY4" fmla="*/ 200158 h 200543"/>
              <a:gd name="connsiteX5" fmla="*/ 117975 w 172403"/>
              <a:gd name="connsiteY5" fmla="*/ 55015 h 2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03" h="200543">
                <a:moveTo>
                  <a:pt x="172403" y="9658"/>
                </a:moveTo>
                <a:cubicBezTo>
                  <a:pt x="87736" y="26288"/>
                  <a:pt x="3070" y="42919"/>
                  <a:pt x="46" y="64086"/>
                </a:cubicBezTo>
                <a:cubicBezTo>
                  <a:pt x="-2978" y="85253"/>
                  <a:pt x="143677" y="147241"/>
                  <a:pt x="154260" y="136658"/>
                </a:cubicBezTo>
                <a:cubicBezTo>
                  <a:pt x="164843" y="126075"/>
                  <a:pt x="83201" y="-9997"/>
                  <a:pt x="63546" y="586"/>
                </a:cubicBezTo>
                <a:cubicBezTo>
                  <a:pt x="43891" y="11169"/>
                  <a:pt x="27261" y="191087"/>
                  <a:pt x="36332" y="200158"/>
                </a:cubicBezTo>
                <a:cubicBezTo>
                  <a:pt x="45403" y="209229"/>
                  <a:pt x="117975" y="55015"/>
                  <a:pt x="117975" y="55015"/>
                </a:cubicBezTo>
              </a:path>
            </a:pathLst>
          </a:custGeom>
          <a:solidFill>
            <a:schemeClr val="accent6">
              <a:lumMod val="60000"/>
              <a:lumOff val="40000"/>
            </a:schemeClr>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91020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984807"/>
                </a:solidFill>
                <a:cs typeface="Powderfinger Type"/>
              </a:rPr>
              <a:t>Clock</a:t>
            </a:r>
            <a:r>
              <a:rPr lang="en-US" i="1" dirty="0" smtClean="0">
                <a:solidFill>
                  <a:srgbClr val="984807"/>
                </a:solidFill>
                <a:latin typeface="Powderfinger Type"/>
                <a:cs typeface="Powderfinger Type"/>
              </a:rPr>
              <a:t> Speed – Processors</a:t>
            </a:r>
            <a:endParaRPr lang="en-US" i="1" dirty="0">
              <a:solidFill>
                <a:srgbClr val="984807"/>
              </a:solidFill>
              <a:latin typeface="Powderfinger Type"/>
              <a:cs typeface="Powderfinger Type"/>
            </a:endParaRPr>
          </a:p>
        </p:txBody>
      </p:sp>
      <p:pic>
        <p:nvPicPr>
          <p:cNvPr id="3" name="Picture 2"/>
          <p:cNvPicPr>
            <a:picLocks noChangeAspect="1"/>
          </p:cNvPicPr>
          <p:nvPr/>
        </p:nvPicPr>
        <p:blipFill>
          <a:blip r:embed="rId2"/>
          <a:stretch>
            <a:fillRect/>
          </a:stretch>
        </p:blipFill>
        <p:spPr>
          <a:xfrm>
            <a:off x="495300" y="1574800"/>
            <a:ext cx="8191500" cy="5283200"/>
          </a:xfrm>
          <a:prstGeom prst="rect">
            <a:avLst/>
          </a:prstGeom>
        </p:spPr>
      </p:pic>
    </p:spTree>
    <p:extLst>
      <p:ext uri="{BB962C8B-B14F-4D97-AF65-F5344CB8AC3E}">
        <p14:creationId xmlns:p14="http://schemas.microsoft.com/office/powerpoint/2010/main" val="16173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a:t>
            </a:r>
            <a:r>
              <a:rPr lang="en-US" dirty="0" err="1" smtClean="0"/>
              <a:t>vs</a:t>
            </a:r>
            <a:r>
              <a:rPr lang="en-US" dirty="0" smtClean="0"/>
              <a:t> Memory Speed</a:t>
            </a:r>
            <a:endParaRPr lang="en-US" dirty="0"/>
          </a:p>
        </p:txBody>
      </p:sp>
      <p:pic>
        <p:nvPicPr>
          <p:cNvPr id="6" name="Content Placeholder 5"/>
          <p:cNvPicPr>
            <a:picLocks noGrp="1" noChangeAspect="1"/>
          </p:cNvPicPr>
          <p:nvPr>
            <p:ph idx="1"/>
          </p:nvPr>
        </p:nvPicPr>
        <p:blipFill rotWithShape="1">
          <a:blip r:embed="rId2"/>
          <a:srcRect l="2581" t="10280" r="898" b="9818"/>
          <a:stretch/>
        </p:blipFill>
        <p:spPr>
          <a:xfrm>
            <a:off x="669636" y="1754909"/>
            <a:ext cx="7943273" cy="4241030"/>
          </a:xfrm>
        </p:spPr>
      </p:pic>
    </p:spTree>
    <p:extLst>
      <p:ext uri="{BB962C8B-B14F-4D97-AF65-F5344CB8AC3E}">
        <p14:creationId xmlns:p14="http://schemas.microsoft.com/office/powerpoint/2010/main" val="456299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Speed, Speed, Speed</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a:xfrm>
            <a:off x="467544" y="1340768"/>
            <a:ext cx="8793990" cy="4441371"/>
          </a:xfrm>
        </p:spPr>
        <p:txBody>
          <a:bodyPr>
            <a:normAutofit/>
          </a:bodyPr>
          <a:lstStyle/>
          <a:p>
            <a:pPr marL="0" indent="0">
              <a:buNone/>
            </a:pPr>
            <a:r>
              <a:rPr lang="en-US" sz="2400" dirty="0" smtClean="0">
                <a:cs typeface="AhnbergHand"/>
              </a:rPr>
              <a:t>What memory speeds are necessary to sustain a maximal packet rate?</a:t>
            </a:r>
          </a:p>
          <a:p>
            <a:pPr marL="0" indent="0">
              <a:buNone/>
            </a:pPr>
            <a:endParaRPr lang="en-US" sz="2400" dirty="0" smtClean="0">
              <a:latin typeface="AhnbergHand"/>
              <a:cs typeface="AhnbergHand"/>
            </a:endParaRPr>
          </a:p>
          <a:p>
            <a:pPr marL="0" indent="0">
              <a:buNone/>
            </a:pPr>
            <a:r>
              <a:rPr lang="en-US" sz="2400" dirty="0" smtClean="0">
                <a:latin typeface="AhnbergHand"/>
                <a:cs typeface="AhnbergHand"/>
              </a:rPr>
              <a:t>100GE    150Mpps    6.7ns per packet</a:t>
            </a:r>
          </a:p>
          <a:p>
            <a:pPr marL="0" indent="0">
              <a:buNone/>
            </a:pPr>
            <a:endParaRPr lang="en-US" sz="2400" dirty="0">
              <a:latin typeface="AhnbergHand"/>
              <a:cs typeface="AhnbergHand"/>
            </a:endParaRPr>
          </a:p>
          <a:p>
            <a:pPr marL="0" indent="0">
              <a:buNone/>
            </a:pPr>
            <a:r>
              <a:rPr lang="en-US" sz="2400" dirty="0" smtClean="0">
                <a:latin typeface="AhnbergHand"/>
                <a:cs typeface="AhnbergHand"/>
              </a:rPr>
              <a:t>400Ge    600Mpps    1.6ns per packet</a:t>
            </a:r>
          </a:p>
          <a:p>
            <a:pPr marL="0" indent="0">
              <a:buNone/>
            </a:pPr>
            <a:endParaRPr lang="en-US" sz="2400" dirty="0">
              <a:latin typeface="AhnbergHand"/>
              <a:cs typeface="AhnbergHand"/>
            </a:endParaRPr>
          </a:p>
          <a:p>
            <a:pPr marL="0" indent="0">
              <a:buNone/>
            </a:pPr>
            <a:r>
              <a:rPr lang="en-US" sz="2400" dirty="0">
                <a:latin typeface="AhnbergHand"/>
                <a:cs typeface="AhnbergHand"/>
              </a:rPr>
              <a:t>1Te        </a:t>
            </a:r>
            <a:r>
              <a:rPr lang="en-US" sz="2400" dirty="0" smtClean="0">
                <a:latin typeface="AhnbergHand"/>
                <a:cs typeface="AhnbergHand"/>
              </a:rPr>
              <a:t>1.5Gpps    0.67ns per packet</a:t>
            </a:r>
            <a:endParaRPr lang="en-US" sz="2400" dirty="0">
              <a:latin typeface="AhnbergHand"/>
              <a:cs typeface="AhnbergHand"/>
            </a:endParaRPr>
          </a:p>
        </p:txBody>
      </p:sp>
      <p:grpSp>
        <p:nvGrpSpPr>
          <p:cNvPr id="8" name="Group 7"/>
          <p:cNvGrpSpPr/>
          <p:nvPr/>
        </p:nvGrpSpPr>
        <p:grpSpPr>
          <a:xfrm>
            <a:off x="1815410" y="2686337"/>
            <a:ext cx="248062" cy="163807"/>
            <a:chOff x="2287102" y="1861155"/>
            <a:chExt cx="248062" cy="163807"/>
          </a:xfrm>
        </p:grpSpPr>
        <p:sp>
          <p:nvSpPr>
            <p:cNvPr id="4" name="Freeform 3"/>
            <p:cNvSpPr/>
            <p:nvPr/>
          </p:nvSpPr>
          <p:spPr>
            <a:xfrm>
              <a:off x="2287102" y="1861155"/>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293259" y="1951979"/>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1849936" y="3746666"/>
            <a:ext cx="248062" cy="163807"/>
            <a:chOff x="2287102" y="1861155"/>
            <a:chExt cx="248062" cy="163807"/>
          </a:xfrm>
        </p:grpSpPr>
        <p:sp>
          <p:nvSpPr>
            <p:cNvPr id="10" name="Freeform 9"/>
            <p:cNvSpPr/>
            <p:nvPr/>
          </p:nvSpPr>
          <p:spPr>
            <a:xfrm>
              <a:off x="2287102" y="1861155"/>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293259" y="1951979"/>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704149" y="3737745"/>
            <a:ext cx="248062" cy="163807"/>
            <a:chOff x="2287102" y="1861155"/>
            <a:chExt cx="248062" cy="163807"/>
          </a:xfrm>
        </p:grpSpPr>
        <p:sp>
          <p:nvSpPr>
            <p:cNvPr id="13" name="Freeform 12"/>
            <p:cNvSpPr/>
            <p:nvPr/>
          </p:nvSpPr>
          <p:spPr>
            <a:xfrm>
              <a:off x="2287102" y="1861155"/>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293259" y="1951979"/>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3828180" y="4554656"/>
            <a:ext cx="248062" cy="163807"/>
            <a:chOff x="2287102" y="1861155"/>
            <a:chExt cx="248062" cy="163807"/>
          </a:xfrm>
        </p:grpSpPr>
        <p:sp>
          <p:nvSpPr>
            <p:cNvPr id="16" name="Freeform 15"/>
            <p:cNvSpPr/>
            <p:nvPr/>
          </p:nvSpPr>
          <p:spPr>
            <a:xfrm>
              <a:off x="2287102" y="1861155"/>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293259" y="1951979"/>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1777417" y="4473961"/>
            <a:ext cx="248062" cy="163807"/>
            <a:chOff x="2287102" y="1861155"/>
            <a:chExt cx="248062" cy="163807"/>
          </a:xfrm>
        </p:grpSpPr>
        <p:sp>
          <p:nvSpPr>
            <p:cNvPr id="19" name="Freeform 18"/>
            <p:cNvSpPr/>
            <p:nvPr/>
          </p:nvSpPr>
          <p:spPr>
            <a:xfrm>
              <a:off x="2287102" y="1861155"/>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293259" y="1951979"/>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3676216" y="2726358"/>
            <a:ext cx="248062" cy="163807"/>
            <a:chOff x="2287102" y="1861155"/>
            <a:chExt cx="248062" cy="163807"/>
          </a:xfrm>
        </p:grpSpPr>
        <p:sp>
          <p:nvSpPr>
            <p:cNvPr id="22" name="Freeform 21"/>
            <p:cNvSpPr/>
            <p:nvPr/>
          </p:nvSpPr>
          <p:spPr>
            <a:xfrm>
              <a:off x="2287102" y="1861155"/>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293259" y="1951979"/>
              <a:ext cx="241905" cy="72983"/>
            </a:xfrm>
            <a:custGeom>
              <a:avLst/>
              <a:gdLst>
                <a:gd name="connsiteX0" fmla="*/ 0 w 241905"/>
                <a:gd name="connsiteY0" fmla="*/ 48793 h 72983"/>
                <a:gd name="connsiteX1" fmla="*/ 133048 w 241905"/>
                <a:gd name="connsiteY1" fmla="*/ 412 h 72983"/>
                <a:gd name="connsiteX2" fmla="*/ 241905 w 241905"/>
                <a:gd name="connsiteY2" fmla="*/ 72983 h 72983"/>
              </a:gdLst>
              <a:ahLst/>
              <a:cxnLst>
                <a:cxn ang="0">
                  <a:pos x="connsiteX0" y="connsiteY0"/>
                </a:cxn>
                <a:cxn ang="0">
                  <a:pos x="connsiteX1" y="connsiteY1"/>
                </a:cxn>
                <a:cxn ang="0">
                  <a:pos x="connsiteX2" y="connsiteY2"/>
                </a:cxn>
              </a:cxnLst>
              <a:rect l="l" t="t" r="r" b="b"/>
              <a:pathLst>
                <a:path w="241905" h="72983">
                  <a:moveTo>
                    <a:pt x="0" y="48793"/>
                  </a:moveTo>
                  <a:cubicBezTo>
                    <a:pt x="46365" y="22586"/>
                    <a:pt x="92731" y="-3620"/>
                    <a:pt x="133048" y="412"/>
                  </a:cubicBezTo>
                  <a:cubicBezTo>
                    <a:pt x="173365" y="4444"/>
                    <a:pt x="211667" y="68951"/>
                    <a:pt x="241905" y="72983"/>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Freeform 23"/>
          <p:cNvSpPr/>
          <p:nvPr/>
        </p:nvSpPr>
        <p:spPr>
          <a:xfrm>
            <a:off x="577313" y="5530212"/>
            <a:ext cx="7607706" cy="156824"/>
          </a:xfrm>
          <a:custGeom>
            <a:avLst/>
            <a:gdLst>
              <a:gd name="connsiteX0" fmla="*/ 0 w 7607706"/>
              <a:gd name="connsiteY0" fmla="*/ 128277 h 156824"/>
              <a:gd name="connsiteX1" fmla="*/ 1590819 w 7607706"/>
              <a:gd name="connsiteY1" fmla="*/ 102621 h 156824"/>
              <a:gd name="connsiteX2" fmla="*/ 4669823 w 7607706"/>
              <a:gd name="connsiteY2" fmla="*/ 153932 h 156824"/>
              <a:gd name="connsiteX3" fmla="*/ 7607706 w 7607706"/>
              <a:gd name="connsiteY3" fmla="*/ 0 h 156824"/>
            </a:gdLst>
            <a:ahLst/>
            <a:cxnLst>
              <a:cxn ang="0">
                <a:pos x="connsiteX0" y="connsiteY0"/>
              </a:cxn>
              <a:cxn ang="0">
                <a:pos x="connsiteX1" y="connsiteY1"/>
              </a:cxn>
              <a:cxn ang="0">
                <a:pos x="connsiteX2" y="connsiteY2"/>
              </a:cxn>
              <a:cxn ang="0">
                <a:pos x="connsiteX3" y="connsiteY3"/>
              </a:cxn>
            </a:cxnLst>
            <a:rect l="l" t="t" r="r" b="b"/>
            <a:pathLst>
              <a:path w="7607706" h="156824">
                <a:moveTo>
                  <a:pt x="0" y="128277"/>
                </a:moveTo>
                <a:cubicBezTo>
                  <a:pt x="406257" y="113311"/>
                  <a:pt x="812515" y="98345"/>
                  <a:pt x="1590819" y="102621"/>
                </a:cubicBezTo>
                <a:cubicBezTo>
                  <a:pt x="2369123" y="106897"/>
                  <a:pt x="3667009" y="171035"/>
                  <a:pt x="4669823" y="153932"/>
                </a:cubicBezTo>
                <a:cubicBezTo>
                  <a:pt x="5672637" y="136829"/>
                  <a:pt x="7607706" y="0"/>
                  <a:pt x="760770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51655" y="5373216"/>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2075762" y="5411700"/>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3599869" y="5386044"/>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5123976" y="5450184"/>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6648083" y="5411700"/>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8172190" y="5373216"/>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367397" y="5796530"/>
            <a:ext cx="463046" cy="276999"/>
          </a:xfrm>
          <a:prstGeom prst="rect">
            <a:avLst/>
          </a:prstGeom>
          <a:noFill/>
        </p:spPr>
        <p:txBody>
          <a:bodyPr wrap="none" rtlCol="0">
            <a:spAutoFit/>
          </a:bodyPr>
          <a:lstStyle/>
          <a:p>
            <a:r>
              <a:rPr lang="en-US" sz="1200" dirty="0" smtClean="0">
                <a:latin typeface="AhnbergHand"/>
                <a:cs typeface="AhnbergHand"/>
              </a:rPr>
              <a:t>0ns</a:t>
            </a:r>
            <a:endParaRPr lang="en-US" sz="1200" dirty="0">
              <a:latin typeface="AhnbergHand"/>
              <a:cs typeface="AhnbergHand"/>
            </a:endParaRPr>
          </a:p>
        </p:txBody>
      </p:sp>
      <p:sp>
        <p:nvSpPr>
          <p:cNvPr id="32" name="TextBox 31"/>
          <p:cNvSpPr txBox="1"/>
          <p:nvPr/>
        </p:nvSpPr>
        <p:spPr>
          <a:xfrm>
            <a:off x="1797742" y="5796530"/>
            <a:ext cx="527371" cy="276999"/>
          </a:xfrm>
          <a:prstGeom prst="rect">
            <a:avLst/>
          </a:prstGeom>
          <a:noFill/>
        </p:spPr>
        <p:txBody>
          <a:bodyPr wrap="none" rtlCol="0">
            <a:spAutoFit/>
          </a:bodyPr>
          <a:lstStyle/>
          <a:p>
            <a:r>
              <a:rPr lang="en-US" sz="1200" dirty="0" smtClean="0">
                <a:latin typeface="AhnbergHand"/>
                <a:cs typeface="AhnbergHand"/>
              </a:rPr>
              <a:t>10ns</a:t>
            </a:r>
            <a:endParaRPr lang="en-US" sz="1200" dirty="0">
              <a:latin typeface="AhnbergHand"/>
              <a:cs typeface="AhnbergHand"/>
            </a:endParaRPr>
          </a:p>
        </p:txBody>
      </p:sp>
      <p:sp>
        <p:nvSpPr>
          <p:cNvPr id="33" name="TextBox 32"/>
          <p:cNvSpPr txBox="1"/>
          <p:nvPr/>
        </p:nvSpPr>
        <p:spPr>
          <a:xfrm>
            <a:off x="3318070" y="5809358"/>
            <a:ext cx="586002" cy="276999"/>
          </a:xfrm>
          <a:prstGeom prst="rect">
            <a:avLst/>
          </a:prstGeom>
          <a:noFill/>
        </p:spPr>
        <p:txBody>
          <a:bodyPr wrap="none" rtlCol="0">
            <a:spAutoFit/>
          </a:bodyPr>
          <a:lstStyle/>
          <a:p>
            <a:r>
              <a:rPr lang="en-US" sz="1200" dirty="0" smtClean="0">
                <a:latin typeface="AhnbergHand"/>
                <a:cs typeface="AhnbergHand"/>
              </a:rPr>
              <a:t>20ns</a:t>
            </a:r>
            <a:endParaRPr lang="en-US" sz="1200" dirty="0">
              <a:latin typeface="AhnbergHand"/>
              <a:cs typeface="AhnbergHand"/>
            </a:endParaRPr>
          </a:p>
        </p:txBody>
      </p:sp>
      <p:sp>
        <p:nvSpPr>
          <p:cNvPr id="34" name="TextBox 33"/>
          <p:cNvSpPr txBox="1"/>
          <p:nvPr/>
        </p:nvSpPr>
        <p:spPr>
          <a:xfrm>
            <a:off x="4845713" y="5796530"/>
            <a:ext cx="569387" cy="276999"/>
          </a:xfrm>
          <a:prstGeom prst="rect">
            <a:avLst/>
          </a:prstGeom>
          <a:noFill/>
        </p:spPr>
        <p:txBody>
          <a:bodyPr wrap="none" rtlCol="0">
            <a:spAutoFit/>
          </a:bodyPr>
          <a:lstStyle/>
          <a:p>
            <a:r>
              <a:rPr lang="en-US" sz="1200" dirty="0" smtClean="0">
                <a:latin typeface="AhnbergHand"/>
                <a:cs typeface="AhnbergHand"/>
              </a:rPr>
              <a:t>30ns</a:t>
            </a:r>
            <a:endParaRPr lang="en-US" sz="1200" dirty="0">
              <a:latin typeface="AhnbergHand"/>
              <a:cs typeface="AhnbergHand"/>
            </a:endParaRPr>
          </a:p>
        </p:txBody>
      </p:sp>
      <p:sp>
        <p:nvSpPr>
          <p:cNvPr id="35" name="TextBox 34"/>
          <p:cNvSpPr txBox="1"/>
          <p:nvPr/>
        </p:nvSpPr>
        <p:spPr>
          <a:xfrm>
            <a:off x="6382399" y="5796530"/>
            <a:ext cx="559226" cy="276999"/>
          </a:xfrm>
          <a:prstGeom prst="rect">
            <a:avLst/>
          </a:prstGeom>
          <a:noFill/>
        </p:spPr>
        <p:txBody>
          <a:bodyPr wrap="none" rtlCol="0">
            <a:spAutoFit/>
          </a:bodyPr>
          <a:lstStyle/>
          <a:p>
            <a:r>
              <a:rPr lang="en-US" sz="1200" dirty="0" smtClean="0">
                <a:latin typeface="AhnbergHand"/>
                <a:cs typeface="AhnbergHand"/>
              </a:rPr>
              <a:t>40ns</a:t>
            </a:r>
            <a:endParaRPr lang="en-US" sz="1200" dirty="0">
              <a:latin typeface="AhnbergHand"/>
              <a:cs typeface="AhnbergHand"/>
            </a:endParaRPr>
          </a:p>
        </p:txBody>
      </p:sp>
      <p:sp>
        <p:nvSpPr>
          <p:cNvPr id="36" name="TextBox 35"/>
          <p:cNvSpPr txBox="1"/>
          <p:nvPr/>
        </p:nvSpPr>
        <p:spPr>
          <a:xfrm>
            <a:off x="7908925" y="5796530"/>
            <a:ext cx="577845" cy="276999"/>
          </a:xfrm>
          <a:prstGeom prst="rect">
            <a:avLst/>
          </a:prstGeom>
          <a:noFill/>
        </p:spPr>
        <p:txBody>
          <a:bodyPr wrap="none" rtlCol="0">
            <a:spAutoFit/>
          </a:bodyPr>
          <a:lstStyle/>
          <a:p>
            <a:r>
              <a:rPr lang="en-US" sz="1200" dirty="0" smtClean="0">
                <a:latin typeface="AhnbergHand"/>
                <a:cs typeface="AhnbergHand"/>
              </a:rPr>
              <a:t>50ns</a:t>
            </a:r>
            <a:endParaRPr lang="en-US" sz="1200" dirty="0">
              <a:latin typeface="AhnbergHand"/>
              <a:cs typeface="AhnbergHand"/>
            </a:endParaRPr>
          </a:p>
        </p:txBody>
      </p:sp>
      <p:sp>
        <p:nvSpPr>
          <p:cNvPr id="43" name="TextBox 42"/>
          <p:cNvSpPr txBox="1"/>
          <p:nvPr/>
        </p:nvSpPr>
        <p:spPr>
          <a:xfrm>
            <a:off x="1551215" y="6122835"/>
            <a:ext cx="696342" cy="276999"/>
          </a:xfrm>
          <a:prstGeom prst="rect">
            <a:avLst/>
          </a:prstGeom>
          <a:noFill/>
        </p:spPr>
        <p:txBody>
          <a:bodyPr wrap="none" rtlCol="0">
            <a:spAutoFit/>
          </a:bodyPr>
          <a:lstStyle/>
          <a:p>
            <a:r>
              <a:rPr lang="en-US" sz="1200" dirty="0" smtClean="0">
                <a:solidFill>
                  <a:schemeClr val="accent6">
                    <a:lumMod val="50000"/>
                  </a:schemeClr>
                </a:solidFill>
                <a:latin typeface="AhnbergHand"/>
                <a:cs typeface="AhnbergHand"/>
              </a:rPr>
              <a:t>100Ge</a:t>
            </a:r>
            <a:endParaRPr lang="en-US" sz="1200" dirty="0">
              <a:solidFill>
                <a:schemeClr val="accent6">
                  <a:lumMod val="50000"/>
                </a:schemeClr>
              </a:solidFill>
              <a:latin typeface="AhnbergHand"/>
              <a:cs typeface="AhnbergHand"/>
            </a:endParaRPr>
          </a:p>
        </p:txBody>
      </p:sp>
      <p:sp>
        <p:nvSpPr>
          <p:cNvPr id="44" name="TextBox 43"/>
          <p:cNvSpPr txBox="1"/>
          <p:nvPr/>
        </p:nvSpPr>
        <p:spPr>
          <a:xfrm>
            <a:off x="768589" y="6073529"/>
            <a:ext cx="728197" cy="276999"/>
          </a:xfrm>
          <a:prstGeom prst="rect">
            <a:avLst/>
          </a:prstGeom>
          <a:noFill/>
        </p:spPr>
        <p:txBody>
          <a:bodyPr wrap="none" rtlCol="0">
            <a:spAutoFit/>
          </a:bodyPr>
          <a:lstStyle/>
          <a:p>
            <a:r>
              <a:rPr lang="en-US" sz="1200" dirty="0">
                <a:solidFill>
                  <a:schemeClr val="accent6">
                    <a:lumMod val="50000"/>
                  </a:schemeClr>
                </a:solidFill>
                <a:latin typeface="AhnbergHand"/>
                <a:cs typeface="AhnbergHand"/>
              </a:rPr>
              <a:t>4</a:t>
            </a:r>
            <a:r>
              <a:rPr lang="en-US" sz="1200" dirty="0" smtClean="0">
                <a:solidFill>
                  <a:schemeClr val="accent6">
                    <a:lumMod val="50000"/>
                  </a:schemeClr>
                </a:solidFill>
                <a:latin typeface="AhnbergHand"/>
                <a:cs typeface="AhnbergHand"/>
              </a:rPr>
              <a:t>00Ge</a:t>
            </a:r>
            <a:endParaRPr lang="en-US" sz="1200" dirty="0">
              <a:solidFill>
                <a:schemeClr val="accent6">
                  <a:lumMod val="50000"/>
                </a:schemeClr>
              </a:solidFill>
              <a:latin typeface="AhnbergHand"/>
              <a:cs typeface="AhnbergHand"/>
            </a:endParaRPr>
          </a:p>
        </p:txBody>
      </p:sp>
      <p:sp>
        <p:nvSpPr>
          <p:cNvPr id="45" name="TextBox 44"/>
          <p:cNvSpPr txBox="1"/>
          <p:nvPr/>
        </p:nvSpPr>
        <p:spPr>
          <a:xfrm>
            <a:off x="400734" y="6113520"/>
            <a:ext cx="470436" cy="276999"/>
          </a:xfrm>
          <a:prstGeom prst="rect">
            <a:avLst/>
          </a:prstGeom>
          <a:noFill/>
        </p:spPr>
        <p:txBody>
          <a:bodyPr wrap="none" rtlCol="0">
            <a:spAutoFit/>
          </a:bodyPr>
          <a:lstStyle/>
          <a:p>
            <a:r>
              <a:rPr lang="en-US" sz="1200" dirty="0" smtClean="0">
                <a:solidFill>
                  <a:schemeClr val="accent6">
                    <a:lumMod val="50000"/>
                  </a:schemeClr>
                </a:solidFill>
                <a:latin typeface="AhnbergHand"/>
                <a:cs typeface="AhnbergHand"/>
              </a:rPr>
              <a:t>1Te</a:t>
            </a:r>
            <a:endParaRPr lang="en-US" sz="1200" dirty="0">
              <a:solidFill>
                <a:schemeClr val="accent6">
                  <a:lumMod val="50000"/>
                </a:schemeClr>
              </a:solidFill>
              <a:latin typeface="AhnbergHand"/>
              <a:cs typeface="AhnbergHand"/>
            </a:endParaRPr>
          </a:p>
        </p:txBody>
      </p:sp>
      <p:sp>
        <p:nvSpPr>
          <p:cNvPr id="49" name="Freeform 48"/>
          <p:cNvSpPr/>
          <p:nvPr/>
        </p:nvSpPr>
        <p:spPr>
          <a:xfrm>
            <a:off x="1505776" y="5677697"/>
            <a:ext cx="290367" cy="494752"/>
          </a:xfrm>
          <a:custGeom>
            <a:avLst/>
            <a:gdLst>
              <a:gd name="connsiteX0" fmla="*/ 290367 w 290367"/>
              <a:gd name="connsiteY0" fmla="*/ 494752 h 494752"/>
              <a:gd name="connsiteX1" fmla="*/ 127081 w 290367"/>
              <a:gd name="connsiteY1" fmla="*/ 86537 h 494752"/>
              <a:gd name="connsiteX2" fmla="*/ 127081 w 290367"/>
              <a:gd name="connsiteY2" fmla="*/ 13966 h 494752"/>
              <a:gd name="connsiteX3" fmla="*/ 99867 w 290367"/>
              <a:gd name="connsiteY3" fmla="*/ 13966 h 494752"/>
              <a:gd name="connsiteX4" fmla="*/ 81 w 290367"/>
              <a:gd name="connsiteY4" fmla="*/ 159109 h 494752"/>
              <a:gd name="connsiteX5" fmla="*/ 118010 w 290367"/>
              <a:gd name="connsiteY5" fmla="*/ 13966 h 494752"/>
              <a:gd name="connsiteX6" fmla="*/ 217795 w 290367"/>
              <a:gd name="connsiteY6" fmla="*/ 68394 h 49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67" h="494752">
                <a:moveTo>
                  <a:pt x="290367" y="494752"/>
                </a:moveTo>
                <a:cubicBezTo>
                  <a:pt x="222331" y="330710"/>
                  <a:pt x="154295" y="166668"/>
                  <a:pt x="127081" y="86537"/>
                </a:cubicBezTo>
                <a:cubicBezTo>
                  <a:pt x="99867" y="6406"/>
                  <a:pt x="131617" y="26061"/>
                  <a:pt x="127081" y="13966"/>
                </a:cubicBezTo>
                <a:cubicBezTo>
                  <a:pt x="122545" y="1871"/>
                  <a:pt x="121034" y="-10225"/>
                  <a:pt x="99867" y="13966"/>
                </a:cubicBezTo>
                <a:cubicBezTo>
                  <a:pt x="78700" y="38156"/>
                  <a:pt x="-2943" y="159109"/>
                  <a:pt x="81" y="159109"/>
                </a:cubicBezTo>
                <a:cubicBezTo>
                  <a:pt x="3105" y="159109"/>
                  <a:pt x="81724" y="29085"/>
                  <a:pt x="118010" y="13966"/>
                </a:cubicBezTo>
                <a:cubicBezTo>
                  <a:pt x="154296" y="-1153"/>
                  <a:pt x="217795" y="68394"/>
                  <a:pt x="217795" y="68394"/>
                </a:cubicBezTo>
              </a:path>
            </a:pathLst>
          </a:custGeom>
          <a:ln w="3175"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Freeform 49"/>
          <p:cNvSpPr/>
          <p:nvPr/>
        </p:nvSpPr>
        <p:spPr>
          <a:xfrm>
            <a:off x="789099" y="5691563"/>
            <a:ext cx="290401" cy="417386"/>
          </a:xfrm>
          <a:custGeom>
            <a:avLst/>
            <a:gdLst>
              <a:gd name="connsiteX0" fmla="*/ 290401 w 290401"/>
              <a:gd name="connsiteY0" fmla="*/ 417386 h 417386"/>
              <a:gd name="connsiteX1" fmla="*/ 254115 w 290401"/>
              <a:gd name="connsiteY1" fmla="*/ 372028 h 417386"/>
              <a:gd name="connsiteX2" fmla="*/ 108972 w 290401"/>
              <a:gd name="connsiteY2" fmla="*/ 172457 h 417386"/>
              <a:gd name="connsiteX3" fmla="*/ 72687 w 290401"/>
              <a:gd name="connsiteY3" fmla="*/ 18243 h 417386"/>
              <a:gd name="connsiteX4" fmla="*/ 115 w 290401"/>
              <a:gd name="connsiteY4" fmla="*/ 81743 h 417386"/>
              <a:gd name="connsiteX5" fmla="*/ 90830 w 290401"/>
              <a:gd name="connsiteY5" fmla="*/ 100 h 417386"/>
              <a:gd name="connsiteX6" fmla="*/ 217830 w 290401"/>
              <a:gd name="connsiteY6" fmla="*/ 63600 h 41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01" h="417386">
                <a:moveTo>
                  <a:pt x="290401" y="417386"/>
                </a:moveTo>
                <a:cubicBezTo>
                  <a:pt x="287377" y="415118"/>
                  <a:pt x="284353" y="412850"/>
                  <a:pt x="254115" y="372028"/>
                </a:cubicBezTo>
                <a:cubicBezTo>
                  <a:pt x="223877" y="331206"/>
                  <a:pt x="139210" y="231421"/>
                  <a:pt x="108972" y="172457"/>
                </a:cubicBezTo>
                <a:cubicBezTo>
                  <a:pt x="78734" y="113493"/>
                  <a:pt x="90830" y="33362"/>
                  <a:pt x="72687" y="18243"/>
                </a:cubicBezTo>
                <a:cubicBezTo>
                  <a:pt x="54544" y="3124"/>
                  <a:pt x="-2909" y="84767"/>
                  <a:pt x="115" y="81743"/>
                </a:cubicBezTo>
                <a:cubicBezTo>
                  <a:pt x="3139" y="78719"/>
                  <a:pt x="54544" y="3124"/>
                  <a:pt x="90830" y="100"/>
                </a:cubicBezTo>
                <a:cubicBezTo>
                  <a:pt x="127116" y="-2924"/>
                  <a:pt x="217830" y="63600"/>
                  <a:pt x="217830" y="63600"/>
                </a:cubicBezTo>
              </a:path>
            </a:pathLst>
          </a:custGeom>
          <a:ln w="3175" cmpd="sng">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589643" y="5699961"/>
            <a:ext cx="154214" cy="490630"/>
          </a:xfrm>
          <a:custGeom>
            <a:avLst/>
            <a:gdLst>
              <a:gd name="connsiteX0" fmla="*/ 0 w 154214"/>
              <a:gd name="connsiteY0" fmla="*/ 490630 h 490630"/>
              <a:gd name="connsiteX1" fmla="*/ 81643 w 154214"/>
              <a:gd name="connsiteY1" fmla="*/ 263845 h 490630"/>
              <a:gd name="connsiteX2" fmla="*/ 72571 w 154214"/>
              <a:gd name="connsiteY2" fmla="*/ 37059 h 490630"/>
              <a:gd name="connsiteX3" fmla="*/ 27214 w 154214"/>
              <a:gd name="connsiteY3" fmla="*/ 136845 h 490630"/>
              <a:gd name="connsiteX4" fmla="*/ 81643 w 154214"/>
              <a:gd name="connsiteY4" fmla="*/ 773 h 490630"/>
              <a:gd name="connsiteX5" fmla="*/ 154214 w 154214"/>
              <a:gd name="connsiteY5" fmla="*/ 91488 h 49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4" h="490630">
                <a:moveTo>
                  <a:pt x="0" y="490630"/>
                </a:moveTo>
                <a:cubicBezTo>
                  <a:pt x="34774" y="415035"/>
                  <a:pt x="69548" y="339440"/>
                  <a:pt x="81643" y="263845"/>
                </a:cubicBezTo>
                <a:cubicBezTo>
                  <a:pt x="93738" y="188250"/>
                  <a:pt x="81642" y="58226"/>
                  <a:pt x="72571" y="37059"/>
                </a:cubicBezTo>
                <a:cubicBezTo>
                  <a:pt x="63500" y="15892"/>
                  <a:pt x="25702" y="142893"/>
                  <a:pt x="27214" y="136845"/>
                </a:cubicBezTo>
                <a:cubicBezTo>
                  <a:pt x="28726" y="130797"/>
                  <a:pt x="60476" y="8332"/>
                  <a:pt x="81643" y="773"/>
                </a:cubicBezTo>
                <a:cubicBezTo>
                  <a:pt x="102810" y="-6787"/>
                  <a:pt x="128512" y="42350"/>
                  <a:pt x="154214" y="91488"/>
                </a:cubicBezTo>
              </a:path>
            </a:pathLst>
          </a:custGeom>
          <a:ln w="3175" cmpd="sng">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236324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Speed, Speed, Speed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1"/>
            <a:ext cx="8686800" cy="1193800"/>
          </a:xfrm>
        </p:spPr>
        <p:txBody>
          <a:bodyPr>
            <a:normAutofit/>
          </a:bodyPr>
          <a:lstStyle/>
          <a:p>
            <a:pPr marL="0" indent="0">
              <a:buNone/>
            </a:pPr>
            <a:r>
              <a:rPr lang="en-US" sz="2800" dirty="0" smtClean="0">
                <a:cs typeface="AhnbergHand"/>
              </a:rPr>
              <a:t>What memory speeds do we have today?</a:t>
            </a:r>
          </a:p>
          <a:p>
            <a:pPr marL="0" indent="0">
              <a:buNone/>
            </a:pPr>
            <a:endParaRPr lang="en-US" sz="2800" dirty="0" smtClean="0">
              <a:latin typeface="AhnbergHand"/>
              <a:cs typeface="AhnbergHand"/>
            </a:endParaRPr>
          </a:p>
          <a:p>
            <a:pPr marL="0" indent="0">
              <a:buNone/>
            </a:pPr>
            <a:endParaRPr lang="en-US" sz="2800" dirty="0">
              <a:latin typeface="AhnbergHand"/>
              <a:cs typeface="AhnbergHand"/>
            </a:endParaRPr>
          </a:p>
        </p:txBody>
      </p:sp>
      <p:sp>
        <p:nvSpPr>
          <p:cNvPr id="16" name="Freeform 15"/>
          <p:cNvSpPr/>
          <p:nvPr/>
        </p:nvSpPr>
        <p:spPr>
          <a:xfrm>
            <a:off x="577313" y="4746243"/>
            <a:ext cx="7607706" cy="156824"/>
          </a:xfrm>
          <a:custGeom>
            <a:avLst/>
            <a:gdLst>
              <a:gd name="connsiteX0" fmla="*/ 0 w 7607706"/>
              <a:gd name="connsiteY0" fmla="*/ 128277 h 156824"/>
              <a:gd name="connsiteX1" fmla="*/ 1590819 w 7607706"/>
              <a:gd name="connsiteY1" fmla="*/ 102621 h 156824"/>
              <a:gd name="connsiteX2" fmla="*/ 4669823 w 7607706"/>
              <a:gd name="connsiteY2" fmla="*/ 153932 h 156824"/>
              <a:gd name="connsiteX3" fmla="*/ 7607706 w 7607706"/>
              <a:gd name="connsiteY3" fmla="*/ 0 h 156824"/>
            </a:gdLst>
            <a:ahLst/>
            <a:cxnLst>
              <a:cxn ang="0">
                <a:pos x="connsiteX0" y="connsiteY0"/>
              </a:cxn>
              <a:cxn ang="0">
                <a:pos x="connsiteX1" y="connsiteY1"/>
              </a:cxn>
              <a:cxn ang="0">
                <a:pos x="connsiteX2" y="connsiteY2"/>
              </a:cxn>
              <a:cxn ang="0">
                <a:pos x="connsiteX3" y="connsiteY3"/>
              </a:cxn>
            </a:cxnLst>
            <a:rect l="l" t="t" r="r" b="b"/>
            <a:pathLst>
              <a:path w="7607706" h="156824">
                <a:moveTo>
                  <a:pt x="0" y="128277"/>
                </a:moveTo>
                <a:cubicBezTo>
                  <a:pt x="406257" y="113311"/>
                  <a:pt x="812515" y="98345"/>
                  <a:pt x="1590819" y="102621"/>
                </a:cubicBezTo>
                <a:cubicBezTo>
                  <a:pt x="2369123" y="106897"/>
                  <a:pt x="3667009" y="171035"/>
                  <a:pt x="4669823" y="153932"/>
                </a:cubicBezTo>
                <a:cubicBezTo>
                  <a:pt x="5672637" y="136829"/>
                  <a:pt x="7607706" y="0"/>
                  <a:pt x="760770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1655" y="4589247"/>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075762" y="4627731"/>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599869" y="4602075"/>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5123976" y="4666215"/>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6648083" y="4627731"/>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8172190" y="4589247"/>
            <a:ext cx="25658" cy="384830"/>
          </a:xfrm>
          <a:custGeom>
            <a:avLst/>
            <a:gdLst>
              <a:gd name="connsiteX0" fmla="*/ 0 w 25658"/>
              <a:gd name="connsiteY0" fmla="*/ 0 h 384830"/>
              <a:gd name="connsiteX1" fmla="*/ 25658 w 25658"/>
              <a:gd name="connsiteY1" fmla="*/ 384830 h 384830"/>
            </a:gdLst>
            <a:ahLst/>
            <a:cxnLst>
              <a:cxn ang="0">
                <a:pos x="connsiteX0" y="connsiteY0"/>
              </a:cxn>
              <a:cxn ang="0">
                <a:pos x="connsiteX1" y="connsiteY1"/>
              </a:cxn>
            </a:cxnLst>
            <a:rect l="l" t="t" r="r" b="b"/>
            <a:pathLst>
              <a:path w="25658" h="384830">
                <a:moveTo>
                  <a:pt x="0" y="0"/>
                </a:moveTo>
                <a:lnTo>
                  <a:pt x="25658" y="38483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67397" y="5012561"/>
            <a:ext cx="463046" cy="276999"/>
          </a:xfrm>
          <a:prstGeom prst="rect">
            <a:avLst/>
          </a:prstGeom>
          <a:noFill/>
        </p:spPr>
        <p:txBody>
          <a:bodyPr wrap="none" rtlCol="0">
            <a:spAutoFit/>
          </a:bodyPr>
          <a:lstStyle/>
          <a:p>
            <a:r>
              <a:rPr lang="en-US" sz="1200" dirty="0" smtClean="0">
                <a:latin typeface="AhnbergHand"/>
                <a:cs typeface="AhnbergHand"/>
              </a:rPr>
              <a:t>0ns</a:t>
            </a:r>
            <a:endParaRPr lang="en-US" sz="1200" dirty="0">
              <a:latin typeface="AhnbergHand"/>
              <a:cs typeface="AhnbergHand"/>
            </a:endParaRPr>
          </a:p>
        </p:txBody>
      </p:sp>
      <p:sp>
        <p:nvSpPr>
          <p:cNvPr id="24" name="TextBox 23"/>
          <p:cNvSpPr txBox="1"/>
          <p:nvPr/>
        </p:nvSpPr>
        <p:spPr>
          <a:xfrm>
            <a:off x="1797742" y="5012561"/>
            <a:ext cx="527371" cy="276999"/>
          </a:xfrm>
          <a:prstGeom prst="rect">
            <a:avLst/>
          </a:prstGeom>
          <a:noFill/>
        </p:spPr>
        <p:txBody>
          <a:bodyPr wrap="none" rtlCol="0">
            <a:spAutoFit/>
          </a:bodyPr>
          <a:lstStyle/>
          <a:p>
            <a:r>
              <a:rPr lang="en-US" sz="1200" dirty="0" smtClean="0">
                <a:latin typeface="AhnbergHand"/>
                <a:cs typeface="AhnbergHand"/>
              </a:rPr>
              <a:t>10ns</a:t>
            </a:r>
            <a:endParaRPr lang="en-US" sz="1200" dirty="0">
              <a:latin typeface="AhnbergHand"/>
              <a:cs typeface="AhnbergHand"/>
            </a:endParaRPr>
          </a:p>
        </p:txBody>
      </p:sp>
      <p:sp>
        <p:nvSpPr>
          <p:cNvPr id="25" name="TextBox 24"/>
          <p:cNvSpPr txBox="1"/>
          <p:nvPr/>
        </p:nvSpPr>
        <p:spPr>
          <a:xfrm>
            <a:off x="3318070" y="5025389"/>
            <a:ext cx="586002" cy="276999"/>
          </a:xfrm>
          <a:prstGeom prst="rect">
            <a:avLst/>
          </a:prstGeom>
          <a:noFill/>
        </p:spPr>
        <p:txBody>
          <a:bodyPr wrap="none" rtlCol="0">
            <a:spAutoFit/>
          </a:bodyPr>
          <a:lstStyle/>
          <a:p>
            <a:r>
              <a:rPr lang="en-US" sz="1200" dirty="0" smtClean="0">
                <a:latin typeface="AhnbergHand"/>
                <a:cs typeface="AhnbergHand"/>
              </a:rPr>
              <a:t>20ns</a:t>
            </a:r>
            <a:endParaRPr lang="en-US" sz="1200" dirty="0">
              <a:latin typeface="AhnbergHand"/>
              <a:cs typeface="AhnbergHand"/>
            </a:endParaRPr>
          </a:p>
        </p:txBody>
      </p:sp>
      <p:sp>
        <p:nvSpPr>
          <p:cNvPr id="26" name="TextBox 25"/>
          <p:cNvSpPr txBox="1"/>
          <p:nvPr/>
        </p:nvSpPr>
        <p:spPr>
          <a:xfrm>
            <a:off x="4845713" y="5012561"/>
            <a:ext cx="569387" cy="276999"/>
          </a:xfrm>
          <a:prstGeom prst="rect">
            <a:avLst/>
          </a:prstGeom>
          <a:noFill/>
        </p:spPr>
        <p:txBody>
          <a:bodyPr wrap="none" rtlCol="0">
            <a:spAutoFit/>
          </a:bodyPr>
          <a:lstStyle/>
          <a:p>
            <a:r>
              <a:rPr lang="en-US" sz="1200" dirty="0" smtClean="0">
                <a:latin typeface="AhnbergHand"/>
                <a:cs typeface="AhnbergHand"/>
              </a:rPr>
              <a:t>30ns</a:t>
            </a:r>
            <a:endParaRPr lang="en-US" sz="1200" dirty="0">
              <a:latin typeface="AhnbergHand"/>
              <a:cs typeface="AhnbergHand"/>
            </a:endParaRPr>
          </a:p>
        </p:txBody>
      </p:sp>
      <p:sp>
        <p:nvSpPr>
          <p:cNvPr id="27" name="TextBox 26"/>
          <p:cNvSpPr txBox="1"/>
          <p:nvPr/>
        </p:nvSpPr>
        <p:spPr>
          <a:xfrm>
            <a:off x="6382399" y="5012561"/>
            <a:ext cx="559226" cy="276999"/>
          </a:xfrm>
          <a:prstGeom prst="rect">
            <a:avLst/>
          </a:prstGeom>
          <a:noFill/>
        </p:spPr>
        <p:txBody>
          <a:bodyPr wrap="none" rtlCol="0">
            <a:spAutoFit/>
          </a:bodyPr>
          <a:lstStyle/>
          <a:p>
            <a:r>
              <a:rPr lang="en-US" sz="1200" dirty="0" smtClean="0">
                <a:latin typeface="AhnbergHand"/>
                <a:cs typeface="AhnbergHand"/>
              </a:rPr>
              <a:t>40ns</a:t>
            </a:r>
            <a:endParaRPr lang="en-US" sz="1200" dirty="0">
              <a:latin typeface="AhnbergHand"/>
              <a:cs typeface="AhnbergHand"/>
            </a:endParaRPr>
          </a:p>
        </p:txBody>
      </p:sp>
      <p:sp>
        <p:nvSpPr>
          <p:cNvPr id="28" name="TextBox 27"/>
          <p:cNvSpPr txBox="1"/>
          <p:nvPr/>
        </p:nvSpPr>
        <p:spPr>
          <a:xfrm>
            <a:off x="7908925" y="5012561"/>
            <a:ext cx="577845" cy="276999"/>
          </a:xfrm>
          <a:prstGeom prst="rect">
            <a:avLst/>
          </a:prstGeom>
          <a:noFill/>
        </p:spPr>
        <p:txBody>
          <a:bodyPr wrap="none" rtlCol="0">
            <a:spAutoFit/>
          </a:bodyPr>
          <a:lstStyle/>
          <a:p>
            <a:r>
              <a:rPr lang="en-US" sz="1200" dirty="0" smtClean="0">
                <a:latin typeface="AhnbergHand"/>
                <a:cs typeface="AhnbergHand"/>
              </a:rPr>
              <a:t>50ns</a:t>
            </a:r>
            <a:endParaRPr lang="en-US" sz="1200" dirty="0">
              <a:latin typeface="AhnbergHand"/>
              <a:cs typeface="AhnbergHand"/>
            </a:endParaRPr>
          </a:p>
        </p:txBody>
      </p:sp>
      <p:sp>
        <p:nvSpPr>
          <p:cNvPr id="29" name="TextBox 28"/>
          <p:cNvSpPr txBox="1"/>
          <p:nvPr/>
        </p:nvSpPr>
        <p:spPr>
          <a:xfrm>
            <a:off x="6299799" y="4174075"/>
            <a:ext cx="2380320" cy="369332"/>
          </a:xfrm>
          <a:prstGeom prst="rect">
            <a:avLst/>
          </a:prstGeom>
          <a:noFill/>
        </p:spPr>
        <p:txBody>
          <a:bodyPr wrap="none" rtlCol="0">
            <a:spAutoFit/>
          </a:bodyPr>
          <a:lstStyle/>
          <a:p>
            <a:r>
              <a:rPr lang="en-US" dirty="0" smtClean="0">
                <a:latin typeface="AhnbergHand"/>
                <a:cs typeface="AhnbergHand"/>
              </a:rPr>
              <a:t>Commodity DRAM</a:t>
            </a:r>
            <a:endParaRPr lang="en-US" dirty="0">
              <a:latin typeface="AhnbergHand"/>
              <a:cs typeface="AhnbergHand"/>
            </a:endParaRPr>
          </a:p>
        </p:txBody>
      </p:sp>
      <p:sp>
        <p:nvSpPr>
          <p:cNvPr id="30" name="TextBox 29"/>
          <p:cNvSpPr txBox="1"/>
          <p:nvPr/>
        </p:nvSpPr>
        <p:spPr>
          <a:xfrm>
            <a:off x="1138343" y="4174075"/>
            <a:ext cx="2556060" cy="369332"/>
          </a:xfrm>
          <a:prstGeom prst="rect">
            <a:avLst/>
          </a:prstGeom>
          <a:noFill/>
        </p:spPr>
        <p:txBody>
          <a:bodyPr wrap="none" rtlCol="0">
            <a:spAutoFit/>
          </a:bodyPr>
          <a:lstStyle/>
          <a:p>
            <a:r>
              <a:rPr lang="en-US" dirty="0">
                <a:latin typeface="AhnbergHand"/>
                <a:cs typeface="AhnbergHand"/>
              </a:rPr>
              <a:t>DDR3DRAM</a:t>
            </a:r>
            <a:r>
              <a:rPr lang="en-US" sz="1100" dirty="0">
                <a:latin typeface="AhnbergHand"/>
                <a:cs typeface="AhnbergHand"/>
              </a:rPr>
              <a:t>= </a:t>
            </a:r>
            <a:r>
              <a:rPr lang="en-US" sz="1100" dirty="0" smtClean="0">
                <a:latin typeface="AhnbergHand"/>
                <a:cs typeface="AhnbergHand"/>
              </a:rPr>
              <a:t>9ns </a:t>
            </a:r>
            <a:r>
              <a:rPr lang="en-US" sz="1100" dirty="0">
                <a:latin typeface="AhnbergHand"/>
                <a:cs typeface="AhnbergHand"/>
              </a:rPr>
              <a:t>-</a:t>
            </a:r>
            <a:r>
              <a:rPr lang="en-US" sz="1100" dirty="0" smtClean="0">
                <a:latin typeface="AhnbergHand"/>
                <a:cs typeface="AhnbergHand"/>
              </a:rPr>
              <a:t>15ns</a:t>
            </a:r>
            <a:endParaRPr lang="en-US" dirty="0">
              <a:latin typeface="AhnbergHand"/>
              <a:cs typeface="AhnbergHand"/>
            </a:endParaRPr>
          </a:p>
        </p:txBody>
      </p:sp>
      <p:sp>
        <p:nvSpPr>
          <p:cNvPr id="31" name="TextBox 30"/>
          <p:cNvSpPr txBox="1"/>
          <p:nvPr/>
        </p:nvSpPr>
        <p:spPr>
          <a:xfrm>
            <a:off x="720380" y="5289560"/>
            <a:ext cx="2456996" cy="369332"/>
          </a:xfrm>
          <a:prstGeom prst="rect">
            <a:avLst/>
          </a:prstGeom>
          <a:noFill/>
        </p:spPr>
        <p:txBody>
          <a:bodyPr wrap="none" rtlCol="0">
            <a:spAutoFit/>
          </a:bodyPr>
          <a:lstStyle/>
          <a:p>
            <a:r>
              <a:rPr lang="en-US" dirty="0" smtClean="0">
                <a:latin typeface="AhnbergHand"/>
                <a:cs typeface="AhnbergHand"/>
              </a:rPr>
              <a:t>RLDRAM </a:t>
            </a:r>
            <a:r>
              <a:rPr lang="en-US" sz="1100" dirty="0" smtClean="0">
                <a:latin typeface="AhnbergHand"/>
                <a:cs typeface="AhnbergHand"/>
              </a:rPr>
              <a:t>= 1.9ns - 12ns</a:t>
            </a:r>
            <a:endParaRPr lang="en-US" dirty="0">
              <a:latin typeface="AhnbergHand"/>
              <a:cs typeface="AhnbergHand"/>
            </a:endParaRPr>
          </a:p>
        </p:txBody>
      </p:sp>
      <p:sp>
        <p:nvSpPr>
          <p:cNvPr id="32" name="Freeform 31"/>
          <p:cNvSpPr/>
          <p:nvPr/>
        </p:nvSpPr>
        <p:spPr>
          <a:xfrm>
            <a:off x="1835697" y="4653136"/>
            <a:ext cx="1166121" cy="45719"/>
          </a:xfrm>
          <a:custGeom>
            <a:avLst/>
            <a:gdLst>
              <a:gd name="connsiteX0" fmla="*/ 0 w 1488185"/>
              <a:gd name="connsiteY0" fmla="*/ 38483 h 38483"/>
              <a:gd name="connsiteX1" fmla="*/ 1013505 w 1488185"/>
              <a:gd name="connsiteY1" fmla="*/ 12827 h 38483"/>
              <a:gd name="connsiteX2" fmla="*/ 1488185 w 1488185"/>
              <a:gd name="connsiteY2" fmla="*/ 0 h 38483"/>
            </a:gdLst>
            <a:ahLst/>
            <a:cxnLst>
              <a:cxn ang="0">
                <a:pos x="connsiteX0" y="connsiteY0"/>
              </a:cxn>
              <a:cxn ang="0">
                <a:pos x="connsiteX1" y="connsiteY1"/>
              </a:cxn>
              <a:cxn ang="0">
                <a:pos x="connsiteX2" y="connsiteY2"/>
              </a:cxn>
            </a:cxnLst>
            <a:rect l="l" t="t" r="r" b="b"/>
            <a:pathLst>
              <a:path w="1488185" h="38483">
                <a:moveTo>
                  <a:pt x="0" y="38483"/>
                </a:moveTo>
                <a:lnTo>
                  <a:pt x="1013505" y="12827"/>
                </a:lnTo>
                <a:lnTo>
                  <a:pt x="1488185"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817878" y="5283146"/>
            <a:ext cx="1712072" cy="45719"/>
          </a:xfrm>
          <a:custGeom>
            <a:avLst/>
            <a:gdLst>
              <a:gd name="connsiteX0" fmla="*/ 0 w 1488185"/>
              <a:gd name="connsiteY0" fmla="*/ 38483 h 38483"/>
              <a:gd name="connsiteX1" fmla="*/ 1013505 w 1488185"/>
              <a:gd name="connsiteY1" fmla="*/ 12827 h 38483"/>
              <a:gd name="connsiteX2" fmla="*/ 1488185 w 1488185"/>
              <a:gd name="connsiteY2" fmla="*/ 0 h 38483"/>
            </a:gdLst>
            <a:ahLst/>
            <a:cxnLst>
              <a:cxn ang="0">
                <a:pos x="connsiteX0" y="connsiteY0"/>
              </a:cxn>
              <a:cxn ang="0">
                <a:pos x="connsiteX1" y="connsiteY1"/>
              </a:cxn>
              <a:cxn ang="0">
                <a:pos x="connsiteX2" y="connsiteY2"/>
              </a:cxn>
            </a:cxnLst>
            <a:rect l="l" t="t" r="r" b="b"/>
            <a:pathLst>
              <a:path w="1488185" h="38483">
                <a:moveTo>
                  <a:pt x="0" y="38483"/>
                </a:moveTo>
                <a:lnTo>
                  <a:pt x="1013505" y="12827"/>
                </a:lnTo>
                <a:lnTo>
                  <a:pt x="1488185"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7156477" y="4613371"/>
            <a:ext cx="1488185" cy="38483"/>
          </a:xfrm>
          <a:custGeom>
            <a:avLst/>
            <a:gdLst>
              <a:gd name="connsiteX0" fmla="*/ 0 w 1488185"/>
              <a:gd name="connsiteY0" fmla="*/ 38483 h 38483"/>
              <a:gd name="connsiteX1" fmla="*/ 1013505 w 1488185"/>
              <a:gd name="connsiteY1" fmla="*/ 12827 h 38483"/>
              <a:gd name="connsiteX2" fmla="*/ 1488185 w 1488185"/>
              <a:gd name="connsiteY2" fmla="*/ 0 h 38483"/>
            </a:gdLst>
            <a:ahLst/>
            <a:cxnLst>
              <a:cxn ang="0">
                <a:pos x="connsiteX0" y="connsiteY0"/>
              </a:cxn>
              <a:cxn ang="0">
                <a:pos x="connsiteX1" y="connsiteY1"/>
              </a:cxn>
              <a:cxn ang="0">
                <a:pos x="connsiteX2" y="connsiteY2"/>
              </a:cxn>
            </a:cxnLst>
            <a:rect l="l" t="t" r="r" b="b"/>
            <a:pathLst>
              <a:path w="1488185" h="38483">
                <a:moveTo>
                  <a:pt x="0" y="38483"/>
                </a:moveTo>
                <a:lnTo>
                  <a:pt x="1013505" y="12827"/>
                </a:lnTo>
                <a:lnTo>
                  <a:pt x="1488185"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75062" y="6599143"/>
            <a:ext cx="1474514" cy="253916"/>
          </a:xfrm>
          <a:prstGeom prst="rect">
            <a:avLst/>
          </a:prstGeom>
          <a:noFill/>
        </p:spPr>
        <p:txBody>
          <a:bodyPr wrap="none" rtlCol="0">
            <a:spAutoFit/>
          </a:bodyPr>
          <a:lstStyle/>
          <a:p>
            <a:r>
              <a:rPr lang="en-US" sz="1050" dirty="0" smtClean="0"/>
              <a:t>Thanks to Greg Hankins</a:t>
            </a:r>
            <a:endParaRPr lang="en-US" sz="1050" dirty="0"/>
          </a:p>
        </p:txBody>
      </p:sp>
      <p:sp>
        <p:nvSpPr>
          <p:cNvPr id="4" name="TextBox 3"/>
          <p:cNvSpPr txBox="1"/>
          <p:nvPr/>
        </p:nvSpPr>
        <p:spPr>
          <a:xfrm>
            <a:off x="1463757" y="3712812"/>
            <a:ext cx="1360823" cy="276999"/>
          </a:xfrm>
          <a:prstGeom prst="rect">
            <a:avLst/>
          </a:prstGeom>
          <a:noFill/>
        </p:spPr>
        <p:txBody>
          <a:bodyPr wrap="none" rtlCol="0">
            <a:spAutoFit/>
          </a:bodyPr>
          <a:lstStyle/>
          <a:p>
            <a:r>
              <a:rPr lang="en-US" sz="1200" dirty="0" smtClean="0">
                <a:solidFill>
                  <a:schemeClr val="accent6">
                    <a:lumMod val="50000"/>
                  </a:schemeClr>
                </a:solidFill>
                <a:latin typeface="AhnbergHand"/>
                <a:cs typeface="AhnbergHand"/>
              </a:rPr>
              <a:t>100Ge = 6.7ns</a:t>
            </a:r>
            <a:endParaRPr lang="en-US" sz="1200" dirty="0">
              <a:solidFill>
                <a:schemeClr val="accent6">
                  <a:lumMod val="50000"/>
                </a:schemeClr>
              </a:solidFill>
              <a:latin typeface="AhnbergHand"/>
              <a:cs typeface="AhnbergHand"/>
            </a:endParaRPr>
          </a:p>
        </p:txBody>
      </p:sp>
      <p:sp>
        <p:nvSpPr>
          <p:cNvPr id="36" name="TextBox 35"/>
          <p:cNvSpPr txBox="1"/>
          <p:nvPr/>
        </p:nvSpPr>
        <p:spPr>
          <a:xfrm>
            <a:off x="712520" y="3343480"/>
            <a:ext cx="1370826" cy="276999"/>
          </a:xfrm>
          <a:prstGeom prst="rect">
            <a:avLst/>
          </a:prstGeom>
          <a:noFill/>
        </p:spPr>
        <p:txBody>
          <a:bodyPr wrap="none" rtlCol="0">
            <a:spAutoFit/>
          </a:bodyPr>
          <a:lstStyle/>
          <a:p>
            <a:r>
              <a:rPr lang="en-US" sz="1200" dirty="0" smtClean="0">
                <a:solidFill>
                  <a:schemeClr val="accent6">
                    <a:lumMod val="50000"/>
                  </a:schemeClr>
                </a:solidFill>
                <a:latin typeface="AhnbergHand"/>
                <a:cs typeface="AhnbergHand"/>
              </a:rPr>
              <a:t>400Ge =1.67ns</a:t>
            </a:r>
            <a:endParaRPr lang="en-US" sz="1200" dirty="0">
              <a:solidFill>
                <a:schemeClr val="accent6">
                  <a:lumMod val="50000"/>
                </a:schemeClr>
              </a:solidFill>
              <a:latin typeface="AhnbergHand"/>
              <a:cs typeface="AhnbergHand"/>
            </a:endParaRPr>
          </a:p>
        </p:txBody>
      </p:sp>
      <p:sp>
        <p:nvSpPr>
          <p:cNvPr id="37" name="TextBox 36"/>
          <p:cNvSpPr txBox="1"/>
          <p:nvPr/>
        </p:nvSpPr>
        <p:spPr>
          <a:xfrm>
            <a:off x="457200" y="2921000"/>
            <a:ext cx="1239868" cy="276999"/>
          </a:xfrm>
          <a:prstGeom prst="rect">
            <a:avLst/>
          </a:prstGeom>
          <a:noFill/>
        </p:spPr>
        <p:txBody>
          <a:bodyPr wrap="none" rtlCol="0">
            <a:spAutoFit/>
          </a:bodyPr>
          <a:lstStyle/>
          <a:p>
            <a:r>
              <a:rPr lang="en-US" sz="1200" dirty="0" smtClean="0">
                <a:solidFill>
                  <a:schemeClr val="accent6">
                    <a:lumMod val="50000"/>
                  </a:schemeClr>
                </a:solidFill>
                <a:latin typeface="AhnbergHand"/>
                <a:cs typeface="AhnbergHand"/>
              </a:rPr>
              <a:t>1Te = 0.67ns</a:t>
            </a:r>
            <a:endParaRPr lang="en-US" sz="1200" dirty="0">
              <a:solidFill>
                <a:schemeClr val="accent6">
                  <a:lumMod val="50000"/>
                </a:schemeClr>
              </a:solidFill>
              <a:latin typeface="AhnbergHand"/>
              <a:cs typeface="AhnbergHand"/>
            </a:endParaRPr>
          </a:p>
        </p:txBody>
      </p:sp>
      <p:sp>
        <p:nvSpPr>
          <p:cNvPr id="5" name="Freeform 4"/>
          <p:cNvSpPr/>
          <p:nvPr/>
        </p:nvSpPr>
        <p:spPr>
          <a:xfrm>
            <a:off x="553356" y="3229429"/>
            <a:ext cx="190814" cy="1531718"/>
          </a:xfrm>
          <a:custGeom>
            <a:avLst/>
            <a:gdLst>
              <a:gd name="connsiteX0" fmla="*/ 54428 w 190814"/>
              <a:gd name="connsiteY0" fmla="*/ 0 h 1531718"/>
              <a:gd name="connsiteX1" fmla="*/ 108857 w 190814"/>
              <a:gd name="connsiteY1" fmla="*/ 780142 h 1531718"/>
              <a:gd name="connsiteX2" fmla="*/ 99786 w 190814"/>
              <a:gd name="connsiteY2" fmla="*/ 1505857 h 1531718"/>
              <a:gd name="connsiteX3" fmla="*/ 190500 w 190814"/>
              <a:gd name="connsiteY3" fmla="*/ 1378857 h 1531718"/>
              <a:gd name="connsiteX4" fmla="*/ 63500 w 190814"/>
              <a:gd name="connsiteY4" fmla="*/ 1469571 h 1531718"/>
              <a:gd name="connsiteX5" fmla="*/ 0 w 190814"/>
              <a:gd name="connsiteY5" fmla="*/ 1324428 h 1531718"/>
              <a:gd name="connsiteX6" fmla="*/ 63500 w 190814"/>
              <a:gd name="connsiteY6" fmla="*/ 1424214 h 1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814" h="1531718">
                <a:moveTo>
                  <a:pt x="54428" y="0"/>
                </a:moveTo>
                <a:cubicBezTo>
                  <a:pt x="77862" y="264583"/>
                  <a:pt x="101297" y="529166"/>
                  <a:pt x="108857" y="780142"/>
                </a:cubicBezTo>
                <a:cubicBezTo>
                  <a:pt x="116417" y="1031118"/>
                  <a:pt x="86179" y="1406071"/>
                  <a:pt x="99786" y="1505857"/>
                </a:cubicBezTo>
                <a:cubicBezTo>
                  <a:pt x="113393" y="1605643"/>
                  <a:pt x="196548" y="1384905"/>
                  <a:pt x="190500" y="1378857"/>
                </a:cubicBezTo>
                <a:cubicBezTo>
                  <a:pt x="184452" y="1372809"/>
                  <a:pt x="95250" y="1478642"/>
                  <a:pt x="63500" y="1469571"/>
                </a:cubicBezTo>
                <a:cubicBezTo>
                  <a:pt x="31750" y="1460500"/>
                  <a:pt x="0" y="1331987"/>
                  <a:pt x="0" y="1324428"/>
                </a:cubicBezTo>
                <a:cubicBezTo>
                  <a:pt x="0" y="1316869"/>
                  <a:pt x="31750" y="1370541"/>
                  <a:pt x="63500" y="1424214"/>
                </a:cubicBezTo>
              </a:path>
            </a:pathLst>
          </a:custGeom>
          <a:ln w="3175"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734786" y="3610429"/>
            <a:ext cx="172357" cy="1143095"/>
          </a:xfrm>
          <a:custGeom>
            <a:avLst/>
            <a:gdLst>
              <a:gd name="connsiteX0" fmla="*/ 172357 w 172357"/>
              <a:gd name="connsiteY0" fmla="*/ 0 h 1143095"/>
              <a:gd name="connsiteX1" fmla="*/ 117928 w 172357"/>
              <a:gd name="connsiteY1" fmla="*/ 580571 h 1143095"/>
              <a:gd name="connsiteX2" fmla="*/ 90714 w 172357"/>
              <a:gd name="connsiteY2" fmla="*/ 1124857 h 1143095"/>
              <a:gd name="connsiteX3" fmla="*/ 145143 w 172357"/>
              <a:gd name="connsiteY3" fmla="*/ 988785 h 1143095"/>
              <a:gd name="connsiteX4" fmla="*/ 54428 w 172357"/>
              <a:gd name="connsiteY4" fmla="*/ 1143000 h 1143095"/>
              <a:gd name="connsiteX5" fmla="*/ 0 w 172357"/>
              <a:gd name="connsiteY5" fmla="*/ 1006928 h 114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357" h="1143095">
                <a:moveTo>
                  <a:pt x="172357" y="0"/>
                </a:moveTo>
                <a:cubicBezTo>
                  <a:pt x="151946" y="196547"/>
                  <a:pt x="131535" y="393095"/>
                  <a:pt x="117928" y="580571"/>
                </a:cubicBezTo>
                <a:cubicBezTo>
                  <a:pt x="104321" y="768047"/>
                  <a:pt x="86178" y="1056821"/>
                  <a:pt x="90714" y="1124857"/>
                </a:cubicBezTo>
                <a:cubicBezTo>
                  <a:pt x="95250" y="1192893"/>
                  <a:pt x="151191" y="985761"/>
                  <a:pt x="145143" y="988785"/>
                </a:cubicBezTo>
                <a:cubicBezTo>
                  <a:pt x="139095" y="991809"/>
                  <a:pt x="78618" y="1139976"/>
                  <a:pt x="54428" y="1143000"/>
                </a:cubicBezTo>
                <a:cubicBezTo>
                  <a:pt x="30238" y="1146024"/>
                  <a:pt x="15119" y="1076476"/>
                  <a:pt x="0" y="1006928"/>
                </a:cubicBezTo>
              </a:path>
            </a:pathLst>
          </a:custGeom>
          <a:ln w="3175" cmpd="sng">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496786" y="4036786"/>
            <a:ext cx="208643" cy="697632"/>
          </a:xfrm>
          <a:custGeom>
            <a:avLst/>
            <a:gdLst>
              <a:gd name="connsiteX0" fmla="*/ 208643 w 208643"/>
              <a:gd name="connsiteY0" fmla="*/ 0 h 697632"/>
              <a:gd name="connsiteX1" fmla="*/ 99785 w 208643"/>
              <a:gd name="connsiteY1" fmla="*/ 671285 h 697632"/>
              <a:gd name="connsiteX2" fmla="*/ 190500 w 208643"/>
              <a:gd name="connsiteY2" fmla="*/ 571500 h 697632"/>
              <a:gd name="connsiteX3" fmla="*/ 81643 w 208643"/>
              <a:gd name="connsiteY3" fmla="*/ 662214 h 697632"/>
              <a:gd name="connsiteX4" fmla="*/ 0 w 208643"/>
              <a:gd name="connsiteY4" fmla="*/ 607785 h 69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43" h="697632">
                <a:moveTo>
                  <a:pt x="208643" y="0"/>
                </a:moveTo>
                <a:cubicBezTo>
                  <a:pt x="155726" y="288017"/>
                  <a:pt x="102809" y="576035"/>
                  <a:pt x="99785" y="671285"/>
                </a:cubicBezTo>
                <a:cubicBezTo>
                  <a:pt x="96761" y="766535"/>
                  <a:pt x="193524" y="573012"/>
                  <a:pt x="190500" y="571500"/>
                </a:cubicBezTo>
                <a:cubicBezTo>
                  <a:pt x="187476" y="569988"/>
                  <a:pt x="113393" y="656167"/>
                  <a:pt x="81643" y="662214"/>
                </a:cubicBezTo>
                <a:cubicBezTo>
                  <a:pt x="49893" y="668261"/>
                  <a:pt x="24946" y="638023"/>
                  <a:pt x="0" y="607785"/>
                </a:cubicBezTo>
              </a:path>
            </a:pathLst>
          </a:custGeom>
          <a:ln w="3175" cmpd="sng">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918585" y="2829235"/>
            <a:ext cx="1093052" cy="466722"/>
          </a:xfrm>
          <a:custGeom>
            <a:avLst/>
            <a:gdLst>
              <a:gd name="connsiteX0" fmla="*/ 659294 w 1093052"/>
              <a:gd name="connsiteY0" fmla="*/ 334220 h 466722"/>
              <a:gd name="connsiteX1" fmla="*/ 736263 w 1093052"/>
              <a:gd name="connsiteY1" fmla="*/ 72523 h 466722"/>
              <a:gd name="connsiteX2" fmla="*/ 97415 w 1093052"/>
              <a:gd name="connsiteY2" fmla="*/ 26341 h 466722"/>
              <a:gd name="connsiteX3" fmla="*/ 97415 w 1093052"/>
              <a:gd name="connsiteY3" fmla="*/ 434280 h 466722"/>
              <a:gd name="connsiteX4" fmla="*/ 1005657 w 1093052"/>
              <a:gd name="connsiteY4" fmla="*/ 403492 h 466722"/>
              <a:gd name="connsiteX5" fmla="*/ 1005657 w 1093052"/>
              <a:gd name="connsiteY5" fmla="*/ 103310 h 46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052" h="466722">
                <a:moveTo>
                  <a:pt x="659294" y="334220"/>
                </a:moveTo>
                <a:cubicBezTo>
                  <a:pt x="744602" y="229028"/>
                  <a:pt x="829910" y="123836"/>
                  <a:pt x="736263" y="72523"/>
                </a:cubicBezTo>
                <a:cubicBezTo>
                  <a:pt x="642616" y="21210"/>
                  <a:pt x="203890" y="-33952"/>
                  <a:pt x="97415" y="26341"/>
                </a:cubicBezTo>
                <a:cubicBezTo>
                  <a:pt x="-9060" y="86634"/>
                  <a:pt x="-53959" y="371422"/>
                  <a:pt x="97415" y="434280"/>
                </a:cubicBezTo>
                <a:cubicBezTo>
                  <a:pt x="248789" y="497138"/>
                  <a:pt x="854283" y="458654"/>
                  <a:pt x="1005657" y="403492"/>
                </a:cubicBezTo>
                <a:cubicBezTo>
                  <a:pt x="1157031" y="348330"/>
                  <a:pt x="1081344" y="225820"/>
                  <a:pt x="1005657" y="10331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042526" y="5349962"/>
            <a:ext cx="538942" cy="569008"/>
          </a:xfrm>
          <a:custGeom>
            <a:avLst/>
            <a:gdLst>
              <a:gd name="connsiteX0" fmla="*/ 220383 w 538942"/>
              <a:gd name="connsiteY0" fmla="*/ 569008 h 569008"/>
              <a:gd name="connsiteX1" fmla="*/ 528262 w 538942"/>
              <a:gd name="connsiteY1" fmla="*/ 276523 h 569008"/>
              <a:gd name="connsiteX2" fmla="*/ 428201 w 538942"/>
              <a:gd name="connsiteY2" fmla="*/ 53311 h 569008"/>
              <a:gd name="connsiteX3" fmla="*/ 43353 w 538942"/>
              <a:gd name="connsiteY3" fmla="*/ 22523 h 569008"/>
              <a:gd name="connsiteX4" fmla="*/ 27959 w 538942"/>
              <a:gd name="connsiteY4" fmla="*/ 338099 h 569008"/>
              <a:gd name="connsiteX5" fmla="*/ 212686 w 538942"/>
              <a:gd name="connsiteY5" fmla="*/ 384280 h 569008"/>
              <a:gd name="connsiteX6" fmla="*/ 358929 w 538942"/>
              <a:gd name="connsiteY6" fmla="*/ 361190 h 5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942" h="569008">
                <a:moveTo>
                  <a:pt x="220383" y="569008"/>
                </a:moveTo>
                <a:cubicBezTo>
                  <a:pt x="357004" y="465740"/>
                  <a:pt x="493626" y="362472"/>
                  <a:pt x="528262" y="276523"/>
                </a:cubicBezTo>
                <a:cubicBezTo>
                  <a:pt x="562898" y="190574"/>
                  <a:pt x="509019" y="95644"/>
                  <a:pt x="428201" y="53311"/>
                </a:cubicBezTo>
                <a:cubicBezTo>
                  <a:pt x="347383" y="10978"/>
                  <a:pt x="110060" y="-24942"/>
                  <a:pt x="43353" y="22523"/>
                </a:cubicBezTo>
                <a:cubicBezTo>
                  <a:pt x="-23354" y="69988"/>
                  <a:pt x="-263" y="277806"/>
                  <a:pt x="27959" y="338099"/>
                </a:cubicBezTo>
                <a:cubicBezTo>
                  <a:pt x="56181" y="398392"/>
                  <a:pt x="157524" y="380432"/>
                  <a:pt x="212686" y="384280"/>
                </a:cubicBezTo>
                <a:cubicBezTo>
                  <a:pt x="267848" y="388128"/>
                  <a:pt x="358929" y="361190"/>
                  <a:pt x="358929" y="3611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218791" y="3260366"/>
            <a:ext cx="1081160" cy="2081503"/>
          </a:xfrm>
          <a:custGeom>
            <a:avLst/>
            <a:gdLst>
              <a:gd name="connsiteX0" fmla="*/ 66602 w 1081160"/>
              <a:gd name="connsiteY0" fmla="*/ 387998 h 2081503"/>
              <a:gd name="connsiteX1" fmla="*/ 51209 w 1081160"/>
              <a:gd name="connsiteY1" fmla="*/ 95513 h 2081503"/>
              <a:gd name="connsiteX2" fmla="*/ 182057 w 1081160"/>
              <a:gd name="connsiteY2" fmla="*/ 257149 h 2081503"/>
              <a:gd name="connsiteX3" fmla="*/ 35815 w 1081160"/>
              <a:gd name="connsiteY3" fmla="*/ 95513 h 2081503"/>
              <a:gd name="connsiteX4" fmla="*/ 974845 w 1081160"/>
              <a:gd name="connsiteY4" fmla="*/ 1973573 h 2081503"/>
              <a:gd name="connsiteX5" fmla="*/ 1067209 w 1081160"/>
              <a:gd name="connsiteY5" fmla="*/ 1873513 h 2081503"/>
              <a:gd name="connsiteX6" fmla="*/ 1044118 w 1081160"/>
              <a:gd name="connsiteY6" fmla="*/ 2050543 h 2081503"/>
              <a:gd name="connsiteX7" fmla="*/ 843996 w 1081160"/>
              <a:gd name="connsiteY7" fmla="*/ 1965876 h 208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160" h="2081503">
                <a:moveTo>
                  <a:pt x="66602" y="387998"/>
                </a:moveTo>
                <a:cubicBezTo>
                  <a:pt x="49284" y="252659"/>
                  <a:pt x="31966" y="117321"/>
                  <a:pt x="51209" y="95513"/>
                </a:cubicBezTo>
                <a:cubicBezTo>
                  <a:pt x="70452" y="73705"/>
                  <a:pt x="184623" y="257149"/>
                  <a:pt x="182057" y="257149"/>
                </a:cubicBezTo>
                <a:cubicBezTo>
                  <a:pt x="179491" y="257149"/>
                  <a:pt x="-96316" y="-190558"/>
                  <a:pt x="35815" y="95513"/>
                </a:cubicBezTo>
                <a:cubicBezTo>
                  <a:pt x="167946" y="381584"/>
                  <a:pt x="802946" y="1677240"/>
                  <a:pt x="974845" y="1973573"/>
                </a:cubicBezTo>
                <a:cubicBezTo>
                  <a:pt x="1146744" y="2269906"/>
                  <a:pt x="1055664" y="1860685"/>
                  <a:pt x="1067209" y="1873513"/>
                </a:cubicBezTo>
                <a:cubicBezTo>
                  <a:pt x="1078754" y="1886341"/>
                  <a:pt x="1081320" y="2035149"/>
                  <a:pt x="1044118" y="2050543"/>
                </a:cubicBezTo>
                <a:lnTo>
                  <a:pt x="843996" y="196587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55273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Scaling Speed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2116667"/>
            <a:ext cx="5511800" cy="4009496"/>
          </a:xfrm>
        </p:spPr>
        <p:txBody>
          <a:bodyPr>
            <a:normAutofit/>
          </a:bodyPr>
          <a:lstStyle/>
          <a:p>
            <a:pPr marL="0" indent="0">
              <a:buNone/>
            </a:pPr>
            <a:r>
              <a:rPr lang="en-US" sz="2000" dirty="0" smtClean="0">
                <a:cs typeface="AhnbergHand"/>
              </a:rPr>
              <a:t>Scaling </a:t>
            </a:r>
            <a:r>
              <a:rPr lang="en-US" sz="2000" b="1" u="sng" dirty="0" smtClean="0">
                <a:cs typeface="AhnbergHand"/>
              </a:rPr>
              <a:t>size</a:t>
            </a:r>
            <a:r>
              <a:rPr lang="en-US" sz="2000" dirty="0" smtClean="0">
                <a:cs typeface="AhnbergHand"/>
              </a:rPr>
              <a:t> is not a dramatic problem for the Internet of today or even tomorrow</a:t>
            </a:r>
          </a:p>
          <a:p>
            <a:pPr marL="0" indent="0">
              <a:buNone/>
            </a:pPr>
            <a:endParaRPr lang="en-US" sz="2000" dirty="0" smtClean="0">
              <a:cs typeface="AhnbergHand"/>
            </a:endParaRPr>
          </a:p>
          <a:p>
            <a:pPr marL="0" indent="0">
              <a:buNone/>
            </a:pPr>
            <a:r>
              <a:rPr lang="en-US" sz="2000" dirty="0" smtClean="0">
                <a:cs typeface="AhnbergHand"/>
              </a:rPr>
              <a:t>Scaling </a:t>
            </a:r>
            <a:r>
              <a:rPr lang="en-US" sz="2000" b="1" u="sng" dirty="0" smtClean="0">
                <a:cs typeface="AhnbergHand"/>
              </a:rPr>
              <a:t>speed</a:t>
            </a:r>
            <a:r>
              <a:rPr lang="en-US" sz="2000" dirty="0" smtClean="0">
                <a:cs typeface="AhnbergHand"/>
              </a:rPr>
              <a:t> is going to be tougher over time</a:t>
            </a:r>
          </a:p>
          <a:p>
            <a:pPr marL="0" indent="0">
              <a:buNone/>
            </a:pPr>
            <a:endParaRPr lang="en-US" sz="2000" dirty="0" smtClean="0">
              <a:cs typeface="AhnbergHand"/>
            </a:endParaRPr>
          </a:p>
          <a:p>
            <a:pPr marL="0" indent="0">
              <a:buNone/>
            </a:pPr>
            <a:r>
              <a:rPr lang="en-US" sz="2000" dirty="0" smtClean="0">
                <a:cs typeface="AhnbergHand"/>
              </a:rPr>
              <a:t>Moore’s Law talks about the number of gates per circuit, but not circuit clocking speeds</a:t>
            </a:r>
          </a:p>
          <a:p>
            <a:pPr marL="0" indent="0">
              <a:buNone/>
            </a:pPr>
            <a:r>
              <a:rPr lang="en-US" sz="2000" dirty="0" smtClean="0">
                <a:cs typeface="AhnbergHand"/>
              </a:rPr>
              <a:t>Speed and capacity could be the major design challenge for network equipment in the coming years</a:t>
            </a:r>
          </a:p>
        </p:txBody>
      </p:sp>
      <p:pic>
        <p:nvPicPr>
          <p:cNvPr id="4" name="Picture 3"/>
          <p:cNvPicPr>
            <a:picLocks noChangeAspect="1"/>
          </p:cNvPicPr>
          <p:nvPr/>
        </p:nvPicPr>
        <p:blipFill>
          <a:blip r:embed="rId2"/>
          <a:stretch>
            <a:fillRect/>
          </a:stretch>
        </p:blipFill>
        <p:spPr>
          <a:xfrm>
            <a:off x="6082392" y="2880173"/>
            <a:ext cx="2816679" cy="1877786"/>
          </a:xfrm>
          <a:prstGeom prst="rect">
            <a:avLst/>
          </a:prstGeom>
        </p:spPr>
      </p:pic>
      <p:sp>
        <p:nvSpPr>
          <p:cNvPr id="5" name="TextBox 4"/>
          <p:cNvSpPr txBox="1"/>
          <p:nvPr/>
        </p:nvSpPr>
        <p:spPr>
          <a:xfrm>
            <a:off x="6392714" y="4704834"/>
            <a:ext cx="2294086" cy="200055"/>
          </a:xfrm>
          <a:prstGeom prst="rect">
            <a:avLst/>
          </a:prstGeom>
          <a:noFill/>
        </p:spPr>
        <p:txBody>
          <a:bodyPr wrap="none" rtlCol="0">
            <a:spAutoFit/>
          </a:bodyPr>
          <a:lstStyle/>
          <a:p>
            <a:r>
              <a:rPr lang="en-US" sz="700" dirty="0"/>
              <a:t>http://</a:t>
            </a:r>
            <a:r>
              <a:rPr lang="en-US" sz="700" dirty="0" err="1"/>
              <a:t>www.startupinnovation.org</a:t>
            </a:r>
            <a:r>
              <a:rPr lang="en-US" sz="700" dirty="0"/>
              <a:t>/research/</a:t>
            </a:r>
            <a:r>
              <a:rPr lang="en-US" sz="700" dirty="0" err="1"/>
              <a:t>moores</a:t>
            </a:r>
            <a:r>
              <a:rPr lang="en-US" sz="700" dirty="0"/>
              <a:t>-law/</a:t>
            </a:r>
          </a:p>
        </p:txBody>
      </p:sp>
    </p:spTree>
    <p:extLst>
      <p:ext uri="{BB962C8B-B14F-4D97-AF65-F5344CB8AC3E}">
        <p14:creationId xmlns:p14="http://schemas.microsoft.com/office/powerpoint/2010/main" val="3956647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Scaling Speed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5511800" cy="4525963"/>
          </a:xfrm>
        </p:spPr>
        <p:txBody>
          <a:bodyPr>
            <a:normAutofit fontScale="85000" lnSpcReduction="20000"/>
          </a:bodyPr>
          <a:lstStyle/>
          <a:p>
            <a:pPr marL="0" indent="0">
              <a:buNone/>
            </a:pPr>
            <a:r>
              <a:rPr lang="en-US" sz="2000" dirty="0" smtClean="0">
                <a:cs typeface="AhnbergHand"/>
              </a:rPr>
              <a:t>If we can’t route the max packet rate for a </a:t>
            </a:r>
            <a:r>
              <a:rPr lang="en-US" sz="2000" dirty="0" err="1">
                <a:cs typeface="AhnbergHand"/>
              </a:rPr>
              <a:t>T</a:t>
            </a:r>
            <a:r>
              <a:rPr lang="en-US" sz="2000" dirty="0" err="1" smtClean="0">
                <a:cs typeface="AhnbergHand"/>
              </a:rPr>
              <a:t>errabit</a:t>
            </a:r>
            <a:r>
              <a:rPr lang="en-US" sz="2000" dirty="0" smtClean="0">
                <a:cs typeface="AhnbergHand"/>
              </a:rPr>
              <a:t> wire then:</a:t>
            </a:r>
          </a:p>
          <a:p>
            <a:pPr marL="0" indent="0">
              <a:buNone/>
            </a:pPr>
            <a:endParaRPr lang="en-US" sz="2000" dirty="0">
              <a:cs typeface="AhnbergHand"/>
            </a:endParaRPr>
          </a:p>
          <a:p>
            <a:r>
              <a:rPr lang="en-US" sz="2000" dirty="0">
                <a:cs typeface="AhnbergHand"/>
              </a:rPr>
              <a:t>S</a:t>
            </a:r>
            <a:r>
              <a:rPr lang="en-US" sz="2000" dirty="0" smtClean="0">
                <a:cs typeface="AhnbergHand"/>
              </a:rPr>
              <a:t>hould the IEEE standards group </a:t>
            </a:r>
            <a:r>
              <a:rPr lang="en-US" sz="2000" dirty="0" err="1" smtClean="0">
                <a:cs typeface="AhnbergHand"/>
              </a:rPr>
              <a:t>recognise</a:t>
            </a:r>
            <a:r>
              <a:rPr lang="en-US" sz="2000" dirty="0" smtClean="0">
                <a:cs typeface="AhnbergHand"/>
              </a:rPr>
              <a:t> this and support a case to reduce the max packet rate by moving away from a 64byte min packet size for the 1Tb 802.3 standard?</a:t>
            </a:r>
          </a:p>
          <a:p>
            <a:endParaRPr lang="en-US" sz="2000" dirty="0" smtClean="0">
              <a:cs typeface="AhnbergHand"/>
            </a:endParaRPr>
          </a:p>
          <a:p>
            <a:r>
              <a:rPr lang="en-US" sz="2000" dirty="0">
                <a:cs typeface="AhnbergHand"/>
              </a:rPr>
              <a:t>C</a:t>
            </a:r>
            <a:r>
              <a:rPr lang="en-US" sz="2000" dirty="0" smtClean="0">
                <a:cs typeface="AhnbergHand"/>
              </a:rPr>
              <a:t>an we push this into Layer 3? if we want to exploit parallelism as an alternative to </a:t>
            </a:r>
            <a:r>
              <a:rPr lang="en-US" sz="2000" dirty="0" err="1" smtClean="0">
                <a:cs typeface="AhnbergHand"/>
              </a:rPr>
              <a:t>wireline</a:t>
            </a:r>
            <a:r>
              <a:rPr lang="en-US" sz="2000" dirty="0" smtClean="0">
                <a:cs typeface="AhnbergHand"/>
              </a:rPr>
              <a:t> speed for </a:t>
            </a:r>
            <a:r>
              <a:rPr lang="en-US" sz="2000" dirty="0" err="1" smtClean="0">
                <a:cs typeface="AhnbergHand"/>
              </a:rPr>
              <a:t>terrabit</a:t>
            </a:r>
            <a:r>
              <a:rPr lang="en-US" sz="2000" dirty="0" smtClean="0">
                <a:cs typeface="AhnbergHand"/>
              </a:rPr>
              <a:t> networks, then is the use of best path routing protocols, coupled with destination-based hop-based forwarding going to scale? </a:t>
            </a:r>
          </a:p>
          <a:p>
            <a:endParaRPr lang="en-US" sz="2000" dirty="0">
              <a:cs typeface="AhnbergHand"/>
            </a:endParaRPr>
          </a:p>
          <a:p>
            <a:r>
              <a:rPr lang="en-US" sz="2000" dirty="0" smtClean="0">
                <a:cs typeface="AhnbergHand"/>
              </a:rPr>
              <a:t>Or do we start to tinker with the IP architecture itself? </a:t>
            </a:r>
            <a:r>
              <a:rPr lang="en-US" sz="2000" dirty="0">
                <a:cs typeface="AhnbergHand"/>
              </a:rPr>
              <a:t>A</a:t>
            </a:r>
            <a:r>
              <a:rPr lang="en-US" sz="2000" dirty="0" smtClean="0">
                <a:cs typeface="AhnbergHand"/>
              </a:rPr>
              <a:t>re we going to need to look at path-pinned routing architectures to provide stable flow-level parallelism within the network to limit aggregate flow volumes?</a:t>
            </a:r>
          </a:p>
          <a:p>
            <a:endParaRPr lang="en-US" sz="2000" dirty="0">
              <a:cs typeface="AhnbergHand"/>
            </a:endParaRPr>
          </a:p>
        </p:txBody>
      </p:sp>
      <p:pic>
        <p:nvPicPr>
          <p:cNvPr id="4" name="Picture 3"/>
          <p:cNvPicPr>
            <a:picLocks noChangeAspect="1"/>
          </p:cNvPicPr>
          <p:nvPr/>
        </p:nvPicPr>
        <p:blipFill>
          <a:blip r:embed="rId2"/>
          <a:stretch>
            <a:fillRect/>
          </a:stretch>
        </p:blipFill>
        <p:spPr>
          <a:xfrm>
            <a:off x="6082392" y="2880173"/>
            <a:ext cx="2816679" cy="1877786"/>
          </a:xfrm>
          <a:prstGeom prst="rect">
            <a:avLst/>
          </a:prstGeom>
        </p:spPr>
      </p:pic>
      <p:sp>
        <p:nvSpPr>
          <p:cNvPr id="5" name="TextBox 4"/>
          <p:cNvSpPr txBox="1"/>
          <p:nvPr/>
        </p:nvSpPr>
        <p:spPr>
          <a:xfrm>
            <a:off x="6392714" y="4704834"/>
            <a:ext cx="2294086" cy="200055"/>
          </a:xfrm>
          <a:prstGeom prst="rect">
            <a:avLst/>
          </a:prstGeom>
          <a:noFill/>
        </p:spPr>
        <p:txBody>
          <a:bodyPr wrap="none" rtlCol="0">
            <a:spAutoFit/>
          </a:bodyPr>
          <a:lstStyle/>
          <a:p>
            <a:r>
              <a:rPr lang="en-US" sz="700" dirty="0"/>
              <a:t>http://</a:t>
            </a:r>
            <a:r>
              <a:rPr lang="en-US" sz="700" dirty="0" err="1"/>
              <a:t>www.startupinnovation.org</a:t>
            </a:r>
            <a:r>
              <a:rPr lang="en-US" sz="700" dirty="0"/>
              <a:t>/research/</a:t>
            </a:r>
            <a:r>
              <a:rPr lang="en-US" sz="700" dirty="0" err="1"/>
              <a:t>moores</a:t>
            </a:r>
            <a:r>
              <a:rPr lang="en-US" sz="700" dirty="0"/>
              <a:t>-law/</a:t>
            </a:r>
          </a:p>
        </p:txBody>
      </p:sp>
    </p:spTree>
    <p:extLst>
      <p:ext uri="{BB962C8B-B14F-4D97-AF65-F5344CB8AC3E}">
        <p14:creationId xmlns:p14="http://schemas.microsoft.com/office/powerpoint/2010/main" val="3436553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699" y="1600200"/>
            <a:ext cx="6147794" cy="4525963"/>
          </a:xfrm>
        </p:spPr>
        <p:txBody>
          <a:bodyPr/>
          <a:lstStyle/>
          <a:p>
            <a:pPr marL="0" indent="0">
              <a:buNone/>
            </a:pPr>
            <a:r>
              <a:rPr lang="en-US" dirty="0" smtClean="0">
                <a:solidFill>
                  <a:schemeClr val="accent6">
                    <a:lumMod val="50000"/>
                  </a:schemeClr>
                </a:solidFill>
                <a:latin typeface="AhnbergHand"/>
                <a:cs typeface="AhnbergHand"/>
              </a:rPr>
              <a:t>Thank You</a:t>
            </a:r>
          </a:p>
          <a:p>
            <a:pPr marL="0" indent="0">
              <a:buNone/>
            </a:pPr>
            <a:endParaRPr lang="en-US" dirty="0">
              <a:solidFill>
                <a:schemeClr val="accent6">
                  <a:lumMod val="50000"/>
                </a:schemeClr>
              </a:solidFill>
              <a:latin typeface="AhnbergHand"/>
              <a:cs typeface="AhnbergHand"/>
            </a:endParaRPr>
          </a:p>
          <a:p>
            <a:pPr marL="0" indent="0">
              <a:buNone/>
            </a:pPr>
            <a:endParaRPr lang="en-US" dirty="0" smtClean="0">
              <a:solidFill>
                <a:schemeClr val="accent6">
                  <a:lumMod val="50000"/>
                </a:schemeClr>
              </a:solidFill>
              <a:latin typeface="AhnbergHand"/>
              <a:cs typeface="AhnbergHand"/>
            </a:endParaRPr>
          </a:p>
          <a:p>
            <a:pPr marL="0" indent="0">
              <a:buNone/>
            </a:pPr>
            <a:endParaRPr lang="en-US" dirty="0">
              <a:solidFill>
                <a:schemeClr val="accent6">
                  <a:lumMod val="50000"/>
                </a:schemeClr>
              </a:solidFill>
              <a:latin typeface="AhnbergHand"/>
              <a:cs typeface="AhnbergHand"/>
            </a:endParaRPr>
          </a:p>
          <a:p>
            <a:pPr marL="0" indent="0" algn="r">
              <a:buNone/>
            </a:pPr>
            <a:r>
              <a:rPr lang="en-US" dirty="0" smtClean="0">
                <a:solidFill>
                  <a:schemeClr val="accent6">
                    <a:lumMod val="50000"/>
                  </a:schemeClr>
                </a:solidFill>
                <a:latin typeface="AhnbergHand"/>
                <a:cs typeface="AhnbergHand"/>
              </a:rPr>
              <a:t>								   			       Questions?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31108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as seen at Route Views</a:t>
            </a:r>
            <a:endParaRPr lang="en-US" dirty="0"/>
          </a:p>
        </p:txBody>
      </p:sp>
      <p:pic>
        <p:nvPicPr>
          <p:cNvPr id="4" name="Content Placeholder 3" descr="fig8.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83" b="-1277"/>
          <a:stretch/>
        </p:blipFill>
        <p:spPr>
          <a:xfrm>
            <a:off x="457200" y="1485517"/>
            <a:ext cx="8229600" cy="5118484"/>
          </a:xfrm>
        </p:spPr>
      </p:pic>
    </p:spTree>
    <p:extLst>
      <p:ext uri="{BB962C8B-B14F-4D97-AF65-F5344CB8AC3E}">
        <p14:creationId xmlns:p14="http://schemas.microsoft.com/office/powerpoint/2010/main" val="391277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as seen at Route Views</a:t>
            </a:r>
            <a:endParaRPr lang="en-US" dirty="0"/>
          </a:p>
        </p:txBody>
      </p:sp>
      <p:pic>
        <p:nvPicPr>
          <p:cNvPr id="4" name="Content Placeholder 3" descr="fig8.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83" b="-1277"/>
          <a:stretch/>
        </p:blipFill>
        <p:spPr>
          <a:xfrm>
            <a:off x="457200" y="1485517"/>
            <a:ext cx="8229600" cy="5118484"/>
          </a:xfrm>
        </p:spPr>
      </p:pic>
      <p:sp>
        <p:nvSpPr>
          <p:cNvPr id="3" name="Freeform 2"/>
          <p:cNvSpPr/>
          <p:nvPr/>
        </p:nvSpPr>
        <p:spPr>
          <a:xfrm>
            <a:off x="839621" y="3579228"/>
            <a:ext cx="8102345" cy="2214713"/>
          </a:xfrm>
          <a:custGeom>
            <a:avLst/>
            <a:gdLst>
              <a:gd name="connsiteX0" fmla="*/ 0 w 8102345"/>
              <a:gd name="connsiteY0" fmla="*/ 2214713 h 2214713"/>
              <a:gd name="connsiteX1" fmla="*/ 2676293 w 8102345"/>
              <a:gd name="connsiteY1" fmla="*/ 1364515 h 2214713"/>
              <a:gd name="connsiteX2" fmla="*/ 5562491 w 8102345"/>
              <a:gd name="connsiteY2" fmla="*/ 472332 h 2214713"/>
              <a:gd name="connsiteX3" fmla="*/ 7241733 w 8102345"/>
              <a:gd name="connsiteY3" fmla="*/ 157444 h 2214713"/>
              <a:gd name="connsiteX4" fmla="*/ 8102345 w 8102345"/>
              <a:gd name="connsiteY4" fmla="*/ 0 h 221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345" h="2214713">
                <a:moveTo>
                  <a:pt x="0" y="2214713"/>
                </a:moveTo>
                <a:lnTo>
                  <a:pt x="2676293" y="1364515"/>
                </a:lnTo>
                <a:cubicBezTo>
                  <a:pt x="3603375" y="1074118"/>
                  <a:pt x="4801584" y="673510"/>
                  <a:pt x="5562491" y="472332"/>
                </a:cubicBezTo>
                <a:cubicBezTo>
                  <a:pt x="6323398" y="271154"/>
                  <a:pt x="7241733" y="157444"/>
                  <a:pt x="7241733" y="157444"/>
                </a:cubicBezTo>
                <a:lnTo>
                  <a:pt x="8102345" y="0"/>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580202" y="1215690"/>
            <a:ext cx="2214501" cy="1200329"/>
          </a:xfrm>
          <a:prstGeom prst="rect">
            <a:avLst/>
          </a:prstGeom>
          <a:solidFill>
            <a:schemeClr val="bg1"/>
          </a:solidFill>
        </p:spPr>
        <p:txBody>
          <a:bodyPr wrap="square" rtlCol="0">
            <a:spAutoFit/>
          </a:bodyPr>
          <a:lstStyle/>
          <a:p>
            <a:r>
              <a:rPr lang="en-US" dirty="0" smtClean="0">
                <a:latin typeface="AhnbergHand"/>
                <a:cs typeface="AhnbergHand"/>
              </a:rPr>
              <a:t>The last quarter of 2014 saw routing system growth drop off</a:t>
            </a:r>
            <a:endParaRPr lang="en-US" dirty="0">
              <a:latin typeface="AhnbergHand"/>
              <a:cs typeface="AhnbergHand"/>
            </a:endParaRPr>
          </a:p>
        </p:txBody>
      </p:sp>
      <p:sp>
        <p:nvSpPr>
          <p:cNvPr id="6" name="Freeform 5"/>
          <p:cNvSpPr/>
          <p:nvPr/>
        </p:nvSpPr>
        <p:spPr>
          <a:xfrm>
            <a:off x="6330101" y="2466623"/>
            <a:ext cx="586279" cy="998583"/>
          </a:xfrm>
          <a:custGeom>
            <a:avLst/>
            <a:gdLst>
              <a:gd name="connsiteX0" fmla="*/ 0 w 586279"/>
              <a:gd name="connsiteY0" fmla="*/ 0 h 998583"/>
              <a:gd name="connsiteX1" fmla="*/ 430306 w 586279"/>
              <a:gd name="connsiteY1" fmla="*/ 713747 h 998583"/>
              <a:gd name="connsiteX2" fmla="*/ 524763 w 586279"/>
              <a:gd name="connsiteY2" fmla="*/ 619280 h 998583"/>
              <a:gd name="connsiteX3" fmla="*/ 566744 w 586279"/>
              <a:gd name="connsiteY3" fmla="*/ 997146 h 998583"/>
              <a:gd name="connsiteX4" fmla="*/ 199410 w 586279"/>
              <a:gd name="connsiteY4" fmla="*/ 724243 h 9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9" h="998583">
                <a:moveTo>
                  <a:pt x="0" y="0"/>
                </a:moveTo>
                <a:cubicBezTo>
                  <a:pt x="171423" y="305267"/>
                  <a:pt x="342846" y="610534"/>
                  <a:pt x="430306" y="713747"/>
                </a:cubicBezTo>
                <a:cubicBezTo>
                  <a:pt x="517767" y="816960"/>
                  <a:pt x="502023" y="572047"/>
                  <a:pt x="524763" y="619280"/>
                </a:cubicBezTo>
                <a:cubicBezTo>
                  <a:pt x="547503" y="666513"/>
                  <a:pt x="620969" y="979652"/>
                  <a:pt x="566744" y="997146"/>
                </a:cubicBezTo>
                <a:cubicBezTo>
                  <a:pt x="512519" y="1014640"/>
                  <a:pt x="355964" y="869441"/>
                  <a:pt x="199410" y="72424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37556" y="3551502"/>
            <a:ext cx="954808" cy="772961"/>
          </a:xfrm>
          <a:custGeom>
            <a:avLst/>
            <a:gdLst>
              <a:gd name="connsiteX0" fmla="*/ 662196 w 954808"/>
              <a:gd name="connsiteY0" fmla="*/ 772961 h 772961"/>
              <a:gd name="connsiteX1" fmla="*/ 945568 w 954808"/>
              <a:gd name="connsiteY1" fmla="*/ 185170 h 772961"/>
              <a:gd name="connsiteX2" fmla="*/ 357833 w 954808"/>
              <a:gd name="connsiteY2" fmla="*/ 6733 h 772961"/>
              <a:gd name="connsiteX3" fmla="*/ 994 w 954808"/>
              <a:gd name="connsiteY3" fmla="*/ 374103 h 772961"/>
              <a:gd name="connsiteX4" fmla="*/ 462786 w 954808"/>
              <a:gd name="connsiteY4" fmla="*/ 688991 h 77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8" h="772961">
                <a:moveTo>
                  <a:pt x="662196" y="772961"/>
                </a:moveTo>
                <a:cubicBezTo>
                  <a:pt x="829245" y="542918"/>
                  <a:pt x="996295" y="312875"/>
                  <a:pt x="945568" y="185170"/>
                </a:cubicBezTo>
                <a:cubicBezTo>
                  <a:pt x="894841" y="57465"/>
                  <a:pt x="515262" y="-24756"/>
                  <a:pt x="357833" y="6733"/>
                </a:cubicBezTo>
                <a:cubicBezTo>
                  <a:pt x="200404" y="38222"/>
                  <a:pt x="-16498" y="260393"/>
                  <a:pt x="994" y="374103"/>
                </a:cubicBezTo>
                <a:cubicBezTo>
                  <a:pt x="18486" y="487813"/>
                  <a:pt x="384072" y="634760"/>
                  <a:pt x="462786" y="688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528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pic>
        <p:nvPicPr>
          <p:cNvPr id="3" name="Picture 2" descr="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0" y="969819"/>
            <a:ext cx="4841394" cy="2959060"/>
          </a:xfrm>
          <a:prstGeom prst="rect">
            <a:avLst/>
          </a:prstGeom>
        </p:spPr>
      </p:pic>
      <p:pic>
        <p:nvPicPr>
          <p:cNvPr id="4" name="Picture 3" descr="fi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212" y="3713309"/>
            <a:ext cx="4892688" cy="2990411"/>
          </a:xfrm>
          <a:prstGeom prst="rect">
            <a:avLst/>
          </a:prstGeom>
        </p:spPr>
      </p:pic>
      <p:sp>
        <p:nvSpPr>
          <p:cNvPr id="5" name="TextBox 4"/>
          <p:cNvSpPr txBox="1"/>
          <p:nvPr/>
        </p:nvSpPr>
        <p:spPr>
          <a:xfrm>
            <a:off x="4802245" y="1423939"/>
            <a:ext cx="4233998" cy="646331"/>
          </a:xfrm>
          <a:prstGeom prst="rect">
            <a:avLst/>
          </a:prstGeom>
          <a:noFill/>
        </p:spPr>
        <p:txBody>
          <a:bodyPr wrap="square" rtlCol="0">
            <a:spAutoFit/>
          </a:bodyPr>
          <a:lstStyle/>
          <a:p>
            <a:r>
              <a:rPr lang="en-US" dirty="0" smtClean="0">
                <a:latin typeface="AhnbergHand"/>
                <a:cs typeface="AhnbergHand"/>
              </a:rPr>
              <a:t>Routing prefixes – growing by some 45,000 prefixes per year</a:t>
            </a:r>
          </a:p>
        </p:txBody>
      </p:sp>
      <p:sp>
        <p:nvSpPr>
          <p:cNvPr id="6" name="Freeform 5"/>
          <p:cNvSpPr/>
          <p:nvPr/>
        </p:nvSpPr>
        <p:spPr>
          <a:xfrm>
            <a:off x="4901126" y="2147455"/>
            <a:ext cx="2039401" cy="7620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4747491"/>
            <a:ext cx="4233998" cy="646331"/>
          </a:xfrm>
          <a:prstGeom prst="rect">
            <a:avLst/>
          </a:prstGeom>
          <a:noFill/>
        </p:spPr>
        <p:txBody>
          <a:bodyPr wrap="square" rtlCol="0">
            <a:spAutoFit/>
          </a:bodyPr>
          <a:lstStyle/>
          <a:p>
            <a:r>
              <a:rPr lang="en-US" dirty="0" smtClean="0">
                <a:latin typeface="AhnbergHand"/>
                <a:cs typeface="AhnbergHand"/>
              </a:rPr>
              <a:t>AS Numbers– growing by some 3,000 prefixes per year</a:t>
            </a:r>
          </a:p>
        </p:txBody>
      </p:sp>
      <p:sp>
        <p:nvSpPr>
          <p:cNvPr id="7" name="Freeform 6"/>
          <p:cNvSpPr/>
          <p:nvPr/>
        </p:nvSpPr>
        <p:spPr>
          <a:xfrm>
            <a:off x="1655020" y="5580303"/>
            <a:ext cx="2712696" cy="792788"/>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58862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11794</TotalTime>
  <Words>2749</Words>
  <Application>Microsoft Macintosh PowerPoint</Application>
  <PresentationFormat>On-screen Show (4:3)</PresentationFormat>
  <Paragraphs>431</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Routing 2014</vt:lpstr>
      <vt:lpstr>Looking through the Routing Lens</vt:lpstr>
      <vt:lpstr>Looking through the Routing Lens</vt:lpstr>
      <vt:lpstr>There is no Routing God!</vt:lpstr>
      <vt:lpstr>PowerPoint Presentation</vt:lpstr>
      <vt:lpstr>PowerPoint Presentation</vt:lpstr>
      <vt:lpstr>2014, as seen at Route Views</vt:lpstr>
      <vt:lpstr>2014, as seen at Route Views</vt:lpstr>
      <vt:lpstr>Routing Indicators for IPv4</vt:lpstr>
      <vt:lpstr>Routing Indicators for IPv4</vt:lpstr>
      <vt:lpstr>Routing Indicators for IPv4</vt:lpstr>
      <vt:lpstr>What happened in 2014 in V4?</vt:lpstr>
      <vt:lpstr>How can the IPv4 network continue to grow when we are running out of IPv4 addresses?</vt:lpstr>
      <vt:lpstr>IPv4 Address Reuse</vt:lpstr>
      <vt:lpstr>IPv4 Address Reuse</vt:lpstr>
      <vt:lpstr>IPv4 in 2014 – Growth is Slowing</vt:lpstr>
      <vt:lpstr>The Route Views view of IPv6</vt:lpstr>
      <vt:lpstr>2014 for IPv6, as seen at Route Views</vt:lpstr>
      <vt:lpstr>Routing Indicators for IPv6</vt:lpstr>
      <vt:lpstr>Routing Indicators for IPv6</vt:lpstr>
      <vt:lpstr>Routing Indicators for IPv6</vt:lpstr>
      <vt:lpstr>IPv6 in 2014</vt:lpstr>
      <vt:lpstr>What to expect</vt:lpstr>
      <vt:lpstr>BGP Size Projections</vt:lpstr>
      <vt:lpstr>V4 - Daily Growth Rates</vt:lpstr>
      <vt:lpstr>V4 - Daily Growth Rates</vt:lpstr>
      <vt:lpstr>V4 - Relative Daily Growth Rates</vt:lpstr>
      <vt:lpstr>V4 - Relative Daily Growth Rates</vt:lpstr>
      <vt:lpstr>IPv4 BGP Table Size predictions</vt:lpstr>
      <vt:lpstr>IPv6 Table Size</vt:lpstr>
      <vt:lpstr>V6 - Daily Growth Rates</vt:lpstr>
      <vt:lpstr>V6 - Daily Growth Rates</vt:lpstr>
      <vt:lpstr>V6 - Relative Growth Rates</vt:lpstr>
      <vt:lpstr>V6 - Relative Growth Rates</vt:lpstr>
      <vt:lpstr>IPv6 BGP Table Size predictions</vt:lpstr>
      <vt:lpstr>BGP Table Growth</vt:lpstr>
      <vt:lpstr>BGP Updates</vt:lpstr>
      <vt:lpstr>Announcements and Withdrawals</vt:lpstr>
      <vt:lpstr>Convergence Performance</vt:lpstr>
      <vt:lpstr>IPv4 Average AS Path Length </vt:lpstr>
      <vt:lpstr>Updates in IPv4 BGP</vt:lpstr>
      <vt:lpstr>V6 Announcements and Withdrawals</vt:lpstr>
      <vt:lpstr>V6 Convergence Performance</vt:lpstr>
      <vt:lpstr>V6 Average AS Path Length </vt:lpstr>
      <vt:lpstr>Updates in IPv6 BGP</vt:lpstr>
      <vt:lpstr>Problem? Not a Problem?</vt:lpstr>
      <vt:lpstr>Inside a router</vt:lpstr>
      <vt:lpstr>Inside a line card</vt:lpstr>
      <vt:lpstr>Inside a line card</vt:lpstr>
      <vt:lpstr>FIB Lookup Memory</vt:lpstr>
      <vt:lpstr>FIB Lookup</vt:lpstr>
      <vt:lpstr>TCAM Memory</vt:lpstr>
      <vt:lpstr>TRIE Lookup</vt:lpstr>
      <vt:lpstr>Memory Tradeoffs</vt:lpstr>
      <vt:lpstr>Memory Tradeoffs</vt:lpstr>
      <vt:lpstr>Size</vt:lpstr>
      <vt:lpstr>Scaling the FIB</vt:lpstr>
      <vt:lpstr>But it’s not just size</vt:lpstr>
      <vt:lpstr>Wireline Speed – Ethernet</vt:lpstr>
      <vt:lpstr>Clock Speed – Processors</vt:lpstr>
      <vt:lpstr>Clock Speed – Processors</vt:lpstr>
      <vt:lpstr>CPU vs Memory Speed</vt:lpstr>
      <vt:lpstr>Speed, Speed, Speed</vt:lpstr>
      <vt:lpstr>Speed, Speed, Speed</vt:lpstr>
      <vt:lpstr>Scaling Speed</vt:lpstr>
      <vt:lpstr>Scaling Speed</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177</cp:revision>
  <dcterms:created xsi:type="dcterms:W3CDTF">2014-04-20T21:49:30Z</dcterms:created>
  <dcterms:modified xsi:type="dcterms:W3CDTF">2015-02-24T22:07:32Z</dcterms:modified>
</cp:coreProperties>
</file>