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62" d="100"/>
          <a:sy n="162" d="100"/>
        </p:scale>
        <p:origin x="-9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24ECC-24FD-A041-BFFB-90EB9A447FAF}" type="datetimeFigureOut">
              <a:rPr lang="en-US" smtClean="0"/>
              <a:t>7/02/15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7AE07-728F-4746-B853-6D9BFDC55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74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24ECC-24FD-A041-BFFB-90EB9A447FAF}" type="datetimeFigureOut">
              <a:rPr lang="en-US" smtClean="0"/>
              <a:t>7/02/15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7AE07-728F-4746-B853-6D9BFDC55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803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24ECC-24FD-A041-BFFB-90EB9A447FAF}" type="datetimeFigureOut">
              <a:rPr lang="en-US" smtClean="0"/>
              <a:t>7/02/15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7AE07-728F-4746-B853-6D9BFDC55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98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24ECC-24FD-A041-BFFB-90EB9A447FAF}" type="datetimeFigureOut">
              <a:rPr lang="en-US" smtClean="0"/>
              <a:t>7/02/15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7AE07-728F-4746-B853-6D9BFDC55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228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24ECC-24FD-A041-BFFB-90EB9A447FAF}" type="datetimeFigureOut">
              <a:rPr lang="en-US" smtClean="0"/>
              <a:t>7/02/15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7AE07-728F-4746-B853-6D9BFDC55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870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24ECC-24FD-A041-BFFB-90EB9A447FAF}" type="datetimeFigureOut">
              <a:rPr lang="en-US" smtClean="0"/>
              <a:t>7/02/15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7AE07-728F-4746-B853-6D9BFDC55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890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24ECC-24FD-A041-BFFB-90EB9A447FAF}" type="datetimeFigureOut">
              <a:rPr lang="en-US" smtClean="0"/>
              <a:t>7/02/15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7AE07-728F-4746-B853-6D9BFDC55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298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24ECC-24FD-A041-BFFB-90EB9A447FAF}" type="datetimeFigureOut">
              <a:rPr lang="en-US" smtClean="0"/>
              <a:t>7/02/15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7AE07-728F-4746-B853-6D9BFDC55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191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24ECC-24FD-A041-BFFB-90EB9A447FAF}" type="datetimeFigureOut">
              <a:rPr lang="en-US" smtClean="0"/>
              <a:t>7/02/15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7AE07-728F-4746-B853-6D9BFDC55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89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24ECC-24FD-A041-BFFB-90EB9A447FAF}" type="datetimeFigureOut">
              <a:rPr lang="en-US" smtClean="0"/>
              <a:t>7/02/15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7AE07-728F-4746-B853-6D9BFDC55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547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24ECC-24FD-A041-BFFB-90EB9A447FAF}" type="datetimeFigureOut">
              <a:rPr lang="en-US" smtClean="0"/>
              <a:t>7/02/15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7AE07-728F-4746-B853-6D9BFDC55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503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024ECC-24FD-A041-BFFB-90EB9A447FAF}" type="datetimeFigureOut">
              <a:rPr lang="en-US" smtClean="0"/>
              <a:t>7/02/15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7AE07-728F-4746-B853-6D9BFDC55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583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Measuring DNSSEC Validation: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 Brief Update on DNSSEC Validation numbers, with </a:t>
            </a:r>
            <a:r>
              <a:rPr lang="en-US" smtClean="0"/>
              <a:t>an Asia </a:t>
            </a:r>
            <a:r>
              <a:rPr lang="en-US" dirty="0" smtClean="0"/>
              <a:t>Focus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826302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en-US" sz="1800" dirty="0" smtClean="0">
                <a:latin typeface="AhnbergHand"/>
                <a:cs typeface="AhnbergHand"/>
              </a:rPr>
              <a:t>Geoff Huston</a:t>
            </a:r>
          </a:p>
          <a:p>
            <a:pPr algn="r"/>
            <a:r>
              <a:rPr lang="en-US" sz="1800" dirty="0" smtClean="0">
                <a:latin typeface="AhnbergHand"/>
                <a:cs typeface="AhnbergHand"/>
              </a:rPr>
              <a:t>APNIC Labs</a:t>
            </a:r>
          </a:p>
          <a:p>
            <a:pPr algn="r"/>
            <a:r>
              <a:rPr lang="en-US" sz="1800" dirty="0" smtClean="0">
                <a:latin typeface="AhnbergHand"/>
                <a:cs typeface="AhnbergHand"/>
              </a:rPr>
              <a:t>January 2015</a:t>
            </a:r>
            <a:endParaRPr lang="en-US" sz="1800" dirty="0">
              <a:latin typeface="AhnbergHand"/>
              <a:cs typeface="AhnbergHand"/>
            </a:endParaRPr>
          </a:p>
        </p:txBody>
      </p:sp>
    </p:spTree>
    <p:extLst>
      <p:ext uri="{BB962C8B-B14F-4D97-AF65-F5344CB8AC3E}">
        <p14:creationId xmlns:p14="http://schemas.microsoft.com/office/powerpoint/2010/main" val="41448048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for Singapore</a:t>
            </a:r>
            <a:endParaRPr lang="en-US" dirty="0"/>
          </a:p>
        </p:txBody>
      </p:sp>
      <p:pic>
        <p:nvPicPr>
          <p:cNvPr id="3" name="Picture 2" descr="Screen Shot 2015-01-23 at 5.40.4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0237"/>
            <a:ext cx="9144000" cy="456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536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Observations about Validation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The population of users who validate DNS responses has been steady at ~12% for the past year.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12% is still three times larger than the count of end users who can use IPv6!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The major factor in </a:t>
            </a:r>
            <a:r>
              <a:rPr lang="en-US" dirty="0"/>
              <a:t>v</a:t>
            </a:r>
            <a:r>
              <a:rPr lang="en-US" dirty="0" smtClean="0"/>
              <a:t>alidating resolvers still lies with Google’s Public DNS service, which is the resolver system that is currently used by ~15% of the world’s users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However, Google’s PDNS is not the entire story for DNSSEC validation. Countries with visible pools of local validating resolvers include: Sweden, Slovenia, Estonia, Denmark, Czech Republic, Luxembourg, Poland, Iceland, Ireland, Finland, Greece, South Africa, Greenland, Iraq, Yemen and Cyprus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124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Shot 2015-01-23 at 6.01.1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69" y="498659"/>
            <a:ext cx="7435299" cy="34860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0821" y="4527349"/>
            <a:ext cx="8628985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0000FF"/>
                </a:solidFill>
              </a:rPr>
              <a:t>http://</a:t>
            </a:r>
            <a:r>
              <a:rPr lang="en-US" sz="4800" dirty="0" err="1" smtClean="0">
                <a:solidFill>
                  <a:srgbClr val="0000FF"/>
                </a:solidFill>
              </a:rPr>
              <a:t>stats.labs.apnic.net</a:t>
            </a:r>
            <a:r>
              <a:rPr lang="en-US" sz="4800" dirty="0" smtClean="0">
                <a:solidFill>
                  <a:srgbClr val="0000FF"/>
                </a:solidFill>
              </a:rPr>
              <a:t>/</a:t>
            </a:r>
            <a:r>
              <a:rPr lang="en-US" sz="4800" dirty="0" err="1" smtClean="0">
                <a:solidFill>
                  <a:srgbClr val="0000FF"/>
                </a:solidFill>
              </a:rPr>
              <a:t>dnssec</a:t>
            </a:r>
            <a:endParaRPr lang="en-US" sz="4800" dirty="0">
              <a:solidFill>
                <a:srgbClr val="0000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3703" y="2127598"/>
            <a:ext cx="2191688" cy="219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451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User Perspective of DNSSEC Validation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 uses DNS resolvers that perform DNSSEC validation?</a:t>
            </a:r>
          </a:p>
          <a:p>
            <a:pPr lvl="1"/>
            <a:r>
              <a:rPr lang="en-US" dirty="0" smtClean="0"/>
              <a:t>We measure the resolver </a:t>
            </a:r>
            <a:r>
              <a:rPr lang="en-US" dirty="0" err="1" smtClean="0"/>
              <a:t>behaviour</a:t>
            </a:r>
            <a:r>
              <a:rPr lang="en-US" dirty="0"/>
              <a:t> </a:t>
            </a:r>
            <a:r>
              <a:rPr lang="en-US" dirty="0" smtClean="0"/>
              <a:t>after passing a user a unique DNS name that is DNSSEC-signed To confirm this we also pass the same user a second unique DNS name that is DNSSEC-signed – badly</a:t>
            </a:r>
          </a:p>
          <a:p>
            <a:pPr lvl="1"/>
            <a:r>
              <a:rPr lang="en-US" dirty="0" smtClean="0"/>
              <a:t>We use Google’s advertisement network* to distribute this test to ~ 500,000 users each day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51919" y="6350374"/>
            <a:ext cx="5566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Our thanks to Google and to </a:t>
            </a:r>
            <a:r>
              <a:rPr lang="en-US" dirty="0" err="1" smtClean="0"/>
              <a:t>Vint</a:t>
            </a:r>
            <a:r>
              <a:rPr lang="en-US" dirty="0" smtClean="0"/>
              <a:t> Cerf’s Research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949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DNSSEC Validation Map</a:t>
            </a:r>
            <a:endParaRPr lang="en-US" dirty="0"/>
          </a:p>
        </p:txBody>
      </p:sp>
      <p:pic>
        <p:nvPicPr>
          <p:cNvPr id="4" name="Picture 3" descr="Screen Shot 2015-01-23 at 2.15.5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5314"/>
            <a:ext cx="9144000" cy="45148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84970" y="5940164"/>
            <a:ext cx="6062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% of users who validate DNS queries, by country, January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858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DNSSEC Validation Map</a:t>
            </a:r>
            <a:endParaRPr lang="en-US" dirty="0"/>
          </a:p>
        </p:txBody>
      </p:sp>
      <p:pic>
        <p:nvPicPr>
          <p:cNvPr id="4" name="Picture 3" descr="Screen Shot 2015-01-23 at 2.15.5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5314"/>
            <a:ext cx="9144000" cy="4514850"/>
          </a:xfrm>
          <a:prstGeom prst="rect">
            <a:avLst/>
          </a:prstGeom>
        </p:spPr>
      </p:pic>
      <p:pic>
        <p:nvPicPr>
          <p:cNvPr id="6" name="Picture 5" descr="Screen Shot 2015-01-23 at 2.30.1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66" y="1083941"/>
            <a:ext cx="7254078" cy="5701252"/>
          </a:xfrm>
          <a:prstGeom prst="rect">
            <a:avLst/>
          </a:prstGeom>
        </p:spPr>
      </p:pic>
      <p:sp>
        <p:nvSpPr>
          <p:cNvPr id="7" name="Freeform 6"/>
          <p:cNvSpPr/>
          <p:nvPr/>
        </p:nvSpPr>
        <p:spPr>
          <a:xfrm>
            <a:off x="6417492" y="1087571"/>
            <a:ext cx="1029328" cy="320028"/>
          </a:xfrm>
          <a:custGeom>
            <a:avLst/>
            <a:gdLst>
              <a:gd name="connsiteX0" fmla="*/ 533783 w 1029328"/>
              <a:gd name="connsiteY0" fmla="*/ 239131 h 320028"/>
              <a:gd name="connsiteX1" fmla="*/ 922072 w 1029328"/>
              <a:gd name="connsiteY1" fmla="*/ 198683 h 320028"/>
              <a:gd name="connsiteX2" fmla="*/ 986786 w 1029328"/>
              <a:gd name="connsiteY2" fmla="*/ 182504 h 320028"/>
              <a:gd name="connsiteX3" fmla="*/ 946340 w 1029328"/>
              <a:gd name="connsiteY3" fmla="*/ 36890 h 320028"/>
              <a:gd name="connsiteX4" fmla="*/ 48422 w 1029328"/>
              <a:gd name="connsiteY4" fmla="*/ 12621 h 320028"/>
              <a:gd name="connsiteX5" fmla="*/ 161673 w 1029328"/>
              <a:gd name="connsiteY5" fmla="*/ 206773 h 320028"/>
              <a:gd name="connsiteX6" fmla="*/ 509515 w 1029328"/>
              <a:gd name="connsiteY6" fmla="*/ 320028 h 320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9328" h="320028">
                <a:moveTo>
                  <a:pt x="533783" y="239131"/>
                </a:moveTo>
                <a:lnTo>
                  <a:pt x="922072" y="198683"/>
                </a:lnTo>
                <a:cubicBezTo>
                  <a:pt x="997573" y="189245"/>
                  <a:pt x="982741" y="209470"/>
                  <a:pt x="986786" y="182504"/>
                </a:cubicBezTo>
                <a:cubicBezTo>
                  <a:pt x="990831" y="155538"/>
                  <a:pt x="1102734" y="65204"/>
                  <a:pt x="946340" y="36890"/>
                </a:cubicBezTo>
                <a:cubicBezTo>
                  <a:pt x="789946" y="8576"/>
                  <a:pt x="179200" y="-15693"/>
                  <a:pt x="48422" y="12621"/>
                </a:cubicBezTo>
                <a:cubicBezTo>
                  <a:pt x="-82356" y="40935"/>
                  <a:pt x="84824" y="155539"/>
                  <a:pt x="161673" y="206773"/>
                </a:cubicBezTo>
                <a:cubicBezTo>
                  <a:pt x="238522" y="258007"/>
                  <a:pt x="374018" y="289017"/>
                  <a:pt x="509515" y="320028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998897" y="268910"/>
            <a:ext cx="330090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latin typeface="AhnbergHand"/>
                <a:cs typeface="AhnbergHand"/>
              </a:rPr>
              <a:t>Yes, Google’s PDNS is a major factor here</a:t>
            </a:r>
            <a:endParaRPr lang="en-US" sz="1050" dirty="0">
              <a:latin typeface="AhnbergHand"/>
              <a:cs typeface="AhnbergHand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7384766" y="651474"/>
            <a:ext cx="887455" cy="709199"/>
          </a:xfrm>
          <a:custGeom>
            <a:avLst/>
            <a:gdLst>
              <a:gd name="connsiteX0" fmla="*/ 598451 w 887455"/>
              <a:gd name="connsiteY0" fmla="*/ 0 h 709199"/>
              <a:gd name="connsiteX1" fmla="*/ 862359 w 887455"/>
              <a:gd name="connsiteY1" fmla="*/ 288628 h 709199"/>
              <a:gd name="connsiteX2" fmla="*/ 45894 w 887455"/>
              <a:gd name="connsiteY2" fmla="*/ 552516 h 709199"/>
              <a:gd name="connsiteX3" fmla="*/ 95377 w 887455"/>
              <a:gd name="connsiteY3" fmla="*/ 437065 h 709199"/>
              <a:gd name="connsiteX4" fmla="*/ 29400 w 887455"/>
              <a:gd name="connsiteY4" fmla="*/ 569009 h 709199"/>
              <a:gd name="connsiteX5" fmla="*/ 219083 w 887455"/>
              <a:gd name="connsiteY5" fmla="*/ 709199 h 709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7455" h="709199">
                <a:moveTo>
                  <a:pt x="598451" y="0"/>
                </a:moveTo>
                <a:cubicBezTo>
                  <a:pt x="776451" y="98271"/>
                  <a:pt x="954452" y="196542"/>
                  <a:pt x="862359" y="288628"/>
                </a:cubicBezTo>
                <a:cubicBezTo>
                  <a:pt x="770266" y="380714"/>
                  <a:pt x="173724" y="527777"/>
                  <a:pt x="45894" y="552516"/>
                </a:cubicBezTo>
                <a:cubicBezTo>
                  <a:pt x="-81936" y="577256"/>
                  <a:pt x="98126" y="434316"/>
                  <a:pt x="95377" y="437065"/>
                </a:cubicBezTo>
                <a:cubicBezTo>
                  <a:pt x="92628" y="439814"/>
                  <a:pt x="8782" y="523653"/>
                  <a:pt x="29400" y="569009"/>
                </a:cubicBezTo>
                <a:cubicBezTo>
                  <a:pt x="50018" y="614365"/>
                  <a:pt x="219083" y="709199"/>
                  <a:pt x="219083" y="709199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857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DNSSEC Validation in Asia</a:t>
            </a:r>
            <a:endParaRPr lang="en-US" dirty="0"/>
          </a:p>
        </p:txBody>
      </p:sp>
      <p:pic>
        <p:nvPicPr>
          <p:cNvPr id="4" name="Content Placeholder 3" descr="Screen Shot 2015-01-23 at 2.16.27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78" b="6278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2928347" y="6247584"/>
            <a:ext cx="6062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% of users who validate DNS queries, by country, January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091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DNSSEC Validation in Asia</a:t>
            </a:r>
            <a:endParaRPr lang="en-US" dirty="0"/>
          </a:p>
        </p:txBody>
      </p:sp>
      <p:pic>
        <p:nvPicPr>
          <p:cNvPr id="4" name="Content Placeholder 3" descr="Screen Shot 2015-01-23 at 2.16.27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78" b="6278"/>
          <a:stretch>
            <a:fillRect/>
          </a:stretch>
        </p:blipFill>
        <p:spPr/>
      </p:pic>
      <p:pic>
        <p:nvPicPr>
          <p:cNvPr id="3" name="Picture 2" descr="Screen Shot 2015-01-23 at 2.16.5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41" y="964532"/>
            <a:ext cx="8117687" cy="579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148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few major changes in the last few months in Asia: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Folk who turned ON validation: </a:t>
            </a:r>
            <a:r>
              <a:rPr lang="en-US" dirty="0" smtClean="0">
                <a:sym typeface="Wingdings"/>
              </a:rPr>
              <a:t></a:t>
            </a:r>
            <a:endParaRPr lang="en-US" dirty="0" smtClean="0"/>
          </a:p>
          <a:p>
            <a:r>
              <a:rPr lang="en-US" dirty="0" smtClean="0"/>
              <a:t>TMNET, Malaysia (AS4877) 60% of users validate (via Google PDNS)</a:t>
            </a:r>
          </a:p>
          <a:p>
            <a:r>
              <a:rPr lang="en-US" dirty="0" smtClean="0"/>
              <a:t>SPARKNZ, New Zealand (AS4771), 16% of users validating, using local resolvers</a:t>
            </a:r>
          </a:p>
          <a:p>
            <a:r>
              <a:rPr lang="en-US" dirty="0" smtClean="0"/>
              <a:t>MCS, Mongolia (AS1782), 15% of users validating (via Google PDNS)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261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few major changes in the last few months in Asia: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Folk who turned OFF validation   </a:t>
            </a:r>
            <a:r>
              <a:rPr lang="en-US" dirty="0" smtClean="0">
                <a:sym typeface="Wingdings"/>
              </a:rPr>
              <a:t></a:t>
            </a:r>
            <a:endParaRPr lang="en-US" dirty="0" smtClean="0"/>
          </a:p>
          <a:p>
            <a:r>
              <a:rPr lang="en-US" dirty="0" err="1" smtClean="0"/>
              <a:t>TeleYemen</a:t>
            </a:r>
            <a:r>
              <a:rPr lang="en-US" dirty="0" smtClean="0"/>
              <a:t>, Yemen, AS12486,  from 80% in 2014 to 40% today</a:t>
            </a:r>
          </a:p>
          <a:p>
            <a:r>
              <a:rPr lang="en-US" dirty="0" smtClean="0"/>
              <a:t>VNPT, Vietnam, AS45899, from 55% in 2014 to 35% today </a:t>
            </a:r>
          </a:p>
          <a:p>
            <a:r>
              <a:rPr lang="en-US" dirty="0" err="1" smtClean="0"/>
              <a:t>Telekomnet</a:t>
            </a:r>
            <a:r>
              <a:rPr lang="en-US" dirty="0" smtClean="0"/>
              <a:t> PT, Indonesia AS 17974, from 30% in 2014 to 7% today</a:t>
            </a:r>
          </a:p>
        </p:txBody>
      </p:sp>
    </p:spTree>
    <p:extLst>
      <p:ext uri="{BB962C8B-B14F-4D97-AF65-F5344CB8AC3E}">
        <p14:creationId xmlns:p14="http://schemas.microsoft.com/office/powerpoint/2010/main" val="1680366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for Singapore</a:t>
            </a:r>
            <a:endParaRPr lang="en-US" dirty="0"/>
          </a:p>
        </p:txBody>
      </p:sp>
      <p:pic>
        <p:nvPicPr>
          <p:cNvPr id="4" name="Content Placeholder 3" descr="Screen Shot 2015-01-23 at 5.39.25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7" r="-1551"/>
          <a:stretch/>
        </p:blipFill>
        <p:spPr>
          <a:xfrm>
            <a:off x="88983" y="1600200"/>
            <a:ext cx="9055017" cy="4525963"/>
          </a:xfrm>
        </p:spPr>
      </p:pic>
    </p:spTree>
    <p:extLst>
      <p:ext uri="{BB962C8B-B14F-4D97-AF65-F5344CB8AC3E}">
        <p14:creationId xmlns:p14="http://schemas.microsoft.com/office/powerpoint/2010/main" val="42498088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990</TotalTime>
  <Words>417</Words>
  <Application>Microsoft Macintosh PowerPoint</Application>
  <PresentationFormat>On-screen Show (4:3)</PresentationFormat>
  <Paragraphs>34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Measuring DNSSEC Validation:  A Brief Update on DNSSEC Validation numbers, with an Asia Focus</vt:lpstr>
      <vt:lpstr>The User Perspective of DNSSEC Validation</vt:lpstr>
      <vt:lpstr>The DNSSEC Validation Map</vt:lpstr>
      <vt:lpstr>The DNSSEC Validation Map</vt:lpstr>
      <vt:lpstr>DNSSEC Validation in Asia</vt:lpstr>
      <vt:lpstr>DNSSEC Validation in Asia</vt:lpstr>
      <vt:lpstr>A few major changes in the last few months in Asia:</vt:lpstr>
      <vt:lpstr>A few major changes in the last few months in Asia:</vt:lpstr>
      <vt:lpstr>And for Singapore</vt:lpstr>
      <vt:lpstr>And for Singapore</vt:lpstr>
      <vt:lpstr>Some Observations about Validation</vt:lpstr>
      <vt:lpstr>PowerPoint Presentation</vt:lpstr>
    </vt:vector>
  </TitlesOfParts>
  <Company>APNIC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Measuring DNSSEC Validation</dc:title>
  <dc:creator>Geoff Huston</dc:creator>
  <cp:lastModifiedBy>Geoff Huston</cp:lastModifiedBy>
  <cp:revision>9</cp:revision>
  <dcterms:created xsi:type="dcterms:W3CDTF">2015-01-23T03:20:26Z</dcterms:created>
  <dcterms:modified xsi:type="dcterms:W3CDTF">2015-02-07T07:49:01Z</dcterms:modified>
</cp:coreProperties>
</file>