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329" r:id="rId2"/>
    <p:sldId id="330" r:id="rId3"/>
    <p:sldId id="331" r:id="rId4"/>
    <p:sldId id="332" r:id="rId5"/>
    <p:sldId id="334" r:id="rId6"/>
    <p:sldId id="333" r:id="rId7"/>
    <p:sldId id="412" r:id="rId8"/>
    <p:sldId id="410" r:id="rId9"/>
    <p:sldId id="411" r:id="rId10"/>
    <p:sldId id="336" r:id="rId11"/>
    <p:sldId id="398" r:id="rId12"/>
    <p:sldId id="400" r:id="rId13"/>
    <p:sldId id="401" r:id="rId14"/>
    <p:sldId id="402" r:id="rId15"/>
    <p:sldId id="403" r:id="rId16"/>
    <p:sldId id="404" r:id="rId17"/>
    <p:sldId id="405" r:id="rId18"/>
    <p:sldId id="406" r:id="rId19"/>
    <p:sldId id="335" r:id="rId20"/>
    <p:sldId id="337" r:id="rId21"/>
    <p:sldId id="392" r:id="rId22"/>
    <p:sldId id="394" r:id="rId23"/>
    <p:sldId id="395" r:id="rId24"/>
    <p:sldId id="413" r:id="rId25"/>
    <p:sldId id="396" r:id="rId26"/>
    <p:sldId id="338" r:id="rId27"/>
    <p:sldId id="339" r:id="rId28"/>
    <p:sldId id="416" r:id="rId29"/>
    <p:sldId id="417" r:id="rId30"/>
    <p:sldId id="341" r:id="rId31"/>
    <p:sldId id="342" r:id="rId32"/>
    <p:sldId id="344" r:id="rId33"/>
    <p:sldId id="346" r:id="rId34"/>
    <p:sldId id="347" r:id="rId35"/>
    <p:sldId id="349" r:id="rId36"/>
    <p:sldId id="350" r:id="rId37"/>
    <p:sldId id="414" r:id="rId38"/>
    <p:sldId id="352" r:id="rId39"/>
    <p:sldId id="353" r:id="rId40"/>
    <p:sldId id="354" r:id="rId41"/>
    <p:sldId id="355" r:id="rId42"/>
    <p:sldId id="356" r:id="rId43"/>
    <p:sldId id="415" r:id="rId44"/>
    <p:sldId id="358" r:id="rId45"/>
    <p:sldId id="361" r:id="rId46"/>
    <p:sldId id="362" r:id="rId47"/>
    <p:sldId id="363" r:id="rId48"/>
    <p:sldId id="365" r:id="rId49"/>
    <p:sldId id="366" r:id="rId50"/>
    <p:sldId id="367" r:id="rId51"/>
    <p:sldId id="368" r:id="rId52"/>
    <p:sldId id="369" r:id="rId53"/>
    <p:sldId id="370" r:id="rId54"/>
    <p:sldId id="371" r:id="rId55"/>
    <p:sldId id="372" r:id="rId56"/>
    <p:sldId id="374" r:id="rId57"/>
    <p:sldId id="375" r:id="rId58"/>
    <p:sldId id="376" r:id="rId59"/>
    <p:sldId id="377" r:id="rId60"/>
    <p:sldId id="378" r:id="rId61"/>
    <p:sldId id="379" r:id="rId62"/>
    <p:sldId id="380" r:id="rId63"/>
    <p:sldId id="381" r:id="rId64"/>
    <p:sldId id="382" r:id="rId65"/>
    <p:sldId id="383" r:id="rId66"/>
    <p:sldId id="384" r:id="rId67"/>
    <p:sldId id="385" r:id="rId68"/>
    <p:sldId id="386" r:id="rId69"/>
    <p:sldId id="387" r:id="rId70"/>
    <p:sldId id="407" r:id="rId71"/>
    <p:sldId id="408" r:id="rId72"/>
    <p:sldId id="409" r:id="rId73"/>
    <p:sldId id="388" r:id="rId74"/>
    <p:sldId id="389" r:id="rId75"/>
    <p:sldId id="390" r:id="rId76"/>
    <p:sldId id="391"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C28D"/>
    <a:srgbClr val="4C7F5C"/>
    <a:srgbClr val="D4D601"/>
    <a:srgbClr val="FF45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65" d="100"/>
          <a:sy n="165" d="100"/>
        </p:scale>
        <p:origin x="-81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F83D64-1CFF-AA49-98B9-E782DFA8B030}" type="datetimeFigureOut">
              <a:rPr lang="en-US" smtClean="0"/>
              <a:t>29/01/15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DDF4D-5B03-1747-BE3E-5EB8B81E718F}" type="slidenum">
              <a:rPr lang="en-US" smtClean="0"/>
              <a:t>‹#›</a:t>
            </a:fld>
            <a:endParaRPr lang="en-US"/>
          </a:p>
        </p:txBody>
      </p:sp>
    </p:spTree>
    <p:extLst>
      <p:ext uri="{BB962C8B-B14F-4D97-AF65-F5344CB8AC3E}">
        <p14:creationId xmlns:p14="http://schemas.microsoft.com/office/powerpoint/2010/main" val="22043045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29/01/15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08772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29/01/15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112631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29/01/15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54965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29/01/15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79942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50EB0045-C9A7-4346-9470-D1A44252D70F}" type="datetimeFigureOut">
              <a:rPr lang="en-US" smtClean="0"/>
              <a:t>29/01/15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33668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50EB0045-C9A7-4346-9470-D1A44252D70F}" type="datetimeFigureOut">
              <a:rPr lang="en-US" smtClean="0"/>
              <a:t>29/01/15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90040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50EB0045-C9A7-4346-9470-D1A44252D70F}" type="datetimeFigureOut">
              <a:rPr lang="en-US" smtClean="0"/>
              <a:t>29/01/15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89455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50EB0045-C9A7-4346-9470-D1A44252D70F}" type="datetimeFigureOut">
              <a:rPr lang="en-US" smtClean="0"/>
              <a:t>29/01/15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108416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B0045-C9A7-4346-9470-D1A44252D70F}" type="datetimeFigureOut">
              <a:rPr lang="en-US" smtClean="0"/>
              <a:t>29/01/15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50468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EB0045-C9A7-4346-9470-D1A44252D70F}" type="datetimeFigureOut">
              <a:rPr lang="en-US" smtClean="0"/>
              <a:t>29/01/15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63911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EB0045-C9A7-4346-9470-D1A44252D70F}" type="datetimeFigureOut">
              <a:rPr lang="en-US" smtClean="0"/>
              <a:t>29/01/15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087687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B0045-C9A7-4346-9470-D1A44252D70F}" type="datetimeFigureOut">
              <a:rPr lang="en-US" smtClean="0"/>
              <a:t>29/01/15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2B737-498F-2B47-8DCD-28A3FDCFEA71}" type="slidenum">
              <a:rPr lang="en-US" smtClean="0"/>
              <a:t>‹#›</a:t>
            </a:fld>
            <a:endParaRPr lang="en-US"/>
          </a:p>
        </p:txBody>
      </p:sp>
    </p:spTree>
    <p:extLst>
      <p:ext uri="{BB962C8B-B14F-4D97-AF65-F5344CB8AC3E}">
        <p14:creationId xmlns:p14="http://schemas.microsoft.com/office/powerpoint/2010/main" val="162351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accent6">
              <a:lumMod val="50000"/>
            </a:schemeClr>
          </a:solidFill>
          <a:latin typeface="Powderfinger Typ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730" y="2130425"/>
            <a:ext cx="8595552" cy="1470025"/>
          </a:xfrm>
        </p:spPr>
        <p:txBody>
          <a:bodyPr>
            <a:normAutofit/>
          </a:bodyPr>
          <a:lstStyle/>
          <a:p>
            <a:r>
              <a:rPr lang="en-US" dirty="0" smtClean="0">
                <a:latin typeface="Powderfinger Type"/>
                <a:cs typeface="Powderfinger Type"/>
              </a:rPr>
              <a:t>That 512K Route </a:t>
            </a:r>
            <a:r>
              <a:rPr lang="en-US" dirty="0">
                <a:cs typeface="Powderfinger Type"/>
              </a:rPr>
              <a:t>T</a:t>
            </a:r>
            <a:r>
              <a:rPr lang="en-US" dirty="0" smtClean="0">
                <a:latin typeface="Powderfinger Type"/>
                <a:cs typeface="Powderfinger Type"/>
              </a:rPr>
              <a:t>hing</a:t>
            </a:r>
            <a:endParaRPr lang="en-US" dirty="0">
              <a:latin typeface="Powderfinger Type"/>
              <a:cs typeface="Powderfinger Type"/>
            </a:endParaRPr>
          </a:p>
        </p:txBody>
      </p:sp>
      <p:sp>
        <p:nvSpPr>
          <p:cNvPr id="3" name="Subtitle 2"/>
          <p:cNvSpPr>
            <a:spLocks noGrp="1"/>
          </p:cNvSpPr>
          <p:nvPr>
            <p:ph type="subTitle" idx="1"/>
          </p:nvPr>
        </p:nvSpPr>
        <p:spPr>
          <a:xfrm>
            <a:off x="2515482" y="4632781"/>
            <a:ext cx="6400800" cy="1752600"/>
          </a:xfrm>
        </p:spPr>
        <p:txBody>
          <a:bodyPr>
            <a:normAutofit/>
          </a:bodyPr>
          <a:lstStyle/>
          <a:p>
            <a:pPr algn="r"/>
            <a:r>
              <a:rPr lang="en-US" sz="1800" dirty="0" smtClean="0">
                <a:solidFill>
                  <a:schemeClr val="bg1">
                    <a:lumMod val="50000"/>
                  </a:schemeClr>
                </a:solidFill>
                <a:latin typeface="AhnbergHand"/>
                <a:cs typeface="AhnbergHand"/>
              </a:rPr>
              <a:t>Geoff Huston</a:t>
            </a:r>
          </a:p>
          <a:p>
            <a:pPr algn="r"/>
            <a:r>
              <a:rPr lang="en-US" sz="1800" dirty="0" smtClean="0">
                <a:solidFill>
                  <a:schemeClr val="bg1">
                    <a:lumMod val="50000"/>
                  </a:schemeClr>
                </a:solidFill>
                <a:latin typeface="AhnbergHand"/>
                <a:cs typeface="AhnbergHand"/>
              </a:rPr>
              <a:t>APNIC</a:t>
            </a:r>
          </a:p>
        </p:txBody>
      </p:sp>
    </p:spTree>
    <p:extLst>
      <p:ext uri="{BB962C8B-B14F-4D97-AF65-F5344CB8AC3E}">
        <p14:creationId xmlns:p14="http://schemas.microsoft.com/office/powerpoint/2010/main" val="376883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36" y="98322"/>
            <a:ext cx="4059034" cy="415498"/>
          </a:xfrm>
          <a:prstGeom prst="rect">
            <a:avLst/>
          </a:prstGeom>
          <a:noFill/>
        </p:spPr>
        <p:txBody>
          <a:bodyPr wrap="square" rtlCol="0">
            <a:spAutoFit/>
          </a:bodyPr>
          <a:lstStyle/>
          <a:p>
            <a:r>
              <a:rPr lang="en-US" sz="1050" dirty="0"/>
              <a:t>http://</a:t>
            </a:r>
            <a:r>
              <a:rPr lang="en-US" sz="1050" dirty="0" err="1"/>
              <a:t>www.cisco.com</a:t>
            </a:r>
            <a:r>
              <a:rPr lang="en-US" sz="1050" dirty="0"/>
              <a:t>/c/en/us/support/docs/switches/catalyst-6500-series-switches/116132-problem-catalyst6500-00.html</a:t>
            </a:r>
          </a:p>
        </p:txBody>
      </p:sp>
      <p:pic>
        <p:nvPicPr>
          <p:cNvPr id="5" name="Picture 4" descr="Screen Shot 2014-08-28 at 10.28.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61" y="491918"/>
            <a:ext cx="3737783" cy="3391824"/>
          </a:xfrm>
          <a:prstGeom prst="rect">
            <a:avLst/>
          </a:prstGeom>
        </p:spPr>
      </p:pic>
      <p:pic>
        <p:nvPicPr>
          <p:cNvPr id="6" name="Picture 5" descr="Screen Shot 2014-08-28 at 10.29.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387"/>
            <a:ext cx="4572000" cy="461507"/>
          </a:xfrm>
          <a:prstGeom prst="rect">
            <a:avLst/>
          </a:prstGeom>
        </p:spPr>
      </p:pic>
      <p:pic>
        <p:nvPicPr>
          <p:cNvPr id="7" name="Picture 6" descr="Screen Shot 2014-08-28 at 10.38.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94193"/>
            <a:ext cx="4238796" cy="3179097"/>
          </a:xfrm>
          <a:prstGeom prst="rect">
            <a:avLst/>
          </a:prstGeom>
        </p:spPr>
      </p:pic>
      <p:sp>
        <p:nvSpPr>
          <p:cNvPr id="8" name="TextBox 7"/>
          <p:cNvSpPr txBox="1"/>
          <p:nvPr/>
        </p:nvSpPr>
        <p:spPr>
          <a:xfrm>
            <a:off x="4793226" y="1769806"/>
            <a:ext cx="3949290" cy="507831"/>
          </a:xfrm>
          <a:prstGeom prst="rect">
            <a:avLst/>
          </a:prstGeom>
          <a:noFill/>
        </p:spPr>
        <p:txBody>
          <a:bodyPr wrap="square" rtlCol="0">
            <a:spAutoFit/>
          </a:bodyPr>
          <a:lstStyle/>
          <a:p>
            <a:r>
              <a:rPr lang="en-US" sz="900" dirty="0"/>
              <a:t>http://</a:t>
            </a:r>
            <a:r>
              <a:rPr lang="en-US" sz="900" dirty="0" err="1"/>
              <a:t>www.brocade.com</a:t>
            </a:r>
            <a:r>
              <a:rPr lang="en-US" sz="900" dirty="0"/>
              <a:t>/downloads/documents/</a:t>
            </a:r>
            <a:r>
              <a:rPr lang="en-US" sz="900" dirty="0" err="1"/>
              <a:t>html_product_manuals</a:t>
            </a:r>
            <a:r>
              <a:rPr lang="en-US" sz="900" dirty="0"/>
              <a:t>/NI_05600_ADMIN/</a:t>
            </a:r>
            <a:r>
              <a:rPr lang="en-US" sz="900" dirty="0" err="1"/>
              <a:t>wwhelp</a:t>
            </a:r>
            <a:r>
              <a:rPr lang="en-US" sz="900" dirty="0"/>
              <a:t>/</a:t>
            </a:r>
            <a:r>
              <a:rPr lang="en-US" sz="900" dirty="0" err="1"/>
              <a:t>wwhimpl</a:t>
            </a:r>
            <a:r>
              <a:rPr lang="en-US" sz="900" dirty="0"/>
              <a:t>/common/html/</a:t>
            </a:r>
            <a:r>
              <a:rPr lang="en-US" sz="900" dirty="0" err="1"/>
              <a:t>wwhelp.htm#context</a:t>
            </a:r>
            <a:r>
              <a:rPr lang="en-US" sz="900" dirty="0"/>
              <a:t>=</a:t>
            </a:r>
            <a:r>
              <a:rPr lang="en-US" sz="900" dirty="0" err="1"/>
              <a:t>Admin_Guide&amp;file</a:t>
            </a:r>
            <a:r>
              <a:rPr lang="en-US" sz="900" dirty="0"/>
              <a:t>=CAM_part.11.2.html</a:t>
            </a:r>
          </a:p>
        </p:txBody>
      </p:sp>
      <p:pic>
        <p:nvPicPr>
          <p:cNvPr id="9" name="Picture 8" descr="Screen Shot 2014-08-28 at 10.39.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064" y="5298990"/>
            <a:ext cx="5415935" cy="1559010"/>
          </a:xfrm>
          <a:prstGeom prst="rect">
            <a:avLst/>
          </a:prstGeom>
        </p:spPr>
      </p:pic>
      <p:sp>
        <p:nvSpPr>
          <p:cNvPr id="10" name="Freeform 9"/>
          <p:cNvSpPr/>
          <p:nvPr/>
        </p:nvSpPr>
        <p:spPr>
          <a:xfrm>
            <a:off x="3769134" y="5921965"/>
            <a:ext cx="1097834" cy="597543"/>
          </a:xfrm>
          <a:custGeom>
            <a:avLst/>
            <a:gdLst>
              <a:gd name="connsiteX0" fmla="*/ 1024092 w 1097834"/>
              <a:gd name="connsiteY0" fmla="*/ 419841 h 597543"/>
              <a:gd name="connsiteX1" fmla="*/ 974931 w 1097834"/>
              <a:gd name="connsiteY1" fmla="*/ 92100 h 597543"/>
              <a:gd name="connsiteX2" fmla="*/ 90027 w 1097834"/>
              <a:gd name="connsiteY2" fmla="*/ 26551 h 597543"/>
              <a:gd name="connsiteX3" fmla="*/ 49060 w 1097834"/>
              <a:gd name="connsiteY3" fmla="*/ 477196 h 597543"/>
              <a:gd name="connsiteX4" fmla="*/ 262092 w 1097834"/>
              <a:gd name="connsiteY4" fmla="*/ 583712 h 597543"/>
              <a:gd name="connsiteX5" fmla="*/ 868414 w 1097834"/>
              <a:gd name="connsiteY5" fmla="*/ 583712 h 597543"/>
              <a:gd name="connsiteX6" fmla="*/ 1097834 w 1097834"/>
              <a:gd name="connsiteY6" fmla="*/ 469003 h 59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834" h="597543">
                <a:moveTo>
                  <a:pt x="1024092" y="419841"/>
                </a:moveTo>
                <a:cubicBezTo>
                  <a:pt x="1077350" y="288744"/>
                  <a:pt x="1130609" y="157648"/>
                  <a:pt x="974931" y="92100"/>
                </a:cubicBezTo>
                <a:cubicBezTo>
                  <a:pt x="819253" y="26552"/>
                  <a:pt x="244339" y="-37632"/>
                  <a:pt x="90027" y="26551"/>
                </a:cubicBezTo>
                <a:cubicBezTo>
                  <a:pt x="-64285" y="90734"/>
                  <a:pt x="20383" y="384336"/>
                  <a:pt x="49060" y="477196"/>
                </a:cubicBezTo>
                <a:cubicBezTo>
                  <a:pt x="77737" y="570056"/>
                  <a:pt x="125533" y="565959"/>
                  <a:pt x="262092" y="583712"/>
                </a:cubicBezTo>
                <a:cubicBezTo>
                  <a:pt x="398651" y="601465"/>
                  <a:pt x="729124" y="602830"/>
                  <a:pt x="868414" y="583712"/>
                </a:cubicBezTo>
                <a:cubicBezTo>
                  <a:pt x="1007704" y="564594"/>
                  <a:pt x="1097834" y="469003"/>
                  <a:pt x="1097834" y="4690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991419" y="4752258"/>
            <a:ext cx="1553655" cy="369332"/>
          </a:xfrm>
          <a:prstGeom prst="rect">
            <a:avLst/>
          </a:prstGeom>
          <a:noFill/>
        </p:spPr>
        <p:txBody>
          <a:bodyPr wrap="none" rtlCol="0">
            <a:spAutoFit/>
          </a:bodyPr>
          <a:lstStyle/>
          <a:p>
            <a:r>
              <a:rPr lang="en-US" dirty="0" smtClean="0"/>
              <a:t>Cisco Cat 6500</a:t>
            </a:r>
            <a:endParaRPr lang="en-US" dirty="0"/>
          </a:p>
        </p:txBody>
      </p:sp>
      <p:sp>
        <p:nvSpPr>
          <p:cNvPr id="13" name="TextBox 12"/>
          <p:cNvSpPr txBox="1"/>
          <p:nvPr/>
        </p:nvSpPr>
        <p:spPr>
          <a:xfrm>
            <a:off x="5158658" y="1421777"/>
            <a:ext cx="2226428" cy="369332"/>
          </a:xfrm>
          <a:prstGeom prst="rect">
            <a:avLst/>
          </a:prstGeom>
          <a:noFill/>
        </p:spPr>
        <p:txBody>
          <a:bodyPr wrap="none" rtlCol="0">
            <a:spAutoFit/>
          </a:bodyPr>
          <a:lstStyle/>
          <a:p>
            <a:r>
              <a:rPr lang="en-US" dirty="0" smtClean="0"/>
              <a:t>Brocade </a:t>
            </a:r>
            <a:r>
              <a:rPr lang="en-US" dirty="0" err="1" smtClean="0"/>
              <a:t>NetIron</a:t>
            </a:r>
            <a:r>
              <a:rPr lang="en-US" dirty="0" smtClean="0"/>
              <a:t> XMR</a:t>
            </a:r>
            <a:endParaRPr lang="en-US" dirty="0"/>
          </a:p>
        </p:txBody>
      </p:sp>
      <p:sp>
        <p:nvSpPr>
          <p:cNvPr id="2" name="TextBox 1"/>
          <p:cNvSpPr txBox="1"/>
          <p:nvPr/>
        </p:nvSpPr>
        <p:spPr>
          <a:xfrm>
            <a:off x="4572000" y="198902"/>
            <a:ext cx="4185700" cy="1015663"/>
          </a:xfrm>
          <a:prstGeom prst="rect">
            <a:avLst/>
          </a:prstGeom>
          <a:noFill/>
        </p:spPr>
        <p:txBody>
          <a:bodyPr wrap="none" rtlCol="0">
            <a:spAutoFit/>
          </a:bodyPr>
          <a:lstStyle/>
          <a:p>
            <a:r>
              <a:rPr lang="en-US" sz="2000" dirty="0" smtClean="0">
                <a:solidFill>
                  <a:schemeClr val="accent6">
                    <a:lumMod val="50000"/>
                  </a:schemeClr>
                </a:solidFill>
                <a:latin typeface="Powderfinger Type"/>
                <a:cs typeface="Powderfinger Type"/>
              </a:rPr>
              <a:t>512K is a default constant</a:t>
            </a:r>
          </a:p>
          <a:p>
            <a:r>
              <a:rPr lang="en-US" sz="2000" dirty="0">
                <a:solidFill>
                  <a:schemeClr val="accent6">
                    <a:lumMod val="50000"/>
                  </a:schemeClr>
                </a:solidFill>
                <a:latin typeface="Powderfinger Type"/>
                <a:cs typeface="Powderfinger Type"/>
              </a:rPr>
              <a:t>i</a:t>
            </a:r>
            <a:r>
              <a:rPr lang="en-US" sz="2000" dirty="0" smtClean="0">
                <a:solidFill>
                  <a:schemeClr val="accent6">
                    <a:lumMod val="50000"/>
                  </a:schemeClr>
                </a:solidFill>
                <a:latin typeface="Powderfinger Type"/>
                <a:cs typeface="Powderfinger Type"/>
              </a:rPr>
              <a:t>n some of the more mature</a:t>
            </a:r>
          </a:p>
          <a:p>
            <a:r>
              <a:rPr lang="en-US" sz="2000" dirty="0" smtClean="0">
                <a:solidFill>
                  <a:schemeClr val="accent6">
                    <a:lumMod val="50000"/>
                  </a:schemeClr>
                </a:solidFill>
                <a:latin typeface="Powderfinger Type"/>
                <a:cs typeface="Powderfinger Type"/>
              </a:rPr>
              <a:t>Cisco</a:t>
            </a:r>
            <a:r>
              <a:rPr lang="en-US" sz="2000" dirty="0">
                <a:solidFill>
                  <a:schemeClr val="accent6">
                    <a:lumMod val="50000"/>
                  </a:schemeClr>
                </a:solidFill>
                <a:latin typeface="Powderfinger Type"/>
                <a:cs typeface="Powderfinger Type"/>
              </a:rPr>
              <a:t> </a:t>
            </a:r>
            <a:r>
              <a:rPr lang="en-US" sz="2000" dirty="0" smtClean="0">
                <a:solidFill>
                  <a:schemeClr val="accent6">
                    <a:lumMod val="50000"/>
                  </a:schemeClr>
                </a:solidFill>
                <a:latin typeface="Powderfinger Type"/>
                <a:cs typeface="Powderfinger Type"/>
              </a:rPr>
              <a:t>and Brocade products</a:t>
            </a:r>
            <a:endParaRPr lang="en-US" sz="2000" dirty="0">
              <a:solidFill>
                <a:schemeClr val="accent6">
                  <a:lumMod val="50000"/>
                </a:schemeClr>
              </a:solidFill>
              <a:latin typeface="Powderfinger Type"/>
              <a:cs typeface="Powderfinger Type"/>
            </a:endParaRPr>
          </a:p>
        </p:txBody>
      </p:sp>
      <p:sp>
        <p:nvSpPr>
          <p:cNvPr id="3" name="Freeform 2"/>
          <p:cNvSpPr/>
          <p:nvPr/>
        </p:nvSpPr>
        <p:spPr>
          <a:xfrm>
            <a:off x="1030396" y="3538907"/>
            <a:ext cx="2992209" cy="371815"/>
          </a:xfrm>
          <a:custGeom>
            <a:avLst/>
            <a:gdLst>
              <a:gd name="connsiteX0" fmla="*/ 296538 w 2992209"/>
              <a:gd name="connsiteY0" fmla="*/ 34029 h 371815"/>
              <a:gd name="connsiteX1" fmla="*/ 12195 w 2992209"/>
              <a:gd name="connsiteY1" fmla="*/ 214098 h 371815"/>
              <a:gd name="connsiteX2" fmla="*/ 656706 w 2992209"/>
              <a:gd name="connsiteY2" fmla="*/ 356257 h 371815"/>
              <a:gd name="connsiteX3" fmla="*/ 2675542 w 2992209"/>
              <a:gd name="connsiteY3" fmla="*/ 346780 h 371815"/>
              <a:gd name="connsiteX4" fmla="*/ 2912495 w 2992209"/>
              <a:gd name="connsiteY4" fmla="*/ 166711 h 371815"/>
              <a:gd name="connsiteX5" fmla="*/ 1917294 w 2992209"/>
              <a:gd name="connsiteY5" fmla="*/ 5597 h 371815"/>
              <a:gd name="connsiteX6" fmla="*/ 2717 w 2992209"/>
              <a:gd name="connsiteY6" fmla="*/ 34029 h 37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2209" h="371815">
                <a:moveTo>
                  <a:pt x="296538" y="34029"/>
                </a:moveTo>
                <a:cubicBezTo>
                  <a:pt x="124352" y="97211"/>
                  <a:pt x="-47833" y="160393"/>
                  <a:pt x="12195" y="214098"/>
                </a:cubicBezTo>
                <a:cubicBezTo>
                  <a:pt x="72223" y="267803"/>
                  <a:pt x="212815" y="334143"/>
                  <a:pt x="656706" y="356257"/>
                </a:cubicBezTo>
                <a:cubicBezTo>
                  <a:pt x="1100597" y="378371"/>
                  <a:pt x="2299577" y="378371"/>
                  <a:pt x="2675542" y="346780"/>
                </a:cubicBezTo>
                <a:cubicBezTo>
                  <a:pt x="3051507" y="315189"/>
                  <a:pt x="3038870" y="223575"/>
                  <a:pt x="2912495" y="166711"/>
                </a:cubicBezTo>
                <a:cubicBezTo>
                  <a:pt x="2786120" y="109847"/>
                  <a:pt x="2402257" y="27711"/>
                  <a:pt x="1917294" y="5597"/>
                </a:cubicBezTo>
                <a:cubicBezTo>
                  <a:pt x="1432331" y="-16517"/>
                  <a:pt x="2717" y="34029"/>
                  <a:pt x="2717" y="340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1544931" y="3923596"/>
            <a:ext cx="812672" cy="567369"/>
          </a:xfrm>
          <a:custGeom>
            <a:avLst/>
            <a:gdLst>
              <a:gd name="connsiteX0" fmla="*/ 113737 w 812672"/>
              <a:gd name="connsiteY0" fmla="*/ 104250 h 567369"/>
              <a:gd name="connsiteX1" fmla="*/ 123215 w 812672"/>
              <a:gd name="connsiteY1" fmla="*/ 435955 h 567369"/>
              <a:gd name="connsiteX2" fmla="*/ 682423 w 812672"/>
              <a:gd name="connsiteY2" fmla="*/ 559160 h 567369"/>
              <a:gd name="connsiteX3" fmla="*/ 758248 w 812672"/>
              <a:gd name="connsiteY3" fmla="*/ 227455 h 567369"/>
              <a:gd name="connsiteX4" fmla="*/ 0 w 812672"/>
              <a:gd name="connsiteY4" fmla="*/ 0 h 56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72" h="567369">
                <a:moveTo>
                  <a:pt x="113737" y="104250"/>
                </a:moveTo>
                <a:cubicBezTo>
                  <a:pt x="71085" y="232193"/>
                  <a:pt x="28434" y="360137"/>
                  <a:pt x="123215" y="435955"/>
                </a:cubicBezTo>
                <a:cubicBezTo>
                  <a:pt x="217996" y="511773"/>
                  <a:pt x="576584" y="593910"/>
                  <a:pt x="682423" y="559160"/>
                </a:cubicBezTo>
                <a:cubicBezTo>
                  <a:pt x="788262" y="524410"/>
                  <a:pt x="871985" y="320648"/>
                  <a:pt x="758248" y="227455"/>
                </a:cubicBezTo>
                <a:cubicBezTo>
                  <a:pt x="644511" y="134262"/>
                  <a:pt x="0" y="0"/>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359927" y="4928188"/>
            <a:ext cx="2604764" cy="409738"/>
          </a:xfrm>
          <a:custGeom>
            <a:avLst/>
            <a:gdLst>
              <a:gd name="connsiteX0" fmla="*/ 227475 w 2604764"/>
              <a:gd name="connsiteY0" fmla="*/ 66341 h 409738"/>
              <a:gd name="connsiteX1" fmla="*/ 142172 w 2604764"/>
              <a:gd name="connsiteY1" fmla="*/ 312750 h 409738"/>
              <a:gd name="connsiteX2" fmla="*/ 1108939 w 2604764"/>
              <a:gd name="connsiteY2" fmla="*/ 407523 h 409738"/>
              <a:gd name="connsiteX3" fmla="*/ 2416917 w 2604764"/>
              <a:gd name="connsiteY3" fmla="*/ 360137 h 409738"/>
              <a:gd name="connsiteX4" fmla="*/ 2407439 w 2604764"/>
              <a:gd name="connsiteY4" fmla="*/ 151636 h 409738"/>
              <a:gd name="connsiteX5" fmla="*/ 644511 w 2604764"/>
              <a:gd name="connsiteY5" fmla="*/ 37909 h 409738"/>
              <a:gd name="connsiteX6" fmla="*/ 0 w 2604764"/>
              <a:gd name="connsiteY6" fmla="*/ 0 h 40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764" h="409738">
                <a:moveTo>
                  <a:pt x="227475" y="66341"/>
                </a:moveTo>
                <a:cubicBezTo>
                  <a:pt x="111368" y="161113"/>
                  <a:pt x="-4739" y="255886"/>
                  <a:pt x="142172" y="312750"/>
                </a:cubicBezTo>
                <a:cubicBezTo>
                  <a:pt x="289083" y="369614"/>
                  <a:pt x="729815" y="399625"/>
                  <a:pt x="1108939" y="407523"/>
                </a:cubicBezTo>
                <a:cubicBezTo>
                  <a:pt x="1488063" y="415421"/>
                  <a:pt x="2200500" y="402785"/>
                  <a:pt x="2416917" y="360137"/>
                </a:cubicBezTo>
                <a:cubicBezTo>
                  <a:pt x="2633334" y="317489"/>
                  <a:pt x="2702840" y="205341"/>
                  <a:pt x="2407439" y="151636"/>
                </a:cubicBezTo>
                <a:cubicBezTo>
                  <a:pt x="2112038" y="97931"/>
                  <a:pt x="644511" y="37909"/>
                  <a:pt x="644511" y="37909"/>
                </a:cubicBez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74865" y="3414543"/>
            <a:ext cx="812075" cy="569880"/>
          </a:xfrm>
          <a:custGeom>
            <a:avLst/>
            <a:gdLst>
              <a:gd name="connsiteX0" fmla="*/ 748770 w 812075"/>
              <a:gd name="connsiteY0" fmla="*/ 300553 h 569880"/>
              <a:gd name="connsiteX1" fmla="*/ 767726 w 812075"/>
              <a:gd name="connsiteY1" fmla="*/ 253166 h 569880"/>
              <a:gd name="connsiteX2" fmla="*/ 246431 w 812075"/>
              <a:gd name="connsiteY2" fmla="*/ 6757 h 569880"/>
              <a:gd name="connsiteX3" fmla="*/ 151650 w 812075"/>
              <a:gd name="connsiteY3" fmla="*/ 556439 h 569880"/>
              <a:gd name="connsiteX4" fmla="*/ 312777 w 812075"/>
              <a:gd name="connsiteY4" fmla="*/ 414280 h 569880"/>
              <a:gd name="connsiteX5" fmla="*/ 151650 w 812075"/>
              <a:gd name="connsiteY5" fmla="*/ 565916 h 569880"/>
              <a:gd name="connsiteX6" fmla="*/ 0 w 812075"/>
              <a:gd name="connsiteY6" fmla="*/ 404803 h 5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075" h="569880">
                <a:moveTo>
                  <a:pt x="748770" y="300553"/>
                </a:moveTo>
                <a:cubicBezTo>
                  <a:pt x="800109" y="301342"/>
                  <a:pt x="851449" y="302132"/>
                  <a:pt x="767726" y="253166"/>
                </a:cubicBezTo>
                <a:cubicBezTo>
                  <a:pt x="684003" y="204200"/>
                  <a:pt x="349110" y="-43788"/>
                  <a:pt x="246431" y="6757"/>
                </a:cubicBezTo>
                <a:cubicBezTo>
                  <a:pt x="143752" y="57302"/>
                  <a:pt x="140592" y="488519"/>
                  <a:pt x="151650" y="556439"/>
                </a:cubicBezTo>
                <a:cubicBezTo>
                  <a:pt x="162708" y="624360"/>
                  <a:pt x="312777" y="412701"/>
                  <a:pt x="312777" y="414280"/>
                </a:cubicBezTo>
                <a:cubicBezTo>
                  <a:pt x="312777" y="415859"/>
                  <a:pt x="203779" y="567495"/>
                  <a:pt x="151650" y="565916"/>
                </a:cubicBezTo>
                <a:cubicBezTo>
                  <a:pt x="99521" y="564337"/>
                  <a:pt x="0" y="404803"/>
                  <a:pt x="0" y="4048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440059" y="4863730"/>
            <a:ext cx="967259" cy="1166192"/>
          </a:xfrm>
          <a:custGeom>
            <a:avLst/>
            <a:gdLst>
              <a:gd name="connsiteX0" fmla="*/ 967259 w 967259"/>
              <a:gd name="connsiteY0" fmla="*/ 197140 h 1166192"/>
              <a:gd name="connsiteX1" fmla="*/ 265879 w 967259"/>
              <a:gd name="connsiteY1" fmla="*/ 45503 h 1166192"/>
              <a:gd name="connsiteX2" fmla="*/ 492 w 967259"/>
              <a:gd name="connsiteY2" fmla="*/ 907936 h 1166192"/>
              <a:gd name="connsiteX3" fmla="*/ 199533 w 967259"/>
              <a:gd name="connsiteY3" fmla="*/ 1154346 h 1166192"/>
              <a:gd name="connsiteX4" fmla="*/ 190055 w 967259"/>
              <a:gd name="connsiteY4" fmla="*/ 1050096 h 1166192"/>
              <a:gd name="connsiteX5" fmla="*/ 199533 w 967259"/>
              <a:gd name="connsiteY5" fmla="*/ 1154346 h 1166192"/>
              <a:gd name="connsiteX6" fmla="*/ 47883 w 967259"/>
              <a:gd name="connsiteY6" fmla="*/ 1163823 h 116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59" h="1166192">
                <a:moveTo>
                  <a:pt x="967259" y="197140"/>
                </a:moveTo>
                <a:cubicBezTo>
                  <a:pt x="697133" y="62088"/>
                  <a:pt x="427007" y="-72963"/>
                  <a:pt x="265879" y="45503"/>
                </a:cubicBezTo>
                <a:cubicBezTo>
                  <a:pt x="104751" y="163969"/>
                  <a:pt x="11550" y="723129"/>
                  <a:pt x="492" y="907936"/>
                </a:cubicBezTo>
                <a:cubicBezTo>
                  <a:pt x="-10566" y="1092743"/>
                  <a:pt x="167939" y="1130653"/>
                  <a:pt x="199533" y="1154346"/>
                </a:cubicBezTo>
                <a:cubicBezTo>
                  <a:pt x="231127" y="1178039"/>
                  <a:pt x="190055" y="1050096"/>
                  <a:pt x="190055" y="1050096"/>
                </a:cubicBezTo>
                <a:cubicBezTo>
                  <a:pt x="190055" y="1050096"/>
                  <a:pt x="223228" y="1135392"/>
                  <a:pt x="199533" y="1154346"/>
                </a:cubicBezTo>
                <a:cubicBezTo>
                  <a:pt x="175838" y="1173300"/>
                  <a:pt x="47883" y="1163823"/>
                  <a:pt x="47883" y="116382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53329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Minute by Minute </a:t>
            </a:r>
            <a:r>
              <a:rPr lang="en-US" sz="3600" dirty="0" err="1" smtClean="0"/>
              <a:t>ANNces</a:t>
            </a:r>
            <a:r>
              <a:rPr lang="en-US" sz="3600" dirty="0" smtClean="0"/>
              <a:t> &amp; WDLs</a:t>
            </a:r>
            <a:endParaRPr lang="en-US" sz="3600" dirty="0"/>
          </a:p>
        </p:txBody>
      </p:sp>
      <p:pic>
        <p:nvPicPr>
          <p:cNvPr id="4" name="Content Placeholder 3" descr="Fig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32" b="-2342"/>
          <a:stretch/>
        </p:blipFill>
        <p:spPr>
          <a:xfrm>
            <a:off x="457200" y="1092971"/>
            <a:ext cx="8229600" cy="5649574"/>
          </a:xfrm>
        </p:spPr>
      </p:pic>
      <p:sp>
        <p:nvSpPr>
          <p:cNvPr id="7" name="Freeform 6"/>
          <p:cNvSpPr/>
          <p:nvPr/>
        </p:nvSpPr>
        <p:spPr>
          <a:xfrm>
            <a:off x="5010727" y="1116061"/>
            <a:ext cx="1608667" cy="53878"/>
          </a:xfrm>
          <a:custGeom>
            <a:avLst/>
            <a:gdLst>
              <a:gd name="connsiteX0" fmla="*/ 0 w 1239212"/>
              <a:gd name="connsiteY0" fmla="*/ 53878 h 53878"/>
              <a:gd name="connsiteX1" fmla="*/ 384848 w 1239212"/>
              <a:gd name="connsiteY1" fmla="*/ 23091 h 53878"/>
              <a:gd name="connsiteX2" fmla="*/ 869757 w 1239212"/>
              <a:gd name="connsiteY2" fmla="*/ 23091 h 53878"/>
              <a:gd name="connsiteX3" fmla="*/ 1239212 w 1239212"/>
              <a:gd name="connsiteY3" fmla="*/ 0 h 53878"/>
            </a:gdLst>
            <a:ahLst/>
            <a:cxnLst>
              <a:cxn ang="0">
                <a:pos x="connsiteX0" y="connsiteY0"/>
              </a:cxn>
              <a:cxn ang="0">
                <a:pos x="connsiteX1" y="connsiteY1"/>
              </a:cxn>
              <a:cxn ang="0">
                <a:pos x="connsiteX2" y="connsiteY2"/>
              </a:cxn>
              <a:cxn ang="0">
                <a:pos x="connsiteX3" y="connsiteY3"/>
              </a:cxn>
            </a:cxnLst>
            <a:rect l="l" t="t" r="r" b="b"/>
            <a:pathLst>
              <a:path w="1239212" h="53878">
                <a:moveTo>
                  <a:pt x="0" y="53878"/>
                </a:moveTo>
                <a:cubicBezTo>
                  <a:pt x="119944" y="41050"/>
                  <a:pt x="239889" y="28222"/>
                  <a:pt x="384848" y="23091"/>
                </a:cubicBezTo>
                <a:cubicBezTo>
                  <a:pt x="529807" y="17960"/>
                  <a:pt x="727363" y="26939"/>
                  <a:pt x="869757" y="23091"/>
                </a:cubicBezTo>
                <a:cubicBezTo>
                  <a:pt x="1012151" y="19242"/>
                  <a:pt x="1239212" y="0"/>
                  <a:pt x="12392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54061" y="2832485"/>
            <a:ext cx="338666" cy="6850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3031204" y="1789942"/>
            <a:ext cx="1394554" cy="1110785"/>
          </a:xfrm>
          <a:custGeom>
            <a:avLst/>
            <a:gdLst>
              <a:gd name="connsiteX0" fmla="*/ 1055887 w 1394554"/>
              <a:gd name="connsiteY0" fmla="*/ 896300 h 1110785"/>
              <a:gd name="connsiteX1" fmla="*/ 932735 w 1394554"/>
              <a:gd name="connsiteY1" fmla="*/ 72725 h 1110785"/>
              <a:gd name="connsiteX2" fmla="*/ 55281 w 1394554"/>
              <a:gd name="connsiteY2" fmla="*/ 134300 h 1110785"/>
              <a:gd name="connsiteX3" fmla="*/ 186129 w 1394554"/>
              <a:gd name="connsiteY3" fmla="*/ 896300 h 1110785"/>
              <a:gd name="connsiteX4" fmla="*/ 963523 w 1394554"/>
              <a:gd name="connsiteY4" fmla="*/ 1104119 h 1110785"/>
              <a:gd name="connsiteX5" fmla="*/ 1394554 w 1394554"/>
              <a:gd name="connsiteY5" fmla="*/ 711573 h 1110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554" h="1110785">
                <a:moveTo>
                  <a:pt x="1055887" y="896300"/>
                </a:moveTo>
                <a:cubicBezTo>
                  <a:pt x="1077695" y="548012"/>
                  <a:pt x="1099503" y="199725"/>
                  <a:pt x="932735" y="72725"/>
                </a:cubicBezTo>
                <a:cubicBezTo>
                  <a:pt x="765967" y="-54275"/>
                  <a:pt x="179715" y="-2962"/>
                  <a:pt x="55281" y="134300"/>
                </a:cubicBezTo>
                <a:cubicBezTo>
                  <a:pt x="-69153" y="271562"/>
                  <a:pt x="34755" y="734664"/>
                  <a:pt x="186129" y="896300"/>
                </a:cubicBezTo>
                <a:cubicBezTo>
                  <a:pt x="337503" y="1057936"/>
                  <a:pt x="762119" y="1134907"/>
                  <a:pt x="963523" y="1104119"/>
                </a:cubicBezTo>
                <a:cubicBezTo>
                  <a:pt x="1164927" y="1073331"/>
                  <a:pt x="1394554" y="711573"/>
                  <a:pt x="1394554" y="71157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94537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5.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659"/>
          <a:stretch/>
        </p:blipFill>
        <p:spPr>
          <a:xfrm>
            <a:off x="457200" y="1069879"/>
            <a:ext cx="8229600" cy="5572605"/>
          </a:xfrm>
        </p:spPr>
      </p:pic>
      <p:sp>
        <p:nvSpPr>
          <p:cNvPr id="2" name="Title 1"/>
          <p:cNvSpPr>
            <a:spLocks noGrp="1"/>
          </p:cNvSpPr>
          <p:nvPr>
            <p:ph type="title"/>
          </p:nvPr>
        </p:nvSpPr>
        <p:spPr/>
        <p:txBody>
          <a:bodyPr/>
          <a:lstStyle/>
          <a:p>
            <a:r>
              <a:rPr lang="en-US" dirty="0" smtClean="0"/>
              <a:t>Second by Second</a:t>
            </a:r>
            <a:endParaRPr lang="en-US" dirty="0"/>
          </a:p>
        </p:txBody>
      </p:sp>
      <p:sp>
        <p:nvSpPr>
          <p:cNvPr id="5" name="Rectangle 4"/>
          <p:cNvSpPr/>
          <p:nvPr/>
        </p:nvSpPr>
        <p:spPr>
          <a:xfrm>
            <a:off x="354061" y="2794000"/>
            <a:ext cx="338666" cy="6850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418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5.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659"/>
          <a:stretch/>
        </p:blipFill>
        <p:spPr>
          <a:xfrm>
            <a:off x="457200" y="1069879"/>
            <a:ext cx="8229600" cy="5572605"/>
          </a:xfrm>
        </p:spPr>
      </p:pic>
      <p:sp>
        <p:nvSpPr>
          <p:cNvPr id="2" name="Title 1"/>
          <p:cNvSpPr>
            <a:spLocks noGrp="1"/>
          </p:cNvSpPr>
          <p:nvPr>
            <p:ph type="title"/>
          </p:nvPr>
        </p:nvSpPr>
        <p:spPr/>
        <p:txBody>
          <a:bodyPr/>
          <a:lstStyle/>
          <a:p>
            <a:r>
              <a:rPr lang="en-US" dirty="0" smtClean="0"/>
              <a:t>Second by Second</a:t>
            </a:r>
            <a:endParaRPr lang="en-US" dirty="0"/>
          </a:p>
        </p:txBody>
      </p:sp>
      <p:sp>
        <p:nvSpPr>
          <p:cNvPr id="3" name="TextBox 2"/>
          <p:cNvSpPr txBox="1"/>
          <p:nvPr/>
        </p:nvSpPr>
        <p:spPr>
          <a:xfrm>
            <a:off x="2278304" y="5272531"/>
            <a:ext cx="3013941" cy="369332"/>
          </a:xfrm>
          <a:prstGeom prst="rect">
            <a:avLst/>
          </a:prstGeom>
          <a:solidFill>
            <a:schemeClr val="bg1">
              <a:alpha val="60000"/>
            </a:schemeClr>
          </a:solidFill>
        </p:spPr>
        <p:txBody>
          <a:bodyPr wrap="none" rtlCol="0">
            <a:spAutoFit/>
          </a:bodyPr>
          <a:lstStyle/>
          <a:p>
            <a:r>
              <a:rPr lang="en-US" dirty="0" smtClean="0"/>
              <a:t>07:49.15 Table exceeds 512K</a:t>
            </a:r>
            <a:endParaRPr lang="en-US" dirty="0"/>
          </a:p>
        </p:txBody>
      </p:sp>
      <p:sp>
        <p:nvSpPr>
          <p:cNvPr id="5" name="TextBox 4"/>
          <p:cNvSpPr txBox="1"/>
          <p:nvPr/>
        </p:nvSpPr>
        <p:spPr>
          <a:xfrm>
            <a:off x="2622196" y="4416751"/>
            <a:ext cx="3358837" cy="369332"/>
          </a:xfrm>
          <a:prstGeom prst="rect">
            <a:avLst/>
          </a:prstGeom>
          <a:solidFill>
            <a:schemeClr val="bg1">
              <a:alpha val="60000"/>
            </a:schemeClr>
          </a:solidFill>
        </p:spPr>
        <p:txBody>
          <a:bodyPr wrap="none" rtlCol="0">
            <a:spAutoFit/>
          </a:bodyPr>
          <a:lstStyle/>
          <a:p>
            <a:r>
              <a:rPr lang="en-US" dirty="0" smtClean="0"/>
              <a:t>07:49:45 First set of withdrawals</a:t>
            </a:r>
            <a:endParaRPr lang="en-US" dirty="0"/>
          </a:p>
        </p:txBody>
      </p:sp>
      <p:sp>
        <p:nvSpPr>
          <p:cNvPr id="9" name="TextBox 8"/>
          <p:cNvSpPr txBox="1"/>
          <p:nvPr/>
        </p:nvSpPr>
        <p:spPr>
          <a:xfrm>
            <a:off x="2758223" y="3993858"/>
            <a:ext cx="3946513" cy="369332"/>
          </a:xfrm>
          <a:prstGeom prst="rect">
            <a:avLst/>
          </a:prstGeom>
          <a:solidFill>
            <a:schemeClr val="bg1">
              <a:alpha val="60000"/>
            </a:schemeClr>
          </a:solidFill>
        </p:spPr>
        <p:txBody>
          <a:bodyPr wrap="none" rtlCol="0">
            <a:spAutoFit/>
          </a:bodyPr>
          <a:lstStyle/>
          <a:p>
            <a:r>
              <a:rPr lang="en-US" dirty="0" smtClean="0"/>
              <a:t>07:49:58 Second set of announcements</a:t>
            </a:r>
            <a:endParaRPr lang="en-US" dirty="0"/>
          </a:p>
        </p:txBody>
      </p:sp>
      <p:sp>
        <p:nvSpPr>
          <p:cNvPr id="10" name="TextBox 9"/>
          <p:cNvSpPr txBox="1"/>
          <p:nvPr/>
        </p:nvSpPr>
        <p:spPr>
          <a:xfrm>
            <a:off x="2753045" y="2901815"/>
            <a:ext cx="3752199" cy="369332"/>
          </a:xfrm>
          <a:prstGeom prst="rect">
            <a:avLst/>
          </a:prstGeom>
          <a:solidFill>
            <a:schemeClr val="bg1">
              <a:alpha val="60000"/>
            </a:schemeClr>
          </a:solidFill>
        </p:spPr>
        <p:txBody>
          <a:bodyPr wrap="none" rtlCol="0">
            <a:spAutoFit/>
          </a:bodyPr>
          <a:lstStyle/>
          <a:p>
            <a:r>
              <a:rPr lang="en-US" dirty="0" smtClean="0"/>
              <a:t>07:50:20 Third set of announcements</a:t>
            </a:r>
            <a:endParaRPr lang="en-US" dirty="0"/>
          </a:p>
        </p:txBody>
      </p:sp>
      <p:sp>
        <p:nvSpPr>
          <p:cNvPr id="11" name="TextBox 10"/>
          <p:cNvSpPr txBox="1"/>
          <p:nvPr/>
        </p:nvSpPr>
        <p:spPr>
          <a:xfrm>
            <a:off x="3410925" y="2309242"/>
            <a:ext cx="3891848" cy="369332"/>
          </a:xfrm>
          <a:prstGeom prst="rect">
            <a:avLst/>
          </a:prstGeom>
          <a:solidFill>
            <a:schemeClr val="bg1">
              <a:alpha val="60000"/>
            </a:schemeClr>
          </a:solidFill>
        </p:spPr>
        <p:txBody>
          <a:bodyPr wrap="none" rtlCol="0">
            <a:spAutoFit/>
          </a:bodyPr>
          <a:lstStyle/>
          <a:p>
            <a:r>
              <a:rPr lang="en-US" dirty="0" smtClean="0"/>
              <a:t>07:52:04 Fourth set of announcements</a:t>
            </a:r>
            <a:endParaRPr lang="en-US" dirty="0"/>
          </a:p>
        </p:txBody>
      </p:sp>
      <p:sp>
        <p:nvSpPr>
          <p:cNvPr id="12" name="TextBox 11"/>
          <p:cNvSpPr txBox="1"/>
          <p:nvPr/>
        </p:nvSpPr>
        <p:spPr>
          <a:xfrm>
            <a:off x="4071326" y="1792006"/>
            <a:ext cx="4264809" cy="369332"/>
          </a:xfrm>
          <a:prstGeom prst="rect">
            <a:avLst/>
          </a:prstGeom>
          <a:solidFill>
            <a:schemeClr val="bg1">
              <a:alpha val="60000"/>
            </a:schemeClr>
          </a:solidFill>
        </p:spPr>
        <p:txBody>
          <a:bodyPr wrap="none" rtlCol="0">
            <a:spAutoFit/>
          </a:bodyPr>
          <a:lstStyle/>
          <a:p>
            <a:r>
              <a:rPr lang="en-US" dirty="0" smtClean="0"/>
              <a:t>07:52:46 Second wave of Withdrawals start</a:t>
            </a:r>
            <a:endParaRPr lang="en-US" dirty="0"/>
          </a:p>
        </p:txBody>
      </p:sp>
      <p:sp>
        <p:nvSpPr>
          <p:cNvPr id="4" name="Freeform 3"/>
          <p:cNvSpPr/>
          <p:nvPr/>
        </p:nvSpPr>
        <p:spPr>
          <a:xfrm>
            <a:off x="2230666" y="5703455"/>
            <a:ext cx="717273" cy="269393"/>
          </a:xfrm>
          <a:custGeom>
            <a:avLst/>
            <a:gdLst>
              <a:gd name="connsiteX0" fmla="*/ 717273 w 717273"/>
              <a:gd name="connsiteY0" fmla="*/ 0 h 269393"/>
              <a:gd name="connsiteX1" fmla="*/ 216970 w 717273"/>
              <a:gd name="connsiteY1" fmla="*/ 146242 h 269393"/>
              <a:gd name="connsiteX2" fmla="*/ 1455 w 717273"/>
              <a:gd name="connsiteY2" fmla="*/ 161636 h 269393"/>
              <a:gd name="connsiteX3" fmla="*/ 116910 w 717273"/>
              <a:gd name="connsiteY3" fmla="*/ 46181 h 269393"/>
              <a:gd name="connsiteX4" fmla="*/ 1455 w 717273"/>
              <a:gd name="connsiteY4" fmla="*/ 184727 h 269393"/>
              <a:gd name="connsiteX5" fmla="*/ 116910 w 717273"/>
              <a:gd name="connsiteY5" fmla="*/ 269393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273" h="269393">
                <a:moveTo>
                  <a:pt x="717273" y="0"/>
                </a:moveTo>
                <a:cubicBezTo>
                  <a:pt x="526773" y="59651"/>
                  <a:pt x="336273" y="119303"/>
                  <a:pt x="216970" y="146242"/>
                </a:cubicBezTo>
                <a:cubicBezTo>
                  <a:pt x="97667" y="173181"/>
                  <a:pt x="18132" y="178313"/>
                  <a:pt x="1455" y="161636"/>
                </a:cubicBezTo>
                <a:cubicBezTo>
                  <a:pt x="-15222" y="144959"/>
                  <a:pt x="116910" y="42333"/>
                  <a:pt x="116910" y="46181"/>
                </a:cubicBezTo>
                <a:cubicBezTo>
                  <a:pt x="116910" y="50029"/>
                  <a:pt x="1455" y="147525"/>
                  <a:pt x="1455" y="184727"/>
                </a:cubicBezTo>
                <a:cubicBezTo>
                  <a:pt x="1455" y="221929"/>
                  <a:pt x="116910" y="269393"/>
                  <a:pt x="116910" y="26939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316788" y="4278794"/>
            <a:ext cx="962121" cy="700417"/>
          </a:xfrm>
          <a:custGeom>
            <a:avLst/>
            <a:gdLst>
              <a:gd name="connsiteX0" fmla="*/ 962121 w 962121"/>
              <a:gd name="connsiteY0" fmla="*/ 493327 h 700417"/>
              <a:gd name="connsiteX1" fmla="*/ 123152 w 962121"/>
              <a:gd name="connsiteY1" fmla="*/ 678054 h 700417"/>
              <a:gd name="connsiteX2" fmla="*/ 38485 w 962121"/>
              <a:gd name="connsiteY2" fmla="*/ 39206 h 700417"/>
              <a:gd name="connsiteX3" fmla="*/ 0 w 962121"/>
              <a:gd name="connsiteY3" fmla="*/ 154661 h 700417"/>
              <a:gd name="connsiteX4" fmla="*/ 38485 w 962121"/>
              <a:gd name="connsiteY4" fmla="*/ 721 h 700417"/>
              <a:gd name="connsiteX5" fmla="*/ 138545 w 962121"/>
              <a:gd name="connsiteY5" fmla="*/ 93085 h 70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121" h="700417">
                <a:moveTo>
                  <a:pt x="962121" y="493327"/>
                </a:moveTo>
                <a:cubicBezTo>
                  <a:pt x="619606" y="623534"/>
                  <a:pt x="277091" y="753741"/>
                  <a:pt x="123152" y="678054"/>
                </a:cubicBezTo>
                <a:cubicBezTo>
                  <a:pt x="-30787" y="602367"/>
                  <a:pt x="59010" y="126438"/>
                  <a:pt x="38485" y="39206"/>
                </a:cubicBezTo>
                <a:cubicBezTo>
                  <a:pt x="17960" y="-48026"/>
                  <a:pt x="0" y="161075"/>
                  <a:pt x="0" y="154661"/>
                </a:cubicBezTo>
                <a:cubicBezTo>
                  <a:pt x="0" y="148247"/>
                  <a:pt x="15394" y="10984"/>
                  <a:pt x="38485" y="721"/>
                </a:cubicBezTo>
                <a:cubicBezTo>
                  <a:pt x="61576" y="-9542"/>
                  <a:pt x="138545" y="93085"/>
                  <a:pt x="138545" y="9308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546920" y="3932565"/>
            <a:ext cx="339444" cy="200708"/>
          </a:xfrm>
          <a:custGeom>
            <a:avLst/>
            <a:gdLst>
              <a:gd name="connsiteX0" fmla="*/ 339444 w 339444"/>
              <a:gd name="connsiteY0" fmla="*/ 131435 h 200708"/>
              <a:gd name="connsiteX1" fmla="*/ 200898 w 339444"/>
              <a:gd name="connsiteY1" fmla="*/ 587 h 200708"/>
              <a:gd name="connsiteX2" fmla="*/ 8474 w 339444"/>
              <a:gd name="connsiteY2" fmla="*/ 177617 h 200708"/>
              <a:gd name="connsiteX3" fmla="*/ 31565 w 339444"/>
              <a:gd name="connsiteY3" fmla="*/ 69859 h 200708"/>
              <a:gd name="connsiteX4" fmla="*/ 8474 w 339444"/>
              <a:gd name="connsiteY4" fmla="*/ 162223 h 200708"/>
              <a:gd name="connsiteX5" fmla="*/ 100838 w 339444"/>
              <a:gd name="connsiteY5" fmla="*/ 200708 h 20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444" h="200708">
                <a:moveTo>
                  <a:pt x="339444" y="131435"/>
                </a:moveTo>
                <a:cubicBezTo>
                  <a:pt x="297752" y="62162"/>
                  <a:pt x="256060" y="-7110"/>
                  <a:pt x="200898" y="587"/>
                </a:cubicBezTo>
                <a:cubicBezTo>
                  <a:pt x="145736" y="8284"/>
                  <a:pt x="36696" y="166072"/>
                  <a:pt x="8474" y="177617"/>
                </a:cubicBezTo>
                <a:cubicBezTo>
                  <a:pt x="-19748" y="189162"/>
                  <a:pt x="31565" y="72425"/>
                  <a:pt x="31565" y="69859"/>
                </a:cubicBezTo>
                <a:cubicBezTo>
                  <a:pt x="31565" y="67293"/>
                  <a:pt x="-3071" y="140415"/>
                  <a:pt x="8474" y="162223"/>
                </a:cubicBezTo>
                <a:cubicBezTo>
                  <a:pt x="20019" y="184031"/>
                  <a:pt x="100838" y="200708"/>
                  <a:pt x="100838" y="20070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678545" y="2561413"/>
            <a:ext cx="177031" cy="509678"/>
          </a:xfrm>
          <a:custGeom>
            <a:avLst/>
            <a:gdLst>
              <a:gd name="connsiteX0" fmla="*/ 115455 w 177031"/>
              <a:gd name="connsiteY0" fmla="*/ 509678 h 509678"/>
              <a:gd name="connsiteX1" fmla="*/ 46182 w 177031"/>
              <a:gd name="connsiteY1" fmla="*/ 9375 h 509678"/>
              <a:gd name="connsiteX2" fmla="*/ 0 w 177031"/>
              <a:gd name="connsiteY2" fmla="*/ 171011 h 509678"/>
              <a:gd name="connsiteX3" fmla="*/ 46182 w 177031"/>
              <a:gd name="connsiteY3" fmla="*/ 17072 h 509678"/>
              <a:gd name="connsiteX4" fmla="*/ 177031 w 177031"/>
              <a:gd name="connsiteY4" fmla="*/ 47860 h 50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31" h="509678">
                <a:moveTo>
                  <a:pt x="115455" y="509678"/>
                </a:moveTo>
                <a:cubicBezTo>
                  <a:pt x="90439" y="287748"/>
                  <a:pt x="65424" y="65819"/>
                  <a:pt x="46182" y="9375"/>
                </a:cubicBezTo>
                <a:cubicBezTo>
                  <a:pt x="26940" y="-47069"/>
                  <a:pt x="0" y="169728"/>
                  <a:pt x="0" y="171011"/>
                </a:cubicBezTo>
                <a:cubicBezTo>
                  <a:pt x="0" y="172294"/>
                  <a:pt x="16677" y="37597"/>
                  <a:pt x="46182" y="17072"/>
                </a:cubicBezTo>
                <a:cubicBezTo>
                  <a:pt x="75687" y="-3453"/>
                  <a:pt x="177031" y="47860"/>
                  <a:pt x="177031" y="47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201699" y="2268611"/>
            <a:ext cx="242551" cy="217510"/>
          </a:xfrm>
          <a:custGeom>
            <a:avLst/>
            <a:gdLst>
              <a:gd name="connsiteX0" fmla="*/ 223452 w 242551"/>
              <a:gd name="connsiteY0" fmla="*/ 217510 h 217510"/>
              <a:gd name="connsiteX1" fmla="*/ 240 w 242551"/>
              <a:gd name="connsiteY1" fmla="*/ 140540 h 217510"/>
              <a:gd name="connsiteX2" fmla="*/ 177271 w 242551"/>
              <a:gd name="connsiteY2" fmla="*/ 9692 h 217510"/>
              <a:gd name="connsiteX3" fmla="*/ 31028 w 242551"/>
              <a:gd name="connsiteY3" fmla="*/ 9692 h 217510"/>
              <a:gd name="connsiteX4" fmla="*/ 238846 w 242551"/>
              <a:gd name="connsiteY4" fmla="*/ 9692 h 217510"/>
              <a:gd name="connsiteX5" fmla="*/ 169574 w 242551"/>
              <a:gd name="connsiteY5" fmla="*/ 140540 h 21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51" h="217510">
                <a:moveTo>
                  <a:pt x="223452" y="217510"/>
                </a:moveTo>
                <a:cubicBezTo>
                  <a:pt x="115694" y="196343"/>
                  <a:pt x="7937" y="175176"/>
                  <a:pt x="240" y="140540"/>
                </a:cubicBezTo>
                <a:cubicBezTo>
                  <a:pt x="-7457" y="105904"/>
                  <a:pt x="172140" y="31500"/>
                  <a:pt x="177271" y="9692"/>
                </a:cubicBezTo>
                <a:cubicBezTo>
                  <a:pt x="182402" y="-12116"/>
                  <a:pt x="31028" y="9692"/>
                  <a:pt x="31028" y="9692"/>
                </a:cubicBezTo>
                <a:cubicBezTo>
                  <a:pt x="41290" y="9692"/>
                  <a:pt x="215755" y="-12116"/>
                  <a:pt x="238846" y="9692"/>
                </a:cubicBezTo>
                <a:cubicBezTo>
                  <a:pt x="261937" y="31500"/>
                  <a:pt x="169574" y="140540"/>
                  <a:pt x="169574" y="1405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830208" y="1931720"/>
            <a:ext cx="287671" cy="238825"/>
          </a:xfrm>
          <a:custGeom>
            <a:avLst/>
            <a:gdLst>
              <a:gd name="connsiteX0" fmla="*/ 287671 w 287671"/>
              <a:gd name="connsiteY0" fmla="*/ 100280 h 238825"/>
              <a:gd name="connsiteX1" fmla="*/ 2883 w 287671"/>
              <a:gd name="connsiteY1" fmla="*/ 146462 h 238825"/>
              <a:gd name="connsiteX2" fmla="*/ 133731 w 287671"/>
              <a:gd name="connsiteY2" fmla="*/ 219 h 238825"/>
              <a:gd name="connsiteX3" fmla="*/ 18277 w 287671"/>
              <a:gd name="connsiteY3" fmla="*/ 184947 h 238825"/>
              <a:gd name="connsiteX4" fmla="*/ 133731 w 287671"/>
              <a:gd name="connsiteY4" fmla="*/ 238825 h 2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71" h="238825">
                <a:moveTo>
                  <a:pt x="287671" y="100280"/>
                </a:moveTo>
                <a:cubicBezTo>
                  <a:pt x="158105" y="131709"/>
                  <a:pt x="28540" y="163139"/>
                  <a:pt x="2883" y="146462"/>
                </a:cubicBezTo>
                <a:cubicBezTo>
                  <a:pt x="-22774" y="129785"/>
                  <a:pt x="131165" y="-6195"/>
                  <a:pt x="133731" y="219"/>
                </a:cubicBezTo>
                <a:cubicBezTo>
                  <a:pt x="136297" y="6633"/>
                  <a:pt x="18277" y="145179"/>
                  <a:pt x="18277" y="184947"/>
                </a:cubicBezTo>
                <a:cubicBezTo>
                  <a:pt x="18277" y="224715"/>
                  <a:pt x="133731" y="238825"/>
                  <a:pt x="133731" y="2388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6120848" y="5334123"/>
            <a:ext cx="1894945" cy="369332"/>
          </a:xfrm>
          <a:prstGeom prst="rect">
            <a:avLst/>
          </a:prstGeom>
          <a:solidFill>
            <a:schemeClr val="bg1">
              <a:alpha val="60000"/>
            </a:schemeClr>
          </a:solidFill>
        </p:spPr>
        <p:txBody>
          <a:bodyPr wrap="none" rtlCol="0">
            <a:spAutoFit/>
          </a:bodyPr>
          <a:lstStyle/>
          <a:p>
            <a:r>
              <a:rPr lang="en-US" dirty="0" smtClean="0"/>
              <a:t>07:58:20: All done</a:t>
            </a:r>
            <a:endParaRPr lang="en-US" dirty="0"/>
          </a:p>
        </p:txBody>
      </p:sp>
      <p:sp>
        <p:nvSpPr>
          <p:cNvPr id="19" name="Freeform 18"/>
          <p:cNvSpPr/>
          <p:nvPr/>
        </p:nvSpPr>
        <p:spPr>
          <a:xfrm>
            <a:off x="6283578" y="5741939"/>
            <a:ext cx="405089" cy="291344"/>
          </a:xfrm>
          <a:custGeom>
            <a:avLst/>
            <a:gdLst>
              <a:gd name="connsiteX0" fmla="*/ 405089 w 405089"/>
              <a:gd name="connsiteY0" fmla="*/ 0 h 291344"/>
              <a:gd name="connsiteX1" fmla="*/ 27937 w 405089"/>
              <a:gd name="connsiteY1" fmla="*/ 238606 h 291344"/>
              <a:gd name="connsiteX2" fmla="*/ 27937 w 405089"/>
              <a:gd name="connsiteY2" fmla="*/ 84667 h 291344"/>
              <a:gd name="connsiteX3" fmla="*/ 27937 w 405089"/>
              <a:gd name="connsiteY3" fmla="*/ 277091 h 291344"/>
              <a:gd name="connsiteX4" fmla="*/ 266543 w 405089"/>
              <a:gd name="connsiteY4" fmla="*/ 277091 h 29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89" h="291344">
                <a:moveTo>
                  <a:pt x="405089" y="0"/>
                </a:moveTo>
                <a:cubicBezTo>
                  <a:pt x="247942" y="112247"/>
                  <a:pt x="90796" y="224495"/>
                  <a:pt x="27937" y="238606"/>
                </a:cubicBezTo>
                <a:cubicBezTo>
                  <a:pt x="-34922" y="252717"/>
                  <a:pt x="27937" y="84667"/>
                  <a:pt x="27937" y="84667"/>
                </a:cubicBezTo>
                <a:cubicBezTo>
                  <a:pt x="27937" y="91081"/>
                  <a:pt x="-11831" y="245020"/>
                  <a:pt x="27937" y="277091"/>
                </a:cubicBezTo>
                <a:cubicBezTo>
                  <a:pt x="67705" y="309162"/>
                  <a:pt x="266543" y="277091"/>
                  <a:pt x="266543" y="277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92742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h</a:t>
            </a:r>
            <a:r>
              <a:rPr lang="en-US" dirty="0" smtClean="0"/>
              <a:t>appens then?</a:t>
            </a:r>
            <a:endParaRPr lang="en-US" dirty="0"/>
          </a:p>
        </p:txBody>
      </p:sp>
      <p:sp>
        <p:nvSpPr>
          <p:cNvPr id="3" name="Content Placeholder 2"/>
          <p:cNvSpPr>
            <a:spLocks noGrp="1"/>
          </p:cNvSpPr>
          <p:nvPr>
            <p:ph idx="1"/>
          </p:nvPr>
        </p:nvSpPr>
        <p:spPr/>
        <p:txBody>
          <a:bodyPr/>
          <a:lstStyle/>
          <a:p>
            <a:pPr>
              <a:buFont typeface="Wingdings" charset="2"/>
              <a:buChar char="q"/>
            </a:pPr>
            <a:r>
              <a:rPr lang="en-US" dirty="0" smtClean="0"/>
              <a:t>Crash</a:t>
            </a:r>
            <a:r>
              <a:rPr lang="en-US" dirty="0"/>
              <a:t> </a:t>
            </a:r>
            <a:r>
              <a:rPr lang="en-US" dirty="0" smtClean="0"/>
              <a:t>and reboot?</a:t>
            </a:r>
          </a:p>
          <a:p>
            <a:pPr>
              <a:buFont typeface="Wingdings" charset="2"/>
              <a:buChar char="q"/>
            </a:pPr>
            <a:r>
              <a:rPr lang="en-US" dirty="0" smtClean="0"/>
              <a:t>Crash and die?</a:t>
            </a:r>
          </a:p>
          <a:p>
            <a:pPr>
              <a:buFont typeface="Wingdings" charset="2"/>
              <a:buChar char="q"/>
            </a:pPr>
            <a:r>
              <a:rPr lang="en-US" dirty="0" smtClean="0"/>
              <a:t>Push excess routes to slow path?</a:t>
            </a:r>
          </a:p>
          <a:p>
            <a:pPr>
              <a:buFont typeface="Wingdings" charset="2"/>
              <a:buChar char="q"/>
            </a:pPr>
            <a:r>
              <a:rPr lang="en-US" dirty="0" smtClean="0"/>
              <a:t>Discard excess routes </a:t>
            </a:r>
          </a:p>
          <a:p>
            <a:endParaRPr lang="en-US" dirty="0" smtClean="0"/>
          </a:p>
          <a:p>
            <a:pPr marL="0" indent="0">
              <a:buNone/>
            </a:pPr>
            <a:r>
              <a:rPr lang="en-US" dirty="0" smtClean="0"/>
              <a:t>Did anyone crash and die?</a:t>
            </a:r>
          </a:p>
          <a:p>
            <a:pPr marL="0" indent="0">
              <a:buNone/>
            </a:pPr>
            <a:r>
              <a:rPr lang="en-US" dirty="0" smtClean="0"/>
              <a:t>Was there any evidence of dropped routes?</a:t>
            </a:r>
            <a:endParaRPr lang="en-US" dirty="0"/>
          </a:p>
        </p:txBody>
      </p:sp>
    </p:spTree>
    <p:extLst>
      <p:ext uri="{BB962C8B-B14F-4D97-AF65-F5344CB8AC3E}">
        <p14:creationId xmlns:p14="http://schemas.microsoft.com/office/powerpoint/2010/main" val="161285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Dropped Routes?</a:t>
            </a:r>
            <a:endParaRPr lang="en-US" dirty="0"/>
          </a:p>
        </p:txBody>
      </p:sp>
      <p:pic>
        <p:nvPicPr>
          <p:cNvPr id="4" name="Content Placeholder 3" descr="fig6.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1780"/>
          <a:stretch/>
        </p:blipFill>
        <p:spPr>
          <a:xfrm>
            <a:off x="457200" y="1100667"/>
            <a:ext cx="8229600" cy="5634181"/>
          </a:xfrm>
        </p:spPr>
      </p:pic>
      <p:sp>
        <p:nvSpPr>
          <p:cNvPr id="5" name="Freeform 4"/>
          <p:cNvSpPr/>
          <p:nvPr/>
        </p:nvSpPr>
        <p:spPr>
          <a:xfrm>
            <a:off x="544825" y="1775889"/>
            <a:ext cx="694387" cy="540899"/>
          </a:xfrm>
          <a:custGeom>
            <a:avLst/>
            <a:gdLst>
              <a:gd name="connsiteX0" fmla="*/ 571236 w 694387"/>
              <a:gd name="connsiteY0" fmla="*/ 540899 h 540899"/>
              <a:gd name="connsiteX1" fmla="*/ 563539 w 694387"/>
              <a:gd name="connsiteY1" fmla="*/ 32899 h 540899"/>
              <a:gd name="connsiteX2" fmla="*/ 40145 w 694387"/>
              <a:gd name="connsiteY2" fmla="*/ 94475 h 540899"/>
              <a:gd name="connsiteX3" fmla="*/ 109417 w 694387"/>
              <a:gd name="connsiteY3" fmla="*/ 456232 h 540899"/>
              <a:gd name="connsiteX4" fmla="*/ 694387 w 694387"/>
              <a:gd name="connsiteY4" fmla="*/ 433141 h 54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387" h="540899">
                <a:moveTo>
                  <a:pt x="571236" y="540899"/>
                </a:moveTo>
                <a:cubicBezTo>
                  <a:pt x="611645" y="324101"/>
                  <a:pt x="652054" y="107303"/>
                  <a:pt x="563539" y="32899"/>
                </a:cubicBezTo>
                <a:cubicBezTo>
                  <a:pt x="475024" y="-41505"/>
                  <a:pt x="115832" y="23920"/>
                  <a:pt x="40145" y="94475"/>
                </a:cubicBezTo>
                <a:cubicBezTo>
                  <a:pt x="-35542" y="165030"/>
                  <a:pt x="377" y="399788"/>
                  <a:pt x="109417" y="456232"/>
                </a:cubicBezTo>
                <a:cubicBezTo>
                  <a:pt x="218457" y="512676"/>
                  <a:pt x="694387" y="433141"/>
                  <a:pt x="694387" y="4331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8186376" y="5299561"/>
            <a:ext cx="694387" cy="540899"/>
          </a:xfrm>
          <a:custGeom>
            <a:avLst/>
            <a:gdLst>
              <a:gd name="connsiteX0" fmla="*/ 571236 w 694387"/>
              <a:gd name="connsiteY0" fmla="*/ 540899 h 540899"/>
              <a:gd name="connsiteX1" fmla="*/ 563539 w 694387"/>
              <a:gd name="connsiteY1" fmla="*/ 32899 h 540899"/>
              <a:gd name="connsiteX2" fmla="*/ 40145 w 694387"/>
              <a:gd name="connsiteY2" fmla="*/ 94475 h 540899"/>
              <a:gd name="connsiteX3" fmla="*/ 109417 w 694387"/>
              <a:gd name="connsiteY3" fmla="*/ 456232 h 540899"/>
              <a:gd name="connsiteX4" fmla="*/ 694387 w 694387"/>
              <a:gd name="connsiteY4" fmla="*/ 433141 h 54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387" h="540899">
                <a:moveTo>
                  <a:pt x="571236" y="540899"/>
                </a:moveTo>
                <a:cubicBezTo>
                  <a:pt x="611645" y="324101"/>
                  <a:pt x="652054" y="107303"/>
                  <a:pt x="563539" y="32899"/>
                </a:cubicBezTo>
                <a:cubicBezTo>
                  <a:pt x="475024" y="-41505"/>
                  <a:pt x="115832" y="23920"/>
                  <a:pt x="40145" y="94475"/>
                </a:cubicBezTo>
                <a:cubicBezTo>
                  <a:pt x="-35542" y="165030"/>
                  <a:pt x="377" y="399788"/>
                  <a:pt x="109417" y="456232"/>
                </a:cubicBezTo>
                <a:cubicBezTo>
                  <a:pt x="218457" y="512676"/>
                  <a:pt x="694387" y="433141"/>
                  <a:pt x="694387" y="4331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416242" y="5534121"/>
            <a:ext cx="3528477" cy="369332"/>
          </a:xfrm>
          <a:prstGeom prst="rect">
            <a:avLst/>
          </a:prstGeom>
          <a:noFill/>
        </p:spPr>
        <p:txBody>
          <a:bodyPr wrap="none" rtlCol="0">
            <a:spAutoFit/>
          </a:bodyPr>
          <a:lstStyle/>
          <a:p>
            <a:r>
              <a:rPr lang="en-US" dirty="0" smtClean="0">
                <a:latin typeface="AhnbergHand"/>
                <a:cs typeface="AhnbergHand"/>
              </a:rPr>
              <a:t>Net change of -450 routes</a:t>
            </a:r>
            <a:endParaRPr lang="en-US" dirty="0">
              <a:latin typeface="AhnbergHand"/>
              <a:cs typeface="AhnbergHand"/>
            </a:endParaRPr>
          </a:p>
        </p:txBody>
      </p:sp>
      <p:sp>
        <p:nvSpPr>
          <p:cNvPr id="8" name="Freeform 7"/>
          <p:cNvSpPr/>
          <p:nvPr/>
        </p:nvSpPr>
        <p:spPr>
          <a:xfrm>
            <a:off x="915004" y="2600204"/>
            <a:ext cx="293420" cy="2980099"/>
          </a:xfrm>
          <a:custGeom>
            <a:avLst/>
            <a:gdLst>
              <a:gd name="connsiteX0" fmla="*/ 231844 w 293420"/>
              <a:gd name="connsiteY0" fmla="*/ 2980099 h 2980099"/>
              <a:gd name="connsiteX1" fmla="*/ 147178 w 293420"/>
              <a:gd name="connsiteY1" fmla="*/ 1994887 h 2980099"/>
              <a:gd name="connsiteX2" fmla="*/ 108693 w 293420"/>
              <a:gd name="connsiteY2" fmla="*/ 124523 h 2980099"/>
              <a:gd name="connsiteX3" fmla="*/ 935 w 293420"/>
              <a:gd name="connsiteY3" fmla="*/ 255372 h 2980099"/>
              <a:gd name="connsiteX4" fmla="*/ 70208 w 293420"/>
              <a:gd name="connsiteY4" fmla="*/ 1372 h 2980099"/>
              <a:gd name="connsiteX5" fmla="*/ 293420 w 293420"/>
              <a:gd name="connsiteY5" fmla="*/ 147614 h 298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420" h="2980099">
                <a:moveTo>
                  <a:pt x="231844" y="2980099"/>
                </a:moveTo>
                <a:cubicBezTo>
                  <a:pt x="199773" y="2725457"/>
                  <a:pt x="167703" y="2470816"/>
                  <a:pt x="147178" y="1994887"/>
                </a:cubicBezTo>
                <a:cubicBezTo>
                  <a:pt x="126653" y="1518958"/>
                  <a:pt x="133067" y="414442"/>
                  <a:pt x="108693" y="124523"/>
                </a:cubicBezTo>
                <a:cubicBezTo>
                  <a:pt x="84319" y="-165396"/>
                  <a:pt x="7349" y="275897"/>
                  <a:pt x="935" y="255372"/>
                </a:cubicBezTo>
                <a:cubicBezTo>
                  <a:pt x="-5479" y="234847"/>
                  <a:pt x="21461" y="19332"/>
                  <a:pt x="70208" y="1372"/>
                </a:cubicBezTo>
                <a:cubicBezTo>
                  <a:pt x="118955" y="-16588"/>
                  <a:pt x="293420" y="147614"/>
                  <a:pt x="293420" y="1476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879879" y="5818909"/>
            <a:ext cx="3253035" cy="277091"/>
          </a:xfrm>
          <a:custGeom>
            <a:avLst/>
            <a:gdLst>
              <a:gd name="connsiteX0" fmla="*/ 0 w 3253035"/>
              <a:gd name="connsiteY0" fmla="*/ 0 h 277091"/>
              <a:gd name="connsiteX1" fmla="*/ 2178242 w 3253035"/>
              <a:gd name="connsiteY1" fmla="*/ 230909 h 277091"/>
              <a:gd name="connsiteX2" fmla="*/ 3217333 w 3253035"/>
              <a:gd name="connsiteY2" fmla="*/ 76970 h 277091"/>
              <a:gd name="connsiteX3" fmla="*/ 3032606 w 3253035"/>
              <a:gd name="connsiteY3" fmla="*/ 7697 h 277091"/>
              <a:gd name="connsiteX4" fmla="*/ 3232727 w 3253035"/>
              <a:gd name="connsiteY4" fmla="*/ 61576 h 277091"/>
              <a:gd name="connsiteX5" fmla="*/ 3132666 w 3253035"/>
              <a:gd name="connsiteY5" fmla="*/ 277091 h 27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035" h="277091">
                <a:moveTo>
                  <a:pt x="0" y="0"/>
                </a:moveTo>
                <a:cubicBezTo>
                  <a:pt x="821010" y="109040"/>
                  <a:pt x="1642020" y="218081"/>
                  <a:pt x="2178242" y="230909"/>
                </a:cubicBezTo>
                <a:cubicBezTo>
                  <a:pt x="2714464" y="243737"/>
                  <a:pt x="3074939" y="114172"/>
                  <a:pt x="3217333" y="76970"/>
                </a:cubicBezTo>
                <a:cubicBezTo>
                  <a:pt x="3359727" y="39768"/>
                  <a:pt x="3030040" y="10263"/>
                  <a:pt x="3032606" y="7697"/>
                </a:cubicBezTo>
                <a:cubicBezTo>
                  <a:pt x="3035172" y="5131"/>
                  <a:pt x="3216050" y="16677"/>
                  <a:pt x="3232727" y="61576"/>
                </a:cubicBezTo>
                <a:cubicBezTo>
                  <a:pt x="3249404" y="106475"/>
                  <a:pt x="3132666" y="277091"/>
                  <a:pt x="3132666" y="277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7606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Maybe there’s more…</a:t>
            </a:r>
            <a:endParaRPr lang="en-US" dirty="0"/>
          </a:p>
        </p:txBody>
      </p:sp>
      <p:pic>
        <p:nvPicPr>
          <p:cNvPr id="4" name="Content Placeholder 3" descr="fig6.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90" b="-3044"/>
          <a:stretch/>
        </p:blipFill>
        <p:spPr>
          <a:xfrm>
            <a:off x="457200" y="1146848"/>
            <a:ext cx="8229600" cy="5626485"/>
          </a:xfrm>
        </p:spPr>
      </p:pic>
      <p:sp>
        <p:nvSpPr>
          <p:cNvPr id="5" name="Freeform 4"/>
          <p:cNvSpPr/>
          <p:nvPr/>
        </p:nvSpPr>
        <p:spPr>
          <a:xfrm>
            <a:off x="1209644" y="3869019"/>
            <a:ext cx="901705" cy="1872920"/>
          </a:xfrm>
          <a:custGeom>
            <a:avLst/>
            <a:gdLst>
              <a:gd name="connsiteX0" fmla="*/ 291265 w 901705"/>
              <a:gd name="connsiteY0" fmla="*/ 1819042 h 1872920"/>
              <a:gd name="connsiteX1" fmla="*/ 899326 w 901705"/>
              <a:gd name="connsiteY1" fmla="*/ 1280254 h 1872920"/>
              <a:gd name="connsiteX2" fmla="*/ 483689 w 901705"/>
              <a:gd name="connsiteY2" fmla="*/ 164193 h 1872920"/>
              <a:gd name="connsiteX3" fmla="*/ 14174 w 901705"/>
              <a:gd name="connsiteY3" fmla="*/ 187284 h 1872920"/>
              <a:gd name="connsiteX4" fmla="*/ 168114 w 901705"/>
              <a:gd name="connsiteY4" fmla="*/ 1872920 h 187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705" h="1872920">
                <a:moveTo>
                  <a:pt x="291265" y="1819042"/>
                </a:moveTo>
                <a:cubicBezTo>
                  <a:pt x="579260" y="1687552"/>
                  <a:pt x="867255" y="1556062"/>
                  <a:pt x="899326" y="1280254"/>
                </a:cubicBezTo>
                <a:cubicBezTo>
                  <a:pt x="931397" y="1004446"/>
                  <a:pt x="631214" y="346355"/>
                  <a:pt x="483689" y="164193"/>
                </a:cubicBezTo>
                <a:cubicBezTo>
                  <a:pt x="336164" y="-17969"/>
                  <a:pt x="66770" y="-97504"/>
                  <a:pt x="14174" y="187284"/>
                </a:cubicBezTo>
                <a:cubicBezTo>
                  <a:pt x="-38422" y="472072"/>
                  <a:pt x="64846" y="1172496"/>
                  <a:pt x="168114" y="18729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3363176" y="3029359"/>
            <a:ext cx="1040735" cy="1711974"/>
          </a:xfrm>
          <a:custGeom>
            <a:avLst/>
            <a:gdLst>
              <a:gd name="connsiteX0" fmla="*/ 277491 w 1040735"/>
              <a:gd name="connsiteY0" fmla="*/ 1311732 h 1711974"/>
              <a:gd name="connsiteX1" fmla="*/ 1024097 w 1040735"/>
              <a:gd name="connsiteY1" fmla="*/ 1411793 h 1711974"/>
              <a:gd name="connsiteX2" fmla="*/ 785491 w 1040735"/>
              <a:gd name="connsiteY2" fmla="*/ 565126 h 1711974"/>
              <a:gd name="connsiteX3" fmla="*/ 662339 w 1040735"/>
              <a:gd name="connsiteY3" fmla="*/ 18641 h 1711974"/>
              <a:gd name="connsiteX4" fmla="*/ 15794 w 1040735"/>
              <a:gd name="connsiteY4" fmla="*/ 1242459 h 1711974"/>
              <a:gd name="connsiteX5" fmla="*/ 262097 w 1040735"/>
              <a:gd name="connsiteY5" fmla="*/ 1711974 h 17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35" h="1711974">
                <a:moveTo>
                  <a:pt x="277491" y="1311732"/>
                </a:moveTo>
                <a:cubicBezTo>
                  <a:pt x="608460" y="1423979"/>
                  <a:pt x="939430" y="1536227"/>
                  <a:pt x="1024097" y="1411793"/>
                </a:cubicBezTo>
                <a:cubicBezTo>
                  <a:pt x="1108764" y="1287359"/>
                  <a:pt x="845784" y="797318"/>
                  <a:pt x="785491" y="565126"/>
                </a:cubicBezTo>
                <a:cubicBezTo>
                  <a:pt x="725198" y="332934"/>
                  <a:pt x="790622" y="-94248"/>
                  <a:pt x="662339" y="18641"/>
                </a:cubicBezTo>
                <a:cubicBezTo>
                  <a:pt x="534056" y="131530"/>
                  <a:pt x="82501" y="960237"/>
                  <a:pt x="15794" y="1242459"/>
                </a:cubicBezTo>
                <a:cubicBezTo>
                  <a:pt x="-50913" y="1524681"/>
                  <a:pt x="105592" y="1618327"/>
                  <a:pt x="262097" y="17119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504036" y="2994081"/>
            <a:ext cx="656313" cy="1969809"/>
          </a:xfrm>
          <a:custGeom>
            <a:avLst/>
            <a:gdLst>
              <a:gd name="connsiteX0" fmla="*/ 98752 w 656313"/>
              <a:gd name="connsiteY0" fmla="*/ 1739555 h 1969809"/>
              <a:gd name="connsiteX1" fmla="*/ 599055 w 656313"/>
              <a:gd name="connsiteY1" fmla="*/ 1931980 h 1969809"/>
              <a:gd name="connsiteX2" fmla="*/ 629843 w 656313"/>
              <a:gd name="connsiteY2" fmla="*/ 1077616 h 1969809"/>
              <a:gd name="connsiteX3" fmla="*/ 460509 w 656313"/>
              <a:gd name="connsiteY3" fmla="*/ 40 h 1969809"/>
              <a:gd name="connsiteX4" fmla="*/ 29479 w 656313"/>
              <a:gd name="connsiteY4" fmla="*/ 1116101 h 1969809"/>
              <a:gd name="connsiteX5" fmla="*/ 37176 w 656313"/>
              <a:gd name="connsiteY5" fmla="*/ 1931980 h 19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13" h="1969809">
                <a:moveTo>
                  <a:pt x="98752" y="1739555"/>
                </a:moveTo>
                <a:cubicBezTo>
                  <a:pt x="304646" y="1890929"/>
                  <a:pt x="510540" y="2042303"/>
                  <a:pt x="599055" y="1931980"/>
                </a:cubicBezTo>
                <a:cubicBezTo>
                  <a:pt x="687570" y="1821657"/>
                  <a:pt x="652934" y="1399606"/>
                  <a:pt x="629843" y="1077616"/>
                </a:cubicBezTo>
                <a:cubicBezTo>
                  <a:pt x="606752" y="755626"/>
                  <a:pt x="560570" y="-6374"/>
                  <a:pt x="460509" y="40"/>
                </a:cubicBezTo>
                <a:cubicBezTo>
                  <a:pt x="360448" y="6454"/>
                  <a:pt x="100034" y="794111"/>
                  <a:pt x="29479" y="1116101"/>
                </a:cubicBezTo>
                <a:cubicBezTo>
                  <a:pt x="-41076" y="1438091"/>
                  <a:pt x="37176" y="1931980"/>
                  <a:pt x="37176" y="19319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7258774" y="2222754"/>
            <a:ext cx="661428" cy="3806433"/>
          </a:xfrm>
          <a:custGeom>
            <a:avLst/>
            <a:gdLst>
              <a:gd name="connsiteX0" fmla="*/ 345832 w 661428"/>
              <a:gd name="connsiteY0" fmla="*/ 386519 h 3806433"/>
              <a:gd name="connsiteX1" fmla="*/ 168802 w 661428"/>
              <a:gd name="connsiteY1" fmla="*/ 232579 h 3806433"/>
              <a:gd name="connsiteX2" fmla="*/ 7165 w 661428"/>
              <a:gd name="connsiteY2" fmla="*/ 3126640 h 3806433"/>
              <a:gd name="connsiteX3" fmla="*/ 415105 w 661428"/>
              <a:gd name="connsiteY3" fmla="*/ 3796276 h 3806433"/>
              <a:gd name="connsiteX4" fmla="*/ 661408 w 661428"/>
              <a:gd name="connsiteY4" fmla="*/ 3257488 h 3806433"/>
              <a:gd name="connsiteX5" fmla="*/ 430499 w 661428"/>
              <a:gd name="connsiteY5" fmla="*/ 186398 h 380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428" h="3806433">
                <a:moveTo>
                  <a:pt x="345832" y="386519"/>
                </a:moveTo>
                <a:cubicBezTo>
                  <a:pt x="285539" y="81205"/>
                  <a:pt x="225246" y="-224108"/>
                  <a:pt x="168802" y="232579"/>
                </a:cubicBezTo>
                <a:cubicBezTo>
                  <a:pt x="112357" y="689266"/>
                  <a:pt x="-33885" y="2532691"/>
                  <a:pt x="7165" y="3126640"/>
                </a:cubicBezTo>
                <a:cubicBezTo>
                  <a:pt x="48215" y="3720589"/>
                  <a:pt x="306064" y="3774468"/>
                  <a:pt x="415105" y="3796276"/>
                </a:cubicBezTo>
                <a:cubicBezTo>
                  <a:pt x="524146" y="3818084"/>
                  <a:pt x="658842" y="3859134"/>
                  <a:pt x="661408" y="3257488"/>
                </a:cubicBezTo>
                <a:cubicBezTo>
                  <a:pt x="663974" y="2655842"/>
                  <a:pt x="430499" y="186398"/>
                  <a:pt x="430499" y="1863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217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Damage</a:t>
            </a:r>
            <a:endParaRPr lang="en-US" dirty="0"/>
          </a:p>
        </p:txBody>
      </p:sp>
      <p:sp>
        <p:nvSpPr>
          <p:cNvPr id="3" name="Content Placeholder 2"/>
          <p:cNvSpPr>
            <a:spLocks noGrp="1"/>
          </p:cNvSpPr>
          <p:nvPr>
            <p:ph idx="1"/>
          </p:nvPr>
        </p:nvSpPr>
        <p:spPr/>
        <p:txBody>
          <a:bodyPr/>
          <a:lstStyle/>
          <a:p>
            <a:pPr marL="0" indent="0">
              <a:buNone/>
            </a:pPr>
            <a:r>
              <a:rPr lang="en-US" dirty="0" smtClean="0"/>
              <a:t>Outside of AS701, a further ~</a:t>
            </a:r>
            <a:r>
              <a:rPr lang="en-US" b="1" dirty="0" smtClean="0"/>
              <a:t>4,424</a:t>
            </a:r>
            <a:r>
              <a:rPr lang="en-US" dirty="0" smtClean="0"/>
              <a:t> routes were withdrawn for some period of between 07:47 and 12:00</a:t>
            </a:r>
            <a:endParaRPr lang="en-US" dirty="0"/>
          </a:p>
          <a:p>
            <a:pPr marL="0" indent="0">
              <a:buNone/>
            </a:pPr>
            <a:r>
              <a:rPr lang="en-US" dirty="0" smtClean="0"/>
              <a:t>Some of these were probably part of the route leak as they appeared to be part of the Verizon enterprise structure. </a:t>
            </a:r>
          </a:p>
          <a:p>
            <a:pPr marL="0" indent="0">
              <a:buNone/>
            </a:pPr>
            <a:r>
              <a:rPr lang="en-US" dirty="0" smtClean="0"/>
              <a:t>But there were others who were clearly unrelated to Verizon…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80030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Damage</a:t>
            </a:r>
            <a:endParaRPr lang="en-US" dirty="0"/>
          </a:p>
        </p:txBody>
      </p:sp>
      <p:sp>
        <p:nvSpPr>
          <p:cNvPr id="3" name="Content Placeholder 2"/>
          <p:cNvSpPr>
            <a:spLocks noGrp="1"/>
          </p:cNvSpPr>
          <p:nvPr>
            <p:ph idx="1"/>
          </p:nvPr>
        </p:nvSpPr>
        <p:spPr>
          <a:xfrm>
            <a:off x="457200" y="1554019"/>
            <a:ext cx="8229600" cy="578042"/>
          </a:xfrm>
        </p:spPr>
        <p:txBody>
          <a:bodyPr>
            <a:normAutofit lnSpcReduction="10000"/>
          </a:bodyPr>
          <a:lstStyle/>
          <a:p>
            <a:pPr marL="0" indent="0">
              <a:buNone/>
            </a:pPr>
            <a:r>
              <a:rPr lang="en-US" dirty="0" smtClean="0"/>
              <a:t>Up to 896 Origin </a:t>
            </a:r>
            <a:r>
              <a:rPr lang="en-US" dirty="0" err="1" smtClean="0"/>
              <a:t>ASes</a:t>
            </a:r>
            <a:r>
              <a:rPr lang="en-US" dirty="0" smtClean="0"/>
              <a:t> were possibly affected</a:t>
            </a:r>
            <a:endParaRPr lang="en-US" dirty="0"/>
          </a:p>
        </p:txBody>
      </p:sp>
      <p:sp>
        <p:nvSpPr>
          <p:cNvPr id="4" name="TextBox 3"/>
          <p:cNvSpPr txBox="1"/>
          <p:nvPr/>
        </p:nvSpPr>
        <p:spPr>
          <a:xfrm>
            <a:off x="457200" y="2149020"/>
            <a:ext cx="6337836" cy="4324261"/>
          </a:xfrm>
          <a:prstGeom prst="rect">
            <a:avLst/>
          </a:prstGeom>
          <a:noFill/>
        </p:spPr>
        <p:txBody>
          <a:bodyPr wrap="none" rtlCol="0">
            <a:spAutoFit/>
          </a:bodyPr>
          <a:lstStyle/>
          <a:p>
            <a:r>
              <a:rPr lang="en-US" sz="1100" dirty="0" smtClean="0">
                <a:latin typeface="Menlo Bold"/>
                <a:cs typeface="Menlo Bold"/>
              </a:rPr>
              <a:t>   </a:t>
            </a:r>
            <a:r>
              <a:rPr lang="en-US" sz="1100" b="1" dirty="0" smtClean="0">
                <a:latin typeface="Menlo Bold"/>
                <a:cs typeface="Menlo Bold"/>
              </a:rPr>
              <a:t>AS </a:t>
            </a:r>
            <a:r>
              <a:rPr lang="en-US" sz="1100" b="1" dirty="0" err="1" smtClean="0">
                <a:latin typeface="Menlo Bold"/>
                <a:cs typeface="Menlo Bold"/>
              </a:rPr>
              <a:t>Pfxs</a:t>
            </a:r>
            <a:r>
              <a:rPr lang="en-US" sz="1100" b="1" dirty="0" smtClean="0">
                <a:latin typeface="Menlo Bold"/>
                <a:cs typeface="Menlo Bold"/>
              </a:rPr>
              <a:t>  AS Name</a:t>
            </a:r>
          </a:p>
          <a:p>
            <a:r>
              <a:rPr lang="en-US" sz="1100" dirty="0" smtClean="0">
                <a:latin typeface="Menlo Bold"/>
                <a:cs typeface="Menlo Bold"/>
              </a:rPr>
              <a:t>  </a:t>
            </a:r>
            <a:r>
              <a:rPr lang="en-US" sz="1100" dirty="0" smtClean="0"/>
              <a:t>9658  </a:t>
            </a:r>
            <a:r>
              <a:rPr lang="en-US" sz="1100" dirty="0"/>
              <a:t>435 </a:t>
            </a:r>
            <a:r>
              <a:rPr lang="en-US" sz="1100" dirty="0" smtClean="0"/>
              <a:t>   ETPI</a:t>
            </a:r>
            <a:r>
              <a:rPr lang="en-US" sz="1100" dirty="0"/>
              <a:t>-IDS-AS-AP Eastern Telecoms </a:t>
            </a:r>
            <a:r>
              <a:rPr lang="en-US" sz="1100" dirty="0" err="1"/>
              <a:t>Phils</a:t>
            </a:r>
            <a:r>
              <a:rPr lang="en-US" sz="1100" dirty="0"/>
              <a:t>., </a:t>
            </a:r>
            <a:r>
              <a:rPr lang="en-US" sz="1100" dirty="0" err="1"/>
              <a:t>Inc</a:t>
            </a:r>
            <a:r>
              <a:rPr lang="en-US" sz="1100" dirty="0"/>
              <a:t>.,PH</a:t>
            </a:r>
          </a:p>
          <a:p>
            <a:r>
              <a:rPr lang="en-US" sz="1100" dirty="0" smtClean="0"/>
              <a:t>     7046  1 77   </a:t>
            </a:r>
            <a:r>
              <a:rPr lang="en-US" sz="1100" dirty="0"/>
              <a:t>RFC2270-UUNET-CUSTOMER - MCI Communications Services, Inc. d/b/a Verizon </a:t>
            </a:r>
            <a:r>
              <a:rPr lang="en-US" sz="1100" dirty="0" err="1"/>
              <a:t>Business,US</a:t>
            </a:r>
            <a:endParaRPr lang="en-US" sz="1100" dirty="0"/>
          </a:p>
          <a:p>
            <a:r>
              <a:rPr lang="en-US" sz="1100" dirty="0" smtClean="0"/>
              <a:t>     6648  132    </a:t>
            </a:r>
            <a:r>
              <a:rPr lang="en-US" sz="1100" dirty="0"/>
              <a:t>BAYAN-TELECOMMUNICATIONS Bayan Telecommunications, </a:t>
            </a:r>
            <a:r>
              <a:rPr lang="en-US" sz="1100" dirty="0" err="1"/>
              <a:t>Inc</a:t>
            </a:r>
            <a:r>
              <a:rPr lang="en-US" sz="1100" dirty="0"/>
              <a:t>.,PH</a:t>
            </a:r>
          </a:p>
          <a:p>
            <a:r>
              <a:rPr lang="en-US" sz="1100" dirty="0" smtClean="0"/>
              <a:t>   23498   77     </a:t>
            </a:r>
            <a:r>
              <a:rPr lang="en-US" sz="1100" dirty="0"/>
              <a:t>CDSI - COGECODATA,CA</a:t>
            </a:r>
          </a:p>
          <a:p>
            <a:r>
              <a:rPr lang="en-US" sz="1100" dirty="0" smtClean="0"/>
              <a:t>   21332   61     </a:t>
            </a:r>
            <a:r>
              <a:rPr lang="en-US" sz="1100" dirty="0"/>
              <a:t>NTC-AS OJSC "</a:t>
            </a:r>
            <a:r>
              <a:rPr lang="en-US" sz="1100" dirty="0" err="1"/>
              <a:t>Vimpelcom</a:t>
            </a:r>
            <a:r>
              <a:rPr lang="en-US" sz="1100" dirty="0"/>
              <a:t>",RU</a:t>
            </a:r>
          </a:p>
          <a:p>
            <a:r>
              <a:rPr lang="en-US" sz="1100" dirty="0" smtClean="0"/>
              <a:t>   27882   60     </a:t>
            </a:r>
            <a:r>
              <a:rPr lang="en-US" sz="1100" dirty="0" err="1" smtClean="0"/>
              <a:t>Telefonica</a:t>
            </a:r>
            <a:r>
              <a:rPr lang="en-US" sz="1100" dirty="0" smtClean="0"/>
              <a:t> </a:t>
            </a:r>
            <a:r>
              <a:rPr lang="en-US" sz="1100" dirty="0" err="1"/>
              <a:t>Celular</a:t>
            </a:r>
            <a:r>
              <a:rPr lang="en-US" sz="1100" dirty="0"/>
              <a:t> de Bolivia S.A.,BO</a:t>
            </a:r>
          </a:p>
          <a:p>
            <a:r>
              <a:rPr lang="en-US" sz="1100" dirty="0" smtClean="0"/>
              <a:t> 131222   59     MTS</a:t>
            </a:r>
            <a:r>
              <a:rPr lang="en-US" sz="1100" dirty="0"/>
              <a:t>-INDIA-IN 334,Udyog </a:t>
            </a:r>
            <a:r>
              <a:rPr lang="en-US" sz="1100" dirty="0" err="1"/>
              <a:t>Vihar,IN</a:t>
            </a:r>
            <a:endParaRPr lang="en-US" sz="1100" dirty="0"/>
          </a:p>
          <a:p>
            <a:r>
              <a:rPr lang="en-US" sz="1100" dirty="0" smtClean="0"/>
              <a:t>     8402   56     CORBINA</a:t>
            </a:r>
            <a:r>
              <a:rPr lang="en-US" sz="1100" dirty="0"/>
              <a:t>-AS OJSC "</a:t>
            </a:r>
            <a:r>
              <a:rPr lang="en-US" sz="1100" dirty="0" err="1"/>
              <a:t>Vimpelcom</a:t>
            </a:r>
            <a:r>
              <a:rPr lang="en-US" sz="1100" dirty="0"/>
              <a:t>",RU</a:t>
            </a:r>
          </a:p>
          <a:p>
            <a:r>
              <a:rPr lang="en-US" sz="1100" dirty="0" smtClean="0"/>
              <a:t>   30036   55     </a:t>
            </a:r>
            <a:r>
              <a:rPr lang="en-US" sz="1100" dirty="0"/>
              <a:t>MEDIACOM-ENTERPRISE-BUSINESS - Mediacom Communications </a:t>
            </a:r>
            <a:r>
              <a:rPr lang="en-US" sz="1100" dirty="0" err="1"/>
              <a:t>Corp,US</a:t>
            </a:r>
            <a:endParaRPr lang="en-US" sz="1100" dirty="0"/>
          </a:p>
          <a:p>
            <a:r>
              <a:rPr lang="en-US" sz="1100" dirty="0" smtClean="0"/>
              <a:t>   46805   54     CACHED </a:t>
            </a:r>
            <a:r>
              <a:rPr lang="en-US" sz="1100" dirty="0"/>
              <a:t>- </a:t>
            </a:r>
            <a:r>
              <a:rPr lang="en-US" sz="1100" dirty="0" err="1"/>
              <a:t>CachedNet</a:t>
            </a:r>
            <a:r>
              <a:rPr lang="en-US" sz="1100" dirty="0"/>
              <a:t> LLC,US</a:t>
            </a:r>
          </a:p>
          <a:p>
            <a:r>
              <a:rPr lang="en-US" sz="1100" dirty="0" smtClean="0"/>
              <a:t>     6459   49     TRANSBEAM </a:t>
            </a:r>
            <a:r>
              <a:rPr lang="en-US" sz="1100" dirty="0"/>
              <a:t>- I-2000, </a:t>
            </a:r>
            <a:r>
              <a:rPr lang="en-US" sz="1100" dirty="0" err="1"/>
              <a:t>Inc.,US</a:t>
            </a:r>
            <a:endParaRPr lang="en-US" sz="1100" dirty="0"/>
          </a:p>
          <a:p>
            <a:r>
              <a:rPr lang="en-US" sz="1100" dirty="0" smtClean="0"/>
              <a:t>   18025   45     ACE</a:t>
            </a:r>
            <a:r>
              <a:rPr lang="en-US" sz="1100" dirty="0"/>
              <a:t>-1-WIFI-AS-AP Ace-1 </a:t>
            </a:r>
            <a:r>
              <a:rPr lang="en-US" sz="1100" dirty="0" err="1"/>
              <a:t>Wifi</a:t>
            </a:r>
            <a:r>
              <a:rPr lang="en-US" sz="1100" dirty="0"/>
              <a:t> </a:t>
            </a:r>
            <a:r>
              <a:rPr lang="en-US" sz="1100" dirty="0" err="1"/>
              <a:t>Network,</a:t>
            </a:r>
            <a:r>
              <a:rPr lang="en-US" sz="1100" dirty="0" err="1" smtClean="0"/>
              <a:t>PH</a:t>
            </a:r>
            <a:endParaRPr lang="en-US" sz="1100" dirty="0"/>
          </a:p>
          <a:p>
            <a:r>
              <a:rPr lang="en-US" sz="1100" dirty="0" smtClean="0"/>
              <a:t>   45664   42     LBNI </a:t>
            </a:r>
            <a:r>
              <a:rPr lang="en-US" sz="1100" dirty="0"/>
              <a:t>Liberty Broadcasting Network </a:t>
            </a:r>
            <a:r>
              <a:rPr lang="en-US" sz="1100" dirty="0" err="1"/>
              <a:t>Inc,PH</a:t>
            </a:r>
            <a:endParaRPr lang="en-US" sz="1100" dirty="0"/>
          </a:p>
          <a:p>
            <a:r>
              <a:rPr lang="en-US" sz="1100" dirty="0" smtClean="0"/>
              <a:t>   55465   41     TTT</a:t>
            </a:r>
            <a:r>
              <a:rPr lang="en-US" sz="1100" dirty="0"/>
              <a:t>-AS-AP TT&amp;T Co., Ltd</a:t>
            </a:r>
            <a:r>
              <a:rPr lang="en-US" sz="1100" dirty="0" smtClean="0"/>
              <a:t>., </a:t>
            </a:r>
            <a:r>
              <a:rPr lang="en-US" sz="1100" dirty="0" err="1"/>
              <a:t>Bangkok.,TH</a:t>
            </a:r>
            <a:endParaRPr lang="en-US" sz="1100" dirty="0"/>
          </a:p>
          <a:p>
            <a:r>
              <a:rPr lang="en-US" sz="1100" dirty="0" smtClean="0"/>
              <a:t>   15085   38     </a:t>
            </a:r>
            <a:r>
              <a:rPr lang="en-US" sz="1100" dirty="0"/>
              <a:t>IMMEDION - </a:t>
            </a:r>
            <a:r>
              <a:rPr lang="en-US" sz="1100" dirty="0" err="1"/>
              <a:t>Immedion</a:t>
            </a:r>
            <a:r>
              <a:rPr lang="en-US" sz="1100" dirty="0"/>
              <a:t>, LLC,US</a:t>
            </a:r>
          </a:p>
          <a:p>
            <a:r>
              <a:rPr lang="en-US" sz="1100" dirty="0" smtClean="0"/>
              <a:t>   16058   37     Gabon</a:t>
            </a:r>
            <a:r>
              <a:rPr lang="en-US" sz="1100" dirty="0"/>
              <a:t>-</a:t>
            </a:r>
            <a:r>
              <a:rPr lang="en-US" sz="1100" dirty="0" err="1"/>
              <a:t>Telecom,GA</a:t>
            </a:r>
            <a:endParaRPr lang="en-US" sz="1100" dirty="0"/>
          </a:p>
          <a:p>
            <a:r>
              <a:rPr lang="en-US" sz="1100" dirty="0" smtClean="0"/>
              <a:t>   27229   35     WEBHOST</a:t>
            </a:r>
            <a:r>
              <a:rPr lang="en-US" sz="1100" dirty="0"/>
              <a:t>-ASN1 - </a:t>
            </a:r>
            <a:r>
              <a:rPr lang="en-US" sz="1100" dirty="0" err="1"/>
              <a:t>Webhosting.Net</a:t>
            </a:r>
            <a:r>
              <a:rPr lang="en-US" sz="1100" dirty="0"/>
              <a:t>, </a:t>
            </a:r>
            <a:r>
              <a:rPr lang="en-US" sz="1100" dirty="0" err="1"/>
              <a:t>Inc.,US</a:t>
            </a:r>
            <a:endParaRPr lang="en-US" sz="1100" dirty="0"/>
          </a:p>
          <a:p>
            <a:r>
              <a:rPr lang="en-US" sz="1100" dirty="0" smtClean="0"/>
              <a:t>   21284   33     VIVODI</a:t>
            </a:r>
            <a:r>
              <a:rPr lang="en-US" sz="1100" dirty="0"/>
              <a:t>-AS ON S.A.,GR</a:t>
            </a:r>
          </a:p>
          <a:p>
            <a:r>
              <a:rPr lang="en-US" sz="1100" dirty="0" smtClean="0"/>
              <a:t>   13188   33     BANKINFORM</a:t>
            </a:r>
            <a:r>
              <a:rPr lang="en-US" sz="1100" dirty="0"/>
              <a:t>-AS CONTENT DELIVERY NETWORK LTD,UA</a:t>
            </a:r>
          </a:p>
          <a:p>
            <a:r>
              <a:rPr lang="en-US" sz="1100" dirty="0" smtClean="0"/>
              <a:t>   23606   33     BELLTELECOM</a:t>
            </a:r>
            <a:r>
              <a:rPr lang="en-US" sz="1100" dirty="0"/>
              <a:t>-PH-AS-PH Bell Telecommunication </a:t>
            </a:r>
            <a:r>
              <a:rPr lang="en-US" sz="1100" dirty="0" err="1"/>
              <a:t>Philippines,PH</a:t>
            </a:r>
            <a:endParaRPr lang="en-US" sz="1100" dirty="0"/>
          </a:p>
          <a:p>
            <a:r>
              <a:rPr lang="en-US" sz="1100" dirty="0" smtClean="0"/>
              <a:t>   35017   32     SWIFTWAY</a:t>
            </a:r>
            <a:r>
              <a:rPr lang="en-US" sz="1100" dirty="0"/>
              <a:t>-AS </a:t>
            </a:r>
            <a:r>
              <a:rPr lang="en-US" sz="1100" dirty="0" err="1"/>
              <a:t>Swiftway</a:t>
            </a:r>
            <a:r>
              <a:rPr lang="en-US" sz="1100" dirty="0"/>
              <a:t> Sp. z </a:t>
            </a:r>
            <a:r>
              <a:rPr lang="en-US" sz="1100" dirty="0" err="1"/>
              <a:t>o.o.,</a:t>
            </a:r>
            <a:r>
              <a:rPr lang="en-US" sz="1100" dirty="0" err="1" smtClean="0"/>
              <a:t>GB</a:t>
            </a:r>
            <a:endParaRPr lang="en-US" sz="1100" dirty="0"/>
          </a:p>
          <a:p>
            <a:r>
              <a:rPr lang="en-US" sz="1100" dirty="0" smtClean="0"/>
              <a:t>     7018   31     ATT</a:t>
            </a:r>
            <a:r>
              <a:rPr lang="en-US" sz="1100" dirty="0"/>
              <a:t>-INTERNET4 - AT&amp;T Services, </a:t>
            </a:r>
            <a:r>
              <a:rPr lang="en-US" sz="1100" dirty="0" err="1"/>
              <a:t>Inc.,US</a:t>
            </a:r>
            <a:endParaRPr lang="en-US" sz="1100" dirty="0"/>
          </a:p>
          <a:p>
            <a:r>
              <a:rPr lang="en-US" sz="1100" dirty="0" smtClean="0"/>
              <a:t>   15467   31     ENTERNET</a:t>
            </a:r>
            <a:r>
              <a:rPr lang="en-US" sz="1100" dirty="0"/>
              <a:t>-LIBERCOM-AS </a:t>
            </a:r>
            <a:r>
              <a:rPr lang="en-US" sz="1100" dirty="0" err="1"/>
              <a:t>Enternet</a:t>
            </a:r>
            <a:r>
              <a:rPr lang="en-US" sz="1100" dirty="0"/>
              <a:t> 2001 Ltd., </a:t>
            </a:r>
            <a:r>
              <a:rPr lang="en-US" sz="1100" dirty="0" err="1"/>
              <a:t>Hungary,HU</a:t>
            </a:r>
            <a:endParaRPr lang="en-US" sz="1100" dirty="0"/>
          </a:p>
          <a:p>
            <a:r>
              <a:rPr lang="en-US" sz="1100" dirty="0" smtClean="0"/>
              <a:t>   50576   30     KRASNET</a:t>
            </a:r>
            <a:r>
              <a:rPr lang="en-US" sz="1100" dirty="0"/>
              <a:t>-UA-AS </a:t>
            </a:r>
            <a:r>
              <a:rPr lang="en-US" sz="1100" dirty="0" err="1"/>
              <a:t>Krasnet</a:t>
            </a:r>
            <a:r>
              <a:rPr lang="en-US" sz="1100" dirty="0"/>
              <a:t> </a:t>
            </a:r>
            <a:r>
              <a:rPr lang="en-US" sz="1100" dirty="0" err="1"/>
              <a:t>ltd.,UA</a:t>
            </a:r>
            <a:endParaRPr lang="en-US" sz="1100" dirty="0">
              <a:latin typeface="Menlo Bold"/>
              <a:cs typeface="Menlo Bold"/>
            </a:endParaRPr>
          </a:p>
        </p:txBody>
      </p:sp>
    </p:spTree>
    <p:extLst>
      <p:ext uri="{BB962C8B-B14F-4D97-AF65-F5344CB8AC3E}">
        <p14:creationId xmlns:p14="http://schemas.microsoft.com/office/powerpoint/2010/main" val="342506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18 at 4.2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68" y="1084808"/>
            <a:ext cx="8313214" cy="5225143"/>
          </a:xfrm>
          <a:prstGeom prst="rect">
            <a:avLst/>
          </a:prstGeom>
        </p:spPr>
      </p:pic>
      <p:sp>
        <p:nvSpPr>
          <p:cNvPr id="2" name="Freeform 1"/>
          <p:cNvSpPr/>
          <p:nvPr/>
        </p:nvSpPr>
        <p:spPr>
          <a:xfrm>
            <a:off x="445919" y="3653947"/>
            <a:ext cx="594271" cy="479757"/>
          </a:xfrm>
          <a:custGeom>
            <a:avLst/>
            <a:gdLst>
              <a:gd name="connsiteX0" fmla="*/ 461224 w 594271"/>
              <a:gd name="connsiteY0" fmla="*/ 140194 h 479757"/>
              <a:gd name="connsiteX1" fmla="*/ 170938 w 594271"/>
              <a:gd name="connsiteY1" fmla="*/ 7147 h 479757"/>
              <a:gd name="connsiteX2" fmla="*/ 1605 w 594271"/>
              <a:gd name="connsiteY2" fmla="*/ 333718 h 479757"/>
              <a:gd name="connsiteX3" fmla="*/ 267700 w 594271"/>
              <a:gd name="connsiteY3" fmla="*/ 478861 h 479757"/>
              <a:gd name="connsiteX4" fmla="*/ 594271 w 594271"/>
              <a:gd name="connsiteY4" fmla="*/ 273242 h 47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71" h="479757">
                <a:moveTo>
                  <a:pt x="461224" y="140194"/>
                </a:moveTo>
                <a:cubicBezTo>
                  <a:pt x="354382" y="57543"/>
                  <a:pt x="247541" y="-25107"/>
                  <a:pt x="170938" y="7147"/>
                </a:cubicBezTo>
                <a:cubicBezTo>
                  <a:pt x="94335" y="39401"/>
                  <a:pt x="-14522" y="255099"/>
                  <a:pt x="1605" y="333718"/>
                </a:cubicBezTo>
                <a:cubicBezTo>
                  <a:pt x="17732" y="412337"/>
                  <a:pt x="168922" y="488940"/>
                  <a:pt x="267700" y="478861"/>
                </a:cubicBezTo>
                <a:cubicBezTo>
                  <a:pt x="366478" y="468782"/>
                  <a:pt x="594271" y="273242"/>
                  <a:pt x="594271" y="2732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1233714" y="3829941"/>
            <a:ext cx="7402286" cy="48867"/>
          </a:xfrm>
          <a:custGeom>
            <a:avLst/>
            <a:gdLst>
              <a:gd name="connsiteX0" fmla="*/ 0 w 7402286"/>
              <a:gd name="connsiteY0" fmla="*/ 36772 h 48867"/>
              <a:gd name="connsiteX1" fmla="*/ 701524 w 7402286"/>
              <a:gd name="connsiteY1" fmla="*/ 24677 h 48867"/>
              <a:gd name="connsiteX2" fmla="*/ 1814286 w 7402286"/>
              <a:gd name="connsiteY2" fmla="*/ 486 h 48867"/>
              <a:gd name="connsiteX3" fmla="*/ 3072191 w 7402286"/>
              <a:gd name="connsiteY3" fmla="*/ 48867 h 48867"/>
              <a:gd name="connsiteX4" fmla="*/ 4656667 w 7402286"/>
              <a:gd name="connsiteY4" fmla="*/ 36772 h 48867"/>
              <a:gd name="connsiteX5" fmla="*/ 6216953 w 7402286"/>
              <a:gd name="connsiteY5" fmla="*/ 36772 h 48867"/>
              <a:gd name="connsiteX6" fmla="*/ 7402286 w 7402286"/>
              <a:gd name="connsiteY6" fmla="*/ 36772 h 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2286" h="48867">
                <a:moveTo>
                  <a:pt x="0" y="36772"/>
                </a:moveTo>
                <a:lnTo>
                  <a:pt x="701524" y="24677"/>
                </a:lnTo>
                <a:cubicBezTo>
                  <a:pt x="1003905" y="18629"/>
                  <a:pt x="1419175" y="-3546"/>
                  <a:pt x="1814286" y="486"/>
                </a:cubicBezTo>
                <a:cubicBezTo>
                  <a:pt x="2209397" y="4518"/>
                  <a:pt x="3072191" y="48867"/>
                  <a:pt x="3072191" y="48867"/>
                </a:cubicBezTo>
                <a:lnTo>
                  <a:pt x="4656667" y="36772"/>
                </a:lnTo>
                <a:lnTo>
                  <a:pt x="6216953" y="36772"/>
                </a:lnTo>
                <a:lnTo>
                  <a:pt x="7402286" y="367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1768940" y="2021916"/>
            <a:ext cx="2717337" cy="461665"/>
          </a:xfrm>
          <a:prstGeom prst="rect">
            <a:avLst/>
          </a:prstGeom>
          <a:solidFill>
            <a:schemeClr val="bg1"/>
          </a:solidFill>
        </p:spPr>
        <p:txBody>
          <a:bodyPr wrap="none" rtlCol="0">
            <a:spAutoFit/>
          </a:bodyPr>
          <a:lstStyle/>
          <a:p>
            <a:r>
              <a:rPr lang="en-US" sz="2400" b="1" dirty="0" smtClean="0">
                <a:solidFill>
                  <a:srgbClr val="AA0000"/>
                </a:solidFill>
                <a:latin typeface="AhnbergHand"/>
                <a:cs typeface="AhnbergHand"/>
              </a:rPr>
              <a:t>BGP FIB Size </a:t>
            </a:r>
            <a:endParaRPr lang="en-US" sz="2400" b="1" dirty="0">
              <a:solidFill>
                <a:srgbClr val="AA0000"/>
              </a:solidFill>
              <a:latin typeface="AhnbergHand"/>
              <a:cs typeface="AhnbergHand"/>
            </a:endParaRPr>
          </a:p>
        </p:txBody>
      </p:sp>
      <p:sp>
        <p:nvSpPr>
          <p:cNvPr id="9" name="Title 1"/>
          <p:cNvSpPr>
            <a:spLocks noGrp="1"/>
          </p:cNvSpPr>
          <p:nvPr>
            <p:ph type="title"/>
          </p:nvPr>
        </p:nvSpPr>
        <p:spPr>
          <a:xfrm>
            <a:off x="76970" y="-15634"/>
            <a:ext cx="8959272" cy="1143000"/>
          </a:xfrm>
        </p:spPr>
        <p:txBody>
          <a:bodyPr>
            <a:normAutofit fontScale="90000"/>
          </a:bodyPr>
          <a:lstStyle/>
          <a:p>
            <a:r>
              <a:rPr lang="en-US" dirty="0" smtClean="0">
                <a:solidFill>
                  <a:srgbClr val="984807"/>
                </a:solidFill>
                <a:cs typeface="Powderfinger Type"/>
              </a:rPr>
              <a:t>But then it happened again!</a:t>
            </a:r>
            <a:endParaRPr lang="en-US" dirty="0">
              <a:solidFill>
                <a:srgbClr val="984807"/>
              </a:solidFill>
              <a:latin typeface="Powderfinger Type"/>
              <a:cs typeface="Powderfinger Type"/>
            </a:endParaRPr>
          </a:p>
        </p:txBody>
      </p:sp>
      <p:sp>
        <p:nvSpPr>
          <p:cNvPr id="10" name="Freeform 9"/>
          <p:cNvSpPr/>
          <p:nvPr/>
        </p:nvSpPr>
        <p:spPr>
          <a:xfrm>
            <a:off x="4737743" y="3698670"/>
            <a:ext cx="519287" cy="628093"/>
          </a:xfrm>
          <a:custGeom>
            <a:avLst/>
            <a:gdLst>
              <a:gd name="connsiteX0" fmla="*/ 226802 w 519287"/>
              <a:gd name="connsiteY0" fmla="*/ 388421 h 628093"/>
              <a:gd name="connsiteX1" fmla="*/ 473105 w 519287"/>
              <a:gd name="connsiteY1" fmla="*/ 119027 h 628093"/>
              <a:gd name="connsiteX2" fmla="*/ 111348 w 519287"/>
              <a:gd name="connsiteY2" fmla="*/ 3572 h 628093"/>
              <a:gd name="connsiteX3" fmla="*/ 11287 w 519287"/>
              <a:gd name="connsiteY3" fmla="*/ 242178 h 628093"/>
              <a:gd name="connsiteX4" fmla="*/ 334560 w 519287"/>
              <a:gd name="connsiteY4" fmla="*/ 627027 h 628093"/>
              <a:gd name="connsiteX5" fmla="*/ 519287 w 519287"/>
              <a:gd name="connsiteY5" fmla="*/ 334542 h 62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87" h="628093">
                <a:moveTo>
                  <a:pt x="226802" y="388421"/>
                </a:moveTo>
                <a:cubicBezTo>
                  <a:pt x="359574" y="285795"/>
                  <a:pt x="492347" y="183169"/>
                  <a:pt x="473105" y="119027"/>
                </a:cubicBezTo>
                <a:cubicBezTo>
                  <a:pt x="453863" y="54885"/>
                  <a:pt x="188318" y="-16953"/>
                  <a:pt x="111348" y="3572"/>
                </a:cubicBezTo>
                <a:cubicBezTo>
                  <a:pt x="34378" y="24097"/>
                  <a:pt x="-25915" y="138269"/>
                  <a:pt x="11287" y="242178"/>
                </a:cubicBezTo>
                <a:cubicBezTo>
                  <a:pt x="48489" y="346087"/>
                  <a:pt x="249893" y="611633"/>
                  <a:pt x="334560" y="627027"/>
                </a:cubicBezTo>
                <a:cubicBezTo>
                  <a:pt x="419227" y="642421"/>
                  <a:pt x="469257" y="488481"/>
                  <a:pt x="519287" y="33454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435882" y="3260718"/>
            <a:ext cx="398140" cy="395343"/>
          </a:xfrm>
          <a:custGeom>
            <a:avLst/>
            <a:gdLst>
              <a:gd name="connsiteX0" fmla="*/ 243876 w 398140"/>
              <a:gd name="connsiteY0" fmla="*/ 326070 h 395343"/>
              <a:gd name="connsiteX1" fmla="*/ 390118 w 398140"/>
              <a:gd name="connsiteY1" fmla="*/ 41282 h 395343"/>
              <a:gd name="connsiteX2" fmla="*/ 28360 w 398140"/>
              <a:gd name="connsiteY2" fmla="*/ 25888 h 395343"/>
              <a:gd name="connsiteX3" fmla="*/ 51451 w 398140"/>
              <a:gd name="connsiteY3" fmla="*/ 272191 h 395343"/>
              <a:gd name="connsiteX4" fmla="*/ 274663 w 398140"/>
              <a:gd name="connsiteY4" fmla="*/ 395343 h 39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0" h="395343">
                <a:moveTo>
                  <a:pt x="243876" y="326070"/>
                </a:moveTo>
                <a:cubicBezTo>
                  <a:pt x="334956" y="208691"/>
                  <a:pt x="426037" y="91312"/>
                  <a:pt x="390118" y="41282"/>
                </a:cubicBezTo>
                <a:cubicBezTo>
                  <a:pt x="354199" y="-8748"/>
                  <a:pt x="84804" y="-12597"/>
                  <a:pt x="28360" y="25888"/>
                </a:cubicBezTo>
                <a:cubicBezTo>
                  <a:pt x="-28084" y="64373"/>
                  <a:pt x="10401" y="210615"/>
                  <a:pt x="51451" y="272191"/>
                </a:cubicBezTo>
                <a:cubicBezTo>
                  <a:pt x="92501" y="333767"/>
                  <a:pt x="274663" y="395343"/>
                  <a:pt x="274663" y="39534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402225" y="4202545"/>
            <a:ext cx="1732866" cy="669637"/>
          </a:xfrm>
          <a:custGeom>
            <a:avLst/>
            <a:gdLst>
              <a:gd name="connsiteX0" fmla="*/ 1732866 w 1732866"/>
              <a:gd name="connsiteY0" fmla="*/ 669637 h 669637"/>
              <a:gd name="connsiteX1" fmla="*/ 947775 w 1732866"/>
              <a:gd name="connsiteY1" fmla="*/ 338667 h 669637"/>
              <a:gd name="connsiteX2" fmla="*/ 62623 w 1732866"/>
              <a:gd name="connsiteY2" fmla="*/ 61576 h 669637"/>
              <a:gd name="connsiteX3" fmla="*/ 270442 w 1732866"/>
              <a:gd name="connsiteY3" fmla="*/ 0 h 669637"/>
              <a:gd name="connsiteX4" fmla="*/ 16442 w 1732866"/>
              <a:gd name="connsiteY4" fmla="*/ 61576 h 669637"/>
              <a:gd name="connsiteX5" fmla="*/ 24139 w 1732866"/>
              <a:gd name="connsiteY5" fmla="*/ 215516 h 6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866" h="669637">
                <a:moveTo>
                  <a:pt x="1732866" y="669637"/>
                </a:moveTo>
                <a:cubicBezTo>
                  <a:pt x="1479507" y="554823"/>
                  <a:pt x="1226149" y="440010"/>
                  <a:pt x="947775" y="338667"/>
                </a:cubicBezTo>
                <a:cubicBezTo>
                  <a:pt x="669401" y="237324"/>
                  <a:pt x="175512" y="118020"/>
                  <a:pt x="62623" y="61576"/>
                </a:cubicBezTo>
                <a:cubicBezTo>
                  <a:pt x="-50266" y="5132"/>
                  <a:pt x="278139" y="0"/>
                  <a:pt x="270442" y="0"/>
                </a:cubicBezTo>
                <a:cubicBezTo>
                  <a:pt x="262745" y="0"/>
                  <a:pt x="57492" y="25657"/>
                  <a:pt x="16442" y="61576"/>
                </a:cubicBezTo>
                <a:cubicBezTo>
                  <a:pt x="-24609" y="97495"/>
                  <a:pt x="24139" y="215516"/>
                  <a:pt x="24139" y="21551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6388484" y="5026121"/>
            <a:ext cx="1912887" cy="369332"/>
          </a:xfrm>
          <a:prstGeom prst="rect">
            <a:avLst/>
          </a:prstGeom>
          <a:noFill/>
        </p:spPr>
        <p:txBody>
          <a:bodyPr wrap="none" rtlCol="0">
            <a:spAutoFit/>
          </a:bodyPr>
          <a:lstStyle/>
          <a:p>
            <a:r>
              <a:rPr lang="en-US" dirty="0" smtClean="0">
                <a:latin typeface="AhnbergHand"/>
                <a:cs typeface="AhnbergHand"/>
              </a:rPr>
              <a:t>A second time!</a:t>
            </a:r>
            <a:endParaRPr lang="en-US" dirty="0">
              <a:latin typeface="AhnbergHand"/>
              <a:cs typeface="AhnbergHand"/>
            </a:endParaRPr>
          </a:p>
        </p:txBody>
      </p:sp>
      <p:sp>
        <p:nvSpPr>
          <p:cNvPr id="13" name="TextBox 12"/>
          <p:cNvSpPr txBox="1"/>
          <p:nvPr/>
        </p:nvSpPr>
        <p:spPr>
          <a:xfrm>
            <a:off x="2573390" y="2630824"/>
            <a:ext cx="1821710" cy="369332"/>
          </a:xfrm>
          <a:prstGeom prst="rect">
            <a:avLst/>
          </a:prstGeom>
          <a:noFill/>
        </p:spPr>
        <p:txBody>
          <a:bodyPr wrap="none" rtlCol="0">
            <a:spAutoFit/>
          </a:bodyPr>
          <a:lstStyle/>
          <a:p>
            <a:r>
              <a:rPr lang="en-US" dirty="0" smtClean="0">
                <a:latin typeface="AhnbergHand"/>
                <a:cs typeface="AhnbergHand"/>
              </a:rPr>
              <a:t>Verizon Leak!</a:t>
            </a:r>
            <a:endParaRPr lang="en-US" dirty="0">
              <a:latin typeface="AhnbergHand"/>
              <a:cs typeface="AhnbergHand"/>
            </a:endParaRPr>
          </a:p>
        </p:txBody>
      </p:sp>
      <p:sp>
        <p:nvSpPr>
          <p:cNvPr id="7" name="Freeform 6"/>
          <p:cNvSpPr/>
          <p:nvPr/>
        </p:nvSpPr>
        <p:spPr>
          <a:xfrm>
            <a:off x="3604445" y="3001818"/>
            <a:ext cx="680920" cy="531091"/>
          </a:xfrm>
          <a:custGeom>
            <a:avLst/>
            <a:gdLst>
              <a:gd name="connsiteX0" fmla="*/ 167070 w 680920"/>
              <a:gd name="connsiteY0" fmla="*/ 0 h 531091"/>
              <a:gd name="connsiteX1" fmla="*/ 28525 w 680920"/>
              <a:gd name="connsiteY1" fmla="*/ 315576 h 531091"/>
              <a:gd name="connsiteX2" fmla="*/ 659676 w 680920"/>
              <a:gd name="connsiteY2" fmla="*/ 377152 h 531091"/>
              <a:gd name="connsiteX3" fmla="*/ 544222 w 680920"/>
              <a:gd name="connsiteY3" fmla="*/ 284788 h 531091"/>
              <a:gd name="connsiteX4" fmla="*/ 667373 w 680920"/>
              <a:gd name="connsiteY4" fmla="*/ 407940 h 531091"/>
              <a:gd name="connsiteX5" fmla="*/ 559616 w 680920"/>
              <a:gd name="connsiteY5" fmla="*/ 531091 h 53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920" h="531091">
                <a:moveTo>
                  <a:pt x="167070" y="0"/>
                </a:moveTo>
                <a:cubicBezTo>
                  <a:pt x="56747" y="126358"/>
                  <a:pt x="-53576" y="252717"/>
                  <a:pt x="28525" y="315576"/>
                </a:cubicBezTo>
                <a:cubicBezTo>
                  <a:pt x="110626" y="378435"/>
                  <a:pt x="573727" y="382283"/>
                  <a:pt x="659676" y="377152"/>
                </a:cubicBezTo>
                <a:cubicBezTo>
                  <a:pt x="745625" y="372021"/>
                  <a:pt x="542939" y="279657"/>
                  <a:pt x="544222" y="284788"/>
                </a:cubicBezTo>
                <a:cubicBezTo>
                  <a:pt x="545505" y="289919"/>
                  <a:pt x="664807" y="366890"/>
                  <a:pt x="667373" y="407940"/>
                </a:cubicBezTo>
                <a:cubicBezTo>
                  <a:pt x="669939" y="448990"/>
                  <a:pt x="559616" y="531091"/>
                  <a:pt x="559616" y="531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518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12 August 2014</a:t>
            </a:r>
            <a:endParaRPr lang="en-US" dirty="0">
              <a:solidFill>
                <a:schemeClr val="accent6">
                  <a:lumMod val="50000"/>
                </a:schemeClr>
              </a:solidFill>
              <a:latin typeface="Powderfinger Type"/>
              <a:cs typeface="Powderfinger Type"/>
            </a:endParaRPr>
          </a:p>
        </p:txBody>
      </p:sp>
      <p:pic>
        <p:nvPicPr>
          <p:cNvPr id="6" name="Picture 5"/>
          <p:cNvPicPr>
            <a:picLocks noChangeAspect="1"/>
          </p:cNvPicPr>
          <p:nvPr/>
        </p:nvPicPr>
        <p:blipFill>
          <a:blip r:embed="rId2"/>
          <a:stretch>
            <a:fillRect/>
          </a:stretch>
        </p:blipFill>
        <p:spPr>
          <a:xfrm>
            <a:off x="1104371" y="4088607"/>
            <a:ext cx="3032254" cy="2050500"/>
          </a:xfrm>
          <a:prstGeom prst="rect">
            <a:avLst/>
          </a:prstGeom>
        </p:spPr>
      </p:pic>
      <p:sp>
        <p:nvSpPr>
          <p:cNvPr id="7" name="TextBox 6"/>
          <p:cNvSpPr txBox="1"/>
          <p:nvPr/>
        </p:nvSpPr>
        <p:spPr>
          <a:xfrm>
            <a:off x="1104371" y="6266532"/>
            <a:ext cx="3351659"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Newborn Panda Triplets in China </a:t>
            </a:r>
            <a:endParaRPr lang="en-US" sz="1400" dirty="0">
              <a:solidFill>
                <a:schemeClr val="tx1">
                  <a:lumMod val="50000"/>
                  <a:lumOff val="50000"/>
                </a:schemeClr>
              </a:solidFill>
              <a:latin typeface="AhnbergHand"/>
              <a:cs typeface="AhnbergHand"/>
            </a:endParaRPr>
          </a:p>
        </p:txBody>
      </p:sp>
      <p:pic>
        <p:nvPicPr>
          <p:cNvPr id="8" name="Picture 7"/>
          <p:cNvPicPr>
            <a:picLocks noChangeAspect="1"/>
          </p:cNvPicPr>
          <p:nvPr/>
        </p:nvPicPr>
        <p:blipFill>
          <a:blip r:embed="rId3"/>
          <a:stretch>
            <a:fillRect/>
          </a:stretch>
        </p:blipFill>
        <p:spPr>
          <a:xfrm>
            <a:off x="4366028" y="2333581"/>
            <a:ext cx="2295071" cy="2295071"/>
          </a:xfrm>
          <a:prstGeom prst="rect">
            <a:avLst/>
          </a:prstGeom>
        </p:spPr>
      </p:pic>
      <p:sp>
        <p:nvSpPr>
          <p:cNvPr id="9" name="TextBox 8"/>
          <p:cNvSpPr txBox="1"/>
          <p:nvPr/>
        </p:nvSpPr>
        <p:spPr>
          <a:xfrm>
            <a:off x="6661099" y="2422126"/>
            <a:ext cx="2310544" cy="954107"/>
          </a:xfrm>
          <a:prstGeom prst="rect">
            <a:avLst/>
          </a:prstGeom>
          <a:noFill/>
        </p:spPr>
        <p:txBody>
          <a:bodyPr wrap="square" rtlCol="0">
            <a:spAutoFit/>
          </a:bodyPr>
          <a:lstStyle/>
          <a:p>
            <a:r>
              <a:rPr lang="en-US" sz="1400" dirty="0" smtClean="0">
                <a:solidFill>
                  <a:schemeClr val="tx1">
                    <a:lumMod val="50000"/>
                    <a:lumOff val="50000"/>
                  </a:schemeClr>
                </a:solidFill>
                <a:latin typeface="AhnbergHand"/>
                <a:cs typeface="AhnbergHand"/>
              </a:rPr>
              <a:t>Rosetta closes in on </a:t>
            </a:r>
            <a:r>
              <a:rPr lang="en-US" sz="1400" dirty="0">
                <a:solidFill>
                  <a:schemeClr val="tx1">
                    <a:lumMod val="50000"/>
                    <a:lumOff val="50000"/>
                  </a:schemeClr>
                </a:solidFill>
                <a:latin typeface="AhnbergHand"/>
                <a:cs typeface="AhnbergHand"/>
              </a:rPr>
              <a:t>comet 67P/</a:t>
            </a:r>
            <a:r>
              <a:rPr lang="en-US" sz="1400" dirty="0" err="1">
                <a:solidFill>
                  <a:schemeClr val="tx1">
                    <a:lumMod val="50000"/>
                    <a:lumOff val="50000"/>
                  </a:schemeClr>
                </a:solidFill>
                <a:latin typeface="AhnbergHand"/>
                <a:cs typeface="AhnbergHand"/>
              </a:rPr>
              <a:t>Churyumov-Gerasimenko</a:t>
            </a:r>
            <a:endParaRPr lang="en-US" sz="1400" dirty="0">
              <a:solidFill>
                <a:schemeClr val="tx1">
                  <a:lumMod val="50000"/>
                  <a:lumOff val="50000"/>
                </a:schemeClr>
              </a:solidFill>
              <a:latin typeface="AhnbergHand"/>
              <a:cs typeface="AhnbergHand"/>
            </a:endParaRPr>
          </a:p>
        </p:txBody>
      </p:sp>
      <p:pic>
        <p:nvPicPr>
          <p:cNvPr id="12" name="Picture 11" descr="Screen Shot 2014-08-26 at 2.59.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86" y="1333500"/>
            <a:ext cx="2650905" cy="1623786"/>
          </a:xfrm>
          <a:prstGeom prst="rect">
            <a:avLst/>
          </a:prstGeom>
        </p:spPr>
      </p:pic>
      <p:sp>
        <p:nvSpPr>
          <p:cNvPr id="13" name="TextBox 12"/>
          <p:cNvSpPr txBox="1"/>
          <p:nvPr/>
        </p:nvSpPr>
        <p:spPr>
          <a:xfrm>
            <a:off x="703414" y="3053432"/>
            <a:ext cx="2041772"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World Elephant Day</a:t>
            </a:r>
            <a:endParaRPr lang="en-US" sz="1400" dirty="0">
              <a:solidFill>
                <a:schemeClr val="tx1">
                  <a:lumMod val="50000"/>
                  <a:lumOff val="50000"/>
                </a:schemeClr>
              </a:solidFill>
              <a:latin typeface="AhnbergHand"/>
              <a:cs typeface="AhnbergHand"/>
            </a:endParaRPr>
          </a:p>
        </p:txBody>
      </p:sp>
    </p:spTree>
    <p:extLst>
      <p:ext uri="{BB962C8B-B14F-4D97-AF65-F5344CB8AC3E}">
        <p14:creationId xmlns:p14="http://schemas.microsoft.com/office/powerpoint/2010/main" val="34513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cs typeface="Powderfinger Type"/>
              </a:rPr>
              <a:t>But was this just me or everyone?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199" y="1600200"/>
            <a:ext cx="8407765" cy="4525963"/>
          </a:xfrm>
        </p:spPr>
        <p:txBody>
          <a:bodyPr/>
          <a:lstStyle/>
          <a:p>
            <a:pPr marL="0" indent="0">
              <a:buNone/>
            </a:pPr>
            <a:r>
              <a:rPr lang="en-US" dirty="0" smtClean="0">
                <a:cs typeface="AhnbergHand"/>
              </a:rPr>
              <a:t>Was this general background level of routes passing 512 something that every BG{ speaker observed on the 12</a:t>
            </a:r>
            <a:r>
              <a:rPr lang="en-US" baseline="30000" dirty="0" smtClean="0">
                <a:cs typeface="AhnbergHand"/>
              </a:rPr>
              <a:t>th</a:t>
            </a:r>
            <a:r>
              <a:rPr lang="en-US" dirty="0" smtClean="0">
                <a:cs typeface="AhnbergHand"/>
              </a:rPr>
              <a:t> August?</a:t>
            </a:r>
          </a:p>
          <a:p>
            <a:pPr marL="0" indent="0">
              <a:buNone/>
            </a:pPr>
            <a:endParaRPr lang="en-US" dirty="0">
              <a:cs typeface="AhnbergHand"/>
            </a:endParaRPr>
          </a:p>
          <a:p>
            <a:pPr marL="0" indent="0">
              <a:buNone/>
            </a:pPr>
            <a:r>
              <a:rPr lang="en-US" dirty="0" smtClean="0">
                <a:cs typeface="AhnbergHand"/>
              </a:rPr>
              <a:t>Or was this something unique to me (AS131072)?</a:t>
            </a:r>
          </a:p>
          <a:p>
            <a:pPr marL="0" indent="0">
              <a:buNone/>
            </a:pPr>
            <a:endParaRPr lang="en-US" dirty="0">
              <a:cs typeface="AhnbergHand"/>
            </a:endParaRPr>
          </a:p>
        </p:txBody>
      </p:sp>
    </p:spTree>
    <p:extLst>
      <p:ext uri="{BB962C8B-B14F-4D97-AF65-F5344CB8AC3E}">
        <p14:creationId xmlns:p14="http://schemas.microsoft.com/office/powerpoint/2010/main" val="1228121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no Routing God!</a:t>
            </a:r>
            <a:endParaRPr lang="en-US" dirty="0"/>
          </a:p>
        </p:txBody>
      </p:sp>
      <p:sp>
        <p:nvSpPr>
          <p:cNvPr id="3" name="Content Placeholder 2"/>
          <p:cNvSpPr>
            <a:spLocks noGrp="1"/>
          </p:cNvSpPr>
          <p:nvPr>
            <p:ph idx="1"/>
          </p:nvPr>
        </p:nvSpPr>
        <p:spPr/>
        <p:txBody>
          <a:bodyPr>
            <a:normAutofit fontScale="92500" lnSpcReduction="10000"/>
          </a:bodyPr>
          <a:lstStyle/>
          <a:p>
            <a:pPr marL="0" indent="0">
              <a:spcBef>
                <a:spcPts val="1968"/>
              </a:spcBef>
              <a:buNone/>
            </a:pPr>
            <a:r>
              <a:rPr lang="en-US" dirty="0" smtClean="0"/>
              <a:t>There is no single objective “out of the system” view of the Internet’s Routing environment. </a:t>
            </a:r>
          </a:p>
          <a:p>
            <a:pPr marL="0" indent="0">
              <a:spcBef>
                <a:spcPts val="1968"/>
              </a:spcBef>
              <a:buNone/>
            </a:pPr>
            <a:r>
              <a:rPr lang="en-US" dirty="0" smtClean="0"/>
              <a:t>BGP distributes a routing view that is modified as it is distributed, so every </a:t>
            </a:r>
            <a:r>
              <a:rPr lang="en-US" dirty="0" err="1" smtClean="0"/>
              <a:t>eBGP</a:t>
            </a:r>
            <a:r>
              <a:rPr lang="en-US" dirty="0" smtClean="0"/>
              <a:t> speaker will see a slightly different set of prefixes, and each view is relative to a given location</a:t>
            </a:r>
          </a:p>
          <a:p>
            <a:pPr marL="0" indent="0">
              <a:spcBef>
                <a:spcPts val="1968"/>
              </a:spcBef>
              <a:buNone/>
            </a:pPr>
            <a:r>
              <a:rPr lang="en-US" dirty="0" smtClean="0"/>
              <a:t>When we look at some of the route collector sites we see a variance of ~20,000 routes across the routing peer set</a:t>
            </a:r>
          </a:p>
          <a:p>
            <a:pPr marL="0" indent="0">
              <a:spcBef>
                <a:spcPts val="1968"/>
              </a:spcBef>
              <a:buNone/>
            </a:pPr>
            <a:endParaRPr lang="en-US" dirty="0"/>
          </a:p>
        </p:txBody>
      </p:sp>
    </p:spTree>
    <p:extLst>
      <p:ext uri="{BB962C8B-B14F-4D97-AF65-F5344CB8AC3E}">
        <p14:creationId xmlns:p14="http://schemas.microsoft.com/office/powerpoint/2010/main" val="2331027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 Views Peers</a:t>
            </a:r>
            <a:endParaRPr lang="en-US" dirty="0"/>
          </a:p>
        </p:txBody>
      </p:sp>
      <p:pic>
        <p:nvPicPr>
          <p:cNvPr id="4" name="Picture 3"/>
          <p:cNvPicPr>
            <a:picLocks noChangeAspect="1"/>
          </p:cNvPicPr>
          <p:nvPr/>
        </p:nvPicPr>
        <p:blipFill>
          <a:blip r:embed="rId2"/>
          <a:stretch>
            <a:fillRect/>
          </a:stretch>
        </p:blipFill>
        <p:spPr>
          <a:xfrm>
            <a:off x="880771" y="1417637"/>
            <a:ext cx="7539714" cy="5301361"/>
          </a:xfrm>
          <a:prstGeom prst="rect">
            <a:avLst/>
          </a:prstGeom>
        </p:spPr>
      </p:pic>
      <p:cxnSp>
        <p:nvCxnSpPr>
          <p:cNvPr id="7" name="Straight Connector 6"/>
          <p:cNvCxnSpPr/>
          <p:nvPr/>
        </p:nvCxnSpPr>
        <p:spPr>
          <a:xfrm flipV="1">
            <a:off x="2686242" y="1554788"/>
            <a:ext cx="0" cy="4810606"/>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55515" y="1847273"/>
            <a:ext cx="1408986" cy="369332"/>
          </a:xfrm>
          <a:prstGeom prst="rect">
            <a:avLst/>
          </a:prstGeom>
          <a:noFill/>
        </p:spPr>
        <p:txBody>
          <a:bodyPr wrap="none" rtlCol="0">
            <a:spAutoFit/>
          </a:bodyPr>
          <a:lstStyle/>
          <a:p>
            <a:r>
              <a:rPr lang="en-US" dirty="0" smtClean="0">
                <a:latin typeface="AhnbergHand"/>
                <a:cs typeface="AhnbergHand"/>
              </a:rPr>
              <a:t>12 August</a:t>
            </a:r>
            <a:endParaRPr lang="en-US" dirty="0">
              <a:latin typeface="AhnbergHand"/>
              <a:cs typeface="AhnbergHand"/>
            </a:endParaRPr>
          </a:p>
        </p:txBody>
      </p:sp>
      <p:sp>
        <p:nvSpPr>
          <p:cNvPr id="9" name="TextBox 8"/>
          <p:cNvSpPr txBox="1"/>
          <p:nvPr/>
        </p:nvSpPr>
        <p:spPr>
          <a:xfrm>
            <a:off x="4039369" y="3385127"/>
            <a:ext cx="857304" cy="369332"/>
          </a:xfrm>
          <a:prstGeom prst="rect">
            <a:avLst/>
          </a:prstGeom>
          <a:noFill/>
        </p:spPr>
        <p:txBody>
          <a:bodyPr wrap="none" rtlCol="0">
            <a:spAutoFit/>
          </a:bodyPr>
          <a:lstStyle/>
          <a:p>
            <a:r>
              <a:rPr lang="en-US" dirty="0" smtClean="0">
                <a:latin typeface="AhnbergHand"/>
                <a:cs typeface="AhnbergHand"/>
              </a:rPr>
              <a:t>512K</a:t>
            </a:r>
            <a:endParaRPr lang="en-US" dirty="0">
              <a:latin typeface="AhnbergHand"/>
              <a:cs typeface="AhnbergHand"/>
            </a:endParaRPr>
          </a:p>
        </p:txBody>
      </p:sp>
      <p:sp>
        <p:nvSpPr>
          <p:cNvPr id="10" name="TextBox 9"/>
          <p:cNvSpPr txBox="1"/>
          <p:nvPr/>
        </p:nvSpPr>
        <p:spPr>
          <a:xfrm>
            <a:off x="6654799" y="2560012"/>
            <a:ext cx="1472468" cy="369332"/>
          </a:xfrm>
          <a:prstGeom prst="rect">
            <a:avLst/>
          </a:prstGeom>
          <a:noFill/>
        </p:spPr>
        <p:txBody>
          <a:bodyPr wrap="none" rtlCol="0">
            <a:spAutoFit/>
          </a:bodyPr>
          <a:lstStyle/>
          <a:p>
            <a:r>
              <a:rPr lang="en-US" dirty="0" smtClean="0">
                <a:latin typeface="AhnbergHand"/>
                <a:cs typeface="AhnbergHand"/>
              </a:rPr>
              <a:t>10 October</a:t>
            </a:r>
            <a:endParaRPr lang="en-US" dirty="0">
              <a:latin typeface="AhnbergHand"/>
              <a:cs typeface="AhnbergHand"/>
            </a:endParaRPr>
          </a:p>
        </p:txBody>
      </p:sp>
      <p:cxnSp>
        <p:nvCxnSpPr>
          <p:cNvPr id="5" name="Straight Connector 4"/>
          <p:cNvCxnSpPr/>
          <p:nvPr/>
        </p:nvCxnSpPr>
        <p:spPr>
          <a:xfrm flipV="1">
            <a:off x="7165879" y="3001818"/>
            <a:ext cx="0" cy="212436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93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most networks…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(probably including yours)</a:t>
            </a:r>
            <a:r>
              <a:rPr lang="en-US" dirty="0"/>
              <a:t> </a:t>
            </a:r>
            <a:r>
              <a:rPr lang="en-US" dirty="0" smtClean="0"/>
              <a:t>the 12</a:t>
            </a:r>
            <a:r>
              <a:rPr lang="en-US" baseline="30000" dirty="0" smtClean="0"/>
              <a:t>th</a:t>
            </a:r>
            <a:r>
              <a:rPr lang="en-US" dirty="0" smtClean="0"/>
              <a:t> August route leak pushed the network route count over 512K for a brief period</a:t>
            </a:r>
          </a:p>
          <a:p>
            <a:pPr marL="0" indent="0">
              <a:buNone/>
            </a:pPr>
            <a:r>
              <a:rPr lang="en-US" dirty="0" smtClean="0"/>
              <a:t>	within an hour it all went back under again</a:t>
            </a:r>
          </a:p>
          <a:p>
            <a:pPr marL="0" indent="0">
              <a:buNone/>
            </a:pPr>
            <a:endParaRPr lang="en-US" dirty="0" smtClean="0"/>
          </a:p>
          <a:p>
            <a:pPr marL="0" indent="0">
              <a:buNone/>
            </a:pPr>
            <a:r>
              <a:rPr lang="en-US" dirty="0" smtClean="0"/>
              <a:t>But later on the IPv4 BGP table would pass over this threshold and not go back under again</a:t>
            </a:r>
            <a:endParaRPr lang="en-US" dirty="0"/>
          </a:p>
        </p:txBody>
      </p:sp>
    </p:spTree>
    <p:extLst>
      <p:ext uri="{BB962C8B-B14F-4D97-AF65-F5344CB8AC3E}">
        <p14:creationId xmlns:p14="http://schemas.microsoft.com/office/powerpoint/2010/main" val="3607269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Passing 512K</a:t>
            </a:r>
            <a:endParaRPr lang="en-US" dirty="0"/>
          </a:p>
        </p:txBody>
      </p:sp>
      <p:pic>
        <p:nvPicPr>
          <p:cNvPr id="4" name="Content Placeholder 3" descr="bgp-activ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91" b="-213"/>
          <a:stretch/>
        </p:blipFill>
        <p:spPr>
          <a:xfrm>
            <a:off x="457200" y="1323879"/>
            <a:ext cx="8229600" cy="5064605"/>
          </a:xfrm>
        </p:spPr>
      </p:pic>
    </p:spTree>
    <p:extLst>
      <p:ext uri="{BB962C8B-B14F-4D97-AF65-F5344CB8AC3E}">
        <p14:creationId xmlns:p14="http://schemas.microsoft.com/office/powerpoint/2010/main" val="2422960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most networks…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And what’s next?</a:t>
            </a:r>
          </a:p>
          <a:p>
            <a:pPr marL="0" indent="0">
              <a:buNone/>
            </a:pPr>
            <a:endParaRPr lang="en-US" dirty="0"/>
          </a:p>
          <a:p>
            <a:pPr marL="0" indent="0">
              <a:buNone/>
            </a:pPr>
            <a:r>
              <a:rPr lang="en-US" dirty="0" smtClean="0"/>
              <a:t>How quickly is the routing table growing?</a:t>
            </a:r>
            <a:endParaRPr lang="en-US" dirty="0"/>
          </a:p>
        </p:txBody>
      </p:sp>
    </p:spTree>
    <p:extLst>
      <p:ext uri="{BB962C8B-B14F-4D97-AF65-F5344CB8AC3E}">
        <p14:creationId xmlns:p14="http://schemas.microsoft.com/office/powerpoint/2010/main" val="1631194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gp-activ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1756"/>
            <a:ext cx="9144000" cy="5588813"/>
          </a:xfrm>
          <a:prstGeom prst="rect">
            <a:avLst/>
          </a:prstGeom>
        </p:spPr>
      </p:pic>
      <p:sp>
        <p:nvSpPr>
          <p:cNvPr id="3" name="TextBox 2"/>
          <p:cNvSpPr txBox="1"/>
          <p:nvPr/>
        </p:nvSpPr>
        <p:spPr>
          <a:xfrm>
            <a:off x="1111285" y="4512406"/>
            <a:ext cx="2813591" cy="307777"/>
          </a:xfrm>
          <a:prstGeom prst="rect">
            <a:avLst/>
          </a:prstGeom>
          <a:solidFill>
            <a:srgbClr val="FFFFFF"/>
          </a:solidFill>
        </p:spPr>
        <p:txBody>
          <a:bodyPr wrap="none" rtlCol="0">
            <a:spAutoFit/>
          </a:bodyPr>
          <a:lstStyle/>
          <a:p>
            <a:r>
              <a:rPr lang="en-US" sz="1400" dirty="0" smtClean="0">
                <a:latin typeface="AhnbergHand"/>
                <a:cs typeface="AhnbergHand"/>
              </a:rPr>
              <a:t>1994: Introduction of CIDR</a:t>
            </a:r>
            <a:endParaRPr lang="en-US" sz="1400" dirty="0">
              <a:latin typeface="AhnbergHand"/>
              <a:cs typeface="AhnbergHand"/>
            </a:endParaRPr>
          </a:p>
        </p:txBody>
      </p:sp>
      <p:sp>
        <p:nvSpPr>
          <p:cNvPr id="5" name="TextBox 4"/>
          <p:cNvSpPr txBox="1"/>
          <p:nvPr/>
        </p:nvSpPr>
        <p:spPr>
          <a:xfrm>
            <a:off x="1357987" y="3870709"/>
            <a:ext cx="4347515" cy="307777"/>
          </a:xfrm>
          <a:prstGeom prst="rect">
            <a:avLst/>
          </a:prstGeom>
          <a:solidFill>
            <a:srgbClr val="FFFFFF"/>
          </a:solidFill>
        </p:spPr>
        <p:txBody>
          <a:bodyPr wrap="square" rtlCol="0">
            <a:spAutoFit/>
          </a:bodyPr>
          <a:lstStyle/>
          <a:p>
            <a:r>
              <a:rPr lang="en-US" sz="1400" dirty="0" smtClean="0">
                <a:latin typeface="AhnbergHand"/>
                <a:cs typeface="AhnbergHand"/>
              </a:rPr>
              <a:t>2001: The Great Internet Boom and Bust</a:t>
            </a:r>
            <a:endParaRPr lang="en-US" sz="1400" dirty="0">
              <a:latin typeface="AhnbergHand"/>
              <a:cs typeface="AhnbergHand"/>
            </a:endParaRPr>
          </a:p>
        </p:txBody>
      </p:sp>
      <p:sp>
        <p:nvSpPr>
          <p:cNvPr id="6" name="TextBox 5"/>
          <p:cNvSpPr txBox="1"/>
          <p:nvPr/>
        </p:nvSpPr>
        <p:spPr>
          <a:xfrm>
            <a:off x="3233770" y="3220262"/>
            <a:ext cx="3177865" cy="307777"/>
          </a:xfrm>
          <a:prstGeom prst="rect">
            <a:avLst/>
          </a:prstGeom>
          <a:solidFill>
            <a:srgbClr val="FFFFFF"/>
          </a:solidFill>
        </p:spPr>
        <p:txBody>
          <a:bodyPr wrap="none" rtlCol="0">
            <a:spAutoFit/>
          </a:bodyPr>
          <a:lstStyle/>
          <a:p>
            <a:r>
              <a:rPr lang="en-US" sz="1400" dirty="0" smtClean="0">
                <a:latin typeface="AhnbergHand"/>
                <a:cs typeface="AhnbergHand"/>
              </a:rPr>
              <a:t>2005: Broadband to the Masses</a:t>
            </a:r>
            <a:endParaRPr lang="en-US" sz="1400" dirty="0">
              <a:latin typeface="AhnbergHand"/>
              <a:cs typeface="AhnbergHand"/>
            </a:endParaRPr>
          </a:p>
        </p:txBody>
      </p:sp>
      <p:sp>
        <p:nvSpPr>
          <p:cNvPr id="7" name="TextBox 6"/>
          <p:cNvSpPr txBox="1"/>
          <p:nvPr/>
        </p:nvSpPr>
        <p:spPr>
          <a:xfrm>
            <a:off x="4055869" y="2278245"/>
            <a:ext cx="3428149" cy="307777"/>
          </a:xfrm>
          <a:prstGeom prst="rect">
            <a:avLst/>
          </a:prstGeom>
          <a:solidFill>
            <a:srgbClr val="FFFFFF"/>
          </a:solidFill>
        </p:spPr>
        <p:txBody>
          <a:bodyPr wrap="none" rtlCol="0">
            <a:spAutoFit/>
          </a:bodyPr>
          <a:lstStyle/>
          <a:p>
            <a:r>
              <a:rPr lang="en-US" sz="1400" dirty="0" smtClean="0">
                <a:latin typeface="AhnbergHand"/>
                <a:cs typeface="AhnbergHand"/>
              </a:rPr>
              <a:t>2009: The GFC hits the Internet</a:t>
            </a:r>
            <a:endParaRPr lang="en-US" sz="1400" dirty="0">
              <a:latin typeface="AhnbergHand"/>
              <a:cs typeface="AhnbergHand"/>
            </a:endParaRPr>
          </a:p>
        </p:txBody>
      </p:sp>
      <p:sp>
        <p:nvSpPr>
          <p:cNvPr id="8" name="TextBox 7"/>
          <p:cNvSpPr txBox="1"/>
          <p:nvPr/>
        </p:nvSpPr>
        <p:spPr>
          <a:xfrm>
            <a:off x="5505242" y="1156477"/>
            <a:ext cx="2564571" cy="307777"/>
          </a:xfrm>
          <a:prstGeom prst="rect">
            <a:avLst/>
          </a:prstGeom>
          <a:solidFill>
            <a:srgbClr val="FFFFFF"/>
          </a:solidFill>
        </p:spPr>
        <p:txBody>
          <a:bodyPr wrap="none" rtlCol="0">
            <a:spAutoFit/>
          </a:bodyPr>
          <a:lstStyle/>
          <a:p>
            <a:r>
              <a:rPr lang="en-US" sz="1400" dirty="0" smtClean="0">
                <a:latin typeface="AhnbergHand"/>
                <a:cs typeface="AhnbergHand"/>
              </a:rPr>
              <a:t>2011: Address Exhaustion</a:t>
            </a:r>
            <a:endParaRPr lang="en-US" sz="1400" dirty="0">
              <a:latin typeface="AhnbergHand"/>
              <a:cs typeface="AhnbergHand"/>
            </a:endParaRPr>
          </a:p>
        </p:txBody>
      </p:sp>
      <p:cxnSp>
        <p:nvCxnSpPr>
          <p:cNvPr id="9" name="Straight Arrow Connector 8"/>
          <p:cNvCxnSpPr/>
          <p:nvPr/>
        </p:nvCxnSpPr>
        <p:spPr>
          <a:xfrm flipH="1">
            <a:off x="939030" y="4820183"/>
            <a:ext cx="1793249" cy="10449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709939" y="4283727"/>
            <a:ext cx="134381" cy="8424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321905" y="3560102"/>
            <a:ext cx="419704" cy="9523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596855" y="2647577"/>
            <a:ext cx="61024" cy="912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606787" y="1525809"/>
            <a:ext cx="0" cy="13451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47151" y="162433"/>
            <a:ext cx="6093886" cy="461665"/>
          </a:xfrm>
          <a:prstGeom prst="rect">
            <a:avLst/>
          </a:prstGeom>
          <a:noFill/>
        </p:spPr>
        <p:txBody>
          <a:bodyPr wrap="none" rtlCol="0">
            <a:spAutoFit/>
          </a:bodyPr>
          <a:lstStyle/>
          <a:p>
            <a:r>
              <a:rPr lang="en-US" sz="2400" dirty="0" smtClean="0">
                <a:solidFill>
                  <a:schemeClr val="accent6">
                    <a:lumMod val="50000"/>
                  </a:schemeClr>
                </a:solidFill>
                <a:latin typeface="Powderfinger Type"/>
                <a:cs typeface="Powderfinger Type"/>
              </a:rPr>
              <a:t>20 years of Routing the Internet</a:t>
            </a:r>
            <a:endParaRPr lang="en-US" sz="2400" dirty="0">
              <a:solidFill>
                <a:schemeClr val="accent6">
                  <a:lumMod val="50000"/>
                </a:schemeClr>
              </a:solidFill>
              <a:latin typeface="Powderfinger Type"/>
              <a:cs typeface="Powderfinger Type"/>
            </a:endParaRPr>
          </a:p>
        </p:txBody>
      </p:sp>
    </p:spTree>
    <p:extLst>
      <p:ext uri="{BB962C8B-B14F-4D97-AF65-F5344CB8AC3E}">
        <p14:creationId xmlns:p14="http://schemas.microsoft.com/office/powerpoint/2010/main" val="3824873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390"/>
            <a:ext cx="8229600" cy="1143000"/>
          </a:xfrm>
        </p:spPr>
        <p:txBody>
          <a:bodyPr>
            <a:noAutofit/>
          </a:bodyPr>
          <a:lstStyle/>
          <a:p>
            <a:r>
              <a:rPr lang="en-US" sz="3200" dirty="0" smtClean="0">
                <a:solidFill>
                  <a:srgbClr val="984807"/>
                </a:solidFill>
                <a:latin typeface="Powderfinger Type"/>
                <a:cs typeface="Powderfinger Type"/>
              </a:rPr>
              <a:t>IPv4 BGP Prefix Count 2010 - 2014</a:t>
            </a:r>
            <a:endParaRPr lang="en-US" sz="3200" dirty="0">
              <a:solidFill>
                <a:srgbClr val="984807"/>
              </a:solidFill>
              <a:latin typeface="Powderfinger Type"/>
              <a:cs typeface="Powderfinger Type"/>
            </a:endParaRPr>
          </a:p>
        </p:txBody>
      </p:sp>
      <p:pic>
        <p:nvPicPr>
          <p:cNvPr id="16" name="Picture 15" descr="fig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729"/>
            <a:ext cx="9144000" cy="5588000"/>
          </a:xfrm>
          <a:prstGeom prst="rect">
            <a:avLst/>
          </a:prstGeom>
        </p:spPr>
      </p:pic>
    </p:spTree>
    <p:extLst>
      <p:ext uri="{BB962C8B-B14F-4D97-AF65-F5344CB8AC3E}">
        <p14:creationId xmlns:p14="http://schemas.microsoft.com/office/powerpoint/2010/main" val="3358862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6397"/>
            <a:ext cx="8229600" cy="1143000"/>
          </a:xfrm>
        </p:spPr>
        <p:txBody>
          <a:bodyPr>
            <a:normAutofit fontScale="90000"/>
          </a:bodyPr>
          <a:lstStyle/>
          <a:p>
            <a:r>
              <a:rPr lang="en-US" dirty="0" smtClean="0"/>
              <a:t>How can the IPv4 network continue to grow when we are running out of IPv4 addresses?</a:t>
            </a:r>
            <a:endParaRPr lang="en-US" dirty="0"/>
          </a:p>
        </p:txBody>
      </p:sp>
      <p:sp>
        <p:nvSpPr>
          <p:cNvPr id="3" name="Content Placeholder 2"/>
          <p:cNvSpPr>
            <a:spLocks noGrp="1"/>
          </p:cNvSpPr>
          <p:nvPr>
            <p:ph idx="1"/>
          </p:nvPr>
        </p:nvSpPr>
        <p:spPr>
          <a:xfrm>
            <a:off x="457200" y="2732426"/>
            <a:ext cx="8229600" cy="3809375"/>
          </a:xfrm>
        </p:spPr>
        <p:txBody>
          <a:bodyPr/>
          <a:lstStyle/>
          <a:p>
            <a:pPr marL="0" indent="0">
              <a:buNone/>
            </a:pPr>
            <a:r>
              <a:rPr lang="en-US" dirty="0" smtClean="0"/>
              <a:t>We are now recycling old addresses back into the routing system</a:t>
            </a:r>
            <a:endParaRPr lang="en-US" dirty="0"/>
          </a:p>
        </p:txBody>
      </p:sp>
    </p:spTree>
    <p:extLst>
      <p:ext uri="{BB962C8B-B14F-4D97-AF65-F5344CB8AC3E}">
        <p14:creationId xmlns:p14="http://schemas.microsoft.com/office/powerpoint/2010/main" val="4206183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14"/>
            <a:ext cx="8229600" cy="1143000"/>
          </a:xfrm>
        </p:spPr>
        <p:txBody>
          <a:bodyPr/>
          <a:lstStyle/>
          <a:p>
            <a:r>
              <a:rPr lang="en-US" dirty="0" smtClean="0"/>
              <a:t>IPv4 Address Reuse</a:t>
            </a:r>
            <a:endParaRPr lang="en-US" dirty="0"/>
          </a:p>
        </p:txBody>
      </p:sp>
      <p:pic>
        <p:nvPicPr>
          <p:cNvPr id="4" name="Content Placeholder 3" descr="fig20.jpg"/>
          <p:cNvPicPr>
            <a:picLocks noGrp="1" noChangeAspect="1"/>
          </p:cNvPicPr>
          <p:nvPr>
            <p:ph idx="1"/>
          </p:nvPr>
        </p:nvPicPr>
        <p:blipFill rotWithShape="1">
          <a:blip r:embed="rId2">
            <a:extLst>
              <a:ext uri="{28A0092B-C50C-407E-A947-70E740481C1C}">
                <a14:useLocalDpi xmlns:a14="http://schemas.microsoft.com/office/drawing/2010/main" val="0"/>
              </a:ext>
            </a:extLst>
          </a:blip>
          <a:srcRect t="-740" b="-1829"/>
          <a:stretch/>
        </p:blipFill>
        <p:spPr>
          <a:xfrm>
            <a:off x="457200" y="931334"/>
            <a:ext cx="8229600" cy="5926666"/>
          </a:xfrm>
        </p:spPr>
      </p:pic>
      <p:sp>
        <p:nvSpPr>
          <p:cNvPr id="5" name="TextBox 4"/>
          <p:cNvSpPr txBox="1"/>
          <p:nvPr/>
        </p:nvSpPr>
        <p:spPr>
          <a:xfrm>
            <a:off x="4410363" y="5156970"/>
            <a:ext cx="2409153" cy="646331"/>
          </a:xfrm>
          <a:prstGeom prst="rect">
            <a:avLst/>
          </a:prstGeom>
          <a:solidFill>
            <a:schemeClr val="bg1"/>
          </a:solidFill>
        </p:spPr>
        <p:txBody>
          <a:bodyPr wrap="square" rtlCol="0">
            <a:spAutoFit/>
          </a:bodyPr>
          <a:lstStyle/>
          <a:p>
            <a:r>
              <a:rPr lang="en-US" sz="1200" dirty="0" smtClean="0">
                <a:latin typeface="AhnbergHand"/>
                <a:cs typeface="AhnbergHand"/>
              </a:rPr>
              <a:t>50% of new addresses in 2014 were more than 1 year old</a:t>
            </a:r>
            <a:endParaRPr lang="en-US" sz="1200" dirty="0">
              <a:latin typeface="AhnbergHand"/>
              <a:cs typeface="AhnbergHand"/>
            </a:endParaRPr>
          </a:p>
        </p:txBody>
      </p:sp>
      <p:sp>
        <p:nvSpPr>
          <p:cNvPr id="6" name="TextBox 5"/>
          <p:cNvSpPr txBox="1"/>
          <p:nvPr/>
        </p:nvSpPr>
        <p:spPr>
          <a:xfrm>
            <a:off x="1391611" y="1737976"/>
            <a:ext cx="2409153" cy="646331"/>
          </a:xfrm>
          <a:prstGeom prst="rect">
            <a:avLst/>
          </a:prstGeom>
          <a:solidFill>
            <a:schemeClr val="bg1"/>
          </a:solidFill>
        </p:spPr>
        <p:txBody>
          <a:bodyPr wrap="square" rtlCol="0">
            <a:spAutoFit/>
          </a:bodyPr>
          <a:lstStyle/>
          <a:p>
            <a:r>
              <a:rPr lang="en-US" sz="1200" dirty="0" smtClean="0">
                <a:latin typeface="AhnbergHand"/>
                <a:cs typeface="AhnbergHand"/>
              </a:rPr>
              <a:t>20% of new addresses in 2010 were more than 1 year old</a:t>
            </a:r>
            <a:endParaRPr lang="en-US" sz="1200" dirty="0">
              <a:latin typeface="AhnbergHand"/>
              <a:cs typeface="AhnbergHand"/>
            </a:endParaRPr>
          </a:p>
        </p:txBody>
      </p:sp>
      <p:sp>
        <p:nvSpPr>
          <p:cNvPr id="7" name="Freeform 6"/>
          <p:cNvSpPr/>
          <p:nvPr/>
        </p:nvSpPr>
        <p:spPr>
          <a:xfrm>
            <a:off x="2855576" y="2286000"/>
            <a:ext cx="1402852" cy="261697"/>
          </a:xfrm>
          <a:custGeom>
            <a:avLst/>
            <a:gdLst>
              <a:gd name="connsiteX0" fmla="*/ 0 w 1402852"/>
              <a:gd name="connsiteY0" fmla="*/ 0 h 261697"/>
              <a:gd name="connsiteX1" fmla="*/ 1023697 w 1402852"/>
              <a:gd name="connsiteY1" fmla="*/ 138545 h 261697"/>
              <a:gd name="connsiteX2" fmla="*/ 1393151 w 1402852"/>
              <a:gd name="connsiteY2" fmla="*/ 153939 h 261697"/>
              <a:gd name="connsiteX3" fmla="*/ 1300788 w 1402852"/>
              <a:gd name="connsiteY3" fmla="*/ 46182 h 261697"/>
              <a:gd name="connsiteX4" fmla="*/ 1362363 w 1402852"/>
              <a:gd name="connsiteY4" fmla="*/ 138545 h 261697"/>
              <a:gd name="connsiteX5" fmla="*/ 1223818 w 1402852"/>
              <a:gd name="connsiteY5" fmla="*/ 261697 h 2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852" h="261697">
                <a:moveTo>
                  <a:pt x="0" y="0"/>
                </a:moveTo>
                <a:lnTo>
                  <a:pt x="1023697" y="138545"/>
                </a:lnTo>
                <a:cubicBezTo>
                  <a:pt x="1255889" y="164201"/>
                  <a:pt x="1346969" y="169333"/>
                  <a:pt x="1393151" y="153939"/>
                </a:cubicBezTo>
                <a:cubicBezTo>
                  <a:pt x="1439333" y="138545"/>
                  <a:pt x="1305919" y="48748"/>
                  <a:pt x="1300788" y="46182"/>
                </a:cubicBezTo>
                <a:cubicBezTo>
                  <a:pt x="1295657" y="43616"/>
                  <a:pt x="1375191" y="102626"/>
                  <a:pt x="1362363" y="138545"/>
                </a:cubicBezTo>
                <a:cubicBezTo>
                  <a:pt x="1349535" y="174464"/>
                  <a:pt x="1223818" y="261697"/>
                  <a:pt x="1223818" y="26169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358852" y="3986751"/>
            <a:ext cx="313209" cy="1124037"/>
          </a:xfrm>
          <a:custGeom>
            <a:avLst/>
            <a:gdLst>
              <a:gd name="connsiteX0" fmla="*/ 313209 w 313209"/>
              <a:gd name="connsiteY0" fmla="*/ 1124037 h 1124037"/>
              <a:gd name="connsiteX1" fmla="*/ 197754 w 313209"/>
              <a:gd name="connsiteY1" fmla="*/ 662219 h 1124037"/>
              <a:gd name="connsiteX2" fmla="*/ 20724 w 313209"/>
              <a:gd name="connsiteY2" fmla="*/ 46461 h 1124037"/>
              <a:gd name="connsiteX3" fmla="*/ 5330 w 313209"/>
              <a:gd name="connsiteY3" fmla="*/ 192704 h 1124037"/>
              <a:gd name="connsiteX4" fmla="*/ 20724 w 313209"/>
              <a:gd name="connsiteY4" fmla="*/ 279 h 1124037"/>
              <a:gd name="connsiteX5" fmla="*/ 213148 w 313209"/>
              <a:gd name="connsiteY5" fmla="*/ 146522 h 112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09" h="1124037">
                <a:moveTo>
                  <a:pt x="313209" y="1124037"/>
                </a:moveTo>
                <a:cubicBezTo>
                  <a:pt x="279855" y="982926"/>
                  <a:pt x="246501" y="841815"/>
                  <a:pt x="197754" y="662219"/>
                </a:cubicBezTo>
                <a:cubicBezTo>
                  <a:pt x="149006" y="482623"/>
                  <a:pt x="52795" y="124713"/>
                  <a:pt x="20724" y="46461"/>
                </a:cubicBezTo>
                <a:cubicBezTo>
                  <a:pt x="-11347" y="-31791"/>
                  <a:pt x="5330" y="200401"/>
                  <a:pt x="5330" y="192704"/>
                </a:cubicBezTo>
                <a:cubicBezTo>
                  <a:pt x="5330" y="185007"/>
                  <a:pt x="-13912" y="7976"/>
                  <a:pt x="20724" y="279"/>
                </a:cubicBezTo>
                <a:cubicBezTo>
                  <a:pt x="55360" y="-7418"/>
                  <a:pt x="213148" y="146522"/>
                  <a:pt x="213148" y="1465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5983898" y="3577552"/>
            <a:ext cx="2409153" cy="646331"/>
          </a:xfrm>
          <a:prstGeom prst="rect">
            <a:avLst/>
          </a:prstGeom>
          <a:solidFill>
            <a:schemeClr val="bg1"/>
          </a:solidFill>
        </p:spPr>
        <p:txBody>
          <a:bodyPr wrap="square" rtlCol="0">
            <a:spAutoFit/>
          </a:bodyPr>
          <a:lstStyle/>
          <a:p>
            <a:r>
              <a:rPr lang="en-US" sz="1200" dirty="0" smtClean="0">
                <a:latin typeface="AhnbergHand"/>
                <a:cs typeface="AhnbergHand"/>
              </a:rPr>
              <a:t>18% of new addresses in 2014 were more than 20 years old</a:t>
            </a:r>
            <a:endParaRPr lang="en-US" sz="1200" dirty="0">
              <a:latin typeface="AhnbergHand"/>
              <a:cs typeface="AhnbergHand"/>
            </a:endParaRPr>
          </a:p>
        </p:txBody>
      </p:sp>
      <p:sp>
        <p:nvSpPr>
          <p:cNvPr id="10" name="Freeform 9"/>
          <p:cNvSpPr/>
          <p:nvPr/>
        </p:nvSpPr>
        <p:spPr>
          <a:xfrm>
            <a:off x="6904182" y="2450411"/>
            <a:ext cx="1488869" cy="1020922"/>
          </a:xfrm>
          <a:custGeom>
            <a:avLst/>
            <a:gdLst>
              <a:gd name="connsiteX0" fmla="*/ 0 w 1488869"/>
              <a:gd name="connsiteY0" fmla="*/ 1020922 h 1020922"/>
              <a:gd name="connsiteX1" fmla="*/ 685030 w 1488869"/>
              <a:gd name="connsiteY1" fmla="*/ 451347 h 1020922"/>
              <a:gd name="connsiteX2" fmla="*/ 1454727 w 1488869"/>
              <a:gd name="connsiteY2" fmla="*/ 28013 h 1020922"/>
              <a:gd name="connsiteX3" fmla="*/ 1270000 w 1488869"/>
              <a:gd name="connsiteY3" fmla="*/ 51104 h 1020922"/>
              <a:gd name="connsiteX4" fmla="*/ 1485515 w 1488869"/>
              <a:gd name="connsiteY4" fmla="*/ 4922 h 1020922"/>
              <a:gd name="connsiteX5" fmla="*/ 1400848 w 1488869"/>
              <a:gd name="connsiteY5" fmla="*/ 189650 h 1020922"/>
              <a:gd name="connsiteX6" fmla="*/ 1393151 w 1488869"/>
              <a:gd name="connsiteY6" fmla="*/ 166559 h 10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8869" h="1020922">
                <a:moveTo>
                  <a:pt x="0" y="1020922"/>
                </a:moveTo>
                <a:cubicBezTo>
                  <a:pt x="221288" y="818877"/>
                  <a:pt x="442576" y="616832"/>
                  <a:pt x="685030" y="451347"/>
                </a:cubicBezTo>
                <a:cubicBezTo>
                  <a:pt x="927484" y="285862"/>
                  <a:pt x="1357232" y="94720"/>
                  <a:pt x="1454727" y="28013"/>
                </a:cubicBezTo>
                <a:cubicBezTo>
                  <a:pt x="1552222" y="-38694"/>
                  <a:pt x="1264869" y="54952"/>
                  <a:pt x="1270000" y="51104"/>
                </a:cubicBezTo>
                <a:cubicBezTo>
                  <a:pt x="1275131" y="47255"/>
                  <a:pt x="1463707" y="-18169"/>
                  <a:pt x="1485515" y="4922"/>
                </a:cubicBezTo>
                <a:cubicBezTo>
                  <a:pt x="1507323" y="28013"/>
                  <a:pt x="1416242" y="162711"/>
                  <a:pt x="1400848" y="189650"/>
                </a:cubicBezTo>
                <a:cubicBezTo>
                  <a:pt x="1385454" y="216589"/>
                  <a:pt x="1389302" y="191574"/>
                  <a:pt x="1393151" y="16655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5133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8-18 at 4.11.34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206" r="-199"/>
          <a:stretch/>
        </p:blipFill>
        <p:spPr>
          <a:xfrm>
            <a:off x="217714" y="1002038"/>
            <a:ext cx="6241143" cy="2289589"/>
          </a:xfrm>
        </p:spPr>
      </p:pic>
      <p:pic>
        <p:nvPicPr>
          <p:cNvPr id="5" name="Picture 4" descr="Screen Shot 2014-08-18 at 4.15.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733" y="3410857"/>
            <a:ext cx="3857576" cy="3314095"/>
          </a:xfrm>
          <a:prstGeom prst="rect">
            <a:avLst/>
          </a:prstGeom>
        </p:spPr>
      </p:pic>
      <p:pic>
        <p:nvPicPr>
          <p:cNvPr id="6" name="Picture 5" descr="Screen Shot 2014-08-18 at 4.17.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84" y="3291627"/>
            <a:ext cx="4462935" cy="3428051"/>
          </a:xfrm>
          <a:prstGeom prst="rect">
            <a:avLst/>
          </a:prstGeom>
        </p:spPr>
      </p:pic>
      <p:pic>
        <p:nvPicPr>
          <p:cNvPr id="7" name="Picture 6" descr="Screen Shot 2014-08-18 at 4.20.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73" y="203326"/>
            <a:ext cx="4125168" cy="2803512"/>
          </a:xfrm>
          <a:prstGeom prst="rect">
            <a:avLst/>
          </a:prstGeom>
        </p:spPr>
      </p:pic>
      <p:sp>
        <p:nvSpPr>
          <p:cNvPr id="2" name="TextBox 1"/>
          <p:cNvSpPr txBox="1"/>
          <p:nvPr/>
        </p:nvSpPr>
        <p:spPr>
          <a:xfrm>
            <a:off x="168287" y="76294"/>
            <a:ext cx="4609332" cy="954107"/>
          </a:xfrm>
          <a:prstGeom prst="rect">
            <a:avLst/>
          </a:prstGeom>
          <a:noFill/>
        </p:spPr>
        <p:txBody>
          <a:bodyPr wrap="square" rtlCol="0">
            <a:spAutoFit/>
          </a:bodyPr>
          <a:lstStyle/>
          <a:p>
            <a:r>
              <a:rPr lang="en-US" sz="2800" b="1" dirty="0" smtClean="0">
                <a:solidFill>
                  <a:srgbClr val="984807"/>
                </a:solidFill>
                <a:latin typeface="AhnbergHand"/>
                <a:cs typeface="AhnbergHand"/>
              </a:rPr>
              <a:t>The Internet apparently has a bad hair day</a:t>
            </a:r>
            <a:endParaRPr lang="en-US" sz="2800" b="1" dirty="0">
              <a:solidFill>
                <a:srgbClr val="984807"/>
              </a:solidFill>
              <a:latin typeface="AhnbergHand"/>
              <a:cs typeface="AhnbergHand"/>
            </a:endParaRPr>
          </a:p>
        </p:txBody>
      </p:sp>
    </p:spTree>
    <p:extLst>
      <p:ext uri="{BB962C8B-B14F-4D97-AF65-F5344CB8AC3E}">
        <p14:creationId xmlns:p14="http://schemas.microsoft.com/office/powerpoint/2010/main" val="2551228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IPv4 in 2014 – Growth is Slowing (slightly)</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8229600" cy="4383263"/>
          </a:xfrm>
        </p:spPr>
        <p:txBody>
          <a:bodyPr>
            <a:normAutofit fontScale="77500" lnSpcReduction="20000"/>
          </a:bodyPr>
          <a:lstStyle/>
          <a:p>
            <a:pPr>
              <a:spcBef>
                <a:spcPts val="1248"/>
              </a:spcBef>
            </a:pPr>
            <a:r>
              <a:rPr lang="en-US" dirty="0" smtClean="0"/>
              <a:t>Overall IPv4 Internet growth in terms of BGP </a:t>
            </a:r>
            <a:r>
              <a:rPr lang="en-US" dirty="0"/>
              <a:t>i</a:t>
            </a:r>
            <a:r>
              <a:rPr lang="en-US" dirty="0" smtClean="0"/>
              <a:t>s at a rate of some </a:t>
            </a:r>
            <a:r>
              <a:rPr lang="en-US" b="1" dirty="0" smtClean="0">
                <a:solidFill>
                  <a:srgbClr val="FF0000"/>
                </a:solidFill>
              </a:rPr>
              <a:t>~9%-10% p.a.</a:t>
            </a:r>
          </a:p>
          <a:p>
            <a:pPr>
              <a:spcBef>
                <a:spcPts val="1248"/>
              </a:spcBef>
            </a:pPr>
            <a:r>
              <a:rPr lang="en-US" dirty="0" smtClean="0"/>
              <a:t>Address span growing far more slowly than the table size (although the LACNIC </a:t>
            </a:r>
            <a:r>
              <a:rPr lang="en-US" dirty="0" err="1" smtClean="0"/>
              <a:t>runout</a:t>
            </a:r>
            <a:r>
              <a:rPr lang="en-US" dirty="0"/>
              <a:t> </a:t>
            </a:r>
            <a:r>
              <a:rPr lang="en-US" dirty="0" smtClean="0"/>
              <a:t>in May caused a visible blip in the address rate)</a:t>
            </a:r>
          </a:p>
          <a:p>
            <a:pPr>
              <a:spcBef>
                <a:spcPts val="1248"/>
              </a:spcBef>
            </a:pPr>
            <a:r>
              <a:rPr lang="en-US" dirty="0" smtClean="0"/>
              <a:t>The rate of growth of the IPv4 Internet is slowing down (slightly)</a:t>
            </a:r>
          </a:p>
          <a:p>
            <a:pPr lvl="1">
              <a:spcBef>
                <a:spcPts val="1248"/>
              </a:spcBef>
            </a:pPr>
            <a:r>
              <a:rPr lang="en-US" dirty="0" smtClean="0"/>
              <a:t>Address shortages</a:t>
            </a:r>
          </a:p>
          <a:p>
            <a:pPr lvl="1">
              <a:spcBef>
                <a:spcPts val="1248"/>
              </a:spcBef>
            </a:pPr>
            <a:r>
              <a:rPr lang="en-US" dirty="0" smtClean="0"/>
              <a:t>Masking by NAT deployments</a:t>
            </a:r>
          </a:p>
          <a:p>
            <a:pPr lvl="1">
              <a:spcBef>
                <a:spcPts val="1248"/>
              </a:spcBef>
            </a:pPr>
            <a:r>
              <a:rPr lang="en-US" dirty="0" smtClean="0"/>
              <a:t>Saturation of critical market sectors</a:t>
            </a:r>
          </a:p>
          <a:p>
            <a:pPr lvl="1">
              <a:spcBef>
                <a:spcPts val="1248"/>
              </a:spcBef>
            </a:pPr>
            <a:r>
              <a:rPr lang="en-US" smtClean="0"/>
              <a:t>Transition uncertainty</a:t>
            </a:r>
            <a:endParaRPr lang="en-US" dirty="0" smtClean="0"/>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3070123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9.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244"/>
            <a:ext cx="9144000" cy="5588000"/>
          </a:xfrm>
          <a:prstGeom prst="rect">
            <a:avLst/>
          </a:prstGeom>
        </p:spPr>
      </p:pic>
      <p:sp>
        <p:nvSpPr>
          <p:cNvPr id="16" name="TextBox 15"/>
          <p:cNvSpPr txBox="1"/>
          <p:nvPr/>
        </p:nvSpPr>
        <p:spPr>
          <a:xfrm>
            <a:off x="1332471" y="2922843"/>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21" name="Straight Arrow Connector 20"/>
          <p:cNvCxnSpPr/>
          <p:nvPr/>
        </p:nvCxnSpPr>
        <p:spPr>
          <a:xfrm>
            <a:off x="2016606" y="3292175"/>
            <a:ext cx="977515" cy="1698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0906"/>
            <a:ext cx="8229600" cy="1143000"/>
          </a:xfrm>
        </p:spPr>
        <p:txBody>
          <a:bodyPr/>
          <a:lstStyle/>
          <a:p>
            <a:r>
              <a:rPr lang="en-US" dirty="0" smtClean="0">
                <a:solidFill>
                  <a:srgbClr val="793F05"/>
                </a:solidFill>
                <a:latin typeface="Powderfinger Type"/>
                <a:cs typeface="Powderfinger Type"/>
              </a:rPr>
              <a:t>IPv6 </a:t>
            </a:r>
            <a:r>
              <a:rPr lang="en-US" dirty="0" smtClean="0">
                <a:solidFill>
                  <a:srgbClr val="984807"/>
                </a:solidFill>
                <a:latin typeface="Powderfinger Type"/>
                <a:cs typeface="Powderfinger Type"/>
              </a:rPr>
              <a:t>BGP Prefix Count</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16458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IPv6 in 2013</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Overall IPv6 Internet growth in terms of BGP </a:t>
            </a:r>
            <a:r>
              <a:rPr lang="en-US" dirty="0"/>
              <a:t>i</a:t>
            </a:r>
            <a:r>
              <a:rPr lang="en-US" dirty="0" smtClean="0"/>
              <a:t>s </a:t>
            </a:r>
            <a:r>
              <a:rPr lang="en-US" b="1" dirty="0">
                <a:solidFill>
                  <a:srgbClr val="FF0000"/>
                </a:solidFill>
              </a:rPr>
              <a:t>2</a:t>
            </a:r>
            <a:r>
              <a:rPr lang="en-US" b="1" dirty="0" smtClean="0">
                <a:solidFill>
                  <a:srgbClr val="FF0000"/>
                </a:solidFill>
              </a:rPr>
              <a:t>0% - </a:t>
            </a:r>
            <a:r>
              <a:rPr lang="en-US" b="1" dirty="0">
                <a:solidFill>
                  <a:srgbClr val="FF0000"/>
                </a:solidFill>
              </a:rPr>
              <a:t>4</a:t>
            </a:r>
            <a:r>
              <a:rPr lang="en-US" b="1" dirty="0" smtClean="0">
                <a:solidFill>
                  <a:srgbClr val="FF0000"/>
                </a:solidFill>
              </a:rPr>
              <a:t>0 % p.a.</a:t>
            </a:r>
          </a:p>
          <a:p>
            <a:pPr lvl="1"/>
            <a:r>
              <a:rPr lang="en-US" dirty="0" smtClean="0"/>
              <a:t>2012 growth rate was ~ 90%.</a:t>
            </a:r>
          </a:p>
          <a:p>
            <a:pPr marL="0" indent="0">
              <a:buNone/>
            </a:pPr>
            <a:endParaRPr lang="en-US" sz="2400" dirty="0" smtClean="0"/>
          </a:p>
          <a:p>
            <a:pPr marL="0" indent="0">
              <a:buNone/>
            </a:pPr>
            <a:endParaRPr lang="en-US" sz="2400" dirty="0"/>
          </a:p>
          <a:p>
            <a:pPr marL="0" indent="0">
              <a:buNone/>
            </a:pPr>
            <a:r>
              <a:rPr lang="en-US" sz="2400" dirty="0" smtClean="0"/>
              <a:t>If these relative growth rates persist then the IPv6 network would span the same network domain as IPv4 in ~16 years time </a:t>
            </a:r>
            <a:endParaRPr lang="en-US" sz="2400" dirty="0"/>
          </a:p>
        </p:txBody>
      </p:sp>
    </p:spTree>
    <p:extLst>
      <p:ext uri="{BB962C8B-B14F-4D97-AF65-F5344CB8AC3E}">
        <p14:creationId xmlns:p14="http://schemas.microsoft.com/office/powerpoint/2010/main" val="3940670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2" y="2097995"/>
            <a:ext cx="8229600" cy="1143000"/>
          </a:xfrm>
        </p:spPr>
        <p:txBody>
          <a:bodyPr/>
          <a:lstStyle/>
          <a:p>
            <a:r>
              <a:rPr lang="en-US" dirty="0" smtClean="0">
                <a:solidFill>
                  <a:srgbClr val="984807"/>
                </a:solidFill>
                <a:latin typeface="AhnbergHand"/>
                <a:cs typeface="AhnbergHand"/>
              </a:rPr>
              <a:t>What to expect</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2279754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Size Projections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For IPv4 this is a time of </a:t>
            </a:r>
            <a:r>
              <a:rPr lang="en-US" b="1" dirty="0" smtClean="0"/>
              <a:t>extreme uncertainty</a:t>
            </a:r>
          </a:p>
          <a:p>
            <a:pPr lvl="2"/>
            <a:r>
              <a:rPr lang="en-US" dirty="0" smtClean="0"/>
              <a:t>Registry IPv4 address run out</a:t>
            </a:r>
          </a:p>
          <a:p>
            <a:pPr lvl="2"/>
            <a:r>
              <a:rPr lang="en-US" dirty="0" smtClean="0"/>
              <a:t>Uncertainty over the impacts of any after-market in IPv4 on the routing table</a:t>
            </a:r>
          </a:p>
          <a:p>
            <a:pPr marL="457200" lvl="1" indent="0">
              <a:buNone/>
            </a:pPr>
            <a:r>
              <a:rPr lang="en-US" dirty="0" smtClean="0"/>
              <a:t>	which makes this projection even more</a:t>
            </a:r>
          </a:p>
          <a:p>
            <a:pPr marL="457200" lvl="1" indent="0">
              <a:buNone/>
            </a:pPr>
            <a:r>
              <a:rPr lang="en-US" dirty="0"/>
              <a:t> </a:t>
            </a:r>
            <a:r>
              <a:rPr lang="en-US" dirty="0" smtClean="0"/>
              <a:t>     speculative than normal!</a:t>
            </a:r>
          </a:p>
        </p:txBody>
      </p:sp>
    </p:spTree>
    <p:extLst>
      <p:ext uri="{BB962C8B-B14F-4D97-AF65-F5344CB8AC3E}">
        <p14:creationId xmlns:p14="http://schemas.microsoft.com/office/powerpoint/2010/main" val="35957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lstStyle/>
          <a:p>
            <a:r>
              <a:rPr lang="en-US" dirty="0" smtClean="0">
                <a:solidFill>
                  <a:srgbClr val="984807"/>
                </a:solidFill>
                <a:latin typeface="Powderfinger Type"/>
                <a:cs typeface="Powderfinger Type"/>
              </a:rPr>
              <a:t>V4 - Daily Growth Rates</a:t>
            </a:r>
            <a:endParaRPr lang="en-US" dirty="0">
              <a:solidFill>
                <a:srgbClr val="984807"/>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97" b="-1589"/>
          <a:stretch/>
        </p:blipFill>
        <p:spPr>
          <a:xfrm>
            <a:off x="457200" y="1308486"/>
            <a:ext cx="8229600" cy="5149272"/>
          </a:xfrm>
        </p:spPr>
      </p:pic>
    </p:spTree>
    <p:extLst>
      <p:ext uri="{BB962C8B-B14F-4D97-AF65-F5344CB8AC3E}">
        <p14:creationId xmlns:p14="http://schemas.microsoft.com/office/powerpoint/2010/main" val="692488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97" b="-2048"/>
          <a:stretch/>
        </p:blipFill>
        <p:spPr>
          <a:xfrm>
            <a:off x="457200" y="1308486"/>
            <a:ext cx="8229600" cy="5172362"/>
          </a:xfrm>
        </p:spPr>
      </p:pic>
    </p:spTree>
    <p:extLst>
      <p:ext uri="{BB962C8B-B14F-4D97-AF65-F5344CB8AC3E}">
        <p14:creationId xmlns:p14="http://schemas.microsoft.com/office/powerpoint/2010/main" val="3954394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97" b="-2048"/>
          <a:stretch/>
        </p:blipFill>
        <p:spPr>
          <a:xfrm>
            <a:off x="457200" y="1308486"/>
            <a:ext cx="8229600" cy="5172362"/>
          </a:xfrm>
        </p:spPr>
      </p:pic>
      <p:cxnSp>
        <p:nvCxnSpPr>
          <p:cNvPr id="5" name="Straight Connector 4"/>
          <p:cNvCxnSpPr/>
          <p:nvPr/>
        </p:nvCxnSpPr>
        <p:spPr>
          <a:xfrm>
            <a:off x="4559354" y="2885266"/>
            <a:ext cx="3701143" cy="1279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559354" y="3677201"/>
            <a:ext cx="3701143" cy="12790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2943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793F05"/>
                </a:solidFill>
                <a:latin typeface="Powderfinger Type"/>
                <a:cs typeface="Powderfinger Type"/>
              </a:rPr>
              <a:t>IPv4 BGP Table Size predictions</a:t>
            </a:r>
            <a:endParaRPr lang="en-US" sz="3200" dirty="0">
              <a:solidFill>
                <a:srgbClr val="793F05"/>
              </a:solidFill>
              <a:latin typeface="Powderfinger Type"/>
              <a:cs typeface="Powderfinger Type"/>
            </a:endParaRPr>
          </a:p>
        </p:txBody>
      </p:sp>
      <p:sp>
        <p:nvSpPr>
          <p:cNvPr id="3" name="Content Placeholder 2"/>
          <p:cNvSpPr>
            <a:spLocks noGrp="1"/>
          </p:cNvSpPr>
          <p:nvPr>
            <p:ph idx="1"/>
          </p:nvPr>
        </p:nvSpPr>
        <p:spPr/>
        <p:txBody>
          <a:bodyPr>
            <a:normAutofit fontScale="85000" lnSpcReduction="20000"/>
          </a:bodyPr>
          <a:lstStyle/>
          <a:p>
            <a:pPr marL="0" indent="0">
              <a:spcBef>
                <a:spcPts val="600"/>
              </a:spcBef>
              <a:buNone/>
            </a:pPr>
            <a:r>
              <a:rPr lang="en-US" dirty="0" smtClean="0"/>
              <a:t>Jan 2013	</a:t>
            </a:r>
            <a:r>
              <a:rPr lang="en-US" dirty="0"/>
              <a:t> </a:t>
            </a:r>
            <a:r>
              <a:rPr lang="en-US" dirty="0" smtClean="0"/>
              <a:t>   441,172 entries</a:t>
            </a:r>
          </a:p>
          <a:p>
            <a:pPr marL="0" indent="0">
              <a:spcBef>
                <a:spcPts val="600"/>
              </a:spcBef>
              <a:buNone/>
            </a:pPr>
            <a:r>
              <a:rPr lang="en-US" dirty="0"/>
              <a:t> </a:t>
            </a:r>
            <a:r>
              <a:rPr lang="en-US" dirty="0" smtClean="0"/>
              <a:t>      2014	</a:t>
            </a:r>
            <a:r>
              <a:rPr lang="en-US" dirty="0"/>
              <a:t> </a:t>
            </a:r>
            <a:r>
              <a:rPr lang="en-US" dirty="0" smtClean="0"/>
              <a:t>   488,011 </a:t>
            </a:r>
          </a:p>
          <a:p>
            <a:pPr marL="0" indent="0">
              <a:spcBef>
                <a:spcPts val="600"/>
              </a:spcBef>
              <a:buNone/>
            </a:pPr>
            <a:r>
              <a:rPr lang="en-US" i="1" dirty="0"/>
              <a:t> </a:t>
            </a:r>
            <a:r>
              <a:rPr lang="en-US" i="1" dirty="0" smtClean="0"/>
              <a:t>      2015	</a:t>
            </a:r>
            <a:r>
              <a:rPr lang="en-US" i="1" dirty="0"/>
              <a:t> </a:t>
            </a:r>
            <a:r>
              <a:rPr lang="en-US" i="1" dirty="0" smtClean="0"/>
              <a:t>   529,806 	</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2016	</a:t>
            </a:r>
            <a:r>
              <a:rPr lang="en-US" i="1" dirty="0">
                <a:solidFill>
                  <a:schemeClr val="tx1">
                    <a:lumMod val="50000"/>
                    <a:lumOff val="50000"/>
                  </a:schemeClr>
                </a:solidFill>
              </a:rPr>
              <a:t> </a:t>
            </a:r>
            <a:r>
              <a:rPr lang="en-US" i="1" dirty="0" smtClean="0">
                <a:solidFill>
                  <a:schemeClr val="tx1">
                    <a:lumMod val="50000"/>
                    <a:lumOff val="50000"/>
                  </a:schemeClr>
                </a:solidFill>
              </a:rPr>
              <a:t>   580,000</a:t>
            </a:r>
            <a:endParaRPr lang="en-US" i="1" dirty="0" smtClean="0">
              <a:solidFill>
                <a:srgbClr val="D9D9D9"/>
              </a:solidFill>
            </a:endParaRP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2017	</a:t>
            </a:r>
            <a:r>
              <a:rPr lang="en-US" i="1" dirty="0">
                <a:solidFill>
                  <a:schemeClr val="tx1">
                    <a:lumMod val="50000"/>
                    <a:lumOff val="50000"/>
                  </a:schemeClr>
                </a:solidFill>
              </a:rPr>
              <a:t> </a:t>
            </a:r>
            <a:r>
              <a:rPr lang="en-US" i="1" dirty="0" smtClean="0">
                <a:solidFill>
                  <a:schemeClr val="tx1">
                    <a:lumMod val="50000"/>
                    <a:lumOff val="50000"/>
                  </a:schemeClr>
                </a:solidFill>
              </a:rPr>
              <a:t>   620,000</a:t>
            </a:r>
            <a:endParaRPr lang="en-US" i="1" dirty="0" smtClean="0">
              <a:solidFill>
                <a:srgbClr val="D9D9D9"/>
              </a:solidFill>
            </a:endParaRP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2018	</a:t>
            </a:r>
            <a:r>
              <a:rPr lang="en-US" i="1" dirty="0">
                <a:solidFill>
                  <a:schemeClr val="tx1">
                    <a:lumMod val="50000"/>
                    <a:lumOff val="50000"/>
                  </a:schemeClr>
                </a:solidFill>
              </a:rPr>
              <a:t> </a:t>
            </a:r>
            <a:r>
              <a:rPr lang="en-US" i="1" dirty="0" smtClean="0">
                <a:solidFill>
                  <a:schemeClr val="tx1">
                    <a:lumMod val="50000"/>
                    <a:lumOff val="50000"/>
                  </a:schemeClr>
                </a:solidFill>
              </a:rPr>
              <a:t>   670,000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2019</a:t>
            </a:r>
            <a:r>
              <a:rPr lang="en-US" i="1" dirty="0">
                <a:solidFill>
                  <a:schemeClr val="tx1">
                    <a:lumMod val="50000"/>
                    <a:lumOff val="50000"/>
                  </a:schemeClr>
                </a:solidFill>
              </a:rPr>
              <a:t>	    </a:t>
            </a:r>
            <a:r>
              <a:rPr lang="en-US" i="1" dirty="0" smtClean="0">
                <a:solidFill>
                  <a:schemeClr val="tx1">
                    <a:lumMod val="50000"/>
                    <a:lumOff val="50000"/>
                  </a:schemeClr>
                </a:solidFill>
              </a:rPr>
              <a:t>710,000</a:t>
            </a:r>
            <a:endParaRPr lang="en-US" i="1" dirty="0" smtClean="0">
              <a:solidFill>
                <a:srgbClr val="D9D9D9"/>
              </a:solidFill>
            </a:endParaRP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i="1" dirty="0" smtClean="0">
                <a:solidFill>
                  <a:srgbClr val="FF0000"/>
                </a:solidFill>
              </a:rPr>
              <a:t>2020</a:t>
            </a:r>
            <a:r>
              <a:rPr lang="en-US" i="1" dirty="0">
                <a:solidFill>
                  <a:srgbClr val="FF0000"/>
                </a:solidFill>
              </a:rPr>
              <a:t>	 </a:t>
            </a:r>
            <a:r>
              <a:rPr lang="en-US" i="1" dirty="0" smtClean="0">
                <a:solidFill>
                  <a:srgbClr val="FF0000"/>
                </a:solidFill>
              </a:rPr>
              <a:t>   760,000</a:t>
            </a:r>
            <a:endParaRPr lang="en-US" i="1" dirty="0">
              <a:solidFill>
                <a:srgbClr val="D9D9D9"/>
              </a:solidFill>
            </a:endParaRPr>
          </a:p>
          <a:p>
            <a:pPr marL="0" indent="0">
              <a:spcBef>
                <a:spcPts val="600"/>
              </a:spcBef>
              <a:buNone/>
            </a:pPr>
            <a:endParaRPr lang="en-US" dirty="0" smtClean="0">
              <a:solidFill>
                <a:schemeClr val="bg1">
                  <a:lumMod val="65000"/>
                </a:schemeClr>
              </a:solidFill>
            </a:endParaRPr>
          </a:p>
          <a:p>
            <a:pPr marL="0" indent="0">
              <a:spcBef>
                <a:spcPts val="600"/>
              </a:spcBef>
              <a:buNone/>
            </a:pPr>
            <a:r>
              <a:rPr lang="en-US" sz="2200" i="1" dirty="0" smtClean="0">
                <a:solidFill>
                  <a:srgbClr val="000000"/>
                </a:solidFill>
              </a:rPr>
              <a:t>These numbers are dubious due to uncertainties introduced by IPv4 address exhaustion pressures. </a:t>
            </a:r>
            <a:endParaRPr lang="en-US" sz="2200" i="1" dirty="0">
              <a:solidFill>
                <a:srgbClr val="000000"/>
              </a:solidFill>
            </a:endParaRPr>
          </a:p>
        </p:txBody>
      </p:sp>
    </p:spTree>
    <p:extLst>
      <p:ext uri="{BB962C8B-B14F-4D97-AF65-F5344CB8AC3E}">
        <p14:creationId xmlns:p14="http://schemas.microsoft.com/office/powerpoint/2010/main" val="3073518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latin typeface="Powderfinger Type"/>
                <a:cs typeface="Powderfinger Type"/>
              </a:rPr>
              <a:t>IPv6 Table Size</a:t>
            </a:r>
            <a:endParaRPr lang="en-US" dirty="0">
              <a:solidFill>
                <a:schemeClr val="accent2">
                  <a:lumMod val="50000"/>
                </a:schemeClr>
              </a:solidFill>
              <a:latin typeface="Powderfinger Type"/>
              <a:cs typeface="Powderfinger Type"/>
            </a:endParaRPr>
          </a:p>
        </p:txBody>
      </p:sp>
      <p:pic>
        <p:nvPicPr>
          <p:cNvPr id="4" name="Picture 3" descr="fig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212" y="1350389"/>
            <a:ext cx="8395296" cy="5130459"/>
          </a:xfrm>
          <a:prstGeom prst="rect">
            <a:avLst/>
          </a:prstGeom>
        </p:spPr>
      </p:pic>
    </p:spTree>
    <p:extLst>
      <p:ext uri="{BB962C8B-B14F-4D97-AF65-F5344CB8AC3E}">
        <p14:creationId xmlns:p14="http://schemas.microsoft.com/office/powerpoint/2010/main" val="2180285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What happened?</a:t>
            </a:r>
            <a:endParaRPr lang="en-US" dirty="0">
              <a:solidFill>
                <a:schemeClr val="accent6">
                  <a:lumMod val="50000"/>
                </a:schemeClr>
              </a:solidFill>
              <a:latin typeface="Powderfinger Type"/>
              <a:cs typeface="Powderfinger Type"/>
            </a:endParaRPr>
          </a:p>
        </p:txBody>
      </p:sp>
    </p:spTree>
    <p:extLst>
      <p:ext uri="{BB962C8B-B14F-4D97-AF65-F5344CB8AC3E}">
        <p14:creationId xmlns:p14="http://schemas.microsoft.com/office/powerpoint/2010/main" val="2299673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V6 - Daily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50" b="-3121"/>
          <a:stretch/>
        </p:blipFill>
        <p:spPr>
          <a:xfrm>
            <a:off x="457200" y="1300788"/>
            <a:ext cx="8229600" cy="5233939"/>
          </a:xfrm>
        </p:spPr>
      </p:pic>
    </p:spTree>
    <p:extLst>
      <p:ext uri="{BB962C8B-B14F-4D97-AF65-F5344CB8AC3E}">
        <p14:creationId xmlns:p14="http://schemas.microsoft.com/office/powerpoint/2010/main" val="2121244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715" b="-2203"/>
          <a:stretch/>
        </p:blipFill>
        <p:spPr>
          <a:xfrm>
            <a:off x="457200" y="1262304"/>
            <a:ext cx="8229600" cy="5226242"/>
          </a:xfrm>
        </p:spPr>
      </p:pic>
    </p:spTree>
    <p:extLst>
      <p:ext uri="{BB962C8B-B14F-4D97-AF65-F5344CB8AC3E}">
        <p14:creationId xmlns:p14="http://schemas.microsoft.com/office/powerpoint/2010/main" val="3054207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410" b="-2661"/>
          <a:stretch/>
        </p:blipFill>
        <p:spPr>
          <a:xfrm>
            <a:off x="457200" y="1277698"/>
            <a:ext cx="8229600" cy="5233938"/>
          </a:xfrm>
        </p:spPr>
      </p:pic>
    </p:spTree>
    <p:extLst>
      <p:ext uri="{BB962C8B-B14F-4D97-AF65-F5344CB8AC3E}">
        <p14:creationId xmlns:p14="http://schemas.microsoft.com/office/powerpoint/2010/main" val="1928674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410" b="-2661"/>
          <a:stretch/>
        </p:blipFill>
        <p:spPr>
          <a:xfrm>
            <a:off x="457200" y="1277698"/>
            <a:ext cx="8229600" cy="5233938"/>
          </a:xfrm>
        </p:spPr>
      </p:pic>
      <p:cxnSp>
        <p:nvCxnSpPr>
          <p:cNvPr id="4" name="Straight Connector 3"/>
          <p:cNvCxnSpPr/>
          <p:nvPr/>
        </p:nvCxnSpPr>
        <p:spPr>
          <a:xfrm>
            <a:off x="2438401" y="3317394"/>
            <a:ext cx="5474084" cy="969818"/>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438401" y="4030023"/>
            <a:ext cx="5389417" cy="61125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112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IPv6 BGP Table Size predictions</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a:xfrm>
            <a:off x="457200" y="2100505"/>
            <a:ext cx="8229600" cy="4525963"/>
          </a:xfrm>
        </p:spPr>
        <p:txBody>
          <a:bodyPr>
            <a:normAutofit fontScale="92500" lnSpcReduction="20000"/>
          </a:bodyPr>
          <a:lstStyle/>
          <a:p>
            <a:pPr marL="0" indent="0">
              <a:buNone/>
            </a:pPr>
            <a:r>
              <a:rPr lang="en-US" dirty="0" smtClean="0"/>
              <a:t>Jan 2013					  11,600 entries</a:t>
            </a:r>
          </a:p>
          <a:p>
            <a:pPr marL="0" indent="0">
              <a:buNone/>
            </a:pPr>
            <a:r>
              <a:rPr lang="en-US" dirty="0"/>
              <a:t>	 </a:t>
            </a:r>
            <a:r>
              <a:rPr lang="en-US" dirty="0" smtClean="0"/>
              <a:t> 2014				  16,200 entries</a:t>
            </a:r>
          </a:p>
          <a:p>
            <a:pPr marL="0" indent="0">
              <a:buNone/>
            </a:pPr>
            <a:r>
              <a:rPr lang="en-US" dirty="0"/>
              <a:t>	</a:t>
            </a:r>
            <a:r>
              <a:rPr lang="en-US" dirty="0" smtClean="0"/>
              <a:t>  </a:t>
            </a:r>
            <a:r>
              <a:rPr lang="en-US" i="1" dirty="0" smtClean="0">
                <a:solidFill>
                  <a:srgbClr val="000000"/>
                </a:solidFill>
              </a:rPr>
              <a:t>2015				  21,000 entries</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2016			  	  30,000 entries		</a:t>
            </a:r>
            <a:r>
              <a:rPr lang="en-US" i="1" dirty="0" smtClean="0">
                <a:solidFill>
                  <a:srgbClr val="D9D9D9"/>
                </a:solidFill>
              </a:rPr>
              <a:t>25,000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2017				  42,000 entries		</a:t>
            </a:r>
            <a:r>
              <a:rPr lang="en-US" i="1" dirty="0" smtClean="0">
                <a:solidFill>
                  <a:srgbClr val="D9D9D9"/>
                </a:solidFill>
              </a:rPr>
              <a:t>29,000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2018				  58,000 entries		</a:t>
            </a:r>
            <a:r>
              <a:rPr lang="en-US" i="1" dirty="0" smtClean="0">
                <a:solidFill>
                  <a:srgbClr val="D9D9D9"/>
                </a:solidFill>
              </a:rPr>
              <a:t>34,000</a:t>
            </a:r>
          </a:p>
          <a:p>
            <a:pPr marL="0" indent="0">
              <a:buNone/>
            </a:pPr>
            <a:r>
              <a:rPr lang="en-US" i="1" dirty="0">
                <a:solidFill>
                  <a:srgbClr val="D9D9D9"/>
                </a:solidFill>
              </a:rPr>
              <a:t> </a:t>
            </a:r>
            <a:r>
              <a:rPr lang="en-US" i="1" dirty="0" smtClean="0">
                <a:solidFill>
                  <a:srgbClr val="D9D9D9"/>
                </a:solidFill>
              </a:rPr>
              <a:t>      </a:t>
            </a:r>
            <a:r>
              <a:rPr lang="en-US" i="1" dirty="0" smtClean="0">
                <a:solidFill>
                  <a:schemeClr val="bg1">
                    <a:lumMod val="50000"/>
                  </a:schemeClr>
                </a:solidFill>
              </a:rPr>
              <a:t>2019			       82,000 entries          </a:t>
            </a:r>
            <a:r>
              <a:rPr lang="en-US" i="1" dirty="0" smtClean="0">
                <a:solidFill>
                  <a:srgbClr val="D9D9D9"/>
                </a:solidFill>
              </a:rPr>
              <a:t>38,000</a:t>
            </a:r>
            <a:endParaRPr lang="en-US" i="1" dirty="0" smtClean="0">
              <a:solidFill>
                <a:schemeClr val="bg1">
                  <a:lumMod val="50000"/>
                </a:schemeClr>
              </a:solidFill>
            </a:endParaRP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     113,000 entries</a:t>
            </a:r>
            <a:r>
              <a:rPr lang="en-US" i="1" dirty="0" smtClean="0">
                <a:solidFill>
                  <a:schemeClr val="tx1">
                    <a:lumMod val="50000"/>
                    <a:lumOff val="50000"/>
                  </a:schemeClr>
                </a:solidFill>
              </a:rPr>
              <a:t>		</a:t>
            </a:r>
            <a:r>
              <a:rPr lang="en-US" i="1" dirty="0" smtClean="0">
                <a:solidFill>
                  <a:srgbClr val="FF0000"/>
                </a:solidFill>
              </a:rPr>
              <a:t>43,000</a:t>
            </a:r>
            <a:endParaRPr lang="en-US" i="1" dirty="0">
              <a:solidFill>
                <a:srgbClr val="FF0000"/>
              </a:solidFill>
            </a:endParaRPr>
          </a:p>
          <a:p>
            <a:pPr marL="0" indent="0">
              <a:buNone/>
            </a:pPr>
            <a:endParaRPr lang="en-US" dirty="0" smtClean="0">
              <a:solidFill>
                <a:schemeClr val="bg1">
                  <a:lumMod val="65000"/>
                </a:schemeClr>
              </a:solidFill>
            </a:endParaRPr>
          </a:p>
          <a:p>
            <a:pPr marL="0" indent="0">
              <a:buNone/>
            </a:pPr>
            <a:r>
              <a:rPr lang="en-US" sz="2200" i="1" dirty="0" smtClean="0">
                <a:solidFill>
                  <a:srgbClr val="000000"/>
                </a:solidFill>
              </a:rPr>
              <a:t> </a:t>
            </a:r>
            <a:endParaRPr lang="en-US" sz="2200" i="1" dirty="0">
              <a:solidFill>
                <a:srgbClr val="000000"/>
              </a:solidFill>
            </a:endParaRPr>
          </a:p>
        </p:txBody>
      </p:sp>
      <p:sp>
        <p:nvSpPr>
          <p:cNvPr id="5" name="TextBox 4"/>
          <p:cNvSpPr txBox="1"/>
          <p:nvPr/>
        </p:nvSpPr>
        <p:spPr>
          <a:xfrm>
            <a:off x="3931166" y="1731173"/>
            <a:ext cx="1950286" cy="369332"/>
          </a:xfrm>
          <a:prstGeom prst="rect">
            <a:avLst/>
          </a:prstGeom>
          <a:noFill/>
        </p:spPr>
        <p:txBody>
          <a:bodyPr wrap="none" rtlCol="0">
            <a:spAutoFit/>
          </a:bodyPr>
          <a:lstStyle/>
          <a:p>
            <a:r>
              <a:rPr lang="en-US" dirty="0" smtClean="0"/>
              <a:t>Exponential Model</a:t>
            </a:r>
            <a:endParaRPr lang="en-US" dirty="0"/>
          </a:p>
        </p:txBody>
      </p:sp>
      <p:sp>
        <p:nvSpPr>
          <p:cNvPr id="6" name="TextBox 5"/>
          <p:cNvSpPr txBox="1"/>
          <p:nvPr/>
        </p:nvSpPr>
        <p:spPr>
          <a:xfrm>
            <a:off x="6736514" y="1731173"/>
            <a:ext cx="1422234" cy="369332"/>
          </a:xfrm>
          <a:prstGeom prst="rect">
            <a:avLst/>
          </a:prstGeom>
          <a:noFill/>
        </p:spPr>
        <p:txBody>
          <a:bodyPr wrap="none" rtlCol="0">
            <a:spAutoFit/>
          </a:bodyPr>
          <a:lstStyle/>
          <a:p>
            <a:r>
              <a:rPr lang="en-US" dirty="0" smtClean="0"/>
              <a:t>Linear Model</a:t>
            </a:r>
            <a:endParaRPr lang="en-US" dirty="0"/>
          </a:p>
        </p:txBody>
      </p:sp>
    </p:spTree>
    <p:extLst>
      <p:ext uri="{BB962C8B-B14F-4D97-AF65-F5344CB8AC3E}">
        <p14:creationId xmlns:p14="http://schemas.microsoft.com/office/powerpoint/2010/main" val="2236885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815" b="-113"/>
          <a:stretch/>
        </p:blipFill>
        <p:spPr>
          <a:xfrm>
            <a:off x="457200" y="1149615"/>
            <a:ext cx="8229600" cy="5337967"/>
          </a:xfrm>
        </p:spPr>
      </p:pic>
      <p:sp>
        <p:nvSpPr>
          <p:cNvPr id="5" name="TextBox 4"/>
          <p:cNvSpPr txBox="1"/>
          <p:nvPr/>
        </p:nvSpPr>
        <p:spPr>
          <a:xfrm>
            <a:off x="4853948"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4642010" y="5320537"/>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8" name="Straight Arrow Connector 7"/>
          <p:cNvCxnSpPr/>
          <p:nvPr/>
        </p:nvCxnSpPr>
        <p:spPr>
          <a:xfrm>
            <a:off x="6532089" y="2661416"/>
            <a:ext cx="1284512" cy="732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342937" y="4445177"/>
            <a:ext cx="473664" cy="8753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7980" y="295033"/>
            <a:ext cx="7738016" cy="523220"/>
          </a:xfrm>
          <a:prstGeom prst="rect">
            <a:avLst/>
          </a:prstGeom>
          <a:noFill/>
        </p:spPr>
        <p:txBody>
          <a:bodyPr wrap="none" rtlCol="0">
            <a:spAutoFit/>
          </a:bodyPr>
          <a:lstStyle/>
          <a:p>
            <a:r>
              <a:rPr lang="en-US" sz="2800" dirty="0" smtClean="0">
                <a:solidFill>
                  <a:srgbClr val="984807"/>
                </a:solidFill>
                <a:latin typeface="Powderfinger Type"/>
                <a:cs typeface="Powderfinger Type"/>
              </a:rPr>
              <a:t>IPv4 BGP Table size and Moore’s Law</a:t>
            </a:r>
            <a:endParaRPr lang="en-US" sz="2800" dirty="0">
              <a:solidFill>
                <a:srgbClr val="984807"/>
              </a:solidFill>
              <a:latin typeface="Powderfinger Type"/>
              <a:cs typeface="Powderfinger Type"/>
            </a:endParaRPr>
          </a:p>
        </p:txBody>
      </p:sp>
    </p:spTree>
    <p:extLst>
      <p:ext uri="{BB962C8B-B14F-4D97-AF65-F5344CB8AC3E}">
        <p14:creationId xmlns:p14="http://schemas.microsoft.com/office/powerpoint/2010/main" val="2808563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52" b="-1462"/>
          <a:stretch/>
        </p:blipFill>
        <p:spPr>
          <a:xfrm>
            <a:off x="457200" y="1226256"/>
            <a:ext cx="8229600" cy="5332023"/>
          </a:xfrm>
        </p:spPr>
      </p:pic>
      <p:sp>
        <p:nvSpPr>
          <p:cNvPr id="2" name="Title 1"/>
          <p:cNvSpPr>
            <a:spLocks noGrp="1"/>
          </p:cNvSpPr>
          <p:nvPr>
            <p:ph type="title"/>
          </p:nvPr>
        </p:nvSpPr>
        <p:spPr/>
        <p:txBody>
          <a:bodyPr>
            <a:normAutofit fontScale="90000"/>
          </a:bodyPr>
          <a:lstStyle/>
          <a:p>
            <a:r>
              <a:rPr lang="en-US" sz="3600" dirty="0" smtClean="0">
                <a:solidFill>
                  <a:srgbClr val="984807"/>
                </a:solidFill>
                <a:latin typeface="Powderfinger Type"/>
                <a:cs typeface="Powderfinger Type"/>
              </a:rPr>
              <a:t>IPv6 Projections and Moore’s Law</a:t>
            </a:r>
            <a:endParaRPr lang="en-US" sz="3600" dirty="0">
              <a:solidFill>
                <a:srgbClr val="984807"/>
              </a:solidFill>
              <a:latin typeface="Powderfinger Type"/>
              <a:cs typeface="Powderfinger Type"/>
            </a:endParaRPr>
          </a:p>
        </p:txBody>
      </p:sp>
      <p:sp>
        <p:nvSpPr>
          <p:cNvPr id="5" name="TextBox 4"/>
          <p:cNvSpPr txBox="1"/>
          <p:nvPr/>
        </p:nvSpPr>
        <p:spPr>
          <a:xfrm>
            <a:off x="5138596"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3722459" y="5091148"/>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7" name="Straight Arrow Connector 6"/>
          <p:cNvCxnSpPr/>
          <p:nvPr/>
        </p:nvCxnSpPr>
        <p:spPr>
          <a:xfrm>
            <a:off x="6532089" y="2661416"/>
            <a:ext cx="1467622" cy="524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7342937" y="5211587"/>
            <a:ext cx="878726" cy="108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342937" y="4379485"/>
            <a:ext cx="656774" cy="941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342937" y="5363987"/>
            <a:ext cx="8787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176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Table Growth</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r>
              <a:rPr lang="en-US" dirty="0" smtClean="0"/>
              <a:t>Nothing in these figures suggests that there is cause for urgent alarm -- at present</a:t>
            </a:r>
          </a:p>
          <a:p>
            <a:r>
              <a:rPr lang="en-US" dirty="0" smtClean="0"/>
              <a:t>The overall </a:t>
            </a:r>
            <a:r>
              <a:rPr lang="en-US" dirty="0" err="1" smtClean="0"/>
              <a:t>eBGP</a:t>
            </a:r>
            <a:r>
              <a:rPr lang="en-US" dirty="0" smtClean="0"/>
              <a:t> growth rates for IPv4 are holding at a modest level, and the IPv6 table, although it is growing rapidly,  is still relatively small in size in absolute terms</a:t>
            </a:r>
          </a:p>
          <a:p>
            <a:r>
              <a:rPr lang="en-US" dirty="0" smtClean="0"/>
              <a:t>As long as we are prepared to live within the technical constraints of the current routing paradigm it will continue to be viable for some time yet </a:t>
            </a:r>
          </a:p>
          <a:p>
            <a:pPr marL="0" indent="0">
              <a:buNone/>
            </a:pPr>
            <a:endParaRPr lang="en-US" dirty="0" smtClean="0"/>
          </a:p>
          <a:p>
            <a:endParaRPr lang="en-US" dirty="0"/>
          </a:p>
        </p:txBody>
      </p:sp>
    </p:spTree>
    <p:extLst>
      <p:ext uri="{BB962C8B-B14F-4D97-AF65-F5344CB8AC3E}">
        <p14:creationId xmlns:p14="http://schemas.microsoft.com/office/powerpoint/2010/main" val="1576069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Updates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What about the level of updates in BGP?</a:t>
            </a:r>
          </a:p>
          <a:p>
            <a:r>
              <a:rPr lang="en-US" dirty="0" smtClean="0"/>
              <a:t>Let’s look at the update load from a single </a:t>
            </a:r>
            <a:r>
              <a:rPr lang="en-US" dirty="0" err="1" smtClean="0"/>
              <a:t>eBGP</a:t>
            </a:r>
            <a:r>
              <a:rPr lang="en-US" dirty="0" smtClean="0"/>
              <a:t> feed in a DFZ context</a:t>
            </a:r>
          </a:p>
          <a:p>
            <a:pPr marL="0" indent="0">
              <a:buNone/>
            </a:pPr>
            <a:endParaRPr lang="en-US" dirty="0" smtClean="0"/>
          </a:p>
        </p:txBody>
      </p:sp>
    </p:spTree>
    <p:extLst>
      <p:ext uri="{BB962C8B-B14F-4D97-AF65-F5344CB8AC3E}">
        <p14:creationId xmlns:p14="http://schemas.microsoft.com/office/powerpoint/2010/main" val="658981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2"/>
            <a:ext cx="8229600" cy="1143000"/>
          </a:xfrm>
        </p:spPr>
        <p:txBody>
          <a:bodyPr>
            <a:normAutofit fontScale="90000"/>
          </a:bodyPr>
          <a:lstStyle/>
          <a:p>
            <a:r>
              <a:rPr lang="en-US" dirty="0" smtClean="0">
                <a:solidFill>
                  <a:srgbClr val="984807"/>
                </a:solidFill>
                <a:latin typeface="Powderfinger Type"/>
                <a:cs typeface="Powderfinger Type"/>
              </a:rPr>
              <a:t>Announcements and Withdrawals</a:t>
            </a:r>
            <a:endParaRPr lang="en-US" dirty="0">
              <a:solidFill>
                <a:srgbClr val="984807"/>
              </a:solidFill>
              <a:latin typeface="Powderfinger Type"/>
              <a:cs typeface="Powderfinger Type"/>
            </a:endParaRPr>
          </a:p>
        </p:txBody>
      </p:sp>
      <p:pic>
        <p:nvPicPr>
          <p:cNvPr id="4" name="Content Placeholder 3" descr="upds-tot.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21" b="-2813"/>
          <a:stretch/>
        </p:blipFill>
        <p:spPr>
          <a:xfrm>
            <a:off x="457200" y="1300788"/>
            <a:ext cx="8229600" cy="5257030"/>
          </a:xfrm>
        </p:spPr>
      </p:pic>
    </p:spTree>
    <p:extLst>
      <p:ext uri="{BB962C8B-B14F-4D97-AF65-F5344CB8AC3E}">
        <p14:creationId xmlns:p14="http://schemas.microsoft.com/office/powerpoint/2010/main" val="202007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normAutofit/>
          </a:bodyPr>
          <a:lstStyle/>
          <a:p>
            <a:r>
              <a:rPr lang="en-US" sz="3600" dirty="0">
                <a:solidFill>
                  <a:srgbClr val="984807"/>
                </a:solidFill>
                <a:cs typeface="Powderfinger Type"/>
              </a:rPr>
              <a:t>S</a:t>
            </a:r>
            <a:r>
              <a:rPr lang="en-US" sz="3600" dirty="0" smtClean="0">
                <a:solidFill>
                  <a:srgbClr val="984807"/>
                </a:solidFill>
                <a:cs typeface="Powderfinger Type"/>
              </a:rPr>
              <a:t>omeone sneezed all over BGP!</a:t>
            </a:r>
            <a:endParaRPr lang="en-US" sz="3600" dirty="0">
              <a:solidFill>
                <a:srgbClr val="984807"/>
              </a:solidFill>
              <a:cs typeface="Powderfinger Type"/>
            </a:endParaRPr>
          </a:p>
        </p:txBody>
      </p:sp>
      <p:pic>
        <p:nvPicPr>
          <p:cNvPr id="5" name="Content Placeholder 4" descr="Fig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74" b="-417"/>
          <a:stretch/>
        </p:blipFill>
        <p:spPr>
          <a:xfrm>
            <a:off x="457200" y="952500"/>
            <a:ext cx="8229600" cy="5823857"/>
          </a:xfrm>
        </p:spPr>
      </p:pic>
    </p:spTree>
    <p:extLst>
      <p:ext uri="{BB962C8B-B14F-4D97-AF65-F5344CB8AC3E}">
        <p14:creationId xmlns:p14="http://schemas.microsoft.com/office/powerpoint/2010/main" val="938661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454"/>
            <a:ext cx="8229600" cy="1143000"/>
          </a:xfrm>
        </p:spPr>
        <p:txBody>
          <a:bodyPr/>
          <a:lstStyle/>
          <a:p>
            <a:r>
              <a:rPr lang="en-US" dirty="0" smtClean="0">
                <a:solidFill>
                  <a:srgbClr val="984807"/>
                </a:solidFill>
                <a:latin typeface="Powderfinger Type"/>
                <a:cs typeface="Powderfinger Type"/>
              </a:rPr>
              <a:t>Convergence Performance</a:t>
            </a:r>
            <a:endParaRPr lang="en-US" dirty="0">
              <a:solidFill>
                <a:srgbClr val="984807"/>
              </a:solidFill>
              <a:latin typeface="Powderfinger Type"/>
              <a:cs typeface="Powderfinger Type"/>
            </a:endParaRPr>
          </a:p>
        </p:txBody>
      </p:sp>
      <p:pic>
        <p:nvPicPr>
          <p:cNvPr id="6" name="Content Placeholder 5" descr="upds-cvgt-logscale.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41" b="-430"/>
          <a:stretch/>
        </p:blipFill>
        <p:spPr>
          <a:xfrm>
            <a:off x="457200" y="1242454"/>
            <a:ext cx="8229600" cy="5276879"/>
          </a:xfrm>
        </p:spPr>
      </p:pic>
    </p:spTree>
    <p:extLst>
      <p:ext uri="{BB962C8B-B14F-4D97-AF65-F5344CB8AC3E}">
        <p14:creationId xmlns:p14="http://schemas.microsoft.com/office/powerpoint/2010/main" val="3337348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075" b="-1518"/>
          <a:stretch/>
        </p:blipFill>
        <p:spPr>
          <a:xfrm>
            <a:off x="815879" y="1306027"/>
            <a:ext cx="7686194" cy="5298096"/>
          </a:xfrm>
        </p:spPr>
      </p:pic>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IPv4 Average AS Path Length </a:t>
            </a:r>
            <a:endParaRPr lang="en-US" dirty="0">
              <a:solidFill>
                <a:srgbClr val="984807"/>
              </a:solidFill>
              <a:latin typeface="Powderfinger Type"/>
              <a:cs typeface="Powderfinger Type"/>
            </a:endParaRPr>
          </a:p>
        </p:txBody>
      </p:sp>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spTree>
    <p:extLst>
      <p:ext uri="{BB962C8B-B14F-4D97-AF65-F5344CB8AC3E}">
        <p14:creationId xmlns:p14="http://schemas.microsoft.com/office/powerpoint/2010/main" val="2084530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Updates in IPv4 BGP</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Nothing in these figures is cause for any great level of concern …</a:t>
            </a:r>
          </a:p>
          <a:p>
            <a:pPr lvl="1"/>
            <a:r>
              <a:rPr lang="en-US" dirty="0" smtClean="0"/>
              <a:t>The number of updates per instability event has been constant, due to the damping effect of the MRAI interval, and the relatively constant AS Path length over this interval</a:t>
            </a:r>
          </a:p>
          <a:p>
            <a:pPr lvl="1"/>
            <a:endParaRPr lang="en-US" dirty="0" smtClean="0"/>
          </a:p>
          <a:p>
            <a:pPr marL="0" indent="0">
              <a:buNone/>
            </a:pPr>
            <a:r>
              <a:rPr lang="en-US" dirty="0" smtClean="0"/>
              <a:t>What about IPv6?</a:t>
            </a:r>
          </a:p>
          <a:p>
            <a:pPr marL="0" indent="0">
              <a:buNone/>
            </a:pPr>
            <a:r>
              <a:rPr lang="en-US" dirty="0" smtClean="0"/>
              <a:t> </a:t>
            </a:r>
            <a:endParaRPr lang="en-US" dirty="0"/>
          </a:p>
        </p:txBody>
      </p:sp>
    </p:spTree>
    <p:extLst>
      <p:ext uri="{BB962C8B-B14F-4D97-AF65-F5344CB8AC3E}">
        <p14:creationId xmlns:p14="http://schemas.microsoft.com/office/powerpoint/2010/main" val="772573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8"/>
            <a:ext cx="8229600" cy="1143000"/>
          </a:xfrm>
        </p:spPr>
        <p:txBody>
          <a:bodyPr>
            <a:noAutofit/>
          </a:bodyPr>
          <a:lstStyle/>
          <a:p>
            <a:r>
              <a:rPr lang="en-US" sz="3200" dirty="0" smtClean="0">
                <a:solidFill>
                  <a:srgbClr val="984807"/>
                </a:solidFill>
                <a:latin typeface="Powderfinger Type"/>
                <a:cs typeface="Powderfinger Type"/>
              </a:rPr>
              <a:t>V6 Announcements and Withdrawals</a:t>
            </a:r>
            <a:endParaRPr lang="en-US" sz="3200" dirty="0">
              <a:solidFill>
                <a:srgbClr val="984807"/>
              </a:solidFill>
              <a:latin typeface="Powderfinger Type"/>
              <a:cs typeface="Powderfinger Type"/>
            </a:endParaRPr>
          </a:p>
        </p:txBody>
      </p:sp>
      <p:pic>
        <p:nvPicPr>
          <p:cNvPr id="4" name="Picture 3" descr="upds-tot.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76" y="1166958"/>
            <a:ext cx="8320424" cy="5158663"/>
          </a:xfrm>
          <a:prstGeom prst="rect">
            <a:avLst/>
          </a:prstGeom>
        </p:spPr>
      </p:pic>
    </p:spTree>
    <p:extLst>
      <p:ext uri="{BB962C8B-B14F-4D97-AF65-F5344CB8AC3E}">
        <p14:creationId xmlns:p14="http://schemas.microsoft.com/office/powerpoint/2010/main" val="4076966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734" y="55648"/>
            <a:ext cx="8229600" cy="1143000"/>
          </a:xfrm>
        </p:spPr>
        <p:txBody>
          <a:bodyPr>
            <a:normAutofit fontScale="90000"/>
          </a:bodyPr>
          <a:lstStyle/>
          <a:p>
            <a:r>
              <a:rPr lang="en-US" dirty="0" smtClean="0">
                <a:solidFill>
                  <a:srgbClr val="984807"/>
                </a:solidFill>
                <a:latin typeface="Powderfinger Type"/>
                <a:cs typeface="Powderfinger Type"/>
              </a:rPr>
              <a:t>V6 Convergence Performance</a:t>
            </a:r>
            <a:endParaRPr lang="en-US" dirty="0">
              <a:solidFill>
                <a:srgbClr val="984807"/>
              </a:solidFill>
              <a:latin typeface="Powderfinger Type"/>
              <a:cs typeface="Powderfinger Type"/>
            </a:endParaRPr>
          </a:p>
        </p:txBody>
      </p:sp>
      <p:pic>
        <p:nvPicPr>
          <p:cNvPr id="6" name="Content Placeholder 5" descr="upds-cvgt-logscale.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91" b="-4668"/>
          <a:stretch/>
        </p:blipFill>
        <p:spPr>
          <a:xfrm>
            <a:off x="457200" y="1198648"/>
            <a:ext cx="8229600" cy="5543897"/>
          </a:xfrm>
        </p:spPr>
      </p:pic>
    </p:spTree>
    <p:extLst>
      <p:ext uri="{BB962C8B-B14F-4D97-AF65-F5344CB8AC3E}">
        <p14:creationId xmlns:p14="http://schemas.microsoft.com/office/powerpoint/2010/main" val="897921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617" b="-1872"/>
          <a:stretch/>
        </p:blipFill>
        <p:spPr>
          <a:xfrm>
            <a:off x="457200" y="1101099"/>
            <a:ext cx="8229600" cy="5666980"/>
          </a:xfrm>
        </p:spPr>
      </p:pic>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sp>
        <p:nvSpPr>
          <p:cNvPr id="2" name="Title 1"/>
          <p:cNvSpPr>
            <a:spLocks noGrp="1"/>
          </p:cNvSpPr>
          <p:nvPr>
            <p:ph type="title"/>
          </p:nvPr>
        </p:nvSpPr>
        <p:spPr>
          <a:xfrm>
            <a:off x="457200" y="296655"/>
            <a:ext cx="8229600" cy="1143000"/>
          </a:xfrm>
        </p:spPr>
        <p:txBody>
          <a:bodyPr>
            <a:normAutofit/>
          </a:bodyPr>
          <a:lstStyle/>
          <a:p>
            <a:r>
              <a:rPr lang="en-US" sz="3600" dirty="0">
                <a:solidFill>
                  <a:srgbClr val="984807"/>
                </a:solidFill>
                <a:latin typeface="Powderfinger Type"/>
                <a:cs typeface="Powderfinger Type"/>
              </a:rPr>
              <a:t>V</a:t>
            </a:r>
            <a:r>
              <a:rPr lang="en-US" sz="3600" dirty="0" smtClean="0">
                <a:solidFill>
                  <a:srgbClr val="984807"/>
                </a:solidFill>
                <a:latin typeface="Powderfinger Type"/>
                <a:cs typeface="Powderfinger Type"/>
              </a:rPr>
              <a:t>6 Average AS Path Length </a:t>
            </a:r>
            <a:endParaRPr lang="en-US" sz="3600" dirty="0">
              <a:solidFill>
                <a:srgbClr val="984807"/>
              </a:solidFill>
              <a:latin typeface="Powderfinger Type"/>
              <a:cs typeface="Powderfinger Type"/>
            </a:endParaRPr>
          </a:p>
        </p:txBody>
      </p:sp>
    </p:spTree>
    <p:extLst>
      <p:ext uri="{BB962C8B-B14F-4D97-AF65-F5344CB8AC3E}">
        <p14:creationId xmlns:p14="http://schemas.microsoft.com/office/powerpoint/2010/main" val="3101701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Problem?</a:t>
            </a:r>
            <a:r>
              <a:rPr lang="en-US" baseline="0" dirty="0" smtClean="0">
                <a:solidFill>
                  <a:srgbClr val="984807"/>
                </a:solidFill>
                <a:latin typeface="Powderfinger Type"/>
                <a:cs typeface="Powderfinger Type"/>
              </a:rPr>
              <a:t> Not a Problem?</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sz="2800" dirty="0" smtClean="0"/>
              <a:t>It’s evident that the global BGP routing environment suffers from a certain amount of neglect and inattention</a:t>
            </a:r>
          </a:p>
          <a:p>
            <a:pPr marL="0" indent="0">
              <a:buNone/>
            </a:pPr>
            <a:endParaRPr lang="en-US" sz="2800" dirty="0"/>
          </a:p>
          <a:p>
            <a:pPr marL="0" indent="0">
              <a:buNone/>
            </a:pPr>
            <a:r>
              <a:rPr lang="en-US" sz="2800" dirty="0" smtClean="0"/>
              <a:t>But whether this is a problem or not depends on the way in which routers handle the routing table. </a:t>
            </a:r>
          </a:p>
          <a:p>
            <a:pPr marL="0" indent="0">
              <a:buNone/>
            </a:pPr>
            <a:endParaRPr lang="en-US" sz="2800" dirty="0"/>
          </a:p>
          <a:p>
            <a:pPr marL="0" indent="0">
              <a:buNone/>
            </a:pPr>
            <a:r>
              <a:rPr lang="en-US" sz="2800" dirty="0" smtClean="0"/>
              <a:t>So lets take a quick look at routers…</a:t>
            </a:r>
          </a:p>
          <a:p>
            <a:pPr marL="0" indent="0">
              <a:buNone/>
            </a:pPr>
            <a:endParaRPr lang="en-US" sz="2800" dirty="0" smtClean="0"/>
          </a:p>
        </p:txBody>
      </p:sp>
    </p:spTree>
    <p:extLst>
      <p:ext uri="{BB962C8B-B14F-4D97-AF65-F5344CB8AC3E}">
        <p14:creationId xmlns:p14="http://schemas.microsoft.com/office/powerpoint/2010/main" val="106084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2140856" y="1778001"/>
            <a:ext cx="2963333" cy="3640666"/>
          </a:xfrm>
          <a:custGeom>
            <a:avLst/>
            <a:gdLst>
              <a:gd name="connsiteX0" fmla="*/ 2552095 w 2878666"/>
              <a:gd name="connsiteY0" fmla="*/ 12095 h 3471333"/>
              <a:gd name="connsiteX1" fmla="*/ 0 w 2878666"/>
              <a:gd name="connsiteY1" fmla="*/ 1282095 h 3471333"/>
              <a:gd name="connsiteX2" fmla="*/ 120952 w 2878666"/>
              <a:gd name="connsiteY2" fmla="*/ 3471333 h 3471333"/>
              <a:gd name="connsiteX3" fmla="*/ 2878666 w 2878666"/>
              <a:gd name="connsiteY3" fmla="*/ 2189238 h 3471333"/>
              <a:gd name="connsiteX4" fmla="*/ 2673047 w 2878666"/>
              <a:gd name="connsiteY4" fmla="*/ 0 h 3471333"/>
              <a:gd name="connsiteX0" fmla="*/ 2552095 w 2878666"/>
              <a:gd name="connsiteY0" fmla="*/ 12095 h 3640666"/>
              <a:gd name="connsiteX1" fmla="*/ 0 w 2878666"/>
              <a:gd name="connsiteY1" fmla="*/ 1282095 h 3640666"/>
              <a:gd name="connsiteX2" fmla="*/ 60476 w 2878666"/>
              <a:gd name="connsiteY2" fmla="*/ 3640666 h 3640666"/>
              <a:gd name="connsiteX3" fmla="*/ 2878666 w 2878666"/>
              <a:gd name="connsiteY3" fmla="*/ 2189238 h 3640666"/>
              <a:gd name="connsiteX4" fmla="*/ 2673047 w 2878666"/>
              <a:gd name="connsiteY4" fmla="*/ 0 h 3640666"/>
              <a:gd name="connsiteX0" fmla="*/ 2636762 w 2963333"/>
              <a:gd name="connsiteY0" fmla="*/ 12095 h 3640666"/>
              <a:gd name="connsiteX1" fmla="*/ 0 w 2963333"/>
              <a:gd name="connsiteY1" fmla="*/ 1245810 h 3640666"/>
              <a:gd name="connsiteX2" fmla="*/ 145143 w 2963333"/>
              <a:gd name="connsiteY2" fmla="*/ 3640666 h 3640666"/>
              <a:gd name="connsiteX3" fmla="*/ 2963333 w 2963333"/>
              <a:gd name="connsiteY3" fmla="*/ 2189238 h 3640666"/>
              <a:gd name="connsiteX4" fmla="*/ 2757714 w 2963333"/>
              <a:gd name="connsiteY4" fmla="*/ 0 h 36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3" h="3640666">
                <a:moveTo>
                  <a:pt x="2636762" y="12095"/>
                </a:moveTo>
                <a:lnTo>
                  <a:pt x="0" y="1245810"/>
                </a:lnTo>
                <a:lnTo>
                  <a:pt x="145143" y="3640666"/>
                </a:lnTo>
                <a:lnTo>
                  <a:pt x="2963333" y="2189238"/>
                </a:lnTo>
                <a:lnTo>
                  <a:pt x="2757714" y="0"/>
                </a:lnTo>
              </a:path>
            </a:pathLst>
          </a:custGeom>
          <a:solidFill>
            <a:srgbClr val="FFE2BD"/>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router</a:t>
            </a:r>
            <a:endParaRPr lang="en-US" dirty="0">
              <a:solidFill>
                <a:srgbClr val="984807"/>
              </a:solidFill>
              <a:latin typeface="Powderfinger Type"/>
              <a:cs typeface="Powderfinger Type"/>
            </a:endParaRPr>
          </a:p>
        </p:txBody>
      </p:sp>
      <p:sp>
        <p:nvSpPr>
          <p:cNvPr id="5" name="Freeform 4"/>
          <p:cNvSpPr/>
          <p:nvPr/>
        </p:nvSpPr>
        <p:spPr>
          <a:xfrm>
            <a:off x="4523619" y="2140857"/>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981155" y="1629037"/>
            <a:ext cx="3014178" cy="3961379"/>
          </a:xfrm>
          <a:custGeom>
            <a:avLst/>
            <a:gdLst>
              <a:gd name="connsiteX0" fmla="*/ 3014178 w 3014178"/>
              <a:gd name="connsiteY0" fmla="*/ 511820 h 3961379"/>
              <a:gd name="connsiteX1" fmla="*/ 2977893 w 3014178"/>
              <a:gd name="connsiteY1" fmla="*/ 161058 h 3961379"/>
              <a:gd name="connsiteX2" fmla="*/ 2917416 w 3014178"/>
              <a:gd name="connsiteY2" fmla="*/ 52201 h 3961379"/>
              <a:gd name="connsiteX3" fmla="*/ 2699702 w 3014178"/>
              <a:gd name="connsiteY3" fmla="*/ 112677 h 3961379"/>
              <a:gd name="connsiteX4" fmla="*/ 220178 w 3014178"/>
              <a:gd name="connsiteY4" fmla="*/ 1285915 h 3961379"/>
              <a:gd name="connsiteX5" fmla="*/ 123416 w 3014178"/>
              <a:gd name="connsiteY5" fmla="*/ 1552011 h 3961379"/>
              <a:gd name="connsiteX6" fmla="*/ 232274 w 3014178"/>
              <a:gd name="connsiteY6" fmla="*/ 3704963 h 3961379"/>
              <a:gd name="connsiteX7" fmla="*/ 268559 w 3014178"/>
              <a:gd name="connsiteY7" fmla="*/ 3886392 h 3961379"/>
              <a:gd name="connsiteX8" fmla="*/ 1199893 w 3014178"/>
              <a:gd name="connsiteY8" fmla="*/ 3390487 h 396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178" h="3961379">
                <a:moveTo>
                  <a:pt x="3014178" y="511820"/>
                </a:moveTo>
                <a:cubicBezTo>
                  <a:pt x="3004099" y="374740"/>
                  <a:pt x="2994020" y="237661"/>
                  <a:pt x="2977893" y="161058"/>
                </a:cubicBezTo>
                <a:cubicBezTo>
                  <a:pt x="2961766" y="84455"/>
                  <a:pt x="2963781" y="60264"/>
                  <a:pt x="2917416" y="52201"/>
                </a:cubicBezTo>
                <a:cubicBezTo>
                  <a:pt x="2871051" y="44137"/>
                  <a:pt x="3149242" y="-92942"/>
                  <a:pt x="2699702" y="112677"/>
                </a:cubicBezTo>
                <a:cubicBezTo>
                  <a:pt x="2250162" y="318296"/>
                  <a:pt x="649559" y="1046026"/>
                  <a:pt x="220178" y="1285915"/>
                </a:cubicBezTo>
                <a:cubicBezTo>
                  <a:pt x="-209203" y="1525804"/>
                  <a:pt x="121400" y="1148836"/>
                  <a:pt x="123416" y="1552011"/>
                </a:cubicBezTo>
                <a:cubicBezTo>
                  <a:pt x="125432" y="1955186"/>
                  <a:pt x="208084" y="3315900"/>
                  <a:pt x="232274" y="3704963"/>
                </a:cubicBezTo>
                <a:cubicBezTo>
                  <a:pt x="256464" y="4094026"/>
                  <a:pt x="107289" y="3938805"/>
                  <a:pt x="268559" y="3886392"/>
                </a:cubicBezTo>
                <a:cubicBezTo>
                  <a:pt x="429829" y="3833979"/>
                  <a:pt x="1199893" y="3390487"/>
                  <a:pt x="1199893" y="33904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rot="19850919">
            <a:off x="2406964" y="2085359"/>
            <a:ext cx="1357978" cy="369332"/>
          </a:xfrm>
          <a:prstGeom prst="rect">
            <a:avLst/>
          </a:prstGeom>
          <a:noFill/>
        </p:spPr>
        <p:txBody>
          <a:bodyPr wrap="none" rtlCol="0">
            <a:spAutoFit/>
          </a:bodyPr>
          <a:lstStyle/>
          <a:p>
            <a:r>
              <a:rPr lang="en-US" dirty="0">
                <a:latin typeface="AhnbergHand"/>
                <a:cs typeface="AhnbergHand"/>
              </a:rPr>
              <a:t>B</a:t>
            </a:r>
            <a:r>
              <a:rPr lang="en-US" dirty="0" smtClean="0">
                <a:latin typeface="AhnbergHand"/>
                <a:cs typeface="AhnbergHand"/>
              </a:rPr>
              <a:t>ackplane</a:t>
            </a:r>
            <a:endParaRPr lang="en-US" dirty="0">
              <a:latin typeface="AhnbergHand"/>
              <a:cs typeface="AhnbergHand"/>
            </a:endParaRPr>
          </a:p>
        </p:txBody>
      </p:sp>
      <p:sp>
        <p:nvSpPr>
          <p:cNvPr id="19" name="Freeform 18"/>
          <p:cNvSpPr/>
          <p:nvPr/>
        </p:nvSpPr>
        <p:spPr>
          <a:xfrm>
            <a:off x="4499429" y="216504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143839" y="2327605"/>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107554" y="23416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3768894" y="2514353"/>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768894" y="253515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3377019" y="2701101"/>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3377019" y="2723843"/>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965789" y="2887849"/>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924669" y="28883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2552095" y="3096381"/>
            <a:ext cx="1533253" cy="1969771"/>
          </a:xfrm>
          <a:custGeom>
            <a:avLst/>
            <a:gdLst>
              <a:gd name="connsiteX0" fmla="*/ 0 w 1533253"/>
              <a:gd name="connsiteY0" fmla="*/ 0 h 1969771"/>
              <a:gd name="connsiteX1" fmla="*/ 1173238 w 1533253"/>
              <a:gd name="connsiteY1" fmla="*/ 96762 h 1969771"/>
              <a:gd name="connsiteX2" fmla="*/ 1439334 w 1533253"/>
              <a:gd name="connsiteY2" fmla="*/ 120952 h 1969771"/>
              <a:gd name="connsiteX3" fmla="*/ 1475619 w 1533253"/>
              <a:gd name="connsiteY3" fmla="*/ 229809 h 1969771"/>
              <a:gd name="connsiteX4" fmla="*/ 1511905 w 1533253"/>
              <a:gd name="connsiteY4" fmla="*/ 1693333 h 1969771"/>
              <a:gd name="connsiteX5" fmla="*/ 1511905 w 1533253"/>
              <a:gd name="connsiteY5" fmla="*/ 1923143 h 1969771"/>
              <a:gd name="connsiteX6" fmla="*/ 1403048 w 1533253"/>
              <a:gd name="connsiteY6" fmla="*/ 1959429 h 1969771"/>
              <a:gd name="connsiteX7" fmla="*/ 193524 w 1533253"/>
              <a:gd name="connsiteY7" fmla="*/ 1790095 h 1969771"/>
              <a:gd name="connsiteX8" fmla="*/ 84667 w 1533253"/>
              <a:gd name="connsiteY8" fmla="*/ 1790095 h 1969771"/>
              <a:gd name="connsiteX9" fmla="*/ 12095 w 1533253"/>
              <a:gd name="connsiteY9" fmla="*/ 133048 h 19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3253" h="1969771">
                <a:moveTo>
                  <a:pt x="0" y="0"/>
                </a:moveTo>
                <a:lnTo>
                  <a:pt x="1173238" y="96762"/>
                </a:lnTo>
                <a:cubicBezTo>
                  <a:pt x="1413127" y="116921"/>
                  <a:pt x="1388937" y="98778"/>
                  <a:pt x="1439334" y="120952"/>
                </a:cubicBezTo>
                <a:cubicBezTo>
                  <a:pt x="1489731" y="143126"/>
                  <a:pt x="1463524" y="-32254"/>
                  <a:pt x="1475619" y="229809"/>
                </a:cubicBezTo>
                <a:cubicBezTo>
                  <a:pt x="1487714" y="491872"/>
                  <a:pt x="1505857" y="1411111"/>
                  <a:pt x="1511905" y="1693333"/>
                </a:cubicBezTo>
                <a:cubicBezTo>
                  <a:pt x="1517953" y="1975555"/>
                  <a:pt x="1530048" y="1878794"/>
                  <a:pt x="1511905" y="1923143"/>
                </a:cubicBezTo>
                <a:cubicBezTo>
                  <a:pt x="1493762" y="1967492"/>
                  <a:pt x="1622778" y="1981604"/>
                  <a:pt x="1403048" y="1959429"/>
                </a:cubicBezTo>
                <a:cubicBezTo>
                  <a:pt x="1183318" y="1937254"/>
                  <a:pt x="413254" y="1818317"/>
                  <a:pt x="193524" y="1790095"/>
                </a:cubicBezTo>
                <a:cubicBezTo>
                  <a:pt x="-26206" y="1761873"/>
                  <a:pt x="114905" y="2066269"/>
                  <a:pt x="84667" y="1790095"/>
                </a:cubicBezTo>
                <a:cubicBezTo>
                  <a:pt x="54429" y="1513921"/>
                  <a:pt x="12095" y="133048"/>
                  <a:pt x="12095" y="13304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2593270" y="3173785"/>
            <a:ext cx="1427239" cy="1850570"/>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 name="connsiteX0" fmla="*/ 0 w 1499810"/>
              <a:gd name="connsiteY0" fmla="*/ 0 h 1838475"/>
              <a:gd name="connsiteX1" fmla="*/ 1403048 w 1499810"/>
              <a:gd name="connsiteY1" fmla="*/ 169332 h 1838475"/>
              <a:gd name="connsiteX2" fmla="*/ 1499810 w 1499810"/>
              <a:gd name="connsiteY2" fmla="*/ 1838475 h 1838475"/>
              <a:gd name="connsiteX3" fmla="*/ 290286 w 1499810"/>
              <a:gd name="connsiteY3" fmla="*/ 1681237 h 1838475"/>
              <a:gd name="connsiteX4" fmla="*/ 60476 w 1499810"/>
              <a:gd name="connsiteY4" fmla="*/ 1620761 h 1838475"/>
              <a:gd name="connsiteX5" fmla="*/ 0 w 1499810"/>
              <a:gd name="connsiteY5" fmla="*/ 0 h 1838475"/>
              <a:gd name="connsiteX0" fmla="*/ 0 w 1427239"/>
              <a:gd name="connsiteY0" fmla="*/ 0 h 1850570"/>
              <a:gd name="connsiteX1" fmla="*/ 1403048 w 1427239"/>
              <a:gd name="connsiteY1" fmla="*/ 169332 h 1850570"/>
              <a:gd name="connsiteX2" fmla="*/ 1427239 w 1427239"/>
              <a:gd name="connsiteY2" fmla="*/ 1850570 h 1850570"/>
              <a:gd name="connsiteX3" fmla="*/ 290286 w 1427239"/>
              <a:gd name="connsiteY3" fmla="*/ 1681237 h 1850570"/>
              <a:gd name="connsiteX4" fmla="*/ 60476 w 1427239"/>
              <a:gd name="connsiteY4" fmla="*/ 1620761 h 1850570"/>
              <a:gd name="connsiteX5" fmla="*/ 0 w 1427239"/>
              <a:gd name="connsiteY5" fmla="*/ 0 h 185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239" h="1850570">
                <a:moveTo>
                  <a:pt x="0" y="0"/>
                </a:moveTo>
                <a:lnTo>
                  <a:pt x="1403048" y="169332"/>
                </a:lnTo>
                <a:lnTo>
                  <a:pt x="1427239" y="1850570"/>
                </a:lnTo>
                <a:lnTo>
                  <a:pt x="290286" y="1681237"/>
                </a:lnTo>
                <a:lnTo>
                  <a:pt x="60476" y="1620761"/>
                </a:lnTo>
                <a:lnTo>
                  <a:pt x="0" y="0"/>
                </a:lnTo>
                <a:close/>
              </a:path>
            </a:pathLst>
          </a:custGeom>
          <a:solidFill>
            <a:srgbClr val="ACCD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253238" y="4233701"/>
            <a:ext cx="2095445" cy="307777"/>
          </a:xfrm>
          <a:prstGeom prst="rect">
            <a:avLst/>
          </a:prstGeom>
          <a:noFill/>
        </p:spPr>
        <p:txBody>
          <a:bodyPr wrap="none" rtlCol="0">
            <a:spAutoFit/>
          </a:bodyPr>
          <a:lstStyle/>
          <a:p>
            <a:r>
              <a:rPr lang="en-US" sz="1400" dirty="0" smtClean="0">
                <a:latin typeface="AhnbergHand"/>
                <a:cs typeface="AhnbergHand"/>
              </a:rPr>
              <a:t>Line Interface Card</a:t>
            </a:r>
            <a:endParaRPr lang="en-US" sz="1400" dirty="0">
              <a:latin typeface="AhnbergHand"/>
              <a:cs typeface="AhnbergHand"/>
            </a:endParaRPr>
          </a:p>
        </p:txBody>
      </p:sp>
      <p:sp>
        <p:nvSpPr>
          <p:cNvPr id="26" name="TextBox 25"/>
          <p:cNvSpPr txBox="1"/>
          <p:nvPr/>
        </p:nvSpPr>
        <p:spPr>
          <a:xfrm>
            <a:off x="4733115" y="4696820"/>
            <a:ext cx="2018501" cy="307777"/>
          </a:xfrm>
          <a:prstGeom prst="rect">
            <a:avLst/>
          </a:prstGeom>
          <a:noFill/>
        </p:spPr>
        <p:txBody>
          <a:bodyPr wrap="none" rtlCol="0">
            <a:spAutoFit/>
          </a:bodyPr>
          <a:lstStyle/>
          <a:p>
            <a:r>
              <a:rPr lang="en-US" sz="1400" dirty="0" smtClean="0">
                <a:latin typeface="AhnbergHand"/>
                <a:cs typeface="AhnbergHand"/>
              </a:rPr>
              <a:t>Switch Fabric Card</a:t>
            </a:r>
            <a:endParaRPr lang="en-US" sz="1400" dirty="0">
              <a:latin typeface="AhnbergHand"/>
              <a:cs typeface="AhnbergHand"/>
            </a:endParaRPr>
          </a:p>
        </p:txBody>
      </p:sp>
      <p:sp>
        <p:nvSpPr>
          <p:cNvPr id="27" name="TextBox 26"/>
          <p:cNvSpPr txBox="1"/>
          <p:nvPr/>
        </p:nvSpPr>
        <p:spPr>
          <a:xfrm>
            <a:off x="3986671" y="5224056"/>
            <a:ext cx="1864934" cy="307777"/>
          </a:xfrm>
          <a:prstGeom prst="rect">
            <a:avLst/>
          </a:prstGeom>
          <a:noFill/>
        </p:spPr>
        <p:txBody>
          <a:bodyPr wrap="none" rtlCol="0">
            <a:spAutoFit/>
          </a:bodyPr>
          <a:lstStyle/>
          <a:p>
            <a:r>
              <a:rPr lang="en-US" sz="1400" dirty="0" smtClean="0">
                <a:latin typeface="AhnbergHand"/>
                <a:cs typeface="AhnbergHand"/>
              </a:rPr>
              <a:t>Management Card</a:t>
            </a:r>
            <a:endParaRPr lang="en-US" sz="1400" dirty="0">
              <a:latin typeface="AhnbergHand"/>
              <a:cs typeface="AhnbergHand"/>
            </a:endParaRPr>
          </a:p>
        </p:txBody>
      </p:sp>
      <p:sp>
        <p:nvSpPr>
          <p:cNvPr id="28" name="TextBox 27"/>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1030256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Inside a line card</a:t>
            </a:r>
            <a:endParaRPr lang="en-US" dirty="0">
              <a:solidFill>
                <a:schemeClr val="accent6">
                  <a:lumMod val="50000"/>
                </a:schemeClr>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726815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line card</a:t>
            </a:r>
            <a:endParaRPr lang="en-US" dirty="0">
              <a:solidFill>
                <a:srgbClr val="984807"/>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5" name="Freeform 4"/>
          <p:cNvSpPr/>
          <p:nvPr/>
        </p:nvSpPr>
        <p:spPr>
          <a:xfrm>
            <a:off x="3031982" y="3205148"/>
            <a:ext cx="3097099" cy="1787847"/>
          </a:xfrm>
          <a:custGeom>
            <a:avLst/>
            <a:gdLst>
              <a:gd name="connsiteX0" fmla="*/ 2830955 w 3097099"/>
              <a:gd name="connsiteY0" fmla="*/ 655985 h 1787847"/>
              <a:gd name="connsiteX1" fmla="*/ 2830955 w 3097099"/>
              <a:gd name="connsiteY1" fmla="*/ 604674 h 1787847"/>
              <a:gd name="connsiteX2" fmla="*/ 2548712 w 3097099"/>
              <a:gd name="connsiteY2" fmla="*/ 53083 h 1787847"/>
              <a:gd name="connsiteX3" fmla="*/ 547360 w 3097099"/>
              <a:gd name="connsiteY3" fmla="*/ 91567 h 1787847"/>
              <a:gd name="connsiteX4" fmla="*/ 8534 w 3097099"/>
              <a:gd name="connsiteY4" fmla="*/ 668812 h 1787847"/>
              <a:gd name="connsiteX5" fmla="*/ 316435 w 3097099"/>
              <a:gd name="connsiteY5" fmla="*/ 1335852 h 1787847"/>
              <a:gd name="connsiteX6" fmla="*/ 1548036 w 3097099"/>
              <a:gd name="connsiteY6" fmla="*/ 1784821 h 1787847"/>
              <a:gd name="connsiteX7" fmla="*/ 2920759 w 3097099"/>
              <a:gd name="connsiteY7" fmla="*/ 1117781 h 1787847"/>
              <a:gd name="connsiteX8" fmla="*/ 3036221 w 3097099"/>
              <a:gd name="connsiteY8" fmla="*/ 348120 h 178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099" h="1787847">
                <a:moveTo>
                  <a:pt x="2830955" y="655985"/>
                </a:moveTo>
                <a:cubicBezTo>
                  <a:pt x="2854475" y="680571"/>
                  <a:pt x="2877995" y="705158"/>
                  <a:pt x="2830955" y="604674"/>
                </a:cubicBezTo>
                <a:cubicBezTo>
                  <a:pt x="2783915" y="504190"/>
                  <a:pt x="2929311" y="138601"/>
                  <a:pt x="2548712" y="53083"/>
                </a:cubicBezTo>
                <a:cubicBezTo>
                  <a:pt x="2168113" y="-32435"/>
                  <a:pt x="970723" y="-11054"/>
                  <a:pt x="547360" y="91567"/>
                </a:cubicBezTo>
                <a:cubicBezTo>
                  <a:pt x="123997" y="194188"/>
                  <a:pt x="47022" y="461431"/>
                  <a:pt x="8534" y="668812"/>
                </a:cubicBezTo>
                <a:cubicBezTo>
                  <a:pt x="-29954" y="876193"/>
                  <a:pt x="59851" y="1149851"/>
                  <a:pt x="316435" y="1335852"/>
                </a:cubicBezTo>
                <a:cubicBezTo>
                  <a:pt x="573019" y="1521853"/>
                  <a:pt x="1113982" y="1821166"/>
                  <a:pt x="1548036" y="1784821"/>
                </a:cubicBezTo>
                <a:cubicBezTo>
                  <a:pt x="1982090" y="1748476"/>
                  <a:pt x="2672728" y="1357231"/>
                  <a:pt x="2920759" y="1117781"/>
                </a:cubicBezTo>
                <a:cubicBezTo>
                  <a:pt x="3168790" y="878331"/>
                  <a:pt x="3102505" y="613225"/>
                  <a:pt x="3036221" y="34812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487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Who was that?</a:t>
            </a:r>
            <a:endParaRPr lang="en-US" dirty="0">
              <a:solidFill>
                <a:srgbClr val="984807"/>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30" b="-417"/>
          <a:stretch/>
        </p:blipFill>
        <p:spPr>
          <a:xfrm>
            <a:off x="457200" y="943429"/>
            <a:ext cx="8229600" cy="5832927"/>
          </a:xfrm>
        </p:spPr>
      </p:pic>
      <p:sp>
        <p:nvSpPr>
          <p:cNvPr id="5" name="TextBox 4"/>
          <p:cNvSpPr txBox="1"/>
          <p:nvPr/>
        </p:nvSpPr>
        <p:spPr>
          <a:xfrm>
            <a:off x="4517297" y="1723040"/>
            <a:ext cx="3707827" cy="369332"/>
          </a:xfrm>
          <a:prstGeom prst="rect">
            <a:avLst/>
          </a:prstGeom>
          <a:noFill/>
        </p:spPr>
        <p:txBody>
          <a:bodyPr wrap="none" rtlCol="0">
            <a:spAutoFit/>
          </a:bodyPr>
          <a:lstStyle/>
          <a:p>
            <a:r>
              <a:rPr lang="en-US" dirty="0" smtClean="0">
                <a:solidFill>
                  <a:srgbClr val="984807"/>
                </a:solidFill>
                <a:latin typeface="AhnbergHand"/>
                <a:cs typeface="AhnbergHand"/>
              </a:rPr>
              <a:t>Verizon Route Leak (AS701)</a:t>
            </a:r>
            <a:endParaRPr lang="en-US" dirty="0">
              <a:solidFill>
                <a:srgbClr val="984807"/>
              </a:solidFill>
              <a:latin typeface="AhnbergHand"/>
              <a:cs typeface="AhnbergHand"/>
            </a:endParaRPr>
          </a:p>
        </p:txBody>
      </p:sp>
      <p:sp>
        <p:nvSpPr>
          <p:cNvPr id="6" name="Freeform 5"/>
          <p:cNvSpPr/>
          <p:nvPr/>
        </p:nvSpPr>
        <p:spPr>
          <a:xfrm>
            <a:off x="3893922" y="1907706"/>
            <a:ext cx="1086292" cy="682009"/>
          </a:xfrm>
          <a:custGeom>
            <a:avLst/>
            <a:gdLst>
              <a:gd name="connsiteX0" fmla="*/ 1086292 w 1086292"/>
              <a:gd name="connsiteY0" fmla="*/ 163602 h 682009"/>
              <a:gd name="connsiteX1" fmla="*/ 551078 w 1086292"/>
              <a:gd name="connsiteY1" fmla="*/ 680673 h 682009"/>
              <a:gd name="connsiteX2" fmla="*/ 52149 w 1086292"/>
              <a:gd name="connsiteY2" fmla="*/ 27530 h 682009"/>
              <a:gd name="connsiteX3" fmla="*/ 24935 w 1086292"/>
              <a:gd name="connsiteY3" fmla="*/ 227102 h 682009"/>
              <a:gd name="connsiteX4" fmla="*/ 15864 w 1086292"/>
              <a:gd name="connsiteY4" fmla="*/ 9388 h 682009"/>
              <a:gd name="connsiteX5" fmla="*/ 251721 w 1086292"/>
              <a:gd name="connsiteY5" fmla="*/ 36602 h 68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292" h="682009">
                <a:moveTo>
                  <a:pt x="1086292" y="163602"/>
                </a:moveTo>
                <a:cubicBezTo>
                  <a:pt x="904863" y="433477"/>
                  <a:pt x="723435" y="703352"/>
                  <a:pt x="551078" y="680673"/>
                </a:cubicBezTo>
                <a:cubicBezTo>
                  <a:pt x="378721" y="657994"/>
                  <a:pt x="139840" y="103125"/>
                  <a:pt x="52149" y="27530"/>
                </a:cubicBezTo>
                <a:cubicBezTo>
                  <a:pt x="-35542" y="-48065"/>
                  <a:pt x="30982" y="230126"/>
                  <a:pt x="24935" y="227102"/>
                </a:cubicBezTo>
                <a:cubicBezTo>
                  <a:pt x="18888" y="224078"/>
                  <a:pt x="-21934" y="41138"/>
                  <a:pt x="15864" y="9388"/>
                </a:cubicBezTo>
                <a:cubicBezTo>
                  <a:pt x="53662" y="-22362"/>
                  <a:pt x="251721" y="36602"/>
                  <a:pt x="251721" y="36602"/>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3327291" y="1070333"/>
            <a:ext cx="719239" cy="705665"/>
          </a:xfrm>
          <a:custGeom>
            <a:avLst/>
            <a:gdLst>
              <a:gd name="connsiteX0" fmla="*/ 636923 w 719239"/>
              <a:gd name="connsiteY0" fmla="*/ 576267 h 705665"/>
              <a:gd name="connsiteX1" fmla="*/ 682280 w 719239"/>
              <a:gd name="connsiteY1" fmla="*/ 59196 h 705665"/>
              <a:gd name="connsiteX2" fmla="*/ 165209 w 719239"/>
              <a:gd name="connsiteY2" fmla="*/ 77339 h 705665"/>
              <a:gd name="connsiteX3" fmla="*/ 29138 w 719239"/>
              <a:gd name="connsiteY3" fmla="*/ 648839 h 705665"/>
              <a:gd name="connsiteX4" fmla="*/ 664138 w 719239"/>
              <a:gd name="connsiteY4" fmla="*/ 685125 h 70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9" h="705665">
                <a:moveTo>
                  <a:pt x="636923" y="576267"/>
                </a:moveTo>
                <a:cubicBezTo>
                  <a:pt x="698911" y="359309"/>
                  <a:pt x="760899" y="142351"/>
                  <a:pt x="682280" y="59196"/>
                </a:cubicBezTo>
                <a:cubicBezTo>
                  <a:pt x="603661" y="-23959"/>
                  <a:pt x="274066" y="-20935"/>
                  <a:pt x="165209" y="77339"/>
                </a:cubicBezTo>
                <a:cubicBezTo>
                  <a:pt x="56352" y="175613"/>
                  <a:pt x="-54017" y="547541"/>
                  <a:pt x="29138" y="648839"/>
                </a:cubicBezTo>
                <a:cubicBezTo>
                  <a:pt x="112293" y="750137"/>
                  <a:pt x="664138" y="685125"/>
                  <a:pt x="664138" y="685125"/>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2694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 Memory</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cs typeface="AhnbergHand"/>
              </a:rPr>
              <a:t>The interface card’s network processor passes the packet’s destination address to the FIB module.</a:t>
            </a:r>
          </a:p>
          <a:p>
            <a:pPr marL="0" indent="0">
              <a:buNone/>
            </a:pPr>
            <a:endParaRPr lang="en-US" dirty="0" smtClean="0">
              <a:cs typeface="AhnbergHand"/>
            </a:endParaRPr>
          </a:p>
          <a:p>
            <a:pPr marL="0" indent="0">
              <a:buNone/>
            </a:pPr>
            <a:r>
              <a:rPr lang="en-US" dirty="0" smtClean="0">
                <a:cs typeface="AhnbergHand"/>
              </a:rPr>
              <a:t>The FIB module returns with an outbound interface index</a:t>
            </a:r>
          </a:p>
        </p:txBody>
      </p:sp>
    </p:spTree>
    <p:extLst>
      <p:ext uri="{BB962C8B-B14F-4D97-AF65-F5344CB8AC3E}">
        <p14:creationId xmlns:p14="http://schemas.microsoft.com/office/powerpoint/2010/main" val="491689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cs typeface="AhnbergHand"/>
              </a:rPr>
              <a:t>This can be achieved by:</a:t>
            </a:r>
          </a:p>
          <a:p>
            <a:pPr marL="0" indent="0">
              <a:buNone/>
            </a:pPr>
            <a:endParaRPr lang="en-US" dirty="0" smtClean="0">
              <a:cs typeface="AhnbergHand"/>
            </a:endParaRPr>
          </a:p>
          <a:p>
            <a:pPr lvl="1"/>
            <a:r>
              <a:rPr lang="en-US" dirty="0">
                <a:cs typeface="AhnbergHand"/>
              </a:rPr>
              <a:t>L</a:t>
            </a:r>
            <a:r>
              <a:rPr lang="en-US" dirty="0" smtClean="0">
                <a:cs typeface="AhnbergHand"/>
              </a:rPr>
              <a:t>oading the entire routing table into a Ternary Content Addressable Memory bank (</a:t>
            </a:r>
            <a:r>
              <a:rPr lang="en-US" dirty="0" smtClean="0">
                <a:solidFill>
                  <a:srgbClr val="984807"/>
                </a:solidFill>
                <a:cs typeface="AhnbergHand"/>
              </a:rPr>
              <a:t>TCAM</a:t>
            </a:r>
            <a:r>
              <a:rPr lang="en-US" dirty="0" smtClean="0">
                <a:cs typeface="AhnbergHand"/>
              </a:rPr>
              <a:t>)</a:t>
            </a:r>
          </a:p>
          <a:p>
            <a:pPr marL="57150" indent="0">
              <a:buNone/>
            </a:pPr>
            <a:r>
              <a:rPr lang="en-US" dirty="0" smtClean="0">
                <a:cs typeface="AhnbergHand"/>
              </a:rPr>
              <a:t>or</a:t>
            </a:r>
          </a:p>
          <a:p>
            <a:pPr lvl="1"/>
            <a:r>
              <a:rPr lang="en-US" dirty="0" smtClean="0">
                <a:cs typeface="AhnbergHand"/>
              </a:rPr>
              <a:t>Using an ASIC implementation of a TRIE representation of the routing table with </a:t>
            </a:r>
            <a:r>
              <a:rPr lang="en-US" dirty="0" smtClean="0">
                <a:solidFill>
                  <a:srgbClr val="984807"/>
                </a:solidFill>
                <a:cs typeface="AhnbergHand"/>
              </a:rPr>
              <a:t>DRAM</a:t>
            </a:r>
            <a:r>
              <a:rPr lang="en-US" dirty="0" smtClean="0">
                <a:cs typeface="AhnbergHand"/>
              </a:rPr>
              <a:t> memory to hold the routing table</a:t>
            </a:r>
          </a:p>
          <a:p>
            <a:pPr marL="0" indent="0">
              <a:buNone/>
            </a:pPr>
            <a:endParaRPr lang="en-US" dirty="0" smtClean="0">
              <a:cs typeface="AhnbergHand"/>
            </a:endParaRPr>
          </a:p>
          <a:p>
            <a:pPr marL="0" indent="0">
              <a:buNone/>
            </a:pPr>
            <a:r>
              <a:rPr lang="en-US" dirty="0" smtClean="0">
                <a:cs typeface="AhnbergHand"/>
              </a:rPr>
              <a:t>Either way, this needs </a:t>
            </a:r>
            <a:r>
              <a:rPr lang="en-US" b="1" dirty="0" smtClean="0">
                <a:cs typeface="AhnbergHand"/>
              </a:rPr>
              <a:t>fast</a:t>
            </a:r>
            <a:r>
              <a:rPr lang="en-US" dirty="0" smtClean="0">
                <a:cs typeface="AhnbergHand"/>
              </a:rPr>
              <a:t> memory</a:t>
            </a:r>
            <a:endParaRPr lang="en-US" dirty="0">
              <a:cs typeface="AhnbergHand"/>
            </a:endParaRPr>
          </a:p>
        </p:txBody>
      </p:sp>
    </p:spTree>
    <p:extLst>
      <p:ext uri="{BB962C8B-B14F-4D97-AF65-F5344CB8AC3E}">
        <p14:creationId xmlns:p14="http://schemas.microsoft.com/office/powerpoint/2010/main" val="2843156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2357986" y="2476500"/>
            <a:ext cx="3928514" cy="2721429"/>
          </a:xfrm>
          <a:custGeom>
            <a:avLst/>
            <a:gdLst>
              <a:gd name="connsiteX0" fmla="*/ 54428 w 3819071"/>
              <a:gd name="connsiteY0" fmla="*/ 72571 h 2721429"/>
              <a:gd name="connsiteX1" fmla="*/ 0 w 3819071"/>
              <a:gd name="connsiteY1" fmla="*/ 2721429 h 2721429"/>
              <a:gd name="connsiteX2" fmla="*/ 3819071 w 3819071"/>
              <a:gd name="connsiteY2" fmla="*/ 2676071 h 2721429"/>
              <a:gd name="connsiteX3" fmla="*/ 3755571 w 3819071"/>
              <a:gd name="connsiteY3" fmla="*/ 136071 h 2721429"/>
              <a:gd name="connsiteX4" fmla="*/ 3755571 w 3819071"/>
              <a:gd name="connsiteY4" fmla="*/ 0 h 2721429"/>
              <a:gd name="connsiteX5" fmla="*/ 54428 w 3819071"/>
              <a:gd name="connsiteY5" fmla="*/ 72571 h 2721429"/>
              <a:gd name="connsiteX0" fmla="*/ 0 w 3928514"/>
              <a:gd name="connsiteY0" fmla="*/ 162700 h 2721429"/>
              <a:gd name="connsiteX1" fmla="*/ 109443 w 3928514"/>
              <a:gd name="connsiteY1" fmla="*/ 2721429 h 2721429"/>
              <a:gd name="connsiteX2" fmla="*/ 3928514 w 3928514"/>
              <a:gd name="connsiteY2" fmla="*/ 2676071 h 2721429"/>
              <a:gd name="connsiteX3" fmla="*/ 3865014 w 3928514"/>
              <a:gd name="connsiteY3" fmla="*/ 136071 h 2721429"/>
              <a:gd name="connsiteX4" fmla="*/ 3865014 w 3928514"/>
              <a:gd name="connsiteY4" fmla="*/ 0 h 2721429"/>
              <a:gd name="connsiteX5" fmla="*/ 0 w 3928514"/>
              <a:gd name="connsiteY5" fmla="*/ 162700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514" h="2721429">
                <a:moveTo>
                  <a:pt x="0" y="162700"/>
                </a:moveTo>
                <a:lnTo>
                  <a:pt x="109443" y="2721429"/>
                </a:lnTo>
                <a:lnTo>
                  <a:pt x="3928514" y="2676071"/>
                </a:lnTo>
                <a:lnTo>
                  <a:pt x="3865014" y="136071"/>
                </a:lnTo>
                <a:lnTo>
                  <a:pt x="3865014" y="0"/>
                </a:lnTo>
                <a:lnTo>
                  <a:pt x="0" y="162700"/>
                </a:lnTo>
                <a:close/>
              </a:path>
            </a:pathLst>
          </a:custGeom>
          <a:solidFill>
            <a:srgbClr val="D7ED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TCAM Memory</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24754" y="1436658"/>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449817" y="5989544"/>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64183" y="1846467"/>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0" name="TextBox 9"/>
          <p:cNvSpPr txBox="1"/>
          <p:nvPr/>
        </p:nvSpPr>
        <p:spPr>
          <a:xfrm>
            <a:off x="861828" y="3292908"/>
            <a:ext cx="6099446" cy="830997"/>
          </a:xfrm>
          <a:prstGeom prst="rect">
            <a:avLst/>
          </a:prstGeom>
          <a:noFill/>
        </p:spPr>
        <p:txBody>
          <a:bodyPr wrap="none" rtlCol="0">
            <a:spAutoFit/>
          </a:bodyPr>
          <a:lstStyle/>
          <a:p>
            <a:r>
              <a:rPr lang="en-US" sz="1600" dirty="0" smtClean="0"/>
              <a:t>192.0.0.0/16         11000000 00000000  </a:t>
            </a:r>
            <a:r>
              <a:rPr lang="en-US" sz="1600" dirty="0" err="1" smtClean="0"/>
              <a:t>xxxxxxxx</a:t>
            </a:r>
            <a:r>
              <a:rPr lang="en-US" sz="1600" dirty="0" smtClean="0"/>
              <a:t>   </a:t>
            </a:r>
            <a:r>
              <a:rPr lang="en-US" sz="1600" dirty="0" err="1" smtClean="0"/>
              <a:t>xxxxxxxx</a:t>
            </a:r>
            <a:r>
              <a:rPr lang="en-US" sz="1600" dirty="0" smtClean="0"/>
              <a:t>                 3/0</a:t>
            </a:r>
          </a:p>
          <a:p>
            <a:r>
              <a:rPr lang="en-US" sz="1600" dirty="0" smtClean="0"/>
              <a:t>      </a:t>
            </a:r>
            <a:endParaRPr lang="en-US" sz="1600" dirty="0"/>
          </a:p>
          <a:p>
            <a:r>
              <a:rPr lang="en-US" sz="1600" dirty="0" smtClean="0"/>
              <a:t>192.0.2.0/24         11000000 </a:t>
            </a:r>
            <a:r>
              <a:rPr lang="en-US" sz="1600" dirty="0"/>
              <a:t>00000000 </a:t>
            </a:r>
            <a:r>
              <a:rPr lang="en-US" sz="1600" dirty="0" smtClean="0"/>
              <a:t>00000010 </a:t>
            </a:r>
            <a:r>
              <a:rPr lang="en-US" sz="1600" dirty="0" err="1" smtClean="0"/>
              <a:t>xxxxxxxx</a:t>
            </a:r>
            <a:r>
              <a:rPr lang="en-US" sz="1600" dirty="0" smtClean="0"/>
              <a:t>                  </a:t>
            </a:r>
            <a:r>
              <a:rPr lang="en-US" sz="1600" b="1" dirty="0" smtClean="0">
                <a:solidFill>
                  <a:srgbClr val="FF0000"/>
                </a:solidFill>
              </a:rPr>
              <a:t>3/1</a:t>
            </a:r>
            <a:endParaRPr lang="en-US" sz="1600" b="1" dirty="0">
              <a:solidFill>
                <a:srgbClr val="FF0000"/>
              </a:solidFill>
            </a:endParaRPr>
          </a:p>
        </p:txBody>
      </p:sp>
      <p:sp>
        <p:nvSpPr>
          <p:cNvPr id="11" name="Freeform 10"/>
          <p:cNvSpPr/>
          <p:nvPr/>
        </p:nvSpPr>
        <p:spPr>
          <a:xfrm>
            <a:off x="2249756" y="2288584"/>
            <a:ext cx="4838472" cy="3018573"/>
          </a:xfrm>
          <a:custGeom>
            <a:avLst/>
            <a:gdLst>
              <a:gd name="connsiteX0" fmla="*/ 0 w 4838472"/>
              <a:gd name="connsiteY0" fmla="*/ 305825 h 3018573"/>
              <a:gd name="connsiteX1" fmla="*/ 63500 w 4838472"/>
              <a:gd name="connsiteY1" fmla="*/ 1113182 h 3018573"/>
              <a:gd name="connsiteX2" fmla="*/ 136071 w 4838472"/>
              <a:gd name="connsiteY2" fmla="*/ 2782325 h 3018573"/>
              <a:gd name="connsiteX3" fmla="*/ 217714 w 4838472"/>
              <a:gd name="connsiteY3" fmla="*/ 3009111 h 3018573"/>
              <a:gd name="connsiteX4" fmla="*/ 371928 w 4838472"/>
              <a:gd name="connsiteY4" fmla="*/ 2972825 h 3018573"/>
              <a:gd name="connsiteX5" fmla="*/ 1651000 w 4838472"/>
              <a:gd name="connsiteY5" fmla="*/ 2945611 h 3018573"/>
              <a:gd name="connsiteX6" fmla="*/ 3610428 w 4838472"/>
              <a:gd name="connsiteY6" fmla="*/ 2927468 h 3018573"/>
              <a:gd name="connsiteX7" fmla="*/ 4626428 w 4838472"/>
              <a:gd name="connsiteY7" fmla="*/ 2927468 h 3018573"/>
              <a:gd name="connsiteX8" fmla="*/ 4816928 w 4838472"/>
              <a:gd name="connsiteY8" fmla="*/ 2891182 h 3018573"/>
              <a:gd name="connsiteX9" fmla="*/ 4835071 w 4838472"/>
              <a:gd name="connsiteY9" fmla="*/ 2700682 h 3018573"/>
              <a:gd name="connsiteX10" fmla="*/ 4826000 w 4838472"/>
              <a:gd name="connsiteY10" fmla="*/ 723111 h 3018573"/>
              <a:gd name="connsiteX11" fmla="*/ 4789714 w 4838472"/>
              <a:gd name="connsiteY11" fmla="*/ 60896 h 3018573"/>
              <a:gd name="connsiteX12" fmla="*/ 4671786 w 4838472"/>
              <a:gd name="connsiteY12" fmla="*/ 24611 h 3018573"/>
              <a:gd name="connsiteX13" fmla="*/ 3846286 w 4838472"/>
              <a:gd name="connsiteY13" fmla="*/ 15539 h 3018573"/>
              <a:gd name="connsiteX14" fmla="*/ 1868714 w 4838472"/>
              <a:gd name="connsiteY14" fmla="*/ 60896 h 3018573"/>
              <a:gd name="connsiteX15" fmla="*/ 335643 w 4838472"/>
              <a:gd name="connsiteY15" fmla="*/ 24611 h 3018573"/>
              <a:gd name="connsiteX16" fmla="*/ 18143 w 4838472"/>
              <a:gd name="connsiteY16" fmla="*/ 151611 h 3018573"/>
              <a:gd name="connsiteX17" fmla="*/ 18143 w 4838472"/>
              <a:gd name="connsiteY17" fmla="*/ 151611 h 30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8472" h="3018573">
                <a:moveTo>
                  <a:pt x="0" y="305825"/>
                </a:moveTo>
                <a:cubicBezTo>
                  <a:pt x="20411" y="503128"/>
                  <a:pt x="40822" y="700432"/>
                  <a:pt x="63500" y="1113182"/>
                </a:cubicBezTo>
                <a:cubicBezTo>
                  <a:pt x="86179" y="1525932"/>
                  <a:pt x="110369" y="2466337"/>
                  <a:pt x="136071" y="2782325"/>
                </a:cubicBezTo>
                <a:cubicBezTo>
                  <a:pt x="161773" y="3098313"/>
                  <a:pt x="178405" y="2977361"/>
                  <a:pt x="217714" y="3009111"/>
                </a:cubicBezTo>
                <a:cubicBezTo>
                  <a:pt x="257024" y="3040861"/>
                  <a:pt x="133047" y="2983408"/>
                  <a:pt x="371928" y="2972825"/>
                </a:cubicBezTo>
                <a:cubicBezTo>
                  <a:pt x="610809" y="2962242"/>
                  <a:pt x="1651000" y="2945611"/>
                  <a:pt x="1651000" y="2945611"/>
                </a:cubicBezTo>
                <a:lnTo>
                  <a:pt x="3610428" y="2927468"/>
                </a:lnTo>
                <a:lnTo>
                  <a:pt x="4626428" y="2927468"/>
                </a:lnTo>
                <a:cubicBezTo>
                  <a:pt x="4827511" y="2921420"/>
                  <a:pt x="4782154" y="2928980"/>
                  <a:pt x="4816928" y="2891182"/>
                </a:cubicBezTo>
                <a:cubicBezTo>
                  <a:pt x="4851702" y="2853384"/>
                  <a:pt x="4833559" y="3062027"/>
                  <a:pt x="4835071" y="2700682"/>
                </a:cubicBezTo>
                <a:cubicBezTo>
                  <a:pt x="4836583" y="2339337"/>
                  <a:pt x="4833559" y="1163075"/>
                  <a:pt x="4826000" y="723111"/>
                </a:cubicBezTo>
                <a:cubicBezTo>
                  <a:pt x="4818441" y="283147"/>
                  <a:pt x="4815416" y="177313"/>
                  <a:pt x="4789714" y="60896"/>
                </a:cubicBezTo>
                <a:cubicBezTo>
                  <a:pt x="4764012" y="-55521"/>
                  <a:pt x="4829024" y="32170"/>
                  <a:pt x="4671786" y="24611"/>
                </a:cubicBezTo>
                <a:cubicBezTo>
                  <a:pt x="4514548" y="17052"/>
                  <a:pt x="3846286" y="15539"/>
                  <a:pt x="3846286" y="15539"/>
                </a:cubicBezTo>
                <a:lnTo>
                  <a:pt x="1868714" y="60896"/>
                </a:lnTo>
                <a:cubicBezTo>
                  <a:pt x="1283607" y="62408"/>
                  <a:pt x="644072" y="9492"/>
                  <a:pt x="335643" y="24611"/>
                </a:cubicBezTo>
                <a:cubicBezTo>
                  <a:pt x="27214" y="39730"/>
                  <a:pt x="18143" y="151611"/>
                  <a:pt x="18143" y="151611"/>
                </a:cubicBezTo>
                <a:lnTo>
                  <a:pt x="18143" y="1516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368184" y="2467409"/>
            <a:ext cx="46702" cy="2604084"/>
          </a:xfrm>
          <a:custGeom>
            <a:avLst/>
            <a:gdLst>
              <a:gd name="connsiteX0" fmla="*/ 0 w 46702"/>
              <a:gd name="connsiteY0" fmla="*/ 0 h 2604084"/>
              <a:gd name="connsiteX1" fmla="*/ 27215 w 46702"/>
              <a:gd name="connsiteY1" fmla="*/ 1133928 h 2604084"/>
              <a:gd name="connsiteX2" fmla="*/ 45358 w 46702"/>
              <a:gd name="connsiteY2" fmla="*/ 2422071 h 2604084"/>
              <a:gd name="connsiteX3" fmla="*/ 45358 w 46702"/>
              <a:gd name="connsiteY3" fmla="*/ 2594428 h 2604084"/>
            </a:gdLst>
            <a:ahLst/>
            <a:cxnLst>
              <a:cxn ang="0">
                <a:pos x="connsiteX0" y="connsiteY0"/>
              </a:cxn>
              <a:cxn ang="0">
                <a:pos x="connsiteX1" y="connsiteY1"/>
              </a:cxn>
              <a:cxn ang="0">
                <a:pos x="connsiteX2" y="connsiteY2"/>
              </a:cxn>
              <a:cxn ang="0">
                <a:pos x="connsiteX3" y="connsiteY3"/>
              </a:cxn>
            </a:cxnLst>
            <a:rect l="l" t="t" r="r" b="b"/>
            <a:pathLst>
              <a:path w="46702" h="2604084">
                <a:moveTo>
                  <a:pt x="0" y="0"/>
                </a:moveTo>
                <a:cubicBezTo>
                  <a:pt x="9827" y="365125"/>
                  <a:pt x="19655" y="730250"/>
                  <a:pt x="27215" y="1133928"/>
                </a:cubicBezTo>
                <a:cubicBezTo>
                  <a:pt x="34775" y="1537606"/>
                  <a:pt x="42334" y="2178654"/>
                  <a:pt x="45358" y="2422071"/>
                </a:cubicBezTo>
                <a:cubicBezTo>
                  <a:pt x="48382" y="2665488"/>
                  <a:pt x="45358" y="2594428"/>
                  <a:pt x="45358" y="259442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264185" y="1623035"/>
            <a:ext cx="4049105" cy="338554"/>
          </a:xfrm>
          <a:prstGeom prst="rect">
            <a:avLst/>
          </a:prstGeom>
        </p:spPr>
        <p:txBody>
          <a:bodyPr wrap="none">
            <a:spAutoFit/>
          </a:bodyPr>
          <a:lstStyle/>
          <a:p>
            <a:r>
              <a:rPr lang="en-US" sz="1600" dirty="0"/>
              <a:t>11000000 00000000  </a:t>
            </a:r>
            <a:r>
              <a:rPr lang="en-US" sz="1600" dirty="0" smtClean="0"/>
              <a:t>00000010 00000001</a:t>
            </a:r>
            <a:endParaRPr lang="en-US" sz="1600"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58399" y="3229409"/>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503756" y="3664837"/>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483805" y="3793299"/>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506071" y="4144060"/>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7158543" y="3811499"/>
            <a:ext cx="1902735" cy="369332"/>
          </a:xfrm>
          <a:prstGeom prst="rect">
            <a:avLst/>
          </a:prstGeom>
          <a:noFill/>
        </p:spPr>
        <p:txBody>
          <a:bodyPr wrap="none" rtlCol="0">
            <a:spAutoFit/>
          </a:bodyPr>
          <a:lstStyle/>
          <a:p>
            <a:r>
              <a:rPr lang="en-US" dirty="0" smtClean="0">
                <a:latin typeface="AhnbergHand"/>
                <a:cs typeface="AhnbergHand"/>
              </a:rPr>
              <a:t>Longest Match</a:t>
            </a:r>
            <a:endParaRPr lang="en-US" dirty="0">
              <a:latin typeface="AhnbergHand"/>
              <a:cs typeface="AhnbergHand"/>
            </a:endParaRPr>
          </a:p>
        </p:txBody>
      </p:sp>
      <p:sp>
        <p:nvSpPr>
          <p:cNvPr id="22" name="Freeform 21"/>
          <p:cNvSpPr/>
          <p:nvPr/>
        </p:nvSpPr>
        <p:spPr>
          <a:xfrm>
            <a:off x="6885214" y="393698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346834" y="4254500"/>
            <a:ext cx="445523" cy="990600"/>
          </a:xfrm>
          <a:custGeom>
            <a:avLst/>
            <a:gdLst>
              <a:gd name="connsiteX0" fmla="*/ 445523 w 445523"/>
              <a:gd name="connsiteY0" fmla="*/ 0 h 990600"/>
              <a:gd name="connsiteX1" fmla="*/ 73595 w 445523"/>
              <a:gd name="connsiteY1" fmla="*/ 961571 h 990600"/>
              <a:gd name="connsiteX2" fmla="*/ 1023 w 445523"/>
              <a:gd name="connsiteY2" fmla="*/ 762000 h 990600"/>
              <a:gd name="connsiteX3" fmla="*/ 55452 w 445523"/>
              <a:gd name="connsiteY3" fmla="*/ 988786 h 990600"/>
              <a:gd name="connsiteX4" fmla="*/ 345737 w 445523"/>
              <a:gd name="connsiteY4" fmla="*/ 7620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23" h="990600">
                <a:moveTo>
                  <a:pt x="445523" y="0"/>
                </a:moveTo>
                <a:cubicBezTo>
                  <a:pt x="296600" y="417285"/>
                  <a:pt x="147678" y="834571"/>
                  <a:pt x="73595" y="961571"/>
                </a:cubicBezTo>
                <a:cubicBezTo>
                  <a:pt x="-488" y="1088571"/>
                  <a:pt x="4047" y="757464"/>
                  <a:pt x="1023" y="762000"/>
                </a:cubicBezTo>
                <a:cubicBezTo>
                  <a:pt x="-2001" y="766536"/>
                  <a:pt x="-2000" y="988786"/>
                  <a:pt x="55452" y="988786"/>
                </a:cubicBezTo>
                <a:cubicBezTo>
                  <a:pt x="112904" y="988786"/>
                  <a:pt x="345737" y="762000"/>
                  <a:pt x="345737" y="7620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90714" y="5284365"/>
            <a:ext cx="5273374" cy="1384995"/>
          </a:xfrm>
          <a:prstGeom prst="rect">
            <a:avLst/>
          </a:prstGeom>
          <a:noFill/>
        </p:spPr>
        <p:txBody>
          <a:bodyPr wrap="square" rtlCol="0">
            <a:spAutoFit/>
          </a:bodyPr>
          <a:lstStyle/>
          <a:p>
            <a:r>
              <a:rPr lang="en-US" sz="1400" dirty="0" smtClean="0"/>
              <a:t>The entire FIB is loaded into TCAM. Every destination address is passed through the TCAM, and within one TCAM cycle the TCAM returns the interface index of the longest match. Each TCAM bank needs to be large enough to hold the entire FIB. TTCAM cycle time needs to be fast enough to support the max packet rate of the line card.</a:t>
            </a:r>
            <a:endParaRPr lang="en-US" sz="1400" dirty="0"/>
          </a:p>
        </p:txBody>
      </p:sp>
      <p:sp>
        <p:nvSpPr>
          <p:cNvPr id="26" name="Freeform 25"/>
          <p:cNvSpPr/>
          <p:nvPr/>
        </p:nvSpPr>
        <p:spPr>
          <a:xfrm>
            <a:off x="6232113" y="391891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7116115" y="2050123"/>
            <a:ext cx="1945163" cy="1077218"/>
          </a:xfrm>
          <a:prstGeom prst="rect">
            <a:avLst/>
          </a:prstGeom>
          <a:noFill/>
        </p:spPr>
        <p:txBody>
          <a:bodyPr wrap="square" rtlCol="0">
            <a:spAutoFit/>
          </a:bodyPr>
          <a:lstStyle/>
          <a:p>
            <a:r>
              <a:rPr lang="en-US" sz="800" dirty="0" smtClean="0">
                <a:latin typeface="Arial"/>
                <a:cs typeface="Arial"/>
              </a:rPr>
              <a:t>TCAM width depends on the chip set in use. One popular TCAM </a:t>
            </a:r>
            <a:r>
              <a:rPr lang="en-US" sz="800" dirty="0" err="1" smtClean="0">
                <a:latin typeface="Arial"/>
                <a:cs typeface="Arial"/>
              </a:rPr>
              <a:t>config</a:t>
            </a:r>
            <a:r>
              <a:rPr lang="en-US" sz="800" dirty="0" smtClean="0">
                <a:latin typeface="Arial"/>
                <a:cs typeface="Arial"/>
              </a:rPr>
              <a:t> is 72 bits  wide. IPv4 addresses consume  a single 72 bit slot, IPv6 consumes two 72 bit slots. If instead you use  TCAM with a slot width of 32 bits then IPv6 entries consume 4 times the  equivalent slot  count of IPv4 entries.</a:t>
            </a:r>
            <a:endParaRPr lang="en-US" sz="800" dirty="0">
              <a:latin typeface="Arial"/>
              <a:cs typeface="Arial"/>
            </a:endParaRPr>
          </a:p>
        </p:txBody>
      </p:sp>
    </p:spTree>
    <p:extLst>
      <p:ext uri="{BB962C8B-B14F-4D97-AF65-F5344CB8AC3E}">
        <p14:creationId xmlns:p14="http://schemas.microsoft.com/office/powerpoint/2010/main" val="3673581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665" y="3829328"/>
            <a:ext cx="295563" cy="294968"/>
          </a:xfrm>
          <a:prstGeom prst="rect">
            <a:avLst/>
          </a:prstGeom>
        </p:spPr>
      </p:pic>
      <p:pic>
        <p:nvPicPr>
          <p:cNvPr id="77" name="Picture 76"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41" y="3829328"/>
            <a:ext cx="295563" cy="294968"/>
          </a:xfrm>
          <a:prstGeom prst="rect">
            <a:avLst/>
          </a:prstGeom>
        </p:spPr>
      </p:pic>
      <p:pic>
        <p:nvPicPr>
          <p:cNvPr id="78" name="Picture 77"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418" y="3829328"/>
            <a:ext cx="295563" cy="294968"/>
          </a:xfrm>
          <a:prstGeom prst="rect">
            <a:avLst/>
          </a:prstGeom>
        </p:spPr>
      </p:pic>
      <p:pic>
        <p:nvPicPr>
          <p:cNvPr id="79" name="Picture 78"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661" y="4210565"/>
            <a:ext cx="295563" cy="294968"/>
          </a:xfrm>
          <a:prstGeom prst="rect">
            <a:avLst/>
          </a:prstGeom>
        </p:spPr>
      </p:pic>
      <p:pic>
        <p:nvPicPr>
          <p:cNvPr id="80" name="Picture 79"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037" y="4210565"/>
            <a:ext cx="295563" cy="294968"/>
          </a:xfrm>
          <a:prstGeom prst="rect">
            <a:avLst/>
          </a:prstGeom>
        </p:spPr>
      </p:pic>
      <p:pic>
        <p:nvPicPr>
          <p:cNvPr id="81" name="Picture 80"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414" y="4210565"/>
            <a:ext cx="295563" cy="294968"/>
          </a:xfrm>
          <a:prstGeom prst="rect">
            <a:avLst/>
          </a:prstGeom>
        </p:spPr>
      </p:pic>
      <p:pic>
        <p:nvPicPr>
          <p:cNvPr id="66" name="Picture 65"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062" y="2700664"/>
            <a:ext cx="340080" cy="688258"/>
          </a:xfrm>
          <a:prstGeom prst="rect">
            <a:avLst/>
          </a:prstGeom>
        </p:spPr>
      </p:pic>
      <p:pic>
        <p:nvPicPr>
          <p:cNvPr id="65" name="Picture 64"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08" y="2692470"/>
            <a:ext cx="340080" cy="688258"/>
          </a:xfrm>
          <a:prstGeom prst="rect">
            <a:avLst/>
          </a:prstGeom>
        </p:spPr>
      </p:pic>
      <p:pic>
        <p:nvPicPr>
          <p:cNvPr id="64" name="Picture 63"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70" y="2695756"/>
            <a:ext cx="340080" cy="688258"/>
          </a:xfrm>
          <a:prstGeom prst="rect">
            <a:avLst/>
          </a:prstGeom>
        </p:spPr>
      </p:pic>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TRIE Lookup</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98500" y="1444852"/>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531757" y="6005932"/>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80571" y="1977571"/>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3" name="Rectangle 12"/>
          <p:cNvSpPr/>
          <p:nvPr/>
        </p:nvSpPr>
        <p:spPr>
          <a:xfrm>
            <a:off x="2264185" y="1623035"/>
            <a:ext cx="4137220" cy="369332"/>
          </a:xfrm>
          <a:prstGeom prst="rect">
            <a:avLst/>
          </a:prstGeom>
        </p:spPr>
        <p:txBody>
          <a:bodyPr wrap="none">
            <a:spAutoFit/>
          </a:bodyPr>
          <a:lstStyle/>
          <a:p>
            <a:r>
              <a:rPr lang="en-US" dirty="0"/>
              <a:t>11000000 00000000  </a:t>
            </a:r>
            <a:r>
              <a:rPr lang="en-US" dirty="0" smtClean="0"/>
              <a:t>00000010 00000001</a:t>
            </a:r>
            <a:endParaRPr lang="en-US"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158302" y="2518620"/>
            <a:ext cx="400095" cy="276999"/>
          </a:xfrm>
          <a:prstGeom prst="rect">
            <a:avLst/>
          </a:prstGeom>
          <a:noFill/>
        </p:spPr>
        <p:txBody>
          <a:bodyPr wrap="none" rtlCol="0">
            <a:spAutoFit/>
          </a:bodyPr>
          <a:lstStyle/>
          <a:p>
            <a:r>
              <a:rPr lang="en-US" sz="1200" dirty="0" smtClean="0"/>
              <a:t>1/0</a:t>
            </a:r>
            <a:endParaRPr lang="en-US" sz="1200" dirty="0"/>
          </a:p>
        </p:txBody>
      </p:sp>
      <p:sp>
        <p:nvSpPr>
          <p:cNvPr id="26" name="TextBox 25"/>
          <p:cNvSpPr txBox="1"/>
          <p:nvPr/>
        </p:nvSpPr>
        <p:spPr>
          <a:xfrm>
            <a:off x="3850055" y="2803867"/>
            <a:ext cx="400095" cy="276999"/>
          </a:xfrm>
          <a:prstGeom prst="rect">
            <a:avLst/>
          </a:prstGeom>
          <a:noFill/>
        </p:spPr>
        <p:txBody>
          <a:bodyPr wrap="none" rtlCol="0">
            <a:spAutoFit/>
          </a:bodyPr>
          <a:lstStyle/>
          <a:p>
            <a:r>
              <a:rPr lang="en-US" sz="1200" dirty="0" smtClean="0"/>
              <a:t>1/0</a:t>
            </a:r>
            <a:endParaRPr lang="en-US" sz="1200" dirty="0"/>
          </a:p>
        </p:txBody>
      </p:sp>
      <p:sp>
        <p:nvSpPr>
          <p:cNvPr id="27" name="TextBox 26"/>
          <p:cNvSpPr txBox="1"/>
          <p:nvPr/>
        </p:nvSpPr>
        <p:spPr>
          <a:xfrm>
            <a:off x="4157816" y="3167334"/>
            <a:ext cx="400095" cy="276999"/>
          </a:xfrm>
          <a:prstGeom prst="rect">
            <a:avLst/>
          </a:prstGeom>
          <a:noFill/>
        </p:spPr>
        <p:txBody>
          <a:bodyPr wrap="none" rtlCol="0">
            <a:spAutoFit/>
          </a:bodyPr>
          <a:lstStyle/>
          <a:p>
            <a:r>
              <a:rPr lang="en-US" sz="1200" dirty="0" smtClean="0"/>
              <a:t>1/0</a:t>
            </a:r>
            <a:endParaRPr lang="en-US" sz="1200" dirty="0"/>
          </a:p>
        </p:txBody>
      </p:sp>
      <p:sp>
        <p:nvSpPr>
          <p:cNvPr id="28" name="TextBox 27"/>
          <p:cNvSpPr txBox="1"/>
          <p:nvPr/>
        </p:nvSpPr>
        <p:spPr>
          <a:xfrm>
            <a:off x="4557911" y="3444333"/>
            <a:ext cx="400095" cy="276999"/>
          </a:xfrm>
          <a:prstGeom prst="rect">
            <a:avLst/>
          </a:prstGeom>
          <a:noFill/>
        </p:spPr>
        <p:txBody>
          <a:bodyPr wrap="none" rtlCol="0">
            <a:spAutoFit/>
          </a:bodyPr>
          <a:lstStyle/>
          <a:p>
            <a:r>
              <a:rPr lang="en-US" sz="1200" dirty="0" smtClean="0"/>
              <a:t>1/0</a:t>
            </a:r>
            <a:endParaRPr lang="en-US" sz="1200" dirty="0"/>
          </a:p>
        </p:txBody>
      </p:sp>
      <p:sp>
        <p:nvSpPr>
          <p:cNvPr id="29" name="TextBox 28"/>
          <p:cNvSpPr txBox="1"/>
          <p:nvPr/>
        </p:nvSpPr>
        <p:spPr>
          <a:xfrm>
            <a:off x="4970189" y="3736043"/>
            <a:ext cx="400095" cy="276999"/>
          </a:xfrm>
          <a:prstGeom prst="rect">
            <a:avLst/>
          </a:prstGeom>
          <a:noFill/>
        </p:spPr>
        <p:txBody>
          <a:bodyPr wrap="none" rtlCol="0">
            <a:spAutoFit/>
          </a:bodyPr>
          <a:lstStyle/>
          <a:p>
            <a:r>
              <a:rPr lang="en-US" sz="1200" dirty="0" smtClean="0"/>
              <a:t>1/0</a:t>
            </a:r>
            <a:endParaRPr lang="en-US" sz="1200" dirty="0"/>
          </a:p>
        </p:txBody>
      </p:sp>
      <p:sp>
        <p:nvSpPr>
          <p:cNvPr id="30" name="TextBox 29"/>
          <p:cNvSpPr txBox="1"/>
          <p:nvPr/>
        </p:nvSpPr>
        <p:spPr>
          <a:xfrm>
            <a:off x="5170236" y="4026942"/>
            <a:ext cx="635561" cy="276999"/>
          </a:xfrm>
          <a:prstGeom prst="rect">
            <a:avLst/>
          </a:prstGeom>
          <a:noFill/>
        </p:spPr>
        <p:txBody>
          <a:bodyPr wrap="none" rtlCol="0">
            <a:spAutoFit/>
          </a:bodyPr>
          <a:lstStyle/>
          <a:p>
            <a:r>
              <a:rPr lang="en-US" sz="1200" dirty="0" smtClean="0"/>
              <a:t>x/0000</a:t>
            </a:r>
            <a:endParaRPr lang="en-US" sz="1200" dirty="0"/>
          </a:p>
        </p:txBody>
      </p:sp>
      <p:sp>
        <p:nvSpPr>
          <p:cNvPr id="19" name="Freeform 18"/>
          <p:cNvSpPr/>
          <p:nvPr/>
        </p:nvSpPr>
        <p:spPr>
          <a:xfrm>
            <a:off x="4134908" y="27699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4330118" y="27549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4200150" y="26957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nvGrpSpPr>
          <p:cNvPr id="36" name="Group 35"/>
          <p:cNvGrpSpPr/>
          <p:nvPr/>
        </p:nvGrpSpPr>
        <p:grpSpPr>
          <a:xfrm>
            <a:off x="3872308" y="2988156"/>
            <a:ext cx="365685" cy="246221"/>
            <a:chOff x="3872308" y="2988156"/>
            <a:chExt cx="365685" cy="246221"/>
          </a:xfrm>
        </p:grpSpPr>
        <p:sp>
          <p:nvSpPr>
            <p:cNvPr id="33" name="Freeform 32"/>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37" name="Group 36"/>
          <p:cNvGrpSpPr/>
          <p:nvPr/>
        </p:nvGrpSpPr>
        <p:grpSpPr>
          <a:xfrm>
            <a:off x="4229708" y="3340556"/>
            <a:ext cx="365685" cy="246221"/>
            <a:chOff x="3872308" y="2988156"/>
            <a:chExt cx="365685" cy="246221"/>
          </a:xfrm>
        </p:grpSpPr>
        <p:sp>
          <p:nvSpPr>
            <p:cNvPr id="38" name="Freeform 37"/>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1" name="Group 40"/>
          <p:cNvGrpSpPr/>
          <p:nvPr/>
        </p:nvGrpSpPr>
        <p:grpSpPr>
          <a:xfrm>
            <a:off x="4642108" y="3617956"/>
            <a:ext cx="365685" cy="246221"/>
            <a:chOff x="3872308" y="2988156"/>
            <a:chExt cx="365685" cy="246221"/>
          </a:xfrm>
        </p:grpSpPr>
        <p:sp>
          <p:nvSpPr>
            <p:cNvPr id="42" name="Freeform 41"/>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5" name="Group 44"/>
          <p:cNvGrpSpPr/>
          <p:nvPr/>
        </p:nvGrpSpPr>
        <p:grpSpPr>
          <a:xfrm>
            <a:off x="4987108" y="3892956"/>
            <a:ext cx="365685" cy="246221"/>
            <a:chOff x="3872308" y="2988156"/>
            <a:chExt cx="365685" cy="246221"/>
          </a:xfrm>
        </p:grpSpPr>
        <p:sp>
          <p:nvSpPr>
            <p:cNvPr id="46" name="Freeform 45"/>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TextBox 47"/>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49" name="TextBox 48"/>
          <p:cNvSpPr txBox="1"/>
          <p:nvPr/>
        </p:nvSpPr>
        <p:spPr>
          <a:xfrm>
            <a:off x="5796494" y="4466698"/>
            <a:ext cx="344039" cy="369332"/>
          </a:xfrm>
          <a:prstGeom prst="rect">
            <a:avLst/>
          </a:prstGeom>
          <a:noFill/>
        </p:spPr>
        <p:txBody>
          <a:bodyPr wrap="none" rtlCol="0">
            <a:spAutoFit/>
          </a:bodyPr>
          <a:lstStyle/>
          <a:p>
            <a:r>
              <a:rPr lang="en-US" dirty="0" smtClean="0"/>
              <a:t>…</a:t>
            </a:r>
            <a:endParaRPr lang="en-US" dirty="0"/>
          </a:p>
        </p:txBody>
      </p:sp>
      <p:grpSp>
        <p:nvGrpSpPr>
          <p:cNvPr id="50" name="Group 49"/>
          <p:cNvGrpSpPr/>
          <p:nvPr/>
        </p:nvGrpSpPr>
        <p:grpSpPr>
          <a:xfrm>
            <a:off x="6218562" y="5180358"/>
            <a:ext cx="365685" cy="246221"/>
            <a:chOff x="3872308" y="2988156"/>
            <a:chExt cx="365685" cy="246221"/>
          </a:xfrm>
        </p:grpSpPr>
        <p:sp>
          <p:nvSpPr>
            <p:cNvPr id="51" name="Freeform 50"/>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54" name="TextBox 53"/>
          <p:cNvSpPr txBox="1"/>
          <p:nvPr/>
        </p:nvSpPr>
        <p:spPr>
          <a:xfrm>
            <a:off x="457200" y="4925444"/>
            <a:ext cx="4962072" cy="1169551"/>
          </a:xfrm>
          <a:prstGeom prst="rect">
            <a:avLst/>
          </a:prstGeom>
          <a:noFill/>
        </p:spPr>
        <p:txBody>
          <a:bodyPr wrap="square" rtlCol="0">
            <a:spAutoFit/>
          </a:bodyPr>
          <a:lstStyle/>
          <a:p>
            <a:r>
              <a:rPr lang="en-US" sz="1400" dirty="0" smtClean="0"/>
              <a:t>The entire FIB is converted into a serial decision tree. The size of decision tree depends on the distribution of prefix values in the FIB. The performance of the TRIE depends on the algorithm used in the ASIC and the number of serial decisions used to reach a decision</a:t>
            </a:r>
            <a:endParaRPr lang="en-US" sz="1400" dirty="0"/>
          </a:p>
        </p:txBody>
      </p:sp>
      <p:sp>
        <p:nvSpPr>
          <p:cNvPr id="58" name="TextBox 57"/>
          <p:cNvSpPr txBox="1"/>
          <p:nvPr/>
        </p:nvSpPr>
        <p:spPr>
          <a:xfrm>
            <a:off x="2100510" y="2707828"/>
            <a:ext cx="842067" cy="369332"/>
          </a:xfrm>
          <a:prstGeom prst="rect">
            <a:avLst/>
          </a:prstGeom>
          <a:noFill/>
        </p:spPr>
        <p:txBody>
          <a:bodyPr wrap="none" rtlCol="0">
            <a:spAutoFit/>
          </a:bodyPr>
          <a:lstStyle/>
          <a:p>
            <a:r>
              <a:rPr lang="en-US" dirty="0" smtClean="0">
                <a:latin typeface="AhnbergHand"/>
                <a:cs typeface="AhnbergHand"/>
              </a:rPr>
              <a:t>ASIC</a:t>
            </a:r>
            <a:endParaRPr lang="en-US" dirty="0">
              <a:latin typeface="AhnbergHand"/>
              <a:cs typeface="AhnbergHand"/>
            </a:endParaRPr>
          </a:p>
        </p:txBody>
      </p:sp>
      <p:sp>
        <p:nvSpPr>
          <p:cNvPr id="59" name="TextBox 58"/>
          <p:cNvSpPr txBox="1"/>
          <p:nvPr/>
        </p:nvSpPr>
        <p:spPr>
          <a:xfrm>
            <a:off x="2100510" y="3988717"/>
            <a:ext cx="894467"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60" name="Freeform 59"/>
          <p:cNvSpPr/>
          <p:nvPr/>
        </p:nvSpPr>
        <p:spPr>
          <a:xfrm>
            <a:off x="1802235" y="3749094"/>
            <a:ext cx="1492555" cy="857333"/>
          </a:xfrm>
          <a:custGeom>
            <a:avLst/>
            <a:gdLst>
              <a:gd name="connsiteX0" fmla="*/ 0 w 1492555"/>
              <a:gd name="connsiteY0" fmla="*/ 54365 h 857333"/>
              <a:gd name="connsiteX1" fmla="*/ 917677 w 1492555"/>
              <a:gd name="connsiteY1" fmla="*/ 29785 h 857333"/>
              <a:gd name="connsiteX2" fmla="*/ 1450258 w 1492555"/>
              <a:gd name="connsiteY2" fmla="*/ 21591 h 857333"/>
              <a:gd name="connsiteX3" fmla="*/ 1458452 w 1492555"/>
              <a:gd name="connsiteY3" fmla="*/ 332946 h 857333"/>
              <a:gd name="connsiteX4" fmla="*/ 1450258 w 1492555"/>
              <a:gd name="connsiteY4" fmla="*/ 857333 h 85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555" h="857333">
                <a:moveTo>
                  <a:pt x="0" y="54365"/>
                </a:moveTo>
                <a:lnTo>
                  <a:pt x="917677" y="29785"/>
                </a:lnTo>
                <a:cubicBezTo>
                  <a:pt x="1159387" y="24323"/>
                  <a:pt x="1360129" y="-28936"/>
                  <a:pt x="1450258" y="21591"/>
                </a:cubicBezTo>
                <a:cubicBezTo>
                  <a:pt x="1540387" y="72118"/>
                  <a:pt x="1458452" y="193656"/>
                  <a:pt x="1458452" y="332946"/>
                </a:cubicBezTo>
                <a:cubicBezTo>
                  <a:pt x="1458452" y="472236"/>
                  <a:pt x="1461183" y="768570"/>
                  <a:pt x="1450258" y="8573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1775320" y="3918169"/>
            <a:ext cx="1264141" cy="692870"/>
          </a:xfrm>
          <a:custGeom>
            <a:avLst/>
            <a:gdLst>
              <a:gd name="connsiteX0" fmla="*/ 51496 w 1264141"/>
              <a:gd name="connsiteY0" fmla="*/ 0 h 692870"/>
              <a:gd name="connsiteX1" fmla="*/ 51496 w 1264141"/>
              <a:gd name="connsiteY1" fmla="*/ 409677 h 692870"/>
              <a:gd name="connsiteX2" fmla="*/ 26915 w 1264141"/>
              <a:gd name="connsiteY2" fmla="*/ 663677 h 692870"/>
              <a:gd name="connsiteX3" fmla="*/ 477560 w 1264141"/>
              <a:gd name="connsiteY3" fmla="*/ 688258 h 692870"/>
              <a:gd name="connsiteX4" fmla="*/ 1264141 w 1264141"/>
              <a:gd name="connsiteY4" fmla="*/ 671871 h 69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41" h="692870">
                <a:moveTo>
                  <a:pt x="51496" y="0"/>
                </a:moveTo>
                <a:cubicBezTo>
                  <a:pt x="53544" y="149532"/>
                  <a:pt x="55593" y="299064"/>
                  <a:pt x="51496" y="409677"/>
                </a:cubicBezTo>
                <a:cubicBezTo>
                  <a:pt x="47399" y="520290"/>
                  <a:pt x="-44096" y="617247"/>
                  <a:pt x="26915" y="663677"/>
                </a:cubicBezTo>
                <a:cubicBezTo>
                  <a:pt x="97926" y="710107"/>
                  <a:pt x="271356" y="686892"/>
                  <a:pt x="477560" y="688258"/>
                </a:cubicBezTo>
                <a:cubicBezTo>
                  <a:pt x="683764" y="689624"/>
                  <a:pt x="1264141" y="671871"/>
                  <a:pt x="1264141" y="6718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1796723" y="2569811"/>
            <a:ext cx="1404912" cy="955068"/>
          </a:xfrm>
          <a:custGeom>
            <a:avLst/>
            <a:gdLst>
              <a:gd name="connsiteX0" fmla="*/ 5512 w 1404912"/>
              <a:gd name="connsiteY0" fmla="*/ 955068 h 955068"/>
              <a:gd name="connsiteX1" fmla="*/ 5512 w 1404912"/>
              <a:gd name="connsiteY1" fmla="*/ 463455 h 955068"/>
              <a:gd name="connsiteX2" fmla="*/ 13705 w 1404912"/>
              <a:gd name="connsiteY2" fmla="*/ 61971 h 955068"/>
              <a:gd name="connsiteX3" fmla="*/ 161189 w 1404912"/>
              <a:gd name="connsiteY3" fmla="*/ 37390 h 955068"/>
              <a:gd name="connsiteX4" fmla="*/ 1062480 w 1404912"/>
              <a:gd name="connsiteY4" fmla="*/ 4616 h 955068"/>
              <a:gd name="connsiteX5" fmla="*/ 1357447 w 1404912"/>
              <a:gd name="connsiteY5" fmla="*/ 12809 h 955068"/>
              <a:gd name="connsiteX6" fmla="*/ 1365641 w 1404912"/>
              <a:gd name="connsiteY6" fmla="*/ 119326 h 955068"/>
              <a:gd name="connsiteX7" fmla="*/ 1390222 w 1404912"/>
              <a:gd name="connsiteY7" fmla="*/ 733842 h 955068"/>
              <a:gd name="connsiteX8" fmla="*/ 1398415 w 1404912"/>
              <a:gd name="connsiteY8" fmla="*/ 873132 h 955068"/>
              <a:gd name="connsiteX9" fmla="*/ 1291899 w 1404912"/>
              <a:gd name="connsiteY9" fmla="*/ 873132 h 955068"/>
              <a:gd name="connsiteX10" fmla="*/ 136609 w 1404912"/>
              <a:gd name="connsiteY10" fmla="*/ 930487 h 95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12" h="955068">
                <a:moveTo>
                  <a:pt x="5512" y="955068"/>
                </a:moveTo>
                <a:cubicBezTo>
                  <a:pt x="4829" y="783686"/>
                  <a:pt x="4147" y="612304"/>
                  <a:pt x="5512" y="463455"/>
                </a:cubicBezTo>
                <a:cubicBezTo>
                  <a:pt x="6877" y="314606"/>
                  <a:pt x="-12241" y="132982"/>
                  <a:pt x="13705" y="61971"/>
                </a:cubicBezTo>
                <a:cubicBezTo>
                  <a:pt x="39651" y="-9040"/>
                  <a:pt x="-13607" y="46949"/>
                  <a:pt x="161189" y="37390"/>
                </a:cubicBezTo>
                <a:cubicBezTo>
                  <a:pt x="335985" y="27831"/>
                  <a:pt x="863104" y="8713"/>
                  <a:pt x="1062480" y="4616"/>
                </a:cubicBezTo>
                <a:cubicBezTo>
                  <a:pt x="1261856" y="519"/>
                  <a:pt x="1306920" y="-6309"/>
                  <a:pt x="1357447" y="12809"/>
                </a:cubicBezTo>
                <a:cubicBezTo>
                  <a:pt x="1407974" y="31927"/>
                  <a:pt x="1360179" y="-846"/>
                  <a:pt x="1365641" y="119326"/>
                </a:cubicBezTo>
                <a:cubicBezTo>
                  <a:pt x="1371103" y="239498"/>
                  <a:pt x="1384760" y="608208"/>
                  <a:pt x="1390222" y="733842"/>
                </a:cubicBezTo>
                <a:cubicBezTo>
                  <a:pt x="1395684" y="859476"/>
                  <a:pt x="1414802" y="849917"/>
                  <a:pt x="1398415" y="873132"/>
                </a:cubicBezTo>
                <a:cubicBezTo>
                  <a:pt x="1382028" y="896347"/>
                  <a:pt x="1291899" y="873132"/>
                  <a:pt x="1291899" y="873132"/>
                </a:cubicBezTo>
                <a:lnTo>
                  <a:pt x="136609" y="93048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5" name="Group 74"/>
          <p:cNvGrpSpPr/>
          <p:nvPr/>
        </p:nvGrpSpPr>
        <p:grpSpPr>
          <a:xfrm>
            <a:off x="2218817" y="3470851"/>
            <a:ext cx="569097" cy="231851"/>
            <a:chOff x="5707468" y="2831960"/>
            <a:chExt cx="569097" cy="231851"/>
          </a:xfrm>
        </p:grpSpPr>
        <p:sp>
          <p:nvSpPr>
            <p:cNvPr id="67" name="Freeform 66"/>
            <p:cNvSpPr/>
            <p:nvPr/>
          </p:nvSpPr>
          <p:spPr>
            <a:xfrm>
              <a:off x="5707468"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Freeform 67"/>
            <p:cNvSpPr/>
            <p:nvPr/>
          </p:nvSpPr>
          <p:spPr>
            <a:xfrm>
              <a:off x="5894174"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68"/>
            <p:cNvSpPr/>
            <p:nvPr/>
          </p:nvSpPr>
          <p:spPr>
            <a:xfrm>
              <a:off x="6174233"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a:off x="6267585"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a:off x="5987527"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5800821"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6080880"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10290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Memory Tradeoffs</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3480708" y="2050889"/>
            <a:ext cx="994189" cy="3970318"/>
          </a:xfrm>
          <a:prstGeom prst="rect">
            <a:avLst/>
          </a:prstGeom>
          <a:noFill/>
        </p:spPr>
        <p:txBody>
          <a:bodyPr wrap="none" rtlCol="0">
            <a:spAutoFit/>
          </a:bodyPr>
          <a:lstStyle/>
          <a:p>
            <a:pPr algn="ctr"/>
            <a:r>
              <a:rPr lang="en-US" b="1" dirty="0" smtClean="0">
                <a:solidFill>
                  <a:srgbClr val="0000FF"/>
                </a:solidFill>
                <a:latin typeface="AhnbergHand"/>
                <a:cs typeface="AhnbergHand"/>
              </a:rPr>
              <a:t>TCAM</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smtClean="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Larger</a:t>
            </a:r>
          </a:p>
          <a:p>
            <a:pPr algn="ctr"/>
            <a:endParaRPr lang="en-US" dirty="0">
              <a:latin typeface="AhnbergHand"/>
              <a:cs typeface="AhnbergHand"/>
            </a:endParaRPr>
          </a:p>
          <a:p>
            <a:pPr algn="ctr"/>
            <a:r>
              <a:rPr lang="en-US" dirty="0" smtClean="0">
                <a:latin typeface="AhnbergHand"/>
                <a:cs typeface="AhnbergHand"/>
              </a:rPr>
              <a:t>80Mbit</a:t>
            </a:r>
            <a:endParaRPr lang="en-US" dirty="0">
              <a:latin typeface="AhnbergHand"/>
              <a:cs typeface="AhnbergHand"/>
            </a:endParaRPr>
          </a:p>
          <a:p>
            <a:pPr algn="ctr"/>
            <a:endParaRPr lang="en-US" dirty="0" smtClean="0">
              <a:latin typeface="AhnbergHand"/>
              <a:cs typeface="AhnbergHand"/>
            </a:endParaRPr>
          </a:p>
        </p:txBody>
      </p:sp>
      <p:sp>
        <p:nvSpPr>
          <p:cNvPr id="5" name="TextBox 4"/>
          <p:cNvSpPr txBox="1"/>
          <p:nvPr/>
        </p:nvSpPr>
        <p:spPr>
          <a:xfrm>
            <a:off x="4695413" y="1767661"/>
            <a:ext cx="1550720" cy="4247317"/>
          </a:xfrm>
          <a:prstGeom prst="rect">
            <a:avLst/>
          </a:prstGeom>
          <a:noFill/>
        </p:spPr>
        <p:txBody>
          <a:bodyPr wrap="none" rtlCol="0">
            <a:spAutoFit/>
          </a:bodyPr>
          <a:lstStyle/>
          <a:p>
            <a:pPr algn="ctr"/>
            <a:r>
              <a:rPr lang="en-US" b="1" dirty="0" smtClean="0">
                <a:solidFill>
                  <a:srgbClr val="FF0000"/>
                </a:solidFill>
                <a:latin typeface="AhnbergHand"/>
                <a:cs typeface="AhnbergHand"/>
              </a:rPr>
              <a:t>ASIC + </a:t>
            </a:r>
          </a:p>
          <a:p>
            <a:pPr algn="ctr"/>
            <a:r>
              <a:rPr lang="en-US" b="1" dirty="0" smtClean="0">
                <a:solidFill>
                  <a:srgbClr val="FF0000"/>
                </a:solidFill>
                <a:latin typeface="AhnbergHand"/>
                <a:cs typeface="AhnbergHand"/>
              </a:rPr>
              <a:t>RLDRAM</a:t>
            </a:r>
            <a:r>
              <a:rPr lang="en-US" dirty="0" smtClean="0">
                <a:solidFill>
                  <a:srgbClr val="FF0000"/>
                </a:solidFill>
                <a:latin typeface="AhnbergHand"/>
                <a:cs typeface="AhnbergHand"/>
              </a:rPr>
              <a:t> </a:t>
            </a:r>
            <a:r>
              <a:rPr lang="en-US" b="1" dirty="0" smtClean="0">
                <a:solidFill>
                  <a:srgbClr val="FF0000"/>
                </a:solidFill>
                <a:latin typeface="AhnbergHand"/>
                <a:cs typeface="AhnbergHand"/>
              </a:rPr>
              <a:t>3</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smtClean="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Smaller</a:t>
            </a:r>
          </a:p>
          <a:p>
            <a:pPr algn="ctr"/>
            <a:endParaRPr lang="en-US" dirty="0">
              <a:latin typeface="AhnbergHand"/>
              <a:cs typeface="AhnbergHand"/>
            </a:endParaRPr>
          </a:p>
          <a:p>
            <a:pPr algn="ctr"/>
            <a:r>
              <a:rPr lang="en-US" dirty="0" smtClean="0">
                <a:latin typeface="AhnbergHand"/>
                <a:cs typeface="AhnbergHand"/>
              </a:rPr>
              <a:t>1Gbit</a:t>
            </a:r>
            <a:endParaRPr lang="en-US" dirty="0">
              <a:latin typeface="AhnbergHand"/>
              <a:cs typeface="AhnbergHand"/>
            </a:endParaRPr>
          </a:p>
          <a:p>
            <a:pPr algn="ctr"/>
            <a:endParaRPr lang="en-US" dirty="0" smtClean="0">
              <a:latin typeface="AhnbergHand"/>
              <a:cs typeface="AhnbergHand"/>
            </a:endParaRPr>
          </a:p>
        </p:txBody>
      </p:sp>
      <p:sp>
        <p:nvSpPr>
          <p:cNvPr id="7" name="TextBox 6"/>
          <p:cNvSpPr txBox="1"/>
          <p:nvPr/>
        </p:nvSpPr>
        <p:spPr>
          <a:xfrm>
            <a:off x="7484571" y="6581001"/>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8" name="TextBox 7"/>
          <p:cNvSpPr txBox="1"/>
          <p:nvPr/>
        </p:nvSpPr>
        <p:spPr>
          <a:xfrm>
            <a:off x="957400" y="2655330"/>
            <a:ext cx="1756845" cy="3139321"/>
          </a:xfrm>
          <a:prstGeom prst="rect">
            <a:avLst/>
          </a:prstGeom>
          <a:noFill/>
        </p:spPr>
        <p:txBody>
          <a:bodyPr wrap="none" rtlCol="0">
            <a:spAutoFit/>
          </a:bodyPr>
          <a:lstStyle/>
          <a:p>
            <a:pPr algn="ctr"/>
            <a:r>
              <a:rPr lang="en-US" dirty="0" smtClean="0">
                <a:solidFill>
                  <a:srgbClr val="984807"/>
                </a:solidFill>
                <a:latin typeface="AhnbergHand"/>
                <a:cs typeface="AhnbergHand"/>
              </a:rPr>
              <a:t>Access Speed</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 per bit</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Power</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Density</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Physical Size</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Capacity</a:t>
            </a:r>
            <a:endParaRPr lang="en-US" dirty="0">
              <a:solidFill>
                <a:srgbClr val="984807"/>
              </a:solidFill>
              <a:latin typeface="AhnbergHand"/>
              <a:cs typeface="AhnbergHand"/>
            </a:endParaRPr>
          </a:p>
        </p:txBody>
      </p:sp>
      <p:sp>
        <p:nvSpPr>
          <p:cNvPr id="3" name="Freeform 2"/>
          <p:cNvSpPr/>
          <p:nvPr/>
        </p:nvSpPr>
        <p:spPr>
          <a:xfrm>
            <a:off x="2549071" y="2431143"/>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510980" y="3073377"/>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730500" y="3600833"/>
            <a:ext cx="3946071" cy="45881"/>
          </a:xfrm>
          <a:custGeom>
            <a:avLst/>
            <a:gdLst>
              <a:gd name="connsiteX0" fmla="*/ 0 w 3946071"/>
              <a:gd name="connsiteY0" fmla="*/ 18667 h 45881"/>
              <a:gd name="connsiteX1" fmla="*/ 1079500 w 3946071"/>
              <a:gd name="connsiteY1" fmla="*/ 524 h 45881"/>
              <a:gd name="connsiteX2" fmla="*/ 2948214 w 3946071"/>
              <a:gd name="connsiteY2" fmla="*/ 36810 h 45881"/>
              <a:gd name="connsiteX3" fmla="*/ 3946071 w 3946071"/>
              <a:gd name="connsiteY3" fmla="*/ 45881 h 45881"/>
            </a:gdLst>
            <a:ahLst/>
            <a:cxnLst>
              <a:cxn ang="0">
                <a:pos x="connsiteX0" y="connsiteY0"/>
              </a:cxn>
              <a:cxn ang="0">
                <a:pos x="connsiteX1" y="connsiteY1"/>
              </a:cxn>
              <a:cxn ang="0">
                <a:pos x="connsiteX2" y="connsiteY2"/>
              </a:cxn>
              <a:cxn ang="0">
                <a:pos x="connsiteX3" y="connsiteY3"/>
              </a:cxn>
            </a:cxnLst>
            <a:rect l="l" t="t" r="r" b="b"/>
            <a:pathLst>
              <a:path w="3946071" h="45881">
                <a:moveTo>
                  <a:pt x="0" y="18667"/>
                </a:moveTo>
                <a:cubicBezTo>
                  <a:pt x="294065" y="8083"/>
                  <a:pt x="588131" y="-2500"/>
                  <a:pt x="1079500" y="524"/>
                </a:cubicBezTo>
                <a:cubicBezTo>
                  <a:pt x="1570869" y="3548"/>
                  <a:pt x="2948214" y="36810"/>
                  <a:pt x="2948214" y="36810"/>
                </a:cubicBezTo>
                <a:lnTo>
                  <a:pt x="3946071" y="45881"/>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739571" y="4191000"/>
            <a:ext cx="4018643" cy="27214"/>
          </a:xfrm>
          <a:custGeom>
            <a:avLst/>
            <a:gdLst>
              <a:gd name="connsiteX0" fmla="*/ 0 w 4018643"/>
              <a:gd name="connsiteY0" fmla="*/ 27214 h 27214"/>
              <a:gd name="connsiteX1" fmla="*/ 1551215 w 4018643"/>
              <a:gd name="connsiteY1" fmla="*/ 9071 h 27214"/>
              <a:gd name="connsiteX2" fmla="*/ 4018643 w 4018643"/>
              <a:gd name="connsiteY2" fmla="*/ 0 h 27214"/>
            </a:gdLst>
            <a:ahLst/>
            <a:cxnLst>
              <a:cxn ang="0">
                <a:pos x="connsiteX0" y="connsiteY0"/>
              </a:cxn>
              <a:cxn ang="0">
                <a:pos x="connsiteX1" y="connsiteY1"/>
              </a:cxn>
              <a:cxn ang="0">
                <a:pos x="connsiteX2" y="connsiteY2"/>
              </a:cxn>
            </a:cxnLst>
            <a:rect l="l" t="t" r="r" b="b"/>
            <a:pathLst>
              <a:path w="4018643" h="27214">
                <a:moveTo>
                  <a:pt x="0" y="27214"/>
                </a:moveTo>
                <a:lnTo>
                  <a:pt x="1551215" y="9071"/>
                </a:lnTo>
                <a:lnTo>
                  <a:pt x="4018643"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857500" y="4717143"/>
            <a:ext cx="3873500" cy="54428"/>
          </a:xfrm>
          <a:custGeom>
            <a:avLst/>
            <a:gdLst>
              <a:gd name="connsiteX0" fmla="*/ 0 w 3873500"/>
              <a:gd name="connsiteY0" fmla="*/ 54428 h 54428"/>
              <a:gd name="connsiteX1" fmla="*/ 2267857 w 3873500"/>
              <a:gd name="connsiteY1" fmla="*/ 18143 h 54428"/>
              <a:gd name="connsiteX2" fmla="*/ 3873500 w 3873500"/>
              <a:gd name="connsiteY2" fmla="*/ 0 h 54428"/>
            </a:gdLst>
            <a:ahLst/>
            <a:cxnLst>
              <a:cxn ang="0">
                <a:pos x="connsiteX0" y="connsiteY0"/>
              </a:cxn>
              <a:cxn ang="0">
                <a:pos x="connsiteX1" y="connsiteY1"/>
              </a:cxn>
              <a:cxn ang="0">
                <a:pos x="connsiteX2" y="connsiteY2"/>
              </a:cxn>
            </a:cxnLst>
            <a:rect l="l" t="t" r="r" b="b"/>
            <a:pathLst>
              <a:path w="3873500" h="54428">
                <a:moveTo>
                  <a:pt x="0" y="54428"/>
                </a:moveTo>
                <a:lnTo>
                  <a:pt x="2267857" y="18143"/>
                </a:lnTo>
                <a:lnTo>
                  <a:pt x="3873500"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948214" y="5306786"/>
            <a:ext cx="3646715" cy="65751"/>
          </a:xfrm>
          <a:custGeom>
            <a:avLst/>
            <a:gdLst>
              <a:gd name="connsiteX0" fmla="*/ 0 w 3646715"/>
              <a:gd name="connsiteY0" fmla="*/ 0 h 65751"/>
              <a:gd name="connsiteX1" fmla="*/ 2648857 w 3646715"/>
              <a:gd name="connsiteY1" fmla="*/ 63500 h 65751"/>
              <a:gd name="connsiteX2" fmla="*/ 3646715 w 3646715"/>
              <a:gd name="connsiteY2" fmla="*/ 45357 h 65751"/>
            </a:gdLst>
            <a:ahLst/>
            <a:cxnLst>
              <a:cxn ang="0">
                <a:pos x="connsiteX0" y="connsiteY0"/>
              </a:cxn>
              <a:cxn ang="0">
                <a:pos x="connsiteX1" y="connsiteY1"/>
              </a:cxn>
              <a:cxn ang="0">
                <a:pos x="connsiteX2" y="connsiteY2"/>
              </a:cxn>
            </a:cxnLst>
            <a:rect l="l" t="t" r="r" b="b"/>
            <a:pathLst>
              <a:path w="3646715" h="65751">
                <a:moveTo>
                  <a:pt x="0" y="0"/>
                </a:moveTo>
                <a:lnTo>
                  <a:pt x="2648857" y="63500"/>
                </a:lnTo>
                <a:cubicBezTo>
                  <a:pt x="3256643" y="71059"/>
                  <a:pt x="3451679" y="58208"/>
                  <a:pt x="3646715" y="4535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866581" y="5787571"/>
            <a:ext cx="3755572" cy="45358"/>
          </a:xfrm>
          <a:custGeom>
            <a:avLst/>
            <a:gdLst>
              <a:gd name="connsiteX0" fmla="*/ 0 w 3755572"/>
              <a:gd name="connsiteY0" fmla="*/ 9072 h 45358"/>
              <a:gd name="connsiteX1" fmla="*/ 2703286 w 3755572"/>
              <a:gd name="connsiteY1" fmla="*/ 45358 h 45358"/>
              <a:gd name="connsiteX2" fmla="*/ 3755572 w 3755572"/>
              <a:gd name="connsiteY2" fmla="*/ 0 h 45358"/>
            </a:gdLst>
            <a:ahLst/>
            <a:cxnLst>
              <a:cxn ang="0">
                <a:pos x="connsiteX0" y="connsiteY0"/>
              </a:cxn>
              <a:cxn ang="0">
                <a:pos x="connsiteX1" y="connsiteY1"/>
              </a:cxn>
              <a:cxn ang="0">
                <a:pos x="connsiteX2" y="connsiteY2"/>
              </a:cxn>
            </a:cxnLst>
            <a:rect l="l" t="t" r="r" b="b"/>
            <a:pathLst>
              <a:path w="3755572" h="45358">
                <a:moveTo>
                  <a:pt x="0" y="9072"/>
                </a:moveTo>
                <a:lnTo>
                  <a:pt x="2703286" y="45358"/>
                </a:lnTo>
                <a:cubicBezTo>
                  <a:pt x="3329215" y="43846"/>
                  <a:pt x="3755572" y="0"/>
                  <a:pt x="3755572" y="0"/>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10675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latin typeface="Powderfinger Type"/>
                <a:cs typeface="Powderfinger Type"/>
              </a:rPr>
              <a:t>Memory Tradeoffs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cs typeface="AhnbergHand"/>
              </a:rPr>
              <a:t>TCAMs are higher cost, but operate with a fixed search latency and a fixed add/delete time. TCAMs scale linearly with the size of the FIB</a:t>
            </a:r>
          </a:p>
          <a:p>
            <a:pPr marL="0" indent="0">
              <a:buNone/>
            </a:pPr>
            <a:endParaRPr lang="en-US" dirty="0" smtClean="0">
              <a:cs typeface="AhnbergHand"/>
            </a:endParaRPr>
          </a:p>
          <a:p>
            <a:pPr marL="0" indent="0">
              <a:buNone/>
            </a:pPr>
            <a:r>
              <a:rPr lang="en-US" dirty="0" smtClean="0">
                <a:cs typeface="AhnbergHand"/>
              </a:rPr>
              <a:t>ASICs implement a TRIE in memory. The cost is lower, but the search and add/delete times are variable. The performance of the lookup depends on the </a:t>
            </a:r>
            <a:r>
              <a:rPr lang="en-US" dirty="0">
                <a:cs typeface="AhnbergHand"/>
              </a:rPr>
              <a:t>c</a:t>
            </a:r>
            <a:r>
              <a:rPr lang="en-US" dirty="0" smtClean="0">
                <a:cs typeface="AhnbergHand"/>
              </a:rPr>
              <a:t>hosen algorithm. The memory efficiency of the TRIE depends on the prefix distribution and the particular algorithm used to manage the data structure</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4294011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Size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888370"/>
          </a:xfrm>
        </p:spPr>
        <p:txBody>
          <a:bodyPr>
            <a:normAutofit fontScale="77500" lnSpcReduction="20000"/>
          </a:bodyPr>
          <a:lstStyle/>
          <a:p>
            <a:pPr marL="0" indent="0">
              <a:lnSpc>
                <a:spcPct val="120000"/>
              </a:lnSpc>
              <a:buNone/>
            </a:pPr>
            <a:r>
              <a:rPr lang="en-US" dirty="0" smtClean="0">
                <a:cs typeface="AhnbergHand"/>
              </a:rPr>
              <a:t>What memory size do we need for </a:t>
            </a:r>
            <a:r>
              <a:rPr lang="en-US" b="1" dirty="0" smtClean="0">
                <a:cs typeface="AhnbergHand"/>
              </a:rPr>
              <a:t>10 years </a:t>
            </a:r>
            <a:r>
              <a:rPr lang="en-US" dirty="0" smtClean="0">
                <a:cs typeface="AhnbergHand"/>
              </a:rPr>
              <a:t>of FIB growth from today?</a:t>
            </a:r>
          </a:p>
          <a:p>
            <a:pPr marL="0" indent="0">
              <a:lnSpc>
                <a:spcPct val="120000"/>
              </a:lnSpc>
              <a:buNone/>
            </a:pPr>
            <a:endParaRPr lang="en-US" dirty="0" smtClean="0">
              <a:latin typeface="AhnbergHand"/>
              <a:cs typeface="AhnbergHand"/>
            </a:endParaRPr>
          </a:p>
          <a:p>
            <a:pPr marL="0" indent="0">
              <a:lnSpc>
                <a:spcPct val="120000"/>
              </a:lnSpc>
              <a:buNone/>
            </a:pPr>
            <a:endParaRPr lang="en-US" dirty="0">
              <a:latin typeface="AhnbergHand"/>
              <a:cs typeface="AhnbergHand"/>
            </a:endParaRPr>
          </a:p>
        </p:txBody>
      </p:sp>
      <p:sp>
        <p:nvSpPr>
          <p:cNvPr id="4" name="TextBox 3"/>
          <p:cNvSpPr txBox="1"/>
          <p:nvPr/>
        </p:nvSpPr>
        <p:spPr>
          <a:xfrm>
            <a:off x="2039828" y="2893975"/>
            <a:ext cx="751152" cy="369332"/>
          </a:xfrm>
          <a:prstGeom prst="rect">
            <a:avLst/>
          </a:prstGeom>
          <a:noFill/>
        </p:spPr>
        <p:txBody>
          <a:bodyPr wrap="none" rtlCol="0">
            <a:spAutoFit/>
          </a:bodyPr>
          <a:lstStyle/>
          <a:p>
            <a:r>
              <a:rPr lang="en-US" dirty="0" smtClean="0">
                <a:solidFill>
                  <a:srgbClr val="0000FF"/>
                </a:solidFill>
                <a:latin typeface="Powderfinger Type"/>
                <a:cs typeface="Powderfinger Type"/>
              </a:rPr>
              <a:t>TCAM</a:t>
            </a:r>
            <a:endParaRPr lang="en-US" dirty="0">
              <a:solidFill>
                <a:srgbClr val="0000FF"/>
              </a:solidFill>
              <a:latin typeface="Powderfinger Type"/>
              <a:cs typeface="Powderfinger Type"/>
            </a:endParaRPr>
          </a:p>
        </p:txBody>
      </p:sp>
      <p:sp>
        <p:nvSpPr>
          <p:cNvPr id="5" name="TextBox 4"/>
          <p:cNvSpPr txBox="1"/>
          <p:nvPr/>
        </p:nvSpPr>
        <p:spPr>
          <a:xfrm>
            <a:off x="1642124" y="3404414"/>
            <a:ext cx="2769969" cy="1200329"/>
          </a:xfrm>
          <a:prstGeom prst="rect">
            <a:avLst/>
          </a:prstGeom>
          <a:noFill/>
        </p:spPr>
        <p:txBody>
          <a:bodyPr wrap="none" rtlCol="0">
            <a:spAutoFit/>
          </a:bodyPr>
          <a:lstStyle/>
          <a:p>
            <a:r>
              <a:rPr lang="en-US" dirty="0" smtClean="0">
                <a:latin typeface="AhnbergHand"/>
                <a:cs typeface="AhnbergHand"/>
              </a:rPr>
              <a:t>V4: 2M entries (1Gt)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1M entries (2Gt)</a:t>
            </a:r>
          </a:p>
          <a:p>
            <a:endParaRPr lang="en-US" dirty="0">
              <a:latin typeface="AhnbergHand"/>
              <a:cs typeface="AhnbergHand"/>
            </a:endParaRPr>
          </a:p>
        </p:txBody>
      </p:sp>
      <p:sp>
        <p:nvSpPr>
          <p:cNvPr id="6" name="TextBox 5"/>
          <p:cNvSpPr txBox="1"/>
          <p:nvPr/>
        </p:nvSpPr>
        <p:spPr>
          <a:xfrm>
            <a:off x="1303914" y="4630775"/>
            <a:ext cx="767283" cy="369332"/>
          </a:xfrm>
          <a:prstGeom prst="rect">
            <a:avLst/>
          </a:prstGeom>
          <a:noFill/>
        </p:spPr>
        <p:txBody>
          <a:bodyPr wrap="none" rtlCol="0">
            <a:spAutoFit/>
          </a:bodyPr>
          <a:lstStyle/>
          <a:p>
            <a:r>
              <a:rPr lang="en-US" dirty="0" smtClean="0">
                <a:latin typeface="AhnbergHand"/>
                <a:cs typeface="AhnbergHand"/>
              </a:rPr>
              <a:t>2014</a:t>
            </a:r>
            <a:endParaRPr lang="en-US" dirty="0">
              <a:latin typeface="AhnbergHand"/>
              <a:cs typeface="AhnbergHand"/>
            </a:endParaRPr>
          </a:p>
        </p:txBody>
      </p:sp>
      <p:sp>
        <p:nvSpPr>
          <p:cNvPr id="36" name="TextBox 35"/>
          <p:cNvSpPr txBox="1"/>
          <p:nvPr/>
        </p:nvSpPr>
        <p:spPr>
          <a:xfrm>
            <a:off x="4002907" y="4652228"/>
            <a:ext cx="785056" cy="369332"/>
          </a:xfrm>
          <a:prstGeom prst="rect">
            <a:avLst/>
          </a:prstGeom>
          <a:noFill/>
        </p:spPr>
        <p:txBody>
          <a:bodyPr wrap="none" rtlCol="0">
            <a:spAutoFit/>
          </a:bodyPr>
          <a:lstStyle/>
          <a:p>
            <a:r>
              <a:rPr lang="en-US" dirty="0" smtClean="0">
                <a:latin typeface="AhnbergHand"/>
                <a:cs typeface="AhnbergHand"/>
              </a:rPr>
              <a:t>2019</a:t>
            </a:r>
            <a:endParaRPr lang="en-US" dirty="0">
              <a:latin typeface="AhnbergHand"/>
              <a:cs typeface="AhnbergHand"/>
            </a:endParaRPr>
          </a:p>
        </p:txBody>
      </p:sp>
      <p:sp>
        <p:nvSpPr>
          <p:cNvPr id="37" name="TextBox 36"/>
          <p:cNvSpPr txBox="1"/>
          <p:nvPr/>
        </p:nvSpPr>
        <p:spPr>
          <a:xfrm>
            <a:off x="6701900" y="4656651"/>
            <a:ext cx="864339" cy="369332"/>
          </a:xfrm>
          <a:prstGeom prst="rect">
            <a:avLst/>
          </a:prstGeom>
          <a:noFill/>
        </p:spPr>
        <p:txBody>
          <a:bodyPr wrap="none" rtlCol="0">
            <a:spAutoFit/>
          </a:bodyPr>
          <a:lstStyle/>
          <a:p>
            <a:r>
              <a:rPr lang="en-US" b="1" dirty="0" smtClean="0">
                <a:solidFill>
                  <a:srgbClr val="FF0000"/>
                </a:solidFill>
                <a:latin typeface="AhnbergHand"/>
                <a:cs typeface="AhnbergHand"/>
              </a:rPr>
              <a:t>2024</a:t>
            </a:r>
            <a:endParaRPr lang="en-US" b="1" dirty="0">
              <a:solidFill>
                <a:srgbClr val="FF0000"/>
              </a:solidFill>
              <a:latin typeface="AhnbergHand"/>
              <a:cs typeface="AhnbergHand"/>
            </a:endParaRPr>
          </a:p>
        </p:txBody>
      </p:sp>
      <p:sp>
        <p:nvSpPr>
          <p:cNvPr id="7" name="Freeform 6"/>
          <p:cNvSpPr/>
          <p:nvPr/>
        </p:nvSpPr>
        <p:spPr>
          <a:xfrm>
            <a:off x="1308574" y="5233683"/>
            <a:ext cx="6658346" cy="64138"/>
          </a:xfrm>
          <a:custGeom>
            <a:avLst/>
            <a:gdLst>
              <a:gd name="connsiteX0" fmla="*/ 0 w 6658346"/>
              <a:gd name="connsiteY0" fmla="*/ 64138 h 64138"/>
              <a:gd name="connsiteX1" fmla="*/ 3207296 w 6658346"/>
              <a:gd name="connsiteY1" fmla="*/ 0 h 64138"/>
              <a:gd name="connsiteX2" fmla="*/ 5144502 w 6658346"/>
              <a:gd name="connsiteY2" fmla="*/ 64138 h 64138"/>
              <a:gd name="connsiteX3" fmla="*/ 6658346 w 6658346"/>
              <a:gd name="connsiteY3" fmla="*/ 38483 h 64138"/>
            </a:gdLst>
            <a:ahLst/>
            <a:cxnLst>
              <a:cxn ang="0">
                <a:pos x="connsiteX0" y="connsiteY0"/>
              </a:cxn>
              <a:cxn ang="0">
                <a:pos x="connsiteX1" y="connsiteY1"/>
              </a:cxn>
              <a:cxn ang="0">
                <a:pos x="connsiteX2" y="connsiteY2"/>
              </a:cxn>
              <a:cxn ang="0">
                <a:pos x="connsiteX3" y="connsiteY3"/>
              </a:cxn>
            </a:cxnLst>
            <a:rect l="l" t="t" r="r" b="b"/>
            <a:pathLst>
              <a:path w="6658346" h="64138">
                <a:moveTo>
                  <a:pt x="0" y="64138"/>
                </a:moveTo>
                <a:lnTo>
                  <a:pt x="3207296" y="0"/>
                </a:lnTo>
                <a:cubicBezTo>
                  <a:pt x="4064713" y="0"/>
                  <a:pt x="5144502" y="64138"/>
                  <a:pt x="5144502" y="64138"/>
                </a:cubicBezTo>
                <a:lnTo>
                  <a:pt x="6658346" y="3848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565158" y="5118233"/>
            <a:ext cx="0" cy="282209"/>
          </a:xfrm>
          <a:custGeom>
            <a:avLst/>
            <a:gdLst>
              <a:gd name="connsiteX0" fmla="*/ 0 w 0"/>
              <a:gd name="connsiteY0" fmla="*/ 0 h 282209"/>
              <a:gd name="connsiteX1" fmla="*/ 0 w 0"/>
              <a:gd name="connsiteY1" fmla="*/ 282209 h 282209"/>
            </a:gdLst>
            <a:ahLst/>
            <a:cxnLst>
              <a:cxn ang="0">
                <a:pos x="connsiteX0" y="connsiteY0"/>
              </a:cxn>
              <a:cxn ang="0">
                <a:pos x="connsiteX1" y="connsiteY1"/>
              </a:cxn>
            </a:cxnLst>
            <a:rect l="l" t="t" r="r" b="b"/>
            <a:pathLst>
              <a:path h="282209">
                <a:moveTo>
                  <a:pt x="0" y="0"/>
                </a:moveTo>
                <a:lnTo>
                  <a:pt x="0" y="28220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297773" y="5066923"/>
            <a:ext cx="26029" cy="327960"/>
          </a:xfrm>
          <a:custGeom>
            <a:avLst/>
            <a:gdLst>
              <a:gd name="connsiteX0" fmla="*/ 0 w 26029"/>
              <a:gd name="connsiteY0" fmla="*/ 0 h 327960"/>
              <a:gd name="connsiteX1" fmla="*/ 25659 w 26029"/>
              <a:gd name="connsiteY1" fmla="*/ 295036 h 327960"/>
              <a:gd name="connsiteX2" fmla="*/ 12830 w 26029"/>
              <a:gd name="connsiteY2" fmla="*/ 307864 h 327960"/>
            </a:gdLst>
            <a:ahLst/>
            <a:cxnLst>
              <a:cxn ang="0">
                <a:pos x="connsiteX0" y="connsiteY0"/>
              </a:cxn>
              <a:cxn ang="0">
                <a:pos x="connsiteX1" y="connsiteY1"/>
              </a:cxn>
              <a:cxn ang="0">
                <a:pos x="connsiteX2" y="connsiteY2"/>
              </a:cxn>
            </a:cxnLst>
            <a:rect l="l" t="t" r="r" b="b"/>
            <a:pathLst>
              <a:path w="26029" h="327960">
                <a:moveTo>
                  <a:pt x="0" y="0"/>
                </a:moveTo>
                <a:cubicBezTo>
                  <a:pt x="11760" y="121862"/>
                  <a:pt x="23521" y="243725"/>
                  <a:pt x="25659" y="295036"/>
                </a:cubicBezTo>
                <a:cubicBezTo>
                  <a:pt x="27797" y="346347"/>
                  <a:pt x="20313" y="327105"/>
                  <a:pt x="12830" y="3078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7094535" y="5156717"/>
            <a:ext cx="0" cy="269381"/>
          </a:xfrm>
          <a:custGeom>
            <a:avLst/>
            <a:gdLst>
              <a:gd name="connsiteX0" fmla="*/ 0 w 0"/>
              <a:gd name="connsiteY0" fmla="*/ 0 h 269381"/>
              <a:gd name="connsiteX1" fmla="*/ 0 w 0"/>
              <a:gd name="connsiteY1" fmla="*/ 269381 h 269381"/>
            </a:gdLst>
            <a:ahLst/>
            <a:cxnLst>
              <a:cxn ang="0">
                <a:pos x="connsiteX0" y="connsiteY0"/>
              </a:cxn>
              <a:cxn ang="0">
                <a:pos x="connsiteX1" y="connsiteY1"/>
              </a:cxn>
            </a:cxnLst>
            <a:rect l="l" t="t" r="r" b="b"/>
            <a:pathLst>
              <a:path h="269381">
                <a:moveTo>
                  <a:pt x="0" y="0"/>
                </a:moveTo>
                <a:lnTo>
                  <a:pt x="0" y="26938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237371" y="5393832"/>
            <a:ext cx="857304" cy="369332"/>
          </a:xfrm>
          <a:prstGeom prst="rect">
            <a:avLst/>
          </a:prstGeom>
          <a:noFill/>
        </p:spPr>
        <p:txBody>
          <a:bodyPr wrap="none" rtlCol="0">
            <a:spAutoFit/>
          </a:bodyPr>
          <a:lstStyle/>
          <a:p>
            <a:r>
              <a:rPr lang="en-US" dirty="0" smtClean="0">
                <a:solidFill>
                  <a:srgbClr val="984807"/>
                </a:solidFill>
                <a:latin typeface="AhnbergHand"/>
                <a:cs typeface="AhnbergHand"/>
              </a:rPr>
              <a:t>512K</a:t>
            </a:r>
            <a:endParaRPr lang="en-US" dirty="0">
              <a:solidFill>
                <a:srgbClr val="984807"/>
              </a:solidFill>
              <a:latin typeface="AhnbergHand"/>
              <a:cs typeface="AhnbergHand"/>
            </a:endParaRPr>
          </a:p>
        </p:txBody>
      </p:sp>
      <p:sp>
        <p:nvSpPr>
          <p:cNvPr id="12" name="TextBox 11"/>
          <p:cNvSpPr txBox="1"/>
          <p:nvPr/>
        </p:nvSpPr>
        <p:spPr>
          <a:xfrm>
            <a:off x="1295868" y="5809402"/>
            <a:ext cx="761747" cy="369332"/>
          </a:xfrm>
          <a:prstGeom prst="rect">
            <a:avLst/>
          </a:prstGeom>
          <a:noFill/>
        </p:spPr>
        <p:txBody>
          <a:bodyPr wrap="none" rtlCol="0">
            <a:spAutoFit/>
          </a:bodyPr>
          <a:lstStyle/>
          <a:p>
            <a:r>
              <a:rPr lang="en-US" dirty="0" smtClean="0">
                <a:solidFill>
                  <a:srgbClr val="0000FF"/>
                </a:solidFill>
                <a:latin typeface="AhnbergHand"/>
                <a:cs typeface="AhnbergHand"/>
              </a:rPr>
              <a:t>25K</a:t>
            </a:r>
            <a:endParaRPr lang="en-US" dirty="0">
              <a:solidFill>
                <a:srgbClr val="0000FF"/>
              </a:solidFill>
              <a:latin typeface="AhnbergHand"/>
              <a:cs typeface="AhnbergHand"/>
            </a:endParaRPr>
          </a:p>
        </p:txBody>
      </p:sp>
      <p:sp>
        <p:nvSpPr>
          <p:cNvPr id="38" name="TextBox 37"/>
          <p:cNvSpPr txBox="1"/>
          <p:nvPr/>
        </p:nvSpPr>
        <p:spPr>
          <a:xfrm>
            <a:off x="4028483"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125K</a:t>
            </a:r>
            <a:endParaRPr lang="en-US" dirty="0">
              <a:solidFill>
                <a:srgbClr val="0000FF"/>
              </a:solidFill>
              <a:latin typeface="AhnbergHand"/>
              <a:cs typeface="AhnbergHand"/>
            </a:endParaRPr>
          </a:p>
        </p:txBody>
      </p:sp>
      <p:sp>
        <p:nvSpPr>
          <p:cNvPr id="39" name="TextBox 38"/>
          <p:cNvSpPr txBox="1"/>
          <p:nvPr/>
        </p:nvSpPr>
        <p:spPr>
          <a:xfrm>
            <a:off x="6856552" y="5393832"/>
            <a:ext cx="466794" cy="369332"/>
          </a:xfrm>
          <a:prstGeom prst="rect">
            <a:avLst/>
          </a:prstGeom>
          <a:noFill/>
        </p:spPr>
        <p:txBody>
          <a:bodyPr wrap="none" rtlCol="0">
            <a:spAutoFit/>
          </a:bodyPr>
          <a:lstStyle/>
          <a:p>
            <a:r>
              <a:rPr lang="en-US" dirty="0" smtClean="0">
                <a:solidFill>
                  <a:srgbClr val="984807"/>
                </a:solidFill>
                <a:latin typeface="AhnbergHand"/>
                <a:cs typeface="AhnbergHand"/>
              </a:rPr>
              <a:t>1M</a:t>
            </a:r>
            <a:endParaRPr lang="en-US" dirty="0">
              <a:solidFill>
                <a:srgbClr val="984807"/>
              </a:solidFill>
              <a:latin typeface="AhnbergHand"/>
              <a:cs typeface="AhnbergHand"/>
            </a:endParaRPr>
          </a:p>
        </p:txBody>
      </p:sp>
      <p:sp>
        <p:nvSpPr>
          <p:cNvPr id="40" name="TextBox 39"/>
          <p:cNvSpPr txBox="1"/>
          <p:nvPr/>
        </p:nvSpPr>
        <p:spPr>
          <a:xfrm>
            <a:off x="4028236" y="5393832"/>
            <a:ext cx="856843" cy="369332"/>
          </a:xfrm>
          <a:prstGeom prst="rect">
            <a:avLst/>
          </a:prstGeom>
          <a:noFill/>
        </p:spPr>
        <p:txBody>
          <a:bodyPr wrap="none" rtlCol="0">
            <a:spAutoFit/>
          </a:bodyPr>
          <a:lstStyle/>
          <a:p>
            <a:r>
              <a:rPr lang="en-US" dirty="0" smtClean="0">
                <a:solidFill>
                  <a:srgbClr val="984807"/>
                </a:solidFill>
                <a:latin typeface="AhnbergHand"/>
                <a:cs typeface="AhnbergHand"/>
              </a:rPr>
              <a:t>768K</a:t>
            </a:r>
            <a:endParaRPr lang="en-US" dirty="0">
              <a:solidFill>
                <a:srgbClr val="984807"/>
              </a:solidFill>
              <a:latin typeface="AhnbergHand"/>
              <a:cs typeface="AhnbergHand"/>
            </a:endParaRPr>
          </a:p>
        </p:txBody>
      </p:sp>
      <p:sp>
        <p:nvSpPr>
          <p:cNvPr id="41" name="TextBox 40"/>
          <p:cNvSpPr txBox="1"/>
          <p:nvPr/>
        </p:nvSpPr>
        <p:spPr>
          <a:xfrm>
            <a:off x="6856552"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512K</a:t>
            </a:r>
            <a:endParaRPr lang="en-US" dirty="0">
              <a:solidFill>
                <a:srgbClr val="0000FF"/>
              </a:solidFill>
              <a:latin typeface="AhnbergHand"/>
              <a:cs typeface="AhnbergHand"/>
            </a:endParaRPr>
          </a:p>
        </p:txBody>
      </p:sp>
      <p:sp>
        <p:nvSpPr>
          <p:cNvPr id="42" name="TextBox 41"/>
          <p:cNvSpPr txBox="1"/>
          <p:nvPr/>
        </p:nvSpPr>
        <p:spPr>
          <a:xfrm>
            <a:off x="84282" y="5809402"/>
            <a:ext cx="1131301" cy="369332"/>
          </a:xfrm>
          <a:prstGeom prst="rect">
            <a:avLst/>
          </a:prstGeom>
          <a:noFill/>
        </p:spPr>
        <p:txBody>
          <a:bodyPr wrap="none" rtlCol="0">
            <a:spAutoFit/>
          </a:bodyPr>
          <a:lstStyle/>
          <a:p>
            <a:r>
              <a:rPr lang="en-US" dirty="0" smtClean="0">
                <a:solidFill>
                  <a:srgbClr val="0000FF"/>
                </a:solidFill>
                <a:latin typeface="AhnbergHand"/>
                <a:cs typeface="AhnbergHand"/>
              </a:rPr>
              <a:t>V6 FIB</a:t>
            </a:r>
            <a:endParaRPr lang="en-US" dirty="0">
              <a:solidFill>
                <a:srgbClr val="0000FF"/>
              </a:solidFill>
              <a:latin typeface="AhnbergHand"/>
              <a:cs typeface="AhnbergHand"/>
            </a:endParaRPr>
          </a:p>
        </p:txBody>
      </p:sp>
      <p:sp>
        <p:nvSpPr>
          <p:cNvPr id="43" name="TextBox 42"/>
          <p:cNvSpPr txBox="1"/>
          <p:nvPr/>
        </p:nvSpPr>
        <p:spPr>
          <a:xfrm>
            <a:off x="64272" y="5393832"/>
            <a:ext cx="1122070" cy="369332"/>
          </a:xfrm>
          <a:prstGeom prst="rect">
            <a:avLst/>
          </a:prstGeom>
          <a:noFill/>
        </p:spPr>
        <p:txBody>
          <a:bodyPr wrap="none" rtlCol="0">
            <a:spAutoFit/>
          </a:bodyPr>
          <a:lstStyle/>
          <a:p>
            <a:r>
              <a:rPr lang="en-US" dirty="0" smtClean="0">
                <a:solidFill>
                  <a:srgbClr val="984807"/>
                </a:solidFill>
                <a:latin typeface="AhnbergHand"/>
                <a:cs typeface="AhnbergHand"/>
              </a:rPr>
              <a:t>V4 FIB</a:t>
            </a:r>
            <a:endParaRPr lang="en-US" dirty="0">
              <a:solidFill>
                <a:srgbClr val="984807"/>
              </a:solidFill>
              <a:latin typeface="AhnbergHand"/>
              <a:cs typeface="AhnbergHand"/>
            </a:endParaRPr>
          </a:p>
        </p:txBody>
      </p:sp>
      <p:sp>
        <p:nvSpPr>
          <p:cNvPr id="44" name="TextBox 43"/>
          <p:cNvSpPr txBox="1"/>
          <p:nvPr/>
        </p:nvSpPr>
        <p:spPr>
          <a:xfrm>
            <a:off x="6150948" y="2861709"/>
            <a:ext cx="738655" cy="369332"/>
          </a:xfrm>
          <a:prstGeom prst="rect">
            <a:avLst/>
          </a:prstGeom>
          <a:noFill/>
        </p:spPr>
        <p:txBody>
          <a:bodyPr wrap="none" rtlCol="0">
            <a:spAutoFit/>
          </a:bodyPr>
          <a:lstStyle/>
          <a:p>
            <a:r>
              <a:rPr lang="en-US" dirty="0" err="1" smtClean="0">
                <a:solidFill>
                  <a:srgbClr val="B10000"/>
                </a:solidFill>
                <a:latin typeface="Powderfinger Type"/>
                <a:cs typeface="Powderfinger Type"/>
              </a:rPr>
              <a:t>Trie</a:t>
            </a:r>
            <a:endParaRPr lang="en-US" dirty="0">
              <a:solidFill>
                <a:srgbClr val="B10000"/>
              </a:solidFill>
              <a:latin typeface="Powderfinger Type"/>
              <a:cs typeface="Powderfinger Type"/>
            </a:endParaRPr>
          </a:p>
        </p:txBody>
      </p:sp>
      <p:sp>
        <p:nvSpPr>
          <p:cNvPr id="45" name="TextBox 44"/>
          <p:cNvSpPr txBox="1"/>
          <p:nvPr/>
        </p:nvSpPr>
        <p:spPr>
          <a:xfrm>
            <a:off x="5279132" y="3404414"/>
            <a:ext cx="3763221" cy="1200329"/>
          </a:xfrm>
          <a:prstGeom prst="rect">
            <a:avLst/>
          </a:prstGeom>
          <a:noFill/>
        </p:spPr>
        <p:txBody>
          <a:bodyPr wrap="none" rtlCol="0">
            <a:spAutoFit/>
          </a:bodyPr>
          <a:lstStyle/>
          <a:p>
            <a:r>
              <a:rPr lang="en-US" dirty="0" smtClean="0">
                <a:latin typeface="AhnbergHand"/>
                <a:cs typeface="AhnbergHand"/>
              </a:rPr>
              <a:t>V4: 100Mbit memory (500Mt)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200Mbit memory (1Gt)</a:t>
            </a:r>
          </a:p>
          <a:p>
            <a:endParaRPr lang="en-US" dirty="0">
              <a:latin typeface="AhnbergHand"/>
              <a:cs typeface="AhnbergHand"/>
            </a:endParaRPr>
          </a:p>
        </p:txBody>
      </p:sp>
      <p:sp>
        <p:nvSpPr>
          <p:cNvPr id="13" name="TextBox 12"/>
          <p:cNvSpPr txBox="1"/>
          <p:nvPr/>
        </p:nvSpPr>
        <p:spPr>
          <a:xfrm>
            <a:off x="4788024" y="6237312"/>
            <a:ext cx="6653407" cy="369332"/>
          </a:xfrm>
          <a:prstGeom prst="rect">
            <a:avLst/>
          </a:prstGeom>
          <a:noFill/>
        </p:spPr>
        <p:txBody>
          <a:bodyPr wrap="square" rtlCol="0">
            <a:spAutoFit/>
          </a:bodyPr>
          <a:lstStyle/>
          <a:p>
            <a:r>
              <a:rPr lang="en-US" sz="900" dirty="0" smtClean="0"/>
              <a:t>“The </a:t>
            </a:r>
            <a:r>
              <a:rPr lang="en-US" sz="900" dirty="0"/>
              <a:t>Impact of Address Allocation and Routing on </a:t>
            </a:r>
            <a:r>
              <a:rPr lang="en-US" sz="900" dirty="0" smtClean="0"/>
              <a:t>the Structure </a:t>
            </a:r>
            <a:r>
              <a:rPr lang="en-US" sz="900" dirty="0"/>
              <a:t>and </a:t>
            </a:r>
            <a:endParaRPr lang="en-US" sz="900" dirty="0" smtClean="0"/>
          </a:p>
          <a:p>
            <a:r>
              <a:rPr lang="en-US" sz="900" dirty="0" smtClean="0"/>
              <a:t>Implementation </a:t>
            </a:r>
            <a:r>
              <a:rPr lang="en-US" sz="900" dirty="0"/>
              <a:t>of Routing </a:t>
            </a:r>
            <a:r>
              <a:rPr lang="en-US" sz="900" dirty="0" smtClean="0"/>
              <a:t>Tables”, </a:t>
            </a:r>
            <a:r>
              <a:rPr lang="en-US" sz="900" dirty="0" err="1" smtClean="0"/>
              <a:t>Narayn</a:t>
            </a:r>
            <a:r>
              <a:rPr lang="en-US" sz="900" dirty="0" smtClean="0"/>
              <a:t>, </a:t>
            </a:r>
            <a:r>
              <a:rPr lang="en-US" sz="900" dirty="0" err="1" smtClean="0"/>
              <a:t>Govindan</a:t>
            </a:r>
            <a:r>
              <a:rPr lang="en-US" sz="900" dirty="0" smtClean="0"/>
              <a:t> &amp; Varghese, SIGCOMM ‘03</a:t>
            </a:r>
            <a:endParaRPr lang="en-US" sz="900" dirty="0"/>
          </a:p>
        </p:txBody>
      </p:sp>
      <p:sp>
        <p:nvSpPr>
          <p:cNvPr id="14" name="Freeform 13"/>
          <p:cNvSpPr/>
          <p:nvPr/>
        </p:nvSpPr>
        <p:spPr>
          <a:xfrm>
            <a:off x="6377173" y="4508340"/>
            <a:ext cx="1660113" cy="1849862"/>
          </a:xfrm>
          <a:custGeom>
            <a:avLst/>
            <a:gdLst>
              <a:gd name="connsiteX0" fmla="*/ 1660113 w 1660113"/>
              <a:gd name="connsiteY0" fmla="*/ 508160 h 1849862"/>
              <a:gd name="connsiteX1" fmla="*/ 1079541 w 1660113"/>
              <a:gd name="connsiteY1" fmla="*/ 54589 h 1849862"/>
              <a:gd name="connsiteX2" fmla="*/ 244970 w 1660113"/>
              <a:gd name="connsiteY2" fmla="*/ 90874 h 1849862"/>
              <a:gd name="connsiteX3" fmla="*/ 41 w 1660113"/>
              <a:gd name="connsiteY3" fmla="*/ 798446 h 1849862"/>
              <a:gd name="connsiteX4" fmla="*/ 235898 w 1660113"/>
              <a:gd name="connsiteY4" fmla="*/ 1660231 h 1849862"/>
              <a:gd name="connsiteX5" fmla="*/ 1188398 w 1660113"/>
              <a:gd name="connsiteY5" fmla="*/ 1814446 h 1849862"/>
              <a:gd name="connsiteX6" fmla="*/ 1651041 w 1660113"/>
              <a:gd name="connsiteY6" fmla="*/ 1161303 h 1849862"/>
              <a:gd name="connsiteX7" fmla="*/ 1397041 w 1660113"/>
              <a:gd name="connsiteY7" fmla="*/ 417446 h 184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113" h="1849862">
                <a:moveTo>
                  <a:pt x="1660113" y="508160"/>
                </a:moveTo>
                <a:cubicBezTo>
                  <a:pt x="1487755" y="316148"/>
                  <a:pt x="1315398" y="124137"/>
                  <a:pt x="1079541" y="54589"/>
                </a:cubicBezTo>
                <a:cubicBezTo>
                  <a:pt x="843684" y="-14959"/>
                  <a:pt x="424887" y="-33102"/>
                  <a:pt x="244970" y="90874"/>
                </a:cubicBezTo>
                <a:cubicBezTo>
                  <a:pt x="65053" y="214850"/>
                  <a:pt x="1553" y="536887"/>
                  <a:pt x="41" y="798446"/>
                </a:cubicBezTo>
                <a:cubicBezTo>
                  <a:pt x="-1471" y="1060005"/>
                  <a:pt x="37838" y="1490898"/>
                  <a:pt x="235898" y="1660231"/>
                </a:cubicBezTo>
                <a:cubicBezTo>
                  <a:pt x="433958" y="1829564"/>
                  <a:pt x="952541" y="1897601"/>
                  <a:pt x="1188398" y="1814446"/>
                </a:cubicBezTo>
                <a:cubicBezTo>
                  <a:pt x="1424255" y="1731291"/>
                  <a:pt x="1616267" y="1394136"/>
                  <a:pt x="1651041" y="1161303"/>
                </a:cubicBezTo>
                <a:cubicBezTo>
                  <a:pt x="1685815" y="928470"/>
                  <a:pt x="1397041" y="417446"/>
                  <a:pt x="1397041" y="41744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188925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Scaling the FIB</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cs typeface="AhnbergHand"/>
              </a:rPr>
              <a:t>BGP table growth is slow enough that we can continue to use simple FIB lookup in </a:t>
            </a:r>
            <a:r>
              <a:rPr lang="en-US" dirty="0" err="1" smtClean="0">
                <a:cs typeface="AhnbergHand"/>
              </a:rPr>
              <a:t>linecards</a:t>
            </a:r>
            <a:r>
              <a:rPr lang="en-US" dirty="0" smtClean="0">
                <a:cs typeface="AhnbergHand"/>
              </a:rPr>
              <a:t> without straining the state of the art in memory capacity</a:t>
            </a:r>
          </a:p>
          <a:p>
            <a:pPr marL="0" indent="0">
              <a:buNone/>
            </a:pPr>
            <a:endParaRPr lang="en-US" dirty="0">
              <a:cs typeface="AhnbergHand"/>
            </a:endParaRPr>
          </a:p>
          <a:p>
            <a:pPr marL="0" indent="0">
              <a:buNone/>
            </a:pPr>
            <a:r>
              <a:rPr lang="en-US" dirty="0" smtClean="0">
                <a:cs typeface="AhnbergHand"/>
              </a:rPr>
              <a:t>However, if it all turns horrible, there are alternatives to using a complete FIB in memory, which are at the moment variously robust and variously viable:</a:t>
            </a:r>
          </a:p>
          <a:p>
            <a:pPr marL="400050" lvl="1" indent="0">
              <a:buNone/>
            </a:pPr>
            <a:r>
              <a:rPr lang="en-US" dirty="0" smtClean="0">
                <a:cs typeface="AhnbergHand"/>
              </a:rPr>
              <a:t>FIB compression</a:t>
            </a:r>
          </a:p>
          <a:p>
            <a:pPr marL="400050" lvl="1" indent="0">
              <a:buNone/>
            </a:pPr>
            <a:r>
              <a:rPr lang="en-US" dirty="0" smtClean="0">
                <a:cs typeface="AhnbergHand"/>
              </a:rPr>
              <a:t>MPLS</a:t>
            </a:r>
          </a:p>
          <a:p>
            <a:pPr marL="400050" lvl="1" indent="0">
              <a:buNone/>
            </a:pPr>
            <a:r>
              <a:rPr lang="en-US" dirty="0" smtClean="0">
                <a:cs typeface="AhnbergHand"/>
              </a:rPr>
              <a:t>Locator/ID Separation (LISP)</a:t>
            </a:r>
          </a:p>
          <a:p>
            <a:pPr marL="400050" lvl="1" indent="0">
              <a:buNone/>
            </a:pPr>
            <a:r>
              <a:rPr lang="en-US" dirty="0" err="1" smtClean="0">
                <a:cs typeface="AhnbergHand"/>
              </a:rPr>
              <a:t>OpenFlow</a:t>
            </a:r>
            <a:r>
              <a:rPr lang="en-US" dirty="0" smtClean="0">
                <a:cs typeface="AhnbergHand"/>
              </a:rPr>
              <a:t>/Software Defined Networking (SDN)</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21825697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But it’s not just size</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It’s speed as well.</a:t>
            </a:r>
          </a:p>
          <a:p>
            <a:pPr marL="0" indent="0">
              <a:buNone/>
            </a:pPr>
            <a:r>
              <a:rPr lang="en-US" dirty="0" smtClean="0"/>
              <a:t>10Mb Ethernet had a 64 byte min packet size, plus preamble plus inter-packet spacing</a:t>
            </a:r>
          </a:p>
          <a:p>
            <a:pPr marL="0" indent="0">
              <a:buNone/>
            </a:pPr>
            <a:r>
              <a:rPr lang="en-US" dirty="0"/>
              <a:t>	</a:t>
            </a:r>
            <a:r>
              <a:rPr lang="en-US" dirty="0" smtClean="0"/>
              <a:t>=14,880 </a:t>
            </a:r>
            <a:r>
              <a:rPr lang="en-US" dirty="0" err="1" smtClean="0"/>
              <a:t>pps</a:t>
            </a:r>
            <a:endParaRPr lang="en-US" dirty="0" smtClean="0"/>
          </a:p>
          <a:p>
            <a:pPr marL="0" indent="0">
              <a:buNone/>
            </a:pPr>
            <a:r>
              <a:rPr lang="en-US" dirty="0" smtClean="0"/>
              <a:t>	=1 packet every 67usec</a:t>
            </a:r>
          </a:p>
          <a:p>
            <a:pPr marL="0" indent="0">
              <a:buNone/>
            </a:pPr>
            <a:r>
              <a:rPr lang="en-US" dirty="0"/>
              <a:t>	</a:t>
            </a:r>
            <a:endParaRPr lang="en-US" dirty="0" smtClean="0"/>
          </a:p>
          <a:p>
            <a:pPr marL="0" indent="0">
              <a:buNone/>
            </a:pPr>
            <a:r>
              <a:rPr lang="en-US" dirty="0" smtClean="0"/>
              <a:t>We’ve increased speed of circuits, but left the Ethernet framing and packet size limits largely unaltered. What does this imply for router memory?</a:t>
            </a:r>
          </a:p>
        </p:txBody>
      </p:sp>
      <p:sp>
        <p:nvSpPr>
          <p:cNvPr id="4" name="Slide Number Placeholder 3"/>
          <p:cNvSpPr>
            <a:spLocks noGrp="1"/>
          </p:cNvSpPr>
          <p:nvPr>
            <p:ph type="sldNum" sz="quarter" idx="4294967295"/>
          </p:nvPr>
        </p:nvSpPr>
        <p:spPr>
          <a:xfrm>
            <a:off x="8820472" y="6597352"/>
            <a:ext cx="288032" cy="216024"/>
          </a:xfrm>
          <a:prstGeom prst="rect">
            <a:avLst/>
          </a:prstGeom>
        </p:spPr>
        <p:txBody>
          <a:bodyPr/>
          <a:lstStyle/>
          <a:p>
            <a:fld id="{38B2A337-2C29-4402-A0A2-E290C184D5D3}" type="slidenum">
              <a:rPr lang="en-AU" kern="0" smtClean="0"/>
              <a:pPr/>
              <a:t>68</a:t>
            </a:fld>
            <a:endParaRPr lang="en-AU" kern="0" dirty="0"/>
          </a:p>
        </p:txBody>
      </p:sp>
    </p:spTree>
    <p:extLst>
      <p:ext uri="{BB962C8B-B14F-4D97-AF65-F5344CB8AC3E}">
        <p14:creationId xmlns:p14="http://schemas.microsoft.com/office/powerpoint/2010/main" val="1326369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54606" y="2116667"/>
            <a:ext cx="6996546" cy="3679151"/>
          </a:xfrm>
          <a:custGeom>
            <a:avLst/>
            <a:gdLst>
              <a:gd name="connsiteX0" fmla="*/ 0 w 6996546"/>
              <a:gd name="connsiteY0" fmla="*/ 3679151 h 3679151"/>
              <a:gd name="connsiteX1" fmla="*/ 1647152 w 6996546"/>
              <a:gd name="connsiteY1" fmla="*/ 3486727 h 3679151"/>
              <a:gd name="connsiteX2" fmla="*/ 2624667 w 6996546"/>
              <a:gd name="connsiteY2" fmla="*/ 2932545 h 3679151"/>
              <a:gd name="connsiteX3" fmla="*/ 3240424 w 6996546"/>
              <a:gd name="connsiteY3" fmla="*/ 2093575 h 3679151"/>
              <a:gd name="connsiteX4" fmla="*/ 3956242 w 6996546"/>
              <a:gd name="connsiteY4" fmla="*/ 1416242 h 3679151"/>
              <a:gd name="connsiteX5" fmla="*/ 5518727 w 6996546"/>
              <a:gd name="connsiteY5" fmla="*/ 785091 h 3679151"/>
              <a:gd name="connsiteX6" fmla="*/ 6996546 w 6996546"/>
              <a:gd name="connsiteY6" fmla="*/ 0 h 36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6546" h="3679151">
                <a:moveTo>
                  <a:pt x="0" y="3679151"/>
                </a:moveTo>
                <a:cubicBezTo>
                  <a:pt x="604854" y="3645156"/>
                  <a:pt x="1209708" y="3611161"/>
                  <a:pt x="1647152" y="3486727"/>
                </a:cubicBezTo>
                <a:cubicBezTo>
                  <a:pt x="2084596" y="3362293"/>
                  <a:pt x="2359122" y="3164737"/>
                  <a:pt x="2624667" y="2932545"/>
                </a:cubicBezTo>
                <a:cubicBezTo>
                  <a:pt x="2890212" y="2700353"/>
                  <a:pt x="3018495" y="2346292"/>
                  <a:pt x="3240424" y="2093575"/>
                </a:cubicBezTo>
                <a:cubicBezTo>
                  <a:pt x="3462353" y="1840858"/>
                  <a:pt x="3576525" y="1634323"/>
                  <a:pt x="3956242" y="1416242"/>
                </a:cubicBezTo>
                <a:cubicBezTo>
                  <a:pt x="4335959" y="1198161"/>
                  <a:pt x="5012010" y="1021131"/>
                  <a:pt x="5518727" y="785091"/>
                </a:cubicBezTo>
                <a:cubicBezTo>
                  <a:pt x="6025444" y="549051"/>
                  <a:pt x="6996546" y="0"/>
                  <a:pt x="6996546" y="0"/>
                </a:cubicBezTo>
              </a:path>
            </a:pathLst>
          </a:cu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i="1" dirty="0" err="1" smtClean="0">
                <a:solidFill>
                  <a:srgbClr val="984807"/>
                </a:solidFill>
                <a:latin typeface="Powderfinger Type"/>
                <a:cs typeface="Powderfinger Type"/>
              </a:rPr>
              <a:t>Wireline</a:t>
            </a:r>
            <a:r>
              <a:rPr lang="en-US" i="1" dirty="0" smtClean="0">
                <a:solidFill>
                  <a:srgbClr val="984807"/>
                </a:solidFill>
                <a:latin typeface="Powderfinger Type"/>
                <a:cs typeface="Powderfinger Type"/>
              </a:rPr>
              <a:t> Speed – Ethernet</a:t>
            </a:r>
            <a:endParaRPr lang="en-US" i="1" dirty="0">
              <a:solidFill>
                <a:srgbClr val="984807"/>
              </a:solidFill>
              <a:latin typeface="Powderfinger Type"/>
              <a:cs typeface="Powderfinger Type"/>
            </a:endParaRPr>
          </a:p>
        </p:txBody>
      </p:sp>
      <p:sp>
        <p:nvSpPr>
          <p:cNvPr id="4" name="Freeform 3"/>
          <p:cNvSpPr/>
          <p:nvPr/>
        </p:nvSpPr>
        <p:spPr>
          <a:xfrm>
            <a:off x="975013" y="5721102"/>
            <a:ext cx="7982852" cy="243778"/>
          </a:xfrm>
          <a:custGeom>
            <a:avLst/>
            <a:gdLst>
              <a:gd name="connsiteX0" fmla="*/ 0 w 7982852"/>
              <a:gd name="connsiteY0" fmla="*/ 166812 h 243778"/>
              <a:gd name="connsiteX1" fmla="*/ 2950712 w 7982852"/>
              <a:gd name="connsiteY1" fmla="*/ 115502 h 243778"/>
              <a:gd name="connsiteX2" fmla="*/ 5927082 w 7982852"/>
              <a:gd name="connsiteY2" fmla="*/ 192468 h 243778"/>
              <a:gd name="connsiteX3" fmla="*/ 7902777 w 7982852"/>
              <a:gd name="connsiteY3" fmla="*/ 115502 h 243778"/>
              <a:gd name="connsiteX4" fmla="*/ 7633364 w 7982852"/>
              <a:gd name="connsiteY4" fmla="*/ 52 h 243778"/>
              <a:gd name="connsiteX5" fmla="*/ 7979752 w 7982852"/>
              <a:gd name="connsiteY5" fmla="*/ 102674 h 243778"/>
              <a:gd name="connsiteX6" fmla="*/ 7812972 w 7982852"/>
              <a:gd name="connsiteY6" fmla="*/ 243778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52" h="243778">
                <a:moveTo>
                  <a:pt x="0" y="166812"/>
                </a:moveTo>
                <a:cubicBezTo>
                  <a:pt x="981432" y="139019"/>
                  <a:pt x="1962865" y="111226"/>
                  <a:pt x="2950712" y="115502"/>
                </a:cubicBezTo>
                <a:cubicBezTo>
                  <a:pt x="3938559" y="119778"/>
                  <a:pt x="5101738" y="192468"/>
                  <a:pt x="5927082" y="192468"/>
                </a:cubicBezTo>
                <a:cubicBezTo>
                  <a:pt x="6752426" y="192468"/>
                  <a:pt x="7618397" y="147571"/>
                  <a:pt x="7902777" y="115502"/>
                </a:cubicBezTo>
                <a:cubicBezTo>
                  <a:pt x="8187157" y="83433"/>
                  <a:pt x="7620535" y="2190"/>
                  <a:pt x="7633364" y="52"/>
                </a:cubicBezTo>
                <a:cubicBezTo>
                  <a:pt x="7646193" y="-2086"/>
                  <a:pt x="7949817" y="62053"/>
                  <a:pt x="7979752" y="102674"/>
                </a:cubicBezTo>
                <a:cubicBezTo>
                  <a:pt x="8009687" y="143295"/>
                  <a:pt x="7812972" y="243778"/>
                  <a:pt x="7812972" y="243778"/>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3583" y="6013391"/>
            <a:ext cx="549686" cy="276999"/>
          </a:xfrm>
          <a:prstGeom prst="rect">
            <a:avLst/>
          </a:prstGeom>
          <a:noFill/>
        </p:spPr>
        <p:txBody>
          <a:bodyPr wrap="none" rtlCol="0">
            <a:spAutoFit/>
          </a:bodyPr>
          <a:lstStyle/>
          <a:p>
            <a:r>
              <a:rPr lang="en-US" sz="1200" dirty="0" smtClean="0">
                <a:latin typeface="AhnbergHand"/>
                <a:cs typeface="AhnbergHand"/>
              </a:rPr>
              <a:t>1980</a:t>
            </a:r>
            <a:endParaRPr lang="en-US" sz="1200" dirty="0">
              <a:latin typeface="AhnbergHand"/>
              <a:cs typeface="AhnbergHand"/>
            </a:endParaRPr>
          </a:p>
        </p:txBody>
      </p:sp>
      <p:sp>
        <p:nvSpPr>
          <p:cNvPr id="6" name="TextBox 5"/>
          <p:cNvSpPr txBox="1"/>
          <p:nvPr/>
        </p:nvSpPr>
        <p:spPr>
          <a:xfrm>
            <a:off x="2678993" y="6013391"/>
            <a:ext cx="570000" cy="276999"/>
          </a:xfrm>
          <a:prstGeom prst="rect">
            <a:avLst/>
          </a:prstGeom>
          <a:noFill/>
        </p:spPr>
        <p:txBody>
          <a:bodyPr wrap="none" rtlCol="0">
            <a:spAutoFit/>
          </a:bodyPr>
          <a:lstStyle/>
          <a:p>
            <a:r>
              <a:rPr lang="en-US" sz="1200" dirty="0" smtClean="0">
                <a:latin typeface="AhnbergHand"/>
                <a:cs typeface="AhnbergHand"/>
              </a:rPr>
              <a:t>1990</a:t>
            </a:r>
            <a:endParaRPr lang="en-US" sz="1200" dirty="0">
              <a:latin typeface="AhnbergHand"/>
              <a:cs typeface="AhnbergHand"/>
            </a:endParaRPr>
          </a:p>
        </p:txBody>
      </p:sp>
      <p:sp>
        <p:nvSpPr>
          <p:cNvPr id="7" name="TextBox 6"/>
          <p:cNvSpPr txBox="1"/>
          <p:nvPr/>
        </p:nvSpPr>
        <p:spPr>
          <a:xfrm>
            <a:off x="4554403" y="6013391"/>
            <a:ext cx="622474" cy="276999"/>
          </a:xfrm>
          <a:prstGeom prst="rect">
            <a:avLst/>
          </a:prstGeom>
          <a:noFill/>
        </p:spPr>
        <p:txBody>
          <a:bodyPr wrap="none" rtlCol="0">
            <a:spAutoFit/>
          </a:bodyPr>
          <a:lstStyle/>
          <a:p>
            <a:r>
              <a:rPr lang="en-US" sz="1200" dirty="0" smtClean="0">
                <a:latin typeface="AhnbergHand"/>
                <a:cs typeface="AhnbergHand"/>
              </a:rPr>
              <a:t>2000</a:t>
            </a:r>
            <a:endParaRPr lang="en-US" sz="1200" dirty="0">
              <a:latin typeface="AhnbergHand"/>
              <a:cs typeface="AhnbergHand"/>
            </a:endParaRPr>
          </a:p>
        </p:txBody>
      </p:sp>
      <p:sp>
        <p:nvSpPr>
          <p:cNvPr id="8" name="TextBox 7"/>
          <p:cNvSpPr txBox="1"/>
          <p:nvPr/>
        </p:nvSpPr>
        <p:spPr>
          <a:xfrm>
            <a:off x="6429813" y="6013391"/>
            <a:ext cx="582211" cy="276999"/>
          </a:xfrm>
          <a:prstGeom prst="rect">
            <a:avLst/>
          </a:prstGeom>
          <a:noFill/>
        </p:spPr>
        <p:txBody>
          <a:bodyPr wrap="none" rtlCol="0">
            <a:spAutoFit/>
          </a:bodyPr>
          <a:lstStyle/>
          <a:p>
            <a:r>
              <a:rPr lang="en-US" sz="1200" dirty="0" smtClean="0">
                <a:latin typeface="AhnbergHand"/>
                <a:cs typeface="AhnbergHand"/>
              </a:rPr>
              <a:t>2010</a:t>
            </a:r>
            <a:endParaRPr lang="en-US" sz="1200" dirty="0">
              <a:latin typeface="AhnbergHand"/>
              <a:cs typeface="AhnbergHand"/>
            </a:endParaRPr>
          </a:p>
        </p:txBody>
      </p:sp>
      <p:sp>
        <p:nvSpPr>
          <p:cNvPr id="9" name="TextBox 8"/>
          <p:cNvSpPr txBox="1"/>
          <p:nvPr/>
        </p:nvSpPr>
        <p:spPr>
          <a:xfrm>
            <a:off x="8305222" y="6013391"/>
            <a:ext cx="640479" cy="276999"/>
          </a:xfrm>
          <a:prstGeom prst="rect">
            <a:avLst/>
          </a:prstGeom>
          <a:noFill/>
        </p:spPr>
        <p:txBody>
          <a:bodyPr wrap="none" rtlCol="0">
            <a:spAutoFit/>
          </a:bodyPr>
          <a:lstStyle/>
          <a:p>
            <a:r>
              <a:rPr lang="en-US" sz="1200" dirty="0" smtClean="0">
                <a:latin typeface="AhnbergHand"/>
                <a:cs typeface="AhnbergHand"/>
              </a:rPr>
              <a:t>2020</a:t>
            </a:r>
            <a:endParaRPr lang="en-US" sz="1200" dirty="0">
              <a:latin typeface="AhnbergHand"/>
              <a:cs typeface="AhnbergHand"/>
            </a:endParaRPr>
          </a:p>
        </p:txBody>
      </p:sp>
      <p:sp>
        <p:nvSpPr>
          <p:cNvPr id="10" name="Freeform 9"/>
          <p:cNvSpPr/>
          <p:nvPr/>
        </p:nvSpPr>
        <p:spPr>
          <a:xfrm>
            <a:off x="936339" y="1871047"/>
            <a:ext cx="218283" cy="4004040"/>
          </a:xfrm>
          <a:custGeom>
            <a:avLst/>
            <a:gdLst>
              <a:gd name="connsiteX0" fmla="*/ 77162 w 218283"/>
              <a:gd name="connsiteY0" fmla="*/ 4004040 h 4004040"/>
              <a:gd name="connsiteX1" fmla="*/ 64332 w 218283"/>
              <a:gd name="connsiteY1" fmla="*/ 2387752 h 4004040"/>
              <a:gd name="connsiteX2" fmla="*/ 77162 w 218283"/>
              <a:gd name="connsiteY2" fmla="*/ 168563 h 4004040"/>
              <a:gd name="connsiteX3" fmla="*/ 186 w 218283"/>
              <a:gd name="connsiteY3" fmla="*/ 386633 h 4004040"/>
              <a:gd name="connsiteX4" fmla="*/ 102820 w 218283"/>
              <a:gd name="connsiteY4" fmla="*/ 1803 h 4004040"/>
              <a:gd name="connsiteX5" fmla="*/ 218283 w 218283"/>
              <a:gd name="connsiteY5" fmla="*/ 232701 h 40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 h="4004040">
                <a:moveTo>
                  <a:pt x="77162" y="4004040"/>
                </a:moveTo>
                <a:cubicBezTo>
                  <a:pt x="70747" y="3515519"/>
                  <a:pt x="64332" y="3026998"/>
                  <a:pt x="64332" y="2387752"/>
                </a:cubicBezTo>
                <a:cubicBezTo>
                  <a:pt x="64332" y="1748506"/>
                  <a:pt x="87853" y="502083"/>
                  <a:pt x="77162" y="168563"/>
                </a:cubicBezTo>
                <a:cubicBezTo>
                  <a:pt x="66471" y="-164957"/>
                  <a:pt x="-4090" y="414426"/>
                  <a:pt x="186" y="386633"/>
                </a:cubicBezTo>
                <a:cubicBezTo>
                  <a:pt x="4462" y="358840"/>
                  <a:pt x="66470" y="27458"/>
                  <a:pt x="102820" y="1803"/>
                </a:cubicBezTo>
                <a:cubicBezTo>
                  <a:pt x="139170" y="-23852"/>
                  <a:pt x="218283" y="232701"/>
                  <a:pt x="218283" y="232701"/>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80348" y="2103749"/>
            <a:ext cx="510881" cy="307777"/>
          </a:xfrm>
          <a:prstGeom prst="rect">
            <a:avLst/>
          </a:prstGeom>
          <a:noFill/>
        </p:spPr>
        <p:txBody>
          <a:bodyPr wrap="none" rtlCol="0">
            <a:spAutoFit/>
          </a:bodyPr>
          <a:lstStyle/>
          <a:p>
            <a:r>
              <a:rPr lang="en-US" sz="1400" dirty="0" smtClean="0">
                <a:latin typeface="AhnbergHand"/>
                <a:cs typeface="AhnbergHand"/>
              </a:rPr>
              <a:t>1Tb</a:t>
            </a:r>
            <a:endParaRPr lang="en-US" sz="1400" dirty="0">
              <a:latin typeface="AhnbergHand"/>
              <a:cs typeface="AhnbergHand"/>
            </a:endParaRPr>
          </a:p>
        </p:txBody>
      </p:sp>
      <p:sp>
        <p:nvSpPr>
          <p:cNvPr id="12" name="TextBox 11"/>
          <p:cNvSpPr txBox="1"/>
          <p:nvPr/>
        </p:nvSpPr>
        <p:spPr>
          <a:xfrm>
            <a:off x="270546" y="5678340"/>
            <a:ext cx="620683" cy="307777"/>
          </a:xfrm>
          <a:prstGeom prst="rect">
            <a:avLst/>
          </a:prstGeom>
          <a:noFill/>
        </p:spPr>
        <p:txBody>
          <a:bodyPr wrap="none" rtlCol="0">
            <a:spAutoFit/>
          </a:bodyPr>
          <a:lstStyle/>
          <a:p>
            <a:r>
              <a:rPr lang="en-US" sz="1400" dirty="0" smtClean="0">
                <a:latin typeface="AhnbergHand"/>
                <a:cs typeface="AhnbergHand"/>
              </a:rPr>
              <a:t>10Mb</a:t>
            </a:r>
            <a:endParaRPr lang="en-US" sz="1400" dirty="0">
              <a:latin typeface="AhnbergHand"/>
              <a:cs typeface="AhnbergHand"/>
            </a:endParaRPr>
          </a:p>
        </p:txBody>
      </p:sp>
      <p:sp>
        <p:nvSpPr>
          <p:cNvPr id="13" name="TextBox 12"/>
          <p:cNvSpPr txBox="1"/>
          <p:nvPr/>
        </p:nvSpPr>
        <p:spPr>
          <a:xfrm>
            <a:off x="152700" y="4963421"/>
            <a:ext cx="738529" cy="307777"/>
          </a:xfrm>
          <a:prstGeom prst="rect">
            <a:avLst/>
          </a:prstGeom>
          <a:noFill/>
        </p:spPr>
        <p:txBody>
          <a:bodyPr wrap="none" rtlCol="0">
            <a:spAutoFit/>
          </a:bodyPr>
          <a:lstStyle/>
          <a:p>
            <a:r>
              <a:rPr lang="en-US" sz="1400" dirty="0" smtClean="0">
                <a:latin typeface="AhnbergHand"/>
                <a:cs typeface="AhnbergHand"/>
              </a:rPr>
              <a:t>100Mb</a:t>
            </a:r>
            <a:endParaRPr lang="en-US" sz="1400" dirty="0">
              <a:latin typeface="AhnbergHand"/>
              <a:cs typeface="AhnbergHand"/>
            </a:endParaRPr>
          </a:p>
        </p:txBody>
      </p:sp>
      <p:sp>
        <p:nvSpPr>
          <p:cNvPr id="14" name="TextBox 13"/>
          <p:cNvSpPr txBox="1"/>
          <p:nvPr/>
        </p:nvSpPr>
        <p:spPr>
          <a:xfrm>
            <a:off x="360314" y="4248503"/>
            <a:ext cx="530915" cy="307777"/>
          </a:xfrm>
          <a:prstGeom prst="rect">
            <a:avLst/>
          </a:prstGeom>
          <a:noFill/>
        </p:spPr>
        <p:txBody>
          <a:bodyPr wrap="none" rtlCol="0">
            <a:spAutoFit/>
          </a:bodyPr>
          <a:lstStyle/>
          <a:p>
            <a:r>
              <a:rPr lang="en-US" sz="1400" dirty="0" smtClean="0">
                <a:latin typeface="AhnbergHand"/>
                <a:cs typeface="AhnbergHand"/>
              </a:rPr>
              <a:t>1Gb</a:t>
            </a:r>
            <a:endParaRPr lang="en-US" sz="1400" dirty="0">
              <a:latin typeface="AhnbergHand"/>
              <a:cs typeface="AhnbergHand"/>
            </a:endParaRPr>
          </a:p>
        </p:txBody>
      </p:sp>
      <p:sp>
        <p:nvSpPr>
          <p:cNvPr id="15" name="TextBox 14"/>
          <p:cNvSpPr txBox="1"/>
          <p:nvPr/>
        </p:nvSpPr>
        <p:spPr>
          <a:xfrm>
            <a:off x="239233" y="3533585"/>
            <a:ext cx="651996" cy="307777"/>
          </a:xfrm>
          <a:prstGeom prst="rect">
            <a:avLst/>
          </a:prstGeom>
          <a:noFill/>
        </p:spPr>
        <p:txBody>
          <a:bodyPr wrap="none" rtlCol="0">
            <a:spAutoFit/>
          </a:bodyPr>
          <a:lstStyle/>
          <a:p>
            <a:r>
              <a:rPr lang="en-US" sz="1400" dirty="0" smtClean="0">
                <a:latin typeface="AhnbergHand"/>
                <a:cs typeface="AhnbergHand"/>
              </a:rPr>
              <a:t>10Gb</a:t>
            </a:r>
            <a:endParaRPr lang="en-US" sz="1400" dirty="0">
              <a:latin typeface="AhnbergHand"/>
              <a:cs typeface="AhnbergHand"/>
            </a:endParaRPr>
          </a:p>
        </p:txBody>
      </p:sp>
      <p:sp>
        <p:nvSpPr>
          <p:cNvPr id="16" name="TextBox 15"/>
          <p:cNvSpPr txBox="1"/>
          <p:nvPr/>
        </p:nvSpPr>
        <p:spPr>
          <a:xfrm>
            <a:off x="116658" y="2818667"/>
            <a:ext cx="774571" cy="307777"/>
          </a:xfrm>
          <a:prstGeom prst="rect">
            <a:avLst/>
          </a:prstGeom>
          <a:noFill/>
        </p:spPr>
        <p:txBody>
          <a:bodyPr wrap="none" rtlCol="0">
            <a:spAutoFit/>
          </a:bodyPr>
          <a:lstStyle/>
          <a:p>
            <a:r>
              <a:rPr lang="en-US" sz="1400" dirty="0" smtClean="0">
                <a:latin typeface="AhnbergHand"/>
                <a:cs typeface="AhnbergHand"/>
              </a:rPr>
              <a:t>100Gb</a:t>
            </a:r>
            <a:endParaRPr lang="en-US" sz="1400" dirty="0">
              <a:latin typeface="AhnbergHand"/>
              <a:cs typeface="AhnbergHand"/>
            </a:endParaRPr>
          </a:p>
        </p:txBody>
      </p:sp>
      <p:sp>
        <p:nvSpPr>
          <p:cNvPr id="17" name="Freeform 16"/>
          <p:cNvSpPr/>
          <p:nvPr/>
        </p:nvSpPr>
        <p:spPr>
          <a:xfrm>
            <a:off x="1142954" y="574162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Freeform 18"/>
          <p:cNvSpPr/>
          <p:nvPr/>
        </p:nvSpPr>
        <p:spPr>
          <a:xfrm>
            <a:off x="3780926" y="496431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0" name="Freeform 19"/>
          <p:cNvSpPr/>
          <p:nvPr/>
        </p:nvSpPr>
        <p:spPr>
          <a:xfrm>
            <a:off x="4382000" y="41482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Freeform 20"/>
          <p:cNvSpPr/>
          <p:nvPr/>
        </p:nvSpPr>
        <p:spPr>
          <a:xfrm>
            <a:off x="5090675" y="35416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2" name="Freeform 21"/>
          <p:cNvSpPr/>
          <p:nvPr/>
        </p:nvSpPr>
        <p:spPr>
          <a:xfrm>
            <a:off x="6515960" y="2818667"/>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3" name="Freeform 22"/>
          <p:cNvSpPr/>
          <p:nvPr/>
        </p:nvSpPr>
        <p:spPr>
          <a:xfrm>
            <a:off x="7484797" y="210374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1280701" y="5627790"/>
            <a:ext cx="1474756" cy="253916"/>
          </a:xfrm>
          <a:prstGeom prst="rect">
            <a:avLst/>
          </a:prstGeom>
          <a:noFill/>
        </p:spPr>
        <p:txBody>
          <a:bodyPr wrap="none" rtlCol="0">
            <a:spAutoFit/>
          </a:bodyPr>
          <a:lstStyle/>
          <a:p>
            <a:r>
              <a:rPr lang="en-US" sz="1050" dirty="0" smtClean="0">
                <a:latin typeface="AhnbergHand"/>
                <a:cs typeface="AhnbergHand"/>
              </a:rPr>
              <a:t>10Mb 1982/15Kpps</a:t>
            </a:r>
            <a:endParaRPr lang="en-US" sz="1050" dirty="0">
              <a:latin typeface="AhnbergHand"/>
              <a:cs typeface="AhnbergHand"/>
            </a:endParaRPr>
          </a:p>
        </p:txBody>
      </p:sp>
      <p:sp>
        <p:nvSpPr>
          <p:cNvPr id="25" name="TextBox 24"/>
          <p:cNvSpPr txBox="1"/>
          <p:nvPr/>
        </p:nvSpPr>
        <p:spPr>
          <a:xfrm>
            <a:off x="3936697" y="4936587"/>
            <a:ext cx="1819865" cy="253916"/>
          </a:xfrm>
          <a:prstGeom prst="rect">
            <a:avLst/>
          </a:prstGeom>
          <a:noFill/>
        </p:spPr>
        <p:txBody>
          <a:bodyPr wrap="none" rtlCol="0">
            <a:spAutoFit/>
          </a:bodyPr>
          <a:lstStyle/>
          <a:p>
            <a:r>
              <a:rPr lang="en-US" sz="1050" dirty="0" smtClean="0">
                <a:latin typeface="AhnbergHand"/>
                <a:cs typeface="AhnbergHand"/>
              </a:rPr>
              <a:t>100Mb 1995 / 150Kpps</a:t>
            </a:r>
            <a:endParaRPr lang="en-US" sz="1050" dirty="0">
              <a:latin typeface="AhnbergHand"/>
              <a:cs typeface="AhnbergHand"/>
            </a:endParaRPr>
          </a:p>
        </p:txBody>
      </p:sp>
      <p:sp>
        <p:nvSpPr>
          <p:cNvPr id="26" name="TextBox 25"/>
          <p:cNvSpPr txBox="1"/>
          <p:nvPr/>
        </p:nvSpPr>
        <p:spPr>
          <a:xfrm>
            <a:off x="4551718" y="4091177"/>
            <a:ext cx="1567128" cy="253916"/>
          </a:xfrm>
          <a:prstGeom prst="rect">
            <a:avLst/>
          </a:prstGeom>
          <a:noFill/>
        </p:spPr>
        <p:txBody>
          <a:bodyPr wrap="none" rtlCol="0">
            <a:spAutoFit/>
          </a:bodyPr>
          <a:lstStyle/>
          <a:p>
            <a:r>
              <a:rPr lang="en-US" sz="1050" dirty="0" smtClean="0">
                <a:latin typeface="AhnbergHand"/>
                <a:cs typeface="AhnbergHand"/>
              </a:rPr>
              <a:t>1Gb 1999 / 1.5Mpps</a:t>
            </a:r>
            <a:endParaRPr lang="en-US" sz="1050" dirty="0">
              <a:latin typeface="AhnbergHand"/>
              <a:cs typeface="AhnbergHand"/>
            </a:endParaRPr>
          </a:p>
        </p:txBody>
      </p:sp>
      <p:sp>
        <p:nvSpPr>
          <p:cNvPr id="27" name="TextBox 26"/>
          <p:cNvSpPr txBox="1"/>
          <p:nvPr/>
        </p:nvSpPr>
        <p:spPr>
          <a:xfrm>
            <a:off x="5193952" y="3517897"/>
            <a:ext cx="1695854" cy="253916"/>
          </a:xfrm>
          <a:prstGeom prst="rect">
            <a:avLst/>
          </a:prstGeom>
          <a:noFill/>
        </p:spPr>
        <p:txBody>
          <a:bodyPr wrap="none" rtlCol="0">
            <a:spAutoFit/>
          </a:bodyPr>
          <a:lstStyle/>
          <a:p>
            <a:r>
              <a:rPr lang="en-US" sz="1050" dirty="0" smtClean="0">
                <a:latin typeface="AhnbergHand"/>
                <a:cs typeface="AhnbergHand"/>
              </a:rPr>
              <a:t>10Gb 2002 / 15Mpps</a:t>
            </a:r>
            <a:endParaRPr lang="en-US" sz="1050" dirty="0">
              <a:latin typeface="AhnbergHand"/>
              <a:cs typeface="AhnbergHand"/>
            </a:endParaRPr>
          </a:p>
        </p:txBody>
      </p:sp>
      <p:sp>
        <p:nvSpPr>
          <p:cNvPr id="28" name="TextBox 27"/>
          <p:cNvSpPr txBox="1"/>
          <p:nvPr/>
        </p:nvSpPr>
        <p:spPr>
          <a:xfrm>
            <a:off x="6697931" y="2944617"/>
            <a:ext cx="2279028" cy="253916"/>
          </a:xfrm>
          <a:prstGeom prst="rect">
            <a:avLst/>
          </a:prstGeom>
          <a:noFill/>
        </p:spPr>
        <p:txBody>
          <a:bodyPr wrap="none" rtlCol="0">
            <a:spAutoFit/>
          </a:bodyPr>
          <a:lstStyle/>
          <a:p>
            <a:r>
              <a:rPr lang="en-US" sz="1050" dirty="0" smtClean="0">
                <a:latin typeface="AhnbergHand"/>
                <a:cs typeface="AhnbergHand"/>
              </a:rPr>
              <a:t>40Gb/100Gb 2010 / 150Mpps</a:t>
            </a:r>
            <a:endParaRPr lang="en-US" sz="1050" dirty="0">
              <a:latin typeface="AhnbergHand"/>
              <a:cs typeface="AhnbergHand"/>
            </a:endParaRPr>
          </a:p>
        </p:txBody>
      </p:sp>
      <p:sp>
        <p:nvSpPr>
          <p:cNvPr id="29" name="Freeform 28"/>
          <p:cNvSpPr/>
          <p:nvPr/>
        </p:nvSpPr>
        <p:spPr>
          <a:xfrm>
            <a:off x="6541366" y="298920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0" name="Freeform 29"/>
          <p:cNvSpPr/>
          <p:nvPr/>
        </p:nvSpPr>
        <p:spPr>
          <a:xfrm>
            <a:off x="7510203" y="229243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1" name="TextBox 30"/>
          <p:cNvSpPr txBox="1"/>
          <p:nvPr/>
        </p:nvSpPr>
        <p:spPr>
          <a:xfrm>
            <a:off x="7710982" y="2103749"/>
            <a:ext cx="1455908" cy="577081"/>
          </a:xfrm>
          <a:prstGeom prst="rect">
            <a:avLst/>
          </a:prstGeom>
          <a:noFill/>
        </p:spPr>
        <p:txBody>
          <a:bodyPr wrap="none" rtlCol="0">
            <a:spAutoFit/>
          </a:bodyPr>
          <a:lstStyle/>
          <a:p>
            <a:r>
              <a:rPr lang="en-US" sz="1050" dirty="0" smtClean="0">
                <a:latin typeface="AhnbergHand"/>
                <a:cs typeface="AhnbergHand"/>
              </a:rPr>
              <a:t>400Gb/1Tb 2017?</a:t>
            </a:r>
          </a:p>
          <a:p>
            <a:endParaRPr lang="en-US" sz="1050" dirty="0">
              <a:latin typeface="AhnbergHand"/>
              <a:cs typeface="AhnbergHand"/>
            </a:endParaRPr>
          </a:p>
          <a:p>
            <a:r>
              <a:rPr lang="en-US" sz="1050" dirty="0" smtClean="0">
                <a:latin typeface="AhnbergHand"/>
                <a:cs typeface="AhnbergHand"/>
              </a:rPr>
              <a:t>    1.5Gpps</a:t>
            </a:r>
            <a:endParaRPr lang="en-US" sz="1050" dirty="0">
              <a:latin typeface="AhnbergHand"/>
              <a:cs typeface="AhnbergHand"/>
            </a:endParaRPr>
          </a:p>
        </p:txBody>
      </p:sp>
    </p:spTree>
    <p:extLst>
      <p:ext uri="{BB962C8B-B14F-4D97-AF65-F5344CB8AC3E}">
        <p14:creationId xmlns:p14="http://schemas.microsoft.com/office/powerpoint/2010/main" val="1503820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route leaks happen all the time</a:t>
            </a:r>
            <a:endParaRPr lang="en-US" dirty="0"/>
          </a:p>
        </p:txBody>
      </p:sp>
      <p:sp>
        <p:nvSpPr>
          <p:cNvPr id="3" name="Content Placeholder 2"/>
          <p:cNvSpPr>
            <a:spLocks noGrp="1"/>
          </p:cNvSpPr>
          <p:nvPr>
            <p:ph idx="1"/>
          </p:nvPr>
        </p:nvSpPr>
        <p:spPr/>
        <p:txBody>
          <a:bodyPr/>
          <a:lstStyle/>
          <a:p>
            <a:pPr marL="0" indent="0">
              <a:buNone/>
            </a:pPr>
            <a:r>
              <a:rPr lang="en-US" dirty="0" smtClean="0"/>
              <a:t>Why was this one so different from the rest?</a:t>
            </a:r>
          </a:p>
        </p:txBody>
      </p:sp>
    </p:spTree>
    <p:extLst>
      <p:ext uri="{BB962C8B-B14F-4D97-AF65-F5344CB8AC3E}">
        <p14:creationId xmlns:p14="http://schemas.microsoft.com/office/powerpoint/2010/main" val="2820055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108364" y="3213023"/>
            <a:ext cx="6973454" cy="2659765"/>
          </a:xfrm>
          <a:custGeom>
            <a:avLst/>
            <a:gdLst>
              <a:gd name="connsiteX0" fmla="*/ 0 w 6973454"/>
              <a:gd name="connsiteY0" fmla="*/ 2659765 h 2659765"/>
              <a:gd name="connsiteX1" fmla="*/ 1762606 w 6973454"/>
              <a:gd name="connsiteY1" fmla="*/ 1628371 h 2659765"/>
              <a:gd name="connsiteX2" fmla="*/ 2909454 w 6973454"/>
              <a:gd name="connsiteY2" fmla="*/ 943341 h 2659765"/>
              <a:gd name="connsiteX3" fmla="*/ 4048606 w 6973454"/>
              <a:gd name="connsiteY3" fmla="*/ 358371 h 2659765"/>
              <a:gd name="connsiteX4" fmla="*/ 4779818 w 6973454"/>
              <a:gd name="connsiteY4" fmla="*/ 112068 h 2659765"/>
              <a:gd name="connsiteX5" fmla="*/ 6434666 w 6973454"/>
              <a:gd name="connsiteY5" fmla="*/ 4310 h 2659765"/>
              <a:gd name="connsiteX6" fmla="*/ 6973454 w 6973454"/>
              <a:gd name="connsiteY6" fmla="*/ 19704 h 265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3454" h="2659765">
                <a:moveTo>
                  <a:pt x="0" y="2659765"/>
                </a:moveTo>
                <a:lnTo>
                  <a:pt x="1762606" y="1628371"/>
                </a:lnTo>
                <a:cubicBezTo>
                  <a:pt x="2247515" y="1342300"/>
                  <a:pt x="2528454" y="1155008"/>
                  <a:pt x="2909454" y="943341"/>
                </a:cubicBezTo>
                <a:cubicBezTo>
                  <a:pt x="3290454" y="731674"/>
                  <a:pt x="3736879" y="496916"/>
                  <a:pt x="4048606" y="358371"/>
                </a:cubicBezTo>
                <a:cubicBezTo>
                  <a:pt x="4360333" y="219826"/>
                  <a:pt x="4382141" y="171078"/>
                  <a:pt x="4779818" y="112068"/>
                </a:cubicBezTo>
                <a:cubicBezTo>
                  <a:pt x="5177495" y="53058"/>
                  <a:pt x="6069060" y="19704"/>
                  <a:pt x="6434666" y="4310"/>
                </a:cubicBezTo>
                <a:cubicBezTo>
                  <a:pt x="6800272" y="-11084"/>
                  <a:pt x="6973454" y="19704"/>
                  <a:pt x="6973454" y="19704"/>
                </a:cubicBezTo>
              </a:path>
            </a:pathLst>
          </a:cu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i="1" dirty="0" smtClean="0">
                <a:solidFill>
                  <a:srgbClr val="984807"/>
                </a:solidFill>
                <a:cs typeface="Powderfinger Type"/>
              </a:rPr>
              <a:t>Clock</a:t>
            </a:r>
            <a:r>
              <a:rPr lang="en-US" i="1" dirty="0" smtClean="0">
                <a:solidFill>
                  <a:srgbClr val="984807"/>
                </a:solidFill>
                <a:latin typeface="Powderfinger Type"/>
                <a:cs typeface="Powderfinger Type"/>
              </a:rPr>
              <a:t> Speed – Processors</a:t>
            </a:r>
            <a:endParaRPr lang="en-US" i="1" dirty="0">
              <a:solidFill>
                <a:srgbClr val="984807"/>
              </a:solidFill>
              <a:latin typeface="Powderfinger Type"/>
              <a:cs typeface="Powderfinger Type"/>
            </a:endParaRPr>
          </a:p>
        </p:txBody>
      </p:sp>
      <p:sp>
        <p:nvSpPr>
          <p:cNvPr id="4" name="Freeform 3"/>
          <p:cNvSpPr/>
          <p:nvPr/>
        </p:nvSpPr>
        <p:spPr>
          <a:xfrm>
            <a:off x="975013" y="5721102"/>
            <a:ext cx="7982852" cy="243778"/>
          </a:xfrm>
          <a:custGeom>
            <a:avLst/>
            <a:gdLst>
              <a:gd name="connsiteX0" fmla="*/ 0 w 7982852"/>
              <a:gd name="connsiteY0" fmla="*/ 166812 h 243778"/>
              <a:gd name="connsiteX1" fmla="*/ 2950712 w 7982852"/>
              <a:gd name="connsiteY1" fmla="*/ 115502 h 243778"/>
              <a:gd name="connsiteX2" fmla="*/ 5927082 w 7982852"/>
              <a:gd name="connsiteY2" fmla="*/ 192468 h 243778"/>
              <a:gd name="connsiteX3" fmla="*/ 7902777 w 7982852"/>
              <a:gd name="connsiteY3" fmla="*/ 115502 h 243778"/>
              <a:gd name="connsiteX4" fmla="*/ 7633364 w 7982852"/>
              <a:gd name="connsiteY4" fmla="*/ 52 h 243778"/>
              <a:gd name="connsiteX5" fmla="*/ 7979752 w 7982852"/>
              <a:gd name="connsiteY5" fmla="*/ 102674 h 243778"/>
              <a:gd name="connsiteX6" fmla="*/ 7812972 w 7982852"/>
              <a:gd name="connsiteY6" fmla="*/ 243778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52" h="243778">
                <a:moveTo>
                  <a:pt x="0" y="166812"/>
                </a:moveTo>
                <a:cubicBezTo>
                  <a:pt x="981432" y="139019"/>
                  <a:pt x="1962865" y="111226"/>
                  <a:pt x="2950712" y="115502"/>
                </a:cubicBezTo>
                <a:cubicBezTo>
                  <a:pt x="3938559" y="119778"/>
                  <a:pt x="5101738" y="192468"/>
                  <a:pt x="5927082" y="192468"/>
                </a:cubicBezTo>
                <a:cubicBezTo>
                  <a:pt x="6752426" y="192468"/>
                  <a:pt x="7618397" y="147571"/>
                  <a:pt x="7902777" y="115502"/>
                </a:cubicBezTo>
                <a:cubicBezTo>
                  <a:pt x="8187157" y="83433"/>
                  <a:pt x="7620535" y="2190"/>
                  <a:pt x="7633364" y="52"/>
                </a:cubicBezTo>
                <a:cubicBezTo>
                  <a:pt x="7646193" y="-2086"/>
                  <a:pt x="7949817" y="62053"/>
                  <a:pt x="7979752" y="102674"/>
                </a:cubicBezTo>
                <a:cubicBezTo>
                  <a:pt x="8009687" y="143295"/>
                  <a:pt x="7812972" y="243778"/>
                  <a:pt x="7812972" y="243778"/>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3583" y="6013391"/>
            <a:ext cx="549686" cy="276999"/>
          </a:xfrm>
          <a:prstGeom prst="rect">
            <a:avLst/>
          </a:prstGeom>
          <a:noFill/>
        </p:spPr>
        <p:txBody>
          <a:bodyPr wrap="none" rtlCol="0">
            <a:spAutoFit/>
          </a:bodyPr>
          <a:lstStyle/>
          <a:p>
            <a:r>
              <a:rPr lang="en-US" sz="1200" dirty="0" smtClean="0">
                <a:latin typeface="AhnbergHand"/>
                <a:cs typeface="AhnbergHand"/>
              </a:rPr>
              <a:t>1980</a:t>
            </a:r>
            <a:endParaRPr lang="en-US" sz="1200" dirty="0">
              <a:latin typeface="AhnbergHand"/>
              <a:cs typeface="AhnbergHand"/>
            </a:endParaRPr>
          </a:p>
        </p:txBody>
      </p:sp>
      <p:sp>
        <p:nvSpPr>
          <p:cNvPr id="6" name="TextBox 5"/>
          <p:cNvSpPr txBox="1"/>
          <p:nvPr/>
        </p:nvSpPr>
        <p:spPr>
          <a:xfrm>
            <a:off x="2678993" y="6013391"/>
            <a:ext cx="570000" cy="276999"/>
          </a:xfrm>
          <a:prstGeom prst="rect">
            <a:avLst/>
          </a:prstGeom>
          <a:noFill/>
        </p:spPr>
        <p:txBody>
          <a:bodyPr wrap="none" rtlCol="0">
            <a:spAutoFit/>
          </a:bodyPr>
          <a:lstStyle/>
          <a:p>
            <a:r>
              <a:rPr lang="en-US" sz="1200" dirty="0" smtClean="0">
                <a:latin typeface="AhnbergHand"/>
                <a:cs typeface="AhnbergHand"/>
              </a:rPr>
              <a:t>1990</a:t>
            </a:r>
            <a:endParaRPr lang="en-US" sz="1200" dirty="0">
              <a:latin typeface="AhnbergHand"/>
              <a:cs typeface="AhnbergHand"/>
            </a:endParaRPr>
          </a:p>
        </p:txBody>
      </p:sp>
      <p:sp>
        <p:nvSpPr>
          <p:cNvPr id="7" name="TextBox 6"/>
          <p:cNvSpPr txBox="1"/>
          <p:nvPr/>
        </p:nvSpPr>
        <p:spPr>
          <a:xfrm>
            <a:off x="4554403" y="6013391"/>
            <a:ext cx="622474" cy="276999"/>
          </a:xfrm>
          <a:prstGeom prst="rect">
            <a:avLst/>
          </a:prstGeom>
          <a:noFill/>
        </p:spPr>
        <p:txBody>
          <a:bodyPr wrap="none" rtlCol="0">
            <a:spAutoFit/>
          </a:bodyPr>
          <a:lstStyle/>
          <a:p>
            <a:r>
              <a:rPr lang="en-US" sz="1200" dirty="0" smtClean="0">
                <a:latin typeface="AhnbergHand"/>
                <a:cs typeface="AhnbergHand"/>
              </a:rPr>
              <a:t>2000</a:t>
            </a:r>
            <a:endParaRPr lang="en-US" sz="1200" dirty="0">
              <a:latin typeface="AhnbergHand"/>
              <a:cs typeface="AhnbergHand"/>
            </a:endParaRPr>
          </a:p>
        </p:txBody>
      </p:sp>
      <p:sp>
        <p:nvSpPr>
          <p:cNvPr id="8" name="TextBox 7"/>
          <p:cNvSpPr txBox="1"/>
          <p:nvPr/>
        </p:nvSpPr>
        <p:spPr>
          <a:xfrm>
            <a:off x="6429813" y="6013391"/>
            <a:ext cx="582211" cy="276999"/>
          </a:xfrm>
          <a:prstGeom prst="rect">
            <a:avLst/>
          </a:prstGeom>
          <a:noFill/>
        </p:spPr>
        <p:txBody>
          <a:bodyPr wrap="none" rtlCol="0">
            <a:spAutoFit/>
          </a:bodyPr>
          <a:lstStyle/>
          <a:p>
            <a:r>
              <a:rPr lang="en-US" sz="1200" dirty="0" smtClean="0">
                <a:latin typeface="AhnbergHand"/>
                <a:cs typeface="AhnbergHand"/>
              </a:rPr>
              <a:t>2010</a:t>
            </a:r>
            <a:endParaRPr lang="en-US" sz="1200" dirty="0">
              <a:latin typeface="AhnbergHand"/>
              <a:cs typeface="AhnbergHand"/>
            </a:endParaRPr>
          </a:p>
        </p:txBody>
      </p:sp>
      <p:sp>
        <p:nvSpPr>
          <p:cNvPr id="9" name="TextBox 8"/>
          <p:cNvSpPr txBox="1"/>
          <p:nvPr/>
        </p:nvSpPr>
        <p:spPr>
          <a:xfrm>
            <a:off x="8305222" y="6013391"/>
            <a:ext cx="640479" cy="276999"/>
          </a:xfrm>
          <a:prstGeom prst="rect">
            <a:avLst/>
          </a:prstGeom>
          <a:noFill/>
        </p:spPr>
        <p:txBody>
          <a:bodyPr wrap="none" rtlCol="0">
            <a:spAutoFit/>
          </a:bodyPr>
          <a:lstStyle/>
          <a:p>
            <a:r>
              <a:rPr lang="en-US" sz="1200" dirty="0" smtClean="0">
                <a:latin typeface="AhnbergHand"/>
                <a:cs typeface="AhnbergHand"/>
              </a:rPr>
              <a:t>2020</a:t>
            </a:r>
            <a:endParaRPr lang="en-US" sz="1200" dirty="0">
              <a:latin typeface="AhnbergHand"/>
              <a:cs typeface="AhnbergHand"/>
            </a:endParaRPr>
          </a:p>
        </p:txBody>
      </p:sp>
      <p:sp>
        <p:nvSpPr>
          <p:cNvPr id="10" name="Freeform 9"/>
          <p:cNvSpPr/>
          <p:nvPr/>
        </p:nvSpPr>
        <p:spPr>
          <a:xfrm>
            <a:off x="936339" y="1871047"/>
            <a:ext cx="218283" cy="4004040"/>
          </a:xfrm>
          <a:custGeom>
            <a:avLst/>
            <a:gdLst>
              <a:gd name="connsiteX0" fmla="*/ 77162 w 218283"/>
              <a:gd name="connsiteY0" fmla="*/ 4004040 h 4004040"/>
              <a:gd name="connsiteX1" fmla="*/ 64332 w 218283"/>
              <a:gd name="connsiteY1" fmla="*/ 2387752 h 4004040"/>
              <a:gd name="connsiteX2" fmla="*/ 77162 w 218283"/>
              <a:gd name="connsiteY2" fmla="*/ 168563 h 4004040"/>
              <a:gd name="connsiteX3" fmla="*/ 186 w 218283"/>
              <a:gd name="connsiteY3" fmla="*/ 386633 h 4004040"/>
              <a:gd name="connsiteX4" fmla="*/ 102820 w 218283"/>
              <a:gd name="connsiteY4" fmla="*/ 1803 h 4004040"/>
              <a:gd name="connsiteX5" fmla="*/ 218283 w 218283"/>
              <a:gd name="connsiteY5" fmla="*/ 232701 h 40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 h="4004040">
                <a:moveTo>
                  <a:pt x="77162" y="4004040"/>
                </a:moveTo>
                <a:cubicBezTo>
                  <a:pt x="70747" y="3515519"/>
                  <a:pt x="64332" y="3026998"/>
                  <a:pt x="64332" y="2387752"/>
                </a:cubicBezTo>
                <a:cubicBezTo>
                  <a:pt x="64332" y="1748506"/>
                  <a:pt x="87853" y="502083"/>
                  <a:pt x="77162" y="168563"/>
                </a:cubicBezTo>
                <a:cubicBezTo>
                  <a:pt x="66471" y="-164957"/>
                  <a:pt x="-4090" y="414426"/>
                  <a:pt x="186" y="386633"/>
                </a:cubicBezTo>
                <a:cubicBezTo>
                  <a:pt x="4462" y="358840"/>
                  <a:pt x="66470" y="27458"/>
                  <a:pt x="102820" y="1803"/>
                </a:cubicBezTo>
                <a:cubicBezTo>
                  <a:pt x="139170" y="-23852"/>
                  <a:pt x="218283" y="232701"/>
                  <a:pt x="218283" y="232701"/>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18650" y="2103749"/>
            <a:ext cx="891494" cy="307777"/>
          </a:xfrm>
          <a:prstGeom prst="rect">
            <a:avLst/>
          </a:prstGeom>
          <a:noFill/>
        </p:spPr>
        <p:txBody>
          <a:bodyPr wrap="none" rtlCol="0">
            <a:spAutoFit/>
          </a:bodyPr>
          <a:lstStyle/>
          <a:p>
            <a:r>
              <a:rPr lang="en-US" sz="1400" dirty="0" smtClean="0">
                <a:latin typeface="AhnbergHand"/>
                <a:cs typeface="AhnbergHand"/>
              </a:rPr>
              <a:t>100Ghz</a:t>
            </a:r>
            <a:endParaRPr lang="en-US" sz="1400" dirty="0">
              <a:latin typeface="AhnbergHand"/>
              <a:cs typeface="AhnbergHand"/>
            </a:endParaRPr>
          </a:p>
        </p:txBody>
      </p:sp>
      <p:sp>
        <p:nvSpPr>
          <p:cNvPr id="12" name="TextBox 11"/>
          <p:cNvSpPr txBox="1"/>
          <p:nvPr/>
        </p:nvSpPr>
        <p:spPr>
          <a:xfrm>
            <a:off x="270546" y="5678340"/>
            <a:ext cx="610700" cy="307777"/>
          </a:xfrm>
          <a:prstGeom prst="rect">
            <a:avLst/>
          </a:prstGeom>
          <a:noFill/>
        </p:spPr>
        <p:txBody>
          <a:bodyPr wrap="none" rtlCol="0">
            <a:spAutoFit/>
          </a:bodyPr>
          <a:lstStyle/>
          <a:p>
            <a:r>
              <a:rPr lang="en-US" sz="1400" dirty="0" smtClean="0">
                <a:latin typeface="AhnbergHand"/>
                <a:cs typeface="AhnbergHand"/>
              </a:rPr>
              <a:t>1Mhz</a:t>
            </a:r>
            <a:endParaRPr lang="en-US" sz="1400" dirty="0">
              <a:latin typeface="AhnbergHand"/>
              <a:cs typeface="AhnbergHand"/>
            </a:endParaRPr>
          </a:p>
        </p:txBody>
      </p:sp>
      <p:sp>
        <p:nvSpPr>
          <p:cNvPr id="13" name="TextBox 12"/>
          <p:cNvSpPr txBox="1"/>
          <p:nvPr/>
        </p:nvSpPr>
        <p:spPr>
          <a:xfrm>
            <a:off x="152700" y="4963421"/>
            <a:ext cx="736099" cy="307777"/>
          </a:xfrm>
          <a:prstGeom prst="rect">
            <a:avLst/>
          </a:prstGeom>
          <a:noFill/>
        </p:spPr>
        <p:txBody>
          <a:bodyPr wrap="none" rtlCol="0">
            <a:spAutoFit/>
          </a:bodyPr>
          <a:lstStyle/>
          <a:p>
            <a:r>
              <a:rPr lang="en-US" sz="1400" dirty="0" smtClean="0">
                <a:latin typeface="AhnbergHand"/>
                <a:cs typeface="AhnbergHand"/>
              </a:rPr>
              <a:t>10Mhz</a:t>
            </a:r>
            <a:endParaRPr lang="en-US" sz="1400" dirty="0">
              <a:latin typeface="AhnbergHand"/>
              <a:cs typeface="AhnbergHand"/>
            </a:endParaRPr>
          </a:p>
        </p:txBody>
      </p:sp>
      <p:sp>
        <p:nvSpPr>
          <p:cNvPr id="14" name="TextBox 13"/>
          <p:cNvSpPr txBox="1"/>
          <p:nvPr/>
        </p:nvSpPr>
        <p:spPr>
          <a:xfrm>
            <a:off x="106313" y="4248503"/>
            <a:ext cx="855585" cy="307777"/>
          </a:xfrm>
          <a:prstGeom prst="rect">
            <a:avLst/>
          </a:prstGeom>
          <a:noFill/>
        </p:spPr>
        <p:txBody>
          <a:bodyPr wrap="none" rtlCol="0">
            <a:spAutoFit/>
          </a:bodyPr>
          <a:lstStyle/>
          <a:p>
            <a:r>
              <a:rPr lang="en-US" sz="1400" dirty="0" smtClean="0">
                <a:latin typeface="AhnbergHand"/>
                <a:cs typeface="AhnbergHand"/>
              </a:rPr>
              <a:t>100Mhz</a:t>
            </a:r>
            <a:endParaRPr lang="en-US" sz="1400" dirty="0">
              <a:latin typeface="AhnbergHand"/>
              <a:cs typeface="AhnbergHand"/>
            </a:endParaRPr>
          </a:p>
        </p:txBody>
      </p:sp>
      <p:sp>
        <p:nvSpPr>
          <p:cNvPr id="15" name="TextBox 14"/>
          <p:cNvSpPr txBox="1"/>
          <p:nvPr/>
        </p:nvSpPr>
        <p:spPr>
          <a:xfrm>
            <a:off x="239233" y="3533585"/>
            <a:ext cx="659155" cy="307777"/>
          </a:xfrm>
          <a:prstGeom prst="rect">
            <a:avLst/>
          </a:prstGeom>
          <a:noFill/>
        </p:spPr>
        <p:txBody>
          <a:bodyPr wrap="none" rtlCol="0">
            <a:spAutoFit/>
          </a:bodyPr>
          <a:lstStyle/>
          <a:p>
            <a:r>
              <a:rPr lang="en-US" sz="1400" dirty="0" smtClean="0">
                <a:latin typeface="AhnbergHand"/>
                <a:cs typeface="AhnbergHand"/>
              </a:rPr>
              <a:t>1GHz</a:t>
            </a:r>
            <a:endParaRPr lang="en-US" sz="1400" dirty="0">
              <a:latin typeface="AhnbergHand"/>
              <a:cs typeface="AhnbergHand"/>
            </a:endParaRPr>
          </a:p>
        </p:txBody>
      </p:sp>
      <p:sp>
        <p:nvSpPr>
          <p:cNvPr id="16" name="TextBox 15"/>
          <p:cNvSpPr txBox="1"/>
          <p:nvPr/>
        </p:nvSpPr>
        <p:spPr>
          <a:xfrm>
            <a:off x="116658" y="2818667"/>
            <a:ext cx="774975" cy="307777"/>
          </a:xfrm>
          <a:prstGeom prst="rect">
            <a:avLst/>
          </a:prstGeom>
          <a:noFill/>
        </p:spPr>
        <p:txBody>
          <a:bodyPr wrap="none" rtlCol="0">
            <a:spAutoFit/>
          </a:bodyPr>
          <a:lstStyle/>
          <a:p>
            <a:r>
              <a:rPr lang="en-US" sz="1400" dirty="0" smtClean="0">
                <a:latin typeface="AhnbergHand"/>
                <a:cs typeface="AhnbergHand"/>
              </a:rPr>
              <a:t>10GHz</a:t>
            </a:r>
            <a:endParaRPr lang="en-US" sz="1400" dirty="0">
              <a:latin typeface="AhnbergHand"/>
              <a:cs typeface="AhnbergHand"/>
            </a:endParaRPr>
          </a:p>
        </p:txBody>
      </p:sp>
      <p:sp>
        <p:nvSpPr>
          <p:cNvPr id="17" name="Freeform 16"/>
          <p:cNvSpPr/>
          <p:nvPr/>
        </p:nvSpPr>
        <p:spPr>
          <a:xfrm>
            <a:off x="1142954" y="574162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Freeform 18"/>
          <p:cNvSpPr/>
          <p:nvPr/>
        </p:nvSpPr>
        <p:spPr>
          <a:xfrm>
            <a:off x="3316296" y="441475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Freeform 20"/>
          <p:cNvSpPr/>
          <p:nvPr/>
        </p:nvSpPr>
        <p:spPr>
          <a:xfrm>
            <a:off x="4936735" y="35416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1280701" y="5627790"/>
            <a:ext cx="1327313" cy="253916"/>
          </a:xfrm>
          <a:prstGeom prst="rect">
            <a:avLst/>
          </a:prstGeom>
          <a:noFill/>
        </p:spPr>
        <p:txBody>
          <a:bodyPr wrap="none" rtlCol="0">
            <a:spAutoFit/>
          </a:bodyPr>
          <a:lstStyle/>
          <a:p>
            <a:r>
              <a:rPr lang="en-US" sz="1050" dirty="0" smtClean="0">
                <a:latin typeface="AhnbergHand"/>
                <a:cs typeface="AhnbergHand"/>
              </a:rPr>
              <a:t>8080 2Mhz 1981</a:t>
            </a:r>
            <a:endParaRPr lang="en-US" sz="1050" dirty="0">
              <a:latin typeface="AhnbergHand"/>
              <a:cs typeface="AhnbergHand"/>
            </a:endParaRPr>
          </a:p>
        </p:txBody>
      </p:sp>
      <p:sp>
        <p:nvSpPr>
          <p:cNvPr id="25" name="TextBox 24"/>
          <p:cNvSpPr txBox="1"/>
          <p:nvPr/>
        </p:nvSpPr>
        <p:spPr>
          <a:xfrm>
            <a:off x="3472067" y="4387026"/>
            <a:ext cx="1765603" cy="253916"/>
          </a:xfrm>
          <a:prstGeom prst="rect">
            <a:avLst/>
          </a:prstGeom>
          <a:noFill/>
        </p:spPr>
        <p:txBody>
          <a:bodyPr wrap="none" rtlCol="0">
            <a:spAutoFit/>
          </a:bodyPr>
          <a:lstStyle/>
          <a:p>
            <a:r>
              <a:rPr lang="en-US" sz="1050" dirty="0" smtClean="0">
                <a:latin typeface="AhnbergHand"/>
                <a:cs typeface="AhnbergHand"/>
              </a:rPr>
              <a:t>Dec Alpha 100Mz 1992</a:t>
            </a:r>
            <a:endParaRPr lang="en-US" sz="1050" dirty="0">
              <a:latin typeface="AhnbergHand"/>
              <a:cs typeface="AhnbergHand"/>
            </a:endParaRPr>
          </a:p>
        </p:txBody>
      </p:sp>
      <p:sp>
        <p:nvSpPr>
          <p:cNvPr id="27" name="TextBox 26"/>
          <p:cNvSpPr txBox="1"/>
          <p:nvPr/>
        </p:nvSpPr>
        <p:spPr>
          <a:xfrm>
            <a:off x="5040012" y="3517897"/>
            <a:ext cx="1365687" cy="253916"/>
          </a:xfrm>
          <a:prstGeom prst="rect">
            <a:avLst/>
          </a:prstGeom>
          <a:noFill/>
        </p:spPr>
        <p:txBody>
          <a:bodyPr wrap="none" rtlCol="0">
            <a:spAutoFit/>
          </a:bodyPr>
          <a:lstStyle/>
          <a:p>
            <a:r>
              <a:rPr lang="en-US" sz="1050" dirty="0" smtClean="0">
                <a:latin typeface="AhnbergHand"/>
                <a:cs typeface="AhnbergHand"/>
              </a:rPr>
              <a:t>AMD 1GHz 2000</a:t>
            </a:r>
            <a:endParaRPr lang="en-US" sz="1050" dirty="0">
              <a:latin typeface="AhnbergHand"/>
              <a:cs typeface="AhnbergHand"/>
            </a:endParaRPr>
          </a:p>
        </p:txBody>
      </p:sp>
      <p:sp>
        <p:nvSpPr>
          <p:cNvPr id="28" name="TextBox 27"/>
          <p:cNvSpPr txBox="1"/>
          <p:nvPr/>
        </p:nvSpPr>
        <p:spPr>
          <a:xfrm>
            <a:off x="5559223" y="3211574"/>
            <a:ext cx="1297289" cy="253916"/>
          </a:xfrm>
          <a:prstGeom prst="rect">
            <a:avLst/>
          </a:prstGeom>
          <a:noFill/>
        </p:spPr>
        <p:txBody>
          <a:bodyPr wrap="none" rtlCol="0">
            <a:spAutoFit/>
          </a:bodyPr>
          <a:lstStyle/>
          <a:p>
            <a:r>
              <a:rPr lang="en-US" sz="1050" dirty="0" smtClean="0">
                <a:latin typeface="AhnbergHand"/>
                <a:cs typeface="AhnbergHand"/>
              </a:rPr>
              <a:t>P4 3Ghz 2002</a:t>
            </a:r>
            <a:endParaRPr lang="en-US" sz="1050" dirty="0">
              <a:latin typeface="AhnbergHand"/>
              <a:cs typeface="AhnbergHand"/>
            </a:endParaRPr>
          </a:p>
        </p:txBody>
      </p:sp>
      <p:sp>
        <p:nvSpPr>
          <p:cNvPr id="29" name="Freeform 28"/>
          <p:cNvSpPr/>
          <p:nvPr/>
        </p:nvSpPr>
        <p:spPr>
          <a:xfrm>
            <a:off x="5402658" y="3256166"/>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2" name="TextBox 31"/>
          <p:cNvSpPr txBox="1"/>
          <p:nvPr/>
        </p:nvSpPr>
        <p:spPr>
          <a:xfrm>
            <a:off x="7209835" y="3110008"/>
            <a:ext cx="1694372" cy="253916"/>
          </a:xfrm>
          <a:prstGeom prst="rect">
            <a:avLst/>
          </a:prstGeom>
          <a:noFill/>
        </p:spPr>
        <p:txBody>
          <a:bodyPr wrap="none" rtlCol="0">
            <a:spAutoFit/>
          </a:bodyPr>
          <a:lstStyle/>
          <a:p>
            <a:r>
              <a:rPr lang="en-US" sz="1050" dirty="0" smtClean="0">
                <a:latin typeface="AhnbergHand"/>
                <a:cs typeface="AhnbergHand"/>
              </a:rPr>
              <a:t>zEC12 5.5Ghz 2012</a:t>
            </a:r>
            <a:endParaRPr lang="en-US" sz="1050" dirty="0">
              <a:latin typeface="AhnbergHand"/>
              <a:cs typeface="AhnbergHand"/>
            </a:endParaRPr>
          </a:p>
        </p:txBody>
      </p:sp>
      <p:sp>
        <p:nvSpPr>
          <p:cNvPr id="33" name="Freeform 32"/>
          <p:cNvSpPr/>
          <p:nvPr/>
        </p:nvSpPr>
        <p:spPr>
          <a:xfrm>
            <a:off x="7053270" y="3154600"/>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91020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solidFill>
                  <a:srgbClr val="984807"/>
                </a:solidFill>
                <a:cs typeface="Powderfinger Type"/>
              </a:rPr>
              <a:t>Clock</a:t>
            </a:r>
            <a:r>
              <a:rPr lang="en-US" i="1" dirty="0" smtClean="0">
                <a:solidFill>
                  <a:srgbClr val="984807"/>
                </a:solidFill>
                <a:latin typeface="Powderfinger Type"/>
                <a:cs typeface="Powderfinger Type"/>
              </a:rPr>
              <a:t> Speed – Processors</a:t>
            </a:r>
            <a:endParaRPr lang="en-US" i="1" dirty="0">
              <a:solidFill>
                <a:srgbClr val="984807"/>
              </a:solidFill>
              <a:latin typeface="Powderfinger Type"/>
              <a:cs typeface="Powderfinger Type"/>
            </a:endParaRPr>
          </a:p>
        </p:txBody>
      </p:sp>
      <p:pic>
        <p:nvPicPr>
          <p:cNvPr id="3" name="Picture 2"/>
          <p:cNvPicPr>
            <a:picLocks noChangeAspect="1"/>
          </p:cNvPicPr>
          <p:nvPr/>
        </p:nvPicPr>
        <p:blipFill>
          <a:blip r:embed="rId2"/>
          <a:stretch>
            <a:fillRect/>
          </a:stretch>
        </p:blipFill>
        <p:spPr>
          <a:xfrm>
            <a:off x="495300" y="1574800"/>
            <a:ext cx="8191500" cy="5283200"/>
          </a:xfrm>
          <a:prstGeom prst="rect">
            <a:avLst/>
          </a:prstGeom>
        </p:spPr>
      </p:pic>
    </p:spTree>
    <p:extLst>
      <p:ext uri="{BB962C8B-B14F-4D97-AF65-F5344CB8AC3E}">
        <p14:creationId xmlns:p14="http://schemas.microsoft.com/office/powerpoint/2010/main" val="16173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a:t>
            </a:r>
            <a:r>
              <a:rPr lang="en-US" dirty="0" err="1" smtClean="0"/>
              <a:t>vs</a:t>
            </a:r>
            <a:r>
              <a:rPr lang="en-US" dirty="0" smtClean="0"/>
              <a:t> Memory Speed</a:t>
            </a:r>
            <a:endParaRPr lang="en-US" dirty="0"/>
          </a:p>
        </p:txBody>
      </p:sp>
      <p:pic>
        <p:nvPicPr>
          <p:cNvPr id="6" name="Content Placeholder 5"/>
          <p:cNvPicPr>
            <a:picLocks noGrp="1" noChangeAspect="1"/>
          </p:cNvPicPr>
          <p:nvPr>
            <p:ph idx="1"/>
          </p:nvPr>
        </p:nvPicPr>
        <p:blipFill rotWithShape="1">
          <a:blip r:embed="rId2"/>
          <a:srcRect l="2581" t="10280" r="898" b="9818"/>
          <a:stretch/>
        </p:blipFill>
        <p:spPr>
          <a:xfrm>
            <a:off x="669636" y="1754909"/>
            <a:ext cx="7943273" cy="4241030"/>
          </a:xfrm>
        </p:spPr>
      </p:pic>
    </p:spTree>
    <p:extLst>
      <p:ext uri="{BB962C8B-B14F-4D97-AF65-F5344CB8AC3E}">
        <p14:creationId xmlns:p14="http://schemas.microsoft.com/office/powerpoint/2010/main" val="4562994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Speed, Speed, Speed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a:xfrm>
            <a:off x="467544" y="1340768"/>
            <a:ext cx="8793990" cy="4441371"/>
          </a:xfrm>
        </p:spPr>
        <p:txBody>
          <a:bodyPr>
            <a:normAutofit/>
          </a:bodyPr>
          <a:lstStyle/>
          <a:p>
            <a:pPr marL="0" indent="0">
              <a:buNone/>
            </a:pPr>
            <a:r>
              <a:rPr lang="en-US" sz="2400" dirty="0" smtClean="0">
                <a:cs typeface="AhnbergHand"/>
              </a:rPr>
              <a:t>What memory speeds are necessary to sustain a maximal packet rate?</a:t>
            </a:r>
          </a:p>
          <a:p>
            <a:pPr marL="0" indent="0">
              <a:buNone/>
            </a:pPr>
            <a:endParaRPr lang="en-US" sz="2400" dirty="0" smtClean="0">
              <a:latin typeface="AhnbergHand"/>
              <a:cs typeface="AhnbergHand"/>
            </a:endParaRPr>
          </a:p>
          <a:p>
            <a:pPr marL="0" indent="0">
              <a:buNone/>
            </a:pPr>
            <a:r>
              <a:rPr lang="en-US" sz="2400" dirty="0" smtClean="0">
                <a:latin typeface="AhnbergHand"/>
                <a:cs typeface="AhnbergHand"/>
              </a:rPr>
              <a:t>100GE    150Mpps    6.7ns per packet</a:t>
            </a:r>
          </a:p>
          <a:p>
            <a:pPr marL="0" indent="0">
              <a:buNone/>
            </a:pPr>
            <a:endParaRPr lang="en-US" sz="2400" dirty="0">
              <a:latin typeface="AhnbergHand"/>
              <a:cs typeface="AhnbergHand"/>
            </a:endParaRPr>
          </a:p>
          <a:p>
            <a:pPr marL="0" indent="0">
              <a:buNone/>
            </a:pPr>
            <a:r>
              <a:rPr lang="en-US" sz="2400" dirty="0" smtClean="0">
                <a:latin typeface="AhnbergHand"/>
                <a:cs typeface="AhnbergHand"/>
              </a:rPr>
              <a:t>400Ge    600Mpps    1.6ns per packet</a:t>
            </a:r>
          </a:p>
          <a:p>
            <a:pPr marL="0" indent="0">
              <a:buNone/>
            </a:pPr>
            <a:endParaRPr lang="en-US" sz="2400" dirty="0">
              <a:latin typeface="AhnbergHand"/>
              <a:cs typeface="AhnbergHand"/>
            </a:endParaRPr>
          </a:p>
          <a:p>
            <a:pPr marL="0" indent="0">
              <a:buNone/>
            </a:pPr>
            <a:r>
              <a:rPr lang="en-US" sz="2400" dirty="0">
                <a:latin typeface="AhnbergHand"/>
                <a:cs typeface="AhnbergHand"/>
              </a:rPr>
              <a:t>1Te        </a:t>
            </a:r>
            <a:r>
              <a:rPr lang="en-US" sz="2400" dirty="0" smtClean="0">
                <a:latin typeface="AhnbergHand"/>
                <a:cs typeface="AhnbergHand"/>
              </a:rPr>
              <a:t>1.5Gpps    0.67ns per packet</a:t>
            </a:r>
            <a:endParaRPr lang="en-US" sz="2400" dirty="0">
              <a:latin typeface="AhnbergHand"/>
              <a:cs typeface="AhnbergHand"/>
            </a:endParaRPr>
          </a:p>
        </p:txBody>
      </p:sp>
      <p:grpSp>
        <p:nvGrpSpPr>
          <p:cNvPr id="8" name="Group 7"/>
          <p:cNvGrpSpPr/>
          <p:nvPr/>
        </p:nvGrpSpPr>
        <p:grpSpPr>
          <a:xfrm>
            <a:off x="1815410" y="2686337"/>
            <a:ext cx="248062" cy="163807"/>
            <a:chOff x="2287102" y="1861155"/>
            <a:chExt cx="248062" cy="163807"/>
          </a:xfrm>
        </p:grpSpPr>
        <p:sp>
          <p:nvSpPr>
            <p:cNvPr id="4" name="Freeform 3"/>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a:off x="1849936" y="3746666"/>
            <a:ext cx="248062" cy="163807"/>
            <a:chOff x="2287102" y="1861155"/>
            <a:chExt cx="248062" cy="163807"/>
          </a:xfrm>
        </p:grpSpPr>
        <p:sp>
          <p:nvSpPr>
            <p:cNvPr id="10" name="Freeform 9"/>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3704149" y="3737745"/>
            <a:ext cx="248062" cy="163807"/>
            <a:chOff x="2287102" y="1861155"/>
            <a:chExt cx="248062" cy="163807"/>
          </a:xfrm>
        </p:grpSpPr>
        <p:sp>
          <p:nvSpPr>
            <p:cNvPr id="13" name="Freeform 12"/>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3828180" y="4554656"/>
            <a:ext cx="248062" cy="163807"/>
            <a:chOff x="2287102" y="1861155"/>
            <a:chExt cx="248062" cy="163807"/>
          </a:xfrm>
        </p:grpSpPr>
        <p:sp>
          <p:nvSpPr>
            <p:cNvPr id="16" name="Freeform 15"/>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8" name="Group 17"/>
          <p:cNvGrpSpPr/>
          <p:nvPr/>
        </p:nvGrpSpPr>
        <p:grpSpPr>
          <a:xfrm>
            <a:off x="1777417" y="4473961"/>
            <a:ext cx="248062" cy="163807"/>
            <a:chOff x="2287102" y="1861155"/>
            <a:chExt cx="248062" cy="163807"/>
          </a:xfrm>
        </p:grpSpPr>
        <p:sp>
          <p:nvSpPr>
            <p:cNvPr id="19" name="Freeform 18"/>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1" name="Group 20"/>
          <p:cNvGrpSpPr/>
          <p:nvPr/>
        </p:nvGrpSpPr>
        <p:grpSpPr>
          <a:xfrm>
            <a:off x="3676216" y="2726358"/>
            <a:ext cx="248062" cy="163807"/>
            <a:chOff x="2287102" y="1861155"/>
            <a:chExt cx="248062" cy="163807"/>
          </a:xfrm>
        </p:grpSpPr>
        <p:sp>
          <p:nvSpPr>
            <p:cNvPr id="22" name="Freeform 21"/>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4" name="Freeform 23"/>
          <p:cNvSpPr/>
          <p:nvPr/>
        </p:nvSpPr>
        <p:spPr>
          <a:xfrm>
            <a:off x="577313" y="5530212"/>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51655" y="537321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2075762" y="541170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3599869" y="538604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123976" y="545018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648083" y="541170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8172190" y="537321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367397" y="5796530"/>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32" name="TextBox 31"/>
          <p:cNvSpPr txBox="1"/>
          <p:nvPr/>
        </p:nvSpPr>
        <p:spPr>
          <a:xfrm>
            <a:off x="1797742" y="5796530"/>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33" name="TextBox 32"/>
          <p:cNvSpPr txBox="1"/>
          <p:nvPr/>
        </p:nvSpPr>
        <p:spPr>
          <a:xfrm>
            <a:off x="3318070" y="5809358"/>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34" name="TextBox 33"/>
          <p:cNvSpPr txBox="1"/>
          <p:nvPr/>
        </p:nvSpPr>
        <p:spPr>
          <a:xfrm>
            <a:off x="4845713" y="5796530"/>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35" name="TextBox 34"/>
          <p:cNvSpPr txBox="1"/>
          <p:nvPr/>
        </p:nvSpPr>
        <p:spPr>
          <a:xfrm>
            <a:off x="6382399" y="5796530"/>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36" name="TextBox 35"/>
          <p:cNvSpPr txBox="1"/>
          <p:nvPr/>
        </p:nvSpPr>
        <p:spPr>
          <a:xfrm>
            <a:off x="7908925" y="5796530"/>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43" name="TextBox 42"/>
          <p:cNvSpPr txBox="1"/>
          <p:nvPr/>
        </p:nvSpPr>
        <p:spPr>
          <a:xfrm>
            <a:off x="1551215" y="6122835"/>
            <a:ext cx="696342"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a:t>
            </a:r>
            <a:endParaRPr lang="en-US" sz="1200" dirty="0">
              <a:solidFill>
                <a:schemeClr val="accent6">
                  <a:lumMod val="50000"/>
                </a:schemeClr>
              </a:solidFill>
              <a:latin typeface="AhnbergHand"/>
              <a:cs typeface="AhnbergHand"/>
            </a:endParaRPr>
          </a:p>
        </p:txBody>
      </p:sp>
      <p:sp>
        <p:nvSpPr>
          <p:cNvPr id="44" name="TextBox 43"/>
          <p:cNvSpPr txBox="1"/>
          <p:nvPr/>
        </p:nvSpPr>
        <p:spPr>
          <a:xfrm>
            <a:off x="768589" y="6073529"/>
            <a:ext cx="728197" cy="276999"/>
          </a:xfrm>
          <a:prstGeom prst="rect">
            <a:avLst/>
          </a:prstGeom>
          <a:noFill/>
        </p:spPr>
        <p:txBody>
          <a:bodyPr wrap="none" rtlCol="0">
            <a:spAutoFit/>
          </a:bodyPr>
          <a:lstStyle/>
          <a:p>
            <a:r>
              <a:rPr lang="en-US" sz="1200" dirty="0">
                <a:solidFill>
                  <a:schemeClr val="accent6">
                    <a:lumMod val="50000"/>
                  </a:schemeClr>
                </a:solidFill>
                <a:latin typeface="AhnbergHand"/>
                <a:cs typeface="AhnbergHand"/>
              </a:rPr>
              <a:t>4</a:t>
            </a:r>
            <a:r>
              <a:rPr lang="en-US" sz="1200" dirty="0" smtClean="0">
                <a:solidFill>
                  <a:schemeClr val="accent6">
                    <a:lumMod val="50000"/>
                  </a:schemeClr>
                </a:solidFill>
                <a:latin typeface="AhnbergHand"/>
                <a:cs typeface="AhnbergHand"/>
              </a:rPr>
              <a:t>00Ge</a:t>
            </a:r>
            <a:endParaRPr lang="en-US" sz="1200" dirty="0">
              <a:solidFill>
                <a:schemeClr val="accent6">
                  <a:lumMod val="50000"/>
                </a:schemeClr>
              </a:solidFill>
              <a:latin typeface="AhnbergHand"/>
              <a:cs typeface="AhnbergHand"/>
            </a:endParaRPr>
          </a:p>
        </p:txBody>
      </p:sp>
      <p:sp>
        <p:nvSpPr>
          <p:cNvPr id="45" name="TextBox 44"/>
          <p:cNvSpPr txBox="1"/>
          <p:nvPr/>
        </p:nvSpPr>
        <p:spPr>
          <a:xfrm>
            <a:off x="400734" y="6113520"/>
            <a:ext cx="47043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a:t>
            </a:r>
            <a:endParaRPr lang="en-US" sz="1200" dirty="0">
              <a:solidFill>
                <a:schemeClr val="accent6">
                  <a:lumMod val="50000"/>
                </a:schemeClr>
              </a:solidFill>
              <a:latin typeface="AhnbergHand"/>
              <a:cs typeface="AhnbergHand"/>
            </a:endParaRPr>
          </a:p>
        </p:txBody>
      </p:sp>
      <p:sp>
        <p:nvSpPr>
          <p:cNvPr id="49" name="Freeform 48"/>
          <p:cNvSpPr/>
          <p:nvPr/>
        </p:nvSpPr>
        <p:spPr>
          <a:xfrm>
            <a:off x="1505776" y="5677697"/>
            <a:ext cx="290367" cy="494752"/>
          </a:xfrm>
          <a:custGeom>
            <a:avLst/>
            <a:gdLst>
              <a:gd name="connsiteX0" fmla="*/ 290367 w 290367"/>
              <a:gd name="connsiteY0" fmla="*/ 494752 h 494752"/>
              <a:gd name="connsiteX1" fmla="*/ 127081 w 290367"/>
              <a:gd name="connsiteY1" fmla="*/ 86537 h 494752"/>
              <a:gd name="connsiteX2" fmla="*/ 127081 w 290367"/>
              <a:gd name="connsiteY2" fmla="*/ 13966 h 494752"/>
              <a:gd name="connsiteX3" fmla="*/ 99867 w 290367"/>
              <a:gd name="connsiteY3" fmla="*/ 13966 h 494752"/>
              <a:gd name="connsiteX4" fmla="*/ 81 w 290367"/>
              <a:gd name="connsiteY4" fmla="*/ 159109 h 494752"/>
              <a:gd name="connsiteX5" fmla="*/ 118010 w 290367"/>
              <a:gd name="connsiteY5" fmla="*/ 13966 h 494752"/>
              <a:gd name="connsiteX6" fmla="*/ 217795 w 290367"/>
              <a:gd name="connsiteY6" fmla="*/ 68394 h 49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67" h="494752">
                <a:moveTo>
                  <a:pt x="290367" y="494752"/>
                </a:moveTo>
                <a:cubicBezTo>
                  <a:pt x="222331" y="330710"/>
                  <a:pt x="154295" y="166668"/>
                  <a:pt x="127081" y="86537"/>
                </a:cubicBezTo>
                <a:cubicBezTo>
                  <a:pt x="99867" y="6406"/>
                  <a:pt x="131617" y="26061"/>
                  <a:pt x="127081" y="13966"/>
                </a:cubicBezTo>
                <a:cubicBezTo>
                  <a:pt x="122545" y="1871"/>
                  <a:pt x="121034" y="-10225"/>
                  <a:pt x="99867" y="13966"/>
                </a:cubicBezTo>
                <a:cubicBezTo>
                  <a:pt x="78700" y="38156"/>
                  <a:pt x="-2943" y="159109"/>
                  <a:pt x="81" y="159109"/>
                </a:cubicBezTo>
                <a:cubicBezTo>
                  <a:pt x="3105" y="159109"/>
                  <a:pt x="81724" y="29085"/>
                  <a:pt x="118010" y="13966"/>
                </a:cubicBezTo>
                <a:cubicBezTo>
                  <a:pt x="154296" y="-1153"/>
                  <a:pt x="217795" y="68394"/>
                  <a:pt x="217795" y="6839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789099" y="5691563"/>
            <a:ext cx="290401" cy="417386"/>
          </a:xfrm>
          <a:custGeom>
            <a:avLst/>
            <a:gdLst>
              <a:gd name="connsiteX0" fmla="*/ 290401 w 290401"/>
              <a:gd name="connsiteY0" fmla="*/ 417386 h 417386"/>
              <a:gd name="connsiteX1" fmla="*/ 254115 w 290401"/>
              <a:gd name="connsiteY1" fmla="*/ 372028 h 417386"/>
              <a:gd name="connsiteX2" fmla="*/ 108972 w 290401"/>
              <a:gd name="connsiteY2" fmla="*/ 172457 h 417386"/>
              <a:gd name="connsiteX3" fmla="*/ 72687 w 290401"/>
              <a:gd name="connsiteY3" fmla="*/ 18243 h 417386"/>
              <a:gd name="connsiteX4" fmla="*/ 115 w 290401"/>
              <a:gd name="connsiteY4" fmla="*/ 81743 h 417386"/>
              <a:gd name="connsiteX5" fmla="*/ 90830 w 290401"/>
              <a:gd name="connsiteY5" fmla="*/ 100 h 417386"/>
              <a:gd name="connsiteX6" fmla="*/ 217830 w 290401"/>
              <a:gd name="connsiteY6" fmla="*/ 63600 h 41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401" h="417386">
                <a:moveTo>
                  <a:pt x="290401" y="417386"/>
                </a:moveTo>
                <a:cubicBezTo>
                  <a:pt x="287377" y="415118"/>
                  <a:pt x="284353" y="412850"/>
                  <a:pt x="254115" y="372028"/>
                </a:cubicBezTo>
                <a:cubicBezTo>
                  <a:pt x="223877" y="331206"/>
                  <a:pt x="139210" y="231421"/>
                  <a:pt x="108972" y="172457"/>
                </a:cubicBezTo>
                <a:cubicBezTo>
                  <a:pt x="78734" y="113493"/>
                  <a:pt x="90830" y="33362"/>
                  <a:pt x="72687" y="18243"/>
                </a:cubicBezTo>
                <a:cubicBezTo>
                  <a:pt x="54544" y="3124"/>
                  <a:pt x="-2909" y="84767"/>
                  <a:pt x="115" y="81743"/>
                </a:cubicBezTo>
                <a:cubicBezTo>
                  <a:pt x="3139" y="78719"/>
                  <a:pt x="54544" y="3124"/>
                  <a:pt x="90830" y="100"/>
                </a:cubicBezTo>
                <a:cubicBezTo>
                  <a:pt x="127116" y="-2924"/>
                  <a:pt x="217830" y="63600"/>
                  <a:pt x="217830" y="63600"/>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589643" y="5699961"/>
            <a:ext cx="154214" cy="490630"/>
          </a:xfrm>
          <a:custGeom>
            <a:avLst/>
            <a:gdLst>
              <a:gd name="connsiteX0" fmla="*/ 0 w 154214"/>
              <a:gd name="connsiteY0" fmla="*/ 490630 h 490630"/>
              <a:gd name="connsiteX1" fmla="*/ 81643 w 154214"/>
              <a:gd name="connsiteY1" fmla="*/ 263845 h 490630"/>
              <a:gd name="connsiteX2" fmla="*/ 72571 w 154214"/>
              <a:gd name="connsiteY2" fmla="*/ 37059 h 490630"/>
              <a:gd name="connsiteX3" fmla="*/ 27214 w 154214"/>
              <a:gd name="connsiteY3" fmla="*/ 136845 h 490630"/>
              <a:gd name="connsiteX4" fmla="*/ 81643 w 154214"/>
              <a:gd name="connsiteY4" fmla="*/ 773 h 490630"/>
              <a:gd name="connsiteX5" fmla="*/ 154214 w 154214"/>
              <a:gd name="connsiteY5" fmla="*/ 91488 h 49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14" h="490630">
                <a:moveTo>
                  <a:pt x="0" y="490630"/>
                </a:moveTo>
                <a:cubicBezTo>
                  <a:pt x="34774" y="415035"/>
                  <a:pt x="69548" y="339440"/>
                  <a:pt x="81643" y="263845"/>
                </a:cubicBezTo>
                <a:cubicBezTo>
                  <a:pt x="93738" y="188250"/>
                  <a:pt x="81642" y="58226"/>
                  <a:pt x="72571" y="37059"/>
                </a:cubicBezTo>
                <a:cubicBezTo>
                  <a:pt x="63500" y="15892"/>
                  <a:pt x="25702" y="142893"/>
                  <a:pt x="27214" y="136845"/>
                </a:cubicBezTo>
                <a:cubicBezTo>
                  <a:pt x="28726" y="130797"/>
                  <a:pt x="60476" y="8332"/>
                  <a:pt x="81643" y="773"/>
                </a:cubicBezTo>
                <a:cubicBezTo>
                  <a:pt x="102810" y="-6787"/>
                  <a:pt x="128512" y="42350"/>
                  <a:pt x="154214" y="9148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3632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Speed, Speed,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1193800"/>
          </a:xfrm>
        </p:spPr>
        <p:txBody>
          <a:bodyPr>
            <a:normAutofit/>
          </a:bodyPr>
          <a:lstStyle/>
          <a:p>
            <a:pPr marL="0" indent="0">
              <a:buNone/>
            </a:pPr>
            <a:r>
              <a:rPr lang="en-US" sz="2800" dirty="0" smtClean="0">
                <a:cs typeface="AhnbergHand"/>
              </a:rPr>
              <a:t>What memory speeds do we have today?</a:t>
            </a:r>
          </a:p>
          <a:p>
            <a:pPr marL="0" indent="0">
              <a:buNone/>
            </a:pPr>
            <a:endParaRPr lang="en-US" sz="2800" dirty="0" smtClean="0">
              <a:latin typeface="AhnbergHand"/>
              <a:cs typeface="AhnbergHand"/>
            </a:endParaRPr>
          </a:p>
          <a:p>
            <a:pPr marL="0" indent="0">
              <a:buNone/>
            </a:pPr>
            <a:endParaRPr lang="en-US" sz="2800" dirty="0">
              <a:latin typeface="AhnbergHand"/>
              <a:cs typeface="AhnbergHand"/>
            </a:endParaRPr>
          </a:p>
        </p:txBody>
      </p:sp>
      <p:sp>
        <p:nvSpPr>
          <p:cNvPr id="16" name="Freeform 15"/>
          <p:cNvSpPr/>
          <p:nvPr/>
        </p:nvSpPr>
        <p:spPr>
          <a:xfrm>
            <a:off x="577313" y="4746243"/>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551655"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075762"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599869" y="460207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5123976" y="466621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648083"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8172190"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367397" y="5012561"/>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24" name="TextBox 23"/>
          <p:cNvSpPr txBox="1"/>
          <p:nvPr/>
        </p:nvSpPr>
        <p:spPr>
          <a:xfrm>
            <a:off x="1797742" y="5012561"/>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25" name="TextBox 24"/>
          <p:cNvSpPr txBox="1"/>
          <p:nvPr/>
        </p:nvSpPr>
        <p:spPr>
          <a:xfrm>
            <a:off x="3318070" y="5025389"/>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26" name="TextBox 25"/>
          <p:cNvSpPr txBox="1"/>
          <p:nvPr/>
        </p:nvSpPr>
        <p:spPr>
          <a:xfrm>
            <a:off x="4845713" y="5012561"/>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27" name="TextBox 26"/>
          <p:cNvSpPr txBox="1"/>
          <p:nvPr/>
        </p:nvSpPr>
        <p:spPr>
          <a:xfrm>
            <a:off x="6382399" y="5012561"/>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28" name="TextBox 27"/>
          <p:cNvSpPr txBox="1"/>
          <p:nvPr/>
        </p:nvSpPr>
        <p:spPr>
          <a:xfrm>
            <a:off x="7908925" y="5012561"/>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29" name="TextBox 28"/>
          <p:cNvSpPr txBox="1"/>
          <p:nvPr/>
        </p:nvSpPr>
        <p:spPr>
          <a:xfrm>
            <a:off x="6299799" y="4174075"/>
            <a:ext cx="2380320" cy="369332"/>
          </a:xfrm>
          <a:prstGeom prst="rect">
            <a:avLst/>
          </a:prstGeom>
          <a:noFill/>
        </p:spPr>
        <p:txBody>
          <a:bodyPr wrap="none" rtlCol="0">
            <a:spAutoFit/>
          </a:bodyPr>
          <a:lstStyle/>
          <a:p>
            <a:r>
              <a:rPr lang="en-US" dirty="0" smtClean="0">
                <a:latin typeface="AhnbergHand"/>
                <a:cs typeface="AhnbergHand"/>
              </a:rPr>
              <a:t>Commodity DRAM</a:t>
            </a:r>
            <a:endParaRPr lang="en-US" dirty="0">
              <a:latin typeface="AhnbergHand"/>
              <a:cs typeface="AhnbergHand"/>
            </a:endParaRPr>
          </a:p>
        </p:txBody>
      </p:sp>
      <p:sp>
        <p:nvSpPr>
          <p:cNvPr id="30" name="TextBox 29"/>
          <p:cNvSpPr txBox="1"/>
          <p:nvPr/>
        </p:nvSpPr>
        <p:spPr>
          <a:xfrm>
            <a:off x="1138343" y="4174075"/>
            <a:ext cx="2556060" cy="369332"/>
          </a:xfrm>
          <a:prstGeom prst="rect">
            <a:avLst/>
          </a:prstGeom>
          <a:noFill/>
        </p:spPr>
        <p:txBody>
          <a:bodyPr wrap="none" rtlCol="0">
            <a:spAutoFit/>
          </a:bodyPr>
          <a:lstStyle/>
          <a:p>
            <a:r>
              <a:rPr lang="en-US" dirty="0">
                <a:latin typeface="AhnbergHand"/>
                <a:cs typeface="AhnbergHand"/>
              </a:rPr>
              <a:t>DDR3DRAM</a:t>
            </a:r>
            <a:r>
              <a:rPr lang="en-US" sz="1100" dirty="0">
                <a:latin typeface="AhnbergHand"/>
                <a:cs typeface="AhnbergHand"/>
              </a:rPr>
              <a:t>= </a:t>
            </a:r>
            <a:r>
              <a:rPr lang="en-US" sz="1100" dirty="0" smtClean="0">
                <a:latin typeface="AhnbergHand"/>
                <a:cs typeface="AhnbergHand"/>
              </a:rPr>
              <a:t>9ns </a:t>
            </a:r>
            <a:r>
              <a:rPr lang="en-US" sz="1100" dirty="0">
                <a:latin typeface="AhnbergHand"/>
                <a:cs typeface="AhnbergHand"/>
              </a:rPr>
              <a:t>-</a:t>
            </a:r>
            <a:r>
              <a:rPr lang="en-US" sz="1100" dirty="0" smtClean="0">
                <a:latin typeface="AhnbergHand"/>
                <a:cs typeface="AhnbergHand"/>
              </a:rPr>
              <a:t>15ns</a:t>
            </a:r>
            <a:endParaRPr lang="en-US" dirty="0">
              <a:latin typeface="AhnbergHand"/>
              <a:cs typeface="AhnbergHand"/>
            </a:endParaRPr>
          </a:p>
        </p:txBody>
      </p:sp>
      <p:sp>
        <p:nvSpPr>
          <p:cNvPr id="31" name="TextBox 30"/>
          <p:cNvSpPr txBox="1"/>
          <p:nvPr/>
        </p:nvSpPr>
        <p:spPr>
          <a:xfrm>
            <a:off x="720380" y="5289560"/>
            <a:ext cx="2456996" cy="369332"/>
          </a:xfrm>
          <a:prstGeom prst="rect">
            <a:avLst/>
          </a:prstGeom>
          <a:noFill/>
        </p:spPr>
        <p:txBody>
          <a:bodyPr wrap="none" rtlCol="0">
            <a:spAutoFit/>
          </a:bodyPr>
          <a:lstStyle/>
          <a:p>
            <a:r>
              <a:rPr lang="en-US" dirty="0" smtClean="0">
                <a:latin typeface="AhnbergHand"/>
                <a:cs typeface="AhnbergHand"/>
              </a:rPr>
              <a:t>RLDRAM </a:t>
            </a:r>
            <a:r>
              <a:rPr lang="en-US" sz="1100" dirty="0" smtClean="0">
                <a:latin typeface="AhnbergHand"/>
                <a:cs typeface="AhnbergHand"/>
              </a:rPr>
              <a:t>= 1.9ns - 12ns</a:t>
            </a:r>
            <a:endParaRPr lang="en-US" dirty="0">
              <a:latin typeface="AhnbergHand"/>
              <a:cs typeface="AhnbergHand"/>
            </a:endParaRPr>
          </a:p>
        </p:txBody>
      </p:sp>
      <p:sp>
        <p:nvSpPr>
          <p:cNvPr id="32" name="Freeform 31"/>
          <p:cNvSpPr/>
          <p:nvPr/>
        </p:nvSpPr>
        <p:spPr>
          <a:xfrm>
            <a:off x="1835697" y="4653136"/>
            <a:ext cx="1166121" cy="45719"/>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817878" y="5283146"/>
            <a:ext cx="1712072" cy="45719"/>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7156477" y="4613371"/>
            <a:ext cx="1488185" cy="38483"/>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7675062" y="6599143"/>
            <a:ext cx="1474514" cy="253916"/>
          </a:xfrm>
          <a:prstGeom prst="rect">
            <a:avLst/>
          </a:prstGeom>
          <a:noFill/>
        </p:spPr>
        <p:txBody>
          <a:bodyPr wrap="none" rtlCol="0">
            <a:spAutoFit/>
          </a:bodyPr>
          <a:lstStyle/>
          <a:p>
            <a:r>
              <a:rPr lang="en-US" sz="1050" dirty="0" smtClean="0"/>
              <a:t>Thanks to Greg Hankins</a:t>
            </a:r>
            <a:endParaRPr lang="en-US" sz="1050" dirty="0"/>
          </a:p>
        </p:txBody>
      </p:sp>
      <p:sp>
        <p:nvSpPr>
          <p:cNvPr id="4" name="TextBox 3"/>
          <p:cNvSpPr txBox="1"/>
          <p:nvPr/>
        </p:nvSpPr>
        <p:spPr>
          <a:xfrm>
            <a:off x="1463757" y="3712812"/>
            <a:ext cx="1360823"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 = 6.7ns</a:t>
            </a:r>
            <a:endParaRPr lang="en-US" sz="1200" dirty="0">
              <a:solidFill>
                <a:schemeClr val="accent6">
                  <a:lumMod val="50000"/>
                </a:schemeClr>
              </a:solidFill>
              <a:latin typeface="AhnbergHand"/>
              <a:cs typeface="AhnbergHand"/>
            </a:endParaRPr>
          </a:p>
        </p:txBody>
      </p:sp>
      <p:sp>
        <p:nvSpPr>
          <p:cNvPr id="36" name="TextBox 35"/>
          <p:cNvSpPr txBox="1"/>
          <p:nvPr/>
        </p:nvSpPr>
        <p:spPr>
          <a:xfrm>
            <a:off x="712520" y="3343480"/>
            <a:ext cx="137082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400Ge =1.67ns</a:t>
            </a:r>
            <a:endParaRPr lang="en-US" sz="1200" dirty="0">
              <a:solidFill>
                <a:schemeClr val="accent6">
                  <a:lumMod val="50000"/>
                </a:schemeClr>
              </a:solidFill>
              <a:latin typeface="AhnbergHand"/>
              <a:cs typeface="AhnbergHand"/>
            </a:endParaRPr>
          </a:p>
        </p:txBody>
      </p:sp>
      <p:sp>
        <p:nvSpPr>
          <p:cNvPr id="37" name="TextBox 36"/>
          <p:cNvSpPr txBox="1"/>
          <p:nvPr/>
        </p:nvSpPr>
        <p:spPr>
          <a:xfrm>
            <a:off x="457200" y="2921000"/>
            <a:ext cx="1239868"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 = 0.67ns</a:t>
            </a:r>
            <a:endParaRPr lang="en-US" sz="1200" dirty="0">
              <a:solidFill>
                <a:schemeClr val="accent6">
                  <a:lumMod val="50000"/>
                </a:schemeClr>
              </a:solidFill>
              <a:latin typeface="AhnbergHand"/>
              <a:cs typeface="AhnbergHand"/>
            </a:endParaRPr>
          </a:p>
        </p:txBody>
      </p:sp>
      <p:sp>
        <p:nvSpPr>
          <p:cNvPr id="5" name="Freeform 4"/>
          <p:cNvSpPr/>
          <p:nvPr/>
        </p:nvSpPr>
        <p:spPr>
          <a:xfrm>
            <a:off x="553356" y="3229429"/>
            <a:ext cx="190814" cy="1531718"/>
          </a:xfrm>
          <a:custGeom>
            <a:avLst/>
            <a:gdLst>
              <a:gd name="connsiteX0" fmla="*/ 54428 w 190814"/>
              <a:gd name="connsiteY0" fmla="*/ 0 h 1531718"/>
              <a:gd name="connsiteX1" fmla="*/ 108857 w 190814"/>
              <a:gd name="connsiteY1" fmla="*/ 780142 h 1531718"/>
              <a:gd name="connsiteX2" fmla="*/ 99786 w 190814"/>
              <a:gd name="connsiteY2" fmla="*/ 1505857 h 1531718"/>
              <a:gd name="connsiteX3" fmla="*/ 190500 w 190814"/>
              <a:gd name="connsiteY3" fmla="*/ 1378857 h 1531718"/>
              <a:gd name="connsiteX4" fmla="*/ 63500 w 190814"/>
              <a:gd name="connsiteY4" fmla="*/ 1469571 h 1531718"/>
              <a:gd name="connsiteX5" fmla="*/ 0 w 190814"/>
              <a:gd name="connsiteY5" fmla="*/ 1324428 h 1531718"/>
              <a:gd name="connsiteX6" fmla="*/ 63500 w 190814"/>
              <a:gd name="connsiteY6" fmla="*/ 1424214 h 15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14" h="1531718">
                <a:moveTo>
                  <a:pt x="54428" y="0"/>
                </a:moveTo>
                <a:cubicBezTo>
                  <a:pt x="77862" y="264583"/>
                  <a:pt x="101297" y="529166"/>
                  <a:pt x="108857" y="780142"/>
                </a:cubicBezTo>
                <a:cubicBezTo>
                  <a:pt x="116417" y="1031118"/>
                  <a:pt x="86179" y="1406071"/>
                  <a:pt x="99786" y="1505857"/>
                </a:cubicBezTo>
                <a:cubicBezTo>
                  <a:pt x="113393" y="1605643"/>
                  <a:pt x="196548" y="1384905"/>
                  <a:pt x="190500" y="1378857"/>
                </a:cubicBezTo>
                <a:cubicBezTo>
                  <a:pt x="184452" y="1372809"/>
                  <a:pt x="95250" y="1478642"/>
                  <a:pt x="63500" y="1469571"/>
                </a:cubicBezTo>
                <a:cubicBezTo>
                  <a:pt x="31750" y="1460500"/>
                  <a:pt x="0" y="1331987"/>
                  <a:pt x="0" y="1324428"/>
                </a:cubicBezTo>
                <a:cubicBezTo>
                  <a:pt x="0" y="1316869"/>
                  <a:pt x="31750" y="1370541"/>
                  <a:pt x="63500" y="142421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734786" y="3610429"/>
            <a:ext cx="172357" cy="1143095"/>
          </a:xfrm>
          <a:custGeom>
            <a:avLst/>
            <a:gdLst>
              <a:gd name="connsiteX0" fmla="*/ 172357 w 172357"/>
              <a:gd name="connsiteY0" fmla="*/ 0 h 1143095"/>
              <a:gd name="connsiteX1" fmla="*/ 117928 w 172357"/>
              <a:gd name="connsiteY1" fmla="*/ 580571 h 1143095"/>
              <a:gd name="connsiteX2" fmla="*/ 90714 w 172357"/>
              <a:gd name="connsiteY2" fmla="*/ 1124857 h 1143095"/>
              <a:gd name="connsiteX3" fmla="*/ 145143 w 172357"/>
              <a:gd name="connsiteY3" fmla="*/ 988785 h 1143095"/>
              <a:gd name="connsiteX4" fmla="*/ 54428 w 172357"/>
              <a:gd name="connsiteY4" fmla="*/ 1143000 h 1143095"/>
              <a:gd name="connsiteX5" fmla="*/ 0 w 172357"/>
              <a:gd name="connsiteY5" fmla="*/ 1006928 h 114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57" h="1143095">
                <a:moveTo>
                  <a:pt x="172357" y="0"/>
                </a:moveTo>
                <a:cubicBezTo>
                  <a:pt x="151946" y="196547"/>
                  <a:pt x="131535" y="393095"/>
                  <a:pt x="117928" y="580571"/>
                </a:cubicBezTo>
                <a:cubicBezTo>
                  <a:pt x="104321" y="768047"/>
                  <a:pt x="86178" y="1056821"/>
                  <a:pt x="90714" y="1124857"/>
                </a:cubicBezTo>
                <a:cubicBezTo>
                  <a:pt x="95250" y="1192893"/>
                  <a:pt x="151191" y="985761"/>
                  <a:pt x="145143" y="988785"/>
                </a:cubicBezTo>
                <a:cubicBezTo>
                  <a:pt x="139095" y="991809"/>
                  <a:pt x="78618" y="1139976"/>
                  <a:pt x="54428" y="1143000"/>
                </a:cubicBezTo>
                <a:cubicBezTo>
                  <a:pt x="30238" y="1146024"/>
                  <a:pt x="15119" y="1076476"/>
                  <a:pt x="0" y="100692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496786" y="4036786"/>
            <a:ext cx="208643" cy="697632"/>
          </a:xfrm>
          <a:custGeom>
            <a:avLst/>
            <a:gdLst>
              <a:gd name="connsiteX0" fmla="*/ 208643 w 208643"/>
              <a:gd name="connsiteY0" fmla="*/ 0 h 697632"/>
              <a:gd name="connsiteX1" fmla="*/ 99785 w 208643"/>
              <a:gd name="connsiteY1" fmla="*/ 671285 h 697632"/>
              <a:gd name="connsiteX2" fmla="*/ 190500 w 208643"/>
              <a:gd name="connsiteY2" fmla="*/ 571500 h 697632"/>
              <a:gd name="connsiteX3" fmla="*/ 81643 w 208643"/>
              <a:gd name="connsiteY3" fmla="*/ 662214 h 697632"/>
              <a:gd name="connsiteX4" fmla="*/ 0 w 208643"/>
              <a:gd name="connsiteY4" fmla="*/ 607785 h 69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43" h="697632">
                <a:moveTo>
                  <a:pt x="208643" y="0"/>
                </a:moveTo>
                <a:cubicBezTo>
                  <a:pt x="155726" y="288017"/>
                  <a:pt x="102809" y="576035"/>
                  <a:pt x="99785" y="671285"/>
                </a:cubicBezTo>
                <a:cubicBezTo>
                  <a:pt x="96761" y="766535"/>
                  <a:pt x="193524" y="573012"/>
                  <a:pt x="190500" y="571500"/>
                </a:cubicBezTo>
                <a:cubicBezTo>
                  <a:pt x="187476" y="569988"/>
                  <a:pt x="113393" y="656167"/>
                  <a:pt x="81643" y="662214"/>
                </a:cubicBezTo>
                <a:cubicBezTo>
                  <a:pt x="49893" y="668261"/>
                  <a:pt x="24946" y="638023"/>
                  <a:pt x="0" y="607785"/>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918585" y="2829235"/>
            <a:ext cx="1093052" cy="466722"/>
          </a:xfrm>
          <a:custGeom>
            <a:avLst/>
            <a:gdLst>
              <a:gd name="connsiteX0" fmla="*/ 659294 w 1093052"/>
              <a:gd name="connsiteY0" fmla="*/ 334220 h 466722"/>
              <a:gd name="connsiteX1" fmla="*/ 736263 w 1093052"/>
              <a:gd name="connsiteY1" fmla="*/ 72523 h 466722"/>
              <a:gd name="connsiteX2" fmla="*/ 97415 w 1093052"/>
              <a:gd name="connsiteY2" fmla="*/ 26341 h 466722"/>
              <a:gd name="connsiteX3" fmla="*/ 97415 w 1093052"/>
              <a:gd name="connsiteY3" fmla="*/ 434280 h 466722"/>
              <a:gd name="connsiteX4" fmla="*/ 1005657 w 1093052"/>
              <a:gd name="connsiteY4" fmla="*/ 403492 h 466722"/>
              <a:gd name="connsiteX5" fmla="*/ 1005657 w 1093052"/>
              <a:gd name="connsiteY5" fmla="*/ 103310 h 46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052" h="466722">
                <a:moveTo>
                  <a:pt x="659294" y="334220"/>
                </a:moveTo>
                <a:cubicBezTo>
                  <a:pt x="744602" y="229028"/>
                  <a:pt x="829910" y="123836"/>
                  <a:pt x="736263" y="72523"/>
                </a:cubicBezTo>
                <a:cubicBezTo>
                  <a:pt x="642616" y="21210"/>
                  <a:pt x="203890" y="-33952"/>
                  <a:pt x="97415" y="26341"/>
                </a:cubicBezTo>
                <a:cubicBezTo>
                  <a:pt x="-9060" y="86634"/>
                  <a:pt x="-53959" y="371422"/>
                  <a:pt x="97415" y="434280"/>
                </a:cubicBezTo>
                <a:cubicBezTo>
                  <a:pt x="248789" y="497138"/>
                  <a:pt x="854283" y="458654"/>
                  <a:pt x="1005657" y="403492"/>
                </a:cubicBezTo>
                <a:cubicBezTo>
                  <a:pt x="1157031" y="348330"/>
                  <a:pt x="1081344" y="225820"/>
                  <a:pt x="1005657" y="10331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042526" y="5349962"/>
            <a:ext cx="538942" cy="569008"/>
          </a:xfrm>
          <a:custGeom>
            <a:avLst/>
            <a:gdLst>
              <a:gd name="connsiteX0" fmla="*/ 220383 w 538942"/>
              <a:gd name="connsiteY0" fmla="*/ 569008 h 569008"/>
              <a:gd name="connsiteX1" fmla="*/ 528262 w 538942"/>
              <a:gd name="connsiteY1" fmla="*/ 276523 h 569008"/>
              <a:gd name="connsiteX2" fmla="*/ 428201 w 538942"/>
              <a:gd name="connsiteY2" fmla="*/ 53311 h 569008"/>
              <a:gd name="connsiteX3" fmla="*/ 43353 w 538942"/>
              <a:gd name="connsiteY3" fmla="*/ 22523 h 569008"/>
              <a:gd name="connsiteX4" fmla="*/ 27959 w 538942"/>
              <a:gd name="connsiteY4" fmla="*/ 338099 h 569008"/>
              <a:gd name="connsiteX5" fmla="*/ 212686 w 538942"/>
              <a:gd name="connsiteY5" fmla="*/ 384280 h 569008"/>
              <a:gd name="connsiteX6" fmla="*/ 358929 w 538942"/>
              <a:gd name="connsiteY6" fmla="*/ 361190 h 5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8942" h="569008">
                <a:moveTo>
                  <a:pt x="220383" y="569008"/>
                </a:moveTo>
                <a:cubicBezTo>
                  <a:pt x="357004" y="465740"/>
                  <a:pt x="493626" y="362472"/>
                  <a:pt x="528262" y="276523"/>
                </a:cubicBezTo>
                <a:cubicBezTo>
                  <a:pt x="562898" y="190574"/>
                  <a:pt x="509019" y="95644"/>
                  <a:pt x="428201" y="53311"/>
                </a:cubicBezTo>
                <a:cubicBezTo>
                  <a:pt x="347383" y="10978"/>
                  <a:pt x="110060" y="-24942"/>
                  <a:pt x="43353" y="22523"/>
                </a:cubicBezTo>
                <a:cubicBezTo>
                  <a:pt x="-23354" y="69988"/>
                  <a:pt x="-263" y="277806"/>
                  <a:pt x="27959" y="338099"/>
                </a:cubicBezTo>
                <a:cubicBezTo>
                  <a:pt x="56181" y="398392"/>
                  <a:pt x="157524" y="380432"/>
                  <a:pt x="212686" y="384280"/>
                </a:cubicBezTo>
                <a:cubicBezTo>
                  <a:pt x="267848" y="388128"/>
                  <a:pt x="358929" y="361190"/>
                  <a:pt x="358929" y="36119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5273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Scaling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5511800" cy="4525963"/>
          </a:xfrm>
        </p:spPr>
        <p:txBody>
          <a:bodyPr>
            <a:normAutofit fontScale="85000" lnSpcReduction="20000"/>
          </a:bodyPr>
          <a:lstStyle/>
          <a:p>
            <a:pPr marL="0" indent="0">
              <a:buNone/>
            </a:pPr>
            <a:r>
              <a:rPr lang="en-US" sz="2000" dirty="0" smtClean="0">
                <a:cs typeface="AhnbergHand"/>
              </a:rPr>
              <a:t>Scaling size is not a dramatic problem today</a:t>
            </a:r>
          </a:p>
          <a:p>
            <a:pPr marL="0" indent="0">
              <a:buNone/>
            </a:pPr>
            <a:r>
              <a:rPr lang="en-US" sz="2000" dirty="0" smtClean="0">
                <a:cs typeface="AhnbergHand"/>
              </a:rPr>
              <a:t>Scaling speed is going to be tougher over time</a:t>
            </a:r>
          </a:p>
          <a:p>
            <a:pPr marL="0" indent="0">
              <a:buNone/>
            </a:pPr>
            <a:endParaRPr lang="en-US" sz="2000" smtClean="0">
              <a:cs typeface="AhnbergHand"/>
            </a:endParaRPr>
          </a:p>
          <a:p>
            <a:pPr marL="0" indent="0">
              <a:buNone/>
            </a:pPr>
            <a:r>
              <a:rPr lang="en-US" sz="2000" smtClean="0">
                <a:cs typeface="AhnbergHand"/>
              </a:rPr>
              <a:t>Moore’s </a:t>
            </a:r>
            <a:r>
              <a:rPr lang="en-US" sz="2000" dirty="0" smtClean="0">
                <a:cs typeface="AhnbergHand"/>
              </a:rPr>
              <a:t>Law talks about the number of gates per circuit, but not circuit clocking speeds</a:t>
            </a:r>
          </a:p>
          <a:p>
            <a:pPr marL="0" indent="0">
              <a:buNone/>
            </a:pPr>
            <a:r>
              <a:rPr lang="en-US" sz="2000" dirty="0" smtClean="0">
                <a:cs typeface="AhnbergHand"/>
              </a:rPr>
              <a:t>Speed and capacity could be the major design challenge for network equipment in the coming years</a:t>
            </a:r>
          </a:p>
          <a:p>
            <a:pPr marL="0" indent="0">
              <a:buNone/>
            </a:pPr>
            <a:r>
              <a:rPr lang="en-US" sz="2000" dirty="0" smtClean="0">
                <a:cs typeface="AhnbergHand"/>
              </a:rPr>
              <a:t>If we can’t route the max packet rate for a </a:t>
            </a:r>
            <a:r>
              <a:rPr lang="en-US" sz="2000" dirty="0" err="1" smtClean="0">
                <a:cs typeface="AhnbergHand"/>
              </a:rPr>
              <a:t>terrabit</a:t>
            </a:r>
            <a:r>
              <a:rPr lang="en-US" sz="2000" dirty="0" smtClean="0">
                <a:cs typeface="AhnbergHand"/>
              </a:rPr>
              <a:t> wire then:</a:t>
            </a:r>
            <a:endParaRPr lang="en-US" sz="2000" dirty="0">
              <a:cs typeface="AhnbergHand"/>
            </a:endParaRPr>
          </a:p>
          <a:p>
            <a:r>
              <a:rPr lang="en-US" sz="2000" dirty="0" smtClean="0">
                <a:cs typeface="AhnbergHand"/>
              </a:rPr>
              <a:t>If we want to exploit parallelism as an alternative to </a:t>
            </a:r>
            <a:r>
              <a:rPr lang="en-US" sz="2000" dirty="0" err="1" smtClean="0">
                <a:cs typeface="AhnbergHand"/>
              </a:rPr>
              <a:t>wireline</a:t>
            </a:r>
            <a:r>
              <a:rPr lang="en-US" sz="2000" dirty="0" smtClean="0">
                <a:cs typeface="AhnbergHand"/>
              </a:rPr>
              <a:t> speed for </a:t>
            </a:r>
            <a:r>
              <a:rPr lang="en-US" sz="2000" dirty="0" err="1" smtClean="0">
                <a:cs typeface="AhnbergHand"/>
              </a:rPr>
              <a:t>terrabit</a:t>
            </a:r>
            <a:r>
              <a:rPr lang="en-US" sz="2000" dirty="0" smtClean="0">
                <a:cs typeface="AhnbergHand"/>
              </a:rPr>
              <a:t> networks, then is the use of best path routing protocols, coupled with destination-based hop-based forwarding going to scale? </a:t>
            </a:r>
            <a:endParaRPr lang="en-US" sz="2000" dirty="0">
              <a:cs typeface="AhnbergHand"/>
            </a:endParaRPr>
          </a:p>
          <a:p>
            <a:r>
              <a:rPr lang="en-US" sz="2000" dirty="0" smtClean="0">
                <a:cs typeface="AhnbergHand"/>
              </a:rPr>
              <a:t>Or are we going to need to look at path-pinned routing architectures to provide stable flow-level parallelism within the network to limit aggregate flow volumes?</a:t>
            </a:r>
            <a:endParaRPr lang="en-US" sz="2000" dirty="0">
              <a:cs typeface="AhnbergHand"/>
            </a:endParaRPr>
          </a:p>
          <a:p>
            <a:r>
              <a:rPr lang="en-US" sz="2000" dirty="0" smtClean="0">
                <a:cs typeface="AhnbergHand"/>
              </a:rPr>
              <a:t>Or should we reduce the max packet rate by moving away from a 64byte min packet size?</a:t>
            </a:r>
            <a:endParaRPr lang="en-US" sz="2000" dirty="0">
              <a:cs typeface="AhnbergHand"/>
            </a:endParaRPr>
          </a:p>
        </p:txBody>
      </p:sp>
      <p:pic>
        <p:nvPicPr>
          <p:cNvPr id="4" name="Picture 3"/>
          <p:cNvPicPr>
            <a:picLocks noChangeAspect="1"/>
          </p:cNvPicPr>
          <p:nvPr/>
        </p:nvPicPr>
        <p:blipFill>
          <a:blip r:embed="rId2"/>
          <a:stretch>
            <a:fillRect/>
          </a:stretch>
        </p:blipFill>
        <p:spPr>
          <a:xfrm>
            <a:off x="6082392" y="2880173"/>
            <a:ext cx="2816679" cy="1877786"/>
          </a:xfrm>
          <a:prstGeom prst="rect">
            <a:avLst/>
          </a:prstGeom>
        </p:spPr>
      </p:pic>
      <p:sp>
        <p:nvSpPr>
          <p:cNvPr id="5" name="TextBox 4"/>
          <p:cNvSpPr txBox="1"/>
          <p:nvPr/>
        </p:nvSpPr>
        <p:spPr>
          <a:xfrm>
            <a:off x="6392714" y="4704834"/>
            <a:ext cx="2294086" cy="200055"/>
          </a:xfrm>
          <a:prstGeom prst="rect">
            <a:avLst/>
          </a:prstGeom>
          <a:noFill/>
        </p:spPr>
        <p:txBody>
          <a:bodyPr wrap="none" rtlCol="0">
            <a:spAutoFit/>
          </a:bodyPr>
          <a:lstStyle/>
          <a:p>
            <a:r>
              <a:rPr lang="en-US" sz="700" dirty="0"/>
              <a:t>http://</a:t>
            </a:r>
            <a:r>
              <a:rPr lang="en-US" sz="700" dirty="0" err="1"/>
              <a:t>www.startupinnovation.org</a:t>
            </a:r>
            <a:r>
              <a:rPr lang="en-US" sz="700" dirty="0"/>
              <a:t>/research/</a:t>
            </a:r>
            <a:r>
              <a:rPr lang="en-US" sz="700" dirty="0" err="1"/>
              <a:t>moores</a:t>
            </a:r>
            <a:r>
              <a:rPr lang="en-US" sz="700" dirty="0"/>
              <a:t>-law/</a:t>
            </a:r>
          </a:p>
        </p:txBody>
      </p:sp>
    </p:spTree>
    <p:extLst>
      <p:ext uri="{BB962C8B-B14F-4D97-AF65-F5344CB8AC3E}">
        <p14:creationId xmlns:p14="http://schemas.microsoft.com/office/powerpoint/2010/main" val="39566477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1699" y="1600200"/>
            <a:ext cx="6147794" cy="4525963"/>
          </a:xfrm>
        </p:spPr>
        <p:txBody>
          <a:bodyPr/>
          <a:lstStyle/>
          <a:p>
            <a:pPr marL="0" indent="0">
              <a:buNone/>
            </a:pPr>
            <a:r>
              <a:rPr lang="en-US" dirty="0" smtClean="0">
                <a:solidFill>
                  <a:schemeClr val="accent6">
                    <a:lumMod val="50000"/>
                  </a:schemeClr>
                </a:solidFill>
                <a:latin typeface="AhnbergHand"/>
                <a:cs typeface="AhnbergHand"/>
              </a:rPr>
              <a:t>Thank You</a:t>
            </a:r>
          </a:p>
          <a:p>
            <a:pPr marL="0" indent="0">
              <a:buNone/>
            </a:pPr>
            <a:endParaRPr lang="en-US" dirty="0">
              <a:solidFill>
                <a:schemeClr val="accent6">
                  <a:lumMod val="50000"/>
                </a:schemeClr>
              </a:solidFill>
              <a:latin typeface="AhnbergHand"/>
              <a:cs typeface="AhnbergHand"/>
            </a:endParaRPr>
          </a:p>
          <a:p>
            <a:pPr marL="0" indent="0">
              <a:buNone/>
            </a:pPr>
            <a:endParaRPr lang="en-US" dirty="0" smtClean="0">
              <a:solidFill>
                <a:schemeClr val="accent6">
                  <a:lumMod val="50000"/>
                </a:schemeClr>
              </a:solidFill>
              <a:latin typeface="AhnbergHand"/>
              <a:cs typeface="AhnbergHand"/>
            </a:endParaRPr>
          </a:p>
          <a:p>
            <a:pPr marL="0" indent="0">
              <a:buNone/>
            </a:pPr>
            <a:endParaRPr lang="en-US" dirty="0">
              <a:solidFill>
                <a:schemeClr val="accent6">
                  <a:lumMod val="50000"/>
                </a:schemeClr>
              </a:solidFill>
              <a:latin typeface="AhnbergHand"/>
              <a:cs typeface="AhnbergHand"/>
            </a:endParaRPr>
          </a:p>
          <a:p>
            <a:pPr marL="0" indent="0" algn="r">
              <a:buNone/>
            </a:pPr>
            <a:r>
              <a:rPr lang="en-US" dirty="0" smtClean="0">
                <a:solidFill>
                  <a:schemeClr val="accent6">
                    <a:lumMod val="50000"/>
                  </a:schemeClr>
                </a:solidFill>
                <a:latin typeface="AhnbergHand"/>
                <a:cs typeface="AhnbergHand"/>
              </a:rPr>
              <a:t>								   			       Questions?</a:t>
            </a:r>
            <a:endParaRPr lang="en-US"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331108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But route leaks happen all the time</a:t>
            </a:r>
            <a:endParaRPr lang="en-US" dirty="0"/>
          </a:p>
        </p:txBody>
      </p:sp>
      <p:sp>
        <p:nvSpPr>
          <p:cNvPr id="3" name="Content Placeholder 2"/>
          <p:cNvSpPr>
            <a:spLocks noGrp="1"/>
          </p:cNvSpPr>
          <p:nvPr>
            <p:ph idx="1"/>
          </p:nvPr>
        </p:nvSpPr>
        <p:spPr/>
        <p:txBody>
          <a:bodyPr/>
          <a:lstStyle/>
          <a:p>
            <a:pPr marL="0" indent="0">
              <a:buNone/>
            </a:pPr>
            <a:r>
              <a:rPr lang="en-US" dirty="0" smtClean="0"/>
              <a:t>Firstly, its because the leaker was AS 701</a:t>
            </a:r>
          </a:p>
          <a:p>
            <a:pPr lvl="1"/>
            <a:r>
              <a:rPr lang="en-US" dirty="0" smtClean="0"/>
              <a:t>AS701 is a tier 1 ISP</a:t>
            </a:r>
          </a:p>
          <a:p>
            <a:pPr lvl="1"/>
            <a:r>
              <a:rPr lang="en-US" dirty="0" smtClean="0"/>
              <a:t>So very few networks (</a:t>
            </a:r>
            <a:r>
              <a:rPr lang="en-US" dirty="0" err="1" smtClean="0"/>
              <a:t>noone</a:t>
            </a:r>
            <a:r>
              <a:rPr lang="en-US" dirty="0" smtClean="0"/>
              <a:t>?) filters what they hear from AS701</a:t>
            </a:r>
          </a:p>
          <a:p>
            <a:pPr lvl="1"/>
            <a:r>
              <a:rPr lang="en-US" dirty="0" smtClean="0"/>
              <a:t>Which means that when AS701 leaks </a:t>
            </a:r>
            <a:r>
              <a:rPr lang="en-US" u="sng" dirty="0" smtClean="0">
                <a:solidFill>
                  <a:srgbClr val="FF0000"/>
                </a:solidFill>
              </a:rPr>
              <a:t>all</a:t>
            </a:r>
            <a:r>
              <a:rPr lang="en-US" dirty="0" smtClean="0"/>
              <a:t> non-default AS’s (and a few more besides) are likely to see the route leak</a:t>
            </a:r>
          </a:p>
          <a:p>
            <a:pPr marL="0" indent="0">
              <a:buNone/>
            </a:pPr>
            <a:r>
              <a:rPr lang="en-US" dirty="0" smtClean="0"/>
              <a:t>So </a:t>
            </a:r>
            <a:r>
              <a:rPr lang="en-US" dirty="0" smtClean="0">
                <a:solidFill>
                  <a:srgbClr val="FF0000"/>
                </a:solidFill>
              </a:rPr>
              <a:t>everybody</a:t>
            </a:r>
            <a:r>
              <a:rPr lang="en-US" dirty="0" smtClean="0"/>
              <a:t> saw this route leak!</a:t>
            </a:r>
          </a:p>
        </p:txBody>
      </p:sp>
    </p:spTree>
    <p:extLst>
      <p:ext uri="{BB962C8B-B14F-4D97-AF65-F5344CB8AC3E}">
        <p14:creationId xmlns:p14="http://schemas.microsoft.com/office/powerpoint/2010/main" val="299462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But route leaks happen all the time</a:t>
            </a:r>
          </a:p>
        </p:txBody>
      </p:sp>
      <p:sp>
        <p:nvSpPr>
          <p:cNvPr id="3" name="Content Placeholder 2"/>
          <p:cNvSpPr>
            <a:spLocks noGrp="1"/>
          </p:cNvSpPr>
          <p:nvPr>
            <p:ph idx="1"/>
          </p:nvPr>
        </p:nvSpPr>
        <p:spPr/>
        <p:txBody>
          <a:bodyPr/>
          <a:lstStyle/>
          <a:p>
            <a:r>
              <a:rPr lang="en-US" dirty="0" smtClean="0"/>
              <a:t>Secondly because it caused the routing table to exceed 512K entries for many networks</a:t>
            </a:r>
          </a:p>
          <a:p>
            <a:pPr lvl="1"/>
            <a:r>
              <a:rPr lang="en-US" dirty="0" smtClean="0"/>
              <a:t>It leaked 27,000 more specifics</a:t>
            </a:r>
          </a:p>
          <a:p>
            <a:pPr lvl="1"/>
            <a:r>
              <a:rPr lang="en-US" dirty="0" smtClean="0"/>
              <a:t>And </a:t>
            </a:r>
            <a:r>
              <a:rPr lang="en-US" dirty="0"/>
              <a:t>m</a:t>
            </a:r>
            <a:r>
              <a:rPr lang="en-US" dirty="0" smtClean="0"/>
              <a:t>ost non-default BGP speakers were carrying between  490,000 and 510,000 entries in this table</a:t>
            </a:r>
          </a:p>
          <a:p>
            <a:pPr lvl="1"/>
            <a:r>
              <a:rPr lang="en-US" dirty="0" smtClean="0"/>
              <a:t>So many BGP environments exceeded 512K IPv4 entries for the first time</a:t>
            </a:r>
          </a:p>
          <a:p>
            <a:pPr lvl="1"/>
            <a:r>
              <a:rPr lang="en-US" dirty="0" smtClean="0"/>
              <a:t>And for some routers 512K is a magic number!</a:t>
            </a:r>
            <a:endParaRPr lang="en-US" dirty="0"/>
          </a:p>
        </p:txBody>
      </p:sp>
    </p:spTree>
    <p:extLst>
      <p:ext uri="{BB962C8B-B14F-4D97-AF65-F5344CB8AC3E}">
        <p14:creationId xmlns:p14="http://schemas.microsoft.com/office/powerpoint/2010/main" val="2989837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10714</TotalTime>
  <Words>2671</Words>
  <Application>Microsoft Macintosh PowerPoint</Application>
  <PresentationFormat>On-screen Show (4:3)</PresentationFormat>
  <Paragraphs>460</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That 512K Route Thing</vt:lpstr>
      <vt:lpstr>12 August 2014</vt:lpstr>
      <vt:lpstr>PowerPoint Presentation</vt:lpstr>
      <vt:lpstr>What happened?</vt:lpstr>
      <vt:lpstr>Someone sneezed all over BGP!</vt:lpstr>
      <vt:lpstr>Who was that?</vt:lpstr>
      <vt:lpstr>But route leaks happen all the time</vt:lpstr>
      <vt:lpstr>But route leaks happen all the time</vt:lpstr>
      <vt:lpstr>But route leaks happen all the time</vt:lpstr>
      <vt:lpstr>PowerPoint Presentation</vt:lpstr>
      <vt:lpstr>Minute by Minute ANNces &amp; WDLs</vt:lpstr>
      <vt:lpstr>Second by Second</vt:lpstr>
      <vt:lpstr>Second by Second</vt:lpstr>
      <vt:lpstr>What happens then?</vt:lpstr>
      <vt:lpstr>Dropped Routes?</vt:lpstr>
      <vt:lpstr>Maybe there’s more…</vt:lpstr>
      <vt:lpstr>Collateral Damage</vt:lpstr>
      <vt:lpstr>Collateral Damage</vt:lpstr>
      <vt:lpstr>But then it happened again!</vt:lpstr>
      <vt:lpstr>But was this just me or everyone?</vt:lpstr>
      <vt:lpstr>There is no Routing God!</vt:lpstr>
      <vt:lpstr>Route Views Peers</vt:lpstr>
      <vt:lpstr>For most networks…</vt:lpstr>
      <vt:lpstr>Passing 512K</vt:lpstr>
      <vt:lpstr>For most networks…</vt:lpstr>
      <vt:lpstr>PowerPoint Presentation</vt:lpstr>
      <vt:lpstr>IPv4 BGP Prefix Count 2010 - 2014</vt:lpstr>
      <vt:lpstr>How can the IPv4 network continue to grow when we are running out of IPv4 addresses?</vt:lpstr>
      <vt:lpstr>IPv4 Address Reuse</vt:lpstr>
      <vt:lpstr>IPv4 in 2014 – Growth is Slowing (slightly)</vt:lpstr>
      <vt:lpstr>IPv6 BGP Prefix Count</vt:lpstr>
      <vt:lpstr>IPv6 in 2013</vt:lpstr>
      <vt:lpstr>What to expect</vt:lpstr>
      <vt:lpstr>BGP Size Projections</vt:lpstr>
      <vt:lpstr>V4 - Daily Growth Rates</vt:lpstr>
      <vt:lpstr>V4 - Relative Daily Growth Rates</vt:lpstr>
      <vt:lpstr>V4 - Relative Daily Growth Rates</vt:lpstr>
      <vt:lpstr>IPv4 BGP Table Size predictions</vt:lpstr>
      <vt:lpstr>IPv6 Table Size</vt:lpstr>
      <vt:lpstr>V6 - Daily Growth Rates</vt:lpstr>
      <vt:lpstr>V6 - Relative Growth Rates</vt:lpstr>
      <vt:lpstr>V6 - Relative Growth Rates</vt:lpstr>
      <vt:lpstr>V6 - Relative Growth Rates</vt:lpstr>
      <vt:lpstr>IPv6 BGP Table Size predictions</vt:lpstr>
      <vt:lpstr>PowerPoint Presentation</vt:lpstr>
      <vt:lpstr>IPv6 Projections and Moore’s Law</vt:lpstr>
      <vt:lpstr>BGP Table Growth</vt:lpstr>
      <vt:lpstr>BGP Updates</vt:lpstr>
      <vt:lpstr>Announcements and Withdrawals</vt:lpstr>
      <vt:lpstr>Convergence Performance</vt:lpstr>
      <vt:lpstr>IPv4 Average AS Path Length </vt:lpstr>
      <vt:lpstr>Updates in IPv4 BGP</vt:lpstr>
      <vt:lpstr>V6 Announcements and Withdrawals</vt:lpstr>
      <vt:lpstr>V6 Convergence Performance</vt:lpstr>
      <vt:lpstr>V6 Average AS Path Length </vt:lpstr>
      <vt:lpstr>Problem? Not a Problem?</vt:lpstr>
      <vt:lpstr>Inside a router</vt:lpstr>
      <vt:lpstr>Inside a line card</vt:lpstr>
      <vt:lpstr>Inside a line card</vt:lpstr>
      <vt:lpstr>FIB Lookup Memory</vt:lpstr>
      <vt:lpstr>FIB Lookup</vt:lpstr>
      <vt:lpstr>TCAM Memory</vt:lpstr>
      <vt:lpstr>TRIE Lookup</vt:lpstr>
      <vt:lpstr>Memory Tradeoffs</vt:lpstr>
      <vt:lpstr>Memory Tradeoffs</vt:lpstr>
      <vt:lpstr>Size</vt:lpstr>
      <vt:lpstr>Scaling the FIB</vt:lpstr>
      <vt:lpstr>But it’s not just size</vt:lpstr>
      <vt:lpstr>Wireline Speed – Ethernet</vt:lpstr>
      <vt:lpstr>Clock Speed – Processors</vt:lpstr>
      <vt:lpstr>Clock Speed – Processors</vt:lpstr>
      <vt:lpstr>CPU vs Memory Speed</vt:lpstr>
      <vt:lpstr>Speed, Speed, Speed</vt:lpstr>
      <vt:lpstr>Speed, Speed, Speed</vt:lpstr>
      <vt:lpstr>Scaling Speed</vt:lpstr>
      <vt:lpstr>PowerPoint Presentation</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Huston</dc:creator>
  <cp:lastModifiedBy>Geoff Huston</cp:lastModifiedBy>
  <cp:revision>158</cp:revision>
  <dcterms:created xsi:type="dcterms:W3CDTF">2014-04-20T21:49:30Z</dcterms:created>
  <dcterms:modified xsi:type="dcterms:W3CDTF">2015-01-28T20:14:02Z</dcterms:modified>
</cp:coreProperties>
</file>