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57" r:id="rId3"/>
    <p:sldId id="258" r:id="rId4"/>
    <p:sldId id="259" r:id="rId5"/>
    <p:sldId id="260" r:id="rId6"/>
    <p:sldId id="261" r:id="rId7"/>
    <p:sldId id="262" r:id="rId8"/>
    <p:sldId id="263" r:id="rId9"/>
    <p:sldId id="264" r:id="rId10"/>
    <p:sldId id="275" r:id="rId11"/>
    <p:sldId id="266" r:id="rId12"/>
    <p:sldId id="276" r:id="rId13"/>
    <p:sldId id="274" r:id="rId14"/>
    <p:sldId id="265" r:id="rId15"/>
    <p:sldId id="267" r:id="rId16"/>
    <p:sldId id="268" r:id="rId17"/>
    <p:sldId id="270" r:id="rId18"/>
    <p:sldId id="271" r:id="rId19"/>
    <p:sldId id="269" r:id="rId20"/>
    <p:sldId id="273" r:id="rId21"/>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4553" autoAdjust="0"/>
    <p:restoredTop sz="86352" autoAdjust="0"/>
  </p:normalViewPr>
  <p:slideViewPr>
    <p:cSldViewPr snapToGrid="0" snapToObjects="1">
      <p:cViewPr varScale="1">
        <p:scale>
          <a:sx n="109" d="100"/>
          <a:sy n="109" d="100"/>
        </p:scale>
        <p:origin x="-112" y="-464"/>
      </p:cViewPr>
      <p:guideLst>
        <p:guide orient="horz" pos="2160"/>
        <p:guide pos="2880"/>
      </p:guideLst>
    </p:cSldViewPr>
  </p:slideViewPr>
  <p:outlineViewPr>
    <p:cViewPr>
      <p:scale>
        <a:sx n="33" d="100"/>
        <a:sy n="33" d="100"/>
      </p:scale>
      <p:origin x="0" y="8448"/>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printerSettings" Target="printerSettings/printerSettings1.bin"/><Relationship Id="rId23" Type="http://schemas.openxmlformats.org/officeDocument/2006/relationships/presProps" Target="presProps.xml"/><Relationship Id="rId24" Type="http://schemas.openxmlformats.org/officeDocument/2006/relationships/viewProps" Target="viewProps.xml"/><Relationship Id="rId25" Type="http://schemas.openxmlformats.org/officeDocument/2006/relationships/theme" Target="theme/theme1.xml"/><Relationship Id="rId26"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AU"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AU" smtClean="0"/>
              <a:t>Click to edit Master subtitle style</a:t>
            </a:r>
            <a:endParaRPr lang="en-US"/>
          </a:p>
        </p:txBody>
      </p:sp>
      <p:sp>
        <p:nvSpPr>
          <p:cNvPr id="4" name="Date Placeholder 3"/>
          <p:cNvSpPr>
            <a:spLocks noGrp="1"/>
          </p:cNvSpPr>
          <p:nvPr>
            <p:ph type="dt" sz="half" idx="10"/>
          </p:nvPr>
        </p:nvSpPr>
        <p:spPr/>
        <p:txBody>
          <a:bodyPr/>
          <a:lstStyle/>
          <a:p>
            <a:fld id="{E4347CCC-7C97-1245-909B-D1AE64A33CE1}" type="datetimeFigureOut">
              <a:rPr lang="en-US" smtClean="0"/>
              <a:t>12/07/2014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9268538-FD30-D847-ABA0-CB3AEC18C5DD}" type="slidenum">
              <a:rPr lang="en-US" smtClean="0"/>
              <a:t>‹#›</a:t>
            </a:fld>
            <a:endParaRPr lang="en-US"/>
          </a:p>
        </p:txBody>
      </p:sp>
    </p:spTree>
    <p:extLst>
      <p:ext uri="{BB962C8B-B14F-4D97-AF65-F5344CB8AC3E}">
        <p14:creationId xmlns:p14="http://schemas.microsoft.com/office/powerpoint/2010/main" val="12911311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4" name="Date Placeholder 3"/>
          <p:cNvSpPr>
            <a:spLocks noGrp="1"/>
          </p:cNvSpPr>
          <p:nvPr>
            <p:ph type="dt" sz="half" idx="10"/>
          </p:nvPr>
        </p:nvSpPr>
        <p:spPr/>
        <p:txBody>
          <a:bodyPr/>
          <a:lstStyle/>
          <a:p>
            <a:fld id="{E4347CCC-7C97-1245-909B-D1AE64A33CE1}" type="datetimeFigureOut">
              <a:rPr lang="en-US" smtClean="0"/>
              <a:t>12/07/2014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9268538-FD30-D847-ABA0-CB3AEC18C5DD}" type="slidenum">
              <a:rPr lang="en-US" smtClean="0"/>
              <a:t>‹#›</a:t>
            </a:fld>
            <a:endParaRPr lang="en-US"/>
          </a:p>
        </p:txBody>
      </p:sp>
    </p:spTree>
    <p:extLst>
      <p:ext uri="{BB962C8B-B14F-4D97-AF65-F5344CB8AC3E}">
        <p14:creationId xmlns:p14="http://schemas.microsoft.com/office/powerpoint/2010/main" val="21848312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AU"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4" name="Date Placeholder 3"/>
          <p:cNvSpPr>
            <a:spLocks noGrp="1"/>
          </p:cNvSpPr>
          <p:nvPr>
            <p:ph type="dt" sz="half" idx="10"/>
          </p:nvPr>
        </p:nvSpPr>
        <p:spPr/>
        <p:txBody>
          <a:bodyPr/>
          <a:lstStyle/>
          <a:p>
            <a:fld id="{E4347CCC-7C97-1245-909B-D1AE64A33CE1}" type="datetimeFigureOut">
              <a:rPr lang="en-US" smtClean="0"/>
              <a:t>12/07/2014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9268538-FD30-D847-ABA0-CB3AEC18C5DD}" type="slidenum">
              <a:rPr lang="en-US" smtClean="0"/>
              <a:t>‹#›</a:t>
            </a:fld>
            <a:endParaRPr lang="en-US"/>
          </a:p>
        </p:txBody>
      </p:sp>
    </p:spTree>
    <p:extLst>
      <p:ext uri="{BB962C8B-B14F-4D97-AF65-F5344CB8AC3E}">
        <p14:creationId xmlns:p14="http://schemas.microsoft.com/office/powerpoint/2010/main" val="40514690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smtClean="0"/>
              <a:t>Click to edit Master title style</a:t>
            </a:r>
            <a:endParaRPr lang="en-US"/>
          </a:p>
        </p:txBody>
      </p:sp>
      <p:sp>
        <p:nvSpPr>
          <p:cNvPr id="3" name="Content Placeholder 2"/>
          <p:cNvSpPr>
            <a:spLocks noGrp="1"/>
          </p:cNvSpPr>
          <p:nvPr>
            <p:ph idx="1"/>
          </p:nvPr>
        </p:nvSpPr>
        <p:spPr/>
        <p:txBody>
          <a:body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4" name="Date Placeholder 3"/>
          <p:cNvSpPr>
            <a:spLocks noGrp="1"/>
          </p:cNvSpPr>
          <p:nvPr>
            <p:ph type="dt" sz="half" idx="10"/>
          </p:nvPr>
        </p:nvSpPr>
        <p:spPr/>
        <p:txBody>
          <a:bodyPr/>
          <a:lstStyle/>
          <a:p>
            <a:fld id="{E4347CCC-7C97-1245-909B-D1AE64A33CE1}" type="datetimeFigureOut">
              <a:rPr lang="en-US" smtClean="0"/>
              <a:t>12/07/2014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9268538-FD30-D847-ABA0-CB3AEC18C5DD}" type="slidenum">
              <a:rPr lang="en-US" smtClean="0"/>
              <a:t>‹#›</a:t>
            </a:fld>
            <a:endParaRPr lang="en-US"/>
          </a:p>
        </p:txBody>
      </p:sp>
    </p:spTree>
    <p:extLst>
      <p:ext uri="{BB962C8B-B14F-4D97-AF65-F5344CB8AC3E}">
        <p14:creationId xmlns:p14="http://schemas.microsoft.com/office/powerpoint/2010/main" val="24151335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AU"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AU" smtClean="0"/>
              <a:t>Click to edit Master text styles</a:t>
            </a:r>
          </a:p>
        </p:txBody>
      </p:sp>
      <p:sp>
        <p:nvSpPr>
          <p:cNvPr id="4" name="Date Placeholder 3"/>
          <p:cNvSpPr>
            <a:spLocks noGrp="1"/>
          </p:cNvSpPr>
          <p:nvPr>
            <p:ph type="dt" sz="half" idx="10"/>
          </p:nvPr>
        </p:nvSpPr>
        <p:spPr/>
        <p:txBody>
          <a:bodyPr/>
          <a:lstStyle/>
          <a:p>
            <a:fld id="{E4347CCC-7C97-1245-909B-D1AE64A33CE1}" type="datetimeFigureOut">
              <a:rPr lang="en-US" smtClean="0"/>
              <a:t>12/07/2014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9268538-FD30-D847-ABA0-CB3AEC18C5DD}" type="slidenum">
              <a:rPr lang="en-US" smtClean="0"/>
              <a:t>‹#›</a:t>
            </a:fld>
            <a:endParaRPr lang="en-US"/>
          </a:p>
        </p:txBody>
      </p:sp>
    </p:spTree>
    <p:extLst>
      <p:ext uri="{BB962C8B-B14F-4D97-AF65-F5344CB8AC3E}">
        <p14:creationId xmlns:p14="http://schemas.microsoft.com/office/powerpoint/2010/main" val="28689841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5" name="Date Placeholder 4"/>
          <p:cNvSpPr>
            <a:spLocks noGrp="1"/>
          </p:cNvSpPr>
          <p:nvPr>
            <p:ph type="dt" sz="half" idx="10"/>
          </p:nvPr>
        </p:nvSpPr>
        <p:spPr/>
        <p:txBody>
          <a:bodyPr/>
          <a:lstStyle/>
          <a:p>
            <a:fld id="{E4347CCC-7C97-1245-909B-D1AE64A33CE1}" type="datetimeFigureOut">
              <a:rPr lang="en-US" smtClean="0"/>
              <a:t>12/07/2014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9268538-FD30-D847-ABA0-CB3AEC18C5DD}" type="slidenum">
              <a:rPr lang="en-US" smtClean="0"/>
              <a:t>‹#›</a:t>
            </a:fld>
            <a:endParaRPr lang="en-US"/>
          </a:p>
        </p:txBody>
      </p:sp>
    </p:spTree>
    <p:extLst>
      <p:ext uri="{BB962C8B-B14F-4D97-AF65-F5344CB8AC3E}">
        <p14:creationId xmlns:p14="http://schemas.microsoft.com/office/powerpoint/2010/main" val="291147580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AU"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AU"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AU"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7" name="Date Placeholder 6"/>
          <p:cNvSpPr>
            <a:spLocks noGrp="1"/>
          </p:cNvSpPr>
          <p:nvPr>
            <p:ph type="dt" sz="half" idx="10"/>
          </p:nvPr>
        </p:nvSpPr>
        <p:spPr/>
        <p:txBody>
          <a:bodyPr/>
          <a:lstStyle/>
          <a:p>
            <a:fld id="{E4347CCC-7C97-1245-909B-D1AE64A33CE1}" type="datetimeFigureOut">
              <a:rPr lang="en-US" smtClean="0"/>
              <a:t>12/07/2014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9268538-FD30-D847-ABA0-CB3AEC18C5DD}" type="slidenum">
              <a:rPr lang="en-US" smtClean="0"/>
              <a:t>‹#›</a:t>
            </a:fld>
            <a:endParaRPr lang="en-US"/>
          </a:p>
        </p:txBody>
      </p:sp>
    </p:spTree>
    <p:extLst>
      <p:ext uri="{BB962C8B-B14F-4D97-AF65-F5344CB8AC3E}">
        <p14:creationId xmlns:p14="http://schemas.microsoft.com/office/powerpoint/2010/main" val="345012776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smtClean="0"/>
              <a:t>Click to edit Master title style</a:t>
            </a:r>
            <a:endParaRPr lang="en-US"/>
          </a:p>
        </p:txBody>
      </p:sp>
      <p:sp>
        <p:nvSpPr>
          <p:cNvPr id="3" name="Date Placeholder 2"/>
          <p:cNvSpPr>
            <a:spLocks noGrp="1"/>
          </p:cNvSpPr>
          <p:nvPr>
            <p:ph type="dt" sz="half" idx="10"/>
          </p:nvPr>
        </p:nvSpPr>
        <p:spPr/>
        <p:txBody>
          <a:bodyPr/>
          <a:lstStyle/>
          <a:p>
            <a:fld id="{E4347CCC-7C97-1245-909B-D1AE64A33CE1}" type="datetimeFigureOut">
              <a:rPr lang="en-US" smtClean="0"/>
              <a:t>12/07/2014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9268538-FD30-D847-ABA0-CB3AEC18C5DD}" type="slidenum">
              <a:rPr lang="en-US" smtClean="0"/>
              <a:t>‹#›</a:t>
            </a:fld>
            <a:endParaRPr lang="en-US"/>
          </a:p>
        </p:txBody>
      </p:sp>
    </p:spTree>
    <p:extLst>
      <p:ext uri="{BB962C8B-B14F-4D97-AF65-F5344CB8AC3E}">
        <p14:creationId xmlns:p14="http://schemas.microsoft.com/office/powerpoint/2010/main" val="329421478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4347CCC-7C97-1245-909B-D1AE64A33CE1}" type="datetimeFigureOut">
              <a:rPr lang="en-US" smtClean="0"/>
              <a:t>12/07/2014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9268538-FD30-D847-ABA0-CB3AEC18C5DD}" type="slidenum">
              <a:rPr lang="en-US" smtClean="0"/>
              <a:t>‹#›</a:t>
            </a:fld>
            <a:endParaRPr lang="en-US"/>
          </a:p>
        </p:txBody>
      </p:sp>
    </p:spTree>
    <p:extLst>
      <p:ext uri="{BB962C8B-B14F-4D97-AF65-F5344CB8AC3E}">
        <p14:creationId xmlns:p14="http://schemas.microsoft.com/office/powerpoint/2010/main" val="397776455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AU"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AU" smtClean="0"/>
              <a:t>Click to edit Master text styles</a:t>
            </a:r>
          </a:p>
        </p:txBody>
      </p:sp>
      <p:sp>
        <p:nvSpPr>
          <p:cNvPr id="5" name="Date Placeholder 4"/>
          <p:cNvSpPr>
            <a:spLocks noGrp="1"/>
          </p:cNvSpPr>
          <p:nvPr>
            <p:ph type="dt" sz="half" idx="10"/>
          </p:nvPr>
        </p:nvSpPr>
        <p:spPr/>
        <p:txBody>
          <a:bodyPr/>
          <a:lstStyle/>
          <a:p>
            <a:fld id="{E4347CCC-7C97-1245-909B-D1AE64A33CE1}" type="datetimeFigureOut">
              <a:rPr lang="en-US" smtClean="0"/>
              <a:t>12/07/2014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9268538-FD30-D847-ABA0-CB3AEC18C5DD}" type="slidenum">
              <a:rPr lang="en-US" smtClean="0"/>
              <a:t>‹#›</a:t>
            </a:fld>
            <a:endParaRPr lang="en-US"/>
          </a:p>
        </p:txBody>
      </p:sp>
    </p:spTree>
    <p:extLst>
      <p:ext uri="{BB962C8B-B14F-4D97-AF65-F5344CB8AC3E}">
        <p14:creationId xmlns:p14="http://schemas.microsoft.com/office/powerpoint/2010/main" val="35686530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AU"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AU" smtClean="0"/>
              <a:t>Click to edit Master text styles</a:t>
            </a:r>
          </a:p>
        </p:txBody>
      </p:sp>
      <p:sp>
        <p:nvSpPr>
          <p:cNvPr id="5" name="Date Placeholder 4"/>
          <p:cNvSpPr>
            <a:spLocks noGrp="1"/>
          </p:cNvSpPr>
          <p:nvPr>
            <p:ph type="dt" sz="half" idx="10"/>
          </p:nvPr>
        </p:nvSpPr>
        <p:spPr/>
        <p:txBody>
          <a:bodyPr/>
          <a:lstStyle/>
          <a:p>
            <a:fld id="{E4347CCC-7C97-1245-909B-D1AE64A33CE1}" type="datetimeFigureOut">
              <a:rPr lang="en-US" smtClean="0"/>
              <a:t>12/07/2014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9268538-FD30-D847-ABA0-CB3AEC18C5DD}" type="slidenum">
              <a:rPr lang="en-US" smtClean="0"/>
              <a:t>‹#›</a:t>
            </a:fld>
            <a:endParaRPr lang="en-US"/>
          </a:p>
        </p:txBody>
      </p:sp>
    </p:spTree>
    <p:extLst>
      <p:ext uri="{BB962C8B-B14F-4D97-AF65-F5344CB8AC3E}">
        <p14:creationId xmlns:p14="http://schemas.microsoft.com/office/powerpoint/2010/main" val="3796326636"/>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AU"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4347CCC-7C97-1245-909B-D1AE64A33CE1}" type="datetimeFigureOut">
              <a:rPr lang="en-US" smtClean="0"/>
              <a:t>12/07/2014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9268538-FD30-D847-ABA0-CB3AEC18C5DD}" type="slidenum">
              <a:rPr lang="en-US" smtClean="0"/>
              <a:t>‹#›</a:t>
            </a:fld>
            <a:endParaRPr lang="en-US"/>
          </a:p>
        </p:txBody>
      </p:sp>
    </p:spTree>
    <p:extLst>
      <p:ext uri="{BB962C8B-B14F-4D97-AF65-F5344CB8AC3E}">
        <p14:creationId xmlns:p14="http://schemas.microsoft.com/office/powerpoint/2010/main" val="343232077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25 years from now…</a:t>
            </a:r>
            <a:endParaRPr lang="en-US" dirty="0"/>
          </a:p>
        </p:txBody>
      </p:sp>
      <p:sp>
        <p:nvSpPr>
          <p:cNvPr id="3" name="Subtitle 2"/>
          <p:cNvSpPr>
            <a:spLocks noGrp="1"/>
          </p:cNvSpPr>
          <p:nvPr>
            <p:ph type="subTitle" idx="1"/>
          </p:nvPr>
        </p:nvSpPr>
        <p:spPr/>
        <p:txBody>
          <a:bodyPr/>
          <a:lstStyle/>
          <a:p>
            <a:endParaRPr lang="en-US"/>
          </a:p>
        </p:txBody>
      </p:sp>
    </p:spTree>
    <p:extLst>
      <p:ext uri="{BB962C8B-B14F-4D97-AF65-F5344CB8AC3E}">
        <p14:creationId xmlns:p14="http://schemas.microsoft.com/office/powerpoint/2010/main" val="185855585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a:t>
            </a:r>
            <a:endParaRPr lang="en-US" dirty="0"/>
          </a:p>
        </p:txBody>
      </p:sp>
      <p:sp>
        <p:nvSpPr>
          <p:cNvPr id="3" name="Content Placeholder 2"/>
          <p:cNvSpPr>
            <a:spLocks noGrp="1"/>
          </p:cNvSpPr>
          <p:nvPr>
            <p:ph idx="1"/>
          </p:nvPr>
        </p:nvSpPr>
        <p:spPr/>
        <p:txBody>
          <a:bodyPr/>
          <a:lstStyle/>
          <a:p>
            <a:pPr marL="0" indent="0">
              <a:buNone/>
            </a:pPr>
            <a:r>
              <a:rPr lang="en-US" dirty="0" smtClean="0"/>
              <a:t>Where are some likely destinations to illustrate where we are headed over the next 25 years?</a:t>
            </a:r>
            <a:endParaRPr lang="en-US" dirty="0"/>
          </a:p>
        </p:txBody>
      </p:sp>
    </p:spTree>
    <p:extLst>
      <p:ext uri="{BB962C8B-B14F-4D97-AF65-F5344CB8AC3E}">
        <p14:creationId xmlns:p14="http://schemas.microsoft.com/office/powerpoint/2010/main" val="78669186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Optimist</a:t>
            </a:r>
            <a:endParaRPr lang="en-US" dirty="0"/>
          </a:p>
        </p:txBody>
      </p:sp>
      <p:sp>
        <p:nvSpPr>
          <p:cNvPr id="3" name="Content Placeholder 2"/>
          <p:cNvSpPr>
            <a:spLocks noGrp="1"/>
          </p:cNvSpPr>
          <p:nvPr>
            <p:ph idx="1"/>
          </p:nvPr>
        </p:nvSpPr>
        <p:spPr/>
        <p:txBody>
          <a:bodyPr>
            <a:normAutofit fontScale="92500" lnSpcReduction="20000"/>
          </a:bodyPr>
          <a:lstStyle/>
          <a:p>
            <a:pPr marL="0" indent="0">
              <a:buNone/>
            </a:pPr>
            <a:r>
              <a:rPr lang="en-US" dirty="0" smtClean="0"/>
              <a:t>Increasing access to information engenders a more critical citizen who is aware of choices and consequences </a:t>
            </a:r>
          </a:p>
          <a:p>
            <a:pPr marL="0" indent="0">
              <a:buNone/>
            </a:pPr>
            <a:endParaRPr lang="en-US" dirty="0" smtClean="0"/>
          </a:p>
          <a:p>
            <a:pPr marL="0" indent="0">
              <a:buNone/>
            </a:pPr>
            <a:r>
              <a:rPr lang="en-US" dirty="0" smtClean="0"/>
              <a:t>Information and communications is an abundant  commodity: accessible, plentiful and pervasive</a:t>
            </a:r>
          </a:p>
          <a:p>
            <a:pPr marL="0" indent="0">
              <a:buNone/>
            </a:pPr>
            <a:endParaRPr lang="en-US" dirty="0"/>
          </a:p>
          <a:p>
            <a:pPr marL="0" indent="0">
              <a:buNone/>
            </a:pPr>
            <a:r>
              <a:rPr lang="en-US" dirty="0" smtClean="0"/>
              <a:t>Much of the mechanics of the world is automated, and the results are customized to match the needs of each consumer</a:t>
            </a:r>
          </a:p>
        </p:txBody>
      </p:sp>
    </p:spTree>
    <p:extLst>
      <p:ext uri="{BB962C8B-B14F-4D97-AF65-F5344CB8AC3E}">
        <p14:creationId xmlns:p14="http://schemas.microsoft.com/office/powerpoint/2010/main" val="97965566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Optimist</a:t>
            </a:r>
            <a:endParaRPr lang="en-US" dirty="0"/>
          </a:p>
        </p:txBody>
      </p:sp>
      <p:sp>
        <p:nvSpPr>
          <p:cNvPr id="3" name="Content Placeholder 2"/>
          <p:cNvSpPr>
            <a:spLocks noGrp="1"/>
          </p:cNvSpPr>
          <p:nvPr>
            <p:ph idx="1"/>
          </p:nvPr>
        </p:nvSpPr>
        <p:spPr/>
        <p:txBody>
          <a:bodyPr>
            <a:normAutofit/>
          </a:bodyPr>
          <a:lstStyle/>
          <a:p>
            <a:pPr marL="0" indent="0">
              <a:buNone/>
            </a:pPr>
            <a:r>
              <a:rPr lang="en-US" dirty="0" smtClean="0"/>
              <a:t>The changes we will be looking for over this period are to transform our information technology platform from “smart” into “wise”</a:t>
            </a:r>
          </a:p>
          <a:p>
            <a:pPr marL="0" indent="0">
              <a:buNone/>
            </a:pPr>
            <a:endParaRPr lang="en-US" dirty="0" smtClean="0"/>
          </a:p>
          <a:p>
            <a:pPr marL="400050" lvl="1" indent="0">
              <a:buNone/>
            </a:pPr>
            <a:r>
              <a:rPr lang="en-US" dirty="0" smtClean="0"/>
              <a:t>“</a:t>
            </a:r>
            <a:r>
              <a:rPr lang="en-US" i="1" dirty="0" smtClean="0"/>
              <a:t>tell me what you know</a:t>
            </a:r>
            <a:r>
              <a:rPr lang="en-US" dirty="0" smtClean="0"/>
              <a:t>” is unhelpful</a:t>
            </a:r>
          </a:p>
          <a:p>
            <a:pPr marL="400050" lvl="1" indent="0">
              <a:buNone/>
            </a:pPr>
            <a:endParaRPr lang="en-US" dirty="0" smtClean="0"/>
          </a:p>
          <a:p>
            <a:pPr marL="400050" lvl="1" indent="0">
              <a:buNone/>
            </a:pPr>
            <a:r>
              <a:rPr lang="en-US" dirty="0" smtClean="0"/>
              <a:t>“</a:t>
            </a:r>
            <a:r>
              <a:rPr lang="en-US" i="1" dirty="0" smtClean="0"/>
              <a:t>tell me exactly what I need to know, right here and right now</a:t>
            </a:r>
            <a:r>
              <a:rPr lang="en-US" dirty="0" smtClean="0"/>
              <a:t>” can be amazingly enabling for each of us</a:t>
            </a:r>
            <a:endParaRPr lang="en-US" dirty="0"/>
          </a:p>
        </p:txBody>
      </p:sp>
    </p:spTree>
    <p:extLst>
      <p:ext uri="{BB962C8B-B14F-4D97-AF65-F5344CB8AC3E}">
        <p14:creationId xmlns:p14="http://schemas.microsoft.com/office/powerpoint/2010/main" val="207802042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But if there is a bright side of the future</a:t>
            </a:r>
            <a:endParaRPr lang="en-US" dirty="0"/>
          </a:p>
        </p:txBody>
      </p:sp>
      <p:sp>
        <p:nvSpPr>
          <p:cNvPr id="3" name="Content Placeholder 2"/>
          <p:cNvSpPr>
            <a:spLocks noGrp="1"/>
          </p:cNvSpPr>
          <p:nvPr>
            <p:ph idx="1"/>
          </p:nvPr>
        </p:nvSpPr>
        <p:spPr>
          <a:xfrm>
            <a:off x="570360" y="3951695"/>
            <a:ext cx="8229600" cy="1229138"/>
          </a:xfrm>
        </p:spPr>
        <p:txBody>
          <a:bodyPr/>
          <a:lstStyle/>
          <a:p>
            <a:pPr marL="0" indent="0">
              <a:buNone/>
            </a:pPr>
            <a:r>
              <a:rPr lang="en-US" dirty="0" smtClean="0"/>
              <a:t>There is also a darker side…</a:t>
            </a:r>
            <a:endParaRPr lang="en-US" dirty="0"/>
          </a:p>
        </p:txBody>
      </p:sp>
    </p:spTree>
    <p:extLst>
      <p:ext uri="{BB962C8B-B14F-4D97-AF65-F5344CB8AC3E}">
        <p14:creationId xmlns:p14="http://schemas.microsoft.com/office/powerpoint/2010/main" val="35491411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The Privatization of the Public Space</a:t>
            </a:r>
            <a:endParaRPr lang="en-US" dirty="0"/>
          </a:p>
        </p:txBody>
      </p:sp>
      <p:sp>
        <p:nvSpPr>
          <p:cNvPr id="3" name="Content Placeholder 2"/>
          <p:cNvSpPr>
            <a:spLocks noGrp="1"/>
          </p:cNvSpPr>
          <p:nvPr>
            <p:ph idx="1"/>
          </p:nvPr>
        </p:nvSpPr>
        <p:spPr/>
        <p:txBody>
          <a:bodyPr>
            <a:normAutofit fontScale="92500" lnSpcReduction="10000"/>
          </a:bodyPr>
          <a:lstStyle/>
          <a:p>
            <a:pPr marL="0" indent="0">
              <a:buNone/>
            </a:pPr>
            <a:r>
              <a:rPr lang="en-US" dirty="0" smtClean="0"/>
              <a:t>Much of what was achieved in the last 25 years has been due to an outstanding  triumph of open technology and introduction of market forces into previously restricted and regulated activities</a:t>
            </a:r>
          </a:p>
          <a:p>
            <a:pPr marL="0" indent="0">
              <a:buNone/>
            </a:pPr>
            <a:endParaRPr lang="en-US" dirty="0" smtClean="0"/>
          </a:p>
          <a:p>
            <a:pPr marL="0" indent="0">
              <a:buNone/>
            </a:pPr>
            <a:r>
              <a:rPr lang="en-US" dirty="0" smtClean="0"/>
              <a:t>Its unclear how this is sustained into the future</a:t>
            </a:r>
          </a:p>
          <a:p>
            <a:pPr marL="0" indent="0">
              <a:buNone/>
            </a:pPr>
            <a:endParaRPr lang="en-US" dirty="0" smtClean="0"/>
          </a:p>
          <a:p>
            <a:pPr marL="0" indent="0">
              <a:buNone/>
            </a:pPr>
            <a:r>
              <a:rPr lang="en-US" dirty="0" smtClean="0"/>
              <a:t>Which leads to concerns over increasing private encroachment into traditional open public spaces</a:t>
            </a:r>
          </a:p>
        </p:txBody>
      </p:sp>
    </p:spTree>
    <p:extLst>
      <p:ext uri="{BB962C8B-B14F-4D97-AF65-F5344CB8AC3E}">
        <p14:creationId xmlns:p14="http://schemas.microsoft.com/office/powerpoint/2010/main" val="309341709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Owning History</a:t>
            </a:r>
            <a:endParaRPr lang="en-US" dirty="0"/>
          </a:p>
        </p:txBody>
      </p:sp>
      <p:sp>
        <p:nvSpPr>
          <p:cNvPr id="3" name="Content Placeholder 2"/>
          <p:cNvSpPr>
            <a:spLocks noGrp="1"/>
          </p:cNvSpPr>
          <p:nvPr>
            <p:ph idx="1"/>
          </p:nvPr>
        </p:nvSpPr>
        <p:spPr/>
        <p:txBody>
          <a:bodyPr>
            <a:normAutofit fontScale="92500" lnSpcReduction="20000"/>
          </a:bodyPr>
          <a:lstStyle/>
          <a:p>
            <a:pPr marL="0" indent="0">
              <a:buNone/>
            </a:pPr>
            <a:r>
              <a:rPr lang="en-US" dirty="0" smtClean="0"/>
              <a:t>Who “owns” our history?</a:t>
            </a:r>
          </a:p>
          <a:p>
            <a:pPr marL="400050" lvl="1" indent="0">
              <a:buNone/>
            </a:pPr>
            <a:r>
              <a:rPr lang="en-US" dirty="0" smtClean="0"/>
              <a:t>Our public institutions that operate our archives in the public interest?</a:t>
            </a:r>
          </a:p>
          <a:p>
            <a:pPr marL="0" indent="0">
              <a:buNone/>
            </a:pPr>
            <a:r>
              <a:rPr lang="en-US" dirty="0" smtClean="0"/>
              <a:t>    </a:t>
            </a:r>
            <a:r>
              <a:rPr lang="en-US" i="1" dirty="0" smtClean="0"/>
              <a:t>or</a:t>
            </a:r>
          </a:p>
          <a:p>
            <a:pPr marL="400050" lvl="1" indent="0">
              <a:buNone/>
            </a:pPr>
            <a:r>
              <a:rPr lang="en-US" dirty="0" smtClean="0"/>
              <a:t>The enterprise that digitized these  archives and now uses aggressive IPR frameworks to assert control over access? </a:t>
            </a:r>
          </a:p>
          <a:p>
            <a:pPr marL="400050" lvl="1" indent="0">
              <a:buNone/>
            </a:pPr>
            <a:r>
              <a:rPr lang="en-US" i="1" dirty="0"/>
              <a:t>o</a:t>
            </a:r>
            <a:r>
              <a:rPr lang="en-US" i="1" dirty="0" smtClean="0"/>
              <a:t>r</a:t>
            </a:r>
          </a:p>
          <a:p>
            <a:pPr marL="400050" lvl="1" indent="0">
              <a:buNone/>
            </a:pPr>
            <a:r>
              <a:rPr lang="en-US" dirty="0" smtClean="0"/>
              <a:t>The enterprise that created the private search index across these archives and now acts as a gateway to access</a:t>
            </a:r>
          </a:p>
        </p:txBody>
      </p:sp>
    </p:spTree>
    <p:extLst>
      <p:ext uri="{BB962C8B-B14F-4D97-AF65-F5344CB8AC3E}">
        <p14:creationId xmlns:p14="http://schemas.microsoft.com/office/powerpoint/2010/main" val="98427173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creen Shot 2014-07-04 at 11.17.04 a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90998"/>
            <a:ext cx="9144000" cy="6617288"/>
          </a:xfrm>
          <a:prstGeom prst="rect">
            <a:avLst/>
          </a:prstGeom>
        </p:spPr>
      </p:pic>
    </p:spTree>
    <p:extLst>
      <p:ext uri="{BB962C8B-B14F-4D97-AF65-F5344CB8AC3E}">
        <p14:creationId xmlns:p14="http://schemas.microsoft.com/office/powerpoint/2010/main" val="361508217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Owning Our</a:t>
            </a:r>
            <a:r>
              <a:rPr lang="en-US" baseline="0" dirty="0" smtClean="0"/>
              <a:t> Money</a:t>
            </a:r>
            <a:endParaRPr lang="en-US" dirty="0"/>
          </a:p>
        </p:txBody>
      </p:sp>
      <p:sp>
        <p:nvSpPr>
          <p:cNvPr id="3" name="Content Placeholder 2"/>
          <p:cNvSpPr>
            <a:spLocks noGrp="1"/>
          </p:cNvSpPr>
          <p:nvPr>
            <p:ph idx="1"/>
          </p:nvPr>
        </p:nvSpPr>
        <p:spPr/>
        <p:txBody>
          <a:bodyPr/>
          <a:lstStyle/>
          <a:p>
            <a:pPr marL="0" indent="0">
              <a:buNone/>
            </a:pPr>
            <a:r>
              <a:rPr lang="en-US" dirty="0" smtClean="0"/>
              <a:t>Are we becoming the product rather than the consumer?</a:t>
            </a:r>
          </a:p>
          <a:p>
            <a:pPr marL="400050" lvl="1" indent="0">
              <a:buNone/>
            </a:pPr>
            <a:r>
              <a:rPr lang="en-US" dirty="0"/>
              <a:t>W</a:t>
            </a:r>
            <a:r>
              <a:rPr lang="en-US" dirty="0" smtClean="0"/>
              <a:t>ho “owns” my credit card when</a:t>
            </a:r>
          </a:p>
          <a:p>
            <a:pPr marL="800100" lvl="2" indent="0">
              <a:buNone/>
            </a:pPr>
            <a:r>
              <a:rPr lang="en-US" dirty="0" smtClean="0"/>
              <a:t>It will only permit me to purchase “approved” products </a:t>
            </a:r>
          </a:p>
          <a:p>
            <a:pPr marL="800100" lvl="2" indent="0">
              <a:buNone/>
            </a:pPr>
            <a:r>
              <a:rPr lang="en-US" dirty="0" smtClean="0"/>
              <a:t>It passes all my transaction data to a “cloud” for subsequent processing and analysis</a:t>
            </a:r>
          </a:p>
          <a:p>
            <a:pPr marL="800100" lvl="2" indent="0">
              <a:buNone/>
            </a:pPr>
            <a:r>
              <a:rPr lang="en-US" dirty="0" smtClean="0"/>
              <a:t>It will disclose my movements and contacts to anyone who wants to buy it from the card issuer?</a:t>
            </a:r>
          </a:p>
        </p:txBody>
      </p:sp>
    </p:spTree>
    <p:extLst>
      <p:ext uri="{BB962C8B-B14F-4D97-AF65-F5344CB8AC3E}">
        <p14:creationId xmlns:p14="http://schemas.microsoft.com/office/powerpoint/2010/main" val="76912318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creen Shot 2014-07-04 at 11.24.21 a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595241"/>
          </a:xfrm>
          <a:prstGeom prst="rect">
            <a:avLst/>
          </a:prstGeom>
        </p:spPr>
      </p:pic>
    </p:spTree>
    <p:extLst>
      <p:ext uri="{BB962C8B-B14F-4D97-AF65-F5344CB8AC3E}">
        <p14:creationId xmlns:p14="http://schemas.microsoft.com/office/powerpoint/2010/main" val="341597591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Owning Us</a:t>
            </a:r>
            <a:endParaRPr lang="en-US" dirty="0"/>
          </a:p>
        </p:txBody>
      </p:sp>
      <p:sp>
        <p:nvSpPr>
          <p:cNvPr id="3" name="Content Placeholder 2"/>
          <p:cNvSpPr>
            <a:spLocks noGrp="1"/>
          </p:cNvSpPr>
          <p:nvPr>
            <p:ph idx="1"/>
          </p:nvPr>
        </p:nvSpPr>
        <p:spPr/>
        <p:txBody>
          <a:bodyPr/>
          <a:lstStyle/>
          <a:p>
            <a:pPr marL="0" indent="0">
              <a:buNone/>
            </a:pPr>
            <a:r>
              <a:rPr lang="en-US" dirty="0" smtClean="0"/>
              <a:t>Are we becoming the product rather than the consumer?</a:t>
            </a:r>
          </a:p>
          <a:p>
            <a:pPr marL="400050" lvl="1" indent="0">
              <a:buNone/>
            </a:pPr>
            <a:r>
              <a:rPr lang="en-US" dirty="0"/>
              <a:t>W</a:t>
            </a:r>
            <a:r>
              <a:rPr lang="en-US" dirty="0" smtClean="0"/>
              <a:t>ho “owns” my “smart” device when:</a:t>
            </a:r>
          </a:p>
          <a:p>
            <a:pPr marL="800100" lvl="2" indent="0">
              <a:buNone/>
            </a:pPr>
            <a:r>
              <a:rPr lang="en-US" dirty="0" smtClean="0"/>
              <a:t>It will only run “approved” applications</a:t>
            </a:r>
          </a:p>
          <a:p>
            <a:pPr marL="800100" lvl="2" indent="0">
              <a:buNone/>
            </a:pPr>
            <a:r>
              <a:rPr lang="en-US" dirty="0" smtClean="0"/>
              <a:t>It will only permit me to purchase “approved” products </a:t>
            </a:r>
          </a:p>
          <a:p>
            <a:pPr marL="800100" lvl="2" indent="0">
              <a:buNone/>
            </a:pPr>
            <a:r>
              <a:rPr lang="en-US" dirty="0" smtClean="0"/>
              <a:t>It passes all my data to a “cloud” for subsequent processing and analysis</a:t>
            </a:r>
          </a:p>
          <a:p>
            <a:pPr marL="800100" lvl="2" indent="0">
              <a:buNone/>
            </a:pPr>
            <a:r>
              <a:rPr lang="en-US" dirty="0" smtClean="0"/>
              <a:t>It will disclose my movements and contacts to </a:t>
            </a:r>
            <a:r>
              <a:rPr lang="en-US" dirty="0"/>
              <a:t>anyone who wants to buy it from </a:t>
            </a:r>
            <a:r>
              <a:rPr lang="en-US" dirty="0" smtClean="0"/>
              <a:t>the device’s controller</a:t>
            </a:r>
          </a:p>
        </p:txBody>
      </p:sp>
    </p:spTree>
    <p:extLst>
      <p:ext uri="{BB962C8B-B14F-4D97-AF65-F5344CB8AC3E}">
        <p14:creationId xmlns:p14="http://schemas.microsoft.com/office/powerpoint/2010/main" val="10831664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if the next 25 years</a:t>
            </a:r>
            <a:endParaRPr lang="en-US" dirty="0"/>
          </a:p>
        </p:txBody>
      </p:sp>
      <p:sp>
        <p:nvSpPr>
          <p:cNvPr id="3" name="Content Placeholder 2"/>
          <p:cNvSpPr>
            <a:spLocks noGrp="1"/>
          </p:cNvSpPr>
          <p:nvPr>
            <p:ph idx="1"/>
          </p:nvPr>
        </p:nvSpPr>
        <p:spPr/>
        <p:txBody>
          <a:bodyPr/>
          <a:lstStyle/>
          <a:p>
            <a:pPr marL="0" indent="0">
              <a:buNone/>
            </a:pPr>
            <a:r>
              <a:rPr lang="en-US" dirty="0"/>
              <a:t>s</a:t>
            </a:r>
            <a:r>
              <a:rPr lang="en-US" dirty="0" smtClean="0"/>
              <a:t>aw as much in the way of technology change as the last 25 years?</a:t>
            </a:r>
            <a:endParaRPr lang="en-US" dirty="0"/>
          </a:p>
        </p:txBody>
      </p:sp>
    </p:spTree>
    <p:extLst>
      <p:ext uri="{BB962C8B-B14F-4D97-AF65-F5344CB8AC3E}">
        <p14:creationId xmlns:p14="http://schemas.microsoft.com/office/powerpoint/2010/main" val="372682355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Pessimist</a:t>
            </a:r>
            <a:endParaRPr lang="en-US" dirty="0"/>
          </a:p>
        </p:txBody>
      </p:sp>
      <p:sp>
        <p:nvSpPr>
          <p:cNvPr id="3" name="Content Placeholder 2"/>
          <p:cNvSpPr>
            <a:spLocks noGrp="1"/>
          </p:cNvSpPr>
          <p:nvPr>
            <p:ph idx="1"/>
          </p:nvPr>
        </p:nvSpPr>
        <p:spPr/>
        <p:txBody>
          <a:bodyPr>
            <a:normAutofit fontScale="85000" lnSpcReduction="20000"/>
          </a:bodyPr>
          <a:lstStyle/>
          <a:p>
            <a:pPr marL="0" indent="0">
              <a:spcAft>
                <a:spcPts val="600"/>
              </a:spcAft>
              <a:buNone/>
            </a:pPr>
            <a:r>
              <a:rPr lang="en-US" dirty="0" smtClean="0"/>
              <a:t>In 25 years:</a:t>
            </a:r>
            <a:r>
              <a:rPr lang="en-US" dirty="0" smtClean="0"/>
              <a:t>…</a:t>
            </a:r>
            <a:endParaRPr lang="en-US" dirty="0" smtClean="0"/>
          </a:p>
          <a:p>
            <a:pPr marL="400050" lvl="1" indent="0">
              <a:spcAft>
                <a:spcPts val="600"/>
              </a:spcAft>
              <a:buNone/>
            </a:pPr>
            <a:r>
              <a:rPr lang="en-US" dirty="0" smtClean="0"/>
              <a:t>Personal privacy is a quaint historic </a:t>
            </a:r>
            <a:r>
              <a:rPr lang="en-US" dirty="0" smtClean="0"/>
              <a:t>notion</a:t>
            </a:r>
          </a:p>
          <a:p>
            <a:pPr marL="400050" lvl="1" indent="0">
              <a:spcAft>
                <a:spcPts val="600"/>
              </a:spcAft>
              <a:buNone/>
            </a:pPr>
            <a:r>
              <a:rPr lang="en-US" dirty="0" smtClean="0"/>
              <a:t>Individual </a:t>
            </a:r>
            <a:r>
              <a:rPr lang="en-US" dirty="0" smtClean="0"/>
              <a:t>choice is </a:t>
            </a:r>
            <a:r>
              <a:rPr lang="en-US" dirty="0" smtClean="0"/>
              <a:t>illusory</a:t>
            </a:r>
          </a:p>
          <a:p>
            <a:pPr marL="400050" lvl="1" indent="0">
              <a:spcAft>
                <a:spcPts val="600"/>
              </a:spcAft>
              <a:buNone/>
            </a:pPr>
            <a:r>
              <a:rPr lang="en-US" dirty="0" err="1" smtClean="0"/>
              <a:t>Picketty</a:t>
            </a:r>
            <a:r>
              <a:rPr lang="en-US" dirty="0" smtClean="0"/>
              <a:t> persists: technology </a:t>
            </a:r>
            <a:r>
              <a:rPr lang="en-US" dirty="0" smtClean="0"/>
              <a:t>is </a:t>
            </a:r>
            <a:r>
              <a:rPr lang="en-US" dirty="0" smtClean="0"/>
              <a:t>exploited</a:t>
            </a:r>
            <a:r>
              <a:rPr lang="en-US" dirty="0" smtClean="0"/>
              <a:t> </a:t>
            </a:r>
            <a:r>
              <a:rPr lang="en-US" dirty="0" smtClean="0"/>
              <a:t>to empower the few at the expense of the </a:t>
            </a:r>
            <a:r>
              <a:rPr lang="en-US" dirty="0" smtClean="0"/>
              <a:t>many</a:t>
            </a:r>
          </a:p>
          <a:p>
            <a:pPr marL="400050" lvl="1" indent="0">
              <a:spcAft>
                <a:spcPts val="600"/>
              </a:spcAft>
              <a:buNone/>
            </a:pPr>
            <a:r>
              <a:rPr lang="en-US" dirty="0" smtClean="0"/>
              <a:t>Information</a:t>
            </a:r>
            <a:r>
              <a:rPr lang="en-US" dirty="0" smtClean="0"/>
              <a:t>-centric corporate structures assume dominant social powers, at the expense of the traditional nation </a:t>
            </a:r>
            <a:r>
              <a:rPr lang="en-US" dirty="0" smtClean="0"/>
              <a:t>state</a:t>
            </a:r>
            <a:endParaRPr lang="en-US" dirty="0"/>
          </a:p>
          <a:p>
            <a:pPr marL="400050" lvl="1" indent="0">
              <a:spcAft>
                <a:spcPts val="600"/>
              </a:spcAft>
              <a:buNone/>
            </a:pPr>
            <a:r>
              <a:rPr lang="en-US" dirty="0" smtClean="0"/>
              <a:t>Social </a:t>
            </a:r>
            <a:r>
              <a:rPr lang="en-US" dirty="0" smtClean="0"/>
              <a:t>democracy is a quaint historic notion in the face of unprecedented social inequities</a:t>
            </a:r>
          </a:p>
          <a:p>
            <a:pPr marL="400050" lvl="1" indent="0">
              <a:spcAft>
                <a:spcPts val="600"/>
              </a:spcAft>
              <a:buNone/>
            </a:pPr>
            <a:endParaRPr lang="en-US" dirty="0" smtClean="0"/>
          </a:p>
          <a:p>
            <a:pPr marL="400050" lvl="1" indent="0">
              <a:spcAft>
                <a:spcPts val="600"/>
              </a:spcAft>
              <a:buNone/>
            </a:pPr>
            <a:r>
              <a:rPr lang="en-US" sz="2600" i="1" dirty="0" smtClean="0"/>
              <a:t>Is this this now </a:t>
            </a:r>
            <a:r>
              <a:rPr lang="en-US" sz="2600" i="1" dirty="0" smtClean="0"/>
              <a:t>time for </a:t>
            </a:r>
            <a:r>
              <a:rPr lang="en-US" sz="2600" i="1" dirty="0" err="1" smtClean="0"/>
              <a:t>Soylent</a:t>
            </a:r>
            <a:r>
              <a:rPr lang="en-US" sz="2600" i="1" dirty="0" smtClean="0"/>
              <a:t> Green?</a:t>
            </a:r>
          </a:p>
          <a:p>
            <a:pPr marL="0" indent="0">
              <a:spcAft>
                <a:spcPts val="600"/>
              </a:spcAft>
              <a:buNone/>
            </a:pPr>
            <a:endParaRPr lang="en-US" dirty="0" smtClean="0"/>
          </a:p>
          <a:p>
            <a:pPr marL="0" indent="0">
              <a:spcAft>
                <a:spcPts val="600"/>
              </a:spcAft>
              <a:buNone/>
            </a:pPr>
            <a:endParaRPr lang="en-US" dirty="0"/>
          </a:p>
        </p:txBody>
      </p:sp>
    </p:spTree>
    <p:extLst>
      <p:ext uri="{BB962C8B-B14F-4D97-AF65-F5344CB8AC3E}">
        <p14:creationId xmlns:p14="http://schemas.microsoft.com/office/powerpoint/2010/main" val="339411646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25 years ago, in 1989</a:t>
            </a:r>
            <a:endParaRPr lang="en-US" dirty="0"/>
          </a:p>
        </p:txBody>
      </p:sp>
      <p:sp>
        <p:nvSpPr>
          <p:cNvPr id="3" name="Content Placeholder 2"/>
          <p:cNvSpPr>
            <a:spLocks noGrp="1"/>
          </p:cNvSpPr>
          <p:nvPr>
            <p:ph idx="1"/>
          </p:nvPr>
        </p:nvSpPr>
        <p:spPr/>
        <p:txBody>
          <a:bodyPr>
            <a:normAutofit fontScale="92500"/>
          </a:bodyPr>
          <a:lstStyle/>
          <a:p>
            <a:r>
              <a:rPr lang="en-US" dirty="0" smtClean="0"/>
              <a:t>The battle of the mainframes: DEC 9000 introduced in October for a cool million dollars, designed to compete with IBM’s System/390</a:t>
            </a:r>
          </a:p>
          <a:p>
            <a:r>
              <a:rPr lang="en-US" dirty="0" smtClean="0"/>
              <a:t>Over in desktop </a:t>
            </a:r>
            <a:r>
              <a:rPr lang="en-US" dirty="0" err="1" smtClean="0"/>
              <a:t>computingland</a:t>
            </a:r>
            <a:r>
              <a:rPr lang="en-US" dirty="0" smtClean="0"/>
              <a:t> Intel release the 80386DX, clocking at 33Mhz with </a:t>
            </a:r>
            <a:r>
              <a:rPr lang="en-US" dirty="0"/>
              <a:t>a</a:t>
            </a:r>
            <a:r>
              <a:rPr lang="en-US" dirty="0" smtClean="0"/>
              <a:t> 32 bit architecture</a:t>
            </a:r>
          </a:p>
          <a:p>
            <a:r>
              <a:rPr lang="en-US" dirty="0" smtClean="0"/>
              <a:t>Apple release a “portable” system, the Macintosh Portable, competing with similarly massive weighty offerings from Toshiba and IBM</a:t>
            </a:r>
            <a:endParaRPr lang="en-US" dirty="0"/>
          </a:p>
        </p:txBody>
      </p:sp>
    </p:spTree>
    <p:extLst>
      <p:ext uri="{BB962C8B-B14F-4D97-AF65-F5344CB8AC3E}">
        <p14:creationId xmlns:p14="http://schemas.microsoft.com/office/powerpoint/2010/main" val="174701481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Back then</a:t>
            </a:r>
            <a:endParaRPr lang="en-US" dirty="0"/>
          </a:p>
        </p:txBody>
      </p:sp>
      <p:sp>
        <p:nvSpPr>
          <p:cNvPr id="3" name="Content Placeholder 2"/>
          <p:cNvSpPr>
            <a:spLocks noGrp="1"/>
          </p:cNvSpPr>
          <p:nvPr>
            <p:ph idx="1"/>
          </p:nvPr>
        </p:nvSpPr>
        <p:spPr>
          <a:xfrm>
            <a:off x="457200" y="1384032"/>
            <a:ext cx="8229600" cy="4525963"/>
          </a:xfrm>
        </p:spPr>
        <p:txBody>
          <a:bodyPr>
            <a:noAutofit/>
          </a:bodyPr>
          <a:lstStyle/>
          <a:p>
            <a:r>
              <a:rPr lang="en-US" sz="2400" dirty="0" smtClean="0"/>
              <a:t>The user interface to computers was clunky and computer-driven</a:t>
            </a:r>
          </a:p>
          <a:p>
            <a:r>
              <a:rPr lang="en-US" sz="2400" dirty="0" smtClean="0"/>
              <a:t>The first of the visual desktop metaphor systems were appearing, but they were clunky and </a:t>
            </a:r>
            <a:r>
              <a:rPr lang="en-US" sz="2400" dirty="0" err="1" smtClean="0"/>
              <a:t>geekish</a:t>
            </a:r>
            <a:endParaRPr lang="en-US" sz="2400" dirty="0" smtClean="0"/>
          </a:p>
          <a:p>
            <a:r>
              <a:rPr lang="en-US" sz="2400" dirty="0" smtClean="0"/>
              <a:t>Word Processing and </a:t>
            </a:r>
            <a:r>
              <a:rPr lang="en-US" sz="2400" dirty="0"/>
              <a:t>s</a:t>
            </a:r>
            <a:r>
              <a:rPr lang="en-US" sz="2400" dirty="0" smtClean="0"/>
              <a:t>preadsheets drove technology usage</a:t>
            </a:r>
          </a:p>
          <a:p>
            <a:r>
              <a:rPr lang="en-US" sz="2400" dirty="0" smtClean="0"/>
              <a:t>Computing was a still a luxury, but had escaped from heavily conditioned environment with dedicated attendants and specialized “operators” into a luggable personal use device</a:t>
            </a:r>
          </a:p>
          <a:p>
            <a:r>
              <a:rPr lang="en-US" sz="2400" dirty="0" smtClean="0"/>
              <a:t>Technology was selectively used to facilitate the production of information, but our society at the time still relied heavily on paper, photocopiers, the postal system and fax machines to disseminate it.</a:t>
            </a:r>
          </a:p>
        </p:txBody>
      </p:sp>
    </p:spTree>
    <p:extLst>
      <p:ext uri="{BB962C8B-B14F-4D97-AF65-F5344CB8AC3E}">
        <p14:creationId xmlns:p14="http://schemas.microsoft.com/office/powerpoint/2010/main" val="343406957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25 years of technology later</a:t>
            </a:r>
            <a:endParaRPr lang="en-US" dirty="0"/>
          </a:p>
        </p:txBody>
      </p:sp>
      <p:sp>
        <p:nvSpPr>
          <p:cNvPr id="3" name="Content Placeholder 2"/>
          <p:cNvSpPr>
            <a:spLocks noGrp="1"/>
          </p:cNvSpPr>
          <p:nvPr>
            <p:ph idx="1"/>
          </p:nvPr>
        </p:nvSpPr>
        <p:spPr/>
        <p:txBody>
          <a:bodyPr>
            <a:normAutofit fontScale="85000" lnSpcReduction="10000"/>
          </a:bodyPr>
          <a:lstStyle/>
          <a:p>
            <a:r>
              <a:rPr lang="en-US" dirty="0" smtClean="0"/>
              <a:t>The computer mainframe is extinct</a:t>
            </a:r>
          </a:p>
          <a:p>
            <a:r>
              <a:rPr lang="en-US" dirty="0" smtClean="0"/>
              <a:t>The desktop computer is a dying breed</a:t>
            </a:r>
          </a:p>
          <a:p>
            <a:r>
              <a:rPr lang="en-US" dirty="0" smtClean="0"/>
              <a:t>Laptops are also on the way out</a:t>
            </a:r>
          </a:p>
          <a:p>
            <a:r>
              <a:rPr lang="en-US" dirty="0" smtClean="0"/>
              <a:t>It’s all about smart phones and tablets</a:t>
            </a:r>
          </a:p>
          <a:p>
            <a:r>
              <a:rPr lang="en-US" dirty="0" smtClean="0"/>
              <a:t>Data </a:t>
            </a:r>
            <a:r>
              <a:rPr lang="en-US" dirty="0"/>
              <a:t>c</a:t>
            </a:r>
            <a:r>
              <a:rPr lang="en-US" dirty="0" smtClean="0"/>
              <a:t>ommunications is now abundant</a:t>
            </a:r>
          </a:p>
          <a:p>
            <a:r>
              <a:rPr lang="en-US" dirty="0" smtClean="0"/>
              <a:t>Computation and storage is now being abstracted into abundant clouds</a:t>
            </a:r>
          </a:p>
          <a:p>
            <a:r>
              <a:rPr lang="en-US" dirty="0" smtClean="0"/>
              <a:t>Our archives of information have largely been digitized</a:t>
            </a:r>
          </a:p>
          <a:p>
            <a:r>
              <a:rPr lang="en-US" dirty="0"/>
              <a:t>O</a:t>
            </a:r>
            <a:r>
              <a:rPr lang="en-US" dirty="0" smtClean="0"/>
              <a:t>ur society relies acutely on technology to amass and disseminate information</a:t>
            </a:r>
            <a:endParaRPr lang="en-US" dirty="0"/>
          </a:p>
        </p:txBody>
      </p:sp>
    </p:spTree>
    <p:extLst>
      <p:ext uri="{BB962C8B-B14F-4D97-AF65-F5344CB8AC3E}">
        <p14:creationId xmlns:p14="http://schemas.microsoft.com/office/powerpoint/2010/main" val="284730797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What’s next?</a:t>
            </a:r>
            <a:endParaRPr lang="en-US" dirty="0"/>
          </a:p>
        </p:txBody>
      </p:sp>
    </p:spTree>
    <p:extLst>
      <p:ext uri="{BB962C8B-B14F-4D97-AF65-F5344CB8AC3E}">
        <p14:creationId xmlns:p14="http://schemas.microsoft.com/office/powerpoint/2010/main" val="157447161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 don</a:t>
            </a:r>
            <a:r>
              <a:rPr lang="fr-FR" dirty="0" smtClean="0"/>
              <a:t>’</a:t>
            </a:r>
            <a:r>
              <a:rPr lang="en-US" dirty="0" smtClean="0"/>
              <a:t>t have a clue!</a:t>
            </a:r>
            <a:endParaRPr lang="en-US" dirty="0"/>
          </a:p>
        </p:txBody>
      </p:sp>
      <p:sp>
        <p:nvSpPr>
          <p:cNvPr id="3" name="Content Placeholder 2"/>
          <p:cNvSpPr>
            <a:spLocks noGrp="1"/>
          </p:cNvSpPr>
          <p:nvPr>
            <p:ph idx="1"/>
          </p:nvPr>
        </p:nvSpPr>
        <p:spPr/>
        <p:txBody>
          <a:bodyPr/>
          <a:lstStyle/>
          <a:p>
            <a:pPr marL="0" indent="0">
              <a:buNone/>
            </a:pPr>
            <a:r>
              <a:rPr lang="en-US" dirty="0" smtClean="0"/>
              <a:t>Much of the elements of our future are with us now, but the way they will be assembled into artifacts will continue to surprise, confuse and astound us</a:t>
            </a:r>
          </a:p>
        </p:txBody>
      </p:sp>
    </p:spTree>
    <p:extLst>
      <p:ext uri="{BB962C8B-B14F-4D97-AF65-F5344CB8AC3E}">
        <p14:creationId xmlns:p14="http://schemas.microsoft.com/office/powerpoint/2010/main" val="111447955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Virtualization</a:t>
            </a:r>
            <a:endParaRPr lang="en-US" dirty="0"/>
          </a:p>
        </p:txBody>
      </p:sp>
      <p:sp>
        <p:nvSpPr>
          <p:cNvPr id="3" name="Content Placeholder 2"/>
          <p:cNvSpPr>
            <a:spLocks noGrp="1"/>
          </p:cNvSpPr>
          <p:nvPr>
            <p:ph idx="1"/>
          </p:nvPr>
        </p:nvSpPr>
        <p:spPr/>
        <p:txBody>
          <a:bodyPr>
            <a:normAutofit fontScale="85000" lnSpcReduction="10000"/>
          </a:bodyPr>
          <a:lstStyle/>
          <a:p>
            <a:pPr marL="0" indent="0">
              <a:buNone/>
            </a:pPr>
            <a:r>
              <a:rPr lang="en-US" dirty="0" smtClean="0"/>
              <a:t>We’ve seen already that hands and eyes limit the extent to which human/system interfaces can be shrunk in size</a:t>
            </a:r>
          </a:p>
          <a:p>
            <a:pPr marL="0" indent="0">
              <a:buNone/>
            </a:pPr>
            <a:endParaRPr lang="en-US" dirty="0" smtClean="0"/>
          </a:p>
          <a:p>
            <a:pPr marL="0" indent="0">
              <a:buNone/>
            </a:pPr>
            <a:r>
              <a:rPr lang="en-US" dirty="0" smtClean="0"/>
              <a:t>Maybe we just won</a:t>
            </a:r>
            <a:r>
              <a:rPr lang="fr-FR" dirty="0" smtClean="0"/>
              <a:t>’</a:t>
            </a:r>
            <a:r>
              <a:rPr lang="en-US" dirty="0" smtClean="0"/>
              <a:t>t need dedicated computing devices any more</a:t>
            </a:r>
          </a:p>
          <a:p>
            <a:pPr marL="0" indent="0">
              <a:buNone/>
            </a:pPr>
            <a:endParaRPr lang="en-US" dirty="0" smtClean="0"/>
          </a:p>
          <a:p>
            <a:pPr marL="0" indent="0">
              <a:buNone/>
            </a:pPr>
            <a:r>
              <a:rPr lang="en-US" dirty="0" smtClean="0"/>
              <a:t>So maybe we head straight down the Microsoft gesture / Google </a:t>
            </a:r>
            <a:r>
              <a:rPr lang="en-US" dirty="0"/>
              <a:t>g</a:t>
            </a:r>
            <a:r>
              <a:rPr lang="en-US" dirty="0" smtClean="0"/>
              <a:t>lasses path and rely increasingly on projections and interacting within a virtualized world of information processing</a:t>
            </a:r>
          </a:p>
          <a:p>
            <a:pPr marL="800100" lvl="2" indent="0">
              <a:buNone/>
            </a:pPr>
            <a:r>
              <a:rPr lang="en-US" sz="2100" i="1" dirty="0" smtClean="0"/>
              <a:t>If you want an example, think about the the Ship UI in “District 9”</a:t>
            </a:r>
          </a:p>
          <a:p>
            <a:pPr marL="0" indent="0">
              <a:buNone/>
            </a:pPr>
            <a:endParaRPr lang="en-US" dirty="0" smtClean="0"/>
          </a:p>
        </p:txBody>
      </p:sp>
    </p:spTree>
    <p:extLst>
      <p:ext uri="{BB962C8B-B14F-4D97-AF65-F5344CB8AC3E}">
        <p14:creationId xmlns:p14="http://schemas.microsoft.com/office/powerpoint/2010/main" val="94907602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aseline="0" dirty="0" smtClean="0"/>
              <a:t>Information Models</a:t>
            </a:r>
            <a:endParaRPr lang="en-US" dirty="0"/>
          </a:p>
        </p:txBody>
      </p:sp>
      <p:sp>
        <p:nvSpPr>
          <p:cNvPr id="3" name="Content Placeholder 2"/>
          <p:cNvSpPr>
            <a:spLocks noGrp="1"/>
          </p:cNvSpPr>
          <p:nvPr>
            <p:ph idx="1"/>
          </p:nvPr>
        </p:nvSpPr>
        <p:spPr/>
        <p:txBody>
          <a:bodyPr>
            <a:normAutofit fontScale="92500" lnSpcReduction="10000"/>
          </a:bodyPr>
          <a:lstStyle/>
          <a:p>
            <a:pPr marL="0" indent="0">
              <a:buNone/>
            </a:pPr>
            <a:r>
              <a:rPr lang="en-US" dirty="0" smtClean="0"/>
              <a:t>We’re never sure whether to create massive data repositories (just in case) or to smear data over millions of primary data sources (just in time)</a:t>
            </a:r>
          </a:p>
          <a:p>
            <a:pPr marL="0" indent="0">
              <a:buNone/>
            </a:pPr>
            <a:endParaRPr lang="en-US" dirty="0" smtClean="0"/>
          </a:p>
          <a:p>
            <a:pPr marL="0" indent="0">
              <a:buNone/>
            </a:pPr>
            <a:r>
              <a:rPr lang="en-US" dirty="0" smtClean="0"/>
              <a:t>I’m not sure that we will make up our minds in the next 25 years either</a:t>
            </a:r>
          </a:p>
          <a:p>
            <a:pPr marL="0" indent="0">
              <a:buNone/>
            </a:pPr>
            <a:endParaRPr lang="en-US" dirty="0" smtClean="0"/>
          </a:p>
          <a:p>
            <a:pPr marL="0" indent="0">
              <a:buNone/>
            </a:pPr>
            <a:r>
              <a:rPr lang="en-US" dirty="0" smtClean="0"/>
              <a:t>But whether its aggregated or smeared we can expect a whole lot more of it!</a:t>
            </a:r>
          </a:p>
        </p:txBody>
      </p:sp>
    </p:spTree>
    <p:extLst>
      <p:ext uri="{BB962C8B-B14F-4D97-AF65-F5344CB8AC3E}">
        <p14:creationId xmlns:p14="http://schemas.microsoft.com/office/powerpoint/2010/main" val="74030252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786</TotalTime>
  <Words>925</Words>
  <Application>Microsoft Macintosh PowerPoint</Application>
  <PresentationFormat>On-screen Show (4:3)</PresentationFormat>
  <Paragraphs>89</Paragraphs>
  <Slides>20</Slides>
  <Notes>0</Notes>
  <HiddenSlides>0</HiddenSlides>
  <MMClips>0</MMClips>
  <ScaleCrop>false</ScaleCrop>
  <HeadingPairs>
    <vt:vector size="4" baseType="variant">
      <vt:variant>
        <vt:lpstr>Theme</vt:lpstr>
      </vt:variant>
      <vt:variant>
        <vt:i4>1</vt:i4>
      </vt:variant>
      <vt:variant>
        <vt:lpstr>Slide Titles</vt:lpstr>
      </vt:variant>
      <vt:variant>
        <vt:i4>20</vt:i4>
      </vt:variant>
    </vt:vector>
  </HeadingPairs>
  <TitlesOfParts>
    <vt:vector size="21" baseType="lpstr">
      <vt:lpstr>Office Theme</vt:lpstr>
      <vt:lpstr>25 years from now…</vt:lpstr>
      <vt:lpstr>What if the next 25 years</vt:lpstr>
      <vt:lpstr>25 years ago, in 1989</vt:lpstr>
      <vt:lpstr>Back then</vt:lpstr>
      <vt:lpstr>25 years of technology later</vt:lpstr>
      <vt:lpstr>What’s next?</vt:lpstr>
      <vt:lpstr>I don’t have a clue!</vt:lpstr>
      <vt:lpstr>Virtualization</vt:lpstr>
      <vt:lpstr>Information Models</vt:lpstr>
      <vt:lpstr>So…</vt:lpstr>
      <vt:lpstr>The Optimist</vt:lpstr>
      <vt:lpstr>The Optimist</vt:lpstr>
      <vt:lpstr>But if there is a bright side of the future</vt:lpstr>
      <vt:lpstr>The Privatization of the Public Space</vt:lpstr>
      <vt:lpstr>Owning History</vt:lpstr>
      <vt:lpstr>PowerPoint Presentation</vt:lpstr>
      <vt:lpstr>Owning Our Money</vt:lpstr>
      <vt:lpstr>PowerPoint Presentation</vt:lpstr>
      <vt:lpstr>Owning Us</vt:lpstr>
      <vt:lpstr>The Pessimist</vt:lpstr>
    </vt:vector>
  </TitlesOfParts>
  <Company>APNIC</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25 years from now…</dc:title>
  <dc:creator>Geoff Huston</dc:creator>
  <cp:lastModifiedBy>Geoff Huston</cp:lastModifiedBy>
  <cp:revision>19</cp:revision>
  <dcterms:created xsi:type="dcterms:W3CDTF">2014-07-03T23:59:05Z</dcterms:created>
  <dcterms:modified xsi:type="dcterms:W3CDTF">2014-07-12T07:06:51Z</dcterms:modified>
</cp:coreProperties>
</file>