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 id="2147483668" r:id="rId20"/>
    <p:sldMasterId id="2147483669" r:id="rId21"/>
  </p:sldMasterIdLst>
  <p:notesMasterIdLst>
    <p:notesMasterId r:id="rId71"/>
  </p:notesMasterIdLst>
  <p:sldIdLst>
    <p:sldId id="333" r:id="rId22"/>
    <p:sldId id="257" r:id="rId23"/>
    <p:sldId id="335" r:id="rId24"/>
    <p:sldId id="348" r:id="rId25"/>
    <p:sldId id="334" r:id="rId26"/>
    <p:sldId id="259" r:id="rId27"/>
    <p:sldId id="260" r:id="rId28"/>
    <p:sldId id="270" r:id="rId29"/>
    <p:sldId id="269" r:id="rId30"/>
    <p:sldId id="336" r:id="rId31"/>
    <p:sldId id="337" r:id="rId32"/>
    <p:sldId id="345" r:id="rId33"/>
    <p:sldId id="338" r:id="rId34"/>
    <p:sldId id="339" r:id="rId35"/>
    <p:sldId id="346" r:id="rId36"/>
    <p:sldId id="340" r:id="rId37"/>
    <p:sldId id="280" r:id="rId38"/>
    <p:sldId id="329" r:id="rId39"/>
    <p:sldId id="343" r:id="rId40"/>
    <p:sldId id="288" r:id="rId41"/>
    <p:sldId id="261" r:id="rId42"/>
    <p:sldId id="293" r:id="rId43"/>
    <p:sldId id="322" r:id="rId44"/>
    <p:sldId id="325" r:id="rId45"/>
    <p:sldId id="262" r:id="rId46"/>
    <p:sldId id="264" r:id="rId47"/>
    <p:sldId id="324" r:id="rId48"/>
    <p:sldId id="331" r:id="rId49"/>
    <p:sldId id="281" r:id="rId50"/>
    <p:sldId id="296" r:id="rId51"/>
    <p:sldId id="297" r:id="rId52"/>
    <p:sldId id="298" r:id="rId53"/>
    <p:sldId id="294" r:id="rId54"/>
    <p:sldId id="300" r:id="rId55"/>
    <p:sldId id="301" r:id="rId56"/>
    <p:sldId id="302" r:id="rId57"/>
    <p:sldId id="303" r:id="rId58"/>
    <p:sldId id="306" r:id="rId59"/>
    <p:sldId id="291" r:id="rId60"/>
    <p:sldId id="309" r:id="rId61"/>
    <p:sldId id="330" r:id="rId62"/>
    <p:sldId id="341" r:id="rId63"/>
    <p:sldId id="349" r:id="rId64"/>
    <p:sldId id="350" r:id="rId65"/>
    <p:sldId id="352" r:id="rId66"/>
    <p:sldId id="353" r:id="rId67"/>
    <p:sldId id="354" r:id="rId68"/>
    <p:sldId id="351" r:id="rId69"/>
    <p:sldId id="319" r:id="rId70"/>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36" y="320"/>
      </p:cViewPr>
      <p:guideLst>
        <p:guide orient="horz" pos="3072"/>
        <p:guide pos="4096"/>
      </p:guideLst>
    </p:cSldViewPr>
  </p:slideViewPr>
  <p:notesTextViewPr>
    <p:cViewPr>
      <p:scale>
        <a:sx n="100" d="100"/>
        <a:sy n="100" d="100"/>
      </p:scale>
      <p:origin x="0" y="0"/>
    </p:cViewPr>
  </p:notesTextViewPr>
  <p:sorterViewPr>
    <p:cViewPr>
      <p:scale>
        <a:sx n="66" d="100"/>
        <a:sy n="66" d="100"/>
      </p:scale>
      <p:origin x="0" y="2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 Target="slides/slide42.xml"/><Relationship Id="rId64" Type="http://schemas.openxmlformats.org/officeDocument/2006/relationships/slide" Target="slides/slide43.xml"/><Relationship Id="rId65" Type="http://schemas.openxmlformats.org/officeDocument/2006/relationships/slide" Target="slides/slide44.xml"/><Relationship Id="rId66" Type="http://schemas.openxmlformats.org/officeDocument/2006/relationships/slide" Target="slides/slide45.xml"/><Relationship Id="rId67" Type="http://schemas.openxmlformats.org/officeDocument/2006/relationships/slide" Target="slides/slide46.xml"/><Relationship Id="rId68" Type="http://schemas.openxmlformats.org/officeDocument/2006/relationships/slide" Target="slides/slide47.xml"/><Relationship Id="rId69" Type="http://schemas.openxmlformats.org/officeDocument/2006/relationships/slide" Target="slides/slide48.xml"/><Relationship Id="rId50" Type="http://schemas.openxmlformats.org/officeDocument/2006/relationships/slide" Target="slides/slide29.xml"/><Relationship Id="rId51" Type="http://schemas.openxmlformats.org/officeDocument/2006/relationships/slide" Target="slides/slide30.xml"/><Relationship Id="rId52" Type="http://schemas.openxmlformats.org/officeDocument/2006/relationships/slide" Target="slides/slide31.xml"/><Relationship Id="rId53" Type="http://schemas.openxmlformats.org/officeDocument/2006/relationships/slide" Target="slides/slide32.xml"/><Relationship Id="rId54" Type="http://schemas.openxmlformats.org/officeDocument/2006/relationships/slide" Target="slides/slide33.xml"/><Relationship Id="rId55" Type="http://schemas.openxmlformats.org/officeDocument/2006/relationships/slide" Target="slides/slide34.xml"/><Relationship Id="rId56" Type="http://schemas.openxmlformats.org/officeDocument/2006/relationships/slide" Target="slides/slide35.xml"/><Relationship Id="rId57" Type="http://schemas.openxmlformats.org/officeDocument/2006/relationships/slide" Target="slides/slide36.xml"/><Relationship Id="rId58" Type="http://schemas.openxmlformats.org/officeDocument/2006/relationships/slide" Target="slides/slide37.xml"/><Relationship Id="rId59" Type="http://schemas.openxmlformats.org/officeDocument/2006/relationships/slide" Target="slides/slide38.xml"/><Relationship Id="rId40" Type="http://schemas.openxmlformats.org/officeDocument/2006/relationships/slide" Target="slides/slide19.xml"/><Relationship Id="rId41" Type="http://schemas.openxmlformats.org/officeDocument/2006/relationships/slide" Target="slides/slide20.xml"/><Relationship Id="rId42" Type="http://schemas.openxmlformats.org/officeDocument/2006/relationships/slide" Target="slides/slide21.xml"/><Relationship Id="rId43" Type="http://schemas.openxmlformats.org/officeDocument/2006/relationships/slide" Target="slides/slide22.xml"/><Relationship Id="rId44" Type="http://schemas.openxmlformats.org/officeDocument/2006/relationships/slide" Target="slides/slide23.xml"/><Relationship Id="rId45" Type="http://schemas.openxmlformats.org/officeDocument/2006/relationships/slide" Target="slides/slide24.xml"/><Relationship Id="rId46" Type="http://schemas.openxmlformats.org/officeDocument/2006/relationships/slide" Target="slides/slide25.xml"/><Relationship Id="rId47" Type="http://schemas.openxmlformats.org/officeDocument/2006/relationships/slide" Target="slides/slide26.xml"/><Relationship Id="rId48" Type="http://schemas.openxmlformats.org/officeDocument/2006/relationships/slide" Target="slides/slide27.xml"/><Relationship Id="rId4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slide" Target="slides/slide14.xml"/><Relationship Id="rId36" Type="http://schemas.openxmlformats.org/officeDocument/2006/relationships/slide" Target="slides/slide15.xml"/><Relationship Id="rId37" Type="http://schemas.openxmlformats.org/officeDocument/2006/relationships/slide" Target="slides/slide16.xml"/><Relationship Id="rId38" Type="http://schemas.openxmlformats.org/officeDocument/2006/relationships/slide" Target="slides/slide17.xml"/><Relationship Id="rId39" Type="http://schemas.openxmlformats.org/officeDocument/2006/relationships/slide" Target="slides/slide18.xml"/><Relationship Id="rId70" Type="http://schemas.openxmlformats.org/officeDocument/2006/relationships/slide" Target="slides/slide49.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39.xml"/><Relationship Id="rId61" Type="http://schemas.openxmlformats.org/officeDocument/2006/relationships/slide" Target="slides/slide40.xml"/><Relationship Id="rId62" Type="http://schemas.openxmlformats.org/officeDocument/2006/relationships/slide" Target="slides/slide4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7"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9698"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49078923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Gill Sans"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Gill Sans"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Gill Sans"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Gill San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a:solidFill>
            <a:srgbClr val="FFFFFF"/>
          </a:solidFill>
          <a:ln/>
        </p:spPr>
      </p:sp>
      <p:sp>
        <p:nvSpPr>
          <p:cNvPr id="30722"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He claims to be a 21 years old, a student of software engineering in Tehran who reveres Ayatolla ALi Khamanei and despises dissidents in his country.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Rot="1" noChangeAspect="1" noChangeArrowheads="1"/>
          </p:cNvSpPr>
          <p:nvPr>
            <p:ph type="sldImg"/>
          </p:nvPr>
        </p:nvSpPr>
        <p:spPr>
          <a:solidFill>
            <a:srgbClr val="FFFFFF"/>
          </a:solidFill>
          <a:ln/>
        </p:spPr>
      </p:sp>
      <p:sp>
        <p:nvSpPr>
          <p:cNvPr id="66562"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RFC6125 </a:t>
            </a:r>
            <a:r>
              <a:rPr lang="en-US" sz="1300" b="1" smtClean="0">
                <a:latin typeface="Courier" charset="0"/>
                <a:cs typeface="Courier" charset="0"/>
                <a:sym typeface="Courier" charset="0"/>
              </a:rPr>
              <a:t>Representation and Verification of Domain-Based Application Service</a:t>
            </a:r>
            <a:endParaRPr lang="en-US" sz="1300" smtClean="0">
              <a:latin typeface="Courier" charset="0"/>
              <a:cs typeface="Courier" charset="0"/>
              <a:sym typeface="Courier" charset="0"/>
            </a:endParaRPr>
          </a:p>
          <a:p>
            <a:pPr eaLnBrk="1" hangingPunct="1">
              <a:defRPr/>
            </a:pPr>
            <a:r>
              <a:rPr lang="en-US" sz="1300" smtClean="0">
                <a:latin typeface="Courier" charset="0"/>
                <a:cs typeface="Courier" charset="0"/>
                <a:sym typeface="Courier" charset="0"/>
              </a:rPr>
              <a:t> </a:t>
            </a:r>
            <a:r>
              <a:rPr lang="en-US" sz="1300" b="1" smtClean="0">
                <a:latin typeface="Courier" charset="0"/>
                <a:cs typeface="Courier" charset="0"/>
                <a:sym typeface="Courier" charset="0"/>
              </a:rPr>
              <a:t>Identity within Internet Public Key Infrastructure Using X.509 (PKIX)</a:t>
            </a:r>
            <a:endParaRPr lang="en-US" sz="1300" smtClean="0">
              <a:latin typeface="Courier" charset="0"/>
              <a:cs typeface="Courier" charset="0"/>
              <a:sym typeface="Courier" charset="0"/>
            </a:endParaRPr>
          </a:p>
          <a:p>
            <a:pPr eaLnBrk="1" hangingPunct="1">
              <a:defRPr/>
            </a:pPr>
            <a:r>
              <a:rPr lang="en-US" sz="1300" smtClean="0">
                <a:latin typeface="Courier" charset="0"/>
                <a:cs typeface="Courier" charset="0"/>
                <a:sym typeface="Courier" charset="0"/>
              </a:rPr>
              <a:t>     </a:t>
            </a:r>
            <a:r>
              <a:rPr lang="en-US" sz="1300" b="1" smtClean="0">
                <a:latin typeface="Courier" charset="0"/>
                <a:cs typeface="Courier" charset="0"/>
                <a:sym typeface="Courier" charset="0"/>
              </a:rPr>
              <a:t>Certificates in the Context of Transport Layer Security (TLS)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Rot="1" noChangeAspect="1" noChangeArrowheads="1"/>
          </p:cNvSpPr>
          <p:nvPr>
            <p:ph type="sldImg"/>
          </p:nvPr>
        </p:nvSpPr>
        <p:spPr>
          <a:solidFill>
            <a:srgbClr val="FFFFFF"/>
          </a:solidFill>
          <a:ln/>
        </p:spPr>
      </p:sp>
      <p:sp>
        <p:nvSpPr>
          <p:cNvPr id="74754"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How does DNSSEC get in the picture?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noRot="1" noChangeAspect="1" noChangeArrowheads="1"/>
          </p:cNvSpPr>
          <p:nvPr>
            <p:ph type="sldImg"/>
          </p:nvPr>
        </p:nvSpPr>
        <p:spPr>
          <a:solidFill>
            <a:srgbClr val="FFFFFF"/>
          </a:solidFill>
          <a:ln/>
        </p:spPr>
      </p:sp>
      <p:sp>
        <p:nvSpPr>
          <p:cNvPr id="78850" name="Rectangle 2"/>
          <p:cNvSpPr>
            <a:spLocks noGrp="1" noChangeArrowheads="1"/>
          </p:cNvSpPr>
          <p:nvPr>
            <p:ph type="body" idx="1"/>
          </p:nvPr>
        </p:nvSpPr>
        <p:spPr>
          <a:ln/>
        </p:spPr>
        <p:txBody>
          <a:bodyPr/>
          <a:lstStyle/>
          <a:p>
            <a:pPr eaLnBrk="1" hangingPunct="1">
              <a:defRPr/>
            </a:pPr>
            <a:r>
              <a:rPr lang="en-US" sz="2200" smtClean="0">
                <a:latin typeface="Lucida Grande" charset="0"/>
                <a:cs typeface="Lucida Grande" charset="0"/>
                <a:sym typeface="Lucida Grande" charset="0"/>
              </a:rPr>
              <a:t>If you, as a company, sign the DNS. And the CAs would validate (tough luck) then this path would at least be blocked.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3129344919"/>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519009978"/>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1547791812"/>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63407421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650044527"/>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554136266"/>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929705170"/>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1085815926"/>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515810"/>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44195816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923739144"/>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6512772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162108251"/>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234782539"/>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1733494259"/>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855492789"/>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8355232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546395576"/>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119212028"/>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608272175"/>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534118"/>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724592994"/>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562527563"/>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1735146372"/>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710862683"/>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662318848"/>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2443806687"/>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535083146"/>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2272014964"/>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589562366"/>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461124756"/>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152413839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116614"/>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88754889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027343929"/>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224644311"/>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745005607"/>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546649702"/>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3485150851"/>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413547817"/>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934709357"/>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351970667"/>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753459891"/>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1364100688"/>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86207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803691415"/>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62067246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830982338"/>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2765224"/>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381879366"/>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1211101894"/>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454877859"/>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2233916012"/>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18530120"/>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944984925"/>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Tree>
    <p:extLst>
      <p:ext uri="{BB962C8B-B14F-4D97-AF65-F5344CB8AC3E}">
        <p14:creationId xmlns:p14="http://schemas.microsoft.com/office/powerpoint/2010/main" val="83705652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833399866"/>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036683"/>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799015766"/>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322922050"/>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788959292"/>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664024610"/>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3823393113"/>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927977379"/>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3840578304"/>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9482819"/>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149231515"/>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73572796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Tree>
    <p:extLst>
      <p:ext uri="{BB962C8B-B14F-4D97-AF65-F5344CB8AC3E}">
        <p14:creationId xmlns:p14="http://schemas.microsoft.com/office/powerpoint/2010/main" val="2882311691"/>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555826"/>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467192789"/>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998585973"/>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53806602"/>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948908769"/>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467497111"/>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03862917"/>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880302513"/>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98863791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1458167860"/>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232339758"/>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Tree>
    <p:extLst>
      <p:ext uri="{BB962C8B-B14F-4D97-AF65-F5344CB8AC3E}">
        <p14:creationId xmlns:p14="http://schemas.microsoft.com/office/powerpoint/2010/main" val="2926252457"/>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126041"/>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63468694"/>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506789610"/>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254793643"/>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83521871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1459842010"/>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229261236"/>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86139507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1019"/>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817417558"/>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764600072"/>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Tree>
    <p:extLst>
      <p:ext uri="{BB962C8B-B14F-4D97-AF65-F5344CB8AC3E}">
        <p14:creationId xmlns:p14="http://schemas.microsoft.com/office/powerpoint/2010/main" val="1499220297"/>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946033"/>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11715015"/>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562070795"/>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10539629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080072896"/>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4116738104"/>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72037174"/>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76386910"/>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237899071"/>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052752716"/>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168428379"/>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Tree>
    <p:extLst>
      <p:ext uri="{BB962C8B-B14F-4D97-AF65-F5344CB8AC3E}">
        <p14:creationId xmlns:p14="http://schemas.microsoft.com/office/powerpoint/2010/main" val="3095565686"/>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79562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77468767"/>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494047586"/>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398780105"/>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537077669"/>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268242277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622808454"/>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527774682"/>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863215014"/>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655743984"/>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743149315"/>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118275270"/>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Tree>
    <p:extLst>
      <p:ext uri="{BB962C8B-B14F-4D97-AF65-F5344CB8AC3E}">
        <p14:creationId xmlns:p14="http://schemas.microsoft.com/office/powerpoint/2010/main" val="1313907051"/>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401534"/>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525477873"/>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912388830"/>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203883232"/>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546821129"/>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845852835"/>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156653711"/>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326593417"/>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2527942054"/>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364740939"/>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645061525"/>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Tree>
    <p:extLst>
      <p:ext uri="{BB962C8B-B14F-4D97-AF65-F5344CB8AC3E}">
        <p14:creationId xmlns:p14="http://schemas.microsoft.com/office/powerpoint/2010/main" val="4041765191"/>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72111"/>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91830921"/>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56370268"/>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28281695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897831079"/>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842758084"/>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1514732658"/>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832852975"/>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936323618"/>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121563454"/>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931346745"/>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2859701459"/>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434395"/>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484722485"/>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23372544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87879722"/>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051170903"/>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83100797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599414360"/>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83268335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1270000" y="71628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71628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996484288"/>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85501558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339118543"/>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7915"/>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97437882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63801796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15857400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50390718"/>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3225800"/>
            <a:ext cx="2616200" cy="50673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1270000" y="3225800"/>
            <a:ext cx="7696200" cy="50673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918406241"/>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833933677"/>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5151626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008695220"/>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115830951"/>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602888043"/>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223534456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19408907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986790"/>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6218305"/>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591874367"/>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111517577"/>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68206002"/>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187670601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46841136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3123585936"/>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6924697"/>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88912401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28455312"/>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396641019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037925"/>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831222686"/>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390592952"/>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892174834"/>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719022994"/>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1382611432"/>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139459589"/>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39240849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55584419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Tree>
    <p:extLst>
      <p:ext uri="{BB962C8B-B14F-4D97-AF65-F5344CB8AC3E}">
        <p14:creationId xmlns:p14="http://schemas.microsoft.com/office/powerpoint/2010/main" val="1263569536"/>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705027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3315555986"/>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187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900016918"/>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65256076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46423993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673183311"/>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1076937721"/>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909692039"/>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88667392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217493"/>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775716110"/>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293639658"/>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2370472397"/>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989437"/>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746991488"/>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107245052"/>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394853791"/>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915322377"/>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344181590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7438958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90502059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3857099933"/>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333890071"/>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894848817"/>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328594340"/>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34156"/>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324692441"/>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725633375"/>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518244173"/>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585539174"/>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AU"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2398685585"/>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38597964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192843928"/>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3855358131"/>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82342756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836085392"/>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Tree>
    <p:extLst>
      <p:ext uri="{BB962C8B-B14F-4D97-AF65-F5344CB8AC3E}">
        <p14:creationId xmlns:p14="http://schemas.microsoft.com/office/powerpoint/2010/main" val="3935925980"/>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494051"/>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68295416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4036003030"/>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838552906"/>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9382589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2.png"/><Relationship Id="rId14" Type="http://schemas.openxmlformats.org/officeDocument/2006/relationships/hyperlink" Target="http://www.nlnetlabs.nl" TargetMode="Externa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2.png"/><Relationship Id="rId14" Type="http://schemas.openxmlformats.org/officeDocument/2006/relationships/hyperlink" Target="http://www.nlnetlabs.nl" TargetMode="Externa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2.png"/><Relationship Id="rId14" Type="http://schemas.openxmlformats.org/officeDocument/2006/relationships/hyperlink" Target="http://www.nlnetlabs.nl" TargetMode="Externa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2.png"/><Relationship Id="rId14" Type="http://schemas.openxmlformats.org/officeDocument/2006/relationships/hyperlink" Target="http://www.nlnetlabs.nl" TargetMode="Externa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2.png"/><Relationship Id="rId14" Type="http://schemas.openxmlformats.org/officeDocument/2006/relationships/hyperlink" Target="http://www.nlnetlabs.nl" TargetMode="External"/><Relationship Id="rId15" Type="http://schemas.openxmlformats.org/officeDocument/2006/relationships/image" Target="../media/image4.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hyperlink" Target="http://www.nlnetlabs.nl" TargetMode="Externa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hyperlink" Target="http://www.nlnetlabs.nl" TargetMode="Externa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hyperlink" Target="http://www.nlnetlabs.nl" TargetMode="Externa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hyperlink" Target="http://www.nlnetlabs.nl" TargetMode="Externa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hyperlink" Target="http://www.nlnetlabs.nl" TargetMode="Externa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hyperlink" Target="http://www.nlnetlabs.nl" TargetMode="Externa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hyperlink" Target="http://www.nlnetlabs.nl" TargetMode="External"/><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2.png"/><Relationship Id="rId14" Type="http://schemas.openxmlformats.org/officeDocument/2006/relationships/hyperlink" Target="http://www.nlnetlabs.nl" TargetMode="External"/><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hyperlink" Target="http://www.nlnetlabs.nl" TargetMode="Externa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png"/><Relationship Id="rId14" Type="http://schemas.openxmlformats.org/officeDocument/2006/relationships/image" Target="../media/image2.png"/><Relationship Id="rId15" Type="http://schemas.openxmlformats.org/officeDocument/2006/relationships/hyperlink" Target="http://www.nlnetlabs.nl" TargetMode="Externa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3.png"/><Relationship Id="rId14" Type="http://schemas.openxmlformats.org/officeDocument/2006/relationships/image" Target="../media/image2.png"/><Relationship Id="rId15" Type="http://schemas.openxmlformats.org/officeDocument/2006/relationships/hyperlink" Target="http://www.nlnetlabs.nl" TargetMode="Externa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2.png"/><Relationship Id="rId14" Type="http://schemas.openxmlformats.org/officeDocument/2006/relationships/hyperlink" Target="http://www.nlnetlabs.nl" TargetMode="Externa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png"/><Relationship Id="rId14" Type="http://schemas.openxmlformats.org/officeDocument/2006/relationships/hyperlink" Target="http://www.nlnetlabs.nl" TargetMode="Externa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2.png"/><Relationship Id="rId14" Type="http://schemas.openxmlformats.org/officeDocument/2006/relationships/hyperlink" Target="http://www.nlnetlabs.nl" TargetMode="Externa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png"/><Relationship Id="rId14" Type="http://schemas.openxmlformats.org/officeDocument/2006/relationships/hyperlink" Target="http://www.nlnetlabs.nl" TargetMode="Externa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pic>
        <p:nvPicPr>
          <p:cNvPr id="1024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245" name="Rectangle 4"/>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4"/>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pic>
        <p:nvPicPr>
          <p:cNvPr id="1126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1269" name="Rectangle 4"/>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4"/>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pic>
        <p:nvPicPr>
          <p:cNvPr id="1229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293" name="Rectangle 4"/>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4"/>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4338"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pic>
        <p:nvPicPr>
          <p:cNvPr id="1331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17" name="Rectangle 4"/>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4"/>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339" name="Rectangle 2"/>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4"/>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pic>
        <p:nvPicPr>
          <p:cNvPr id="14340"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63" y="2670175"/>
            <a:ext cx="6697663"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341" name="Rectangle 4"/>
          <p:cNvSpPr>
            <a:spLocks/>
          </p:cNvSpPr>
          <p:nvPr/>
        </p:nvSpPr>
        <p:spPr bwMode="auto">
          <a:xfrm>
            <a:off x="5118100" y="3937000"/>
            <a:ext cx="97409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r>
              <a:rPr lang="en-US" sz="12000" b="1">
                <a:solidFill>
                  <a:srgbClr val="103C28"/>
                </a:solidFill>
                <a:ea typeface="ＭＳ Ｐゴシック" charset="0"/>
                <a:cs typeface="ＭＳ Ｐゴシック" charset="0"/>
              </a:rPr>
              <a:t>Questions</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536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 y="-38100"/>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64" name="Rectangle 3"/>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5"/>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638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 y="-38100"/>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388" name="Rectangle 3"/>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5"/>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741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 y="-38100"/>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412" name="Rectangle 3"/>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5"/>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843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 y="-38100"/>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8436" name="Rectangle 3"/>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5"/>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59"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 y="-38100"/>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9460" name="Rectangle 3"/>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5"/>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pic>
        <p:nvPicPr>
          <p:cNvPr id="205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52"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 y="-38100"/>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053" name="Rectangle 4"/>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5"/>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48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 y="-38100"/>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0484" name="Rectangle 3"/>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5"/>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2530"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pic>
        <p:nvPicPr>
          <p:cNvPr id="2150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1509" name="Rectangle 4"/>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4"/>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1270000" y="71628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4098" name="Rectangle 2"/>
          <p:cNvSpPr>
            <a:spLocks noGrp="1" noChangeArrowheads="1"/>
          </p:cNvSpPr>
          <p:nvPr>
            <p:ph type="title"/>
          </p:nvPr>
        </p:nvSpPr>
        <p:spPr bwMode="auto">
          <a:xfrm>
            <a:off x="1270000" y="32258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pic>
        <p:nvPicPr>
          <p:cNvPr id="307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7"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 y="-38100"/>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078" name="Rectangle 5"/>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5"/>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800" y="-38100"/>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pic>
        <p:nvPicPr>
          <p:cNvPr id="410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101" name="Rectangle 4"/>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5"/>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800" y="-38100"/>
            <a:ext cx="4051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pic>
        <p:nvPicPr>
          <p:cNvPr id="5124"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125" name="Rectangle 4"/>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5"/>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0"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pic>
        <p:nvPicPr>
          <p:cNvPr id="614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149" name="Rectangle 4"/>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4"/>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xmlns:p14="http://schemas.microsoft.com/office/powerpoint/2010/mai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8194"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pic>
        <p:nvPicPr>
          <p:cNvPr id="717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173" name="Rectangle 4"/>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4"/>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xmlns:p14="http://schemas.microsoft.com/office/powerpoint/2010/mai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pic>
        <p:nvPicPr>
          <p:cNvPr id="819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196" name="Rectangle 3"/>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4"/>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pic>
        <p:nvPicPr>
          <p:cNvPr id="921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69038" y="8810625"/>
            <a:ext cx="66024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20" name="Rectangle 3"/>
          <p:cNvSpPr>
            <a:spLocks/>
          </p:cNvSpPr>
          <p:nvPr/>
        </p:nvSpPr>
        <p:spPr bwMode="auto">
          <a:xfrm>
            <a:off x="368300" y="9144000"/>
            <a:ext cx="15684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1200">
                <a:solidFill>
                  <a:srgbClr val="103C28"/>
                </a:solidFill>
                <a:ea typeface="ＭＳ Ｐゴシック" charset="0"/>
                <a:cs typeface="ＭＳ Ｐゴシック" charset="0"/>
                <a:hlinkClick r:id="rId14"/>
              </a:rPr>
              <a:t>http://www.nlnetlabs.nl/</a:t>
            </a:r>
            <a:endParaRPr lang="en-US" sz="1200">
              <a:solidFill>
                <a:srgbClr val="103C28"/>
              </a:solidFill>
              <a:ea typeface="ＭＳ Ｐゴシック" charset="0"/>
              <a:cs typeface="ＭＳ Ｐゴシック" charset="0"/>
            </a:endParaRPr>
          </a:p>
          <a:p>
            <a:pPr algn="l"/>
            <a:r>
              <a:rPr lang="en-US" sz="900">
                <a:solidFill>
                  <a:srgbClr val="103C28"/>
                </a:solidFill>
                <a:ea typeface="ＭＳ Ｐゴシック" charset="0"/>
                <a:cs typeface="ＭＳ Ｐゴシック" charset="0"/>
              </a:rPr>
              <a:t>©2011 Stichting NLnet Labs</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xmlns:p14="http://schemas.microsoft.com/office/powerpoint/2010/mai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www.diginotar.nl/Portals/7/Persberichten/Operation%20Black%20Tulip%20v1.0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Dane?</a:t>
            </a:r>
            <a:endParaRPr lang="en-US" dirty="0"/>
          </a:p>
        </p:txBody>
      </p:sp>
    </p:spTree>
    <p:extLst>
      <p:ext uri="{BB962C8B-B14F-4D97-AF65-F5344CB8AC3E}">
        <p14:creationId xmlns:p14="http://schemas.microsoft.com/office/powerpoint/2010/main" val="17758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rot="682910">
            <a:off x="8867529" y="602712"/>
            <a:ext cx="3632200" cy="24384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Online Certification </a:t>
            </a: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Authority</a:t>
            </a:r>
          </a:p>
        </p:txBody>
      </p:sp>
      <p:sp>
        <p:nvSpPr>
          <p:cNvPr id="7" name="Rectangle 7"/>
          <p:cNvSpPr>
            <a:spLocks/>
          </p:cNvSpPr>
          <p:nvPr/>
        </p:nvSpPr>
        <p:spPr bwMode="auto">
          <a:xfrm rot="191653">
            <a:off x="5850540" y="1437722"/>
            <a:ext cx="3276600" cy="2540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Server Compromise</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6" name="Rectangle 7"/>
          <p:cNvSpPr>
            <a:spLocks/>
          </p:cNvSpPr>
          <p:nvPr/>
        </p:nvSpPr>
        <p:spPr bwMode="auto">
          <a:xfrm rot="20812268">
            <a:off x="2931624" y="356848"/>
            <a:ext cx="3276600" cy="2540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Multiple hacker tools on the servers</a:t>
            </a:r>
          </a:p>
        </p:txBody>
      </p:sp>
      <p:sp>
        <p:nvSpPr>
          <p:cNvPr id="8" name="Rectangle 8"/>
          <p:cNvSpPr>
            <a:spLocks/>
          </p:cNvSpPr>
          <p:nvPr/>
        </p:nvSpPr>
        <p:spPr bwMode="auto">
          <a:xfrm rot="20812268">
            <a:off x="411344" y="3271515"/>
            <a:ext cx="3276600" cy="2540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Specialized PKI scripts</a:t>
            </a:r>
          </a:p>
        </p:txBody>
      </p:sp>
      <p:sp>
        <p:nvSpPr>
          <p:cNvPr id="9" name="Rectangle 6"/>
          <p:cNvSpPr>
            <a:spLocks/>
          </p:cNvSpPr>
          <p:nvPr/>
        </p:nvSpPr>
        <p:spPr bwMode="auto">
          <a:xfrm rot="1187190">
            <a:off x="3667239" y="3484203"/>
            <a:ext cx="3276600" cy="2540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Incomplete audit trails</a:t>
            </a:r>
          </a:p>
        </p:txBody>
      </p:sp>
      <p:sp>
        <p:nvSpPr>
          <p:cNvPr id="10" name="Rectangle 6"/>
          <p:cNvSpPr>
            <a:spLocks/>
          </p:cNvSpPr>
          <p:nvPr/>
        </p:nvSpPr>
        <p:spPr bwMode="auto">
          <a:xfrm rot="299383">
            <a:off x="1492553" y="5769701"/>
            <a:ext cx="4084601" cy="2540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Fake certificate issued for *.</a:t>
            </a:r>
            <a:r>
              <a:rPr lang="en-US" sz="4000" dirty="0" err="1"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google.com</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11" name="Rectangle 6"/>
          <p:cNvSpPr>
            <a:spLocks/>
          </p:cNvSpPr>
          <p:nvPr/>
        </p:nvSpPr>
        <p:spPr bwMode="auto">
          <a:xfrm>
            <a:off x="5134248" y="7213600"/>
            <a:ext cx="4084601" cy="2540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Fake certificate private key published</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13" name="Curved Right Arrow 12"/>
          <p:cNvSpPr/>
          <p:nvPr/>
        </p:nvSpPr>
        <p:spPr bwMode="auto">
          <a:xfrm rot="820142">
            <a:off x="2185486" y="1447787"/>
            <a:ext cx="6248128" cy="6953196"/>
          </a:xfrm>
          <a:prstGeom prst="curvedRightArrow">
            <a:avLst>
              <a:gd name="adj1" fmla="val 25000"/>
              <a:gd name="adj2" fmla="val 81523"/>
              <a:gd name="adj3" fmla="val 22484"/>
            </a:avLst>
          </a:prstGeom>
          <a:solidFill>
            <a:srgbClr val="F2F2F2">
              <a:alpha val="32000"/>
            </a:srgbClr>
          </a:solidFill>
          <a:ln w="25400" cap="flat" cmpd="sng" algn="ctr">
            <a:solidFill>
              <a:schemeClr val="accent6">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Rectangle 6"/>
          <p:cNvSpPr>
            <a:spLocks/>
          </p:cNvSpPr>
          <p:nvPr/>
        </p:nvSpPr>
        <p:spPr bwMode="auto">
          <a:xfrm>
            <a:off x="8158584" y="6100936"/>
            <a:ext cx="4084601" cy="2540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Iran users of </a:t>
            </a:r>
            <a:r>
              <a:rPr lang="en-US" sz="4000" dirty="0" err="1"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gmail</a:t>
            </a: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 are compromised by a </a:t>
            </a:r>
            <a:r>
              <a:rPr lang="en-US" sz="4000" dirty="0" err="1"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mitm</a:t>
            </a: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 attack</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Tree>
    <p:extLst>
      <p:ext uri="{BB962C8B-B14F-4D97-AF65-F5344CB8AC3E}">
        <p14:creationId xmlns:p14="http://schemas.microsoft.com/office/powerpoint/2010/main" val="832725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p:cNvSpPr>
          <p:nvPr/>
        </p:nvSpPr>
        <p:spPr bwMode="auto">
          <a:xfrm>
            <a:off x="628458" y="873156"/>
            <a:ext cx="4084601" cy="2540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Fake certificate issued for *.</a:t>
            </a:r>
            <a:r>
              <a:rPr lang="en-US" sz="4000" dirty="0" err="1"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google.com</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5" name="Rectangle 6"/>
          <p:cNvSpPr>
            <a:spLocks/>
          </p:cNvSpPr>
          <p:nvPr/>
        </p:nvSpPr>
        <p:spPr bwMode="auto">
          <a:xfrm>
            <a:off x="5926336" y="916360"/>
            <a:ext cx="4084601" cy="2540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Fake certificate private key published</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6" name="TextBox 5"/>
          <p:cNvSpPr txBox="1"/>
          <p:nvPr/>
        </p:nvSpPr>
        <p:spPr>
          <a:xfrm>
            <a:off x="2757984" y="4300736"/>
            <a:ext cx="7445764" cy="6555640"/>
          </a:xfrm>
          <a:prstGeom prst="rect">
            <a:avLst/>
          </a:prstGeom>
          <a:noFill/>
        </p:spPr>
        <p:txBody>
          <a:bodyPr wrap="square" rtlCol="0">
            <a:spAutoFit/>
          </a:bodyPr>
          <a:lstStyle/>
          <a:p>
            <a:r>
              <a:rPr lang="en-US" dirty="0" smtClean="0"/>
              <a:t>Any attacker-in-the-middle</a:t>
            </a:r>
          </a:p>
          <a:p>
            <a:r>
              <a:rPr lang="en-US" dirty="0" smtClean="0"/>
              <a:t>can intercept a connection request for </a:t>
            </a:r>
            <a:r>
              <a:rPr lang="en-US" dirty="0" err="1" smtClean="0"/>
              <a:t>mail.google.com</a:t>
            </a:r>
            <a:r>
              <a:rPr lang="en-US" dirty="0" smtClean="0"/>
              <a:t>,</a:t>
            </a:r>
          </a:p>
          <a:p>
            <a:r>
              <a:rPr lang="en-US" dirty="0" smtClean="0"/>
              <a:t>and initiate a “secure” connection</a:t>
            </a:r>
          </a:p>
          <a:p>
            <a:r>
              <a:rPr lang="en-US" dirty="0"/>
              <a:t>u</a:t>
            </a:r>
            <a:r>
              <a:rPr lang="en-US" dirty="0" smtClean="0"/>
              <a:t>sing the fake certificate, and</a:t>
            </a:r>
          </a:p>
          <a:p>
            <a:r>
              <a:rPr lang="en-US" dirty="0"/>
              <a:t>y</a:t>
            </a:r>
            <a:r>
              <a:rPr lang="en-US" dirty="0" smtClean="0"/>
              <a:t>our browser could be fooled into believing that this was the genuine server!</a:t>
            </a:r>
          </a:p>
          <a:p>
            <a:endParaRPr lang="en-US" dirty="0" smtClean="0"/>
          </a:p>
          <a:p>
            <a:r>
              <a:rPr lang="en-US" dirty="0" smtClean="0"/>
              <a:t> </a:t>
            </a:r>
            <a:endParaRPr lang="en-US" dirty="0"/>
          </a:p>
        </p:txBody>
      </p:sp>
      <p:sp>
        <p:nvSpPr>
          <p:cNvPr id="7" name="TextBox 6"/>
          <p:cNvSpPr txBox="1"/>
          <p:nvPr/>
        </p:nvSpPr>
        <p:spPr>
          <a:xfrm>
            <a:off x="5120995" y="2068488"/>
            <a:ext cx="499205" cy="738664"/>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10534848" y="1852464"/>
            <a:ext cx="499205" cy="738664"/>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6621541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p:cNvSpPr>
          <p:nvPr/>
        </p:nvSpPr>
        <p:spPr bwMode="auto">
          <a:xfrm>
            <a:off x="628458" y="873156"/>
            <a:ext cx="4084601" cy="2540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Fake certificate issued for *.</a:t>
            </a:r>
            <a:r>
              <a:rPr lang="en-US" sz="4000" dirty="0" err="1"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google.com</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5" name="Rectangle 6"/>
          <p:cNvSpPr>
            <a:spLocks/>
          </p:cNvSpPr>
          <p:nvPr/>
        </p:nvSpPr>
        <p:spPr bwMode="auto">
          <a:xfrm>
            <a:off x="5926336" y="916360"/>
            <a:ext cx="4084601" cy="2540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Fake certificate private key published</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6" name="TextBox 5"/>
          <p:cNvSpPr txBox="1"/>
          <p:nvPr/>
        </p:nvSpPr>
        <p:spPr>
          <a:xfrm>
            <a:off x="2757984" y="4300736"/>
            <a:ext cx="7445764" cy="6555640"/>
          </a:xfrm>
          <a:prstGeom prst="rect">
            <a:avLst/>
          </a:prstGeom>
          <a:noFill/>
        </p:spPr>
        <p:txBody>
          <a:bodyPr wrap="square" rtlCol="0">
            <a:spAutoFit/>
          </a:bodyPr>
          <a:lstStyle/>
          <a:p>
            <a:r>
              <a:rPr lang="en-US" dirty="0" smtClean="0"/>
              <a:t>Any attacker-in-the-middle</a:t>
            </a:r>
          </a:p>
          <a:p>
            <a:r>
              <a:rPr lang="en-US" dirty="0" smtClean="0"/>
              <a:t>can intercept a connection request for </a:t>
            </a:r>
            <a:r>
              <a:rPr lang="en-US" dirty="0" err="1" smtClean="0"/>
              <a:t>mail.google.com</a:t>
            </a:r>
            <a:r>
              <a:rPr lang="en-US" dirty="0" smtClean="0"/>
              <a:t>,</a:t>
            </a:r>
          </a:p>
          <a:p>
            <a:r>
              <a:rPr lang="en-US" dirty="0" smtClean="0"/>
              <a:t>and initiate a “secure” connection</a:t>
            </a:r>
          </a:p>
          <a:p>
            <a:r>
              <a:rPr lang="en-US" dirty="0"/>
              <a:t>u</a:t>
            </a:r>
            <a:r>
              <a:rPr lang="en-US" dirty="0" smtClean="0"/>
              <a:t>sing the fake certificate, and</a:t>
            </a:r>
          </a:p>
          <a:p>
            <a:r>
              <a:rPr lang="en-US" dirty="0"/>
              <a:t>y</a:t>
            </a:r>
            <a:r>
              <a:rPr lang="en-US" dirty="0" smtClean="0"/>
              <a:t>our browser could be fooled into believing that this was the genuine server!</a:t>
            </a:r>
          </a:p>
          <a:p>
            <a:endParaRPr lang="en-US" dirty="0" smtClean="0"/>
          </a:p>
          <a:p>
            <a:r>
              <a:rPr lang="en-US" dirty="0" smtClean="0"/>
              <a:t> </a:t>
            </a:r>
            <a:endParaRPr lang="en-US" dirty="0"/>
          </a:p>
        </p:txBody>
      </p:sp>
      <p:sp>
        <p:nvSpPr>
          <p:cNvPr id="7" name="TextBox 6"/>
          <p:cNvSpPr txBox="1"/>
          <p:nvPr/>
        </p:nvSpPr>
        <p:spPr>
          <a:xfrm>
            <a:off x="5120995" y="2068488"/>
            <a:ext cx="499205" cy="738664"/>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10534848" y="1852464"/>
            <a:ext cx="499205" cy="738664"/>
          </a:xfrm>
          <a:prstGeom prst="rect">
            <a:avLst/>
          </a:prstGeom>
          <a:noFill/>
        </p:spPr>
        <p:txBody>
          <a:bodyPr wrap="none" rtlCol="0">
            <a:spAutoFit/>
          </a:bodyPr>
          <a:lstStyle/>
          <a:p>
            <a:r>
              <a:rPr lang="en-US" dirty="0" smtClean="0"/>
              <a:t>=</a:t>
            </a:r>
            <a:endParaRPr lang="en-US" dirty="0"/>
          </a:p>
        </p:txBody>
      </p:sp>
      <p:sp>
        <p:nvSpPr>
          <p:cNvPr id="2" name="Rectangle 1"/>
          <p:cNvSpPr/>
          <p:nvPr/>
        </p:nvSpPr>
        <p:spPr bwMode="auto">
          <a:xfrm>
            <a:off x="0" y="0"/>
            <a:ext cx="13004800" cy="9753600"/>
          </a:xfrm>
          <a:prstGeom prst="rect">
            <a:avLst/>
          </a:prstGeom>
          <a:solidFill>
            <a:schemeClr val="bg1">
              <a:alpha val="84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6"/>
          <p:cNvSpPr>
            <a:spLocks/>
          </p:cNvSpPr>
          <p:nvPr/>
        </p:nvSpPr>
        <p:spPr bwMode="auto">
          <a:xfrm rot="21093090">
            <a:off x="1266226" y="1994722"/>
            <a:ext cx="4084601" cy="2540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Was this a one-off?</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10" name="Rectangle 6"/>
          <p:cNvSpPr>
            <a:spLocks/>
          </p:cNvSpPr>
          <p:nvPr/>
        </p:nvSpPr>
        <p:spPr bwMode="auto">
          <a:xfrm rot="629818">
            <a:off x="5987812" y="4472327"/>
            <a:ext cx="5370868" cy="3539759"/>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Or are there implications for the larger issue of our security framework on the Internet?</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Tree>
    <p:extLst>
      <p:ext uri="{BB962C8B-B14F-4D97-AF65-F5344CB8AC3E}">
        <p14:creationId xmlns:p14="http://schemas.microsoft.com/office/powerpoint/2010/main" val="10696460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6-30 at 11.34.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192" y="3302676"/>
            <a:ext cx="8374608" cy="6247723"/>
          </a:xfrm>
          <a:prstGeom prst="rect">
            <a:avLst/>
          </a:prstGeom>
        </p:spPr>
      </p:pic>
      <p:sp>
        <p:nvSpPr>
          <p:cNvPr id="4" name="Rectangle 6"/>
          <p:cNvSpPr>
            <a:spLocks/>
          </p:cNvSpPr>
          <p:nvPr/>
        </p:nvSpPr>
        <p:spPr bwMode="auto">
          <a:xfrm rot="21075451">
            <a:off x="628458" y="873156"/>
            <a:ext cx="4433782" cy="3499588"/>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So much of the Internet relies on trust in security offered by domain name certs</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12" name="Freeform 11"/>
          <p:cNvSpPr/>
          <p:nvPr/>
        </p:nvSpPr>
        <p:spPr>
          <a:xfrm>
            <a:off x="7150472" y="3292624"/>
            <a:ext cx="932733" cy="617990"/>
          </a:xfrm>
          <a:custGeom>
            <a:avLst/>
            <a:gdLst>
              <a:gd name="connsiteX0" fmla="*/ 754404 w 932733"/>
              <a:gd name="connsiteY0" fmla="*/ 200513 h 617990"/>
              <a:gd name="connsiteX1" fmla="*/ 725758 w 932733"/>
              <a:gd name="connsiteY1" fmla="*/ 152772 h 617990"/>
              <a:gd name="connsiteX2" fmla="*/ 86000 w 932733"/>
              <a:gd name="connsiteY2" fmla="*/ 47741 h 617990"/>
              <a:gd name="connsiteX3" fmla="*/ 95549 w 932733"/>
              <a:gd name="connsiteY3" fmla="*/ 572893 h 617990"/>
              <a:gd name="connsiteX4" fmla="*/ 907182 w 932733"/>
              <a:gd name="connsiteY4" fmla="*/ 525152 h 617990"/>
              <a:gd name="connsiteX5" fmla="*/ 744855 w 932733"/>
              <a:gd name="connsiteY5" fmla="*/ 0 h 6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733" h="617990">
                <a:moveTo>
                  <a:pt x="754404" y="200513"/>
                </a:moveTo>
                <a:cubicBezTo>
                  <a:pt x="795781" y="189373"/>
                  <a:pt x="837158" y="178234"/>
                  <a:pt x="725758" y="152772"/>
                </a:cubicBezTo>
                <a:cubicBezTo>
                  <a:pt x="614358" y="127310"/>
                  <a:pt x="191035" y="-22279"/>
                  <a:pt x="86000" y="47741"/>
                </a:cubicBezTo>
                <a:cubicBezTo>
                  <a:pt x="-19035" y="117761"/>
                  <a:pt x="-41315" y="493325"/>
                  <a:pt x="95549" y="572893"/>
                </a:cubicBezTo>
                <a:cubicBezTo>
                  <a:pt x="232413" y="652462"/>
                  <a:pt x="798964" y="620634"/>
                  <a:pt x="907182" y="525152"/>
                </a:cubicBezTo>
                <a:cubicBezTo>
                  <a:pt x="1015400" y="429670"/>
                  <a:pt x="744855" y="0"/>
                  <a:pt x="744855"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64560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6-30 at 11.37.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575" y="4012704"/>
            <a:ext cx="9767246" cy="5865426"/>
          </a:xfrm>
          <a:prstGeom prst="rect">
            <a:avLst/>
          </a:prstGeom>
        </p:spPr>
      </p:pic>
      <p:sp>
        <p:nvSpPr>
          <p:cNvPr id="9" name="Freeform 8"/>
          <p:cNvSpPr/>
          <p:nvPr/>
        </p:nvSpPr>
        <p:spPr>
          <a:xfrm>
            <a:off x="3766096" y="4156720"/>
            <a:ext cx="932733" cy="617990"/>
          </a:xfrm>
          <a:custGeom>
            <a:avLst/>
            <a:gdLst>
              <a:gd name="connsiteX0" fmla="*/ 754404 w 932733"/>
              <a:gd name="connsiteY0" fmla="*/ 200513 h 617990"/>
              <a:gd name="connsiteX1" fmla="*/ 725758 w 932733"/>
              <a:gd name="connsiteY1" fmla="*/ 152772 h 617990"/>
              <a:gd name="connsiteX2" fmla="*/ 86000 w 932733"/>
              <a:gd name="connsiteY2" fmla="*/ 47741 h 617990"/>
              <a:gd name="connsiteX3" fmla="*/ 95549 w 932733"/>
              <a:gd name="connsiteY3" fmla="*/ 572893 h 617990"/>
              <a:gd name="connsiteX4" fmla="*/ 907182 w 932733"/>
              <a:gd name="connsiteY4" fmla="*/ 525152 h 617990"/>
              <a:gd name="connsiteX5" fmla="*/ 744855 w 932733"/>
              <a:gd name="connsiteY5" fmla="*/ 0 h 6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733" h="617990">
                <a:moveTo>
                  <a:pt x="754404" y="200513"/>
                </a:moveTo>
                <a:cubicBezTo>
                  <a:pt x="795781" y="189373"/>
                  <a:pt x="837158" y="178234"/>
                  <a:pt x="725758" y="152772"/>
                </a:cubicBezTo>
                <a:cubicBezTo>
                  <a:pt x="614358" y="127310"/>
                  <a:pt x="191035" y="-22279"/>
                  <a:pt x="86000" y="47741"/>
                </a:cubicBezTo>
                <a:cubicBezTo>
                  <a:pt x="-19035" y="117761"/>
                  <a:pt x="-41315" y="493325"/>
                  <a:pt x="95549" y="572893"/>
                </a:cubicBezTo>
                <a:cubicBezTo>
                  <a:pt x="232413" y="652462"/>
                  <a:pt x="798964" y="620634"/>
                  <a:pt x="907182" y="525152"/>
                </a:cubicBezTo>
                <a:cubicBezTo>
                  <a:pt x="1015400" y="429670"/>
                  <a:pt x="744855" y="0"/>
                  <a:pt x="744855"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681947" y="3536464"/>
            <a:ext cx="13583410" cy="3192619"/>
          </a:xfrm>
          <a:custGeom>
            <a:avLst/>
            <a:gdLst>
              <a:gd name="connsiteX0" fmla="*/ 3033710 w 13583410"/>
              <a:gd name="connsiteY0" fmla="*/ 1179043 h 3192619"/>
              <a:gd name="connsiteX1" fmla="*/ 2141952 w 13583410"/>
              <a:gd name="connsiteY1" fmla="*/ 1503318 h 3192619"/>
              <a:gd name="connsiteX2" fmla="*/ 2182487 w 13583410"/>
              <a:gd name="connsiteY2" fmla="*/ 1516830 h 3192619"/>
              <a:gd name="connsiteX3" fmla="*/ 1115080 w 13583410"/>
              <a:gd name="connsiteY3" fmla="*/ 1016905 h 3192619"/>
              <a:gd name="connsiteX4" fmla="*/ 912408 w 13583410"/>
              <a:gd name="connsiteY4" fmla="*/ 1746525 h 3192619"/>
              <a:gd name="connsiteX5" fmla="*/ 13505108 w 13583410"/>
              <a:gd name="connsiteY5" fmla="*/ 3151719 h 3192619"/>
              <a:gd name="connsiteX6" fmla="*/ 6006236 w 13583410"/>
              <a:gd name="connsiteY6" fmla="*/ 3544 h 3192619"/>
              <a:gd name="connsiteX7" fmla="*/ 1155614 w 13583410"/>
              <a:gd name="connsiteY7" fmla="*/ 2516679 h 3192619"/>
              <a:gd name="connsiteX8" fmla="*/ 1601493 w 13583410"/>
              <a:gd name="connsiteY8" fmla="*/ 1935686 h 319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3410" h="3192619">
                <a:moveTo>
                  <a:pt x="3033710" y="1179043"/>
                </a:moveTo>
                <a:lnTo>
                  <a:pt x="2141952" y="1503318"/>
                </a:lnTo>
                <a:cubicBezTo>
                  <a:pt x="2000082" y="1559616"/>
                  <a:pt x="2182487" y="1516830"/>
                  <a:pt x="2182487" y="1516830"/>
                </a:cubicBezTo>
                <a:cubicBezTo>
                  <a:pt x="2011342" y="1435761"/>
                  <a:pt x="1326760" y="978622"/>
                  <a:pt x="1115080" y="1016905"/>
                </a:cubicBezTo>
                <a:cubicBezTo>
                  <a:pt x="903400" y="1055187"/>
                  <a:pt x="-1152597" y="1390723"/>
                  <a:pt x="912408" y="1746525"/>
                </a:cubicBezTo>
                <a:cubicBezTo>
                  <a:pt x="2977413" y="2102327"/>
                  <a:pt x="12656137" y="3442216"/>
                  <a:pt x="13505108" y="3151719"/>
                </a:cubicBezTo>
                <a:cubicBezTo>
                  <a:pt x="14354079" y="2861222"/>
                  <a:pt x="8064485" y="109384"/>
                  <a:pt x="6006236" y="3544"/>
                </a:cubicBezTo>
                <a:cubicBezTo>
                  <a:pt x="3947987" y="-102296"/>
                  <a:pt x="1889738" y="2194655"/>
                  <a:pt x="1155614" y="2516679"/>
                </a:cubicBezTo>
                <a:cubicBezTo>
                  <a:pt x="421490" y="2838703"/>
                  <a:pt x="2490999" y="3277826"/>
                  <a:pt x="1601493" y="1935686"/>
                </a:cubicBezTo>
              </a:path>
            </a:pathLst>
          </a:custGeom>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2" name="Picture 11" descr="Screen Shot 2014-06-30 at 11.39.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44" y="5575300"/>
            <a:ext cx="4660900" cy="4178300"/>
          </a:xfrm>
          <a:prstGeom prst="rect">
            <a:avLst/>
          </a:prstGeom>
        </p:spPr>
      </p:pic>
      <p:sp>
        <p:nvSpPr>
          <p:cNvPr id="11" name="Freeform 10"/>
          <p:cNvSpPr/>
          <p:nvPr/>
        </p:nvSpPr>
        <p:spPr>
          <a:xfrm>
            <a:off x="2541960" y="4660776"/>
            <a:ext cx="1241858" cy="1091322"/>
          </a:xfrm>
          <a:custGeom>
            <a:avLst/>
            <a:gdLst>
              <a:gd name="connsiteX0" fmla="*/ 1241858 w 1241858"/>
              <a:gd name="connsiteY0" fmla="*/ 0 h 1091322"/>
              <a:gd name="connsiteX1" fmla="*/ 831267 w 1241858"/>
              <a:gd name="connsiteY1" fmla="*/ 267350 h 1091322"/>
              <a:gd name="connsiteX2" fmla="*/ 19634 w 1241858"/>
              <a:gd name="connsiteY2" fmla="*/ 1059851 h 1091322"/>
              <a:gd name="connsiteX3" fmla="*/ 267898 w 1241858"/>
              <a:gd name="connsiteY3" fmla="*/ 945272 h 1091322"/>
              <a:gd name="connsiteX4" fmla="*/ 10085 w 1241858"/>
              <a:gd name="connsiteY4" fmla="*/ 1059851 h 1091322"/>
              <a:gd name="connsiteX5" fmla="*/ 48280 w 1241858"/>
              <a:gd name="connsiteY5" fmla="*/ 840242 h 109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858" h="1091322">
                <a:moveTo>
                  <a:pt x="1241858" y="0"/>
                </a:moveTo>
                <a:cubicBezTo>
                  <a:pt x="1138414" y="45354"/>
                  <a:pt x="1034971" y="90708"/>
                  <a:pt x="831267" y="267350"/>
                </a:cubicBezTo>
                <a:cubicBezTo>
                  <a:pt x="627563" y="443992"/>
                  <a:pt x="113529" y="946864"/>
                  <a:pt x="19634" y="1059851"/>
                </a:cubicBezTo>
                <a:cubicBezTo>
                  <a:pt x="-74261" y="1172838"/>
                  <a:pt x="267898" y="945272"/>
                  <a:pt x="267898" y="945272"/>
                </a:cubicBezTo>
                <a:cubicBezTo>
                  <a:pt x="266307" y="945272"/>
                  <a:pt x="46688" y="1077356"/>
                  <a:pt x="10085" y="1059851"/>
                </a:cubicBezTo>
                <a:cubicBezTo>
                  <a:pt x="-26518" y="1042346"/>
                  <a:pt x="48280" y="840242"/>
                  <a:pt x="48280" y="840242"/>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ectangle 6"/>
          <p:cNvSpPr>
            <a:spLocks/>
          </p:cNvSpPr>
          <p:nvPr/>
        </p:nvSpPr>
        <p:spPr bwMode="auto">
          <a:xfrm rot="21075451">
            <a:off x="628458" y="873156"/>
            <a:ext cx="4433782" cy="3499588"/>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So much of the Internet relies on trust in security offered by domain name certs</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Tree>
    <p:extLst>
      <p:ext uri="{BB962C8B-B14F-4D97-AF65-F5344CB8AC3E}">
        <p14:creationId xmlns:p14="http://schemas.microsoft.com/office/powerpoint/2010/main" val="2301610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6-30 at 11.37.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575" y="4012704"/>
            <a:ext cx="9767246" cy="5865426"/>
          </a:xfrm>
          <a:prstGeom prst="rect">
            <a:avLst/>
          </a:prstGeom>
        </p:spPr>
      </p:pic>
      <p:sp>
        <p:nvSpPr>
          <p:cNvPr id="9" name="Freeform 8"/>
          <p:cNvSpPr/>
          <p:nvPr/>
        </p:nvSpPr>
        <p:spPr>
          <a:xfrm>
            <a:off x="3766096" y="4156720"/>
            <a:ext cx="932733" cy="617990"/>
          </a:xfrm>
          <a:custGeom>
            <a:avLst/>
            <a:gdLst>
              <a:gd name="connsiteX0" fmla="*/ 754404 w 932733"/>
              <a:gd name="connsiteY0" fmla="*/ 200513 h 617990"/>
              <a:gd name="connsiteX1" fmla="*/ 725758 w 932733"/>
              <a:gd name="connsiteY1" fmla="*/ 152772 h 617990"/>
              <a:gd name="connsiteX2" fmla="*/ 86000 w 932733"/>
              <a:gd name="connsiteY2" fmla="*/ 47741 h 617990"/>
              <a:gd name="connsiteX3" fmla="*/ 95549 w 932733"/>
              <a:gd name="connsiteY3" fmla="*/ 572893 h 617990"/>
              <a:gd name="connsiteX4" fmla="*/ 907182 w 932733"/>
              <a:gd name="connsiteY4" fmla="*/ 525152 h 617990"/>
              <a:gd name="connsiteX5" fmla="*/ 744855 w 932733"/>
              <a:gd name="connsiteY5" fmla="*/ 0 h 6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733" h="617990">
                <a:moveTo>
                  <a:pt x="754404" y="200513"/>
                </a:moveTo>
                <a:cubicBezTo>
                  <a:pt x="795781" y="189373"/>
                  <a:pt x="837158" y="178234"/>
                  <a:pt x="725758" y="152772"/>
                </a:cubicBezTo>
                <a:cubicBezTo>
                  <a:pt x="614358" y="127310"/>
                  <a:pt x="191035" y="-22279"/>
                  <a:pt x="86000" y="47741"/>
                </a:cubicBezTo>
                <a:cubicBezTo>
                  <a:pt x="-19035" y="117761"/>
                  <a:pt x="-41315" y="493325"/>
                  <a:pt x="95549" y="572893"/>
                </a:cubicBezTo>
                <a:cubicBezTo>
                  <a:pt x="232413" y="652462"/>
                  <a:pt x="798964" y="620634"/>
                  <a:pt x="907182" y="525152"/>
                </a:cubicBezTo>
                <a:cubicBezTo>
                  <a:pt x="1015400" y="429670"/>
                  <a:pt x="744855" y="0"/>
                  <a:pt x="744855"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681947" y="3536464"/>
            <a:ext cx="13583410" cy="3192619"/>
          </a:xfrm>
          <a:custGeom>
            <a:avLst/>
            <a:gdLst>
              <a:gd name="connsiteX0" fmla="*/ 3033710 w 13583410"/>
              <a:gd name="connsiteY0" fmla="*/ 1179043 h 3192619"/>
              <a:gd name="connsiteX1" fmla="*/ 2141952 w 13583410"/>
              <a:gd name="connsiteY1" fmla="*/ 1503318 h 3192619"/>
              <a:gd name="connsiteX2" fmla="*/ 2182487 w 13583410"/>
              <a:gd name="connsiteY2" fmla="*/ 1516830 h 3192619"/>
              <a:gd name="connsiteX3" fmla="*/ 1115080 w 13583410"/>
              <a:gd name="connsiteY3" fmla="*/ 1016905 h 3192619"/>
              <a:gd name="connsiteX4" fmla="*/ 912408 w 13583410"/>
              <a:gd name="connsiteY4" fmla="*/ 1746525 h 3192619"/>
              <a:gd name="connsiteX5" fmla="*/ 13505108 w 13583410"/>
              <a:gd name="connsiteY5" fmla="*/ 3151719 h 3192619"/>
              <a:gd name="connsiteX6" fmla="*/ 6006236 w 13583410"/>
              <a:gd name="connsiteY6" fmla="*/ 3544 h 3192619"/>
              <a:gd name="connsiteX7" fmla="*/ 1155614 w 13583410"/>
              <a:gd name="connsiteY7" fmla="*/ 2516679 h 3192619"/>
              <a:gd name="connsiteX8" fmla="*/ 1601493 w 13583410"/>
              <a:gd name="connsiteY8" fmla="*/ 1935686 h 319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3410" h="3192619">
                <a:moveTo>
                  <a:pt x="3033710" y="1179043"/>
                </a:moveTo>
                <a:lnTo>
                  <a:pt x="2141952" y="1503318"/>
                </a:lnTo>
                <a:cubicBezTo>
                  <a:pt x="2000082" y="1559616"/>
                  <a:pt x="2182487" y="1516830"/>
                  <a:pt x="2182487" y="1516830"/>
                </a:cubicBezTo>
                <a:cubicBezTo>
                  <a:pt x="2011342" y="1435761"/>
                  <a:pt x="1326760" y="978622"/>
                  <a:pt x="1115080" y="1016905"/>
                </a:cubicBezTo>
                <a:cubicBezTo>
                  <a:pt x="903400" y="1055187"/>
                  <a:pt x="-1152597" y="1390723"/>
                  <a:pt x="912408" y="1746525"/>
                </a:cubicBezTo>
                <a:cubicBezTo>
                  <a:pt x="2977413" y="2102327"/>
                  <a:pt x="12656137" y="3442216"/>
                  <a:pt x="13505108" y="3151719"/>
                </a:cubicBezTo>
                <a:cubicBezTo>
                  <a:pt x="14354079" y="2861222"/>
                  <a:pt x="8064485" y="109384"/>
                  <a:pt x="6006236" y="3544"/>
                </a:cubicBezTo>
                <a:cubicBezTo>
                  <a:pt x="3947987" y="-102296"/>
                  <a:pt x="1889738" y="2194655"/>
                  <a:pt x="1155614" y="2516679"/>
                </a:cubicBezTo>
                <a:cubicBezTo>
                  <a:pt x="421490" y="2838703"/>
                  <a:pt x="2490999" y="3277826"/>
                  <a:pt x="1601493" y="1935686"/>
                </a:cubicBezTo>
              </a:path>
            </a:pathLst>
          </a:custGeom>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2" name="Picture 11" descr="Screen Shot 2014-06-30 at 11.39.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44" y="5575300"/>
            <a:ext cx="4660900" cy="4178300"/>
          </a:xfrm>
          <a:prstGeom prst="rect">
            <a:avLst/>
          </a:prstGeom>
        </p:spPr>
      </p:pic>
      <p:sp>
        <p:nvSpPr>
          <p:cNvPr id="11" name="Freeform 10"/>
          <p:cNvSpPr/>
          <p:nvPr/>
        </p:nvSpPr>
        <p:spPr>
          <a:xfrm>
            <a:off x="2541960" y="4660776"/>
            <a:ext cx="1241858" cy="1091322"/>
          </a:xfrm>
          <a:custGeom>
            <a:avLst/>
            <a:gdLst>
              <a:gd name="connsiteX0" fmla="*/ 1241858 w 1241858"/>
              <a:gd name="connsiteY0" fmla="*/ 0 h 1091322"/>
              <a:gd name="connsiteX1" fmla="*/ 831267 w 1241858"/>
              <a:gd name="connsiteY1" fmla="*/ 267350 h 1091322"/>
              <a:gd name="connsiteX2" fmla="*/ 19634 w 1241858"/>
              <a:gd name="connsiteY2" fmla="*/ 1059851 h 1091322"/>
              <a:gd name="connsiteX3" fmla="*/ 267898 w 1241858"/>
              <a:gd name="connsiteY3" fmla="*/ 945272 h 1091322"/>
              <a:gd name="connsiteX4" fmla="*/ 10085 w 1241858"/>
              <a:gd name="connsiteY4" fmla="*/ 1059851 h 1091322"/>
              <a:gd name="connsiteX5" fmla="*/ 48280 w 1241858"/>
              <a:gd name="connsiteY5" fmla="*/ 840242 h 109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858" h="1091322">
                <a:moveTo>
                  <a:pt x="1241858" y="0"/>
                </a:moveTo>
                <a:cubicBezTo>
                  <a:pt x="1138414" y="45354"/>
                  <a:pt x="1034971" y="90708"/>
                  <a:pt x="831267" y="267350"/>
                </a:cubicBezTo>
                <a:cubicBezTo>
                  <a:pt x="627563" y="443992"/>
                  <a:pt x="113529" y="946864"/>
                  <a:pt x="19634" y="1059851"/>
                </a:cubicBezTo>
                <a:cubicBezTo>
                  <a:pt x="-74261" y="1172838"/>
                  <a:pt x="267898" y="945272"/>
                  <a:pt x="267898" y="945272"/>
                </a:cubicBezTo>
                <a:cubicBezTo>
                  <a:pt x="266307" y="945272"/>
                  <a:pt x="46688" y="1077356"/>
                  <a:pt x="10085" y="1059851"/>
                </a:cubicBezTo>
                <a:cubicBezTo>
                  <a:pt x="-26518" y="1042346"/>
                  <a:pt x="48280" y="840242"/>
                  <a:pt x="48280" y="840242"/>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ectangle 6"/>
          <p:cNvSpPr>
            <a:spLocks/>
          </p:cNvSpPr>
          <p:nvPr/>
        </p:nvSpPr>
        <p:spPr bwMode="auto">
          <a:xfrm rot="21075451">
            <a:off x="628458" y="873156"/>
            <a:ext cx="4433782" cy="3499588"/>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So much of the Internet relies on trust in security offered by domain name certs</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8" name="Rectangle 6"/>
          <p:cNvSpPr>
            <a:spLocks/>
          </p:cNvSpPr>
          <p:nvPr/>
        </p:nvSpPr>
        <p:spPr bwMode="auto">
          <a:xfrm rot="341592">
            <a:off x="4630192" y="3580656"/>
            <a:ext cx="4433782" cy="2420298"/>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But this is just not good enough</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Tree>
    <p:extLst>
      <p:ext uri="{BB962C8B-B14F-4D97-AF65-F5344CB8AC3E}">
        <p14:creationId xmlns:p14="http://schemas.microsoft.com/office/powerpoint/2010/main" val="4419658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problems:</a:t>
            </a:r>
            <a:endParaRPr lang="en-US" dirty="0"/>
          </a:p>
        </p:txBody>
      </p:sp>
      <p:sp>
        <p:nvSpPr>
          <p:cNvPr id="3" name="Content Placeholder 2"/>
          <p:cNvSpPr>
            <a:spLocks noGrp="1"/>
          </p:cNvSpPr>
          <p:nvPr>
            <p:ph idx="1"/>
          </p:nvPr>
        </p:nvSpPr>
        <p:spPr/>
        <p:txBody>
          <a:bodyPr/>
          <a:lstStyle/>
          <a:p>
            <a:pPr marL="317500" indent="0">
              <a:spcBef>
                <a:spcPts val="0"/>
              </a:spcBef>
              <a:buNone/>
            </a:pPr>
            <a:r>
              <a:rPr lang="en-US" dirty="0" smtClean="0">
                <a:solidFill>
                  <a:schemeClr val="bg1">
                    <a:lumMod val="65000"/>
                  </a:schemeClr>
                </a:solidFill>
              </a:rPr>
              <a:t>1. </a:t>
            </a:r>
            <a:r>
              <a:rPr lang="en-US" dirty="0" smtClean="0"/>
              <a:t>I may not have landed up where I wanted to be:</a:t>
            </a:r>
          </a:p>
          <a:p>
            <a:pPr marL="762000" lvl="1" indent="0">
              <a:spcBef>
                <a:spcPts val="0"/>
              </a:spcBef>
              <a:buNone/>
            </a:pPr>
            <a:r>
              <a:rPr lang="en-US" dirty="0" smtClean="0"/>
              <a:t>DNS cache poisoning</a:t>
            </a:r>
          </a:p>
          <a:p>
            <a:pPr marL="762000" lvl="1" indent="0">
              <a:spcBef>
                <a:spcPts val="0"/>
              </a:spcBef>
              <a:buNone/>
            </a:pPr>
            <a:r>
              <a:rPr lang="en-US" dirty="0" smtClean="0"/>
              <a:t>DNS resolver compromise</a:t>
            </a:r>
          </a:p>
          <a:p>
            <a:pPr marL="762000" lvl="1" indent="0">
              <a:spcBef>
                <a:spcPts val="0"/>
              </a:spcBef>
              <a:buNone/>
            </a:pPr>
            <a:r>
              <a:rPr lang="en-US" dirty="0" smtClean="0"/>
              <a:t>Local host compromise</a:t>
            </a:r>
          </a:p>
          <a:p>
            <a:pPr marL="762000" lvl="1" indent="0">
              <a:spcBef>
                <a:spcPts val="0"/>
              </a:spcBef>
              <a:buNone/>
            </a:pPr>
            <a:r>
              <a:rPr lang="en-US" dirty="0" smtClean="0"/>
              <a:t>Routing compromise</a:t>
            </a:r>
          </a:p>
          <a:p>
            <a:pPr marL="762000" lvl="1" indent="0">
              <a:spcBef>
                <a:spcPts val="0"/>
              </a:spcBef>
              <a:buNone/>
            </a:pPr>
            <a:endParaRPr lang="en-US" dirty="0"/>
          </a:p>
          <a:p>
            <a:pPr marL="317500" indent="0">
              <a:spcBef>
                <a:spcPts val="0"/>
              </a:spcBef>
              <a:buNone/>
            </a:pPr>
            <a:r>
              <a:rPr lang="en-US" dirty="0" smtClean="0">
                <a:solidFill>
                  <a:srgbClr val="A6A6A6"/>
                </a:solidFill>
              </a:rPr>
              <a:t>2. </a:t>
            </a:r>
            <a:r>
              <a:rPr lang="en-US" dirty="0" smtClean="0"/>
              <a:t>The domain name certificate may be fake</a:t>
            </a:r>
          </a:p>
          <a:p>
            <a:pPr marL="317500" indent="0">
              <a:spcBef>
                <a:spcPts val="0"/>
              </a:spcBef>
              <a:buNone/>
            </a:pPr>
            <a:endParaRPr lang="en-US" dirty="0"/>
          </a:p>
          <a:p>
            <a:pPr marL="317500" indent="0">
              <a:spcBef>
                <a:spcPts val="0"/>
              </a:spcBef>
              <a:buNone/>
            </a:pPr>
            <a:r>
              <a:rPr lang="en-US" dirty="0" smtClean="0"/>
              <a:t>The combination of the two implies that I, and the browser I use, may not even notice that we have been mislead. This is bad.</a:t>
            </a:r>
          </a:p>
        </p:txBody>
      </p:sp>
    </p:spTree>
    <p:extLst>
      <p:ext uri="{BB962C8B-B14F-4D97-AF65-F5344CB8AC3E}">
        <p14:creationId xmlns:p14="http://schemas.microsoft.com/office/powerpoint/2010/main" val="26252289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760" y="2068488"/>
            <a:ext cx="11809312" cy="6863417"/>
          </a:xfrm>
          <a:prstGeom prst="rect">
            <a:avLst/>
          </a:prstGeom>
          <a:noFill/>
        </p:spPr>
        <p:txBody>
          <a:bodyPr wrap="square" rtlCol="0">
            <a:spAutoFit/>
          </a:bodyPr>
          <a:lstStyle/>
          <a:p>
            <a:pPr algn="l"/>
            <a:r>
              <a:rPr lang="en-US" sz="4000" dirty="0" smtClean="0"/>
              <a:t>The 2011 </a:t>
            </a:r>
            <a:r>
              <a:rPr lang="en-US" sz="4000" dirty="0" err="1" smtClean="0"/>
              <a:t>mitm</a:t>
            </a:r>
            <a:r>
              <a:rPr lang="en-US" sz="4000" dirty="0" smtClean="0"/>
              <a:t> attack was evidently performed by a state-based </a:t>
            </a:r>
            <a:r>
              <a:rPr lang="en-US" sz="4000" dirty="0" err="1" smtClean="0"/>
              <a:t>organisation</a:t>
            </a:r>
            <a:r>
              <a:rPr lang="en-US" sz="4000" dirty="0" smtClean="0"/>
              <a:t> in Iran, with direct access to national infrastructure, exploiting a fake cert issued by a compromised CA</a:t>
            </a:r>
          </a:p>
          <a:p>
            <a:pPr algn="l"/>
            <a:endParaRPr lang="en-US" sz="4000" dirty="0"/>
          </a:p>
          <a:p>
            <a:pPr algn="l"/>
            <a:r>
              <a:rPr lang="en-US" sz="4000" dirty="0" smtClean="0"/>
              <a:t>You don</a:t>
            </a:r>
            <a:r>
              <a:rPr lang="fr-FR" sz="4000" dirty="0" smtClean="0"/>
              <a:t>’</a:t>
            </a:r>
            <a:r>
              <a:rPr lang="en-US" sz="4000" dirty="0" smtClean="0"/>
              <a:t>t need to be the NSA or its equivalent to play this game – this form of attack would work at any scale.</a:t>
            </a:r>
          </a:p>
          <a:p>
            <a:pPr algn="l"/>
            <a:endParaRPr lang="en-US" sz="4000" dirty="0"/>
          </a:p>
          <a:p>
            <a:pPr algn="l"/>
            <a:r>
              <a:rPr lang="en-US" sz="4000" dirty="0" smtClean="0"/>
              <a:t>Either the attacker is already on path to the intended site, or the attacker can use access to routing to inject routes that direct the data flows to the attack point   </a:t>
            </a:r>
            <a:endParaRPr lang="en-US" sz="4000" dirty="0"/>
          </a:p>
        </p:txBody>
      </p:sp>
      <p:sp>
        <p:nvSpPr>
          <p:cNvPr id="9" name="Title 1"/>
          <p:cNvSpPr>
            <a:spLocks noGrp="1"/>
          </p:cNvSpPr>
          <p:nvPr>
            <p:ph type="title"/>
          </p:nvPr>
        </p:nvSpPr>
        <p:spPr bwMode="auto">
          <a:xfrm>
            <a:off x="650875" y="390525"/>
            <a:ext cx="11703050" cy="162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smtClean="0">
                <a:latin typeface="Gill Sans" charset="0"/>
                <a:ea typeface="ヒラギノ角ゴ ProN W3" charset="0"/>
                <a:cs typeface="ヒラギノ角ゴ ProN W3" charset="0"/>
              </a:rPr>
              <a:t>How </a:t>
            </a:r>
            <a:r>
              <a:rPr lang="en-US" dirty="0">
                <a:latin typeface="Gill Sans" charset="0"/>
                <a:ea typeface="ヒラギノ角ゴ ProN W3" charset="0"/>
                <a:cs typeface="ヒラギノ角ゴ ProN W3" charset="0"/>
              </a:rPr>
              <a:t>could it happen?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Gill Sans" charset="0"/>
                <a:ea typeface="ヒラギノ角ゴ ProN W3" charset="0"/>
                <a:cs typeface="ヒラギノ角ゴ ProN W3" charset="0"/>
              </a:rPr>
              <a:t>Why could it happen?</a:t>
            </a:r>
          </a:p>
        </p:txBody>
      </p:sp>
      <p:sp>
        <p:nvSpPr>
          <p:cNvPr id="4" name="Rectangle 2"/>
          <p:cNvSpPr>
            <a:spLocks/>
          </p:cNvSpPr>
          <p:nvPr/>
        </p:nvSpPr>
        <p:spPr bwMode="auto">
          <a:xfrm rot="623362">
            <a:off x="5860067" y="2228157"/>
            <a:ext cx="6037263" cy="3008313"/>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The TLS session cannot say WHICH CA is to be used to validate the </a:t>
            </a: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server certificate</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5" name="Rectangle 2"/>
          <p:cNvSpPr>
            <a:spLocks/>
          </p:cNvSpPr>
          <p:nvPr/>
        </p:nvSpPr>
        <p:spPr bwMode="auto">
          <a:xfrm rot="21320930">
            <a:off x="420293" y="4515328"/>
            <a:ext cx="7191375" cy="3019425"/>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Your browser will allow ANY CA to be used to validate a digital signature </a:t>
            </a:r>
          </a:p>
        </p:txBody>
      </p:sp>
      <p:sp>
        <p:nvSpPr>
          <p:cNvPr id="6" name="Rectangle 2"/>
          <p:cNvSpPr>
            <a:spLocks/>
          </p:cNvSpPr>
          <p:nvPr/>
        </p:nvSpPr>
        <p:spPr bwMode="auto">
          <a:xfrm rot="361656">
            <a:off x="4630192" y="7397080"/>
            <a:ext cx="7191375" cy="2227337"/>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Compromised CAs </a:t>
            </a: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imperil the </a:t>
            </a: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entire framework of security!</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broken!</a:t>
            </a:r>
            <a:endParaRPr lang="en-US" dirty="0"/>
          </a:p>
        </p:txBody>
      </p:sp>
      <p:sp>
        <p:nvSpPr>
          <p:cNvPr id="3" name="Content Placeholder 2"/>
          <p:cNvSpPr>
            <a:spLocks noGrp="1"/>
          </p:cNvSpPr>
          <p:nvPr>
            <p:ph idx="1"/>
          </p:nvPr>
        </p:nvSpPr>
        <p:spPr/>
        <p:txBody>
          <a:bodyPr/>
          <a:lstStyle/>
          <a:p>
            <a:pPr marL="317500" indent="0">
              <a:spcBef>
                <a:spcPts val="0"/>
              </a:spcBef>
              <a:buNone/>
            </a:pPr>
            <a:r>
              <a:rPr lang="en-US" sz="2800" dirty="0" smtClean="0"/>
              <a:t>Domain Name certification should use trust and integrity of operation as a differentiator</a:t>
            </a:r>
          </a:p>
          <a:p>
            <a:pPr marL="762000" lvl="1" indent="0">
              <a:spcBef>
                <a:spcPts val="0"/>
              </a:spcBef>
              <a:buNone/>
            </a:pPr>
            <a:r>
              <a:rPr lang="en-US" sz="2800" dirty="0" smtClean="0"/>
              <a:t>If you </a:t>
            </a:r>
            <a:r>
              <a:rPr lang="en-US" sz="2800" dirty="0"/>
              <a:t>p</a:t>
            </a:r>
            <a:r>
              <a:rPr lang="en-US" sz="2800" dirty="0" smtClean="0"/>
              <a:t>ay more money you would expect to use a service that operates with greater levels of care and data protection of your data and users of your service would be “more secure” – right?</a:t>
            </a:r>
          </a:p>
          <a:p>
            <a:pPr marL="762000" lvl="1" indent="0">
              <a:spcBef>
                <a:spcPts val="0"/>
              </a:spcBef>
              <a:buNone/>
            </a:pPr>
            <a:endParaRPr lang="en-US" sz="2800" dirty="0" smtClean="0"/>
          </a:p>
          <a:p>
            <a:pPr marL="317500" indent="0">
              <a:spcBef>
                <a:spcPts val="0"/>
              </a:spcBef>
              <a:buNone/>
            </a:pPr>
            <a:r>
              <a:rPr lang="en-US" sz="2800" dirty="0" smtClean="0"/>
              <a:t>But a compromised CA can issue a domain name certificate for ANY domain name</a:t>
            </a:r>
          </a:p>
          <a:p>
            <a:pPr marL="762000" lvl="1" indent="0">
              <a:spcBef>
                <a:spcPts val="0"/>
              </a:spcBef>
              <a:buNone/>
            </a:pPr>
            <a:r>
              <a:rPr lang="en-US" sz="2800" dirty="0" smtClean="0"/>
              <a:t>If you trust this compromised CA then you are going to trust its products</a:t>
            </a:r>
          </a:p>
          <a:p>
            <a:pPr marL="762000" lvl="1" indent="0">
              <a:spcBef>
                <a:spcPts val="0"/>
              </a:spcBef>
              <a:buNone/>
            </a:pPr>
            <a:endParaRPr lang="en-US" sz="2800" dirty="0" smtClean="0"/>
          </a:p>
          <a:p>
            <a:pPr marL="317500" indent="0">
              <a:spcBef>
                <a:spcPts val="0"/>
              </a:spcBef>
              <a:buNone/>
            </a:pPr>
            <a:r>
              <a:rPr lang="en-US" sz="2800" dirty="0" smtClean="0">
                <a:solidFill>
                  <a:srgbClr val="FF0000"/>
                </a:solidFill>
              </a:rPr>
              <a:t>The entire Domain Name CA operation is only as good as the worst CA!</a:t>
            </a:r>
          </a:p>
          <a:p>
            <a:pPr marL="762000" lvl="1" indent="0">
              <a:spcBef>
                <a:spcPts val="0"/>
              </a:spcBef>
              <a:buNone/>
            </a:pPr>
            <a:r>
              <a:rPr lang="en-US" sz="2800" dirty="0" smtClean="0"/>
              <a:t>It does not matter what CA service you use, because any compromised CA can compromise users of your service</a:t>
            </a:r>
          </a:p>
          <a:p>
            <a:pPr marL="317500" indent="0">
              <a:spcBef>
                <a:spcPts val="0"/>
              </a:spcBef>
              <a:buNone/>
            </a:pPr>
            <a:endParaRPr lang="en-US" sz="2800" dirty="0" smtClean="0"/>
          </a:p>
        </p:txBody>
      </p:sp>
    </p:spTree>
    <p:extLst>
      <p:ext uri="{BB962C8B-B14F-4D97-AF65-F5344CB8AC3E}">
        <p14:creationId xmlns:p14="http://schemas.microsoft.com/office/powerpoint/2010/main" val="17744937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57700"/>
            <a:ext cx="279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0" y="2273300"/>
            <a:ext cx="4470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0178" name="Rectangle 2"/>
          <p:cNvSpPr>
            <a:spLocks/>
          </p:cNvSpPr>
          <p:nvPr/>
        </p:nvSpPr>
        <p:spPr bwMode="auto">
          <a:xfrm rot="-585070">
            <a:off x="1016000" y="646113"/>
            <a:ext cx="3175000" cy="21717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Lets take a step back</a:t>
            </a:r>
          </a:p>
        </p:txBody>
      </p:sp>
      <p:sp>
        <p:nvSpPr>
          <p:cNvPr id="50179" name="Rectangle 3"/>
          <p:cNvSpPr>
            <a:spLocks/>
          </p:cNvSpPr>
          <p:nvPr/>
        </p:nvSpPr>
        <p:spPr bwMode="auto">
          <a:xfrm rot="1273560">
            <a:off x="8567738" y="5903913"/>
            <a:ext cx="3175000" cy="21717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and talk about PKI</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p:cNvSpPr>
          <p:nvPr/>
        </p:nvSpPr>
        <p:spPr bwMode="auto">
          <a:xfrm rot="-585070">
            <a:off x="317500" y="252413"/>
            <a:ext cx="3175000" cy="21717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The role of a CA:</a:t>
            </a:r>
          </a:p>
        </p:txBody>
      </p:sp>
      <p:sp>
        <p:nvSpPr>
          <p:cNvPr id="51202" name="Rectangle 2"/>
          <p:cNvSpPr>
            <a:spLocks/>
          </p:cNvSpPr>
          <p:nvPr/>
        </p:nvSpPr>
        <p:spPr bwMode="auto">
          <a:xfrm rot="1323362">
            <a:off x="3208338" y="912813"/>
            <a:ext cx="3175000" cy="21717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3rd party trust broker</a:t>
            </a:r>
          </a:p>
        </p:txBody>
      </p:sp>
      <p:sp>
        <p:nvSpPr>
          <p:cNvPr id="51203" name="Rectangle 3"/>
          <p:cNvSpPr>
            <a:spLocks/>
          </p:cNvSpPr>
          <p:nvPr/>
        </p:nvSpPr>
        <p:spPr bwMode="auto">
          <a:xfrm rot="1062480">
            <a:off x="7970838" y="252413"/>
            <a:ext cx="3175000" cy="21717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Subject</a:t>
            </a:r>
          </a:p>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Requests</a:t>
            </a:r>
          </a:p>
        </p:txBody>
      </p:sp>
      <p:sp>
        <p:nvSpPr>
          <p:cNvPr id="51204" name="Rectangle 4"/>
          <p:cNvSpPr>
            <a:spLocks/>
          </p:cNvSpPr>
          <p:nvPr/>
        </p:nvSpPr>
        <p:spPr bwMode="auto">
          <a:xfrm rot="-585070">
            <a:off x="8135938" y="2335213"/>
            <a:ext cx="3175000" cy="21717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RA performs checks</a:t>
            </a:r>
          </a:p>
        </p:txBody>
      </p:sp>
      <p:sp>
        <p:nvSpPr>
          <p:cNvPr id="51205" name="Rectangle 5"/>
          <p:cNvSpPr>
            <a:spLocks/>
          </p:cNvSpPr>
          <p:nvPr/>
        </p:nvSpPr>
        <p:spPr bwMode="auto">
          <a:xfrm rot="809957">
            <a:off x="7970838" y="4392613"/>
            <a:ext cx="3175000" cy="21717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RA tells CA to sign</a:t>
            </a:r>
          </a:p>
        </p:txBody>
      </p:sp>
      <p:sp>
        <p:nvSpPr>
          <p:cNvPr id="51206" name="Rectangle 6"/>
          <p:cNvSpPr>
            <a:spLocks/>
          </p:cNvSpPr>
          <p:nvPr/>
        </p:nvSpPr>
        <p:spPr bwMode="auto">
          <a:xfrm rot="-946364">
            <a:off x="8118475" y="6443663"/>
            <a:ext cx="3873500" cy="20574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Browser trusts CA signed certificates</a:t>
            </a:r>
          </a:p>
        </p:txBody>
      </p:sp>
      <p:pic>
        <p:nvPicPr>
          <p:cNvPr id="512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75013"/>
            <a:ext cx="5702300"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p:cNvSpPr>
          <p:nvPr/>
        </p:nvSpPr>
        <p:spPr bwMode="auto">
          <a:xfrm rot="-1749211">
            <a:off x="1149350" y="4471988"/>
            <a:ext cx="3530600" cy="23114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Browser trusts ~60 CAs</a:t>
            </a:r>
          </a:p>
        </p:txBody>
      </p:sp>
      <p:sp>
        <p:nvSpPr>
          <p:cNvPr id="58370" name="Rectangle 2"/>
          <p:cNvSpPr>
            <a:spLocks/>
          </p:cNvSpPr>
          <p:nvPr/>
        </p:nvSpPr>
        <p:spPr bwMode="auto">
          <a:xfrm rot="481655">
            <a:off x="6746875" y="4667250"/>
            <a:ext cx="5994400" cy="22479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And therefore</a:t>
            </a:r>
          </a:p>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~1500 Subordinate CAs</a:t>
            </a:r>
            <a:b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b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(~651 organizations)</a:t>
            </a: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295400"/>
            <a:ext cx="353377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9713" y="1752600"/>
            <a:ext cx="18176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2229" name="AutoShape 5"/>
          <p:cNvSpPr>
            <a:spLocks/>
          </p:cNvSpPr>
          <p:nvPr/>
        </p:nvSpPr>
        <p:spPr bwMode="auto">
          <a:xfrm flipH="1" flipV="1">
            <a:off x="3644900" y="1993900"/>
            <a:ext cx="5283200" cy="1270000"/>
          </a:xfrm>
          <a:prstGeom prst="rightArrow">
            <a:avLst>
              <a:gd name="adj1" fmla="val 32000"/>
              <a:gd name="adj2" fmla="val 44007"/>
            </a:avLst>
          </a:prstGeom>
          <a:solidFill>
            <a:srgbClr val="A3D979"/>
          </a:solidFill>
          <a:ln w="25400">
            <a:solidFill>
              <a:schemeClr val="tx1"/>
            </a:solidFill>
            <a:miter lim="800000"/>
            <a:headEnd/>
            <a:tailEnd/>
          </a:ln>
        </p:spPr>
        <p:txBody>
          <a:bodyPr lIns="0" tIns="0" rIns="0" bIns="0"/>
          <a:lstStyle/>
          <a:p>
            <a:endParaRPr lang="en-US"/>
          </a:p>
        </p:txBody>
      </p:sp>
      <p:pic>
        <p:nvPicPr>
          <p:cNvPr id="522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05309">
            <a:off x="774700" y="989013"/>
            <a:ext cx="28575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8375" name="Rectangle 7"/>
          <p:cNvSpPr>
            <a:spLocks/>
          </p:cNvSpPr>
          <p:nvPr/>
        </p:nvSpPr>
        <p:spPr bwMode="auto">
          <a:xfrm rot="481655">
            <a:off x="8972550" y="6992938"/>
            <a:ext cx="3492500" cy="14986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2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See the EFF SSL observatory</a:t>
            </a:r>
            <a:br>
              <a:rPr lang="en-US" sz="2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br>
            <a:r>
              <a:rPr lang="en-US" sz="2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http://</a:t>
            </a:r>
            <a:r>
              <a:rPr lang="en-US" sz="2000" dirty="0" err="1">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www.eff.org</a:t>
            </a:r>
            <a:r>
              <a:rPr lang="en-US" sz="2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/files/</a:t>
            </a:r>
            <a:r>
              <a:rPr lang="en-US" sz="2000" dirty="0" err="1">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DefconSSLiverse.pdf</a:t>
            </a:r>
            <a:endParaRPr lang="en-US" sz="2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2175" y="1492250"/>
            <a:ext cx="40386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p:cNvSpPr>
          <p:nvPr/>
        </p:nvSpPr>
        <p:spPr bwMode="auto">
          <a:xfrm rot="457876">
            <a:off x="2951163" y="7743825"/>
            <a:ext cx="3022600" cy="18161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Sustainable</a:t>
            </a:r>
          </a:p>
        </p:txBody>
      </p:sp>
      <p:sp>
        <p:nvSpPr>
          <p:cNvPr id="24581" name="Rectangle 5"/>
          <p:cNvSpPr>
            <a:spLocks/>
          </p:cNvSpPr>
          <p:nvPr/>
        </p:nvSpPr>
        <p:spPr bwMode="auto">
          <a:xfrm rot="20778655">
            <a:off x="4600575" y="6838950"/>
            <a:ext cx="2108200" cy="12192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Trusted</a:t>
            </a:r>
          </a:p>
        </p:txBody>
      </p:sp>
      <p:sp>
        <p:nvSpPr>
          <p:cNvPr id="24582" name="Rectangle 6"/>
          <p:cNvSpPr>
            <a:spLocks/>
          </p:cNvSpPr>
          <p:nvPr/>
        </p:nvSpPr>
        <p:spPr bwMode="auto">
          <a:xfrm rot="21014930">
            <a:off x="1135063" y="7764463"/>
            <a:ext cx="2108200" cy="12192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Open</a:t>
            </a:r>
          </a:p>
        </p:txBody>
      </p:sp>
      <p:sp>
        <p:nvSpPr>
          <p:cNvPr id="24584" name="Rectangle 8"/>
          <p:cNvSpPr>
            <a:spLocks/>
          </p:cNvSpPr>
          <p:nvPr/>
        </p:nvSpPr>
        <p:spPr bwMode="auto">
          <a:xfrm rot="20110239">
            <a:off x="187325" y="6529388"/>
            <a:ext cx="2260600" cy="14097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Resilient</a:t>
            </a:r>
          </a:p>
        </p:txBody>
      </p:sp>
      <p:sp>
        <p:nvSpPr>
          <p:cNvPr id="24585" name="Rectangle 9"/>
          <p:cNvSpPr>
            <a:spLocks/>
          </p:cNvSpPr>
          <p:nvPr/>
        </p:nvSpPr>
        <p:spPr bwMode="auto">
          <a:xfrm rot="2175230">
            <a:off x="3149600" y="5883275"/>
            <a:ext cx="2260600" cy="14097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Privacy</a:t>
            </a:r>
          </a:p>
        </p:txBody>
      </p:sp>
      <p:sp>
        <p:nvSpPr>
          <p:cNvPr id="53255" name="TextBox 2"/>
          <p:cNvSpPr txBox="1">
            <a:spLocks noChangeArrowheads="1"/>
          </p:cNvSpPr>
          <p:nvPr/>
        </p:nvSpPr>
        <p:spPr bwMode="auto">
          <a:xfrm>
            <a:off x="5422900" y="4805363"/>
            <a:ext cx="660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t>what succeeds in the market?</a:t>
            </a:r>
          </a:p>
        </p:txBody>
      </p:sp>
      <p:sp>
        <p:nvSpPr>
          <p:cNvPr id="13" name="Rectangle 9"/>
          <p:cNvSpPr>
            <a:spLocks/>
          </p:cNvSpPr>
          <p:nvPr/>
        </p:nvSpPr>
        <p:spPr bwMode="auto">
          <a:xfrm rot="20812875">
            <a:off x="8437563" y="6569075"/>
            <a:ext cx="2260600" cy="14097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Cheap!</a:t>
            </a:r>
          </a:p>
        </p:txBody>
      </p:sp>
      <p:sp>
        <p:nvSpPr>
          <p:cNvPr id="24579" name="Rectangle 3"/>
          <p:cNvSpPr>
            <a:spLocks/>
          </p:cNvSpPr>
          <p:nvPr/>
        </p:nvSpPr>
        <p:spPr bwMode="auto">
          <a:xfrm rot="731916">
            <a:off x="2195513" y="6621463"/>
            <a:ext cx="2108200" cy="12192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Secure</a:t>
            </a:r>
          </a:p>
        </p:txBody>
      </p:sp>
      <p:sp>
        <p:nvSpPr>
          <p:cNvPr id="53258" name="TextBox 13"/>
          <p:cNvSpPr txBox="1">
            <a:spLocks noChangeArrowheads="1"/>
          </p:cNvSpPr>
          <p:nvPr/>
        </p:nvSpPr>
        <p:spPr bwMode="auto">
          <a:xfrm>
            <a:off x="525463" y="915988"/>
            <a:ext cx="54244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t>In a commercial world...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4"/>
          <p:cNvSpPr txBox="1">
            <a:spLocks noChangeArrowheads="1"/>
          </p:cNvSpPr>
          <p:nvPr/>
        </p:nvSpPr>
        <p:spPr bwMode="auto">
          <a:xfrm>
            <a:off x="741363" y="2644775"/>
            <a:ext cx="11664950" cy="71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2400"/>
              <a:t>An important motivation for using digital certificates with SSL was to add trust to online transactions by requiring website operators to undergo vetting with a certificate authority (CA) in order to get an SSL certificate. However, commercial pressures have led some CAs to introduce "domain validation only" SSL certificates for which minimal verification is performed of the details in the certificate.</a:t>
            </a:r>
          </a:p>
          <a:p>
            <a:pPr algn="l" eaLnBrk="1" hangingPunct="1"/>
            <a:endParaRPr lang="en-US" sz="2400"/>
          </a:p>
          <a:p>
            <a:pPr algn="l" eaLnBrk="1" hangingPunct="1"/>
            <a:r>
              <a:rPr lang="en-US" sz="2400"/>
              <a:t>Most browsers' user interfaces did not clearly differentiate between low-validation certificates and those that have undergone more rigorous vetting. Since any successful SSL connection causes the padlock icon to appear, users are not likely to be aware of whether the website owner has been validated or not. As a result, fraudsters (including phishing websites) have started to use SSL to add perceived credibility to their websites.</a:t>
            </a:r>
          </a:p>
          <a:p>
            <a:pPr algn="l" eaLnBrk="1" hangingPunct="1"/>
            <a:endParaRPr lang="en-US" sz="2400"/>
          </a:p>
          <a:p>
            <a:pPr algn="l" eaLnBrk="1" hangingPunct="1"/>
            <a:r>
              <a:rPr lang="en-US" sz="2400"/>
              <a:t>By establishing stricter issuing criteria and requiring consistent application of those criteria by all participating CAs, EV SSL certificates are intended to restore confidence among users that a website operator is a legally established business or organization with a verifiable identity. </a:t>
            </a:r>
          </a:p>
          <a:p>
            <a:pPr algn="l" eaLnBrk="1" hangingPunct="1"/>
            <a:r>
              <a:rPr lang="en-US" sz="2400"/>
              <a:t/>
            </a:r>
            <a:br>
              <a:rPr lang="en-US" sz="2400"/>
            </a:br>
            <a:r>
              <a:rPr lang="en-US" sz="2400"/>
              <a:t>http://en.wikipedia.org/wiki/Extended_Validation_Certificate</a:t>
            </a:r>
          </a:p>
          <a:p>
            <a:pPr algn="l" eaLnBrk="1" hangingPunct="1"/>
            <a:endParaRPr lang="en-US" sz="2400"/>
          </a:p>
        </p:txBody>
      </p:sp>
      <p:sp>
        <p:nvSpPr>
          <p:cNvPr id="7" name="Rectangle 1"/>
          <p:cNvSpPr>
            <a:spLocks/>
          </p:cNvSpPr>
          <p:nvPr/>
        </p:nvSpPr>
        <p:spPr bwMode="auto">
          <a:xfrm rot="21221787">
            <a:off x="5899150" y="585788"/>
            <a:ext cx="5921375" cy="2466975"/>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28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Some CAs don’t apply rigorous identity checks to issued domain name validation certificates</a:t>
            </a:r>
          </a:p>
        </p:txBody>
      </p:sp>
      <p:sp>
        <p:nvSpPr>
          <p:cNvPr id="58374" name="Freeform 3"/>
          <p:cNvSpPr>
            <a:spLocks/>
          </p:cNvSpPr>
          <p:nvPr/>
        </p:nvSpPr>
        <p:spPr bwMode="auto">
          <a:xfrm>
            <a:off x="6858000" y="3762375"/>
            <a:ext cx="5159375" cy="111125"/>
          </a:xfrm>
          <a:custGeom>
            <a:avLst/>
            <a:gdLst>
              <a:gd name="T0" fmla="*/ 0 w 5159061"/>
              <a:gd name="T1" fmla="*/ 78446 h 111409"/>
              <a:gd name="T2" fmla="*/ 1603866 w 5159061"/>
              <a:gd name="T3" fmla="*/ 78446 h 111409"/>
              <a:gd name="T4" fmla="*/ 3969960 w 5159061"/>
              <a:gd name="T5" fmla="*/ 273 h 111409"/>
              <a:gd name="T6" fmla="*/ 4732190 w 5159061"/>
              <a:gd name="T7" fmla="*/ 109716 h 111409"/>
              <a:gd name="T8" fmla="*/ 5160945 w 5159061"/>
              <a:gd name="T9" fmla="*/ 78446 h 11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59061" h="111409">
                <a:moveTo>
                  <a:pt x="0" y="79657"/>
                </a:moveTo>
                <a:cubicBezTo>
                  <a:pt x="470930" y="86272"/>
                  <a:pt x="941860" y="92887"/>
                  <a:pt x="1603278" y="79657"/>
                </a:cubicBezTo>
                <a:cubicBezTo>
                  <a:pt x="2264696" y="66427"/>
                  <a:pt x="3447311" y="-5013"/>
                  <a:pt x="3968508" y="279"/>
                </a:cubicBezTo>
                <a:cubicBezTo>
                  <a:pt x="4489705" y="5571"/>
                  <a:pt x="4532037" y="98179"/>
                  <a:pt x="4730462" y="111409"/>
                </a:cubicBezTo>
                <a:lnTo>
                  <a:pt x="5159061" y="79657"/>
                </a:lnTo>
              </a:path>
            </a:pathLst>
          </a:custGeom>
          <a:noFill/>
          <a:ln w="28575"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5" name="Freeform 4"/>
          <p:cNvSpPr>
            <a:spLocks/>
          </p:cNvSpPr>
          <p:nvPr/>
        </p:nvSpPr>
        <p:spPr bwMode="auto">
          <a:xfrm>
            <a:off x="793750" y="4143375"/>
            <a:ext cx="8948738" cy="87313"/>
          </a:xfrm>
          <a:custGeom>
            <a:avLst/>
            <a:gdLst>
              <a:gd name="T0" fmla="*/ 0 w 6476604"/>
              <a:gd name="T1" fmla="*/ 82924 h 63502"/>
              <a:gd name="T2" fmla="*/ 125645 w 6476604"/>
              <a:gd name="T3" fmla="*/ 124389 h 63502"/>
              <a:gd name="T4" fmla="*/ 6575407 w 6476604"/>
              <a:gd name="T5" fmla="*/ 0 h 63502"/>
              <a:gd name="T6" fmla="*/ 13192708 w 6476604"/>
              <a:gd name="T7" fmla="*/ 82924 h 63502"/>
              <a:gd name="T8" fmla="*/ 17087699 w 6476604"/>
              <a:gd name="T9" fmla="*/ 165851 h 63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76604" h="63502">
                <a:moveTo>
                  <a:pt x="0" y="31751"/>
                </a:moveTo>
                <a:lnTo>
                  <a:pt x="47622" y="47627"/>
                </a:lnTo>
                <a:lnTo>
                  <a:pt x="2492222" y="0"/>
                </a:lnTo>
                <a:lnTo>
                  <a:pt x="5000319" y="31751"/>
                </a:lnTo>
                <a:lnTo>
                  <a:pt x="6476604" y="63502"/>
                </a:lnTo>
              </a:path>
            </a:pathLst>
          </a:custGeom>
          <a:noFill/>
          <a:ln w="3810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3"/>
          <p:cNvSpPr>
            <a:spLocks/>
          </p:cNvSpPr>
          <p:nvPr/>
        </p:nvSpPr>
        <p:spPr bwMode="auto">
          <a:xfrm>
            <a:off x="741363" y="4589463"/>
            <a:ext cx="5159375" cy="111125"/>
          </a:xfrm>
          <a:custGeom>
            <a:avLst/>
            <a:gdLst>
              <a:gd name="T0" fmla="*/ 0 w 5159061"/>
              <a:gd name="T1" fmla="*/ 78446 h 111409"/>
              <a:gd name="T2" fmla="*/ 1603866 w 5159061"/>
              <a:gd name="T3" fmla="*/ 78446 h 111409"/>
              <a:gd name="T4" fmla="*/ 3969960 w 5159061"/>
              <a:gd name="T5" fmla="*/ 273 h 111409"/>
              <a:gd name="T6" fmla="*/ 4732190 w 5159061"/>
              <a:gd name="T7" fmla="*/ 109716 h 111409"/>
              <a:gd name="T8" fmla="*/ 5160945 w 5159061"/>
              <a:gd name="T9" fmla="*/ 78446 h 11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59061" h="111409">
                <a:moveTo>
                  <a:pt x="0" y="79657"/>
                </a:moveTo>
                <a:cubicBezTo>
                  <a:pt x="470930" y="86272"/>
                  <a:pt x="941860" y="92887"/>
                  <a:pt x="1603278" y="79657"/>
                </a:cubicBezTo>
                <a:cubicBezTo>
                  <a:pt x="2264696" y="66427"/>
                  <a:pt x="3447311" y="-5013"/>
                  <a:pt x="3968508" y="279"/>
                </a:cubicBezTo>
                <a:cubicBezTo>
                  <a:pt x="4489705" y="5571"/>
                  <a:pt x="4532037" y="98179"/>
                  <a:pt x="4730462" y="111409"/>
                </a:cubicBezTo>
                <a:lnTo>
                  <a:pt x="5159061" y="79657"/>
                </a:lnTo>
              </a:path>
            </a:pathLst>
          </a:custGeom>
          <a:noFill/>
          <a:ln w="28575"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30" name="Group 6"/>
          <p:cNvGrpSpPr>
            <a:grpSpLocks/>
          </p:cNvGrpSpPr>
          <p:nvPr/>
        </p:nvGrpSpPr>
        <p:grpSpPr bwMode="auto">
          <a:xfrm>
            <a:off x="7366000" y="5164138"/>
            <a:ext cx="5865813" cy="4264025"/>
            <a:chOff x="0" y="0"/>
            <a:chExt cx="3695" cy="2685"/>
          </a:xfrm>
        </p:grpSpPr>
        <p:sp>
          <p:nvSpPr>
            <p:cNvPr id="55301" name="Rectangle 4"/>
            <p:cNvSpPr>
              <a:spLocks/>
            </p:cNvSpPr>
            <p:nvPr/>
          </p:nvSpPr>
          <p:spPr bwMode="auto">
            <a:xfrm>
              <a:off x="2730" y="1308"/>
              <a:ext cx="965" cy="966"/>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553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34" cy="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52225" name="Rectangle 1"/>
          <p:cNvSpPr>
            <a:spLocks/>
          </p:cNvSpPr>
          <p:nvPr/>
        </p:nvSpPr>
        <p:spPr bwMode="auto">
          <a:xfrm rot="21142969">
            <a:off x="998538" y="517525"/>
            <a:ext cx="5060950" cy="3119438"/>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All these CA worker bees and all these manual checks are a  tad expensive</a:t>
            </a:r>
          </a:p>
        </p:txBody>
      </p:sp>
      <p:sp>
        <p:nvSpPr>
          <p:cNvPr id="8" name="Rectangle 1"/>
          <p:cNvSpPr>
            <a:spLocks/>
          </p:cNvSpPr>
          <p:nvPr/>
        </p:nvSpPr>
        <p:spPr bwMode="auto">
          <a:xfrm rot="152295">
            <a:off x="1744663" y="3763963"/>
            <a:ext cx="5060950" cy="311785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And the certificate market is undifferentiated</a:t>
            </a:r>
          </a:p>
        </p:txBody>
      </p:sp>
      <p:sp>
        <p:nvSpPr>
          <p:cNvPr id="9" name="Rectangle 1"/>
          <p:cNvSpPr>
            <a:spLocks/>
          </p:cNvSpPr>
          <p:nvPr/>
        </p:nvSpPr>
        <p:spPr bwMode="auto">
          <a:xfrm rot="152295">
            <a:off x="7653338" y="1754188"/>
            <a:ext cx="4768850" cy="311785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Reduce CA costs through automation of the process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p:cNvSpPr>
          <p:nvPr/>
        </p:nvSpPr>
        <p:spPr bwMode="auto">
          <a:xfrm rot="19850789">
            <a:off x="381000" y="682625"/>
            <a:ext cx="4481513" cy="27305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DV</a:t>
            </a:r>
          </a:p>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Domain Validation</a:t>
            </a:r>
          </a:p>
        </p:txBody>
      </p:sp>
      <p:sp>
        <p:nvSpPr>
          <p:cNvPr id="53250" name="Rectangle 2"/>
          <p:cNvSpPr>
            <a:spLocks/>
          </p:cNvSpPr>
          <p:nvPr/>
        </p:nvSpPr>
        <p:spPr bwMode="auto">
          <a:xfrm rot="1149128">
            <a:off x="5080000" y="434975"/>
            <a:ext cx="4483100" cy="27305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Subject: Please sign certificate for</a:t>
            </a:r>
          </a:p>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t>
            </a:r>
            <a:r>
              <a:rPr lang="en-US" sz="4000" dirty="0" err="1">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example.com</a:t>
            </a: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t>
            </a:r>
          </a:p>
        </p:txBody>
      </p:sp>
      <p:sp>
        <p:nvSpPr>
          <p:cNvPr id="53251" name="Rectangle 3"/>
          <p:cNvSpPr>
            <a:spLocks/>
          </p:cNvSpPr>
          <p:nvPr/>
        </p:nvSpPr>
        <p:spPr bwMode="auto">
          <a:xfrm rot="-876288">
            <a:off x="7543800" y="2695575"/>
            <a:ext cx="4483100" cy="27305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RA sends a mail to well known address</a:t>
            </a:r>
          </a:p>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t>
            </a:r>
            <a:r>
              <a:rPr lang="en-US" sz="4000" dirty="0" err="1">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example.com</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53252" name="Rectangle 4"/>
          <p:cNvSpPr>
            <a:spLocks/>
          </p:cNvSpPr>
          <p:nvPr/>
        </p:nvSpPr>
        <p:spPr bwMode="auto">
          <a:xfrm rot="464753">
            <a:off x="6735763" y="5600700"/>
            <a:ext cx="4483100" cy="27305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When mail returned CA will sign</a:t>
            </a:r>
          </a:p>
        </p:txBody>
      </p:sp>
      <p:grpSp>
        <p:nvGrpSpPr>
          <p:cNvPr id="56325" name="Group 7"/>
          <p:cNvGrpSpPr>
            <a:grpSpLocks/>
          </p:cNvGrpSpPr>
          <p:nvPr/>
        </p:nvGrpSpPr>
        <p:grpSpPr bwMode="auto">
          <a:xfrm>
            <a:off x="419100" y="5086350"/>
            <a:ext cx="4687888" cy="3505200"/>
            <a:chOff x="0" y="0"/>
            <a:chExt cx="2953" cy="2208"/>
          </a:xfrm>
        </p:grpSpPr>
        <p:sp>
          <p:nvSpPr>
            <p:cNvPr id="56330" name="Rectangle 5"/>
            <p:cNvSpPr>
              <a:spLocks/>
            </p:cNvSpPr>
            <p:nvPr/>
          </p:nvSpPr>
          <p:spPr bwMode="auto">
            <a:xfrm>
              <a:off x="2159" y="1076"/>
              <a:ext cx="794" cy="794"/>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563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5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56326" name="AutoShape 8"/>
          <p:cNvSpPr>
            <a:spLocks/>
          </p:cNvSpPr>
          <p:nvPr/>
        </p:nvSpPr>
        <p:spPr bwMode="auto">
          <a:xfrm rot="8140443">
            <a:off x="2690813" y="2806700"/>
            <a:ext cx="2794000" cy="1270000"/>
          </a:xfrm>
          <a:prstGeom prst="rightArrow">
            <a:avLst>
              <a:gd name="adj1" fmla="val 32000"/>
              <a:gd name="adj2" fmla="val 44000"/>
            </a:avLst>
          </a:prstGeom>
          <a:solidFill>
            <a:srgbClr val="D9EACA"/>
          </a:solidFill>
          <a:ln w="25400">
            <a:solidFill>
              <a:schemeClr val="tx1"/>
            </a:solidFill>
            <a:miter lim="800000"/>
            <a:headEnd/>
            <a:tailEnd/>
          </a:ln>
        </p:spPr>
        <p:txBody>
          <a:bodyPr lIns="0" tIns="0" rIns="0" bIns="0"/>
          <a:lstStyle/>
          <a:p>
            <a:endParaRPr lang="en-US"/>
          </a:p>
        </p:txBody>
      </p:sp>
      <p:sp>
        <p:nvSpPr>
          <p:cNvPr id="56327" name="AutoShape 9"/>
          <p:cNvSpPr>
            <a:spLocks/>
          </p:cNvSpPr>
          <p:nvPr/>
        </p:nvSpPr>
        <p:spPr bwMode="auto">
          <a:xfrm rot="-651087">
            <a:off x="4198938" y="3868738"/>
            <a:ext cx="2794000" cy="1270000"/>
          </a:xfrm>
          <a:prstGeom prst="rightArrow">
            <a:avLst>
              <a:gd name="adj1" fmla="val 32000"/>
              <a:gd name="adj2" fmla="val 44000"/>
            </a:avLst>
          </a:prstGeom>
          <a:solidFill>
            <a:srgbClr val="D9EACA"/>
          </a:solidFill>
          <a:ln w="25400">
            <a:solidFill>
              <a:schemeClr val="tx1"/>
            </a:solidFill>
            <a:miter lim="800000"/>
            <a:headEnd/>
            <a:tailEnd/>
          </a:ln>
        </p:spPr>
        <p:txBody>
          <a:bodyPr lIns="0" tIns="0" rIns="0" bIns="0"/>
          <a:lstStyle/>
          <a:p>
            <a:endParaRPr lang="en-US"/>
          </a:p>
        </p:txBody>
      </p:sp>
      <p:sp>
        <p:nvSpPr>
          <p:cNvPr id="56328" name="AutoShape 10"/>
          <p:cNvSpPr>
            <a:spLocks/>
          </p:cNvSpPr>
          <p:nvPr/>
        </p:nvSpPr>
        <p:spPr bwMode="auto">
          <a:xfrm rot="10119405">
            <a:off x="3560763" y="4543425"/>
            <a:ext cx="2794000" cy="1270000"/>
          </a:xfrm>
          <a:prstGeom prst="rightArrow">
            <a:avLst>
              <a:gd name="adj1" fmla="val 32000"/>
              <a:gd name="adj2" fmla="val 44000"/>
            </a:avLst>
          </a:prstGeom>
          <a:solidFill>
            <a:srgbClr val="D9EACA"/>
          </a:solidFill>
          <a:ln w="25400">
            <a:solidFill>
              <a:schemeClr val="tx1"/>
            </a:solidFill>
            <a:miter lim="800000"/>
            <a:headEnd/>
            <a:tailEnd/>
          </a:ln>
        </p:spPr>
        <p:txBody>
          <a:bodyPr lIns="0" tIns="0" rIns="0" bIns="0"/>
          <a:lstStyle/>
          <a:p>
            <a:endParaRPr lang="en-US"/>
          </a:p>
        </p:txBody>
      </p:sp>
      <p:sp>
        <p:nvSpPr>
          <p:cNvPr id="56329" name="AutoShape 11"/>
          <p:cNvSpPr>
            <a:spLocks/>
          </p:cNvSpPr>
          <p:nvPr/>
        </p:nvSpPr>
        <p:spPr bwMode="auto">
          <a:xfrm rot="704332">
            <a:off x="3932238" y="6142038"/>
            <a:ext cx="2794000" cy="1270000"/>
          </a:xfrm>
          <a:prstGeom prst="rightArrow">
            <a:avLst>
              <a:gd name="adj1" fmla="val 32000"/>
              <a:gd name="adj2" fmla="val 44000"/>
            </a:avLst>
          </a:prstGeom>
          <a:solidFill>
            <a:srgbClr val="D9EACA"/>
          </a:solidFill>
          <a:ln w="25400">
            <a:solidFill>
              <a:schemeClr val="tx1"/>
            </a:solidFill>
            <a:miter lim="800000"/>
            <a:headEnd/>
            <a:tailEnd/>
          </a:ln>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p:cNvSpPr>
          <p:nvPr/>
        </p:nvSpPr>
        <p:spPr bwMode="auto">
          <a:xfrm rot="-1749211">
            <a:off x="-228600" y="434975"/>
            <a:ext cx="4481513" cy="27305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DV</a:t>
            </a:r>
          </a:p>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Domain Validation</a:t>
            </a:r>
          </a:p>
        </p:txBody>
      </p:sp>
      <p:sp>
        <p:nvSpPr>
          <p:cNvPr id="53250" name="Rectangle 2"/>
          <p:cNvSpPr>
            <a:spLocks/>
          </p:cNvSpPr>
          <p:nvPr/>
        </p:nvSpPr>
        <p:spPr bwMode="auto">
          <a:xfrm rot="1149128">
            <a:off x="5080000" y="434975"/>
            <a:ext cx="4483100" cy="27305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bg1">
                    <a:lumMod val="75000"/>
                  </a:schemeClr>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Subject: Please sign certificate for</a:t>
            </a:r>
          </a:p>
          <a:p>
            <a:pPr>
              <a:defRPr/>
            </a:pPr>
            <a:r>
              <a:rPr lang="en-US" sz="4000" dirty="0" err="1">
                <a:solidFill>
                  <a:schemeClr val="bg1">
                    <a:lumMod val="75000"/>
                  </a:schemeClr>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Example.com</a:t>
            </a:r>
            <a:endParaRPr lang="en-US" sz="4000" dirty="0">
              <a:solidFill>
                <a:schemeClr val="bg1">
                  <a:lumMod val="75000"/>
                </a:schemeClr>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53251" name="Rectangle 3"/>
          <p:cNvSpPr>
            <a:spLocks/>
          </p:cNvSpPr>
          <p:nvPr/>
        </p:nvSpPr>
        <p:spPr bwMode="auto">
          <a:xfrm rot="-876288">
            <a:off x="7543800" y="2695575"/>
            <a:ext cx="4483100" cy="27305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bg1">
                    <a:lumMod val="75000"/>
                  </a:schemeClr>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RA sends a mail to well known address</a:t>
            </a:r>
          </a:p>
          <a:p>
            <a:pPr>
              <a:defRPr/>
            </a:pPr>
            <a:r>
              <a:rPr lang="en-US" sz="4000">
                <a:solidFill>
                  <a:schemeClr val="bg1">
                    <a:lumMod val="75000"/>
                  </a:schemeClr>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@example.com</a:t>
            </a:r>
          </a:p>
        </p:txBody>
      </p:sp>
      <p:sp>
        <p:nvSpPr>
          <p:cNvPr id="53252" name="Rectangle 4"/>
          <p:cNvSpPr>
            <a:spLocks/>
          </p:cNvSpPr>
          <p:nvPr/>
        </p:nvSpPr>
        <p:spPr bwMode="auto">
          <a:xfrm rot="464753">
            <a:off x="6735763" y="5600700"/>
            <a:ext cx="4483100" cy="27305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bg1">
                    <a:lumMod val="75000"/>
                  </a:schemeClr>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When mail returned CA will sign</a:t>
            </a:r>
          </a:p>
        </p:txBody>
      </p:sp>
      <p:grpSp>
        <p:nvGrpSpPr>
          <p:cNvPr id="57349" name="Group 7"/>
          <p:cNvGrpSpPr>
            <a:grpSpLocks/>
          </p:cNvGrpSpPr>
          <p:nvPr/>
        </p:nvGrpSpPr>
        <p:grpSpPr bwMode="auto">
          <a:xfrm>
            <a:off x="419100" y="5086350"/>
            <a:ext cx="4687888" cy="3505200"/>
            <a:chOff x="0" y="0"/>
            <a:chExt cx="2953" cy="2208"/>
          </a:xfrm>
        </p:grpSpPr>
        <p:sp>
          <p:nvSpPr>
            <p:cNvPr id="57356" name="Rectangle 5"/>
            <p:cNvSpPr>
              <a:spLocks/>
            </p:cNvSpPr>
            <p:nvPr/>
          </p:nvSpPr>
          <p:spPr bwMode="auto">
            <a:xfrm>
              <a:off x="2159" y="1076"/>
              <a:ext cx="794" cy="794"/>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5735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5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57350" name="AutoShape 8"/>
          <p:cNvSpPr>
            <a:spLocks/>
          </p:cNvSpPr>
          <p:nvPr/>
        </p:nvSpPr>
        <p:spPr bwMode="auto">
          <a:xfrm rot="8140443">
            <a:off x="2690813" y="2806700"/>
            <a:ext cx="2794000" cy="1270000"/>
          </a:xfrm>
          <a:prstGeom prst="rightArrow">
            <a:avLst>
              <a:gd name="adj1" fmla="val 32000"/>
              <a:gd name="adj2" fmla="val 44000"/>
            </a:avLst>
          </a:prstGeom>
          <a:solidFill>
            <a:srgbClr val="D9EACA"/>
          </a:solidFill>
          <a:ln w="25400">
            <a:solidFill>
              <a:schemeClr val="tx1"/>
            </a:solidFill>
            <a:miter lim="800000"/>
            <a:headEnd/>
            <a:tailEnd/>
          </a:ln>
        </p:spPr>
        <p:txBody>
          <a:bodyPr lIns="0" tIns="0" rIns="0" bIns="0"/>
          <a:lstStyle/>
          <a:p>
            <a:endParaRPr lang="en-US"/>
          </a:p>
        </p:txBody>
      </p:sp>
      <p:sp>
        <p:nvSpPr>
          <p:cNvPr id="57351" name="AutoShape 9"/>
          <p:cNvSpPr>
            <a:spLocks/>
          </p:cNvSpPr>
          <p:nvPr/>
        </p:nvSpPr>
        <p:spPr bwMode="auto">
          <a:xfrm rot="-651087">
            <a:off x="4198938" y="3868738"/>
            <a:ext cx="2794000" cy="1270000"/>
          </a:xfrm>
          <a:prstGeom prst="rightArrow">
            <a:avLst>
              <a:gd name="adj1" fmla="val 32000"/>
              <a:gd name="adj2" fmla="val 44000"/>
            </a:avLst>
          </a:prstGeom>
          <a:solidFill>
            <a:srgbClr val="D9EACA"/>
          </a:solidFill>
          <a:ln w="25400">
            <a:solidFill>
              <a:schemeClr val="tx1"/>
            </a:solidFill>
            <a:miter lim="800000"/>
            <a:headEnd/>
            <a:tailEnd/>
          </a:ln>
        </p:spPr>
        <p:txBody>
          <a:bodyPr lIns="0" tIns="0" rIns="0" bIns="0"/>
          <a:lstStyle/>
          <a:p>
            <a:endParaRPr lang="en-US"/>
          </a:p>
        </p:txBody>
      </p:sp>
      <p:sp>
        <p:nvSpPr>
          <p:cNvPr id="57352" name="AutoShape 10"/>
          <p:cNvSpPr>
            <a:spLocks/>
          </p:cNvSpPr>
          <p:nvPr/>
        </p:nvSpPr>
        <p:spPr bwMode="auto">
          <a:xfrm rot="10119405">
            <a:off x="3560763" y="4543425"/>
            <a:ext cx="2794000" cy="1270000"/>
          </a:xfrm>
          <a:prstGeom prst="rightArrow">
            <a:avLst>
              <a:gd name="adj1" fmla="val 32000"/>
              <a:gd name="adj2" fmla="val 44000"/>
            </a:avLst>
          </a:prstGeom>
          <a:solidFill>
            <a:srgbClr val="D9EACA"/>
          </a:solidFill>
          <a:ln w="25400">
            <a:solidFill>
              <a:schemeClr val="tx1"/>
            </a:solidFill>
            <a:miter lim="800000"/>
            <a:headEnd/>
            <a:tailEnd/>
          </a:ln>
        </p:spPr>
        <p:txBody>
          <a:bodyPr lIns="0" tIns="0" rIns="0" bIns="0"/>
          <a:lstStyle/>
          <a:p>
            <a:endParaRPr lang="en-US"/>
          </a:p>
        </p:txBody>
      </p:sp>
      <p:sp>
        <p:nvSpPr>
          <p:cNvPr id="57353" name="AutoShape 11"/>
          <p:cNvSpPr>
            <a:spLocks/>
          </p:cNvSpPr>
          <p:nvPr/>
        </p:nvSpPr>
        <p:spPr bwMode="auto">
          <a:xfrm rot="704332">
            <a:off x="3932238" y="6142038"/>
            <a:ext cx="2794000" cy="1270000"/>
          </a:xfrm>
          <a:prstGeom prst="rightArrow">
            <a:avLst>
              <a:gd name="adj1" fmla="val 32000"/>
              <a:gd name="adj2" fmla="val 44000"/>
            </a:avLst>
          </a:prstGeom>
          <a:solidFill>
            <a:srgbClr val="D9EACA"/>
          </a:solidFill>
          <a:ln w="25400">
            <a:solidFill>
              <a:schemeClr val="tx1"/>
            </a:solidFill>
            <a:miter lim="800000"/>
            <a:headEnd/>
            <a:tailEnd/>
          </a:ln>
        </p:spPr>
        <p:txBody>
          <a:bodyPr lIns="0" tIns="0" rIns="0" bIns="0"/>
          <a:lstStyle/>
          <a:p>
            <a:endParaRPr lang="en-US"/>
          </a:p>
        </p:txBody>
      </p:sp>
      <p:sp>
        <p:nvSpPr>
          <p:cNvPr id="13" name="Rectangle 9"/>
          <p:cNvSpPr>
            <a:spLocks/>
          </p:cNvSpPr>
          <p:nvPr/>
        </p:nvSpPr>
        <p:spPr bwMode="auto">
          <a:xfrm>
            <a:off x="5145088" y="2413000"/>
            <a:ext cx="4864100" cy="37465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All these checks are based on information fetched from the DNS</a:t>
            </a:r>
          </a:p>
        </p:txBody>
      </p:sp>
      <p:sp>
        <p:nvSpPr>
          <p:cNvPr id="14" name="Rectangle 10"/>
          <p:cNvSpPr>
            <a:spLocks/>
          </p:cNvSpPr>
          <p:nvPr/>
        </p:nvSpPr>
        <p:spPr bwMode="auto">
          <a:xfrm rot="20747434">
            <a:off x="8015288" y="7540625"/>
            <a:ext cx="4318000" cy="1397000"/>
          </a:xfrm>
          <a:prstGeom prst="rect">
            <a:avLst/>
          </a:prstGeom>
          <a:solidFill>
            <a:srgbClr val="FFE00D"/>
          </a:solidFill>
          <a:ln>
            <a:noFill/>
          </a:ln>
          <a:effectLst>
            <a:outerShdw blurRad="76200" dist="50800" dir="4380026" algn="ctr" rotWithShape="0">
              <a:schemeClr val="bg2">
                <a:alpha val="50000"/>
              </a:schemeClr>
            </a:outerShdw>
          </a:effec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Hold that thought!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4"/>
          <p:cNvSpPr txBox="1">
            <a:spLocks noChangeArrowheads="1"/>
          </p:cNvSpPr>
          <p:nvPr/>
        </p:nvSpPr>
        <p:spPr bwMode="auto">
          <a:xfrm>
            <a:off x="741363" y="2644775"/>
            <a:ext cx="11664950" cy="71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2400"/>
              <a:t>An important motivation for using digital certificates with SSL was to add trust to online transactions by requiring website operators to undergo vetting with a certificate authority (CA) in order to get an SSL certificate. However, commercial pressures have led some CAs to introduce "domain validation only" SSL certificates for which minimal verification is performed of the details in the certificate.</a:t>
            </a:r>
          </a:p>
          <a:p>
            <a:pPr algn="l" eaLnBrk="1" hangingPunct="1"/>
            <a:endParaRPr lang="en-US" sz="2400"/>
          </a:p>
          <a:p>
            <a:pPr algn="l" eaLnBrk="1" hangingPunct="1"/>
            <a:r>
              <a:rPr lang="en-US" sz="2400"/>
              <a:t>Most browsers' user interfaces did not clearly differentiate between low-validation certificates and those that have undergone more rigorous vetting. Since any successful SSL connection causes the padlock icon to appear, users are not likely to be aware of whether the website owner has been validated or not. As a result, fraudsters (including phishing websites) have started to use SSL to add perceived credibility to their websites.</a:t>
            </a:r>
          </a:p>
          <a:p>
            <a:pPr algn="l" eaLnBrk="1" hangingPunct="1"/>
            <a:endParaRPr lang="en-US" sz="2400"/>
          </a:p>
          <a:p>
            <a:pPr algn="l" eaLnBrk="1" hangingPunct="1"/>
            <a:r>
              <a:rPr lang="en-US" sz="2400"/>
              <a:t>By establishing stricter issuing criteria and requiring consistent application of those criteria by all participating CAs, EV SSL certificates are intended to restore confidence among users that a website operator is a legally established business or organization with a verifiable identity. </a:t>
            </a:r>
          </a:p>
          <a:p>
            <a:pPr algn="l" eaLnBrk="1" hangingPunct="1"/>
            <a:r>
              <a:rPr lang="en-US" sz="2400"/>
              <a:t/>
            </a:r>
            <a:br>
              <a:rPr lang="en-US" sz="2400"/>
            </a:br>
            <a:r>
              <a:rPr lang="en-US" sz="2400"/>
              <a:t>http://en.wikipedia.org/wiki/Extended_Validation_Certificate</a:t>
            </a:r>
          </a:p>
          <a:p>
            <a:pPr algn="l" eaLnBrk="1" hangingPunct="1"/>
            <a:endParaRPr lang="en-US" sz="2400"/>
          </a:p>
        </p:txBody>
      </p:sp>
      <p:sp>
        <p:nvSpPr>
          <p:cNvPr id="58372" name="Freeform 2"/>
          <p:cNvSpPr>
            <a:spLocks/>
          </p:cNvSpPr>
          <p:nvPr/>
        </p:nvSpPr>
        <p:spPr bwMode="auto">
          <a:xfrm>
            <a:off x="6397625" y="6381750"/>
            <a:ext cx="5153025" cy="95250"/>
          </a:xfrm>
          <a:custGeom>
            <a:avLst/>
            <a:gdLst>
              <a:gd name="T0" fmla="*/ 0 w 5153649"/>
              <a:gd name="T1" fmla="*/ 0 h 95254"/>
              <a:gd name="T2" fmla="*/ 2125576 w 5153649"/>
              <a:gd name="T3" fmla="*/ 31745 h 95254"/>
              <a:gd name="T4" fmla="*/ 3140776 w 5153649"/>
              <a:gd name="T5" fmla="*/ 0 h 95254"/>
              <a:gd name="T6" fmla="*/ 4504948 w 5153649"/>
              <a:gd name="T7" fmla="*/ 15869 h 95254"/>
              <a:gd name="T8" fmla="*/ 5123587 w 5153649"/>
              <a:gd name="T9" fmla="*/ 15869 h 95254"/>
              <a:gd name="T10" fmla="*/ 5044275 w 5153649"/>
              <a:gd name="T11" fmla="*/ 95230 h 95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53649" h="95254">
                <a:moveTo>
                  <a:pt x="0" y="0"/>
                </a:moveTo>
                <a:lnTo>
                  <a:pt x="2127120" y="31751"/>
                </a:lnTo>
                <a:cubicBezTo>
                  <a:pt x="2650963" y="31751"/>
                  <a:pt x="3143058" y="0"/>
                  <a:pt x="3143058" y="0"/>
                </a:cubicBezTo>
                <a:lnTo>
                  <a:pt x="4508224" y="15875"/>
                </a:lnTo>
                <a:cubicBezTo>
                  <a:pt x="4838933" y="18521"/>
                  <a:pt x="5037359" y="2645"/>
                  <a:pt x="5127312" y="15875"/>
                </a:cubicBezTo>
                <a:cubicBezTo>
                  <a:pt x="5217265" y="29105"/>
                  <a:pt x="5047941" y="95254"/>
                  <a:pt x="5047941" y="95254"/>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3" name="Freeform 7"/>
          <p:cNvSpPr>
            <a:spLocks/>
          </p:cNvSpPr>
          <p:nvPr/>
        </p:nvSpPr>
        <p:spPr bwMode="auto">
          <a:xfrm>
            <a:off x="957263" y="6748463"/>
            <a:ext cx="9866312" cy="73025"/>
          </a:xfrm>
          <a:custGeom>
            <a:avLst/>
            <a:gdLst>
              <a:gd name="T0" fmla="*/ 0 w 5153649"/>
              <a:gd name="T1" fmla="*/ 0 h 95254"/>
              <a:gd name="T2" fmla="*/ 200455739 w 5153649"/>
              <a:gd name="T3" fmla="*/ 4873 h 95254"/>
              <a:gd name="T4" fmla="*/ 296195820 w 5153649"/>
              <a:gd name="T5" fmla="*/ 0 h 95254"/>
              <a:gd name="T6" fmla="*/ 424846490 w 5153649"/>
              <a:gd name="T7" fmla="*/ 2436 h 95254"/>
              <a:gd name="T8" fmla="*/ 483188163 w 5153649"/>
              <a:gd name="T9" fmla="*/ 2436 h 95254"/>
              <a:gd name="T10" fmla="*/ 475708381 w 5153649"/>
              <a:gd name="T11" fmla="*/ 14618 h 95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53649" h="95254">
                <a:moveTo>
                  <a:pt x="0" y="0"/>
                </a:moveTo>
                <a:lnTo>
                  <a:pt x="2127120" y="31751"/>
                </a:lnTo>
                <a:cubicBezTo>
                  <a:pt x="2650963" y="31751"/>
                  <a:pt x="3143058" y="0"/>
                  <a:pt x="3143058" y="0"/>
                </a:cubicBezTo>
                <a:lnTo>
                  <a:pt x="4508224" y="15875"/>
                </a:lnTo>
                <a:cubicBezTo>
                  <a:pt x="4838933" y="18521"/>
                  <a:pt x="5037359" y="2645"/>
                  <a:pt x="5127312" y="15875"/>
                </a:cubicBezTo>
                <a:cubicBezTo>
                  <a:pt x="5217265" y="29105"/>
                  <a:pt x="5047941" y="95254"/>
                  <a:pt x="5047941" y="95254"/>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Rectangle 1"/>
          <p:cNvSpPr>
            <a:spLocks/>
          </p:cNvSpPr>
          <p:nvPr/>
        </p:nvSpPr>
        <p:spPr bwMode="auto">
          <a:xfrm rot="20414527">
            <a:off x="1892300" y="3101975"/>
            <a:ext cx="3530600" cy="23114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Not everyone</a:t>
            </a:r>
          </a:p>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Is honest!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p:cNvSpPr>
          <p:nvPr/>
        </p:nvSpPr>
        <p:spPr bwMode="auto">
          <a:xfrm rot="21287914">
            <a:off x="2727325" y="185738"/>
            <a:ext cx="7137400" cy="2035175"/>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61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Rogue Certificate Counter Measures</a:t>
            </a:r>
          </a:p>
        </p:txBody>
      </p:sp>
      <p:sp>
        <p:nvSpPr>
          <p:cNvPr id="63490" name="Rectangle 2"/>
          <p:cNvSpPr>
            <a:spLocks/>
          </p:cNvSpPr>
          <p:nvPr/>
        </p:nvSpPr>
        <p:spPr bwMode="auto">
          <a:xfrm rot="-312086">
            <a:off x="71438" y="2295525"/>
            <a:ext cx="4800600" cy="17526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59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Blacklisting</a:t>
            </a:r>
          </a:p>
        </p:txBody>
      </p:sp>
      <p:sp>
        <p:nvSpPr>
          <p:cNvPr id="63491" name="Rectangle 3"/>
          <p:cNvSpPr>
            <a:spLocks/>
          </p:cNvSpPr>
          <p:nvPr/>
        </p:nvSpPr>
        <p:spPr bwMode="auto">
          <a:xfrm rot="989420">
            <a:off x="8235950" y="1830388"/>
            <a:ext cx="4800600" cy="17526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59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Whitelisting</a:t>
            </a:r>
          </a:p>
          <a:p>
            <a:pPr>
              <a:defRPr/>
            </a:pPr>
            <a:endParaRPr lang="en-US" sz="59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63492" name="Rectangle 4"/>
          <p:cNvSpPr>
            <a:spLocks/>
          </p:cNvSpPr>
          <p:nvPr/>
        </p:nvSpPr>
        <p:spPr bwMode="auto">
          <a:xfrm rot="-312086">
            <a:off x="0" y="3581400"/>
            <a:ext cx="3935413" cy="12954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CRL</a:t>
            </a:r>
          </a:p>
        </p:txBody>
      </p:sp>
      <p:sp>
        <p:nvSpPr>
          <p:cNvPr id="63493" name="Rectangle 5"/>
          <p:cNvSpPr>
            <a:spLocks/>
          </p:cNvSpPr>
          <p:nvPr/>
        </p:nvSpPr>
        <p:spPr bwMode="auto">
          <a:xfrm rot="542542">
            <a:off x="3069842" y="3855924"/>
            <a:ext cx="3017989" cy="12954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OCSP</a:t>
            </a:r>
          </a:p>
        </p:txBody>
      </p:sp>
      <p:sp>
        <p:nvSpPr>
          <p:cNvPr id="63494" name="Rectangle 6"/>
          <p:cNvSpPr>
            <a:spLocks/>
          </p:cNvSpPr>
          <p:nvPr/>
        </p:nvSpPr>
        <p:spPr bwMode="auto">
          <a:xfrm rot="22678">
            <a:off x="173038" y="5975350"/>
            <a:ext cx="5816600" cy="2032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2900" dirty="0" err="1">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Doesn</a:t>
            </a:r>
            <a:r>
              <a:rPr lang="ja-JP" altLang="en-US" sz="2900" dirty="0">
                <a:solidFill>
                  <a:schemeClr val="tx1"/>
                </a:solidFill>
                <a:effectLst>
                  <a:outerShdw blurRad="38100" dist="38100" dir="2700000" algn="tl">
                    <a:srgbClr val="FFFFFF"/>
                  </a:outerShdw>
                </a:effectLst>
                <a:latin typeface="Arial"/>
                <a:ea typeface="ＭＳ Ｐゴシック" charset="0"/>
                <a:cs typeface="Bradley Hand ITC TT-Bold" charset="0"/>
                <a:sym typeface="Bradley Hand ITC TT-Bold" charset="0"/>
              </a:rPr>
              <a:t>’</a:t>
            </a:r>
            <a:r>
              <a:rPr lang="en-US" sz="29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t scale well</a:t>
            </a:r>
            <a:br>
              <a:rPr lang="en-US" sz="29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br>
            <a:r>
              <a:rPr lang="en-US" sz="29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Only available when compromise is known to have happened</a:t>
            </a:r>
          </a:p>
          <a:p>
            <a:pPr>
              <a:defRPr/>
            </a:pPr>
            <a:r>
              <a:rPr lang="en-US" sz="29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Relies on OCSP use!</a:t>
            </a:r>
          </a:p>
        </p:txBody>
      </p:sp>
      <p:sp>
        <p:nvSpPr>
          <p:cNvPr id="63495" name="Rectangle 7"/>
          <p:cNvSpPr>
            <a:spLocks/>
          </p:cNvSpPr>
          <p:nvPr/>
        </p:nvSpPr>
        <p:spPr bwMode="auto">
          <a:xfrm rot="989420">
            <a:off x="5726113" y="2903538"/>
            <a:ext cx="4660900" cy="26416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59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Extended Validity</a:t>
            </a:r>
          </a:p>
        </p:txBody>
      </p:sp>
      <p:sp>
        <p:nvSpPr>
          <p:cNvPr id="63496" name="Rectangle 8"/>
          <p:cNvSpPr>
            <a:spLocks/>
          </p:cNvSpPr>
          <p:nvPr/>
        </p:nvSpPr>
        <p:spPr bwMode="auto">
          <a:xfrm rot="22678">
            <a:off x="6051550" y="5208588"/>
            <a:ext cx="4686300" cy="18669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29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DV-EV distinction cannot be made reliably without external knowledge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57700"/>
            <a:ext cx="279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extBox 1"/>
          <p:cNvSpPr txBox="1"/>
          <p:nvPr/>
        </p:nvSpPr>
        <p:spPr>
          <a:xfrm rot="20688472">
            <a:off x="6017499" y="5135539"/>
            <a:ext cx="3792769" cy="738664"/>
          </a:xfrm>
          <a:prstGeom prst="rect">
            <a:avLst/>
          </a:prstGeom>
          <a:noFill/>
        </p:spPr>
        <p:txBody>
          <a:bodyPr wrap="none" rtlCol="0">
            <a:spAutoFit/>
          </a:bodyPr>
          <a:lstStyle/>
          <a:p>
            <a:r>
              <a:rPr lang="en-US" dirty="0" smtClean="0">
                <a:latin typeface="AhnbergHand"/>
                <a:cs typeface="AhnbergHand"/>
              </a:rPr>
              <a:t>Enough said?</a:t>
            </a:r>
            <a:endParaRPr lang="en-US" dirty="0">
              <a:latin typeface="AhnbergHand"/>
              <a:cs typeface="AhnbergHand"/>
            </a:endParaRPr>
          </a:p>
        </p:txBody>
      </p:sp>
    </p:spTree>
    <p:extLst>
      <p:ext uri="{BB962C8B-B14F-4D97-AF65-F5344CB8AC3E}">
        <p14:creationId xmlns:p14="http://schemas.microsoft.com/office/powerpoint/2010/main" val="24261602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p:cNvSpPr>
          <p:nvPr/>
        </p:nvSpPr>
        <p:spPr bwMode="auto">
          <a:xfrm rot="-312086">
            <a:off x="1252538" y="5156200"/>
            <a:ext cx="4470400" cy="17018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HSTS</a:t>
            </a:r>
            <a:endPar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64514" name="Rectangle 2"/>
          <p:cNvSpPr>
            <a:spLocks/>
          </p:cNvSpPr>
          <p:nvPr/>
        </p:nvSpPr>
        <p:spPr bwMode="auto">
          <a:xfrm rot="515450">
            <a:off x="803275" y="6257925"/>
            <a:ext cx="2692400" cy="1016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24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Leap of Faith</a:t>
            </a:r>
          </a:p>
        </p:txBody>
      </p:sp>
      <p:sp>
        <p:nvSpPr>
          <p:cNvPr id="64515" name="Rectangle 3"/>
          <p:cNvSpPr>
            <a:spLocks/>
          </p:cNvSpPr>
          <p:nvPr/>
        </p:nvSpPr>
        <p:spPr bwMode="auto">
          <a:xfrm>
            <a:off x="6752516" y="7032242"/>
            <a:ext cx="3810000" cy="21336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Or use an alternative infrastructure</a:t>
            </a:r>
          </a:p>
        </p:txBody>
      </p:sp>
      <p:sp>
        <p:nvSpPr>
          <p:cNvPr id="64516" name="Rectangle 4"/>
          <p:cNvSpPr>
            <a:spLocks/>
          </p:cNvSpPr>
          <p:nvPr/>
        </p:nvSpPr>
        <p:spPr bwMode="auto">
          <a:xfrm rot="-693376">
            <a:off x="547688" y="611188"/>
            <a:ext cx="6489700" cy="34417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 What if you know before starting the TLS/SSL session that a certain certificate is to be expected?</a:t>
            </a:r>
          </a:p>
        </p:txBody>
      </p:sp>
      <p:sp>
        <p:nvSpPr>
          <p:cNvPr id="64517" name="Rectangle 5"/>
          <p:cNvSpPr>
            <a:spLocks/>
          </p:cNvSpPr>
          <p:nvPr/>
        </p:nvSpPr>
        <p:spPr bwMode="auto">
          <a:xfrm rot="336486">
            <a:off x="5302250" y="3419475"/>
            <a:ext cx="3911600" cy="14859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Whitelisting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p:cNvSpPr>
          <p:nvPr/>
        </p:nvSpPr>
        <p:spPr bwMode="auto">
          <a:xfrm rot="-312086">
            <a:off x="898525" y="739775"/>
            <a:ext cx="5397500" cy="18669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Domain Name System</a:t>
            </a:r>
          </a:p>
        </p:txBody>
      </p:sp>
      <p:sp>
        <p:nvSpPr>
          <p:cNvPr id="65538" name="Rectangle 2"/>
          <p:cNvSpPr>
            <a:spLocks/>
          </p:cNvSpPr>
          <p:nvPr/>
        </p:nvSpPr>
        <p:spPr bwMode="auto">
          <a:xfrm rot="677830">
            <a:off x="5656263" y="2044700"/>
            <a:ext cx="6832600" cy="22606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Independent Hierarchical Registration</a:t>
            </a:r>
          </a:p>
        </p:txBody>
      </p:sp>
      <p:sp>
        <p:nvSpPr>
          <p:cNvPr id="65539" name="Rectangle 3"/>
          <p:cNvSpPr>
            <a:spLocks/>
          </p:cNvSpPr>
          <p:nvPr/>
        </p:nvSpPr>
        <p:spPr bwMode="auto">
          <a:xfrm rot="-475367">
            <a:off x="508000" y="3213100"/>
            <a:ext cx="3314700" cy="2413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One root</a:t>
            </a:r>
          </a:p>
        </p:txBody>
      </p:sp>
      <p:sp>
        <p:nvSpPr>
          <p:cNvPr id="65540" name="Rectangle 4"/>
          <p:cNvSpPr>
            <a:spLocks/>
          </p:cNvSpPr>
          <p:nvPr/>
        </p:nvSpPr>
        <p:spPr bwMode="auto">
          <a:xfrm rot="812714">
            <a:off x="3324225" y="4343400"/>
            <a:ext cx="3314700" cy="2413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Scalable and Global</a:t>
            </a:r>
          </a:p>
        </p:txBody>
      </p:sp>
      <p:sp>
        <p:nvSpPr>
          <p:cNvPr id="65541" name="Rectangle 5"/>
          <p:cNvSpPr>
            <a:spLocks/>
          </p:cNvSpPr>
          <p:nvPr/>
        </p:nvSpPr>
        <p:spPr bwMode="auto">
          <a:xfrm rot="677830">
            <a:off x="5500688" y="6526213"/>
            <a:ext cx="6832600" cy="22606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Namespace maps 1:1 to PKI Use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p:cNvSpPr>
          <p:nvPr/>
        </p:nvSpPr>
        <p:spPr bwMode="auto">
          <a:xfrm>
            <a:off x="93688" y="340296"/>
            <a:ext cx="37687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p>
            <a:r>
              <a:rPr lang="en-US" sz="9700" dirty="0">
                <a:solidFill>
                  <a:schemeClr val="tx1"/>
                </a:solidFill>
                <a:latin typeface="Lucida Grande" charset="0"/>
                <a:ea typeface="ＭＳ Ｐゴシック" charset="0"/>
                <a:cs typeface="ＭＳ Ｐゴシック" charset="0"/>
                <a:sym typeface="Lucida Grande" charset="0"/>
              </a:rPr>
              <a:t>DANE</a:t>
            </a:r>
          </a:p>
        </p:txBody>
      </p:sp>
      <p:sp>
        <p:nvSpPr>
          <p:cNvPr id="70658" name="Rectangle 2"/>
          <p:cNvSpPr>
            <a:spLocks/>
          </p:cNvSpPr>
          <p:nvPr/>
        </p:nvSpPr>
        <p:spPr bwMode="auto">
          <a:xfrm>
            <a:off x="1187032" y="1780456"/>
            <a:ext cx="1181829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dirty="0" smtClean="0">
                <a:solidFill>
                  <a:schemeClr val="tx1"/>
                </a:solidFill>
                <a:ea typeface="ＭＳ Ｐゴシック" charset="0"/>
                <a:cs typeface="ＭＳ Ｐゴシック" charset="0"/>
              </a:rPr>
              <a:t>DNS-Based Authentication of Named Entities</a:t>
            </a:r>
            <a:endParaRPr lang="en-US" dirty="0">
              <a:solidFill>
                <a:schemeClr val="tx1"/>
              </a:solidFill>
              <a:ea typeface="ＭＳ Ｐゴシック" charset="0"/>
              <a:cs typeface="ＭＳ Ｐゴシック" charset="0"/>
            </a:endParaRPr>
          </a:p>
        </p:txBody>
      </p:sp>
      <p:sp>
        <p:nvSpPr>
          <p:cNvPr id="67587" name="Rectangle 3"/>
          <p:cNvSpPr>
            <a:spLocks/>
          </p:cNvSpPr>
          <p:nvPr/>
        </p:nvSpPr>
        <p:spPr bwMode="auto">
          <a:xfrm rot="677830">
            <a:off x="6003568" y="3153478"/>
            <a:ext cx="6235700" cy="3080681"/>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H</a:t>
            </a: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ow to represent and authenticate  “named entities” in the DNS, using DNSSEC</a:t>
            </a:r>
            <a:endPar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6" name="Rectangle 3"/>
          <p:cNvSpPr>
            <a:spLocks/>
          </p:cNvSpPr>
          <p:nvPr/>
        </p:nvSpPr>
        <p:spPr bwMode="auto">
          <a:xfrm rot="20835266">
            <a:off x="5179911" y="5986733"/>
            <a:ext cx="3038394" cy="1406068"/>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Web Sites</a:t>
            </a:r>
            <a:endPar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7" name="Rectangle 3"/>
          <p:cNvSpPr>
            <a:spLocks/>
          </p:cNvSpPr>
          <p:nvPr/>
        </p:nvSpPr>
        <p:spPr bwMode="auto">
          <a:xfrm rot="21275630">
            <a:off x="7353966" y="6889013"/>
            <a:ext cx="3038394" cy="1406068"/>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Email addresses</a:t>
            </a:r>
            <a:endPar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8" name="Rectangle 3"/>
          <p:cNvSpPr>
            <a:spLocks/>
          </p:cNvSpPr>
          <p:nvPr/>
        </p:nvSpPr>
        <p:spPr bwMode="auto">
          <a:xfrm rot="479450">
            <a:off x="9393693" y="7241405"/>
            <a:ext cx="3038394" cy="1406068"/>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Jabber IDs</a:t>
            </a:r>
            <a:endPar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9" name="Rectangle 3"/>
          <p:cNvSpPr>
            <a:spLocks/>
          </p:cNvSpPr>
          <p:nvPr/>
        </p:nvSpPr>
        <p:spPr bwMode="auto">
          <a:xfrm rot="479450">
            <a:off x="1040764" y="3568997"/>
            <a:ext cx="3038394" cy="1406068"/>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RFC 6394</a:t>
            </a:r>
            <a:endPar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10" name="Rectangle 3"/>
          <p:cNvSpPr>
            <a:spLocks/>
          </p:cNvSpPr>
          <p:nvPr/>
        </p:nvSpPr>
        <p:spPr bwMode="auto">
          <a:xfrm rot="20693564">
            <a:off x="944494" y="5187317"/>
            <a:ext cx="3038394" cy="1406068"/>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RFC 6698</a:t>
            </a:r>
            <a:endPar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01 at 11.10.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28" y="2284512"/>
            <a:ext cx="8250837" cy="5420840"/>
          </a:xfrm>
          <a:prstGeom prst="rect">
            <a:avLst/>
          </a:prstGeom>
          <a:ln w="3175" cmpd="sng">
            <a:solidFill>
              <a:schemeClr val="bg1">
                <a:lumMod val="85000"/>
              </a:schemeClr>
            </a:solidFill>
          </a:ln>
          <a:effectLst>
            <a:outerShdw blurRad="50800" dist="38100" dir="2700000" algn="tl" rotWithShape="0">
              <a:prstClr val="black">
                <a:alpha val="40000"/>
              </a:prstClr>
            </a:outerShdw>
          </a:effectLst>
        </p:spPr>
      </p:pic>
      <p:sp>
        <p:nvSpPr>
          <p:cNvPr id="4" name="Rectangle 2"/>
          <p:cNvSpPr>
            <a:spLocks/>
          </p:cNvSpPr>
          <p:nvPr/>
        </p:nvSpPr>
        <p:spPr bwMode="auto">
          <a:xfrm rot="21271752">
            <a:off x="5534025" y="2579688"/>
            <a:ext cx="6235700" cy="11303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CA Cert</a:t>
            </a:r>
          </a:p>
        </p:txBody>
      </p:sp>
      <p:sp>
        <p:nvSpPr>
          <p:cNvPr id="5" name="Rectangle 2"/>
          <p:cNvSpPr>
            <a:spLocks/>
          </p:cNvSpPr>
          <p:nvPr/>
        </p:nvSpPr>
        <p:spPr bwMode="auto">
          <a:xfrm rot="156022">
            <a:off x="5572415" y="5306360"/>
            <a:ext cx="6235700" cy="11303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EE Cert</a:t>
            </a:r>
          </a:p>
        </p:txBody>
      </p:sp>
      <p:sp>
        <p:nvSpPr>
          <p:cNvPr id="6" name="Rectangle 2"/>
          <p:cNvSpPr>
            <a:spLocks/>
          </p:cNvSpPr>
          <p:nvPr/>
        </p:nvSpPr>
        <p:spPr bwMode="auto">
          <a:xfrm rot="156022">
            <a:off x="5716878" y="7278035"/>
            <a:ext cx="6235700" cy="11303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Trust Anchor</a:t>
            </a:r>
          </a:p>
        </p:txBody>
      </p:sp>
      <p:sp>
        <p:nvSpPr>
          <p:cNvPr id="3" name="TextBox 2"/>
          <p:cNvSpPr txBox="1"/>
          <p:nvPr/>
        </p:nvSpPr>
        <p:spPr>
          <a:xfrm>
            <a:off x="525736" y="1276400"/>
            <a:ext cx="4363357" cy="738664"/>
          </a:xfrm>
          <a:prstGeom prst="rect">
            <a:avLst/>
          </a:prstGeom>
          <a:noFill/>
        </p:spPr>
        <p:txBody>
          <a:bodyPr wrap="none" rtlCol="0">
            <a:spAutoFit/>
          </a:bodyPr>
          <a:lstStyle/>
          <a:p>
            <a:r>
              <a:rPr lang="en-US" dirty="0" smtClean="0"/>
              <a:t>RFC6394: TLSA RR</a:t>
            </a:r>
            <a:endParaRPr lang="en-US" dirty="0"/>
          </a:p>
        </p:txBody>
      </p:sp>
      <p:sp>
        <p:nvSpPr>
          <p:cNvPr id="7" name="Freeform 6"/>
          <p:cNvSpPr/>
          <p:nvPr/>
        </p:nvSpPr>
        <p:spPr>
          <a:xfrm>
            <a:off x="5707993" y="3321841"/>
            <a:ext cx="1686074" cy="437626"/>
          </a:xfrm>
          <a:custGeom>
            <a:avLst/>
            <a:gdLst>
              <a:gd name="connsiteX0" fmla="*/ 1686029 w 1686074"/>
              <a:gd name="connsiteY0" fmla="*/ 8140 h 437626"/>
              <a:gd name="connsiteX1" fmla="*/ 1488478 w 1686074"/>
              <a:gd name="connsiteY1" fmla="*/ 8140 h 437626"/>
              <a:gd name="connsiteX2" fmla="*/ 458395 w 1686074"/>
              <a:gd name="connsiteY2" fmla="*/ 36361 h 437626"/>
              <a:gd name="connsiteX3" fmla="*/ 20963 w 1686074"/>
              <a:gd name="connsiteY3" fmla="*/ 389113 h 437626"/>
              <a:gd name="connsiteX4" fmla="*/ 63295 w 1686074"/>
              <a:gd name="connsiteY4" fmla="*/ 106911 h 437626"/>
              <a:gd name="connsiteX5" fmla="*/ 6852 w 1686074"/>
              <a:gd name="connsiteY5" fmla="*/ 403223 h 437626"/>
              <a:gd name="connsiteX6" fmla="*/ 176181 w 1686074"/>
              <a:gd name="connsiteY6" fmla="*/ 431443 h 43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6074" h="437626">
                <a:moveTo>
                  <a:pt x="1686029" y="8140"/>
                </a:moveTo>
                <a:cubicBezTo>
                  <a:pt x="1689556" y="5788"/>
                  <a:pt x="1488478" y="8140"/>
                  <a:pt x="1488478" y="8140"/>
                </a:cubicBezTo>
                <a:cubicBezTo>
                  <a:pt x="1283872" y="12844"/>
                  <a:pt x="702981" y="-27134"/>
                  <a:pt x="458395" y="36361"/>
                </a:cubicBezTo>
                <a:cubicBezTo>
                  <a:pt x="213809" y="99856"/>
                  <a:pt x="86813" y="377355"/>
                  <a:pt x="20963" y="389113"/>
                </a:cubicBezTo>
                <a:cubicBezTo>
                  <a:pt x="-44887" y="400871"/>
                  <a:pt x="65647" y="104559"/>
                  <a:pt x="63295" y="106911"/>
                </a:cubicBezTo>
                <a:cubicBezTo>
                  <a:pt x="60943" y="109263"/>
                  <a:pt x="-11962" y="349134"/>
                  <a:pt x="6852" y="403223"/>
                </a:cubicBezTo>
                <a:cubicBezTo>
                  <a:pt x="25666" y="457312"/>
                  <a:pt x="176181" y="431443"/>
                  <a:pt x="176181" y="431443"/>
                </a:cubicBezTo>
              </a:path>
            </a:pathLst>
          </a:custGeom>
          <a:ln w="57150"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Freeform 7"/>
          <p:cNvSpPr/>
          <p:nvPr/>
        </p:nvSpPr>
        <p:spPr>
          <a:xfrm>
            <a:off x="5671936" y="5770336"/>
            <a:ext cx="1947857" cy="339333"/>
          </a:xfrm>
          <a:custGeom>
            <a:avLst/>
            <a:gdLst>
              <a:gd name="connsiteX0" fmla="*/ 1947857 w 1947857"/>
              <a:gd name="connsiteY0" fmla="*/ 226452 h 339333"/>
              <a:gd name="connsiteX1" fmla="*/ 818999 w 1947857"/>
              <a:gd name="connsiteY1" fmla="*/ 113572 h 339333"/>
              <a:gd name="connsiteX2" fmla="*/ 85241 w 1947857"/>
              <a:gd name="connsiteY2" fmla="*/ 99462 h 339333"/>
              <a:gd name="connsiteX3" fmla="*/ 423899 w 1947857"/>
              <a:gd name="connsiteY3" fmla="*/ 691 h 339333"/>
              <a:gd name="connsiteX4" fmla="*/ 577 w 1947857"/>
              <a:gd name="connsiteY4" fmla="*/ 155902 h 339333"/>
              <a:gd name="connsiteX5" fmla="*/ 325124 w 1947857"/>
              <a:gd name="connsiteY5" fmla="*/ 339333 h 33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7857" h="339333">
                <a:moveTo>
                  <a:pt x="1947857" y="226452"/>
                </a:moveTo>
                <a:cubicBezTo>
                  <a:pt x="1538646" y="180594"/>
                  <a:pt x="1129435" y="134737"/>
                  <a:pt x="818999" y="113572"/>
                </a:cubicBezTo>
                <a:cubicBezTo>
                  <a:pt x="508563" y="92407"/>
                  <a:pt x="151091" y="118275"/>
                  <a:pt x="85241" y="99462"/>
                </a:cubicBezTo>
                <a:cubicBezTo>
                  <a:pt x="19391" y="80649"/>
                  <a:pt x="438010" y="-8716"/>
                  <a:pt x="423899" y="691"/>
                </a:cubicBezTo>
                <a:cubicBezTo>
                  <a:pt x="409788" y="10098"/>
                  <a:pt x="17039" y="99462"/>
                  <a:pt x="577" y="155902"/>
                </a:cubicBezTo>
                <a:cubicBezTo>
                  <a:pt x="-15885" y="212342"/>
                  <a:pt x="325124" y="339333"/>
                  <a:pt x="325124" y="339333"/>
                </a:cubicBezTo>
              </a:path>
            </a:pathLst>
          </a:custGeom>
          <a:ln w="57150"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Freeform 8"/>
          <p:cNvSpPr/>
          <p:nvPr/>
        </p:nvSpPr>
        <p:spPr>
          <a:xfrm>
            <a:off x="5773170" y="7585694"/>
            <a:ext cx="1352748" cy="372397"/>
          </a:xfrm>
          <a:custGeom>
            <a:avLst/>
            <a:gdLst>
              <a:gd name="connsiteX0" fmla="*/ 1352748 w 1352748"/>
              <a:gd name="connsiteY0" fmla="*/ 372397 h 372397"/>
              <a:gd name="connsiteX1" fmla="*/ 393218 w 1352748"/>
              <a:gd name="connsiteY1" fmla="*/ 174856 h 372397"/>
              <a:gd name="connsiteX2" fmla="*/ 68672 w 1352748"/>
              <a:gd name="connsiteY2" fmla="*/ 33755 h 372397"/>
              <a:gd name="connsiteX3" fmla="*/ 407329 w 1352748"/>
              <a:gd name="connsiteY3" fmla="*/ 5535 h 372397"/>
              <a:gd name="connsiteX4" fmla="*/ 12229 w 1352748"/>
              <a:gd name="connsiteY4" fmla="*/ 118415 h 372397"/>
              <a:gd name="connsiteX5" fmla="*/ 139225 w 1352748"/>
              <a:gd name="connsiteY5" fmla="*/ 301847 h 37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748" h="372397">
                <a:moveTo>
                  <a:pt x="1352748" y="372397"/>
                </a:moveTo>
                <a:cubicBezTo>
                  <a:pt x="979989" y="301846"/>
                  <a:pt x="607231" y="231296"/>
                  <a:pt x="393218" y="174856"/>
                </a:cubicBezTo>
                <a:cubicBezTo>
                  <a:pt x="179205" y="118416"/>
                  <a:pt x="66320" y="61975"/>
                  <a:pt x="68672" y="33755"/>
                </a:cubicBezTo>
                <a:cubicBezTo>
                  <a:pt x="71024" y="5535"/>
                  <a:pt x="416736" y="-8575"/>
                  <a:pt x="407329" y="5535"/>
                </a:cubicBezTo>
                <a:cubicBezTo>
                  <a:pt x="397922" y="19645"/>
                  <a:pt x="56913" y="69030"/>
                  <a:pt x="12229" y="118415"/>
                </a:cubicBezTo>
                <a:cubicBezTo>
                  <a:pt x="-32455" y="167800"/>
                  <a:pt x="53385" y="234823"/>
                  <a:pt x="139225" y="301847"/>
                </a:cubicBezTo>
              </a:path>
            </a:pathLst>
          </a:custGeom>
          <a:ln w="57150"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p:cNvSpPr>
          <p:nvPr/>
        </p:nvSpPr>
        <p:spPr bwMode="auto">
          <a:xfrm rot="21413780">
            <a:off x="61465" y="403881"/>
            <a:ext cx="7721600" cy="1954449"/>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Valid CERTs and/or CAs are stored in the the </a:t>
            </a: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DNS</a:t>
            </a:r>
          </a:p>
        </p:txBody>
      </p:sp>
      <p:sp>
        <p:nvSpPr>
          <p:cNvPr id="71681" name="Rectangle 1"/>
          <p:cNvSpPr>
            <a:spLocks/>
          </p:cNvSpPr>
          <p:nvPr/>
        </p:nvSpPr>
        <p:spPr bwMode="auto">
          <a:xfrm rot="495113">
            <a:off x="4561014" y="2454729"/>
            <a:ext cx="7721600" cy="46101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If DANE provides the CA’s identity, then DANE offers the protection that you are looking at a valid EV Certificate issued by the CA that performed the EV validation checks in the first place</a:t>
            </a:r>
          </a:p>
        </p:txBody>
      </p:sp>
      <p:sp>
        <p:nvSpPr>
          <p:cNvPr id="4" name="Rectangle 1"/>
          <p:cNvSpPr>
            <a:spLocks/>
          </p:cNvSpPr>
          <p:nvPr/>
        </p:nvSpPr>
        <p:spPr bwMode="auto">
          <a:xfrm rot="21286957">
            <a:off x="714890" y="6640158"/>
            <a:ext cx="6167437" cy="28575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CA compromise then has limited liability to those certificates issued by the compromised CA</a:t>
            </a:r>
          </a:p>
        </p:txBody>
      </p:sp>
      <p:sp>
        <p:nvSpPr>
          <p:cNvPr id="5" name="Rectangle 1"/>
          <p:cNvSpPr>
            <a:spLocks/>
          </p:cNvSpPr>
          <p:nvPr/>
        </p:nvSpPr>
        <p:spPr bwMode="auto">
          <a:xfrm>
            <a:off x="6837363" y="7901136"/>
            <a:ext cx="6167437" cy="1678859"/>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28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i.e. your service is compromised only if your chosen CA is compromised!</a:t>
            </a:r>
            <a:endParaRPr lang="en-US" sz="28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2" name="Freeform 1"/>
          <p:cNvSpPr/>
          <p:nvPr/>
        </p:nvSpPr>
        <p:spPr>
          <a:xfrm>
            <a:off x="5354176" y="516586"/>
            <a:ext cx="1438209" cy="903830"/>
          </a:xfrm>
          <a:custGeom>
            <a:avLst/>
            <a:gdLst>
              <a:gd name="connsiteX0" fmla="*/ 967430 w 1438209"/>
              <a:gd name="connsiteY0" fmla="*/ 762729 h 903830"/>
              <a:gd name="connsiteX1" fmla="*/ 1433084 w 1438209"/>
              <a:gd name="connsiteY1" fmla="*/ 311206 h 903830"/>
              <a:gd name="connsiteX2" fmla="*/ 699326 w 1438209"/>
              <a:gd name="connsiteY2" fmla="*/ 784 h 903830"/>
              <a:gd name="connsiteX3" fmla="*/ 50233 w 1438209"/>
              <a:gd name="connsiteY3" fmla="*/ 240656 h 903830"/>
              <a:gd name="connsiteX4" fmla="*/ 191340 w 1438209"/>
              <a:gd name="connsiteY4" fmla="*/ 776839 h 903830"/>
              <a:gd name="connsiteX5" fmla="*/ 1362531 w 1438209"/>
              <a:gd name="connsiteY5" fmla="*/ 903830 h 9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209" h="903830">
                <a:moveTo>
                  <a:pt x="967430" y="762729"/>
                </a:moveTo>
                <a:cubicBezTo>
                  <a:pt x="1222599" y="600463"/>
                  <a:pt x="1477768" y="438197"/>
                  <a:pt x="1433084" y="311206"/>
                </a:cubicBezTo>
                <a:cubicBezTo>
                  <a:pt x="1388400" y="184215"/>
                  <a:pt x="929801" y="12542"/>
                  <a:pt x="699326" y="784"/>
                </a:cubicBezTo>
                <a:cubicBezTo>
                  <a:pt x="468851" y="-10974"/>
                  <a:pt x="134897" y="111313"/>
                  <a:pt x="50233" y="240656"/>
                </a:cubicBezTo>
                <a:cubicBezTo>
                  <a:pt x="-34431" y="369998"/>
                  <a:pt x="-27376" y="666310"/>
                  <a:pt x="191340" y="776839"/>
                </a:cubicBezTo>
                <a:cubicBezTo>
                  <a:pt x="410056" y="887368"/>
                  <a:pt x="1362531" y="903830"/>
                  <a:pt x="1362531" y="903830"/>
                </a:cubicBezTo>
              </a:path>
            </a:pathLst>
          </a:custGeom>
          <a:ln w="57150"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p:cNvSpPr>
          <p:nvPr/>
        </p:nvSpPr>
        <p:spPr bwMode="auto">
          <a:xfrm rot="21413780">
            <a:off x="65358" y="403776"/>
            <a:ext cx="7721600" cy="2098254"/>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Valid CERTs and/or CAs are stored in the the </a:t>
            </a: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DNS</a:t>
            </a:r>
          </a:p>
        </p:txBody>
      </p:sp>
      <p:sp>
        <p:nvSpPr>
          <p:cNvPr id="7" name="Rectangle 1"/>
          <p:cNvSpPr>
            <a:spLocks/>
          </p:cNvSpPr>
          <p:nvPr/>
        </p:nvSpPr>
        <p:spPr bwMode="auto">
          <a:xfrm rot="677830">
            <a:off x="5294973" y="2060068"/>
            <a:ext cx="7721600" cy="46101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If </a:t>
            </a: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the DNS </a:t>
            </a: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provides the </a:t>
            </a: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EE cert, </a:t>
            </a: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then DANE offers the protection that you are looking at a valid </a:t>
            </a: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Certificate </a:t>
            </a: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issued by the </a:t>
            </a: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entity that holds the domain name in </a:t>
            </a: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the first place</a:t>
            </a:r>
          </a:p>
        </p:txBody>
      </p:sp>
      <p:sp>
        <p:nvSpPr>
          <p:cNvPr id="72708" name="Rectangle 4"/>
          <p:cNvSpPr>
            <a:spLocks/>
          </p:cNvSpPr>
          <p:nvPr/>
        </p:nvSpPr>
        <p:spPr bwMode="auto">
          <a:xfrm rot="21288231">
            <a:off x="260995" y="5233104"/>
            <a:ext cx="6459182" cy="39878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Name Certificate publication is controlled by the zone  authority – no CA intermediary is needed</a:t>
            </a:r>
          </a:p>
          <a:p>
            <a:pPr>
              <a:defRPr/>
            </a:pP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 </a:t>
            </a: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
            </a:r>
            <a:b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b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Security is “free”</a:t>
            </a:r>
            <a:endPar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5" name="Freeform 4"/>
          <p:cNvSpPr/>
          <p:nvPr/>
        </p:nvSpPr>
        <p:spPr>
          <a:xfrm>
            <a:off x="1749872" y="772344"/>
            <a:ext cx="2160240" cy="903830"/>
          </a:xfrm>
          <a:custGeom>
            <a:avLst/>
            <a:gdLst>
              <a:gd name="connsiteX0" fmla="*/ 967430 w 1438209"/>
              <a:gd name="connsiteY0" fmla="*/ 762729 h 903830"/>
              <a:gd name="connsiteX1" fmla="*/ 1433084 w 1438209"/>
              <a:gd name="connsiteY1" fmla="*/ 311206 h 903830"/>
              <a:gd name="connsiteX2" fmla="*/ 699326 w 1438209"/>
              <a:gd name="connsiteY2" fmla="*/ 784 h 903830"/>
              <a:gd name="connsiteX3" fmla="*/ 50233 w 1438209"/>
              <a:gd name="connsiteY3" fmla="*/ 240656 h 903830"/>
              <a:gd name="connsiteX4" fmla="*/ 191340 w 1438209"/>
              <a:gd name="connsiteY4" fmla="*/ 776839 h 903830"/>
              <a:gd name="connsiteX5" fmla="*/ 1362531 w 1438209"/>
              <a:gd name="connsiteY5" fmla="*/ 903830 h 90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209" h="903830">
                <a:moveTo>
                  <a:pt x="967430" y="762729"/>
                </a:moveTo>
                <a:cubicBezTo>
                  <a:pt x="1222599" y="600463"/>
                  <a:pt x="1477768" y="438197"/>
                  <a:pt x="1433084" y="311206"/>
                </a:cubicBezTo>
                <a:cubicBezTo>
                  <a:pt x="1388400" y="184215"/>
                  <a:pt x="929801" y="12542"/>
                  <a:pt x="699326" y="784"/>
                </a:cubicBezTo>
                <a:cubicBezTo>
                  <a:pt x="468851" y="-10974"/>
                  <a:pt x="134897" y="111313"/>
                  <a:pt x="50233" y="240656"/>
                </a:cubicBezTo>
                <a:cubicBezTo>
                  <a:pt x="-34431" y="369998"/>
                  <a:pt x="-27376" y="666310"/>
                  <a:pt x="191340" y="776839"/>
                </a:cubicBezTo>
                <a:cubicBezTo>
                  <a:pt x="410056" y="887368"/>
                  <a:pt x="1362531" y="903830"/>
                  <a:pt x="1362531" y="903830"/>
                </a:cubicBezTo>
              </a:path>
            </a:pathLst>
          </a:custGeom>
          <a:ln w="57150"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p:cNvSpPr>
          <p:nvPr/>
        </p:nvSpPr>
        <p:spPr bwMode="auto">
          <a:xfrm rot="-563739">
            <a:off x="238857" y="580205"/>
            <a:ext cx="4089400" cy="3262313"/>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How does DNSSEC get into the picture?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p:cNvSpPr>
          <p:nvPr/>
        </p:nvSpPr>
        <p:spPr bwMode="auto">
          <a:xfrm rot="21036261">
            <a:off x="238857" y="580205"/>
            <a:ext cx="4089400" cy="3262313"/>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How does DNSSEC get into the picture?</a:t>
            </a:r>
          </a:p>
        </p:txBody>
      </p:sp>
      <p:sp>
        <p:nvSpPr>
          <p:cNvPr id="75777" name="Rectangle 1"/>
          <p:cNvSpPr>
            <a:spLocks/>
          </p:cNvSpPr>
          <p:nvPr/>
        </p:nvSpPr>
        <p:spPr bwMode="auto">
          <a:xfrm rot="21210518">
            <a:off x="2940342" y="551841"/>
            <a:ext cx="5143500" cy="2243849"/>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DANE </a:t>
            </a: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assumes a DNS that operates with integrity</a:t>
            </a:r>
            <a:endPar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75779" name="Rectangle 3"/>
          <p:cNvSpPr>
            <a:spLocks/>
          </p:cNvSpPr>
          <p:nvPr/>
        </p:nvSpPr>
        <p:spPr bwMode="auto">
          <a:xfrm>
            <a:off x="6574408" y="2572544"/>
            <a:ext cx="5761037" cy="29464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b="1" dirty="0" smtClean="0">
                <a:solidFill>
                  <a:srgbClr val="FF0000"/>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Is the certificate provided in a TLSA response genuine? </a:t>
            </a:r>
            <a:endParaRPr lang="en-US" sz="4300" b="1" dirty="0">
              <a:solidFill>
                <a:srgbClr val="FF0000"/>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75781" name="Rectangle 5"/>
          <p:cNvSpPr>
            <a:spLocks/>
          </p:cNvSpPr>
          <p:nvPr/>
        </p:nvSpPr>
        <p:spPr bwMode="auto">
          <a:xfrm rot="21462000">
            <a:off x="2382966" y="5411889"/>
            <a:ext cx="5194300" cy="29464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To answer  that you need to be able to validate the DNS response</a:t>
            </a:r>
            <a:endPar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75780" name="Rectangle 4"/>
          <p:cNvSpPr>
            <a:spLocks/>
          </p:cNvSpPr>
          <p:nvPr/>
        </p:nvSpPr>
        <p:spPr bwMode="auto">
          <a:xfrm rot="21089568">
            <a:off x="7483848" y="6439203"/>
            <a:ext cx="5194300" cy="29464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And to do that you need DNSSEC</a:t>
            </a:r>
            <a:endPar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7" name="Group 3"/>
          <p:cNvGrpSpPr>
            <a:grpSpLocks/>
          </p:cNvGrpSpPr>
          <p:nvPr/>
        </p:nvGrpSpPr>
        <p:grpSpPr bwMode="auto">
          <a:xfrm>
            <a:off x="419100" y="5086350"/>
            <a:ext cx="4687888" cy="3505200"/>
            <a:chOff x="0" y="0"/>
            <a:chExt cx="2953" cy="2208"/>
          </a:xfrm>
        </p:grpSpPr>
        <p:sp>
          <p:nvSpPr>
            <p:cNvPr id="80907" name="Rectangle 1"/>
            <p:cNvSpPr>
              <a:spLocks/>
            </p:cNvSpPr>
            <p:nvPr/>
          </p:nvSpPr>
          <p:spPr bwMode="auto">
            <a:xfrm>
              <a:off x="2159" y="1076"/>
              <a:ext cx="794" cy="794"/>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809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5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80898" name="AutoShape 4"/>
          <p:cNvSpPr>
            <a:spLocks/>
          </p:cNvSpPr>
          <p:nvPr/>
        </p:nvSpPr>
        <p:spPr bwMode="auto">
          <a:xfrm rot="8140443">
            <a:off x="2690813" y="2806700"/>
            <a:ext cx="2794000" cy="1270000"/>
          </a:xfrm>
          <a:prstGeom prst="rightArrow">
            <a:avLst>
              <a:gd name="adj1" fmla="val 32000"/>
              <a:gd name="adj2" fmla="val 44000"/>
            </a:avLst>
          </a:prstGeom>
          <a:solidFill>
            <a:srgbClr val="D9EACA"/>
          </a:solidFill>
          <a:ln w="25400">
            <a:solidFill>
              <a:schemeClr val="tx1"/>
            </a:solidFill>
            <a:miter lim="800000"/>
            <a:headEnd/>
            <a:tailEnd/>
          </a:ln>
        </p:spPr>
        <p:txBody>
          <a:bodyPr lIns="0" tIns="0" rIns="0" bIns="0"/>
          <a:lstStyle/>
          <a:p>
            <a:endParaRPr lang="en-US"/>
          </a:p>
        </p:txBody>
      </p:sp>
      <p:sp>
        <p:nvSpPr>
          <p:cNvPr id="80899" name="AutoShape 5"/>
          <p:cNvSpPr>
            <a:spLocks/>
          </p:cNvSpPr>
          <p:nvPr/>
        </p:nvSpPr>
        <p:spPr bwMode="auto">
          <a:xfrm rot="-651087">
            <a:off x="4198938" y="3868738"/>
            <a:ext cx="2794000" cy="1270000"/>
          </a:xfrm>
          <a:prstGeom prst="rightArrow">
            <a:avLst>
              <a:gd name="adj1" fmla="val 32000"/>
              <a:gd name="adj2" fmla="val 44000"/>
            </a:avLst>
          </a:prstGeom>
          <a:solidFill>
            <a:srgbClr val="D9EACA"/>
          </a:solidFill>
          <a:ln w="25400">
            <a:solidFill>
              <a:schemeClr val="tx1"/>
            </a:solidFill>
            <a:miter lim="800000"/>
            <a:headEnd/>
            <a:tailEnd/>
          </a:ln>
        </p:spPr>
        <p:txBody>
          <a:bodyPr lIns="0" tIns="0" rIns="0" bIns="0"/>
          <a:lstStyle/>
          <a:p>
            <a:endParaRPr lang="en-US"/>
          </a:p>
        </p:txBody>
      </p:sp>
      <p:sp>
        <p:nvSpPr>
          <p:cNvPr id="80900" name="AutoShape 6"/>
          <p:cNvSpPr>
            <a:spLocks/>
          </p:cNvSpPr>
          <p:nvPr/>
        </p:nvSpPr>
        <p:spPr bwMode="auto">
          <a:xfrm rot="10119405">
            <a:off x="3560763" y="4543425"/>
            <a:ext cx="2794000" cy="1270000"/>
          </a:xfrm>
          <a:prstGeom prst="rightArrow">
            <a:avLst>
              <a:gd name="adj1" fmla="val 32000"/>
              <a:gd name="adj2" fmla="val 44000"/>
            </a:avLst>
          </a:prstGeom>
          <a:solidFill>
            <a:srgbClr val="D9EACA"/>
          </a:solidFill>
          <a:ln w="25400">
            <a:solidFill>
              <a:schemeClr val="tx1"/>
            </a:solidFill>
            <a:miter lim="800000"/>
            <a:headEnd/>
            <a:tailEnd/>
          </a:ln>
        </p:spPr>
        <p:txBody>
          <a:bodyPr lIns="0" tIns="0" rIns="0" bIns="0"/>
          <a:lstStyle/>
          <a:p>
            <a:endParaRPr lang="en-US"/>
          </a:p>
        </p:txBody>
      </p:sp>
      <p:sp>
        <p:nvSpPr>
          <p:cNvPr id="80901" name="AutoShape 7"/>
          <p:cNvSpPr>
            <a:spLocks/>
          </p:cNvSpPr>
          <p:nvPr/>
        </p:nvSpPr>
        <p:spPr bwMode="auto">
          <a:xfrm rot="704332">
            <a:off x="3932238" y="6142038"/>
            <a:ext cx="2794000" cy="1270000"/>
          </a:xfrm>
          <a:prstGeom prst="rightArrow">
            <a:avLst>
              <a:gd name="adj1" fmla="val 32000"/>
              <a:gd name="adj2" fmla="val 44000"/>
            </a:avLst>
          </a:prstGeom>
          <a:solidFill>
            <a:srgbClr val="D9EACA"/>
          </a:solidFill>
          <a:ln w="25400">
            <a:solidFill>
              <a:schemeClr val="tx1"/>
            </a:solidFill>
            <a:miter lim="800000"/>
            <a:headEnd/>
            <a:tailEnd/>
          </a:ln>
        </p:spPr>
        <p:txBody>
          <a:bodyPr lIns="0" tIns="0" rIns="0" bIns="0"/>
          <a:lstStyle/>
          <a:p>
            <a:endParaRPr lang="en-US"/>
          </a:p>
        </p:txBody>
      </p:sp>
      <p:sp>
        <p:nvSpPr>
          <p:cNvPr id="77832" name="Rectangle 8"/>
          <p:cNvSpPr>
            <a:spLocks/>
          </p:cNvSpPr>
          <p:nvPr/>
        </p:nvSpPr>
        <p:spPr bwMode="auto">
          <a:xfrm rot="-1749211">
            <a:off x="4786313" y="-58738"/>
            <a:ext cx="4483100" cy="2728913"/>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DV</a:t>
            </a:r>
          </a:p>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Domain Validation</a:t>
            </a:r>
          </a:p>
        </p:txBody>
      </p:sp>
      <p:sp>
        <p:nvSpPr>
          <p:cNvPr id="77833" name="Rectangle 9"/>
          <p:cNvSpPr>
            <a:spLocks/>
          </p:cNvSpPr>
          <p:nvPr/>
        </p:nvSpPr>
        <p:spPr bwMode="auto">
          <a:xfrm rot="1025093">
            <a:off x="5962650" y="3249613"/>
            <a:ext cx="4864100" cy="37465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All these checks are based on information fetched from the DNS</a:t>
            </a:r>
          </a:p>
        </p:txBody>
      </p:sp>
      <p:sp>
        <p:nvSpPr>
          <p:cNvPr id="77834" name="Rectangle 10"/>
          <p:cNvSpPr>
            <a:spLocks/>
          </p:cNvSpPr>
          <p:nvPr/>
        </p:nvSpPr>
        <p:spPr bwMode="auto">
          <a:xfrm rot="-543075">
            <a:off x="-52388" y="481013"/>
            <a:ext cx="4316413" cy="13970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Did you keep this thought?</a:t>
            </a:r>
          </a:p>
        </p:txBody>
      </p:sp>
      <p:sp>
        <p:nvSpPr>
          <p:cNvPr id="77835" name="Rectangle 11"/>
          <p:cNvSpPr>
            <a:spLocks/>
          </p:cNvSpPr>
          <p:nvPr/>
        </p:nvSpPr>
        <p:spPr bwMode="auto">
          <a:xfrm rot="-372106">
            <a:off x="4033838" y="7432675"/>
            <a:ext cx="4940300" cy="1790700"/>
          </a:xfrm>
          <a:prstGeom prst="rect">
            <a:avLst/>
          </a:prstGeom>
          <a:solidFill>
            <a:srgbClr val="FE4940"/>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Lucida Grande" charset="0"/>
                <a:ea typeface="ＭＳ Ｐゴシック" charset="0"/>
                <a:cs typeface="Lucida Grande" charset="0"/>
                <a:sym typeface="Lucida Grande" charset="0"/>
              </a:rPr>
              <a:t>0wn the DNS and the DV is yours</a:t>
            </a:r>
          </a:p>
        </p:txBody>
      </p:sp>
      <p:sp>
        <p:nvSpPr>
          <p:cNvPr id="77836" name="Rectangle 12"/>
          <p:cNvSpPr>
            <a:spLocks/>
          </p:cNvSpPr>
          <p:nvPr/>
        </p:nvSpPr>
        <p:spPr bwMode="auto">
          <a:xfrm rot="328546">
            <a:off x="9602788" y="165100"/>
            <a:ext cx="3543300" cy="1763713"/>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25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Obtaining Rogue (DV) Certificates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p:cNvSpPr>
          <p:nvPr/>
        </p:nvSpPr>
        <p:spPr bwMode="auto">
          <a:xfrm rot="214679">
            <a:off x="1103313" y="590550"/>
            <a:ext cx="6324600" cy="33274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DANE has the potential to solve important PKI/TLS </a:t>
            </a:r>
            <a:r>
              <a:rPr lang="en-US" sz="43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problems in securing access to named entities</a:t>
            </a:r>
            <a:endPar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sp>
        <p:nvSpPr>
          <p:cNvPr id="84995" name="Rectangle 3"/>
          <p:cNvSpPr>
            <a:spLocks/>
          </p:cNvSpPr>
          <p:nvPr/>
        </p:nvSpPr>
        <p:spPr bwMode="auto">
          <a:xfrm rot="21136767">
            <a:off x="4706102" y="3849553"/>
            <a:ext cx="6324600" cy="26289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3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And for DANE to work then DNSSEC is necessary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5896" y="2212504"/>
            <a:ext cx="1193473" cy="738664"/>
          </a:xfrm>
          <a:prstGeom prst="rect">
            <a:avLst/>
          </a:prstGeom>
          <a:noFill/>
        </p:spPr>
        <p:txBody>
          <a:bodyPr wrap="none" rtlCol="0">
            <a:spAutoFit/>
          </a:bodyPr>
          <a:lstStyle/>
          <a:p>
            <a:r>
              <a:rPr lang="en-US" dirty="0" smtClean="0">
                <a:latin typeface="AhnbergHand"/>
                <a:cs typeface="AhnbergHand"/>
              </a:rPr>
              <a:t>No?</a:t>
            </a:r>
            <a:endParaRPr lang="en-US" dirty="0">
              <a:latin typeface="AhnbergHand"/>
              <a:cs typeface="AhnbergHand"/>
            </a:endParaRPr>
          </a:p>
        </p:txBody>
      </p:sp>
    </p:spTree>
    <p:extLst>
      <p:ext uri="{BB962C8B-B14F-4D97-AF65-F5344CB8AC3E}">
        <p14:creationId xmlns:p14="http://schemas.microsoft.com/office/powerpoint/2010/main" val="3079603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7-01 at 2.11.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652" y="1532205"/>
            <a:ext cx="9838148" cy="4136683"/>
          </a:xfrm>
          <a:prstGeom prst="rect">
            <a:avLst/>
          </a:prstGeom>
        </p:spPr>
      </p:pic>
      <p:sp>
        <p:nvSpPr>
          <p:cNvPr id="87043" name="Rectangle 3"/>
          <p:cNvSpPr>
            <a:spLocks/>
          </p:cNvSpPr>
          <p:nvPr/>
        </p:nvSpPr>
        <p:spPr bwMode="auto">
          <a:xfrm rot="-938535">
            <a:off x="532174" y="395461"/>
            <a:ext cx="4064000" cy="3276600"/>
          </a:xfrm>
          <a:prstGeom prst="rect">
            <a:avLst/>
          </a:prstGeom>
          <a:solidFill>
            <a:schemeClr val="accent1"/>
          </a:solidFill>
          <a:ln>
            <a:noFill/>
          </a:ln>
          <a:effectLst>
            <a:outerShdw blurRad="76200" dist="50799" dir="5400000"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6000" dirty="0" smtClean="0">
                <a:solidFill>
                  <a:srgbClr val="1A1A1A"/>
                </a:solidFill>
                <a:effectLst>
                  <a:outerShdw blurRad="38100" dist="38100" dir="2700000" algn="tl">
                    <a:srgbClr val="000000"/>
                  </a:outerShdw>
                </a:effectLst>
                <a:latin typeface="Bradley Hand ITC TT-Bold"/>
                <a:ea typeface="ＭＳ Ｐゴシック" charset="0"/>
                <a:cs typeface="Bradley Hand ITC TT-Bold"/>
                <a:sym typeface="Marker Felt" charset="0"/>
              </a:rPr>
              <a:t>How are we going with DNSSEC?..</a:t>
            </a:r>
            <a:endParaRPr lang="en-US" sz="6000" dirty="0">
              <a:solidFill>
                <a:srgbClr val="1A1A1A"/>
              </a:solidFill>
              <a:effectLst>
                <a:outerShdw blurRad="38100" dist="38100" dir="2700000" algn="tl">
                  <a:srgbClr val="000000"/>
                </a:outerShdw>
              </a:effectLst>
              <a:latin typeface="Bradley Hand ITC TT-Bold"/>
              <a:ea typeface="ＭＳ Ｐゴシック" charset="0"/>
              <a:cs typeface="Bradley Hand ITC TT-Bold"/>
              <a:sym typeface="Marker Felt" charset="0"/>
            </a:endParaRPr>
          </a:p>
        </p:txBody>
      </p:sp>
      <p:sp>
        <p:nvSpPr>
          <p:cNvPr id="8" name="TextBox 7"/>
          <p:cNvSpPr txBox="1"/>
          <p:nvPr/>
        </p:nvSpPr>
        <p:spPr>
          <a:xfrm>
            <a:off x="9022680" y="6388968"/>
            <a:ext cx="3377848" cy="1569660"/>
          </a:xfrm>
          <a:prstGeom prst="rect">
            <a:avLst/>
          </a:prstGeom>
          <a:noFill/>
        </p:spPr>
        <p:txBody>
          <a:bodyPr wrap="none" rtlCol="0">
            <a:spAutoFit/>
          </a:bodyPr>
          <a:lstStyle/>
          <a:p>
            <a:r>
              <a:rPr lang="en-US" sz="2400" dirty="0" smtClean="0">
                <a:latin typeface="Bradley Hand ITC TT-Bold"/>
                <a:cs typeface="Bradley Hand ITC TT-Bold"/>
              </a:rPr>
              <a:t>High levels of DNSSEC</a:t>
            </a:r>
          </a:p>
          <a:p>
            <a:r>
              <a:rPr lang="en-US" sz="2400" dirty="0" smtClean="0">
                <a:latin typeface="Bradley Hand ITC TT-Bold"/>
                <a:cs typeface="Bradley Hand ITC TT-Bold"/>
              </a:rPr>
              <a:t>Use seen in Africa,</a:t>
            </a:r>
          </a:p>
          <a:p>
            <a:r>
              <a:rPr lang="en-US" sz="2400" dirty="0" smtClean="0">
                <a:latin typeface="Bradley Hand ITC TT-Bold"/>
                <a:cs typeface="Bradley Hand ITC TT-Bold"/>
              </a:rPr>
              <a:t>Eastern and Northern</a:t>
            </a:r>
          </a:p>
          <a:p>
            <a:r>
              <a:rPr lang="en-US" sz="2400" dirty="0" smtClean="0">
                <a:latin typeface="Bradley Hand ITC TT-Bold"/>
                <a:cs typeface="Bradley Hand ITC TT-Bold"/>
              </a:rPr>
              <a:t>Europe</a:t>
            </a:r>
            <a:endParaRPr lang="en-US" sz="2400" dirty="0">
              <a:latin typeface="Bradley Hand ITC TT-Bold"/>
              <a:cs typeface="Bradley Hand ITC TT-Bold"/>
            </a:endParaRPr>
          </a:p>
        </p:txBody>
      </p:sp>
      <p:sp>
        <p:nvSpPr>
          <p:cNvPr id="9" name="Freeform 8"/>
          <p:cNvSpPr/>
          <p:nvPr/>
        </p:nvSpPr>
        <p:spPr>
          <a:xfrm>
            <a:off x="8635766" y="4476084"/>
            <a:ext cx="790201" cy="1944007"/>
          </a:xfrm>
          <a:custGeom>
            <a:avLst/>
            <a:gdLst>
              <a:gd name="connsiteX0" fmla="*/ 790201 w 790201"/>
              <a:gd name="connsiteY0" fmla="*/ 1944007 h 1944007"/>
              <a:gd name="connsiteX1" fmla="*/ 634983 w 790201"/>
              <a:gd name="connsiteY1" fmla="*/ 1704136 h 1944007"/>
              <a:gd name="connsiteX2" fmla="*/ 352768 w 790201"/>
              <a:gd name="connsiteY2" fmla="*/ 829310 h 1944007"/>
              <a:gd name="connsiteX3" fmla="*/ 84664 w 790201"/>
              <a:gd name="connsiteY3" fmla="*/ 137916 h 1944007"/>
              <a:gd name="connsiteX4" fmla="*/ 0 w 790201"/>
              <a:gd name="connsiteY4" fmla="*/ 391897 h 1944007"/>
              <a:gd name="connsiteX5" fmla="*/ 84664 w 790201"/>
              <a:gd name="connsiteY5" fmla="*/ 10925 h 1944007"/>
              <a:gd name="connsiteX6" fmla="*/ 423322 w 790201"/>
              <a:gd name="connsiteY6" fmla="*/ 95585 h 194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201" h="1944007">
                <a:moveTo>
                  <a:pt x="790201" y="1944007"/>
                </a:moveTo>
                <a:cubicBezTo>
                  <a:pt x="749044" y="1916963"/>
                  <a:pt x="707888" y="1889919"/>
                  <a:pt x="634983" y="1704136"/>
                </a:cubicBezTo>
                <a:cubicBezTo>
                  <a:pt x="562078" y="1518353"/>
                  <a:pt x="444488" y="1090347"/>
                  <a:pt x="352768" y="829310"/>
                </a:cubicBezTo>
                <a:cubicBezTo>
                  <a:pt x="261048" y="568273"/>
                  <a:pt x="143459" y="210818"/>
                  <a:pt x="84664" y="137916"/>
                </a:cubicBezTo>
                <a:cubicBezTo>
                  <a:pt x="25869" y="65014"/>
                  <a:pt x="0" y="413062"/>
                  <a:pt x="0" y="391897"/>
                </a:cubicBezTo>
                <a:cubicBezTo>
                  <a:pt x="0" y="370732"/>
                  <a:pt x="14110" y="60310"/>
                  <a:pt x="84664" y="10925"/>
                </a:cubicBezTo>
                <a:cubicBezTo>
                  <a:pt x="155218" y="-38460"/>
                  <a:pt x="423322" y="95585"/>
                  <a:pt x="423322" y="95585"/>
                </a:cubicBezTo>
              </a:path>
            </a:pathLst>
          </a:custGeom>
          <a:ln w="57150"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0" name="Picture 9" descr="Screen Shot 2014-07-05 at 10.53.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82" y="5713368"/>
            <a:ext cx="7704278" cy="4040232"/>
          </a:xfrm>
          <a:prstGeom prst="rect">
            <a:avLst/>
          </a:prstGeom>
        </p:spPr>
      </p:pic>
      <p:sp>
        <p:nvSpPr>
          <p:cNvPr id="11" name="TextBox 10"/>
          <p:cNvSpPr txBox="1"/>
          <p:nvPr/>
        </p:nvSpPr>
        <p:spPr>
          <a:xfrm>
            <a:off x="669752" y="6172944"/>
            <a:ext cx="3747363" cy="1754327"/>
          </a:xfrm>
          <a:prstGeom prst="rect">
            <a:avLst/>
          </a:prstGeom>
          <a:noFill/>
        </p:spPr>
        <p:txBody>
          <a:bodyPr wrap="square" rtlCol="0">
            <a:spAutoFit/>
          </a:bodyPr>
          <a:lstStyle/>
          <a:p>
            <a:r>
              <a:rPr lang="en-US" sz="3600" b="1" dirty="0" smtClean="0">
                <a:latin typeface="Vadim's Writing"/>
                <a:cs typeface="Vadim's Writing"/>
              </a:rPr>
              <a:t>11% of users send their DNS queries to DNSSEC-validating resolvers</a:t>
            </a:r>
            <a:endParaRPr lang="en-US" sz="3600" b="1" dirty="0">
              <a:latin typeface="Vadim's Writing"/>
              <a:cs typeface="Vadim's Writing"/>
            </a:endParaRPr>
          </a:p>
        </p:txBody>
      </p:sp>
      <p:sp>
        <p:nvSpPr>
          <p:cNvPr id="12" name="Freeform 11"/>
          <p:cNvSpPr/>
          <p:nvPr/>
        </p:nvSpPr>
        <p:spPr>
          <a:xfrm>
            <a:off x="7366496" y="6028928"/>
            <a:ext cx="753606" cy="377241"/>
          </a:xfrm>
          <a:custGeom>
            <a:avLst/>
            <a:gdLst>
              <a:gd name="connsiteX0" fmla="*/ 615887 w 753606"/>
              <a:gd name="connsiteY0" fmla="*/ 156674 h 377241"/>
              <a:gd name="connsiteX1" fmla="*/ 225118 w 753606"/>
              <a:gd name="connsiteY1" fmla="*/ 366 h 377241"/>
              <a:gd name="connsiteX2" fmla="*/ 426 w 753606"/>
              <a:gd name="connsiteY2" fmla="*/ 195751 h 377241"/>
              <a:gd name="connsiteX3" fmla="*/ 186041 w 753606"/>
              <a:gd name="connsiteY3" fmla="*/ 352058 h 377241"/>
              <a:gd name="connsiteX4" fmla="*/ 742887 w 753606"/>
              <a:gd name="connsiteY4" fmla="*/ 342289 h 377241"/>
              <a:gd name="connsiteX5" fmla="*/ 567041 w 753606"/>
              <a:gd name="connsiteY5" fmla="*/ 19905 h 37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606" h="377241">
                <a:moveTo>
                  <a:pt x="615887" y="156674"/>
                </a:moveTo>
                <a:cubicBezTo>
                  <a:pt x="471791" y="75263"/>
                  <a:pt x="327695" y="-6147"/>
                  <a:pt x="225118" y="366"/>
                </a:cubicBezTo>
                <a:cubicBezTo>
                  <a:pt x="122541" y="6879"/>
                  <a:pt x="6939" y="137136"/>
                  <a:pt x="426" y="195751"/>
                </a:cubicBezTo>
                <a:cubicBezTo>
                  <a:pt x="-6087" y="254366"/>
                  <a:pt x="62298" y="327635"/>
                  <a:pt x="186041" y="352058"/>
                </a:cubicBezTo>
                <a:cubicBezTo>
                  <a:pt x="309784" y="376481"/>
                  <a:pt x="679387" y="397648"/>
                  <a:pt x="742887" y="342289"/>
                </a:cubicBezTo>
                <a:cubicBezTo>
                  <a:pt x="806387" y="286930"/>
                  <a:pt x="567041" y="19905"/>
                  <a:pt x="567041" y="1990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198144" y="6172944"/>
            <a:ext cx="3096344" cy="720080"/>
          </a:xfrm>
          <a:custGeom>
            <a:avLst/>
            <a:gdLst>
              <a:gd name="connsiteX0" fmla="*/ 0 w 2080283"/>
              <a:gd name="connsiteY0" fmla="*/ 596099 h 596099"/>
              <a:gd name="connsiteX1" fmla="*/ 1338384 w 2080283"/>
              <a:gd name="connsiteY1" fmla="*/ 136945 h 596099"/>
              <a:gd name="connsiteX2" fmla="*/ 2061307 w 2080283"/>
              <a:gd name="connsiteY2" fmla="*/ 97869 h 596099"/>
              <a:gd name="connsiteX3" fmla="*/ 1885461 w 2080283"/>
              <a:gd name="connsiteY3" fmla="*/ 176 h 596099"/>
              <a:gd name="connsiteX4" fmla="*/ 2061307 w 2080283"/>
              <a:gd name="connsiteY4" fmla="*/ 78330 h 596099"/>
              <a:gd name="connsiteX5" fmla="*/ 1846384 w 2080283"/>
              <a:gd name="connsiteY5" fmla="*/ 234638 h 59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0283" h="596099">
                <a:moveTo>
                  <a:pt x="0" y="596099"/>
                </a:moveTo>
                <a:cubicBezTo>
                  <a:pt x="497416" y="408041"/>
                  <a:pt x="994833" y="219983"/>
                  <a:pt x="1338384" y="136945"/>
                </a:cubicBezTo>
                <a:cubicBezTo>
                  <a:pt x="1681935" y="53907"/>
                  <a:pt x="1970128" y="120664"/>
                  <a:pt x="2061307" y="97869"/>
                </a:cubicBezTo>
                <a:cubicBezTo>
                  <a:pt x="2152487" y="75074"/>
                  <a:pt x="1885461" y="3432"/>
                  <a:pt x="1885461" y="176"/>
                </a:cubicBezTo>
                <a:cubicBezTo>
                  <a:pt x="1885461" y="-3080"/>
                  <a:pt x="2067820" y="39253"/>
                  <a:pt x="2061307" y="78330"/>
                </a:cubicBezTo>
                <a:cubicBezTo>
                  <a:pt x="2054794" y="117407"/>
                  <a:pt x="1846384" y="234638"/>
                  <a:pt x="1846384" y="23463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p:cNvSpPr>
          <p:nvPr/>
        </p:nvSpPr>
        <p:spPr bwMode="auto">
          <a:xfrm rot="20616628">
            <a:off x="981075" y="522288"/>
            <a:ext cx="3835400" cy="2247900"/>
          </a:xfrm>
          <a:prstGeom prst="rect">
            <a:avLst/>
          </a:prstGeom>
          <a:solidFill>
            <a:schemeClr val="accent1"/>
          </a:solidFill>
          <a:ln>
            <a:noFill/>
          </a:ln>
          <a:effectLst>
            <a:outerShdw blurRad="76200" dist="50799" dir="5400000"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rgbClr val="1A1A1A"/>
                </a:solidFill>
                <a:latin typeface="Bradley Hand ITC TT-Bold"/>
                <a:ea typeface="ＭＳ Ｐゴシック" charset="0"/>
                <a:cs typeface="Bradley Hand ITC TT-Bold"/>
                <a:sym typeface="Marker Felt" charset="0"/>
              </a:rPr>
              <a:t>Why invest in DNSSEC?</a:t>
            </a:r>
          </a:p>
        </p:txBody>
      </p:sp>
      <p:sp>
        <p:nvSpPr>
          <p:cNvPr id="6" name="Rectangle 2"/>
          <p:cNvSpPr>
            <a:spLocks/>
          </p:cNvSpPr>
          <p:nvPr/>
        </p:nvSpPr>
        <p:spPr bwMode="auto">
          <a:xfrm rot="261250">
            <a:off x="4471988" y="1781175"/>
            <a:ext cx="7431087" cy="2760663"/>
          </a:xfrm>
          <a:prstGeom prst="rect">
            <a:avLst/>
          </a:prstGeom>
          <a:solidFill>
            <a:schemeClr val="accent1"/>
          </a:solidFill>
          <a:ln>
            <a:noFill/>
          </a:ln>
          <a:effectLst>
            <a:outerShdw blurRad="76200" dist="50799" dir="5400000"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rgbClr val="1A1A1A"/>
                </a:solidFill>
                <a:latin typeface="Bradley Hand ITC TT-Bold"/>
                <a:ea typeface="ＭＳ Ｐゴシック" charset="0"/>
                <a:cs typeface="Bradley Hand ITC TT-Bold"/>
                <a:sym typeface="Marker Felt" charset="0"/>
              </a:rPr>
              <a:t>Because the DNS represents a major point of vulnerability in today’s networks</a:t>
            </a:r>
          </a:p>
        </p:txBody>
      </p:sp>
      <p:sp>
        <p:nvSpPr>
          <p:cNvPr id="7" name="Rectangle 2"/>
          <p:cNvSpPr>
            <a:spLocks/>
          </p:cNvSpPr>
          <p:nvPr/>
        </p:nvSpPr>
        <p:spPr bwMode="auto">
          <a:xfrm rot="21138356">
            <a:off x="677863" y="4857750"/>
            <a:ext cx="7431087" cy="2760663"/>
          </a:xfrm>
          <a:prstGeom prst="rect">
            <a:avLst/>
          </a:prstGeom>
          <a:solidFill>
            <a:schemeClr val="accent1"/>
          </a:solidFill>
          <a:ln>
            <a:noFill/>
          </a:ln>
          <a:effectLst>
            <a:outerShdw blurRad="76200" dist="50799" dir="5400000"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rgbClr val="1A1A1A"/>
                </a:solidFill>
                <a:latin typeface="Bradley Hand ITC TT-Bold"/>
                <a:ea typeface="ＭＳ Ｐゴシック" charset="0"/>
                <a:cs typeface="Bradley Hand ITC TT-Bold"/>
                <a:sym typeface="Marker Felt" charset="0"/>
              </a:rPr>
              <a:t>Cyber attacks are no longer just a teenage hobby or even petty crime</a:t>
            </a:r>
          </a:p>
        </p:txBody>
      </p:sp>
      <p:sp>
        <p:nvSpPr>
          <p:cNvPr id="8" name="Rectangle 2"/>
          <p:cNvSpPr>
            <a:spLocks/>
          </p:cNvSpPr>
          <p:nvPr/>
        </p:nvSpPr>
        <p:spPr bwMode="auto">
          <a:xfrm rot="163697">
            <a:off x="6637338" y="6815138"/>
            <a:ext cx="5848350" cy="2760662"/>
          </a:xfrm>
          <a:prstGeom prst="rect">
            <a:avLst/>
          </a:prstGeom>
          <a:solidFill>
            <a:schemeClr val="accent1"/>
          </a:solidFill>
          <a:ln>
            <a:noFill/>
          </a:ln>
          <a:effectLst>
            <a:outerShdw blurRad="76200" dist="50799" dir="5400000"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rgbClr val="1A1A1A"/>
                </a:solidFill>
                <a:latin typeface="Bradley Hand ITC TT-Bold"/>
                <a:ea typeface="ＭＳ Ｐゴシック" charset="0"/>
                <a:cs typeface="Bradley Hand ITC TT-Bold"/>
                <a:sym typeface="Marker Felt" charset="0"/>
              </a:rPr>
              <a:t>Attacks on the DNS are highly effective for all kinds of reasons!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6-30 at 11.37.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575" y="4012704"/>
            <a:ext cx="9767246" cy="5865426"/>
          </a:xfrm>
          <a:prstGeom prst="rect">
            <a:avLst/>
          </a:prstGeom>
        </p:spPr>
      </p:pic>
      <p:sp>
        <p:nvSpPr>
          <p:cNvPr id="5" name="Freeform 4"/>
          <p:cNvSpPr/>
          <p:nvPr/>
        </p:nvSpPr>
        <p:spPr>
          <a:xfrm>
            <a:off x="5350272" y="4228728"/>
            <a:ext cx="932733" cy="617990"/>
          </a:xfrm>
          <a:custGeom>
            <a:avLst/>
            <a:gdLst>
              <a:gd name="connsiteX0" fmla="*/ 754404 w 932733"/>
              <a:gd name="connsiteY0" fmla="*/ 200513 h 617990"/>
              <a:gd name="connsiteX1" fmla="*/ 725758 w 932733"/>
              <a:gd name="connsiteY1" fmla="*/ 152772 h 617990"/>
              <a:gd name="connsiteX2" fmla="*/ 86000 w 932733"/>
              <a:gd name="connsiteY2" fmla="*/ 47741 h 617990"/>
              <a:gd name="connsiteX3" fmla="*/ 95549 w 932733"/>
              <a:gd name="connsiteY3" fmla="*/ 572893 h 617990"/>
              <a:gd name="connsiteX4" fmla="*/ 907182 w 932733"/>
              <a:gd name="connsiteY4" fmla="*/ 525152 h 617990"/>
              <a:gd name="connsiteX5" fmla="*/ 744855 w 932733"/>
              <a:gd name="connsiteY5" fmla="*/ 0 h 6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733" h="617990">
                <a:moveTo>
                  <a:pt x="754404" y="200513"/>
                </a:moveTo>
                <a:cubicBezTo>
                  <a:pt x="795781" y="189373"/>
                  <a:pt x="837158" y="178234"/>
                  <a:pt x="725758" y="152772"/>
                </a:cubicBezTo>
                <a:cubicBezTo>
                  <a:pt x="614358" y="127310"/>
                  <a:pt x="191035" y="-22279"/>
                  <a:pt x="86000" y="47741"/>
                </a:cubicBezTo>
                <a:cubicBezTo>
                  <a:pt x="-19035" y="117761"/>
                  <a:pt x="-41315" y="493325"/>
                  <a:pt x="95549" y="572893"/>
                </a:cubicBezTo>
                <a:cubicBezTo>
                  <a:pt x="232413" y="652462"/>
                  <a:pt x="798964" y="620634"/>
                  <a:pt x="907182" y="525152"/>
                </a:cubicBezTo>
                <a:cubicBezTo>
                  <a:pt x="1015400" y="429670"/>
                  <a:pt x="744855" y="0"/>
                  <a:pt x="744855"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ectangle 6"/>
          <p:cNvSpPr>
            <a:spLocks/>
          </p:cNvSpPr>
          <p:nvPr/>
        </p:nvSpPr>
        <p:spPr bwMode="auto">
          <a:xfrm rot="21075451">
            <a:off x="251063" y="512903"/>
            <a:ext cx="4433782" cy="3499588"/>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this is just not good enough any more</a:t>
            </a:r>
            <a:endPar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endParaRPr>
          </a:p>
        </p:txBody>
      </p:sp>
      <p:pic>
        <p:nvPicPr>
          <p:cNvPr id="8" name="Picture 7" descr="Screen Shot 2014-06-30 at 11.39.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280" y="556320"/>
            <a:ext cx="7861300" cy="2108200"/>
          </a:xfrm>
          <a:prstGeom prst="rect">
            <a:avLst/>
          </a:prstGeom>
        </p:spPr>
      </p:pic>
      <p:sp>
        <p:nvSpPr>
          <p:cNvPr id="9" name="Freeform 8"/>
          <p:cNvSpPr/>
          <p:nvPr/>
        </p:nvSpPr>
        <p:spPr>
          <a:xfrm>
            <a:off x="3766096" y="4156720"/>
            <a:ext cx="932733" cy="617990"/>
          </a:xfrm>
          <a:custGeom>
            <a:avLst/>
            <a:gdLst>
              <a:gd name="connsiteX0" fmla="*/ 754404 w 932733"/>
              <a:gd name="connsiteY0" fmla="*/ 200513 h 617990"/>
              <a:gd name="connsiteX1" fmla="*/ 725758 w 932733"/>
              <a:gd name="connsiteY1" fmla="*/ 152772 h 617990"/>
              <a:gd name="connsiteX2" fmla="*/ 86000 w 932733"/>
              <a:gd name="connsiteY2" fmla="*/ 47741 h 617990"/>
              <a:gd name="connsiteX3" fmla="*/ 95549 w 932733"/>
              <a:gd name="connsiteY3" fmla="*/ 572893 h 617990"/>
              <a:gd name="connsiteX4" fmla="*/ 907182 w 932733"/>
              <a:gd name="connsiteY4" fmla="*/ 525152 h 617990"/>
              <a:gd name="connsiteX5" fmla="*/ 744855 w 932733"/>
              <a:gd name="connsiteY5" fmla="*/ 0 h 6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733" h="617990">
                <a:moveTo>
                  <a:pt x="754404" y="200513"/>
                </a:moveTo>
                <a:cubicBezTo>
                  <a:pt x="795781" y="189373"/>
                  <a:pt x="837158" y="178234"/>
                  <a:pt x="725758" y="152772"/>
                </a:cubicBezTo>
                <a:cubicBezTo>
                  <a:pt x="614358" y="127310"/>
                  <a:pt x="191035" y="-22279"/>
                  <a:pt x="86000" y="47741"/>
                </a:cubicBezTo>
                <a:cubicBezTo>
                  <a:pt x="-19035" y="117761"/>
                  <a:pt x="-41315" y="493325"/>
                  <a:pt x="95549" y="572893"/>
                </a:cubicBezTo>
                <a:cubicBezTo>
                  <a:pt x="232413" y="652462"/>
                  <a:pt x="798964" y="620634"/>
                  <a:pt x="907182" y="525152"/>
                </a:cubicBezTo>
                <a:cubicBezTo>
                  <a:pt x="1015400" y="429670"/>
                  <a:pt x="744855" y="0"/>
                  <a:pt x="744855"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681947" y="3536464"/>
            <a:ext cx="13583410" cy="3192619"/>
          </a:xfrm>
          <a:custGeom>
            <a:avLst/>
            <a:gdLst>
              <a:gd name="connsiteX0" fmla="*/ 3033710 w 13583410"/>
              <a:gd name="connsiteY0" fmla="*/ 1179043 h 3192619"/>
              <a:gd name="connsiteX1" fmla="*/ 2141952 w 13583410"/>
              <a:gd name="connsiteY1" fmla="*/ 1503318 h 3192619"/>
              <a:gd name="connsiteX2" fmla="*/ 2182487 w 13583410"/>
              <a:gd name="connsiteY2" fmla="*/ 1516830 h 3192619"/>
              <a:gd name="connsiteX3" fmla="*/ 1115080 w 13583410"/>
              <a:gd name="connsiteY3" fmla="*/ 1016905 h 3192619"/>
              <a:gd name="connsiteX4" fmla="*/ 912408 w 13583410"/>
              <a:gd name="connsiteY4" fmla="*/ 1746525 h 3192619"/>
              <a:gd name="connsiteX5" fmla="*/ 13505108 w 13583410"/>
              <a:gd name="connsiteY5" fmla="*/ 3151719 h 3192619"/>
              <a:gd name="connsiteX6" fmla="*/ 6006236 w 13583410"/>
              <a:gd name="connsiteY6" fmla="*/ 3544 h 3192619"/>
              <a:gd name="connsiteX7" fmla="*/ 1155614 w 13583410"/>
              <a:gd name="connsiteY7" fmla="*/ 2516679 h 3192619"/>
              <a:gd name="connsiteX8" fmla="*/ 1601493 w 13583410"/>
              <a:gd name="connsiteY8" fmla="*/ 1935686 h 319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3410" h="3192619">
                <a:moveTo>
                  <a:pt x="3033710" y="1179043"/>
                </a:moveTo>
                <a:lnTo>
                  <a:pt x="2141952" y="1503318"/>
                </a:lnTo>
                <a:cubicBezTo>
                  <a:pt x="2000082" y="1559616"/>
                  <a:pt x="2182487" y="1516830"/>
                  <a:pt x="2182487" y="1516830"/>
                </a:cubicBezTo>
                <a:cubicBezTo>
                  <a:pt x="2011342" y="1435761"/>
                  <a:pt x="1326760" y="978622"/>
                  <a:pt x="1115080" y="1016905"/>
                </a:cubicBezTo>
                <a:cubicBezTo>
                  <a:pt x="903400" y="1055187"/>
                  <a:pt x="-1152597" y="1390723"/>
                  <a:pt x="912408" y="1746525"/>
                </a:cubicBezTo>
                <a:cubicBezTo>
                  <a:pt x="2977413" y="2102327"/>
                  <a:pt x="12656137" y="3442216"/>
                  <a:pt x="13505108" y="3151719"/>
                </a:cubicBezTo>
                <a:cubicBezTo>
                  <a:pt x="14354079" y="2861222"/>
                  <a:pt x="8064485" y="109384"/>
                  <a:pt x="6006236" y="3544"/>
                </a:cubicBezTo>
                <a:cubicBezTo>
                  <a:pt x="3947987" y="-102296"/>
                  <a:pt x="1889738" y="2194655"/>
                  <a:pt x="1155614" y="2516679"/>
                </a:cubicBezTo>
                <a:cubicBezTo>
                  <a:pt x="421490" y="2838703"/>
                  <a:pt x="2490999" y="3277826"/>
                  <a:pt x="1601493" y="1935686"/>
                </a:cubicBezTo>
              </a:path>
            </a:pathLst>
          </a:custGeom>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Freeform 10"/>
          <p:cNvSpPr/>
          <p:nvPr/>
        </p:nvSpPr>
        <p:spPr>
          <a:xfrm>
            <a:off x="2541960" y="4660776"/>
            <a:ext cx="1241858" cy="1091322"/>
          </a:xfrm>
          <a:custGeom>
            <a:avLst/>
            <a:gdLst>
              <a:gd name="connsiteX0" fmla="*/ 1241858 w 1241858"/>
              <a:gd name="connsiteY0" fmla="*/ 0 h 1091322"/>
              <a:gd name="connsiteX1" fmla="*/ 831267 w 1241858"/>
              <a:gd name="connsiteY1" fmla="*/ 267350 h 1091322"/>
              <a:gd name="connsiteX2" fmla="*/ 19634 w 1241858"/>
              <a:gd name="connsiteY2" fmla="*/ 1059851 h 1091322"/>
              <a:gd name="connsiteX3" fmla="*/ 267898 w 1241858"/>
              <a:gd name="connsiteY3" fmla="*/ 945272 h 1091322"/>
              <a:gd name="connsiteX4" fmla="*/ 10085 w 1241858"/>
              <a:gd name="connsiteY4" fmla="*/ 1059851 h 1091322"/>
              <a:gd name="connsiteX5" fmla="*/ 48280 w 1241858"/>
              <a:gd name="connsiteY5" fmla="*/ 840242 h 109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858" h="1091322">
                <a:moveTo>
                  <a:pt x="1241858" y="0"/>
                </a:moveTo>
                <a:cubicBezTo>
                  <a:pt x="1138414" y="45354"/>
                  <a:pt x="1034971" y="90708"/>
                  <a:pt x="831267" y="267350"/>
                </a:cubicBezTo>
                <a:cubicBezTo>
                  <a:pt x="627563" y="443992"/>
                  <a:pt x="113529" y="946864"/>
                  <a:pt x="19634" y="1059851"/>
                </a:cubicBezTo>
                <a:cubicBezTo>
                  <a:pt x="-74261" y="1172838"/>
                  <a:pt x="267898" y="945272"/>
                  <a:pt x="267898" y="945272"/>
                </a:cubicBezTo>
                <a:cubicBezTo>
                  <a:pt x="266307" y="945272"/>
                  <a:pt x="46688" y="1077356"/>
                  <a:pt x="10085" y="1059851"/>
                </a:cubicBezTo>
                <a:cubicBezTo>
                  <a:pt x="-26518" y="1042346"/>
                  <a:pt x="48280" y="840242"/>
                  <a:pt x="48280" y="840242"/>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11" descr="Screen Shot 2014-06-30 at 11.39.1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44" y="5812904"/>
            <a:ext cx="4660900" cy="4178300"/>
          </a:xfrm>
          <a:prstGeom prst="rect">
            <a:avLst/>
          </a:prstGeom>
        </p:spPr>
      </p:pic>
      <p:sp>
        <p:nvSpPr>
          <p:cNvPr id="13" name="Freeform 12"/>
          <p:cNvSpPr/>
          <p:nvPr/>
        </p:nvSpPr>
        <p:spPr>
          <a:xfrm rot="21354413">
            <a:off x="6208194" y="1518417"/>
            <a:ext cx="2838522" cy="2589706"/>
          </a:xfrm>
          <a:custGeom>
            <a:avLst/>
            <a:gdLst>
              <a:gd name="connsiteX0" fmla="*/ 0 w 1002605"/>
              <a:gd name="connsiteY0" fmla="*/ 1524627 h 1524627"/>
              <a:gd name="connsiteX1" fmla="*/ 544271 w 1002605"/>
              <a:gd name="connsiteY1" fmla="*/ 980380 h 1524627"/>
              <a:gd name="connsiteX2" fmla="*/ 907119 w 1002605"/>
              <a:gd name="connsiteY2" fmla="*/ 44655 h 1524627"/>
              <a:gd name="connsiteX3" fmla="*/ 782987 w 1002605"/>
              <a:gd name="connsiteY3" fmla="*/ 140137 h 1524627"/>
              <a:gd name="connsiteX4" fmla="*/ 926216 w 1002605"/>
              <a:gd name="connsiteY4" fmla="*/ 54203 h 1524627"/>
              <a:gd name="connsiteX5" fmla="*/ 1002605 w 1002605"/>
              <a:gd name="connsiteY5" fmla="*/ 187878 h 152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605" h="1524627">
                <a:moveTo>
                  <a:pt x="0" y="1524627"/>
                </a:moveTo>
                <a:cubicBezTo>
                  <a:pt x="196542" y="1375834"/>
                  <a:pt x="393085" y="1227042"/>
                  <a:pt x="544271" y="980380"/>
                </a:cubicBezTo>
                <a:cubicBezTo>
                  <a:pt x="695458" y="733718"/>
                  <a:pt x="867333" y="184695"/>
                  <a:pt x="907119" y="44655"/>
                </a:cubicBezTo>
                <a:cubicBezTo>
                  <a:pt x="946905" y="-95385"/>
                  <a:pt x="779804" y="138546"/>
                  <a:pt x="782987" y="140137"/>
                </a:cubicBezTo>
                <a:cubicBezTo>
                  <a:pt x="786170" y="141728"/>
                  <a:pt x="889613" y="46246"/>
                  <a:pt x="926216" y="54203"/>
                </a:cubicBezTo>
                <a:cubicBezTo>
                  <a:pt x="962819" y="62160"/>
                  <a:pt x="982712" y="125019"/>
                  <a:pt x="1002605" y="18787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408919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to happen?</a:t>
            </a:r>
            <a:endParaRPr lang="en-US" dirty="0"/>
          </a:p>
        </p:txBody>
      </p:sp>
      <p:sp>
        <p:nvSpPr>
          <p:cNvPr id="3" name="Content Placeholder 2"/>
          <p:cNvSpPr>
            <a:spLocks noGrp="1"/>
          </p:cNvSpPr>
          <p:nvPr>
            <p:ph idx="1"/>
          </p:nvPr>
        </p:nvSpPr>
        <p:spPr/>
        <p:txBody>
          <a:bodyPr/>
          <a:lstStyle/>
          <a:p>
            <a:r>
              <a:rPr lang="en-US" sz="3600" dirty="0" smtClean="0"/>
              <a:t>The local name management infrastructure should support the use of DNSSEC in all aspects of name management</a:t>
            </a:r>
          </a:p>
          <a:p>
            <a:endParaRPr lang="en-US" sz="3600" dirty="0" smtClean="0"/>
          </a:p>
          <a:p>
            <a:pPr marL="762000" lvl="1" indent="0">
              <a:buNone/>
            </a:pPr>
            <a:endParaRPr lang="en-US" sz="3600" dirty="0"/>
          </a:p>
        </p:txBody>
      </p:sp>
    </p:spTree>
    <p:extLst>
      <p:ext uri="{BB962C8B-B14F-4D97-AF65-F5344CB8AC3E}">
        <p14:creationId xmlns:p14="http://schemas.microsoft.com/office/powerpoint/2010/main" val="16301200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to happen?</a:t>
            </a:r>
            <a:endParaRPr lang="en-US" dirty="0"/>
          </a:p>
        </p:txBody>
      </p:sp>
      <p:sp>
        <p:nvSpPr>
          <p:cNvPr id="3" name="Content Placeholder 2"/>
          <p:cNvSpPr>
            <a:spLocks noGrp="1"/>
          </p:cNvSpPr>
          <p:nvPr>
            <p:ph idx="1"/>
          </p:nvPr>
        </p:nvSpPr>
        <p:spPr/>
        <p:txBody>
          <a:bodyPr/>
          <a:lstStyle/>
          <a:p>
            <a:r>
              <a:rPr lang="en-US" sz="3600" dirty="0" smtClean="0"/>
              <a:t>The local name management infrastructure should support the use of DNSSEC in all aspects of name management</a:t>
            </a:r>
          </a:p>
          <a:p>
            <a:r>
              <a:rPr lang="en-US" sz="3600" dirty="0" smtClean="0"/>
              <a:t>ISPs should add DNSSEC validation to their forwarding resolvers</a:t>
            </a:r>
          </a:p>
          <a:p>
            <a:endParaRPr lang="en-US" sz="3600" dirty="0" smtClean="0"/>
          </a:p>
          <a:p>
            <a:pPr marL="762000" lvl="1" indent="0">
              <a:buNone/>
            </a:pPr>
            <a:endParaRPr lang="en-US" sz="3600" dirty="0"/>
          </a:p>
        </p:txBody>
      </p:sp>
    </p:spTree>
    <p:extLst>
      <p:ext uri="{BB962C8B-B14F-4D97-AF65-F5344CB8AC3E}">
        <p14:creationId xmlns:p14="http://schemas.microsoft.com/office/powerpoint/2010/main" val="2250521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7-09 at 8.37.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500"/>
            <a:ext cx="13004800" cy="8094953"/>
          </a:xfrm>
          <a:prstGeom prst="rect">
            <a:avLst/>
          </a:prstGeom>
        </p:spPr>
      </p:pic>
    </p:spTree>
    <p:extLst>
      <p:ext uri="{BB962C8B-B14F-4D97-AF65-F5344CB8AC3E}">
        <p14:creationId xmlns:p14="http://schemas.microsoft.com/office/powerpoint/2010/main" val="2732307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7-09 at 8.38.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8300"/>
            <a:ext cx="13004800" cy="6465899"/>
          </a:xfrm>
          <a:prstGeom prst="rect">
            <a:avLst/>
          </a:prstGeom>
        </p:spPr>
      </p:pic>
    </p:spTree>
    <p:extLst>
      <p:ext uri="{BB962C8B-B14F-4D97-AF65-F5344CB8AC3E}">
        <p14:creationId xmlns:p14="http://schemas.microsoft.com/office/powerpoint/2010/main" val="25427431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7-09 at 8.39.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8029"/>
            <a:ext cx="13004800" cy="7505195"/>
          </a:xfrm>
          <a:prstGeom prst="rect">
            <a:avLst/>
          </a:prstGeom>
        </p:spPr>
      </p:pic>
    </p:spTree>
    <p:extLst>
      <p:ext uri="{BB962C8B-B14F-4D97-AF65-F5344CB8AC3E}">
        <p14:creationId xmlns:p14="http://schemas.microsoft.com/office/powerpoint/2010/main" val="27872852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to happen?</a:t>
            </a:r>
            <a:endParaRPr lang="en-US" dirty="0"/>
          </a:p>
        </p:txBody>
      </p:sp>
      <p:sp>
        <p:nvSpPr>
          <p:cNvPr id="3" name="Content Placeholder 2"/>
          <p:cNvSpPr>
            <a:spLocks noGrp="1"/>
          </p:cNvSpPr>
          <p:nvPr>
            <p:ph idx="1"/>
          </p:nvPr>
        </p:nvSpPr>
        <p:spPr/>
        <p:txBody>
          <a:bodyPr/>
          <a:lstStyle/>
          <a:p>
            <a:r>
              <a:rPr lang="en-US" sz="3600" dirty="0" smtClean="0"/>
              <a:t>The local name management infrastructure should support the use of DNSSEC in all aspects of name management</a:t>
            </a:r>
          </a:p>
          <a:p>
            <a:r>
              <a:rPr lang="en-US" sz="3600" dirty="0" smtClean="0"/>
              <a:t>ISPs should add DNSSEC validation to their forwarding resolvers</a:t>
            </a:r>
          </a:p>
          <a:p>
            <a:r>
              <a:rPr lang="en-US" sz="3600" dirty="0" smtClean="0"/>
              <a:t>And if you want to push it a bit in the right direction...</a:t>
            </a:r>
          </a:p>
          <a:p>
            <a:pPr marL="1206500" lvl="2" indent="0">
              <a:buNone/>
            </a:pPr>
            <a:r>
              <a:rPr lang="en-US" sz="3600" dirty="0" smtClean="0"/>
              <a:t>For secure named services using a domain name certificate, add the Issuer’s public CA cert as a DANE record into your DNSSEC-signed zone</a:t>
            </a:r>
          </a:p>
          <a:p>
            <a:endParaRPr lang="en-US" sz="3600" dirty="0" smtClean="0"/>
          </a:p>
        </p:txBody>
      </p:sp>
    </p:spTree>
    <p:extLst>
      <p:ext uri="{BB962C8B-B14F-4D97-AF65-F5344CB8AC3E}">
        <p14:creationId xmlns:p14="http://schemas.microsoft.com/office/powerpoint/2010/main" val="3338048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rot="1221638">
            <a:off x="7580796" y="2216554"/>
            <a:ext cx="4102100" cy="1968500"/>
          </a:xfrm>
          <a:prstGeom prst="rect">
            <a:avLst/>
          </a:prstGeom>
          <a:solidFill>
            <a:schemeClr val="accent1"/>
          </a:solidFill>
          <a:ln>
            <a:noFill/>
          </a:ln>
          <a:effectLst>
            <a:outerShdw blurRad="76200" dist="50800" dir="4380026"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3500" dirty="0" smtClean="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That’s </a:t>
            </a:r>
            <a:r>
              <a:rPr lang="en-US" sz="35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it!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Longer Version…</a:t>
            </a:r>
            <a:endParaRPr lang="en-US" dirty="0"/>
          </a:p>
        </p:txBody>
      </p:sp>
      <p:sp>
        <p:nvSpPr>
          <p:cNvPr id="4" name="Rectangle 3"/>
          <p:cNvSpPr/>
          <p:nvPr/>
        </p:nvSpPr>
        <p:spPr>
          <a:xfrm>
            <a:off x="4846216" y="8621216"/>
            <a:ext cx="9073008" cy="276999"/>
          </a:xfrm>
          <a:prstGeom prst="rect">
            <a:avLst/>
          </a:prstGeom>
        </p:spPr>
        <p:txBody>
          <a:bodyPr wrap="square">
            <a:spAutoFit/>
          </a:bodyPr>
          <a:lstStyle/>
          <a:p>
            <a:r>
              <a:rPr lang="en-US" sz="1200" dirty="0"/>
              <a:t>https://</a:t>
            </a:r>
            <a:r>
              <a:rPr lang="en-US" sz="1200" dirty="0" err="1"/>
              <a:t>www.flickr.com</a:t>
            </a:r>
            <a:r>
              <a:rPr lang="en-US" sz="1200" dirty="0"/>
              <a:t>/photos/hyper7/7287993694</a:t>
            </a:r>
          </a:p>
        </p:txBody>
      </p:sp>
      <p:pic>
        <p:nvPicPr>
          <p:cNvPr id="6" name="Picture 5" descr="Screen Shot 2014-06-30 at 3.27.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824" y="1880593"/>
            <a:ext cx="10333732" cy="6741095"/>
          </a:xfrm>
          <a:prstGeom prst="rect">
            <a:avLst/>
          </a:prstGeom>
        </p:spPr>
      </p:pic>
    </p:spTree>
    <p:extLst>
      <p:ext uri="{BB962C8B-B14F-4D97-AF65-F5344CB8AC3E}">
        <p14:creationId xmlns:p14="http://schemas.microsoft.com/office/powerpoint/2010/main" val="4237097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03200"/>
            <a:ext cx="12750800" cy="99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6626" name="Rectangle 2"/>
          <p:cNvSpPr>
            <a:spLocks/>
          </p:cNvSpPr>
          <p:nvPr/>
        </p:nvSpPr>
        <p:spPr bwMode="auto">
          <a:xfrm rot="682910">
            <a:off x="5745163" y="334963"/>
            <a:ext cx="3632200" cy="24384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 Certificate Authority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03200"/>
            <a:ext cx="12750800" cy="99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26627" name="Group 5"/>
          <p:cNvGrpSpPr>
            <a:grpSpLocks/>
          </p:cNvGrpSpPr>
          <p:nvPr/>
        </p:nvGrpSpPr>
        <p:grpSpPr bwMode="auto">
          <a:xfrm>
            <a:off x="8367713" y="5630863"/>
            <a:ext cx="2844800" cy="952500"/>
            <a:chOff x="0" y="0"/>
            <a:chExt cx="1792" cy="600"/>
          </a:xfrm>
        </p:grpSpPr>
        <p:sp>
          <p:nvSpPr>
            <p:cNvPr id="26628" name="Freeform 3"/>
            <p:cNvSpPr>
              <a:spLocks/>
            </p:cNvSpPr>
            <p:nvPr/>
          </p:nvSpPr>
          <p:spPr bwMode="auto">
            <a:xfrm>
              <a:off x="32" y="32"/>
              <a:ext cx="1724" cy="535"/>
            </a:xfrm>
            <a:custGeom>
              <a:avLst/>
              <a:gdLst>
                <a:gd name="T0" fmla="*/ 0 w 21503"/>
                <a:gd name="T1" fmla="*/ 0 h 16469"/>
                <a:gd name="T2" fmla="*/ 0 w 21503"/>
                <a:gd name="T3" fmla="*/ 0 h 16469"/>
                <a:gd name="T4" fmla="*/ 0 w 21503"/>
                <a:gd name="T5" fmla="*/ 0 h 16469"/>
                <a:gd name="T6" fmla="*/ 0 w 21503"/>
                <a:gd name="T7" fmla="*/ 0 h 164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03" h="16469">
                  <a:moveTo>
                    <a:pt x="21503" y="3591"/>
                  </a:moveTo>
                  <a:cubicBezTo>
                    <a:pt x="15362" y="-4765"/>
                    <a:pt x="80" y="3474"/>
                    <a:pt x="3" y="8016"/>
                  </a:cubicBezTo>
                  <a:cubicBezTo>
                    <a:pt x="-97" y="13884"/>
                    <a:pt x="2399" y="16074"/>
                    <a:pt x="8103" y="16457"/>
                  </a:cubicBezTo>
                  <a:cubicBezTo>
                    <a:pt x="13726" y="16835"/>
                    <a:pt x="19964" y="8016"/>
                    <a:pt x="19964" y="801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pic>
          <p:nvPicPr>
            <p:cNvPr id="26629"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2"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7" name="Rectangle 2"/>
          <p:cNvSpPr>
            <a:spLocks/>
          </p:cNvSpPr>
          <p:nvPr/>
        </p:nvSpPr>
        <p:spPr bwMode="auto">
          <a:xfrm rot="682910">
            <a:off x="5745163" y="334963"/>
            <a:ext cx="3632200" cy="24384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 Certificate Authority</a:t>
            </a:r>
          </a:p>
        </p:txBody>
      </p:sp>
      <p:sp>
        <p:nvSpPr>
          <p:cNvPr id="27650" name="Rectangle 2"/>
          <p:cNvSpPr>
            <a:spLocks/>
          </p:cNvSpPr>
          <p:nvPr/>
        </p:nvSpPr>
        <p:spPr bwMode="auto">
          <a:xfrm rot="-174734">
            <a:off x="6062663" y="982663"/>
            <a:ext cx="3632200" cy="24384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A Bankrupt Certificate Authority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00424">
            <a:off x="-2159000" y="-669925"/>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7650" name="Rectangle 2"/>
          <p:cNvSpPr>
            <a:spLocks/>
          </p:cNvSpPr>
          <p:nvPr/>
        </p:nvSpPr>
        <p:spPr bwMode="auto">
          <a:xfrm>
            <a:off x="8158163" y="8439150"/>
            <a:ext cx="32289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100">
                <a:solidFill>
                  <a:schemeClr val="tx1"/>
                </a:solidFill>
                <a:ea typeface="ＭＳ Ｐゴシック" charset="0"/>
                <a:cs typeface="ＭＳ Ｐゴシック" charset="0"/>
              </a:rPr>
              <a:t>International Herald Tribune </a:t>
            </a:r>
          </a:p>
          <a:p>
            <a:r>
              <a:rPr lang="en-US" sz="2100">
                <a:solidFill>
                  <a:schemeClr val="tx1"/>
                </a:solidFill>
                <a:ea typeface="ＭＳ Ｐゴシック" charset="0"/>
                <a:cs typeface="ＭＳ Ｐゴシック" charset="0"/>
              </a:rPr>
              <a:t>Sep 13, 2011 Front Page</a:t>
            </a:r>
          </a:p>
        </p:txBody>
      </p:sp>
      <p:sp>
        <p:nvSpPr>
          <p:cNvPr id="28675" name="Rectangle 3"/>
          <p:cNvSpPr>
            <a:spLocks/>
          </p:cNvSpPr>
          <p:nvPr/>
        </p:nvSpPr>
        <p:spPr bwMode="auto">
          <a:xfrm rot="21425266">
            <a:off x="9856788" y="268288"/>
            <a:ext cx="2882900" cy="17018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Front-Page News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p:cNvSpPr>
          <p:nvPr/>
        </p:nvSpPr>
        <p:spPr bwMode="auto">
          <a:xfrm rot="682910">
            <a:off x="8539163" y="893763"/>
            <a:ext cx="3632200" cy="2438400"/>
          </a:xfrm>
          <a:prstGeom prst="rect">
            <a:avLst/>
          </a:prstGeom>
          <a:solidFill>
            <a:schemeClr val="accent1"/>
          </a:solidFill>
          <a:ln>
            <a:noFill/>
          </a:ln>
          <a:effectLst>
            <a:outerShdw blurRad="76200" dist="50799" dir="7319979" algn="ctr" rotWithShape="0">
              <a:schemeClr val="bg2">
                <a:alpha val="50000"/>
              </a:schemeClr>
            </a:outerShdw>
          </a:effectLst>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defRPr/>
            </a:pPr>
            <a:r>
              <a:rPr lang="en-US" sz="4000" dirty="0">
                <a:solidFill>
                  <a:schemeClr val="tx1"/>
                </a:solidFill>
                <a:effectLst>
                  <a:outerShdw blurRad="38100" dist="38100" dir="2700000" algn="tl">
                    <a:srgbClr val="FFFFFF"/>
                  </a:outerShdw>
                </a:effectLst>
                <a:latin typeface="Bradley Hand ITC TT-Bold" charset="0"/>
                <a:ea typeface="ＭＳ Ｐゴシック" charset="0"/>
                <a:cs typeface="Bradley Hand ITC TT-Bold" charset="0"/>
                <a:sym typeface="Bradley Hand ITC TT-Bold" charset="0"/>
              </a:rPr>
              <a:t>What went wrong?</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515938"/>
            <a:ext cx="5613400" cy="7467600"/>
          </a:xfrm>
          <a:prstGeom prst="rect">
            <a:avLst/>
          </a:prstGeom>
          <a:noFill/>
          <a:ln>
            <a:noFill/>
          </a:ln>
          <a:effectLst>
            <a:outerShdw blurRad="101600" dist="3174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6867" name="Rectangle 3"/>
          <p:cNvSpPr>
            <a:spLocks/>
          </p:cNvSpPr>
          <p:nvPr/>
        </p:nvSpPr>
        <p:spPr bwMode="auto">
          <a:xfrm>
            <a:off x="876300" y="8318500"/>
            <a:ext cx="59055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r>
              <a:rPr lang="en-US" sz="2200" u="sng">
                <a:solidFill>
                  <a:schemeClr val="tx1"/>
                </a:solidFill>
                <a:ea typeface="ＭＳ Ｐゴシック" charset="0"/>
                <a:cs typeface="ＭＳ Ｐゴシック" charset="0"/>
                <a:hlinkClick r:id="rId3"/>
              </a:rPr>
              <a:t>http://www.diginotar.nl/Portals/7/Persberichten/Operation%20Black%20Tulip%20v1.0a.pdf</a:t>
            </a:r>
            <a:endParaRPr lang="en-US" sz="2200" u="sng">
              <a:solidFill>
                <a:schemeClr val="tx1"/>
              </a:solidFill>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5.xml.rels><?xml version="1.0" encoding="UTF-8" standalone="yes"?>
<Relationships xmlns="http://schemas.openxmlformats.org/package/2006/relationships"><Relationship Id="rId1" Type="http://schemas.openxmlformats.org/officeDocument/2006/relationships/image" Target="../media/image1.png"/></Relationships>
</file>

<file path=ppt/theme/_rels/theme16.xml.rels><?xml version="1.0" encoding="UTF-8" standalone="yes"?>
<Relationships xmlns="http://schemas.openxmlformats.org/package/2006/relationships"><Relationship Id="rId1" Type="http://schemas.openxmlformats.org/officeDocument/2006/relationships/image" Target="../media/image1.png"/></Relationships>
</file>

<file path=ppt/theme/_rels/theme17.xml.rels><?xml version="1.0" encoding="UTF-8" standalone="yes"?>
<Relationships xmlns="http://schemas.openxmlformats.org/package/2006/relationships"><Relationship Id="rId1" Type="http://schemas.openxmlformats.org/officeDocument/2006/relationships/image" Target="../media/image1.png"/></Relationships>
</file>

<file path=ppt/theme/_rels/theme18.xml.rels><?xml version="1.0" encoding="UTF-8" standalone="yes"?>
<Relationships xmlns="http://schemas.openxmlformats.org/package/2006/relationships"><Relationship Id="rId1" Type="http://schemas.openxmlformats.org/officeDocument/2006/relationships/image" Target="../media/image1.png"/></Relationships>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20.xml.rels><?xml version="1.0" encoding="UTF-8" standalone="yes"?>
<Relationships xmlns="http://schemas.openxmlformats.org/package/2006/relationships"><Relationship Id="rId1" Type="http://schemas.openxmlformats.org/officeDocument/2006/relationships/image" Target="../media/image1.png"/></Relationships>
</file>

<file path=ppt/theme/_rels/theme2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nk">
  <a:themeElements>
    <a:clrScheme name="">
      <a:dk1>
        <a:srgbClr val="000000"/>
      </a:dk1>
      <a:lt1>
        <a:srgbClr val="FFFFFF"/>
      </a:lt1>
      <a:dk2>
        <a:srgbClr val="000000"/>
      </a:dk2>
      <a:lt2>
        <a:srgbClr val="000000"/>
      </a:lt2>
      <a:accent1>
        <a:srgbClr val="FFFCAB"/>
      </a:accent1>
      <a:accent2>
        <a:srgbClr val="333399"/>
      </a:accent2>
      <a:accent3>
        <a:srgbClr val="FFFFFF"/>
      </a:accent3>
      <a:accent4>
        <a:srgbClr val="000000"/>
      </a:accent4>
      <a:accent5>
        <a:srgbClr val="FFFDD2"/>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Questions">
  <a:themeElements>
    <a:clrScheme nam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uestion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4491</TotalTime>
  <Pages>0</Pages>
  <Words>1865</Words>
  <Characters>0</Characters>
  <Application>Microsoft Macintosh PowerPoint</Application>
  <PresentationFormat>Custom</PresentationFormat>
  <Lines>0</Lines>
  <Paragraphs>215</Paragraphs>
  <Slides>49</Slides>
  <Notes>4</Notes>
  <HiddenSlides>0</HiddenSlides>
  <MMClips>0</MMClips>
  <ScaleCrop>false</ScaleCrop>
  <HeadingPairs>
    <vt:vector size="4" baseType="variant">
      <vt:variant>
        <vt:lpstr>Theme</vt:lpstr>
      </vt:variant>
      <vt:variant>
        <vt:i4>21</vt:i4>
      </vt:variant>
      <vt:variant>
        <vt:lpstr>Slide Titles</vt:lpstr>
      </vt:variant>
      <vt:variant>
        <vt:i4>49</vt:i4>
      </vt:variant>
    </vt:vector>
  </HeadingPairs>
  <TitlesOfParts>
    <vt:vector size="70" baseType="lpstr">
      <vt:lpstr>Blank</vt:lpstr>
      <vt:lpstr>Title - Center</vt:lpstr>
      <vt:lpstr>Title &amp; Subtitle</vt:lpstr>
      <vt:lpstr>Photo - Horizontal</vt:lpstr>
      <vt:lpstr>Photo - Horizontal Reflection</vt:lpstr>
      <vt:lpstr>Photo - Vertical</vt:lpstr>
      <vt:lpstr>Photo - Vertical Reflection</vt:lpstr>
      <vt:lpstr>Title - Top</vt:lpstr>
      <vt:lpstr>Bullets</vt:lpstr>
      <vt:lpstr>Title &amp; Bullets - Left</vt:lpstr>
      <vt:lpstr>Title &amp; Bullets - 2 Column</vt:lpstr>
      <vt:lpstr>Title &amp; Bullets - Right</vt:lpstr>
      <vt:lpstr>Title, Bullets &amp; Photo</vt:lpstr>
      <vt:lpstr>Questions</vt:lpstr>
      <vt:lpstr>2_Blank</vt:lpstr>
      <vt:lpstr>3_Blank</vt:lpstr>
      <vt:lpstr>4_Blank</vt:lpstr>
      <vt:lpstr>5_Blank</vt:lpstr>
      <vt:lpstr>6_Blank</vt:lpstr>
      <vt:lpstr>7_Blank</vt:lpstr>
      <vt:lpstr>Title &amp; Bullets</vt:lpstr>
      <vt:lpstr>Dane?</vt:lpstr>
      <vt:lpstr>PowerPoint Presentation</vt:lpstr>
      <vt:lpstr>PowerPoint Presentation</vt:lpstr>
      <vt:lpstr>PowerPoint Presentation</vt:lpstr>
      <vt:lpstr>The Longer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problems:</vt:lpstr>
      <vt:lpstr>How could it happen?</vt:lpstr>
      <vt:lpstr>Why could it happen?</vt:lpstr>
      <vt:lpstr>This is broken!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needs to happen?</vt:lpstr>
      <vt:lpstr>What needs to happen?</vt:lpstr>
      <vt:lpstr>PowerPoint Presentation</vt:lpstr>
      <vt:lpstr>PowerPoint Presentation</vt:lpstr>
      <vt:lpstr>PowerPoint Presentation</vt:lpstr>
      <vt:lpstr>What needs to happen?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Geoff Huston</cp:lastModifiedBy>
  <cp:revision>67</cp:revision>
  <dcterms:modified xsi:type="dcterms:W3CDTF">2014-07-08T23:48:42Z</dcterms:modified>
</cp:coreProperties>
</file>