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305" r:id="rId4"/>
    <p:sldId id="300" r:id="rId5"/>
    <p:sldId id="317" r:id="rId6"/>
    <p:sldId id="320" r:id="rId7"/>
    <p:sldId id="342" r:id="rId8"/>
    <p:sldId id="343" r:id="rId9"/>
    <p:sldId id="323" r:id="rId10"/>
    <p:sldId id="324" r:id="rId11"/>
    <p:sldId id="325" r:id="rId12"/>
    <p:sldId id="326" r:id="rId13"/>
    <p:sldId id="328" r:id="rId14"/>
    <p:sldId id="344" r:id="rId15"/>
    <p:sldId id="339" r:id="rId16"/>
    <p:sldId id="345" r:id="rId17"/>
    <p:sldId id="347" r:id="rId18"/>
    <p:sldId id="346" r:id="rId19"/>
    <p:sldId id="332" r:id="rId20"/>
    <p:sldId id="336" r:id="rId21"/>
    <p:sldId id="337" r:id="rId22"/>
    <p:sldId id="334" r:id="rId23"/>
    <p:sldId id="340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804F-DBF0-F542-A28E-7259D5C88FEF}" type="datetimeFigureOut">
              <a:rPr lang="en-US" smtClean="0"/>
              <a:t>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873C-7FF3-384B-BA08-FF4F5148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6600" dirty="0" smtClean="0"/>
              <a:t>Measuring DNSSEC 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617732"/>
            <a:ext cx="6400800" cy="124842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hnbergHand"/>
                <a:cs typeface="AhnbergHand"/>
              </a:rPr>
              <a:t>APNIC Labs, 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hnbergHand"/>
                <a:cs typeface="AhnbergHand"/>
              </a:rPr>
              <a:t>June 2014</a:t>
            </a:r>
          </a:p>
        </p:txBody>
      </p:sp>
      <p:sp>
        <p:nvSpPr>
          <p:cNvPr id="4" name="Oval 3"/>
          <p:cNvSpPr/>
          <p:nvPr/>
        </p:nvSpPr>
        <p:spPr>
          <a:xfrm>
            <a:off x="515510" y="1961673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2172" y="3424422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58200" y="1961673"/>
            <a:ext cx="0" cy="1462749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85801" y="2130427"/>
            <a:ext cx="1114611" cy="75322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1" y="2883647"/>
            <a:ext cx="1114611" cy="716803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624384" y="2707619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is it that 9.6</a:t>
            </a:r>
            <a:r>
              <a:rPr lang="en-US" sz="2800" b="1" dirty="0" smtClean="0">
                <a:latin typeface="+mn-lt"/>
                <a:cs typeface="Comic Sans MS"/>
              </a:rPr>
              <a:t>%</a:t>
            </a:r>
            <a:r>
              <a:rPr lang="en-US" sz="2800" dirty="0" smtClean="0">
                <a:latin typeface="+mn-lt"/>
              </a:rPr>
              <a:t> of users performing DNSSEC validation is about 4 times the number of users who are capable of using IPv6?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55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Google’s P-DNS a Factor?</a:t>
            </a:r>
            <a:endParaRPr lang="en-US" dirty="0"/>
          </a:p>
        </p:txBody>
      </p:sp>
      <p:pic>
        <p:nvPicPr>
          <p:cNvPr id="5" name="Picture 4" descr="Screen Shot 2013-10-11 at 4.3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88" y="1370235"/>
            <a:ext cx="6143065" cy="53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observation from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6" y="1430264"/>
            <a:ext cx="899712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Clients who used Google’s Public DNS servers: </a:t>
            </a:r>
            <a:r>
              <a:rPr lang="en-US" b="1" dirty="0" smtClean="0">
                <a:solidFill>
                  <a:srgbClr val="984807"/>
                </a:solidFill>
                <a:latin typeface="+mn-lt"/>
              </a:rPr>
              <a:t>16</a:t>
            </a:r>
            <a:r>
              <a:rPr lang="en-US" b="1" dirty="0" smtClean="0">
                <a:solidFill>
                  <a:srgbClr val="984807"/>
                </a:solidFill>
                <a:latin typeface="+mn-lt"/>
                <a:cs typeface="Comic Sans MS"/>
              </a:rPr>
              <a:t>%</a:t>
            </a:r>
            <a:endParaRPr lang="en-US" dirty="0" smtClean="0">
              <a:solidFill>
                <a:srgbClr val="984807"/>
              </a:solidFill>
              <a:latin typeface="+mn-lt"/>
              <a:cs typeface="Max's Handwritin"/>
            </a:endParaRPr>
          </a:p>
        </p:txBody>
      </p:sp>
      <p:pic>
        <p:nvPicPr>
          <p:cNvPr id="4" name="Picture 3" descr="Screen Shot 2014-06-03 at 1.4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" y="2319069"/>
            <a:ext cx="8043903" cy="425807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810449" y="2688569"/>
            <a:ext cx="955065" cy="799695"/>
          </a:xfrm>
          <a:custGeom>
            <a:avLst/>
            <a:gdLst>
              <a:gd name="connsiteX0" fmla="*/ 909835 w 955065"/>
              <a:gd name="connsiteY0" fmla="*/ 289865 h 799695"/>
              <a:gd name="connsiteX1" fmla="*/ 319539 w 955065"/>
              <a:gd name="connsiteY1" fmla="*/ 3649 h 799695"/>
              <a:gd name="connsiteX2" fmla="*/ 6503 w 955065"/>
              <a:gd name="connsiteY2" fmla="*/ 468750 h 799695"/>
              <a:gd name="connsiteX3" fmla="*/ 167493 w 955065"/>
              <a:gd name="connsiteY3" fmla="*/ 799687 h 799695"/>
              <a:gd name="connsiteX4" fmla="*/ 838284 w 955065"/>
              <a:gd name="connsiteY4" fmla="*/ 459805 h 799695"/>
              <a:gd name="connsiteX5" fmla="*/ 954554 w 955065"/>
              <a:gd name="connsiteY5" fmla="*/ 227255 h 7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065" h="799695">
                <a:moveTo>
                  <a:pt x="909835" y="289865"/>
                </a:moveTo>
                <a:cubicBezTo>
                  <a:pt x="689964" y="131850"/>
                  <a:pt x="470094" y="-26165"/>
                  <a:pt x="319539" y="3649"/>
                </a:cubicBezTo>
                <a:cubicBezTo>
                  <a:pt x="168984" y="33463"/>
                  <a:pt x="31844" y="336077"/>
                  <a:pt x="6503" y="468750"/>
                </a:cubicBezTo>
                <a:cubicBezTo>
                  <a:pt x="-18838" y="601423"/>
                  <a:pt x="28863" y="801178"/>
                  <a:pt x="167493" y="799687"/>
                </a:cubicBezTo>
                <a:cubicBezTo>
                  <a:pt x="306123" y="798196"/>
                  <a:pt x="707107" y="555210"/>
                  <a:pt x="838284" y="459805"/>
                </a:cubicBezTo>
                <a:cubicBezTo>
                  <a:pt x="969461" y="364400"/>
                  <a:pt x="954554" y="227255"/>
                  <a:pt x="954554" y="22725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06213" y="1907521"/>
            <a:ext cx="434601" cy="838362"/>
          </a:xfrm>
          <a:custGeom>
            <a:avLst/>
            <a:gdLst>
              <a:gd name="connsiteX0" fmla="*/ 172586 w 434601"/>
              <a:gd name="connsiteY0" fmla="*/ 838362 h 838362"/>
              <a:gd name="connsiteX1" fmla="*/ 431958 w 434601"/>
              <a:gd name="connsiteY1" fmla="*/ 319596 h 838362"/>
              <a:gd name="connsiteX2" fmla="*/ 29484 w 434601"/>
              <a:gd name="connsiteY2" fmla="*/ 24436 h 838362"/>
              <a:gd name="connsiteX3" fmla="*/ 29484 w 434601"/>
              <a:gd name="connsiteY3" fmla="*/ 176488 h 838362"/>
              <a:gd name="connsiteX4" fmla="*/ 20540 w 434601"/>
              <a:gd name="connsiteY4" fmla="*/ 15492 h 838362"/>
              <a:gd name="connsiteX5" fmla="*/ 217305 w 434601"/>
              <a:gd name="connsiteY5" fmla="*/ 15492 h 8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01" h="838362">
                <a:moveTo>
                  <a:pt x="172586" y="838362"/>
                </a:moveTo>
                <a:cubicBezTo>
                  <a:pt x="314197" y="646806"/>
                  <a:pt x="455808" y="455250"/>
                  <a:pt x="431958" y="319596"/>
                </a:cubicBezTo>
                <a:cubicBezTo>
                  <a:pt x="408108" y="183942"/>
                  <a:pt x="96563" y="48287"/>
                  <a:pt x="29484" y="24436"/>
                </a:cubicBezTo>
                <a:cubicBezTo>
                  <a:pt x="-37595" y="585"/>
                  <a:pt x="30975" y="177979"/>
                  <a:pt x="29484" y="176488"/>
                </a:cubicBezTo>
                <a:cubicBezTo>
                  <a:pt x="27993" y="174997"/>
                  <a:pt x="-10763" y="42325"/>
                  <a:pt x="20540" y="15492"/>
                </a:cubicBezTo>
                <a:cubicBezTo>
                  <a:pt x="51843" y="-11341"/>
                  <a:pt x="134574" y="2075"/>
                  <a:pt x="217305" y="154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Google’s P-DNS a Factor?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680" y="1243245"/>
            <a:ext cx="7843760" cy="511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 smtClean="0">
                <a:latin typeface="Menlo Regular"/>
                <a:cs typeface="Menlo Regular"/>
              </a:rPr>
              <a:t>Rank CC    Tests   Validating  Mixed      Not     Google   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	SE	 37,684	 72.98%	 4.08%	22.94%	 5.00%	Sweden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2	YE	  6,400	 66.78%	 9.38%	23.84%	12.92%	Yemen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3	SI	 56,14Ω	 55.50%	 6.23%	38.27%	 7.04%	Slovenia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4	EE	 30,926	 55.33%	 5.20%	39.47%	 3.82%	Estonia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5	AG	  2,362	 51.06%	 6.90%	42.04%	 9.95%	Antigua and Barbuda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6	DK	 17,499	 45.36%	 7.71%	46.93%	 6.56%	Denmark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7	VN	974,737	 44.69%	13.00%	42.31%	59.37%	Vietnam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8	IQ	145,345	 a1.46%	18.81%	39.73%	34.62%	Iraq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9	RO	556,795	 41.21%	 5.81%	52.98%	 6.19%	Romania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10	CZ	104,307	 34.13%	10.98%	54.90%	16.07%	Czech Republic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11	PL	281,979	 33.21%	8.46%	58.33%	10.15%	Poland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12	BB	  7,601	 32.89%	 1.75%	65.36%	 3.38%	Barbados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13	CO </a:t>
            </a:r>
            <a:r>
              <a:rPr lang="en-US" sz="1200" dirty="0" smtClean="0">
                <a:latin typeface="Menlo Regular"/>
                <a:cs typeface="Menlo Regular"/>
              </a:rPr>
              <a:t>1,010,663</a:t>
            </a:r>
            <a:r>
              <a:rPr lang="en-US" sz="1200" dirty="0">
                <a:latin typeface="Menlo Regular"/>
                <a:cs typeface="Menlo Regular"/>
              </a:rPr>
              <a:t>	 31.38%	 2.55%	66.07%	 6.39%	Colombia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14	FJ	  2,898	 30.06%	26.74%	43.20%	30.40%	Fiji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15	FI	 25,556	 29.79%	 2.74%	67.47%	 2.17%	Finland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16	GH	 11,979	 29.09%	24.09%	46.82%	31.33%	Ghana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17	LU	  3,993	 27.15%	10.42%	62.43%	10.47%	Luxembourg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18	NC	  1,599	 25.77%	 6.44%	67.79%	10.51%	New Caledonia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19	IE	 19,418	 24.88%	 3.69%	71.43%	7.59%	Ireland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20	ZA	 18,885	 24.49%	 7.30%	68.21%	10.01%	South Africa</a:t>
            </a:r>
          </a:p>
          <a:p>
            <a:pPr>
              <a:spcBef>
                <a:spcPts val="200"/>
              </a:spcBef>
            </a:pPr>
            <a:endParaRPr lang="en-US" sz="1200" dirty="0">
              <a:latin typeface="Menlo Regular"/>
              <a:cs typeface="Menlo Regular"/>
            </a:endParaRP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 	XA   69,537,051	  	 9.57%	 6.67%	83.31%	15.72%	World</a:t>
            </a:r>
          </a:p>
          <a:p>
            <a:pPr>
              <a:spcBef>
                <a:spcPts val="200"/>
              </a:spcBef>
            </a:pPr>
            <a:endParaRPr lang="en-US" sz="1200" b="1" dirty="0" smtClean="0">
              <a:latin typeface="Menlo Regular"/>
              <a:cs typeface="Menlo Regular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996498" y="1881120"/>
            <a:ext cx="2122348" cy="1529280"/>
          </a:xfrm>
          <a:prstGeom prst="wedgeRectCallout">
            <a:avLst>
              <a:gd name="adj1" fmla="val 122385"/>
              <a:gd name="adj2" fmla="val -741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end users who have their queries passed to  Google’s P-DNS Service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7345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Google’s P-DNS a Factor?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680" y="1243245"/>
            <a:ext cx="7843760" cy="511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 smtClean="0">
                <a:latin typeface="Menlo Regular"/>
                <a:cs typeface="Menlo Regular"/>
              </a:rPr>
              <a:t>Rank CC    Tests   Validating  Mixed      Not     Google   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	SE	 37,684	 72.98%	 4.08%	22.94%	 5.00%	Sweden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2	YE	  6,400	 66.78%	 9.38%	23.84%	12.92%	Yemen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3	SI	 56,14Ω	 55.50%	 6.23%	38.27%	 7.04%	Slovenia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4	EE	 30,926	 55.33%	 5.20%	39.47%	 3.82%	Estonia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5	AG	  2,362	 51.06%	 6.90%	42.04%	 9.95%	Antigua and Barbuda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6	DK	 17,499	 45.36%	 7.71%	46.93%	 6.56%	Denmark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7	VN	974,737	 44.69%	13.00%	42.31%	59.37%	Vietnam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8	IQ	145,345	 a1.46%	18.81%	39.73%	34.62%	Iraq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9	RO	556,795	 41.21%	 5.81%	52.98%	 6.19%	Romania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10	CZ	104,307	 34.13%	10.98%	54.90%	16.07%	Czech Republic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11	PL	281,979	 33.21%	8.46%	58.33%	10.15%	Poland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12	BB	  7,601	 32.89%	 1.75%	65.36%	 3.38%	Barbados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13	CO </a:t>
            </a:r>
            <a:r>
              <a:rPr lang="en-US" sz="1200" dirty="0" smtClean="0">
                <a:latin typeface="Menlo Regular"/>
                <a:cs typeface="Menlo Regular"/>
              </a:rPr>
              <a:t>1,010,663</a:t>
            </a:r>
            <a:r>
              <a:rPr lang="en-US" sz="1200" dirty="0">
                <a:latin typeface="Menlo Regular"/>
                <a:cs typeface="Menlo Regular"/>
              </a:rPr>
              <a:t>	 31.38%	 2.55%	66.07%	 6.39%	Colombia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14	FJ	  2,898	 30.06%	26.74%	43.20%	30.40%	Fiji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15	FI	 25,556	 29.79%	 2.74%	67.47%	 2.17%	Finland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16	GH	 11,979	 29.09%	24.09%	46.82%	31.33%	Ghana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17	LU	  3,993	 27.15%	10.42%	62.43%	10.47%	Luxembourg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18	NC	  1,599	 25.77%	 6.44%	67.79%	10.51%	New Caledonia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19	IE	 19,418	 24.88%	 3.69%	71.43%	7.59%	Ireland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20	ZA	 18,885	 24.49%	 7.30%	68.21%	10.01%	South Africa</a:t>
            </a:r>
          </a:p>
          <a:p>
            <a:pPr>
              <a:spcBef>
                <a:spcPts val="200"/>
              </a:spcBef>
            </a:pPr>
            <a:endParaRPr lang="en-US" sz="1200" dirty="0">
              <a:latin typeface="Menlo Regular"/>
              <a:cs typeface="Menlo Regular"/>
            </a:endParaRP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 	XA   69,537,051	  	 9.57%	 6.67%	83.31%	15.72%	World</a:t>
            </a:r>
          </a:p>
          <a:p>
            <a:pPr>
              <a:spcBef>
                <a:spcPts val="200"/>
              </a:spcBef>
            </a:pPr>
            <a:endParaRPr lang="en-US" sz="1200" b="1" dirty="0" smtClean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4897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8"/>
            <a:ext cx="8229600" cy="1143000"/>
          </a:xfrm>
        </p:spPr>
        <p:txBody>
          <a:bodyPr/>
          <a:lstStyle/>
          <a:p>
            <a:r>
              <a:rPr lang="en-US" dirty="0" smtClean="0"/>
              <a:t>A DNSSEC view of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5362" y="6483641"/>
            <a:ext cx="362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gronggrong.rand.apnic.net</a:t>
            </a:r>
            <a:r>
              <a:rPr lang="en-US" sz="1200" dirty="0"/>
              <a:t>/</a:t>
            </a:r>
            <a:r>
              <a:rPr lang="en-US" sz="1200" dirty="0" err="1"/>
              <a:t>cgi</a:t>
            </a:r>
            <a:r>
              <a:rPr lang="en-US" sz="1200" dirty="0"/>
              <a:t>-bin</a:t>
            </a:r>
            <a:r>
              <a:rPr lang="en-US" sz="1200" dirty="0" smtClean="0"/>
              <a:t>/</a:t>
            </a:r>
            <a:r>
              <a:rPr lang="en-US" sz="1200" dirty="0" err="1" smtClean="0"/>
              <a:t>ccpage?c</a:t>
            </a:r>
            <a:r>
              <a:rPr lang="en-US" sz="1200" dirty="0" smtClean="0"/>
              <a:t>=US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Content Placeholder 5" descr="Screen Shot 2014-06-03 at 1.59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463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4-06-03 at 2.0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3 at 2.0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597"/>
            <a:ext cx="9394272" cy="6129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082" y="256765"/>
            <a:ext cx="467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Meanwhile, in Turkey…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627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3 at 2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DNSSEC generates very large responses from very small queries</a:t>
            </a:r>
          </a:p>
          <a:p>
            <a:pPr lvl="1"/>
            <a:r>
              <a:rPr lang="en-US" dirty="0" smtClean="0">
                <a:latin typeface="+mn-lt"/>
              </a:rPr>
              <a:t>Which makes it a highly effective DDOS amplifier</a:t>
            </a:r>
          </a:p>
          <a:p>
            <a:pPr lvl="1"/>
            <a:r>
              <a:rPr lang="en-US" dirty="0" smtClean="0">
                <a:latin typeface="+mn-lt"/>
              </a:rPr>
              <a:t>Is relying on BCP38 going to work?</a:t>
            </a:r>
          </a:p>
          <a:p>
            <a:pPr lvl="1"/>
            <a:r>
              <a:rPr lang="en-US" dirty="0" smtClean="0">
                <a:latin typeface="+mn-lt"/>
              </a:rPr>
              <a:t>Do we need to think about DNS over TCP again?</a:t>
            </a:r>
          </a:p>
          <a:p>
            <a:pPr lvl="1"/>
            <a:r>
              <a:rPr lang="en-US" dirty="0">
                <a:latin typeface="+mn-lt"/>
              </a:rPr>
              <a:t>But how many resolvers/firewalls/other middleware stuff support using TCP for DNS</a:t>
            </a:r>
            <a:r>
              <a:rPr lang="en-US" dirty="0" smtClean="0">
                <a:latin typeface="+mn-lt"/>
              </a:rPr>
              <a:t>?</a:t>
            </a:r>
          </a:p>
          <a:p>
            <a:pPr marL="914400" lvl="2" indent="0">
              <a:buNone/>
            </a:pPr>
            <a:r>
              <a:rPr lang="en-US" dirty="0" smtClean="0"/>
              <a:t>Results from October 2013: 84% of resolvers, </a:t>
            </a:r>
            <a:r>
              <a:rPr lang="en-US" dirty="0" smtClean="0">
                <a:latin typeface="+mn-lt"/>
              </a:rPr>
              <a:t>94% of users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What’s the impact on the authoritative server load and caching recursive resolver load when moving from UDP to TCP?</a:t>
            </a: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91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</a:t>
            </a:r>
            <a:r>
              <a:rPr lang="en-US" dirty="0" err="1" smtClean="0"/>
              <a:t>vs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often measure the network by observing infrastructure and inferring end user </a:t>
            </a:r>
            <a:r>
              <a:rPr lang="en-US" dirty="0" err="1" smtClean="0"/>
              <a:t>behaviour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ecause it’s often easier to instrument infrastructure </a:t>
            </a:r>
          </a:p>
          <a:p>
            <a:r>
              <a:rPr lang="en-US" dirty="0" smtClean="0"/>
              <a:t>This is aimed at measuring an aspect of of </a:t>
            </a:r>
            <a:r>
              <a:rPr lang="en-US" dirty="0" err="1" smtClean="0"/>
              <a:t>behaviour</a:t>
            </a:r>
            <a:r>
              <a:rPr lang="en-US" dirty="0" smtClean="0"/>
              <a:t> within particular parameters of the network infrastructure, but it does not encompass how the end user assembles a coherent view of available services</a:t>
            </a:r>
          </a:p>
        </p:txBody>
      </p:sp>
    </p:spTree>
    <p:extLst>
      <p:ext uri="{BB962C8B-B14F-4D97-AF65-F5344CB8AC3E}">
        <p14:creationId xmlns:p14="http://schemas.microsoft.com/office/powerpoint/2010/main" val="234349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SERVFAIL is not just a “DNSSEC validation is busted” signal</a:t>
            </a:r>
          </a:p>
          <a:p>
            <a:pPr lvl="1"/>
            <a:r>
              <a:rPr lang="en-US" sz="2400" dirty="0" smtClean="0">
                <a:latin typeface="+mn-lt"/>
              </a:rPr>
              <a:t>clients start walking through their resolver set asking the same query</a:t>
            </a:r>
          </a:p>
          <a:p>
            <a:pPr lvl="1"/>
            <a:r>
              <a:rPr lang="en-US" sz="2400" dirty="0" smtClean="0">
                <a:latin typeface="+mn-lt"/>
              </a:rPr>
              <a:t>Which delays the client and loads the server</a:t>
            </a:r>
          </a:p>
          <a:p>
            <a:pPr lvl="2"/>
            <a:r>
              <a:rPr lang="en-US" sz="2000" dirty="0" smtClean="0">
                <a:latin typeface="+mn-lt"/>
              </a:rPr>
              <a:t>The moral argument: Failure should include a visible cost!</a:t>
            </a:r>
          </a:p>
          <a:p>
            <a:pPr lvl="2"/>
            <a:r>
              <a:rPr lang="en-US" sz="2000" dirty="0" smtClean="0">
                <a:latin typeface="+mn-lt"/>
              </a:rPr>
              <a:t>The expedient argument: nothing to see here, move along!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Maybe we need some richer signaling in the DNS for DNSSEC validation failure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	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49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Why do some 84% of queries have EDNS0 and the DNSSEC OK flag set, yet only </a:t>
            </a:r>
            <a:r>
              <a:rPr lang="en-US" sz="2800" dirty="0">
                <a:latin typeface="+mn-lt"/>
              </a:rPr>
              <a:t>6</a:t>
            </a:r>
            <a:r>
              <a:rPr lang="en-US" sz="2800" dirty="0" smtClean="0">
                <a:latin typeface="+mn-lt"/>
              </a:rPr>
              <a:t>% of clients perform DNSSEC validation?</a:t>
            </a:r>
          </a:p>
          <a:p>
            <a:r>
              <a:rPr lang="en-US" sz="2800" dirty="0" smtClean="0">
                <a:latin typeface="+mn-lt"/>
              </a:rPr>
              <a:t>How come we see relatively more queries with the DNSSEC OK flag set for queries to domains in signed zones?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90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Google’s Public DNS is currently handling queries from ~16% of the Internet’s end client population</a:t>
            </a:r>
          </a:p>
          <a:p>
            <a:pPr lvl="1"/>
            <a:r>
              <a:rPr lang="en-US" dirty="0" smtClean="0">
                <a:latin typeface="+mn-lt"/>
              </a:rPr>
              <a:t>That</a:t>
            </a:r>
            <a:r>
              <a:rPr lang="fr-FR" dirty="0" smtClean="0">
                <a:latin typeface="+mn-lt"/>
              </a:rPr>
              <a:t>’</a:t>
            </a:r>
            <a:r>
              <a:rPr lang="en-US" dirty="0" smtClean="0">
                <a:latin typeface="+mn-lt"/>
              </a:rPr>
              <a:t>s around 1 in </a:t>
            </a:r>
            <a:r>
              <a:rPr lang="en-US" dirty="0"/>
              <a:t>6</a:t>
            </a:r>
            <a:r>
              <a:rPr lang="en-US" dirty="0" smtClean="0">
                <a:latin typeface="+mn-lt"/>
              </a:rPr>
              <a:t> users</a:t>
            </a:r>
          </a:p>
        </p:txBody>
      </p:sp>
    </p:spTree>
    <p:extLst>
      <p:ext uri="{BB962C8B-B14F-4D97-AF65-F5344CB8AC3E}">
        <p14:creationId xmlns:p14="http://schemas.microsoft.com/office/powerpoint/2010/main" val="13028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09 at 3.5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" y="0"/>
            <a:ext cx="7633087" cy="5950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005" y="6138685"/>
            <a:ext cx="452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$ dig +short TXT </a:t>
            </a:r>
            <a:r>
              <a:rPr lang="en-US" sz="1200" dirty="0" err="1">
                <a:latin typeface="Courier"/>
                <a:cs typeface="Courier"/>
              </a:rPr>
              <a:t>google</a:t>
            </a:r>
            <a:r>
              <a:rPr lang="en-US" sz="1200" dirty="0">
                <a:latin typeface="Courier"/>
                <a:cs typeface="Courier"/>
              </a:rPr>
              <a:t>-public-</a:t>
            </a:r>
            <a:r>
              <a:rPr lang="en-US" sz="1200" dirty="0" err="1">
                <a:latin typeface="Courier"/>
                <a:cs typeface="Courier"/>
              </a:rPr>
              <a:t>dns</a:t>
            </a:r>
            <a:r>
              <a:rPr lang="en-US" sz="1200" dirty="0">
                <a:latin typeface="Courier"/>
                <a:cs typeface="Courier"/>
              </a:rPr>
              <a:t>-</a:t>
            </a:r>
            <a:r>
              <a:rPr lang="en-US" sz="1200" dirty="0" err="1">
                <a:latin typeface="Courier"/>
                <a:cs typeface="Courier"/>
              </a:rPr>
              <a:t>a.google.com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"http://</a:t>
            </a:r>
            <a:r>
              <a:rPr lang="en-US" sz="1200" dirty="0" err="1">
                <a:latin typeface="Courier"/>
                <a:cs typeface="Courier"/>
              </a:rPr>
              <a:t>xkcd.com</a:t>
            </a:r>
            <a:r>
              <a:rPr lang="en-US" sz="1200" dirty="0">
                <a:latin typeface="Courier"/>
                <a:cs typeface="Courier"/>
              </a:rPr>
              <a:t>/1361/"</a:t>
            </a:r>
          </a:p>
        </p:txBody>
      </p:sp>
    </p:spTree>
    <p:extLst>
      <p:ext uri="{BB962C8B-B14F-4D97-AF65-F5344CB8AC3E}">
        <p14:creationId xmlns:p14="http://schemas.microsoft.com/office/powerpoint/2010/main" val="322842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47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latin typeface="AhnbergHand"/>
                <a:cs typeface="AhnbergHand"/>
              </a:rPr>
              <a:t>Thanks</a:t>
            </a:r>
            <a:endParaRPr lang="en-US" sz="11500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344" y="4086821"/>
            <a:ext cx="6486456" cy="20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APNIC Labs: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Geoff Huston	   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49577" y="444447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Max's Handwritin"/>
                <a:cs typeface="Max's Handwritin"/>
              </a:rPr>
              <a:t>research@apnic.net</a:t>
            </a:r>
            <a:endParaRPr lang="en-US" sz="3600" b="1" dirty="0">
              <a:latin typeface="Max's Handwritin"/>
              <a:cs typeface="Max's Handwrit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061" y="0"/>
            <a:ext cx="3993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gronggrong.rand.apnic.net</a:t>
            </a:r>
            <a:r>
              <a:rPr lang="en-US" sz="1400" dirty="0"/>
              <a:t>/</a:t>
            </a:r>
            <a:r>
              <a:rPr lang="en-US" sz="1400" dirty="0" err="1"/>
              <a:t>cgi</a:t>
            </a:r>
            <a:r>
              <a:rPr lang="en-US" sz="1400" dirty="0"/>
              <a:t>-bin/</a:t>
            </a:r>
            <a:r>
              <a:rPr lang="en-US" sz="1400" dirty="0" err="1" smtClean="0"/>
              <a:t>worldmap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77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a user with a set of tasks that cause identifiable traffic at an instrumented server</a:t>
            </a:r>
          </a:p>
          <a:p>
            <a:r>
              <a:rPr lang="en-US" dirty="0" smtClean="0"/>
              <a:t>The server performs the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4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DNSSEC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 smtClean="0"/>
              <a:t>Client is given </a:t>
            </a:r>
            <a:r>
              <a:rPr lang="en-US" sz="2600" dirty="0"/>
              <a:t>4</a:t>
            </a:r>
            <a:r>
              <a:rPr lang="en-US" sz="2600" dirty="0" smtClean="0"/>
              <a:t> URLs to load:</a:t>
            </a:r>
          </a:p>
          <a:p>
            <a:pPr marL="1200150" lvl="2" indent="-342900"/>
            <a:r>
              <a:rPr lang="en-US" sz="2200" dirty="0" smtClean="0"/>
              <a:t>DNSSEC-validly signed DNS name</a:t>
            </a:r>
          </a:p>
          <a:p>
            <a:pPr marL="1200150" lvl="2" indent="-342900"/>
            <a:r>
              <a:rPr lang="en-US" sz="2200" dirty="0" smtClean="0"/>
              <a:t>DNSSEC-invalidly signed DNS name</a:t>
            </a:r>
          </a:p>
          <a:p>
            <a:pPr marL="1200150" lvl="2" indent="-342900"/>
            <a:r>
              <a:rPr lang="en-US" sz="2200" dirty="0" smtClean="0"/>
              <a:t>Unsigned DNS name (control)</a:t>
            </a:r>
          </a:p>
          <a:p>
            <a:pPr marL="1200150" lvl="2" indent="-342900"/>
            <a:r>
              <a:rPr lang="en-US" sz="2200" dirty="0" smtClean="0"/>
              <a:t>Result reporting URL (10 second timer)</a:t>
            </a:r>
          </a:p>
          <a:p>
            <a:pPr marL="1200150" lvl="2" indent="-342900"/>
            <a:endParaRPr lang="en-US" sz="2200" dirty="0"/>
          </a:p>
          <a:p>
            <a:pPr marL="1200150" lvl="2" indent="-342900"/>
            <a:endParaRPr lang="en-US" sz="2200" dirty="0" smtClean="0"/>
          </a:p>
          <a:p>
            <a:pPr marL="857250" lvl="2" indent="0">
              <a:buNone/>
            </a:pPr>
            <a:r>
              <a:rPr lang="en-US" sz="2200" dirty="0" smtClean="0"/>
              <a:t>These URLs use a unique signed name component to circumvent DNS caching, and ensure that all DNS queries ultimately are passed to the authoritative server for the name</a:t>
            </a:r>
          </a:p>
        </p:txBody>
      </p:sp>
    </p:spTree>
    <p:extLst>
      <p:ext uri="{BB962C8B-B14F-4D97-AF65-F5344CB8AC3E}">
        <p14:creationId xmlns:p14="http://schemas.microsoft.com/office/powerpoint/2010/main" val="129073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to Some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600200"/>
            <a:ext cx="895392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90 days: March to May 2014</a:t>
            </a:r>
          </a:p>
          <a:p>
            <a:pPr lvl="1"/>
            <a:r>
              <a:rPr lang="en-US" sz="2400" dirty="0">
                <a:latin typeface="+mn-lt"/>
              </a:rPr>
              <a:t>Presented: </a:t>
            </a:r>
            <a:r>
              <a:rPr lang="en-US" sz="2400" dirty="0" smtClean="0">
                <a:latin typeface="+mn-lt"/>
              </a:rPr>
              <a:t>69,068,769 </a:t>
            </a:r>
            <a:r>
              <a:rPr lang="en-US" sz="2000" dirty="0">
                <a:latin typeface="+mn-lt"/>
              </a:rPr>
              <a:t>experiments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+mn-lt"/>
              </a:rPr>
              <a:t>Web + DNS query log results for clients:</a:t>
            </a:r>
            <a:endParaRPr lang="en-US" sz="2400" dirty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Performed DNSSEC signature validation and did not fetch the invalidly signed object: </a:t>
            </a:r>
            <a:r>
              <a:rPr lang="en-US" sz="2400" b="1" dirty="0" smtClean="0">
                <a:solidFill>
                  <a:srgbClr val="984807"/>
                </a:solidFill>
              </a:rPr>
              <a:t>9.6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Comic Sans MS"/>
              </a:rPr>
              <a:t>%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Fetched DNSSEC RRs, but then retrieved the invalidly signed object anyway: </a:t>
            </a:r>
            <a:r>
              <a:rPr lang="en-US" sz="2400" b="1" dirty="0" smtClean="0">
                <a:solidFill>
                  <a:srgbClr val="984807"/>
                </a:solidFill>
              </a:rPr>
              <a:t>5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.3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Comic Sans MS"/>
              </a:rPr>
              <a:t>%</a:t>
            </a:r>
            <a:r>
              <a:rPr lang="en-US" sz="2400" dirty="0" smtClean="0">
                <a:latin typeface="+mn-lt"/>
              </a:rPr>
              <a:t> </a:t>
            </a:r>
          </a:p>
          <a:p>
            <a:pPr lvl="1"/>
            <a:r>
              <a:rPr lang="en-US" sz="2400" dirty="0" smtClean="0">
                <a:latin typeface="+mn-lt"/>
              </a:rPr>
              <a:t>Did not have a DNSSEC clue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at all - only fetched A RRs: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85.1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Comic Sans MS"/>
              </a:rPr>
              <a:t>%</a:t>
            </a:r>
            <a:endParaRPr lang="en-US" sz="2400" b="1" dirty="0" smtClean="0">
              <a:solidFill>
                <a:srgbClr val="984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31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13"/>
            <a:ext cx="8229600" cy="1143000"/>
          </a:xfrm>
        </p:spPr>
        <p:txBody>
          <a:bodyPr/>
          <a:lstStyle/>
          <a:p>
            <a:r>
              <a:rPr lang="en-US" dirty="0" smtClean="0"/>
              <a:t>Where is DNSSEC? – The Top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5877272"/>
            <a:ext cx="71053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/>
              <a:t>G</a:t>
            </a:r>
            <a:r>
              <a:rPr lang="en-US" i="1" dirty="0" smtClean="0"/>
              <a:t>eo-locate clients to countries, and select countries with more than 1,000 data points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8680" y="1055421"/>
            <a:ext cx="7648550" cy="490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 smtClean="0">
                <a:latin typeface="Menlo Regular"/>
                <a:cs typeface="Menlo Regular"/>
              </a:rPr>
              <a:t>Rank CC      Tests    Validating    Mixed      Not        </a:t>
            </a:r>
          </a:p>
          <a:p>
            <a:pPr>
              <a:spcBef>
                <a:spcPts val="200"/>
              </a:spcBef>
            </a:pPr>
            <a:r>
              <a:rPr lang="en-US" sz="1200" dirty="0" smtClean="0">
                <a:latin typeface="Menlo Regular"/>
                <a:cs typeface="Menlo Regular"/>
              </a:rPr>
              <a:t>1</a:t>
            </a:r>
            <a:r>
              <a:rPr lang="en-US" sz="1200" dirty="0">
                <a:latin typeface="Menlo Regular"/>
                <a:cs typeface="Menlo Regular"/>
              </a:rPr>
              <a:t>	SE	</a:t>
            </a:r>
            <a:r>
              <a:rPr lang="en-US" sz="1200" dirty="0" smtClean="0">
                <a:latin typeface="Menlo Regular"/>
                <a:cs typeface="Menlo Regular"/>
              </a:rPr>
              <a:t>  37,684	</a:t>
            </a:r>
            <a:r>
              <a:rPr lang="en-US" sz="1200" dirty="0">
                <a:latin typeface="Menlo Regular"/>
                <a:cs typeface="Menlo Regular"/>
              </a:rPr>
              <a:t>	72.98%	</a:t>
            </a:r>
            <a:r>
              <a:rPr lang="en-US" sz="1200" dirty="0" smtClean="0">
                <a:latin typeface="Menlo Regular"/>
                <a:cs typeface="Menlo Regular"/>
              </a:rPr>
              <a:t> 4.08</a:t>
            </a:r>
            <a:r>
              <a:rPr lang="en-US" sz="1200" dirty="0">
                <a:latin typeface="Menlo Regular"/>
                <a:cs typeface="Menlo Regular"/>
              </a:rPr>
              <a:t>%	22.94%	Sweden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2	YE	</a:t>
            </a:r>
            <a:r>
              <a:rPr lang="en-US" sz="1200" dirty="0" smtClean="0">
                <a:latin typeface="Menlo Regular"/>
                <a:cs typeface="Menlo Regular"/>
              </a:rPr>
              <a:t>   6,400	</a:t>
            </a:r>
            <a:r>
              <a:rPr lang="en-US" sz="1200" dirty="0">
                <a:latin typeface="Menlo Regular"/>
                <a:cs typeface="Menlo Regular"/>
              </a:rPr>
              <a:t>	66.78%	</a:t>
            </a:r>
            <a:r>
              <a:rPr lang="en-US" sz="1200" dirty="0" smtClean="0">
                <a:latin typeface="Menlo Regular"/>
                <a:cs typeface="Menlo Regular"/>
              </a:rPr>
              <a:t> 9.38</a:t>
            </a:r>
            <a:r>
              <a:rPr lang="en-US" sz="1200" dirty="0">
                <a:latin typeface="Menlo Regular"/>
                <a:cs typeface="Menlo Regular"/>
              </a:rPr>
              <a:t>%	23.84%	Yemen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3	SI	</a:t>
            </a:r>
            <a:r>
              <a:rPr lang="en-US" sz="1200" dirty="0" smtClean="0">
                <a:latin typeface="Menlo Regular"/>
                <a:cs typeface="Menlo Regular"/>
              </a:rPr>
              <a:t>  56,148	</a:t>
            </a:r>
            <a:r>
              <a:rPr lang="en-US" sz="1200" dirty="0">
                <a:latin typeface="Menlo Regular"/>
                <a:cs typeface="Menlo Regular"/>
              </a:rPr>
              <a:t>	55.50%	</a:t>
            </a:r>
            <a:r>
              <a:rPr lang="en-US" sz="1200" dirty="0" smtClean="0">
                <a:latin typeface="Menlo Regular"/>
                <a:cs typeface="Menlo Regular"/>
              </a:rPr>
              <a:t> 6.23</a:t>
            </a:r>
            <a:r>
              <a:rPr lang="en-US" sz="1200" dirty="0">
                <a:latin typeface="Menlo Regular"/>
                <a:cs typeface="Menlo Regular"/>
              </a:rPr>
              <a:t>%	38.27%	Slovenia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4	EE	</a:t>
            </a:r>
            <a:r>
              <a:rPr lang="en-US" sz="1200" dirty="0" smtClean="0">
                <a:latin typeface="Menlo Regular"/>
                <a:cs typeface="Menlo Regular"/>
              </a:rPr>
              <a:t>  30,926	</a:t>
            </a:r>
            <a:r>
              <a:rPr lang="en-US" sz="1200" dirty="0">
                <a:latin typeface="Menlo Regular"/>
                <a:cs typeface="Menlo Regular"/>
              </a:rPr>
              <a:t>	55.33%	</a:t>
            </a:r>
            <a:r>
              <a:rPr lang="en-US" sz="1200" dirty="0" smtClean="0">
                <a:latin typeface="Menlo Regular"/>
                <a:cs typeface="Menlo Regular"/>
              </a:rPr>
              <a:t> 5.20</a:t>
            </a:r>
            <a:r>
              <a:rPr lang="en-US" sz="1200" dirty="0">
                <a:latin typeface="Menlo Regular"/>
                <a:cs typeface="Menlo Regular"/>
              </a:rPr>
              <a:t>%	39.47%	Estonia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5	AG	</a:t>
            </a:r>
            <a:r>
              <a:rPr lang="en-US" sz="1200" dirty="0" smtClean="0">
                <a:latin typeface="Menlo Regular"/>
                <a:cs typeface="Menlo Regular"/>
              </a:rPr>
              <a:t>   2,362	</a:t>
            </a:r>
            <a:r>
              <a:rPr lang="en-US" sz="1200" dirty="0">
                <a:latin typeface="Menlo Regular"/>
                <a:cs typeface="Menlo Regular"/>
              </a:rPr>
              <a:t>	51.06%	</a:t>
            </a:r>
            <a:r>
              <a:rPr lang="en-US" sz="1200" dirty="0" smtClean="0">
                <a:latin typeface="Menlo Regular"/>
                <a:cs typeface="Menlo Regular"/>
              </a:rPr>
              <a:t> 6.90</a:t>
            </a:r>
            <a:r>
              <a:rPr lang="en-US" sz="1200" dirty="0">
                <a:latin typeface="Menlo Regular"/>
                <a:cs typeface="Menlo Regular"/>
              </a:rPr>
              <a:t>%	42.04%	Antigua and Barbuda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6	DK	</a:t>
            </a:r>
            <a:r>
              <a:rPr lang="en-US" sz="1200" dirty="0" smtClean="0">
                <a:latin typeface="Menlo Regular"/>
                <a:cs typeface="Menlo Regular"/>
              </a:rPr>
              <a:t>  17,499	</a:t>
            </a:r>
            <a:r>
              <a:rPr lang="en-US" sz="1200" dirty="0">
                <a:latin typeface="Menlo Regular"/>
                <a:cs typeface="Menlo Regular"/>
              </a:rPr>
              <a:t>	45.36%	</a:t>
            </a:r>
            <a:r>
              <a:rPr lang="en-US" sz="1200" dirty="0" smtClean="0">
                <a:latin typeface="Menlo Regular"/>
                <a:cs typeface="Menlo Regular"/>
              </a:rPr>
              <a:t> 7.71</a:t>
            </a:r>
            <a:r>
              <a:rPr lang="en-US" sz="1200" dirty="0">
                <a:latin typeface="Menlo Regular"/>
                <a:cs typeface="Menlo Regular"/>
              </a:rPr>
              <a:t>%	46.93%	Denmark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7	VN	</a:t>
            </a:r>
            <a:r>
              <a:rPr lang="en-US" sz="1200" dirty="0" smtClean="0">
                <a:latin typeface="Menlo Regular"/>
                <a:cs typeface="Menlo Regular"/>
              </a:rPr>
              <a:t> 974,737	</a:t>
            </a:r>
            <a:r>
              <a:rPr lang="en-US" sz="1200" dirty="0">
                <a:latin typeface="Menlo Regular"/>
                <a:cs typeface="Menlo Regular"/>
              </a:rPr>
              <a:t>	44.69%	13.00%	42.31%	Vietnam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8	IQ	</a:t>
            </a:r>
            <a:r>
              <a:rPr lang="en-US" sz="1200" dirty="0" smtClean="0">
                <a:latin typeface="Menlo Regular"/>
                <a:cs typeface="Menlo Regular"/>
              </a:rPr>
              <a:t> 145,345	</a:t>
            </a:r>
            <a:r>
              <a:rPr lang="en-US" sz="1200" dirty="0">
                <a:latin typeface="Menlo Regular"/>
                <a:cs typeface="Menlo Regular"/>
              </a:rPr>
              <a:t>	41.46%	18.81%	39.73%	Iraq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9	RO	</a:t>
            </a:r>
            <a:r>
              <a:rPr lang="en-US" sz="1200" dirty="0" smtClean="0">
                <a:latin typeface="Menlo Regular"/>
                <a:cs typeface="Menlo Regular"/>
              </a:rPr>
              <a:t> 556,795	</a:t>
            </a:r>
            <a:r>
              <a:rPr lang="en-US" sz="1200" dirty="0">
                <a:latin typeface="Menlo Regular"/>
                <a:cs typeface="Menlo Regular"/>
              </a:rPr>
              <a:t>	41.21%	</a:t>
            </a:r>
            <a:r>
              <a:rPr lang="en-US" sz="1200" dirty="0" smtClean="0">
                <a:latin typeface="Menlo Regular"/>
                <a:cs typeface="Menlo Regular"/>
              </a:rPr>
              <a:t> 5.81</a:t>
            </a:r>
            <a:r>
              <a:rPr lang="en-US" sz="1200" dirty="0">
                <a:latin typeface="Menlo Regular"/>
                <a:cs typeface="Menlo Regular"/>
              </a:rPr>
              <a:t>%	52.98%	Romania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10	CZ	</a:t>
            </a:r>
            <a:r>
              <a:rPr lang="en-US" sz="1200" dirty="0" smtClean="0">
                <a:latin typeface="Menlo Regular"/>
                <a:cs typeface="Menlo Regular"/>
              </a:rPr>
              <a:t> 104,307	</a:t>
            </a:r>
            <a:r>
              <a:rPr lang="en-US" sz="1200" dirty="0">
                <a:latin typeface="Menlo Regular"/>
                <a:cs typeface="Menlo Regular"/>
              </a:rPr>
              <a:t>	34.13%	10.98%	54.90%	Czech Republic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11	PL	</a:t>
            </a:r>
            <a:r>
              <a:rPr lang="en-US" sz="1200" dirty="0" smtClean="0">
                <a:latin typeface="Menlo Regular"/>
                <a:cs typeface="Menlo Regular"/>
              </a:rPr>
              <a:t> 281,979	</a:t>
            </a:r>
            <a:r>
              <a:rPr lang="en-US" sz="1200" dirty="0">
                <a:latin typeface="Menlo Regular"/>
                <a:cs typeface="Menlo Regular"/>
              </a:rPr>
              <a:t>	33.21%	</a:t>
            </a:r>
            <a:r>
              <a:rPr lang="en-US" sz="1200" dirty="0" smtClean="0">
                <a:latin typeface="Menlo Regular"/>
                <a:cs typeface="Menlo Regular"/>
              </a:rPr>
              <a:t> 8.46</a:t>
            </a:r>
            <a:r>
              <a:rPr lang="en-US" sz="1200" dirty="0">
                <a:latin typeface="Menlo Regular"/>
                <a:cs typeface="Menlo Regular"/>
              </a:rPr>
              <a:t>%	58.33%	Poland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12	BB	</a:t>
            </a:r>
            <a:r>
              <a:rPr lang="en-US" sz="1200" dirty="0" smtClean="0">
                <a:latin typeface="Menlo Regular"/>
                <a:cs typeface="Menlo Regular"/>
              </a:rPr>
              <a:t>   7,601	</a:t>
            </a:r>
            <a:r>
              <a:rPr lang="en-US" sz="1200" dirty="0">
                <a:latin typeface="Menlo Regular"/>
                <a:cs typeface="Menlo Regular"/>
              </a:rPr>
              <a:t>	32.89</a:t>
            </a:r>
            <a:r>
              <a:rPr lang="en-US" sz="1200" dirty="0" smtClean="0">
                <a:latin typeface="Menlo Regular"/>
                <a:cs typeface="Menlo Regular"/>
              </a:rPr>
              <a:t>% 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1.75</a:t>
            </a:r>
            <a:r>
              <a:rPr lang="en-US" sz="1200" dirty="0">
                <a:latin typeface="Menlo Regular"/>
                <a:cs typeface="Menlo Regular"/>
              </a:rPr>
              <a:t>%	65.36%	Barbados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13	</a:t>
            </a:r>
            <a:r>
              <a:rPr lang="en-US" sz="1200" dirty="0" smtClean="0">
                <a:latin typeface="Menlo Regular"/>
                <a:cs typeface="Menlo Regular"/>
              </a:rPr>
              <a:t>CO 1,010,663	</a:t>
            </a:r>
            <a:r>
              <a:rPr lang="en-US" sz="1200" dirty="0">
                <a:latin typeface="Menlo Regular"/>
                <a:cs typeface="Menlo Regular"/>
              </a:rPr>
              <a:t>	31.38%	</a:t>
            </a:r>
            <a:r>
              <a:rPr lang="en-US" sz="1200" dirty="0" smtClean="0">
                <a:latin typeface="Menlo Regular"/>
                <a:cs typeface="Menlo Regular"/>
              </a:rPr>
              <a:t> 2.55</a:t>
            </a:r>
            <a:r>
              <a:rPr lang="en-US" sz="1200" dirty="0">
                <a:latin typeface="Menlo Regular"/>
                <a:cs typeface="Menlo Regular"/>
              </a:rPr>
              <a:t>%	66.07%	Colombia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14	</a:t>
            </a:r>
            <a:r>
              <a:rPr lang="en-US" sz="1200" dirty="0" smtClean="0">
                <a:latin typeface="Menlo Regular"/>
                <a:cs typeface="Menlo Regular"/>
              </a:rPr>
              <a:t>FJ     2,898	</a:t>
            </a:r>
            <a:r>
              <a:rPr lang="en-US" sz="1200" dirty="0">
                <a:latin typeface="Menlo Regular"/>
                <a:cs typeface="Menlo Regular"/>
              </a:rPr>
              <a:t>	30.06%	26.74%	43.20%	Fiji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15	</a:t>
            </a:r>
            <a:r>
              <a:rPr lang="en-US" sz="1200" dirty="0" smtClean="0">
                <a:latin typeface="Menlo Regular"/>
                <a:cs typeface="Menlo Regular"/>
              </a:rPr>
              <a:t>FI 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 25,556	</a:t>
            </a:r>
            <a:r>
              <a:rPr lang="en-US" sz="1200" dirty="0">
                <a:latin typeface="Menlo Regular"/>
                <a:cs typeface="Menlo Regular"/>
              </a:rPr>
              <a:t>	29.79%	</a:t>
            </a:r>
            <a:r>
              <a:rPr lang="en-US" sz="1200" dirty="0" smtClean="0">
                <a:latin typeface="Menlo Regular"/>
                <a:cs typeface="Menlo Regular"/>
              </a:rPr>
              <a:t> 2.74</a:t>
            </a:r>
            <a:r>
              <a:rPr lang="en-US" sz="1200" dirty="0">
                <a:latin typeface="Menlo Regular"/>
                <a:cs typeface="Menlo Regular"/>
              </a:rPr>
              <a:t>%	67.47%	Finland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16	</a:t>
            </a:r>
            <a:r>
              <a:rPr lang="en-US" sz="1200" dirty="0" smtClean="0">
                <a:latin typeface="Menlo Regular"/>
                <a:cs typeface="Menlo Regular"/>
              </a:rPr>
              <a:t>GH 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 11,979	</a:t>
            </a:r>
            <a:r>
              <a:rPr lang="en-US" sz="1200" dirty="0">
                <a:latin typeface="Menlo Regular"/>
                <a:cs typeface="Menlo Regular"/>
              </a:rPr>
              <a:t>	29.09%	24.09%	46.82%	Ghana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17	LU	</a:t>
            </a:r>
            <a:r>
              <a:rPr lang="en-US" sz="1200" dirty="0" smtClean="0">
                <a:latin typeface="Menlo Regular"/>
                <a:cs typeface="Menlo Regular"/>
              </a:rPr>
              <a:t>   3,993	</a:t>
            </a:r>
            <a:r>
              <a:rPr lang="en-US" sz="1200" dirty="0">
                <a:latin typeface="Menlo Regular"/>
                <a:cs typeface="Menlo Regular"/>
              </a:rPr>
              <a:t>	27.15%	10.42%	62.43%	Luxembourg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18	NC	</a:t>
            </a:r>
            <a:r>
              <a:rPr lang="en-US" sz="1200" dirty="0" smtClean="0">
                <a:latin typeface="Menlo Regular"/>
                <a:cs typeface="Menlo Regular"/>
              </a:rPr>
              <a:t>   1,599	</a:t>
            </a:r>
            <a:r>
              <a:rPr lang="en-US" sz="1200" dirty="0">
                <a:latin typeface="Menlo Regular"/>
                <a:cs typeface="Menlo Regular"/>
              </a:rPr>
              <a:t>	25.77%	</a:t>
            </a:r>
            <a:r>
              <a:rPr lang="en-US" sz="1200" dirty="0" smtClean="0">
                <a:latin typeface="Menlo Regular"/>
                <a:cs typeface="Menlo Regular"/>
              </a:rPr>
              <a:t> 6.44</a:t>
            </a:r>
            <a:r>
              <a:rPr lang="en-US" sz="1200" dirty="0">
                <a:latin typeface="Menlo Regular"/>
                <a:cs typeface="Menlo Regular"/>
              </a:rPr>
              <a:t>%	67.79%	New Caledonia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19	IE	</a:t>
            </a:r>
            <a:r>
              <a:rPr lang="en-US" sz="1200" dirty="0" smtClean="0">
                <a:latin typeface="Menlo Regular"/>
                <a:cs typeface="Menlo Regular"/>
              </a:rPr>
              <a:t>  19,418	</a:t>
            </a:r>
            <a:r>
              <a:rPr lang="en-US" sz="1200" dirty="0">
                <a:latin typeface="Menlo Regular"/>
                <a:cs typeface="Menlo Regular"/>
              </a:rPr>
              <a:t>	24.88%	</a:t>
            </a:r>
            <a:r>
              <a:rPr lang="en-US" sz="1200" dirty="0" smtClean="0">
                <a:latin typeface="Menlo Regular"/>
                <a:cs typeface="Menlo Regular"/>
              </a:rPr>
              <a:t> 3.69</a:t>
            </a:r>
            <a:r>
              <a:rPr lang="en-US" sz="1200" dirty="0">
                <a:latin typeface="Menlo Regular"/>
                <a:cs typeface="Menlo Regular"/>
              </a:rPr>
              <a:t>%	71.43%	Ireland </a:t>
            </a:r>
          </a:p>
          <a:p>
            <a:pPr>
              <a:spcBef>
                <a:spcPts val="200"/>
              </a:spcBef>
            </a:pPr>
            <a:r>
              <a:rPr lang="en-US" sz="1200" dirty="0" smtClean="0">
                <a:latin typeface="Menlo Regular"/>
                <a:cs typeface="Menlo Regular"/>
              </a:rPr>
              <a:t>20	ZA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 18,885	</a:t>
            </a:r>
            <a:r>
              <a:rPr lang="en-US" sz="1200" dirty="0">
                <a:latin typeface="Menlo Regular"/>
                <a:cs typeface="Menlo Regular"/>
              </a:rPr>
              <a:t>	24.49%	</a:t>
            </a:r>
            <a:r>
              <a:rPr lang="en-US" sz="1200" dirty="0" smtClean="0">
                <a:latin typeface="Menlo Regular"/>
                <a:cs typeface="Menlo Regular"/>
              </a:rPr>
              <a:t> 7.30</a:t>
            </a:r>
            <a:r>
              <a:rPr lang="en-US" sz="1200" dirty="0">
                <a:latin typeface="Menlo Regular"/>
                <a:cs typeface="Menlo Regular"/>
              </a:rPr>
              <a:t>%	68.21%	South Africa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solidFill>
                  <a:srgbClr val="7F7F7F"/>
                </a:solidFill>
                <a:latin typeface="Menlo Regular"/>
                <a:cs typeface="Menlo Regular"/>
              </a:rPr>
              <a:t>XA 69537051	</a:t>
            </a:r>
            <a:r>
              <a:rPr lang="en-US" sz="1200" dirty="0">
                <a:solidFill>
                  <a:srgbClr val="7F7F7F"/>
                </a:solidFill>
                <a:latin typeface="Menlo Regular"/>
                <a:cs typeface="Menlo Regular"/>
              </a:rPr>
              <a:t>	</a:t>
            </a:r>
            <a:r>
              <a:rPr lang="en-US" sz="1200" dirty="0" smtClean="0">
                <a:solidFill>
                  <a:srgbClr val="7F7F7F"/>
                </a:solidFill>
                <a:latin typeface="Menlo Regular"/>
                <a:cs typeface="Menlo Regular"/>
              </a:rPr>
              <a:t> 9.57</a:t>
            </a:r>
            <a:r>
              <a:rPr lang="en-US" sz="1200" dirty="0">
                <a:solidFill>
                  <a:srgbClr val="7F7F7F"/>
                </a:solidFill>
                <a:latin typeface="Menlo Regular"/>
                <a:cs typeface="Menlo Regular"/>
              </a:rPr>
              <a:t>%	</a:t>
            </a:r>
            <a:r>
              <a:rPr lang="en-US" sz="1200" dirty="0" smtClean="0">
                <a:solidFill>
                  <a:srgbClr val="7F7F7F"/>
                </a:solidFill>
                <a:latin typeface="Menlo Regular"/>
                <a:cs typeface="Menlo Regular"/>
              </a:rPr>
              <a:t> 6.67</a:t>
            </a:r>
            <a:r>
              <a:rPr lang="en-US" sz="1200" dirty="0">
                <a:solidFill>
                  <a:srgbClr val="7F7F7F"/>
                </a:solidFill>
                <a:latin typeface="Menlo Regular"/>
                <a:cs typeface="Menlo Regular"/>
              </a:rPr>
              <a:t>%	83.31%	World</a:t>
            </a:r>
          </a:p>
          <a:p>
            <a:pPr>
              <a:spcBef>
                <a:spcPts val="200"/>
              </a:spcBef>
            </a:pPr>
            <a:endParaRPr lang="en-US" sz="1200" dirty="0">
              <a:latin typeface="Menlo Regular"/>
              <a:cs typeface="Menlo Regular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965279" y="1897247"/>
            <a:ext cx="1779770" cy="1180199"/>
          </a:xfrm>
          <a:prstGeom prst="wedgeRectCallout">
            <a:avLst>
              <a:gd name="adj1" fmla="val 81813"/>
              <a:gd name="adj2" fmla="val -972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appear to use only DNSSEC-validating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745049" y="3178007"/>
            <a:ext cx="2111208" cy="1696560"/>
          </a:xfrm>
          <a:prstGeom prst="wedgeRectCallout">
            <a:avLst>
              <a:gd name="adj1" fmla="val 25699"/>
              <a:gd name="adj2" fmla="val -1581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a mix of DNSSEC-validating resolvers and non-validating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83283" y="2212727"/>
            <a:ext cx="2111208" cy="1250400"/>
          </a:xfrm>
          <a:prstGeom prst="wedgeRectCallout">
            <a:avLst>
              <a:gd name="adj1" fmla="val -43659"/>
              <a:gd name="adj2" fmla="val -12017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non-validating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45665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13"/>
            <a:ext cx="8229600" cy="1143000"/>
          </a:xfrm>
        </p:spPr>
        <p:txBody>
          <a:bodyPr/>
          <a:lstStyle/>
          <a:p>
            <a:r>
              <a:rPr lang="en-US" dirty="0" smtClean="0"/>
              <a:t>Where is DNSSEC? – The Top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5877272"/>
            <a:ext cx="71053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/>
              <a:t>G</a:t>
            </a:r>
            <a:r>
              <a:rPr lang="en-US" i="1" dirty="0" smtClean="0"/>
              <a:t>eo-locate clients to countries, and select countries with more than 1,000 data points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8680" y="1055421"/>
            <a:ext cx="7648550" cy="490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 smtClean="0">
                <a:latin typeface="Menlo Regular"/>
                <a:cs typeface="Menlo Regular"/>
              </a:rPr>
              <a:t>Rank CC      Tests    Validating    Mixed      Not        </a:t>
            </a:r>
          </a:p>
          <a:p>
            <a:pPr>
              <a:spcBef>
                <a:spcPts val="200"/>
              </a:spcBef>
            </a:pPr>
            <a:r>
              <a:rPr lang="en-US" sz="1200" dirty="0" smtClean="0">
                <a:latin typeface="Menlo Regular"/>
                <a:cs typeface="Menlo Regular"/>
              </a:rPr>
              <a:t>1</a:t>
            </a:r>
            <a:r>
              <a:rPr lang="en-US" sz="1200" dirty="0">
                <a:latin typeface="Menlo Regular"/>
                <a:cs typeface="Menlo Regular"/>
              </a:rPr>
              <a:t>	SE	</a:t>
            </a:r>
            <a:r>
              <a:rPr lang="en-US" sz="1200" dirty="0" smtClean="0">
                <a:latin typeface="Menlo Regular"/>
                <a:cs typeface="Menlo Regular"/>
              </a:rPr>
              <a:t>  37,684	</a:t>
            </a:r>
            <a:r>
              <a:rPr lang="en-US" sz="1200" dirty="0">
                <a:latin typeface="Menlo Regular"/>
                <a:cs typeface="Menlo Regular"/>
              </a:rPr>
              <a:t>	72.98%	</a:t>
            </a:r>
            <a:r>
              <a:rPr lang="en-US" sz="1200" dirty="0" smtClean="0">
                <a:latin typeface="Menlo Regular"/>
                <a:cs typeface="Menlo Regular"/>
              </a:rPr>
              <a:t> 4.08</a:t>
            </a:r>
            <a:r>
              <a:rPr lang="en-US" sz="1200" dirty="0">
                <a:latin typeface="Menlo Regular"/>
                <a:cs typeface="Menlo Regular"/>
              </a:rPr>
              <a:t>%	22.94%	Sweden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2	YE	</a:t>
            </a:r>
            <a:r>
              <a:rPr lang="en-US" sz="1200" dirty="0" smtClean="0">
                <a:latin typeface="Menlo Regular"/>
                <a:cs typeface="Menlo Regular"/>
              </a:rPr>
              <a:t>   6,400	</a:t>
            </a:r>
            <a:r>
              <a:rPr lang="en-US" sz="1200" dirty="0">
                <a:latin typeface="Menlo Regular"/>
                <a:cs typeface="Menlo Regular"/>
              </a:rPr>
              <a:t>	66.78%	</a:t>
            </a:r>
            <a:r>
              <a:rPr lang="en-US" sz="1200" dirty="0" smtClean="0">
                <a:latin typeface="Menlo Regular"/>
                <a:cs typeface="Menlo Regular"/>
              </a:rPr>
              <a:t> 9.38</a:t>
            </a:r>
            <a:r>
              <a:rPr lang="en-US" sz="1200" dirty="0">
                <a:latin typeface="Menlo Regular"/>
                <a:cs typeface="Menlo Regular"/>
              </a:rPr>
              <a:t>%	23.84%	Yemen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3	SI	</a:t>
            </a:r>
            <a:r>
              <a:rPr lang="en-US" sz="1200" dirty="0" smtClean="0">
                <a:latin typeface="Menlo Regular"/>
                <a:cs typeface="Menlo Regular"/>
              </a:rPr>
              <a:t>  56,148	</a:t>
            </a:r>
            <a:r>
              <a:rPr lang="en-US" sz="1200" dirty="0">
                <a:latin typeface="Menlo Regular"/>
                <a:cs typeface="Menlo Regular"/>
              </a:rPr>
              <a:t>	55.50%	</a:t>
            </a:r>
            <a:r>
              <a:rPr lang="en-US" sz="1200" dirty="0" smtClean="0">
                <a:latin typeface="Menlo Regular"/>
                <a:cs typeface="Menlo Regular"/>
              </a:rPr>
              <a:t> 6.23</a:t>
            </a:r>
            <a:r>
              <a:rPr lang="en-US" sz="1200" dirty="0">
                <a:latin typeface="Menlo Regular"/>
                <a:cs typeface="Menlo Regular"/>
              </a:rPr>
              <a:t>%	38.27%	Slovenia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4	EE	</a:t>
            </a:r>
            <a:r>
              <a:rPr lang="en-US" sz="1200" dirty="0" smtClean="0">
                <a:latin typeface="Menlo Regular"/>
                <a:cs typeface="Menlo Regular"/>
              </a:rPr>
              <a:t>  30,926	</a:t>
            </a:r>
            <a:r>
              <a:rPr lang="en-US" sz="1200" dirty="0">
                <a:latin typeface="Menlo Regular"/>
                <a:cs typeface="Menlo Regular"/>
              </a:rPr>
              <a:t>	55.33%	</a:t>
            </a:r>
            <a:r>
              <a:rPr lang="en-US" sz="1200" dirty="0" smtClean="0">
                <a:latin typeface="Menlo Regular"/>
                <a:cs typeface="Menlo Regular"/>
              </a:rPr>
              <a:t> 5.20</a:t>
            </a:r>
            <a:r>
              <a:rPr lang="en-US" sz="1200" dirty="0">
                <a:latin typeface="Menlo Regular"/>
                <a:cs typeface="Menlo Regular"/>
              </a:rPr>
              <a:t>%	39.47%	Estonia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5	AG	</a:t>
            </a:r>
            <a:r>
              <a:rPr lang="en-US" sz="1200" dirty="0" smtClean="0">
                <a:latin typeface="Menlo Regular"/>
                <a:cs typeface="Menlo Regular"/>
              </a:rPr>
              <a:t>   2,362	</a:t>
            </a:r>
            <a:r>
              <a:rPr lang="en-US" sz="1200" dirty="0">
                <a:latin typeface="Menlo Regular"/>
                <a:cs typeface="Menlo Regular"/>
              </a:rPr>
              <a:t>	51.06%	</a:t>
            </a:r>
            <a:r>
              <a:rPr lang="en-US" sz="1200" dirty="0" smtClean="0">
                <a:latin typeface="Menlo Regular"/>
                <a:cs typeface="Menlo Regular"/>
              </a:rPr>
              <a:t> 6.90</a:t>
            </a:r>
            <a:r>
              <a:rPr lang="en-US" sz="1200" dirty="0">
                <a:latin typeface="Menlo Regular"/>
                <a:cs typeface="Menlo Regular"/>
              </a:rPr>
              <a:t>%	42.04%	Antigua and Barbuda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6	DK	</a:t>
            </a:r>
            <a:r>
              <a:rPr lang="en-US" sz="1200" dirty="0" smtClean="0">
                <a:latin typeface="Menlo Regular"/>
                <a:cs typeface="Menlo Regular"/>
              </a:rPr>
              <a:t>  17,499	</a:t>
            </a:r>
            <a:r>
              <a:rPr lang="en-US" sz="1200" dirty="0">
                <a:latin typeface="Menlo Regular"/>
                <a:cs typeface="Menlo Regular"/>
              </a:rPr>
              <a:t>	45.36%	</a:t>
            </a:r>
            <a:r>
              <a:rPr lang="en-US" sz="1200" dirty="0" smtClean="0">
                <a:latin typeface="Menlo Regular"/>
                <a:cs typeface="Menlo Regular"/>
              </a:rPr>
              <a:t> 7.71</a:t>
            </a:r>
            <a:r>
              <a:rPr lang="en-US" sz="1200" dirty="0">
                <a:latin typeface="Menlo Regular"/>
                <a:cs typeface="Menlo Regular"/>
              </a:rPr>
              <a:t>%	46.93%	Denmark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7	VN	</a:t>
            </a:r>
            <a:r>
              <a:rPr lang="en-US" sz="1200" dirty="0" smtClean="0">
                <a:latin typeface="Menlo Regular"/>
                <a:cs typeface="Menlo Regular"/>
              </a:rPr>
              <a:t> 974,737	</a:t>
            </a:r>
            <a:r>
              <a:rPr lang="en-US" sz="1200" dirty="0">
                <a:latin typeface="Menlo Regular"/>
                <a:cs typeface="Menlo Regular"/>
              </a:rPr>
              <a:t>	44.69%	13.00%	42.31%	Vietnam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8	IQ	</a:t>
            </a:r>
            <a:r>
              <a:rPr lang="en-US" sz="1200" dirty="0" smtClean="0">
                <a:latin typeface="Menlo Regular"/>
                <a:cs typeface="Menlo Regular"/>
              </a:rPr>
              <a:t> 145,345	</a:t>
            </a:r>
            <a:r>
              <a:rPr lang="en-US" sz="1200" dirty="0">
                <a:latin typeface="Menlo Regular"/>
                <a:cs typeface="Menlo Regular"/>
              </a:rPr>
              <a:t>	41.46%	18.81%	39.73%	Iraq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9	RO	</a:t>
            </a:r>
            <a:r>
              <a:rPr lang="en-US" sz="1200" dirty="0" smtClean="0">
                <a:latin typeface="Menlo Regular"/>
                <a:cs typeface="Menlo Regular"/>
              </a:rPr>
              <a:t> 556,795	</a:t>
            </a:r>
            <a:r>
              <a:rPr lang="en-US" sz="1200" dirty="0">
                <a:latin typeface="Menlo Regular"/>
                <a:cs typeface="Menlo Regular"/>
              </a:rPr>
              <a:t>	41.21%	</a:t>
            </a:r>
            <a:r>
              <a:rPr lang="en-US" sz="1200" dirty="0" smtClean="0">
                <a:latin typeface="Menlo Regular"/>
                <a:cs typeface="Menlo Regular"/>
              </a:rPr>
              <a:t> 5.81</a:t>
            </a:r>
            <a:r>
              <a:rPr lang="en-US" sz="1200" dirty="0">
                <a:latin typeface="Menlo Regular"/>
                <a:cs typeface="Menlo Regular"/>
              </a:rPr>
              <a:t>%	52.98%	Romania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10	CZ	</a:t>
            </a:r>
            <a:r>
              <a:rPr lang="en-US" sz="1200" dirty="0" smtClean="0">
                <a:latin typeface="Menlo Regular"/>
                <a:cs typeface="Menlo Regular"/>
              </a:rPr>
              <a:t> 104,307	</a:t>
            </a:r>
            <a:r>
              <a:rPr lang="en-US" sz="1200" dirty="0">
                <a:latin typeface="Menlo Regular"/>
                <a:cs typeface="Menlo Regular"/>
              </a:rPr>
              <a:t>	34.13%	10.98%	54.90%	Czech Republic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11	PL	</a:t>
            </a:r>
            <a:r>
              <a:rPr lang="en-US" sz="1200" dirty="0" smtClean="0">
                <a:latin typeface="Menlo Regular"/>
                <a:cs typeface="Menlo Regular"/>
              </a:rPr>
              <a:t> 281,979	</a:t>
            </a:r>
            <a:r>
              <a:rPr lang="en-US" sz="1200" dirty="0">
                <a:latin typeface="Menlo Regular"/>
                <a:cs typeface="Menlo Regular"/>
              </a:rPr>
              <a:t>	33.21%	</a:t>
            </a:r>
            <a:r>
              <a:rPr lang="en-US" sz="1200" dirty="0" smtClean="0">
                <a:latin typeface="Menlo Regular"/>
                <a:cs typeface="Menlo Regular"/>
              </a:rPr>
              <a:t> 8.46</a:t>
            </a:r>
            <a:r>
              <a:rPr lang="en-US" sz="1200" dirty="0">
                <a:latin typeface="Menlo Regular"/>
                <a:cs typeface="Menlo Regular"/>
              </a:rPr>
              <a:t>%	58.33%	Poland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12	BB	</a:t>
            </a:r>
            <a:r>
              <a:rPr lang="en-US" sz="1200" dirty="0" smtClean="0">
                <a:latin typeface="Menlo Regular"/>
                <a:cs typeface="Menlo Regular"/>
              </a:rPr>
              <a:t>   7,601	</a:t>
            </a:r>
            <a:r>
              <a:rPr lang="en-US" sz="1200" dirty="0">
                <a:latin typeface="Menlo Regular"/>
                <a:cs typeface="Menlo Regular"/>
              </a:rPr>
              <a:t>	32.89</a:t>
            </a:r>
            <a:r>
              <a:rPr lang="en-US" sz="1200" dirty="0" smtClean="0">
                <a:latin typeface="Menlo Regular"/>
                <a:cs typeface="Menlo Regular"/>
              </a:rPr>
              <a:t>% 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1.75</a:t>
            </a:r>
            <a:r>
              <a:rPr lang="en-US" sz="1200" dirty="0">
                <a:latin typeface="Menlo Regular"/>
                <a:cs typeface="Menlo Regular"/>
              </a:rPr>
              <a:t>%	65.36%	Barbados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13	</a:t>
            </a:r>
            <a:r>
              <a:rPr lang="en-US" sz="1200" dirty="0" smtClean="0">
                <a:latin typeface="Menlo Regular"/>
                <a:cs typeface="Menlo Regular"/>
              </a:rPr>
              <a:t>CO  1,010,663	</a:t>
            </a:r>
            <a:r>
              <a:rPr lang="en-US" sz="1200" dirty="0">
                <a:latin typeface="Menlo Regular"/>
                <a:cs typeface="Menlo Regular"/>
              </a:rPr>
              <a:t>	31.38%	</a:t>
            </a:r>
            <a:r>
              <a:rPr lang="en-US" sz="1200" dirty="0" smtClean="0">
                <a:latin typeface="Menlo Regular"/>
                <a:cs typeface="Menlo Regular"/>
              </a:rPr>
              <a:t> 2.55</a:t>
            </a:r>
            <a:r>
              <a:rPr lang="en-US" sz="1200" dirty="0">
                <a:latin typeface="Menlo Regular"/>
                <a:cs typeface="Menlo Regular"/>
              </a:rPr>
              <a:t>%	66.07%	Colombia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14	</a:t>
            </a:r>
            <a:r>
              <a:rPr lang="en-US" sz="1200" dirty="0" smtClean="0">
                <a:latin typeface="Menlo Regular"/>
                <a:cs typeface="Menlo Regular"/>
              </a:rPr>
              <a:t>FJ      2,898	</a:t>
            </a:r>
            <a:r>
              <a:rPr lang="en-US" sz="1200" dirty="0">
                <a:latin typeface="Menlo Regular"/>
                <a:cs typeface="Menlo Regular"/>
              </a:rPr>
              <a:t>	30.06%	26.74%	43.20%	Fiji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15	</a:t>
            </a:r>
            <a:r>
              <a:rPr lang="en-US" sz="1200" dirty="0" smtClean="0">
                <a:latin typeface="Menlo Regular"/>
                <a:cs typeface="Menlo Regular"/>
              </a:rPr>
              <a:t>FI 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 25,556	</a:t>
            </a:r>
            <a:r>
              <a:rPr lang="en-US" sz="1200" dirty="0">
                <a:latin typeface="Menlo Regular"/>
                <a:cs typeface="Menlo Regular"/>
              </a:rPr>
              <a:t>	29.79%	</a:t>
            </a:r>
            <a:r>
              <a:rPr lang="en-US" sz="1200" dirty="0" smtClean="0">
                <a:latin typeface="Menlo Regular"/>
                <a:cs typeface="Menlo Regular"/>
              </a:rPr>
              <a:t> 2.74</a:t>
            </a:r>
            <a:r>
              <a:rPr lang="en-US" sz="1200" dirty="0">
                <a:latin typeface="Menlo Regular"/>
                <a:cs typeface="Menlo Regular"/>
              </a:rPr>
              <a:t>%	67.47%	Finland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16	</a:t>
            </a:r>
            <a:r>
              <a:rPr lang="en-US" sz="1200" dirty="0" smtClean="0">
                <a:latin typeface="Menlo Regular"/>
                <a:cs typeface="Menlo Regular"/>
              </a:rPr>
              <a:t>GH 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 11,979	</a:t>
            </a:r>
            <a:r>
              <a:rPr lang="en-US" sz="1200" dirty="0">
                <a:latin typeface="Menlo Regular"/>
                <a:cs typeface="Menlo Regular"/>
              </a:rPr>
              <a:t>	29.09%	24.09%	46.82%	Ghana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17	LU	</a:t>
            </a:r>
            <a:r>
              <a:rPr lang="en-US" sz="1200" dirty="0" smtClean="0">
                <a:latin typeface="Menlo Regular"/>
                <a:cs typeface="Menlo Regular"/>
              </a:rPr>
              <a:t>   3,993	</a:t>
            </a:r>
            <a:r>
              <a:rPr lang="en-US" sz="1200" dirty="0">
                <a:latin typeface="Menlo Regular"/>
                <a:cs typeface="Menlo Regular"/>
              </a:rPr>
              <a:t>	27.15%	10.42%	62.43%	Luxembourg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18	NC	</a:t>
            </a:r>
            <a:r>
              <a:rPr lang="en-US" sz="1200" dirty="0" smtClean="0">
                <a:latin typeface="Menlo Regular"/>
                <a:cs typeface="Menlo Regular"/>
              </a:rPr>
              <a:t>   1,599	</a:t>
            </a:r>
            <a:r>
              <a:rPr lang="en-US" sz="1200" dirty="0">
                <a:latin typeface="Menlo Regular"/>
                <a:cs typeface="Menlo Regular"/>
              </a:rPr>
              <a:t>	25.77%	</a:t>
            </a:r>
            <a:r>
              <a:rPr lang="en-US" sz="1200" dirty="0" smtClean="0">
                <a:latin typeface="Menlo Regular"/>
                <a:cs typeface="Menlo Regular"/>
              </a:rPr>
              <a:t> 6.44</a:t>
            </a:r>
            <a:r>
              <a:rPr lang="en-US" sz="1200" dirty="0">
                <a:latin typeface="Menlo Regular"/>
                <a:cs typeface="Menlo Regular"/>
              </a:rPr>
              <a:t>%	67.79%	New Caledonia 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19	IE	</a:t>
            </a:r>
            <a:r>
              <a:rPr lang="en-US" sz="1200" dirty="0" smtClean="0">
                <a:latin typeface="Menlo Regular"/>
                <a:cs typeface="Menlo Regular"/>
              </a:rPr>
              <a:t>  19,418	</a:t>
            </a:r>
            <a:r>
              <a:rPr lang="en-US" sz="1200" dirty="0">
                <a:latin typeface="Menlo Regular"/>
                <a:cs typeface="Menlo Regular"/>
              </a:rPr>
              <a:t>	24.88%	</a:t>
            </a:r>
            <a:r>
              <a:rPr lang="en-US" sz="1200" dirty="0" smtClean="0">
                <a:latin typeface="Menlo Regular"/>
                <a:cs typeface="Menlo Regular"/>
              </a:rPr>
              <a:t> 3.69</a:t>
            </a:r>
            <a:r>
              <a:rPr lang="en-US" sz="1200" dirty="0">
                <a:latin typeface="Menlo Regular"/>
                <a:cs typeface="Menlo Regular"/>
              </a:rPr>
              <a:t>%	71.43%	Ireland </a:t>
            </a:r>
          </a:p>
          <a:p>
            <a:pPr>
              <a:spcBef>
                <a:spcPts val="200"/>
              </a:spcBef>
            </a:pPr>
            <a:r>
              <a:rPr lang="en-US" sz="1200" dirty="0" smtClean="0">
                <a:latin typeface="Menlo Regular"/>
                <a:cs typeface="Menlo Regular"/>
              </a:rPr>
              <a:t>20	ZA</a:t>
            </a: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latin typeface="Menlo Regular"/>
                <a:cs typeface="Menlo Regular"/>
              </a:rPr>
              <a:t>  18,885	</a:t>
            </a:r>
            <a:r>
              <a:rPr lang="en-US" sz="1200" dirty="0">
                <a:latin typeface="Menlo Regular"/>
                <a:cs typeface="Menlo Regular"/>
              </a:rPr>
              <a:t>	24.49%	</a:t>
            </a:r>
            <a:r>
              <a:rPr lang="en-US" sz="1200" dirty="0" smtClean="0">
                <a:latin typeface="Menlo Regular"/>
                <a:cs typeface="Menlo Regular"/>
              </a:rPr>
              <a:t> 7.30</a:t>
            </a:r>
            <a:r>
              <a:rPr lang="en-US" sz="1200" dirty="0">
                <a:latin typeface="Menlo Regular"/>
                <a:cs typeface="Menlo Regular"/>
              </a:rPr>
              <a:t>%	68.21%	South Africa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Menlo Regular"/>
                <a:cs typeface="Menlo Regular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nlo Regular"/>
                <a:cs typeface="Menlo Regular"/>
              </a:rPr>
              <a:t>XA 69537051	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nlo Regular"/>
                <a:cs typeface="Menlo Regular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nlo Regular"/>
                <a:cs typeface="Menlo Regular"/>
              </a:rPr>
              <a:t> 9.57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nlo Regular"/>
                <a:cs typeface="Menlo Regular"/>
              </a:rPr>
              <a:t>%	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nlo Regular"/>
                <a:cs typeface="Menlo Regular"/>
              </a:rPr>
              <a:t> 6.67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nlo Regular"/>
                <a:cs typeface="Menlo Regular"/>
              </a:rPr>
              <a:t>%	83.31%	World</a:t>
            </a:r>
          </a:p>
          <a:p>
            <a:pPr>
              <a:spcBef>
                <a:spcPts val="200"/>
              </a:spcBef>
            </a:pPr>
            <a:endParaRPr lang="en-US" sz="1200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7720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isn’t DNSSEC? – The Bottom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5877272"/>
            <a:ext cx="71053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/>
              <a:t>G</a:t>
            </a:r>
            <a:r>
              <a:rPr lang="en-US" i="1" dirty="0" smtClean="0"/>
              <a:t>eo-locate clients to countries, and select countries with more than 1,000 data points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8680" y="1055421"/>
            <a:ext cx="7648550" cy="48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 smtClean="0">
                <a:latin typeface="Menlo Regular"/>
                <a:cs typeface="Menlo Regular"/>
              </a:rPr>
              <a:t>Rank CC      Tests    Validating    Mixed      Not        </a:t>
            </a:r>
          </a:p>
          <a:p>
            <a:pPr>
              <a:spcBef>
                <a:spcPts val="200"/>
              </a:spcBef>
            </a:pPr>
            <a:r>
              <a:rPr lang="ro-RO" sz="1200" dirty="0" smtClean="0">
                <a:latin typeface="Menlo Regular"/>
                <a:cs typeface="Menlo Regular"/>
              </a:rPr>
              <a:t>137</a:t>
            </a:r>
            <a:r>
              <a:rPr lang="ro-RO" sz="1200" dirty="0">
                <a:latin typeface="Menlo Regular"/>
                <a:cs typeface="Menlo Regular"/>
              </a:rPr>
              <a:t>	SD	</a:t>
            </a:r>
            <a:r>
              <a:rPr lang="ro-RO" sz="1200" dirty="0" smtClean="0">
                <a:latin typeface="Menlo Regular"/>
                <a:cs typeface="Menlo Regular"/>
              </a:rPr>
              <a:t>    2,699	</a:t>
            </a:r>
            <a:r>
              <a:rPr lang="ro-RO" sz="1200" dirty="0">
                <a:latin typeface="Menlo Regular"/>
                <a:cs typeface="Menlo Regular"/>
              </a:rPr>
              <a:t>	1.78%	14.60%	83.62%	Sudan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138	</a:t>
            </a:r>
            <a:r>
              <a:rPr lang="ro-RO" sz="1200" dirty="0" smtClean="0">
                <a:latin typeface="Menlo Regular"/>
                <a:cs typeface="Menlo Regular"/>
              </a:rPr>
              <a:t>FR </a:t>
            </a:r>
            <a:r>
              <a:rPr lang="ro-RO" sz="1200" dirty="0">
                <a:latin typeface="Menlo Regular"/>
                <a:cs typeface="Menlo Regular"/>
              </a:rPr>
              <a:t>	</a:t>
            </a:r>
            <a:r>
              <a:rPr lang="ro-RO" sz="1200" dirty="0" smtClean="0">
                <a:latin typeface="Menlo Regular"/>
                <a:cs typeface="Menlo Regular"/>
              </a:rPr>
              <a:t>  288,310	</a:t>
            </a:r>
            <a:r>
              <a:rPr lang="ro-RO" sz="1200" dirty="0">
                <a:latin typeface="Menlo Regular"/>
                <a:cs typeface="Menlo Regular"/>
              </a:rPr>
              <a:t>	1.67%	1.17%	97.16%	France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139	</a:t>
            </a:r>
            <a:r>
              <a:rPr lang="ro-RO" sz="1200" dirty="0" smtClean="0">
                <a:latin typeface="Menlo Regular"/>
                <a:cs typeface="Menlo Regular"/>
              </a:rPr>
              <a:t>MG</a:t>
            </a:r>
            <a:r>
              <a:rPr lang="ro-RO" sz="1200" dirty="0">
                <a:latin typeface="Menlo Regular"/>
                <a:cs typeface="Menlo Regular"/>
              </a:rPr>
              <a:t>	</a:t>
            </a:r>
            <a:r>
              <a:rPr lang="ro-RO" sz="1200" dirty="0" smtClean="0">
                <a:latin typeface="Menlo Regular"/>
                <a:cs typeface="Menlo Regular"/>
              </a:rPr>
              <a:t>    3,442	</a:t>
            </a:r>
            <a:r>
              <a:rPr lang="ro-RO" sz="1200" dirty="0">
                <a:latin typeface="Menlo Regular"/>
                <a:cs typeface="Menlo Regular"/>
              </a:rPr>
              <a:t>	1.66%	2.15%	96.19%	Madagascar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140	SR	</a:t>
            </a:r>
            <a:r>
              <a:rPr lang="ro-RO" sz="1200" dirty="0" smtClean="0">
                <a:latin typeface="Menlo Regular"/>
                <a:cs typeface="Menlo Regular"/>
              </a:rPr>
              <a:t>    8,031	</a:t>
            </a:r>
            <a:r>
              <a:rPr lang="ro-RO" sz="1200" dirty="0">
                <a:latin typeface="Menlo Regular"/>
                <a:cs typeface="Menlo Regular"/>
              </a:rPr>
              <a:t>	1.64%	2.00%	96.35%	Suriname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141	UY	</a:t>
            </a:r>
            <a:r>
              <a:rPr lang="ro-RO" sz="1200" dirty="0" smtClean="0">
                <a:latin typeface="Menlo Regular"/>
                <a:cs typeface="Menlo Regular"/>
              </a:rPr>
              <a:t>   50,811	</a:t>
            </a:r>
            <a:r>
              <a:rPr lang="ro-RO" sz="1200" dirty="0">
                <a:latin typeface="Menlo Regular"/>
                <a:cs typeface="Menlo Regular"/>
              </a:rPr>
              <a:t>	1.64%	0.89%	97.47%	Uruguay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142	BE	</a:t>
            </a:r>
            <a:r>
              <a:rPr lang="ro-RO" sz="1200" dirty="0" smtClean="0">
                <a:latin typeface="Menlo Regular"/>
                <a:cs typeface="Menlo Regular"/>
              </a:rPr>
              <a:t>   42,603	</a:t>
            </a:r>
            <a:r>
              <a:rPr lang="ro-RO" sz="1200" dirty="0">
                <a:latin typeface="Menlo Regular"/>
                <a:cs typeface="Menlo Regular"/>
              </a:rPr>
              <a:t>	1.54%	4.37%	94.09%	Belgium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143	ML	</a:t>
            </a:r>
            <a:r>
              <a:rPr lang="ro-RO" sz="1200" dirty="0" smtClean="0">
                <a:latin typeface="Menlo Regular"/>
                <a:cs typeface="Menlo Regular"/>
              </a:rPr>
              <a:t>    2,585	</a:t>
            </a:r>
            <a:r>
              <a:rPr lang="ro-RO" sz="1200" dirty="0">
                <a:latin typeface="Menlo Regular"/>
                <a:cs typeface="Menlo Regular"/>
              </a:rPr>
              <a:t>	1.51%	1.70%	96.79%	Mali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144	JO	</a:t>
            </a:r>
            <a:r>
              <a:rPr lang="ro-RO" sz="1200" dirty="0" smtClean="0">
                <a:latin typeface="Menlo Regular"/>
                <a:cs typeface="Menlo Regular"/>
              </a:rPr>
              <a:t>   24,101	</a:t>
            </a:r>
            <a:r>
              <a:rPr lang="ro-RO" sz="1200" dirty="0">
                <a:latin typeface="Menlo Regular"/>
                <a:cs typeface="Menlo Regular"/>
              </a:rPr>
              <a:t>	1.50%	2.34%	96.16%	Jordan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145	MD	</a:t>
            </a:r>
            <a:r>
              <a:rPr lang="ro-RO" sz="1200" dirty="0" smtClean="0">
                <a:latin typeface="Menlo Regular"/>
                <a:cs typeface="Menlo Regular"/>
              </a:rPr>
              <a:t>   32,599	</a:t>
            </a:r>
            <a:r>
              <a:rPr lang="ro-RO" sz="1200" dirty="0">
                <a:latin typeface="Menlo Regular"/>
                <a:cs typeface="Menlo Regular"/>
              </a:rPr>
              <a:t>	1.49%	1.57%	96.94%	Republic of Moldova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146	SA	</a:t>
            </a:r>
            <a:r>
              <a:rPr lang="ro-RO" sz="1200" dirty="0" smtClean="0">
                <a:latin typeface="Menlo Regular"/>
                <a:cs typeface="Menlo Regular"/>
              </a:rPr>
              <a:t>  209,493	</a:t>
            </a:r>
            <a:r>
              <a:rPr lang="ro-RO" sz="1200" dirty="0">
                <a:latin typeface="Menlo Regular"/>
                <a:cs typeface="Menlo Regular"/>
              </a:rPr>
              <a:t>	1.47%	1.41%	97.12%	Saudi Arabia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147	OM	</a:t>
            </a:r>
            <a:r>
              <a:rPr lang="ro-RO" sz="1200" dirty="0" smtClean="0">
                <a:latin typeface="Menlo Regular"/>
                <a:cs typeface="Menlo Regular"/>
              </a:rPr>
              <a:t>   21,954	</a:t>
            </a:r>
            <a:r>
              <a:rPr lang="ro-RO" sz="1200" dirty="0">
                <a:latin typeface="Menlo Regular"/>
                <a:cs typeface="Menlo Regular"/>
              </a:rPr>
              <a:t>	1.42%	2.18%	96.40%	Oman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148	SG	</a:t>
            </a:r>
            <a:r>
              <a:rPr lang="ro-RO" sz="1200" dirty="0" smtClean="0">
                <a:latin typeface="Menlo Regular"/>
                <a:cs typeface="Menlo Regular"/>
              </a:rPr>
              <a:t>  155,692	</a:t>
            </a:r>
            <a:r>
              <a:rPr lang="ro-RO" sz="1200" dirty="0">
                <a:latin typeface="Menlo Regular"/>
                <a:cs typeface="Menlo Regular"/>
              </a:rPr>
              <a:t>	1.36%	3.72%	94.92%	Singapore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149	HR	</a:t>
            </a:r>
            <a:r>
              <a:rPr lang="ro-RO" sz="1200" dirty="0" smtClean="0">
                <a:latin typeface="Menlo Regular"/>
                <a:cs typeface="Menlo Regular"/>
              </a:rPr>
              <a:t>  101,390	</a:t>
            </a:r>
            <a:r>
              <a:rPr lang="ro-RO" sz="1200" dirty="0">
                <a:latin typeface="Menlo Regular"/>
                <a:cs typeface="Menlo Regular"/>
              </a:rPr>
              <a:t>	1.35%	0.93%	97.72%	Croatia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150	GY	</a:t>
            </a:r>
            <a:r>
              <a:rPr lang="ro-RO" sz="1200" dirty="0" smtClean="0">
                <a:latin typeface="Menlo Regular"/>
                <a:cs typeface="Menlo Regular"/>
              </a:rPr>
              <a:t>    3,579	</a:t>
            </a:r>
            <a:r>
              <a:rPr lang="ro-RO" sz="1200" dirty="0">
                <a:latin typeface="Menlo Regular"/>
                <a:cs typeface="Menlo Regular"/>
              </a:rPr>
              <a:t>	1.12%	0.25%	98.63%	Guyana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151	TJ	</a:t>
            </a:r>
            <a:r>
              <a:rPr lang="ro-RO" sz="1200" dirty="0" smtClean="0">
                <a:latin typeface="Menlo Regular"/>
                <a:cs typeface="Menlo Regular"/>
              </a:rPr>
              <a:t>    5,819	</a:t>
            </a:r>
            <a:r>
              <a:rPr lang="ro-RO" sz="1200" dirty="0">
                <a:latin typeface="Menlo Regular"/>
                <a:cs typeface="Menlo Regular"/>
              </a:rPr>
              <a:t>	1.01%	0.96%	98.02%	Tajikistan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152	BS	</a:t>
            </a:r>
            <a:r>
              <a:rPr lang="ro-RO" sz="1200" dirty="0" smtClean="0">
                <a:latin typeface="Menlo Regular"/>
                <a:cs typeface="Menlo Regular"/>
              </a:rPr>
              <a:t>    4,985	</a:t>
            </a:r>
            <a:r>
              <a:rPr lang="ro-RO" sz="1200" dirty="0">
                <a:latin typeface="Menlo Regular"/>
                <a:cs typeface="Menlo Regular"/>
              </a:rPr>
              <a:t>	0.80%	1.00%	98.19%	Bahamas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153	AE	</a:t>
            </a:r>
            <a:r>
              <a:rPr lang="ro-RO" sz="1200" dirty="0" smtClean="0">
                <a:latin typeface="Menlo Regular"/>
                <a:cs typeface="Menlo Regular"/>
              </a:rPr>
              <a:t>  126,771	</a:t>
            </a:r>
            <a:r>
              <a:rPr lang="ro-RO" sz="1200" dirty="0">
                <a:latin typeface="Menlo Regular"/>
                <a:cs typeface="Menlo Regular"/>
              </a:rPr>
              <a:t>	0.78%	1.19%	98.03%	United Arab Emirates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154	PF	</a:t>
            </a:r>
            <a:r>
              <a:rPr lang="ro-RO" sz="1200" dirty="0" smtClean="0">
                <a:latin typeface="Menlo Regular"/>
                <a:cs typeface="Menlo Regular"/>
              </a:rPr>
              <a:t>    3,877	</a:t>
            </a:r>
            <a:r>
              <a:rPr lang="ro-RO" sz="1200" dirty="0">
                <a:latin typeface="Menlo Regular"/>
                <a:cs typeface="Menlo Regular"/>
              </a:rPr>
              <a:t>	0.67%	0.93%	98.40%	French Polynesia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latin typeface="Menlo Regular"/>
                <a:cs typeface="Menlo Regular"/>
              </a:rPr>
              <a:t>155	KR	</a:t>
            </a:r>
            <a:r>
              <a:rPr lang="ro-RO" sz="1200" dirty="0" smtClean="0">
                <a:latin typeface="Menlo Regular"/>
                <a:cs typeface="Menlo Regular"/>
              </a:rPr>
              <a:t>  534,274	</a:t>
            </a:r>
            <a:r>
              <a:rPr lang="ro-RO" sz="1200" dirty="0">
                <a:latin typeface="Menlo Regular"/>
                <a:cs typeface="Menlo Regular"/>
              </a:rPr>
              <a:t>	0.47%	0.96%	98.57%	Republic of Korea</a:t>
            </a:r>
          </a:p>
          <a:p>
            <a:pPr>
              <a:spcBef>
                <a:spcPts val="200"/>
              </a:spcBef>
            </a:pPr>
            <a:r>
              <a:rPr lang="ro-RO" sz="1200" dirty="0" smtClean="0">
                <a:latin typeface="Menlo Regular"/>
                <a:cs typeface="Menlo Regular"/>
              </a:rPr>
              <a:t>156	QA</a:t>
            </a:r>
            <a:r>
              <a:rPr lang="ro-RO" sz="1200" dirty="0">
                <a:latin typeface="Menlo Regular"/>
                <a:cs typeface="Menlo Regular"/>
              </a:rPr>
              <a:t>	</a:t>
            </a:r>
            <a:r>
              <a:rPr lang="ro-RO" sz="1200" dirty="0" smtClean="0">
                <a:latin typeface="Menlo Regular"/>
                <a:cs typeface="Menlo Regular"/>
              </a:rPr>
              <a:t>   58,229	</a:t>
            </a:r>
            <a:r>
              <a:rPr lang="ro-RO" sz="1200" dirty="0">
                <a:latin typeface="Menlo Regular"/>
                <a:cs typeface="Menlo Regular"/>
              </a:rPr>
              <a:t>	0.45%	0.89%	98.65%	Qatar </a:t>
            </a:r>
          </a:p>
          <a:p>
            <a:pPr>
              <a:spcBef>
                <a:spcPts val="200"/>
              </a:spcBef>
            </a:pPr>
            <a:r>
              <a:rPr lang="ro-RO" sz="1200" dirty="0">
                <a:solidFill>
                  <a:srgbClr val="7F7F7F"/>
                </a:solidFill>
                <a:latin typeface="Menlo Regular"/>
                <a:cs typeface="Menlo Regular"/>
              </a:rPr>
              <a:t>	XA  </a:t>
            </a:r>
            <a:r>
              <a:rPr lang="ro-RO" sz="1200" dirty="0" smtClean="0">
                <a:solidFill>
                  <a:srgbClr val="7F7F7F"/>
                </a:solidFill>
                <a:latin typeface="Menlo Regular"/>
                <a:cs typeface="Menlo Regular"/>
              </a:rPr>
              <a:t>69,537,051	</a:t>
            </a:r>
            <a:r>
              <a:rPr lang="ro-RO" sz="1200" dirty="0">
                <a:solidFill>
                  <a:srgbClr val="7F7F7F"/>
                </a:solidFill>
                <a:latin typeface="Menlo Regular"/>
                <a:cs typeface="Menlo Regular"/>
              </a:rPr>
              <a:t>	9.57%	6.67%	83.31%	World</a:t>
            </a:r>
          </a:p>
          <a:p>
            <a:pPr>
              <a:spcBef>
                <a:spcPts val="200"/>
              </a:spcBef>
            </a:pPr>
            <a:endParaRPr lang="en-US" sz="1200" b="1" dirty="0" smtClean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2247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Mapped view of DNSSEC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79675" y="5319915"/>
            <a:ext cx="306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raction of users who use DNSSEC-validating resolvers</a:t>
            </a:r>
            <a:endParaRPr lang="en-US" dirty="0"/>
          </a:p>
        </p:txBody>
      </p:sp>
      <p:pic>
        <p:nvPicPr>
          <p:cNvPr id="4" name="Picture 3" descr="Screen Shot 2014-05-09 at 3.4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2" y="1509539"/>
            <a:ext cx="8477628" cy="3897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30" y="6436602"/>
            <a:ext cx="496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gronggrong.rand.apnic.net</a:t>
            </a:r>
            <a:r>
              <a:rPr lang="en-US" sz="1400" dirty="0"/>
              <a:t>/</a:t>
            </a:r>
            <a:r>
              <a:rPr lang="en-US" sz="1400" dirty="0" err="1"/>
              <a:t>cgi</a:t>
            </a:r>
            <a:r>
              <a:rPr lang="en-US" sz="1400" dirty="0"/>
              <a:t>-bin/</a:t>
            </a:r>
            <a:r>
              <a:rPr lang="en-US" sz="1400" dirty="0" err="1" smtClean="0"/>
              <a:t>worldmap</a:t>
            </a:r>
            <a:r>
              <a:rPr lang="en-US" sz="1400" dirty="0" smtClean="0"/>
              <a:t>    (June 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024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794</Words>
  <Application>Microsoft Macintosh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Measuring DNSSEC  </vt:lpstr>
      <vt:lpstr>Users vs Infrastructure</vt:lpstr>
      <vt:lpstr>Measuring Users</vt:lpstr>
      <vt:lpstr>Measuring DNSSEC via Ads</vt:lpstr>
      <vt:lpstr>On to Some Results</vt:lpstr>
      <vt:lpstr>Where is DNSSEC? – The Top 20</vt:lpstr>
      <vt:lpstr>Where is DNSSEC? – The Top 20</vt:lpstr>
      <vt:lpstr>Where isn’t DNSSEC? – The Bottom 20</vt:lpstr>
      <vt:lpstr>The Mapped view of DNSSEC Use</vt:lpstr>
      <vt:lpstr>Why…</vt:lpstr>
      <vt:lpstr>Is Google’s P-DNS a Factor?</vt:lpstr>
      <vt:lpstr>Another observation from the data</vt:lpstr>
      <vt:lpstr>Is Google’s P-DNS a Factor?</vt:lpstr>
      <vt:lpstr>Is Google’s P-DNS a Factor?</vt:lpstr>
      <vt:lpstr>A DNSSEC view of the US</vt:lpstr>
      <vt:lpstr>PowerPoint Presentation</vt:lpstr>
      <vt:lpstr>PowerPoint Presentation</vt:lpstr>
      <vt:lpstr>PowerPoint Presentation</vt:lpstr>
      <vt:lpstr>Some things to think about</vt:lpstr>
      <vt:lpstr>Some things to think about</vt:lpstr>
      <vt:lpstr>Some things to think about</vt:lpstr>
      <vt:lpstr>Some things to think about</vt:lpstr>
      <vt:lpstr>PowerPoint Presentation</vt:lpstr>
      <vt:lpstr>Thanks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End User</dc:title>
  <dc:creator>Geoff Huston</dc:creator>
  <cp:lastModifiedBy>Geoff Huston</cp:lastModifiedBy>
  <cp:revision>33</cp:revision>
  <dcterms:created xsi:type="dcterms:W3CDTF">2014-03-06T06:00:32Z</dcterms:created>
  <dcterms:modified xsi:type="dcterms:W3CDTF">2014-06-03T17:05:37Z</dcterms:modified>
</cp:coreProperties>
</file>