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1" r:id="rId4"/>
    <p:sldId id="262" r:id="rId5"/>
    <p:sldId id="266" r:id="rId6"/>
    <p:sldId id="267" r:id="rId7"/>
    <p:sldId id="268" r:id="rId8"/>
    <p:sldId id="269" r:id="rId9"/>
    <p:sldId id="270" r:id="rId10"/>
    <p:sldId id="271" r:id="rId11"/>
    <p:sldId id="273" r:id="rId12"/>
    <p:sldId id="276" r:id="rId13"/>
    <p:sldId id="277" r:id="rId14"/>
    <p:sldId id="278" r:id="rId15"/>
    <p:sldId id="279" r:id="rId16"/>
    <p:sldId id="310" r:id="rId17"/>
    <p:sldId id="311" r:id="rId18"/>
    <p:sldId id="312" r:id="rId19"/>
    <p:sldId id="313" r:id="rId20"/>
    <p:sldId id="314" r:id="rId21"/>
    <p:sldId id="280" r:id="rId22"/>
    <p:sldId id="282" r:id="rId23"/>
    <p:sldId id="283" r:id="rId24"/>
    <p:sldId id="302" r:id="rId25"/>
    <p:sldId id="303" r:id="rId26"/>
    <p:sldId id="305" r:id="rId27"/>
    <p:sldId id="299" r:id="rId28"/>
    <p:sldId id="301" r:id="rId29"/>
    <p:sldId id="300"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9" r:id="rId47"/>
    <p:sldId id="332" r:id="rId48"/>
    <p:sldId id="336" r:id="rId49"/>
    <p:sldId id="337" r:id="rId50"/>
    <p:sldId id="334" r:id="rId51"/>
    <p:sldId id="335" r:id="rId52"/>
    <p:sldId id="341" r:id="rId53"/>
    <p:sldId id="340" r:id="rId54"/>
    <p:sldId id="309" r:id="rId55"/>
    <p:sldId id="29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2" d="100"/>
          <a:sy n="162" d="100"/>
        </p:scale>
        <p:origin x="-172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31F9804F-DBF0-F542-A28E-7259D5C88FEF}" type="datetimeFigureOut">
              <a:rPr lang="en-US" smtClean="0"/>
              <a:t>9/05/2014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3873C-7FF3-384B-BA08-FF4F51482FEF}" type="slidenum">
              <a:rPr lang="en-US" smtClean="0"/>
              <a:t>‹#›</a:t>
            </a:fld>
            <a:endParaRPr lang="en-US"/>
          </a:p>
        </p:txBody>
      </p:sp>
    </p:spTree>
    <p:extLst>
      <p:ext uri="{BB962C8B-B14F-4D97-AF65-F5344CB8AC3E}">
        <p14:creationId xmlns:p14="http://schemas.microsoft.com/office/powerpoint/2010/main" val="354727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F9804F-DBF0-F542-A28E-7259D5C88FEF}" type="datetimeFigureOut">
              <a:rPr lang="en-US" smtClean="0"/>
              <a:t>9/05/2014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3873C-7FF3-384B-BA08-FF4F51482FEF}" type="slidenum">
              <a:rPr lang="en-US" smtClean="0"/>
              <a:t>‹#›</a:t>
            </a:fld>
            <a:endParaRPr lang="en-US"/>
          </a:p>
        </p:txBody>
      </p:sp>
    </p:spTree>
    <p:extLst>
      <p:ext uri="{BB962C8B-B14F-4D97-AF65-F5344CB8AC3E}">
        <p14:creationId xmlns:p14="http://schemas.microsoft.com/office/powerpoint/2010/main" val="79577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F9804F-DBF0-F542-A28E-7259D5C88FEF}" type="datetimeFigureOut">
              <a:rPr lang="en-US" smtClean="0"/>
              <a:t>9/05/2014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3873C-7FF3-384B-BA08-FF4F51482FEF}" type="slidenum">
              <a:rPr lang="en-US" smtClean="0"/>
              <a:t>‹#›</a:t>
            </a:fld>
            <a:endParaRPr lang="en-US"/>
          </a:p>
        </p:txBody>
      </p:sp>
    </p:spTree>
    <p:extLst>
      <p:ext uri="{BB962C8B-B14F-4D97-AF65-F5344CB8AC3E}">
        <p14:creationId xmlns:p14="http://schemas.microsoft.com/office/powerpoint/2010/main" val="361460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1F9804F-DBF0-F542-A28E-7259D5C88FEF}" type="datetimeFigureOut">
              <a:rPr lang="en-US" smtClean="0"/>
              <a:t>9/05/2014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3873C-7FF3-384B-BA08-FF4F51482FEF}" type="slidenum">
              <a:rPr lang="en-US" smtClean="0"/>
              <a:t>‹#›</a:t>
            </a:fld>
            <a:endParaRPr lang="en-US"/>
          </a:p>
        </p:txBody>
      </p:sp>
    </p:spTree>
    <p:extLst>
      <p:ext uri="{BB962C8B-B14F-4D97-AF65-F5344CB8AC3E}">
        <p14:creationId xmlns:p14="http://schemas.microsoft.com/office/powerpoint/2010/main" val="234918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1F9804F-DBF0-F542-A28E-7259D5C88FEF}" type="datetimeFigureOut">
              <a:rPr lang="en-US" smtClean="0"/>
              <a:t>9/05/2014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43873C-7FF3-384B-BA08-FF4F51482FEF}" type="slidenum">
              <a:rPr lang="en-US" smtClean="0"/>
              <a:t>‹#›</a:t>
            </a:fld>
            <a:endParaRPr lang="en-US"/>
          </a:p>
        </p:txBody>
      </p:sp>
    </p:spTree>
    <p:extLst>
      <p:ext uri="{BB962C8B-B14F-4D97-AF65-F5344CB8AC3E}">
        <p14:creationId xmlns:p14="http://schemas.microsoft.com/office/powerpoint/2010/main" val="3260392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31F9804F-DBF0-F542-A28E-7259D5C88FEF}" type="datetimeFigureOut">
              <a:rPr lang="en-US" smtClean="0"/>
              <a:t>9/05/2014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3873C-7FF3-384B-BA08-FF4F51482FEF}" type="slidenum">
              <a:rPr lang="en-US" smtClean="0"/>
              <a:t>‹#›</a:t>
            </a:fld>
            <a:endParaRPr lang="en-US"/>
          </a:p>
        </p:txBody>
      </p:sp>
    </p:spTree>
    <p:extLst>
      <p:ext uri="{BB962C8B-B14F-4D97-AF65-F5344CB8AC3E}">
        <p14:creationId xmlns:p14="http://schemas.microsoft.com/office/powerpoint/2010/main" val="386166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31F9804F-DBF0-F542-A28E-7259D5C88FEF}" type="datetimeFigureOut">
              <a:rPr lang="en-US" smtClean="0"/>
              <a:t>9/05/2014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43873C-7FF3-384B-BA08-FF4F51482FEF}" type="slidenum">
              <a:rPr lang="en-US" smtClean="0"/>
              <a:t>‹#›</a:t>
            </a:fld>
            <a:endParaRPr lang="en-US"/>
          </a:p>
        </p:txBody>
      </p:sp>
    </p:spTree>
    <p:extLst>
      <p:ext uri="{BB962C8B-B14F-4D97-AF65-F5344CB8AC3E}">
        <p14:creationId xmlns:p14="http://schemas.microsoft.com/office/powerpoint/2010/main" val="179186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1F9804F-DBF0-F542-A28E-7259D5C88FEF}" type="datetimeFigureOut">
              <a:rPr lang="en-US" smtClean="0"/>
              <a:t>9/05/2014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43873C-7FF3-384B-BA08-FF4F51482FEF}" type="slidenum">
              <a:rPr lang="en-US" smtClean="0"/>
              <a:t>‹#›</a:t>
            </a:fld>
            <a:endParaRPr lang="en-US"/>
          </a:p>
        </p:txBody>
      </p:sp>
    </p:spTree>
    <p:extLst>
      <p:ext uri="{BB962C8B-B14F-4D97-AF65-F5344CB8AC3E}">
        <p14:creationId xmlns:p14="http://schemas.microsoft.com/office/powerpoint/2010/main" val="368409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9804F-DBF0-F542-A28E-7259D5C88FEF}" type="datetimeFigureOut">
              <a:rPr lang="en-US" smtClean="0"/>
              <a:t>9/05/2014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43873C-7FF3-384B-BA08-FF4F51482FEF}" type="slidenum">
              <a:rPr lang="en-US" smtClean="0"/>
              <a:t>‹#›</a:t>
            </a:fld>
            <a:endParaRPr lang="en-US"/>
          </a:p>
        </p:txBody>
      </p:sp>
    </p:spTree>
    <p:extLst>
      <p:ext uri="{BB962C8B-B14F-4D97-AF65-F5344CB8AC3E}">
        <p14:creationId xmlns:p14="http://schemas.microsoft.com/office/powerpoint/2010/main" val="79192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F9804F-DBF0-F542-A28E-7259D5C88FEF}" type="datetimeFigureOut">
              <a:rPr lang="en-US" smtClean="0"/>
              <a:t>9/05/2014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3873C-7FF3-384B-BA08-FF4F51482FEF}" type="slidenum">
              <a:rPr lang="en-US" smtClean="0"/>
              <a:t>‹#›</a:t>
            </a:fld>
            <a:endParaRPr lang="en-US"/>
          </a:p>
        </p:txBody>
      </p:sp>
    </p:spTree>
    <p:extLst>
      <p:ext uri="{BB962C8B-B14F-4D97-AF65-F5344CB8AC3E}">
        <p14:creationId xmlns:p14="http://schemas.microsoft.com/office/powerpoint/2010/main" val="61118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1F9804F-DBF0-F542-A28E-7259D5C88FEF}" type="datetimeFigureOut">
              <a:rPr lang="en-US" smtClean="0"/>
              <a:t>9/05/2014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43873C-7FF3-384B-BA08-FF4F51482FEF}" type="slidenum">
              <a:rPr lang="en-US" smtClean="0"/>
              <a:t>‹#›</a:t>
            </a:fld>
            <a:endParaRPr lang="en-US"/>
          </a:p>
        </p:txBody>
      </p:sp>
    </p:spTree>
    <p:extLst>
      <p:ext uri="{BB962C8B-B14F-4D97-AF65-F5344CB8AC3E}">
        <p14:creationId xmlns:p14="http://schemas.microsoft.com/office/powerpoint/2010/main" val="31130259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9804F-DBF0-F542-A28E-7259D5C88FEF}" type="datetimeFigureOut">
              <a:rPr lang="en-US" smtClean="0"/>
              <a:t>9/05/2014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3873C-7FF3-384B-BA08-FF4F51482FEF}" type="slidenum">
              <a:rPr lang="en-US" smtClean="0"/>
              <a:t>‹#›</a:t>
            </a:fld>
            <a:endParaRPr lang="en-US"/>
          </a:p>
        </p:txBody>
      </p:sp>
    </p:spTree>
    <p:extLst>
      <p:ext uri="{BB962C8B-B14F-4D97-AF65-F5344CB8AC3E}">
        <p14:creationId xmlns:p14="http://schemas.microsoft.com/office/powerpoint/2010/main" val="3729035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58030"/>
          </a:xfrm>
          <a:ln w="3175" cmpd="sng">
            <a:solidFill>
              <a:schemeClr val="tx2">
                <a:lumMod val="40000"/>
                <a:lumOff val="60000"/>
              </a:schemeClr>
            </a:solidFill>
          </a:ln>
        </p:spPr>
        <p:txBody>
          <a:bodyPr>
            <a:normAutofit fontScale="90000"/>
          </a:bodyPr>
          <a:lstStyle/>
          <a:p>
            <a:pPr algn="r"/>
            <a:r>
              <a:rPr lang="en-US" sz="6600" dirty="0" smtClean="0"/>
              <a:t>Measuring </a:t>
            </a:r>
            <a:r>
              <a:rPr lang="en-US" sz="6600" dirty="0" smtClean="0"/>
              <a:t>the DNS from </a:t>
            </a:r>
            <a:r>
              <a:rPr lang="en-US" sz="6600" dirty="0" smtClean="0"/>
              <a:t>the </a:t>
            </a:r>
            <a:r>
              <a:rPr lang="en-US" sz="6600" dirty="0" smtClean="0"/>
              <a:t>Users’ perspective</a:t>
            </a:r>
            <a:endParaRPr lang="en-US" sz="6600" dirty="0"/>
          </a:p>
        </p:txBody>
      </p:sp>
      <p:sp>
        <p:nvSpPr>
          <p:cNvPr id="3" name="Subtitle 2"/>
          <p:cNvSpPr>
            <a:spLocks noGrp="1"/>
          </p:cNvSpPr>
          <p:nvPr>
            <p:ph type="subTitle" idx="1"/>
          </p:nvPr>
        </p:nvSpPr>
        <p:spPr>
          <a:xfrm>
            <a:off x="2209800" y="4617732"/>
            <a:ext cx="6400800" cy="1248426"/>
          </a:xfrm>
        </p:spPr>
        <p:txBody>
          <a:bodyPr>
            <a:normAutofit fontScale="92500" lnSpcReduction="20000"/>
          </a:bodyPr>
          <a:lstStyle/>
          <a:p>
            <a:pPr algn="r"/>
            <a:r>
              <a:rPr lang="en-US" sz="2800" dirty="0" smtClean="0">
                <a:solidFill>
                  <a:schemeClr val="bg1">
                    <a:lumMod val="75000"/>
                  </a:schemeClr>
                </a:solidFill>
                <a:latin typeface="AhnbergHand"/>
                <a:cs typeface="AhnbergHand"/>
              </a:rPr>
              <a:t>Geoff Huston</a:t>
            </a:r>
          </a:p>
          <a:p>
            <a:pPr algn="r"/>
            <a:r>
              <a:rPr lang="en-US" sz="2800" dirty="0" smtClean="0">
                <a:solidFill>
                  <a:schemeClr val="bg1">
                    <a:lumMod val="75000"/>
                  </a:schemeClr>
                </a:solidFill>
                <a:latin typeface="AhnbergHand"/>
                <a:cs typeface="AhnbergHand"/>
              </a:rPr>
              <a:t>APNIC Labs, </a:t>
            </a:r>
            <a:endParaRPr lang="en-US" sz="2800" dirty="0" smtClean="0">
              <a:solidFill>
                <a:schemeClr val="bg1">
                  <a:lumMod val="75000"/>
                </a:schemeClr>
              </a:solidFill>
              <a:latin typeface="AhnbergHand"/>
              <a:cs typeface="AhnbergHand"/>
            </a:endParaRPr>
          </a:p>
          <a:p>
            <a:pPr algn="r"/>
            <a:r>
              <a:rPr lang="en-US" sz="2800" dirty="0" smtClean="0">
                <a:solidFill>
                  <a:schemeClr val="bg1">
                    <a:lumMod val="75000"/>
                  </a:schemeClr>
                </a:solidFill>
                <a:latin typeface="AhnbergHand"/>
                <a:cs typeface="AhnbergHand"/>
              </a:rPr>
              <a:t>May 2014</a:t>
            </a:r>
            <a:endParaRPr lang="en-US" sz="2800" dirty="0" smtClean="0">
              <a:solidFill>
                <a:schemeClr val="bg1">
                  <a:lumMod val="75000"/>
                </a:schemeClr>
              </a:solidFill>
              <a:latin typeface="AhnbergHand"/>
              <a:cs typeface="AhnbergHand"/>
            </a:endParaRPr>
          </a:p>
        </p:txBody>
      </p:sp>
      <p:sp>
        <p:nvSpPr>
          <p:cNvPr id="4" name="Oval 3"/>
          <p:cNvSpPr/>
          <p:nvPr/>
        </p:nvSpPr>
        <p:spPr>
          <a:xfrm>
            <a:off x="515510" y="1961673"/>
            <a:ext cx="352055" cy="352055"/>
          </a:xfrm>
          <a:prstGeom prst="ellipse">
            <a:avLst/>
          </a:prstGeom>
          <a:noFill/>
          <a:ln w="6350" cmpd="sng">
            <a:solidFill>
              <a:srgbClr val="8EB4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8282172" y="3424422"/>
            <a:ext cx="352055" cy="352055"/>
          </a:xfrm>
          <a:prstGeom prst="ellipse">
            <a:avLst/>
          </a:prstGeom>
          <a:noFill/>
          <a:ln w="6350" cmpd="sng">
            <a:solidFill>
              <a:srgbClr val="8EB4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8458200" y="1961673"/>
            <a:ext cx="0" cy="1462749"/>
          </a:xfrm>
          <a:prstGeom prst="line">
            <a:avLst/>
          </a:prstGeom>
          <a:ln w="3175"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867566" y="2130425"/>
            <a:ext cx="7743034" cy="0"/>
          </a:xfrm>
          <a:prstGeom prst="line">
            <a:avLst/>
          </a:prstGeom>
          <a:ln w="3175"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685801" y="2130427"/>
            <a:ext cx="1114611" cy="753220"/>
          </a:xfrm>
          <a:prstGeom prst="line">
            <a:avLst/>
          </a:prstGeom>
          <a:ln w="3175"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685801" y="2883647"/>
            <a:ext cx="1114611" cy="716803"/>
          </a:xfrm>
          <a:prstGeom prst="line">
            <a:avLst/>
          </a:prstGeom>
          <a:ln w="3175" cmpd="sng">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1624384" y="2707619"/>
            <a:ext cx="352055" cy="352055"/>
          </a:xfrm>
          <a:prstGeom prst="ellipse">
            <a:avLst/>
          </a:prstGeom>
          <a:noFill/>
          <a:ln w="6350" cmpd="sng">
            <a:solidFill>
              <a:srgbClr val="8EB4E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903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 are ubiquitous</a:t>
            </a:r>
            <a:endParaRPr lang="en-US" dirty="0"/>
          </a:p>
        </p:txBody>
      </p:sp>
      <p:pic>
        <p:nvPicPr>
          <p:cNvPr id="4" name="Content Placeholder 3" descr="Screen Shot 2013-04-26 at 1.29.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9684" r="15768" b="6003"/>
          <a:stretch/>
        </p:blipFill>
        <p:spPr>
          <a:xfrm>
            <a:off x="457200" y="1417638"/>
            <a:ext cx="7994073" cy="5001123"/>
          </a:xfrm>
          <a:ln w="57150" cmpd="sng">
            <a:solidFill>
              <a:schemeClr val="tx1"/>
            </a:solidFill>
          </a:ln>
        </p:spPr>
      </p:pic>
      <p:sp>
        <p:nvSpPr>
          <p:cNvPr id="7" name="Freeform 6"/>
          <p:cNvSpPr/>
          <p:nvPr/>
        </p:nvSpPr>
        <p:spPr>
          <a:xfrm>
            <a:off x="203831" y="765783"/>
            <a:ext cx="2002207" cy="6028102"/>
          </a:xfrm>
          <a:custGeom>
            <a:avLst/>
            <a:gdLst>
              <a:gd name="connsiteX0" fmla="*/ 1028816 w 2002207"/>
              <a:gd name="connsiteY0" fmla="*/ 444452 h 6028102"/>
              <a:gd name="connsiteX1" fmla="*/ 199581 w 2002207"/>
              <a:gd name="connsiteY1" fmla="*/ 601335 h 6028102"/>
              <a:gd name="connsiteX2" fmla="*/ 57640 w 2002207"/>
              <a:gd name="connsiteY2" fmla="*/ 2274746 h 6028102"/>
              <a:gd name="connsiteX3" fmla="*/ 5345 w 2002207"/>
              <a:gd name="connsiteY3" fmla="*/ 4037805 h 6028102"/>
              <a:gd name="connsiteX4" fmla="*/ 177169 w 2002207"/>
              <a:gd name="connsiteY4" fmla="*/ 5666393 h 6028102"/>
              <a:gd name="connsiteX5" fmla="*/ 1088581 w 2002207"/>
              <a:gd name="connsiteY5" fmla="*/ 5785923 h 6028102"/>
              <a:gd name="connsiteX6" fmla="*/ 1917816 w 2002207"/>
              <a:gd name="connsiteY6" fmla="*/ 5681335 h 6028102"/>
              <a:gd name="connsiteX7" fmla="*/ 1947698 w 2002207"/>
              <a:gd name="connsiteY7" fmla="*/ 1512746 h 6028102"/>
              <a:gd name="connsiteX8" fmla="*/ 1925287 w 2002207"/>
              <a:gd name="connsiteY8" fmla="*/ 317452 h 6028102"/>
              <a:gd name="connsiteX9" fmla="*/ 998934 w 2002207"/>
              <a:gd name="connsiteY9" fmla="*/ 11158 h 6028102"/>
              <a:gd name="connsiteX10" fmla="*/ 378875 w 2002207"/>
              <a:gd name="connsiteY10" fmla="*/ 601335 h 602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2207" h="6028102">
                <a:moveTo>
                  <a:pt x="1028816" y="444452"/>
                </a:moveTo>
                <a:cubicBezTo>
                  <a:pt x="695130" y="370369"/>
                  <a:pt x="361444" y="296286"/>
                  <a:pt x="199581" y="601335"/>
                </a:cubicBezTo>
                <a:cubicBezTo>
                  <a:pt x="37718" y="906384"/>
                  <a:pt x="90013" y="1702001"/>
                  <a:pt x="57640" y="2274746"/>
                </a:cubicBezTo>
                <a:cubicBezTo>
                  <a:pt x="25267" y="2847491"/>
                  <a:pt x="-14576" y="3472531"/>
                  <a:pt x="5345" y="4037805"/>
                </a:cubicBezTo>
                <a:cubicBezTo>
                  <a:pt x="25266" y="4603079"/>
                  <a:pt x="-3370" y="5375040"/>
                  <a:pt x="177169" y="5666393"/>
                </a:cubicBezTo>
                <a:cubicBezTo>
                  <a:pt x="357708" y="5957746"/>
                  <a:pt x="798473" y="5783433"/>
                  <a:pt x="1088581" y="5785923"/>
                </a:cubicBezTo>
                <a:cubicBezTo>
                  <a:pt x="1378689" y="5788413"/>
                  <a:pt x="1774630" y="6393531"/>
                  <a:pt x="1917816" y="5681335"/>
                </a:cubicBezTo>
                <a:cubicBezTo>
                  <a:pt x="2061002" y="4969139"/>
                  <a:pt x="1946453" y="2406726"/>
                  <a:pt x="1947698" y="1512746"/>
                </a:cubicBezTo>
                <a:cubicBezTo>
                  <a:pt x="1948943" y="618766"/>
                  <a:pt x="2083414" y="567717"/>
                  <a:pt x="1925287" y="317452"/>
                </a:cubicBezTo>
                <a:cubicBezTo>
                  <a:pt x="1767160" y="67187"/>
                  <a:pt x="1256669" y="-36156"/>
                  <a:pt x="998934" y="11158"/>
                </a:cubicBezTo>
                <a:cubicBezTo>
                  <a:pt x="741199" y="58472"/>
                  <a:pt x="560037" y="329903"/>
                  <a:pt x="378875" y="601335"/>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361096" y="1344706"/>
            <a:ext cx="2248257" cy="1815353"/>
          </a:xfrm>
          <a:custGeom>
            <a:avLst/>
            <a:gdLst>
              <a:gd name="connsiteX0" fmla="*/ 2248257 w 2248257"/>
              <a:gd name="connsiteY0" fmla="*/ 0 h 1815353"/>
              <a:gd name="connsiteX1" fmla="*/ 1045492 w 2248257"/>
              <a:gd name="connsiteY1" fmla="*/ 1113118 h 1815353"/>
              <a:gd name="connsiteX2" fmla="*/ 29492 w 2248257"/>
              <a:gd name="connsiteY2" fmla="*/ 1621118 h 1815353"/>
              <a:gd name="connsiteX3" fmla="*/ 253610 w 2248257"/>
              <a:gd name="connsiteY3" fmla="*/ 1337235 h 1815353"/>
              <a:gd name="connsiteX4" fmla="*/ 44433 w 2248257"/>
              <a:gd name="connsiteY4" fmla="*/ 1651000 h 1815353"/>
              <a:gd name="connsiteX5" fmla="*/ 530022 w 2248257"/>
              <a:gd name="connsiteY5" fmla="*/ 1815353 h 181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8257" h="1815353">
                <a:moveTo>
                  <a:pt x="2248257" y="0"/>
                </a:moveTo>
                <a:cubicBezTo>
                  <a:pt x="1831771" y="421466"/>
                  <a:pt x="1415286" y="842932"/>
                  <a:pt x="1045492" y="1113118"/>
                </a:cubicBezTo>
                <a:cubicBezTo>
                  <a:pt x="675698" y="1383304"/>
                  <a:pt x="161472" y="1583765"/>
                  <a:pt x="29492" y="1621118"/>
                </a:cubicBezTo>
                <a:cubicBezTo>
                  <a:pt x="-102488" y="1658471"/>
                  <a:pt x="251120" y="1332255"/>
                  <a:pt x="253610" y="1337235"/>
                </a:cubicBezTo>
                <a:cubicBezTo>
                  <a:pt x="256100" y="1342215"/>
                  <a:pt x="-1636" y="1571314"/>
                  <a:pt x="44433" y="1651000"/>
                </a:cubicBezTo>
                <a:cubicBezTo>
                  <a:pt x="90502" y="1730686"/>
                  <a:pt x="310262" y="1773019"/>
                  <a:pt x="530022" y="1815353"/>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4198487" y="2263588"/>
            <a:ext cx="2145220" cy="1625255"/>
          </a:xfrm>
          <a:custGeom>
            <a:avLst/>
            <a:gdLst>
              <a:gd name="connsiteX0" fmla="*/ 1098160 w 2145220"/>
              <a:gd name="connsiteY0" fmla="*/ 97118 h 1625255"/>
              <a:gd name="connsiteX1" fmla="*/ 7454 w 2145220"/>
              <a:gd name="connsiteY1" fmla="*/ 605118 h 1625255"/>
              <a:gd name="connsiteX2" fmla="*/ 679807 w 2145220"/>
              <a:gd name="connsiteY2" fmla="*/ 1553883 h 1625255"/>
              <a:gd name="connsiteX3" fmla="*/ 1852689 w 2145220"/>
              <a:gd name="connsiteY3" fmla="*/ 1434353 h 1625255"/>
              <a:gd name="connsiteX4" fmla="*/ 2084278 w 2145220"/>
              <a:gd name="connsiteY4" fmla="*/ 455706 h 1625255"/>
              <a:gd name="connsiteX5" fmla="*/ 948748 w 2145220"/>
              <a:gd name="connsiteY5" fmla="*/ 0 h 162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5220" h="1625255">
                <a:moveTo>
                  <a:pt x="1098160" y="97118"/>
                </a:moveTo>
                <a:cubicBezTo>
                  <a:pt x="587669" y="229721"/>
                  <a:pt x="77179" y="362324"/>
                  <a:pt x="7454" y="605118"/>
                </a:cubicBezTo>
                <a:cubicBezTo>
                  <a:pt x="-62271" y="847912"/>
                  <a:pt x="372268" y="1415677"/>
                  <a:pt x="679807" y="1553883"/>
                </a:cubicBezTo>
                <a:cubicBezTo>
                  <a:pt x="987346" y="1692089"/>
                  <a:pt x="1618611" y="1617383"/>
                  <a:pt x="1852689" y="1434353"/>
                </a:cubicBezTo>
                <a:cubicBezTo>
                  <a:pt x="2086768" y="1251324"/>
                  <a:pt x="2234935" y="694765"/>
                  <a:pt x="2084278" y="455706"/>
                </a:cubicBezTo>
                <a:cubicBezTo>
                  <a:pt x="1933621" y="216647"/>
                  <a:pt x="948748" y="0"/>
                  <a:pt x="948748" y="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6456884" y="1170013"/>
            <a:ext cx="2149426" cy="4292911"/>
          </a:xfrm>
          <a:custGeom>
            <a:avLst/>
            <a:gdLst>
              <a:gd name="connsiteX0" fmla="*/ 767175 w 2149426"/>
              <a:gd name="connsiteY0" fmla="*/ 219516 h 4292911"/>
              <a:gd name="connsiteX1" fmla="*/ 64940 w 2149426"/>
              <a:gd name="connsiteY1" fmla="*/ 533281 h 4292911"/>
              <a:gd name="connsiteX2" fmla="*/ 109763 w 2149426"/>
              <a:gd name="connsiteY2" fmla="*/ 3252575 h 4292911"/>
              <a:gd name="connsiteX3" fmla="*/ 759704 w 2149426"/>
              <a:gd name="connsiteY3" fmla="*/ 4283516 h 4292911"/>
              <a:gd name="connsiteX4" fmla="*/ 2029704 w 2149426"/>
              <a:gd name="connsiteY4" fmla="*/ 3626105 h 4292911"/>
              <a:gd name="connsiteX5" fmla="*/ 2052116 w 2149426"/>
              <a:gd name="connsiteY5" fmla="*/ 1467105 h 4292911"/>
              <a:gd name="connsiteX6" fmla="*/ 1641234 w 2149426"/>
              <a:gd name="connsiteY6" fmla="*/ 62634 h 4292911"/>
              <a:gd name="connsiteX7" fmla="*/ 408587 w 2149426"/>
              <a:gd name="connsiteY7" fmla="*/ 226987 h 429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426" h="4292911">
                <a:moveTo>
                  <a:pt x="767175" y="219516"/>
                </a:moveTo>
                <a:cubicBezTo>
                  <a:pt x="470842" y="123643"/>
                  <a:pt x="174509" y="27771"/>
                  <a:pt x="64940" y="533281"/>
                </a:cubicBezTo>
                <a:cubicBezTo>
                  <a:pt x="-44629" y="1038791"/>
                  <a:pt x="-6031" y="2627536"/>
                  <a:pt x="109763" y="3252575"/>
                </a:cubicBezTo>
                <a:cubicBezTo>
                  <a:pt x="225557" y="3877614"/>
                  <a:pt x="439714" y="4221261"/>
                  <a:pt x="759704" y="4283516"/>
                </a:cubicBezTo>
                <a:cubicBezTo>
                  <a:pt x="1079694" y="4345771"/>
                  <a:pt x="1814302" y="4095507"/>
                  <a:pt x="2029704" y="3626105"/>
                </a:cubicBezTo>
                <a:cubicBezTo>
                  <a:pt x="2245106" y="3156703"/>
                  <a:pt x="2116861" y="2061017"/>
                  <a:pt x="2052116" y="1467105"/>
                </a:cubicBezTo>
                <a:cubicBezTo>
                  <a:pt x="1987371" y="873193"/>
                  <a:pt x="1915155" y="269320"/>
                  <a:pt x="1641234" y="62634"/>
                </a:cubicBezTo>
                <a:cubicBezTo>
                  <a:pt x="1367313" y="-144052"/>
                  <a:pt x="408587" y="226987"/>
                  <a:pt x="408587" y="226987"/>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4646706" y="1352176"/>
            <a:ext cx="950015" cy="1255579"/>
          </a:xfrm>
          <a:custGeom>
            <a:avLst/>
            <a:gdLst>
              <a:gd name="connsiteX0" fmla="*/ 0 w 950015"/>
              <a:gd name="connsiteY0" fmla="*/ 0 h 1255579"/>
              <a:gd name="connsiteX1" fmla="*/ 418353 w 950015"/>
              <a:gd name="connsiteY1" fmla="*/ 709706 h 1255579"/>
              <a:gd name="connsiteX2" fmla="*/ 799353 w 950015"/>
              <a:gd name="connsiteY2" fmla="*/ 1157942 h 1255579"/>
              <a:gd name="connsiteX3" fmla="*/ 948765 w 950015"/>
              <a:gd name="connsiteY3" fmla="*/ 911412 h 1255579"/>
              <a:gd name="connsiteX4" fmla="*/ 844176 w 950015"/>
              <a:gd name="connsiteY4" fmla="*/ 1247589 h 1255579"/>
              <a:gd name="connsiteX5" fmla="*/ 425823 w 950015"/>
              <a:gd name="connsiteY5" fmla="*/ 1157942 h 125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015" h="1255579">
                <a:moveTo>
                  <a:pt x="0" y="0"/>
                </a:moveTo>
                <a:cubicBezTo>
                  <a:pt x="142564" y="258358"/>
                  <a:pt x="285128" y="516716"/>
                  <a:pt x="418353" y="709706"/>
                </a:cubicBezTo>
                <a:cubicBezTo>
                  <a:pt x="551578" y="902696"/>
                  <a:pt x="710951" y="1124324"/>
                  <a:pt x="799353" y="1157942"/>
                </a:cubicBezTo>
                <a:cubicBezTo>
                  <a:pt x="887755" y="1191560"/>
                  <a:pt x="941295" y="896471"/>
                  <a:pt x="948765" y="911412"/>
                </a:cubicBezTo>
                <a:cubicBezTo>
                  <a:pt x="956235" y="926353"/>
                  <a:pt x="931333" y="1206501"/>
                  <a:pt x="844176" y="1247589"/>
                </a:cubicBezTo>
                <a:cubicBezTo>
                  <a:pt x="757019" y="1288677"/>
                  <a:pt x="425823" y="1157942"/>
                  <a:pt x="425823" y="1157942"/>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4699000" y="1352176"/>
            <a:ext cx="1754740" cy="773897"/>
          </a:xfrm>
          <a:custGeom>
            <a:avLst/>
            <a:gdLst>
              <a:gd name="connsiteX0" fmla="*/ 0 w 1754740"/>
              <a:gd name="connsiteY0" fmla="*/ 0 h 773897"/>
              <a:gd name="connsiteX1" fmla="*/ 1045882 w 1754740"/>
              <a:gd name="connsiteY1" fmla="*/ 366059 h 773897"/>
              <a:gd name="connsiteX2" fmla="*/ 1733176 w 1754740"/>
              <a:gd name="connsiteY2" fmla="*/ 612589 h 773897"/>
              <a:gd name="connsiteX3" fmla="*/ 1591235 w 1754740"/>
              <a:gd name="connsiteY3" fmla="*/ 291353 h 773897"/>
              <a:gd name="connsiteX4" fmla="*/ 1688353 w 1754740"/>
              <a:gd name="connsiteY4" fmla="*/ 709706 h 773897"/>
              <a:gd name="connsiteX5" fmla="*/ 1292412 w 1754740"/>
              <a:gd name="connsiteY5" fmla="*/ 769471 h 773897"/>
              <a:gd name="connsiteX6" fmla="*/ 1613647 w 1754740"/>
              <a:gd name="connsiteY6" fmla="*/ 679824 h 77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740" h="773897">
                <a:moveTo>
                  <a:pt x="0" y="0"/>
                </a:moveTo>
                <a:lnTo>
                  <a:pt x="1045882" y="366059"/>
                </a:lnTo>
                <a:cubicBezTo>
                  <a:pt x="1334745" y="468157"/>
                  <a:pt x="1642284" y="625040"/>
                  <a:pt x="1733176" y="612589"/>
                </a:cubicBezTo>
                <a:cubicBezTo>
                  <a:pt x="1824068" y="600138"/>
                  <a:pt x="1598705" y="275167"/>
                  <a:pt x="1591235" y="291353"/>
                </a:cubicBezTo>
                <a:cubicBezTo>
                  <a:pt x="1583765" y="307539"/>
                  <a:pt x="1738157" y="630020"/>
                  <a:pt x="1688353" y="709706"/>
                </a:cubicBezTo>
                <a:cubicBezTo>
                  <a:pt x="1638549" y="789392"/>
                  <a:pt x="1304863" y="774451"/>
                  <a:pt x="1292412" y="769471"/>
                </a:cubicBezTo>
                <a:cubicBezTo>
                  <a:pt x="1279961" y="764491"/>
                  <a:pt x="1613647" y="679824"/>
                  <a:pt x="1613647" y="679824"/>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836598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creen Shot 2013-04-26 at 1.25.20 PM.png"/>
          <p:cNvPicPr>
            <a:picLocks noGrp="1" noChangeAspect="1"/>
          </p:cNvPicPr>
          <p:nvPr>
            <p:ph idx="1"/>
          </p:nvPr>
        </p:nvPicPr>
        <p:blipFill>
          <a:blip r:embed="rId2">
            <a:extLst>
              <a:ext uri="{28A0092B-C50C-407E-A947-70E740481C1C}">
                <a14:useLocalDpi xmlns:a14="http://schemas.microsoft.com/office/drawing/2010/main" val="0"/>
              </a:ext>
            </a:extLst>
          </a:blip>
          <a:srcRect t="5814" b="5814"/>
          <a:stretch>
            <a:fillRect/>
          </a:stretch>
        </p:blipFill>
        <p:spPr/>
      </p:pic>
      <p:sp>
        <p:nvSpPr>
          <p:cNvPr id="2" name="Title 1"/>
          <p:cNvSpPr>
            <a:spLocks noGrp="1"/>
          </p:cNvSpPr>
          <p:nvPr>
            <p:ph type="title"/>
          </p:nvPr>
        </p:nvSpPr>
        <p:spPr/>
        <p:txBody>
          <a:bodyPr/>
          <a:lstStyle/>
          <a:p>
            <a:r>
              <a:rPr lang="en-US" dirty="0" smtClean="0"/>
              <a:t>Ads are ubiquitous</a:t>
            </a:r>
            <a:endParaRPr lang="en-US" dirty="0"/>
          </a:p>
        </p:txBody>
      </p:sp>
      <p:sp>
        <p:nvSpPr>
          <p:cNvPr id="3" name="Freeform 2"/>
          <p:cNvSpPr/>
          <p:nvPr/>
        </p:nvSpPr>
        <p:spPr>
          <a:xfrm>
            <a:off x="1316034" y="4616656"/>
            <a:ext cx="7254679" cy="1385726"/>
          </a:xfrm>
          <a:custGeom>
            <a:avLst/>
            <a:gdLst>
              <a:gd name="connsiteX0" fmla="*/ 3816260 w 7254679"/>
              <a:gd name="connsiteY0" fmla="*/ 328873 h 1385726"/>
              <a:gd name="connsiteX1" fmla="*/ 1933672 w 7254679"/>
              <a:gd name="connsiteY1" fmla="*/ 168 h 1385726"/>
              <a:gd name="connsiteX2" fmla="*/ 215437 w 7254679"/>
              <a:gd name="connsiteY2" fmla="*/ 366226 h 1385726"/>
              <a:gd name="connsiteX3" fmla="*/ 334966 w 7254679"/>
              <a:gd name="connsiteY3" fmla="*/ 1031109 h 1385726"/>
              <a:gd name="connsiteX4" fmla="*/ 3016907 w 7254679"/>
              <a:gd name="connsiteY4" fmla="*/ 1382226 h 1385726"/>
              <a:gd name="connsiteX5" fmla="*/ 7110790 w 7254679"/>
              <a:gd name="connsiteY5" fmla="*/ 829403 h 1385726"/>
              <a:gd name="connsiteX6" fmla="*/ 5967790 w 7254679"/>
              <a:gd name="connsiteY6" fmla="*/ 59932 h 1385726"/>
              <a:gd name="connsiteX7" fmla="*/ 2493966 w 7254679"/>
              <a:gd name="connsiteY7" fmla="*/ 194403 h 138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54679" h="1385726">
                <a:moveTo>
                  <a:pt x="3816260" y="328873"/>
                </a:moveTo>
                <a:cubicBezTo>
                  <a:pt x="3175034" y="161408"/>
                  <a:pt x="2533809" y="-6057"/>
                  <a:pt x="1933672" y="168"/>
                </a:cubicBezTo>
                <a:cubicBezTo>
                  <a:pt x="1333535" y="6393"/>
                  <a:pt x="481888" y="194402"/>
                  <a:pt x="215437" y="366226"/>
                </a:cubicBezTo>
                <a:cubicBezTo>
                  <a:pt x="-51014" y="538050"/>
                  <a:pt x="-131946" y="861776"/>
                  <a:pt x="334966" y="1031109"/>
                </a:cubicBezTo>
                <a:cubicBezTo>
                  <a:pt x="801878" y="1200442"/>
                  <a:pt x="1887603" y="1415844"/>
                  <a:pt x="3016907" y="1382226"/>
                </a:cubicBezTo>
                <a:cubicBezTo>
                  <a:pt x="4146211" y="1348608"/>
                  <a:pt x="6618976" y="1049785"/>
                  <a:pt x="7110790" y="829403"/>
                </a:cubicBezTo>
                <a:cubicBezTo>
                  <a:pt x="7602604" y="609021"/>
                  <a:pt x="6737261" y="165765"/>
                  <a:pt x="5967790" y="59932"/>
                </a:cubicBezTo>
                <a:cubicBezTo>
                  <a:pt x="5198319" y="-45901"/>
                  <a:pt x="3846142" y="74251"/>
                  <a:pt x="2493966" y="194403"/>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460424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00" y="274638"/>
            <a:ext cx="8229600" cy="1143000"/>
          </a:xfrm>
        </p:spPr>
        <p:txBody>
          <a:bodyPr>
            <a:normAutofit fontScale="90000"/>
          </a:bodyPr>
          <a:lstStyle/>
          <a:p>
            <a:pPr algn="l"/>
            <a:r>
              <a:rPr lang="en-US" dirty="0"/>
              <a:t>Ads are implemented in Adobe Flash</a:t>
            </a:r>
            <a:endParaRPr lang="en-US" dirty="0"/>
          </a:p>
        </p:txBody>
      </p:sp>
      <p:sp>
        <p:nvSpPr>
          <p:cNvPr id="3" name="Content Placeholder 2"/>
          <p:cNvSpPr>
            <a:spLocks noGrp="1"/>
          </p:cNvSpPr>
          <p:nvPr>
            <p:ph idx="1"/>
          </p:nvPr>
        </p:nvSpPr>
        <p:spPr/>
        <p:txBody>
          <a:bodyPr>
            <a:normAutofit lnSpcReduction="10000"/>
          </a:bodyPr>
          <a:lstStyle/>
          <a:p>
            <a:r>
              <a:rPr lang="en-US" dirty="0" smtClean="0"/>
              <a:t>Flash includes primitives in ‘</a:t>
            </a:r>
            <a:r>
              <a:rPr lang="en-US" dirty="0" err="1" smtClean="0"/>
              <a:t>actionscript</a:t>
            </a:r>
            <a:r>
              <a:rPr lang="en-US" dirty="0" smtClean="0"/>
              <a:t>’ to fetch ‘network assets’</a:t>
            </a:r>
          </a:p>
          <a:p>
            <a:pPr lvl="1"/>
            <a:r>
              <a:rPr lang="en-US" dirty="0" smtClean="0"/>
              <a:t>Typically used to load alternate images, sequences</a:t>
            </a:r>
          </a:p>
          <a:p>
            <a:pPr lvl="1"/>
            <a:r>
              <a:rPr lang="en-US" dirty="0" smtClean="0"/>
              <a:t>Not a generalized network stack, subject to constraints:</a:t>
            </a:r>
          </a:p>
          <a:p>
            <a:pPr lvl="2"/>
            <a:r>
              <a:rPr lang="en-US" dirty="0" smtClean="0"/>
              <a:t>Port 80</a:t>
            </a:r>
          </a:p>
          <a:p>
            <a:pPr lvl="2"/>
            <a:r>
              <a:rPr lang="en-US" dirty="0" err="1"/>
              <a:t>c</a:t>
            </a:r>
            <a:r>
              <a:rPr lang="en-US" dirty="0" err="1" smtClean="0"/>
              <a:t>rossdomain.xml</a:t>
            </a:r>
            <a:r>
              <a:rPr lang="en-US" dirty="0" smtClean="0"/>
              <a:t> on hosting site must match source name (wildcard syntax)</a:t>
            </a:r>
          </a:p>
          <a:p>
            <a:r>
              <a:rPr lang="en-US" dirty="0" smtClean="0"/>
              <a:t>Flash has asynchronous ‘threads’ model for event driven, sprite animation</a:t>
            </a:r>
            <a:endParaRPr lang="en-US" dirty="0"/>
          </a:p>
        </p:txBody>
      </p:sp>
    </p:spTree>
    <p:extLst>
      <p:ext uri="{BB962C8B-B14F-4D97-AF65-F5344CB8AC3E}">
        <p14:creationId xmlns:p14="http://schemas.microsoft.com/office/powerpoint/2010/main" val="32497840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APNIC’s measurement technique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Craft flash/</a:t>
            </a:r>
            <a:r>
              <a:rPr lang="en-US" dirty="0" err="1" smtClean="0"/>
              <a:t>actionscript</a:t>
            </a:r>
            <a:r>
              <a:rPr lang="en-US" dirty="0" smtClean="0"/>
              <a:t> which fetches network assets to </a:t>
            </a:r>
            <a:r>
              <a:rPr lang="en-US" dirty="0" smtClean="0"/>
              <a:t>measure when the ad is displayed</a:t>
            </a:r>
            <a:endParaRPr lang="en-US" dirty="0" smtClean="0"/>
          </a:p>
          <a:p>
            <a:r>
              <a:rPr lang="en-US" dirty="0" smtClean="0"/>
              <a:t>Web Assets </a:t>
            </a:r>
            <a:r>
              <a:rPr lang="en-US" dirty="0" smtClean="0"/>
              <a:t>are reduced to a notional ‘1x1’ image which is not added to the DOM and is not displayed</a:t>
            </a:r>
          </a:p>
          <a:p>
            <a:r>
              <a:rPr lang="en-US" dirty="0" smtClean="0"/>
              <a:t>Assets can be </a:t>
            </a:r>
            <a:r>
              <a:rPr lang="en-US" dirty="0" smtClean="0"/>
              <a:t>named to cause specific DNS </a:t>
            </a:r>
            <a:r>
              <a:rPr lang="en-US" dirty="0" smtClean="0"/>
              <a:t>resolution via local </a:t>
            </a:r>
            <a:r>
              <a:rPr lang="en-US" dirty="0" err="1" smtClean="0"/>
              <a:t>gethostbyname</a:t>
            </a:r>
            <a:r>
              <a:rPr lang="en-US" dirty="0" smtClean="0"/>
              <a:t>() styled API within the browser’s Flash </a:t>
            </a:r>
            <a:r>
              <a:rPr lang="en-US" dirty="0" smtClean="0"/>
              <a:t>engine</a:t>
            </a:r>
            <a:endParaRPr lang="en-US" dirty="0" smtClean="0"/>
          </a:p>
          <a:p>
            <a:r>
              <a:rPr lang="en-US" dirty="0" smtClean="0"/>
              <a:t>Encode data transfer in the name of fetched assets</a:t>
            </a:r>
          </a:p>
          <a:p>
            <a:pPr lvl="1"/>
            <a:r>
              <a:rPr lang="en-US" dirty="0" smtClean="0"/>
              <a:t>Use the DNS as the information conduit:</a:t>
            </a:r>
          </a:p>
          <a:p>
            <a:pPr lvl="2"/>
            <a:r>
              <a:rPr lang="en-US" dirty="0" smtClean="0"/>
              <a:t>Result is returned by DNS name with wildcard</a:t>
            </a:r>
          </a:p>
          <a:p>
            <a:pPr lvl="1"/>
            <a:r>
              <a:rPr lang="en-US" dirty="0" smtClean="0"/>
              <a:t>Use HTTP as the information conduit</a:t>
            </a:r>
          </a:p>
          <a:p>
            <a:pPr lvl="2"/>
            <a:r>
              <a:rPr lang="en-US" dirty="0" smtClean="0"/>
              <a:t>Result is returned via parameters attached to an HTTP GET command</a:t>
            </a:r>
            <a:endParaRPr lang="en-US" dirty="0"/>
          </a:p>
        </p:txBody>
      </p:sp>
    </p:spTree>
    <p:extLst>
      <p:ext uri="{BB962C8B-B14F-4D97-AF65-F5344CB8AC3E}">
        <p14:creationId xmlns:p14="http://schemas.microsoft.com/office/powerpoint/2010/main" val="28208480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placement logic</a:t>
            </a:r>
            <a:endParaRPr lang="en-US" dirty="0"/>
          </a:p>
        </p:txBody>
      </p:sp>
      <p:sp>
        <p:nvSpPr>
          <p:cNvPr id="3" name="Content Placeholder 2"/>
          <p:cNvSpPr>
            <a:spLocks noGrp="1"/>
          </p:cNvSpPr>
          <p:nvPr>
            <p:ph idx="1"/>
          </p:nvPr>
        </p:nvSpPr>
        <p:spPr>
          <a:xfrm>
            <a:off x="457200" y="1600200"/>
            <a:ext cx="7438884" cy="4525963"/>
          </a:xfrm>
        </p:spPr>
        <p:txBody>
          <a:bodyPr>
            <a:normAutofit fontScale="70000" lnSpcReduction="20000"/>
          </a:bodyPr>
          <a:lstStyle/>
          <a:p>
            <a:r>
              <a:rPr lang="en-US" dirty="0" smtClean="0"/>
              <a:t> Fresh </a:t>
            </a:r>
            <a:r>
              <a:rPr lang="en-US" dirty="0"/>
              <a:t>E</a:t>
            </a:r>
            <a:r>
              <a:rPr lang="en-US" dirty="0" smtClean="0"/>
              <a:t>yeballs == Unique IPs</a:t>
            </a:r>
          </a:p>
          <a:p>
            <a:pPr lvl="1"/>
            <a:r>
              <a:rPr lang="en-US" dirty="0" smtClean="0"/>
              <a:t>We have good evidence the advertising channel is able to sustain a constant supply of unique IP addresses</a:t>
            </a:r>
          </a:p>
          <a:p>
            <a:r>
              <a:rPr lang="en-US" dirty="0" smtClean="0"/>
              <a:t>Pay by click, or pay by impression</a:t>
            </a:r>
          </a:p>
          <a:p>
            <a:pPr lvl="1"/>
            <a:r>
              <a:rPr lang="en-US" dirty="0" smtClean="0"/>
              <a:t>If you select a preference for impressions, then the channel tries hard to present your ad to as many unique IPs as possible</a:t>
            </a:r>
          </a:p>
          <a:p>
            <a:r>
              <a:rPr lang="en-US" dirty="0" smtClean="0"/>
              <a:t>Time/Location/Context tuned</a:t>
            </a:r>
          </a:p>
          <a:p>
            <a:pPr lvl="1"/>
            <a:r>
              <a:rPr lang="en-US" dirty="0" smtClean="0"/>
              <a:t>Can select for time of day, physical location or keyword contexts (for search-related ads)</a:t>
            </a:r>
          </a:p>
          <a:p>
            <a:pPr lvl="1"/>
            <a:r>
              <a:rPr lang="en-US" dirty="0" smtClean="0"/>
              <a:t>But if you don’t select, then placement is generalized</a:t>
            </a:r>
          </a:p>
          <a:p>
            <a:r>
              <a:rPr lang="en-US" dirty="0" smtClean="0"/>
              <a:t>Aim to fill budget</a:t>
            </a:r>
          </a:p>
          <a:p>
            <a:pPr lvl="1"/>
            <a:r>
              <a:rPr lang="en-US" dirty="0" smtClean="0"/>
              <a:t>If you request $100 of placement a day, then inside 24h algorithm tries hard to even placement but in the end, will ‘soak’ place your ad to achieve enough views, to bill you $100</a:t>
            </a:r>
          </a:p>
          <a:p>
            <a:pPr lvl="1"/>
            <a:endParaRPr lang="en-US" dirty="0"/>
          </a:p>
        </p:txBody>
      </p:sp>
    </p:spTree>
    <p:extLst>
      <p:ext uri="{BB962C8B-B14F-4D97-AF65-F5344CB8AC3E}">
        <p14:creationId xmlns:p14="http://schemas.microsoft.com/office/powerpoint/2010/main" val="24984964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395" y="934253"/>
            <a:ext cx="8229600" cy="1143000"/>
          </a:xfrm>
        </p:spPr>
        <p:txBody>
          <a:bodyPr/>
          <a:lstStyle/>
          <a:p>
            <a:r>
              <a:rPr lang="en-US" dirty="0" smtClean="0"/>
              <a:t>Advertising placement logic</a:t>
            </a:r>
            <a:endParaRPr lang="en-US" dirty="0"/>
          </a:p>
        </p:txBody>
      </p:sp>
      <p:sp>
        <p:nvSpPr>
          <p:cNvPr id="3" name="Content Placeholder 2"/>
          <p:cNvSpPr>
            <a:spLocks noGrp="1"/>
          </p:cNvSpPr>
          <p:nvPr>
            <p:ph idx="1"/>
          </p:nvPr>
        </p:nvSpPr>
        <p:spPr>
          <a:xfrm>
            <a:off x="457200" y="2092450"/>
            <a:ext cx="8229600" cy="4525963"/>
          </a:xfrm>
        </p:spPr>
        <p:txBody>
          <a:bodyPr>
            <a:normAutofit lnSpcReduction="10000"/>
          </a:bodyPr>
          <a:lstStyle/>
          <a:p>
            <a:r>
              <a:rPr lang="en-US" dirty="0" smtClean="0"/>
              <a:t>Budget: $100 per day, at $1.00 ‘CPM’ max</a:t>
            </a:r>
          </a:p>
          <a:p>
            <a:pPr lvl="1"/>
            <a:r>
              <a:rPr lang="en-US" dirty="0" smtClean="0"/>
              <a:t>Clicks per </a:t>
            </a:r>
            <a:r>
              <a:rPr lang="en-US" dirty="0" err="1" smtClean="0"/>
              <a:t>millepressions</a:t>
            </a:r>
            <a:r>
              <a:rPr lang="en-US" dirty="0" smtClean="0"/>
              <a:t>: aim to pay no more than $1 per click but pay up to $1 for a thousand impressions</a:t>
            </a:r>
          </a:p>
          <a:p>
            <a:r>
              <a:rPr lang="en-US" dirty="0" smtClean="0"/>
              <a:t>Even distribution of ads throughout the day</a:t>
            </a:r>
          </a:p>
          <a:p>
            <a:r>
              <a:rPr lang="en-US" dirty="0" smtClean="0"/>
              <a:t>No constraint on location, time</a:t>
            </a:r>
          </a:p>
          <a:p>
            <a:r>
              <a:rPr lang="en-US" dirty="0" smtClean="0"/>
              <a:t>Outcome: 350,000 placements per day, on a mostly even placement model with end of day ‘soak’ to achieve budget goal</a:t>
            </a:r>
            <a:endParaRPr lang="en-US" dirty="0"/>
          </a:p>
        </p:txBody>
      </p:sp>
      <p:pic>
        <p:nvPicPr>
          <p:cNvPr id="4" name="Picture 3" descr="Screen Shot 2014-03-08 at 1.37.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477"/>
            <a:ext cx="1900180" cy="1122834"/>
          </a:xfrm>
          <a:prstGeom prst="rect">
            <a:avLst/>
          </a:prstGeom>
        </p:spPr>
      </p:pic>
    </p:spTree>
    <p:extLst>
      <p:ext uri="{BB962C8B-B14F-4D97-AF65-F5344CB8AC3E}">
        <p14:creationId xmlns:p14="http://schemas.microsoft.com/office/powerpoint/2010/main" val="5012901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03-2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745"/>
            <a:ext cx="9144000" cy="6420255"/>
          </a:xfrm>
          <a:prstGeom prst="rect">
            <a:avLst/>
          </a:prstGeom>
        </p:spPr>
      </p:pic>
      <p:sp>
        <p:nvSpPr>
          <p:cNvPr id="4" name="Slide Number Placeholder 3"/>
          <p:cNvSpPr>
            <a:spLocks noGrp="1"/>
          </p:cNvSpPr>
          <p:nvPr>
            <p:ph type="sldNum" sz="quarter" idx="12"/>
          </p:nvPr>
        </p:nvSpPr>
        <p:spPr/>
        <p:txBody>
          <a:bodyPr/>
          <a:lstStyle/>
          <a:p>
            <a:fld id="{C9D1D750-75AA-664F-9C4C-F288CAC0EE1A}" type="slidenum">
              <a:rPr lang="en-US" smtClean="0"/>
              <a:t>16</a:t>
            </a:fld>
            <a:endParaRPr lang="en-US"/>
          </a:p>
        </p:txBody>
      </p:sp>
      <p:sp>
        <p:nvSpPr>
          <p:cNvPr id="3" name="TextBox 2"/>
          <p:cNvSpPr txBox="1"/>
          <p:nvPr/>
        </p:nvSpPr>
        <p:spPr>
          <a:xfrm>
            <a:off x="226446" y="68413"/>
            <a:ext cx="3105124" cy="369332"/>
          </a:xfrm>
          <a:prstGeom prst="rect">
            <a:avLst/>
          </a:prstGeom>
          <a:noFill/>
        </p:spPr>
        <p:txBody>
          <a:bodyPr wrap="none" rtlCol="0">
            <a:spAutoFit/>
          </a:bodyPr>
          <a:lstStyle/>
          <a:p>
            <a:r>
              <a:rPr lang="en-US" b="1" dirty="0" smtClean="0"/>
              <a:t>Ad Placement Training – Day 1</a:t>
            </a:r>
            <a:endParaRPr lang="en-US" b="1" dirty="0"/>
          </a:p>
        </p:txBody>
      </p:sp>
    </p:spTree>
    <p:extLst>
      <p:ext uri="{BB962C8B-B14F-4D97-AF65-F5344CB8AC3E}">
        <p14:creationId xmlns:p14="http://schemas.microsoft.com/office/powerpoint/2010/main" val="39106319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3-03-22b.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745"/>
            <a:ext cx="9144000" cy="6420255"/>
          </a:xfrm>
          <a:prstGeom prst="rect">
            <a:avLst/>
          </a:prstGeom>
        </p:spPr>
      </p:pic>
      <p:sp>
        <p:nvSpPr>
          <p:cNvPr id="2" name="Slide Number Placeholder 1"/>
          <p:cNvSpPr>
            <a:spLocks noGrp="1"/>
          </p:cNvSpPr>
          <p:nvPr>
            <p:ph type="sldNum" sz="quarter" idx="12"/>
          </p:nvPr>
        </p:nvSpPr>
        <p:spPr/>
        <p:txBody>
          <a:bodyPr/>
          <a:lstStyle/>
          <a:p>
            <a:fld id="{C9D1D750-75AA-664F-9C4C-F288CAC0EE1A}" type="slidenum">
              <a:rPr lang="en-US" smtClean="0"/>
              <a:t>17</a:t>
            </a:fld>
            <a:endParaRPr lang="en-US"/>
          </a:p>
        </p:txBody>
      </p:sp>
      <p:sp>
        <p:nvSpPr>
          <p:cNvPr id="4" name="TextBox 3"/>
          <p:cNvSpPr txBox="1"/>
          <p:nvPr/>
        </p:nvSpPr>
        <p:spPr>
          <a:xfrm>
            <a:off x="226446" y="68413"/>
            <a:ext cx="3108543" cy="369332"/>
          </a:xfrm>
          <a:prstGeom prst="rect">
            <a:avLst/>
          </a:prstGeom>
          <a:noFill/>
        </p:spPr>
        <p:txBody>
          <a:bodyPr wrap="none" rtlCol="0">
            <a:spAutoFit/>
          </a:bodyPr>
          <a:lstStyle/>
          <a:p>
            <a:r>
              <a:rPr lang="en-US" b="1" dirty="0" smtClean="0"/>
              <a:t>Ad Placement Training – Day 2</a:t>
            </a:r>
            <a:endParaRPr lang="en-US" b="1" dirty="0"/>
          </a:p>
        </p:txBody>
      </p:sp>
    </p:spTree>
    <p:extLst>
      <p:ext uri="{BB962C8B-B14F-4D97-AF65-F5344CB8AC3E}">
        <p14:creationId xmlns:p14="http://schemas.microsoft.com/office/powerpoint/2010/main" val="30313291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03-22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745"/>
            <a:ext cx="9144000" cy="6420255"/>
          </a:xfrm>
          <a:prstGeom prst="rect">
            <a:avLst/>
          </a:prstGeom>
        </p:spPr>
      </p:pic>
      <p:sp>
        <p:nvSpPr>
          <p:cNvPr id="3" name="Slide Number Placeholder 2"/>
          <p:cNvSpPr>
            <a:spLocks noGrp="1"/>
          </p:cNvSpPr>
          <p:nvPr>
            <p:ph type="sldNum" sz="quarter" idx="12"/>
          </p:nvPr>
        </p:nvSpPr>
        <p:spPr/>
        <p:txBody>
          <a:bodyPr/>
          <a:lstStyle/>
          <a:p>
            <a:fld id="{C9D1D750-75AA-664F-9C4C-F288CAC0EE1A}" type="slidenum">
              <a:rPr lang="en-US" smtClean="0"/>
              <a:t>18</a:t>
            </a:fld>
            <a:endParaRPr lang="en-US"/>
          </a:p>
        </p:txBody>
      </p:sp>
      <p:sp>
        <p:nvSpPr>
          <p:cNvPr id="4" name="TextBox 3"/>
          <p:cNvSpPr txBox="1"/>
          <p:nvPr/>
        </p:nvSpPr>
        <p:spPr>
          <a:xfrm>
            <a:off x="216601" y="68413"/>
            <a:ext cx="3108543" cy="369332"/>
          </a:xfrm>
          <a:prstGeom prst="rect">
            <a:avLst/>
          </a:prstGeom>
          <a:noFill/>
        </p:spPr>
        <p:txBody>
          <a:bodyPr wrap="none" rtlCol="0">
            <a:spAutoFit/>
          </a:bodyPr>
          <a:lstStyle/>
          <a:p>
            <a:r>
              <a:rPr lang="en-US" b="1" dirty="0" smtClean="0"/>
              <a:t>Ad Placement Training – Day 3</a:t>
            </a:r>
            <a:endParaRPr lang="en-US" b="1" dirty="0"/>
          </a:p>
        </p:txBody>
      </p:sp>
    </p:spTree>
    <p:extLst>
      <p:ext uri="{BB962C8B-B14F-4D97-AF65-F5344CB8AC3E}">
        <p14:creationId xmlns:p14="http://schemas.microsoft.com/office/powerpoint/2010/main" val="12108679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3-03-22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745"/>
            <a:ext cx="9144000" cy="6420255"/>
          </a:xfrm>
          <a:prstGeom prst="rect">
            <a:avLst/>
          </a:prstGeom>
        </p:spPr>
      </p:pic>
      <p:sp>
        <p:nvSpPr>
          <p:cNvPr id="2" name="Slide Number Placeholder 1"/>
          <p:cNvSpPr>
            <a:spLocks noGrp="1"/>
          </p:cNvSpPr>
          <p:nvPr>
            <p:ph type="sldNum" sz="quarter" idx="12"/>
          </p:nvPr>
        </p:nvSpPr>
        <p:spPr/>
        <p:txBody>
          <a:bodyPr/>
          <a:lstStyle/>
          <a:p>
            <a:fld id="{C9D1D750-75AA-664F-9C4C-F288CAC0EE1A}" type="slidenum">
              <a:rPr lang="en-US" smtClean="0"/>
              <a:t>19</a:t>
            </a:fld>
            <a:endParaRPr lang="en-US"/>
          </a:p>
        </p:txBody>
      </p:sp>
      <p:sp>
        <p:nvSpPr>
          <p:cNvPr id="4" name="TextBox 3"/>
          <p:cNvSpPr txBox="1"/>
          <p:nvPr/>
        </p:nvSpPr>
        <p:spPr>
          <a:xfrm>
            <a:off x="226446" y="68413"/>
            <a:ext cx="3105124" cy="369332"/>
          </a:xfrm>
          <a:prstGeom prst="rect">
            <a:avLst/>
          </a:prstGeom>
          <a:noFill/>
        </p:spPr>
        <p:txBody>
          <a:bodyPr wrap="none" rtlCol="0">
            <a:spAutoFit/>
          </a:bodyPr>
          <a:lstStyle/>
          <a:p>
            <a:r>
              <a:rPr lang="en-US" b="1" dirty="0" smtClean="0"/>
              <a:t>Ad Placement Training – Day 4</a:t>
            </a:r>
            <a:endParaRPr lang="en-US" b="1" dirty="0"/>
          </a:p>
        </p:txBody>
      </p:sp>
    </p:spTree>
    <p:extLst>
      <p:ext uri="{BB962C8B-B14F-4D97-AF65-F5344CB8AC3E}">
        <p14:creationId xmlns:p14="http://schemas.microsoft.com/office/powerpoint/2010/main" val="41368332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question?</a:t>
            </a:r>
            <a:endParaRPr lang="en-US" dirty="0"/>
          </a:p>
        </p:txBody>
      </p:sp>
      <p:sp>
        <p:nvSpPr>
          <p:cNvPr id="3" name="Content Placeholder 2"/>
          <p:cNvSpPr>
            <a:spLocks noGrp="1"/>
          </p:cNvSpPr>
          <p:nvPr>
            <p:ph idx="1"/>
          </p:nvPr>
        </p:nvSpPr>
        <p:spPr/>
        <p:txBody>
          <a:bodyPr/>
          <a:lstStyle/>
          <a:p>
            <a:pPr marL="0" indent="0">
              <a:buNone/>
            </a:pPr>
            <a:r>
              <a:rPr lang="en-US" dirty="0" smtClean="0"/>
              <a:t>How many users </a:t>
            </a:r>
            <a:r>
              <a:rPr lang="en-US" dirty="0" smtClean="0"/>
              <a:t>can do</a:t>
            </a:r>
            <a:r>
              <a:rPr lang="en-US" dirty="0" smtClean="0"/>
              <a:t> </a:t>
            </a:r>
            <a:r>
              <a:rPr lang="en-US" dirty="0" smtClean="0"/>
              <a:t>&lt;x</a:t>
            </a:r>
            <a:r>
              <a:rPr lang="en-US" dirty="0" smtClean="0"/>
              <a:t>&gt; </a:t>
            </a:r>
            <a:r>
              <a:rPr lang="en-US" dirty="0" smtClean="0"/>
              <a:t>with the DNS</a:t>
            </a:r>
            <a:r>
              <a:rPr lang="en-US" dirty="0" smtClean="0"/>
              <a:t>?</a:t>
            </a:r>
            <a:endParaRPr lang="en-US" dirty="0" smtClean="0"/>
          </a:p>
          <a:p>
            <a:pPr marL="400050" lvl="1" indent="0">
              <a:buNone/>
            </a:pPr>
            <a:endParaRPr lang="en-US" dirty="0"/>
          </a:p>
          <a:p>
            <a:pPr marL="1257300" lvl="2" indent="-457200"/>
            <a:r>
              <a:rPr lang="en-US" dirty="0" smtClean="0"/>
              <a:t>How many users can retrieve a URL using IPv6?</a:t>
            </a:r>
          </a:p>
          <a:p>
            <a:pPr marL="1257300" lvl="2" indent="-457200"/>
            <a:r>
              <a:rPr lang="en-US" dirty="0" smtClean="0"/>
              <a:t>How many users perform DNSSEC validation when they resolve a domain name</a:t>
            </a:r>
            <a:r>
              <a:rPr lang="en-US" dirty="0" smtClean="0"/>
              <a:t>?</a:t>
            </a:r>
          </a:p>
          <a:p>
            <a:pPr marL="1257300" lvl="2" indent="-457200"/>
            <a:r>
              <a:rPr lang="en-US" dirty="0" smtClean="0"/>
              <a:t>How many users are capable of resolving a name via DNS over TCP?</a:t>
            </a:r>
            <a:endParaRPr lang="en-US" dirty="0" smtClean="0"/>
          </a:p>
          <a:p>
            <a:pPr marL="1257300" lvl="2" indent="-457200"/>
            <a:r>
              <a:rPr lang="en-US" dirty="0" smtClean="0"/>
              <a:t>How many users follow DNAME chains in the </a:t>
            </a:r>
            <a:r>
              <a:rPr lang="en-US" dirty="0" smtClean="0"/>
              <a:t>DNS?</a:t>
            </a:r>
            <a:endParaRPr lang="en-US" dirty="0" smtClean="0"/>
          </a:p>
          <a:p>
            <a:pPr marL="800100" lvl="2" indent="0">
              <a:buNone/>
            </a:pPr>
            <a:r>
              <a:rPr lang="en-US" dirty="0" smtClean="0"/>
              <a:t>       </a:t>
            </a:r>
            <a:r>
              <a:rPr lang="en-US" dirty="0" err="1" smtClean="0"/>
              <a:t>etc</a:t>
            </a:r>
            <a:endParaRPr lang="en-US" dirty="0" smtClean="0"/>
          </a:p>
          <a:p>
            <a:pPr marL="0" indent="0">
              <a:buNone/>
            </a:pPr>
            <a:endParaRPr lang="en-US" dirty="0" smtClean="0"/>
          </a:p>
        </p:txBody>
      </p:sp>
    </p:spTree>
    <p:extLst>
      <p:ext uri="{BB962C8B-B14F-4D97-AF65-F5344CB8AC3E}">
        <p14:creationId xmlns:p14="http://schemas.microsoft.com/office/powerpoint/2010/main" val="527451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03-22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745"/>
            <a:ext cx="9144000" cy="6420255"/>
          </a:xfrm>
          <a:prstGeom prst="rect">
            <a:avLst/>
          </a:prstGeom>
        </p:spPr>
      </p:pic>
      <p:sp>
        <p:nvSpPr>
          <p:cNvPr id="3" name="Slide Number Placeholder 2"/>
          <p:cNvSpPr>
            <a:spLocks noGrp="1"/>
          </p:cNvSpPr>
          <p:nvPr>
            <p:ph type="sldNum" sz="quarter" idx="12"/>
          </p:nvPr>
        </p:nvSpPr>
        <p:spPr/>
        <p:txBody>
          <a:bodyPr/>
          <a:lstStyle/>
          <a:p>
            <a:fld id="{C9D1D750-75AA-664F-9C4C-F288CAC0EE1A}" type="slidenum">
              <a:rPr lang="en-US" smtClean="0"/>
              <a:t>20</a:t>
            </a:fld>
            <a:endParaRPr lang="en-US"/>
          </a:p>
        </p:txBody>
      </p:sp>
      <p:sp>
        <p:nvSpPr>
          <p:cNvPr id="4" name="TextBox 3"/>
          <p:cNvSpPr txBox="1"/>
          <p:nvPr/>
        </p:nvSpPr>
        <p:spPr>
          <a:xfrm>
            <a:off x="226446" y="68413"/>
            <a:ext cx="3813865" cy="369332"/>
          </a:xfrm>
          <a:prstGeom prst="rect">
            <a:avLst/>
          </a:prstGeom>
          <a:noFill/>
        </p:spPr>
        <p:txBody>
          <a:bodyPr wrap="none" rtlCol="0">
            <a:spAutoFit/>
          </a:bodyPr>
          <a:lstStyle/>
          <a:p>
            <a:r>
              <a:rPr lang="en-US" b="1" dirty="0" smtClean="0"/>
              <a:t>Ad Placement Training – Days 5, 6 &amp; 7</a:t>
            </a:r>
            <a:endParaRPr lang="en-US" b="1" dirty="0"/>
          </a:p>
        </p:txBody>
      </p:sp>
    </p:spTree>
    <p:extLst>
      <p:ext uri="{BB962C8B-B14F-4D97-AF65-F5344CB8AC3E}">
        <p14:creationId xmlns:p14="http://schemas.microsoft.com/office/powerpoint/2010/main" val="39752436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Measurement Control Channel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Use Flash code that is executed on ad impression that retrieves the actual measurement script</a:t>
            </a:r>
          </a:p>
          <a:p>
            <a:pPr lvl="1"/>
            <a:r>
              <a:rPr lang="en-US" dirty="0" smtClean="0"/>
              <a:t>Ad carries code to send the client to retrieve an ad-controller URL</a:t>
            </a:r>
          </a:p>
          <a:p>
            <a:pPr marL="1371600" lvl="3" indent="0">
              <a:buNone/>
            </a:pPr>
            <a:r>
              <a:rPr lang="en-US" sz="1600" dirty="0" smtClean="0"/>
              <a:t>http://</a:t>
            </a:r>
            <a:r>
              <a:rPr lang="en-US" sz="1600" dirty="0" err="1" smtClean="0"/>
              <a:t>drongo.rand.apnic.net</a:t>
            </a:r>
            <a:r>
              <a:rPr lang="en-US" sz="1600" dirty="0" smtClean="0"/>
              <a:t>/measureipv6id.cgi?advertID=9999</a:t>
            </a:r>
            <a:r>
              <a:rPr lang="en-US" dirty="0" smtClean="0"/>
              <a:t> </a:t>
            </a:r>
          </a:p>
          <a:p>
            <a:pPr lvl="1"/>
            <a:r>
              <a:rPr lang="en-US" dirty="0" smtClean="0"/>
              <a:t>Client retrieves set of “tests” from the ad-controller as a sequence of URLs to fetch and a “result” URL to use to pass the results to the ad-server </a:t>
            </a:r>
          </a:p>
          <a:p>
            <a:pPr lvl="1"/>
            <a:endParaRPr lang="en-US" dirty="0" smtClean="0"/>
          </a:p>
          <a:p>
            <a:r>
              <a:rPr lang="en-US" dirty="0" smtClean="0"/>
              <a:t>This allows us to vary the measurement experiment without necessarily altering the ad campaign itself – the ad, and its approval to run, remain unchanged so that measurements can be activated and deactivated in real time.</a:t>
            </a:r>
          </a:p>
        </p:txBody>
      </p:sp>
    </p:spTree>
    <p:extLst>
      <p:ext uri="{BB962C8B-B14F-4D97-AF65-F5344CB8AC3E}">
        <p14:creationId xmlns:p14="http://schemas.microsoft.com/office/powerpoint/2010/main" val="997988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Server </a:t>
            </a:r>
            <a:r>
              <a:rPr lang="en-US" dirty="0" err="1" smtClean="0"/>
              <a:t>config</a:t>
            </a:r>
            <a:endParaRPr lang="en-US" dirty="0"/>
          </a:p>
        </p:txBody>
      </p:sp>
      <p:sp>
        <p:nvSpPr>
          <p:cNvPr id="3" name="Content Placeholder 2"/>
          <p:cNvSpPr>
            <a:spLocks noGrp="1"/>
          </p:cNvSpPr>
          <p:nvPr>
            <p:ph idx="1"/>
          </p:nvPr>
        </p:nvSpPr>
        <p:spPr/>
        <p:txBody>
          <a:bodyPr/>
          <a:lstStyle/>
          <a:p>
            <a:r>
              <a:rPr lang="en-US" dirty="0" smtClean="0"/>
              <a:t>There are currently three servers, identically configured (US, Europe, Australia)</a:t>
            </a:r>
          </a:p>
          <a:p>
            <a:r>
              <a:rPr lang="en-US" dirty="0" smtClean="0"/>
              <a:t>Server runs Bind, Apache and </a:t>
            </a:r>
            <a:r>
              <a:rPr lang="en-US" dirty="0" err="1" smtClean="0"/>
              <a:t>tcpdump</a:t>
            </a:r>
            <a:endParaRPr lang="en-US" dirty="0" smtClean="0"/>
          </a:p>
          <a:p>
            <a:r>
              <a:rPr lang="en-US" dirty="0" smtClean="0"/>
              <a:t>Experiment directs the client to the “closest” server (to reduce </a:t>
            </a:r>
            <a:r>
              <a:rPr lang="en-US" dirty="0" err="1" smtClean="0"/>
              <a:t>rtt</a:t>
            </a:r>
            <a:r>
              <a:rPr lang="en-US" dirty="0" smtClean="0"/>
              <a:t>-related timeouts) based on simple /8 map of client address to region</a:t>
            </a:r>
          </a:p>
        </p:txBody>
      </p:sp>
    </p:spTree>
    <p:extLst>
      <p:ext uri="{BB962C8B-B14F-4D97-AF65-F5344CB8AC3E}">
        <p14:creationId xmlns:p14="http://schemas.microsoft.com/office/powerpoint/2010/main" val="2331397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Collected Data</a:t>
            </a:r>
            <a:endParaRPr lang="en-US" dirty="0"/>
          </a:p>
        </p:txBody>
      </p:sp>
      <p:sp>
        <p:nvSpPr>
          <p:cNvPr id="3" name="Content Placeholder 2"/>
          <p:cNvSpPr>
            <a:spLocks noGrp="1"/>
          </p:cNvSpPr>
          <p:nvPr>
            <p:ph idx="1"/>
          </p:nvPr>
        </p:nvSpPr>
        <p:spPr/>
        <p:txBody>
          <a:bodyPr/>
          <a:lstStyle/>
          <a:p>
            <a:r>
              <a:rPr lang="en-US" dirty="0" smtClean="0"/>
              <a:t>Per Server, Per Day:</a:t>
            </a:r>
          </a:p>
          <a:p>
            <a:pPr lvl="1"/>
            <a:r>
              <a:rPr lang="en-US" dirty="0" smtClean="0"/>
              <a:t>http-access log</a:t>
            </a:r>
          </a:p>
          <a:p>
            <a:pPr marL="914400" lvl="2" indent="0">
              <a:buNone/>
            </a:pPr>
            <a:r>
              <a:rPr lang="en-US" dirty="0" smtClean="0"/>
              <a:t>(successfully completed fetches)</a:t>
            </a:r>
          </a:p>
          <a:p>
            <a:pPr lvl="1"/>
            <a:r>
              <a:rPr lang="en-US" dirty="0" err="1" smtClean="0"/>
              <a:t>dns.log</a:t>
            </a:r>
            <a:endParaRPr lang="en-US" dirty="0" smtClean="0"/>
          </a:p>
          <a:p>
            <a:pPr marL="914400" lvl="2" indent="0">
              <a:buNone/>
            </a:pPr>
            <a:r>
              <a:rPr lang="en-US" dirty="0" smtClean="0"/>
              <a:t>(incoming DNS queries)</a:t>
            </a:r>
          </a:p>
          <a:p>
            <a:pPr lvl="1"/>
            <a:r>
              <a:rPr lang="en-US" dirty="0" smtClean="0"/>
              <a:t>Packet capture</a:t>
            </a:r>
          </a:p>
          <a:p>
            <a:pPr marL="914400" lvl="2" indent="0">
              <a:buNone/>
            </a:pPr>
            <a:r>
              <a:rPr lang="en-US" dirty="0" smtClean="0"/>
              <a:t>All packets</a:t>
            </a:r>
          </a:p>
        </p:txBody>
      </p:sp>
    </p:spTree>
    <p:extLst>
      <p:ext uri="{BB962C8B-B14F-4D97-AF65-F5344CB8AC3E}">
        <p14:creationId xmlns:p14="http://schemas.microsoft.com/office/powerpoint/2010/main" val="3019180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Caching (generally) defeats the intent of the measurement</a:t>
            </a:r>
          </a:p>
          <a:p>
            <a:pPr lvl="1"/>
            <a:r>
              <a:rPr lang="en-US" dirty="0" smtClean="0"/>
              <a:t>Although some measurements are intended to measure the effects of caching</a:t>
            </a:r>
          </a:p>
          <a:p>
            <a:r>
              <a:rPr lang="en-US" dirty="0" smtClean="0"/>
              <a:t>We use unique DNS labels and unique URL GET parameters</a:t>
            </a:r>
          </a:p>
          <a:p>
            <a:pPr lvl="1"/>
            <a:r>
              <a:rPr lang="en-US" dirty="0" smtClean="0"/>
              <a:t>Ensures that all DNS resolution requests and HTTP fetch requests end up at the experiment’s servers</a:t>
            </a:r>
          </a:p>
          <a:p>
            <a:r>
              <a:rPr lang="en-US" dirty="0" smtClean="0"/>
              <a:t>We use a common “tag” across all URLs in a single experiment</a:t>
            </a:r>
          </a:p>
          <a:p>
            <a:pPr lvl="1"/>
            <a:r>
              <a:rPr lang="en-US" dirty="0" smtClean="0"/>
              <a:t>Allows us to join the individual fetches to create the per-user view of capability</a:t>
            </a:r>
            <a:endParaRPr lang="en-US" dirty="0"/>
          </a:p>
        </p:txBody>
      </p:sp>
    </p:spTree>
    <p:extLst>
      <p:ext uri="{BB962C8B-B14F-4D97-AF65-F5344CB8AC3E}">
        <p14:creationId xmlns:p14="http://schemas.microsoft.com/office/powerpoint/2010/main" val="1996697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allow?</a:t>
            </a:r>
            <a:endParaRPr lang="en-US" dirty="0"/>
          </a:p>
        </p:txBody>
      </p:sp>
      <p:sp>
        <p:nvSpPr>
          <p:cNvPr id="3" name="Content Placeholder 2"/>
          <p:cNvSpPr>
            <a:spLocks noGrp="1"/>
          </p:cNvSpPr>
          <p:nvPr>
            <p:ph idx="1"/>
          </p:nvPr>
        </p:nvSpPr>
        <p:spPr/>
        <p:txBody>
          <a:bodyPr/>
          <a:lstStyle/>
          <a:p>
            <a:r>
              <a:rPr lang="en-US" dirty="0" smtClean="0"/>
              <a:t>In providing an end user with a set of URLs to retrieve we can examine:</a:t>
            </a:r>
          </a:p>
          <a:p>
            <a:pPr lvl="1"/>
            <a:r>
              <a:rPr lang="en-US" dirty="0" smtClean="0"/>
              <a:t>Protocol </a:t>
            </a:r>
            <a:r>
              <a:rPr lang="en-US" dirty="0" err="1" smtClean="0"/>
              <a:t>behaviour</a:t>
            </a:r>
            <a:endParaRPr lang="en-US" dirty="0"/>
          </a:p>
          <a:p>
            <a:pPr marL="914400" lvl="2" indent="0">
              <a:buNone/>
            </a:pPr>
            <a:r>
              <a:rPr lang="en-US" dirty="0"/>
              <a:t>e</a:t>
            </a:r>
            <a:r>
              <a:rPr lang="en-US" dirty="0" smtClean="0"/>
              <a:t>.g.: V4 </a:t>
            </a:r>
            <a:r>
              <a:rPr lang="en-US" dirty="0" err="1" smtClean="0"/>
              <a:t>vs</a:t>
            </a:r>
            <a:r>
              <a:rPr lang="en-US" dirty="0" smtClean="0"/>
              <a:t> V6, protocol performance, connection failure rate</a:t>
            </a:r>
          </a:p>
          <a:p>
            <a:pPr lvl="1"/>
            <a:r>
              <a:rPr lang="en-US" dirty="0" smtClean="0"/>
              <a:t>DNS </a:t>
            </a:r>
            <a:r>
              <a:rPr lang="en-US" dirty="0" err="1" smtClean="0"/>
              <a:t>behaviours</a:t>
            </a:r>
            <a:endParaRPr lang="en-US" dirty="0" smtClean="0"/>
          </a:p>
          <a:p>
            <a:pPr marL="914400" lvl="2" indent="0">
              <a:buNone/>
            </a:pPr>
            <a:r>
              <a:rPr lang="en-US" dirty="0"/>
              <a:t>e</a:t>
            </a:r>
            <a:r>
              <a:rPr lang="en-US" dirty="0" smtClean="0"/>
              <a:t>.g.: DNSSEC use, DNS resolution performance…</a:t>
            </a:r>
            <a:r>
              <a:rPr lang="en-US" dirty="0"/>
              <a:t>	</a:t>
            </a:r>
          </a:p>
        </p:txBody>
      </p:sp>
    </p:spTree>
    <p:extLst>
      <p:ext uri="{BB962C8B-B14F-4D97-AF65-F5344CB8AC3E}">
        <p14:creationId xmlns:p14="http://schemas.microsoft.com/office/powerpoint/2010/main" val="9959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generic approach</a:t>
            </a:r>
            <a:endParaRPr lang="en-US" dirty="0"/>
          </a:p>
        </p:txBody>
      </p:sp>
      <p:sp>
        <p:nvSpPr>
          <p:cNvPr id="3" name="Content Placeholder 2"/>
          <p:cNvSpPr>
            <a:spLocks noGrp="1"/>
          </p:cNvSpPr>
          <p:nvPr>
            <p:ph idx="1"/>
          </p:nvPr>
        </p:nvSpPr>
        <p:spPr/>
        <p:txBody>
          <a:bodyPr/>
          <a:lstStyle/>
          <a:p>
            <a:r>
              <a:rPr lang="en-US" dirty="0" smtClean="0"/>
              <a:t>Seed a user with a set of tasks that cause identifiable traffic at an instrumented server</a:t>
            </a:r>
          </a:p>
          <a:p>
            <a:r>
              <a:rPr lang="en-US" dirty="0" smtClean="0"/>
              <a:t>The user does not contribute measurements</a:t>
            </a:r>
          </a:p>
          <a:p>
            <a:r>
              <a:rPr lang="en-US" dirty="0" smtClean="0"/>
              <a:t>The server performs the data collection</a:t>
            </a:r>
            <a:endParaRPr lang="en-US" dirty="0"/>
          </a:p>
        </p:txBody>
      </p:sp>
    </p:spTree>
    <p:extLst>
      <p:ext uri="{BB962C8B-B14F-4D97-AF65-F5344CB8AC3E}">
        <p14:creationId xmlns:p14="http://schemas.microsoft.com/office/powerpoint/2010/main" val="796044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IPv6 via Ads</a:t>
            </a:r>
            <a:endParaRPr lang="en-US" dirty="0"/>
          </a:p>
        </p:txBody>
      </p:sp>
      <p:sp>
        <p:nvSpPr>
          <p:cNvPr id="3" name="Content Placeholder 2"/>
          <p:cNvSpPr>
            <a:spLocks noGrp="1"/>
          </p:cNvSpPr>
          <p:nvPr>
            <p:ph idx="1"/>
          </p:nvPr>
        </p:nvSpPr>
        <p:spPr/>
        <p:txBody>
          <a:bodyPr>
            <a:normAutofit/>
          </a:bodyPr>
          <a:lstStyle/>
          <a:p>
            <a:pPr marL="457200" lvl="1" indent="0">
              <a:buNone/>
            </a:pPr>
            <a:r>
              <a:rPr lang="en-US" sz="2600" dirty="0" smtClean="0"/>
              <a:t>Client is given 5 URLs to load:</a:t>
            </a:r>
          </a:p>
          <a:p>
            <a:pPr marL="1200150" lvl="2" indent="-342900"/>
            <a:r>
              <a:rPr lang="en-US" sz="2200" dirty="0" smtClean="0"/>
              <a:t>Dual Stack object</a:t>
            </a:r>
          </a:p>
          <a:p>
            <a:pPr marL="1200150" lvl="2" indent="-342900"/>
            <a:r>
              <a:rPr lang="en-US" sz="2200" dirty="0" smtClean="0"/>
              <a:t>V4-</a:t>
            </a:r>
            <a:r>
              <a:rPr lang="en-US" sz="2200" dirty="0"/>
              <a:t>o</a:t>
            </a:r>
            <a:r>
              <a:rPr lang="en-US" sz="2200" dirty="0" smtClean="0"/>
              <a:t>nly object</a:t>
            </a:r>
          </a:p>
          <a:p>
            <a:pPr marL="1200150" lvl="2" indent="-342900"/>
            <a:r>
              <a:rPr lang="en-US" sz="2200" dirty="0" smtClean="0"/>
              <a:t>V6-only object</a:t>
            </a:r>
          </a:p>
          <a:p>
            <a:pPr marL="1200150" lvl="2" indent="-342900"/>
            <a:r>
              <a:rPr lang="en-US" sz="2200" dirty="0" smtClean="0"/>
              <a:t>V6 literal address (no DNS needed)</a:t>
            </a:r>
          </a:p>
          <a:p>
            <a:pPr marL="1200150" lvl="2" indent="-342900"/>
            <a:r>
              <a:rPr lang="en-US" sz="2200" dirty="0" smtClean="0"/>
              <a:t>Result reporting URL (10 second timer)</a:t>
            </a:r>
          </a:p>
          <a:p>
            <a:pPr marL="857250" lvl="2" indent="0">
              <a:buNone/>
            </a:pPr>
            <a:r>
              <a:rPr lang="en-US" sz="2200" dirty="0" smtClean="0"/>
              <a:t>All DNS is dual stack </a:t>
            </a:r>
          </a:p>
        </p:txBody>
      </p:sp>
    </p:spTree>
    <p:extLst>
      <p:ext uri="{BB962C8B-B14F-4D97-AF65-F5344CB8AC3E}">
        <p14:creationId xmlns:p14="http://schemas.microsoft.com/office/powerpoint/2010/main" val="2423736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Discovering Routing Filters via Ads</a:t>
            </a:r>
            <a:endParaRPr lang="en-US" dirty="0"/>
          </a:p>
        </p:txBody>
      </p:sp>
      <p:sp>
        <p:nvSpPr>
          <p:cNvPr id="3" name="Content Placeholder 2"/>
          <p:cNvSpPr>
            <a:spLocks noGrp="1"/>
          </p:cNvSpPr>
          <p:nvPr>
            <p:ph idx="1"/>
          </p:nvPr>
        </p:nvSpPr>
        <p:spPr/>
        <p:txBody>
          <a:bodyPr>
            <a:normAutofit/>
          </a:bodyPr>
          <a:lstStyle/>
          <a:p>
            <a:pPr marL="457200" lvl="1" indent="0">
              <a:buNone/>
            </a:pPr>
            <a:r>
              <a:rPr lang="en-US" sz="2600" dirty="0" smtClean="0"/>
              <a:t>Client is given 3 URLs to load:</a:t>
            </a:r>
          </a:p>
          <a:p>
            <a:pPr marL="1200150" lvl="2" indent="-342900"/>
            <a:r>
              <a:rPr lang="en-US" sz="2200" dirty="0" smtClean="0"/>
              <a:t>DNS name that resolves into the test prefix</a:t>
            </a:r>
          </a:p>
          <a:p>
            <a:pPr marL="1200150" lvl="2" indent="-342900"/>
            <a:r>
              <a:rPr lang="en-US" sz="2200" dirty="0" smtClean="0"/>
              <a:t>DNS name the resolves to a control prefix</a:t>
            </a:r>
          </a:p>
          <a:p>
            <a:pPr marL="1200150" lvl="2" indent="-342900"/>
            <a:r>
              <a:rPr lang="en-US" sz="2200" dirty="0" smtClean="0"/>
              <a:t>Result reporting URL (10 second timer)</a:t>
            </a:r>
          </a:p>
        </p:txBody>
      </p:sp>
    </p:spTree>
    <p:extLst>
      <p:ext uri="{BB962C8B-B14F-4D97-AF65-F5344CB8AC3E}">
        <p14:creationId xmlns:p14="http://schemas.microsoft.com/office/powerpoint/2010/main" val="761270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DNSSEC via Ads</a:t>
            </a:r>
            <a:endParaRPr lang="en-US" dirty="0"/>
          </a:p>
        </p:txBody>
      </p:sp>
      <p:sp>
        <p:nvSpPr>
          <p:cNvPr id="3" name="Content Placeholder 2"/>
          <p:cNvSpPr>
            <a:spLocks noGrp="1"/>
          </p:cNvSpPr>
          <p:nvPr>
            <p:ph idx="1"/>
          </p:nvPr>
        </p:nvSpPr>
        <p:spPr/>
        <p:txBody>
          <a:bodyPr>
            <a:normAutofit/>
          </a:bodyPr>
          <a:lstStyle/>
          <a:p>
            <a:pPr marL="457200" lvl="1" indent="0">
              <a:buNone/>
            </a:pPr>
            <a:r>
              <a:rPr lang="en-US" sz="2600" dirty="0" smtClean="0"/>
              <a:t>Client is given </a:t>
            </a:r>
            <a:r>
              <a:rPr lang="en-US" sz="2600" dirty="0"/>
              <a:t>4</a:t>
            </a:r>
            <a:r>
              <a:rPr lang="en-US" sz="2600" dirty="0" smtClean="0"/>
              <a:t> URLs to load:</a:t>
            </a:r>
          </a:p>
          <a:p>
            <a:pPr marL="1200150" lvl="2" indent="-342900"/>
            <a:r>
              <a:rPr lang="en-US" sz="2200" dirty="0" smtClean="0"/>
              <a:t>DNSSEC-validly signed DNS name</a:t>
            </a:r>
          </a:p>
          <a:p>
            <a:pPr marL="1200150" lvl="2" indent="-342900"/>
            <a:r>
              <a:rPr lang="en-US" sz="2200" dirty="0" smtClean="0"/>
              <a:t>DNSSEC-invalidly signed DNS name</a:t>
            </a:r>
          </a:p>
          <a:p>
            <a:pPr marL="1200150" lvl="2" indent="-342900"/>
            <a:r>
              <a:rPr lang="en-US" sz="2200" dirty="0" smtClean="0"/>
              <a:t>Unsigned DNS name (control)</a:t>
            </a:r>
          </a:p>
          <a:p>
            <a:pPr marL="1200150" lvl="2" indent="-342900"/>
            <a:r>
              <a:rPr lang="en-US" sz="2200" dirty="0" smtClean="0"/>
              <a:t>Result reporting URL (10 second timer</a:t>
            </a:r>
            <a:r>
              <a:rPr lang="en-US" sz="2200" dirty="0" smtClean="0"/>
              <a:t>)</a:t>
            </a:r>
            <a:endParaRPr lang="en-US" sz="2200" dirty="0" smtClean="0"/>
          </a:p>
        </p:txBody>
      </p:sp>
    </p:spTree>
    <p:extLst>
      <p:ext uri="{BB962C8B-B14F-4D97-AF65-F5344CB8AC3E}">
        <p14:creationId xmlns:p14="http://schemas.microsoft.com/office/powerpoint/2010/main" val="1290732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Users </a:t>
            </a:r>
            <a:r>
              <a:rPr lang="en-US" dirty="0" err="1" smtClean="0"/>
              <a:t>vs</a:t>
            </a:r>
            <a:r>
              <a:rPr lang="en-US" dirty="0" smtClean="0"/>
              <a:t> Infrastructure</a:t>
            </a:r>
            <a:endParaRPr lang="en-US" dirty="0"/>
          </a:p>
        </p:txBody>
      </p:sp>
      <p:sp>
        <p:nvSpPr>
          <p:cNvPr id="3" name="Content Placeholder 2"/>
          <p:cNvSpPr>
            <a:spLocks noGrp="1"/>
          </p:cNvSpPr>
          <p:nvPr>
            <p:ph idx="1"/>
          </p:nvPr>
        </p:nvSpPr>
        <p:spPr/>
        <p:txBody>
          <a:bodyPr>
            <a:normAutofit fontScale="92500"/>
          </a:bodyPr>
          <a:lstStyle/>
          <a:p>
            <a:r>
              <a:rPr lang="en-US" dirty="0" smtClean="0"/>
              <a:t>We often measure </a:t>
            </a:r>
            <a:r>
              <a:rPr lang="en-US" dirty="0" smtClean="0"/>
              <a:t>the network by observing infrastructure and inferring end user </a:t>
            </a:r>
            <a:r>
              <a:rPr lang="en-US" dirty="0" err="1" smtClean="0"/>
              <a:t>behaviour</a:t>
            </a:r>
            <a:endParaRPr lang="en-US" dirty="0"/>
          </a:p>
          <a:p>
            <a:pPr lvl="1"/>
            <a:r>
              <a:rPr lang="en-US" dirty="0"/>
              <a:t>b</a:t>
            </a:r>
            <a:r>
              <a:rPr lang="en-US" dirty="0" smtClean="0"/>
              <a:t>ecause its often easier to instrument infrastructure </a:t>
            </a:r>
          </a:p>
          <a:p>
            <a:r>
              <a:rPr lang="en-US" dirty="0" smtClean="0"/>
              <a:t>This approach is </a:t>
            </a:r>
            <a:r>
              <a:rPr lang="en-US" dirty="0" smtClean="0"/>
              <a:t>aimed at measuring an aspect of of </a:t>
            </a:r>
            <a:r>
              <a:rPr lang="en-US" dirty="0" err="1" smtClean="0"/>
              <a:t>behaviour</a:t>
            </a:r>
            <a:r>
              <a:rPr lang="en-US" dirty="0" smtClean="0"/>
              <a:t> within particular parameters of the network infrastructure, but </a:t>
            </a:r>
            <a:r>
              <a:rPr lang="en-US" dirty="0" smtClean="0"/>
              <a:t>it</a:t>
            </a:r>
            <a:r>
              <a:rPr lang="en-US" dirty="0" smtClean="0"/>
              <a:t> does not </a:t>
            </a:r>
            <a:r>
              <a:rPr lang="en-US" dirty="0" smtClean="0"/>
              <a:t>encompass how the end user assembles a coherent view of the </a:t>
            </a:r>
            <a:r>
              <a:rPr lang="en-US" dirty="0" smtClean="0"/>
              <a:t>network</a:t>
            </a:r>
            <a:endParaRPr lang="en-US" dirty="0" smtClean="0"/>
          </a:p>
        </p:txBody>
      </p:sp>
    </p:spTree>
    <p:extLst>
      <p:ext uri="{BB962C8B-B14F-4D97-AF65-F5344CB8AC3E}">
        <p14:creationId xmlns:p14="http://schemas.microsoft.com/office/powerpoint/2010/main" val="2343495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DNSSEC Experiment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mn-lt"/>
              </a:rPr>
              <a:t>Three URLs:</a:t>
            </a:r>
          </a:p>
          <a:p>
            <a:pPr marL="0" indent="0">
              <a:buNone/>
            </a:pPr>
            <a:r>
              <a:rPr lang="en-US" dirty="0">
                <a:latin typeface="+mn-lt"/>
              </a:rPr>
              <a:t>	</a:t>
            </a:r>
            <a:r>
              <a:rPr lang="en-US" dirty="0" smtClean="0">
                <a:solidFill>
                  <a:srgbClr val="008000"/>
                </a:solidFill>
                <a:latin typeface="+mn-lt"/>
              </a:rPr>
              <a:t>the good (DNSSEC signed)</a:t>
            </a:r>
          </a:p>
          <a:p>
            <a:pPr marL="0" indent="0">
              <a:buNone/>
            </a:pPr>
            <a:r>
              <a:rPr lang="en-US" dirty="0">
                <a:latin typeface="+mn-lt"/>
              </a:rPr>
              <a:t>	</a:t>
            </a:r>
            <a:r>
              <a:rPr lang="en-US" dirty="0" smtClean="0">
                <a:solidFill>
                  <a:srgbClr val="FF0000"/>
                </a:solidFill>
                <a:latin typeface="+mn-lt"/>
              </a:rPr>
              <a:t>the bad (invalid DNSSEC signature)</a:t>
            </a:r>
          </a:p>
          <a:p>
            <a:pPr marL="0" indent="0">
              <a:buNone/>
            </a:pPr>
            <a:r>
              <a:rPr lang="en-US" dirty="0">
                <a:latin typeface="+mn-lt"/>
              </a:rPr>
              <a:t>	</a:t>
            </a:r>
            <a:r>
              <a:rPr lang="en-US" dirty="0" smtClean="0">
                <a:solidFill>
                  <a:srgbClr val="0000FF"/>
                </a:solidFill>
                <a:latin typeface="+mn-lt"/>
              </a:rPr>
              <a:t>the control (no DNSSEC at all)</a:t>
            </a:r>
          </a:p>
          <a:p>
            <a:pPr marL="0" indent="0">
              <a:buNone/>
            </a:pPr>
            <a:endParaRPr lang="en-US" dirty="0">
              <a:latin typeface="+mn-lt"/>
            </a:endParaRPr>
          </a:p>
          <a:p>
            <a:pPr marL="0" indent="0">
              <a:buNone/>
            </a:pPr>
            <a:r>
              <a:rPr lang="en-US" dirty="0" smtClean="0">
                <a:latin typeface="+mn-lt"/>
              </a:rPr>
              <a:t>And an online ad system to deliver the test to a large pseudo-random set of clients</a:t>
            </a:r>
          </a:p>
        </p:txBody>
      </p:sp>
    </p:spTree>
    <p:extLst>
      <p:ext uri="{BB962C8B-B14F-4D97-AF65-F5344CB8AC3E}">
        <p14:creationId xmlns:p14="http://schemas.microsoft.com/office/powerpoint/2010/main" val="348170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to Some Results</a:t>
            </a:r>
          </a:p>
        </p:txBody>
      </p:sp>
      <p:sp>
        <p:nvSpPr>
          <p:cNvPr id="3" name="Content Placeholder 2"/>
          <p:cNvSpPr>
            <a:spLocks noGrp="1"/>
          </p:cNvSpPr>
          <p:nvPr>
            <p:ph idx="1"/>
          </p:nvPr>
        </p:nvSpPr>
        <p:spPr>
          <a:xfrm>
            <a:off x="190073" y="1600200"/>
            <a:ext cx="8953927" cy="4525963"/>
          </a:xfrm>
        </p:spPr>
        <p:txBody>
          <a:bodyPr>
            <a:noAutofit/>
          </a:bodyPr>
          <a:lstStyle/>
          <a:p>
            <a:pPr marL="0" indent="0">
              <a:buNone/>
            </a:pPr>
            <a:r>
              <a:rPr lang="en-US" sz="2800" dirty="0" smtClean="0">
                <a:latin typeface="+mn-lt"/>
              </a:rPr>
              <a:t>December 2013</a:t>
            </a:r>
          </a:p>
          <a:p>
            <a:pPr lvl="1"/>
            <a:r>
              <a:rPr lang="en-US" sz="2400" dirty="0">
                <a:latin typeface="+mn-lt"/>
              </a:rPr>
              <a:t>Presented: </a:t>
            </a:r>
            <a:r>
              <a:rPr lang="en-US" sz="2400" dirty="0" smtClean="0">
                <a:latin typeface="+mn-lt"/>
              </a:rPr>
              <a:t>5,683,295 </a:t>
            </a:r>
            <a:r>
              <a:rPr lang="en-US" sz="2000" dirty="0">
                <a:latin typeface="+mn-lt"/>
              </a:rPr>
              <a:t>experiments</a:t>
            </a:r>
          </a:p>
          <a:p>
            <a:pPr lvl="1"/>
            <a:r>
              <a:rPr lang="en-US" sz="2400" dirty="0">
                <a:latin typeface="+mn-lt"/>
              </a:rPr>
              <a:t>Reported: </a:t>
            </a:r>
            <a:r>
              <a:rPr lang="en-US" sz="2400" dirty="0" smtClean="0">
                <a:latin typeface="+mn-lt"/>
              </a:rPr>
              <a:t>4,978,929 </a:t>
            </a:r>
            <a:r>
              <a:rPr lang="en-US" sz="1800" dirty="0">
                <a:latin typeface="+mn-lt"/>
              </a:rPr>
              <a:t>experiments that ran to “completion”</a:t>
            </a:r>
            <a:endParaRPr lang="en-US" sz="2400" dirty="0">
              <a:latin typeface="+mn-lt"/>
            </a:endParaRPr>
          </a:p>
          <a:p>
            <a:pPr lvl="1"/>
            <a:endParaRPr lang="en-US" sz="2400" dirty="0" smtClean="0">
              <a:latin typeface="+mn-lt"/>
            </a:endParaRPr>
          </a:p>
          <a:p>
            <a:pPr marL="457200" lvl="1" indent="0">
              <a:buNone/>
            </a:pPr>
            <a:r>
              <a:rPr lang="en-US" sz="2400" dirty="0" smtClean="0">
                <a:latin typeface="+mn-lt"/>
              </a:rPr>
              <a:t>Web + DNS query log results for clients:</a:t>
            </a:r>
            <a:endParaRPr lang="en-US" sz="2400" dirty="0">
              <a:latin typeface="+mn-lt"/>
            </a:endParaRPr>
          </a:p>
          <a:p>
            <a:pPr lvl="1"/>
            <a:r>
              <a:rPr lang="en-US" sz="2400" dirty="0" smtClean="0">
                <a:latin typeface="+mn-lt"/>
              </a:rPr>
              <a:t>Performed DNSSEC signature validation and did not fetch the invalidly signed object: </a:t>
            </a:r>
            <a:r>
              <a:rPr lang="en-US" sz="2400" b="1" dirty="0" smtClean="0">
                <a:solidFill>
                  <a:srgbClr val="984807"/>
                </a:solidFill>
                <a:latin typeface="+mn-lt"/>
              </a:rPr>
              <a:t>6.8</a:t>
            </a:r>
            <a:r>
              <a:rPr lang="en-US" sz="2400" b="1" dirty="0">
                <a:solidFill>
                  <a:schemeClr val="accent6">
                    <a:lumMod val="50000"/>
                  </a:schemeClr>
                </a:solidFill>
                <a:latin typeface="+mn-lt"/>
                <a:cs typeface="Comic Sans MS"/>
              </a:rPr>
              <a:t>%</a:t>
            </a:r>
            <a:endParaRPr lang="en-US" sz="2400" b="1" dirty="0" smtClean="0">
              <a:solidFill>
                <a:schemeClr val="accent6">
                  <a:lumMod val="50000"/>
                </a:schemeClr>
              </a:solidFill>
              <a:latin typeface="+mn-lt"/>
            </a:endParaRPr>
          </a:p>
          <a:p>
            <a:pPr lvl="1"/>
            <a:r>
              <a:rPr lang="en-US" sz="2400" dirty="0" smtClean="0">
                <a:latin typeface="+mn-lt"/>
              </a:rPr>
              <a:t>Fetched DNSSEC RRs, but then retrieved the invalidly signed object anyway: </a:t>
            </a:r>
            <a:r>
              <a:rPr lang="en-US" sz="2400" b="1" dirty="0" smtClean="0">
                <a:solidFill>
                  <a:srgbClr val="984807"/>
                </a:solidFill>
                <a:latin typeface="+mn-lt"/>
              </a:rPr>
              <a:t>4.7</a:t>
            </a:r>
            <a:r>
              <a:rPr lang="en-US" sz="2400" b="1" dirty="0">
                <a:solidFill>
                  <a:schemeClr val="accent6">
                    <a:lumMod val="50000"/>
                  </a:schemeClr>
                </a:solidFill>
                <a:latin typeface="+mn-lt"/>
                <a:cs typeface="Comic Sans MS"/>
              </a:rPr>
              <a:t>%</a:t>
            </a:r>
            <a:r>
              <a:rPr lang="en-US" sz="2400" dirty="0" smtClean="0">
                <a:latin typeface="+mn-lt"/>
              </a:rPr>
              <a:t> </a:t>
            </a:r>
          </a:p>
          <a:p>
            <a:pPr lvl="1"/>
            <a:r>
              <a:rPr lang="en-US" sz="2400" dirty="0" smtClean="0">
                <a:latin typeface="+mn-lt"/>
              </a:rPr>
              <a:t>Did not have a DNSSEC clue</a:t>
            </a:r>
            <a:r>
              <a:rPr lang="en-US" sz="2400" dirty="0">
                <a:latin typeface="+mn-lt"/>
              </a:rPr>
              <a:t> </a:t>
            </a:r>
            <a:r>
              <a:rPr lang="en-US" sz="2400" dirty="0" smtClean="0">
                <a:latin typeface="+mn-lt"/>
              </a:rPr>
              <a:t>at all - only fetched A RRs: </a:t>
            </a:r>
            <a:r>
              <a:rPr lang="en-US" sz="2400" b="1" dirty="0" smtClean="0">
                <a:solidFill>
                  <a:srgbClr val="984807"/>
                </a:solidFill>
                <a:latin typeface="+mn-lt"/>
              </a:rPr>
              <a:t>88.5</a:t>
            </a:r>
            <a:r>
              <a:rPr lang="en-US" sz="2400" b="1" dirty="0">
                <a:solidFill>
                  <a:schemeClr val="accent6">
                    <a:lumMod val="50000"/>
                  </a:schemeClr>
                </a:solidFill>
                <a:latin typeface="+mn-lt"/>
                <a:cs typeface="Comic Sans MS"/>
              </a:rPr>
              <a:t>%</a:t>
            </a:r>
            <a:endParaRPr lang="en-US" sz="2400" b="1" dirty="0" smtClean="0">
              <a:solidFill>
                <a:srgbClr val="984807"/>
              </a:solidFill>
              <a:latin typeface="+mn-lt"/>
            </a:endParaRPr>
          </a:p>
        </p:txBody>
      </p:sp>
    </p:spTree>
    <p:extLst>
      <p:ext uri="{BB962C8B-B14F-4D97-AF65-F5344CB8AC3E}">
        <p14:creationId xmlns:p14="http://schemas.microsoft.com/office/powerpoint/2010/main" val="2101314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mn-lt"/>
              </a:rPr>
              <a:t>That </a:t>
            </a:r>
            <a:r>
              <a:rPr lang="en-US" b="1" dirty="0" smtClean="0">
                <a:solidFill>
                  <a:srgbClr val="984807"/>
                </a:solidFill>
                <a:latin typeface="+mn-lt"/>
              </a:rPr>
              <a:t>6.8</a:t>
            </a:r>
            <a:r>
              <a:rPr lang="en-US" b="1" dirty="0">
                <a:solidFill>
                  <a:srgbClr val="984807"/>
                </a:solidFill>
                <a:latin typeface="+mn-lt"/>
                <a:cs typeface="Comic Sans MS"/>
              </a:rPr>
              <a:t>%</a:t>
            </a:r>
            <a:r>
              <a:rPr lang="en-US" dirty="0" smtClean="0">
                <a:latin typeface="+mn-lt"/>
              </a:rPr>
              <a:t> of clients appear to be performing DNSSEC validation and not resolving DNS names when the DNSSEC signature cannot be validated</a:t>
            </a:r>
          </a:p>
          <a:p>
            <a:pPr marL="0" indent="0">
              <a:buNone/>
            </a:pPr>
            <a:endParaRPr lang="en-US" dirty="0">
              <a:latin typeface="+mn-lt"/>
            </a:endParaRPr>
          </a:p>
          <a:p>
            <a:pPr marL="0" indent="0">
              <a:buNone/>
            </a:pPr>
            <a:r>
              <a:rPr lang="en-US" dirty="0" smtClean="0">
                <a:latin typeface="+mn-lt"/>
              </a:rPr>
              <a:t>A further </a:t>
            </a:r>
            <a:r>
              <a:rPr lang="en-US" b="1" dirty="0" smtClean="0">
                <a:solidFill>
                  <a:srgbClr val="984807"/>
                </a:solidFill>
                <a:latin typeface="+mn-lt"/>
              </a:rPr>
              <a:t>4.7</a:t>
            </a:r>
            <a:r>
              <a:rPr lang="en-US" b="1" dirty="0">
                <a:solidFill>
                  <a:srgbClr val="984807"/>
                </a:solidFill>
                <a:latin typeface="+mn-lt"/>
                <a:cs typeface="Comic Sans MS"/>
              </a:rPr>
              <a:t>%</a:t>
            </a:r>
            <a:r>
              <a:rPr lang="en-US" dirty="0" smtClean="0">
                <a:latin typeface="+mn-lt"/>
              </a:rPr>
              <a:t> of clients are using a mix of validating and non-validating resolvers, and in the case of a validation failure turn to a non-validating resolver!</a:t>
            </a:r>
          </a:p>
        </p:txBody>
      </p:sp>
    </p:spTree>
    <p:extLst>
      <p:ext uri="{BB962C8B-B14F-4D97-AF65-F5344CB8AC3E}">
        <p14:creationId xmlns:p14="http://schemas.microsoft.com/office/powerpoint/2010/main" val="2640731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13"/>
            <a:ext cx="8229600" cy="1143000"/>
          </a:xfrm>
        </p:spPr>
        <p:txBody>
          <a:bodyPr/>
          <a:lstStyle/>
          <a:p>
            <a:r>
              <a:rPr lang="en-US" dirty="0" smtClean="0"/>
              <a:t>Where is DNSSEC? – The Top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1" name="Content Placeholder 10"/>
          <p:cNvPicPr>
            <a:picLocks noGrp="1" noChangeAspect="1"/>
          </p:cNvPicPr>
          <p:nvPr>
            <p:ph idx="1"/>
          </p:nvPr>
        </p:nvPicPr>
        <p:blipFill rotWithShape="1">
          <a:blip r:embed="rId2"/>
          <a:srcRect t="-401" b="-293"/>
          <a:stretch/>
        </p:blipFill>
        <p:spPr>
          <a:xfrm>
            <a:off x="1538846" y="1029666"/>
            <a:ext cx="5689203" cy="4719299"/>
          </a:xfrm>
        </p:spPr>
      </p:pic>
      <p:sp>
        <p:nvSpPr>
          <p:cNvPr id="12" name="Rectangular Callout 11"/>
          <p:cNvSpPr/>
          <p:nvPr/>
        </p:nvSpPr>
        <p:spPr>
          <a:xfrm>
            <a:off x="965279" y="2085071"/>
            <a:ext cx="1779770" cy="1180199"/>
          </a:xfrm>
          <a:prstGeom prst="wedgeRectCallout">
            <a:avLst>
              <a:gd name="adj1" fmla="val 114980"/>
              <a:gd name="adj2" fmla="val -85098"/>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appear to use only DNSSEC-validating resolvers</a:t>
            </a:r>
            <a:endParaRPr lang="en-US" sz="1600" i="1" dirty="0">
              <a:solidFill>
                <a:schemeClr val="accent6">
                  <a:lumMod val="50000"/>
                </a:schemeClr>
              </a:solidFill>
              <a:cs typeface="AhnbergHand"/>
            </a:endParaRPr>
          </a:p>
        </p:txBody>
      </p:sp>
      <p:sp>
        <p:nvSpPr>
          <p:cNvPr id="13" name="Rectangular Callout 12"/>
          <p:cNvSpPr/>
          <p:nvPr/>
        </p:nvSpPr>
        <p:spPr>
          <a:xfrm>
            <a:off x="2745049" y="3365831"/>
            <a:ext cx="2111208" cy="1696560"/>
          </a:xfrm>
          <a:prstGeom prst="wedgeRectCallout">
            <a:avLst>
              <a:gd name="adj1" fmla="val 35443"/>
              <a:gd name="adj2" fmla="val -155514"/>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a mix of DNSSEC-validating resolvers and non-validating resolvers</a:t>
            </a:r>
            <a:endParaRPr lang="en-US" sz="1600" i="1" dirty="0">
              <a:solidFill>
                <a:schemeClr val="accent6">
                  <a:lumMod val="50000"/>
                </a:schemeClr>
              </a:solidFill>
              <a:cs typeface="AhnbergHand"/>
            </a:endParaRPr>
          </a:p>
        </p:txBody>
      </p:sp>
      <p:sp>
        <p:nvSpPr>
          <p:cNvPr id="14" name="Rectangular Callout 13"/>
          <p:cNvSpPr/>
          <p:nvPr/>
        </p:nvSpPr>
        <p:spPr>
          <a:xfrm>
            <a:off x="5083283" y="2400551"/>
            <a:ext cx="2111208" cy="1250400"/>
          </a:xfrm>
          <a:prstGeom prst="wedgeRectCallout">
            <a:avLst>
              <a:gd name="adj1" fmla="val -50437"/>
              <a:gd name="adj2" fmla="val -11158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non-validating resolvers</a:t>
            </a:r>
            <a:endParaRPr lang="en-US" sz="1600" i="1" dirty="0">
              <a:solidFill>
                <a:schemeClr val="accent6">
                  <a:lumMod val="50000"/>
                </a:schemeClr>
              </a:solidFill>
              <a:cs typeface="AhnbergHand"/>
            </a:endParaRPr>
          </a:p>
        </p:txBody>
      </p:sp>
    </p:spTree>
    <p:extLst>
      <p:ext uri="{BB962C8B-B14F-4D97-AF65-F5344CB8AC3E}">
        <p14:creationId xmlns:p14="http://schemas.microsoft.com/office/powerpoint/2010/main" val="2920647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13"/>
            <a:ext cx="8229600" cy="1143000"/>
          </a:xfrm>
        </p:spPr>
        <p:txBody>
          <a:bodyPr/>
          <a:lstStyle/>
          <a:p>
            <a:r>
              <a:rPr lang="en-US" dirty="0" smtClean="0"/>
              <a:t>Where is DNSSEC? – The Top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1" name="Content Placeholder 10"/>
          <p:cNvPicPr>
            <a:picLocks noGrp="1" noChangeAspect="1"/>
          </p:cNvPicPr>
          <p:nvPr>
            <p:ph idx="1"/>
          </p:nvPr>
        </p:nvPicPr>
        <p:blipFill rotWithShape="1">
          <a:blip r:embed="rId2"/>
          <a:srcRect t="-401" b="-293"/>
          <a:stretch/>
        </p:blipFill>
        <p:spPr>
          <a:xfrm>
            <a:off x="1538846" y="1029666"/>
            <a:ext cx="5689203" cy="4719299"/>
          </a:xfrm>
        </p:spPr>
      </p:pic>
    </p:spTree>
    <p:extLst>
      <p:ext uri="{BB962C8B-B14F-4D97-AF65-F5344CB8AC3E}">
        <p14:creationId xmlns:p14="http://schemas.microsoft.com/office/powerpoint/2010/main" val="2456652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9" y="77275"/>
            <a:ext cx="8984180" cy="1143000"/>
          </a:xfrm>
        </p:spPr>
        <p:txBody>
          <a:bodyPr/>
          <a:lstStyle/>
          <a:p>
            <a:r>
              <a:rPr lang="en-US" dirty="0" smtClean="0"/>
              <a:t>Where is DNSSEC? – The bottom 20</a:t>
            </a:r>
            <a:endParaRPr lang="en-US" dirty="0"/>
          </a:p>
        </p:txBody>
      </p:sp>
      <p:sp>
        <p:nvSpPr>
          <p:cNvPr id="4" name="Rectangle 3"/>
          <p:cNvSpPr/>
          <p:nvPr/>
        </p:nvSpPr>
        <p:spPr>
          <a:xfrm>
            <a:off x="1115616" y="5877272"/>
            <a:ext cx="7105343" cy="646331"/>
          </a:xfrm>
          <a:prstGeom prst="rect">
            <a:avLst/>
          </a:prstGeom>
          <a:solidFill>
            <a:schemeClr val="bg1"/>
          </a:solidFill>
        </p:spPr>
        <p:txBody>
          <a:bodyPr wrap="square">
            <a:spAutoFit/>
          </a:bodyPr>
          <a:lstStyle/>
          <a:p>
            <a:r>
              <a:rPr lang="en-US" i="1" dirty="0"/>
              <a:t>G</a:t>
            </a:r>
            <a:r>
              <a:rPr lang="en-US" i="1" dirty="0" smtClean="0"/>
              <a:t>eo-locate clients to countries, and select countries with more than 1,000 data points</a:t>
            </a:r>
            <a:endParaRPr lang="en-US" i="1" dirty="0"/>
          </a:p>
        </p:txBody>
      </p:sp>
      <p:pic>
        <p:nvPicPr>
          <p:cNvPr id="10" name="Content Placeholder 9"/>
          <p:cNvPicPr>
            <a:picLocks noGrp="1" noChangeAspect="1"/>
          </p:cNvPicPr>
          <p:nvPr>
            <p:ph idx="1"/>
          </p:nvPr>
        </p:nvPicPr>
        <p:blipFill rotWithShape="1">
          <a:blip r:embed="rId2"/>
          <a:srcRect t="686" b="-431"/>
          <a:stretch/>
        </p:blipFill>
        <p:spPr>
          <a:xfrm>
            <a:off x="1566265" y="1074398"/>
            <a:ext cx="5335711" cy="4764590"/>
          </a:xfrm>
        </p:spPr>
      </p:pic>
    </p:spTree>
    <p:extLst>
      <p:ext uri="{BB962C8B-B14F-4D97-AF65-F5344CB8AC3E}">
        <p14:creationId xmlns:p14="http://schemas.microsoft.com/office/powerpoint/2010/main" val="40212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29" y="274638"/>
            <a:ext cx="8984180" cy="1143000"/>
          </a:xfrm>
        </p:spPr>
        <p:txBody>
          <a:bodyPr/>
          <a:lstStyle/>
          <a:p>
            <a:r>
              <a:rPr lang="en-US" dirty="0" smtClean="0"/>
              <a:t>Most importantly…</a:t>
            </a:r>
            <a:endParaRPr lang="en-US" dirty="0"/>
          </a:p>
        </p:txBody>
      </p:sp>
      <p:pic>
        <p:nvPicPr>
          <p:cNvPr id="6" name="Content Placeholder 5"/>
          <p:cNvPicPr>
            <a:picLocks noGrp="1" noChangeAspect="1"/>
          </p:cNvPicPr>
          <p:nvPr>
            <p:ph idx="1"/>
          </p:nvPr>
        </p:nvPicPr>
        <p:blipFill rotWithShape="1">
          <a:blip r:embed="rId2"/>
          <a:srcRect l="-32" r="-605"/>
          <a:stretch/>
        </p:blipFill>
        <p:spPr>
          <a:xfrm>
            <a:off x="556655" y="2060845"/>
            <a:ext cx="8855929" cy="1592298"/>
          </a:xfrm>
        </p:spPr>
      </p:pic>
    </p:spTree>
    <p:extLst>
      <p:ext uri="{BB962C8B-B14F-4D97-AF65-F5344CB8AC3E}">
        <p14:creationId xmlns:p14="http://schemas.microsoft.com/office/powerpoint/2010/main" val="1351641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Mapped view of DNSSEC Use</a:t>
            </a:r>
            <a:endParaRPr lang="en-US" dirty="0"/>
          </a:p>
        </p:txBody>
      </p:sp>
      <p:sp>
        <p:nvSpPr>
          <p:cNvPr id="3" name="TextBox 2"/>
          <p:cNvSpPr txBox="1"/>
          <p:nvPr/>
        </p:nvSpPr>
        <p:spPr>
          <a:xfrm>
            <a:off x="5979675" y="5319915"/>
            <a:ext cx="3066037" cy="646331"/>
          </a:xfrm>
          <a:prstGeom prst="rect">
            <a:avLst/>
          </a:prstGeom>
          <a:noFill/>
        </p:spPr>
        <p:txBody>
          <a:bodyPr wrap="square" rtlCol="0">
            <a:spAutoFit/>
          </a:bodyPr>
          <a:lstStyle/>
          <a:p>
            <a:r>
              <a:rPr lang="en-US" dirty="0"/>
              <a:t>F</a:t>
            </a:r>
            <a:r>
              <a:rPr lang="en-US" dirty="0" smtClean="0"/>
              <a:t>raction of users who use DNSSEC-validating resolvers</a:t>
            </a:r>
            <a:endParaRPr lang="en-US" dirty="0"/>
          </a:p>
        </p:txBody>
      </p:sp>
      <p:pic>
        <p:nvPicPr>
          <p:cNvPr id="4" name="Picture 3" descr="Screen Shot 2014-05-09 at 3.46.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12" y="1509539"/>
            <a:ext cx="8477628" cy="3897264"/>
          </a:xfrm>
          <a:prstGeom prst="rect">
            <a:avLst/>
          </a:prstGeom>
        </p:spPr>
      </p:pic>
      <p:sp>
        <p:nvSpPr>
          <p:cNvPr id="5" name="TextBox 4"/>
          <p:cNvSpPr txBox="1"/>
          <p:nvPr/>
        </p:nvSpPr>
        <p:spPr>
          <a:xfrm>
            <a:off x="243030" y="6436602"/>
            <a:ext cx="5122090" cy="307777"/>
          </a:xfrm>
          <a:prstGeom prst="rect">
            <a:avLst/>
          </a:prstGeom>
          <a:noFill/>
        </p:spPr>
        <p:txBody>
          <a:bodyPr wrap="none" rtlCol="0">
            <a:spAutoFit/>
          </a:bodyPr>
          <a:lstStyle/>
          <a:p>
            <a:r>
              <a:rPr lang="en-US" sz="1400" dirty="0"/>
              <a:t>http://</a:t>
            </a:r>
            <a:r>
              <a:rPr lang="en-US" sz="1400" dirty="0" err="1"/>
              <a:t>gronggrong.rand.apnic.net</a:t>
            </a:r>
            <a:r>
              <a:rPr lang="en-US" sz="1400" dirty="0"/>
              <a:t>/</a:t>
            </a:r>
            <a:r>
              <a:rPr lang="en-US" sz="1400" dirty="0" err="1"/>
              <a:t>cgi</a:t>
            </a:r>
            <a:r>
              <a:rPr lang="en-US" sz="1400" dirty="0"/>
              <a:t>-bin/</a:t>
            </a:r>
            <a:r>
              <a:rPr lang="en-US" sz="1400" dirty="0" err="1" smtClean="0"/>
              <a:t>worldmap</a:t>
            </a:r>
            <a:r>
              <a:rPr lang="en-US" sz="1400" dirty="0" smtClean="0"/>
              <a:t>    (May 2014)</a:t>
            </a:r>
            <a:endParaRPr lang="en-US" sz="1400" dirty="0"/>
          </a:p>
        </p:txBody>
      </p:sp>
    </p:spTree>
    <p:extLst>
      <p:ext uri="{BB962C8B-B14F-4D97-AF65-F5344CB8AC3E}">
        <p14:creationId xmlns:p14="http://schemas.microsoft.com/office/powerpoint/2010/main" val="3860240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a:latin typeface="+mn-lt"/>
              </a:rPr>
              <a:t>i</a:t>
            </a:r>
            <a:r>
              <a:rPr lang="en-US" sz="2800" dirty="0" smtClean="0">
                <a:latin typeface="+mn-lt"/>
              </a:rPr>
              <a:t>s it that 7</a:t>
            </a:r>
            <a:r>
              <a:rPr lang="en-US" sz="2800" b="1" dirty="0">
                <a:latin typeface="+mn-lt"/>
                <a:cs typeface="Comic Sans MS"/>
              </a:rPr>
              <a:t>%</a:t>
            </a:r>
            <a:r>
              <a:rPr lang="en-US" sz="2800" dirty="0" smtClean="0">
                <a:latin typeface="+mn-lt"/>
              </a:rPr>
              <a:t> of users performing DNSSEC validation is about 3 times the number of users who are capable of using IPv6?</a:t>
            </a:r>
          </a:p>
          <a:p>
            <a:pPr marL="0" indent="0">
              <a:buNone/>
            </a:pPr>
            <a:endParaRPr lang="en-US" sz="2800" dirty="0">
              <a:latin typeface="+mn-lt"/>
            </a:endParaRPr>
          </a:p>
          <a:p>
            <a:pPr marL="0" indent="0">
              <a:buNone/>
            </a:pPr>
            <a:r>
              <a:rPr lang="en-US" sz="2800" dirty="0" smtClean="0">
                <a:latin typeface="+mn-lt"/>
              </a:rPr>
              <a:t>has </a:t>
            </a:r>
            <a:r>
              <a:rPr lang="en-US" sz="2800" dirty="0" smtClean="0">
                <a:latin typeface="+mn-lt"/>
              </a:rPr>
              <a:t>DNSSEC deployment been so successful compared to IPv6? </a:t>
            </a:r>
            <a:endParaRPr lang="en-US" sz="2800" dirty="0">
              <a:latin typeface="+mn-lt"/>
            </a:endParaRPr>
          </a:p>
        </p:txBody>
      </p:sp>
    </p:spTree>
    <p:extLst>
      <p:ext uri="{BB962C8B-B14F-4D97-AF65-F5344CB8AC3E}">
        <p14:creationId xmlns:p14="http://schemas.microsoft.com/office/powerpoint/2010/main" val="2900558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 Google’s P-DNS a Factor?</a:t>
            </a:r>
            <a:endParaRPr lang="en-US" dirty="0"/>
          </a:p>
        </p:txBody>
      </p:sp>
      <p:pic>
        <p:nvPicPr>
          <p:cNvPr id="5" name="Picture 4" descr="Screen Shot 2013-10-11 at 4.35.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188" y="1370235"/>
            <a:ext cx="6143065" cy="5316741"/>
          </a:xfrm>
          <a:prstGeom prst="rect">
            <a:avLst/>
          </a:prstGeom>
        </p:spPr>
      </p:pic>
    </p:spTree>
    <p:extLst>
      <p:ext uri="{BB962C8B-B14F-4D97-AF65-F5344CB8AC3E}">
        <p14:creationId xmlns:p14="http://schemas.microsoft.com/office/powerpoint/2010/main" val="321766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 example</a:t>
            </a:r>
            <a:r>
              <a:rPr lang="en-US" dirty="0" smtClean="0"/>
              <a:t>…DNSSEC</a:t>
            </a:r>
            <a:endParaRPr lang="en-US" dirty="0"/>
          </a:p>
        </p:txBody>
      </p:sp>
      <p:sp>
        <p:nvSpPr>
          <p:cNvPr id="3" name="Content Placeholder 2"/>
          <p:cNvSpPr>
            <a:spLocks noGrp="1"/>
          </p:cNvSpPr>
          <p:nvPr>
            <p:ph idx="1"/>
          </p:nvPr>
        </p:nvSpPr>
        <p:spPr/>
        <p:txBody>
          <a:bodyPr>
            <a:normAutofit fontScale="92500"/>
          </a:bodyPr>
          <a:lstStyle/>
          <a:p>
            <a:r>
              <a:rPr lang="en-US" dirty="0" smtClean="0"/>
              <a:t>We can walk zone files and count the number of signed zones</a:t>
            </a:r>
          </a:p>
          <a:p>
            <a:r>
              <a:rPr lang="en-US" dirty="0" smtClean="0"/>
              <a:t>Or we could analyze the log files of authoritative name servers for a signed zone and attempt to infer something about the number of users who use DNSSEC to validate DNS responses</a:t>
            </a:r>
            <a:endParaRPr lang="en-US" dirty="0" smtClean="0"/>
          </a:p>
          <a:p>
            <a:r>
              <a:rPr lang="en-US" dirty="0" smtClean="0"/>
              <a:t>But can these sort of approaches measure the population of end users who are served by DNSSEC-validating resolvers?</a:t>
            </a:r>
          </a:p>
        </p:txBody>
      </p:sp>
    </p:spTree>
    <p:extLst>
      <p:ext uri="{BB962C8B-B14F-4D97-AF65-F5344CB8AC3E}">
        <p14:creationId xmlns:p14="http://schemas.microsoft.com/office/powerpoint/2010/main" val="446873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observation from the data</a:t>
            </a:r>
            <a:endParaRPr lang="en-US" dirty="0"/>
          </a:p>
        </p:txBody>
      </p:sp>
      <p:sp>
        <p:nvSpPr>
          <p:cNvPr id="3" name="Content Placeholder 2"/>
          <p:cNvSpPr>
            <a:spLocks noGrp="1"/>
          </p:cNvSpPr>
          <p:nvPr>
            <p:ph idx="1"/>
          </p:nvPr>
        </p:nvSpPr>
        <p:spPr>
          <a:xfrm>
            <a:off x="53066" y="1600200"/>
            <a:ext cx="8997126" cy="4525963"/>
          </a:xfrm>
        </p:spPr>
        <p:txBody>
          <a:bodyPr/>
          <a:lstStyle/>
          <a:p>
            <a:pPr marL="0" indent="0">
              <a:buNone/>
            </a:pPr>
            <a:r>
              <a:rPr lang="en-US" dirty="0" smtClean="0">
                <a:latin typeface="+mn-lt"/>
              </a:rPr>
              <a:t>Clients who used Google’s Public DNS servers: </a:t>
            </a:r>
            <a:r>
              <a:rPr lang="en-US" b="1" dirty="0" smtClean="0">
                <a:solidFill>
                  <a:srgbClr val="984807"/>
                </a:solidFill>
                <a:latin typeface="+mn-lt"/>
              </a:rPr>
              <a:t>10.4</a:t>
            </a:r>
            <a:r>
              <a:rPr lang="en-US" b="1" dirty="0">
                <a:solidFill>
                  <a:srgbClr val="984807"/>
                </a:solidFill>
                <a:latin typeface="+mn-lt"/>
                <a:cs typeface="Comic Sans MS"/>
              </a:rPr>
              <a:t>%</a:t>
            </a:r>
            <a:endParaRPr lang="en-US" dirty="0" smtClean="0">
              <a:solidFill>
                <a:srgbClr val="984807"/>
              </a:solidFill>
              <a:latin typeface="+mn-lt"/>
              <a:cs typeface="Max's Handwritin"/>
            </a:endParaRPr>
          </a:p>
          <a:p>
            <a:pPr lvl="1"/>
            <a:r>
              <a:rPr lang="en-US" dirty="0" smtClean="0">
                <a:latin typeface="+mn-lt"/>
              </a:rPr>
              <a:t>Exclusively Used Google’s P-DNS: </a:t>
            </a:r>
            <a:r>
              <a:rPr lang="en-US" b="1" dirty="0" smtClean="0">
                <a:solidFill>
                  <a:srgbClr val="984807"/>
                </a:solidFill>
                <a:latin typeface="+mn-lt"/>
              </a:rPr>
              <a:t>5.4</a:t>
            </a:r>
            <a:r>
              <a:rPr lang="en-US" b="1" dirty="0">
                <a:solidFill>
                  <a:srgbClr val="984807"/>
                </a:solidFill>
                <a:latin typeface="+mn-lt"/>
                <a:cs typeface="Comic Sans MS"/>
              </a:rPr>
              <a:t>%</a:t>
            </a:r>
            <a:endParaRPr lang="en-US" b="1" dirty="0" smtClean="0">
              <a:solidFill>
                <a:srgbClr val="984807"/>
              </a:solidFill>
              <a:latin typeface="+mn-lt"/>
            </a:endParaRPr>
          </a:p>
          <a:p>
            <a:pPr lvl="1"/>
            <a:r>
              <a:rPr lang="en-US" dirty="0" smtClean="0">
                <a:latin typeface="+mn-lt"/>
              </a:rPr>
              <a:t>Used a mix of Google’s P-DNS and other resolvers: </a:t>
            </a:r>
            <a:r>
              <a:rPr lang="en-US" b="1" dirty="0" smtClean="0">
                <a:solidFill>
                  <a:srgbClr val="984807"/>
                </a:solidFill>
                <a:latin typeface="+mn-lt"/>
              </a:rPr>
              <a:t>5.0</a:t>
            </a:r>
            <a:r>
              <a:rPr lang="en-US" b="1" dirty="0" smtClean="0">
                <a:solidFill>
                  <a:srgbClr val="984807"/>
                </a:solidFill>
                <a:latin typeface="+mn-lt"/>
                <a:cs typeface="Comic Sans MS"/>
              </a:rPr>
              <a:t>%</a:t>
            </a:r>
          </a:p>
        </p:txBody>
      </p:sp>
    </p:spTree>
    <p:extLst>
      <p:ext uri="{BB962C8B-B14F-4D97-AF65-F5344CB8AC3E}">
        <p14:creationId xmlns:p14="http://schemas.microsoft.com/office/powerpoint/2010/main" val="229607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8" name="TextBox 7"/>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pic>
        <p:nvPicPr>
          <p:cNvPr id="5" name="Content Placeholder 4"/>
          <p:cNvPicPr>
            <a:picLocks noGrp="1" noChangeAspect="1"/>
          </p:cNvPicPr>
          <p:nvPr>
            <p:ph idx="1"/>
          </p:nvPr>
        </p:nvPicPr>
        <p:blipFill rotWithShape="1">
          <a:blip r:embed="rId2"/>
          <a:srcRect t="87" b="246"/>
          <a:stretch/>
        </p:blipFill>
        <p:spPr>
          <a:xfrm>
            <a:off x="1847307" y="1202352"/>
            <a:ext cx="6520289" cy="4713850"/>
          </a:xfrm>
        </p:spPr>
      </p:pic>
      <p:sp>
        <p:nvSpPr>
          <p:cNvPr id="7" name="Rectangular Callout 6"/>
          <p:cNvSpPr/>
          <p:nvPr/>
        </p:nvSpPr>
        <p:spPr>
          <a:xfrm>
            <a:off x="1996498" y="1881120"/>
            <a:ext cx="2122348" cy="1529280"/>
          </a:xfrm>
          <a:prstGeom prst="wedgeRectCallout">
            <a:avLst>
              <a:gd name="adj1" fmla="val 94993"/>
              <a:gd name="adj2" fmla="val -6599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validating clients who exclusively use Google’s P-DNS</a:t>
            </a:r>
            <a:endParaRPr lang="en-US" i="1" dirty="0">
              <a:solidFill>
                <a:schemeClr val="accent6">
                  <a:lumMod val="50000"/>
                </a:schemeClr>
              </a:solidFill>
              <a:cs typeface="AhnbergHand"/>
            </a:endParaRPr>
          </a:p>
        </p:txBody>
      </p:sp>
      <p:sp>
        <p:nvSpPr>
          <p:cNvPr id="9" name="Rectangular Callout 8"/>
          <p:cNvSpPr/>
          <p:nvPr/>
        </p:nvSpPr>
        <p:spPr>
          <a:xfrm>
            <a:off x="3395939" y="3585670"/>
            <a:ext cx="2517583" cy="1387920"/>
          </a:xfrm>
          <a:prstGeom prst="wedgeRectCallout">
            <a:avLst>
              <a:gd name="adj1" fmla="val 39901"/>
              <a:gd name="adj2" fmla="val -19313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a mix of </a:t>
            </a:r>
            <a:r>
              <a:rPr lang="en-US" i="1" dirty="0">
                <a:solidFill>
                  <a:schemeClr val="accent6">
                    <a:lumMod val="50000"/>
                  </a:schemeClr>
                </a:solidFill>
                <a:cs typeface="AhnbergHand"/>
              </a:rPr>
              <a:t>Google’s P-</a:t>
            </a:r>
            <a:r>
              <a:rPr lang="en-US" i="1" dirty="0" smtClean="0">
                <a:solidFill>
                  <a:schemeClr val="accent6">
                    <a:lumMod val="50000"/>
                  </a:schemeClr>
                </a:solidFill>
                <a:cs typeface="AhnbergHand"/>
              </a:rPr>
              <a:t>DNS and other resolvers</a:t>
            </a:r>
            <a:endParaRPr lang="en-US" i="1" dirty="0">
              <a:solidFill>
                <a:schemeClr val="accent6">
                  <a:lumMod val="50000"/>
                </a:schemeClr>
              </a:solidFill>
              <a:cs typeface="AhnbergHand"/>
            </a:endParaRPr>
          </a:p>
        </p:txBody>
      </p:sp>
      <p:sp>
        <p:nvSpPr>
          <p:cNvPr id="10" name="Rectangular Callout 9"/>
          <p:cNvSpPr/>
          <p:nvPr/>
        </p:nvSpPr>
        <p:spPr>
          <a:xfrm>
            <a:off x="6114501" y="2545680"/>
            <a:ext cx="2517583" cy="1250400"/>
          </a:xfrm>
          <a:prstGeom prst="wedgeRectCallout">
            <a:avLst>
              <a:gd name="adj1" fmla="val -46548"/>
              <a:gd name="adj2" fmla="val -12463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do not use Google’s P-DNS service</a:t>
            </a:r>
            <a:endParaRPr lang="en-US" i="1" dirty="0">
              <a:solidFill>
                <a:schemeClr val="accent6">
                  <a:lumMod val="50000"/>
                </a:schemeClr>
              </a:solidFill>
              <a:cs typeface="AhnbergHand"/>
            </a:endParaRPr>
          </a:p>
        </p:txBody>
      </p:sp>
    </p:spTree>
    <p:extLst>
      <p:ext uri="{BB962C8B-B14F-4D97-AF65-F5344CB8AC3E}">
        <p14:creationId xmlns:p14="http://schemas.microsoft.com/office/powerpoint/2010/main" val="3072543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8" name="TextBox 7"/>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pic>
        <p:nvPicPr>
          <p:cNvPr id="5" name="Content Placeholder 4"/>
          <p:cNvPicPr>
            <a:picLocks noGrp="1" noChangeAspect="1"/>
          </p:cNvPicPr>
          <p:nvPr>
            <p:ph idx="1"/>
          </p:nvPr>
        </p:nvPicPr>
        <p:blipFill rotWithShape="1">
          <a:blip r:embed="rId2"/>
          <a:srcRect t="87" b="246"/>
          <a:stretch/>
        </p:blipFill>
        <p:spPr>
          <a:xfrm>
            <a:off x="1847307" y="1202352"/>
            <a:ext cx="6520289" cy="4713850"/>
          </a:xfrm>
        </p:spPr>
      </p:pic>
    </p:spTree>
    <p:extLst>
      <p:ext uri="{BB962C8B-B14F-4D97-AF65-F5344CB8AC3E}">
        <p14:creationId xmlns:p14="http://schemas.microsoft.com/office/powerpoint/2010/main" val="273452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8" name="TextBox 7"/>
          <p:cNvSpPr txBox="1"/>
          <p:nvPr/>
        </p:nvSpPr>
        <p:spPr>
          <a:xfrm>
            <a:off x="1529638" y="5916202"/>
            <a:ext cx="7002802" cy="923330"/>
          </a:xfrm>
          <a:prstGeom prst="rect">
            <a:avLst/>
          </a:prstGeom>
          <a:solidFill>
            <a:srgbClr val="FFFFFF"/>
          </a:solidFill>
        </p:spPr>
        <p:txBody>
          <a:bodyPr wrap="squar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pic>
        <p:nvPicPr>
          <p:cNvPr id="5" name="Content Placeholder 4"/>
          <p:cNvPicPr>
            <a:picLocks noGrp="1" noChangeAspect="1"/>
          </p:cNvPicPr>
          <p:nvPr>
            <p:ph idx="1"/>
          </p:nvPr>
        </p:nvPicPr>
        <p:blipFill rotWithShape="1">
          <a:blip r:embed="rId2"/>
          <a:srcRect t="87" b="246"/>
          <a:stretch/>
        </p:blipFill>
        <p:spPr>
          <a:xfrm>
            <a:off x="1847307" y="1202352"/>
            <a:ext cx="6520289" cy="4713850"/>
          </a:xfrm>
        </p:spPr>
      </p:pic>
      <p:sp>
        <p:nvSpPr>
          <p:cNvPr id="7" name="Freeform 6"/>
          <p:cNvSpPr/>
          <p:nvPr/>
        </p:nvSpPr>
        <p:spPr>
          <a:xfrm>
            <a:off x="2034806" y="2612228"/>
            <a:ext cx="5375640" cy="36080"/>
          </a:xfrm>
          <a:custGeom>
            <a:avLst/>
            <a:gdLst>
              <a:gd name="connsiteX0" fmla="*/ 0 w 5375640"/>
              <a:gd name="connsiteY0" fmla="*/ 0 h 36080"/>
              <a:gd name="connsiteX1" fmla="*/ 2157472 w 5375640"/>
              <a:gd name="connsiteY1" fmla="*/ 21648 h 36080"/>
              <a:gd name="connsiteX2" fmla="*/ 5375640 w 5375640"/>
              <a:gd name="connsiteY2" fmla="*/ 36080 h 36080"/>
            </a:gdLst>
            <a:ahLst/>
            <a:cxnLst>
              <a:cxn ang="0">
                <a:pos x="connsiteX0" y="connsiteY0"/>
              </a:cxn>
              <a:cxn ang="0">
                <a:pos x="connsiteX1" y="connsiteY1"/>
              </a:cxn>
              <a:cxn ang="0">
                <a:pos x="connsiteX2" y="connsiteY2"/>
              </a:cxn>
            </a:cxnLst>
            <a:rect l="l" t="t" r="r" b="b"/>
            <a:pathLst>
              <a:path w="5375640" h="36080">
                <a:moveTo>
                  <a:pt x="0" y="0"/>
                </a:moveTo>
                <a:lnTo>
                  <a:pt x="2157472" y="21648"/>
                </a:lnTo>
                <a:lnTo>
                  <a:pt x="5375640" y="3608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1956306" y="4633598"/>
            <a:ext cx="5375640" cy="36080"/>
          </a:xfrm>
          <a:custGeom>
            <a:avLst/>
            <a:gdLst>
              <a:gd name="connsiteX0" fmla="*/ 0 w 5375640"/>
              <a:gd name="connsiteY0" fmla="*/ 0 h 36080"/>
              <a:gd name="connsiteX1" fmla="*/ 2157472 w 5375640"/>
              <a:gd name="connsiteY1" fmla="*/ 21648 h 36080"/>
              <a:gd name="connsiteX2" fmla="*/ 5375640 w 5375640"/>
              <a:gd name="connsiteY2" fmla="*/ 36080 h 36080"/>
            </a:gdLst>
            <a:ahLst/>
            <a:cxnLst>
              <a:cxn ang="0">
                <a:pos x="connsiteX0" y="connsiteY0"/>
              </a:cxn>
              <a:cxn ang="0">
                <a:pos x="connsiteX1" y="connsiteY1"/>
              </a:cxn>
              <a:cxn ang="0">
                <a:pos x="connsiteX2" y="connsiteY2"/>
              </a:cxn>
            </a:cxnLst>
            <a:rect l="l" t="t" r="r" b="b"/>
            <a:pathLst>
              <a:path w="5375640" h="36080">
                <a:moveTo>
                  <a:pt x="0" y="0"/>
                </a:moveTo>
                <a:lnTo>
                  <a:pt x="2157472" y="21648"/>
                </a:lnTo>
                <a:lnTo>
                  <a:pt x="5375640" y="3608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956306" y="5074643"/>
            <a:ext cx="5375640" cy="36080"/>
          </a:xfrm>
          <a:custGeom>
            <a:avLst/>
            <a:gdLst>
              <a:gd name="connsiteX0" fmla="*/ 0 w 5375640"/>
              <a:gd name="connsiteY0" fmla="*/ 0 h 36080"/>
              <a:gd name="connsiteX1" fmla="*/ 2157472 w 5375640"/>
              <a:gd name="connsiteY1" fmla="*/ 21648 h 36080"/>
              <a:gd name="connsiteX2" fmla="*/ 5375640 w 5375640"/>
              <a:gd name="connsiteY2" fmla="*/ 36080 h 36080"/>
            </a:gdLst>
            <a:ahLst/>
            <a:cxnLst>
              <a:cxn ang="0">
                <a:pos x="connsiteX0" y="connsiteY0"/>
              </a:cxn>
              <a:cxn ang="0">
                <a:pos x="connsiteX1" y="connsiteY1"/>
              </a:cxn>
              <a:cxn ang="0">
                <a:pos x="connsiteX2" y="connsiteY2"/>
              </a:cxn>
            </a:cxnLst>
            <a:rect l="l" t="t" r="r" b="b"/>
            <a:pathLst>
              <a:path w="5375640" h="36080">
                <a:moveTo>
                  <a:pt x="0" y="0"/>
                </a:moveTo>
                <a:lnTo>
                  <a:pt x="2157472" y="21648"/>
                </a:lnTo>
                <a:lnTo>
                  <a:pt x="5375640" y="36080"/>
                </a:lnTo>
              </a:path>
            </a:pathLst>
          </a:custGeom>
          <a:ln w="190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4894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r>
              <a:rPr lang="en-US" baseline="0" dirty="0" smtClean="0"/>
              <a:t> by Networks – the Top 25</a:t>
            </a:r>
            <a:endParaRPr lang="en-US" dirty="0"/>
          </a:p>
        </p:txBody>
      </p:sp>
      <p:pic>
        <p:nvPicPr>
          <p:cNvPr id="5" name="Content Placeholder 4"/>
          <p:cNvPicPr>
            <a:picLocks noGrp="1" noChangeAspect="1"/>
          </p:cNvPicPr>
          <p:nvPr>
            <p:ph idx="1"/>
          </p:nvPr>
        </p:nvPicPr>
        <p:blipFill rotWithShape="1">
          <a:blip r:embed="rId2"/>
          <a:srcRect t="-435" b="-2257"/>
          <a:stretch/>
        </p:blipFill>
        <p:spPr>
          <a:xfrm>
            <a:off x="457200" y="1534943"/>
            <a:ext cx="8229600" cy="4740640"/>
          </a:xfrm>
        </p:spPr>
      </p:pic>
      <p:sp>
        <p:nvSpPr>
          <p:cNvPr id="6" name="Rectangle 5"/>
          <p:cNvSpPr/>
          <p:nvPr/>
        </p:nvSpPr>
        <p:spPr>
          <a:xfrm>
            <a:off x="1115616" y="6203288"/>
            <a:ext cx="7105343" cy="646331"/>
          </a:xfrm>
          <a:prstGeom prst="rect">
            <a:avLst/>
          </a:prstGeom>
          <a:solidFill>
            <a:schemeClr val="bg1"/>
          </a:solidFill>
        </p:spPr>
        <p:txBody>
          <a:bodyPr wrap="square">
            <a:spAutoFit/>
          </a:bodyPr>
          <a:lstStyle/>
          <a:p>
            <a:r>
              <a:rPr lang="en-US" i="1" dirty="0" smtClean="0"/>
              <a:t>Map client IP to origin AS, and select origin ASs with more than 500 data points</a:t>
            </a:r>
            <a:endParaRPr lang="en-US" i="1" dirty="0"/>
          </a:p>
        </p:txBody>
      </p:sp>
      <p:sp>
        <p:nvSpPr>
          <p:cNvPr id="7" name="Rectangular Callout 6"/>
          <p:cNvSpPr/>
          <p:nvPr/>
        </p:nvSpPr>
        <p:spPr>
          <a:xfrm>
            <a:off x="225731" y="2327678"/>
            <a:ext cx="1779770" cy="1529280"/>
          </a:xfrm>
          <a:prstGeom prst="wedgeRectCallout">
            <a:avLst>
              <a:gd name="adj1" fmla="val 66340"/>
              <a:gd name="adj2" fmla="val -5921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appear to use DNSSEC-validating resolvers</a:t>
            </a:r>
            <a:endParaRPr lang="en-US" sz="1600" i="1" dirty="0">
              <a:solidFill>
                <a:schemeClr val="accent6">
                  <a:lumMod val="50000"/>
                </a:schemeClr>
              </a:solidFill>
              <a:cs typeface="AhnbergHand"/>
            </a:endParaRPr>
          </a:p>
        </p:txBody>
      </p:sp>
      <p:sp>
        <p:nvSpPr>
          <p:cNvPr id="8" name="Rectangular Callout 7"/>
          <p:cNvSpPr/>
          <p:nvPr/>
        </p:nvSpPr>
        <p:spPr>
          <a:xfrm>
            <a:off x="1005732" y="4408455"/>
            <a:ext cx="2111208" cy="1696560"/>
          </a:xfrm>
          <a:prstGeom prst="wedgeRectCallout">
            <a:avLst>
              <a:gd name="adj1" fmla="val 32837"/>
              <a:gd name="adj2" fmla="val -18243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a mix of DNSSEC-validating resolvers and non-validating resolvers</a:t>
            </a:r>
            <a:endParaRPr lang="en-US" sz="1600" i="1" dirty="0">
              <a:solidFill>
                <a:schemeClr val="accent6">
                  <a:lumMod val="50000"/>
                </a:schemeClr>
              </a:solidFill>
              <a:cs typeface="AhnbergHand"/>
            </a:endParaRPr>
          </a:p>
        </p:txBody>
      </p:sp>
      <p:sp>
        <p:nvSpPr>
          <p:cNvPr id="9" name="Rectangular Callout 8"/>
          <p:cNvSpPr/>
          <p:nvPr/>
        </p:nvSpPr>
        <p:spPr>
          <a:xfrm>
            <a:off x="3513734" y="4180186"/>
            <a:ext cx="2111208" cy="1250400"/>
          </a:xfrm>
          <a:prstGeom prst="wedgeRectCallout">
            <a:avLst>
              <a:gd name="adj1" fmla="val -70388"/>
              <a:gd name="adj2" fmla="val -214256"/>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non-validating resolvers</a:t>
            </a:r>
            <a:endParaRPr lang="en-US" sz="1600" i="1" dirty="0">
              <a:solidFill>
                <a:schemeClr val="accent6">
                  <a:lumMod val="50000"/>
                </a:schemeClr>
              </a:solidFill>
              <a:cs typeface="AhnbergHand"/>
            </a:endParaRPr>
          </a:p>
        </p:txBody>
      </p:sp>
      <p:sp>
        <p:nvSpPr>
          <p:cNvPr id="10" name="Rectangular Callout 9"/>
          <p:cNvSpPr/>
          <p:nvPr/>
        </p:nvSpPr>
        <p:spPr>
          <a:xfrm>
            <a:off x="5913072" y="4408455"/>
            <a:ext cx="1779770" cy="1529280"/>
          </a:xfrm>
          <a:prstGeom prst="wedgeRectCallout">
            <a:avLst>
              <a:gd name="adj1" fmla="val -189562"/>
              <a:gd name="adj2" fmla="val -196826"/>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exclusively use Google’s P-DNS</a:t>
            </a:r>
            <a:endParaRPr lang="en-US" sz="1600" i="1" dirty="0">
              <a:solidFill>
                <a:schemeClr val="accent6">
                  <a:lumMod val="50000"/>
                </a:schemeClr>
              </a:solidFill>
              <a:cs typeface="AhnbergHand"/>
            </a:endParaRPr>
          </a:p>
        </p:txBody>
      </p:sp>
      <p:sp>
        <p:nvSpPr>
          <p:cNvPr id="11" name="Rectangular Callout 10"/>
          <p:cNvSpPr/>
          <p:nvPr/>
        </p:nvSpPr>
        <p:spPr>
          <a:xfrm>
            <a:off x="6561257" y="2733866"/>
            <a:ext cx="1779770" cy="1529280"/>
          </a:xfrm>
          <a:prstGeom prst="wedgeRectCallout">
            <a:avLst>
              <a:gd name="adj1" fmla="val -202536"/>
              <a:gd name="adj2" fmla="val -8712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use Google’s P-DNS and other resolvers</a:t>
            </a:r>
            <a:endParaRPr lang="en-US" sz="1600" i="1" dirty="0">
              <a:solidFill>
                <a:schemeClr val="accent6">
                  <a:lumMod val="50000"/>
                </a:schemeClr>
              </a:solidFill>
              <a:cs typeface="AhnbergHand"/>
            </a:endParaRPr>
          </a:p>
        </p:txBody>
      </p:sp>
      <p:sp>
        <p:nvSpPr>
          <p:cNvPr id="12" name="Rectangular Callout 11"/>
          <p:cNvSpPr/>
          <p:nvPr/>
        </p:nvSpPr>
        <p:spPr>
          <a:xfrm>
            <a:off x="7236608" y="777782"/>
            <a:ext cx="1779770" cy="1529280"/>
          </a:xfrm>
          <a:prstGeom prst="wedgeRectCallout">
            <a:avLst>
              <a:gd name="adj1" fmla="val -223524"/>
              <a:gd name="adj2" fmla="val 40331"/>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accent6">
                    <a:lumMod val="50000"/>
                  </a:schemeClr>
                </a:solidFill>
                <a:cs typeface="AhnbergHand"/>
              </a:rPr>
              <a:t>% of clients who do not use Google’s P-DNS</a:t>
            </a:r>
            <a:endParaRPr lang="en-US" sz="1600" i="1" dirty="0">
              <a:solidFill>
                <a:schemeClr val="accent6">
                  <a:lumMod val="50000"/>
                </a:schemeClr>
              </a:solidFill>
              <a:cs typeface="AhnbergHand"/>
            </a:endParaRPr>
          </a:p>
        </p:txBody>
      </p:sp>
    </p:spTree>
    <p:extLst>
      <p:ext uri="{BB962C8B-B14F-4D97-AF65-F5344CB8AC3E}">
        <p14:creationId xmlns:p14="http://schemas.microsoft.com/office/powerpoint/2010/main" val="804486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r>
              <a:rPr lang="en-US" baseline="0" dirty="0" smtClean="0"/>
              <a:t> by Networks – the Top 25</a:t>
            </a:r>
            <a:endParaRPr lang="en-US" dirty="0"/>
          </a:p>
        </p:txBody>
      </p:sp>
      <p:pic>
        <p:nvPicPr>
          <p:cNvPr id="5" name="Content Placeholder 4"/>
          <p:cNvPicPr>
            <a:picLocks noGrp="1" noChangeAspect="1"/>
          </p:cNvPicPr>
          <p:nvPr>
            <p:ph idx="1"/>
          </p:nvPr>
        </p:nvPicPr>
        <p:blipFill rotWithShape="1">
          <a:blip r:embed="rId2"/>
          <a:srcRect t="-288" b="-692"/>
          <a:stretch/>
        </p:blipFill>
        <p:spPr>
          <a:xfrm>
            <a:off x="457200" y="1541734"/>
            <a:ext cx="8229600" cy="4661554"/>
          </a:xfrm>
        </p:spPr>
      </p:pic>
      <p:sp>
        <p:nvSpPr>
          <p:cNvPr id="4" name="Rectangle 3"/>
          <p:cNvSpPr/>
          <p:nvPr/>
        </p:nvSpPr>
        <p:spPr>
          <a:xfrm>
            <a:off x="1115616" y="6203288"/>
            <a:ext cx="7105343" cy="646331"/>
          </a:xfrm>
          <a:prstGeom prst="rect">
            <a:avLst/>
          </a:prstGeom>
          <a:solidFill>
            <a:schemeClr val="bg1"/>
          </a:solidFill>
        </p:spPr>
        <p:txBody>
          <a:bodyPr wrap="square">
            <a:spAutoFit/>
          </a:bodyPr>
          <a:lstStyle/>
          <a:p>
            <a:r>
              <a:rPr lang="en-US" i="1" dirty="0" smtClean="0"/>
              <a:t>Map client IP to origin AS, and select origin ASs with more than 500 data points</a:t>
            </a:r>
            <a:endParaRPr lang="en-US" i="1" dirty="0"/>
          </a:p>
        </p:txBody>
      </p:sp>
    </p:spTree>
    <p:extLst>
      <p:ext uri="{BB962C8B-B14F-4D97-AF65-F5344CB8AC3E}">
        <p14:creationId xmlns:p14="http://schemas.microsoft.com/office/powerpoint/2010/main" val="2122072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national view</a:t>
            </a:r>
            <a:r>
              <a:rPr lang="en-US" dirty="0"/>
              <a:t> </a:t>
            </a:r>
            <a:r>
              <a:rPr lang="en-US" dirty="0" smtClean="0"/>
              <a:t>of Poland</a:t>
            </a:r>
            <a:endParaRPr lang="en-US" dirty="0"/>
          </a:p>
        </p:txBody>
      </p:sp>
      <p:pic>
        <p:nvPicPr>
          <p:cNvPr id="4" name="Content Placeholder 3" descr="Screen Shot 2014-05-09 at 3.49.06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575" b="8994"/>
          <a:stretch/>
        </p:blipFill>
        <p:spPr>
          <a:xfrm>
            <a:off x="457200" y="-62720"/>
            <a:ext cx="8229600" cy="6460123"/>
          </a:xfrm>
        </p:spPr>
      </p:pic>
      <p:sp>
        <p:nvSpPr>
          <p:cNvPr id="5" name="TextBox 4"/>
          <p:cNvSpPr txBox="1"/>
          <p:nvPr/>
        </p:nvSpPr>
        <p:spPr>
          <a:xfrm>
            <a:off x="4335362" y="6483641"/>
            <a:ext cx="4421628" cy="461665"/>
          </a:xfrm>
          <a:prstGeom prst="rect">
            <a:avLst/>
          </a:prstGeom>
          <a:noFill/>
        </p:spPr>
        <p:txBody>
          <a:bodyPr wrap="none" rtlCol="0">
            <a:spAutoFit/>
          </a:bodyPr>
          <a:lstStyle/>
          <a:p>
            <a:r>
              <a:rPr lang="en-US" sz="1200" dirty="0"/>
              <a:t>http://</a:t>
            </a:r>
            <a:r>
              <a:rPr lang="en-US" sz="1200" dirty="0" err="1"/>
              <a:t>gronggrong.rand.apnic.net</a:t>
            </a:r>
            <a:r>
              <a:rPr lang="en-US" sz="1200" dirty="0"/>
              <a:t>/</a:t>
            </a:r>
            <a:r>
              <a:rPr lang="en-US" sz="1200" dirty="0" err="1"/>
              <a:t>cgi</a:t>
            </a:r>
            <a:r>
              <a:rPr lang="en-US" sz="1200" dirty="0"/>
              <a:t>-bin</a:t>
            </a:r>
            <a:r>
              <a:rPr lang="en-US" sz="1200" dirty="0" smtClean="0"/>
              <a:t>/</a:t>
            </a:r>
            <a:r>
              <a:rPr lang="en-US" sz="1200" dirty="0" err="1" smtClean="0"/>
              <a:t>ccpage?c</a:t>
            </a:r>
            <a:r>
              <a:rPr lang="en-US" sz="1200" dirty="0" smtClean="0"/>
              <a:t>=PL   </a:t>
            </a:r>
            <a:r>
              <a:rPr lang="en-US" sz="1200" dirty="0"/>
              <a:t>(May 2014)</a:t>
            </a:r>
          </a:p>
          <a:p>
            <a:endParaRPr lang="en-US" sz="1200" dirty="0"/>
          </a:p>
        </p:txBody>
      </p:sp>
    </p:spTree>
    <p:extLst>
      <p:ext uri="{BB962C8B-B14F-4D97-AF65-F5344CB8AC3E}">
        <p14:creationId xmlns:p14="http://schemas.microsoft.com/office/powerpoint/2010/main" val="1834639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mn-lt"/>
              </a:rPr>
              <a:t>DNSSEC generates very large responses from very small queries</a:t>
            </a:r>
          </a:p>
          <a:p>
            <a:pPr lvl="1"/>
            <a:r>
              <a:rPr lang="en-US" dirty="0" smtClean="0">
                <a:latin typeface="+mn-lt"/>
              </a:rPr>
              <a:t>Which makes it a highly effective DDOS amplifier</a:t>
            </a:r>
          </a:p>
          <a:p>
            <a:pPr lvl="1"/>
            <a:r>
              <a:rPr lang="en-US" dirty="0" smtClean="0">
                <a:latin typeface="+mn-lt"/>
              </a:rPr>
              <a:t>Is relying on BCP38 going to work?</a:t>
            </a:r>
          </a:p>
          <a:p>
            <a:pPr lvl="1"/>
            <a:r>
              <a:rPr lang="en-US" dirty="0" smtClean="0">
                <a:latin typeface="+mn-lt"/>
              </a:rPr>
              <a:t>Do we need to think about DNS over TCP again?</a:t>
            </a:r>
          </a:p>
          <a:p>
            <a:pPr lvl="1"/>
            <a:r>
              <a:rPr lang="en-US" dirty="0">
                <a:latin typeface="+mn-lt"/>
              </a:rPr>
              <a:t>But how many resolvers/firewalls/other middleware stuff support using TCP for DNS</a:t>
            </a:r>
            <a:r>
              <a:rPr lang="en-US" dirty="0" smtClean="0">
                <a:latin typeface="+mn-lt"/>
              </a:rPr>
              <a:t>?</a:t>
            </a:r>
            <a:endParaRPr lang="en-US" dirty="0">
              <a:latin typeface="+mn-lt"/>
            </a:endParaRPr>
          </a:p>
          <a:p>
            <a:pPr lvl="1"/>
            <a:r>
              <a:rPr lang="en-US" dirty="0">
                <a:latin typeface="+mn-lt"/>
              </a:rPr>
              <a:t>What’s the impact on the authoritative server load and caching recursive resolver load when moving from UDP to TCP?</a:t>
            </a:r>
          </a:p>
          <a:p>
            <a:pPr lvl="1"/>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1151916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a:xfrm>
            <a:off x="457200" y="1600200"/>
            <a:ext cx="8229600" cy="4991267"/>
          </a:xfrm>
        </p:spPr>
        <p:txBody>
          <a:bodyPr>
            <a:normAutofit lnSpcReduction="10000"/>
          </a:bodyPr>
          <a:lstStyle/>
          <a:p>
            <a:pPr marL="0" indent="0">
              <a:buNone/>
            </a:pPr>
            <a:r>
              <a:rPr lang="en-US" sz="2800" dirty="0" smtClean="0">
                <a:latin typeface="+mn-lt"/>
              </a:rPr>
              <a:t>SERVFAIL is not just a “DNSSEC validation is busted” signal</a:t>
            </a:r>
          </a:p>
          <a:p>
            <a:pPr lvl="1"/>
            <a:r>
              <a:rPr lang="en-US" sz="2400" dirty="0" smtClean="0">
                <a:latin typeface="+mn-lt"/>
              </a:rPr>
              <a:t>clients start walking through their resolver set asking the same query</a:t>
            </a:r>
          </a:p>
          <a:p>
            <a:pPr lvl="1"/>
            <a:r>
              <a:rPr lang="en-US" sz="2400" dirty="0" smtClean="0">
                <a:latin typeface="+mn-lt"/>
              </a:rPr>
              <a:t>Which delays the client and loads the server</a:t>
            </a:r>
          </a:p>
          <a:p>
            <a:pPr lvl="2"/>
            <a:r>
              <a:rPr lang="en-US" sz="2000" dirty="0" smtClean="0">
                <a:latin typeface="+mn-lt"/>
              </a:rPr>
              <a:t>The moral argument: Failure should include a visible cost!</a:t>
            </a:r>
          </a:p>
          <a:p>
            <a:pPr lvl="2"/>
            <a:r>
              <a:rPr lang="en-US" sz="2000" dirty="0" smtClean="0">
                <a:latin typeface="+mn-lt"/>
              </a:rPr>
              <a:t>The expedient argument: nothing to see here, move along!</a:t>
            </a:r>
          </a:p>
          <a:p>
            <a:pPr marL="0" indent="0">
              <a:buNone/>
            </a:pPr>
            <a:endParaRPr lang="en-US" sz="2800" dirty="0" smtClean="0">
              <a:latin typeface="+mn-lt"/>
            </a:endParaRPr>
          </a:p>
          <a:p>
            <a:pPr marL="0" indent="0">
              <a:buNone/>
            </a:pPr>
            <a:r>
              <a:rPr lang="en-US" sz="2800" dirty="0" smtClean="0">
                <a:latin typeface="+mn-lt"/>
              </a:rPr>
              <a:t>Maybe we need some richer signaling in the DNS for DNSSEC validation failure</a:t>
            </a:r>
          </a:p>
          <a:p>
            <a:pPr marL="0" indent="0">
              <a:buNone/>
            </a:pPr>
            <a:endParaRPr lang="en-US" sz="2800" dirty="0" smtClean="0">
              <a:latin typeface="+mn-lt"/>
            </a:endParaRPr>
          </a:p>
          <a:p>
            <a:pPr marL="0" indent="0">
              <a:buNone/>
            </a:pPr>
            <a:r>
              <a:rPr lang="en-US" sz="2800" dirty="0">
                <a:latin typeface="+mn-lt"/>
              </a:rPr>
              <a:t>	</a:t>
            </a:r>
            <a:endParaRPr lang="en-US" sz="2800" dirty="0" smtClean="0">
              <a:latin typeface="+mn-lt"/>
            </a:endParaRPr>
          </a:p>
          <a:p>
            <a:pPr marL="0" indent="0">
              <a:buNone/>
            </a:pPr>
            <a:endParaRPr lang="en-US" sz="2800" dirty="0">
              <a:latin typeface="+mn-lt"/>
            </a:endParaRPr>
          </a:p>
        </p:txBody>
      </p:sp>
    </p:spTree>
    <p:extLst>
      <p:ext uri="{BB962C8B-B14F-4D97-AF65-F5344CB8AC3E}">
        <p14:creationId xmlns:p14="http://schemas.microsoft.com/office/powerpoint/2010/main" val="438493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r>
              <a:rPr lang="en-US" dirty="0" smtClean="0">
                <a:latin typeface="+mn-lt"/>
              </a:rPr>
              <a:t>Why do some 84% of queries have EDNS0 and the DNSSEC OK flag set, yet only </a:t>
            </a:r>
            <a:r>
              <a:rPr lang="en-US" dirty="0">
                <a:latin typeface="+mn-lt"/>
              </a:rPr>
              <a:t>6</a:t>
            </a:r>
            <a:r>
              <a:rPr lang="en-US" dirty="0" smtClean="0">
                <a:latin typeface="+mn-lt"/>
              </a:rPr>
              <a:t>% of clients perform DNSSEC validation?</a:t>
            </a:r>
          </a:p>
          <a:p>
            <a:r>
              <a:rPr lang="en-US" dirty="0" smtClean="0">
                <a:latin typeface="+mn-lt"/>
              </a:rPr>
              <a:t>How come we see relatively more queries with the DNSSEC OK flag set for queries to domains in signed zones?</a:t>
            </a:r>
          </a:p>
          <a:p>
            <a:pPr marL="0" indent="0">
              <a:buNone/>
            </a:pPr>
            <a:r>
              <a:rPr lang="en-US" dirty="0" smtClean="0">
                <a:latin typeface="+mn-lt"/>
              </a:rPr>
              <a:t> </a:t>
            </a:r>
            <a:endParaRPr lang="en-US" dirty="0">
              <a:latin typeface="+mn-lt"/>
            </a:endParaRPr>
          </a:p>
        </p:txBody>
      </p:sp>
    </p:spTree>
    <p:extLst>
      <p:ext uri="{BB962C8B-B14F-4D97-AF65-F5344CB8AC3E}">
        <p14:creationId xmlns:p14="http://schemas.microsoft.com/office/powerpoint/2010/main" val="277590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measure</a:t>
            </a:r>
            <a:r>
              <a:rPr lang="en-US" baseline="0" dirty="0" smtClean="0"/>
              <a:t> a million end </a:t>
            </a:r>
            <a:r>
              <a:rPr lang="en-US" baseline="0" dirty="0" smtClean="0"/>
              <a:t>users</a:t>
            </a:r>
            <a:endParaRPr lang="en-US" dirty="0"/>
          </a:p>
        </p:txBody>
      </p:sp>
    </p:spTree>
    <p:extLst>
      <p:ext uri="{BB962C8B-B14F-4D97-AF65-F5344CB8AC3E}">
        <p14:creationId xmlns:p14="http://schemas.microsoft.com/office/powerpoint/2010/main" val="737577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r>
              <a:rPr lang="en-US" dirty="0" smtClean="0">
                <a:latin typeface="+mn-lt"/>
              </a:rPr>
              <a:t>Google’s Public DNS is currently handling queries from </a:t>
            </a:r>
            <a:r>
              <a:rPr lang="en-US" dirty="0" smtClean="0">
                <a:latin typeface="+mn-lt"/>
              </a:rPr>
              <a:t>~16% </a:t>
            </a:r>
            <a:r>
              <a:rPr lang="en-US" dirty="0" smtClean="0">
                <a:latin typeface="+mn-lt"/>
              </a:rPr>
              <a:t>of the Internet’s end client population</a:t>
            </a:r>
          </a:p>
          <a:p>
            <a:pPr lvl="1"/>
            <a:r>
              <a:rPr lang="en-US" dirty="0" smtClean="0">
                <a:latin typeface="+mn-lt"/>
              </a:rPr>
              <a:t>That</a:t>
            </a:r>
            <a:r>
              <a:rPr lang="fr-FR" dirty="0" smtClean="0">
                <a:latin typeface="+mn-lt"/>
              </a:rPr>
              <a:t>’</a:t>
            </a:r>
            <a:r>
              <a:rPr lang="en-US" dirty="0" smtClean="0">
                <a:latin typeface="+mn-lt"/>
              </a:rPr>
              <a:t>s around 1 in </a:t>
            </a:r>
            <a:r>
              <a:rPr lang="en-US" dirty="0"/>
              <a:t>6</a:t>
            </a:r>
            <a:r>
              <a:rPr lang="en-US" dirty="0" smtClean="0">
                <a:latin typeface="+mn-lt"/>
              </a:rPr>
              <a:t> </a:t>
            </a:r>
            <a:r>
              <a:rPr lang="en-US" dirty="0" smtClean="0">
                <a:latin typeface="+mn-lt"/>
              </a:rPr>
              <a:t>users</a:t>
            </a:r>
          </a:p>
          <a:p>
            <a:pPr lvl="1"/>
            <a:r>
              <a:rPr lang="en-US" dirty="0" smtClean="0">
                <a:latin typeface="+mn-lt"/>
              </a:rPr>
              <a:t>In this time of heightened awareness about corporate and state surveillance, and issues around online anonymity and privacy, what do we think about this level of use of Google’s Public DNS Service?</a:t>
            </a:r>
            <a:endParaRPr lang="en-US" dirty="0">
              <a:latin typeface="+mn-lt"/>
            </a:endParaRPr>
          </a:p>
        </p:txBody>
      </p:sp>
    </p:spTree>
    <p:extLst>
      <p:ext uri="{BB962C8B-B14F-4D97-AF65-F5344CB8AC3E}">
        <p14:creationId xmlns:p14="http://schemas.microsoft.com/office/powerpoint/2010/main" val="130287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962"/>
            <a:ext cx="8229600" cy="1143000"/>
          </a:xfrm>
        </p:spPr>
        <p:txBody>
          <a:bodyPr/>
          <a:lstStyle/>
          <a:p>
            <a:r>
              <a:rPr lang="en-US" dirty="0" smtClean="0"/>
              <a:t>Some things to think about</a:t>
            </a:r>
            <a:endParaRPr lang="en-US" dirty="0"/>
          </a:p>
        </p:txBody>
      </p:sp>
      <p:pic>
        <p:nvPicPr>
          <p:cNvPr id="5" name="Picture 4" descr="Screen Shot 2014-05-09 at 3.52.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044" y="1001553"/>
            <a:ext cx="7388615" cy="5629087"/>
          </a:xfrm>
          <a:prstGeom prst="rect">
            <a:avLst/>
          </a:prstGeom>
        </p:spPr>
      </p:pic>
    </p:spTree>
    <p:extLst>
      <p:ext uri="{BB962C8B-B14F-4D97-AF65-F5344CB8AC3E}">
        <p14:creationId xmlns:p14="http://schemas.microsoft.com/office/powerpoint/2010/main" val="1682149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962"/>
            <a:ext cx="8229600" cy="1143000"/>
          </a:xfrm>
        </p:spPr>
        <p:txBody>
          <a:bodyPr/>
          <a:lstStyle/>
          <a:p>
            <a:r>
              <a:rPr lang="en-US" dirty="0" smtClean="0"/>
              <a:t>Some things to think about</a:t>
            </a:r>
            <a:endParaRPr lang="en-US" dirty="0"/>
          </a:p>
        </p:txBody>
      </p:sp>
      <p:pic>
        <p:nvPicPr>
          <p:cNvPr id="5" name="Picture 4" descr="Screen Shot 2014-05-09 at 3.52.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044" y="1001553"/>
            <a:ext cx="7388615" cy="5629087"/>
          </a:xfrm>
          <a:prstGeom prst="rect">
            <a:avLst/>
          </a:prstGeom>
        </p:spPr>
      </p:pic>
      <p:sp>
        <p:nvSpPr>
          <p:cNvPr id="3" name="Freeform 2"/>
          <p:cNvSpPr/>
          <p:nvPr/>
        </p:nvSpPr>
        <p:spPr>
          <a:xfrm>
            <a:off x="6186840" y="1203740"/>
            <a:ext cx="1237331" cy="521413"/>
          </a:xfrm>
          <a:custGeom>
            <a:avLst/>
            <a:gdLst>
              <a:gd name="connsiteX0" fmla="*/ 1174614 w 1237331"/>
              <a:gd name="connsiteY0" fmla="*/ 246652 h 521413"/>
              <a:gd name="connsiteX1" fmla="*/ 743432 w 1237331"/>
              <a:gd name="connsiteY1" fmla="*/ 3613 h 521413"/>
              <a:gd name="connsiteX2" fmla="*/ 116258 w 1237331"/>
              <a:gd name="connsiteY2" fmla="*/ 129052 h 521413"/>
              <a:gd name="connsiteX3" fmla="*/ 53541 w 1237331"/>
              <a:gd name="connsiteY3" fmla="*/ 497530 h 521413"/>
              <a:gd name="connsiteX4" fmla="*/ 704234 w 1237331"/>
              <a:gd name="connsiteY4" fmla="*/ 450490 h 521413"/>
              <a:gd name="connsiteX5" fmla="*/ 1237331 w 1237331"/>
              <a:gd name="connsiteY5" fmla="*/ 168252 h 52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7331" h="521413">
                <a:moveTo>
                  <a:pt x="1174614" y="246652"/>
                </a:moveTo>
                <a:cubicBezTo>
                  <a:pt x="1047219" y="134932"/>
                  <a:pt x="919825" y="23213"/>
                  <a:pt x="743432" y="3613"/>
                </a:cubicBezTo>
                <a:cubicBezTo>
                  <a:pt x="567039" y="-15987"/>
                  <a:pt x="231240" y="46732"/>
                  <a:pt x="116258" y="129052"/>
                </a:cubicBezTo>
                <a:cubicBezTo>
                  <a:pt x="1276" y="211372"/>
                  <a:pt x="-44455" y="443957"/>
                  <a:pt x="53541" y="497530"/>
                </a:cubicBezTo>
                <a:cubicBezTo>
                  <a:pt x="151537" y="551103"/>
                  <a:pt x="506936" y="505370"/>
                  <a:pt x="704234" y="450490"/>
                </a:cubicBezTo>
                <a:cubicBezTo>
                  <a:pt x="901532" y="395610"/>
                  <a:pt x="1237331" y="168252"/>
                  <a:pt x="1237331" y="16825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7387919" y="1854283"/>
            <a:ext cx="906456" cy="601915"/>
          </a:xfrm>
          <a:custGeom>
            <a:avLst/>
            <a:gdLst>
              <a:gd name="connsiteX0" fmla="*/ 796701 w 906456"/>
              <a:gd name="connsiteY0" fmla="*/ 160585 h 601915"/>
              <a:gd name="connsiteX1" fmla="*/ 302801 w 906456"/>
              <a:gd name="connsiteY1" fmla="*/ 3786 h 601915"/>
              <a:gd name="connsiteX2" fmla="*/ 4894 w 906456"/>
              <a:gd name="connsiteY2" fmla="*/ 301704 h 601915"/>
              <a:gd name="connsiteX3" fmla="*/ 537992 w 906456"/>
              <a:gd name="connsiteY3" fmla="*/ 599623 h 601915"/>
              <a:gd name="connsiteX4" fmla="*/ 906456 w 906456"/>
              <a:gd name="connsiteY4" fmla="*/ 137065 h 60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456" h="601915">
                <a:moveTo>
                  <a:pt x="796701" y="160585"/>
                </a:moveTo>
                <a:cubicBezTo>
                  <a:pt x="615735" y="70425"/>
                  <a:pt x="434769" y="-19734"/>
                  <a:pt x="302801" y="3786"/>
                </a:cubicBezTo>
                <a:cubicBezTo>
                  <a:pt x="170833" y="27306"/>
                  <a:pt x="-34305" y="202398"/>
                  <a:pt x="4894" y="301704"/>
                </a:cubicBezTo>
                <a:cubicBezTo>
                  <a:pt x="44092" y="401010"/>
                  <a:pt x="387732" y="627063"/>
                  <a:pt x="537992" y="599623"/>
                </a:cubicBezTo>
                <a:cubicBezTo>
                  <a:pt x="688252" y="572183"/>
                  <a:pt x="906456" y="137065"/>
                  <a:pt x="906456" y="13706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617582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5-09 at 3.57.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3" y="0"/>
            <a:ext cx="7633087" cy="5950525"/>
          </a:xfrm>
          <a:prstGeom prst="rect">
            <a:avLst/>
          </a:prstGeom>
        </p:spPr>
      </p:pic>
      <p:sp>
        <p:nvSpPr>
          <p:cNvPr id="5" name="TextBox 4"/>
          <p:cNvSpPr txBox="1"/>
          <p:nvPr/>
        </p:nvSpPr>
        <p:spPr>
          <a:xfrm>
            <a:off x="4108005" y="6138685"/>
            <a:ext cx="4525022" cy="461665"/>
          </a:xfrm>
          <a:prstGeom prst="rect">
            <a:avLst/>
          </a:prstGeom>
          <a:noFill/>
        </p:spPr>
        <p:txBody>
          <a:bodyPr wrap="none" rtlCol="0">
            <a:spAutoFit/>
          </a:bodyPr>
          <a:lstStyle/>
          <a:p>
            <a:r>
              <a:rPr lang="en-US" sz="1200" dirty="0">
                <a:latin typeface="Courier"/>
                <a:cs typeface="Courier"/>
              </a:rPr>
              <a:t>$ dig +short TXT </a:t>
            </a:r>
            <a:r>
              <a:rPr lang="en-US" sz="1200" dirty="0" err="1">
                <a:latin typeface="Courier"/>
                <a:cs typeface="Courier"/>
              </a:rPr>
              <a:t>google</a:t>
            </a:r>
            <a:r>
              <a:rPr lang="en-US" sz="1200" dirty="0">
                <a:latin typeface="Courier"/>
                <a:cs typeface="Courier"/>
              </a:rPr>
              <a:t>-public-</a:t>
            </a:r>
            <a:r>
              <a:rPr lang="en-US" sz="1200" dirty="0" err="1">
                <a:latin typeface="Courier"/>
                <a:cs typeface="Courier"/>
              </a:rPr>
              <a:t>dns</a:t>
            </a:r>
            <a:r>
              <a:rPr lang="en-US" sz="1200" dirty="0">
                <a:latin typeface="Courier"/>
                <a:cs typeface="Courier"/>
              </a:rPr>
              <a:t>-</a:t>
            </a:r>
            <a:r>
              <a:rPr lang="en-US" sz="1200" dirty="0" err="1">
                <a:latin typeface="Courier"/>
                <a:cs typeface="Courier"/>
              </a:rPr>
              <a:t>a.google.com</a:t>
            </a:r>
            <a:endParaRPr lang="en-US" sz="1200" dirty="0">
              <a:latin typeface="Courier"/>
              <a:cs typeface="Courier"/>
            </a:endParaRPr>
          </a:p>
          <a:p>
            <a:r>
              <a:rPr lang="en-US" sz="1200" dirty="0">
                <a:latin typeface="Courier"/>
                <a:cs typeface="Courier"/>
              </a:rPr>
              <a:t>"http://</a:t>
            </a:r>
            <a:r>
              <a:rPr lang="en-US" sz="1200" dirty="0" err="1">
                <a:latin typeface="Courier"/>
                <a:cs typeface="Courier"/>
              </a:rPr>
              <a:t>xkcd.com</a:t>
            </a:r>
            <a:r>
              <a:rPr lang="en-US" sz="1200" dirty="0">
                <a:latin typeface="Courier"/>
                <a:cs typeface="Courier"/>
              </a:rPr>
              <a:t>/1361/"</a:t>
            </a:r>
            <a:endParaRPr lang="en-US" sz="1200" dirty="0">
              <a:latin typeface="Courier"/>
              <a:cs typeface="Courier"/>
            </a:endParaRPr>
          </a:p>
        </p:txBody>
      </p:sp>
    </p:spTree>
    <p:extLst>
      <p:ext uri="{BB962C8B-B14F-4D97-AF65-F5344CB8AC3E}">
        <p14:creationId xmlns:p14="http://schemas.microsoft.com/office/powerpoint/2010/main" val="32284221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observations</a:t>
            </a:r>
            <a:endParaRPr lang="en-US" dirty="0"/>
          </a:p>
        </p:txBody>
      </p:sp>
      <p:sp>
        <p:nvSpPr>
          <p:cNvPr id="3" name="Content Placeholder 2"/>
          <p:cNvSpPr>
            <a:spLocks noGrp="1"/>
          </p:cNvSpPr>
          <p:nvPr>
            <p:ph idx="1"/>
          </p:nvPr>
        </p:nvSpPr>
        <p:spPr/>
        <p:txBody>
          <a:bodyPr>
            <a:normAutofit fontScale="92500" lnSpcReduction="20000"/>
          </a:bodyPr>
          <a:lstStyle/>
          <a:p>
            <a:pPr>
              <a:spcBef>
                <a:spcPts val="1368"/>
              </a:spcBef>
            </a:pPr>
            <a:r>
              <a:rPr lang="en-US" dirty="0" smtClean="0"/>
              <a:t>Measuring what happens at the user level by measuring some artifact or </a:t>
            </a:r>
            <a:r>
              <a:rPr lang="en-US" dirty="0" err="1" smtClean="0"/>
              <a:t>behaviour</a:t>
            </a:r>
            <a:r>
              <a:rPr lang="en-US" dirty="0" smtClean="0"/>
              <a:t> in the infrastructure and inferring some form of user </a:t>
            </a:r>
            <a:r>
              <a:rPr lang="en-US" dirty="0" err="1" smtClean="0"/>
              <a:t>behaviour</a:t>
            </a:r>
            <a:r>
              <a:rPr lang="en-US" dirty="0" smtClean="0"/>
              <a:t> is going to be a guess of some form</a:t>
            </a:r>
          </a:p>
          <a:p>
            <a:pPr>
              <a:spcBef>
                <a:spcPts val="1368"/>
              </a:spcBef>
            </a:pPr>
            <a:r>
              <a:rPr lang="en-US" dirty="0" smtClean="0"/>
              <a:t>If you really want to measure user </a:t>
            </a:r>
            <a:r>
              <a:rPr lang="en-US" dirty="0" err="1" smtClean="0"/>
              <a:t>behaviour</a:t>
            </a:r>
            <a:r>
              <a:rPr lang="en-US" dirty="0" smtClean="0"/>
              <a:t> then its useful to trigger the user to behave in the way you want to study or measure </a:t>
            </a:r>
          </a:p>
          <a:p>
            <a:pPr>
              <a:spcBef>
                <a:spcPts val="1368"/>
              </a:spcBef>
            </a:pPr>
            <a:r>
              <a:rPr lang="en-US" dirty="0" smtClean="0"/>
              <a:t>The technique of embedding code behind ads is one way of achieving this objective, for certain kinds of </a:t>
            </a:r>
            <a:r>
              <a:rPr lang="en-US" dirty="0" err="1" smtClean="0"/>
              <a:t>behaviours</a:t>
            </a:r>
            <a:r>
              <a:rPr lang="en-US" dirty="0" smtClean="0"/>
              <a:t> relating to the DNS and to URL fetching</a:t>
            </a:r>
          </a:p>
          <a:p>
            <a:pPr>
              <a:spcBef>
                <a:spcPts val="1368"/>
              </a:spcBef>
            </a:pPr>
            <a:endParaRPr lang="en-US" dirty="0"/>
          </a:p>
        </p:txBody>
      </p:sp>
    </p:spTree>
    <p:extLst>
      <p:ext uri="{BB962C8B-B14F-4D97-AF65-F5344CB8AC3E}">
        <p14:creationId xmlns:p14="http://schemas.microsoft.com/office/powerpoint/2010/main" val="3433028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Questions?</a:t>
            </a:r>
            <a:endParaRPr lang="en-US" dirty="0"/>
          </a:p>
        </p:txBody>
      </p:sp>
      <p:sp>
        <p:nvSpPr>
          <p:cNvPr id="3" name="Content Placeholder 2"/>
          <p:cNvSpPr>
            <a:spLocks noGrp="1"/>
          </p:cNvSpPr>
          <p:nvPr>
            <p:ph idx="1"/>
          </p:nvPr>
        </p:nvSpPr>
        <p:spPr>
          <a:xfrm>
            <a:off x="2200344" y="4086821"/>
            <a:ext cx="6486456" cy="2039342"/>
          </a:xfrm>
        </p:spPr>
        <p:txBody>
          <a:bodyPr>
            <a:normAutofit/>
          </a:bodyPr>
          <a:lstStyle/>
          <a:p>
            <a:pPr marL="0" indent="0">
              <a:buNone/>
            </a:pPr>
            <a:r>
              <a:rPr lang="en-US" sz="2800" dirty="0" smtClean="0"/>
              <a:t>APNIC Labs:</a:t>
            </a:r>
          </a:p>
          <a:p>
            <a:pPr marL="0" indent="0">
              <a:buNone/>
            </a:pPr>
            <a:r>
              <a:rPr lang="en-US" sz="2800" dirty="0"/>
              <a:t>	</a:t>
            </a:r>
            <a:r>
              <a:rPr lang="en-US" sz="2800" dirty="0" smtClean="0"/>
              <a:t>Geoff Huston	     </a:t>
            </a:r>
          </a:p>
          <a:p>
            <a:pPr marL="0" indent="0">
              <a:buNone/>
            </a:pPr>
            <a:endParaRPr lang="en-US" sz="2800" dirty="0"/>
          </a:p>
        </p:txBody>
      </p:sp>
      <p:sp>
        <p:nvSpPr>
          <p:cNvPr id="4" name="TextBox 3"/>
          <p:cNvSpPr txBox="1"/>
          <p:nvPr/>
        </p:nvSpPr>
        <p:spPr>
          <a:xfrm>
            <a:off x="4749577" y="4444478"/>
            <a:ext cx="2608406" cy="646331"/>
          </a:xfrm>
          <a:prstGeom prst="rect">
            <a:avLst/>
          </a:prstGeom>
          <a:noFill/>
        </p:spPr>
        <p:txBody>
          <a:bodyPr wrap="none" rtlCol="0">
            <a:spAutoFit/>
          </a:bodyPr>
          <a:lstStyle/>
          <a:p>
            <a:r>
              <a:rPr lang="en-US" sz="3600" b="1" dirty="0" err="1" smtClean="0">
                <a:latin typeface="Max's Handwritin"/>
                <a:cs typeface="Max's Handwritin"/>
              </a:rPr>
              <a:t>research@apnic.net</a:t>
            </a:r>
            <a:endParaRPr lang="en-US" sz="3600" b="1" dirty="0">
              <a:latin typeface="Max's Handwritin"/>
              <a:cs typeface="Max's Handwritin"/>
            </a:endParaRPr>
          </a:p>
        </p:txBody>
      </p:sp>
    </p:spTree>
    <p:extLst>
      <p:ext uri="{BB962C8B-B14F-4D97-AF65-F5344CB8AC3E}">
        <p14:creationId xmlns:p14="http://schemas.microsoft.com/office/powerpoint/2010/main" val="2727747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measure</a:t>
            </a:r>
            <a:r>
              <a:rPr lang="en-US" baseline="0" dirty="0" smtClean="0"/>
              <a:t> a million end </a:t>
            </a:r>
            <a:r>
              <a:rPr lang="en-US" baseline="0" dirty="0" smtClean="0"/>
              <a:t>users</a:t>
            </a:r>
            <a:endParaRPr lang="en-US" dirty="0"/>
          </a:p>
        </p:txBody>
      </p:sp>
      <p:sp>
        <p:nvSpPr>
          <p:cNvPr id="3" name="Content Placeholder 2"/>
          <p:cNvSpPr>
            <a:spLocks noGrp="1"/>
          </p:cNvSpPr>
          <p:nvPr>
            <p:ph idx="1"/>
          </p:nvPr>
        </p:nvSpPr>
        <p:spPr/>
        <p:txBody>
          <a:bodyPr/>
          <a:lstStyle/>
          <a:p>
            <a:r>
              <a:rPr lang="en-US" dirty="0" smtClean="0"/>
              <a:t>Be </a:t>
            </a:r>
            <a:r>
              <a:rPr lang="en-US" dirty="0"/>
              <a:t>G</a:t>
            </a:r>
            <a:r>
              <a:rPr lang="en-US" dirty="0" smtClean="0"/>
              <a:t>oogle (or any other massively popular web service provider)</a:t>
            </a:r>
            <a:endParaRPr lang="en-US" dirty="0"/>
          </a:p>
        </p:txBody>
      </p:sp>
      <p:pic>
        <p:nvPicPr>
          <p:cNvPr id="4" name="Picture 3" descr="Screen Shot 2013-08-25 at 11.37.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320" y="2834759"/>
            <a:ext cx="6732240" cy="3506209"/>
          </a:xfrm>
          <a:prstGeom prst="rect">
            <a:avLst/>
          </a:prstGeom>
        </p:spPr>
      </p:pic>
    </p:spTree>
    <p:extLst>
      <p:ext uri="{BB962C8B-B14F-4D97-AF65-F5344CB8AC3E}">
        <p14:creationId xmlns:p14="http://schemas.microsoft.com/office/powerpoint/2010/main" val="89861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measure</a:t>
            </a:r>
            <a:r>
              <a:rPr lang="en-US" baseline="0" dirty="0" smtClean="0"/>
              <a:t> a million end </a:t>
            </a:r>
            <a:r>
              <a:rPr lang="en-US" baseline="0" dirty="0" smtClean="0"/>
              <a:t>users</a:t>
            </a:r>
            <a:endParaRPr lang="en-US" dirty="0"/>
          </a:p>
        </p:txBody>
      </p:sp>
      <p:sp>
        <p:nvSpPr>
          <p:cNvPr id="3" name="Content Placeholder 2"/>
          <p:cNvSpPr>
            <a:spLocks noGrp="1"/>
          </p:cNvSpPr>
          <p:nvPr>
            <p:ph idx="1"/>
          </p:nvPr>
        </p:nvSpPr>
        <p:spPr/>
        <p:txBody>
          <a:bodyPr/>
          <a:lstStyle/>
          <a:p>
            <a:r>
              <a:rPr lang="en-US" dirty="0" smtClean="0"/>
              <a:t>Be </a:t>
            </a:r>
            <a:r>
              <a:rPr lang="en-US" dirty="0"/>
              <a:t>G</a:t>
            </a:r>
            <a:r>
              <a:rPr lang="en-US" dirty="0" smtClean="0"/>
              <a:t>oogle </a:t>
            </a:r>
            <a:r>
              <a:rPr lang="en-US" dirty="0"/>
              <a:t>(or any other massively popular web </a:t>
            </a:r>
            <a:r>
              <a:rPr lang="en-US" dirty="0" smtClean="0"/>
              <a:t>service provider)</a:t>
            </a:r>
            <a:endParaRPr lang="en-US" dirty="0"/>
          </a:p>
          <a:p>
            <a:pPr marL="0" indent="0">
              <a:buNone/>
            </a:pPr>
            <a:r>
              <a:rPr lang="en-US" dirty="0" smtClean="0"/>
              <a:t>or</a:t>
            </a:r>
            <a:endParaRPr lang="en-US" dirty="0"/>
          </a:p>
        </p:txBody>
      </p:sp>
    </p:spTree>
    <p:extLst>
      <p:ext uri="{BB962C8B-B14F-4D97-AF65-F5344CB8AC3E}">
        <p14:creationId xmlns:p14="http://schemas.microsoft.com/office/powerpoint/2010/main" val="137683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measure</a:t>
            </a:r>
            <a:r>
              <a:rPr lang="en-US" baseline="0" dirty="0" smtClean="0"/>
              <a:t> a million end </a:t>
            </a:r>
            <a:r>
              <a:rPr lang="en-US" baseline="0" dirty="0" smtClean="0"/>
              <a:t>users</a:t>
            </a:r>
            <a:endParaRPr lang="en-US" dirty="0"/>
          </a:p>
        </p:txBody>
      </p:sp>
      <p:sp>
        <p:nvSpPr>
          <p:cNvPr id="3" name="Content Placeholder 2"/>
          <p:cNvSpPr>
            <a:spLocks noGrp="1"/>
          </p:cNvSpPr>
          <p:nvPr>
            <p:ph idx="1"/>
          </p:nvPr>
        </p:nvSpPr>
        <p:spPr/>
        <p:txBody>
          <a:bodyPr/>
          <a:lstStyle/>
          <a:p>
            <a:r>
              <a:rPr lang="en-US" dirty="0" smtClean="0"/>
              <a:t>Be </a:t>
            </a:r>
            <a:r>
              <a:rPr lang="en-US" dirty="0"/>
              <a:t>Google (or any other massively popular web </a:t>
            </a:r>
            <a:r>
              <a:rPr lang="en-US" dirty="0" smtClean="0"/>
              <a:t>service provider)</a:t>
            </a:r>
            <a:endParaRPr lang="en-US" dirty="0"/>
          </a:p>
          <a:p>
            <a:pPr marL="0" indent="0">
              <a:buNone/>
            </a:pPr>
            <a:r>
              <a:rPr lang="en-US" dirty="0"/>
              <a:t>o</a:t>
            </a:r>
            <a:r>
              <a:rPr lang="en-US" dirty="0" smtClean="0"/>
              <a:t>r</a:t>
            </a:r>
          </a:p>
          <a:p>
            <a:pPr marL="0" indent="0">
              <a:buNone/>
            </a:pPr>
            <a:endParaRPr lang="en-US" dirty="0" smtClean="0"/>
          </a:p>
          <a:p>
            <a:r>
              <a:rPr lang="en-US" dirty="0" smtClean="0"/>
              <a:t>Get your code to run on a million users’ machines through another delivery channel</a:t>
            </a:r>
          </a:p>
        </p:txBody>
      </p:sp>
    </p:spTree>
    <p:extLst>
      <p:ext uri="{BB962C8B-B14F-4D97-AF65-F5344CB8AC3E}">
        <p14:creationId xmlns:p14="http://schemas.microsoft.com/office/powerpoint/2010/main" val="2911184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Ads are ubiquitous</a:t>
            </a:r>
            <a:endParaRPr lang="en-US" dirty="0"/>
          </a:p>
        </p:txBody>
      </p:sp>
      <p:pic>
        <p:nvPicPr>
          <p:cNvPr id="4" name="Content Placeholder 3" descr="Screen Shot 2013-04-26 at 1.29.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9684" r="15768" b="6003"/>
          <a:stretch/>
        </p:blipFill>
        <p:spPr>
          <a:xfrm>
            <a:off x="457200" y="1417638"/>
            <a:ext cx="7994073" cy="5001123"/>
          </a:xfrm>
        </p:spPr>
      </p:pic>
    </p:spTree>
    <p:extLst>
      <p:ext uri="{BB962C8B-B14F-4D97-AF65-F5344CB8AC3E}">
        <p14:creationId xmlns:p14="http://schemas.microsoft.com/office/powerpoint/2010/main" val="390531634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2850</TotalTime>
  <Words>2257</Words>
  <Application>Microsoft Macintosh PowerPoint</Application>
  <PresentationFormat>On-screen Show (4:3)</PresentationFormat>
  <Paragraphs>234</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Measuring the DNS from the Users’ perspective</vt:lpstr>
      <vt:lpstr>What’s the question?</vt:lpstr>
      <vt:lpstr>Users vs Infrastructure</vt:lpstr>
      <vt:lpstr>For example…DNSSEC</vt:lpstr>
      <vt:lpstr>How to measure a million end users</vt:lpstr>
      <vt:lpstr>How to measure a million end users</vt:lpstr>
      <vt:lpstr>How to measure a million end users</vt:lpstr>
      <vt:lpstr>How to measure a million end users</vt:lpstr>
      <vt:lpstr>Ads are ubiquitous</vt:lpstr>
      <vt:lpstr>Ads are ubiquitous</vt:lpstr>
      <vt:lpstr>Ads are ubiquitous</vt:lpstr>
      <vt:lpstr>Ads are implemented in Adobe Flash</vt:lpstr>
      <vt:lpstr>APNIC’s measurement technique</vt:lpstr>
      <vt:lpstr>Advertising placement logic</vt:lpstr>
      <vt:lpstr>Advertising placement logic</vt:lpstr>
      <vt:lpstr>PowerPoint Presentation</vt:lpstr>
      <vt:lpstr>PowerPoint Presentation</vt:lpstr>
      <vt:lpstr>PowerPoint Presentation</vt:lpstr>
      <vt:lpstr>PowerPoint Presentation</vt:lpstr>
      <vt:lpstr>PowerPoint Presentation</vt:lpstr>
      <vt:lpstr>Measurement Control Channel</vt:lpstr>
      <vt:lpstr>Experiment Server config</vt:lpstr>
      <vt:lpstr>Collected Data</vt:lpstr>
      <vt:lpstr>Caching</vt:lpstr>
      <vt:lpstr>What does this allow?</vt:lpstr>
      <vt:lpstr>The generic approach</vt:lpstr>
      <vt:lpstr>Measuring IPv6 via Ads</vt:lpstr>
      <vt:lpstr>Discovering Routing Filters via Ads</vt:lpstr>
      <vt:lpstr>Measuring DNSSEC via Ads</vt:lpstr>
      <vt:lpstr>The DNSSEC Experiment</vt:lpstr>
      <vt:lpstr>On to Some Results</vt:lpstr>
      <vt:lpstr>That means…</vt:lpstr>
      <vt:lpstr>Where is DNSSEC? – The Top 20</vt:lpstr>
      <vt:lpstr>Where is DNSSEC? – The Top 20</vt:lpstr>
      <vt:lpstr>Where is DNSSEC? – The bottom 20</vt:lpstr>
      <vt:lpstr>Most importantly…</vt:lpstr>
      <vt:lpstr>The Mapped view of DNSSEC Use</vt:lpstr>
      <vt:lpstr>Why…</vt:lpstr>
      <vt:lpstr>Is Google’s P-DNS a Factor?</vt:lpstr>
      <vt:lpstr>Another observation from the data</vt:lpstr>
      <vt:lpstr>Is Google’s P-DNS a Factor?</vt:lpstr>
      <vt:lpstr>Is Google’s P-DNS a Factor?</vt:lpstr>
      <vt:lpstr>Is Google’s P-DNS a Factor?</vt:lpstr>
      <vt:lpstr>DNSSEC by Networks – the Top 25</vt:lpstr>
      <vt:lpstr>DNSSEC by Networks – the Top 25</vt:lpstr>
      <vt:lpstr>A national view of Poland</vt:lpstr>
      <vt:lpstr>Some things to think about</vt:lpstr>
      <vt:lpstr>Some things to think about</vt:lpstr>
      <vt:lpstr>Some things to think about</vt:lpstr>
      <vt:lpstr>Some things to think about</vt:lpstr>
      <vt:lpstr>Some things to think about</vt:lpstr>
      <vt:lpstr>Some things to think about</vt:lpstr>
      <vt:lpstr>PowerPoint Presentation</vt:lpstr>
      <vt:lpstr>A few observations</vt:lpstr>
      <vt:lpstr>Questions?</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the End User</dc:title>
  <dc:creator>Geoff Huston</dc:creator>
  <cp:lastModifiedBy>Geoff Huston</cp:lastModifiedBy>
  <cp:revision>23</cp:revision>
  <dcterms:created xsi:type="dcterms:W3CDTF">2014-03-06T06:00:32Z</dcterms:created>
  <dcterms:modified xsi:type="dcterms:W3CDTF">2014-05-09T10:30:59Z</dcterms:modified>
</cp:coreProperties>
</file>