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6" r:id="rId7"/>
    <p:sldId id="267" r:id="rId8"/>
    <p:sldId id="298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310" r:id="rId21"/>
    <p:sldId id="311" r:id="rId22"/>
    <p:sldId id="312" r:id="rId23"/>
    <p:sldId id="313" r:id="rId24"/>
    <p:sldId id="314" r:id="rId25"/>
    <p:sldId id="280" r:id="rId26"/>
    <p:sldId id="282" r:id="rId27"/>
    <p:sldId id="299" r:id="rId28"/>
    <p:sldId id="300" r:id="rId29"/>
    <p:sldId id="301" r:id="rId30"/>
    <p:sldId id="302" r:id="rId31"/>
    <p:sldId id="283" r:id="rId32"/>
    <p:sldId id="284" r:id="rId33"/>
    <p:sldId id="304" r:id="rId34"/>
    <p:sldId id="303" r:id="rId35"/>
    <p:sldId id="305" r:id="rId36"/>
    <p:sldId id="306" r:id="rId37"/>
    <p:sldId id="307" r:id="rId38"/>
    <p:sldId id="308" r:id="rId39"/>
    <p:sldId id="315" r:id="rId40"/>
    <p:sldId id="309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8/03/2014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8/03/2014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7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8/03/2014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0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8/03/2014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8/03/2014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9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8/03/2014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6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8/03/2014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6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8/03/2014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9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8/03/2014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2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8/03/2014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8/03/2014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2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9804F-DBF0-F542-A28E-7259D5C88FEF}" type="datetimeFigureOut">
              <a:rPr lang="en-US" smtClean="0"/>
              <a:t>8/03/2014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6600" dirty="0" smtClean="0"/>
              <a:t>Measuring the End User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Geoff Huston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APNIC Labs, February 2014</a:t>
            </a:r>
          </a:p>
        </p:txBody>
      </p:sp>
      <p:sp>
        <p:nvSpPr>
          <p:cNvPr id="4" name="Oval 3"/>
          <p:cNvSpPr/>
          <p:nvPr/>
        </p:nvSpPr>
        <p:spPr>
          <a:xfrm>
            <a:off x="515510" y="1961673"/>
            <a:ext cx="352055" cy="352055"/>
          </a:xfrm>
          <a:prstGeom prst="ellipse">
            <a:avLst/>
          </a:prstGeom>
          <a:noFill/>
          <a:ln w="6350" cmpd="sng">
            <a:solidFill>
              <a:srgbClr val="8EB4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82172" y="3424422"/>
            <a:ext cx="352055" cy="352055"/>
          </a:xfrm>
          <a:prstGeom prst="ellipse">
            <a:avLst/>
          </a:prstGeom>
          <a:noFill/>
          <a:ln w="6350" cmpd="sng">
            <a:solidFill>
              <a:srgbClr val="8EB4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458200" y="1961673"/>
            <a:ext cx="0" cy="1462749"/>
          </a:xfrm>
          <a:prstGeom prst="line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67566" y="2130425"/>
            <a:ext cx="7743034" cy="0"/>
          </a:xfrm>
          <a:prstGeom prst="line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85801" y="2130427"/>
            <a:ext cx="1114611" cy="753220"/>
          </a:xfrm>
          <a:prstGeom prst="line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85801" y="2883647"/>
            <a:ext cx="1114611" cy="716803"/>
          </a:xfrm>
          <a:prstGeom prst="line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624384" y="2707619"/>
            <a:ext cx="352055" cy="352055"/>
          </a:xfrm>
          <a:prstGeom prst="ellipse">
            <a:avLst/>
          </a:prstGeom>
          <a:noFill/>
          <a:ln w="6350" cmpd="sng">
            <a:solidFill>
              <a:srgbClr val="8EB4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0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measure</a:t>
            </a:r>
            <a:r>
              <a:rPr lang="en-US" baseline="0" dirty="0" smtClean="0"/>
              <a:t> a million end users for </a:t>
            </a:r>
            <a:r>
              <a:rPr lang="en-US" dirty="0" smtClean="0"/>
              <a:t>their </a:t>
            </a:r>
            <a:r>
              <a:rPr lang="en-US" baseline="0" dirty="0" smtClean="0"/>
              <a:t>IPv6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/>
              <a:t>Google (or any other massively popular web </a:t>
            </a:r>
            <a:r>
              <a:rPr lang="en-US" dirty="0" smtClean="0"/>
              <a:t>service provider)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Get your code to run on a million users’ machines through another delivery channel</a:t>
            </a:r>
          </a:p>
        </p:txBody>
      </p:sp>
    </p:spTree>
    <p:extLst>
      <p:ext uri="{BB962C8B-B14F-4D97-AF65-F5344CB8AC3E}">
        <p14:creationId xmlns:p14="http://schemas.microsoft.com/office/powerpoint/2010/main" val="291118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are ubiquitous</a:t>
            </a:r>
            <a:endParaRPr lang="en-US" dirty="0"/>
          </a:p>
        </p:txBody>
      </p:sp>
      <p:pic>
        <p:nvPicPr>
          <p:cNvPr id="4" name="Content Placeholder 3" descr="Screen Shot 2013-04-26 at 1.29.3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4" r="15768" b="6003"/>
          <a:stretch/>
        </p:blipFill>
        <p:spPr>
          <a:xfrm>
            <a:off x="457200" y="1417638"/>
            <a:ext cx="7994073" cy="5001123"/>
          </a:xfrm>
        </p:spPr>
      </p:pic>
    </p:spTree>
    <p:extLst>
      <p:ext uri="{BB962C8B-B14F-4D97-AF65-F5344CB8AC3E}">
        <p14:creationId xmlns:p14="http://schemas.microsoft.com/office/powerpoint/2010/main" val="390531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are ubiquitous</a:t>
            </a:r>
            <a:endParaRPr lang="en-US" dirty="0"/>
          </a:p>
        </p:txBody>
      </p:sp>
      <p:pic>
        <p:nvPicPr>
          <p:cNvPr id="4" name="Content Placeholder 3" descr="Screen Shot 2013-04-26 at 1.29.3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4" r="15768" b="6003"/>
          <a:stretch/>
        </p:blipFill>
        <p:spPr>
          <a:xfrm>
            <a:off x="457200" y="1417638"/>
            <a:ext cx="7994073" cy="5001123"/>
          </a:xfrm>
          <a:ln w="5715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203831" y="765783"/>
            <a:ext cx="2002207" cy="6028102"/>
          </a:xfrm>
          <a:custGeom>
            <a:avLst/>
            <a:gdLst>
              <a:gd name="connsiteX0" fmla="*/ 1028816 w 2002207"/>
              <a:gd name="connsiteY0" fmla="*/ 444452 h 6028102"/>
              <a:gd name="connsiteX1" fmla="*/ 199581 w 2002207"/>
              <a:gd name="connsiteY1" fmla="*/ 601335 h 6028102"/>
              <a:gd name="connsiteX2" fmla="*/ 57640 w 2002207"/>
              <a:gd name="connsiteY2" fmla="*/ 2274746 h 6028102"/>
              <a:gd name="connsiteX3" fmla="*/ 5345 w 2002207"/>
              <a:gd name="connsiteY3" fmla="*/ 4037805 h 6028102"/>
              <a:gd name="connsiteX4" fmla="*/ 177169 w 2002207"/>
              <a:gd name="connsiteY4" fmla="*/ 5666393 h 6028102"/>
              <a:gd name="connsiteX5" fmla="*/ 1088581 w 2002207"/>
              <a:gd name="connsiteY5" fmla="*/ 5785923 h 6028102"/>
              <a:gd name="connsiteX6" fmla="*/ 1917816 w 2002207"/>
              <a:gd name="connsiteY6" fmla="*/ 5681335 h 6028102"/>
              <a:gd name="connsiteX7" fmla="*/ 1947698 w 2002207"/>
              <a:gd name="connsiteY7" fmla="*/ 1512746 h 6028102"/>
              <a:gd name="connsiteX8" fmla="*/ 1925287 w 2002207"/>
              <a:gd name="connsiteY8" fmla="*/ 317452 h 6028102"/>
              <a:gd name="connsiteX9" fmla="*/ 998934 w 2002207"/>
              <a:gd name="connsiteY9" fmla="*/ 11158 h 6028102"/>
              <a:gd name="connsiteX10" fmla="*/ 378875 w 2002207"/>
              <a:gd name="connsiteY10" fmla="*/ 601335 h 602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2207" h="6028102">
                <a:moveTo>
                  <a:pt x="1028816" y="444452"/>
                </a:moveTo>
                <a:cubicBezTo>
                  <a:pt x="695130" y="370369"/>
                  <a:pt x="361444" y="296286"/>
                  <a:pt x="199581" y="601335"/>
                </a:cubicBezTo>
                <a:cubicBezTo>
                  <a:pt x="37718" y="906384"/>
                  <a:pt x="90013" y="1702001"/>
                  <a:pt x="57640" y="2274746"/>
                </a:cubicBezTo>
                <a:cubicBezTo>
                  <a:pt x="25267" y="2847491"/>
                  <a:pt x="-14576" y="3472531"/>
                  <a:pt x="5345" y="4037805"/>
                </a:cubicBezTo>
                <a:cubicBezTo>
                  <a:pt x="25266" y="4603079"/>
                  <a:pt x="-3370" y="5375040"/>
                  <a:pt x="177169" y="5666393"/>
                </a:cubicBezTo>
                <a:cubicBezTo>
                  <a:pt x="357708" y="5957746"/>
                  <a:pt x="798473" y="5783433"/>
                  <a:pt x="1088581" y="5785923"/>
                </a:cubicBezTo>
                <a:cubicBezTo>
                  <a:pt x="1378689" y="5788413"/>
                  <a:pt x="1774630" y="6393531"/>
                  <a:pt x="1917816" y="5681335"/>
                </a:cubicBezTo>
                <a:cubicBezTo>
                  <a:pt x="2061002" y="4969139"/>
                  <a:pt x="1946453" y="2406726"/>
                  <a:pt x="1947698" y="1512746"/>
                </a:cubicBezTo>
                <a:cubicBezTo>
                  <a:pt x="1948943" y="618766"/>
                  <a:pt x="2083414" y="567717"/>
                  <a:pt x="1925287" y="317452"/>
                </a:cubicBezTo>
                <a:cubicBezTo>
                  <a:pt x="1767160" y="67187"/>
                  <a:pt x="1256669" y="-36156"/>
                  <a:pt x="998934" y="11158"/>
                </a:cubicBezTo>
                <a:cubicBezTo>
                  <a:pt x="741199" y="58472"/>
                  <a:pt x="560037" y="329903"/>
                  <a:pt x="378875" y="601335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361096" y="1344706"/>
            <a:ext cx="2248257" cy="1815353"/>
          </a:xfrm>
          <a:custGeom>
            <a:avLst/>
            <a:gdLst>
              <a:gd name="connsiteX0" fmla="*/ 2248257 w 2248257"/>
              <a:gd name="connsiteY0" fmla="*/ 0 h 1815353"/>
              <a:gd name="connsiteX1" fmla="*/ 1045492 w 2248257"/>
              <a:gd name="connsiteY1" fmla="*/ 1113118 h 1815353"/>
              <a:gd name="connsiteX2" fmla="*/ 29492 w 2248257"/>
              <a:gd name="connsiteY2" fmla="*/ 1621118 h 1815353"/>
              <a:gd name="connsiteX3" fmla="*/ 253610 w 2248257"/>
              <a:gd name="connsiteY3" fmla="*/ 1337235 h 1815353"/>
              <a:gd name="connsiteX4" fmla="*/ 44433 w 2248257"/>
              <a:gd name="connsiteY4" fmla="*/ 1651000 h 1815353"/>
              <a:gd name="connsiteX5" fmla="*/ 530022 w 2248257"/>
              <a:gd name="connsiteY5" fmla="*/ 1815353 h 181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8257" h="1815353">
                <a:moveTo>
                  <a:pt x="2248257" y="0"/>
                </a:moveTo>
                <a:cubicBezTo>
                  <a:pt x="1831771" y="421466"/>
                  <a:pt x="1415286" y="842932"/>
                  <a:pt x="1045492" y="1113118"/>
                </a:cubicBezTo>
                <a:cubicBezTo>
                  <a:pt x="675698" y="1383304"/>
                  <a:pt x="161472" y="1583765"/>
                  <a:pt x="29492" y="1621118"/>
                </a:cubicBezTo>
                <a:cubicBezTo>
                  <a:pt x="-102488" y="1658471"/>
                  <a:pt x="251120" y="1332255"/>
                  <a:pt x="253610" y="1337235"/>
                </a:cubicBezTo>
                <a:cubicBezTo>
                  <a:pt x="256100" y="1342215"/>
                  <a:pt x="-1636" y="1571314"/>
                  <a:pt x="44433" y="1651000"/>
                </a:cubicBezTo>
                <a:cubicBezTo>
                  <a:pt x="90502" y="1730686"/>
                  <a:pt x="310262" y="1773019"/>
                  <a:pt x="530022" y="1815353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198487" y="2263588"/>
            <a:ext cx="2145220" cy="1625255"/>
          </a:xfrm>
          <a:custGeom>
            <a:avLst/>
            <a:gdLst>
              <a:gd name="connsiteX0" fmla="*/ 1098160 w 2145220"/>
              <a:gd name="connsiteY0" fmla="*/ 97118 h 1625255"/>
              <a:gd name="connsiteX1" fmla="*/ 7454 w 2145220"/>
              <a:gd name="connsiteY1" fmla="*/ 605118 h 1625255"/>
              <a:gd name="connsiteX2" fmla="*/ 679807 w 2145220"/>
              <a:gd name="connsiteY2" fmla="*/ 1553883 h 1625255"/>
              <a:gd name="connsiteX3" fmla="*/ 1852689 w 2145220"/>
              <a:gd name="connsiteY3" fmla="*/ 1434353 h 1625255"/>
              <a:gd name="connsiteX4" fmla="*/ 2084278 w 2145220"/>
              <a:gd name="connsiteY4" fmla="*/ 455706 h 1625255"/>
              <a:gd name="connsiteX5" fmla="*/ 948748 w 2145220"/>
              <a:gd name="connsiteY5" fmla="*/ 0 h 162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5220" h="1625255">
                <a:moveTo>
                  <a:pt x="1098160" y="97118"/>
                </a:moveTo>
                <a:cubicBezTo>
                  <a:pt x="587669" y="229721"/>
                  <a:pt x="77179" y="362324"/>
                  <a:pt x="7454" y="605118"/>
                </a:cubicBezTo>
                <a:cubicBezTo>
                  <a:pt x="-62271" y="847912"/>
                  <a:pt x="372268" y="1415677"/>
                  <a:pt x="679807" y="1553883"/>
                </a:cubicBezTo>
                <a:cubicBezTo>
                  <a:pt x="987346" y="1692089"/>
                  <a:pt x="1618611" y="1617383"/>
                  <a:pt x="1852689" y="1434353"/>
                </a:cubicBezTo>
                <a:cubicBezTo>
                  <a:pt x="2086768" y="1251324"/>
                  <a:pt x="2234935" y="694765"/>
                  <a:pt x="2084278" y="455706"/>
                </a:cubicBezTo>
                <a:cubicBezTo>
                  <a:pt x="1933621" y="216647"/>
                  <a:pt x="948748" y="0"/>
                  <a:pt x="948748" y="0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456884" y="1170013"/>
            <a:ext cx="2149426" cy="4292911"/>
          </a:xfrm>
          <a:custGeom>
            <a:avLst/>
            <a:gdLst>
              <a:gd name="connsiteX0" fmla="*/ 767175 w 2149426"/>
              <a:gd name="connsiteY0" fmla="*/ 219516 h 4292911"/>
              <a:gd name="connsiteX1" fmla="*/ 64940 w 2149426"/>
              <a:gd name="connsiteY1" fmla="*/ 533281 h 4292911"/>
              <a:gd name="connsiteX2" fmla="*/ 109763 w 2149426"/>
              <a:gd name="connsiteY2" fmla="*/ 3252575 h 4292911"/>
              <a:gd name="connsiteX3" fmla="*/ 759704 w 2149426"/>
              <a:gd name="connsiteY3" fmla="*/ 4283516 h 4292911"/>
              <a:gd name="connsiteX4" fmla="*/ 2029704 w 2149426"/>
              <a:gd name="connsiteY4" fmla="*/ 3626105 h 4292911"/>
              <a:gd name="connsiteX5" fmla="*/ 2052116 w 2149426"/>
              <a:gd name="connsiteY5" fmla="*/ 1467105 h 4292911"/>
              <a:gd name="connsiteX6" fmla="*/ 1641234 w 2149426"/>
              <a:gd name="connsiteY6" fmla="*/ 62634 h 4292911"/>
              <a:gd name="connsiteX7" fmla="*/ 408587 w 2149426"/>
              <a:gd name="connsiteY7" fmla="*/ 226987 h 429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9426" h="4292911">
                <a:moveTo>
                  <a:pt x="767175" y="219516"/>
                </a:moveTo>
                <a:cubicBezTo>
                  <a:pt x="470842" y="123643"/>
                  <a:pt x="174509" y="27771"/>
                  <a:pt x="64940" y="533281"/>
                </a:cubicBezTo>
                <a:cubicBezTo>
                  <a:pt x="-44629" y="1038791"/>
                  <a:pt x="-6031" y="2627536"/>
                  <a:pt x="109763" y="3252575"/>
                </a:cubicBezTo>
                <a:cubicBezTo>
                  <a:pt x="225557" y="3877614"/>
                  <a:pt x="439714" y="4221261"/>
                  <a:pt x="759704" y="4283516"/>
                </a:cubicBezTo>
                <a:cubicBezTo>
                  <a:pt x="1079694" y="4345771"/>
                  <a:pt x="1814302" y="4095507"/>
                  <a:pt x="2029704" y="3626105"/>
                </a:cubicBezTo>
                <a:cubicBezTo>
                  <a:pt x="2245106" y="3156703"/>
                  <a:pt x="2116861" y="2061017"/>
                  <a:pt x="2052116" y="1467105"/>
                </a:cubicBezTo>
                <a:cubicBezTo>
                  <a:pt x="1987371" y="873193"/>
                  <a:pt x="1915155" y="269320"/>
                  <a:pt x="1641234" y="62634"/>
                </a:cubicBezTo>
                <a:cubicBezTo>
                  <a:pt x="1367313" y="-144052"/>
                  <a:pt x="408587" y="226987"/>
                  <a:pt x="408587" y="226987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646706" y="1352176"/>
            <a:ext cx="950015" cy="1255579"/>
          </a:xfrm>
          <a:custGeom>
            <a:avLst/>
            <a:gdLst>
              <a:gd name="connsiteX0" fmla="*/ 0 w 950015"/>
              <a:gd name="connsiteY0" fmla="*/ 0 h 1255579"/>
              <a:gd name="connsiteX1" fmla="*/ 418353 w 950015"/>
              <a:gd name="connsiteY1" fmla="*/ 709706 h 1255579"/>
              <a:gd name="connsiteX2" fmla="*/ 799353 w 950015"/>
              <a:gd name="connsiteY2" fmla="*/ 1157942 h 1255579"/>
              <a:gd name="connsiteX3" fmla="*/ 948765 w 950015"/>
              <a:gd name="connsiteY3" fmla="*/ 911412 h 1255579"/>
              <a:gd name="connsiteX4" fmla="*/ 844176 w 950015"/>
              <a:gd name="connsiteY4" fmla="*/ 1247589 h 1255579"/>
              <a:gd name="connsiteX5" fmla="*/ 425823 w 950015"/>
              <a:gd name="connsiteY5" fmla="*/ 1157942 h 125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0015" h="1255579">
                <a:moveTo>
                  <a:pt x="0" y="0"/>
                </a:moveTo>
                <a:cubicBezTo>
                  <a:pt x="142564" y="258358"/>
                  <a:pt x="285128" y="516716"/>
                  <a:pt x="418353" y="709706"/>
                </a:cubicBezTo>
                <a:cubicBezTo>
                  <a:pt x="551578" y="902696"/>
                  <a:pt x="710951" y="1124324"/>
                  <a:pt x="799353" y="1157942"/>
                </a:cubicBezTo>
                <a:cubicBezTo>
                  <a:pt x="887755" y="1191560"/>
                  <a:pt x="941295" y="896471"/>
                  <a:pt x="948765" y="911412"/>
                </a:cubicBezTo>
                <a:cubicBezTo>
                  <a:pt x="956235" y="926353"/>
                  <a:pt x="931333" y="1206501"/>
                  <a:pt x="844176" y="1247589"/>
                </a:cubicBezTo>
                <a:cubicBezTo>
                  <a:pt x="757019" y="1288677"/>
                  <a:pt x="425823" y="1157942"/>
                  <a:pt x="425823" y="1157942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699000" y="1352176"/>
            <a:ext cx="1754740" cy="773897"/>
          </a:xfrm>
          <a:custGeom>
            <a:avLst/>
            <a:gdLst>
              <a:gd name="connsiteX0" fmla="*/ 0 w 1754740"/>
              <a:gd name="connsiteY0" fmla="*/ 0 h 773897"/>
              <a:gd name="connsiteX1" fmla="*/ 1045882 w 1754740"/>
              <a:gd name="connsiteY1" fmla="*/ 366059 h 773897"/>
              <a:gd name="connsiteX2" fmla="*/ 1733176 w 1754740"/>
              <a:gd name="connsiteY2" fmla="*/ 612589 h 773897"/>
              <a:gd name="connsiteX3" fmla="*/ 1591235 w 1754740"/>
              <a:gd name="connsiteY3" fmla="*/ 291353 h 773897"/>
              <a:gd name="connsiteX4" fmla="*/ 1688353 w 1754740"/>
              <a:gd name="connsiteY4" fmla="*/ 709706 h 773897"/>
              <a:gd name="connsiteX5" fmla="*/ 1292412 w 1754740"/>
              <a:gd name="connsiteY5" fmla="*/ 769471 h 773897"/>
              <a:gd name="connsiteX6" fmla="*/ 1613647 w 1754740"/>
              <a:gd name="connsiteY6" fmla="*/ 679824 h 77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4740" h="773897">
                <a:moveTo>
                  <a:pt x="0" y="0"/>
                </a:moveTo>
                <a:lnTo>
                  <a:pt x="1045882" y="366059"/>
                </a:lnTo>
                <a:cubicBezTo>
                  <a:pt x="1334745" y="468157"/>
                  <a:pt x="1642284" y="625040"/>
                  <a:pt x="1733176" y="612589"/>
                </a:cubicBezTo>
                <a:cubicBezTo>
                  <a:pt x="1824068" y="600138"/>
                  <a:pt x="1598705" y="275167"/>
                  <a:pt x="1591235" y="291353"/>
                </a:cubicBezTo>
                <a:cubicBezTo>
                  <a:pt x="1583765" y="307539"/>
                  <a:pt x="1738157" y="630020"/>
                  <a:pt x="1688353" y="709706"/>
                </a:cubicBezTo>
                <a:cubicBezTo>
                  <a:pt x="1638549" y="789392"/>
                  <a:pt x="1304863" y="774451"/>
                  <a:pt x="1292412" y="769471"/>
                </a:cubicBezTo>
                <a:cubicBezTo>
                  <a:pt x="1279961" y="764491"/>
                  <a:pt x="1613647" y="679824"/>
                  <a:pt x="1613647" y="679824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5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3-04-26 at 1.25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4" b="581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are ubiquitous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316034" y="4616656"/>
            <a:ext cx="7254679" cy="1385726"/>
          </a:xfrm>
          <a:custGeom>
            <a:avLst/>
            <a:gdLst>
              <a:gd name="connsiteX0" fmla="*/ 3816260 w 7254679"/>
              <a:gd name="connsiteY0" fmla="*/ 328873 h 1385726"/>
              <a:gd name="connsiteX1" fmla="*/ 1933672 w 7254679"/>
              <a:gd name="connsiteY1" fmla="*/ 168 h 1385726"/>
              <a:gd name="connsiteX2" fmla="*/ 215437 w 7254679"/>
              <a:gd name="connsiteY2" fmla="*/ 366226 h 1385726"/>
              <a:gd name="connsiteX3" fmla="*/ 334966 w 7254679"/>
              <a:gd name="connsiteY3" fmla="*/ 1031109 h 1385726"/>
              <a:gd name="connsiteX4" fmla="*/ 3016907 w 7254679"/>
              <a:gd name="connsiteY4" fmla="*/ 1382226 h 1385726"/>
              <a:gd name="connsiteX5" fmla="*/ 7110790 w 7254679"/>
              <a:gd name="connsiteY5" fmla="*/ 829403 h 1385726"/>
              <a:gd name="connsiteX6" fmla="*/ 5967790 w 7254679"/>
              <a:gd name="connsiteY6" fmla="*/ 59932 h 1385726"/>
              <a:gd name="connsiteX7" fmla="*/ 2493966 w 7254679"/>
              <a:gd name="connsiteY7" fmla="*/ 194403 h 138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54679" h="1385726">
                <a:moveTo>
                  <a:pt x="3816260" y="328873"/>
                </a:moveTo>
                <a:cubicBezTo>
                  <a:pt x="3175034" y="161408"/>
                  <a:pt x="2533809" y="-6057"/>
                  <a:pt x="1933672" y="168"/>
                </a:cubicBezTo>
                <a:cubicBezTo>
                  <a:pt x="1333535" y="6393"/>
                  <a:pt x="481888" y="194402"/>
                  <a:pt x="215437" y="366226"/>
                </a:cubicBezTo>
                <a:cubicBezTo>
                  <a:pt x="-51014" y="538050"/>
                  <a:pt x="-131946" y="861776"/>
                  <a:pt x="334966" y="1031109"/>
                </a:cubicBezTo>
                <a:cubicBezTo>
                  <a:pt x="801878" y="1200442"/>
                  <a:pt x="1887603" y="1415844"/>
                  <a:pt x="3016907" y="1382226"/>
                </a:cubicBezTo>
                <a:cubicBezTo>
                  <a:pt x="4146211" y="1348608"/>
                  <a:pt x="6618976" y="1049785"/>
                  <a:pt x="7110790" y="829403"/>
                </a:cubicBezTo>
                <a:cubicBezTo>
                  <a:pt x="7602604" y="609021"/>
                  <a:pt x="6737261" y="165765"/>
                  <a:pt x="5967790" y="59932"/>
                </a:cubicBezTo>
                <a:cubicBezTo>
                  <a:pt x="5198319" y="-45901"/>
                  <a:pt x="3846142" y="74251"/>
                  <a:pt x="2493966" y="194403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4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Ads are implemented in Adobe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Advertising channels use Flash to make ads interactive</a:t>
            </a:r>
          </a:p>
          <a:p>
            <a:pPr lvl="1"/>
            <a:r>
              <a:rPr lang="en-US" dirty="0" smtClean="0"/>
              <a:t>This is not just an ‘animated gif’</a:t>
            </a:r>
          </a:p>
          <a:p>
            <a:endParaRPr lang="en-US" dirty="0"/>
          </a:p>
        </p:txBody>
      </p:sp>
      <p:pic>
        <p:nvPicPr>
          <p:cNvPr id="4" name="Picture 3" descr="Screen Shot 2013-04-26 at 1.2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63" y="3150755"/>
            <a:ext cx="3886200" cy="3327400"/>
          </a:xfrm>
          <a:prstGeom prst="rect">
            <a:avLst/>
          </a:prstGeom>
        </p:spPr>
      </p:pic>
      <p:pic>
        <p:nvPicPr>
          <p:cNvPr id="5" name="Picture 4" descr="ad stat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3185390"/>
            <a:ext cx="3835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1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Flash makes ads interactive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[Apply Now] hover-over is interactive, and responds when selected.</a:t>
            </a:r>
            <a:endParaRPr lang="en-US" dirty="0"/>
          </a:p>
        </p:txBody>
      </p:sp>
      <p:pic>
        <p:nvPicPr>
          <p:cNvPr id="4" name="Picture 3" descr="Screen Shot 2013-04-26 at 1.2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63" y="3150755"/>
            <a:ext cx="3886200" cy="3327400"/>
          </a:xfrm>
          <a:prstGeom prst="rect">
            <a:avLst/>
          </a:prstGeom>
        </p:spPr>
      </p:pic>
      <p:pic>
        <p:nvPicPr>
          <p:cNvPr id="5" name="Picture 4" descr="ad stat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3185390"/>
            <a:ext cx="3835400" cy="33274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796109" y="6051182"/>
            <a:ext cx="246530" cy="284694"/>
          </a:xfrm>
          <a:custGeom>
            <a:avLst/>
            <a:gdLst>
              <a:gd name="connsiteX0" fmla="*/ 0 w 149412"/>
              <a:gd name="connsiteY0" fmla="*/ 157892 h 225180"/>
              <a:gd name="connsiteX1" fmla="*/ 104588 w 149412"/>
              <a:gd name="connsiteY1" fmla="*/ 1009 h 225180"/>
              <a:gd name="connsiteX2" fmla="*/ 59765 w 149412"/>
              <a:gd name="connsiteY2" fmla="*/ 225127 h 225180"/>
              <a:gd name="connsiteX3" fmla="*/ 119530 w 149412"/>
              <a:gd name="connsiteY3" fmla="*/ 23421 h 225180"/>
              <a:gd name="connsiteX4" fmla="*/ 149412 w 149412"/>
              <a:gd name="connsiteY4" fmla="*/ 142951 h 22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12" h="225180">
                <a:moveTo>
                  <a:pt x="0" y="157892"/>
                </a:moveTo>
                <a:cubicBezTo>
                  <a:pt x="47313" y="73847"/>
                  <a:pt x="94627" y="-10197"/>
                  <a:pt x="104588" y="1009"/>
                </a:cubicBezTo>
                <a:cubicBezTo>
                  <a:pt x="114549" y="12215"/>
                  <a:pt x="57275" y="221392"/>
                  <a:pt x="59765" y="225127"/>
                </a:cubicBezTo>
                <a:cubicBezTo>
                  <a:pt x="62255" y="228862"/>
                  <a:pt x="104589" y="37117"/>
                  <a:pt x="119530" y="23421"/>
                </a:cubicBezTo>
                <a:cubicBezTo>
                  <a:pt x="134471" y="9725"/>
                  <a:pt x="149412" y="142951"/>
                  <a:pt x="149412" y="14295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533588" y="4033453"/>
            <a:ext cx="987898" cy="1256758"/>
          </a:xfrm>
          <a:custGeom>
            <a:avLst/>
            <a:gdLst>
              <a:gd name="connsiteX0" fmla="*/ 0 w 987898"/>
              <a:gd name="connsiteY0" fmla="*/ 396606 h 1256758"/>
              <a:gd name="connsiteX1" fmla="*/ 246530 w 987898"/>
              <a:gd name="connsiteY1" fmla="*/ 366723 h 1256758"/>
              <a:gd name="connsiteX2" fmla="*/ 881530 w 987898"/>
              <a:gd name="connsiteY2" fmla="*/ 329371 h 1256758"/>
              <a:gd name="connsiteX3" fmla="*/ 567765 w 987898"/>
              <a:gd name="connsiteY3" fmla="*/ 665 h 1256758"/>
              <a:gd name="connsiteX4" fmla="*/ 986118 w 987898"/>
              <a:gd name="connsiteY4" fmla="*/ 426488 h 1256758"/>
              <a:gd name="connsiteX5" fmla="*/ 724647 w 987898"/>
              <a:gd name="connsiteY5" fmla="*/ 1255723 h 1256758"/>
              <a:gd name="connsiteX6" fmla="*/ 881530 w 987898"/>
              <a:gd name="connsiteY6" fmla="*/ 598312 h 1256758"/>
              <a:gd name="connsiteX7" fmla="*/ 52294 w 987898"/>
              <a:gd name="connsiteY7" fmla="*/ 583371 h 125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7898" h="1256758">
                <a:moveTo>
                  <a:pt x="0" y="396606"/>
                </a:moveTo>
                <a:cubicBezTo>
                  <a:pt x="49804" y="387267"/>
                  <a:pt x="99608" y="377929"/>
                  <a:pt x="246530" y="366723"/>
                </a:cubicBezTo>
                <a:cubicBezTo>
                  <a:pt x="393452" y="355517"/>
                  <a:pt x="827991" y="390381"/>
                  <a:pt x="881530" y="329371"/>
                </a:cubicBezTo>
                <a:cubicBezTo>
                  <a:pt x="935069" y="268361"/>
                  <a:pt x="550334" y="-15521"/>
                  <a:pt x="567765" y="665"/>
                </a:cubicBezTo>
                <a:cubicBezTo>
                  <a:pt x="585196" y="16851"/>
                  <a:pt x="959971" y="217312"/>
                  <a:pt x="986118" y="426488"/>
                </a:cubicBezTo>
                <a:cubicBezTo>
                  <a:pt x="1012265" y="635664"/>
                  <a:pt x="742078" y="1227086"/>
                  <a:pt x="724647" y="1255723"/>
                </a:cubicBezTo>
                <a:cubicBezTo>
                  <a:pt x="707216" y="1284360"/>
                  <a:pt x="993589" y="710371"/>
                  <a:pt x="881530" y="598312"/>
                </a:cubicBezTo>
                <a:cubicBezTo>
                  <a:pt x="769471" y="486253"/>
                  <a:pt x="52294" y="583371"/>
                  <a:pt x="52294" y="583371"/>
                </a:cubicBezTo>
              </a:path>
            </a:pathLst>
          </a:custGeom>
          <a:solidFill>
            <a:schemeClr val="accent6"/>
          </a:solidFill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2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lash and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Flash includes primitives in ‘</a:t>
            </a:r>
            <a:r>
              <a:rPr lang="en-US" dirty="0" err="1" smtClean="0"/>
              <a:t>actionscript</a:t>
            </a:r>
            <a:r>
              <a:rPr lang="en-US" dirty="0" smtClean="0"/>
              <a:t>’ to fetch ‘network assets’</a:t>
            </a:r>
          </a:p>
          <a:p>
            <a:pPr lvl="1"/>
            <a:r>
              <a:rPr lang="en-US" dirty="0" smtClean="0"/>
              <a:t>Typically used to load alternate images, sequences</a:t>
            </a:r>
          </a:p>
          <a:p>
            <a:pPr lvl="1"/>
            <a:r>
              <a:rPr lang="en-US" dirty="0" smtClean="0"/>
              <a:t>Not a generalized network stack, subject to constraints:</a:t>
            </a:r>
          </a:p>
          <a:p>
            <a:pPr lvl="2"/>
            <a:r>
              <a:rPr lang="en-US" dirty="0" smtClean="0"/>
              <a:t>Port 80</a:t>
            </a:r>
          </a:p>
          <a:p>
            <a:pPr lvl="2"/>
            <a:r>
              <a:rPr lang="en-US" dirty="0" err="1"/>
              <a:t>c</a:t>
            </a:r>
            <a:r>
              <a:rPr lang="en-US" dirty="0" err="1" smtClean="0"/>
              <a:t>rossdomain.xml</a:t>
            </a:r>
            <a:r>
              <a:rPr lang="en-US" dirty="0" smtClean="0"/>
              <a:t> on hosting site must match source name (wildcard syntax)</a:t>
            </a:r>
          </a:p>
          <a:p>
            <a:r>
              <a:rPr lang="en-US" dirty="0" smtClean="0"/>
              <a:t>Flash has asynchronous ‘threads’ model for event driven, sprite animation</a:t>
            </a:r>
            <a:endParaRPr lang="en-US" dirty="0"/>
          </a:p>
        </p:txBody>
      </p:sp>
      <p:pic>
        <p:nvPicPr>
          <p:cNvPr id="4" name="Picture 3" descr="Screen Shot 2014-03-08 at 1.3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91" y="19690"/>
            <a:ext cx="1578612" cy="128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8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APNIC’s measurement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Craft flash/</a:t>
            </a:r>
            <a:r>
              <a:rPr lang="en-US" dirty="0" err="1" smtClean="0"/>
              <a:t>actionscript</a:t>
            </a:r>
            <a:r>
              <a:rPr lang="en-US" dirty="0" smtClean="0"/>
              <a:t> which fetches network assets to measure.</a:t>
            </a:r>
          </a:p>
          <a:p>
            <a:r>
              <a:rPr lang="en-US" dirty="0" smtClean="0"/>
              <a:t>Assets are reduced to a notional ‘1x1’ image which is not added to the DOM and is not displayed</a:t>
            </a:r>
          </a:p>
          <a:p>
            <a:r>
              <a:rPr lang="en-US" dirty="0" smtClean="0"/>
              <a:t>Assets can be named (DNS resolution via local </a:t>
            </a:r>
            <a:r>
              <a:rPr lang="en-US" dirty="0" err="1" smtClean="0"/>
              <a:t>gethostbyname</a:t>
            </a:r>
            <a:r>
              <a:rPr lang="en-US" dirty="0" smtClean="0"/>
              <a:t>() styled API within the browser’s Flash engine) or use literals (bypass DNS resolution)</a:t>
            </a:r>
          </a:p>
          <a:p>
            <a:r>
              <a:rPr lang="en-US" dirty="0" smtClean="0"/>
              <a:t>Encode data transfer in the name of fetched assets</a:t>
            </a:r>
          </a:p>
          <a:p>
            <a:pPr lvl="1"/>
            <a:r>
              <a:rPr lang="en-US" dirty="0" smtClean="0"/>
              <a:t>Use the DNS as the information conduit:</a:t>
            </a:r>
          </a:p>
          <a:p>
            <a:pPr lvl="2"/>
            <a:r>
              <a:rPr lang="en-US" dirty="0" smtClean="0"/>
              <a:t>Result is returned by DNS name with wildcard</a:t>
            </a:r>
          </a:p>
          <a:p>
            <a:pPr lvl="1"/>
            <a:r>
              <a:rPr lang="en-US" dirty="0" smtClean="0"/>
              <a:t>Use HTTP as the information conduit</a:t>
            </a:r>
          </a:p>
          <a:p>
            <a:pPr lvl="2"/>
            <a:r>
              <a:rPr lang="en-US" dirty="0" smtClean="0"/>
              <a:t>Result is returned via parameters attached to an HTTP GET command</a:t>
            </a:r>
            <a:endParaRPr lang="en-US" dirty="0"/>
          </a:p>
        </p:txBody>
      </p:sp>
      <p:pic>
        <p:nvPicPr>
          <p:cNvPr id="4" name="Picture 3" descr="Screen Shot 2014-03-08 at 1.34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" y="5562202"/>
            <a:ext cx="1752696" cy="12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4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placement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3888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Fresh </a:t>
            </a:r>
            <a:r>
              <a:rPr lang="en-US" dirty="0"/>
              <a:t>E</a:t>
            </a:r>
            <a:r>
              <a:rPr lang="en-US" dirty="0" smtClean="0"/>
              <a:t>yeballs == Unique IPs</a:t>
            </a:r>
          </a:p>
          <a:p>
            <a:pPr lvl="1"/>
            <a:r>
              <a:rPr lang="en-US" dirty="0" smtClean="0"/>
              <a:t>We have good evidence the advertising channel is able to sustain a constant supply of unique IP addresses</a:t>
            </a:r>
          </a:p>
          <a:p>
            <a:r>
              <a:rPr lang="en-US" dirty="0" smtClean="0"/>
              <a:t>Pay by click, or pay by impression</a:t>
            </a:r>
          </a:p>
          <a:p>
            <a:pPr lvl="1"/>
            <a:r>
              <a:rPr lang="en-US" dirty="0" smtClean="0"/>
              <a:t>If you select a preference for impressions, then the channel tries hard to present your ad to as many unique IPs as possible</a:t>
            </a:r>
          </a:p>
          <a:p>
            <a:r>
              <a:rPr lang="en-US" dirty="0" smtClean="0"/>
              <a:t>Time/Location/Context tuned</a:t>
            </a:r>
          </a:p>
          <a:p>
            <a:pPr lvl="1"/>
            <a:r>
              <a:rPr lang="en-US" dirty="0" smtClean="0"/>
              <a:t>Can select for time of day, physical location or keyword contexts (for search-related ads)</a:t>
            </a:r>
          </a:p>
          <a:p>
            <a:pPr lvl="1"/>
            <a:r>
              <a:rPr lang="en-US" dirty="0" smtClean="0"/>
              <a:t>But if you don’t select, then placement is generalized</a:t>
            </a:r>
          </a:p>
          <a:p>
            <a:r>
              <a:rPr lang="en-US" dirty="0" smtClean="0"/>
              <a:t>Aim to fill budget</a:t>
            </a:r>
          </a:p>
          <a:p>
            <a:pPr lvl="1"/>
            <a:r>
              <a:rPr lang="en-US" dirty="0" smtClean="0"/>
              <a:t>If you request $100 of placement a day, then inside 24h algorithm tries hard to even placement but in the end, will ‘soak’ place your ad to achieve enough views, to bill you $100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4-03-08 at 1.35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36" y="4941189"/>
            <a:ext cx="1445464" cy="191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9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395" y="934253"/>
            <a:ext cx="8229600" cy="1143000"/>
          </a:xfrm>
        </p:spPr>
        <p:txBody>
          <a:bodyPr/>
          <a:lstStyle/>
          <a:p>
            <a:r>
              <a:rPr lang="en-US" dirty="0" smtClean="0"/>
              <a:t>Advertising placement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45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Budget: $100 per day, at $1.00 ‘CPM’ max</a:t>
            </a:r>
          </a:p>
          <a:p>
            <a:pPr lvl="1"/>
            <a:r>
              <a:rPr lang="en-US" dirty="0" smtClean="0"/>
              <a:t>Clicks per </a:t>
            </a:r>
            <a:r>
              <a:rPr lang="en-US" dirty="0" err="1" smtClean="0"/>
              <a:t>millepressions</a:t>
            </a:r>
            <a:r>
              <a:rPr lang="en-US" dirty="0" smtClean="0"/>
              <a:t>: aim to pay no more than $1 per click but pay up to $1 for a thousand impressions</a:t>
            </a:r>
          </a:p>
          <a:p>
            <a:r>
              <a:rPr lang="en-US" dirty="0" smtClean="0"/>
              <a:t>Even distribution of ads throughout the day</a:t>
            </a:r>
          </a:p>
          <a:p>
            <a:r>
              <a:rPr lang="en-US" dirty="0" smtClean="0"/>
              <a:t>No constraint on location, time</a:t>
            </a:r>
          </a:p>
          <a:p>
            <a:r>
              <a:rPr lang="en-US" dirty="0" smtClean="0"/>
              <a:t>Outcome: 350,000 placements per day, on a mostly even placement model with end of day ‘soak’ to achieve budget goal</a:t>
            </a:r>
            <a:endParaRPr lang="en-US" dirty="0"/>
          </a:p>
        </p:txBody>
      </p:sp>
      <p:pic>
        <p:nvPicPr>
          <p:cNvPr id="4" name="Picture 3" descr="Screen Shot 2014-03-08 at 1.37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477"/>
            <a:ext cx="1900180" cy="112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many users do &lt;x&gt;?</a:t>
            </a:r>
          </a:p>
          <a:p>
            <a:pPr marL="400050" lvl="1" indent="0">
              <a:buNone/>
            </a:pPr>
            <a:endParaRPr lang="en-US" dirty="0"/>
          </a:p>
          <a:p>
            <a:pPr marL="1257300" lvl="2" indent="-457200"/>
            <a:r>
              <a:rPr lang="en-US" dirty="0" smtClean="0"/>
              <a:t>How many users can retrieve a URL using IPv6?</a:t>
            </a:r>
          </a:p>
          <a:p>
            <a:pPr marL="1257300" lvl="2" indent="-457200"/>
            <a:r>
              <a:rPr lang="en-US" dirty="0" smtClean="0"/>
              <a:t>How many users perform DNSSEC validation when they resolve a domain name?</a:t>
            </a:r>
          </a:p>
          <a:p>
            <a:pPr marL="1257300" lvl="2" indent="-457200"/>
            <a:r>
              <a:rPr lang="en-US" dirty="0" smtClean="0"/>
              <a:t>How many users follow DNAME chains in the DNS</a:t>
            </a:r>
          </a:p>
          <a:p>
            <a:pPr marL="800100" lvl="2" indent="0"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7451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3-2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745"/>
            <a:ext cx="9144000" cy="64202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D750-75AA-664F-9C4C-F288CAC0EE1A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6446" y="68413"/>
            <a:ext cx="310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 Placement Training – Day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063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-03-22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745"/>
            <a:ext cx="9144000" cy="64202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D750-75AA-664F-9C4C-F288CAC0EE1A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446" y="68413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 Placement Training – Day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132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3-22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745"/>
            <a:ext cx="9144000" cy="64202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D750-75AA-664F-9C4C-F288CAC0EE1A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6601" y="68413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 Placement Training – Day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086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-03-22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745"/>
            <a:ext cx="9144000" cy="64202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D750-75AA-664F-9C4C-F288CAC0EE1A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446" y="68413"/>
            <a:ext cx="310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 Placement Training – Day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683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3-22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745"/>
            <a:ext cx="9144000" cy="64202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D750-75AA-664F-9C4C-F288CAC0EE1A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446" y="68413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 Placement Training – Days 5, 6 &amp; 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524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 Control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Use Flash code that is executed on ad </a:t>
            </a:r>
            <a:r>
              <a:rPr lang="en-US" dirty="0" smtClean="0"/>
              <a:t>impression that retrieves the actual measurement script</a:t>
            </a:r>
            <a:endParaRPr lang="en-US" dirty="0" smtClean="0"/>
          </a:p>
          <a:p>
            <a:pPr lvl="1"/>
            <a:r>
              <a:rPr lang="en-US" dirty="0" smtClean="0"/>
              <a:t>Ad carries code to send the client to retrieve an ad-controller URL</a:t>
            </a:r>
          </a:p>
          <a:p>
            <a:pPr marL="1371600" lvl="3" indent="0">
              <a:buNone/>
            </a:pPr>
            <a:r>
              <a:rPr lang="en-US" sz="1600" dirty="0" smtClean="0"/>
              <a:t>http://</a:t>
            </a:r>
            <a:r>
              <a:rPr lang="en-US" sz="1600" dirty="0" err="1" smtClean="0"/>
              <a:t>drongo.rand.apnic.net</a:t>
            </a:r>
            <a:r>
              <a:rPr lang="en-US" sz="1600" dirty="0" smtClean="0"/>
              <a:t>/measureipv6id.cgi?advertID=9999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Client retrieves set of “tests” from the ad-controller as a sequence of URLs to fetch and a “result” URL to use to pass the results to the ad-server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This allows us to vary the measurement experiment without necessarily altering the ad campaign itself – the ad, and its approval to run, remain unchanged so that measurements can be activated and deactivated in real time.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7988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Server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dirty="0" smtClean="0"/>
              <a:t>are currently </a:t>
            </a:r>
            <a:r>
              <a:rPr lang="en-US" dirty="0" smtClean="0"/>
              <a:t>three servers, identically configured (US, Europe, Australia)</a:t>
            </a:r>
          </a:p>
          <a:p>
            <a:r>
              <a:rPr lang="en-US" dirty="0" smtClean="0"/>
              <a:t>Server runs Bind, Apache and </a:t>
            </a:r>
            <a:r>
              <a:rPr lang="en-US" dirty="0" err="1" smtClean="0"/>
              <a:t>tcpdump</a:t>
            </a:r>
            <a:endParaRPr lang="en-US" dirty="0" smtClean="0"/>
          </a:p>
          <a:p>
            <a:r>
              <a:rPr lang="en-US" dirty="0" smtClean="0"/>
              <a:t>Experiment directs the client to the “closest” server (to reduce </a:t>
            </a:r>
            <a:r>
              <a:rPr lang="en-US" dirty="0" err="1" smtClean="0"/>
              <a:t>rtt</a:t>
            </a:r>
            <a:r>
              <a:rPr lang="en-US" dirty="0" smtClean="0"/>
              <a:t>-related timeouts) based on simple /8 map of client address to region</a:t>
            </a:r>
          </a:p>
        </p:txBody>
      </p:sp>
    </p:spTree>
    <p:extLst>
      <p:ext uri="{BB962C8B-B14F-4D97-AF65-F5344CB8AC3E}">
        <p14:creationId xmlns:p14="http://schemas.microsoft.com/office/powerpoint/2010/main" val="2331397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IPv6 via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dirty="0" smtClean="0"/>
              <a:t>Client is given 5 URLs to load:</a:t>
            </a:r>
          </a:p>
          <a:p>
            <a:pPr marL="1200150" lvl="2" indent="-342900"/>
            <a:r>
              <a:rPr lang="en-US" sz="2200" dirty="0" smtClean="0"/>
              <a:t>Dual Stack object</a:t>
            </a:r>
          </a:p>
          <a:p>
            <a:pPr marL="1200150" lvl="2" indent="-342900"/>
            <a:r>
              <a:rPr lang="en-US" sz="2200" dirty="0" smtClean="0"/>
              <a:t>V4-</a:t>
            </a:r>
            <a:r>
              <a:rPr lang="en-US" sz="2200" dirty="0"/>
              <a:t>o</a:t>
            </a:r>
            <a:r>
              <a:rPr lang="en-US" sz="2200" dirty="0" smtClean="0"/>
              <a:t>nly object</a:t>
            </a:r>
          </a:p>
          <a:p>
            <a:pPr marL="1200150" lvl="2" indent="-342900"/>
            <a:r>
              <a:rPr lang="en-US" sz="2200" dirty="0" smtClean="0"/>
              <a:t>V6-only object</a:t>
            </a:r>
          </a:p>
          <a:p>
            <a:pPr marL="1200150" lvl="2" indent="-342900"/>
            <a:r>
              <a:rPr lang="en-US" sz="2200" dirty="0" smtClean="0"/>
              <a:t>V6 literal address (no DNS needed)</a:t>
            </a:r>
          </a:p>
          <a:p>
            <a:pPr marL="1200150" lvl="2" indent="-342900"/>
            <a:r>
              <a:rPr lang="en-US" sz="2200" dirty="0" smtClean="0"/>
              <a:t>Result reporting URL (10 second timer)</a:t>
            </a:r>
          </a:p>
          <a:p>
            <a:pPr marL="857250" lvl="2" indent="0">
              <a:buNone/>
            </a:pPr>
            <a:r>
              <a:rPr lang="en-US" sz="2200" dirty="0" smtClean="0"/>
              <a:t>All DNS is dual stack </a:t>
            </a:r>
          </a:p>
        </p:txBody>
      </p:sp>
    </p:spTree>
    <p:extLst>
      <p:ext uri="{BB962C8B-B14F-4D97-AF65-F5344CB8AC3E}">
        <p14:creationId xmlns:p14="http://schemas.microsoft.com/office/powerpoint/2010/main" val="2423736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DNSSEC via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dirty="0" smtClean="0"/>
              <a:t>Client is given </a:t>
            </a:r>
            <a:r>
              <a:rPr lang="en-US" sz="2600" dirty="0"/>
              <a:t>4</a:t>
            </a:r>
            <a:r>
              <a:rPr lang="en-US" sz="2600" dirty="0" smtClean="0"/>
              <a:t> URLs to load:</a:t>
            </a:r>
          </a:p>
          <a:p>
            <a:pPr marL="1200150" lvl="2" indent="-342900"/>
            <a:r>
              <a:rPr lang="en-US" sz="2200" dirty="0" smtClean="0"/>
              <a:t>DNSSEC-validly signed DNS name</a:t>
            </a:r>
          </a:p>
          <a:p>
            <a:pPr marL="1200150" lvl="2" indent="-342900"/>
            <a:r>
              <a:rPr lang="en-US" sz="2200" dirty="0" smtClean="0"/>
              <a:t>DNSSEC-invalidly signed DNS name</a:t>
            </a:r>
          </a:p>
          <a:p>
            <a:pPr marL="1200150" lvl="2" indent="-342900"/>
            <a:r>
              <a:rPr lang="en-US" sz="2200" dirty="0" smtClean="0"/>
              <a:t>Unsigned DNS name (control)</a:t>
            </a:r>
          </a:p>
          <a:p>
            <a:pPr marL="1200150" lvl="2" indent="-342900"/>
            <a:r>
              <a:rPr lang="en-US" sz="2200" dirty="0" smtClean="0"/>
              <a:t>Result reporting URL (10 second timer)</a:t>
            </a:r>
          </a:p>
          <a:p>
            <a:pPr marL="857250" lvl="2" indent="0">
              <a:buNone/>
            </a:pPr>
            <a:r>
              <a:rPr lang="en-US" sz="2200" dirty="0" smtClean="0"/>
              <a:t>All DNS is IPv4 </a:t>
            </a:r>
          </a:p>
        </p:txBody>
      </p:sp>
    </p:spTree>
    <p:extLst>
      <p:ext uri="{BB962C8B-B14F-4D97-AF65-F5344CB8AC3E}">
        <p14:creationId xmlns:p14="http://schemas.microsoft.com/office/powerpoint/2010/main" val="1290732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Routing Filters via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dirty="0" smtClean="0"/>
              <a:t>Client is given 3 URLs to load:</a:t>
            </a:r>
          </a:p>
          <a:p>
            <a:pPr marL="1200150" lvl="2" indent="-342900"/>
            <a:r>
              <a:rPr lang="en-US" sz="2200" dirty="0" smtClean="0"/>
              <a:t>DNS name that resolves into the test prefix</a:t>
            </a:r>
          </a:p>
          <a:p>
            <a:pPr marL="1200150" lvl="2" indent="-342900"/>
            <a:r>
              <a:rPr lang="en-US" sz="2200" dirty="0" smtClean="0"/>
              <a:t>DNS name the resolves to a control prefix</a:t>
            </a:r>
          </a:p>
          <a:p>
            <a:pPr marL="1200150" lvl="2" indent="-342900"/>
            <a:r>
              <a:rPr lang="en-US" sz="2200" dirty="0" smtClean="0"/>
              <a:t>Result reporting URL (10 second timer)</a:t>
            </a:r>
          </a:p>
        </p:txBody>
      </p:sp>
    </p:spTree>
    <p:extLst>
      <p:ext uri="{BB962C8B-B14F-4D97-AF65-F5344CB8AC3E}">
        <p14:creationId xmlns:p14="http://schemas.microsoft.com/office/powerpoint/2010/main" val="76127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“Measurable”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much traffic uses IPv6?</a:t>
            </a:r>
          </a:p>
          <a:p>
            <a:r>
              <a:rPr lang="en-US" sz="2800" dirty="0" smtClean="0"/>
              <a:t>How many connections use IPv6?</a:t>
            </a:r>
          </a:p>
          <a:p>
            <a:r>
              <a:rPr lang="en-US" sz="2800" dirty="0" smtClean="0"/>
              <a:t>How many routes are IPv6 routes?</a:t>
            </a:r>
          </a:p>
          <a:p>
            <a:r>
              <a:rPr lang="en-US" sz="2800" dirty="0" smtClean="0"/>
              <a:t>How many service providers offer IPv6?</a:t>
            </a:r>
          </a:p>
          <a:p>
            <a:r>
              <a:rPr lang="en-US" sz="2800" dirty="0" smtClean="0"/>
              <a:t>How many domain names have AAAA RRs?</a:t>
            </a:r>
          </a:p>
          <a:p>
            <a:r>
              <a:rPr lang="en-US" sz="2800" dirty="0" smtClean="0"/>
              <a:t>How many domains are DNSSEC signed?</a:t>
            </a:r>
          </a:p>
          <a:p>
            <a:r>
              <a:rPr lang="en-US" sz="2800" dirty="0" smtClean="0"/>
              <a:t>How many DNS queries are made over IPv6?</a:t>
            </a:r>
          </a:p>
          <a:p>
            <a:pPr marL="0" indent="0">
              <a:buNone/>
            </a:pPr>
            <a:r>
              <a:rPr lang="en-US" sz="2800" dirty="0" smtClean="0"/>
              <a:t>     …</a:t>
            </a:r>
          </a:p>
        </p:txBody>
      </p:sp>
    </p:spTree>
    <p:extLst>
      <p:ext uri="{BB962C8B-B14F-4D97-AF65-F5344CB8AC3E}">
        <p14:creationId xmlns:p14="http://schemas.microsoft.com/office/powerpoint/2010/main" val="657696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Caching (generally) defeats the intent of the measurement</a:t>
            </a:r>
          </a:p>
          <a:p>
            <a:pPr lvl="1"/>
            <a:r>
              <a:rPr lang="en-US" dirty="0" smtClean="0"/>
              <a:t>Although some measurements are intended to measure the effects of caching</a:t>
            </a:r>
          </a:p>
          <a:p>
            <a:r>
              <a:rPr lang="en-US" dirty="0" smtClean="0"/>
              <a:t>We use unique DNS labels and unique URL GET parameters</a:t>
            </a:r>
          </a:p>
          <a:p>
            <a:pPr lvl="1"/>
            <a:r>
              <a:rPr lang="en-US" dirty="0" smtClean="0"/>
              <a:t>Ensures that all DNS resolution requests and HTTP fetch requests end up at the experiment’s servers</a:t>
            </a:r>
          </a:p>
          <a:p>
            <a:r>
              <a:rPr lang="en-US" dirty="0" smtClean="0"/>
              <a:t>We use a common “tag” across all URLs in a single experiment</a:t>
            </a:r>
          </a:p>
          <a:p>
            <a:pPr lvl="1"/>
            <a:r>
              <a:rPr lang="en-US" dirty="0" smtClean="0"/>
              <a:t>Allows us to join the individual fetches to create the per-user view of 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97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Server, Per Day:</a:t>
            </a:r>
          </a:p>
          <a:p>
            <a:pPr lvl="1"/>
            <a:r>
              <a:rPr lang="en-US" dirty="0" smtClean="0"/>
              <a:t>http-access log</a:t>
            </a:r>
          </a:p>
          <a:p>
            <a:pPr marL="914400" lvl="2" indent="0">
              <a:buNone/>
            </a:pPr>
            <a:r>
              <a:rPr lang="en-US" dirty="0" smtClean="0"/>
              <a:t>(successfully completed fetches)</a:t>
            </a:r>
          </a:p>
          <a:p>
            <a:pPr lvl="1"/>
            <a:r>
              <a:rPr lang="en-US" dirty="0" err="1" smtClean="0"/>
              <a:t>dns.log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(incoming DNS queries)</a:t>
            </a:r>
          </a:p>
          <a:p>
            <a:pPr lvl="1"/>
            <a:r>
              <a:rPr lang="en-US" dirty="0" smtClean="0"/>
              <a:t>Packet capture</a:t>
            </a:r>
          </a:p>
          <a:p>
            <a:pPr marL="914400" lvl="2" indent="0">
              <a:buNone/>
            </a:pPr>
            <a:r>
              <a:rPr lang="en-US" dirty="0" smtClean="0"/>
              <a:t>All packets</a:t>
            </a:r>
          </a:p>
        </p:txBody>
      </p:sp>
    </p:spTree>
    <p:extLst>
      <p:ext uri="{BB962C8B-B14F-4D97-AF65-F5344CB8AC3E}">
        <p14:creationId xmlns:p14="http://schemas.microsoft.com/office/powerpoint/2010/main" val="3019180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Collected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200" b="1" dirty="0" smtClean="0">
                <a:latin typeface="Courier New"/>
                <a:cs typeface="Courier New"/>
              </a:rPr>
              <a:t>Web </a:t>
            </a:r>
            <a:r>
              <a:rPr lang="pl-PL" sz="1200" b="1" dirty="0" err="1" smtClean="0">
                <a:latin typeface="Courier New"/>
                <a:cs typeface="Courier New"/>
              </a:rPr>
              <a:t>Logs</a:t>
            </a:r>
            <a:r>
              <a:rPr lang="pl-PL" sz="1200" b="1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pl-PL" sz="1200" dirty="0" err="1">
                <a:latin typeface="Courier New"/>
                <a:cs typeface="Courier New"/>
              </a:rPr>
              <a:t>h.labs.apnic.net</a:t>
            </a:r>
            <a:r>
              <a:rPr lang="pl-PL" sz="1200" dirty="0">
                <a:latin typeface="Courier New"/>
                <a:cs typeface="Courier New"/>
              </a:rPr>
              <a:t> 2002:</a:t>
            </a:r>
            <a:r>
              <a:rPr lang="pl-PL" sz="1200" dirty="0" smtClean="0">
                <a:latin typeface="Courier New"/>
                <a:cs typeface="Courier New"/>
              </a:rPr>
              <a:t>524d:xxxx:</a:t>
            </a:r>
            <a:r>
              <a:rPr lang="pl-PL" sz="1200" dirty="0">
                <a:latin typeface="Courier New"/>
                <a:cs typeface="Courier New"/>
              </a:rPr>
              <a:t>:</a:t>
            </a:r>
            <a:r>
              <a:rPr lang="pl-PL" sz="1200" dirty="0" smtClean="0">
                <a:latin typeface="Courier New"/>
                <a:cs typeface="Courier New"/>
              </a:rPr>
              <a:t>524d:xxxx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/1x1.png</a:t>
            </a:r>
            <a:r>
              <a:rPr lang="pl-PL" sz="1200" dirty="0" smtClean="0">
                <a:latin typeface="Courier New"/>
                <a:cs typeface="Courier New"/>
              </a:rPr>
              <a:t>?</a:t>
            </a:r>
          </a:p>
          <a:p>
            <a:pPr marL="0" indent="0">
              <a:buNone/>
            </a:pPr>
            <a:r>
              <a:rPr lang="pl-PL" sz="1200" dirty="0">
                <a:latin typeface="Courier New"/>
                <a:cs typeface="Courier New"/>
              </a:rPr>
              <a:t> </a:t>
            </a:r>
            <a:r>
              <a:rPr lang="pl-PL" sz="1200" dirty="0" smtClean="0">
                <a:latin typeface="Courier New"/>
                <a:cs typeface="Courier New"/>
              </a:rPr>
              <a:t>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.u7910203317.s1367214905.i888.v1794.</a:t>
            </a:r>
            <a:r>
              <a:rPr lang="pl-PL" sz="1200" dirty="0" smtClean="0">
                <a:latin typeface="Courier New"/>
                <a:cs typeface="Courier New"/>
              </a:rPr>
              <a:t>v6lit</a:t>
            </a:r>
            <a:endParaRPr lang="pl-PL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pl-PL" sz="1200" dirty="0" err="1">
                <a:latin typeface="Courier New"/>
                <a:cs typeface="Courier New"/>
              </a:rPr>
              <a:t>h.labs.apnic.net</a:t>
            </a:r>
            <a:r>
              <a:rPr lang="pl-PL" sz="1200" dirty="0">
                <a:latin typeface="Courier New"/>
                <a:cs typeface="Courier New"/>
              </a:rPr>
              <a:t> 2002:</a:t>
            </a:r>
            <a:r>
              <a:rPr lang="pl-PL" sz="1200" dirty="0" smtClean="0">
                <a:latin typeface="Courier New"/>
                <a:cs typeface="Courier New"/>
              </a:rPr>
              <a:t>524d:xxxx:</a:t>
            </a:r>
            <a:r>
              <a:rPr lang="pl-PL" sz="1200" dirty="0">
                <a:latin typeface="Courier New"/>
                <a:cs typeface="Courier New"/>
              </a:rPr>
              <a:t>:</a:t>
            </a:r>
            <a:r>
              <a:rPr lang="pl-PL" sz="1200" dirty="0" smtClean="0">
                <a:latin typeface="Courier New"/>
                <a:cs typeface="Courier New"/>
              </a:rPr>
              <a:t>524d:xxxx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</a:t>
            </a:r>
            <a:r>
              <a:rPr lang="pl-PL" sz="1200" dirty="0" smtClean="0">
                <a:latin typeface="Courier New"/>
                <a:cs typeface="Courier New"/>
              </a:rPr>
              <a:t>png?</a:t>
            </a:r>
          </a:p>
          <a:p>
            <a:pPr marL="0" indent="0">
              <a:buNone/>
            </a:pPr>
            <a:r>
              <a:rPr lang="pl-PL" sz="1200" dirty="0" smtClean="0">
                <a:latin typeface="Courier New"/>
                <a:cs typeface="Courier New"/>
              </a:rPr>
              <a:t> 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.u7910203317.s1367214905.i888.v1794.r6.</a:t>
            </a:r>
            <a:r>
              <a:rPr lang="pl-PL" sz="1200" dirty="0" smtClean="0">
                <a:latin typeface="Courier New"/>
                <a:cs typeface="Courier New"/>
              </a:rPr>
              <a:t>td</a:t>
            </a:r>
          </a:p>
          <a:p>
            <a:pPr marL="0" indent="0">
              <a:buNone/>
            </a:pPr>
            <a:r>
              <a:rPr lang="pl-PL" sz="1200" dirty="0" err="1" smtClean="0">
                <a:latin typeface="Courier New"/>
                <a:cs typeface="Courier New"/>
              </a:rPr>
              <a:t>h.labs.apnic.net</a:t>
            </a:r>
            <a:r>
              <a:rPr lang="pl-PL" sz="1200" dirty="0" smtClean="0">
                <a:latin typeface="Courier New"/>
                <a:cs typeface="Courier New"/>
              </a:rPr>
              <a:t> 82.77.xxx.xxx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/1x1.png</a:t>
            </a:r>
            <a:r>
              <a:rPr lang="pl-PL" sz="1200" dirty="0" smtClean="0">
                <a:latin typeface="Courier New"/>
                <a:cs typeface="Courier New"/>
              </a:rPr>
              <a:t>?</a:t>
            </a:r>
          </a:p>
          <a:p>
            <a:pPr marL="0" indent="0">
              <a:buNone/>
            </a:pPr>
            <a:r>
              <a:rPr lang="pl-PL" sz="1200" dirty="0" smtClean="0">
                <a:latin typeface="Courier New"/>
                <a:cs typeface="Courier New"/>
              </a:rPr>
              <a:t>  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.u7910203317.s1367214905.i888.v1794.</a:t>
            </a:r>
            <a:r>
              <a:rPr lang="pl-PL" sz="1200" dirty="0" smtClean="0">
                <a:latin typeface="Courier New"/>
                <a:cs typeface="Courier New"/>
              </a:rPr>
              <a:t>rd.td</a:t>
            </a:r>
          </a:p>
          <a:p>
            <a:pPr marL="0" indent="0">
              <a:buNone/>
            </a:pPr>
            <a:r>
              <a:rPr lang="pl-PL" sz="1200" dirty="0" err="1" smtClean="0">
                <a:latin typeface="Courier New"/>
                <a:cs typeface="Courier New"/>
              </a:rPr>
              <a:t>h.labs.apnic.net</a:t>
            </a:r>
            <a:r>
              <a:rPr lang="pl-PL" sz="1200" dirty="0" smtClean="0">
                <a:latin typeface="Courier New"/>
                <a:cs typeface="Courier New"/>
              </a:rPr>
              <a:t> 82.77.xxx.xxx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</a:t>
            </a:r>
            <a:r>
              <a:rPr lang="pl-PL" sz="1200" dirty="0" smtClean="0">
                <a:latin typeface="Courier New"/>
                <a:cs typeface="Courier New"/>
              </a:rPr>
              <a:t>png?</a:t>
            </a:r>
          </a:p>
          <a:p>
            <a:pPr marL="0" indent="0">
              <a:buNone/>
            </a:pPr>
            <a:r>
              <a:rPr lang="pl-PL" sz="1200" dirty="0" smtClean="0">
                <a:latin typeface="Courier New"/>
                <a:cs typeface="Courier New"/>
              </a:rPr>
              <a:t> 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.u7910203317.s1367214905.i888.v1794.r4.</a:t>
            </a:r>
            <a:r>
              <a:rPr lang="pl-PL" sz="1200" dirty="0" smtClean="0">
                <a:latin typeface="Courier New"/>
                <a:cs typeface="Courier New"/>
              </a:rPr>
              <a:t>td</a:t>
            </a:r>
          </a:p>
          <a:p>
            <a:pPr marL="0" indent="0">
              <a:buNone/>
            </a:pPr>
            <a:r>
              <a:rPr lang="pl-PL" sz="1200" dirty="0" err="1" smtClean="0">
                <a:latin typeface="Courier New"/>
                <a:cs typeface="Courier New"/>
              </a:rPr>
              <a:t>h.labs.apnic.net</a:t>
            </a:r>
            <a:r>
              <a:rPr lang="pl-PL" sz="1200" dirty="0" smtClean="0">
                <a:latin typeface="Courier New"/>
                <a:cs typeface="Courier New"/>
              </a:rPr>
              <a:t> 82.77.xxx.xxx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/1x1.png</a:t>
            </a:r>
            <a:r>
              <a:rPr lang="pl-PL" sz="1200" dirty="0" smtClean="0">
                <a:latin typeface="Courier New"/>
                <a:cs typeface="Courier New"/>
              </a:rPr>
              <a:t>?</a:t>
            </a:r>
          </a:p>
          <a:p>
            <a:pPr marL="0" indent="0">
              <a:buNone/>
            </a:pPr>
            <a:r>
              <a:rPr lang="pl-PL" sz="1200" dirty="0" smtClean="0">
                <a:latin typeface="Courier New"/>
                <a:cs typeface="Courier New"/>
              </a:rPr>
              <a:t> 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.u7910203317.s1367214905.i888.v1794&amp;r=zrdtd-348.zr4td-376.zr6td-316.zv6lit-</a:t>
            </a:r>
            <a:r>
              <a:rPr lang="pl-PL" sz="1200" dirty="0" smtClean="0">
                <a:latin typeface="Courier New"/>
                <a:cs typeface="Courier New"/>
              </a:rPr>
              <a:t>228</a:t>
            </a:r>
            <a:endParaRPr lang="pl-PL" sz="12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0413" y="5864553"/>
            <a:ext cx="6362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Max's Handwritin"/>
                <a:cs typeface="Max's Handwritin"/>
              </a:rPr>
              <a:t>(In this case the client is using 6to4 to access IPv6, and prefers to use IPv4 in a dual stack context)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Max's Handwritin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486016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Collected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200" b="1" dirty="0" smtClean="0">
                <a:latin typeface="Courier New"/>
                <a:cs typeface="Courier New"/>
              </a:rPr>
              <a:t>DNS </a:t>
            </a:r>
            <a:r>
              <a:rPr lang="pl-PL" sz="1200" b="1" dirty="0" err="1" smtClean="0">
                <a:latin typeface="Courier New"/>
                <a:cs typeface="Courier New"/>
              </a:rPr>
              <a:t>Logs</a:t>
            </a:r>
            <a:r>
              <a:rPr lang="pl-PL" sz="1200" b="1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fr-FR" sz="1200" dirty="0" smtClean="0">
                <a:latin typeface="Courier New"/>
                <a:cs typeface="Courier New"/>
              </a:rPr>
              <a:t>27-Feb-2014 00:00:07.849 </a:t>
            </a:r>
            <a:r>
              <a:rPr lang="fr-FR" sz="1200" dirty="0" err="1" smtClean="0">
                <a:latin typeface="Courier New"/>
                <a:cs typeface="Courier New"/>
              </a:rPr>
              <a:t>queries</a:t>
            </a:r>
            <a:r>
              <a:rPr lang="fr-FR" sz="1200" dirty="0" smtClean="0">
                <a:latin typeface="Courier New"/>
                <a:cs typeface="Courier New"/>
              </a:rPr>
              <a:t>: client 12.121.116.213#54311 </a:t>
            </a:r>
            <a:r>
              <a:rPr lang="fr-FR" sz="1200" dirty="0" err="1" smtClean="0">
                <a:latin typeface="Courier New"/>
                <a:cs typeface="Courier New"/>
              </a:rPr>
              <a:t>query</a:t>
            </a:r>
            <a:r>
              <a:rPr lang="fr-FR" sz="1200" dirty="0" smtClean="0">
                <a:latin typeface="Courier New"/>
                <a:cs typeface="Courier New"/>
              </a:rPr>
              <a:t>: f.t10000.u3934702783.s1393459207.i1022.v6022.47c34.z.dotnxdomain.net IN A -EDC (199.102.79.186)</a:t>
            </a:r>
          </a:p>
          <a:p>
            <a:pPr marL="0" indent="0">
              <a:buNone/>
            </a:pPr>
            <a:r>
              <a:rPr lang="fr-FR" sz="1200" dirty="0" smtClean="0">
                <a:latin typeface="Courier New"/>
                <a:cs typeface="Courier New"/>
              </a:rPr>
              <a:t>27-Feb-2014 00:00:07.850 </a:t>
            </a:r>
            <a:r>
              <a:rPr lang="fr-FR" sz="1200" dirty="0" err="1" smtClean="0">
                <a:latin typeface="Courier New"/>
                <a:cs typeface="Courier New"/>
              </a:rPr>
              <a:t>queries</a:t>
            </a:r>
            <a:r>
              <a:rPr lang="fr-FR" sz="1200" dirty="0" smtClean="0">
                <a:latin typeface="Courier New"/>
                <a:cs typeface="Courier New"/>
              </a:rPr>
              <a:t>: client 12.121.116.213#30544 </a:t>
            </a:r>
            <a:r>
              <a:rPr lang="fr-FR" sz="1200" dirty="0" err="1" smtClean="0">
                <a:latin typeface="Courier New"/>
                <a:cs typeface="Courier New"/>
              </a:rPr>
              <a:t>query</a:t>
            </a:r>
            <a:r>
              <a:rPr lang="fr-FR" sz="1200" dirty="0" smtClean="0">
                <a:latin typeface="Courier New"/>
                <a:cs typeface="Courier New"/>
              </a:rPr>
              <a:t>: e.t10000.u3934702783.s1393459207.i1022.v6022.47c33.z.dashnxdomain.net IN A -EDC (199.102.79.186)</a:t>
            </a:r>
          </a:p>
          <a:p>
            <a:pPr marL="0" indent="0">
              <a:buNone/>
            </a:pPr>
            <a:r>
              <a:rPr lang="fr-FR" sz="1200" dirty="0" smtClean="0">
                <a:latin typeface="Courier New"/>
                <a:cs typeface="Courier New"/>
              </a:rPr>
              <a:t>27-Feb-2014 00:00:07.851 </a:t>
            </a:r>
            <a:r>
              <a:rPr lang="fr-FR" sz="1200" dirty="0" err="1" smtClean="0">
                <a:latin typeface="Courier New"/>
                <a:cs typeface="Courier New"/>
              </a:rPr>
              <a:t>queries</a:t>
            </a:r>
            <a:r>
              <a:rPr lang="fr-FR" sz="1200" dirty="0" smtClean="0">
                <a:latin typeface="Courier New"/>
                <a:cs typeface="Courier New"/>
              </a:rPr>
              <a:t>: client 12.121.116.213#55619 </a:t>
            </a:r>
            <a:r>
              <a:rPr lang="fr-FR" sz="1200" dirty="0" err="1" smtClean="0">
                <a:latin typeface="Courier New"/>
                <a:cs typeface="Courier New"/>
              </a:rPr>
              <a:t>query</a:t>
            </a:r>
            <a:r>
              <a:rPr lang="fr-FR" sz="1200" dirty="0" smtClean="0">
                <a:latin typeface="Courier New"/>
                <a:cs typeface="Courier New"/>
              </a:rPr>
              <a:t>: d.t10000.u3934702783.s1393459207.i1022.v6022.47c33.z.dotnxdomain.net IN A -EDC (199.102.79.186)</a:t>
            </a:r>
            <a:endParaRPr lang="pl-PL" sz="12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0734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allow?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providing an end user with a set of URLs to retrieve we can examine:</a:t>
            </a:r>
          </a:p>
          <a:p>
            <a:pPr lvl="1"/>
            <a:r>
              <a:rPr lang="en-US" dirty="0" smtClean="0"/>
              <a:t>Protocol </a:t>
            </a:r>
            <a:r>
              <a:rPr lang="en-US" dirty="0" err="1" smtClean="0"/>
              <a:t>behaviour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e</a:t>
            </a:r>
            <a:r>
              <a:rPr lang="en-US" dirty="0" smtClean="0"/>
              <a:t>.g.: V4 </a:t>
            </a:r>
            <a:r>
              <a:rPr lang="en-US" dirty="0" err="1" smtClean="0"/>
              <a:t>vs</a:t>
            </a:r>
            <a:r>
              <a:rPr lang="en-US" dirty="0" smtClean="0"/>
              <a:t> V6, protocol performance, connection failure rate</a:t>
            </a:r>
          </a:p>
          <a:p>
            <a:pPr lvl="1"/>
            <a:r>
              <a:rPr lang="en-US" dirty="0" smtClean="0"/>
              <a:t>DNS </a:t>
            </a:r>
            <a:r>
              <a:rPr lang="en-US" dirty="0" err="1" smtClean="0"/>
              <a:t>behaviours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e</a:t>
            </a:r>
            <a:r>
              <a:rPr lang="en-US" dirty="0" smtClean="0"/>
              <a:t>.g.: DNSSEC use, DNS resolution performance…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9591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Seed a user with a set of tasks that cause identifiable traffic at an instrumented server</a:t>
            </a:r>
          </a:p>
          <a:p>
            <a:r>
              <a:rPr lang="en-US" dirty="0" smtClean="0"/>
              <a:t>The user does not contribute measurements</a:t>
            </a:r>
          </a:p>
          <a:p>
            <a:r>
              <a:rPr lang="en-US" dirty="0" smtClean="0"/>
              <a:t>The server performs the 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44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detection?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85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was a thought that this approach could be used to perform collision detection:</a:t>
            </a:r>
          </a:p>
          <a:p>
            <a:pPr marL="400050" lvl="1" indent="0">
              <a:buNone/>
            </a:pPr>
            <a:r>
              <a:rPr lang="en-US" dirty="0" smtClean="0"/>
              <a:t>Test:</a:t>
            </a:r>
          </a:p>
          <a:p>
            <a:pPr marL="457200" lvl="1" indent="0">
              <a:buNone/>
            </a:pPr>
            <a:r>
              <a:rPr lang="en-US" sz="1600" dirty="0" smtClean="0"/>
              <a:t>http://&lt;</a:t>
            </a:r>
            <a:r>
              <a:rPr lang="en-US" sz="1600" dirty="0" err="1" smtClean="0"/>
              <a:t>unique_id</a:t>
            </a:r>
            <a:r>
              <a:rPr lang="en-US" sz="1600" dirty="0" smtClean="0"/>
              <a:t>&gt;-</a:t>
            </a:r>
            <a:r>
              <a:rPr lang="en-US" sz="1600" dirty="0" err="1" smtClean="0"/>
              <a:t>a.TestName.CandidateTLD</a:t>
            </a:r>
            <a:r>
              <a:rPr lang="en-US" sz="1600" dirty="0" smtClean="0"/>
              <a:t>/1x1.png?&lt;</a:t>
            </a:r>
            <a:r>
              <a:rPr lang="en-US" sz="1600" dirty="0" err="1" smtClean="0"/>
              <a:t>uniqueid</a:t>
            </a:r>
            <a:r>
              <a:rPr lang="en-US" sz="1600" dirty="0" smtClean="0"/>
              <a:t>&gt;-a</a:t>
            </a:r>
          </a:p>
          <a:p>
            <a:pPr marL="457200" lvl="1" indent="0">
              <a:buNone/>
            </a:pPr>
            <a:r>
              <a:rPr lang="en-US" sz="1600" dirty="0" smtClean="0"/>
              <a:t>http://&lt;</a:t>
            </a:r>
            <a:r>
              <a:rPr lang="en-US" sz="1600" dirty="0" err="1" smtClean="0"/>
              <a:t>unique_id</a:t>
            </a:r>
            <a:r>
              <a:rPr lang="en-US" sz="1600" dirty="0" smtClean="0"/>
              <a:t>&gt;-</a:t>
            </a:r>
            <a:r>
              <a:rPr lang="en-US" sz="1600" dirty="0" err="1" smtClean="0"/>
              <a:t>a.TestName.ExistingTLD</a:t>
            </a:r>
            <a:r>
              <a:rPr lang="en-US" sz="1600" dirty="0" smtClean="0"/>
              <a:t>/1x1.png?&lt;</a:t>
            </a:r>
            <a:r>
              <a:rPr lang="en-US" sz="1600" dirty="0" err="1" smtClean="0"/>
              <a:t>uniqueid</a:t>
            </a:r>
            <a:r>
              <a:rPr lang="en-US" sz="1600" dirty="0" smtClean="0"/>
              <a:t>&gt;-b</a:t>
            </a:r>
          </a:p>
          <a:p>
            <a:pPr marL="457200" lvl="1" indent="0">
              <a:buNone/>
            </a:pPr>
            <a:r>
              <a:rPr lang="en-US" sz="1600" dirty="0" smtClean="0"/>
              <a:t>http://</a:t>
            </a:r>
            <a:r>
              <a:rPr lang="en-US" sz="1600" dirty="0" err="1" smtClean="0"/>
              <a:t>results.TestName.ExistingTLD</a:t>
            </a:r>
            <a:r>
              <a:rPr lang="en-US" sz="1600" dirty="0" smtClean="0"/>
              <a:t>/1x1.png?&lt;</a:t>
            </a:r>
            <a:r>
              <a:rPr lang="en-US" sz="1600" dirty="0" err="1" smtClean="0"/>
              <a:t>uniqueid</a:t>
            </a:r>
            <a:r>
              <a:rPr lang="en-US" sz="1600" dirty="0" smtClean="0"/>
              <a:t>&gt;?</a:t>
            </a:r>
            <a:r>
              <a:rPr lang="en-US" sz="1600" dirty="0" err="1" smtClean="0"/>
              <a:t>za</a:t>
            </a:r>
            <a:r>
              <a:rPr lang="en-US" sz="1600" dirty="0" smtClean="0"/>
              <a:t>=&lt;</a:t>
            </a:r>
            <a:r>
              <a:rPr lang="en-US" sz="1600" dirty="0" err="1" smtClean="0"/>
              <a:t>a_result</a:t>
            </a:r>
            <a:r>
              <a:rPr lang="en-US" sz="1600" dirty="0" smtClean="0"/>
              <a:t>&gt;&amp;</a:t>
            </a:r>
            <a:r>
              <a:rPr lang="en-US" sz="1600" dirty="0" err="1" smtClean="0"/>
              <a:t>zb</a:t>
            </a:r>
            <a:r>
              <a:rPr lang="en-US" sz="1600" dirty="0" smtClean="0"/>
              <a:t>=&lt;</a:t>
            </a:r>
            <a:r>
              <a:rPr lang="en-US" sz="1600" dirty="0" err="1" smtClean="0"/>
              <a:t>b_result</a:t>
            </a:r>
            <a:r>
              <a:rPr lang="en-US" sz="1600" dirty="0" smtClean="0"/>
              <a:t>&gt;</a:t>
            </a:r>
          </a:p>
          <a:p>
            <a:pPr marL="457200" lvl="1" indent="0">
              <a:buNone/>
            </a:pPr>
            <a:r>
              <a:rPr lang="en-US" dirty="0" smtClean="0"/>
              <a:t>Result Analysis:</a:t>
            </a:r>
          </a:p>
          <a:p>
            <a:pPr marL="457200" lvl="1" indent="0">
              <a:buNone/>
            </a:pPr>
            <a:r>
              <a:rPr lang="en-US" sz="1800" dirty="0" smtClean="0"/>
              <a:t>If the server sees a query for B and NOT A, then we can infer that there is possibly a collision for the use of </a:t>
            </a:r>
            <a:r>
              <a:rPr lang="en-US" sz="1800" dirty="0" err="1" smtClean="0"/>
              <a:t>CandidateTLD</a:t>
            </a:r>
            <a:r>
              <a:rPr lang="en-US" sz="1800" dirty="0" smtClean="0"/>
              <a:t> between local and globally scoped contexts</a:t>
            </a:r>
          </a:p>
        </p:txBody>
      </p:sp>
    </p:spTree>
    <p:extLst>
      <p:ext uri="{BB962C8B-B14F-4D97-AF65-F5344CB8AC3E}">
        <p14:creationId xmlns:p14="http://schemas.microsoft.com/office/powerpoint/2010/main" val="3319713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is this collision or the opposite?</a:t>
            </a:r>
          </a:p>
          <a:p>
            <a:r>
              <a:rPr lang="en-US" dirty="0" smtClean="0"/>
              <a:t>This shows the extent of local zone instances occluding a global zone </a:t>
            </a:r>
          </a:p>
          <a:p>
            <a:r>
              <a:rPr lang="en-US" dirty="0" smtClean="0"/>
              <a:t>But I thought we were looking for the possibility of global zone delegation altering the </a:t>
            </a:r>
            <a:r>
              <a:rPr lang="en-US" dirty="0" err="1" smtClean="0"/>
              <a:t>behaviour</a:t>
            </a:r>
            <a:r>
              <a:rPr lang="en-US" dirty="0" smtClean="0"/>
              <a:t> of client applications using / assuming a local zone resolution</a:t>
            </a:r>
          </a:p>
          <a:p>
            <a:r>
              <a:rPr lang="en-US" dirty="0" smtClean="0"/>
              <a:t>Which looks like the opposite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31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Furthermore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the use of a local name or the content of local name search lists that is critical here?</a:t>
            </a:r>
          </a:p>
          <a:p>
            <a:r>
              <a:rPr lang="en-US" dirty="0" smtClean="0"/>
              <a:t>And what name forms trigger the local name resolution function to invoke the local search list to apply to the given name?</a:t>
            </a:r>
          </a:p>
          <a:p>
            <a:r>
              <a:rPr lang="en-US" dirty="0" smtClean="0"/>
              <a:t>Are we measuring the extent of name collision itself or the extent of deployment of various forms of name resolution with search lists?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85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dirty="0"/>
              <a:t>Test:</a:t>
            </a:r>
          </a:p>
          <a:p>
            <a:pPr marL="457200" lvl="1" indent="0">
              <a:buNone/>
            </a:pPr>
            <a:r>
              <a:rPr lang="en-US" sz="1600" dirty="0"/>
              <a:t>http://&lt;</a:t>
            </a:r>
            <a:r>
              <a:rPr lang="en-US" sz="1600" dirty="0" err="1"/>
              <a:t>unique_id</a:t>
            </a:r>
            <a:r>
              <a:rPr lang="en-US" sz="1600" dirty="0"/>
              <a:t>&gt;</a:t>
            </a:r>
            <a:r>
              <a:rPr lang="en-US" sz="1600" dirty="0" smtClean="0"/>
              <a:t>-single-label-name/</a:t>
            </a:r>
            <a:r>
              <a:rPr lang="en-US" sz="1600" dirty="0"/>
              <a:t>1x1.png?&lt;</a:t>
            </a:r>
            <a:r>
              <a:rPr lang="en-US" sz="1600" dirty="0" err="1"/>
              <a:t>uniqueid</a:t>
            </a:r>
            <a:r>
              <a:rPr lang="en-US" sz="1600" dirty="0"/>
              <a:t>&gt;-a</a:t>
            </a:r>
          </a:p>
          <a:p>
            <a:pPr marL="457200" lvl="1" indent="0">
              <a:buNone/>
            </a:pPr>
            <a:r>
              <a:rPr lang="en-US" sz="1600" dirty="0"/>
              <a:t>http:/</a:t>
            </a:r>
            <a:r>
              <a:rPr lang="en-US" sz="1600" dirty="0" smtClean="0"/>
              <a:t>/second-label.&lt;</a:t>
            </a:r>
            <a:r>
              <a:rPr lang="en-US" sz="1600" dirty="0" err="1"/>
              <a:t>unique_id</a:t>
            </a:r>
            <a:r>
              <a:rPr lang="en-US" sz="1600" dirty="0"/>
              <a:t>&gt;-single-label-name/1x1.png?&lt;</a:t>
            </a:r>
            <a:r>
              <a:rPr lang="en-US" sz="1600" dirty="0" err="1"/>
              <a:t>uniqueid</a:t>
            </a:r>
            <a:r>
              <a:rPr lang="en-US" sz="1600" dirty="0"/>
              <a:t>&gt;</a:t>
            </a:r>
            <a:r>
              <a:rPr lang="en-US" sz="1600" dirty="0" smtClean="0"/>
              <a:t>-b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 smtClean="0"/>
              <a:t>http</a:t>
            </a:r>
            <a:r>
              <a:rPr lang="en-US" sz="1600" dirty="0"/>
              <a:t>:/</a:t>
            </a:r>
            <a:r>
              <a:rPr lang="en-US" sz="1600" dirty="0" smtClean="0"/>
              <a:t>/</a:t>
            </a:r>
            <a:r>
              <a:rPr lang="en-US" sz="1600" dirty="0"/>
              <a:t>&lt;</a:t>
            </a:r>
            <a:r>
              <a:rPr lang="en-US" sz="1600" dirty="0" err="1"/>
              <a:t>unique_id</a:t>
            </a:r>
            <a:r>
              <a:rPr lang="en-US" sz="1600" dirty="0"/>
              <a:t>&gt;-single-label-</a:t>
            </a:r>
            <a:r>
              <a:rPr lang="en-US" sz="1600" dirty="0" err="1" smtClean="0"/>
              <a:t>name.Existing.domain.name</a:t>
            </a:r>
            <a:r>
              <a:rPr lang="en-US" sz="1600" dirty="0" smtClean="0"/>
              <a:t>/</a:t>
            </a:r>
            <a:r>
              <a:rPr lang="en-US" sz="1600" dirty="0"/>
              <a:t>1x1.png?&lt;</a:t>
            </a:r>
            <a:r>
              <a:rPr lang="en-US" sz="1600" dirty="0" err="1"/>
              <a:t>uniqueid</a:t>
            </a:r>
            <a:r>
              <a:rPr lang="en-US" sz="1600" dirty="0"/>
              <a:t>&gt;</a:t>
            </a:r>
            <a:r>
              <a:rPr lang="en-US" sz="1600" dirty="0" smtClean="0"/>
              <a:t>-c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http://</a:t>
            </a:r>
            <a:r>
              <a:rPr lang="en-US" sz="1600" dirty="0" err="1" smtClean="0"/>
              <a:t>results.TestName.Existing.domain.name</a:t>
            </a:r>
            <a:r>
              <a:rPr lang="en-US" sz="1600" dirty="0" smtClean="0"/>
              <a:t>/</a:t>
            </a:r>
            <a:r>
              <a:rPr lang="en-US" sz="1600" dirty="0"/>
              <a:t>1x1.png?&lt;</a:t>
            </a:r>
            <a:r>
              <a:rPr lang="en-US" sz="1600" dirty="0" err="1"/>
              <a:t>uniqueid</a:t>
            </a:r>
            <a:r>
              <a:rPr lang="en-US" sz="1600" dirty="0"/>
              <a:t>&gt;?</a:t>
            </a:r>
            <a:r>
              <a:rPr lang="en-US" sz="1600" dirty="0" err="1"/>
              <a:t>za</a:t>
            </a:r>
            <a:r>
              <a:rPr lang="en-US" sz="1600" dirty="0"/>
              <a:t>=&lt;</a:t>
            </a:r>
            <a:r>
              <a:rPr lang="en-US" sz="1600" dirty="0" err="1"/>
              <a:t>a_result</a:t>
            </a:r>
            <a:r>
              <a:rPr lang="en-US" sz="1600" dirty="0"/>
              <a:t>&gt;&amp;</a:t>
            </a:r>
            <a:r>
              <a:rPr lang="en-US" sz="1600" dirty="0" err="1"/>
              <a:t>zb</a:t>
            </a:r>
            <a:r>
              <a:rPr lang="en-US" sz="1600" dirty="0"/>
              <a:t>=&lt;</a:t>
            </a:r>
            <a:r>
              <a:rPr lang="en-US" sz="1600" dirty="0" err="1"/>
              <a:t>b_result</a:t>
            </a:r>
            <a:r>
              <a:rPr lang="en-US" sz="1600" dirty="0" smtClean="0"/>
              <a:t>&gt;</a:t>
            </a:r>
            <a:r>
              <a:rPr lang="en-US" sz="1600" dirty="0"/>
              <a:t>&amp;</a:t>
            </a:r>
            <a:r>
              <a:rPr lang="en-US" sz="1600" dirty="0" err="1" smtClean="0"/>
              <a:t>zc</a:t>
            </a:r>
            <a:r>
              <a:rPr lang="en-US" sz="1600" dirty="0" smtClean="0"/>
              <a:t>=&lt;</a:t>
            </a:r>
            <a:r>
              <a:rPr lang="en-US" sz="1600" dirty="0" err="1" smtClean="0"/>
              <a:t>c_result</a:t>
            </a:r>
            <a:r>
              <a:rPr lang="en-US" sz="1600" dirty="0"/>
              <a:t>&gt;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2000" b="1" dirty="0" smtClean="0"/>
              <a:t>Question:</a:t>
            </a:r>
          </a:p>
          <a:p>
            <a:pPr marL="457200" lvl="1" indent="0">
              <a:buNone/>
            </a:pPr>
            <a:r>
              <a:rPr lang="en-US" sz="2000" dirty="0" smtClean="0"/>
              <a:t>If we launched a high volume of ads, then what would we see at a root server?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0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Users </a:t>
            </a:r>
            <a:r>
              <a:rPr lang="en-US" dirty="0" err="1" smtClean="0"/>
              <a:t>vs</a:t>
            </a:r>
            <a:r>
              <a:rPr lang="en-US" dirty="0" smtClean="0"/>
              <a:t>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None of these specific measurement questions really embrace the larger questions about the end user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dirty="0" smtClean="0"/>
              <a:t>They are all aimed at measuring an aspect of of </a:t>
            </a:r>
            <a:r>
              <a:rPr lang="en-US" dirty="0" err="1" smtClean="0"/>
              <a:t>behaviour</a:t>
            </a:r>
            <a:r>
              <a:rPr lang="en-US" dirty="0" smtClean="0"/>
              <a:t> within particular parameters of the network infrastructure, but they don</a:t>
            </a:r>
            <a:r>
              <a:rPr lang="fr-FR" dirty="0" smtClean="0"/>
              <a:t>’</a:t>
            </a:r>
            <a:r>
              <a:rPr lang="en-US" dirty="0" smtClean="0"/>
              <a:t>t encompass how the end user assembles a coherent view of the network</a:t>
            </a:r>
          </a:p>
        </p:txBody>
      </p:sp>
    </p:spTree>
    <p:extLst>
      <p:ext uri="{BB962C8B-B14F-4D97-AF65-F5344CB8AC3E}">
        <p14:creationId xmlns:p14="http://schemas.microsoft.com/office/powerpoint/2010/main" val="23434954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368"/>
              </a:spcBef>
            </a:pPr>
            <a:r>
              <a:rPr lang="en-US" dirty="0" smtClean="0"/>
              <a:t>Measuring what happens at the user level by measuring some artifact or </a:t>
            </a:r>
            <a:r>
              <a:rPr lang="en-US" dirty="0" err="1" smtClean="0"/>
              <a:t>behaviour</a:t>
            </a:r>
            <a:r>
              <a:rPr lang="en-US" dirty="0" smtClean="0"/>
              <a:t> in the infrastructure and inferring some form of user </a:t>
            </a:r>
            <a:r>
              <a:rPr lang="en-US" dirty="0" err="1" smtClean="0"/>
              <a:t>behaviour</a:t>
            </a:r>
            <a:r>
              <a:rPr lang="en-US" dirty="0" smtClean="0"/>
              <a:t> is going to be a guess of some form</a:t>
            </a:r>
          </a:p>
          <a:p>
            <a:pPr>
              <a:spcBef>
                <a:spcPts val="1368"/>
              </a:spcBef>
            </a:pPr>
            <a:r>
              <a:rPr lang="en-US" dirty="0" smtClean="0"/>
              <a:t>If you really want to measure user </a:t>
            </a:r>
            <a:r>
              <a:rPr lang="en-US" dirty="0" err="1" smtClean="0"/>
              <a:t>behaviour</a:t>
            </a:r>
            <a:r>
              <a:rPr lang="en-US" dirty="0" smtClean="0"/>
              <a:t> then its useful to trigger the user to behave in the way you want to study or measure </a:t>
            </a:r>
          </a:p>
          <a:p>
            <a:pPr>
              <a:spcBef>
                <a:spcPts val="1368"/>
              </a:spcBef>
            </a:pPr>
            <a:r>
              <a:rPr lang="en-US" dirty="0" smtClean="0"/>
              <a:t>The technique of embedding code behind ads is one way of achieving this </a:t>
            </a:r>
            <a:r>
              <a:rPr lang="en-US" dirty="0" smtClean="0"/>
              <a:t>objective, for certain kinds of </a:t>
            </a:r>
            <a:r>
              <a:rPr lang="en-US" dirty="0" err="1" smtClean="0"/>
              <a:t>behaviours</a:t>
            </a:r>
            <a:r>
              <a:rPr lang="en-US" dirty="0" smtClean="0"/>
              <a:t> relating to the DNS and to URL fetching</a:t>
            </a:r>
            <a:endParaRPr lang="en-US" dirty="0" smtClean="0"/>
          </a:p>
          <a:p>
            <a:pPr>
              <a:spcBef>
                <a:spcPts val="1368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28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344" y="4086821"/>
            <a:ext cx="6486456" cy="2039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APNIC Labs: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Geoff Huston	    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49577" y="4444478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Max's Handwritin"/>
                <a:cs typeface="Max's Handwritin"/>
              </a:rPr>
              <a:t>research@apnic.net</a:t>
            </a:r>
            <a:endParaRPr lang="en-US" sz="3600" b="1" dirty="0">
              <a:latin typeface="Max's Handwritin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272774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example…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make an IPv6 connection everything else (routing, forwarding, DNS, transport) has to work with IPv6</a:t>
            </a:r>
          </a:p>
          <a:p>
            <a:r>
              <a:rPr lang="en-US" dirty="0" smtClean="0"/>
              <a:t>So can we measure how many connected devices on today’s Internet are capable of making IPv6 connections?</a:t>
            </a:r>
          </a:p>
        </p:txBody>
      </p:sp>
    </p:spTree>
    <p:extLst>
      <p:ext uri="{BB962C8B-B14F-4D97-AF65-F5344CB8AC3E}">
        <p14:creationId xmlns:p14="http://schemas.microsoft.com/office/powerpoint/2010/main" val="44687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measure</a:t>
            </a:r>
            <a:r>
              <a:rPr lang="en-US" baseline="0" dirty="0" smtClean="0"/>
              <a:t> a million end users for their IPv6 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7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measure</a:t>
            </a:r>
            <a:r>
              <a:rPr lang="en-US" baseline="0" dirty="0" smtClean="0"/>
              <a:t> a million end users for their IPv6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/>
              <a:t>G</a:t>
            </a:r>
            <a:r>
              <a:rPr lang="en-US" dirty="0" smtClean="0"/>
              <a:t>oogle (or any other massively popular web service provider)</a:t>
            </a:r>
            <a:endParaRPr lang="en-US" dirty="0"/>
          </a:p>
        </p:txBody>
      </p:sp>
      <p:pic>
        <p:nvPicPr>
          <p:cNvPr id="4" name="Picture 3" descr="Screen Shot 2013-08-25 at 11.37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20" y="2834759"/>
            <a:ext cx="6732240" cy="350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measure</a:t>
            </a:r>
            <a:r>
              <a:rPr lang="en-US" baseline="0" dirty="0" smtClean="0"/>
              <a:t> a million end users for their IPv6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92760"/>
          </a:xfrm>
        </p:spPr>
        <p:txBody>
          <a:bodyPr/>
          <a:lstStyle/>
          <a:p>
            <a:r>
              <a:rPr lang="en-US" dirty="0" smtClean="0"/>
              <a:t>Be </a:t>
            </a:r>
            <a:r>
              <a:rPr lang="en-US" dirty="0"/>
              <a:t>G</a:t>
            </a:r>
            <a:r>
              <a:rPr lang="en-US" dirty="0" smtClean="0"/>
              <a:t>oogle (or any other massively popular web service provider)</a:t>
            </a:r>
          </a:p>
          <a:p>
            <a:pPr lvl="1"/>
            <a:r>
              <a:rPr lang="en-US" dirty="0" smtClean="0"/>
              <a:t>And insert measurement code on the web page that is executed as part of the page load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3415" y="4466880"/>
            <a:ext cx="7957127" cy="186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Menlo Regular"/>
                <a:cs typeface="Menlo Regular"/>
              </a:rPr>
              <a:t>&lt;/div&gt;</a:t>
            </a:r>
          </a:p>
          <a:p>
            <a:endParaRPr lang="en-US" sz="1050" dirty="0" smtClean="0">
              <a:latin typeface="Menlo Regular"/>
              <a:cs typeface="Menlo Regular"/>
            </a:endParaRPr>
          </a:p>
          <a:p>
            <a:endParaRPr lang="en-US" sz="1050" dirty="0" smtClean="0">
              <a:latin typeface="Menlo Regular"/>
              <a:cs typeface="Menlo Regular"/>
            </a:endParaRPr>
          </a:p>
          <a:p>
            <a:r>
              <a:rPr lang="en-US" sz="1050" dirty="0" smtClean="0">
                <a:solidFill>
                  <a:srgbClr val="008000"/>
                </a:solidFill>
                <a:latin typeface="Menlo Regular"/>
                <a:cs typeface="Menlo Regular"/>
              </a:rPr>
              <a:t>&lt;script </a:t>
            </a:r>
            <a:r>
              <a:rPr lang="en-US" sz="1050" dirty="0" err="1" smtClean="0">
                <a:solidFill>
                  <a:srgbClr val="008000"/>
                </a:solidFill>
                <a:latin typeface="Menlo Regular"/>
                <a:cs typeface="Menlo Regular"/>
              </a:rPr>
              <a:t>src</a:t>
            </a:r>
            <a:r>
              <a:rPr lang="en-US" sz="1050" dirty="0" smtClean="0">
                <a:solidFill>
                  <a:srgbClr val="008000"/>
                </a:solidFill>
                <a:latin typeface="Menlo Regular"/>
                <a:cs typeface="Menlo Regular"/>
              </a:rPr>
              <a:t>="http://</a:t>
            </a:r>
            <a:r>
              <a:rPr lang="en-US" sz="1050" dirty="0" err="1" smtClean="0">
                <a:solidFill>
                  <a:srgbClr val="008000"/>
                </a:solidFill>
                <a:latin typeface="Menlo Regular"/>
                <a:cs typeface="Menlo Regular"/>
              </a:rPr>
              <a:t>labs.apnic.net</a:t>
            </a:r>
            <a:r>
              <a:rPr lang="en-US" sz="1050" dirty="0" smtClean="0">
                <a:solidFill>
                  <a:srgbClr val="008000"/>
                </a:solidFill>
                <a:latin typeface="Menlo Regular"/>
                <a:cs typeface="Menlo Regular"/>
              </a:rPr>
              <a:t>/measure-ipv6.php" type="text/</a:t>
            </a:r>
            <a:r>
              <a:rPr lang="en-US" sz="1050" dirty="0" err="1" smtClean="0">
                <a:solidFill>
                  <a:srgbClr val="008000"/>
                </a:solidFill>
                <a:latin typeface="Menlo Regular"/>
                <a:cs typeface="Menlo Regular"/>
              </a:rPr>
              <a:t>javascript</a:t>
            </a:r>
            <a:r>
              <a:rPr lang="en-US" sz="1050" dirty="0" smtClean="0">
                <a:solidFill>
                  <a:srgbClr val="008000"/>
                </a:solidFill>
                <a:latin typeface="Menlo Regular"/>
                <a:cs typeface="Menlo Regular"/>
              </a:rPr>
              <a:t>"&gt;&lt;/script&gt;</a:t>
            </a:r>
          </a:p>
          <a:p>
            <a:endParaRPr lang="en-US" sz="1050" dirty="0" smtClean="0">
              <a:latin typeface="Menlo Regular"/>
              <a:cs typeface="Menlo Regular"/>
            </a:endParaRPr>
          </a:p>
          <a:p>
            <a:r>
              <a:rPr lang="en-US" sz="1050" dirty="0" smtClean="0">
                <a:latin typeface="Menlo Regular"/>
                <a:cs typeface="Menlo Regular"/>
              </a:rPr>
              <a:t>&lt;script </a:t>
            </a:r>
            <a:r>
              <a:rPr lang="en-US" sz="1050" dirty="0" err="1" smtClean="0">
                <a:latin typeface="Menlo Regular"/>
                <a:cs typeface="Menlo Regular"/>
              </a:rPr>
              <a:t>src</a:t>
            </a:r>
            <a:r>
              <a:rPr lang="en-US" sz="1050" dirty="0" smtClean="0">
                <a:latin typeface="Menlo Regular"/>
                <a:cs typeface="Menlo Regular"/>
              </a:rPr>
              <a:t>="http://</a:t>
            </a:r>
            <a:r>
              <a:rPr lang="en-US" sz="1050" dirty="0" err="1" smtClean="0">
                <a:latin typeface="Menlo Regular"/>
                <a:cs typeface="Menlo Regular"/>
              </a:rPr>
              <a:t>www.google-analytics.com</a:t>
            </a:r>
            <a:r>
              <a:rPr lang="en-US" sz="1050" dirty="0" smtClean="0">
                <a:latin typeface="Menlo Regular"/>
                <a:cs typeface="Menlo Regular"/>
              </a:rPr>
              <a:t>/</a:t>
            </a:r>
            <a:r>
              <a:rPr lang="en-US" sz="1050" dirty="0" err="1" smtClean="0">
                <a:latin typeface="Menlo Regular"/>
                <a:cs typeface="Menlo Regular"/>
              </a:rPr>
              <a:t>urchin.js</a:t>
            </a:r>
            <a:r>
              <a:rPr lang="en-US" sz="1050" dirty="0" smtClean="0">
                <a:latin typeface="Menlo Regular"/>
                <a:cs typeface="Menlo Regular"/>
              </a:rPr>
              <a:t>" type="text/</a:t>
            </a:r>
            <a:r>
              <a:rPr lang="en-US" sz="1050" dirty="0" err="1" smtClean="0">
                <a:latin typeface="Menlo Regular"/>
                <a:cs typeface="Menlo Regular"/>
              </a:rPr>
              <a:t>javascript</a:t>
            </a:r>
            <a:r>
              <a:rPr lang="en-US" sz="1050" dirty="0" smtClean="0">
                <a:latin typeface="Menlo Regular"/>
                <a:cs typeface="Menlo Regular"/>
              </a:rPr>
              <a:t>"&gt; &lt;/script&gt;</a:t>
            </a:r>
          </a:p>
          <a:p>
            <a:r>
              <a:rPr lang="en-US" sz="1050" dirty="0" smtClean="0">
                <a:latin typeface="Menlo Regular"/>
                <a:cs typeface="Menlo Regular"/>
              </a:rPr>
              <a:t>&lt;script type="text/</a:t>
            </a:r>
            <a:r>
              <a:rPr lang="en-US" sz="1050" dirty="0" err="1" smtClean="0">
                <a:latin typeface="Menlo Regular"/>
                <a:cs typeface="Menlo Regular"/>
              </a:rPr>
              <a:t>javascript</a:t>
            </a:r>
            <a:r>
              <a:rPr lang="en-US" sz="1050" dirty="0" smtClean="0">
                <a:latin typeface="Menlo Regular"/>
                <a:cs typeface="Menlo Regular"/>
              </a:rPr>
              <a:t>"&gt;_</a:t>
            </a:r>
            <a:r>
              <a:rPr lang="en-US" sz="1050" dirty="0" err="1" smtClean="0">
                <a:latin typeface="Menlo Regular"/>
                <a:cs typeface="Menlo Regular"/>
              </a:rPr>
              <a:t>uacct</a:t>
            </a:r>
            <a:r>
              <a:rPr lang="en-US" sz="1050" dirty="0" smtClean="0">
                <a:latin typeface="Menlo Regular"/>
                <a:cs typeface="Menlo Regular"/>
              </a:rPr>
              <a:t> = "UA-597837-1"; </a:t>
            </a:r>
            <a:r>
              <a:rPr lang="en-US" sz="1050" dirty="0" err="1" smtClean="0">
                <a:latin typeface="Menlo Regular"/>
                <a:cs typeface="Menlo Regular"/>
              </a:rPr>
              <a:t>urchinTracker</a:t>
            </a:r>
            <a:r>
              <a:rPr lang="en-US" sz="1050" dirty="0" smtClean="0">
                <a:latin typeface="Menlo Regular"/>
                <a:cs typeface="Menlo Regular"/>
              </a:rPr>
              <a:t>(); &lt;/script&gt;</a:t>
            </a:r>
          </a:p>
          <a:p>
            <a:endParaRPr lang="en-US" sz="1050" dirty="0" smtClean="0">
              <a:latin typeface="Menlo Regular"/>
              <a:cs typeface="Menlo Regular"/>
            </a:endParaRPr>
          </a:p>
          <a:p>
            <a:endParaRPr lang="en-US" sz="1050" dirty="0" smtClean="0">
              <a:latin typeface="Menlo Regular"/>
              <a:cs typeface="Menlo Regular"/>
            </a:endParaRPr>
          </a:p>
          <a:p>
            <a:r>
              <a:rPr lang="en-US" sz="1050" dirty="0" smtClean="0">
                <a:solidFill>
                  <a:srgbClr val="FF0000"/>
                </a:solidFill>
                <a:latin typeface="Menlo Regular"/>
                <a:cs typeface="Menlo Regular"/>
              </a:rPr>
              <a:t>&lt;/body&gt;</a:t>
            </a:r>
          </a:p>
          <a:p>
            <a:r>
              <a:rPr lang="en-US" sz="1050" dirty="0" smtClean="0">
                <a:solidFill>
                  <a:srgbClr val="FF0000"/>
                </a:solidFill>
                <a:latin typeface="Menlo Regular"/>
                <a:cs typeface="Menlo Regular"/>
              </a:rPr>
              <a:t>&lt;/html&gt;</a:t>
            </a:r>
            <a:endParaRPr lang="en-US" sz="1050" dirty="0">
              <a:solidFill>
                <a:srgbClr val="FF0000"/>
              </a:solidFill>
              <a:latin typeface="Menlo Regular"/>
              <a:cs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5153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measure</a:t>
            </a:r>
            <a:r>
              <a:rPr lang="en-US" baseline="0" dirty="0" smtClean="0"/>
              <a:t> a million end users for their IPv6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/>
              <a:t>G</a:t>
            </a:r>
            <a:r>
              <a:rPr lang="en-US" dirty="0" smtClean="0"/>
              <a:t>oogle </a:t>
            </a:r>
            <a:r>
              <a:rPr lang="en-US" dirty="0"/>
              <a:t>(or any other massively popular web </a:t>
            </a:r>
            <a:r>
              <a:rPr lang="en-US" dirty="0" smtClean="0"/>
              <a:t>service provider)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38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2223</Words>
  <Application>Microsoft Macintosh PowerPoint</Application>
  <PresentationFormat>On-screen Show (4:3)</PresentationFormat>
  <Paragraphs>209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Measuring the End User</vt:lpstr>
      <vt:lpstr>What’s the question?</vt:lpstr>
      <vt:lpstr>“Measurable” Questions</vt:lpstr>
      <vt:lpstr>Users vs Infrastructure</vt:lpstr>
      <vt:lpstr>For example… IPv6</vt:lpstr>
      <vt:lpstr>How to measure a million end users for their IPv6 capability</vt:lpstr>
      <vt:lpstr>How to measure a million end users for their IPv6 capability</vt:lpstr>
      <vt:lpstr>How to measure a million end users for their IPv6 capability</vt:lpstr>
      <vt:lpstr>How to measure a million end users for their IPv6 capability</vt:lpstr>
      <vt:lpstr>How to measure a million end users for their IPv6 capability</vt:lpstr>
      <vt:lpstr>Ads are ubiquitous</vt:lpstr>
      <vt:lpstr>Ads are ubiquitous</vt:lpstr>
      <vt:lpstr>Ads are ubiquitous</vt:lpstr>
      <vt:lpstr>Ads are implemented in Adobe Flash</vt:lpstr>
      <vt:lpstr>Flash makes ads interactive</vt:lpstr>
      <vt:lpstr>Flash and the network</vt:lpstr>
      <vt:lpstr>APNIC’s measurement technique</vt:lpstr>
      <vt:lpstr>Advertising placement logic</vt:lpstr>
      <vt:lpstr>Advertising placement 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Measurement Control Channel</vt:lpstr>
      <vt:lpstr>Experiment Server config</vt:lpstr>
      <vt:lpstr>Measuring IPv6 via Ads</vt:lpstr>
      <vt:lpstr>Measuring DNSSEC via Ads</vt:lpstr>
      <vt:lpstr>Discovering Routing Filters via Ads</vt:lpstr>
      <vt:lpstr>Caching</vt:lpstr>
      <vt:lpstr>Collected Data</vt:lpstr>
      <vt:lpstr>Collected Data</vt:lpstr>
      <vt:lpstr>Collected Data</vt:lpstr>
      <vt:lpstr>What does this allow?</vt:lpstr>
      <vt:lpstr>The generic approach</vt:lpstr>
      <vt:lpstr>Collision detection?</vt:lpstr>
      <vt:lpstr>Really?</vt:lpstr>
      <vt:lpstr>Furthermore …</vt:lpstr>
      <vt:lpstr>What about…</vt:lpstr>
      <vt:lpstr>A few observations</vt:lpstr>
      <vt:lpstr>Questions?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the End User</dc:title>
  <dc:creator>Geoff Huston</dc:creator>
  <cp:lastModifiedBy>Geoff Huston</cp:lastModifiedBy>
  <cp:revision>14</cp:revision>
  <dcterms:created xsi:type="dcterms:W3CDTF">2014-03-06T06:00:32Z</dcterms:created>
  <dcterms:modified xsi:type="dcterms:W3CDTF">2014-03-08T05:39:02Z</dcterms:modified>
</cp:coreProperties>
</file>