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5" autoAdjust="0"/>
    <p:restoredTop sz="86358" autoAdjust="0"/>
  </p:normalViewPr>
  <p:slideViewPr>
    <p:cSldViewPr snapToGrid="0" snapToObjects="1">
      <p:cViewPr varScale="1">
        <p:scale>
          <a:sx n="121" d="100"/>
          <a:sy n="121" d="100"/>
        </p:scale>
        <p:origin x="-15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EA65F-CB6A-984B-9B1A-BC3DA218BB87}" type="datetimeFigureOut">
              <a:rPr lang="en-US" smtClean="0"/>
              <a:t>27/02/2014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11722-1A9F-A34F-BA13-DA4B8C178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33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47866-AB25-FC46-8474-EF8A315C6F98}" type="datetimeFigureOut">
              <a:rPr lang="en-US" smtClean="0"/>
              <a:t>27/02/2014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E6F77-97AA-4941-904B-5FD94C5FC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21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AA9C-FC26-8749-9DBB-3B41DD3AA2EE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9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7D83-313F-0248-8244-10DB4511F482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1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29C1-D88B-1443-88BE-FC77069BD741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2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8DD0-63E6-2647-804A-FF1C60A9F9E0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8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D243-32B9-7941-810E-5D9C325DDAE9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00EC-17B7-C643-9828-CA393E279AFB}" type="datetime1">
              <a:rPr lang="en-AU" smtClean="0"/>
              <a:t>27/02/2014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3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E5E5-CD94-B347-B022-255889DAA036}" type="datetime1">
              <a:rPr lang="en-AU" smtClean="0"/>
              <a:t>27/02/2014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0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340-EC8E-5543-85C3-7788C0C58E48}" type="datetime1">
              <a:rPr lang="en-AU" smtClean="0"/>
              <a:t>27/02/2014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3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EFBD-8D58-DD4E-8AD6-B10C48B442EB}" type="datetime1">
              <a:rPr lang="en-AU" smtClean="0"/>
              <a:t>27/02/2014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0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94EA-5402-AE47-94D2-9F313F10FC99}" type="datetime1">
              <a:rPr lang="en-AU" smtClean="0"/>
              <a:t>27/02/2014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9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D3A4-B6A3-284C-A9C9-EB8D21F38D80}" type="datetime1">
              <a:rPr lang="en-AU" smtClean="0"/>
              <a:t>27/02/2014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0E8-C5B2-EA4B-9D24-970995B94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0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9BB6-D361-5A44-AAE0-CC5DFEB55780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Slide </a:t>
            </a:r>
            <a:fld id="{B1D000E8-C5B2-EA4B-9D24-970995B94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2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15" y="2130425"/>
            <a:ext cx="8913085" cy="1470025"/>
          </a:xfrm>
        </p:spPr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raft-huston-sidr-rfc6490-bis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Geoff Huston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Slide </a:t>
            </a:r>
            <a:fld id="{B1D000E8-C5B2-EA4B-9D24-970995B94A08}" type="slidenum">
              <a:rPr lang="en-US" smtClean="0"/>
              <a:t>1</a:t>
            </a:fld>
            <a:r>
              <a:rPr lang="en-US" dirty="0" smtClean="0"/>
              <a:t>/6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69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15" y="2130425"/>
            <a:ext cx="8913085" cy="1470025"/>
          </a:xfrm>
        </p:spPr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raft-huston-sidr-rfc6490-bis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Geoff Huston</a:t>
            </a:r>
          </a:p>
        </p:txBody>
      </p:sp>
      <p:sp>
        <p:nvSpPr>
          <p:cNvPr id="4" name="Freeform 3"/>
          <p:cNvSpPr/>
          <p:nvPr/>
        </p:nvSpPr>
        <p:spPr>
          <a:xfrm>
            <a:off x="2529359" y="2561077"/>
            <a:ext cx="1637261" cy="818722"/>
          </a:xfrm>
          <a:custGeom>
            <a:avLst/>
            <a:gdLst>
              <a:gd name="connsiteX0" fmla="*/ 0 w 1637261"/>
              <a:gd name="connsiteY0" fmla="*/ 818722 h 818722"/>
              <a:gd name="connsiteX1" fmla="*/ 619221 w 1637261"/>
              <a:gd name="connsiteY1" fmla="*/ 41998 h 818722"/>
              <a:gd name="connsiteX2" fmla="*/ 545754 w 1637261"/>
              <a:gd name="connsiteY2" fmla="*/ 661278 h 818722"/>
              <a:gd name="connsiteX3" fmla="*/ 1175470 w 1637261"/>
              <a:gd name="connsiteY3" fmla="*/ 13 h 818722"/>
              <a:gd name="connsiteX4" fmla="*/ 1269927 w 1637261"/>
              <a:gd name="connsiteY4" fmla="*/ 682270 h 818722"/>
              <a:gd name="connsiteX5" fmla="*/ 1637261 w 1637261"/>
              <a:gd name="connsiteY5" fmla="*/ 125968 h 818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37261" h="818722">
                <a:moveTo>
                  <a:pt x="0" y="818722"/>
                </a:moveTo>
                <a:cubicBezTo>
                  <a:pt x="264131" y="443480"/>
                  <a:pt x="528262" y="68239"/>
                  <a:pt x="619221" y="41998"/>
                </a:cubicBezTo>
                <a:cubicBezTo>
                  <a:pt x="710180" y="15757"/>
                  <a:pt x="453046" y="668275"/>
                  <a:pt x="545754" y="661278"/>
                </a:cubicBezTo>
                <a:cubicBezTo>
                  <a:pt x="638462" y="654280"/>
                  <a:pt x="1054775" y="-3486"/>
                  <a:pt x="1175470" y="13"/>
                </a:cubicBezTo>
                <a:cubicBezTo>
                  <a:pt x="1296165" y="3512"/>
                  <a:pt x="1192962" y="661278"/>
                  <a:pt x="1269927" y="682270"/>
                </a:cubicBezTo>
                <a:cubicBezTo>
                  <a:pt x="1346892" y="703262"/>
                  <a:pt x="1637261" y="125968"/>
                  <a:pt x="1637261" y="125968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979904">
            <a:off x="2769439" y="1911744"/>
            <a:ext cx="1046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AhnbergHand"/>
                <a:cs typeface="AhnbergHand"/>
              </a:rPr>
              <a:t>ietf</a:t>
            </a:r>
            <a:endParaRPr lang="en-US" sz="3600" b="1" dirty="0">
              <a:latin typeface="AhnbergHand"/>
              <a:cs typeface="AhnbergHand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1D000E8-C5B2-EA4B-9D24-970995B94A08}" type="slidenum">
              <a:rPr lang="en-US"/>
              <a:pPr/>
              <a:t>2</a:t>
            </a:fld>
            <a:r>
              <a:rPr lang="en-US" dirty="0"/>
              <a:t>/6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1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RFC6490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This </a:t>
            </a:r>
            <a:r>
              <a:rPr lang="en-US" sz="1400" dirty="0">
                <a:latin typeface="Courier"/>
                <a:cs typeface="Courier"/>
              </a:rPr>
              <a:t>document defines a Trust Anchor Locator (TAL) for the Resource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 Certificate Public Key Infrastructure (RPKI) [RFC6480].  This format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 may be used to distribute trust anchor material using a mix of out-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 of-band and online means.  Procedures used by Relying Parties (RPs)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 to verify RPKI signed objects SHOULD support this format to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 facilitate interoperability between creators of trust anchor material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 and RPs.</a:t>
            </a:r>
          </a:p>
          <a:p>
            <a:pPr marL="0" indent="0"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cs typeface="Courier"/>
              </a:rPr>
              <a:t>Summary:</a:t>
            </a:r>
          </a:p>
          <a:p>
            <a:r>
              <a:rPr lang="en-US" sz="2000" dirty="0" smtClean="0">
                <a:cs typeface="Courier"/>
              </a:rPr>
              <a:t>A TAL is a simple text object which is composed of</a:t>
            </a:r>
          </a:p>
          <a:p>
            <a:pPr lvl="1"/>
            <a:r>
              <a:rPr lang="en-US" sz="1600" dirty="0" smtClean="0">
                <a:cs typeface="Courier"/>
              </a:rPr>
              <a:t>a URI (where self-signed CA can be found)</a:t>
            </a:r>
          </a:p>
          <a:p>
            <a:pPr lvl="1"/>
            <a:r>
              <a:rPr lang="en-US" sz="1600" dirty="0" smtClean="0">
                <a:cs typeface="Courier"/>
              </a:rPr>
              <a:t>a hash of a public key</a:t>
            </a:r>
          </a:p>
          <a:p>
            <a:pPr lvl="1"/>
            <a:endParaRPr lang="en-US" sz="2000" dirty="0"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cs typeface="Courier"/>
              </a:rPr>
              <a:t>Intent:</a:t>
            </a:r>
          </a:p>
          <a:p>
            <a:r>
              <a:rPr lang="en-US" sz="2000" dirty="0" smtClean="0">
                <a:cs typeface="Courier"/>
              </a:rPr>
              <a:t>To allow a CA to vary the Internet Number Resources in the self-signed CA cert without having to promulgate </a:t>
            </a:r>
            <a:r>
              <a:rPr lang="en-US" sz="2000" dirty="0">
                <a:cs typeface="Courier"/>
              </a:rPr>
              <a:t>a</a:t>
            </a:r>
            <a:r>
              <a:rPr lang="en-US" sz="2000" dirty="0" smtClean="0">
                <a:cs typeface="Courier"/>
              </a:rPr>
              <a:t> new certificate across all Relying Parties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1D000E8-C5B2-EA4B-9D24-970995B94A08}" type="slidenum">
              <a:rPr lang="en-US"/>
              <a:pPr/>
              <a:t>3</a:t>
            </a:fld>
            <a:r>
              <a:rPr lang="en-US" dirty="0"/>
              <a:t>/6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59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draft-</a:t>
            </a:r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ietf</a:t>
            </a: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</a:t>
            </a:r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sidr</a:t>
            </a: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-multiple-publication-points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“This </a:t>
            </a:r>
            <a:r>
              <a:rPr lang="en-US" sz="1400" dirty="0">
                <a:latin typeface="Courier"/>
                <a:cs typeface="Courier"/>
              </a:rPr>
              <a:t>document addresses this problem </a:t>
            </a:r>
            <a:r>
              <a:rPr lang="en-US" sz="1400" dirty="0" smtClean="0">
                <a:latin typeface="Courier"/>
                <a:cs typeface="Courier"/>
              </a:rPr>
              <a:t>[</a:t>
            </a:r>
            <a:r>
              <a:rPr lang="en-US" sz="1600" dirty="0" smtClean="0">
                <a:cs typeface="Courier"/>
              </a:rPr>
              <a:t>of </a:t>
            </a:r>
            <a:r>
              <a:rPr lang="en-US" sz="1600" dirty="0">
                <a:cs typeface="Courier"/>
              </a:rPr>
              <a:t>scalability and </a:t>
            </a:r>
            <a:r>
              <a:rPr lang="en-US" sz="1600" dirty="0" smtClean="0">
                <a:cs typeface="Courier"/>
              </a:rPr>
              <a:t>diversity</a:t>
            </a:r>
            <a:r>
              <a:rPr lang="en-US" sz="1400" dirty="0" smtClean="0">
                <a:latin typeface="Courier"/>
                <a:cs typeface="Courier"/>
              </a:rPr>
              <a:t>] by </a:t>
            </a:r>
            <a:r>
              <a:rPr lang="en-US" sz="1400" dirty="0">
                <a:latin typeface="Courier"/>
                <a:cs typeface="Courier"/>
              </a:rPr>
              <a:t>enabling multiple </a:t>
            </a:r>
            <a:r>
              <a:rPr lang="en-US" sz="1400" dirty="0" smtClean="0">
                <a:latin typeface="Courier"/>
                <a:cs typeface="Courier"/>
              </a:rPr>
              <a:t>operators for </a:t>
            </a:r>
            <a:r>
              <a:rPr lang="en-US" sz="1400" dirty="0">
                <a:latin typeface="Courier"/>
                <a:cs typeface="Courier"/>
              </a:rPr>
              <a:t>trust anchor </a:t>
            </a:r>
            <a:r>
              <a:rPr lang="en-US" sz="1400" dirty="0" smtClean="0">
                <a:latin typeface="Courier"/>
                <a:cs typeface="Courier"/>
              </a:rPr>
              <a:t>material … by </a:t>
            </a:r>
            <a:r>
              <a:rPr lang="en-US" sz="1400" dirty="0">
                <a:latin typeface="Courier"/>
                <a:cs typeface="Courier"/>
              </a:rPr>
              <a:t>allowing </a:t>
            </a:r>
            <a:r>
              <a:rPr lang="en-US" sz="1400" dirty="0" smtClean="0">
                <a:latin typeface="Courier"/>
                <a:cs typeface="Courier"/>
              </a:rPr>
              <a:t>one or </a:t>
            </a:r>
            <a:r>
              <a:rPr lang="en-US" sz="1400" dirty="0">
                <a:latin typeface="Courier"/>
                <a:cs typeface="Courier"/>
              </a:rPr>
              <a:t>more URI for each public key in a TAL </a:t>
            </a:r>
            <a:r>
              <a:rPr lang="en-US" sz="1400" dirty="0" smtClean="0">
                <a:latin typeface="Courier"/>
                <a:cs typeface="Courier"/>
              </a:rPr>
              <a:t>file”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cs typeface="Courier"/>
              </a:rPr>
              <a:t>Section 3 of the draft describes proposed changes to RFC6490 that would permit the use of multiple URIs in a TAL</a:t>
            </a:r>
          </a:p>
          <a:p>
            <a:pPr marL="0" indent="0">
              <a:buNone/>
            </a:pPr>
            <a:endParaRPr lang="en-US" sz="1800" dirty="0"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cs typeface="Courier"/>
              </a:rPr>
              <a:t>Note from SIDR WG Char 6 December:</a:t>
            </a:r>
          </a:p>
          <a:p>
            <a:pPr marL="457200" lvl="1" indent="0">
              <a:buNone/>
            </a:pPr>
            <a:r>
              <a:rPr lang="en-US" sz="1800" dirty="0" smtClean="0"/>
              <a:t>Proposes “a </a:t>
            </a:r>
            <a:r>
              <a:rPr lang="en-US" sz="1800" dirty="0"/>
              <a:t>"6490-bis" document that obsoletes RFC 6490 with the addition of multiple operators in section 3 of the current document</a:t>
            </a:r>
            <a:r>
              <a:rPr lang="en-US" sz="1800" dirty="0" smtClean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1D000E8-C5B2-EA4B-9D24-970995B94A08}" type="slidenum">
              <a:rPr lang="en-US"/>
              <a:pPr/>
              <a:t>4</a:t>
            </a:fld>
            <a:r>
              <a:rPr lang="en-US" dirty="0"/>
              <a:t>/6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20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</a:t>
            </a:r>
            <a:r>
              <a:rPr lang="en-US" dirty="0" smtClean="0"/>
              <a:t>raft-huston-sidr-rfc6490-bis-01.txt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Applies section 3 of draft-</a:t>
            </a:r>
            <a:r>
              <a:rPr lang="en-US" dirty="0" err="1" smtClean="0"/>
              <a:t>ietf</a:t>
            </a:r>
            <a:r>
              <a:rPr lang="en-US" dirty="0" smtClean="0"/>
              <a:t>-</a:t>
            </a:r>
            <a:r>
              <a:rPr lang="en-US" dirty="0" err="1" smtClean="0"/>
              <a:t>sidr</a:t>
            </a:r>
            <a:r>
              <a:rPr lang="en-US" dirty="0" smtClean="0"/>
              <a:t>-multiple-publication-points to RFC 6490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Adds the ability to place multiple URIs in the TAL</a:t>
            </a:r>
          </a:p>
          <a:p>
            <a:pPr lvl="1"/>
            <a:r>
              <a:rPr lang="en-US" dirty="0" smtClean="0"/>
              <a:t>Adds guidelines for Relying Parties</a:t>
            </a:r>
          </a:p>
        </p:txBody>
      </p:sp>
      <p:sp>
        <p:nvSpPr>
          <p:cNvPr id="4" name="Freeform 3"/>
          <p:cNvSpPr/>
          <p:nvPr/>
        </p:nvSpPr>
        <p:spPr>
          <a:xfrm>
            <a:off x="2099053" y="577295"/>
            <a:ext cx="1311908" cy="682257"/>
          </a:xfrm>
          <a:custGeom>
            <a:avLst/>
            <a:gdLst>
              <a:gd name="connsiteX0" fmla="*/ 0 w 1311908"/>
              <a:gd name="connsiteY0" fmla="*/ 682257 h 682257"/>
              <a:gd name="connsiteX1" fmla="*/ 430306 w 1311908"/>
              <a:gd name="connsiteY1" fmla="*/ 31489 h 682257"/>
              <a:gd name="connsiteX2" fmla="*/ 472287 w 1311908"/>
              <a:gd name="connsiteY2" fmla="*/ 482828 h 682257"/>
              <a:gd name="connsiteX3" fmla="*/ 881602 w 1311908"/>
              <a:gd name="connsiteY3" fmla="*/ 73474 h 682257"/>
              <a:gd name="connsiteX4" fmla="*/ 860612 w 1311908"/>
              <a:gd name="connsiteY4" fmla="*/ 577295 h 682257"/>
              <a:gd name="connsiteX5" fmla="*/ 1311908 w 1311908"/>
              <a:gd name="connsiteY5" fmla="*/ 0 h 682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908" h="682257">
                <a:moveTo>
                  <a:pt x="0" y="682257"/>
                </a:moveTo>
                <a:cubicBezTo>
                  <a:pt x="175796" y="373492"/>
                  <a:pt x="351592" y="64727"/>
                  <a:pt x="430306" y="31489"/>
                </a:cubicBezTo>
                <a:cubicBezTo>
                  <a:pt x="509020" y="-1749"/>
                  <a:pt x="397071" y="475831"/>
                  <a:pt x="472287" y="482828"/>
                </a:cubicBezTo>
                <a:cubicBezTo>
                  <a:pt x="547503" y="489825"/>
                  <a:pt x="816881" y="57729"/>
                  <a:pt x="881602" y="73474"/>
                </a:cubicBezTo>
                <a:cubicBezTo>
                  <a:pt x="946323" y="89219"/>
                  <a:pt x="788894" y="589541"/>
                  <a:pt x="860612" y="577295"/>
                </a:cubicBezTo>
                <a:cubicBezTo>
                  <a:pt x="932330" y="565049"/>
                  <a:pt x="1311908" y="0"/>
                  <a:pt x="1311908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979904">
            <a:off x="2461813" y="-40556"/>
            <a:ext cx="1046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AhnbergHand"/>
                <a:cs typeface="AhnbergHand"/>
              </a:rPr>
              <a:t>ietf</a:t>
            </a:r>
            <a:endParaRPr lang="en-US" sz="3600" b="1" dirty="0">
              <a:latin typeface="AhnbergHand"/>
              <a:cs typeface="AhnbergHand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1D000E8-C5B2-EA4B-9D24-970995B94A08}" type="slidenum">
              <a:rPr lang="en-US"/>
              <a:pPr/>
              <a:t>5</a:t>
            </a:fld>
            <a:r>
              <a:rPr lang="en-US" dirty="0"/>
              <a:t>/6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468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080"/>
            <a:ext cx="8522470" cy="53956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Discussion issues raised on the SIDR list so far: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Syntax of a TAL</a:t>
            </a:r>
          </a:p>
          <a:p>
            <a:pPr lvl="2"/>
            <a:r>
              <a:rPr lang="en-US" dirty="0" smtClean="0"/>
              <a:t>blank line separator between URI(s) and Key?</a:t>
            </a:r>
          </a:p>
          <a:p>
            <a:pPr lvl="2"/>
            <a:r>
              <a:rPr lang="en-US" dirty="0" smtClean="0"/>
              <a:t>Use “key=</a:t>
            </a:r>
            <a:r>
              <a:rPr lang="en-US" dirty="0" err="1" smtClean="0"/>
              <a:t>val</a:t>
            </a:r>
            <a:r>
              <a:rPr lang="en-US" dirty="0" smtClean="0"/>
              <a:t>” format?</a:t>
            </a:r>
          </a:p>
          <a:p>
            <a:pPr lvl="2"/>
            <a:r>
              <a:rPr lang="en-US" dirty="0" smtClean="0"/>
              <a:t>Use JSON?</a:t>
            </a:r>
          </a:p>
          <a:p>
            <a:pPr lvl="2"/>
            <a:r>
              <a:rPr lang="en-US" dirty="0" smtClean="0"/>
              <a:t>Specify a maximum number of URIs?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Different certs retrieved from different URI’s?</a:t>
            </a:r>
          </a:p>
          <a:p>
            <a:pPr lvl="2"/>
            <a:r>
              <a:rPr lang="en-US" dirty="0" smtClean="0"/>
              <a:t>Incrementing CA serial numbers?</a:t>
            </a:r>
          </a:p>
          <a:p>
            <a:pPr lvl="2"/>
            <a:r>
              <a:rPr lang="en-US" dirty="0" smtClean="0"/>
              <a:t>Time limit for CA propagation / removal?</a:t>
            </a:r>
          </a:p>
          <a:p>
            <a:pPr lvl="2"/>
            <a:r>
              <a:rPr lang="en-US" dirty="0" smtClean="0"/>
              <a:t>Develop a TA change protocol?</a:t>
            </a:r>
          </a:p>
          <a:p>
            <a:pPr lvl="2"/>
            <a:r>
              <a:rPr lang="en-US" dirty="0" smtClean="0"/>
              <a:t>Publish a TAL lifetime object?</a:t>
            </a:r>
          </a:p>
          <a:p>
            <a:pPr lvl="2"/>
            <a:r>
              <a:rPr lang="en-US" dirty="0" smtClean="0"/>
              <a:t>What does “Stable URI” mean?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1D000E8-C5B2-EA4B-9D24-970995B94A08}" type="slidenum">
              <a:rPr lang="en-US"/>
              <a:pPr/>
              <a:t>6</a:t>
            </a:fld>
            <a:r>
              <a:rPr lang="en-US" dirty="0"/>
              <a:t>/6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3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428</Words>
  <Application>Microsoft Macintosh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draft-huston-sidr-rfc6490-bis</vt:lpstr>
      <vt:lpstr>draft-huston-sidr-rfc6490-bis</vt:lpstr>
      <vt:lpstr>RFC6490</vt:lpstr>
      <vt:lpstr>draft-ietf-sidr-multiple-publication-points</vt:lpstr>
      <vt:lpstr>draft-huston-sidr-rfc6490-bis-01.txt</vt:lpstr>
      <vt:lpstr>Issues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draft-huston-sidr-rfc6490-bis-02.txt</dc:title>
  <dc:creator>Geoff Huston</dc:creator>
  <cp:lastModifiedBy>Geoff Huston</cp:lastModifiedBy>
  <cp:revision>12</cp:revision>
  <dcterms:created xsi:type="dcterms:W3CDTF">2014-02-20T04:07:55Z</dcterms:created>
  <dcterms:modified xsi:type="dcterms:W3CDTF">2014-02-27T06:54:45Z</dcterms:modified>
</cp:coreProperties>
</file>