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6" r:id="rId3"/>
    <p:sldId id="257" r:id="rId4"/>
    <p:sldId id="259" r:id="rId5"/>
    <p:sldId id="260" r:id="rId6"/>
    <p:sldId id="287" r:id="rId7"/>
    <p:sldId id="283" r:id="rId8"/>
    <p:sldId id="278" r:id="rId9"/>
    <p:sldId id="279" r:id="rId10"/>
    <p:sldId id="280" r:id="rId11"/>
    <p:sldId id="281" r:id="rId12"/>
    <p:sldId id="282" r:id="rId13"/>
    <p:sldId id="270" r:id="rId14"/>
    <p:sldId id="271" r:id="rId15"/>
    <p:sldId id="284" r:id="rId16"/>
    <p:sldId id="273" r:id="rId17"/>
    <p:sldId id="275" r:id="rId18"/>
    <p:sldId id="286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FCC"/>
    <a:srgbClr val="A5D8DF"/>
    <a:srgbClr val="28DFD0"/>
    <a:srgbClr val="45CACD"/>
    <a:srgbClr val="43A0CD"/>
    <a:srgbClr val="FAF9F6"/>
    <a:srgbClr val="F5F5F5"/>
    <a:srgbClr val="FFE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64" autoAdjust="0"/>
  </p:normalViewPr>
  <p:slideViewPr>
    <p:cSldViewPr snapToGrid="0" snapToObjects="1">
      <p:cViewPr varScale="1">
        <p:scale>
          <a:sx n="118" d="100"/>
          <a:sy n="118" d="100"/>
        </p:scale>
        <p:origin x="-23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99276-67BD-2F4F-89EA-53D3F41A2DAF}" type="datetimeFigureOut">
              <a:rPr lang="en-US" smtClean="0"/>
              <a:t>27/02/2014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CE2C-EA4C-A849-BFC9-416046EF8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014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3EB95-629D-CD47-83FC-10B8B1A77B6D}" type="datetimeFigureOut">
              <a:rPr lang="en-US" smtClean="0"/>
              <a:t>27/02/2014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49F5A-C677-0343-9594-B6F12F9B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685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297E-EC3F-7D46-901C-17632C1BA846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2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6467-D253-4749-8B55-62BCF2C0FFA0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9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873B-14C1-314E-8FC4-A1A7470CF015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9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BC5D8-7777-DA4F-8455-354708458D5C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5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298C-20D3-7A4F-945E-C12BD4FAF4C3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99B9-1DF7-544E-B0B6-CE3F0829718B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C50B-903F-F249-BAD5-647D50012B74}" type="datetime1">
              <a:rPr lang="en-AU" smtClean="0"/>
              <a:t>27/02/2014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6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E4E7-301F-6143-BDD8-A2B1FEE387B4}" type="datetime1">
              <a:rPr lang="en-AU" smtClean="0"/>
              <a:t>27/02/2014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5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106-3913-5949-B3E4-E59D5BCB4446}" type="datetime1">
              <a:rPr lang="en-AU" smtClean="0"/>
              <a:t>27/02/2014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FDCA-B50C-D04D-9E9D-8AF042BC4069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AC62-096A-8C44-87A1-EA73BC3F4B60}" type="datetime1">
              <a:rPr lang="en-AU" smtClean="0"/>
              <a:t>27/02/2014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5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2CA2-A1E4-0541-9C1A-99F2DF5433EA}" type="datetime1">
              <a:rPr lang="en-AU" smtClean="0"/>
              <a:t>27/02/2014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4921-B822-514E-8C5B-573A48BB5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9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RPKI Validation - Revisited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draft-huston-rpki-validation-01.txt</a:t>
            </a:r>
          </a:p>
          <a:p>
            <a:pPr algn="r"/>
            <a:endParaRPr lang="en-US" dirty="0" smtClean="0"/>
          </a:p>
          <a:p>
            <a:pPr algn="r">
              <a:spcBef>
                <a:spcPts val="800"/>
              </a:spcBef>
            </a:pPr>
            <a:r>
              <a:rPr lang="en-US" sz="2600" dirty="0" smtClean="0">
                <a:latin typeface="AhnbergHand"/>
                <a:cs typeface="AhnbergHand"/>
              </a:rPr>
              <a:t>Geoff Huston</a:t>
            </a:r>
          </a:p>
          <a:p>
            <a:pPr algn="r">
              <a:spcBef>
                <a:spcPts val="800"/>
              </a:spcBef>
            </a:pPr>
            <a:r>
              <a:rPr lang="en-US" sz="2600" dirty="0" smtClean="0">
                <a:latin typeface="AhnbergHand"/>
                <a:cs typeface="AhnbergHand"/>
              </a:rPr>
              <a:t>George </a:t>
            </a:r>
            <a:r>
              <a:rPr lang="en-US" sz="2600" dirty="0" err="1" smtClean="0">
                <a:latin typeface="AhnbergHand"/>
                <a:cs typeface="AhnbergHand"/>
              </a:rPr>
              <a:t>Michaelson</a:t>
            </a:r>
            <a:endParaRPr lang="en-US" sz="2600" dirty="0" smtClean="0">
              <a:latin typeface="AhnbergHand"/>
              <a:cs typeface="AhnbergHand"/>
            </a:endParaRPr>
          </a:p>
          <a:p>
            <a:pPr algn="r">
              <a:spcBef>
                <a:spcPts val="800"/>
              </a:spcBef>
            </a:pPr>
            <a:r>
              <a:rPr lang="en-US" sz="2600" dirty="0" smtClean="0">
                <a:latin typeface="AhnbergHand"/>
                <a:cs typeface="AhnbergHand"/>
              </a:rPr>
              <a:t>APNIC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E2A4921-B822-514E-8C5B-573A48BB5553}" type="slidenum">
              <a:rPr lang="en-US" smtClean="0"/>
              <a:t>1</a:t>
            </a:fld>
            <a:r>
              <a:rPr lang="en-US" dirty="0" smtClean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1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Semantics of an RPKI Certificate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817590" y="2330790"/>
            <a:ext cx="3181067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21775" y="2528846"/>
            <a:ext cx="27411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AS6496-AS6498 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5836298" y="3875690"/>
            <a:ext cx="3265919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40483" y="4073746"/>
            <a:ext cx="28581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AS64499-AS6500 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969990" y="5435290"/>
            <a:ext cx="2892965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74175" y="5633346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552" y="3868110"/>
            <a:ext cx="4153616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1340" y="4066166"/>
            <a:ext cx="4167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AS6496-AS6500 </a:t>
            </a:r>
            <a:endParaRPr lang="en-US" dirty="0"/>
          </a:p>
        </p:txBody>
      </p:sp>
      <p:sp>
        <p:nvSpPr>
          <p:cNvPr id="3" name="Equal 2"/>
          <p:cNvSpPr/>
          <p:nvPr/>
        </p:nvSpPr>
        <p:spPr>
          <a:xfrm>
            <a:off x="4367284" y="4301411"/>
            <a:ext cx="802154" cy="342939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71423" y="1526163"/>
            <a:ext cx="557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two certificate sets represent the same information</a:t>
            </a:r>
            <a:endParaRPr lang="en-US" dirty="0"/>
          </a:p>
        </p:txBody>
      </p:sp>
      <p:sp>
        <p:nvSpPr>
          <p:cNvPr id="15" name="Equal 14"/>
          <p:cNvSpPr/>
          <p:nvPr/>
        </p:nvSpPr>
        <p:spPr>
          <a:xfrm>
            <a:off x="5054452" y="4297851"/>
            <a:ext cx="802154" cy="342939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603876"/>
            <a:ext cx="2133600" cy="365125"/>
          </a:xfrm>
        </p:spPr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10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9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 smtClean="0"/>
              <a:t>The RFC3779 definition of certificate validation has its operational consequences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dirty="0" smtClean="0"/>
              <a:t>Treating the collection of resources as an immutable aggregate has caused considerable complexity and fragility in the RPKI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dirty="0" smtClean="0"/>
              <a:t>Examples: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Holders of resources that have different allocation paths require multiple certificates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Changes in resource holdings require careful synchronization of certificate issuance actions between distinct actors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Mismatch in collections between parent and child certificates invalidates the entire child hierarchy</a:t>
            </a:r>
          </a:p>
          <a:p>
            <a:pPr lvl="1">
              <a:spcBef>
                <a:spcPts val="9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11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93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 </a:t>
            </a:r>
            <a:r>
              <a:rPr lang="en-US" dirty="0"/>
              <a:t>A</a:t>
            </a:r>
            <a:r>
              <a:rPr lang="en-US" dirty="0" smtClean="0"/>
              <a:t>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6019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dirty="0" smtClean="0"/>
              <a:t>Treat each RPKI certificate as a </a:t>
            </a:r>
            <a:r>
              <a:rPr lang="en-US" dirty="0" smtClean="0"/>
              <a:t>separable set </a:t>
            </a:r>
            <a:r>
              <a:rPr lang="en-US" dirty="0" smtClean="0"/>
              <a:t>of resources with a common crypto bundle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Re-phrase the RP’s validation approach to validate </a:t>
            </a:r>
            <a:r>
              <a:rPr lang="en-US" dirty="0" smtClean="0"/>
              <a:t>as many</a:t>
            </a:r>
            <a:r>
              <a:rPr lang="en-US" dirty="0" smtClean="0"/>
              <a:t> </a:t>
            </a:r>
            <a:r>
              <a:rPr lang="en-US" dirty="0" smtClean="0"/>
              <a:t>of the resources contained in the certificate’s INR </a:t>
            </a:r>
            <a:r>
              <a:rPr lang="en-US" dirty="0" smtClean="0"/>
              <a:t>extension as possible, with a given set of TAs</a:t>
            </a:r>
            <a:endParaRPr lang="en-US" dirty="0" smtClean="0"/>
          </a:p>
          <a:p>
            <a:pPr>
              <a:spcBef>
                <a:spcPts val="800"/>
              </a:spcBef>
            </a:pPr>
            <a:r>
              <a:rPr lang="en-US" dirty="0" smtClean="0"/>
              <a:t>For each certificate generate a set of resources which </a:t>
            </a:r>
            <a:r>
              <a:rPr lang="en-US" dirty="0" smtClean="0"/>
              <a:t>is the union of all resources that can be </a:t>
            </a:r>
            <a:r>
              <a:rPr lang="en-US" dirty="0" smtClean="0"/>
              <a:t>validated </a:t>
            </a:r>
            <a:r>
              <a:rPr lang="en-US" dirty="0" smtClean="0"/>
              <a:t>via this certificate by the RP </a:t>
            </a:r>
            <a:r>
              <a:rPr lang="en-US" dirty="0" smtClean="0"/>
              <a:t>using the set of the RP’s chosen TAs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12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85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 Validity</a:t>
            </a:r>
            <a:r>
              <a:rPr lang="en-US" baseline="0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Replace: </a:t>
            </a:r>
          </a:p>
          <a:p>
            <a:pPr marL="400050" lvl="1" indent="0">
              <a:buNone/>
            </a:pPr>
            <a:r>
              <a:rPr lang="en-US" dirty="0" smtClean="0"/>
              <a:t>“</a:t>
            </a:r>
            <a:r>
              <a:rPr lang="en-US" i="1" dirty="0" smtClean="0"/>
              <a:t>Is this certificate valid for the entire collection of resources listed in the certificate?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ith: </a:t>
            </a:r>
          </a:p>
          <a:p>
            <a:pPr marL="400050" lvl="1" indent="0">
              <a:buNone/>
            </a:pPr>
            <a:r>
              <a:rPr lang="en-US" dirty="0" smtClean="0"/>
              <a:t>“</a:t>
            </a:r>
            <a:r>
              <a:rPr lang="en-US" b="1" i="1" dirty="0" smtClean="0"/>
              <a:t>For which resources</a:t>
            </a:r>
            <a:r>
              <a:rPr lang="en-US" dirty="0" smtClean="0"/>
              <a:t> </a:t>
            </a:r>
            <a:r>
              <a:rPr lang="en-US" i="1" dirty="0"/>
              <a:t>i</a:t>
            </a:r>
            <a:r>
              <a:rPr lang="en-US" i="1" dirty="0" smtClean="0"/>
              <a:t>s this certificate valid?</a:t>
            </a:r>
            <a:r>
              <a:rPr lang="en-US" dirty="0" smtClean="0"/>
              <a:t>”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i.e. associate a computed set of resources with a certificate such that these are the resources that the RP can validate using the RP’s chosen set of TAs 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13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18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Valid </a:t>
            </a:r>
            <a:r>
              <a:rPr lang="en-US" i="1" dirty="0" smtClean="0"/>
              <a:t>for 192.0.2.0/25</a:t>
            </a:r>
            <a:endParaRPr lang="en-US" i="1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095" y="2116666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AS64996-AS65000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AS64996-AS65011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192.0.0.0/16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92954" y="2038686"/>
            <a:ext cx="1904525" cy="646331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192.0.2.0/24,</a:t>
            </a:r>
          </a:p>
          <a:p>
            <a:r>
              <a:rPr lang="en-US" dirty="0" smtClean="0"/>
              <a:t>AS64996-AS65000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29215" y="3829295"/>
            <a:ext cx="1904525" cy="646331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192.0.2.0/25,</a:t>
            </a:r>
          </a:p>
          <a:p>
            <a:r>
              <a:rPr lang="en-US" dirty="0" smtClean="0"/>
              <a:t>AS64996-AS65000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416508" y="5079582"/>
            <a:ext cx="1384589" cy="369332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192.0.2.0/25</a:t>
            </a:r>
            <a:endParaRPr lang="en-US" dirty="0"/>
          </a:p>
        </p:txBody>
      </p:sp>
      <p:sp>
        <p:nvSpPr>
          <p:cNvPr id="12" name="Equal 11"/>
          <p:cNvSpPr/>
          <p:nvPr/>
        </p:nvSpPr>
        <p:spPr>
          <a:xfrm>
            <a:off x="5011076" y="2083246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Equal 19"/>
          <p:cNvSpPr/>
          <p:nvPr/>
        </p:nvSpPr>
        <p:spPr>
          <a:xfrm>
            <a:off x="5962160" y="3918899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Equal 20"/>
          <p:cNvSpPr/>
          <p:nvPr/>
        </p:nvSpPr>
        <p:spPr>
          <a:xfrm>
            <a:off x="6838725" y="4995919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949680" y="1191969"/>
            <a:ext cx="945934" cy="3761419"/>
          </a:xfrm>
          <a:custGeom>
            <a:avLst/>
            <a:gdLst>
              <a:gd name="connsiteX0" fmla="*/ 0 w 945934"/>
              <a:gd name="connsiteY0" fmla="*/ 0 h 3761419"/>
              <a:gd name="connsiteX1" fmla="*/ 211680 w 945934"/>
              <a:gd name="connsiteY1" fmla="*/ 802073 h 3761419"/>
              <a:gd name="connsiteX2" fmla="*/ 590475 w 945934"/>
              <a:gd name="connsiteY2" fmla="*/ 2784975 h 3761419"/>
              <a:gd name="connsiteX3" fmla="*/ 913565 w 945934"/>
              <a:gd name="connsiteY3" fmla="*/ 3731866 h 3761419"/>
              <a:gd name="connsiteX4" fmla="*/ 935847 w 945934"/>
              <a:gd name="connsiteY4" fmla="*/ 3542488 h 3761419"/>
              <a:gd name="connsiteX5" fmla="*/ 924706 w 945934"/>
              <a:gd name="connsiteY5" fmla="*/ 3754146 h 3761419"/>
              <a:gd name="connsiteX6" fmla="*/ 757590 w 945934"/>
              <a:gd name="connsiteY6" fmla="*/ 3642747 h 3761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5934" h="3761419">
                <a:moveTo>
                  <a:pt x="0" y="0"/>
                </a:moveTo>
                <a:cubicBezTo>
                  <a:pt x="56634" y="168955"/>
                  <a:pt x="113268" y="337911"/>
                  <a:pt x="211680" y="802073"/>
                </a:cubicBezTo>
                <a:cubicBezTo>
                  <a:pt x="310093" y="1266236"/>
                  <a:pt x="473494" y="2296676"/>
                  <a:pt x="590475" y="2784975"/>
                </a:cubicBezTo>
                <a:cubicBezTo>
                  <a:pt x="707456" y="3273274"/>
                  <a:pt x="856003" y="3605614"/>
                  <a:pt x="913565" y="3731866"/>
                </a:cubicBezTo>
                <a:cubicBezTo>
                  <a:pt x="971127" y="3858118"/>
                  <a:pt x="933990" y="3538775"/>
                  <a:pt x="935847" y="3542488"/>
                </a:cubicBezTo>
                <a:cubicBezTo>
                  <a:pt x="937704" y="3546201"/>
                  <a:pt x="954415" y="3737436"/>
                  <a:pt x="924706" y="3754146"/>
                </a:cubicBezTo>
                <a:cubicBezTo>
                  <a:pt x="894997" y="3770856"/>
                  <a:pt x="757590" y="3642747"/>
                  <a:pt x="757590" y="36427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E2A4921-B822-514E-8C5B-573A48BB5553}" type="slidenum">
              <a:rPr lang="en-US" smtClean="0"/>
              <a:t>14</a:t>
            </a:fld>
            <a:r>
              <a:rPr lang="en-US" dirty="0" smtClean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33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using Multiple TAs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69102" y="1905082"/>
            <a:ext cx="2492034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904" y="2094386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AS64996-AS65011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192.0.0.0/16, AS65000-AS65011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3910" y="1563756"/>
            <a:ext cx="209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135" y="2239460"/>
            <a:ext cx="1023011" cy="276999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192.0.2.0/24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50152" y="3996395"/>
            <a:ext cx="1331239" cy="461665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192.0.2.0/25,</a:t>
            </a:r>
          </a:p>
          <a:p>
            <a:r>
              <a:rPr lang="en-US" sz="1200" dirty="0" smtClean="0"/>
              <a:t>AS64996-AS65000</a:t>
            </a:r>
            <a:endParaRPr lang="en-US" sz="1200" dirty="0"/>
          </a:p>
        </p:txBody>
      </p:sp>
      <p:sp>
        <p:nvSpPr>
          <p:cNvPr id="15" name="Equal 14"/>
          <p:cNvSpPr/>
          <p:nvPr/>
        </p:nvSpPr>
        <p:spPr>
          <a:xfrm>
            <a:off x="2403620" y="2128460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Equal 15"/>
          <p:cNvSpPr/>
          <p:nvPr/>
        </p:nvSpPr>
        <p:spPr>
          <a:xfrm>
            <a:off x="5643280" y="3918899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Equal 16"/>
          <p:cNvSpPr/>
          <p:nvPr/>
        </p:nvSpPr>
        <p:spPr>
          <a:xfrm>
            <a:off x="6615905" y="4995919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346691" y="1818069"/>
            <a:ext cx="3007066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E46C0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91342" y="1912735"/>
            <a:ext cx="3326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Issuer: X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AS64996-AS65000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52841" y="1417638"/>
            <a:ext cx="209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94012" y="2224496"/>
            <a:ext cx="1331239" cy="276999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AS64996-AS65000</a:t>
            </a:r>
          </a:p>
        </p:txBody>
      </p:sp>
      <p:sp>
        <p:nvSpPr>
          <p:cNvPr id="23" name="Equal 22"/>
          <p:cNvSpPr/>
          <p:nvPr/>
        </p:nvSpPr>
        <p:spPr>
          <a:xfrm>
            <a:off x="7202497" y="2113496"/>
            <a:ext cx="515032" cy="556727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82203" y="5021700"/>
            <a:ext cx="1023011" cy="461665"/>
          </a:xfrm>
          <a:prstGeom prst="rect">
            <a:avLst/>
          </a:prstGeom>
          <a:noFill/>
          <a:ln>
            <a:solidFill>
              <a:srgbClr val="E46C0A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192.0.2.0/25,</a:t>
            </a:r>
          </a:p>
          <a:p>
            <a:r>
              <a:rPr lang="en-US" sz="1200" dirty="0" smtClean="0"/>
              <a:t>AS65000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2272770" y="3152591"/>
            <a:ext cx="2374852" cy="2295564"/>
          </a:xfrm>
          <a:custGeom>
            <a:avLst/>
            <a:gdLst>
              <a:gd name="connsiteX0" fmla="*/ 0 w 2374852"/>
              <a:gd name="connsiteY0" fmla="*/ 0 h 2295564"/>
              <a:gd name="connsiteX1" fmla="*/ 1158667 w 2374852"/>
              <a:gd name="connsiteY1" fmla="*/ 735234 h 2295564"/>
              <a:gd name="connsiteX2" fmla="*/ 2295052 w 2374852"/>
              <a:gd name="connsiteY2" fmla="*/ 2183420 h 2295564"/>
              <a:gd name="connsiteX3" fmla="*/ 2272770 w 2374852"/>
              <a:gd name="connsiteY3" fmla="*/ 1960622 h 2295564"/>
              <a:gd name="connsiteX4" fmla="*/ 2373039 w 2374852"/>
              <a:gd name="connsiteY4" fmla="*/ 2283679 h 2295564"/>
              <a:gd name="connsiteX5" fmla="*/ 2172501 w 2374852"/>
              <a:gd name="connsiteY5" fmla="*/ 2194560 h 229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852" h="2295564">
                <a:moveTo>
                  <a:pt x="0" y="0"/>
                </a:moveTo>
                <a:cubicBezTo>
                  <a:pt x="388079" y="185665"/>
                  <a:pt x="776158" y="371331"/>
                  <a:pt x="1158667" y="735234"/>
                </a:cubicBezTo>
                <a:cubicBezTo>
                  <a:pt x="1541176" y="1099137"/>
                  <a:pt x="2109368" y="1979189"/>
                  <a:pt x="2295052" y="2183420"/>
                </a:cubicBezTo>
                <a:cubicBezTo>
                  <a:pt x="2480736" y="2387651"/>
                  <a:pt x="2259772" y="1943912"/>
                  <a:pt x="2272770" y="1960622"/>
                </a:cubicBezTo>
                <a:cubicBezTo>
                  <a:pt x="2285768" y="1977332"/>
                  <a:pt x="2389751" y="2244689"/>
                  <a:pt x="2373039" y="2283679"/>
                </a:cubicBezTo>
                <a:cubicBezTo>
                  <a:pt x="2356328" y="2322669"/>
                  <a:pt x="2264414" y="2258614"/>
                  <a:pt x="2172501" y="219456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187942" y="3197151"/>
            <a:ext cx="948073" cy="2106398"/>
          </a:xfrm>
          <a:custGeom>
            <a:avLst/>
            <a:gdLst>
              <a:gd name="connsiteX0" fmla="*/ 948073 w 948073"/>
              <a:gd name="connsiteY0" fmla="*/ 0 h 2106398"/>
              <a:gd name="connsiteX1" fmla="*/ 1085 w 948073"/>
              <a:gd name="connsiteY1" fmla="*/ 746373 h 2106398"/>
              <a:gd name="connsiteX2" fmla="*/ 758675 w 948073"/>
              <a:gd name="connsiteY2" fmla="*/ 2049741 h 2106398"/>
              <a:gd name="connsiteX3" fmla="*/ 736393 w 948073"/>
              <a:gd name="connsiteY3" fmla="*/ 1760104 h 2106398"/>
              <a:gd name="connsiteX4" fmla="*/ 769816 w 948073"/>
              <a:gd name="connsiteY4" fmla="*/ 2094301 h 2106398"/>
              <a:gd name="connsiteX5" fmla="*/ 680688 w 948073"/>
              <a:gd name="connsiteY5" fmla="*/ 2038601 h 2106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8073" h="2106398">
                <a:moveTo>
                  <a:pt x="948073" y="0"/>
                </a:moveTo>
                <a:cubicBezTo>
                  <a:pt x="490362" y="202375"/>
                  <a:pt x="32651" y="404750"/>
                  <a:pt x="1085" y="746373"/>
                </a:cubicBezTo>
                <a:cubicBezTo>
                  <a:pt x="-30481" y="1087996"/>
                  <a:pt x="636124" y="1880786"/>
                  <a:pt x="758675" y="2049741"/>
                </a:cubicBezTo>
                <a:cubicBezTo>
                  <a:pt x="881226" y="2218696"/>
                  <a:pt x="734536" y="1752677"/>
                  <a:pt x="736393" y="1760104"/>
                </a:cubicBezTo>
                <a:cubicBezTo>
                  <a:pt x="738250" y="1767531"/>
                  <a:pt x="779100" y="2047885"/>
                  <a:pt x="769816" y="2094301"/>
                </a:cubicBezTo>
                <a:cubicBezTo>
                  <a:pt x="760532" y="2140717"/>
                  <a:pt x="680688" y="2038601"/>
                  <a:pt x="680688" y="203860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15</a:t>
            </a:fld>
            <a:r>
              <a:rPr lang="en-US" dirty="0"/>
              <a:t>/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78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</a:t>
            </a:r>
            <a:r>
              <a:rPr lang="en-US" baseline="0" dirty="0" smtClean="0"/>
              <a:t>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Not much:</a:t>
            </a:r>
          </a:p>
          <a:p>
            <a:pPr lvl="1"/>
            <a:r>
              <a:rPr lang="en-US" dirty="0" smtClean="0"/>
              <a:t>A ROA is valid if the certificate used to sign the ROA is valid </a:t>
            </a:r>
            <a:r>
              <a:rPr lang="en-US" i="1" dirty="0" smtClean="0"/>
              <a:t>for the resources listed in the ROA</a:t>
            </a:r>
            <a:endParaRPr lang="en-US" dirty="0" smtClean="0"/>
          </a:p>
          <a:p>
            <a:pPr lvl="1"/>
            <a:r>
              <a:rPr lang="en-US" dirty="0" smtClean="0"/>
              <a:t>Similar refinements can be used in other cases of RPKI certificate use</a:t>
            </a:r>
          </a:p>
          <a:p>
            <a:pPr lvl="1"/>
            <a:r>
              <a:rPr lang="en-US" dirty="0" smtClean="0"/>
              <a:t>The semantics of certificate issuance are unaltered: CAs only issue certificates based on their records of the resources held by the subordinate entity</a:t>
            </a:r>
          </a:p>
          <a:p>
            <a:pPr lvl="1"/>
            <a:r>
              <a:rPr lang="en-US" dirty="0" smtClean="0"/>
              <a:t>The top-down local cache validation function is consistent with the current approach to local cache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16</a:t>
            </a:fld>
            <a:r>
              <a:rPr lang="en-US" dirty="0"/>
              <a:t>/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41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revised </a:t>
            </a:r>
            <a:r>
              <a:rPr lang="en-US" dirty="0"/>
              <a:t>L</a:t>
            </a:r>
            <a:r>
              <a:rPr lang="en-US" dirty="0" smtClean="0"/>
              <a:t>ocal Cache Management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Perform top-down local cache construction</a:t>
            </a:r>
          </a:p>
          <a:p>
            <a:r>
              <a:rPr lang="en-US" dirty="0" smtClean="0"/>
              <a:t>Add a data object to the local cache of each certificate</a:t>
            </a:r>
          </a:p>
          <a:p>
            <a:pPr lvl="1"/>
            <a:r>
              <a:rPr lang="en-US" dirty="0" smtClean="0"/>
              <a:t>This object holds the intersection of the resources listed in the associated certificate and the resources in the data object associated with the “parent” certificate</a:t>
            </a:r>
          </a:p>
          <a:p>
            <a:r>
              <a:rPr lang="en-US" dirty="0" smtClean="0"/>
              <a:t>Use the resources in the associated data object instead of the resources listed in the certificate in all cases where “resources certified by this certificate” are used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17</a:t>
            </a:fld>
            <a:r>
              <a:rPr lang="en-US" dirty="0"/>
              <a:t>/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38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Alternate RPKI Validation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4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This alternative approach:</a:t>
            </a:r>
          </a:p>
          <a:p>
            <a:pPr marL="400050" lvl="1" indent="0">
              <a:buNone/>
            </a:pPr>
            <a:r>
              <a:rPr lang="en-US" dirty="0" smtClean="0"/>
              <a:t>For a certificate to be “valid” </a:t>
            </a:r>
            <a:r>
              <a:rPr lang="en-US" dirty="0" smtClean="0">
                <a:solidFill>
                  <a:srgbClr val="FF0000"/>
                </a:solidFill>
              </a:rPr>
              <a:t>for a given Internet Number Resource</a:t>
            </a:r>
            <a:r>
              <a:rPr lang="en-US" dirty="0" smtClean="0"/>
              <a:t>:</a:t>
            </a:r>
          </a:p>
          <a:p>
            <a:pPr marL="800100" lvl="2" indent="0">
              <a:buNone/>
            </a:pPr>
            <a:r>
              <a:rPr lang="en-US" dirty="0" smtClean="0"/>
              <a:t>the certificate must satisfy a number of criteria,</a:t>
            </a:r>
          </a:p>
          <a:p>
            <a:pPr marL="1257300" lvl="3" indent="0">
              <a:buNone/>
            </a:pPr>
            <a:r>
              <a:rPr lang="en-US" dirty="0" smtClean="0"/>
              <a:t>Syntax correctness, validity dates,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and there must exist an ordered sequence of certificates (1..n)</a:t>
            </a:r>
          </a:p>
          <a:p>
            <a:pPr marL="800100" lvl="2" indent="0">
              <a:buNone/>
            </a:pPr>
            <a:r>
              <a:rPr lang="en-US" dirty="0"/>
              <a:t>w</a:t>
            </a:r>
            <a:r>
              <a:rPr lang="en-US" dirty="0" smtClean="0"/>
              <a:t>here:</a:t>
            </a:r>
          </a:p>
          <a:p>
            <a:pPr lvl="3" indent="-342900"/>
            <a:r>
              <a:rPr lang="en-US" dirty="0" smtClean="0"/>
              <a:t>Certificate 1 is issued by a trust anchor</a:t>
            </a:r>
          </a:p>
          <a:p>
            <a:pPr lvl="3" indent="-342900"/>
            <a:r>
              <a:rPr lang="en-US" dirty="0" smtClean="0"/>
              <a:t>Certificate x’s Subject Name value matches Certificate x+1’s Issuer Name value</a:t>
            </a:r>
          </a:p>
          <a:p>
            <a:pPr lvl="3" indent="-342900"/>
            <a:r>
              <a:rPr lang="en-US" dirty="0"/>
              <a:t>The resources in the INR extensions </a:t>
            </a:r>
            <a:r>
              <a:rPr lang="en-US" dirty="0" smtClean="0"/>
              <a:t>of Certificate x </a:t>
            </a:r>
            <a:r>
              <a:rPr lang="en-US" dirty="0" smtClean="0">
                <a:solidFill>
                  <a:srgbClr val="FF0000"/>
                </a:solidFill>
              </a:rPr>
              <a:t>must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subsume” the given Internet Number Resource</a:t>
            </a:r>
          </a:p>
          <a:p>
            <a:pPr lvl="3" indent="-342900"/>
            <a:r>
              <a:rPr lang="en-US" dirty="0" smtClean="0"/>
              <a:t>Certificate ‘n’ is the certificate to be validated</a:t>
            </a:r>
          </a:p>
          <a:p>
            <a:pPr lvl="3" indent="-342900"/>
            <a:r>
              <a:rPr lang="en-US" dirty="0" smtClean="0"/>
              <a:t>Certificates 1 through n-1 are also “valid” according to this same criteria</a:t>
            </a:r>
          </a:p>
        </p:txBody>
      </p:sp>
      <p:sp>
        <p:nvSpPr>
          <p:cNvPr id="8" name="Oval 7"/>
          <p:cNvSpPr/>
          <p:nvPr/>
        </p:nvSpPr>
        <p:spPr>
          <a:xfrm>
            <a:off x="6371026" y="6349008"/>
            <a:ext cx="432986" cy="432986"/>
          </a:xfrm>
          <a:prstGeom prst="ellipse">
            <a:avLst/>
          </a:prstGeom>
          <a:solidFill>
            <a:srgbClr val="BADFC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20" idx="0"/>
            <a:endCxn id="8" idx="0"/>
          </p:cNvCxnSpPr>
          <p:nvPr/>
        </p:nvCxnSpPr>
        <p:spPr>
          <a:xfrm>
            <a:off x="5436421" y="6009975"/>
            <a:ext cx="1151098" cy="33903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0" idx="4"/>
            <a:endCxn id="8" idx="4"/>
          </p:cNvCxnSpPr>
          <p:nvPr/>
        </p:nvCxnSpPr>
        <p:spPr>
          <a:xfrm>
            <a:off x="5436421" y="6442961"/>
            <a:ext cx="1151098" cy="33903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5157631" y="5948705"/>
            <a:ext cx="555526" cy="555526"/>
            <a:chOff x="5157631" y="5948705"/>
            <a:chExt cx="555526" cy="555526"/>
          </a:xfrm>
        </p:grpSpPr>
        <p:sp>
          <p:nvSpPr>
            <p:cNvPr id="7" name="Oval 6"/>
            <p:cNvSpPr/>
            <p:nvPr/>
          </p:nvSpPr>
          <p:spPr>
            <a:xfrm>
              <a:off x="5157631" y="5948705"/>
              <a:ext cx="555526" cy="555526"/>
            </a:xfrm>
            <a:prstGeom prst="ellipse">
              <a:avLst/>
            </a:prstGeom>
            <a:solidFill>
              <a:srgbClr val="A5D8D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219928" y="6009975"/>
              <a:ext cx="432986" cy="432986"/>
            </a:xfrm>
            <a:prstGeom prst="ellipse">
              <a:avLst/>
            </a:prstGeom>
            <a:solidFill>
              <a:srgbClr val="FFFFFF">
                <a:alpha val="29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741240" y="5887436"/>
            <a:ext cx="678065" cy="678065"/>
            <a:chOff x="2640842" y="5844888"/>
            <a:chExt cx="678065" cy="678065"/>
          </a:xfrm>
        </p:grpSpPr>
        <p:sp>
          <p:nvSpPr>
            <p:cNvPr id="6" name="Oval 5"/>
            <p:cNvSpPr/>
            <p:nvPr/>
          </p:nvSpPr>
          <p:spPr>
            <a:xfrm>
              <a:off x="2640842" y="5844888"/>
              <a:ext cx="678065" cy="678065"/>
            </a:xfrm>
            <a:prstGeom prst="ellipse">
              <a:avLst/>
            </a:prstGeom>
            <a:solidFill>
              <a:srgbClr val="45CACD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743138" y="5977782"/>
              <a:ext cx="432986" cy="432986"/>
            </a:xfrm>
            <a:prstGeom prst="ellipse">
              <a:avLst/>
            </a:prstGeom>
            <a:solidFill>
              <a:srgbClr val="FFFFFF">
                <a:alpha val="29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76634" y="5814634"/>
            <a:ext cx="823668" cy="823668"/>
            <a:chOff x="3821920" y="5756679"/>
            <a:chExt cx="823668" cy="823668"/>
          </a:xfrm>
        </p:grpSpPr>
        <p:sp>
          <p:nvSpPr>
            <p:cNvPr id="5" name="Oval 4"/>
            <p:cNvSpPr/>
            <p:nvPr/>
          </p:nvSpPr>
          <p:spPr>
            <a:xfrm>
              <a:off x="3821920" y="5756679"/>
              <a:ext cx="823668" cy="823668"/>
            </a:xfrm>
            <a:prstGeom prst="ellipse">
              <a:avLst/>
            </a:prstGeom>
            <a:solidFill>
              <a:srgbClr val="43A0CD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212602" y="5890750"/>
              <a:ext cx="432986" cy="432986"/>
            </a:xfrm>
            <a:prstGeom prst="ellipse">
              <a:avLst/>
            </a:prstGeom>
            <a:solidFill>
              <a:srgbClr val="FFFFFF">
                <a:alpha val="29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303500" y="5736263"/>
            <a:ext cx="980411" cy="980411"/>
            <a:chOff x="1303500" y="5736263"/>
            <a:chExt cx="980411" cy="980411"/>
          </a:xfrm>
        </p:grpSpPr>
        <p:sp>
          <p:nvSpPr>
            <p:cNvPr id="4" name="Oval 3"/>
            <p:cNvSpPr/>
            <p:nvPr/>
          </p:nvSpPr>
          <p:spPr>
            <a:xfrm>
              <a:off x="1303500" y="5736263"/>
              <a:ext cx="980411" cy="980411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406122" y="5977782"/>
              <a:ext cx="432986" cy="432986"/>
            </a:xfrm>
            <a:prstGeom prst="ellipse">
              <a:avLst/>
            </a:prstGeom>
            <a:solidFill>
              <a:srgbClr val="FFFFFF">
                <a:alpha val="29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/>
          <p:cNvCxnSpPr>
            <a:stCxn id="24" idx="0"/>
            <a:endCxn id="8" idx="0"/>
          </p:cNvCxnSpPr>
          <p:nvPr/>
        </p:nvCxnSpPr>
        <p:spPr>
          <a:xfrm>
            <a:off x="4483809" y="5948705"/>
            <a:ext cx="2103710" cy="40030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3" idx="0"/>
            <a:endCxn id="8" idx="0"/>
          </p:cNvCxnSpPr>
          <p:nvPr/>
        </p:nvCxnSpPr>
        <p:spPr>
          <a:xfrm>
            <a:off x="3060029" y="6020330"/>
            <a:ext cx="3527490" cy="328678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5" idx="0"/>
            <a:endCxn id="8" idx="0"/>
          </p:cNvCxnSpPr>
          <p:nvPr/>
        </p:nvCxnSpPr>
        <p:spPr>
          <a:xfrm>
            <a:off x="1622615" y="5977782"/>
            <a:ext cx="4964904" cy="371226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4" idx="4"/>
            <a:endCxn id="8" idx="4"/>
          </p:cNvCxnSpPr>
          <p:nvPr/>
        </p:nvCxnSpPr>
        <p:spPr>
          <a:xfrm>
            <a:off x="4483809" y="6381691"/>
            <a:ext cx="2103710" cy="40030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3" idx="4"/>
            <a:endCxn id="8" idx="4"/>
          </p:cNvCxnSpPr>
          <p:nvPr/>
        </p:nvCxnSpPr>
        <p:spPr>
          <a:xfrm>
            <a:off x="3060029" y="6453316"/>
            <a:ext cx="3527490" cy="328678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5" idx="4"/>
            <a:endCxn id="8" idx="4"/>
          </p:cNvCxnSpPr>
          <p:nvPr/>
        </p:nvCxnSpPr>
        <p:spPr>
          <a:xfrm>
            <a:off x="1622615" y="6410768"/>
            <a:ext cx="4964904" cy="371226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18</a:t>
            </a:fld>
            <a:r>
              <a:rPr lang="en-US" dirty="0"/>
              <a:t>/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80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 smtClean="0"/>
              <a:t>This approach provides a higher degree of robustness to the RPKI system and can simplify the mapping of multiple allocation registries into equivalent certificates</a:t>
            </a:r>
          </a:p>
          <a:p>
            <a:pPr marL="0" indent="0">
              <a:spcBef>
                <a:spcPts val="900"/>
              </a:spcBef>
              <a:buNone/>
            </a:pPr>
            <a:endParaRPr lang="en-US" dirty="0" smtClean="0"/>
          </a:p>
          <a:p>
            <a:pPr>
              <a:spcBef>
                <a:spcPts val="900"/>
              </a:spcBef>
            </a:pPr>
            <a:r>
              <a:rPr lang="en-US" dirty="0" smtClean="0"/>
              <a:t>Examples: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Holders of resources can use a single certificate to describe the entirety of their resource holdings (or not, as </a:t>
            </a:r>
            <a:r>
              <a:rPr lang="en-US" dirty="0" smtClean="0"/>
              <a:t>it would be effectively </a:t>
            </a:r>
            <a:r>
              <a:rPr lang="en-US" dirty="0" smtClean="0"/>
              <a:t>a choice available to the resource holder)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Changes in resource holdings </a:t>
            </a:r>
            <a:r>
              <a:rPr lang="en-US" dirty="0" smtClean="0"/>
              <a:t>would need </a:t>
            </a:r>
            <a:r>
              <a:rPr lang="en-US" dirty="0" smtClean="0"/>
              <a:t>not be synchronized across CAs, as the only aspect of potential disruption is the resource that is being moved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Local Trust Anchors </a:t>
            </a:r>
            <a:r>
              <a:rPr lang="en-US" dirty="0" smtClean="0"/>
              <a:t>could </a:t>
            </a:r>
            <a:r>
              <a:rPr lang="en-US" dirty="0" smtClean="0"/>
              <a:t>be used to refer to specific resource sets without additional support mechanisms</a:t>
            </a:r>
          </a:p>
          <a:p>
            <a:pPr lvl="1">
              <a:spcBef>
                <a:spcPts val="9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19</a:t>
            </a:fld>
            <a:r>
              <a:rPr lang="en-US" dirty="0"/>
              <a:t>/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4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current model of validation, when applied to the RIR model of resource distribution, has lead us to an intricate system of multiple certificates with complex transitional states with a high degree of fragility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consequences of INR inconsistencies at points that are high in the RPKI hierarchy include the potential for catastrophically large routing failures though unintentional certificate invalidation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/>
              <a:t>D</a:t>
            </a:r>
            <a:r>
              <a:rPr lang="en-US" sz="2400" dirty="0" smtClean="0"/>
              <a:t>emanding persistent absolute perfection from our certificate management systems has its elements of risk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Is it possible to think about  removing some aspects of this complexity within the RPKI framework, and also reducing the scope of consequential damage of certificate INR mismatch?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2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RPKI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3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RFC3779:</a:t>
            </a:r>
          </a:p>
          <a:p>
            <a:pPr marL="400050" lvl="1" indent="0">
              <a:buNone/>
            </a:pPr>
            <a:r>
              <a:rPr lang="en-US" dirty="0" smtClean="0"/>
              <a:t>For a certificate to be “valid”:</a:t>
            </a:r>
          </a:p>
          <a:p>
            <a:pPr marL="800100" lvl="2" indent="0">
              <a:buNone/>
            </a:pPr>
            <a:r>
              <a:rPr lang="en-US" dirty="0" smtClean="0"/>
              <a:t>the certificate must satisfy a number of criteria,</a:t>
            </a:r>
          </a:p>
          <a:p>
            <a:pPr marL="1257300" lvl="3" indent="0">
              <a:buNone/>
            </a:pPr>
            <a:r>
              <a:rPr lang="en-US" dirty="0" smtClean="0"/>
              <a:t>Syntax correctness, validity dates,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and there must exist an ordered sequence of certificates (1..n)</a:t>
            </a:r>
          </a:p>
          <a:p>
            <a:pPr marL="800100" lvl="2" indent="0">
              <a:buNone/>
            </a:pPr>
            <a:r>
              <a:rPr lang="en-US" dirty="0"/>
              <a:t>w</a:t>
            </a:r>
            <a:r>
              <a:rPr lang="en-US" dirty="0" smtClean="0"/>
              <a:t>here:</a:t>
            </a:r>
          </a:p>
          <a:p>
            <a:pPr lvl="3" indent="-342900"/>
            <a:r>
              <a:rPr lang="en-US" dirty="0" smtClean="0"/>
              <a:t>Certificate 1 is issued by a trust anchor</a:t>
            </a:r>
          </a:p>
          <a:p>
            <a:pPr lvl="3" indent="-342900"/>
            <a:r>
              <a:rPr lang="en-US" dirty="0" smtClean="0"/>
              <a:t>Certificate x’s Subject Name value matches Certificate x+1’s Issuer Name value</a:t>
            </a:r>
          </a:p>
          <a:p>
            <a:pPr lvl="3" indent="-342900"/>
            <a:r>
              <a:rPr lang="en-US" dirty="0"/>
              <a:t>The resources in the INR extensions </a:t>
            </a:r>
            <a:r>
              <a:rPr lang="en-US" dirty="0" smtClean="0"/>
              <a:t>of Certificate x+1 must </a:t>
            </a:r>
            <a:r>
              <a:rPr lang="en-US" dirty="0"/>
              <a:t>be “subsumed” by the INR extensions listed in </a:t>
            </a:r>
            <a:r>
              <a:rPr lang="en-US" dirty="0" smtClean="0"/>
              <a:t>Certificate x</a:t>
            </a:r>
          </a:p>
          <a:p>
            <a:pPr lvl="3" indent="-342900"/>
            <a:r>
              <a:rPr lang="en-US" dirty="0" smtClean="0"/>
              <a:t>Certificate ‘n’ is the certificate to be validated</a:t>
            </a:r>
          </a:p>
          <a:p>
            <a:pPr lvl="3" indent="-342900"/>
            <a:r>
              <a:rPr lang="en-US" dirty="0" smtClean="0"/>
              <a:t>Certificates 1 through n-1 are also “valid” according to this same criteria</a:t>
            </a:r>
          </a:p>
        </p:txBody>
      </p:sp>
      <p:sp>
        <p:nvSpPr>
          <p:cNvPr id="6" name="Oval 5"/>
          <p:cNvSpPr/>
          <p:nvPr/>
        </p:nvSpPr>
        <p:spPr>
          <a:xfrm>
            <a:off x="1303500" y="5736263"/>
            <a:ext cx="980411" cy="980411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41240" y="5814634"/>
            <a:ext cx="823668" cy="823668"/>
          </a:xfrm>
          <a:prstGeom prst="ellipse">
            <a:avLst/>
          </a:prstGeom>
          <a:solidFill>
            <a:srgbClr val="43A0C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22237" y="5887436"/>
            <a:ext cx="678065" cy="678065"/>
          </a:xfrm>
          <a:prstGeom prst="ellipse">
            <a:avLst/>
          </a:prstGeom>
          <a:solidFill>
            <a:srgbClr val="45CACD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57631" y="5948705"/>
            <a:ext cx="555526" cy="555526"/>
          </a:xfrm>
          <a:prstGeom prst="ellipse">
            <a:avLst/>
          </a:prstGeom>
          <a:solidFill>
            <a:srgbClr val="A5D8D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0487" y="6009975"/>
            <a:ext cx="432986" cy="432986"/>
          </a:xfrm>
          <a:prstGeom prst="ellipse">
            <a:avLst/>
          </a:prstGeom>
          <a:solidFill>
            <a:srgbClr val="BADFC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5424254" y="6020330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424254" y="6410768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72479" y="5948705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57764" y="6502145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62372" y="5897025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73513" y="6565425"/>
            <a:ext cx="951586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82834" y="6639845"/>
            <a:ext cx="1280027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834696" y="5823065"/>
            <a:ext cx="1280027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389605" y="5814634"/>
            <a:ext cx="823668" cy="823668"/>
          </a:xfrm>
          <a:prstGeom prst="ellipse">
            <a:avLst/>
          </a:prstGeom>
          <a:solidFill>
            <a:srgbClr val="FFFFFF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26576" y="5887436"/>
            <a:ext cx="678065" cy="678065"/>
          </a:xfrm>
          <a:prstGeom prst="ellipse">
            <a:avLst/>
          </a:prstGeom>
          <a:solidFill>
            <a:srgbClr val="FFFFFF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84521" y="5948705"/>
            <a:ext cx="555526" cy="555526"/>
          </a:xfrm>
          <a:prstGeom prst="ellipse">
            <a:avLst/>
          </a:prstGeom>
          <a:solidFill>
            <a:srgbClr val="FFFFFF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19928" y="6009975"/>
            <a:ext cx="432986" cy="432986"/>
          </a:xfrm>
          <a:prstGeom prst="ellipse">
            <a:avLst/>
          </a:prstGeom>
          <a:solidFill>
            <a:srgbClr val="FFFFFF">
              <a:alpha val="2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3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3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Valid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4095" y="2116666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AS64996-AS65000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5924" y="3623733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AS64996-AS65000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55608" y="4849371"/>
            <a:ext cx="186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5860182" y="1258809"/>
            <a:ext cx="1221096" cy="3565293"/>
          </a:xfrm>
          <a:custGeom>
            <a:avLst/>
            <a:gdLst>
              <a:gd name="connsiteX0" fmla="*/ 0 w 1221096"/>
              <a:gd name="connsiteY0" fmla="*/ 0 h 3565293"/>
              <a:gd name="connsiteX1" fmla="*/ 1192090 w 1221096"/>
              <a:gd name="connsiteY1" fmla="*/ 1648705 h 3565293"/>
              <a:gd name="connsiteX2" fmla="*/ 846718 w 1221096"/>
              <a:gd name="connsiteY2" fmla="*/ 3497928 h 3565293"/>
              <a:gd name="connsiteX3" fmla="*/ 768731 w 1221096"/>
              <a:gd name="connsiteY3" fmla="*/ 3186010 h 3565293"/>
              <a:gd name="connsiteX4" fmla="*/ 802154 w 1221096"/>
              <a:gd name="connsiteY4" fmla="*/ 3564767 h 3565293"/>
              <a:gd name="connsiteX5" fmla="*/ 1147526 w 1221096"/>
              <a:gd name="connsiteY5" fmla="*/ 3275130 h 356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1096" h="3565293">
                <a:moveTo>
                  <a:pt x="0" y="0"/>
                </a:moveTo>
                <a:cubicBezTo>
                  <a:pt x="525485" y="532858"/>
                  <a:pt x="1050970" y="1065717"/>
                  <a:pt x="1192090" y="1648705"/>
                </a:cubicBezTo>
                <a:cubicBezTo>
                  <a:pt x="1333210" y="2231693"/>
                  <a:pt x="917278" y="3241710"/>
                  <a:pt x="846718" y="3497928"/>
                </a:cubicBezTo>
                <a:cubicBezTo>
                  <a:pt x="776158" y="3754146"/>
                  <a:pt x="776158" y="3174870"/>
                  <a:pt x="768731" y="3186010"/>
                </a:cubicBezTo>
                <a:cubicBezTo>
                  <a:pt x="761304" y="3197150"/>
                  <a:pt x="739022" y="3549914"/>
                  <a:pt x="802154" y="3564767"/>
                </a:cubicBezTo>
                <a:cubicBezTo>
                  <a:pt x="865286" y="3579620"/>
                  <a:pt x="1147526" y="3275130"/>
                  <a:pt x="1147526" y="32751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4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6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not</a:t>
            </a:r>
            <a:r>
              <a:rPr lang="en-US" baseline="0" dirty="0" smtClean="0"/>
              <a:t> Valid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095" y="2116666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AS64996-AS65000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AS64996-AS65011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55608" y="4849371"/>
            <a:ext cx="186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5860182" y="1258809"/>
            <a:ext cx="1221096" cy="3565293"/>
          </a:xfrm>
          <a:custGeom>
            <a:avLst/>
            <a:gdLst>
              <a:gd name="connsiteX0" fmla="*/ 0 w 1221096"/>
              <a:gd name="connsiteY0" fmla="*/ 0 h 3565293"/>
              <a:gd name="connsiteX1" fmla="*/ 1192090 w 1221096"/>
              <a:gd name="connsiteY1" fmla="*/ 1648705 h 3565293"/>
              <a:gd name="connsiteX2" fmla="*/ 846718 w 1221096"/>
              <a:gd name="connsiteY2" fmla="*/ 3497928 h 3565293"/>
              <a:gd name="connsiteX3" fmla="*/ 768731 w 1221096"/>
              <a:gd name="connsiteY3" fmla="*/ 3186010 h 3565293"/>
              <a:gd name="connsiteX4" fmla="*/ 802154 w 1221096"/>
              <a:gd name="connsiteY4" fmla="*/ 3564767 h 3565293"/>
              <a:gd name="connsiteX5" fmla="*/ 1147526 w 1221096"/>
              <a:gd name="connsiteY5" fmla="*/ 3275130 h 356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1096" h="3565293">
                <a:moveTo>
                  <a:pt x="0" y="0"/>
                </a:moveTo>
                <a:cubicBezTo>
                  <a:pt x="525485" y="532858"/>
                  <a:pt x="1050970" y="1065717"/>
                  <a:pt x="1192090" y="1648705"/>
                </a:cubicBezTo>
                <a:cubicBezTo>
                  <a:pt x="1333210" y="2231693"/>
                  <a:pt x="917278" y="3241710"/>
                  <a:pt x="846718" y="3497928"/>
                </a:cubicBezTo>
                <a:cubicBezTo>
                  <a:pt x="776158" y="3754146"/>
                  <a:pt x="776158" y="3174870"/>
                  <a:pt x="768731" y="3186010"/>
                </a:cubicBezTo>
                <a:cubicBezTo>
                  <a:pt x="761304" y="3197150"/>
                  <a:pt x="739022" y="3549914"/>
                  <a:pt x="802154" y="3564767"/>
                </a:cubicBezTo>
                <a:cubicBezTo>
                  <a:pt x="865286" y="3579620"/>
                  <a:pt x="1147526" y="3275130"/>
                  <a:pt x="1147526" y="32751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5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6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498"/>
            <a:ext cx="8229600" cy="1143000"/>
          </a:xfrm>
        </p:spPr>
        <p:txBody>
          <a:bodyPr/>
          <a:lstStyle/>
          <a:p>
            <a:r>
              <a:rPr lang="en-US" dirty="0" smtClean="0"/>
              <a:t>This is not</a:t>
            </a:r>
            <a:r>
              <a:rPr lang="en-US" baseline="0" dirty="0" smtClean="0"/>
              <a:t> Valid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2177758" y="487921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384310" y="3498248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69910" y="1918610"/>
            <a:ext cx="4577850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74095" y="2116666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AS64996-AS65000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5924" y="3623733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B</a:t>
            </a:r>
          </a:p>
          <a:p>
            <a:r>
              <a:rPr lang="en-US" dirty="0" smtClean="0"/>
              <a:t>Subject: C</a:t>
            </a:r>
          </a:p>
          <a:p>
            <a:r>
              <a:rPr lang="en-US" dirty="0" smtClean="0"/>
              <a:t>Resources: 192.0.2.0/25, AS64996-AS65011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73086" y="5034037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C</a:t>
            </a:r>
          </a:p>
          <a:p>
            <a:r>
              <a:rPr lang="en-US" dirty="0" smtClean="0"/>
              <a:t>Subject: D</a:t>
            </a:r>
          </a:p>
          <a:p>
            <a:r>
              <a:rPr lang="en-US" dirty="0" smtClean="0"/>
              <a:t>Resources: 192.0.2.0/25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458038" y="3156857"/>
            <a:ext cx="969200" cy="1088572"/>
          </a:xfrm>
          <a:custGeom>
            <a:avLst/>
            <a:gdLst>
              <a:gd name="connsiteX0" fmla="*/ 969200 w 969200"/>
              <a:gd name="connsiteY0" fmla="*/ 0 h 1088572"/>
              <a:gd name="connsiteX1" fmla="*/ 1581 w 969200"/>
              <a:gd name="connsiteY1" fmla="*/ 423333 h 1088572"/>
              <a:gd name="connsiteX2" fmla="*/ 739391 w 969200"/>
              <a:gd name="connsiteY2" fmla="*/ 919238 h 1088572"/>
              <a:gd name="connsiteX3" fmla="*/ 642629 w 969200"/>
              <a:gd name="connsiteY3" fmla="*/ 749905 h 1088572"/>
              <a:gd name="connsiteX4" fmla="*/ 751486 w 969200"/>
              <a:gd name="connsiteY4" fmla="*/ 943429 h 1088572"/>
              <a:gd name="connsiteX5" fmla="*/ 545867 w 969200"/>
              <a:gd name="connsiteY5" fmla="*/ 1088572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9200" h="1088572">
                <a:moveTo>
                  <a:pt x="969200" y="0"/>
                </a:moveTo>
                <a:cubicBezTo>
                  <a:pt x="504541" y="135063"/>
                  <a:pt x="39882" y="270127"/>
                  <a:pt x="1581" y="423333"/>
                </a:cubicBezTo>
                <a:cubicBezTo>
                  <a:pt x="-36720" y="576539"/>
                  <a:pt x="632550" y="864809"/>
                  <a:pt x="739391" y="919238"/>
                </a:cubicBezTo>
                <a:cubicBezTo>
                  <a:pt x="846232" y="973667"/>
                  <a:pt x="640613" y="745873"/>
                  <a:pt x="642629" y="749905"/>
                </a:cubicBezTo>
                <a:cubicBezTo>
                  <a:pt x="644645" y="753937"/>
                  <a:pt x="767613" y="886985"/>
                  <a:pt x="751486" y="943429"/>
                </a:cubicBezTo>
                <a:cubicBezTo>
                  <a:pt x="735359" y="999873"/>
                  <a:pt x="545867" y="1088572"/>
                  <a:pt x="545867" y="108857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413896" y="4777619"/>
            <a:ext cx="714881" cy="858762"/>
          </a:xfrm>
          <a:custGeom>
            <a:avLst/>
            <a:gdLst>
              <a:gd name="connsiteX0" fmla="*/ 533437 w 714881"/>
              <a:gd name="connsiteY0" fmla="*/ 0 h 858762"/>
              <a:gd name="connsiteX1" fmla="*/ 1247 w 714881"/>
              <a:gd name="connsiteY1" fmla="*/ 411238 h 858762"/>
              <a:gd name="connsiteX2" fmla="*/ 666485 w 714881"/>
              <a:gd name="connsiteY2" fmla="*/ 762000 h 858762"/>
              <a:gd name="connsiteX3" fmla="*/ 509247 w 714881"/>
              <a:gd name="connsiteY3" fmla="*/ 628952 h 858762"/>
              <a:gd name="connsiteX4" fmla="*/ 714866 w 714881"/>
              <a:gd name="connsiteY4" fmla="*/ 798286 h 858762"/>
              <a:gd name="connsiteX5" fmla="*/ 497152 w 714881"/>
              <a:gd name="connsiteY5" fmla="*/ 858762 h 858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881" h="858762">
                <a:moveTo>
                  <a:pt x="533437" y="0"/>
                </a:moveTo>
                <a:cubicBezTo>
                  <a:pt x="256254" y="142119"/>
                  <a:pt x="-20928" y="284238"/>
                  <a:pt x="1247" y="411238"/>
                </a:cubicBezTo>
                <a:cubicBezTo>
                  <a:pt x="23422" y="538238"/>
                  <a:pt x="581818" y="725714"/>
                  <a:pt x="666485" y="762000"/>
                </a:cubicBezTo>
                <a:cubicBezTo>
                  <a:pt x="751152" y="798286"/>
                  <a:pt x="501184" y="622905"/>
                  <a:pt x="509247" y="628952"/>
                </a:cubicBezTo>
                <a:cubicBezTo>
                  <a:pt x="517310" y="634999"/>
                  <a:pt x="716882" y="759984"/>
                  <a:pt x="714866" y="798286"/>
                </a:cubicBezTo>
                <a:cubicBezTo>
                  <a:pt x="712850" y="836588"/>
                  <a:pt x="497152" y="858762"/>
                  <a:pt x="497152" y="858762"/>
                </a:cubicBezTo>
              </a:path>
            </a:pathLst>
          </a:cu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35255" y="1563756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Local Trust Anchor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55608" y="4849371"/>
            <a:ext cx="1869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Certificate being</a:t>
            </a:r>
          </a:p>
          <a:p>
            <a:r>
              <a:rPr lang="en-US" dirty="0" smtClean="0"/>
              <a:t>Tested for validity</a:t>
            </a:r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5860182" y="1258809"/>
            <a:ext cx="1221096" cy="3565293"/>
          </a:xfrm>
          <a:custGeom>
            <a:avLst/>
            <a:gdLst>
              <a:gd name="connsiteX0" fmla="*/ 0 w 1221096"/>
              <a:gd name="connsiteY0" fmla="*/ 0 h 3565293"/>
              <a:gd name="connsiteX1" fmla="*/ 1192090 w 1221096"/>
              <a:gd name="connsiteY1" fmla="*/ 1648705 h 3565293"/>
              <a:gd name="connsiteX2" fmla="*/ 846718 w 1221096"/>
              <a:gd name="connsiteY2" fmla="*/ 3497928 h 3565293"/>
              <a:gd name="connsiteX3" fmla="*/ 768731 w 1221096"/>
              <a:gd name="connsiteY3" fmla="*/ 3186010 h 3565293"/>
              <a:gd name="connsiteX4" fmla="*/ 802154 w 1221096"/>
              <a:gd name="connsiteY4" fmla="*/ 3564767 h 3565293"/>
              <a:gd name="connsiteX5" fmla="*/ 1147526 w 1221096"/>
              <a:gd name="connsiteY5" fmla="*/ 3275130 h 3565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1096" h="3565293">
                <a:moveTo>
                  <a:pt x="0" y="0"/>
                </a:moveTo>
                <a:cubicBezTo>
                  <a:pt x="525485" y="532858"/>
                  <a:pt x="1050970" y="1065717"/>
                  <a:pt x="1192090" y="1648705"/>
                </a:cubicBezTo>
                <a:cubicBezTo>
                  <a:pt x="1333210" y="2231693"/>
                  <a:pt x="917278" y="3241710"/>
                  <a:pt x="846718" y="3497928"/>
                </a:cubicBezTo>
                <a:cubicBezTo>
                  <a:pt x="776158" y="3754146"/>
                  <a:pt x="776158" y="3174870"/>
                  <a:pt x="768731" y="3186010"/>
                </a:cubicBezTo>
                <a:cubicBezTo>
                  <a:pt x="761304" y="3197150"/>
                  <a:pt x="739022" y="3549914"/>
                  <a:pt x="802154" y="3564767"/>
                </a:cubicBezTo>
                <a:cubicBezTo>
                  <a:pt x="865286" y="3579620"/>
                  <a:pt x="1147526" y="3275130"/>
                  <a:pt x="1147526" y="32751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026349" y="2517617"/>
            <a:ext cx="2357517" cy="710776"/>
          </a:xfrm>
          <a:custGeom>
            <a:avLst/>
            <a:gdLst>
              <a:gd name="connsiteX0" fmla="*/ 2098525 w 2357517"/>
              <a:gd name="connsiteY0" fmla="*/ 256218 h 710776"/>
              <a:gd name="connsiteX1" fmla="*/ 427370 w 2357517"/>
              <a:gd name="connsiteY1" fmla="*/ 122539 h 710776"/>
              <a:gd name="connsiteX2" fmla="*/ 137703 w 2357517"/>
              <a:gd name="connsiteY2" fmla="*/ 490156 h 710776"/>
              <a:gd name="connsiteX3" fmla="*/ 2310204 w 2357517"/>
              <a:gd name="connsiteY3" fmla="*/ 690674 h 710776"/>
              <a:gd name="connsiteX4" fmla="*/ 1686306 w 2357517"/>
              <a:gd name="connsiteY4" fmla="*/ 0 h 71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517" h="710776">
                <a:moveTo>
                  <a:pt x="2098525" y="256218"/>
                </a:moveTo>
                <a:cubicBezTo>
                  <a:pt x="1426349" y="169883"/>
                  <a:pt x="754174" y="83549"/>
                  <a:pt x="427370" y="122539"/>
                </a:cubicBezTo>
                <a:cubicBezTo>
                  <a:pt x="100566" y="161529"/>
                  <a:pt x="-176103" y="395467"/>
                  <a:pt x="137703" y="490156"/>
                </a:cubicBezTo>
                <a:cubicBezTo>
                  <a:pt x="451509" y="584845"/>
                  <a:pt x="2052104" y="772367"/>
                  <a:pt x="2310204" y="690674"/>
                </a:cubicBezTo>
                <a:cubicBezTo>
                  <a:pt x="2568304" y="608981"/>
                  <a:pt x="1686306" y="0"/>
                  <a:pt x="1686306" y="0"/>
                </a:cubicBezTo>
              </a:path>
            </a:pathLst>
          </a:custGeom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769223" y="3950277"/>
            <a:ext cx="2357517" cy="710776"/>
          </a:xfrm>
          <a:custGeom>
            <a:avLst/>
            <a:gdLst>
              <a:gd name="connsiteX0" fmla="*/ 2098525 w 2357517"/>
              <a:gd name="connsiteY0" fmla="*/ 256218 h 710776"/>
              <a:gd name="connsiteX1" fmla="*/ 427370 w 2357517"/>
              <a:gd name="connsiteY1" fmla="*/ 122539 h 710776"/>
              <a:gd name="connsiteX2" fmla="*/ 137703 w 2357517"/>
              <a:gd name="connsiteY2" fmla="*/ 490156 h 710776"/>
              <a:gd name="connsiteX3" fmla="*/ 2310204 w 2357517"/>
              <a:gd name="connsiteY3" fmla="*/ 690674 h 710776"/>
              <a:gd name="connsiteX4" fmla="*/ 1686306 w 2357517"/>
              <a:gd name="connsiteY4" fmla="*/ 0 h 710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517" h="710776">
                <a:moveTo>
                  <a:pt x="2098525" y="256218"/>
                </a:moveTo>
                <a:cubicBezTo>
                  <a:pt x="1426349" y="169883"/>
                  <a:pt x="754174" y="83549"/>
                  <a:pt x="427370" y="122539"/>
                </a:cubicBezTo>
                <a:cubicBezTo>
                  <a:pt x="100566" y="161529"/>
                  <a:pt x="-176103" y="395467"/>
                  <a:pt x="137703" y="490156"/>
                </a:cubicBezTo>
                <a:cubicBezTo>
                  <a:pt x="451509" y="584845"/>
                  <a:pt x="2052104" y="772367"/>
                  <a:pt x="2310204" y="690674"/>
                </a:cubicBezTo>
                <a:cubicBezTo>
                  <a:pt x="2568304" y="608981"/>
                  <a:pt x="1686306" y="0"/>
                  <a:pt x="1686306" y="0"/>
                </a:cubicBezTo>
              </a:path>
            </a:pathLst>
          </a:custGeom>
          <a:ln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23791" y="3174871"/>
            <a:ext cx="476812" cy="967104"/>
          </a:xfrm>
          <a:custGeom>
            <a:avLst/>
            <a:gdLst>
              <a:gd name="connsiteX0" fmla="*/ 6 w 476812"/>
              <a:gd name="connsiteY0" fmla="*/ 66839 h 967104"/>
              <a:gd name="connsiteX1" fmla="*/ 401083 w 476812"/>
              <a:gd name="connsiteY1" fmla="*/ 935752 h 967104"/>
              <a:gd name="connsiteX2" fmla="*/ 11147 w 476812"/>
              <a:gd name="connsiteY2" fmla="*/ 0 h 967104"/>
              <a:gd name="connsiteX3" fmla="*/ 434506 w 476812"/>
              <a:gd name="connsiteY3" fmla="*/ 935752 h 967104"/>
              <a:gd name="connsiteX4" fmla="*/ 456788 w 476812"/>
              <a:gd name="connsiteY4" fmla="*/ 735233 h 967104"/>
              <a:gd name="connsiteX5" fmla="*/ 389942 w 476812"/>
              <a:gd name="connsiteY5" fmla="*/ 935752 h 967104"/>
              <a:gd name="connsiteX6" fmla="*/ 245108 w 476812"/>
              <a:gd name="connsiteY6" fmla="*/ 846632 h 967104"/>
              <a:gd name="connsiteX7" fmla="*/ 412224 w 476812"/>
              <a:gd name="connsiteY7" fmla="*/ 924612 h 967104"/>
              <a:gd name="connsiteX8" fmla="*/ 6 w 476812"/>
              <a:gd name="connsiteY8" fmla="*/ 66839 h 9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812" h="967104">
                <a:moveTo>
                  <a:pt x="6" y="66839"/>
                </a:moveTo>
                <a:cubicBezTo>
                  <a:pt x="-1851" y="68696"/>
                  <a:pt x="399226" y="946892"/>
                  <a:pt x="401083" y="935752"/>
                </a:cubicBezTo>
                <a:cubicBezTo>
                  <a:pt x="402940" y="924612"/>
                  <a:pt x="5577" y="0"/>
                  <a:pt x="11147" y="0"/>
                </a:cubicBezTo>
                <a:cubicBezTo>
                  <a:pt x="16717" y="0"/>
                  <a:pt x="360232" y="813213"/>
                  <a:pt x="434506" y="935752"/>
                </a:cubicBezTo>
                <a:cubicBezTo>
                  <a:pt x="508780" y="1058291"/>
                  <a:pt x="464215" y="735233"/>
                  <a:pt x="456788" y="735233"/>
                </a:cubicBezTo>
                <a:cubicBezTo>
                  <a:pt x="449361" y="735233"/>
                  <a:pt x="425222" y="917186"/>
                  <a:pt x="389942" y="935752"/>
                </a:cubicBezTo>
                <a:cubicBezTo>
                  <a:pt x="354662" y="954318"/>
                  <a:pt x="241394" y="848489"/>
                  <a:pt x="245108" y="846632"/>
                </a:cubicBezTo>
                <a:cubicBezTo>
                  <a:pt x="248822" y="844775"/>
                  <a:pt x="453074" y="1054577"/>
                  <a:pt x="412224" y="924612"/>
                </a:cubicBezTo>
                <a:cubicBezTo>
                  <a:pt x="371374" y="794647"/>
                  <a:pt x="1863" y="64982"/>
                  <a:pt x="6" y="66839"/>
                </a:cubicBezTo>
                <a:close/>
              </a:path>
            </a:pathLst>
          </a:cu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612386" y="3207954"/>
            <a:ext cx="412218" cy="245415"/>
          </a:xfrm>
          <a:custGeom>
            <a:avLst/>
            <a:gdLst>
              <a:gd name="connsiteX0" fmla="*/ 0 w 412218"/>
              <a:gd name="connsiteY0" fmla="*/ 245415 h 245415"/>
              <a:gd name="connsiteX1" fmla="*/ 55705 w 412218"/>
              <a:gd name="connsiteY1" fmla="*/ 22617 h 245415"/>
              <a:gd name="connsiteX2" fmla="*/ 167116 w 412218"/>
              <a:gd name="connsiteY2" fmla="*/ 22617 h 245415"/>
              <a:gd name="connsiteX3" fmla="*/ 412218 w 412218"/>
              <a:gd name="connsiteY3" fmla="*/ 156295 h 245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218" h="245415">
                <a:moveTo>
                  <a:pt x="0" y="245415"/>
                </a:moveTo>
                <a:cubicBezTo>
                  <a:pt x="13926" y="152582"/>
                  <a:pt x="27852" y="59750"/>
                  <a:pt x="55705" y="22617"/>
                </a:cubicBezTo>
                <a:cubicBezTo>
                  <a:pt x="83558" y="-14516"/>
                  <a:pt x="107697" y="337"/>
                  <a:pt x="167116" y="22617"/>
                </a:cubicBezTo>
                <a:cubicBezTo>
                  <a:pt x="226535" y="44897"/>
                  <a:pt x="412218" y="156295"/>
                  <a:pt x="412218" y="156295"/>
                </a:cubicBezTo>
              </a:path>
            </a:pathLst>
          </a:cu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6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5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e looking at the entire collection of resources in a certificate as an immutable blob when we think about validation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are we doing this?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Are there alternative perspectives?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7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3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-Right Arrow 5"/>
          <p:cNvSpPr/>
          <p:nvPr/>
        </p:nvSpPr>
        <p:spPr>
          <a:xfrm>
            <a:off x="4245674" y="3631607"/>
            <a:ext cx="1512637" cy="1324469"/>
          </a:xfrm>
          <a:prstGeom prst="leftRightArrow">
            <a:avLst>
              <a:gd name="adj1" fmla="val 50000"/>
              <a:gd name="adj2" fmla="val 323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Semantics of an RPKI Certificate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817590" y="2330790"/>
            <a:ext cx="3181067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32647" y="2528846"/>
            <a:ext cx="2975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AS64996-AS64998 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5836298" y="3875690"/>
            <a:ext cx="3265919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51355" y="4073746"/>
            <a:ext cx="2975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AS64999-AS65000 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5969990" y="5435290"/>
            <a:ext cx="2892965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85047" y="5633346"/>
            <a:ext cx="2455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46552" y="3868110"/>
            <a:ext cx="4153616" cy="1201961"/>
          </a:xfrm>
          <a:custGeom>
            <a:avLst/>
            <a:gdLst>
              <a:gd name="connsiteX0" fmla="*/ 50185 w 4577850"/>
              <a:gd name="connsiteY0" fmla="*/ 65009 h 1201961"/>
              <a:gd name="connsiteX1" fmla="*/ 50185 w 4577850"/>
              <a:gd name="connsiteY1" fmla="*/ 1044723 h 1201961"/>
              <a:gd name="connsiteX2" fmla="*/ 74376 w 4577850"/>
              <a:gd name="connsiteY2" fmla="*/ 1153580 h 1201961"/>
              <a:gd name="connsiteX3" fmla="*/ 582376 w 4577850"/>
              <a:gd name="connsiteY3" fmla="*/ 1165676 h 1201961"/>
              <a:gd name="connsiteX4" fmla="*/ 3981138 w 4577850"/>
              <a:gd name="connsiteY4" fmla="*/ 1201961 h 1201961"/>
              <a:gd name="connsiteX5" fmla="*/ 4537519 w 4577850"/>
              <a:gd name="connsiteY5" fmla="*/ 1165676 h 1201961"/>
              <a:gd name="connsiteX6" fmla="*/ 4537519 w 4577850"/>
              <a:gd name="connsiteY6" fmla="*/ 1056819 h 1201961"/>
              <a:gd name="connsiteX7" fmla="*/ 4561709 w 4577850"/>
              <a:gd name="connsiteY7" fmla="*/ 149676 h 1201961"/>
              <a:gd name="connsiteX8" fmla="*/ 4561709 w 4577850"/>
              <a:gd name="connsiteY8" fmla="*/ 77104 h 1201961"/>
              <a:gd name="connsiteX9" fmla="*/ 4440757 w 4577850"/>
              <a:gd name="connsiteY9" fmla="*/ 52914 h 1201961"/>
              <a:gd name="connsiteX10" fmla="*/ 3219138 w 4577850"/>
              <a:gd name="connsiteY10" fmla="*/ 52914 h 1201961"/>
              <a:gd name="connsiteX11" fmla="*/ 715423 w 4577850"/>
              <a:gd name="connsiteY11" fmla="*/ 89200 h 1201961"/>
              <a:gd name="connsiteX12" fmla="*/ 50185 w 4577850"/>
              <a:gd name="connsiteY12" fmla="*/ 65009 h 120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7850" h="1201961">
                <a:moveTo>
                  <a:pt x="50185" y="65009"/>
                </a:moveTo>
                <a:cubicBezTo>
                  <a:pt x="-60688" y="224263"/>
                  <a:pt x="46153" y="863295"/>
                  <a:pt x="50185" y="1044723"/>
                </a:cubicBezTo>
                <a:cubicBezTo>
                  <a:pt x="54217" y="1226151"/>
                  <a:pt x="-14323" y="1133421"/>
                  <a:pt x="74376" y="1153580"/>
                </a:cubicBezTo>
                <a:cubicBezTo>
                  <a:pt x="163075" y="1173739"/>
                  <a:pt x="582376" y="1165676"/>
                  <a:pt x="582376" y="1165676"/>
                </a:cubicBezTo>
                <a:lnTo>
                  <a:pt x="3981138" y="1201961"/>
                </a:lnTo>
                <a:cubicBezTo>
                  <a:pt x="4640328" y="1201961"/>
                  <a:pt x="4444789" y="1189866"/>
                  <a:pt x="4537519" y="1165676"/>
                </a:cubicBezTo>
                <a:cubicBezTo>
                  <a:pt x="4630249" y="1141486"/>
                  <a:pt x="4533487" y="1226152"/>
                  <a:pt x="4537519" y="1056819"/>
                </a:cubicBezTo>
                <a:cubicBezTo>
                  <a:pt x="4541551" y="887486"/>
                  <a:pt x="4557677" y="312962"/>
                  <a:pt x="4561709" y="149676"/>
                </a:cubicBezTo>
                <a:cubicBezTo>
                  <a:pt x="4565741" y="-13610"/>
                  <a:pt x="4581868" y="93231"/>
                  <a:pt x="4561709" y="77104"/>
                </a:cubicBezTo>
                <a:cubicBezTo>
                  <a:pt x="4541550" y="60977"/>
                  <a:pt x="4664519" y="56946"/>
                  <a:pt x="4440757" y="52914"/>
                </a:cubicBezTo>
                <a:cubicBezTo>
                  <a:pt x="4216995" y="48882"/>
                  <a:pt x="3219138" y="52914"/>
                  <a:pt x="3219138" y="52914"/>
                </a:cubicBezTo>
                <a:lnTo>
                  <a:pt x="715423" y="89200"/>
                </a:lnTo>
                <a:cubicBezTo>
                  <a:pt x="179201" y="89200"/>
                  <a:pt x="161058" y="-94245"/>
                  <a:pt x="50185" y="65009"/>
                </a:cubicBezTo>
                <a:close/>
              </a:path>
            </a:pathLst>
          </a:custGeom>
          <a:solidFill>
            <a:srgbClr val="FAF9F6"/>
          </a:soli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789" y="4066166"/>
            <a:ext cx="4284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Issuer: A</a:t>
            </a:r>
          </a:p>
          <a:p>
            <a:r>
              <a:rPr lang="en-US" dirty="0" smtClean="0"/>
              <a:t>Subject: B</a:t>
            </a:r>
          </a:p>
          <a:p>
            <a:r>
              <a:rPr lang="en-US" dirty="0" smtClean="0"/>
              <a:t>Resources: 192.0.2.0/24, AS64996-AS65000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90643" y="3898961"/>
            <a:ext cx="422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71423" y="1526163"/>
            <a:ext cx="669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semantic difference between a single </a:t>
            </a:r>
            <a:r>
              <a:rPr lang="en-US" dirty="0" smtClean="0"/>
              <a:t>certificate and </a:t>
            </a:r>
            <a:r>
              <a:rPr lang="en-US" dirty="0" smtClean="0"/>
              <a:t>a collection of certificates with </a:t>
            </a:r>
            <a:r>
              <a:rPr lang="en-US" dirty="0" smtClean="0"/>
              <a:t>common crypto and control values?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571590"/>
            <a:ext cx="2133600" cy="365125"/>
          </a:xfrm>
        </p:spPr>
        <p:txBody>
          <a:bodyPr/>
          <a:lstStyle/>
          <a:p>
            <a:r>
              <a:rPr lang="en-US" dirty="0"/>
              <a:t>Slide </a:t>
            </a:r>
            <a:fld id="{6E2A4921-B822-514E-8C5B-573A48BB5553}" type="slidenum">
              <a:rPr lang="en-US"/>
              <a:pPr/>
              <a:t>8</a:t>
            </a:fld>
            <a:r>
              <a:rPr lang="en-US" dirty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11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Semantics of an RPKI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What’s critical in terms of the Resources contained in the RPKI cert?</a:t>
            </a:r>
          </a:p>
          <a:p>
            <a:pPr lvl="1"/>
            <a:r>
              <a:rPr lang="en-US" dirty="0" smtClean="0"/>
              <a:t>Is it the COLLECTION of resources that</a:t>
            </a:r>
            <a:r>
              <a:rPr lang="fr-FR" dirty="0" smtClean="0"/>
              <a:t>’</a:t>
            </a:r>
            <a:r>
              <a:rPr lang="en-US" dirty="0" smtClean="0"/>
              <a:t>s critical?</a:t>
            </a:r>
          </a:p>
          <a:p>
            <a:pPr lvl="1"/>
            <a:r>
              <a:rPr lang="en-US" dirty="0" smtClean="0"/>
              <a:t>Or the ENUMERATION of the resources contained in that collection?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Lets explore the implications of asserting that it</a:t>
            </a:r>
            <a:r>
              <a:rPr lang="fr-FR" dirty="0" smtClean="0"/>
              <a:t>’</a:t>
            </a:r>
            <a:r>
              <a:rPr lang="en-US" dirty="0" smtClean="0"/>
              <a:t>s the </a:t>
            </a:r>
            <a:r>
              <a:rPr lang="en-US" dirty="0" smtClean="0"/>
              <a:t>the enumeration of the </a:t>
            </a:r>
            <a:r>
              <a:rPr lang="en-US" dirty="0" smtClean="0"/>
              <a:t>individual </a:t>
            </a:r>
            <a:r>
              <a:rPr lang="en-US" dirty="0" smtClean="0"/>
              <a:t>resources contained in the certificate that are critical here, not the particular collection of resources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4921-B822-514E-8C5B-573A48BB555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Slide </a:t>
            </a:r>
            <a:fld id="{6E2A4921-B822-514E-8C5B-573A48BB5553}" type="slidenum">
              <a:rPr lang="en-US" smtClean="0"/>
              <a:pPr/>
              <a:t>9</a:t>
            </a:fld>
            <a:r>
              <a:rPr lang="en-US" smtClean="0"/>
              <a:t>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7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1479</Words>
  <Application>Microsoft Macintosh PowerPoint</Application>
  <PresentationFormat>On-screen Show (4:3)</PresentationFormat>
  <Paragraphs>208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RPKI Validation - Revisited</vt:lpstr>
      <vt:lpstr>Motivation</vt:lpstr>
      <vt:lpstr>RPKI Validation</vt:lpstr>
      <vt:lpstr>This is Valid</vt:lpstr>
      <vt:lpstr>This is not Valid</vt:lpstr>
      <vt:lpstr>This is not Valid</vt:lpstr>
      <vt:lpstr>Why is this?</vt:lpstr>
      <vt:lpstr>The Semantics of an RPKI Certificate</vt:lpstr>
      <vt:lpstr>The Semantics of an RPKI certificate</vt:lpstr>
      <vt:lpstr>The Semantics of an RPKI Certificate</vt:lpstr>
      <vt:lpstr>So what?</vt:lpstr>
      <vt:lpstr>An Alternative Approach</vt:lpstr>
      <vt:lpstr>An Alternative Validity question</vt:lpstr>
      <vt:lpstr>This is Valid for 192.0.2.0/25</vt:lpstr>
      <vt:lpstr>An example using Multiple TAs</vt:lpstr>
      <vt:lpstr>What else changes?</vt:lpstr>
      <vt:lpstr>A revised Local Cache Management Approach </vt:lpstr>
      <vt:lpstr>This Alternate RPKI Validation Model</vt:lpstr>
      <vt:lpstr>So what?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RPLI Validation - Revisited</dc:title>
  <dc:creator>Geoff Huston</dc:creator>
  <cp:lastModifiedBy>Geoff Huston</cp:lastModifiedBy>
  <cp:revision>38</cp:revision>
  <dcterms:created xsi:type="dcterms:W3CDTF">2013-07-16T02:17:10Z</dcterms:created>
  <dcterms:modified xsi:type="dcterms:W3CDTF">2014-02-27T08:05:22Z</dcterms:modified>
</cp:coreProperties>
</file>