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48" r:id="rId3"/>
    <p:sldId id="356" r:id="rId4"/>
    <p:sldId id="415" r:id="rId5"/>
    <p:sldId id="414" r:id="rId6"/>
    <p:sldId id="413" r:id="rId7"/>
    <p:sldId id="416" r:id="rId8"/>
    <p:sldId id="382" r:id="rId9"/>
    <p:sldId id="392" r:id="rId10"/>
    <p:sldId id="395" r:id="rId11"/>
    <p:sldId id="394" r:id="rId12"/>
    <p:sldId id="391" r:id="rId13"/>
    <p:sldId id="410" r:id="rId14"/>
    <p:sldId id="417" r:id="rId15"/>
    <p:sldId id="418" r:id="rId16"/>
    <p:sldId id="419" r:id="rId17"/>
    <p:sldId id="420" r:id="rId18"/>
    <p:sldId id="409" r:id="rId19"/>
    <p:sldId id="30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B4B5"/>
    <a:srgbClr val="692652"/>
    <a:srgbClr val="C1764A"/>
    <a:srgbClr val="432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7956CF-4255-1E41-952E-3522DE455183}" type="datetime1">
              <a:rPr lang="en-US"/>
              <a:pPr>
                <a:defRPr/>
              </a:pPr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BBD707-7863-434F-8114-956427BD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1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B3BDD9-E6C5-C749-AE2F-6EA2D98E67BD}" type="datetime1">
              <a:rPr lang="en-US"/>
              <a:pPr>
                <a:defRPr/>
              </a:pPr>
              <a:t>20/02/2014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7ACE3F-D7B2-E443-8D8D-F037A4A02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535320"/>
            <a:ext cx="8617966" cy="466069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1F61E-D2C3-F043-9C6D-07E847FE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890CA-04A5-F249-9E4B-67186B64C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3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8DBE4-7C6E-FC43-A778-1487BF82E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71BC4E-9FFE-6A42-B43C-8618C8A479A0}" type="datetime1">
              <a:rPr lang="en-US"/>
              <a:pPr>
                <a:defRPr/>
              </a:pPr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D19D875-D2BB-BC43-A2CF-A5266C0CA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n-US" sz="3600" dirty="0" smtClean="0">
                <a:latin typeface="Powderfinger Type"/>
                <a:cs typeface="Powderfinger Type"/>
              </a:rPr>
              <a:t>Some </a:t>
            </a:r>
            <a:r>
              <a:rPr lang="en-US" sz="3600" smtClean="0">
                <a:latin typeface="Powderfinger Type"/>
                <a:cs typeface="Powderfinger Type"/>
              </a:rPr>
              <a:t>Observations </a:t>
            </a:r>
            <a:r>
              <a:rPr lang="en-US" sz="3600" smtClean="0">
                <a:latin typeface="Powderfinger Type"/>
                <a:cs typeface="Powderfinger Type"/>
              </a:rPr>
              <a:t>o</a:t>
            </a:r>
            <a:r>
              <a:rPr lang="en-US" sz="3600" smtClean="0">
                <a:latin typeface="Powderfinger Type"/>
                <a:cs typeface="Powderfinger Type"/>
              </a:rPr>
              <a:t>n CGNs</a:t>
            </a:r>
            <a:endParaRPr lang="en-US" sz="1200" dirty="0">
              <a:latin typeface="Powderfinger Type"/>
              <a:cs typeface="Powderfinger Type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/>
            <a:r>
              <a:rPr lang="en-US" sz="4900" b="1" dirty="0">
                <a:solidFill>
                  <a:srgbClr val="B06824"/>
                </a:solidFill>
                <a:latin typeface="Max's Handwritin"/>
                <a:cs typeface="Max's Handwritin"/>
              </a:rPr>
              <a:t>Geoff Huston</a:t>
            </a:r>
            <a:br>
              <a:rPr lang="en-US" sz="4900" b="1" dirty="0">
                <a:solidFill>
                  <a:srgbClr val="B06824"/>
                </a:solidFill>
                <a:latin typeface="Max's Handwritin"/>
                <a:cs typeface="Max's Handwritin"/>
              </a:rPr>
            </a:br>
            <a:r>
              <a:rPr lang="en-US" b="1" dirty="0" smtClean="0">
                <a:solidFill>
                  <a:srgbClr val="B06824"/>
                </a:solidFill>
                <a:latin typeface="Max's Handwritin"/>
                <a:cs typeface="Max's Handwritin"/>
              </a:rPr>
              <a:t>Chief Scientist</a:t>
            </a:r>
          </a:p>
          <a:p>
            <a:pPr eaLnBrk="1"/>
            <a:r>
              <a:rPr lang="en-US" b="1" dirty="0" smtClean="0">
                <a:solidFill>
                  <a:srgbClr val="B06824"/>
                </a:solidFill>
                <a:latin typeface="Max's Handwritin"/>
                <a:cs typeface="Max's Handwritin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13504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Adding IPv6 to the CGN Mix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space is not exclusively an IPv4 space.</a:t>
            </a:r>
          </a:p>
          <a:p>
            <a:r>
              <a:rPr lang="en-US" sz="2800" dirty="0" smtClean="0"/>
              <a:t>While CGNs using all-IPv4 technologies are common today, we are also looking at how to use CGN variants a mix of IPv6 and IPv4</a:t>
            </a:r>
          </a:p>
          <a:p>
            <a:pPr marL="914400" lvl="2" indent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For example: Dual-Stack Light connects IPv4 end users to the IPv4 Internet across an IPv6 ISP infrastructure.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r>
              <a:rPr lang="en-US" dirty="0" smtClean="0"/>
              <a:t>We can expect to see many more variants of ISP’s address transform middleware  when you are allowed to add IPv6 into the mix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++IPv6:</a:t>
            </a:r>
            <a:br>
              <a:rPr lang="en-US" dirty="0" smtClean="0">
                <a:latin typeface="Powderfinger Type"/>
                <a:cs typeface="Powderfinger Type"/>
              </a:rPr>
            </a:br>
            <a:r>
              <a:rPr lang="en-US" dirty="0" smtClean="0">
                <a:latin typeface="Powderfinger Type"/>
                <a:cs typeface="Powderfinger Type"/>
              </a:rPr>
              <a:t>Transition Technologies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Screen Shot 2013-09-11 at 10.1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6" y="1576353"/>
            <a:ext cx="6293210" cy="4550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4103" y="6323469"/>
            <a:ext cx="5977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Randy Bush, APPRICOT 2012: http://</a:t>
            </a:r>
            <a:r>
              <a:rPr lang="en-US" sz="800" dirty="0" err="1"/>
              <a:t>meetings.apnic.net</a:t>
            </a:r>
            <a:r>
              <a:rPr lang="en-US" sz="800" dirty="0"/>
              <a:t>/__data/assets/</a:t>
            </a:r>
            <a:r>
              <a:rPr lang="en-US" sz="800" dirty="0" err="1"/>
              <a:t>pdf_file</a:t>
            </a:r>
            <a:r>
              <a:rPr lang="en-US" sz="800" dirty="0"/>
              <a:t>/0016/45241/120229.apops-v4-life-extension.pdf</a:t>
            </a:r>
          </a:p>
        </p:txBody>
      </p:sp>
    </p:spTree>
    <p:extLst>
      <p:ext uri="{BB962C8B-B14F-4D97-AF65-F5344CB8AC3E}">
        <p14:creationId xmlns:p14="http://schemas.microsoft.com/office/powerpoint/2010/main" val="143668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Transition Technologies Example: 464XLAT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Screen Shot 2013-09-11 at 10.11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1524924"/>
            <a:ext cx="3010483" cy="2248404"/>
          </a:xfrm>
          <a:prstGeom prst="rect">
            <a:avLst/>
          </a:prstGeom>
        </p:spPr>
      </p:pic>
      <p:pic>
        <p:nvPicPr>
          <p:cNvPr id="6" name="Picture 5" descr="Screen Shot 2013-09-11 at 10.12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51" y="2037413"/>
            <a:ext cx="3088550" cy="2308080"/>
          </a:xfrm>
          <a:prstGeom prst="rect">
            <a:avLst/>
          </a:prstGeom>
        </p:spPr>
      </p:pic>
      <p:pic>
        <p:nvPicPr>
          <p:cNvPr id="7" name="Picture 6" descr="Screen Shot 2013-09-11 at 10.12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6" y="3968917"/>
            <a:ext cx="3261505" cy="2450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625" y="6442922"/>
            <a:ext cx="81355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b="1" dirty="0"/>
          </a:p>
          <a:p>
            <a:r>
              <a:rPr lang="en-US" sz="1050" u="sng" dirty="0" err="1"/>
              <a:t>Masataka</a:t>
            </a:r>
            <a:r>
              <a:rPr lang="en-US" sz="1050" u="sng" dirty="0"/>
              <a:t> </a:t>
            </a:r>
            <a:r>
              <a:rPr lang="en-US" sz="1050" u="sng" dirty="0" err="1" smtClean="0"/>
              <a:t>Mawatari</a:t>
            </a:r>
            <a:r>
              <a:rPr lang="en-US" sz="1050" dirty="0"/>
              <a:t>, Apricot 2012, http://</a:t>
            </a:r>
            <a:r>
              <a:rPr lang="en-US" sz="1050" dirty="0" err="1"/>
              <a:t>meetings.apnic.net</a:t>
            </a:r>
            <a:r>
              <a:rPr lang="en-US" sz="1050" dirty="0"/>
              <a:t>/__data/assets/</a:t>
            </a:r>
            <a:r>
              <a:rPr lang="en-US" sz="1050" dirty="0" err="1"/>
              <a:t>pdf_file</a:t>
            </a:r>
            <a:r>
              <a:rPr lang="en-US" sz="1050" dirty="0"/>
              <a:t>/0020/45542/jpix_464xlat_apricot2012_for_web.pdf </a:t>
            </a:r>
            <a:endParaRPr lang="en-US" sz="1050" u="sng" dirty="0"/>
          </a:p>
        </p:txBody>
      </p:sp>
    </p:spTree>
    <p:extLst>
      <p:ext uri="{BB962C8B-B14F-4D97-AF65-F5344CB8AC3E}">
        <p14:creationId xmlns:p14="http://schemas.microsoft.com/office/powerpoint/2010/main" val="165370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So What?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still works with NATs:</a:t>
            </a:r>
            <a:endParaRPr lang="en-US" dirty="0"/>
          </a:p>
          <a:p>
            <a:pPr lvl="1"/>
            <a:r>
              <a:rPr lang="en-US" dirty="0" smtClean="0"/>
              <a:t>TCP should mostly work</a:t>
            </a:r>
          </a:p>
          <a:p>
            <a:pPr lvl="2"/>
            <a:r>
              <a:rPr lang="en-US" dirty="0" smtClean="0"/>
              <a:t>The NAT binding is triggered from the initial outbound SYN exchange</a:t>
            </a:r>
          </a:p>
          <a:p>
            <a:pPr lvl="2"/>
            <a:r>
              <a:rPr lang="en-US" dirty="0" smtClean="0"/>
              <a:t>The NAT binding is destroyed on FIN handshake, or idle timeout</a:t>
            </a:r>
          </a:p>
          <a:p>
            <a:pPr lvl="1"/>
            <a:r>
              <a:rPr lang="en-US" dirty="0" smtClean="0"/>
              <a:t>UDP should sort of work</a:t>
            </a:r>
          </a:p>
          <a:p>
            <a:pPr lvl="2"/>
            <a:r>
              <a:rPr lang="en-US" dirty="0" smtClean="0"/>
              <a:t>The NAT binding is triggered on an outbound packet</a:t>
            </a:r>
          </a:p>
          <a:p>
            <a:pPr lvl="2"/>
            <a:r>
              <a:rPr lang="en-US" dirty="0" smtClean="0"/>
              <a:t>The NAT binding is destroyed on idle timeout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So What?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may </a:t>
            </a:r>
            <a:r>
              <a:rPr lang="en-US" sz="2800" b="1" i="1" dirty="0" smtClean="0"/>
              <a:t>not</a:t>
            </a:r>
            <a:r>
              <a:rPr lang="en-US" sz="2800" dirty="0" smtClean="0"/>
              <a:t> work with NATs:</a:t>
            </a:r>
          </a:p>
          <a:p>
            <a:pPr lvl="1"/>
            <a:r>
              <a:rPr lang="en-US" sz="2400" dirty="0" smtClean="0"/>
              <a:t>TCP:</a:t>
            </a:r>
          </a:p>
          <a:p>
            <a:pPr lvl="2"/>
            <a:r>
              <a:rPr lang="en-US" sz="2000" dirty="0" smtClean="0"/>
              <a:t>Long held idle TCP sessions</a:t>
            </a:r>
          </a:p>
          <a:p>
            <a:pPr lvl="2"/>
            <a:r>
              <a:rPr lang="en-US" sz="2000" dirty="0" smtClean="0"/>
              <a:t>Long held TCP sessions</a:t>
            </a:r>
          </a:p>
          <a:p>
            <a:pPr lvl="2"/>
            <a:r>
              <a:rPr lang="en-US" sz="2000" dirty="0" smtClean="0"/>
              <a:t>High intensity parallel TCP sessions (port exhaustion)</a:t>
            </a:r>
          </a:p>
          <a:p>
            <a:pPr lvl="2"/>
            <a:r>
              <a:rPr lang="en-US" sz="2000" dirty="0" smtClean="0"/>
              <a:t>TCP fragments (IPv4)</a:t>
            </a:r>
          </a:p>
          <a:p>
            <a:pPr lvl="2"/>
            <a:r>
              <a:rPr lang="en-US" sz="2000" dirty="0" smtClean="0"/>
              <a:t>Externally initiated sessions</a:t>
            </a:r>
          </a:p>
          <a:p>
            <a:pPr lvl="1"/>
            <a:r>
              <a:rPr lang="en-US" sz="2400" dirty="0" smtClean="0"/>
              <a:t>UDP</a:t>
            </a:r>
          </a:p>
          <a:p>
            <a:pPr lvl="2"/>
            <a:r>
              <a:rPr lang="en-US" sz="2000" dirty="0" smtClean="0"/>
              <a:t>Idle UDP “sessions” (with varying degrees of “idle”)</a:t>
            </a:r>
          </a:p>
          <a:p>
            <a:pPr lvl="2"/>
            <a:r>
              <a:rPr lang="en-US" sz="2000" dirty="0" smtClean="0"/>
              <a:t>UDP trailing fragments (IPv4)</a:t>
            </a:r>
          </a:p>
          <a:p>
            <a:pPr lvl="2"/>
            <a:r>
              <a:rPr lang="en-US" sz="2000" dirty="0" smtClean="0"/>
              <a:t>Port agility in UDP</a:t>
            </a:r>
          </a:p>
          <a:p>
            <a:pPr lvl="2"/>
            <a:r>
              <a:rPr lang="en-US" sz="2000" dirty="0" smtClean="0"/>
              <a:t>Externally initiated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5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/>
                <a:cs typeface="Powderfinger Type"/>
              </a:rPr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else won’t work?</a:t>
            </a:r>
          </a:p>
          <a:p>
            <a:pPr lvl="1"/>
            <a:r>
              <a:rPr lang="en-US" dirty="0" smtClean="0"/>
              <a:t>Any transport protocol other than UDP or TCP</a:t>
            </a:r>
          </a:p>
          <a:p>
            <a:pPr lvl="1"/>
            <a:r>
              <a:rPr lang="en-US" dirty="0" smtClean="0"/>
              <a:t>Any form of failover and resilience in the light of component failure</a:t>
            </a:r>
          </a:p>
          <a:p>
            <a:pPr lvl="1"/>
            <a:r>
              <a:rPr lang="en-US" dirty="0" smtClean="0"/>
              <a:t>Theoretically, IPv6 is not intended to work with NATs (NAT66)</a:t>
            </a:r>
          </a:p>
          <a:p>
            <a:pPr lvl="2"/>
            <a:r>
              <a:rPr lang="en-US" dirty="0" smtClean="0"/>
              <a:t>And in any case, there are issues with port-translating NATs and IPv6 Path MTU </a:t>
            </a:r>
            <a:r>
              <a:rPr lang="en-US" dirty="0" err="1" smtClean="0"/>
              <a:t>behaviours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And some potential issues with multi-addressing and ULAs and NAT66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Where is this heading?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IPv4 use is not stopping any time soon</a:t>
            </a:r>
          </a:p>
          <a:p>
            <a:r>
              <a:rPr lang="en-US" sz="2800" dirty="0" smtClean="0"/>
              <a:t>And the network is still growing</a:t>
            </a:r>
          </a:p>
          <a:p>
            <a:endParaRPr lang="en-US" sz="2800" dirty="0"/>
          </a:p>
          <a:p>
            <a:r>
              <a:rPr lang="en-US" sz="2800" dirty="0" smtClean="0"/>
              <a:t>We will need to drive the network a lot further down the road using CGNs in IPv4</a:t>
            </a:r>
          </a:p>
          <a:p>
            <a:r>
              <a:rPr lang="en-US" sz="2800" dirty="0" smtClean="0"/>
              <a:t>That implies an ever-richer set of network middleware in the network</a:t>
            </a:r>
          </a:p>
          <a:p>
            <a:r>
              <a:rPr lang="en-US" sz="2800" dirty="0" smtClean="0"/>
              <a:t>That raises some very fundamental questions for me about where this leads...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How can we avoid: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Escalating network costs</a:t>
            </a:r>
          </a:p>
          <a:p>
            <a:r>
              <a:rPr lang="en-US" sz="2400" dirty="0" smtClean="0"/>
              <a:t>Inflexible networks that support cached port 80 and limited port 443, and nothing else</a:t>
            </a:r>
          </a:p>
          <a:p>
            <a:r>
              <a:rPr lang="en-US" sz="2400" dirty="0" smtClean="0"/>
              <a:t>Port rationing</a:t>
            </a:r>
          </a:p>
          <a:p>
            <a:r>
              <a:rPr lang="en-US" sz="2400" dirty="0" smtClean="0"/>
              <a:t>A new round of application complexity to scavenge and retain NAT bindings</a:t>
            </a:r>
          </a:p>
          <a:p>
            <a:r>
              <a:rPr lang="en-US" sz="2400" dirty="0" smtClean="0"/>
              <a:t>End-to-end security as a premium charged option</a:t>
            </a:r>
          </a:p>
          <a:p>
            <a:r>
              <a:rPr lang="en-US" sz="2400" dirty="0" smtClean="0"/>
              <a:t>The demise of further basic innovation in communications</a:t>
            </a:r>
          </a:p>
          <a:p>
            <a:r>
              <a:rPr lang="en-US" sz="2400" dirty="0" smtClean="0"/>
              <a:t>User capture by the carriage provider</a:t>
            </a:r>
          </a:p>
          <a:p>
            <a:r>
              <a:rPr lang="en-US" sz="2400" dirty="0" smtClean="0"/>
              <a:t>A return to the dismal economics of vertically integrated carrier monopolies?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2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635000"/>
            <a:ext cx="8636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700" dirty="0">
                <a:solidFill>
                  <a:schemeClr val="bg2">
                    <a:lumMod val="25000"/>
                  </a:schemeClr>
                </a:solidFill>
                <a:latin typeface="Max's Handwritin"/>
                <a:cs typeface="Max's Handwritin"/>
              </a:rPr>
              <a:t>Thank </a:t>
            </a:r>
            <a:r>
              <a:rPr lang="en-US" sz="8700" dirty="0" smtClean="0">
                <a:solidFill>
                  <a:schemeClr val="bg2">
                    <a:lumMod val="25000"/>
                  </a:schemeClr>
                </a:solidFill>
                <a:latin typeface="Max's Handwritin"/>
                <a:cs typeface="Max's Handwritin"/>
              </a:rPr>
              <a:t>You!</a:t>
            </a:r>
            <a:endParaRPr lang="en-US" sz="8700" dirty="0">
              <a:solidFill>
                <a:schemeClr val="bg2">
                  <a:lumMod val="25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14169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The story so far…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28"/>
              </a:spcBef>
            </a:pPr>
            <a:r>
              <a:rPr lang="en-US" sz="2200" dirty="0" smtClean="0"/>
              <a:t>The status of the transition to IPv6 is not going according to the original plan:</a:t>
            </a:r>
          </a:p>
          <a:p>
            <a:pPr lvl="1">
              <a:spcBef>
                <a:spcPts val="1128"/>
              </a:spcBef>
            </a:pPr>
            <a:r>
              <a:rPr lang="en-US" sz="1800" dirty="0" smtClean="0"/>
              <a:t>Over the past three years APNIC (Asia Pacific) and the RIPE NCC (Europe and the Middle East) have exhausted their supplies of general use of IPv4 Addresses</a:t>
            </a:r>
          </a:p>
          <a:p>
            <a:pPr lvl="1">
              <a:spcBef>
                <a:spcPts val="1128"/>
              </a:spcBef>
            </a:pPr>
            <a:r>
              <a:rPr lang="en-US" sz="1800" dirty="0" smtClean="0"/>
              <a:t>ARIN have some 12 months to go, but this assumes a very constrained availability over this period</a:t>
            </a:r>
          </a:p>
          <a:p>
            <a:pPr lvl="1">
              <a:spcBef>
                <a:spcPts val="1128"/>
              </a:spcBef>
            </a:pPr>
            <a:r>
              <a:rPr lang="en-US" sz="1800" dirty="0" smtClean="0"/>
              <a:t>We we meant to have IPv6 fully deployed by now. This has not happened.</a:t>
            </a:r>
          </a:p>
          <a:p>
            <a:pPr>
              <a:spcBef>
                <a:spcPts val="1128"/>
              </a:spcBef>
            </a:pPr>
            <a:r>
              <a:rPr lang="en-US" sz="2200" dirty="0" smtClean="0"/>
              <a:t>What we are seeing is the increasing use of Carrier Grade NATs as a means of extending the useable life of the IPv4 Internet while we are still waiting for IPv6 to be viable in its own right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" y="274638"/>
            <a:ext cx="9095026" cy="1143000"/>
          </a:xfrm>
        </p:spPr>
        <p:txBody>
          <a:bodyPr/>
          <a:lstStyle/>
          <a:p>
            <a:r>
              <a:rPr lang="en-US" sz="4000" dirty="0" smtClean="0">
                <a:latin typeface="Powderfinger Type"/>
                <a:cs typeface="Powderfinger Type"/>
              </a:rPr>
              <a:t>Anatomy of an access network</a:t>
            </a:r>
            <a:endParaRPr lang="en-US" sz="4000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5125" y="3559855"/>
            <a:ext cx="667925" cy="703928"/>
            <a:chOff x="1652723" y="3389599"/>
            <a:chExt cx="1326727" cy="1251685"/>
          </a:xfrm>
        </p:grpSpPr>
        <p:sp>
          <p:nvSpPr>
            <p:cNvPr id="12" name="Freeform 1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9392" y="4772076"/>
            <a:ext cx="667925" cy="703928"/>
            <a:chOff x="1652723" y="3389599"/>
            <a:chExt cx="1326727" cy="1251685"/>
          </a:xfrm>
        </p:grpSpPr>
        <p:sp>
          <p:nvSpPr>
            <p:cNvPr id="17" name="Freeform 16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6690" y="2421106"/>
            <a:ext cx="667925" cy="703928"/>
            <a:chOff x="1652723" y="3389599"/>
            <a:chExt cx="1326727" cy="1251685"/>
          </a:xfrm>
        </p:grpSpPr>
        <p:sp>
          <p:nvSpPr>
            <p:cNvPr id="22" name="Freeform 2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20003" y="3508441"/>
            <a:ext cx="809733" cy="393671"/>
            <a:chOff x="4251628" y="3476540"/>
            <a:chExt cx="1144953" cy="836641"/>
          </a:xfrm>
          <a:effectLst/>
        </p:grpSpPr>
        <p:sp>
          <p:nvSpPr>
            <p:cNvPr id="26" name="Freeform 25"/>
            <p:cNvSpPr/>
            <p:nvPr/>
          </p:nvSpPr>
          <p:spPr>
            <a:xfrm>
              <a:off x="4251628" y="3764191"/>
              <a:ext cx="610369" cy="548990"/>
            </a:xfrm>
            <a:custGeom>
              <a:avLst/>
              <a:gdLst>
                <a:gd name="connsiteX0" fmla="*/ 24557 w 610369"/>
                <a:gd name="connsiteY0" fmla="*/ 0 h 548990"/>
                <a:gd name="connsiteX1" fmla="*/ 15420 w 610369"/>
                <a:gd name="connsiteY1" fmla="*/ 210137 h 548990"/>
                <a:gd name="connsiteX2" fmla="*/ 51968 w 610369"/>
                <a:gd name="connsiteY2" fmla="*/ 210137 h 548990"/>
                <a:gd name="connsiteX3" fmla="*/ 572786 w 610369"/>
                <a:gd name="connsiteY3" fmla="*/ 520774 h 548990"/>
                <a:gd name="connsiteX4" fmla="*/ 572786 w 610369"/>
                <a:gd name="connsiteY4" fmla="*/ 502501 h 548990"/>
                <a:gd name="connsiteX5" fmla="*/ 600197 w 610369"/>
                <a:gd name="connsiteY5" fmla="*/ 237546 h 5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69" h="548990">
                  <a:moveTo>
                    <a:pt x="24557" y="0"/>
                  </a:moveTo>
                  <a:cubicBezTo>
                    <a:pt x="17704" y="87557"/>
                    <a:pt x="10852" y="175114"/>
                    <a:pt x="15420" y="210137"/>
                  </a:cubicBezTo>
                  <a:cubicBezTo>
                    <a:pt x="19988" y="245160"/>
                    <a:pt x="-40926" y="158364"/>
                    <a:pt x="51968" y="210137"/>
                  </a:cubicBezTo>
                  <a:cubicBezTo>
                    <a:pt x="144862" y="261910"/>
                    <a:pt x="485983" y="472047"/>
                    <a:pt x="572786" y="520774"/>
                  </a:cubicBezTo>
                  <a:cubicBezTo>
                    <a:pt x="659589" y="569501"/>
                    <a:pt x="568217" y="549706"/>
                    <a:pt x="572786" y="502501"/>
                  </a:cubicBezTo>
                  <a:cubicBezTo>
                    <a:pt x="577355" y="455296"/>
                    <a:pt x="600197" y="237546"/>
                    <a:pt x="600197" y="2375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57911" y="3663691"/>
              <a:ext cx="593914" cy="292364"/>
            </a:xfrm>
            <a:custGeom>
              <a:avLst/>
              <a:gdLst>
                <a:gd name="connsiteX0" fmla="*/ 0 w 593914"/>
                <a:gd name="connsiteY0" fmla="*/ 0 h 292364"/>
                <a:gd name="connsiteX1" fmla="*/ 593914 w 593914"/>
                <a:gd name="connsiteY1" fmla="*/ 292364 h 2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914" h="292364">
                  <a:moveTo>
                    <a:pt x="0" y="0"/>
                  </a:moveTo>
                  <a:lnTo>
                    <a:pt x="593914" y="292364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06648" y="3745918"/>
              <a:ext cx="402034" cy="173592"/>
            </a:xfrm>
            <a:custGeom>
              <a:avLst/>
              <a:gdLst>
                <a:gd name="connsiteX0" fmla="*/ 0 w 402034"/>
                <a:gd name="connsiteY0" fmla="*/ 173592 h 173592"/>
                <a:gd name="connsiteX1" fmla="*/ 402034 w 402034"/>
                <a:gd name="connsiteY1" fmla="*/ 0 h 17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34" h="173592">
                  <a:moveTo>
                    <a:pt x="0" y="173592"/>
                  </a:moveTo>
                  <a:lnTo>
                    <a:pt x="40203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3596" y="3476540"/>
              <a:ext cx="1092985" cy="799289"/>
            </a:xfrm>
            <a:custGeom>
              <a:avLst/>
              <a:gdLst>
                <a:gd name="connsiteX0" fmla="*/ 0 w 1092985"/>
                <a:gd name="connsiteY0" fmla="*/ 150605 h 799289"/>
                <a:gd name="connsiteX1" fmla="*/ 356349 w 1092985"/>
                <a:gd name="connsiteY1" fmla="*/ 22696 h 799289"/>
                <a:gd name="connsiteX2" fmla="*/ 420309 w 1092985"/>
                <a:gd name="connsiteY2" fmla="*/ 22696 h 799289"/>
                <a:gd name="connsiteX3" fmla="*/ 1050772 w 1092985"/>
                <a:gd name="connsiteY3" fmla="*/ 251106 h 799289"/>
                <a:gd name="connsiteX4" fmla="*/ 1032498 w 1092985"/>
                <a:gd name="connsiteY4" fmla="*/ 278515 h 799289"/>
                <a:gd name="connsiteX5" fmla="*/ 1014224 w 1092985"/>
                <a:gd name="connsiteY5" fmla="*/ 607425 h 799289"/>
                <a:gd name="connsiteX6" fmla="*/ 1014224 w 1092985"/>
                <a:gd name="connsiteY6" fmla="*/ 589152 h 799289"/>
                <a:gd name="connsiteX7" fmla="*/ 621326 w 1092985"/>
                <a:gd name="connsiteY7" fmla="*/ 799289 h 79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985" h="799289">
                  <a:moveTo>
                    <a:pt x="0" y="150605"/>
                  </a:moveTo>
                  <a:cubicBezTo>
                    <a:pt x="143149" y="97309"/>
                    <a:pt x="286298" y="44014"/>
                    <a:pt x="356349" y="22696"/>
                  </a:cubicBezTo>
                  <a:cubicBezTo>
                    <a:pt x="426400" y="1378"/>
                    <a:pt x="304572" y="-15372"/>
                    <a:pt x="420309" y="22696"/>
                  </a:cubicBezTo>
                  <a:cubicBezTo>
                    <a:pt x="536046" y="60764"/>
                    <a:pt x="948741" y="208470"/>
                    <a:pt x="1050772" y="251106"/>
                  </a:cubicBezTo>
                  <a:cubicBezTo>
                    <a:pt x="1152804" y="293743"/>
                    <a:pt x="1038589" y="219129"/>
                    <a:pt x="1032498" y="278515"/>
                  </a:cubicBezTo>
                  <a:cubicBezTo>
                    <a:pt x="1026407" y="337902"/>
                    <a:pt x="1017270" y="555652"/>
                    <a:pt x="1014224" y="607425"/>
                  </a:cubicBezTo>
                  <a:cubicBezTo>
                    <a:pt x="1011178" y="659198"/>
                    <a:pt x="1079707" y="557175"/>
                    <a:pt x="1014224" y="589152"/>
                  </a:cubicBezTo>
                  <a:cubicBezTo>
                    <a:pt x="948741" y="621129"/>
                    <a:pt x="621326" y="799289"/>
                    <a:pt x="621326" y="79928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1519828" y="3046630"/>
            <a:ext cx="688033" cy="2037414"/>
          </a:xfrm>
          <a:custGeom>
            <a:avLst/>
            <a:gdLst>
              <a:gd name="connsiteX0" fmla="*/ 286133 w 1534594"/>
              <a:gd name="connsiteY0" fmla="*/ 0 h 2037414"/>
              <a:gd name="connsiteX1" fmla="*/ 1291219 w 1534594"/>
              <a:gd name="connsiteY1" fmla="*/ 566456 h 2037414"/>
              <a:gd name="connsiteX2" fmla="*/ 1309493 w 1534594"/>
              <a:gd name="connsiteY2" fmla="*/ 648683 h 2037414"/>
              <a:gd name="connsiteX3" fmla="*/ 149076 w 1534594"/>
              <a:gd name="connsiteY3" fmla="*/ 804002 h 2037414"/>
              <a:gd name="connsiteX4" fmla="*/ 149076 w 1534594"/>
              <a:gd name="connsiteY4" fmla="*/ 831411 h 2037414"/>
              <a:gd name="connsiteX5" fmla="*/ 1373453 w 1534594"/>
              <a:gd name="connsiteY5" fmla="*/ 648683 h 2037414"/>
              <a:gd name="connsiteX6" fmla="*/ 1373453 w 1534594"/>
              <a:gd name="connsiteY6" fmla="*/ 685229 h 2037414"/>
              <a:gd name="connsiteX7" fmla="*/ 21155 w 1534594"/>
              <a:gd name="connsiteY7" fmla="*/ 2037414 h 20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594" h="2037414">
                <a:moveTo>
                  <a:pt x="286133" y="0"/>
                </a:moveTo>
                <a:cubicBezTo>
                  <a:pt x="703396" y="229171"/>
                  <a:pt x="1120659" y="458342"/>
                  <a:pt x="1291219" y="566456"/>
                </a:cubicBezTo>
                <a:cubicBezTo>
                  <a:pt x="1461779" y="674570"/>
                  <a:pt x="1499850" y="609092"/>
                  <a:pt x="1309493" y="648683"/>
                </a:cubicBezTo>
                <a:cubicBezTo>
                  <a:pt x="1119136" y="688274"/>
                  <a:pt x="342479" y="773547"/>
                  <a:pt x="149076" y="804002"/>
                </a:cubicBezTo>
                <a:cubicBezTo>
                  <a:pt x="-44327" y="834457"/>
                  <a:pt x="-54987" y="857298"/>
                  <a:pt x="149076" y="831411"/>
                </a:cubicBezTo>
                <a:cubicBezTo>
                  <a:pt x="353139" y="805525"/>
                  <a:pt x="1169390" y="673047"/>
                  <a:pt x="1373453" y="648683"/>
                </a:cubicBezTo>
                <a:cubicBezTo>
                  <a:pt x="1577516" y="624319"/>
                  <a:pt x="1598836" y="453774"/>
                  <a:pt x="1373453" y="685229"/>
                </a:cubicBezTo>
                <a:cubicBezTo>
                  <a:pt x="1148070" y="916684"/>
                  <a:pt x="21155" y="2037414"/>
                  <a:pt x="21155" y="20374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99780" y="3986589"/>
            <a:ext cx="1197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CPE NAT</a:t>
            </a:r>
            <a:r>
              <a:rPr lang="en-US" sz="1100" dirty="0">
                <a:latin typeface="AhnbergHand"/>
                <a:cs typeface="AhnbergHand"/>
              </a:rPr>
              <a:t>/</a:t>
            </a:r>
          </a:p>
          <a:p>
            <a:r>
              <a:rPr lang="en-US" sz="1100" dirty="0">
                <a:latin typeface="AhnbergHand"/>
                <a:cs typeface="AhnbergHand"/>
              </a:rPr>
              <a:t>DHCP Server</a:t>
            </a:r>
          </a:p>
          <a:p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129736" y="3334342"/>
            <a:ext cx="1119037" cy="348198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51962" y="2539915"/>
            <a:ext cx="349620" cy="2002372"/>
          </a:xfrm>
          <a:custGeom>
            <a:avLst/>
            <a:gdLst>
              <a:gd name="connsiteX0" fmla="*/ 0 w 349620"/>
              <a:gd name="connsiteY0" fmla="*/ 255819 h 2002372"/>
              <a:gd name="connsiteX1" fmla="*/ 36548 w 349620"/>
              <a:gd name="connsiteY1" fmla="*/ 1142049 h 2002372"/>
              <a:gd name="connsiteX2" fmla="*/ 45685 w 349620"/>
              <a:gd name="connsiteY2" fmla="*/ 1626277 h 2002372"/>
              <a:gd name="connsiteX3" fmla="*/ 63960 w 349620"/>
              <a:gd name="connsiteY3" fmla="*/ 1644550 h 2002372"/>
              <a:gd name="connsiteX4" fmla="*/ 328937 w 349620"/>
              <a:gd name="connsiteY4" fmla="*/ 1882096 h 2002372"/>
              <a:gd name="connsiteX5" fmla="*/ 328937 w 349620"/>
              <a:gd name="connsiteY5" fmla="*/ 1872960 h 2002372"/>
              <a:gd name="connsiteX6" fmla="*/ 301525 w 349620"/>
              <a:gd name="connsiteY6" fmla="*/ 292365 h 2002372"/>
              <a:gd name="connsiteX7" fmla="*/ 237565 w 349620"/>
              <a:gd name="connsiteY7" fmla="*/ 127910 h 2002372"/>
              <a:gd name="connsiteX8" fmla="*/ 0 w 349620"/>
              <a:gd name="connsiteY8" fmla="*/ 0 h 200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0" h="2002372">
                <a:moveTo>
                  <a:pt x="0" y="255819"/>
                </a:moveTo>
                <a:cubicBezTo>
                  <a:pt x="14467" y="584729"/>
                  <a:pt x="28934" y="913639"/>
                  <a:pt x="36548" y="1142049"/>
                </a:cubicBezTo>
                <a:cubicBezTo>
                  <a:pt x="44162" y="1370459"/>
                  <a:pt x="41116" y="1542527"/>
                  <a:pt x="45685" y="1626277"/>
                </a:cubicBezTo>
                <a:cubicBezTo>
                  <a:pt x="50254" y="1710027"/>
                  <a:pt x="63960" y="1644550"/>
                  <a:pt x="63960" y="1644550"/>
                </a:cubicBezTo>
                <a:lnTo>
                  <a:pt x="328937" y="1882096"/>
                </a:lnTo>
                <a:cubicBezTo>
                  <a:pt x="373100" y="1920164"/>
                  <a:pt x="333506" y="2137915"/>
                  <a:pt x="328937" y="1872960"/>
                </a:cubicBezTo>
                <a:cubicBezTo>
                  <a:pt x="324368" y="1608005"/>
                  <a:pt x="316754" y="583207"/>
                  <a:pt x="301525" y="292365"/>
                </a:cubicBezTo>
                <a:cubicBezTo>
                  <a:pt x="286296" y="1523"/>
                  <a:pt x="287819" y="176637"/>
                  <a:pt x="237565" y="127910"/>
                </a:cubicBezTo>
                <a:cubicBezTo>
                  <a:pt x="187311" y="7918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79373" y="2347609"/>
            <a:ext cx="645089" cy="2220584"/>
          </a:xfrm>
          <a:custGeom>
            <a:avLst/>
            <a:gdLst>
              <a:gd name="connsiteX0" fmla="*/ 0 w 645089"/>
              <a:gd name="connsiteY0" fmla="*/ 164897 h 2220584"/>
              <a:gd name="connsiteX1" fmla="*/ 347212 w 645089"/>
              <a:gd name="connsiteY1" fmla="*/ 9579 h 2220584"/>
              <a:gd name="connsiteX2" fmla="*/ 365486 w 645089"/>
              <a:gd name="connsiteY2" fmla="*/ 27851 h 2220584"/>
              <a:gd name="connsiteX3" fmla="*/ 621326 w 645089"/>
              <a:gd name="connsiteY3" fmla="*/ 119215 h 2220584"/>
              <a:gd name="connsiteX4" fmla="*/ 612189 w 645089"/>
              <a:gd name="connsiteY4" fmla="*/ 137488 h 2220584"/>
              <a:gd name="connsiteX5" fmla="*/ 630463 w 645089"/>
              <a:gd name="connsiteY5" fmla="*/ 192306 h 2220584"/>
              <a:gd name="connsiteX6" fmla="*/ 621326 w 645089"/>
              <a:gd name="connsiteY6" fmla="*/ 201443 h 2220584"/>
              <a:gd name="connsiteX7" fmla="*/ 621326 w 645089"/>
              <a:gd name="connsiteY7" fmla="*/ 402443 h 2220584"/>
              <a:gd name="connsiteX8" fmla="*/ 639600 w 645089"/>
              <a:gd name="connsiteY8" fmla="*/ 2019584 h 2220584"/>
              <a:gd name="connsiteX9" fmla="*/ 639600 w 645089"/>
              <a:gd name="connsiteY9" fmla="*/ 2083538 h 2220584"/>
              <a:gd name="connsiteX10" fmla="*/ 575640 w 645089"/>
              <a:gd name="connsiteY10" fmla="*/ 2129220 h 2220584"/>
              <a:gd name="connsiteX11" fmla="*/ 356349 w 645089"/>
              <a:gd name="connsiteY11" fmla="*/ 2220584 h 22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089" h="2220584">
                <a:moveTo>
                  <a:pt x="0" y="164897"/>
                </a:moveTo>
                <a:cubicBezTo>
                  <a:pt x="143149" y="98658"/>
                  <a:pt x="286298" y="32420"/>
                  <a:pt x="347212" y="9579"/>
                </a:cubicBezTo>
                <a:cubicBezTo>
                  <a:pt x="408126" y="-13262"/>
                  <a:pt x="319801" y="9578"/>
                  <a:pt x="365486" y="27851"/>
                </a:cubicBezTo>
                <a:cubicBezTo>
                  <a:pt x="411171" y="46124"/>
                  <a:pt x="580209" y="100942"/>
                  <a:pt x="621326" y="119215"/>
                </a:cubicBezTo>
                <a:cubicBezTo>
                  <a:pt x="662443" y="137488"/>
                  <a:pt x="610666" y="125306"/>
                  <a:pt x="612189" y="137488"/>
                </a:cubicBezTo>
                <a:cubicBezTo>
                  <a:pt x="613712" y="149670"/>
                  <a:pt x="628940" y="181647"/>
                  <a:pt x="630463" y="192306"/>
                </a:cubicBezTo>
                <a:cubicBezTo>
                  <a:pt x="631986" y="202965"/>
                  <a:pt x="622849" y="166420"/>
                  <a:pt x="621326" y="201443"/>
                </a:cubicBezTo>
                <a:cubicBezTo>
                  <a:pt x="619803" y="236466"/>
                  <a:pt x="618280" y="99419"/>
                  <a:pt x="621326" y="402443"/>
                </a:cubicBezTo>
                <a:cubicBezTo>
                  <a:pt x="624372" y="705467"/>
                  <a:pt x="636554" y="1739402"/>
                  <a:pt x="639600" y="2019584"/>
                </a:cubicBezTo>
                <a:cubicBezTo>
                  <a:pt x="642646" y="2299766"/>
                  <a:pt x="650260" y="2065265"/>
                  <a:pt x="639600" y="2083538"/>
                </a:cubicBezTo>
                <a:cubicBezTo>
                  <a:pt x="628940" y="2101811"/>
                  <a:pt x="622849" y="2106379"/>
                  <a:pt x="575640" y="2129220"/>
                </a:cubicBezTo>
                <a:cubicBezTo>
                  <a:pt x="528432" y="2152061"/>
                  <a:pt x="356349" y="2220584"/>
                  <a:pt x="356349" y="22205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62492" y="2503370"/>
            <a:ext cx="301526" cy="146182"/>
          </a:xfrm>
          <a:custGeom>
            <a:avLst/>
            <a:gdLst>
              <a:gd name="connsiteX0" fmla="*/ 0 w 301526"/>
              <a:gd name="connsiteY0" fmla="*/ 146182 h 146182"/>
              <a:gd name="connsiteX1" fmla="*/ 301526 w 301526"/>
              <a:gd name="connsiteY1" fmla="*/ 0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26" h="146182">
                <a:moveTo>
                  <a:pt x="0" y="146182"/>
                </a:moveTo>
                <a:lnTo>
                  <a:pt x="301526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79240" y="28505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67174" y="30029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67174" y="318567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67174" y="33958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85448" y="36242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524462" y="3185673"/>
            <a:ext cx="880815" cy="189516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88296" y="1882301"/>
            <a:ext cx="1111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ISP 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32168" y="2896122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475493" y="3220886"/>
            <a:ext cx="7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Internet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270321" y="2791054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329414" y="2969558"/>
            <a:ext cx="1032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Distribution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System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5265535" y="3188062"/>
            <a:ext cx="546948" cy="158661"/>
          </a:xfrm>
          <a:custGeom>
            <a:avLst/>
            <a:gdLst>
              <a:gd name="connsiteX0" fmla="*/ 0 w 546948"/>
              <a:gd name="connsiteY0" fmla="*/ 158661 h 158661"/>
              <a:gd name="connsiteX1" fmla="*/ 361542 w 546948"/>
              <a:gd name="connsiteY1" fmla="*/ 19600 h 158661"/>
              <a:gd name="connsiteX2" fmla="*/ 546948 w 546948"/>
              <a:gd name="connsiteY2" fmla="*/ 1059 h 15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948" h="158661">
                <a:moveTo>
                  <a:pt x="0" y="158661"/>
                </a:moveTo>
                <a:cubicBezTo>
                  <a:pt x="135192" y="102264"/>
                  <a:pt x="270384" y="45867"/>
                  <a:pt x="361542" y="19600"/>
                </a:cubicBezTo>
                <a:cubicBezTo>
                  <a:pt x="452700" y="-6667"/>
                  <a:pt x="546948" y="1059"/>
                  <a:pt x="546948" y="1059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" y="274638"/>
            <a:ext cx="9095026" cy="1143000"/>
          </a:xfrm>
        </p:spPr>
        <p:txBody>
          <a:bodyPr/>
          <a:lstStyle/>
          <a:p>
            <a:r>
              <a:rPr lang="en-US" sz="4000" dirty="0" smtClean="0">
                <a:latin typeface="Powderfinger Type"/>
                <a:cs typeface="Powderfinger Type"/>
              </a:rPr>
              <a:t>Anatomy of an access network</a:t>
            </a:r>
            <a:endParaRPr lang="en-US" sz="4000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5125" y="3559855"/>
            <a:ext cx="667925" cy="703928"/>
            <a:chOff x="1652723" y="3389599"/>
            <a:chExt cx="1326727" cy="1251685"/>
          </a:xfrm>
        </p:grpSpPr>
        <p:sp>
          <p:nvSpPr>
            <p:cNvPr id="12" name="Freeform 1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9392" y="4772076"/>
            <a:ext cx="667925" cy="703928"/>
            <a:chOff x="1652723" y="3389599"/>
            <a:chExt cx="1326727" cy="1251685"/>
          </a:xfrm>
        </p:grpSpPr>
        <p:sp>
          <p:nvSpPr>
            <p:cNvPr id="17" name="Freeform 16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6690" y="2421106"/>
            <a:ext cx="667925" cy="703928"/>
            <a:chOff x="1652723" y="3389599"/>
            <a:chExt cx="1326727" cy="1251685"/>
          </a:xfrm>
        </p:grpSpPr>
        <p:sp>
          <p:nvSpPr>
            <p:cNvPr id="22" name="Freeform 2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20003" y="3508441"/>
            <a:ext cx="809733" cy="393671"/>
            <a:chOff x="4251628" y="3476540"/>
            <a:chExt cx="1144953" cy="836641"/>
          </a:xfrm>
          <a:effectLst/>
        </p:grpSpPr>
        <p:sp>
          <p:nvSpPr>
            <p:cNvPr id="26" name="Freeform 25"/>
            <p:cNvSpPr/>
            <p:nvPr/>
          </p:nvSpPr>
          <p:spPr>
            <a:xfrm>
              <a:off x="4251628" y="3764191"/>
              <a:ext cx="610369" cy="548990"/>
            </a:xfrm>
            <a:custGeom>
              <a:avLst/>
              <a:gdLst>
                <a:gd name="connsiteX0" fmla="*/ 24557 w 610369"/>
                <a:gd name="connsiteY0" fmla="*/ 0 h 548990"/>
                <a:gd name="connsiteX1" fmla="*/ 15420 w 610369"/>
                <a:gd name="connsiteY1" fmla="*/ 210137 h 548990"/>
                <a:gd name="connsiteX2" fmla="*/ 51968 w 610369"/>
                <a:gd name="connsiteY2" fmla="*/ 210137 h 548990"/>
                <a:gd name="connsiteX3" fmla="*/ 572786 w 610369"/>
                <a:gd name="connsiteY3" fmla="*/ 520774 h 548990"/>
                <a:gd name="connsiteX4" fmla="*/ 572786 w 610369"/>
                <a:gd name="connsiteY4" fmla="*/ 502501 h 548990"/>
                <a:gd name="connsiteX5" fmla="*/ 600197 w 610369"/>
                <a:gd name="connsiteY5" fmla="*/ 237546 h 5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69" h="548990">
                  <a:moveTo>
                    <a:pt x="24557" y="0"/>
                  </a:moveTo>
                  <a:cubicBezTo>
                    <a:pt x="17704" y="87557"/>
                    <a:pt x="10852" y="175114"/>
                    <a:pt x="15420" y="210137"/>
                  </a:cubicBezTo>
                  <a:cubicBezTo>
                    <a:pt x="19988" y="245160"/>
                    <a:pt x="-40926" y="158364"/>
                    <a:pt x="51968" y="210137"/>
                  </a:cubicBezTo>
                  <a:cubicBezTo>
                    <a:pt x="144862" y="261910"/>
                    <a:pt x="485983" y="472047"/>
                    <a:pt x="572786" y="520774"/>
                  </a:cubicBezTo>
                  <a:cubicBezTo>
                    <a:pt x="659589" y="569501"/>
                    <a:pt x="568217" y="549706"/>
                    <a:pt x="572786" y="502501"/>
                  </a:cubicBezTo>
                  <a:cubicBezTo>
                    <a:pt x="577355" y="455296"/>
                    <a:pt x="600197" y="237546"/>
                    <a:pt x="600197" y="2375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57911" y="3663691"/>
              <a:ext cx="593914" cy="292364"/>
            </a:xfrm>
            <a:custGeom>
              <a:avLst/>
              <a:gdLst>
                <a:gd name="connsiteX0" fmla="*/ 0 w 593914"/>
                <a:gd name="connsiteY0" fmla="*/ 0 h 292364"/>
                <a:gd name="connsiteX1" fmla="*/ 593914 w 593914"/>
                <a:gd name="connsiteY1" fmla="*/ 292364 h 2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914" h="292364">
                  <a:moveTo>
                    <a:pt x="0" y="0"/>
                  </a:moveTo>
                  <a:lnTo>
                    <a:pt x="593914" y="292364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06648" y="3745918"/>
              <a:ext cx="402034" cy="173592"/>
            </a:xfrm>
            <a:custGeom>
              <a:avLst/>
              <a:gdLst>
                <a:gd name="connsiteX0" fmla="*/ 0 w 402034"/>
                <a:gd name="connsiteY0" fmla="*/ 173592 h 173592"/>
                <a:gd name="connsiteX1" fmla="*/ 402034 w 402034"/>
                <a:gd name="connsiteY1" fmla="*/ 0 h 17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34" h="173592">
                  <a:moveTo>
                    <a:pt x="0" y="173592"/>
                  </a:moveTo>
                  <a:lnTo>
                    <a:pt x="40203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3596" y="3476540"/>
              <a:ext cx="1092985" cy="799289"/>
            </a:xfrm>
            <a:custGeom>
              <a:avLst/>
              <a:gdLst>
                <a:gd name="connsiteX0" fmla="*/ 0 w 1092985"/>
                <a:gd name="connsiteY0" fmla="*/ 150605 h 799289"/>
                <a:gd name="connsiteX1" fmla="*/ 356349 w 1092985"/>
                <a:gd name="connsiteY1" fmla="*/ 22696 h 799289"/>
                <a:gd name="connsiteX2" fmla="*/ 420309 w 1092985"/>
                <a:gd name="connsiteY2" fmla="*/ 22696 h 799289"/>
                <a:gd name="connsiteX3" fmla="*/ 1050772 w 1092985"/>
                <a:gd name="connsiteY3" fmla="*/ 251106 h 799289"/>
                <a:gd name="connsiteX4" fmla="*/ 1032498 w 1092985"/>
                <a:gd name="connsiteY4" fmla="*/ 278515 h 799289"/>
                <a:gd name="connsiteX5" fmla="*/ 1014224 w 1092985"/>
                <a:gd name="connsiteY5" fmla="*/ 607425 h 799289"/>
                <a:gd name="connsiteX6" fmla="*/ 1014224 w 1092985"/>
                <a:gd name="connsiteY6" fmla="*/ 589152 h 799289"/>
                <a:gd name="connsiteX7" fmla="*/ 621326 w 1092985"/>
                <a:gd name="connsiteY7" fmla="*/ 799289 h 79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985" h="799289">
                  <a:moveTo>
                    <a:pt x="0" y="150605"/>
                  </a:moveTo>
                  <a:cubicBezTo>
                    <a:pt x="143149" y="97309"/>
                    <a:pt x="286298" y="44014"/>
                    <a:pt x="356349" y="22696"/>
                  </a:cubicBezTo>
                  <a:cubicBezTo>
                    <a:pt x="426400" y="1378"/>
                    <a:pt x="304572" y="-15372"/>
                    <a:pt x="420309" y="22696"/>
                  </a:cubicBezTo>
                  <a:cubicBezTo>
                    <a:pt x="536046" y="60764"/>
                    <a:pt x="948741" y="208470"/>
                    <a:pt x="1050772" y="251106"/>
                  </a:cubicBezTo>
                  <a:cubicBezTo>
                    <a:pt x="1152804" y="293743"/>
                    <a:pt x="1038589" y="219129"/>
                    <a:pt x="1032498" y="278515"/>
                  </a:cubicBezTo>
                  <a:cubicBezTo>
                    <a:pt x="1026407" y="337902"/>
                    <a:pt x="1017270" y="555652"/>
                    <a:pt x="1014224" y="607425"/>
                  </a:cubicBezTo>
                  <a:cubicBezTo>
                    <a:pt x="1011178" y="659198"/>
                    <a:pt x="1079707" y="557175"/>
                    <a:pt x="1014224" y="589152"/>
                  </a:cubicBezTo>
                  <a:cubicBezTo>
                    <a:pt x="948741" y="621129"/>
                    <a:pt x="621326" y="799289"/>
                    <a:pt x="621326" y="79928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1519828" y="3046630"/>
            <a:ext cx="688033" cy="2037414"/>
          </a:xfrm>
          <a:custGeom>
            <a:avLst/>
            <a:gdLst>
              <a:gd name="connsiteX0" fmla="*/ 286133 w 1534594"/>
              <a:gd name="connsiteY0" fmla="*/ 0 h 2037414"/>
              <a:gd name="connsiteX1" fmla="*/ 1291219 w 1534594"/>
              <a:gd name="connsiteY1" fmla="*/ 566456 h 2037414"/>
              <a:gd name="connsiteX2" fmla="*/ 1309493 w 1534594"/>
              <a:gd name="connsiteY2" fmla="*/ 648683 h 2037414"/>
              <a:gd name="connsiteX3" fmla="*/ 149076 w 1534594"/>
              <a:gd name="connsiteY3" fmla="*/ 804002 h 2037414"/>
              <a:gd name="connsiteX4" fmla="*/ 149076 w 1534594"/>
              <a:gd name="connsiteY4" fmla="*/ 831411 h 2037414"/>
              <a:gd name="connsiteX5" fmla="*/ 1373453 w 1534594"/>
              <a:gd name="connsiteY5" fmla="*/ 648683 h 2037414"/>
              <a:gd name="connsiteX6" fmla="*/ 1373453 w 1534594"/>
              <a:gd name="connsiteY6" fmla="*/ 685229 h 2037414"/>
              <a:gd name="connsiteX7" fmla="*/ 21155 w 1534594"/>
              <a:gd name="connsiteY7" fmla="*/ 2037414 h 20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594" h="2037414">
                <a:moveTo>
                  <a:pt x="286133" y="0"/>
                </a:moveTo>
                <a:cubicBezTo>
                  <a:pt x="703396" y="229171"/>
                  <a:pt x="1120659" y="458342"/>
                  <a:pt x="1291219" y="566456"/>
                </a:cubicBezTo>
                <a:cubicBezTo>
                  <a:pt x="1461779" y="674570"/>
                  <a:pt x="1499850" y="609092"/>
                  <a:pt x="1309493" y="648683"/>
                </a:cubicBezTo>
                <a:cubicBezTo>
                  <a:pt x="1119136" y="688274"/>
                  <a:pt x="342479" y="773547"/>
                  <a:pt x="149076" y="804002"/>
                </a:cubicBezTo>
                <a:cubicBezTo>
                  <a:pt x="-44327" y="834457"/>
                  <a:pt x="-54987" y="857298"/>
                  <a:pt x="149076" y="831411"/>
                </a:cubicBezTo>
                <a:cubicBezTo>
                  <a:pt x="353139" y="805525"/>
                  <a:pt x="1169390" y="673047"/>
                  <a:pt x="1373453" y="648683"/>
                </a:cubicBezTo>
                <a:cubicBezTo>
                  <a:pt x="1577516" y="624319"/>
                  <a:pt x="1598836" y="453774"/>
                  <a:pt x="1373453" y="685229"/>
                </a:cubicBezTo>
                <a:cubicBezTo>
                  <a:pt x="1148070" y="916684"/>
                  <a:pt x="21155" y="2037414"/>
                  <a:pt x="21155" y="20374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99780" y="3986589"/>
            <a:ext cx="1197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CPE NAT</a:t>
            </a:r>
            <a:r>
              <a:rPr lang="en-US" sz="1100" dirty="0">
                <a:latin typeface="AhnbergHand"/>
                <a:cs typeface="AhnbergHand"/>
              </a:rPr>
              <a:t>/</a:t>
            </a:r>
          </a:p>
          <a:p>
            <a:r>
              <a:rPr lang="en-US" sz="1100" dirty="0">
                <a:latin typeface="AhnbergHand"/>
                <a:cs typeface="AhnbergHand"/>
              </a:rPr>
              <a:t>DHCP Server</a:t>
            </a:r>
          </a:p>
          <a:p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129737" y="3334342"/>
            <a:ext cx="1140584" cy="348198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51962" y="2539915"/>
            <a:ext cx="349620" cy="2002372"/>
          </a:xfrm>
          <a:custGeom>
            <a:avLst/>
            <a:gdLst>
              <a:gd name="connsiteX0" fmla="*/ 0 w 349620"/>
              <a:gd name="connsiteY0" fmla="*/ 255819 h 2002372"/>
              <a:gd name="connsiteX1" fmla="*/ 36548 w 349620"/>
              <a:gd name="connsiteY1" fmla="*/ 1142049 h 2002372"/>
              <a:gd name="connsiteX2" fmla="*/ 45685 w 349620"/>
              <a:gd name="connsiteY2" fmla="*/ 1626277 h 2002372"/>
              <a:gd name="connsiteX3" fmla="*/ 63960 w 349620"/>
              <a:gd name="connsiteY3" fmla="*/ 1644550 h 2002372"/>
              <a:gd name="connsiteX4" fmla="*/ 328937 w 349620"/>
              <a:gd name="connsiteY4" fmla="*/ 1882096 h 2002372"/>
              <a:gd name="connsiteX5" fmla="*/ 328937 w 349620"/>
              <a:gd name="connsiteY5" fmla="*/ 1872960 h 2002372"/>
              <a:gd name="connsiteX6" fmla="*/ 301525 w 349620"/>
              <a:gd name="connsiteY6" fmla="*/ 292365 h 2002372"/>
              <a:gd name="connsiteX7" fmla="*/ 237565 w 349620"/>
              <a:gd name="connsiteY7" fmla="*/ 127910 h 2002372"/>
              <a:gd name="connsiteX8" fmla="*/ 0 w 349620"/>
              <a:gd name="connsiteY8" fmla="*/ 0 h 200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0" h="2002372">
                <a:moveTo>
                  <a:pt x="0" y="255819"/>
                </a:moveTo>
                <a:cubicBezTo>
                  <a:pt x="14467" y="584729"/>
                  <a:pt x="28934" y="913639"/>
                  <a:pt x="36548" y="1142049"/>
                </a:cubicBezTo>
                <a:cubicBezTo>
                  <a:pt x="44162" y="1370459"/>
                  <a:pt x="41116" y="1542527"/>
                  <a:pt x="45685" y="1626277"/>
                </a:cubicBezTo>
                <a:cubicBezTo>
                  <a:pt x="50254" y="1710027"/>
                  <a:pt x="63960" y="1644550"/>
                  <a:pt x="63960" y="1644550"/>
                </a:cubicBezTo>
                <a:lnTo>
                  <a:pt x="328937" y="1882096"/>
                </a:lnTo>
                <a:cubicBezTo>
                  <a:pt x="373100" y="1920164"/>
                  <a:pt x="333506" y="2137915"/>
                  <a:pt x="328937" y="1872960"/>
                </a:cubicBezTo>
                <a:cubicBezTo>
                  <a:pt x="324368" y="1608005"/>
                  <a:pt x="316754" y="583207"/>
                  <a:pt x="301525" y="292365"/>
                </a:cubicBezTo>
                <a:cubicBezTo>
                  <a:pt x="286296" y="1523"/>
                  <a:pt x="287819" y="176637"/>
                  <a:pt x="237565" y="127910"/>
                </a:cubicBezTo>
                <a:cubicBezTo>
                  <a:pt x="187311" y="7918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79373" y="2347609"/>
            <a:ext cx="645089" cy="2220584"/>
          </a:xfrm>
          <a:custGeom>
            <a:avLst/>
            <a:gdLst>
              <a:gd name="connsiteX0" fmla="*/ 0 w 645089"/>
              <a:gd name="connsiteY0" fmla="*/ 164897 h 2220584"/>
              <a:gd name="connsiteX1" fmla="*/ 347212 w 645089"/>
              <a:gd name="connsiteY1" fmla="*/ 9579 h 2220584"/>
              <a:gd name="connsiteX2" fmla="*/ 365486 w 645089"/>
              <a:gd name="connsiteY2" fmla="*/ 27851 h 2220584"/>
              <a:gd name="connsiteX3" fmla="*/ 621326 w 645089"/>
              <a:gd name="connsiteY3" fmla="*/ 119215 h 2220584"/>
              <a:gd name="connsiteX4" fmla="*/ 612189 w 645089"/>
              <a:gd name="connsiteY4" fmla="*/ 137488 h 2220584"/>
              <a:gd name="connsiteX5" fmla="*/ 630463 w 645089"/>
              <a:gd name="connsiteY5" fmla="*/ 192306 h 2220584"/>
              <a:gd name="connsiteX6" fmla="*/ 621326 w 645089"/>
              <a:gd name="connsiteY6" fmla="*/ 201443 h 2220584"/>
              <a:gd name="connsiteX7" fmla="*/ 621326 w 645089"/>
              <a:gd name="connsiteY7" fmla="*/ 402443 h 2220584"/>
              <a:gd name="connsiteX8" fmla="*/ 639600 w 645089"/>
              <a:gd name="connsiteY8" fmla="*/ 2019584 h 2220584"/>
              <a:gd name="connsiteX9" fmla="*/ 639600 w 645089"/>
              <a:gd name="connsiteY9" fmla="*/ 2083538 h 2220584"/>
              <a:gd name="connsiteX10" fmla="*/ 575640 w 645089"/>
              <a:gd name="connsiteY10" fmla="*/ 2129220 h 2220584"/>
              <a:gd name="connsiteX11" fmla="*/ 356349 w 645089"/>
              <a:gd name="connsiteY11" fmla="*/ 2220584 h 22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089" h="2220584">
                <a:moveTo>
                  <a:pt x="0" y="164897"/>
                </a:moveTo>
                <a:cubicBezTo>
                  <a:pt x="143149" y="98658"/>
                  <a:pt x="286298" y="32420"/>
                  <a:pt x="347212" y="9579"/>
                </a:cubicBezTo>
                <a:cubicBezTo>
                  <a:pt x="408126" y="-13262"/>
                  <a:pt x="319801" y="9578"/>
                  <a:pt x="365486" y="27851"/>
                </a:cubicBezTo>
                <a:cubicBezTo>
                  <a:pt x="411171" y="46124"/>
                  <a:pt x="580209" y="100942"/>
                  <a:pt x="621326" y="119215"/>
                </a:cubicBezTo>
                <a:cubicBezTo>
                  <a:pt x="662443" y="137488"/>
                  <a:pt x="610666" y="125306"/>
                  <a:pt x="612189" y="137488"/>
                </a:cubicBezTo>
                <a:cubicBezTo>
                  <a:pt x="613712" y="149670"/>
                  <a:pt x="628940" y="181647"/>
                  <a:pt x="630463" y="192306"/>
                </a:cubicBezTo>
                <a:cubicBezTo>
                  <a:pt x="631986" y="202965"/>
                  <a:pt x="622849" y="166420"/>
                  <a:pt x="621326" y="201443"/>
                </a:cubicBezTo>
                <a:cubicBezTo>
                  <a:pt x="619803" y="236466"/>
                  <a:pt x="618280" y="99419"/>
                  <a:pt x="621326" y="402443"/>
                </a:cubicBezTo>
                <a:cubicBezTo>
                  <a:pt x="624372" y="705467"/>
                  <a:pt x="636554" y="1739402"/>
                  <a:pt x="639600" y="2019584"/>
                </a:cubicBezTo>
                <a:cubicBezTo>
                  <a:pt x="642646" y="2299766"/>
                  <a:pt x="650260" y="2065265"/>
                  <a:pt x="639600" y="2083538"/>
                </a:cubicBezTo>
                <a:cubicBezTo>
                  <a:pt x="628940" y="2101811"/>
                  <a:pt x="622849" y="2106379"/>
                  <a:pt x="575640" y="2129220"/>
                </a:cubicBezTo>
                <a:cubicBezTo>
                  <a:pt x="528432" y="2152061"/>
                  <a:pt x="356349" y="2220584"/>
                  <a:pt x="356349" y="22205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62492" y="2503370"/>
            <a:ext cx="301526" cy="146182"/>
          </a:xfrm>
          <a:custGeom>
            <a:avLst/>
            <a:gdLst>
              <a:gd name="connsiteX0" fmla="*/ 0 w 301526"/>
              <a:gd name="connsiteY0" fmla="*/ 146182 h 146182"/>
              <a:gd name="connsiteX1" fmla="*/ 301526 w 301526"/>
              <a:gd name="connsiteY1" fmla="*/ 0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26" h="146182">
                <a:moveTo>
                  <a:pt x="0" y="146182"/>
                </a:moveTo>
                <a:lnTo>
                  <a:pt x="301526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79240" y="28505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67174" y="30029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67174" y="318567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67174" y="33958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85448" y="36242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524462" y="3185673"/>
            <a:ext cx="880815" cy="189516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88296" y="1882301"/>
            <a:ext cx="1111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ISP 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32168" y="2896122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475493" y="3220886"/>
            <a:ext cx="7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Internet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270321" y="2791054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329414" y="2969558"/>
            <a:ext cx="1032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Distribution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System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5265535" y="3188062"/>
            <a:ext cx="546948" cy="158661"/>
          </a:xfrm>
          <a:custGeom>
            <a:avLst/>
            <a:gdLst>
              <a:gd name="connsiteX0" fmla="*/ 0 w 546948"/>
              <a:gd name="connsiteY0" fmla="*/ 158661 h 158661"/>
              <a:gd name="connsiteX1" fmla="*/ 361542 w 546948"/>
              <a:gd name="connsiteY1" fmla="*/ 19600 h 158661"/>
              <a:gd name="connsiteX2" fmla="*/ 546948 w 546948"/>
              <a:gd name="connsiteY2" fmla="*/ 1059 h 15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948" h="158661">
                <a:moveTo>
                  <a:pt x="0" y="158661"/>
                </a:moveTo>
                <a:cubicBezTo>
                  <a:pt x="135192" y="102264"/>
                  <a:pt x="270384" y="45867"/>
                  <a:pt x="361542" y="19600"/>
                </a:cubicBezTo>
                <a:cubicBezTo>
                  <a:pt x="452700" y="-6667"/>
                  <a:pt x="546948" y="1059"/>
                  <a:pt x="546948" y="1059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108996" y="4610908"/>
            <a:ext cx="14741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CGN Blade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added to external</a:t>
            </a:r>
          </a:p>
          <a:p>
            <a:pPr algn="ctr"/>
            <a:r>
              <a:rPr lang="en-US" sz="1100" dirty="0">
                <a:latin typeface="AhnbergHand"/>
                <a:cs typeface="AhnbergHand"/>
              </a:rPr>
              <a:t>g</a:t>
            </a:r>
            <a:r>
              <a:rPr lang="en-US" sz="1100" dirty="0" smtClean="0">
                <a:latin typeface="AhnbergHand"/>
                <a:cs typeface="AhnbergHand"/>
              </a:rPr>
              <a:t>ateway interface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919509" y="3812136"/>
            <a:ext cx="213755" cy="467828"/>
          </a:xfrm>
          <a:custGeom>
            <a:avLst/>
            <a:gdLst>
              <a:gd name="connsiteX0" fmla="*/ 10499 w 213755"/>
              <a:gd name="connsiteY0" fmla="*/ 6873 h 467828"/>
              <a:gd name="connsiteX1" fmla="*/ 10499 w 213755"/>
              <a:gd name="connsiteY1" fmla="*/ 326647 h 467828"/>
              <a:gd name="connsiteX2" fmla="*/ 19637 w 213755"/>
              <a:gd name="connsiteY2" fmla="*/ 335783 h 467828"/>
              <a:gd name="connsiteX3" fmla="*/ 202380 w 213755"/>
              <a:gd name="connsiteY3" fmla="*/ 463693 h 467828"/>
              <a:gd name="connsiteX4" fmla="*/ 193242 w 213755"/>
              <a:gd name="connsiteY4" fmla="*/ 408874 h 467828"/>
              <a:gd name="connsiteX5" fmla="*/ 184105 w 213755"/>
              <a:gd name="connsiteY5" fmla="*/ 143919 h 467828"/>
              <a:gd name="connsiteX6" fmla="*/ 147557 w 213755"/>
              <a:gd name="connsiteY6" fmla="*/ 107374 h 467828"/>
              <a:gd name="connsiteX7" fmla="*/ 10499 w 213755"/>
              <a:gd name="connsiteY7" fmla="*/ 6873 h 46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55" h="467828">
                <a:moveTo>
                  <a:pt x="10499" y="6873"/>
                </a:moveTo>
                <a:cubicBezTo>
                  <a:pt x="-12344" y="43419"/>
                  <a:pt x="8976" y="271829"/>
                  <a:pt x="10499" y="326647"/>
                </a:cubicBezTo>
                <a:cubicBezTo>
                  <a:pt x="12022" y="381465"/>
                  <a:pt x="-12343" y="312942"/>
                  <a:pt x="19637" y="335783"/>
                </a:cubicBezTo>
                <a:cubicBezTo>
                  <a:pt x="51617" y="358624"/>
                  <a:pt x="173446" y="451511"/>
                  <a:pt x="202380" y="463693"/>
                </a:cubicBezTo>
                <a:cubicBezTo>
                  <a:pt x="231314" y="475875"/>
                  <a:pt x="196288" y="462170"/>
                  <a:pt x="193242" y="408874"/>
                </a:cubicBezTo>
                <a:cubicBezTo>
                  <a:pt x="190196" y="355578"/>
                  <a:pt x="191719" y="194169"/>
                  <a:pt x="184105" y="143919"/>
                </a:cubicBezTo>
                <a:cubicBezTo>
                  <a:pt x="176491" y="93669"/>
                  <a:pt x="173446" y="124124"/>
                  <a:pt x="147557" y="107374"/>
                </a:cubicBezTo>
                <a:cubicBezTo>
                  <a:pt x="121669" y="90624"/>
                  <a:pt x="33342" y="-29673"/>
                  <a:pt x="10499" y="6873"/>
                </a:cubicBezTo>
                <a:close/>
              </a:path>
            </a:pathLst>
          </a:custGeom>
          <a:solidFill>
            <a:srgbClr val="F3B4B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715826" y="3980820"/>
            <a:ext cx="1047406" cy="642191"/>
          </a:xfrm>
          <a:custGeom>
            <a:avLst/>
            <a:gdLst>
              <a:gd name="connsiteX0" fmla="*/ 108588 w 1047406"/>
              <a:gd name="connsiteY0" fmla="*/ 642191 h 642191"/>
              <a:gd name="connsiteX1" fmla="*/ 81176 w 1047406"/>
              <a:gd name="connsiteY1" fmla="*/ 240190 h 642191"/>
              <a:gd name="connsiteX2" fmla="*/ 1013165 w 1047406"/>
              <a:gd name="connsiteY2" fmla="*/ 75736 h 642191"/>
              <a:gd name="connsiteX3" fmla="*/ 839559 w 1047406"/>
              <a:gd name="connsiteY3" fmla="*/ 2644 h 642191"/>
              <a:gd name="connsiteX4" fmla="*/ 1040577 w 1047406"/>
              <a:gd name="connsiteY4" fmla="*/ 39190 h 642191"/>
              <a:gd name="connsiteX5" fmla="*/ 1004028 w 1047406"/>
              <a:gd name="connsiteY5" fmla="*/ 249327 h 64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406" h="642191">
                <a:moveTo>
                  <a:pt x="108588" y="642191"/>
                </a:moveTo>
                <a:cubicBezTo>
                  <a:pt x="19500" y="488395"/>
                  <a:pt x="-69587" y="334599"/>
                  <a:pt x="81176" y="240190"/>
                </a:cubicBezTo>
                <a:cubicBezTo>
                  <a:pt x="231939" y="145781"/>
                  <a:pt x="886768" y="115327"/>
                  <a:pt x="1013165" y="75736"/>
                </a:cubicBezTo>
                <a:cubicBezTo>
                  <a:pt x="1139562" y="36145"/>
                  <a:pt x="834990" y="8735"/>
                  <a:pt x="839559" y="2644"/>
                </a:cubicBezTo>
                <a:cubicBezTo>
                  <a:pt x="844128" y="-3447"/>
                  <a:pt x="1013166" y="-1924"/>
                  <a:pt x="1040577" y="39190"/>
                </a:cubicBezTo>
                <a:cubicBezTo>
                  <a:pt x="1067989" y="80304"/>
                  <a:pt x="1004028" y="249327"/>
                  <a:pt x="1004028" y="2493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" y="274638"/>
            <a:ext cx="9095026" cy="1143000"/>
          </a:xfrm>
        </p:spPr>
        <p:txBody>
          <a:bodyPr/>
          <a:lstStyle/>
          <a:p>
            <a:r>
              <a:rPr lang="en-US" sz="4000" dirty="0" smtClean="0">
                <a:latin typeface="Powderfinger Type"/>
                <a:cs typeface="Powderfinger Type"/>
              </a:rPr>
              <a:t>Anatomy of an access network</a:t>
            </a:r>
            <a:endParaRPr lang="en-US" sz="4000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5125" y="3559855"/>
            <a:ext cx="667925" cy="703928"/>
            <a:chOff x="1652723" y="3389599"/>
            <a:chExt cx="1326727" cy="1251685"/>
          </a:xfrm>
        </p:grpSpPr>
        <p:sp>
          <p:nvSpPr>
            <p:cNvPr id="12" name="Freeform 1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9392" y="4772076"/>
            <a:ext cx="667925" cy="703928"/>
            <a:chOff x="1652723" y="3389599"/>
            <a:chExt cx="1326727" cy="1251685"/>
          </a:xfrm>
        </p:grpSpPr>
        <p:sp>
          <p:nvSpPr>
            <p:cNvPr id="17" name="Freeform 16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6690" y="2421106"/>
            <a:ext cx="667925" cy="703928"/>
            <a:chOff x="1652723" y="3389599"/>
            <a:chExt cx="1326727" cy="1251685"/>
          </a:xfrm>
        </p:grpSpPr>
        <p:sp>
          <p:nvSpPr>
            <p:cNvPr id="22" name="Freeform 2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20003" y="3508441"/>
            <a:ext cx="809733" cy="393671"/>
            <a:chOff x="4251628" y="3476540"/>
            <a:chExt cx="1144953" cy="836641"/>
          </a:xfrm>
          <a:effectLst/>
        </p:grpSpPr>
        <p:sp>
          <p:nvSpPr>
            <p:cNvPr id="26" name="Freeform 25"/>
            <p:cNvSpPr/>
            <p:nvPr/>
          </p:nvSpPr>
          <p:spPr>
            <a:xfrm>
              <a:off x="4251628" y="3764191"/>
              <a:ext cx="610369" cy="548990"/>
            </a:xfrm>
            <a:custGeom>
              <a:avLst/>
              <a:gdLst>
                <a:gd name="connsiteX0" fmla="*/ 24557 w 610369"/>
                <a:gd name="connsiteY0" fmla="*/ 0 h 548990"/>
                <a:gd name="connsiteX1" fmla="*/ 15420 w 610369"/>
                <a:gd name="connsiteY1" fmla="*/ 210137 h 548990"/>
                <a:gd name="connsiteX2" fmla="*/ 51968 w 610369"/>
                <a:gd name="connsiteY2" fmla="*/ 210137 h 548990"/>
                <a:gd name="connsiteX3" fmla="*/ 572786 w 610369"/>
                <a:gd name="connsiteY3" fmla="*/ 520774 h 548990"/>
                <a:gd name="connsiteX4" fmla="*/ 572786 w 610369"/>
                <a:gd name="connsiteY4" fmla="*/ 502501 h 548990"/>
                <a:gd name="connsiteX5" fmla="*/ 600197 w 610369"/>
                <a:gd name="connsiteY5" fmla="*/ 237546 h 5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69" h="548990">
                  <a:moveTo>
                    <a:pt x="24557" y="0"/>
                  </a:moveTo>
                  <a:cubicBezTo>
                    <a:pt x="17704" y="87557"/>
                    <a:pt x="10852" y="175114"/>
                    <a:pt x="15420" y="210137"/>
                  </a:cubicBezTo>
                  <a:cubicBezTo>
                    <a:pt x="19988" y="245160"/>
                    <a:pt x="-40926" y="158364"/>
                    <a:pt x="51968" y="210137"/>
                  </a:cubicBezTo>
                  <a:cubicBezTo>
                    <a:pt x="144862" y="261910"/>
                    <a:pt x="485983" y="472047"/>
                    <a:pt x="572786" y="520774"/>
                  </a:cubicBezTo>
                  <a:cubicBezTo>
                    <a:pt x="659589" y="569501"/>
                    <a:pt x="568217" y="549706"/>
                    <a:pt x="572786" y="502501"/>
                  </a:cubicBezTo>
                  <a:cubicBezTo>
                    <a:pt x="577355" y="455296"/>
                    <a:pt x="600197" y="237546"/>
                    <a:pt x="600197" y="2375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57911" y="3663691"/>
              <a:ext cx="593914" cy="292364"/>
            </a:xfrm>
            <a:custGeom>
              <a:avLst/>
              <a:gdLst>
                <a:gd name="connsiteX0" fmla="*/ 0 w 593914"/>
                <a:gd name="connsiteY0" fmla="*/ 0 h 292364"/>
                <a:gd name="connsiteX1" fmla="*/ 593914 w 593914"/>
                <a:gd name="connsiteY1" fmla="*/ 292364 h 2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914" h="292364">
                  <a:moveTo>
                    <a:pt x="0" y="0"/>
                  </a:moveTo>
                  <a:lnTo>
                    <a:pt x="593914" y="292364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06648" y="3745918"/>
              <a:ext cx="402034" cy="173592"/>
            </a:xfrm>
            <a:custGeom>
              <a:avLst/>
              <a:gdLst>
                <a:gd name="connsiteX0" fmla="*/ 0 w 402034"/>
                <a:gd name="connsiteY0" fmla="*/ 173592 h 173592"/>
                <a:gd name="connsiteX1" fmla="*/ 402034 w 402034"/>
                <a:gd name="connsiteY1" fmla="*/ 0 h 17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34" h="173592">
                  <a:moveTo>
                    <a:pt x="0" y="173592"/>
                  </a:moveTo>
                  <a:lnTo>
                    <a:pt x="40203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3596" y="3476540"/>
              <a:ext cx="1092985" cy="799289"/>
            </a:xfrm>
            <a:custGeom>
              <a:avLst/>
              <a:gdLst>
                <a:gd name="connsiteX0" fmla="*/ 0 w 1092985"/>
                <a:gd name="connsiteY0" fmla="*/ 150605 h 799289"/>
                <a:gd name="connsiteX1" fmla="*/ 356349 w 1092985"/>
                <a:gd name="connsiteY1" fmla="*/ 22696 h 799289"/>
                <a:gd name="connsiteX2" fmla="*/ 420309 w 1092985"/>
                <a:gd name="connsiteY2" fmla="*/ 22696 h 799289"/>
                <a:gd name="connsiteX3" fmla="*/ 1050772 w 1092985"/>
                <a:gd name="connsiteY3" fmla="*/ 251106 h 799289"/>
                <a:gd name="connsiteX4" fmla="*/ 1032498 w 1092985"/>
                <a:gd name="connsiteY4" fmla="*/ 278515 h 799289"/>
                <a:gd name="connsiteX5" fmla="*/ 1014224 w 1092985"/>
                <a:gd name="connsiteY5" fmla="*/ 607425 h 799289"/>
                <a:gd name="connsiteX6" fmla="*/ 1014224 w 1092985"/>
                <a:gd name="connsiteY6" fmla="*/ 589152 h 799289"/>
                <a:gd name="connsiteX7" fmla="*/ 621326 w 1092985"/>
                <a:gd name="connsiteY7" fmla="*/ 799289 h 79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985" h="799289">
                  <a:moveTo>
                    <a:pt x="0" y="150605"/>
                  </a:moveTo>
                  <a:cubicBezTo>
                    <a:pt x="143149" y="97309"/>
                    <a:pt x="286298" y="44014"/>
                    <a:pt x="356349" y="22696"/>
                  </a:cubicBezTo>
                  <a:cubicBezTo>
                    <a:pt x="426400" y="1378"/>
                    <a:pt x="304572" y="-15372"/>
                    <a:pt x="420309" y="22696"/>
                  </a:cubicBezTo>
                  <a:cubicBezTo>
                    <a:pt x="536046" y="60764"/>
                    <a:pt x="948741" y="208470"/>
                    <a:pt x="1050772" y="251106"/>
                  </a:cubicBezTo>
                  <a:cubicBezTo>
                    <a:pt x="1152804" y="293743"/>
                    <a:pt x="1038589" y="219129"/>
                    <a:pt x="1032498" y="278515"/>
                  </a:cubicBezTo>
                  <a:cubicBezTo>
                    <a:pt x="1026407" y="337902"/>
                    <a:pt x="1017270" y="555652"/>
                    <a:pt x="1014224" y="607425"/>
                  </a:cubicBezTo>
                  <a:cubicBezTo>
                    <a:pt x="1011178" y="659198"/>
                    <a:pt x="1079707" y="557175"/>
                    <a:pt x="1014224" y="589152"/>
                  </a:cubicBezTo>
                  <a:cubicBezTo>
                    <a:pt x="948741" y="621129"/>
                    <a:pt x="621326" y="799289"/>
                    <a:pt x="621326" y="79928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1519828" y="3046630"/>
            <a:ext cx="688033" cy="2037414"/>
          </a:xfrm>
          <a:custGeom>
            <a:avLst/>
            <a:gdLst>
              <a:gd name="connsiteX0" fmla="*/ 286133 w 1534594"/>
              <a:gd name="connsiteY0" fmla="*/ 0 h 2037414"/>
              <a:gd name="connsiteX1" fmla="*/ 1291219 w 1534594"/>
              <a:gd name="connsiteY1" fmla="*/ 566456 h 2037414"/>
              <a:gd name="connsiteX2" fmla="*/ 1309493 w 1534594"/>
              <a:gd name="connsiteY2" fmla="*/ 648683 h 2037414"/>
              <a:gd name="connsiteX3" fmla="*/ 149076 w 1534594"/>
              <a:gd name="connsiteY3" fmla="*/ 804002 h 2037414"/>
              <a:gd name="connsiteX4" fmla="*/ 149076 w 1534594"/>
              <a:gd name="connsiteY4" fmla="*/ 831411 h 2037414"/>
              <a:gd name="connsiteX5" fmla="*/ 1373453 w 1534594"/>
              <a:gd name="connsiteY5" fmla="*/ 648683 h 2037414"/>
              <a:gd name="connsiteX6" fmla="*/ 1373453 w 1534594"/>
              <a:gd name="connsiteY6" fmla="*/ 685229 h 2037414"/>
              <a:gd name="connsiteX7" fmla="*/ 21155 w 1534594"/>
              <a:gd name="connsiteY7" fmla="*/ 2037414 h 20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594" h="2037414">
                <a:moveTo>
                  <a:pt x="286133" y="0"/>
                </a:moveTo>
                <a:cubicBezTo>
                  <a:pt x="703396" y="229171"/>
                  <a:pt x="1120659" y="458342"/>
                  <a:pt x="1291219" y="566456"/>
                </a:cubicBezTo>
                <a:cubicBezTo>
                  <a:pt x="1461779" y="674570"/>
                  <a:pt x="1499850" y="609092"/>
                  <a:pt x="1309493" y="648683"/>
                </a:cubicBezTo>
                <a:cubicBezTo>
                  <a:pt x="1119136" y="688274"/>
                  <a:pt x="342479" y="773547"/>
                  <a:pt x="149076" y="804002"/>
                </a:cubicBezTo>
                <a:cubicBezTo>
                  <a:pt x="-44327" y="834457"/>
                  <a:pt x="-54987" y="857298"/>
                  <a:pt x="149076" y="831411"/>
                </a:cubicBezTo>
                <a:cubicBezTo>
                  <a:pt x="353139" y="805525"/>
                  <a:pt x="1169390" y="673047"/>
                  <a:pt x="1373453" y="648683"/>
                </a:cubicBezTo>
                <a:cubicBezTo>
                  <a:pt x="1577516" y="624319"/>
                  <a:pt x="1598836" y="453774"/>
                  <a:pt x="1373453" y="685229"/>
                </a:cubicBezTo>
                <a:cubicBezTo>
                  <a:pt x="1148070" y="916684"/>
                  <a:pt x="21155" y="2037414"/>
                  <a:pt x="21155" y="20374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99780" y="3986589"/>
            <a:ext cx="11977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CPE NAT</a:t>
            </a:r>
            <a:r>
              <a:rPr lang="en-US" sz="1100" dirty="0">
                <a:latin typeface="AhnbergHand"/>
                <a:cs typeface="AhnbergHand"/>
              </a:rPr>
              <a:t>/</a:t>
            </a:r>
          </a:p>
          <a:p>
            <a:r>
              <a:rPr lang="en-US" sz="1100" dirty="0">
                <a:latin typeface="AhnbergHand"/>
                <a:cs typeface="AhnbergHand"/>
              </a:rPr>
              <a:t>DHCP Server</a:t>
            </a:r>
          </a:p>
          <a:p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129737" y="3334342"/>
            <a:ext cx="771826" cy="348198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51962" y="2539915"/>
            <a:ext cx="349620" cy="2002372"/>
          </a:xfrm>
          <a:custGeom>
            <a:avLst/>
            <a:gdLst>
              <a:gd name="connsiteX0" fmla="*/ 0 w 349620"/>
              <a:gd name="connsiteY0" fmla="*/ 255819 h 2002372"/>
              <a:gd name="connsiteX1" fmla="*/ 36548 w 349620"/>
              <a:gd name="connsiteY1" fmla="*/ 1142049 h 2002372"/>
              <a:gd name="connsiteX2" fmla="*/ 45685 w 349620"/>
              <a:gd name="connsiteY2" fmla="*/ 1626277 h 2002372"/>
              <a:gd name="connsiteX3" fmla="*/ 63960 w 349620"/>
              <a:gd name="connsiteY3" fmla="*/ 1644550 h 2002372"/>
              <a:gd name="connsiteX4" fmla="*/ 328937 w 349620"/>
              <a:gd name="connsiteY4" fmla="*/ 1882096 h 2002372"/>
              <a:gd name="connsiteX5" fmla="*/ 328937 w 349620"/>
              <a:gd name="connsiteY5" fmla="*/ 1872960 h 2002372"/>
              <a:gd name="connsiteX6" fmla="*/ 301525 w 349620"/>
              <a:gd name="connsiteY6" fmla="*/ 292365 h 2002372"/>
              <a:gd name="connsiteX7" fmla="*/ 237565 w 349620"/>
              <a:gd name="connsiteY7" fmla="*/ 127910 h 2002372"/>
              <a:gd name="connsiteX8" fmla="*/ 0 w 349620"/>
              <a:gd name="connsiteY8" fmla="*/ 0 h 200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0" h="2002372">
                <a:moveTo>
                  <a:pt x="0" y="255819"/>
                </a:moveTo>
                <a:cubicBezTo>
                  <a:pt x="14467" y="584729"/>
                  <a:pt x="28934" y="913639"/>
                  <a:pt x="36548" y="1142049"/>
                </a:cubicBezTo>
                <a:cubicBezTo>
                  <a:pt x="44162" y="1370459"/>
                  <a:pt x="41116" y="1542527"/>
                  <a:pt x="45685" y="1626277"/>
                </a:cubicBezTo>
                <a:cubicBezTo>
                  <a:pt x="50254" y="1710027"/>
                  <a:pt x="63960" y="1644550"/>
                  <a:pt x="63960" y="1644550"/>
                </a:cubicBezTo>
                <a:lnTo>
                  <a:pt x="328937" y="1882096"/>
                </a:lnTo>
                <a:cubicBezTo>
                  <a:pt x="373100" y="1920164"/>
                  <a:pt x="333506" y="2137915"/>
                  <a:pt x="328937" y="1872960"/>
                </a:cubicBezTo>
                <a:cubicBezTo>
                  <a:pt x="324368" y="1608005"/>
                  <a:pt x="316754" y="583207"/>
                  <a:pt x="301525" y="292365"/>
                </a:cubicBezTo>
                <a:cubicBezTo>
                  <a:pt x="286296" y="1523"/>
                  <a:pt x="287819" y="176637"/>
                  <a:pt x="237565" y="127910"/>
                </a:cubicBezTo>
                <a:cubicBezTo>
                  <a:pt x="187311" y="7918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79373" y="2347609"/>
            <a:ext cx="645089" cy="2220584"/>
          </a:xfrm>
          <a:custGeom>
            <a:avLst/>
            <a:gdLst>
              <a:gd name="connsiteX0" fmla="*/ 0 w 645089"/>
              <a:gd name="connsiteY0" fmla="*/ 164897 h 2220584"/>
              <a:gd name="connsiteX1" fmla="*/ 347212 w 645089"/>
              <a:gd name="connsiteY1" fmla="*/ 9579 h 2220584"/>
              <a:gd name="connsiteX2" fmla="*/ 365486 w 645089"/>
              <a:gd name="connsiteY2" fmla="*/ 27851 h 2220584"/>
              <a:gd name="connsiteX3" fmla="*/ 621326 w 645089"/>
              <a:gd name="connsiteY3" fmla="*/ 119215 h 2220584"/>
              <a:gd name="connsiteX4" fmla="*/ 612189 w 645089"/>
              <a:gd name="connsiteY4" fmla="*/ 137488 h 2220584"/>
              <a:gd name="connsiteX5" fmla="*/ 630463 w 645089"/>
              <a:gd name="connsiteY5" fmla="*/ 192306 h 2220584"/>
              <a:gd name="connsiteX6" fmla="*/ 621326 w 645089"/>
              <a:gd name="connsiteY6" fmla="*/ 201443 h 2220584"/>
              <a:gd name="connsiteX7" fmla="*/ 621326 w 645089"/>
              <a:gd name="connsiteY7" fmla="*/ 402443 h 2220584"/>
              <a:gd name="connsiteX8" fmla="*/ 639600 w 645089"/>
              <a:gd name="connsiteY8" fmla="*/ 2019584 h 2220584"/>
              <a:gd name="connsiteX9" fmla="*/ 639600 w 645089"/>
              <a:gd name="connsiteY9" fmla="*/ 2083538 h 2220584"/>
              <a:gd name="connsiteX10" fmla="*/ 575640 w 645089"/>
              <a:gd name="connsiteY10" fmla="*/ 2129220 h 2220584"/>
              <a:gd name="connsiteX11" fmla="*/ 356349 w 645089"/>
              <a:gd name="connsiteY11" fmla="*/ 2220584 h 22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089" h="2220584">
                <a:moveTo>
                  <a:pt x="0" y="164897"/>
                </a:moveTo>
                <a:cubicBezTo>
                  <a:pt x="143149" y="98658"/>
                  <a:pt x="286298" y="32420"/>
                  <a:pt x="347212" y="9579"/>
                </a:cubicBezTo>
                <a:cubicBezTo>
                  <a:pt x="408126" y="-13262"/>
                  <a:pt x="319801" y="9578"/>
                  <a:pt x="365486" y="27851"/>
                </a:cubicBezTo>
                <a:cubicBezTo>
                  <a:pt x="411171" y="46124"/>
                  <a:pt x="580209" y="100942"/>
                  <a:pt x="621326" y="119215"/>
                </a:cubicBezTo>
                <a:cubicBezTo>
                  <a:pt x="662443" y="137488"/>
                  <a:pt x="610666" y="125306"/>
                  <a:pt x="612189" y="137488"/>
                </a:cubicBezTo>
                <a:cubicBezTo>
                  <a:pt x="613712" y="149670"/>
                  <a:pt x="628940" y="181647"/>
                  <a:pt x="630463" y="192306"/>
                </a:cubicBezTo>
                <a:cubicBezTo>
                  <a:pt x="631986" y="202965"/>
                  <a:pt x="622849" y="166420"/>
                  <a:pt x="621326" y="201443"/>
                </a:cubicBezTo>
                <a:cubicBezTo>
                  <a:pt x="619803" y="236466"/>
                  <a:pt x="618280" y="99419"/>
                  <a:pt x="621326" y="402443"/>
                </a:cubicBezTo>
                <a:cubicBezTo>
                  <a:pt x="624372" y="705467"/>
                  <a:pt x="636554" y="1739402"/>
                  <a:pt x="639600" y="2019584"/>
                </a:cubicBezTo>
                <a:cubicBezTo>
                  <a:pt x="642646" y="2299766"/>
                  <a:pt x="650260" y="2065265"/>
                  <a:pt x="639600" y="2083538"/>
                </a:cubicBezTo>
                <a:cubicBezTo>
                  <a:pt x="628940" y="2101811"/>
                  <a:pt x="622849" y="2106379"/>
                  <a:pt x="575640" y="2129220"/>
                </a:cubicBezTo>
                <a:cubicBezTo>
                  <a:pt x="528432" y="2152061"/>
                  <a:pt x="356349" y="2220584"/>
                  <a:pt x="356349" y="22205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62492" y="2503370"/>
            <a:ext cx="301526" cy="146182"/>
          </a:xfrm>
          <a:custGeom>
            <a:avLst/>
            <a:gdLst>
              <a:gd name="connsiteX0" fmla="*/ 0 w 301526"/>
              <a:gd name="connsiteY0" fmla="*/ 146182 h 146182"/>
              <a:gd name="connsiteX1" fmla="*/ 301526 w 301526"/>
              <a:gd name="connsiteY1" fmla="*/ 0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26" h="146182">
                <a:moveTo>
                  <a:pt x="0" y="146182"/>
                </a:moveTo>
                <a:lnTo>
                  <a:pt x="301526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79240" y="28505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67174" y="30029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67174" y="318567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67174" y="33958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85448" y="36242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524462" y="3185673"/>
            <a:ext cx="880815" cy="189516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88296" y="1882301"/>
            <a:ext cx="1111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ISP 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32168" y="2896122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475493" y="3220886"/>
            <a:ext cx="7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Internet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270321" y="2791054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329414" y="2969558"/>
            <a:ext cx="1032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Distribution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System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5265535" y="3188062"/>
            <a:ext cx="546948" cy="158661"/>
          </a:xfrm>
          <a:custGeom>
            <a:avLst/>
            <a:gdLst>
              <a:gd name="connsiteX0" fmla="*/ 0 w 546948"/>
              <a:gd name="connsiteY0" fmla="*/ 158661 h 158661"/>
              <a:gd name="connsiteX1" fmla="*/ 361542 w 546948"/>
              <a:gd name="connsiteY1" fmla="*/ 19600 h 158661"/>
              <a:gd name="connsiteX2" fmla="*/ 546948 w 546948"/>
              <a:gd name="connsiteY2" fmla="*/ 1059 h 15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948" h="158661">
                <a:moveTo>
                  <a:pt x="0" y="158661"/>
                </a:moveTo>
                <a:cubicBezTo>
                  <a:pt x="135192" y="102264"/>
                  <a:pt x="270384" y="45867"/>
                  <a:pt x="361542" y="19600"/>
                </a:cubicBezTo>
                <a:cubicBezTo>
                  <a:pt x="452700" y="-6667"/>
                  <a:pt x="546948" y="1059"/>
                  <a:pt x="546948" y="1059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970112" y="3188062"/>
            <a:ext cx="509048" cy="431529"/>
            <a:chOff x="4492221" y="4057614"/>
            <a:chExt cx="509048" cy="431529"/>
          </a:xfrm>
          <a:solidFill>
            <a:srgbClr val="FFFFFF"/>
          </a:solidFill>
        </p:grpSpPr>
        <p:sp>
          <p:nvSpPr>
            <p:cNvPr id="57" name="Freeform 56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grp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grpFill/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grpFill/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915834" y="3876803"/>
            <a:ext cx="16594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CGN Blade</a:t>
            </a:r>
          </a:p>
          <a:p>
            <a:pPr algn="ctr"/>
            <a:r>
              <a:rPr lang="en-US" sz="1100" dirty="0">
                <a:latin typeface="AhnbergHand"/>
                <a:cs typeface="AhnbergHand"/>
              </a:rPr>
              <a:t>a</a:t>
            </a:r>
            <a:r>
              <a:rPr lang="en-US" sz="1100" dirty="0" smtClean="0">
                <a:latin typeface="AhnbergHand"/>
                <a:cs typeface="AhnbergHand"/>
              </a:rPr>
              <a:t>dded to regional</a:t>
            </a:r>
          </a:p>
          <a:p>
            <a:pPr algn="ctr"/>
            <a:r>
              <a:rPr lang="en-US" sz="1100" dirty="0">
                <a:latin typeface="AhnbergHand"/>
                <a:cs typeface="AhnbergHand"/>
              </a:rPr>
              <a:t>d</a:t>
            </a:r>
            <a:r>
              <a:rPr lang="en-US" sz="1100" dirty="0" smtClean="0">
                <a:latin typeface="AhnbergHand"/>
                <a:cs typeface="AhnbergHand"/>
              </a:rPr>
              <a:t>istribution network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02048" y="3608009"/>
            <a:ext cx="328960" cy="320637"/>
          </a:xfrm>
          <a:custGeom>
            <a:avLst/>
            <a:gdLst>
              <a:gd name="connsiteX0" fmla="*/ 328960 w 328960"/>
              <a:gd name="connsiteY0" fmla="*/ 320637 h 320637"/>
              <a:gd name="connsiteX1" fmla="*/ 100531 w 328960"/>
              <a:gd name="connsiteY1" fmla="*/ 147046 h 320637"/>
              <a:gd name="connsiteX2" fmla="*/ 118805 w 328960"/>
              <a:gd name="connsiteY2" fmla="*/ 864 h 320637"/>
              <a:gd name="connsiteX3" fmla="*/ 22 w 328960"/>
              <a:gd name="connsiteY3" fmla="*/ 83091 h 320637"/>
              <a:gd name="connsiteX4" fmla="*/ 109668 w 328960"/>
              <a:gd name="connsiteY4" fmla="*/ 10000 h 320637"/>
              <a:gd name="connsiteX5" fmla="*/ 201040 w 328960"/>
              <a:gd name="connsiteY5" fmla="*/ 55682 h 32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60" h="320637">
                <a:moveTo>
                  <a:pt x="328960" y="320637"/>
                </a:moveTo>
                <a:cubicBezTo>
                  <a:pt x="232258" y="260489"/>
                  <a:pt x="135557" y="200341"/>
                  <a:pt x="100531" y="147046"/>
                </a:cubicBezTo>
                <a:cubicBezTo>
                  <a:pt x="65505" y="93751"/>
                  <a:pt x="135556" y="11523"/>
                  <a:pt x="118805" y="864"/>
                </a:cubicBezTo>
                <a:cubicBezTo>
                  <a:pt x="102054" y="-9795"/>
                  <a:pt x="1545" y="81568"/>
                  <a:pt x="22" y="83091"/>
                </a:cubicBezTo>
                <a:cubicBezTo>
                  <a:pt x="-1501" y="84614"/>
                  <a:pt x="76165" y="14568"/>
                  <a:pt x="109668" y="10000"/>
                </a:cubicBezTo>
                <a:cubicBezTo>
                  <a:pt x="143171" y="5432"/>
                  <a:pt x="172105" y="30557"/>
                  <a:pt x="201040" y="556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" y="274638"/>
            <a:ext cx="9095026" cy="1143000"/>
          </a:xfrm>
        </p:spPr>
        <p:txBody>
          <a:bodyPr/>
          <a:lstStyle/>
          <a:p>
            <a:r>
              <a:rPr lang="en-US" sz="4000" dirty="0" smtClean="0">
                <a:latin typeface="Powderfinger Type"/>
                <a:cs typeface="Powderfinger Type"/>
              </a:rPr>
              <a:t>Anatomy of a access network</a:t>
            </a:r>
            <a:endParaRPr lang="en-US" sz="4000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51962" y="2539915"/>
            <a:ext cx="349620" cy="2002372"/>
          </a:xfrm>
          <a:custGeom>
            <a:avLst/>
            <a:gdLst>
              <a:gd name="connsiteX0" fmla="*/ 0 w 349620"/>
              <a:gd name="connsiteY0" fmla="*/ 255819 h 2002372"/>
              <a:gd name="connsiteX1" fmla="*/ 36548 w 349620"/>
              <a:gd name="connsiteY1" fmla="*/ 1142049 h 2002372"/>
              <a:gd name="connsiteX2" fmla="*/ 45685 w 349620"/>
              <a:gd name="connsiteY2" fmla="*/ 1626277 h 2002372"/>
              <a:gd name="connsiteX3" fmla="*/ 63960 w 349620"/>
              <a:gd name="connsiteY3" fmla="*/ 1644550 h 2002372"/>
              <a:gd name="connsiteX4" fmla="*/ 328937 w 349620"/>
              <a:gd name="connsiteY4" fmla="*/ 1882096 h 2002372"/>
              <a:gd name="connsiteX5" fmla="*/ 328937 w 349620"/>
              <a:gd name="connsiteY5" fmla="*/ 1872960 h 2002372"/>
              <a:gd name="connsiteX6" fmla="*/ 301525 w 349620"/>
              <a:gd name="connsiteY6" fmla="*/ 292365 h 2002372"/>
              <a:gd name="connsiteX7" fmla="*/ 237565 w 349620"/>
              <a:gd name="connsiteY7" fmla="*/ 127910 h 2002372"/>
              <a:gd name="connsiteX8" fmla="*/ 0 w 349620"/>
              <a:gd name="connsiteY8" fmla="*/ 0 h 200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0" h="2002372">
                <a:moveTo>
                  <a:pt x="0" y="255819"/>
                </a:moveTo>
                <a:cubicBezTo>
                  <a:pt x="14467" y="584729"/>
                  <a:pt x="28934" y="913639"/>
                  <a:pt x="36548" y="1142049"/>
                </a:cubicBezTo>
                <a:cubicBezTo>
                  <a:pt x="44162" y="1370459"/>
                  <a:pt x="41116" y="1542527"/>
                  <a:pt x="45685" y="1626277"/>
                </a:cubicBezTo>
                <a:cubicBezTo>
                  <a:pt x="50254" y="1710027"/>
                  <a:pt x="63960" y="1644550"/>
                  <a:pt x="63960" y="1644550"/>
                </a:cubicBezTo>
                <a:lnTo>
                  <a:pt x="328937" y="1882096"/>
                </a:lnTo>
                <a:cubicBezTo>
                  <a:pt x="373100" y="1920164"/>
                  <a:pt x="333506" y="2137915"/>
                  <a:pt x="328937" y="1872960"/>
                </a:cubicBezTo>
                <a:cubicBezTo>
                  <a:pt x="324368" y="1608005"/>
                  <a:pt x="316754" y="583207"/>
                  <a:pt x="301525" y="292365"/>
                </a:cubicBezTo>
                <a:cubicBezTo>
                  <a:pt x="286296" y="1523"/>
                  <a:pt x="287819" y="176637"/>
                  <a:pt x="237565" y="127910"/>
                </a:cubicBezTo>
                <a:cubicBezTo>
                  <a:pt x="187311" y="7918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79373" y="2347609"/>
            <a:ext cx="645089" cy="2220584"/>
          </a:xfrm>
          <a:custGeom>
            <a:avLst/>
            <a:gdLst>
              <a:gd name="connsiteX0" fmla="*/ 0 w 645089"/>
              <a:gd name="connsiteY0" fmla="*/ 164897 h 2220584"/>
              <a:gd name="connsiteX1" fmla="*/ 347212 w 645089"/>
              <a:gd name="connsiteY1" fmla="*/ 9579 h 2220584"/>
              <a:gd name="connsiteX2" fmla="*/ 365486 w 645089"/>
              <a:gd name="connsiteY2" fmla="*/ 27851 h 2220584"/>
              <a:gd name="connsiteX3" fmla="*/ 621326 w 645089"/>
              <a:gd name="connsiteY3" fmla="*/ 119215 h 2220584"/>
              <a:gd name="connsiteX4" fmla="*/ 612189 w 645089"/>
              <a:gd name="connsiteY4" fmla="*/ 137488 h 2220584"/>
              <a:gd name="connsiteX5" fmla="*/ 630463 w 645089"/>
              <a:gd name="connsiteY5" fmla="*/ 192306 h 2220584"/>
              <a:gd name="connsiteX6" fmla="*/ 621326 w 645089"/>
              <a:gd name="connsiteY6" fmla="*/ 201443 h 2220584"/>
              <a:gd name="connsiteX7" fmla="*/ 621326 w 645089"/>
              <a:gd name="connsiteY7" fmla="*/ 402443 h 2220584"/>
              <a:gd name="connsiteX8" fmla="*/ 639600 w 645089"/>
              <a:gd name="connsiteY8" fmla="*/ 2019584 h 2220584"/>
              <a:gd name="connsiteX9" fmla="*/ 639600 w 645089"/>
              <a:gd name="connsiteY9" fmla="*/ 2083538 h 2220584"/>
              <a:gd name="connsiteX10" fmla="*/ 575640 w 645089"/>
              <a:gd name="connsiteY10" fmla="*/ 2129220 h 2220584"/>
              <a:gd name="connsiteX11" fmla="*/ 356349 w 645089"/>
              <a:gd name="connsiteY11" fmla="*/ 2220584 h 22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089" h="2220584">
                <a:moveTo>
                  <a:pt x="0" y="164897"/>
                </a:moveTo>
                <a:cubicBezTo>
                  <a:pt x="143149" y="98658"/>
                  <a:pt x="286298" y="32420"/>
                  <a:pt x="347212" y="9579"/>
                </a:cubicBezTo>
                <a:cubicBezTo>
                  <a:pt x="408126" y="-13262"/>
                  <a:pt x="319801" y="9578"/>
                  <a:pt x="365486" y="27851"/>
                </a:cubicBezTo>
                <a:cubicBezTo>
                  <a:pt x="411171" y="46124"/>
                  <a:pt x="580209" y="100942"/>
                  <a:pt x="621326" y="119215"/>
                </a:cubicBezTo>
                <a:cubicBezTo>
                  <a:pt x="662443" y="137488"/>
                  <a:pt x="610666" y="125306"/>
                  <a:pt x="612189" y="137488"/>
                </a:cubicBezTo>
                <a:cubicBezTo>
                  <a:pt x="613712" y="149670"/>
                  <a:pt x="628940" y="181647"/>
                  <a:pt x="630463" y="192306"/>
                </a:cubicBezTo>
                <a:cubicBezTo>
                  <a:pt x="631986" y="202965"/>
                  <a:pt x="622849" y="166420"/>
                  <a:pt x="621326" y="201443"/>
                </a:cubicBezTo>
                <a:cubicBezTo>
                  <a:pt x="619803" y="236466"/>
                  <a:pt x="618280" y="99419"/>
                  <a:pt x="621326" y="402443"/>
                </a:cubicBezTo>
                <a:cubicBezTo>
                  <a:pt x="624372" y="705467"/>
                  <a:pt x="636554" y="1739402"/>
                  <a:pt x="639600" y="2019584"/>
                </a:cubicBezTo>
                <a:cubicBezTo>
                  <a:pt x="642646" y="2299766"/>
                  <a:pt x="650260" y="2065265"/>
                  <a:pt x="639600" y="2083538"/>
                </a:cubicBezTo>
                <a:cubicBezTo>
                  <a:pt x="628940" y="2101811"/>
                  <a:pt x="622849" y="2106379"/>
                  <a:pt x="575640" y="2129220"/>
                </a:cubicBezTo>
                <a:cubicBezTo>
                  <a:pt x="528432" y="2152061"/>
                  <a:pt x="356349" y="2220584"/>
                  <a:pt x="356349" y="22205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62492" y="2503370"/>
            <a:ext cx="301526" cy="146182"/>
          </a:xfrm>
          <a:custGeom>
            <a:avLst/>
            <a:gdLst>
              <a:gd name="connsiteX0" fmla="*/ 0 w 301526"/>
              <a:gd name="connsiteY0" fmla="*/ 146182 h 146182"/>
              <a:gd name="connsiteX1" fmla="*/ 301526 w 301526"/>
              <a:gd name="connsiteY1" fmla="*/ 0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26" h="146182">
                <a:moveTo>
                  <a:pt x="0" y="146182"/>
                </a:moveTo>
                <a:lnTo>
                  <a:pt x="301526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79240" y="28505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67174" y="30029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67174" y="318567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67174" y="33958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85448" y="36242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524462" y="3185673"/>
            <a:ext cx="880815" cy="189516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88296" y="1882301"/>
            <a:ext cx="1111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ISP 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32168" y="2896122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475493" y="3220886"/>
            <a:ext cx="7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Internet</a:t>
            </a:r>
            <a:endParaRPr lang="en-US" sz="1100" dirty="0">
              <a:latin typeface="AhnbergHand"/>
              <a:cs typeface="AhnbergHan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358387" y="3612795"/>
            <a:ext cx="1660728" cy="1815641"/>
            <a:chOff x="3120387" y="4873853"/>
            <a:chExt cx="1660728" cy="1815641"/>
          </a:xfrm>
        </p:grpSpPr>
        <p:sp>
          <p:nvSpPr>
            <p:cNvPr id="32" name="Freeform 31"/>
            <p:cNvSpPr/>
            <p:nvPr/>
          </p:nvSpPr>
          <p:spPr>
            <a:xfrm>
              <a:off x="3120387" y="4873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52824" y="5189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72787" y="5026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405224" y="5342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425187" y="5178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557624" y="5494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577587" y="5331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710024" y="5647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729987" y="5483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62424" y="5799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82387" y="5635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014824" y="5951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34787" y="5788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167224" y="6104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187187" y="5940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319624" y="6256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339587" y="6093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72024" y="6409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491987" y="6245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624424" y="6561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35663" y="3637291"/>
            <a:ext cx="1660728" cy="1815641"/>
            <a:chOff x="3120387" y="4873853"/>
            <a:chExt cx="1660728" cy="1815641"/>
          </a:xfrm>
        </p:grpSpPr>
        <p:sp>
          <p:nvSpPr>
            <p:cNvPr id="88" name="Freeform 87"/>
            <p:cNvSpPr/>
            <p:nvPr/>
          </p:nvSpPr>
          <p:spPr>
            <a:xfrm>
              <a:off x="3120387" y="4873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252824" y="5189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272787" y="5026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405224" y="5342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425187" y="5178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57624" y="5494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577587" y="5331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710024" y="5647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729987" y="5483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62424" y="5799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882387" y="5635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014824" y="5951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34787" y="5788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167224" y="6104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187187" y="5940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19624" y="6256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339587" y="6093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472024" y="6409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491987" y="6245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624424" y="6561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670183" y="3746923"/>
            <a:ext cx="1660728" cy="1815641"/>
            <a:chOff x="3120387" y="4873853"/>
            <a:chExt cx="1660728" cy="1815641"/>
          </a:xfrm>
        </p:grpSpPr>
        <p:sp>
          <p:nvSpPr>
            <p:cNvPr id="109" name="Freeform 108"/>
            <p:cNvSpPr/>
            <p:nvPr/>
          </p:nvSpPr>
          <p:spPr>
            <a:xfrm>
              <a:off x="3120387" y="4873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52824" y="5189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272787" y="5026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05224" y="5342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425187" y="5178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57624" y="5494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577587" y="5331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710024" y="5647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729987" y="5483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62424" y="5799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882387" y="5635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014824" y="5951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034787" y="5788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167224" y="6104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187187" y="5940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319624" y="6256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339587" y="6093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472024" y="6409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491987" y="6245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624424" y="6561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21755" y="3606227"/>
            <a:ext cx="609495" cy="901189"/>
            <a:chOff x="3721755" y="3606227"/>
            <a:chExt cx="609495" cy="901189"/>
          </a:xfrm>
        </p:grpSpPr>
        <p:sp>
          <p:nvSpPr>
            <p:cNvPr id="48" name="Freeform 47"/>
            <p:cNvSpPr/>
            <p:nvPr/>
          </p:nvSpPr>
          <p:spPr>
            <a:xfrm>
              <a:off x="3944217" y="3758168"/>
              <a:ext cx="191880" cy="749248"/>
            </a:xfrm>
            <a:custGeom>
              <a:avLst/>
              <a:gdLst>
                <a:gd name="connsiteX0" fmla="*/ 0 w 191880"/>
                <a:gd name="connsiteY0" fmla="*/ 749248 h 749248"/>
                <a:gd name="connsiteX1" fmla="*/ 45686 w 191880"/>
                <a:gd name="connsiteY1" fmla="*/ 539111 h 749248"/>
                <a:gd name="connsiteX2" fmla="*/ 73097 w 191880"/>
                <a:gd name="connsiteY2" fmla="*/ 65 h 749248"/>
                <a:gd name="connsiteX3" fmla="*/ 91372 w 191880"/>
                <a:gd name="connsiteY3" fmla="*/ 575657 h 749248"/>
                <a:gd name="connsiteX4" fmla="*/ 191880 w 191880"/>
                <a:gd name="connsiteY4" fmla="*/ 730976 h 7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0" h="749248">
                  <a:moveTo>
                    <a:pt x="0" y="749248"/>
                  </a:moveTo>
                  <a:cubicBezTo>
                    <a:pt x="16751" y="706611"/>
                    <a:pt x="33503" y="663975"/>
                    <a:pt x="45686" y="539111"/>
                  </a:cubicBezTo>
                  <a:cubicBezTo>
                    <a:pt x="57869" y="414247"/>
                    <a:pt x="65483" y="-6026"/>
                    <a:pt x="73097" y="65"/>
                  </a:cubicBezTo>
                  <a:cubicBezTo>
                    <a:pt x="80711" y="6156"/>
                    <a:pt x="71575" y="453838"/>
                    <a:pt x="91372" y="575657"/>
                  </a:cubicBezTo>
                  <a:cubicBezTo>
                    <a:pt x="111169" y="697475"/>
                    <a:pt x="151524" y="714225"/>
                    <a:pt x="191880" y="73097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61739" y="362118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794851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721755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 flipH="1">
              <a:off x="4160331" y="3609139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 flipH="1">
              <a:off x="4230498" y="360622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 flipH="1">
              <a:off x="4072240" y="3612451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92221" y="4057614"/>
            <a:ext cx="509048" cy="431529"/>
            <a:chOff x="4492221" y="4057614"/>
            <a:chExt cx="509048" cy="431529"/>
          </a:xfrm>
        </p:grpSpPr>
        <p:sp>
          <p:nvSpPr>
            <p:cNvPr id="52" name="Freeform 51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087741" y="4083076"/>
            <a:ext cx="811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Mobility 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445885" y="3666869"/>
            <a:ext cx="174480" cy="374592"/>
          </a:xfrm>
          <a:custGeom>
            <a:avLst/>
            <a:gdLst>
              <a:gd name="connsiteX0" fmla="*/ 174480 w 174480"/>
              <a:gd name="connsiteY0" fmla="*/ 374592 h 374592"/>
              <a:gd name="connsiteX1" fmla="*/ 875 w 174480"/>
              <a:gd name="connsiteY1" fmla="*/ 155318 h 374592"/>
              <a:gd name="connsiteX2" fmla="*/ 119658 w 174480"/>
              <a:gd name="connsiteY2" fmla="*/ 0 h 37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80" h="374592">
                <a:moveTo>
                  <a:pt x="174480" y="374592"/>
                </a:moveTo>
                <a:cubicBezTo>
                  <a:pt x="92246" y="296171"/>
                  <a:pt x="10012" y="217750"/>
                  <a:pt x="875" y="155318"/>
                </a:cubicBezTo>
                <a:cubicBezTo>
                  <a:pt x="-8262" y="92886"/>
                  <a:pt x="55698" y="46443"/>
                  <a:pt x="119658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028866" y="4543962"/>
            <a:ext cx="614783" cy="221165"/>
          </a:xfrm>
          <a:custGeom>
            <a:avLst/>
            <a:gdLst>
              <a:gd name="connsiteX0" fmla="*/ 600637 w 614783"/>
              <a:gd name="connsiteY0" fmla="*/ 0 h 221165"/>
              <a:gd name="connsiteX1" fmla="*/ 545814 w 614783"/>
              <a:gd name="connsiteY1" fmla="*/ 219273 h 221165"/>
              <a:gd name="connsiteX2" fmla="*/ 61545 w 614783"/>
              <a:gd name="connsiteY2" fmla="*/ 100500 h 221165"/>
              <a:gd name="connsiteX3" fmla="*/ 6722 w 614783"/>
              <a:gd name="connsiteY3" fmla="*/ 0 h 2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783" h="221165">
                <a:moveTo>
                  <a:pt x="600637" y="0"/>
                </a:moveTo>
                <a:cubicBezTo>
                  <a:pt x="618150" y="101261"/>
                  <a:pt x="635663" y="202523"/>
                  <a:pt x="545814" y="219273"/>
                </a:cubicBezTo>
                <a:cubicBezTo>
                  <a:pt x="455965" y="236023"/>
                  <a:pt x="151394" y="137045"/>
                  <a:pt x="61545" y="100500"/>
                </a:cubicBezTo>
                <a:cubicBezTo>
                  <a:pt x="-28304" y="63955"/>
                  <a:pt x="6722" y="0"/>
                  <a:pt x="6722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686815" y="4444204"/>
            <a:ext cx="667925" cy="703928"/>
            <a:chOff x="1652723" y="3389599"/>
            <a:chExt cx="1326727" cy="1251685"/>
          </a:xfrm>
        </p:grpSpPr>
        <p:sp>
          <p:nvSpPr>
            <p:cNvPr id="138" name="Freeform 137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-14364" y="4393243"/>
            <a:ext cx="667925" cy="703928"/>
            <a:chOff x="1652723" y="3389599"/>
            <a:chExt cx="1326727" cy="1251685"/>
          </a:xfrm>
        </p:grpSpPr>
        <p:sp>
          <p:nvSpPr>
            <p:cNvPr id="148" name="Freeform 147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681669" y="4092864"/>
            <a:ext cx="950264" cy="374592"/>
          </a:xfrm>
          <a:custGeom>
            <a:avLst/>
            <a:gdLst>
              <a:gd name="connsiteX0" fmla="*/ 0 w 950264"/>
              <a:gd name="connsiteY0" fmla="*/ 374592 h 374592"/>
              <a:gd name="connsiteX1" fmla="*/ 338075 w 950264"/>
              <a:gd name="connsiteY1" fmla="*/ 109637 h 374592"/>
              <a:gd name="connsiteX2" fmla="*/ 950264 w 950264"/>
              <a:gd name="connsiteY2" fmla="*/ 0 h 37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264" h="374592">
                <a:moveTo>
                  <a:pt x="0" y="374592"/>
                </a:moveTo>
                <a:cubicBezTo>
                  <a:pt x="89849" y="273330"/>
                  <a:pt x="179698" y="172069"/>
                  <a:pt x="338075" y="109637"/>
                </a:cubicBezTo>
                <a:cubicBezTo>
                  <a:pt x="496452" y="47205"/>
                  <a:pt x="950264" y="0"/>
                  <a:pt x="950264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165938" y="4175092"/>
            <a:ext cx="465995" cy="301501"/>
          </a:xfrm>
          <a:custGeom>
            <a:avLst/>
            <a:gdLst>
              <a:gd name="connsiteX0" fmla="*/ 0 w 465995"/>
              <a:gd name="connsiteY0" fmla="*/ 301501 h 301501"/>
              <a:gd name="connsiteX1" fmla="*/ 137057 w 465995"/>
              <a:gd name="connsiteY1" fmla="*/ 73091 h 301501"/>
              <a:gd name="connsiteX2" fmla="*/ 465995 w 465995"/>
              <a:gd name="connsiteY2" fmla="*/ 0 h 30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995" h="301501">
                <a:moveTo>
                  <a:pt x="0" y="301501"/>
                </a:moveTo>
                <a:cubicBezTo>
                  <a:pt x="29695" y="212421"/>
                  <a:pt x="59391" y="123341"/>
                  <a:pt x="137057" y="73091"/>
                </a:cubicBezTo>
                <a:cubicBezTo>
                  <a:pt x="214723" y="22841"/>
                  <a:pt x="465995" y="0"/>
                  <a:pt x="465995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20258" y="3829835"/>
            <a:ext cx="1711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Tethering with NAT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270321" y="2791054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329414" y="2969558"/>
            <a:ext cx="1032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Distribution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System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5265535" y="3188062"/>
            <a:ext cx="546948" cy="158661"/>
          </a:xfrm>
          <a:custGeom>
            <a:avLst/>
            <a:gdLst>
              <a:gd name="connsiteX0" fmla="*/ 0 w 546948"/>
              <a:gd name="connsiteY0" fmla="*/ 158661 h 158661"/>
              <a:gd name="connsiteX1" fmla="*/ 361542 w 546948"/>
              <a:gd name="connsiteY1" fmla="*/ 19600 h 158661"/>
              <a:gd name="connsiteX2" fmla="*/ 546948 w 546948"/>
              <a:gd name="connsiteY2" fmla="*/ 1059 h 15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948" h="158661">
                <a:moveTo>
                  <a:pt x="0" y="158661"/>
                </a:moveTo>
                <a:cubicBezTo>
                  <a:pt x="135192" y="102264"/>
                  <a:pt x="270384" y="45867"/>
                  <a:pt x="361542" y="19600"/>
                </a:cubicBezTo>
                <a:cubicBezTo>
                  <a:pt x="452700" y="-6667"/>
                  <a:pt x="546948" y="1059"/>
                  <a:pt x="546948" y="1059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34546">
            <a:off x="3740099" y="216133"/>
            <a:ext cx="114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mobile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02070" y="776268"/>
            <a:ext cx="402035" cy="420599"/>
          </a:xfrm>
          <a:custGeom>
            <a:avLst/>
            <a:gdLst>
              <a:gd name="connsiteX0" fmla="*/ 0 w 402035"/>
              <a:gd name="connsiteY0" fmla="*/ 420599 h 420599"/>
              <a:gd name="connsiteX1" fmla="*/ 255841 w 402035"/>
              <a:gd name="connsiteY1" fmla="*/ 164780 h 420599"/>
              <a:gd name="connsiteX2" fmla="*/ 283252 w 402035"/>
              <a:gd name="connsiteY2" fmla="*/ 325 h 420599"/>
              <a:gd name="connsiteX3" fmla="*/ 328938 w 402035"/>
              <a:gd name="connsiteY3" fmla="*/ 128234 h 420599"/>
              <a:gd name="connsiteX4" fmla="*/ 338075 w 402035"/>
              <a:gd name="connsiteY4" fmla="*/ 320098 h 420599"/>
              <a:gd name="connsiteX5" fmla="*/ 402035 w 402035"/>
              <a:gd name="connsiteY5" fmla="*/ 374917 h 4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035" h="420599">
                <a:moveTo>
                  <a:pt x="0" y="420599"/>
                </a:moveTo>
                <a:cubicBezTo>
                  <a:pt x="104316" y="327712"/>
                  <a:pt x="208632" y="234826"/>
                  <a:pt x="255841" y="164780"/>
                </a:cubicBezTo>
                <a:cubicBezTo>
                  <a:pt x="303050" y="94734"/>
                  <a:pt x="271069" y="6416"/>
                  <a:pt x="283252" y="325"/>
                </a:cubicBezTo>
                <a:cubicBezTo>
                  <a:pt x="295435" y="-5766"/>
                  <a:pt x="319801" y="74939"/>
                  <a:pt x="328938" y="128234"/>
                </a:cubicBezTo>
                <a:cubicBezTo>
                  <a:pt x="338075" y="181529"/>
                  <a:pt x="325892" y="278984"/>
                  <a:pt x="338075" y="320098"/>
                </a:cubicBezTo>
                <a:cubicBezTo>
                  <a:pt x="350258" y="361212"/>
                  <a:pt x="391375" y="367303"/>
                  <a:pt x="402035" y="3749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3630721" y="1945121"/>
            <a:ext cx="609495" cy="901189"/>
            <a:chOff x="3721755" y="3606227"/>
            <a:chExt cx="609495" cy="901189"/>
          </a:xfrm>
        </p:grpSpPr>
        <p:sp>
          <p:nvSpPr>
            <p:cNvPr id="143" name="Freeform 142"/>
            <p:cNvSpPr/>
            <p:nvPr/>
          </p:nvSpPr>
          <p:spPr>
            <a:xfrm>
              <a:off x="3944217" y="3758168"/>
              <a:ext cx="191880" cy="749248"/>
            </a:xfrm>
            <a:custGeom>
              <a:avLst/>
              <a:gdLst>
                <a:gd name="connsiteX0" fmla="*/ 0 w 191880"/>
                <a:gd name="connsiteY0" fmla="*/ 749248 h 749248"/>
                <a:gd name="connsiteX1" fmla="*/ 45686 w 191880"/>
                <a:gd name="connsiteY1" fmla="*/ 539111 h 749248"/>
                <a:gd name="connsiteX2" fmla="*/ 73097 w 191880"/>
                <a:gd name="connsiteY2" fmla="*/ 65 h 749248"/>
                <a:gd name="connsiteX3" fmla="*/ 91372 w 191880"/>
                <a:gd name="connsiteY3" fmla="*/ 575657 h 749248"/>
                <a:gd name="connsiteX4" fmla="*/ 191880 w 191880"/>
                <a:gd name="connsiteY4" fmla="*/ 730976 h 7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0" h="749248">
                  <a:moveTo>
                    <a:pt x="0" y="749248"/>
                  </a:moveTo>
                  <a:cubicBezTo>
                    <a:pt x="16751" y="706611"/>
                    <a:pt x="33503" y="663975"/>
                    <a:pt x="45686" y="539111"/>
                  </a:cubicBezTo>
                  <a:cubicBezTo>
                    <a:pt x="57869" y="414247"/>
                    <a:pt x="65483" y="-6026"/>
                    <a:pt x="73097" y="65"/>
                  </a:cubicBezTo>
                  <a:cubicBezTo>
                    <a:pt x="80711" y="6156"/>
                    <a:pt x="71575" y="453838"/>
                    <a:pt x="91372" y="575657"/>
                  </a:cubicBezTo>
                  <a:cubicBezTo>
                    <a:pt x="111169" y="697475"/>
                    <a:pt x="151524" y="714225"/>
                    <a:pt x="191880" y="73097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861739" y="362118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94851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721755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 flipH="1">
              <a:off x="4160331" y="3609139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 flipH="1">
              <a:off x="4230498" y="360622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 flipH="1">
              <a:off x="4072240" y="3612451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933724" y="2835578"/>
            <a:ext cx="609495" cy="901189"/>
            <a:chOff x="3721755" y="3606227"/>
            <a:chExt cx="609495" cy="901189"/>
          </a:xfrm>
        </p:grpSpPr>
        <p:sp>
          <p:nvSpPr>
            <p:cNvPr id="164" name="Freeform 163"/>
            <p:cNvSpPr/>
            <p:nvPr/>
          </p:nvSpPr>
          <p:spPr>
            <a:xfrm>
              <a:off x="3944217" y="3758168"/>
              <a:ext cx="191880" cy="749248"/>
            </a:xfrm>
            <a:custGeom>
              <a:avLst/>
              <a:gdLst>
                <a:gd name="connsiteX0" fmla="*/ 0 w 191880"/>
                <a:gd name="connsiteY0" fmla="*/ 749248 h 749248"/>
                <a:gd name="connsiteX1" fmla="*/ 45686 w 191880"/>
                <a:gd name="connsiteY1" fmla="*/ 539111 h 749248"/>
                <a:gd name="connsiteX2" fmla="*/ 73097 w 191880"/>
                <a:gd name="connsiteY2" fmla="*/ 65 h 749248"/>
                <a:gd name="connsiteX3" fmla="*/ 91372 w 191880"/>
                <a:gd name="connsiteY3" fmla="*/ 575657 h 749248"/>
                <a:gd name="connsiteX4" fmla="*/ 191880 w 191880"/>
                <a:gd name="connsiteY4" fmla="*/ 730976 h 7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0" h="749248">
                  <a:moveTo>
                    <a:pt x="0" y="749248"/>
                  </a:moveTo>
                  <a:cubicBezTo>
                    <a:pt x="16751" y="706611"/>
                    <a:pt x="33503" y="663975"/>
                    <a:pt x="45686" y="539111"/>
                  </a:cubicBezTo>
                  <a:cubicBezTo>
                    <a:pt x="57869" y="414247"/>
                    <a:pt x="65483" y="-6026"/>
                    <a:pt x="73097" y="65"/>
                  </a:cubicBezTo>
                  <a:cubicBezTo>
                    <a:pt x="80711" y="6156"/>
                    <a:pt x="71575" y="453838"/>
                    <a:pt x="91372" y="575657"/>
                  </a:cubicBezTo>
                  <a:cubicBezTo>
                    <a:pt x="111169" y="697475"/>
                    <a:pt x="151524" y="714225"/>
                    <a:pt x="191880" y="73097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861739" y="362118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794851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721755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flipH="1">
              <a:off x="4160331" y="3609139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4230498" y="360622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 flipH="1">
              <a:off x="4072240" y="3612451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120273" y="2401140"/>
            <a:ext cx="509048" cy="431529"/>
            <a:chOff x="4492221" y="4057614"/>
            <a:chExt cx="509048" cy="431529"/>
          </a:xfrm>
        </p:grpSpPr>
        <p:sp>
          <p:nvSpPr>
            <p:cNvPr id="180" name="Freeform 179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622631" y="2985069"/>
            <a:ext cx="509048" cy="431529"/>
            <a:chOff x="4492221" y="4057614"/>
            <a:chExt cx="509048" cy="431529"/>
          </a:xfrm>
        </p:grpSpPr>
        <p:sp>
          <p:nvSpPr>
            <p:cNvPr id="184" name="Freeform 183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641671" y="2567325"/>
            <a:ext cx="292388" cy="310637"/>
          </a:xfrm>
          <a:custGeom>
            <a:avLst/>
            <a:gdLst>
              <a:gd name="connsiteX0" fmla="*/ 0 w 292388"/>
              <a:gd name="connsiteY0" fmla="*/ 0 h 310637"/>
              <a:gd name="connsiteX1" fmla="*/ 210154 w 292388"/>
              <a:gd name="connsiteY1" fmla="*/ 109636 h 310637"/>
              <a:gd name="connsiteX2" fmla="*/ 292388 w 292388"/>
              <a:gd name="connsiteY2" fmla="*/ 310637 h 3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388" h="310637">
                <a:moveTo>
                  <a:pt x="0" y="0"/>
                </a:moveTo>
                <a:cubicBezTo>
                  <a:pt x="80711" y="28931"/>
                  <a:pt x="161423" y="57863"/>
                  <a:pt x="210154" y="109636"/>
                </a:cubicBezTo>
                <a:cubicBezTo>
                  <a:pt x="258885" y="161409"/>
                  <a:pt x="292388" y="310637"/>
                  <a:pt x="292388" y="310637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901562" y="2841416"/>
            <a:ext cx="402034" cy="64598"/>
          </a:xfrm>
          <a:custGeom>
            <a:avLst/>
            <a:gdLst>
              <a:gd name="connsiteX0" fmla="*/ 402034 w 402034"/>
              <a:gd name="connsiteY0" fmla="*/ 27409 h 64598"/>
              <a:gd name="connsiteX1" fmla="*/ 109646 w 402034"/>
              <a:gd name="connsiteY1" fmla="*/ 63955 h 64598"/>
              <a:gd name="connsiteX2" fmla="*/ 0 w 402034"/>
              <a:gd name="connsiteY2" fmla="*/ 0 h 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034" h="64598">
                <a:moveTo>
                  <a:pt x="402034" y="27409"/>
                </a:moveTo>
                <a:cubicBezTo>
                  <a:pt x="289343" y="47966"/>
                  <a:pt x="176652" y="68523"/>
                  <a:pt x="109646" y="63955"/>
                </a:cubicBezTo>
                <a:cubicBezTo>
                  <a:pt x="42640" y="59387"/>
                  <a:pt x="0" y="0"/>
                  <a:pt x="0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57402" y="3170326"/>
            <a:ext cx="201017" cy="146182"/>
          </a:xfrm>
          <a:custGeom>
            <a:avLst/>
            <a:gdLst>
              <a:gd name="connsiteX0" fmla="*/ 0 w 201017"/>
              <a:gd name="connsiteY0" fmla="*/ 0 h 146182"/>
              <a:gd name="connsiteX1" fmla="*/ 146194 w 201017"/>
              <a:gd name="connsiteY1" fmla="*/ 54818 h 146182"/>
              <a:gd name="connsiteX2" fmla="*/ 201017 w 201017"/>
              <a:gd name="connsiteY2" fmla="*/ 146182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017" h="146182">
                <a:moveTo>
                  <a:pt x="0" y="0"/>
                </a:moveTo>
                <a:cubicBezTo>
                  <a:pt x="56345" y="15227"/>
                  <a:pt x="112691" y="30454"/>
                  <a:pt x="146194" y="54818"/>
                </a:cubicBezTo>
                <a:cubicBezTo>
                  <a:pt x="179697" y="79182"/>
                  <a:pt x="201017" y="146182"/>
                  <a:pt x="201017" y="146182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234550" y="3435281"/>
            <a:ext cx="548229" cy="460400"/>
          </a:xfrm>
          <a:custGeom>
            <a:avLst/>
            <a:gdLst>
              <a:gd name="connsiteX0" fmla="*/ 548229 w 548229"/>
              <a:gd name="connsiteY0" fmla="*/ 0 h 460400"/>
              <a:gd name="connsiteX1" fmla="*/ 292389 w 548229"/>
              <a:gd name="connsiteY1" fmla="*/ 447683 h 460400"/>
              <a:gd name="connsiteX2" fmla="*/ 0 w 548229"/>
              <a:gd name="connsiteY2" fmla="*/ 347183 h 4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229" h="460400">
                <a:moveTo>
                  <a:pt x="548229" y="0"/>
                </a:moveTo>
                <a:cubicBezTo>
                  <a:pt x="465994" y="194909"/>
                  <a:pt x="383760" y="389819"/>
                  <a:pt x="292389" y="447683"/>
                </a:cubicBezTo>
                <a:cubicBezTo>
                  <a:pt x="201017" y="505547"/>
                  <a:pt x="0" y="347183"/>
                  <a:pt x="0" y="34718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7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" y="274638"/>
            <a:ext cx="9095026" cy="1143000"/>
          </a:xfrm>
        </p:spPr>
        <p:txBody>
          <a:bodyPr/>
          <a:lstStyle/>
          <a:p>
            <a:r>
              <a:rPr lang="en-US" sz="4000" dirty="0" smtClean="0">
                <a:latin typeface="Powderfinger Type"/>
                <a:cs typeface="Powderfinger Type"/>
              </a:rPr>
              <a:t>Anatomy of a access network</a:t>
            </a:r>
            <a:endParaRPr lang="en-US" sz="4000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51962" y="2539915"/>
            <a:ext cx="349620" cy="2002372"/>
          </a:xfrm>
          <a:custGeom>
            <a:avLst/>
            <a:gdLst>
              <a:gd name="connsiteX0" fmla="*/ 0 w 349620"/>
              <a:gd name="connsiteY0" fmla="*/ 255819 h 2002372"/>
              <a:gd name="connsiteX1" fmla="*/ 36548 w 349620"/>
              <a:gd name="connsiteY1" fmla="*/ 1142049 h 2002372"/>
              <a:gd name="connsiteX2" fmla="*/ 45685 w 349620"/>
              <a:gd name="connsiteY2" fmla="*/ 1626277 h 2002372"/>
              <a:gd name="connsiteX3" fmla="*/ 63960 w 349620"/>
              <a:gd name="connsiteY3" fmla="*/ 1644550 h 2002372"/>
              <a:gd name="connsiteX4" fmla="*/ 328937 w 349620"/>
              <a:gd name="connsiteY4" fmla="*/ 1882096 h 2002372"/>
              <a:gd name="connsiteX5" fmla="*/ 328937 w 349620"/>
              <a:gd name="connsiteY5" fmla="*/ 1872960 h 2002372"/>
              <a:gd name="connsiteX6" fmla="*/ 301525 w 349620"/>
              <a:gd name="connsiteY6" fmla="*/ 292365 h 2002372"/>
              <a:gd name="connsiteX7" fmla="*/ 237565 w 349620"/>
              <a:gd name="connsiteY7" fmla="*/ 127910 h 2002372"/>
              <a:gd name="connsiteX8" fmla="*/ 0 w 349620"/>
              <a:gd name="connsiteY8" fmla="*/ 0 h 200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0" h="2002372">
                <a:moveTo>
                  <a:pt x="0" y="255819"/>
                </a:moveTo>
                <a:cubicBezTo>
                  <a:pt x="14467" y="584729"/>
                  <a:pt x="28934" y="913639"/>
                  <a:pt x="36548" y="1142049"/>
                </a:cubicBezTo>
                <a:cubicBezTo>
                  <a:pt x="44162" y="1370459"/>
                  <a:pt x="41116" y="1542527"/>
                  <a:pt x="45685" y="1626277"/>
                </a:cubicBezTo>
                <a:cubicBezTo>
                  <a:pt x="50254" y="1710027"/>
                  <a:pt x="63960" y="1644550"/>
                  <a:pt x="63960" y="1644550"/>
                </a:cubicBezTo>
                <a:lnTo>
                  <a:pt x="328937" y="1882096"/>
                </a:lnTo>
                <a:cubicBezTo>
                  <a:pt x="373100" y="1920164"/>
                  <a:pt x="333506" y="2137915"/>
                  <a:pt x="328937" y="1872960"/>
                </a:cubicBezTo>
                <a:cubicBezTo>
                  <a:pt x="324368" y="1608005"/>
                  <a:pt x="316754" y="583207"/>
                  <a:pt x="301525" y="292365"/>
                </a:cubicBezTo>
                <a:cubicBezTo>
                  <a:pt x="286296" y="1523"/>
                  <a:pt x="287819" y="176637"/>
                  <a:pt x="237565" y="127910"/>
                </a:cubicBezTo>
                <a:cubicBezTo>
                  <a:pt x="187311" y="7918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79373" y="2347609"/>
            <a:ext cx="645089" cy="2220584"/>
          </a:xfrm>
          <a:custGeom>
            <a:avLst/>
            <a:gdLst>
              <a:gd name="connsiteX0" fmla="*/ 0 w 645089"/>
              <a:gd name="connsiteY0" fmla="*/ 164897 h 2220584"/>
              <a:gd name="connsiteX1" fmla="*/ 347212 w 645089"/>
              <a:gd name="connsiteY1" fmla="*/ 9579 h 2220584"/>
              <a:gd name="connsiteX2" fmla="*/ 365486 w 645089"/>
              <a:gd name="connsiteY2" fmla="*/ 27851 h 2220584"/>
              <a:gd name="connsiteX3" fmla="*/ 621326 w 645089"/>
              <a:gd name="connsiteY3" fmla="*/ 119215 h 2220584"/>
              <a:gd name="connsiteX4" fmla="*/ 612189 w 645089"/>
              <a:gd name="connsiteY4" fmla="*/ 137488 h 2220584"/>
              <a:gd name="connsiteX5" fmla="*/ 630463 w 645089"/>
              <a:gd name="connsiteY5" fmla="*/ 192306 h 2220584"/>
              <a:gd name="connsiteX6" fmla="*/ 621326 w 645089"/>
              <a:gd name="connsiteY6" fmla="*/ 201443 h 2220584"/>
              <a:gd name="connsiteX7" fmla="*/ 621326 w 645089"/>
              <a:gd name="connsiteY7" fmla="*/ 402443 h 2220584"/>
              <a:gd name="connsiteX8" fmla="*/ 639600 w 645089"/>
              <a:gd name="connsiteY8" fmla="*/ 2019584 h 2220584"/>
              <a:gd name="connsiteX9" fmla="*/ 639600 w 645089"/>
              <a:gd name="connsiteY9" fmla="*/ 2083538 h 2220584"/>
              <a:gd name="connsiteX10" fmla="*/ 575640 w 645089"/>
              <a:gd name="connsiteY10" fmla="*/ 2129220 h 2220584"/>
              <a:gd name="connsiteX11" fmla="*/ 356349 w 645089"/>
              <a:gd name="connsiteY11" fmla="*/ 2220584 h 22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089" h="2220584">
                <a:moveTo>
                  <a:pt x="0" y="164897"/>
                </a:moveTo>
                <a:cubicBezTo>
                  <a:pt x="143149" y="98658"/>
                  <a:pt x="286298" y="32420"/>
                  <a:pt x="347212" y="9579"/>
                </a:cubicBezTo>
                <a:cubicBezTo>
                  <a:pt x="408126" y="-13262"/>
                  <a:pt x="319801" y="9578"/>
                  <a:pt x="365486" y="27851"/>
                </a:cubicBezTo>
                <a:cubicBezTo>
                  <a:pt x="411171" y="46124"/>
                  <a:pt x="580209" y="100942"/>
                  <a:pt x="621326" y="119215"/>
                </a:cubicBezTo>
                <a:cubicBezTo>
                  <a:pt x="662443" y="137488"/>
                  <a:pt x="610666" y="125306"/>
                  <a:pt x="612189" y="137488"/>
                </a:cubicBezTo>
                <a:cubicBezTo>
                  <a:pt x="613712" y="149670"/>
                  <a:pt x="628940" y="181647"/>
                  <a:pt x="630463" y="192306"/>
                </a:cubicBezTo>
                <a:cubicBezTo>
                  <a:pt x="631986" y="202965"/>
                  <a:pt x="622849" y="166420"/>
                  <a:pt x="621326" y="201443"/>
                </a:cubicBezTo>
                <a:cubicBezTo>
                  <a:pt x="619803" y="236466"/>
                  <a:pt x="618280" y="99419"/>
                  <a:pt x="621326" y="402443"/>
                </a:cubicBezTo>
                <a:cubicBezTo>
                  <a:pt x="624372" y="705467"/>
                  <a:pt x="636554" y="1739402"/>
                  <a:pt x="639600" y="2019584"/>
                </a:cubicBezTo>
                <a:cubicBezTo>
                  <a:pt x="642646" y="2299766"/>
                  <a:pt x="650260" y="2065265"/>
                  <a:pt x="639600" y="2083538"/>
                </a:cubicBezTo>
                <a:cubicBezTo>
                  <a:pt x="628940" y="2101811"/>
                  <a:pt x="622849" y="2106379"/>
                  <a:pt x="575640" y="2129220"/>
                </a:cubicBezTo>
                <a:cubicBezTo>
                  <a:pt x="528432" y="2152061"/>
                  <a:pt x="356349" y="2220584"/>
                  <a:pt x="356349" y="22205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62492" y="2503370"/>
            <a:ext cx="301526" cy="146182"/>
          </a:xfrm>
          <a:custGeom>
            <a:avLst/>
            <a:gdLst>
              <a:gd name="connsiteX0" fmla="*/ 0 w 301526"/>
              <a:gd name="connsiteY0" fmla="*/ 146182 h 146182"/>
              <a:gd name="connsiteX1" fmla="*/ 301526 w 301526"/>
              <a:gd name="connsiteY1" fmla="*/ 0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26" h="146182">
                <a:moveTo>
                  <a:pt x="0" y="146182"/>
                </a:moveTo>
                <a:lnTo>
                  <a:pt x="301526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79240" y="28505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67174" y="300295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867174" y="3185673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67174" y="33958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85448" y="3624201"/>
            <a:ext cx="210154" cy="100500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524462" y="3185673"/>
            <a:ext cx="880815" cy="189516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88296" y="1882301"/>
            <a:ext cx="1111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ISP 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32168" y="2896122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475493" y="3220886"/>
            <a:ext cx="7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Internet</a:t>
            </a:r>
            <a:endParaRPr lang="en-US" sz="1100" dirty="0">
              <a:latin typeface="AhnbergHand"/>
              <a:cs typeface="AhnbergHan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358387" y="3612795"/>
            <a:ext cx="1660728" cy="1815641"/>
            <a:chOff x="3120387" y="4873853"/>
            <a:chExt cx="1660728" cy="1815641"/>
          </a:xfrm>
        </p:grpSpPr>
        <p:sp>
          <p:nvSpPr>
            <p:cNvPr id="32" name="Freeform 31"/>
            <p:cNvSpPr/>
            <p:nvPr/>
          </p:nvSpPr>
          <p:spPr>
            <a:xfrm>
              <a:off x="3120387" y="4873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52824" y="5189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72787" y="5026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405224" y="5342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425187" y="5178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557624" y="5494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577587" y="5331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710024" y="5647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729987" y="5483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62424" y="5799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82387" y="5635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014824" y="5951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34787" y="5788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167224" y="6104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187187" y="5940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319624" y="6256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339587" y="6093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72024" y="6409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491987" y="6245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624424" y="6561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35663" y="3637291"/>
            <a:ext cx="1660728" cy="1815641"/>
            <a:chOff x="3120387" y="4873853"/>
            <a:chExt cx="1660728" cy="1815641"/>
          </a:xfrm>
        </p:grpSpPr>
        <p:sp>
          <p:nvSpPr>
            <p:cNvPr id="88" name="Freeform 87"/>
            <p:cNvSpPr/>
            <p:nvPr/>
          </p:nvSpPr>
          <p:spPr>
            <a:xfrm>
              <a:off x="3120387" y="4873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252824" y="5189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272787" y="5026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405224" y="5342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425187" y="5178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57624" y="5494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577587" y="5331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710024" y="5647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729987" y="5483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862424" y="5799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882387" y="5635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014824" y="5951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34787" y="5788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167224" y="6104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187187" y="5940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19624" y="6256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339587" y="6093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472024" y="6409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491987" y="6245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624424" y="6561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670183" y="3746923"/>
            <a:ext cx="1660728" cy="1815641"/>
            <a:chOff x="3120387" y="4873853"/>
            <a:chExt cx="1660728" cy="1815641"/>
          </a:xfrm>
        </p:grpSpPr>
        <p:sp>
          <p:nvSpPr>
            <p:cNvPr id="109" name="Freeform 108"/>
            <p:cNvSpPr/>
            <p:nvPr/>
          </p:nvSpPr>
          <p:spPr>
            <a:xfrm>
              <a:off x="3120387" y="4873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52824" y="5189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272787" y="5026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05224" y="5342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425187" y="5178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57624" y="5494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577587" y="5331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710024" y="5647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729987" y="5483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62424" y="5799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882387" y="56358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014824" y="59518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034787" y="57882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167224" y="61042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187187" y="59406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319624" y="62566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339587" y="60930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472024" y="64090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491987" y="6245453"/>
              <a:ext cx="289128" cy="444041"/>
            </a:xfrm>
            <a:custGeom>
              <a:avLst/>
              <a:gdLst>
                <a:gd name="connsiteX0" fmla="*/ 13654 w 289128"/>
                <a:gd name="connsiteY0" fmla="*/ 32386 h 444041"/>
                <a:gd name="connsiteX1" fmla="*/ 260357 w 289128"/>
                <a:gd name="connsiteY1" fmla="*/ 23250 h 444041"/>
                <a:gd name="connsiteX2" fmla="*/ 278632 w 289128"/>
                <a:gd name="connsiteY2" fmla="*/ 78068 h 444041"/>
                <a:gd name="connsiteX3" fmla="*/ 287769 w 289128"/>
                <a:gd name="connsiteY3" fmla="*/ 416115 h 444041"/>
                <a:gd name="connsiteX4" fmla="*/ 260357 w 289128"/>
                <a:gd name="connsiteY4" fmla="*/ 425251 h 444041"/>
                <a:gd name="connsiteX5" fmla="*/ 31929 w 289128"/>
                <a:gd name="connsiteY5" fmla="*/ 425251 h 444041"/>
                <a:gd name="connsiteX6" fmla="*/ 31929 w 289128"/>
                <a:gd name="connsiteY6" fmla="*/ 397842 h 444041"/>
                <a:gd name="connsiteX7" fmla="*/ 13654 w 289128"/>
                <a:gd name="connsiteY7" fmla="*/ 32386 h 44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128" h="444041">
                  <a:moveTo>
                    <a:pt x="13654" y="32386"/>
                  </a:moveTo>
                  <a:cubicBezTo>
                    <a:pt x="51725" y="-30046"/>
                    <a:pt x="216194" y="15636"/>
                    <a:pt x="260357" y="23250"/>
                  </a:cubicBezTo>
                  <a:cubicBezTo>
                    <a:pt x="304520" y="30864"/>
                    <a:pt x="274063" y="12590"/>
                    <a:pt x="278632" y="78068"/>
                  </a:cubicBezTo>
                  <a:cubicBezTo>
                    <a:pt x="283201" y="143546"/>
                    <a:pt x="290815" y="358251"/>
                    <a:pt x="287769" y="416115"/>
                  </a:cubicBezTo>
                  <a:cubicBezTo>
                    <a:pt x="284723" y="473979"/>
                    <a:pt x="302997" y="423728"/>
                    <a:pt x="260357" y="425251"/>
                  </a:cubicBezTo>
                  <a:cubicBezTo>
                    <a:pt x="217717" y="426774"/>
                    <a:pt x="70000" y="429819"/>
                    <a:pt x="31929" y="425251"/>
                  </a:cubicBezTo>
                  <a:cubicBezTo>
                    <a:pt x="-6142" y="420683"/>
                    <a:pt x="34975" y="458751"/>
                    <a:pt x="31929" y="397842"/>
                  </a:cubicBezTo>
                  <a:cubicBezTo>
                    <a:pt x="28883" y="336933"/>
                    <a:pt x="-24417" y="94818"/>
                    <a:pt x="13654" y="32386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624424" y="6561424"/>
              <a:ext cx="73097" cy="1016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21755" y="3606227"/>
            <a:ext cx="609495" cy="901189"/>
            <a:chOff x="3721755" y="3606227"/>
            <a:chExt cx="609495" cy="901189"/>
          </a:xfrm>
        </p:grpSpPr>
        <p:sp>
          <p:nvSpPr>
            <p:cNvPr id="48" name="Freeform 47"/>
            <p:cNvSpPr/>
            <p:nvPr/>
          </p:nvSpPr>
          <p:spPr>
            <a:xfrm>
              <a:off x="3944217" y="3758168"/>
              <a:ext cx="191880" cy="749248"/>
            </a:xfrm>
            <a:custGeom>
              <a:avLst/>
              <a:gdLst>
                <a:gd name="connsiteX0" fmla="*/ 0 w 191880"/>
                <a:gd name="connsiteY0" fmla="*/ 749248 h 749248"/>
                <a:gd name="connsiteX1" fmla="*/ 45686 w 191880"/>
                <a:gd name="connsiteY1" fmla="*/ 539111 h 749248"/>
                <a:gd name="connsiteX2" fmla="*/ 73097 w 191880"/>
                <a:gd name="connsiteY2" fmla="*/ 65 h 749248"/>
                <a:gd name="connsiteX3" fmla="*/ 91372 w 191880"/>
                <a:gd name="connsiteY3" fmla="*/ 575657 h 749248"/>
                <a:gd name="connsiteX4" fmla="*/ 191880 w 191880"/>
                <a:gd name="connsiteY4" fmla="*/ 730976 h 7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0" h="749248">
                  <a:moveTo>
                    <a:pt x="0" y="749248"/>
                  </a:moveTo>
                  <a:cubicBezTo>
                    <a:pt x="16751" y="706611"/>
                    <a:pt x="33503" y="663975"/>
                    <a:pt x="45686" y="539111"/>
                  </a:cubicBezTo>
                  <a:cubicBezTo>
                    <a:pt x="57869" y="414247"/>
                    <a:pt x="65483" y="-6026"/>
                    <a:pt x="73097" y="65"/>
                  </a:cubicBezTo>
                  <a:cubicBezTo>
                    <a:pt x="80711" y="6156"/>
                    <a:pt x="71575" y="453838"/>
                    <a:pt x="91372" y="575657"/>
                  </a:cubicBezTo>
                  <a:cubicBezTo>
                    <a:pt x="111169" y="697475"/>
                    <a:pt x="151524" y="714225"/>
                    <a:pt x="191880" y="73097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61739" y="362118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794851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721755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 flipH="1">
              <a:off x="4160331" y="3609139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 flipH="1">
              <a:off x="4230498" y="360622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 flipH="1">
              <a:off x="4072240" y="3612451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92221" y="4057614"/>
            <a:ext cx="509048" cy="431529"/>
            <a:chOff x="4492221" y="4057614"/>
            <a:chExt cx="509048" cy="431529"/>
          </a:xfrm>
        </p:grpSpPr>
        <p:sp>
          <p:nvSpPr>
            <p:cNvPr id="52" name="Freeform 51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087741" y="4083076"/>
            <a:ext cx="811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Mobility 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445885" y="3666869"/>
            <a:ext cx="174480" cy="374592"/>
          </a:xfrm>
          <a:custGeom>
            <a:avLst/>
            <a:gdLst>
              <a:gd name="connsiteX0" fmla="*/ 174480 w 174480"/>
              <a:gd name="connsiteY0" fmla="*/ 374592 h 374592"/>
              <a:gd name="connsiteX1" fmla="*/ 875 w 174480"/>
              <a:gd name="connsiteY1" fmla="*/ 155318 h 374592"/>
              <a:gd name="connsiteX2" fmla="*/ 119658 w 174480"/>
              <a:gd name="connsiteY2" fmla="*/ 0 h 37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80" h="374592">
                <a:moveTo>
                  <a:pt x="174480" y="374592"/>
                </a:moveTo>
                <a:cubicBezTo>
                  <a:pt x="92246" y="296171"/>
                  <a:pt x="10012" y="217750"/>
                  <a:pt x="875" y="155318"/>
                </a:cubicBezTo>
                <a:cubicBezTo>
                  <a:pt x="-8262" y="92886"/>
                  <a:pt x="55698" y="46443"/>
                  <a:pt x="119658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028866" y="4543962"/>
            <a:ext cx="614783" cy="221165"/>
          </a:xfrm>
          <a:custGeom>
            <a:avLst/>
            <a:gdLst>
              <a:gd name="connsiteX0" fmla="*/ 600637 w 614783"/>
              <a:gd name="connsiteY0" fmla="*/ 0 h 221165"/>
              <a:gd name="connsiteX1" fmla="*/ 545814 w 614783"/>
              <a:gd name="connsiteY1" fmla="*/ 219273 h 221165"/>
              <a:gd name="connsiteX2" fmla="*/ 61545 w 614783"/>
              <a:gd name="connsiteY2" fmla="*/ 100500 h 221165"/>
              <a:gd name="connsiteX3" fmla="*/ 6722 w 614783"/>
              <a:gd name="connsiteY3" fmla="*/ 0 h 2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783" h="221165">
                <a:moveTo>
                  <a:pt x="600637" y="0"/>
                </a:moveTo>
                <a:cubicBezTo>
                  <a:pt x="618150" y="101261"/>
                  <a:pt x="635663" y="202523"/>
                  <a:pt x="545814" y="219273"/>
                </a:cubicBezTo>
                <a:cubicBezTo>
                  <a:pt x="455965" y="236023"/>
                  <a:pt x="151394" y="137045"/>
                  <a:pt x="61545" y="100500"/>
                </a:cubicBezTo>
                <a:cubicBezTo>
                  <a:pt x="-28304" y="63955"/>
                  <a:pt x="6722" y="0"/>
                  <a:pt x="6722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686815" y="4444204"/>
            <a:ext cx="667925" cy="703928"/>
            <a:chOff x="1652723" y="3389599"/>
            <a:chExt cx="1326727" cy="1251685"/>
          </a:xfrm>
        </p:grpSpPr>
        <p:sp>
          <p:nvSpPr>
            <p:cNvPr id="138" name="Freeform 137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-14364" y="4393243"/>
            <a:ext cx="667925" cy="703928"/>
            <a:chOff x="1652723" y="3389599"/>
            <a:chExt cx="1326727" cy="1251685"/>
          </a:xfrm>
        </p:grpSpPr>
        <p:sp>
          <p:nvSpPr>
            <p:cNvPr id="148" name="Freeform 147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681669" y="4092864"/>
            <a:ext cx="950264" cy="374592"/>
          </a:xfrm>
          <a:custGeom>
            <a:avLst/>
            <a:gdLst>
              <a:gd name="connsiteX0" fmla="*/ 0 w 950264"/>
              <a:gd name="connsiteY0" fmla="*/ 374592 h 374592"/>
              <a:gd name="connsiteX1" fmla="*/ 338075 w 950264"/>
              <a:gd name="connsiteY1" fmla="*/ 109637 h 374592"/>
              <a:gd name="connsiteX2" fmla="*/ 950264 w 950264"/>
              <a:gd name="connsiteY2" fmla="*/ 0 h 37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264" h="374592">
                <a:moveTo>
                  <a:pt x="0" y="374592"/>
                </a:moveTo>
                <a:cubicBezTo>
                  <a:pt x="89849" y="273330"/>
                  <a:pt x="179698" y="172069"/>
                  <a:pt x="338075" y="109637"/>
                </a:cubicBezTo>
                <a:cubicBezTo>
                  <a:pt x="496452" y="47205"/>
                  <a:pt x="950264" y="0"/>
                  <a:pt x="950264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165938" y="4175092"/>
            <a:ext cx="465995" cy="301501"/>
          </a:xfrm>
          <a:custGeom>
            <a:avLst/>
            <a:gdLst>
              <a:gd name="connsiteX0" fmla="*/ 0 w 465995"/>
              <a:gd name="connsiteY0" fmla="*/ 301501 h 301501"/>
              <a:gd name="connsiteX1" fmla="*/ 137057 w 465995"/>
              <a:gd name="connsiteY1" fmla="*/ 73091 h 301501"/>
              <a:gd name="connsiteX2" fmla="*/ 465995 w 465995"/>
              <a:gd name="connsiteY2" fmla="*/ 0 h 30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995" h="301501">
                <a:moveTo>
                  <a:pt x="0" y="301501"/>
                </a:moveTo>
                <a:cubicBezTo>
                  <a:pt x="29695" y="212421"/>
                  <a:pt x="59391" y="123341"/>
                  <a:pt x="137057" y="73091"/>
                </a:cubicBezTo>
                <a:cubicBezTo>
                  <a:pt x="214723" y="22841"/>
                  <a:pt x="465995" y="0"/>
                  <a:pt x="465995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20258" y="3829835"/>
            <a:ext cx="1711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Tethering with NAT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270321" y="2791054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4329414" y="2969558"/>
            <a:ext cx="1032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Distribution</a:t>
            </a:r>
          </a:p>
          <a:p>
            <a:pPr algn="ctr"/>
            <a:r>
              <a:rPr lang="en-US" sz="1100" dirty="0" smtClean="0">
                <a:latin typeface="AhnbergHand"/>
                <a:cs typeface="AhnbergHand"/>
              </a:rPr>
              <a:t>System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5265535" y="3188062"/>
            <a:ext cx="546948" cy="158661"/>
          </a:xfrm>
          <a:custGeom>
            <a:avLst/>
            <a:gdLst>
              <a:gd name="connsiteX0" fmla="*/ 0 w 546948"/>
              <a:gd name="connsiteY0" fmla="*/ 158661 h 158661"/>
              <a:gd name="connsiteX1" fmla="*/ 361542 w 546948"/>
              <a:gd name="connsiteY1" fmla="*/ 19600 h 158661"/>
              <a:gd name="connsiteX2" fmla="*/ 546948 w 546948"/>
              <a:gd name="connsiteY2" fmla="*/ 1059 h 15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948" h="158661">
                <a:moveTo>
                  <a:pt x="0" y="158661"/>
                </a:moveTo>
                <a:cubicBezTo>
                  <a:pt x="135192" y="102264"/>
                  <a:pt x="270384" y="45867"/>
                  <a:pt x="361542" y="19600"/>
                </a:cubicBezTo>
                <a:cubicBezTo>
                  <a:pt x="452700" y="-6667"/>
                  <a:pt x="546948" y="1059"/>
                  <a:pt x="546948" y="1059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34546">
            <a:off x="3740099" y="216133"/>
            <a:ext cx="114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mobile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02070" y="776268"/>
            <a:ext cx="402035" cy="420599"/>
          </a:xfrm>
          <a:custGeom>
            <a:avLst/>
            <a:gdLst>
              <a:gd name="connsiteX0" fmla="*/ 0 w 402035"/>
              <a:gd name="connsiteY0" fmla="*/ 420599 h 420599"/>
              <a:gd name="connsiteX1" fmla="*/ 255841 w 402035"/>
              <a:gd name="connsiteY1" fmla="*/ 164780 h 420599"/>
              <a:gd name="connsiteX2" fmla="*/ 283252 w 402035"/>
              <a:gd name="connsiteY2" fmla="*/ 325 h 420599"/>
              <a:gd name="connsiteX3" fmla="*/ 328938 w 402035"/>
              <a:gd name="connsiteY3" fmla="*/ 128234 h 420599"/>
              <a:gd name="connsiteX4" fmla="*/ 338075 w 402035"/>
              <a:gd name="connsiteY4" fmla="*/ 320098 h 420599"/>
              <a:gd name="connsiteX5" fmla="*/ 402035 w 402035"/>
              <a:gd name="connsiteY5" fmla="*/ 374917 h 4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035" h="420599">
                <a:moveTo>
                  <a:pt x="0" y="420599"/>
                </a:moveTo>
                <a:cubicBezTo>
                  <a:pt x="104316" y="327712"/>
                  <a:pt x="208632" y="234826"/>
                  <a:pt x="255841" y="164780"/>
                </a:cubicBezTo>
                <a:cubicBezTo>
                  <a:pt x="303050" y="94734"/>
                  <a:pt x="271069" y="6416"/>
                  <a:pt x="283252" y="325"/>
                </a:cubicBezTo>
                <a:cubicBezTo>
                  <a:pt x="295435" y="-5766"/>
                  <a:pt x="319801" y="74939"/>
                  <a:pt x="328938" y="128234"/>
                </a:cubicBezTo>
                <a:cubicBezTo>
                  <a:pt x="338075" y="181529"/>
                  <a:pt x="325892" y="278984"/>
                  <a:pt x="338075" y="320098"/>
                </a:cubicBezTo>
                <a:cubicBezTo>
                  <a:pt x="350258" y="361212"/>
                  <a:pt x="391375" y="367303"/>
                  <a:pt x="402035" y="3749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3630721" y="1945121"/>
            <a:ext cx="609495" cy="901189"/>
            <a:chOff x="3721755" y="3606227"/>
            <a:chExt cx="609495" cy="901189"/>
          </a:xfrm>
        </p:grpSpPr>
        <p:sp>
          <p:nvSpPr>
            <p:cNvPr id="143" name="Freeform 142"/>
            <p:cNvSpPr/>
            <p:nvPr/>
          </p:nvSpPr>
          <p:spPr>
            <a:xfrm>
              <a:off x="3944217" y="3758168"/>
              <a:ext cx="191880" cy="749248"/>
            </a:xfrm>
            <a:custGeom>
              <a:avLst/>
              <a:gdLst>
                <a:gd name="connsiteX0" fmla="*/ 0 w 191880"/>
                <a:gd name="connsiteY0" fmla="*/ 749248 h 749248"/>
                <a:gd name="connsiteX1" fmla="*/ 45686 w 191880"/>
                <a:gd name="connsiteY1" fmla="*/ 539111 h 749248"/>
                <a:gd name="connsiteX2" fmla="*/ 73097 w 191880"/>
                <a:gd name="connsiteY2" fmla="*/ 65 h 749248"/>
                <a:gd name="connsiteX3" fmla="*/ 91372 w 191880"/>
                <a:gd name="connsiteY3" fmla="*/ 575657 h 749248"/>
                <a:gd name="connsiteX4" fmla="*/ 191880 w 191880"/>
                <a:gd name="connsiteY4" fmla="*/ 730976 h 7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0" h="749248">
                  <a:moveTo>
                    <a:pt x="0" y="749248"/>
                  </a:moveTo>
                  <a:cubicBezTo>
                    <a:pt x="16751" y="706611"/>
                    <a:pt x="33503" y="663975"/>
                    <a:pt x="45686" y="539111"/>
                  </a:cubicBezTo>
                  <a:cubicBezTo>
                    <a:pt x="57869" y="414247"/>
                    <a:pt x="65483" y="-6026"/>
                    <a:pt x="73097" y="65"/>
                  </a:cubicBezTo>
                  <a:cubicBezTo>
                    <a:pt x="80711" y="6156"/>
                    <a:pt x="71575" y="453838"/>
                    <a:pt x="91372" y="575657"/>
                  </a:cubicBezTo>
                  <a:cubicBezTo>
                    <a:pt x="111169" y="697475"/>
                    <a:pt x="151524" y="714225"/>
                    <a:pt x="191880" y="73097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861739" y="362118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94851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721755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 flipH="1">
              <a:off x="4160331" y="3609139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 flipH="1">
              <a:off x="4230498" y="360622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 flipH="1">
              <a:off x="4072240" y="3612451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933724" y="2835578"/>
            <a:ext cx="609495" cy="901189"/>
            <a:chOff x="3721755" y="3606227"/>
            <a:chExt cx="609495" cy="901189"/>
          </a:xfrm>
        </p:grpSpPr>
        <p:sp>
          <p:nvSpPr>
            <p:cNvPr id="164" name="Freeform 163"/>
            <p:cNvSpPr/>
            <p:nvPr/>
          </p:nvSpPr>
          <p:spPr>
            <a:xfrm>
              <a:off x="3944217" y="3758168"/>
              <a:ext cx="191880" cy="749248"/>
            </a:xfrm>
            <a:custGeom>
              <a:avLst/>
              <a:gdLst>
                <a:gd name="connsiteX0" fmla="*/ 0 w 191880"/>
                <a:gd name="connsiteY0" fmla="*/ 749248 h 749248"/>
                <a:gd name="connsiteX1" fmla="*/ 45686 w 191880"/>
                <a:gd name="connsiteY1" fmla="*/ 539111 h 749248"/>
                <a:gd name="connsiteX2" fmla="*/ 73097 w 191880"/>
                <a:gd name="connsiteY2" fmla="*/ 65 h 749248"/>
                <a:gd name="connsiteX3" fmla="*/ 91372 w 191880"/>
                <a:gd name="connsiteY3" fmla="*/ 575657 h 749248"/>
                <a:gd name="connsiteX4" fmla="*/ 191880 w 191880"/>
                <a:gd name="connsiteY4" fmla="*/ 730976 h 7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0" h="749248">
                  <a:moveTo>
                    <a:pt x="0" y="749248"/>
                  </a:moveTo>
                  <a:cubicBezTo>
                    <a:pt x="16751" y="706611"/>
                    <a:pt x="33503" y="663975"/>
                    <a:pt x="45686" y="539111"/>
                  </a:cubicBezTo>
                  <a:cubicBezTo>
                    <a:pt x="57869" y="414247"/>
                    <a:pt x="65483" y="-6026"/>
                    <a:pt x="73097" y="65"/>
                  </a:cubicBezTo>
                  <a:cubicBezTo>
                    <a:pt x="80711" y="6156"/>
                    <a:pt x="71575" y="453838"/>
                    <a:pt x="91372" y="575657"/>
                  </a:cubicBezTo>
                  <a:cubicBezTo>
                    <a:pt x="111169" y="697475"/>
                    <a:pt x="151524" y="714225"/>
                    <a:pt x="191880" y="73097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861739" y="362118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794851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721755" y="3618275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flipH="1">
              <a:off x="4160331" y="3609139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4230498" y="3606227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 flipH="1">
              <a:off x="4072240" y="3612451"/>
              <a:ext cx="100752" cy="276957"/>
            </a:xfrm>
            <a:custGeom>
              <a:avLst/>
              <a:gdLst>
                <a:gd name="connsiteX0" fmla="*/ 100752 w 100752"/>
                <a:gd name="connsiteY0" fmla="*/ 0 h 276957"/>
                <a:gd name="connsiteX1" fmla="*/ 243 w 100752"/>
                <a:gd name="connsiteY1" fmla="*/ 155318 h 276957"/>
                <a:gd name="connsiteX2" fmla="*/ 73340 w 100752"/>
                <a:gd name="connsiteY2" fmla="*/ 264955 h 276957"/>
                <a:gd name="connsiteX3" fmla="*/ 100752 w 100752"/>
                <a:gd name="connsiteY3" fmla="*/ 274091 h 27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52" h="276957">
                  <a:moveTo>
                    <a:pt x="100752" y="0"/>
                  </a:moveTo>
                  <a:cubicBezTo>
                    <a:pt x="52782" y="55579"/>
                    <a:pt x="4812" y="111159"/>
                    <a:pt x="243" y="155318"/>
                  </a:cubicBezTo>
                  <a:cubicBezTo>
                    <a:pt x="-4326" y="199477"/>
                    <a:pt x="56588" y="245160"/>
                    <a:pt x="73340" y="264955"/>
                  </a:cubicBezTo>
                  <a:cubicBezTo>
                    <a:pt x="90091" y="284751"/>
                    <a:pt x="100752" y="274091"/>
                    <a:pt x="100752" y="274091"/>
                  </a:cubicBezTo>
                </a:path>
              </a:pathLst>
            </a:custGeom>
            <a:ln w="31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120273" y="2401140"/>
            <a:ext cx="509048" cy="431529"/>
            <a:chOff x="4492221" y="4057614"/>
            <a:chExt cx="509048" cy="431529"/>
          </a:xfrm>
        </p:grpSpPr>
        <p:sp>
          <p:nvSpPr>
            <p:cNvPr id="180" name="Freeform 179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622631" y="2985069"/>
            <a:ext cx="509048" cy="431529"/>
            <a:chOff x="4492221" y="4057614"/>
            <a:chExt cx="509048" cy="431529"/>
          </a:xfrm>
        </p:grpSpPr>
        <p:sp>
          <p:nvSpPr>
            <p:cNvPr id="184" name="Freeform 183"/>
            <p:cNvSpPr/>
            <p:nvPr/>
          </p:nvSpPr>
          <p:spPr>
            <a:xfrm>
              <a:off x="4492221" y="4202113"/>
              <a:ext cx="369727" cy="287030"/>
            </a:xfrm>
            <a:custGeom>
              <a:avLst/>
              <a:gdLst>
                <a:gd name="connsiteX0" fmla="*/ 18499 w 369727"/>
                <a:gd name="connsiteY0" fmla="*/ 31212 h 287030"/>
                <a:gd name="connsiteX1" fmla="*/ 329162 w 369727"/>
                <a:gd name="connsiteY1" fmla="*/ 12939 h 287030"/>
                <a:gd name="connsiteX2" fmla="*/ 365710 w 369727"/>
                <a:gd name="connsiteY2" fmla="*/ 22075 h 287030"/>
                <a:gd name="connsiteX3" fmla="*/ 365710 w 369727"/>
                <a:gd name="connsiteY3" fmla="*/ 268758 h 287030"/>
                <a:gd name="connsiteX4" fmla="*/ 338299 w 369727"/>
                <a:gd name="connsiteY4" fmla="*/ 268758 h 287030"/>
                <a:gd name="connsiteX5" fmla="*/ 45910 w 369727"/>
                <a:gd name="connsiteY5" fmla="*/ 277894 h 287030"/>
                <a:gd name="connsiteX6" fmla="*/ 36773 w 369727"/>
                <a:gd name="connsiteY6" fmla="*/ 241349 h 287030"/>
                <a:gd name="connsiteX7" fmla="*/ 18499 w 369727"/>
                <a:gd name="connsiteY7" fmla="*/ 31212 h 28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727" h="287030">
                  <a:moveTo>
                    <a:pt x="18499" y="31212"/>
                  </a:moveTo>
                  <a:cubicBezTo>
                    <a:pt x="67231" y="-6856"/>
                    <a:pt x="271294" y="14462"/>
                    <a:pt x="329162" y="12939"/>
                  </a:cubicBezTo>
                  <a:cubicBezTo>
                    <a:pt x="387030" y="11416"/>
                    <a:pt x="359619" y="-20562"/>
                    <a:pt x="365710" y="22075"/>
                  </a:cubicBezTo>
                  <a:cubicBezTo>
                    <a:pt x="371801" y="64712"/>
                    <a:pt x="370278" y="227644"/>
                    <a:pt x="365710" y="268758"/>
                  </a:cubicBezTo>
                  <a:cubicBezTo>
                    <a:pt x="361142" y="309872"/>
                    <a:pt x="338299" y="268758"/>
                    <a:pt x="338299" y="268758"/>
                  </a:cubicBezTo>
                  <a:cubicBezTo>
                    <a:pt x="284999" y="270281"/>
                    <a:pt x="96164" y="282462"/>
                    <a:pt x="45910" y="277894"/>
                  </a:cubicBezTo>
                  <a:cubicBezTo>
                    <a:pt x="-4344" y="273326"/>
                    <a:pt x="41341" y="282463"/>
                    <a:pt x="36773" y="241349"/>
                  </a:cubicBezTo>
                  <a:cubicBezTo>
                    <a:pt x="32205" y="200235"/>
                    <a:pt x="-30233" y="69280"/>
                    <a:pt x="18499" y="3121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501583" y="4057614"/>
              <a:ext cx="495086" cy="130705"/>
            </a:xfrm>
            <a:custGeom>
              <a:avLst/>
              <a:gdLst>
                <a:gd name="connsiteX0" fmla="*/ 0 w 495086"/>
                <a:gd name="connsiteY0" fmla="*/ 130029 h 130705"/>
                <a:gd name="connsiteX1" fmla="*/ 191880 w 495086"/>
                <a:gd name="connsiteY1" fmla="*/ 11256 h 130705"/>
                <a:gd name="connsiteX2" fmla="*/ 228428 w 495086"/>
                <a:gd name="connsiteY2" fmla="*/ 11256 h 130705"/>
                <a:gd name="connsiteX3" fmla="*/ 484268 w 495086"/>
                <a:gd name="connsiteY3" fmla="*/ 2119 h 130705"/>
                <a:gd name="connsiteX4" fmla="*/ 438583 w 495086"/>
                <a:gd name="connsiteY4" fmla="*/ 56938 h 130705"/>
                <a:gd name="connsiteX5" fmla="*/ 356348 w 495086"/>
                <a:gd name="connsiteY5" fmla="*/ 130029 h 130705"/>
                <a:gd name="connsiteX6" fmla="*/ 356348 w 495086"/>
                <a:gd name="connsiteY6" fmla="*/ 130029 h 130705"/>
                <a:gd name="connsiteX7" fmla="*/ 383760 w 495086"/>
                <a:gd name="connsiteY7" fmla="*/ 130029 h 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086" h="130705">
                  <a:moveTo>
                    <a:pt x="0" y="130029"/>
                  </a:moveTo>
                  <a:cubicBezTo>
                    <a:pt x="76904" y="80540"/>
                    <a:pt x="153809" y="31051"/>
                    <a:pt x="191880" y="11256"/>
                  </a:cubicBezTo>
                  <a:cubicBezTo>
                    <a:pt x="229951" y="-8539"/>
                    <a:pt x="228428" y="11256"/>
                    <a:pt x="228428" y="11256"/>
                  </a:cubicBezTo>
                  <a:cubicBezTo>
                    <a:pt x="277159" y="9733"/>
                    <a:pt x="449242" y="-5495"/>
                    <a:pt x="484268" y="2119"/>
                  </a:cubicBezTo>
                  <a:cubicBezTo>
                    <a:pt x="519294" y="9733"/>
                    <a:pt x="459903" y="35620"/>
                    <a:pt x="438583" y="56938"/>
                  </a:cubicBezTo>
                  <a:cubicBezTo>
                    <a:pt x="417263" y="78256"/>
                    <a:pt x="356348" y="130029"/>
                    <a:pt x="356348" y="130029"/>
                  </a:cubicBezTo>
                  <a:lnTo>
                    <a:pt x="356348" y="130029"/>
                  </a:lnTo>
                  <a:cubicBezTo>
                    <a:pt x="360917" y="130029"/>
                    <a:pt x="379191" y="131552"/>
                    <a:pt x="383760" y="130029"/>
                  </a:cubicBez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876206" y="4123688"/>
              <a:ext cx="125063" cy="347183"/>
            </a:xfrm>
            <a:custGeom>
              <a:avLst/>
              <a:gdLst>
                <a:gd name="connsiteX0" fmla="*/ 0 w 125063"/>
                <a:gd name="connsiteY0" fmla="*/ 347183 h 347183"/>
                <a:gd name="connsiteX1" fmla="*/ 118782 w 125063"/>
                <a:gd name="connsiteY1" fmla="*/ 201001 h 347183"/>
                <a:gd name="connsiteX2" fmla="*/ 109645 w 125063"/>
                <a:gd name="connsiteY2" fmla="*/ 164455 h 347183"/>
                <a:gd name="connsiteX3" fmla="*/ 118782 w 125063"/>
                <a:gd name="connsiteY3" fmla="*/ 0 h 34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63" h="347183">
                  <a:moveTo>
                    <a:pt x="0" y="347183"/>
                  </a:moveTo>
                  <a:cubicBezTo>
                    <a:pt x="50254" y="289319"/>
                    <a:pt x="100508" y="231456"/>
                    <a:pt x="118782" y="201001"/>
                  </a:cubicBezTo>
                  <a:cubicBezTo>
                    <a:pt x="137056" y="170546"/>
                    <a:pt x="109645" y="197955"/>
                    <a:pt x="109645" y="164455"/>
                  </a:cubicBezTo>
                  <a:cubicBezTo>
                    <a:pt x="109645" y="130955"/>
                    <a:pt x="118782" y="0"/>
                    <a:pt x="118782" y="0"/>
                  </a:cubicBezTo>
                </a:path>
              </a:pathLst>
            </a:cu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641671" y="2567325"/>
            <a:ext cx="292388" cy="310637"/>
          </a:xfrm>
          <a:custGeom>
            <a:avLst/>
            <a:gdLst>
              <a:gd name="connsiteX0" fmla="*/ 0 w 292388"/>
              <a:gd name="connsiteY0" fmla="*/ 0 h 310637"/>
              <a:gd name="connsiteX1" fmla="*/ 210154 w 292388"/>
              <a:gd name="connsiteY1" fmla="*/ 109636 h 310637"/>
              <a:gd name="connsiteX2" fmla="*/ 292388 w 292388"/>
              <a:gd name="connsiteY2" fmla="*/ 310637 h 3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388" h="310637">
                <a:moveTo>
                  <a:pt x="0" y="0"/>
                </a:moveTo>
                <a:cubicBezTo>
                  <a:pt x="80711" y="28931"/>
                  <a:pt x="161423" y="57863"/>
                  <a:pt x="210154" y="109636"/>
                </a:cubicBezTo>
                <a:cubicBezTo>
                  <a:pt x="258885" y="161409"/>
                  <a:pt x="292388" y="310637"/>
                  <a:pt x="292388" y="310637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901562" y="2841416"/>
            <a:ext cx="402034" cy="64598"/>
          </a:xfrm>
          <a:custGeom>
            <a:avLst/>
            <a:gdLst>
              <a:gd name="connsiteX0" fmla="*/ 402034 w 402034"/>
              <a:gd name="connsiteY0" fmla="*/ 27409 h 64598"/>
              <a:gd name="connsiteX1" fmla="*/ 109646 w 402034"/>
              <a:gd name="connsiteY1" fmla="*/ 63955 h 64598"/>
              <a:gd name="connsiteX2" fmla="*/ 0 w 402034"/>
              <a:gd name="connsiteY2" fmla="*/ 0 h 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034" h="64598">
                <a:moveTo>
                  <a:pt x="402034" y="27409"/>
                </a:moveTo>
                <a:cubicBezTo>
                  <a:pt x="289343" y="47966"/>
                  <a:pt x="176652" y="68523"/>
                  <a:pt x="109646" y="63955"/>
                </a:cubicBezTo>
                <a:cubicBezTo>
                  <a:pt x="42640" y="59387"/>
                  <a:pt x="0" y="0"/>
                  <a:pt x="0" y="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57402" y="3170326"/>
            <a:ext cx="201017" cy="146182"/>
          </a:xfrm>
          <a:custGeom>
            <a:avLst/>
            <a:gdLst>
              <a:gd name="connsiteX0" fmla="*/ 0 w 201017"/>
              <a:gd name="connsiteY0" fmla="*/ 0 h 146182"/>
              <a:gd name="connsiteX1" fmla="*/ 146194 w 201017"/>
              <a:gd name="connsiteY1" fmla="*/ 54818 h 146182"/>
              <a:gd name="connsiteX2" fmla="*/ 201017 w 201017"/>
              <a:gd name="connsiteY2" fmla="*/ 146182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017" h="146182">
                <a:moveTo>
                  <a:pt x="0" y="0"/>
                </a:moveTo>
                <a:cubicBezTo>
                  <a:pt x="56345" y="15227"/>
                  <a:pt x="112691" y="30454"/>
                  <a:pt x="146194" y="54818"/>
                </a:cubicBezTo>
                <a:cubicBezTo>
                  <a:pt x="179697" y="79182"/>
                  <a:pt x="201017" y="146182"/>
                  <a:pt x="201017" y="146182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234550" y="3435281"/>
            <a:ext cx="548229" cy="460400"/>
          </a:xfrm>
          <a:custGeom>
            <a:avLst/>
            <a:gdLst>
              <a:gd name="connsiteX0" fmla="*/ 548229 w 548229"/>
              <a:gd name="connsiteY0" fmla="*/ 0 h 460400"/>
              <a:gd name="connsiteX1" fmla="*/ 292389 w 548229"/>
              <a:gd name="connsiteY1" fmla="*/ 447683 h 460400"/>
              <a:gd name="connsiteX2" fmla="*/ 0 w 548229"/>
              <a:gd name="connsiteY2" fmla="*/ 347183 h 4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229" h="460400">
                <a:moveTo>
                  <a:pt x="548229" y="0"/>
                </a:moveTo>
                <a:cubicBezTo>
                  <a:pt x="465994" y="194909"/>
                  <a:pt x="383760" y="389819"/>
                  <a:pt x="292389" y="447683"/>
                </a:cubicBezTo>
                <a:cubicBezTo>
                  <a:pt x="201017" y="505547"/>
                  <a:pt x="0" y="347183"/>
                  <a:pt x="0" y="34718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4399989" y="5044010"/>
            <a:ext cx="2081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hnbergHand"/>
                <a:cs typeface="AhnbergHand"/>
              </a:rPr>
              <a:t>CGN Blade</a:t>
            </a:r>
          </a:p>
          <a:p>
            <a:pPr algn="ctr"/>
            <a:r>
              <a:rPr lang="en-US" sz="1100" dirty="0">
                <a:latin typeface="AhnbergHand"/>
                <a:cs typeface="AhnbergHand"/>
              </a:rPr>
              <a:t>a</a:t>
            </a:r>
            <a:r>
              <a:rPr lang="en-US" sz="1100" dirty="0" smtClean="0">
                <a:latin typeface="AhnbergHand"/>
                <a:cs typeface="AhnbergHand"/>
              </a:rPr>
              <a:t>dded to mobility gateway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04323" y="4573939"/>
            <a:ext cx="651062" cy="496755"/>
          </a:xfrm>
          <a:custGeom>
            <a:avLst/>
            <a:gdLst>
              <a:gd name="connsiteX0" fmla="*/ 651062 w 651062"/>
              <a:gd name="connsiteY0" fmla="*/ 496755 h 496755"/>
              <a:gd name="connsiteX1" fmla="*/ 38874 w 651062"/>
              <a:gd name="connsiteY1" fmla="*/ 30800 h 496755"/>
              <a:gd name="connsiteX2" fmla="*/ 57148 w 651062"/>
              <a:gd name="connsiteY2" fmla="*/ 176982 h 496755"/>
              <a:gd name="connsiteX3" fmla="*/ 11462 w 651062"/>
              <a:gd name="connsiteY3" fmla="*/ 12527 h 496755"/>
              <a:gd name="connsiteX4" fmla="*/ 75422 w 651062"/>
              <a:gd name="connsiteY4" fmla="*/ 12527 h 496755"/>
              <a:gd name="connsiteX5" fmla="*/ 212479 w 651062"/>
              <a:gd name="connsiteY5" fmla="*/ 21663 h 49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062" h="496755">
                <a:moveTo>
                  <a:pt x="651062" y="496755"/>
                </a:moveTo>
                <a:cubicBezTo>
                  <a:pt x="394461" y="290425"/>
                  <a:pt x="137860" y="84095"/>
                  <a:pt x="38874" y="30800"/>
                </a:cubicBezTo>
                <a:cubicBezTo>
                  <a:pt x="-60112" y="-22495"/>
                  <a:pt x="61717" y="180027"/>
                  <a:pt x="57148" y="176982"/>
                </a:cubicBezTo>
                <a:cubicBezTo>
                  <a:pt x="52579" y="173936"/>
                  <a:pt x="8416" y="39936"/>
                  <a:pt x="11462" y="12527"/>
                </a:cubicBezTo>
                <a:cubicBezTo>
                  <a:pt x="14508" y="-14882"/>
                  <a:pt x="41919" y="11004"/>
                  <a:pt x="75422" y="12527"/>
                </a:cubicBezTo>
                <a:cubicBezTo>
                  <a:pt x="108925" y="14050"/>
                  <a:pt x="212479" y="21663"/>
                  <a:pt x="212479" y="216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0365" y="6066561"/>
            <a:ext cx="4264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 many cases the mobile network has used some</a:t>
            </a:r>
          </a:p>
          <a:p>
            <a:r>
              <a:rPr lang="en-US" sz="1100" dirty="0">
                <a:latin typeface="AhnbergHand"/>
                <a:cs typeface="AhnbergHand"/>
              </a:rPr>
              <a:t>f</a:t>
            </a:r>
            <a:r>
              <a:rPr lang="en-US" sz="1100" dirty="0" smtClean="0">
                <a:latin typeface="AhnbergHand"/>
                <a:cs typeface="AhnbergHand"/>
              </a:rPr>
              <a:t>orm of CGN since its inception – its not a retrofit</a:t>
            </a:r>
          </a:p>
        </p:txBody>
      </p:sp>
    </p:spTree>
    <p:extLst>
      <p:ext uri="{BB962C8B-B14F-4D97-AF65-F5344CB8AC3E}">
        <p14:creationId xmlns:p14="http://schemas.microsoft.com/office/powerpoint/2010/main" val="74548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018" y="1140236"/>
            <a:ext cx="626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nbergHand"/>
                <a:cs typeface="AhnbergHand"/>
              </a:rPr>
              <a:t>No matter how its engineered, the result is much the same…</a:t>
            </a:r>
            <a:endParaRPr lang="en-US" sz="2000" dirty="0">
              <a:latin typeface="AhnbergHand"/>
              <a:cs typeface="AhnbergHa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01" y="2576460"/>
            <a:ext cx="2380491" cy="403485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817471" y="4145371"/>
            <a:ext cx="1173924" cy="540355"/>
          </a:xfrm>
          <a:custGeom>
            <a:avLst/>
            <a:gdLst>
              <a:gd name="connsiteX0" fmla="*/ 1111502 w 1173924"/>
              <a:gd name="connsiteY0" fmla="*/ 313186 h 540355"/>
              <a:gd name="connsiteX1" fmla="*/ 572411 w 1173924"/>
              <a:gd name="connsiteY1" fmla="*/ 75639 h 540355"/>
              <a:gd name="connsiteX2" fmla="*/ 42456 w 1173924"/>
              <a:gd name="connsiteY2" fmla="*/ 29958 h 540355"/>
              <a:gd name="connsiteX3" fmla="*/ 115553 w 1173924"/>
              <a:gd name="connsiteY3" fmla="*/ 495913 h 540355"/>
              <a:gd name="connsiteX4" fmla="*/ 773428 w 1173924"/>
              <a:gd name="connsiteY4" fmla="*/ 514186 h 540355"/>
              <a:gd name="connsiteX5" fmla="*/ 1120639 w 1173924"/>
              <a:gd name="connsiteY5" fmla="*/ 431959 h 540355"/>
              <a:gd name="connsiteX6" fmla="*/ 1138914 w 1173924"/>
              <a:gd name="connsiteY6" fmla="*/ 185276 h 540355"/>
              <a:gd name="connsiteX7" fmla="*/ 791702 w 1173924"/>
              <a:gd name="connsiteY7" fmla="*/ 39094 h 5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924" h="540355">
                <a:moveTo>
                  <a:pt x="1111502" y="313186"/>
                </a:moveTo>
                <a:cubicBezTo>
                  <a:pt x="931043" y="218015"/>
                  <a:pt x="750585" y="122844"/>
                  <a:pt x="572411" y="75639"/>
                </a:cubicBezTo>
                <a:cubicBezTo>
                  <a:pt x="394237" y="28434"/>
                  <a:pt x="118599" y="-40088"/>
                  <a:pt x="42456" y="29958"/>
                </a:cubicBezTo>
                <a:cubicBezTo>
                  <a:pt x="-33687" y="100004"/>
                  <a:pt x="-6276" y="415208"/>
                  <a:pt x="115553" y="495913"/>
                </a:cubicBezTo>
                <a:cubicBezTo>
                  <a:pt x="237382" y="576618"/>
                  <a:pt x="605914" y="524845"/>
                  <a:pt x="773428" y="514186"/>
                </a:cubicBezTo>
                <a:cubicBezTo>
                  <a:pt x="940942" y="503527"/>
                  <a:pt x="1059725" y="486777"/>
                  <a:pt x="1120639" y="431959"/>
                </a:cubicBezTo>
                <a:cubicBezTo>
                  <a:pt x="1181553" y="377141"/>
                  <a:pt x="1193737" y="250753"/>
                  <a:pt x="1138914" y="185276"/>
                </a:cubicBezTo>
                <a:cubicBezTo>
                  <a:pt x="1084091" y="119798"/>
                  <a:pt x="791702" y="39094"/>
                  <a:pt x="791702" y="3909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017" y="4133806"/>
            <a:ext cx="245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Yes, that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’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 my phone using net 10!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87964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Variants of NAT44 CGN Technologies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510" y="2031944"/>
            <a:ext cx="6814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Variant:</a:t>
            </a:r>
          </a:p>
          <a:p>
            <a:r>
              <a:rPr lang="en-US" dirty="0" smtClean="0"/>
              <a:t>CGN with per user port blocks</a:t>
            </a:r>
          </a:p>
          <a:p>
            <a:r>
              <a:rPr lang="en-US" dirty="0" smtClean="0"/>
              <a:t>CGN with per user port blocks + pooled overflow</a:t>
            </a:r>
          </a:p>
          <a:p>
            <a:r>
              <a:rPr lang="en-US" dirty="0" smtClean="0"/>
              <a:t>CGN with pooled ports</a:t>
            </a:r>
          </a:p>
          <a:p>
            <a:r>
              <a:rPr lang="en-US" dirty="0" smtClean="0"/>
              <a:t>CGN with 5-tuple binding maps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2797" y="1768788"/>
            <a:ext cx="24682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Address Compression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Ratio           </a:t>
            </a:r>
          </a:p>
          <a:p>
            <a:r>
              <a:rPr lang="en-US" dirty="0" smtClean="0"/>
              <a:t>           10:1</a:t>
            </a:r>
          </a:p>
          <a:p>
            <a:r>
              <a:rPr lang="en-US" dirty="0" smtClean="0"/>
              <a:t>         100:1</a:t>
            </a:r>
          </a:p>
          <a:p>
            <a:r>
              <a:rPr lang="en-US" dirty="0" smtClean="0"/>
              <a:t>      1,000:1</a:t>
            </a:r>
          </a:p>
          <a:p>
            <a:r>
              <a:rPr lang="en-US" dirty="0" smtClean="0"/>
              <a:t>&gt;&gt;10,000:1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2634" y="3945880"/>
            <a:ext cx="528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hnbergHand"/>
                <a:cs typeface="AhnbergHand"/>
              </a:rPr>
              <a:t>The same public address and port is used</a:t>
            </a:r>
          </a:p>
          <a:p>
            <a:r>
              <a:rPr lang="en-US" sz="1600" dirty="0">
                <a:latin typeface="AhnbergHand"/>
                <a:cs typeface="AhnbergHand"/>
              </a:rPr>
              <a:t>s</a:t>
            </a:r>
            <a:r>
              <a:rPr lang="en-US" sz="1600" dirty="0" smtClean="0">
                <a:latin typeface="AhnbergHand"/>
                <a:cs typeface="AhnbergHand"/>
              </a:rPr>
              <a:t>imultaneously by multiple different internal</a:t>
            </a:r>
          </a:p>
          <a:p>
            <a:r>
              <a:rPr lang="en-US" sz="1600" dirty="0" smtClean="0">
                <a:latin typeface="AhnbergHand"/>
                <a:cs typeface="AhnbergHand"/>
              </a:rPr>
              <a:t>users</a:t>
            </a:r>
            <a:endParaRPr lang="en-US" sz="1600" dirty="0">
              <a:latin typeface="AhnbergHand"/>
              <a:cs typeface="AhnbergHa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15470" y="5026562"/>
            <a:ext cx="417360" cy="439857"/>
            <a:chOff x="1652723" y="3389599"/>
            <a:chExt cx="1326727" cy="1251685"/>
          </a:xfrm>
        </p:grpSpPr>
        <p:sp>
          <p:nvSpPr>
            <p:cNvPr id="13" name="Freeform 12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5620" y="5907370"/>
            <a:ext cx="417360" cy="439857"/>
            <a:chOff x="1652723" y="3389599"/>
            <a:chExt cx="1326727" cy="1251685"/>
          </a:xfrm>
        </p:grpSpPr>
        <p:sp>
          <p:nvSpPr>
            <p:cNvPr id="18" name="Freeform 17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47866" y="5088416"/>
            <a:ext cx="322880" cy="1085697"/>
            <a:chOff x="4285332" y="2347609"/>
            <a:chExt cx="672500" cy="2220584"/>
          </a:xfrm>
        </p:grpSpPr>
        <p:sp>
          <p:nvSpPr>
            <p:cNvPr id="23" name="Freeform 22"/>
            <p:cNvSpPr/>
            <p:nvPr/>
          </p:nvSpPr>
          <p:spPr>
            <a:xfrm>
              <a:off x="4285332" y="2539915"/>
              <a:ext cx="349620" cy="2002372"/>
            </a:xfrm>
            <a:custGeom>
              <a:avLst/>
              <a:gdLst>
                <a:gd name="connsiteX0" fmla="*/ 0 w 349620"/>
                <a:gd name="connsiteY0" fmla="*/ 255819 h 2002372"/>
                <a:gd name="connsiteX1" fmla="*/ 36548 w 349620"/>
                <a:gd name="connsiteY1" fmla="*/ 1142049 h 2002372"/>
                <a:gd name="connsiteX2" fmla="*/ 45685 w 349620"/>
                <a:gd name="connsiteY2" fmla="*/ 1626277 h 2002372"/>
                <a:gd name="connsiteX3" fmla="*/ 63960 w 349620"/>
                <a:gd name="connsiteY3" fmla="*/ 1644550 h 2002372"/>
                <a:gd name="connsiteX4" fmla="*/ 328937 w 349620"/>
                <a:gd name="connsiteY4" fmla="*/ 1882096 h 2002372"/>
                <a:gd name="connsiteX5" fmla="*/ 328937 w 349620"/>
                <a:gd name="connsiteY5" fmla="*/ 1872960 h 2002372"/>
                <a:gd name="connsiteX6" fmla="*/ 301525 w 349620"/>
                <a:gd name="connsiteY6" fmla="*/ 292365 h 2002372"/>
                <a:gd name="connsiteX7" fmla="*/ 237565 w 349620"/>
                <a:gd name="connsiteY7" fmla="*/ 127910 h 2002372"/>
                <a:gd name="connsiteX8" fmla="*/ 0 w 349620"/>
                <a:gd name="connsiteY8" fmla="*/ 0 h 200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20" h="2002372">
                  <a:moveTo>
                    <a:pt x="0" y="255819"/>
                  </a:moveTo>
                  <a:cubicBezTo>
                    <a:pt x="14467" y="584729"/>
                    <a:pt x="28934" y="913639"/>
                    <a:pt x="36548" y="1142049"/>
                  </a:cubicBezTo>
                  <a:cubicBezTo>
                    <a:pt x="44162" y="1370459"/>
                    <a:pt x="41116" y="1542527"/>
                    <a:pt x="45685" y="1626277"/>
                  </a:cubicBezTo>
                  <a:cubicBezTo>
                    <a:pt x="50254" y="1710027"/>
                    <a:pt x="63960" y="1644550"/>
                    <a:pt x="63960" y="1644550"/>
                  </a:cubicBezTo>
                  <a:lnTo>
                    <a:pt x="328937" y="1882096"/>
                  </a:lnTo>
                  <a:cubicBezTo>
                    <a:pt x="373100" y="1920164"/>
                    <a:pt x="333506" y="2137915"/>
                    <a:pt x="328937" y="1872960"/>
                  </a:cubicBezTo>
                  <a:cubicBezTo>
                    <a:pt x="324368" y="1608005"/>
                    <a:pt x="316754" y="583207"/>
                    <a:pt x="301525" y="292365"/>
                  </a:cubicBezTo>
                  <a:cubicBezTo>
                    <a:pt x="286296" y="1523"/>
                    <a:pt x="287819" y="176637"/>
                    <a:pt x="237565" y="127910"/>
                  </a:cubicBezTo>
                  <a:cubicBezTo>
                    <a:pt x="187311" y="79182"/>
                    <a:pt x="0" y="0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12743" y="2347609"/>
              <a:ext cx="645089" cy="2220584"/>
            </a:xfrm>
            <a:custGeom>
              <a:avLst/>
              <a:gdLst>
                <a:gd name="connsiteX0" fmla="*/ 0 w 645089"/>
                <a:gd name="connsiteY0" fmla="*/ 164897 h 2220584"/>
                <a:gd name="connsiteX1" fmla="*/ 347212 w 645089"/>
                <a:gd name="connsiteY1" fmla="*/ 9579 h 2220584"/>
                <a:gd name="connsiteX2" fmla="*/ 365486 w 645089"/>
                <a:gd name="connsiteY2" fmla="*/ 27851 h 2220584"/>
                <a:gd name="connsiteX3" fmla="*/ 621326 w 645089"/>
                <a:gd name="connsiteY3" fmla="*/ 119215 h 2220584"/>
                <a:gd name="connsiteX4" fmla="*/ 612189 w 645089"/>
                <a:gd name="connsiteY4" fmla="*/ 137488 h 2220584"/>
                <a:gd name="connsiteX5" fmla="*/ 630463 w 645089"/>
                <a:gd name="connsiteY5" fmla="*/ 192306 h 2220584"/>
                <a:gd name="connsiteX6" fmla="*/ 621326 w 645089"/>
                <a:gd name="connsiteY6" fmla="*/ 201443 h 2220584"/>
                <a:gd name="connsiteX7" fmla="*/ 621326 w 645089"/>
                <a:gd name="connsiteY7" fmla="*/ 402443 h 2220584"/>
                <a:gd name="connsiteX8" fmla="*/ 639600 w 645089"/>
                <a:gd name="connsiteY8" fmla="*/ 2019584 h 2220584"/>
                <a:gd name="connsiteX9" fmla="*/ 639600 w 645089"/>
                <a:gd name="connsiteY9" fmla="*/ 2083538 h 2220584"/>
                <a:gd name="connsiteX10" fmla="*/ 575640 w 645089"/>
                <a:gd name="connsiteY10" fmla="*/ 2129220 h 2220584"/>
                <a:gd name="connsiteX11" fmla="*/ 356349 w 645089"/>
                <a:gd name="connsiteY11" fmla="*/ 2220584 h 222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089" h="2220584">
                  <a:moveTo>
                    <a:pt x="0" y="164897"/>
                  </a:moveTo>
                  <a:cubicBezTo>
                    <a:pt x="143149" y="98658"/>
                    <a:pt x="286298" y="32420"/>
                    <a:pt x="347212" y="9579"/>
                  </a:cubicBezTo>
                  <a:cubicBezTo>
                    <a:pt x="408126" y="-13262"/>
                    <a:pt x="319801" y="9578"/>
                    <a:pt x="365486" y="27851"/>
                  </a:cubicBezTo>
                  <a:cubicBezTo>
                    <a:pt x="411171" y="46124"/>
                    <a:pt x="580209" y="100942"/>
                    <a:pt x="621326" y="119215"/>
                  </a:cubicBezTo>
                  <a:cubicBezTo>
                    <a:pt x="662443" y="137488"/>
                    <a:pt x="610666" y="125306"/>
                    <a:pt x="612189" y="137488"/>
                  </a:cubicBezTo>
                  <a:cubicBezTo>
                    <a:pt x="613712" y="149670"/>
                    <a:pt x="628940" y="181647"/>
                    <a:pt x="630463" y="192306"/>
                  </a:cubicBezTo>
                  <a:cubicBezTo>
                    <a:pt x="631986" y="202965"/>
                    <a:pt x="622849" y="166420"/>
                    <a:pt x="621326" y="201443"/>
                  </a:cubicBezTo>
                  <a:cubicBezTo>
                    <a:pt x="619803" y="236466"/>
                    <a:pt x="618280" y="99419"/>
                    <a:pt x="621326" y="402443"/>
                  </a:cubicBezTo>
                  <a:cubicBezTo>
                    <a:pt x="624372" y="705467"/>
                    <a:pt x="636554" y="1739402"/>
                    <a:pt x="639600" y="2019584"/>
                  </a:cubicBezTo>
                  <a:cubicBezTo>
                    <a:pt x="642646" y="2299766"/>
                    <a:pt x="650260" y="2065265"/>
                    <a:pt x="639600" y="2083538"/>
                  </a:cubicBezTo>
                  <a:cubicBezTo>
                    <a:pt x="628940" y="2101811"/>
                    <a:pt x="622849" y="2106379"/>
                    <a:pt x="575640" y="2129220"/>
                  </a:cubicBezTo>
                  <a:cubicBezTo>
                    <a:pt x="528432" y="2152061"/>
                    <a:pt x="356349" y="2220584"/>
                    <a:pt x="356349" y="2220584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605132" y="2503370"/>
              <a:ext cx="301526" cy="146182"/>
            </a:xfrm>
            <a:custGeom>
              <a:avLst/>
              <a:gdLst>
                <a:gd name="connsiteX0" fmla="*/ 0 w 301526"/>
                <a:gd name="connsiteY0" fmla="*/ 146182 h 146182"/>
                <a:gd name="connsiteX1" fmla="*/ 301526 w 301526"/>
                <a:gd name="connsiteY1" fmla="*/ 0 h 1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526" h="146182">
                  <a:moveTo>
                    <a:pt x="0" y="146182"/>
                  </a:moveTo>
                  <a:lnTo>
                    <a:pt x="301526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21880" y="2850553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09814" y="3002953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309814" y="3185673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9814" y="3395801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28088" y="3624201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5653512" y="5195183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06941" y="5201114"/>
            <a:ext cx="1056523" cy="923766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58888" y="5547303"/>
            <a:ext cx="459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ISP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9395" y="5522203"/>
            <a:ext cx="7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Internet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7866" y="6277303"/>
            <a:ext cx="596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CGN</a:t>
            </a:r>
            <a:endParaRPr lang="en-US" sz="1100" dirty="0">
              <a:latin typeface="AhnbergHand"/>
              <a:cs typeface="AhnbergHand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433597" y="4755970"/>
            <a:ext cx="311006" cy="550527"/>
            <a:chOff x="7501598" y="2412006"/>
            <a:chExt cx="585120" cy="1312896"/>
          </a:xfrm>
        </p:grpSpPr>
        <p:sp>
          <p:nvSpPr>
            <p:cNvPr id="38" name="Freeform 37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60869" y="5690193"/>
            <a:ext cx="311006" cy="550527"/>
            <a:chOff x="7501598" y="2412006"/>
            <a:chExt cx="585120" cy="1312896"/>
          </a:xfrm>
        </p:grpSpPr>
        <p:sp>
          <p:nvSpPr>
            <p:cNvPr id="44" name="Freeform 43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070746" y="4952567"/>
            <a:ext cx="1958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Source: 192.0.2.1:1234</a:t>
            </a:r>
          </a:p>
          <a:p>
            <a:r>
              <a:rPr lang="en-US" sz="1100" dirty="0" err="1" smtClean="0">
                <a:latin typeface="AhnbergHand"/>
                <a:cs typeface="AhnbergHand"/>
              </a:rPr>
              <a:t>Dest</a:t>
            </a:r>
            <a:r>
              <a:rPr lang="en-US" sz="1100" dirty="0" smtClean="0">
                <a:latin typeface="AhnbergHand"/>
                <a:cs typeface="AhnbergHand"/>
              </a:rPr>
              <a:t>:    128.66.0.0:80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4157" y="6175070"/>
            <a:ext cx="1958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Source: 192.0.2.1:1234</a:t>
            </a:r>
          </a:p>
          <a:p>
            <a:r>
              <a:rPr lang="en-US" sz="1100" dirty="0" err="1" smtClean="0">
                <a:latin typeface="AhnbergHand"/>
                <a:cs typeface="AhnbergHand"/>
              </a:rPr>
              <a:t>Dest</a:t>
            </a:r>
            <a:r>
              <a:rPr lang="en-US" sz="1100" dirty="0" smtClean="0">
                <a:latin typeface="AhnbergHand"/>
                <a:cs typeface="AhnbergHand"/>
              </a:rPr>
              <a:t>:    128.66.2.2:80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867552" y="5033387"/>
            <a:ext cx="5540434" cy="582220"/>
          </a:xfrm>
          <a:custGeom>
            <a:avLst/>
            <a:gdLst>
              <a:gd name="connsiteX0" fmla="*/ 0 w 5540434"/>
              <a:gd name="connsiteY0" fmla="*/ 224218 h 582220"/>
              <a:gd name="connsiteX1" fmla="*/ 438874 w 5540434"/>
              <a:gd name="connsiteY1" fmla="*/ 252234 h 582220"/>
              <a:gd name="connsiteX2" fmla="*/ 1064504 w 5540434"/>
              <a:gd name="connsiteY2" fmla="*/ 476359 h 582220"/>
              <a:gd name="connsiteX3" fmla="*/ 1764836 w 5540434"/>
              <a:gd name="connsiteY3" fmla="*/ 485698 h 582220"/>
              <a:gd name="connsiteX4" fmla="*/ 1914240 w 5540434"/>
              <a:gd name="connsiteY4" fmla="*/ 439005 h 582220"/>
              <a:gd name="connsiteX5" fmla="*/ 2063644 w 5540434"/>
              <a:gd name="connsiteY5" fmla="*/ 579083 h 582220"/>
              <a:gd name="connsiteX6" fmla="*/ 2091658 w 5540434"/>
              <a:gd name="connsiteY6" fmla="*/ 382974 h 582220"/>
              <a:gd name="connsiteX7" fmla="*/ 2129009 w 5540434"/>
              <a:gd name="connsiteY7" fmla="*/ 532391 h 582220"/>
              <a:gd name="connsiteX8" fmla="*/ 2147684 w 5540434"/>
              <a:gd name="connsiteY8" fmla="*/ 579083 h 582220"/>
              <a:gd name="connsiteX9" fmla="*/ 2213048 w 5540434"/>
              <a:gd name="connsiteY9" fmla="*/ 457682 h 582220"/>
              <a:gd name="connsiteX10" fmla="*/ 3025433 w 5540434"/>
              <a:gd name="connsiteY10" fmla="*/ 439005 h 582220"/>
              <a:gd name="connsiteX11" fmla="*/ 4696892 w 5540434"/>
              <a:gd name="connsiteY11" fmla="*/ 308265 h 582220"/>
              <a:gd name="connsiteX12" fmla="*/ 5518615 w 5540434"/>
              <a:gd name="connsiteY12" fmla="*/ 56124 h 582220"/>
              <a:gd name="connsiteX13" fmla="*/ 5322522 w 5540434"/>
              <a:gd name="connsiteY13" fmla="*/ 9432 h 582220"/>
              <a:gd name="connsiteX14" fmla="*/ 5537290 w 5540434"/>
              <a:gd name="connsiteY14" fmla="*/ 18770 h 582220"/>
              <a:gd name="connsiteX15" fmla="*/ 5425237 w 5540434"/>
              <a:gd name="connsiteY15" fmla="*/ 196203 h 58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0434" h="582220">
                <a:moveTo>
                  <a:pt x="0" y="224218"/>
                </a:moveTo>
                <a:cubicBezTo>
                  <a:pt x="130728" y="217214"/>
                  <a:pt x="261457" y="210211"/>
                  <a:pt x="438874" y="252234"/>
                </a:cubicBezTo>
                <a:cubicBezTo>
                  <a:pt x="616291" y="294257"/>
                  <a:pt x="843510" y="437448"/>
                  <a:pt x="1064504" y="476359"/>
                </a:cubicBezTo>
                <a:cubicBezTo>
                  <a:pt x="1285498" y="515270"/>
                  <a:pt x="1623213" y="491924"/>
                  <a:pt x="1764836" y="485698"/>
                </a:cubicBezTo>
                <a:cubicBezTo>
                  <a:pt x="1906459" y="479472"/>
                  <a:pt x="1864439" y="423441"/>
                  <a:pt x="1914240" y="439005"/>
                </a:cubicBezTo>
                <a:cubicBezTo>
                  <a:pt x="1964041" y="454569"/>
                  <a:pt x="2034075" y="588421"/>
                  <a:pt x="2063644" y="579083"/>
                </a:cubicBezTo>
                <a:cubicBezTo>
                  <a:pt x="2093213" y="569745"/>
                  <a:pt x="2080764" y="390756"/>
                  <a:pt x="2091658" y="382974"/>
                </a:cubicBezTo>
                <a:cubicBezTo>
                  <a:pt x="2102552" y="375192"/>
                  <a:pt x="2119671" y="499706"/>
                  <a:pt x="2129009" y="532391"/>
                </a:cubicBezTo>
                <a:cubicBezTo>
                  <a:pt x="2138347" y="565076"/>
                  <a:pt x="2133678" y="591534"/>
                  <a:pt x="2147684" y="579083"/>
                </a:cubicBezTo>
                <a:cubicBezTo>
                  <a:pt x="2161690" y="566632"/>
                  <a:pt x="2066756" y="481028"/>
                  <a:pt x="2213048" y="457682"/>
                </a:cubicBezTo>
                <a:cubicBezTo>
                  <a:pt x="2359340" y="434336"/>
                  <a:pt x="2611459" y="463908"/>
                  <a:pt x="3025433" y="439005"/>
                </a:cubicBezTo>
                <a:cubicBezTo>
                  <a:pt x="3439407" y="414102"/>
                  <a:pt x="4281362" y="372079"/>
                  <a:pt x="4696892" y="308265"/>
                </a:cubicBezTo>
                <a:cubicBezTo>
                  <a:pt x="5112422" y="244452"/>
                  <a:pt x="5414343" y="105929"/>
                  <a:pt x="5518615" y="56124"/>
                </a:cubicBezTo>
                <a:cubicBezTo>
                  <a:pt x="5622887" y="6319"/>
                  <a:pt x="5319410" y="15658"/>
                  <a:pt x="5322522" y="9432"/>
                </a:cubicBezTo>
                <a:cubicBezTo>
                  <a:pt x="5325634" y="3206"/>
                  <a:pt x="5520171" y="-12359"/>
                  <a:pt x="5537290" y="18770"/>
                </a:cubicBezTo>
                <a:cubicBezTo>
                  <a:pt x="5554409" y="49898"/>
                  <a:pt x="5425237" y="196203"/>
                  <a:pt x="5425237" y="196203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876728" y="5164220"/>
            <a:ext cx="121552" cy="196110"/>
          </a:xfrm>
          <a:custGeom>
            <a:avLst/>
            <a:gdLst>
              <a:gd name="connsiteX0" fmla="*/ 121552 w 121552"/>
              <a:gd name="connsiteY0" fmla="*/ 0 h 196110"/>
              <a:gd name="connsiteX1" fmla="*/ 161 w 121552"/>
              <a:gd name="connsiteY1" fmla="*/ 84047 h 196110"/>
              <a:gd name="connsiteX2" fmla="*/ 93539 w 121552"/>
              <a:gd name="connsiteY2" fmla="*/ 196110 h 1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52" h="196110">
                <a:moveTo>
                  <a:pt x="121552" y="0"/>
                </a:moveTo>
                <a:cubicBezTo>
                  <a:pt x="63191" y="25681"/>
                  <a:pt x="4830" y="51362"/>
                  <a:pt x="161" y="84047"/>
                </a:cubicBezTo>
                <a:cubicBezTo>
                  <a:pt x="-4508" y="116732"/>
                  <a:pt x="93539" y="196110"/>
                  <a:pt x="93539" y="19611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888580" y="5807479"/>
            <a:ext cx="5661390" cy="430952"/>
          </a:xfrm>
          <a:custGeom>
            <a:avLst/>
            <a:gdLst>
              <a:gd name="connsiteX0" fmla="*/ 119038 w 5661390"/>
              <a:gd name="connsiteY0" fmla="*/ 215888 h 430952"/>
              <a:gd name="connsiteX1" fmla="*/ 16323 w 5661390"/>
              <a:gd name="connsiteY1" fmla="*/ 374643 h 430952"/>
              <a:gd name="connsiteX2" fmla="*/ 147051 w 5661390"/>
              <a:gd name="connsiteY2" fmla="*/ 430675 h 430952"/>
              <a:gd name="connsiteX3" fmla="*/ 6985 w 5661390"/>
              <a:gd name="connsiteY3" fmla="*/ 355966 h 430952"/>
              <a:gd name="connsiteX4" fmla="*/ 137714 w 5661390"/>
              <a:gd name="connsiteY4" fmla="*/ 299935 h 430952"/>
              <a:gd name="connsiteX5" fmla="*/ 1090165 w 5661390"/>
              <a:gd name="connsiteY5" fmla="*/ 29117 h 430952"/>
              <a:gd name="connsiteX6" fmla="*/ 1911888 w 5661390"/>
              <a:gd name="connsiteY6" fmla="*/ 85148 h 430952"/>
              <a:gd name="connsiteX7" fmla="*/ 1958576 w 5661390"/>
              <a:gd name="connsiteY7" fmla="*/ 178534 h 430952"/>
              <a:gd name="connsiteX8" fmla="*/ 2042616 w 5661390"/>
              <a:gd name="connsiteY8" fmla="*/ 169195 h 430952"/>
              <a:gd name="connsiteX9" fmla="*/ 2051954 w 5661390"/>
              <a:gd name="connsiteY9" fmla="*/ 1101 h 430952"/>
              <a:gd name="connsiteX10" fmla="*/ 2107981 w 5661390"/>
              <a:gd name="connsiteY10" fmla="*/ 262581 h 430952"/>
              <a:gd name="connsiteX11" fmla="*/ 2117318 w 5661390"/>
              <a:gd name="connsiteY11" fmla="*/ 66471 h 430952"/>
              <a:gd name="connsiteX12" fmla="*/ 2145332 w 5661390"/>
              <a:gd name="connsiteY12" fmla="*/ 141179 h 430952"/>
              <a:gd name="connsiteX13" fmla="*/ 2742948 w 5661390"/>
              <a:gd name="connsiteY13" fmla="*/ 94487 h 430952"/>
              <a:gd name="connsiteX14" fmla="*/ 4386394 w 5661390"/>
              <a:gd name="connsiteY14" fmla="*/ 75810 h 430952"/>
              <a:gd name="connsiteX15" fmla="*/ 5600302 w 5661390"/>
              <a:gd name="connsiteY15" fmla="*/ 234565 h 430952"/>
              <a:gd name="connsiteX16" fmla="*/ 5497587 w 5661390"/>
              <a:gd name="connsiteY16" fmla="*/ 159856 h 430952"/>
              <a:gd name="connsiteX17" fmla="*/ 5646991 w 5661390"/>
              <a:gd name="connsiteY17" fmla="*/ 225226 h 430952"/>
              <a:gd name="connsiteX18" fmla="*/ 5450898 w 5661390"/>
              <a:gd name="connsiteY18" fmla="*/ 318612 h 4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1390" h="430952">
                <a:moveTo>
                  <a:pt x="119038" y="215888"/>
                </a:moveTo>
                <a:cubicBezTo>
                  <a:pt x="65346" y="277366"/>
                  <a:pt x="11654" y="338845"/>
                  <a:pt x="16323" y="374643"/>
                </a:cubicBezTo>
                <a:cubicBezTo>
                  <a:pt x="20992" y="410441"/>
                  <a:pt x="148607" y="433788"/>
                  <a:pt x="147051" y="430675"/>
                </a:cubicBezTo>
                <a:cubicBezTo>
                  <a:pt x="145495" y="427562"/>
                  <a:pt x="8541" y="377756"/>
                  <a:pt x="6985" y="355966"/>
                </a:cubicBezTo>
                <a:cubicBezTo>
                  <a:pt x="5429" y="334176"/>
                  <a:pt x="-42816" y="354410"/>
                  <a:pt x="137714" y="299935"/>
                </a:cubicBezTo>
                <a:cubicBezTo>
                  <a:pt x="318244" y="245460"/>
                  <a:pt x="794469" y="64915"/>
                  <a:pt x="1090165" y="29117"/>
                </a:cubicBezTo>
                <a:cubicBezTo>
                  <a:pt x="1385861" y="-6681"/>
                  <a:pt x="1767153" y="60245"/>
                  <a:pt x="1911888" y="85148"/>
                </a:cubicBezTo>
                <a:cubicBezTo>
                  <a:pt x="2056623" y="110051"/>
                  <a:pt x="1936788" y="164526"/>
                  <a:pt x="1958576" y="178534"/>
                </a:cubicBezTo>
                <a:cubicBezTo>
                  <a:pt x="1980364" y="192542"/>
                  <a:pt x="2027053" y="198767"/>
                  <a:pt x="2042616" y="169195"/>
                </a:cubicBezTo>
                <a:cubicBezTo>
                  <a:pt x="2058179" y="139623"/>
                  <a:pt x="2041060" y="-14463"/>
                  <a:pt x="2051954" y="1101"/>
                </a:cubicBezTo>
                <a:cubicBezTo>
                  <a:pt x="2062848" y="16665"/>
                  <a:pt x="2097087" y="251686"/>
                  <a:pt x="2107981" y="262581"/>
                </a:cubicBezTo>
                <a:cubicBezTo>
                  <a:pt x="2118875" y="273476"/>
                  <a:pt x="2111093" y="86705"/>
                  <a:pt x="2117318" y="66471"/>
                </a:cubicBezTo>
                <a:cubicBezTo>
                  <a:pt x="2123543" y="46237"/>
                  <a:pt x="2041060" y="136510"/>
                  <a:pt x="2145332" y="141179"/>
                </a:cubicBezTo>
                <a:cubicBezTo>
                  <a:pt x="2249604" y="145848"/>
                  <a:pt x="2369438" y="105382"/>
                  <a:pt x="2742948" y="94487"/>
                </a:cubicBezTo>
                <a:cubicBezTo>
                  <a:pt x="3116458" y="83592"/>
                  <a:pt x="3910168" y="52464"/>
                  <a:pt x="4386394" y="75810"/>
                </a:cubicBezTo>
                <a:cubicBezTo>
                  <a:pt x="4862620" y="99156"/>
                  <a:pt x="5415103" y="220557"/>
                  <a:pt x="5600302" y="234565"/>
                </a:cubicBezTo>
                <a:cubicBezTo>
                  <a:pt x="5785501" y="248573"/>
                  <a:pt x="5489806" y="161412"/>
                  <a:pt x="5497587" y="159856"/>
                </a:cubicBezTo>
                <a:cubicBezTo>
                  <a:pt x="5505368" y="158300"/>
                  <a:pt x="5654773" y="198767"/>
                  <a:pt x="5646991" y="225226"/>
                </a:cubicBezTo>
                <a:cubicBezTo>
                  <a:pt x="5639209" y="251685"/>
                  <a:pt x="5483580" y="304604"/>
                  <a:pt x="5450898" y="318612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708810" y="3772775"/>
            <a:ext cx="2932056" cy="95037"/>
          </a:xfrm>
          <a:custGeom>
            <a:avLst/>
            <a:gdLst>
              <a:gd name="connsiteX0" fmla="*/ 0 w 2932056"/>
              <a:gd name="connsiteY0" fmla="*/ 9339 h 95037"/>
              <a:gd name="connsiteX1" fmla="*/ 597616 w 2932056"/>
              <a:gd name="connsiteY1" fmla="*/ 56032 h 95037"/>
              <a:gd name="connsiteX2" fmla="*/ 1381988 w 2932056"/>
              <a:gd name="connsiteY2" fmla="*/ 93386 h 95037"/>
              <a:gd name="connsiteX3" fmla="*/ 2932056 w 2932056"/>
              <a:gd name="connsiteY3" fmla="*/ 0 h 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056" h="95037">
                <a:moveTo>
                  <a:pt x="0" y="9339"/>
                </a:moveTo>
                <a:cubicBezTo>
                  <a:pt x="183642" y="25681"/>
                  <a:pt x="367285" y="42024"/>
                  <a:pt x="597616" y="56032"/>
                </a:cubicBezTo>
                <a:cubicBezTo>
                  <a:pt x="827947" y="70040"/>
                  <a:pt x="992915" y="102725"/>
                  <a:pt x="1381988" y="93386"/>
                </a:cubicBezTo>
                <a:cubicBezTo>
                  <a:pt x="1771061" y="84047"/>
                  <a:pt x="2932056" y="0"/>
                  <a:pt x="293205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865832" y="3838499"/>
            <a:ext cx="868113" cy="233125"/>
          </a:xfrm>
          <a:custGeom>
            <a:avLst/>
            <a:gdLst>
              <a:gd name="connsiteX0" fmla="*/ 0 w 868113"/>
              <a:gd name="connsiteY0" fmla="*/ 8985 h 233125"/>
              <a:gd name="connsiteX1" fmla="*/ 121391 w 868113"/>
              <a:gd name="connsiteY1" fmla="*/ 8985 h 233125"/>
              <a:gd name="connsiteX2" fmla="*/ 662981 w 868113"/>
              <a:gd name="connsiteY2" fmla="*/ 102370 h 233125"/>
              <a:gd name="connsiteX3" fmla="*/ 849736 w 868113"/>
              <a:gd name="connsiteY3" fmla="*/ 233110 h 233125"/>
              <a:gd name="connsiteX4" fmla="*/ 859074 w 868113"/>
              <a:gd name="connsiteY4" fmla="*/ 111709 h 233125"/>
              <a:gd name="connsiteX5" fmla="*/ 831061 w 868113"/>
              <a:gd name="connsiteY5" fmla="*/ 214433 h 233125"/>
              <a:gd name="connsiteX6" fmla="*/ 672319 w 868113"/>
              <a:gd name="connsiteY6" fmla="*/ 195756 h 2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113" h="233125">
                <a:moveTo>
                  <a:pt x="0" y="8985"/>
                </a:moveTo>
                <a:cubicBezTo>
                  <a:pt x="5447" y="1203"/>
                  <a:pt x="10894" y="-6579"/>
                  <a:pt x="121391" y="8985"/>
                </a:cubicBezTo>
                <a:cubicBezTo>
                  <a:pt x="231888" y="24549"/>
                  <a:pt x="541590" y="65016"/>
                  <a:pt x="662981" y="102370"/>
                </a:cubicBezTo>
                <a:cubicBezTo>
                  <a:pt x="784372" y="139724"/>
                  <a:pt x="817054" y="231554"/>
                  <a:pt x="849736" y="233110"/>
                </a:cubicBezTo>
                <a:cubicBezTo>
                  <a:pt x="882418" y="234666"/>
                  <a:pt x="862187" y="114822"/>
                  <a:pt x="859074" y="111709"/>
                </a:cubicBezTo>
                <a:cubicBezTo>
                  <a:pt x="855962" y="108596"/>
                  <a:pt x="862187" y="200425"/>
                  <a:pt x="831061" y="214433"/>
                </a:cubicBezTo>
                <a:cubicBezTo>
                  <a:pt x="799935" y="228441"/>
                  <a:pt x="736127" y="212098"/>
                  <a:pt x="672319" y="195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48011" y="4947820"/>
            <a:ext cx="1084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Customer A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1538" y="5857339"/>
            <a:ext cx="1138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Customer B</a:t>
            </a:r>
            <a:endParaRPr lang="en-US" sz="11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554954066"/>
      </p:ext>
    </p:extLst>
  </p:cSld>
  <p:clrMapOvr>
    <a:masterClrMapping/>
  </p:clrMapOvr>
</p:sld>
</file>

<file path=ppt/theme/theme1.xml><?xml version="1.0" encoding="utf-8"?>
<a:theme xmlns:a="http://schemas.openxmlformats.org/drawingml/2006/main" name="APNIC 32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template.pot</Template>
  <TotalTime>5036</TotalTime>
  <Words>868</Words>
  <Application>Microsoft Macintosh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APNIC 32 PPT template</vt:lpstr>
      <vt:lpstr>Some Observations on CGNs</vt:lpstr>
      <vt:lpstr>The story so far…</vt:lpstr>
      <vt:lpstr>Anatomy of an access network</vt:lpstr>
      <vt:lpstr>Anatomy of an access network</vt:lpstr>
      <vt:lpstr>Anatomy of an access network</vt:lpstr>
      <vt:lpstr>Anatomy of a access network</vt:lpstr>
      <vt:lpstr>Anatomy of a access network</vt:lpstr>
      <vt:lpstr>PowerPoint Presentation</vt:lpstr>
      <vt:lpstr>Variants of NAT44 CGN Technologies</vt:lpstr>
      <vt:lpstr>Adding IPv6 to the CGN Mix</vt:lpstr>
      <vt:lpstr>++IPv6: Transition Technologies</vt:lpstr>
      <vt:lpstr>Transition Technologies Example: 464XLAT</vt:lpstr>
      <vt:lpstr>So What?</vt:lpstr>
      <vt:lpstr>So What?</vt:lpstr>
      <vt:lpstr>So What?</vt:lpstr>
      <vt:lpstr>Where is this heading?</vt:lpstr>
      <vt:lpstr>How can we avoid:</vt:lpstr>
      <vt:lpstr>PowerPoint Presentation</vt:lpstr>
      <vt:lpstr>Thank You!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Geoff Huston</cp:lastModifiedBy>
  <cp:revision>94</cp:revision>
  <dcterms:created xsi:type="dcterms:W3CDTF">2011-08-09T21:25:48Z</dcterms:created>
  <dcterms:modified xsi:type="dcterms:W3CDTF">2014-02-19T18:12:09Z</dcterms:modified>
</cp:coreProperties>
</file>